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9" r:id="rId4"/>
    <p:sldId id="257" r:id="rId5"/>
    <p:sldId id="261" r:id="rId6"/>
    <p:sldId id="414" r:id="rId7"/>
    <p:sldId id="374" r:id="rId8"/>
    <p:sldId id="416" r:id="rId9"/>
    <p:sldId id="431" r:id="rId10"/>
    <p:sldId id="427" r:id="rId11"/>
    <p:sldId id="417" r:id="rId12"/>
    <p:sldId id="418" r:id="rId13"/>
    <p:sldId id="432" r:id="rId14"/>
    <p:sldId id="420" r:id="rId15"/>
    <p:sldId id="419" r:id="rId16"/>
    <p:sldId id="421" r:id="rId17"/>
    <p:sldId id="422" r:id="rId18"/>
    <p:sldId id="433" r:id="rId19"/>
    <p:sldId id="428" r:id="rId20"/>
    <p:sldId id="423" r:id="rId21"/>
    <p:sldId id="434" r:id="rId22"/>
    <p:sldId id="429" r:id="rId23"/>
    <p:sldId id="424" r:id="rId24"/>
    <p:sldId id="430" r:id="rId25"/>
    <p:sldId id="425" r:id="rId26"/>
    <p:sldId id="426" r:id="rId27"/>
    <p:sldId id="354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1.xml"/><Relationship Id="rId7" Type="http://schemas.openxmlformats.org/officeDocument/2006/relationships/slide" Target="slides/slide16.xml"/><Relationship Id="rId2" Type="http://schemas.openxmlformats.org/officeDocument/2006/relationships/slide" Target="slides/slide10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11" Type="http://schemas.openxmlformats.org/officeDocument/2006/relationships/slide" Target="slides/slide25.xml"/><Relationship Id="rId5" Type="http://schemas.openxmlformats.org/officeDocument/2006/relationships/slide" Target="slides/slide14.xml"/><Relationship Id="rId10" Type="http://schemas.openxmlformats.org/officeDocument/2006/relationships/slide" Target="slides/slide24.xml"/><Relationship Id="rId4" Type="http://schemas.openxmlformats.org/officeDocument/2006/relationships/slide" Target="slides/slide13.xml"/><Relationship Id="rId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Εφαρμογές πολυμέσων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Κοινόχρηστος πίνακας</a:t>
            </a:r>
            <a:endParaRPr lang="en-US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Απλά σχέδια ή κείμενο</a:t>
            </a:r>
          </a:p>
          <a:p>
            <a:pPr lvl="1" eaLnBrk="1" hangingPunct="1"/>
            <a:r>
              <a:rPr lang="el-GR" altLang="el-GR" dirty="0" smtClean="0"/>
              <a:t>Αποτέλεσμα ορατό σε όλους </a:t>
            </a:r>
          </a:p>
          <a:p>
            <a:pPr lvl="1" eaLnBrk="1" hangingPunct="1"/>
            <a:r>
              <a:rPr lang="el-GR" altLang="el-GR" dirty="0" smtClean="0"/>
              <a:t>Άδειος πίνακας ή εικόνα</a:t>
            </a:r>
          </a:p>
          <a:p>
            <a:pPr lvl="1"/>
            <a:r>
              <a:rPr lang="el-GR" altLang="el-GR" dirty="0" smtClean="0"/>
              <a:t>Συνδυασμός με άλλα κανάλια επικοινωνίας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51866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2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Κοινόχρηστη εφαρμογή</a:t>
            </a:r>
            <a:endParaRPr lang="en-US" altLang="el-GR" dirty="0" smtClean="0"/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82000" cy="25908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Ταυτόχρονη αλληλεπίδραση με εφαρμογή </a:t>
            </a:r>
          </a:p>
          <a:p>
            <a:pPr lvl="1" eaLnBrk="1" hangingPunct="1"/>
            <a:r>
              <a:rPr lang="el-GR" altLang="el-GR" dirty="0" smtClean="0"/>
              <a:t>Καταμερισμός ελέγχου και οθόνης</a:t>
            </a:r>
          </a:p>
          <a:p>
            <a:pPr lvl="1" eaLnBrk="1" hangingPunct="1"/>
            <a:r>
              <a:rPr lang="el-GR" altLang="el-GR" dirty="0" smtClean="0"/>
              <a:t>Πραγματική εκτέλεση σε έναν μόνο υπολογιστή</a:t>
            </a:r>
          </a:p>
          <a:p>
            <a:pPr lvl="1" eaLnBrk="1" hangingPunct="1"/>
            <a:r>
              <a:rPr lang="el-GR" altLang="el-GR" dirty="0" smtClean="0"/>
              <a:t>Χρήσιμο για συνεργασία και βοήθεια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70" y="1251580"/>
            <a:ext cx="451866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3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Τηλεδιάσκεψη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πολλών συμμετεχόντων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Άτομο (γραφείο) ή ομάδα </a:t>
            </a:r>
            <a:r>
              <a:rPr lang="el-GR" altLang="el-GR" dirty="0" smtClean="0"/>
              <a:t>(αίθουσα διασκέψεων)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Ταυτόχρονη χρήση εφαρμογών </a:t>
            </a:r>
            <a:r>
              <a:rPr lang="el-GR" altLang="el-GR" dirty="0" smtClean="0"/>
              <a:t>ομαδικής εργασίας 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Σε δίκτυα μεταγωγής κυκλωμάτων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Μίσθωση </a:t>
            </a:r>
            <a:r>
              <a:rPr lang="el-GR" altLang="el-GR" dirty="0"/>
              <a:t>κυκλωμάτων (</a:t>
            </a:r>
            <a:r>
              <a:rPr lang="en-US" altLang="el-GR" dirty="0"/>
              <a:t>ISDN</a:t>
            </a:r>
            <a:r>
              <a:rPr lang="el-GR" altLang="el-GR" dirty="0"/>
              <a:t> </a:t>
            </a:r>
            <a:r>
              <a:rPr lang="en-US" altLang="el-GR" dirty="0"/>
              <a:t>p*</a:t>
            </a:r>
            <a:r>
              <a:rPr lang="el-GR" altLang="el-GR" dirty="0"/>
              <a:t>64</a:t>
            </a:r>
            <a:r>
              <a:rPr lang="en-US" altLang="el-GR" dirty="0"/>
              <a:t>Kbps</a:t>
            </a:r>
            <a:r>
              <a:rPr lang="el-GR" altLang="el-GR" dirty="0"/>
              <a:t>)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Διασύνδεση πολλαπλών </a:t>
            </a:r>
            <a:r>
              <a:rPr lang="el-GR" altLang="el-GR" dirty="0" smtClean="0"/>
              <a:t>συμμετεχόντων με </a:t>
            </a:r>
            <a:r>
              <a:rPr lang="en-US" altLang="el-GR" dirty="0" smtClean="0"/>
              <a:t>MCU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Σε δίκτυα μεταγωγής πακέτων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Πολλαπλές συνδέσεις ένας προς έναν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Μία σύνδεση ένας προς </a:t>
            </a:r>
            <a:r>
              <a:rPr lang="el-GR" altLang="el-GR" dirty="0" smtClean="0"/>
              <a:t>πολλούς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87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Τηλεδιάσκεψη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35152"/>
            <a:ext cx="8382000" cy="27656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Πύλη διασύνδεσης δικτύων</a:t>
            </a:r>
          </a:p>
          <a:p>
            <a:pPr lvl="1" eaLnBrk="1" hangingPunct="1"/>
            <a:r>
              <a:rPr lang="el-GR" altLang="el-GR" dirty="0" smtClean="0"/>
              <a:t>Μετάφραση προτύπων κωδικοποίησης </a:t>
            </a:r>
          </a:p>
          <a:p>
            <a:pPr lvl="1" eaLnBrk="1" hangingPunct="1"/>
            <a:r>
              <a:rPr lang="el-GR" altLang="el-GR" dirty="0" smtClean="0"/>
              <a:t>Μετάφραση πρωτοκόλλων ελέγχου </a:t>
            </a:r>
          </a:p>
          <a:p>
            <a:pPr lvl="1" eaLnBrk="1" hangingPunct="1"/>
            <a:r>
              <a:rPr lang="el-GR" altLang="el-GR" dirty="0" smtClean="0"/>
              <a:t>Απλούστερο όταν τα συστήματα είναι παρόμοια</a:t>
            </a:r>
          </a:p>
          <a:p>
            <a:pPr lvl="2"/>
            <a:r>
              <a:rPr lang="en-US" altLang="el-GR" dirty="0" smtClean="0"/>
              <a:t>H</a:t>
            </a:r>
            <a:r>
              <a:rPr lang="el-GR" altLang="el-GR" dirty="0" smtClean="0"/>
              <a:t>.320 για το </a:t>
            </a:r>
            <a:r>
              <a:rPr lang="en-US" altLang="el-GR" dirty="0" smtClean="0"/>
              <a:t>ISDN</a:t>
            </a:r>
            <a:r>
              <a:rPr lang="el-GR" altLang="el-GR" dirty="0" smtClean="0"/>
              <a:t> / </a:t>
            </a:r>
            <a:r>
              <a:rPr lang="en-US" altLang="el-GR" dirty="0" smtClean="0"/>
              <a:t>H</a:t>
            </a:r>
            <a:r>
              <a:rPr lang="el-GR" altLang="el-GR" dirty="0" smtClean="0"/>
              <a:t>.323 για το </a:t>
            </a:r>
            <a:r>
              <a:rPr lang="en-US" altLang="el-GR" dirty="0" smtClean="0"/>
              <a:t>Internet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40" y="1196752"/>
            <a:ext cx="43129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55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Έλεγχος χώρου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ελέγχου χώρου</a:t>
            </a:r>
          </a:p>
          <a:p>
            <a:pPr lvl="1"/>
            <a:r>
              <a:rPr lang="el-GR" altLang="el-GR" dirty="0"/>
              <a:t>Ποιος ελέγχει τους κοινόχρηστους πόρους</a:t>
            </a:r>
            <a:r>
              <a:rPr lang="el-GR" altLang="el-GR" dirty="0" smtClean="0"/>
              <a:t>;</a:t>
            </a:r>
          </a:p>
          <a:p>
            <a:pPr lvl="2"/>
            <a:r>
              <a:rPr lang="el-GR" altLang="el-GR" dirty="0" smtClean="0"/>
              <a:t>Πίνακας, εφαρμογή, τηλεδιάσκεψη</a:t>
            </a:r>
            <a:endParaRPr lang="en-US" altLang="el-GR" dirty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Κανένας έλεγχος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Υπονοούμενο κλείδωμα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Ρητό κλείδωμα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Έλεγχος από συντονιστή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8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Διανομή διαλέξεων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Μία πηγή ήχου / βίντεο</a:t>
            </a:r>
            <a:r>
              <a:rPr lang="en-US" altLang="el-GR" dirty="0" smtClean="0"/>
              <a:t>, </a:t>
            </a:r>
            <a:r>
              <a:rPr lang="el-GR" altLang="el-GR" dirty="0" smtClean="0"/>
              <a:t>πολλοί αποδέκτες</a:t>
            </a:r>
          </a:p>
          <a:p>
            <a:pPr lvl="1" eaLnBrk="1" hangingPunct="1"/>
            <a:r>
              <a:rPr lang="el-GR" altLang="el-GR" dirty="0" smtClean="0"/>
              <a:t>Δεν απαιτείται αλληλεπίδραση </a:t>
            </a:r>
          </a:p>
          <a:p>
            <a:pPr eaLnBrk="1" hangingPunct="1"/>
            <a:r>
              <a:rPr lang="el-GR" altLang="el-GR" dirty="0" smtClean="0"/>
              <a:t>Μετάδοση ένας προς όλους</a:t>
            </a:r>
          </a:p>
          <a:p>
            <a:pPr lvl="1" eaLnBrk="1" hangingPunct="1"/>
            <a:r>
              <a:rPr lang="el-GR" altLang="el-GR" dirty="0" smtClean="0"/>
              <a:t>Μεγάλη κατανάλωση πόρων </a:t>
            </a:r>
          </a:p>
          <a:p>
            <a:pPr eaLnBrk="1" hangingPunct="1"/>
            <a:r>
              <a:rPr lang="el-GR" altLang="el-GR" dirty="0" smtClean="0"/>
              <a:t>Μετάδοση ένας προς έναν </a:t>
            </a:r>
          </a:p>
          <a:p>
            <a:pPr lvl="1" eaLnBrk="1" hangingPunct="1"/>
            <a:r>
              <a:rPr lang="el-GR" altLang="el-GR" dirty="0" smtClean="0"/>
              <a:t>Πολλαπλές συνδέσεις</a:t>
            </a:r>
          </a:p>
          <a:p>
            <a:pPr eaLnBrk="1" hangingPunct="1"/>
            <a:r>
              <a:rPr lang="el-GR" altLang="el-GR" dirty="0" smtClean="0"/>
              <a:t>Διασφάλιση απορρήτου</a:t>
            </a:r>
          </a:p>
          <a:p>
            <a:pPr lvl="1" eaLnBrk="1" hangingPunct="1"/>
            <a:r>
              <a:rPr lang="el-GR" altLang="el-GR" dirty="0" smtClean="0"/>
              <a:t>Κρυπτογράφηση μεταδιδόμενων μέσων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Κλειστές ομάδες παραληπτών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2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Ανομοιογένεια </a:t>
            </a:r>
            <a:r>
              <a:rPr lang="en-US" altLang="el-GR" dirty="0" smtClean="0"/>
              <a:t>(1 </a:t>
            </a:r>
            <a:r>
              <a:rPr lang="el-GR" altLang="el-GR" dirty="0" smtClean="0"/>
              <a:t>από 2)</a:t>
            </a:r>
            <a:endParaRPr lang="el-GR" altLang="el-GR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Ανομοιογένεια παραληπτών</a:t>
            </a:r>
          </a:p>
          <a:p>
            <a:pPr lvl="1" eaLnBrk="1" hangingPunct="1"/>
            <a:r>
              <a:rPr lang="el-GR" altLang="el-GR" dirty="0" smtClean="0"/>
              <a:t>Κάθε παραλήπτης θέλει διαφορετικά μέσα</a:t>
            </a:r>
          </a:p>
          <a:p>
            <a:pPr lvl="2"/>
            <a:r>
              <a:rPr lang="el-GR" altLang="el-GR" dirty="0" smtClean="0"/>
              <a:t>Διαφορετικές προτιμήσεις</a:t>
            </a:r>
          </a:p>
          <a:p>
            <a:pPr lvl="1" eaLnBrk="1" hangingPunct="1"/>
            <a:r>
              <a:rPr lang="el-GR" altLang="el-GR" dirty="0" smtClean="0"/>
              <a:t>Ανομοιογένεια δικτύου</a:t>
            </a:r>
          </a:p>
          <a:p>
            <a:pPr lvl="2" eaLnBrk="1" hangingPunct="1"/>
            <a:r>
              <a:rPr lang="el-GR" altLang="el-GR" dirty="0" smtClean="0"/>
              <a:t>Γρήγορες και αργές γραμμές</a:t>
            </a:r>
          </a:p>
          <a:p>
            <a:pPr lvl="2" eaLnBrk="1" hangingPunct="1"/>
            <a:r>
              <a:rPr lang="el-GR" altLang="el-GR" dirty="0" smtClean="0"/>
              <a:t>Φορτωμένες και μη φορτωμένες περιοχές</a:t>
            </a:r>
          </a:p>
          <a:p>
            <a:pPr lvl="1" eaLnBrk="1" hangingPunct="1"/>
            <a:r>
              <a:rPr lang="el-GR" altLang="el-GR" dirty="0" smtClean="0"/>
              <a:t>Ανομοιογένεια σταθμών εργασίας</a:t>
            </a:r>
          </a:p>
          <a:p>
            <a:pPr lvl="2"/>
            <a:r>
              <a:rPr lang="el-GR" altLang="el-GR" dirty="0" smtClean="0"/>
              <a:t>Κινητά, φορητοί, σταθεροί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9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Ανομοιογένεια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Πολλαπλά κανάλια επικοινωνίας</a:t>
            </a:r>
          </a:p>
          <a:p>
            <a:pPr lvl="1"/>
            <a:r>
              <a:rPr lang="el-GR" altLang="el-GR" dirty="0"/>
              <a:t>Εξυπηρέτηση διαφορετικών </a:t>
            </a:r>
            <a:r>
              <a:rPr lang="el-GR" altLang="el-GR" dirty="0" smtClean="0"/>
              <a:t>παραληπτών</a:t>
            </a:r>
          </a:p>
          <a:p>
            <a:pPr lvl="2"/>
            <a:r>
              <a:rPr lang="el-GR" altLang="el-GR" dirty="0" smtClean="0"/>
              <a:t>Διαφορετικό κανάλι ανά χρήστη</a:t>
            </a:r>
            <a:endParaRPr lang="el-GR" altLang="el-GR" dirty="0"/>
          </a:p>
          <a:p>
            <a:pPr lvl="1"/>
            <a:r>
              <a:rPr lang="el-GR" altLang="el-GR" dirty="0"/>
              <a:t>Διαφορετικά επίπεδα ποιότητας</a:t>
            </a:r>
          </a:p>
          <a:p>
            <a:pPr lvl="2"/>
            <a:r>
              <a:rPr lang="el-GR" altLang="el-GR" dirty="0"/>
              <a:t>Μετάδοση πολλών ροών</a:t>
            </a:r>
          </a:p>
          <a:p>
            <a:pPr lvl="1"/>
            <a:r>
              <a:rPr lang="el-GR" altLang="el-GR" dirty="0"/>
              <a:t>Υποσύνολα της πληροφορίας</a:t>
            </a:r>
          </a:p>
          <a:p>
            <a:pPr lvl="2"/>
            <a:r>
              <a:rPr lang="el-GR" altLang="el-GR" dirty="0"/>
              <a:t>Χρήση </a:t>
            </a:r>
            <a:r>
              <a:rPr lang="el-GR" altLang="el-GR" dirty="0" err="1"/>
              <a:t>στρωματοποιημένης</a:t>
            </a:r>
            <a:r>
              <a:rPr lang="el-GR" altLang="el-GR" dirty="0"/>
              <a:t> </a:t>
            </a:r>
            <a:r>
              <a:rPr lang="el-GR" altLang="el-GR" dirty="0" smtClean="0"/>
              <a:t>κωδικοποίησης</a:t>
            </a:r>
          </a:p>
          <a:p>
            <a:pPr lvl="2"/>
            <a:r>
              <a:rPr lang="el-GR" altLang="el-GR" dirty="0" smtClean="0"/>
              <a:t>Οικονομία στη μετάδοση δεδομένων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68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Ασύγχρονες εφαρμογές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6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Ασύγχρονες εφαρμογές (1 από 2)</a:t>
            </a:r>
            <a:endParaRPr lang="en-US" altLang="el-GR" dirty="0" smtClean="0"/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Διαφορές από σύγχρονες</a:t>
            </a:r>
          </a:p>
          <a:p>
            <a:pPr lvl="1" eaLnBrk="1" hangingPunct="1"/>
            <a:r>
              <a:rPr lang="el-GR" altLang="el-GR" dirty="0" smtClean="0"/>
              <a:t>Μικρές απαιτήσεις καθυστέρησης</a:t>
            </a:r>
          </a:p>
          <a:p>
            <a:pPr lvl="1" eaLnBrk="1" hangingPunct="1"/>
            <a:r>
              <a:rPr lang="el-GR" altLang="el-GR" dirty="0" smtClean="0"/>
              <a:t>Μεγάλες απαιτήσεις χωρητικότητας</a:t>
            </a:r>
            <a:endParaRPr lang="en-US" altLang="el-GR" dirty="0" smtClean="0"/>
          </a:p>
          <a:p>
            <a:pPr eaLnBrk="1" hangingPunct="1"/>
            <a:r>
              <a:rPr lang="el-GR" altLang="el-GR" dirty="0" err="1" smtClean="0"/>
              <a:t>Πολυμεσικό</a:t>
            </a:r>
            <a:r>
              <a:rPr lang="el-GR" altLang="el-GR" dirty="0" smtClean="0"/>
              <a:t> ηλεκτρονικό ταχυδρομείο </a:t>
            </a:r>
          </a:p>
          <a:p>
            <a:pPr lvl="1" eaLnBrk="1" hangingPunct="1"/>
            <a:r>
              <a:rPr lang="el-GR" altLang="el-GR" dirty="0" smtClean="0"/>
              <a:t>Τα μέσα περιέχονται στο μήνυμα</a:t>
            </a:r>
          </a:p>
          <a:p>
            <a:pPr lvl="2" eaLnBrk="1" hangingPunct="1"/>
            <a:r>
              <a:rPr lang="el-GR" altLang="el-GR" dirty="0" smtClean="0"/>
              <a:t>Συνήθως ήχος ή/και βίντεο</a:t>
            </a:r>
          </a:p>
          <a:p>
            <a:pPr lvl="1" eaLnBrk="1" hangingPunct="1"/>
            <a:r>
              <a:rPr lang="el-GR" altLang="el-GR" dirty="0" smtClean="0"/>
              <a:t>Χρήση του </a:t>
            </a:r>
            <a:r>
              <a:rPr lang="en-US" altLang="el-GR" dirty="0" smtClean="0"/>
              <a:t>MIME</a:t>
            </a:r>
            <a:r>
              <a:rPr lang="el-GR" altLang="el-GR" dirty="0" smtClean="0"/>
              <a:t> για κωδικοποίηση των μέσων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67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Ασύγχρονες εφαρμογές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Πολυμεσικές</a:t>
            </a:r>
            <a:r>
              <a:rPr lang="el-GR" altLang="el-GR" dirty="0"/>
              <a:t> ομάδες συζητήσεων</a:t>
            </a:r>
          </a:p>
          <a:p>
            <a:pPr lvl="1"/>
            <a:r>
              <a:rPr lang="el-GR" altLang="el-GR" dirty="0"/>
              <a:t>Γενίκευση του ηλεκτρονικού ταχυδρομείου</a:t>
            </a:r>
          </a:p>
          <a:p>
            <a:r>
              <a:rPr lang="el-GR" altLang="el-GR" dirty="0" err="1"/>
              <a:t>Πολυμεσικά</a:t>
            </a:r>
            <a:r>
              <a:rPr lang="el-GR" altLang="el-GR" dirty="0"/>
              <a:t> έγγραφα</a:t>
            </a:r>
          </a:p>
          <a:p>
            <a:pPr lvl="1"/>
            <a:r>
              <a:rPr lang="el-GR" altLang="el-GR" dirty="0"/>
              <a:t>Ισχυρότερα από </a:t>
            </a:r>
            <a:r>
              <a:rPr lang="el-GR" altLang="el-GR" dirty="0" smtClean="0"/>
              <a:t>ηλεκτρονικό </a:t>
            </a:r>
            <a:r>
              <a:rPr lang="el-GR" altLang="el-GR" dirty="0"/>
              <a:t>ταχυδρομείο</a:t>
            </a:r>
          </a:p>
          <a:p>
            <a:pPr lvl="1"/>
            <a:r>
              <a:rPr lang="el-GR" altLang="el-GR" dirty="0"/>
              <a:t>Σύνθετες συσχετίσεις ανάμεσα στα τμήματα</a:t>
            </a:r>
          </a:p>
          <a:p>
            <a:pPr lvl="1"/>
            <a:r>
              <a:rPr lang="el-GR" altLang="el-GR" dirty="0"/>
              <a:t>Δεν υπάρχει </a:t>
            </a:r>
            <a:r>
              <a:rPr lang="el-GR" altLang="el-GR" dirty="0" smtClean="0"/>
              <a:t>κοινά </a:t>
            </a:r>
            <a:r>
              <a:rPr lang="el-GR" altLang="el-GR" dirty="0"/>
              <a:t>αποδεκτό </a:t>
            </a:r>
            <a:r>
              <a:rPr lang="el-GR" altLang="el-GR" dirty="0" smtClean="0"/>
              <a:t>πρότυπο</a:t>
            </a:r>
          </a:p>
          <a:p>
            <a:pPr lvl="2"/>
            <a:r>
              <a:rPr lang="el-GR" altLang="el-GR" dirty="0" smtClean="0"/>
              <a:t>Κάθε κατασκευαστής έχει το δικό του </a:t>
            </a:r>
            <a:r>
              <a:rPr lang="el-GR" altLang="el-GR" dirty="0" err="1" smtClean="0"/>
              <a:t>μορφότυπο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68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αλληλεπίδρασης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2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Επικοινωνία με </a:t>
            </a:r>
            <a:r>
              <a:rPr lang="el-GR" altLang="el-GR" dirty="0" smtClean="0"/>
              <a:t>εξυπηρετητή</a:t>
            </a:r>
            <a:endParaRPr lang="el-GR" altLang="el-GR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Ανάκτηση πληροφοριών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Παράδειγμα: Ηλεκτρονικές βιβλιοθήκες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τροποποιούνται οι πληροφορίες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Διενέργεια δοσοληψιών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Παράδειγμα: συστήματα παραγγελιών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Τροποποιούνται οι πληροφορίες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με απομακρυσμένους πελάτες</a:t>
            </a:r>
            <a:endParaRPr lang="en-US" altLang="el-GR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23" y="1264571"/>
            <a:ext cx="4305300" cy="12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4571"/>
            <a:ext cx="325374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95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διανομής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2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Διανομή βίντεο (1 από 2)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38580"/>
            <a:ext cx="8382000" cy="27622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Βίντεο κατόπιν αίτησης </a:t>
            </a:r>
            <a:r>
              <a:rPr lang="en-US" altLang="el-GR" dirty="0" smtClean="0"/>
              <a:t>(VOD)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Ταινίες ή σύντομα βίντεο (ειδήσεις, καιρός)</a:t>
            </a:r>
          </a:p>
          <a:p>
            <a:pPr lvl="1" eaLnBrk="1" hangingPunct="1"/>
            <a:r>
              <a:rPr lang="el-GR" altLang="el-GR" dirty="0" smtClean="0"/>
              <a:t>Κάθε αίτημα ικανοποιείται χωριστά</a:t>
            </a:r>
          </a:p>
          <a:p>
            <a:pPr lvl="2" eaLnBrk="1" hangingPunct="1"/>
            <a:r>
              <a:rPr lang="el-GR" altLang="el-GR" dirty="0" smtClean="0"/>
              <a:t>Μεγάλες απαιτήσεις μετάδοσης δεδομένων</a:t>
            </a:r>
          </a:p>
          <a:p>
            <a:pPr lvl="1" eaLnBrk="1" hangingPunct="1"/>
            <a:r>
              <a:rPr lang="el-GR" altLang="el-GR" dirty="0" smtClean="0"/>
              <a:t>Δυνατότητα πραγματικής αλληλεπίδρασης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3328"/>
            <a:ext cx="418338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2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Διανομή βίντεο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45024"/>
            <a:ext cx="8382000" cy="2755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Βίντεο σχεδόν κατόπιν αίτησης (</a:t>
            </a:r>
            <a:r>
              <a:rPr lang="en-US" altLang="el-GR" dirty="0" smtClean="0"/>
              <a:t>NVOD)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Συνδυασμός πολλαπλών αιτημάτων</a:t>
            </a:r>
          </a:p>
          <a:p>
            <a:pPr lvl="1" eaLnBrk="1" hangingPunct="1"/>
            <a:r>
              <a:rPr lang="el-GR" altLang="el-GR" dirty="0" smtClean="0"/>
              <a:t>Δεν υπάρχει δυνατότητα αλληλεπίδρασης</a:t>
            </a:r>
          </a:p>
          <a:p>
            <a:pPr lvl="2" eaLnBrk="1" hangingPunct="1"/>
            <a:r>
              <a:rPr lang="el-GR" altLang="el-GR" dirty="0" smtClean="0"/>
              <a:t>Εκτός αν αλλάξουμε ομάδα παραληπτών</a:t>
            </a:r>
          </a:p>
          <a:p>
            <a:pPr lvl="1" eaLnBrk="1" hangingPunct="1"/>
            <a:r>
              <a:rPr lang="el-GR" altLang="el-GR" dirty="0" smtClean="0"/>
              <a:t>Συμβιβασμός μεταξύ καθυστέρησης και κόστους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1223328"/>
            <a:ext cx="418338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8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</a:t>
            </a:r>
            <a:r>
              <a:rPr lang="el-GR" sz="2800" dirty="0" err="1" smtClean="0"/>
              <a:t>Πολυμεσικές</a:t>
            </a:r>
            <a:r>
              <a:rPr lang="el-GR" sz="2800" dirty="0" smtClean="0"/>
              <a:t>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βασική κατηγοριοποίησης των </a:t>
            </a:r>
            <a:r>
              <a:rPr lang="el-GR" altLang="el-GR" dirty="0" err="1" smtClean="0"/>
              <a:t>πολυμεσικών</a:t>
            </a:r>
            <a:r>
              <a:rPr lang="el-GR" altLang="el-GR" dirty="0" smtClean="0"/>
              <a:t> εφαρμογών.</a:t>
            </a:r>
          </a:p>
          <a:p>
            <a:r>
              <a:rPr lang="el-GR" altLang="el-GR" dirty="0" smtClean="0"/>
              <a:t>Εξοικείωση με τις βασικές εφαρμογές επικοινωνίας ανάμεσα σε ανθρώπους.</a:t>
            </a:r>
          </a:p>
          <a:p>
            <a:r>
              <a:rPr lang="el-GR" altLang="el-GR" dirty="0"/>
              <a:t>Εξοικείωση με τις βασικές εφαρμογές επικοινωνίας ανάμεσα σε άνθρωπο και μηχανή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Κατηγοριοποίηση εφαρμογών</a:t>
            </a:r>
          </a:p>
          <a:p>
            <a:r>
              <a:rPr lang="el-GR" altLang="el-GR" dirty="0"/>
              <a:t>Σύγχρονες εφαρμογές</a:t>
            </a:r>
          </a:p>
          <a:p>
            <a:r>
              <a:rPr lang="el-GR" altLang="el-GR" dirty="0"/>
              <a:t>Ασύγχρονες εφαρμογές</a:t>
            </a:r>
          </a:p>
          <a:p>
            <a:r>
              <a:rPr lang="el-GR" altLang="el-GR" dirty="0"/>
              <a:t>Εφαρμογές αλληλεπίδρασης</a:t>
            </a:r>
          </a:p>
          <a:p>
            <a:r>
              <a:rPr lang="el-GR" altLang="el-GR" dirty="0"/>
              <a:t>Εφαρμογές διανομής</a:t>
            </a:r>
            <a:endParaRPr lang="en-US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Κατηγοριοποίηση εφαρμογών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Εφαρμογές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Πολυμεσική</a:t>
            </a:r>
            <a:r>
              <a:rPr lang="el-GR" altLang="el-GR" dirty="0" smtClean="0"/>
              <a:t> εφαρμογή</a:t>
            </a:r>
          </a:p>
          <a:p>
            <a:pPr lvl="1" eaLnBrk="1" hangingPunct="1"/>
            <a:r>
              <a:rPr lang="el-GR" altLang="el-GR" dirty="0" smtClean="0"/>
              <a:t>Τρόπος χρήσης </a:t>
            </a:r>
            <a:r>
              <a:rPr lang="el-GR" altLang="el-GR" dirty="0" err="1" smtClean="0"/>
              <a:t>πολυμεσικού</a:t>
            </a:r>
            <a:r>
              <a:rPr lang="el-GR" altLang="el-GR" dirty="0" smtClean="0"/>
              <a:t> συστήματος</a:t>
            </a:r>
          </a:p>
          <a:p>
            <a:pPr lvl="1" eaLnBrk="1" hangingPunct="1"/>
            <a:r>
              <a:rPr lang="el-GR" altLang="el-GR" dirty="0" smtClean="0"/>
              <a:t>Συνδυάζει </a:t>
            </a:r>
            <a:r>
              <a:rPr lang="el-GR" altLang="el-GR" dirty="0" err="1" smtClean="0"/>
              <a:t>πολυμεσικές</a:t>
            </a:r>
            <a:r>
              <a:rPr lang="el-GR" altLang="el-GR" dirty="0" smtClean="0"/>
              <a:t> υπηρεσίες</a:t>
            </a:r>
          </a:p>
          <a:p>
            <a:pPr lvl="1" eaLnBrk="1" hangingPunct="1"/>
            <a:r>
              <a:rPr lang="el-GR" altLang="el-GR" dirty="0" smtClean="0"/>
              <a:t>Εμπλέκονται ένας ή περισσότεροι χρήστες</a:t>
            </a:r>
          </a:p>
          <a:p>
            <a:pPr eaLnBrk="1" hangingPunct="1"/>
            <a:r>
              <a:rPr lang="el-GR" altLang="el-GR" dirty="0" smtClean="0"/>
              <a:t>Διάκριση υπηρεσίας και εφαρμογής</a:t>
            </a:r>
          </a:p>
          <a:p>
            <a:pPr lvl="1" eaLnBrk="1" hangingPunct="1"/>
            <a:r>
              <a:rPr lang="el-GR" altLang="el-GR" dirty="0" smtClean="0"/>
              <a:t>Υπηρεσία: επικοινωνία φωνής και εικόνας</a:t>
            </a:r>
          </a:p>
          <a:p>
            <a:pPr lvl="1" eaLnBrk="1" hangingPunct="1"/>
            <a:r>
              <a:rPr lang="el-GR" altLang="el-GR" dirty="0" smtClean="0"/>
              <a:t>Εφαρμογή: τηλεδιάσκεψη ή διανομή διάλεξης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66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Κατηγορίες εφαρμογών</a:t>
            </a:r>
            <a:br>
              <a:rPr lang="el-GR" alt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1968"/>
            <a:ext cx="8229600" cy="2844195"/>
          </a:xfrm>
        </p:spPr>
        <p:txBody>
          <a:bodyPr/>
          <a:lstStyle/>
          <a:p>
            <a:r>
              <a:rPr lang="el-GR" altLang="el-GR" dirty="0"/>
              <a:t>Κατηγορίες εφαρμογών</a:t>
            </a:r>
          </a:p>
          <a:p>
            <a:pPr lvl="1"/>
            <a:r>
              <a:rPr lang="el-GR" altLang="el-GR" dirty="0"/>
              <a:t>Επικοινωνία ανάμεσα σε ανθρώπους</a:t>
            </a:r>
          </a:p>
          <a:p>
            <a:pPr lvl="2"/>
            <a:r>
              <a:rPr lang="el-GR" altLang="el-GR" dirty="0"/>
              <a:t>Σύγχρονη ή ασύγχρονη</a:t>
            </a:r>
          </a:p>
          <a:p>
            <a:pPr lvl="1"/>
            <a:r>
              <a:rPr lang="el-GR" altLang="el-GR" dirty="0"/>
              <a:t>Επικοινωνία ανάμεσα σε άνθρωπο και μηχανή</a:t>
            </a:r>
          </a:p>
          <a:p>
            <a:pPr lvl="2"/>
            <a:r>
              <a:rPr lang="el-GR" altLang="el-GR" dirty="0"/>
              <a:t>Αλληλεπίδραση ή </a:t>
            </a:r>
            <a:r>
              <a:rPr lang="el-GR" altLang="el-GR" dirty="0" smtClean="0"/>
              <a:t>διανομή</a:t>
            </a:r>
            <a:endParaRPr lang="el-GR" altLang="el-GR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463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09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Σύγχρονες εφαρμογές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Εφαρμογές πολυμέσων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2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EFB19F1-97EC-4D84-B759-A66B8919635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789</Words>
  <Application>Microsoft Office PowerPoint</Application>
  <PresentationFormat>On-screen Show (4:3)</PresentationFormat>
  <Paragraphs>180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Κατηγοριοποίηση εφαρμογών</vt:lpstr>
      <vt:lpstr>Εφαρμογές</vt:lpstr>
      <vt:lpstr>Κατηγορίες εφαρμογών </vt:lpstr>
      <vt:lpstr>Σύγχρονες εφαρμογές</vt:lpstr>
      <vt:lpstr>Κοινόχρηστος πίνακας</vt:lpstr>
      <vt:lpstr>Κοινόχρηστη εφαρμογή</vt:lpstr>
      <vt:lpstr>Τηλεδιάσκεψη (1 από 2)</vt:lpstr>
      <vt:lpstr>Τηλεδιάσκεψη (2 από 2)</vt:lpstr>
      <vt:lpstr>Έλεγχος χώρου</vt:lpstr>
      <vt:lpstr>Διανομή διαλέξεων</vt:lpstr>
      <vt:lpstr>Ανομοιογένεια (1 από 2)</vt:lpstr>
      <vt:lpstr>Ανομοιογένεια (2 από 2)</vt:lpstr>
      <vt:lpstr>Ασύγχρονες εφαρμογές</vt:lpstr>
      <vt:lpstr>Ασύγχρονες εφαρμογές (1 από 2)</vt:lpstr>
      <vt:lpstr>Ασύγχρονες εφαρμογές (2 από 2)</vt:lpstr>
      <vt:lpstr>Εφαρμογές αλληλεπίδρασης</vt:lpstr>
      <vt:lpstr>Επικοινωνία με εξυπηρετητή</vt:lpstr>
      <vt:lpstr>Εφαρμογές διανομής</vt:lpstr>
      <vt:lpstr>Διανομή βίντεο (1 από 2)</vt:lpstr>
      <vt:lpstr>Διανομή βίντεο (2 από 2)</vt:lpstr>
      <vt:lpstr>Τέλος Ενότητας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Εφαρμογές πολυμέσων</dc:title>
  <dc:subject>Κινητά και Διάχυτα Συστήματα</dc:subject>
  <dc:creator>Γεώργιος Ξυλωμένος</dc:creator>
  <cp:keywords>Σύγχρονες; ασύγχρονες; αλληλεπίδρασης; διανομής</cp:keywords>
  <cp:lastModifiedBy>George Xylomenos</cp:lastModifiedBy>
  <cp:revision>225</cp:revision>
  <cp:lastPrinted>2014-02-16T13:16:25Z</cp:lastPrinted>
  <dcterms:created xsi:type="dcterms:W3CDTF">2012-09-06T09:03:05Z</dcterms:created>
  <dcterms:modified xsi:type="dcterms:W3CDTF">2015-03-30T15:43:09Z</dcterms:modified>
</cp:coreProperties>
</file>