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 id="2147483712" r:id="rId3"/>
  </p:sldMasterIdLst>
  <p:notesMasterIdLst>
    <p:notesMasterId r:id="rId93"/>
  </p:notesMasterIdLst>
  <p:handoutMasterIdLst>
    <p:handoutMasterId r:id="rId94"/>
  </p:handoutMasterIdLst>
  <p:sldIdLst>
    <p:sldId id="433" r:id="rId4"/>
    <p:sldId id="290" r:id="rId5"/>
    <p:sldId id="371" r:id="rId6"/>
    <p:sldId id="291" r:id="rId7"/>
    <p:sldId id="412" r:id="rId8"/>
    <p:sldId id="315" r:id="rId9"/>
    <p:sldId id="316" r:id="rId10"/>
    <p:sldId id="293" r:id="rId11"/>
    <p:sldId id="294" r:id="rId12"/>
    <p:sldId id="427" r:id="rId13"/>
    <p:sldId id="428" r:id="rId14"/>
    <p:sldId id="429" r:id="rId15"/>
    <p:sldId id="432" r:id="rId16"/>
    <p:sldId id="320" r:id="rId17"/>
    <p:sldId id="321" r:id="rId18"/>
    <p:sldId id="322" r:id="rId19"/>
    <p:sldId id="323" r:id="rId20"/>
    <p:sldId id="324" r:id="rId21"/>
    <p:sldId id="368" r:id="rId22"/>
    <p:sldId id="369" r:id="rId23"/>
    <p:sldId id="370" r:id="rId24"/>
    <p:sldId id="325" r:id="rId25"/>
    <p:sldId id="326" r:id="rId26"/>
    <p:sldId id="327" r:id="rId27"/>
    <p:sldId id="328" r:id="rId28"/>
    <p:sldId id="330" r:id="rId29"/>
    <p:sldId id="373" r:id="rId30"/>
    <p:sldId id="333" r:id="rId31"/>
    <p:sldId id="334" r:id="rId32"/>
    <p:sldId id="384" r:id="rId33"/>
    <p:sldId id="385" r:id="rId34"/>
    <p:sldId id="386" r:id="rId35"/>
    <p:sldId id="387" r:id="rId36"/>
    <p:sldId id="388" r:id="rId37"/>
    <p:sldId id="380" r:id="rId38"/>
    <p:sldId id="381" r:id="rId39"/>
    <p:sldId id="420" r:id="rId40"/>
    <p:sldId id="382" r:id="rId41"/>
    <p:sldId id="421" r:id="rId42"/>
    <p:sldId id="336" r:id="rId43"/>
    <p:sldId id="389" r:id="rId44"/>
    <p:sldId id="338" r:id="rId45"/>
    <p:sldId id="339" r:id="rId46"/>
    <p:sldId id="367" r:id="rId47"/>
    <p:sldId id="405" r:id="rId48"/>
    <p:sldId id="340" r:id="rId49"/>
    <p:sldId id="341" r:id="rId50"/>
    <p:sldId id="342" r:id="rId51"/>
    <p:sldId id="343" r:id="rId52"/>
    <p:sldId id="345" r:id="rId53"/>
    <p:sldId id="377" r:id="rId54"/>
    <p:sldId id="378" r:id="rId55"/>
    <p:sldId id="379" r:id="rId56"/>
    <p:sldId id="375" r:id="rId57"/>
    <p:sldId id="376" r:id="rId58"/>
    <p:sldId id="344" r:id="rId59"/>
    <p:sldId id="346" r:id="rId60"/>
    <p:sldId id="347" r:id="rId61"/>
    <p:sldId id="417" r:id="rId62"/>
    <p:sldId id="406" r:id="rId63"/>
    <p:sldId id="418" r:id="rId64"/>
    <p:sldId id="354" r:id="rId65"/>
    <p:sldId id="355" r:id="rId66"/>
    <p:sldId id="407" r:id="rId67"/>
    <p:sldId id="317" r:id="rId68"/>
    <p:sldId id="318" r:id="rId69"/>
    <p:sldId id="350" r:id="rId70"/>
    <p:sldId id="351" r:id="rId71"/>
    <p:sldId id="352" r:id="rId72"/>
    <p:sldId id="408" r:id="rId73"/>
    <p:sldId id="348" r:id="rId74"/>
    <p:sldId id="349" r:id="rId75"/>
    <p:sldId id="356" r:id="rId76"/>
    <p:sldId id="357" r:id="rId77"/>
    <p:sldId id="358" r:id="rId78"/>
    <p:sldId id="372" r:id="rId79"/>
    <p:sldId id="410" r:id="rId80"/>
    <p:sldId id="359" r:id="rId81"/>
    <p:sldId id="409" r:id="rId82"/>
    <p:sldId id="422" r:id="rId83"/>
    <p:sldId id="423" r:id="rId84"/>
    <p:sldId id="424" r:id="rId85"/>
    <p:sldId id="425" r:id="rId86"/>
    <p:sldId id="426" r:id="rId87"/>
    <p:sldId id="415" r:id="rId88"/>
    <p:sldId id="413" r:id="rId89"/>
    <p:sldId id="416" r:id="rId90"/>
    <p:sldId id="361" r:id="rId91"/>
    <p:sldId id="434" r:id="rId92"/>
  </p:sldIdLst>
  <p:sldSz cx="9144000" cy="6858000" type="screen4x3"/>
  <p:notesSz cx="7099300" cy="10234613"/>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00"/>
    <a:srgbClr val="00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22" autoAdjust="0"/>
  </p:normalViewPr>
  <p:slideViewPr>
    <p:cSldViewPr>
      <p:cViewPr>
        <p:scale>
          <a:sx n="60" d="100"/>
          <a:sy n="60" d="100"/>
        </p:scale>
        <p:origin x="-1434" y="-3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el-GR"/>
          </a:p>
        </p:txBody>
      </p:sp>
      <p:sp>
        <p:nvSpPr>
          <p:cNvPr id="277507"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el-GR"/>
          </a:p>
        </p:txBody>
      </p:sp>
      <p:sp>
        <p:nvSpPr>
          <p:cNvPr id="277508"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el-GR"/>
          </a:p>
        </p:txBody>
      </p:sp>
      <p:sp>
        <p:nvSpPr>
          <p:cNvPr id="277509"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217D8379-6123-4622-8B68-DF9F4BFA9621}" type="slidenum">
              <a:rPr lang="el-GR"/>
              <a:pPr>
                <a:defRPr/>
              </a:pPr>
              <a:t>‹#›</a:t>
            </a:fld>
            <a:endParaRPr lang="el-GR"/>
          </a:p>
        </p:txBody>
      </p:sp>
    </p:spTree>
    <p:extLst>
      <p:ext uri="{BB962C8B-B14F-4D97-AF65-F5344CB8AC3E}">
        <p14:creationId xmlns:p14="http://schemas.microsoft.com/office/powerpoint/2010/main" val="2773804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el-GR"/>
          </a:p>
        </p:txBody>
      </p:sp>
      <p:sp>
        <p:nvSpPr>
          <p:cNvPr id="143363"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el-GR"/>
          </a:p>
        </p:txBody>
      </p:sp>
      <p:sp>
        <p:nvSpPr>
          <p:cNvPr id="9523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5"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143366"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el-GR"/>
          </a:p>
        </p:txBody>
      </p:sp>
      <p:sp>
        <p:nvSpPr>
          <p:cNvPr id="143367"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51C3D3F1-56D8-46A2-A5E9-FA8E59D70AF0}" type="slidenum">
              <a:rPr lang="el-GR"/>
              <a:pPr>
                <a:defRPr/>
              </a:pPr>
              <a:t>‹#›</a:t>
            </a:fld>
            <a:endParaRPr lang="el-GR"/>
          </a:p>
        </p:txBody>
      </p:sp>
    </p:spTree>
    <p:extLst>
      <p:ext uri="{BB962C8B-B14F-4D97-AF65-F5344CB8AC3E}">
        <p14:creationId xmlns:p14="http://schemas.microsoft.com/office/powerpoint/2010/main" val="2304692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8257" indent="-178257">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390F1A0-EBCC-40C1-A20E-829AEC187EC9}" type="slidenum">
              <a:rPr lang="el-GR" altLang="en-US" sz="1300" smtClean="0"/>
              <a:pPr eaLnBrk="1" hangingPunct="1">
                <a:spcBef>
                  <a:spcPct val="0"/>
                </a:spcBef>
              </a:pPr>
              <a:t>6</a:t>
            </a:fld>
            <a:endParaRPr lang="el-GR" altLang="en-US" sz="1300" smtClean="0"/>
          </a:p>
        </p:txBody>
      </p:sp>
      <p:sp>
        <p:nvSpPr>
          <p:cNvPr id="96259" name="Rectangle 2"/>
          <p:cNvSpPr>
            <a:spLocks noGrp="1" noRot="1" noChangeAspect="1" noChangeArrowheads="1" noTextEdit="1"/>
          </p:cNvSpPr>
          <p:nvPr>
            <p:ph type="sldImg"/>
          </p:nvPr>
        </p:nvSpPr>
        <p:spPr>
          <a:xfrm>
            <a:off x="990600" y="765175"/>
            <a:ext cx="5118100" cy="3838575"/>
          </a:xfrm>
          <a:ln/>
        </p:spPr>
      </p:sp>
      <p:sp>
        <p:nvSpPr>
          <p:cNvPr id="96260" name="Rectangle 3"/>
          <p:cNvSpPr>
            <a:spLocks noGrp="1" noChangeArrowheads="1"/>
          </p:cNvSpPr>
          <p:nvPr>
            <p:ph type="body" idx="1"/>
          </p:nvPr>
        </p:nvSpPr>
        <p:spPr>
          <a:xfrm>
            <a:off x="946150" y="4860925"/>
            <a:ext cx="5207000" cy="4608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89</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0" y="1143000"/>
            <a:ext cx="8763000" cy="0"/>
          </a:xfrm>
          <a:prstGeom prst="line">
            <a:avLst/>
          </a:prstGeom>
          <a:noFill/>
          <a:ln w="50800" algn="ctr">
            <a:solidFill>
              <a:srgbClr val="A50021"/>
            </a:solidFill>
            <a:round/>
            <a:headEnd type="none" w="sm" len="sm"/>
            <a:tailEnd type="none" w="sm" len="sm"/>
          </a:ln>
          <a:extLst>
            <a:ext uri="{909E8E84-426E-40DD-AFC4-6F175D3DCCD1}">
              <a14:hiddenFill xmlns:a14="http://schemas.microsoft.com/office/drawing/2010/main">
                <a:noFill/>
              </a14:hiddenFill>
            </a:ext>
          </a:extLst>
        </p:spPr>
      </p:cxnSp>
      <p:cxnSp>
        <p:nvCxnSpPr>
          <p:cNvPr id="5" name="Straight Connector 11"/>
          <p:cNvCxnSpPr>
            <a:cxnSpLocks noChangeShapeType="1"/>
          </p:cNvCxnSpPr>
          <p:nvPr userDrawn="1"/>
        </p:nvCxnSpPr>
        <p:spPr bwMode="auto">
          <a:xfrm>
            <a:off x="0" y="6477000"/>
            <a:ext cx="8763000" cy="0"/>
          </a:xfrm>
          <a:prstGeom prst="line">
            <a:avLst/>
          </a:prstGeom>
          <a:noFill/>
          <a:ln w="50800" algn="ctr">
            <a:solidFill>
              <a:srgbClr val="A50021"/>
            </a:solidFill>
            <a:round/>
            <a:headEnd type="none" w="sm" len="sm"/>
            <a:tailEnd type="none" w="sm" len="sm"/>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6" name="Rectangle 4"/>
          <p:cNvSpPr>
            <a:spLocks noGrp="1" noChangeArrowheads="1"/>
          </p:cNvSpPr>
          <p:nvPr>
            <p:ph type="dt" sz="half" idx="10"/>
          </p:nvPr>
        </p:nvSpPr>
        <p:spPr/>
        <p:txBody>
          <a:bodyPr/>
          <a:lstStyle>
            <a:lvl1pPr>
              <a:defRPr/>
            </a:lvl1pPr>
          </a:lstStyle>
          <a:p>
            <a:pPr>
              <a:defRPr/>
            </a:pPr>
            <a:endParaRPr lang="el-GR"/>
          </a:p>
        </p:txBody>
      </p:sp>
      <p:sp>
        <p:nvSpPr>
          <p:cNvPr id="7" name="Rectangle 5"/>
          <p:cNvSpPr>
            <a:spLocks noGrp="1" noChangeArrowheads="1"/>
          </p:cNvSpPr>
          <p:nvPr>
            <p:ph type="ftr" sz="quarter" idx="11"/>
          </p:nvPr>
        </p:nvSpPr>
        <p:spPr/>
        <p:txBody>
          <a:bodyPr/>
          <a:lstStyle>
            <a:lvl1pPr>
              <a:defRPr/>
            </a:lvl1pPr>
          </a:lstStyle>
          <a:p>
            <a:pPr>
              <a:defRPr/>
            </a:pPr>
            <a:endParaRPr lang="el-GR"/>
          </a:p>
        </p:txBody>
      </p:sp>
      <p:sp>
        <p:nvSpPr>
          <p:cNvPr id="8" name="Rectangle 6"/>
          <p:cNvSpPr>
            <a:spLocks noGrp="1" noChangeArrowheads="1"/>
          </p:cNvSpPr>
          <p:nvPr>
            <p:ph type="sldNum" sz="quarter" idx="12"/>
          </p:nvPr>
        </p:nvSpPr>
        <p:spPr/>
        <p:txBody>
          <a:bodyPr/>
          <a:lstStyle>
            <a:lvl1pPr>
              <a:defRPr/>
            </a:lvl1pPr>
          </a:lstStyle>
          <a:p>
            <a:pPr>
              <a:defRPr/>
            </a:pPr>
            <a:fld id="{12C93A9D-1DDD-492D-810C-210617C492B9}" type="slidenum">
              <a:rPr lang="el-GR"/>
              <a:pPr>
                <a:defRPr/>
              </a:pPr>
              <a:t>‹#›</a:t>
            </a:fld>
            <a:endParaRPr lang="el-GR"/>
          </a:p>
        </p:txBody>
      </p:sp>
    </p:spTree>
    <p:extLst>
      <p:ext uri="{BB962C8B-B14F-4D97-AF65-F5344CB8AC3E}">
        <p14:creationId xmlns:p14="http://schemas.microsoft.com/office/powerpoint/2010/main" val="1109313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47F96AE8-8C07-4DFD-BC69-21733C12CD75}" type="slidenum">
              <a:rPr lang="el-GR"/>
              <a:pPr>
                <a:defRPr/>
              </a:pPr>
              <a:t>‹#›</a:t>
            </a:fld>
            <a:endParaRPr lang="el-GR"/>
          </a:p>
        </p:txBody>
      </p:sp>
    </p:spTree>
    <p:extLst>
      <p:ext uri="{BB962C8B-B14F-4D97-AF65-F5344CB8AC3E}">
        <p14:creationId xmlns:p14="http://schemas.microsoft.com/office/powerpoint/2010/main" val="2139997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0"/>
            <a:ext cx="2095500" cy="64008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304800" y="0"/>
            <a:ext cx="61341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5F6F7520-3E18-4631-9763-371BED155E80}" type="slidenum">
              <a:rPr lang="el-GR"/>
              <a:pPr>
                <a:defRPr/>
              </a:pPr>
              <a:t>‹#›</a:t>
            </a:fld>
            <a:endParaRPr lang="el-GR"/>
          </a:p>
        </p:txBody>
      </p:sp>
    </p:spTree>
    <p:extLst>
      <p:ext uri="{BB962C8B-B14F-4D97-AF65-F5344CB8AC3E}">
        <p14:creationId xmlns:p14="http://schemas.microsoft.com/office/powerpoint/2010/main" val="524707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2192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304800" y="12954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572000" y="12954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FF94DC4E-A716-41EC-B6DD-C09F764FDC2B}" type="slidenum">
              <a:rPr lang="el-GR"/>
              <a:pPr>
                <a:defRPr/>
              </a:pPr>
              <a:t>‹#›</a:t>
            </a:fld>
            <a:endParaRPr lang="el-GR"/>
          </a:p>
        </p:txBody>
      </p:sp>
    </p:spTree>
    <p:extLst>
      <p:ext uri="{BB962C8B-B14F-4D97-AF65-F5344CB8AC3E}">
        <p14:creationId xmlns:p14="http://schemas.microsoft.com/office/powerpoint/2010/main" val="1315162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21027723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10168321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936925"/>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683568" y="4305077"/>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406391749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52306730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13139562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2834670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695413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05CE2782-0E49-4E61-844F-A125E5E258CF}" type="slidenum">
              <a:rPr lang="el-GR"/>
              <a:pPr>
                <a:defRPr/>
              </a:pPr>
              <a:t>‹#›</a:t>
            </a:fld>
            <a:endParaRPr lang="el-GR"/>
          </a:p>
        </p:txBody>
      </p:sp>
    </p:spTree>
    <p:extLst>
      <p:ext uri="{BB962C8B-B14F-4D97-AF65-F5344CB8AC3E}">
        <p14:creationId xmlns:p14="http://schemas.microsoft.com/office/powerpoint/2010/main" val="1483024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260289801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299859163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06708758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888032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D51A01-D354-4E6B-82CA-286ED97493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368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0A107A-27AA-4A08-8E6A-4B572A9D23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567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1BE538-7E34-4BB0-89E6-CCE152296F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0683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A2F666-4921-43A9-A20D-CBF7C76ECD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27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65557A-ADB6-4A46-B53F-E94E08A14A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7583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C98F52F-78D0-4534-A6E5-6D7F9806AC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868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C672C943-F294-4A60-8A83-E65B6F5451F4}" type="slidenum">
              <a:rPr lang="el-GR"/>
              <a:pPr>
                <a:defRPr/>
              </a:pPr>
              <a:t>‹#›</a:t>
            </a:fld>
            <a:endParaRPr lang="el-GR"/>
          </a:p>
        </p:txBody>
      </p:sp>
    </p:spTree>
    <p:extLst>
      <p:ext uri="{BB962C8B-B14F-4D97-AF65-F5344CB8AC3E}">
        <p14:creationId xmlns:p14="http://schemas.microsoft.com/office/powerpoint/2010/main" val="17278536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6C257E9-1E86-427B-A8B1-0F4A2F4240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9159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1994389-33CD-4050-9975-7EA095F85D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7119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918720-74E1-412F-B3B5-EDCA7A2B5A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0677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589712-C507-4E0B-A7A3-83D4130C82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69392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025E85-8032-49D8-81A5-F9E5D58CBF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56897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E337BA0-6FE4-4893-B846-AC22E09208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02074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981200"/>
            <a:ext cx="7772400" cy="4114800"/>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C13625-B8F5-4EAA-AE09-650EAB40D9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06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685800" y="1981200"/>
            <a:ext cx="7772400" cy="4114800"/>
          </a:xfrm>
        </p:spPr>
        <p:txBody>
          <a:bodyPr/>
          <a:lstStyle/>
          <a:p>
            <a:pPr lvl="0"/>
            <a:endParaRPr lang="en-CA"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D2072E-6079-4824-B0DE-A686166588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75994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73266A-AD71-424C-959C-3F79A1D82A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7427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C8D2FE4-CB5B-42C9-9464-315BDF3947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7601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304800" y="12954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572000" y="12954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4402D4EA-BCBF-41C4-8C48-77CD9D623EA2}" type="slidenum">
              <a:rPr lang="el-GR"/>
              <a:pPr>
                <a:defRPr/>
              </a:pPr>
              <a:t>‹#›</a:t>
            </a:fld>
            <a:endParaRPr lang="el-GR"/>
          </a:p>
        </p:txBody>
      </p:sp>
    </p:spTree>
    <p:extLst>
      <p:ext uri="{BB962C8B-B14F-4D97-AF65-F5344CB8AC3E}">
        <p14:creationId xmlns:p14="http://schemas.microsoft.com/office/powerpoint/2010/main" val="41769609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E8DA333-4984-42CA-B4DE-CCA083BD3E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639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A8E71DC1-90B0-4FED-8ED2-CF36F86026A4}" type="slidenum">
              <a:rPr lang="el-GR"/>
              <a:pPr>
                <a:defRPr/>
              </a:pPr>
              <a:t>‹#›</a:t>
            </a:fld>
            <a:endParaRPr lang="el-GR"/>
          </a:p>
        </p:txBody>
      </p:sp>
    </p:spTree>
    <p:extLst>
      <p:ext uri="{BB962C8B-B14F-4D97-AF65-F5344CB8AC3E}">
        <p14:creationId xmlns:p14="http://schemas.microsoft.com/office/powerpoint/2010/main" val="245182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35DD60B6-3343-49A8-A220-F4AF976FE87D}" type="slidenum">
              <a:rPr lang="el-GR"/>
              <a:pPr>
                <a:defRPr/>
              </a:pPr>
              <a:t>‹#›</a:t>
            </a:fld>
            <a:endParaRPr lang="el-GR"/>
          </a:p>
        </p:txBody>
      </p:sp>
    </p:spTree>
    <p:extLst>
      <p:ext uri="{BB962C8B-B14F-4D97-AF65-F5344CB8AC3E}">
        <p14:creationId xmlns:p14="http://schemas.microsoft.com/office/powerpoint/2010/main" val="333669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309B382E-7EC6-4947-A031-4AD6DCA18A76}" type="slidenum">
              <a:rPr lang="el-GR"/>
              <a:pPr>
                <a:defRPr/>
              </a:pPr>
              <a:t>‹#›</a:t>
            </a:fld>
            <a:endParaRPr lang="el-GR"/>
          </a:p>
        </p:txBody>
      </p:sp>
    </p:spTree>
    <p:extLst>
      <p:ext uri="{BB962C8B-B14F-4D97-AF65-F5344CB8AC3E}">
        <p14:creationId xmlns:p14="http://schemas.microsoft.com/office/powerpoint/2010/main" val="794908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AB7240C6-15EA-48B9-BD54-F5357CAEC7D0}" type="slidenum">
              <a:rPr lang="el-GR"/>
              <a:pPr>
                <a:defRPr/>
              </a:pPr>
              <a:t>‹#›</a:t>
            </a:fld>
            <a:endParaRPr lang="el-GR"/>
          </a:p>
        </p:txBody>
      </p:sp>
    </p:spTree>
    <p:extLst>
      <p:ext uri="{BB962C8B-B14F-4D97-AF65-F5344CB8AC3E}">
        <p14:creationId xmlns:p14="http://schemas.microsoft.com/office/powerpoint/2010/main" val="3517542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13B9F3F5-ABC2-4190-A6BA-582B2E4D64F2}" type="slidenum">
              <a:rPr lang="el-GR"/>
              <a:pPr>
                <a:defRPr/>
              </a:pPr>
              <a:t>‹#›</a:t>
            </a:fld>
            <a:endParaRPr lang="el-GR"/>
          </a:p>
        </p:txBody>
      </p:sp>
    </p:spTree>
    <p:extLst>
      <p:ext uri="{BB962C8B-B14F-4D97-AF65-F5344CB8AC3E}">
        <p14:creationId xmlns:p14="http://schemas.microsoft.com/office/powerpoint/2010/main" val="3213741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0"/>
            <a:ext cx="838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smtClean="0"/>
              <a:t>Click to edit Master title style</a:t>
            </a:r>
          </a:p>
        </p:txBody>
      </p:sp>
      <p:sp>
        <p:nvSpPr>
          <p:cNvPr id="1027" name="Rectangle 3"/>
          <p:cNvSpPr>
            <a:spLocks noGrp="1" noChangeArrowheads="1"/>
          </p:cNvSpPr>
          <p:nvPr>
            <p:ph type="body" idx="1"/>
          </p:nvPr>
        </p:nvSpPr>
        <p:spPr bwMode="auto">
          <a:xfrm>
            <a:off x="304800" y="1295400"/>
            <a:ext cx="8382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smtClean="0"/>
              <a:t>Click to edit Master text styles</a:t>
            </a:r>
          </a:p>
          <a:p>
            <a:pPr lvl="1"/>
            <a:r>
              <a:rPr lang="el-GR" altLang="en-US" smtClean="0"/>
              <a:t>Second level</a:t>
            </a:r>
          </a:p>
          <a:p>
            <a:pPr lvl="2"/>
            <a:r>
              <a:rPr lang="el-GR" altLang="en-US" smtClean="0"/>
              <a:t>Third level</a:t>
            </a:r>
          </a:p>
          <a:p>
            <a:pPr lvl="3"/>
            <a:r>
              <a:rPr lang="el-GR" altLang="en-US" smtClean="0"/>
              <a:t>Fourth level</a:t>
            </a:r>
          </a:p>
          <a:p>
            <a:pPr lvl="4"/>
            <a:r>
              <a:rPr lang="el-GR"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61EDBC4-993C-4D8A-9CA4-445B84896F1E}" type="slidenum">
              <a:rPr lang="el-GR"/>
              <a:pPr>
                <a:defRPr/>
              </a:pPr>
              <a:t>‹#›</a:t>
            </a:fld>
            <a:endParaRPr lang="el-GR"/>
          </a:p>
        </p:txBody>
      </p:sp>
      <p:sp>
        <p:nvSpPr>
          <p:cNvPr id="1031" name="Line 7"/>
          <p:cNvSpPr>
            <a:spLocks noChangeShapeType="1"/>
          </p:cNvSpPr>
          <p:nvPr userDrawn="1"/>
        </p:nvSpPr>
        <p:spPr bwMode="auto">
          <a:xfrm>
            <a:off x="0" y="1143000"/>
            <a:ext cx="8763000" cy="0"/>
          </a:xfrm>
          <a:prstGeom prst="line">
            <a:avLst/>
          </a:prstGeom>
          <a:noFill/>
          <a:ln w="50800">
            <a:solidFill>
              <a:srgbClr val="0000FF"/>
            </a:solidFill>
            <a:round/>
            <a:headEnd type="none" w="sm" len="sm"/>
            <a:tailEnd type="none" w="sm" len="sm"/>
          </a:ln>
          <a:effectLst>
            <a:outerShdw dist="99190" dir="2388334"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032" name="Line 8"/>
          <p:cNvSpPr>
            <a:spLocks noChangeShapeType="1"/>
          </p:cNvSpPr>
          <p:nvPr userDrawn="1"/>
        </p:nvSpPr>
        <p:spPr bwMode="auto">
          <a:xfrm>
            <a:off x="0" y="6477000"/>
            <a:ext cx="8763000" cy="0"/>
          </a:xfrm>
          <a:prstGeom prst="line">
            <a:avLst/>
          </a:prstGeom>
          <a:noFill/>
          <a:ln w="50800">
            <a:solidFill>
              <a:srgbClr val="0000FF"/>
            </a:solidFill>
            <a:round/>
            <a:headEnd type="none" w="sm" len="sm"/>
            <a:tailEnd type="none" w="sm" len="sm"/>
          </a:ln>
          <a:effectLst>
            <a:outerShdw dist="99190" dir="2388334"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US"/>
          </a:p>
        </p:txBody>
      </p:sp>
      <p:cxnSp>
        <p:nvCxnSpPr>
          <p:cNvPr id="1033" name="Straight Connector 8"/>
          <p:cNvCxnSpPr>
            <a:cxnSpLocks noChangeShapeType="1"/>
          </p:cNvCxnSpPr>
          <p:nvPr userDrawn="1"/>
        </p:nvCxnSpPr>
        <p:spPr bwMode="auto">
          <a:xfrm>
            <a:off x="0" y="1143000"/>
            <a:ext cx="8763000" cy="0"/>
          </a:xfrm>
          <a:prstGeom prst="line">
            <a:avLst/>
          </a:prstGeom>
          <a:noFill/>
          <a:ln w="50800" algn="ctr">
            <a:solidFill>
              <a:srgbClr val="A50021"/>
            </a:solidFill>
            <a:round/>
            <a:headEnd type="none" w="sm" len="sm"/>
            <a:tailEnd type="none" w="sm" len="sm"/>
          </a:ln>
          <a:extLst>
            <a:ext uri="{909E8E84-426E-40DD-AFC4-6F175D3DCCD1}">
              <a14:hiddenFill xmlns:a14="http://schemas.microsoft.com/office/drawing/2010/main">
                <a:noFill/>
              </a14:hiddenFill>
            </a:ext>
          </a:extLst>
        </p:spPr>
      </p:cxnSp>
      <p:cxnSp>
        <p:nvCxnSpPr>
          <p:cNvPr id="1034" name="Straight Connector 9"/>
          <p:cNvCxnSpPr>
            <a:cxnSpLocks noChangeShapeType="1"/>
          </p:cNvCxnSpPr>
          <p:nvPr userDrawn="1"/>
        </p:nvCxnSpPr>
        <p:spPr bwMode="auto">
          <a:xfrm>
            <a:off x="0" y="6477000"/>
            <a:ext cx="8763000" cy="0"/>
          </a:xfrm>
          <a:prstGeom prst="line">
            <a:avLst/>
          </a:prstGeom>
          <a:noFill/>
          <a:ln w="50800" algn="ctr">
            <a:solidFill>
              <a:srgbClr val="A50021"/>
            </a:solidFill>
            <a:round/>
            <a:headEnd type="none" w="sm" len="sm"/>
            <a:tailEnd type="none" w="sm" len="sm"/>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699"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C00000"/>
        </a:buClr>
        <a:buSzPct val="11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C00000"/>
        </a:buClr>
        <a:buFont typeface="Symbol" pitchFamily="18"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pPr fontAlgn="auto">
              <a:spcBef>
                <a:spcPts val="0"/>
              </a:spcBef>
              <a:spcAft>
                <a:spcPts val="0"/>
              </a:spcAft>
            </a:pPr>
            <a:fld id="{53C4726A-630D-4CB4-B088-BAB00F4188E9}" type="slidenum">
              <a:rPr lang="el-GR" smtClean="0">
                <a:solidFill>
                  <a:prstClr val="black"/>
                </a:solidFill>
                <a:latin typeface="Calibri"/>
                <a:cs typeface="Times New Roman" pitchFamily="18" charset="0"/>
              </a:rPr>
              <a:pPr fontAlgn="auto">
                <a:spcBef>
                  <a:spcPts val="0"/>
                </a:spcBef>
                <a:spcAft>
                  <a:spcPts val="0"/>
                </a:spcAft>
              </a:pPr>
              <a:t>‹#›</a:t>
            </a:fld>
            <a:endParaRPr lang="el-GR" dirty="0">
              <a:solidFill>
                <a:prstClr val="black"/>
              </a:solidFill>
              <a:latin typeface="Calibri"/>
              <a:cs typeface="Times New Roman" pitchFamily="18" charset="0"/>
            </a:endParaRPr>
          </a:p>
        </p:txBody>
      </p:sp>
    </p:spTree>
    <p:extLst>
      <p:ext uri="{BB962C8B-B14F-4D97-AF65-F5344CB8AC3E}">
        <p14:creationId xmlns:p14="http://schemas.microsoft.com/office/powerpoint/2010/main" val="269052021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D4A66E9D-85FB-4576-A313-8039D27DA2E2}" type="slidenum">
              <a:rPr lang="en-US">
                <a:solidFill>
                  <a:srgbClr val="000000"/>
                </a:solidFill>
                <a:latin typeface="Times New Roman" pitchFamily="18" charset="0"/>
              </a:rPr>
              <a:pPr>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18185375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12.wmf"/><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3.bin"/><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4.bin"/><Relationship Id="rId4" Type="http://schemas.openxmlformats.org/officeDocument/2006/relationships/image" Target="../media/image19.wmf"/><Relationship Id="rId9" Type="http://schemas.openxmlformats.org/officeDocument/2006/relationships/oleObject" Target="../embeddings/oleObject6.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5.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oleObject" Target="../embeddings/oleObject14.bin"/><Relationship Id="rId2" Type="http://schemas.openxmlformats.org/officeDocument/2006/relationships/slideLayout" Target="../slideLayouts/slideLayout2.xml"/><Relationship Id="rId16" Type="http://schemas.openxmlformats.org/officeDocument/2006/relationships/oleObject" Target="../embeddings/oleObject18.bin"/><Relationship Id="rId1" Type="http://schemas.openxmlformats.org/officeDocument/2006/relationships/vmlDrawing" Target="../drawings/vmlDrawing3.vml"/><Relationship Id="rId6" Type="http://schemas.openxmlformats.org/officeDocument/2006/relationships/image" Target="../media/image20.wmf"/><Relationship Id="rId11" Type="http://schemas.openxmlformats.org/officeDocument/2006/relationships/oleObject" Target="../embeddings/oleObject13.bin"/><Relationship Id="rId5" Type="http://schemas.openxmlformats.org/officeDocument/2006/relationships/oleObject" Target="../embeddings/oleObject8.bin"/><Relationship Id="rId15" Type="http://schemas.openxmlformats.org/officeDocument/2006/relationships/oleObject" Target="../embeddings/oleObject17.bin"/><Relationship Id="rId10" Type="http://schemas.openxmlformats.org/officeDocument/2006/relationships/oleObject" Target="../embeddings/oleObject12.bin"/><Relationship Id="rId4" Type="http://schemas.openxmlformats.org/officeDocument/2006/relationships/image" Target="../media/image19.wmf"/><Relationship Id="rId9" Type="http://schemas.openxmlformats.org/officeDocument/2006/relationships/oleObject" Target="../embeddings/oleObject11.bin"/><Relationship Id="rId14" Type="http://schemas.openxmlformats.org/officeDocument/2006/relationships/oleObject" Target="../embeddings/oleObject16.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21.png"/><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0.bin"/><Relationship Id="rId5" Type="http://schemas.openxmlformats.org/officeDocument/2006/relationships/image" Target="../media/image19.wmf"/><Relationship Id="rId4" Type="http://schemas.openxmlformats.org/officeDocument/2006/relationships/oleObject" Target="../embeddings/oleObject19.bin"/><Relationship Id="rId9" Type="http://schemas.openxmlformats.org/officeDocument/2006/relationships/oleObject" Target="../embeddings/oleObject22.bin"/></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21.png"/><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4.bin"/><Relationship Id="rId5" Type="http://schemas.openxmlformats.org/officeDocument/2006/relationships/image" Target="../media/image19.wmf"/><Relationship Id="rId4" Type="http://schemas.openxmlformats.org/officeDocument/2006/relationships/oleObject" Target="../embeddings/oleObject23.bin"/><Relationship Id="rId9" Type="http://schemas.openxmlformats.org/officeDocument/2006/relationships/oleObject" Target="../embeddings/oleObject26.bin"/></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wmf"/><Relationship Id="rId11" Type="http://schemas.openxmlformats.org/officeDocument/2006/relationships/oleObject" Target="../embeddings/oleObject32.bin"/><Relationship Id="rId5" Type="http://schemas.openxmlformats.org/officeDocument/2006/relationships/oleObject" Target="../embeddings/oleObject28.bin"/><Relationship Id="rId10" Type="http://schemas.openxmlformats.org/officeDocument/2006/relationships/oleObject" Target="../embeddings/oleObject31.bin"/><Relationship Id="rId4" Type="http://schemas.openxmlformats.org/officeDocument/2006/relationships/image" Target="../media/image19.wmf"/><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wm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defRPr/>
            </a:pPr>
            <a:r>
              <a:rPr lang="el-GR" altLang="en-US" dirty="0"/>
              <a:t>Ασύρματα Δίκτυα και Κινητές Επικοινωνίες</a:t>
            </a:r>
            <a:endParaRPr lang="en-US" dirty="0"/>
          </a:p>
        </p:txBody>
      </p:sp>
      <p:sp>
        <p:nvSpPr>
          <p:cNvPr id="3" name="Υπότιτλος 2"/>
          <p:cNvSpPr>
            <a:spLocks noGrp="1"/>
          </p:cNvSpPr>
          <p:nvPr>
            <p:ph type="subTitle" idx="1"/>
          </p:nvPr>
        </p:nvSpPr>
        <p:spPr>
          <a:xfrm>
            <a:off x="609600" y="3581400"/>
            <a:ext cx="7776864" cy="1752600"/>
          </a:xfrm>
        </p:spPr>
        <p:txBody>
          <a:bodyPr>
            <a:noAutofit/>
          </a:bodyPr>
          <a:lstStyle/>
          <a:p>
            <a:r>
              <a:rPr lang="el-GR" sz="2800" b="1" dirty="0"/>
              <a:t>Ενότητα </a:t>
            </a:r>
            <a:r>
              <a:rPr lang="en-US" sz="2800" b="1" dirty="0"/>
              <a:t># </a:t>
            </a:r>
            <a:r>
              <a:rPr lang="en-US" sz="2800" b="1" dirty="0" smtClean="0"/>
              <a:t>5</a:t>
            </a:r>
            <a:r>
              <a:rPr lang="el-GR" sz="2800" b="1" dirty="0" smtClean="0"/>
              <a:t>:</a:t>
            </a:r>
            <a:r>
              <a:rPr lang="en-US" sz="2800" dirty="0" smtClean="0"/>
              <a:t> </a:t>
            </a:r>
            <a:r>
              <a:rPr lang="el-GR" altLang="en-US" sz="2800" dirty="0"/>
              <a:t>Ασύρματα Τοπικά Δίκτυα (</a:t>
            </a:r>
            <a:r>
              <a:rPr lang="en-US" altLang="en-US" sz="2800" dirty="0"/>
              <a:t>Wireless LANS - IEEE 802.11</a:t>
            </a:r>
            <a:r>
              <a:rPr lang="en-US" altLang="en-US" sz="2800" dirty="0" smtClean="0"/>
              <a:t>)</a:t>
            </a:r>
          </a:p>
          <a:p>
            <a:r>
              <a:rPr lang="el-GR" sz="2800" b="1" dirty="0" smtClean="0"/>
              <a:t>Διδάσκων</a:t>
            </a:r>
            <a:r>
              <a:rPr lang="el-GR" sz="2800" b="1" dirty="0"/>
              <a:t>: </a:t>
            </a:r>
            <a:r>
              <a:rPr lang="el-GR" sz="2800" dirty="0" smtClean="0"/>
              <a:t>Βασίλειος Σύρης</a:t>
            </a:r>
            <a:endParaRPr lang="el-GR" sz="2800" dirty="0"/>
          </a:p>
          <a:p>
            <a:r>
              <a:rPr lang="el-GR" sz="2800" b="1" dirty="0"/>
              <a:t>Τμήμα: </a:t>
            </a:r>
            <a:r>
              <a:rPr lang="el-GR" sz="2800" dirty="0"/>
              <a:t>Πληροφορικής</a:t>
            </a:r>
          </a:p>
        </p:txBody>
      </p:sp>
      <p:pic>
        <p:nvPicPr>
          <p:cNvPr id="7" name="Picture 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2739906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Wi-Fi P2P / Direct</a:t>
            </a:r>
          </a:p>
        </p:txBody>
      </p:sp>
      <p:sp>
        <p:nvSpPr>
          <p:cNvPr id="12291" name="Content Placeholder 2"/>
          <p:cNvSpPr>
            <a:spLocks noGrp="1"/>
          </p:cNvSpPr>
          <p:nvPr>
            <p:ph idx="1"/>
          </p:nvPr>
        </p:nvSpPr>
        <p:spPr/>
        <p:txBody>
          <a:bodyPr/>
          <a:lstStyle/>
          <a:p>
            <a:r>
              <a:rPr lang="en-US" altLang="en-US" smtClean="0"/>
              <a:t>Wi-Fi peer-to-peer: technology, technical specification</a:t>
            </a:r>
          </a:p>
          <a:p>
            <a:r>
              <a:rPr lang="en-US" altLang="en-US" smtClean="0"/>
              <a:t>Wi-Fi direct: certification</a:t>
            </a:r>
          </a:p>
          <a:p>
            <a:endParaRPr lang="en-US"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Wi-Fi Direct use cases</a:t>
            </a:r>
          </a:p>
        </p:txBody>
      </p:sp>
      <p:sp>
        <p:nvSpPr>
          <p:cNvPr id="13315" name="Content Placeholder 2" descr="wi-fi direct"/>
          <p:cNvSpPr>
            <a:spLocks noGrp="1"/>
          </p:cNvSpPr>
          <p:nvPr>
            <p:ph idx="1"/>
          </p:nvPr>
        </p:nvSpPr>
        <p:spPr/>
        <p:txBody>
          <a:bodyPr/>
          <a:lstStyle/>
          <a:p>
            <a:endParaRPr lang="en-US" altLang="en-US" dirty="0" smtClean="0"/>
          </a:p>
        </p:txBody>
      </p:sp>
      <p:pic>
        <p:nvPicPr>
          <p:cNvPr id="13316" name="Picture 2" descr="wi-fi dir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6276975"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Wi-Fi Direct use cases</a:t>
            </a:r>
          </a:p>
        </p:txBody>
      </p:sp>
      <p:pic>
        <p:nvPicPr>
          <p:cNvPr id="14339" name="Picture 2" descr="wi-fi direc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57313" y="1971675"/>
            <a:ext cx="6276975" cy="37528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Wi-Fi Direct use cases</a:t>
            </a:r>
          </a:p>
        </p:txBody>
      </p:sp>
      <p:sp>
        <p:nvSpPr>
          <p:cNvPr id="15363" name="Content Placeholder 2"/>
          <p:cNvSpPr>
            <a:spLocks noGrp="1"/>
          </p:cNvSpPr>
          <p:nvPr>
            <p:ph idx="1"/>
          </p:nvPr>
        </p:nvSpPr>
        <p:spPr/>
        <p:txBody>
          <a:bodyPr/>
          <a:lstStyle/>
          <a:p>
            <a:endParaRPr lang="en-US" altLang="en-US" smtClean="0"/>
          </a:p>
        </p:txBody>
      </p:sp>
      <p:pic>
        <p:nvPicPr>
          <p:cNvPr id="15364" name="Picture 2" descr="wi-fi dir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81200"/>
            <a:ext cx="6418263"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0"/>
            <a:ext cx="8839200" cy="1219200"/>
          </a:xfrm>
        </p:spPr>
        <p:txBody>
          <a:bodyPr/>
          <a:lstStyle/>
          <a:p>
            <a:pPr eaLnBrk="1" hangingPunct="1"/>
            <a:r>
              <a:rPr lang="en-US" altLang="en-US" sz="4000" smtClean="0"/>
              <a:t>Infrastructure-based wireless network</a:t>
            </a:r>
            <a:endParaRPr lang="el-GR" altLang="en-US" sz="4000" smtClean="0"/>
          </a:p>
        </p:txBody>
      </p:sp>
      <p:sp>
        <p:nvSpPr>
          <p:cNvPr id="16387" name="Rectangle 4"/>
          <p:cNvSpPr>
            <a:spLocks noChangeArrowheads="1"/>
          </p:cNvSpPr>
          <p:nvPr/>
        </p:nvSpPr>
        <p:spPr bwMode="auto">
          <a:xfrm>
            <a:off x="228600" y="3886200"/>
            <a:ext cx="8458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buClr>
                <a:srgbClr val="0000FF"/>
              </a:buClr>
            </a:pPr>
            <a:r>
              <a:rPr lang="en-US" altLang="en-US" sz="2600"/>
              <a:t>Infrastructure networks provide access to other networks</a:t>
            </a:r>
          </a:p>
          <a:p>
            <a:pPr eaLnBrk="1" hangingPunct="1">
              <a:lnSpc>
                <a:spcPct val="80000"/>
              </a:lnSpc>
              <a:buClr>
                <a:srgbClr val="0000FF"/>
              </a:buClr>
            </a:pPr>
            <a:r>
              <a:rPr lang="en-US" altLang="en-US" sz="2600"/>
              <a:t>Communication typically takes place only between the wireless nodes and the access point (AP), but not directly between the wireless nodes</a:t>
            </a:r>
          </a:p>
          <a:p>
            <a:pPr eaLnBrk="1" hangingPunct="1">
              <a:lnSpc>
                <a:spcPct val="80000"/>
              </a:lnSpc>
              <a:buClr>
                <a:srgbClr val="0000FF"/>
              </a:buClr>
            </a:pPr>
            <a:r>
              <a:rPr lang="en-US" altLang="en-US" sz="2600"/>
              <a:t>AP not only controls medium access, but also acts as bridge to other wireless or wired networks</a:t>
            </a:r>
          </a:p>
        </p:txBody>
      </p:sp>
      <p:grpSp>
        <p:nvGrpSpPr>
          <p:cNvPr id="16388" name="Group 5" descr="infrastructure-based"/>
          <p:cNvGrpSpPr>
            <a:grpSpLocks/>
          </p:cNvGrpSpPr>
          <p:nvPr/>
        </p:nvGrpSpPr>
        <p:grpSpPr bwMode="auto">
          <a:xfrm>
            <a:off x="2133600" y="1447800"/>
            <a:ext cx="5126038" cy="2209800"/>
            <a:chOff x="144" y="576"/>
            <a:chExt cx="4652" cy="1824"/>
          </a:xfrm>
        </p:grpSpPr>
        <p:sp>
          <p:nvSpPr>
            <p:cNvPr id="16389" name="Oval 6"/>
            <p:cNvSpPr>
              <a:spLocks noChangeArrowheads="1"/>
            </p:cNvSpPr>
            <p:nvPr/>
          </p:nvSpPr>
          <p:spPr bwMode="auto">
            <a:xfrm>
              <a:off x="2688" y="1584"/>
              <a:ext cx="1920" cy="816"/>
            </a:xfrm>
            <a:prstGeom prst="ellipse">
              <a:avLst/>
            </a:prstGeom>
            <a:solidFill>
              <a:srgbClr val="FF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390" name="Oval 7"/>
            <p:cNvSpPr>
              <a:spLocks noChangeArrowheads="1"/>
            </p:cNvSpPr>
            <p:nvPr/>
          </p:nvSpPr>
          <p:spPr bwMode="auto">
            <a:xfrm>
              <a:off x="1200" y="576"/>
              <a:ext cx="1920" cy="816"/>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391" name="Oval 8"/>
            <p:cNvSpPr>
              <a:spLocks noChangeArrowheads="1"/>
            </p:cNvSpPr>
            <p:nvPr/>
          </p:nvSpPr>
          <p:spPr bwMode="auto">
            <a:xfrm>
              <a:off x="288" y="1488"/>
              <a:ext cx="1920" cy="816"/>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nvGrpSpPr>
            <p:cNvPr id="16392" name="Group 9"/>
            <p:cNvGrpSpPr>
              <a:grpSpLocks/>
            </p:cNvGrpSpPr>
            <p:nvPr/>
          </p:nvGrpSpPr>
          <p:grpSpPr bwMode="auto">
            <a:xfrm>
              <a:off x="3840" y="1680"/>
              <a:ext cx="528" cy="480"/>
              <a:chOff x="4608" y="1680"/>
              <a:chExt cx="528" cy="480"/>
            </a:xfrm>
          </p:grpSpPr>
          <p:grpSp>
            <p:nvGrpSpPr>
              <p:cNvPr id="17203" name="Group 10"/>
              <p:cNvGrpSpPr>
                <a:grpSpLocks/>
              </p:cNvGrpSpPr>
              <p:nvPr/>
            </p:nvGrpSpPr>
            <p:grpSpPr bwMode="auto">
              <a:xfrm>
                <a:off x="4608" y="1834"/>
                <a:ext cx="528" cy="326"/>
                <a:chOff x="4608" y="1834"/>
                <a:chExt cx="528" cy="326"/>
              </a:xfrm>
            </p:grpSpPr>
            <p:sp>
              <p:nvSpPr>
                <p:cNvPr id="17233" name="Freeform 11"/>
                <p:cNvSpPr>
                  <a:spLocks/>
                </p:cNvSpPr>
                <p:nvPr/>
              </p:nvSpPr>
              <p:spPr bwMode="auto">
                <a:xfrm>
                  <a:off x="4961" y="2004"/>
                  <a:ext cx="157" cy="156"/>
                </a:xfrm>
                <a:custGeom>
                  <a:avLst/>
                  <a:gdLst>
                    <a:gd name="T0" fmla="*/ 0 w 1567"/>
                    <a:gd name="T1" fmla="*/ 0 h 2024"/>
                    <a:gd name="T2" fmla="*/ 0 w 1567"/>
                    <a:gd name="T3" fmla="*/ 0 h 2024"/>
                    <a:gd name="T4" fmla="*/ 0 w 1567"/>
                    <a:gd name="T5" fmla="*/ 0 h 2024"/>
                    <a:gd name="T6" fmla="*/ 0 w 1567"/>
                    <a:gd name="T7" fmla="*/ 0 h 2024"/>
                    <a:gd name="T8" fmla="*/ 0 w 1567"/>
                    <a:gd name="T9" fmla="*/ 0 h 2024"/>
                    <a:gd name="T10" fmla="*/ 0 w 1567"/>
                    <a:gd name="T11" fmla="*/ 0 h 2024"/>
                    <a:gd name="T12" fmla="*/ 0 w 1567"/>
                    <a:gd name="T13" fmla="*/ 0 h 2024"/>
                    <a:gd name="T14" fmla="*/ 0 60000 65536"/>
                    <a:gd name="T15" fmla="*/ 0 60000 65536"/>
                    <a:gd name="T16" fmla="*/ 0 60000 65536"/>
                    <a:gd name="T17" fmla="*/ 0 60000 65536"/>
                    <a:gd name="T18" fmla="*/ 0 60000 65536"/>
                    <a:gd name="T19" fmla="*/ 0 60000 65536"/>
                    <a:gd name="T20" fmla="*/ 0 60000 65536"/>
                    <a:gd name="T21" fmla="*/ 0 w 1567"/>
                    <a:gd name="T22" fmla="*/ 0 h 2024"/>
                    <a:gd name="T23" fmla="*/ 1567 w 1567"/>
                    <a:gd name="T24" fmla="*/ 2024 h 2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7" h="2024">
                      <a:moveTo>
                        <a:pt x="1332" y="133"/>
                      </a:moveTo>
                      <a:lnTo>
                        <a:pt x="647" y="997"/>
                      </a:lnTo>
                      <a:lnTo>
                        <a:pt x="0" y="1661"/>
                      </a:lnTo>
                      <a:lnTo>
                        <a:pt x="0" y="2024"/>
                      </a:lnTo>
                      <a:lnTo>
                        <a:pt x="1567" y="531"/>
                      </a:lnTo>
                      <a:lnTo>
                        <a:pt x="1567" y="0"/>
                      </a:lnTo>
                      <a:lnTo>
                        <a:pt x="1332" y="133"/>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34" name="Freeform 12"/>
                <p:cNvSpPr>
                  <a:spLocks/>
                </p:cNvSpPr>
                <p:nvPr/>
              </p:nvSpPr>
              <p:spPr bwMode="auto">
                <a:xfrm>
                  <a:off x="4961" y="2004"/>
                  <a:ext cx="157" cy="156"/>
                </a:xfrm>
                <a:custGeom>
                  <a:avLst/>
                  <a:gdLst>
                    <a:gd name="T0" fmla="*/ 0 w 1567"/>
                    <a:gd name="T1" fmla="*/ 0 h 2024"/>
                    <a:gd name="T2" fmla="*/ 0 w 1567"/>
                    <a:gd name="T3" fmla="*/ 0 h 2024"/>
                    <a:gd name="T4" fmla="*/ 0 w 1567"/>
                    <a:gd name="T5" fmla="*/ 0 h 2024"/>
                    <a:gd name="T6" fmla="*/ 0 w 1567"/>
                    <a:gd name="T7" fmla="*/ 0 h 2024"/>
                    <a:gd name="T8" fmla="*/ 0 w 1567"/>
                    <a:gd name="T9" fmla="*/ 0 h 2024"/>
                    <a:gd name="T10" fmla="*/ 0 w 1567"/>
                    <a:gd name="T11" fmla="*/ 0 h 2024"/>
                    <a:gd name="T12" fmla="*/ 0 w 1567"/>
                    <a:gd name="T13" fmla="*/ 0 h 2024"/>
                    <a:gd name="T14" fmla="*/ 0 60000 65536"/>
                    <a:gd name="T15" fmla="*/ 0 60000 65536"/>
                    <a:gd name="T16" fmla="*/ 0 60000 65536"/>
                    <a:gd name="T17" fmla="*/ 0 60000 65536"/>
                    <a:gd name="T18" fmla="*/ 0 60000 65536"/>
                    <a:gd name="T19" fmla="*/ 0 60000 65536"/>
                    <a:gd name="T20" fmla="*/ 0 60000 65536"/>
                    <a:gd name="T21" fmla="*/ 0 w 1567"/>
                    <a:gd name="T22" fmla="*/ 0 h 2024"/>
                    <a:gd name="T23" fmla="*/ 1567 w 1567"/>
                    <a:gd name="T24" fmla="*/ 2024 h 2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7" h="2024">
                      <a:moveTo>
                        <a:pt x="1332" y="133"/>
                      </a:moveTo>
                      <a:lnTo>
                        <a:pt x="647" y="997"/>
                      </a:lnTo>
                      <a:lnTo>
                        <a:pt x="0" y="1661"/>
                      </a:lnTo>
                      <a:lnTo>
                        <a:pt x="0" y="2024"/>
                      </a:lnTo>
                      <a:lnTo>
                        <a:pt x="1567" y="531"/>
                      </a:lnTo>
                      <a:lnTo>
                        <a:pt x="1567" y="0"/>
                      </a:lnTo>
                      <a:lnTo>
                        <a:pt x="1332" y="13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35" name="Freeform 13"/>
                <p:cNvSpPr>
                  <a:spLocks/>
                </p:cNvSpPr>
                <p:nvPr/>
              </p:nvSpPr>
              <p:spPr bwMode="auto">
                <a:xfrm>
                  <a:off x="4608" y="2058"/>
                  <a:ext cx="353" cy="101"/>
                </a:xfrm>
                <a:custGeom>
                  <a:avLst/>
                  <a:gdLst>
                    <a:gd name="T0" fmla="*/ 0 w 3534"/>
                    <a:gd name="T1" fmla="*/ 0 h 1320"/>
                    <a:gd name="T2" fmla="*/ 0 w 3534"/>
                    <a:gd name="T3" fmla="*/ 0 h 1320"/>
                    <a:gd name="T4" fmla="*/ 0 w 3534"/>
                    <a:gd name="T5" fmla="*/ 0 h 1320"/>
                    <a:gd name="T6" fmla="*/ 0 w 3534"/>
                    <a:gd name="T7" fmla="*/ 0 h 1320"/>
                    <a:gd name="T8" fmla="*/ 0 w 3534"/>
                    <a:gd name="T9" fmla="*/ 0 h 1320"/>
                    <a:gd name="T10" fmla="*/ 0 w 3534"/>
                    <a:gd name="T11" fmla="*/ 0 h 1320"/>
                    <a:gd name="T12" fmla="*/ 0 w 3534"/>
                    <a:gd name="T13" fmla="*/ 0 h 1320"/>
                    <a:gd name="T14" fmla="*/ 0 60000 65536"/>
                    <a:gd name="T15" fmla="*/ 0 60000 65536"/>
                    <a:gd name="T16" fmla="*/ 0 60000 65536"/>
                    <a:gd name="T17" fmla="*/ 0 60000 65536"/>
                    <a:gd name="T18" fmla="*/ 0 60000 65536"/>
                    <a:gd name="T19" fmla="*/ 0 60000 65536"/>
                    <a:gd name="T20" fmla="*/ 0 60000 65536"/>
                    <a:gd name="T21" fmla="*/ 0 w 3534"/>
                    <a:gd name="T22" fmla="*/ 0 h 1320"/>
                    <a:gd name="T23" fmla="*/ 3534 w 3534"/>
                    <a:gd name="T24" fmla="*/ 1320 h 1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34" h="1320">
                      <a:moveTo>
                        <a:pt x="0" y="28"/>
                      </a:moveTo>
                      <a:lnTo>
                        <a:pt x="0" y="257"/>
                      </a:lnTo>
                      <a:lnTo>
                        <a:pt x="3534" y="1320"/>
                      </a:lnTo>
                      <a:lnTo>
                        <a:pt x="3534" y="1090"/>
                      </a:lnTo>
                      <a:lnTo>
                        <a:pt x="3467" y="1033"/>
                      </a:lnTo>
                      <a:lnTo>
                        <a:pt x="93" y="0"/>
                      </a:lnTo>
                      <a:lnTo>
                        <a:pt x="0" y="2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36" name="Freeform 14"/>
                <p:cNvSpPr>
                  <a:spLocks/>
                </p:cNvSpPr>
                <p:nvPr/>
              </p:nvSpPr>
              <p:spPr bwMode="auto">
                <a:xfrm>
                  <a:off x="4608" y="2058"/>
                  <a:ext cx="353" cy="101"/>
                </a:xfrm>
                <a:custGeom>
                  <a:avLst/>
                  <a:gdLst>
                    <a:gd name="T0" fmla="*/ 0 w 3534"/>
                    <a:gd name="T1" fmla="*/ 0 h 1320"/>
                    <a:gd name="T2" fmla="*/ 0 w 3534"/>
                    <a:gd name="T3" fmla="*/ 0 h 1320"/>
                    <a:gd name="T4" fmla="*/ 0 w 3534"/>
                    <a:gd name="T5" fmla="*/ 0 h 1320"/>
                    <a:gd name="T6" fmla="*/ 0 w 3534"/>
                    <a:gd name="T7" fmla="*/ 0 h 1320"/>
                    <a:gd name="T8" fmla="*/ 0 w 3534"/>
                    <a:gd name="T9" fmla="*/ 0 h 1320"/>
                    <a:gd name="T10" fmla="*/ 0 w 3534"/>
                    <a:gd name="T11" fmla="*/ 0 h 1320"/>
                    <a:gd name="T12" fmla="*/ 0 w 3534"/>
                    <a:gd name="T13" fmla="*/ 0 h 1320"/>
                    <a:gd name="T14" fmla="*/ 0 60000 65536"/>
                    <a:gd name="T15" fmla="*/ 0 60000 65536"/>
                    <a:gd name="T16" fmla="*/ 0 60000 65536"/>
                    <a:gd name="T17" fmla="*/ 0 60000 65536"/>
                    <a:gd name="T18" fmla="*/ 0 60000 65536"/>
                    <a:gd name="T19" fmla="*/ 0 60000 65536"/>
                    <a:gd name="T20" fmla="*/ 0 60000 65536"/>
                    <a:gd name="T21" fmla="*/ 0 w 3534"/>
                    <a:gd name="T22" fmla="*/ 0 h 1320"/>
                    <a:gd name="T23" fmla="*/ 3534 w 3534"/>
                    <a:gd name="T24" fmla="*/ 1320 h 1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34" h="1320">
                      <a:moveTo>
                        <a:pt x="0" y="28"/>
                      </a:moveTo>
                      <a:lnTo>
                        <a:pt x="0" y="257"/>
                      </a:lnTo>
                      <a:lnTo>
                        <a:pt x="3534" y="1320"/>
                      </a:lnTo>
                      <a:lnTo>
                        <a:pt x="3534" y="1090"/>
                      </a:lnTo>
                      <a:lnTo>
                        <a:pt x="3467" y="1033"/>
                      </a:lnTo>
                      <a:lnTo>
                        <a:pt x="93" y="0"/>
                      </a:lnTo>
                      <a:lnTo>
                        <a:pt x="0" y="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37" name="Freeform 15"/>
                <p:cNvSpPr>
                  <a:spLocks/>
                </p:cNvSpPr>
                <p:nvPr/>
              </p:nvSpPr>
              <p:spPr bwMode="auto">
                <a:xfrm>
                  <a:off x="5042" y="2042"/>
                  <a:ext cx="56" cy="47"/>
                </a:xfrm>
                <a:custGeom>
                  <a:avLst/>
                  <a:gdLst>
                    <a:gd name="T0" fmla="*/ 0 w 560"/>
                    <a:gd name="T1" fmla="*/ 0 h 618"/>
                    <a:gd name="T2" fmla="*/ 0 w 560"/>
                    <a:gd name="T3" fmla="*/ 0 h 618"/>
                    <a:gd name="T4" fmla="*/ 0 w 560"/>
                    <a:gd name="T5" fmla="*/ 0 h 618"/>
                    <a:gd name="T6" fmla="*/ 0 w 560"/>
                    <a:gd name="T7" fmla="*/ 0 h 618"/>
                    <a:gd name="T8" fmla="*/ 0 w 560"/>
                    <a:gd name="T9" fmla="*/ 0 h 618"/>
                    <a:gd name="T10" fmla="*/ 0 w 560"/>
                    <a:gd name="T11" fmla="*/ 0 h 618"/>
                    <a:gd name="T12" fmla="*/ 0 w 560"/>
                    <a:gd name="T13" fmla="*/ 0 h 618"/>
                    <a:gd name="T14" fmla="*/ 0 w 560"/>
                    <a:gd name="T15" fmla="*/ 0 h 618"/>
                    <a:gd name="T16" fmla="*/ 0 w 560"/>
                    <a:gd name="T17" fmla="*/ 0 h 618"/>
                    <a:gd name="T18" fmla="*/ 0 w 560"/>
                    <a:gd name="T19" fmla="*/ 0 h 618"/>
                    <a:gd name="T20" fmla="*/ 0 w 560"/>
                    <a:gd name="T21" fmla="*/ 0 h 618"/>
                    <a:gd name="T22" fmla="*/ 0 w 560"/>
                    <a:gd name="T23" fmla="*/ 0 h 618"/>
                    <a:gd name="T24" fmla="*/ 0 w 560"/>
                    <a:gd name="T25" fmla="*/ 0 h 6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0"/>
                    <a:gd name="T40" fmla="*/ 0 h 618"/>
                    <a:gd name="T41" fmla="*/ 560 w 560"/>
                    <a:gd name="T42" fmla="*/ 618 h 6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0" h="618">
                      <a:moveTo>
                        <a:pt x="0" y="539"/>
                      </a:moveTo>
                      <a:lnTo>
                        <a:pt x="0" y="618"/>
                      </a:lnTo>
                      <a:lnTo>
                        <a:pt x="168" y="464"/>
                      </a:lnTo>
                      <a:lnTo>
                        <a:pt x="212" y="464"/>
                      </a:lnTo>
                      <a:lnTo>
                        <a:pt x="423" y="264"/>
                      </a:lnTo>
                      <a:lnTo>
                        <a:pt x="423" y="220"/>
                      </a:lnTo>
                      <a:lnTo>
                        <a:pt x="560" y="79"/>
                      </a:lnTo>
                      <a:lnTo>
                        <a:pt x="560" y="0"/>
                      </a:lnTo>
                      <a:lnTo>
                        <a:pt x="373" y="184"/>
                      </a:lnTo>
                      <a:lnTo>
                        <a:pt x="342" y="184"/>
                      </a:lnTo>
                      <a:lnTo>
                        <a:pt x="153" y="360"/>
                      </a:lnTo>
                      <a:lnTo>
                        <a:pt x="153" y="405"/>
                      </a:lnTo>
                      <a:lnTo>
                        <a:pt x="0" y="539"/>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38" name="Freeform 16"/>
                <p:cNvSpPr>
                  <a:spLocks/>
                </p:cNvSpPr>
                <p:nvPr/>
              </p:nvSpPr>
              <p:spPr bwMode="auto">
                <a:xfrm>
                  <a:off x="5042" y="2042"/>
                  <a:ext cx="56" cy="47"/>
                </a:xfrm>
                <a:custGeom>
                  <a:avLst/>
                  <a:gdLst>
                    <a:gd name="T0" fmla="*/ 0 w 560"/>
                    <a:gd name="T1" fmla="*/ 0 h 618"/>
                    <a:gd name="T2" fmla="*/ 0 w 560"/>
                    <a:gd name="T3" fmla="*/ 0 h 618"/>
                    <a:gd name="T4" fmla="*/ 0 w 560"/>
                    <a:gd name="T5" fmla="*/ 0 h 618"/>
                    <a:gd name="T6" fmla="*/ 0 w 560"/>
                    <a:gd name="T7" fmla="*/ 0 h 618"/>
                    <a:gd name="T8" fmla="*/ 0 w 560"/>
                    <a:gd name="T9" fmla="*/ 0 h 618"/>
                    <a:gd name="T10" fmla="*/ 0 w 560"/>
                    <a:gd name="T11" fmla="*/ 0 h 618"/>
                    <a:gd name="T12" fmla="*/ 0 w 560"/>
                    <a:gd name="T13" fmla="*/ 0 h 618"/>
                    <a:gd name="T14" fmla="*/ 0 w 560"/>
                    <a:gd name="T15" fmla="*/ 0 h 618"/>
                    <a:gd name="T16" fmla="*/ 0 w 560"/>
                    <a:gd name="T17" fmla="*/ 0 h 618"/>
                    <a:gd name="T18" fmla="*/ 0 w 560"/>
                    <a:gd name="T19" fmla="*/ 0 h 618"/>
                    <a:gd name="T20" fmla="*/ 0 w 560"/>
                    <a:gd name="T21" fmla="*/ 0 h 618"/>
                    <a:gd name="T22" fmla="*/ 0 w 560"/>
                    <a:gd name="T23" fmla="*/ 0 h 618"/>
                    <a:gd name="T24" fmla="*/ 0 w 560"/>
                    <a:gd name="T25" fmla="*/ 0 h 6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0"/>
                    <a:gd name="T40" fmla="*/ 0 h 618"/>
                    <a:gd name="T41" fmla="*/ 560 w 560"/>
                    <a:gd name="T42" fmla="*/ 618 h 6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0" h="618">
                      <a:moveTo>
                        <a:pt x="0" y="539"/>
                      </a:moveTo>
                      <a:lnTo>
                        <a:pt x="0" y="618"/>
                      </a:lnTo>
                      <a:lnTo>
                        <a:pt x="168" y="464"/>
                      </a:lnTo>
                      <a:lnTo>
                        <a:pt x="212" y="464"/>
                      </a:lnTo>
                      <a:lnTo>
                        <a:pt x="423" y="264"/>
                      </a:lnTo>
                      <a:lnTo>
                        <a:pt x="423" y="220"/>
                      </a:lnTo>
                      <a:lnTo>
                        <a:pt x="560" y="79"/>
                      </a:lnTo>
                      <a:lnTo>
                        <a:pt x="560" y="0"/>
                      </a:lnTo>
                      <a:lnTo>
                        <a:pt x="373" y="184"/>
                      </a:lnTo>
                      <a:lnTo>
                        <a:pt x="342" y="184"/>
                      </a:lnTo>
                      <a:lnTo>
                        <a:pt x="153" y="360"/>
                      </a:lnTo>
                      <a:lnTo>
                        <a:pt x="153" y="405"/>
                      </a:lnTo>
                      <a:lnTo>
                        <a:pt x="0" y="5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39" name="Line 17"/>
                <p:cNvSpPr>
                  <a:spLocks noChangeShapeType="1"/>
                </p:cNvSpPr>
                <p:nvPr/>
              </p:nvSpPr>
              <p:spPr bwMode="auto">
                <a:xfrm flipH="1">
                  <a:off x="5055" y="2078"/>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40" name="Line 18"/>
                <p:cNvSpPr>
                  <a:spLocks noChangeShapeType="1"/>
                </p:cNvSpPr>
                <p:nvPr/>
              </p:nvSpPr>
              <p:spPr bwMode="auto">
                <a:xfrm>
                  <a:off x="5079" y="205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41" name="Line 19"/>
                <p:cNvSpPr>
                  <a:spLocks noChangeShapeType="1"/>
                </p:cNvSpPr>
                <p:nvPr/>
              </p:nvSpPr>
              <p:spPr bwMode="auto">
                <a:xfrm flipH="1">
                  <a:off x="5078" y="2062"/>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42" name="Freeform 20"/>
                <p:cNvSpPr>
                  <a:spLocks/>
                </p:cNvSpPr>
                <p:nvPr/>
              </p:nvSpPr>
              <p:spPr bwMode="auto">
                <a:xfrm>
                  <a:off x="5040" y="2080"/>
                  <a:ext cx="3" cy="13"/>
                </a:xfrm>
                <a:custGeom>
                  <a:avLst/>
                  <a:gdLst>
                    <a:gd name="T0" fmla="*/ 0 w 37"/>
                    <a:gd name="T1" fmla="*/ 0 h 169"/>
                    <a:gd name="T2" fmla="*/ 0 w 37"/>
                    <a:gd name="T3" fmla="*/ 0 h 169"/>
                    <a:gd name="T4" fmla="*/ 0 w 37"/>
                    <a:gd name="T5" fmla="*/ 0 h 169"/>
                    <a:gd name="T6" fmla="*/ 0 w 37"/>
                    <a:gd name="T7" fmla="*/ 0 h 169"/>
                    <a:gd name="T8" fmla="*/ 0 w 37"/>
                    <a:gd name="T9" fmla="*/ 0 h 169"/>
                    <a:gd name="T10" fmla="*/ 0 60000 65536"/>
                    <a:gd name="T11" fmla="*/ 0 60000 65536"/>
                    <a:gd name="T12" fmla="*/ 0 60000 65536"/>
                    <a:gd name="T13" fmla="*/ 0 60000 65536"/>
                    <a:gd name="T14" fmla="*/ 0 60000 65536"/>
                    <a:gd name="T15" fmla="*/ 0 w 37"/>
                    <a:gd name="T16" fmla="*/ 0 h 169"/>
                    <a:gd name="T17" fmla="*/ 37 w 37"/>
                    <a:gd name="T18" fmla="*/ 169 h 169"/>
                  </a:gdLst>
                  <a:ahLst/>
                  <a:cxnLst>
                    <a:cxn ang="T10">
                      <a:pos x="T0" y="T1"/>
                    </a:cxn>
                    <a:cxn ang="T11">
                      <a:pos x="T2" y="T3"/>
                    </a:cxn>
                    <a:cxn ang="T12">
                      <a:pos x="T4" y="T5"/>
                    </a:cxn>
                    <a:cxn ang="T13">
                      <a:pos x="T6" y="T7"/>
                    </a:cxn>
                    <a:cxn ang="T14">
                      <a:pos x="T8" y="T9"/>
                    </a:cxn>
                  </a:cxnLst>
                  <a:rect l="T15" t="T16" r="T17" b="T18"/>
                  <a:pathLst>
                    <a:path w="37" h="169">
                      <a:moveTo>
                        <a:pt x="0" y="15"/>
                      </a:moveTo>
                      <a:lnTo>
                        <a:pt x="0" y="169"/>
                      </a:lnTo>
                      <a:lnTo>
                        <a:pt x="37" y="154"/>
                      </a:lnTo>
                      <a:lnTo>
                        <a:pt x="37" y="0"/>
                      </a:lnTo>
                      <a:lnTo>
                        <a:pt x="0" y="15"/>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43" name="Freeform 21"/>
                <p:cNvSpPr>
                  <a:spLocks/>
                </p:cNvSpPr>
                <p:nvPr/>
              </p:nvSpPr>
              <p:spPr bwMode="auto">
                <a:xfrm>
                  <a:off x="5040" y="2080"/>
                  <a:ext cx="3" cy="13"/>
                </a:xfrm>
                <a:custGeom>
                  <a:avLst/>
                  <a:gdLst>
                    <a:gd name="T0" fmla="*/ 0 w 37"/>
                    <a:gd name="T1" fmla="*/ 0 h 169"/>
                    <a:gd name="T2" fmla="*/ 0 w 37"/>
                    <a:gd name="T3" fmla="*/ 0 h 169"/>
                    <a:gd name="T4" fmla="*/ 0 w 37"/>
                    <a:gd name="T5" fmla="*/ 0 h 169"/>
                    <a:gd name="T6" fmla="*/ 0 w 37"/>
                    <a:gd name="T7" fmla="*/ 0 h 169"/>
                    <a:gd name="T8" fmla="*/ 0 w 37"/>
                    <a:gd name="T9" fmla="*/ 0 h 169"/>
                    <a:gd name="T10" fmla="*/ 0 60000 65536"/>
                    <a:gd name="T11" fmla="*/ 0 60000 65536"/>
                    <a:gd name="T12" fmla="*/ 0 60000 65536"/>
                    <a:gd name="T13" fmla="*/ 0 60000 65536"/>
                    <a:gd name="T14" fmla="*/ 0 60000 65536"/>
                    <a:gd name="T15" fmla="*/ 0 w 37"/>
                    <a:gd name="T16" fmla="*/ 0 h 169"/>
                    <a:gd name="T17" fmla="*/ 37 w 37"/>
                    <a:gd name="T18" fmla="*/ 169 h 169"/>
                  </a:gdLst>
                  <a:ahLst/>
                  <a:cxnLst>
                    <a:cxn ang="T10">
                      <a:pos x="T0" y="T1"/>
                    </a:cxn>
                    <a:cxn ang="T11">
                      <a:pos x="T2" y="T3"/>
                    </a:cxn>
                    <a:cxn ang="T12">
                      <a:pos x="T4" y="T5"/>
                    </a:cxn>
                    <a:cxn ang="T13">
                      <a:pos x="T6" y="T7"/>
                    </a:cxn>
                    <a:cxn ang="T14">
                      <a:pos x="T8" y="T9"/>
                    </a:cxn>
                  </a:cxnLst>
                  <a:rect l="T15" t="T16" r="T17" b="T18"/>
                  <a:pathLst>
                    <a:path w="37" h="169">
                      <a:moveTo>
                        <a:pt x="0" y="15"/>
                      </a:moveTo>
                      <a:lnTo>
                        <a:pt x="0" y="169"/>
                      </a:lnTo>
                      <a:lnTo>
                        <a:pt x="37" y="154"/>
                      </a:lnTo>
                      <a:lnTo>
                        <a:pt x="37" y="0"/>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44" name="Line 22"/>
                <p:cNvSpPr>
                  <a:spLocks noChangeShapeType="1"/>
                </p:cNvSpPr>
                <p:nvPr/>
              </p:nvSpPr>
              <p:spPr bwMode="auto">
                <a:xfrm>
                  <a:off x="4697" y="2004"/>
                  <a:ext cx="343" cy="7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45" name="Freeform 23"/>
                <p:cNvSpPr>
                  <a:spLocks/>
                </p:cNvSpPr>
                <p:nvPr/>
              </p:nvSpPr>
              <p:spPr bwMode="auto">
                <a:xfrm>
                  <a:off x="4608" y="1986"/>
                  <a:ext cx="510" cy="155"/>
                </a:xfrm>
                <a:custGeom>
                  <a:avLst/>
                  <a:gdLst>
                    <a:gd name="T0" fmla="*/ 0 w 5101"/>
                    <a:gd name="T1" fmla="*/ 0 h 2021"/>
                    <a:gd name="T2" fmla="*/ 0 w 5101"/>
                    <a:gd name="T3" fmla="*/ 0 h 2021"/>
                    <a:gd name="T4" fmla="*/ 0 w 5101"/>
                    <a:gd name="T5" fmla="*/ 0 h 2021"/>
                    <a:gd name="T6" fmla="*/ 0 w 5101"/>
                    <a:gd name="T7" fmla="*/ 0 h 2021"/>
                    <a:gd name="T8" fmla="*/ 0 w 5101"/>
                    <a:gd name="T9" fmla="*/ 0 h 2021"/>
                    <a:gd name="T10" fmla="*/ 0 w 5101"/>
                    <a:gd name="T11" fmla="*/ 0 h 2021"/>
                    <a:gd name="T12" fmla="*/ 0 w 5101"/>
                    <a:gd name="T13" fmla="*/ 0 h 2021"/>
                    <a:gd name="T14" fmla="*/ 0 w 5101"/>
                    <a:gd name="T15" fmla="*/ 0 h 2021"/>
                    <a:gd name="T16" fmla="*/ 0 w 5101"/>
                    <a:gd name="T17" fmla="*/ 0 h 2021"/>
                    <a:gd name="T18" fmla="*/ 0 w 5101"/>
                    <a:gd name="T19" fmla="*/ 0 h 2021"/>
                    <a:gd name="T20" fmla="*/ 0 w 5101"/>
                    <a:gd name="T21" fmla="*/ 0 h 2021"/>
                    <a:gd name="T22" fmla="*/ 0 w 5101"/>
                    <a:gd name="T23" fmla="*/ 0 h 2021"/>
                    <a:gd name="T24" fmla="*/ 0 w 5101"/>
                    <a:gd name="T25" fmla="*/ 0 h 20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01"/>
                    <a:gd name="T40" fmla="*/ 0 h 2021"/>
                    <a:gd name="T41" fmla="*/ 5101 w 5101"/>
                    <a:gd name="T42" fmla="*/ 2021 h 20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01" h="2021">
                      <a:moveTo>
                        <a:pt x="1231" y="0"/>
                      </a:moveTo>
                      <a:lnTo>
                        <a:pt x="889" y="241"/>
                      </a:lnTo>
                      <a:lnTo>
                        <a:pt x="889" y="309"/>
                      </a:lnTo>
                      <a:lnTo>
                        <a:pt x="0" y="950"/>
                      </a:lnTo>
                      <a:lnTo>
                        <a:pt x="3534" y="2021"/>
                      </a:lnTo>
                      <a:lnTo>
                        <a:pt x="4318" y="1252"/>
                      </a:lnTo>
                      <a:lnTo>
                        <a:pt x="4318" y="1150"/>
                      </a:lnTo>
                      <a:lnTo>
                        <a:pt x="4663" y="818"/>
                      </a:lnTo>
                      <a:lnTo>
                        <a:pt x="4742" y="582"/>
                      </a:lnTo>
                      <a:lnTo>
                        <a:pt x="5101" y="241"/>
                      </a:lnTo>
                      <a:lnTo>
                        <a:pt x="4814" y="176"/>
                      </a:lnTo>
                      <a:lnTo>
                        <a:pt x="1652" y="110"/>
                      </a:lnTo>
                      <a:lnTo>
                        <a:pt x="1231"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46" name="Freeform 24"/>
                <p:cNvSpPr>
                  <a:spLocks/>
                </p:cNvSpPr>
                <p:nvPr/>
              </p:nvSpPr>
              <p:spPr bwMode="auto">
                <a:xfrm>
                  <a:off x="4608" y="1986"/>
                  <a:ext cx="510" cy="155"/>
                </a:xfrm>
                <a:custGeom>
                  <a:avLst/>
                  <a:gdLst>
                    <a:gd name="T0" fmla="*/ 0 w 5101"/>
                    <a:gd name="T1" fmla="*/ 0 h 2021"/>
                    <a:gd name="T2" fmla="*/ 0 w 5101"/>
                    <a:gd name="T3" fmla="*/ 0 h 2021"/>
                    <a:gd name="T4" fmla="*/ 0 w 5101"/>
                    <a:gd name="T5" fmla="*/ 0 h 2021"/>
                    <a:gd name="T6" fmla="*/ 0 w 5101"/>
                    <a:gd name="T7" fmla="*/ 0 h 2021"/>
                    <a:gd name="T8" fmla="*/ 0 w 5101"/>
                    <a:gd name="T9" fmla="*/ 0 h 2021"/>
                    <a:gd name="T10" fmla="*/ 0 w 5101"/>
                    <a:gd name="T11" fmla="*/ 0 h 2021"/>
                    <a:gd name="T12" fmla="*/ 0 w 5101"/>
                    <a:gd name="T13" fmla="*/ 0 h 2021"/>
                    <a:gd name="T14" fmla="*/ 0 w 5101"/>
                    <a:gd name="T15" fmla="*/ 0 h 2021"/>
                    <a:gd name="T16" fmla="*/ 0 w 5101"/>
                    <a:gd name="T17" fmla="*/ 0 h 2021"/>
                    <a:gd name="T18" fmla="*/ 0 w 5101"/>
                    <a:gd name="T19" fmla="*/ 0 h 2021"/>
                    <a:gd name="T20" fmla="*/ 0 w 5101"/>
                    <a:gd name="T21" fmla="*/ 0 h 2021"/>
                    <a:gd name="T22" fmla="*/ 0 w 5101"/>
                    <a:gd name="T23" fmla="*/ 0 h 2021"/>
                    <a:gd name="T24" fmla="*/ 0 w 5101"/>
                    <a:gd name="T25" fmla="*/ 0 h 20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01"/>
                    <a:gd name="T40" fmla="*/ 0 h 2021"/>
                    <a:gd name="T41" fmla="*/ 5101 w 5101"/>
                    <a:gd name="T42" fmla="*/ 2021 h 20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01" h="2021">
                      <a:moveTo>
                        <a:pt x="1231" y="0"/>
                      </a:moveTo>
                      <a:lnTo>
                        <a:pt x="889" y="241"/>
                      </a:lnTo>
                      <a:lnTo>
                        <a:pt x="889" y="309"/>
                      </a:lnTo>
                      <a:lnTo>
                        <a:pt x="0" y="950"/>
                      </a:lnTo>
                      <a:lnTo>
                        <a:pt x="3534" y="2021"/>
                      </a:lnTo>
                      <a:lnTo>
                        <a:pt x="4318" y="1252"/>
                      </a:lnTo>
                      <a:lnTo>
                        <a:pt x="4318" y="1150"/>
                      </a:lnTo>
                      <a:lnTo>
                        <a:pt x="4663" y="818"/>
                      </a:lnTo>
                      <a:lnTo>
                        <a:pt x="4742" y="582"/>
                      </a:lnTo>
                      <a:lnTo>
                        <a:pt x="5101" y="241"/>
                      </a:lnTo>
                      <a:lnTo>
                        <a:pt x="4814" y="176"/>
                      </a:lnTo>
                      <a:lnTo>
                        <a:pt x="1652" y="110"/>
                      </a:lnTo>
                      <a:lnTo>
                        <a:pt x="123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47" name="Freeform 25"/>
                <p:cNvSpPr>
                  <a:spLocks/>
                </p:cNvSpPr>
                <p:nvPr/>
              </p:nvSpPr>
              <p:spPr bwMode="auto">
                <a:xfrm>
                  <a:off x="4706" y="1998"/>
                  <a:ext cx="31" cy="10"/>
                </a:xfrm>
                <a:custGeom>
                  <a:avLst/>
                  <a:gdLst>
                    <a:gd name="T0" fmla="*/ 0 w 306"/>
                    <a:gd name="T1" fmla="*/ 0 h 139"/>
                    <a:gd name="T2" fmla="*/ 0 w 306"/>
                    <a:gd name="T3" fmla="*/ 0 h 139"/>
                    <a:gd name="T4" fmla="*/ 0 w 306"/>
                    <a:gd name="T5" fmla="*/ 0 h 139"/>
                    <a:gd name="T6" fmla="*/ 0 w 306"/>
                    <a:gd name="T7" fmla="*/ 0 h 139"/>
                    <a:gd name="T8" fmla="*/ 0 w 306"/>
                    <a:gd name="T9" fmla="*/ 0 h 139"/>
                    <a:gd name="T10" fmla="*/ 0 60000 65536"/>
                    <a:gd name="T11" fmla="*/ 0 60000 65536"/>
                    <a:gd name="T12" fmla="*/ 0 60000 65536"/>
                    <a:gd name="T13" fmla="*/ 0 60000 65536"/>
                    <a:gd name="T14" fmla="*/ 0 60000 65536"/>
                    <a:gd name="T15" fmla="*/ 0 w 306"/>
                    <a:gd name="T16" fmla="*/ 0 h 139"/>
                    <a:gd name="T17" fmla="*/ 306 w 306"/>
                    <a:gd name="T18" fmla="*/ 139 h 139"/>
                  </a:gdLst>
                  <a:ahLst/>
                  <a:cxnLst>
                    <a:cxn ang="T10">
                      <a:pos x="T0" y="T1"/>
                    </a:cxn>
                    <a:cxn ang="T11">
                      <a:pos x="T2" y="T3"/>
                    </a:cxn>
                    <a:cxn ang="T12">
                      <a:pos x="T4" y="T5"/>
                    </a:cxn>
                    <a:cxn ang="T13">
                      <a:pos x="T6" y="T7"/>
                    </a:cxn>
                    <a:cxn ang="T14">
                      <a:pos x="T8" y="T9"/>
                    </a:cxn>
                  </a:cxnLst>
                  <a:rect l="T15" t="T16" r="T17" b="T18"/>
                  <a:pathLst>
                    <a:path w="306" h="139">
                      <a:moveTo>
                        <a:pt x="117" y="0"/>
                      </a:moveTo>
                      <a:lnTo>
                        <a:pt x="0" y="82"/>
                      </a:lnTo>
                      <a:lnTo>
                        <a:pt x="191" y="139"/>
                      </a:lnTo>
                      <a:lnTo>
                        <a:pt x="306" y="51"/>
                      </a:lnTo>
                      <a:lnTo>
                        <a:pt x="117"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48" name="Freeform 26"/>
                <p:cNvSpPr>
                  <a:spLocks/>
                </p:cNvSpPr>
                <p:nvPr/>
              </p:nvSpPr>
              <p:spPr bwMode="auto">
                <a:xfrm>
                  <a:off x="4706" y="1998"/>
                  <a:ext cx="31" cy="10"/>
                </a:xfrm>
                <a:custGeom>
                  <a:avLst/>
                  <a:gdLst>
                    <a:gd name="T0" fmla="*/ 0 w 306"/>
                    <a:gd name="T1" fmla="*/ 0 h 139"/>
                    <a:gd name="T2" fmla="*/ 0 w 306"/>
                    <a:gd name="T3" fmla="*/ 0 h 139"/>
                    <a:gd name="T4" fmla="*/ 0 w 306"/>
                    <a:gd name="T5" fmla="*/ 0 h 139"/>
                    <a:gd name="T6" fmla="*/ 0 w 306"/>
                    <a:gd name="T7" fmla="*/ 0 h 139"/>
                    <a:gd name="T8" fmla="*/ 0 w 306"/>
                    <a:gd name="T9" fmla="*/ 0 h 139"/>
                    <a:gd name="T10" fmla="*/ 0 60000 65536"/>
                    <a:gd name="T11" fmla="*/ 0 60000 65536"/>
                    <a:gd name="T12" fmla="*/ 0 60000 65536"/>
                    <a:gd name="T13" fmla="*/ 0 60000 65536"/>
                    <a:gd name="T14" fmla="*/ 0 60000 65536"/>
                    <a:gd name="T15" fmla="*/ 0 w 306"/>
                    <a:gd name="T16" fmla="*/ 0 h 139"/>
                    <a:gd name="T17" fmla="*/ 306 w 306"/>
                    <a:gd name="T18" fmla="*/ 139 h 139"/>
                  </a:gdLst>
                  <a:ahLst/>
                  <a:cxnLst>
                    <a:cxn ang="T10">
                      <a:pos x="T0" y="T1"/>
                    </a:cxn>
                    <a:cxn ang="T11">
                      <a:pos x="T2" y="T3"/>
                    </a:cxn>
                    <a:cxn ang="T12">
                      <a:pos x="T4" y="T5"/>
                    </a:cxn>
                    <a:cxn ang="T13">
                      <a:pos x="T6" y="T7"/>
                    </a:cxn>
                    <a:cxn ang="T14">
                      <a:pos x="T8" y="T9"/>
                    </a:cxn>
                  </a:cxnLst>
                  <a:rect l="T15" t="T16" r="T17" b="T18"/>
                  <a:pathLst>
                    <a:path w="306" h="139">
                      <a:moveTo>
                        <a:pt x="117" y="0"/>
                      </a:moveTo>
                      <a:lnTo>
                        <a:pt x="0" y="82"/>
                      </a:lnTo>
                      <a:lnTo>
                        <a:pt x="191" y="139"/>
                      </a:lnTo>
                      <a:lnTo>
                        <a:pt x="306" y="51"/>
                      </a:lnTo>
                      <a:lnTo>
                        <a:pt x="11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49" name="Freeform 27"/>
                <p:cNvSpPr>
                  <a:spLocks/>
                </p:cNvSpPr>
                <p:nvPr/>
              </p:nvSpPr>
              <p:spPr bwMode="auto">
                <a:xfrm>
                  <a:off x="4660" y="2018"/>
                  <a:ext cx="306" cy="97"/>
                </a:xfrm>
                <a:custGeom>
                  <a:avLst/>
                  <a:gdLst>
                    <a:gd name="T0" fmla="*/ 0 w 3060"/>
                    <a:gd name="T1" fmla="*/ 0 h 1260"/>
                    <a:gd name="T2" fmla="*/ 0 w 3060"/>
                    <a:gd name="T3" fmla="*/ 0 h 1260"/>
                    <a:gd name="T4" fmla="*/ 0 w 3060"/>
                    <a:gd name="T5" fmla="*/ 0 h 1260"/>
                    <a:gd name="T6" fmla="*/ 0 w 3060"/>
                    <a:gd name="T7" fmla="*/ 0 h 1260"/>
                    <a:gd name="T8" fmla="*/ 0 w 3060"/>
                    <a:gd name="T9" fmla="*/ 0 h 1260"/>
                    <a:gd name="T10" fmla="*/ 0 w 3060"/>
                    <a:gd name="T11" fmla="*/ 0 h 1260"/>
                    <a:gd name="T12" fmla="*/ 0 w 3060"/>
                    <a:gd name="T13" fmla="*/ 0 h 1260"/>
                    <a:gd name="T14" fmla="*/ 0 w 3060"/>
                    <a:gd name="T15" fmla="*/ 0 h 1260"/>
                    <a:gd name="T16" fmla="*/ 0 w 3060"/>
                    <a:gd name="T17" fmla="*/ 0 h 1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60"/>
                    <a:gd name="T28" fmla="*/ 0 h 1260"/>
                    <a:gd name="T29" fmla="*/ 3060 w 3060"/>
                    <a:gd name="T30" fmla="*/ 1260 h 1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60" h="1260">
                      <a:moveTo>
                        <a:pt x="401" y="0"/>
                      </a:moveTo>
                      <a:lnTo>
                        <a:pt x="225" y="139"/>
                      </a:lnTo>
                      <a:lnTo>
                        <a:pt x="189" y="235"/>
                      </a:lnTo>
                      <a:lnTo>
                        <a:pt x="0" y="457"/>
                      </a:lnTo>
                      <a:lnTo>
                        <a:pt x="2688" y="1260"/>
                      </a:lnTo>
                      <a:lnTo>
                        <a:pt x="2833" y="1106"/>
                      </a:lnTo>
                      <a:lnTo>
                        <a:pt x="3060" y="730"/>
                      </a:lnTo>
                      <a:lnTo>
                        <a:pt x="2973" y="693"/>
                      </a:lnTo>
                      <a:lnTo>
                        <a:pt x="401"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50" name="Freeform 28"/>
                <p:cNvSpPr>
                  <a:spLocks/>
                </p:cNvSpPr>
                <p:nvPr/>
              </p:nvSpPr>
              <p:spPr bwMode="auto">
                <a:xfrm>
                  <a:off x="4660" y="2018"/>
                  <a:ext cx="306" cy="97"/>
                </a:xfrm>
                <a:custGeom>
                  <a:avLst/>
                  <a:gdLst>
                    <a:gd name="T0" fmla="*/ 0 w 3060"/>
                    <a:gd name="T1" fmla="*/ 0 h 1260"/>
                    <a:gd name="T2" fmla="*/ 0 w 3060"/>
                    <a:gd name="T3" fmla="*/ 0 h 1260"/>
                    <a:gd name="T4" fmla="*/ 0 w 3060"/>
                    <a:gd name="T5" fmla="*/ 0 h 1260"/>
                    <a:gd name="T6" fmla="*/ 0 w 3060"/>
                    <a:gd name="T7" fmla="*/ 0 h 1260"/>
                    <a:gd name="T8" fmla="*/ 0 w 3060"/>
                    <a:gd name="T9" fmla="*/ 0 h 1260"/>
                    <a:gd name="T10" fmla="*/ 0 w 3060"/>
                    <a:gd name="T11" fmla="*/ 0 h 1260"/>
                    <a:gd name="T12" fmla="*/ 0 w 3060"/>
                    <a:gd name="T13" fmla="*/ 0 h 1260"/>
                    <a:gd name="T14" fmla="*/ 0 w 3060"/>
                    <a:gd name="T15" fmla="*/ 0 h 1260"/>
                    <a:gd name="T16" fmla="*/ 0 w 3060"/>
                    <a:gd name="T17" fmla="*/ 0 h 1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60"/>
                    <a:gd name="T28" fmla="*/ 0 h 1260"/>
                    <a:gd name="T29" fmla="*/ 3060 w 3060"/>
                    <a:gd name="T30" fmla="*/ 1260 h 1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60" h="1260">
                      <a:moveTo>
                        <a:pt x="401" y="0"/>
                      </a:moveTo>
                      <a:lnTo>
                        <a:pt x="225" y="139"/>
                      </a:lnTo>
                      <a:lnTo>
                        <a:pt x="189" y="235"/>
                      </a:lnTo>
                      <a:lnTo>
                        <a:pt x="0" y="457"/>
                      </a:lnTo>
                      <a:lnTo>
                        <a:pt x="2688" y="1260"/>
                      </a:lnTo>
                      <a:lnTo>
                        <a:pt x="2833" y="1106"/>
                      </a:lnTo>
                      <a:lnTo>
                        <a:pt x="3060" y="730"/>
                      </a:lnTo>
                      <a:lnTo>
                        <a:pt x="2973" y="693"/>
                      </a:lnTo>
                      <a:lnTo>
                        <a:pt x="40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51" name="Line 29"/>
                <p:cNvSpPr>
                  <a:spLocks noChangeShapeType="1"/>
                </p:cNvSpPr>
                <p:nvPr/>
              </p:nvSpPr>
              <p:spPr bwMode="auto">
                <a:xfrm>
                  <a:off x="4695" y="2029"/>
                  <a:ext cx="253"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52" name="Line 30"/>
                <p:cNvSpPr>
                  <a:spLocks noChangeShapeType="1"/>
                </p:cNvSpPr>
                <p:nvPr/>
              </p:nvSpPr>
              <p:spPr bwMode="auto">
                <a:xfrm>
                  <a:off x="4686" y="2036"/>
                  <a:ext cx="250" cy="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53" name="Line 31"/>
                <p:cNvSpPr>
                  <a:spLocks noChangeShapeType="1"/>
                </p:cNvSpPr>
                <p:nvPr/>
              </p:nvSpPr>
              <p:spPr bwMode="auto">
                <a:xfrm>
                  <a:off x="4677" y="2046"/>
                  <a:ext cx="257" cy="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54" name="Line 32"/>
                <p:cNvSpPr>
                  <a:spLocks noChangeShapeType="1"/>
                </p:cNvSpPr>
                <p:nvPr/>
              </p:nvSpPr>
              <p:spPr bwMode="auto">
                <a:xfrm flipH="1">
                  <a:off x="4702" y="2033"/>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55" name="Line 33"/>
                <p:cNvSpPr>
                  <a:spLocks noChangeShapeType="1"/>
                </p:cNvSpPr>
                <p:nvPr/>
              </p:nvSpPr>
              <p:spPr bwMode="auto">
                <a:xfrm flipH="1">
                  <a:off x="4725" y="2027"/>
                  <a:ext cx="10"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56" name="Line 34"/>
                <p:cNvSpPr>
                  <a:spLocks noChangeShapeType="1"/>
                </p:cNvSpPr>
                <p:nvPr/>
              </p:nvSpPr>
              <p:spPr bwMode="auto">
                <a:xfrm flipH="1">
                  <a:off x="4706" y="2024"/>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57" name="Line 35"/>
                <p:cNvSpPr>
                  <a:spLocks noChangeShapeType="1"/>
                </p:cNvSpPr>
                <p:nvPr/>
              </p:nvSpPr>
              <p:spPr bwMode="auto">
                <a:xfrm flipH="1">
                  <a:off x="4743" y="2032"/>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58" name="Line 36"/>
                <p:cNvSpPr>
                  <a:spLocks noChangeShapeType="1"/>
                </p:cNvSpPr>
                <p:nvPr/>
              </p:nvSpPr>
              <p:spPr bwMode="auto">
                <a:xfrm flipH="1">
                  <a:off x="4762" y="2036"/>
                  <a:ext cx="1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59" name="Line 37"/>
                <p:cNvSpPr>
                  <a:spLocks noChangeShapeType="1"/>
                </p:cNvSpPr>
                <p:nvPr/>
              </p:nvSpPr>
              <p:spPr bwMode="auto">
                <a:xfrm flipH="1">
                  <a:off x="4795" y="2063"/>
                  <a:ext cx="1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0" name="Line 38"/>
                <p:cNvSpPr>
                  <a:spLocks noChangeShapeType="1"/>
                </p:cNvSpPr>
                <p:nvPr/>
              </p:nvSpPr>
              <p:spPr bwMode="auto">
                <a:xfrm flipH="1">
                  <a:off x="4816" y="2067"/>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1" name="Line 39"/>
                <p:cNvSpPr>
                  <a:spLocks noChangeShapeType="1"/>
                </p:cNvSpPr>
                <p:nvPr/>
              </p:nvSpPr>
              <p:spPr bwMode="auto">
                <a:xfrm flipH="1">
                  <a:off x="4835" y="2071"/>
                  <a:ext cx="12"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2" name="Line 40"/>
                <p:cNvSpPr>
                  <a:spLocks noChangeShapeType="1"/>
                </p:cNvSpPr>
                <p:nvPr/>
              </p:nvSpPr>
              <p:spPr bwMode="auto">
                <a:xfrm flipH="1">
                  <a:off x="4858" y="2076"/>
                  <a:ext cx="14"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3" name="Line 41"/>
                <p:cNvSpPr>
                  <a:spLocks noChangeShapeType="1"/>
                </p:cNvSpPr>
                <p:nvPr/>
              </p:nvSpPr>
              <p:spPr bwMode="auto">
                <a:xfrm flipH="1">
                  <a:off x="4881" y="2081"/>
                  <a:ext cx="12"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4" name="Line 42"/>
                <p:cNvSpPr>
                  <a:spLocks noChangeShapeType="1"/>
                </p:cNvSpPr>
                <p:nvPr/>
              </p:nvSpPr>
              <p:spPr bwMode="auto">
                <a:xfrm flipH="1">
                  <a:off x="4903" y="2086"/>
                  <a:ext cx="12"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5" name="Line 43"/>
                <p:cNvSpPr>
                  <a:spLocks noChangeShapeType="1"/>
                </p:cNvSpPr>
                <p:nvPr/>
              </p:nvSpPr>
              <p:spPr bwMode="auto">
                <a:xfrm flipH="1">
                  <a:off x="4907" y="2074"/>
                  <a:ext cx="13"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6" name="Line 44"/>
                <p:cNvSpPr>
                  <a:spLocks noChangeShapeType="1"/>
                </p:cNvSpPr>
                <p:nvPr/>
              </p:nvSpPr>
              <p:spPr bwMode="auto">
                <a:xfrm flipH="1">
                  <a:off x="4886" y="2070"/>
                  <a:ext cx="13"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7" name="Line 45"/>
                <p:cNvSpPr>
                  <a:spLocks noChangeShapeType="1"/>
                </p:cNvSpPr>
                <p:nvPr/>
              </p:nvSpPr>
              <p:spPr bwMode="auto">
                <a:xfrm flipH="1">
                  <a:off x="4864" y="2066"/>
                  <a:ext cx="12"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8" name="Line 46"/>
                <p:cNvSpPr>
                  <a:spLocks noChangeShapeType="1"/>
                </p:cNvSpPr>
                <p:nvPr/>
              </p:nvSpPr>
              <p:spPr bwMode="auto">
                <a:xfrm flipH="1">
                  <a:off x="4840" y="2062"/>
                  <a:ext cx="1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9" name="Line 47"/>
                <p:cNvSpPr>
                  <a:spLocks noChangeShapeType="1"/>
                </p:cNvSpPr>
                <p:nvPr/>
              </p:nvSpPr>
              <p:spPr bwMode="auto">
                <a:xfrm flipH="1">
                  <a:off x="4820" y="2057"/>
                  <a:ext cx="1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0" name="Line 48"/>
                <p:cNvSpPr>
                  <a:spLocks noChangeShapeType="1"/>
                </p:cNvSpPr>
                <p:nvPr/>
              </p:nvSpPr>
              <p:spPr bwMode="auto">
                <a:xfrm flipH="1">
                  <a:off x="4802" y="2053"/>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1" name="Line 49"/>
                <p:cNvSpPr>
                  <a:spLocks noChangeShapeType="1"/>
                </p:cNvSpPr>
                <p:nvPr/>
              </p:nvSpPr>
              <p:spPr bwMode="auto">
                <a:xfrm flipH="1">
                  <a:off x="4784" y="2040"/>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2" name="Line 50"/>
                <p:cNvSpPr>
                  <a:spLocks noChangeShapeType="1"/>
                </p:cNvSpPr>
                <p:nvPr/>
              </p:nvSpPr>
              <p:spPr bwMode="auto">
                <a:xfrm flipH="1">
                  <a:off x="4803" y="2044"/>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3" name="Line 51"/>
                <p:cNvSpPr>
                  <a:spLocks noChangeShapeType="1"/>
                </p:cNvSpPr>
                <p:nvPr/>
              </p:nvSpPr>
              <p:spPr bwMode="auto">
                <a:xfrm flipH="1">
                  <a:off x="4825" y="2049"/>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4" name="Line 52"/>
                <p:cNvSpPr>
                  <a:spLocks noChangeShapeType="1"/>
                </p:cNvSpPr>
                <p:nvPr/>
              </p:nvSpPr>
              <p:spPr bwMode="auto">
                <a:xfrm flipH="1">
                  <a:off x="4845" y="2053"/>
                  <a:ext cx="1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5" name="Line 53"/>
                <p:cNvSpPr>
                  <a:spLocks noChangeShapeType="1"/>
                </p:cNvSpPr>
                <p:nvPr/>
              </p:nvSpPr>
              <p:spPr bwMode="auto">
                <a:xfrm flipH="1">
                  <a:off x="4866" y="2056"/>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6" name="Line 54"/>
                <p:cNvSpPr>
                  <a:spLocks noChangeShapeType="1"/>
                </p:cNvSpPr>
                <p:nvPr/>
              </p:nvSpPr>
              <p:spPr bwMode="auto">
                <a:xfrm flipH="1">
                  <a:off x="4886" y="2062"/>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7" name="Line 55"/>
                <p:cNvSpPr>
                  <a:spLocks noChangeShapeType="1"/>
                </p:cNvSpPr>
                <p:nvPr/>
              </p:nvSpPr>
              <p:spPr bwMode="auto">
                <a:xfrm flipH="1">
                  <a:off x="4909" y="2066"/>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8" name="Line 56"/>
                <p:cNvSpPr>
                  <a:spLocks noChangeShapeType="1"/>
                </p:cNvSpPr>
                <p:nvPr/>
              </p:nvSpPr>
              <p:spPr bwMode="auto">
                <a:xfrm flipH="1">
                  <a:off x="4789" y="2073"/>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9" name="Line 57"/>
                <p:cNvSpPr>
                  <a:spLocks noChangeShapeType="1"/>
                </p:cNvSpPr>
                <p:nvPr/>
              </p:nvSpPr>
              <p:spPr bwMode="auto">
                <a:xfrm flipH="1">
                  <a:off x="4810" y="2078"/>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0" name="Line 58"/>
                <p:cNvSpPr>
                  <a:spLocks noChangeShapeType="1"/>
                </p:cNvSpPr>
                <p:nvPr/>
              </p:nvSpPr>
              <p:spPr bwMode="auto">
                <a:xfrm flipH="1">
                  <a:off x="4828" y="2082"/>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1" name="Line 59"/>
                <p:cNvSpPr>
                  <a:spLocks noChangeShapeType="1"/>
                </p:cNvSpPr>
                <p:nvPr/>
              </p:nvSpPr>
              <p:spPr bwMode="auto">
                <a:xfrm flipH="1">
                  <a:off x="4853" y="2087"/>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2" name="Line 60"/>
                <p:cNvSpPr>
                  <a:spLocks noChangeShapeType="1"/>
                </p:cNvSpPr>
                <p:nvPr/>
              </p:nvSpPr>
              <p:spPr bwMode="auto">
                <a:xfrm flipH="1">
                  <a:off x="4873" y="2091"/>
                  <a:ext cx="15"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3" name="Line 61"/>
                <p:cNvSpPr>
                  <a:spLocks noChangeShapeType="1"/>
                </p:cNvSpPr>
                <p:nvPr/>
              </p:nvSpPr>
              <p:spPr bwMode="auto">
                <a:xfrm flipH="1">
                  <a:off x="4899" y="2096"/>
                  <a:ext cx="16"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4" name="Line 62"/>
                <p:cNvSpPr>
                  <a:spLocks noChangeShapeType="1"/>
                </p:cNvSpPr>
                <p:nvPr/>
              </p:nvSpPr>
              <p:spPr bwMode="auto">
                <a:xfrm flipH="1">
                  <a:off x="4746" y="2063"/>
                  <a:ext cx="15"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5" name="Line 63"/>
                <p:cNvSpPr>
                  <a:spLocks noChangeShapeType="1"/>
                </p:cNvSpPr>
                <p:nvPr/>
              </p:nvSpPr>
              <p:spPr bwMode="auto">
                <a:xfrm flipH="1">
                  <a:off x="4767" y="2068"/>
                  <a:ext cx="14"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6" name="Line 64"/>
                <p:cNvSpPr>
                  <a:spLocks noChangeShapeType="1"/>
                </p:cNvSpPr>
                <p:nvPr/>
              </p:nvSpPr>
              <p:spPr bwMode="auto">
                <a:xfrm flipH="1">
                  <a:off x="4931" y="2070"/>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7" name="Line 65"/>
                <p:cNvSpPr>
                  <a:spLocks noChangeShapeType="1"/>
                </p:cNvSpPr>
                <p:nvPr/>
              </p:nvSpPr>
              <p:spPr bwMode="auto">
                <a:xfrm flipH="1">
                  <a:off x="4685" y="2050"/>
                  <a:ext cx="1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8" name="Line 66"/>
                <p:cNvSpPr>
                  <a:spLocks noChangeShapeType="1"/>
                </p:cNvSpPr>
                <p:nvPr/>
              </p:nvSpPr>
              <p:spPr bwMode="auto">
                <a:xfrm flipH="1">
                  <a:off x="4706" y="2055"/>
                  <a:ext cx="12"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89" name="Line 67"/>
                <p:cNvSpPr>
                  <a:spLocks noChangeShapeType="1"/>
                </p:cNvSpPr>
                <p:nvPr/>
              </p:nvSpPr>
              <p:spPr bwMode="auto">
                <a:xfrm flipH="1">
                  <a:off x="4726" y="2060"/>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0" name="Line 68"/>
                <p:cNvSpPr>
                  <a:spLocks noChangeShapeType="1"/>
                </p:cNvSpPr>
                <p:nvPr/>
              </p:nvSpPr>
              <p:spPr bwMode="auto">
                <a:xfrm flipH="1">
                  <a:off x="4720" y="2036"/>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1" name="Line 69"/>
                <p:cNvSpPr>
                  <a:spLocks noChangeShapeType="1"/>
                </p:cNvSpPr>
                <p:nvPr/>
              </p:nvSpPr>
              <p:spPr bwMode="auto">
                <a:xfrm flipH="1">
                  <a:off x="4733" y="2050"/>
                  <a:ext cx="1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2" name="Line 70"/>
                <p:cNvSpPr>
                  <a:spLocks noChangeShapeType="1"/>
                </p:cNvSpPr>
                <p:nvPr/>
              </p:nvSpPr>
              <p:spPr bwMode="auto">
                <a:xfrm flipH="1">
                  <a:off x="4780" y="2049"/>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3" name="Line 71"/>
                <p:cNvSpPr>
                  <a:spLocks noChangeShapeType="1"/>
                </p:cNvSpPr>
                <p:nvPr/>
              </p:nvSpPr>
              <p:spPr bwMode="auto">
                <a:xfrm flipH="1">
                  <a:off x="4759" y="2044"/>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4" name="Line 72"/>
                <p:cNvSpPr>
                  <a:spLocks noChangeShapeType="1"/>
                </p:cNvSpPr>
                <p:nvPr/>
              </p:nvSpPr>
              <p:spPr bwMode="auto">
                <a:xfrm flipH="1">
                  <a:off x="4740" y="2041"/>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5" name="Line 73"/>
                <p:cNvSpPr>
                  <a:spLocks noChangeShapeType="1"/>
                </p:cNvSpPr>
                <p:nvPr/>
              </p:nvSpPr>
              <p:spPr bwMode="auto">
                <a:xfrm flipH="1">
                  <a:off x="4693" y="2041"/>
                  <a:ext cx="1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6" name="Line 74"/>
                <p:cNvSpPr>
                  <a:spLocks noChangeShapeType="1"/>
                </p:cNvSpPr>
                <p:nvPr/>
              </p:nvSpPr>
              <p:spPr bwMode="auto">
                <a:xfrm flipH="1">
                  <a:off x="4712" y="2044"/>
                  <a:ext cx="1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7" name="Line 75"/>
                <p:cNvSpPr>
                  <a:spLocks noChangeShapeType="1"/>
                </p:cNvSpPr>
                <p:nvPr/>
              </p:nvSpPr>
              <p:spPr bwMode="auto">
                <a:xfrm flipH="1">
                  <a:off x="4753" y="2053"/>
                  <a:ext cx="13"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8" name="Line 76"/>
                <p:cNvSpPr>
                  <a:spLocks noChangeShapeType="1"/>
                </p:cNvSpPr>
                <p:nvPr/>
              </p:nvSpPr>
              <p:spPr bwMode="auto">
                <a:xfrm flipH="1">
                  <a:off x="4770" y="2057"/>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99" name="Line 77"/>
                <p:cNvSpPr>
                  <a:spLocks noChangeShapeType="1"/>
                </p:cNvSpPr>
                <p:nvPr/>
              </p:nvSpPr>
              <p:spPr bwMode="auto">
                <a:xfrm flipH="1" flipV="1">
                  <a:off x="4970" y="2098"/>
                  <a:ext cx="19"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0" name="Line 78"/>
                <p:cNvSpPr>
                  <a:spLocks noChangeShapeType="1"/>
                </p:cNvSpPr>
                <p:nvPr/>
              </p:nvSpPr>
              <p:spPr bwMode="auto">
                <a:xfrm>
                  <a:off x="4989" y="2102"/>
                  <a:ext cx="4"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1" name="Freeform 79"/>
                <p:cNvSpPr>
                  <a:spLocks/>
                </p:cNvSpPr>
                <p:nvPr/>
              </p:nvSpPr>
              <p:spPr bwMode="auto">
                <a:xfrm>
                  <a:off x="4929" y="2074"/>
                  <a:ext cx="86" cy="46"/>
                </a:xfrm>
                <a:custGeom>
                  <a:avLst/>
                  <a:gdLst>
                    <a:gd name="T0" fmla="*/ 0 w 860"/>
                    <a:gd name="T1" fmla="*/ 0 h 590"/>
                    <a:gd name="T2" fmla="*/ 0 w 860"/>
                    <a:gd name="T3" fmla="*/ 0 h 590"/>
                    <a:gd name="T4" fmla="*/ 0 w 860"/>
                    <a:gd name="T5" fmla="*/ 0 h 590"/>
                    <a:gd name="T6" fmla="*/ 0 w 860"/>
                    <a:gd name="T7" fmla="*/ 0 h 590"/>
                    <a:gd name="T8" fmla="*/ 0 w 860"/>
                    <a:gd name="T9" fmla="*/ 0 h 590"/>
                    <a:gd name="T10" fmla="*/ 0 w 860"/>
                    <a:gd name="T11" fmla="*/ 0 h 590"/>
                    <a:gd name="T12" fmla="*/ 0 w 860"/>
                    <a:gd name="T13" fmla="*/ 0 h 590"/>
                    <a:gd name="T14" fmla="*/ 0 w 860"/>
                    <a:gd name="T15" fmla="*/ 0 h 590"/>
                    <a:gd name="T16" fmla="*/ 0 w 860"/>
                    <a:gd name="T17" fmla="*/ 0 h 590"/>
                    <a:gd name="T18" fmla="*/ 0 w 860"/>
                    <a:gd name="T19" fmla="*/ 0 h 590"/>
                    <a:gd name="T20" fmla="*/ 0 w 860"/>
                    <a:gd name="T21" fmla="*/ 0 h 590"/>
                    <a:gd name="T22" fmla="*/ 0 w 860"/>
                    <a:gd name="T23" fmla="*/ 0 h 590"/>
                    <a:gd name="T24" fmla="*/ 0 w 860"/>
                    <a:gd name="T25" fmla="*/ 0 h 590"/>
                    <a:gd name="T26" fmla="*/ 0 w 860"/>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0"/>
                    <a:gd name="T43" fmla="*/ 0 h 590"/>
                    <a:gd name="T44" fmla="*/ 860 w 860"/>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0" h="590">
                      <a:moveTo>
                        <a:pt x="351" y="0"/>
                      </a:moveTo>
                      <a:lnTo>
                        <a:pt x="277" y="102"/>
                      </a:lnTo>
                      <a:lnTo>
                        <a:pt x="196" y="88"/>
                      </a:lnTo>
                      <a:lnTo>
                        <a:pt x="73" y="213"/>
                      </a:lnTo>
                      <a:lnTo>
                        <a:pt x="160" y="235"/>
                      </a:lnTo>
                      <a:lnTo>
                        <a:pt x="59" y="340"/>
                      </a:lnTo>
                      <a:lnTo>
                        <a:pt x="146" y="376"/>
                      </a:lnTo>
                      <a:lnTo>
                        <a:pt x="0" y="502"/>
                      </a:lnTo>
                      <a:lnTo>
                        <a:pt x="262" y="590"/>
                      </a:lnTo>
                      <a:lnTo>
                        <a:pt x="342" y="493"/>
                      </a:lnTo>
                      <a:lnTo>
                        <a:pt x="547" y="554"/>
                      </a:lnTo>
                      <a:lnTo>
                        <a:pt x="860" y="222"/>
                      </a:lnTo>
                      <a:lnTo>
                        <a:pt x="838" y="132"/>
                      </a:lnTo>
                      <a:lnTo>
                        <a:pt x="351"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02" name="Freeform 80"/>
                <p:cNvSpPr>
                  <a:spLocks/>
                </p:cNvSpPr>
                <p:nvPr/>
              </p:nvSpPr>
              <p:spPr bwMode="auto">
                <a:xfrm>
                  <a:off x="4929" y="2074"/>
                  <a:ext cx="86" cy="46"/>
                </a:xfrm>
                <a:custGeom>
                  <a:avLst/>
                  <a:gdLst>
                    <a:gd name="T0" fmla="*/ 0 w 860"/>
                    <a:gd name="T1" fmla="*/ 0 h 590"/>
                    <a:gd name="T2" fmla="*/ 0 w 860"/>
                    <a:gd name="T3" fmla="*/ 0 h 590"/>
                    <a:gd name="T4" fmla="*/ 0 w 860"/>
                    <a:gd name="T5" fmla="*/ 0 h 590"/>
                    <a:gd name="T6" fmla="*/ 0 w 860"/>
                    <a:gd name="T7" fmla="*/ 0 h 590"/>
                    <a:gd name="T8" fmla="*/ 0 w 860"/>
                    <a:gd name="T9" fmla="*/ 0 h 590"/>
                    <a:gd name="T10" fmla="*/ 0 w 860"/>
                    <a:gd name="T11" fmla="*/ 0 h 590"/>
                    <a:gd name="T12" fmla="*/ 0 w 860"/>
                    <a:gd name="T13" fmla="*/ 0 h 590"/>
                    <a:gd name="T14" fmla="*/ 0 w 860"/>
                    <a:gd name="T15" fmla="*/ 0 h 590"/>
                    <a:gd name="T16" fmla="*/ 0 w 860"/>
                    <a:gd name="T17" fmla="*/ 0 h 590"/>
                    <a:gd name="T18" fmla="*/ 0 w 860"/>
                    <a:gd name="T19" fmla="*/ 0 h 590"/>
                    <a:gd name="T20" fmla="*/ 0 w 860"/>
                    <a:gd name="T21" fmla="*/ 0 h 590"/>
                    <a:gd name="T22" fmla="*/ 0 w 860"/>
                    <a:gd name="T23" fmla="*/ 0 h 590"/>
                    <a:gd name="T24" fmla="*/ 0 w 860"/>
                    <a:gd name="T25" fmla="*/ 0 h 590"/>
                    <a:gd name="T26" fmla="*/ 0 w 860"/>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0"/>
                    <a:gd name="T43" fmla="*/ 0 h 590"/>
                    <a:gd name="T44" fmla="*/ 860 w 860"/>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0" h="590">
                      <a:moveTo>
                        <a:pt x="351" y="0"/>
                      </a:moveTo>
                      <a:lnTo>
                        <a:pt x="277" y="102"/>
                      </a:lnTo>
                      <a:lnTo>
                        <a:pt x="196" y="88"/>
                      </a:lnTo>
                      <a:lnTo>
                        <a:pt x="73" y="213"/>
                      </a:lnTo>
                      <a:lnTo>
                        <a:pt x="160" y="235"/>
                      </a:lnTo>
                      <a:lnTo>
                        <a:pt x="59" y="340"/>
                      </a:lnTo>
                      <a:lnTo>
                        <a:pt x="146" y="376"/>
                      </a:lnTo>
                      <a:lnTo>
                        <a:pt x="0" y="502"/>
                      </a:lnTo>
                      <a:lnTo>
                        <a:pt x="262" y="590"/>
                      </a:lnTo>
                      <a:lnTo>
                        <a:pt x="342" y="493"/>
                      </a:lnTo>
                      <a:lnTo>
                        <a:pt x="547" y="554"/>
                      </a:lnTo>
                      <a:lnTo>
                        <a:pt x="860" y="222"/>
                      </a:lnTo>
                      <a:lnTo>
                        <a:pt x="838" y="132"/>
                      </a:lnTo>
                      <a:lnTo>
                        <a:pt x="35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03" name="Line 81"/>
                <p:cNvSpPr>
                  <a:spLocks noChangeShapeType="1"/>
                </p:cNvSpPr>
                <p:nvPr/>
              </p:nvSpPr>
              <p:spPr bwMode="auto">
                <a:xfrm>
                  <a:off x="4956" y="2082"/>
                  <a:ext cx="45"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4" name="Line 82"/>
                <p:cNvSpPr>
                  <a:spLocks noChangeShapeType="1"/>
                </p:cNvSpPr>
                <p:nvPr/>
              </p:nvSpPr>
              <p:spPr bwMode="auto">
                <a:xfrm flipH="1">
                  <a:off x="4980" y="2085"/>
                  <a:ext cx="3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5" name="Line 83"/>
                <p:cNvSpPr>
                  <a:spLocks noChangeShapeType="1"/>
                </p:cNvSpPr>
                <p:nvPr/>
              </p:nvSpPr>
              <p:spPr bwMode="auto">
                <a:xfrm flipH="1" flipV="1">
                  <a:off x="4942" y="2102"/>
                  <a:ext cx="36"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6" name="Line 84"/>
                <p:cNvSpPr>
                  <a:spLocks noChangeShapeType="1"/>
                </p:cNvSpPr>
                <p:nvPr/>
              </p:nvSpPr>
              <p:spPr bwMode="auto">
                <a:xfrm>
                  <a:off x="4980" y="2110"/>
                  <a:ext cx="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7" name="Line 85"/>
                <p:cNvSpPr>
                  <a:spLocks noChangeShapeType="1"/>
                </p:cNvSpPr>
                <p:nvPr/>
              </p:nvSpPr>
              <p:spPr bwMode="auto">
                <a:xfrm>
                  <a:off x="5001" y="2093"/>
                  <a:ext cx="3"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8" name="Line 86"/>
                <p:cNvSpPr>
                  <a:spLocks noChangeShapeType="1"/>
                </p:cNvSpPr>
                <p:nvPr/>
              </p:nvSpPr>
              <p:spPr bwMode="auto">
                <a:xfrm flipH="1">
                  <a:off x="4947" y="2081"/>
                  <a:ext cx="45" cy="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09" name="Line 87"/>
                <p:cNvSpPr>
                  <a:spLocks noChangeShapeType="1"/>
                </p:cNvSpPr>
                <p:nvPr/>
              </p:nvSpPr>
              <p:spPr bwMode="auto">
                <a:xfrm>
                  <a:off x="4960" y="2106"/>
                  <a:ext cx="4"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10" name="Freeform 88"/>
                <p:cNvSpPr>
                  <a:spLocks/>
                </p:cNvSpPr>
                <p:nvPr/>
              </p:nvSpPr>
              <p:spPr bwMode="auto">
                <a:xfrm>
                  <a:off x="4696" y="2011"/>
                  <a:ext cx="332" cy="76"/>
                </a:xfrm>
                <a:custGeom>
                  <a:avLst/>
                  <a:gdLst>
                    <a:gd name="T0" fmla="*/ 0 w 3314"/>
                    <a:gd name="T1" fmla="*/ 0 h 988"/>
                    <a:gd name="T2" fmla="*/ 0 w 3314"/>
                    <a:gd name="T3" fmla="*/ 0 h 988"/>
                    <a:gd name="T4" fmla="*/ 0 w 3314"/>
                    <a:gd name="T5" fmla="*/ 0 h 988"/>
                    <a:gd name="T6" fmla="*/ 0 w 3314"/>
                    <a:gd name="T7" fmla="*/ 0 h 988"/>
                    <a:gd name="T8" fmla="*/ 0 w 3314"/>
                    <a:gd name="T9" fmla="*/ 0 h 988"/>
                    <a:gd name="T10" fmla="*/ 0 w 3314"/>
                    <a:gd name="T11" fmla="*/ 0 h 988"/>
                    <a:gd name="T12" fmla="*/ 0 w 3314"/>
                    <a:gd name="T13" fmla="*/ 0 h 988"/>
                    <a:gd name="T14" fmla="*/ 0 60000 65536"/>
                    <a:gd name="T15" fmla="*/ 0 60000 65536"/>
                    <a:gd name="T16" fmla="*/ 0 60000 65536"/>
                    <a:gd name="T17" fmla="*/ 0 60000 65536"/>
                    <a:gd name="T18" fmla="*/ 0 60000 65536"/>
                    <a:gd name="T19" fmla="*/ 0 60000 65536"/>
                    <a:gd name="T20" fmla="*/ 0 60000 65536"/>
                    <a:gd name="T21" fmla="*/ 0 w 3314"/>
                    <a:gd name="T22" fmla="*/ 0 h 988"/>
                    <a:gd name="T23" fmla="*/ 3314 w 3314"/>
                    <a:gd name="T24" fmla="*/ 988 h 9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14" h="988">
                      <a:moveTo>
                        <a:pt x="72" y="0"/>
                      </a:moveTo>
                      <a:lnTo>
                        <a:pt x="0" y="60"/>
                      </a:lnTo>
                      <a:lnTo>
                        <a:pt x="0" y="112"/>
                      </a:lnTo>
                      <a:lnTo>
                        <a:pt x="3241" y="988"/>
                      </a:lnTo>
                      <a:lnTo>
                        <a:pt x="3314" y="923"/>
                      </a:lnTo>
                      <a:lnTo>
                        <a:pt x="3286" y="841"/>
                      </a:lnTo>
                      <a:lnTo>
                        <a:pt x="72"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11" name="Freeform 89"/>
                <p:cNvSpPr>
                  <a:spLocks/>
                </p:cNvSpPr>
                <p:nvPr/>
              </p:nvSpPr>
              <p:spPr bwMode="auto">
                <a:xfrm>
                  <a:off x="4696" y="2011"/>
                  <a:ext cx="332" cy="76"/>
                </a:xfrm>
                <a:custGeom>
                  <a:avLst/>
                  <a:gdLst>
                    <a:gd name="T0" fmla="*/ 0 w 3314"/>
                    <a:gd name="T1" fmla="*/ 0 h 988"/>
                    <a:gd name="T2" fmla="*/ 0 w 3314"/>
                    <a:gd name="T3" fmla="*/ 0 h 988"/>
                    <a:gd name="T4" fmla="*/ 0 w 3314"/>
                    <a:gd name="T5" fmla="*/ 0 h 988"/>
                    <a:gd name="T6" fmla="*/ 0 w 3314"/>
                    <a:gd name="T7" fmla="*/ 0 h 988"/>
                    <a:gd name="T8" fmla="*/ 0 w 3314"/>
                    <a:gd name="T9" fmla="*/ 0 h 988"/>
                    <a:gd name="T10" fmla="*/ 0 w 3314"/>
                    <a:gd name="T11" fmla="*/ 0 h 988"/>
                    <a:gd name="T12" fmla="*/ 0 w 3314"/>
                    <a:gd name="T13" fmla="*/ 0 h 988"/>
                    <a:gd name="T14" fmla="*/ 0 60000 65536"/>
                    <a:gd name="T15" fmla="*/ 0 60000 65536"/>
                    <a:gd name="T16" fmla="*/ 0 60000 65536"/>
                    <a:gd name="T17" fmla="*/ 0 60000 65536"/>
                    <a:gd name="T18" fmla="*/ 0 60000 65536"/>
                    <a:gd name="T19" fmla="*/ 0 60000 65536"/>
                    <a:gd name="T20" fmla="*/ 0 60000 65536"/>
                    <a:gd name="T21" fmla="*/ 0 w 3314"/>
                    <a:gd name="T22" fmla="*/ 0 h 988"/>
                    <a:gd name="T23" fmla="*/ 3314 w 3314"/>
                    <a:gd name="T24" fmla="*/ 988 h 9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14" h="988">
                      <a:moveTo>
                        <a:pt x="72" y="0"/>
                      </a:moveTo>
                      <a:lnTo>
                        <a:pt x="0" y="60"/>
                      </a:lnTo>
                      <a:lnTo>
                        <a:pt x="0" y="112"/>
                      </a:lnTo>
                      <a:lnTo>
                        <a:pt x="3241" y="988"/>
                      </a:lnTo>
                      <a:lnTo>
                        <a:pt x="3314" y="923"/>
                      </a:lnTo>
                      <a:lnTo>
                        <a:pt x="3286" y="841"/>
                      </a:lnTo>
                      <a:lnTo>
                        <a:pt x="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12" name="Line 90"/>
                <p:cNvSpPr>
                  <a:spLocks noChangeShapeType="1"/>
                </p:cNvSpPr>
                <p:nvPr/>
              </p:nvSpPr>
              <p:spPr bwMode="auto">
                <a:xfrm flipH="1">
                  <a:off x="4848" y="2041"/>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13" name="Line 91"/>
                <p:cNvSpPr>
                  <a:spLocks noChangeShapeType="1"/>
                </p:cNvSpPr>
                <p:nvPr/>
              </p:nvSpPr>
              <p:spPr bwMode="auto">
                <a:xfrm flipH="1">
                  <a:off x="4825" y="2037"/>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14" name="Line 92"/>
                <p:cNvSpPr>
                  <a:spLocks noChangeShapeType="1"/>
                </p:cNvSpPr>
                <p:nvPr/>
              </p:nvSpPr>
              <p:spPr bwMode="auto">
                <a:xfrm flipH="1">
                  <a:off x="4808" y="2033"/>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15" name="Line 93"/>
                <p:cNvSpPr>
                  <a:spLocks noChangeShapeType="1"/>
                </p:cNvSpPr>
                <p:nvPr/>
              </p:nvSpPr>
              <p:spPr bwMode="auto">
                <a:xfrm flipH="1">
                  <a:off x="4785" y="2029"/>
                  <a:ext cx="7"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16" name="Line 94"/>
                <p:cNvSpPr>
                  <a:spLocks noChangeShapeType="1"/>
                </p:cNvSpPr>
                <p:nvPr/>
              </p:nvSpPr>
              <p:spPr bwMode="auto">
                <a:xfrm flipH="1">
                  <a:off x="4764" y="2025"/>
                  <a:ext cx="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17" name="Line 95"/>
                <p:cNvSpPr>
                  <a:spLocks noChangeShapeType="1"/>
                </p:cNvSpPr>
                <p:nvPr/>
              </p:nvSpPr>
              <p:spPr bwMode="auto">
                <a:xfrm flipH="1">
                  <a:off x="4749" y="2021"/>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18" name="Line 96"/>
                <p:cNvSpPr>
                  <a:spLocks noChangeShapeType="1"/>
                </p:cNvSpPr>
                <p:nvPr/>
              </p:nvSpPr>
              <p:spPr bwMode="auto">
                <a:xfrm flipH="1">
                  <a:off x="4729" y="2017"/>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19" name="Line 97"/>
                <p:cNvSpPr>
                  <a:spLocks noChangeShapeType="1"/>
                </p:cNvSpPr>
                <p:nvPr/>
              </p:nvSpPr>
              <p:spPr bwMode="auto">
                <a:xfrm flipH="1">
                  <a:off x="4709" y="2013"/>
                  <a:ext cx="5"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0" name="Line 98"/>
                <p:cNvSpPr>
                  <a:spLocks noChangeShapeType="1"/>
                </p:cNvSpPr>
                <p:nvPr/>
              </p:nvSpPr>
              <p:spPr bwMode="auto">
                <a:xfrm>
                  <a:off x="4709" y="201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1" name="Line 99"/>
                <p:cNvSpPr>
                  <a:spLocks noChangeShapeType="1"/>
                </p:cNvSpPr>
                <p:nvPr/>
              </p:nvSpPr>
              <p:spPr bwMode="auto">
                <a:xfrm>
                  <a:off x="4729" y="2021"/>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2" name="Line 100"/>
                <p:cNvSpPr>
                  <a:spLocks noChangeShapeType="1"/>
                </p:cNvSpPr>
                <p:nvPr/>
              </p:nvSpPr>
              <p:spPr bwMode="auto">
                <a:xfrm>
                  <a:off x="4749" y="2026"/>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3" name="Line 101"/>
                <p:cNvSpPr>
                  <a:spLocks noChangeShapeType="1"/>
                </p:cNvSpPr>
                <p:nvPr/>
              </p:nvSpPr>
              <p:spPr bwMode="auto">
                <a:xfrm>
                  <a:off x="4764" y="20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4" name="Line 102"/>
                <p:cNvSpPr>
                  <a:spLocks noChangeShapeType="1"/>
                </p:cNvSpPr>
                <p:nvPr/>
              </p:nvSpPr>
              <p:spPr bwMode="auto">
                <a:xfrm>
                  <a:off x="4785" y="203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5" name="Line 103"/>
                <p:cNvSpPr>
                  <a:spLocks noChangeShapeType="1"/>
                </p:cNvSpPr>
                <p:nvPr/>
              </p:nvSpPr>
              <p:spPr bwMode="auto">
                <a:xfrm>
                  <a:off x="4808" y="203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6" name="Line 104"/>
                <p:cNvSpPr>
                  <a:spLocks noChangeShapeType="1"/>
                </p:cNvSpPr>
                <p:nvPr/>
              </p:nvSpPr>
              <p:spPr bwMode="auto">
                <a:xfrm>
                  <a:off x="4825" y="2042"/>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7" name="Line 105"/>
                <p:cNvSpPr>
                  <a:spLocks noChangeShapeType="1"/>
                </p:cNvSpPr>
                <p:nvPr/>
              </p:nvSpPr>
              <p:spPr bwMode="auto">
                <a:xfrm flipV="1">
                  <a:off x="5018" y="2075"/>
                  <a:ext cx="6"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8" name="Line 106"/>
                <p:cNvSpPr>
                  <a:spLocks noChangeShapeType="1"/>
                </p:cNvSpPr>
                <p:nvPr/>
              </p:nvSpPr>
              <p:spPr bwMode="auto">
                <a:xfrm>
                  <a:off x="5018" y="2082"/>
                  <a:ext cx="2"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9" name="Line 107"/>
                <p:cNvSpPr>
                  <a:spLocks noChangeShapeType="1"/>
                </p:cNvSpPr>
                <p:nvPr/>
              </p:nvSpPr>
              <p:spPr bwMode="auto">
                <a:xfrm flipH="1">
                  <a:off x="5001" y="2073"/>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0" name="Line 108"/>
                <p:cNvSpPr>
                  <a:spLocks noChangeShapeType="1"/>
                </p:cNvSpPr>
                <p:nvPr/>
              </p:nvSpPr>
              <p:spPr bwMode="auto">
                <a:xfrm flipH="1">
                  <a:off x="4955" y="2063"/>
                  <a:ext cx="7"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1" name="Line 109"/>
                <p:cNvSpPr>
                  <a:spLocks noChangeShapeType="1"/>
                </p:cNvSpPr>
                <p:nvPr/>
              </p:nvSpPr>
              <p:spPr bwMode="auto">
                <a:xfrm flipH="1">
                  <a:off x="4977" y="2068"/>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2" name="Line 110"/>
                <p:cNvSpPr>
                  <a:spLocks noChangeShapeType="1"/>
                </p:cNvSpPr>
                <p:nvPr/>
              </p:nvSpPr>
              <p:spPr bwMode="auto">
                <a:xfrm flipH="1">
                  <a:off x="4911" y="2054"/>
                  <a:ext cx="8"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3" name="Line 111"/>
                <p:cNvSpPr>
                  <a:spLocks noChangeShapeType="1"/>
                </p:cNvSpPr>
                <p:nvPr/>
              </p:nvSpPr>
              <p:spPr bwMode="auto">
                <a:xfrm flipH="1">
                  <a:off x="4934" y="2059"/>
                  <a:ext cx="7"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4" name="Line 112"/>
                <p:cNvSpPr>
                  <a:spLocks noChangeShapeType="1"/>
                </p:cNvSpPr>
                <p:nvPr/>
              </p:nvSpPr>
              <p:spPr bwMode="auto">
                <a:xfrm flipH="1">
                  <a:off x="4891" y="2050"/>
                  <a:ext cx="6"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5" name="Line 113"/>
                <p:cNvSpPr>
                  <a:spLocks noChangeShapeType="1"/>
                </p:cNvSpPr>
                <p:nvPr/>
              </p:nvSpPr>
              <p:spPr bwMode="auto">
                <a:xfrm flipH="1">
                  <a:off x="4868" y="2045"/>
                  <a:ext cx="6"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6" name="Line 114"/>
                <p:cNvSpPr>
                  <a:spLocks noChangeShapeType="1"/>
                </p:cNvSpPr>
                <p:nvPr/>
              </p:nvSpPr>
              <p:spPr bwMode="auto">
                <a:xfrm>
                  <a:off x="4847" y="2047"/>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7" name="Line 115"/>
                <p:cNvSpPr>
                  <a:spLocks noChangeShapeType="1"/>
                </p:cNvSpPr>
                <p:nvPr/>
              </p:nvSpPr>
              <p:spPr bwMode="auto">
                <a:xfrm>
                  <a:off x="4868" y="2051"/>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8" name="Line 116"/>
                <p:cNvSpPr>
                  <a:spLocks noChangeShapeType="1"/>
                </p:cNvSpPr>
                <p:nvPr/>
              </p:nvSpPr>
              <p:spPr bwMode="auto">
                <a:xfrm>
                  <a:off x="4891" y="205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9" name="Line 117"/>
                <p:cNvSpPr>
                  <a:spLocks noChangeShapeType="1"/>
                </p:cNvSpPr>
                <p:nvPr/>
              </p:nvSpPr>
              <p:spPr bwMode="auto">
                <a:xfrm>
                  <a:off x="4911" y="206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40" name="Line 118"/>
                <p:cNvSpPr>
                  <a:spLocks noChangeShapeType="1"/>
                </p:cNvSpPr>
                <p:nvPr/>
              </p:nvSpPr>
              <p:spPr bwMode="auto">
                <a:xfrm>
                  <a:off x="4934" y="2065"/>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41" name="Line 119"/>
                <p:cNvSpPr>
                  <a:spLocks noChangeShapeType="1"/>
                </p:cNvSpPr>
                <p:nvPr/>
              </p:nvSpPr>
              <p:spPr bwMode="auto">
                <a:xfrm>
                  <a:off x="4954" y="206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42" name="Line 120"/>
                <p:cNvSpPr>
                  <a:spLocks noChangeShapeType="1"/>
                </p:cNvSpPr>
                <p:nvPr/>
              </p:nvSpPr>
              <p:spPr bwMode="auto">
                <a:xfrm>
                  <a:off x="4977" y="2073"/>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43" name="Line 121"/>
                <p:cNvSpPr>
                  <a:spLocks noChangeShapeType="1"/>
                </p:cNvSpPr>
                <p:nvPr/>
              </p:nvSpPr>
              <p:spPr bwMode="auto">
                <a:xfrm>
                  <a:off x="5001" y="207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44" name="Line 122"/>
                <p:cNvSpPr>
                  <a:spLocks noChangeShapeType="1"/>
                </p:cNvSpPr>
                <p:nvPr/>
              </p:nvSpPr>
              <p:spPr bwMode="auto">
                <a:xfrm>
                  <a:off x="4697" y="2015"/>
                  <a:ext cx="321" cy="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45" name="Freeform 123"/>
                <p:cNvSpPr>
                  <a:spLocks/>
                </p:cNvSpPr>
                <p:nvPr/>
              </p:nvSpPr>
              <p:spPr bwMode="auto">
                <a:xfrm>
                  <a:off x="4641" y="2025"/>
                  <a:ext cx="54" cy="31"/>
                </a:xfrm>
                <a:custGeom>
                  <a:avLst/>
                  <a:gdLst>
                    <a:gd name="T0" fmla="*/ 0 w 531"/>
                    <a:gd name="T1" fmla="*/ 0 h 406"/>
                    <a:gd name="T2" fmla="*/ 0 w 531"/>
                    <a:gd name="T3" fmla="*/ 0 h 406"/>
                    <a:gd name="T4" fmla="*/ 0 w 531"/>
                    <a:gd name="T5" fmla="*/ 0 h 406"/>
                    <a:gd name="T6" fmla="*/ 0 w 531"/>
                    <a:gd name="T7" fmla="*/ 0 h 406"/>
                    <a:gd name="T8" fmla="*/ 0 w 531"/>
                    <a:gd name="T9" fmla="*/ 0 h 406"/>
                    <a:gd name="T10" fmla="*/ 0 w 531"/>
                    <a:gd name="T11" fmla="*/ 0 h 406"/>
                    <a:gd name="T12" fmla="*/ 0 w 531"/>
                    <a:gd name="T13" fmla="*/ 0 h 406"/>
                    <a:gd name="T14" fmla="*/ 0 w 531"/>
                    <a:gd name="T15" fmla="*/ 0 h 406"/>
                    <a:gd name="T16" fmla="*/ 0 w 531"/>
                    <a:gd name="T17" fmla="*/ 0 h 406"/>
                    <a:gd name="T18" fmla="*/ 0 w 531"/>
                    <a:gd name="T19" fmla="*/ 0 h 406"/>
                    <a:gd name="T20" fmla="*/ 0 w 531"/>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1"/>
                    <a:gd name="T34" fmla="*/ 0 h 406"/>
                    <a:gd name="T35" fmla="*/ 531 w 531"/>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1" h="406">
                      <a:moveTo>
                        <a:pt x="378" y="0"/>
                      </a:moveTo>
                      <a:lnTo>
                        <a:pt x="100" y="207"/>
                      </a:lnTo>
                      <a:lnTo>
                        <a:pt x="100" y="244"/>
                      </a:lnTo>
                      <a:lnTo>
                        <a:pt x="0" y="323"/>
                      </a:lnTo>
                      <a:lnTo>
                        <a:pt x="218" y="406"/>
                      </a:lnTo>
                      <a:lnTo>
                        <a:pt x="355" y="273"/>
                      </a:lnTo>
                      <a:lnTo>
                        <a:pt x="299" y="250"/>
                      </a:lnTo>
                      <a:lnTo>
                        <a:pt x="444" y="147"/>
                      </a:lnTo>
                      <a:lnTo>
                        <a:pt x="400" y="139"/>
                      </a:lnTo>
                      <a:lnTo>
                        <a:pt x="531" y="51"/>
                      </a:lnTo>
                      <a:lnTo>
                        <a:pt x="378"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46" name="Freeform 124"/>
                <p:cNvSpPr>
                  <a:spLocks/>
                </p:cNvSpPr>
                <p:nvPr/>
              </p:nvSpPr>
              <p:spPr bwMode="auto">
                <a:xfrm>
                  <a:off x="4641" y="2025"/>
                  <a:ext cx="54" cy="31"/>
                </a:xfrm>
                <a:custGeom>
                  <a:avLst/>
                  <a:gdLst>
                    <a:gd name="T0" fmla="*/ 0 w 531"/>
                    <a:gd name="T1" fmla="*/ 0 h 406"/>
                    <a:gd name="T2" fmla="*/ 0 w 531"/>
                    <a:gd name="T3" fmla="*/ 0 h 406"/>
                    <a:gd name="T4" fmla="*/ 0 w 531"/>
                    <a:gd name="T5" fmla="*/ 0 h 406"/>
                    <a:gd name="T6" fmla="*/ 0 w 531"/>
                    <a:gd name="T7" fmla="*/ 0 h 406"/>
                    <a:gd name="T8" fmla="*/ 0 w 531"/>
                    <a:gd name="T9" fmla="*/ 0 h 406"/>
                    <a:gd name="T10" fmla="*/ 0 w 531"/>
                    <a:gd name="T11" fmla="*/ 0 h 406"/>
                    <a:gd name="T12" fmla="*/ 0 w 531"/>
                    <a:gd name="T13" fmla="*/ 0 h 406"/>
                    <a:gd name="T14" fmla="*/ 0 w 531"/>
                    <a:gd name="T15" fmla="*/ 0 h 406"/>
                    <a:gd name="T16" fmla="*/ 0 w 531"/>
                    <a:gd name="T17" fmla="*/ 0 h 406"/>
                    <a:gd name="T18" fmla="*/ 0 w 531"/>
                    <a:gd name="T19" fmla="*/ 0 h 406"/>
                    <a:gd name="T20" fmla="*/ 0 w 531"/>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1"/>
                    <a:gd name="T34" fmla="*/ 0 h 406"/>
                    <a:gd name="T35" fmla="*/ 531 w 531"/>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1" h="406">
                      <a:moveTo>
                        <a:pt x="378" y="0"/>
                      </a:moveTo>
                      <a:lnTo>
                        <a:pt x="100" y="207"/>
                      </a:lnTo>
                      <a:lnTo>
                        <a:pt x="100" y="244"/>
                      </a:lnTo>
                      <a:lnTo>
                        <a:pt x="0" y="323"/>
                      </a:lnTo>
                      <a:lnTo>
                        <a:pt x="218" y="406"/>
                      </a:lnTo>
                      <a:lnTo>
                        <a:pt x="355" y="273"/>
                      </a:lnTo>
                      <a:lnTo>
                        <a:pt x="299" y="250"/>
                      </a:lnTo>
                      <a:lnTo>
                        <a:pt x="444" y="147"/>
                      </a:lnTo>
                      <a:lnTo>
                        <a:pt x="400" y="139"/>
                      </a:lnTo>
                      <a:lnTo>
                        <a:pt x="531" y="51"/>
                      </a:lnTo>
                      <a:lnTo>
                        <a:pt x="37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47" name="Line 125"/>
                <p:cNvSpPr>
                  <a:spLocks noChangeShapeType="1"/>
                </p:cNvSpPr>
                <p:nvPr/>
              </p:nvSpPr>
              <p:spPr bwMode="auto">
                <a:xfrm flipH="1" flipV="1">
                  <a:off x="4668" y="2032"/>
                  <a:ext cx="1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48" name="Line 126"/>
                <p:cNvSpPr>
                  <a:spLocks noChangeShapeType="1"/>
                </p:cNvSpPr>
                <p:nvPr/>
              </p:nvSpPr>
              <p:spPr bwMode="auto">
                <a:xfrm>
                  <a:off x="4652" y="2041"/>
                  <a:ext cx="19"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49" name="Line 127"/>
                <p:cNvSpPr>
                  <a:spLocks noChangeShapeType="1"/>
                </p:cNvSpPr>
                <p:nvPr/>
              </p:nvSpPr>
              <p:spPr bwMode="auto">
                <a:xfrm flipV="1">
                  <a:off x="4652" y="2041"/>
                  <a:ext cx="4"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50" name="Freeform 128"/>
                <p:cNvSpPr>
                  <a:spLocks/>
                </p:cNvSpPr>
                <p:nvPr/>
              </p:nvSpPr>
              <p:spPr bwMode="auto">
                <a:xfrm>
                  <a:off x="4629" y="2049"/>
                  <a:ext cx="95" cy="30"/>
                </a:xfrm>
                <a:custGeom>
                  <a:avLst/>
                  <a:gdLst>
                    <a:gd name="T0" fmla="*/ 0 w 947"/>
                    <a:gd name="T1" fmla="*/ 0 h 398"/>
                    <a:gd name="T2" fmla="*/ 0 w 947"/>
                    <a:gd name="T3" fmla="*/ 0 h 398"/>
                    <a:gd name="T4" fmla="*/ 0 w 947"/>
                    <a:gd name="T5" fmla="*/ 0 h 398"/>
                    <a:gd name="T6" fmla="*/ 0 w 947"/>
                    <a:gd name="T7" fmla="*/ 0 h 398"/>
                    <a:gd name="T8" fmla="*/ 0 w 947"/>
                    <a:gd name="T9" fmla="*/ 0 h 398"/>
                    <a:gd name="T10" fmla="*/ 0 w 947"/>
                    <a:gd name="T11" fmla="*/ 0 h 398"/>
                    <a:gd name="T12" fmla="*/ 0 w 947"/>
                    <a:gd name="T13" fmla="*/ 0 h 398"/>
                    <a:gd name="T14" fmla="*/ 0 60000 65536"/>
                    <a:gd name="T15" fmla="*/ 0 60000 65536"/>
                    <a:gd name="T16" fmla="*/ 0 60000 65536"/>
                    <a:gd name="T17" fmla="*/ 0 60000 65536"/>
                    <a:gd name="T18" fmla="*/ 0 60000 65536"/>
                    <a:gd name="T19" fmla="*/ 0 60000 65536"/>
                    <a:gd name="T20" fmla="*/ 0 60000 65536"/>
                    <a:gd name="T21" fmla="*/ 0 w 947"/>
                    <a:gd name="T22" fmla="*/ 0 h 398"/>
                    <a:gd name="T23" fmla="*/ 947 w 947"/>
                    <a:gd name="T24" fmla="*/ 398 h 3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7" h="398">
                      <a:moveTo>
                        <a:pt x="109" y="0"/>
                      </a:moveTo>
                      <a:lnTo>
                        <a:pt x="0" y="81"/>
                      </a:lnTo>
                      <a:lnTo>
                        <a:pt x="0" y="147"/>
                      </a:lnTo>
                      <a:lnTo>
                        <a:pt x="858" y="398"/>
                      </a:lnTo>
                      <a:lnTo>
                        <a:pt x="858" y="332"/>
                      </a:lnTo>
                      <a:lnTo>
                        <a:pt x="947" y="258"/>
                      </a:lnTo>
                      <a:lnTo>
                        <a:pt x="109"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51" name="Freeform 129"/>
                <p:cNvSpPr>
                  <a:spLocks/>
                </p:cNvSpPr>
                <p:nvPr/>
              </p:nvSpPr>
              <p:spPr bwMode="auto">
                <a:xfrm>
                  <a:off x="4629" y="2049"/>
                  <a:ext cx="95" cy="30"/>
                </a:xfrm>
                <a:custGeom>
                  <a:avLst/>
                  <a:gdLst>
                    <a:gd name="T0" fmla="*/ 0 w 947"/>
                    <a:gd name="T1" fmla="*/ 0 h 398"/>
                    <a:gd name="T2" fmla="*/ 0 w 947"/>
                    <a:gd name="T3" fmla="*/ 0 h 398"/>
                    <a:gd name="T4" fmla="*/ 0 w 947"/>
                    <a:gd name="T5" fmla="*/ 0 h 398"/>
                    <a:gd name="T6" fmla="*/ 0 w 947"/>
                    <a:gd name="T7" fmla="*/ 0 h 398"/>
                    <a:gd name="T8" fmla="*/ 0 w 947"/>
                    <a:gd name="T9" fmla="*/ 0 h 398"/>
                    <a:gd name="T10" fmla="*/ 0 w 947"/>
                    <a:gd name="T11" fmla="*/ 0 h 398"/>
                    <a:gd name="T12" fmla="*/ 0 w 947"/>
                    <a:gd name="T13" fmla="*/ 0 h 398"/>
                    <a:gd name="T14" fmla="*/ 0 60000 65536"/>
                    <a:gd name="T15" fmla="*/ 0 60000 65536"/>
                    <a:gd name="T16" fmla="*/ 0 60000 65536"/>
                    <a:gd name="T17" fmla="*/ 0 60000 65536"/>
                    <a:gd name="T18" fmla="*/ 0 60000 65536"/>
                    <a:gd name="T19" fmla="*/ 0 60000 65536"/>
                    <a:gd name="T20" fmla="*/ 0 60000 65536"/>
                    <a:gd name="T21" fmla="*/ 0 w 947"/>
                    <a:gd name="T22" fmla="*/ 0 h 398"/>
                    <a:gd name="T23" fmla="*/ 947 w 947"/>
                    <a:gd name="T24" fmla="*/ 398 h 3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7" h="398">
                      <a:moveTo>
                        <a:pt x="109" y="0"/>
                      </a:moveTo>
                      <a:lnTo>
                        <a:pt x="0" y="81"/>
                      </a:lnTo>
                      <a:lnTo>
                        <a:pt x="0" y="147"/>
                      </a:lnTo>
                      <a:lnTo>
                        <a:pt x="858" y="398"/>
                      </a:lnTo>
                      <a:lnTo>
                        <a:pt x="858" y="332"/>
                      </a:lnTo>
                      <a:lnTo>
                        <a:pt x="947" y="258"/>
                      </a:lnTo>
                      <a:lnTo>
                        <a:pt x="10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52" name="Line 130"/>
                <p:cNvSpPr>
                  <a:spLocks noChangeShapeType="1"/>
                </p:cNvSpPr>
                <p:nvPr/>
              </p:nvSpPr>
              <p:spPr bwMode="auto">
                <a:xfrm>
                  <a:off x="4646" y="205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53" name="Line 131"/>
                <p:cNvSpPr>
                  <a:spLocks noChangeShapeType="1"/>
                </p:cNvSpPr>
                <p:nvPr/>
              </p:nvSpPr>
              <p:spPr bwMode="auto">
                <a:xfrm>
                  <a:off x="4662" y="206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54" name="Line 132"/>
                <p:cNvSpPr>
                  <a:spLocks noChangeShapeType="1"/>
                </p:cNvSpPr>
                <p:nvPr/>
              </p:nvSpPr>
              <p:spPr bwMode="auto">
                <a:xfrm>
                  <a:off x="4685" y="206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55" name="Line 133"/>
                <p:cNvSpPr>
                  <a:spLocks noChangeShapeType="1"/>
                </p:cNvSpPr>
                <p:nvPr/>
              </p:nvSpPr>
              <p:spPr bwMode="auto">
                <a:xfrm flipV="1">
                  <a:off x="4646" y="2053"/>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56" name="Line 134"/>
                <p:cNvSpPr>
                  <a:spLocks noChangeShapeType="1"/>
                </p:cNvSpPr>
                <p:nvPr/>
              </p:nvSpPr>
              <p:spPr bwMode="auto">
                <a:xfrm flipV="1">
                  <a:off x="4662" y="2056"/>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57" name="Line 135"/>
                <p:cNvSpPr>
                  <a:spLocks noChangeShapeType="1"/>
                </p:cNvSpPr>
                <p:nvPr/>
              </p:nvSpPr>
              <p:spPr bwMode="auto">
                <a:xfrm flipV="1">
                  <a:off x="4685" y="2062"/>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58" name="Line 136"/>
                <p:cNvSpPr>
                  <a:spLocks noChangeShapeType="1"/>
                </p:cNvSpPr>
                <p:nvPr/>
              </p:nvSpPr>
              <p:spPr bwMode="auto">
                <a:xfrm>
                  <a:off x="4630" y="2055"/>
                  <a:ext cx="85"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59" name="Freeform 137"/>
                <p:cNvSpPr>
                  <a:spLocks/>
                </p:cNvSpPr>
                <p:nvPr/>
              </p:nvSpPr>
              <p:spPr bwMode="auto">
                <a:xfrm>
                  <a:off x="4840" y="2095"/>
                  <a:ext cx="133" cy="40"/>
                </a:xfrm>
                <a:custGeom>
                  <a:avLst/>
                  <a:gdLst>
                    <a:gd name="T0" fmla="*/ 0 w 1327"/>
                    <a:gd name="T1" fmla="*/ 0 h 517"/>
                    <a:gd name="T2" fmla="*/ 0 w 1327"/>
                    <a:gd name="T3" fmla="*/ 0 h 517"/>
                    <a:gd name="T4" fmla="*/ 0 w 1327"/>
                    <a:gd name="T5" fmla="*/ 0 h 517"/>
                    <a:gd name="T6" fmla="*/ 0 w 1327"/>
                    <a:gd name="T7" fmla="*/ 0 h 517"/>
                    <a:gd name="T8" fmla="*/ 0 w 1327"/>
                    <a:gd name="T9" fmla="*/ 0 h 517"/>
                    <a:gd name="T10" fmla="*/ 0 w 1327"/>
                    <a:gd name="T11" fmla="*/ 0 h 517"/>
                    <a:gd name="T12" fmla="*/ 0 w 1327"/>
                    <a:gd name="T13" fmla="*/ 0 h 517"/>
                    <a:gd name="T14" fmla="*/ 0 60000 65536"/>
                    <a:gd name="T15" fmla="*/ 0 60000 65536"/>
                    <a:gd name="T16" fmla="*/ 0 60000 65536"/>
                    <a:gd name="T17" fmla="*/ 0 60000 65536"/>
                    <a:gd name="T18" fmla="*/ 0 60000 65536"/>
                    <a:gd name="T19" fmla="*/ 0 60000 65536"/>
                    <a:gd name="T20" fmla="*/ 0 60000 65536"/>
                    <a:gd name="T21" fmla="*/ 0 w 1327"/>
                    <a:gd name="T22" fmla="*/ 0 h 517"/>
                    <a:gd name="T23" fmla="*/ 1327 w 1327"/>
                    <a:gd name="T24" fmla="*/ 517 h 5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7" h="517">
                      <a:moveTo>
                        <a:pt x="67" y="0"/>
                      </a:moveTo>
                      <a:lnTo>
                        <a:pt x="0" y="82"/>
                      </a:lnTo>
                      <a:lnTo>
                        <a:pt x="0" y="148"/>
                      </a:lnTo>
                      <a:lnTo>
                        <a:pt x="1212" y="517"/>
                      </a:lnTo>
                      <a:lnTo>
                        <a:pt x="1327" y="406"/>
                      </a:lnTo>
                      <a:lnTo>
                        <a:pt x="1290" y="333"/>
                      </a:lnTo>
                      <a:lnTo>
                        <a:pt x="67"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60" name="Freeform 138"/>
                <p:cNvSpPr>
                  <a:spLocks/>
                </p:cNvSpPr>
                <p:nvPr/>
              </p:nvSpPr>
              <p:spPr bwMode="auto">
                <a:xfrm>
                  <a:off x="4840" y="2095"/>
                  <a:ext cx="133" cy="40"/>
                </a:xfrm>
                <a:custGeom>
                  <a:avLst/>
                  <a:gdLst>
                    <a:gd name="T0" fmla="*/ 0 w 1327"/>
                    <a:gd name="T1" fmla="*/ 0 h 517"/>
                    <a:gd name="T2" fmla="*/ 0 w 1327"/>
                    <a:gd name="T3" fmla="*/ 0 h 517"/>
                    <a:gd name="T4" fmla="*/ 0 w 1327"/>
                    <a:gd name="T5" fmla="*/ 0 h 517"/>
                    <a:gd name="T6" fmla="*/ 0 w 1327"/>
                    <a:gd name="T7" fmla="*/ 0 h 517"/>
                    <a:gd name="T8" fmla="*/ 0 w 1327"/>
                    <a:gd name="T9" fmla="*/ 0 h 517"/>
                    <a:gd name="T10" fmla="*/ 0 w 1327"/>
                    <a:gd name="T11" fmla="*/ 0 h 517"/>
                    <a:gd name="T12" fmla="*/ 0 w 1327"/>
                    <a:gd name="T13" fmla="*/ 0 h 517"/>
                    <a:gd name="T14" fmla="*/ 0 60000 65536"/>
                    <a:gd name="T15" fmla="*/ 0 60000 65536"/>
                    <a:gd name="T16" fmla="*/ 0 60000 65536"/>
                    <a:gd name="T17" fmla="*/ 0 60000 65536"/>
                    <a:gd name="T18" fmla="*/ 0 60000 65536"/>
                    <a:gd name="T19" fmla="*/ 0 60000 65536"/>
                    <a:gd name="T20" fmla="*/ 0 60000 65536"/>
                    <a:gd name="T21" fmla="*/ 0 w 1327"/>
                    <a:gd name="T22" fmla="*/ 0 h 517"/>
                    <a:gd name="T23" fmla="*/ 1327 w 1327"/>
                    <a:gd name="T24" fmla="*/ 517 h 5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7" h="517">
                      <a:moveTo>
                        <a:pt x="67" y="0"/>
                      </a:moveTo>
                      <a:lnTo>
                        <a:pt x="0" y="82"/>
                      </a:lnTo>
                      <a:lnTo>
                        <a:pt x="0" y="148"/>
                      </a:lnTo>
                      <a:lnTo>
                        <a:pt x="1212" y="517"/>
                      </a:lnTo>
                      <a:lnTo>
                        <a:pt x="1327" y="406"/>
                      </a:lnTo>
                      <a:lnTo>
                        <a:pt x="1290" y="333"/>
                      </a:lnTo>
                      <a:lnTo>
                        <a:pt x="6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61" name="Line 139"/>
                <p:cNvSpPr>
                  <a:spLocks noChangeShapeType="1"/>
                </p:cNvSpPr>
                <p:nvPr/>
              </p:nvSpPr>
              <p:spPr bwMode="auto">
                <a:xfrm flipV="1">
                  <a:off x="4942" y="2117"/>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62" name="Line 140"/>
                <p:cNvSpPr>
                  <a:spLocks noChangeShapeType="1"/>
                </p:cNvSpPr>
                <p:nvPr/>
              </p:nvSpPr>
              <p:spPr bwMode="auto">
                <a:xfrm flipV="1">
                  <a:off x="4919" y="2112"/>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63" name="Line 141"/>
                <p:cNvSpPr>
                  <a:spLocks noChangeShapeType="1"/>
                </p:cNvSpPr>
                <p:nvPr/>
              </p:nvSpPr>
              <p:spPr bwMode="auto">
                <a:xfrm flipV="1">
                  <a:off x="4897" y="2107"/>
                  <a:ext cx="7"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64" name="Line 142"/>
                <p:cNvSpPr>
                  <a:spLocks noChangeShapeType="1"/>
                </p:cNvSpPr>
                <p:nvPr/>
              </p:nvSpPr>
              <p:spPr bwMode="auto">
                <a:xfrm flipV="1">
                  <a:off x="4872" y="2102"/>
                  <a:ext cx="8"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65" name="Line 143"/>
                <p:cNvSpPr>
                  <a:spLocks noChangeShapeType="1"/>
                </p:cNvSpPr>
                <p:nvPr/>
              </p:nvSpPr>
              <p:spPr bwMode="auto">
                <a:xfrm>
                  <a:off x="4872" y="2109"/>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66" name="Line 144"/>
                <p:cNvSpPr>
                  <a:spLocks noChangeShapeType="1"/>
                </p:cNvSpPr>
                <p:nvPr/>
              </p:nvSpPr>
              <p:spPr bwMode="auto">
                <a:xfrm>
                  <a:off x="4896" y="2114"/>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67" name="Line 145"/>
                <p:cNvSpPr>
                  <a:spLocks noChangeShapeType="1"/>
                </p:cNvSpPr>
                <p:nvPr/>
              </p:nvSpPr>
              <p:spPr bwMode="auto">
                <a:xfrm>
                  <a:off x="4919" y="2120"/>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68" name="Line 146"/>
                <p:cNvSpPr>
                  <a:spLocks noChangeShapeType="1"/>
                </p:cNvSpPr>
                <p:nvPr/>
              </p:nvSpPr>
              <p:spPr bwMode="auto">
                <a:xfrm>
                  <a:off x="4942" y="2124"/>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69" name="Line 147"/>
                <p:cNvSpPr>
                  <a:spLocks noChangeShapeType="1"/>
                </p:cNvSpPr>
                <p:nvPr/>
              </p:nvSpPr>
              <p:spPr bwMode="auto">
                <a:xfrm>
                  <a:off x="4840" y="2101"/>
                  <a:ext cx="118"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0" name="Line 148"/>
                <p:cNvSpPr>
                  <a:spLocks noChangeShapeType="1"/>
                </p:cNvSpPr>
                <p:nvPr/>
              </p:nvSpPr>
              <p:spPr bwMode="auto">
                <a:xfrm flipV="1">
                  <a:off x="4959" y="2121"/>
                  <a:ext cx="9"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1" name="Line 149"/>
                <p:cNvSpPr>
                  <a:spLocks noChangeShapeType="1"/>
                </p:cNvSpPr>
                <p:nvPr/>
              </p:nvSpPr>
              <p:spPr bwMode="auto">
                <a:xfrm>
                  <a:off x="4958" y="2128"/>
                  <a:ext cx="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2" name="Freeform 150"/>
                <p:cNvSpPr>
                  <a:spLocks/>
                </p:cNvSpPr>
                <p:nvPr/>
              </p:nvSpPr>
              <p:spPr bwMode="auto">
                <a:xfrm>
                  <a:off x="4713" y="2068"/>
                  <a:ext cx="137" cy="40"/>
                </a:xfrm>
                <a:custGeom>
                  <a:avLst/>
                  <a:gdLst>
                    <a:gd name="T0" fmla="*/ 0 w 1369"/>
                    <a:gd name="T1" fmla="*/ 0 h 524"/>
                    <a:gd name="T2" fmla="*/ 0 w 1369"/>
                    <a:gd name="T3" fmla="*/ 0 h 524"/>
                    <a:gd name="T4" fmla="*/ 0 w 1369"/>
                    <a:gd name="T5" fmla="*/ 0 h 524"/>
                    <a:gd name="T6" fmla="*/ 0 w 1369"/>
                    <a:gd name="T7" fmla="*/ 0 h 524"/>
                    <a:gd name="T8" fmla="*/ 0 w 1369"/>
                    <a:gd name="T9" fmla="*/ 0 h 524"/>
                    <a:gd name="T10" fmla="*/ 0 w 1369"/>
                    <a:gd name="T11" fmla="*/ 0 h 524"/>
                    <a:gd name="T12" fmla="*/ 0 w 1369"/>
                    <a:gd name="T13" fmla="*/ 0 h 524"/>
                    <a:gd name="T14" fmla="*/ 0 60000 65536"/>
                    <a:gd name="T15" fmla="*/ 0 60000 65536"/>
                    <a:gd name="T16" fmla="*/ 0 60000 65536"/>
                    <a:gd name="T17" fmla="*/ 0 60000 65536"/>
                    <a:gd name="T18" fmla="*/ 0 60000 65536"/>
                    <a:gd name="T19" fmla="*/ 0 60000 65536"/>
                    <a:gd name="T20" fmla="*/ 0 60000 65536"/>
                    <a:gd name="T21" fmla="*/ 0 w 1369"/>
                    <a:gd name="T22" fmla="*/ 0 h 524"/>
                    <a:gd name="T23" fmla="*/ 1369 w 1369"/>
                    <a:gd name="T24" fmla="*/ 524 h 5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9" h="524">
                      <a:moveTo>
                        <a:pt x="102" y="0"/>
                      </a:moveTo>
                      <a:lnTo>
                        <a:pt x="0" y="82"/>
                      </a:lnTo>
                      <a:lnTo>
                        <a:pt x="0" y="141"/>
                      </a:lnTo>
                      <a:lnTo>
                        <a:pt x="1295" y="524"/>
                      </a:lnTo>
                      <a:lnTo>
                        <a:pt x="1295" y="443"/>
                      </a:lnTo>
                      <a:lnTo>
                        <a:pt x="1369" y="363"/>
                      </a:lnTo>
                      <a:lnTo>
                        <a:pt x="10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73" name="Freeform 151"/>
                <p:cNvSpPr>
                  <a:spLocks/>
                </p:cNvSpPr>
                <p:nvPr/>
              </p:nvSpPr>
              <p:spPr bwMode="auto">
                <a:xfrm>
                  <a:off x="4713" y="2068"/>
                  <a:ext cx="137" cy="40"/>
                </a:xfrm>
                <a:custGeom>
                  <a:avLst/>
                  <a:gdLst>
                    <a:gd name="T0" fmla="*/ 0 w 1369"/>
                    <a:gd name="T1" fmla="*/ 0 h 524"/>
                    <a:gd name="T2" fmla="*/ 0 w 1369"/>
                    <a:gd name="T3" fmla="*/ 0 h 524"/>
                    <a:gd name="T4" fmla="*/ 0 w 1369"/>
                    <a:gd name="T5" fmla="*/ 0 h 524"/>
                    <a:gd name="T6" fmla="*/ 0 w 1369"/>
                    <a:gd name="T7" fmla="*/ 0 h 524"/>
                    <a:gd name="T8" fmla="*/ 0 w 1369"/>
                    <a:gd name="T9" fmla="*/ 0 h 524"/>
                    <a:gd name="T10" fmla="*/ 0 w 1369"/>
                    <a:gd name="T11" fmla="*/ 0 h 524"/>
                    <a:gd name="T12" fmla="*/ 0 w 1369"/>
                    <a:gd name="T13" fmla="*/ 0 h 524"/>
                    <a:gd name="T14" fmla="*/ 0 60000 65536"/>
                    <a:gd name="T15" fmla="*/ 0 60000 65536"/>
                    <a:gd name="T16" fmla="*/ 0 60000 65536"/>
                    <a:gd name="T17" fmla="*/ 0 60000 65536"/>
                    <a:gd name="T18" fmla="*/ 0 60000 65536"/>
                    <a:gd name="T19" fmla="*/ 0 60000 65536"/>
                    <a:gd name="T20" fmla="*/ 0 60000 65536"/>
                    <a:gd name="T21" fmla="*/ 0 w 1369"/>
                    <a:gd name="T22" fmla="*/ 0 h 524"/>
                    <a:gd name="T23" fmla="*/ 1369 w 1369"/>
                    <a:gd name="T24" fmla="*/ 524 h 5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9" h="524">
                      <a:moveTo>
                        <a:pt x="102" y="0"/>
                      </a:moveTo>
                      <a:lnTo>
                        <a:pt x="0" y="82"/>
                      </a:lnTo>
                      <a:lnTo>
                        <a:pt x="0" y="141"/>
                      </a:lnTo>
                      <a:lnTo>
                        <a:pt x="1295" y="524"/>
                      </a:lnTo>
                      <a:lnTo>
                        <a:pt x="1295" y="443"/>
                      </a:lnTo>
                      <a:lnTo>
                        <a:pt x="1369" y="363"/>
                      </a:lnTo>
                      <a:lnTo>
                        <a:pt x="10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74" name="Line 152"/>
                <p:cNvSpPr>
                  <a:spLocks noChangeShapeType="1"/>
                </p:cNvSpPr>
                <p:nvPr/>
              </p:nvSpPr>
              <p:spPr bwMode="auto">
                <a:xfrm flipH="1" flipV="1">
                  <a:off x="4713" y="2074"/>
                  <a:ext cx="128"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5" name="Line 153"/>
                <p:cNvSpPr>
                  <a:spLocks noChangeShapeType="1"/>
                </p:cNvSpPr>
                <p:nvPr/>
              </p:nvSpPr>
              <p:spPr bwMode="auto">
                <a:xfrm>
                  <a:off x="5040" y="2080"/>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76" name="Freeform 154"/>
                <p:cNvSpPr>
                  <a:spLocks/>
                </p:cNvSpPr>
                <p:nvPr/>
              </p:nvSpPr>
              <p:spPr bwMode="auto">
                <a:xfrm>
                  <a:off x="5001" y="2021"/>
                  <a:ext cx="25" cy="26"/>
                </a:xfrm>
                <a:custGeom>
                  <a:avLst/>
                  <a:gdLst>
                    <a:gd name="T0" fmla="*/ 0 w 255"/>
                    <a:gd name="T1" fmla="*/ 0 h 338"/>
                    <a:gd name="T2" fmla="*/ 0 w 255"/>
                    <a:gd name="T3" fmla="*/ 0 h 338"/>
                    <a:gd name="T4" fmla="*/ 0 w 255"/>
                    <a:gd name="T5" fmla="*/ 0 h 338"/>
                    <a:gd name="T6" fmla="*/ 0 w 255"/>
                    <a:gd name="T7" fmla="*/ 0 h 338"/>
                    <a:gd name="T8" fmla="*/ 0 w 255"/>
                    <a:gd name="T9" fmla="*/ 0 h 338"/>
                    <a:gd name="T10" fmla="*/ 0 w 255"/>
                    <a:gd name="T11" fmla="*/ 0 h 338"/>
                    <a:gd name="T12" fmla="*/ 0 60000 65536"/>
                    <a:gd name="T13" fmla="*/ 0 60000 65536"/>
                    <a:gd name="T14" fmla="*/ 0 60000 65536"/>
                    <a:gd name="T15" fmla="*/ 0 60000 65536"/>
                    <a:gd name="T16" fmla="*/ 0 60000 65536"/>
                    <a:gd name="T17" fmla="*/ 0 60000 65536"/>
                    <a:gd name="T18" fmla="*/ 0 w 255"/>
                    <a:gd name="T19" fmla="*/ 0 h 338"/>
                    <a:gd name="T20" fmla="*/ 255 w 255"/>
                    <a:gd name="T21" fmla="*/ 338 h 338"/>
                  </a:gdLst>
                  <a:ahLst/>
                  <a:cxnLst>
                    <a:cxn ang="T12">
                      <a:pos x="T0" y="T1"/>
                    </a:cxn>
                    <a:cxn ang="T13">
                      <a:pos x="T2" y="T3"/>
                    </a:cxn>
                    <a:cxn ang="T14">
                      <a:pos x="T4" y="T5"/>
                    </a:cxn>
                    <a:cxn ang="T15">
                      <a:pos x="T6" y="T7"/>
                    </a:cxn>
                    <a:cxn ang="T16">
                      <a:pos x="T8" y="T9"/>
                    </a:cxn>
                    <a:cxn ang="T17">
                      <a:pos x="T10" y="T11"/>
                    </a:cxn>
                  </a:cxnLst>
                  <a:rect l="T18" t="T19" r="T20" b="T21"/>
                  <a:pathLst>
                    <a:path w="255" h="338">
                      <a:moveTo>
                        <a:pt x="124" y="117"/>
                      </a:moveTo>
                      <a:lnTo>
                        <a:pt x="0" y="258"/>
                      </a:lnTo>
                      <a:lnTo>
                        <a:pt x="59" y="338"/>
                      </a:lnTo>
                      <a:lnTo>
                        <a:pt x="241" y="213"/>
                      </a:lnTo>
                      <a:lnTo>
                        <a:pt x="255" y="0"/>
                      </a:lnTo>
                      <a:lnTo>
                        <a:pt x="124" y="117"/>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77" name="Freeform 155"/>
                <p:cNvSpPr>
                  <a:spLocks/>
                </p:cNvSpPr>
                <p:nvPr/>
              </p:nvSpPr>
              <p:spPr bwMode="auto">
                <a:xfrm>
                  <a:off x="5001" y="2021"/>
                  <a:ext cx="25" cy="26"/>
                </a:xfrm>
                <a:custGeom>
                  <a:avLst/>
                  <a:gdLst>
                    <a:gd name="T0" fmla="*/ 0 w 255"/>
                    <a:gd name="T1" fmla="*/ 0 h 338"/>
                    <a:gd name="T2" fmla="*/ 0 w 255"/>
                    <a:gd name="T3" fmla="*/ 0 h 338"/>
                    <a:gd name="T4" fmla="*/ 0 w 255"/>
                    <a:gd name="T5" fmla="*/ 0 h 338"/>
                    <a:gd name="T6" fmla="*/ 0 w 255"/>
                    <a:gd name="T7" fmla="*/ 0 h 338"/>
                    <a:gd name="T8" fmla="*/ 0 w 255"/>
                    <a:gd name="T9" fmla="*/ 0 h 338"/>
                    <a:gd name="T10" fmla="*/ 0 w 255"/>
                    <a:gd name="T11" fmla="*/ 0 h 338"/>
                    <a:gd name="T12" fmla="*/ 0 60000 65536"/>
                    <a:gd name="T13" fmla="*/ 0 60000 65536"/>
                    <a:gd name="T14" fmla="*/ 0 60000 65536"/>
                    <a:gd name="T15" fmla="*/ 0 60000 65536"/>
                    <a:gd name="T16" fmla="*/ 0 60000 65536"/>
                    <a:gd name="T17" fmla="*/ 0 60000 65536"/>
                    <a:gd name="T18" fmla="*/ 0 w 255"/>
                    <a:gd name="T19" fmla="*/ 0 h 338"/>
                    <a:gd name="T20" fmla="*/ 255 w 255"/>
                    <a:gd name="T21" fmla="*/ 338 h 338"/>
                  </a:gdLst>
                  <a:ahLst/>
                  <a:cxnLst>
                    <a:cxn ang="T12">
                      <a:pos x="T0" y="T1"/>
                    </a:cxn>
                    <a:cxn ang="T13">
                      <a:pos x="T2" y="T3"/>
                    </a:cxn>
                    <a:cxn ang="T14">
                      <a:pos x="T4" y="T5"/>
                    </a:cxn>
                    <a:cxn ang="T15">
                      <a:pos x="T6" y="T7"/>
                    </a:cxn>
                    <a:cxn ang="T16">
                      <a:pos x="T8" y="T9"/>
                    </a:cxn>
                    <a:cxn ang="T17">
                      <a:pos x="T10" y="T11"/>
                    </a:cxn>
                  </a:cxnLst>
                  <a:rect l="T18" t="T19" r="T20" b="T21"/>
                  <a:pathLst>
                    <a:path w="255" h="338">
                      <a:moveTo>
                        <a:pt x="124" y="117"/>
                      </a:moveTo>
                      <a:lnTo>
                        <a:pt x="0" y="258"/>
                      </a:lnTo>
                      <a:lnTo>
                        <a:pt x="59" y="338"/>
                      </a:lnTo>
                      <a:lnTo>
                        <a:pt x="241" y="213"/>
                      </a:lnTo>
                      <a:lnTo>
                        <a:pt x="255" y="0"/>
                      </a:lnTo>
                      <a:lnTo>
                        <a:pt x="124" y="11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78" name="Freeform 156"/>
                <p:cNvSpPr>
                  <a:spLocks/>
                </p:cNvSpPr>
                <p:nvPr/>
              </p:nvSpPr>
              <p:spPr bwMode="auto">
                <a:xfrm>
                  <a:off x="4727" y="1963"/>
                  <a:ext cx="303" cy="64"/>
                </a:xfrm>
                <a:custGeom>
                  <a:avLst/>
                  <a:gdLst>
                    <a:gd name="T0" fmla="*/ 0 w 3031"/>
                    <a:gd name="T1" fmla="*/ 0 h 820"/>
                    <a:gd name="T2" fmla="*/ 0 w 3031"/>
                    <a:gd name="T3" fmla="*/ 0 h 820"/>
                    <a:gd name="T4" fmla="*/ 0 w 3031"/>
                    <a:gd name="T5" fmla="*/ 0 h 820"/>
                    <a:gd name="T6" fmla="*/ 0 w 3031"/>
                    <a:gd name="T7" fmla="*/ 0 h 820"/>
                    <a:gd name="T8" fmla="*/ 0 w 3031"/>
                    <a:gd name="T9" fmla="*/ 0 h 820"/>
                    <a:gd name="T10" fmla="*/ 0 w 3031"/>
                    <a:gd name="T11" fmla="*/ 0 h 820"/>
                    <a:gd name="T12" fmla="*/ 0 w 3031"/>
                    <a:gd name="T13" fmla="*/ 0 h 820"/>
                    <a:gd name="T14" fmla="*/ 0 w 3031"/>
                    <a:gd name="T15" fmla="*/ 0 h 820"/>
                    <a:gd name="T16" fmla="*/ 0 w 3031"/>
                    <a:gd name="T17" fmla="*/ 0 h 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1"/>
                    <a:gd name="T28" fmla="*/ 0 h 820"/>
                    <a:gd name="T29" fmla="*/ 3031 w 3031"/>
                    <a:gd name="T30" fmla="*/ 820 h 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1" h="820">
                      <a:moveTo>
                        <a:pt x="0" y="199"/>
                      </a:moveTo>
                      <a:lnTo>
                        <a:pt x="45" y="318"/>
                      </a:lnTo>
                      <a:lnTo>
                        <a:pt x="511" y="437"/>
                      </a:lnTo>
                      <a:lnTo>
                        <a:pt x="629" y="199"/>
                      </a:lnTo>
                      <a:lnTo>
                        <a:pt x="3009" y="820"/>
                      </a:lnTo>
                      <a:lnTo>
                        <a:pt x="3031" y="628"/>
                      </a:lnTo>
                      <a:lnTo>
                        <a:pt x="496" y="0"/>
                      </a:lnTo>
                      <a:lnTo>
                        <a:pt x="379" y="281"/>
                      </a:lnTo>
                      <a:lnTo>
                        <a:pt x="0" y="199"/>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79" name="Freeform 157"/>
                <p:cNvSpPr>
                  <a:spLocks/>
                </p:cNvSpPr>
                <p:nvPr/>
              </p:nvSpPr>
              <p:spPr bwMode="auto">
                <a:xfrm>
                  <a:off x="4727" y="1963"/>
                  <a:ext cx="303" cy="64"/>
                </a:xfrm>
                <a:custGeom>
                  <a:avLst/>
                  <a:gdLst>
                    <a:gd name="T0" fmla="*/ 0 w 3031"/>
                    <a:gd name="T1" fmla="*/ 0 h 820"/>
                    <a:gd name="T2" fmla="*/ 0 w 3031"/>
                    <a:gd name="T3" fmla="*/ 0 h 820"/>
                    <a:gd name="T4" fmla="*/ 0 w 3031"/>
                    <a:gd name="T5" fmla="*/ 0 h 820"/>
                    <a:gd name="T6" fmla="*/ 0 w 3031"/>
                    <a:gd name="T7" fmla="*/ 0 h 820"/>
                    <a:gd name="T8" fmla="*/ 0 w 3031"/>
                    <a:gd name="T9" fmla="*/ 0 h 820"/>
                    <a:gd name="T10" fmla="*/ 0 w 3031"/>
                    <a:gd name="T11" fmla="*/ 0 h 820"/>
                    <a:gd name="T12" fmla="*/ 0 w 3031"/>
                    <a:gd name="T13" fmla="*/ 0 h 820"/>
                    <a:gd name="T14" fmla="*/ 0 w 3031"/>
                    <a:gd name="T15" fmla="*/ 0 h 820"/>
                    <a:gd name="T16" fmla="*/ 0 w 3031"/>
                    <a:gd name="T17" fmla="*/ 0 h 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1"/>
                    <a:gd name="T28" fmla="*/ 0 h 820"/>
                    <a:gd name="T29" fmla="*/ 3031 w 3031"/>
                    <a:gd name="T30" fmla="*/ 820 h 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1" h="820">
                      <a:moveTo>
                        <a:pt x="0" y="199"/>
                      </a:moveTo>
                      <a:lnTo>
                        <a:pt x="45" y="318"/>
                      </a:lnTo>
                      <a:lnTo>
                        <a:pt x="511" y="437"/>
                      </a:lnTo>
                      <a:lnTo>
                        <a:pt x="629" y="199"/>
                      </a:lnTo>
                      <a:lnTo>
                        <a:pt x="3009" y="820"/>
                      </a:lnTo>
                      <a:lnTo>
                        <a:pt x="3031" y="628"/>
                      </a:lnTo>
                      <a:lnTo>
                        <a:pt x="496" y="0"/>
                      </a:lnTo>
                      <a:lnTo>
                        <a:pt x="379" y="281"/>
                      </a:lnTo>
                      <a:lnTo>
                        <a:pt x="0" y="19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80" name="Line 158"/>
                <p:cNvSpPr>
                  <a:spLocks noChangeShapeType="1"/>
                </p:cNvSpPr>
                <p:nvPr/>
              </p:nvSpPr>
              <p:spPr bwMode="auto">
                <a:xfrm>
                  <a:off x="4780" y="1969"/>
                  <a:ext cx="9"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81" name="Freeform 159"/>
                <p:cNvSpPr>
                  <a:spLocks/>
                </p:cNvSpPr>
                <p:nvPr/>
              </p:nvSpPr>
              <p:spPr bwMode="auto">
                <a:xfrm>
                  <a:off x="4774" y="1977"/>
                  <a:ext cx="248" cy="56"/>
                </a:xfrm>
                <a:custGeom>
                  <a:avLst/>
                  <a:gdLst>
                    <a:gd name="T0" fmla="*/ 0 w 2479"/>
                    <a:gd name="T1" fmla="*/ 0 h 722"/>
                    <a:gd name="T2" fmla="*/ 0 w 2479"/>
                    <a:gd name="T3" fmla="*/ 0 h 722"/>
                    <a:gd name="T4" fmla="*/ 0 w 2479"/>
                    <a:gd name="T5" fmla="*/ 0 h 722"/>
                    <a:gd name="T6" fmla="*/ 0 w 2479"/>
                    <a:gd name="T7" fmla="*/ 0 h 722"/>
                    <a:gd name="T8" fmla="*/ 0 w 2479"/>
                    <a:gd name="T9" fmla="*/ 0 h 722"/>
                    <a:gd name="T10" fmla="*/ 0 w 2479"/>
                    <a:gd name="T11" fmla="*/ 0 h 722"/>
                    <a:gd name="T12" fmla="*/ 0 60000 65536"/>
                    <a:gd name="T13" fmla="*/ 0 60000 65536"/>
                    <a:gd name="T14" fmla="*/ 0 60000 65536"/>
                    <a:gd name="T15" fmla="*/ 0 60000 65536"/>
                    <a:gd name="T16" fmla="*/ 0 60000 65536"/>
                    <a:gd name="T17" fmla="*/ 0 60000 65536"/>
                    <a:gd name="T18" fmla="*/ 0 w 2479"/>
                    <a:gd name="T19" fmla="*/ 0 h 722"/>
                    <a:gd name="T20" fmla="*/ 2479 w 2479"/>
                    <a:gd name="T21" fmla="*/ 722 h 722"/>
                  </a:gdLst>
                  <a:ahLst/>
                  <a:cxnLst>
                    <a:cxn ang="T12">
                      <a:pos x="T0" y="T1"/>
                    </a:cxn>
                    <a:cxn ang="T13">
                      <a:pos x="T2" y="T3"/>
                    </a:cxn>
                    <a:cxn ang="T14">
                      <a:pos x="T4" y="T5"/>
                    </a:cxn>
                    <a:cxn ang="T15">
                      <a:pos x="T6" y="T7"/>
                    </a:cxn>
                    <a:cxn ang="T16">
                      <a:pos x="T8" y="T9"/>
                    </a:cxn>
                    <a:cxn ang="T17">
                      <a:pos x="T10" y="T11"/>
                    </a:cxn>
                  </a:cxnLst>
                  <a:rect l="T18" t="T19" r="T20" b="T21"/>
                  <a:pathLst>
                    <a:path w="2479" h="722">
                      <a:moveTo>
                        <a:pt x="146" y="0"/>
                      </a:moveTo>
                      <a:lnTo>
                        <a:pt x="0" y="102"/>
                      </a:lnTo>
                      <a:lnTo>
                        <a:pt x="342" y="227"/>
                      </a:lnTo>
                      <a:lnTo>
                        <a:pt x="2353" y="722"/>
                      </a:lnTo>
                      <a:lnTo>
                        <a:pt x="2479" y="610"/>
                      </a:lnTo>
                      <a:lnTo>
                        <a:pt x="146"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82" name="Freeform 160"/>
                <p:cNvSpPr>
                  <a:spLocks/>
                </p:cNvSpPr>
                <p:nvPr/>
              </p:nvSpPr>
              <p:spPr bwMode="auto">
                <a:xfrm>
                  <a:off x="4774" y="1977"/>
                  <a:ext cx="248" cy="56"/>
                </a:xfrm>
                <a:custGeom>
                  <a:avLst/>
                  <a:gdLst>
                    <a:gd name="T0" fmla="*/ 0 w 2479"/>
                    <a:gd name="T1" fmla="*/ 0 h 722"/>
                    <a:gd name="T2" fmla="*/ 0 w 2479"/>
                    <a:gd name="T3" fmla="*/ 0 h 722"/>
                    <a:gd name="T4" fmla="*/ 0 w 2479"/>
                    <a:gd name="T5" fmla="*/ 0 h 722"/>
                    <a:gd name="T6" fmla="*/ 0 w 2479"/>
                    <a:gd name="T7" fmla="*/ 0 h 722"/>
                    <a:gd name="T8" fmla="*/ 0 w 2479"/>
                    <a:gd name="T9" fmla="*/ 0 h 722"/>
                    <a:gd name="T10" fmla="*/ 0 w 2479"/>
                    <a:gd name="T11" fmla="*/ 0 h 722"/>
                    <a:gd name="T12" fmla="*/ 0 60000 65536"/>
                    <a:gd name="T13" fmla="*/ 0 60000 65536"/>
                    <a:gd name="T14" fmla="*/ 0 60000 65536"/>
                    <a:gd name="T15" fmla="*/ 0 60000 65536"/>
                    <a:gd name="T16" fmla="*/ 0 60000 65536"/>
                    <a:gd name="T17" fmla="*/ 0 60000 65536"/>
                    <a:gd name="T18" fmla="*/ 0 w 2479"/>
                    <a:gd name="T19" fmla="*/ 0 h 722"/>
                    <a:gd name="T20" fmla="*/ 2479 w 2479"/>
                    <a:gd name="T21" fmla="*/ 722 h 722"/>
                  </a:gdLst>
                  <a:ahLst/>
                  <a:cxnLst>
                    <a:cxn ang="T12">
                      <a:pos x="T0" y="T1"/>
                    </a:cxn>
                    <a:cxn ang="T13">
                      <a:pos x="T2" y="T3"/>
                    </a:cxn>
                    <a:cxn ang="T14">
                      <a:pos x="T4" y="T5"/>
                    </a:cxn>
                    <a:cxn ang="T15">
                      <a:pos x="T6" y="T7"/>
                    </a:cxn>
                    <a:cxn ang="T16">
                      <a:pos x="T8" y="T9"/>
                    </a:cxn>
                    <a:cxn ang="T17">
                      <a:pos x="T10" y="T11"/>
                    </a:cxn>
                  </a:cxnLst>
                  <a:rect l="T18" t="T19" r="T20" b="T21"/>
                  <a:pathLst>
                    <a:path w="2479" h="722">
                      <a:moveTo>
                        <a:pt x="146" y="0"/>
                      </a:moveTo>
                      <a:lnTo>
                        <a:pt x="0" y="102"/>
                      </a:lnTo>
                      <a:lnTo>
                        <a:pt x="342" y="227"/>
                      </a:lnTo>
                      <a:lnTo>
                        <a:pt x="2353" y="722"/>
                      </a:lnTo>
                      <a:lnTo>
                        <a:pt x="2479" y="610"/>
                      </a:lnTo>
                      <a:lnTo>
                        <a:pt x="14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83" name="Freeform 161"/>
                <p:cNvSpPr>
                  <a:spLocks/>
                </p:cNvSpPr>
                <p:nvPr/>
              </p:nvSpPr>
              <p:spPr bwMode="auto">
                <a:xfrm>
                  <a:off x="4772" y="1985"/>
                  <a:ext cx="239" cy="62"/>
                </a:xfrm>
                <a:custGeom>
                  <a:avLst/>
                  <a:gdLst>
                    <a:gd name="T0" fmla="*/ 0 w 2397"/>
                    <a:gd name="T1" fmla="*/ 0 h 804"/>
                    <a:gd name="T2" fmla="*/ 0 w 2397"/>
                    <a:gd name="T3" fmla="*/ 0 h 804"/>
                    <a:gd name="T4" fmla="*/ 0 w 2397"/>
                    <a:gd name="T5" fmla="*/ 0 h 804"/>
                    <a:gd name="T6" fmla="*/ 0 w 2397"/>
                    <a:gd name="T7" fmla="*/ 0 h 804"/>
                    <a:gd name="T8" fmla="*/ 0 w 2397"/>
                    <a:gd name="T9" fmla="*/ 0 h 804"/>
                    <a:gd name="T10" fmla="*/ 0 60000 65536"/>
                    <a:gd name="T11" fmla="*/ 0 60000 65536"/>
                    <a:gd name="T12" fmla="*/ 0 60000 65536"/>
                    <a:gd name="T13" fmla="*/ 0 60000 65536"/>
                    <a:gd name="T14" fmla="*/ 0 60000 65536"/>
                    <a:gd name="T15" fmla="*/ 0 w 2397"/>
                    <a:gd name="T16" fmla="*/ 0 h 804"/>
                    <a:gd name="T17" fmla="*/ 2397 w 2397"/>
                    <a:gd name="T18" fmla="*/ 804 h 804"/>
                  </a:gdLst>
                  <a:ahLst/>
                  <a:cxnLst>
                    <a:cxn ang="T10">
                      <a:pos x="T0" y="T1"/>
                    </a:cxn>
                    <a:cxn ang="T11">
                      <a:pos x="T2" y="T3"/>
                    </a:cxn>
                    <a:cxn ang="T12">
                      <a:pos x="T4" y="T5"/>
                    </a:cxn>
                    <a:cxn ang="T13">
                      <a:pos x="T6" y="T7"/>
                    </a:cxn>
                    <a:cxn ang="T14">
                      <a:pos x="T8" y="T9"/>
                    </a:cxn>
                  </a:cxnLst>
                  <a:rect l="T15" t="T16" r="T17" b="T18"/>
                  <a:pathLst>
                    <a:path w="2397" h="804">
                      <a:moveTo>
                        <a:pt x="22" y="0"/>
                      </a:moveTo>
                      <a:lnTo>
                        <a:pt x="0" y="207"/>
                      </a:lnTo>
                      <a:lnTo>
                        <a:pt x="2347" y="804"/>
                      </a:lnTo>
                      <a:lnTo>
                        <a:pt x="2397" y="591"/>
                      </a:lnTo>
                      <a:lnTo>
                        <a:pt x="22"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84" name="Freeform 162"/>
                <p:cNvSpPr>
                  <a:spLocks/>
                </p:cNvSpPr>
                <p:nvPr/>
              </p:nvSpPr>
              <p:spPr bwMode="auto">
                <a:xfrm>
                  <a:off x="4772" y="1985"/>
                  <a:ext cx="239" cy="62"/>
                </a:xfrm>
                <a:custGeom>
                  <a:avLst/>
                  <a:gdLst>
                    <a:gd name="T0" fmla="*/ 0 w 2397"/>
                    <a:gd name="T1" fmla="*/ 0 h 804"/>
                    <a:gd name="T2" fmla="*/ 0 w 2397"/>
                    <a:gd name="T3" fmla="*/ 0 h 804"/>
                    <a:gd name="T4" fmla="*/ 0 w 2397"/>
                    <a:gd name="T5" fmla="*/ 0 h 804"/>
                    <a:gd name="T6" fmla="*/ 0 w 2397"/>
                    <a:gd name="T7" fmla="*/ 0 h 804"/>
                    <a:gd name="T8" fmla="*/ 0 w 2397"/>
                    <a:gd name="T9" fmla="*/ 0 h 804"/>
                    <a:gd name="T10" fmla="*/ 0 60000 65536"/>
                    <a:gd name="T11" fmla="*/ 0 60000 65536"/>
                    <a:gd name="T12" fmla="*/ 0 60000 65536"/>
                    <a:gd name="T13" fmla="*/ 0 60000 65536"/>
                    <a:gd name="T14" fmla="*/ 0 60000 65536"/>
                    <a:gd name="T15" fmla="*/ 0 w 2397"/>
                    <a:gd name="T16" fmla="*/ 0 h 804"/>
                    <a:gd name="T17" fmla="*/ 2397 w 2397"/>
                    <a:gd name="T18" fmla="*/ 804 h 804"/>
                  </a:gdLst>
                  <a:ahLst/>
                  <a:cxnLst>
                    <a:cxn ang="T10">
                      <a:pos x="T0" y="T1"/>
                    </a:cxn>
                    <a:cxn ang="T11">
                      <a:pos x="T2" y="T3"/>
                    </a:cxn>
                    <a:cxn ang="T12">
                      <a:pos x="T4" y="T5"/>
                    </a:cxn>
                    <a:cxn ang="T13">
                      <a:pos x="T6" y="T7"/>
                    </a:cxn>
                    <a:cxn ang="T14">
                      <a:pos x="T8" y="T9"/>
                    </a:cxn>
                  </a:cxnLst>
                  <a:rect l="T15" t="T16" r="T17" b="T18"/>
                  <a:pathLst>
                    <a:path w="2397" h="804">
                      <a:moveTo>
                        <a:pt x="22" y="0"/>
                      </a:moveTo>
                      <a:lnTo>
                        <a:pt x="0" y="207"/>
                      </a:lnTo>
                      <a:lnTo>
                        <a:pt x="2347" y="804"/>
                      </a:lnTo>
                      <a:lnTo>
                        <a:pt x="2397" y="591"/>
                      </a:lnTo>
                      <a:lnTo>
                        <a:pt x="2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85" name="Freeform 163"/>
                <p:cNvSpPr>
                  <a:spLocks/>
                </p:cNvSpPr>
                <p:nvPr/>
              </p:nvSpPr>
              <p:spPr bwMode="auto">
                <a:xfrm>
                  <a:off x="4886" y="2003"/>
                  <a:ext cx="16" cy="8"/>
                </a:xfrm>
                <a:custGeom>
                  <a:avLst/>
                  <a:gdLst>
                    <a:gd name="T0" fmla="*/ 0 w 154"/>
                    <a:gd name="T1" fmla="*/ 0 h 104"/>
                    <a:gd name="T2" fmla="*/ 0 w 154"/>
                    <a:gd name="T3" fmla="*/ 0 h 104"/>
                    <a:gd name="T4" fmla="*/ 0 w 154"/>
                    <a:gd name="T5" fmla="*/ 0 h 104"/>
                    <a:gd name="T6" fmla="*/ 0 w 154"/>
                    <a:gd name="T7" fmla="*/ 0 h 104"/>
                    <a:gd name="T8" fmla="*/ 0 w 154"/>
                    <a:gd name="T9" fmla="*/ 0 h 104"/>
                    <a:gd name="T10" fmla="*/ 0 w 154"/>
                    <a:gd name="T11" fmla="*/ 0 h 104"/>
                    <a:gd name="T12" fmla="*/ 0 w 154"/>
                    <a:gd name="T13" fmla="*/ 0 h 104"/>
                    <a:gd name="T14" fmla="*/ 0 w 154"/>
                    <a:gd name="T15" fmla="*/ 0 h 104"/>
                    <a:gd name="T16" fmla="*/ 0 w 154"/>
                    <a:gd name="T17" fmla="*/ 0 h 104"/>
                    <a:gd name="T18" fmla="*/ 0 w 154"/>
                    <a:gd name="T19" fmla="*/ 0 h 104"/>
                    <a:gd name="T20" fmla="*/ 0 w 154"/>
                    <a:gd name="T21" fmla="*/ 0 h 104"/>
                    <a:gd name="T22" fmla="*/ 0 w 154"/>
                    <a:gd name="T23" fmla="*/ 0 h 104"/>
                    <a:gd name="T24" fmla="*/ 0 w 154"/>
                    <a:gd name="T25" fmla="*/ 0 h 104"/>
                    <a:gd name="T26" fmla="*/ 0 w 154"/>
                    <a:gd name="T27" fmla="*/ 0 h 104"/>
                    <a:gd name="T28" fmla="*/ 0 w 154"/>
                    <a:gd name="T29" fmla="*/ 0 h 104"/>
                    <a:gd name="T30" fmla="*/ 0 w 154"/>
                    <a:gd name="T31" fmla="*/ 0 h 104"/>
                    <a:gd name="T32" fmla="*/ 0 w 154"/>
                    <a:gd name="T33" fmla="*/ 0 h 104"/>
                    <a:gd name="T34" fmla="*/ 0 w 154"/>
                    <a:gd name="T35" fmla="*/ 0 h 104"/>
                    <a:gd name="T36" fmla="*/ 0 w 154"/>
                    <a:gd name="T37" fmla="*/ 0 h 104"/>
                    <a:gd name="T38" fmla="*/ 0 w 154"/>
                    <a:gd name="T39" fmla="*/ 0 h 104"/>
                    <a:gd name="T40" fmla="*/ 0 w 154"/>
                    <a:gd name="T41" fmla="*/ 0 h 104"/>
                    <a:gd name="T42" fmla="*/ 0 w 154"/>
                    <a:gd name="T43" fmla="*/ 0 h 104"/>
                    <a:gd name="T44" fmla="*/ 0 w 154"/>
                    <a:gd name="T45" fmla="*/ 0 h 1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
                    <a:gd name="T70" fmla="*/ 0 h 104"/>
                    <a:gd name="T71" fmla="*/ 154 w 154"/>
                    <a:gd name="T72" fmla="*/ 104 h 1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 h="104">
                      <a:moveTo>
                        <a:pt x="0" y="67"/>
                      </a:moveTo>
                      <a:lnTo>
                        <a:pt x="0" y="82"/>
                      </a:lnTo>
                      <a:lnTo>
                        <a:pt x="14" y="82"/>
                      </a:lnTo>
                      <a:lnTo>
                        <a:pt x="30" y="104"/>
                      </a:lnTo>
                      <a:lnTo>
                        <a:pt x="140" y="104"/>
                      </a:lnTo>
                      <a:lnTo>
                        <a:pt x="145" y="90"/>
                      </a:lnTo>
                      <a:lnTo>
                        <a:pt x="145" y="82"/>
                      </a:lnTo>
                      <a:lnTo>
                        <a:pt x="154" y="73"/>
                      </a:lnTo>
                      <a:lnTo>
                        <a:pt x="154" y="53"/>
                      </a:lnTo>
                      <a:lnTo>
                        <a:pt x="145" y="36"/>
                      </a:lnTo>
                      <a:lnTo>
                        <a:pt x="145" y="22"/>
                      </a:lnTo>
                      <a:lnTo>
                        <a:pt x="140" y="16"/>
                      </a:lnTo>
                      <a:lnTo>
                        <a:pt x="117" y="8"/>
                      </a:lnTo>
                      <a:lnTo>
                        <a:pt x="110" y="8"/>
                      </a:lnTo>
                      <a:lnTo>
                        <a:pt x="95" y="0"/>
                      </a:lnTo>
                      <a:lnTo>
                        <a:pt x="51" y="0"/>
                      </a:lnTo>
                      <a:lnTo>
                        <a:pt x="51" y="8"/>
                      </a:lnTo>
                      <a:lnTo>
                        <a:pt x="36" y="8"/>
                      </a:lnTo>
                      <a:lnTo>
                        <a:pt x="30" y="16"/>
                      </a:lnTo>
                      <a:lnTo>
                        <a:pt x="14" y="16"/>
                      </a:lnTo>
                      <a:lnTo>
                        <a:pt x="14" y="22"/>
                      </a:lnTo>
                      <a:lnTo>
                        <a:pt x="0" y="45"/>
                      </a:lnTo>
                      <a:lnTo>
                        <a:pt x="0" y="67"/>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86" name="Freeform 164"/>
                <p:cNvSpPr>
                  <a:spLocks/>
                </p:cNvSpPr>
                <p:nvPr/>
              </p:nvSpPr>
              <p:spPr bwMode="auto">
                <a:xfrm>
                  <a:off x="4886" y="2003"/>
                  <a:ext cx="16" cy="8"/>
                </a:xfrm>
                <a:custGeom>
                  <a:avLst/>
                  <a:gdLst>
                    <a:gd name="T0" fmla="*/ 0 w 154"/>
                    <a:gd name="T1" fmla="*/ 0 h 104"/>
                    <a:gd name="T2" fmla="*/ 0 w 154"/>
                    <a:gd name="T3" fmla="*/ 0 h 104"/>
                    <a:gd name="T4" fmla="*/ 0 w 154"/>
                    <a:gd name="T5" fmla="*/ 0 h 104"/>
                    <a:gd name="T6" fmla="*/ 0 w 154"/>
                    <a:gd name="T7" fmla="*/ 0 h 104"/>
                    <a:gd name="T8" fmla="*/ 0 w 154"/>
                    <a:gd name="T9" fmla="*/ 0 h 104"/>
                    <a:gd name="T10" fmla="*/ 0 w 154"/>
                    <a:gd name="T11" fmla="*/ 0 h 104"/>
                    <a:gd name="T12" fmla="*/ 0 w 154"/>
                    <a:gd name="T13" fmla="*/ 0 h 104"/>
                    <a:gd name="T14" fmla="*/ 0 w 154"/>
                    <a:gd name="T15" fmla="*/ 0 h 104"/>
                    <a:gd name="T16" fmla="*/ 0 w 154"/>
                    <a:gd name="T17" fmla="*/ 0 h 104"/>
                    <a:gd name="T18" fmla="*/ 0 w 154"/>
                    <a:gd name="T19" fmla="*/ 0 h 104"/>
                    <a:gd name="T20" fmla="*/ 0 w 154"/>
                    <a:gd name="T21" fmla="*/ 0 h 104"/>
                    <a:gd name="T22" fmla="*/ 0 w 154"/>
                    <a:gd name="T23" fmla="*/ 0 h 104"/>
                    <a:gd name="T24" fmla="*/ 0 w 154"/>
                    <a:gd name="T25" fmla="*/ 0 h 104"/>
                    <a:gd name="T26" fmla="*/ 0 w 154"/>
                    <a:gd name="T27" fmla="*/ 0 h 104"/>
                    <a:gd name="T28" fmla="*/ 0 w 154"/>
                    <a:gd name="T29" fmla="*/ 0 h 104"/>
                    <a:gd name="T30" fmla="*/ 0 w 154"/>
                    <a:gd name="T31" fmla="*/ 0 h 104"/>
                    <a:gd name="T32" fmla="*/ 0 w 154"/>
                    <a:gd name="T33" fmla="*/ 0 h 104"/>
                    <a:gd name="T34" fmla="*/ 0 w 154"/>
                    <a:gd name="T35" fmla="*/ 0 h 104"/>
                    <a:gd name="T36" fmla="*/ 0 w 154"/>
                    <a:gd name="T37" fmla="*/ 0 h 104"/>
                    <a:gd name="T38" fmla="*/ 0 w 154"/>
                    <a:gd name="T39" fmla="*/ 0 h 104"/>
                    <a:gd name="T40" fmla="*/ 0 w 154"/>
                    <a:gd name="T41" fmla="*/ 0 h 104"/>
                    <a:gd name="T42" fmla="*/ 0 w 154"/>
                    <a:gd name="T43" fmla="*/ 0 h 104"/>
                    <a:gd name="T44" fmla="*/ 0 w 154"/>
                    <a:gd name="T45" fmla="*/ 0 h 1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
                    <a:gd name="T70" fmla="*/ 0 h 104"/>
                    <a:gd name="T71" fmla="*/ 154 w 154"/>
                    <a:gd name="T72" fmla="*/ 104 h 1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 h="104">
                      <a:moveTo>
                        <a:pt x="0" y="67"/>
                      </a:moveTo>
                      <a:lnTo>
                        <a:pt x="0" y="82"/>
                      </a:lnTo>
                      <a:lnTo>
                        <a:pt x="14" y="82"/>
                      </a:lnTo>
                      <a:lnTo>
                        <a:pt x="30" y="104"/>
                      </a:lnTo>
                      <a:lnTo>
                        <a:pt x="140" y="104"/>
                      </a:lnTo>
                      <a:lnTo>
                        <a:pt x="145" y="90"/>
                      </a:lnTo>
                      <a:lnTo>
                        <a:pt x="145" y="82"/>
                      </a:lnTo>
                      <a:lnTo>
                        <a:pt x="154" y="73"/>
                      </a:lnTo>
                      <a:lnTo>
                        <a:pt x="154" y="53"/>
                      </a:lnTo>
                      <a:lnTo>
                        <a:pt x="145" y="36"/>
                      </a:lnTo>
                      <a:lnTo>
                        <a:pt x="145" y="22"/>
                      </a:lnTo>
                      <a:lnTo>
                        <a:pt x="140" y="16"/>
                      </a:lnTo>
                      <a:lnTo>
                        <a:pt x="117" y="8"/>
                      </a:lnTo>
                      <a:lnTo>
                        <a:pt x="110" y="8"/>
                      </a:lnTo>
                      <a:lnTo>
                        <a:pt x="95" y="0"/>
                      </a:lnTo>
                      <a:lnTo>
                        <a:pt x="51" y="0"/>
                      </a:lnTo>
                      <a:lnTo>
                        <a:pt x="51" y="8"/>
                      </a:lnTo>
                      <a:lnTo>
                        <a:pt x="36" y="8"/>
                      </a:lnTo>
                      <a:lnTo>
                        <a:pt x="30" y="16"/>
                      </a:lnTo>
                      <a:lnTo>
                        <a:pt x="14" y="16"/>
                      </a:lnTo>
                      <a:lnTo>
                        <a:pt x="14" y="22"/>
                      </a:lnTo>
                      <a:lnTo>
                        <a:pt x="0" y="45"/>
                      </a:lnTo>
                      <a:lnTo>
                        <a:pt x="0" y="6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87" name="Freeform 165"/>
                <p:cNvSpPr>
                  <a:spLocks/>
                </p:cNvSpPr>
                <p:nvPr/>
              </p:nvSpPr>
              <p:spPr bwMode="auto">
                <a:xfrm>
                  <a:off x="4797" y="1985"/>
                  <a:ext cx="10" cy="10"/>
                </a:xfrm>
                <a:custGeom>
                  <a:avLst/>
                  <a:gdLst>
                    <a:gd name="T0" fmla="*/ 0 w 96"/>
                    <a:gd name="T1" fmla="*/ 0 h 125"/>
                    <a:gd name="T2" fmla="*/ 0 w 96"/>
                    <a:gd name="T3" fmla="*/ 0 h 125"/>
                    <a:gd name="T4" fmla="*/ 0 w 96"/>
                    <a:gd name="T5" fmla="*/ 0 h 125"/>
                    <a:gd name="T6" fmla="*/ 0 w 96"/>
                    <a:gd name="T7" fmla="*/ 0 h 125"/>
                    <a:gd name="T8" fmla="*/ 0 w 96"/>
                    <a:gd name="T9" fmla="*/ 0 h 125"/>
                    <a:gd name="T10" fmla="*/ 0 w 96"/>
                    <a:gd name="T11" fmla="*/ 0 h 125"/>
                    <a:gd name="T12" fmla="*/ 0 w 96"/>
                    <a:gd name="T13" fmla="*/ 0 h 125"/>
                    <a:gd name="T14" fmla="*/ 0 w 96"/>
                    <a:gd name="T15" fmla="*/ 0 h 125"/>
                    <a:gd name="T16" fmla="*/ 0 60000 65536"/>
                    <a:gd name="T17" fmla="*/ 0 60000 65536"/>
                    <a:gd name="T18" fmla="*/ 0 60000 65536"/>
                    <a:gd name="T19" fmla="*/ 0 60000 65536"/>
                    <a:gd name="T20" fmla="*/ 0 60000 65536"/>
                    <a:gd name="T21" fmla="*/ 0 60000 65536"/>
                    <a:gd name="T22" fmla="*/ 0 60000 65536"/>
                    <a:gd name="T23" fmla="*/ 0 60000 65536"/>
                    <a:gd name="T24" fmla="*/ 0 w 96"/>
                    <a:gd name="T25" fmla="*/ 0 h 125"/>
                    <a:gd name="T26" fmla="*/ 96 w 96"/>
                    <a:gd name="T27" fmla="*/ 125 h 1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 h="125">
                      <a:moveTo>
                        <a:pt x="67" y="0"/>
                      </a:moveTo>
                      <a:lnTo>
                        <a:pt x="0" y="60"/>
                      </a:lnTo>
                      <a:lnTo>
                        <a:pt x="0" y="119"/>
                      </a:lnTo>
                      <a:lnTo>
                        <a:pt x="22" y="125"/>
                      </a:lnTo>
                      <a:lnTo>
                        <a:pt x="22" y="66"/>
                      </a:lnTo>
                      <a:lnTo>
                        <a:pt x="31" y="66"/>
                      </a:lnTo>
                      <a:lnTo>
                        <a:pt x="96" y="0"/>
                      </a:lnTo>
                      <a:lnTo>
                        <a:pt x="6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388" name="Line 166"/>
                <p:cNvSpPr>
                  <a:spLocks noChangeShapeType="1"/>
                </p:cNvSpPr>
                <p:nvPr/>
              </p:nvSpPr>
              <p:spPr bwMode="auto">
                <a:xfrm flipV="1">
                  <a:off x="4812" y="1988"/>
                  <a:ext cx="7"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89" name="Line 167"/>
                <p:cNvSpPr>
                  <a:spLocks noChangeShapeType="1"/>
                </p:cNvSpPr>
                <p:nvPr/>
              </p:nvSpPr>
              <p:spPr bwMode="auto">
                <a:xfrm>
                  <a:off x="4819" y="1988"/>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0" name="Line 168"/>
                <p:cNvSpPr>
                  <a:spLocks noChangeShapeType="1"/>
                </p:cNvSpPr>
                <p:nvPr/>
              </p:nvSpPr>
              <p:spPr bwMode="auto">
                <a:xfrm flipH="1">
                  <a:off x="4817" y="1989"/>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1" name="Line 169"/>
                <p:cNvSpPr>
                  <a:spLocks noChangeShapeType="1"/>
                </p:cNvSpPr>
                <p:nvPr/>
              </p:nvSpPr>
              <p:spPr bwMode="auto">
                <a:xfrm flipV="1">
                  <a:off x="4850" y="1995"/>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2" name="Line 170"/>
                <p:cNvSpPr>
                  <a:spLocks noChangeShapeType="1"/>
                </p:cNvSpPr>
                <p:nvPr/>
              </p:nvSpPr>
              <p:spPr bwMode="auto">
                <a:xfrm>
                  <a:off x="4856" y="1995"/>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3" name="Line 171"/>
                <p:cNvSpPr>
                  <a:spLocks noChangeShapeType="1"/>
                </p:cNvSpPr>
                <p:nvPr/>
              </p:nvSpPr>
              <p:spPr bwMode="auto">
                <a:xfrm flipH="1">
                  <a:off x="4854" y="1995"/>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4" name="Line 172"/>
                <p:cNvSpPr>
                  <a:spLocks noChangeShapeType="1"/>
                </p:cNvSpPr>
                <p:nvPr/>
              </p:nvSpPr>
              <p:spPr bwMode="auto">
                <a:xfrm flipV="1">
                  <a:off x="4860" y="1997"/>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5" name="Line 173"/>
                <p:cNvSpPr>
                  <a:spLocks noChangeShapeType="1"/>
                </p:cNvSpPr>
                <p:nvPr/>
              </p:nvSpPr>
              <p:spPr bwMode="auto">
                <a:xfrm>
                  <a:off x="4866" y="1997"/>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6" name="Line 174"/>
                <p:cNvSpPr>
                  <a:spLocks noChangeShapeType="1"/>
                </p:cNvSpPr>
                <p:nvPr/>
              </p:nvSpPr>
              <p:spPr bwMode="auto">
                <a:xfrm flipH="1">
                  <a:off x="4863" y="1998"/>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7" name="Line 175"/>
                <p:cNvSpPr>
                  <a:spLocks noChangeShapeType="1"/>
                </p:cNvSpPr>
                <p:nvPr/>
              </p:nvSpPr>
              <p:spPr bwMode="auto">
                <a:xfrm flipV="1">
                  <a:off x="4821" y="1990"/>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8" name="Line 176"/>
                <p:cNvSpPr>
                  <a:spLocks noChangeShapeType="1"/>
                </p:cNvSpPr>
                <p:nvPr/>
              </p:nvSpPr>
              <p:spPr bwMode="auto">
                <a:xfrm>
                  <a:off x="4829" y="1990"/>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9" name="Line 177"/>
                <p:cNvSpPr>
                  <a:spLocks noChangeShapeType="1"/>
                </p:cNvSpPr>
                <p:nvPr/>
              </p:nvSpPr>
              <p:spPr bwMode="auto">
                <a:xfrm flipH="1">
                  <a:off x="4826" y="1991"/>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0" name="Line 178"/>
                <p:cNvSpPr>
                  <a:spLocks noChangeShapeType="1"/>
                </p:cNvSpPr>
                <p:nvPr/>
              </p:nvSpPr>
              <p:spPr bwMode="auto">
                <a:xfrm flipV="1">
                  <a:off x="4829" y="1991"/>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1" name="Line 179"/>
                <p:cNvSpPr>
                  <a:spLocks noChangeShapeType="1"/>
                </p:cNvSpPr>
                <p:nvPr/>
              </p:nvSpPr>
              <p:spPr bwMode="auto">
                <a:xfrm>
                  <a:off x="4837" y="1991"/>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2" name="Line 180"/>
                <p:cNvSpPr>
                  <a:spLocks noChangeShapeType="1"/>
                </p:cNvSpPr>
                <p:nvPr/>
              </p:nvSpPr>
              <p:spPr bwMode="auto">
                <a:xfrm flipH="1">
                  <a:off x="4835" y="199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3" name="Line 181"/>
                <p:cNvSpPr>
                  <a:spLocks noChangeShapeType="1"/>
                </p:cNvSpPr>
                <p:nvPr/>
              </p:nvSpPr>
              <p:spPr bwMode="auto">
                <a:xfrm flipV="1">
                  <a:off x="4840" y="1993"/>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4" name="Line 182"/>
                <p:cNvSpPr>
                  <a:spLocks noChangeShapeType="1"/>
                </p:cNvSpPr>
                <p:nvPr/>
              </p:nvSpPr>
              <p:spPr bwMode="auto">
                <a:xfrm>
                  <a:off x="4846" y="199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5" name="Line 183"/>
                <p:cNvSpPr>
                  <a:spLocks noChangeShapeType="1"/>
                </p:cNvSpPr>
                <p:nvPr/>
              </p:nvSpPr>
              <p:spPr bwMode="auto">
                <a:xfrm flipH="1">
                  <a:off x="4843" y="1994"/>
                  <a:ext cx="7"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6" name="Freeform 184"/>
                <p:cNvSpPr>
                  <a:spLocks/>
                </p:cNvSpPr>
                <p:nvPr/>
              </p:nvSpPr>
              <p:spPr bwMode="auto">
                <a:xfrm>
                  <a:off x="4786" y="1983"/>
                  <a:ext cx="9" cy="11"/>
                </a:xfrm>
                <a:custGeom>
                  <a:avLst/>
                  <a:gdLst>
                    <a:gd name="T0" fmla="*/ 0 w 93"/>
                    <a:gd name="T1" fmla="*/ 0 h 141"/>
                    <a:gd name="T2" fmla="*/ 0 w 93"/>
                    <a:gd name="T3" fmla="*/ 0 h 141"/>
                    <a:gd name="T4" fmla="*/ 0 w 93"/>
                    <a:gd name="T5" fmla="*/ 0 h 141"/>
                    <a:gd name="T6" fmla="*/ 0 w 93"/>
                    <a:gd name="T7" fmla="*/ 0 h 141"/>
                    <a:gd name="T8" fmla="*/ 0 w 93"/>
                    <a:gd name="T9" fmla="*/ 0 h 141"/>
                    <a:gd name="T10" fmla="*/ 0 w 93"/>
                    <a:gd name="T11" fmla="*/ 0 h 141"/>
                    <a:gd name="T12" fmla="*/ 0 w 93"/>
                    <a:gd name="T13" fmla="*/ 0 h 141"/>
                    <a:gd name="T14" fmla="*/ 0 60000 65536"/>
                    <a:gd name="T15" fmla="*/ 0 60000 65536"/>
                    <a:gd name="T16" fmla="*/ 0 60000 65536"/>
                    <a:gd name="T17" fmla="*/ 0 60000 65536"/>
                    <a:gd name="T18" fmla="*/ 0 60000 65536"/>
                    <a:gd name="T19" fmla="*/ 0 60000 65536"/>
                    <a:gd name="T20" fmla="*/ 0 60000 65536"/>
                    <a:gd name="T21" fmla="*/ 0 w 93"/>
                    <a:gd name="T22" fmla="*/ 0 h 141"/>
                    <a:gd name="T23" fmla="*/ 93 w 93"/>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141">
                      <a:moveTo>
                        <a:pt x="65" y="0"/>
                      </a:moveTo>
                      <a:lnTo>
                        <a:pt x="0" y="59"/>
                      </a:lnTo>
                      <a:lnTo>
                        <a:pt x="0" y="141"/>
                      </a:lnTo>
                      <a:lnTo>
                        <a:pt x="28" y="141"/>
                      </a:lnTo>
                      <a:lnTo>
                        <a:pt x="28" y="68"/>
                      </a:lnTo>
                      <a:lnTo>
                        <a:pt x="93" y="8"/>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07" name="Freeform 185"/>
                <p:cNvSpPr>
                  <a:spLocks/>
                </p:cNvSpPr>
                <p:nvPr/>
              </p:nvSpPr>
              <p:spPr bwMode="auto">
                <a:xfrm>
                  <a:off x="5016" y="2029"/>
                  <a:ext cx="55" cy="21"/>
                </a:xfrm>
                <a:custGeom>
                  <a:avLst/>
                  <a:gdLst>
                    <a:gd name="T0" fmla="*/ 0 w 553"/>
                    <a:gd name="T1" fmla="*/ 0 h 272"/>
                    <a:gd name="T2" fmla="*/ 0 w 553"/>
                    <a:gd name="T3" fmla="*/ 0 h 272"/>
                    <a:gd name="T4" fmla="*/ 0 w 553"/>
                    <a:gd name="T5" fmla="*/ 0 h 272"/>
                    <a:gd name="T6" fmla="*/ 0 w 553"/>
                    <a:gd name="T7" fmla="*/ 0 h 272"/>
                    <a:gd name="T8" fmla="*/ 0 w 553"/>
                    <a:gd name="T9" fmla="*/ 0 h 272"/>
                    <a:gd name="T10" fmla="*/ 0 w 553"/>
                    <a:gd name="T11" fmla="*/ 0 h 272"/>
                    <a:gd name="T12" fmla="*/ 0 w 553"/>
                    <a:gd name="T13" fmla="*/ 0 h 272"/>
                    <a:gd name="T14" fmla="*/ 0 w 553"/>
                    <a:gd name="T15" fmla="*/ 0 h 272"/>
                    <a:gd name="T16" fmla="*/ 0 w 553"/>
                    <a:gd name="T17" fmla="*/ 0 h 272"/>
                    <a:gd name="T18" fmla="*/ 0 w 553"/>
                    <a:gd name="T19" fmla="*/ 0 h 272"/>
                    <a:gd name="T20" fmla="*/ 0 w 553"/>
                    <a:gd name="T21" fmla="*/ 0 h 272"/>
                    <a:gd name="T22" fmla="*/ 0 w 553"/>
                    <a:gd name="T23" fmla="*/ 0 h 272"/>
                    <a:gd name="T24" fmla="*/ 0 w 553"/>
                    <a:gd name="T25" fmla="*/ 0 h 272"/>
                    <a:gd name="T26" fmla="*/ 0 w 553"/>
                    <a:gd name="T27" fmla="*/ 0 h 272"/>
                    <a:gd name="T28" fmla="*/ 0 w 553"/>
                    <a:gd name="T29" fmla="*/ 0 h 272"/>
                    <a:gd name="T30" fmla="*/ 0 w 553"/>
                    <a:gd name="T31" fmla="*/ 0 h 272"/>
                    <a:gd name="T32" fmla="*/ 0 w 553"/>
                    <a:gd name="T33" fmla="*/ 0 h 272"/>
                    <a:gd name="T34" fmla="*/ 0 w 553"/>
                    <a:gd name="T35" fmla="*/ 0 h 272"/>
                    <a:gd name="T36" fmla="*/ 0 w 553"/>
                    <a:gd name="T37" fmla="*/ 0 h 272"/>
                    <a:gd name="T38" fmla="*/ 0 w 553"/>
                    <a:gd name="T39" fmla="*/ 0 h 272"/>
                    <a:gd name="T40" fmla="*/ 0 w 553"/>
                    <a:gd name="T41" fmla="*/ 0 h 272"/>
                    <a:gd name="T42" fmla="*/ 0 w 553"/>
                    <a:gd name="T43" fmla="*/ 0 h 272"/>
                    <a:gd name="T44" fmla="*/ 0 w 553"/>
                    <a:gd name="T45" fmla="*/ 0 h 272"/>
                    <a:gd name="T46" fmla="*/ 0 w 553"/>
                    <a:gd name="T47" fmla="*/ 0 h 272"/>
                    <a:gd name="T48" fmla="*/ 0 w 553"/>
                    <a:gd name="T49" fmla="*/ 0 h 272"/>
                    <a:gd name="T50" fmla="*/ 0 w 553"/>
                    <a:gd name="T51" fmla="*/ 0 h 272"/>
                    <a:gd name="T52" fmla="*/ 0 w 553"/>
                    <a:gd name="T53" fmla="*/ 0 h 272"/>
                    <a:gd name="T54" fmla="*/ 0 w 553"/>
                    <a:gd name="T55" fmla="*/ 0 h 272"/>
                    <a:gd name="T56" fmla="*/ 0 w 553"/>
                    <a:gd name="T57" fmla="*/ 0 h 272"/>
                    <a:gd name="T58" fmla="*/ 0 w 553"/>
                    <a:gd name="T59" fmla="*/ 0 h 272"/>
                    <a:gd name="T60" fmla="*/ 0 w 553"/>
                    <a:gd name="T61" fmla="*/ 0 h 272"/>
                    <a:gd name="T62" fmla="*/ 0 w 553"/>
                    <a:gd name="T63" fmla="*/ 0 h 272"/>
                    <a:gd name="T64" fmla="*/ 0 w 553"/>
                    <a:gd name="T65" fmla="*/ 0 h 272"/>
                    <a:gd name="T66" fmla="*/ 0 w 553"/>
                    <a:gd name="T67" fmla="*/ 0 h 272"/>
                    <a:gd name="T68" fmla="*/ 0 w 553"/>
                    <a:gd name="T69" fmla="*/ 0 h 272"/>
                    <a:gd name="T70" fmla="*/ 0 w 553"/>
                    <a:gd name="T71" fmla="*/ 0 h 272"/>
                    <a:gd name="T72" fmla="*/ 0 w 553"/>
                    <a:gd name="T73" fmla="*/ 0 h 272"/>
                    <a:gd name="T74" fmla="*/ 0 w 553"/>
                    <a:gd name="T75" fmla="*/ 0 h 272"/>
                    <a:gd name="T76" fmla="*/ 0 w 553"/>
                    <a:gd name="T77" fmla="*/ 0 h 272"/>
                    <a:gd name="T78" fmla="*/ 0 w 553"/>
                    <a:gd name="T79" fmla="*/ 0 h 272"/>
                    <a:gd name="T80" fmla="*/ 0 w 553"/>
                    <a:gd name="T81" fmla="*/ 0 h 272"/>
                    <a:gd name="T82" fmla="*/ 0 w 553"/>
                    <a:gd name="T83" fmla="*/ 0 h 272"/>
                    <a:gd name="T84" fmla="*/ 0 w 553"/>
                    <a:gd name="T85" fmla="*/ 0 h 272"/>
                    <a:gd name="T86" fmla="*/ 0 w 553"/>
                    <a:gd name="T87" fmla="*/ 0 h 272"/>
                    <a:gd name="T88" fmla="*/ 0 w 553"/>
                    <a:gd name="T89" fmla="*/ 0 h 272"/>
                    <a:gd name="T90" fmla="*/ 0 w 553"/>
                    <a:gd name="T91" fmla="*/ 0 h 272"/>
                    <a:gd name="T92" fmla="*/ 0 w 553"/>
                    <a:gd name="T93" fmla="*/ 0 h 272"/>
                    <a:gd name="T94" fmla="*/ 0 w 553"/>
                    <a:gd name="T95" fmla="*/ 0 h 272"/>
                    <a:gd name="T96" fmla="*/ 0 w 553"/>
                    <a:gd name="T97" fmla="*/ 0 h 272"/>
                    <a:gd name="T98" fmla="*/ 0 w 553"/>
                    <a:gd name="T99" fmla="*/ 0 h 272"/>
                    <a:gd name="T100" fmla="*/ 0 w 553"/>
                    <a:gd name="T101" fmla="*/ 0 h 272"/>
                    <a:gd name="T102" fmla="*/ 0 w 553"/>
                    <a:gd name="T103" fmla="*/ 0 h 2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3"/>
                    <a:gd name="T157" fmla="*/ 0 h 272"/>
                    <a:gd name="T158" fmla="*/ 553 w 553"/>
                    <a:gd name="T159" fmla="*/ 272 h 2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3" h="272">
                      <a:moveTo>
                        <a:pt x="22" y="171"/>
                      </a:moveTo>
                      <a:lnTo>
                        <a:pt x="28" y="171"/>
                      </a:lnTo>
                      <a:lnTo>
                        <a:pt x="28" y="177"/>
                      </a:lnTo>
                      <a:lnTo>
                        <a:pt x="64" y="177"/>
                      </a:lnTo>
                      <a:lnTo>
                        <a:pt x="87" y="193"/>
                      </a:lnTo>
                      <a:lnTo>
                        <a:pt x="101" y="193"/>
                      </a:lnTo>
                      <a:lnTo>
                        <a:pt x="115" y="199"/>
                      </a:lnTo>
                      <a:lnTo>
                        <a:pt x="196" y="199"/>
                      </a:lnTo>
                      <a:lnTo>
                        <a:pt x="218" y="213"/>
                      </a:lnTo>
                      <a:lnTo>
                        <a:pt x="238" y="213"/>
                      </a:lnTo>
                      <a:lnTo>
                        <a:pt x="255" y="222"/>
                      </a:lnTo>
                      <a:lnTo>
                        <a:pt x="275" y="222"/>
                      </a:lnTo>
                      <a:lnTo>
                        <a:pt x="305" y="236"/>
                      </a:lnTo>
                      <a:lnTo>
                        <a:pt x="356" y="236"/>
                      </a:lnTo>
                      <a:lnTo>
                        <a:pt x="370" y="250"/>
                      </a:lnTo>
                      <a:lnTo>
                        <a:pt x="414" y="250"/>
                      </a:lnTo>
                      <a:lnTo>
                        <a:pt x="429" y="259"/>
                      </a:lnTo>
                      <a:lnTo>
                        <a:pt x="457" y="259"/>
                      </a:lnTo>
                      <a:lnTo>
                        <a:pt x="466" y="272"/>
                      </a:lnTo>
                      <a:lnTo>
                        <a:pt x="479" y="272"/>
                      </a:lnTo>
                      <a:lnTo>
                        <a:pt x="553" y="222"/>
                      </a:lnTo>
                      <a:lnTo>
                        <a:pt x="414" y="111"/>
                      </a:lnTo>
                      <a:lnTo>
                        <a:pt x="401" y="111"/>
                      </a:lnTo>
                      <a:lnTo>
                        <a:pt x="401" y="103"/>
                      </a:lnTo>
                      <a:lnTo>
                        <a:pt x="392" y="103"/>
                      </a:lnTo>
                      <a:lnTo>
                        <a:pt x="364" y="83"/>
                      </a:lnTo>
                      <a:lnTo>
                        <a:pt x="356" y="83"/>
                      </a:lnTo>
                      <a:lnTo>
                        <a:pt x="342" y="59"/>
                      </a:lnTo>
                      <a:lnTo>
                        <a:pt x="334" y="59"/>
                      </a:lnTo>
                      <a:lnTo>
                        <a:pt x="320" y="52"/>
                      </a:lnTo>
                      <a:lnTo>
                        <a:pt x="305" y="37"/>
                      </a:lnTo>
                      <a:lnTo>
                        <a:pt x="283" y="37"/>
                      </a:lnTo>
                      <a:lnTo>
                        <a:pt x="261" y="23"/>
                      </a:lnTo>
                      <a:lnTo>
                        <a:pt x="255" y="23"/>
                      </a:lnTo>
                      <a:lnTo>
                        <a:pt x="247" y="15"/>
                      </a:lnTo>
                      <a:lnTo>
                        <a:pt x="233" y="15"/>
                      </a:lnTo>
                      <a:lnTo>
                        <a:pt x="225" y="0"/>
                      </a:lnTo>
                      <a:lnTo>
                        <a:pt x="87" y="0"/>
                      </a:lnTo>
                      <a:lnTo>
                        <a:pt x="79" y="15"/>
                      </a:lnTo>
                      <a:lnTo>
                        <a:pt x="64" y="15"/>
                      </a:lnTo>
                      <a:lnTo>
                        <a:pt x="50" y="37"/>
                      </a:lnTo>
                      <a:lnTo>
                        <a:pt x="28" y="37"/>
                      </a:lnTo>
                      <a:lnTo>
                        <a:pt x="28" y="52"/>
                      </a:lnTo>
                      <a:lnTo>
                        <a:pt x="22" y="74"/>
                      </a:lnTo>
                      <a:lnTo>
                        <a:pt x="22" y="83"/>
                      </a:lnTo>
                      <a:lnTo>
                        <a:pt x="5" y="83"/>
                      </a:lnTo>
                      <a:lnTo>
                        <a:pt x="5" y="96"/>
                      </a:lnTo>
                      <a:lnTo>
                        <a:pt x="0" y="103"/>
                      </a:lnTo>
                      <a:lnTo>
                        <a:pt x="0" y="140"/>
                      </a:lnTo>
                      <a:lnTo>
                        <a:pt x="5" y="156"/>
                      </a:lnTo>
                      <a:lnTo>
                        <a:pt x="22" y="156"/>
                      </a:lnTo>
                      <a:lnTo>
                        <a:pt x="22" y="171"/>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08" name="Freeform 186"/>
                <p:cNvSpPr>
                  <a:spLocks/>
                </p:cNvSpPr>
                <p:nvPr/>
              </p:nvSpPr>
              <p:spPr bwMode="auto">
                <a:xfrm>
                  <a:off x="5016" y="2029"/>
                  <a:ext cx="55" cy="21"/>
                </a:xfrm>
                <a:custGeom>
                  <a:avLst/>
                  <a:gdLst>
                    <a:gd name="T0" fmla="*/ 0 w 553"/>
                    <a:gd name="T1" fmla="*/ 0 h 272"/>
                    <a:gd name="T2" fmla="*/ 0 w 553"/>
                    <a:gd name="T3" fmla="*/ 0 h 272"/>
                    <a:gd name="T4" fmla="*/ 0 w 553"/>
                    <a:gd name="T5" fmla="*/ 0 h 272"/>
                    <a:gd name="T6" fmla="*/ 0 w 553"/>
                    <a:gd name="T7" fmla="*/ 0 h 272"/>
                    <a:gd name="T8" fmla="*/ 0 w 553"/>
                    <a:gd name="T9" fmla="*/ 0 h 272"/>
                    <a:gd name="T10" fmla="*/ 0 w 553"/>
                    <a:gd name="T11" fmla="*/ 0 h 272"/>
                    <a:gd name="T12" fmla="*/ 0 w 553"/>
                    <a:gd name="T13" fmla="*/ 0 h 272"/>
                    <a:gd name="T14" fmla="*/ 0 w 553"/>
                    <a:gd name="T15" fmla="*/ 0 h 272"/>
                    <a:gd name="T16" fmla="*/ 0 w 553"/>
                    <a:gd name="T17" fmla="*/ 0 h 272"/>
                    <a:gd name="T18" fmla="*/ 0 w 553"/>
                    <a:gd name="T19" fmla="*/ 0 h 272"/>
                    <a:gd name="T20" fmla="*/ 0 w 553"/>
                    <a:gd name="T21" fmla="*/ 0 h 272"/>
                    <a:gd name="T22" fmla="*/ 0 w 553"/>
                    <a:gd name="T23" fmla="*/ 0 h 272"/>
                    <a:gd name="T24" fmla="*/ 0 w 553"/>
                    <a:gd name="T25" fmla="*/ 0 h 272"/>
                    <a:gd name="T26" fmla="*/ 0 w 553"/>
                    <a:gd name="T27" fmla="*/ 0 h 272"/>
                    <a:gd name="T28" fmla="*/ 0 w 553"/>
                    <a:gd name="T29" fmla="*/ 0 h 272"/>
                    <a:gd name="T30" fmla="*/ 0 w 553"/>
                    <a:gd name="T31" fmla="*/ 0 h 272"/>
                    <a:gd name="T32" fmla="*/ 0 w 553"/>
                    <a:gd name="T33" fmla="*/ 0 h 272"/>
                    <a:gd name="T34" fmla="*/ 0 w 553"/>
                    <a:gd name="T35" fmla="*/ 0 h 272"/>
                    <a:gd name="T36" fmla="*/ 0 w 553"/>
                    <a:gd name="T37" fmla="*/ 0 h 272"/>
                    <a:gd name="T38" fmla="*/ 0 w 553"/>
                    <a:gd name="T39" fmla="*/ 0 h 272"/>
                    <a:gd name="T40" fmla="*/ 0 w 553"/>
                    <a:gd name="T41" fmla="*/ 0 h 272"/>
                    <a:gd name="T42" fmla="*/ 0 w 553"/>
                    <a:gd name="T43" fmla="*/ 0 h 272"/>
                    <a:gd name="T44" fmla="*/ 0 w 553"/>
                    <a:gd name="T45" fmla="*/ 0 h 272"/>
                    <a:gd name="T46" fmla="*/ 0 w 553"/>
                    <a:gd name="T47" fmla="*/ 0 h 272"/>
                    <a:gd name="T48" fmla="*/ 0 w 553"/>
                    <a:gd name="T49" fmla="*/ 0 h 272"/>
                    <a:gd name="T50" fmla="*/ 0 w 553"/>
                    <a:gd name="T51" fmla="*/ 0 h 272"/>
                    <a:gd name="T52" fmla="*/ 0 w 553"/>
                    <a:gd name="T53" fmla="*/ 0 h 272"/>
                    <a:gd name="T54" fmla="*/ 0 w 553"/>
                    <a:gd name="T55" fmla="*/ 0 h 272"/>
                    <a:gd name="T56" fmla="*/ 0 w 553"/>
                    <a:gd name="T57" fmla="*/ 0 h 272"/>
                    <a:gd name="T58" fmla="*/ 0 w 553"/>
                    <a:gd name="T59" fmla="*/ 0 h 272"/>
                    <a:gd name="T60" fmla="*/ 0 w 553"/>
                    <a:gd name="T61" fmla="*/ 0 h 272"/>
                    <a:gd name="T62" fmla="*/ 0 w 553"/>
                    <a:gd name="T63" fmla="*/ 0 h 272"/>
                    <a:gd name="T64" fmla="*/ 0 w 553"/>
                    <a:gd name="T65" fmla="*/ 0 h 272"/>
                    <a:gd name="T66" fmla="*/ 0 w 553"/>
                    <a:gd name="T67" fmla="*/ 0 h 272"/>
                    <a:gd name="T68" fmla="*/ 0 w 553"/>
                    <a:gd name="T69" fmla="*/ 0 h 272"/>
                    <a:gd name="T70" fmla="*/ 0 w 553"/>
                    <a:gd name="T71" fmla="*/ 0 h 272"/>
                    <a:gd name="T72" fmla="*/ 0 w 553"/>
                    <a:gd name="T73" fmla="*/ 0 h 272"/>
                    <a:gd name="T74" fmla="*/ 0 w 553"/>
                    <a:gd name="T75" fmla="*/ 0 h 272"/>
                    <a:gd name="T76" fmla="*/ 0 w 553"/>
                    <a:gd name="T77" fmla="*/ 0 h 272"/>
                    <a:gd name="T78" fmla="*/ 0 w 553"/>
                    <a:gd name="T79" fmla="*/ 0 h 272"/>
                    <a:gd name="T80" fmla="*/ 0 w 553"/>
                    <a:gd name="T81" fmla="*/ 0 h 272"/>
                    <a:gd name="T82" fmla="*/ 0 w 553"/>
                    <a:gd name="T83" fmla="*/ 0 h 272"/>
                    <a:gd name="T84" fmla="*/ 0 w 553"/>
                    <a:gd name="T85" fmla="*/ 0 h 272"/>
                    <a:gd name="T86" fmla="*/ 0 w 553"/>
                    <a:gd name="T87" fmla="*/ 0 h 272"/>
                    <a:gd name="T88" fmla="*/ 0 w 553"/>
                    <a:gd name="T89" fmla="*/ 0 h 272"/>
                    <a:gd name="T90" fmla="*/ 0 w 553"/>
                    <a:gd name="T91" fmla="*/ 0 h 272"/>
                    <a:gd name="T92" fmla="*/ 0 w 553"/>
                    <a:gd name="T93" fmla="*/ 0 h 272"/>
                    <a:gd name="T94" fmla="*/ 0 w 553"/>
                    <a:gd name="T95" fmla="*/ 0 h 272"/>
                    <a:gd name="T96" fmla="*/ 0 w 553"/>
                    <a:gd name="T97" fmla="*/ 0 h 272"/>
                    <a:gd name="T98" fmla="*/ 0 w 553"/>
                    <a:gd name="T99" fmla="*/ 0 h 272"/>
                    <a:gd name="T100" fmla="*/ 0 w 553"/>
                    <a:gd name="T101" fmla="*/ 0 h 272"/>
                    <a:gd name="T102" fmla="*/ 0 w 553"/>
                    <a:gd name="T103" fmla="*/ 0 h 2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3"/>
                    <a:gd name="T157" fmla="*/ 0 h 272"/>
                    <a:gd name="T158" fmla="*/ 553 w 553"/>
                    <a:gd name="T159" fmla="*/ 272 h 2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3" h="272">
                      <a:moveTo>
                        <a:pt x="22" y="171"/>
                      </a:moveTo>
                      <a:lnTo>
                        <a:pt x="28" y="171"/>
                      </a:lnTo>
                      <a:lnTo>
                        <a:pt x="28" y="177"/>
                      </a:lnTo>
                      <a:lnTo>
                        <a:pt x="64" y="177"/>
                      </a:lnTo>
                      <a:lnTo>
                        <a:pt x="87" y="193"/>
                      </a:lnTo>
                      <a:lnTo>
                        <a:pt x="101" y="193"/>
                      </a:lnTo>
                      <a:lnTo>
                        <a:pt x="115" y="199"/>
                      </a:lnTo>
                      <a:lnTo>
                        <a:pt x="196" y="199"/>
                      </a:lnTo>
                      <a:lnTo>
                        <a:pt x="218" y="213"/>
                      </a:lnTo>
                      <a:lnTo>
                        <a:pt x="238" y="213"/>
                      </a:lnTo>
                      <a:lnTo>
                        <a:pt x="255" y="222"/>
                      </a:lnTo>
                      <a:lnTo>
                        <a:pt x="275" y="222"/>
                      </a:lnTo>
                      <a:lnTo>
                        <a:pt x="305" y="236"/>
                      </a:lnTo>
                      <a:lnTo>
                        <a:pt x="356" y="236"/>
                      </a:lnTo>
                      <a:lnTo>
                        <a:pt x="370" y="250"/>
                      </a:lnTo>
                      <a:lnTo>
                        <a:pt x="414" y="250"/>
                      </a:lnTo>
                      <a:lnTo>
                        <a:pt x="429" y="259"/>
                      </a:lnTo>
                      <a:lnTo>
                        <a:pt x="457" y="259"/>
                      </a:lnTo>
                      <a:lnTo>
                        <a:pt x="466" y="272"/>
                      </a:lnTo>
                      <a:lnTo>
                        <a:pt x="479" y="272"/>
                      </a:lnTo>
                      <a:lnTo>
                        <a:pt x="553" y="222"/>
                      </a:lnTo>
                      <a:lnTo>
                        <a:pt x="414" y="111"/>
                      </a:lnTo>
                      <a:lnTo>
                        <a:pt x="401" y="111"/>
                      </a:lnTo>
                      <a:lnTo>
                        <a:pt x="401" y="103"/>
                      </a:lnTo>
                      <a:lnTo>
                        <a:pt x="392" y="103"/>
                      </a:lnTo>
                      <a:lnTo>
                        <a:pt x="364" y="83"/>
                      </a:lnTo>
                      <a:lnTo>
                        <a:pt x="356" y="83"/>
                      </a:lnTo>
                      <a:lnTo>
                        <a:pt x="342" y="59"/>
                      </a:lnTo>
                      <a:lnTo>
                        <a:pt x="334" y="59"/>
                      </a:lnTo>
                      <a:lnTo>
                        <a:pt x="320" y="52"/>
                      </a:lnTo>
                      <a:lnTo>
                        <a:pt x="305" y="37"/>
                      </a:lnTo>
                      <a:lnTo>
                        <a:pt x="283" y="37"/>
                      </a:lnTo>
                      <a:lnTo>
                        <a:pt x="261" y="23"/>
                      </a:lnTo>
                      <a:lnTo>
                        <a:pt x="255" y="23"/>
                      </a:lnTo>
                      <a:lnTo>
                        <a:pt x="247" y="15"/>
                      </a:lnTo>
                      <a:lnTo>
                        <a:pt x="233" y="15"/>
                      </a:lnTo>
                      <a:lnTo>
                        <a:pt x="225" y="0"/>
                      </a:lnTo>
                      <a:lnTo>
                        <a:pt x="87" y="0"/>
                      </a:lnTo>
                      <a:lnTo>
                        <a:pt x="79" y="15"/>
                      </a:lnTo>
                      <a:lnTo>
                        <a:pt x="64" y="15"/>
                      </a:lnTo>
                      <a:lnTo>
                        <a:pt x="50" y="37"/>
                      </a:lnTo>
                      <a:lnTo>
                        <a:pt x="28" y="37"/>
                      </a:lnTo>
                      <a:lnTo>
                        <a:pt x="28" y="52"/>
                      </a:lnTo>
                      <a:lnTo>
                        <a:pt x="22" y="74"/>
                      </a:lnTo>
                      <a:lnTo>
                        <a:pt x="22" y="83"/>
                      </a:lnTo>
                      <a:lnTo>
                        <a:pt x="5" y="83"/>
                      </a:lnTo>
                      <a:lnTo>
                        <a:pt x="5" y="96"/>
                      </a:lnTo>
                      <a:lnTo>
                        <a:pt x="0" y="103"/>
                      </a:lnTo>
                      <a:lnTo>
                        <a:pt x="0" y="140"/>
                      </a:lnTo>
                      <a:lnTo>
                        <a:pt x="5" y="156"/>
                      </a:lnTo>
                      <a:lnTo>
                        <a:pt x="22" y="156"/>
                      </a:lnTo>
                      <a:lnTo>
                        <a:pt x="22" y="17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09" name="Freeform 187"/>
                <p:cNvSpPr>
                  <a:spLocks/>
                </p:cNvSpPr>
                <p:nvPr/>
              </p:nvSpPr>
              <p:spPr bwMode="auto">
                <a:xfrm>
                  <a:off x="5060" y="1888"/>
                  <a:ext cx="76" cy="162"/>
                </a:xfrm>
                <a:custGeom>
                  <a:avLst/>
                  <a:gdLst>
                    <a:gd name="T0" fmla="*/ 0 w 763"/>
                    <a:gd name="T1" fmla="*/ 0 h 2103"/>
                    <a:gd name="T2" fmla="*/ 0 w 763"/>
                    <a:gd name="T3" fmla="*/ 0 h 2103"/>
                    <a:gd name="T4" fmla="*/ 0 w 763"/>
                    <a:gd name="T5" fmla="*/ 0 h 2103"/>
                    <a:gd name="T6" fmla="*/ 0 w 763"/>
                    <a:gd name="T7" fmla="*/ 0 h 2103"/>
                    <a:gd name="T8" fmla="*/ 0 w 763"/>
                    <a:gd name="T9" fmla="*/ 0 h 2103"/>
                    <a:gd name="T10" fmla="*/ 0 w 763"/>
                    <a:gd name="T11" fmla="*/ 0 h 2103"/>
                    <a:gd name="T12" fmla="*/ 0 w 763"/>
                    <a:gd name="T13" fmla="*/ 0 h 2103"/>
                    <a:gd name="T14" fmla="*/ 0 w 763"/>
                    <a:gd name="T15" fmla="*/ 0 h 2103"/>
                    <a:gd name="T16" fmla="*/ 0 w 763"/>
                    <a:gd name="T17" fmla="*/ 0 h 2103"/>
                    <a:gd name="T18" fmla="*/ 0 w 763"/>
                    <a:gd name="T19" fmla="*/ 0 h 2103"/>
                    <a:gd name="T20" fmla="*/ 0 w 763"/>
                    <a:gd name="T21" fmla="*/ 0 h 2103"/>
                    <a:gd name="T22" fmla="*/ 0 w 763"/>
                    <a:gd name="T23" fmla="*/ 0 h 2103"/>
                    <a:gd name="T24" fmla="*/ 0 w 763"/>
                    <a:gd name="T25" fmla="*/ 0 h 2103"/>
                    <a:gd name="T26" fmla="*/ 0 w 763"/>
                    <a:gd name="T27" fmla="*/ 0 h 2103"/>
                    <a:gd name="T28" fmla="*/ 0 w 763"/>
                    <a:gd name="T29" fmla="*/ 0 h 2103"/>
                    <a:gd name="T30" fmla="*/ 0 w 763"/>
                    <a:gd name="T31" fmla="*/ 0 h 2103"/>
                    <a:gd name="T32" fmla="*/ 0 w 763"/>
                    <a:gd name="T33" fmla="*/ 0 h 2103"/>
                    <a:gd name="T34" fmla="*/ 0 w 763"/>
                    <a:gd name="T35" fmla="*/ 0 h 2103"/>
                    <a:gd name="T36" fmla="*/ 0 w 763"/>
                    <a:gd name="T37" fmla="*/ 0 h 2103"/>
                    <a:gd name="T38" fmla="*/ 0 w 763"/>
                    <a:gd name="T39" fmla="*/ 0 h 2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3"/>
                    <a:gd name="T61" fmla="*/ 0 h 2103"/>
                    <a:gd name="T62" fmla="*/ 763 w 763"/>
                    <a:gd name="T63" fmla="*/ 2103 h 2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3" h="2103">
                      <a:moveTo>
                        <a:pt x="706" y="0"/>
                      </a:moveTo>
                      <a:lnTo>
                        <a:pt x="671" y="38"/>
                      </a:lnTo>
                      <a:lnTo>
                        <a:pt x="0" y="2008"/>
                      </a:lnTo>
                      <a:lnTo>
                        <a:pt x="0" y="2030"/>
                      </a:lnTo>
                      <a:lnTo>
                        <a:pt x="14" y="2030"/>
                      </a:lnTo>
                      <a:lnTo>
                        <a:pt x="14" y="2053"/>
                      </a:lnTo>
                      <a:lnTo>
                        <a:pt x="20" y="2053"/>
                      </a:lnTo>
                      <a:lnTo>
                        <a:pt x="20" y="2067"/>
                      </a:lnTo>
                      <a:lnTo>
                        <a:pt x="29" y="2081"/>
                      </a:lnTo>
                      <a:lnTo>
                        <a:pt x="29" y="2090"/>
                      </a:lnTo>
                      <a:lnTo>
                        <a:pt x="36" y="2090"/>
                      </a:lnTo>
                      <a:lnTo>
                        <a:pt x="36" y="2103"/>
                      </a:lnTo>
                      <a:lnTo>
                        <a:pt x="42" y="2103"/>
                      </a:lnTo>
                      <a:lnTo>
                        <a:pt x="51" y="2090"/>
                      </a:lnTo>
                      <a:lnTo>
                        <a:pt x="79" y="2090"/>
                      </a:lnTo>
                      <a:lnTo>
                        <a:pt x="93" y="2081"/>
                      </a:lnTo>
                      <a:lnTo>
                        <a:pt x="116" y="2081"/>
                      </a:lnTo>
                      <a:lnTo>
                        <a:pt x="129" y="2067"/>
                      </a:lnTo>
                      <a:lnTo>
                        <a:pt x="763" y="60"/>
                      </a:lnTo>
                      <a:lnTo>
                        <a:pt x="706"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0" name="Freeform 188"/>
                <p:cNvSpPr>
                  <a:spLocks/>
                </p:cNvSpPr>
                <p:nvPr/>
              </p:nvSpPr>
              <p:spPr bwMode="auto">
                <a:xfrm>
                  <a:off x="5060" y="1888"/>
                  <a:ext cx="76" cy="162"/>
                </a:xfrm>
                <a:custGeom>
                  <a:avLst/>
                  <a:gdLst>
                    <a:gd name="T0" fmla="*/ 0 w 763"/>
                    <a:gd name="T1" fmla="*/ 0 h 2103"/>
                    <a:gd name="T2" fmla="*/ 0 w 763"/>
                    <a:gd name="T3" fmla="*/ 0 h 2103"/>
                    <a:gd name="T4" fmla="*/ 0 w 763"/>
                    <a:gd name="T5" fmla="*/ 0 h 2103"/>
                    <a:gd name="T6" fmla="*/ 0 w 763"/>
                    <a:gd name="T7" fmla="*/ 0 h 2103"/>
                    <a:gd name="T8" fmla="*/ 0 w 763"/>
                    <a:gd name="T9" fmla="*/ 0 h 2103"/>
                    <a:gd name="T10" fmla="*/ 0 w 763"/>
                    <a:gd name="T11" fmla="*/ 0 h 2103"/>
                    <a:gd name="T12" fmla="*/ 0 w 763"/>
                    <a:gd name="T13" fmla="*/ 0 h 2103"/>
                    <a:gd name="T14" fmla="*/ 0 w 763"/>
                    <a:gd name="T15" fmla="*/ 0 h 2103"/>
                    <a:gd name="T16" fmla="*/ 0 w 763"/>
                    <a:gd name="T17" fmla="*/ 0 h 2103"/>
                    <a:gd name="T18" fmla="*/ 0 w 763"/>
                    <a:gd name="T19" fmla="*/ 0 h 2103"/>
                    <a:gd name="T20" fmla="*/ 0 w 763"/>
                    <a:gd name="T21" fmla="*/ 0 h 2103"/>
                    <a:gd name="T22" fmla="*/ 0 w 763"/>
                    <a:gd name="T23" fmla="*/ 0 h 2103"/>
                    <a:gd name="T24" fmla="*/ 0 w 763"/>
                    <a:gd name="T25" fmla="*/ 0 h 2103"/>
                    <a:gd name="T26" fmla="*/ 0 w 763"/>
                    <a:gd name="T27" fmla="*/ 0 h 2103"/>
                    <a:gd name="T28" fmla="*/ 0 w 763"/>
                    <a:gd name="T29" fmla="*/ 0 h 2103"/>
                    <a:gd name="T30" fmla="*/ 0 w 763"/>
                    <a:gd name="T31" fmla="*/ 0 h 2103"/>
                    <a:gd name="T32" fmla="*/ 0 w 763"/>
                    <a:gd name="T33" fmla="*/ 0 h 2103"/>
                    <a:gd name="T34" fmla="*/ 0 w 763"/>
                    <a:gd name="T35" fmla="*/ 0 h 2103"/>
                    <a:gd name="T36" fmla="*/ 0 w 763"/>
                    <a:gd name="T37" fmla="*/ 0 h 2103"/>
                    <a:gd name="T38" fmla="*/ 0 w 763"/>
                    <a:gd name="T39" fmla="*/ 0 h 2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3"/>
                    <a:gd name="T61" fmla="*/ 0 h 2103"/>
                    <a:gd name="T62" fmla="*/ 763 w 763"/>
                    <a:gd name="T63" fmla="*/ 2103 h 2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3" h="2103">
                      <a:moveTo>
                        <a:pt x="706" y="0"/>
                      </a:moveTo>
                      <a:lnTo>
                        <a:pt x="671" y="38"/>
                      </a:lnTo>
                      <a:lnTo>
                        <a:pt x="0" y="2008"/>
                      </a:lnTo>
                      <a:lnTo>
                        <a:pt x="0" y="2030"/>
                      </a:lnTo>
                      <a:lnTo>
                        <a:pt x="14" y="2030"/>
                      </a:lnTo>
                      <a:lnTo>
                        <a:pt x="14" y="2053"/>
                      </a:lnTo>
                      <a:lnTo>
                        <a:pt x="20" y="2053"/>
                      </a:lnTo>
                      <a:lnTo>
                        <a:pt x="20" y="2067"/>
                      </a:lnTo>
                      <a:lnTo>
                        <a:pt x="29" y="2081"/>
                      </a:lnTo>
                      <a:lnTo>
                        <a:pt x="29" y="2090"/>
                      </a:lnTo>
                      <a:lnTo>
                        <a:pt x="36" y="2090"/>
                      </a:lnTo>
                      <a:lnTo>
                        <a:pt x="36" y="2103"/>
                      </a:lnTo>
                      <a:lnTo>
                        <a:pt x="42" y="2103"/>
                      </a:lnTo>
                      <a:lnTo>
                        <a:pt x="51" y="2090"/>
                      </a:lnTo>
                      <a:lnTo>
                        <a:pt x="79" y="2090"/>
                      </a:lnTo>
                      <a:lnTo>
                        <a:pt x="93" y="2081"/>
                      </a:lnTo>
                      <a:lnTo>
                        <a:pt x="116" y="2081"/>
                      </a:lnTo>
                      <a:lnTo>
                        <a:pt x="129" y="2067"/>
                      </a:lnTo>
                      <a:lnTo>
                        <a:pt x="763" y="60"/>
                      </a:lnTo>
                      <a:lnTo>
                        <a:pt x="70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1" name="Freeform 189"/>
                <p:cNvSpPr>
                  <a:spLocks/>
                </p:cNvSpPr>
                <p:nvPr/>
              </p:nvSpPr>
              <p:spPr bwMode="auto">
                <a:xfrm>
                  <a:off x="4727" y="1834"/>
                  <a:ext cx="403" cy="208"/>
                </a:xfrm>
                <a:custGeom>
                  <a:avLst/>
                  <a:gdLst>
                    <a:gd name="T0" fmla="*/ 0 w 4037"/>
                    <a:gd name="T1" fmla="*/ 0 h 2709"/>
                    <a:gd name="T2" fmla="*/ 0 w 4037"/>
                    <a:gd name="T3" fmla="*/ 0 h 2709"/>
                    <a:gd name="T4" fmla="*/ 0 w 4037"/>
                    <a:gd name="T5" fmla="*/ 0 h 2709"/>
                    <a:gd name="T6" fmla="*/ 0 w 4037"/>
                    <a:gd name="T7" fmla="*/ 0 h 2709"/>
                    <a:gd name="T8" fmla="*/ 0 w 4037"/>
                    <a:gd name="T9" fmla="*/ 0 h 2709"/>
                    <a:gd name="T10" fmla="*/ 0 w 4037"/>
                    <a:gd name="T11" fmla="*/ 0 h 2709"/>
                    <a:gd name="T12" fmla="*/ 0 w 4037"/>
                    <a:gd name="T13" fmla="*/ 0 h 2709"/>
                    <a:gd name="T14" fmla="*/ 0 w 4037"/>
                    <a:gd name="T15" fmla="*/ 0 h 2709"/>
                    <a:gd name="T16" fmla="*/ 0 w 4037"/>
                    <a:gd name="T17" fmla="*/ 0 h 2709"/>
                    <a:gd name="T18" fmla="*/ 0 w 4037"/>
                    <a:gd name="T19" fmla="*/ 0 h 2709"/>
                    <a:gd name="T20" fmla="*/ 0 w 4037"/>
                    <a:gd name="T21" fmla="*/ 0 h 2709"/>
                    <a:gd name="T22" fmla="*/ 0 w 4037"/>
                    <a:gd name="T23" fmla="*/ 0 h 2709"/>
                    <a:gd name="T24" fmla="*/ 0 w 4037"/>
                    <a:gd name="T25" fmla="*/ 0 h 27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37"/>
                    <a:gd name="T40" fmla="*/ 0 h 2709"/>
                    <a:gd name="T41" fmla="*/ 4037 w 4037"/>
                    <a:gd name="T42" fmla="*/ 2709 h 27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37" h="2709">
                      <a:moveTo>
                        <a:pt x="629" y="0"/>
                      </a:moveTo>
                      <a:lnTo>
                        <a:pt x="205" y="1130"/>
                      </a:lnTo>
                      <a:lnTo>
                        <a:pt x="228" y="1271"/>
                      </a:lnTo>
                      <a:lnTo>
                        <a:pt x="0" y="1882"/>
                      </a:lnTo>
                      <a:lnTo>
                        <a:pt x="402" y="1993"/>
                      </a:lnTo>
                      <a:lnTo>
                        <a:pt x="518" y="1743"/>
                      </a:lnTo>
                      <a:lnTo>
                        <a:pt x="3009" y="2356"/>
                      </a:lnTo>
                      <a:lnTo>
                        <a:pt x="2899" y="2615"/>
                      </a:lnTo>
                      <a:lnTo>
                        <a:pt x="3345" y="2709"/>
                      </a:lnTo>
                      <a:lnTo>
                        <a:pt x="4037" y="710"/>
                      </a:lnTo>
                      <a:lnTo>
                        <a:pt x="3659" y="598"/>
                      </a:lnTo>
                      <a:lnTo>
                        <a:pt x="1167" y="90"/>
                      </a:lnTo>
                      <a:lnTo>
                        <a:pt x="629"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2" name="Freeform 190"/>
                <p:cNvSpPr>
                  <a:spLocks/>
                </p:cNvSpPr>
                <p:nvPr/>
              </p:nvSpPr>
              <p:spPr bwMode="auto">
                <a:xfrm>
                  <a:off x="4727" y="1834"/>
                  <a:ext cx="403" cy="208"/>
                </a:xfrm>
                <a:custGeom>
                  <a:avLst/>
                  <a:gdLst>
                    <a:gd name="T0" fmla="*/ 0 w 4037"/>
                    <a:gd name="T1" fmla="*/ 0 h 2709"/>
                    <a:gd name="T2" fmla="*/ 0 w 4037"/>
                    <a:gd name="T3" fmla="*/ 0 h 2709"/>
                    <a:gd name="T4" fmla="*/ 0 w 4037"/>
                    <a:gd name="T5" fmla="*/ 0 h 2709"/>
                    <a:gd name="T6" fmla="*/ 0 w 4037"/>
                    <a:gd name="T7" fmla="*/ 0 h 2709"/>
                    <a:gd name="T8" fmla="*/ 0 w 4037"/>
                    <a:gd name="T9" fmla="*/ 0 h 2709"/>
                    <a:gd name="T10" fmla="*/ 0 w 4037"/>
                    <a:gd name="T11" fmla="*/ 0 h 2709"/>
                    <a:gd name="T12" fmla="*/ 0 w 4037"/>
                    <a:gd name="T13" fmla="*/ 0 h 2709"/>
                    <a:gd name="T14" fmla="*/ 0 w 4037"/>
                    <a:gd name="T15" fmla="*/ 0 h 2709"/>
                    <a:gd name="T16" fmla="*/ 0 w 4037"/>
                    <a:gd name="T17" fmla="*/ 0 h 2709"/>
                    <a:gd name="T18" fmla="*/ 0 w 4037"/>
                    <a:gd name="T19" fmla="*/ 0 h 2709"/>
                    <a:gd name="T20" fmla="*/ 0 w 4037"/>
                    <a:gd name="T21" fmla="*/ 0 h 2709"/>
                    <a:gd name="T22" fmla="*/ 0 w 4037"/>
                    <a:gd name="T23" fmla="*/ 0 h 2709"/>
                    <a:gd name="T24" fmla="*/ 0 w 4037"/>
                    <a:gd name="T25" fmla="*/ 0 h 27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37"/>
                    <a:gd name="T40" fmla="*/ 0 h 2709"/>
                    <a:gd name="T41" fmla="*/ 4037 w 4037"/>
                    <a:gd name="T42" fmla="*/ 2709 h 27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37" h="2709">
                      <a:moveTo>
                        <a:pt x="629" y="0"/>
                      </a:moveTo>
                      <a:lnTo>
                        <a:pt x="205" y="1130"/>
                      </a:lnTo>
                      <a:lnTo>
                        <a:pt x="228" y="1271"/>
                      </a:lnTo>
                      <a:lnTo>
                        <a:pt x="0" y="1882"/>
                      </a:lnTo>
                      <a:lnTo>
                        <a:pt x="402" y="1993"/>
                      </a:lnTo>
                      <a:lnTo>
                        <a:pt x="518" y="1743"/>
                      </a:lnTo>
                      <a:lnTo>
                        <a:pt x="3009" y="2356"/>
                      </a:lnTo>
                      <a:lnTo>
                        <a:pt x="2899" y="2615"/>
                      </a:lnTo>
                      <a:lnTo>
                        <a:pt x="3345" y="2709"/>
                      </a:lnTo>
                      <a:lnTo>
                        <a:pt x="4037" y="710"/>
                      </a:lnTo>
                      <a:lnTo>
                        <a:pt x="3659" y="598"/>
                      </a:lnTo>
                      <a:lnTo>
                        <a:pt x="1167" y="90"/>
                      </a:lnTo>
                      <a:lnTo>
                        <a:pt x="62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3" name="Line 191"/>
                <p:cNvSpPr>
                  <a:spLocks noChangeShapeType="1"/>
                </p:cNvSpPr>
                <p:nvPr/>
              </p:nvSpPr>
              <p:spPr bwMode="auto">
                <a:xfrm>
                  <a:off x="4735" y="1960"/>
                  <a:ext cx="4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4" name="Line 192"/>
                <p:cNvSpPr>
                  <a:spLocks noChangeShapeType="1"/>
                </p:cNvSpPr>
                <p:nvPr/>
              </p:nvSpPr>
              <p:spPr bwMode="auto">
                <a:xfrm>
                  <a:off x="5028" y="2015"/>
                  <a:ext cx="4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5" name="Freeform 193"/>
                <p:cNvSpPr>
                  <a:spLocks/>
                </p:cNvSpPr>
                <p:nvPr/>
              </p:nvSpPr>
              <p:spPr bwMode="auto">
                <a:xfrm>
                  <a:off x="4747" y="1838"/>
                  <a:ext cx="93" cy="93"/>
                </a:xfrm>
                <a:custGeom>
                  <a:avLst/>
                  <a:gdLst>
                    <a:gd name="T0" fmla="*/ 0 w 931"/>
                    <a:gd name="T1" fmla="*/ 0 h 1202"/>
                    <a:gd name="T2" fmla="*/ 0 w 931"/>
                    <a:gd name="T3" fmla="*/ 0 h 1202"/>
                    <a:gd name="T4" fmla="*/ 0 w 931"/>
                    <a:gd name="T5" fmla="*/ 0 h 1202"/>
                    <a:gd name="T6" fmla="*/ 0 w 931"/>
                    <a:gd name="T7" fmla="*/ 0 h 1202"/>
                    <a:gd name="T8" fmla="*/ 0 w 931"/>
                    <a:gd name="T9" fmla="*/ 0 h 1202"/>
                    <a:gd name="T10" fmla="*/ 0 w 931"/>
                    <a:gd name="T11" fmla="*/ 0 h 1202"/>
                    <a:gd name="T12" fmla="*/ 0 w 931"/>
                    <a:gd name="T13" fmla="*/ 0 h 1202"/>
                    <a:gd name="T14" fmla="*/ 0 w 931"/>
                    <a:gd name="T15" fmla="*/ 0 h 1202"/>
                    <a:gd name="T16" fmla="*/ 0 w 931"/>
                    <a:gd name="T17" fmla="*/ 0 h 1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1"/>
                    <a:gd name="T28" fmla="*/ 0 h 1202"/>
                    <a:gd name="T29" fmla="*/ 931 w 931"/>
                    <a:gd name="T30" fmla="*/ 1202 h 12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1" h="1202">
                      <a:moveTo>
                        <a:pt x="931" y="58"/>
                      </a:moveTo>
                      <a:lnTo>
                        <a:pt x="443" y="0"/>
                      </a:lnTo>
                      <a:lnTo>
                        <a:pt x="43" y="1086"/>
                      </a:lnTo>
                      <a:lnTo>
                        <a:pt x="0" y="1077"/>
                      </a:lnTo>
                      <a:lnTo>
                        <a:pt x="23" y="1202"/>
                      </a:lnTo>
                      <a:lnTo>
                        <a:pt x="59" y="1202"/>
                      </a:lnTo>
                      <a:lnTo>
                        <a:pt x="488" y="52"/>
                      </a:lnTo>
                      <a:lnTo>
                        <a:pt x="918" y="118"/>
                      </a:lnTo>
                      <a:lnTo>
                        <a:pt x="931" y="58"/>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6" name="Freeform 194"/>
                <p:cNvSpPr>
                  <a:spLocks/>
                </p:cNvSpPr>
                <p:nvPr/>
              </p:nvSpPr>
              <p:spPr bwMode="auto">
                <a:xfrm>
                  <a:off x="4747" y="1838"/>
                  <a:ext cx="93" cy="93"/>
                </a:xfrm>
                <a:custGeom>
                  <a:avLst/>
                  <a:gdLst>
                    <a:gd name="T0" fmla="*/ 0 w 931"/>
                    <a:gd name="T1" fmla="*/ 0 h 1202"/>
                    <a:gd name="T2" fmla="*/ 0 w 931"/>
                    <a:gd name="T3" fmla="*/ 0 h 1202"/>
                    <a:gd name="T4" fmla="*/ 0 w 931"/>
                    <a:gd name="T5" fmla="*/ 0 h 1202"/>
                    <a:gd name="T6" fmla="*/ 0 w 931"/>
                    <a:gd name="T7" fmla="*/ 0 h 1202"/>
                    <a:gd name="T8" fmla="*/ 0 w 931"/>
                    <a:gd name="T9" fmla="*/ 0 h 1202"/>
                    <a:gd name="T10" fmla="*/ 0 w 931"/>
                    <a:gd name="T11" fmla="*/ 0 h 1202"/>
                    <a:gd name="T12" fmla="*/ 0 w 931"/>
                    <a:gd name="T13" fmla="*/ 0 h 1202"/>
                    <a:gd name="T14" fmla="*/ 0 w 931"/>
                    <a:gd name="T15" fmla="*/ 0 h 1202"/>
                    <a:gd name="T16" fmla="*/ 0 w 931"/>
                    <a:gd name="T17" fmla="*/ 0 h 1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1"/>
                    <a:gd name="T28" fmla="*/ 0 h 1202"/>
                    <a:gd name="T29" fmla="*/ 931 w 931"/>
                    <a:gd name="T30" fmla="*/ 1202 h 12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1" h="1202">
                      <a:moveTo>
                        <a:pt x="931" y="58"/>
                      </a:moveTo>
                      <a:lnTo>
                        <a:pt x="443" y="0"/>
                      </a:lnTo>
                      <a:lnTo>
                        <a:pt x="43" y="1086"/>
                      </a:lnTo>
                      <a:lnTo>
                        <a:pt x="0" y="1077"/>
                      </a:lnTo>
                      <a:lnTo>
                        <a:pt x="23" y="1202"/>
                      </a:lnTo>
                      <a:lnTo>
                        <a:pt x="59" y="1202"/>
                      </a:lnTo>
                      <a:lnTo>
                        <a:pt x="488" y="52"/>
                      </a:lnTo>
                      <a:lnTo>
                        <a:pt x="918" y="118"/>
                      </a:lnTo>
                      <a:lnTo>
                        <a:pt x="931"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7" name="Line 195"/>
                <p:cNvSpPr>
                  <a:spLocks noChangeShapeType="1"/>
                </p:cNvSpPr>
                <p:nvPr/>
              </p:nvSpPr>
              <p:spPr bwMode="auto">
                <a:xfrm>
                  <a:off x="4751" y="1921"/>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8" name="Freeform 196"/>
                <p:cNvSpPr>
                  <a:spLocks/>
                </p:cNvSpPr>
                <p:nvPr/>
              </p:nvSpPr>
              <p:spPr bwMode="auto">
                <a:xfrm>
                  <a:off x="5084" y="1880"/>
                  <a:ext cx="47" cy="99"/>
                </a:xfrm>
                <a:custGeom>
                  <a:avLst/>
                  <a:gdLst>
                    <a:gd name="T0" fmla="*/ 0 w 466"/>
                    <a:gd name="T1" fmla="*/ 0 h 1284"/>
                    <a:gd name="T2" fmla="*/ 0 w 466"/>
                    <a:gd name="T3" fmla="*/ 0 h 1284"/>
                    <a:gd name="T4" fmla="*/ 0 w 466"/>
                    <a:gd name="T5" fmla="*/ 0 h 1284"/>
                    <a:gd name="T6" fmla="*/ 0 w 466"/>
                    <a:gd name="T7" fmla="*/ 0 h 1284"/>
                    <a:gd name="T8" fmla="*/ 0 w 466"/>
                    <a:gd name="T9" fmla="*/ 0 h 1284"/>
                    <a:gd name="T10" fmla="*/ 0 w 466"/>
                    <a:gd name="T11" fmla="*/ 0 h 1284"/>
                    <a:gd name="T12" fmla="*/ 0 w 466"/>
                    <a:gd name="T13" fmla="*/ 0 h 1284"/>
                    <a:gd name="T14" fmla="*/ 0 w 466"/>
                    <a:gd name="T15" fmla="*/ 0 h 1284"/>
                    <a:gd name="T16" fmla="*/ 0 w 466"/>
                    <a:gd name="T17" fmla="*/ 0 h 1284"/>
                    <a:gd name="T18" fmla="*/ 0 w 466"/>
                    <a:gd name="T19" fmla="*/ 0 h 1284"/>
                    <a:gd name="T20" fmla="*/ 0 w 466"/>
                    <a:gd name="T21" fmla="*/ 0 h 1284"/>
                    <a:gd name="T22" fmla="*/ 0 w 466"/>
                    <a:gd name="T23" fmla="*/ 0 h 1284"/>
                    <a:gd name="T24" fmla="*/ 0 w 466"/>
                    <a:gd name="T25" fmla="*/ 0 h 1284"/>
                    <a:gd name="T26" fmla="*/ 0 w 466"/>
                    <a:gd name="T27" fmla="*/ 0 h 1284"/>
                    <a:gd name="T28" fmla="*/ 0 w 466"/>
                    <a:gd name="T29" fmla="*/ 0 h 1284"/>
                    <a:gd name="T30" fmla="*/ 0 w 466"/>
                    <a:gd name="T31" fmla="*/ 0 h 1284"/>
                    <a:gd name="T32" fmla="*/ 0 w 466"/>
                    <a:gd name="T33" fmla="*/ 0 h 1284"/>
                    <a:gd name="T34" fmla="*/ 0 w 466"/>
                    <a:gd name="T35" fmla="*/ 0 h 1284"/>
                    <a:gd name="T36" fmla="*/ 0 w 466"/>
                    <a:gd name="T37" fmla="*/ 0 h 1284"/>
                    <a:gd name="T38" fmla="*/ 0 w 466"/>
                    <a:gd name="T39" fmla="*/ 0 h 1284"/>
                    <a:gd name="T40" fmla="*/ 0 w 466"/>
                    <a:gd name="T41" fmla="*/ 0 h 1284"/>
                    <a:gd name="T42" fmla="*/ 0 w 466"/>
                    <a:gd name="T43" fmla="*/ 0 h 1284"/>
                    <a:gd name="T44" fmla="*/ 0 w 466"/>
                    <a:gd name="T45" fmla="*/ 0 h 1284"/>
                    <a:gd name="T46" fmla="*/ 0 w 466"/>
                    <a:gd name="T47" fmla="*/ 0 h 1284"/>
                    <a:gd name="T48" fmla="*/ 0 w 466"/>
                    <a:gd name="T49" fmla="*/ 0 h 1284"/>
                    <a:gd name="T50" fmla="*/ 0 w 466"/>
                    <a:gd name="T51" fmla="*/ 0 h 1284"/>
                    <a:gd name="T52" fmla="*/ 0 w 466"/>
                    <a:gd name="T53" fmla="*/ 0 h 1284"/>
                    <a:gd name="T54" fmla="*/ 0 w 466"/>
                    <a:gd name="T55" fmla="*/ 0 h 1284"/>
                    <a:gd name="T56" fmla="*/ 0 w 466"/>
                    <a:gd name="T57" fmla="*/ 0 h 1284"/>
                    <a:gd name="T58" fmla="*/ 0 w 466"/>
                    <a:gd name="T59" fmla="*/ 0 h 1284"/>
                    <a:gd name="T60" fmla="*/ 0 w 466"/>
                    <a:gd name="T61" fmla="*/ 0 h 1284"/>
                    <a:gd name="T62" fmla="*/ 0 w 466"/>
                    <a:gd name="T63" fmla="*/ 0 h 1284"/>
                    <a:gd name="T64" fmla="*/ 0 w 466"/>
                    <a:gd name="T65" fmla="*/ 0 h 1284"/>
                    <a:gd name="T66" fmla="*/ 0 w 466"/>
                    <a:gd name="T67" fmla="*/ 0 h 1284"/>
                    <a:gd name="T68" fmla="*/ 0 w 466"/>
                    <a:gd name="T69" fmla="*/ 0 h 1284"/>
                    <a:gd name="T70" fmla="*/ 0 w 466"/>
                    <a:gd name="T71" fmla="*/ 0 h 1284"/>
                    <a:gd name="T72" fmla="*/ 0 w 466"/>
                    <a:gd name="T73" fmla="*/ 0 h 1284"/>
                    <a:gd name="T74" fmla="*/ 0 w 466"/>
                    <a:gd name="T75" fmla="*/ 0 h 1284"/>
                    <a:gd name="T76" fmla="*/ 0 w 466"/>
                    <a:gd name="T77" fmla="*/ 0 h 1284"/>
                    <a:gd name="T78" fmla="*/ 0 w 466"/>
                    <a:gd name="T79" fmla="*/ 0 h 1284"/>
                    <a:gd name="T80" fmla="*/ 0 w 466"/>
                    <a:gd name="T81" fmla="*/ 0 h 1284"/>
                    <a:gd name="T82" fmla="*/ 0 w 466"/>
                    <a:gd name="T83" fmla="*/ 0 h 1284"/>
                    <a:gd name="T84" fmla="*/ 0 w 466"/>
                    <a:gd name="T85" fmla="*/ 0 h 1284"/>
                    <a:gd name="T86" fmla="*/ 0 w 466"/>
                    <a:gd name="T87" fmla="*/ 0 h 1284"/>
                    <a:gd name="T88" fmla="*/ 0 w 466"/>
                    <a:gd name="T89" fmla="*/ 0 h 1284"/>
                    <a:gd name="T90" fmla="*/ 0 w 466"/>
                    <a:gd name="T91" fmla="*/ 0 h 1284"/>
                    <a:gd name="T92" fmla="*/ 0 w 466"/>
                    <a:gd name="T93" fmla="*/ 0 h 1284"/>
                    <a:gd name="T94" fmla="*/ 0 w 466"/>
                    <a:gd name="T95" fmla="*/ 0 h 1284"/>
                    <a:gd name="T96" fmla="*/ 0 w 466"/>
                    <a:gd name="T97" fmla="*/ 0 h 1284"/>
                    <a:gd name="T98" fmla="*/ 0 w 466"/>
                    <a:gd name="T99" fmla="*/ 0 h 1284"/>
                    <a:gd name="T100" fmla="*/ 0 w 466"/>
                    <a:gd name="T101" fmla="*/ 0 h 1284"/>
                    <a:gd name="T102" fmla="*/ 0 w 466"/>
                    <a:gd name="T103" fmla="*/ 0 h 1284"/>
                    <a:gd name="T104" fmla="*/ 0 w 466"/>
                    <a:gd name="T105" fmla="*/ 0 h 1284"/>
                    <a:gd name="T106" fmla="*/ 0 w 466"/>
                    <a:gd name="T107" fmla="*/ 0 h 1284"/>
                    <a:gd name="T108" fmla="*/ 0 w 466"/>
                    <a:gd name="T109" fmla="*/ 0 h 1284"/>
                    <a:gd name="T110" fmla="*/ 0 w 466"/>
                    <a:gd name="T111" fmla="*/ 0 h 1284"/>
                    <a:gd name="T112" fmla="*/ 0 w 466"/>
                    <a:gd name="T113" fmla="*/ 0 h 12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6"/>
                    <a:gd name="T172" fmla="*/ 0 h 1284"/>
                    <a:gd name="T173" fmla="*/ 466 w 466"/>
                    <a:gd name="T174" fmla="*/ 1284 h 12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6" h="1284">
                      <a:moveTo>
                        <a:pt x="59" y="0"/>
                      </a:moveTo>
                      <a:lnTo>
                        <a:pt x="50" y="0"/>
                      </a:lnTo>
                      <a:lnTo>
                        <a:pt x="50" y="24"/>
                      </a:lnTo>
                      <a:lnTo>
                        <a:pt x="37" y="24"/>
                      </a:lnTo>
                      <a:lnTo>
                        <a:pt x="37" y="38"/>
                      </a:lnTo>
                      <a:lnTo>
                        <a:pt x="65" y="38"/>
                      </a:lnTo>
                      <a:lnTo>
                        <a:pt x="65" y="46"/>
                      </a:lnTo>
                      <a:lnTo>
                        <a:pt x="102" y="46"/>
                      </a:lnTo>
                      <a:lnTo>
                        <a:pt x="102" y="52"/>
                      </a:lnTo>
                      <a:lnTo>
                        <a:pt x="132" y="52"/>
                      </a:lnTo>
                      <a:lnTo>
                        <a:pt x="132" y="60"/>
                      </a:lnTo>
                      <a:lnTo>
                        <a:pt x="168" y="60"/>
                      </a:lnTo>
                      <a:lnTo>
                        <a:pt x="168" y="66"/>
                      </a:lnTo>
                      <a:lnTo>
                        <a:pt x="196" y="66"/>
                      </a:lnTo>
                      <a:lnTo>
                        <a:pt x="196" y="75"/>
                      </a:lnTo>
                      <a:lnTo>
                        <a:pt x="227" y="75"/>
                      </a:lnTo>
                      <a:lnTo>
                        <a:pt x="227" y="83"/>
                      </a:lnTo>
                      <a:lnTo>
                        <a:pt x="255" y="83"/>
                      </a:lnTo>
                      <a:lnTo>
                        <a:pt x="255" y="97"/>
                      </a:lnTo>
                      <a:lnTo>
                        <a:pt x="283" y="97"/>
                      </a:lnTo>
                      <a:lnTo>
                        <a:pt x="283" y="103"/>
                      </a:lnTo>
                      <a:lnTo>
                        <a:pt x="320" y="103"/>
                      </a:lnTo>
                      <a:lnTo>
                        <a:pt x="320" y="112"/>
                      </a:lnTo>
                      <a:lnTo>
                        <a:pt x="342" y="112"/>
                      </a:lnTo>
                      <a:lnTo>
                        <a:pt x="342" y="119"/>
                      </a:lnTo>
                      <a:lnTo>
                        <a:pt x="387" y="119"/>
                      </a:lnTo>
                      <a:lnTo>
                        <a:pt x="387" y="134"/>
                      </a:lnTo>
                      <a:lnTo>
                        <a:pt x="409" y="134"/>
                      </a:lnTo>
                      <a:lnTo>
                        <a:pt x="409" y="149"/>
                      </a:lnTo>
                      <a:lnTo>
                        <a:pt x="401" y="149"/>
                      </a:lnTo>
                      <a:lnTo>
                        <a:pt x="401" y="178"/>
                      </a:lnTo>
                      <a:lnTo>
                        <a:pt x="393" y="178"/>
                      </a:lnTo>
                      <a:lnTo>
                        <a:pt x="393" y="200"/>
                      </a:lnTo>
                      <a:lnTo>
                        <a:pt x="387" y="200"/>
                      </a:lnTo>
                      <a:lnTo>
                        <a:pt x="387" y="222"/>
                      </a:lnTo>
                      <a:lnTo>
                        <a:pt x="372" y="222"/>
                      </a:lnTo>
                      <a:lnTo>
                        <a:pt x="372" y="251"/>
                      </a:lnTo>
                      <a:lnTo>
                        <a:pt x="365" y="251"/>
                      </a:lnTo>
                      <a:lnTo>
                        <a:pt x="365" y="273"/>
                      </a:lnTo>
                      <a:lnTo>
                        <a:pt x="350" y="273"/>
                      </a:lnTo>
                      <a:lnTo>
                        <a:pt x="350" y="297"/>
                      </a:lnTo>
                      <a:lnTo>
                        <a:pt x="342" y="297"/>
                      </a:lnTo>
                      <a:lnTo>
                        <a:pt x="342" y="319"/>
                      </a:lnTo>
                      <a:lnTo>
                        <a:pt x="337" y="319"/>
                      </a:lnTo>
                      <a:lnTo>
                        <a:pt x="337" y="370"/>
                      </a:lnTo>
                      <a:lnTo>
                        <a:pt x="320" y="370"/>
                      </a:lnTo>
                      <a:lnTo>
                        <a:pt x="320" y="398"/>
                      </a:lnTo>
                      <a:lnTo>
                        <a:pt x="314" y="398"/>
                      </a:lnTo>
                      <a:lnTo>
                        <a:pt x="314" y="421"/>
                      </a:lnTo>
                      <a:lnTo>
                        <a:pt x="300" y="421"/>
                      </a:lnTo>
                      <a:lnTo>
                        <a:pt x="300" y="436"/>
                      </a:lnTo>
                      <a:lnTo>
                        <a:pt x="292" y="436"/>
                      </a:lnTo>
                      <a:lnTo>
                        <a:pt x="292" y="473"/>
                      </a:lnTo>
                      <a:lnTo>
                        <a:pt x="283" y="473"/>
                      </a:lnTo>
                      <a:lnTo>
                        <a:pt x="283" y="495"/>
                      </a:lnTo>
                      <a:lnTo>
                        <a:pt x="278" y="495"/>
                      </a:lnTo>
                      <a:lnTo>
                        <a:pt x="278" y="517"/>
                      </a:lnTo>
                      <a:lnTo>
                        <a:pt x="263" y="517"/>
                      </a:lnTo>
                      <a:lnTo>
                        <a:pt x="263" y="541"/>
                      </a:lnTo>
                      <a:lnTo>
                        <a:pt x="255" y="541"/>
                      </a:lnTo>
                      <a:lnTo>
                        <a:pt x="255" y="569"/>
                      </a:lnTo>
                      <a:lnTo>
                        <a:pt x="247" y="569"/>
                      </a:lnTo>
                      <a:lnTo>
                        <a:pt x="247" y="600"/>
                      </a:lnTo>
                      <a:lnTo>
                        <a:pt x="233" y="600"/>
                      </a:lnTo>
                      <a:lnTo>
                        <a:pt x="233" y="614"/>
                      </a:lnTo>
                      <a:lnTo>
                        <a:pt x="227" y="614"/>
                      </a:lnTo>
                      <a:lnTo>
                        <a:pt x="227" y="642"/>
                      </a:lnTo>
                      <a:lnTo>
                        <a:pt x="219" y="642"/>
                      </a:lnTo>
                      <a:lnTo>
                        <a:pt x="219" y="693"/>
                      </a:lnTo>
                      <a:lnTo>
                        <a:pt x="204" y="693"/>
                      </a:lnTo>
                      <a:lnTo>
                        <a:pt x="204" y="717"/>
                      </a:lnTo>
                      <a:lnTo>
                        <a:pt x="196" y="717"/>
                      </a:lnTo>
                      <a:lnTo>
                        <a:pt x="196" y="739"/>
                      </a:lnTo>
                      <a:lnTo>
                        <a:pt x="182" y="739"/>
                      </a:lnTo>
                      <a:lnTo>
                        <a:pt x="182" y="768"/>
                      </a:lnTo>
                      <a:lnTo>
                        <a:pt x="174" y="768"/>
                      </a:lnTo>
                      <a:lnTo>
                        <a:pt x="174" y="790"/>
                      </a:lnTo>
                      <a:lnTo>
                        <a:pt x="168" y="790"/>
                      </a:lnTo>
                      <a:lnTo>
                        <a:pt x="168" y="813"/>
                      </a:lnTo>
                      <a:lnTo>
                        <a:pt x="160" y="813"/>
                      </a:lnTo>
                      <a:lnTo>
                        <a:pt x="160" y="842"/>
                      </a:lnTo>
                      <a:lnTo>
                        <a:pt x="146" y="842"/>
                      </a:lnTo>
                      <a:lnTo>
                        <a:pt x="146" y="873"/>
                      </a:lnTo>
                      <a:lnTo>
                        <a:pt x="137" y="873"/>
                      </a:lnTo>
                      <a:lnTo>
                        <a:pt x="137" y="886"/>
                      </a:lnTo>
                      <a:lnTo>
                        <a:pt x="132" y="886"/>
                      </a:lnTo>
                      <a:lnTo>
                        <a:pt x="132" y="915"/>
                      </a:lnTo>
                      <a:lnTo>
                        <a:pt x="117" y="915"/>
                      </a:lnTo>
                      <a:lnTo>
                        <a:pt x="117" y="937"/>
                      </a:lnTo>
                      <a:lnTo>
                        <a:pt x="109" y="937"/>
                      </a:lnTo>
                      <a:lnTo>
                        <a:pt x="109" y="968"/>
                      </a:lnTo>
                      <a:lnTo>
                        <a:pt x="102" y="968"/>
                      </a:lnTo>
                      <a:lnTo>
                        <a:pt x="102" y="989"/>
                      </a:lnTo>
                      <a:lnTo>
                        <a:pt x="95" y="989"/>
                      </a:lnTo>
                      <a:lnTo>
                        <a:pt x="95" y="1012"/>
                      </a:lnTo>
                      <a:lnTo>
                        <a:pt x="87" y="1012"/>
                      </a:lnTo>
                      <a:lnTo>
                        <a:pt x="87" y="1042"/>
                      </a:lnTo>
                      <a:lnTo>
                        <a:pt x="81" y="1042"/>
                      </a:lnTo>
                      <a:lnTo>
                        <a:pt x="81" y="1056"/>
                      </a:lnTo>
                      <a:lnTo>
                        <a:pt x="65" y="1056"/>
                      </a:lnTo>
                      <a:lnTo>
                        <a:pt x="65" y="1085"/>
                      </a:lnTo>
                      <a:lnTo>
                        <a:pt x="59" y="1085"/>
                      </a:lnTo>
                      <a:lnTo>
                        <a:pt x="59" y="1116"/>
                      </a:lnTo>
                      <a:lnTo>
                        <a:pt x="50" y="1116"/>
                      </a:lnTo>
                      <a:lnTo>
                        <a:pt x="50" y="1145"/>
                      </a:lnTo>
                      <a:lnTo>
                        <a:pt x="37" y="1145"/>
                      </a:lnTo>
                      <a:lnTo>
                        <a:pt x="37" y="1159"/>
                      </a:lnTo>
                      <a:lnTo>
                        <a:pt x="28" y="1159"/>
                      </a:lnTo>
                      <a:lnTo>
                        <a:pt x="28" y="1190"/>
                      </a:lnTo>
                      <a:lnTo>
                        <a:pt x="22" y="1190"/>
                      </a:lnTo>
                      <a:lnTo>
                        <a:pt x="22" y="1210"/>
                      </a:lnTo>
                      <a:lnTo>
                        <a:pt x="15" y="1210"/>
                      </a:lnTo>
                      <a:lnTo>
                        <a:pt x="15" y="1233"/>
                      </a:lnTo>
                      <a:lnTo>
                        <a:pt x="0" y="1233"/>
                      </a:lnTo>
                      <a:lnTo>
                        <a:pt x="0" y="1278"/>
                      </a:lnTo>
                      <a:lnTo>
                        <a:pt x="28" y="1278"/>
                      </a:lnTo>
                      <a:lnTo>
                        <a:pt x="28" y="1284"/>
                      </a:lnTo>
                      <a:lnTo>
                        <a:pt x="65" y="1284"/>
                      </a:lnTo>
                      <a:lnTo>
                        <a:pt x="65" y="1278"/>
                      </a:lnTo>
                      <a:lnTo>
                        <a:pt x="81" y="1278"/>
                      </a:lnTo>
                      <a:lnTo>
                        <a:pt x="81" y="1247"/>
                      </a:lnTo>
                      <a:lnTo>
                        <a:pt x="87" y="1247"/>
                      </a:lnTo>
                      <a:lnTo>
                        <a:pt x="87" y="1227"/>
                      </a:lnTo>
                      <a:lnTo>
                        <a:pt x="95" y="1227"/>
                      </a:lnTo>
                      <a:lnTo>
                        <a:pt x="95" y="1196"/>
                      </a:lnTo>
                      <a:lnTo>
                        <a:pt x="102" y="1196"/>
                      </a:lnTo>
                      <a:lnTo>
                        <a:pt x="102" y="1168"/>
                      </a:lnTo>
                      <a:lnTo>
                        <a:pt x="109" y="1168"/>
                      </a:lnTo>
                      <a:lnTo>
                        <a:pt x="109" y="1153"/>
                      </a:lnTo>
                      <a:lnTo>
                        <a:pt x="117" y="1153"/>
                      </a:lnTo>
                      <a:lnTo>
                        <a:pt x="117" y="1131"/>
                      </a:lnTo>
                      <a:lnTo>
                        <a:pt x="132" y="1131"/>
                      </a:lnTo>
                      <a:lnTo>
                        <a:pt x="132" y="1093"/>
                      </a:lnTo>
                      <a:lnTo>
                        <a:pt x="137" y="1093"/>
                      </a:lnTo>
                      <a:lnTo>
                        <a:pt x="137" y="1071"/>
                      </a:lnTo>
                      <a:lnTo>
                        <a:pt x="146" y="1071"/>
                      </a:lnTo>
                      <a:lnTo>
                        <a:pt x="146" y="1042"/>
                      </a:lnTo>
                      <a:lnTo>
                        <a:pt x="160" y="1042"/>
                      </a:lnTo>
                      <a:lnTo>
                        <a:pt x="160" y="1012"/>
                      </a:lnTo>
                      <a:lnTo>
                        <a:pt x="168" y="1012"/>
                      </a:lnTo>
                      <a:lnTo>
                        <a:pt x="168" y="989"/>
                      </a:lnTo>
                      <a:lnTo>
                        <a:pt x="174" y="989"/>
                      </a:lnTo>
                      <a:lnTo>
                        <a:pt x="174" y="952"/>
                      </a:lnTo>
                      <a:lnTo>
                        <a:pt x="182" y="952"/>
                      </a:lnTo>
                      <a:lnTo>
                        <a:pt x="182" y="932"/>
                      </a:lnTo>
                      <a:lnTo>
                        <a:pt x="196" y="932"/>
                      </a:lnTo>
                      <a:lnTo>
                        <a:pt x="196" y="915"/>
                      </a:lnTo>
                      <a:lnTo>
                        <a:pt x="204" y="915"/>
                      </a:lnTo>
                      <a:lnTo>
                        <a:pt x="204" y="886"/>
                      </a:lnTo>
                      <a:lnTo>
                        <a:pt x="219" y="886"/>
                      </a:lnTo>
                      <a:lnTo>
                        <a:pt x="219" y="836"/>
                      </a:lnTo>
                      <a:lnTo>
                        <a:pt x="227" y="836"/>
                      </a:lnTo>
                      <a:lnTo>
                        <a:pt x="227" y="805"/>
                      </a:lnTo>
                      <a:lnTo>
                        <a:pt x="233" y="805"/>
                      </a:lnTo>
                      <a:lnTo>
                        <a:pt x="233" y="776"/>
                      </a:lnTo>
                      <a:lnTo>
                        <a:pt x="247" y="776"/>
                      </a:lnTo>
                      <a:lnTo>
                        <a:pt x="247" y="753"/>
                      </a:lnTo>
                      <a:lnTo>
                        <a:pt x="255" y="753"/>
                      </a:lnTo>
                      <a:lnTo>
                        <a:pt x="255" y="717"/>
                      </a:lnTo>
                      <a:lnTo>
                        <a:pt x="263" y="717"/>
                      </a:lnTo>
                      <a:lnTo>
                        <a:pt x="263" y="693"/>
                      </a:lnTo>
                      <a:lnTo>
                        <a:pt x="278" y="693"/>
                      </a:lnTo>
                      <a:lnTo>
                        <a:pt x="278" y="680"/>
                      </a:lnTo>
                      <a:lnTo>
                        <a:pt x="283" y="680"/>
                      </a:lnTo>
                      <a:lnTo>
                        <a:pt x="283" y="651"/>
                      </a:lnTo>
                      <a:lnTo>
                        <a:pt x="292" y="651"/>
                      </a:lnTo>
                      <a:lnTo>
                        <a:pt x="292" y="620"/>
                      </a:lnTo>
                      <a:lnTo>
                        <a:pt x="300" y="620"/>
                      </a:lnTo>
                      <a:lnTo>
                        <a:pt x="300" y="600"/>
                      </a:lnTo>
                      <a:lnTo>
                        <a:pt x="314" y="600"/>
                      </a:lnTo>
                      <a:lnTo>
                        <a:pt x="314" y="569"/>
                      </a:lnTo>
                      <a:lnTo>
                        <a:pt x="320" y="569"/>
                      </a:lnTo>
                      <a:lnTo>
                        <a:pt x="320" y="541"/>
                      </a:lnTo>
                      <a:lnTo>
                        <a:pt x="337" y="541"/>
                      </a:lnTo>
                      <a:lnTo>
                        <a:pt x="337" y="489"/>
                      </a:lnTo>
                      <a:lnTo>
                        <a:pt x="342" y="489"/>
                      </a:lnTo>
                      <a:lnTo>
                        <a:pt x="342" y="458"/>
                      </a:lnTo>
                      <a:lnTo>
                        <a:pt x="350" y="458"/>
                      </a:lnTo>
                      <a:lnTo>
                        <a:pt x="350" y="436"/>
                      </a:lnTo>
                      <a:lnTo>
                        <a:pt x="365" y="436"/>
                      </a:lnTo>
                      <a:lnTo>
                        <a:pt x="365" y="415"/>
                      </a:lnTo>
                      <a:lnTo>
                        <a:pt x="372" y="415"/>
                      </a:lnTo>
                      <a:lnTo>
                        <a:pt x="372" y="385"/>
                      </a:lnTo>
                      <a:lnTo>
                        <a:pt x="387" y="385"/>
                      </a:lnTo>
                      <a:lnTo>
                        <a:pt x="387" y="356"/>
                      </a:lnTo>
                      <a:lnTo>
                        <a:pt x="393" y="356"/>
                      </a:lnTo>
                      <a:lnTo>
                        <a:pt x="393" y="333"/>
                      </a:lnTo>
                      <a:lnTo>
                        <a:pt x="401" y="333"/>
                      </a:lnTo>
                      <a:lnTo>
                        <a:pt x="401" y="304"/>
                      </a:lnTo>
                      <a:lnTo>
                        <a:pt x="409" y="304"/>
                      </a:lnTo>
                      <a:lnTo>
                        <a:pt x="409" y="273"/>
                      </a:lnTo>
                      <a:lnTo>
                        <a:pt x="424" y="273"/>
                      </a:lnTo>
                      <a:lnTo>
                        <a:pt x="424" y="251"/>
                      </a:lnTo>
                      <a:lnTo>
                        <a:pt x="429" y="251"/>
                      </a:lnTo>
                      <a:lnTo>
                        <a:pt x="429" y="222"/>
                      </a:lnTo>
                      <a:lnTo>
                        <a:pt x="437" y="222"/>
                      </a:lnTo>
                      <a:lnTo>
                        <a:pt x="437" y="200"/>
                      </a:lnTo>
                      <a:lnTo>
                        <a:pt x="446" y="200"/>
                      </a:lnTo>
                      <a:lnTo>
                        <a:pt x="446" y="178"/>
                      </a:lnTo>
                      <a:lnTo>
                        <a:pt x="452" y="178"/>
                      </a:lnTo>
                      <a:lnTo>
                        <a:pt x="452" y="149"/>
                      </a:lnTo>
                      <a:lnTo>
                        <a:pt x="459" y="149"/>
                      </a:lnTo>
                      <a:lnTo>
                        <a:pt x="459" y="119"/>
                      </a:lnTo>
                      <a:lnTo>
                        <a:pt x="466" y="119"/>
                      </a:lnTo>
                      <a:lnTo>
                        <a:pt x="466" y="103"/>
                      </a:lnTo>
                      <a:lnTo>
                        <a:pt x="437" y="103"/>
                      </a:lnTo>
                      <a:lnTo>
                        <a:pt x="437" y="97"/>
                      </a:lnTo>
                      <a:lnTo>
                        <a:pt x="409" y="97"/>
                      </a:lnTo>
                      <a:lnTo>
                        <a:pt x="409" y="83"/>
                      </a:lnTo>
                      <a:lnTo>
                        <a:pt x="372" y="83"/>
                      </a:lnTo>
                      <a:lnTo>
                        <a:pt x="372" y="75"/>
                      </a:lnTo>
                      <a:lnTo>
                        <a:pt x="342" y="75"/>
                      </a:lnTo>
                      <a:lnTo>
                        <a:pt x="342" y="66"/>
                      </a:lnTo>
                      <a:lnTo>
                        <a:pt x="314" y="66"/>
                      </a:lnTo>
                      <a:lnTo>
                        <a:pt x="314" y="60"/>
                      </a:lnTo>
                      <a:lnTo>
                        <a:pt x="283" y="60"/>
                      </a:lnTo>
                      <a:lnTo>
                        <a:pt x="283" y="52"/>
                      </a:lnTo>
                      <a:lnTo>
                        <a:pt x="247" y="52"/>
                      </a:lnTo>
                      <a:lnTo>
                        <a:pt x="247" y="46"/>
                      </a:lnTo>
                      <a:lnTo>
                        <a:pt x="219" y="46"/>
                      </a:lnTo>
                      <a:lnTo>
                        <a:pt x="219" y="38"/>
                      </a:lnTo>
                      <a:lnTo>
                        <a:pt x="182" y="38"/>
                      </a:lnTo>
                      <a:lnTo>
                        <a:pt x="182" y="24"/>
                      </a:lnTo>
                      <a:lnTo>
                        <a:pt x="160" y="24"/>
                      </a:lnTo>
                      <a:lnTo>
                        <a:pt x="160" y="15"/>
                      </a:lnTo>
                      <a:lnTo>
                        <a:pt x="117" y="15"/>
                      </a:lnTo>
                      <a:lnTo>
                        <a:pt x="117" y="0"/>
                      </a:lnTo>
                      <a:lnTo>
                        <a:pt x="95" y="0"/>
                      </a:lnTo>
                      <a:lnTo>
                        <a:pt x="59"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9" name="Freeform 197"/>
                <p:cNvSpPr>
                  <a:spLocks/>
                </p:cNvSpPr>
                <p:nvPr/>
              </p:nvSpPr>
              <p:spPr bwMode="auto">
                <a:xfrm>
                  <a:off x="5084" y="1879"/>
                  <a:ext cx="47" cy="100"/>
                </a:xfrm>
                <a:custGeom>
                  <a:avLst/>
                  <a:gdLst>
                    <a:gd name="T0" fmla="*/ 0 w 466"/>
                    <a:gd name="T1" fmla="*/ 0 h 1297"/>
                    <a:gd name="T2" fmla="*/ 0 w 466"/>
                    <a:gd name="T3" fmla="*/ 0 h 1297"/>
                    <a:gd name="T4" fmla="*/ 0 w 466"/>
                    <a:gd name="T5" fmla="*/ 0 h 1297"/>
                    <a:gd name="T6" fmla="*/ 0 w 466"/>
                    <a:gd name="T7" fmla="*/ 0 h 1297"/>
                    <a:gd name="T8" fmla="*/ 0 w 466"/>
                    <a:gd name="T9" fmla="*/ 0 h 1297"/>
                    <a:gd name="T10" fmla="*/ 0 w 466"/>
                    <a:gd name="T11" fmla="*/ 0 h 1297"/>
                    <a:gd name="T12" fmla="*/ 0 w 466"/>
                    <a:gd name="T13" fmla="*/ 0 h 1297"/>
                    <a:gd name="T14" fmla="*/ 0 60000 65536"/>
                    <a:gd name="T15" fmla="*/ 0 60000 65536"/>
                    <a:gd name="T16" fmla="*/ 0 60000 65536"/>
                    <a:gd name="T17" fmla="*/ 0 60000 65536"/>
                    <a:gd name="T18" fmla="*/ 0 60000 65536"/>
                    <a:gd name="T19" fmla="*/ 0 60000 65536"/>
                    <a:gd name="T20" fmla="*/ 0 60000 65536"/>
                    <a:gd name="T21" fmla="*/ 0 w 466"/>
                    <a:gd name="T22" fmla="*/ 0 h 1297"/>
                    <a:gd name="T23" fmla="*/ 466 w 466"/>
                    <a:gd name="T24" fmla="*/ 1297 h 12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6" h="1297">
                      <a:moveTo>
                        <a:pt x="0" y="1277"/>
                      </a:moveTo>
                      <a:lnTo>
                        <a:pt x="409" y="147"/>
                      </a:lnTo>
                      <a:lnTo>
                        <a:pt x="37" y="37"/>
                      </a:lnTo>
                      <a:lnTo>
                        <a:pt x="59" y="0"/>
                      </a:lnTo>
                      <a:lnTo>
                        <a:pt x="466" y="116"/>
                      </a:lnTo>
                      <a:lnTo>
                        <a:pt x="65" y="1297"/>
                      </a:lnTo>
                      <a:lnTo>
                        <a:pt x="0" y="12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0" name="Freeform 198"/>
                <p:cNvSpPr>
                  <a:spLocks/>
                </p:cNvSpPr>
                <p:nvPr/>
              </p:nvSpPr>
              <p:spPr bwMode="auto">
                <a:xfrm>
                  <a:off x="5087" y="1881"/>
                  <a:ext cx="40" cy="12"/>
                </a:xfrm>
                <a:custGeom>
                  <a:avLst/>
                  <a:gdLst>
                    <a:gd name="T0" fmla="*/ 0 w 396"/>
                    <a:gd name="T1" fmla="*/ 0 h 148"/>
                    <a:gd name="T2" fmla="*/ 0 w 396"/>
                    <a:gd name="T3" fmla="*/ 0 h 148"/>
                    <a:gd name="T4" fmla="*/ 0 w 396"/>
                    <a:gd name="T5" fmla="*/ 0 h 148"/>
                    <a:gd name="T6" fmla="*/ 0 w 396"/>
                    <a:gd name="T7" fmla="*/ 0 h 148"/>
                    <a:gd name="T8" fmla="*/ 0 w 396"/>
                    <a:gd name="T9" fmla="*/ 0 h 148"/>
                    <a:gd name="T10" fmla="*/ 0 w 396"/>
                    <a:gd name="T11" fmla="*/ 0 h 148"/>
                    <a:gd name="T12" fmla="*/ 0 60000 65536"/>
                    <a:gd name="T13" fmla="*/ 0 60000 65536"/>
                    <a:gd name="T14" fmla="*/ 0 60000 65536"/>
                    <a:gd name="T15" fmla="*/ 0 60000 65536"/>
                    <a:gd name="T16" fmla="*/ 0 60000 65536"/>
                    <a:gd name="T17" fmla="*/ 0 60000 65536"/>
                    <a:gd name="T18" fmla="*/ 0 w 396"/>
                    <a:gd name="T19" fmla="*/ 0 h 148"/>
                    <a:gd name="T20" fmla="*/ 396 w 396"/>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396" h="148">
                      <a:moveTo>
                        <a:pt x="31" y="0"/>
                      </a:moveTo>
                      <a:lnTo>
                        <a:pt x="0" y="88"/>
                      </a:lnTo>
                      <a:lnTo>
                        <a:pt x="59" y="68"/>
                      </a:lnTo>
                      <a:lnTo>
                        <a:pt x="373" y="148"/>
                      </a:lnTo>
                      <a:lnTo>
                        <a:pt x="396" y="97"/>
                      </a:lnTo>
                      <a:lnTo>
                        <a:pt x="31"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1" name="Freeform 199"/>
                <p:cNvSpPr>
                  <a:spLocks/>
                </p:cNvSpPr>
                <p:nvPr/>
              </p:nvSpPr>
              <p:spPr bwMode="auto">
                <a:xfrm>
                  <a:off x="5087" y="1881"/>
                  <a:ext cx="40" cy="12"/>
                </a:xfrm>
                <a:custGeom>
                  <a:avLst/>
                  <a:gdLst>
                    <a:gd name="T0" fmla="*/ 0 w 396"/>
                    <a:gd name="T1" fmla="*/ 0 h 148"/>
                    <a:gd name="T2" fmla="*/ 0 w 396"/>
                    <a:gd name="T3" fmla="*/ 0 h 148"/>
                    <a:gd name="T4" fmla="*/ 0 w 396"/>
                    <a:gd name="T5" fmla="*/ 0 h 148"/>
                    <a:gd name="T6" fmla="*/ 0 w 396"/>
                    <a:gd name="T7" fmla="*/ 0 h 148"/>
                    <a:gd name="T8" fmla="*/ 0 w 396"/>
                    <a:gd name="T9" fmla="*/ 0 h 148"/>
                    <a:gd name="T10" fmla="*/ 0 w 396"/>
                    <a:gd name="T11" fmla="*/ 0 h 148"/>
                    <a:gd name="T12" fmla="*/ 0 60000 65536"/>
                    <a:gd name="T13" fmla="*/ 0 60000 65536"/>
                    <a:gd name="T14" fmla="*/ 0 60000 65536"/>
                    <a:gd name="T15" fmla="*/ 0 60000 65536"/>
                    <a:gd name="T16" fmla="*/ 0 60000 65536"/>
                    <a:gd name="T17" fmla="*/ 0 60000 65536"/>
                    <a:gd name="T18" fmla="*/ 0 w 396"/>
                    <a:gd name="T19" fmla="*/ 0 h 148"/>
                    <a:gd name="T20" fmla="*/ 396 w 396"/>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396" h="148">
                      <a:moveTo>
                        <a:pt x="31" y="0"/>
                      </a:moveTo>
                      <a:lnTo>
                        <a:pt x="0" y="88"/>
                      </a:lnTo>
                      <a:lnTo>
                        <a:pt x="59" y="68"/>
                      </a:lnTo>
                      <a:lnTo>
                        <a:pt x="373" y="148"/>
                      </a:lnTo>
                      <a:lnTo>
                        <a:pt x="396" y="97"/>
                      </a:lnTo>
                      <a:lnTo>
                        <a:pt x="3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2" name="Line 200"/>
                <p:cNvSpPr>
                  <a:spLocks noChangeShapeType="1"/>
                </p:cNvSpPr>
                <p:nvPr/>
              </p:nvSpPr>
              <p:spPr bwMode="auto">
                <a:xfrm flipH="1" flipV="1">
                  <a:off x="5090" y="1881"/>
                  <a:ext cx="4"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3" name="Freeform 201"/>
                <p:cNvSpPr>
                  <a:spLocks/>
                </p:cNvSpPr>
                <p:nvPr/>
              </p:nvSpPr>
              <p:spPr bwMode="auto">
                <a:xfrm>
                  <a:off x="5082" y="1976"/>
                  <a:ext cx="8" cy="12"/>
                </a:xfrm>
                <a:custGeom>
                  <a:avLst/>
                  <a:gdLst>
                    <a:gd name="T0" fmla="*/ 0 w 87"/>
                    <a:gd name="T1" fmla="*/ 0 h 156"/>
                    <a:gd name="T2" fmla="*/ 0 w 87"/>
                    <a:gd name="T3" fmla="*/ 0 h 156"/>
                    <a:gd name="T4" fmla="*/ 0 w 87"/>
                    <a:gd name="T5" fmla="*/ 0 h 156"/>
                    <a:gd name="T6" fmla="*/ 0 w 87"/>
                    <a:gd name="T7" fmla="*/ 0 h 156"/>
                    <a:gd name="T8" fmla="*/ 0 w 87"/>
                    <a:gd name="T9" fmla="*/ 0 h 156"/>
                    <a:gd name="T10" fmla="*/ 0 60000 65536"/>
                    <a:gd name="T11" fmla="*/ 0 60000 65536"/>
                    <a:gd name="T12" fmla="*/ 0 60000 65536"/>
                    <a:gd name="T13" fmla="*/ 0 60000 65536"/>
                    <a:gd name="T14" fmla="*/ 0 60000 65536"/>
                    <a:gd name="T15" fmla="*/ 0 w 87"/>
                    <a:gd name="T16" fmla="*/ 0 h 156"/>
                    <a:gd name="T17" fmla="*/ 87 w 87"/>
                    <a:gd name="T18" fmla="*/ 156 h 156"/>
                  </a:gdLst>
                  <a:ahLst/>
                  <a:cxnLst>
                    <a:cxn ang="T10">
                      <a:pos x="T0" y="T1"/>
                    </a:cxn>
                    <a:cxn ang="T11">
                      <a:pos x="T2" y="T3"/>
                    </a:cxn>
                    <a:cxn ang="T12">
                      <a:pos x="T4" y="T5"/>
                    </a:cxn>
                    <a:cxn ang="T13">
                      <a:pos x="T6" y="T7"/>
                    </a:cxn>
                    <a:cxn ang="T14">
                      <a:pos x="T8" y="T9"/>
                    </a:cxn>
                  </a:cxnLst>
                  <a:rect l="T15" t="T16" r="T17" b="T18"/>
                  <a:pathLst>
                    <a:path w="87" h="156">
                      <a:moveTo>
                        <a:pt x="28" y="0"/>
                      </a:moveTo>
                      <a:lnTo>
                        <a:pt x="0" y="134"/>
                      </a:lnTo>
                      <a:lnTo>
                        <a:pt x="28" y="156"/>
                      </a:lnTo>
                      <a:lnTo>
                        <a:pt x="87" y="37"/>
                      </a:lnTo>
                      <a:lnTo>
                        <a:pt x="28"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4" name="Freeform 202"/>
                <p:cNvSpPr>
                  <a:spLocks/>
                </p:cNvSpPr>
                <p:nvPr/>
              </p:nvSpPr>
              <p:spPr bwMode="auto">
                <a:xfrm>
                  <a:off x="5082" y="1976"/>
                  <a:ext cx="8" cy="12"/>
                </a:xfrm>
                <a:custGeom>
                  <a:avLst/>
                  <a:gdLst>
                    <a:gd name="T0" fmla="*/ 0 w 87"/>
                    <a:gd name="T1" fmla="*/ 0 h 156"/>
                    <a:gd name="T2" fmla="*/ 0 w 87"/>
                    <a:gd name="T3" fmla="*/ 0 h 156"/>
                    <a:gd name="T4" fmla="*/ 0 w 87"/>
                    <a:gd name="T5" fmla="*/ 0 h 156"/>
                    <a:gd name="T6" fmla="*/ 0 w 87"/>
                    <a:gd name="T7" fmla="*/ 0 h 156"/>
                    <a:gd name="T8" fmla="*/ 0 w 87"/>
                    <a:gd name="T9" fmla="*/ 0 h 156"/>
                    <a:gd name="T10" fmla="*/ 0 60000 65536"/>
                    <a:gd name="T11" fmla="*/ 0 60000 65536"/>
                    <a:gd name="T12" fmla="*/ 0 60000 65536"/>
                    <a:gd name="T13" fmla="*/ 0 60000 65536"/>
                    <a:gd name="T14" fmla="*/ 0 60000 65536"/>
                    <a:gd name="T15" fmla="*/ 0 w 87"/>
                    <a:gd name="T16" fmla="*/ 0 h 156"/>
                    <a:gd name="T17" fmla="*/ 87 w 87"/>
                    <a:gd name="T18" fmla="*/ 156 h 156"/>
                  </a:gdLst>
                  <a:ahLst/>
                  <a:cxnLst>
                    <a:cxn ang="T10">
                      <a:pos x="T0" y="T1"/>
                    </a:cxn>
                    <a:cxn ang="T11">
                      <a:pos x="T2" y="T3"/>
                    </a:cxn>
                    <a:cxn ang="T12">
                      <a:pos x="T4" y="T5"/>
                    </a:cxn>
                    <a:cxn ang="T13">
                      <a:pos x="T6" y="T7"/>
                    </a:cxn>
                    <a:cxn ang="T14">
                      <a:pos x="T8" y="T9"/>
                    </a:cxn>
                  </a:cxnLst>
                  <a:rect l="T15" t="T16" r="T17" b="T18"/>
                  <a:pathLst>
                    <a:path w="87" h="156">
                      <a:moveTo>
                        <a:pt x="28" y="0"/>
                      </a:moveTo>
                      <a:lnTo>
                        <a:pt x="0" y="134"/>
                      </a:lnTo>
                      <a:lnTo>
                        <a:pt x="28" y="156"/>
                      </a:lnTo>
                      <a:lnTo>
                        <a:pt x="87" y="37"/>
                      </a:lnTo>
                      <a:lnTo>
                        <a:pt x="2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5" name="Freeform 203"/>
                <p:cNvSpPr>
                  <a:spLocks/>
                </p:cNvSpPr>
                <p:nvPr/>
              </p:nvSpPr>
              <p:spPr bwMode="auto">
                <a:xfrm>
                  <a:off x="4837" y="1839"/>
                  <a:ext cx="256" cy="49"/>
                </a:xfrm>
                <a:custGeom>
                  <a:avLst/>
                  <a:gdLst>
                    <a:gd name="T0" fmla="*/ 0 w 2566"/>
                    <a:gd name="T1" fmla="*/ 0 h 633"/>
                    <a:gd name="T2" fmla="*/ 0 w 2566"/>
                    <a:gd name="T3" fmla="*/ 0 h 633"/>
                    <a:gd name="T4" fmla="*/ 0 w 2566"/>
                    <a:gd name="T5" fmla="*/ 0 h 633"/>
                    <a:gd name="T6" fmla="*/ 0 w 2566"/>
                    <a:gd name="T7" fmla="*/ 0 h 633"/>
                    <a:gd name="T8" fmla="*/ 0 w 2566"/>
                    <a:gd name="T9" fmla="*/ 0 h 633"/>
                    <a:gd name="T10" fmla="*/ 0 w 2566"/>
                    <a:gd name="T11" fmla="*/ 0 h 633"/>
                    <a:gd name="T12" fmla="*/ 0 60000 65536"/>
                    <a:gd name="T13" fmla="*/ 0 60000 65536"/>
                    <a:gd name="T14" fmla="*/ 0 60000 65536"/>
                    <a:gd name="T15" fmla="*/ 0 60000 65536"/>
                    <a:gd name="T16" fmla="*/ 0 60000 65536"/>
                    <a:gd name="T17" fmla="*/ 0 60000 65536"/>
                    <a:gd name="T18" fmla="*/ 0 w 2566"/>
                    <a:gd name="T19" fmla="*/ 0 h 633"/>
                    <a:gd name="T20" fmla="*/ 2566 w 2566"/>
                    <a:gd name="T21" fmla="*/ 633 h 633"/>
                  </a:gdLst>
                  <a:ahLst/>
                  <a:cxnLst>
                    <a:cxn ang="T12">
                      <a:pos x="T0" y="T1"/>
                    </a:cxn>
                    <a:cxn ang="T13">
                      <a:pos x="T2" y="T3"/>
                    </a:cxn>
                    <a:cxn ang="T14">
                      <a:pos x="T4" y="T5"/>
                    </a:cxn>
                    <a:cxn ang="T15">
                      <a:pos x="T6" y="T7"/>
                    </a:cxn>
                    <a:cxn ang="T16">
                      <a:pos x="T8" y="T9"/>
                    </a:cxn>
                    <a:cxn ang="T17">
                      <a:pos x="T10" y="T11"/>
                    </a:cxn>
                  </a:cxnLst>
                  <a:rect l="T18" t="T19" r="T20" b="T21"/>
                  <a:pathLst>
                    <a:path w="2566" h="633">
                      <a:moveTo>
                        <a:pt x="37" y="0"/>
                      </a:moveTo>
                      <a:lnTo>
                        <a:pt x="0" y="110"/>
                      </a:lnTo>
                      <a:lnTo>
                        <a:pt x="2516" y="633"/>
                      </a:lnTo>
                      <a:lnTo>
                        <a:pt x="2566" y="494"/>
                      </a:lnTo>
                      <a:lnTo>
                        <a:pt x="1234" y="176"/>
                      </a:lnTo>
                      <a:lnTo>
                        <a:pt x="37"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6" name="Freeform 204"/>
                <p:cNvSpPr>
                  <a:spLocks/>
                </p:cNvSpPr>
                <p:nvPr/>
              </p:nvSpPr>
              <p:spPr bwMode="auto">
                <a:xfrm>
                  <a:off x="4837" y="1839"/>
                  <a:ext cx="256" cy="49"/>
                </a:xfrm>
                <a:custGeom>
                  <a:avLst/>
                  <a:gdLst>
                    <a:gd name="T0" fmla="*/ 0 w 2566"/>
                    <a:gd name="T1" fmla="*/ 0 h 633"/>
                    <a:gd name="T2" fmla="*/ 0 w 2566"/>
                    <a:gd name="T3" fmla="*/ 0 h 633"/>
                    <a:gd name="T4" fmla="*/ 0 w 2566"/>
                    <a:gd name="T5" fmla="*/ 0 h 633"/>
                    <a:gd name="T6" fmla="*/ 0 w 2566"/>
                    <a:gd name="T7" fmla="*/ 0 h 633"/>
                    <a:gd name="T8" fmla="*/ 0 w 2566"/>
                    <a:gd name="T9" fmla="*/ 0 h 633"/>
                    <a:gd name="T10" fmla="*/ 0 w 2566"/>
                    <a:gd name="T11" fmla="*/ 0 h 633"/>
                    <a:gd name="T12" fmla="*/ 0 60000 65536"/>
                    <a:gd name="T13" fmla="*/ 0 60000 65536"/>
                    <a:gd name="T14" fmla="*/ 0 60000 65536"/>
                    <a:gd name="T15" fmla="*/ 0 60000 65536"/>
                    <a:gd name="T16" fmla="*/ 0 60000 65536"/>
                    <a:gd name="T17" fmla="*/ 0 60000 65536"/>
                    <a:gd name="T18" fmla="*/ 0 w 2566"/>
                    <a:gd name="T19" fmla="*/ 0 h 633"/>
                    <a:gd name="T20" fmla="*/ 2566 w 2566"/>
                    <a:gd name="T21" fmla="*/ 633 h 633"/>
                  </a:gdLst>
                  <a:ahLst/>
                  <a:cxnLst>
                    <a:cxn ang="T12">
                      <a:pos x="T0" y="T1"/>
                    </a:cxn>
                    <a:cxn ang="T13">
                      <a:pos x="T2" y="T3"/>
                    </a:cxn>
                    <a:cxn ang="T14">
                      <a:pos x="T4" y="T5"/>
                    </a:cxn>
                    <a:cxn ang="T15">
                      <a:pos x="T6" y="T7"/>
                    </a:cxn>
                    <a:cxn ang="T16">
                      <a:pos x="T8" y="T9"/>
                    </a:cxn>
                    <a:cxn ang="T17">
                      <a:pos x="T10" y="T11"/>
                    </a:cxn>
                  </a:cxnLst>
                  <a:rect l="T18" t="T19" r="T20" b="T21"/>
                  <a:pathLst>
                    <a:path w="2566" h="633">
                      <a:moveTo>
                        <a:pt x="37" y="0"/>
                      </a:moveTo>
                      <a:lnTo>
                        <a:pt x="0" y="110"/>
                      </a:lnTo>
                      <a:lnTo>
                        <a:pt x="2516" y="633"/>
                      </a:lnTo>
                      <a:lnTo>
                        <a:pt x="2566" y="494"/>
                      </a:lnTo>
                      <a:lnTo>
                        <a:pt x="1234" y="176"/>
                      </a:lnTo>
                      <a:lnTo>
                        <a:pt x="3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7" name="Freeform 205"/>
                <p:cNvSpPr>
                  <a:spLocks/>
                </p:cNvSpPr>
                <p:nvPr/>
              </p:nvSpPr>
              <p:spPr bwMode="auto">
                <a:xfrm>
                  <a:off x="4919" y="1851"/>
                  <a:ext cx="73" cy="17"/>
                </a:xfrm>
                <a:custGeom>
                  <a:avLst/>
                  <a:gdLst>
                    <a:gd name="T0" fmla="*/ 0 w 729"/>
                    <a:gd name="T1" fmla="*/ 0 h 222"/>
                    <a:gd name="T2" fmla="*/ 0 w 729"/>
                    <a:gd name="T3" fmla="*/ 0 h 222"/>
                    <a:gd name="T4" fmla="*/ 0 w 729"/>
                    <a:gd name="T5" fmla="*/ 0 h 222"/>
                    <a:gd name="T6" fmla="*/ 0 w 729"/>
                    <a:gd name="T7" fmla="*/ 0 h 222"/>
                    <a:gd name="T8" fmla="*/ 0 w 729"/>
                    <a:gd name="T9" fmla="*/ 0 h 222"/>
                    <a:gd name="T10" fmla="*/ 0 w 729"/>
                    <a:gd name="T11" fmla="*/ 0 h 222"/>
                    <a:gd name="T12" fmla="*/ 0 60000 65536"/>
                    <a:gd name="T13" fmla="*/ 0 60000 65536"/>
                    <a:gd name="T14" fmla="*/ 0 60000 65536"/>
                    <a:gd name="T15" fmla="*/ 0 60000 65536"/>
                    <a:gd name="T16" fmla="*/ 0 60000 65536"/>
                    <a:gd name="T17" fmla="*/ 0 60000 65536"/>
                    <a:gd name="T18" fmla="*/ 0 w 729"/>
                    <a:gd name="T19" fmla="*/ 0 h 222"/>
                    <a:gd name="T20" fmla="*/ 729 w 729"/>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729" h="222">
                      <a:moveTo>
                        <a:pt x="0" y="0"/>
                      </a:moveTo>
                      <a:lnTo>
                        <a:pt x="22" y="80"/>
                      </a:lnTo>
                      <a:lnTo>
                        <a:pt x="685" y="222"/>
                      </a:lnTo>
                      <a:lnTo>
                        <a:pt x="729" y="139"/>
                      </a:lnTo>
                      <a:lnTo>
                        <a:pt x="642" y="80"/>
                      </a:lnTo>
                      <a:lnTo>
                        <a:pt x="0"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8" name="Freeform 206"/>
                <p:cNvSpPr>
                  <a:spLocks/>
                </p:cNvSpPr>
                <p:nvPr/>
              </p:nvSpPr>
              <p:spPr bwMode="auto">
                <a:xfrm>
                  <a:off x="4919" y="1851"/>
                  <a:ext cx="73" cy="17"/>
                </a:xfrm>
                <a:custGeom>
                  <a:avLst/>
                  <a:gdLst>
                    <a:gd name="T0" fmla="*/ 0 w 729"/>
                    <a:gd name="T1" fmla="*/ 0 h 222"/>
                    <a:gd name="T2" fmla="*/ 0 w 729"/>
                    <a:gd name="T3" fmla="*/ 0 h 222"/>
                    <a:gd name="T4" fmla="*/ 0 w 729"/>
                    <a:gd name="T5" fmla="*/ 0 h 222"/>
                    <a:gd name="T6" fmla="*/ 0 w 729"/>
                    <a:gd name="T7" fmla="*/ 0 h 222"/>
                    <a:gd name="T8" fmla="*/ 0 w 729"/>
                    <a:gd name="T9" fmla="*/ 0 h 222"/>
                    <a:gd name="T10" fmla="*/ 0 w 729"/>
                    <a:gd name="T11" fmla="*/ 0 h 222"/>
                    <a:gd name="T12" fmla="*/ 0 60000 65536"/>
                    <a:gd name="T13" fmla="*/ 0 60000 65536"/>
                    <a:gd name="T14" fmla="*/ 0 60000 65536"/>
                    <a:gd name="T15" fmla="*/ 0 60000 65536"/>
                    <a:gd name="T16" fmla="*/ 0 60000 65536"/>
                    <a:gd name="T17" fmla="*/ 0 60000 65536"/>
                    <a:gd name="T18" fmla="*/ 0 w 729"/>
                    <a:gd name="T19" fmla="*/ 0 h 222"/>
                    <a:gd name="T20" fmla="*/ 729 w 729"/>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729" h="222">
                      <a:moveTo>
                        <a:pt x="0" y="0"/>
                      </a:moveTo>
                      <a:lnTo>
                        <a:pt x="22" y="80"/>
                      </a:lnTo>
                      <a:lnTo>
                        <a:pt x="685" y="222"/>
                      </a:lnTo>
                      <a:lnTo>
                        <a:pt x="729" y="139"/>
                      </a:lnTo>
                      <a:lnTo>
                        <a:pt x="642" y="8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9" name="Line 207"/>
                <p:cNvSpPr>
                  <a:spLocks noChangeShapeType="1"/>
                </p:cNvSpPr>
                <p:nvPr/>
              </p:nvSpPr>
              <p:spPr bwMode="auto">
                <a:xfrm>
                  <a:off x="4980" y="1861"/>
                  <a:ext cx="7"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0" name="Freeform 208"/>
                <p:cNvSpPr>
                  <a:spLocks/>
                </p:cNvSpPr>
                <p:nvPr/>
              </p:nvSpPr>
              <p:spPr bwMode="auto">
                <a:xfrm>
                  <a:off x="4919" y="1845"/>
                  <a:ext cx="64" cy="16"/>
                </a:xfrm>
                <a:custGeom>
                  <a:avLst/>
                  <a:gdLst>
                    <a:gd name="T0" fmla="*/ 0 w 642"/>
                    <a:gd name="T1" fmla="*/ 0 h 212"/>
                    <a:gd name="T2" fmla="*/ 0 w 642"/>
                    <a:gd name="T3" fmla="*/ 0 h 212"/>
                    <a:gd name="T4" fmla="*/ 0 w 642"/>
                    <a:gd name="T5" fmla="*/ 0 h 212"/>
                    <a:gd name="T6" fmla="*/ 0 w 642"/>
                    <a:gd name="T7" fmla="*/ 0 h 212"/>
                    <a:gd name="T8" fmla="*/ 0 w 642"/>
                    <a:gd name="T9" fmla="*/ 0 h 212"/>
                    <a:gd name="T10" fmla="*/ 0 60000 65536"/>
                    <a:gd name="T11" fmla="*/ 0 60000 65536"/>
                    <a:gd name="T12" fmla="*/ 0 60000 65536"/>
                    <a:gd name="T13" fmla="*/ 0 60000 65536"/>
                    <a:gd name="T14" fmla="*/ 0 60000 65536"/>
                    <a:gd name="T15" fmla="*/ 0 w 642"/>
                    <a:gd name="T16" fmla="*/ 0 h 212"/>
                    <a:gd name="T17" fmla="*/ 642 w 642"/>
                    <a:gd name="T18" fmla="*/ 212 h 212"/>
                  </a:gdLst>
                  <a:ahLst/>
                  <a:cxnLst>
                    <a:cxn ang="T10">
                      <a:pos x="T0" y="T1"/>
                    </a:cxn>
                    <a:cxn ang="T11">
                      <a:pos x="T2" y="T3"/>
                    </a:cxn>
                    <a:cxn ang="T12">
                      <a:pos x="T4" y="T5"/>
                    </a:cxn>
                    <a:cxn ang="T13">
                      <a:pos x="T6" y="T7"/>
                    </a:cxn>
                    <a:cxn ang="T14">
                      <a:pos x="T8" y="T9"/>
                    </a:cxn>
                  </a:cxnLst>
                  <a:rect l="T15" t="T16" r="T17" b="T18"/>
                  <a:pathLst>
                    <a:path w="642" h="212">
                      <a:moveTo>
                        <a:pt x="15" y="0"/>
                      </a:moveTo>
                      <a:lnTo>
                        <a:pt x="0" y="80"/>
                      </a:lnTo>
                      <a:lnTo>
                        <a:pt x="605" y="212"/>
                      </a:lnTo>
                      <a:lnTo>
                        <a:pt x="642" y="148"/>
                      </a:lnTo>
                      <a:lnTo>
                        <a:pt x="15"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31" name="Freeform 209"/>
                <p:cNvSpPr>
                  <a:spLocks/>
                </p:cNvSpPr>
                <p:nvPr/>
              </p:nvSpPr>
              <p:spPr bwMode="auto">
                <a:xfrm>
                  <a:off x="4919" y="1845"/>
                  <a:ext cx="64" cy="16"/>
                </a:xfrm>
                <a:custGeom>
                  <a:avLst/>
                  <a:gdLst>
                    <a:gd name="T0" fmla="*/ 0 w 642"/>
                    <a:gd name="T1" fmla="*/ 0 h 212"/>
                    <a:gd name="T2" fmla="*/ 0 w 642"/>
                    <a:gd name="T3" fmla="*/ 0 h 212"/>
                    <a:gd name="T4" fmla="*/ 0 w 642"/>
                    <a:gd name="T5" fmla="*/ 0 h 212"/>
                    <a:gd name="T6" fmla="*/ 0 w 642"/>
                    <a:gd name="T7" fmla="*/ 0 h 212"/>
                    <a:gd name="T8" fmla="*/ 0 w 642"/>
                    <a:gd name="T9" fmla="*/ 0 h 212"/>
                    <a:gd name="T10" fmla="*/ 0 60000 65536"/>
                    <a:gd name="T11" fmla="*/ 0 60000 65536"/>
                    <a:gd name="T12" fmla="*/ 0 60000 65536"/>
                    <a:gd name="T13" fmla="*/ 0 60000 65536"/>
                    <a:gd name="T14" fmla="*/ 0 60000 65536"/>
                    <a:gd name="T15" fmla="*/ 0 w 642"/>
                    <a:gd name="T16" fmla="*/ 0 h 212"/>
                    <a:gd name="T17" fmla="*/ 642 w 642"/>
                    <a:gd name="T18" fmla="*/ 212 h 212"/>
                  </a:gdLst>
                  <a:ahLst/>
                  <a:cxnLst>
                    <a:cxn ang="T10">
                      <a:pos x="T0" y="T1"/>
                    </a:cxn>
                    <a:cxn ang="T11">
                      <a:pos x="T2" y="T3"/>
                    </a:cxn>
                    <a:cxn ang="T12">
                      <a:pos x="T4" y="T5"/>
                    </a:cxn>
                    <a:cxn ang="T13">
                      <a:pos x="T6" y="T7"/>
                    </a:cxn>
                    <a:cxn ang="T14">
                      <a:pos x="T8" y="T9"/>
                    </a:cxn>
                  </a:cxnLst>
                  <a:rect l="T15" t="T16" r="T17" b="T18"/>
                  <a:pathLst>
                    <a:path w="642" h="212">
                      <a:moveTo>
                        <a:pt x="15" y="0"/>
                      </a:moveTo>
                      <a:lnTo>
                        <a:pt x="0" y="80"/>
                      </a:lnTo>
                      <a:lnTo>
                        <a:pt x="605" y="212"/>
                      </a:lnTo>
                      <a:lnTo>
                        <a:pt x="642" y="148"/>
                      </a:lnTo>
                      <a:lnTo>
                        <a:pt x="1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32" name="Freeform 210"/>
                <p:cNvSpPr>
                  <a:spLocks/>
                </p:cNvSpPr>
                <p:nvPr/>
              </p:nvSpPr>
              <p:spPr bwMode="auto">
                <a:xfrm>
                  <a:off x="4782" y="1857"/>
                  <a:ext cx="300" cy="147"/>
                </a:xfrm>
                <a:custGeom>
                  <a:avLst/>
                  <a:gdLst>
                    <a:gd name="T0" fmla="*/ 0 w 2995"/>
                    <a:gd name="T1" fmla="*/ 0 h 1919"/>
                    <a:gd name="T2" fmla="*/ 0 w 2995"/>
                    <a:gd name="T3" fmla="*/ 0 h 1919"/>
                    <a:gd name="T4" fmla="*/ 0 w 2995"/>
                    <a:gd name="T5" fmla="*/ 0 h 1919"/>
                    <a:gd name="T6" fmla="*/ 0 w 2995"/>
                    <a:gd name="T7" fmla="*/ 0 h 1919"/>
                    <a:gd name="T8" fmla="*/ 0 w 2995"/>
                    <a:gd name="T9" fmla="*/ 0 h 1919"/>
                    <a:gd name="T10" fmla="*/ 0 60000 65536"/>
                    <a:gd name="T11" fmla="*/ 0 60000 65536"/>
                    <a:gd name="T12" fmla="*/ 0 60000 65536"/>
                    <a:gd name="T13" fmla="*/ 0 60000 65536"/>
                    <a:gd name="T14" fmla="*/ 0 60000 65536"/>
                    <a:gd name="T15" fmla="*/ 0 w 2995"/>
                    <a:gd name="T16" fmla="*/ 0 h 1919"/>
                    <a:gd name="T17" fmla="*/ 2995 w 2995"/>
                    <a:gd name="T18" fmla="*/ 1919 h 1919"/>
                  </a:gdLst>
                  <a:ahLst/>
                  <a:cxnLst>
                    <a:cxn ang="T10">
                      <a:pos x="T0" y="T1"/>
                    </a:cxn>
                    <a:cxn ang="T11">
                      <a:pos x="T2" y="T3"/>
                    </a:cxn>
                    <a:cxn ang="T12">
                      <a:pos x="T4" y="T5"/>
                    </a:cxn>
                    <a:cxn ang="T13">
                      <a:pos x="T6" y="T7"/>
                    </a:cxn>
                    <a:cxn ang="T14">
                      <a:pos x="T8" y="T9"/>
                    </a:cxn>
                  </a:cxnLst>
                  <a:rect l="T15" t="T16" r="T17" b="T18"/>
                  <a:pathLst>
                    <a:path w="2995" h="1919">
                      <a:moveTo>
                        <a:pt x="525" y="0"/>
                      </a:moveTo>
                      <a:lnTo>
                        <a:pt x="0" y="1328"/>
                      </a:lnTo>
                      <a:lnTo>
                        <a:pt x="2490" y="1919"/>
                      </a:lnTo>
                      <a:lnTo>
                        <a:pt x="2995" y="554"/>
                      </a:lnTo>
                      <a:lnTo>
                        <a:pt x="525"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204" name="Freeform 211"/>
              <p:cNvSpPr>
                <a:spLocks/>
              </p:cNvSpPr>
              <p:nvPr/>
            </p:nvSpPr>
            <p:spPr bwMode="auto">
              <a:xfrm>
                <a:off x="4782" y="1857"/>
                <a:ext cx="300" cy="147"/>
              </a:xfrm>
              <a:custGeom>
                <a:avLst/>
                <a:gdLst>
                  <a:gd name="T0" fmla="*/ 0 w 2995"/>
                  <a:gd name="T1" fmla="*/ 0 h 1919"/>
                  <a:gd name="T2" fmla="*/ 0 w 2995"/>
                  <a:gd name="T3" fmla="*/ 0 h 1919"/>
                  <a:gd name="T4" fmla="*/ 0 w 2995"/>
                  <a:gd name="T5" fmla="*/ 0 h 1919"/>
                  <a:gd name="T6" fmla="*/ 0 w 2995"/>
                  <a:gd name="T7" fmla="*/ 0 h 1919"/>
                  <a:gd name="T8" fmla="*/ 0 w 2995"/>
                  <a:gd name="T9" fmla="*/ 0 h 1919"/>
                  <a:gd name="T10" fmla="*/ 0 60000 65536"/>
                  <a:gd name="T11" fmla="*/ 0 60000 65536"/>
                  <a:gd name="T12" fmla="*/ 0 60000 65536"/>
                  <a:gd name="T13" fmla="*/ 0 60000 65536"/>
                  <a:gd name="T14" fmla="*/ 0 60000 65536"/>
                  <a:gd name="T15" fmla="*/ 0 w 2995"/>
                  <a:gd name="T16" fmla="*/ 0 h 1919"/>
                  <a:gd name="T17" fmla="*/ 2995 w 2995"/>
                  <a:gd name="T18" fmla="*/ 1919 h 1919"/>
                </a:gdLst>
                <a:ahLst/>
                <a:cxnLst>
                  <a:cxn ang="T10">
                    <a:pos x="T0" y="T1"/>
                  </a:cxn>
                  <a:cxn ang="T11">
                    <a:pos x="T2" y="T3"/>
                  </a:cxn>
                  <a:cxn ang="T12">
                    <a:pos x="T4" y="T5"/>
                  </a:cxn>
                  <a:cxn ang="T13">
                    <a:pos x="T6" y="T7"/>
                  </a:cxn>
                  <a:cxn ang="T14">
                    <a:pos x="T8" y="T9"/>
                  </a:cxn>
                </a:cxnLst>
                <a:rect l="T15" t="T16" r="T17" b="T18"/>
                <a:pathLst>
                  <a:path w="2995" h="1919">
                    <a:moveTo>
                      <a:pt x="525" y="0"/>
                    </a:moveTo>
                    <a:lnTo>
                      <a:pt x="0" y="1328"/>
                    </a:lnTo>
                    <a:lnTo>
                      <a:pt x="2490" y="1919"/>
                    </a:lnTo>
                    <a:lnTo>
                      <a:pt x="2995" y="554"/>
                    </a:lnTo>
                    <a:lnTo>
                      <a:pt x="5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05" name="Freeform 212"/>
              <p:cNvSpPr>
                <a:spLocks/>
              </p:cNvSpPr>
              <p:nvPr/>
            </p:nvSpPr>
            <p:spPr bwMode="auto">
              <a:xfrm>
                <a:off x="4797" y="1859"/>
                <a:ext cx="266" cy="142"/>
              </a:xfrm>
              <a:custGeom>
                <a:avLst/>
                <a:gdLst>
                  <a:gd name="T0" fmla="*/ 0 w 2653"/>
                  <a:gd name="T1" fmla="*/ 0 h 1851"/>
                  <a:gd name="T2" fmla="*/ 0 w 2653"/>
                  <a:gd name="T3" fmla="*/ 0 h 1851"/>
                  <a:gd name="T4" fmla="*/ 0 w 2653"/>
                  <a:gd name="T5" fmla="*/ 0 h 1851"/>
                  <a:gd name="T6" fmla="*/ 0 w 2653"/>
                  <a:gd name="T7" fmla="*/ 0 h 1851"/>
                  <a:gd name="T8" fmla="*/ 0 w 2653"/>
                  <a:gd name="T9" fmla="*/ 0 h 1851"/>
                  <a:gd name="T10" fmla="*/ 0 w 2653"/>
                  <a:gd name="T11" fmla="*/ 0 h 1851"/>
                  <a:gd name="T12" fmla="*/ 0 w 2653"/>
                  <a:gd name="T13" fmla="*/ 0 h 1851"/>
                  <a:gd name="T14" fmla="*/ 0 w 2653"/>
                  <a:gd name="T15" fmla="*/ 0 h 1851"/>
                  <a:gd name="T16" fmla="*/ 0 w 2653"/>
                  <a:gd name="T17" fmla="*/ 0 h 1851"/>
                  <a:gd name="T18" fmla="*/ 0 w 2653"/>
                  <a:gd name="T19" fmla="*/ 0 h 1851"/>
                  <a:gd name="T20" fmla="*/ 0 w 2653"/>
                  <a:gd name="T21" fmla="*/ 0 h 1851"/>
                  <a:gd name="T22" fmla="*/ 0 w 2653"/>
                  <a:gd name="T23" fmla="*/ 0 h 1851"/>
                  <a:gd name="T24" fmla="*/ 0 w 2653"/>
                  <a:gd name="T25" fmla="*/ 0 h 1851"/>
                  <a:gd name="T26" fmla="*/ 0 w 2653"/>
                  <a:gd name="T27" fmla="*/ 0 h 1851"/>
                  <a:gd name="T28" fmla="*/ 0 w 2653"/>
                  <a:gd name="T29" fmla="*/ 0 h 1851"/>
                  <a:gd name="T30" fmla="*/ 0 w 2653"/>
                  <a:gd name="T31" fmla="*/ 0 h 1851"/>
                  <a:gd name="T32" fmla="*/ 0 w 2653"/>
                  <a:gd name="T33" fmla="*/ 0 h 1851"/>
                  <a:gd name="T34" fmla="*/ 0 w 2653"/>
                  <a:gd name="T35" fmla="*/ 0 h 1851"/>
                  <a:gd name="T36" fmla="*/ 0 w 2653"/>
                  <a:gd name="T37" fmla="*/ 0 h 1851"/>
                  <a:gd name="T38" fmla="*/ 0 w 2653"/>
                  <a:gd name="T39" fmla="*/ 0 h 1851"/>
                  <a:gd name="T40" fmla="*/ 0 w 2653"/>
                  <a:gd name="T41" fmla="*/ 0 h 1851"/>
                  <a:gd name="T42" fmla="*/ 0 w 2653"/>
                  <a:gd name="T43" fmla="*/ 0 h 1851"/>
                  <a:gd name="T44" fmla="*/ 0 w 2653"/>
                  <a:gd name="T45" fmla="*/ 0 h 1851"/>
                  <a:gd name="T46" fmla="*/ 0 w 2653"/>
                  <a:gd name="T47" fmla="*/ 0 h 1851"/>
                  <a:gd name="T48" fmla="*/ 0 w 2653"/>
                  <a:gd name="T49" fmla="*/ 0 h 1851"/>
                  <a:gd name="T50" fmla="*/ 0 w 2653"/>
                  <a:gd name="T51" fmla="*/ 0 h 1851"/>
                  <a:gd name="T52" fmla="*/ 0 w 2653"/>
                  <a:gd name="T53" fmla="*/ 0 h 1851"/>
                  <a:gd name="T54" fmla="*/ 0 w 2653"/>
                  <a:gd name="T55" fmla="*/ 0 h 1851"/>
                  <a:gd name="T56" fmla="*/ 0 w 2653"/>
                  <a:gd name="T57" fmla="*/ 0 h 1851"/>
                  <a:gd name="T58" fmla="*/ 0 w 2653"/>
                  <a:gd name="T59" fmla="*/ 0 h 1851"/>
                  <a:gd name="T60" fmla="*/ 0 w 2653"/>
                  <a:gd name="T61" fmla="*/ 0 h 1851"/>
                  <a:gd name="T62" fmla="*/ 0 w 2653"/>
                  <a:gd name="T63" fmla="*/ 0 h 1851"/>
                  <a:gd name="T64" fmla="*/ 0 w 2653"/>
                  <a:gd name="T65" fmla="*/ 0 h 1851"/>
                  <a:gd name="T66" fmla="*/ 0 w 2653"/>
                  <a:gd name="T67" fmla="*/ 0 h 1851"/>
                  <a:gd name="T68" fmla="*/ 0 w 2653"/>
                  <a:gd name="T69" fmla="*/ 0 h 1851"/>
                  <a:gd name="T70" fmla="*/ 0 w 2653"/>
                  <a:gd name="T71" fmla="*/ 0 h 1851"/>
                  <a:gd name="T72" fmla="*/ 0 w 2653"/>
                  <a:gd name="T73" fmla="*/ 0 h 1851"/>
                  <a:gd name="T74" fmla="*/ 0 w 2653"/>
                  <a:gd name="T75" fmla="*/ 0 h 1851"/>
                  <a:gd name="T76" fmla="*/ 0 w 2653"/>
                  <a:gd name="T77" fmla="*/ 0 h 1851"/>
                  <a:gd name="T78" fmla="*/ 0 w 2653"/>
                  <a:gd name="T79" fmla="*/ 0 h 1851"/>
                  <a:gd name="T80" fmla="*/ 0 w 2653"/>
                  <a:gd name="T81" fmla="*/ 0 h 1851"/>
                  <a:gd name="T82" fmla="*/ 0 w 2653"/>
                  <a:gd name="T83" fmla="*/ 0 h 1851"/>
                  <a:gd name="T84" fmla="*/ 0 w 2653"/>
                  <a:gd name="T85" fmla="*/ 0 h 1851"/>
                  <a:gd name="T86" fmla="*/ 0 w 2653"/>
                  <a:gd name="T87" fmla="*/ 0 h 1851"/>
                  <a:gd name="T88" fmla="*/ 0 w 2653"/>
                  <a:gd name="T89" fmla="*/ 0 h 1851"/>
                  <a:gd name="T90" fmla="*/ 0 w 2653"/>
                  <a:gd name="T91" fmla="*/ 0 h 1851"/>
                  <a:gd name="T92" fmla="*/ 0 w 2653"/>
                  <a:gd name="T93" fmla="*/ 0 h 1851"/>
                  <a:gd name="T94" fmla="*/ 0 w 2653"/>
                  <a:gd name="T95" fmla="*/ 0 h 1851"/>
                  <a:gd name="T96" fmla="*/ 0 w 2653"/>
                  <a:gd name="T97" fmla="*/ 0 h 1851"/>
                  <a:gd name="T98" fmla="*/ 0 w 2653"/>
                  <a:gd name="T99" fmla="*/ 0 h 1851"/>
                  <a:gd name="T100" fmla="*/ 0 w 2653"/>
                  <a:gd name="T101" fmla="*/ 0 h 1851"/>
                  <a:gd name="T102" fmla="*/ 0 w 2653"/>
                  <a:gd name="T103" fmla="*/ 0 h 1851"/>
                  <a:gd name="T104" fmla="*/ 0 w 2653"/>
                  <a:gd name="T105" fmla="*/ 0 h 1851"/>
                  <a:gd name="T106" fmla="*/ 0 w 2653"/>
                  <a:gd name="T107" fmla="*/ 0 h 1851"/>
                  <a:gd name="T108" fmla="*/ 0 w 2653"/>
                  <a:gd name="T109" fmla="*/ 0 h 1851"/>
                  <a:gd name="T110" fmla="*/ 0 w 2653"/>
                  <a:gd name="T111" fmla="*/ 0 h 1851"/>
                  <a:gd name="T112" fmla="*/ 0 w 2653"/>
                  <a:gd name="T113" fmla="*/ 0 h 1851"/>
                  <a:gd name="T114" fmla="*/ 0 w 2653"/>
                  <a:gd name="T115" fmla="*/ 0 h 18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53"/>
                  <a:gd name="T175" fmla="*/ 0 h 1851"/>
                  <a:gd name="T176" fmla="*/ 2653 w 2653"/>
                  <a:gd name="T177" fmla="*/ 1851 h 18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53" h="1851">
                    <a:moveTo>
                      <a:pt x="474" y="0"/>
                    </a:moveTo>
                    <a:lnTo>
                      <a:pt x="474" y="28"/>
                    </a:lnTo>
                    <a:lnTo>
                      <a:pt x="466" y="28"/>
                    </a:lnTo>
                    <a:lnTo>
                      <a:pt x="466" y="59"/>
                    </a:lnTo>
                    <a:lnTo>
                      <a:pt x="460" y="59"/>
                    </a:lnTo>
                    <a:lnTo>
                      <a:pt x="460" y="89"/>
                    </a:lnTo>
                    <a:lnTo>
                      <a:pt x="451" y="89"/>
                    </a:lnTo>
                    <a:lnTo>
                      <a:pt x="451" y="111"/>
                    </a:lnTo>
                    <a:lnTo>
                      <a:pt x="438" y="111"/>
                    </a:lnTo>
                    <a:lnTo>
                      <a:pt x="438" y="133"/>
                    </a:lnTo>
                    <a:lnTo>
                      <a:pt x="429" y="133"/>
                    </a:lnTo>
                    <a:lnTo>
                      <a:pt x="429" y="184"/>
                    </a:lnTo>
                    <a:lnTo>
                      <a:pt x="416" y="184"/>
                    </a:lnTo>
                    <a:lnTo>
                      <a:pt x="416" y="208"/>
                    </a:lnTo>
                    <a:lnTo>
                      <a:pt x="409" y="208"/>
                    </a:lnTo>
                    <a:lnTo>
                      <a:pt x="409" y="228"/>
                    </a:lnTo>
                    <a:lnTo>
                      <a:pt x="392" y="228"/>
                    </a:lnTo>
                    <a:lnTo>
                      <a:pt x="392" y="272"/>
                    </a:lnTo>
                    <a:lnTo>
                      <a:pt x="379" y="272"/>
                    </a:lnTo>
                    <a:lnTo>
                      <a:pt x="379" y="310"/>
                    </a:lnTo>
                    <a:lnTo>
                      <a:pt x="373" y="310"/>
                    </a:lnTo>
                    <a:lnTo>
                      <a:pt x="373" y="332"/>
                    </a:lnTo>
                    <a:lnTo>
                      <a:pt x="357" y="332"/>
                    </a:lnTo>
                    <a:lnTo>
                      <a:pt x="357" y="375"/>
                    </a:lnTo>
                    <a:lnTo>
                      <a:pt x="342" y="375"/>
                    </a:lnTo>
                    <a:lnTo>
                      <a:pt x="342" y="406"/>
                    </a:lnTo>
                    <a:lnTo>
                      <a:pt x="336" y="406"/>
                    </a:lnTo>
                    <a:lnTo>
                      <a:pt x="336" y="435"/>
                    </a:lnTo>
                    <a:lnTo>
                      <a:pt x="320" y="435"/>
                    </a:lnTo>
                    <a:lnTo>
                      <a:pt x="320" y="472"/>
                    </a:lnTo>
                    <a:lnTo>
                      <a:pt x="305" y="472"/>
                    </a:lnTo>
                    <a:lnTo>
                      <a:pt x="305" y="509"/>
                    </a:lnTo>
                    <a:lnTo>
                      <a:pt x="300" y="509"/>
                    </a:lnTo>
                    <a:lnTo>
                      <a:pt x="300" y="531"/>
                    </a:lnTo>
                    <a:lnTo>
                      <a:pt x="292" y="531"/>
                    </a:lnTo>
                    <a:lnTo>
                      <a:pt x="292" y="545"/>
                    </a:lnTo>
                    <a:lnTo>
                      <a:pt x="277" y="545"/>
                    </a:lnTo>
                    <a:lnTo>
                      <a:pt x="277" y="576"/>
                    </a:lnTo>
                    <a:lnTo>
                      <a:pt x="270" y="576"/>
                    </a:lnTo>
                    <a:lnTo>
                      <a:pt x="270" y="605"/>
                    </a:lnTo>
                    <a:lnTo>
                      <a:pt x="263" y="605"/>
                    </a:lnTo>
                    <a:lnTo>
                      <a:pt x="263" y="628"/>
                    </a:lnTo>
                    <a:lnTo>
                      <a:pt x="255" y="628"/>
                    </a:lnTo>
                    <a:lnTo>
                      <a:pt x="255" y="650"/>
                    </a:lnTo>
                    <a:lnTo>
                      <a:pt x="241" y="650"/>
                    </a:lnTo>
                    <a:lnTo>
                      <a:pt x="241" y="670"/>
                    </a:lnTo>
                    <a:lnTo>
                      <a:pt x="233" y="670"/>
                    </a:lnTo>
                    <a:lnTo>
                      <a:pt x="233" y="708"/>
                    </a:lnTo>
                    <a:lnTo>
                      <a:pt x="227" y="708"/>
                    </a:lnTo>
                    <a:lnTo>
                      <a:pt x="227" y="723"/>
                    </a:lnTo>
                    <a:lnTo>
                      <a:pt x="218" y="723"/>
                    </a:lnTo>
                    <a:lnTo>
                      <a:pt x="218" y="753"/>
                    </a:lnTo>
                    <a:lnTo>
                      <a:pt x="205" y="753"/>
                    </a:lnTo>
                    <a:lnTo>
                      <a:pt x="205" y="804"/>
                    </a:lnTo>
                    <a:lnTo>
                      <a:pt x="196" y="804"/>
                    </a:lnTo>
                    <a:lnTo>
                      <a:pt x="196" y="826"/>
                    </a:lnTo>
                    <a:lnTo>
                      <a:pt x="183" y="826"/>
                    </a:lnTo>
                    <a:lnTo>
                      <a:pt x="183" y="849"/>
                    </a:lnTo>
                    <a:lnTo>
                      <a:pt x="176" y="849"/>
                    </a:lnTo>
                    <a:lnTo>
                      <a:pt x="176" y="872"/>
                    </a:lnTo>
                    <a:lnTo>
                      <a:pt x="160" y="872"/>
                    </a:lnTo>
                    <a:lnTo>
                      <a:pt x="160" y="892"/>
                    </a:lnTo>
                    <a:lnTo>
                      <a:pt x="154" y="892"/>
                    </a:lnTo>
                    <a:lnTo>
                      <a:pt x="154" y="923"/>
                    </a:lnTo>
                    <a:lnTo>
                      <a:pt x="146" y="923"/>
                    </a:lnTo>
                    <a:lnTo>
                      <a:pt x="146" y="952"/>
                    </a:lnTo>
                    <a:lnTo>
                      <a:pt x="140" y="952"/>
                    </a:lnTo>
                    <a:lnTo>
                      <a:pt x="140" y="982"/>
                    </a:lnTo>
                    <a:lnTo>
                      <a:pt x="124" y="982"/>
                    </a:lnTo>
                    <a:lnTo>
                      <a:pt x="124" y="989"/>
                    </a:lnTo>
                    <a:lnTo>
                      <a:pt x="118" y="989"/>
                    </a:lnTo>
                    <a:lnTo>
                      <a:pt x="118" y="1025"/>
                    </a:lnTo>
                    <a:lnTo>
                      <a:pt x="109" y="1025"/>
                    </a:lnTo>
                    <a:lnTo>
                      <a:pt x="109" y="1048"/>
                    </a:lnTo>
                    <a:lnTo>
                      <a:pt x="103" y="1048"/>
                    </a:lnTo>
                    <a:lnTo>
                      <a:pt x="103" y="1077"/>
                    </a:lnTo>
                    <a:lnTo>
                      <a:pt x="96" y="1077"/>
                    </a:lnTo>
                    <a:lnTo>
                      <a:pt x="96" y="1093"/>
                    </a:lnTo>
                    <a:lnTo>
                      <a:pt x="87" y="1093"/>
                    </a:lnTo>
                    <a:lnTo>
                      <a:pt x="87" y="1121"/>
                    </a:lnTo>
                    <a:lnTo>
                      <a:pt x="73" y="1121"/>
                    </a:lnTo>
                    <a:lnTo>
                      <a:pt x="73" y="1150"/>
                    </a:lnTo>
                    <a:lnTo>
                      <a:pt x="67" y="1150"/>
                    </a:lnTo>
                    <a:lnTo>
                      <a:pt x="67" y="1167"/>
                    </a:lnTo>
                    <a:lnTo>
                      <a:pt x="59" y="1167"/>
                    </a:lnTo>
                    <a:lnTo>
                      <a:pt x="59" y="1196"/>
                    </a:lnTo>
                    <a:lnTo>
                      <a:pt x="44" y="1196"/>
                    </a:lnTo>
                    <a:lnTo>
                      <a:pt x="44" y="1224"/>
                    </a:lnTo>
                    <a:lnTo>
                      <a:pt x="37" y="1224"/>
                    </a:lnTo>
                    <a:lnTo>
                      <a:pt x="37" y="1247"/>
                    </a:lnTo>
                    <a:lnTo>
                      <a:pt x="31" y="1247"/>
                    </a:lnTo>
                    <a:lnTo>
                      <a:pt x="31" y="1269"/>
                    </a:lnTo>
                    <a:lnTo>
                      <a:pt x="22" y="1269"/>
                    </a:lnTo>
                    <a:lnTo>
                      <a:pt x="22" y="1297"/>
                    </a:lnTo>
                    <a:lnTo>
                      <a:pt x="9" y="1297"/>
                    </a:lnTo>
                    <a:lnTo>
                      <a:pt x="9" y="1321"/>
                    </a:lnTo>
                    <a:lnTo>
                      <a:pt x="0" y="1321"/>
                    </a:lnTo>
                    <a:lnTo>
                      <a:pt x="0" y="1343"/>
                    </a:lnTo>
                    <a:lnTo>
                      <a:pt x="37" y="1343"/>
                    </a:lnTo>
                    <a:lnTo>
                      <a:pt x="37" y="1352"/>
                    </a:lnTo>
                    <a:lnTo>
                      <a:pt x="73" y="1352"/>
                    </a:lnTo>
                    <a:lnTo>
                      <a:pt x="73" y="1357"/>
                    </a:lnTo>
                    <a:lnTo>
                      <a:pt x="109" y="1357"/>
                    </a:lnTo>
                    <a:lnTo>
                      <a:pt x="109" y="1365"/>
                    </a:lnTo>
                    <a:lnTo>
                      <a:pt x="146" y="1365"/>
                    </a:lnTo>
                    <a:lnTo>
                      <a:pt x="146" y="1380"/>
                    </a:lnTo>
                    <a:lnTo>
                      <a:pt x="196" y="1380"/>
                    </a:lnTo>
                    <a:lnTo>
                      <a:pt x="196" y="1388"/>
                    </a:lnTo>
                    <a:lnTo>
                      <a:pt x="227" y="1388"/>
                    </a:lnTo>
                    <a:lnTo>
                      <a:pt x="227" y="1403"/>
                    </a:lnTo>
                    <a:lnTo>
                      <a:pt x="300" y="1403"/>
                    </a:lnTo>
                    <a:lnTo>
                      <a:pt x="300" y="1417"/>
                    </a:lnTo>
                    <a:lnTo>
                      <a:pt x="342" y="1417"/>
                    </a:lnTo>
                    <a:lnTo>
                      <a:pt x="342" y="1425"/>
                    </a:lnTo>
                    <a:lnTo>
                      <a:pt x="379" y="1425"/>
                    </a:lnTo>
                    <a:lnTo>
                      <a:pt x="379" y="1431"/>
                    </a:lnTo>
                    <a:lnTo>
                      <a:pt x="416" y="1431"/>
                    </a:lnTo>
                    <a:lnTo>
                      <a:pt x="416" y="1440"/>
                    </a:lnTo>
                    <a:lnTo>
                      <a:pt x="451" y="1440"/>
                    </a:lnTo>
                    <a:lnTo>
                      <a:pt x="451" y="1446"/>
                    </a:lnTo>
                    <a:lnTo>
                      <a:pt x="488" y="1446"/>
                    </a:lnTo>
                    <a:lnTo>
                      <a:pt x="488" y="1462"/>
                    </a:lnTo>
                    <a:lnTo>
                      <a:pt x="533" y="1462"/>
                    </a:lnTo>
                    <a:lnTo>
                      <a:pt x="533" y="1468"/>
                    </a:lnTo>
                    <a:lnTo>
                      <a:pt x="569" y="1468"/>
                    </a:lnTo>
                    <a:lnTo>
                      <a:pt x="569" y="1477"/>
                    </a:lnTo>
                    <a:lnTo>
                      <a:pt x="605" y="1477"/>
                    </a:lnTo>
                    <a:lnTo>
                      <a:pt x="605" y="1482"/>
                    </a:lnTo>
                    <a:lnTo>
                      <a:pt x="642" y="1482"/>
                    </a:lnTo>
                    <a:lnTo>
                      <a:pt x="642" y="1499"/>
                    </a:lnTo>
                    <a:lnTo>
                      <a:pt x="684" y="1499"/>
                    </a:lnTo>
                    <a:lnTo>
                      <a:pt x="684" y="1505"/>
                    </a:lnTo>
                    <a:lnTo>
                      <a:pt x="721" y="1505"/>
                    </a:lnTo>
                    <a:lnTo>
                      <a:pt x="721" y="1513"/>
                    </a:lnTo>
                    <a:lnTo>
                      <a:pt x="757" y="1513"/>
                    </a:lnTo>
                    <a:lnTo>
                      <a:pt x="757" y="1519"/>
                    </a:lnTo>
                    <a:lnTo>
                      <a:pt x="788" y="1519"/>
                    </a:lnTo>
                    <a:lnTo>
                      <a:pt x="788" y="1536"/>
                    </a:lnTo>
                    <a:lnTo>
                      <a:pt x="867" y="1536"/>
                    </a:lnTo>
                    <a:lnTo>
                      <a:pt x="867" y="1550"/>
                    </a:lnTo>
                    <a:lnTo>
                      <a:pt x="903" y="1550"/>
                    </a:lnTo>
                    <a:lnTo>
                      <a:pt x="903" y="1556"/>
                    </a:lnTo>
                    <a:lnTo>
                      <a:pt x="940" y="1556"/>
                    </a:lnTo>
                    <a:lnTo>
                      <a:pt x="940" y="1565"/>
                    </a:lnTo>
                    <a:lnTo>
                      <a:pt x="984" y="1565"/>
                    </a:lnTo>
                    <a:lnTo>
                      <a:pt x="984" y="1579"/>
                    </a:lnTo>
                    <a:lnTo>
                      <a:pt x="1029" y="1579"/>
                    </a:lnTo>
                    <a:lnTo>
                      <a:pt x="1029" y="1587"/>
                    </a:lnTo>
                    <a:lnTo>
                      <a:pt x="1065" y="1587"/>
                    </a:lnTo>
                    <a:lnTo>
                      <a:pt x="1065" y="1594"/>
                    </a:lnTo>
                    <a:lnTo>
                      <a:pt x="1102" y="1594"/>
                    </a:lnTo>
                    <a:lnTo>
                      <a:pt x="1102" y="1601"/>
                    </a:lnTo>
                    <a:lnTo>
                      <a:pt x="1138" y="1601"/>
                    </a:lnTo>
                    <a:lnTo>
                      <a:pt x="1138" y="1616"/>
                    </a:lnTo>
                    <a:lnTo>
                      <a:pt x="1180" y="1616"/>
                    </a:lnTo>
                    <a:lnTo>
                      <a:pt x="1180" y="1624"/>
                    </a:lnTo>
                    <a:lnTo>
                      <a:pt x="1217" y="1624"/>
                    </a:lnTo>
                    <a:lnTo>
                      <a:pt x="1217" y="1638"/>
                    </a:lnTo>
                    <a:lnTo>
                      <a:pt x="1290" y="1638"/>
                    </a:lnTo>
                    <a:lnTo>
                      <a:pt x="1290" y="1647"/>
                    </a:lnTo>
                    <a:lnTo>
                      <a:pt x="1319" y="1647"/>
                    </a:lnTo>
                    <a:lnTo>
                      <a:pt x="1319" y="1653"/>
                    </a:lnTo>
                    <a:lnTo>
                      <a:pt x="1371" y="1653"/>
                    </a:lnTo>
                    <a:lnTo>
                      <a:pt x="1371" y="1667"/>
                    </a:lnTo>
                    <a:lnTo>
                      <a:pt x="1408" y="1667"/>
                    </a:lnTo>
                    <a:lnTo>
                      <a:pt x="1408" y="1675"/>
                    </a:lnTo>
                    <a:lnTo>
                      <a:pt x="1436" y="1675"/>
                    </a:lnTo>
                    <a:lnTo>
                      <a:pt x="1436" y="1684"/>
                    </a:lnTo>
                    <a:lnTo>
                      <a:pt x="1472" y="1684"/>
                    </a:lnTo>
                    <a:lnTo>
                      <a:pt x="1472" y="1698"/>
                    </a:lnTo>
                    <a:lnTo>
                      <a:pt x="1523" y="1698"/>
                    </a:lnTo>
                    <a:lnTo>
                      <a:pt x="1523" y="1704"/>
                    </a:lnTo>
                    <a:lnTo>
                      <a:pt x="1554" y="1704"/>
                    </a:lnTo>
                    <a:lnTo>
                      <a:pt x="1554" y="1712"/>
                    </a:lnTo>
                    <a:lnTo>
                      <a:pt x="1589" y="1712"/>
                    </a:lnTo>
                    <a:lnTo>
                      <a:pt x="1589" y="1720"/>
                    </a:lnTo>
                    <a:lnTo>
                      <a:pt x="1626" y="1720"/>
                    </a:lnTo>
                    <a:lnTo>
                      <a:pt x="1626" y="1735"/>
                    </a:lnTo>
                    <a:lnTo>
                      <a:pt x="1669" y="1735"/>
                    </a:lnTo>
                    <a:lnTo>
                      <a:pt x="1669" y="1741"/>
                    </a:lnTo>
                    <a:lnTo>
                      <a:pt x="1705" y="1741"/>
                    </a:lnTo>
                    <a:lnTo>
                      <a:pt x="1705" y="1757"/>
                    </a:lnTo>
                    <a:lnTo>
                      <a:pt x="1778" y="1757"/>
                    </a:lnTo>
                    <a:lnTo>
                      <a:pt x="1778" y="1763"/>
                    </a:lnTo>
                    <a:lnTo>
                      <a:pt x="1822" y="1763"/>
                    </a:lnTo>
                    <a:lnTo>
                      <a:pt x="1822" y="1772"/>
                    </a:lnTo>
                    <a:lnTo>
                      <a:pt x="1859" y="1772"/>
                    </a:lnTo>
                    <a:lnTo>
                      <a:pt x="1859" y="1786"/>
                    </a:lnTo>
                    <a:lnTo>
                      <a:pt x="1896" y="1786"/>
                    </a:lnTo>
                    <a:lnTo>
                      <a:pt x="1896" y="1794"/>
                    </a:lnTo>
                    <a:lnTo>
                      <a:pt x="1937" y="1794"/>
                    </a:lnTo>
                    <a:lnTo>
                      <a:pt x="1937" y="1800"/>
                    </a:lnTo>
                    <a:lnTo>
                      <a:pt x="1974" y="1800"/>
                    </a:lnTo>
                    <a:lnTo>
                      <a:pt x="1974" y="1814"/>
                    </a:lnTo>
                    <a:lnTo>
                      <a:pt x="2011" y="1814"/>
                    </a:lnTo>
                    <a:lnTo>
                      <a:pt x="2011" y="1823"/>
                    </a:lnTo>
                    <a:lnTo>
                      <a:pt x="2055" y="1823"/>
                    </a:lnTo>
                    <a:lnTo>
                      <a:pt x="2055" y="1829"/>
                    </a:lnTo>
                    <a:lnTo>
                      <a:pt x="2092" y="1829"/>
                    </a:lnTo>
                    <a:lnTo>
                      <a:pt x="2092" y="1845"/>
                    </a:lnTo>
                    <a:lnTo>
                      <a:pt x="2120" y="1845"/>
                    </a:lnTo>
                    <a:lnTo>
                      <a:pt x="2120" y="1851"/>
                    </a:lnTo>
                    <a:lnTo>
                      <a:pt x="2172" y="1851"/>
                    </a:lnTo>
                    <a:lnTo>
                      <a:pt x="2172" y="1845"/>
                    </a:lnTo>
                    <a:lnTo>
                      <a:pt x="2179" y="1845"/>
                    </a:lnTo>
                    <a:lnTo>
                      <a:pt x="2179" y="1800"/>
                    </a:lnTo>
                    <a:lnTo>
                      <a:pt x="2187" y="1800"/>
                    </a:lnTo>
                    <a:lnTo>
                      <a:pt x="2187" y="1772"/>
                    </a:lnTo>
                    <a:lnTo>
                      <a:pt x="2192" y="1772"/>
                    </a:lnTo>
                    <a:lnTo>
                      <a:pt x="2192" y="1757"/>
                    </a:lnTo>
                    <a:lnTo>
                      <a:pt x="2209" y="1757"/>
                    </a:lnTo>
                    <a:lnTo>
                      <a:pt x="2209" y="1712"/>
                    </a:lnTo>
                    <a:lnTo>
                      <a:pt x="2215" y="1712"/>
                    </a:lnTo>
                    <a:lnTo>
                      <a:pt x="2215" y="1684"/>
                    </a:lnTo>
                    <a:lnTo>
                      <a:pt x="2229" y="1684"/>
                    </a:lnTo>
                    <a:lnTo>
                      <a:pt x="2229" y="1667"/>
                    </a:lnTo>
                    <a:lnTo>
                      <a:pt x="2237" y="1667"/>
                    </a:lnTo>
                    <a:lnTo>
                      <a:pt x="2237" y="1638"/>
                    </a:lnTo>
                    <a:lnTo>
                      <a:pt x="2246" y="1638"/>
                    </a:lnTo>
                    <a:lnTo>
                      <a:pt x="2246" y="1624"/>
                    </a:lnTo>
                    <a:lnTo>
                      <a:pt x="2251" y="1624"/>
                    </a:lnTo>
                    <a:lnTo>
                      <a:pt x="2251" y="1587"/>
                    </a:lnTo>
                    <a:lnTo>
                      <a:pt x="2266" y="1587"/>
                    </a:lnTo>
                    <a:lnTo>
                      <a:pt x="2266" y="1565"/>
                    </a:lnTo>
                    <a:lnTo>
                      <a:pt x="2274" y="1565"/>
                    </a:lnTo>
                    <a:lnTo>
                      <a:pt x="2274" y="1536"/>
                    </a:lnTo>
                    <a:lnTo>
                      <a:pt x="2288" y="1536"/>
                    </a:lnTo>
                    <a:lnTo>
                      <a:pt x="2288" y="1482"/>
                    </a:lnTo>
                    <a:lnTo>
                      <a:pt x="2302" y="1482"/>
                    </a:lnTo>
                    <a:lnTo>
                      <a:pt x="2302" y="1468"/>
                    </a:lnTo>
                    <a:lnTo>
                      <a:pt x="2310" y="1468"/>
                    </a:lnTo>
                    <a:lnTo>
                      <a:pt x="2310" y="1440"/>
                    </a:lnTo>
                    <a:lnTo>
                      <a:pt x="2318" y="1440"/>
                    </a:lnTo>
                    <a:lnTo>
                      <a:pt x="2318" y="1425"/>
                    </a:lnTo>
                    <a:lnTo>
                      <a:pt x="2324" y="1425"/>
                    </a:lnTo>
                    <a:lnTo>
                      <a:pt x="2324" y="1403"/>
                    </a:lnTo>
                    <a:lnTo>
                      <a:pt x="2338" y="1403"/>
                    </a:lnTo>
                    <a:lnTo>
                      <a:pt x="2338" y="1380"/>
                    </a:lnTo>
                    <a:lnTo>
                      <a:pt x="2347" y="1380"/>
                    </a:lnTo>
                    <a:lnTo>
                      <a:pt x="2347" y="1357"/>
                    </a:lnTo>
                    <a:lnTo>
                      <a:pt x="2353" y="1357"/>
                    </a:lnTo>
                    <a:lnTo>
                      <a:pt x="2353" y="1321"/>
                    </a:lnTo>
                    <a:lnTo>
                      <a:pt x="2369" y="1321"/>
                    </a:lnTo>
                    <a:lnTo>
                      <a:pt x="2369" y="1297"/>
                    </a:lnTo>
                    <a:lnTo>
                      <a:pt x="2375" y="1297"/>
                    </a:lnTo>
                    <a:lnTo>
                      <a:pt x="2375" y="1261"/>
                    </a:lnTo>
                    <a:lnTo>
                      <a:pt x="2383" y="1261"/>
                    </a:lnTo>
                    <a:lnTo>
                      <a:pt x="2383" y="1240"/>
                    </a:lnTo>
                    <a:lnTo>
                      <a:pt x="2390" y="1240"/>
                    </a:lnTo>
                    <a:lnTo>
                      <a:pt x="2390" y="1224"/>
                    </a:lnTo>
                    <a:lnTo>
                      <a:pt x="2405" y="1224"/>
                    </a:lnTo>
                    <a:lnTo>
                      <a:pt x="2405" y="1196"/>
                    </a:lnTo>
                    <a:lnTo>
                      <a:pt x="2412" y="1196"/>
                    </a:lnTo>
                    <a:lnTo>
                      <a:pt x="2412" y="1181"/>
                    </a:lnTo>
                    <a:lnTo>
                      <a:pt x="2420" y="1181"/>
                    </a:lnTo>
                    <a:lnTo>
                      <a:pt x="2420" y="1145"/>
                    </a:lnTo>
                    <a:lnTo>
                      <a:pt x="2425" y="1145"/>
                    </a:lnTo>
                    <a:lnTo>
                      <a:pt x="2425" y="1121"/>
                    </a:lnTo>
                    <a:lnTo>
                      <a:pt x="2434" y="1121"/>
                    </a:lnTo>
                    <a:lnTo>
                      <a:pt x="2434" y="1108"/>
                    </a:lnTo>
                    <a:lnTo>
                      <a:pt x="2442" y="1108"/>
                    </a:lnTo>
                    <a:lnTo>
                      <a:pt x="2442" y="1077"/>
                    </a:lnTo>
                    <a:lnTo>
                      <a:pt x="2448" y="1077"/>
                    </a:lnTo>
                    <a:lnTo>
                      <a:pt x="2448" y="1048"/>
                    </a:lnTo>
                    <a:lnTo>
                      <a:pt x="2462" y="1048"/>
                    </a:lnTo>
                    <a:lnTo>
                      <a:pt x="2462" y="1025"/>
                    </a:lnTo>
                    <a:lnTo>
                      <a:pt x="2470" y="1025"/>
                    </a:lnTo>
                    <a:lnTo>
                      <a:pt x="2470" y="1002"/>
                    </a:lnTo>
                    <a:lnTo>
                      <a:pt x="2484" y="1002"/>
                    </a:lnTo>
                    <a:lnTo>
                      <a:pt x="2484" y="989"/>
                    </a:lnTo>
                    <a:lnTo>
                      <a:pt x="2492" y="989"/>
                    </a:lnTo>
                    <a:lnTo>
                      <a:pt x="2492" y="960"/>
                    </a:lnTo>
                    <a:lnTo>
                      <a:pt x="2499" y="960"/>
                    </a:lnTo>
                    <a:lnTo>
                      <a:pt x="2499" y="929"/>
                    </a:lnTo>
                    <a:lnTo>
                      <a:pt x="2507" y="929"/>
                    </a:lnTo>
                    <a:lnTo>
                      <a:pt x="2507" y="892"/>
                    </a:lnTo>
                    <a:lnTo>
                      <a:pt x="2521" y="892"/>
                    </a:lnTo>
                    <a:lnTo>
                      <a:pt x="2521" y="872"/>
                    </a:lnTo>
                    <a:lnTo>
                      <a:pt x="2529" y="872"/>
                    </a:lnTo>
                    <a:lnTo>
                      <a:pt x="2529" y="841"/>
                    </a:lnTo>
                    <a:lnTo>
                      <a:pt x="2535" y="841"/>
                    </a:lnTo>
                    <a:lnTo>
                      <a:pt x="2535" y="826"/>
                    </a:lnTo>
                    <a:lnTo>
                      <a:pt x="2543" y="826"/>
                    </a:lnTo>
                    <a:lnTo>
                      <a:pt x="2543" y="789"/>
                    </a:lnTo>
                    <a:lnTo>
                      <a:pt x="2551" y="789"/>
                    </a:lnTo>
                    <a:lnTo>
                      <a:pt x="2551" y="767"/>
                    </a:lnTo>
                    <a:lnTo>
                      <a:pt x="2557" y="767"/>
                    </a:lnTo>
                    <a:lnTo>
                      <a:pt x="2557" y="745"/>
                    </a:lnTo>
                    <a:lnTo>
                      <a:pt x="2571" y="745"/>
                    </a:lnTo>
                    <a:lnTo>
                      <a:pt x="2571" y="723"/>
                    </a:lnTo>
                    <a:lnTo>
                      <a:pt x="2579" y="723"/>
                    </a:lnTo>
                    <a:lnTo>
                      <a:pt x="2579" y="693"/>
                    </a:lnTo>
                    <a:lnTo>
                      <a:pt x="2588" y="693"/>
                    </a:lnTo>
                    <a:lnTo>
                      <a:pt x="2588" y="670"/>
                    </a:lnTo>
                    <a:lnTo>
                      <a:pt x="2601" y="670"/>
                    </a:lnTo>
                    <a:lnTo>
                      <a:pt x="2601" y="642"/>
                    </a:lnTo>
                    <a:lnTo>
                      <a:pt x="2608" y="642"/>
                    </a:lnTo>
                    <a:lnTo>
                      <a:pt x="2608" y="613"/>
                    </a:lnTo>
                    <a:lnTo>
                      <a:pt x="2616" y="613"/>
                    </a:lnTo>
                    <a:lnTo>
                      <a:pt x="2616" y="591"/>
                    </a:lnTo>
                    <a:lnTo>
                      <a:pt x="2624" y="591"/>
                    </a:lnTo>
                    <a:lnTo>
                      <a:pt x="2624" y="569"/>
                    </a:lnTo>
                    <a:lnTo>
                      <a:pt x="2638" y="569"/>
                    </a:lnTo>
                    <a:lnTo>
                      <a:pt x="2638" y="545"/>
                    </a:lnTo>
                    <a:lnTo>
                      <a:pt x="2644" y="545"/>
                    </a:lnTo>
                    <a:lnTo>
                      <a:pt x="2644" y="523"/>
                    </a:lnTo>
                    <a:lnTo>
                      <a:pt x="2653" y="523"/>
                    </a:lnTo>
                    <a:lnTo>
                      <a:pt x="2653" y="486"/>
                    </a:lnTo>
                    <a:lnTo>
                      <a:pt x="2608" y="486"/>
                    </a:lnTo>
                    <a:lnTo>
                      <a:pt x="2608" y="472"/>
                    </a:lnTo>
                    <a:lnTo>
                      <a:pt x="2529" y="472"/>
                    </a:lnTo>
                    <a:lnTo>
                      <a:pt x="2529" y="457"/>
                    </a:lnTo>
                    <a:lnTo>
                      <a:pt x="2492" y="457"/>
                    </a:lnTo>
                    <a:lnTo>
                      <a:pt x="2492" y="450"/>
                    </a:lnTo>
                    <a:lnTo>
                      <a:pt x="2442" y="450"/>
                    </a:lnTo>
                    <a:lnTo>
                      <a:pt x="2442" y="435"/>
                    </a:lnTo>
                    <a:lnTo>
                      <a:pt x="2369" y="435"/>
                    </a:lnTo>
                    <a:lnTo>
                      <a:pt x="2369" y="421"/>
                    </a:lnTo>
                    <a:lnTo>
                      <a:pt x="2324" y="421"/>
                    </a:lnTo>
                    <a:lnTo>
                      <a:pt x="2324" y="413"/>
                    </a:lnTo>
                    <a:lnTo>
                      <a:pt x="2288" y="413"/>
                    </a:lnTo>
                    <a:lnTo>
                      <a:pt x="2288" y="406"/>
                    </a:lnTo>
                    <a:lnTo>
                      <a:pt x="2246" y="406"/>
                    </a:lnTo>
                    <a:lnTo>
                      <a:pt x="2246" y="391"/>
                    </a:lnTo>
                    <a:lnTo>
                      <a:pt x="2209" y="391"/>
                    </a:lnTo>
                    <a:lnTo>
                      <a:pt x="2209" y="384"/>
                    </a:lnTo>
                    <a:lnTo>
                      <a:pt x="2172" y="384"/>
                    </a:lnTo>
                    <a:lnTo>
                      <a:pt x="2172" y="375"/>
                    </a:lnTo>
                    <a:lnTo>
                      <a:pt x="2120" y="375"/>
                    </a:lnTo>
                    <a:lnTo>
                      <a:pt x="2120" y="369"/>
                    </a:lnTo>
                    <a:lnTo>
                      <a:pt x="2092" y="369"/>
                    </a:lnTo>
                    <a:lnTo>
                      <a:pt x="2092" y="355"/>
                    </a:lnTo>
                    <a:lnTo>
                      <a:pt x="2041" y="355"/>
                    </a:lnTo>
                    <a:lnTo>
                      <a:pt x="2041" y="347"/>
                    </a:lnTo>
                    <a:lnTo>
                      <a:pt x="2005" y="347"/>
                    </a:lnTo>
                    <a:lnTo>
                      <a:pt x="2005" y="338"/>
                    </a:lnTo>
                    <a:lnTo>
                      <a:pt x="1959" y="338"/>
                    </a:lnTo>
                    <a:lnTo>
                      <a:pt x="1959" y="332"/>
                    </a:lnTo>
                    <a:lnTo>
                      <a:pt x="1924" y="332"/>
                    </a:lnTo>
                    <a:lnTo>
                      <a:pt x="1924" y="324"/>
                    </a:lnTo>
                    <a:lnTo>
                      <a:pt x="1881" y="324"/>
                    </a:lnTo>
                    <a:lnTo>
                      <a:pt x="1881" y="318"/>
                    </a:lnTo>
                    <a:lnTo>
                      <a:pt x="1844" y="318"/>
                    </a:lnTo>
                    <a:lnTo>
                      <a:pt x="1844" y="310"/>
                    </a:lnTo>
                    <a:lnTo>
                      <a:pt x="1800" y="310"/>
                    </a:lnTo>
                    <a:lnTo>
                      <a:pt x="1800" y="296"/>
                    </a:lnTo>
                    <a:lnTo>
                      <a:pt x="1763" y="296"/>
                    </a:lnTo>
                    <a:lnTo>
                      <a:pt x="1763" y="287"/>
                    </a:lnTo>
                    <a:lnTo>
                      <a:pt x="1719" y="287"/>
                    </a:lnTo>
                    <a:lnTo>
                      <a:pt x="1719" y="272"/>
                    </a:lnTo>
                    <a:lnTo>
                      <a:pt x="1641" y="272"/>
                    </a:lnTo>
                    <a:lnTo>
                      <a:pt x="1641" y="259"/>
                    </a:lnTo>
                    <a:lnTo>
                      <a:pt x="1604" y="259"/>
                    </a:lnTo>
                    <a:lnTo>
                      <a:pt x="1604" y="250"/>
                    </a:lnTo>
                    <a:lnTo>
                      <a:pt x="1567" y="250"/>
                    </a:lnTo>
                    <a:lnTo>
                      <a:pt x="1567" y="236"/>
                    </a:lnTo>
                    <a:lnTo>
                      <a:pt x="1523" y="236"/>
                    </a:lnTo>
                    <a:lnTo>
                      <a:pt x="1523" y="228"/>
                    </a:lnTo>
                    <a:lnTo>
                      <a:pt x="1486" y="228"/>
                    </a:lnTo>
                    <a:lnTo>
                      <a:pt x="1486" y="222"/>
                    </a:lnTo>
                    <a:lnTo>
                      <a:pt x="1436" y="222"/>
                    </a:lnTo>
                    <a:lnTo>
                      <a:pt x="1436" y="213"/>
                    </a:lnTo>
                    <a:lnTo>
                      <a:pt x="1408" y="213"/>
                    </a:lnTo>
                    <a:lnTo>
                      <a:pt x="1408" y="208"/>
                    </a:lnTo>
                    <a:lnTo>
                      <a:pt x="1354" y="208"/>
                    </a:lnTo>
                    <a:lnTo>
                      <a:pt x="1354" y="199"/>
                    </a:lnTo>
                    <a:lnTo>
                      <a:pt x="1319" y="199"/>
                    </a:lnTo>
                    <a:lnTo>
                      <a:pt x="1319" y="184"/>
                    </a:lnTo>
                    <a:lnTo>
                      <a:pt x="1276" y="184"/>
                    </a:lnTo>
                    <a:lnTo>
                      <a:pt x="1276" y="177"/>
                    </a:lnTo>
                    <a:lnTo>
                      <a:pt x="1239" y="177"/>
                    </a:lnTo>
                    <a:lnTo>
                      <a:pt x="1239" y="171"/>
                    </a:lnTo>
                    <a:lnTo>
                      <a:pt x="1195" y="171"/>
                    </a:lnTo>
                    <a:lnTo>
                      <a:pt x="1195" y="154"/>
                    </a:lnTo>
                    <a:lnTo>
                      <a:pt x="1158" y="154"/>
                    </a:lnTo>
                    <a:lnTo>
                      <a:pt x="1158" y="148"/>
                    </a:lnTo>
                    <a:lnTo>
                      <a:pt x="1116" y="148"/>
                    </a:lnTo>
                    <a:lnTo>
                      <a:pt x="1116" y="140"/>
                    </a:lnTo>
                    <a:lnTo>
                      <a:pt x="1079" y="140"/>
                    </a:lnTo>
                    <a:lnTo>
                      <a:pt x="1079" y="133"/>
                    </a:lnTo>
                    <a:lnTo>
                      <a:pt x="1034" y="133"/>
                    </a:lnTo>
                    <a:lnTo>
                      <a:pt x="1034" y="118"/>
                    </a:lnTo>
                    <a:lnTo>
                      <a:pt x="999" y="118"/>
                    </a:lnTo>
                    <a:lnTo>
                      <a:pt x="999" y="111"/>
                    </a:lnTo>
                    <a:lnTo>
                      <a:pt x="919" y="111"/>
                    </a:lnTo>
                    <a:lnTo>
                      <a:pt x="919" y="96"/>
                    </a:lnTo>
                    <a:lnTo>
                      <a:pt x="867" y="96"/>
                    </a:lnTo>
                    <a:lnTo>
                      <a:pt x="867" y="89"/>
                    </a:lnTo>
                    <a:lnTo>
                      <a:pt x="838" y="89"/>
                    </a:lnTo>
                    <a:lnTo>
                      <a:pt x="838" y="80"/>
                    </a:lnTo>
                    <a:lnTo>
                      <a:pt x="788" y="80"/>
                    </a:lnTo>
                    <a:lnTo>
                      <a:pt x="788" y="66"/>
                    </a:lnTo>
                    <a:lnTo>
                      <a:pt x="757" y="66"/>
                    </a:lnTo>
                    <a:lnTo>
                      <a:pt x="757" y="59"/>
                    </a:lnTo>
                    <a:lnTo>
                      <a:pt x="707" y="59"/>
                    </a:lnTo>
                    <a:lnTo>
                      <a:pt x="707" y="52"/>
                    </a:lnTo>
                    <a:lnTo>
                      <a:pt x="670" y="52"/>
                    </a:lnTo>
                    <a:lnTo>
                      <a:pt x="670" y="37"/>
                    </a:lnTo>
                    <a:lnTo>
                      <a:pt x="627" y="37"/>
                    </a:lnTo>
                    <a:lnTo>
                      <a:pt x="627" y="28"/>
                    </a:lnTo>
                    <a:lnTo>
                      <a:pt x="592" y="28"/>
                    </a:lnTo>
                    <a:lnTo>
                      <a:pt x="592" y="23"/>
                    </a:lnTo>
                    <a:lnTo>
                      <a:pt x="555" y="23"/>
                    </a:lnTo>
                    <a:lnTo>
                      <a:pt x="555" y="15"/>
                    </a:lnTo>
                    <a:lnTo>
                      <a:pt x="510" y="15"/>
                    </a:lnTo>
                    <a:lnTo>
                      <a:pt x="510" y="0"/>
                    </a:lnTo>
                    <a:lnTo>
                      <a:pt x="47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06" name="Freeform 213"/>
              <p:cNvSpPr>
                <a:spLocks/>
              </p:cNvSpPr>
              <p:nvPr/>
            </p:nvSpPr>
            <p:spPr bwMode="auto">
              <a:xfrm>
                <a:off x="4797" y="1859"/>
                <a:ext cx="266" cy="142"/>
              </a:xfrm>
              <a:custGeom>
                <a:avLst/>
                <a:gdLst>
                  <a:gd name="T0" fmla="*/ 0 w 2653"/>
                  <a:gd name="T1" fmla="*/ 0 h 1851"/>
                  <a:gd name="T2" fmla="*/ 0 w 2653"/>
                  <a:gd name="T3" fmla="*/ 0 h 1851"/>
                  <a:gd name="T4" fmla="*/ 0 w 2653"/>
                  <a:gd name="T5" fmla="*/ 0 h 1851"/>
                  <a:gd name="T6" fmla="*/ 0 w 2653"/>
                  <a:gd name="T7" fmla="*/ 0 h 1851"/>
                  <a:gd name="T8" fmla="*/ 0 w 2653"/>
                  <a:gd name="T9" fmla="*/ 0 h 1851"/>
                  <a:gd name="T10" fmla="*/ 0 w 2653"/>
                  <a:gd name="T11" fmla="*/ 0 h 1851"/>
                  <a:gd name="T12" fmla="*/ 0 w 2653"/>
                  <a:gd name="T13" fmla="*/ 0 h 1851"/>
                  <a:gd name="T14" fmla="*/ 0 w 2653"/>
                  <a:gd name="T15" fmla="*/ 0 h 1851"/>
                  <a:gd name="T16" fmla="*/ 0 w 2653"/>
                  <a:gd name="T17" fmla="*/ 0 h 1851"/>
                  <a:gd name="T18" fmla="*/ 0 w 2653"/>
                  <a:gd name="T19" fmla="*/ 0 h 1851"/>
                  <a:gd name="T20" fmla="*/ 0 w 2653"/>
                  <a:gd name="T21" fmla="*/ 0 h 1851"/>
                  <a:gd name="T22" fmla="*/ 0 w 2653"/>
                  <a:gd name="T23" fmla="*/ 0 h 1851"/>
                  <a:gd name="T24" fmla="*/ 0 w 2653"/>
                  <a:gd name="T25" fmla="*/ 0 h 1851"/>
                  <a:gd name="T26" fmla="*/ 0 w 2653"/>
                  <a:gd name="T27" fmla="*/ 0 h 1851"/>
                  <a:gd name="T28" fmla="*/ 0 w 2653"/>
                  <a:gd name="T29" fmla="*/ 0 h 1851"/>
                  <a:gd name="T30" fmla="*/ 0 w 2653"/>
                  <a:gd name="T31" fmla="*/ 0 h 1851"/>
                  <a:gd name="T32" fmla="*/ 0 w 2653"/>
                  <a:gd name="T33" fmla="*/ 0 h 1851"/>
                  <a:gd name="T34" fmla="*/ 0 w 2653"/>
                  <a:gd name="T35" fmla="*/ 0 h 1851"/>
                  <a:gd name="T36" fmla="*/ 0 w 2653"/>
                  <a:gd name="T37" fmla="*/ 0 h 1851"/>
                  <a:gd name="T38" fmla="*/ 0 w 2653"/>
                  <a:gd name="T39" fmla="*/ 0 h 1851"/>
                  <a:gd name="T40" fmla="*/ 0 w 2653"/>
                  <a:gd name="T41" fmla="*/ 0 h 1851"/>
                  <a:gd name="T42" fmla="*/ 0 w 2653"/>
                  <a:gd name="T43" fmla="*/ 0 h 1851"/>
                  <a:gd name="T44" fmla="*/ 0 w 2653"/>
                  <a:gd name="T45" fmla="*/ 0 h 1851"/>
                  <a:gd name="T46" fmla="*/ 0 w 2653"/>
                  <a:gd name="T47" fmla="*/ 0 h 1851"/>
                  <a:gd name="T48" fmla="*/ 0 w 2653"/>
                  <a:gd name="T49" fmla="*/ 0 h 1851"/>
                  <a:gd name="T50" fmla="*/ 0 w 2653"/>
                  <a:gd name="T51" fmla="*/ 0 h 1851"/>
                  <a:gd name="T52" fmla="*/ 0 w 2653"/>
                  <a:gd name="T53" fmla="*/ 0 h 1851"/>
                  <a:gd name="T54" fmla="*/ 0 w 2653"/>
                  <a:gd name="T55" fmla="*/ 0 h 1851"/>
                  <a:gd name="T56" fmla="*/ 0 w 2653"/>
                  <a:gd name="T57" fmla="*/ 0 h 1851"/>
                  <a:gd name="T58" fmla="*/ 0 w 2653"/>
                  <a:gd name="T59" fmla="*/ 0 h 1851"/>
                  <a:gd name="T60" fmla="*/ 0 w 2653"/>
                  <a:gd name="T61" fmla="*/ 0 h 1851"/>
                  <a:gd name="T62" fmla="*/ 0 w 2653"/>
                  <a:gd name="T63" fmla="*/ 0 h 1851"/>
                  <a:gd name="T64" fmla="*/ 0 w 2653"/>
                  <a:gd name="T65" fmla="*/ 0 h 1851"/>
                  <a:gd name="T66" fmla="*/ 0 w 2653"/>
                  <a:gd name="T67" fmla="*/ 0 h 1851"/>
                  <a:gd name="T68" fmla="*/ 0 w 2653"/>
                  <a:gd name="T69" fmla="*/ 0 h 1851"/>
                  <a:gd name="T70" fmla="*/ 0 w 2653"/>
                  <a:gd name="T71" fmla="*/ 0 h 1851"/>
                  <a:gd name="T72" fmla="*/ 0 w 2653"/>
                  <a:gd name="T73" fmla="*/ 0 h 1851"/>
                  <a:gd name="T74" fmla="*/ 0 w 2653"/>
                  <a:gd name="T75" fmla="*/ 0 h 1851"/>
                  <a:gd name="T76" fmla="*/ 0 w 2653"/>
                  <a:gd name="T77" fmla="*/ 0 h 1851"/>
                  <a:gd name="T78" fmla="*/ 0 w 2653"/>
                  <a:gd name="T79" fmla="*/ 0 h 1851"/>
                  <a:gd name="T80" fmla="*/ 0 w 2653"/>
                  <a:gd name="T81" fmla="*/ 0 h 1851"/>
                  <a:gd name="T82" fmla="*/ 0 w 2653"/>
                  <a:gd name="T83" fmla="*/ 0 h 1851"/>
                  <a:gd name="T84" fmla="*/ 0 w 2653"/>
                  <a:gd name="T85" fmla="*/ 0 h 1851"/>
                  <a:gd name="T86" fmla="*/ 0 w 2653"/>
                  <a:gd name="T87" fmla="*/ 0 h 1851"/>
                  <a:gd name="T88" fmla="*/ 0 w 2653"/>
                  <a:gd name="T89" fmla="*/ 0 h 1851"/>
                  <a:gd name="T90" fmla="*/ 0 w 2653"/>
                  <a:gd name="T91" fmla="*/ 0 h 1851"/>
                  <a:gd name="T92" fmla="*/ 0 w 2653"/>
                  <a:gd name="T93" fmla="*/ 0 h 1851"/>
                  <a:gd name="T94" fmla="*/ 0 w 2653"/>
                  <a:gd name="T95" fmla="*/ 0 h 1851"/>
                  <a:gd name="T96" fmla="*/ 0 w 2653"/>
                  <a:gd name="T97" fmla="*/ 0 h 1851"/>
                  <a:gd name="T98" fmla="*/ 0 w 2653"/>
                  <a:gd name="T99" fmla="*/ 0 h 1851"/>
                  <a:gd name="T100" fmla="*/ 0 w 2653"/>
                  <a:gd name="T101" fmla="*/ 0 h 1851"/>
                  <a:gd name="T102" fmla="*/ 0 w 2653"/>
                  <a:gd name="T103" fmla="*/ 0 h 1851"/>
                  <a:gd name="T104" fmla="*/ 0 w 2653"/>
                  <a:gd name="T105" fmla="*/ 0 h 1851"/>
                  <a:gd name="T106" fmla="*/ 0 w 2653"/>
                  <a:gd name="T107" fmla="*/ 0 h 1851"/>
                  <a:gd name="T108" fmla="*/ 0 w 2653"/>
                  <a:gd name="T109" fmla="*/ 0 h 1851"/>
                  <a:gd name="T110" fmla="*/ 0 w 2653"/>
                  <a:gd name="T111" fmla="*/ 0 h 1851"/>
                  <a:gd name="T112" fmla="*/ 0 w 2653"/>
                  <a:gd name="T113" fmla="*/ 0 h 1851"/>
                  <a:gd name="T114" fmla="*/ 0 w 2653"/>
                  <a:gd name="T115" fmla="*/ 0 h 18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53"/>
                  <a:gd name="T175" fmla="*/ 0 h 1851"/>
                  <a:gd name="T176" fmla="*/ 2653 w 2653"/>
                  <a:gd name="T177" fmla="*/ 1851 h 18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53" h="1851">
                    <a:moveTo>
                      <a:pt x="474" y="0"/>
                    </a:moveTo>
                    <a:lnTo>
                      <a:pt x="474" y="28"/>
                    </a:lnTo>
                    <a:lnTo>
                      <a:pt x="466" y="28"/>
                    </a:lnTo>
                    <a:lnTo>
                      <a:pt x="466" y="59"/>
                    </a:lnTo>
                    <a:lnTo>
                      <a:pt x="460" y="59"/>
                    </a:lnTo>
                    <a:lnTo>
                      <a:pt x="460" y="89"/>
                    </a:lnTo>
                    <a:lnTo>
                      <a:pt x="451" y="89"/>
                    </a:lnTo>
                    <a:lnTo>
                      <a:pt x="451" y="111"/>
                    </a:lnTo>
                    <a:lnTo>
                      <a:pt x="438" y="111"/>
                    </a:lnTo>
                    <a:lnTo>
                      <a:pt x="438" y="133"/>
                    </a:lnTo>
                    <a:lnTo>
                      <a:pt x="429" y="133"/>
                    </a:lnTo>
                    <a:lnTo>
                      <a:pt x="429" y="184"/>
                    </a:lnTo>
                    <a:lnTo>
                      <a:pt x="416" y="184"/>
                    </a:lnTo>
                    <a:lnTo>
                      <a:pt x="416" y="208"/>
                    </a:lnTo>
                    <a:lnTo>
                      <a:pt x="409" y="208"/>
                    </a:lnTo>
                    <a:lnTo>
                      <a:pt x="409" y="228"/>
                    </a:lnTo>
                    <a:lnTo>
                      <a:pt x="392" y="228"/>
                    </a:lnTo>
                    <a:lnTo>
                      <a:pt x="392" y="272"/>
                    </a:lnTo>
                    <a:lnTo>
                      <a:pt x="379" y="272"/>
                    </a:lnTo>
                    <a:lnTo>
                      <a:pt x="379" y="310"/>
                    </a:lnTo>
                    <a:lnTo>
                      <a:pt x="373" y="310"/>
                    </a:lnTo>
                    <a:lnTo>
                      <a:pt x="373" y="332"/>
                    </a:lnTo>
                    <a:lnTo>
                      <a:pt x="357" y="332"/>
                    </a:lnTo>
                    <a:lnTo>
                      <a:pt x="357" y="375"/>
                    </a:lnTo>
                    <a:lnTo>
                      <a:pt x="342" y="375"/>
                    </a:lnTo>
                    <a:lnTo>
                      <a:pt x="342" y="406"/>
                    </a:lnTo>
                    <a:lnTo>
                      <a:pt x="336" y="406"/>
                    </a:lnTo>
                    <a:lnTo>
                      <a:pt x="336" y="435"/>
                    </a:lnTo>
                    <a:lnTo>
                      <a:pt x="320" y="435"/>
                    </a:lnTo>
                    <a:lnTo>
                      <a:pt x="320" y="472"/>
                    </a:lnTo>
                    <a:lnTo>
                      <a:pt x="305" y="472"/>
                    </a:lnTo>
                    <a:lnTo>
                      <a:pt x="305" y="509"/>
                    </a:lnTo>
                    <a:lnTo>
                      <a:pt x="300" y="509"/>
                    </a:lnTo>
                    <a:lnTo>
                      <a:pt x="300" y="531"/>
                    </a:lnTo>
                    <a:lnTo>
                      <a:pt x="292" y="531"/>
                    </a:lnTo>
                    <a:lnTo>
                      <a:pt x="292" y="545"/>
                    </a:lnTo>
                    <a:lnTo>
                      <a:pt x="277" y="545"/>
                    </a:lnTo>
                    <a:lnTo>
                      <a:pt x="277" y="576"/>
                    </a:lnTo>
                    <a:lnTo>
                      <a:pt x="270" y="576"/>
                    </a:lnTo>
                    <a:lnTo>
                      <a:pt x="270" y="605"/>
                    </a:lnTo>
                    <a:lnTo>
                      <a:pt x="263" y="605"/>
                    </a:lnTo>
                    <a:lnTo>
                      <a:pt x="263" y="628"/>
                    </a:lnTo>
                    <a:lnTo>
                      <a:pt x="255" y="628"/>
                    </a:lnTo>
                    <a:lnTo>
                      <a:pt x="255" y="650"/>
                    </a:lnTo>
                    <a:lnTo>
                      <a:pt x="241" y="650"/>
                    </a:lnTo>
                    <a:lnTo>
                      <a:pt x="241" y="670"/>
                    </a:lnTo>
                    <a:lnTo>
                      <a:pt x="233" y="670"/>
                    </a:lnTo>
                    <a:lnTo>
                      <a:pt x="233" y="708"/>
                    </a:lnTo>
                    <a:lnTo>
                      <a:pt x="227" y="708"/>
                    </a:lnTo>
                    <a:lnTo>
                      <a:pt x="227" y="723"/>
                    </a:lnTo>
                    <a:lnTo>
                      <a:pt x="218" y="723"/>
                    </a:lnTo>
                    <a:lnTo>
                      <a:pt x="218" y="753"/>
                    </a:lnTo>
                    <a:lnTo>
                      <a:pt x="205" y="753"/>
                    </a:lnTo>
                    <a:lnTo>
                      <a:pt x="205" y="804"/>
                    </a:lnTo>
                    <a:lnTo>
                      <a:pt x="196" y="804"/>
                    </a:lnTo>
                    <a:lnTo>
                      <a:pt x="196" y="826"/>
                    </a:lnTo>
                    <a:lnTo>
                      <a:pt x="183" y="826"/>
                    </a:lnTo>
                    <a:lnTo>
                      <a:pt x="183" y="849"/>
                    </a:lnTo>
                    <a:lnTo>
                      <a:pt x="176" y="849"/>
                    </a:lnTo>
                    <a:lnTo>
                      <a:pt x="176" y="872"/>
                    </a:lnTo>
                    <a:lnTo>
                      <a:pt x="160" y="872"/>
                    </a:lnTo>
                    <a:lnTo>
                      <a:pt x="160" y="892"/>
                    </a:lnTo>
                    <a:lnTo>
                      <a:pt x="154" y="892"/>
                    </a:lnTo>
                    <a:lnTo>
                      <a:pt x="154" y="923"/>
                    </a:lnTo>
                    <a:lnTo>
                      <a:pt x="146" y="923"/>
                    </a:lnTo>
                    <a:lnTo>
                      <a:pt x="146" y="952"/>
                    </a:lnTo>
                    <a:lnTo>
                      <a:pt x="140" y="952"/>
                    </a:lnTo>
                    <a:lnTo>
                      <a:pt x="140" y="982"/>
                    </a:lnTo>
                    <a:lnTo>
                      <a:pt x="124" y="982"/>
                    </a:lnTo>
                    <a:lnTo>
                      <a:pt x="124" y="989"/>
                    </a:lnTo>
                    <a:lnTo>
                      <a:pt x="118" y="989"/>
                    </a:lnTo>
                    <a:lnTo>
                      <a:pt x="118" y="1025"/>
                    </a:lnTo>
                    <a:lnTo>
                      <a:pt x="109" y="1025"/>
                    </a:lnTo>
                    <a:lnTo>
                      <a:pt x="109" y="1048"/>
                    </a:lnTo>
                    <a:lnTo>
                      <a:pt x="103" y="1048"/>
                    </a:lnTo>
                    <a:lnTo>
                      <a:pt x="103" y="1077"/>
                    </a:lnTo>
                    <a:lnTo>
                      <a:pt x="96" y="1077"/>
                    </a:lnTo>
                    <a:lnTo>
                      <a:pt x="96" y="1093"/>
                    </a:lnTo>
                    <a:lnTo>
                      <a:pt x="87" y="1093"/>
                    </a:lnTo>
                    <a:lnTo>
                      <a:pt x="87" y="1121"/>
                    </a:lnTo>
                    <a:lnTo>
                      <a:pt x="73" y="1121"/>
                    </a:lnTo>
                    <a:lnTo>
                      <a:pt x="73" y="1150"/>
                    </a:lnTo>
                    <a:lnTo>
                      <a:pt x="67" y="1150"/>
                    </a:lnTo>
                    <a:lnTo>
                      <a:pt x="67" y="1167"/>
                    </a:lnTo>
                    <a:lnTo>
                      <a:pt x="59" y="1167"/>
                    </a:lnTo>
                    <a:lnTo>
                      <a:pt x="59" y="1196"/>
                    </a:lnTo>
                    <a:lnTo>
                      <a:pt x="44" y="1196"/>
                    </a:lnTo>
                    <a:lnTo>
                      <a:pt x="44" y="1224"/>
                    </a:lnTo>
                    <a:lnTo>
                      <a:pt x="37" y="1224"/>
                    </a:lnTo>
                    <a:lnTo>
                      <a:pt x="37" y="1247"/>
                    </a:lnTo>
                    <a:lnTo>
                      <a:pt x="31" y="1247"/>
                    </a:lnTo>
                    <a:lnTo>
                      <a:pt x="31" y="1269"/>
                    </a:lnTo>
                    <a:lnTo>
                      <a:pt x="22" y="1269"/>
                    </a:lnTo>
                    <a:lnTo>
                      <a:pt x="22" y="1297"/>
                    </a:lnTo>
                    <a:lnTo>
                      <a:pt x="9" y="1297"/>
                    </a:lnTo>
                    <a:lnTo>
                      <a:pt x="9" y="1321"/>
                    </a:lnTo>
                    <a:lnTo>
                      <a:pt x="0" y="1321"/>
                    </a:lnTo>
                    <a:lnTo>
                      <a:pt x="0" y="1343"/>
                    </a:lnTo>
                    <a:lnTo>
                      <a:pt x="37" y="1343"/>
                    </a:lnTo>
                    <a:lnTo>
                      <a:pt x="37" y="1352"/>
                    </a:lnTo>
                    <a:lnTo>
                      <a:pt x="73" y="1352"/>
                    </a:lnTo>
                    <a:lnTo>
                      <a:pt x="73" y="1357"/>
                    </a:lnTo>
                    <a:lnTo>
                      <a:pt x="109" y="1357"/>
                    </a:lnTo>
                    <a:lnTo>
                      <a:pt x="109" y="1365"/>
                    </a:lnTo>
                    <a:lnTo>
                      <a:pt x="146" y="1365"/>
                    </a:lnTo>
                    <a:lnTo>
                      <a:pt x="146" y="1380"/>
                    </a:lnTo>
                    <a:lnTo>
                      <a:pt x="196" y="1380"/>
                    </a:lnTo>
                    <a:lnTo>
                      <a:pt x="196" y="1388"/>
                    </a:lnTo>
                    <a:lnTo>
                      <a:pt x="227" y="1388"/>
                    </a:lnTo>
                    <a:lnTo>
                      <a:pt x="227" y="1403"/>
                    </a:lnTo>
                    <a:lnTo>
                      <a:pt x="300" y="1403"/>
                    </a:lnTo>
                    <a:lnTo>
                      <a:pt x="300" y="1417"/>
                    </a:lnTo>
                    <a:lnTo>
                      <a:pt x="342" y="1417"/>
                    </a:lnTo>
                    <a:lnTo>
                      <a:pt x="342" y="1425"/>
                    </a:lnTo>
                    <a:lnTo>
                      <a:pt x="379" y="1425"/>
                    </a:lnTo>
                    <a:lnTo>
                      <a:pt x="379" y="1431"/>
                    </a:lnTo>
                    <a:lnTo>
                      <a:pt x="416" y="1431"/>
                    </a:lnTo>
                    <a:lnTo>
                      <a:pt x="416" y="1440"/>
                    </a:lnTo>
                    <a:lnTo>
                      <a:pt x="451" y="1440"/>
                    </a:lnTo>
                    <a:lnTo>
                      <a:pt x="451" y="1446"/>
                    </a:lnTo>
                    <a:lnTo>
                      <a:pt x="488" y="1446"/>
                    </a:lnTo>
                    <a:lnTo>
                      <a:pt x="488" y="1462"/>
                    </a:lnTo>
                    <a:lnTo>
                      <a:pt x="533" y="1462"/>
                    </a:lnTo>
                    <a:lnTo>
                      <a:pt x="533" y="1468"/>
                    </a:lnTo>
                    <a:lnTo>
                      <a:pt x="569" y="1468"/>
                    </a:lnTo>
                    <a:lnTo>
                      <a:pt x="569" y="1477"/>
                    </a:lnTo>
                    <a:lnTo>
                      <a:pt x="605" y="1477"/>
                    </a:lnTo>
                    <a:lnTo>
                      <a:pt x="605" y="1482"/>
                    </a:lnTo>
                    <a:lnTo>
                      <a:pt x="642" y="1482"/>
                    </a:lnTo>
                    <a:lnTo>
                      <a:pt x="642" y="1499"/>
                    </a:lnTo>
                    <a:lnTo>
                      <a:pt x="684" y="1499"/>
                    </a:lnTo>
                    <a:lnTo>
                      <a:pt x="684" y="1505"/>
                    </a:lnTo>
                    <a:lnTo>
                      <a:pt x="721" y="1505"/>
                    </a:lnTo>
                    <a:lnTo>
                      <a:pt x="721" y="1513"/>
                    </a:lnTo>
                    <a:lnTo>
                      <a:pt x="757" y="1513"/>
                    </a:lnTo>
                    <a:lnTo>
                      <a:pt x="757" y="1519"/>
                    </a:lnTo>
                    <a:lnTo>
                      <a:pt x="788" y="1519"/>
                    </a:lnTo>
                    <a:lnTo>
                      <a:pt x="788" y="1536"/>
                    </a:lnTo>
                    <a:lnTo>
                      <a:pt x="867" y="1536"/>
                    </a:lnTo>
                    <a:lnTo>
                      <a:pt x="867" y="1550"/>
                    </a:lnTo>
                    <a:lnTo>
                      <a:pt x="903" y="1550"/>
                    </a:lnTo>
                    <a:lnTo>
                      <a:pt x="903" y="1556"/>
                    </a:lnTo>
                    <a:lnTo>
                      <a:pt x="940" y="1556"/>
                    </a:lnTo>
                    <a:lnTo>
                      <a:pt x="940" y="1565"/>
                    </a:lnTo>
                    <a:lnTo>
                      <a:pt x="984" y="1565"/>
                    </a:lnTo>
                    <a:lnTo>
                      <a:pt x="984" y="1579"/>
                    </a:lnTo>
                    <a:lnTo>
                      <a:pt x="1029" y="1579"/>
                    </a:lnTo>
                    <a:lnTo>
                      <a:pt x="1029" y="1587"/>
                    </a:lnTo>
                    <a:lnTo>
                      <a:pt x="1065" y="1587"/>
                    </a:lnTo>
                    <a:lnTo>
                      <a:pt x="1065" y="1594"/>
                    </a:lnTo>
                    <a:lnTo>
                      <a:pt x="1102" y="1594"/>
                    </a:lnTo>
                    <a:lnTo>
                      <a:pt x="1102" y="1601"/>
                    </a:lnTo>
                    <a:lnTo>
                      <a:pt x="1138" y="1601"/>
                    </a:lnTo>
                    <a:lnTo>
                      <a:pt x="1138" y="1616"/>
                    </a:lnTo>
                    <a:lnTo>
                      <a:pt x="1180" y="1616"/>
                    </a:lnTo>
                    <a:lnTo>
                      <a:pt x="1180" y="1624"/>
                    </a:lnTo>
                    <a:lnTo>
                      <a:pt x="1217" y="1624"/>
                    </a:lnTo>
                    <a:lnTo>
                      <a:pt x="1217" y="1638"/>
                    </a:lnTo>
                    <a:lnTo>
                      <a:pt x="1290" y="1638"/>
                    </a:lnTo>
                    <a:lnTo>
                      <a:pt x="1290" y="1647"/>
                    </a:lnTo>
                    <a:lnTo>
                      <a:pt x="1319" y="1647"/>
                    </a:lnTo>
                    <a:lnTo>
                      <a:pt x="1319" y="1653"/>
                    </a:lnTo>
                    <a:lnTo>
                      <a:pt x="1371" y="1653"/>
                    </a:lnTo>
                    <a:lnTo>
                      <a:pt x="1371" y="1667"/>
                    </a:lnTo>
                    <a:lnTo>
                      <a:pt x="1408" y="1667"/>
                    </a:lnTo>
                    <a:lnTo>
                      <a:pt x="1408" y="1675"/>
                    </a:lnTo>
                    <a:lnTo>
                      <a:pt x="1436" y="1675"/>
                    </a:lnTo>
                    <a:lnTo>
                      <a:pt x="1436" y="1684"/>
                    </a:lnTo>
                    <a:lnTo>
                      <a:pt x="1472" y="1684"/>
                    </a:lnTo>
                    <a:lnTo>
                      <a:pt x="1472" y="1698"/>
                    </a:lnTo>
                    <a:lnTo>
                      <a:pt x="1523" y="1698"/>
                    </a:lnTo>
                    <a:lnTo>
                      <a:pt x="1523" y="1704"/>
                    </a:lnTo>
                    <a:lnTo>
                      <a:pt x="1554" y="1704"/>
                    </a:lnTo>
                    <a:lnTo>
                      <a:pt x="1554" y="1712"/>
                    </a:lnTo>
                    <a:lnTo>
                      <a:pt x="1589" y="1712"/>
                    </a:lnTo>
                    <a:lnTo>
                      <a:pt x="1589" y="1720"/>
                    </a:lnTo>
                    <a:lnTo>
                      <a:pt x="1626" y="1720"/>
                    </a:lnTo>
                    <a:lnTo>
                      <a:pt x="1626" y="1735"/>
                    </a:lnTo>
                    <a:lnTo>
                      <a:pt x="1669" y="1735"/>
                    </a:lnTo>
                    <a:lnTo>
                      <a:pt x="1669" y="1741"/>
                    </a:lnTo>
                    <a:lnTo>
                      <a:pt x="1705" y="1741"/>
                    </a:lnTo>
                    <a:lnTo>
                      <a:pt x="1705" y="1757"/>
                    </a:lnTo>
                    <a:lnTo>
                      <a:pt x="1778" y="1757"/>
                    </a:lnTo>
                    <a:lnTo>
                      <a:pt x="1778" y="1763"/>
                    </a:lnTo>
                    <a:lnTo>
                      <a:pt x="1822" y="1763"/>
                    </a:lnTo>
                    <a:lnTo>
                      <a:pt x="1822" y="1772"/>
                    </a:lnTo>
                    <a:lnTo>
                      <a:pt x="1859" y="1772"/>
                    </a:lnTo>
                    <a:lnTo>
                      <a:pt x="1859" y="1786"/>
                    </a:lnTo>
                    <a:lnTo>
                      <a:pt x="1896" y="1786"/>
                    </a:lnTo>
                    <a:lnTo>
                      <a:pt x="1896" y="1794"/>
                    </a:lnTo>
                    <a:lnTo>
                      <a:pt x="1937" y="1794"/>
                    </a:lnTo>
                    <a:lnTo>
                      <a:pt x="1937" y="1800"/>
                    </a:lnTo>
                    <a:lnTo>
                      <a:pt x="1974" y="1800"/>
                    </a:lnTo>
                    <a:lnTo>
                      <a:pt x="1974" y="1814"/>
                    </a:lnTo>
                    <a:lnTo>
                      <a:pt x="2011" y="1814"/>
                    </a:lnTo>
                    <a:lnTo>
                      <a:pt x="2011" y="1823"/>
                    </a:lnTo>
                    <a:lnTo>
                      <a:pt x="2055" y="1823"/>
                    </a:lnTo>
                    <a:lnTo>
                      <a:pt x="2055" y="1829"/>
                    </a:lnTo>
                    <a:lnTo>
                      <a:pt x="2092" y="1829"/>
                    </a:lnTo>
                    <a:lnTo>
                      <a:pt x="2092" y="1845"/>
                    </a:lnTo>
                    <a:lnTo>
                      <a:pt x="2120" y="1845"/>
                    </a:lnTo>
                    <a:lnTo>
                      <a:pt x="2120" y="1851"/>
                    </a:lnTo>
                    <a:lnTo>
                      <a:pt x="2172" y="1851"/>
                    </a:lnTo>
                    <a:lnTo>
                      <a:pt x="2172" y="1845"/>
                    </a:lnTo>
                    <a:lnTo>
                      <a:pt x="2179" y="1845"/>
                    </a:lnTo>
                    <a:lnTo>
                      <a:pt x="2179" y="1800"/>
                    </a:lnTo>
                    <a:lnTo>
                      <a:pt x="2187" y="1800"/>
                    </a:lnTo>
                    <a:lnTo>
                      <a:pt x="2187" y="1772"/>
                    </a:lnTo>
                    <a:lnTo>
                      <a:pt x="2192" y="1772"/>
                    </a:lnTo>
                    <a:lnTo>
                      <a:pt x="2192" y="1757"/>
                    </a:lnTo>
                    <a:lnTo>
                      <a:pt x="2209" y="1757"/>
                    </a:lnTo>
                    <a:lnTo>
                      <a:pt x="2209" y="1712"/>
                    </a:lnTo>
                    <a:lnTo>
                      <a:pt x="2215" y="1712"/>
                    </a:lnTo>
                    <a:lnTo>
                      <a:pt x="2215" y="1684"/>
                    </a:lnTo>
                    <a:lnTo>
                      <a:pt x="2229" y="1684"/>
                    </a:lnTo>
                    <a:lnTo>
                      <a:pt x="2229" y="1667"/>
                    </a:lnTo>
                    <a:lnTo>
                      <a:pt x="2237" y="1667"/>
                    </a:lnTo>
                    <a:lnTo>
                      <a:pt x="2237" y="1638"/>
                    </a:lnTo>
                    <a:lnTo>
                      <a:pt x="2246" y="1638"/>
                    </a:lnTo>
                    <a:lnTo>
                      <a:pt x="2246" y="1624"/>
                    </a:lnTo>
                    <a:lnTo>
                      <a:pt x="2251" y="1624"/>
                    </a:lnTo>
                    <a:lnTo>
                      <a:pt x="2251" y="1587"/>
                    </a:lnTo>
                    <a:lnTo>
                      <a:pt x="2266" y="1587"/>
                    </a:lnTo>
                    <a:lnTo>
                      <a:pt x="2266" y="1565"/>
                    </a:lnTo>
                    <a:lnTo>
                      <a:pt x="2274" y="1565"/>
                    </a:lnTo>
                    <a:lnTo>
                      <a:pt x="2274" y="1536"/>
                    </a:lnTo>
                    <a:lnTo>
                      <a:pt x="2288" y="1536"/>
                    </a:lnTo>
                    <a:lnTo>
                      <a:pt x="2288" y="1482"/>
                    </a:lnTo>
                    <a:lnTo>
                      <a:pt x="2302" y="1482"/>
                    </a:lnTo>
                    <a:lnTo>
                      <a:pt x="2302" y="1468"/>
                    </a:lnTo>
                    <a:lnTo>
                      <a:pt x="2310" y="1468"/>
                    </a:lnTo>
                    <a:lnTo>
                      <a:pt x="2310" y="1440"/>
                    </a:lnTo>
                    <a:lnTo>
                      <a:pt x="2318" y="1440"/>
                    </a:lnTo>
                    <a:lnTo>
                      <a:pt x="2318" y="1425"/>
                    </a:lnTo>
                    <a:lnTo>
                      <a:pt x="2324" y="1425"/>
                    </a:lnTo>
                    <a:lnTo>
                      <a:pt x="2324" y="1403"/>
                    </a:lnTo>
                    <a:lnTo>
                      <a:pt x="2338" y="1403"/>
                    </a:lnTo>
                    <a:lnTo>
                      <a:pt x="2338" y="1380"/>
                    </a:lnTo>
                    <a:lnTo>
                      <a:pt x="2347" y="1380"/>
                    </a:lnTo>
                    <a:lnTo>
                      <a:pt x="2347" y="1357"/>
                    </a:lnTo>
                    <a:lnTo>
                      <a:pt x="2353" y="1357"/>
                    </a:lnTo>
                    <a:lnTo>
                      <a:pt x="2353" y="1321"/>
                    </a:lnTo>
                    <a:lnTo>
                      <a:pt x="2369" y="1321"/>
                    </a:lnTo>
                    <a:lnTo>
                      <a:pt x="2369" y="1297"/>
                    </a:lnTo>
                    <a:lnTo>
                      <a:pt x="2375" y="1297"/>
                    </a:lnTo>
                    <a:lnTo>
                      <a:pt x="2375" y="1261"/>
                    </a:lnTo>
                    <a:lnTo>
                      <a:pt x="2383" y="1261"/>
                    </a:lnTo>
                    <a:lnTo>
                      <a:pt x="2383" y="1240"/>
                    </a:lnTo>
                    <a:lnTo>
                      <a:pt x="2390" y="1240"/>
                    </a:lnTo>
                    <a:lnTo>
                      <a:pt x="2390" y="1224"/>
                    </a:lnTo>
                    <a:lnTo>
                      <a:pt x="2405" y="1224"/>
                    </a:lnTo>
                    <a:lnTo>
                      <a:pt x="2405" y="1196"/>
                    </a:lnTo>
                    <a:lnTo>
                      <a:pt x="2412" y="1196"/>
                    </a:lnTo>
                    <a:lnTo>
                      <a:pt x="2412" y="1181"/>
                    </a:lnTo>
                    <a:lnTo>
                      <a:pt x="2420" y="1181"/>
                    </a:lnTo>
                    <a:lnTo>
                      <a:pt x="2420" y="1145"/>
                    </a:lnTo>
                    <a:lnTo>
                      <a:pt x="2425" y="1145"/>
                    </a:lnTo>
                    <a:lnTo>
                      <a:pt x="2425" y="1121"/>
                    </a:lnTo>
                    <a:lnTo>
                      <a:pt x="2434" y="1121"/>
                    </a:lnTo>
                    <a:lnTo>
                      <a:pt x="2434" y="1108"/>
                    </a:lnTo>
                    <a:lnTo>
                      <a:pt x="2442" y="1108"/>
                    </a:lnTo>
                    <a:lnTo>
                      <a:pt x="2442" y="1077"/>
                    </a:lnTo>
                    <a:lnTo>
                      <a:pt x="2448" y="1077"/>
                    </a:lnTo>
                    <a:lnTo>
                      <a:pt x="2448" y="1048"/>
                    </a:lnTo>
                    <a:lnTo>
                      <a:pt x="2462" y="1048"/>
                    </a:lnTo>
                    <a:lnTo>
                      <a:pt x="2462" y="1025"/>
                    </a:lnTo>
                    <a:lnTo>
                      <a:pt x="2470" y="1025"/>
                    </a:lnTo>
                    <a:lnTo>
                      <a:pt x="2470" y="1002"/>
                    </a:lnTo>
                    <a:lnTo>
                      <a:pt x="2484" y="1002"/>
                    </a:lnTo>
                    <a:lnTo>
                      <a:pt x="2484" y="989"/>
                    </a:lnTo>
                    <a:lnTo>
                      <a:pt x="2492" y="989"/>
                    </a:lnTo>
                    <a:lnTo>
                      <a:pt x="2492" y="960"/>
                    </a:lnTo>
                    <a:lnTo>
                      <a:pt x="2499" y="960"/>
                    </a:lnTo>
                    <a:lnTo>
                      <a:pt x="2499" y="929"/>
                    </a:lnTo>
                    <a:lnTo>
                      <a:pt x="2507" y="929"/>
                    </a:lnTo>
                    <a:lnTo>
                      <a:pt x="2507" y="892"/>
                    </a:lnTo>
                    <a:lnTo>
                      <a:pt x="2521" y="892"/>
                    </a:lnTo>
                    <a:lnTo>
                      <a:pt x="2521" y="872"/>
                    </a:lnTo>
                    <a:lnTo>
                      <a:pt x="2529" y="872"/>
                    </a:lnTo>
                    <a:lnTo>
                      <a:pt x="2529" y="841"/>
                    </a:lnTo>
                    <a:lnTo>
                      <a:pt x="2535" y="841"/>
                    </a:lnTo>
                    <a:lnTo>
                      <a:pt x="2535" y="826"/>
                    </a:lnTo>
                    <a:lnTo>
                      <a:pt x="2543" y="826"/>
                    </a:lnTo>
                    <a:lnTo>
                      <a:pt x="2543" y="789"/>
                    </a:lnTo>
                    <a:lnTo>
                      <a:pt x="2551" y="789"/>
                    </a:lnTo>
                    <a:lnTo>
                      <a:pt x="2551" y="767"/>
                    </a:lnTo>
                    <a:lnTo>
                      <a:pt x="2557" y="767"/>
                    </a:lnTo>
                    <a:lnTo>
                      <a:pt x="2557" y="745"/>
                    </a:lnTo>
                    <a:lnTo>
                      <a:pt x="2571" y="745"/>
                    </a:lnTo>
                    <a:lnTo>
                      <a:pt x="2571" y="723"/>
                    </a:lnTo>
                    <a:lnTo>
                      <a:pt x="2579" y="723"/>
                    </a:lnTo>
                    <a:lnTo>
                      <a:pt x="2579" y="693"/>
                    </a:lnTo>
                    <a:lnTo>
                      <a:pt x="2588" y="693"/>
                    </a:lnTo>
                    <a:lnTo>
                      <a:pt x="2588" y="670"/>
                    </a:lnTo>
                    <a:lnTo>
                      <a:pt x="2601" y="670"/>
                    </a:lnTo>
                    <a:lnTo>
                      <a:pt x="2601" y="642"/>
                    </a:lnTo>
                    <a:lnTo>
                      <a:pt x="2608" y="642"/>
                    </a:lnTo>
                    <a:lnTo>
                      <a:pt x="2608" y="613"/>
                    </a:lnTo>
                    <a:lnTo>
                      <a:pt x="2616" y="613"/>
                    </a:lnTo>
                    <a:lnTo>
                      <a:pt x="2616" y="591"/>
                    </a:lnTo>
                    <a:lnTo>
                      <a:pt x="2624" y="591"/>
                    </a:lnTo>
                    <a:lnTo>
                      <a:pt x="2624" y="569"/>
                    </a:lnTo>
                    <a:lnTo>
                      <a:pt x="2638" y="569"/>
                    </a:lnTo>
                    <a:lnTo>
                      <a:pt x="2638" y="545"/>
                    </a:lnTo>
                    <a:lnTo>
                      <a:pt x="2644" y="545"/>
                    </a:lnTo>
                    <a:lnTo>
                      <a:pt x="2644" y="523"/>
                    </a:lnTo>
                    <a:lnTo>
                      <a:pt x="2653" y="523"/>
                    </a:lnTo>
                    <a:lnTo>
                      <a:pt x="2653" y="486"/>
                    </a:lnTo>
                    <a:lnTo>
                      <a:pt x="2608" y="486"/>
                    </a:lnTo>
                    <a:lnTo>
                      <a:pt x="2608" y="472"/>
                    </a:lnTo>
                    <a:lnTo>
                      <a:pt x="2529" y="472"/>
                    </a:lnTo>
                    <a:lnTo>
                      <a:pt x="2529" y="457"/>
                    </a:lnTo>
                    <a:lnTo>
                      <a:pt x="2492" y="457"/>
                    </a:lnTo>
                    <a:lnTo>
                      <a:pt x="2492" y="450"/>
                    </a:lnTo>
                    <a:lnTo>
                      <a:pt x="2442" y="450"/>
                    </a:lnTo>
                    <a:lnTo>
                      <a:pt x="2442" y="435"/>
                    </a:lnTo>
                    <a:lnTo>
                      <a:pt x="2369" y="435"/>
                    </a:lnTo>
                    <a:lnTo>
                      <a:pt x="2369" y="421"/>
                    </a:lnTo>
                    <a:lnTo>
                      <a:pt x="2324" y="421"/>
                    </a:lnTo>
                    <a:lnTo>
                      <a:pt x="2324" y="413"/>
                    </a:lnTo>
                    <a:lnTo>
                      <a:pt x="2288" y="413"/>
                    </a:lnTo>
                    <a:lnTo>
                      <a:pt x="2288" y="406"/>
                    </a:lnTo>
                    <a:lnTo>
                      <a:pt x="2246" y="406"/>
                    </a:lnTo>
                    <a:lnTo>
                      <a:pt x="2246" y="391"/>
                    </a:lnTo>
                    <a:lnTo>
                      <a:pt x="2209" y="391"/>
                    </a:lnTo>
                    <a:lnTo>
                      <a:pt x="2209" y="384"/>
                    </a:lnTo>
                    <a:lnTo>
                      <a:pt x="2172" y="384"/>
                    </a:lnTo>
                    <a:lnTo>
                      <a:pt x="2172" y="375"/>
                    </a:lnTo>
                    <a:lnTo>
                      <a:pt x="2120" y="375"/>
                    </a:lnTo>
                    <a:lnTo>
                      <a:pt x="2120" y="369"/>
                    </a:lnTo>
                    <a:lnTo>
                      <a:pt x="2092" y="369"/>
                    </a:lnTo>
                    <a:lnTo>
                      <a:pt x="2092" y="355"/>
                    </a:lnTo>
                    <a:lnTo>
                      <a:pt x="2041" y="355"/>
                    </a:lnTo>
                    <a:lnTo>
                      <a:pt x="2041" y="347"/>
                    </a:lnTo>
                    <a:lnTo>
                      <a:pt x="2005" y="347"/>
                    </a:lnTo>
                    <a:lnTo>
                      <a:pt x="2005" y="338"/>
                    </a:lnTo>
                    <a:lnTo>
                      <a:pt x="1959" y="338"/>
                    </a:lnTo>
                    <a:lnTo>
                      <a:pt x="1959" y="332"/>
                    </a:lnTo>
                    <a:lnTo>
                      <a:pt x="1924" y="332"/>
                    </a:lnTo>
                    <a:lnTo>
                      <a:pt x="1924" y="324"/>
                    </a:lnTo>
                    <a:lnTo>
                      <a:pt x="1881" y="324"/>
                    </a:lnTo>
                    <a:lnTo>
                      <a:pt x="1881" y="318"/>
                    </a:lnTo>
                    <a:lnTo>
                      <a:pt x="1844" y="318"/>
                    </a:lnTo>
                    <a:lnTo>
                      <a:pt x="1844" y="310"/>
                    </a:lnTo>
                    <a:lnTo>
                      <a:pt x="1800" y="310"/>
                    </a:lnTo>
                    <a:lnTo>
                      <a:pt x="1800" y="296"/>
                    </a:lnTo>
                    <a:lnTo>
                      <a:pt x="1763" y="296"/>
                    </a:lnTo>
                    <a:lnTo>
                      <a:pt x="1763" y="287"/>
                    </a:lnTo>
                    <a:lnTo>
                      <a:pt x="1719" y="287"/>
                    </a:lnTo>
                    <a:lnTo>
                      <a:pt x="1719" y="272"/>
                    </a:lnTo>
                    <a:lnTo>
                      <a:pt x="1641" y="272"/>
                    </a:lnTo>
                    <a:lnTo>
                      <a:pt x="1641" y="259"/>
                    </a:lnTo>
                    <a:lnTo>
                      <a:pt x="1604" y="259"/>
                    </a:lnTo>
                    <a:lnTo>
                      <a:pt x="1604" y="250"/>
                    </a:lnTo>
                    <a:lnTo>
                      <a:pt x="1567" y="250"/>
                    </a:lnTo>
                    <a:lnTo>
                      <a:pt x="1567" y="236"/>
                    </a:lnTo>
                    <a:lnTo>
                      <a:pt x="1523" y="236"/>
                    </a:lnTo>
                    <a:lnTo>
                      <a:pt x="1523" y="228"/>
                    </a:lnTo>
                    <a:lnTo>
                      <a:pt x="1486" y="228"/>
                    </a:lnTo>
                    <a:lnTo>
                      <a:pt x="1486" y="222"/>
                    </a:lnTo>
                    <a:lnTo>
                      <a:pt x="1436" y="222"/>
                    </a:lnTo>
                    <a:lnTo>
                      <a:pt x="1436" y="213"/>
                    </a:lnTo>
                    <a:lnTo>
                      <a:pt x="1408" y="213"/>
                    </a:lnTo>
                    <a:lnTo>
                      <a:pt x="1408" y="208"/>
                    </a:lnTo>
                    <a:lnTo>
                      <a:pt x="1354" y="208"/>
                    </a:lnTo>
                    <a:lnTo>
                      <a:pt x="1354" y="199"/>
                    </a:lnTo>
                    <a:lnTo>
                      <a:pt x="1319" y="199"/>
                    </a:lnTo>
                    <a:lnTo>
                      <a:pt x="1319" y="184"/>
                    </a:lnTo>
                    <a:lnTo>
                      <a:pt x="1276" y="184"/>
                    </a:lnTo>
                    <a:lnTo>
                      <a:pt x="1276" y="177"/>
                    </a:lnTo>
                    <a:lnTo>
                      <a:pt x="1239" y="177"/>
                    </a:lnTo>
                    <a:lnTo>
                      <a:pt x="1239" y="171"/>
                    </a:lnTo>
                    <a:lnTo>
                      <a:pt x="1195" y="171"/>
                    </a:lnTo>
                    <a:lnTo>
                      <a:pt x="1195" y="154"/>
                    </a:lnTo>
                    <a:lnTo>
                      <a:pt x="1158" y="154"/>
                    </a:lnTo>
                    <a:lnTo>
                      <a:pt x="1158" y="148"/>
                    </a:lnTo>
                    <a:lnTo>
                      <a:pt x="1116" y="148"/>
                    </a:lnTo>
                    <a:lnTo>
                      <a:pt x="1116" y="140"/>
                    </a:lnTo>
                    <a:lnTo>
                      <a:pt x="1079" y="140"/>
                    </a:lnTo>
                    <a:lnTo>
                      <a:pt x="1079" y="133"/>
                    </a:lnTo>
                    <a:lnTo>
                      <a:pt x="1034" y="133"/>
                    </a:lnTo>
                    <a:lnTo>
                      <a:pt x="1034" y="118"/>
                    </a:lnTo>
                    <a:lnTo>
                      <a:pt x="999" y="118"/>
                    </a:lnTo>
                    <a:lnTo>
                      <a:pt x="999" y="111"/>
                    </a:lnTo>
                    <a:lnTo>
                      <a:pt x="919" y="111"/>
                    </a:lnTo>
                    <a:lnTo>
                      <a:pt x="919" y="96"/>
                    </a:lnTo>
                    <a:lnTo>
                      <a:pt x="867" y="96"/>
                    </a:lnTo>
                    <a:lnTo>
                      <a:pt x="867" y="89"/>
                    </a:lnTo>
                    <a:lnTo>
                      <a:pt x="838" y="89"/>
                    </a:lnTo>
                    <a:lnTo>
                      <a:pt x="838" y="80"/>
                    </a:lnTo>
                    <a:lnTo>
                      <a:pt x="788" y="80"/>
                    </a:lnTo>
                    <a:lnTo>
                      <a:pt x="788" y="66"/>
                    </a:lnTo>
                    <a:lnTo>
                      <a:pt x="757" y="66"/>
                    </a:lnTo>
                    <a:lnTo>
                      <a:pt x="757" y="59"/>
                    </a:lnTo>
                    <a:lnTo>
                      <a:pt x="707" y="59"/>
                    </a:lnTo>
                    <a:lnTo>
                      <a:pt x="707" y="52"/>
                    </a:lnTo>
                    <a:lnTo>
                      <a:pt x="670" y="52"/>
                    </a:lnTo>
                    <a:lnTo>
                      <a:pt x="670" y="37"/>
                    </a:lnTo>
                    <a:lnTo>
                      <a:pt x="627" y="37"/>
                    </a:lnTo>
                    <a:lnTo>
                      <a:pt x="627" y="28"/>
                    </a:lnTo>
                    <a:lnTo>
                      <a:pt x="592" y="28"/>
                    </a:lnTo>
                    <a:lnTo>
                      <a:pt x="592" y="23"/>
                    </a:lnTo>
                    <a:lnTo>
                      <a:pt x="555" y="23"/>
                    </a:lnTo>
                    <a:lnTo>
                      <a:pt x="555" y="15"/>
                    </a:lnTo>
                    <a:lnTo>
                      <a:pt x="510" y="15"/>
                    </a:lnTo>
                    <a:lnTo>
                      <a:pt x="510" y="0"/>
                    </a:lnTo>
                    <a:lnTo>
                      <a:pt x="474" y="0"/>
                    </a:lnTo>
                    <a:close/>
                  </a:path>
                </a:pathLst>
              </a:custGeom>
              <a:solidFill>
                <a:srgbClr val="0202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07" name="Freeform 214"/>
              <p:cNvSpPr>
                <a:spLocks/>
              </p:cNvSpPr>
              <p:nvPr/>
            </p:nvSpPr>
            <p:spPr bwMode="auto">
              <a:xfrm>
                <a:off x="4804" y="1859"/>
                <a:ext cx="253" cy="142"/>
              </a:xfrm>
              <a:custGeom>
                <a:avLst/>
                <a:gdLst>
                  <a:gd name="T0" fmla="*/ 0 w 2534"/>
                  <a:gd name="T1" fmla="*/ 0 h 1851"/>
                  <a:gd name="T2" fmla="*/ 0 w 2534"/>
                  <a:gd name="T3" fmla="*/ 0 h 1851"/>
                  <a:gd name="T4" fmla="*/ 0 w 2534"/>
                  <a:gd name="T5" fmla="*/ 0 h 1851"/>
                  <a:gd name="T6" fmla="*/ 0 w 2534"/>
                  <a:gd name="T7" fmla="*/ 0 h 1851"/>
                  <a:gd name="T8" fmla="*/ 0 w 2534"/>
                  <a:gd name="T9" fmla="*/ 0 h 1851"/>
                  <a:gd name="T10" fmla="*/ 0 w 2534"/>
                  <a:gd name="T11" fmla="*/ 0 h 1851"/>
                  <a:gd name="T12" fmla="*/ 0 w 2534"/>
                  <a:gd name="T13" fmla="*/ 0 h 1851"/>
                  <a:gd name="T14" fmla="*/ 0 w 2534"/>
                  <a:gd name="T15" fmla="*/ 0 h 1851"/>
                  <a:gd name="T16" fmla="*/ 0 w 2534"/>
                  <a:gd name="T17" fmla="*/ 0 h 1851"/>
                  <a:gd name="T18" fmla="*/ 0 w 2534"/>
                  <a:gd name="T19" fmla="*/ 0 h 1851"/>
                  <a:gd name="T20" fmla="*/ 0 w 2534"/>
                  <a:gd name="T21" fmla="*/ 0 h 1851"/>
                  <a:gd name="T22" fmla="*/ 0 w 2534"/>
                  <a:gd name="T23" fmla="*/ 0 h 1851"/>
                  <a:gd name="T24" fmla="*/ 0 w 2534"/>
                  <a:gd name="T25" fmla="*/ 0 h 1851"/>
                  <a:gd name="T26" fmla="*/ 0 w 2534"/>
                  <a:gd name="T27" fmla="*/ 0 h 1851"/>
                  <a:gd name="T28" fmla="*/ 0 w 2534"/>
                  <a:gd name="T29" fmla="*/ 0 h 1851"/>
                  <a:gd name="T30" fmla="*/ 0 w 2534"/>
                  <a:gd name="T31" fmla="*/ 0 h 1851"/>
                  <a:gd name="T32" fmla="*/ 0 w 2534"/>
                  <a:gd name="T33" fmla="*/ 0 h 1851"/>
                  <a:gd name="T34" fmla="*/ 0 w 2534"/>
                  <a:gd name="T35" fmla="*/ 0 h 1851"/>
                  <a:gd name="T36" fmla="*/ 0 w 2534"/>
                  <a:gd name="T37" fmla="*/ 0 h 1851"/>
                  <a:gd name="T38" fmla="*/ 0 w 2534"/>
                  <a:gd name="T39" fmla="*/ 0 h 1851"/>
                  <a:gd name="T40" fmla="*/ 0 w 2534"/>
                  <a:gd name="T41" fmla="*/ 0 h 1851"/>
                  <a:gd name="T42" fmla="*/ 0 w 2534"/>
                  <a:gd name="T43" fmla="*/ 0 h 1851"/>
                  <a:gd name="T44" fmla="*/ 0 w 2534"/>
                  <a:gd name="T45" fmla="*/ 0 h 1851"/>
                  <a:gd name="T46" fmla="*/ 0 w 2534"/>
                  <a:gd name="T47" fmla="*/ 0 h 1851"/>
                  <a:gd name="T48" fmla="*/ 0 w 2534"/>
                  <a:gd name="T49" fmla="*/ 0 h 1851"/>
                  <a:gd name="T50" fmla="*/ 0 w 2534"/>
                  <a:gd name="T51" fmla="*/ 0 h 1851"/>
                  <a:gd name="T52" fmla="*/ 0 w 2534"/>
                  <a:gd name="T53" fmla="*/ 0 h 1851"/>
                  <a:gd name="T54" fmla="*/ 0 w 2534"/>
                  <a:gd name="T55" fmla="*/ 0 h 1851"/>
                  <a:gd name="T56" fmla="*/ 0 w 2534"/>
                  <a:gd name="T57" fmla="*/ 0 h 1851"/>
                  <a:gd name="T58" fmla="*/ 0 w 2534"/>
                  <a:gd name="T59" fmla="*/ 0 h 1851"/>
                  <a:gd name="T60" fmla="*/ 0 w 2534"/>
                  <a:gd name="T61" fmla="*/ 0 h 1851"/>
                  <a:gd name="T62" fmla="*/ 0 w 2534"/>
                  <a:gd name="T63" fmla="*/ 0 h 1851"/>
                  <a:gd name="T64" fmla="*/ 0 w 2534"/>
                  <a:gd name="T65" fmla="*/ 0 h 1851"/>
                  <a:gd name="T66" fmla="*/ 0 w 2534"/>
                  <a:gd name="T67" fmla="*/ 0 h 1851"/>
                  <a:gd name="T68" fmla="*/ 0 w 2534"/>
                  <a:gd name="T69" fmla="*/ 0 h 1851"/>
                  <a:gd name="T70" fmla="*/ 0 w 2534"/>
                  <a:gd name="T71" fmla="*/ 0 h 1851"/>
                  <a:gd name="T72" fmla="*/ 0 w 2534"/>
                  <a:gd name="T73" fmla="*/ 0 h 1851"/>
                  <a:gd name="T74" fmla="*/ 0 w 2534"/>
                  <a:gd name="T75" fmla="*/ 0 h 1851"/>
                  <a:gd name="T76" fmla="*/ 0 w 2534"/>
                  <a:gd name="T77" fmla="*/ 0 h 1851"/>
                  <a:gd name="T78" fmla="*/ 0 w 2534"/>
                  <a:gd name="T79" fmla="*/ 0 h 1851"/>
                  <a:gd name="T80" fmla="*/ 0 w 2534"/>
                  <a:gd name="T81" fmla="*/ 0 h 1851"/>
                  <a:gd name="T82" fmla="*/ 0 w 2534"/>
                  <a:gd name="T83" fmla="*/ 0 h 1851"/>
                  <a:gd name="T84" fmla="*/ 0 w 2534"/>
                  <a:gd name="T85" fmla="*/ 0 h 1851"/>
                  <a:gd name="T86" fmla="*/ 0 w 2534"/>
                  <a:gd name="T87" fmla="*/ 0 h 1851"/>
                  <a:gd name="T88" fmla="*/ 0 w 2534"/>
                  <a:gd name="T89" fmla="*/ 0 h 1851"/>
                  <a:gd name="T90" fmla="*/ 0 w 2534"/>
                  <a:gd name="T91" fmla="*/ 0 h 1851"/>
                  <a:gd name="T92" fmla="*/ 0 w 2534"/>
                  <a:gd name="T93" fmla="*/ 0 h 1851"/>
                  <a:gd name="T94" fmla="*/ 0 w 2534"/>
                  <a:gd name="T95" fmla="*/ 0 h 1851"/>
                  <a:gd name="T96" fmla="*/ 0 w 2534"/>
                  <a:gd name="T97" fmla="*/ 0 h 1851"/>
                  <a:gd name="T98" fmla="*/ 0 w 2534"/>
                  <a:gd name="T99" fmla="*/ 0 h 1851"/>
                  <a:gd name="T100" fmla="*/ 0 w 2534"/>
                  <a:gd name="T101" fmla="*/ 0 h 1851"/>
                  <a:gd name="T102" fmla="*/ 0 w 2534"/>
                  <a:gd name="T103" fmla="*/ 0 h 1851"/>
                  <a:gd name="T104" fmla="*/ 0 w 2534"/>
                  <a:gd name="T105" fmla="*/ 0 h 1851"/>
                  <a:gd name="T106" fmla="*/ 0 w 2534"/>
                  <a:gd name="T107" fmla="*/ 0 h 1851"/>
                  <a:gd name="T108" fmla="*/ 0 w 2534"/>
                  <a:gd name="T109" fmla="*/ 0 h 1851"/>
                  <a:gd name="T110" fmla="*/ 0 w 2534"/>
                  <a:gd name="T111" fmla="*/ 0 h 1851"/>
                  <a:gd name="T112" fmla="*/ 0 w 2534"/>
                  <a:gd name="T113" fmla="*/ 0 h 1851"/>
                  <a:gd name="T114" fmla="*/ 0 w 2534"/>
                  <a:gd name="T115" fmla="*/ 0 h 1851"/>
                  <a:gd name="T116" fmla="*/ 0 w 2534"/>
                  <a:gd name="T117" fmla="*/ 0 h 1851"/>
                  <a:gd name="T118" fmla="*/ 0 w 2534"/>
                  <a:gd name="T119" fmla="*/ 0 h 1851"/>
                  <a:gd name="T120" fmla="*/ 0 w 2534"/>
                  <a:gd name="T121" fmla="*/ 0 h 1851"/>
                  <a:gd name="T122" fmla="*/ 0 w 2534"/>
                  <a:gd name="T123" fmla="*/ 0 h 18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34"/>
                  <a:gd name="T187" fmla="*/ 0 h 1851"/>
                  <a:gd name="T188" fmla="*/ 2534 w 2534"/>
                  <a:gd name="T189" fmla="*/ 1851 h 18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34" h="1851">
                    <a:moveTo>
                      <a:pt x="407" y="0"/>
                    </a:moveTo>
                    <a:lnTo>
                      <a:pt x="407" y="28"/>
                    </a:lnTo>
                    <a:lnTo>
                      <a:pt x="399" y="28"/>
                    </a:lnTo>
                    <a:lnTo>
                      <a:pt x="399" y="59"/>
                    </a:lnTo>
                    <a:lnTo>
                      <a:pt x="393" y="59"/>
                    </a:lnTo>
                    <a:lnTo>
                      <a:pt x="393" y="89"/>
                    </a:lnTo>
                    <a:lnTo>
                      <a:pt x="384" y="89"/>
                    </a:lnTo>
                    <a:lnTo>
                      <a:pt x="384" y="111"/>
                    </a:lnTo>
                    <a:lnTo>
                      <a:pt x="371" y="111"/>
                    </a:lnTo>
                    <a:lnTo>
                      <a:pt x="371" y="133"/>
                    </a:lnTo>
                    <a:lnTo>
                      <a:pt x="362" y="133"/>
                    </a:lnTo>
                    <a:lnTo>
                      <a:pt x="362" y="184"/>
                    </a:lnTo>
                    <a:lnTo>
                      <a:pt x="349" y="184"/>
                    </a:lnTo>
                    <a:lnTo>
                      <a:pt x="349" y="208"/>
                    </a:lnTo>
                    <a:lnTo>
                      <a:pt x="342" y="208"/>
                    </a:lnTo>
                    <a:lnTo>
                      <a:pt x="342" y="228"/>
                    </a:lnTo>
                    <a:lnTo>
                      <a:pt x="325" y="228"/>
                    </a:lnTo>
                    <a:lnTo>
                      <a:pt x="325" y="272"/>
                    </a:lnTo>
                    <a:lnTo>
                      <a:pt x="312" y="272"/>
                    </a:lnTo>
                    <a:lnTo>
                      <a:pt x="312" y="310"/>
                    </a:lnTo>
                    <a:lnTo>
                      <a:pt x="306" y="310"/>
                    </a:lnTo>
                    <a:lnTo>
                      <a:pt x="306" y="332"/>
                    </a:lnTo>
                    <a:lnTo>
                      <a:pt x="290" y="332"/>
                    </a:lnTo>
                    <a:lnTo>
                      <a:pt x="290" y="375"/>
                    </a:lnTo>
                    <a:lnTo>
                      <a:pt x="275" y="375"/>
                    </a:lnTo>
                    <a:lnTo>
                      <a:pt x="275" y="406"/>
                    </a:lnTo>
                    <a:lnTo>
                      <a:pt x="269" y="406"/>
                    </a:lnTo>
                    <a:lnTo>
                      <a:pt x="269" y="435"/>
                    </a:lnTo>
                    <a:lnTo>
                      <a:pt x="253" y="435"/>
                    </a:lnTo>
                    <a:lnTo>
                      <a:pt x="253" y="472"/>
                    </a:lnTo>
                    <a:lnTo>
                      <a:pt x="238" y="472"/>
                    </a:lnTo>
                    <a:lnTo>
                      <a:pt x="238" y="509"/>
                    </a:lnTo>
                    <a:lnTo>
                      <a:pt x="233" y="509"/>
                    </a:lnTo>
                    <a:lnTo>
                      <a:pt x="233" y="531"/>
                    </a:lnTo>
                    <a:lnTo>
                      <a:pt x="225" y="531"/>
                    </a:lnTo>
                    <a:lnTo>
                      <a:pt x="225" y="545"/>
                    </a:lnTo>
                    <a:lnTo>
                      <a:pt x="210" y="545"/>
                    </a:lnTo>
                    <a:lnTo>
                      <a:pt x="210" y="576"/>
                    </a:lnTo>
                    <a:lnTo>
                      <a:pt x="203" y="576"/>
                    </a:lnTo>
                    <a:lnTo>
                      <a:pt x="203" y="605"/>
                    </a:lnTo>
                    <a:lnTo>
                      <a:pt x="196" y="605"/>
                    </a:lnTo>
                    <a:lnTo>
                      <a:pt x="196" y="628"/>
                    </a:lnTo>
                    <a:lnTo>
                      <a:pt x="188" y="628"/>
                    </a:lnTo>
                    <a:lnTo>
                      <a:pt x="188" y="650"/>
                    </a:lnTo>
                    <a:lnTo>
                      <a:pt x="174" y="650"/>
                    </a:lnTo>
                    <a:lnTo>
                      <a:pt x="174" y="670"/>
                    </a:lnTo>
                    <a:lnTo>
                      <a:pt x="166" y="670"/>
                    </a:lnTo>
                    <a:lnTo>
                      <a:pt x="166" y="708"/>
                    </a:lnTo>
                    <a:lnTo>
                      <a:pt x="160" y="708"/>
                    </a:lnTo>
                    <a:lnTo>
                      <a:pt x="160" y="723"/>
                    </a:lnTo>
                    <a:lnTo>
                      <a:pt x="151" y="723"/>
                    </a:lnTo>
                    <a:lnTo>
                      <a:pt x="151" y="753"/>
                    </a:lnTo>
                    <a:lnTo>
                      <a:pt x="138" y="753"/>
                    </a:lnTo>
                    <a:lnTo>
                      <a:pt x="138" y="804"/>
                    </a:lnTo>
                    <a:lnTo>
                      <a:pt x="129" y="804"/>
                    </a:lnTo>
                    <a:lnTo>
                      <a:pt x="129" y="826"/>
                    </a:lnTo>
                    <a:lnTo>
                      <a:pt x="116" y="826"/>
                    </a:lnTo>
                    <a:lnTo>
                      <a:pt x="116" y="849"/>
                    </a:lnTo>
                    <a:lnTo>
                      <a:pt x="109" y="849"/>
                    </a:lnTo>
                    <a:lnTo>
                      <a:pt x="109" y="872"/>
                    </a:lnTo>
                    <a:lnTo>
                      <a:pt x="93" y="872"/>
                    </a:lnTo>
                    <a:lnTo>
                      <a:pt x="93" y="892"/>
                    </a:lnTo>
                    <a:lnTo>
                      <a:pt x="87" y="892"/>
                    </a:lnTo>
                    <a:lnTo>
                      <a:pt x="87" y="923"/>
                    </a:lnTo>
                    <a:lnTo>
                      <a:pt x="79" y="923"/>
                    </a:lnTo>
                    <a:lnTo>
                      <a:pt x="79" y="952"/>
                    </a:lnTo>
                    <a:lnTo>
                      <a:pt x="73" y="952"/>
                    </a:lnTo>
                    <a:lnTo>
                      <a:pt x="73" y="982"/>
                    </a:lnTo>
                    <a:lnTo>
                      <a:pt x="57" y="982"/>
                    </a:lnTo>
                    <a:lnTo>
                      <a:pt x="57" y="989"/>
                    </a:lnTo>
                    <a:lnTo>
                      <a:pt x="51" y="989"/>
                    </a:lnTo>
                    <a:lnTo>
                      <a:pt x="51" y="1025"/>
                    </a:lnTo>
                    <a:lnTo>
                      <a:pt x="42" y="1025"/>
                    </a:lnTo>
                    <a:lnTo>
                      <a:pt x="42" y="1048"/>
                    </a:lnTo>
                    <a:lnTo>
                      <a:pt x="36" y="1048"/>
                    </a:lnTo>
                    <a:lnTo>
                      <a:pt x="36" y="1077"/>
                    </a:lnTo>
                    <a:lnTo>
                      <a:pt x="29" y="1077"/>
                    </a:lnTo>
                    <a:lnTo>
                      <a:pt x="29" y="1093"/>
                    </a:lnTo>
                    <a:lnTo>
                      <a:pt x="20" y="1093"/>
                    </a:lnTo>
                    <a:lnTo>
                      <a:pt x="20" y="1121"/>
                    </a:lnTo>
                    <a:lnTo>
                      <a:pt x="6" y="1121"/>
                    </a:lnTo>
                    <a:lnTo>
                      <a:pt x="6" y="1150"/>
                    </a:lnTo>
                    <a:lnTo>
                      <a:pt x="0" y="1150"/>
                    </a:lnTo>
                    <a:lnTo>
                      <a:pt x="0" y="1352"/>
                    </a:lnTo>
                    <a:lnTo>
                      <a:pt x="6" y="1352"/>
                    </a:lnTo>
                    <a:lnTo>
                      <a:pt x="6" y="1357"/>
                    </a:lnTo>
                    <a:lnTo>
                      <a:pt x="42" y="1357"/>
                    </a:lnTo>
                    <a:lnTo>
                      <a:pt x="42" y="1365"/>
                    </a:lnTo>
                    <a:lnTo>
                      <a:pt x="79" y="1365"/>
                    </a:lnTo>
                    <a:lnTo>
                      <a:pt x="79" y="1380"/>
                    </a:lnTo>
                    <a:lnTo>
                      <a:pt x="129" y="1380"/>
                    </a:lnTo>
                    <a:lnTo>
                      <a:pt x="129" y="1388"/>
                    </a:lnTo>
                    <a:lnTo>
                      <a:pt x="160" y="1388"/>
                    </a:lnTo>
                    <a:lnTo>
                      <a:pt x="160" y="1403"/>
                    </a:lnTo>
                    <a:lnTo>
                      <a:pt x="233" y="1403"/>
                    </a:lnTo>
                    <a:lnTo>
                      <a:pt x="233" y="1417"/>
                    </a:lnTo>
                    <a:lnTo>
                      <a:pt x="275" y="1417"/>
                    </a:lnTo>
                    <a:lnTo>
                      <a:pt x="275" y="1425"/>
                    </a:lnTo>
                    <a:lnTo>
                      <a:pt x="312" y="1425"/>
                    </a:lnTo>
                    <a:lnTo>
                      <a:pt x="312" y="1431"/>
                    </a:lnTo>
                    <a:lnTo>
                      <a:pt x="349" y="1431"/>
                    </a:lnTo>
                    <a:lnTo>
                      <a:pt x="349" y="1440"/>
                    </a:lnTo>
                    <a:lnTo>
                      <a:pt x="384" y="1440"/>
                    </a:lnTo>
                    <a:lnTo>
                      <a:pt x="384" y="1446"/>
                    </a:lnTo>
                    <a:lnTo>
                      <a:pt x="421" y="1446"/>
                    </a:lnTo>
                    <a:lnTo>
                      <a:pt x="421" y="1462"/>
                    </a:lnTo>
                    <a:lnTo>
                      <a:pt x="466" y="1462"/>
                    </a:lnTo>
                    <a:lnTo>
                      <a:pt x="466" y="1468"/>
                    </a:lnTo>
                    <a:lnTo>
                      <a:pt x="502" y="1468"/>
                    </a:lnTo>
                    <a:lnTo>
                      <a:pt x="502" y="1477"/>
                    </a:lnTo>
                    <a:lnTo>
                      <a:pt x="538" y="1477"/>
                    </a:lnTo>
                    <a:lnTo>
                      <a:pt x="538" y="1482"/>
                    </a:lnTo>
                    <a:lnTo>
                      <a:pt x="575" y="1482"/>
                    </a:lnTo>
                    <a:lnTo>
                      <a:pt x="575" y="1499"/>
                    </a:lnTo>
                    <a:lnTo>
                      <a:pt x="617" y="1499"/>
                    </a:lnTo>
                    <a:lnTo>
                      <a:pt x="617" y="1505"/>
                    </a:lnTo>
                    <a:lnTo>
                      <a:pt x="654" y="1505"/>
                    </a:lnTo>
                    <a:lnTo>
                      <a:pt x="654" y="1513"/>
                    </a:lnTo>
                    <a:lnTo>
                      <a:pt x="690" y="1513"/>
                    </a:lnTo>
                    <a:lnTo>
                      <a:pt x="690" y="1519"/>
                    </a:lnTo>
                    <a:lnTo>
                      <a:pt x="721" y="1519"/>
                    </a:lnTo>
                    <a:lnTo>
                      <a:pt x="721" y="1536"/>
                    </a:lnTo>
                    <a:lnTo>
                      <a:pt x="800" y="1536"/>
                    </a:lnTo>
                    <a:lnTo>
                      <a:pt x="800" y="1550"/>
                    </a:lnTo>
                    <a:lnTo>
                      <a:pt x="836" y="1550"/>
                    </a:lnTo>
                    <a:lnTo>
                      <a:pt x="836" y="1556"/>
                    </a:lnTo>
                    <a:lnTo>
                      <a:pt x="873" y="1556"/>
                    </a:lnTo>
                    <a:lnTo>
                      <a:pt x="873" y="1565"/>
                    </a:lnTo>
                    <a:lnTo>
                      <a:pt x="917" y="1565"/>
                    </a:lnTo>
                    <a:lnTo>
                      <a:pt x="917" y="1579"/>
                    </a:lnTo>
                    <a:lnTo>
                      <a:pt x="962" y="1579"/>
                    </a:lnTo>
                    <a:lnTo>
                      <a:pt x="962" y="1587"/>
                    </a:lnTo>
                    <a:lnTo>
                      <a:pt x="998" y="1587"/>
                    </a:lnTo>
                    <a:lnTo>
                      <a:pt x="998" y="1594"/>
                    </a:lnTo>
                    <a:lnTo>
                      <a:pt x="1035" y="1594"/>
                    </a:lnTo>
                    <a:lnTo>
                      <a:pt x="1035" y="1601"/>
                    </a:lnTo>
                    <a:lnTo>
                      <a:pt x="1071" y="1601"/>
                    </a:lnTo>
                    <a:lnTo>
                      <a:pt x="1071" y="1616"/>
                    </a:lnTo>
                    <a:lnTo>
                      <a:pt x="1113" y="1616"/>
                    </a:lnTo>
                    <a:lnTo>
                      <a:pt x="1113" y="1624"/>
                    </a:lnTo>
                    <a:lnTo>
                      <a:pt x="1150" y="1624"/>
                    </a:lnTo>
                    <a:lnTo>
                      <a:pt x="1150" y="1638"/>
                    </a:lnTo>
                    <a:lnTo>
                      <a:pt x="1223" y="1638"/>
                    </a:lnTo>
                    <a:lnTo>
                      <a:pt x="1223" y="1647"/>
                    </a:lnTo>
                    <a:lnTo>
                      <a:pt x="1252" y="1647"/>
                    </a:lnTo>
                    <a:lnTo>
                      <a:pt x="1252" y="1653"/>
                    </a:lnTo>
                    <a:lnTo>
                      <a:pt x="1304" y="1653"/>
                    </a:lnTo>
                    <a:lnTo>
                      <a:pt x="1304" y="1667"/>
                    </a:lnTo>
                    <a:lnTo>
                      <a:pt x="1341" y="1667"/>
                    </a:lnTo>
                    <a:lnTo>
                      <a:pt x="1341" y="1675"/>
                    </a:lnTo>
                    <a:lnTo>
                      <a:pt x="1369" y="1675"/>
                    </a:lnTo>
                    <a:lnTo>
                      <a:pt x="1369" y="1684"/>
                    </a:lnTo>
                    <a:lnTo>
                      <a:pt x="1405" y="1684"/>
                    </a:lnTo>
                    <a:lnTo>
                      <a:pt x="1405" y="1698"/>
                    </a:lnTo>
                    <a:lnTo>
                      <a:pt x="1456" y="1698"/>
                    </a:lnTo>
                    <a:lnTo>
                      <a:pt x="1456" y="1704"/>
                    </a:lnTo>
                    <a:lnTo>
                      <a:pt x="1487" y="1704"/>
                    </a:lnTo>
                    <a:lnTo>
                      <a:pt x="1487" y="1712"/>
                    </a:lnTo>
                    <a:lnTo>
                      <a:pt x="1522" y="1712"/>
                    </a:lnTo>
                    <a:lnTo>
                      <a:pt x="1522" y="1720"/>
                    </a:lnTo>
                    <a:lnTo>
                      <a:pt x="1559" y="1720"/>
                    </a:lnTo>
                    <a:lnTo>
                      <a:pt x="1559" y="1735"/>
                    </a:lnTo>
                    <a:lnTo>
                      <a:pt x="1602" y="1735"/>
                    </a:lnTo>
                    <a:lnTo>
                      <a:pt x="1602" y="1741"/>
                    </a:lnTo>
                    <a:lnTo>
                      <a:pt x="1638" y="1741"/>
                    </a:lnTo>
                    <a:lnTo>
                      <a:pt x="1638" y="1757"/>
                    </a:lnTo>
                    <a:lnTo>
                      <a:pt x="1711" y="1757"/>
                    </a:lnTo>
                    <a:lnTo>
                      <a:pt x="1711" y="1763"/>
                    </a:lnTo>
                    <a:lnTo>
                      <a:pt x="1755" y="1763"/>
                    </a:lnTo>
                    <a:lnTo>
                      <a:pt x="1755" y="1772"/>
                    </a:lnTo>
                    <a:lnTo>
                      <a:pt x="1792" y="1772"/>
                    </a:lnTo>
                    <a:lnTo>
                      <a:pt x="1792" y="1786"/>
                    </a:lnTo>
                    <a:lnTo>
                      <a:pt x="1829" y="1786"/>
                    </a:lnTo>
                    <a:lnTo>
                      <a:pt x="1829" y="1794"/>
                    </a:lnTo>
                    <a:lnTo>
                      <a:pt x="1870" y="1794"/>
                    </a:lnTo>
                    <a:lnTo>
                      <a:pt x="1870" y="1800"/>
                    </a:lnTo>
                    <a:lnTo>
                      <a:pt x="1907" y="1800"/>
                    </a:lnTo>
                    <a:lnTo>
                      <a:pt x="1907" y="1814"/>
                    </a:lnTo>
                    <a:lnTo>
                      <a:pt x="1944" y="1814"/>
                    </a:lnTo>
                    <a:lnTo>
                      <a:pt x="1944" y="1823"/>
                    </a:lnTo>
                    <a:lnTo>
                      <a:pt x="1988" y="1823"/>
                    </a:lnTo>
                    <a:lnTo>
                      <a:pt x="1988" y="1829"/>
                    </a:lnTo>
                    <a:lnTo>
                      <a:pt x="2025" y="1829"/>
                    </a:lnTo>
                    <a:lnTo>
                      <a:pt x="2025" y="1845"/>
                    </a:lnTo>
                    <a:lnTo>
                      <a:pt x="2053" y="1845"/>
                    </a:lnTo>
                    <a:lnTo>
                      <a:pt x="2053" y="1851"/>
                    </a:lnTo>
                    <a:lnTo>
                      <a:pt x="2105" y="1851"/>
                    </a:lnTo>
                    <a:lnTo>
                      <a:pt x="2105" y="1845"/>
                    </a:lnTo>
                    <a:lnTo>
                      <a:pt x="2112" y="1845"/>
                    </a:lnTo>
                    <a:lnTo>
                      <a:pt x="2112" y="1800"/>
                    </a:lnTo>
                    <a:lnTo>
                      <a:pt x="2120" y="1800"/>
                    </a:lnTo>
                    <a:lnTo>
                      <a:pt x="2120" y="1772"/>
                    </a:lnTo>
                    <a:lnTo>
                      <a:pt x="2125" y="1772"/>
                    </a:lnTo>
                    <a:lnTo>
                      <a:pt x="2125" y="1757"/>
                    </a:lnTo>
                    <a:lnTo>
                      <a:pt x="2142" y="1757"/>
                    </a:lnTo>
                    <a:lnTo>
                      <a:pt x="2142" y="1712"/>
                    </a:lnTo>
                    <a:lnTo>
                      <a:pt x="2148" y="1712"/>
                    </a:lnTo>
                    <a:lnTo>
                      <a:pt x="2148" y="1684"/>
                    </a:lnTo>
                    <a:lnTo>
                      <a:pt x="2162" y="1684"/>
                    </a:lnTo>
                    <a:lnTo>
                      <a:pt x="2162" y="1667"/>
                    </a:lnTo>
                    <a:lnTo>
                      <a:pt x="2170" y="1667"/>
                    </a:lnTo>
                    <a:lnTo>
                      <a:pt x="2170" y="1638"/>
                    </a:lnTo>
                    <a:lnTo>
                      <a:pt x="2179" y="1638"/>
                    </a:lnTo>
                    <a:lnTo>
                      <a:pt x="2179" y="1624"/>
                    </a:lnTo>
                    <a:lnTo>
                      <a:pt x="2184" y="1624"/>
                    </a:lnTo>
                    <a:lnTo>
                      <a:pt x="2184" y="1587"/>
                    </a:lnTo>
                    <a:lnTo>
                      <a:pt x="2199" y="1587"/>
                    </a:lnTo>
                    <a:lnTo>
                      <a:pt x="2199" y="1565"/>
                    </a:lnTo>
                    <a:lnTo>
                      <a:pt x="2207" y="1565"/>
                    </a:lnTo>
                    <a:lnTo>
                      <a:pt x="2207" y="1536"/>
                    </a:lnTo>
                    <a:lnTo>
                      <a:pt x="2221" y="1536"/>
                    </a:lnTo>
                    <a:lnTo>
                      <a:pt x="2221" y="1482"/>
                    </a:lnTo>
                    <a:lnTo>
                      <a:pt x="2235" y="1482"/>
                    </a:lnTo>
                    <a:lnTo>
                      <a:pt x="2235" y="1468"/>
                    </a:lnTo>
                    <a:lnTo>
                      <a:pt x="2243" y="1468"/>
                    </a:lnTo>
                    <a:lnTo>
                      <a:pt x="2243" y="1440"/>
                    </a:lnTo>
                    <a:lnTo>
                      <a:pt x="2251" y="1440"/>
                    </a:lnTo>
                    <a:lnTo>
                      <a:pt x="2251" y="1425"/>
                    </a:lnTo>
                    <a:lnTo>
                      <a:pt x="2257" y="1425"/>
                    </a:lnTo>
                    <a:lnTo>
                      <a:pt x="2257" y="1403"/>
                    </a:lnTo>
                    <a:lnTo>
                      <a:pt x="2271" y="1403"/>
                    </a:lnTo>
                    <a:lnTo>
                      <a:pt x="2271" y="1380"/>
                    </a:lnTo>
                    <a:lnTo>
                      <a:pt x="2280" y="1380"/>
                    </a:lnTo>
                    <a:lnTo>
                      <a:pt x="2280" y="1357"/>
                    </a:lnTo>
                    <a:lnTo>
                      <a:pt x="2286" y="1357"/>
                    </a:lnTo>
                    <a:lnTo>
                      <a:pt x="2286" y="1321"/>
                    </a:lnTo>
                    <a:lnTo>
                      <a:pt x="2302" y="1321"/>
                    </a:lnTo>
                    <a:lnTo>
                      <a:pt x="2302" y="1297"/>
                    </a:lnTo>
                    <a:lnTo>
                      <a:pt x="2308" y="1297"/>
                    </a:lnTo>
                    <a:lnTo>
                      <a:pt x="2308" y="1261"/>
                    </a:lnTo>
                    <a:lnTo>
                      <a:pt x="2316" y="1261"/>
                    </a:lnTo>
                    <a:lnTo>
                      <a:pt x="2316" y="1240"/>
                    </a:lnTo>
                    <a:lnTo>
                      <a:pt x="2323" y="1240"/>
                    </a:lnTo>
                    <a:lnTo>
                      <a:pt x="2323" y="1224"/>
                    </a:lnTo>
                    <a:lnTo>
                      <a:pt x="2338" y="1224"/>
                    </a:lnTo>
                    <a:lnTo>
                      <a:pt x="2338" y="1196"/>
                    </a:lnTo>
                    <a:lnTo>
                      <a:pt x="2345" y="1196"/>
                    </a:lnTo>
                    <a:lnTo>
                      <a:pt x="2345" y="1181"/>
                    </a:lnTo>
                    <a:lnTo>
                      <a:pt x="2353" y="1181"/>
                    </a:lnTo>
                    <a:lnTo>
                      <a:pt x="2353" y="1145"/>
                    </a:lnTo>
                    <a:lnTo>
                      <a:pt x="2358" y="1145"/>
                    </a:lnTo>
                    <a:lnTo>
                      <a:pt x="2358" y="1121"/>
                    </a:lnTo>
                    <a:lnTo>
                      <a:pt x="2367" y="1121"/>
                    </a:lnTo>
                    <a:lnTo>
                      <a:pt x="2367" y="1108"/>
                    </a:lnTo>
                    <a:lnTo>
                      <a:pt x="2375" y="1108"/>
                    </a:lnTo>
                    <a:lnTo>
                      <a:pt x="2375" y="1077"/>
                    </a:lnTo>
                    <a:lnTo>
                      <a:pt x="2381" y="1077"/>
                    </a:lnTo>
                    <a:lnTo>
                      <a:pt x="2381" y="1048"/>
                    </a:lnTo>
                    <a:lnTo>
                      <a:pt x="2395" y="1048"/>
                    </a:lnTo>
                    <a:lnTo>
                      <a:pt x="2395" y="1025"/>
                    </a:lnTo>
                    <a:lnTo>
                      <a:pt x="2403" y="1025"/>
                    </a:lnTo>
                    <a:lnTo>
                      <a:pt x="2403" y="1002"/>
                    </a:lnTo>
                    <a:lnTo>
                      <a:pt x="2417" y="1002"/>
                    </a:lnTo>
                    <a:lnTo>
                      <a:pt x="2417" y="989"/>
                    </a:lnTo>
                    <a:lnTo>
                      <a:pt x="2425" y="989"/>
                    </a:lnTo>
                    <a:lnTo>
                      <a:pt x="2425" y="960"/>
                    </a:lnTo>
                    <a:lnTo>
                      <a:pt x="2432" y="960"/>
                    </a:lnTo>
                    <a:lnTo>
                      <a:pt x="2432" y="929"/>
                    </a:lnTo>
                    <a:lnTo>
                      <a:pt x="2440" y="929"/>
                    </a:lnTo>
                    <a:lnTo>
                      <a:pt x="2440" y="892"/>
                    </a:lnTo>
                    <a:lnTo>
                      <a:pt x="2454" y="892"/>
                    </a:lnTo>
                    <a:lnTo>
                      <a:pt x="2454" y="872"/>
                    </a:lnTo>
                    <a:lnTo>
                      <a:pt x="2462" y="872"/>
                    </a:lnTo>
                    <a:lnTo>
                      <a:pt x="2462" y="841"/>
                    </a:lnTo>
                    <a:lnTo>
                      <a:pt x="2468" y="841"/>
                    </a:lnTo>
                    <a:lnTo>
                      <a:pt x="2468" y="826"/>
                    </a:lnTo>
                    <a:lnTo>
                      <a:pt x="2476" y="826"/>
                    </a:lnTo>
                    <a:lnTo>
                      <a:pt x="2476" y="789"/>
                    </a:lnTo>
                    <a:lnTo>
                      <a:pt x="2484" y="789"/>
                    </a:lnTo>
                    <a:lnTo>
                      <a:pt x="2484" y="767"/>
                    </a:lnTo>
                    <a:lnTo>
                      <a:pt x="2490" y="767"/>
                    </a:lnTo>
                    <a:lnTo>
                      <a:pt x="2490" y="745"/>
                    </a:lnTo>
                    <a:lnTo>
                      <a:pt x="2504" y="745"/>
                    </a:lnTo>
                    <a:lnTo>
                      <a:pt x="2504" y="723"/>
                    </a:lnTo>
                    <a:lnTo>
                      <a:pt x="2512" y="723"/>
                    </a:lnTo>
                    <a:lnTo>
                      <a:pt x="2512" y="693"/>
                    </a:lnTo>
                    <a:lnTo>
                      <a:pt x="2521" y="693"/>
                    </a:lnTo>
                    <a:lnTo>
                      <a:pt x="2521" y="670"/>
                    </a:lnTo>
                    <a:lnTo>
                      <a:pt x="2534" y="670"/>
                    </a:lnTo>
                    <a:lnTo>
                      <a:pt x="2534" y="472"/>
                    </a:lnTo>
                    <a:lnTo>
                      <a:pt x="2462" y="472"/>
                    </a:lnTo>
                    <a:lnTo>
                      <a:pt x="2462" y="457"/>
                    </a:lnTo>
                    <a:lnTo>
                      <a:pt x="2425" y="457"/>
                    </a:lnTo>
                    <a:lnTo>
                      <a:pt x="2425" y="450"/>
                    </a:lnTo>
                    <a:lnTo>
                      <a:pt x="2375" y="450"/>
                    </a:lnTo>
                    <a:lnTo>
                      <a:pt x="2375" y="435"/>
                    </a:lnTo>
                    <a:lnTo>
                      <a:pt x="2302" y="435"/>
                    </a:lnTo>
                    <a:lnTo>
                      <a:pt x="2302" y="421"/>
                    </a:lnTo>
                    <a:lnTo>
                      <a:pt x="2257" y="421"/>
                    </a:lnTo>
                    <a:lnTo>
                      <a:pt x="2257" y="413"/>
                    </a:lnTo>
                    <a:lnTo>
                      <a:pt x="2221" y="413"/>
                    </a:lnTo>
                    <a:lnTo>
                      <a:pt x="2221" y="406"/>
                    </a:lnTo>
                    <a:lnTo>
                      <a:pt x="2179" y="406"/>
                    </a:lnTo>
                    <a:lnTo>
                      <a:pt x="2179" y="391"/>
                    </a:lnTo>
                    <a:lnTo>
                      <a:pt x="2142" y="391"/>
                    </a:lnTo>
                    <a:lnTo>
                      <a:pt x="2142" y="384"/>
                    </a:lnTo>
                    <a:lnTo>
                      <a:pt x="2105" y="384"/>
                    </a:lnTo>
                    <a:lnTo>
                      <a:pt x="2105" y="375"/>
                    </a:lnTo>
                    <a:lnTo>
                      <a:pt x="2053" y="375"/>
                    </a:lnTo>
                    <a:lnTo>
                      <a:pt x="2053" y="369"/>
                    </a:lnTo>
                    <a:lnTo>
                      <a:pt x="2025" y="369"/>
                    </a:lnTo>
                    <a:lnTo>
                      <a:pt x="2025" y="355"/>
                    </a:lnTo>
                    <a:lnTo>
                      <a:pt x="1974" y="355"/>
                    </a:lnTo>
                    <a:lnTo>
                      <a:pt x="1974" y="347"/>
                    </a:lnTo>
                    <a:lnTo>
                      <a:pt x="1938" y="347"/>
                    </a:lnTo>
                    <a:lnTo>
                      <a:pt x="1938" y="338"/>
                    </a:lnTo>
                    <a:lnTo>
                      <a:pt x="1892" y="338"/>
                    </a:lnTo>
                    <a:lnTo>
                      <a:pt x="1892" y="332"/>
                    </a:lnTo>
                    <a:lnTo>
                      <a:pt x="1857" y="332"/>
                    </a:lnTo>
                    <a:lnTo>
                      <a:pt x="1857" y="324"/>
                    </a:lnTo>
                    <a:lnTo>
                      <a:pt x="1814" y="324"/>
                    </a:lnTo>
                    <a:lnTo>
                      <a:pt x="1814" y="318"/>
                    </a:lnTo>
                    <a:lnTo>
                      <a:pt x="1777" y="318"/>
                    </a:lnTo>
                    <a:lnTo>
                      <a:pt x="1777" y="310"/>
                    </a:lnTo>
                    <a:lnTo>
                      <a:pt x="1733" y="310"/>
                    </a:lnTo>
                    <a:lnTo>
                      <a:pt x="1733" y="296"/>
                    </a:lnTo>
                    <a:lnTo>
                      <a:pt x="1696" y="296"/>
                    </a:lnTo>
                    <a:lnTo>
                      <a:pt x="1696" y="287"/>
                    </a:lnTo>
                    <a:lnTo>
                      <a:pt x="1652" y="287"/>
                    </a:lnTo>
                    <a:lnTo>
                      <a:pt x="1652" y="272"/>
                    </a:lnTo>
                    <a:lnTo>
                      <a:pt x="1574" y="272"/>
                    </a:lnTo>
                    <a:lnTo>
                      <a:pt x="1574" y="259"/>
                    </a:lnTo>
                    <a:lnTo>
                      <a:pt x="1537" y="259"/>
                    </a:lnTo>
                    <a:lnTo>
                      <a:pt x="1537" y="250"/>
                    </a:lnTo>
                    <a:lnTo>
                      <a:pt x="1500" y="250"/>
                    </a:lnTo>
                    <a:lnTo>
                      <a:pt x="1500" y="236"/>
                    </a:lnTo>
                    <a:lnTo>
                      <a:pt x="1456" y="236"/>
                    </a:lnTo>
                    <a:lnTo>
                      <a:pt x="1456" y="228"/>
                    </a:lnTo>
                    <a:lnTo>
                      <a:pt x="1419" y="228"/>
                    </a:lnTo>
                    <a:lnTo>
                      <a:pt x="1419" y="222"/>
                    </a:lnTo>
                    <a:lnTo>
                      <a:pt x="1369" y="222"/>
                    </a:lnTo>
                    <a:lnTo>
                      <a:pt x="1369" y="213"/>
                    </a:lnTo>
                    <a:lnTo>
                      <a:pt x="1341" y="213"/>
                    </a:lnTo>
                    <a:lnTo>
                      <a:pt x="1341" y="208"/>
                    </a:lnTo>
                    <a:lnTo>
                      <a:pt x="1287" y="208"/>
                    </a:lnTo>
                    <a:lnTo>
                      <a:pt x="1287" y="199"/>
                    </a:lnTo>
                    <a:lnTo>
                      <a:pt x="1252" y="199"/>
                    </a:lnTo>
                    <a:lnTo>
                      <a:pt x="1252" y="184"/>
                    </a:lnTo>
                    <a:lnTo>
                      <a:pt x="1209" y="184"/>
                    </a:lnTo>
                    <a:lnTo>
                      <a:pt x="1209" y="177"/>
                    </a:lnTo>
                    <a:lnTo>
                      <a:pt x="1172" y="177"/>
                    </a:lnTo>
                    <a:lnTo>
                      <a:pt x="1172" y="171"/>
                    </a:lnTo>
                    <a:lnTo>
                      <a:pt x="1128" y="171"/>
                    </a:lnTo>
                    <a:lnTo>
                      <a:pt x="1128" y="154"/>
                    </a:lnTo>
                    <a:lnTo>
                      <a:pt x="1091" y="154"/>
                    </a:lnTo>
                    <a:lnTo>
                      <a:pt x="1091" y="148"/>
                    </a:lnTo>
                    <a:lnTo>
                      <a:pt x="1049" y="148"/>
                    </a:lnTo>
                    <a:lnTo>
                      <a:pt x="1049" y="140"/>
                    </a:lnTo>
                    <a:lnTo>
                      <a:pt x="1012" y="140"/>
                    </a:lnTo>
                    <a:lnTo>
                      <a:pt x="1012" y="133"/>
                    </a:lnTo>
                    <a:lnTo>
                      <a:pt x="967" y="133"/>
                    </a:lnTo>
                    <a:lnTo>
                      <a:pt x="967" y="118"/>
                    </a:lnTo>
                    <a:lnTo>
                      <a:pt x="932" y="118"/>
                    </a:lnTo>
                    <a:lnTo>
                      <a:pt x="932" y="111"/>
                    </a:lnTo>
                    <a:lnTo>
                      <a:pt x="852" y="111"/>
                    </a:lnTo>
                    <a:lnTo>
                      <a:pt x="852" y="96"/>
                    </a:lnTo>
                    <a:lnTo>
                      <a:pt x="800" y="96"/>
                    </a:lnTo>
                    <a:lnTo>
                      <a:pt x="800" y="89"/>
                    </a:lnTo>
                    <a:lnTo>
                      <a:pt x="771" y="89"/>
                    </a:lnTo>
                    <a:lnTo>
                      <a:pt x="771" y="80"/>
                    </a:lnTo>
                    <a:lnTo>
                      <a:pt x="721" y="80"/>
                    </a:lnTo>
                    <a:lnTo>
                      <a:pt x="721" y="66"/>
                    </a:lnTo>
                    <a:lnTo>
                      <a:pt x="690" y="66"/>
                    </a:lnTo>
                    <a:lnTo>
                      <a:pt x="690" y="59"/>
                    </a:lnTo>
                    <a:lnTo>
                      <a:pt x="640" y="59"/>
                    </a:lnTo>
                    <a:lnTo>
                      <a:pt x="640" y="52"/>
                    </a:lnTo>
                    <a:lnTo>
                      <a:pt x="603" y="52"/>
                    </a:lnTo>
                    <a:lnTo>
                      <a:pt x="603" y="37"/>
                    </a:lnTo>
                    <a:lnTo>
                      <a:pt x="560" y="37"/>
                    </a:lnTo>
                    <a:lnTo>
                      <a:pt x="560" y="28"/>
                    </a:lnTo>
                    <a:lnTo>
                      <a:pt x="525" y="28"/>
                    </a:lnTo>
                    <a:lnTo>
                      <a:pt x="525" y="23"/>
                    </a:lnTo>
                    <a:lnTo>
                      <a:pt x="488" y="23"/>
                    </a:lnTo>
                    <a:lnTo>
                      <a:pt x="488" y="15"/>
                    </a:lnTo>
                    <a:lnTo>
                      <a:pt x="443" y="15"/>
                    </a:lnTo>
                    <a:lnTo>
                      <a:pt x="443" y="0"/>
                    </a:lnTo>
                    <a:lnTo>
                      <a:pt x="407" y="0"/>
                    </a:lnTo>
                    <a:close/>
                  </a:path>
                </a:pathLst>
              </a:custGeom>
              <a:solidFill>
                <a:srgbClr val="020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08" name="Freeform 215"/>
              <p:cNvSpPr>
                <a:spLocks/>
              </p:cNvSpPr>
              <p:nvPr/>
            </p:nvSpPr>
            <p:spPr bwMode="auto">
              <a:xfrm>
                <a:off x="4810" y="1859"/>
                <a:ext cx="240" cy="142"/>
              </a:xfrm>
              <a:custGeom>
                <a:avLst/>
                <a:gdLst>
                  <a:gd name="T0" fmla="*/ 0 w 2405"/>
                  <a:gd name="T1" fmla="*/ 0 h 1851"/>
                  <a:gd name="T2" fmla="*/ 0 w 2405"/>
                  <a:gd name="T3" fmla="*/ 0 h 1851"/>
                  <a:gd name="T4" fmla="*/ 0 w 2405"/>
                  <a:gd name="T5" fmla="*/ 0 h 1851"/>
                  <a:gd name="T6" fmla="*/ 0 w 2405"/>
                  <a:gd name="T7" fmla="*/ 0 h 1851"/>
                  <a:gd name="T8" fmla="*/ 0 w 2405"/>
                  <a:gd name="T9" fmla="*/ 0 h 1851"/>
                  <a:gd name="T10" fmla="*/ 0 w 2405"/>
                  <a:gd name="T11" fmla="*/ 0 h 1851"/>
                  <a:gd name="T12" fmla="*/ 0 w 2405"/>
                  <a:gd name="T13" fmla="*/ 0 h 1851"/>
                  <a:gd name="T14" fmla="*/ 0 w 2405"/>
                  <a:gd name="T15" fmla="*/ 0 h 1851"/>
                  <a:gd name="T16" fmla="*/ 0 w 2405"/>
                  <a:gd name="T17" fmla="*/ 0 h 1851"/>
                  <a:gd name="T18" fmla="*/ 0 w 2405"/>
                  <a:gd name="T19" fmla="*/ 0 h 1851"/>
                  <a:gd name="T20" fmla="*/ 0 w 2405"/>
                  <a:gd name="T21" fmla="*/ 0 h 1851"/>
                  <a:gd name="T22" fmla="*/ 0 w 2405"/>
                  <a:gd name="T23" fmla="*/ 0 h 1851"/>
                  <a:gd name="T24" fmla="*/ 0 w 2405"/>
                  <a:gd name="T25" fmla="*/ 0 h 1851"/>
                  <a:gd name="T26" fmla="*/ 0 w 2405"/>
                  <a:gd name="T27" fmla="*/ 0 h 1851"/>
                  <a:gd name="T28" fmla="*/ 0 w 2405"/>
                  <a:gd name="T29" fmla="*/ 0 h 1851"/>
                  <a:gd name="T30" fmla="*/ 0 w 2405"/>
                  <a:gd name="T31" fmla="*/ 0 h 1851"/>
                  <a:gd name="T32" fmla="*/ 0 w 2405"/>
                  <a:gd name="T33" fmla="*/ 0 h 1851"/>
                  <a:gd name="T34" fmla="*/ 0 w 2405"/>
                  <a:gd name="T35" fmla="*/ 0 h 1851"/>
                  <a:gd name="T36" fmla="*/ 0 w 2405"/>
                  <a:gd name="T37" fmla="*/ 0 h 1851"/>
                  <a:gd name="T38" fmla="*/ 0 w 2405"/>
                  <a:gd name="T39" fmla="*/ 0 h 1851"/>
                  <a:gd name="T40" fmla="*/ 0 w 2405"/>
                  <a:gd name="T41" fmla="*/ 0 h 1851"/>
                  <a:gd name="T42" fmla="*/ 0 w 2405"/>
                  <a:gd name="T43" fmla="*/ 0 h 1851"/>
                  <a:gd name="T44" fmla="*/ 0 w 2405"/>
                  <a:gd name="T45" fmla="*/ 0 h 1851"/>
                  <a:gd name="T46" fmla="*/ 0 w 2405"/>
                  <a:gd name="T47" fmla="*/ 0 h 1851"/>
                  <a:gd name="T48" fmla="*/ 0 w 2405"/>
                  <a:gd name="T49" fmla="*/ 0 h 1851"/>
                  <a:gd name="T50" fmla="*/ 0 w 2405"/>
                  <a:gd name="T51" fmla="*/ 0 h 1851"/>
                  <a:gd name="T52" fmla="*/ 0 w 2405"/>
                  <a:gd name="T53" fmla="*/ 0 h 1851"/>
                  <a:gd name="T54" fmla="*/ 0 w 2405"/>
                  <a:gd name="T55" fmla="*/ 0 h 1851"/>
                  <a:gd name="T56" fmla="*/ 0 w 2405"/>
                  <a:gd name="T57" fmla="*/ 0 h 1851"/>
                  <a:gd name="T58" fmla="*/ 0 w 2405"/>
                  <a:gd name="T59" fmla="*/ 0 h 1851"/>
                  <a:gd name="T60" fmla="*/ 0 w 2405"/>
                  <a:gd name="T61" fmla="*/ 0 h 1851"/>
                  <a:gd name="T62" fmla="*/ 0 w 2405"/>
                  <a:gd name="T63" fmla="*/ 0 h 1851"/>
                  <a:gd name="T64" fmla="*/ 0 w 2405"/>
                  <a:gd name="T65" fmla="*/ 0 h 1851"/>
                  <a:gd name="T66" fmla="*/ 0 w 2405"/>
                  <a:gd name="T67" fmla="*/ 0 h 1851"/>
                  <a:gd name="T68" fmla="*/ 0 w 2405"/>
                  <a:gd name="T69" fmla="*/ 0 h 1851"/>
                  <a:gd name="T70" fmla="*/ 0 w 2405"/>
                  <a:gd name="T71" fmla="*/ 0 h 1851"/>
                  <a:gd name="T72" fmla="*/ 0 w 2405"/>
                  <a:gd name="T73" fmla="*/ 0 h 1851"/>
                  <a:gd name="T74" fmla="*/ 0 w 2405"/>
                  <a:gd name="T75" fmla="*/ 0 h 1851"/>
                  <a:gd name="T76" fmla="*/ 0 w 2405"/>
                  <a:gd name="T77" fmla="*/ 0 h 1851"/>
                  <a:gd name="T78" fmla="*/ 0 w 2405"/>
                  <a:gd name="T79" fmla="*/ 0 h 1851"/>
                  <a:gd name="T80" fmla="*/ 0 w 2405"/>
                  <a:gd name="T81" fmla="*/ 0 h 1851"/>
                  <a:gd name="T82" fmla="*/ 0 w 2405"/>
                  <a:gd name="T83" fmla="*/ 0 h 1851"/>
                  <a:gd name="T84" fmla="*/ 0 w 2405"/>
                  <a:gd name="T85" fmla="*/ 0 h 1851"/>
                  <a:gd name="T86" fmla="*/ 0 w 2405"/>
                  <a:gd name="T87" fmla="*/ 0 h 1851"/>
                  <a:gd name="T88" fmla="*/ 0 w 2405"/>
                  <a:gd name="T89" fmla="*/ 0 h 1851"/>
                  <a:gd name="T90" fmla="*/ 0 w 2405"/>
                  <a:gd name="T91" fmla="*/ 0 h 1851"/>
                  <a:gd name="T92" fmla="*/ 0 w 2405"/>
                  <a:gd name="T93" fmla="*/ 0 h 1851"/>
                  <a:gd name="T94" fmla="*/ 0 w 2405"/>
                  <a:gd name="T95" fmla="*/ 0 h 1851"/>
                  <a:gd name="T96" fmla="*/ 0 w 2405"/>
                  <a:gd name="T97" fmla="*/ 0 h 1851"/>
                  <a:gd name="T98" fmla="*/ 0 w 2405"/>
                  <a:gd name="T99" fmla="*/ 0 h 1851"/>
                  <a:gd name="T100" fmla="*/ 0 w 2405"/>
                  <a:gd name="T101" fmla="*/ 0 h 1851"/>
                  <a:gd name="T102" fmla="*/ 0 w 2405"/>
                  <a:gd name="T103" fmla="*/ 0 h 1851"/>
                  <a:gd name="T104" fmla="*/ 0 w 2405"/>
                  <a:gd name="T105" fmla="*/ 0 h 1851"/>
                  <a:gd name="T106" fmla="*/ 0 w 2405"/>
                  <a:gd name="T107" fmla="*/ 0 h 1851"/>
                  <a:gd name="T108" fmla="*/ 0 w 2405"/>
                  <a:gd name="T109" fmla="*/ 0 h 1851"/>
                  <a:gd name="T110" fmla="*/ 0 w 2405"/>
                  <a:gd name="T111" fmla="*/ 0 h 18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05"/>
                  <a:gd name="T169" fmla="*/ 0 h 1851"/>
                  <a:gd name="T170" fmla="*/ 2405 w 2405"/>
                  <a:gd name="T171" fmla="*/ 1851 h 18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05" h="1851">
                    <a:moveTo>
                      <a:pt x="350" y="0"/>
                    </a:moveTo>
                    <a:lnTo>
                      <a:pt x="350" y="28"/>
                    </a:lnTo>
                    <a:lnTo>
                      <a:pt x="342" y="28"/>
                    </a:lnTo>
                    <a:lnTo>
                      <a:pt x="342" y="59"/>
                    </a:lnTo>
                    <a:lnTo>
                      <a:pt x="336" y="59"/>
                    </a:lnTo>
                    <a:lnTo>
                      <a:pt x="336" y="89"/>
                    </a:lnTo>
                    <a:lnTo>
                      <a:pt x="327" y="89"/>
                    </a:lnTo>
                    <a:lnTo>
                      <a:pt x="327" y="111"/>
                    </a:lnTo>
                    <a:lnTo>
                      <a:pt x="314" y="111"/>
                    </a:lnTo>
                    <a:lnTo>
                      <a:pt x="314" y="133"/>
                    </a:lnTo>
                    <a:lnTo>
                      <a:pt x="305" y="133"/>
                    </a:lnTo>
                    <a:lnTo>
                      <a:pt x="305" y="184"/>
                    </a:lnTo>
                    <a:lnTo>
                      <a:pt x="292" y="184"/>
                    </a:lnTo>
                    <a:lnTo>
                      <a:pt x="292" y="208"/>
                    </a:lnTo>
                    <a:lnTo>
                      <a:pt x="285" y="208"/>
                    </a:lnTo>
                    <a:lnTo>
                      <a:pt x="285" y="228"/>
                    </a:lnTo>
                    <a:lnTo>
                      <a:pt x="268" y="228"/>
                    </a:lnTo>
                    <a:lnTo>
                      <a:pt x="268" y="272"/>
                    </a:lnTo>
                    <a:lnTo>
                      <a:pt x="255" y="272"/>
                    </a:lnTo>
                    <a:lnTo>
                      <a:pt x="255" y="310"/>
                    </a:lnTo>
                    <a:lnTo>
                      <a:pt x="249" y="310"/>
                    </a:lnTo>
                    <a:lnTo>
                      <a:pt x="249" y="332"/>
                    </a:lnTo>
                    <a:lnTo>
                      <a:pt x="233" y="332"/>
                    </a:lnTo>
                    <a:lnTo>
                      <a:pt x="233" y="375"/>
                    </a:lnTo>
                    <a:lnTo>
                      <a:pt x="218" y="375"/>
                    </a:lnTo>
                    <a:lnTo>
                      <a:pt x="218" y="406"/>
                    </a:lnTo>
                    <a:lnTo>
                      <a:pt x="212" y="406"/>
                    </a:lnTo>
                    <a:lnTo>
                      <a:pt x="212" y="435"/>
                    </a:lnTo>
                    <a:lnTo>
                      <a:pt x="196" y="435"/>
                    </a:lnTo>
                    <a:lnTo>
                      <a:pt x="196" y="472"/>
                    </a:lnTo>
                    <a:lnTo>
                      <a:pt x="181" y="472"/>
                    </a:lnTo>
                    <a:lnTo>
                      <a:pt x="181" y="509"/>
                    </a:lnTo>
                    <a:lnTo>
                      <a:pt x="176" y="509"/>
                    </a:lnTo>
                    <a:lnTo>
                      <a:pt x="176" y="531"/>
                    </a:lnTo>
                    <a:lnTo>
                      <a:pt x="168" y="531"/>
                    </a:lnTo>
                    <a:lnTo>
                      <a:pt x="168" y="545"/>
                    </a:lnTo>
                    <a:lnTo>
                      <a:pt x="153" y="545"/>
                    </a:lnTo>
                    <a:lnTo>
                      <a:pt x="153" y="576"/>
                    </a:lnTo>
                    <a:lnTo>
                      <a:pt x="146" y="576"/>
                    </a:lnTo>
                    <a:lnTo>
                      <a:pt x="146" y="605"/>
                    </a:lnTo>
                    <a:lnTo>
                      <a:pt x="139" y="605"/>
                    </a:lnTo>
                    <a:lnTo>
                      <a:pt x="139" y="628"/>
                    </a:lnTo>
                    <a:lnTo>
                      <a:pt x="131" y="628"/>
                    </a:lnTo>
                    <a:lnTo>
                      <a:pt x="131" y="650"/>
                    </a:lnTo>
                    <a:lnTo>
                      <a:pt x="117" y="650"/>
                    </a:lnTo>
                    <a:lnTo>
                      <a:pt x="117" y="670"/>
                    </a:lnTo>
                    <a:lnTo>
                      <a:pt x="109" y="670"/>
                    </a:lnTo>
                    <a:lnTo>
                      <a:pt x="109" y="708"/>
                    </a:lnTo>
                    <a:lnTo>
                      <a:pt x="103" y="708"/>
                    </a:lnTo>
                    <a:lnTo>
                      <a:pt x="103" y="723"/>
                    </a:lnTo>
                    <a:lnTo>
                      <a:pt x="94" y="723"/>
                    </a:lnTo>
                    <a:lnTo>
                      <a:pt x="94" y="753"/>
                    </a:lnTo>
                    <a:lnTo>
                      <a:pt x="81" y="753"/>
                    </a:lnTo>
                    <a:lnTo>
                      <a:pt x="81" y="804"/>
                    </a:lnTo>
                    <a:lnTo>
                      <a:pt x="72" y="804"/>
                    </a:lnTo>
                    <a:lnTo>
                      <a:pt x="72" y="826"/>
                    </a:lnTo>
                    <a:lnTo>
                      <a:pt x="59" y="826"/>
                    </a:lnTo>
                    <a:lnTo>
                      <a:pt x="59" y="849"/>
                    </a:lnTo>
                    <a:lnTo>
                      <a:pt x="52" y="849"/>
                    </a:lnTo>
                    <a:lnTo>
                      <a:pt x="52" y="872"/>
                    </a:lnTo>
                    <a:lnTo>
                      <a:pt x="36" y="872"/>
                    </a:lnTo>
                    <a:lnTo>
                      <a:pt x="36" y="892"/>
                    </a:lnTo>
                    <a:lnTo>
                      <a:pt x="30" y="892"/>
                    </a:lnTo>
                    <a:lnTo>
                      <a:pt x="30" y="923"/>
                    </a:lnTo>
                    <a:lnTo>
                      <a:pt x="22" y="923"/>
                    </a:lnTo>
                    <a:lnTo>
                      <a:pt x="22" y="952"/>
                    </a:lnTo>
                    <a:lnTo>
                      <a:pt x="16" y="952"/>
                    </a:lnTo>
                    <a:lnTo>
                      <a:pt x="16" y="982"/>
                    </a:lnTo>
                    <a:lnTo>
                      <a:pt x="0" y="982"/>
                    </a:lnTo>
                    <a:lnTo>
                      <a:pt x="0" y="1365"/>
                    </a:lnTo>
                    <a:lnTo>
                      <a:pt x="22" y="1365"/>
                    </a:lnTo>
                    <a:lnTo>
                      <a:pt x="22" y="1380"/>
                    </a:lnTo>
                    <a:lnTo>
                      <a:pt x="72" y="1380"/>
                    </a:lnTo>
                    <a:lnTo>
                      <a:pt x="72" y="1388"/>
                    </a:lnTo>
                    <a:lnTo>
                      <a:pt x="103" y="1388"/>
                    </a:lnTo>
                    <a:lnTo>
                      <a:pt x="103" y="1403"/>
                    </a:lnTo>
                    <a:lnTo>
                      <a:pt x="176" y="1403"/>
                    </a:lnTo>
                    <a:lnTo>
                      <a:pt x="176" y="1417"/>
                    </a:lnTo>
                    <a:lnTo>
                      <a:pt x="218" y="1417"/>
                    </a:lnTo>
                    <a:lnTo>
                      <a:pt x="218" y="1425"/>
                    </a:lnTo>
                    <a:lnTo>
                      <a:pt x="255" y="1425"/>
                    </a:lnTo>
                    <a:lnTo>
                      <a:pt x="255" y="1431"/>
                    </a:lnTo>
                    <a:lnTo>
                      <a:pt x="292" y="1431"/>
                    </a:lnTo>
                    <a:lnTo>
                      <a:pt x="292" y="1440"/>
                    </a:lnTo>
                    <a:lnTo>
                      <a:pt x="327" y="1440"/>
                    </a:lnTo>
                    <a:lnTo>
                      <a:pt x="327" y="1446"/>
                    </a:lnTo>
                    <a:lnTo>
                      <a:pt x="364" y="1446"/>
                    </a:lnTo>
                    <a:lnTo>
                      <a:pt x="364" y="1462"/>
                    </a:lnTo>
                    <a:lnTo>
                      <a:pt x="409" y="1462"/>
                    </a:lnTo>
                    <a:lnTo>
                      <a:pt x="409" y="1468"/>
                    </a:lnTo>
                    <a:lnTo>
                      <a:pt x="445" y="1468"/>
                    </a:lnTo>
                    <a:lnTo>
                      <a:pt x="445" y="1477"/>
                    </a:lnTo>
                    <a:lnTo>
                      <a:pt x="481" y="1477"/>
                    </a:lnTo>
                    <a:lnTo>
                      <a:pt x="481" y="1482"/>
                    </a:lnTo>
                    <a:lnTo>
                      <a:pt x="518" y="1482"/>
                    </a:lnTo>
                    <a:lnTo>
                      <a:pt x="518" y="1499"/>
                    </a:lnTo>
                    <a:lnTo>
                      <a:pt x="560" y="1499"/>
                    </a:lnTo>
                    <a:lnTo>
                      <a:pt x="560" y="1505"/>
                    </a:lnTo>
                    <a:lnTo>
                      <a:pt x="597" y="1505"/>
                    </a:lnTo>
                    <a:lnTo>
                      <a:pt x="597" y="1513"/>
                    </a:lnTo>
                    <a:lnTo>
                      <a:pt x="633" y="1513"/>
                    </a:lnTo>
                    <a:lnTo>
                      <a:pt x="633" y="1519"/>
                    </a:lnTo>
                    <a:lnTo>
                      <a:pt x="664" y="1519"/>
                    </a:lnTo>
                    <a:lnTo>
                      <a:pt x="664" y="1536"/>
                    </a:lnTo>
                    <a:lnTo>
                      <a:pt x="743" y="1536"/>
                    </a:lnTo>
                    <a:lnTo>
                      <a:pt x="743" y="1550"/>
                    </a:lnTo>
                    <a:lnTo>
                      <a:pt x="779" y="1550"/>
                    </a:lnTo>
                    <a:lnTo>
                      <a:pt x="779" y="1556"/>
                    </a:lnTo>
                    <a:lnTo>
                      <a:pt x="816" y="1556"/>
                    </a:lnTo>
                    <a:lnTo>
                      <a:pt x="816" y="1565"/>
                    </a:lnTo>
                    <a:lnTo>
                      <a:pt x="860" y="1565"/>
                    </a:lnTo>
                    <a:lnTo>
                      <a:pt x="860" y="1579"/>
                    </a:lnTo>
                    <a:lnTo>
                      <a:pt x="905" y="1579"/>
                    </a:lnTo>
                    <a:lnTo>
                      <a:pt x="905" y="1587"/>
                    </a:lnTo>
                    <a:lnTo>
                      <a:pt x="941" y="1587"/>
                    </a:lnTo>
                    <a:lnTo>
                      <a:pt x="941" y="1594"/>
                    </a:lnTo>
                    <a:lnTo>
                      <a:pt x="978" y="1594"/>
                    </a:lnTo>
                    <a:lnTo>
                      <a:pt x="978" y="1601"/>
                    </a:lnTo>
                    <a:lnTo>
                      <a:pt x="1014" y="1601"/>
                    </a:lnTo>
                    <a:lnTo>
                      <a:pt x="1014" y="1616"/>
                    </a:lnTo>
                    <a:lnTo>
                      <a:pt x="1056" y="1616"/>
                    </a:lnTo>
                    <a:lnTo>
                      <a:pt x="1056" y="1624"/>
                    </a:lnTo>
                    <a:lnTo>
                      <a:pt x="1093" y="1624"/>
                    </a:lnTo>
                    <a:lnTo>
                      <a:pt x="1093" y="1638"/>
                    </a:lnTo>
                    <a:lnTo>
                      <a:pt x="1166" y="1638"/>
                    </a:lnTo>
                    <a:lnTo>
                      <a:pt x="1166" y="1647"/>
                    </a:lnTo>
                    <a:lnTo>
                      <a:pt x="1195" y="1647"/>
                    </a:lnTo>
                    <a:lnTo>
                      <a:pt x="1195" y="1653"/>
                    </a:lnTo>
                    <a:lnTo>
                      <a:pt x="1247" y="1653"/>
                    </a:lnTo>
                    <a:lnTo>
                      <a:pt x="1247" y="1667"/>
                    </a:lnTo>
                    <a:lnTo>
                      <a:pt x="1284" y="1667"/>
                    </a:lnTo>
                    <a:lnTo>
                      <a:pt x="1284" y="1675"/>
                    </a:lnTo>
                    <a:lnTo>
                      <a:pt x="1312" y="1675"/>
                    </a:lnTo>
                    <a:lnTo>
                      <a:pt x="1312" y="1684"/>
                    </a:lnTo>
                    <a:lnTo>
                      <a:pt x="1348" y="1684"/>
                    </a:lnTo>
                    <a:lnTo>
                      <a:pt x="1348" y="1698"/>
                    </a:lnTo>
                    <a:lnTo>
                      <a:pt x="1399" y="1698"/>
                    </a:lnTo>
                    <a:lnTo>
                      <a:pt x="1399" y="1704"/>
                    </a:lnTo>
                    <a:lnTo>
                      <a:pt x="1430" y="1704"/>
                    </a:lnTo>
                    <a:lnTo>
                      <a:pt x="1430" y="1712"/>
                    </a:lnTo>
                    <a:lnTo>
                      <a:pt x="1465" y="1712"/>
                    </a:lnTo>
                    <a:lnTo>
                      <a:pt x="1465" y="1720"/>
                    </a:lnTo>
                    <a:lnTo>
                      <a:pt x="1502" y="1720"/>
                    </a:lnTo>
                    <a:lnTo>
                      <a:pt x="1502" y="1735"/>
                    </a:lnTo>
                    <a:lnTo>
                      <a:pt x="1545" y="1735"/>
                    </a:lnTo>
                    <a:lnTo>
                      <a:pt x="1545" y="1741"/>
                    </a:lnTo>
                    <a:lnTo>
                      <a:pt x="1581" y="1741"/>
                    </a:lnTo>
                    <a:lnTo>
                      <a:pt x="1581" y="1757"/>
                    </a:lnTo>
                    <a:lnTo>
                      <a:pt x="1654" y="1757"/>
                    </a:lnTo>
                    <a:lnTo>
                      <a:pt x="1654" y="1763"/>
                    </a:lnTo>
                    <a:lnTo>
                      <a:pt x="1698" y="1763"/>
                    </a:lnTo>
                    <a:lnTo>
                      <a:pt x="1698" y="1772"/>
                    </a:lnTo>
                    <a:lnTo>
                      <a:pt x="1735" y="1772"/>
                    </a:lnTo>
                    <a:lnTo>
                      <a:pt x="1735" y="1786"/>
                    </a:lnTo>
                    <a:lnTo>
                      <a:pt x="1772" y="1786"/>
                    </a:lnTo>
                    <a:lnTo>
                      <a:pt x="1772" y="1794"/>
                    </a:lnTo>
                    <a:lnTo>
                      <a:pt x="1813" y="1794"/>
                    </a:lnTo>
                    <a:lnTo>
                      <a:pt x="1813" y="1800"/>
                    </a:lnTo>
                    <a:lnTo>
                      <a:pt x="1850" y="1800"/>
                    </a:lnTo>
                    <a:lnTo>
                      <a:pt x="1850" y="1814"/>
                    </a:lnTo>
                    <a:lnTo>
                      <a:pt x="1887" y="1814"/>
                    </a:lnTo>
                    <a:lnTo>
                      <a:pt x="1887" y="1823"/>
                    </a:lnTo>
                    <a:lnTo>
                      <a:pt x="1931" y="1823"/>
                    </a:lnTo>
                    <a:lnTo>
                      <a:pt x="1931" y="1829"/>
                    </a:lnTo>
                    <a:lnTo>
                      <a:pt x="1968" y="1829"/>
                    </a:lnTo>
                    <a:lnTo>
                      <a:pt x="1968" y="1845"/>
                    </a:lnTo>
                    <a:lnTo>
                      <a:pt x="1996" y="1845"/>
                    </a:lnTo>
                    <a:lnTo>
                      <a:pt x="1996" y="1851"/>
                    </a:lnTo>
                    <a:lnTo>
                      <a:pt x="2048" y="1851"/>
                    </a:lnTo>
                    <a:lnTo>
                      <a:pt x="2048" y="1845"/>
                    </a:lnTo>
                    <a:lnTo>
                      <a:pt x="2055" y="1845"/>
                    </a:lnTo>
                    <a:lnTo>
                      <a:pt x="2055" y="1800"/>
                    </a:lnTo>
                    <a:lnTo>
                      <a:pt x="2063" y="1800"/>
                    </a:lnTo>
                    <a:lnTo>
                      <a:pt x="2063" y="1772"/>
                    </a:lnTo>
                    <a:lnTo>
                      <a:pt x="2068" y="1772"/>
                    </a:lnTo>
                    <a:lnTo>
                      <a:pt x="2068" y="1757"/>
                    </a:lnTo>
                    <a:lnTo>
                      <a:pt x="2085" y="1757"/>
                    </a:lnTo>
                    <a:lnTo>
                      <a:pt x="2085" y="1712"/>
                    </a:lnTo>
                    <a:lnTo>
                      <a:pt x="2091" y="1712"/>
                    </a:lnTo>
                    <a:lnTo>
                      <a:pt x="2091" y="1684"/>
                    </a:lnTo>
                    <a:lnTo>
                      <a:pt x="2105" y="1684"/>
                    </a:lnTo>
                    <a:lnTo>
                      <a:pt x="2105" y="1667"/>
                    </a:lnTo>
                    <a:lnTo>
                      <a:pt x="2113" y="1667"/>
                    </a:lnTo>
                    <a:lnTo>
                      <a:pt x="2113" y="1638"/>
                    </a:lnTo>
                    <a:lnTo>
                      <a:pt x="2122" y="1638"/>
                    </a:lnTo>
                    <a:lnTo>
                      <a:pt x="2122" y="1624"/>
                    </a:lnTo>
                    <a:lnTo>
                      <a:pt x="2127" y="1624"/>
                    </a:lnTo>
                    <a:lnTo>
                      <a:pt x="2127" y="1587"/>
                    </a:lnTo>
                    <a:lnTo>
                      <a:pt x="2142" y="1587"/>
                    </a:lnTo>
                    <a:lnTo>
                      <a:pt x="2142" y="1565"/>
                    </a:lnTo>
                    <a:lnTo>
                      <a:pt x="2150" y="1565"/>
                    </a:lnTo>
                    <a:lnTo>
                      <a:pt x="2150" y="1536"/>
                    </a:lnTo>
                    <a:lnTo>
                      <a:pt x="2164" y="1536"/>
                    </a:lnTo>
                    <a:lnTo>
                      <a:pt x="2164" y="1482"/>
                    </a:lnTo>
                    <a:lnTo>
                      <a:pt x="2178" y="1482"/>
                    </a:lnTo>
                    <a:lnTo>
                      <a:pt x="2178" y="1468"/>
                    </a:lnTo>
                    <a:lnTo>
                      <a:pt x="2186" y="1468"/>
                    </a:lnTo>
                    <a:lnTo>
                      <a:pt x="2186" y="1440"/>
                    </a:lnTo>
                    <a:lnTo>
                      <a:pt x="2194" y="1440"/>
                    </a:lnTo>
                    <a:lnTo>
                      <a:pt x="2194" y="1425"/>
                    </a:lnTo>
                    <a:lnTo>
                      <a:pt x="2200" y="1425"/>
                    </a:lnTo>
                    <a:lnTo>
                      <a:pt x="2200" y="1403"/>
                    </a:lnTo>
                    <a:lnTo>
                      <a:pt x="2214" y="1403"/>
                    </a:lnTo>
                    <a:lnTo>
                      <a:pt x="2214" y="1380"/>
                    </a:lnTo>
                    <a:lnTo>
                      <a:pt x="2223" y="1380"/>
                    </a:lnTo>
                    <a:lnTo>
                      <a:pt x="2223" y="1357"/>
                    </a:lnTo>
                    <a:lnTo>
                      <a:pt x="2229" y="1357"/>
                    </a:lnTo>
                    <a:lnTo>
                      <a:pt x="2229" y="1321"/>
                    </a:lnTo>
                    <a:lnTo>
                      <a:pt x="2245" y="1321"/>
                    </a:lnTo>
                    <a:lnTo>
                      <a:pt x="2245" y="1297"/>
                    </a:lnTo>
                    <a:lnTo>
                      <a:pt x="2251" y="1297"/>
                    </a:lnTo>
                    <a:lnTo>
                      <a:pt x="2251" y="1261"/>
                    </a:lnTo>
                    <a:lnTo>
                      <a:pt x="2259" y="1261"/>
                    </a:lnTo>
                    <a:lnTo>
                      <a:pt x="2259" y="1240"/>
                    </a:lnTo>
                    <a:lnTo>
                      <a:pt x="2266" y="1240"/>
                    </a:lnTo>
                    <a:lnTo>
                      <a:pt x="2266" y="1224"/>
                    </a:lnTo>
                    <a:lnTo>
                      <a:pt x="2281" y="1224"/>
                    </a:lnTo>
                    <a:lnTo>
                      <a:pt x="2281" y="1196"/>
                    </a:lnTo>
                    <a:lnTo>
                      <a:pt x="2288" y="1196"/>
                    </a:lnTo>
                    <a:lnTo>
                      <a:pt x="2288" y="1181"/>
                    </a:lnTo>
                    <a:lnTo>
                      <a:pt x="2296" y="1181"/>
                    </a:lnTo>
                    <a:lnTo>
                      <a:pt x="2296" y="1145"/>
                    </a:lnTo>
                    <a:lnTo>
                      <a:pt x="2301" y="1145"/>
                    </a:lnTo>
                    <a:lnTo>
                      <a:pt x="2301" y="1121"/>
                    </a:lnTo>
                    <a:lnTo>
                      <a:pt x="2310" y="1121"/>
                    </a:lnTo>
                    <a:lnTo>
                      <a:pt x="2310" y="1108"/>
                    </a:lnTo>
                    <a:lnTo>
                      <a:pt x="2318" y="1108"/>
                    </a:lnTo>
                    <a:lnTo>
                      <a:pt x="2318" y="1077"/>
                    </a:lnTo>
                    <a:lnTo>
                      <a:pt x="2324" y="1077"/>
                    </a:lnTo>
                    <a:lnTo>
                      <a:pt x="2324" y="1048"/>
                    </a:lnTo>
                    <a:lnTo>
                      <a:pt x="2338" y="1048"/>
                    </a:lnTo>
                    <a:lnTo>
                      <a:pt x="2338" y="1025"/>
                    </a:lnTo>
                    <a:lnTo>
                      <a:pt x="2346" y="1025"/>
                    </a:lnTo>
                    <a:lnTo>
                      <a:pt x="2346" y="1002"/>
                    </a:lnTo>
                    <a:lnTo>
                      <a:pt x="2360" y="1002"/>
                    </a:lnTo>
                    <a:lnTo>
                      <a:pt x="2360" y="989"/>
                    </a:lnTo>
                    <a:lnTo>
                      <a:pt x="2368" y="989"/>
                    </a:lnTo>
                    <a:lnTo>
                      <a:pt x="2368" y="960"/>
                    </a:lnTo>
                    <a:lnTo>
                      <a:pt x="2375" y="960"/>
                    </a:lnTo>
                    <a:lnTo>
                      <a:pt x="2375" y="929"/>
                    </a:lnTo>
                    <a:lnTo>
                      <a:pt x="2383" y="929"/>
                    </a:lnTo>
                    <a:lnTo>
                      <a:pt x="2383" y="892"/>
                    </a:lnTo>
                    <a:lnTo>
                      <a:pt x="2397" y="892"/>
                    </a:lnTo>
                    <a:lnTo>
                      <a:pt x="2397" y="872"/>
                    </a:lnTo>
                    <a:lnTo>
                      <a:pt x="2405" y="872"/>
                    </a:lnTo>
                    <a:lnTo>
                      <a:pt x="2405" y="457"/>
                    </a:lnTo>
                    <a:lnTo>
                      <a:pt x="2368" y="457"/>
                    </a:lnTo>
                    <a:lnTo>
                      <a:pt x="2368" y="450"/>
                    </a:lnTo>
                    <a:lnTo>
                      <a:pt x="2318" y="450"/>
                    </a:lnTo>
                    <a:lnTo>
                      <a:pt x="2318" y="435"/>
                    </a:lnTo>
                    <a:lnTo>
                      <a:pt x="2245" y="435"/>
                    </a:lnTo>
                    <a:lnTo>
                      <a:pt x="2245" y="421"/>
                    </a:lnTo>
                    <a:lnTo>
                      <a:pt x="2200" y="421"/>
                    </a:lnTo>
                    <a:lnTo>
                      <a:pt x="2200" y="413"/>
                    </a:lnTo>
                    <a:lnTo>
                      <a:pt x="2164" y="413"/>
                    </a:lnTo>
                    <a:lnTo>
                      <a:pt x="2164" y="406"/>
                    </a:lnTo>
                    <a:lnTo>
                      <a:pt x="2122" y="406"/>
                    </a:lnTo>
                    <a:lnTo>
                      <a:pt x="2122" y="391"/>
                    </a:lnTo>
                    <a:lnTo>
                      <a:pt x="2085" y="391"/>
                    </a:lnTo>
                    <a:lnTo>
                      <a:pt x="2085" y="384"/>
                    </a:lnTo>
                    <a:lnTo>
                      <a:pt x="2048" y="384"/>
                    </a:lnTo>
                    <a:lnTo>
                      <a:pt x="2048" y="375"/>
                    </a:lnTo>
                    <a:lnTo>
                      <a:pt x="1996" y="375"/>
                    </a:lnTo>
                    <a:lnTo>
                      <a:pt x="1996" y="369"/>
                    </a:lnTo>
                    <a:lnTo>
                      <a:pt x="1968" y="369"/>
                    </a:lnTo>
                    <a:lnTo>
                      <a:pt x="1968" y="355"/>
                    </a:lnTo>
                    <a:lnTo>
                      <a:pt x="1917" y="355"/>
                    </a:lnTo>
                    <a:lnTo>
                      <a:pt x="1917" y="347"/>
                    </a:lnTo>
                    <a:lnTo>
                      <a:pt x="1881" y="347"/>
                    </a:lnTo>
                    <a:lnTo>
                      <a:pt x="1881" y="338"/>
                    </a:lnTo>
                    <a:lnTo>
                      <a:pt x="1835" y="338"/>
                    </a:lnTo>
                    <a:lnTo>
                      <a:pt x="1835" y="332"/>
                    </a:lnTo>
                    <a:lnTo>
                      <a:pt x="1800" y="332"/>
                    </a:lnTo>
                    <a:lnTo>
                      <a:pt x="1800" y="324"/>
                    </a:lnTo>
                    <a:lnTo>
                      <a:pt x="1757" y="324"/>
                    </a:lnTo>
                    <a:lnTo>
                      <a:pt x="1757" y="318"/>
                    </a:lnTo>
                    <a:lnTo>
                      <a:pt x="1720" y="318"/>
                    </a:lnTo>
                    <a:lnTo>
                      <a:pt x="1720" y="310"/>
                    </a:lnTo>
                    <a:lnTo>
                      <a:pt x="1676" y="310"/>
                    </a:lnTo>
                    <a:lnTo>
                      <a:pt x="1676" y="296"/>
                    </a:lnTo>
                    <a:lnTo>
                      <a:pt x="1639" y="296"/>
                    </a:lnTo>
                    <a:lnTo>
                      <a:pt x="1639" y="287"/>
                    </a:lnTo>
                    <a:lnTo>
                      <a:pt x="1595" y="287"/>
                    </a:lnTo>
                    <a:lnTo>
                      <a:pt x="1595" y="272"/>
                    </a:lnTo>
                    <a:lnTo>
                      <a:pt x="1517" y="272"/>
                    </a:lnTo>
                    <a:lnTo>
                      <a:pt x="1517" y="259"/>
                    </a:lnTo>
                    <a:lnTo>
                      <a:pt x="1480" y="259"/>
                    </a:lnTo>
                    <a:lnTo>
                      <a:pt x="1480" y="250"/>
                    </a:lnTo>
                    <a:lnTo>
                      <a:pt x="1443" y="250"/>
                    </a:lnTo>
                    <a:lnTo>
                      <a:pt x="1443" y="236"/>
                    </a:lnTo>
                    <a:lnTo>
                      <a:pt x="1399" y="236"/>
                    </a:lnTo>
                    <a:lnTo>
                      <a:pt x="1399" y="228"/>
                    </a:lnTo>
                    <a:lnTo>
                      <a:pt x="1362" y="228"/>
                    </a:lnTo>
                    <a:lnTo>
                      <a:pt x="1362" y="222"/>
                    </a:lnTo>
                    <a:lnTo>
                      <a:pt x="1312" y="222"/>
                    </a:lnTo>
                    <a:lnTo>
                      <a:pt x="1312" y="213"/>
                    </a:lnTo>
                    <a:lnTo>
                      <a:pt x="1284" y="213"/>
                    </a:lnTo>
                    <a:lnTo>
                      <a:pt x="1284" y="208"/>
                    </a:lnTo>
                    <a:lnTo>
                      <a:pt x="1230" y="208"/>
                    </a:lnTo>
                    <a:lnTo>
                      <a:pt x="1230" y="199"/>
                    </a:lnTo>
                    <a:lnTo>
                      <a:pt x="1195" y="199"/>
                    </a:lnTo>
                    <a:lnTo>
                      <a:pt x="1195" y="184"/>
                    </a:lnTo>
                    <a:lnTo>
                      <a:pt x="1152" y="184"/>
                    </a:lnTo>
                    <a:lnTo>
                      <a:pt x="1152" y="177"/>
                    </a:lnTo>
                    <a:lnTo>
                      <a:pt x="1115" y="177"/>
                    </a:lnTo>
                    <a:lnTo>
                      <a:pt x="1115" y="171"/>
                    </a:lnTo>
                    <a:lnTo>
                      <a:pt x="1071" y="171"/>
                    </a:lnTo>
                    <a:lnTo>
                      <a:pt x="1071" y="154"/>
                    </a:lnTo>
                    <a:lnTo>
                      <a:pt x="1034" y="154"/>
                    </a:lnTo>
                    <a:lnTo>
                      <a:pt x="1034" y="148"/>
                    </a:lnTo>
                    <a:lnTo>
                      <a:pt x="992" y="148"/>
                    </a:lnTo>
                    <a:lnTo>
                      <a:pt x="992" y="140"/>
                    </a:lnTo>
                    <a:lnTo>
                      <a:pt x="955" y="140"/>
                    </a:lnTo>
                    <a:lnTo>
                      <a:pt x="955" y="133"/>
                    </a:lnTo>
                    <a:lnTo>
                      <a:pt x="910" y="133"/>
                    </a:lnTo>
                    <a:lnTo>
                      <a:pt x="910" y="118"/>
                    </a:lnTo>
                    <a:lnTo>
                      <a:pt x="875" y="118"/>
                    </a:lnTo>
                    <a:lnTo>
                      <a:pt x="875" y="111"/>
                    </a:lnTo>
                    <a:lnTo>
                      <a:pt x="795" y="111"/>
                    </a:lnTo>
                    <a:lnTo>
                      <a:pt x="795" y="96"/>
                    </a:lnTo>
                    <a:lnTo>
                      <a:pt x="743" y="96"/>
                    </a:lnTo>
                    <a:lnTo>
                      <a:pt x="743" y="89"/>
                    </a:lnTo>
                    <a:lnTo>
                      <a:pt x="714" y="89"/>
                    </a:lnTo>
                    <a:lnTo>
                      <a:pt x="714" y="80"/>
                    </a:lnTo>
                    <a:lnTo>
                      <a:pt x="664" y="80"/>
                    </a:lnTo>
                    <a:lnTo>
                      <a:pt x="664" y="66"/>
                    </a:lnTo>
                    <a:lnTo>
                      <a:pt x="633" y="66"/>
                    </a:lnTo>
                    <a:lnTo>
                      <a:pt x="633" y="59"/>
                    </a:lnTo>
                    <a:lnTo>
                      <a:pt x="583" y="59"/>
                    </a:lnTo>
                    <a:lnTo>
                      <a:pt x="583" y="52"/>
                    </a:lnTo>
                    <a:lnTo>
                      <a:pt x="546" y="52"/>
                    </a:lnTo>
                    <a:lnTo>
                      <a:pt x="546" y="37"/>
                    </a:lnTo>
                    <a:lnTo>
                      <a:pt x="503" y="37"/>
                    </a:lnTo>
                    <a:lnTo>
                      <a:pt x="503" y="28"/>
                    </a:lnTo>
                    <a:lnTo>
                      <a:pt x="468" y="28"/>
                    </a:lnTo>
                    <a:lnTo>
                      <a:pt x="468" y="23"/>
                    </a:lnTo>
                    <a:lnTo>
                      <a:pt x="431" y="23"/>
                    </a:lnTo>
                    <a:lnTo>
                      <a:pt x="431" y="15"/>
                    </a:lnTo>
                    <a:lnTo>
                      <a:pt x="386" y="15"/>
                    </a:lnTo>
                    <a:lnTo>
                      <a:pt x="386" y="0"/>
                    </a:lnTo>
                    <a:lnTo>
                      <a:pt x="350" y="0"/>
                    </a:lnTo>
                    <a:close/>
                  </a:path>
                </a:pathLst>
              </a:custGeom>
              <a:solidFill>
                <a:srgbClr val="020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09" name="Freeform 216"/>
              <p:cNvSpPr>
                <a:spLocks/>
              </p:cNvSpPr>
              <p:nvPr/>
            </p:nvSpPr>
            <p:spPr bwMode="auto">
              <a:xfrm>
                <a:off x="4818" y="1859"/>
                <a:ext cx="225" cy="142"/>
              </a:xfrm>
              <a:custGeom>
                <a:avLst/>
                <a:gdLst>
                  <a:gd name="T0" fmla="*/ 0 w 2257"/>
                  <a:gd name="T1" fmla="*/ 0 h 1851"/>
                  <a:gd name="T2" fmla="*/ 0 w 2257"/>
                  <a:gd name="T3" fmla="*/ 0 h 1851"/>
                  <a:gd name="T4" fmla="*/ 0 w 2257"/>
                  <a:gd name="T5" fmla="*/ 0 h 1851"/>
                  <a:gd name="T6" fmla="*/ 0 w 2257"/>
                  <a:gd name="T7" fmla="*/ 0 h 1851"/>
                  <a:gd name="T8" fmla="*/ 0 w 2257"/>
                  <a:gd name="T9" fmla="*/ 0 h 1851"/>
                  <a:gd name="T10" fmla="*/ 0 w 2257"/>
                  <a:gd name="T11" fmla="*/ 0 h 1851"/>
                  <a:gd name="T12" fmla="*/ 0 w 2257"/>
                  <a:gd name="T13" fmla="*/ 0 h 1851"/>
                  <a:gd name="T14" fmla="*/ 0 w 2257"/>
                  <a:gd name="T15" fmla="*/ 0 h 1851"/>
                  <a:gd name="T16" fmla="*/ 0 w 2257"/>
                  <a:gd name="T17" fmla="*/ 0 h 1851"/>
                  <a:gd name="T18" fmla="*/ 0 w 2257"/>
                  <a:gd name="T19" fmla="*/ 0 h 1851"/>
                  <a:gd name="T20" fmla="*/ 0 w 2257"/>
                  <a:gd name="T21" fmla="*/ 0 h 1851"/>
                  <a:gd name="T22" fmla="*/ 0 w 2257"/>
                  <a:gd name="T23" fmla="*/ 0 h 1851"/>
                  <a:gd name="T24" fmla="*/ 0 w 2257"/>
                  <a:gd name="T25" fmla="*/ 0 h 1851"/>
                  <a:gd name="T26" fmla="*/ 0 w 2257"/>
                  <a:gd name="T27" fmla="*/ 0 h 1851"/>
                  <a:gd name="T28" fmla="*/ 0 w 2257"/>
                  <a:gd name="T29" fmla="*/ 0 h 1851"/>
                  <a:gd name="T30" fmla="*/ 0 w 2257"/>
                  <a:gd name="T31" fmla="*/ 0 h 1851"/>
                  <a:gd name="T32" fmla="*/ 0 w 2257"/>
                  <a:gd name="T33" fmla="*/ 0 h 1851"/>
                  <a:gd name="T34" fmla="*/ 0 w 2257"/>
                  <a:gd name="T35" fmla="*/ 0 h 1851"/>
                  <a:gd name="T36" fmla="*/ 0 w 2257"/>
                  <a:gd name="T37" fmla="*/ 0 h 1851"/>
                  <a:gd name="T38" fmla="*/ 0 w 2257"/>
                  <a:gd name="T39" fmla="*/ 0 h 1851"/>
                  <a:gd name="T40" fmla="*/ 0 w 2257"/>
                  <a:gd name="T41" fmla="*/ 0 h 1851"/>
                  <a:gd name="T42" fmla="*/ 0 w 2257"/>
                  <a:gd name="T43" fmla="*/ 0 h 1851"/>
                  <a:gd name="T44" fmla="*/ 0 w 2257"/>
                  <a:gd name="T45" fmla="*/ 0 h 1851"/>
                  <a:gd name="T46" fmla="*/ 0 w 2257"/>
                  <a:gd name="T47" fmla="*/ 0 h 1851"/>
                  <a:gd name="T48" fmla="*/ 0 w 2257"/>
                  <a:gd name="T49" fmla="*/ 0 h 1851"/>
                  <a:gd name="T50" fmla="*/ 0 w 2257"/>
                  <a:gd name="T51" fmla="*/ 0 h 1851"/>
                  <a:gd name="T52" fmla="*/ 0 w 2257"/>
                  <a:gd name="T53" fmla="*/ 0 h 1851"/>
                  <a:gd name="T54" fmla="*/ 0 w 2257"/>
                  <a:gd name="T55" fmla="*/ 0 h 1851"/>
                  <a:gd name="T56" fmla="*/ 0 w 2257"/>
                  <a:gd name="T57" fmla="*/ 0 h 1851"/>
                  <a:gd name="T58" fmla="*/ 0 w 2257"/>
                  <a:gd name="T59" fmla="*/ 0 h 1851"/>
                  <a:gd name="T60" fmla="*/ 0 w 2257"/>
                  <a:gd name="T61" fmla="*/ 0 h 1851"/>
                  <a:gd name="T62" fmla="*/ 0 w 2257"/>
                  <a:gd name="T63" fmla="*/ 0 h 1851"/>
                  <a:gd name="T64" fmla="*/ 0 w 2257"/>
                  <a:gd name="T65" fmla="*/ 0 h 1851"/>
                  <a:gd name="T66" fmla="*/ 0 w 2257"/>
                  <a:gd name="T67" fmla="*/ 0 h 1851"/>
                  <a:gd name="T68" fmla="*/ 0 w 2257"/>
                  <a:gd name="T69" fmla="*/ 0 h 1851"/>
                  <a:gd name="T70" fmla="*/ 0 w 2257"/>
                  <a:gd name="T71" fmla="*/ 0 h 1851"/>
                  <a:gd name="T72" fmla="*/ 0 w 2257"/>
                  <a:gd name="T73" fmla="*/ 0 h 1851"/>
                  <a:gd name="T74" fmla="*/ 0 w 2257"/>
                  <a:gd name="T75" fmla="*/ 0 h 1851"/>
                  <a:gd name="T76" fmla="*/ 0 w 2257"/>
                  <a:gd name="T77" fmla="*/ 0 h 1851"/>
                  <a:gd name="T78" fmla="*/ 0 w 2257"/>
                  <a:gd name="T79" fmla="*/ 0 h 1851"/>
                  <a:gd name="T80" fmla="*/ 0 w 2257"/>
                  <a:gd name="T81" fmla="*/ 0 h 1851"/>
                  <a:gd name="T82" fmla="*/ 0 w 2257"/>
                  <a:gd name="T83" fmla="*/ 0 h 1851"/>
                  <a:gd name="T84" fmla="*/ 0 w 2257"/>
                  <a:gd name="T85" fmla="*/ 0 h 1851"/>
                  <a:gd name="T86" fmla="*/ 0 w 2257"/>
                  <a:gd name="T87" fmla="*/ 0 h 1851"/>
                  <a:gd name="T88" fmla="*/ 0 w 2257"/>
                  <a:gd name="T89" fmla="*/ 0 h 1851"/>
                  <a:gd name="T90" fmla="*/ 0 w 2257"/>
                  <a:gd name="T91" fmla="*/ 0 h 1851"/>
                  <a:gd name="T92" fmla="*/ 0 w 2257"/>
                  <a:gd name="T93" fmla="*/ 0 h 1851"/>
                  <a:gd name="T94" fmla="*/ 0 w 2257"/>
                  <a:gd name="T95" fmla="*/ 0 h 1851"/>
                  <a:gd name="T96" fmla="*/ 0 w 2257"/>
                  <a:gd name="T97" fmla="*/ 0 h 1851"/>
                  <a:gd name="T98" fmla="*/ 0 w 2257"/>
                  <a:gd name="T99" fmla="*/ 0 h 1851"/>
                  <a:gd name="T100" fmla="*/ 0 w 2257"/>
                  <a:gd name="T101" fmla="*/ 0 h 1851"/>
                  <a:gd name="T102" fmla="*/ 0 w 2257"/>
                  <a:gd name="T103" fmla="*/ 0 h 1851"/>
                  <a:gd name="T104" fmla="*/ 0 w 2257"/>
                  <a:gd name="T105" fmla="*/ 0 h 1851"/>
                  <a:gd name="T106" fmla="*/ 0 w 2257"/>
                  <a:gd name="T107" fmla="*/ 0 h 1851"/>
                  <a:gd name="T108" fmla="*/ 0 w 2257"/>
                  <a:gd name="T109" fmla="*/ 0 h 1851"/>
                  <a:gd name="T110" fmla="*/ 0 w 2257"/>
                  <a:gd name="T111" fmla="*/ 0 h 1851"/>
                  <a:gd name="T112" fmla="*/ 0 w 2257"/>
                  <a:gd name="T113" fmla="*/ 0 h 1851"/>
                  <a:gd name="T114" fmla="*/ 0 w 2257"/>
                  <a:gd name="T115" fmla="*/ 0 h 1851"/>
                  <a:gd name="T116" fmla="*/ 0 w 2257"/>
                  <a:gd name="T117" fmla="*/ 0 h 1851"/>
                  <a:gd name="T118" fmla="*/ 0 w 2257"/>
                  <a:gd name="T119" fmla="*/ 0 h 1851"/>
                  <a:gd name="T120" fmla="*/ 0 w 2257"/>
                  <a:gd name="T121" fmla="*/ 0 h 1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57"/>
                  <a:gd name="T184" fmla="*/ 0 h 1851"/>
                  <a:gd name="T185" fmla="*/ 2257 w 2257"/>
                  <a:gd name="T186" fmla="*/ 1851 h 18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57" h="1851">
                    <a:moveTo>
                      <a:pt x="269" y="0"/>
                    </a:moveTo>
                    <a:lnTo>
                      <a:pt x="269" y="28"/>
                    </a:lnTo>
                    <a:lnTo>
                      <a:pt x="261" y="28"/>
                    </a:lnTo>
                    <a:lnTo>
                      <a:pt x="261" y="59"/>
                    </a:lnTo>
                    <a:lnTo>
                      <a:pt x="255" y="59"/>
                    </a:lnTo>
                    <a:lnTo>
                      <a:pt x="255" y="89"/>
                    </a:lnTo>
                    <a:lnTo>
                      <a:pt x="246" y="89"/>
                    </a:lnTo>
                    <a:lnTo>
                      <a:pt x="246" y="111"/>
                    </a:lnTo>
                    <a:lnTo>
                      <a:pt x="233" y="111"/>
                    </a:lnTo>
                    <a:lnTo>
                      <a:pt x="233" y="133"/>
                    </a:lnTo>
                    <a:lnTo>
                      <a:pt x="224" y="133"/>
                    </a:lnTo>
                    <a:lnTo>
                      <a:pt x="224" y="184"/>
                    </a:lnTo>
                    <a:lnTo>
                      <a:pt x="211" y="184"/>
                    </a:lnTo>
                    <a:lnTo>
                      <a:pt x="211" y="208"/>
                    </a:lnTo>
                    <a:lnTo>
                      <a:pt x="204" y="208"/>
                    </a:lnTo>
                    <a:lnTo>
                      <a:pt x="204" y="228"/>
                    </a:lnTo>
                    <a:lnTo>
                      <a:pt x="187" y="228"/>
                    </a:lnTo>
                    <a:lnTo>
                      <a:pt x="187" y="272"/>
                    </a:lnTo>
                    <a:lnTo>
                      <a:pt x="174" y="272"/>
                    </a:lnTo>
                    <a:lnTo>
                      <a:pt x="174" y="310"/>
                    </a:lnTo>
                    <a:lnTo>
                      <a:pt x="168" y="310"/>
                    </a:lnTo>
                    <a:lnTo>
                      <a:pt x="168" y="332"/>
                    </a:lnTo>
                    <a:lnTo>
                      <a:pt x="152" y="332"/>
                    </a:lnTo>
                    <a:lnTo>
                      <a:pt x="152" y="375"/>
                    </a:lnTo>
                    <a:lnTo>
                      <a:pt x="137" y="375"/>
                    </a:lnTo>
                    <a:lnTo>
                      <a:pt x="137" y="406"/>
                    </a:lnTo>
                    <a:lnTo>
                      <a:pt x="131" y="406"/>
                    </a:lnTo>
                    <a:lnTo>
                      <a:pt x="131" y="435"/>
                    </a:lnTo>
                    <a:lnTo>
                      <a:pt x="115" y="435"/>
                    </a:lnTo>
                    <a:lnTo>
                      <a:pt x="115" y="472"/>
                    </a:lnTo>
                    <a:lnTo>
                      <a:pt x="100" y="472"/>
                    </a:lnTo>
                    <a:lnTo>
                      <a:pt x="100" y="509"/>
                    </a:lnTo>
                    <a:lnTo>
                      <a:pt x="95" y="509"/>
                    </a:lnTo>
                    <a:lnTo>
                      <a:pt x="95" y="531"/>
                    </a:lnTo>
                    <a:lnTo>
                      <a:pt x="87" y="531"/>
                    </a:lnTo>
                    <a:lnTo>
                      <a:pt x="87" y="545"/>
                    </a:lnTo>
                    <a:lnTo>
                      <a:pt x="72" y="545"/>
                    </a:lnTo>
                    <a:lnTo>
                      <a:pt x="72" y="576"/>
                    </a:lnTo>
                    <a:lnTo>
                      <a:pt x="65" y="576"/>
                    </a:lnTo>
                    <a:lnTo>
                      <a:pt x="65" y="605"/>
                    </a:lnTo>
                    <a:lnTo>
                      <a:pt x="58" y="605"/>
                    </a:lnTo>
                    <a:lnTo>
                      <a:pt x="58" y="628"/>
                    </a:lnTo>
                    <a:lnTo>
                      <a:pt x="50" y="628"/>
                    </a:lnTo>
                    <a:lnTo>
                      <a:pt x="50" y="650"/>
                    </a:lnTo>
                    <a:lnTo>
                      <a:pt x="36" y="650"/>
                    </a:lnTo>
                    <a:lnTo>
                      <a:pt x="36" y="670"/>
                    </a:lnTo>
                    <a:lnTo>
                      <a:pt x="28" y="670"/>
                    </a:lnTo>
                    <a:lnTo>
                      <a:pt x="28" y="708"/>
                    </a:lnTo>
                    <a:lnTo>
                      <a:pt x="22" y="708"/>
                    </a:lnTo>
                    <a:lnTo>
                      <a:pt x="22" y="723"/>
                    </a:lnTo>
                    <a:lnTo>
                      <a:pt x="13" y="723"/>
                    </a:lnTo>
                    <a:lnTo>
                      <a:pt x="13" y="753"/>
                    </a:lnTo>
                    <a:lnTo>
                      <a:pt x="0" y="753"/>
                    </a:lnTo>
                    <a:lnTo>
                      <a:pt x="0" y="1388"/>
                    </a:lnTo>
                    <a:lnTo>
                      <a:pt x="22" y="1388"/>
                    </a:lnTo>
                    <a:lnTo>
                      <a:pt x="22" y="1403"/>
                    </a:lnTo>
                    <a:lnTo>
                      <a:pt x="95" y="1403"/>
                    </a:lnTo>
                    <a:lnTo>
                      <a:pt x="95" y="1417"/>
                    </a:lnTo>
                    <a:lnTo>
                      <a:pt x="137" y="1417"/>
                    </a:lnTo>
                    <a:lnTo>
                      <a:pt x="137" y="1425"/>
                    </a:lnTo>
                    <a:lnTo>
                      <a:pt x="174" y="1425"/>
                    </a:lnTo>
                    <a:lnTo>
                      <a:pt x="174" y="1431"/>
                    </a:lnTo>
                    <a:lnTo>
                      <a:pt x="211" y="1431"/>
                    </a:lnTo>
                    <a:lnTo>
                      <a:pt x="211" y="1440"/>
                    </a:lnTo>
                    <a:lnTo>
                      <a:pt x="246" y="1440"/>
                    </a:lnTo>
                    <a:lnTo>
                      <a:pt x="246" y="1446"/>
                    </a:lnTo>
                    <a:lnTo>
                      <a:pt x="283" y="1446"/>
                    </a:lnTo>
                    <a:lnTo>
                      <a:pt x="283" y="1462"/>
                    </a:lnTo>
                    <a:lnTo>
                      <a:pt x="328" y="1462"/>
                    </a:lnTo>
                    <a:lnTo>
                      <a:pt x="328" y="1468"/>
                    </a:lnTo>
                    <a:lnTo>
                      <a:pt x="364" y="1468"/>
                    </a:lnTo>
                    <a:lnTo>
                      <a:pt x="364" y="1477"/>
                    </a:lnTo>
                    <a:lnTo>
                      <a:pt x="400" y="1477"/>
                    </a:lnTo>
                    <a:lnTo>
                      <a:pt x="400" y="1482"/>
                    </a:lnTo>
                    <a:lnTo>
                      <a:pt x="437" y="1482"/>
                    </a:lnTo>
                    <a:lnTo>
                      <a:pt x="437" y="1499"/>
                    </a:lnTo>
                    <a:lnTo>
                      <a:pt x="479" y="1499"/>
                    </a:lnTo>
                    <a:lnTo>
                      <a:pt x="479" y="1505"/>
                    </a:lnTo>
                    <a:lnTo>
                      <a:pt x="516" y="1505"/>
                    </a:lnTo>
                    <a:lnTo>
                      <a:pt x="516" y="1513"/>
                    </a:lnTo>
                    <a:lnTo>
                      <a:pt x="552" y="1513"/>
                    </a:lnTo>
                    <a:lnTo>
                      <a:pt x="552" y="1519"/>
                    </a:lnTo>
                    <a:lnTo>
                      <a:pt x="583" y="1519"/>
                    </a:lnTo>
                    <a:lnTo>
                      <a:pt x="583" y="1536"/>
                    </a:lnTo>
                    <a:lnTo>
                      <a:pt x="662" y="1536"/>
                    </a:lnTo>
                    <a:lnTo>
                      <a:pt x="662" y="1550"/>
                    </a:lnTo>
                    <a:lnTo>
                      <a:pt x="698" y="1550"/>
                    </a:lnTo>
                    <a:lnTo>
                      <a:pt x="698" y="1556"/>
                    </a:lnTo>
                    <a:lnTo>
                      <a:pt x="735" y="1556"/>
                    </a:lnTo>
                    <a:lnTo>
                      <a:pt x="735" y="1565"/>
                    </a:lnTo>
                    <a:lnTo>
                      <a:pt x="779" y="1565"/>
                    </a:lnTo>
                    <a:lnTo>
                      <a:pt x="779" y="1579"/>
                    </a:lnTo>
                    <a:lnTo>
                      <a:pt x="824" y="1579"/>
                    </a:lnTo>
                    <a:lnTo>
                      <a:pt x="824" y="1587"/>
                    </a:lnTo>
                    <a:lnTo>
                      <a:pt x="860" y="1587"/>
                    </a:lnTo>
                    <a:lnTo>
                      <a:pt x="860" y="1594"/>
                    </a:lnTo>
                    <a:lnTo>
                      <a:pt x="897" y="1594"/>
                    </a:lnTo>
                    <a:lnTo>
                      <a:pt x="897" y="1601"/>
                    </a:lnTo>
                    <a:lnTo>
                      <a:pt x="933" y="1601"/>
                    </a:lnTo>
                    <a:lnTo>
                      <a:pt x="933" y="1616"/>
                    </a:lnTo>
                    <a:lnTo>
                      <a:pt x="975" y="1616"/>
                    </a:lnTo>
                    <a:lnTo>
                      <a:pt x="975" y="1624"/>
                    </a:lnTo>
                    <a:lnTo>
                      <a:pt x="1012" y="1624"/>
                    </a:lnTo>
                    <a:lnTo>
                      <a:pt x="1012" y="1638"/>
                    </a:lnTo>
                    <a:lnTo>
                      <a:pt x="1085" y="1638"/>
                    </a:lnTo>
                    <a:lnTo>
                      <a:pt x="1085" y="1647"/>
                    </a:lnTo>
                    <a:lnTo>
                      <a:pt x="1114" y="1647"/>
                    </a:lnTo>
                    <a:lnTo>
                      <a:pt x="1114" y="1653"/>
                    </a:lnTo>
                    <a:lnTo>
                      <a:pt x="1166" y="1653"/>
                    </a:lnTo>
                    <a:lnTo>
                      <a:pt x="1166" y="1667"/>
                    </a:lnTo>
                    <a:lnTo>
                      <a:pt x="1203" y="1667"/>
                    </a:lnTo>
                    <a:lnTo>
                      <a:pt x="1203" y="1675"/>
                    </a:lnTo>
                    <a:lnTo>
                      <a:pt x="1231" y="1675"/>
                    </a:lnTo>
                    <a:lnTo>
                      <a:pt x="1231" y="1684"/>
                    </a:lnTo>
                    <a:lnTo>
                      <a:pt x="1267" y="1684"/>
                    </a:lnTo>
                    <a:lnTo>
                      <a:pt x="1267" y="1698"/>
                    </a:lnTo>
                    <a:lnTo>
                      <a:pt x="1318" y="1698"/>
                    </a:lnTo>
                    <a:lnTo>
                      <a:pt x="1318" y="1704"/>
                    </a:lnTo>
                    <a:lnTo>
                      <a:pt x="1349" y="1704"/>
                    </a:lnTo>
                    <a:lnTo>
                      <a:pt x="1349" y="1712"/>
                    </a:lnTo>
                    <a:lnTo>
                      <a:pt x="1384" y="1712"/>
                    </a:lnTo>
                    <a:lnTo>
                      <a:pt x="1384" y="1720"/>
                    </a:lnTo>
                    <a:lnTo>
                      <a:pt x="1421" y="1720"/>
                    </a:lnTo>
                    <a:lnTo>
                      <a:pt x="1421" y="1735"/>
                    </a:lnTo>
                    <a:lnTo>
                      <a:pt x="1464" y="1735"/>
                    </a:lnTo>
                    <a:lnTo>
                      <a:pt x="1464" y="1741"/>
                    </a:lnTo>
                    <a:lnTo>
                      <a:pt x="1500" y="1741"/>
                    </a:lnTo>
                    <a:lnTo>
                      <a:pt x="1500" y="1757"/>
                    </a:lnTo>
                    <a:lnTo>
                      <a:pt x="1573" y="1757"/>
                    </a:lnTo>
                    <a:lnTo>
                      <a:pt x="1573" y="1763"/>
                    </a:lnTo>
                    <a:lnTo>
                      <a:pt x="1617" y="1763"/>
                    </a:lnTo>
                    <a:lnTo>
                      <a:pt x="1617" y="1772"/>
                    </a:lnTo>
                    <a:lnTo>
                      <a:pt x="1654" y="1772"/>
                    </a:lnTo>
                    <a:lnTo>
                      <a:pt x="1654" y="1786"/>
                    </a:lnTo>
                    <a:lnTo>
                      <a:pt x="1691" y="1786"/>
                    </a:lnTo>
                    <a:lnTo>
                      <a:pt x="1691" y="1794"/>
                    </a:lnTo>
                    <a:lnTo>
                      <a:pt x="1732" y="1794"/>
                    </a:lnTo>
                    <a:lnTo>
                      <a:pt x="1732" y="1800"/>
                    </a:lnTo>
                    <a:lnTo>
                      <a:pt x="1769" y="1800"/>
                    </a:lnTo>
                    <a:lnTo>
                      <a:pt x="1769" y="1814"/>
                    </a:lnTo>
                    <a:lnTo>
                      <a:pt x="1806" y="1814"/>
                    </a:lnTo>
                    <a:lnTo>
                      <a:pt x="1806" y="1823"/>
                    </a:lnTo>
                    <a:lnTo>
                      <a:pt x="1850" y="1823"/>
                    </a:lnTo>
                    <a:lnTo>
                      <a:pt x="1850" y="1829"/>
                    </a:lnTo>
                    <a:lnTo>
                      <a:pt x="1887" y="1829"/>
                    </a:lnTo>
                    <a:lnTo>
                      <a:pt x="1887" y="1845"/>
                    </a:lnTo>
                    <a:lnTo>
                      <a:pt x="1915" y="1845"/>
                    </a:lnTo>
                    <a:lnTo>
                      <a:pt x="1915" y="1851"/>
                    </a:lnTo>
                    <a:lnTo>
                      <a:pt x="1967" y="1851"/>
                    </a:lnTo>
                    <a:lnTo>
                      <a:pt x="1967" y="1845"/>
                    </a:lnTo>
                    <a:lnTo>
                      <a:pt x="1974" y="1845"/>
                    </a:lnTo>
                    <a:lnTo>
                      <a:pt x="1974" y="1800"/>
                    </a:lnTo>
                    <a:lnTo>
                      <a:pt x="1982" y="1800"/>
                    </a:lnTo>
                    <a:lnTo>
                      <a:pt x="1982" y="1772"/>
                    </a:lnTo>
                    <a:lnTo>
                      <a:pt x="1987" y="1772"/>
                    </a:lnTo>
                    <a:lnTo>
                      <a:pt x="1987" y="1757"/>
                    </a:lnTo>
                    <a:lnTo>
                      <a:pt x="2004" y="1757"/>
                    </a:lnTo>
                    <a:lnTo>
                      <a:pt x="2004" y="1712"/>
                    </a:lnTo>
                    <a:lnTo>
                      <a:pt x="2010" y="1712"/>
                    </a:lnTo>
                    <a:lnTo>
                      <a:pt x="2010" y="1684"/>
                    </a:lnTo>
                    <a:lnTo>
                      <a:pt x="2024" y="1684"/>
                    </a:lnTo>
                    <a:lnTo>
                      <a:pt x="2024" y="1667"/>
                    </a:lnTo>
                    <a:lnTo>
                      <a:pt x="2032" y="1667"/>
                    </a:lnTo>
                    <a:lnTo>
                      <a:pt x="2032" y="1638"/>
                    </a:lnTo>
                    <a:lnTo>
                      <a:pt x="2041" y="1638"/>
                    </a:lnTo>
                    <a:lnTo>
                      <a:pt x="2041" y="1624"/>
                    </a:lnTo>
                    <a:lnTo>
                      <a:pt x="2046" y="1624"/>
                    </a:lnTo>
                    <a:lnTo>
                      <a:pt x="2046" y="1587"/>
                    </a:lnTo>
                    <a:lnTo>
                      <a:pt x="2061" y="1587"/>
                    </a:lnTo>
                    <a:lnTo>
                      <a:pt x="2061" y="1565"/>
                    </a:lnTo>
                    <a:lnTo>
                      <a:pt x="2069" y="1565"/>
                    </a:lnTo>
                    <a:lnTo>
                      <a:pt x="2069" y="1536"/>
                    </a:lnTo>
                    <a:lnTo>
                      <a:pt x="2083" y="1536"/>
                    </a:lnTo>
                    <a:lnTo>
                      <a:pt x="2083" y="1482"/>
                    </a:lnTo>
                    <a:lnTo>
                      <a:pt x="2097" y="1482"/>
                    </a:lnTo>
                    <a:lnTo>
                      <a:pt x="2097" y="1468"/>
                    </a:lnTo>
                    <a:lnTo>
                      <a:pt x="2105" y="1468"/>
                    </a:lnTo>
                    <a:lnTo>
                      <a:pt x="2105" y="1440"/>
                    </a:lnTo>
                    <a:lnTo>
                      <a:pt x="2113" y="1440"/>
                    </a:lnTo>
                    <a:lnTo>
                      <a:pt x="2113" y="1425"/>
                    </a:lnTo>
                    <a:lnTo>
                      <a:pt x="2119" y="1425"/>
                    </a:lnTo>
                    <a:lnTo>
                      <a:pt x="2119" y="1403"/>
                    </a:lnTo>
                    <a:lnTo>
                      <a:pt x="2133" y="1403"/>
                    </a:lnTo>
                    <a:lnTo>
                      <a:pt x="2133" y="1380"/>
                    </a:lnTo>
                    <a:lnTo>
                      <a:pt x="2142" y="1380"/>
                    </a:lnTo>
                    <a:lnTo>
                      <a:pt x="2142" y="1357"/>
                    </a:lnTo>
                    <a:lnTo>
                      <a:pt x="2148" y="1357"/>
                    </a:lnTo>
                    <a:lnTo>
                      <a:pt x="2148" y="1321"/>
                    </a:lnTo>
                    <a:lnTo>
                      <a:pt x="2164" y="1321"/>
                    </a:lnTo>
                    <a:lnTo>
                      <a:pt x="2164" y="1297"/>
                    </a:lnTo>
                    <a:lnTo>
                      <a:pt x="2170" y="1297"/>
                    </a:lnTo>
                    <a:lnTo>
                      <a:pt x="2170" y="1261"/>
                    </a:lnTo>
                    <a:lnTo>
                      <a:pt x="2178" y="1261"/>
                    </a:lnTo>
                    <a:lnTo>
                      <a:pt x="2178" y="1240"/>
                    </a:lnTo>
                    <a:lnTo>
                      <a:pt x="2185" y="1240"/>
                    </a:lnTo>
                    <a:lnTo>
                      <a:pt x="2185" y="1224"/>
                    </a:lnTo>
                    <a:lnTo>
                      <a:pt x="2200" y="1224"/>
                    </a:lnTo>
                    <a:lnTo>
                      <a:pt x="2200" y="1196"/>
                    </a:lnTo>
                    <a:lnTo>
                      <a:pt x="2207" y="1196"/>
                    </a:lnTo>
                    <a:lnTo>
                      <a:pt x="2207" y="1181"/>
                    </a:lnTo>
                    <a:lnTo>
                      <a:pt x="2215" y="1181"/>
                    </a:lnTo>
                    <a:lnTo>
                      <a:pt x="2215" y="1145"/>
                    </a:lnTo>
                    <a:lnTo>
                      <a:pt x="2220" y="1145"/>
                    </a:lnTo>
                    <a:lnTo>
                      <a:pt x="2220" y="1121"/>
                    </a:lnTo>
                    <a:lnTo>
                      <a:pt x="2229" y="1121"/>
                    </a:lnTo>
                    <a:lnTo>
                      <a:pt x="2229" y="1108"/>
                    </a:lnTo>
                    <a:lnTo>
                      <a:pt x="2237" y="1108"/>
                    </a:lnTo>
                    <a:lnTo>
                      <a:pt x="2237" y="1077"/>
                    </a:lnTo>
                    <a:lnTo>
                      <a:pt x="2243" y="1077"/>
                    </a:lnTo>
                    <a:lnTo>
                      <a:pt x="2243" y="1048"/>
                    </a:lnTo>
                    <a:lnTo>
                      <a:pt x="2257" y="1048"/>
                    </a:lnTo>
                    <a:lnTo>
                      <a:pt x="2257" y="450"/>
                    </a:lnTo>
                    <a:lnTo>
                      <a:pt x="2237" y="450"/>
                    </a:lnTo>
                    <a:lnTo>
                      <a:pt x="2237" y="435"/>
                    </a:lnTo>
                    <a:lnTo>
                      <a:pt x="2164" y="435"/>
                    </a:lnTo>
                    <a:lnTo>
                      <a:pt x="2164" y="421"/>
                    </a:lnTo>
                    <a:lnTo>
                      <a:pt x="2119" y="421"/>
                    </a:lnTo>
                    <a:lnTo>
                      <a:pt x="2119" y="413"/>
                    </a:lnTo>
                    <a:lnTo>
                      <a:pt x="2083" y="413"/>
                    </a:lnTo>
                    <a:lnTo>
                      <a:pt x="2083" y="406"/>
                    </a:lnTo>
                    <a:lnTo>
                      <a:pt x="2041" y="406"/>
                    </a:lnTo>
                    <a:lnTo>
                      <a:pt x="2041" y="391"/>
                    </a:lnTo>
                    <a:lnTo>
                      <a:pt x="2004" y="391"/>
                    </a:lnTo>
                    <a:lnTo>
                      <a:pt x="2004" y="384"/>
                    </a:lnTo>
                    <a:lnTo>
                      <a:pt x="1967" y="384"/>
                    </a:lnTo>
                    <a:lnTo>
                      <a:pt x="1967" y="375"/>
                    </a:lnTo>
                    <a:lnTo>
                      <a:pt x="1915" y="375"/>
                    </a:lnTo>
                    <a:lnTo>
                      <a:pt x="1915" y="369"/>
                    </a:lnTo>
                    <a:lnTo>
                      <a:pt x="1887" y="369"/>
                    </a:lnTo>
                    <a:lnTo>
                      <a:pt x="1887" y="355"/>
                    </a:lnTo>
                    <a:lnTo>
                      <a:pt x="1836" y="355"/>
                    </a:lnTo>
                    <a:lnTo>
                      <a:pt x="1836" y="347"/>
                    </a:lnTo>
                    <a:lnTo>
                      <a:pt x="1800" y="347"/>
                    </a:lnTo>
                    <a:lnTo>
                      <a:pt x="1800" y="338"/>
                    </a:lnTo>
                    <a:lnTo>
                      <a:pt x="1754" y="338"/>
                    </a:lnTo>
                    <a:lnTo>
                      <a:pt x="1754" y="332"/>
                    </a:lnTo>
                    <a:lnTo>
                      <a:pt x="1719" y="332"/>
                    </a:lnTo>
                    <a:lnTo>
                      <a:pt x="1719" y="324"/>
                    </a:lnTo>
                    <a:lnTo>
                      <a:pt x="1676" y="324"/>
                    </a:lnTo>
                    <a:lnTo>
                      <a:pt x="1676" y="318"/>
                    </a:lnTo>
                    <a:lnTo>
                      <a:pt x="1639" y="318"/>
                    </a:lnTo>
                    <a:lnTo>
                      <a:pt x="1639" y="310"/>
                    </a:lnTo>
                    <a:lnTo>
                      <a:pt x="1595" y="310"/>
                    </a:lnTo>
                    <a:lnTo>
                      <a:pt x="1595" y="296"/>
                    </a:lnTo>
                    <a:lnTo>
                      <a:pt x="1558" y="296"/>
                    </a:lnTo>
                    <a:lnTo>
                      <a:pt x="1558" y="287"/>
                    </a:lnTo>
                    <a:lnTo>
                      <a:pt x="1514" y="287"/>
                    </a:lnTo>
                    <a:lnTo>
                      <a:pt x="1514" y="272"/>
                    </a:lnTo>
                    <a:lnTo>
                      <a:pt x="1436" y="272"/>
                    </a:lnTo>
                    <a:lnTo>
                      <a:pt x="1436" y="259"/>
                    </a:lnTo>
                    <a:lnTo>
                      <a:pt x="1399" y="259"/>
                    </a:lnTo>
                    <a:lnTo>
                      <a:pt x="1399" y="250"/>
                    </a:lnTo>
                    <a:lnTo>
                      <a:pt x="1362" y="250"/>
                    </a:lnTo>
                    <a:lnTo>
                      <a:pt x="1362" y="236"/>
                    </a:lnTo>
                    <a:lnTo>
                      <a:pt x="1318" y="236"/>
                    </a:lnTo>
                    <a:lnTo>
                      <a:pt x="1318" y="228"/>
                    </a:lnTo>
                    <a:lnTo>
                      <a:pt x="1281" y="228"/>
                    </a:lnTo>
                    <a:lnTo>
                      <a:pt x="1281" y="222"/>
                    </a:lnTo>
                    <a:lnTo>
                      <a:pt x="1231" y="222"/>
                    </a:lnTo>
                    <a:lnTo>
                      <a:pt x="1231" y="213"/>
                    </a:lnTo>
                    <a:lnTo>
                      <a:pt x="1203" y="213"/>
                    </a:lnTo>
                    <a:lnTo>
                      <a:pt x="1203" y="208"/>
                    </a:lnTo>
                    <a:lnTo>
                      <a:pt x="1149" y="208"/>
                    </a:lnTo>
                    <a:lnTo>
                      <a:pt x="1149" y="199"/>
                    </a:lnTo>
                    <a:lnTo>
                      <a:pt x="1114" y="199"/>
                    </a:lnTo>
                    <a:lnTo>
                      <a:pt x="1114" y="184"/>
                    </a:lnTo>
                    <a:lnTo>
                      <a:pt x="1071" y="184"/>
                    </a:lnTo>
                    <a:lnTo>
                      <a:pt x="1071" y="177"/>
                    </a:lnTo>
                    <a:lnTo>
                      <a:pt x="1034" y="177"/>
                    </a:lnTo>
                    <a:lnTo>
                      <a:pt x="1034" y="171"/>
                    </a:lnTo>
                    <a:lnTo>
                      <a:pt x="990" y="171"/>
                    </a:lnTo>
                    <a:lnTo>
                      <a:pt x="990" y="154"/>
                    </a:lnTo>
                    <a:lnTo>
                      <a:pt x="953" y="154"/>
                    </a:lnTo>
                    <a:lnTo>
                      <a:pt x="953" y="148"/>
                    </a:lnTo>
                    <a:lnTo>
                      <a:pt x="911" y="148"/>
                    </a:lnTo>
                    <a:lnTo>
                      <a:pt x="911" y="140"/>
                    </a:lnTo>
                    <a:lnTo>
                      <a:pt x="874" y="140"/>
                    </a:lnTo>
                    <a:lnTo>
                      <a:pt x="874" y="133"/>
                    </a:lnTo>
                    <a:lnTo>
                      <a:pt x="829" y="133"/>
                    </a:lnTo>
                    <a:lnTo>
                      <a:pt x="829" y="118"/>
                    </a:lnTo>
                    <a:lnTo>
                      <a:pt x="794" y="118"/>
                    </a:lnTo>
                    <a:lnTo>
                      <a:pt x="794" y="111"/>
                    </a:lnTo>
                    <a:lnTo>
                      <a:pt x="714" y="111"/>
                    </a:lnTo>
                    <a:lnTo>
                      <a:pt x="714" y="96"/>
                    </a:lnTo>
                    <a:lnTo>
                      <a:pt x="662" y="96"/>
                    </a:lnTo>
                    <a:lnTo>
                      <a:pt x="662" y="89"/>
                    </a:lnTo>
                    <a:lnTo>
                      <a:pt x="633" y="89"/>
                    </a:lnTo>
                    <a:lnTo>
                      <a:pt x="633" y="80"/>
                    </a:lnTo>
                    <a:lnTo>
                      <a:pt x="583" y="80"/>
                    </a:lnTo>
                    <a:lnTo>
                      <a:pt x="583" y="66"/>
                    </a:lnTo>
                    <a:lnTo>
                      <a:pt x="552" y="66"/>
                    </a:lnTo>
                    <a:lnTo>
                      <a:pt x="552" y="59"/>
                    </a:lnTo>
                    <a:lnTo>
                      <a:pt x="502" y="59"/>
                    </a:lnTo>
                    <a:lnTo>
                      <a:pt x="502" y="52"/>
                    </a:lnTo>
                    <a:lnTo>
                      <a:pt x="465" y="52"/>
                    </a:lnTo>
                    <a:lnTo>
                      <a:pt x="465" y="37"/>
                    </a:lnTo>
                    <a:lnTo>
                      <a:pt x="422" y="37"/>
                    </a:lnTo>
                    <a:lnTo>
                      <a:pt x="422" y="28"/>
                    </a:lnTo>
                    <a:lnTo>
                      <a:pt x="387" y="28"/>
                    </a:lnTo>
                    <a:lnTo>
                      <a:pt x="387" y="23"/>
                    </a:lnTo>
                    <a:lnTo>
                      <a:pt x="350" y="23"/>
                    </a:lnTo>
                    <a:lnTo>
                      <a:pt x="350" y="15"/>
                    </a:lnTo>
                    <a:lnTo>
                      <a:pt x="305" y="15"/>
                    </a:lnTo>
                    <a:lnTo>
                      <a:pt x="305" y="0"/>
                    </a:lnTo>
                    <a:lnTo>
                      <a:pt x="269" y="0"/>
                    </a:lnTo>
                    <a:close/>
                  </a:path>
                </a:pathLst>
              </a:custGeom>
              <a:solidFill>
                <a:srgbClr val="020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10" name="Freeform 217"/>
              <p:cNvSpPr>
                <a:spLocks/>
              </p:cNvSpPr>
              <p:nvPr/>
            </p:nvSpPr>
            <p:spPr bwMode="auto">
              <a:xfrm>
                <a:off x="4824" y="1859"/>
                <a:ext cx="212" cy="142"/>
              </a:xfrm>
              <a:custGeom>
                <a:avLst/>
                <a:gdLst>
                  <a:gd name="T0" fmla="*/ 0 w 2127"/>
                  <a:gd name="T1" fmla="*/ 0 h 1851"/>
                  <a:gd name="T2" fmla="*/ 0 w 2127"/>
                  <a:gd name="T3" fmla="*/ 0 h 1851"/>
                  <a:gd name="T4" fmla="*/ 0 w 2127"/>
                  <a:gd name="T5" fmla="*/ 0 h 1851"/>
                  <a:gd name="T6" fmla="*/ 0 w 2127"/>
                  <a:gd name="T7" fmla="*/ 0 h 1851"/>
                  <a:gd name="T8" fmla="*/ 0 w 2127"/>
                  <a:gd name="T9" fmla="*/ 0 h 1851"/>
                  <a:gd name="T10" fmla="*/ 0 w 2127"/>
                  <a:gd name="T11" fmla="*/ 0 h 1851"/>
                  <a:gd name="T12" fmla="*/ 0 w 2127"/>
                  <a:gd name="T13" fmla="*/ 0 h 1851"/>
                  <a:gd name="T14" fmla="*/ 0 w 2127"/>
                  <a:gd name="T15" fmla="*/ 0 h 1851"/>
                  <a:gd name="T16" fmla="*/ 0 w 2127"/>
                  <a:gd name="T17" fmla="*/ 0 h 1851"/>
                  <a:gd name="T18" fmla="*/ 0 w 2127"/>
                  <a:gd name="T19" fmla="*/ 0 h 1851"/>
                  <a:gd name="T20" fmla="*/ 0 w 2127"/>
                  <a:gd name="T21" fmla="*/ 0 h 1851"/>
                  <a:gd name="T22" fmla="*/ 0 w 2127"/>
                  <a:gd name="T23" fmla="*/ 0 h 1851"/>
                  <a:gd name="T24" fmla="*/ 0 w 2127"/>
                  <a:gd name="T25" fmla="*/ 0 h 1851"/>
                  <a:gd name="T26" fmla="*/ 0 w 2127"/>
                  <a:gd name="T27" fmla="*/ 0 h 1851"/>
                  <a:gd name="T28" fmla="*/ 0 w 2127"/>
                  <a:gd name="T29" fmla="*/ 0 h 1851"/>
                  <a:gd name="T30" fmla="*/ 0 w 2127"/>
                  <a:gd name="T31" fmla="*/ 0 h 1851"/>
                  <a:gd name="T32" fmla="*/ 0 w 2127"/>
                  <a:gd name="T33" fmla="*/ 0 h 1851"/>
                  <a:gd name="T34" fmla="*/ 0 w 2127"/>
                  <a:gd name="T35" fmla="*/ 0 h 1851"/>
                  <a:gd name="T36" fmla="*/ 0 w 2127"/>
                  <a:gd name="T37" fmla="*/ 0 h 1851"/>
                  <a:gd name="T38" fmla="*/ 0 w 2127"/>
                  <a:gd name="T39" fmla="*/ 0 h 1851"/>
                  <a:gd name="T40" fmla="*/ 0 w 2127"/>
                  <a:gd name="T41" fmla="*/ 0 h 1851"/>
                  <a:gd name="T42" fmla="*/ 0 w 2127"/>
                  <a:gd name="T43" fmla="*/ 0 h 1851"/>
                  <a:gd name="T44" fmla="*/ 0 w 2127"/>
                  <a:gd name="T45" fmla="*/ 0 h 1851"/>
                  <a:gd name="T46" fmla="*/ 0 w 2127"/>
                  <a:gd name="T47" fmla="*/ 0 h 1851"/>
                  <a:gd name="T48" fmla="*/ 0 w 2127"/>
                  <a:gd name="T49" fmla="*/ 0 h 1851"/>
                  <a:gd name="T50" fmla="*/ 0 w 2127"/>
                  <a:gd name="T51" fmla="*/ 0 h 1851"/>
                  <a:gd name="T52" fmla="*/ 0 w 2127"/>
                  <a:gd name="T53" fmla="*/ 0 h 1851"/>
                  <a:gd name="T54" fmla="*/ 0 w 2127"/>
                  <a:gd name="T55" fmla="*/ 0 h 1851"/>
                  <a:gd name="T56" fmla="*/ 0 w 2127"/>
                  <a:gd name="T57" fmla="*/ 0 h 1851"/>
                  <a:gd name="T58" fmla="*/ 0 w 2127"/>
                  <a:gd name="T59" fmla="*/ 0 h 1851"/>
                  <a:gd name="T60" fmla="*/ 0 w 2127"/>
                  <a:gd name="T61" fmla="*/ 0 h 1851"/>
                  <a:gd name="T62" fmla="*/ 0 w 2127"/>
                  <a:gd name="T63" fmla="*/ 0 h 1851"/>
                  <a:gd name="T64" fmla="*/ 0 w 2127"/>
                  <a:gd name="T65" fmla="*/ 0 h 1851"/>
                  <a:gd name="T66" fmla="*/ 0 w 2127"/>
                  <a:gd name="T67" fmla="*/ 0 h 1851"/>
                  <a:gd name="T68" fmla="*/ 0 w 2127"/>
                  <a:gd name="T69" fmla="*/ 0 h 1851"/>
                  <a:gd name="T70" fmla="*/ 0 w 2127"/>
                  <a:gd name="T71" fmla="*/ 0 h 1851"/>
                  <a:gd name="T72" fmla="*/ 0 w 2127"/>
                  <a:gd name="T73" fmla="*/ 0 h 1851"/>
                  <a:gd name="T74" fmla="*/ 0 w 2127"/>
                  <a:gd name="T75" fmla="*/ 0 h 1851"/>
                  <a:gd name="T76" fmla="*/ 0 w 2127"/>
                  <a:gd name="T77" fmla="*/ 0 h 1851"/>
                  <a:gd name="T78" fmla="*/ 0 w 2127"/>
                  <a:gd name="T79" fmla="*/ 0 h 1851"/>
                  <a:gd name="T80" fmla="*/ 0 w 2127"/>
                  <a:gd name="T81" fmla="*/ 0 h 1851"/>
                  <a:gd name="T82" fmla="*/ 0 w 2127"/>
                  <a:gd name="T83" fmla="*/ 0 h 1851"/>
                  <a:gd name="T84" fmla="*/ 0 w 2127"/>
                  <a:gd name="T85" fmla="*/ 0 h 1851"/>
                  <a:gd name="T86" fmla="*/ 0 w 2127"/>
                  <a:gd name="T87" fmla="*/ 0 h 1851"/>
                  <a:gd name="T88" fmla="*/ 0 w 2127"/>
                  <a:gd name="T89" fmla="*/ 0 h 1851"/>
                  <a:gd name="T90" fmla="*/ 0 w 2127"/>
                  <a:gd name="T91" fmla="*/ 0 h 1851"/>
                  <a:gd name="T92" fmla="*/ 0 w 2127"/>
                  <a:gd name="T93" fmla="*/ 0 h 1851"/>
                  <a:gd name="T94" fmla="*/ 0 w 2127"/>
                  <a:gd name="T95" fmla="*/ 0 h 1851"/>
                  <a:gd name="T96" fmla="*/ 0 w 2127"/>
                  <a:gd name="T97" fmla="*/ 0 h 1851"/>
                  <a:gd name="T98" fmla="*/ 0 w 2127"/>
                  <a:gd name="T99" fmla="*/ 0 h 1851"/>
                  <a:gd name="T100" fmla="*/ 0 w 2127"/>
                  <a:gd name="T101" fmla="*/ 0 h 1851"/>
                  <a:gd name="T102" fmla="*/ 0 w 2127"/>
                  <a:gd name="T103" fmla="*/ 0 h 1851"/>
                  <a:gd name="T104" fmla="*/ 0 w 2127"/>
                  <a:gd name="T105" fmla="*/ 0 h 1851"/>
                  <a:gd name="T106" fmla="*/ 0 w 2127"/>
                  <a:gd name="T107" fmla="*/ 0 h 18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27"/>
                  <a:gd name="T163" fmla="*/ 0 h 1851"/>
                  <a:gd name="T164" fmla="*/ 2127 w 2127"/>
                  <a:gd name="T165" fmla="*/ 1851 h 18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27" h="1851">
                    <a:moveTo>
                      <a:pt x="211" y="0"/>
                    </a:moveTo>
                    <a:lnTo>
                      <a:pt x="211" y="28"/>
                    </a:lnTo>
                    <a:lnTo>
                      <a:pt x="203" y="28"/>
                    </a:lnTo>
                    <a:lnTo>
                      <a:pt x="203" y="59"/>
                    </a:lnTo>
                    <a:lnTo>
                      <a:pt x="197" y="59"/>
                    </a:lnTo>
                    <a:lnTo>
                      <a:pt x="197" y="89"/>
                    </a:lnTo>
                    <a:lnTo>
                      <a:pt x="188" y="89"/>
                    </a:lnTo>
                    <a:lnTo>
                      <a:pt x="188" y="111"/>
                    </a:lnTo>
                    <a:lnTo>
                      <a:pt x="175" y="111"/>
                    </a:lnTo>
                    <a:lnTo>
                      <a:pt x="175" y="133"/>
                    </a:lnTo>
                    <a:lnTo>
                      <a:pt x="166" y="133"/>
                    </a:lnTo>
                    <a:lnTo>
                      <a:pt x="166" y="184"/>
                    </a:lnTo>
                    <a:lnTo>
                      <a:pt x="153" y="184"/>
                    </a:lnTo>
                    <a:lnTo>
                      <a:pt x="153" y="208"/>
                    </a:lnTo>
                    <a:lnTo>
                      <a:pt x="146" y="208"/>
                    </a:lnTo>
                    <a:lnTo>
                      <a:pt x="146" y="228"/>
                    </a:lnTo>
                    <a:lnTo>
                      <a:pt x="129" y="228"/>
                    </a:lnTo>
                    <a:lnTo>
                      <a:pt x="129" y="272"/>
                    </a:lnTo>
                    <a:lnTo>
                      <a:pt x="116" y="272"/>
                    </a:lnTo>
                    <a:lnTo>
                      <a:pt x="116" y="310"/>
                    </a:lnTo>
                    <a:lnTo>
                      <a:pt x="110" y="310"/>
                    </a:lnTo>
                    <a:lnTo>
                      <a:pt x="110" y="332"/>
                    </a:lnTo>
                    <a:lnTo>
                      <a:pt x="94" y="332"/>
                    </a:lnTo>
                    <a:lnTo>
                      <a:pt x="94" y="375"/>
                    </a:lnTo>
                    <a:lnTo>
                      <a:pt x="79" y="375"/>
                    </a:lnTo>
                    <a:lnTo>
                      <a:pt x="79" y="406"/>
                    </a:lnTo>
                    <a:lnTo>
                      <a:pt x="73" y="406"/>
                    </a:lnTo>
                    <a:lnTo>
                      <a:pt x="73" y="435"/>
                    </a:lnTo>
                    <a:lnTo>
                      <a:pt x="57" y="435"/>
                    </a:lnTo>
                    <a:lnTo>
                      <a:pt x="57" y="472"/>
                    </a:lnTo>
                    <a:lnTo>
                      <a:pt x="42" y="472"/>
                    </a:lnTo>
                    <a:lnTo>
                      <a:pt x="42" y="509"/>
                    </a:lnTo>
                    <a:lnTo>
                      <a:pt x="37" y="509"/>
                    </a:lnTo>
                    <a:lnTo>
                      <a:pt x="37" y="531"/>
                    </a:lnTo>
                    <a:lnTo>
                      <a:pt x="29" y="531"/>
                    </a:lnTo>
                    <a:lnTo>
                      <a:pt x="29" y="545"/>
                    </a:lnTo>
                    <a:lnTo>
                      <a:pt x="14" y="545"/>
                    </a:lnTo>
                    <a:lnTo>
                      <a:pt x="14" y="576"/>
                    </a:lnTo>
                    <a:lnTo>
                      <a:pt x="7" y="576"/>
                    </a:lnTo>
                    <a:lnTo>
                      <a:pt x="7" y="605"/>
                    </a:lnTo>
                    <a:lnTo>
                      <a:pt x="0" y="605"/>
                    </a:lnTo>
                    <a:lnTo>
                      <a:pt x="0" y="1403"/>
                    </a:lnTo>
                    <a:lnTo>
                      <a:pt x="37" y="1403"/>
                    </a:lnTo>
                    <a:lnTo>
                      <a:pt x="37" y="1417"/>
                    </a:lnTo>
                    <a:lnTo>
                      <a:pt x="79" y="1417"/>
                    </a:lnTo>
                    <a:lnTo>
                      <a:pt x="79" y="1425"/>
                    </a:lnTo>
                    <a:lnTo>
                      <a:pt x="116" y="1425"/>
                    </a:lnTo>
                    <a:lnTo>
                      <a:pt x="116" y="1431"/>
                    </a:lnTo>
                    <a:lnTo>
                      <a:pt x="153" y="1431"/>
                    </a:lnTo>
                    <a:lnTo>
                      <a:pt x="153" y="1440"/>
                    </a:lnTo>
                    <a:lnTo>
                      <a:pt x="188" y="1440"/>
                    </a:lnTo>
                    <a:lnTo>
                      <a:pt x="188" y="1446"/>
                    </a:lnTo>
                    <a:lnTo>
                      <a:pt x="225" y="1446"/>
                    </a:lnTo>
                    <a:lnTo>
                      <a:pt x="225" y="1462"/>
                    </a:lnTo>
                    <a:lnTo>
                      <a:pt x="270" y="1462"/>
                    </a:lnTo>
                    <a:lnTo>
                      <a:pt x="270" y="1468"/>
                    </a:lnTo>
                    <a:lnTo>
                      <a:pt x="306" y="1468"/>
                    </a:lnTo>
                    <a:lnTo>
                      <a:pt x="306" y="1477"/>
                    </a:lnTo>
                    <a:lnTo>
                      <a:pt x="342" y="1477"/>
                    </a:lnTo>
                    <a:lnTo>
                      <a:pt x="342" y="1482"/>
                    </a:lnTo>
                    <a:lnTo>
                      <a:pt x="379" y="1482"/>
                    </a:lnTo>
                    <a:lnTo>
                      <a:pt x="379" y="1499"/>
                    </a:lnTo>
                    <a:lnTo>
                      <a:pt x="421" y="1499"/>
                    </a:lnTo>
                    <a:lnTo>
                      <a:pt x="421" y="1505"/>
                    </a:lnTo>
                    <a:lnTo>
                      <a:pt x="458" y="1505"/>
                    </a:lnTo>
                    <a:lnTo>
                      <a:pt x="458" y="1513"/>
                    </a:lnTo>
                    <a:lnTo>
                      <a:pt x="494" y="1513"/>
                    </a:lnTo>
                    <a:lnTo>
                      <a:pt x="494" y="1519"/>
                    </a:lnTo>
                    <a:lnTo>
                      <a:pt x="525" y="1519"/>
                    </a:lnTo>
                    <a:lnTo>
                      <a:pt x="525" y="1536"/>
                    </a:lnTo>
                    <a:lnTo>
                      <a:pt x="604" y="1536"/>
                    </a:lnTo>
                    <a:lnTo>
                      <a:pt x="604" y="1550"/>
                    </a:lnTo>
                    <a:lnTo>
                      <a:pt x="640" y="1550"/>
                    </a:lnTo>
                    <a:lnTo>
                      <a:pt x="640" y="1556"/>
                    </a:lnTo>
                    <a:lnTo>
                      <a:pt x="677" y="1556"/>
                    </a:lnTo>
                    <a:lnTo>
                      <a:pt x="677" y="1565"/>
                    </a:lnTo>
                    <a:lnTo>
                      <a:pt x="721" y="1565"/>
                    </a:lnTo>
                    <a:lnTo>
                      <a:pt x="721" y="1579"/>
                    </a:lnTo>
                    <a:lnTo>
                      <a:pt x="766" y="1579"/>
                    </a:lnTo>
                    <a:lnTo>
                      <a:pt x="766" y="1587"/>
                    </a:lnTo>
                    <a:lnTo>
                      <a:pt x="802" y="1587"/>
                    </a:lnTo>
                    <a:lnTo>
                      <a:pt x="802" y="1594"/>
                    </a:lnTo>
                    <a:lnTo>
                      <a:pt x="839" y="1594"/>
                    </a:lnTo>
                    <a:lnTo>
                      <a:pt x="839" y="1601"/>
                    </a:lnTo>
                    <a:lnTo>
                      <a:pt x="875" y="1601"/>
                    </a:lnTo>
                    <a:lnTo>
                      <a:pt x="875" y="1616"/>
                    </a:lnTo>
                    <a:lnTo>
                      <a:pt x="917" y="1616"/>
                    </a:lnTo>
                    <a:lnTo>
                      <a:pt x="917" y="1624"/>
                    </a:lnTo>
                    <a:lnTo>
                      <a:pt x="954" y="1624"/>
                    </a:lnTo>
                    <a:lnTo>
                      <a:pt x="954" y="1638"/>
                    </a:lnTo>
                    <a:lnTo>
                      <a:pt x="1027" y="1638"/>
                    </a:lnTo>
                    <a:lnTo>
                      <a:pt x="1027" y="1647"/>
                    </a:lnTo>
                    <a:lnTo>
                      <a:pt x="1056" y="1647"/>
                    </a:lnTo>
                    <a:lnTo>
                      <a:pt x="1056" y="1653"/>
                    </a:lnTo>
                    <a:lnTo>
                      <a:pt x="1108" y="1653"/>
                    </a:lnTo>
                    <a:lnTo>
                      <a:pt x="1108" y="1667"/>
                    </a:lnTo>
                    <a:lnTo>
                      <a:pt x="1145" y="1667"/>
                    </a:lnTo>
                    <a:lnTo>
                      <a:pt x="1145" y="1675"/>
                    </a:lnTo>
                    <a:lnTo>
                      <a:pt x="1173" y="1675"/>
                    </a:lnTo>
                    <a:lnTo>
                      <a:pt x="1173" y="1684"/>
                    </a:lnTo>
                    <a:lnTo>
                      <a:pt x="1209" y="1684"/>
                    </a:lnTo>
                    <a:lnTo>
                      <a:pt x="1209" y="1698"/>
                    </a:lnTo>
                    <a:lnTo>
                      <a:pt x="1260" y="1698"/>
                    </a:lnTo>
                    <a:lnTo>
                      <a:pt x="1260" y="1704"/>
                    </a:lnTo>
                    <a:lnTo>
                      <a:pt x="1291" y="1704"/>
                    </a:lnTo>
                    <a:lnTo>
                      <a:pt x="1291" y="1712"/>
                    </a:lnTo>
                    <a:lnTo>
                      <a:pt x="1326" y="1712"/>
                    </a:lnTo>
                    <a:lnTo>
                      <a:pt x="1326" y="1720"/>
                    </a:lnTo>
                    <a:lnTo>
                      <a:pt x="1363" y="1720"/>
                    </a:lnTo>
                    <a:lnTo>
                      <a:pt x="1363" y="1735"/>
                    </a:lnTo>
                    <a:lnTo>
                      <a:pt x="1406" y="1735"/>
                    </a:lnTo>
                    <a:lnTo>
                      <a:pt x="1406" y="1741"/>
                    </a:lnTo>
                    <a:lnTo>
                      <a:pt x="1442" y="1741"/>
                    </a:lnTo>
                    <a:lnTo>
                      <a:pt x="1442" y="1757"/>
                    </a:lnTo>
                    <a:lnTo>
                      <a:pt x="1515" y="1757"/>
                    </a:lnTo>
                    <a:lnTo>
                      <a:pt x="1515" y="1763"/>
                    </a:lnTo>
                    <a:lnTo>
                      <a:pt x="1559" y="1763"/>
                    </a:lnTo>
                    <a:lnTo>
                      <a:pt x="1559" y="1772"/>
                    </a:lnTo>
                    <a:lnTo>
                      <a:pt x="1596" y="1772"/>
                    </a:lnTo>
                    <a:lnTo>
                      <a:pt x="1596" y="1786"/>
                    </a:lnTo>
                    <a:lnTo>
                      <a:pt x="1633" y="1786"/>
                    </a:lnTo>
                    <a:lnTo>
                      <a:pt x="1633" y="1794"/>
                    </a:lnTo>
                    <a:lnTo>
                      <a:pt x="1674" y="1794"/>
                    </a:lnTo>
                    <a:lnTo>
                      <a:pt x="1674" y="1800"/>
                    </a:lnTo>
                    <a:lnTo>
                      <a:pt x="1711" y="1800"/>
                    </a:lnTo>
                    <a:lnTo>
                      <a:pt x="1711" y="1814"/>
                    </a:lnTo>
                    <a:lnTo>
                      <a:pt x="1748" y="1814"/>
                    </a:lnTo>
                    <a:lnTo>
                      <a:pt x="1748" y="1823"/>
                    </a:lnTo>
                    <a:lnTo>
                      <a:pt x="1792" y="1823"/>
                    </a:lnTo>
                    <a:lnTo>
                      <a:pt x="1792" y="1829"/>
                    </a:lnTo>
                    <a:lnTo>
                      <a:pt x="1829" y="1829"/>
                    </a:lnTo>
                    <a:lnTo>
                      <a:pt x="1829" y="1845"/>
                    </a:lnTo>
                    <a:lnTo>
                      <a:pt x="1857" y="1845"/>
                    </a:lnTo>
                    <a:lnTo>
                      <a:pt x="1857" y="1851"/>
                    </a:lnTo>
                    <a:lnTo>
                      <a:pt x="1909" y="1851"/>
                    </a:lnTo>
                    <a:lnTo>
                      <a:pt x="1909" y="1845"/>
                    </a:lnTo>
                    <a:lnTo>
                      <a:pt x="1916" y="1845"/>
                    </a:lnTo>
                    <a:lnTo>
                      <a:pt x="1916" y="1800"/>
                    </a:lnTo>
                    <a:lnTo>
                      <a:pt x="1924" y="1800"/>
                    </a:lnTo>
                    <a:lnTo>
                      <a:pt x="1924" y="1772"/>
                    </a:lnTo>
                    <a:lnTo>
                      <a:pt x="1929" y="1772"/>
                    </a:lnTo>
                    <a:lnTo>
                      <a:pt x="1929" y="1757"/>
                    </a:lnTo>
                    <a:lnTo>
                      <a:pt x="1946" y="1757"/>
                    </a:lnTo>
                    <a:lnTo>
                      <a:pt x="1946" y="1712"/>
                    </a:lnTo>
                    <a:lnTo>
                      <a:pt x="1952" y="1712"/>
                    </a:lnTo>
                    <a:lnTo>
                      <a:pt x="1952" y="1684"/>
                    </a:lnTo>
                    <a:lnTo>
                      <a:pt x="1966" y="1684"/>
                    </a:lnTo>
                    <a:lnTo>
                      <a:pt x="1966" y="1667"/>
                    </a:lnTo>
                    <a:lnTo>
                      <a:pt x="1974" y="1667"/>
                    </a:lnTo>
                    <a:lnTo>
                      <a:pt x="1974" y="1638"/>
                    </a:lnTo>
                    <a:lnTo>
                      <a:pt x="1983" y="1638"/>
                    </a:lnTo>
                    <a:lnTo>
                      <a:pt x="1983" y="1624"/>
                    </a:lnTo>
                    <a:lnTo>
                      <a:pt x="1988" y="1624"/>
                    </a:lnTo>
                    <a:lnTo>
                      <a:pt x="1988" y="1587"/>
                    </a:lnTo>
                    <a:lnTo>
                      <a:pt x="2003" y="1587"/>
                    </a:lnTo>
                    <a:lnTo>
                      <a:pt x="2003" y="1565"/>
                    </a:lnTo>
                    <a:lnTo>
                      <a:pt x="2011" y="1565"/>
                    </a:lnTo>
                    <a:lnTo>
                      <a:pt x="2011" y="1536"/>
                    </a:lnTo>
                    <a:lnTo>
                      <a:pt x="2025" y="1536"/>
                    </a:lnTo>
                    <a:lnTo>
                      <a:pt x="2025" y="1482"/>
                    </a:lnTo>
                    <a:lnTo>
                      <a:pt x="2039" y="1482"/>
                    </a:lnTo>
                    <a:lnTo>
                      <a:pt x="2039" y="1468"/>
                    </a:lnTo>
                    <a:lnTo>
                      <a:pt x="2047" y="1468"/>
                    </a:lnTo>
                    <a:lnTo>
                      <a:pt x="2047" y="1440"/>
                    </a:lnTo>
                    <a:lnTo>
                      <a:pt x="2055" y="1440"/>
                    </a:lnTo>
                    <a:lnTo>
                      <a:pt x="2055" y="1425"/>
                    </a:lnTo>
                    <a:lnTo>
                      <a:pt x="2061" y="1425"/>
                    </a:lnTo>
                    <a:lnTo>
                      <a:pt x="2061" y="1403"/>
                    </a:lnTo>
                    <a:lnTo>
                      <a:pt x="2075" y="1403"/>
                    </a:lnTo>
                    <a:lnTo>
                      <a:pt x="2075" y="1380"/>
                    </a:lnTo>
                    <a:lnTo>
                      <a:pt x="2084" y="1380"/>
                    </a:lnTo>
                    <a:lnTo>
                      <a:pt x="2084" y="1357"/>
                    </a:lnTo>
                    <a:lnTo>
                      <a:pt x="2090" y="1357"/>
                    </a:lnTo>
                    <a:lnTo>
                      <a:pt x="2090" y="1321"/>
                    </a:lnTo>
                    <a:lnTo>
                      <a:pt x="2106" y="1321"/>
                    </a:lnTo>
                    <a:lnTo>
                      <a:pt x="2106" y="1297"/>
                    </a:lnTo>
                    <a:lnTo>
                      <a:pt x="2112" y="1297"/>
                    </a:lnTo>
                    <a:lnTo>
                      <a:pt x="2112" y="1261"/>
                    </a:lnTo>
                    <a:lnTo>
                      <a:pt x="2120" y="1261"/>
                    </a:lnTo>
                    <a:lnTo>
                      <a:pt x="2120" y="1240"/>
                    </a:lnTo>
                    <a:lnTo>
                      <a:pt x="2127" y="1240"/>
                    </a:lnTo>
                    <a:lnTo>
                      <a:pt x="2127" y="435"/>
                    </a:lnTo>
                    <a:lnTo>
                      <a:pt x="2106" y="435"/>
                    </a:lnTo>
                    <a:lnTo>
                      <a:pt x="2106" y="421"/>
                    </a:lnTo>
                    <a:lnTo>
                      <a:pt x="2061" y="421"/>
                    </a:lnTo>
                    <a:lnTo>
                      <a:pt x="2061" y="413"/>
                    </a:lnTo>
                    <a:lnTo>
                      <a:pt x="2025" y="413"/>
                    </a:lnTo>
                    <a:lnTo>
                      <a:pt x="2025" y="406"/>
                    </a:lnTo>
                    <a:lnTo>
                      <a:pt x="1983" y="406"/>
                    </a:lnTo>
                    <a:lnTo>
                      <a:pt x="1983" y="391"/>
                    </a:lnTo>
                    <a:lnTo>
                      <a:pt x="1946" y="391"/>
                    </a:lnTo>
                    <a:lnTo>
                      <a:pt x="1946" y="384"/>
                    </a:lnTo>
                    <a:lnTo>
                      <a:pt x="1909" y="384"/>
                    </a:lnTo>
                    <a:lnTo>
                      <a:pt x="1909" y="375"/>
                    </a:lnTo>
                    <a:lnTo>
                      <a:pt x="1857" y="375"/>
                    </a:lnTo>
                    <a:lnTo>
                      <a:pt x="1857" y="369"/>
                    </a:lnTo>
                    <a:lnTo>
                      <a:pt x="1829" y="369"/>
                    </a:lnTo>
                    <a:lnTo>
                      <a:pt x="1829" y="355"/>
                    </a:lnTo>
                    <a:lnTo>
                      <a:pt x="1778" y="355"/>
                    </a:lnTo>
                    <a:lnTo>
                      <a:pt x="1778" y="347"/>
                    </a:lnTo>
                    <a:lnTo>
                      <a:pt x="1742" y="347"/>
                    </a:lnTo>
                    <a:lnTo>
                      <a:pt x="1742" y="338"/>
                    </a:lnTo>
                    <a:lnTo>
                      <a:pt x="1696" y="338"/>
                    </a:lnTo>
                    <a:lnTo>
                      <a:pt x="1696" y="332"/>
                    </a:lnTo>
                    <a:lnTo>
                      <a:pt x="1661" y="332"/>
                    </a:lnTo>
                    <a:lnTo>
                      <a:pt x="1661" y="324"/>
                    </a:lnTo>
                    <a:lnTo>
                      <a:pt x="1618" y="324"/>
                    </a:lnTo>
                    <a:lnTo>
                      <a:pt x="1618" y="318"/>
                    </a:lnTo>
                    <a:lnTo>
                      <a:pt x="1581" y="318"/>
                    </a:lnTo>
                    <a:lnTo>
                      <a:pt x="1581" y="310"/>
                    </a:lnTo>
                    <a:lnTo>
                      <a:pt x="1537" y="310"/>
                    </a:lnTo>
                    <a:lnTo>
                      <a:pt x="1537" y="296"/>
                    </a:lnTo>
                    <a:lnTo>
                      <a:pt x="1500" y="296"/>
                    </a:lnTo>
                    <a:lnTo>
                      <a:pt x="1500" y="287"/>
                    </a:lnTo>
                    <a:lnTo>
                      <a:pt x="1456" y="287"/>
                    </a:lnTo>
                    <a:lnTo>
                      <a:pt x="1456" y="272"/>
                    </a:lnTo>
                    <a:lnTo>
                      <a:pt x="1378" y="272"/>
                    </a:lnTo>
                    <a:lnTo>
                      <a:pt x="1378" y="259"/>
                    </a:lnTo>
                    <a:lnTo>
                      <a:pt x="1341" y="259"/>
                    </a:lnTo>
                    <a:lnTo>
                      <a:pt x="1341" y="250"/>
                    </a:lnTo>
                    <a:lnTo>
                      <a:pt x="1304" y="250"/>
                    </a:lnTo>
                    <a:lnTo>
                      <a:pt x="1304" y="236"/>
                    </a:lnTo>
                    <a:lnTo>
                      <a:pt x="1260" y="236"/>
                    </a:lnTo>
                    <a:lnTo>
                      <a:pt x="1260" y="228"/>
                    </a:lnTo>
                    <a:lnTo>
                      <a:pt x="1223" y="228"/>
                    </a:lnTo>
                    <a:lnTo>
                      <a:pt x="1223" y="222"/>
                    </a:lnTo>
                    <a:lnTo>
                      <a:pt x="1173" y="222"/>
                    </a:lnTo>
                    <a:lnTo>
                      <a:pt x="1173" y="213"/>
                    </a:lnTo>
                    <a:lnTo>
                      <a:pt x="1145" y="213"/>
                    </a:lnTo>
                    <a:lnTo>
                      <a:pt x="1145" y="208"/>
                    </a:lnTo>
                    <a:lnTo>
                      <a:pt x="1091" y="208"/>
                    </a:lnTo>
                    <a:lnTo>
                      <a:pt x="1091" y="199"/>
                    </a:lnTo>
                    <a:lnTo>
                      <a:pt x="1056" y="199"/>
                    </a:lnTo>
                    <a:lnTo>
                      <a:pt x="1056" y="184"/>
                    </a:lnTo>
                    <a:lnTo>
                      <a:pt x="1013" y="184"/>
                    </a:lnTo>
                    <a:lnTo>
                      <a:pt x="1013" y="177"/>
                    </a:lnTo>
                    <a:lnTo>
                      <a:pt x="976" y="177"/>
                    </a:lnTo>
                    <a:lnTo>
                      <a:pt x="976" y="171"/>
                    </a:lnTo>
                    <a:lnTo>
                      <a:pt x="932" y="171"/>
                    </a:lnTo>
                    <a:lnTo>
                      <a:pt x="932" y="154"/>
                    </a:lnTo>
                    <a:lnTo>
                      <a:pt x="895" y="154"/>
                    </a:lnTo>
                    <a:lnTo>
                      <a:pt x="895" y="148"/>
                    </a:lnTo>
                    <a:lnTo>
                      <a:pt x="853" y="148"/>
                    </a:lnTo>
                    <a:lnTo>
                      <a:pt x="853" y="140"/>
                    </a:lnTo>
                    <a:lnTo>
                      <a:pt x="816" y="140"/>
                    </a:lnTo>
                    <a:lnTo>
                      <a:pt x="816" y="133"/>
                    </a:lnTo>
                    <a:lnTo>
                      <a:pt x="771" y="133"/>
                    </a:lnTo>
                    <a:lnTo>
                      <a:pt x="771" y="118"/>
                    </a:lnTo>
                    <a:lnTo>
                      <a:pt x="736" y="118"/>
                    </a:lnTo>
                    <a:lnTo>
                      <a:pt x="736" y="111"/>
                    </a:lnTo>
                    <a:lnTo>
                      <a:pt x="656" y="111"/>
                    </a:lnTo>
                    <a:lnTo>
                      <a:pt x="656" y="96"/>
                    </a:lnTo>
                    <a:lnTo>
                      <a:pt x="604" y="96"/>
                    </a:lnTo>
                    <a:lnTo>
                      <a:pt x="604" y="89"/>
                    </a:lnTo>
                    <a:lnTo>
                      <a:pt x="575" y="89"/>
                    </a:lnTo>
                    <a:lnTo>
                      <a:pt x="575" y="80"/>
                    </a:lnTo>
                    <a:lnTo>
                      <a:pt x="525" y="80"/>
                    </a:lnTo>
                    <a:lnTo>
                      <a:pt x="525" y="66"/>
                    </a:lnTo>
                    <a:lnTo>
                      <a:pt x="494" y="66"/>
                    </a:lnTo>
                    <a:lnTo>
                      <a:pt x="494" y="59"/>
                    </a:lnTo>
                    <a:lnTo>
                      <a:pt x="444" y="59"/>
                    </a:lnTo>
                    <a:lnTo>
                      <a:pt x="444" y="52"/>
                    </a:lnTo>
                    <a:lnTo>
                      <a:pt x="407" y="52"/>
                    </a:lnTo>
                    <a:lnTo>
                      <a:pt x="407" y="37"/>
                    </a:lnTo>
                    <a:lnTo>
                      <a:pt x="364" y="37"/>
                    </a:lnTo>
                    <a:lnTo>
                      <a:pt x="364" y="28"/>
                    </a:lnTo>
                    <a:lnTo>
                      <a:pt x="329" y="28"/>
                    </a:lnTo>
                    <a:lnTo>
                      <a:pt x="329" y="23"/>
                    </a:lnTo>
                    <a:lnTo>
                      <a:pt x="292" y="23"/>
                    </a:lnTo>
                    <a:lnTo>
                      <a:pt x="292" y="15"/>
                    </a:lnTo>
                    <a:lnTo>
                      <a:pt x="247" y="15"/>
                    </a:lnTo>
                    <a:lnTo>
                      <a:pt x="247" y="0"/>
                    </a:lnTo>
                    <a:lnTo>
                      <a:pt x="211" y="0"/>
                    </a:lnTo>
                    <a:close/>
                  </a:path>
                </a:pathLst>
              </a:custGeom>
              <a:solidFill>
                <a:srgbClr val="0202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11" name="Freeform 218"/>
              <p:cNvSpPr>
                <a:spLocks/>
              </p:cNvSpPr>
              <p:nvPr/>
            </p:nvSpPr>
            <p:spPr bwMode="auto">
              <a:xfrm>
                <a:off x="4831" y="1859"/>
                <a:ext cx="199" cy="142"/>
              </a:xfrm>
              <a:custGeom>
                <a:avLst/>
                <a:gdLst>
                  <a:gd name="T0" fmla="*/ 0 w 1988"/>
                  <a:gd name="T1" fmla="*/ 0 h 1851"/>
                  <a:gd name="T2" fmla="*/ 0 w 1988"/>
                  <a:gd name="T3" fmla="*/ 0 h 1851"/>
                  <a:gd name="T4" fmla="*/ 0 w 1988"/>
                  <a:gd name="T5" fmla="*/ 0 h 1851"/>
                  <a:gd name="T6" fmla="*/ 0 w 1988"/>
                  <a:gd name="T7" fmla="*/ 0 h 1851"/>
                  <a:gd name="T8" fmla="*/ 0 w 1988"/>
                  <a:gd name="T9" fmla="*/ 0 h 1851"/>
                  <a:gd name="T10" fmla="*/ 0 w 1988"/>
                  <a:gd name="T11" fmla="*/ 0 h 1851"/>
                  <a:gd name="T12" fmla="*/ 0 w 1988"/>
                  <a:gd name="T13" fmla="*/ 0 h 1851"/>
                  <a:gd name="T14" fmla="*/ 0 w 1988"/>
                  <a:gd name="T15" fmla="*/ 0 h 1851"/>
                  <a:gd name="T16" fmla="*/ 0 w 1988"/>
                  <a:gd name="T17" fmla="*/ 0 h 1851"/>
                  <a:gd name="T18" fmla="*/ 0 w 1988"/>
                  <a:gd name="T19" fmla="*/ 0 h 1851"/>
                  <a:gd name="T20" fmla="*/ 0 w 1988"/>
                  <a:gd name="T21" fmla="*/ 0 h 1851"/>
                  <a:gd name="T22" fmla="*/ 0 w 1988"/>
                  <a:gd name="T23" fmla="*/ 0 h 1851"/>
                  <a:gd name="T24" fmla="*/ 0 w 1988"/>
                  <a:gd name="T25" fmla="*/ 0 h 1851"/>
                  <a:gd name="T26" fmla="*/ 0 w 1988"/>
                  <a:gd name="T27" fmla="*/ 0 h 1851"/>
                  <a:gd name="T28" fmla="*/ 0 w 1988"/>
                  <a:gd name="T29" fmla="*/ 0 h 1851"/>
                  <a:gd name="T30" fmla="*/ 0 w 1988"/>
                  <a:gd name="T31" fmla="*/ 0 h 1851"/>
                  <a:gd name="T32" fmla="*/ 0 w 1988"/>
                  <a:gd name="T33" fmla="*/ 0 h 1851"/>
                  <a:gd name="T34" fmla="*/ 0 w 1988"/>
                  <a:gd name="T35" fmla="*/ 0 h 1851"/>
                  <a:gd name="T36" fmla="*/ 0 w 1988"/>
                  <a:gd name="T37" fmla="*/ 0 h 1851"/>
                  <a:gd name="T38" fmla="*/ 0 w 1988"/>
                  <a:gd name="T39" fmla="*/ 0 h 1851"/>
                  <a:gd name="T40" fmla="*/ 0 w 1988"/>
                  <a:gd name="T41" fmla="*/ 0 h 1851"/>
                  <a:gd name="T42" fmla="*/ 0 w 1988"/>
                  <a:gd name="T43" fmla="*/ 0 h 1851"/>
                  <a:gd name="T44" fmla="*/ 0 w 1988"/>
                  <a:gd name="T45" fmla="*/ 0 h 1851"/>
                  <a:gd name="T46" fmla="*/ 0 w 1988"/>
                  <a:gd name="T47" fmla="*/ 0 h 1851"/>
                  <a:gd name="T48" fmla="*/ 0 w 1988"/>
                  <a:gd name="T49" fmla="*/ 0 h 1851"/>
                  <a:gd name="T50" fmla="*/ 0 w 1988"/>
                  <a:gd name="T51" fmla="*/ 0 h 1851"/>
                  <a:gd name="T52" fmla="*/ 0 w 1988"/>
                  <a:gd name="T53" fmla="*/ 0 h 1851"/>
                  <a:gd name="T54" fmla="*/ 0 w 1988"/>
                  <a:gd name="T55" fmla="*/ 0 h 1851"/>
                  <a:gd name="T56" fmla="*/ 0 w 1988"/>
                  <a:gd name="T57" fmla="*/ 0 h 1851"/>
                  <a:gd name="T58" fmla="*/ 0 w 1988"/>
                  <a:gd name="T59" fmla="*/ 0 h 1851"/>
                  <a:gd name="T60" fmla="*/ 0 w 1988"/>
                  <a:gd name="T61" fmla="*/ 0 h 1851"/>
                  <a:gd name="T62" fmla="*/ 0 w 1988"/>
                  <a:gd name="T63" fmla="*/ 0 h 1851"/>
                  <a:gd name="T64" fmla="*/ 0 w 1988"/>
                  <a:gd name="T65" fmla="*/ 0 h 1851"/>
                  <a:gd name="T66" fmla="*/ 0 w 1988"/>
                  <a:gd name="T67" fmla="*/ 0 h 1851"/>
                  <a:gd name="T68" fmla="*/ 0 w 1988"/>
                  <a:gd name="T69" fmla="*/ 0 h 1851"/>
                  <a:gd name="T70" fmla="*/ 0 w 1988"/>
                  <a:gd name="T71" fmla="*/ 0 h 1851"/>
                  <a:gd name="T72" fmla="*/ 0 w 1988"/>
                  <a:gd name="T73" fmla="*/ 0 h 1851"/>
                  <a:gd name="T74" fmla="*/ 0 w 1988"/>
                  <a:gd name="T75" fmla="*/ 0 h 1851"/>
                  <a:gd name="T76" fmla="*/ 0 w 1988"/>
                  <a:gd name="T77" fmla="*/ 0 h 1851"/>
                  <a:gd name="T78" fmla="*/ 0 w 1988"/>
                  <a:gd name="T79" fmla="*/ 0 h 1851"/>
                  <a:gd name="T80" fmla="*/ 0 w 1988"/>
                  <a:gd name="T81" fmla="*/ 0 h 1851"/>
                  <a:gd name="T82" fmla="*/ 0 w 1988"/>
                  <a:gd name="T83" fmla="*/ 0 h 1851"/>
                  <a:gd name="T84" fmla="*/ 0 w 1988"/>
                  <a:gd name="T85" fmla="*/ 0 h 1851"/>
                  <a:gd name="T86" fmla="*/ 0 w 1988"/>
                  <a:gd name="T87" fmla="*/ 0 h 1851"/>
                  <a:gd name="T88" fmla="*/ 0 w 1988"/>
                  <a:gd name="T89" fmla="*/ 0 h 1851"/>
                  <a:gd name="T90" fmla="*/ 0 w 1988"/>
                  <a:gd name="T91" fmla="*/ 0 h 1851"/>
                  <a:gd name="T92" fmla="*/ 0 w 1988"/>
                  <a:gd name="T93" fmla="*/ 0 h 1851"/>
                  <a:gd name="T94" fmla="*/ 0 w 1988"/>
                  <a:gd name="T95" fmla="*/ 0 h 1851"/>
                  <a:gd name="T96" fmla="*/ 0 w 1988"/>
                  <a:gd name="T97" fmla="*/ 0 h 1851"/>
                  <a:gd name="T98" fmla="*/ 0 w 1988"/>
                  <a:gd name="T99" fmla="*/ 0 h 1851"/>
                  <a:gd name="T100" fmla="*/ 0 w 1988"/>
                  <a:gd name="T101" fmla="*/ 0 h 1851"/>
                  <a:gd name="T102" fmla="*/ 0 w 1988"/>
                  <a:gd name="T103" fmla="*/ 0 h 1851"/>
                  <a:gd name="T104" fmla="*/ 0 w 1988"/>
                  <a:gd name="T105" fmla="*/ 0 h 1851"/>
                  <a:gd name="T106" fmla="*/ 0 w 1988"/>
                  <a:gd name="T107" fmla="*/ 0 h 1851"/>
                  <a:gd name="T108" fmla="*/ 0 w 1988"/>
                  <a:gd name="T109" fmla="*/ 0 h 1851"/>
                  <a:gd name="T110" fmla="*/ 0 w 1988"/>
                  <a:gd name="T111" fmla="*/ 0 h 1851"/>
                  <a:gd name="T112" fmla="*/ 0 w 1988"/>
                  <a:gd name="T113" fmla="*/ 0 h 1851"/>
                  <a:gd name="T114" fmla="*/ 0 w 1988"/>
                  <a:gd name="T115" fmla="*/ 0 h 1851"/>
                  <a:gd name="T116" fmla="*/ 0 w 1988"/>
                  <a:gd name="T117" fmla="*/ 0 h 18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88"/>
                  <a:gd name="T178" fmla="*/ 0 h 1851"/>
                  <a:gd name="T179" fmla="*/ 1988 w 1988"/>
                  <a:gd name="T180" fmla="*/ 1851 h 18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88" h="1851">
                    <a:moveTo>
                      <a:pt x="138" y="0"/>
                    </a:moveTo>
                    <a:lnTo>
                      <a:pt x="138" y="28"/>
                    </a:lnTo>
                    <a:lnTo>
                      <a:pt x="130" y="28"/>
                    </a:lnTo>
                    <a:lnTo>
                      <a:pt x="130" y="59"/>
                    </a:lnTo>
                    <a:lnTo>
                      <a:pt x="124" y="59"/>
                    </a:lnTo>
                    <a:lnTo>
                      <a:pt x="124" y="89"/>
                    </a:lnTo>
                    <a:lnTo>
                      <a:pt x="115" y="89"/>
                    </a:lnTo>
                    <a:lnTo>
                      <a:pt x="115" y="111"/>
                    </a:lnTo>
                    <a:lnTo>
                      <a:pt x="102" y="111"/>
                    </a:lnTo>
                    <a:lnTo>
                      <a:pt x="102" y="133"/>
                    </a:lnTo>
                    <a:lnTo>
                      <a:pt x="93" y="133"/>
                    </a:lnTo>
                    <a:lnTo>
                      <a:pt x="93" y="184"/>
                    </a:lnTo>
                    <a:lnTo>
                      <a:pt x="80" y="184"/>
                    </a:lnTo>
                    <a:lnTo>
                      <a:pt x="80" y="208"/>
                    </a:lnTo>
                    <a:lnTo>
                      <a:pt x="73" y="208"/>
                    </a:lnTo>
                    <a:lnTo>
                      <a:pt x="73" y="228"/>
                    </a:lnTo>
                    <a:lnTo>
                      <a:pt x="56" y="228"/>
                    </a:lnTo>
                    <a:lnTo>
                      <a:pt x="56" y="272"/>
                    </a:lnTo>
                    <a:lnTo>
                      <a:pt x="43" y="272"/>
                    </a:lnTo>
                    <a:lnTo>
                      <a:pt x="43" y="310"/>
                    </a:lnTo>
                    <a:lnTo>
                      <a:pt x="37" y="310"/>
                    </a:lnTo>
                    <a:lnTo>
                      <a:pt x="37" y="332"/>
                    </a:lnTo>
                    <a:lnTo>
                      <a:pt x="21" y="332"/>
                    </a:lnTo>
                    <a:lnTo>
                      <a:pt x="21" y="375"/>
                    </a:lnTo>
                    <a:lnTo>
                      <a:pt x="6" y="375"/>
                    </a:lnTo>
                    <a:lnTo>
                      <a:pt x="6" y="406"/>
                    </a:lnTo>
                    <a:lnTo>
                      <a:pt x="0" y="406"/>
                    </a:lnTo>
                    <a:lnTo>
                      <a:pt x="0" y="1417"/>
                    </a:lnTo>
                    <a:lnTo>
                      <a:pt x="6" y="1417"/>
                    </a:lnTo>
                    <a:lnTo>
                      <a:pt x="6" y="1425"/>
                    </a:lnTo>
                    <a:lnTo>
                      <a:pt x="43" y="1425"/>
                    </a:lnTo>
                    <a:lnTo>
                      <a:pt x="43" y="1431"/>
                    </a:lnTo>
                    <a:lnTo>
                      <a:pt x="80" y="1431"/>
                    </a:lnTo>
                    <a:lnTo>
                      <a:pt x="80" y="1440"/>
                    </a:lnTo>
                    <a:lnTo>
                      <a:pt x="115" y="1440"/>
                    </a:lnTo>
                    <a:lnTo>
                      <a:pt x="115" y="1446"/>
                    </a:lnTo>
                    <a:lnTo>
                      <a:pt x="152" y="1446"/>
                    </a:lnTo>
                    <a:lnTo>
                      <a:pt x="152" y="1462"/>
                    </a:lnTo>
                    <a:lnTo>
                      <a:pt x="197" y="1462"/>
                    </a:lnTo>
                    <a:lnTo>
                      <a:pt x="197" y="1468"/>
                    </a:lnTo>
                    <a:lnTo>
                      <a:pt x="233" y="1468"/>
                    </a:lnTo>
                    <a:lnTo>
                      <a:pt x="233" y="1477"/>
                    </a:lnTo>
                    <a:lnTo>
                      <a:pt x="269" y="1477"/>
                    </a:lnTo>
                    <a:lnTo>
                      <a:pt x="269" y="1482"/>
                    </a:lnTo>
                    <a:lnTo>
                      <a:pt x="306" y="1482"/>
                    </a:lnTo>
                    <a:lnTo>
                      <a:pt x="306" y="1499"/>
                    </a:lnTo>
                    <a:lnTo>
                      <a:pt x="348" y="1499"/>
                    </a:lnTo>
                    <a:lnTo>
                      <a:pt x="348" y="1505"/>
                    </a:lnTo>
                    <a:lnTo>
                      <a:pt x="385" y="1505"/>
                    </a:lnTo>
                    <a:lnTo>
                      <a:pt x="385" y="1513"/>
                    </a:lnTo>
                    <a:lnTo>
                      <a:pt x="421" y="1513"/>
                    </a:lnTo>
                    <a:lnTo>
                      <a:pt x="421" y="1519"/>
                    </a:lnTo>
                    <a:lnTo>
                      <a:pt x="452" y="1519"/>
                    </a:lnTo>
                    <a:lnTo>
                      <a:pt x="452" y="1536"/>
                    </a:lnTo>
                    <a:lnTo>
                      <a:pt x="531" y="1536"/>
                    </a:lnTo>
                    <a:lnTo>
                      <a:pt x="531" y="1550"/>
                    </a:lnTo>
                    <a:lnTo>
                      <a:pt x="567" y="1550"/>
                    </a:lnTo>
                    <a:lnTo>
                      <a:pt x="567" y="1556"/>
                    </a:lnTo>
                    <a:lnTo>
                      <a:pt x="604" y="1556"/>
                    </a:lnTo>
                    <a:lnTo>
                      <a:pt x="604" y="1565"/>
                    </a:lnTo>
                    <a:lnTo>
                      <a:pt x="648" y="1565"/>
                    </a:lnTo>
                    <a:lnTo>
                      <a:pt x="648" y="1579"/>
                    </a:lnTo>
                    <a:lnTo>
                      <a:pt x="693" y="1579"/>
                    </a:lnTo>
                    <a:lnTo>
                      <a:pt x="693" y="1587"/>
                    </a:lnTo>
                    <a:lnTo>
                      <a:pt x="729" y="1587"/>
                    </a:lnTo>
                    <a:lnTo>
                      <a:pt x="729" y="1594"/>
                    </a:lnTo>
                    <a:lnTo>
                      <a:pt x="766" y="1594"/>
                    </a:lnTo>
                    <a:lnTo>
                      <a:pt x="766" y="1601"/>
                    </a:lnTo>
                    <a:lnTo>
                      <a:pt x="802" y="1601"/>
                    </a:lnTo>
                    <a:lnTo>
                      <a:pt x="802" y="1616"/>
                    </a:lnTo>
                    <a:lnTo>
                      <a:pt x="844" y="1616"/>
                    </a:lnTo>
                    <a:lnTo>
                      <a:pt x="844" y="1624"/>
                    </a:lnTo>
                    <a:lnTo>
                      <a:pt x="881" y="1624"/>
                    </a:lnTo>
                    <a:lnTo>
                      <a:pt x="881" y="1638"/>
                    </a:lnTo>
                    <a:lnTo>
                      <a:pt x="954" y="1638"/>
                    </a:lnTo>
                    <a:lnTo>
                      <a:pt x="954" y="1647"/>
                    </a:lnTo>
                    <a:lnTo>
                      <a:pt x="983" y="1647"/>
                    </a:lnTo>
                    <a:lnTo>
                      <a:pt x="983" y="1653"/>
                    </a:lnTo>
                    <a:lnTo>
                      <a:pt x="1035" y="1653"/>
                    </a:lnTo>
                    <a:lnTo>
                      <a:pt x="1035" y="1667"/>
                    </a:lnTo>
                    <a:lnTo>
                      <a:pt x="1072" y="1667"/>
                    </a:lnTo>
                    <a:lnTo>
                      <a:pt x="1072" y="1675"/>
                    </a:lnTo>
                    <a:lnTo>
                      <a:pt x="1100" y="1675"/>
                    </a:lnTo>
                    <a:lnTo>
                      <a:pt x="1100" y="1684"/>
                    </a:lnTo>
                    <a:lnTo>
                      <a:pt x="1136" y="1684"/>
                    </a:lnTo>
                    <a:lnTo>
                      <a:pt x="1136" y="1698"/>
                    </a:lnTo>
                    <a:lnTo>
                      <a:pt x="1187" y="1698"/>
                    </a:lnTo>
                    <a:lnTo>
                      <a:pt x="1187" y="1704"/>
                    </a:lnTo>
                    <a:lnTo>
                      <a:pt x="1218" y="1704"/>
                    </a:lnTo>
                    <a:lnTo>
                      <a:pt x="1218" y="1712"/>
                    </a:lnTo>
                    <a:lnTo>
                      <a:pt x="1253" y="1712"/>
                    </a:lnTo>
                    <a:lnTo>
                      <a:pt x="1253" y="1720"/>
                    </a:lnTo>
                    <a:lnTo>
                      <a:pt x="1290" y="1720"/>
                    </a:lnTo>
                    <a:lnTo>
                      <a:pt x="1290" y="1735"/>
                    </a:lnTo>
                    <a:lnTo>
                      <a:pt x="1333" y="1735"/>
                    </a:lnTo>
                    <a:lnTo>
                      <a:pt x="1333" y="1741"/>
                    </a:lnTo>
                    <a:lnTo>
                      <a:pt x="1369" y="1741"/>
                    </a:lnTo>
                    <a:lnTo>
                      <a:pt x="1369" y="1757"/>
                    </a:lnTo>
                    <a:lnTo>
                      <a:pt x="1442" y="1757"/>
                    </a:lnTo>
                    <a:lnTo>
                      <a:pt x="1442" y="1763"/>
                    </a:lnTo>
                    <a:lnTo>
                      <a:pt x="1486" y="1763"/>
                    </a:lnTo>
                    <a:lnTo>
                      <a:pt x="1486" y="1772"/>
                    </a:lnTo>
                    <a:lnTo>
                      <a:pt x="1523" y="1772"/>
                    </a:lnTo>
                    <a:lnTo>
                      <a:pt x="1523" y="1786"/>
                    </a:lnTo>
                    <a:lnTo>
                      <a:pt x="1560" y="1786"/>
                    </a:lnTo>
                    <a:lnTo>
                      <a:pt x="1560" y="1794"/>
                    </a:lnTo>
                    <a:lnTo>
                      <a:pt x="1601" y="1794"/>
                    </a:lnTo>
                    <a:lnTo>
                      <a:pt x="1601" y="1800"/>
                    </a:lnTo>
                    <a:lnTo>
                      <a:pt x="1638" y="1800"/>
                    </a:lnTo>
                    <a:lnTo>
                      <a:pt x="1638" y="1814"/>
                    </a:lnTo>
                    <a:lnTo>
                      <a:pt x="1675" y="1814"/>
                    </a:lnTo>
                    <a:lnTo>
                      <a:pt x="1675" y="1823"/>
                    </a:lnTo>
                    <a:lnTo>
                      <a:pt x="1719" y="1823"/>
                    </a:lnTo>
                    <a:lnTo>
                      <a:pt x="1719" y="1829"/>
                    </a:lnTo>
                    <a:lnTo>
                      <a:pt x="1756" y="1829"/>
                    </a:lnTo>
                    <a:lnTo>
                      <a:pt x="1756" y="1845"/>
                    </a:lnTo>
                    <a:lnTo>
                      <a:pt x="1784" y="1845"/>
                    </a:lnTo>
                    <a:lnTo>
                      <a:pt x="1784" y="1851"/>
                    </a:lnTo>
                    <a:lnTo>
                      <a:pt x="1836" y="1851"/>
                    </a:lnTo>
                    <a:lnTo>
                      <a:pt x="1836" y="1845"/>
                    </a:lnTo>
                    <a:lnTo>
                      <a:pt x="1843" y="1845"/>
                    </a:lnTo>
                    <a:lnTo>
                      <a:pt x="1843" y="1800"/>
                    </a:lnTo>
                    <a:lnTo>
                      <a:pt x="1851" y="1800"/>
                    </a:lnTo>
                    <a:lnTo>
                      <a:pt x="1851" y="1772"/>
                    </a:lnTo>
                    <a:lnTo>
                      <a:pt x="1856" y="1772"/>
                    </a:lnTo>
                    <a:lnTo>
                      <a:pt x="1856" y="1757"/>
                    </a:lnTo>
                    <a:lnTo>
                      <a:pt x="1873" y="1757"/>
                    </a:lnTo>
                    <a:lnTo>
                      <a:pt x="1873" y="1712"/>
                    </a:lnTo>
                    <a:lnTo>
                      <a:pt x="1879" y="1712"/>
                    </a:lnTo>
                    <a:lnTo>
                      <a:pt x="1879" y="1684"/>
                    </a:lnTo>
                    <a:lnTo>
                      <a:pt x="1893" y="1684"/>
                    </a:lnTo>
                    <a:lnTo>
                      <a:pt x="1893" y="1667"/>
                    </a:lnTo>
                    <a:lnTo>
                      <a:pt x="1901" y="1667"/>
                    </a:lnTo>
                    <a:lnTo>
                      <a:pt x="1901" y="1638"/>
                    </a:lnTo>
                    <a:lnTo>
                      <a:pt x="1910" y="1638"/>
                    </a:lnTo>
                    <a:lnTo>
                      <a:pt x="1910" y="1624"/>
                    </a:lnTo>
                    <a:lnTo>
                      <a:pt x="1915" y="1624"/>
                    </a:lnTo>
                    <a:lnTo>
                      <a:pt x="1915" y="1587"/>
                    </a:lnTo>
                    <a:lnTo>
                      <a:pt x="1930" y="1587"/>
                    </a:lnTo>
                    <a:lnTo>
                      <a:pt x="1930" y="1565"/>
                    </a:lnTo>
                    <a:lnTo>
                      <a:pt x="1938" y="1565"/>
                    </a:lnTo>
                    <a:lnTo>
                      <a:pt x="1938" y="1536"/>
                    </a:lnTo>
                    <a:lnTo>
                      <a:pt x="1952" y="1536"/>
                    </a:lnTo>
                    <a:lnTo>
                      <a:pt x="1952" y="1482"/>
                    </a:lnTo>
                    <a:lnTo>
                      <a:pt x="1966" y="1482"/>
                    </a:lnTo>
                    <a:lnTo>
                      <a:pt x="1966" y="1468"/>
                    </a:lnTo>
                    <a:lnTo>
                      <a:pt x="1974" y="1468"/>
                    </a:lnTo>
                    <a:lnTo>
                      <a:pt x="1974" y="1440"/>
                    </a:lnTo>
                    <a:lnTo>
                      <a:pt x="1982" y="1440"/>
                    </a:lnTo>
                    <a:lnTo>
                      <a:pt x="1982" y="1425"/>
                    </a:lnTo>
                    <a:lnTo>
                      <a:pt x="1988" y="1425"/>
                    </a:lnTo>
                    <a:lnTo>
                      <a:pt x="1988" y="413"/>
                    </a:lnTo>
                    <a:lnTo>
                      <a:pt x="1952" y="413"/>
                    </a:lnTo>
                    <a:lnTo>
                      <a:pt x="1952" y="406"/>
                    </a:lnTo>
                    <a:lnTo>
                      <a:pt x="1910" y="406"/>
                    </a:lnTo>
                    <a:lnTo>
                      <a:pt x="1910" y="391"/>
                    </a:lnTo>
                    <a:lnTo>
                      <a:pt x="1873" y="391"/>
                    </a:lnTo>
                    <a:lnTo>
                      <a:pt x="1873" y="384"/>
                    </a:lnTo>
                    <a:lnTo>
                      <a:pt x="1836" y="384"/>
                    </a:lnTo>
                    <a:lnTo>
                      <a:pt x="1836" y="375"/>
                    </a:lnTo>
                    <a:lnTo>
                      <a:pt x="1784" y="375"/>
                    </a:lnTo>
                    <a:lnTo>
                      <a:pt x="1784" y="369"/>
                    </a:lnTo>
                    <a:lnTo>
                      <a:pt x="1756" y="369"/>
                    </a:lnTo>
                    <a:lnTo>
                      <a:pt x="1756" y="355"/>
                    </a:lnTo>
                    <a:lnTo>
                      <a:pt x="1705" y="355"/>
                    </a:lnTo>
                    <a:lnTo>
                      <a:pt x="1705" y="347"/>
                    </a:lnTo>
                    <a:lnTo>
                      <a:pt x="1669" y="347"/>
                    </a:lnTo>
                    <a:lnTo>
                      <a:pt x="1669" y="338"/>
                    </a:lnTo>
                    <a:lnTo>
                      <a:pt x="1623" y="338"/>
                    </a:lnTo>
                    <a:lnTo>
                      <a:pt x="1623" y="332"/>
                    </a:lnTo>
                    <a:lnTo>
                      <a:pt x="1588" y="332"/>
                    </a:lnTo>
                    <a:lnTo>
                      <a:pt x="1588" y="324"/>
                    </a:lnTo>
                    <a:lnTo>
                      <a:pt x="1545" y="324"/>
                    </a:lnTo>
                    <a:lnTo>
                      <a:pt x="1545" y="318"/>
                    </a:lnTo>
                    <a:lnTo>
                      <a:pt x="1508" y="318"/>
                    </a:lnTo>
                    <a:lnTo>
                      <a:pt x="1508" y="310"/>
                    </a:lnTo>
                    <a:lnTo>
                      <a:pt x="1464" y="310"/>
                    </a:lnTo>
                    <a:lnTo>
                      <a:pt x="1464" y="296"/>
                    </a:lnTo>
                    <a:lnTo>
                      <a:pt x="1427" y="296"/>
                    </a:lnTo>
                    <a:lnTo>
                      <a:pt x="1427" y="287"/>
                    </a:lnTo>
                    <a:lnTo>
                      <a:pt x="1383" y="287"/>
                    </a:lnTo>
                    <a:lnTo>
                      <a:pt x="1383" y="272"/>
                    </a:lnTo>
                    <a:lnTo>
                      <a:pt x="1305" y="272"/>
                    </a:lnTo>
                    <a:lnTo>
                      <a:pt x="1305" y="259"/>
                    </a:lnTo>
                    <a:lnTo>
                      <a:pt x="1268" y="259"/>
                    </a:lnTo>
                    <a:lnTo>
                      <a:pt x="1268" y="250"/>
                    </a:lnTo>
                    <a:lnTo>
                      <a:pt x="1231" y="250"/>
                    </a:lnTo>
                    <a:lnTo>
                      <a:pt x="1231" y="236"/>
                    </a:lnTo>
                    <a:lnTo>
                      <a:pt x="1187" y="236"/>
                    </a:lnTo>
                    <a:lnTo>
                      <a:pt x="1187" y="228"/>
                    </a:lnTo>
                    <a:lnTo>
                      <a:pt x="1150" y="228"/>
                    </a:lnTo>
                    <a:lnTo>
                      <a:pt x="1150" y="222"/>
                    </a:lnTo>
                    <a:lnTo>
                      <a:pt x="1100" y="222"/>
                    </a:lnTo>
                    <a:lnTo>
                      <a:pt x="1100" y="213"/>
                    </a:lnTo>
                    <a:lnTo>
                      <a:pt x="1072" y="213"/>
                    </a:lnTo>
                    <a:lnTo>
                      <a:pt x="1072" y="208"/>
                    </a:lnTo>
                    <a:lnTo>
                      <a:pt x="1018" y="208"/>
                    </a:lnTo>
                    <a:lnTo>
                      <a:pt x="1018" y="199"/>
                    </a:lnTo>
                    <a:lnTo>
                      <a:pt x="983" y="199"/>
                    </a:lnTo>
                    <a:lnTo>
                      <a:pt x="983" y="184"/>
                    </a:lnTo>
                    <a:lnTo>
                      <a:pt x="940" y="184"/>
                    </a:lnTo>
                    <a:lnTo>
                      <a:pt x="940" y="177"/>
                    </a:lnTo>
                    <a:lnTo>
                      <a:pt x="903" y="177"/>
                    </a:lnTo>
                    <a:lnTo>
                      <a:pt x="903" y="171"/>
                    </a:lnTo>
                    <a:lnTo>
                      <a:pt x="859" y="171"/>
                    </a:lnTo>
                    <a:lnTo>
                      <a:pt x="859" y="154"/>
                    </a:lnTo>
                    <a:lnTo>
                      <a:pt x="822" y="154"/>
                    </a:lnTo>
                    <a:lnTo>
                      <a:pt x="822" y="148"/>
                    </a:lnTo>
                    <a:lnTo>
                      <a:pt x="780" y="148"/>
                    </a:lnTo>
                    <a:lnTo>
                      <a:pt x="780" y="140"/>
                    </a:lnTo>
                    <a:lnTo>
                      <a:pt x="743" y="140"/>
                    </a:lnTo>
                    <a:lnTo>
                      <a:pt x="743" y="133"/>
                    </a:lnTo>
                    <a:lnTo>
                      <a:pt x="698" y="133"/>
                    </a:lnTo>
                    <a:lnTo>
                      <a:pt x="698" y="118"/>
                    </a:lnTo>
                    <a:lnTo>
                      <a:pt x="663" y="118"/>
                    </a:lnTo>
                    <a:lnTo>
                      <a:pt x="663" y="111"/>
                    </a:lnTo>
                    <a:lnTo>
                      <a:pt x="583" y="111"/>
                    </a:lnTo>
                    <a:lnTo>
                      <a:pt x="583" y="96"/>
                    </a:lnTo>
                    <a:lnTo>
                      <a:pt x="531" y="96"/>
                    </a:lnTo>
                    <a:lnTo>
                      <a:pt x="531" y="89"/>
                    </a:lnTo>
                    <a:lnTo>
                      <a:pt x="502" y="89"/>
                    </a:lnTo>
                    <a:lnTo>
                      <a:pt x="502" y="80"/>
                    </a:lnTo>
                    <a:lnTo>
                      <a:pt x="452" y="80"/>
                    </a:lnTo>
                    <a:lnTo>
                      <a:pt x="452" y="66"/>
                    </a:lnTo>
                    <a:lnTo>
                      <a:pt x="421" y="66"/>
                    </a:lnTo>
                    <a:lnTo>
                      <a:pt x="421" y="59"/>
                    </a:lnTo>
                    <a:lnTo>
                      <a:pt x="371" y="59"/>
                    </a:lnTo>
                    <a:lnTo>
                      <a:pt x="371" y="52"/>
                    </a:lnTo>
                    <a:lnTo>
                      <a:pt x="334" y="52"/>
                    </a:lnTo>
                    <a:lnTo>
                      <a:pt x="334" y="37"/>
                    </a:lnTo>
                    <a:lnTo>
                      <a:pt x="291" y="37"/>
                    </a:lnTo>
                    <a:lnTo>
                      <a:pt x="291" y="28"/>
                    </a:lnTo>
                    <a:lnTo>
                      <a:pt x="256" y="28"/>
                    </a:lnTo>
                    <a:lnTo>
                      <a:pt x="256" y="23"/>
                    </a:lnTo>
                    <a:lnTo>
                      <a:pt x="219" y="23"/>
                    </a:lnTo>
                    <a:lnTo>
                      <a:pt x="219" y="15"/>
                    </a:lnTo>
                    <a:lnTo>
                      <a:pt x="174" y="15"/>
                    </a:lnTo>
                    <a:lnTo>
                      <a:pt x="174" y="0"/>
                    </a:lnTo>
                    <a:lnTo>
                      <a:pt x="138" y="0"/>
                    </a:lnTo>
                    <a:close/>
                  </a:path>
                </a:pathLst>
              </a:custGeom>
              <a:solidFill>
                <a:srgbClr val="020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12" name="Freeform 219"/>
              <p:cNvSpPr>
                <a:spLocks/>
              </p:cNvSpPr>
              <p:nvPr/>
            </p:nvSpPr>
            <p:spPr bwMode="auto">
              <a:xfrm>
                <a:off x="4837" y="1859"/>
                <a:ext cx="185" cy="142"/>
              </a:xfrm>
              <a:custGeom>
                <a:avLst/>
                <a:gdLst>
                  <a:gd name="T0" fmla="*/ 0 w 1859"/>
                  <a:gd name="T1" fmla="*/ 0 h 1851"/>
                  <a:gd name="T2" fmla="*/ 0 w 1859"/>
                  <a:gd name="T3" fmla="*/ 0 h 1851"/>
                  <a:gd name="T4" fmla="*/ 0 w 1859"/>
                  <a:gd name="T5" fmla="*/ 0 h 1851"/>
                  <a:gd name="T6" fmla="*/ 0 w 1859"/>
                  <a:gd name="T7" fmla="*/ 0 h 1851"/>
                  <a:gd name="T8" fmla="*/ 0 w 1859"/>
                  <a:gd name="T9" fmla="*/ 0 h 1851"/>
                  <a:gd name="T10" fmla="*/ 0 w 1859"/>
                  <a:gd name="T11" fmla="*/ 0 h 1851"/>
                  <a:gd name="T12" fmla="*/ 0 w 1859"/>
                  <a:gd name="T13" fmla="*/ 0 h 1851"/>
                  <a:gd name="T14" fmla="*/ 0 w 1859"/>
                  <a:gd name="T15" fmla="*/ 0 h 1851"/>
                  <a:gd name="T16" fmla="*/ 0 w 1859"/>
                  <a:gd name="T17" fmla="*/ 0 h 1851"/>
                  <a:gd name="T18" fmla="*/ 0 w 1859"/>
                  <a:gd name="T19" fmla="*/ 0 h 1851"/>
                  <a:gd name="T20" fmla="*/ 0 w 1859"/>
                  <a:gd name="T21" fmla="*/ 0 h 1851"/>
                  <a:gd name="T22" fmla="*/ 0 w 1859"/>
                  <a:gd name="T23" fmla="*/ 0 h 1851"/>
                  <a:gd name="T24" fmla="*/ 0 w 1859"/>
                  <a:gd name="T25" fmla="*/ 0 h 1851"/>
                  <a:gd name="T26" fmla="*/ 0 w 1859"/>
                  <a:gd name="T27" fmla="*/ 0 h 1851"/>
                  <a:gd name="T28" fmla="*/ 0 w 1859"/>
                  <a:gd name="T29" fmla="*/ 0 h 1851"/>
                  <a:gd name="T30" fmla="*/ 0 w 1859"/>
                  <a:gd name="T31" fmla="*/ 0 h 1851"/>
                  <a:gd name="T32" fmla="*/ 0 w 1859"/>
                  <a:gd name="T33" fmla="*/ 0 h 1851"/>
                  <a:gd name="T34" fmla="*/ 0 w 1859"/>
                  <a:gd name="T35" fmla="*/ 0 h 1851"/>
                  <a:gd name="T36" fmla="*/ 0 w 1859"/>
                  <a:gd name="T37" fmla="*/ 0 h 1851"/>
                  <a:gd name="T38" fmla="*/ 0 w 1859"/>
                  <a:gd name="T39" fmla="*/ 0 h 1851"/>
                  <a:gd name="T40" fmla="*/ 0 w 1859"/>
                  <a:gd name="T41" fmla="*/ 0 h 1851"/>
                  <a:gd name="T42" fmla="*/ 0 w 1859"/>
                  <a:gd name="T43" fmla="*/ 0 h 1851"/>
                  <a:gd name="T44" fmla="*/ 0 w 1859"/>
                  <a:gd name="T45" fmla="*/ 0 h 1851"/>
                  <a:gd name="T46" fmla="*/ 0 w 1859"/>
                  <a:gd name="T47" fmla="*/ 0 h 1851"/>
                  <a:gd name="T48" fmla="*/ 0 w 1859"/>
                  <a:gd name="T49" fmla="*/ 0 h 1851"/>
                  <a:gd name="T50" fmla="*/ 0 w 1859"/>
                  <a:gd name="T51" fmla="*/ 0 h 1851"/>
                  <a:gd name="T52" fmla="*/ 0 w 1859"/>
                  <a:gd name="T53" fmla="*/ 0 h 1851"/>
                  <a:gd name="T54" fmla="*/ 0 w 1859"/>
                  <a:gd name="T55" fmla="*/ 0 h 1851"/>
                  <a:gd name="T56" fmla="*/ 0 w 1859"/>
                  <a:gd name="T57" fmla="*/ 0 h 1851"/>
                  <a:gd name="T58" fmla="*/ 0 w 1859"/>
                  <a:gd name="T59" fmla="*/ 0 h 1851"/>
                  <a:gd name="T60" fmla="*/ 0 w 1859"/>
                  <a:gd name="T61" fmla="*/ 0 h 1851"/>
                  <a:gd name="T62" fmla="*/ 0 w 1859"/>
                  <a:gd name="T63" fmla="*/ 0 h 1851"/>
                  <a:gd name="T64" fmla="*/ 0 w 1859"/>
                  <a:gd name="T65" fmla="*/ 0 h 1851"/>
                  <a:gd name="T66" fmla="*/ 0 w 1859"/>
                  <a:gd name="T67" fmla="*/ 0 h 1851"/>
                  <a:gd name="T68" fmla="*/ 0 w 1859"/>
                  <a:gd name="T69" fmla="*/ 0 h 1851"/>
                  <a:gd name="T70" fmla="*/ 0 w 1859"/>
                  <a:gd name="T71" fmla="*/ 0 h 1851"/>
                  <a:gd name="T72" fmla="*/ 0 w 1859"/>
                  <a:gd name="T73" fmla="*/ 0 h 1851"/>
                  <a:gd name="T74" fmla="*/ 0 w 1859"/>
                  <a:gd name="T75" fmla="*/ 0 h 1851"/>
                  <a:gd name="T76" fmla="*/ 0 w 1859"/>
                  <a:gd name="T77" fmla="*/ 0 h 1851"/>
                  <a:gd name="T78" fmla="*/ 0 w 1859"/>
                  <a:gd name="T79" fmla="*/ 0 h 1851"/>
                  <a:gd name="T80" fmla="*/ 0 w 1859"/>
                  <a:gd name="T81" fmla="*/ 0 h 1851"/>
                  <a:gd name="T82" fmla="*/ 0 w 1859"/>
                  <a:gd name="T83" fmla="*/ 0 h 1851"/>
                  <a:gd name="T84" fmla="*/ 0 w 1859"/>
                  <a:gd name="T85" fmla="*/ 0 h 1851"/>
                  <a:gd name="T86" fmla="*/ 0 w 1859"/>
                  <a:gd name="T87" fmla="*/ 0 h 1851"/>
                  <a:gd name="T88" fmla="*/ 0 w 1859"/>
                  <a:gd name="T89" fmla="*/ 0 h 1851"/>
                  <a:gd name="T90" fmla="*/ 0 w 1859"/>
                  <a:gd name="T91" fmla="*/ 0 h 1851"/>
                  <a:gd name="T92" fmla="*/ 0 w 1859"/>
                  <a:gd name="T93" fmla="*/ 0 h 1851"/>
                  <a:gd name="T94" fmla="*/ 0 w 1859"/>
                  <a:gd name="T95" fmla="*/ 0 h 1851"/>
                  <a:gd name="T96" fmla="*/ 0 w 1859"/>
                  <a:gd name="T97" fmla="*/ 0 h 1851"/>
                  <a:gd name="T98" fmla="*/ 0 w 1859"/>
                  <a:gd name="T99" fmla="*/ 0 h 1851"/>
                  <a:gd name="T100" fmla="*/ 0 w 1859"/>
                  <a:gd name="T101" fmla="*/ 0 h 1851"/>
                  <a:gd name="T102" fmla="*/ 0 w 1859"/>
                  <a:gd name="T103" fmla="*/ 0 h 18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59"/>
                  <a:gd name="T157" fmla="*/ 0 h 1851"/>
                  <a:gd name="T158" fmla="*/ 1859 w 1859"/>
                  <a:gd name="T159" fmla="*/ 1851 h 18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59" h="1851">
                    <a:moveTo>
                      <a:pt x="82" y="0"/>
                    </a:moveTo>
                    <a:lnTo>
                      <a:pt x="82" y="28"/>
                    </a:lnTo>
                    <a:lnTo>
                      <a:pt x="74" y="28"/>
                    </a:lnTo>
                    <a:lnTo>
                      <a:pt x="74" y="59"/>
                    </a:lnTo>
                    <a:lnTo>
                      <a:pt x="68" y="59"/>
                    </a:lnTo>
                    <a:lnTo>
                      <a:pt x="68" y="89"/>
                    </a:lnTo>
                    <a:lnTo>
                      <a:pt x="59" y="89"/>
                    </a:lnTo>
                    <a:lnTo>
                      <a:pt x="59" y="111"/>
                    </a:lnTo>
                    <a:lnTo>
                      <a:pt x="46" y="111"/>
                    </a:lnTo>
                    <a:lnTo>
                      <a:pt x="46" y="133"/>
                    </a:lnTo>
                    <a:lnTo>
                      <a:pt x="37" y="133"/>
                    </a:lnTo>
                    <a:lnTo>
                      <a:pt x="37" y="184"/>
                    </a:lnTo>
                    <a:lnTo>
                      <a:pt x="24" y="184"/>
                    </a:lnTo>
                    <a:lnTo>
                      <a:pt x="24" y="208"/>
                    </a:lnTo>
                    <a:lnTo>
                      <a:pt x="17" y="208"/>
                    </a:lnTo>
                    <a:lnTo>
                      <a:pt x="17" y="228"/>
                    </a:lnTo>
                    <a:lnTo>
                      <a:pt x="0" y="228"/>
                    </a:lnTo>
                    <a:lnTo>
                      <a:pt x="0" y="1431"/>
                    </a:lnTo>
                    <a:lnTo>
                      <a:pt x="24" y="1431"/>
                    </a:lnTo>
                    <a:lnTo>
                      <a:pt x="24" y="1440"/>
                    </a:lnTo>
                    <a:lnTo>
                      <a:pt x="59" y="1440"/>
                    </a:lnTo>
                    <a:lnTo>
                      <a:pt x="59" y="1446"/>
                    </a:lnTo>
                    <a:lnTo>
                      <a:pt x="96" y="1446"/>
                    </a:lnTo>
                    <a:lnTo>
                      <a:pt x="96" y="1462"/>
                    </a:lnTo>
                    <a:lnTo>
                      <a:pt x="141" y="1462"/>
                    </a:lnTo>
                    <a:lnTo>
                      <a:pt x="141" y="1468"/>
                    </a:lnTo>
                    <a:lnTo>
                      <a:pt x="177" y="1468"/>
                    </a:lnTo>
                    <a:lnTo>
                      <a:pt x="177" y="1477"/>
                    </a:lnTo>
                    <a:lnTo>
                      <a:pt x="213" y="1477"/>
                    </a:lnTo>
                    <a:lnTo>
                      <a:pt x="213" y="1482"/>
                    </a:lnTo>
                    <a:lnTo>
                      <a:pt x="250" y="1482"/>
                    </a:lnTo>
                    <a:lnTo>
                      <a:pt x="250" y="1499"/>
                    </a:lnTo>
                    <a:lnTo>
                      <a:pt x="292" y="1499"/>
                    </a:lnTo>
                    <a:lnTo>
                      <a:pt x="292" y="1505"/>
                    </a:lnTo>
                    <a:lnTo>
                      <a:pt x="329" y="1505"/>
                    </a:lnTo>
                    <a:lnTo>
                      <a:pt x="329" y="1513"/>
                    </a:lnTo>
                    <a:lnTo>
                      <a:pt x="365" y="1513"/>
                    </a:lnTo>
                    <a:lnTo>
                      <a:pt x="365" y="1519"/>
                    </a:lnTo>
                    <a:lnTo>
                      <a:pt x="396" y="1519"/>
                    </a:lnTo>
                    <a:lnTo>
                      <a:pt x="396" y="1536"/>
                    </a:lnTo>
                    <a:lnTo>
                      <a:pt x="475" y="1536"/>
                    </a:lnTo>
                    <a:lnTo>
                      <a:pt x="475" y="1550"/>
                    </a:lnTo>
                    <a:lnTo>
                      <a:pt x="511" y="1550"/>
                    </a:lnTo>
                    <a:lnTo>
                      <a:pt x="511" y="1556"/>
                    </a:lnTo>
                    <a:lnTo>
                      <a:pt x="548" y="1556"/>
                    </a:lnTo>
                    <a:lnTo>
                      <a:pt x="548" y="1565"/>
                    </a:lnTo>
                    <a:lnTo>
                      <a:pt x="592" y="1565"/>
                    </a:lnTo>
                    <a:lnTo>
                      <a:pt x="592" y="1579"/>
                    </a:lnTo>
                    <a:lnTo>
                      <a:pt x="637" y="1579"/>
                    </a:lnTo>
                    <a:lnTo>
                      <a:pt x="637" y="1587"/>
                    </a:lnTo>
                    <a:lnTo>
                      <a:pt x="673" y="1587"/>
                    </a:lnTo>
                    <a:lnTo>
                      <a:pt x="673" y="1594"/>
                    </a:lnTo>
                    <a:lnTo>
                      <a:pt x="710" y="1594"/>
                    </a:lnTo>
                    <a:lnTo>
                      <a:pt x="710" y="1601"/>
                    </a:lnTo>
                    <a:lnTo>
                      <a:pt x="746" y="1601"/>
                    </a:lnTo>
                    <a:lnTo>
                      <a:pt x="746" y="1616"/>
                    </a:lnTo>
                    <a:lnTo>
                      <a:pt x="788" y="1616"/>
                    </a:lnTo>
                    <a:lnTo>
                      <a:pt x="788" y="1624"/>
                    </a:lnTo>
                    <a:lnTo>
                      <a:pt x="825" y="1624"/>
                    </a:lnTo>
                    <a:lnTo>
                      <a:pt x="825" y="1638"/>
                    </a:lnTo>
                    <a:lnTo>
                      <a:pt x="898" y="1638"/>
                    </a:lnTo>
                    <a:lnTo>
                      <a:pt x="898" y="1647"/>
                    </a:lnTo>
                    <a:lnTo>
                      <a:pt x="927" y="1647"/>
                    </a:lnTo>
                    <a:lnTo>
                      <a:pt x="927" y="1653"/>
                    </a:lnTo>
                    <a:lnTo>
                      <a:pt x="979" y="1653"/>
                    </a:lnTo>
                    <a:lnTo>
                      <a:pt x="979" y="1667"/>
                    </a:lnTo>
                    <a:lnTo>
                      <a:pt x="1016" y="1667"/>
                    </a:lnTo>
                    <a:lnTo>
                      <a:pt x="1016" y="1675"/>
                    </a:lnTo>
                    <a:lnTo>
                      <a:pt x="1044" y="1675"/>
                    </a:lnTo>
                    <a:lnTo>
                      <a:pt x="1044" y="1684"/>
                    </a:lnTo>
                    <a:lnTo>
                      <a:pt x="1080" y="1684"/>
                    </a:lnTo>
                    <a:lnTo>
                      <a:pt x="1080" y="1698"/>
                    </a:lnTo>
                    <a:lnTo>
                      <a:pt x="1131" y="1698"/>
                    </a:lnTo>
                    <a:lnTo>
                      <a:pt x="1131" y="1704"/>
                    </a:lnTo>
                    <a:lnTo>
                      <a:pt x="1162" y="1704"/>
                    </a:lnTo>
                    <a:lnTo>
                      <a:pt x="1162" y="1712"/>
                    </a:lnTo>
                    <a:lnTo>
                      <a:pt x="1197" y="1712"/>
                    </a:lnTo>
                    <a:lnTo>
                      <a:pt x="1197" y="1720"/>
                    </a:lnTo>
                    <a:lnTo>
                      <a:pt x="1234" y="1720"/>
                    </a:lnTo>
                    <a:lnTo>
                      <a:pt x="1234" y="1735"/>
                    </a:lnTo>
                    <a:lnTo>
                      <a:pt x="1277" y="1735"/>
                    </a:lnTo>
                    <a:lnTo>
                      <a:pt x="1277" y="1741"/>
                    </a:lnTo>
                    <a:lnTo>
                      <a:pt x="1313" y="1741"/>
                    </a:lnTo>
                    <a:lnTo>
                      <a:pt x="1313" y="1757"/>
                    </a:lnTo>
                    <a:lnTo>
                      <a:pt x="1386" y="1757"/>
                    </a:lnTo>
                    <a:lnTo>
                      <a:pt x="1386" y="1763"/>
                    </a:lnTo>
                    <a:lnTo>
                      <a:pt x="1430" y="1763"/>
                    </a:lnTo>
                    <a:lnTo>
                      <a:pt x="1430" y="1772"/>
                    </a:lnTo>
                    <a:lnTo>
                      <a:pt x="1467" y="1772"/>
                    </a:lnTo>
                    <a:lnTo>
                      <a:pt x="1467" y="1786"/>
                    </a:lnTo>
                    <a:lnTo>
                      <a:pt x="1504" y="1786"/>
                    </a:lnTo>
                    <a:lnTo>
                      <a:pt x="1504" y="1794"/>
                    </a:lnTo>
                    <a:lnTo>
                      <a:pt x="1545" y="1794"/>
                    </a:lnTo>
                    <a:lnTo>
                      <a:pt x="1545" y="1800"/>
                    </a:lnTo>
                    <a:lnTo>
                      <a:pt x="1582" y="1800"/>
                    </a:lnTo>
                    <a:lnTo>
                      <a:pt x="1582" y="1814"/>
                    </a:lnTo>
                    <a:lnTo>
                      <a:pt x="1619" y="1814"/>
                    </a:lnTo>
                    <a:lnTo>
                      <a:pt x="1619" y="1823"/>
                    </a:lnTo>
                    <a:lnTo>
                      <a:pt x="1663" y="1823"/>
                    </a:lnTo>
                    <a:lnTo>
                      <a:pt x="1663" y="1829"/>
                    </a:lnTo>
                    <a:lnTo>
                      <a:pt x="1700" y="1829"/>
                    </a:lnTo>
                    <a:lnTo>
                      <a:pt x="1700" y="1845"/>
                    </a:lnTo>
                    <a:lnTo>
                      <a:pt x="1728" y="1845"/>
                    </a:lnTo>
                    <a:lnTo>
                      <a:pt x="1728" y="1851"/>
                    </a:lnTo>
                    <a:lnTo>
                      <a:pt x="1780" y="1851"/>
                    </a:lnTo>
                    <a:lnTo>
                      <a:pt x="1780" y="1845"/>
                    </a:lnTo>
                    <a:lnTo>
                      <a:pt x="1787" y="1845"/>
                    </a:lnTo>
                    <a:lnTo>
                      <a:pt x="1787" y="1800"/>
                    </a:lnTo>
                    <a:lnTo>
                      <a:pt x="1795" y="1800"/>
                    </a:lnTo>
                    <a:lnTo>
                      <a:pt x="1795" y="1772"/>
                    </a:lnTo>
                    <a:lnTo>
                      <a:pt x="1800" y="1772"/>
                    </a:lnTo>
                    <a:lnTo>
                      <a:pt x="1800" y="1757"/>
                    </a:lnTo>
                    <a:lnTo>
                      <a:pt x="1817" y="1757"/>
                    </a:lnTo>
                    <a:lnTo>
                      <a:pt x="1817" y="1712"/>
                    </a:lnTo>
                    <a:lnTo>
                      <a:pt x="1823" y="1712"/>
                    </a:lnTo>
                    <a:lnTo>
                      <a:pt x="1823" y="1684"/>
                    </a:lnTo>
                    <a:lnTo>
                      <a:pt x="1837" y="1684"/>
                    </a:lnTo>
                    <a:lnTo>
                      <a:pt x="1837" y="1667"/>
                    </a:lnTo>
                    <a:lnTo>
                      <a:pt x="1845" y="1667"/>
                    </a:lnTo>
                    <a:lnTo>
                      <a:pt x="1845" y="1638"/>
                    </a:lnTo>
                    <a:lnTo>
                      <a:pt x="1854" y="1638"/>
                    </a:lnTo>
                    <a:lnTo>
                      <a:pt x="1854" y="1624"/>
                    </a:lnTo>
                    <a:lnTo>
                      <a:pt x="1859" y="1624"/>
                    </a:lnTo>
                    <a:lnTo>
                      <a:pt x="1859" y="406"/>
                    </a:lnTo>
                    <a:lnTo>
                      <a:pt x="1854" y="406"/>
                    </a:lnTo>
                    <a:lnTo>
                      <a:pt x="1854" y="391"/>
                    </a:lnTo>
                    <a:lnTo>
                      <a:pt x="1817" y="391"/>
                    </a:lnTo>
                    <a:lnTo>
                      <a:pt x="1817" y="384"/>
                    </a:lnTo>
                    <a:lnTo>
                      <a:pt x="1780" y="384"/>
                    </a:lnTo>
                    <a:lnTo>
                      <a:pt x="1780" y="375"/>
                    </a:lnTo>
                    <a:lnTo>
                      <a:pt x="1728" y="375"/>
                    </a:lnTo>
                    <a:lnTo>
                      <a:pt x="1728" y="369"/>
                    </a:lnTo>
                    <a:lnTo>
                      <a:pt x="1700" y="369"/>
                    </a:lnTo>
                    <a:lnTo>
                      <a:pt x="1700" y="355"/>
                    </a:lnTo>
                    <a:lnTo>
                      <a:pt x="1649" y="355"/>
                    </a:lnTo>
                    <a:lnTo>
                      <a:pt x="1649" y="347"/>
                    </a:lnTo>
                    <a:lnTo>
                      <a:pt x="1613" y="347"/>
                    </a:lnTo>
                    <a:lnTo>
                      <a:pt x="1613" y="338"/>
                    </a:lnTo>
                    <a:lnTo>
                      <a:pt x="1567" y="338"/>
                    </a:lnTo>
                    <a:lnTo>
                      <a:pt x="1567" y="332"/>
                    </a:lnTo>
                    <a:lnTo>
                      <a:pt x="1532" y="332"/>
                    </a:lnTo>
                    <a:lnTo>
                      <a:pt x="1532" y="324"/>
                    </a:lnTo>
                    <a:lnTo>
                      <a:pt x="1489" y="324"/>
                    </a:lnTo>
                    <a:lnTo>
                      <a:pt x="1489" y="318"/>
                    </a:lnTo>
                    <a:lnTo>
                      <a:pt x="1452" y="318"/>
                    </a:lnTo>
                    <a:lnTo>
                      <a:pt x="1452" y="310"/>
                    </a:lnTo>
                    <a:lnTo>
                      <a:pt x="1408" y="310"/>
                    </a:lnTo>
                    <a:lnTo>
                      <a:pt x="1408" y="296"/>
                    </a:lnTo>
                    <a:lnTo>
                      <a:pt x="1371" y="296"/>
                    </a:lnTo>
                    <a:lnTo>
                      <a:pt x="1371" y="287"/>
                    </a:lnTo>
                    <a:lnTo>
                      <a:pt x="1327" y="287"/>
                    </a:lnTo>
                    <a:lnTo>
                      <a:pt x="1327" y="272"/>
                    </a:lnTo>
                    <a:lnTo>
                      <a:pt x="1249" y="272"/>
                    </a:lnTo>
                    <a:lnTo>
                      <a:pt x="1249" y="259"/>
                    </a:lnTo>
                    <a:lnTo>
                      <a:pt x="1212" y="259"/>
                    </a:lnTo>
                    <a:lnTo>
                      <a:pt x="1212" y="250"/>
                    </a:lnTo>
                    <a:lnTo>
                      <a:pt x="1175" y="250"/>
                    </a:lnTo>
                    <a:lnTo>
                      <a:pt x="1175" y="236"/>
                    </a:lnTo>
                    <a:lnTo>
                      <a:pt x="1131" y="236"/>
                    </a:lnTo>
                    <a:lnTo>
                      <a:pt x="1131" y="228"/>
                    </a:lnTo>
                    <a:lnTo>
                      <a:pt x="1094" y="228"/>
                    </a:lnTo>
                    <a:lnTo>
                      <a:pt x="1094" y="222"/>
                    </a:lnTo>
                    <a:lnTo>
                      <a:pt x="1044" y="222"/>
                    </a:lnTo>
                    <a:lnTo>
                      <a:pt x="1044" y="213"/>
                    </a:lnTo>
                    <a:lnTo>
                      <a:pt x="1016" y="213"/>
                    </a:lnTo>
                    <a:lnTo>
                      <a:pt x="1016" y="208"/>
                    </a:lnTo>
                    <a:lnTo>
                      <a:pt x="962" y="208"/>
                    </a:lnTo>
                    <a:lnTo>
                      <a:pt x="962" y="199"/>
                    </a:lnTo>
                    <a:lnTo>
                      <a:pt x="927" y="199"/>
                    </a:lnTo>
                    <a:lnTo>
                      <a:pt x="927" y="184"/>
                    </a:lnTo>
                    <a:lnTo>
                      <a:pt x="884" y="184"/>
                    </a:lnTo>
                    <a:lnTo>
                      <a:pt x="884" y="177"/>
                    </a:lnTo>
                    <a:lnTo>
                      <a:pt x="847" y="177"/>
                    </a:lnTo>
                    <a:lnTo>
                      <a:pt x="847" y="171"/>
                    </a:lnTo>
                    <a:lnTo>
                      <a:pt x="803" y="171"/>
                    </a:lnTo>
                    <a:lnTo>
                      <a:pt x="803" y="154"/>
                    </a:lnTo>
                    <a:lnTo>
                      <a:pt x="766" y="154"/>
                    </a:lnTo>
                    <a:lnTo>
                      <a:pt x="766" y="148"/>
                    </a:lnTo>
                    <a:lnTo>
                      <a:pt x="724" y="148"/>
                    </a:lnTo>
                    <a:lnTo>
                      <a:pt x="724" y="140"/>
                    </a:lnTo>
                    <a:lnTo>
                      <a:pt x="687" y="140"/>
                    </a:lnTo>
                    <a:lnTo>
                      <a:pt x="687" y="133"/>
                    </a:lnTo>
                    <a:lnTo>
                      <a:pt x="642" y="133"/>
                    </a:lnTo>
                    <a:lnTo>
                      <a:pt x="642" y="118"/>
                    </a:lnTo>
                    <a:lnTo>
                      <a:pt x="607" y="118"/>
                    </a:lnTo>
                    <a:lnTo>
                      <a:pt x="607" y="111"/>
                    </a:lnTo>
                    <a:lnTo>
                      <a:pt x="527" y="111"/>
                    </a:lnTo>
                    <a:lnTo>
                      <a:pt x="527" y="96"/>
                    </a:lnTo>
                    <a:lnTo>
                      <a:pt x="475" y="96"/>
                    </a:lnTo>
                    <a:lnTo>
                      <a:pt x="475" y="89"/>
                    </a:lnTo>
                    <a:lnTo>
                      <a:pt x="446" y="89"/>
                    </a:lnTo>
                    <a:lnTo>
                      <a:pt x="446" y="80"/>
                    </a:lnTo>
                    <a:lnTo>
                      <a:pt x="396" y="80"/>
                    </a:lnTo>
                    <a:lnTo>
                      <a:pt x="396" y="66"/>
                    </a:lnTo>
                    <a:lnTo>
                      <a:pt x="365" y="66"/>
                    </a:lnTo>
                    <a:lnTo>
                      <a:pt x="365" y="59"/>
                    </a:lnTo>
                    <a:lnTo>
                      <a:pt x="315" y="59"/>
                    </a:lnTo>
                    <a:lnTo>
                      <a:pt x="315" y="52"/>
                    </a:lnTo>
                    <a:lnTo>
                      <a:pt x="278" y="52"/>
                    </a:lnTo>
                    <a:lnTo>
                      <a:pt x="278" y="37"/>
                    </a:lnTo>
                    <a:lnTo>
                      <a:pt x="235" y="37"/>
                    </a:lnTo>
                    <a:lnTo>
                      <a:pt x="235" y="28"/>
                    </a:lnTo>
                    <a:lnTo>
                      <a:pt x="200" y="28"/>
                    </a:lnTo>
                    <a:lnTo>
                      <a:pt x="200" y="23"/>
                    </a:lnTo>
                    <a:lnTo>
                      <a:pt x="163" y="23"/>
                    </a:lnTo>
                    <a:lnTo>
                      <a:pt x="163" y="15"/>
                    </a:lnTo>
                    <a:lnTo>
                      <a:pt x="118" y="15"/>
                    </a:lnTo>
                    <a:lnTo>
                      <a:pt x="118" y="0"/>
                    </a:lnTo>
                    <a:lnTo>
                      <a:pt x="82" y="0"/>
                    </a:lnTo>
                    <a:close/>
                  </a:path>
                </a:pathLst>
              </a:custGeom>
              <a:solidFill>
                <a:srgbClr val="0202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13" name="Freeform 220"/>
              <p:cNvSpPr>
                <a:spLocks/>
              </p:cNvSpPr>
              <p:nvPr/>
            </p:nvSpPr>
            <p:spPr bwMode="auto">
              <a:xfrm>
                <a:off x="4844" y="1864"/>
                <a:ext cx="173" cy="134"/>
              </a:xfrm>
              <a:custGeom>
                <a:avLst/>
                <a:gdLst>
                  <a:gd name="T0" fmla="*/ 0 w 1726"/>
                  <a:gd name="T1" fmla="*/ 0 h 1741"/>
                  <a:gd name="T2" fmla="*/ 0 w 1726"/>
                  <a:gd name="T3" fmla="*/ 0 h 1741"/>
                  <a:gd name="T4" fmla="*/ 0 w 1726"/>
                  <a:gd name="T5" fmla="*/ 0 h 1741"/>
                  <a:gd name="T6" fmla="*/ 0 w 1726"/>
                  <a:gd name="T7" fmla="*/ 0 h 1741"/>
                  <a:gd name="T8" fmla="*/ 0 w 1726"/>
                  <a:gd name="T9" fmla="*/ 0 h 1741"/>
                  <a:gd name="T10" fmla="*/ 0 w 1726"/>
                  <a:gd name="T11" fmla="*/ 0 h 1741"/>
                  <a:gd name="T12" fmla="*/ 0 w 1726"/>
                  <a:gd name="T13" fmla="*/ 0 h 1741"/>
                  <a:gd name="T14" fmla="*/ 0 w 1726"/>
                  <a:gd name="T15" fmla="*/ 0 h 1741"/>
                  <a:gd name="T16" fmla="*/ 0 w 1726"/>
                  <a:gd name="T17" fmla="*/ 0 h 1741"/>
                  <a:gd name="T18" fmla="*/ 0 w 1726"/>
                  <a:gd name="T19" fmla="*/ 0 h 1741"/>
                  <a:gd name="T20" fmla="*/ 0 w 1726"/>
                  <a:gd name="T21" fmla="*/ 0 h 1741"/>
                  <a:gd name="T22" fmla="*/ 0 w 1726"/>
                  <a:gd name="T23" fmla="*/ 0 h 1741"/>
                  <a:gd name="T24" fmla="*/ 0 w 1726"/>
                  <a:gd name="T25" fmla="*/ 0 h 1741"/>
                  <a:gd name="T26" fmla="*/ 0 w 1726"/>
                  <a:gd name="T27" fmla="*/ 0 h 1741"/>
                  <a:gd name="T28" fmla="*/ 0 w 1726"/>
                  <a:gd name="T29" fmla="*/ 0 h 1741"/>
                  <a:gd name="T30" fmla="*/ 0 w 1726"/>
                  <a:gd name="T31" fmla="*/ 0 h 1741"/>
                  <a:gd name="T32" fmla="*/ 0 w 1726"/>
                  <a:gd name="T33" fmla="*/ 0 h 1741"/>
                  <a:gd name="T34" fmla="*/ 0 w 1726"/>
                  <a:gd name="T35" fmla="*/ 0 h 1741"/>
                  <a:gd name="T36" fmla="*/ 0 w 1726"/>
                  <a:gd name="T37" fmla="*/ 0 h 1741"/>
                  <a:gd name="T38" fmla="*/ 0 w 1726"/>
                  <a:gd name="T39" fmla="*/ 0 h 1741"/>
                  <a:gd name="T40" fmla="*/ 0 w 1726"/>
                  <a:gd name="T41" fmla="*/ 0 h 1741"/>
                  <a:gd name="T42" fmla="*/ 0 w 1726"/>
                  <a:gd name="T43" fmla="*/ 0 h 1741"/>
                  <a:gd name="T44" fmla="*/ 0 w 1726"/>
                  <a:gd name="T45" fmla="*/ 0 h 1741"/>
                  <a:gd name="T46" fmla="*/ 0 w 1726"/>
                  <a:gd name="T47" fmla="*/ 0 h 1741"/>
                  <a:gd name="T48" fmla="*/ 0 w 1726"/>
                  <a:gd name="T49" fmla="*/ 0 h 1741"/>
                  <a:gd name="T50" fmla="*/ 0 w 1726"/>
                  <a:gd name="T51" fmla="*/ 0 h 1741"/>
                  <a:gd name="T52" fmla="*/ 0 w 1726"/>
                  <a:gd name="T53" fmla="*/ 0 h 1741"/>
                  <a:gd name="T54" fmla="*/ 0 w 1726"/>
                  <a:gd name="T55" fmla="*/ 0 h 1741"/>
                  <a:gd name="T56" fmla="*/ 0 w 1726"/>
                  <a:gd name="T57" fmla="*/ 0 h 1741"/>
                  <a:gd name="T58" fmla="*/ 0 w 1726"/>
                  <a:gd name="T59" fmla="*/ 0 h 1741"/>
                  <a:gd name="T60" fmla="*/ 0 w 1726"/>
                  <a:gd name="T61" fmla="*/ 0 h 1741"/>
                  <a:gd name="T62" fmla="*/ 0 w 1726"/>
                  <a:gd name="T63" fmla="*/ 0 h 1741"/>
                  <a:gd name="T64" fmla="*/ 0 w 1726"/>
                  <a:gd name="T65" fmla="*/ 0 h 1741"/>
                  <a:gd name="T66" fmla="*/ 0 w 1726"/>
                  <a:gd name="T67" fmla="*/ 0 h 1741"/>
                  <a:gd name="T68" fmla="*/ 0 w 1726"/>
                  <a:gd name="T69" fmla="*/ 0 h 1741"/>
                  <a:gd name="T70" fmla="*/ 0 w 1726"/>
                  <a:gd name="T71" fmla="*/ 0 h 1741"/>
                  <a:gd name="T72" fmla="*/ 0 w 1726"/>
                  <a:gd name="T73" fmla="*/ 0 h 1741"/>
                  <a:gd name="T74" fmla="*/ 0 w 1726"/>
                  <a:gd name="T75" fmla="*/ 0 h 1741"/>
                  <a:gd name="T76" fmla="*/ 0 w 1726"/>
                  <a:gd name="T77" fmla="*/ 0 h 1741"/>
                  <a:gd name="T78" fmla="*/ 0 w 1726"/>
                  <a:gd name="T79" fmla="*/ 0 h 1741"/>
                  <a:gd name="T80" fmla="*/ 0 w 1726"/>
                  <a:gd name="T81" fmla="*/ 0 h 1741"/>
                  <a:gd name="T82" fmla="*/ 0 w 1726"/>
                  <a:gd name="T83" fmla="*/ 0 h 1741"/>
                  <a:gd name="T84" fmla="*/ 0 w 1726"/>
                  <a:gd name="T85" fmla="*/ 0 h 1741"/>
                  <a:gd name="T86" fmla="*/ 0 w 1726"/>
                  <a:gd name="T87" fmla="*/ 0 h 1741"/>
                  <a:gd name="T88" fmla="*/ 0 w 1726"/>
                  <a:gd name="T89" fmla="*/ 0 h 1741"/>
                  <a:gd name="T90" fmla="*/ 0 w 1726"/>
                  <a:gd name="T91" fmla="*/ 0 h 1741"/>
                  <a:gd name="T92" fmla="*/ 0 w 1726"/>
                  <a:gd name="T93" fmla="*/ 0 h 1741"/>
                  <a:gd name="T94" fmla="*/ 0 w 1726"/>
                  <a:gd name="T95" fmla="*/ 0 h 1741"/>
                  <a:gd name="T96" fmla="*/ 0 w 1726"/>
                  <a:gd name="T97" fmla="*/ 0 h 17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26"/>
                  <a:gd name="T148" fmla="*/ 0 h 1741"/>
                  <a:gd name="T149" fmla="*/ 1726 w 1726"/>
                  <a:gd name="T150" fmla="*/ 1741 h 17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26" h="1741">
                    <a:moveTo>
                      <a:pt x="0" y="0"/>
                    </a:moveTo>
                    <a:lnTo>
                      <a:pt x="0" y="1387"/>
                    </a:lnTo>
                    <a:lnTo>
                      <a:pt x="22" y="1387"/>
                    </a:lnTo>
                    <a:lnTo>
                      <a:pt x="22" y="1403"/>
                    </a:lnTo>
                    <a:lnTo>
                      <a:pt x="67" y="1403"/>
                    </a:lnTo>
                    <a:lnTo>
                      <a:pt x="67" y="1409"/>
                    </a:lnTo>
                    <a:lnTo>
                      <a:pt x="103" y="1409"/>
                    </a:lnTo>
                    <a:lnTo>
                      <a:pt x="103" y="1418"/>
                    </a:lnTo>
                    <a:lnTo>
                      <a:pt x="139" y="1418"/>
                    </a:lnTo>
                    <a:lnTo>
                      <a:pt x="139" y="1423"/>
                    </a:lnTo>
                    <a:lnTo>
                      <a:pt x="176" y="1423"/>
                    </a:lnTo>
                    <a:lnTo>
                      <a:pt x="176" y="1440"/>
                    </a:lnTo>
                    <a:lnTo>
                      <a:pt x="218" y="1440"/>
                    </a:lnTo>
                    <a:lnTo>
                      <a:pt x="218" y="1446"/>
                    </a:lnTo>
                    <a:lnTo>
                      <a:pt x="255" y="1446"/>
                    </a:lnTo>
                    <a:lnTo>
                      <a:pt x="255" y="1454"/>
                    </a:lnTo>
                    <a:lnTo>
                      <a:pt x="291" y="1454"/>
                    </a:lnTo>
                    <a:lnTo>
                      <a:pt x="291" y="1460"/>
                    </a:lnTo>
                    <a:lnTo>
                      <a:pt x="322" y="1460"/>
                    </a:lnTo>
                    <a:lnTo>
                      <a:pt x="322" y="1477"/>
                    </a:lnTo>
                    <a:lnTo>
                      <a:pt x="401" y="1477"/>
                    </a:lnTo>
                    <a:lnTo>
                      <a:pt x="401" y="1491"/>
                    </a:lnTo>
                    <a:lnTo>
                      <a:pt x="437" y="1491"/>
                    </a:lnTo>
                    <a:lnTo>
                      <a:pt x="437" y="1497"/>
                    </a:lnTo>
                    <a:lnTo>
                      <a:pt x="474" y="1497"/>
                    </a:lnTo>
                    <a:lnTo>
                      <a:pt x="474" y="1506"/>
                    </a:lnTo>
                    <a:lnTo>
                      <a:pt x="518" y="1506"/>
                    </a:lnTo>
                    <a:lnTo>
                      <a:pt x="518" y="1520"/>
                    </a:lnTo>
                    <a:lnTo>
                      <a:pt x="563" y="1520"/>
                    </a:lnTo>
                    <a:lnTo>
                      <a:pt x="563" y="1528"/>
                    </a:lnTo>
                    <a:lnTo>
                      <a:pt x="599" y="1528"/>
                    </a:lnTo>
                    <a:lnTo>
                      <a:pt x="599" y="1535"/>
                    </a:lnTo>
                    <a:lnTo>
                      <a:pt x="636" y="1535"/>
                    </a:lnTo>
                    <a:lnTo>
                      <a:pt x="636" y="1542"/>
                    </a:lnTo>
                    <a:lnTo>
                      <a:pt x="672" y="1542"/>
                    </a:lnTo>
                    <a:lnTo>
                      <a:pt x="672" y="1557"/>
                    </a:lnTo>
                    <a:lnTo>
                      <a:pt x="714" y="1557"/>
                    </a:lnTo>
                    <a:lnTo>
                      <a:pt x="714" y="1565"/>
                    </a:lnTo>
                    <a:lnTo>
                      <a:pt x="751" y="1565"/>
                    </a:lnTo>
                    <a:lnTo>
                      <a:pt x="751" y="1579"/>
                    </a:lnTo>
                    <a:lnTo>
                      <a:pt x="824" y="1579"/>
                    </a:lnTo>
                    <a:lnTo>
                      <a:pt x="824" y="1588"/>
                    </a:lnTo>
                    <a:lnTo>
                      <a:pt x="853" y="1588"/>
                    </a:lnTo>
                    <a:lnTo>
                      <a:pt x="853" y="1594"/>
                    </a:lnTo>
                    <a:lnTo>
                      <a:pt x="905" y="1594"/>
                    </a:lnTo>
                    <a:lnTo>
                      <a:pt x="905" y="1608"/>
                    </a:lnTo>
                    <a:lnTo>
                      <a:pt x="942" y="1608"/>
                    </a:lnTo>
                    <a:lnTo>
                      <a:pt x="942" y="1616"/>
                    </a:lnTo>
                    <a:lnTo>
                      <a:pt x="970" y="1616"/>
                    </a:lnTo>
                    <a:lnTo>
                      <a:pt x="970" y="1625"/>
                    </a:lnTo>
                    <a:lnTo>
                      <a:pt x="1006" y="1625"/>
                    </a:lnTo>
                    <a:lnTo>
                      <a:pt x="1006" y="1639"/>
                    </a:lnTo>
                    <a:lnTo>
                      <a:pt x="1057" y="1639"/>
                    </a:lnTo>
                    <a:lnTo>
                      <a:pt x="1057" y="1645"/>
                    </a:lnTo>
                    <a:lnTo>
                      <a:pt x="1088" y="1645"/>
                    </a:lnTo>
                    <a:lnTo>
                      <a:pt x="1088" y="1653"/>
                    </a:lnTo>
                    <a:lnTo>
                      <a:pt x="1123" y="1653"/>
                    </a:lnTo>
                    <a:lnTo>
                      <a:pt x="1123" y="1661"/>
                    </a:lnTo>
                    <a:lnTo>
                      <a:pt x="1160" y="1661"/>
                    </a:lnTo>
                    <a:lnTo>
                      <a:pt x="1160" y="1676"/>
                    </a:lnTo>
                    <a:lnTo>
                      <a:pt x="1203" y="1676"/>
                    </a:lnTo>
                    <a:lnTo>
                      <a:pt x="1203" y="1682"/>
                    </a:lnTo>
                    <a:lnTo>
                      <a:pt x="1239" y="1682"/>
                    </a:lnTo>
                    <a:lnTo>
                      <a:pt x="1239" y="1698"/>
                    </a:lnTo>
                    <a:lnTo>
                      <a:pt x="1312" y="1698"/>
                    </a:lnTo>
                    <a:lnTo>
                      <a:pt x="1312" y="1704"/>
                    </a:lnTo>
                    <a:lnTo>
                      <a:pt x="1356" y="1704"/>
                    </a:lnTo>
                    <a:lnTo>
                      <a:pt x="1356" y="1713"/>
                    </a:lnTo>
                    <a:lnTo>
                      <a:pt x="1393" y="1713"/>
                    </a:lnTo>
                    <a:lnTo>
                      <a:pt x="1393" y="1727"/>
                    </a:lnTo>
                    <a:lnTo>
                      <a:pt x="1430" y="1727"/>
                    </a:lnTo>
                    <a:lnTo>
                      <a:pt x="1430" y="1735"/>
                    </a:lnTo>
                    <a:lnTo>
                      <a:pt x="1471" y="1735"/>
                    </a:lnTo>
                    <a:lnTo>
                      <a:pt x="1471" y="1741"/>
                    </a:lnTo>
                    <a:lnTo>
                      <a:pt x="1721" y="1741"/>
                    </a:lnTo>
                    <a:lnTo>
                      <a:pt x="1721" y="1713"/>
                    </a:lnTo>
                    <a:lnTo>
                      <a:pt x="1726" y="1713"/>
                    </a:lnTo>
                    <a:lnTo>
                      <a:pt x="1726" y="325"/>
                    </a:lnTo>
                    <a:lnTo>
                      <a:pt x="1706" y="325"/>
                    </a:lnTo>
                    <a:lnTo>
                      <a:pt x="1706" y="316"/>
                    </a:lnTo>
                    <a:lnTo>
                      <a:pt x="1654" y="316"/>
                    </a:lnTo>
                    <a:lnTo>
                      <a:pt x="1654" y="310"/>
                    </a:lnTo>
                    <a:lnTo>
                      <a:pt x="1626" y="310"/>
                    </a:lnTo>
                    <a:lnTo>
                      <a:pt x="1626" y="296"/>
                    </a:lnTo>
                    <a:lnTo>
                      <a:pt x="1575" y="296"/>
                    </a:lnTo>
                    <a:lnTo>
                      <a:pt x="1575" y="288"/>
                    </a:lnTo>
                    <a:lnTo>
                      <a:pt x="1539" y="288"/>
                    </a:lnTo>
                    <a:lnTo>
                      <a:pt x="1539" y="279"/>
                    </a:lnTo>
                    <a:lnTo>
                      <a:pt x="1493" y="279"/>
                    </a:lnTo>
                    <a:lnTo>
                      <a:pt x="1493" y="273"/>
                    </a:lnTo>
                    <a:lnTo>
                      <a:pt x="1458" y="273"/>
                    </a:lnTo>
                    <a:lnTo>
                      <a:pt x="1458" y="265"/>
                    </a:lnTo>
                    <a:lnTo>
                      <a:pt x="1415" y="265"/>
                    </a:lnTo>
                    <a:lnTo>
                      <a:pt x="1415" y="259"/>
                    </a:lnTo>
                    <a:lnTo>
                      <a:pt x="1378" y="259"/>
                    </a:lnTo>
                    <a:lnTo>
                      <a:pt x="1378" y="251"/>
                    </a:lnTo>
                    <a:lnTo>
                      <a:pt x="1334" y="251"/>
                    </a:lnTo>
                    <a:lnTo>
                      <a:pt x="1334" y="237"/>
                    </a:lnTo>
                    <a:lnTo>
                      <a:pt x="1297" y="237"/>
                    </a:lnTo>
                    <a:lnTo>
                      <a:pt x="1297" y="228"/>
                    </a:lnTo>
                    <a:lnTo>
                      <a:pt x="1253" y="228"/>
                    </a:lnTo>
                    <a:lnTo>
                      <a:pt x="1253" y="213"/>
                    </a:lnTo>
                    <a:lnTo>
                      <a:pt x="1175" y="213"/>
                    </a:lnTo>
                    <a:lnTo>
                      <a:pt x="1175" y="200"/>
                    </a:lnTo>
                    <a:lnTo>
                      <a:pt x="1138" y="200"/>
                    </a:lnTo>
                    <a:lnTo>
                      <a:pt x="1138" y="191"/>
                    </a:lnTo>
                    <a:lnTo>
                      <a:pt x="1101" y="191"/>
                    </a:lnTo>
                    <a:lnTo>
                      <a:pt x="1101" y="177"/>
                    </a:lnTo>
                    <a:lnTo>
                      <a:pt x="1057" y="177"/>
                    </a:lnTo>
                    <a:lnTo>
                      <a:pt x="1057" y="169"/>
                    </a:lnTo>
                    <a:lnTo>
                      <a:pt x="1020" y="169"/>
                    </a:lnTo>
                    <a:lnTo>
                      <a:pt x="1020" y="163"/>
                    </a:lnTo>
                    <a:lnTo>
                      <a:pt x="970" y="163"/>
                    </a:lnTo>
                    <a:lnTo>
                      <a:pt x="970" y="154"/>
                    </a:lnTo>
                    <a:lnTo>
                      <a:pt x="942" y="154"/>
                    </a:lnTo>
                    <a:lnTo>
                      <a:pt x="942" y="149"/>
                    </a:lnTo>
                    <a:lnTo>
                      <a:pt x="888" y="149"/>
                    </a:lnTo>
                    <a:lnTo>
                      <a:pt x="888" y="140"/>
                    </a:lnTo>
                    <a:lnTo>
                      <a:pt x="853" y="140"/>
                    </a:lnTo>
                    <a:lnTo>
                      <a:pt x="853" y="125"/>
                    </a:lnTo>
                    <a:lnTo>
                      <a:pt x="810" y="125"/>
                    </a:lnTo>
                    <a:lnTo>
                      <a:pt x="810" y="118"/>
                    </a:lnTo>
                    <a:lnTo>
                      <a:pt x="773" y="118"/>
                    </a:lnTo>
                    <a:lnTo>
                      <a:pt x="773" y="112"/>
                    </a:lnTo>
                    <a:lnTo>
                      <a:pt x="729" y="112"/>
                    </a:lnTo>
                    <a:lnTo>
                      <a:pt x="729" y="95"/>
                    </a:lnTo>
                    <a:lnTo>
                      <a:pt x="692" y="95"/>
                    </a:lnTo>
                    <a:lnTo>
                      <a:pt x="692" y="89"/>
                    </a:lnTo>
                    <a:lnTo>
                      <a:pt x="650" y="89"/>
                    </a:lnTo>
                    <a:lnTo>
                      <a:pt x="650" y="81"/>
                    </a:lnTo>
                    <a:lnTo>
                      <a:pt x="613" y="81"/>
                    </a:lnTo>
                    <a:lnTo>
                      <a:pt x="613" y="74"/>
                    </a:lnTo>
                    <a:lnTo>
                      <a:pt x="568" y="74"/>
                    </a:lnTo>
                    <a:lnTo>
                      <a:pt x="568" y="59"/>
                    </a:lnTo>
                    <a:lnTo>
                      <a:pt x="533" y="59"/>
                    </a:lnTo>
                    <a:lnTo>
                      <a:pt x="533" y="52"/>
                    </a:lnTo>
                    <a:lnTo>
                      <a:pt x="453" y="52"/>
                    </a:lnTo>
                    <a:lnTo>
                      <a:pt x="453" y="37"/>
                    </a:lnTo>
                    <a:lnTo>
                      <a:pt x="401" y="37"/>
                    </a:lnTo>
                    <a:lnTo>
                      <a:pt x="401" y="30"/>
                    </a:lnTo>
                    <a:lnTo>
                      <a:pt x="372" y="30"/>
                    </a:lnTo>
                    <a:lnTo>
                      <a:pt x="372" y="21"/>
                    </a:lnTo>
                    <a:lnTo>
                      <a:pt x="322" y="21"/>
                    </a:lnTo>
                    <a:lnTo>
                      <a:pt x="322" y="7"/>
                    </a:lnTo>
                    <a:lnTo>
                      <a:pt x="291" y="7"/>
                    </a:lnTo>
                    <a:lnTo>
                      <a:pt x="291" y="0"/>
                    </a:lnTo>
                    <a:lnTo>
                      <a:pt x="0" y="0"/>
                    </a:lnTo>
                    <a:close/>
                  </a:path>
                </a:pathLst>
              </a:custGeom>
              <a:solidFill>
                <a:srgbClr val="0202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14" name="Freeform 221"/>
              <p:cNvSpPr>
                <a:spLocks/>
              </p:cNvSpPr>
              <p:nvPr/>
            </p:nvSpPr>
            <p:spPr bwMode="auto">
              <a:xfrm>
                <a:off x="4851" y="1868"/>
                <a:ext cx="158" cy="125"/>
              </a:xfrm>
              <a:custGeom>
                <a:avLst/>
                <a:gdLst>
                  <a:gd name="T0" fmla="*/ 0 w 1587"/>
                  <a:gd name="T1" fmla="*/ 0 h 1617"/>
                  <a:gd name="T2" fmla="*/ 0 w 1587"/>
                  <a:gd name="T3" fmla="*/ 0 h 1617"/>
                  <a:gd name="T4" fmla="*/ 0 w 1587"/>
                  <a:gd name="T5" fmla="*/ 0 h 1617"/>
                  <a:gd name="T6" fmla="*/ 0 w 1587"/>
                  <a:gd name="T7" fmla="*/ 0 h 1617"/>
                  <a:gd name="T8" fmla="*/ 0 w 1587"/>
                  <a:gd name="T9" fmla="*/ 0 h 1617"/>
                  <a:gd name="T10" fmla="*/ 0 w 1587"/>
                  <a:gd name="T11" fmla="*/ 0 h 1617"/>
                  <a:gd name="T12" fmla="*/ 0 w 1587"/>
                  <a:gd name="T13" fmla="*/ 0 h 1617"/>
                  <a:gd name="T14" fmla="*/ 0 w 1587"/>
                  <a:gd name="T15" fmla="*/ 0 h 1617"/>
                  <a:gd name="T16" fmla="*/ 0 w 1587"/>
                  <a:gd name="T17" fmla="*/ 0 h 1617"/>
                  <a:gd name="T18" fmla="*/ 0 w 1587"/>
                  <a:gd name="T19" fmla="*/ 0 h 1617"/>
                  <a:gd name="T20" fmla="*/ 0 w 1587"/>
                  <a:gd name="T21" fmla="*/ 0 h 1617"/>
                  <a:gd name="T22" fmla="*/ 0 w 1587"/>
                  <a:gd name="T23" fmla="*/ 0 h 1617"/>
                  <a:gd name="T24" fmla="*/ 0 w 1587"/>
                  <a:gd name="T25" fmla="*/ 0 h 1617"/>
                  <a:gd name="T26" fmla="*/ 0 w 1587"/>
                  <a:gd name="T27" fmla="*/ 0 h 1617"/>
                  <a:gd name="T28" fmla="*/ 0 w 1587"/>
                  <a:gd name="T29" fmla="*/ 0 h 1617"/>
                  <a:gd name="T30" fmla="*/ 0 w 1587"/>
                  <a:gd name="T31" fmla="*/ 0 h 1617"/>
                  <a:gd name="T32" fmla="*/ 0 w 1587"/>
                  <a:gd name="T33" fmla="*/ 0 h 1617"/>
                  <a:gd name="T34" fmla="*/ 0 w 1587"/>
                  <a:gd name="T35" fmla="*/ 0 h 1617"/>
                  <a:gd name="T36" fmla="*/ 0 w 1587"/>
                  <a:gd name="T37" fmla="*/ 0 h 1617"/>
                  <a:gd name="T38" fmla="*/ 0 w 1587"/>
                  <a:gd name="T39" fmla="*/ 0 h 1617"/>
                  <a:gd name="T40" fmla="*/ 0 w 1587"/>
                  <a:gd name="T41" fmla="*/ 0 h 1617"/>
                  <a:gd name="T42" fmla="*/ 0 w 1587"/>
                  <a:gd name="T43" fmla="*/ 0 h 1617"/>
                  <a:gd name="T44" fmla="*/ 0 w 1587"/>
                  <a:gd name="T45" fmla="*/ 0 h 1617"/>
                  <a:gd name="T46" fmla="*/ 0 w 1587"/>
                  <a:gd name="T47" fmla="*/ 0 h 1617"/>
                  <a:gd name="T48" fmla="*/ 0 w 1587"/>
                  <a:gd name="T49" fmla="*/ 0 h 1617"/>
                  <a:gd name="T50" fmla="*/ 0 w 1587"/>
                  <a:gd name="T51" fmla="*/ 0 h 1617"/>
                  <a:gd name="T52" fmla="*/ 0 w 1587"/>
                  <a:gd name="T53" fmla="*/ 0 h 1617"/>
                  <a:gd name="T54" fmla="*/ 0 w 1587"/>
                  <a:gd name="T55" fmla="*/ 0 h 1617"/>
                  <a:gd name="T56" fmla="*/ 0 w 1587"/>
                  <a:gd name="T57" fmla="*/ 0 h 1617"/>
                  <a:gd name="T58" fmla="*/ 0 w 1587"/>
                  <a:gd name="T59" fmla="*/ 0 h 1617"/>
                  <a:gd name="T60" fmla="*/ 0 w 1587"/>
                  <a:gd name="T61" fmla="*/ 0 h 1617"/>
                  <a:gd name="T62" fmla="*/ 0 w 1587"/>
                  <a:gd name="T63" fmla="*/ 0 h 1617"/>
                  <a:gd name="T64" fmla="*/ 0 w 1587"/>
                  <a:gd name="T65" fmla="*/ 0 h 1617"/>
                  <a:gd name="T66" fmla="*/ 0 w 1587"/>
                  <a:gd name="T67" fmla="*/ 0 h 1617"/>
                  <a:gd name="T68" fmla="*/ 0 w 1587"/>
                  <a:gd name="T69" fmla="*/ 0 h 1617"/>
                  <a:gd name="T70" fmla="*/ 0 w 1587"/>
                  <a:gd name="T71" fmla="*/ 0 h 1617"/>
                  <a:gd name="T72" fmla="*/ 0 w 1587"/>
                  <a:gd name="T73" fmla="*/ 0 h 1617"/>
                  <a:gd name="T74" fmla="*/ 0 w 1587"/>
                  <a:gd name="T75" fmla="*/ 0 h 1617"/>
                  <a:gd name="T76" fmla="*/ 0 w 1587"/>
                  <a:gd name="T77" fmla="*/ 0 h 1617"/>
                  <a:gd name="T78" fmla="*/ 0 w 1587"/>
                  <a:gd name="T79" fmla="*/ 0 h 1617"/>
                  <a:gd name="T80" fmla="*/ 0 w 1587"/>
                  <a:gd name="T81" fmla="*/ 0 h 1617"/>
                  <a:gd name="T82" fmla="*/ 0 w 1587"/>
                  <a:gd name="T83" fmla="*/ 0 h 1617"/>
                  <a:gd name="T84" fmla="*/ 0 w 1587"/>
                  <a:gd name="T85" fmla="*/ 0 h 1617"/>
                  <a:gd name="T86" fmla="*/ 0 w 1587"/>
                  <a:gd name="T87" fmla="*/ 0 h 1617"/>
                  <a:gd name="T88" fmla="*/ 0 w 1587"/>
                  <a:gd name="T89" fmla="*/ 0 h 1617"/>
                  <a:gd name="T90" fmla="*/ 0 w 1587"/>
                  <a:gd name="T91" fmla="*/ 0 h 1617"/>
                  <a:gd name="T92" fmla="*/ 0 w 1587"/>
                  <a:gd name="T93" fmla="*/ 0 h 1617"/>
                  <a:gd name="T94" fmla="*/ 0 w 1587"/>
                  <a:gd name="T95" fmla="*/ 0 h 1617"/>
                  <a:gd name="T96" fmla="*/ 0 w 1587"/>
                  <a:gd name="T97" fmla="*/ 0 h 1617"/>
                  <a:gd name="T98" fmla="*/ 0 w 1587"/>
                  <a:gd name="T99" fmla="*/ 0 h 1617"/>
                  <a:gd name="T100" fmla="*/ 0 w 1587"/>
                  <a:gd name="T101" fmla="*/ 0 h 1617"/>
                  <a:gd name="T102" fmla="*/ 0 w 1587"/>
                  <a:gd name="T103" fmla="*/ 0 h 1617"/>
                  <a:gd name="T104" fmla="*/ 0 w 1587"/>
                  <a:gd name="T105" fmla="*/ 0 h 1617"/>
                  <a:gd name="T106" fmla="*/ 0 w 1587"/>
                  <a:gd name="T107" fmla="*/ 0 h 1617"/>
                  <a:gd name="T108" fmla="*/ 0 w 1587"/>
                  <a:gd name="T109" fmla="*/ 0 h 1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87"/>
                  <a:gd name="T166" fmla="*/ 0 h 1617"/>
                  <a:gd name="T167" fmla="*/ 1587 w 1587"/>
                  <a:gd name="T168" fmla="*/ 1617 h 1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87" h="1617">
                    <a:moveTo>
                      <a:pt x="0" y="0"/>
                    </a:moveTo>
                    <a:lnTo>
                      <a:pt x="0" y="1350"/>
                    </a:lnTo>
                    <a:lnTo>
                      <a:pt x="36" y="1350"/>
                    </a:lnTo>
                    <a:lnTo>
                      <a:pt x="36" y="1359"/>
                    </a:lnTo>
                    <a:lnTo>
                      <a:pt x="72" y="1359"/>
                    </a:lnTo>
                    <a:lnTo>
                      <a:pt x="72" y="1364"/>
                    </a:lnTo>
                    <a:lnTo>
                      <a:pt x="109" y="1364"/>
                    </a:lnTo>
                    <a:lnTo>
                      <a:pt x="109" y="1381"/>
                    </a:lnTo>
                    <a:lnTo>
                      <a:pt x="151" y="1381"/>
                    </a:lnTo>
                    <a:lnTo>
                      <a:pt x="151" y="1387"/>
                    </a:lnTo>
                    <a:lnTo>
                      <a:pt x="188" y="1387"/>
                    </a:lnTo>
                    <a:lnTo>
                      <a:pt x="188" y="1395"/>
                    </a:lnTo>
                    <a:lnTo>
                      <a:pt x="224" y="1395"/>
                    </a:lnTo>
                    <a:lnTo>
                      <a:pt x="224" y="1401"/>
                    </a:lnTo>
                    <a:lnTo>
                      <a:pt x="255" y="1401"/>
                    </a:lnTo>
                    <a:lnTo>
                      <a:pt x="255" y="1418"/>
                    </a:lnTo>
                    <a:lnTo>
                      <a:pt x="334" y="1418"/>
                    </a:lnTo>
                    <a:lnTo>
                      <a:pt x="334" y="1432"/>
                    </a:lnTo>
                    <a:lnTo>
                      <a:pt x="370" y="1432"/>
                    </a:lnTo>
                    <a:lnTo>
                      <a:pt x="370" y="1438"/>
                    </a:lnTo>
                    <a:lnTo>
                      <a:pt x="407" y="1438"/>
                    </a:lnTo>
                    <a:lnTo>
                      <a:pt x="407" y="1447"/>
                    </a:lnTo>
                    <a:lnTo>
                      <a:pt x="451" y="1447"/>
                    </a:lnTo>
                    <a:lnTo>
                      <a:pt x="451" y="1461"/>
                    </a:lnTo>
                    <a:lnTo>
                      <a:pt x="496" y="1461"/>
                    </a:lnTo>
                    <a:lnTo>
                      <a:pt x="496" y="1469"/>
                    </a:lnTo>
                    <a:lnTo>
                      <a:pt x="532" y="1469"/>
                    </a:lnTo>
                    <a:lnTo>
                      <a:pt x="532" y="1476"/>
                    </a:lnTo>
                    <a:lnTo>
                      <a:pt x="569" y="1476"/>
                    </a:lnTo>
                    <a:lnTo>
                      <a:pt x="569" y="1483"/>
                    </a:lnTo>
                    <a:lnTo>
                      <a:pt x="605" y="1483"/>
                    </a:lnTo>
                    <a:lnTo>
                      <a:pt x="605" y="1498"/>
                    </a:lnTo>
                    <a:lnTo>
                      <a:pt x="647" y="1498"/>
                    </a:lnTo>
                    <a:lnTo>
                      <a:pt x="647" y="1506"/>
                    </a:lnTo>
                    <a:lnTo>
                      <a:pt x="684" y="1506"/>
                    </a:lnTo>
                    <a:lnTo>
                      <a:pt x="684" y="1520"/>
                    </a:lnTo>
                    <a:lnTo>
                      <a:pt x="757" y="1520"/>
                    </a:lnTo>
                    <a:lnTo>
                      <a:pt x="757" y="1529"/>
                    </a:lnTo>
                    <a:lnTo>
                      <a:pt x="786" y="1529"/>
                    </a:lnTo>
                    <a:lnTo>
                      <a:pt x="786" y="1535"/>
                    </a:lnTo>
                    <a:lnTo>
                      <a:pt x="838" y="1535"/>
                    </a:lnTo>
                    <a:lnTo>
                      <a:pt x="838" y="1549"/>
                    </a:lnTo>
                    <a:lnTo>
                      <a:pt x="875" y="1549"/>
                    </a:lnTo>
                    <a:lnTo>
                      <a:pt x="875" y="1557"/>
                    </a:lnTo>
                    <a:lnTo>
                      <a:pt x="903" y="1557"/>
                    </a:lnTo>
                    <a:lnTo>
                      <a:pt x="903" y="1566"/>
                    </a:lnTo>
                    <a:lnTo>
                      <a:pt x="939" y="1566"/>
                    </a:lnTo>
                    <a:lnTo>
                      <a:pt x="939" y="1580"/>
                    </a:lnTo>
                    <a:lnTo>
                      <a:pt x="990" y="1580"/>
                    </a:lnTo>
                    <a:lnTo>
                      <a:pt x="990" y="1586"/>
                    </a:lnTo>
                    <a:lnTo>
                      <a:pt x="1021" y="1586"/>
                    </a:lnTo>
                    <a:lnTo>
                      <a:pt x="1021" y="1594"/>
                    </a:lnTo>
                    <a:lnTo>
                      <a:pt x="1056" y="1594"/>
                    </a:lnTo>
                    <a:lnTo>
                      <a:pt x="1056" y="1602"/>
                    </a:lnTo>
                    <a:lnTo>
                      <a:pt x="1093" y="1602"/>
                    </a:lnTo>
                    <a:lnTo>
                      <a:pt x="1093" y="1617"/>
                    </a:lnTo>
                    <a:lnTo>
                      <a:pt x="1587" y="1617"/>
                    </a:lnTo>
                    <a:lnTo>
                      <a:pt x="1587" y="251"/>
                    </a:lnTo>
                    <a:lnTo>
                      <a:pt x="1559" y="251"/>
                    </a:lnTo>
                    <a:lnTo>
                      <a:pt x="1559" y="237"/>
                    </a:lnTo>
                    <a:lnTo>
                      <a:pt x="1508" y="237"/>
                    </a:lnTo>
                    <a:lnTo>
                      <a:pt x="1508" y="229"/>
                    </a:lnTo>
                    <a:lnTo>
                      <a:pt x="1472" y="229"/>
                    </a:lnTo>
                    <a:lnTo>
                      <a:pt x="1472" y="220"/>
                    </a:lnTo>
                    <a:lnTo>
                      <a:pt x="1426" y="220"/>
                    </a:lnTo>
                    <a:lnTo>
                      <a:pt x="1426" y="214"/>
                    </a:lnTo>
                    <a:lnTo>
                      <a:pt x="1391" y="214"/>
                    </a:lnTo>
                    <a:lnTo>
                      <a:pt x="1391" y="206"/>
                    </a:lnTo>
                    <a:lnTo>
                      <a:pt x="1348" y="206"/>
                    </a:lnTo>
                    <a:lnTo>
                      <a:pt x="1348" y="200"/>
                    </a:lnTo>
                    <a:lnTo>
                      <a:pt x="1311" y="200"/>
                    </a:lnTo>
                    <a:lnTo>
                      <a:pt x="1311" y="192"/>
                    </a:lnTo>
                    <a:lnTo>
                      <a:pt x="1267" y="192"/>
                    </a:lnTo>
                    <a:lnTo>
                      <a:pt x="1267" y="178"/>
                    </a:lnTo>
                    <a:lnTo>
                      <a:pt x="1230" y="178"/>
                    </a:lnTo>
                    <a:lnTo>
                      <a:pt x="1230" y="169"/>
                    </a:lnTo>
                    <a:lnTo>
                      <a:pt x="1186" y="169"/>
                    </a:lnTo>
                    <a:lnTo>
                      <a:pt x="1186" y="154"/>
                    </a:lnTo>
                    <a:lnTo>
                      <a:pt x="1108" y="154"/>
                    </a:lnTo>
                    <a:lnTo>
                      <a:pt x="1108" y="141"/>
                    </a:lnTo>
                    <a:lnTo>
                      <a:pt x="1071" y="141"/>
                    </a:lnTo>
                    <a:lnTo>
                      <a:pt x="1071" y="132"/>
                    </a:lnTo>
                    <a:lnTo>
                      <a:pt x="1034" y="132"/>
                    </a:lnTo>
                    <a:lnTo>
                      <a:pt x="1034" y="118"/>
                    </a:lnTo>
                    <a:lnTo>
                      <a:pt x="990" y="118"/>
                    </a:lnTo>
                    <a:lnTo>
                      <a:pt x="990" y="110"/>
                    </a:lnTo>
                    <a:lnTo>
                      <a:pt x="953" y="110"/>
                    </a:lnTo>
                    <a:lnTo>
                      <a:pt x="953" y="104"/>
                    </a:lnTo>
                    <a:lnTo>
                      <a:pt x="903" y="104"/>
                    </a:lnTo>
                    <a:lnTo>
                      <a:pt x="903" y="95"/>
                    </a:lnTo>
                    <a:lnTo>
                      <a:pt x="875" y="95"/>
                    </a:lnTo>
                    <a:lnTo>
                      <a:pt x="875" y="90"/>
                    </a:lnTo>
                    <a:lnTo>
                      <a:pt x="821" y="90"/>
                    </a:lnTo>
                    <a:lnTo>
                      <a:pt x="821" y="81"/>
                    </a:lnTo>
                    <a:lnTo>
                      <a:pt x="786" y="81"/>
                    </a:lnTo>
                    <a:lnTo>
                      <a:pt x="786" y="66"/>
                    </a:lnTo>
                    <a:lnTo>
                      <a:pt x="743" y="66"/>
                    </a:lnTo>
                    <a:lnTo>
                      <a:pt x="743" y="59"/>
                    </a:lnTo>
                    <a:lnTo>
                      <a:pt x="706" y="59"/>
                    </a:lnTo>
                    <a:lnTo>
                      <a:pt x="706" y="53"/>
                    </a:lnTo>
                    <a:lnTo>
                      <a:pt x="662" y="53"/>
                    </a:lnTo>
                    <a:lnTo>
                      <a:pt x="662" y="36"/>
                    </a:lnTo>
                    <a:lnTo>
                      <a:pt x="625" y="36"/>
                    </a:lnTo>
                    <a:lnTo>
                      <a:pt x="625" y="30"/>
                    </a:lnTo>
                    <a:lnTo>
                      <a:pt x="583" y="30"/>
                    </a:lnTo>
                    <a:lnTo>
                      <a:pt x="583" y="22"/>
                    </a:lnTo>
                    <a:lnTo>
                      <a:pt x="546" y="22"/>
                    </a:lnTo>
                    <a:lnTo>
                      <a:pt x="546" y="15"/>
                    </a:lnTo>
                    <a:lnTo>
                      <a:pt x="501" y="15"/>
                    </a:lnTo>
                    <a:lnTo>
                      <a:pt x="501" y="0"/>
                    </a:lnTo>
                    <a:lnTo>
                      <a:pt x="0" y="0"/>
                    </a:lnTo>
                    <a:close/>
                  </a:path>
                </a:pathLst>
              </a:custGeom>
              <a:solidFill>
                <a:srgbClr val="0202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15" name="Freeform 222"/>
              <p:cNvSpPr>
                <a:spLocks/>
              </p:cNvSpPr>
              <p:nvPr/>
            </p:nvSpPr>
            <p:spPr bwMode="auto">
              <a:xfrm>
                <a:off x="4858" y="1874"/>
                <a:ext cx="145" cy="113"/>
              </a:xfrm>
              <a:custGeom>
                <a:avLst/>
                <a:gdLst>
                  <a:gd name="T0" fmla="*/ 0 w 1450"/>
                  <a:gd name="T1" fmla="*/ 0 h 1468"/>
                  <a:gd name="T2" fmla="*/ 0 w 1450"/>
                  <a:gd name="T3" fmla="*/ 0 h 1468"/>
                  <a:gd name="T4" fmla="*/ 0 w 1450"/>
                  <a:gd name="T5" fmla="*/ 0 h 1468"/>
                  <a:gd name="T6" fmla="*/ 0 w 1450"/>
                  <a:gd name="T7" fmla="*/ 0 h 1468"/>
                  <a:gd name="T8" fmla="*/ 0 w 1450"/>
                  <a:gd name="T9" fmla="*/ 0 h 1468"/>
                  <a:gd name="T10" fmla="*/ 0 w 1450"/>
                  <a:gd name="T11" fmla="*/ 0 h 1468"/>
                  <a:gd name="T12" fmla="*/ 0 w 1450"/>
                  <a:gd name="T13" fmla="*/ 0 h 1468"/>
                  <a:gd name="T14" fmla="*/ 0 w 1450"/>
                  <a:gd name="T15" fmla="*/ 0 h 1468"/>
                  <a:gd name="T16" fmla="*/ 0 w 1450"/>
                  <a:gd name="T17" fmla="*/ 0 h 1468"/>
                  <a:gd name="T18" fmla="*/ 0 w 1450"/>
                  <a:gd name="T19" fmla="*/ 0 h 1468"/>
                  <a:gd name="T20" fmla="*/ 0 w 1450"/>
                  <a:gd name="T21" fmla="*/ 0 h 1468"/>
                  <a:gd name="T22" fmla="*/ 0 w 1450"/>
                  <a:gd name="T23" fmla="*/ 0 h 1468"/>
                  <a:gd name="T24" fmla="*/ 0 w 1450"/>
                  <a:gd name="T25" fmla="*/ 0 h 1468"/>
                  <a:gd name="T26" fmla="*/ 0 w 1450"/>
                  <a:gd name="T27" fmla="*/ 0 h 1468"/>
                  <a:gd name="T28" fmla="*/ 0 w 1450"/>
                  <a:gd name="T29" fmla="*/ 0 h 1468"/>
                  <a:gd name="T30" fmla="*/ 0 w 1450"/>
                  <a:gd name="T31" fmla="*/ 0 h 1468"/>
                  <a:gd name="T32" fmla="*/ 0 w 1450"/>
                  <a:gd name="T33" fmla="*/ 0 h 1468"/>
                  <a:gd name="T34" fmla="*/ 0 w 1450"/>
                  <a:gd name="T35" fmla="*/ 0 h 1468"/>
                  <a:gd name="T36" fmla="*/ 0 w 1450"/>
                  <a:gd name="T37" fmla="*/ 0 h 1468"/>
                  <a:gd name="T38" fmla="*/ 0 w 1450"/>
                  <a:gd name="T39" fmla="*/ 0 h 1468"/>
                  <a:gd name="T40" fmla="*/ 0 w 1450"/>
                  <a:gd name="T41" fmla="*/ 0 h 1468"/>
                  <a:gd name="T42" fmla="*/ 0 w 1450"/>
                  <a:gd name="T43" fmla="*/ 0 h 1468"/>
                  <a:gd name="T44" fmla="*/ 0 w 1450"/>
                  <a:gd name="T45" fmla="*/ 0 h 1468"/>
                  <a:gd name="T46" fmla="*/ 0 w 1450"/>
                  <a:gd name="T47" fmla="*/ 0 h 1468"/>
                  <a:gd name="T48" fmla="*/ 0 w 1450"/>
                  <a:gd name="T49" fmla="*/ 0 h 1468"/>
                  <a:gd name="T50" fmla="*/ 0 w 1450"/>
                  <a:gd name="T51" fmla="*/ 0 h 1468"/>
                  <a:gd name="T52" fmla="*/ 0 w 1450"/>
                  <a:gd name="T53" fmla="*/ 0 h 1468"/>
                  <a:gd name="T54" fmla="*/ 0 w 1450"/>
                  <a:gd name="T55" fmla="*/ 0 h 1468"/>
                  <a:gd name="T56" fmla="*/ 0 w 1450"/>
                  <a:gd name="T57" fmla="*/ 0 h 1468"/>
                  <a:gd name="T58" fmla="*/ 0 w 1450"/>
                  <a:gd name="T59" fmla="*/ 0 h 1468"/>
                  <a:gd name="T60" fmla="*/ 0 w 1450"/>
                  <a:gd name="T61" fmla="*/ 0 h 1468"/>
                  <a:gd name="T62" fmla="*/ 0 w 1450"/>
                  <a:gd name="T63" fmla="*/ 0 h 1468"/>
                  <a:gd name="T64" fmla="*/ 0 w 1450"/>
                  <a:gd name="T65" fmla="*/ 0 h 1468"/>
                  <a:gd name="T66" fmla="*/ 0 w 1450"/>
                  <a:gd name="T67" fmla="*/ 0 h 1468"/>
                  <a:gd name="T68" fmla="*/ 0 w 1450"/>
                  <a:gd name="T69" fmla="*/ 0 h 1468"/>
                  <a:gd name="T70" fmla="*/ 0 w 1450"/>
                  <a:gd name="T71" fmla="*/ 0 h 1468"/>
                  <a:gd name="T72" fmla="*/ 0 w 1450"/>
                  <a:gd name="T73" fmla="*/ 0 h 14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0"/>
                  <a:gd name="T112" fmla="*/ 0 h 1468"/>
                  <a:gd name="T113" fmla="*/ 1450 w 1450"/>
                  <a:gd name="T114" fmla="*/ 1468 h 14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0" h="1468">
                    <a:moveTo>
                      <a:pt x="0" y="0"/>
                    </a:moveTo>
                    <a:lnTo>
                      <a:pt x="0" y="1283"/>
                    </a:lnTo>
                    <a:lnTo>
                      <a:pt x="37" y="1283"/>
                    </a:lnTo>
                    <a:lnTo>
                      <a:pt x="37" y="1300"/>
                    </a:lnTo>
                    <a:lnTo>
                      <a:pt x="79" y="1300"/>
                    </a:lnTo>
                    <a:lnTo>
                      <a:pt x="79" y="1306"/>
                    </a:lnTo>
                    <a:lnTo>
                      <a:pt x="116" y="1306"/>
                    </a:lnTo>
                    <a:lnTo>
                      <a:pt x="116" y="1314"/>
                    </a:lnTo>
                    <a:lnTo>
                      <a:pt x="152" y="1314"/>
                    </a:lnTo>
                    <a:lnTo>
                      <a:pt x="152" y="1320"/>
                    </a:lnTo>
                    <a:lnTo>
                      <a:pt x="183" y="1320"/>
                    </a:lnTo>
                    <a:lnTo>
                      <a:pt x="183" y="1337"/>
                    </a:lnTo>
                    <a:lnTo>
                      <a:pt x="262" y="1337"/>
                    </a:lnTo>
                    <a:lnTo>
                      <a:pt x="262" y="1351"/>
                    </a:lnTo>
                    <a:lnTo>
                      <a:pt x="298" y="1351"/>
                    </a:lnTo>
                    <a:lnTo>
                      <a:pt x="298" y="1357"/>
                    </a:lnTo>
                    <a:lnTo>
                      <a:pt x="335" y="1357"/>
                    </a:lnTo>
                    <a:lnTo>
                      <a:pt x="335" y="1366"/>
                    </a:lnTo>
                    <a:lnTo>
                      <a:pt x="379" y="1366"/>
                    </a:lnTo>
                    <a:lnTo>
                      <a:pt x="379" y="1380"/>
                    </a:lnTo>
                    <a:lnTo>
                      <a:pt x="424" y="1380"/>
                    </a:lnTo>
                    <a:lnTo>
                      <a:pt x="424" y="1388"/>
                    </a:lnTo>
                    <a:lnTo>
                      <a:pt x="460" y="1388"/>
                    </a:lnTo>
                    <a:lnTo>
                      <a:pt x="460" y="1395"/>
                    </a:lnTo>
                    <a:lnTo>
                      <a:pt x="497" y="1395"/>
                    </a:lnTo>
                    <a:lnTo>
                      <a:pt x="497" y="1402"/>
                    </a:lnTo>
                    <a:lnTo>
                      <a:pt x="533" y="1402"/>
                    </a:lnTo>
                    <a:lnTo>
                      <a:pt x="533" y="1417"/>
                    </a:lnTo>
                    <a:lnTo>
                      <a:pt x="575" y="1417"/>
                    </a:lnTo>
                    <a:lnTo>
                      <a:pt x="575" y="1425"/>
                    </a:lnTo>
                    <a:lnTo>
                      <a:pt x="612" y="1425"/>
                    </a:lnTo>
                    <a:lnTo>
                      <a:pt x="612" y="1439"/>
                    </a:lnTo>
                    <a:lnTo>
                      <a:pt x="685" y="1439"/>
                    </a:lnTo>
                    <a:lnTo>
                      <a:pt x="685" y="1448"/>
                    </a:lnTo>
                    <a:lnTo>
                      <a:pt x="714" y="1448"/>
                    </a:lnTo>
                    <a:lnTo>
                      <a:pt x="714" y="1454"/>
                    </a:lnTo>
                    <a:lnTo>
                      <a:pt x="766" y="1454"/>
                    </a:lnTo>
                    <a:lnTo>
                      <a:pt x="766" y="1468"/>
                    </a:lnTo>
                    <a:lnTo>
                      <a:pt x="1450" y="1468"/>
                    </a:lnTo>
                    <a:lnTo>
                      <a:pt x="1450" y="156"/>
                    </a:lnTo>
                    <a:lnTo>
                      <a:pt x="1436" y="156"/>
                    </a:lnTo>
                    <a:lnTo>
                      <a:pt x="1436" y="148"/>
                    </a:lnTo>
                    <a:lnTo>
                      <a:pt x="1400" y="148"/>
                    </a:lnTo>
                    <a:lnTo>
                      <a:pt x="1400" y="139"/>
                    </a:lnTo>
                    <a:lnTo>
                      <a:pt x="1354" y="139"/>
                    </a:lnTo>
                    <a:lnTo>
                      <a:pt x="1354" y="133"/>
                    </a:lnTo>
                    <a:lnTo>
                      <a:pt x="1319" y="133"/>
                    </a:lnTo>
                    <a:lnTo>
                      <a:pt x="1319" y="125"/>
                    </a:lnTo>
                    <a:lnTo>
                      <a:pt x="1276" y="125"/>
                    </a:lnTo>
                    <a:lnTo>
                      <a:pt x="1276" y="119"/>
                    </a:lnTo>
                    <a:lnTo>
                      <a:pt x="1239" y="119"/>
                    </a:lnTo>
                    <a:lnTo>
                      <a:pt x="1239" y="111"/>
                    </a:lnTo>
                    <a:lnTo>
                      <a:pt x="1195" y="111"/>
                    </a:lnTo>
                    <a:lnTo>
                      <a:pt x="1195" y="97"/>
                    </a:lnTo>
                    <a:lnTo>
                      <a:pt x="1158" y="97"/>
                    </a:lnTo>
                    <a:lnTo>
                      <a:pt x="1158" y="88"/>
                    </a:lnTo>
                    <a:lnTo>
                      <a:pt x="1114" y="88"/>
                    </a:lnTo>
                    <a:lnTo>
                      <a:pt x="1114" y="73"/>
                    </a:lnTo>
                    <a:lnTo>
                      <a:pt x="1036" y="73"/>
                    </a:lnTo>
                    <a:lnTo>
                      <a:pt x="1036" y="60"/>
                    </a:lnTo>
                    <a:lnTo>
                      <a:pt x="999" y="60"/>
                    </a:lnTo>
                    <a:lnTo>
                      <a:pt x="999" y="51"/>
                    </a:lnTo>
                    <a:lnTo>
                      <a:pt x="962" y="51"/>
                    </a:lnTo>
                    <a:lnTo>
                      <a:pt x="962" y="37"/>
                    </a:lnTo>
                    <a:lnTo>
                      <a:pt x="918" y="37"/>
                    </a:lnTo>
                    <a:lnTo>
                      <a:pt x="918" y="29"/>
                    </a:lnTo>
                    <a:lnTo>
                      <a:pt x="881" y="29"/>
                    </a:lnTo>
                    <a:lnTo>
                      <a:pt x="881" y="23"/>
                    </a:lnTo>
                    <a:lnTo>
                      <a:pt x="831" y="23"/>
                    </a:lnTo>
                    <a:lnTo>
                      <a:pt x="831" y="14"/>
                    </a:lnTo>
                    <a:lnTo>
                      <a:pt x="803" y="14"/>
                    </a:lnTo>
                    <a:lnTo>
                      <a:pt x="803" y="9"/>
                    </a:lnTo>
                    <a:lnTo>
                      <a:pt x="749" y="9"/>
                    </a:lnTo>
                    <a:lnTo>
                      <a:pt x="749" y="0"/>
                    </a:lnTo>
                    <a:lnTo>
                      <a:pt x="0" y="0"/>
                    </a:lnTo>
                    <a:close/>
                  </a:path>
                </a:pathLst>
              </a:custGeom>
              <a:solidFill>
                <a:srgbClr val="0202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16" name="Freeform 223"/>
              <p:cNvSpPr>
                <a:spLocks/>
              </p:cNvSpPr>
              <p:nvPr/>
            </p:nvSpPr>
            <p:spPr bwMode="auto">
              <a:xfrm>
                <a:off x="4864" y="1879"/>
                <a:ext cx="132" cy="103"/>
              </a:xfrm>
              <a:custGeom>
                <a:avLst/>
                <a:gdLst>
                  <a:gd name="T0" fmla="*/ 0 w 1319"/>
                  <a:gd name="T1" fmla="*/ 0 h 1335"/>
                  <a:gd name="T2" fmla="*/ 0 w 1319"/>
                  <a:gd name="T3" fmla="*/ 0 h 1335"/>
                  <a:gd name="T4" fmla="*/ 0 w 1319"/>
                  <a:gd name="T5" fmla="*/ 0 h 1335"/>
                  <a:gd name="T6" fmla="*/ 0 w 1319"/>
                  <a:gd name="T7" fmla="*/ 0 h 1335"/>
                  <a:gd name="T8" fmla="*/ 0 w 1319"/>
                  <a:gd name="T9" fmla="*/ 0 h 1335"/>
                  <a:gd name="T10" fmla="*/ 0 w 1319"/>
                  <a:gd name="T11" fmla="*/ 0 h 1335"/>
                  <a:gd name="T12" fmla="*/ 0 w 1319"/>
                  <a:gd name="T13" fmla="*/ 0 h 1335"/>
                  <a:gd name="T14" fmla="*/ 0 w 1319"/>
                  <a:gd name="T15" fmla="*/ 0 h 1335"/>
                  <a:gd name="T16" fmla="*/ 0 w 1319"/>
                  <a:gd name="T17" fmla="*/ 0 h 1335"/>
                  <a:gd name="T18" fmla="*/ 0 w 1319"/>
                  <a:gd name="T19" fmla="*/ 0 h 1335"/>
                  <a:gd name="T20" fmla="*/ 0 w 1319"/>
                  <a:gd name="T21" fmla="*/ 0 h 1335"/>
                  <a:gd name="T22" fmla="*/ 0 w 1319"/>
                  <a:gd name="T23" fmla="*/ 0 h 1335"/>
                  <a:gd name="T24" fmla="*/ 0 w 1319"/>
                  <a:gd name="T25" fmla="*/ 0 h 1335"/>
                  <a:gd name="T26" fmla="*/ 0 w 1319"/>
                  <a:gd name="T27" fmla="*/ 0 h 1335"/>
                  <a:gd name="T28" fmla="*/ 0 w 1319"/>
                  <a:gd name="T29" fmla="*/ 0 h 1335"/>
                  <a:gd name="T30" fmla="*/ 0 w 1319"/>
                  <a:gd name="T31" fmla="*/ 0 h 1335"/>
                  <a:gd name="T32" fmla="*/ 0 w 1319"/>
                  <a:gd name="T33" fmla="*/ 0 h 1335"/>
                  <a:gd name="T34" fmla="*/ 0 w 1319"/>
                  <a:gd name="T35" fmla="*/ 0 h 1335"/>
                  <a:gd name="T36" fmla="*/ 0 w 1319"/>
                  <a:gd name="T37" fmla="*/ 0 h 1335"/>
                  <a:gd name="T38" fmla="*/ 0 w 1319"/>
                  <a:gd name="T39" fmla="*/ 0 h 1335"/>
                  <a:gd name="T40" fmla="*/ 0 w 1319"/>
                  <a:gd name="T41" fmla="*/ 0 h 1335"/>
                  <a:gd name="T42" fmla="*/ 0 w 1319"/>
                  <a:gd name="T43" fmla="*/ 0 h 1335"/>
                  <a:gd name="T44" fmla="*/ 0 w 1319"/>
                  <a:gd name="T45" fmla="*/ 0 h 1335"/>
                  <a:gd name="T46" fmla="*/ 0 w 1319"/>
                  <a:gd name="T47" fmla="*/ 0 h 1335"/>
                  <a:gd name="T48" fmla="*/ 0 w 1319"/>
                  <a:gd name="T49" fmla="*/ 0 h 1335"/>
                  <a:gd name="T50" fmla="*/ 0 w 1319"/>
                  <a:gd name="T51" fmla="*/ 0 h 1335"/>
                  <a:gd name="T52" fmla="*/ 0 w 1319"/>
                  <a:gd name="T53" fmla="*/ 0 h 1335"/>
                  <a:gd name="T54" fmla="*/ 0 w 1319"/>
                  <a:gd name="T55" fmla="*/ 0 h 1335"/>
                  <a:gd name="T56" fmla="*/ 0 w 1319"/>
                  <a:gd name="T57" fmla="*/ 0 h 1335"/>
                  <a:gd name="T58" fmla="*/ 0 w 1319"/>
                  <a:gd name="T59" fmla="*/ 0 h 1335"/>
                  <a:gd name="T60" fmla="*/ 0 w 1319"/>
                  <a:gd name="T61" fmla="*/ 0 h 1335"/>
                  <a:gd name="T62" fmla="*/ 0 w 1319"/>
                  <a:gd name="T63" fmla="*/ 0 h 1335"/>
                  <a:gd name="T64" fmla="*/ 0 w 1319"/>
                  <a:gd name="T65" fmla="*/ 0 h 1335"/>
                  <a:gd name="T66" fmla="*/ 0 w 1319"/>
                  <a:gd name="T67" fmla="*/ 0 h 1335"/>
                  <a:gd name="T68" fmla="*/ 0 w 1319"/>
                  <a:gd name="T69" fmla="*/ 0 h 1335"/>
                  <a:gd name="T70" fmla="*/ 0 w 1319"/>
                  <a:gd name="T71" fmla="*/ 0 h 1335"/>
                  <a:gd name="T72" fmla="*/ 0 w 1319"/>
                  <a:gd name="T73" fmla="*/ 0 h 1335"/>
                  <a:gd name="T74" fmla="*/ 0 w 1319"/>
                  <a:gd name="T75" fmla="*/ 0 h 1335"/>
                  <a:gd name="T76" fmla="*/ 0 w 1319"/>
                  <a:gd name="T77" fmla="*/ 0 h 1335"/>
                  <a:gd name="T78" fmla="*/ 0 w 1319"/>
                  <a:gd name="T79" fmla="*/ 0 h 1335"/>
                  <a:gd name="T80" fmla="*/ 0 w 1319"/>
                  <a:gd name="T81" fmla="*/ 0 h 13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19"/>
                  <a:gd name="T124" fmla="*/ 0 h 1335"/>
                  <a:gd name="T125" fmla="*/ 1319 w 1319"/>
                  <a:gd name="T126" fmla="*/ 1335 h 13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19" h="1335">
                    <a:moveTo>
                      <a:pt x="0" y="0"/>
                    </a:moveTo>
                    <a:lnTo>
                      <a:pt x="0" y="1240"/>
                    </a:lnTo>
                    <a:lnTo>
                      <a:pt x="20" y="1240"/>
                    </a:lnTo>
                    <a:lnTo>
                      <a:pt x="20" y="1246"/>
                    </a:lnTo>
                    <a:lnTo>
                      <a:pt x="57" y="1246"/>
                    </a:lnTo>
                    <a:lnTo>
                      <a:pt x="57" y="1254"/>
                    </a:lnTo>
                    <a:lnTo>
                      <a:pt x="93" y="1254"/>
                    </a:lnTo>
                    <a:lnTo>
                      <a:pt x="93" y="1260"/>
                    </a:lnTo>
                    <a:lnTo>
                      <a:pt x="124" y="1260"/>
                    </a:lnTo>
                    <a:lnTo>
                      <a:pt x="124" y="1277"/>
                    </a:lnTo>
                    <a:lnTo>
                      <a:pt x="203" y="1277"/>
                    </a:lnTo>
                    <a:lnTo>
                      <a:pt x="203" y="1291"/>
                    </a:lnTo>
                    <a:lnTo>
                      <a:pt x="239" y="1291"/>
                    </a:lnTo>
                    <a:lnTo>
                      <a:pt x="239" y="1297"/>
                    </a:lnTo>
                    <a:lnTo>
                      <a:pt x="276" y="1297"/>
                    </a:lnTo>
                    <a:lnTo>
                      <a:pt x="276" y="1306"/>
                    </a:lnTo>
                    <a:lnTo>
                      <a:pt x="320" y="1306"/>
                    </a:lnTo>
                    <a:lnTo>
                      <a:pt x="320" y="1320"/>
                    </a:lnTo>
                    <a:lnTo>
                      <a:pt x="365" y="1320"/>
                    </a:lnTo>
                    <a:lnTo>
                      <a:pt x="365" y="1328"/>
                    </a:lnTo>
                    <a:lnTo>
                      <a:pt x="401" y="1328"/>
                    </a:lnTo>
                    <a:lnTo>
                      <a:pt x="401" y="1335"/>
                    </a:lnTo>
                    <a:lnTo>
                      <a:pt x="1319" y="1335"/>
                    </a:lnTo>
                    <a:lnTo>
                      <a:pt x="1319" y="79"/>
                    </a:lnTo>
                    <a:lnTo>
                      <a:pt x="1295" y="79"/>
                    </a:lnTo>
                    <a:lnTo>
                      <a:pt x="1295" y="73"/>
                    </a:lnTo>
                    <a:lnTo>
                      <a:pt x="1260" y="73"/>
                    </a:lnTo>
                    <a:lnTo>
                      <a:pt x="1260" y="65"/>
                    </a:lnTo>
                    <a:lnTo>
                      <a:pt x="1217" y="65"/>
                    </a:lnTo>
                    <a:lnTo>
                      <a:pt x="1217" y="59"/>
                    </a:lnTo>
                    <a:lnTo>
                      <a:pt x="1180" y="59"/>
                    </a:lnTo>
                    <a:lnTo>
                      <a:pt x="1180" y="51"/>
                    </a:lnTo>
                    <a:lnTo>
                      <a:pt x="1136" y="51"/>
                    </a:lnTo>
                    <a:lnTo>
                      <a:pt x="1136" y="37"/>
                    </a:lnTo>
                    <a:lnTo>
                      <a:pt x="1099" y="37"/>
                    </a:lnTo>
                    <a:lnTo>
                      <a:pt x="1099" y="28"/>
                    </a:lnTo>
                    <a:lnTo>
                      <a:pt x="1055" y="28"/>
                    </a:lnTo>
                    <a:lnTo>
                      <a:pt x="1055" y="13"/>
                    </a:lnTo>
                    <a:lnTo>
                      <a:pt x="977" y="13"/>
                    </a:lnTo>
                    <a:lnTo>
                      <a:pt x="977" y="0"/>
                    </a:lnTo>
                    <a:lnTo>
                      <a:pt x="0" y="0"/>
                    </a:lnTo>
                    <a:close/>
                  </a:path>
                </a:pathLst>
              </a:custGeom>
              <a:solidFill>
                <a:srgbClr val="0202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17" name="Freeform 224"/>
              <p:cNvSpPr>
                <a:spLocks/>
              </p:cNvSpPr>
              <p:nvPr/>
            </p:nvSpPr>
            <p:spPr bwMode="auto">
              <a:xfrm>
                <a:off x="4872" y="1885"/>
                <a:ext cx="118" cy="92"/>
              </a:xfrm>
              <a:custGeom>
                <a:avLst/>
                <a:gdLst>
                  <a:gd name="T0" fmla="*/ 0 w 1181"/>
                  <a:gd name="T1" fmla="*/ 0 h 1204"/>
                  <a:gd name="T2" fmla="*/ 0 w 1181"/>
                  <a:gd name="T3" fmla="*/ 0 h 1204"/>
                  <a:gd name="T4" fmla="*/ 0 w 1181"/>
                  <a:gd name="T5" fmla="*/ 0 h 1204"/>
                  <a:gd name="T6" fmla="*/ 0 w 1181"/>
                  <a:gd name="T7" fmla="*/ 0 h 1204"/>
                  <a:gd name="T8" fmla="*/ 0 w 1181"/>
                  <a:gd name="T9" fmla="*/ 0 h 1204"/>
                  <a:gd name="T10" fmla="*/ 0 w 1181"/>
                  <a:gd name="T11" fmla="*/ 0 h 1204"/>
                  <a:gd name="T12" fmla="*/ 0 w 1181"/>
                  <a:gd name="T13" fmla="*/ 0 h 1204"/>
                  <a:gd name="T14" fmla="*/ 0 w 1181"/>
                  <a:gd name="T15" fmla="*/ 0 h 1204"/>
                  <a:gd name="T16" fmla="*/ 0 w 1181"/>
                  <a:gd name="T17" fmla="*/ 0 h 1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1"/>
                  <a:gd name="T28" fmla="*/ 0 h 1204"/>
                  <a:gd name="T29" fmla="*/ 1181 w 1181"/>
                  <a:gd name="T30" fmla="*/ 1204 h 12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1" h="1204">
                    <a:moveTo>
                      <a:pt x="0" y="0"/>
                    </a:moveTo>
                    <a:lnTo>
                      <a:pt x="0" y="1181"/>
                    </a:lnTo>
                    <a:lnTo>
                      <a:pt x="14" y="1181"/>
                    </a:lnTo>
                    <a:lnTo>
                      <a:pt x="14" y="1187"/>
                    </a:lnTo>
                    <a:lnTo>
                      <a:pt x="45" y="1187"/>
                    </a:lnTo>
                    <a:lnTo>
                      <a:pt x="45" y="1204"/>
                    </a:lnTo>
                    <a:lnTo>
                      <a:pt x="1181" y="1204"/>
                    </a:lnTo>
                    <a:lnTo>
                      <a:pt x="1181" y="0"/>
                    </a:lnTo>
                    <a:lnTo>
                      <a:pt x="0" y="0"/>
                    </a:lnTo>
                    <a:close/>
                  </a:path>
                </a:pathLst>
              </a:custGeom>
              <a:solidFill>
                <a:srgbClr val="020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18" name="Rectangle 225"/>
              <p:cNvSpPr>
                <a:spLocks noChangeArrowheads="1"/>
              </p:cNvSpPr>
              <p:nvPr/>
            </p:nvSpPr>
            <p:spPr bwMode="auto">
              <a:xfrm>
                <a:off x="4877" y="1889"/>
                <a:ext cx="104" cy="81"/>
              </a:xfrm>
              <a:prstGeom prst="rect">
                <a:avLst/>
              </a:prstGeom>
              <a:solidFill>
                <a:srgbClr val="0202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7219" name="Rectangle 226"/>
              <p:cNvSpPr>
                <a:spLocks noChangeArrowheads="1"/>
              </p:cNvSpPr>
              <p:nvPr/>
            </p:nvSpPr>
            <p:spPr bwMode="auto">
              <a:xfrm>
                <a:off x="4884" y="1895"/>
                <a:ext cx="90" cy="70"/>
              </a:xfrm>
              <a:prstGeom prst="rect">
                <a:avLst/>
              </a:prstGeom>
              <a:solidFill>
                <a:srgbClr val="0202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7220" name="Rectangle 227"/>
              <p:cNvSpPr>
                <a:spLocks noChangeArrowheads="1"/>
              </p:cNvSpPr>
              <p:nvPr/>
            </p:nvSpPr>
            <p:spPr bwMode="auto">
              <a:xfrm>
                <a:off x="4891" y="1900"/>
                <a:ext cx="77" cy="60"/>
              </a:xfrm>
              <a:prstGeom prst="rect">
                <a:avLst/>
              </a:prstGeom>
              <a:solidFill>
                <a:srgbClr val="0202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7221" name="Rectangle 228"/>
              <p:cNvSpPr>
                <a:spLocks noChangeArrowheads="1"/>
              </p:cNvSpPr>
              <p:nvPr/>
            </p:nvSpPr>
            <p:spPr bwMode="auto">
              <a:xfrm>
                <a:off x="4898" y="1906"/>
                <a:ext cx="63" cy="48"/>
              </a:xfrm>
              <a:prstGeom prst="rect">
                <a:avLst/>
              </a:prstGeom>
              <a:solidFill>
                <a:srgbClr val="0202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7222" name="Rectangle 229"/>
              <p:cNvSpPr>
                <a:spLocks noChangeArrowheads="1"/>
              </p:cNvSpPr>
              <p:nvPr/>
            </p:nvSpPr>
            <p:spPr bwMode="auto">
              <a:xfrm>
                <a:off x="4904" y="1911"/>
                <a:ext cx="50" cy="38"/>
              </a:xfrm>
              <a:prstGeom prst="rect">
                <a:avLst/>
              </a:prstGeom>
              <a:solidFill>
                <a:srgbClr val="0202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7223" name="Rectangle 230"/>
              <p:cNvSpPr>
                <a:spLocks noChangeArrowheads="1"/>
              </p:cNvSpPr>
              <p:nvPr/>
            </p:nvSpPr>
            <p:spPr bwMode="auto">
              <a:xfrm>
                <a:off x="4911" y="1916"/>
                <a:ext cx="37" cy="28"/>
              </a:xfrm>
              <a:prstGeom prst="rect">
                <a:avLst/>
              </a:prstGeom>
              <a:solidFill>
                <a:srgbClr val="0202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7224" name="Rectangle 231"/>
              <p:cNvSpPr>
                <a:spLocks noChangeArrowheads="1"/>
              </p:cNvSpPr>
              <p:nvPr/>
            </p:nvSpPr>
            <p:spPr bwMode="auto">
              <a:xfrm>
                <a:off x="4918" y="1921"/>
                <a:ext cx="22"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7225" name="Freeform 232"/>
              <p:cNvSpPr>
                <a:spLocks/>
              </p:cNvSpPr>
              <p:nvPr/>
            </p:nvSpPr>
            <p:spPr bwMode="auto">
              <a:xfrm>
                <a:off x="4797" y="1859"/>
                <a:ext cx="265" cy="142"/>
              </a:xfrm>
              <a:custGeom>
                <a:avLst/>
                <a:gdLst>
                  <a:gd name="T0" fmla="*/ 0 w 2644"/>
                  <a:gd name="T1" fmla="*/ 0 h 1845"/>
                  <a:gd name="T2" fmla="*/ 0 w 2644"/>
                  <a:gd name="T3" fmla="*/ 0 h 1845"/>
                  <a:gd name="T4" fmla="*/ 0 w 2644"/>
                  <a:gd name="T5" fmla="*/ 0 h 1845"/>
                  <a:gd name="T6" fmla="*/ 0 w 2644"/>
                  <a:gd name="T7" fmla="*/ 0 h 1845"/>
                  <a:gd name="T8" fmla="*/ 0 w 2644"/>
                  <a:gd name="T9" fmla="*/ 0 h 1845"/>
                  <a:gd name="T10" fmla="*/ 0 w 2644"/>
                  <a:gd name="T11" fmla="*/ 0 h 1845"/>
                  <a:gd name="T12" fmla="*/ 0 w 2644"/>
                  <a:gd name="T13" fmla="*/ 0 h 1845"/>
                  <a:gd name="T14" fmla="*/ 0 w 2644"/>
                  <a:gd name="T15" fmla="*/ 0 h 1845"/>
                  <a:gd name="T16" fmla="*/ 0 w 2644"/>
                  <a:gd name="T17" fmla="*/ 0 h 1845"/>
                  <a:gd name="T18" fmla="*/ 0 w 2644"/>
                  <a:gd name="T19" fmla="*/ 0 h 1845"/>
                  <a:gd name="T20" fmla="*/ 0 w 2644"/>
                  <a:gd name="T21" fmla="*/ 0 h 1845"/>
                  <a:gd name="T22" fmla="*/ 0 w 2644"/>
                  <a:gd name="T23" fmla="*/ 0 h 1845"/>
                  <a:gd name="T24" fmla="*/ 0 w 2644"/>
                  <a:gd name="T25" fmla="*/ 0 h 1845"/>
                  <a:gd name="T26" fmla="*/ 0 w 2644"/>
                  <a:gd name="T27" fmla="*/ 0 h 1845"/>
                  <a:gd name="T28" fmla="*/ 0 w 2644"/>
                  <a:gd name="T29" fmla="*/ 0 h 1845"/>
                  <a:gd name="T30" fmla="*/ 0 w 2644"/>
                  <a:gd name="T31" fmla="*/ 0 h 1845"/>
                  <a:gd name="T32" fmla="*/ 0 w 2644"/>
                  <a:gd name="T33" fmla="*/ 0 h 1845"/>
                  <a:gd name="T34" fmla="*/ 0 w 2644"/>
                  <a:gd name="T35" fmla="*/ 0 h 1845"/>
                  <a:gd name="T36" fmla="*/ 0 w 2644"/>
                  <a:gd name="T37" fmla="*/ 0 h 1845"/>
                  <a:gd name="T38" fmla="*/ 0 w 2644"/>
                  <a:gd name="T39" fmla="*/ 0 h 1845"/>
                  <a:gd name="T40" fmla="*/ 0 w 2644"/>
                  <a:gd name="T41" fmla="*/ 0 h 1845"/>
                  <a:gd name="T42" fmla="*/ 0 w 2644"/>
                  <a:gd name="T43" fmla="*/ 0 h 1845"/>
                  <a:gd name="T44" fmla="*/ 0 w 2644"/>
                  <a:gd name="T45" fmla="*/ 0 h 1845"/>
                  <a:gd name="T46" fmla="*/ 0 w 2644"/>
                  <a:gd name="T47" fmla="*/ 0 h 1845"/>
                  <a:gd name="T48" fmla="*/ 0 w 2644"/>
                  <a:gd name="T49" fmla="*/ 0 h 1845"/>
                  <a:gd name="T50" fmla="*/ 0 w 2644"/>
                  <a:gd name="T51" fmla="*/ 0 h 1845"/>
                  <a:gd name="T52" fmla="*/ 0 w 2644"/>
                  <a:gd name="T53" fmla="*/ 0 h 1845"/>
                  <a:gd name="T54" fmla="*/ 0 w 2644"/>
                  <a:gd name="T55" fmla="*/ 0 h 1845"/>
                  <a:gd name="T56" fmla="*/ 0 w 2644"/>
                  <a:gd name="T57" fmla="*/ 0 h 1845"/>
                  <a:gd name="T58" fmla="*/ 0 w 2644"/>
                  <a:gd name="T59" fmla="*/ 0 h 1845"/>
                  <a:gd name="T60" fmla="*/ 0 w 2644"/>
                  <a:gd name="T61" fmla="*/ 0 h 1845"/>
                  <a:gd name="T62" fmla="*/ 0 w 2644"/>
                  <a:gd name="T63" fmla="*/ 0 h 1845"/>
                  <a:gd name="T64" fmla="*/ 0 w 2644"/>
                  <a:gd name="T65" fmla="*/ 0 h 1845"/>
                  <a:gd name="T66" fmla="*/ 0 w 2644"/>
                  <a:gd name="T67" fmla="*/ 0 h 1845"/>
                  <a:gd name="T68" fmla="*/ 0 w 2644"/>
                  <a:gd name="T69" fmla="*/ 0 h 18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44"/>
                  <a:gd name="T106" fmla="*/ 0 h 1845"/>
                  <a:gd name="T107" fmla="*/ 2644 w 2644"/>
                  <a:gd name="T108" fmla="*/ 1845 h 18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44" h="1845">
                    <a:moveTo>
                      <a:pt x="474" y="0"/>
                    </a:moveTo>
                    <a:lnTo>
                      <a:pt x="0" y="1328"/>
                    </a:lnTo>
                    <a:lnTo>
                      <a:pt x="2157" y="1845"/>
                    </a:lnTo>
                    <a:lnTo>
                      <a:pt x="2172" y="1823"/>
                    </a:lnTo>
                    <a:lnTo>
                      <a:pt x="2172" y="1814"/>
                    </a:lnTo>
                    <a:lnTo>
                      <a:pt x="2179" y="1786"/>
                    </a:lnTo>
                    <a:lnTo>
                      <a:pt x="2187" y="1757"/>
                    </a:lnTo>
                    <a:lnTo>
                      <a:pt x="2209" y="1720"/>
                    </a:lnTo>
                    <a:lnTo>
                      <a:pt x="2209" y="1684"/>
                    </a:lnTo>
                    <a:lnTo>
                      <a:pt x="2229" y="1647"/>
                    </a:lnTo>
                    <a:lnTo>
                      <a:pt x="2246" y="1594"/>
                    </a:lnTo>
                    <a:lnTo>
                      <a:pt x="2266" y="1550"/>
                    </a:lnTo>
                    <a:lnTo>
                      <a:pt x="2288" y="1499"/>
                    </a:lnTo>
                    <a:lnTo>
                      <a:pt x="2302" y="1440"/>
                    </a:lnTo>
                    <a:lnTo>
                      <a:pt x="2324" y="1388"/>
                    </a:lnTo>
                    <a:lnTo>
                      <a:pt x="2347" y="1328"/>
                    </a:lnTo>
                    <a:lnTo>
                      <a:pt x="2369" y="1269"/>
                    </a:lnTo>
                    <a:lnTo>
                      <a:pt x="2390" y="1204"/>
                    </a:lnTo>
                    <a:lnTo>
                      <a:pt x="2412" y="1150"/>
                    </a:lnTo>
                    <a:lnTo>
                      <a:pt x="2434" y="1085"/>
                    </a:lnTo>
                    <a:lnTo>
                      <a:pt x="2448" y="1025"/>
                    </a:lnTo>
                    <a:lnTo>
                      <a:pt x="2484" y="965"/>
                    </a:lnTo>
                    <a:lnTo>
                      <a:pt x="2499" y="908"/>
                    </a:lnTo>
                    <a:lnTo>
                      <a:pt x="2521" y="849"/>
                    </a:lnTo>
                    <a:lnTo>
                      <a:pt x="2535" y="789"/>
                    </a:lnTo>
                    <a:lnTo>
                      <a:pt x="2551" y="753"/>
                    </a:lnTo>
                    <a:lnTo>
                      <a:pt x="2571" y="693"/>
                    </a:lnTo>
                    <a:lnTo>
                      <a:pt x="2588" y="657"/>
                    </a:lnTo>
                    <a:lnTo>
                      <a:pt x="2601" y="613"/>
                    </a:lnTo>
                    <a:lnTo>
                      <a:pt x="2616" y="576"/>
                    </a:lnTo>
                    <a:lnTo>
                      <a:pt x="2624" y="545"/>
                    </a:lnTo>
                    <a:lnTo>
                      <a:pt x="2638" y="523"/>
                    </a:lnTo>
                    <a:lnTo>
                      <a:pt x="2644" y="509"/>
                    </a:lnTo>
                    <a:lnTo>
                      <a:pt x="2644" y="486"/>
                    </a:lnTo>
                    <a:lnTo>
                      <a:pt x="47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26" name="Freeform 233"/>
              <p:cNvSpPr>
                <a:spLocks/>
              </p:cNvSpPr>
              <p:nvPr/>
            </p:nvSpPr>
            <p:spPr bwMode="auto">
              <a:xfrm>
                <a:off x="5043" y="1952"/>
                <a:ext cx="44" cy="59"/>
              </a:xfrm>
              <a:custGeom>
                <a:avLst/>
                <a:gdLst>
                  <a:gd name="T0" fmla="*/ 0 w 437"/>
                  <a:gd name="T1" fmla="*/ 0 h 761"/>
                  <a:gd name="T2" fmla="*/ 0 w 437"/>
                  <a:gd name="T3" fmla="*/ 0 h 761"/>
                  <a:gd name="T4" fmla="*/ 0 w 437"/>
                  <a:gd name="T5" fmla="*/ 0 h 761"/>
                  <a:gd name="T6" fmla="*/ 0 w 437"/>
                  <a:gd name="T7" fmla="*/ 0 h 761"/>
                  <a:gd name="T8" fmla="*/ 0 w 437"/>
                  <a:gd name="T9" fmla="*/ 0 h 761"/>
                  <a:gd name="T10" fmla="*/ 0 60000 65536"/>
                  <a:gd name="T11" fmla="*/ 0 60000 65536"/>
                  <a:gd name="T12" fmla="*/ 0 60000 65536"/>
                  <a:gd name="T13" fmla="*/ 0 60000 65536"/>
                  <a:gd name="T14" fmla="*/ 0 60000 65536"/>
                  <a:gd name="T15" fmla="*/ 0 w 437"/>
                  <a:gd name="T16" fmla="*/ 0 h 761"/>
                  <a:gd name="T17" fmla="*/ 437 w 437"/>
                  <a:gd name="T18" fmla="*/ 761 h 761"/>
                </a:gdLst>
                <a:ahLst/>
                <a:cxnLst>
                  <a:cxn ang="T10">
                    <a:pos x="T0" y="T1"/>
                  </a:cxn>
                  <a:cxn ang="T11">
                    <a:pos x="T2" y="T3"/>
                  </a:cxn>
                  <a:cxn ang="T12">
                    <a:pos x="T4" y="T5"/>
                  </a:cxn>
                  <a:cxn ang="T13">
                    <a:pos x="T6" y="T7"/>
                  </a:cxn>
                  <a:cxn ang="T14">
                    <a:pos x="T8" y="T9"/>
                  </a:cxn>
                </a:cxnLst>
                <a:rect l="T15" t="T16" r="T17" b="T18"/>
                <a:pathLst>
                  <a:path w="437" h="761">
                    <a:moveTo>
                      <a:pt x="241" y="0"/>
                    </a:moveTo>
                    <a:lnTo>
                      <a:pt x="0" y="702"/>
                    </a:lnTo>
                    <a:lnTo>
                      <a:pt x="182" y="761"/>
                    </a:lnTo>
                    <a:lnTo>
                      <a:pt x="437" y="52"/>
                    </a:lnTo>
                    <a:lnTo>
                      <a:pt x="241"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27" name="Freeform 234"/>
              <p:cNvSpPr>
                <a:spLocks/>
              </p:cNvSpPr>
              <p:nvPr/>
            </p:nvSpPr>
            <p:spPr bwMode="auto">
              <a:xfrm>
                <a:off x="5043" y="1952"/>
                <a:ext cx="44" cy="59"/>
              </a:xfrm>
              <a:custGeom>
                <a:avLst/>
                <a:gdLst>
                  <a:gd name="T0" fmla="*/ 0 w 437"/>
                  <a:gd name="T1" fmla="*/ 0 h 761"/>
                  <a:gd name="T2" fmla="*/ 0 w 437"/>
                  <a:gd name="T3" fmla="*/ 0 h 761"/>
                  <a:gd name="T4" fmla="*/ 0 w 437"/>
                  <a:gd name="T5" fmla="*/ 0 h 761"/>
                  <a:gd name="T6" fmla="*/ 0 w 437"/>
                  <a:gd name="T7" fmla="*/ 0 h 761"/>
                  <a:gd name="T8" fmla="*/ 0 w 437"/>
                  <a:gd name="T9" fmla="*/ 0 h 761"/>
                  <a:gd name="T10" fmla="*/ 0 60000 65536"/>
                  <a:gd name="T11" fmla="*/ 0 60000 65536"/>
                  <a:gd name="T12" fmla="*/ 0 60000 65536"/>
                  <a:gd name="T13" fmla="*/ 0 60000 65536"/>
                  <a:gd name="T14" fmla="*/ 0 60000 65536"/>
                  <a:gd name="T15" fmla="*/ 0 w 437"/>
                  <a:gd name="T16" fmla="*/ 0 h 761"/>
                  <a:gd name="T17" fmla="*/ 437 w 437"/>
                  <a:gd name="T18" fmla="*/ 761 h 761"/>
                </a:gdLst>
                <a:ahLst/>
                <a:cxnLst>
                  <a:cxn ang="T10">
                    <a:pos x="T0" y="T1"/>
                  </a:cxn>
                  <a:cxn ang="T11">
                    <a:pos x="T2" y="T3"/>
                  </a:cxn>
                  <a:cxn ang="T12">
                    <a:pos x="T4" y="T5"/>
                  </a:cxn>
                  <a:cxn ang="T13">
                    <a:pos x="T6" y="T7"/>
                  </a:cxn>
                  <a:cxn ang="T14">
                    <a:pos x="T8" y="T9"/>
                  </a:cxn>
                </a:cxnLst>
                <a:rect l="T15" t="T16" r="T17" b="T18"/>
                <a:pathLst>
                  <a:path w="437" h="761">
                    <a:moveTo>
                      <a:pt x="241" y="0"/>
                    </a:moveTo>
                    <a:lnTo>
                      <a:pt x="0" y="702"/>
                    </a:lnTo>
                    <a:lnTo>
                      <a:pt x="182" y="761"/>
                    </a:lnTo>
                    <a:lnTo>
                      <a:pt x="437" y="52"/>
                    </a:lnTo>
                    <a:lnTo>
                      <a:pt x="2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28" name="Freeform 235"/>
              <p:cNvSpPr>
                <a:spLocks/>
              </p:cNvSpPr>
              <p:nvPr/>
            </p:nvSpPr>
            <p:spPr bwMode="auto">
              <a:xfrm>
                <a:off x="5070" y="1963"/>
                <a:ext cx="13" cy="14"/>
              </a:xfrm>
              <a:custGeom>
                <a:avLst/>
                <a:gdLst>
                  <a:gd name="T0" fmla="*/ 0 w 132"/>
                  <a:gd name="T1" fmla="*/ 0 h 179"/>
                  <a:gd name="T2" fmla="*/ 0 w 132"/>
                  <a:gd name="T3" fmla="*/ 0 h 179"/>
                  <a:gd name="T4" fmla="*/ 0 w 132"/>
                  <a:gd name="T5" fmla="*/ 0 h 179"/>
                  <a:gd name="T6" fmla="*/ 0 w 132"/>
                  <a:gd name="T7" fmla="*/ 0 h 179"/>
                  <a:gd name="T8" fmla="*/ 0 w 132"/>
                  <a:gd name="T9" fmla="*/ 0 h 179"/>
                  <a:gd name="T10" fmla="*/ 0 w 132"/>
                  <a:gd name="T11" fmla="*/ 0 h 179"/>
                  <a:gd name="T12" fmla="*/ 0 w 132"/>
                  <a:gd name="T13" fmla="*/ 0 h 179"/>
                  <a:gd name="T14" fmla="*/ 0 w 132"/>
                  <a:gd name="T15" fmla="*/ 0 h 179"/>
                  <a:gd name="T16" fmla="*/ 0 w 132"/>
                  <a:gd name="T17" fmla="*/ 0 h 179"/>
                  <a:gd name="T18" fmla="*/ 0 w 132"/>
                  <a:gd name="T19" fmla="*/ 0 h 179"/>
                  <a:gd name="T20" fmla="*/ 0 w 132"/>
                  <a:gd name="T21" fmla="*/ 0 h 179"/>
                  <a:gd name="T22" fmla="*/ 0 w 132"/>
                  <a:gd name="T23" fmla="*/ 0 h 179"/>
                  <a:gd name="T24" fmla="*/ 0 w 132"/>
                  <a:gd name="T25" fmla="*/ 0 h 179"/>
                  <a:gd name="T26" fmla="*/ 0 w 132"/>
                  <a:gd name="T27" fmla="*/ 0 h 179"/>
                  <a:gd name="T28" fmla="*/ 0 w 132"/>
                  <a:gd name="T29" fmla="*/ 0 h 179"/>
                  <a:gd name="T30" fmla="*/ 0 w 132"/>
                  <a:gd name="T31" fmla="*/ 0 h 179"/>
                  <a:gd name="T32" fmla="*/ 0 w 132"/>
                  <a:gd name="T33" fmla="*/ 0 h 179"/>
                  <a:gd name="T34" fmla="*/ 0 w 132"/>
                  <a:gd name="T35" fmla="*/ 0 h 179"/>
                  <a:gd name="T36" fmla="*/ 0 w 132"/>
                  <a:gd name="T37" fmla="*/ 0 h 179"/>
                  <a:gd name="T38" fmla="*/ 0 w 132"/>
                  <a:gd name="T39" fmla="*/ 0 h 179"/>
                  <a:gd name="T40" fmla="*/ 0 w 132"/>
                  <a:gd name="T41" fmla="*/ 0 h 179"/>
                  <a:gd name="T42" fmla="*/ 0 w 132"/>
                  <a:gd name="T43" fmla="*/ 0 h 179"/>
                  <a:gd name="T44" fmla="*/ 0 w 132"/>
                  <a:gd name="T45" fmla="*/ 0 h 179"/>
                  <a:gd name="T46" fmla="*/ 0 w 132"/>
                  <a:gd name="T47" fmla="*/ 0 h 179"/>
                  <a:gd name="T48" fmla="*/ 0 w 132"/>
                  <a:gd name="T49" fmla="*/ 0 h 179"/>
                  <a:gd name="T50" fmla="*/ 0 w 132"/>
                  <a:gd name="T51" fmla="*/ 0 h 179"/>
                  <a:gd name="T52" fmla="*/ 0 w 132"/>
                  <a:gd name="T53" fmla="*/ 0 h 179"/>
                  <a:gd name="T54" fmla="*/ 0 w 132"/>
                  <a:gd name="T55" fmla="*/ 0 h 179"/>
                  <a:gd name="T56" fmla="*/ 0 w 132"/>
                  <a:gd name="T57" fmla="*/ 0 h 179"/>
                  <a:gd name="T58" fmla="*/ 0 w 132"/>
                  <a:gd name="T59" fmla="*/ 0 h 179"/>
                  <a:gd name="T60" fmla="*/ 0 w 132"/>
                  <a:gd name="T61" fmla="*/ 0 h 1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2"/>
                  <a:gd name="T94" fmla="*/ 0 h 179"/>
                  <a:gd name="T95" fmla="*/ 132 w 132"/>
                  <a:gd name="T96" fmla="*/ 179 h 1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2" h="179">
                    <a:moveTo>
                      <a:pt x="0" y="83"/>
                    </a:moveTo>
                    <a:lnTo>
                      <a:pt x="0" y="120"/>
                    </a:lnTo>
                    <a:lnTo>
                      <a:pt x="9" y="125"/>
                    </a:lnTo>
                    <a:lnTo>
                      <a:pt x="9" y="148"/>
                    </a:lnTo>
                    <a:lnTo>
                      <a:pt x="28" y="162"/>
                    </a:lnTo>
                    <a:lnTo>
                      <a:pt x="28" y="179"/>
                    </a:lnTo>
                    <a:lnTo>
                      <a:pt x="65" y="179"/>
                    </a:lnTo>
                    <a:lnTo>
                      <a:pt x="81" y="162"/>
                    </a:lnTo>
                    <a:lnTo>
                      <a:pt x="81" y="148"/>
                    </a:lnTo>
                    <a:lnTo>
                      <a:pt x="87" y="142"/>
                    </a:lnTo>
                    <a:lnTo>
                      <a:pt x="87" y="111"/>
                    </a:lnTo>
                    <a:lnTo>
                      <a:pt x="96" y="105"/>
                    </a:lnTo>
                    <a:lnTo>
                      <a:pt x="96" y="89"/>
                    </a:lnTo>
                    <a:lnTo>
                      <a:pt x="109" y="83"/>
                    </a:lnTo>
                    <a:lnTo>
                      <a:pt x="109" y="74"/>
                    </a:lnTo>
                    <a:lnTo>
                      <a:pt x="118" y="68"/>
                    </a:lnTo>
                    <a:lnTo>
                      <a:pt x="118" y="60"/>
                    </a:lnTo>
                    <a:lnTo>
                      <a:pt x="124" y="46"/>
                    </a:lnTo>
                    <a:lnTo>
                      <a:pt x="124" y="31"/>
                    </a:lnTo>
                    <a:lnTo>
                      <a:pt x="132" y="31"/>
                    </a:lnTo>
                    <a:lnTo>
                      <a:pt x="132" y="0"/>
                    </a:lnTo>
                    <a:lnTo>
                      <a:pt x="87" y="0"/>
                    </a:lnTo>
                    <a:lnTo>
                      <a:pt x="81" y="8"/>
                    </a:lnTo>
                    <a:lnTo>
                      <a:pt x="59" y="8"/>
                    </a:lnTo>
                    <a:lnTo>
                      <a:pt x="51" y="23"/>
                    </a:lnTo>
                    <a:lnTo>
                      <a:pt x="45" y="23"/>
                    </a:lnTo>
                    <a:lnTo>
                      <a:pt x="28" y="46"/>
                    </a:lnTo>
                    <a:lnTo>
                      <a:pt x="9" y="46"/>
                    </a:lnTo>
                    <a:lnTo>
                      <a:pt x="9" y="60"/>
                    </a:lnTo>
                    <a:lnTo>
                      <a:pt x="0" y="68"/>
                    </a:lnTo>
                    <a:lnTo>
                      <a:pt x="0" y="8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29" name="Freeform 236"/>
              <p:cNvSpPr>
                <a:spLocks/>
              </p:cNvSpPr>
              <p:nvPr/>
            </p:nvSpPr>
            <p:spPr bwMode="auto">
              <a:xfrm>
                <a:off x="5070" y="1963"/>
                <a:ext cx="13" cy="14"/>
              </a:xfrm>
              <a:custGeom>
                <a:avLst/>
                <a:gdLst>
                  <a:gd name="T0" fmla="*/ 0 w 132"/>
                  <a:gd name="T1" fmla="*/ 0 h 179"/>
                  <a:gd name="T2" fmla="*/ 0 w 132"/>
                  <a:gd name="T3" fmla="*/ 0 h 179"/>
                  <a:gd name="T4" fmla="*/ 0 w 132"/>
                  <a:gd name="T5" fmla="*/ 0 h 179"/>
                  <a:gd name="T6" fmla="*/ 0 w 132"/>
                  <a:gd name="T7" fmla="*/ 0 h 179"/>
                  <a:gd name="T8" fmla="*/ 0 w 132"/>
                  <a:gd name="T9" fmla="*/ 0 h 179"/>
                  <a:gd name="T10" fmla="*/ 0 w 132"/>
                  <a:gd name="T11" fmla="*/ 0 h 179"/>
                  <a:gd name="T12" fmla="*/ 0 w 132"/>
                  <a:gd name="T13" fmla="*/ 0 h 179"/>
                  <a:gd name="T14" fmla="*/ 0 w 132"/>
                  <a:gd name="T15" fmla="*/ 0 h 179"/>
                  <a:gd name="T16" fmla="*/ 0 w 132"/>
                  <a:gd name="T17" fmla="*/ 0 h 179"/>
                  <a:gd name="T18" fmla="*/ 0 w 132"/>
                  <a:gd name="T19" fmla="*/ 0 h 179"/>
                  <a:gd name="T20" fmla="*/ 0 w 132"/>
                  <a:gd name="T21" fmla="*/ 0 h 179"/>
                  <a:gd name="T22" fmla="*/ 0 w 132"/>
                  <a:gd name="T23" fmla="*/ 0 h 179"/>
                  <a:gd name="T24" fmla="*/ 0 w 132"/>
                  <a:gd name="T25" fmla="*/ 0 h 179"/>
                  <a:gd name="T26" fmla="*/ 0 w 132"/>
                  <a:gd name="T27" fmla="*/ 0 h 179"/>
                  <a:gd name="T28" fmla="*/ 0 w 132"/>
                  <a:gd name="T29" fmla="*/ 0 h 179"/>
                  <a:gd name="T30" fmla="*/ 0 w 132"/>
                  <a:gd name="T31" fmla="*/ 0 h 179"/>
                  <a:gd name="T32" fmla="*/ 0 w 132"/>
                  <a:gd name="T33" fmla="*/ 0 h 179"/>
                  <a:gd name="T34" fmla="*/ 0 w 132"/>
                  <a:gd name="T35" fmla="*/ 0 h 179"/>
                  <a:gd name="T36" fmla="*/ 0 w 132"/>
                  <a:gd name="T37" fmla="*/ 0 h 179"/>
                  <a:gd name="T38" fmla="*/ 0 w 132"/>
                  <a:gd name="T39" fmla="*/ 0 h 179"/>
                  <a:gd name="T40" fmla="*/ 0 w 132"/>
                  <a:gd name="T41" fmla="*/ 0 h 179"/>
                  <a:gd name="T42" fmla="*/ 0 w 132"/>
                  <a:gd name="T43" fmla="*/ 0 h 179"/>
                  <a:gd name="T44" fmla="*/ 0 w 132"/>
                  <a:gd name="T45" fmla="*/ 0 h 179"/>
                  <a:gd name="T46" fmla="*/ 0 w 132"/>
                  <a:gd name="T47" fmla="*/ 0 h 179"/>
                  <a:gd name="T48" fmla="*/ 0 w 132"/>
                  <a:gd name="T49" fmla="*/ 0 h 179"/>
                  <a:gd name="T50" fmla="*/ 0 w 132"/>
                  <a:gd name="T51" fmla="*/ 0 h 179"/>
                  <a:gd name="T52" fmla="*/ 0 w 132"/>
                  <a:gd name="T53" fmla="*/ 0 h 179"/>
                  <a:gd name="T54" fmla="*/ 0 w 132"/>
                  <a:gd name="T55" fmla="*/ 0 h 179"/>
                  <a:gd name="T56" fmla="*/ 0 w 132"/>
                  <a:gd name="T57" fmla="*/ 0 h 179"/>
                  <a:gd name="T58" fmla="*/ 0 w 132"/>
                  <a:gd name="T59" fmla="*/ 0 h 179"/>
                  <a:gd name="T60" fmla="*/ 0 w 132"/>
                  <a:gd name="T61" fmla="*/ 0 h 1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2"/>
                  <a:gd name="T94" fmla="*/ 0 h 179"/>
                  <a:gd name="T95" fmla="*/ 132 w 132"/>
                  <a:gd name="T96" fmla="*/ 179 h 1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2" h="179">
                    <a:moveTo>
                      <a:pt x="0" y="83"/>
                    </a:moveTo>
                    <a:lnTo>
                      <a:pt x="0" y="120"/>
                    </a:lnTo>
                    <a:lnTo>
                      <a:pt x="9" y="125"/>
                    </a:lnTo>
                    <a:lnTo>
                      <a:pt x="9" y="148"/>
                    </a:lnTo>
                    <a:lnTo>
                      <a:pt x="28" y="162"/>
                    </a:lnTo>
                    <a:lnTo>
                      <a:pt x="28" y="179"/>
                    </a:lnTo>
                    <a:lnTo>
                      <a:pt x="65" y="179"/>
                    </a:lnTo>
                    <a:lnTo>
                      <a:pt x="81" y="162"/>
                    </a:lnTo>
                    <a:lnTo>
                      <a:pt x="81" y="148"/>
                    </a:lnTo>
                    <a:lnTo>
                      <a:pt x="87" y="142"/>
                    </a:lnTo>
                    <a:lnTo>
                      <a:pt x="87" y="111"/>
                    </a:lnTo>
                    <a:lnTo>
                      <a:pt x="96" y="105"/>
                    </a:lnTo>
                    <a:lnTo>
                      <a:pt x="96" y="89"/>
                    </a:lnTo>
                    <a:lnTo>
                      <a:pt x="109" y="83"/>
                    </a:lnTo>
                    <a:lnTo>
                      <a:pt x="109" y="74"/>
                    </a:lnTo>
                    <a:lnTo>
                      <a:pt x="118" y="68"/>
                    </a:lnTo>
                    <a:lnTo>
                      <a:pt x="118" y="60"/>
                    </a:lnTo>
                    <a:lnTo>
                      <a:pt x="124" y="46"/>
                    </a:lnTo>
                    <a:lnTo>
                      <a:pt x="124" y="31"/>
                    </a:lnTo>
                    <a:lnTo>
                      <a:pt x="132" y="31"/>
                    </a:lnTo>
                    <a:lnTo>
                      <a:pt x="132" y="0"/>
                    </a:lnTo>
                    <a:lnTo>
                      <a:pt x="87" y="0"/>
                    </a:lnTo>
                    <a:lnTo>
                      <a:pt x="81" y="8"/>
                    </a:lnTo>
                    <a:lnTo>
                      <a:pt x="59" y="8"/>
                    </a:lnTo>
                    <a:lnTo>
                      <a:pt x="51" y="23"/>
                    </a:lnTo>
                    <a:lnTo>
                      <a:pt x="45" y="23"/>
                    </a:lnTo>
                    <a:lnTo>
                      <a:pt x="28" y="46"/>
                    </a:lnTo>
                    <a:lnTo>
                      <a:pt x="9" y="46"/>
                    </a:lnTo>
                    <a:lnTo>
                      <a:pt x="9" y="60"/>
                    </a:lnTo>
                    <a:lnTo>
                      <a:pt x="0" y="68"/>
                    </a:lnTo>
                    <a:lnTo>
                      <a:pt x="0" y="8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30" name="Freeform 237"/>
              <p:cNvSpPr>
                <a:spLocks/>
              </p:cNvSpPr>
              <p:nvPr/>
            </p:nvSpPr>
            <p:spPr bwMode="auto">
              <a:xfrm>
                <a:off x="5058" y="1987"/>
                <a:ext cx="13" cy="14"/>
              </a:xfrm>
              <a:custGeom>
                <a:avLst/>
                <a:gdLst>
                  <a:gd name="T0" fmla="*/ 0 w 132"/>
                  <a:gd name="T1" fmla="*/ 0 h 184"/>
                  <a:gd name="T2" fmla="*/ 0 w 132"/>
                  <a:gd name="T3" fmla="*/ 0 h 184"/>
                  <a:gd name="T4" fmla="*/ 0 w 132"/>
                  <a:gd name="T5" fmla="*/ 0 h 184"/>
                  <a:gd name="T6" fmla="*/ 0 w 132"/>
                  <a:gd name="T7" fmla="*/ 0 h 184"/>
                  <a:gd name="T8" fmla="*/ 0 w 132"/>
                  <a:gd name="T9" fmla="*/ 0 h 184"/>
                  <a:gd name="T10" fmla="*/ 0 w 132"/>
                  <a:gd name="T11" fmla="*/ 0 h 184"/>
                  <a:gd name="T12" fmla="*/ 0 w 132"/>
                  <a:gd name="T13" fmla="*/ 0 h 184"/>
                  <a:gd name="T14" fmla="*/ 0 w 132"/>
                  <a:gd name="T15" fmla="*/ 0 h 184"/>
                  <a:gd name="T16" fmla="*/ 0 w 132"/>
                  <a:gd name="T17" fmla="*/ 0 h 184"/>
                  <a:gd name="T18" fmla="*/ 0 w 132"/>
                  <a:gd name="T19" fmla="*/ 0 h 184"/>
                  <a:gd name="T20" fmla="*/ 0 w 132"/>
                  <a:gd name="T21" fmla="*/ 0 h 184"/>
                  <a:gd name="T22" fmla="*/ 0 w 132"/>
                  <a:gd name="T23" fmla="*/ 0 h 184"/>
                  <a:gd name="T24" fmla="*/ 0 w 132"/>
                  <a:gd name="T25" fmla="*/ 0 h 184"/>
                  <a:gd name="T26" fmla="*/ 0 w 132"/>
                  <a:gd name="T27" fmla="*/ 0 h 184"/>
                  <a:gd name="T28" fmla="*/ 0 w 132"/>
                  <a:gd name="T29" fmla="*/ 0 h 184"/>
                  <a:gd name="T30" fmla="*/ 0 w 132"/>
                  <a:gd name="T31" fmla="*/ 0 h 184"/>
                  <a:gd name="T32" fmla="*/ 0 w 132"/>
                  <a:gd name="T33" fmla="*/ 0 h 184"/>
                  <a:gd name="T34" fmla="*/ 0 w 132"/>
                  <a:gd name="T35" fmla="*/ 0 h 184"/>
                  <a:gd name="T36" fmla="*/ 0 w 132"/>
                  <a:gd name="T37" fmla="*/ 0 h 184"/>
                  <a:gd name="T38" fmla="*/ 0 w 132"/>
                  <a:gd name="T39" fmla="*/ 0 h 184"/>
                  <a:gd name="T40" fmla="*/ 0 w 132"/>
                  <a:gd name="T41" fmla="*/ 0 h 184"/>
                  <a:gd name="T42" fmla="*/ 0 w 132"/>
                  <a:gd name="T43" fmla="*/ 0 h 184"/>
                  <a:gd name="T44" fmla="*/ 0 w 132"/>
                  <a:gd name="T45" fmla="*/ 0 h 184"/>
                  <a:gd name="T46" fmla="*/ 0 w 132"/>
                  <a:gd name="T47" fmla="*/ 0 h 184"/>
                  <a:gd name="T48" fmla="*/ 0 w 132"/>
                  <a:gd name="T49" fmla="*/ 0 h 184"/>
                  <a:gd name="T50" fmla="*/ 0 w 132"/>
                  <a:gd name="T51" fmla="*/ 0 h 184"/>
                  <a:gd name="T52" fmla="*/ 0 w 132"/>
                  <a:gd name="T53" fmla="*/ 0 h 184"/>
                  <a:gd name="T54" fmla="*/ 0 w 132"/>
                  <a:gd name="T55" fmla="*/ 0 h 184"/>
                  <a:gd name="T56" fmla="*/ 0 w 132"/>
                  <a:gd name="T57" fmla="*/ 0 h 184"/>
                  <a:gd name="T58" fmla="*/ 0 w 132"/>
                  <a:gd name="T59" fmla="*/ 0 h 184"/>
                  <a:gd name="T60" fmla="*/ 0 w 132"/>
                  <a:gd name="T61" fmla="*/ 0 h 184"/>
                  <a:gd name="T62" fmla="*/ 0 w 132"/>
                  <a:gd name="T63" fmla="*/ 0 h 184"/>
                  <a:gd name="T64" fmla="*/ 0 w 132"/>
                  <a:gd name="T65" fmla="*/ 0 h 184"/>
                  <a:gd name="T66" fmla="*/ 0 w 132"/>
                  <a:gd name="T67" fmla="*/ 0 h 184"/>
                  <a:gd name="T68" fmla="*/ 0 w 132"/>
                  <a:gd name="T69" fmla="*/ 0 h 184"/>
                  <a:gd name="T70" fmla="*/ 0 w 132"/>
                  <a:gd name="T71" fmla="*/ 0 h 184"/>
                  <a:gd name="T72" fmla="*/ 0 w 132"/>
                  <a:gd name="T73" fmla="*/ 0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2"/>
                  <a:gd name="T112" fmla="*/ 0 h 184"/>
                  <a:gd name="T113" fmla="*/ 132 w 132"/>
                  <a:gd name="T114" fmla="*/ 184 h 1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2" h="184">
                    <a:moveTo>
                      <a:pt x="0" y="90"/>
                    </a:moveTo>
                    <a:lnTo>
                      <a:pt x="0" y="105"/>
                    </a:lnTo>
                    <a:lnTo>
                      <a:pt x="8" y="119"/>
                    </a:lnTo>
                    <a:lnTo>
                      <a:pt x="8" y="133"/>
                    </a:lnTo>
                    <a:lnTo>
                      <a:pt x="16" y="147"/>
                    </a:lnTo>
                    <a:lnTo>
                      <a:pt x="16" y="156"/>
                    </a:lnTo>
                    <a:lnTo>
                      <a:pt x="30" y="156"/>
                    </a:lnTo>
                    <a:lnTo>
                      <a:pt x="30" y="162"/>
                    </a:lnTo>
                    <a:lnTo>
                      <a:pt x="36" y="178"/>
                    </a:lnTo>
                    <a:lnTo>
                      <a:pt x="45" y="178"/>
                    </a:lnTo>
                    <a:lnTo>
                      <a:pt x="52" y="184"/>
                    </a:lnTo>
                    <a:lnTo>
                      <a:pt x="80" y="184"/>
                    </a:lnTo>
                    <a:lnTo>
                      <a:pt x="80" y="178"/>
                    </a:lnTo>
                    <a:lnTo>
                      <a:pt x="89" y="162"/>
                    </a:lnTo>
                    <a:lnTo>
                      <a:pt x="89" y="147"/>
                    </a:lnTo>
                    <a:lnTo>
                      <a:pt x="95" y="133"/>
                    </a:lnTo>
                    <a:lnTo>
                      <a:pt x="95" y="105"/>
                    </a:lnTo>
                    <a:lnTo>
                      <a:pt x="109" y="96"/>
                    </a:lnTo>
                    <a:lnTo>
                      <a:pt x="109" y="90"/>
                    </a:lnTo>
                    <a:lnTo>
                      <a:pt x="117" y="74"/>
                    </a:lnTo>
                    <a:lnTo>
                      <a:pt x="117" y="68"/>
                    </a:lnTo>
                    <a:lnTo>
                      <a:pt x="126" y="53"/>
                    </a:lnTo>
                    <a:lnTo>
                      <a:pt x="126" y="37"/>
                    </a:lnTo>
                    <a:lnTo>
                      <a:pt x="132" y="31"/>
                    </a:lnTo>
                    <a:lnTo>
                      <a:pt x="132" y="0"/>
                    </a:lnTo>
                    <a:lnTo>
                      <a:pt x="95" y="0"/>
                    </a:lnTo>
                    <a:lnTo>
                      <a:pt x="89" y="8"/>
                    </a:lnTo>
                    <a:lnTo>
                      <a:pt x="80" y="8"/>
                    </a:lnTo>
                    <a:lnTo>
                      <a:pt x="58" y="17"/>
                    </a:lnTo>
                    <a:lnTo>
                      <a:pt x="52" y="17"/>
                    </a:lnTo>
                    <a:lnTo>
                      <a:pt x="45" y="31"/>
                    </a:lnTo>
                    <a:lnTo>
                      <a:pt x="36" y="31"/>
                    </a:lnTo>
                    <a:lnTo>
                      <a:pt x="16" y="45"/>
                    </a:lnTo>
                    <a:lnTo>
                      <a:pt x="8" y="45"/>
                    </a:lnTo>
                    <a:lnTo>
                      <a:pt x="8" y="53"/>
                    </a:lnTo>
                    <a:lnTo>
                      <a:pt x="0" y="68"/>
                    </a:lnTo>
                    <a:lnTo>
                      <a:pt x="0" y="9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31" name="Freeform 238"/>
              <p:cNvSpPr>
                <a:spLocks/>
              </p:cNvSpPr>
              <p:nvPr/>
            </p:nvSpPr>
            <p:spPr bwMode="auto">
              <a:xfrm>
                <a:off x="5058" y="1987"/>
                <a:ext cx="13" cy="14"/>
              </a:xfrm>
              <a:custGeom>
                <a:avLst/>
                <a:gdLst>
                  <a:gd name="T0" fmla="*/ 0 w 132"/>
                  <a:gd name="T1" fmla="*/ 0 h 184"/>
                  <a:gd name="T2" fmla="*/ 0 w 132"/>
                  <a:gd name="T3" fmla="*/ 0 h 184"/>
                  <a:gd name="T4" fmla="*/ 0 w 132"/>
                  <a:gd name="T5" fmla="*/ 0 h 184"/>
                  <a:gd name="T6" fmla="*/ 0 w 132"/>
                  <a:gd name="T7" fmla="*/ 0 h 184"/>
                  <a:gd name="T8" fmla="*/ 0 w 132"/>
                  <a:gd name="T9" fmla="*/ 0 h 184"/>
                  <a:gd name="T10" fmla="*/ 0 w 132"/>
                  <a:gd name="T11" fmla="*/ 0 h 184"/>
                  <a:gd name="T12" fmla="*/ 0 w 132"/>
                  <a:gd name="T13" fmla="*/ 0 h 184"/>
                  <a:gd name="T14" fmla="*/ 0 w 132"/>
                  <a:gd name="T15" fmla="*/ 0 h 184"/>
                  <a:gd name="T16" fmla="*/ 0 w 132"/>
                  <a:gd name="T17" fmla="*/ 0 h 184"/>
                  <a:gd name="T18" fmla="*/ 0 w 132"/>
                  <a:gd name="T19" fmla="*/ 0 h 184"/>
                  <a:gd name="T20" fmla="*/ 0 w 132"/>
                  <a:gd name="T21" fmla="*/ 0 h 184"/>
                  <a:gd name="T22" fmla="*/ 0 w 132"/>
                  <a:gd name="T23" fmla="*/ 0 h 184"/>
                  <a:gd name="T24" fmla="*/ 0 w 132"/>
                  <a:gd name="T25" fmla="*/ 0 h 184"/>
                  <a:gd name="T26" fmla="*/ 0 w 132"/>
                  <a:gd name="T27" fmla="*/ 0 h 184"/>
                  <a:gd name="T28" fmla="*/ 0 w 132"/>
                  <a:gd name="T29" fmla="*/ 0 h 184"/>
                  <a:gd name="T30" fmla="*/ 0 w 132"/>
                  <a:gd name="T31" fmla="*/ 0 h 184"/>
                  <a:gd name="T32" fmla="*/ 0 w 132"/>
                  <a:gd name="T33" fmla="*/ 0 h 184"/>
                  <a:gd name="T34" fmla="*/ 0 w 132"/>
                  <a:gd name="T35" fmla="*/ 0 h 184"/>
                  <a:gd name="T36" fmla="*/ 0 w 132"/>
                  <a:gd name="T37" fmla="*/ 0 h 184"/>
                  <a:gd name="T38" fmla="*/ 0 w 132"/>
                  <a:gd name="T39" fmla="*/ 0 h 184"/>
                  <a:gd name="T40" fmla="*/ 0 w 132"/>
                  <a:gd name="T41" fmla="*/ 0 h 184"/>
                  <a:gd name="T42" fmla="*/ 0 w 132"/>
                  <a:gd name="T43" fmla="*/ 0 h 184"/>
                  <a:gd name="T44" fmla="*/ 0 w 132"/>
                  <a:gd name="T45" fmla="*/ 0 h 184"/>
                  <a:gd name="T46" fmla="*/ 0 w 132"/>
                  <a:gd name="T47" fmla="*/ 0 h 184"/>
                  <a:gd name="T48" fmla="*/ 0 w 132"/>
                  <a:gd name="T49" fmla="*/ 0 h 184"/>
                  <a:gd name="T50" fmla="*/ 0 w 132"/>
                  <a:gd name="T51" fmla="*/ 0 h 184"/>
                  <a:gd name="T52" fmla="*/ 0 w 132"/>
                  <a:gd name="T53" fmla="*/ 0 h 184"/>
                  <a:gd name="T54" fmla="*/ 0 w 132"/>
                  <a:gd name="T55" fmla="*/ 0 h 184"/>
                  <a:gd name="T56" fmla="*/ 0 w 132"/>
                  <a:gd name="T57" fmla="*/ 0 h 184"/>
                  <a:gd name="T58" fmla="*/ 0 w 132"/>
                  <a:gd name="T59" fmla="*/ 0 h 184"/>
                  <a:gd name="T60" fmla="*/ 0 w 132"/>
                  <a:gd name="T61" fmla="*/ 0 h 184"/>
                  <a:gd name="T62" fmla="*/ 0 w 132"/>
                  <a:gd name="T63" fmla="*/ 0 h 184"/>
                  <a:gd name="T64" fmla="*/ 0 w 132"/>
                  <a:gd name="T65" fmla="*/ 0 h 184"/>
                  <a:gd name="T66" fmla="*/ 0 w 132"/>
                  <a:gd name="T67" fmla="*/ 0 h 184"/>
                  <a:gd name="T68" fmla="*/ 0 w 132"/>
                  <a:gd name="T69" fmla="*/ 0 h 184"/>
                  <a:gd name="T70" fmla="*/ 0 w 132"/>
                  <a:gd name="T71" fmla="*/ 0 h 184"/>
                  <a:gd name="T72" fmla="*/ 0 w 132"/>
                  <a:gd name="T73" fmla="*/ 0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2"/>
                  <a:gd name="T112" fmla="*/ 0 h 184"/>
                  <a:gd name="T113" fmla="*/ 132 w 132"/>
                  <a:gd name="T114" fmla="*/ 184 h 1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2" h="184">
                    <a:moveTo>
                      <a:pt x="0" y="90"/>
                    </a:moveTo>
                    <a:lnTo>
                      <a:pt x="0" y="105"/>
                    </a:lnTo>
                    <a:lnTo>
                      <a:pt x="8" y="119"/>
                    </a:lnTo>
                    <a:lnTo>
                      <a:pt x="8" y="133"/>
                    </a:lnTo>
                    <a:lnTo>
                      <a:pt x="16" y="147"/>
                    </a:lnTo>
                    <a:lnTo>
                      <a:pt x="16" y="156"/>
                    </a:lnTo>
                    <a:lnTo>
                      <a:pt x="30" y="156"/>
                    </a:lnTo>
                    <a:lnTo>
                      <a:pt x="30" y="162"/>
                    </a:lnTo>
                    <a:lnTo>
                      <a:pt x="36" y="178"/>
                    </a:lnTo>
                    <a:lnTo>
                      <a:pt x="45" y="178"/>
                    </a:lnTo>
                    <a:lnTo>
                      <a:pt x="52" y="184"/>
                    </a:lnTo>
                    <a:lnTo>
                      <a:pt x="80" y="184"/>
                    </a:lnTo>
                    <a:lnTo>
                      <a:pt x="80" y="178"/>
                    </a:lnTo>
                    <a:lnTo>
                      <a:pt x="89" y="162"/>
                    </a:lnTo>
                    <a:lnTo>
                      <a:pt x="89" y="147"/>
                    </a:lnTo>
                    <a:lnTo>
                      <a:pt x="95" y="133"/>
                    </a:lnTo>
                    <a:lnTo>
                      <a:pt x="95" y="105"/>
                    </a:lnTo>
                    <a:lnTo>
                      <a:pt x="109" y="96"/>
                    </a:lnTo>
                    <a:lnTo>
                      <a:pt x="109" y="90"/>
                    </a:lnTo>
                    <a:lnTo>
                      <a:pt x="117" y="74"/>
                    </a:lnTo>
                    <a:lnTo>
                      <a:pt x="117" y="68"/>
                    </a:lnTo>
                    <a:lnTo>
                      <a:pt x="126" y="53"/>
                    </a:lnTo>
                    <a:lnTo>
                      <a:pt x="126" y="37"/>
                    </a:lnTo>
                    <a:lnTo>
                      <a:pt x="132" y="31"/>
                    </a:lnTo>
                    <a:lnTo>
                      <a:pt x="132" y="0"/>
                    </a:lnTo>
                    <a:lnTo>
                      <a:pt x="95" y="0"/>
                    </a:lnTo>
                    <a:lnTo>
                      <a:pt x="89" y="8"/>
                    </a:lnTo>
                    <a:lnTo>
                      <a:pt x="80" y="8"/>
                    </a:lnTo>
                    <a:lnTo>
                      <a:pt x="58" y="17"/>
                    </a:lnTo>
                    <a:lnTo>
                      <a:pt x="52" y="17"/>
                    </a:lnTo>
                    <a:lnTo>
                      <a:pt x="45" y="31"/>
                    </a:lnTo>
                    <a:lnTo>
                      <a:pt x="36" y="31"/>
                    </a:lnTo>
                    <a:lnTo>
                      <a:pt x="16" y="45"/>
                    </a:lnTo>
                    <a:lnTo>
                      <a:pt x="8" y="45"/>
                    </a:lnTo>
                    <a:lnTo>
                      <a:pt x="8" y="53"/>
                    </a:lnTo>
                    <a:lnTo>
                      <a:pt x="0" y="68"/>
                    </a:lnTo>
                    <a:lnTo>
                      <a:pt x="0" y="9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32" name="Line 239"/>
              <p:cNvSpPr>
                <a:spLocks noChangeShapeType="1"/>
              </p:cNvSpPr>
              <p:nvPr/>
            </p:nvSpPr>
            <p:spPr bwMode="auto">
              <a:xfrm flipH="1">
                <a:off x="4806" y="1680"/>
                <a:ext cx="33" cy="1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6393" name="Group 240"/>
            <p:cNvGrpSpPr>
              <a:grpSpLocks/>
            </p:cNvGrpSpPr>
            <p:nvPr/>
          </p:nvGrpSpPr>
          <p:grpSpPr bwMode="auto">
            <a:xfrm>
              <a:off x="2928" y="1728"/>
              <a:ext cx="528" cy="480"/>
              <a:chOff x="3696" y="1728"/>
              <a:chExt cx="528" cy="480"/>
            </a:xfrm>
          </p:grpSpPr>
          <p:grpSp>
            <p:nvGrpSpPr>
              <p:cNvPr id="16973" name="Group 241"/>
              <p:cNvGrpSpPr>
                <a:grpSpLocks/>
              </p:cNvGrpSpPr>
              <p:nvPr/>
            </p:nvGrpSpPr>
            <p:grpSpPr bwMode="auto">
              <a:xfrm>
                <a:off x="3696" y="1882"/>
                <a:ext cx="528" cy="326"/>
                <a:chOff x="3696" y="1882"/>
                <a:chExt cx="528" cy="326"/>
              </a:xfrm>
            </p:grpSpPr>
            <p:sp>
              <p:nvSpPr>
                <p:cNvPr id="17003" name="Freeform 242"/>
                <p:cNvSpPr>
                  <a:spLocks/>
                </p:cNvSpPr>
                <p:nvPr/>
              </p:nvSpPr>
              <p:spPr bwMode="auto">
                <a:xfrm>
                  <a:off x="4049" y="2052"/>
                  <a:ext cx="157" cy="156"/>
                </a:xfrm>
                <a:custGeom>
                  <a:avLst/>
                  <a:gdLst>
                    <a:gd name="T0" fmla="*/ 0 w 1567"/>
                    <a:gd name="T1" fmla="*/ 0 h 2024"/>
                    <a:gd name="T2" fmla="*/ 0 w 1567"/>
                    <a:gd name="T3" fmla="*/ 0 h 2024"/>
                    <a:gd name="T4" fmla="*/ 0 w 1567"/>
                    <a:gd name="T5" fmla="*/ 0 h 2024"/>
                    <a:gd name="T6" fmla="*/ 0 w 1567"/>
                    <a:gd name="T7" fmla="*/ 0 h 2024"/>
                    <a:gd name="T8" fmla="*/ 0 w 1567"/>
                    <a:gd name="T9" fmla="*/ 0 h 2024"/>
                    <a:gd name="T10" fmla="*/ 0 w 1567"/>
                    <a:gd name="T11" fmla="*/ 0 h 2024"/>
                    <a:gd name="T12" fmla="*/ 0 w 1567"/>
                    <a:gd name="T13" fmla="*/ 0 h 2024"/>
                    <a:gd name="T14" fmla="*/ 0 60000 65536"/>
                    <a:gd name="T15" fmla="*/ 0 60000 65536"/>
                    <a:gd name="T16" fmla="*/ 0 60000 65536"/>
                    <a:gd name="T17" fmla="*/ 0 60000 65536"/>
                    <a:gd name="T18" fmla="*/ 0 60000 65536"/>
                    <a:gd name="T19" fmla="*/ 0 60000 65536"/>
                    <a:gd name="T20" fmla="*/ 0 60000 65536"/>
                    <a:gd name="T21" fmla="*/ 0 w 1567"/>
                    <a:gd name="T22" fmla="*/ 0 h 2024"/>
                    <a:gd name="T23" fmla="*/ 1567 w 1567"/>
                    <a:gd name="T24" fmla="*/ 2024 h 2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7" h="2024">
                      <a:moveTo>
                        <a:pt x="1332" y="133"/>
                      </a:moveTo>
                      <a:lnTo>
                        <a:pt x="647" y="997"/>
                      </a:lnTo>
                      <a:lnTo>
                        <a:pt x="0" y="1661"/>
                      </a:lnTo>
                      <a:lnTo>
                        <a:pt x="0" y="2024"/>
                      </a:lnTo>
                      <a:lnTo>
                        <a:pt x="1567" y="531"/>
                      </a:lnTo>
                      <a:lnTo>
                        <a:pt x="1567" y="0"/>
                      </a:lnTo>
                      <a:lnTo>
                        <a:pt x="1332" y="133"/>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4" name="Freeform 243"/>
                <p:cNvSpPr>
                  <a:spLocks/>
                </p:cNvSpPr>
                <p:nvPr/>
              </p:nvSpPr>
              <p:spPr bwMode="auto">
                <a:xfrm>
                  <a:off x="4049" y="2052"/>
                  <a:ext cx="157" cy="156"/>
                </a:xfrm>
                <a:custGeom>
                  <a:avLst/>
                  <a:gdLst>
                    <a:gd name="T0" fmla="*/ 0 w 1567"/>
                    <a:gd name="T1" fmla="*/ 0 h 2024"/>
                    <a:gd name="T2" fmla="*/ 0 w 1567"/>
                    <a:gd name="T3" fmla="*/ 0 h 2024"/>
                    <a:gd name="T4" fmla="*/ 0 w 1567"/>
                    <a:gd name="T5" fmla="*/ 0 h 2024"/>
                    <a:gd name="T6" fmla="*/ 0 w 1567"/>
                    <a:gd name="T7" fmla="*/ 0 h 2024"/>
                    <a:gd name="T8" fmla="*/ 0 w 1567"/>
                    <a:gd name="T9" fmla="*/ 0 h 2024"/>
                    <a:gd name="T10" fmla="*/ 0 w 1567"/>
                    <a:gd name="T11" fmla="*/ 0 h 2024"/>
                    <a:gd name="T12" fmla="*/ 0 w 1567"/>
                    <a:gd name="T13" fmla="*/ 0 h 2024"/>
                    <a:gd name="T14" fmla="*/ 0 60000 65536"/>
                    <a:gd name="T15" fmla="*/ 0 60000 65536"/>
                    <a:gd name="T16" fmla="*/ 0 60000 65536"/>
                    <a:gd name="T17" fmla="*/ 0 60000 65536"/>
                    <a:gd name="T18" fmla="*/ 0 60000 65536"/>
                    <a:gd name="T19" fmla="*/ 0 60000 65536"/>
                    <a:gd name="T20" fmla="*/ 0 60000 65536"/>
                    <a:gd name="T21" fmla="*/ 0 w 1567"/>
                    <a:gd name="T22" fmla="*/ 0 h 2024"/>
                    <a:gd name="T23" fmla="*/ 1567 w 1567"/>
                    <a:gd name="T24" fmla="*/ 2024 h 2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7" h="2024">
                      <a:moveTo>
                        <a:pt x="1332" y="133"/>
                      </a:moveTo>
                      <a:lnTo>
                        <a:pt x="647" y="997"/>
                      </a:lnTo>
                      <a:lnTo>
                        <a:pt x="0" y="1661"/>
                      </a:lnTo>
                      <a:lnTo>
                        <a:pt x="0" y="2024"/>
                      </a:lnTo>
                      <a:lnTo>
                        <a:pt x="1567" y="531"/>
                      </a:lnTo>
                      <a:lnTo>
                        <a:pt x="1567" y="0"/>
                      </a:lnTo>
                      <a:lnTo>
                        <a:pt x="1332" y="13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05" name="Freeform 244"/>
                <p:cNvSpPr>
                  <a:spLocks/>
                </p:cNvSpPr>
                <p:nvPr/>
              </p:nvSpPr>
              <p:spPr bwMode="auto">
                <a:xfrm>
                  <a:off x="3696" y="2106"/>
                  <a:ext cx="353" cy="101"/>
                </a:xfrm>
                <a:custGeom>
                  <a:avLst/>
                  <a:gdLst>
                    <a:gd name="T0" fmla="*/ 0 w 3534"/>
                    <a:gd name="T1" fmla="*/ 0 h 1320"/>
                    <a:gd name="T2" fmla="*/ 0 w 3534"/>
                    <a:gd name="T3" fmla="*/ 0 h 1320"/>
                    <a:gd name="T4" fmla="*/ 0 w 3534"/>
                    <a:gd name="T5" fmla="*/ 0 h 1320"/>
                    <a:gd name="T6" fmla="*/ 0 w 3534"/>
                    <a:gd name="T7" fmla="*/ 0 h 1320"/>
                    <a:gd name="T8" fmla="*/ 0 w 3534"/>
                    <a:gd name="T9" fmla="*/ 0 h 1320"/>
                    <a:gd name="T10" fmla="*/ 0 w 3534"/>
                    <a:gd name="T11" fmla="*/ 0 h 1320"/>
                    <a:gd name="T12" fmla="*/ 0 w 3534"/>
                    <a:gd name="T13" fmla="*/ 0 h 1320"/>
                    <a:gd name="T14" fmla="*/ 0 60000 65536"/>
                    <a:gd name="T15" fmla="*/ 0 60000 65536"/>
                    <a:gd name="T16" fmla="*/ 0 60000 65536"/>
                    <a:gd name="T17" fmla="*/ 0 60000 65536"/>
                    <a:gd name="T18" fmla="*/ 0 60000 65536"/>
                    <a:gd name="T19" fmla="*/ 0 60000 65536"/>
                    <a:gd name="T20" fmla="*/ 0 60000 65536"/>
                    <a:gd name="T21" fmla="*/ 0 w 3534"/>
                    <a:gd name="T22" fmla="*/ 0 h 1320"/>
                    <a:gd name="T23" fmla="*/ 3534 w 3534"/>
                    <a:gd name="T24" fmla="*/ 1320 h 1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34" h="1320">
                      <a:moveTo>
                        <a:pt x="0" y="28"/>
                      </a:moveTo>
                      <a:lnTo>
                        <a:pt x="0" y="257"/>
                      </a:lnTo>
                      <a:lnTo>
                        <a:pt x="3534" y="1320"/>
                      </a:lnTo>
                      <a:lnTo>
                        <a:pt x="3534" y="1090"/>
                      </a:lnTo>
                      <a:lnTo>
                        <a:pt x="3467" y="1033"/>
                      </a:lnTo>
                      <a:lnTo>
                        <a:pt x="93" y="0"/>
                      </a:lnTo>
                      <a:lnTo>
                        <a:pt x="0" y="2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6" name="Freeform 245"/>
                <p:cNvSpPr>
                  <a:spLocks/>
                </p:cNvSpPr>
                <p:nvPr/>
              </p:nvSpPr>
              <p:spPr bwMode="auto">
                <a:xfrm>
                  <a:off x="3696" y="2106"/>
                  <a:ext cx="353" cy="101"/>
                </a:xfrm>
                <a:custGeom>
                  <a:avLst/>
                  <a:gdLst>
                    <a:gd name="T0" fmla="*/ 0 w 3534"/>
                    <a:gd name="T1" fmla="*/ 0 h 1320"/>
                    <a:gd name="T2" fmla="*/ 0 w 3534"/>
                    <a:gd name="T3" fmla="*/ 0 h 1320"/>
                    <a:gd name="T4" fmla="*/ 0 w 3534"/>
                    <a:gd name="T5" fmla="*/ 0 h 1320"/>
                    <a:gd name="T6" fmla="*/ 0 w 3534"/>
                    <a:gd name="T7" fmla="*/ 0 h 1320"/>
                    <a:gd name="T8" fmla="*/ 0 w 3534"/>
                    <a:gd name="T9" fmla="*/ 0 h 1320"/>
                    <a:gd name="T10" fmla="*/ 0 w 3534"/>
                    <a:gd name="T11" fmla="*/ 0 h 1320"/>
                    <a:gd name="T12" fmla="*/ 0 w 3534"/>
                    <a:gd name="T13" fmla="*/ 0 h 1320"/>
                    <a:gd name="T14" fmla="*/ 0 60000 65536"/>
                    <a:gd name="T15" fmla="*/ 0 60000 65536"/>
                    <a:gd name="T16" fmla="*/ 0 60000 65536"/>
                    <a:gd name="T17" fmla="*/ 0 60000 65536"/>
                    <a:gd name="T18" fmla="*/ 0 60000 65536"/>
                    <a:gd name="T19" fmla="*/ 0 60000 65536"/>
                    <a:gd name="T20" fmla="*/ 0 60000 65536"/>
                    <a:gd name="T21" fmla="*/ 0 w 3534"/>
                    <a:gd name="T22" fmla="*/ 0 h 1320"/>
                    <a:gd name="T23" fmla="*/ 3534 w 3534"/>
                    <a:gd name="T24" fmla="*/ 1320 h 1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34" h="1320">
                      <a:moveTo>
                        <a:pt x="0" y="28"/>
                      </a:moveTo>
                      <a:lnTo>
                        <a:pt x="0" y="257"/>
                      </a:lnTo>
                      <a:lnTo>
                        <a:pt x="3534" y="1320"/>
                      </a:lnTo>
                      <a:lnTo>
                        <a:pt x="3534" y="1090"/>
                      </a:lnTo>
                      <a:lnTo>
                        <a:pt x="3467" y="1033"/>
                      </a:lnTo>
                      <a:lnTo>
                        <a:pt x="93" y="0"/>
                      </a:lnTo>
                      <a:lnTo>
                        <a:pt x="0" y="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07" name="Freeform 246"/>
                <p:cNvSpPr>
                  <a:spLocks/>
                </p:cNvSpPr>
                <p:nvPr/>
              </p:nvSpPr>
              <p:spPr bwMode="auto">
                <a:xfrm>
                  <a:off x="4130" y="2090"/>
                  <a:ext cx="56" cy="47"/>
                </a:xfrm>
                <a:custGeom>
                  <a:avLst/>
                  <a:gdLst>
                    <a:gd name="T0" fmla="*/ 0 w 560"/>
                    <a:gd name="T1" fmla="*/ 0 h 618"/>
                    <a:gd name="T2" fmla="*/ 0 w 560"/>
                    <a:gd name="T3" fmla="*/ 0 h 618"/>
                    <a:gd name="T4" fmla="*/ 0 w 560"/>
                    <a:gd name="T5" fmla="*/ 0 h 618"/>
                    <a:gd name="T6" fmla="*/ 0 w 560"/>
                    <a:gd name="T7" fmla="*/ 0 h 618"/>
                    <a:gd name="T8" fmla="*/ 0 w 560"/>
                    <a:gd name="T9" fmla="*/ 0 h 618"/>
                    <a:gd name="T10" fmla="*/ 0 w 560"/>
                    <a:gd name="T11" fmla="*/ 0 h 618"/>
                    <a:gd name="T12" fmla="*/ 0 w 560"/>
                    <a:gd name="T13" fmla="*/ 0 h 618"/>
                    <a:gd name="T14" fmla="*/ 0 w 560"/>
                    <a:gd name="T15" fmla="*/ 0 h 618"/>
                    <a:gd name="T16" fmla="*/ 0 w 560"/>
                    <a:gd name="T17" fmla="*/ 0 h 618"/>
                    <a:gd name="T18" fmla="*/ 0 w 560"/>
                    <a:gd name="T19" fmla="*/ 0 h 618"/>
                    <a:gd name="T20" fmla="*/ 0 w 560"/>
                    <a:gd name="T21" fmla="*/ 0 h 618"/>
                    <a:gd name="T22" fmla="*/ 0 w 560"/>
                    <a:gd name="T23" fmla="*/ 0 h 618"/>
                    <a:gd name="T24" fmla="*/ 0 w 560"/>
                    <a:gd name="T25" fmla="*/ 0 h 6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0"/>
                    <a:gd name="T40" fmla="*/ 0 h 618"/>
                    <a:gd name="T41" fmla="*/ 560 w 560"/>
                    <a:gd name="T42" fmla="*/ 618 h 6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0" h="618">
                      <a:moveTo>
                        <a:pt x="0" y="539"/>
                      </a:moveTo>
                      <a:lnTo>
                        <a:pt x="0" y="618"/>
                      </a:lnTo>
                      <a:lnTo>
                        <a:pt x="168" y="464"/>
                      </a:lnTo>
                      <a:lnTo>
                        <a:pt x="212" y="464"/>
                      </a:lnTo>
                      <a:lnTo>
                        <a:pt x="423" y="264"/>
                      </a:lnTo>
                      <a:lnTo>
                        <a:pt x="423" y="220"/>
                      </a:lnTo>
                      <a:lnTo>
                        <a:pt x="560" y="79"/>
                      </a:lnTo>
                      <a:lnTo>
                        <a:pt x="560" y="0"/>
                      </a:lnTo>
                      <a:lnTo>
                        <a:pt x="373" y="184"/>
                      </a:lnTo>
                      <a:lnTo>
                        <a:pt x="342" y="184"/>
                      </a:lnTo>
                      <a:lnTo>
                        <a:pt x="153" y="360"/>
                      </a:lnTo>
                      <a:lnTo>
                        <a:pt x="153" y="405"/>
                      </a:lnTo>
                      <a:lnTo>
                        <a:pt x="0" y="539"/>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8" name="Freeform 247"/>
                <p:cNvSpPr>
                  <a:spLocks/>
                </p:cNvSpPr>
                <p:nvPr/>
              </p:nvSpPr>
              <p:spPr bwMode="auto">
                <a:xfrm>
                  <a:off x="4130" y="2090"/>
                  <a:ext cx="56" cy="47"/>
                </a:xfrm>
                <a:custGeom>
                  <a:avLst/>
                  <a:gdLst>
                    <a:gd name="T0" fmla="*/ 0 w 560"/>
                    <a:gd name="T1" fmla="*/ 0 h 618"/>
                    <a:gd name="T2" fmla="*/ 0 w 560"/>
                    <a:gd name="T3" fmla="*/ 0 h 618"/>
                    <a:gd name="T4" fmla="*/ 0 w 560"/>
                    <a:gd name="T5" fmla="*/ 0 h 618"/>
                    <a:gd name="T6" fmla="*/ 0 w 560"/>
                    <a:gd name="T7" fmla="*/ 0 h 618"/>
                    <a:gd name="T8" fmla="*/ 0 w 560"/>
                    <a:gd name="T9" fmla="*/ 0 h 618"/>
                    <a:gd name="T10" fmla="*/ 0 w 560"/>
                    <a:gd name="T11" fmla="*/ 0 h 618"/>
                    <a:gd name="T12" fmla="*/ 0 w 560"/>
                    <a:gd name="T13" fmla="*/ 0 h 618"/>
                    <a:gd name="T14" fmla="*/ 0 w 560"/>
                    <a:gd name="T15" fmla="*/ 0 h 618"/>
                    <a:gd name="T16" fmla="*/ 0 w 560"/>
                    <a:gd name="T17" fmla="*/ 0 h 618"/>
                    <a:gd name="T18" fmla="*/ 0 w 560"/>
                    <a:gd name="T19" fmla="*/ 0 h 618"/>
                    <a:gd name="T20" fmla="*/ 0 w 560"/>
                    <a:gd name="T21" fmla="*/ 0 h 618"/>
                    <a:gd name="T22" fmla="*/ 0 w 560"/>
                    <a:gd name="T23" fmla="*/ 0 h 618"/>
                    <a:gd name="T24" fmla="*/ 0 w 560"/>
                    <a:gd name="T25" fmla="*/ 0 h 6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0"/>
                    <a:gd name="T40" fmla="*/ 0 h 618"/>
                    <a:gd name="T41" fmla="*/ 560 w 560"/>
                    <a:gd name="T42" fmla="*/ 618 h 6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0" h="618">
                      <a:moveTo>
                        <a:pt x="0" y="539"/>
                      </a:moveTo>
                      <a:lnTo>
                        <a:pt x="0" y="618"/>
                      </a:lnTo>
                      <a:lnTo>
                        <a:pt x="168" y="464"/>
                      </a:lnTo>
                      <a:lnTo>
                        <a:pt x="212" y="464"/>
                      </a:lnTo>
                      <a:lnTo>
                        <a:pt x="423" y="264"/>
                      </a:lnTo>
                      <a:lnTo>
                        <a:pt x="423" y="220"/>
                      </a:lnTo>
                      <a:lnTo>
                        <a:pt x="560" y="79"/>
                      </a:lnTo>
                      <a:lnTo>
                        <a:pt x="560" y="0"/>
                      </a:lnTo>
                      <a:lnTo>
                        <a:pt x="373" y="184"/>
                      </a:lnTo>
                      <a:lnTo>
                        <a:pt x="342" y="184"/>
                      </a:lnTo>
                      <a:lnTo>
                        <a:pt x="153" y="360"/>
                      </a:lnTo>
                      <a:lnTo>
                        <a:pt x="153" y="405"/>
                      </a:lnTo>
                      <a:lnTo>
                        <a:pt x="0" y="5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09" name="Line 248"/>
                <p:cNvSpPr>
                  <a:spLocks noChangeShapeType="1"/>
                </p:cNvSpPr>
                <p:nvPr/>
              </p:nvSpPr>
              <p:spPr bwMode="auto">
                <a:xfrm flipH="1">
                  <a:off x="4143" y="2126"/>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10" name="Line 249"/>
                <p:cNvSpPr>
                  <a:spLocks noChangeShapeType="1"/>
                </p:cNvSpPr>
                <p:nvPr/>
              </p:nvSpPr>
              <p:spPr bwMode="auto">
                <a:xfrm>
                  <a:off x="4167" y="2106"/>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11" name="Line 250"/>
                <p:cNvSpPr>
                  <a:spLocks noChangeShapeType="1"/>
                </p:cNvSpPr>
                <p:nvPr/>
              </p:nvSpPr>
              <p:spPr bwMode="auto">
                <a:xfrm flipH="1">
                  <a:off x="4166" y="2110"/>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12" name="Freeform 251"/>
                <p:cNvSpPr>
                  <a:spLocks/>
                </p:cNvSpPr>
                <p:nvPr/>
              </p:nvSpPr>
              <p:spPr bwMode="auto">
                <a:xfrm>
                  <a:off x="4128" y="2128"/>
                  <a:ext cx="3" cy="13"/>
                </a:xfrm>
                <a:custGeom>
                  <a:avLst/>
                  <a:gdLst>
                    <a:gd name="T0" fmla="*/ 0 w 37"/>
                    <a:gd name="T1" fmla="*/ 0 h 169"/>
                    <a:gd name="T2" fmla="*/ 0 w 37"/>
                    <a:gd name="T3" fmla="*/ 0 h 169"/>
                    <a:gd name="T4" fmla="*/ 0 w 37"/>
                    <a:gd name="T5" fmla="*/ 0 h 169"/>
                    <a:gd name="T6" fmla="*/ 0 w 37"/>
                    <a:gd name="T7" fmla="*/ 0 h 169"/>
                    <a:gd name="T8" fmla="*/ 0 w 37"/>
                    <a:gd name="T9" fmla="*/ 0 h 169"/>
                    <a:gd name="T10" fmla="*/ 0 60000 65536"/>
                    <a:gd name="T11" fmla="*/ 0 60000 65536"/>
                    <a:gd name="T12" fmla="*/ 0 60000 65536"/>
                    <a:gd name="T13" fmla="*/ 0 60000 65536"/>
                    <a:gd name="T14" fmla="*/ 0 60000 65536"/>
                    <a:gd name="T15" fmla="*/ 0 w 37"/>
                    <a:gd name="T16" fmla="*/ 0 h 169"/>
                    <a:gd name="T17" fmla="*/ 37 w 37"/>
                    <a:gd name="T18" fmla="*/ 169 h 169"/>
                  </a:gdLst>
                  <a:ahLst/>
                  <a:cxnLst>
                    <a:cxn ang="T10">
                      <a:pos x="T0" y="T1"/>
                    </a:cxn>
                    <a:cxn ang="T11">
                      <a:pos x="T2" y="T3"/>
                    </a:cxn>
                    <a:cxn ang="T12">
                      <a:pos x="T4" y="T5"/>
                    </a:cxn>
                    <a:cxn ang="T13">
                      <a:pos x="T6" y="T7"/>
                    </a:cxn>
                    <a:cxn ang="T14">
                      <a:pos x="T8" y="T9"/>
                    </a:cxn>
                  </a:cxnLst>
                  <a:rect l="T15" t="T16" r="T17" b="T18"/>
                  <a:pathLst>
                    <a:path w="37" h="169">
                      <a:moveTo>
                        <a:pt x="0" y="15"/>
                      </a:moveTo>
                      <a:lnTo>
                        <a:pt x="0" y="169"/>
                      </a:lnTo>
                      <a:lnTo>
                        <a:pt x="37" y="154"/>
                      </a:lnTo>
                      <a:lnTo>
                        <a:pt x="37" y="0"/>
                      </a:lnTo>
                      <a:lnTo>
                        <a:pt x="0" y="15"/>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13" name="Freeform 252"/>
                <p:cNvSpPr>
                  <a:spLocks/>
                </p:cNvSpPr>
                <p:nvPr/>
              </p:nvSpPr>
              <p:spPr bwMode="auto">
                <a:xfrm>
                  <a:off x="4128" y="2128"/>
                  <a:ext cx="3" cy="13"/>
                </a:xfrm>
                <a:custGeom>
                  <a:avLst/>
                  <a:gdLst>
                    <a:gd name="T0" fmla="*/ 0 w 37"/>
                    <a:gd name="T1" fmla="*/ 0 h 169"/>
                    <a:gd name="T2" fmla="*/ 0 w 37"/>
                    <a:gd name="T3" fmla="*/ 0 h 169"/>
                    <a:gd name="T4" fmla="*/ 0 w 37"/>
                    <a:gd name="T5" fmla="*/ 0 h 169"/>
                    <a:gd name="T6" fmla="*/ 0 w 37"/>
                    <a:gd name="T7" fmla="*/ 0 h 169"/>
                    <a:gd name="T8" fmla="*/ 0 w 37"/>
                    <a:gd name="T9" fmla="*/ 0 h 169"/>
                    <a:gd name="T10" fmla="*/ 0 60000 65536"/>
                    <a:gd name="T11" fmla="*/ 0 60000 65536"/>
                    <a:gd name="T12" fmla="*/ 0 60000 65536"/>
                    <a:gd name="T13" fmla="*/ 0 60000 65536"/>
                    <a:gd name="T14" fmla="*/ 0 60000 65536"/>
                    <a:gd name="T15" fmla="*/ 0 w 37"/>
                    <a:gd name="T16" fmla="*/ 0 h 169"/>
                    <a:gd name="T17" fmla="*/ 37 w 37"/>
                    <a:gd name="T18" fmla="*/ 169 h 169"/>
                  </a:gdLst>
                  <a:ahLst/>
                  <a:cxnLst>
                    <a:cxn ang="T10">
                      <a:pos x="T0" y="T1"/>
                    </a:cxn>
                    <a:cxn ang="T11">
                      <a:pos x="T2" y="T3"/>
                    </a:cxn>
                    <a:cxn ang="T12">
                      <a:pos x="T4" y="T5"/>
                    </a:cxn>
                    <a:cxn ang="T13">
                      <a:pos x="T6" y="T7"/>
                    </a:cxn>
                    <a:cxn ang="T14">
                      <a:pos x="T8" y="T9"/>
                    </a:cxn>
                  </a:cxnLst>
                  <a:rect l="T15" t="T16" r="T17" b="T18"/>
                  <a:pathLst>
                    <a:path w="37" h="169">
                      <a:moveTo>
                        <a:pt x="0" y="15"/>
                      </a:moveTo>
                      <a:lnTo>
                        <a:pt x="0" y="169"/>
                      </a:lnTo>
                      <a:lnTo>
                        <a:pt x="37" y="154"/>
                      </a:lnTo>
                      <a:lnTo>
                        <a:pt x="37" y="0"/>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14" name="Line 253"/>
                <p:cNvSpPr>
                  <a:spLocks noChangeShapeType="1"/>
                </p:cNvSpPr>
                <p:nvPr/>
              </p:nvSpPr>
              <p:spPr bwMode="auto">
                <a:xfrm>
                  <a:off x="3785" y="2052"/>
                  <a:ext cx="343" cy="7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15" name="Freeform 254"/>
                <p:cNvSpPr>
                  <a:spLocks/>
                </p:cNvSpPr>
                <p:nvPr/>
              </p:nvSpPr>
              <p:spPr bwMode="auto">
                <a:xfrm>
                  <a:off x="3696" y="2034"/>
                  <a:ext cx="510" cy="155"/>
                </a:xfrm>
                <a:custGeom>
                  <a:avLst/>
                  <a:gdLst>
                    <a:gd name="T0" fmla="*/ 0 w 5101"/>
                    <a:gd name="T1" fmla="*/ 0 h 2021"/>
                    <a:gd name="T2" fmla="*/ 0 w 5101"/>
                    <a:gd name="T3" fmla="*/ 0 h 2021"/>
                    <a:gd name="T4" fmla="*/ 0 w 5101"/>
                    <a:gd name="T5" fmla="*/ 0 h 2021"/>
                    <a:gd name="T6" fmla="*/ 0 w 5101"/>
                    <a:gd name="T7" fmla="*/ 0 h 2021"/>
                    <a:gd name="T8" fmla="*/ 0 w 5101"/>
                    <a:gd name="T9" fmla="*/ 0 h 2021"/>
                    <a:gd name="T10" fmla="*/ 0 w 5101"/>
                    <a:gd name="T11" fmla="*/ 0 h 2021"/>
                    <a:gd name="T12" fmla="*/ 0 w 5101"/>
                    <a:gd name="T13" fmla="*/ 0 h 2021"/>
                    <a:gd name="T14" fmla="*/ 0 w 5101"/>
                    <a:gd name="T15" fmla="*/ 0 h 2021"/>
                    <a:gd name="T16" fmla="*/ 0 w 5101"/>
                    <a:gd name="T17" fmla="*/ 0 h 2021"/>
                    <a:gd name="T18" fmla="*/ 0 w 5101"/>
                    <a:gd name="T19" fmla="*/ 0 h 2021"/>
                    <a:gd name="T20" fmla="*/ 0 w 5101"/>
                    <a:gd name="T21" fmla="*/ 0 h 2021"/>
                    <a:gd name="T22" fmla="*/ 0 w 5101"/>
                    <a:gd name="T23" fmla="*/ 0 h 2021"/>
                    <a:gd name="T24" fmla="*/ 0 w 5101"/>
                    <a:gd name="T25" fmla="*/ 0 h 20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01"/>
                    <a:gd name="T40" fmla="*/ 0 h 2021"/>
                    <a:gd name="T41" fmla="*/ 5101 w 5101"/>
                    <a:gd name="T42" fmla="*/ 2021 h 20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01" h="2021">
                      <a:moveTo>
                        <a:pt x="1231" y="0"/>
                      </a:moveTo>
                      <a:lnTo>
                        <a:pt x="889" y="241"/>
                      </a:lnTo>
                      <a:lnTo>
                        <a:pt x="889" y="309"/>
                      </a:lnTo>
                      <a:lnTo>
                        <a:pt x="0" y="950"/>
                      </a:lnTo>
                      <a:lnTo>
                        <a:pt x="3534" y="2021"/>
                      </a:lnTo>
                      <a:lnTo>
                        <a:pt x="4318" y="1252"/>
                      </a:lnTo>
                      <a:lnTo>
                        <a:pt x="4318" y="1150"/>
                      </a:lnTo>
                      <a:lnTo>
                        <a:pt x="4663" y="818"/>
                      </a:lnTo>
                      <a:lnTo>
                        <a:pt x="4742" y="582"/>
                      </a:lnTo>
                      <a:lnTo>
                        <a:pt x="5101" y="241"/>
                      </a:lnTo>
                      <a:lnTo>
                        <a:pt x="4814" y="176"/>
                      </a:lnTo>
                      <a:lnTo>
                        <a:pt x="1652" y="110"/>
                      </a:lnTo>
                      <a:lnTo>
                        <a:pt x="1231"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16" name="Freeform 255"/>
                <p:cNvSpPr>
                  <a:spLocks/>
                </p:cNvSpPr>
                <p:nvPr/>
              </p:nvSpPr>
              <p:spPr bwMode="auto">
                <a:xfrm>
                  <a:off x="3696" y="2034"/>
                  <a:ext cx="510" cy="155"/>
                </a:xfrm>
                <a:custGeom>
                  <a:avLst/>
                  <a:gdLst>
                    <a:gd name="T0" fmla="*/ 0 w 5101"/>
                    <a:gd name="T1" fmla="*/ 0 h 2021"/>
                    <a:gd name="T2" fmla="*/ 0 w 5101"/>
                    <a:gd name="T3" fmla="*/ 0 h 2021"/>
                    <a:gd name="T4" fmla="*/ 0 w 5101"/>
                    <a:gd name="T5" fmla="*/ 0 h 2021"/>
                    <a:gd name="T6" fmla="*/ 0 w 5101"/>
                    <a:gd name="T7" fmla="*/ 0 h 2021"/>
                    <a:gd name="T8" fmla="*/ 0 w 5101"/>
                    <a:gd name="T9" fmla="*/ 0 h 2021"/>
                    <a:gd name="T10" fmla="*/ 0 w 5101"/>
                    <a:gd name="T11" fmla="*/ 0 h 2021"/>
                    <a:gd name="T12" fmla="*/ 0 w 5101"/>
                    <a:gd name="T13" fmla="*/ 0 h 2021"/>
                    <a:gd name="T14" fmla="*/ 0 w 5101"/>
                    <a:gd name="T15" fmla="*/ 0 h 2021"/>
                    <a:gd name="T16" fmla="*/ 0 w 5101"/>
                    <a:gd name="T17" fmla="*/ 0 h 2021"/>
                    <a:gd name="T18" fmla="*/ 0 w 5101"/>
                    <a:gd name="T19" fmla="*/ 0 h 2021"/>
                    <a:gd name="T20" fmla="*/ 0 w 5101"/>
                    <a:gd name="T21" fmla="*/ 0 h 2021"/>
                    <a:gd name="T22" fmla="*/ 0 w 5101"/>
                    <a:gd name="T23" fmla="*/ 0 h 2021"/>
                    <a:gd name="T24" fmla="*/ 0 w 5101"/>
                    <a:gd name="T25" fmla="*/ 0 h 20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01"/>
                    <a:gd name="T40" fmla="*/ 0 h 2021"/>
                    <a:gd name="T41" fmla="*/ 5101 w 5101"/>
                    <a:gd name="T42" fmla="*/ 2021 h 20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01" h="2021">
                      <a:moveTo>
                        <a:pt x="1231" y="0"/>
                      </a:moveTo>
                      <a:lnTo>
                        <a:pt x="889" y="241"/>
                      </a:lnTo>
                      <a:lnTo>
                        <a:pt x="889" y="309"/>
                      </a:lnTo>
                      <a:lnTo>
                        <a:pt x="0" y="950"/>
                      </a:lnTo>
                      <a:lnTo>
                        <a:pt x="3534" y="2021"/>
                      </a:lnTo>
                      <a:lnTo>
                        <a:pt x="4318" y="1252"/>
                      </a:lnTo>
                      <a:lnTo>
                        <a:pt x="4318" y="1150"/>
                      </a:lnTo>
                      <a:lnTo>
                        <a:pt x="4663" y="818"/>
                      </a:lnTo>
                      <a:lnTo>
                        <a:pt x="4742" y="582"/>
                      </a:lnTo>
                      <a:lnTo>
                        <a:pt x="5101" y="241"/>
                      </a:lnTo>
                      <a:lnTo>
                        <a:pt x="4814" y="176"/>
                      </a:lnTo>
                      <a:lnTo>
                        <a:pt x="1652" y="110"/>
                      </a:lnTo>
                      <a:lnTo>
                        <a:pt x="123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17" name="Freeform 256"/>
                <p:cNvSpPr>
                  <a:spLocks/>
                </p:cNvSpPr>
                <p:nvPr/>
              </p:nvSpPr>
              <p:spPr bwMode="auto">
                <a:xfrm>
                  <a:off x="3794" y="2046"/>
                  <a:ext cx="31" cy="10"/>
                </a:xfrm>
                <a:custGeom>
                  <a:avLst/>
                  <a:gdLst>
                    <a:gd name="T0" fmla="*/ 0 w 306"/>
                    <a:gd name="T1" fmla="*/ 0 h 139"/>
                    <a:gd name="T2" fmla="*/ 0 w 306"/>
                    <a:gd name="T3" fmla="*/ 0 h 139"/>
                    <a:gd name="T4" fmla="*/ 0 w 306"/>
                    <a:gd name="T5" fmla="*/ 0 h 139"/>
                    <a:gd name="T6" fmla="*/ 0 w 306"/>
                    <a:gd name="T7" fmla="*/ 0 h 139"/>
                    <a:gd name="T8" fmla="*/ 0 w 306"/>
                    <a:gd name="T9" fmla="*/ 0 h 139"/>
                    <a:gd name="T10" fmla="*/ 0 60000 65536"/>
                    <a:gd name="T11" fmla="*/ 0 60000 65536"/>
                    <a:gd name="T12" fmla="*/ 0 60000 65536"/>
                    <a:gd name="T13" fmla="*/ 0 60000 65536"/>
                    <a:gd name="T14" fmla="*/ 0 60000 65536"/>
                    <a:gd name="T15" fmla="*/ 0 w 306"/>
                    <a:gd name="T16" fmla="*/ 0 h 139"/>
                    <a:gd name="T17" fmla="*/ 306 w 306"/>
                    <a:gd name="T18" fmla="*/ 139 h 139"/>
                  </a:gdLst>
                  <a:ahLst/>
                  <a:cxnLst>
                    <a:cxn ang="T10">
                      <a:pos x="T0" y="T1"/>
                    </a:cxn>
                    <a:cxn ang="T11">
                      <a:pos x="T2" y="T3"/>
                    </a:cxn>
                    <a:cxn ang="T12">
                      <a:pos x="T4" y="T5"/>
                    </a:cxn>
                    <a:cxn ang="T13">
                      <a:pos x="T6" y="T7"/>
                    </a:cxn>
                    <a:cxn ang="T14">
                      <a:pos x="T8" y="T9"/>
                    </a:cxn>
                  </a:cxnLst>
                  <a:rect l="T15" t="T16" r="T17" b="T18"/>
                  <a:pathLst>
                    <a:path w="306" h="139">
                      <a:moveTo>
                        <a:pt x="117" y="0"/>
                      </a:moveTo>
                      <a:lnTo>
                        <a:pt x="0" y="82"/>
                      </a:lnTo>
                      <a:lnTo>
                        <a:pt x="191" y="139"/>
                      </a:lnTo>
                      <a:lnTo>
                        <a:pt x="306" y="51"/>
                      </a:lnTo>
                      <a:lnTo>
                        <a:pt x="117"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18" name="Freeform 257"/>
                <p:cNvSpPr>
                  <a:spLocks/>
                </p:cNvSpPr>
                <p:nvPr/>
              </p:nvSpPr>
              <p:spPr bwMode="auto">
                <a:xfrm>
                  <a:off x="3794" y="2046"/>
                  <a:ext cx="31" cy="10"/>
                </a:xfrm>
                <a:custGeom>
                  <a:avLst/>
                  <a:gdLst>
                    <a:gd name="T0" fmla="*/ 0 w 306"/>
                    <a:gd name="T1" fmla="*/ 0 h 139"/>
                    <a:gd name="T2" fmla="*/ 0 w 306"/>
                    <a:gd name="T3" fmla="*/ 0 h 139"/>
                    <a:gd name="T4" fmla="*/ 0 w 306"/>
                    <a:gd name="T5" fmla="*/ 0 h 139"/>
                    <a:gd name="T6" fmla="*/ 0 w 306"/>
                    <a:gd name="T7" fmla="*/ 0 h 139"/>
                    <a:gd name="T8" fmla="*/ 0 w 306"/>
                    <a:gd name="T9" fmla="*/ 0 h 139"/>
                    <a:gd name="T10" fmla="*/ 0 60000 65536"/>
                    <a:gd name="T11" fmla="*/ 0 60000 65536"/>
                    <a:gd name="T12" fmla="*/ 0 60000 65536"/>
                    <a:gd name="T13" fmla="*/ 0 60000 65536"/>
                    <a:gd name="T14" fmla="*/ 0 60000 65536"/>
                    <a:gd name="T15" fmla="*/ 0 w 306"/>
                    <a:gd name="T16" fmla="*/ 0 h 139"/>
                    <a:gd name="T17" fmla="*/ 306 w 306"/>
                    <a:gd name="T18" fmla="*/ 139 h 139"/>
                  </a:gdLst>
                  <a:ahLst/>
                  <a:cxnLst>
                    <a:cxn ang="T10">
                      <a:pos x="T0" y="T1"/>
                    </a:cxn>
                    <a:cxn ang="T11">
                      <a:pos x="T2" y="T3"/>
                    </a:cxn>
                    <a:cxn ang="T12">
                      <a:pos x="T4" y="T5"/>
                    </a:cxn>
                    <a:cxn ang="T13">
                      <a:pos x="T6" y="T7"/>
                    </a:cxn>
                    <a:cxn ang="T14">
                      <a:pos x="T8" y="T9"/>
                    </a:cxn>
                  </a:cxnLst>
                  <a:rect l="T15" t="T16" r="T17" b="T18"/>
                  <a:pathLst>
                    <a:path w="306" h="139">
                      <a:moveTo>
                        <a:pt x="117" y="0"/>
                      </a:moveTo>
                      <a:lnTo>
                        <a:pt x="0" y="82"/>
                      </a:lnTo>
                      <a:lnTo>
                        <a:pt x="191" y="139"/>
                      </a:lnTo>
                      <a:lnTo>
                        <a:pt x="306" y="51"/>
                      </a:lnTo>
                      <a:lnTo>
                        <a:pt x="11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19" name="Freeform 258"/>
                <p:cNvSpPr>
                  <a:spLocks/>
                </p:cNvSpPr>
                <p:nvPr/>
              </p:nvSpPr>
              <p:spPr bwMode="auto">
                <a:xfrm>
                  <a:off x="3748" y="2066"/>
                  <a:ext cx="306" cy="97"/>
                </a:xfrm>
                <a:custGeom>
                  <a:avLst/>
                  <a:gdLst>
                    <a:gd name="T0" fmla="*/ 0 w 3060"/>
                    <a:gd name="T1" fmla="*/ 0 h 1260"/>
                    <a:gd name="T2" fmla="*/ 0 w 3060"/>
                    <a:gd name="T3" fmla="*/ 0 h 1260"/>
                    <a:gd name="T4" fmla="*/ 0 w 3060"/>
                    <a:gd name="T5" fmla="*/ 0 h 1260"/>
                    <a:gd name="T6" fmla="*/ 0 w 3060"/>
                    <a:gd name="T7" fmla="*/ 0 h 1260"/>
                    <a:gd name="T8" fmla="*/ 0 w 3060"/>
                    <a:gd name="T9" fmla="*/ 0 h 1260"/>
                    <a:gd name="T10" fmla="*/ 0 w 3060"/>
                    <a:gd name="T11" fmla="*/ 0 h 1260"/>
                    <a:gd name="T12" fmla="*/ 0 w 3060"/>
                    <a:gd name="T13" fmla="*/ 0 h 1260"/>
                    <a:gd name="T14" fmla="*/ 0 w 3060"/>
                    <a:gd name="T15" fmla="*/ 0 h 1260"/>
                    <a:gd name="T16" fmla="*/ 0 w 3060"/>
                    <a:gd name="T17" fmla="*/ 0 h 1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60"/>
                    <a:gd name="T28" fmla="*/ 0 h 1260"/>
                    <a:gd name="T29" fmla="*/ 3060 w 3060"/>
                    <a:gd name="T30" fmla="*/ 1260 h 1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60" h="1260">
                      <a:moveTo>
                        <a:pt x="401" y="0"/>
                      </a:moveTo>
                      <a:lnTo>
                        <a:pt x="225" y="139"/>
                      </a:lnTo>
                      <a:lnTo>
                        <a:pt x="189" y="235"/>
                      </a:lnTo>
                      <a:lnTo>
                        <a:pt x="0" y="457"/>
                      </a:lnTo>
                      <a:lnTo>
                        <a:pt x="2688" y="1260"/>
                      </a:lnTo>
                      <a:lnTo>
                        <a:pt x="2833" y="1106"/>
                      </a:lnTo>
                      <a:lnTo>
                        <a:pt x="3060" y="730"/>
                      </a:lnTo>
                      <a:lnTo>
                        <a:pt x="2973" y="693"/>
                      </a:lnTo>
                      <a:lnTo>
                        <a:pt x="401"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20" name="Freeform 259"/>
                <p:cNvSpPr>
                  <a:spLocks/>
                </p:cNvSpPr>
                <p:nvPr/>
              </p:nvSpPr>
              <p:spPr bwMode="auto">
                <a:xfrm>
                  <a:off x="3748" y="2066"/>
                  <a:ext cx="306" cy="97"/>
                </a:xfrm>
                <a:custGeom>
                  <a:avLst/>
                  <a:gdLst>
                    <a:gd name="T0" fmla="*/ 0 w 3060"/>
                    <a:gd name="T1" fmla="*/ 0 h 1260"/>
                    <a:gd name="T2" fmla="*/ 0 w 3060"/>
                    <a:gd name="T3" fmla="*/ 0 h 1260"/>
                    <a:gd name="T4" fmla="*/ 0 w 3060"/>
                    <a:gd name="T5" fmla="*/ 0 h 1260"/>
                    <a:gd name="T6" fmla="*/ 0 w 3060"/>
                    <a:gd name="T7" fmla="*/ 0 h 1260"/>
                    <a:gd name="T8" fmla="*/ 0 w 3060"/>
                    <a:gd name="T9" fmla="*/ 0 h 1260"/>
                    <a:gd name="T10" fmla="*/ 0 w 3060"/>
                    <a:gd name="T11" fmla="*/ 0 h 1260"/>
                    <a:gd name="T12" fmla="*/ 0 w 3060"/>
                    <a:gd name="T13" fmla="*/ 0 h 1260"/>
                    <a:gd name="T14" fmla="*/ 0 w 3060"/>
                    <a:gd name="T15" fmla="*/ 0 h 1260"/>
                    <a:gd name="T16" fmla="*/ 0 w 3060"/>
                    <a:gd name="T17" fmla="*/ 0 h 1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60"/>
                    <a:gd name="T28" fmla="*/ 0 h 1260"/>
                    <a:gd name="T29" fmla="*/ 3060 w 3060"/>
                    <a:gd name="T30" fmla="*/ 1260 h 1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60" h="1260">
                      <a:moveTo>
                        <a:pt x="401" y="0"/>
                      </a:moveTo>
                      <a:lnTo>
                        <a:pt x="225" y="139"/>
                      </a:lnTo>
                      <a:lnTo>
                        <a:pt x="189" y="235"/>
                      </a:lnTo>
                      <a:lnTo>
                        <a:pt x="0" y="457"/>
                      </a:lnTo>
                      <a:lnTo>
                        <a:pt x="2688" y="1260"/>
                      </a:lnTo>
                      <a:lnTo>
                        <a:pt x="2833" y="1106"/>
                      </a:lnTo>
                      <a:lnTo>
                        <a:pt x="3060" y="730"/>
                      </a:lnTo>
                      <a:lnTo>
                        <a:pt x="2973" y="693"/>
                      </a:lnTo>
                      <a:lnTo>
                        <a:pt x="40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21" name="Line 260"/>
                <p:cNvSpPr>
                  <a:spLocks noChangeShapeType="1"/>
                </p:cNvSpPr>
                <p:nvPr/>
              </p:nvSpPr>
              <p:spPr bwMode="auto">
                <a:xfrm>
                  <a:off x="3783" y="2077"/>
                  <a:ext cx="253"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22" name="Line 261"/>
                <p:cNvSpPr>
                  <a:spLocks noChangeShapeType="1"/>
                </p:cNvSpPr>
                <p:nvPr/>
              </p:nvSpPr>
              <p:spPr bwMode="auto">
                <a:xfrm>
                  <a:off x="3774" y="2084"/>
                  <a:ext cx="250" cy="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23" name="Line 262"/>
                <p:cNvSpPr>
                  <a:spLocks noChangeShapeType="1"/>
                </p:cNvSpPr>
                <p:nvPr/>
              </p:nvSpPr>
              <p:spPr bwMode="auto">
                <a:xfrm>
                  <a:off x="3765" y="2094"/>
                  <a:ext cx="257" cy="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24" name="Line 263"/>
                <p:cNvSpPr>
                  <a:spLocks noChangeShapeType="1"/>
                </p:cNvSpPr>
                <p:nvPr/>
              </p:nvSpPr>
              <p:spPr bwMode="auto">
                <a:xfrm flipH="1">
                  <a:off x="3790" y="2081"/>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25" name="Line 264"/>
                <p:cNvSpPr>
                  <a:spLocks noChangeShapeType="1"/>
                </p:cNvSpPr>
                <p:nvPr/>
              </p:nvSpPr>
              <p:spPr bwMode="auto">
                <a:xfrm flipH="1">
                  <a:off x="3813" y="2075"/>
                  <a:ext cx="10"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26" name="Line 265"/>
                <p:cNvSpPr>
                  <a:spLocks noChangeShapeType="1"/>
                </p:cNvSpPr>
                <p:nvPr/>
              </p:nvSpPr>
              <p:spPr bwMode="auto">
                <a:xfrm flipH="1">
                  <a:off x="3794" y="2072"/>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27" name="Line 266"/>
                <p:cNvSpPr>
                  <a:spLocks noChangeShapeType="1"/>
                </p:cNvSpPr>
                <p:nvPr/>
              </p:nvSpPr>
              <p:spPr bwMode="auto">
                <a:xfrm flipH="1">
                  <a:off x="3831" y="2080"/>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28" name="Line 267"/>
                <p:cNvSpPr>
                  <a:spLocks noChangeShapeType="1"/>
                </p:cNvSpPr>
                <p:nvPr/>
              </p:nvSpPr>
              <p:spPr bwMode="auto">
                <a:xfrm flipH="1">
                  <a:off x="3850" y="2084"/>
                  <a:ext cx="1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29" name="Line 268"/>
                <p:cNvSpPr>
                  <a:spLocks noChangeShapeType="1"/>
                </p:cNvSpPr>
                <p:nvPr/>
              </p:nvSpPr>
              <p:spPr bwMode="auto">
                <a:xfrm flipH="1">
                  <a:off x="3883" y="2111"/>
                  <a:ext cx="1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0" name="Line 269"/>
                <p:cNvSpPr>
                  <a:spLocks noChangeShapeType="1"/>
                </p:cNvSpPr>
                <p:nvPr/>
              </p:nvSpPr>
              <p:spPr bwMode="auto">
                <a:xfrm flipH="1">
                  <a:off x="3904" y="2115"/>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1" name="Line 270"/>
                <p:cNvSpPr>
                  <a:spLocks noChangeShapeType="1"/>
                </p:cNvSpPr>
                <p:nvPr/>
              </p:nvSpPr>
              <p:spPr bwMode="auto">
                <a:xfrm flipH="1">
                  <a:off x="3923" y="2119"/>
                  <a:ext cx="12"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2" name="Line 271"/>
                <p:cNvSpPr>
                  <a:spLocks noChangeShapeType="1"/>
                </p:cNvSpPr>
                <p:nvPr/>
              </p:nvSpPr>
              <p:spPr bwMode="auto">
                <a:xfrm flipH="1">
                  <a:off x="3946" y="2124"/>
                  <a:ext cx="14"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3" name="Line 272"/>
                <p:cNvSpPr>
                  <a:spLocks noChangeShapeType="1"/>
                </p:cNvSpPr>
                <p:nvPr/>
              </p:nvSpPr>
              <p:spPr bwMode="auto">
                <a:xfrm flipH="1">
                  <a:off x="3969" y="2129"/>
                  <a:ext cx="12"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4" name="Line 273"/>
                <p:cNvSpPr>
                  <a:spLocks noChangeShapeType="1"/>
                </p:cNvSpPr>
                <p:nvPr/>
              </p:nvSpPr>
              <p:spPr bwMode="auto">
                <a:xfrm flipH="1">
                  <a:off x="3991" y="2134"/>
                  <a:ext cx="12"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5" name="Line 274"/>
                <p:cNvSpPr>
                  <a:spLocks noChangeShapeType="1"/>
                </p:cNvSpPr>
                <p:nvPr/>
              </p:nvSpPr>
              <p:spPr bwMode="auto">
                <a:xfrm flipH="1">
                  <a:off x="3995" y="2122"/>
                  <a:ext cx="13"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6" name="Line 275"/>
                <p:cNvSpPr>
                  <a:spLocks noChangeShapeType="1"/>
                </p:cNvSpPr>
                <p:nvPr/>
              </p:nvSpPr>
              <p:spPr bwMode="auto">
                <a:xfrm flipH="1">
                  <a:off x="3974" y="2118"/>
                  <a:ext cx="13"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7" name="Line 276"/>
                <p:cNvSpPr>
                  <a:spLocks noChangeShapeType="1"/>
                </p:cNvSpPr>
                <p:nvPr/>
              </p:nvSpPr>
              <p:spPr bwMode="auto">
                <a:xfrm flipH="1">
                  <a:off x="3952" y="2114"/>
                  <a:ext cx="12"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8" name="Line 277"/>
                <p:cNvSpPr>
                  <a:spLocks noChangeShapeType="1"/>
                </p:cNvSpPr>
                <p:nvPr/>
              </p:nvSpPr>
              <p:spPr bwMode="auto">
                <a:xfrm flipH="1">
                  <a:off x="3928" y="2110"/>
                  <a:ext cx="1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9" name="Line 278"/>
                <p:cNvSpPr>
                  <a:spLocks noChangeShapeType="1"/>
                </p:cNvSpPr>
                <p:nvPr/>
              </p:nvSpPr>
              <p:spPr bwMode="auto">
                <a:xfrm flipH="1">
                  <a:off x="3908" y="2105"/>
                  <a:ext cx="1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0" name="Line 279"/>
                <p:cNvSpPr>
                  <a:spLocks noChangeShapeType="1"/>
                </p:cNvSpPr>
                <p:nvPr/>
              </p:nvSpPr>
              <p:spPr bwMode="auto">
                <a:xfrm flipH="1">
                  <a:off x="3890" y="2101"/>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1" name="Line 280"/>
                <p:cNvSpPr>
                  <a:spLocks noChangeShapeType="1"/>
                </p:cNvSpPr>
                <p:nvPr/>
              </p:nvSpPr>
              <p:spPr bwMode="auto">
                <a:xfrm flipH="1">
                  <a:off x="3872" y="2088"/>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2" name="Line 281"/>
                <p:cNvSpPr>
                  <a:spLocks noChangeShapeType="1"/>
                </p:cNvSpPr>
                <p:nvPr/>
              </p:nvSpPr>
              <p:spPr bwMode="auto">
                <a:xfrm flipH="1">
                  <a:off x="3891" y="2092"/>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3" name="Line 282"/>
                <p:cNvSpPr>
                  <a:spLocks noChangeShapeType="1"/>
                </p:cNvSpPr>
                <p:nvPr/>
              </p:nvSpPr>
              <p:spPr bwMode="auto">
                <a:xfrm flipH="1">
                  <a:off x="3913" y="2097"/>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4" name="Line 283"/>
                <p:cNvSpPr>
                  <a:spLocks noChangeShapeType="1"/>
                </p:cNvSpPr>
                <p:nvPr/>
              </p:nvSpPr>
              <p:spPr bwMode="auto">
                <a:xfrm flipH="1">
                  <a:off x="3933" y="2101"/>
                  <a:ext cx="1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5" name="Line 284"/>
                <p:cNvSpPr>
                  <a:spLocks noChangeShapeType="1"/>
                </p:cNvSpPr>
                <p:nvPr/>
              </p:nvSpPr>
              <p:spPr bwMode="auto">
                <a:xfrm flipH="1">
                  <a:off x="3954" y="2104"/>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6" name="Line 285"/>
                <p:cNvSpPr>
                  <a:spLocks noChangeShapeType="1"/>
                </p:cNvSpPr>
                <p:nvPr/>
              </p:nvSpPr>
              <p:spPr bwMode="auto">
                <a:xfrm flipH="1">
                  <a:off x="3974" y="2110"/>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7" name="Line 286"/>
                <p:cNvSpPr>
                  <a:spLocks noChangeShapeType="1"/>
                </p:cNvSpPr>
                <p:nvPr/>
              </p:nvSpPr>
              <p:spPr bwMode="auto">
                <a:xfrm flipH="1">
                  <a:off x="3997" y="2114"/>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8" name="Line 287"/>
                <p:cNvSpPr>
                  <a:spLocks noChangeShapeType="1"/>
                </p:cNvSpPr>
                <p:nvPr/>
              </p:nvSpPr>
              <p:spPr bwMode="auto">
                <a:xfrm flipH="1">
                  <a:off x="3877" y="2121"/>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49" name="Line 288"/>
                <p:cNvSpPr>
                  <a:spLocks noChangeShapeType="1"/>
                </p:cNvSpPr>
                <p:nvPr/>
              </p:nvSpPr>
              <p:spPr bwMode="auto">
                <a:xfrm flipH="1">
                  <a:off x="3898" y="2126"/>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0" name="Line 289"/>
                <p:cNvSpPr>
                  <a:spLocks noChangeShapeType="1"/>
                </p:cNvSpPr>
                <p:nvPr/>
              </p:nvSpPr>
              <p:spPr bwMode="auto">
                <a:xfrm flipH="1">
                  <a:off x="3916" y="2130"/>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1" name="Line 290"/>
                <p:cNvSpPr>
                  <a:spLocks noChangeShapeType="1"/>
                </p:cNvSpPr>
                <p:nvPr/>
              </p:nvSpPr>
              <p:spPr bwMode="auto">
                <a:xfrm flipH="1">
                  <a:off x="3941" y="2135"/>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2" name="Line 291"/>
                <p:cNvSpPr>
                  <a:spLocks noChangeShapeType="1"/>
                </p:cNvSpPr>
                <p:nvPr/>
              </p:nvSpPr>
              <p:spPr bwMode="auto">
                <a:xfrm flipH="1">
                  <a:off x="3961" y="2139"/>
                  <a:ext cx="15"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3" name="Line 292"/>
                <p:cNvSpPr>
                  <a:spLocks noChangeShapeType="1"/>
                </p:cNvSpPr>
                <p:nvPr/>
              </p:nvSpPr>
              <p:spPr bwMode="auto">
                <a:xfrm flipH="1">
                  <a:off x="3987" y="2144"/>
                  <a:ext cx="16"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4" name="Line 293"/>
                <p:cNvSpPr>
                  <a:spLocks noChangeShapeType="1"/>
                </p:cNvSpPr>
                <p:nvPr/>
              </p:nvSpPr>
              <p:spPr bwMode="auto">
                <a:xfrm flipH="1">
                  <a:off x="3834" y="2111"/>
                  <a:ext cx="15"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5" name="Line 294"/>
                <p:cNvSpPr>
                  <a:spLocks noChangeShapeType="1"/>
                </p:cNvSpPr>
                <p:nvPr/>
              </p:nvSpPr>
              <p:spPr bwMode="auto">
                <a:xfrm flipH="1">
                  <a:off x="3855" y="2116"/>
                  <a:ext cx="14"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6" name="Line 295"/>
                <p:cNvSpPr>
                  <a:spLocks noChangeShapeType="1"/>
                </p:cNvSpPr>
                <p:nvPr/>
              </p:nvSpPr>
              <p:spPr bwMode="auto">
                <a:xfrm flipH="1">
                  <a:off x="4019" y="2118"/>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7" name="Line 296"/>
                <p:cNvSpPr>
                  <a:spLocks noChangeShapeType="1"/>
                </p:cNvSpPr>
                <p:nvPr/>
              </p:nvSpPr>
              <p:spPr bwMode="auto">
                <a:xfrm flipH="1">
                  <a:off x="3773" y="2098"/>
                  <a:ext cx="1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8" name="Line 297"/>
                <p:cNvSpPr>
                  <a:spLocks noChangeShapeType="1"/>
                </p:cNvSpPr>
                <p:nvPr/>
              </p:nvSpPr>
              <p:spPr bwMode="auto">
                <a:xfrm flipH="1">
                  <a:off x="3794" y="2103"/>
                  <a:ext cx="12"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59" name="Line 298"/>
                <p:cNvSpPr>
                  <a:spLocks noChangeShapeType="1"/>
                </p:cNvSpPr>
                <p:nvPr/>
              </p:nvSpPr>
              <p:spPr bwMode="auto">
                <a:xfrm flipH="1">
                  <a:off x="3814" y="2108"/>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0" name="Line 299"/>
                <p:cNvSpPr>
                  <a:spLocks noChangeShapeType="1"/>
                </p:cNvSpPr>
                <p:nvPr/>
              </p:nvSpPr>
              <p:spPr bwMode="auto">
                <a:xfrm flipH="1">
                  <a:off x="3808" y="2084"/>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1" name="Line 300"/>
                <p:cNvSpPr>
                  <a:spLocks noChangeShapeType="1"/>
                </p:cNvSpPr>
                <p:nvPr/>
              </p:nvSpPr>
              <p:spPr bwMode="auto">
                <a:xfrm flipH="1">
                  <a:off x="3821" y="2098"/>
                  <a:ext cx="1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2" name="Line 301"/>
                <p:cNvSpPr>
                  <a:spLocks noChangeShapeType="1"/>
                </p:cNvSpPr>
                <p:nvPr/>
              </p:nvSpPr>
              <p:spPr bwMode="auto">
                <a:xfrm flipH="1">
                  <a:off x="3868" y="2097"/>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3" name="Line 302"/>
                <p:cNvSpPr>
                  <a:spLocks noChangeShapeType="1"/>
                </p:cNvSpPr>
                <p:nvPr/>
              </p:nvSpPr>
              <p:spPr bwMode="auto">
                <a:xfrm flipH="1">
                  <a:off x="3847" y="2092"/>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4" name="Line 303"/>
                <p:cNvSpPr>
                  <a:spLocks noChangeShapeType="1"/>
                </p:cNvSpPr>
                <p:nvPr/>
              </p:nvSpPr>
              <p:spPr bwMode="auto">
                <a:xfrm flipH="1">
                  <a:off x="3828" y="2089"/>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5" name="Line 304"/>
                <p:cNvSpPr>
                  <a:spLocks noChangeShapeType="1"/>
                </p:cNvSpPr>
                <p:nvPr/>
              </p:nvSpPr>
              <p:spPr bwMode="auto">
                <a:xfrm flipH="1">
                  <a:off x="3781" y="2089"/>
                  <a:ext cx="1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6" name="Line 305"/>
                <p:cNvSpPr>
                  <a:spLocks noChangeShapeType="1"/>
                </p:cNvSpPr>
                <p:nvPr/>
              </p:nvSpPr>
              <p:spPr bwMode="auto">
                <a:xfrm flipH="1">
                  <a:off x="3800" y="2092"/>
                  <a:ext cx="1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7" name="Line 306"/>
                <p:cNvSpPr>
                  <a:spLocks noChangeShapeType="1"/>
                </p:cNvSpPr>
                <p:nvPr/>
              </p:nvSpPr>
              <p:spPr bwMode="auto">
                <a:xfrm flipH="1">
                  <a:off x="3841" y="2101"/>
                  <a:ext cx="13"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8" name="Line 307"/>
                <p:cNvSpPr>
                  <a:spLocks noChangeShapeType="1"/>
                </p:cNvSpPr>
                <p:nvPr/>
              </p:nvSpPr>
              <p:spPr bwMode="auto">
                <a:xfrm flipH="1">
                  <a:off x="3858" y="2105"/>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69" name="Line 308"/>
                <p:cNvSpPr>
                  <a:spLocks noChangeShapeType="1"/>
                </p:cNvSpPr>
                <p:nvPr/>
              </p:nvSpPr>
              <p:spPr bwMode="auto">
                <a:xfrm flipH="1" flipV="1">
                  <a:off x="4058" y="2146"/>
                  <a:ext cx="19"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70" name="Line 309"/>
                <p:cNvSpPr>
                  <a:spLocks noChangeShapeType="1"/>
                </p:cNvSpPr>
                <p:nvPr/>
              </p:nvSpPr>
              <p:spPr bwMode="auto">
                <a:xfrm>
                  <a:off x="4077" y="2150"/>
                  <a:ext cx="4"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71" name="Freeform 310"/>
                <p:cNvSpPr>
                  <a:spLocks/>
                </p:cNvSpPr>
                <p:nvPr/>
              </p:nvSpPr>
              <p:spPr bwMode="auto">
                <a:xfrm>
                  <a:off x="4017" y="2122"/>
                  <a:ext cx="86" cy="46"/>
                </a:xfrm>
                <a:custGeom>
                  <a:avLst/>
                  <a:gdLst>
                    <a:gd name="T0" fmla="*/ 0 w 860"/>
                    <a:gd name="T1" fmla="*/ 0 h 590"/>
                    <a:gd name="T2" fmla="*/ 0 w 860"/>
                    <a:gd name="T3" fmla="*/ 0 h 590"/>
                    <a:gd name="T4" fmla="*/ 0 w 860"/>
                    <a:gd name="T5" fmla="*/ 0 h 590"/>
                    <a:gd name="T6" fmla="*/ 0 w 860"/>
                    <a:gd name="T7" fmla="*/ 0 h 590"/>
                    <a:gd name="T8" fmla="*/ 0 w 860"/>
                    <a:gd name="T9" fmla="*/ 0 h 590"/>
                    <a:gd name="T10" fmla="*/ 0 w 860"/>
                    <a:gd name="T11" fmla="*/ 0 h 590"/>
                    <a:gd name="T12" fmla="*/ 0 w 860"/>
                    <a:gd name="T13" fmla="*/ 0 h 590"/>
                    <a:gd name="T14" fmla="*/ 0 w 860"/>
                    <a:gd name="T15" fmla="*/ 0 h 590"/>
                    <a:gd name="T16" fmla="*/ 0 w 860"/>
                    <a:gd name="T17" fmla="*/ 0 h 590"/>
                    <a:gd name="T18" fmla="*/ 0 w 860"/>
                    <a:gd name="T19" fmla="*/ 0 h 590"/>
                    <a:gd name="T20" fmla="*/ 0 w 860"/>
                    <a:gd name="T21" fmla="*/ 0 h 590"/>
                    <a:gd name="T22" fmla="*/ 0 w 860"/>
                    <a:gd name="T23" fmla="*/ 0 h 590"/>
                    <a:gd name="T24" fmla="*/ 0 w 860"/>
                    <a:gd name="T25" fmla="*/ 0 h 590"/>
                    <a:gd name="T26" fmla="*/ 0 w 860"/>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0"/>
                    <a:gd name="T43" fmla="*/ 0 h 590"/>
                    <a:gd name="T44" fmla="*/ 860 w 860"/>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0" h="590">
                      <a:moveTo>
                        <a:pt x="351" y="0"/>
                      </a:moveTo>
                      <a:lnTo>
                        <a:pt x="277" y="102"/>
                      </a:lnTo>
                      <a:lnTo>
                        <a:pt x="196" y="88"/>
                      </a:lnTo>
                      <a:lnTo>
                        <a:pt x="73" y="213"/>
                      </a:lnTo>
                      <a:lnTo>
                        <a:pt x="160" y="235"/>
                      </a:lnTo>
                      <a:lnTo>
                        <a:pt x="59" y="340"/>
                      </a:lnTo>
                      <a:lnTo>
                        <a:pt x="146" y="376"/>
                      </a:lnTo>
                      <a:lnTo>
                        <a:pt x="0" y="502"/>
                      </a:lnTo>
                      <a:lnTo>
                        <a:pt x="262" y="590"/>
                      </a:lnTo>
                      <a:lnTo>
                        <a:pt x="342" y="493"/>
                      </a:lnTo>
                      <a:lnTo>
                        <a:pt x="547" y="554"/>
                      </a:lnTo>
                      <a:lnTo>
                        <a:pt x="860" y="222"/>
                      </a:lnTo>
                      <a:lnTo>
                        <a:pt x="838" y="132"/>
                      </a:lnTo>
                      <a:lnTo>
                        <a:pt x="351"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72" name="Freeform 311"/>
                <p:cNvSpPr>
                  <a:spLocks/>
                </p:cNvSpPr>
                <p:nvPr/>
              </p:nvSpPr>
              <p:spPr bwMode="auto">
                <a:xfrm>
                  <a:off x="4017" y="2122"/>
                  <a:ext cx="86" cy="46"/>
                </a:xfrm>
                <a:custGeom>
                  <a:avLst/>
                  <a:gdLst>
                    <a:gd name="T0" fmla="*/ 0 w 860"/>
                    <a:gd name="T1" fmla="*/ 0 h 590"/>
                    <a:gd name="T2" fmla="*/ 0 w 860"/>
                    <a:gd name="T3" fmla="*/ 0 h 590"/>
                    <a:gd name="T4" fmla="*/ 0 w 860"/>
                    <a:gd name="T5" fmla="*/ 0 h 590"/>
                    <a:gd name="T6" fmla="*/ 0 w 860"/>
                    <a:gd name="T7" fmla="*/ 0 h 590"/>
                    <a:gd name="T8" fmla="*/ 0 w 860"/>
                    <a:gd name="T9" fmla="*/ 0 h 590"/>
                    <a:gd name="T10" fmla="*/ 0 w 860"/>
                    <a:gd name="T11" fmla="*/ 0 h 590"/>
                    <a:gd name="T12" fmla="*/ 0 w 860"/>
                    <a:gd name="T13" fmla="*/ 0 h 590"/>
                    <a:gd name="T14" fmla="*/ 0 w 860"/>
                    <a:gd name="T15" fmla="*/ 0 h 590"/>
                    <a:gd name="T16" fmla="*/ 0 w 860"/>
                    <a:gd name="T17" fmla="*/ 0 h 590"/>
                    <a:gd name="T18" fmla="*/ 0 w 860"/>
                    <a:gd name="T19" fmla="*/ 0 h 590"/>
                    <a:gd name="T20" fmla="*/ 0 w 860"/>
                    <a:gd name="T21" fmla="*/ 0 h 590"/>
                    <a:gd name="T22" fmla="*/ 0 w 860"/>
                    <a:gd name="T23" fmla="*/ 0 h 590"/>
                    <a:gd name="T24" fmla="*/ 0 w 860"/>
                    <a:gd name="T25" fmla="*/ 0 h 590"/>
                    <a:gd name="T26" fmla="*/ 0 w 860"/>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0"/>
                    <a:gd name="T43" fmla="*/ 0 h 590"/>
                    <a:gd name="T44" fmla="*/ 860 w 860"/>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0" h="590">
                      <a:moveTo>
                        <a:pt x="351" y="0"/>
                      </a:moveTo>
                      <a:lnTo>
                        <a:pt x="277" y="102"/>
                      </a:lnTo>
                      <a:lnTo>
                        <a:pt x="196" y="88"/>
                      </a:lnTo>
                      <a:lnTo>
                        <a:pt x="73" y="213"/>
                      </a:lnTo>
                      <a:lnTo>
                        <a:pt x="160" y="235"/>
                      </a:lnTo>
                      <a:lnTo>
                        <a:pt x="59" y="340"/>
                      </a:lnTo>
                      <a:lnTo>
                        <a:pt x="146" y="376"/>
                      </a:lnTo>
                      <a:lnTo>
                        <a:pt x="0" y="502"/>
                      </a:lnTo>
                      <a:lnTo>
                        <a:pt x="262" y="590"/>
                      </a:lnTo>
                      <a:lnTo>
                        <a:pt x="342" y="493"/>
                      </a:lnTo>
                      <a:lnTo>
                        <a:pt x="547" y="554"/>
                      </a:lnTo>
                      <a:lnTo>
                        <a:pt x="860" y="222"/>
                      </a:lnTo>
                      <a:lnTo>
                        <a:pt x="838" y="132"/>
                      </a:lnTo>
                      <a:lnTo>
                        <a:pt x="35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73" name="Line 312"/>
                <p:cNvSpPr>
                  <a:spLocks noChangeShapeType="1"/>
                </p:cNvSpPr>
                <p:nvPr/>
              </p:nvSpPr>
              <p:spPr bwMode="auto">
                <a:xfrm>
                  <a:off x="4044" y="2130"/>
                  <a:ext cx="45"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74" name="Line 313"/>
                <p:cNvSpPr>
                  <a:spLocks noChangeShapeType="1"/>
                </p:cNvSpPr>
                <p:nvPr/>
              </p:nvSpPr>
              <p:spPr bwMode="auto">
                <a:xfrm flipH="1">
                  <a:off x="4068" y="2133"/>
                  <a:ext cx="3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75" name="Line 314"/>
                <p:cNvSpPr>
                  <a:spLocks noChangeShapeType="1"/>
                </p:cNvSpPr>
                <p:nvPr/>
              </p:nvSpPr>
              <p:spPr bwMode="auto">
                <a:xfrm flipH="1" flipV="1">
                  <a:off x="4030" y="2150"/>
                  <a:ext cx="36"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76" name="Line 315"/>
                <p:cNvSpPr>
                  <a:spLocks noChangeShapeType="1"/>
                </p:cNvSpPr>
                <p:nvPr/>
              </p:nvSpPr>
              <p:spPr bwMode="auto">
                <a:xfrm>
                  <a:off x="4068" y="2158"/>
                  <a:ext cx="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77" name="Line 316"/>
                <p:cNvSpPr>
                  <a:spLocks noChangeShapeType="1"/>
                </p:cNvSpPr>
                <p:nvPr/>
              </p:nvSpPr>
              <p:spPr bwMode="auto">
                <a:xfrm>
                  <a:off x="4089" y="2141"/>
                  <a:ext cx="3"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78" name="Line 317"/>
                <p:cNvSpPr>
                  <a:spLocks noChangeShapeType="1"/>
                </p:cNvSpPr>
                <p:nvPr/>
              </p:nvSpPr>
              <p:spPr bwMode="auto">
                <a:xfrm flipH="1">
                  <a:off x="4035" y="2129"/>
                  <a:ext cx="45" cy="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79" name="Line 318"/>
                <p:cNvSpPr>
                  <a:spLocks noChangeShapeType="1"/>
                </p:cNvSpPr>
                <p:nvPr/>
              </p:nvSpPr>
              <p:spPr bwMode="auto">
                <a:xfrm>
                  <a:off x="4048" y="2154"/>
                  <a:ext cx="4"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80" name="Freeform 319"/>
                <p:cNvSpPr>
                  <a:spLocks/>
                </p:cNvSpPr>
                <p:nvPr/>
              </p:nvSpPr>
              <p:spPr bwMode="auto">
                <a:xfrm>
                  <a:off x="3784" y="2059"/>
                  <a:ext cx="332" cy="76"/>
                </a:xfrm>
                <a:custGeom>
                  <a:avLst/>
                  <a:gdLst>
                    <a:gd name="T0" fmla="*/ 0 w 3314"/>
                    <a:gd name="T1" fmla="*/ 0 h 988"/>
                    <a:gd name="T2" fmla="*/ 0 w 3314"/>
                    <a:gd name="T3" fmla="*/ 0 h 988"/>
                    <a:gd name="T4" fmla="*/ 0 w 3314"/>
                    <a:gd name="T5" fmla="*/ 0 h 988"/>
                    <a:gd name="T6" fmla="*/ 0 w 3314"/>
                    <a:gd name="T7" fmla="*/ 0 h 988"/>
                    <a:gd name="T8" fmla="*/ 0 w 3314"/>
                    <a:gd name="T9" fmla="*/ 0 h 988"/>
                    <a:gd name="T10" fmla="*/ 0 w 3314"/>
                    <a:gd name="T11" fmla="*/ 0 h 988"/>
                    <a:gd name="T12" fmla="*/ 0 w 3314"/>
                    <a:gd name="T13" fmla="*/ 0 h 988"/>
                    <a:gd name="T14" fmla="*/ 0 60000 65536"/>
                    <a:gd name="T15" fmla="*/ 0 60000 65536"/>
                    <a:gd name="T16" fmla="*/ 0 60000 65536"/>
                    <a:gd name="T17" fmla="*/ 0 60000 65536"/>
                    <a:gd name="T18" fmla="*/ 0 60000 65536"/>
                    <a:gd name="T19" fmla="*/ 0 60000 65536"/>
                    <a:gd name="T20" fmla="*/ 0 60000 65536"/>
                    <a:gd name="T21" fmla="*/ 0 w 3314"/>
                    <a:gd name="T22" fmla="*/ 0 h 988"/>
                    <a:gd name="T23" fmla="*/ 3314 w 3314"/>
                    <a:gd name="T24" fmla="*/ 988 h 9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14" h="988">
                      <a:moveTo>
                        <a:pt x="72" y="0"/>
                      </a:moveTo>
                      <a:lnTo>
                        <a:pt x="0" y="60"/>
                      </a:lnTo>
                      <a:lnTo>
                        <a:pt x="0" y="112"/>
                      </a:lnTo>
                      <a:lnTo>
                        <a:pt x="3241" y="988"/>
                      </a:lnTo>
                      <a:lnTo>
                        <a:pt x="3314" y="923"/>
                      </a:lnTo>
                      <a:lnTo>
                        <a:pt x="3286" y="841"/>
                      </a:lnTo>
                      <a:lnTo>
                        <a:pt x="72"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81" name="Freeform 320"/>
                <p:cNvSpPr>
                  <a:spLocks/>
                </p:cNvSpPr>
                <p:nvPr/>
              </p:nvSpPr>
              <p:spPr bwMode="auto">
                <a:xfrm>
                  <a:off x="3784" y="2059"/>
                  <a:ext cx="332" cy="76"/>
                </a:xfrm>
                <a:custGeom>
                  <a:avLst/>
                  <a:gdLst>
                    <a:gd name="T0" fmla="*/ 0 w 3314"/>
                    <a:gd name="T1" fmla="*/ 0 h 988"/>
                    <a:gd name="T2" fmla="*/ 0 w 3314"/>
                    <a:gd name="T3" fmla="*/ 0 h 988"/>
                    <a:gd name="T4" fmla="*/ 0 w 3314"/>
                    <a:gd name="T5" fmla="*/ 0 h 988"/>
                    <a:gd name="T6" fmla="*/ 0 w 3314"/>
                    <a:gd name="T7" fmla="*/ 0 h 988"/>
                    <a:gd name="T8" fmla="*/ 0 w 3314"/>
                    <a:gd name="T9" fmla="*/ 0 h 988"/>
                    <a:gd name="T10" fmla="*/ 0 w 3314"/>
                    <a:gd name="T11" fmla="*/ 0 h 988"/>
                    <a:gd name="T12" fmla="*/ 0 w 3314"/>
                    <a:gd name="T13" fmla="*/ 0 h 988"/>
                    <a:gd name="T14" fmla="*/ 0 60000 65536"/>
                    <a:gd name="T15" fmla="*/ 0 60000 65536"/>
                    <a:gd name="T16" fmla="*/ 0 60000 65536"/>
                    <a:gd name="T17" fmla="*/ 0 60000 65536"/>
                    <a:gd name="T18" fmla="*/ 0 60000 65536"/>
                    <a:gd name="T19" fmla="*/ 0 60000 65536"/>
                    <a:gd name="T20" fmla="*/ 0 60000 65536"/>
                    <a:gd name="T21" fmla="*/ 0 w 3314"/>
                    <a:gd name="T22" fmla="*/ 0 h 988"/>
                    <a:gd name="T23" fmla="*/ 3314 w 3314"/>
                    <a:gd name="T24" fmla="*/ 988 h 9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14" h="988">
                      <a:moveTo>
                        <a:pt x="72" y="0"/>
                      </a:moveTo>
                      <a:lnTo>
                        <a:pt x="0" y="60"/>
                      </a:lnTo>
                      <a:lnTo>
                        <a:pt x="0" y="112"/>
                      </a:lnTo>
                      <a:lnTo>
                        <a:pt x="3241" y="988"/>
                      </a:lnTo>
                      <a:lnTo>
                        <a:pt x="3314" y="923"/>
                      </a:lnTo>
                      <a:lnTo>
                        <a:pt x="3286" y="841"/>
                      </a:lnTo>
                      <a:lnTo>
                        <a:pt x="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82" name="Line 321"/>
                <p:cNvSpPr>
                  <a:spLocks noChangeShapeType="1"/>
                </p:cNvSpPr>
                <p:nvPr/>
              </p:nvSpPr>
              <p:spPr bwMode="auto">
                <a:xfrm flipH="1">
                  <a:off x="3936" y="2089"/>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83" name="Line 322"/>
                <p:cNvSpPr>
                  <a:spLocks noChangeShapeType="1"/>
                </p:cNvSpPr>
                <p:nvPr/>
              </p:nvSpPr>
              <p:spPr bwMode="auto">
                <a:xfrm flipH="1">
                  <a:off x="3913" y="2085"/>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84" name="Line 323"/>
                <p:cNvSpPr>
                  <a:spLocks noChangeShapeType="1"/>
                </p:cNvSpPr>
                <p:nvPr/>
              </p:nvSpPr>
              <p:spPr bwMode="auto">
                <a:xfrm flipH="1">
                  <a:off x="3896" y="2081"/>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85" name="Line 324"/>
                <p:cNvSpPr>
                  <a:spLocks noChangeShapeType="1"/>
                </p:cNvSpPr>
                <p:nvPr/>
              </p:nvSpPr>
              <p:spPr bwMode="auto">
                <a:xfrm flipH="1">
                  <a:off x="3873" y="2077"/>
                  <a:ext cx="7"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86" name="Line 325"/>
                <p:cNvSpPr>
                  <a:spLocks noChangeShapeType="1"/>
                </p:cNvSpPr>
                <p:nvPr/>
              </p:nvSpPr>
              <p:spPr bwMode="auto">
                <a:xfrm flipH="1">
                  <a:off x="3852" y="2073"/>
                  <a:ext cx="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87" name="Line 326"/>
                <p:cNvSpPr>
                  <a:spLocks noChangeShapeType="1"/>
                </p:cNvSpPr>
                <p:nvPr/>
              </p:nvSpPr>
              <p:spPr bwMode="auto">
                <a:xfrm flipH="1">
                  <a:off x="3837" y="2069"/>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88" name="Line 327"/>
                <p:cNvSpPr>
                  <a:spLocks noChangeShapeType="1"/>
                </p:cNvSpPr>
                <p:nvPr/>
              </p:nvSpPr>
              <p:spPr bwMode="auto">
                <a:xfrm flipH="1">
                  <a:off x="3817" y="2065"/>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89" name="Line 328"/>
                <p:cNvSpPr>
                  <a:spLocks noChangeShapeType="1"/>
                </p:cNvSpPr>
                <p:nvPr/>
              </p:nvSpPr>
              <p:spPr bwMode="auto">
                <a:xfrm flipH="1">
                  <a:off x="3797" y="2061"/>
                  <a:ext cx="5"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0" name="Line 329"/>
                <p:cNvSpPr>
                  <a:spLocks noChangeShapeType="1"/>
                </p:cNvSpPr>
                <p:nvPr/>
              </p:nvSpPr>
              <p:spPr bwMode="auto">
                <a:xfrm>
                  <a:off x="3797" y="206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1" name="Line 330"/>
                <p:cNvSpPr>
                  <a:spLocks noChangeShapeType="1"/>
                </p:cNvSpPr>
                <p:nvPr/>
              </p:nvSpPr>
              <p:spPr bwMode="auto">
                <a:xfrm>
                  <a:off x="3817" y="2069"/>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2" name="Line 331"/>
                <p:cNvSpPr>
                  <a:spLocks noChangeShapeType="1"/>
                </p:cNvSpPr>
                <p:nvPr/>
              </p:nvSpPr>
              <p:spPr bwMode="auto">
                <a:xfrm>
                  <a:off x="3837" y="2074"/>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3" name="Line 332"/>
                <p:cNvSpPr>
                  <a:spLocks noChangeShapeType="1"/>
                </p:cNvSpPr>
                <p:nvPr/>
              </p:nvSpPr>
              <p:spPr bwMode="auto">
                <a:xfrm>
                  <a:off x="3852" y="2077"/>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4" name="Line 333"/>
                <p:cNvSpPr>
                  <a:spLocks noChangeShapeType="1"/>
                </p:cNvSpPr>
                <p:nvPr/>
              </p:nvSpPr>
              <p:spPr bwMode="auto">
                <a:xfrm>
                  <a:off x="3873" y="2081"/>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5" name="Line 334"/>
                <p:cNvSpPr>
                  <a:spLocks noChangeShapeType="1"/>
                </p:cNvSpPr>
                <p:nvPr/>
              </p:nvSpPr>
              <p:spPr bwMode="auto">
                <a:xfrm>
                  <a:off x="3896" y="208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6" name="Line 335"/>
                <p:cNvSpPr>
                  <a:spLocks noChangeShapeType="1"/>
                </p:cNvSpPr>
                <p:nvPr/>
              </p:nvSpPr>
              <p:spPr bwMode="auto">
                <a:xfrm>
                  <a:off x="3913" y="2090"/>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7" name="Line 336"/>
                <p:cNvSpPr>
                  <a:spLocks noChangeShapeType="1"/>
                </p:cNvSpPr>
                <p:nvPr/>
              </p:nvSpPr>
              <p:spPr bwMode="auto">
                <a:xfrm flipV="1">
                  <a:off x="4106" y="2123"/>
                  <a:ext cx="6"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8" name="Line 337"/>
                <p:cNvSpPr>
                  <a:spLocks noChangeShapeType="1"/>
                </p:cNvSpPr>
                <p:nvPr/>
              </p:nvSpPr>
              <p:spPr bwMode="auto">
                <a:xfrm>
                  <a:off x="4106" y="2130"/>
                  <a:ext cx="2"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9" name="Line 338"/>
                <p:cNvSpPr>
                  <a:spLocks noChangeShapeType="1"/>
                </p:cNvSpPr>
                <p:nvPr/>
              </p:nvSpPr>
              <p:spPr bwMode="auto">
                <a:xfrm flipH="1">
                  <a:off x="4089" y="2121"/>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0" name="Line 339"/>
                <p:cNvSpPr>
                  <a:spLocks noChangeShapeType="1"/>
                </p:cNvSpPr>
                <p:nvPr/>
              </p:nvSpPr>
              <p:spPr bwMode="auto">
                <a:xfrm flipH="1">
                  <a:off x="4043" y="2111"/>
                  <a:ext cx="7"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1" name="Line 340"/>
                <p:cNvSpPr>
                  <a:spLocks noChangeShapeType="1"/>
                </p:cNvSpPr>
                <p:nvPr/>
              </p:nvSpPr>
              <p:spPr bwMode="auto">
                <a:xfrm flipH="1">
                  <a:off x="4065" y="2116"/>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2" name="Line 341"/>
                <p:cNvSpPr>
                  <a:spLocks noChangeShapeType="1"/>
                </p:cNvSpPr>
                <p:nvPr/>
              </p:nvSpPr>
              <p:spPr bwMode="auto">
                <a:xfrm flipH="1">
                  <a:off x="3999" y="2102"/>
                  <a:ext cx="8"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3" name="Line 342"/>
                <p:cNvSpPr>
                  <a:spLocks noChangeShapeType="1"/>
                </p:cNvSpPr>
                <p:nvPr/>
              </p:nvSpPr>
              <p:spPr bwMode="auto">
                <a:xfrm flipH="1">
                  <a:off x="4022" y="2107"/>
                  <a:ext cx="7"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4" name="Line 343"/>
                <p:cNvSpPr>
                  <a:spLocks noChangeShapeType="1"/>
                </p:cNvSpPr>
                <p:nvPr/>
              </p:nvSpPr>
              <p:spPr bwMode="auto">
                <a:xfrm flipH="1">
                  <a:off x="3979" y="2098"/>
                  <a:ext cx="6"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5" name="Line 344"/>
                <p:cNvSpPr>
                  <a:spLocks noChangeShapeType="1"/>
                </p:cNvSpPr>
                <p:nvPr/>
              </p:nvSpPr>
              <p:spPr bwMode="auto">
                <a:xfrm flipH="1">
                  <a:off x="3956" y="2093"/>
                  <a:ext cx="6"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6" name="Line 345"/>
                <p:cNvSpPr>
                  <a:spLocks noChangeShapeType="1"/>
                </p:cNvSpPr>
                <p:nvPr/>
              </p:nvSpPr>
              <p:spPr bwMode="auto">
                <a:xfrm>
                  <a:off x="3935" y="2095"/>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7" name="Line 346"/>
                <p:cNvSpPr>
                  <a:spLocks noChangeShapeType="1"/>
                </p:cNvSpPr>
                <p:nvPr/>
              </p:nvSpPr>
              <p:spPr bwMode="auto">
                <a:xfrm>
                  <a:off x="3956" y="209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8" name="Line 347"/>
                <p:cNvSpPr>
                  <a:spLocks noChangeShapeType="1"/>
                </p:cNvSpPr>
                <p:nvPr/>
              </p:nvSpPr>
              <p:spPr bwMode="auto">
                <a:xfrm>
                  <a:off x="3979" y="2104"/>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9" name="Line 348"/>
                <p:cNvSpPr>
                  <a:spLocks noChangeShapeType="1"/>
                </p:cNvSpPr>
                <p:nvPr/>
              </p:nvSpPr>
              <p:spPr bwMode="auto">
                <a:xfrm>
                  <a:off x="3999" y="210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0" name="Line 349"/>
                <p:cNvSpPr>
                  <a:spLocks noChangeShapeType="1"/>
                </p:cNvSpPr>
                <p:nvPr/>
              </p:nvSpPr>
              <p:spPr bwMode="auto">
                <a:xfrm>
                  <a:off x="4022" y="211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1" name="Line 350"/>
                <p:cNvSpPr>
                  <a:spLocks noChangeShapeType="1"/>
                </p:cNvSpPr>
                <p:nvPr/>
              </p:nvSpPr>
              <p:spPr bwMode="auto">
                <a:xfrm>
                  <a:off x="4042" y="2117"/>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2" name="Line 351"/>
                <p:cNvSpPr>
                  <a:spLocks noChangeShapeType="1"/>
                </p:cNvSpPr>
                <p:nvPr/>
              </p:nvSpPr>
              <p:spPr bwMode="auto">
                <a:xfrm>
                  <a:off x="4065" y="2121"/>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3" name="Line 352"/>
                <p:cNvSpPr>
                  <a:spLocks noChangeShapeType="1"/>
                </p:cNvSpPr>
                <p:nvPr/>
              </p:nvSpPr>
              <p:spPr bwMode="auto">
                <a:xfrm>
                  <a:off x="4089" y="212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4" name="Line 353"/>
                <p:cNvSpPr>
                  <a:spLocks noChangeShapeType="1"/>
                </p:cNvSpPr>
                <p:nvPr/>
              </p:nvSpPr>
              <p:spPr bwMode="auto">
                <a:xfrm>
                  <a:off x="3785" y="2063"/>
                  <a:ext cx="321" cy="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5" name="Freeform 354"/>
                <p:cNvSpPr>
                  <a:spLocks/>
                </p:cNvSpPr>
                <p:nvPr/>
              </p:nvSpPr>
              <p:spPr bwMode="auto">
                <a:xfrm>
                  <a:off x="3729" y="2073"/>
                  <a:ext cx="54" cy="31"/>
                </a:xfrm>
                <a:custGeom>
                  <a:avLst/>
                  <a:gdLst>
                    <a:gd name="T0" fmla="*/ 0 w 531"/>
                    <a:gd name="T1" fmla="*/ 0 h 406"/>
                    <a:gd name="T2" fmla="*/ 0 w 531"/>
                    <a:gd name="T3" fmla="*/ 0 h 406"/>
                    <a:gd name="T4" fmla="*/ 0 w 531"/>
                    <a:gd name="T5" fmla="*/ 0 h 406"/>
                    <a:gd name="T6" fmla="*/ 0 w 531"/>
                    <a:gd name="T7" fmla="*/ 0 h 406"/>
                    <a:gd name="T8" fmla="*/ 0 w 531"/>
                    <a:gd name="T9" fmla="*/ 0 h 406"/>
                    <a:gd name="T10" fmla="*/ 0 w 531"/>
                    <a:gd name="T11" fmla="*/ 0 h 406"/>
                    <a:gd name="T12" fmla="*/ 0 w 531"/>
                    <a:gd name="T13" fmla="*/ 0 h 406"/>
                    <a:gd name="T14" fmla="*/ 0 w 531"/>
                    <a:gd name="T15" fmla="*/ 0 h 406"/>
                    <a:gd name="T16" fmla="*/ 0 w 531"/>
                    <a:gd name="T17" fmla="*/ 0 h 406"/>
                    <a:gd name="T18" fmla="*/ 0 w 531"/>
                    <a:gd name="T19" fmla="*/ 0 h 406"/>
                    <a:gd name="T20" fmla="*/ 0 w 531"/>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1"/>
                    <a:gd name="T34" fmla="*/ 0 h 406"/>
                    <a:gd name="T35" fmla="*/ 531 w 531"/>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1" h="406">
                      <a:moveTo>
                        <a:pt x="378" y="0"/>
                      </a:moveTo>
                      <a:lnTo>
                        <a:pt x="100" y="207"/>
                      </a:lnTo>
                      <a:lnTo>
                        <a:pt x="100" y="244"/>
                      </a:lnTo>
                      <a:lnTo>
                        <a:pt x="0" y="323"/>
                      </a:lnTo>
                      <a:lnTo>
                        <a:pt x="218" y="406"/>
                      </a:lnTo>
                      <a:lnTo>
                        <a:pt x="355" y="273"/>
                      </a:lnTo>
                      <a:lnTo>
                        <a:pt x="299" y="250"/>
                      </a:lnTo>
                      <a:lnTo>
                        <a:pt x="444" y="147"/>
                      </a:lnTo>
                      <a:lnTo>
                        <a:pt x="400" y="139"/>
                      </a:lnTo>
                      <a:lnTo>
                        <a:pt x="531" y="51"/>
                      </a:lnTo>
                      <a:lnTo>
                        <a:pt x="378"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16" name="Freeform 355"/>
                <p:cNvSpPr>
                  <a:spLocks/>
                </p:cNvSpPr>
                <p:nvPr/>
              </p:nvSpPr>
              <p:spPr bwMode="auto">
                <a:xfrm>
                  <a:off x="3729" y="2073"/>
                  <a:ext cx="54" cy="31"/>
                </a:xfrm>
                <a:custGeom>
                  <a:avLst/>
                  <a:gdLst>
                    <a:gd name="T0" fmla="*/ 0 w 531"/>
                    <a:gd name="T1" fmla="*/ 0 h 406"/>
                    <a:gd name="T2" fmla="*/ 0 w 531"/>
                    <a:gd name="T3" fmla="*/ 0 h 406"/>
                    <a:gd name="T4" fmla="*/ 0 w 531"/>
                    <a:gd name="T5" fmla="*/ 0 h 406"/>
                    <a:gd name="T6" fmla="*/ 0 w 531"/>
                    <a:gd name="T7" fmla="*/ 0 h 406"/>
                    <a:gd name="T8" fmla="*/ 0 w 531"/>
                    <a:gd name="T9" fmla="*/ 0 h 406"/>
                    <a:gd name="T10" fmla="*/ 0 w 531"/>
                    <a:gd name="T11" fmla="*/ 0 h 406"/>
                    <a:gd name="T12" fmla="*/ 0 w 531"/>
                    <a:gd name="T13" fmla="*/ 0 h 406"/>
                    <a:gd name="T14" fmla="*/ 0 w 531"/>
                    <a:gd name="T15" fmla="*/ 0 h 406"/>
                    <a:gd name="T16" fmla="*/ 0 w 531"/>
                    <a:gd name="T17" fmla="*/ 0 h 406"/>
                    <a:gd name="T18" fmla="*/ 0 w 531"/>
                    <a:gd name="T19" fmla="*/ 0 h 406"/>
                    <a:gd name="T20" fmla="*/ 0 w 531"/>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1"/>
                    <a:gd name="T34" fmla="*/ 0 h 406"/>
                    <a:gd name="T35" fmla="*/ 531 w 531"/>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1" h="406">
                      <a:moveTo>
                        <a:pt x="378" y="0"/>
                      </a:moveTo>
                      <a:lnTo>
                        <a:pt x="100" y="207"/>
                      </a:lnTo>
                      <a:lnTo>
                        <a:pt x="100" y="244"/>
                      </a:lnTo>
                      <a:lnTo>
                        <a:pt x="0" y="323"/>
                      </a:lnTo>
                      <a:lnTo>
                        <a:pt x="218" y="406"/>
                      </a:lnTo>
                      <a:lnTo>
                        <a:pt x="355" y="273"/>
                      </a:lnTo>
                      <a:lnTo>
                        <a:pt x="299" y="250"/>
                      </a:lnTo>
                      <a:lnTo>
                        <a:pt x="444" y="147"/>
                      </a:lnTo>
                      <a:lnTo>
                        <a:pt x="400" y="139"/>
                      </a:lnTo>
                      <a:lnTo>
                        <a:pt x="531" y="51"/>
                      </a:lnTo>
                      <a:lnTo>
                        <a:pt x="37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17" name="Line 356"/>
                <p:cNvSpPr>
                  <a:spLocks noChangeShapeType="1"/>
                </p:cNvSpPr>
                <p:nvPr/>
              </p:nvSpPr>
              <p:spPr bwMode="auto">
                <a:xfrm flipH="1" flipV="1">
                  <a:off x="3756" y="2080"/>
                  <a:ext cx="1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8" name="Line 357"/>
                <p:cNvSpPr>
                  <a:spLocks noChangeShapeType="1"/>
                </p:cNvSpPr>
                <p:nvPr/>
              </p:nvSpPr>
              <p:spPr bwMode="auto">
                <a:xfrm>
                  <a:off x="3740" y="2089"/>
                  <a:ext cx="19"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9" name="Line 358"/>
                <p:cNvSpPr>
                  <a:spLocks noChangeShapeType="1"/>
                </p:cNvSpPr>
                <p:nvPr/>
              </p:nvSpPr>
              <p:spPr bwMode="auto">
                <a:xfrm flipV="1">
                  <a:off x="3740" y="2089"/>
                  <a:ext cx="4"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20" name="Freeform 359"/>
                <p:cNvSpPr>
                  <a:spLocks/>
                </p:cNvSpPr>
                <p:nvPr/>
              </p:nvSpPr>
              <p:spPr bwMode="auto">
                <a:xfrm>
                  <a:off x="3717" y="2097"/>
                  <a:ext cx="95" cy="30"/>
                </a:xfrm>
                <a:custGeom>
                  <a:avLst/>
                  <a:gdLst>
                    <a:gd name="T0" fmla="*/ 0 w 947"/>
                    <a:gd name="T1" fmla="*/ 0 h 398"/>
                    <a:gd name="T2" fmla="*/ 0 w 947"/>
                    <a:gd name="T3" fmla="*/ 0 h 398"/>
                    <a:gd name="T4" fmla="*/ 0 w 947"/>
                    <a:gd name="T5" fmla="*/ 0 h 398"/>
                    <a:gd name="T6" fmla="*/ 0 w 947"/>
                    <a:gd name="T7" fmla="*/ 0 h 398"/>
                    <a:gd name="T8" fmla="*/ 0 w 947"/>
                    <a:gd name="T9" fmla="*/ 0 h 398"/>
                    <a:gd name="T10" fmla="*/ 0 w 947"/>
                    <a:gd name="T11" fmla="*/ 0 h 398"/>
                    <a:gd name="T12" fmla="*/ 0 w 947"/>
                    <a:gd name="T13" fmla="*/ 0 h 398"/>
                    <a:gd name="T14" fmla="*/ 0 60000 65536"/>
                    <a:gd name="T15" fmla="*/ 0 60000 65536"/>
                    <a:gd name="T16" fmla="*/ 0 60000 65536"/>
                    <a:gd name="T17" fmla="*/ 0 60000 65536"/>
                    <a:gd name="T18" fmla="*/ 0 60000 65536"/>
                    <a:gd name="T19" fmla="*/ 0 60000 65536"/>
                    <a:gd name="T20" fmla="*/ 0 60000 65536"/>
                    <a:gd name="T21" fmla="*/ 0 w 947"/>
                    <a:gd name="T22" fmla="*/ 0 h 398"/>
                    <a:gd name="T23" fmla="*/ 947 w 947"/>
                    <a:gd name="T24" fmla="*/ 398 h 3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7" h="398">
                      <a:moveTo>
                        <a:pt x="109" y="0"/>
                      </a:moveTo>
                      <a:lnTo>
                        <a:pt x="0" y="81"/>
                      </a:lnTo>
                      <a:lnTo>
                        <a:pt x="0" y="147"/>
                      </a:lnTo>
                      <a:lnTo>
                        <a:pt x="858" y="398"/>
                      </a:lnTo>
                      <a:lnTo>
                        <a:pt x="858" y="332"/>
                      </a:lnTo>
                      <a:lnTo>
                        <a:pt x="947" y="258"/>
                      </a:lnTo>
                      <a:lnTo>
                        <a:pt x="109"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21" name="Freeform 360"/>
                <p:cNvSpPr>
                  <a:spLocks/>
                </p:cNvSpPr>
                <p:nvPr/>
              </p:nvSpPr>
              <p:spPr bwMode="auto">
                <a:xfrm>
                  <a:off x="3717" y="2097"/>
                  <a:ext cx="95" cy="30"/>
                </a:xfrm>
                <a:custGeom>
                  <a:avLst/>
                  <a:gdLst>
                    <a:gd name="T0" fmla="*/ 0 w 947"/>
                    <a:gd name="T1" fmla="*/ 0 h 398"/>
                    <a:gd name="T2" fmla="*/ 0 w 947"/>
                    <a:gd name="T3" fmla="*/ 0 h 398"/>
                    <a:gd name="T4" fmla="*/ 0 w 947"/>
                    <a:gd name="T5" fmla="*/ 0 h 398"/>
                    <a:gd name="T6" fmla="*/ 0 w 947"/>
                    <a:gd name="T7" fmla="*/ 0 h 398"/>
                    <a:gd name="T8" fmla="*/ 0 w 947"/>
                    <a:gd name="T9" fmla="*/ 0 h 398"/>
                    <a:gd name="T10" fmla="*/ 0 w 947"/>
                    <a:gd name="T11" fmla="*/ 0 h 398"/>
                    <a:gd name="T12" fmla="*/ 0 w 947"/>
                    <a:gd name="T13" fmla="*/ 0 h 398"/>
                    <a:gd name="T14" fmla="*/ 0 60000 65536"/>
                    <a:gd name="T15" fmla="*/ 0 60000 65536"/>
                    <a:gd name="T16" fmla="*/ 0 60000 65536"/>
                    <a:gd name="T17" fmla="*/ 0 60000 65536"/>
                    <a:gd name="T18" fmla="*/ 0 60000 65536"/>
                    <a:gd name="T19" fmla="*/ 0 60000 65536"/>
                    <a:gd name="T20" fmla="*/ 0 60000 65536"/>
                    <a:gd name="T21" fmla="*/ 0 w 947"/>
                    <a:gd name="T22" fmla="*/ 0 h 398"/>
                    <a:gd name="T23" fmla="*/ 947 w 947"/>
                    <a:gd name="T24" fmla="*/ 398 h 3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7" h="398">
                      <a:moveTo>
                        <a:pt x="109" y="0"/>
                      </a:moveTo>
                      <a:lnTo>
                        <a:pt x="0" y="81"/>
                      </a:lnTo>
                      <a:lnTo>
                        <a:pt x="0" y="147"/>
                      </a:lnTo>
                      <a:lnTo>
                        <a:pt x="858" y="398"/>
                      </a:lnTo>
                      <a:lnTo>
                        <a:pt x="858" y="332"/>
                      </a:lnTo>
                      <a:lnTo>
                        <a:pt x="947" y="258"/>
                      </a:lnTo>
                      <a:lnTo>
                        <a:pt x="10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22" name="Line 361"/>
                <p:cNvSpPr>
                  <a:spLocks noChangeShapeType="1"/>
                </p:cNvSpPr>
                <p:nvPr/>
              </p:nvSpPr>
              <p:spPr bwMode="auto">
                <a:xfrm>
                  <a:off x="3734" y="2107"/>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23" name="Line 362"/>
                <p:cNvSpPr>
                  <a:spLocks noChangeShapeType="1"/>
                </p:cNvSpPr>
                <p:nvPr/>
              </p:nvSpPr>
              <p:spPr bwMode="auto">
                <a:xfrm>
                  <a:off x="3750" y="2111"/>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24" name="Line 363"/>
                <p:cNvSpPr>
                  <a:spLocks noChangeShapeType="1"/>
                </p:cNvSpPr>
                <p:nvPr/>
              </p:nvSpPr>
              <p:spPr bwMode="auto">
                <a:xfrm>
                  <a:off x="3773" y="2117"/>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25" name="Line 364"/>
                <p:cNvSpPr>
                  <a:spLocks noChangeShapeType="1"/>
                </p:cNvSpPr>
                <p:nvPr/>
              </p:nvSpPr>
              <p:spPr bwMode="auto">
                <a:xfrm flipV="1">
                  <a:off x="3734" y="2101"/>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26" name="Line 365"/>
                <p:cNvSpPr>
                  <a:spLocks noChangeShapeType="1"/>
                </p:cNvSpPr>
                <p:nvPr/>
              </p:nvSpPr>
              <p:spPr bwMode="auto">
                <a:xfrm flipV="1">
                  <a:off x="3750" y="2104"/>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27" name="Line 366"/>
                <p:cNvSpPr>
                  <a:spLocks noChangeShapeType="1"/>
                </p:cNvSpPr>
                <p:nvPr/>
              </p:nvSpPr>
              <p:spPr bwMode="auto">
                <a:xfrm flipV="1">
                  <a:off x="3773" y="2110"/>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28" name="Line 367"/>
                <p:cNvSpPr>
                  <a:spLocks noChangeShapeType="1"/>
                </p:cNvSpPr>
                <p:nvPr/>
              </p:nvSpPr>
              <p:spPr bwMode="auto">
                <a:xfrm>
                  <a:off x="3718" y="2103"/>
                  <a:ext cx="85"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29" name="Freeform 368"/>
                <p:cNvSpPr>
                  <a:spLocks/>
                </p:cNvSpPr>
                <p:nvPr/>
              </p:nvSpPr>
              <p:spPr bwMode="auto">
                <a:xfrm>
                  <a:off x="3928" y="2143"/>
                  <a:ext cx="133" cy="40"/>
                </a:xfrm>
                <a:custGeom>
                  <a:avLst/>
                  <a:gdLst>
                    <a:gd name="T0" fmla="*/ 0 w 1327"/>
                    <a:gd name="T1" fmla="*/ 0 h 517"/>
                    <a:gd name="T2" fmla="*/ 0 w 1327"/>
                    <a:gd name="T3" fmla="*/ 0 h 517"/>
                    <a:gd name="T4" fmla="*/ 0 w 1327"/>
                    <a:gd name="T5" fmla="*/ 0 h 517"/>
                    <a:gd name="T6" fmla="*/ 0 w 1327"/>
                    <a:gd name="T7" fmla="*/ 0 h 517"/>
                    <a:gd name="T8" fmla="*/ 0 w 1327"/>
                    <a:gd name="T9" fmla="*/ 0 h 517"/>
                    <a:gd name="T10" fmla="*/ 0 w 1327"/>
                    <a:gd name="T11" fmla="*/ 0 h 517"/>
                    <a:gd name="T12" fmla="*/ 0 w 1327"/>
                    <a:gd name="T13" fmla="*/ 0 h 517"/>
                    <a:gd name="T14" fmla="*/ 0 60000 65536"/>
                    <a:gd name="T15" fmla="*/ 0 60000 65536"/>
                    <a:gd name="T16" fmla="*/ 0 60000 65536"/>
                    <a:gd name="T17" fmla="*/ 0 60000 65536"/>
                    <a:gd name="T18" fmla="*/ 0 60000 65536"/>
                    <a:gd name="T19" fmla="*/ 0 60000 65536"/>
                    <a:gd name="T20" fmla="*/ 0 60000 65536"/>
                    <a:gd name="T21" fmla="*/ 0 w 1327"/>
                    <a:gd name="T22" fmla="*/ 0 h 517"/>
                    <a:gd name="T23" fmla="*/ 1327 w 1327"/>
                    <a:gd name="T24" fmla="*/ 517 h 5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7" h="517">
                      <a:moveTo>
                        <a:pt x="67" y="0"/>
                      </a:moveTo>
                      <a:lnTo>
                        <a:pt x="0" y="82"/>
                      </a:lnTo>
                      <a:lnTo>
                        <a:pt x="0" y="148"/>
                      </a:lnTo>
                      <a:lnTo>
                        <a:pt x="1212" y="517"/>
                      </a:lnTo>
                      <a:lnTo>
                        <a:pt x="1327" y="406"/>
                      </a:lnTo>
                      <a:lnTo>
                        <a:pt x="1290" y="333"/>
                      </a:lnTo>
                      <a:lnTo>
                        <a:pt x="67"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30" name="Freeform 369"/>
                <p:cNvSpPr>
                  <a:spLocks/>
                </p:cNvSpPr>
                <p:nvPr/>
              </p:nvSpPr>
              <p:spPr bwMode="auto">
                <a:xfrm>
                  <a:off x="3928" y="2143"/>
                  <a:ext cx="133" cy="40"/>
                </a:xfrm>
                <a:custGeom>
                  <a:avLst/>
                  <a:gdLst>
                    <a:gd name="T0" fmla="*/ 0 w 1327"/>
                    <a:gd name="T1" fmla="*/ 0 h 517"/>
                    <a:gd name="T2" fmla="*/ 0 w 1327"/>
                    <a:gd name="T3" fmla="*/ 0 h 517"/>
                    <a:gd name="T4" fmla="*/ 0 w 1327"/>
                    <a:gd name="T5" fmla="*/ 0 h 517"/>
                    <a:gd name="T6" fmla="*/ 0 w 1327"/>
                    <a:gd name="T7" fmla="*/ 0 h 517"/>
                    <a:gd name="T8" fmla="*/ 0 w 1327"/>
                    <a:gd name="T9" fmla="*/ 0 h 517"/>
                    <a:gd name="T10" fmla="*/ 0 w 1327"/>
                    <a:gd name="T11" fmla="*/ 0 h 517"/>
                    <a:gd name="T12" fmla="*/ 0 w 1327"/>
                    <a:gd name="T13" fmla="*/ 0 h 517"/>
                    <a:gd name="T14" fmla="*/ 0 60000 65536"/>
                    <a:gd name="T15" fmla="*/ 0 60000 65536"/>
                    <a:gd name="T16" fmla="*/ 0 60000 65536"/>
                    <a:gd name="T17" fmla="*/ 0 60000 65536"/>
                    <a:gd name="T18" fmla="*/ 0 60000 65536"/>
                    <a:gd name="T19" fmla="*/ 0 60000 65536"/>
                    <a:gd name="T20" fmla="*/ 0 60000 65536"/>
                    <a:gd name="T21" fmla="*/ 0 w 1327"/>
                    <a:gd name="T22" fmla="*/ 0 h 517"/>
                    <a:gd name="T23" fmla="*/ 1327 w 1327"/>
                    <a:gd name="T24" fmla="*/ 517 h 5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7" h="517">
                      <a:moveTo>
                        <a:pt x="67" y="0"/>
                      </a:moveTo>
                      <a:lnTo>
                        <a:pt x="0" y="82"/>
                      </a:lnTo>
                      <a:lnTo>
                        <a:pt x="0" y="148"/>
                      </a:lnTo>
                      <a:lnTo>
                        <a:pt x="1212" y="517"/>
                      </a:lnTo>
                      <a:lnTo>
                        <a:pt x="1327" y="406"/>
                      </a:lnTo>
                      <a:lnTo>
                        <a:pt x="1290" y="333"/>
                      </a:lnTo>
                      <a:lnTo>
                        <a:pt x="6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31" name="Line 370"/>
                <p:cNvSpPr>
                  <a:spLocks noChangeShapeType="1"/>
                </p:cNvSpPr>
                <p:nvPr/>
              </p:nvSpPr>
              <p:spPr bwMode="auto">
                <a:xfrm flipV="1">
                  <a:off x="4030" y="2165"/>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32" name="Line 371"/>
                <p:cNvSpPr>
                  <a:spLocks noChangeShapeType="1"/>
                </p:cNvSpPr>
                <p:nvPr/>
              </p:nvSpPr>
              <p:spPr bwMode="auto">
                <a:xfrm flipV="1">
                  <a:off x="4007" y="2160"/>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33" name="Line 372"/>
                <p:cNvSpPr>
                  <a:spLocks noChangeShapeType="1"/>
                </p:cNvSpPr>
                <p:nvPr/>
              </p:nvSpPr>
              <p:spPr bwMode="auto">
                <a:xfrm flipV="1">
                  <a:off x="3985" y="2155"/>
                  <a:ext cx="7"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34" name="Line 373"/>
                <p:cNvSpPr>
                  <a:spLocks noChangeShapeType="1"/>
                </p:cNvSpPr>
                <p:nvPr/>
              </p:nvSpPr>
              <p:spPr bwMode="auto">
                <a:xfrm flipV="1">
                  <a:off x="3960" y="2150"/>
                  <a:ext cx="8"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35" name="Line 374"/>
                <p:cNvSpPr>
                  <a:spLocks noChangeShapeType="1"/>
                </p:cNvSpPr>
                <p:nvPr/>
              </p:nvSpPr>
              <p:spPr bwMode="auto">
                <a:xfrm>
                  <a:off x="3960" y="2157"/>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36" name="Line 375"/>
                <p:cNvSpPr>
                  <a:spLocks noChangeShapeType="1"/>
                </p:cNvSpPr>
                <p:nvPr/>
              </p:nvSpPr>
              <p:spPr bwMode="auto">
                <a:xfrm>
                  <a:off x="3984" y="2162"/>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37" name="Line 376"/>
                <p:cNvSpPr>
                  <a:spLocks noChangeShapeType="1"/>
                </p:cNvSpPr>
                <p:nvPr/>
              </p:nvSpPr>
              <p:spPr bwMode="auto">
                <a:xfrm>
                  <a:off x="4007" y="2168"/>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38" name="Line 377"/>
                <p:cNvSpPr>
                  <a:spLocks noChangeShapeType="1"/>
                </p:cNvSpPr>
                <p:nvPr/>
              </p:nvSpPr>
              <p:spPr bwMode="auto">
                <a:xfrm>
                  <a:off x="4030" y="2172"/>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39" name="Line 378"/>
                <p:cNvSpPr>
                  <a:spLocks noChangeShapeType="1"/>
                </p:cNvSpPr>
                <p:nvPr/>
              </p:nvSpPr>
              <p:spPr bwMode="auto">
                <a:xfrm>
                  <a:off x="3928" y="2149"/>
                  <a:ext cx="118"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40" name="Line 379"/>
                <p:cNvSpPr>
                  <a:spLocks noChangeShapeType="1"/>
                </p:cNvSpPr>
                <p:nvPr/>
              </p:nvSpPr>
              <p:spPr bwMode="auto">
                <a:xfrm flipV="1">
                  <a:off x="4047" y="2169"/>
                  <a:ext cx="9"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41" name="Line 380"/>
                <p:cNvSpPr>
                  <a:spLocks noChangeShapeType="1"/>
                </p:cNvSpPr>
                <p:nvPr/>
              </p:nvSpPr>
              <p:spPr bwMode="auto">
                <a:xfrm>
                  <a:off x="4046" y="2176"/>
                  <a:ext cx="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42" name="Freeform 381"/>
                <p:cNvSpPr>
                  <a:spLocks/>
                </p:cNvSpPr>
                <p:nvPr/>
              </p:nvSpPr>
              <p:spPr bwMode="auto">
                <a:xfrm>
                  <a:off x="3801" y="2116"/>
                  <a:ext cx="137" cy="40"/>
                </a:xfrm>
                <a:custGeom>
                  <a:avLst/>
                  <a:gdLst>
                    <a:gd name="T0" fmla="*/ 0 w 1369"/>
                    <a:gd name="T1" fmla="*/ 0 h 524"/>
                    <a:gd name="T2" fmla="*/ 0 w 1369"/>
                    <a:gd name="T3" fmla="*/ 0 h 524"/>
                    <a:gd name="T4" fmla="*/ 0 w 1369"/>
                    <a:gd name="T5" fmla="*/ 0 h 524"/>
                    <a:gd name="T6" fmla="*/ 0 w 1369"/>
                    <a:gd name="T7" fmla="*/ 0 h 524"/>
                    <a:gd name="T8" fmla="*/ 0 w 1369"/>
                    <a:gd name="T9" fmla="*/ 0 h 524"/>
                    <a:gd name="T10" fmla="*/ 0 w 1369"/>
                    <a:gd name="T11" fmla="*/ 0 h 524"/>
                    <a:gd name="T12" fmla="*/ 0 w 1369"/>
                    <a:gd name="T13" fmla="*/ 0 h 524"/>
                    <a:gd name="T14" fmla="*/ 0 60000 65536"/>
                    <a:gd name="T15" fmla="*/ 0 60000 65536"/>
                    <a:gd name="T16" fmla="*/ 0 60000 65536"/>
                    <a:gd name="T17" fmla="*/ 0 60000 65536"/>
                    <a:gd name="T18" fmla="*/ 0 60000 65536"/>
                    <a:gd name="T19" fmla="*/ 0 60000 65536"/>
                    <a:gd name="T20" fmla="*/ 0 60000 65536"/>
                    <a:gd name="T21" fmla="*/ 0 w 1369"/>
                    <a:gd name="T22" fmla="*/ 0 h 524"/>
                    <a:gd name="T23" fmla="*/ 1369 w 1369"/>
                    <a:gd name="T24" fmla="*/ 524 h 5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9" h="524">
                      <a:moveTo>
                        <a:pt x="102" y="0"/>
                      </a:moveTo>
                      <a:lnTo>
                        <a:pt x="0" y="82"/>
                      </a:lnTo>
                      <a:lnTo>
                        <a:pt x="0" y="141"/>
                      </a:lnTo>
                      <a:lnTo>
                        <a:pt x="1295" y="524"/>
                      </a:lnTo>
                      <a:lnTo>
                        <a:pt x="1295" y="443"/>
                      </a:lnTo>
                      <a:lnTo>
                        <a:pt x="1369" y="363"/>
                      </a:lnTo>
                      <a:lnTo>
                        <a:pt x="10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43" name="Freeform 382"/>
                <p:cNvSpPr>
                  <a:spLocks/>
                </p:cNvSpPr>
                <p:nvPr/>
              </p:nvSpPr>
              <p:spPr bwMode="auto">
                <a:xfrm>
                  <a:off x="3801" y="2116"/>
                  <a:ext cx="137" cy="40"/>
                </a:xfrm>
                <a:custGeom>
                  <a:avLst/>
                  <a:gdLst>
                    <a:gd name="T0" fmla="*/ 0 w 1369"/>
                    <a:gd name="T1" fmla="*/ 0 h 524"/>
                    <a:gd name="T2" fmla="*/ 0 w 1369"/>
                    <a:gd name="T3" fmla="*/ 0 h 524"/>
                    <a:gd name="T4" fmla="*/ 0 w 1369"/>
                    <a:gd name="T5" fmla="*/ 0 h 524"/>
                    <a:gd name="T6" fmla="*/ 0 w 1369"/>
                    <a:gd name="T7" fmla="*/ 0 h 524"/>
                    <a:gd name="T8" fmla="*/ 0 w 1369"/>
                    <a:gd name="T9" fmla="*/ 0 h 524"/>
                    <a:gd name="T10" fmla="*/ 0 w 1369"/>
                    <a:gd name="T11" fmla="*/ 0 h 524"/>
                    <a:gd name="T12" fmla="*/ 0 w 1369"/>
                    <a:gd name="T13" fmla="*/ 0 h 524"/>
                    <a:gd name="T14" fmla="*/ 0 60000 65536"/>
                    <a:gd name="T15" fmla="*/ 0 60000 65536"/>
                    <a:gd name="T16" fmla="*/ 0 60000 65536"/>
                    <a:gd name="T17" fmla="*/ 0 60000 65536"/>
                    <a:gd name="T18" fmla="*/ 0 60000 65536"/>
                    <a:gd name="T19" fmla="*/ 0 60000 65536"/>
                    <a:gd name="T20" fmla="*/ 0 60000 65536"/>
                    <a:gd name="T21" fmla="*/ 0 w 1369"/>
                    <a:gd name="T22" fmla="*/ 0 h 524"/>
                    <a:gd name="T23" fmla="*/ 1369 w 1369"/>
                    <a:gd name="T24" fmla="*/ 524 h 5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9" h="524">
                      <a:moveTo>
                        <a:pt x="102" y="0"/>
                      </a:moveTo>
                      <a:lnTo>
                        <a:pt x="0" y="82"/>
                      </a:lnTo>
                      <a:lnTo>
                        <a:pt x="0" y="141"/>
                      </a:lnTo>
                      <a:lnTo>
                        <a:pt x="1295" y="524"/>
                      </a:lnTo>
                      <a:lnTo>
                        <a:pt x="1295" y="443"/>
                      </a:lnTo>
                      <a:lnTo>
                        <a:pt x="1369" y="363"/>
                      </a:lnTo>
                      <a:lnTo>
                        <a:pt x="10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44" name="Line 383"/>
                <p:cNvSpPr>
                  <a:spLocks noChangeShapeType="1"/>
                </p:cNvSpPr>
                <p:nvPr/>
              </p:nvSpPr>
              <p:spPr bwMode="auto">
                <a:xfrm flipH="1" flipV="1">
                  <a:off x="3801" y="2122"/>
                  <a:ext cx="128"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45" name="Line 384"/>
                <p:cNvSpPr>
                  <a:spLocks noChangeShapeType="1"/>
                </p:cNvSpPr>
                <p:nvPr/>
              </p:nvSpPr>
              <p:spPr bwMode="auto">
                <a:xfrm>
                  <a:off x="4128" y="2128"/>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46" name="Freeform 385"/>
                <p:cNvSpPr>
                  <a:spLocks/>
                </p:cNvSpPr>
                <p:nvPr/>
              </p:nvSpPr>
              <p:spPr bwMode="auto">
                <a:xfrm>
                  <a:off x="4089" y="2069"/>
                  <a:ext cx="25" cy="26"/>
                </a:xfrm>
                <a:custGeom>
                  <a:avLst/>
                  <a:gdLst>
                    <a:gd name="T0" fmla="*/ 0 w 255"/>
                    <a:gd name="T1" fmla="*/ 0 h 338"/>
                    <a:gd name="T2" fmla="*/ 0 w 255"/>
                    <a:gd name="T3" fmla="*/ 0 h 338"/>
                    <a:gd name="T4" fmla="*/ 0 w 255"/>
                    <a:gd name="T5" fmla="*/ 0 h 338"/>
                    <a:gd name="T6" fmla="*/ 0 w 255"/>
                    <a:gd name="T7" fmla="*/ 0 h 338"/>
                    <a:gd name="T8" fmla="*/ 0 w 255"/>
                    <a:gd name="T9" fmla="*/ 0 h 338"/>
                    <a:gd name="T10" fmla="*/ 0 w 255"/>
                    <a:gd name="T11" fmla="*/ 0 h 338"/>
                    <a:gd name="T12" fmla="*/ 0 60000 65536"/>
                    <a:gd name="T13" fmla="*/ 0 60000 65536"/>
                    <a:gd name="T14" fmla="*/ 0 60000 65536"/>
                    <a:gd name="T15" fmla="*/ 0 60000 65536"/>
                    <a:gd name="T16" fmla="*/ 0 60000 65536"/>
                    <a:gd name="T17" fmla="*/ 0 60000 65536"/>
                    <a:gd name="T18" fmla="*/ 0 w 255"/>
                    <a:gd name="T19" fmla="*/ 0 h 338"/>
                    <a:gd name="T20" fmla="*/ 255 w 255"/>
                    <a:gd name="T21" fmla="*/ 338 h 338"/>
                  </a:gdLst>
                  <a:ahLst/>
                  <a:cxnLst>
                    <a:cxn ang="T12">
                      <a:pos x="T0" y="T1"/>
                    </a:cxn>
                    <a:cxn ang="T13">
                      <a:pos x="T2" y="T3"/>
                    </a:cxn>
                    <a:cxn ang="T14">
                      <a:pos x="T4" y="T5"/>
                    </a:cxn>
                    <a:cxn ang="T15">
                      <a:pos x="T6" y="T7"/>
                    </a:cxn>
                    <a:cxn ang="T16">
                      <a:pos x="T8" y="T9"/>
                    </a:cxn>
                    <a:cxn ang="T17">
                      <a:pos x="T10" y="T11"/>
                    </a:cxn>
                  </a:cxnLst>
                  <a:rect l="T18" t="T19" r="T20" b="T21"/>
                  <a:pathLst>
                    <a:path w="255" h="338">
                      <a:moveTo>
                        <a:pt x="124" y="117"/>
                      </a:moveTo>
                      <a:lnTo>
                        <a:pt x="0" y="258"/>
                      </a:lnTo>
                      <a:lnTo>
                        <a:pt x="59" y="338"/>
                      </a:lnTo>
                      <a:lnTo>
                        <a:pt x="241" y="213"/>
                      </a:lnTo>
                      <a:lnTo>
                        <a:pt x="255" y="0"/>
                      </a:lnTo>
                      <a:lnTo>
                        <a:pt x="124" y="117"/>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47" name="Freeform 386"/>
                <p:cNvSpPr>
                  <a:spLocks/>
                </p:cNvSpPr>
                <p:nvPr/>
              </p:nvSpPr>
              <p:spPr bwMode="auto">
                <a:xfrm>
                  <a:off x="4089" y="2069"/>
                  <a:ext cx="25" cy="26"/>
                </a:xfrm>
                <a:custGeom>
                  <a:avLst/>
                  <a:gdLst>
                    <a:gd name="T0" fmla="*/ 0 w 255"/>
                    <a:gd name="T1" fmla="*/ 0 h 338"/>
                    <a:gd name="T2" fmla="*/ 0 w 255"/>
                    <a:gd name="T3" fmla="*/ 0 h 338"/>
                    <a:gd name="T4" fmla="*/ 0 w 255"/>
                    <a:gd name="T5" fmla="*/ 0 h 338"/>
                    <a:gd name="T6" fmla="*/ 0 w 255"/>
                    <a:gd name="T7" fmla="*/ 0 h 338"/>
                    <a:gd name="T8" fmla="*/ 0 w 255"/>
                    <a:gd name="T9" fmla="*/ 0 h 338"/>
                    <a:gd name="T10" fmla="*/ 0 w 255"/>
                    <a:gd name="T11" fmla="*/ 0 h 338"/>
                    <a:gd name="T12" fmla="*/ 0 60000 65536"/>
                    <a:gd name="T13" fmla="*/ 0 60000 65536"/>
                    <a:gd name="T14" fmla="*/ 0 60000 65536"/>
                    <a:gd name="T15" fmla="*/ 0 60000 65536"/>
                    <a:gd name="T16" fmla="*/ 0 60000 65536"/>
                    <a:gd name="T17" fmla="*/ 0 60000 65536"/>
                    <a:gd name="T18" fmla="*/ 0 w 255"/>
                    <a:gd name="T19" fmla="*/ 0 h 338"/>
                    <a:gd name="T20" fmla="*/ 255 w 255"/>
                    <a:gd name="T21" fmla="*/ 338 h 338"/>
                  </a:gdLst>
                  <a:ahLst/>
                  <a:cxnLst>
                    <a:cxn ang="T12">
                      <a:pos x="T0" y="T1"/>
                    </a:cxn>
                    <a:cxn ang="T13">
                      <a:pos x="T2" y="T3"/>
                    </a:cxn>
                    <a:cxn ang="T14">
                      <a:pos x="T4" y="T5"/>
                    </a:cxn>
                    <a:cxn ang="T15">
                      <a:pos x="T6" y="T7"/>
                    </a:cxn>
                    <a:cxn ang="T16">
                      <a:pos x="T8" y="T9"/>
                    </a:cxn>
                    <a:cxn ang="T17">
                      <a:pos x="T10" y="T11"/>
                    </a:cxn>
                  </a:cxnLst>
                  <a:rect l="T18" t="T19" r="T20" b="T21"/>
                  <a:pathLst>
                    <a:path w="255" h="338">
                      <a:moveTo>
                        <a:pt x="124" y="117"/>
                      </a:moveTo>
                      <a:lnTo>
                        <a:pt x="0" y="258"/>
                      </a:lnTo>
                      <a:lnTo>
                        <a:pt x="59" y="338"/>
                      </a:lnTo>
                      <a:lnTo>
                        <a:pt x="241" y="213"/>
                      </a:lnTo>
                      <a:lnTo>
                        <a:pt x="255" y="0"/>
                      </a:lnTo>
                      <a:lnTo>
                        <a:pt x="124" y="11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48" name="Freeform 387"/>
                <p:cNvSpPr>
                  <a:spLocks/>
                </p:cNvSpPr>
                <p:nvPr/>
              </p:nvSpPr>
              <p:spPr bwMode="auto">
                <a:xfrm>
                  <a:off x="3815" y="2011"/>
                  <a:ext cx="303" cy="64"/>
                </a:xfrm>
                <a:custGeom>
                  <a:avLst/>
                  <a:gdLst>
                    <a:gd name="T0" fmla="*/ 0 w 3031"/>
                    <a:gd name="T1" fmla="*/ 0 h 820"/>
                    <a:gd name="T2" fmla="*/ 0 w 3031"/>
                    <a:gd name="T3" fmla="*/ 0 h 820"/>
                    <a:gd name="T4" fmla="*/ 0 w 3031"/>
                    <a:gd name="T5" fmla="*/ 0 h 820"/>
                    <a:gd name="T6" fmla="*/ 0 w 3031"/>
                    <a:gd name="T7" fmla="*/ 0 h 820"/>
                    <a:gd name="T8" fmla="*/ 0 w 3031"/>
                    <a:gd name="T9" fmla="*/ 0 h 820"/>
                    <a:gd name="T10" fmla="*/ 0 w 3031"/>
                    <a:gd name="T11" fmla="*/ 0 h 820"/>
                    <a:gd name="T12" fmla="*/ 0 w 3031"/>
                    <a:gd name="T13" fmla="*/ 0 h 820"/>
                    <a:gd name="T14" fmla="*/ 0 w 3031"/>
                    <a:gd name="T15" fmla="*/ 0 h 820"/>
                    <a:gd name="T16" fmla="*/ 0 w 3031"/>
                    <a:gd name="T17" fmla="*/ 0 h 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1"/>
                    <a:gd name="T28" fmla="*/ 0 h 820"/>
                    <a:gd name="T29" fmla="*/ 3031 w 3031"/>
                    <a:gd name="T30" fmla="*/ 820 h 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1" h="820">
                      <a:moveTo>
                        <a:pt x="0" y="199"/>
                      </a:moveTo>
                      <a:lnTo>
                        <a:pt x="45" y="318"/>
                      </a:lnTo>
                      <a:lnTo>
                        <a:pt x="511" y="437"/>
                      </a:lnTo>
                      <a:lnTo>
                        <a:pt x="629" y="199"/>
                      </a:lnTo>
                      <a:lnTo>
                        <a:pt x="3009" y="820"/>
                      </a:lnTo>
                      <a:lnTo>
                        <a:pt x="3031" y="628"/>
                      </a:lnTo>
                      <a:lnTo>
                        <a:pt x="496" y="0"/>
                      </a:lnTo>
                      <a:lnTo>
                        <a:pt x="379" y="281"/>
                      </a:lnTo>
                      <a:lnTo>
                        <a:pt x="0" y="199"/>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49" name="Freeform 388"/>
                <p:cNvSpPr>
                  <a:spLocks/>
                </p:cNvSpPr>
                <p:nvPr/>
              </p:nvSpPr>
              <p:spPr bwMode="auto">
                <a:xfrm>
                  <a:off x="3815" y="2011"/>
                  <a:ext cx="303" cy="64"/>
                </a:xfrm>
                <a:custGeom>
                  <a:avLst/>
                  <a:gdLst>
                    <a:gd name="T0" fmla="*/ 0 w 3031"/>
                    <a:gd name="T1" fmla="*/ 0 h 820"/>
                    <a:gd name="T2" fmla="*/ 0 w 3031"/>
                    <a:gd name="T3" fmla="*/ 0 h 820"/>
                    <a:gd name="T4" fmla="*/ 0 w 3031"/>
                    <a:gd name="T5" fmla="*/ 0 h 820"/>
                    <a:gd name="T6" fmla="*/ 0 w 3031"/>
                    <a:gd name="T7" fmla="*/ 0 h 820"/>
                    <a:gd name="T8" fmla="*/ 0 w 3031"/>
                    <a:gd name="T9" fmla="*/ 0 h 820"/>
                    <a:gd name="T10" fmla="*/ 0 w 3031"/>
                    <a:gd name="T11" fmla="*/ 0 h 820"/>
                    <a:gd name="T12" fmla="*/ 0 w 3031"/>
                    <a:gd name="T13" fmla="*/ 0 h 820"/>
                    <a:gd name="T14" fmla="*/ 0 w 3031"/>
                    <a:gd name="T15" fmla="*/ 0 h 820"/>
                    <a:gd name="T16" fmla="*/ 0 w 3031"/>
                    <a:gd name="T17" fmla="*/ 0 h 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1"/>
                    <a:gd name="T28" fmla="*/ 0 h 820"/>
                    <a:gd name="T29" fmla="*/ 3031 w 3031"/>
                    <a:gd name="T30" fmla="*/ 820 h 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1" h="820">
                      <a:moveTo>
                        <a:pt x="0" y="199"/>
                      </a:moveTo>
                      <a:lnTo>
                        <a:pt x="45" y="318"/>
                      </a:lnTo>
                      <a:lnTo>
                        <a:pt x="511" y="437"/>
                      </a:lnTo>
                      <a:lnTo>
                        <a:pt x="629" y="199"/>
                      </a:lnTo>
                      <a:lnTo>
                        <a:pt x="3009" y="820"/>
                      </a:lnTo>
                      <a:lnTo>
                        <a:pt x="3031" y="628"/>
                      </a:lnTo>
                      <a:lnTo>
                        <a:pt x="496" y="0"/>
                      </a:lnTo>
                      <a:lnTo>
                        <a:pt x="379" y="281"/>
                      </a:lnTo>
                      <a:lnTo>
                        <a:pt x="0" y="19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50" name="Line 389"/>
                <p:cNvSpPr>
                  <a:spLocks noChangeShapeType="1"/>
                </p:cNvSpPr>
                <p:nvPr/>
              </p:nvSpPr>
              <p:spPr bwMode="auto">
                <a:xfrm>
                  <a:off x="3868" y="2017"/>
                  <a:ext cx="9"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51" name="Freeform 390"/>
                <p:cNvSpPr>
                  <a:spLocks/>
                </p:cNvSpPr>
                <p:nvPr/>
              </p:nvSpPr>
              <p:spPr bwMode="auto">
                <a:xfrm>
                  <a:off x="3862" y="2025"/>
                  <a:ext cx="248" cy="56"/>
                </a:xfrm>
                <a:custGeom>
                  <a:avLst/>
                  <a:gdLst>
                    <a:gd name="T0" fmla="*/ 0 w 2479"/>
                    <a:gd name="T1" fmla="*/ 0 h 722"/>
                    <a:gd name="T2" fmla="*/ 0 w 2479"/>
                    <a:gd name="T3" fmla="*/ 0 h 722"/>
                    <a:gd name="T4" fmla="*/ 0 w 2479"/>
                    <a:gd name="T5" fmla="*/ 0 h 722"/>
                    <a:gd name="T6" fmla="*/ 0 w 2479"/>
                    <a:gd name="T7" fmla="*/ 0 h 722"/>
                    <a:gd name="T8" fmla="*/ 0 w 2479"/>
                    <a:gd name="T9" fmla="*/ 0 h 722"/>
                    <a:gd name="T10" fmla="*/ 0 w 2479"/>
                    <a:gd name="T11" fmla="*/ 0 h 722"/>
                    <a:gd name="T12" fmla="*/ 0 60000 65536"/>
                    <a:gd name="T13" fmla="*/ 0 60000 65536"/>
                    <a:gd name="T14" fmla="*/ 0 60000 65536"/>
                    <a:gd name="T15" fmla="*/ 0 60000 65536"/>
                    <a:gd name="T16" fmla="*/ 0 60000 65536"/>
                    <a:gd name="T17" fmla="*/ 0 60000 65536"/>
                    <a:gd name="T18" fmla="*/ 0 w 2479"/>
                    <a:gd name="T19" fmla="*/ 0 h 722"/>
                    <a:gd name="T20" fmla="*/ 2479 w 2479"/>
                    <a:gd name="T21" fmla="*/ 722 h 722"/>
                  </a:gdLst>
                  <a:ahLst/>
                  <a:cxnLst>
                    <a:cxn ang="T12">
                      <a:pos x="T0" y="T1"/>
                    </a:cxn>
                    <a:cxn ang="T13">
                      <a:pos x="T2" y="T3"/>
                    </a:cxn>
                    <a:cxn ang="T14">
                      <a:pos x="T4" y="T5"/>
                    </a:cxn>
                    <a:cxn ang="T15">
                      <a:pos x="T6" y="T7"/>
                    </a:cxn>
                    <a:cxn ang="T16">
                      <a:pos x="T8" y="T9"/>
                    </a:cxn>
                    <a:cxn ang="T17">
                      <a:pos x="T10" y="T11"/>
                    </a:cxn>
                  </a:cxnLst>
                  <a:rect l="T18" t="T19" r="T20" b="T21"/>
                  <a:pathLst>
                    <a:path w="2479" h="722">
                      <a:moveTo>
                        <a:pt x="146" y="0"/>
                      </a:moveTo>
                      <a:lnTo>
                        <a:pt x="0" y="102"/>
                      </a:lnTo>
                      <a:lnTo>
                        <a:pt x="342" y="227"/>
                      </a:lnTo>
                      <a:lnTo>
                        <a:pt x="2353" y="722"/>
                      </a:lnTo>
                      <a:lnTo>
                        <a:pt x="2479" y="610"/>
                      </a:lnTo>
                      <a:lnTo>
                        <a:pt x="146"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52" name="Freeform 391"/>
                <p:cNvSpPr>
                  <a:spLocks/>
                </p:cNvSpPr>
                <p:nvPr/>
              </p:nvSpPr>
              <p:spPr bwMode="auto">
                <a:xfrm>
                  <a:off x="3862" y="2025"/>
                  <a:ext cx="248" cy="56"/>
                </a:xfrm>
                <a:custGeom>
                  <a:avLst/>
                  <a:gdLst>
                    <a:gd name="T0" fmla="*/ 0 w 2479"/>
                    <a:gd name="T1" fmla="*/ 0 h 722"/>
                    <a:gd name="T2" fmla="*/ 0 w 2479"/>
                    <a:gd name="T3" fmla="*/ 0 h 722"/>
                    <a:gd name="T4" fmla="*/ 0 w 2479"/>
                    <a:gd name="T5" fmla="*/ 0 h 722"/>
                    <a:gd name="T6" fmla="*/ 0 w 2479"/>
                    <a:gd name="T7" fmla="*/ 0 h 722"/>
                    <a:gd name="T8" fmla="*/ 0 w 2479"/>
                    <a:gd name="T9" fmla="*/ 0 h 722"/>
                    <a:gd name="T10" fmla="*/ 0 w 2479"/>
                    <a:gd name="T11" fmla="*/ 0 h 722"/>
                    <a:gd name="T12" fmla="*/ 0 60000 65536"/>
                    <a:gd name="T13" fmla="*/ 0 60000 65536"/>
                    <a:gd name="T14" fmla="*/ 0 60000 65536"/>
                    <a:gd name="T15" fmla="*/ 0 60000 65536"/>
                    <a:gd name="T16" fmla="*/ 0 60000 65536"/>
                    <a:gd name="T17" fmla="*/ 0 60000 65536"/>
                    <a:gd name="T18" fmla="*/ 0 w 2479"/>
                    <a:gd name="T19" fmla="*/ 0 h 722"/>
                    <a:gd name="T20" fmla="*/ 2479 w 2479"/>
                    <a:gd name="T21" fmla="*/ 722 h 722"/>
                  </a:gdLst>
                  <a:ahLst/>
                  <a:cxnLst>
                    <a:cxn ang="T12">
                      <a:pos x="T0" y="T1"/>
                    </a:cxn>
                    <a:cxn ang="T13">
                      <a:pos x="T2" y="T3"/>
                    </a:cxn>
                    <a:cxn ang="T14">
                      <a:pos x="T4" y="T5"/>
                    </a:cxn>
                    <a:cxn ang="T15">
                      <a:pos x="T6" y="T7"/>
                    </a:cxn>
                    <a:cxn ang="T16">
                      <a:pos x="T8" y="T9"/>
                    </a:cxn>
                    <a:cxn ang="T17">
                      <a:pos x="T10" y="T11"/>
                    </a:cxn>
                  </a:cxnLst>
                  <a:rect l="T18" t="T19" r="T20" b="T21"/>
                  <a:pathLst>
                    <a:path w="2479" h="722">
                      <a:moveTo>
                        <a:pt x="146" y="0"/>
                      </a:moveTo>
                      <a:lnTo>
                        <a:pt x="0" y="102"/>
                      </a:lnTo>
                      <a:lnTo>
                        <a:pt x="342" y="227"/>
                      </a:lnTo>
                      <a:lnTo>
                        <a:pt x="2353" y="722"/>
                      </a:lnTo>
                      <a:lnTo>
                        <a:pt x="2479" y="610"/>
                      </a:lnTo>
                      <a:lnTo>
                        <a:pt x="14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53" name="Freeform 392"/>
                <p:cNvSpPr>
                  <a:spLocks/>
                </p:cNvSpPr>
                <p:nvPr/>
              </p:nvSpPr>
              <p:spPr bwMode="auto">
                <a:xfrm>
                  <a:off x="3860" y="2033"/>
                  <a:ext cx="239" cy="62"/>
                </a:xfrm>
                <a:custGeom>
                  <a:avLst/>
                  <a:gdLst>
                    <a:gd name="T0" fmla="*/ 0 w 2397"/>
                    <a:gd name="T1" fmla="*/ 0 h 804"/>
                    <a:gd name="T2" fmla="*/ 0 w 2397"/>
                    <a:gd name="T3" fmla="*/ 0 h 804"/>
                    <a:gd name="T4" fmla="*/ 0 w 2397"/>
                    <a:gd name="T5" fmla="*/ 0 h 804"/>
                    <a:gd name="T6" fmla="*/ 0 w 2397"/>
                    <a:gd name="T7" fmla="*/ 0 h 804"/>
                    <a:gd name="T8" fmla="*/ 0 w 2397"/>
                    <a:gd name="T9" fmla="*/ 0 h 804"/>
                    <a:gd name="T10" fmla="*/ 0 60000 65536"/>
                    <a:gd name="T11" fmla="*/ 0 60000 65536"/>
                    <a:gd name="T12" fmla="*/ 0 60000 65536"/>
                    <a:gd name="T13" fmla="*/ 0 60000 65536"/>
                    <a:gd name="T14" fmla="*/ 0 60000 65536"/>
                    <a:gd name="T15" fmla="*/ 0 w 2397"/>
                    <a:gd name="T16" fmla="*/ 0 h 804"/>
                    <a:gd name="T17" fmla="*/ 2397 w 2397"/>
                    <a:gd name="T18" fmla="*/ 804 h 804"/>
                  </a:gdLst>
                  <a:ahLst/>
                  <a:cxnLst>
                    <a:cxn ang="T10">
                      <a:pos x="T0" y="T1"/>
                    </a:cxn>
                    <a:cxn ang="T11">
                      <a:pos x="T2" y="T3"/>
                    </a:cxn>
                    <a:cxn ang="T12">
                      <a:pos x="T4" y="T5"/>
                    </a:cxn>
                    <a:cxn ang="T13">
                      <a:pos x="T6" y="T7"/>
                    </a:cxn>
                    <a:cxn ang="T14">
                      <a:pos x="T8" y="T9"/>
                    </a:cxn>
                  </a:cxnLst>
                  <a:rect l="T15" t="T16" r="T17" b="T18"/>
                  <a:pathLst>
                    <a:path w="2397" h="804">
                      <a:moveTo>
                        <a:pt x="22" y="0"/>
                      </a:moveTo>
                      <a:lnTo>
                        <a:pt x="0" y="207"/>
                      </a:lnTo>
                      <a:lnTo>
                        <a:pt x="2347" y="804"/>
                      </a:lnTo>
                      <a:lnTo>
                        <a:pt x="2397" y="591"/>
                      </a:lnTo>
                      <a:lnTo>
                        <a:pt x="22"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54" name="Freeform 393"/>
                <p:cNvSpPr>
                  <a:spLocks/>
                </p:cNvSpPr>
                <p:nvPr/>
              </p:nvSpPr>
              <p:spPr bwMode="auto">
                <a:xfrm>
                  <a:off x="3860" y="2033"/>
                  <a:ext cx="239" cy="62"/>
                </a:xfrm>
                <a:custGeom>
                  <a:avLst/>
                  <a:gdLst>
                    <a:gd name="T0" fmla="*/ 0 w 2397"/>
                    <a:gd name="T1" fmla="*/ 0 h 804"/>
                    <a:gd name="T2" fmla="*/ 0 w 2397"/>
                    <a:gd name="T3" fmla="*/ 0 h 804"/>
                    <a:gd name="T4" fmla="*/ 0 w 2397"/>
                    <a:gd name="T5" fmla="*/ 0 h 804"/>
                    <a:gd name="T6" fmla="*/ 0 w 2397"/>
                    <a:gd name="T7" fmla="*/ 0 h 804"/>
                    <a:gd name="T8" fmla="*/ 0 w 2397"/>
                    <a:gd name="T9" fmla="*/ 0 h 804"/>
                    <a:gd name="T10" fmla="*/ 0 60000 65536"/>
                    <a:gd name="T11" fmla="*/ 0 60000 65536"/>
                    <a:gd name="T12" fmla="*/ 0 60000 65536"/>
                    <a:gd name="T13" fmla="*/ 0 60000 65536"/>
                    <a:gd name="T14" fmla="*/ 0 60000 65536"/>
                    <a:gd name="T15" fmla="*/ 0 w 2397"/>
                    <a:gd name="T16" fmla="*/ 0 h 804"/>
                    <a:gd name="T17" fmla="*/ 2397 w 2397"/>
                    <a:gd name="T18" fmla="*/ 804 h 804"/>
                  </a:gdLst>
                  <a:ahLst/>
                  <a:cxnLst>
                    <a:cxn ang="T10">
                      <a:pos x="T0" y="T1"/>
                    </a:cxn>
                    <a:cxn ang="T11">
                      <a:pos x="T2" y="T3"/>
                    </a:cxn>
                    <a:cxn ang="T12">
                      <a:pos x="T4" y="T5"/>
                    </a:cxn>
                    <a:cxn ang="T13">
                      <a:pos x="T6" y="T7"/>
                    </a:cxn>
                    <a:cxn ang="T14">
                      <a:pos x="T8" y="T9"/>
                    </a:cxn>
                  </a:cxnLst>
                  <a:rect l="T15" t="T16" r="T17" b="T18"/>
                  <a:pathLst>
                    <a:path w="2397" h="804">
                      <a:moveTo>
                        <a:pt x="22" y="0"/>
                      </a:moveTo>
                      <a:lnTo>
                        <a:pt x="0" y="207"/>
                      </a:lnTo>
                      <a:lnTo>
                        <a:pt x="2347" y="804"/>
                      </a:lnTo>
                      <a:lnTo>
                        <a:pt x="2397" y="591"/>
                      </a:lnTo>
                      <a:lnTo>
                        <a:pt x="2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55" name="Freeform 394"/>
                <p:cNvSpPr>
                  <a:spLocks/>
                </p:cNvSpPr>
                <p:nvPr/>
              </p:nvSpPr>
              <p:spPr bwMode="auto">
                <a:xfrm>
                  <a:off x="3974" y="2051"/>
                  <a:ext cx="16" cy="8"/>
                </a:xfrm>
                <a:custGeom>
                  <a:avLst/>
                  <a:gdLst>
                    <a:gd name="T0" fmla="*/ 0 w 154"/>
                    <a:gd name="T1" fmla="*/ 0 h 104"/>
                    <a:gd name="T2" fmla="*/ 0 w 154"/>
                    <a:gd name="T3" fmla="*/ 0 h 104"/>
                    <a:gd name="T4" fmla="*/ 0 w 154"/>
                    <a:gd name="T5" fmla="*/ 0 h 104"/>
                    <a:gd name="T6" fmla="*/ 0 w 154"/>
                    <a:gd name="T7" fmla="*/ 0 h 104"/>
                    <a:gd name="T8" fmla="*/ 0 w 154"/>
                    <a:gd name="T9" fmla="*/ 0 h 104"/>
                    <a:gd name="T10" fmla="*/ 0 w 154"/>
                    <a:gd name="T11" fmla="*/ 0 h 104"/>
                    <a:gd name="T12" fmla="*/ 0 w 154"/>
                    <a:gd name="T13" fmla="*/ 0 h 104"/>
                    <a:gd name="T14" fmla="*/ 0 w 154"/>
                    <a:gd name="T15" fmla="*/ 0 h 104"/>
                    <a:gd name="T16" fmla="*/ 0 w 154"/>
                    <a:gd name="T17" fmla="*/ 0 h 104"/>
                    <a:gd name="T18" fmla="*/ 0 w 154"/>
                    <a:gd name="T19" fmla="*/ 0 h 104"/>
                    <a:gd name="T20" fmla="*/ 0 w 154"/>
                    <a:gd name="T21" fmla="*/ 0 h 104"/>
                    <a:gd name="T22" fmla="*/ 0 w 154"/>
                    <a:gd name="T23" fmla="*/ 0 h 104"/>
                    <a:gd name="T24" fmla="*/ 0 w 154"/>
                    <a:gd name="T25" fmla="*/ 0 h 104"/>
                    <a:gd name="T26" fmla="*/ 0 w 154"/>
                    <a:gd name="T27" fmla="*/ 0 h 104"/>
                    <a:gd name="T28" fmla="*/ 0 w 154"/>
                    <a:gd name="T29" fmla="*/ 0 h 104"/>
                    <a:gd name="T30" fmla="*/ 0 w 154"/>
                    <a:gd name="T31" fmla="*/ 0 h 104"/>
                    <a:gd name="T32" fmla="*/ 0 w 154"/>
                    <a:gd name="T33" fmla="*/ 0 h 104"/>
                    <a:gd name="T34" fmla="*/ 0 w 154"/>
                    <a:gd name="T35" fmla="*/ 0 h 104"/>
                    <a:gd name="T36" fmla="*/ 0 w 154"/>
                    <a:gd name="T37" fmla="*/ 0 h 104"/>
                    <a:gd name="T38" fmla="*/ 0 w 154"/>
                    <a:gd name="T39" fmla="*/ 0 h 104"/>
                    <a:gd name="T40" fmla="*/ 0 w 154"/>
                    <a:gd name="T41" fmla="*/ 0 h 104"/>
                    <a:gd name="T42" fmla="*/ 0 w 154"/>
                    <a:gd name="T43" fmla="*/ 0 h 104"/>
                    <a:gd name="T44" fmla="*/ 0 w 154"/>
                    <a:gd name="T45" fmla="*/ 0 h 1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
                    <a:gd name="T70" fmla="*/ 0 h 104"/>
                    <a:gd name="T71" fmla="*/ 154 w 154"/>
                    <a:gd name="T72" fmla="*/ 104 h 1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 h="104">
                      <a:moveTo>
                        <a:pt x="0" y="67"/>
                      </a:moveTo>
                      <a:lnTo>
                        <a:pt x="0" y="82"/>
                      </a:lnTo>
                      <a:lnTo>
                        <a:pt x="14" y="82"/>
                      </a:lnTo>
                      <a:lnTo>
                        <a:pt x="30" y="104"/>
                      </a:lnTo>
                      <a:lnTo>
                        <a:pt x="140" y="104"/>
                      </a:lnTo>
                      <a:lnTo>
                        <a:pt x="145" y="90"/>
                      </a:lnTo>
                      <a:lnTo>
                        <a:pt x="145" y="82"/>
                      </a:lnTo>
                      <a:lnTo>
                        <a:pt x="154" y="73"/>
                      </a:lnTo>
                      <a:lnTo>
                        <a:pt x="154" y="53"/>
                      </a:lnTo>
                      <a:lnTo>
                        <a:pt x="145" y="36"/>
                      </a:lnTo>
                      <a:lnTo>
                        <a:pt x="145" y="22"/>
                      </a:lnTo>
                      <a:lnTo>
                        <a:pt x="140" y="16"/>
                      </a:lnTo>
                      <a:lnTo>
                        <a:pt x="117" y="8"/>
                      </a:lnTo>
                      <a:lnTo>
                        <a:pt x="110" y="8"/>
                      </a:lnTo>
                      <a:lnTo>
                        <a:pt x="95" y="0"/>
                      </a:lnTo>
                      <a:lnTo>
                        <a:pt x="51" y="0"/>
                      </a:lnTo>
                      <a:lnTo>
                        <a:pt x="51" y="8"/>
                      </a:lnTo>
                      <a:lnTo>
                        <a:pt x="36" y="8"/>
                      </a:lnTo>
                      <a:lnTo>
                        <a:pt x="30" y="16"/>
                      </a:lnTo>
                      <a:lnTo>
                        <a:pt x="14" y="16"/>
                      </a:lnTo>
                      <a:lnTo>
                        <a:pt x="14" y="22"/>
                      </a:lnTo>
                      <a:lnTo>
                        <a:pt x="0" y="45"/>
                      </a:lnTo>
                      <a:lnTo>
                        <a:pt x="0" y="67"/>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56" name="Freeform 395"/>
                <p:cNvSpPr>
                  <a:spLocks/>
                </p:cNvSpPr>
                <p:nvPr/>
              </p:nvSpPr>
              <p:spPr bwMode="auto">
                <a:xfrm>
                  <a:off x="3974" y="2051"/>
                  <a:ext cx="16" cy="8"/>
                </a:xfrm>
                <a:custGeom>
                  <a:avLst/>
                  <a:gdLst>
                    <a:gd name="T0" fmla="*/ 0 w 154"/>
                    <a:gd name="T1" fmla="*/ 0 h 104"/>
                    <a:gd name="T2" fmla="*/ 0 w 154"/>
                    <a:gd name="T3" fmla="*/ 0 h 104"/>
                    <a:gd name="T4" fmla="*/ 0 w 154"/>
                    <a:gd name="T5" fmla="*/ 0 h 104"/>
                    <a:gd name="T6" fmla="*/ 0 w 154"/>
                    <a:gd name="T7" fmla="*/ 0 h 104"/>
                    <a:gd name="T8" fmla="*/ 0 w 154"/>
                    <a:gd name="T9" fmla="*/ 0 h 104"/>
                    <a:gd name="T10" fmla="*/ 0 w 154"/>
                    <a:gd name="T11" fmla="*/ 0 h 104"/>
                    <a:gd name="T12" fmla="*/ 0 w 154"/>
                    <a:gd name="T13" fmla="*/ 0 h 104"/>
                    <a:gd name="T14" fmla="*/ 0 w 154"/>
                    <a:gd name="T15" fmla="*/ 0 h 104"/>
                    <a:gd name="T16" fmla="*/ 0 w 154"/>
                    <a:gd name="T17" fmla="*/ 0 h 104"/>
                    <a:gd name="T18" fmla="*/ 0 w 154"/>
                    <a:gd name="T19" fmla="*/ 0 h 104"/>
                    <a:gd name="T20" fmla="*/ 0 w 154"/>
                    <a:gd name="T21" fmla="*/ 0 h 104"/>
                    <a:gd name="T22" fmla="*/ 0 w 154"/>
                    <a:gd name="T23" fmla="*/ 0 h 104"/>
                    <a:gd name="T24" fmla="*/ 0 w 154"/>
                    <a:gd name="T25" fmla="*/ 0 h 104"/>
                    <a:gd name="T26" fmla="*/ 0 w 154"/>
                    <a:gd name="T27" fmla="*/ 0 h 104"/>
                    <a:gd name="T28" fmla="*/ 0 w 154"/>
                    <a:gd name="T29" fmla="*/ 0 h 104"/>
                    <a:gd name="T30" fmla="*/ 0 w 154"/>
                    <a:gd name="T31" fmla="*/ 0 h 104"/>
                    <a:gd name="T32" fmla="*/ 0 w 154"/>
                    <a:gd name="T33" fmla="*/ 0 h 104"/>
                    <a:gd name="T34" fmla="*/ 0 w 154"/>
                    <a:gd name="T35" fmla="*/ 0 h 104"/>
                    <a:gd name="T36" fmla="*/ 0 w 154"/>
                    <a:gd name="T37" fmla="*/ 0 h 104"/>
                    <a:gd name="T38" fmla="*/ 0 w 154"/>
                    <a:gd name="T39" fmla="*/ 0 h 104"/>
                    <a:gd name="T40" fmla="*/ 0 w 154"/>
                    <a:gd name="T41" fmla="*/ 0 h 104"/>
                    <a:gd name="T42" fmla="*/ 0 w 154"/>
                    <a:gd name="T43" fmla="*/ 0 h 104"/>
                    <a:gd name="T44" fmla="*/ 0 w 154"/>
                    <a:gd name="T45" fmla="*/ 0 h 1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
                    <a:gd name="T70" fmla="*/ 0 h 104"/>
                    <a:gd name="T71" fmla="*/ 154 w 154"/>
                    <a:gd name="T72" fmla="*/ 104 h 1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 h="104">
                      <a:moveTo>
                        <a:pt x="0" y="67"/>
                      </a:moveTo>
                      <a:lnTo>
                        <a:pt x="0" y="82"/>
                      </a:lnTo>
                      <a:lnTo>
                        <a:pt x="14" y="82"/>
                      </a:lnTo>
                      <a:lnTo>
                        <a:pt x="30" y="104"/>
                      </a:lnTo>
                      <a:lnTo>
                        <a:pt x="140" y="104"/>
                      </a:lnTo>
                      <a:lnTo>
                        <a:pt x="145" y="90"/>
                      </a:lnTo>
                      <a:lnTo>
                        <a:pt x="145" y="82"/>
                      </a:lnTo>
                      <a:lnTo>
                        <a:pt x="154" y="73"/>
                      </a:lnTo>
                      <a:lnTo>
                        <a:pt x="154" y="53"/>
                      </a:lnTo>
                      <a:lnTo>
                        <a:pt x="145" y="36"/>
                      </a:lnTo>
                      <a:lnTo>
                        <a:pt x="145" y="22"/>
                      </a:lnTo>
                      <a:lnTo>
                        <a:pt x="140" y="16"/>
                      </a:lnTo>
                      <a:lnTo>
                        <a:pt x="117" y="8"/>
                      </a:lnTo>
                      <a:lnTo>
                        <a:pt x="110" y="8"/>
                      </a:lnTo>
                      <a:lnTo>
                        <a:pt x="95" y="0"/>
                      </a:lnTo>
                      <a:lnTo>
                        <a:pt x="51" y="0"/>
                      </a:lnTo>
                      <a:lnTo>
                        <a:pt x="51" y="8"/>
                      </a:lnTo>
                      <a:lnTo>
                        <a:pt x="36" y="8"/>
                      </a:lnTo>
                      <a:lnTo>
                        <a:pt x="30" y="16"/>
                      </a:lnTo>
                      <a:lnTo>
                        <a:pt x="14" y="16"/>
                      </a:lnTo>
                      <a:lnTo>
                        <a:pt x="14" y="22"/>
                      </a:lnTo>
                      <a:lnTo>
                        <a:pt x="0" y="45"/>
                      </a:lnTo>
                      <a:lnTo>
                        <a:pt x="0" y="6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57" name="Freeform 396"/>
                <p:cNvSpPr>
                  <a:spLocks/>
                </p:cNvSpPr>
                <p:nvPr/>
              </p:nvSpPr>
              <p:spPr bwMode="auto">
                <a:xfrm>
                  <a:off x="3885" y="2033"/>
                  <a:ext cx="10" cy="10"/>
                </a:xfrm>
                <a:custGeom>
                  <a:avLst/>
                  <a:gdLst>
                    <a:gd name="T0" fmla="*/ 0 w 96"/>
                    <a:gd name="T1" fmla="*/ 0 h 125"/>
                    <a:gd name="T2" fmla="*/ 0 w 96"/>
                    <a:gd name="T3" fmla="*/ 0 h 125"/>
                    <a:gd name="T4" fmla="*/ 0 w 96"/>
                    <a:gd name="T5" fmla="*/ 0 h 125"/>
                    <a:gd name="T6" fmla="*/ 0 w 96"/>
                    <a:gd name="T7" fmla="*/ 0 h 125"/>
                    <a:gd name="T8" fmla="*/ 0 w 96"/>
                    <a:gd name="T9" fmla="*/ 0 h 125"/>
                    <a:gd name="T10" fmla="*/ 0 w 96"/>
                    <a:gd name="T11" fmla="*/ 0 h 125"/>
                    <a:gd name="T12" fmla="*/ 0 w 96"/>
                    <a:gd name="T13" fmla="*/ 0 h 125"/>
                    <a:gd name="T14" fmla="*/ 0 w 96"/>
                    <a:gd name="T15" fmla="*/ 0 h 125"/>
                    <a:gd name="T16" fmla="*/ 0 60000 65536"/>
                    <a:gd name="T17" fmla="*/ 0 60000 65536"/>
                    <a:gd name="T18" fmla="*/ 0 60000 65536"/>
                    <a:gd name="T19" fmla="*/ 0 60000 65536"/>
                    <a:gd name="T20" fmla="*/ 0 60000 65536"/>
                    <a:gd name="T21" fmla="*/ 0 60000 65536"/>
                    <a:gd name="T22" fmla="*/ 0 60000 65536"/>
                    <a:gd name="T23" fmla="*/ 0 60000 65536"/>
                    <a:gd name="T24" fmla="*/ 0 w 96"/>
                    <a:gd name="T25" fmla="*/ 0 h 125"/>
                    <a:gd name="T26" fmla="*/ 96 w 96"/>
                    <a:gd name="T27" fmla="*/ 125 h 1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 h="125">
                      <a:moveTo>
                        <a:pt x="67" y="0"/>
                      </a:moveTo>
                      <a:lnTo>
                        <a:pt x="0" y="60"/>
                      </a:lnTo>
                      <a:lnTo>
                        <a:pt x="0" y="119"/>
                      </a:lnTo>
                      <a:lnTo>
                        <a:pt x="22" y="125"/>
                      </a:lnTo>
                      <a:lnTo>
                        <a:pt x="22" y="66"/>
                      </a:lnTo>
                      <a:lnTo>
                        <a:pt x="31" y="66"/>
                      </a:lnTo>
                      <a:lnTo>
                        <a:pt x="96" y="0"/>
                      </a:lnTo>
                      <a:lnTo>
                        <a:pt x="6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58" name="Line 397"/>
                <p:cNvSpPr>
                  <a:spLocks noChangeShapeType="1"/>
                </p:cNvSpPr>
                <p:nvPr/>
              </p:nvSpPr>
              <p:spPr bwMode="auto">
                <a:xfrm flipV="1">
                  <a:off x="3900" y="2036"/>
                  <a:ext cx="7"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59" name="Line 398"/>
                <p:cNvSpPr>
                  <a:spLocks noChangeShapeType="1"/>
                </p:cNvSpPr>
                <p:nvPr/>
              </p:nvSpPr>
              <p:spPr bwMode="auto">
                <a:xfrm>
                  <a:off x="3907" y="203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0" name="Line 399"/>
                <p:cNvSpPr>
                  <a:spLocks noChangeShapeType="1"/>
                </p:cNvSpPr>
                <p:nvPr/>
              </p:nvSpPr>
              <p:spPr bwMode="auto">
                <a:xfrm flipH="1">
                  <a:off x="3905" y="2037"/>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1" name="Line 400"/>
                <p:cNvSpPr>
                  <a:spLocks noChangeShapeType="1"/>
                </p:cNvSpPr>
                <p:nvPr/>
              </p:nvSpPr>
              <p:spPr bwMode="auto">
                <a:xfrm flipV="1">
                  <a:off x="3938" y="2043"/>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2" name="Line 401"/>
                <p:cNvSpPr>
                  <a:spLocks noChangeShapeType="1"/>
                </p:cNvSpPr>
                <p:nvPr/>
              </p:nvSpPr>
              <p:spPr bwMode="auto">
                <a:xfrm>
                  <a:off x="3944" y="2043"/>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3" name="Line 402"/>
                <p:cNvSpPr>
                  <a:spLocks noChangeShapeType="1"/>
                </p:cNvSpPr>
                <p:nvPr/>
              </p:nvSpPr>
              <p:spPr bwMode="auto">
                <a:xfrm flipH="1">
                  <a:off x="3942" y="2043"/>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4" name="Line 403"/>
                <p:cNvSpPr>
                  <a:spLocks noChangeShapeType="1"/>
                </p:cNvSpPr>
                <p:nvPr/>
              </p:nvSpPr>
              <p:spPr bwMode="auto">
                <a:xfrm flipV="1">
                  <a:off x="3948" y="2045"/>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5" name="Line 404"/>
                <p:cNvSpPr>
                  <a:spLocks noChangeShapeType="1"/>
                </p:cNvSpPr>
                <p:nvPr/>
              </p:nvSpPr>
              <p:spPr bwMode="auto">
                <a:xfrm>
                  <a:off x="3954" y="2045"/>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6" name="Line 405"/>
                <p:cNvSpPr>
                  <a:spLocks noChangeShapeType="1"/>
                </p:cNvSpPr>
                <p:nvPr/>
              </p:nvSpPr>
              <p:spPr bwMode="auto">
                <a:xfrm flipH="1">
                  <a:off x="3951" y="2046"/>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7" name="Line 406"/>
                <p:cNvSpPr>
                  <a:spLocks noChangeShapeType="1"/>
                </p:cNvSpPr>
                <p:nvPr/>
              </p:nvSpPr>
              <p:spPr bwMode="auto">
                <a:xfrm flipV="1">
                  <a:off x="3909" y="2038"/>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8" name="Line 407"/>
                <p:cNvSpPr>
                  <a:spLocks noChangeShapeType="1"/>
                </p:cNvSpPr>
                <p:nvPr/>
              </p:nvSpPr>
              <p:spPr bwMode="auto">
                <a:xfrm>
                  <a:off x="3917" y="2038"/>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9" name="Line 408"/>
                <p:cNvSpPr>
                  <a:spLocks noChangeShapeType="1"/>
                </p:cNvSpPr>
                <p:nvPr/>
              </p:nvSpPr>
              <p:spPr bwMode="auto">
                <a:xfrm flipH="1">
                  <a:off x="3914" y="2039"/>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70" name="Line 409"/>
                <p:cNvSpPr>
                  <a:spLocks noChangeShapeType="1"/>
                </p:cNvSpPr>
                <p:nvPr/>
              </p:nvSpPr>
              <p:spPr bwMode="auto">
                <a:xfrm flipV="1">
                  <a:off x="3917" y="2039"/>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71" name="Line 410"/>
                <p:cNvSpPr>
                  <a:spLocks noChangeShapeType="1"/>
                </p:cNvSpPr>
                <p:nvPr/>
              </p:nvSpPr>
              <p:spPr bwMode="auto">
                <a:xfrm>
                  <a:off x="3925" y="2039"/>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72" name="Line 411"/>
                <p:cNvSpPr>
                  <a:spLocks noChangeShapeType="1"/>
                </p:cNvSpPr>
                <p:nvPr/>
              </p:nvSpPr>
              <p:spPr bwMode="auto">
                <a:xfrm flipH="1">
                  <a:off x="3923" y="2041"/>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73" name="Line 412"/>
                <p:cNvSpPr>
                  <a:spLocks noChangeShapeType="1"/>
                </p:cNvSpPr>
                <p:nvPr/>
              </p:nvSpPr>
              <p:spPr bwMode="auto">
                <a:xfrm flipV="1">
                  <a:off x="3928" y="2041"/>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74" name="Line 413"/>
                <p:cNvSpPr>
                  <a:spLocks noChangeShapeType="1"/>
                </p:cNvSpPr>
                <p:nvPr/>
              </p:nvSpPr>
              <p:spPr bwMode="auto">
                <a:xfrm>
                  <a:off x="3934" y="2041"/>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75" name="Line 414"/>
                <p:cNvSpPr>
                  <a:spLocks noChangeShapeType="1"/>
                </p:cNvSpPr>
                <p:nvPr/>
              </p:nvSpPr>
              <p:spPr bwMode="auto">
                <a:xfrm flipH="1">
                  <a:off x="3931" y="2042"/>
                  <a:ext cx="7"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76" name="Freeform 415"/>
                <p:cNvSpPr>
                  <a:spLocks/>
                </p:cNvSpPr>
                <p:nvPr/>
              </p:nvSpPr>
              <p:spPr bwMode="auto">
                <a:xfrm>
                  <a:off x="3874" y="2031"/>
                  <a:ext cx="9" cy="11"/>
                </a:xfrm>
                <a:custGeom>
                  <a:avLst/>
                  <a:gdLst>
                    <a:gd name="T0" fmla="*/ 0 w 93"/>
                    <a:gd name="T1" fmla="*/ 0 h 141"/>
                    <a:gd name="T2" fmla="*/ 0 w 93"/>
                    <a:gd name="T3" fmla="*/ 0 h 141"/>
                    <a:gd name="T4" fmla="*/ 0 w 93"/>
                    <a:gd name="T5" fmla="*/ 0 h 141"/>
                    <a:gd name="T6" fmla="*/ 0 w 93"/>
                    <a:gd name="T7" fmla="*/ 0 h 141"/>
                    <a:gd name="T8" fmla="*/ 0 w 93"/>
                    <a:gd name="T9" fmla="*/ 0 h 141"/>
                    <a:gd name="T10" fmla="*/ 0 w 93"/>
                    <a:gd name="T11" fmla="*/ 0 h 141"/>
                    <a:gd name="T12" fmla="*/ 0 w 93"/>
                    <a:gd name="T13" fmla="*/ 0 h 141"/>
                    <a:gd name="T14" fmla="*/ 0 60000 65536"/>
                    <a:gd name="T15" fmla="*/ 0 60000 65536"/>
                    <a:gd name="T16" fmla="*/ 0 60000 65536"/>
                    <a:gd name="T17" fmla="*/ 0 60000 65536"/>
                    <a:gd name="T18" fmla="*/ 0 60000 65536"/>
                    <a:gd name="T19" fmla="*/ 0 60000 65536"/>
                    <a:gd name="T20" fmla="*/ 0 60000 65536"/>
                    <a:gd name="T21" fmla="*/ 0 w 93"/>
                    <a:gd name="T22" fmla="*/ 0 h 141"/>
                    <a:gd name="T23" fmla="*/ 93 w 93"/>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141">
                      <a:moveTo>
                        <a:pt x="65" y="0"/>
                      </a:moveTo>
                      <a:lnTo>
                        <a:pt x="0" y="59"/>
                      </a:lnTo>
                      <a:lnTo>
                        <a:pt x="0" y="141"/>
                      </a:lnTo>
                      <a:lnTo>
                        <a:pt x="28" y="141"/>
                      </a:lnTo>
                      <a:lnTo>
                        <a:pt x="28" y="68"/>
                      </a:lnTo>
                      <a:lnTo>
                        <a:pt x="93" y="8"/>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77" name="Freeform 416"/>
                <p:cNvSpPr>
                  <a:spLocks/>
                </p:cNvSpPr>
                <p:nvPr/>
              </p:nvSpPr>
              <p:spPr bwMode="auto">
                <a:xfrm>
                  <a:off x="4104" y="2077"/>
                  <a:ext cx="55" cy="21"/>
                </a:xfrm>
                <a:custGeom>
                  <a:avLst/>
                  <a:gdLst>
                    <a:gd name="T0" fmla="*/ 0 w 553"/>
                    <a:gd name="T1" fmla="*/ 0 h 272"/>
                    <a:gd name="T2" fmla="*/ 0 w 553"/>
                    <a:gd name="T3" fmla="*/ 0 h 272"/>
                    <a:gd name="T4" fmla="*/ 0 w 553"/>
                    <a:gd name="T5" fmla="*/ 0 h 272"/>
                    <a:gd name="T6" fmla="*/ 0 w 553"/>
                    <a:gd name="T7" fmla="*/ 0 h 272"/>
                    <a:gd name="T8" fmla="*/ 0 w 553"/>
                    <a:gd name="T9" fmla="*/ 0 h 272"/>
                    <a:gd name="T10" fmla="*/ 0 w 553"/>
                    <a:gd name="T11" fmla="*/ 0 h 272"/>
                    <a:gd name="T12" fmla="*/ 0 w 553"/>
                    <a:gd name="T13" fmla="*/ 0 h 272"/>
                    <a:gd name="T14" fmla="*/ 0 w 553"/>
                    <a:gd name="T15" fmla="*/ 0 h 272"/>
                    <a:gd name="T16" fmla="*/ 0 w 553"/>
                    <a:gd name="T17" fmla="*/ 0 h 272"/>
                    <a:gd name="T18" fmla="*/ 0 w 553"/>
                    <a:gd name="T19" fmla="*/ 0 h 272"/>
                    <a:gd name="T20" fmla="*/ 0 w 553"/>
                    <a:gd name="T21" fmla="*/ 0 h 272"/>
                    <a:gd name="T22" fmla="*/ 0 w 553"/>
                    <a:gd name="T23" fmla="*/ 0 h 272"/>
                    <a:gd name="T24" fmla="*/ 0 w 553"/>
                    <a:gd name="T25" fmla="*/ 0 h 272"/>
                    <a:gd name="T26" fmla="*/ 0 w 553"/>
                    <a:gd name="T27" fmla="*/ 0 h 272"/>
                    <a:gd name="T28" fmla="*/ 0 w 553"/>
                    <a:gd name="T29" fmla="*/ 0 h 272"/>
                    <a:gd name="T30" fmla="*/ 0 w 553"/>
                    <a:gd name="T31" fmla="*/ 0 h 272"/>
                    <a:gd name="T32" fmla="*/ 0 w 553"/>
                    <a:gd name="T33" fmla="*/ 0 h 272"/>
                    <a:gd name="T34" fmla="*/ 0 w 553"/>
                    <a:gd name="T35" fmla="*/ 0 h 272"/>
                    <a:gd name="T36" fmla="*/ 0 w 553"/>
                    <a:gd name="T37" fmla="*/ 0 h 272"/>
                    <a:gd name="T38" fmla="*/ 0 w 553"/>
                    <a:gd name="T39" fmla="*/ 0 h 272"/>
                    <a:gd name="T40" fmla="*/ 0 w 553"/>
                    <a:gd name="T41" fmla="*/ 0 h 272"/>
                    <a:gd name="T42" fmla="*/ 0 w 553"/>
                    <a:gd name="T43" fmla="*/ 0 h 272"/>
                    <a:gd name="T44" fmla="*/ 0 w 553"/>
                    <a:gd name="T45" fmla="*/ 0 h 272"/>
                    <a:gd name="T46" fmla="*/ 0 w 553"/>
                    <a:gd name="T47" fmla="*/ 0 h 272"/>
                    <a:gd name="T48" fmla="*/ 0 w 553"/>
                    <a:gd name="T49" fmla="*/ 0 h 272"/>
                    <a:gd name="T50" fmla="*/ 0 w 553"/>
                    <a:gd name="T51" fmla="*/ 0 h 272"/>
                    <a:gd name="T52" fmla="*/ 0 w 553"/>
                    <a:gd name="T53" fmla="*/ 0 h 272"/>
                    <a:gd name="T54" fmla="*/ 0 w 553"/>
                    <a:gd name="T55" fmla="*/ 0 h 272"/>
                    <a:gd name="T56" fmla="*/ 0 w 553"/>
                    <a:gd name="T57" fmla="*/ 0 h 272"/>
                    <a:gd name="T58" fmla="*/ 0 w 553"/>
                    <a:gd name="T59" fmla="*/ 0 h 272"/>
                    <a:gd name="T60" fmla="*/ 0 w 553"/>
                    <a:gd name="T61" fmla="*/ 0 h 272"/>
                    <a:gd name="T62" fmla="*/ 0 w 553"/>
                    <a:gd name="T63" fmla="*/ 0 h 272"/>
                    <a:gd name="T64" fmla="*/ 0 w 553"/>
                    <a:gd name="T65" fmla="*/ 0 h 272"/>
                    <a:gd name="T66" fmla="*/ 0 w 553"/>
                    <a:gd name="T67" fmla="*/ 0 h 272"/>
                    <a:gd name="T68" fmla="*/ 0 w 553"/>
                    <a:gd name="T69" fmla="*/ 0 h 272"/>
                    <a:gd name="T70" fmla="*/ 0 w 553"/>
                    <a:gd name="T71" fmla="*/ 0 h 272"/>
                    <a:gd name="T72" fmla="*/ 0 w 553"/>
                    <a:gd name="T73" fmla="*/ 0 h 272"/>
                    <a:gd name="T74" fmla="*/ 0 w 553"/>
                    <a:gd name="T75" fmla="*/ 0 h 272"/>
                    <a:gd name="T76" fmla="*/ 0 w 553"/>
                    <a:gd name="T77" fmla="*/ 0 h 272"/>
                    <a:gd name="T78" fmla="*/ 0 w 553"/>
                    <a:gd name="T79" fmla="*/ 0 h 272"/>
                    <a:gd name="T80" fmla="*/ 0 w 553"/>
                    <a:gd name="T81" fmla="*/ 0 h 272"/>
                    <a:gd name="T82" fmla="*/ 0 w 553"/>
                    <a:gd name="T83" fmla="*/ 0 h 272"/>
                    <a:gd name="T84" fmla="*/ 0 w 553"/>
                    <a:gd name="T85" fmla="*/ 0 h 272"/>
                    <a:gd name="T86" fmla="*/ 0 w 553"/>
                    <a:gd name="T87" fmla="*/ 0 h 272"/>
                    <a:gd name="T88" fmla="*/ 0 w 553"/>
                    <a:gd name="T89" fmla="*/ 0 h 272"/>
                    <a:gd name="T90" fmla="*/ 0 w 553"/>
                    <a:gd name="T91" fmla="*/ 0 h 272"/>
                    <a:gd name="T92" fmla="*/ 0 w 553"/>
                    <a:gd name="T93" fmla="*/ 0 h 272"/>
                    <a:gd name="T94" fmla="*/ 0 w 553"/>
                    <a:gd name="T95" fmla="*/ 0 h 272"/>
                    <a:gd name="T96" fmla="*/ 0 w 553"/>
                    <a:gd name="T97" fmla="*/ 0 h 272"/>
                    <a:gd name="T98" fmla="*/ 0 w 553"/>
                    <a:gd name="T99" fmla="*/ 0 h 272"/>
                    <a:gd name="T100" fmla="*/ 0 w 553"/>
                    <a:gd name="T101" fmla="*/ 0 h 272"/>
                    <a:gd name="T102" fmla="*/ 0 w 553"/>
                    <a:gd name="T103" fmla="*/ 0 h 2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3"/>
                    <a:gd name="T157" fmla="*/ 0 h 272"/>
                    <a:gd name="T158" fmla="*/ 553 w 553"/>
                    <a:gd name="T159" fmla="*/ 272 h 2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3" h="272">
                      <a:moveTo>
                        <a:pt x="22" y="171"/>
                      </a:moveTo>
                      <a:lnTo>
                        <a:pt x="28" y="171"/>
                      </a:lnTo>
                      <a:lnTo>
                        <a:pt x="28" y="177"/>
                      </a:lnTo>
                      <a:lnTo>
                        <a:pt x="64" y="177"/>
                      </a:lnTo>
                      <a:lnTo>
                        <a:pt x="87" y="193"/>
                      </a:lnTo>
                      <a:lnTo>
                        <a:pt x="101" y="193"/>
                      </a:lnTo>
                      <a:lnTo>
                        <a:pt x="115" y="199"/>
                      </a:lnTo>
                      <a:lnTo>
                        <a:pt x="196" y="199"/>
                      </a:lnTo>
                      <a:lnTo>
                        <a:pt x="218" y="213"/>
                      </a:lnTo>
                      <a:lnTo>
                        <a:pt x="238" y="213"/>
                      </a:lnTo>
                      <a:lnTo>
                        <a:pt x="255" y="222"/>
                      </a:lnTo>
                      <a:lnTo>
                        <a:pt x="275" y="222"/>
                      </a:lnTo>
                      <a:lnTo>
                        <a:pt x="305" y="236"/>
                      </a:lnTo>
                      <a:lnTo>
                        <a:pt x="356" y="236"/>
                      </a:lnTo>
                      <a:lnTo>
                        <a:pt x="370" y="250"/>
                      </a:lnTo>
                      <a:lnTo>
                        <a:pt x="414" y="250"/>
                      </a:lnTo>
                      <a:lnTo>
                        <a:pt x="429" y="259"/>
                      </a:lnTo>
                      <a:lnTo>
                        <a:pt x="457" y="259"/>
                      </a:lnTo>
                      <a:lnTo>
                        <a:pt x="466" y="272"/>
                      </a:lnTo>
                      <a:lnTo>
                        <a:pt x="479" y="272"/>
                      </a:lnTo>
                      <a:lnTo>
                        <a:pt x="553" y="222"/>
                      </a:lnTo>
                      <a:lnTo>
                        <a:pt x="414" y="111"/>
                      </a:lnTo>
                      <a:lnTo>
                        <a:pt x="401" y="111"/>
                      </a:lnTo>
                      <a:lnTo>
                        <a:pt x="401" y="103"/>
                      </a:lnTo>
                      <a:lnTo>
                        <a:pt x="392" y="103"/>
                      </a:lnTo>
                      <a:lnTo>
                        <a:pt x="364" y="83"/>
                      </a:lnTo>
                      <a:lnTo>
                        <a:pt x="356" y="83"/>
                      </a:lnTo>
                      <a:lnTo>
                        <a:pt x="342" y="59"/>
                      </a:lnTo>
                      <a:lnTo>
                        <a:pt x="334" y="59"/>
                      </a:lnTo>
                      <a:lnTo>
                        <a:pt x="320" y="52"/>
                      </a:lnTo>
                      <a:lnTo>
                        <a:pt x="305" y="37"/>
                      </a:lnTo>
                      <a:lnTo>
                        <a:pt x="283" y="37"/>
                      </a:lnTo>
                      <a:lnTo>
                        <a:pt x="261" y="23"/>
                      </a:lnTo>
                      <a:lnTo>
                        <a:pt x="255" y="23"/>
                      </a:lnTo>
                      <a:lnTo>
                        <a:pt x="247" y="15"/>
                      </a:lnTo>
                      <a:lnTo>
                        <a:pt x="233" y="15"/>
                      </a:lnTo>
                      <a:lnTo>
                        <a:pt x="225" y="0"/>
                      </a:lnTo>
                      <a:lnTo>
                        <a:pt x="87" y="0"/>
                      </a:lnTo>
                      <a:lnTo>
                        <a:pt x="79" y="15"/>
                      </a:lnTo>
                      <a:lnTo>
                        <a:pt x="64" y="15"/>
                      </a:lnTo>
                      <a:lnTo>
                        <a:pt x="50" y="37"/>
                      </a:lnTo>
                      <a:lnTo>
                        <a:pt x="28" y="37"/>
                      </a:lnTo>
                      <a:lnTo>
                        <a:pt x="28" y="52"/>
                      </a:lnTo>
                      <a:lnTo>
                        <a:pt x="22" y="74"/>
                      </a:lnTo>
                      <a:lnTo>
                        <a:pt x="22" y="83"/>
                      </a:lnTo>
                      <a:lnTo>
                        <a:pt x="5" y="83"/>
                      </a:lnTo>
                      <a:lnTo>
                        <a:pt x="5" y="96"/>
                      </a:lnTo>
                      <a:lnTo>
                        <a:pt x="0" y="103"/>
                      </a:lnTo>
                      <a:lnTo>
                        <a:pt x="0" y="140"/>
                      </a:lnTo>
                      <a:lnTo>
                        <a:pt x="5" y="156"/>
                      </a:lnTo>
                      <a:lnTo>
                        <a:pt x="22" y="156"/>
                      </a:lnTo>
                      <a:lnTo>
                        <a:pt x="22" y="171"/>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78" name="Freeform 417"/>
                <p:cNvSpPr>
                  <a:spLocks/>
                </p:cNvSpPr>
                <p:nvPr/>
              </p:nvSpPr>
              <p:spPr bwMode="auto">
                <a:xfrm>
                  <a:off x="4104" y="2077"/>
                  <a:ext cx="55" cy="21"/>
                </a:xfrm>
                <a:custGeom>
                  <a:avLst/>
                  <a:gdLst>
                    <a:gd name="T0" fmla="*/ 0 w 553"/>
                    <a:gd name="T1" fmla="*/ 0 h 272"/>
                    <a:gd name="T2" fmla="*/ 0 w 553"/>
                    <a:gd name="T3" fmla="*/ 0 h 272"/>
                    <a:gd name="T4" fmla="*/ 0 w 553"/>
                    <a:gd name="T5" fmla="*/ 0 h 272"/>
                    <a:gd name="T6" fmla="*/ 0 w 553"/>
                    <a:gd name="T7" fmla="*/ 0 h 272"/>
                    <a:gd name="T8" fmla="*/ 0 w 553"/>
                    <a:gd name="T9" fmla="*/ 0 h 272"/>
                    <a:gd name="T10" fmla="*/ 0 w 553"/>
                    <a:gd name="T11" fmla="*/ 0 h 272"/>
                    <a:gd name="T12" fmla="*/ 0 w 553"/>
                    <a:gd name="T13" fmla="*/ 0 h 272"/>
                    <a:gd name="T14" fmla="*/ 0 w 553"/>
                    <a:gd name="T15" fmla="*/ 0 h 272"/>
                    <a:gd name="T16" fmla="*/ 0 w 553"/>
                    <a:gd name="T17" fmla="*/ 0 h 272"/>
                    <a:gd name="T18" fmla="*/ 0 w 553"/>
                    <a:gd name="T19" fmla="*/ 0 h 272"/>
                    <a:gd name="T20" fmla="*/ 0 w 553"/>
                    <a:gd name="T21" fmla="*/ 0 h 272"/>
                    <a:gd name="T22" fmla="*/ 0 w 553"/>
                    <a:gd name="T23" fmla="*/ 0 h 272"/>
                    <a:gd name="T24" fmla="*/ 0 w 553"/>
                    <a:gd name="T25" fmla="*/ 0 h 272"/>
                    <a:gd name="T26" fmla="*/ 0 w 553"/>
                    <a:gd name="T27" fmla="*/ 0 h 272"/>
                    <a:gd name="T28" fmla="*/ 0 w 553"/>
                    <a:gd name="T29" fmla="*/ 0 h 272"/>
                    <a:gd name="T30" fmla="*/ 0 w 553"/>
                    <a:gd name="T31" fmla="*/ 0 h 272"/>
                    <a:gd name="T32" fmla="*/ 0 w 553"/>
                    <a:gd name="T33" fmla="*/ 0 h 272"/>
                    <a:gd name="T34" fmla="*/ 0 w 553"/>
                    <a:gd name="T35" fmla="*/ 0 h 272"/>
                    <a:gd name="T36" fmla="*/ 0 w 553"/>
                    <a:gd name="T37" fmla="*/ 0 h 272"/>
                    <a:gd name="T38" fmla="*/ 0 w 553"/>
                    <a:gd name="T39" fmla="*/ 0 h 272"/>
                    <a:gd name="T40" fmla="*/ 0 w 553"/>
                    <a:gd name="T41" fmla="*/ 0 h 272"/>
                    <a:gd name="T42" fmla="*/ 0 w 553"/>
                    <a:gd name="T43" fmla="*/ 0 h 272"/>
                    <a:gd name="T44" fmla="*/ 0 w 553"/>
                    <a:gd name="T45" fmla="*/ 0 h 272"/>
                    <a:gd name="T46" fmla="*/ 0 w 553"/>
                    <a:gd name="T47" fmla="*/ 0 h 272"/>
                    <a:gd name="T48" fmla="*/ 0 w 553"/>
                    <a:gd name="T49" fmla="*/ 0 h 272"/>
                    <a:gd name="T50" fmla="*/ 0 w 553"/>
                    <a:gd name="T51" fmla="*/ 0 h 272"/>
                    <a:gd name="T52" fmla="*/ 0 w 553"/>
                    <a:gd name="T53" fmla="*/ 0 h 272"/>
                    <a:gd name="T54" fmla="*/ 0 w 553"/>
                    <a:gd name="T55" fmla="*/ 0 h 272"/>
                    <a:gd name="T56" fmla="*/ 0 w 553"/>
                    <a:gd name="T57" fmla="*/ 0 h 272"/>
                    <a:gd name="T58" fmla="*/ 0 w 553"/>
                    <a:gd name="T59" fmla="*/ 0 h 272"/>
                    <a:gd name="T60" fmla="*/ 0 w 553"/>
                    <a:gd name="T61" fmla="*/ 0 h 272"/>
                    <a:gd name="T62" fmla="*/ 0 w 553"/>
                    <a:gd name="T63" fmla="*/ 0 h 272"/>
                    <a:gd name="T64" fmla="*/ 0 w 553"/>
                    <a:gd name="T65" fmla="*/ 0 h 272"/>
                    <a:gd name="T66" fmla="*/ 0 w 553"/>
                    <a:gd name="T67" fmla="*/ 0 h 272"/>
                    <a:gd name="T68" fmla="*/ 0 w 553"/>
                    <a:gd name="T69" fmla="*/ 0 h 272"/>
                    <a:gd name="T70" fmla="*/ 0 w 553"/>
                    <a:gd name="T71" fmla="*/ 0 h 272"/>
                    <a:gd name="T72" fmla="*/ 0 w 553"/>
                    <a:gd name="T73" fmla="*/ 0 h 272"/>
                    <a:gd name="T74" fmla="*/ 0 w 553"/>
                    <a:gd name="T75" fmla="*/ 0 h 272"/>
                    <a:gd name="T76" fmla="*/ 0 w 553"/>
                    <a:gd name="T77" fmla="*/ 0 h 272"/>
                    <a:gd name="T78" fmla="*/ 0 w 553"/>
                    <a:gd name="T79" fmla="*/ 0 h 272"/>
                    <a:gd name="T80" fmla="*/ 0 w 553"/>
                    <a:gd name="T81" fmla="*/ 0 h 272"/>
                    <a:gd name="T82" fmla="*/ 0 w 553"/>
                    <a:gd name="T83" fmla="*/ 0 h 272"/>
                    <a:gd name="T84" fmla="*/ 0 w 553"/>
                    <a:gd name="T85" fmla="*/ 0 h 272"/>
                    <a:gd name="T86" fmla="*/ 0 w 553"/>
                    <a:gd name="T87" fmla="*/ 0 h 272"/>
                    <a:gd name="T88" fmla="*/ 0 w 553"/>
                    <a:gd name="T89" fmla="*/ 0 h 272"/>
                    <a:gd name="T90" fmla="*/ 0 w 553"/>
                    <a:gd name="T91" fmla="*/ 0 h 272"/>
                    <a:gd name="T92" fmla="*/ 0 w 553"/>
                    <a:gd name="T93" fmla="*/ 0 h 272"/>
                    <a:gd name="T94" fmla="*/ 0 w 553"/>
                    <a:gd name="T95" fmla="*/ 0 h 272"/>
                    <a:gd name="T96" fmla="*/ 0 w 553"/>
                    <a:gd name="T97" fmla="*/ 0 h 272"/>
                    <a:gd name="T98" fmla="*/ 0 w 553"/>
                    <a:gd name="T99" fmla="*/ 0 h 272"/>
                    <a:gd name="T100" fmla="*/ 0 w 553"/>
                    <a:gd name="T101" fmla="*/ 0 h 272"/>
                    <a:gd name="T102" fmla="*/ 0 w 553"/>
                    <a:gd name="T103" fmla="*/ 0 h 2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3"/>
                    <a:gd name="T157" fmla="*/ 0 h 272"/>
                    <a:gd name="T158" fmla="*/ 553 w 553"/>
                    <a:gd name="T159" fmla="*/ 272 h 2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3" h="272">
                      <a:moveTo>
                        <a:pt x="22" y="171"/>
                      </a:moveTo>
                      <a:lnTo>
                        <a:pt x="28" y="171"/>
                      </a:lnTo>
                      <a:lnTo>
                        <a:pt x="28" y="177"/>
                      </a:lnTo>
                      <a:lnTo>
                        <a:pt x="64" y="177"/>
                      </a:lnTo>
                      <a:lnTo>
                        <a:pt x="87" y="193"/>
                      </a:lnTo>
                      <a:lnTo>
                        <a:pt x="101" y="193"/>
                      </a:lnTo>
                      <a:lnTo>
                        <a:pt x="115" y="199"/>
                      </a:lnTo>
                      <a:lnTo>
                        <a:pt x="196" y="199"/>
                      </a:lnTo>
                      <a:lnTo>
                        <a:pt x="218" y="213"/>
                      </a:lnTo>
                      <a:lnTo>
                        <a:pt x="238" y="213"/>
                      </a:lnTo>
                      <a:lnTo>
                        <a:pt x="255" y="222"/>
                      </a:lnTo>
                      <a:lnTo>
                        <a:pt x="275" y="222"/>
                      </a:lnTo>
                      <a:lnTo>
                        <a:pt x="305" y="236"/>
                      </a:lnTo>
                      <a:lnTo>
                        <a:pt x="356" y="236"/>
                      </a:lnTo>
                      <a:lnTo>
                        <a:pt x="370" y="250"/>
                      </a:lnTo>
                      <a:lnTo>
                        <a:pt x="414" y="250"/>
                      </a:lnTo>
                      <a:lnTo>
                        <a:pt x="429" y="259"/>
                      </a:lnTo>
                      <a:lnTo>
                        <a:pt x="457" y="259"/>
                      </a:lnTo>
                      <a:lnTo>
                        <a:pt x="466" y="272"/>
                      </a:lnTo>
                      <a:lnTo>
                        <a:pt x="479" y="272"/>
                      </a:lnTo>
                      <a:lnTo>
                        <a:pt x="553" y="222"/>
                      </a:lnTo>
                      <a:lnTo>
                        <a:pt x="414" y="111"/>
                      </a:lnTo>
                      <a:lnTo>
                        <a:pt x="401" y="111"/>
                      </a:lnTo>
                      <a:lnTo>
                        <a:pt x="401" y="103"/>
                      </a:lnTo>
                      <a:lnTo>
                        <a:pt x="392" y="103"/>
                      </a:lnTo>
                      <a:lnTo>
                        <a:pt x="364" y="83"/>
                      </a:lnTo>
                      <a:lnTo>
                        <a:pt x="356" y="83"/>
                      </a:lnTo>
                      <a:lnTo>
                        <a:pt x="342" y="59"/>
                      </a:lnTo>
                      <a:lnTo>
                        <a:pt x="334" y="59"/>
                      </a:lnTo>
                      <a:lnTo>
                        <a:pt x="320" y="52"/>
                      </a:lnTo>
                      <a:lnTo>
                        <a:pt x="305" y="37"/>
                      </a:lnTo>
                      <a:lnTo>
                        <a:pt x="283" y="37"/>
                      </a:lnTo>
                      <a:lnTo>
                        <a:pt x="261" y="23"/>
                      </a:lnTo>
                      <a:lnTo>
                        <a:pt x="255" y="23"/>
                      </a:lnTo>
                      <a:lnTo>
                        <a:pt x="247" y="15"/>
                      </a:lnTo>
                      <a:lnTo>
                        <a:pt x="233" y="15"/>
                      </a:lnTo>
                      <a:lnTo>
                        <a:pt x="225" y="0"/>
                      </a:lnTo>
                      <a:lnTo>
                        <a:pt x="87" y="0"/>
                      </a:lnTo>
                      <a:lnTo>
                        <a:pt x="79" y="15"/>
                      </a:lnTo>
                      <a:lnTo>
                        <a:pt x="64" y="15"/>
                      </a:lnTo>
                      <a:lnTo>
                        <a:pt x="50" y="37"/>
                      </a:lnTo>
                      <a:lnTo>
                        <a:pt x="28" y="37"/>
                      </a:lnTo>
                      <a:lnTo>
                        <a:pt x="28" y="52"/>
                      </a:lnTo>
                      <a:lnTo>
                        <a:pt x="22" y="74"/>
                      </a:lnTo>
                      <a:lnTo>
                        <a:pt x="22" y="83"/>
                      </a:lnTo>
                      <a:lnTo>
                        <a:pt x="5" y="83"/>
                      </a:lnTo>
                      <a:lnTo>
                        <a:pt x="5" y="96"/>
                      </a:lnTo>
                      <a:lnTo>
                        <a:pt x="0" y="103"/>
                      </a:lnTo>
                      <a:lnTo>
                        <a:pt x="0" y="140"/>
                      </a:lnTo>
                      <a:lnTo>
                        <a:pt x="5" y="156"/>
                      </a:lnTo>
                      <a:lnTo>
                        <a:pt x="22" y="156"/>
                      </a:lnTo>
                      <a:lnTo>
                        <a:pt x="22" y="17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79" name="Freeform 418"/>
                <p:cNvSpPr>
                  <a:spLocks/>
                </p:cNvSpPr>
                <p:nvPr/>
              </p:nvSpPr>
              <p:spPr bwMode="auto">
                <a:xfrm>
                  <a:off x="4148" y="1936"/>
                  <a:ext cx="76" cy="162"/>
                </a:xfrm>
                <a:custGeom>
                  <a:avLst/>
                  <a:gdLst>
                    <a:gd name="T0" fmla="*/ 0 w 763"/>
                    <a:gd name="T1" fmla="*/ 0 h 2103"/>
                    <a:gd name="T2" fmla="*/ 0 w 763"/>
                    <a:gd name="T3" fmla="*/ 0 h 2103"/>
                    <a:gd name="T4" fmla="*/ 0 w 763"/>
                    <a:gd name="T5" fmla="*/ 0 h 2103"/>
                    <a:gd name="T6" fmla="*/ 0 w 763"/>
                    <a:gd name="T7" fmla="*/ 0 h 2103"/>
                    <a:gd name="T8" fmla="*/ 0 w 763"/>
                    <a:gd name="T9" fmla="*/ 0 h 2103"/>
                    <a:gd name="T10" fmla="*/ 0 w 763"/>
                    <a:gd name="T11" fmla="*/ 0 h 2103"/>
                    <a:gd name="T12" fmla="*/ 0 w 763"/>
                    <a:gd name="T13" fmla="*/ 0 h 2103"/>
                    <a:gd name="T14" fmla="*/ 0 w 763"/>
                    <a:gd name="T15" fmla="*/ 0 h 2103"/>
                    <a:gd name="T16" fmla="*/ 0 w 763"/>
                    <a:gd name="T17" fmla="*/ 0 h 2103"/>
                    <a:gd name="T18" fmla="*/ 0 w 763"/>
                    <a:gd name="T19" fmla="*/ 0 h 2103"/>
                    <a:gd name="T20" fmla="*/ 0 w 763"/>
                    <a:gd name="T21" fmla="*/ 0 h 2103"/>
                    <a:gd name="T22" fmla="*/ 0 w 763"/>
                    <a:gd name="T23" fmla="*/ 0 h 2103"/>
                    <a:gd name="T24" fmla="*/ 0 w 763"/>
                    <a:gd name="T25" fmla="*/ 0 h 2103"/>
                    <a:gd name="T26" fmla="*/ 0 w 763"/>
                    <a:gd name="T27" fmla="*/ 0 h 2103"/>
                    <a:gd name="T28" fmla="*/ 0 w 763"/>
                    <a:gd name="T29" fmla="*/ 0 h 2103"/>
                    <a:gd name="T30" fmla="*/ 0 w 763"/>
                    <a:gd name="T31" fmla="*/ 0 h 2103"/>
                    <a:gd name="T32" fmla="*/ 0 w 763"/>
                    <a:gd name="T33" fmla="*/ 0 h 2103"/>
                    <a:gd name="T34" fmla="*/ 0 w 763"/>
                    <a:gd name="T35" fmla="*/ 0 h 2103"/>
                    <a:gd name="T36" fmla="*/ 0 w 763"/>
                    <a:gd name="T37" fmla="*/ 0 h 2103"/>
                    <a:gd name="T38" fmla="*/ 0 w 763"/>
                    <a:gd name="T39" fmla="*/ 0 h 2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3"/>
                    <a:gd name="T61" fmla="*/ 0 h 2103"/>
                    <a:gd name="T62" fmla="*/ 763 w 763"/>
                    <a:gd name="T63" fmla="*/ 2103 h 2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3" h="2103">
                      <a:moveTo>
                        <a:pt x="706" y="0"/>
                      </a:moveTo>
                      <a:lnTo>
                        <a:pt x="671" y="38"/>
                      </a:lnTo>
                      <a:lnTo>
                        <a:pt x="0" y="2008"/>
                      </a:lnTo>
                      <a:lnTo>
                        <a:pt x="0" y="2030"/>
                      </a:lnTo>
                      <a:lnTo>
                        <a:pt x="14" y="2030"/>
                      </a:lnTo>
                      <a:lnTo>
                        <a:pt x="14" y="2053"/>
                      </a:lnTo>
                      <a:lnTo>
                        <a:pt x="20" y="2053"/>
                      </a:lnTo>
                      <a:lnTo>
                        <a:pt x="20" y="2067"/>
                      </a:lnTo>
                      <a:lnTo>
                        <a:pt x="29" y="2081"/>
                      </a:lnTo>
                      <a:lnTo>
                        <a:pt x="29" y="2090"/>
                      </a:lnTo>
                      <a:lnTo>
                        <a:pt x="36" y="2090"/>
                      </a:lnTo>
                      <a:lnTo>
                        <a:pt x="36" y="2103"/>
                      </a:lnTo>
                      <a:lnTo>
                        <a:pt x="42" y="2103"/>
                      </a:lnTo>
                      <a:lnTo>
                        <a:pt x="51" y="2090"/>
                      </a:lnTo>
                      <a:lnTo>
                        <a:pt x="79" y="2090"/>
                      </a:lnTo>
                      <a:lnTo>
                        <a:pt x="93" y="2081"/>
                      </a:lnTo>
                      <a:lnTo>
                        <a:pt x="116" y="2081"/>
                      </a:lnTo>
                      <a:lnTo>
                        <a:pt x="129" y="2067"/>
                      </a:lnTo>
                      <a:lnTo>
                        <a:pt x="763" y="60"/>
                      </a:lnTo>
                      <a:lnTo>
                        <a:pt x="706"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80" name="Freeform 419"/>
                <p:cNvSpPr>
                  <a:spLocks/>
                </p:cNvSpPr>
                <p:nvPr/>
              </p:nvSpPr>
              <p:spPr bwMode="auto">
                <a:xfrm>
                  <a:off x="4148" y="1936"/>
                  <a:ext cx="76" cy="162"/>
                </a:xfrm>
                <a:custGeom>
                  <a:avLst/>
                  <a:gdLst>
                    <a:gd name="T0" fmla="*/ 0 w 763"/>
                    <a:gd name="T1" fmla="*/ 0 h 2103"/>
                    <a:gd name="T2" fmla="*/ 0 w 763"/>
                    <a:gd name="T3" fmla="*/ 0 h 2103"/>
                    <a:gd name="T4" fmla="*/ 0 w 763"/>
                    <a:gd name="T5" fmla="*/ 0 h 2103"/>
                    <a:gd name="T6" fmla="*/ 0 w 763"/>
                    <a:gd name="T7" fmla="*/ 0 h 2103"/>
                    <a:gd name="T8" fmla="*/ 0 w 763"/>
                    <a:gd name="T9" fmla="*/ 0 h 2103"/>
                    <a:gd name="T10" fmla="*/ 0 w 763"/>
                    <a:gd name="T11" fmla="*/ 0 h 2103"/>
                    <a:gd name="T12" fmla="*/ 0 w 763"/>
                    <a:gd name="T13" fmla="*/ 0 h 2103"/>
                    <a:gd name="T14" fmla="*/ 0 w 763"/>
                    <a:gd name="T15" fmla="*/ 0 h 2103"/>
                    <a:gd name="T16" fmla="*/ 0 w 763"/>
                    <a:gd name="T17" fmla="*/ 0 h 2103"/>
                    <a:gd name="T18" fmla="*/ 0 w 763"/>
                    <a:gd name="T19" fmla="*/ 0 h 2103"/>
                    <a:gd name="T20" fmla="*/ 0 w 763"/>
                    <a:gd name="T21" fmla="*/ 0 h 2103"/>
                    <a:gd name="T22" fmla="*/ 0 w 763"/>
                    <a:gd name="T23" fmla="*/ 0 h 2103"/>
                    <a:gd name="T24" fmla="*/ 0 w 763"/>
                    <a:gd name="T25" fmla="*/ 0 h 2103"/>
                    <a:gd name="T26" fmla="*/ 0 w 763"/>
                    <a:gd name="T27" fmla="*/ 0 h 2103"/>
                    <a:gd name="T28" fmla="*/ 0 w 763"/>
                    <a:gd name="T29" fmla="*/ 0 h 2103"/>
                    <a:gd name="T30" fmla="*/ 0 w 763"/>
                    <a:gd name="T31" fmla="*/ 0 h 2103"/>
                    <a:gd name="T32" fmla="*/ 0 w 763"/>
                    <a:gd name="T33" fmla="*/ 0 h 2103"/>
                    <a:gd name="T34" fmla="*/ 0 w 763"/>
                    <a:gd name="T35" fmla="*/ 0 h 2103"/>
                    <a:gd name="T36" fmla="*/ 0 w 763"/>
                    <a:gd name="T37" fmla="*/ 0 h 2103"/>
                    <a:gd name="T38" fmla="*/ 0 w 763"/>
                    <a:gd name="T39" fmla="*/ 0 h 2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3"/>
                    <a:gd name="T61" fmla="*/ 0 h 2103"/>
                    <a:gd name="T62" fmla="*/ 763 w 763"/>
                    <a:gd name="T63" fmla="*/ 2103 h 2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3" h="2103">
                      <a:moveTo>
                        <a:pt x="706" y="0"/>
                      </a:moveTo>
                      <a:lnTo>
                        <a:pt x="671" y="38"/>
                      </a:lnTo>
                      <a:lnTo>
                        <a:pt x="0" y="2008"/>
                      </a:lnTo>
                      <a:lnTo>
                        <a:pt x="0" y="2030"/>
                      </a:lnTo>
                      <a:lnTo>
                        <a:pt x="14" y="2030"/>
                      </a:lnTo>
                      <a:lnTo>
                        <a:pt x="14" y="2053"/>
                      </a:lnTo>
                      <a:lnTo>
                        <a:pt x="20" y="2053"/>
                      </a:lnTo>
                      <a:lnTo>
                        <a:pt x="20" y="2067"/>
                      </a:lnTo>
                      <a:lnTo>
                        <a:pt x="29" y="2081"/>
                      </a:lnTo>
                      <a:lnTo>
                        <a:pt x="29" y="2090"/>
                      </a:lnTo>
                      <a:lnTo>
                        <a:pt x="36" y="2090"/>
                      </a:lnTo>
                      <a:lnTo>
                        <a:pt x="36" y="2103"/>
                      </a:lnTo>
                      <a:lnTo>
                        <a:pt x="42" y="2103"/>
                      </a:lnTo>
                      <a:lnTo>
                        <a:pt x="51" y="2090"/>
                      </a:lnTo>
                      <a:lnTo>
                        <a:pt x="79" y="2090"/>
                      </a:lnTo>
                      <a:lnTo>
                        <a:pt x="93" y="2081"/>
                      </a:lnTo>
                      <a:lnTo>
                        <a:pt x="116" y="2081"/>
                      </a:lnTo>
                      <a:lnTo>
                        <a:pt x="129" y="2067"/>
                      </a:lnTo>
                      <a:lnTo>
                        <a:pt x="763" y="60"/>
                      </a:lnTo>
                      <a:lnTo>
                        <a:pt x="70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81" name="Freeform 420"/>
                <p:cNvSpPr>
                  <a:spLocks/>
                </p:cNvSpPr>
                <p:nvPr/>
              </p:nvSpPr>
              <p:spPr bwMode="auto">
                <a:xfrm>
                  <a:off x="3815" y="1882"/>
                  <a:ext cx="403" cy="208"/>
                </a:xfrm>
                <a:custGeom>
                  <a:avLst/>
                  <a:gdLst>
                    <a:gd name="T0" fmla="*/ 0 w 4037"/>
                    <a:gd name="T1" fmla="*/ 0 h 2709"/>
                    <a:gd name="T2" fmla="*/ 0 w 4037"/>
                    <a:gd name="T3" fmla="*/ 0 h 2709"/>
                    <a:gd name="T4" fmla="*/ 0 w 4037"/>
                    <a:gd name="T5" fmla="*/ 0 h 2709"/>
                    <a:gd name="T6" fmla="*/ 0 w 4037"/>
                    <a:gd name="T7" fmla="*/ 0 h 2709"/>
                    <a:gd name="T8" fmla="*/ 0 w 4037"/>
                    <a:gd name="T9" fmla="*/ 0 h 2709"/>
                    <a:gd name="T10" fmla="*/ 0 w 4037"/>
                    <a:gd name="T11" fmla="*/ 0 h 2709"/>
                    <a:gd name="T12" fmla="*/ 0 w 4037"/>
                    <a:gd name="T13" fmla="*/ 0 h 2709"/>
                    <a:gd name="T14" fmla="*/ 0 w 4037"/>
                    <a:gd name="T15" fmla="*/ 0 h 2709"/>
                    <a:gd name="T16" fmla="*/ 0 w 4037"/>
                    <a:gd name="T17" fmla="*/ 0 h 2709"/>
                    <a:gd name="T18" fmla="*/ 0 w 4037"/>
                    <a:gd name="T19" fmla="*/ 0 h 2709"/>
                    <a:gd name="T20" fmla="*/ 0 w 4037"/>
                    <a:gd name="T21" fmla="*/ 0 h 2709"/>
                    <a:gd name="T22" fmla="*/ 0 w 4037"/>
                    <a:gd name="T23" fmla="*/ 0 h 2709"/>
                    <a:gd name="T24" fmla="*/ 0 w 4037"/>
                    <a:gd name="T25" fmla="*/ 0 h 27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37"/>
                    <a:gd name="T40" fmla="*/ 0 h 2709"/>
                    <a:gd name="T41" fmla="*/ 4037 w 4037"/>
                    <a:gd name="T42" fmla="*/ 2709 h 27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37" h="2709">
                      <a:moveTo>
                        <a:pt x="629" y="0"/>
                      </a:moveTo>
                      <a:lnTo>
                        <a:pt x="205" y="1130"/>
                      </a:lnTo>
                      <a:lnTo>
                        <a:pt x="228" y="1271"/>
                      </a:lnTo>
                      <a:lnTo>
                        <a:pt x="0" y="1882"/>
                      </a:lnTo>
                      <a:lnTo>
                        <a:pt x="402" y="1993"/>
                      </a:lnTo>
                      <a:lnTo>
                        <a:pt x="518" y="1743"/>
                      </a:lnTo>
                      <a:lnTo>
                        <a:pt x="3009" y="2356"/>
                      </a:lnTo>
                      <a:lnTo>
                        <a:pt x="2899" y="2615"/>
                      </a:lnTo>
                      <a:lnTo>
                        <a:pt x="3345" y="2709"/>
                      </a:lnTo>
                      <a:lnTo>
                        <a:pt x="4037" y="710"/>
                      </a:lnTo>
                      <a:lnTo>
                        <a:pt x="3659" y="598"/>
                      </a:lnTo>
                      <a:lnTo>
                        <a:pt x="1167" y="90"/>
                      </a:lnTo>
                      <a:lnTo>
                        <a:pt x="629"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82" name="Freeform 421"/>
                <p:cNvSpPr>
                  <a:spLocks/>
                </p:cNvSpPr>
                <p:nvPr/>
              </p:nvSpPr>
              <p:spPr bwMode="auto">
                <a:xfrm>
                  <a:off x="3815" y="1882"/>
                  <a:ext cx="403" cy="208"/>
                </a:xfrm>
                <a:custGeom>
                  <a:avLst/>
                  <a:gdLst>
                    <a:gd name="T0" fmla="*/ 0 w 4037"/>
                    <a:gd name="T1" fmla="*/ 0 h 2709"/>
                    <a:gd name="T2" fmla="*/ 0 w 4037"/>
                    <a:gd name="T3" fmla="*/ 0 h 2709"/>
                    <a:gd name="T4" fmla="*/ 0 w 4037"/>
                    <a:gd name="T5" fmla="*/ 0 h 2709"/>
                    <a:gd name="T6" fmla="*/ 0 w 4037"/>
                    <a:gd name="T7" fmla="*/ 0 h 2709"/>
                    <a:gd name="T8" fmla="*/ 0 w 4037"/>
                    <a:gd name="T9" fmla="*/ 0 h 2709"/>
                    <a:gd name="T10" fmla="*/ 0 w 4037"/>
                    <a:gd name="T11" fmla="*/ 0 h 2709"/>
                    <a:gd name="T12" fmla="*/ 0 w 4037"/>
                    <a:gd name="T13" fmla="*/ 0 h 2709"/>
                    <a:gd name="T14" fmla="*/ 0 w 4037"/>
                    <a:gd name="T15" fmla="*/ 0 h 2709"/>
                    <a:gd name="T16" fmla="*/ 0 w 4037"/>
                    <a:gd name="T17" fmla="*/ 0 h 2709"/>
                    <a:gd name="T18" fmla="*/ 0 w 4037"/>
                    <a:gd name="T19" fmla="*/ 0 h 2709"/>
                    <a:gd name="T20" fmla="*/ 0 w 4037"/>
                    <a:gd name="T21" fmla="*/ 0 h 2709"/>
                    <a:gd name="T22" fmla="*/ 0 w 4037"/>
                    <a:gd name="T23" fmla="*/ 0 h 2709"/>
                    <a:gd name="T24" fmla="*/ 0 w 4037"/>
                    <a:gd name="T25" fmla="*/ 0 h 27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37"/>
                    <a:gd name="T40" fmla="*/ 0 h 2709"/>
                    <a:gd name="T41" fmla="*/ 4037 w 4037"/>
                    <a:gd name="T42" fmla="*/ 2709 h 27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37" h="2709">
                      <a:moveTo>
                        <a:pt x="629" y="0"/>
                      </a:moveTo>
                      <a:lnTo>
                        <a:pt x="205" y="1130"/>
                      </a:lnTo>
                      <a:lnTo>
                        <a:pt x="228" y="1271"/>
                      </a:lnTo>
                      <a:lnTo>
                        <a:pt x="0" y="1882"/>
                      </a:lnTo>
                      <a:lnTo>
                        <a:pt x="402" y="1993"/>
                      </a:lnTo>
                      <a:lnTo>
                        <a:pt x="518" y="1743"/>
                      </a:lnTo>
                      <a:lnTo>
                        <a:pt x="3009" y="2356"/>
                      </a:lnTo>
                      <a:lnTo>
                        <a:pt x="2899" y="2615"/>
                      </a:lnTo>
                      <a:lnTo>
                        <a:pt x="3345" y="2709"/>
                      </a:lnTo>
                      <a:lnTo>
                        <a:pt x="4037" y="710"/>
                      </a:lnTo>
                      <a:lnTo>
                        <a:pt x="3659" y="598"/>
                      </a:lnTo>
                      <a:lnTo>
                        <a:pt x="1167" y="90"/>
                      </a:lnTo>
                      <a:lnTo>
                        <a:pt x="62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83" name="Line 422"/>
                <p:cNvSpPr>
                  <a:spLocks noChangeShapeType="1"/>
                </p:cNvSpPr>
                <p:nvPr/>
              </p:nvSpPr>
              <p:spPr bwMode="auto">
                <a:xfrm>
                  <a:off x="3823" y="2008"/>
                  <a:ext cx="4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84" name="Line 423"/>
                <p:cNvSpPr>
                  <a:spLocks noChangeShapeType="1"/>
                </p:cNvSpPr>
                <p:nvPr/>
              </p:nvSpPr>
              <p:spPr bwMode="auto">
                <a:xfrm>
                  <a:off x="4116" y="2063"/>
                  <a:ext cx="4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85" name="Freeform 424"/>
                <p:cNvSpPr>
                  <a:spLocks/>
                </p:cNvSpPr>
                <p:nvPr/>
              </p:nvSpPr>
              <p:spPr bwMode="auto">
                <a:xfrm>
                  <a:off x="3835" y="1886"/>
                  <a:ext cx="93" cy="93"/>
                </a:xfrm>
                <a:custGeom>
                  <a:avLst/>
                  <a:gdLst>
                    <a:gd name="T0" fmla="*/ 0 w 931"/>
                    <a:gd name="T1" fmla="*/ 0 h 1202"/>
                    <a:gd name="T2" fmla="*/ 0 w 931"/>
                    <a:gd name="T3" fmla="*/ 0 h 1202"/>
                    <a:gd name="T4" fmla="*/ 0 w 931"/>
                    <a:gd name="T5" fmla="*/ 0 h 1202"/>
                    <a:gd name="T6" fmla="*/ 0 w 931"/>
                    <a:gd name="T7" fmla="*/ 0 h 1202"/>
                    <a:gd name="T8" fmla="*/ 0 w 931"/>
                    <a:gd name="T9" fmla="*/ 0 h 1202"/>
                    <a:gd name="T10" fmla="*/ 0 w 931"/>
                    <a:gd name="T11" fmla="*/ 0 h 1202"/>
                    <a:gd name="T12" fmla="*/ 0 w 931"/>
                    <a:gd name="T13" fmla="*/ 0 h 1202"/>
                    <a:gd name="T14" fmla="*/ 0 w 931"/>
                    <a:gd name="T15" fmla="*/ 0 h 1202"/>
                    <a:gd name="T16" fmla="*/ 0 w 931"/>
                    <a:gd name="T17" fmla="*/ 0 h 1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1"/>
                    <a:gd name="T28" fmla="*/ 0 h 1202"/>
                    <a:gd name="T29" fmla="*/ 931 w 931"/>
                    <a:gd name="T30" fmla="*/ 1202 h 12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1" h="1202">
                      <a:moveTo>
                        <a:pt x="931" y="58"/>
                      </a:moveTo>
                      <a:lnTo>
                        <a:pt x="443" y="0"/>
                      </a:lnTo>
                      <a:lnTo>
                        <a:pt x="43" y="1086"/>
                      </a:lnTo>
                      <a:lnTo>
                        <a:pt x="0" y="1077"/>
                      </a:lnTo>
                      <a:lnTo>
                        <a:pt x="23" y="1202"/>
                      </a:lnTo>
                      <a:lnTo>
                        <a:pt x="59" y="1202"/>
                      </a:lnTo>
                      <a:lnTo>
                        <a:pt x="488" y="52"/>
                      </a:lnTo>
                      <a:lnTo>
                        <a:pt x="918" y="118"/>
                      </a:lnTo>
                      <a:lnTo>
                        <a:pt x="931" y="58"/>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86" name="Freeform 425"/>
                <p:cNvSpPr>
                  <a:spLocks/>
                </p:cNvSpPr>
                <p:nvPr/>
              </p:nvSpPr>
              <p:spPr bwMode="auto">
                <a:xfrm>
                  <a:off x="3835" y="1886"/>
                  <a:ext cx="93" cy="93"/>
                </a:xfrm>
                <a:custGeom>
                  <a:avLst/>
                  <a:gdLst>
                    <a:gd name="T0" fmla="*/ 0 w 931"/>
                    <a:gd name="T1" fmla="*/ 0 h 1202"/>
                    <a:gd name="T2" fmla="*/ 0 w 931"/>
                    <a:gd name="T3" fmla="*/ 0 h 1202"/>
                    <a:gd name="T4" fmla="*/ 0 w 931"/>
                    <a:gd name="T5" fmla="*/ 0 h 1202"/>
                    <a:gd name="T6" fmla="*/ 0 w 931"/>
                    <a:gd name="T7" fmla="*/ 0 h 1202"/>
                    <a:gd name="T8" fmla="*/ 0 w 931"/>
                    <a:gd name="T9" fmla="*/ 0 h 1202"/>
                    <a:gd name="T10" fmla="*/ 0 w 931"/>
                    <a:gd name="T11" fmla="*/ 0 h 1202"/>
                    <a:gd name="T12" fmla="*/ 0 w 931"/>
                    <a:gd name="T13" fmla="*/ 0 h 1202"/>
                    <a:gd name="T14" fmla="*/ 0 w 931"/>
                    <a:gd name="T15" fmla="*/ 0 h 1202"/>
                    <a:gd name="T16" fmla="*/ 0 w 931"/>
                    <a:gd name="T17" fmla="*/ 0 h 1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1"/>
                    <a:gd name="T28" fmla="*/ 0 h 1202"/>
                    <a:gd name="T29" fmla="*/ 931 w 931"/>
                    <a:gd name="T30" fmla="*/ 1202 h 12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1" h="1202">
                      <a:moveTo>
                        <a:pt x="931" y="58"/>
                      </a:moveTo>
                      <a:lnTo>
                        <a:pt x="443" y="0"/>
                      </a:lnTo>
                      <a:lnTo>
                        <a:pt x="43" y="1086"/>
                      </a:lnTo>
                      <a:lnTo>
                        <a:pt x="0" y="1077"/>
                      </a:lnTo>
                      <a:lnTo>
                        <a:pt x="23" y="1202"/>
                      </a:lnTo>
                      <a:lnTo>
                        <a:pt x="59" y="1202"/>
                      </a:lnTo>
                      <a:lnTo>
                        <a:pt x="488" y="52"/>
                      </a:lnTo>
                      <a:lnTo>
                        <a:pt x="918" y="118"/>
                      </a:lnTo>
                      <a:lnTo>
                        <a:pt x="931"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87" name="Line 426"/>
                <p:cNvSpPr>
                  <a:spLocks noChangeShapeType="1"/>
                </p:cNvSpPr>
                <p:nvPr/>
              </p:nvSpPr>
              <p:spPr bwMode="auto">
                <a:xfrm>
                  <a:off x="3839" y="1969"/>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88" name="Freeform 427"/>
                <p:cNvSpPr>
                  <a:spLocks/>
                </p:cNvSpPr>
                <p:nvPr/>
              </p:nvSpPr>
              <p:spPr bwMode="auto">
                <a:xfrm>
                  <a:off x="4172" y="1928"/>
                  <a:ext cx="47" cy="99"/>
                </a:xfrm>
                <a:custGeom>
                  <a:avLst/>
                  <a:gdLst>
                    <a:gd name="T0" fmla="*/ 0 w 466"/>
                    <a:gd name="T1" fmla="*/ 0 h 1284"/>
                    <a:gd name="T2" fmla="*/ 0 w 466"/>
                    <a:gd name="T3" fmla="*/ 0 h 1284"/>
                    <a:gd name="T4" fmla="*/ 0 w 466"/>
                    <a:gd name="T5" fmla="*/ 0 h 1284"/>
                    <a:gd name="T6" fmla="*/ 0 w 466"/>
                    <a:gd name="T7" fmla="*/ 0 h 1284"/>
                    <a:gd name="T8" fmla="*/ 0 w 466"/>
                    <a:gd name="T9" fmla="*/ 0 h 1284"/>
                    <a:gd name="T10" fmla="*/ 0 w 466"/>
                    <a:gd name="T11" fmla="*/ 0 h 1284"/>
                    <a:gd name="T12" fmla="*/ 0 w 466"/>
                    <a:gd name="T13" fmla="*/ 0 h 1284"/>
                    <a:gd name="T14" fmla="*/ 0 w 466"/>
                    <a:gd name="T15" fmla="*/ 0 h 1284"/>
                    <a:gd name="T16" fmla="*/ 0 w 466"/>
                    <a:gd name="T17" fmla="*/ 0 h 1284"/>
                    <a:gd name="T18" fmla="*/ 0 w 466"/>
                    <a:gd name="T19" fmla="*/ 0 h 1284"/>
                    <a:gd name="T20" fmla="*/ 0 w 466"/>
                    <a:gd name="T21" fmla="*/ 0 h 1284"/>
                    <a:gd name="T22" fmla="*/ 0 w 466"/>
                    <a:gd name="T23" fmla="*/ 0 h 1284"/>
                    <a:gd name="T24" fmla="*/ 0 w 466"/>
                    <a:gd name="T25" fmla="*/ 0 h 1284"/>
                    <a:gd name="T26" fmla="*/ 0 w 466"/>
                    <a:gd name="T27" fmla="*/ 0 h 1284"/>
                    <a:gd name="T28" fmla="*/ 0 w 466"/>
                    <a:gd name="T29" fmla="*/ 0 h 1284"/>
                    <a:gd name="T30" fmla="*/ 0 w 466"/>
                    <a:gd name="T31" fmla="*/ 0 h 1284"/>
                    <a:gd name="T32" fmla="*/ 0 w 466"/>
                    <a:gd name="T33" fmla="*/ 0 h 1284"/>
                    <a:gd name="T34" fmla="*/ 0 w 466"/>
                    <a:gd name="T35" fmla="*/ 0 h 1284"/>
                    <a:gd name="T36" fmla="*/ 0 w 466"/>
                    <a:gd name="T37" fmla="*/ 0 h 1284"/>
                    <a:gd name="T38" fmla="*/ 0 w 466"/>
                    <a:gd name="T39" fmla="*/ 0 h 1284"/>
                    <a:gd name="T40" fmla="*/ 0 w 466"/>
                    <a:gd name="T41" fmla="*/ 0 h 1284"/>
                    <a:gd name="T42" fmla="*/ 0 w 466"/>
                    <a:gd name="T43" fmla="*/ 0 h 1284"/>
                    <a:gd name="T44" fmla="*/ 0 w 466"/>
                    <a:gd name="T45" fmla="*/ 0 h 1284"/>
                    <a:gd name="T46" fmla="*/ 0 w 466"/>
                    <a:gd name="T47" fmla="*/ 0 h 1284"/>
                    <a:gd name="T48" fmla="*/ 0 w 466"/>
                    <a:gd name="T49" fmla="*/ 0 h 1284"/>
                    <a:gd name="T50" fmla="*/ 0 w 466"/>
                    <a:gd name="T51" fmla="*/ 0 h 1284"/>
                    <a:gd name="T52" fmla="*/ 0 w 466"/>
                    <a:gd name="T53" fmla="*/ 0 h 1284"/>
                    <a:gd name="T54" fmla="*/ 0 w 466"/>
                    <a:gd name="T55" fmla="*/ 0 h 1284"/>
                    <a:gd name="T56" fmla="*/ 0 w 466"/>
                    <a:gd name="T57" fmla="*/ 0 h 1284"/>
                    <a:gd name="T58" fmla="*/ 0 w 466"/>
                    <a:gd name="T59" fmla="*/ 0 h 1284"/>
                    <a:gd name="T60" fmla="*/ 0 w 466"/>
                    <a:gd name="T61" fmla="*/ 0 h 1284"/>
                    <a:gd name="T62" fmla="*/ 0 w 466"/>
                    <a:gd name="T63" fmla="*/ 0 h 1284"/>
                    <a:gd name="T64" fmla="*/ 0 w 466"/>
                    <a:gd name="T65" fmla="*/ 0 h 1284"/>
                    <a:gd name="T66" fmla="*/ 0 w 466"/>
                    <a:gd name="T67" fmla="*/ 0 h 1284"/>
                    <a:gd name="T68" fmla="*/ 0 w 466"/>
                    <a:gd name="T69" fmla="*/ 0 h 1284"/>
                    <a:gd name="T70" fmla="*/ 0 w 466"/>
                    <a:gd name="T71" fmla="*/ 0 h 1284"/>
                    <a:gd name="T72" fmla="*/ 0 w 466"/>
                    <a:gd name="T73" fmla="*/ 0 h 1284"/>
                    <a:gd name="T74" fmla="*/ 0 w 466"/>
                    <a:gd name="T75" fmla="*/ 0 h 1284"/>
                    <a:gd name="T76" fmla="*/ 0 w 466"/>
                    <a:gd name="T77" fmla="*/ 0 h 1284"/>
                    <a:gd name="T78" fmla="*/ 0 w 466"/>
                    <a:gd name="T79" fmla="*/ 0 h 1284"/>
                    <a:gd name="T80" fmla="*/ 0 w 466"/>
                    <a:gd name="T81" fmla="*/ 0 h 1284"/>
                    <a:gd name="T82" fmla="*/ 0 w 466"/>
                    <a:gd name="T83" fmla="*/ 0 h 1284"/>
                    <a:gd name="T84" fmla="*/ 0 w 466"/>
                    <a:gd name="T85" fmla="*/ 0 h 1284"/>
                    <a:gd name="T86" fmla="*/ 0 w 466"/>
                    <a:gd name="T87" fmla="*/ 0 h 1284"/>
                    <a:gd name="T88" fmla="*/ 0 w 466"/>
                    <a:gd name="T89" fmla="*/ 0 h 1284"/>
                    <a:gd name="T90" fmla="*/ 0 w 466"/>
                    <a:gd name="T91" fmla="*/ 0 h 1284"/>
                    <a:gd name="T92" fmla="*/ 0 w 466"/>
                    <a:gd name="T93" fmla="*/ 0 h 1284"/>
                    <a:gd name="T94" fmla="*/ 0 w 466"/>
                    <a:gd name="T95" fmla="*/ 0 h 1284"/>
                    <a:gd name="T96" fmla="*/ 0 w 466"/>
                    <a:gd name="T97" fmla="*/ 0 h 1284"/>
                    <a:gd name="T98" fmla="*/ 0 w 466"/>
                    <a:gd name="T99" fmla="*/ 0 h 1284"/>
                    <a:gd name="T100" fmla="*/ 0 w 466"/>
                    <a:gd name="T101" fmla="*/ 0 h 1284"/>
                    <a:gd name="T102" fmla="*/ 0 w 466"/>
                    <a:gd name="T103" fmla="*/ 0 h 1284"/>
                    <a:gd name="T104" fmla="*/ 0 w 466"/>
                    <a:gd name="T105" fmla="*/ 0 h 1284"/>
                    <a:gd name="T106" fmla="*/ 0 w 466"/>
                    <a:gd name="T107" fmla="*/ 0 h 1284"/>
                    <a:gd name="T108" fmla="*/ 0 w 466"/>
                    <a:gd name="T109" fmla="*/ 0 h 1284"/>
                    <a:gd name="T110" fmla="*/ 0 w 466"/>
                    <a:gd name="T111" fmla="*/ 0 h 1284"/>
                    <a:gd name="T112" fmla="*/ 0 w 466"/>
                    <a:gd name="T113" fmla="*/ 0 h 12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6"/>
                    <a:gd name="T172" fmla="*/ 0 h 1284"/>
                    <a:gd name="T173" fmla="*/ 466 w 466"/>
                    <a:gd name="T174" fmla="*/ 1284 h 12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6" h="1284">
                      <a:moveTo>
                        <a:pt x="59" y="0"/>
                      </a:moveTo>
                      <a:lnTo>
                        <a:pt x="50" y="0"/>
                      </a:lnTo>
                      <a:lnTo>
                        <a:pt x="50" y="24"/>
                      </a:lnTo>
                      <a:lnTo>
                        <a:pt x="37" y="24"/>
                      </a:lnTo>
                      <a:lnTo>
                        <a:pt x="37" y="38"/>
                      </a:lnTo>
                      <a:lnTo>
                        <a:pt x="65" y="38"/>
                      </a:lnTo>
                      <a:lnTo>
                        <a:pt x="65" y="46"/>
                      </a:lnTo>
                      <a:lnTo>
                        <a:pt x="102" y="46"/>
                      </a:lnTo>
                      <a:lnTo>
                        <a:pt x="102" y="52"/>
                      </a:lnTo>
                      <a:lnTo>
                        <a:pt x="132" y="52"/>
                      </a:lnTo>
                      <a:lnTo>
                        <a:pt x="132" y="60"/>
                      </a:lnTo>
                      <a:lnTo>
                        <a:pt x="168" y="60"/>
                      </a:lnTo>
                      <a:lnTo>
                        <a:pt x="168" y="66"/>
                      </a:lnTo>
                      <a:lnTo>
                        <a:pt x="196" y="66"/>
                      </a:lnTo>
                      <a:lnTo>
                        <a:pt x="196" y="75"/>
                      </a:lnTo>
                      <a:lnTo>
                        <a:pt x="227" y="75"/>
                      </a:lnTo>
                      <a:lnTo>
                        <a:pt x="227" y="83"/>
                      </a:lnTo>
                      <a:lnTo>
                        <a:pt x="255" y="83"/>
                      </a:lnTo>
                      <a:lnTo>
                        <a:pt x="255" y="97"/>
                      </a:lnTo>
                      <a:lnTo>
                        <a:pt x="283" y="97"/>
                      </a:lnTo>
                      <a:lnTo>
                        <a:pt x="283" y="103"/>
                      </a:lnTo>
                      <a:lnTo>
                        <a:pt x="320" y="103"/>
                      </a:lnTo>
                      <a:lnTo>
                        <a:pt x="320" y="112"/>
                      </a:lnTo>
                      <a:lnTo>
                        <a:pt x="342" y="112"/>
                      </a:lnTo>
                      <a:lnTo>
                        <a:pt x="342" y="119"/>
                      </a:lnTo>
                      <a:lnTo>
                        <a:pt x="387" y="119"/>
                      </a:lnTo>
                      <a:lnTo>
                        <a:pt x="387" y="134"/>
                      </a:lnTo>
                      <a:lnTo>
                        <a:pt x="409" y="134"/>
                      </a:lnTo>
                      <a:lnTo>
                        <a:pt x="409" y="149"/>
                      </a:lnTo>
                      <a:lnTo>
                        <a:pt x="401" y="149"/>
                      </a:lnTo>
                      <a:lnTo>
                        <a:pt x="401" y="178"/>
                      </a:lnTo>
                      <a:lnTo>
                        <a:pt x="393" y="178"/>
                      </a:lnTo>
                      <a:lnTo>
                        <a:pt x="393" y="200"/>
                      </a:lnTo>
                      <a:lnTo>
                        <a:pt x="387" y="200"/>
                      </a:lnTo>
                      <a:lnTo>
                        <a:pt x="387" y="222"/>
                      </a:lnTo>
                      <a:lnTo>
                        <a:pt x="372" y="222"/>
                      </a:lnTo>
                      <a:lnTo>
                        <a:pt x="372" y="251"/>
                      </a:lnTo>
                      <a:lnTo>
                        <a:pt x="365" y="251"/>
                      </a:lnTo>
                      <a:lnTo>
                        <a:pt x="365" y="273"/>
                      </a:lnTo>
                      <a:lnTo>
                        <a:pt x="350" y="273"/>
                      </a:lnTo>
                      <a:lnTo>
                        <a:pt x="350" y="297"/>
                      </a:lnTo>
                      <a:lnTo>
                        <a:pt x="342" y="297"/>
                      </a:lnTo>
                      <a:lnTo>
                        <a:pt x="342" y="319"/>
                      </a:lnTo>
                      <a:lnTo>
                        <a:pt x="337" y="319"/>
                      </a:lnTo>
                      <a:lnTo>
                        <a:pt x="337" y="370"/>
                      </a:lnTo>
                      <a:lnTo>
                        <a:pt x="320" y="370"/>
                      </a:lnTo>
                      <a:lnTo>
                        <a:pt x="320" y="398"/>
                      </a:lnTo>
                      <a:lnTo>
                        <a:pt x="314" y="398"/>
                      </a:lnTo>
                      <a:lnTo>
                        <a:pt x="314" y="421"/>
                      </a:lnTo>
                      <a:lnTo>
                        <a:pt x="300" y="421"/>
                      </a:lnTo>
                      <a:lnTo>
                        <a:pt x="300" y="436"/>
                      </a:lnTo>
                      <a:lnTo>
                        <a:pt x="292" y="436"/>
                      </a:lnTo>
                      <a:lnTo>
                        <a:pt x="292" y="473"/>
                      </a:lnTo>
                      <a:lnTo>
                        <a:pt x="283" y="473"/>
                      </a:lnTo>
                      <a:lnTo>
                        <a:pt x="283" y="495"/>
                      </a:lnTo>
                      <a:lnTo>
                        <a:pt x="278" y="495"/>
                      </a:lnTo>
                      <a:lnTo>
                        <a:pt x="278" y="517"/>
                      </a:lnTo>
                      <a:lnTo>
                        <a:pt x="263" y="517"/>
                      </a:lnTo>
                      <a:lnTo>
                        <a:pt x="263" y="541"/>
                      </a:lnTo>
                      <a:lnTo>
                        <a:pt x="255" y="541"/>
                      </a:lnTo>
                      <a:lnTo>
                        <a:pt x="255" y="569"/>
                      </a:lnTo>
                      <a:lnTo>
                        <a:pt x="247" y="569"/>
                      </a:lnTo>
                      <a:lnTo>
                        <a:pt x="247" y="600"/>
                      </a:lnTo>
                      <a:lnTo>
                        <a:pt x="233" y="600"/>
                      </a:lnTo>
                      <a:lnTo>
                        <a:pt x="233" y="614"/>
                      </a:lnTo>
                      <a:lnTo>
                        <a:pt x="227" y="614"/>
                      </a:lnTo>
                      <a:lnTo>
                        <a:pt x="227" y="642"/>
                      </a:lnTo>
                      <a:lnTo>
                        <a:pt x="219" y="642"/>
                      </a:lnTo>
                      <a:lnTo>
                        <a:pt x="219" y="693"/>
                      </a:lnTo>
                      <a:lnTo>
                        <a:pt x="204" y="693"/>
                      </a:lnTo>
                      <a:lnTo>
                        <a:pt x="204" y="717"/>
                      </a:lnTo>
                      <a:lnTo>
                        <a:pt x="196" y="717"/>
                      </a:lnTo>
                      <a:lnTo>
                        <a:pt x="196" y="739"/>
                      </a:lnTo>
                      <a:lnTo>
                        <a:pt x="182" y="739"/>
                      </a:lnTo>
                      <a:lnTo>
                        <a:pt x="182" y="768"/>
                      </a:lnTo>
                      <a:lnTo>
                        <a:pt x="174" y="768"/>
                      </a:lnTo>
                      <a:lnTo>
                        <a:pt x="174" y="790"/>
                      </a:lnTo>
                      <a:lnTo>
                        <a:pt x="168" y="790"/>
                      </a:lnTo>
                      <a:lnTo>
                        <a:pt x="168" y="813"/>
                      </a:lnTo>
                      <a:lnTo>
                        <a:pt x="160" y="813"/>
                      </a:lnTo>
                      <a:lnTo>
                        <a:pt x="160" y="842"/>
                      </a:lnTo>
                      <a:lnTo>
                        <a:pt x="146" y="842"/>
                      </a:lnTo>
                      <a:lnTo>
                        <a:pt x="146" y="873"/>
                      </a:lnTo>
                      <a:lnTo>
                        <a:pt x="137" y="873"/>
                      </a:lnTo>
                      <a:lnTo>
                        <a:pt x="137" y="886"/>
                      </a:lnTo>
                      <a:lnTo>
                        <a:pt x="132" y="886"/>
                      </a:lnTo>
                      <a:lnTo>
                        <a:pt x="132" y="915"/>
                      </a:lnTo>
                      <a:lnTo>
                        <a:pt x="117" y="915"/>
                      </a:lnTo>
                      <a:lnTo>
                        <a:pt x="117" y="937"/>
                      </a:lnTo>
                      <a:lnTo>
                        <a:pt x="109" y="937"/>
                      </a:lnTo>
                      <a:lnTo>
                        <a:pt x="109" y="968"/>
                      </a:lnTo>
                      <a:lnTo>
                        <a:pt x="102" y="968"/>
                      </a:lnTo>
                      <a:lnTo>
                        <a:pt x="102" y="989"/>
                      </a:lnTo>
                      <a:lnTo>
                        <a:pt x="95" y="989"/>
                      </a:lnTo>
                      <a:lnTo>
                        <a:pt x="95" y="1012"/>
                      </a:lnTo>
                      <a:lnTo>
                        <a:pt x="87" y="1012"/>
                      </a:lnTo>
                      <a:lnTo>
                        <a:pt x="87" y="1042"/>
                      </a:lnTo>
                      <a:lnTo>
                        <a:pt x="81" y="1042"/>
                      </a:lnTo>
                      <a:lnTo>
                        <a:pt x="81" y="1056"/>
                      </a:lnTo>
                      <a:lnTo>
                        <a:pt x="65" y="1056"/>
                      </a:lnTo>
                      <a:lnTo>
                        <a:pt x="65" y="1085"/>
                      </a:lnTo>
                      <a:lnTo>
                        <a:pt x="59" y="1085"/>
                      </a:lnTo>
                      <a:lnTo>
                        <a:pt x="59" y="1116"/>
                      </a:lnTo>
                      <a:lnTo>
                        <a:pt x="50" y="1116"/>
                      </a:lnTo>
                      <a:lnTo>
                        <a:pt x="50" y="1145"/>
                      </a:lnTo>
                      <a:lnTo>
                        <a:pt x="37" y="1145"/>
                      </a:lnTo>
                      <a:lnTo>
                        <a:pt x="37" y="1159"/>
                      </a:lnTo>
                      <a:lnTo>
                        <a:pt x="28" y="1159"/>
                      </a:lnTo>
                      <a:lnTo>
                        <a:pt x="28" y="1190"/>
                      </a:lnTo>
                      <a:lnTo>
                        <a:pt x="22" y="1190"/>
                      </a:lnTo>
                      <a:lnTo>
                        <a:pt x="22" y="1210"/>
                      </a:lnTo>
                      <a:lnTo>
                        <a:pt x="15" y="1210"/>
                      </a:lnTo>
                      <a:lnTo>
                        <a:pt x="15" y="1233"/>
                      </a:lnTo>
                      <a:lnTo>
                        <a:pt x="0" y="1233"/>
                      </a:lnTo>
                      <a:lnTo>
                        <a:pt x="0" y="1278"/>
                      </a:lnTo>
                      <a:lnTo>
                        <a:pt x="28" y="1278"/>
                      </a:lnTo>
                      <a:lnTo>
                        <a:pt x="28" y="1284"/>
                      </a:lnTo>
                      <a:lnTo>
                        <a:pt x="65" y="1284"/>
                      </a:lnTo>
                      <a:lnTo>
                        <a:pt x="65" y="1278"/>
                      </a:lnTo>
                      <a:lnTo>
                        <a:pt x="81" y="1278"/>
                      </a:lnTo>
                      <a:lnTo>
                        <a:pt x="81" y="1247"/>
                      </a:lnTo>
                      <a:lnTo>
                        <a:pt x="87" y="1247"/>
                      </a:lnTo>
                      <a:lnTo>
                        <a:pt x="87" y="1227"/>
                      </a:lnTo>
                      <a:lnTo>
                        <a:pt x="95" y="1227"/>
                      </a:lnTo>
                      <a:lnTo>
                        <a:pt x="95" y="1196"/>
                      </a:lnTo>
                      <a:lnTo>
                        <a:pt x="102" y="1196"/>
                      </a:lnTo>
                      <a:lnTo>
                        <a:pt x="102" y="1168"/>
                      </a:lnTo>
                      <a:lnTo>
                        <a:pt x="109" y="1168"/>
                      </a:lnTo>
                      <a:lnTo>
                        <a:pt x="109" y="1153"/>
                      </a:lnTo>
                      <a:lnTo>
                        <a:pt x="117" y="1153"/>
                      </a:lnTo>
                      <a:lnTo>
                        <a:pt x="117" y="1131"/>
                      </a:lnTo>
                      <a:lnTo>
                        <a:pt x="132" y="1131"/>
                      </a:lnTo>
                      <a:lnTo>
                        <a:pt x="132" y="1093"/>
                      </a:lnTo>
                      <a:lnTo>
                        <a:pt x="137" y="1093"/>
                      </a:lnTo>
                      <a:lnTo>
                        <a:pt x="137" y="1071"/>
                      </a:lnTo>
                      <a:lnTo>
                        <a:pt x="146" y="1071"/>
                      </a:lnTo>
                      <a:lnTo>
                        <a:pt x="146" y="1042"/>
                      </a:lnTo>
                      <a:lnTo>
                        <a:pt x="160" y="1042"/>
                      </a:lnTo>
                      <a:lnTo>
                        <a:pt x="160" y="1012"/>
                      </a:lnTo>
                      <a:lnTo>
                        <a:pt x="168" y="1012"/>
                      </a:lnTo>
                      <a:lnTo>
                        <a:pt x="168" y="989"/>
                      </a:lnTo>
                      <a:lnTo>
                        <a:pt x="174" y="989"/>
                      </a:lnTo>
                      <a:lnTo>
                        <a:pt x="174" y="952"/>
                      </a:lnTo>
                      <a:lnTo>
                        <a:pt x="182" y="952"/>
                      </a:lnTo>
                      <a:lnTo>
                        <a:pt x="182" y="932"/>
                      </a:lnTo>
                      <a:lnTo>
                        <a:pt x="196" y="932"/>
                      </a:lnTo>
                      <a:lnTo>
                        <a:pt x="196" y="915"/>
                      </a:lnTo>
                      <a:lnTo>
                        <a:pt x="204" y="915"/>
                      </a:lnTo>
                      <a:lnTo>
                        <a:pt x="204" y="886"/>
                      </a:lnTo>
                      <a:lnTo>
                        <a:pt x="219" y="886"/>
                      </a:lnTo>
                      <a:lnTo>
                        <a:pt x="219" y="836"/>
                      </a:lnTo>
                      <a:lnTo>
                        <a:pt x="227" y="836"/>
                      </a:lnTo>
                      <a:lnTo>
                        <a:pt x="227" y="805"/>
                      </a:lnTo>
                      <a:lnTo>
                        <a:pt x="233" y="805"/>
                      </a:lnTo>
                      <a:lnTo>
                        <a:pt x="233" y="776"/>
                      </a:lnTo>
                      <a:lnTo>
                        <a:pt x="247" y="776"/>
                      </a:lnTo>
                      <a:lnTo>
                        <a:pt x="247" y="753"/>
                      </a:lnTo>
                      <a:lnTo>
                        <a:pt x="255" y="753"/>
                      </a:lnTo>
                      <a:lnTo>
                        <a:pt x="255" y="717"/>
                      </a:lnTo>
                      <a:lnTo>
                        <a:pt x="263" y="717"/>
                      </a:lnTo>
                      <a:lnTo>
                        <a:pt x="263" y="693"/>
                      </a:lnTo>
                      <a:lnTo>
                        <a:pt x="278" y="693"/>
                      </a:lnTo>
                      <a:lnTo>
                        <a:pt x="278" y="680"/>
                      </a:lnTo>
                      <a:lnTo>
                        <a:pt x="283" y="680"/>
                      </a:lnTo>
                      <a:lnTo>
                        <a:pt x="283" y="651"/>
                      </a:lnTo>
                      <a:lnTo>
                        <a:pt x="292" y="651"/>
                      </a:lnTo>
                      <a:lnTo>
                        <a:pt x="292" y="620"/>
                      </a:lnTo>
                      <a:lnTo>
                        <a:pt x="300" y="620"/>
                      </a:lnTo>
                      <a:lnTo>
                        <a:pt x="300" y="600"/>
                      </a:lnTo>
                      <a:lnTo>
                        <a:pt x="314" y="600"/>
                      </a:lnTo>
                      <a:lnTo>
                        <a:pt x="314" y="569"/>
                      </a:lnTo>
                      <a:lnTo>
                        <a:pt x="320" y="569"/>
                      </a:lnTo>
                      <a:lnTo>
                        <a:pt x="320" y="541"/>
                      </a:lnTo>
                      <a:lnTo>
                        <a:pt x="337" y="541"/>
                      </a:lnTo>
                      <a:lnTo>
                        <a:pt x="337" y="489"/>
                      </a:lnTo>
                      <a:lnTo>
                        <a:pt x="342" y="489"/>
                      </a:lnTo>
                      <a:lnTo>
                        <a:pt x="342" y="458"/>
                      </a:lnTo>
                      <a:lnTo>
                        <a:pt x="350" y="458"/>
                      </a:lnTo>
                      <a:lnTo>
                        <a:pt x="350" y="436"/>
                      </a:lnTo>
                      <a:lnTo>
                        <a:pt x="365" y="436"/>
                      </a:lnTo>
                      <a:lnTo>
                        <a:pt x="365" y="415"/>
                      </a:lnTo>
                      <a:lnTo>
                        <a:pt x="372" y="415"/>
                      </a:lnTo>
                      <a:lnTo>
                        <a:pt x="372" y="385"/>
                      </a:lnTo>
                      <a:lnTo>
                        <a:pt x="387" y="385"/>
                      </a:lnTo>
                      <a:lnTo>
                        <a:pt x="387" y="356"/>
                      </a:lnTo>
                      <a:lnTo>
                        <a:pt x="393" y="356"/>
                      </a:lnTo>
                      <a:lnTo>
                        <a:pt x="393" y="333"/>
                      </a:lnTo>
                      <a:lnTo>
                        <a:pt x="401" y="333"/>
                      </a:lnTo>
                      <a:lnTo>
                        <a:pt x="401" y="304"/>
                      </a:lnTo>
                      <a:lnTo>
                        <a:pt x="409" y="304"/>
                      </a:lnTo>
                      <a:lnTo>
                        <a:pt x="409" y="273"/>
                      </a:lnTo>
                      <a:lnTo>
                        <a:pt x="424" y="273"/>
                      </a:lnTo>
                      <a:lnTo>
                        <a:pt x="424" y="251"/>
                      </a:lnTo>
                      <a:lnTo>
                        <a:pt x="429" y="251"/>
                      </a:lnTo>
                      <a:lnTo>
                        <a:pt x="429" y="222"/>
                      </a:lnTo>
                      <a:lnTo>
                        <a:pt x="437" y="222"/>
                      </a:lnTo>
                      <a:lnTo>
                        <a:pt x="437" y="200"/>
                      </a:lnTo>
                      <a:lnTo>
                        <a:pt x="446" y="200"/>
                      </a:lnTo>
                      <a:lnTo>
                        <a:pt x="446" y="178"/>
                      </a:lnTo>
                      <a:lnTo>
                        <a:pt x="452" y="178"/>
                      </a:lnTo>
                      <a:lnTo>
                        <a:pt x="452" y="149"/>
                      </a:lnTo>
                      <a:lnTo>
                        <a:pt x="459" y="149"/>
                      </a:lnTo>
                      <a:lnTo>
                        <a:pt x="459" y="119"/>
                      </a:lnTo>
                      <a:lnTo>
                        <a:pt x="466" y="119"/>
                      </a:lnTo>
                      <a:lnTo>
                        <a:pt x="466" y="103"/>
                      </a:lnTo>
                      <a:lnTo>
                        <a:pt x="437" y="103"/>
                      </a:lnTo>
                      <a:lnTo>
                        <a:pt x="437" y="97"/>
                      </a:lnTo>
                      <a:lnTo>
                        <a:pt x="409" y="97"/>
                      </a:lnTo>
                      <a:lnTo>
                        <a:pt x="409" y="83"/>
                      </a:lnTo>
                      <a:lnTo>
                        <a:pt x="372" y="83"/>
                      </a:lnTo>
                      <a:lnTo>
                        <a:pt x="372" y="75"/>
                      </a:lnTo>
                      <a:lnTo>
                        <a:pt x="342" y="75"/>
                      </a:lnTo>
                      <a:lnTo>
                        <a:pt x="342" y="66"/>
                      </a:lnTo>
                      <a:lnTo>
                        <a:pt x="314" y="66"/>
                      </a:lnTo>
                      <a:lnTo>
                        <a:pt x="314" y="60"/>
                      </a:lnTo>
                      <a:lnTo>
                        <a:pt x="283" y="60"/>
                      </a:lnTo>
                      <a:lnTo>
                        <a:pt x="283" y="52"/>
                      </a:lnTo>
                      <a:lnTo>
                        <a:pt x="247" y="52"/>
                      </a:lnTo>
                      <a:lnTo>
                        <a:pt x="247" y="46"/>
                      </a:lnTo>
                      <a:lnTo>
                        <a:pt x="219" y="46"/>
                      </a:lnTo>
                      <a:lnTo>
                        <a:pt x="219" y="38"/>
                      </a:lnTo>
                      <a:lnTo>
                        <a:pt x="182" y="38"/>
                      </a:lnTo>
                      <a:lnTo>
                        <a:pt x="182" y="24"/>
                      </a:lnTo>
                      <a:lnTo>
                        <a:pt x="160" y="24"/>
                      </a:lnTo>
                      <a:lnTo>
                        <a:pt x="160" y="15"/>
                      </a:lnTo>
                      <a:lnTo>
                        <a:pt x="117" y="15"/>
                      </a:lnTo>
                      <a:lnTo>
                        <a:pt x="117" y="0"/>
                      </a:lnTo>
                      <a:lnTo>
                        <a:pt x="95" y="0"/>
                      </a:lnTo>
                      <a:lnTo>
                        <a:pt x="59"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89" name="Freeform 428"/>
                <p:cNvSpPr>
                  <a:spLocks/>
                </p:cNvSpPr>
                <p:nvPr/>
              </p:nvSpPr>
              <p:spPr bwMode="auto">
                <a:xfrm>
                  <a:off x="4172" y="1927"/>
                  <a:ext cx="47" cy="100"/>
                </a:xfrm>
                <a:custGeom>
                  <a:avLst/>
                  <a:gdLst>
                    <a:gd name="T0" fmla="*/ 0 w 466"/>
                    <a:gd name="T1" fmla="*/ 0 h 1297"/>
                    <a:gd name="T2" fmla="*/ 0 w 466"/>
                    <a:gd name="T3" fmla="*/ 0 h 1297"/>
                    <a:gd name="T4" fmla="*/ 0 w 466"/>
                    <a:gd name="T5" fmla="*/ 0 h 1297"/>
                    <a:gd name="T6" fmla="*/ 0 w 466"/>
                    <a:gd name="T7" fmla="*/ 0 h 1297"/>
                    <a:gd name="T8" fmla="*/ 0 w 466"/>
                    <a:gd name="T9" fmla="*/ 0 h 1297"/>
                    <a:gd name="T10" fmla="*/ 0 w 466"/>
                    <a:gd name="T11" fmla="*/ 0 h 1297"/>
                    <a:gd name="T12" fmla="*/ 0 w 466"/>
                    <a:gd name="T13" fmla="*/ 0 h 1297"/>
                    <a:gd name="T14" fmla="*/ 0 60000 65536"/>
                    <a:gd name="T15" fmla="*/ 0 60000 65536"/>
                    <a:gd name="T16" fmla="*/ 0 60000 65536"/>
                    <a:gd name="T17" fmla="*/ 0 60000 65536"/>
                    <a:gd name="T18" fmla="*/ 0 60000 65536"/>
                    <a:gd name="T19" fmla="*/ 0 60000 65536"/>
                    <a:gd name="T20" fmla="*/ 0 60000 65536"/>
                    <a:gd name="T21" fmla="*/ 0 w 466"/>
                    <a:gd name="T22" fmla="*/ 0 h 1297"/>
                    <a:gd name="T23" fmla="*/ 466 w 466"/>
                    <a:gd name="T24" fmla="*/ 1297 h 12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6" h="1297">
                      <a:moveTo>
                        <a:pt x="0" y="1277"/>
                      </a:moveTo>
                      <a:lnTo>
                        <a:pt x="409" y="147"/>
                      </a:lnTo>
                      <a:lnTo>
                        <a:pt x="37" y="37"/>
                      </a:lnTo>
                      <a:lnTo>
                        <a:pt x="59" y="0"/>
                      </a:lnTo>
                      <a:lnTo>
                        <a:pt x="466" y="116"/>
                      </a:lnTo>
                      <a:lnTo>
                        <a:pt x="65" y="1297"/>
                      </a:lnTo>
                      <a:lnTo>
                        <a:pt x="0" y="12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90" name="Freeform 429"/>
                <p:cNvSpPr>
                  <a:spLocks/>
                </p:cNvSpPr>
                <p:nvPr/>
              </p:nvSpPr>
              <p:spPr bwMode="auto">
                <a:xfrm>
                  <a:off x="4175" y="1929"/>
                  <a:ext cx="40" cy="12"/>
                </a:xfrm>
                <a:custGeom>
                  <a:avLst/>
                  <a:gdLst>
                    <a:gd name="T0" fmla="*/ 0 w 396"/>
                    <a:gd name="T1" fmla="*/ 0 h 148"/>
                    <a:gd name="T2" fmla="*/ 0 w 396"/>
                    <a:gd name="T3" fmla="*/ 0 h 148"/>
                    <a:gd name="T4" fmla="*/ 0 w 396"/>
                    <a:gd name="T5" fmla="*/ 0 h 148"/>
                    <a:gd name="T6" fmla="*/ 0 w 396"/>
                    <a:gd name="T7" fmla="*/ 0 h 148"/>
                    <a:gd name="T8" fmla="*/ 0 w 396"/>
                    <a:gd name="T9" fmla="*/ 0 h 148"/>
                    <a:gd name="T10" fmla="*/ 0 w 396"/>
                    <a:gd name="T11" fmla="*/ 0 h 148"/>
                    <a:gd name="T12" fmla="*/ 0 60000 65536"/>
                    <a:gd name="T13" fmla="*/ 0 60000 65536"/>
                    <a:gd name="T14" fmla="*/ 0 60000 65536"/>
                    <a:gd name="T15" fmla="*/ 0 60000 65536"/>
                    <a:gd name="T16" fmla="*/ 0 60000 65536"/>
                    <a:gd name="T17" fmla="*/ 0 60000 65536"/>
                    <a:gd name="T18" fmla="*/ 0 w 396"/>
                    <a:gd name="T19" fmla="*/ 0 h 148"/>
                    <a:gd name="T20" fmla="*/ 396 w 396"/>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396" h="148">
                      <a:moveTo>
                        <a:pt x="31" y="0"/>
                      </a:moveTo>
                      <a:lnTo>
                        <a:pt x="0" y="88"/>
                      </a:lnTo>
                      <a:lnTo>
                        <a:pt x="59" y="68"/>
                      </a:lnTo>
                      <a:lnTo>
                        <a:pt x="373" y="148"/>
                      </a:lnTo>
                      <a:lnTo>
                        <a:pt x="396" y="97"/>
                      </a:lnTo>
                      <a:lnTo>
                        <a:pt x="31"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91" name="Freeform 430"/>
                <p:cNvSpPr>
                  <a:spLocks/>
                </p:cNvSpPr>
                <p:nvPr/>
              </p:nvSpPr>
              <p:spPr bwMode="auto">
                <a:xfrm>
                  <a:off x="4175" y="1929"/>
                  <a:ext cx="40" cy="12"/>
                </a:xfrm>
                <a:custGeom>
                  <a:avLst/>
                  <a:gdLst>
                    <a:gd name="T0" fmla="*/ 0 w 396"/>
                    <a:gd name="T1" fmla="*/ 0 h 148"/>
                    <a:gd name="T2" fmla="*/ 0 w 396"/>
                    <a:gd name="T3" fmla="*/ 0 h 148"/>
                    <a:gd name="T4" fmla="*/ 0 w 396"/>
                    <a:gd name="T5" fmla="*/ 0 h 148"/>
                    <a:gd name="T6" fmla="*/ 0 w 396"/>
                    <a:gd name="T7" fmla="*/ 0 h 148"/>
                    <a:gd name="T8" fmla="*/ 0 w 396"/>
                    <a:gd name="T9" fmla="*/ 0 h 148"/>
                    <a:gd name="T10" fmla="*/ 0 w 396"/>
                    <a:gd name="T11" fmla="*/ 0 h 148"/>
                    <a:gd name="T12" fmla="*/ 0 60000 65536"/>
                    <a:gd name="T13" fmla="*/ 0 60000 65536"/>
                    <a:gd name="T14" fmla="*/ 0 60000 65536"/>
                    <a:gd name="T15" fmla="*/ 0 60000 65536"/>
                    <a:gd name="T16" fmla="*/ 0 60000 65536"/>
                    <a:gd name="T17" fmla="*/ 0 60000 65536"/>
                    <a:gd name="T18" fmla="*/ 0 w 396"/>
                    <a:gd name="T19" fmla="*/ 0 h 148"/>
                    <a:gd name="T20" fmla="*/ 396 w 396"/>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396" h="148">
                      <a:moveTo>
                        <a:pt x="31" y="0"/>
                      </a:moveTo>
                      <a:lnTo>
                        <a:pt x="0" y="88"/>
                      </a:lnTo>
                      <a:lnTo>
                        <a:pt x="59" y="68"/>
                      </a:lnTo>
                      <a:lnTo>
                        <a:pt x="373" y="148"/>
                      </a:lnTo>
                      <a:lnTo>
                        <a:pt x="396" y="97"/>
                      </a:lnTo>
                      <a:lnTo>
                        <a:pt x="3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92" name="Line 431"/>
                <p:cNvSpPr>
                  <a:spLocks noChangeShapeType="1"/>
                </p:cNvSpPr>
                <p:nvPr/>
              </p:nvSpPr>
              <p:spPr bwMode="auto">
                <a:xfrm flipH="1" flipV="1">
                  <a:off x="4178" y="1929"/>
                  <a:ext cx="4"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93" name="Freeform 432"/>
                <p:cNvSpPr>
                  <a:spLocks/>
                </p:cNvSpPr>
                <p:nvPr/>
              </p:nvSpPr>
              <p:spPr bwMode="auto">
                <a:xfrm>
                  <a:off x="4170" y="2024"/>
                  <a:ext cx="8" cy="12"/>
                </a:xfrm>
                <a:custGeom>
                  <a:avLst/>
                  <a:gdLst>
                    <a:gd name="T0" fmla="*/ 0 w 87"/>
                    <a:gd name="T1" fmla="*/ 0 h 156"/>
                    <a:gd name="T2" fmla="*/ 0 w 87"/>
                    <a:gd name="T3" fmla="*/ 0 h 156"/>
                    <a:gd name="T4" fmla="*/ 0 w 87"/>
                    <a:gd name="T5" fmla="*/ 0 h 156"/>
                    <a:gd name="T6" fmla="*/ 0 w 87"/>
                    <a:gd name="T7" fmla="*/ 0 h 156"/>
                    <a:gd name="T8" fmla="*/ 0 w 87"/>
                    <a:gd name="T9" fmla="*/ 0 h 156"/>
                    <a:gd name="T10" fmla="*/ 0 60000 65536"/>
                    <a:gd name="T11" fmla="*/ 0 60000 65536"/>
                    <a:gd name="T12" fmla="*/ 0 60000 65536"/>
                    <a:gd name="T13" fmla="*/ 0 60000 65536"/>
                    <a:gd name="T14" fmla="*/ 0 60000 65536"/>
                    <a:gd name="T15" fmla="*/ 0 w 87"/>
                    <a:gd name="T16" fmla="*/ 0 h 156"/>
                    <a:gd name="T17" fmla="*/ 87 w 87"/>
                    <a:gd name="T18" fmla="*/ 156 h 156"/>
                  </a:gdLst>
                  <a:ahLst/>
                  <a:cxnLst>
                    <a:cxn ang="T10">
                      <a:pos x="T0" y="T1"/>
                    </a:cxn>
                    <a:cxn ang="T11">
                      <a:pos x="T2" y="T3"/>
                    </a:cxn>
                    <a:cxn ang="T12">
                      <a:pos x="T4" y="T5"/>
                    </a:cxn>
                    <a:cxn ang="T13">
                      <a:pos x="T6" y="T7"/>
                    </a:cxn>
                    <a:cxn ang="T14">
                      <a:pos x="T8" y="T9"/>
                    </a:cxn>
                  </a:cxnLst>
                  <a:rect l="T15" t="T16" r="T17" b="T18"/>
                  <a:pathLst>
                    <a:path w="87" h="156">
                      <a:moveTo>
                        <a:pt x="28" y="0"/>
                      </a:moveTo>
                      <a:lnTo>
                        <a:pt x="0" y="134"/>
                      </a:lnTo>
                      <a:lnTo>
                        <a:pt x="28" y="156"/>
                      </a:lnTo>
                      <a:lnTo>
                        <a:pt x="87" y="37"/>
                      </a:lnTo>
                      <a:lnTo>
                        <a:pt x="28"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94" name="Freeform 433"/>
                <p:cNvSpPr>
                  <a:spLocks/>
                </p:cNvSpPr>
                <p:nvPr/>
              </p:nvSpPr>
              <p:spPr bwMode="auto">
                <a:xfrm>
                  <a:off x="4170" y="2024"/>
                  <a:ext cx="8" cy="12"/>
                </a:xfrm>
                <a:custGeom>
                  <a:avLst/>
                  <a:gdLst>
                    <a:gd name="T0" fmla="*/ 0 w 87"/>
                    <a:gd name="T1" fmla="*/ 0 h 156"/>
                    <a:gd name="T2" fmla="*/ 0 w 87"/>
                    <a:gd name="T3" fmla="*/ 0 h 156"/>
                    <a:gd name="T4" fmla="*/ 0 w 87"/>
                    <a:gd name="T5" fmla="*/ 0 h 156"/>
                    <a:gd name="T6" fmla="*/ 0 w 87"/>
                    <a:gd name="T7" fmla="*/ 0 h 156"/>
                    <a:gd name="T8" fmla="*/ 0 w 87"/>
                    <a:gd name="T9" fmla="*/ 0 h 156"/>
                    <a:gd name="T10" fmla="*/ 0 60000 65536"/>
                    <a:gd name="T11" fmla="*/ 0 60000 65536"/>
                    <a:gd name="T12" fmla="*/ 0 60000 65536"/>
                    <a:gd name="T13" fmla="*/ 0 60000 65536"/>
                    <a:gd name="T14" fmla="*/ 0 60000 65536"/>
                    <a:gd name="T15" fmla="*/ 0 w 87"/>
                    <a:gd name="T16" fmla="*/ 0 h 156"/>
                    <a:gd name="T17" fmla="*/ 87 w 87"/>
                    <a:gd name="T18" fmla="*/ 156 h 156"/>
                  </a:gdLst>
                  <a:ahLst/>
                  <a:cxnLst>
                    <a:cxn ang="T10">
                      <a:pos x="T0" y="T1"/>
                    </a:cxn>
                    <a:cxn ang="T11">
                      <a:pos x="T2" y="T3"/>
                    </a:cxn>
                    <a:cxn ang="T12">
                      <a:pos x="T4" y="T5"/>
                    </a:cxn>
                    <a:cxn ang="T13">
                      <a:pos x="T6" y="T7"/>
                    </a:cxn>
                    <a:cxn ang="T14">
                      <a:pos x="T8" y="T9"/>
                    </a:cxn>
                  </a:cxnLst>
                  <a:rect l="T15" t="T16" r="T17" b="T18"/>
                  <a:pathLst>
                    <a:path w="87" h="156">
                      <a:moveTo>
                        <a:pt x="28" y="0"/>
                      </a:moveTo>
                      <a:lnTo>
                        <a:pt x="0" y="134"/>
                      </a:lnTo>
                      <a:lnTo>
                        <a:pt x="28" y="156"/>
                      </a:lnTo>
                      <a:lnTo>
                        <a:pt x="87" y="37"/>
                      </a:lnTo>
                      <a:lnTo>
                        <a:pt x="2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95" name="Freeform 434"/>
                <p:cNvSpPr>
                  <a:spLocks/>
                </p:cNvSpPr>
                <p:nvPr/>
              </p:nvSpPr>
              <p:spPr bwMode="auto">
                <a:xfrm>
                  <a:off x="3925" y="1887"/>
                  <a:ext cx="256" cy="49"/>
                </a:xfrm>
                <a:custGeom>
                  <a:avLst/>
                  <a:gdLst>
                    <a:gd name="T0" fmla="*/ 0 w 2566"/>
                    <a:gd name="T1" fmla="*/ 0 h 633"/>
                    <a:gd name="T2" fmla="*/ 0 w 2566"/>
                    <a:gd name="T3" fmla="*/ 0 h 633"/>
                    <a:gd name="T4" fmla="*/ 0 w 2566"/>
                    <a:gd name="T5" fmla="*/ 0 h 633"/>
                    <a:gd name="T6" fmla="*/ 0 w 2566"/>
                    <a:gd name="T7" fmla="*/ 0 h 633"/>
                    <a:gd name="T8" fmla="*/ 0 w 2566"/>
                    <a:gd name="T9" fmla="*/ 0 h 633"/>
                    <a:gd name="T10" fmla="*/ 0 w 2566"/>
                    <a:gd name="T11" fmla="*/ 0 h 633"/>
                    <a:gd name="T12" fmla="*/ 0 60000 65536"/>
                    <a:gd name="T13" fmla="*/ 0 60000 65536"/>
                    <a:gd name="T14" fmla="*/ 0 60000 65536"/>
                    <a:gd name="T15" fmla="*/ 0 60000 65536"/>
                    <a:gd name="T16" fmla="*/ 0 60000 65536"/>
                    <a:gd name="T17" fmla="*/ 0 60000 65536"/>
                    <a:gd name="T18" fmla="*/ 0 w 2566"/>
                    <a:gd name="T19" fmla="*/ 0 h 633"/>
                    <a:gd name="T20" fmla="*/ 2566 w 2566"/>
                    <a:gd name="T21" fmla="*/ 633 h 633"/>
                  </a:gdLst>
                  <a:ahLst/>
                  <a:cxnLst>
                    <a:cxn ang="T12">
                      <a:pos x="T0" y="T1"/>
                    </a:cxn>
                    <a:cxn ang="T13">
                      <a:pos x="T2" y="T3"/>
                    </a:cxn>
                    <a:cxn ang="T14">
                      <a:pos x="T4" y="T5"/>
                    </a:cxn>
                    <a:cxn ang="T15">
                      <a:pos x="T6" y="T7"/>
                    </a:cxn>
                    <a:cxn ang="T16">
                      <a:pos x="T8" y="T9"/>
                    </a:cxn>
                    <a:cxn ang="T17">
                      <a:pos x="T10" y="T11"/>
                    </a:cxn>
                  </a:cxnLst>
                  <a:rect l="T18" t="T19" r="T20" b="T21"/>
                  <a:pathLst>
                    <a:path w="2566" h="633">
                      <a:moveTo>
                        <a:pt x="37" y="0"/>
                      </a:moveTo>
                      <a:lnTo>
                        <a:pt x="0" y="110"/>
                      </a:lnTo>
                      <a:lnTo>
                        <a:pt x="2516" y="633"/>
                      </a:lnTo>
                      <a:lnTo>
                        <a:pt x="2566" y="494"/>
                      </a:lnTo>
                      <a:lnTo>
                        <a:pt x="1234" y="176"/>
                      </a:lnTo>
                      <a:lnTo>
                        <a:pt x="37"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96" name="Freeform 435"/>
                <p:cNvSpPr>
                  <a:spLocks/>
                </p:cNvSpPr>
                <p:nvPr/>
              </p:nvSpPr>
              <p:spPr bwMode="auto">
                <a:xfrm>
                  <a:off x="3925" y="1887"/>
                  <a:ext cx="256" cy="49"/>
                </a:xfrm>
                <a:custGeom>
                  <a:avLst/>
                  <a:gdLst>
                    <a:gd name="T0" fmla="*/ 0 w 2566"/>
                    <a:gd name="T1" fmla="*/ 0 h 633"/>
                    <a:gd name="T2" fmla="*/ 0 w 2566"/>
                    <a:gd name="T3" fmla="*/ 0 h 633"/>
                    <a:gd name="T4" fmla="*/ 0 w 2566"/>
                    <a:gd name="T5" fmla="*/ 0 h 633"/>
                    <a:gd name="T6" fmla="*/ 0 w 2566"/>
                    <a:gd name="T7" fmla="*/ 0 h 633"/>
                    <a:gd name="T8" fmla="*/ 0 w 2566"/>
                    <a:gd name="T9" fmla="*/ 0 h 633"/>
                    <a:gd name="T10" fmla="*/ 0 w 2566"/>
                    <a:gd name="T11" fmla="*/ 0 h 633"/>
                    <a:gd name="T12" fmla="*/ 0 60000 65536"/>
                    <a:gd name="T13" fmla="*/ 0 60000 65536"/>
                    <a:gd name="T14" fmla="*/ 0 60000 65536"/>
                    <a:gd name="T15" fmla="*/ 0 60000 65536"/>
                    <a:gd name="T16" fmla="*/ 0 60000 65536"/>
                    <a:gd name="T17" fmla="*/ 0 60000 65536"/>
                    <a:gd name="T18" fmla="*/ 0 w 2566"/>
                    <a:gd name="T19" fmla="*/ 0 h 633"/>
                    <a:gd name="T20" fmla="*/ 2566 w 2566"/>
                    <a:gd name="T21" fmla="*/ 633 h 633"/>
                  </a:gdLst>
                  <a:ahLst/>
                  <a:cxnLst>
                    <a:cxn ang="T12">
                      <a:pos x="T0" y="T1"/>
                    </a:cxn>
                    <a:cxn ang="T13">
                      <a:pos x="T2" y="T3"/>
                    </a:cxn>
                    <a:cxn ang="T14">
                      <a:pos x="T4" y="T5"/>
                    </a:cxn>
                    <a:cxn ang="T15">
                      <a:pos x="T6" y="T7"/>
                    </a:cxn>
                    <a:cxn ang="T16">
                      <a:pos x="T8" y="T9"/>
                    </a:cxn>
                    <a:cxn ang="T17">
                      <a:pos x="T10" y="T11"/>
                    </a:cxn>
                  </a:cxnLst>
                  <a:rect l="T18" t="T19" r="T20" b="T21"/>
                  <a:pathLst>
                    <a:path w="2566" h="633">
                      <a:moveTo>
                        <a:pt x="37" y="0"/>
                      </a:moveTo>
                      <a:lnTo>
                        <a:pt x="0" y="110"/>
                      </a:lnTo>
                      <a:lnTo>
                        <a:pt x="2516" y="633"/>
                      </a:lnTo>
                      <a:lnTo>
                        <a:pt x="2566" y="494"/>
                      </a:lnTo>
                      <a:lnTo>
                        <a:pt x="1234" y="176"/>
                      </a:lnTo>
                      <a:lnTo>
                        <a:pt x="3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97" name="Freeform 436"/>
                <p:cNvSpPr>
                  <a:spLocks/>
                </p:cNvSpPr>
                <p:nvPr/>
              </p:nvSpPr>
              <p:spPr bwMode="auto">
                <a:xfrm>
                  <a:off x="4007" y="1899"/>
                  <a:ext cx="73" cy="17"/>
                </a:xfrm>
                <a:custGeom>
                  <a:avLst/>
                  <a:gdLst>
                    <a:gd name="T0" fmla="*/ 0 w 729"/>
                    <a:gd name="T1" fmla="*/ 0 h 222"/>
                    <a:gd name="T2" fmla="*/ 0 w 729"/>
                    <a:gd name="T3" fmla="*/ 0 h 222"/>
                    <a:gd name="T4" fmla="*/ 0 w 729"/>
                    <a:gd name="T5" fmla="*/ 0 h 222"/>
                    <a:gd name="T6" fmla="*/ 0 w 729"/>
                    <a:gd name="T7" fmla="*/ 0 h 222"/>
                    <a:gd name="T8" fmla="*/ 0 w 729"/>
                    <a:gd name="T9" fmla="*/ 0 h 222"/>
                    <a:gd name="T10" fmla="*/ 0 w 729"/>
                    <a:gd name="T11" fmla="*/ 0 h 222"/>
                    <a:gd name="T12" fmla="*/ 0 60000 65536"/>
                    <a:gd name="T13" fmla="*/ 0 60000 65536"/>
                    <a:gd name="T14" fmla="*/ 0 60000 65536"/>
                    <a:gd name="T15" fmla="*/ 0 60000 65536"/>
                    <a:gd name="T16" fmla="*/ 0 60000 65536"/>
                    <a:gd name="T17" fmla="*/ 0 60000 65536"/>
                    <a:gd name="T18" fmla="*/ 0 w 729"/>
                    <a:gd name="T19" fmla="*/ 0 h 222"/>
                    <a:gd name="T20" fmla="*/ 729 w 729"/>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729" h="222">
                      <a:moveTo>
                        <a:pt x="0" y="0"/>
                      </a:moveTo>
                      <a:lnTo>
                        <a:pt x="22" y="80"/>
                      </a:lnTo>
                      <a:lnTo>
                        <a:pt x="685" y="222"/>
                      </a:lnTo>
                      <a:lnTo>
                        <a:pt x="729" y="139"/>
                      </a:lnTo>
                      <a:lnTo>
                        <a:pt x="642" y="80"/>
                      </a:lnTo>
                      <a:lnTo>
                        <a:pt x="0"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98" name="Freeform 437"/>
                <p:cNvSpPr>
                  <a:spLocks/>
                </p:cNvSpPr>
                <p:nvPr/>
              </p:nvSpPr>
              <p:spPr bwMode="auto">
                <a:xfrm>
                  <a:off x="4007" y="1899"/>
                  <a:ext cx="73" cy="17"/>
                </a:xfrm>
                <a:custGeom>
                  <a:avLst/>
                  <a:gdLst>
                    <a:gd name="T0" fmla="*/ 0 w 729"/>
                    <a:gd name="T1" fmla="*/ 0 h 222"/>
                    <a:gd name="T2" fmla="*/ 0 w 729"/>
                    <a:gd name="T3" fmla="*/ 0 h 222"/>
                    <a:gd name="T4" fmla="*/ 0 w 729"/>
                    <a:gd name="T5" fmla="*/ 0 h 222"/>
                    <a:gd name="T6" fmla="*/ 0 w 729"/>
                    <a:gd name="T7" fmla="*/ 0 h 222"/>
                    <a:gd name="T8" fmla="*/ 0 w 729"/>
                    <a:gd name="T9" fmla="*/ 0 h 222"/>
                    <a:gd name="T10" fmla="*/ 0 w 729"/>
                    <a:gd name="T11" fmla="*/ 0 h 222"/>
                    <a:gd name="T12" fmla="*/ 0 60000 65536"/>
                    <a:gd name="T13" fmla="*/ 0 60000 65536"/>
                    <a:gd name="T14" fmla="*/ 0 60000 65536"/>
                    <a:gd name="T15" fmla="*/ 0 60000 65536"/>
                    <a:gd name="T16" fmla="*/ 0 60000 65536"/>
                    <a:gd name="T17" fmla="*/ 0 60000 65536"/>
                    <a:gd name="T18" fmla="*/ 0 w 729"/>
                    <a:gd name="T19" fmla="*/ 0 h 222"/>
                    <a:gd name="T20" fmla="*/ 729 w 729"/>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729" h="222">
                      <a:moveTo>
                        <a:pt x="0" y="0"/>
                      </a:moveTo>
                      <a:lnTo>
                        <a:pt x="22" y="80"/>
                      </a:lnTo>
                      <a:lnTo>
                        <a:pt x="685" y="222"/>
                      </a:lnTo>
                      <a:lnTo>
                        <a:pt x="729" y="139"/>
                      </a:lnTo>
                      <a:lnTo>
                        <a:pt x="642" y="8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199" name="Line 438"/>
                <p:cNvSpPr>
                  <a:spLocks noChangeShapeType="1"/>
                </p:cNvSpPr>
                <p:nvPr/>
              </p:nvSpPr>
              <p:spPr bwMode="auto">
                <a:xfrm>
                  <a:off x="4068" y="1909"/>
                  <a:ext cx="7"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0" name="Freeform 439"/>
                <p:cNvSpPr>
                  <a:spLocks/>
                </p:cNvSpPr>
                <p:nvPr/>
              </p:nvSpPr>
              <p:spPr bwMode="auto">
                <a:xfrm>
                  <a:off x="4007" y="1893"/>
                  <a:ext cx="64" cy="16"/>
                </a:xfrm>
                <a:custGeom>
                  <a:avLst/>
                  <a:gdLst>
                    <a:gd name="T0" fmla="*/ 0 w 642"/>
                    <a:gd name="T1" fmla="*/ 0 h 212"/>
                    <a:gd name="T2" fmla="*/ 0 w 642"/>
                    <a:gd name="T3" fmla="*/ 0 h 212"/>
                    <a:gd name="T4" fmla="*/ 0 w 642"/>
                    <a:gd name="T5" fmla="*/ 0 h 212"/>
                    <a:gd name="T6" fmla="*/ 0 w 642"/>
                    <a:gd name="T7" fmla="*/ 0 h 212"/>
                    <a:gd name="T8" fmla="*/ 0 w 642"/>
                    <a:gd name="T9" fmla="*/ 0 h 212"/>
                    <a:gd name="T10" fmla="*/ 0 60000 65536"/>
                    <a:gd name="T11" fmla="*/ 0 60000 65536"/>
                    <a:gd name="T12" fmla="*/ 0 60000 65536"/>
                    <a:gd name="T13" fmla="*/ 0 60000 65536"/>
                    <a:gd name="T14" fmla="*/ 0 60000 65536"/>
                    <a:gd name="T15" fmla="*/ 0 w 642"/>
                    <a:gd name="T16" fmla="*/ 0 h 212"/>
                    <a:gd name="T17" fmla="*/ 642 w 642"/>
                    <a:gd name="T18" fmla="*/ 212 h 212"/>
                  </a:gdLst>
                  <a:ahLst/>
                  <a:cxnLst>
                    <a:cxn ang="T10">
                      <a:pos x="T0" y="T1"/>
                    </a:cxn>
                    <a:cxn ang="T11">
                      <a:pos x="T2" y="T3"/>
                    </a:cxn>
                    <a:cxn ang="T12">
                      <a:pos x="T4" y="T5"/>
                    </a:cxn>
                    <a:cxn ang="T13">
                      <a:pos x="T6" y="T7"/>
                    </a:cxn>
                    <a:cxn ang="T14">
                      <a:pos x="T8" y="T9"/>
                    </a:cxn>
                  </a:cxnLst>
                  <a:rect l="T15" t="T16" r="T17" b="T18"/>
                  <a:pathLst>
                    <a:path w="642" h="212">
                      <a:moveTo>
                        <a:pt x="15" y="0"/>
                      </a:moveTo>
                      <a:lnTo>
                        <a:pt x="0" y="80"/>
                      </a:lnTo>
                      <a:lnTo>
                        <a:pt x="605" y="212"/>
                      </a:lnTo>
                      <a:lnTo>
                        <a:pt x="642" y="148"/>
                      </a:lnTo>
                      <a:lnTo>
                        <a:pt x="15"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01" name="Freeform 440"/>
                <p:cNvSpPr>
                  <a:spLocks/>
                </p:cNvSpPr>
                <p:nvPr/>
              </p:nvSpPr>
              <p:spPr bwMode="auto">
                <a:xfrm>
                  <a:off x="4007" y="1893"/>
                  <a:ext cx="64" cy="16"/>
                </a:xfrm>
                <a:custGeom>
                  <a:avLst/>
                  <a:gdLst>
                    <a:gd name="T0" fmla="*/ 0 w 642"/>
                    <a:gd name="T1" fmla="*/ 0 h 212"/>
                    <a:gd name="T2" fmla="*/ 0 w 642"/>
                    <a:gd name="T3" fmla="*/ 0 h 212"/>
                    <a:gd name="T4" fmla="*/ 0 w 642"/>
                    <a:gd name="T5" fmla="*/ 0 h 212"/>
                    <a:gd name="T6" fmla="*/ 0 w 642"/>
                    <a:gd name="T7" fmla="*/ 0 h 212"/>
                    <a:gd name="T8" fmla="*/ 0 w 642"/>
                    <a:gd name="T9" fmla="*/ 0 h 212"/>
                    <a:gd name="T10" fmla="*/ 0 60000 65536"/>
                    <a:gd name="T11" fmla="*/ 0 60000 65536"/>
                    <a:gd name="T12" fmla="*/ 0 60000 65536"/>
                    <a:gd name="T13" fmla="*/ 0 60000 65536"/>
                    <a:gd name="T14" fmla="*/ 0 60000 65536"/>
                    <a:gd name="T15" fmla="*/ 0 w 642"/>
                    <a:gd name="T16" fmla="*/ 0 h 212"/>
                    <a:gd name="T17" fmla="*/ 642 w 642"/>
                    <a:gd name="T18" fmla="*/ 212 h 212"/>
                  </a:gdLst>
                  <a:ahLst/>
                  <a:cxnLst>
                    <a:cxn ang="T10">
                      <a:pos x="T0" y="T1"/>
                    </a:cxn>
                    <a:cxn ang="T11">
                      <a:pos x="T2" y="T3"/>
                    </a:cxn>
                    <a:cxn ang="T12">
                      <a:pos x="T4" y="T5"/>
                    </a:cxn>
                    <a:cxn ang="T13">
                      <a:pos x="T6" y="T7"/>
                    </a:cxn>
                    <a:cxn ang="T14">
                      <a:pos x="T8" y="T9"/>
                    </a:cxn>
                  </a:cxnLst>
                  <a:rect l="T15" t="T16" r="T17" b="T18"/>
                  <a:pathLst>
                    <a:path w="642" h="212">
                      <a:moveTo>
                        <a:pt x="15" y="0"/>
                      </a:moveTo>
                      <a:lnTo>
                        <a:pt x="0" y="80"/>
                      </a:lnTo>
                      <a:lnTo>
                        <a:pt x="605" y="212"/>
                      </a:lnTo>
                      <a:lnTo>
                        <a:pt x="642" y="148"/>
                      </a:lnTo>
                      <a:lnTo>
                        <a:pt x="1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02" name="Freeform 441"/>
                <p:cNvSpPr>
                  <a:spLocks/>
                </p:cNvSpPr>
                <p:nvPr/>
              </p:nvSpPr>
              <p:spPr bwMode="auto">
                <a:xfrm>
                  <a:off x="3870" y="1905"/>
                  <a:ext cx="300" cy="147"/>
                </a:xfrm>
                <a:custGeom>
                  <a:avLst/>
                  <a:gdLst>
                    <a:gd name="T0" fmla="*/ 0 w 2995"/>
                    <a:gd name="T1" fmla="*/ 0 h 1919"/>
                    <a:gd name="T2" fmla="*/ 0 w 2995"/>
                    <a:gd name="T3" fmla="*/ 0 h 1919"/>
                    <a:gd name="T4" fmla="*/ 0 w 2995"/>
                    <a:gd name="T5" fmla="*/ 0 h 1919"/>
                    <a:gd name="T6" fmla="*/ 0 w 2995"/>
                    <a:gd name="T7" fmla="*/ 0 h 1919"/>
                    <a:gd name="T8" fmla="*/ 0 w 2995"/>
                    <a:gd name="T9" fmla="*/ 0 h 1919"/>
                    <a:gd name="T10" fmla="*/ 0 60000 65536"/>
                    <a:gd name="T11" fmla="*/ 0 60000 65536"/>
                    <a:gd name="T12" fmla="*/ 0 60000 65536"/>
                    <a:gd name="T13" fmla="*/ 0 60000 65536"/>
                    <a:gd name="T14" fmla="*/ 0 60000 65536"/>
                    <a:gd name="T15" fmla="*/ 0 w 2995"/>
                    <a:gd name="T16" fmla="*/ 0 h 1919"/>
                    <a:gd name="T17" fmla="*/ 2995 w 2995"/>
                    <a:gd name="T18" fmla="*/ 1919 h 1919"/>
                  </a:gdLst>
                  <a:ahLst/>
                  <a:cxnLst>
                    <a:cxn ang="T10">
                      <a:pos x="T0" y="T1"/>
                    </a:cxn>
                    <a:cxn ang="T11">
                      <a:pos x="T2" y="T3"/>
                    </a:cxn>
                    <a:cxn ang="T12">
                      <a:pos x="T4" y="T5"/>
                    </a:cxn>
                    <a:cxn ang="T13">
                      <a:pos x="T6" y="T7"/>
                    </a:cxn>
                    <a:cxn ang="T14">
                      <a:pos x="T8" y="T9"/>
                    </a:cxn>
                  </a:cxnLst>
                  <a:rect l="T15" t="T16" r="T17" b="T18"/>
                  <a:pathLst>
                    <a:path w="2995" h="1919">
                      <a:moveTo>
                        <a:pt x="525" y="0"/>
                      </a:moveTo>
                      <a:lnTo>
                        <a:pt x="0" y="1328"/>
                      </a:lnTo>
                      <a:lnTo>
                        <a:pt x="2490" y="1919"/>
                      </a:lnTo>
                      <a:lnTo>
                        <a:pt x="2995" y="554"/>
                      </a:lnTo>
                      <a:lnTo>
                        <a:pt x="525"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974" name="Freeform 442"/>
              <p:cNvSpPr>
                <a:spLocks/>
              </p:cNvSpPr>
              <p:nvPr/>
            </p:nvSpPr>
            <p:spPr bwMode="auto">
              <a:xfrm>
                <a:off x="3870" y="1905"/>
                <a:ext cx="300" cy="147"/>
              </a:xfrm>
              <a:custGeom>
                <a:avLst/>
                <a:gdLst>
                  <a:gd name="T0" fmla="*/ 0 w 2995"/>
                  <a:gd name="T1" fmla="*/ 0 h 1919"/>
                  <a:gd name="T2" fmla="*/ 0 w 2995"/>
                  <a:gd name="T3" fmla="*/ 0 h 1919"/>
                  <a:gd name="T4" fmla="*/ 0 w 2995"/>
                  <a:gd name="T5" fmla="*/ 0 h 1919"/>
                  <a:gd name="T6" fmla="*/ 0 w 2995"/>
                  <a:gd name="T7" fmla="*/ 0 h 1919"/>
                  <a:gd name="T8" fmla="*/ 0 w 2995"/>
                  <a:gd name="T9" fmla="*/ 0 h 1919"/>
                  <a:gd name="T10" fmla="*/ 0 60000 65536"/>
                  <a:gd name="T11" fmla="*/ 0 60000 65536"/>
                  <a:gd name="T12" fmla="*/ 0 60000 65536"/>
                  <a:gd name="T13" fmla="*/ 0 60000 65536"/>
                  <a:gd name="T14" fmla="*/ 0 60000 65536"/>
                  <a:gd name="T15" fmla="*/ 0 w 2995"/>
                  <a:gd name="T16" fmla="*/ 0 h 1919"/>
                  <a:gd name="T17" fmla="*/ 2995 w 2995"/>
                  <a:gd name="T18" fmla="*/ 1919 h 1919"/>
                </a:gdLst>
                <a:ahLst/>
                <a:cxnLst>
                  <a:cxn ang="T10">
                    <a:pos x="T0" y="T1"/>
                  </a:cxn>
                  <a:cxn ang="T11">
                    <a:pos x="T2" y="T3"/>
                  </a:cxn>
                  <a:cxn ang="T12">
                    <a:pos x="T4" y="T5"/>
                  </a:cxn>
                  <a:cxn ang="T13">
                    <a:pos x="T6" y="T7"/>
                  </a:cxn>
                  <a:cxn ang="T14">
                    <a:pos x="T8" y="T9"/>
                  </a:cxn>
                </a:cxnLst>
                <a:rect l="T15" t="T16" r="T17" b="T18"/>
                <a:pathLst>
                  <a:path w="2995" h="1919">
                    <a:moveTo>
                      <a:pt x="525" y="0"/>
                    </a:moveTo>
                    <a:lnTo>
                      <a:pt x="0" y="1328"/>
                    </a:lnTo>
                    <a:lnTo>
                      <a:pt x="2490" y="1919"/>
                    </a:lnTo>
                    <a:lnTo>
                      <a:pt x="2995" y="554"/>
                    </a:lnTo>
                    <a:lnTo>
                      <a:pt x="5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75" name="Freeform 443"/>
              <p:cNvSpPr>
                <a:spLocks/>
              </p:cNvSpPr>
              <p:nvPr/>
            </p:nvSpPr>
            <p:spPr bwMode="auto">
              <a:xfrm>
                <a:off x="3885" y="1907"/>
                <a:ext cx="266" cy="142"/>
              </a:xfrm>
              <a:custGeom>
                <a:avLst/>
                <a:gdLst>
                  <a:gd name="T0" fmla="*/ 0 w 2653"/>
                  <a:gd name="T1" fmla="*/ 0 h 1851"/>
                  <a:gd name="T2" fmla="*/ 0 w 2653"/>
                  <a:gd name="T3" fmla="*/ 0 h 1851"/>
                  <a:gd name="T4" fmla="*/ 0 w 2653"/>
                  <a:gd name="T5" fmla="*/ 0 h 1851"/>
                  <a:gd name="T6" fmla="*/ 0 w 2653"/>
                  <a:gd name="T7" fmla="*/ 0 h 1851"/>
                  <a:gd name="T8" fmla="*/ 0 w 2653"/>
                  <a:gd name="T9" fmla="*/ 0 h 1851"/>
                  <a:gd name="T10" fmla="*/ 0 w 2653"/>
                  <a:gd name="T11" fmla="*/ 0 h 1851"/>
                  <a:gd name="T12" fmla="*/ 0 w 2653"/>
                  <a:gd name="T13" fmla="*/ 0 h 1851"/>
                  <a:gd name="T14" fmla="*/ 0 w 2653"/>
                  <a:gd name="T15" fmla="*/ 0 h 1851"/>
                  <a:gd name="T16" fmla="*/ 0 w 2653"/>
                  <a:gd name="T17" fmla="*/ 0 h 1851"/>
                  <a:gd name="T18" fmla="*/ 0 w 2653"/>
                  <a:gd name="T19" fmla="*/ 0 h 1851"/>
                  <a:gd name="T20" fmla="*/ 0 w 2653"/>
                  <a:gd name="T21" fmla="*/ 0 h 1851"/>
                  <a:gd name="T22" fmla="*/ 0 w 2653"/>
                  <a:gd name="T23" fmla="*/ 0 h 1851"/>
                  <a:gd name="T24" fmla="*/ 0 w 2653"/>
                  <a:gd name="T25" fmla="*/ 0 h 1851"/>
                  <a:gd name="T26" fmla="*/ 0 w 2653"/>
                  <a:gd name="T27" fmla="*/ 0 h 1851"/>
                  <a:gd name="T28" fmla="*/ 0 w 2653"/>
                  <a:gd name="T29" fmla="*/ 0 h 1851"/>
                  <a:gd name="T30" fmla="*/ 0 w 2653"/>
                  <a:gd name="T31" fmla="*/ 0 h 1851"/>
                  <a:gd name="T32" fmla="*/ 0 w 2653"/>
                  <a:gd name="T33" fmla="*/ 0 h 1851"/>
                  <a:gd name="T34" fmla="*/ 0 w 2653"/>
                  <a:gd name="T35" fmla="*/ 0 h 1851"/>
                  <a:gd name="T36" fmla="*/ 0 w 2653"/>
                  <a:gd name="T37" fmla="*/ 0 h 1851"/>
                  <a:gd name="T38" fmla="*/ 0 w 2653"/>
                  <a:gd name="T39" fmla="*/ 0 h 1851"/>
                  <a:gd name="T40" fmla="*/ 0 w 2653"/>
                  <a:gd name="T41" fmla="*/ 0 h 1851"/>
                  <a:gd name="T42" fmla="*/ 0 w 2653"/>
                  <a:gd name="T43" fmla="*/ 0 h 1851"/>
                  <a:gd name="T44" fmla="*/ 0 w 2653"/>
                  <a:gd name="T45" fmla="*/ 0 h 1851"/>
                  <a:gd name="T46" fmla="*/ 0 w 2653"/>
                  <a:gd name="T47" fmla="*/ 0 h 1851"/>
                  <a:gd name="T48" fmla="*/ 0 w 2653"/>
                  <a:gd name="T49" fmla="*/ 0 h 1851"/>
                  <a:gd name="T50" fmla="*/ 0 w 2653"/>
                  <a:gd name="T51" fmla="*/ 0 h 1851"/>
                  <a:gd name="T52" fmla="*/ 0 w 2653"/>
                  <a:gd name="T53" fmla="*/ 0 h 1851"/>
                  <a:gd name="T54" fmla="*/ 0 w 2653"/>
                  <a:gd name="T55" fmla="*/ 0 h 1851"/>
                  <a:gd name="T56" fmla="*/ 0 w 2653"/>
                  <a:gd name="T57" fmla="*/ 0 h 1851"/>
                  <a:gd name="T58" fmla="*/ 0 w 2653"/>
                  <a:gd name="T59" fmla="*/ 0 h 1851"/>
                  <a:gd name="T60" fmla="*/ 0 w 2653"/>
                  <a:gd name="T61" fmla="*/ 0 h 1851"/>
                  <a:gd name="T62" fmla="*/ 0 w 2653"/>
                  <a:gd name="T63" fmla="*/ 0 h 1851"/>
                  <a:gd name="T64" fmla="*/ 0 w 2653"/>
                  <a:gd name="T65" fmla="*/ 0 h 1851"/>
                  <a:gd name="T66" fmla="*/ 0 w 2653"/>
                  <a:gd name="T67" fmla="*/ 0 h 1851"/>
                  <a:gd name="T68" fmla="*/ 0 w 2653"/>
                  <a:gd name="T69" fmla="*/ 0 h 1851"/>
                  <a:gd name="T70" fmla="*/ 0 w 2653"/>
                  <a:gd name="T71" fmla="*/ 0 h 1851"/>
                  <a:gd name="T72" fmla="*/ 0 w 2653"/>
                  <a:gd name="T73" fmla="*/ 0 h 1851"/>
                  <a:gd name="T74" fmla="*/ 0 w 2653"/>
                  <a:gd name="T75" fmla="*/ 0 h 1851"/>
                  <a:gd name="T76" fmla="*/ 0 w 2653"/>
                  <a:gd name="T77" fmla="*/ 0 h 1851"/>
                  <a:gd name="T78" fmla="*/ 0 w 2653"/>
                  <a:gd name="T79" fmla="*/ 0 h 1851"/>
                  <a:gd name="T80" fmla="*/ 0 w 2653"/>
                  <a:gd name="T81" fmla="*/ 0 h 1851"/>
                  <a:gd name="T82" fmla="*/ 0 w 2653"/>
                  <a:gd name="T83" fmla="*/ 0 h 1851"/>
                  <a:gd name="T84" fmla="*/ 0 w 2653"/>
                  <a:gd name="T85" fmla="*/ 0 h 1851"/>
                  <a:gd name="T86" fmla="*/ 0 w 2653"/>
                  <a:gd name="T87" fmla="*/ 0 h 1851"/>
                  <a:gd name="T88" fmla="*/ 0 w 2653"/>
                  <a:gd name="T89" fmla="*/ 0 h 1851"/>
                  <a:gd name="T90" fmla="*/ 0 w 2653"/>
                  <a:gd name="T91" fmla="*/ 0 h 1851"/>
                  <a:gd name="T92" fmla="*/ 0 w 2653"/>
                  <a:gd name="T93" fmla="*/ 0 h 1851"/>
                  <a:gd name="T94" fmla="*/ 0 w 2653"/>
                  <a:gd name="T95" fmla="*/ 0 h 1851"/>
                  <a:gd name="T96" fmla="*/ 0 w 2653"/>
                  <a:gd name="T97" fmla="*/ 0 h 1851"/>
                  <a:gd name="T98" fmla="*/ 0 w 2653"/>
                  <a:gd name="T99" fmla="*/ 0 h 1851"/>
                  <a:gd name="T100" fmla="*/ 0 w 2653"/>
                  <a:gd name="T101" fmla="*/ 0 h 1851"/>
                  <a:gd name="T102" fmla="*/ 0 w 2653"/>
                  <a:gd name="T103" fmla="*/ 0 h 1851"/>
                  <a:gd name="T104" fmla="*/ 0 w 2653"/>
                  <a:gd name="T105" fmla="*/ 0 h 1851"/>
                  <a:gd name="T106" fmla="*/ 0 w 2653"/>
                  <a:gd name="T107" fmla="*/ 0 h 1851"/>
                  <a:gd name="T108" fmla="*/ 0 w 2653"/>
                  <a:gd name="T109" fmla="*/ 0 h 1851"/>
                  <a:gd name="T110" fmla="*/ 0 w 2653"/>
                  <a:gd name="T111" fmla="*/ 0 h 1851"/>
                  <a:gd name="T112" fmla="*/ 0 w 2653"/>
                  <a:gd name="T113" fmla="*/ 0 h 1851"/>
                  <a:gd name="T114" fmla="*/ 0 w 2653"/>
                  <a:gd name="T115" fmla="*/ 0 h 18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53"/>
                  <a:gd name="T175" fmla="*/ 0 h 1851"/>
                  <a:gd name="T176" fmla="*/ 2653 w 2653"/>
                  <a:gd name="T177" fmla="*/ 1851 h 18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53" h="1851">
                    <a:moveTo>
                      <a:pt x="474" y="0"/>
                    </a:moveTo>
                    <a:lnTo>
                      <a:pt x="474" y="28"/>
                    </a:lnTo>
                    <a:lnTo>
                      <a:pt x="466" y="28"/>
                    </a:lnTo>
                    <a:lnTo>
                      <a:pt x="466" y="59"/>
                    </a:lnTo>
                    <a:lnTo>
                      <a:pt x="460" y="59"/>
                    </a:lnTo>
                    <a:lnTo>
                      <a:pt x="460" y="89"/>
                    </a:lnTo>
                    <a:lnTo>
                      <a:pt x="451" y="89"/>
                    </a:lnTo>
                    <a:lnTo>
                      <a:pt x="451" y="111"/>
                    </a:lnTo>
                    <a:lnTo>
                      <a:pt x="438" y="111"/>
                    </a:lnTo>
                    <a:lnTo>
                      <a:pt x="438" y="133"/>
                    </a:lnTo>
                    <a:lnTo>
                      <a:pt x="429" y="133"/>
                    </a:lnTo>
                    <a:lnTo>
                      <a:pt x="429" y="184"/>
                    </a:lnTo>
                    <a:lnTo>
                      <a:pt x="416" y="184"/>
                    </a:lnTo>
                    <a:lnTo>
                      <a:pt x="416" y="208"/>
                    </a:lnTo>
                    <a:lnTo>
                      <a:pt x="409" y="208"/>
                    </a:lnTo>
                    <a:lnTo>
                      <a:pt x="409" y="228"/>
                    </a:lnTo>
                    <a:lnTo>
                      <a:pt x="392" y="228"/>
                    </a:lnTo>
                    <a:lnTo>
                      <a:pt x="392" y="272"/>
                    </a:lnTo>
                    <a:lnTo>
                      <a:pt x="379" y="272"/>
                    </a:lnTo>
                    <a:lnTo>
                      <a:pt x="379" y="310"/>
                    </a:lnTo>
                    <a:lnTo>
                      <a:pt x="373" y="310"/>
                    </a:lnTo>
                    <a:lnTo>
                      <a:pt x="373" y="332"/>
                    </a:lnTo>
                    <a:lnTo>
                      <a:pt x="357" y="332"/>
                    </a:lnTo>
                    <a:lnTo>
                      <a:pt x="357" y="375"/>
                    </a:lnTo>
                    <a:lnTo>
                      <a:pt x="342" y="375"/>
                    </a:lnTo>
                    <a:lnTo>
                      <a:pt x="342" y="406"/>
                    </a:lnTo>
                    <a:lnTo>
                      <a:pt x="336" y="406"/>
                    </a:lnTo>
                    <a:lnTo>
                      <a:pt x="336" y="435"/>
                    </a:lnTo>
                    <a:lnTo>
                      <a:pt x="320" y="435"/>
                    </a:lnTo>
                    <a:lnTo>
                      <a:pt x="320" y="472"/>
                    </a:lnTo>
                    <a:lnTo>
                      <a:pt x="305" y="472"/>
                    </a:lnTo>
                    <a:lnTo>
                      <a:pt x="305" y="509"/>
                    </a:lnTo>
                    <a:lnTo>
                      <a:pt x="300" y="509"/>
                    </a:lnTo>
                    <a:lnTo>
                      <a:pt x="300" y="531"/>
                    </a:lnTo>
                    <a:lnTo>
                      <a:pt x="292" y="531"/>
                    </a:lnTo>
                    <a:lnTo>
                      <a:pt x="292" y="545"/>
                    </a:lnTo>
                    <a:lnTo>
                      <a:pt x="277" y="545"/>
                    </a:lnTo>
                    <a:lnTo>
                      <a:pt x="277" y="576"/>
                    </a:lnTo>
                    <a:lnTo>
                      <a:pt x="270" y="576"/>
                    </a:lnTo>
                    <a:lnTo>
                      <a:pt x="270" y="605"/>
                    </a:lnTo>
                    <a:lnTo>
                      <a:pt x="263" y="605"/>
                    </a:lnTo>
                    <a:lnTo>
                      <a:pt x="263" y="628"/>
                    </a:lnTo>
                    <a:lnTo>
                      <a:pt x="255" y="628"/>
                    </a:lnTo>
                    <a:lnTo>
                      <a:pt x="255" y="650"/>
                    </a:lnTo>
                    <a:lnTo>
                      <a:pt x="241" y="650"/>
                    </a:lnTo>
                    <a:lnTo>
                      <a:pt x="241" y="670"/>
                    </a:lnTo>
                    <a:lnTo>
                      <a:pt x="233" y="670"/>
                    </a:lnTo>
                    <a:lnTo>
                      <a:pt x="233" y="708"/>
                    </a:lnTo>
                    <a:lnTo>
                      <a:pt x="227" y="708"/>
                    </a:lnTo>
                    <a:lnTo>
                      <a:pt x="227" y="723"/>
                    </a:lnTo>
                    <a:lnTo>
                      <a:pt x="218" y="723"/>
                    </a:lnTo>
                    <a:lnTo>
                      <a:pt x="218" y="753"/>
                    </a:lnTo>
                    <a:lnTo>
                      <a:pt x="205" y="753"/>
                    </a:lnTo>
                    <a:lnTo>
                      <a:pt x="205" y="804"/>
                    </a:lnTo>
                    <a:lnTo>
                      <a:pt x="196" y="804"/>
                    </a:lnTo>
                    <a:lnTo>
                      <a:pt x="196" y="826"/>
                    </a:lnTo>
                    <a:lnTo>
                      <a:pt x="183" y="826"/>
                    </a:lnTo>
                    <a:lnTo>
                      <a:pt x="183" y="849"/>
                    </a:lnTo>
                    <a:lnTo>
                      <a:pt x="176" y="849"/>
                    </a:lnTo>
                    <a:lnTo>
                      <a:pt x="176" y="872"/>
                    </a:lnTo>
                    <a:lnTo>
                      <a:pt x="160" y="872"/>
                    </a:lnTo>
                    <a:lnTo>
                      <a:pt x="160" y="892"/>
                    </a:lnTo>
                    <a:lnTo>
                      <a:pt x="154" y="892"/>
                    </a:lnTo>
                    <a:lnTo>
                      <a:pt x="154" y="923"/>
                    </a:lnTo>
                    <a:lnTo>
                      <a:pt x="146" y="923"/>
                    </a:lnTo>
                    <a:lnTo>
                      <a:pt x="146" y="952"/>
                    </a:lnTo>
                    <a:lnTo>
                      <a:pt x="140" y="952"/>
                    </a:lnTo>
                    <a:lnTo>
                      <a:pt x="140" y="982"/>
                    </a:lnTo>
                    <a:lnTo>
                      <a:pt x="124" y="982"/>
                    </a:lnTo>
                    <a:lnTo>
                      <a:pt x="124" y="989"/>
                    </a:lnTo>
                    <a:lnTo>
                      <a:pt x="118" y="989"/>
                    </a:lnTo>
                    <a:lnTo>
                      <a:pt x="118" y="1025"/>
                    </a:lnTo>
                    <a:lnTo>
                      <a:pt x="109" y="1025"/>
                    </a:lnTo>
                    <a:lnTo>
                      <a:pt x="109" y="1048"/>
                    </a:lnTo>
                    <a:lnTo>
                      <a:pt x="103" y="1048"/>
                    </a:lnTo>
                    <a:lnTo>
                      <a:pt x="103" y="1077"/>
                    </a:lnTo>
                    <a:lnTo>
                      <a:pt x="96" y="1077"/>
                    </a:lnTo>
                    <a:lnTo>
                      <a:pt x="96" y="1093"/>
                    </a:lnTo>
                    <a:lnTo>
                      <a:pt x="87" y="1093"/>
                    </a:lnTo>
                    <a:lnTo>
                      <a:pt x="87" y="1121"/>
                    </a:lnTo>
                    <a:lnTo>
                      <a:pt x="73" y="1121"/>
                    </a:lnTo>
                    <a:lnTo>
                      <a:pt x="73" y="1150"/>
                    </a:lnTo>
                    <a:lnTo>
                      <a:pt x="67" y="1150"/>
                    </a:lnTo>
                    <a:lnTo>
                      <a:pt x="67" y="1167"/>
                    </a:lnTo>
                    <a:lnTo>
                      <a:pt x="59" y="1167"/>
                    </a:lnTo>
                    <a:lnTo>
                      <a:pt x="59" y="1196"/>
                    </a:lnTo>
                    <a:lnTo>
                      <a:pt x="44" y="1196"/>
                    </a:lnTo>
                    <a:lnTo>
                      <a:pt x="44" y="1224"/>
                    </a:lnTo>
                    <a:lnTo>
                      <a:pt x="37" y="1224"/>
                    </a:lnTo>
                    <a:lnTo>
                      <a:pt x="37" y="1247"/>
                    </a:lnTo>
                    <a:lnTo>
                      <a:pt x="31" y="1247"/>
                    </a:lnTo>
                    <a:lnTo>
                      <a:pt x="31" y="1269"/>
                    </a:lnTo>
                    <a:lnTo>
                      <a:pt x="22" y="1269"/>
                    </a:lnTo>
                    <a:lnTo>
                      <a:pt x="22" y="1297"/>
                    </a:lnTo>
                    <a:lnTo>
                      <a:pt x="9" y="1297"/>
                    </a:lnTo>
                    <a:lnTo>
                      <a:pt x="9" y="1321"/>
                    </a:lnTo>
                    <a:lnTo>
                      <a:pt x="0" y="1321"/>
                    </a:lnTo>
                    <a:lnTo>
                      <a:pt x="0" y="1343"/>
                    </a:lnTo>
                    <a:lnTo>
                      <a:pt x="37" y="1343"/>
                    </a:lnTo>
                    <a:lnTo>
                      <a:pt x="37" y="1352"/>
                    </a:lnTo>
                    <a:lnTo>
                      <a:pt x="73" y="1352"/>
                    </a:lnTo>
                    <a:lnTo>
                      <a:pt x="73" y="1357"/>
                    </a:lnTo>
                    <a:lnTo>
                      <a:pt x="109" y="1357"/>
                    </a:lnTo>
                    <a:lnTo>
                      <a:pt x="109" y="1365"/>
                    </a:lnTo>
                    <a:lnTo>
                      <a:pt x="146" y="1365"/>
                    </a:lnTo>
                    <a:lnTo>
                      <a:pt x="146" y="1380"/>
                    </a:lnTo>
                    <a:lnTo>
                      <a:pt x="196" y="1380"/>
                    </a:lnTo>
                    <a:lnTo>
                      <a:pt x="196" y="1388"/>
                    </a:lnTo>
                    <a:lnTo>
                      <a:pt x="227" y="1388"/>
                    </a:lnTo>
                    <a:lnTo>
                      <a:pt x="227" y="1403"/>
                    </a:lnTo>
                    <a:lnTo>
                      <a:pt x="300" y="1403"/>
                    </a:lnTo>
                    <a:lnTo>
                      <a:pt x="300" y="1417"/>
                    </a:lnTo>
                    <a:lnTo>
                      <a:pt x="342" y="1417"/>
                    </a:lnTo>
                    <a:lnTo>
                      <a:pt x="342" y="1425"/>
                    </a:lnTo>
                    <a:lnTo>
                      <a:pt x="379" y="1425"/>
                    </a:lnTo>
                    <a:lnTo>
                      <a:pt x="379" y="1431"/>
                    </a:lnTo>
                    <a:lnTo>
                      <a:pt x="416" y="1431"/>
                    </a:lnTo>
                    <a:lnTo>
                      <a:pt x="416" y="1440"/>
                    </a:lnTo>
                    <a:lnTo>
                      <a:pt x="451" y="1440"/>
                    </a:lnTo>
                    <a:lnTo>
                      <a:pt x="451" y="1446"/>
                    </a:lnTo>
                    <a:lnTo>
                      <a:pt x="488" y="1446"/>
                    </a:lnTo>
                    <a:lnTo>
                      <a:pt x="488" y="1462"/>
                    </a:lnTo>
                    <a:lnTo>
                      <a:pt x="533" y="1462"/>
                    </a:lnTo>
                    <a:lnTo>
                      <a:pt x="533" y="1468"/>
                    </a:lnTo>
                    <a:lnTo>
                      <a:pt x="569" y="1468"/>
                    </a:lnTo>
                    <a:lnTo>
                      <a:pt x="569" y="1477"/>
                    </a:lnTo>
                    <a:lnTo>
                      <a:pt x="605" y="1477"/>
                    </a:lnTo>
                    <a:lnTo>
                      <a:pt x="605" y="1482"/>
                    </a:lnTo>
                    <a:lnTo>
                      <a:pt x="642" y="1482"/>
                    </a:lnTo>
                    <a:lnTo>
                      <a:pt x="642" y="1499"/>
                    </a:lnTo>
                    <a:lnTo>
                      <a:pt x="684" y="1499"/>
                    </a:lnTo>
                    <a:lnTo>
                      <a:pt x="684" y="1505"/>
                    </a:lnTo>
                    <a:lnTo>
                      <a:pt x="721" y="1505"/>
                    </a:lnTo>
                    <a:lnTo>
                      <a:pt x="721" y="1513"/>
                    </a:lnTo>
                    <a:lnTo>
                      <a:pt x="757" y="1513"/>
                    </a:lnTo>
                    <a:lnTo>
                      <a:pt x="757" y="1519"/>
                    </a:lnTo>
                    <a:lnTo>
                      <a:pt x="788" y="1519"/>
                    </a:lnTo>
                    <a:lnTo>
                      <a:pt x="788" y="1536"/>
                    </a:lnTo>
                    <a:lnTo>
                      <a:pt x="867" y="1536"/>
                    </a:lnTo>
                    <a:lnTo>
                      <a:pt x="867" y="1550"/>
                    </a:lnTo>
                    <a:lnTo>
                      <a:pt x="903" y="1550"/>
                    </a:lnTo>
                    <a:lnTo>
                      <a:pt x="903" y="1556"/>
                    </a:lnTo>
                    <a:lnTo>
                      <a:pt x="940" y="1556"/>
                    </a:lnTo>
                    <a:lnTo>
                      <a:pt x="940" y="1565"/>
                    </a:lnTo>
                    <a:lnTo>
                      <a:pt x="984" y="1565"/>
                    </a:lnTo>
                    <a:lnTo>
                      <a:pt x="984" y="1579"/>
                    </a:lnTo>
                    <a:lnTo>
                      <a:pt x="1029" y="1579"/>
                    </a:lnTo>
                    <a:lnTo>
                      <a:pt x="1029" y="1587"/>
                    </a:lnTo>
                    <a:lnTo>
                      <a:pt x="1065" y="1587"/>
                    </a:lnTo>
                    <a:lnTo>
                      <a:pt x="1065" y="1594"/>
                    </a:lnTo>
                    <a:lnTo>
                      <a:pt x="1102" y="1594"/>
                    </a:lnTo>
                    <a:lnTo>
                      <a:pt x="1102" y="1601"/>
                    </a:lnTo>
                    <a:lnTo>
                      <a:pt x="1138" y="1601"/>
                    </a:lnTo>
                    <a:lnTo>
                      <a:pt x="1138" y="1616"/>
                    </a:lnTo>
                    <a:lnTo>
                      <a:pt x="1180" y="1616"/>
                    </a:lnTo>
                    <a:lnTo>
                      <a:pt x="1180" y="1624"/>
                    </a:lnTo>
                    <a:lnTo>
                      <a:pt x="1217" y="1624"/>
                    </a:lnTo>
                    <a:lnTo>
                      <a:pt x="1217" y="1638"/>
                    </a:lnTo>
                    <a:lnTo>
                      <a:pt x="1290" y="1638"/>
                    </a:lnTo>
                    <a:lnTo>
                      <a:pt x="1290" y="1647"/>
                    </a:lnTo>
                    <a:lnTo>
                      <a:pt x="1319" y="1647"/>
                    </a:lnTo>
                    <a:lnTo>
                      <a:pt x="1319" y="1653"/>
                    </a:lnTo>
                    <a:lnTo>
                      <a:pt x="1371" y="1653"/>
                    </a:lnTo>
                    <a:lnTo>
                      <a:pt x="1371" y="1667"/>
                    </a:lnTo>
                    <a:lnTo>
                      <a:pt x="1408" y="1667"/>
                    </a:lnTo>
                    <a:lnTo>
                      <a:pt x="1408" y="1675"/>
                    </a:lnTo>
                    <a:lnTo>
                      <a:pt x="1436" y="1675"/>
                    </a:lnTo>
                    <a:lnTo>
                      <a:pt x="1436" y="1684"/>
                    </a:lnTo>
                    <a:lnTo>
                      <a:pt x="1472" y="1684"/>
                    </a:lnTo>
                    <a:lnTo>
                      <a:pt x="1472" y="1698"/>
                    </a:lnTo>
                    <a:lnTo>
                      <a:pt x="1523" y="1698"/>
                    </a:lnTo>
                    <a:lnTo>
                      <a:pt x="1523" y="1704"/>
                    </a:lnTo>
                    <a:lnTo>
                      <a:pt x="1554" y="1704"/>
                    </a:lnTo>
                    <a:lnTo>
                      <a:pt x="1554" y="1712"/>
                    </a:lnTo>
                    <a:lnTo>
                      <a:pt x="1589" y="1712"/>
                    </a:lnTo>
                    <a:lnTo>
                      <a:pt x="1589" y="1720"/>
                    </a:lnTo>
                    <a:lnTo>
                      <a:pt x="1626" y="1720"/>
                    </a:lnTo>
                    <a:lnTo>
                      <a:pt x="1626" y="1735"/>
                    </a:lnTo>
                    <a:lnTo>
                      <a:pt x="1669" y="1735"/>
                    </a:lnTo>
                    <a:lnTo>
                      <a:pt x="1669" y="1741"/>
                    </a:lnTo>
                    <a:lnTo>
                      <a:pt x="1705" y="1741"/>
                    </a:lnTo>
                    <a:lnTo>
                      <a:pt x="1705" y="1757"/>
                    </a:lnTo>
                    <a:lnTo>
                      <a:pt x="1778" y="1757"/>
                    </a:lnTo>
                    <a:lnTo>
                      <a:pt x="1778" y="1763"/>
                    </a:lnTo>
                    <a:lnTo>
                      <a:pt x="1822" y="1763"/>
                    </a:lnTo>
                    <a:lnTo>
                      <a:pt x="1822" y="1772"/>
                    </a:lnTo>
                    <a:lnTo>
                      <a:pt x="1859" y="1772"/>
                    </a:lnTo>
                    <a:lnTo>
                      <a:pt x="1859" y="1786"/>
                    </a:lnTo>
                    <a:lnTo>
                      <a:pt x="1896" y="1786"/>
                    </a:lnTo>
                    <a:lnTo>
                      <a:pt x="1896" y="1794"/>
                    </a:lnTo>
                    <a:lnTo>
                      <a:pt x="1937" y="1794"/>
                    </a:lnTo>
                    <a:lnTo>
                      <a:pt x="1937" y="1800"/>
                    </a:lnTo>
                    <a:lnTo>
                      <a:pt x="1974" y="1800"/>
                    </a:lnTo>
                    <a:lnTo>
                      <a:pt x="1974" y="1814"/>
                    </a:lnTo>
                    <a:lnTo>
                      <a:pt x="2011" y="1814"/>
                    </a:lnTo>
                    <a:lnTo>
                      <a:pt x="2011" y="1823"/>
                    </a:lnTo>
                    <a:lnTo>
                      <a:pt x="2055" y="1823"/>
                    </a:lnTo>
                    <a:lnTo>
                      <a:pt x="2055" y="1829"/>
                    </a:lnTo>
                    <a:lnTo>
                      <a:pt x="2092" y="1829"/>
                    </a:lnTo>
                    <a:lnTo>
                      <a:pt x="2092" y="1845"/>
                    </a:lnTo>
                    <a:lnTo>
                      <a:pt x="2120" y="1845"/>
                    </a:lnTo>
                    <a:lnTo>
                      <a:pt x="2120" y="1851"/>
                    </a:lnTo>
                    <a:lnTo>
                      <a:pt x="2172" y="1851"/>
                    </a:lnTo>
                    <a:lnTo>
                      <a:pt x="2172" y="1845"/>
                    </a:lnTo>
                    <a:lnTo>
                      <a:pt x="2179" y="1845"/>
                    </a:lnTo>
                    <a:lnTo>
                      <a:pt x="2179" y="1800"/>
                    </a:lnTo>
                    <a:lnTo>
                      <a:pt x="2187" y="1800"/>
                    </a:lnTo>
                    <a:lnTo>
                      <a:pt x="2187" y="1772"/>
                    </a:lnTo>
                    <a:lnTo>
                      <a:pt x="2192" y="1772"/>
                    </a:lnTo>
                    <a:lnTo>
                      <a:pt x="2192" y="1757"/>
                    </a:lnTo>
                    <a:lnTo>
                      <a:pt x="2209" y="1757"/>
                    </a:lnTo>
                    <a:lnTo>
                      <a:pt x="2209" y="1712"/>
                    </a:lnTo>
                    <a:lnTo>
                      <a:pt x="2215" y="1712"/>
                    </a:lnTo>
                    <a:lnTo>
                      <a:pt x="2215" y="1684"/>
                    </a:lnTo>
                    <a:lnTo>
                      <a:pt x="2229" y="1684"/>
                    </a:lnTo>
                    <a:lnTo>
                      <a:pt x="2229" y="1667"/>
                    </a:lnTo>
                    <a:lnTo>
                      <a:pt x="2237" y="1667"/>
                    </a:lnTo>
                    <a:lnTo>
                      <a:pt x="2237" y="1638"/>
                    </a:lnTo>
                    <a:lnTo>
                      <a:pt x="2246" y="1638"/>
                    </a:lnTo>
                    <a:lnTo>
                      <a:pt x="2246" y="1624"/>
                    </a:lnTo>
                    <a:lnTo>
                      <a:pt x="2251" y="1624"/>
                    </a:lnTo>
                    <a:lnTo>
                      <a:pt x="2251" y="1587"/>
                    </a:lnTo>
                    <a:lnTo>
                      <a:pt x="2266" y="1587"/>
                    </a:lnTo>
                    <a:lnTo>
                      <a:pt x="2266" y="1565"/>
                    </a:lnTo>
                    <a:lnTo>
                      <a:pt x="2274" y="1565"/>
                    </a:lnTo>
                    <a:lnTo>
                      <a:pt x="2274" y="1536"/>
                    </a:lnTo>
                    <a:lnTo>
                      <a:pt x="2288" y="1536"/>
                    </a:lnTo>
                    <a:lnTo>
                      <a:pt x="2288" y="1482"/>
                    </a:lnTo>
                    <a:lnTo>
                      <a:pt x="2302" y="1482"/>
                    </a:lnTo>
                    <a:lnTo>
                      <a:pt x="2302" y="1468"/>
                    </a:lnTo>
                    <a:lnTo>
                      <a:pt x="2310" y="1468"/>
                    </a:lnTo>
                    <a:lnTo>
                      <a:pt x="2310" y="1440"/>
                    </a:lnTo>
                    <a:lnTo>
                      <a:pt x="2318" y="1440"/>
                    </a:lnTo>
                    <a:lnTo>
                      <a:pt x="2318" y="1425"/>
                    </a:lnTo>
                    <a:lnTo>
                      <a:pt x="2324" y="1425"/>
                    </a:lnTo>
                    <a:lnTo>
                      <a:pt x="2324" y="1403"/>
                    </a:lnTo>
                    <a:lnTo>
                      <a:pt x="2338" y="1403"/>
                    </a:lnTo>
                    <a:lnTo>
                      <a:pt x="2338" y="1380"/>
                    </a:lnTo>
                    <a:lnTo>
                      <a:pt x="2347" y="1380"/>
                    </a:lnTo>
                    <a:lnTo>
                      <a:pt x="2347" y="1357"/>
                    </a:lnTo>
                    <a:lnTo>
                      <a:pt x="2353" y="1357"/>
                    </a:lnTo>
                    <a:lnTo>
                      <a:pt x="2353" y="1321"/>
                    </a:lnTo>
                    <a:lnTo>
                      <a:pt x="2369" y="1321"/>
                    </a:lnTo>
                    <a:lnTo>
                      <a:pt x="2369" y="1297"/>
                    </a:lnTo>
                    <a:lnTo>
                      <a:pt x="2375" y="1297"/>
                    </a:lnTo>
                    <a:lnTo>
                      <a:pt x="2375" y="1261"/>
                    </a:lnTo>
                    <a:lnTo>
                      <a:pt x="2383" y="1261"/>
                    </a:lnTo>
                    <a:lnTo>
                      <a:pt x="2383" y="1240"/>
                    </a:lnTo>
                    <a:lnTo>
                      <a:pt x="2390" y="1240"/>
                    </a:lnTo>
                    <a:lnTo>
                      <a:pt x="2390" y="1224"/>
                    </a:lnTo>
                    <a:lnTo>
                      <a:pt x="2405" y="1224"/>
                    </a:lnTo>
                    <a:lnTo>
                      <a:pt x="2405" y="1196"/>
                    </a:lnTo>
                    <a:lnTo>
                      <a:pt x="2412" y="1196"/>
                    </a:lnTo>
                    <a:lnTo>
                      <a:pt x="2412" y="1181"/>
                    </a:lnTo>
                    <a:lnTo>
                      <a:pt x="2420" y="1181"/>
                    </a:lnTo>
                    <a:lnTo>
                      <a:pt x="2420" y="1145"/>
                    </a:lnTo>
                    <a:lnTo>
                      <a:pt x="2425" y="1145"/>
                    </a:lnTo>
                    <a:lnTo>
                      <a:pt x="2425" y="1121"/>
                    </a:lnTo>
                    <a:lnTo>
                      <a:pt x="2434" y="1121"/>
                    </a:lnTo>
                    <a:lnTo>
                      <a:pt x="2434" y="1108"/>
                    </a:lnTo>
                    <a:lnTo>
                      <a:pt x="2442" y="1108"/>
                    </a:lnTo>
                    <a:lnTo>
                      <a:pt x="2442" y="1077"/>
                    </a:lnTo>
                    <a:lnTo>
                      <a:pt x="2448" y="1077"/>
                    </a:lnTo>
                    <a:lnTo>
                      <a:pt x="2448" y="1048"/>
                    </a:lnTo>
                    <a:lnTo>
                      <a:pt x="2462" y="1048"/>
                    </a:lnTo>
                    <a:lnTo>
                      <a:pt x="2462" y="1025"/>
                    </a:lnTo>
                    <a:lnTo>
                      <a:pt x="2470" y="1025"/>
                    </a:lnTo>
                    <a:lnTo>
                      <a:pt x="2470" y="1002"/>
                    </a:lnTo>
                    <a:lnTo>
                      <a:pt x="2484" y="1002"/>
                    </a:lnTo>
                    <a:lnTo>
                      <a:pt x="2484" y="989"/>
                    </a:lnTo>
                    <a:lnTo>
                      <a:pt x="2492" y="989"/>
                    </a:lnTo>
                    <a:lnTo>
                      <a:pt x="2492" y="960"/>
                    </a:lnTo>
                    <a:lnTo>
                      <a:pt x="2499" y="960"/>
                    </a:lnTo>
                    <a:lnTo>
                      <a:pt x="2499" y="929"/>
                    </a:lnTo>
                    <a:lnTo>
                      <a:pt x="2507" y="929"/>
                    </a:lnTo>
                    <a:lnTo>
                      <a:pt x="2507" y="892"/>
                    </a:lnTo>
                    <a:lnTo>
                      <a:pt x="2521" y="892"/>
                    </a:lnTo>
                    <a:lnTo>
                      <a:pt x="2521" y="872"/>
                    </a:lnTo>
                    <a:lnTo>
                      <a:pt x="2529" y="872"/>
                    </a:lnTo>
                    <a:lnTo>
                      <a:pt x="2529" y="841"/>
                    </a:lnTo>
                    <a:lnTo>
                      <a:pt x="2535" y="841"/>
                    </a:lnTo>
                    <a:lnTo>
                      <a:pt x="2535" y="826"/>
                    </a:lnTo>
                    <a:lnTo>
                      <a:pt x="2543" y="826"/>
                    </a:lnTo>
                    <a:lnTo>
                      <a:pt x="2543" y="789"/>
                    </a:lnTo>
                    <a:lnTo>
                      <a:pt x="2551" y="789"/>
                    </a:lnTo>
                    <a:lnTo>
                      <a:pt x="2551" y="767"/>
                    </a:lnTo>
                    <a:lnTo>
                      <a:pt x="2557" y="767"/>
                    </a:lnTo>
                    <a:lnTo>
                      <a:pt x="2557" y="745"/>
                    </a:lnTo>
                    <a:lnTo>
                      <a:pt x="2571" y="745"/>
                    </a:lnTo>
                    <a:lnTo>
                      <a:pt x="2571" y="723"/>
                    </a:lnTo>
                    <a:lnTo>
                      <a:pt x="2579" y="723"/>
                    </a:lnTo>
                    <a:lnTo>
                      <a:pt x="2579" y="693"/>
                    </a:lnTo>
                    <a:lnTo>
                      <a:pt x="2588" y="693"/>
                    </a:lnTo>
                    <a:lnTo>
                      <a:pt x="2588" y="670"/>
                    </a:lnTo>
                    <a:lnTo>
                      <a:pt x="2601" y="670"/>
                    </a:lnTo>
                    <a:lnTo>
                      <a:pt x="2601" y="642"/>
                    </a:lnTo>
                    <a:lnTo>
                      <a:pt x="2608" y="642"/>
                    </a:lnTo>
                    <a:lnTo>
                      <a:pt x="2608" y="613"/>
                    </a:lnTo>
                    <a:lnTo>
                      <a:pt x="2616" y="613"/>
                    </a:lnTo>
                    <a:lnTo>
                      <a:pt x="2616" y="591"/>
                    </a:lnTo>
                    <a:lnTo>
                      <a:pt x="2624" y="591"/>
                    </a:lnTo>
                    <a:lnTo>
                      <a:pt x="2624" y="569"/>
                    </a:lnTo>
                    <a:lnTo>
                      <a:pt x="2638" y="569"/>
                    </a:lnTo>
                    <a:lnTo>
                      <a:pt x="2638" y="545"/>
                    </a:lnTo>
                    <a:lnTo>
                      <a:pt x="2644" y="545"/>
                    </a:lnTo>
                    <a:lnTo>
                      <a:pt x="2644" y="523"/>
                    </a:lnTo>
                    <a:lnTo>
                      <a:pt x="2653" y="523"/>
                    </a:lnTo>
                    <a:lnTo>
                      <a:pt x="2653" y="486"/>
                    </a:lnTo>
                    <a:lnTo>
                      <a:pt x="2608" y="486"/>
                    </a:lnTo>
                    <a:lnTo>
                      <a:pt x="2608" y="472"/>
                    </a:lnTo>
                    <a:lnTo>
                      <a:pt x="2529" y="472"/>
                    </a:lnTo>
                    <a:lnTo>
                      <a:pt x="2529" y="457"/>
                    </a:lnTo>
                    <a:lnTo>
                      <a:pt x="2492" y="457"/>
                    </a:lnTo>
                    <a:lnTo>
                      <a:pt x="2492" y="450"/>
                    </a:lnTo>
                    <a:lnTo>
                      <a:pt x="2442" y="450"/>
                    </a:lnTo>
                    <a:lnTo>
                      <a:pt x="2442" y="435"/>
                    </a:lnTo>
                    <a:lnTo>
                      <a:pt x="2369" y="435"/>
                    </a:lnTo>
                    <a:lnTo>
                      <a:pt x="2369" y="421"/>
                    </a:lnTo>
                    <a:lnTo>
                      <a:pt x="2324" y="421"/>
                    </a:lnTo>
                    <a:lnTo>
                      <a:pt x="2324" y="413"/>
                    </a:lnTo>
                    <a:lnTo>
                      <a:pt x="2288" y="413"/>
                    </a:lnTo>
                    <a:lnTo>
                      <a:pt x="2288" y="406"/>
                    </a:lnTo>
                    <a:lnTo>
                      <a:pt x="2246" y="406"/>
                    </a:lnTo>
                    <a:lnTo>
                      <a:pt x="2246" y="391"/>
                    </a:lnTo>
                    <a:lnTo>
                      <a:pt x="2209" y="391"/>
                    </a:lnTo>
                    <a:lnTo>
                      <a:pt x="2209" y="384"/>
                    </a:lnTo>
                    <a:lnTo>
                      <a:pt x="2172" y="384"/>
                    </a:lnTo>
                    <a:lnTo>
                      <a:pt x="2172" y="375"/>
                    </a:lnTo>
                    <a:lnTo>
                      <a:pt x="2120" y="375"/>
                    </a:lnTo>
                    <a:lnTo>
                      <a:pt x="2120" y="369"/>
                    </a:lnTo>
                    <a:lnTo>
                      <a:pt x="2092" y="369"/>
                    </a:lnTo>
                    <a:lnTo>
                      <a:pt x="2092" y="355"/>
                    </a:lnTo>
                    <a:lnTo>
                      <a:pt x="2041" y="355"/>
                    </a:lnTo>
                    <a:lnTo>
                      <a:pt x="2041" y="347"/>
                    </a:lnTo>
                    <a:lnTo>
                      <a:pt x="2005" y="347"/>
                    </a:lnTo>
                    <a:lnTo>
                      <a:pt x="2005" y="338"/>
                    </a:lnTo>
                    <a:lnTo>
                      <a:pt x="1959" y="338"/>
                    </a:lnTo>
                    <a:lnTo>
                      <a:pt x="1959" y="332"/>
                    </a:lnTo>
                    <a:lnTo>
                      <a:pt x="1924" y="332"/>
                    </a:lnTo>
                    <a:lnTo>
                      <a:pt x="1924" y="324"/>
                    </a:lnTo>
                    <a:lnTo>
                      <a:pt x="1881" y="324"/>
                    </a:lnTo>
                    <a:lnTo>
                      <a:pt x="1881" y="318"/>
                    </a:lnTo>
                    <a:lnTo>
                      <a:pt x="1844" y="318"/>
                    </a:lnTo>
                    <a:lnTo>
                      <a:pt x="1844" y="310"/>
                    </a:lnTo>
                    <a:lnTo>
                      <a:pt x="1800" y="310"/>
                    </a:lnTo>
                    <a:lnTo>
                      <a:pt x="1800" y="296"/>
                    </a:lnTo>
                    <a:lnTo>
                      <a:pt x="1763" y="296"/>
                    </a:lnTo>
                    <a:lnTo>
                      <a:pt x="1763" y="287"/>
                    </a:lnTo>
                    <a:lnTo>
                      <a:pt x="1719" y="287"/>
                    </a:lnTo>
                    <a:lnTo>
                      <a:pt x="1719" y="272"/>
                    </a:lnTo>
                    <a:lnTo>
                      <a:pt x="1641" y="272"/>
                    </a:lnTo>
                    <a:lnTo>
                      <a:pt x="1641" y="259"/>
                    </a:lnTo>
                    <a:lnTo>
                      <a:pt x="1604" y="259"/>
                    </a:lnTo>
                    <a:lnTo>
                      <a:pt x="1604" y="250"/>
                    </a:lnTo>
                    <a:lnTo>
                      <a:pt x="1567" y="250"/>
                    </a:lnTo>
                    <a:lnTo>
                      <a:pt x="1567" y="236"/>
                    </a:lnTo>
                    <a:lnTo>
                      <a:pt x="1523" y="236"/>
                    </a:lnTo>
                    <a:lnTo>
                      <a:pt x="1523" y="228"/>
                    </a:lnTo>
                    <a:lnTo>
                      <a:pt x="1486" y="228"/>
                    </a:lnTo>
                    <a:lnTo>
                      <a:pt x="1486" y="222"/>
                    </a:lnTo>
                    <a:lnTo>
                      <a:pt x="1436" y="222"/>
                    </a:lnTo>
                    <a:lnTo>
                      <a:pt x="1436" y="213"/>
                    </a:lnTo>
                    <a:lnTo>
                      <a:pt x="1408" y="213"/>
                    </a:lnTo>
                    <a:lnTo>
                      <a:pt x="1408" y="208"/>
                    </a:lnTo>
                    <a:lnTo>
                      <a:pt x="1354" y="208"/>
                    </a:lnTo>
                    <a:lnTo>
                      <a:pt x="1354" y="199"/>
                    </a:lnTo>
                    <a:lnTo>
                      <a:pt x="1319" y="199"/>
                    </a:lnTo>
                    <a:lnTo>
                      <a:pt x="1319" y="184"/>
                    </a:lnTo>
                    <a:lnTo>
                      <a:pt x="1276" y="184"/>
                    </a:lnTo>
                    <a:lnTo>
                      <a:pt x="1276" y="177"/>
                    </a:lnTo>
                    <a:lnTo>
                      <a:pt x="1239" y="177"/>
                    </a:lnTo>
                    <a:lnTo>
                      <a:pt x="1239" y="171"/>
                    </a:lnTo>
                    <a:lnTo>
                      <a:pt x="1195" y="171"/>
                    </a:lnTo>
                    <a:lnTo>
                      <a:pt x="1195" y="154"/>
                    </a:lnTo>
                    <a:lnTo>
                      <a:pt x="1158" y="154"/>
                    </a:lnTo>
                    <a:lnTo>
                      <a:pt x="1158" y="148"/>
                    </a:lnTo>
                    <a:lnTo>
                      <a:pt x="1116" y="148"/>
                    </a:lnTo>
                    <a:lnTo>
                      <a:pt x="1116" y="140"/>
                    </a:lnTo>
                    <a:lnTo>
                      <a:pt x="1079" y="140"/>
                    </a:lnTo>
                    <a:lnTo>
                      <a:pt x="1079" y="133"/>
                    </a:lnTo>
                    <a:lnTo>
                      <a:pt x="1034" y="133"/>
                    </a:lnTo>
                    <a:lnTo>
                      <a:pt x="1034" y="118"/>
                    </a:lnTo>
                    <a:lnTo>
                      <a:pt x="999" y="118"/>
                    </a:lnTo>
                    <a:lnTo>
                      <a:pt x="999" y="111"/>
                    </a:lnTo>
                    <a:lnTo>
                      <a:pt x="919" y="111"/>
                    </a:lnTo>
                    <a:lnTo>
                      <a:pt x="919" y="96"/>
                    </a:lnTo>
                    <a:lnTo>
                      <a:pt x="867" y="96"/>
                    </a:lnTo>
                    <a:lnTo>
                      <a:pt x="867" y="89"/>
                    </a:lnTo>
                    <a:lnTo>
                      <a:pt x="838" y="89"/>
                    </a:lnTo>
                    <a:lnTo>
                      <a:pt x="838" y="80"/>
                    </a:lnTo>
                    <a:lnTo>
                      <a:pt x="788" y="80"/>
                    </a:lnTo>
                    <a:lnTo>
                      <a:pt x="788" y="66"/>
                    </a:lnTo>
                    <a:lnTo>
                      <a:pt x="757" y="66"/>
                    </a:lnTo>
                    <a:lnTo>
                      <a:pt x="757" y="59"/>
                    </a:lnTo>
                    <a:lnTo>
                      <a:pt x="707" y="59"/>
                    </a:lnTo>
                    <a:lnTo>
                      <a:pt x="707" y="52"/>
                    </a:lnTo>
                    <a:lnTo>
                      <a:pt x="670" y="52"/>
                    </a:lnTo>
                    <a:lnTo>
                      <a:pt x="670" y="37"/>
                    </a:lnTo>
                    <a:lnTo>
                      <a:pt x="627" y="37"/>
                    </a:lnTo>
                    <a:lnTo>
                      <a:pt x="627" y="28"/>
                    </a:lnTo>
                    <a:lnTo>
                      <a:pt x="592" y="28"/>
                    </a:lnTo>
                    <a:lnTo>
                      <a:pt x="592" y="23"/>
                    </a:lnTo>
                    <a:lnTo>
                      <a:pt x="555" y="23"/>
                    </a:lnTo>
                    <a:lnTo>
                      <a:pt x="555" y="15"/>
                    </a:lnTo>
                    <a:lnTo>
                      <a:pt x="510" y="15"/>
                    </a:lnTo>
                    <a:lnTo>
                      <a:pt x="510" y="0"/>
                    </a:lnTo>
                    <a:lnTo>
                      <a:pt x="47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76" name="Freeform 444"/>
              <p:cNvSpPr>
                <a:spLocks/>
              </p:cNvSpPr>
              <p:nvPr/>
            </p:nvSpPr>
            <p:spPr bwMode="auto">
              <a:xfrm>
                <a:off x="3885" y="1907"/>
                <a:ext cx="266" cy="142"/>
              </a:xfrm>
              <a:custGeom>
                <a:avLst/>
                <a:gdLst>
                  <a:gd name="T0" fmla="*/ 0 w 2653"/>
                  <a:gd name="T1" fmla="*/ 0 h 1851"/>
                  <a:gd name="T2" fmla="*/ 0 w 2653"/>
                  <a:gd name="T3" fmla="*/ 0 h 1851"/>
                  <a:gd name="T4" fmla="*/ 0 w 2653"/>
                  <a:gd name="T5" fmla="*/ 0 h 1851"/>
                  <a:gd name="T6" fmla="*/ 0 w 2653"/>
                  <a:gd name="T7" fmla="*/ 0 h 1851"/>
                  <a:gd name="T8" fmla="*/ 0 w 2653"/>
                  <a:gd name="T9" fmla="*/ 0 h 1851"/>
                  <a:gd name="T10" fmla="*/ 0 w 2653"/>
                  <a:gd name="T11" fmla="*/ 0 h 1851"/>
                  <a:gd name="T12" fmla="*/ 0 w 2653"/>
                  <a:gd name="T13" fmla="*/ 0 h 1851"/>
                  <a:gd name="T14" fmla="*/ 0 w 2653"/>
                  <a:gd name="T15" fmla="*/ 0 h 1851"/>
                  <a:gd name="T16" fmla="*/ 0 w 2653"/>
                  <a:gd name="T17" fmla="*/ 0 h 1851"/>
                  <a:gd name="T18" fmla="*/ 0 w 2653"/>
                  <a:gd name="T19" fmla="*/ 0 h 1851"/>
                  <a:gd name="T20" fmla="*/ 0 w 2653"/>
                  <a:gd name="T21" fmla="*/ 0 h 1851"/>
                  <a:gd name="T22" fmla="*/ 0 w 2653"/>
                  <a:gd name="T23" fmla="*/ 0 h 1851"/>
                  <a:gd name="T24" fmla="*/ 0 w 2653"/>
                  <a:gd name="T25" fmla="*/ 0 h 1851"/>
                  <a:gd name="T26" fmla="*/ 0 w 2653"/>
                  <a:gd name="T27" fmla="*/ 0 h 1851"/>
                  <a:gd name="T28" fmla="*/ 0 w 2653"/>
                  <a:gd name="T29" fmla="*/ 0 h 1851"/>
                  <a:gd name="T30" fmla="*/ 0 w 2653"/>
                  <a:gd name="T31" fmla="*/ 0 h 1851"/>
                  <a:gd name="T32" fmla="*/ 0 w 2653"/>
                  <a:gd name="T33" fmla="*/ 0 h 1851"/>
                  <a:gd name="T34" fmla="*/ 0 w 2653"/>
                  <a:gd name="T35" fmla="*/ 0 h 1851"/>
                  <a:gd name="T36" fmla="*/ 0 w 2653"/>
                  <a:gd name="T37" fmla="*/ 0 h 1851"/>
                  <a:gd name="T38" fmla="*/ 0 w 2653"/>
                  <a:gd name="T39" fmla="*/ 0 h 1851"/>
                  <a:gd name="T40" fmla="*/ 0 w 2653"/>
                  <a:gd name="T41" fmla="*/ 0 h 1851"/>
                  <a:gd name="T42" fmla="*/ 0 w 2653"/>
                  <a:gd name="T43" fmla="*/ 0 h 1851"/>
                  <a:gd name="T44" fmla="*/ 0 w 2653"/>
                  <a:gd name="T45" fmla="*/ 0 h 1851"/>
                  <a:gd name="T46" fmla="*/ 0 w 2653"/>
                  <a:gd name="T47" fmla="*/ 0 h 1851"/>
                  <a:gd name="T48" fmla="*/ 0 w 2653"/>
                  <a:gd name="T49" fmla="*/ 0 h 1851"/>
                  <a:gd name="T50" fmla="*/ 0 w 2653"/>
                  <a:gd name="T51" fmla="*/ 0 h 1851"/>
                  <a:gd name="T52" fmla="*/ 0 w 2653"/>
                  <a:gd name="T53" fmla="*/ 0 h 1851"/>
                  <a:gd name="T54" fmla="*/ 0 w 2653"/>
                  <a:gd name="T55" fmla="*/ 0 h 1851"/>
                  <a:gd name="T56" fmla="*/ 0 w 2653"/>
                  <a:gd name="T57" fmla="*/ 0 h 1851"/>
                  <a:gd name="T58" fmla="*/ 0 w 2653"/>
                  <a:gd name="T59" fmla="*/ 0 h 1851"/>
                  <a:gd name="T60" fmla="*/ 0 w 2653"/>
                  <a:gd name="T61" fmla="*/ 0 h 1851"/>
                  <a:gd name="T62" fmla="*/ 0 w 2653"/>
                  <a:gd name="T63" fmla="*/ 0 h 1851"/>
                  <a:gd name="T64" fmla="*/ 0 w 2653"/>
                  <a:gd name="T65" fmla="*/ 0 h 1851"/>
                  <a:gd name="T66" fmla="*/ 0 w 2653"/>
                  <a:gd name="T67" fmla="*/ 0 h 1851"/>
                  <a:gd name="T68" fmla="*/ 0 w 2653"/>
                  <a:gd name="T69" fmla="*/ 0 h 1851"/>
                  <a:gd name="T70" fmla="*/ 0 w 2653"/>
                  <a:gd name="T71" fmla="*/ 0 h 1851"/>
                  <a:gd name="T72" fmla="*/ 0 w 2653"/>
                  <a:gd name="T73" fmla="*/ 0 h 1851"/>
                  <a:gd name="T74" fmla="*/ 0 w 2653"/>
                  <a:gd name="T75" fmla="*/ 0 h 1851"/>
                  <a:gd name="T76" fmla="*/ 0 w 2653"/>
                  <a:gd name="T77" fmla="*/ 0 h 1851"/>
                  <a:gd name="T78" fmla="*/ 0 w 2653"/>
                  <a:gd name="T79" fmla="*/ 0 h 1851"/>
                  <a:gd name="T80" fmla="*/ 0 w 2653"/>
                  <a:gd name="T81" fmla="*/ 0 h 1851"/>
                  <a:gd name="T82" fmla="*/ 0 w 2653"/>
                  <a:gd name="T83" fmla="*/ 0 h 1851"/>
                  <a:gd name="T84" fmla="*/ 0 w 2653"/>
                  <a:gd name="T85" fmla="*/ 0 h 1851"/>
                  <a:gd name="T86" fmla="*/ 0 w 2653"/>
                  <a:gd name="T87" fmla="*/ 0 h 1851"/>
                  <a:gd name="T88" fmla="*/ 0 w 2653"/>
                  <a:gd name="T89" fmla="*/ 0 h 1851"/>
                  <a:gd name="T90" fmla="*/ 0 w 2653"/>
                  <a:gd name="T91" fmla="*/ 0 h 1851"/>
                  <a:gd name="T92" fmla="*/ 0 w 2653"/>
                  <a:gd name="T93" fmla="*/ 0 h 1851"/>
                  <a:gd name="T94" fmla="*/ 0 w 2653"/>
                  <a:gd name="T95" fmla="*/ 0 h 1851"/>
                  <a:gd name="T96" fmla="*/ 0 w 2653"/>
                  <a:gd name="T97" fmla="*/ 0 h 1851"/>
                  <a:gd name="T98" fmla="*/ 0 w 2653"/>
                  <a:gd name="T99" fmla="*/ 0 h 1851"/>
                  <a:gd name="T100" fmla="*/ 0 w 2653"/>
                  <a:gd name="T101" fmla="*/ 0 h 1851"/>
                  <a:gd name="T102" fmla="*/ 0 w 2653"/>
                  <a:gd name="T103" fmla="*/ 0 h 1851"/>
                  <a:gd name="T104" fmla="*/ 0 w 2653"/>
                  <a:gd name="T105" fmla="*/ 0 h 1851"/>
                  <a:gd name="T106" fmla="*/ 0 w 2653"/>
                  <a:gd name="T107" fmla="*/ 0 h 1851"/>
                  <a:gd name="T108" fmla="*/ 0 w 2653"/>
                  <a:gd name="T109" fmla="*/ 0 h 1851"/>
                  <a:gd name="T110" fmla="*/ 0 w 2653"/>
                  <a:gd name="T111" fmla="*/ 0 h 1851"/>
                  <a:gd name="T112" fmla="*/ 0 w 2653"/>
                  <a:gd name="T113" fmla="*/ 0 h 1851"/>
                  <a:gd name="T114" fmla="*/ 0 w 2653"/>
                  <a:gd name="T115" fmla="*/ 0 h 18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53"/>
                  <a:gd name="T175" fmla="*/ 0 h 1851"/>
                  <a:gd name="T176" fmla="*/ 2653 w 2653"/>
                  <a:gd name="T177" fmla="*/ 1851 h 18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53" h="1851">
                    <a:moveTo>
                      <a:pt x="474" y="0"/>
                    </a:moveTo>
                    <a:lnTo>
                      <a:pt x="474" y="28"/>
                    </a:lnTo>
                    <a:lnTo>
                      <a:pt x="466" y="28"/>
                    </a:lnTo>
                    <a:lnTo>
                      <a:pt x="466" y="59"/>
                    </a:lnTo>
                    <a:lnTo>
                      <a:pt x="460" y="59"/>
                    </a:lnTo>
                    <a:lnTo>
                      <a:pt x="460" y="89"/>
                    </a:lnTo>
                    <a:lnTo>
                      <a:pt x="451" y="89"/>
                    </a:lnTo>
                    <a:lnTo>
                      <a:pt x="451" y="111"/>
                    </a:lnTo>
                    <a:lnTo>
                      <a:pt x="438" y="111"/>
                    </a:lnTo>
                    <a:lnTo>
                      <a:pt x="438" y="133"/>
                    </a:lnTo>
                    <a:lnTo>
                      <a:pt x="429" y="133"/>
                    </a:lnTo>
                    <a:lnTo>
                      <a:pt x="429" y="184"/>
                    </a:lnTo>
                    <a:lnTo>
                      <a:pt x="416" y="184"/>
                    </a:lnTo>
                    <a:lnTo>
                      <a:pt x="416" y="208"/>
                    </a:lnTo>
                    <a:lnTo>
                      <a:pt x="409" y="208"/>
                    </a:lnTo>
                    <a:lnTo>
                      <a:pt x="409" y="228"/>
                    </a:lnTo>
                    <a:lnTo>
                      <a:pt x="392" y="228"/>
                    </a:lnTo>
                    <a:lnTo>
                      <a:pt x="392" y="272"/>
                    </a:lnTo>
                    <a:lnTo>
                      <a:pt x="379" y="272"/>
                    </a:lnTo>
                    <a:lnTo>
                      <a:pt x="379" y="310"/>
                    </a:lnTo>
                    <a:lnTo>
                      <a:pt x="373" y="310"/>
                    </a:lnTo>
                    <a:lnTo>
                      <a:pt x="373" y="332"/>
                    </a:lnTo>
                    <a:lnTo>
                      <a:pt x="357" y="332"/>
                    </a:lnTo>
                    <a:lnTo>
                      <a:pt x="357" y="375"/>
                    </a:lnTo>
                    <a:lnTo>
                      <a:pt x="342" y="375"/>
                    </a:lnTo>
                    <a:lnTo>
                      <a:pt x="342" y="406"/>
                    </a:lnTo>
                    <a:lnTo>
                      <a:pt x="336" y="406"/>
                    </a:lnTo>
                    <a:lnTo>
                      <a:pt x="336" y="435"/>
                    </a:lnTo>
                    <a:lnTo>
                      <a:pt x="320" y="435"/>
                    </a:lnTo>
                    <a:lnTo>
                      <a:pt x="320" y="472"/>
                    </a:lnTo>
                    <a:lnTo>
                      <a:pt x="305" y="472"/>
                    </a:lnTo>
                    <a:lnTo>
                      <a:pt x="305" y="509"/>
                    </a:lnTo>
                    <a:lnTo>
                      <a:pt x="300" y="509"/>
                    </a:lnTo>
                    <a:lnTo>
                      <a:pt x="300" y="531"/>
                    </a:lnTo>
                    <a:lnTo>
                      <a:pt x="292" y="531"/>
                    </a:lnTo>
                    <a:lnTo>
                      <a:pt x="292" y="545"/>
                    </a:lnTo>
                    <a:lnTo>
                      <a:pt x="277" y="545"/>
                    </a:lnTo>
                    <a:lnTo>
                      <a:pt x="277" y="576"/>
                    </a:lnTo>
                    <a:lnTo>
                      <a:pt x="270" y="576"/>
                    </a:lnTo>
                    <a:lnTo>
                      <a:pt x="270" y="605"/>
                    </a:lnTo>
                    <a:lnTo>
                      <a:pt x="263" y="605"/>
                    </a:lnTo>
                    <a:lnTo>
                      <a:pt x="263" y="628"/>
                    </a:lnTo>
                    <a:lnTo>
                      <a:pt x="255" y="628"/>
                    </a:lnTo>
                    <a:lnTo>
                      <a:pt x="255" y="650"/>
                    </a:lnTo>
                    <a:lnTo>
                      <a:pt x="241" y="650"/>
                    </a:lnTo>
                    <a:lnTo>
                      <a:pt x="241" y="670"/>
                    </a:lnTo>
                    <a:lnTo>
                      <a:pt x="233" y="670"/>
                    </a:lnTo>
                    <a:lnTo>
                      <a:pt x="233" y="708"/>
                    </a:lnTo>
                    <a:lnTo>
                      <a:pt x="227" y="708"/>
                    </a:lnTo>
                    <a:lnTo>
                      <a:pt x="227" y="723"/>
                    </a:lnTo>
                    <a:lnTo>
                      <a:pt x="218" y="723"/>
                    </a:lnTo>
                    <a:lnTo>
                      <a:pt x="218" y="753"/>
                    </a:lnTo>
                    <a:lnTo>
                      <a:pt x="205" y="753"/>
                    </a:lnTo>
                    <a:lnTo>
                      <a:pt x="205" y="804"/>
                    </a:lnTo>
                    <a:lnTo>
                      <a:pt x="196" y="804"/>
                    </a:lnTo>
                    <a:lnTo>
                      <a:pt x="196" y="826"/>
                    </a:lnTo>
                    <a:lnTo>
                      <a:pt x="183" y="826"/>
                    </a:lnTo>
                    <a:lnTo>
                      <a:pt x="183" y="849"/>
                    </a:lnTo>
                    <a:lnTo>
                      <a:pt x="176" y="849"/>
                    </a:lnTo>
                    <a:lnTo>
                      <a:pt x="176" y="872"/>
                    </a:lnTo>
                    <a:lnTo>
                      <a:pt x="160" y="872"/>
                    </a:lnTo>
                    <a:lnTo>
                      <a:pt x="160" y="892"/>
                    </a:lnTo>
                    <a:lnTo>
                      <a:pt x="154" y="892"/>
                    </a:lnTo>
                    <a:lnTo>
                      <a:pt x="154" y="923"/>
                    </a:lnTo>
                    <a:lnTo>
                      <a:pt x="146" y="923"/>
                    </a:lnTo>
                    <a:lnTo>
                      <a:pt x="146" y="952"/>
                    </a:lnTo>
                    <a:lnTo>
                      <a:pt x="140" y="952"/>
                    </a:lnTo>
                    <a:lnTo>
                      <a:pt x="140" y="982"/>
                    </a:lnTo>
                    <a:lnTo>
                      <a:pt x="124" y="982"/>
                    </a:lnTo>
                    <a:lnTo>
                      <a:pt x="124" y="989"/>
                    </a:lnTo>
                    <a:lnTo>
                      <a:pt x="118" y="989"/>
                    </a:lnTo>
                    <a:lnTo>
                      <a:pt x="118" y="1025"/>
                    </a:lnTo>
                    <a:lnTo>
                      <a:pt x="109" y="1025"/>
                    </a:lnTo>
                    <a:lnTo>
                      <a:pt x="109" y="1048"/>
                    </a:lnTo>
                    <a:lnTo>
                      <a:pt x="103" y="1048"/>
                    </a:lnTo>
                    <a:lnTo>
                      <a:pt x="103" y="1077"/>
                    </a:lnTo>
                    <a:lnTo>
                      <a:pt x="96" y="1077"/>
                    </a:lnTo>
                    <a:lnTo>
                      <a:pt x="96" y="1093"/>
                    </a:lnTo>
                    <a:lnTo>
                      <a:pt x="87" y="1093"/>
                    </a:lnTo>
                    <a:lnTo>
                      <a:pt x="87" y="1121"/>
                    </a:lnTo>
                    <a:lnTo>
                      <a:pt x="73" y="1121"/>
                    </a:lnTo>
                    <a:lnTo>
                      <a:pt x="73" y="1150"/>
                    </a:lnTo>
                    <a:lnTo>
                      <a:pt x="67" y="1150"/>
                    </a:lnTo>
                    <a:lnTo>
                      <a:pt x="67" y="1167"/>
                    </a:lnTo>
                    <a:lnTo>
                      <a:pt x="59" y="1167"/>
                    </a:lnTo>
                    <a:lnTo>
                      <a:pt x="59" y="1196"/>
                    </a:lnTo>
                    <a:lnTo>
                      <a:pt x="44" y="1196"/>
                    </a:lnTo>
                    <a:lnTo>
                      <a:pt x="44" y="1224"/>
                    </a:lnTo>
                    <a:lnTo>
                      <a:pt x="37" y="1224"/>
                    </a:lnTo>
                    <a:lnTo>
                      <a:pt x="37" y="1247"/>
                    </a:lnTo>
                    <a:lnTo>
                      <a:pt x="31" y="1247"/>
                    </a:lnTo>
                    <a:lnTo>
                      <a:pt x="31" y="1269"/>
                    </a:lnTo>
                    <a:lnTo>
                      <a:pt x="22" y="1269"/>
                    </a:lnTo>
                    <a:lnTo>
                      <a:pt x="22" y="1297"/>
                    </a:lnTo>
                    <a:lnTo>
                      <a:pt x="9" y="1297"/>
                    </a:lnTo>
                    <a:lnTo>
                      <a:pt x="9" y="1321"/>
                    </a:lnTo>
                    <a:lnTo>
                      <a:pt x="0" y="1321"/>
                    </a:lnTo>
                    <a:lnTo>
                      <a:pt x="0" y="1343"/>
                    </a:lnTo>
                    <a:lnTo>
                      <a:pt x="37" y="1343"/>
                    </a:lnTo>
                    <a:lnTo>
                      <a:pt x="37" y="1352"/>
                    </a:lnTo>
                    <a:lnTo>
                      <a:pt x="73" y="1352"/>
                    </a:lnTo>
                    <a:lnTo>
                      <a:pt x="73" y="1357"/>
                    </a:lnTo>
                    <a:lnTo>
                      <a:pt x="109" y="1357"/>
                    </a:lnTo>
                    <a:lnTo>
                      <a:pt x="109" y="1365"/>
                    </a:lnTo>
                    <a:lnTo>
                      <a:pt x="146" y="1365"/>
                    </a:lnTo>
                    <a:lnTo>
                      <a:pt x="146" y="1380"/>
                    </a:lnTo>
                    <a:lnTo>
                      <a:pt x="196" y="1380"/>
                    </a:lnTo>
                    <a:lnTo>
                      <a:pt x="196" y="1388"/>
                    </a:lnTo>
                    <a:lnTo>
                      <a:pt x="227" y="1388"/>
                    </a:lnTo>
                    <a:lnTo>
                      <a:pt x="227" y="1403"/>
                    </a:lnTo>
                    <a:lnTo>
                      <a:pt x="300" y="1403"/>
                    </a:lnTo>
                    <a:lnTo>
                      <a:pt x="300" y="1417"/>
                    </a:lnTo>
                    <a:lnTo>
                      <a:pt x="342" y="1417"/>
                    </a:lnTo>
                    <a:lnTo>
                      <a:pt x="342" y="1425"/>
                    </a:lnTo>
                    <a:lnTo>
                      <a:pt x="379" y="1425"/>
                    </a:lnTo>
                    <a:lnTo>
                      <a:pt x="379" y="1431"/>
                    </a:lnTo>
                    <a:lnTo>
                      <a:pt x="416" y="1431"/>
                    </a:lnTo>
                    <a:lnTo>
                      <a:pt x="416" y="1440"/>
                    </a:lnTo>
                    <a:lnTo>
                      <a:pt x="451" y="1440"/>
                    </a:lnTo>
                    <a:lnTo>
                      <a:pt x="451" y="1446"/>
                    </a:lnTo>
                    <a:lnTo>
                      <a:pt x="488" y="1446"/>
                    </a:lnTo>
                    <a:lnTo>
                      <a:pt x="488" y="1462"/>
                    </a:lnTo>
                    <a:lnTo>
                      <a:pt x="533" y="1462"/>
                    </a:lnTo>
                    <a:lnTo>
                      <a:pt x="533" y="1468"/>
                    </a:lnTo>
                    <a:lnTo>
                      <a:pt x="569" y="1468"/>
                    </a:lnTo>
                    <a:lnTo>
                      <a:pt x="569" y="1477"/>
                    </a:lnTo>
                    <a:lnTo>
                      <a:pt x="605" y="1477"/>
                    </a:lnTo>
                    <a:lnTo>
                      <a:pt x="605" y="1482"/>
                    </a:lnTo>
                    <a:lnTo>
                      <a:pt x="642" y="1482"/>
                    </a:lnTo>
                    <a:lnTo>
                      <a:pt x="642" y="1499"/>
                    </a:lnTo>
                    <a:lnTo>
                      <a:pt x="684" y="1499"/>
                    </a:lnTo>
                    <a:lnTo>
                      <a:pt x="684" y="1505"/>
                    </a:lnTo>
                    <a:lnTo>
                      <a:pt x="721" y="1505"/>
                    </a:lnTo>
                    <a:lnTo>
                      <a:pt x="721" y="1513"/>
                    </a:lnTo>
                    <a:lnTo>
                      <a:pt x="757" y="1513"/>
                    </a:lnTo>
                    <a:lnTo>
                      <a:pt x="757" y="1519"/>
                    </a:lnTo>
                    <a:lnTo>
                      <a:pt x="788" y="1519"/>
                    </a:lnTo>
                    <a:lnTo>
                      <a:pt x="788" y="1536"/>
                    </a:lnTo>
                    <a:lnTo>
                      <a:pt x="867" y="1536"/>
                    </a:lnTo>
                    <a:lnTo>
                      <a:pt x="867" y="1550"/>
                    </a:lnTo>
                    <a:lnTo>
                      <a:pt x="903" y="1550"/>
                    </a:lnTo>
                    <a:lnTo>
                      <a:pt x="903" y="1556"/>
                    </a:lnTo>
                    <a:lnTo>
                      <a:pt x="940" y="1556"/>
                    </a:lnTo>
                    <a:lnTo>
                      <a:pt x="940" y="1565"/>
                    </a:lnTo>
                    <a:lnTo>
                      <a:pt x="984" y="1565"/>
                    </a:lnTo>
                    <a:lnTo>
                      <a:pt x="984" y="1579"/>
                    </a:lnTo>
                    <a:lnTo>
                      <a:pt x="1029" y="1579"/>
                    </a:lnTo>
                    <a:lnTo>
                      <a:pt x="1029" y="1587"/>
                    </a:lnTo>
                    <a:lnTo>
                      <a:pt x="1065" y="1587"/>
                    </a:lnTo>
                    <a:lnTo>
                      <a:pt x="1065" y="1594"/>
                    </a:lnTo>
                    <a:lnTo>
                      <a:pt x="1102" y="1594"/>
                    </a:lnTo>
                    <a:lnTo>
                      <a:pt x="1102" y="1601"/>
                    </a:lnTo>
                    <a:lnTo>
                      <a:pt x="1138" y="1601"/>
                    </a:lnTo>
                    <a:lnTo>
                      <a:pt x="1138" y="1616"/>
                    </a:lnTo>
                    <a:lnTo>
                      <a:pt x="1180" y="1616"/>
                    </a:lnTo>
                    <a:lnTo>
                      <a:pt x="1180" y="1624"/>
                    </a:lnTo>
                    <a:lnTo>
                      <a:pt x="1217" y="1624"/>
                    </a:lnTo>
                    <a:lnTo>
                      <a:pt x="1217" y="1638"/>
                    </a:lnTo>
                    <a:lnTo>
                      <a:pt x="1290" y="1638"/>
                    </a:lnTo>
                    <a:lnTo>
                      <a:pt x="1290" y="1647"/>
                    </a:lnTo>
                    <a:lnTo>
                      <a:pt x="1319" y="1647"/>
                    </a:lnTo>
                    <a:lnTo>
                      <a:pt x="1319" y="1653"/>
                    </a:lnTo>
                    <a:lnTo>
                      <a:pt x="1371" y="1653"/>
                    </a:lnTo>
                    <a:lnTo>
                      <a:pt x="1371" y="1667"/>
                    </a:lnTo>
                    <a:lnTo>
                      <a:pt x="1408" y="1667"/>
                    </a:lnTo>
                    <a:lnTo>
                      <a:pt x="1408" y="1675"/>
                    </a:lnTo>
                    <a:lnTo>
                      <a:pt x="1436" y="1675"/>
                    </a:lnTo>
                    <a:lnTo>
                      <a:pt x="1436" y="1684"/>
                    </a:lnTo>
                    <a:lnTo>
                      <a:pt x="1472" y="1684"/>
                    </a:lnTo>
                    <a:lnTo>
                      <a:pt x="1472" y="1698"/>
                    </a:lnTo>
                    <a:lnTo>
                      <a:pt x="1523" y="1698"/>
                    </a:lnTo>
                    <a:lnTo>
                      <a:pt x="1523" y="1704"/>
                    </a:lnTo>
                    <a:lnTo>
                      <a:pt x="1554" y="1704"/>
                    </a:lnTo>
                    <a:lnTo>
                      <a:pt x="1554" y="1712"/>
                    </a:lnTo>
                    <a:lnTo>
                      <a:pt x="1589" y="1712"/>
                    </a:lnTo>
                    <a:lnTo>
                      <a:pt x="1589" y="1720"/>
                    </a:lnTo>
                    <a:lnTo>
                      <a:pt x="1626" y="1720"/>
                    </a:lnTo>
                    <a:lnTo>
                      <a:pt x="1626" y="1735"/>
                    </a:lnTo>
                    <a:lnTo>
                      <a:pt x="1669" y="1735"/>
                    </a:lnTo>
                    <a:lnTo>
                      <a:pt x="1669" y="1741"/>
                    </a:lnTo>
                    <a:lnTo>
                      <a:pt x="1705" y="1741"/>
                    </a:lnTo>
                    <a:lnTo>
                      <a:pt x="1705" y="1757"/>
                    </a:lnTo>
                    <a:lnTo>
                      <a:pt x="1778" y="1757"/>
                    </a:lnTo>
                    <a:lnTo>
                      <a:pt x="1778" y="1763"/>
                    </a:lnTo>
                    <a:lnTo>
                      <a:pt x="1822" y="1763"/>
                    </a:lnTo>
                    <a:lnTo>
                      <a:pt x="1822" y="1772"/>
                    </a:lnTo>
                    <a:lnTo>
                      <a:pt x="1859" y="1772"/>
                    </a:lnTo>
                    <a:lnTo>
                      <a:pt x="1859" y="1786"/>
                    </a:lnTo>
                    <a:lnTo>
                      <a:pt x="1896" y="1786"/>
                    </a:lnTo>
                    <a:lnTo>
                      <a:pt x="1896" y="1794"/>
                    </a:lnTo>
                    <a:lnTo>
                      <a:pt x="1937" y="1794"/>
                    </a:lnTo>
                    <a:lnTo>
                      <a:pt x="1937" y="1800"/>
                    </a:lnTo>
                    <a:lnTo>
                      <a:pt x="1974" y="1800"/>
                    </a:lnTo>
                    <a:lnTo>
                      <a:pt x="1974" y="1814"/>
                    </a:lnTo>
                    <a:lnTo>
                      <a:pt x="2011" y="1814"/>
                    </a:lnTo>
                    <a:lnTo>
                      <a:pt x="2011" y="1823"/>
                    </a:lnTo>
                    <a:lnTo>
                      <a:pt x="2055" y="1823"/>
                    </a:lnTo>
                    <a:lnTo>
                      <a:pt x="2055" y="1829"/>
                    </a:lnTo>
                    <a:lnTo>
                      <a:pt x="2092" y="1829"/>
                    </a:lnTo>
                    <a:lnTo>
                      <a:pt x="2092" y="1845"/>
                    </a:lnTo>
                    <a:lnTo>
                      <a:pt x="2120" y="1845"/>
                    </a:lnTo>
                    <a:lnTo>
                      <a:pt x="2120" y="1851"/>
                    </a:lnTo>
                    <a:lnTo>
                      <a:pt x="2172" y="1851"/>
                    </a:lnTo>
                    <a:lnTo>
                      <a:pt x="2172" y="1845"/>
                    </a:lnTo>
                    <a:lnTo>
                      <a:pt x="2179" y="1845"/>
                    </a:lnTo>
                    <a:lnTo>
                      <a:pt x="2179" y="1800"/>
                    </a:lnTo>
                    <a:lnTo>
                      <a:pt x="2187" y="1800"/>
                    </a:lnTo>
                    <a:lnTo>
                      <a:pt x="2187" y="1772"/>
                    </a:lnTo>
                    <a:lnTo>
                      <a:pt x="2192" y="1772"/>
                    </a:lnTo>
                    <a:lnTo>
                      <a:pt x="2192" y="1757"/>
                    </a:lnTo>
                    <a:lnTo>
                      <a:pt x="2209" y="1757"/>
                    </a:lnTo>
                    <a:lnTo>
                      <a:pt x="2209" y="1712"/>
                    </a:lnTo>
                    <a:lnTo>
                      <a:pt x="2215" y="1712"/>
                    </a:lnTo>
                    <a:lnTo>
                      <a:pt x="2215" y="1684"/>
                    </a:lnTo>
                    <a:lnTo>
                      <a:pt x="2229" y="1684"/>
                    </a:lnTo>
                    <a:lnTo>
                      <a:pt x="2229" y="1667"/>
                    </a:lnTo>
                    <a:lnTo>
                      <a:pt x="2237" y="1667"/>
                    </a:lnTo>
                    <a:lnTo>
                      <a:pt x="2237" y="1638"/>
                    </a:lnTo>
                    <a:lnTo>
                      <a:pt x="2246" y="1638"/>
                    </a:lnTo>
                    <a:lnTo>
                      <a:pt x="2246" y="1624"/>
                    </a:lnTo>
                    <a:lnTo>
                      <a:pt x="2251" y="1624"/>
                    </a:lnTo>
                    <a:lnTo>
                      <a:pt x="2251" y="1587"/>
                    </a:lnTo>
                    <a:lnTo>
                      <a:pt x="2266" y="1587"/>
                    </a:lnTo>
                    <a:lnTo>
                      <a:pt x="2266" y="1565"/>
                    </a:lnTo>
                    <a:lnTo>
                      <a:pt x="2274" y="1565"/>
                    </a:lnTo>
                    <a:lnTo>
                      <a:pt x="2274" y="1536"/>
                    </a:lnTo>
                    <a:lnTo>
                      <a:pt x="2288" y="1536"/>
                    </a:lnTo>
                    <a:lnTo>
                      <a:pt x="2288" y="1482"/>
                    </a:lnTo>
                    <a:lnTo>
                      <a:pt x="2302" y="1482"/>
                    </a:lnTo>
                    <a:lnTo>
                      <a:pt x="2302" y="1468"/>
                    </a:lnTo>
                    <a:lnTo>
                      <a:pt x="2310" y="1468"/>
                    </a:lnTo>
                    <a:lnTo>
                      <a:pt x="2310" y="1440"/>
                    </a:lnTo>
                    <a:lnTo>
                      <a:pt x="2318" y="1440"/>
                    </a:lnTo>
                    <a:lnTo>
                      <a:pt x="2318" y="1425"/>
                    </a:lnTo>
                    <a:lnTo>
                      <a:pt x="2324" y="1425"/>
                    </a:lnTo>
                    <a:lnTo>
                      <a:pt x="2324" y="1403"/>
                    </a:lnTo>
                    <a:lnTo>
                      <a:pt x="2338" y="1403"/>
                    </a:lnTo>
                    <a:lnTo>
                      <a:pt x="2338" y="1380"/>
                    </a:lnTo>
                    <a:lnTo>
                      <a:pt x="2347" y="1380"/>
                    </a:lnTo>
                    <a:lnTo>
                      <a:pt x="2347" y="1357"/>
                    </a:lnTo>
                    <a:lnTo>
                      <a:pt x="2353" y="1357"/>
                    </a:lnTo>
                    <a:lnTo>
                      <a:pt x="2353" y="1321"/>
                    </a:lnTo>
                    <a:lnTo>
                      <a:pt x="2369" y="1321"/>
                    </a:lnTo>
                    <a:lnTo>
                      <a:pt x="2369" y="1297"/>
                    </a:lnTo>
                    <a:lnTo>
                      <a:pt x="2375" y="1297"/>
                    </a:lnTo>
                    <a:lnTo>
                      <a:pt x="2375" y="1261"/>
                    </a:lnTo>
                    <a:lnTo>
                      <a:pt x="2383" y="1261"/>
                    </a:lnTo>
                    <a:lnTo>
                      <a:pt x="2383" y="1240"/>
                    </a:lnTo>
                    <a:lnTo>
                      <a:pt x="2390" y="1240"/>
                    </a:lnTo>
                    <a:lnTo>
                      <a:pt x="2390" y="1224"/>
                    </a:lnTo>
                    <a:lnTo>
                      <a:pt x="2405" y="1224"/>
                    </a:lnTo>
                    <a:lnTo>
                      <a:pt x="2405" y="1196"/>
                    </a:lnTo>
                    <a:lnTo>
                      <a:pt x="2412" y="1196"/>
                    </a:lnTo>
                    <a:lnTo>
                      <a:pt x="2412" y="1181"/>
                    </a:lnTo>
                    <a:lnTo>
                      <a:pt x="2420" y="1181"/>
                    </a:lnTo>
                    <a:lnTo>
                      <a:pt x="2420" y="1145"/>
                    </a:lnTo>
                    <a:lnTo>
                      <a:pt x="2425" y="1145"/>
                    </a:lnTo>
                    <a:lnTo>
                      <a:pt x="2425" y="1121"/>
                    </a:lnTo>
                    <a:lnTo>
                      <a:pt x="2434" y="1121"/>
                    </a:lnTo>
                    <a:lnTo>
                      <a:pt x="2434" y="1108"/>
                    </a:lnTo>
                    <a:lnTo>
                      <a:pt x="2442" y="1108"/>
                    </a:lnTo>
                    <a:lnTo>
                      <a:pt x="2442" y="1077"/>
                    </a:lnTo>
                    <a:lnTo>
                      <a:pt x="2448" y="1077"/>
                    </a:lnTo>
                    <a:lnTo>
                      <a:pt x="2448" y="1048"/>
                    </a:lnTo>
                    <a:lnTo>
                      <a:pt x="2462" y="1048"/>
                    </a:lnTo>
                    <a:lnTo>
                      <a:pt x="2462" y="1025"/>
                    </a:lnTo>
                    <a:lnTo>
                      <a:pt x="2470" y="1025"/>
                    </a:lnTo>
                    <a:lnTo>
                      <a:pt x="2470" y="1002"/>
                    </a:lnTo>
                    <a:lnTo>
                      <a:pt x="2484" y="1002"/>
                    </a:lnTo>
                    <a:lnTo>
                      <a:pt x="2484" y="989"/>
                    </a:lnTo>
                    <a:lnTo>
                      <a:pt x="2492" y="989"/>
                    </a:lnTo>
                    <a:lnTo>
                      <a:pt x="2492" y="960"/>
                    </a:lnTo>
                    <a:lnTo>
                      <a:pt x="2499" y="960"/>
                    </a:lnTo>
                    <a:lnTo>
                      <a:pt x="2499" y="929"/>
                    </a:lnTo>
                    <a:lnTo>
                      <a:pt x="2507" y="929"/>
                    </a:lnTo>
                    <a:lnTo>
                      <a:pt x="2507" y="892"/>
                    </a:lnTo>
                    <a:lnTo>
                      <a:pt x="2521" y="892"/>
                    </a:lnTo>
                    <a:lnTo>
                      <a:pt x="2521" y="872"/>
                    </a:lnTo>
                    <a:lnTo>
                      <a:pt x="2529" y="872"/>
                    </a:lnTo>
                    <a:lnTo>
                      <a:pt x="2529" y="841"/>
                    </a:lnTo>
                    <a:lnTo>
                      <a:pt x="2535" y="841"/>
                    </a:lnTo>
                    <a:lnTo>
                      <a:pt x="2535" y="826"/>
                    </a:lnTo>
                    <a:lnTo>
                      <a:pt x="2543" y="826"/>
                    </a:lnTo>
                    <a:lnTo>
                      <a:pt x="2543" y="789"/>
                    </a:lnTo>
                    <a:lnTo>
                      <a:pt x="2551" y="789"/>
                    </a:lnTo>
                    <a:lnTo>
                      <a:pt x="2551" y="767"/>
                    </a:lnTo>
                    <a:lnTo>
                      <a:pt x="2557" y="767"/>
                    </a:lnTo>
                    <a:lnTo>
                      <a:pt x="2557" y="745"/>
                    </a:lnTo>
                    <a:lnTo>
                      <a:pt x="2571" y="745"/>
                    </a:lnTo>
                    <a:lnTo>
                      <a:pt x="2571" y="723"/>
                    </a:lnTo>
                    <a:lnTo>
                      <a:pt x="2579" y="723"/>
                    </a:lnTo>
                    <a:lnTo>
                      <a:pt x="2579" y="693"/>
                    </a:lnTo>
                    <a:lnTo>
                      <a:pt x="2588" y="693"/>
                    </a:lnTo>
                    <a:lnTo>
                      <a:pt x="2588" y="670"/>
                    </a:lnTo>
                    <a:lnTo>
                      <a:pt x="2601" y="670"/>
                    </a:lnTo>
                    <a:lnTo>
                      <a:pt x="2601" y="642"/>
                    </a:lnTo>
                    <a:lnTo>
                      <a:pt x="2608" y="642"/>
                    </a:lnTo>
                    <a:lnTo>
                      <a:pt x="2608" y="613"/>
                    </a:lnTo>
                    <a:lnTo>
                      <a:pt x="2616" y="613"/>
                    </a:lnTo>
                    <a:lnTo>
                      <a:pt x="2616" y="591"/>
                    </a:lnTo>
                    <a:lnTo>
                      <a:pt x="2624" y="591"/>
                    </a:lnTo>
                    <a:lnTo>
                      <a:pt x="2624" y="569"/>
                    </a:lnTo>
                    <a:lnTo>
                      <a:pt x="2638" y="569"/>
                    </a:lnTo>
                    <a:lnTo>
                      <a:pt x="2638" y="545"/>
                    </a:lnTo>
                    <a:lnTo>
                      <a:pt x="2644" y="545"/>
                    </a:lnTo>
                    <a:lnTo>
                      <a:pt x="2644" y="523"/>
                    </a:lnTo>
                    <a:lnTo>
                      <a:pt x="2653" y="523"/>
                    </a:lnTo>
                    <a:lnTo>
                      <a:pt x="2653" y="486"/>
                    </a:lnTo>
                    <a:lnTo>
                      <a:pt x="2608" y="486"/>
                    </a:lnTo>
                    <a:lnTo>
                      <a:pt x="2608" y="472"/>
                    </a:lnTo>
                    <a:lnTo>
                      <a:pt x="2529" y="472"/>
                    </a:lnTo>
                    <a:lnTo>
                      <a:pt x="2529" y="457"/>
                    </a:lnTo>
                    <a:lnTo>
                      <a:pt x="2492" y="457"/>
                    </a:lnTo>
                    <a:lnTo>
                      <a:pt x="2492" y="450"/>
                    </a:lnTo>
                    <a:lnTo>
                      <a:pt x="2442" y="450"/>
                    </a:lnTo>
                    <a:lnTo>
                      <a:pt x="2442" y="435"/>
                    </a:lnTo>
                    <a:lnTo>
                      <a:pt x="2369" y="435"/>
                    </a:lnTo>
                    <a:lnTo>
                      <a:pt x="2369" y="421"/>
                    </a:lnTo>
                    <a:lnTo>
                      <a:pt x="2324" y="421"/>
                    </a:lnTo>
                    <a:lnTo>
                      <a:pt x="2324" y="413"/>
                    </a:lnTo>
                    <a:lnTo>
                      <a:pt x="2288" y="413"/>
                    </a:lnTo>
                    <a:lnTo>
                      <a:pt x="2288" y="406"/>
                    </a:lnTo>
                    <a:lnTo>
                      <a:pt x="2246" y="406"/>
                    </a:lnTo>
                    <a:lnTo>
                      <a:pt x="2246" y="391"/>
                    </a:lnTo>
                    <a:lnTo>
                      <a:pt x="2209" y="391"/>
                    </a:lnTo>
                    <a:lnTo>
                      <a:pt x="2209" y="384"/>
                    </a:lnTo>
                    <a:lnTo>
                      <a:pt x="2172" y="384"/>
                    </a:lnTo>
                    <a:lnTo>
                      <a:pt x="2172" y="375"/>
                    </a:lnTo>
                    <a:lnTo>
                      <a:pt x="2120" y="375"/>
                    </a:lnTo>
                    <a:lnTo>
                      <a:pt x="2120" y="369"/>
                    </a:lnTo>
                    <a:lnTo>
                      <a:pt x="2092" y="369"/>
                    </a:lnTo>
                    <a:lnTo>
                      <a:pt x="2092" y="355"/>
                    </a:lnTo>
                    <a:lnTo>
                      <a:pt x="2041" y="355"/>
                    </a:lnTo>
                    <a:lnTo>
                      <a:pt x="2041" y="347"/>
                    </a:lnTo>
                    <a:lnTo>
                      <a:pt x="2005" y="347"/>
                    </a:lnTo>
                    <a:lnTo>
                      <a:pt x="2005" y="338"/>
                    </a:lnTo>
                    <a:lnTo>
                      <a:pt x="1959" y="338"/>
                    </a:lnTo>
                    <a:lnTo>
                      <a:pt x="1959" y="332"/>
                    </a:lnTo>
                    <a:lnTo>
                      <a:pt x="1924" y="332"/>
                    </a:lnTo>
                    <a:lnTo>
                      <a:pt x="1924" y="324"/>
                    </a:lnTo>
                    <a:lnTo>
                      <a:pt x="1881" y="324"/>
                    </a:lnTo>
                    <a:lnTo>
                      <a:pt x="1881" y="318"/>
                    </a:lnTo>
                    <a:lnTo>
                      <a:pt x="1844" y="318"/>
                    </a:lnTo>
                    <a:lnTo>
                      <a:pt x="1844" y="310"/>
                    </a:lnTo>
                    <a:lnTo>
                      <a:pt x="1800" y="310"/>
                    </a:lnTo>
                    <a:lnTo>
                      <a:pt x="1800" y="296"/>
                    </a:lnTo>
                    <a:lnTo>
                      <a:pt x="1763" y="296"/>
                    </a:lnTo>
                    <a:lnTo>
                      <a:pt x="1763" y="287"/>
                    </a:lnTo>
                    <a:lnTo>
                      <a:pt x="1719" y="287"/>
                    </a:lnTo>
                    <a:lnTo>
                      <a:pt x="1719" y="272"/>
                    </a:lnTo>
                    <a:lnTo>
                      <a:pt x="1641" y="272"/>
                    </a:lnTo>
                    <a:lnTo>
                      <a:pt x="1641" y="259"/>
                    </a:lnTo>
                    <a:lnTo>
                      <a:pt x="1604" y="259"/>
                    </a:lnTo>
                    <a:lnTo>
                      <a:pt x="1604" y="250"/>
                    </a:lnTo>
                    <a:lnTo>
                      <a:pt x="1567" y="250"/>
                    </a:lnTo>
                    <a:lnTo>
                      <a:pt x="1567" y="236"/>
                    </a:lnTo>
                    <a:lnTo>
                      <a:pt x="1523" y="236"/>
                    </a:lnTo>
                    <a:lnTo>
                      <a:pt x="1523" y="228"/>
                    </a:lnTo>
                    <a:lnTo>
                      <a:pt x="1486" y="228"/>
                    </a:lnTo>
                    <a:lnTo>
                      <a:pt x="1486" y="222"/>
                    </a:lnTo>
                    <a:lnTo>
                      <a:pt x="1436" y="222"/>
                    </a:lnTo>
                    <a:lnTo>
                      <a:pt x="1436" y="213"/>
                    </a:lnTo>
                    <a:lnTo>
                      <a:pt x="1408" y="213"/>
                    </a:lnTo>
                    <a:lnTo>
                      <a:pt x="1408" y="208"/>
                    </a:lnTo>
                    <a:lnTo>
                      <a:pt x="1354" y="208"/>
                    </a:lnTo>
                    <a:lnTo>
                      <a:pt x="1354" y="199"/>
                    </a:lnTo>
                    <a:lnTo>
                      <a:pt x="1319" y="199"/>
                    </a:lnTo>
                    <a:lnTo>
                      <a:pt x="1319" y="184"/>
                    </a:lnTo>
                    <a:lnTo>
                      <a:pt x="1276" y="184"/>
                    </a:lnTo>
                    <a:lnTo>
                      <a:pt x="1276" y="177"/>
                    </a:lnTo>
                    <a:lnTo>
                      <a:pt x="1239" y="177"/>
                    </a:lnTo>
                    <a:lnTo>
                      <a:pt x="1239" y="171"/>
                    </a:lnTo>
                    <a:lnTo>
                      <a:pt x="1195" y="171"/>
                    </a:lnTo>
                    <a:lnTo>
                      <a:pt x="1195" y="154"/>
                    </a:lnTo>
                    <a:lnTo>
                      <a:pt x="1158" y="154"/>
                    </a:lnTo>
                    <a:lnTo>
                      <a:pt x="1158" y="148"/>
                    </a:lnTo>
                    <a:lnTo>
                      <a:pt x="1116" y="148"/>
                    </a:lnTo>
                    <a:lnTo>
                      <a:pt x="1116" y="140"/>
                    </a:lnTo>
                    <a:lnTo>
                      <a:pt x="1079" y="140"/>
                    </a:lnTo>
                    <a:lnTo>
                      <a:pt x="1079" y="133"/>
                    </a:lnTo>
                    <a:lnTo>
                      <a:pt x="1034" y="133"/>
                    </a:lnTo>
                    <a:lnTo>
                      <a:pt x="1034" y="118"/>
                    </a:lnTo>
                    <a:lnTo>
                      <a:pt x="999" y="118"/>
                    </a:lnTo>
                    <a:lnTo>
                      <a:pt x="999" y="111"/>
                    </a:lnTo>
                    <a:lnTo>
                      <a:pt x="919" y="111"/>
                    </a:lnTo>
                    <a:lnTo>
                      <a:pt x="919" y="96"/>
                    </a:lnTo>
                    <a:lnTo>
                      <a:pt x="867" y="96"/>
                    </a:lnTo>
                    <a:lnTo>
                      <a:pt x="867" y="89"/>
                    </a:lnTo>
                    <a:lnTo>
                      <a:pt x="838" y="89"/>
                    </a:lnTo>
                    <a:lnTo>
                      <a:pt x="838" y="80"/>
                    </a:lnTo>
                    <a:lnTo>
                      <a:pt x="788" y="80"/>
                    </a:lnTo>
                    <a:lnTo>
                      <a:pt x="788" y="66"/>
                    </a:lnTo>
                    <a:lnTo>
                      <a:pt x="757" y="66"/>
                    </a:lnTo>
                    <a:lnTo>
                      <a:pt x="757" y="59"/>
                    </a:lnTo>
                    <a:lnTo>
                      <a:pt x="707" y="59"/>
                    </a:lnTo>
                    <a:lnTo>
                      <a:pt x="707" y="52"/>
                    </a:lnTo>
                    <a:lnTo>
                      <a:pt x="670" y="52"/>
                    </a:lnTo>
                    <a:lnTo>
                      <a:pt x="670" y="37"/>
                    </a:lnTo>
                    <a:lnTo>
                      <a:pt x="627" y="37"/>
                    </a:lnTo>
                    <a:lnTo>
                      <a:pt x="627" y="28"/>
                    </a:lnTo>
                    <a:lnTo>
                      <a:pt x="592" y="28"/>
                    </a:lnTo>
                    <a:lnTo>
                      <a:pt x="592" y="23"/>
                    </a:lnTo>
                    <a:lnTo>
                      <a:pt x="555" y="23"/>
                    </a:lnTo>
                    <a:lnTo>
                      <a:pt x="555" y="15"/>
                    </a:lnTo>
                    <a:lnTo>
                      <a:pt x="510" y="15"/>
                    </a:lnTo>
                    <a:lnTo>
                      <a:pt x="510" y="0"/>
                    </a:lnTo>
                    <a:lnTo>
                      <a:pt x="474" y="0"/>
                    </a:lnTo>
                    <a:close/>
                  </a:path>
                </a:pathLst>
              </a:custGeom>
              <a:solidFill>
                <a:srgbClr val="0202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77" name="Freeform 445"/>
              <p:cNvSpPr>
                <a:spLocks/>
              </p:cNvSpPr>
              <p:nvPr/>
            </p:nvSpPr>
            <p:spPr bwMode="auto">
              <a:xfrm>
                <a:off x="3892" y="1907"/>
                <a:ext cx="253" cy="142"/>
              </a:xfrm>
              <a:custGeom>
                <a:avLst/>
                <a:gdLst>
                  <a:gd name="T0" fmla="*/ 0 w 2534"/>
                  <a:gd name="T1" fmla="*/ 0 h 1851"/>
                  <a:gd name="T2" fmla="*/ 0 w 2534"/>
                  <a:gd name="T3" fmla="*/ 0 h 1851"/>
                  <a:gd name="T4" fmla="*/ 0 w 2534"/>
                  <a:gd name="T5" fmla="*/ 0 h 1851"/>
                  <a:gd name="T6" fmla="*/ 0 w 2534"/>
                  <a:gd name="T7" fmla="*/ 0 h 1851"/>
                  <a:gd name="T8" fmla="*/ 0 w 2534"/>
                  <a:gd name="T9" fmla="*/ 0 h 1851"/>
                  <a:gd name="T10" fmla="*/ 0 w 2534"/>
                  <a:gd name="T11" fmla="*/ 0 h 1851"/>
                  <a:gd name="T12" fmla="*/ 0 w 2534"/>
                  <a:gd name="T13" fmla="*/ 0 h 1851"/>
                  <a:gd name="T14" fmla="*/ 0 w 2534"/>
                  <a:gd name="T15" fmla="*/ 0 h 1851"/>
                  <a:gd name="T16" fmla="*/ 0 w 2534"/>
                  <a:gd name="T17" fmla="*/ 0 h 1851"/>
                  <a:gd name="T18" fmla="*/ 0 w 2534"/>
                  <a:gd name="T19" fmla="*/ 0 h 1851"/>
                  <a:gd name="T20" fmla="*/ 0 w 2534"/>
                  <a:gd name="T21" fmla="*/ 0 h 1851"/>
                  <a:gd name="T22" fmla="*/ 0 w 2534"/>
                  <a:gd name="T23" fmla="*/ 0 h 1851"/>
                  <a:gd name="T24" fmla="*/ 0 w 2534"/>
                  <a:gd name="T25" fmla="*/ 0 h 1851"/>
                  <a:gd name="T26" fmla="*/ 0 w 2534"/>
                  <a:gd name="T27" fmla="*/ 0 h 1851"/>
                  <a:gd name="T28" fmla="*/ 0 w 2534"/>
                  <a:gd name="T29" fmla="*/ 0 h 1851"/>
                  <a:gd name="T30" fmla="*/ 0 w 2534"/>
                  <a:gd name="T31" fmla="*/ 0 h 1851"/>
                  <a:gd name="T32" fmla="*/ 0 w 2534"/>
                  <a:gd name="T33" fmla="*/ 0 h 1851"/>
                  <a:gd name="T34" fmla="*/ 0 w 2534"/>
                  <a:gd name="T35" fmla="*/ 0 h 1851"/>
                  <a:gd name="T36" fmla="*/ 0 w 2534"/>
                  <a:gd name="T37" fmla="*/ 0 h 1851"/>
                  <a:gd name="T38" fmla="*/ 0 w 2534"/>
                  <a:gd name="T39" fmla="*/ 0 h 1851"/>
                  <a:gd name="T40" fmla="*/ 0 w 2534"/>
                  <a:gd name="T41" fmla="*/ 0 h 1851"/>
                  <a:gd name="T42" fmla="*/ 0 w 2534"/>
                  <a:gd name="T43" fmla="*/ 0 h 1851"/>
                  <a:gd name="T44" fmla="*/ 0 w 2534"/>
                  <a:gd name="T45" fmla="*/ 0 h 1851"/>
                  <a:gd name="T46" fmla="*/ 0 w 2534"/>
                  <a:gd name="T47" fmla="*/ 0 h 1851"/>
                  <a:gd name="T48" fmla="*/ 0 w 2534"/>
                  <a:gd name="T49" fmla="*/ 0 h 1851"/>
                  <a:gd name="T50" fmla="*/ 0 w 2534"/>
                  <a:gd name="T51" fmla="*/ 0 h 1851"/>
                  <a:gd name="T52" fmla="*/ 0 w 2534"/>
                  <a:gd name="T53" fmla="*/ 0 h 1851"/>
                  <a:gd name="T54" fmla="*/ 0 w 2534"/>
                  <a:gd name="T55" fmla="*/ 0 h 1851"/>
                  <a:gd name="T56" fmla="*/ 0 w 2534"/>
                  <a:gd name="T57" fmla="*/ 0 h 1851"/>
                  <a:gd name="T58" fmla="*/ 0 w 2534"/>
                  <a:gd name="T59" fmla="*/ 0 h 1851"/>
                  <a:gd name="T60" fmla="*/ 0 w 2534"/>
                  <a:gd name="T61" fmla="*/ 0 h 1851"/>
                  <a:gd name="T62" fmla="*/ 0 w 2534"/>
                  <a:gd name="T63" fmla="*/ 0 h 1851"/>
                  <a:gd name="T64" fmla="*/ 0 w 2534"/>
                  <a:gd name="T65" fmla="*/ 0 h 1851"/>
                  <a:gd name="T66" fmla="*/ 0 w 2534"/>
                  <a:gd name="T67" fmla="*/ 0 h 1851"/>
                  <a:gd name="T68" fmla="*/ 0 w 2534"/>
                  <a:gd name="T69" fmla="*/ 0 h 1851"/>
                  <a:gd name="T70" fmla="*/ 0 w 2534"/>
                  <a:gd name="T71" fmla="*/ 0 h 1851"/>
                  <a:gd name="T72" fmla="*/ 0 w 2534"/>
                  <a:gd name="T73" fmla="*/ 0 h 1851"/>
                  <a:gd name="T74" fmla="*/ 0 w 2534"/>
                  <a:gd name="T75" fmla="*/ 0 h 1851"/>
                  <a:gd name="T76" fmla="*/ 0 w 2534"/>
                  <a:gd name="T77" fmla="*/ 0 h 1851"/>
                  <a:gd name="T78" fmla="*/ 0 w 2534"/>
                  <a:gd name="T79" fmla="*/ 0 h 1851"/>
                  <a:gd name="T80" fmla="*/ 0 w 2534"/>
                  <a:gd name="T81" fmla="*/ 0 h 1851"/>
                  <a:gd name="T82" fmla="*/ 0 w 2534"/>
                  <a:gd name="T83" fmla="*/ 0 h 1851"/>
                  <a:gd name="T84" fmla="*/ 0 w 2534"/>
                  <a:gd name="T85" fmla="*/ 0 h 1851"/>
                  <a:gd name="T86" fmla="*/ 0 w 2534"/>
                  <a:gd name="T87" fmla="*/ 0 h 1851"/>
                  <a:gd name="T88" fmla="*/ 0 w 2534"/>
                  <a:gd name="T89" fmla="*/ 0 h 1851"/>
                  <a:gd name="T90" fmla="*/ 0 w 2534"/>
                  <a:gd name="T91" fmla="*/ 0 h 1851"/>
                  <a:gd name="T92" fmla="*/ 0 w 2534"/>
                  <a:gd name="T93" fmla="*/ 0 h 1851"/>
                  <a:gd name="T94" fmla="*/ 0 w 2534"/>
                  <a:gd name="T95" fmla="*/ 0 h 1851"/>
                  <a:gd name="T96" fmla="*/ 0 w 2534"/>
                  <a:gd name="T97" fmla="*/ 0 h 1851"/>
                  <a:gd name="T98" fmla="*/ 0 w 2534"/>
                  <a:gd name="T99" fmla="*/ 0 h 1851"/>
                  <a:gd name="T100" fmla="*/ 0 w 2534"/>
                  <a:gd name="T101" fmla="*/ 0 h 1851"/>
                  <a:gd name="T102" fmla="*/ 0 w 2534"/>
                  <a:gd name="T103" fmla="*/ 0 h 1851"/>
                  <a:gd name="T104" fmla="*/ 0 w 2534"/>
                  <a:gd name="T105" fmla="*/ 0 h 1851"/>
                  <a:gd name="T106" fmla="*/ 0 w 2534"/>
                  <a:gd name="T107" fmla="*/ 0 h 1851"/>
                  <a:gd name="T108" fmla="*/ 0 w 2534"/>
                  <a:gd name="T109" fmla="*/ 0 h 1851"/>
                  <a:gd name="T110" fmla="*/ 0 w 2534"/>
                  <a:gd name="T111" fmla="*/ 0 h 1851"/>
                  <a:gd name="T112" fmla="*/ 0 w 2534"/>
                  <a:gd name="T113" fmla="*/ 0 h 1851"/>
                  <a:gd name="T114" fmla="*/ 0 w 2534"/>
                  <a:gd name="T115" fmla="*/ 0 h 1851"/>
                  <a:gd name="T116" fmla="*/ 0 w 2534"/>
                  <a:gd name="T117" fmla="*/ 0 h 1851"/>
                  <a:gd name="T118" fmla="*/ 0 w 2534"/>
                  <a:gd name="T119" fmla="*/ 0 h 1851"/>
                  <a:gd name="T120" fmla="*/ 0 w 2534"/>
                  <a:gd name="T121" fmla="*/ 0 h 1851"/>
                  <a:gd name="T122" fmla="*/ 0 w 2534"/>
                  <a:gd name="T123" fmla="*/ 0 h 18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34"/>
                  <a:gd name="T187" fmla="*/ 0 h 1851"/>
                  <a:gd name="T188" fmla="*/ 2534 w 2534"/>
                  <a:gd name="T189" fmla="*/ 1851 h 18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34" h="1851">
                    <a:moveTo>
                      <a:pt x="407" y="0"/>
                    </a:moveTo>
                    <a:lnTo>
                      <a:pt x="407" y="28"/>
                    </a:lnTo>
                    <a:lnTo>
                      <a:pt x="399" y="28"/>
                    </a:lnTo>
                    <a:lnTo>
                      <a:pt x="399" y="59"/>
                    </a:lnTo>
                    <a:lnTo>
                      <a:pt x="393" y="59"/>
                    </a:lnTo>
                    <a:lnTo>
                      <a:pt x="393" y="89"/>
                    </a:lnTo>
                    <a:lnTo>
                      <a:pt x="384" y="89"/>
                    </a:lnTo>
                    <a:lnTo>
                      <a:pt x="384" y="111"/>
                    </a:lnTo>
                    <a:lnTo>
                      <a:pt x="371" y="111"/>
                    </a:lnTo>
                    <a:lnTo>
                      <a:pt x="371" y="133"/>
                    </a:lnTo>
                    <a:lnTo>
                      <a:pt x="362" y="133"/>
                    </a:lnTo>
                    <a:lnTo>
                      <a:pt x="362" y="184"/>
                    </a:lnTo>
                    <a:lnTo>
                      <a:pt x="349" y="184"/>
                    </a:lnTo>
                    <a:lnTo>
                      <a:pt x="349" y="208"/>
                    </a:lnTo>
                    <a:lnTo>
                      <a:pt x="342" y="208"/>
                    </a:lnTo>
                    <a:lnTo>
                      <a:pt x="342" y="228"/>
                    </a:lnTo>
                    <a:lnTo>
                      <a:pt x="325" y="228"/>
                    </a:lnTo>
                    <a:lnTo>
                      <a:pt x="325" y="272"/>
                    </a:lnTo>
                    <a:lnTo>
                      <a:pt x="312" y="272"/>
                    </a:lnTo>
                    <a:lnTo>
                      <a:pt x="312" y="310"/>
                    </a:lnTo>
                    <a:lnTo>
                      <a:pt x="306" y="310"/>
                    </a:lnTo>
                    <a:lnTo>
                      <a:pt x="306" y="332"/>
                    </a:lnTo>
                    <a:lnTo>
                      <a:pt x="290" y="332"/>
                    </a:lnTo>
                    <a:lnTo>
                      <a:pt x="290" y="375"/>
                    </a:lnTo>
                    <a:lnTo>
                      <a:pt x="275" y="375"/>
                    </a:lnTo>
                    <a:lnTo>
                      <a:pt x="275" y="406"/>
                    </a:lnTo>
                    <a:lnTo>
                      <a:pt x="269" y="406"/>
                    </a:lnTo>
                    <a:lnTo>
                      <a:pt x="269" y="435"/>
                    </a:lnTo>
                    <a:lnTo>
                      <a:pt x="253" y="435"/>
                    </a:lnTo>
                    <a:lnTo>
                      <a:pt x="253" y="472"/>
                    </a:lnTo>
                    <a:lnTo>
                      <a:pt x="238" y="472"/>
                    </a:lnTo>
                    <a:lnTo>
                      <a:pt x="238" y="509"/>
                    </a:lnTo>
                    <a:lnTo>
                      <a:pt x="233" y="509"/>
                    </a:lnTo>
                    <a:lnTo>
                      <a:pt x="233" y="531"/>
                    </a:lnTo>
                    <a:lnTo>
                      <a:pt x="225" y="531"/>
                    </a:lnTo>
                    <a:lnTo>
                      <a:pt x="225" y="545"/>
                    </a:lnTo>
                    <a:lnTo>
                      <a:pt x="210" y="545"/>
                    </a:lnTo>
                    <a:lnTo>
                      <a:pt x="210" y="576"/>
                    </a:lnTo>
                    <a:lnTo>
                      <a:pt x="203" y="576"/>
                    </a:lnTo>
                    <a:lnTo>
                      <a:pt x="203" y="605"/>
                    </a:lnTo>
                    <a:lnTo>
                      <a:pt x="196" y="605"/>
                    </a:lnTo>
                    <a:lnTo>
                      <a:pt x="196" y="628"/>
                    </a:lnTo>
                    <a:lnTo>
                      <a:pt x="188" y="628"/>
                    </a:lnTo>
                    <a:lnTo>
                      <a:pt x="188" y="650"/>
                    </a:lnTo>
                    <a:lnTo>
                      <a:pt x="174" y="650"/>
                    </a:lnTo>
                    <a:lnTo>
                      <a:pt x="174" y="670"/>
                    </a:lnTo>
                    <a:lnTo>
                      <a:pt x="166" y="670"/>
                    </a:lnTo>
                    <a:lnTo>
                      <a:pt x="166" y="708"/>
                    </a:lnTo>
                    <a:lnTo>
                      <a:pt x="160" y="708"/>
                    </a:lnTo>
                    <a:lnTo>
                      <a:pt x="160" y="723"/>
                    </a:lnTo>
                    <a:lnTo>
                      <a:pt x="151" y="723"/>
                    </a:lnTo>
                    <a:lnTo>
                      <a:pt x="151" y="753"/>
                    </a:lnTo>
                    <a:lnTo>
                      <a:pt x="138" y="753"/>
                    </a:lnTo>
                    <a:lnTo>
                      <a:pt x="138" y="804"/>
                    </a:lnTo>
                    <a:lnTo>
                      <a:pt x="129" y="804"/>
                    </a:lnTo>
                    <a:lnTo>
                      <a:pt x="129" y="826"/>
                    </a:lnTo>
                    <a:lnTo>
                      <a:pt x="116" y="826"/>
                    </a:lnTo>
                    <a:lnTo>
                      <a:pt x="116" y="849"/>
                    </a:lnTo>
                    <a:lnTo>
                      <a:pt x="109" y="849"/>
                    </a:lnTo>
                    <a:lnTo>
                      <a:pt x="109" y="872"/>
                    </a:lnTo>
                    <a:lnTo>
                      <a:pt x="93" y="872"/>
                    </a:lnTo>
                    <a:lnTo>
                      <a:pt x="93" y="892"/>
                    </a:lnTo>
                    <a:lnTo>
                      <a:pt x="87" y="892"/>
                    </a:lnTo>
                    <a:lnTo>
                      <a:pt x="87" y="923"/>
                    </a:lnTo>
                    <a:lnTo>
                      <a:pt x="79" y="923"/>
                    </a:lnTo>
                    <a:lnTo>
                      <a:pt x="79" y="952"/>
                    </a:lnTo>
                    <a:lnTo>
                      <a:pt x="73" y="952"/>
                    </a:lnTo>
                    <a:lnTo>
                      <a:pt x="73" y="982"/>
                    </a:lnTo>
                    <a:lnTo>
                      <a:pt x="57" y="982"/>
                    </a:lnTo>
                    <a:lnTo>
                      <a:pt x="57" y="989"/>
                    </a:lnTo>
                    <a:lnTo>
                      <a:pt x="51" y="989"/>
                    </a:lnTo>
                    <a:lnTo>
                      <a:pt x="51" y="1025"/>
                    </a:lnTo>
                    <a:lnTo>
                      <a:pt x="42" y="1025"/>
                    </a:lnTo>
                    <a:lnTo>
                      <a:pt x="42" y="1048"/>
                    </a:lnTo>
                    <a:lnTo>
                      <a:pt x="36" y="1048"/>
                    </a:lnTo>
                    <a:lnTo>
                      <a:pt x="36" y="1077"/>
                    </a:lnTo>
                    <a:lnTo>
                      <a:pt x="29" y="1077"/>
                    </a:lnTo>
                    <a:lnTo>
                      <a:pt x="29" y="1093"/>
                    </a:lnTo>
                    <a:lnTo>
                      <a:pt x="20" y="1093"/>
                    </a:lnTo>
                    <a:lnTo>
                      <a:pt x="20" y="1121"/>
                    </a:lnTo>
                    <a:lnTo>
                      <a:pt x="6" y="1121"/>
                    </a:lnTo>
                    <a:lnTo>
                      <a:pt x="6" y="1150"/>
                    </a:lnTo>
                    <a:lnTo>
                      <a:pt x="0" y="1150"/>
                    </a:lnTo>
                    <a:lnTo>
                      <a:pt x="0" y="1352"/>
                    </a:lnTo>
                    <a:lnTo>
                      <a:pt x="6" y="1352"/>
                    </a:lnTo>
                    <a:lnTo>
                      <a:pt x="6" y="1357"/>
                    </a:lnTo>
                    <a:lnTo>
                      <a:pt x="42" y="1357"/>
                    </a:lnTo>
                    <a:lnTo>
                      <a:pt x="42" y="1365"/>
                    </a:lnTo>
                    <a:lnTo>
                      <a:pt x="79" y="1365"/>
                    </a:lnTo>
                    <a:lnTo>
                      <a:pt x="79" y="1380"/>
                    </a:lnTo>
                    <a:lnTo>
                      <a:pt x="129" y="1380"/>
                    </a:lnTo>
                    <a:lnTo>
                      <a:pt x="129" y="1388"/>
                    </a:lnTo>
                    <a:lnTo>
                      <a:pt x="160" y="1388"/>
                    </a:lnTo>
                    <a:lnTo>
                      <a:pt x="160" y="1403"/>
                    </a:lnTo>
                    <a:lnTo>
                      <a:pt x="233" y="1403"/>
                    </a:lnTo>
                    <a:lnTo>
                      <a:pt x="233" y="1417"/>
                    </a:lnTo>
                    <a:lnTo>
                      <a:pt x="275" y="1417"/>
                    </a:lnTo>
                    <a:lnTo>
                      <a:pt x="275" y="1425"/>
                    </a:lnTo>
                    <a:lnTo>
                      <a:pt x="312" y="1425"/>
                    </a:lnTo>
                    <a:lnTo>
                      <a:pt x="312" y="1431"/>
                    </a:lnTo>
                    <a:lnTo>
                      <a:pt x="349" y="1431"/>
                    </a:lnTo>
                    <a:lnTo>
                      <a:pt x="349" y="1440"/>
                    </a:lnTo>
                    <a:lnTo>
                      <a:pt x="384" y="1440"/>
                    </a:lnTo>
                    <a:lnTo>
                      <a:pt x="384" y="1446"/>
                    </a:lnTo>
                    <a:lnTo>
                      <a:pt x="421" y="1446"/>
                    </a:lnTo>
                    <a:lnTo>
                      <a:pt x="421" y="1462"/>
                    </a:lnTo>
                    <a:lnTo>
                      <a:pt x="466" y="1462"/>
                    </a:lnTo>
                    <a:lnTo>
                      <a:pt x="466" y="1468"/>
                    </a:lnTo>
                    <a:lnTo>
                      <a:pt x="502" y="1468"/>
                    </a:lnTo>
                    <a:lnTo>
                      <a:pt x="502" y="1477"/>
                    </a:lnTo>
                    <a:lnTo>
                      <a:pt x="538" y="1477"/>
                    </a:lnTo>
                    <a:lnTo>
                      <a:pt x="538" y="1482"/>
                    </a:lnTo>
                    <a:lnTo>
                      <a:pt x="575" y="1482"/>
                    </a:lnTo>
                    <a:lnTo>
                      <a:pt x="575" y="1499"/>
                    </a:lnTo>
                    <a:lnTo>
                      <a:pt x="617" y="1499"/>
                    </a:lnTo>
                    <a:lnTo>
                      <a:pt x="617" y="1505"/>
                    </a:lnTo>
                    <a:lnTo>
                      <a:pt x="654" y="1505"/>
                    </a:lnTo>
                    <a:lnTo>
                      <a:pt x="654" y="1513"/>
                    </a:lnTo>
                    <a:lnTo>
                      <a:pt x="690" y="1513"/>
                    </a:lnTo>
                    <a:lnTo>
                      <a:pt x="690" y="1519"/>
                    </a:lnTo>
                    <a:lnTo>
                      <a:pt x="721" y="1519"/>
                    </a:lnTo>
                    <a:lnTo>
                      <a:pt x="721" y="1536"/>
                    </a:lnTo>
                    <a:lnTo>
                      <a:pt x="800" y="1536"/>
                    </a:lnTo>
                    <a:lnTo>
                      <a:pt x="800" y="1550"/>
                    </a:lnTo>
                    <a:lnTo>
                      <a:pt x="836" y="1550"/>
                    </a:lnTo>
                    <a:lnTo>
                      <a:pt x="836" y="1556"/>
                    </a:lnTo>
                    <a:lnTo>
                      <a:pt x="873" y="1556"/>
                    </a:lnTo>
                    <a:lnTo>
                      <a:pt x="873" y="1565"/>
                    </a:lnTo>
                    <a:lnTo>
                      <a:pt x="917" y="1565"/>
                    </a:lnTo>
                    <a:lnTo>
                      <a:pt x="917" y="1579"/>
                    </a:lnTo>
                    <a:lnTo>
                      <a:pt x="962" y="1579"/>
                    </a:lnTo>
                    <a:lnTo>
                      <a:pt x="962" y="1587"/>
                    </a:lnTo>
                    <a:lnTo>
                      <a:pt x="998" y="1587"/>
                    </a:lnTo>
                    <a:lnTo>
                      <a:pt x="998" y="1594"/>
                    </a:lnTo>
                    <a:lnTo>
                      <a:pt x="1035" y="1594"/>
                    </a:lnTo>
                    <a:lnTo>
                      <a:pt x="1035" y="1601"/>
                    </a:lnTo>
                    <a:lnTo>
                      <a:pt x="1071" y="1601"/>
                    </a:lnTo>
                    <a:lnTo>
                      <a:pt x="1071" y="1616"/>
                    </a:lnTo>
                    <a:lnTo>
                      <a:pt x="1113" y="1616"/>
                    </a:lnTo>
                    <a:lnTo>
                      <a:pt x="1113" y="1624"/>
                    </a:lnTo>
                    <a:lnTo>
                      <a:pt x="1150" y="1624"/>
                    </a:lnTo>
                    <a:lnTo>
                      <a:pt x="1150" y="1638"/>
                    </a:lnTo>
                    <a:lnTo>
                      <a:pt x="1223" y="1638"/>
                    </a:lnTo>
                    <a:lnTo>
                      <a:pt x="1223" y="1647"/>
                    </a:lnTo>
                    <a:lnTo>
                      <a:pt x="1252" y="1647"/>
                    </a:lnTo>
                    <a:lnTo>
                      <a:pt x="1252" y="1653"/>
                    </a:lnTo>
                    <a:lnTo>
                      <a:pt x="1304" y="1653"/>
                    </a:lnTo>
                    <a:lnTo>
                      <a:pt x="1304" y="1667"/>
                    </a:lnTo>
                    <a:lnTo>
                      <a:pt x="1341" y="1667"/>
                    </a:lnTo>
                    <a:lnTo>
                      <a:pt x="1341" y="1675"/>
                    </a:lnTo>
                    <a:lnTo>
                      <a:pt x="1369" y="1675"/>
                    </a:lnTo>
                    <a:lnTo>
                      <a:pt x="1369" y="1684"/>
                    </a:lnTo>
                    <a:lnTo>
                      <a:pt x="1405" y="1684"/>
                    </a:lnTo>
                    <a:lnTo>
                      <a:pt x="1405" y="1698"/>
                    </a:lnTo>
                    <a:lnTo>
                      <a:pt x="1456" y="1698"/>
                    </a:lnTo>
                    <a:lnTo>
                      <a:pt x="1456" y="1704"/>
                    </a:lnTo>
                    <a:lnTo>
                      <a:pt x="1487" y="1704"/>
                    </a:lnTo>
                    <a:lnTo>
                      <a:pt x="1487" y="1712"/>
                    </a:lnTo>
                    <a:lnTo>
                      <a:pt x="1522" y="1712"/>
                    </a:lnTo>
                    <a:lnTo>
                      <a:pt x="1522" y="1720"/>
                    </a:lnTo>
                    <a:lnTo>
                      <a:pt x="1559" y="1720"/>
                    </a:lnTo>
                    <a:lnTo>
                      <a:pt x="1559" y="1735"/>
                    </a:lnTo>
                    <a:lnTo>
                      <a:pt x="1602" y="1735"/>
                    </a:lnTo>
                    <a:lnTo>
                      <a:pt x="1602" y="1741"/>
                    </a:lnTo>
                    <a:lnTo>
                      <a:pt x="1638" y="1741"/>
                    </a:lnTo>
                    <a:lnTo>
                      <a:pt x="1638" y="1757"/>
                    </a:lnTo>
                    <a:lnTo>
                      <a:pt x="1711" y="1757"/>
                    </a:lnTo>
                    <a:lnTo>
                      <a:pt x="1711" y="1763"/>
                    </a:lnTo>
                    <a:lnTo>
                      <a:pt x="1755" y="1763"/>
                    </a:lnTo>
                    <a:lnTo>
                      <a:pt x="1755" y="1772"/>
                    </a:lnTo>
                    <a:lnTo>
                      <a:pt x="1792" y="1772"/>
                    </a:lnTo>
                    <a:lnTo>
                      <a:pt x="1792" y="1786"/>
                    </a:lnTo>
                    <a:lnTo>
                      <a:pt x="1829" y="1786"/>
                    </a:lnTo>
                    <a:lnTo>
                      <a:pt x="1829" y="1794"/>
                    </a:lnTo>
                    <a:lnTo>
                      <a:pt x="1870" y="1794"/>
                    </a:lnTo>
                    <a:lnTo>
                      <a:pt x="1870" y="1800"/>
                    </a:lnTo>
                    <a:lnTo>
                      <a:pt x="1907" y="1800"/>
                    </a:lnTo>
                    <a:lnTo>
                      <a:pt x="1907" y="1814"/>
                    </a:lnTo>
                    <a:lnTo>
                      <a:pt x="1944" y="1814"/>
                    </a:lnTo>
                    <a:lnTo>
                      <a:pt x="1944" y="1823"/>
                    </a:lnTo>
                    <a:lnTo>
                      <a:pt x="1988" y="1823"/>
                    </a:lnTo>
                    <a:lnTo>
                      <a:pt x="1988" y="1829"/>
                    </a:lnTo>
                    <a:lnTo>
                      <a:pt x="2025" y="1829"/>
                    </a:lnTo>
                    <a:lnTo>
                      <a:pt x="2025" y="1845"/>
                    </a:lnTo>
                    <a:lnTo>
                      <a:pt x="2053" y="1845"/>
                    </a:lnTo>
                    <a:lnTo>
                      <a:pt x="2053" y="1851"/>
                    </a:lnTo>
                    <a:lnTo>
                      <a:pt x="2105" y="1851"/>
                    </a:lnTo>
                    <a:lnTo>
                      <a:pt x="2105" y="1845"/>
                    </a:lnTo>
                    <a:lnTo>
                      <a:pt x="2112" y="1845"/>
                    </a:lnTo>
                    <a:lnTo>
                      <a:pt x="2112" y="1800"/>
                    </a:lnTo>
                    <a:lnTo>
                      <a:pt x="2120" y="1800"/>
                    </a:lnTo>
                    <a:lnTo>
                      <a:pt x="2120" y="1772"/>
                    </a:lnTo>
                    <a:lnTo>
                      <a:pt x="2125" y="1772"/>
                    </a:lnTo>
                    <a:lnTo>
                      <a:pt x="2125" y="1757"/>
                    </a:lnTo>
                    <a:lnTo>
                      <a:pt x="2142" y="1757"/>
                    </a:lnTo>
                    <a:lnTo>
                      <a:pt x="2142" y="1712"/>
                    </a:lnTo>
                    <a:lnTo>
                      <a:pt x="2148" y="1712"/>
                    </a:lnTo>
                    <a:lnTo>
                      <a:pt x="2148" y="1684"/>
                    </a:lnTo>
                    <a:lnTo>
                      <a:pt x="2162" y="1684"/>
                    </a:lnTo>
                    <a:lnTo>
                      <a:pt x="2162" y="1667"/>
                    </a:lnTo>
                    <a:lnTo>
                      <a:pt x="2170" y="1667"/>
                    </a:lnTo>
                    <a:lnTo>
                      <a:pt x="2170" y="1638"/>
                    </a:lnTo>
                    <a:lnTo>
                      <a:pt x="2179" y="1638"/>
                    </a:lnTo>
                    <a:lnTo>
                      <a:pt x="2179" y="1624"/>
                    </a:lnTo>
                    <a:lnTo>
                      <a:pt x="2184" y="1624"/>
                    </a:lnTo>
                    <a:lnTo>
                      <a:pt x="2184" y="1587"/>
                    </a:lnTo>
                    <a:lnTo>
                      <a:pt x="2199" y="1587"/>
                    </a:lnTo>
                    <a:lnTo>
                      <a:pt x="2199" y="1565"/>
                    </a:lnTo>
                    <a:lnTo>
                      <a:pt x="2207" y="1565"/>
                    </a:lnTo>
                    <a:lnTo>
                      <a:pt x="2207" y="1536"/>
                    </a:lnTo>
                    <a:lnTo>
                      <a:pt x="2221" y="1536"/>
                    </a:lnTo>
                    <a:lnTo>
                      <a:pt x="2221" y="1482"/>
                    </a:lnTo>
                    <a:lnTo>
                      <a:pt x="2235" y="1482"/>
                    </a:lnTo>
                    <a:lnTo>
                      <a:pt x="2235" y="1468"/>
                    </a:lnTo>
                    <a:lnTo>
                      <a:pt x="2243" y="1468"/>
                    </a:lnTo>
                    <a:lnTo>
                      <a:pt x="2243" y="1440"/>
                    </a:lnTo>
                    <a:lnTo>
                      <a:pt x="2251" y="1440"/>
                    </a:lnTo>
                    <a:lnTo>
                      <a:pt x="2251" y="1425"/>
                    </a:lnTo>
                    <a:lnTo>
                      <a:pt x="2257" y="1425"/>
                    </a:lnTo>
                    <a:lnTo>
                      <a:pt x="2257" y="1403"/>
                    </a:lnTo>
                    <a:lnTo>
                      <a:pt x="2271" y="1403"/>
                    </a:lnTo>
                    <a:lnTo>
                      <a:pt x="2271" y="1380"/>
                    </a:lnTo>
                    <a:lnTo>
                      <a:pt x="2280" y="1380"/>
                    </a:lnTo>
                    <a:lnTo>
                      <a:pt x="2280" y="1357"/>
                    </a:lnTo>
                    <a:lnTo>
                      <a:pt x="2286" y="1357"/>
                    </a:lnTo>
                    <a:lnTo>
                      <a:pt x="2286" y="1321"/>
                    </a:lnTo>
                    <a:lnTo>
                      <a:pt x="2302" y="1321"/>
                    </a:lnTo>
                    <a:lnTo>
                      <a:pt x="2302" y="1297"/>
                    </a:lnTo>
                    <a:lnTo>
                      <a:pt x="2308" y="1297"/>
                    </a:lnTo>
                    <a:lnTo>
                      <a:pt x="2308" y="1261"/>
                    </a:lnTo>
                    <a:lnTo>
                      <a:pt x="2316" y="1261"/>
                    </a:lnTo>
                    <a:lnTo>
                      <a:pt x="2316" y="1240"/>
                    </a:lnTo>
                    <a:lnTo>
                      <a:pt x="2323" y="1240"/>
                    </a:lnTo>
                    <a:lnTo>
                      <a:pt x="2323" y="1224"/>
                    </a:lnTo>
                    <a:lnTo>
                      <a:pt x="2338" y="1224"/>
                    </a:lnTo>
                    <a:lnTo>
                      <a:pt x="2338" y="1196"/>
                    </a:lnTo>
                    <a:lnTo>
                      <a:pt x="2345" y="1196"/>
                    </a:lnTo>
                    <a:lnTo>
                      <a:pt x="2345" y="1181"/>
                    </a:lnTo>
                    <a:lnTo>
                      <a:pt x="2353" y="1181"/>
                    </a:lnTo>
                    <a:lnTo>
                      <a:pt x="2353" y="1145"/>
                    </a:lnTo>
                    <a:lnTo>
                      <a:pt x="2358" y="1145"/>
                    </a:lnTo>
                    <a:lnTo>
                      <a:pt x="2358" y="1121"/>
                    </a:lnTo>
                    <a:lnTo>
                      <a:pt x="2367" y="1121"/>
                    </a:lnTo>
                    <a:lnTo>
                      <a:pt x="2367" y="1108"/>
                    </a:lnTo>
                    <a:lnTo>
                      <a:pt x="2375" y="1108"/>
                    </a:lnTo>
                    <a:lnTo>
                      <a:pt x="2375" y="1077"/>
                    </a:lnTo>
                    <a:lnTo>
                      <a:pt x="2381" y="1077"/>
                    </a:lnTo>
                    <a:lnTo>
                      <a:pt x="2381" y="1048"/>
                    </a:lnTo>
                    <a:lnTo>
                      <a:pt x="2395" y="1048"/>
                    </a:lnTo>
                    <a:lnTo>
                      <a:pt x="2395" y="1025"/>
                    </a:lnTo>
                    <a:lnTo>
                      <a:pt x="2403" y="1025"/>
                    </a:lnTo>
                    <a:lnTo>
                      <a:pt x="2403" y="1002"/>
                    </a:lnTo>
                    <a:lnTo>
                      <a:pt x="2417" y="1002"/>
                    </a:lnTo>
                    <a:lnTo>
                      <a:pt x="2417" y="989"/>
                    </a:lnTo>
                    <a:lnTo>
                      <a:pt x="2425" y="989"/>
                    </a:lnTo>
                    <a:lnTo>
                      <a:pt x="2425" y="960"/>
                    </a:lnTo>
                    <a:lnTo>
                      <a:pt x="2432" y="960"/>
                    </a:lnTo>
                    <a:lnTo>
                      <a:pt x="2432" y="929"/>
                    </a:lnTo>
                    <a:lnTo>
                      <a:pt x="2440" y="929"/>
                    </a:lnTo>
                    <a:lnTo>
                      <a:pt x="2440" y="892"/>
                    </a:lnTo>
                    <a:lnTo>
                      <a:pt x="2454" y="892"/>
                    </a:lnTo>
                    <a:lnTo>
                      <a:pt x="2454" y="872"/>
                    </a:lnTo>
                    <a:lnTo>
                      <a:pt x="2462" y="872"/>
                    </a:lnTo>
                    <a:lnTo>
                      <a:pt x="2462" y="841"/>
                    </a:lnTo>
                    <a:lnTo>
                      <a:pt x="2468" y="841"/>
                    </a:lnTo>
                    <a:lnTo>
                      <a:pt x="2468" y="826"/>
                    </a:lnTo>
                    <a:lnTo>
                      <a:pt x="2476" y="826"/>
                    </a:lnTo>
                    <a:lnTo>
                      <a:pt x="2476" y="789"/>
                    </a:lnTo>
                    <a:lnTo>
                      <a:pt x="2484" y="789"/>
                    </a:lnTo>
                    <a:lnTo>
                      <a:pt x="2484" y="767"/>
                    </a:lnTo>
                    <a:lnTo>
                      <a:pt x="2490" y="767"/>
                    </a:lnTo>
                    <a:lnTo>
                      <a:pt x="2490" y="745"/>
                    </a:lnTo>
                    <a:lnTo>
                      <a:pt x="2504" y="745"/>
                    </a:lnTo>
                    <a:lnTo>
                      <a:pt x="2504" y="723"/>
                    </a:lnTo>
                    <a:lnTo>
                      <a:pt x="2512" y="723"/>
                    </a:lnTo>
                    <a:lnTo>
                      <a:pt x="2512" y="693"/>
                    </a:lnTo>
                    <a:lnTo>
                      <a:pt x="2521" y="693"/>
                    </a:lnTo>
                    <a:lnTo>
                      <a:pt x="2521" y="670"/>
                    </a:lnTo>
                    <a:lnTo>
                      <a:pt x="2534" y="670"/>
                    </a:lnTo>
                    <a:lnTo>
                      <a:pt x="2534" y="472"/>
                    </a:lnTo>
                    <a:lnTo>
                      <a:pt x="2462" y="472"/>
                    </a:lnTo>
                    <a:lnTo>
                      <a:pt x="2462" y="457"/>
                    </a:lnTo>
                    <a:lnTo>
                      <a:pt x="2425" y="457"/>
                    </a:lnTo>
                    <a:lnTo>
                      <a:pt x="2425" y="450"/>
                    </a:lnTo>
                    <a:lnTo>
                      <a:pt x="2375" y="450"/>
                    </a:lnTo>
                    <a:lnTo>
                      <a:pt x="2375" y="435"/>
                    </a:lnTo>
                    <a:lnTo>
                      <a:pt x="2302" y="435"/>
                    </a:lnTo>
                    <a:lnTo>
                      <a:pt x="2302" y="421"/>
                    </a:lnTo>
                    <a:lnTo>
                      <a:pt x="2257" y="421"/>
                    </a:lnTo>
                    <a:lnTo>
                      <a:pt x="2257" y="413"/>
                    </a:lnTo>
                    <a:lnTo>
                      <a:pt x="2221" y="413"/>
                    </a:lnTo>
                    <a:lnTo>
                      <a:pt x="2221" y="406"/>
                    </a:lnTo>
                    <a:lnTo>
                      <a:pt x="2179" y="406"/>
                    </a:lnTo>
                    <a:lnTo>
                      <a:pt x="2179" y="391"/>
                    </a:lnTo>
                    <a:lnTo>
                      <a:pt x="2142" y="391"/>
                    </a:lnTo>
                    <a:lnTo>
                      <a:pt x="2142" y="384"/>
                    </a:lnTo>
                    <a:lnTo>
                      <a:pt x="2105" y="384"/>
                    </a:lnTo>
                    <a:lnTo>
                      <a:pt x="2105" y="375"/>
                    </a:lnTo>
                    <a:lnTo>
                      <a:pt x="2053" y="375"/>
                    </a:lnTo>
                    <a:lnTo>
                      <a:pt x="2053" y="369"/>
                    </a:lnTo>
                    <a:lnTo>
                      <a:pt x="2025" y="369"/>
                    </a:lnTo>
                    <a:lnTo>
                      <a:pt x="2025" y="355"/>
                    </a:lnTo>
                    <a:lnTo>
                      <a:pt x="1974" y="355"/>
                    </a:lnTo>
                    <a:lnTo>
                      <a:pt x="1974" y="347"/>
                    </a:lnTo>
                    <a:lnTo>
                      <a:pt x="1938" y="347"/>
                    </a:lnTo>
                    <a:lnTo>
                      <a:pt x="1938" y="338"/>
                    </a:lnTo>
                    <a:lnTo>
                      <a:pt x="1892" y="338"/>
                    </a:lnTo>
                    <a:lnTo>
                      <a:pt x="1892" y="332"/>
                    </a:lnTo>
                    <a:lnTo>
                      <a:pt x="1857" y="332"/>
                    </a:lnTo>
                    <a:lnTo>
                      <a:pt x="1857" y="324"/>
                    </a:lnTo>
                    <a:lnTo>
                      <a:pt x="1814" y="324"/>
                    </a:lnTo>
                    <a:lnTo>
                      <a:pt x="1814" y="318"/>
                    </a:lnTo>
                    <a:lnTo>
                      <a:pt x="1777" y="318"/>
                    </a:lnTo>
                    <a:lnTo>
                      <a:pt x="1777" y="310"/>
                    </a:lnTo>
                    <a:lnTo>
                      <a:pt x="1733" y="310"/>
                    </a:lnTo>
                    <a:lnTo>
                      <a:pt x="1733" y="296"/>
                    </a:lnTo>
                    <a:lnTo>
                      <a:pt x="1696" y="296"/>
                    </a:lnTo>
                    <a:lnTo>
                      <a:pt x="1696" y="287"/>
                    </a:lnTo>
                    <a:lnTo>
                      <a:pt x="1652" y="287"/>
                    </a:lnTo>
                    <a:lnTo>
                      <a:pt x="1652" y="272"/>
                    </a:lnTo>
                    <a:lnTo>
                      <a:pt x="1574" y="272"/>
                    </a:lnTo>
                    <a:lnTo>
                      <a:pt x="1574" y="259"/>
                    </a:lnTo>
                    <a:lnTo>
                      <a:pt x="1537" y="259"/>
                    </a:lnTo>
                    <a:lnTo>
                      <a:pt x="1537" y="250"/>
                    </a:lnTo>
                    <a:lnTo>
                      <a:pt x="1500" y="250"/>
                    </a:lnTo>
                    <a:lnTo>
                      <a:pt x="1500" y="236"/>
                    </a:lnTo>
                    <a:lnTo>
                      <a:pt x="1456" y="236"/>
                    </a:lnTo>
                    <a:lnTo>
                      <a:pt x="1456" y="228"/>
                    </a:lnTo>
                    <a:lnTo>
                      <a:pt x="1419" y="228"/>
                    </a:lnTo>
                    <a:lnTo>
                      <a:pt x="1419" y="222"/>
                    </a:lnTo>
                    <a:lnTo>
                      <a:pt x="1369" y="222"/>
                    </a:lnTo>
                    <a:lnTo>
                      <a:pt x="1369" y="213"/>
                    </a:lnTo>
                    <a:lnTo>
                      <a:pt x="1341" y="213"/>
                    </a:lnTo>
                    <a:lnTo>
                      <a:pt x="1341" y="208"/>
                    </a:lnTo>
                    <a:lnTo>
                      <a:pt x="1287" y="208"/>
                    </a:lnTo>
                    <a:lnTo>
                      <a:pt x="1287" y="199"/>
                    </a:lnTo>
                    <a:lnTo>
                      <a:pt x="1252" y="199"/>
                    </a:lnTo>
                    <a:lnTo>
                      <a:pt x="1252" y="184"/>
                    </a:lnTo>
                    <a:lnTo>
                      <a:pt x="1209" y="184"/>
                    </a:lnTo>
                    <a:lnTo>
                      <a:pt x="1209" y="177"/>
                    </a:lnTo>
                    <a:lnTo>
                      <a:pt x="1172" y="177"/>
                    </a:lnTo>
                    <a:lnTo>
                      <a:pt x="1172" y="171"/>
                    </a:lnTo>
                    <a:lnTo>
                      <a:pt x="1128" y="171"/>
                    </a:lnTo>
                    <a:lnTo>
                      <a:pt x="1128" y="154"/>
                    </a:lnTo>
                    <a:lnTo>
                      <a:pt x="1091" y="154"/>
                    </a:lnTo>
                    <a:lnTo>
                      <a:pt x="1091" y="148"/>
                    </a:lnTo>
                    <a:lnTo>
                      <a:pt x="1049" y="148"/>
                    </a:lnTo>
                    <a:lnTo>
                      <a:pt x="1049" y="140"/>
                    </a:lnTo>
                    <a:lnTo>
                      <a:pt x="1012" y="140"/>
                    </a:lnTo>
                    <a:lnTo>
                      <a:pt x="1012" y="133"/>
                    </a:lnTo>
                    <a:lnTo>
                      <a:pt x="967" y="133"/>
                    </a:lnTo>
                    <a:lnTo>
                      <a:pt x="967" y="118"/>
                    </a:lnTo>
                    <a:lnTo>
                      <a:pt x="932" y="118"/>
                    </a:lnTo>
                    <a:lnTo>
                      <a:pt x="932" y="111"/>
                    </a:lnTo>
                    <a:lnTo>
                      <a:pt x="852" y="111"/>
                    </a:lnTo>
                    <a:lnTo>
                      <a:pt x="852" y="96"/>
                    </a:lnTo>
                    <a:lnTo>
                      <a:pt x="800" y="96"/>
                    </a:lnTo>
                    <a:lnTo>
                      <a:pt x="800" y="89"/>
                    </a:lnTo>
                    <a:lnTo>
                      <a:pt x="771" y="89"/>
                    </a:lnTo>
                    <a:lnTo>
                      <a:pt x="771" y="80"/>
                    </a:lnTo>
                    <a:lnTo>
                      <a:pt x="721" y="80"/>
                    </a:lnTo>
                    <a:lnTo>
                      <a:pt x="721" y="66"/>
                    </a:lnTo>
                    <a:lnTo>
                      <a:pt x="690" y="66"/>
                    </a:lnTo>
                    <a:lnTo>
                      <a:pt x="690" y="59"/>
                    </a:lnTo>
                    <a:lnTo>
                      <a:pt x="640" y="59"/>
                    </a:lnTo>
                    <a:lnTo>
                      <a:pt x="640" y="52"/>
                    </a:lnTo>
                    <a:lnTo>
                      <a:pt x="603" y="52"/>
                    </a:lnTo>
                    <a:lnTo>
                      <a:pt x="603" y="37"/>
                    </a:lnTo>
                    <a:lnTo>
                      <a:pt x="560" y="37"/>
                    </a:lnTo>
                    <a:lnTo>
                      <a:pt x="560" y="28"/>
                    </a:lnTo>
                    <a:lnTo>
                      <a:pt x="525" y="28"/>
                    </a:lnTo>
                    <a:lnTo>
                      <a:pt x="525" y="23"/>
                    </a:lnTo>
                    <a:lnTo>
                      <a:pt x="488" y="23"/>
                    </a:lnTo>
                    <a:lnTo>
                      <a:pt x="488" y="15"/>
                    </a:lnTo>
                    <a:lnTo>
                      <a:pt x="443" y="15"/>
                    </a:lnTo>
                    <a:lnTo>
                      <a:pt x="443" y="0"/>
                    </a:lnTo>
                    <a:lnTo>
                      <a:pt x="407" y="0"/>
                    </a:lnTo>
                    <a:close/>
                  </a:path>
                </a:pathLst>
              </a:custGeom>
              <a:solidFill>
                <a:srgbClr val="020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78" name="Freeform 446"/>
              <p:cNvSpPr>
                <a:spLocks/>
              </p:cNvSpPr>
              <p:nvPr/>
            </p:nvSpPr>
            <p:spPr bwMode="auto">
              <a:xfrm>
                <a:off x="3898" y="1907"/>
                <a:ext cx="240" cy="142"/>
              </a:xfrm>
              <a:custGeom>
                <a:avLst/>
                <a:gdLst>
                  <a:gd name="T0" fmla="*/ 0 w 2405"/>
                  <a:gd name="T1" fmla="*/ 0 h 1851"/>
                  <a:gd name="T2" fmla="*/ 0 w 2405"/>
                  <a:gd name="T3" fmla="*/ 0 h 1851"/>
                  <a:gd name="T4" fmla="*/ 0 w 2405"/>
                  <a:gd name="T5" fmla="*/ 0 h 1851"/>
                  <a:gd name="T6" fmla="*/ 0 w 2405"/>
                  <a:gd name="T7" fmla="*/ 0 h 1851"/>
                  <a:gd name="T8" fmla="*/ 0 w 2405"/>
                  <a:gd name="T9" fmla="*/ 0 h 1851"/>
                  <a:gd name="T10" fmla="*/ 0 w 2405"/>
                  <a:gd name="T11" fmla="*/ 0 h 1851"/>
                  <a:gd name="T12" fmla="*/ 0 w 2405"/>
                  <a:gd name="T13" fmla="*/ 0 h 1851"/>
                  <a:gd name="T14" fmla="*/ 0 w 2405"/>
                  <a:gd name="T15" fmla="*/ 0 h 1851"/>
                  <a:gd name="T16" fmla="*/ 0 w 2405"/>
                  <a:gd name="T17" fmla="*/ 0 h 1851"/>
                  <a:gd name="T18" fmla="*/ 0 w 2405"/>
                  <a:gd name="T19" fmla="*/ 0 h 1851"/>
                  <a:gd name="T20" fmla="*/ 0 w 2405"/>
                  <a:gd name="T21" fmla="*/ 0 h 1851"/>
                  <a:gd name="T22" fmla="*/ 0 w 2405"/>
                  <a:gd name="T23" fmla="*/ 0 h 1851"/>
                  <a:gd name="T24" fmla="*/ 0 w 2405"/>
                  <a:gd name="T25" fmla="*/ 0 h 1851"/>
                  <a:gd name="T26" fmla="*/ 0 w 2405"/>
                  <a:gd name="T27" fmla="*/ 0 h 1851"/>
                  <a:gd name="T28" fmla="*/ 0 w 2405"/>
                  <a:gd name="T29" fmla="*/ 0 h 1851"/>
                  <a:gd name="T30" fmla="*/ 0 w 2405"/>
                  <a:gd name="T31" fmla="*/ 0 h 1851"/>
                  <a:gd name="T32" fmla="*/ 0 w 2405"/>
                  <a:gd name="T33" fmla="*/ 0 h 1851"/>
                  <a:gd name="T34" fmla="*/ 0 w 2405"/>
                  <a:gd name="T35" fmla="*/ 0 h 1851"/>
                  <a:gd name="T36" fmla="*/ 0 w 2405"/>
                  <a:gd name="T37" fmla="*/ 0 h 1851"/>
                  <a:gd name="T38" fmla="*/ 0 w 2405"/>
                  <a:gd name="T39" fmla="*/ 0 h 1851"/>
                  <a:gd name="T40" fmla="*/ 0 w 2405"/>
                  <a:gd name="T41" fmla="*/ 0 h 1851"/>
                  <a:gd name="T42" fmla="*/ 0 w 2405"/>
                  <a:gd name="T43" fmla="*/ 0 h 1851"/>
                  <a:gd name="T44" fmla="*/ 0 w 2405"/>
                  <a:gd name="T45" fmla="*/ 0 h 1851"/>
                  <a:gd name="T46" fmla="*/ 0 w 2405"/>
                  <a:gd name="T47" fmla="*/ 0 h 1851"/>
                  <a:gd name="T48" fmla="*/ 0 w 2405"/>
                  <a:gd name="T49" fmla="*/ 0 h 1851"/>
                  <a:gd name="T50" fmla="*/ 0 w 2405"/>
                  <a:gd name="T51" fmla="*/ 0 h 1851"/>
                  <a:gd name="T52" fmla="*/ 0 w 2405"/>
                  <a:gd name="T53" fmla="*/ 0 h 1851"/>
                  <a:gd name="T54" fmla="*/ 0 w 2405"/>
                  <a:gd name="T55" fmla="*/ 0 h 1851"/>
                  <a:gd name="T56" fmla="*/ 0 w 2405"/>
                  <a:gd name="T57" fmla="*/ 0 h 1851"/>
                  <a:gd name="T58" fmla="*/ 0 w 2405"/>
                  <a:gd name="T59" fmla="*/ 0 h 1851"/>
                  <a:gd name="T60" fmla="*/ 0 w 2405"/>
                  <a:gd name="T61" fmla="*/ 0 h 1851"/>
                  <a:gd name="T62" fmla="*/ 0 w 2405"/>
                  <a:gd name="T63" fmla="*/ 0 h 1851"/>
                  <a:gd name="T64" fmla="*/ 0 w 2405"/>
                  <a:gd name="T65" fmla="*/ 0 h 1851"/>
                  <a:gd name="T66" fmla="*/ 0 w 2405"/>
                  <a:gd name="T67" fmla="*/ 0 h 1851"/>
                  <a:gd name="T68" fmla="*/ 0 w 2405"/>
                  <a:gd name="T69" fmla="*/ 0 h 1851"/>
                  <a:gd name="T70" fmla="*/ 0 w 2405"/>
                  <a:gd name="T71" fmla="*/ 0 h 1851"/>
                  <a:gd name="T72" fmla="*/ 0 w 2405"/>
                  <a:gd name="T73" fmla="*/ 0 h 1851"/>
                  <a:gd name="T74" fmla="*/ 0 w 2405"/>
                  <a:gd name="T75" fmla="*/ 0 h 1851"/>
                  <a:gd name="T76" fmla="*/ 0 w 2405"/>
                  <a:gd name="T77" fmla="*/ 0 h 1851"/>
                  <a:gd name="T78" fmla="*/ 0 w 2405"/>
                  <a:gd name="T79" fmla="*/ 0 h 1851"/>
                  <a:gd name="T80" fmla="*/ 0 w 2405"/>
                  <a:gd name="T81" fmla="*/ 0 h 1851"/>
                  <a:gd name="T82" fmla="*/ 0 w 2405"/>
                  <a:gd name="T83" fmla="*/ 0 h 1851"/>
                  <a:gd name="T84" fmla="*/ 0 w 2405"/>
                  <a:gd name="T85" fmla="*/ 0 h 1851"/>
                  <a:gd name="T86" fmla="*/ 0 w 2405"/>
                  <a:gd name="T87" fmla="*/ 0 h 1851"/>
                  <a:gd name="T88" fmla="*/ 0 w 2405"/>
                  <a:gd name="T89" fmla="*/ 0 h 1851"/>
                  <a:gd name="T90" fmla="*/ 0 w 2405"/>
                  <a:gd name="T91" fmla="*/ 0 h 1851"/>
                  <a:gd name="T92" fmla="*/ 0 w 2405"/>
                  <a:gd name="T93" fmla="*/ 0 h 1851"/>
                  <a:gd name="T94" fmla="*/ 0 w 2405"/>
                  <a:gd name="T95" fmla="*/ 0 h 1851"/>
                  <a:gd name="T96" fmla="*/ 0 w 2405"/>
                  <a:gd name="T97" fmla="*/ 0 h 1851"/>
                  <a:gd name="T98" fmla="*/ 0 w 2405"/>
                  <a:gd name="T99" fmla="*/ 0 h 1851"/>
                  <a:gd name="T100" fmla="*/ 0 w 2405"/>
                  <a:gd name="T101" fmla="*/ 0 h 1851"/>
                  <a:gd name="T102" fmla="*/ 0 w 2405"/>
                  <a:gd name="T103" fmla="*/ 0 h 1851"/>
                  <a:gd name="T104" fmla="*/ 0 w 2405"/>
                  <a:gd name="T105" fmla="*/ 0 h 1851"/>
                  <a:gd name="T106" fmla="*/ 0 w 2405"/>
                  <a:gd name="T107" fmla="*/ 0 h 1851"/>
                  <a:gd name="T108" fmla="*/ 0 w 2405"/>
                  <a:gd name="T109" fmla="*/ 0 h 1851"/>
                  <a:gd name="T110" fmla="*/ 0 w 2405"/>
                  <a:gd name="T111" fmla="*/ 0 h 18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05"/>
                  <a:gd name="T169" fmla="*/ 0 h 1851"/>
                  <a:gd name="T170" fmla="*/ 2405 w 2405"/>
                  <a:gd name="T171" fmla="*/ 1851 h 18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05" h="1851">
                    <a:moveTo>
                      <a:pt x="350" y="0"/>
                    </a:moveTo>
                    <a:lnTo>
                      <a:pt x="350" y="28"/>
                    </a:lnTo>
                    <a:lnTo>
                      <a:pt x="342" y="28"/>
                    </a:lnTo>
                    <a:lnTo>
                      <a:pt x="342" y="59"/>
                    </a:lnTo>
                    <a:lnTo>
                      <a:pt x="336" y="59"/>
                    </a:lnTo>
                    <a:lnTo>
                      <a:pt x="336" y="89"/>
                    </a:lnTo>
                    <a:lnTo>
                      <a:pt x="327" y="89"/>
                    </a:lnTo>
                    <a:lnTo>
                      <a:pt x="327" y="111"/>
                    </a:lnTo>
                    <a:lnTo>
                      <a:pt x="314" y="111"/>
                    </a:lnTo>
                    <a:lnTo>
                      <a:pt x="314" y="133"/>
                    </a:lnTo>
                    <a:lnTo>
                      <a:pt x="305" y="133"/>
                    </a:lnTo>
                    <a:lnTo>
                      <a:pt x="305" y="184"/>
                    </a:lnTo>
                    <a:lnTo>
                      <a:pt x="292" y="184"/>
                    </a:lnTo>
                    <a:lnTo>
                      <a:pt x="292" y="208"/>
                    </a:lnTo>
                    <a:lnTo>
                      <a:pt x="285" y="208"/>
                    </a:lnTo>
                    <a:lnTo>
                      <a:pt x="285" y="228"/>
                    </a:lnTo>
                    <a:lnTo>
                      <a:pt x="268" y="228"/>
                    </a:lnTo>
                    <a:lnTo>
                      <a:pt x="268" y="272"/>
                    </a:lnTo>
                    <a:lnTo>
                      <a:pt x="255" y="272"/>
                    </a:lnTo>
                    <a:lnTo>
                      <a:pt x="255" y="310"/>
                    </a:lnTo>
                    <a:lnTo>
                      <a:pt x="249" y="310"/>
                    </a:lnTo>
                    <a:lnTo>
                      <a:pt x="249" y="332"/>
                    </a:lnTo>
                    <a:lnTo>
                      <a:pt x="233" y="332"/>
                    </a:lnTo>
                    <a:lnTo>
                      <a:pt x="233" y="375"/>
                    </a:lnTo>
                    <a:lnTo>
                      <a:pt x="218" y="375"/>
                    </a:lnTo>
                    <a:lnTo>
                      <a:pt x="218" y="406"/>
                    </a:lnTo>
                    <a:lnTo>
                      <a:pt x="212" y="406"/>
                    </a:lnTo>
                    <a:lnTo>
                      <a:pt x="212" y="435"/>
                    </a:lnTo>
                    <a:lnTo>
                      <a:pt x="196" y="435"/>
                    </a:lnTo>
                    <a:lnTo>
                      <a:pt x="196" y="472"/>
                    </a:lnTo>
                    <a:lnTo>
                      <a:pt x="181" y="472"/>
                    </a:lnTo>
                    <a:lnTo>
                      <a:pt x="181" y="509"/>
                    </a:lnTo>
                    <a:lnTo>
                      <a:pt x="176" y="509"/>
                    </a:lnTo>
                    <a:lnTo>
                      <a:pt x="176" y="531"/>
                    </a:lnTo>
                    <a:lnTo>
                      <a:pt x="168" y="531"/>
                    </a:lnTo>
                    <a:lnTo>
                      <a:pt x="168" y="545"/>
                    </a:lnTo>
                    <a:lnTo>
                      <a:pt x="153" y="545"/>
                    </a:lnTo>
                    <a:lnTo>
                      <a:pt x="153" y="576"/>
                    </a:lnTo>
                    <a:lnTo>
                      <a:pt x="146" y="576"/>
                    </a:lnTo>
                    <a:lnTo>
                      <a:pt x="146" y="605"/>
                    </a:lnTo>
                    <a:lnTo>
                      <a:pt x="139" y="605"/>
                    </a:lnTo>
                    <a:lnTo>
                      <a:pt x="139" y="628"/>
                    </a:lnTo>
                    <a:lnTo>
                      <a:pt x="131" y="628"/>
                    </a:lnTo>
                    <a:lnTo>
                      <a:pt x="131" y="650"/>
                    </a:lnTo>
                    <a:lnTo>
                      <a:pt x="117" y="650"/>
                    </a:lnTo>
                    <a:lnTo>
                      <a:pt x="117" y="670"/>
                    </a:lnTo>
                    <a:lnTo>
                      <a:pt x="109" y="670"/>
                    </a:lnTo>
                    <a:lnTo>
                      <a:pt x="109" y="708"/>
                    </a:lnTo>
                    <a:lnTo>
                      <a:pt x="103" y="708"/>
                    </a:lnTo>
                    <a:lnTo>
                      <a:pt x="103" y="723"/>
                    </a:lnTo>
                    <a:lnTo>
                      <a:pt x="94" y="723"/>
                    </a:lnTo>
                    <a:lnTo>
                      <a:pt x="94" y="753"/>
                    </a:lnTo>
                    <a:lnTo>
                      <a:pt x="81" y="753"/>
                    </a:lnTo>
                    <a:lnTo>
                      <a:pt x="81" y="804"/>
                    </a:lnTo>
                    <a:lnTo>
                      <a:pt x="72" y="804"/>
                    </a:lnTo>
                    <a:lnTo>
                      <a:pt x="72" y="826"/>
                    </a:lnTo>
                    <a:lnTo>
                      <a:pt x="59" y="826"/>
                    </a:lnTo>
                    <a:lnTo>
                      <a:pt x="59" y="849"/>
                    </a:lnTo>
                    <a:lnTo>
                      <a:pt x="52" y="849"/>
                    </a:lnTo>
                    <a:lnTo>
                      <a:pt x="52" y="872"/>
                    </a:lnTo>
                    <a:lnTo>
                      <a:pt x="36" y="872"/>
                    </a:lnTo>
                    <a:lnTo>
                      <a:pt x="36" y="892"/>
                    </a:lnTo>
                    <a:lnTo>
                      <a:pt x="30" y="892"/>
                    </a:lnTo>
                    <a:lnTo>
                      <a:pt x="30" y="923"/>
                    </a:lnTo>
                    <a:lnTo>
                      <a:pt x="22" y="923"/>
                    </a:lnTo>
                    <a:lnTo>
                      <a:pt x="22" y="952"/>
                    </a:lnTo>
                    <a:lnTo>
                      <a:pt x="16" y="952"/>
                    </a:lnTo>
                    <a:lnTo>
                      <a:pt x="16" y="982"/>
                    </a:lnTo>
                    <a:lnTo>
                      <a:pt x="0" y="982"/>
                    </a:lnTo>
                    <a:lnTo>
                      <a:pt x="0" y="1365"/>
                    </a:lnTo>
                    <a:lnTo>
                      <a:pt x="22" y="1365"/>
                    </a:lnTo>
                    <a:lnTo>
                      <a:pt x="22" y="1380"/>
                    </a:lnTo>
                    <a:lnTo>
                      <a:pt x="72" y="1380"/>
                    </a:lnTo>
                    <a:lnTo>
                      <a:pt x="72" y="1388"/>
                    </a:lnTo>
                    <a:lnTo>
                      <a:pt x="103" y="1388"/>
                    </a:lnTo>
                    <a:lnTo>
                      <a:pt x="103" y="1403"/>
                    </a:lnTo>
                    <a:lnTo>
                      <a:pt x="176" y="1403"/>
                    </a:lnTo>
                    <a:lnTo>
                      <a:pt x="176" y="1417"/>
                    </a:lnTo>
                    <a:lnTo>
                      <a:pt x="218" y="1417"/>
                    </a:lnTo>
                    <a:lnTo>
                      <a:pt x="218" y="1425"/>
                    </a:lnTo>
                    <a:lnTo>
                      <a:pt x="255" y="1425"/>
                    </a:lnTo>
                    <a:lnTo>
                      <a:pt x="255" y="1431"/>
                    </a:lnTo>
                    <a:lnTo>
                      <a:pt x="292" y="1431"/>
                    </a:lnTo>
                    <a:lnTo>
                      <a:pt x="292" y="1440"/>
                    </a:lnTo>
                    <a:lnTo>
                      <a:pt x="327" y="1440"/>
                    </a:lnTo>
                    <a:lnTo>
                      <a:pt x="327" y="1446"/>
                    </a:lnTo>
                    <a:lnTo>
                      <a:pt x="364" y="1446"/>
                    </a:lnTo>
                    <a:lnTo>
                      <a:pt x="364" y="1462"/>
                    </a:lnTo>
                    <a:lnTo>
                      <a:pt x="409" y="1462"/>
                    </a:lnTo>
                    <a:lnTo>
                      <a:pt x="409" y="1468"/>
                    </a:lnTo>
                    <a:lnTo>
                      <a:pt x="445" y="1468"/>
                    </a:lnTo>
                    <a:lnTo>
                      <a:pt x="445" y="1477"/>
                    </a:lnTo>
                    <a:lnTo>
                      <a:pt x="481" y="1477"/>
                    </a:lnTo>
                    <a:lnTo>
                      <a:pt x="481" y="1482"/>
                    </a:lnTo>
                    <a:lnTo>
                      <a:pt x="518" y="1482"/>
                    </a:lnTo>
                    <a:lnTo>
                      <a:pt x="518" y="1499"/>
                    </a:lnTo>
                    <a:lnTo>
                      <a:pt x="560" y="1499"/>
                    </a:lnTo>
                    <a:lnTo>
                      <a:pt x="560" y="1505"/>
                    </a:lnTo>
                    <a:lnTo>
                      <a:pt x="597" y="1505"/>
                    </a:lnTo>
                    <a:lnTo>
                      <a:pt x="597" y="1513"/>
                    </a:lnTo>
                    <a:lnTo>
                      <a:pt x="633" y="1513"/>
                    </a:lnTo>
                    <a:lnTo>
                      <a:pt x="633" y="1519"/>
                    </a:lnTo>
                    <a:lnTo>
                      <a:pt x="664" y="1519"/>
                    </a:lnTo>
                    <a:lnTo>
                      <a:pt x="664" y="1536"/>
                    </a:lnTo>
                    <a:lnTo>
                      <a:pt x="743" y="1536"/>
                    </a:lnTo>
                    <a:lnTo>
                      <a:pt x="743" y="1550"/>
                    </a:lnTo>
                    <a:lnTo>
                      <a:pt x="779" y="1550"/>
                    </a:lnTo>
                    <a:lnTo>
                      <a:pt x="779" y="1556"/>
                    </a:lnTo>
                    <a:lnTo>
                      <a:pt x="816" y="1556"/>
                    </a:lnTo>
                    <a:lnTo>
                      <a:pt x="816" y="1565"/>
                    </a:lnTo>
                    <a:lnTo>
                      <a:pt x="860" y="1565"/>
                    </a:lnTo>
                    <a:lnTo>
                      <a:pt x="860" y="1579"/>
                    </a:lnTo>
                    <a:lnTo>
                      <a:pt x="905" y="1579"/>
                    </a:lnTo>
                    <a:lnTo>
                      <a:pt x="905" y="1587"/>
                    </a:lnTo>
                    <a:lnTo>
                      <a:pt x="941" y="1587"/>
                    </a:lnTo>
                    <a:lnTo>
                      <a:pt x="941" y="1594"/>
                    </a:lnTo>
                    <a:lnTo>
                      <a:pt x="978" y="1594"/>
                    </a:lnTo>
                    <a:lnTo>
                      <a:pt x="978" y="1601"/>
                    </a:lnTo>
                    <a:lnTo>
                      <a:pt x="1014" y="1601"/>
                    </a:lnTo>
                    <a:lnTo>
                      <a:pt x="1014" y="1616"/>
                    </a:lnTo>
                    <a:lnTo>
                      <a:pt x="1056" y="1616"/>
                    </a:lnTo>
                    <a:lnTo>
                      <a:pt x="1056" y="1624"/>
                    </a:lnTo>
                    <a:lnTo>
                      <a:pt x="1093" y="1624"/>
                    </a:lnTo>
                    <a:lnTo>
                      <a:pt x="1093" y="1638"/>
                    </a:lnTo>
                    <a:lnTo>
                      <a:pt x="1166" y="1638"/>
                    </a:lnTo>
                    <a:lnTo>
                      <a:pt x="1166" y="1647"/>
                    </a:lnTo>
                    <a:lnTo>
                      <a:pt x="1195" y="1647"/>
                    </a:lnTo>
                    <a:lnTo>
                      <a:pt x="1195" y="1653"/>
                    </a:lnTo>
                    <a:lnTo>
                      <a:pt x="1247" y="1653"/>
                    </a:lnTo>
                    <a:lnTo>
                      <a:pt x="1247" y="1667"/>
                    </a:lnTo>
                    <a:lnTo>
                      <a:pt x="1284" y="1667"/>
                    </a:lnTo>
                    <a:lnTo>
                      <a:pt x="1284" y="1675"/>
                    </a:lnTo>
                    <a:lnTo>
                      <a:pt x="1312" y="1675"/>
                    </a:lnTo>
                    <a:lnTo>
                      <a:pt x="1312" y="1684"/>
                    </a:lnTo>
                    <a:lnTo>
                      <a:pt x="1348" y="1684"/>
                    </a:lnTo>
                    <a:lnTo>
                      <a:pt x="1348" y="1698"/>
                    </a:lnTo>
                    <a:lnTo>
                      <a:pt x="1399" y="1698"/>
                    </a:lnTo>
                    <a:lnTo>
                      <a:pt x="1399" y="1704"/>
                    </a:lnTo>
                    <a:lnTo>
                      <a:pt x="1430" y="1704"/>
                    </a:lnTo>
                    <a:lnTo>
                      <a:pt x="1430" y="1712"/>
                    </a:lnTo>
                    <a:lnTo>
                      <a:pt x="1465" y="1712"/>
                    </a:lnTo>
                    <a:lnTo>
                      <a:pt x="1465" y="1720"/>
                    </a:lnTo>
                    <a:lnTo>
                      <a:pt x="1502" y="1720"/>
                    </a:lnTo>
                    <a:lnTo>
                      <a:pt x="1502" y="1735"/>
                    </a:lnTo>
                    <a:lnTo>
                      <a:pt x="1545" y="1735"/>
                    </a:lnTo>
                    <a:lnTo>
                      <a:pt x="1545" y="1741"/>
                    </a:lnTo>
                    <a:lnTo>
                      <a:pt x="1581" y="1741"/>
                    </a:lnTo>
                    <a:lnTo>
                      <a:pt x="1581" y="1757"/>
                    </a:lnTo>
                    <a:lnTo>
                      <a:pt x="1654" y="1757"/>
                    </a:lnTo>
                    <a:lnTo>
                      <a:pt x="1654" y="1763"/>
                    </a:lnTo>
                    <a:lnTo>
                      <a:pt x="1698" y="1763"/>
                    </a:lnTo>
                    <a:lnTo>
                      <a:pt x="1698" y="1772"/>
                    </a:lnTo>
                    <a:lnTo>
                      <a:pt x="1735" y="1772"/>
                    </a:lnTo>
                    <a:lnTo>
                      <a:pt x="1735" y="1786"/>
                    </a:lnTo>
                    <a:lnTo>
                      <a:pt x="1772" y="1786"/>
                    </a:lnTo>
                    <a:lnTo>
                      <a:pt x="1772" y="1794"/>
                    </a:lnTo>
                    <a:lnTo>
                      <a:pt x="1813" y="1794"/>
                    </a:lnTo>
                    <a:lnTo>
                      <a:pt x="1813" y="1800"/>
                    </a:lnTo>
                    <a:lnTo>
                      <a:pt x="1850" y="1800"/>
                    </a:lnTo>
                    <a:lnTo>
                      <a:pt x="1850" y="1814"/>
                    </a:lnTo>
                    <a:lnTo>
                      <a:pt x="1887" y="1814"/>
                    </a:lnTo>
                    <a:lnTo>
                      <a:pt x="1887" y="1823"/>
                    </a:lnTo>
                    <a:lnTo>
                      <a:pt x="1931" y="1823"/>
                    </a:lnTo>
                    <a:lnTo>
                      <a:pt x="1931" y="1829"/>
                    </a:lnTo>
                    <a:lnTo>
                      <a:pt x="1968" y="1829"/>
                    </a:lnTo>
                    <a:lnTo>
                      <a:pt x="1968" y="1845"/>
                    </a:lnTo>
                    <a:lnTo>
                      <a:pt x="1996" y="1845"/>
                    </a:lnTo>
                    <a:lnTo>
                      <a:pt x="1996" y="1851"/>
                    </a:lnTo>
                    <a:lnTo>
                      <a:pt x="2048" y="1851"/>
                    </a:lnTo>
                    <a:lnTo>
                      <a:pt x="2048" y="1845"/>
                    </a:lnTo>
                    <a:lnTo>
                      <a:pt x="2055" y="1845"/>
                    </a:lnTo>
                    <a:lnTo>
                      <a:pt x="2055" y="1800"/>
                    </a:lnTo>
                    <a:lnTo>
                      <a:pt x="2063" y="1800"/>
                    </a:lnTo>
                    <a:lnTo>
                      <a:pt x="2063" y="1772"/>
                    </a:lnTo>
                    <a:lnTo>
                      <a:pt x="2068" y="1772"/>
                    </a:lnTo>
                    <a:lnTo>
                      <a:pt x="2068" y="1757"/>
                    </a:lnTo>
                    <a:lnTo>
                      <a:pt x="2085" y="1757"/>
                    </a:lnTo>
                    <a:lnTo>
                      <a:pt x="2085" y="1712"/>
                    </a:lnTo>
                    <a:lnTo>
                      <a:pt x="2091" y="1712"/>
                    </a:lnTo>
                    <a:lnTo>
                      <a:pt x="2091" y="1684"/>
                    </a:lnTo>
                    <a:lnTo>
                      <a:pt x="2105" y="1684"/>
                    </a:lnTo>
                    <a:lnTo>
                      <a:pt x="2105" y="1667"/>
                    </a:lnTo>
                    <a:lnTo>
                      <a:pt x="2113" y="1667"/>
                    </a:lnTo>
                    <a:lnTo>
                      <a:pt x="2113" y="1638"/>
                    </a:lnTo>
                    <a:lnTo>
                      <a:pt x="2122" y="1638"/>
                    </a:lnTo>
                    <a:lnTo>
                      <a:pt x="2122" y="1624"/>
                    </a:lnTo>
                    <a:lnTo>
                      <a:pt x="2127" y="1624"/>
                    </a:lnTo>
                    <a:lnTo>
                      <a:pt x="2127" y="1587"/>
                    </a:lnTo>
                    <a:lnTo>
                      <a:pt x="2142" y="1587"/>
                    </a:lnTo>
                    <a:lnTo>
                      <a:pt x="2142" y="1565"/>
                    </a:lnTo>
                    <a:lnTo>
                      <a:pt x="2150" y="1565"/>
                    </a:lnTo>
                    <a:lnTo>
                      <a:pt x="2150" y="1536"/>
                    </a:lnTo>
                    <a:lnTo>
                      <a:pt x="2164" y="1536"/>
                    </a:lnTo>
                    <a:lnTo>
                      <a:pt x="2164" y="1482"/>
                    </a:lnTo>
                    <a:lnTo>
                      <a:pt x="2178" y="1482"/>
                    </a:lnTo>
                    <a:lnTo>
                      <a:pt x="2178" y="1468"/>
                    </a:lnTo>
                    <a:lnTo>
                      <a:pt x="2186" y="1468"/>
                    </a:lnTo>
                    <a:lnTo>
                      <a:pt x="2186" y="1440"/>
                    </a:lnTo>
                    <a:lnTo>
                      <a:pt x="2194" y="1440"/>
                    </a:lnTo>
                    <a:lnTo>
                      <a:pt x="2194" y="1425"/>
                    </a:lnTo>
                    <a:lnTo>
                      <a:pt x="2200" y="1425"/>
                    </a:lnTo>
                    <a:lnTo>
                      <a:pt x="2200" y="1403"/>
                    </a:lnTo>
                    <a:lnTo>
                      <a:pt x="2214" y="1403"/>
                    </a:lnTo>
                    <a:lnTo>
                      <a:pt x="2214" y="1380"/>
                    </a:lnTo>
                    <a:lnTo>
                      <a:pt x="2223" y="1380"/>
                    </a:lnTo>
                    <a:lnTo>
                      <a:pt x="2223" y="1357"/>
                    </a:lnTo>
                    <a:lnTo>
                      <a:pt x="2229" y="1357"/>
                    </a:lnTo>
                    <a:lnTo>
                      <a:pt x="2229" y="1321"/>
                    </a:lnTo>
                    <a:lnTo>
                      <a:pt x="2245" y="1321"/>
                    </a:lnTo>
                    <a:lnTo>
                      <a:pt x="2245" y="1297"/>
                    </a:lnTo>
                    <a:lnTo>
                      <a:pt x="2251" y="1297"/>
                    </a:lnTo>
                    <a:lnTo>
                      <a:pt x="2251" y="1261"/>
                    </a:lnTo>
                    <a:lnTo>
                      <a:pt x="2259" y="1261"/>
                    </a:lnTo>
                    <a:lnTo>
                      <a:pt x="2259" y="1240"/>
                    </a:lnTo>
                    <a:lnTo>
                      <a:pt x="2266" y="1240"/>
                    </a:lnTo>
                    <a:lnTo>
                      <a:pt x="2266" y="1224"/>
                    </a:lnTo>
                    <a:lnTo>
                      <a:pt x="2281" y="1224"/>
                    </a:lnTo>
                    <a:lnTo>
                      <a:pt x="2281" y="1196"/>
                    </a:lnTo>
                    <a:lnTo>
                      <a:pt x="2288" y="1196"/>
                    </a:lnTo>
                    <a:lnTo>
                      <a:pt x="2288" y="1181"/>
                    </a:lnTo>
                    <a:lnTo>
                      <a:pt x="2296" y="1181"/>
                    </a:lnTo>
                    <a:lnTo>
                      <a:pt x="2296" y="1145"/>
                    </a:lnTo>
                    <a:lnTo>
                      <a:pt x="2301" y="1145"/>
                    </a:lnTo>
                    <a:lnTo>
                      <a:pt x="2301" y="1121"/>
                    </a:lnTo>
                    <a:lnTo>
                      <a:pt x="2310" y="1121"/>
                    </a:lnTo>
                    <a:lnTo>
                      <a:pt x="2310" y="1108"/>
                    </a:lnTo>
                    <a:lnTo>
                      <a:pt x="2318" y="1108"/>
                    </a:lnTo>
                    <a:lnTo>
                      <a:pt x="2318" y="1077"/>
                    </a:lnTo>
                    <a:lnTo>
                      <a:pt x="2324" y="1077"/>
                    </a:lnTo>
                    <a:lnTo>
                      <a:pt x="2324" y="1048"/>
                    </a:lnTo>
                    <a:lnTo>
                      <a:pt x="2338" y="1048"/>
                    </a:lnTo>
                    <a:lnTo>
                      <a:pt x="2338" y="1025"/>
                    </a:lnTo>
                    <a:lnTo>
                      <a:pt x="2346" y="1025"/>
                    </a:lnTo>
                    <a:lnTo>
                      <a:pt x="2346" y="1002"/>
                    </a:lnTo>
                    <a:lnTo>
                      <a:pt x="2360" y="1002"/>
                    </a:lnTo>
                    <a:lnTo>
                      <a:pt x="2360" y="989"/>
                    </a:lnTo>
                    <a:lnTo>
                      <a:pt x="2368" y="989"/>
                    </a:lnTo>
                    <a:lnTo>
                      <a:pt x="2368" y="960"/>
                    </a:lnTo>
                    <a:lnTo>
                      <a:pt x="2375" y="960"/>
                    </a:lnTo>
                    <a:lnTo>
                      <a:pt x="2375" y="929"/>
                    </a:lnTo>
                    <a:lnTo>
                      <a:pt x="2383" y="929"/>
                    </a:lnTo>
                    <a:lnTo>
                      <a:pt x="2383" y="892"/>
                    </a:lnTo>
                    <a:lnTo>
                      <a:pt x="2397" y="892"/>
                    </a:lnTo>
                    <a:lnTo>
                      <a:pt x="2397" y="872"/>
                    </a:lnTo>
                    <a:lnTo>
                      <a:pt x="2405" y="872"/>
                    </a:lnTo>
                    <a:lnTo>
                      <a:pt x="2405" y="457"/>
                    </a:lnTo>
                    <a:lnTo>
                      <a:pt x="2368" y="457"/>
                    </a:lnTo>
                    <a:lnTo>
                      <a:pt x="2368" y="450"/>
                    </a:lnTo>
                    <a:lnTo>
                      <a:pt x="2318" y="450"/>
                    </a:lnTo>
                    <a:lnTo>
                      <a:pt x="2318" y="435"/>
                    </a:lnTo>
                    <a:lnTo>
                      <a:pt x="2245" y="435"/>
                    </a:lnTo>
                    <a:lnTo>
                      <a:pt x="2245" y="421"/>
                    </a:lnTo>
                    <a:lnTo>
                      <a:pt x="2200" y="421"/>
                    </a:lnTo>
                    <a:lnTo>
                      <a:pt x="2200" y="413"/>
                    </a:lnTo>
                    <a:lnTo>
                      <a:pt x="2164" y="413"/>
                    </a:lnTo>
                    <a:lnTo>
                      <a:pt x="2164" y="406"/>
                    </a:lnTo>
                    <a:lnTo>
                      <a:pt x="2122" y="406"/>
                    </a:lnTo>
                    <a:lnTo>
                      <a:pt x="2122" y="391"/>
                    </a:lnTo>
                    <a:lnTo>
                      <a:pt x="2085" y="391"/>
                    </a:lnTo>
                    <a:lnTo>
                      <a:pt x="2085" y="384"/>
                    </a:lnTo>
                    <a:lnTo>
                      <a:pt x="2048" y="384"/>
                    </a:lnTo>
                    <a:lnTo>
                      <a:pt x="2048" y="375"/>
                    </a:lnTo>
                    <a:lnTo>
                      <a:pt x="1996" y="375"/>
                    </a:lnTo>
                    <a:lnTo>
                      <a:pt x="1996" y="369"/>
                    </a:lnTo>
                    <a:lnTo>
                      <a:pt x="1968" y="369"/>
                    </a:lnTo>
                    <a:lnTo>
                      <a:pt x="1968" y="355"/>
                    </a:lnTo>
                    <a:lnTo>
                      <a:pt x="1917" y="355"/>
                    </a:lnTo>
                    <a:lnTo>
                      <a:pt x="1917" y="347"/>
                    </a:lnTo>
                    <a:lnTo>
                      <a:pt x="1881" y="347"/>
                    </a:lnTo>
                    <a:lnTo>
                      <a:pt x="1881" y="338"/>
                    </a:lnTo>
                    <a:lnTo>
                      <a:pt x="1835" y="338"/>
                    </a:lnTo>
                    <a:lnTo>
                      <a:pt x="1835" y="332"/>
                    </a:lnTo>
                    <a:lnTo>
                      <a:pt x="1800" y="332"/>
                    </a:lnTo>
                    <a:lnTo>
                      <a:pt x="1800" y="324"/>
                    </a:lnTo>
                    <a:lnTo>
                      <a:pt x="1757" y="324"/>
                    </a:lnTo>
                    <a:lnTo>
                      <a:pt x="1757" y="318"/>
                    </a:lnTo>
                    <a:lnTo>
                      <a:pt x="1720" y="318"/>
                    </a:lnTo>
                    <a:lnTo>
                      <a:pt x="1720" y="310"/>
                    </a:lnTo>
                    <a:lnTo>
                      <a:pt x="1676" y="310"/>
                    </a:lnTo>
                    <a:lnTo>
                      <a:pt x="1676" y="296"/>
                    </a:lnTo>
                    <a:lnTo>
                      <a:pt x="1639" y="296"/>
                    </a:lnTo>
                    <a:lnTo>
                      <a:pt x="1639" y="287"/>
                    </a:lnTo>
                    <a:lnTo>
                      <a:pt x="1595" y="287"/>
                    </a:lnTo>
                    <a:lnTo>
                      <a:pt x="1595" y="272"/>
                    </a:lnTo>
                    <a:lnTo>
                      <a:pt x="1517" y="272"/>
                    </a:lnTo>
                    <a:lnTo>
                      <a:pt x="1517" y="259"/>
                    </a:lnTo>
                    <a:lnTo>
                      <a:pt x="1480" y="259"/>
                    </a:lnTo>
                    <a:lnTo>
                      <a:pt x="1480" y="250"/>
                    </a:lnTo>
                    <a:lnTo>
                      <a:pt x="1443" y="250"/>
                    </a:lnTo>
                    <a:lnTo>
                      <a:pt x="1443" y="236"/>
                    </a:lnTo>
                    <a:lnTo>
                      <a:pt x="1399" y="236"/>
                    </a:lnTo>
                    <a:lnTo>
                      <a:pt x="1399" y="228"/>
                    </a:lnTo>
                    <a:lnTo>
                      <a:pt x="1362" y="228"/>
                    </a:lnTo>
                    <a:lnTo>
                      <a:pt x="1362" y="222"/>
                    </a:lnTo>
                    <a:lnTo>
                      <a:pt x="1312" y="222"/>
                    </a:lnTo>
                    <a:lnTo>
                      <a:pt x="1312" y="213"/>
                    </a:lnTo>
                    <a:lnTo>
                      <a:pt x="1284" y="213"/>
                    </a:lnTo>
                    <a:lnTo>
                      <a:pt x="1284" y="208"/>
                    </a:lnTo>
                    <a:lnTo>
                      <a:pt x="1230" y="208"/>
                    </a:lnTo>
                    <a:lnTo>
                      <a:pt x="1230" y="199"/>
                    </a:lnTo>
                    <a:lnTo>
                      <a:pt x="1195" y="199"/>
                    </a:lnTo>
                    <a:lnTo>
                      <a:pt x="1195" y="184"/>
                    </a:lnTo>
                    <a:lnTo>
                      <a:pt x="1152" y="184"/>
                    </a:lnTo>
                    <a:lnTo>
                      <a:pt x="1152" y="177"/>
                    </a:lnTo>
                    <a:lnTo>
                      <a:pt x="1115" y="177"/>
                    </a:lnTo>
                    <a:lnTo>
                      <a:pt x="1115" y="171"/>
                    </a:lnTo>
                    <a:lnTo>
                      <a:pt x="1071" y="171"/>
                    </a:lnTo>
                    <a:lnTo>
                      <a:pt x="1071" y="154"/>
                    </a:lnTo>
                    <a:lnTo>
                      <a:pt x="1034" y="154"/>
                    </a:lnTo>
                    <a:lnTo>
                      <a:pt x="1034" y="148"/>
                    </a:lnTo>
                    <a:lnTo>
                      <a:pt x="992" y="148"/>
                    </a:lnTo>
                    <a:lnTo>
                      <a:pt x="992" y="140"/>
                    </a:lnTo>
                    <a:lnTo>
                      <a:pt x="955" y="140"/>
                    </a:lnTo>
                    <a:lnTo>
                      <a:pt x="955" y="133"/>
                    </a:lnTo>
                    <a:lnTo>
                      <a:pt x="910" y="133"/>
                    </a:lnTo>
                    <a:lnTo>
                      <a:pt x="910" y="118"/>
                    </a:lnTo>
                    <a:lnTo>
                      <a:pt x="875" y="118"/>
                    </a:lnTo>
                    <a:lnTo>
                      <a:pt x="875" y="111"/>
                    </a:lnTo>
                    <a:lnTo>
                      <a:pt x="795" y="111"/>
                    </a:lnTo>
                    <a:lnTo>
                      <a:pt x="795" y="96"/>
                    </a:lnTo>
                    <a:lnTo>
                      <a:pt x="743" y="96"/>
                    </a:lnTo>
                    <a:lnTo>
                      <a:pt x="743" y="89"/>
                    </a:lnTo>
                    <a:lnTo>
                      <a:pt x="714" y="89"/>
                    </a:lnTo>
                    <a:lnTo>
                      <a:pt x="714" y="80"/>
                    </a:lnTo>
                    <a:lnTo>
                      <a:pt x="664" y="80"/>
                    </a:lnTo>
                    <a:lnTo>
                      <a:pt x="664" y="66"/>
                    </a:lnTo>
                    <a:lnTo>
                      <a:pt x="633" y="66"/>
                    </a:lnTo>
                    <a:lnTo>
                      <a:pt x="633" y="59"/>
                    </a:lnTo>
                    <a:lnTo>
                      <a:pt x="583" y="59"/>
                    </a:lnTo>
                    <a:lnTo>
                      <a:pt x="583" y="52"/>
                    </a:lnTo>
                    <a:lnTo>
                      <a:pt x="546" y="52"/>
                    </a:lnTo>
                    <a:lnTo>
                      <a:pt x="546" y="37"/>
                    </a:lnTo>
                    <a:lnTo>
                      <a:pt x="503" y="37"/>
                    </a:lnTo>
                    <a:lnTo>
                      <a:pt x="503" y="28"/>
                    </a:lnTo>
                    <a:lnTo>
                      <a:pt x="468" y="28"/>
                    </a:lnTo>
                    <a:lnTo>
                      <a:pt x="468" y="23"/>
                    </a:lnTo>
                    <a:lnTo>
                      <a:pt x="431" y="23"/>
                    </a:lnTo>
                    <a:lnTo>
                      <a:pt x="431" y="15"/>
                    </a:lnTo>
                    <a:lnTo>
                      <a:pt x="386" y="15"/>
                    </a:lnTo>
                    <a:lnTo>
                      <a:pt x="386" y="0"/>
                    </a:lnTo>
                    <a:lnTo>
                      <a:pt x="350" y="0"/>
                    </a:lnTo>
                    <a:close/>
                  </a:path>
                </a:pathLst>
              </a:custGeom>
              <a:solidFill>
                <a:srgbClr val="020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79" name="Freeform 447"/>
              <p:cNvSpPr>
                <a:spLocks/>
              </p:cNvSpPr>
              <p:nvPr/>
            </p:nvSpPr>
            <p:spPr bwMode="auto">
              <a:xfrm>
                <a:off x="3906" y="1907"/>
                <a:ext cx="225" cy="142"/>
              </a:xfrm>
              <a:custGeom>
                <a:avLst/>
                <a:gdLst>
                  <a:gd name="T0" fmla="*/ 0 w 2257"/>
                  <a:gd name="T1" fmla="*/ 0 h 1851"/>
                  <a:gd name="T2" fmla="*/ 0 w 2257"/>
                  <a:gd name="T3" fmla="*/ 0 h 1851"/>
                  <a:gd name="T4" fmla="*/ 0 w 2257"/>
                  <a:gd name="T5" fmla="*/ 0 h 1851"/>
                  <a:gd name="T6" fmla="*/ 0 w 2257"/>
                  <a:gd name="T7" fmla="*/ 0 h 1851"/>
                  <a:gd name="T8" fmla="*/ 0 w 2257"/>
                  <a:gd name="T9" fmla="*/ 0 h 1851"/>
                  <a:gd name="T10" fmla="*/ 0 w 2257"/>
                  <a:gd name="T11" fmla="*/ 0 h 1851"/>
                  <a:gd name="T12" fmla="*/ 0 w 2257"/>
                  <a:gd name="T13" fmla="*/ 0 h 1851"/>
                  <a:gd name="T14" fmla="*/ 0 w 2257"/>
                  <a:gd name="T15" fmla="*/ 0 h 1851"/>
                  <a:gd name="T16" fmla="*/ 0 w 2257"/>
                  <a:gd name="T17" fmla="*/ 0 h 1851"/>
                  <a:gd name="T18" fmla="*/ 0 w 2257"/>
                  <a:gd name="T19" fmla="*/ 0 h 1851"/>
                  <a:gd name="T20" fmla="*/ 0 w 2257"/>
                  <a:gd name="T21" fmla="*/ 0 h 1851"/>
                  <a:gd name="T22" fmla="*/ 0 w 2257"/>
                  <a:gd name="T23" fmla="*/ 0 h 1851"/>
                  <a:gd name="T24" fmla="*/ 0 w 2257"/>
                  <a:gd name="T25" fmla="*/ 0 h 1851"/>
                  <a:gd name="T26" fmla="*/ 0 w 2257"/>
                  <a:gd name="T27" fmla="*/ 0 h 1851"/>
                  <a:gd name="T28" fmla="*/ 0 w 2257"/>
                  <a:gd name="T29" fmla="*/ 0 h 1851"/>
                  <a:gd name="T30" fmla="*/ 0 w 2257"/>
                  <a:gd name="T31" fmla="*/ 0 h 1851"/>
                  <a:gd name="T32" fmla="*/ 0 w 2257"/>
                  <a:gd name="T33" fmla="*/ 0 h 1851"/>
                  <a:gd name="T34" fmla="*/ 0 w 2257"/>
                  <a:gd name="T35" fmla="*/ 0 h 1851"/>
                  <a:gd name="T36" fmla="*/ 0 w 2257"/>
                  <a:gd name="T37" fmla="*/ 0 h 1851"/>
                  <a:gd name="T38" fmla="*/ 0 w 2257"/>
                  <a:gd name="T39" fmla="*/ 0 h 1851"/>
                  <a:gd name="T40" fmla="*/ 0 w 2257"/>
                  <a:gd name="T41" fmla="*/ 0 h 1851"/>
                  <a:gd name="T42" fmla="*/ 0 w 2257"/>
                  <a:gd name="T43" fmla="*/ 0 h 1851"/>
                  <a:gd name="T44" fmla="*/ 0 w 2257"/>
                  <a:gd name="T45" fmla="*/ 0 h 1851"/>
                  <a:gd name="T46" fmla="*/ 0 w 2257"/>
                  <a:gd name="T47" fmla="*/ 0 h 1851"/>
                  <a:gd name="T48" fmla="*/ 0 w 2257"/>
                  <a:gd name="T49" fmla="*/ 0 h 1851"/>
                  <a:gd name="T50" fmla="*/ 0 w 2257"/>
                  <a:gd name="T51" fmla="*/ 0 h 1851"/>
                  <a:gd name="T52" fmla="*/ 0 w 2257"/>
                  <a:gd name="T53" fmla="*/ 0 h 1851"/>
                  <a:gd name="T54" fmla="*/ 0 w 2257"/>
                  <a:gd name="T55" fmla="*/ 0 h 1851"/>
                  <a:gd name="T56" fmla="*/ 0 w 2257"/>
                  <a:gd name="T57" fmla="*/ 0 h 1851"/>
                  <a:gd name="T58" fmla="*/ 0 w 2257"/>
                  <a:gd name="T59" fmla="*/ 0 h 1851"/>
                  <a:gd name="T60" fmla="*/ 0 w 2257"/>
                  <a:gd name="T61" fmla="*/ 0 h 1851"/>
                  <a:gd name="T62" fmla="*/ 0 w 2257"/>
                  <a:gd name="T63" fmla="*/ 0 h 1851"/>
                  <a:gd name="T64" fmla="*/ 0 w 2257"/>
                  <a:gd name="T65" fmla="*/ 0 h 1851"/>
                  <a:gd name="T66" fmla="*/ 0 w 2257"/>
                  <a:gd name="T67" fmla="*/ 0 h 1851"/>
                  <a:gd name="T68" fmla="*/ 0 w 2257"/>
                  <a:gd name="T69" fmla="*/ 0 h 1851"/>
                  <a:gd name="T70" fmla="*/ 0 w 2257"/>
                  <a:gd name="T71" fmla="*/ 0 h 1851"/>
                  <a:gd name="T72" fmla="*/ 0 w 2257"/>
                  <a:gd name="T73" fmla="*/ 0 h 1851"/>
                  <a:gd name="T74" fmla="*/ 0 w 2257"/>
                  <a:gd name="T75" fmla="*/ 0 h 1851"/>
                  <a:gd name="T76" fmla="*/ 0 w 2257"/>
                  <a:gd name="T77" fmla="*/ 0 h 1851"/>
                  <a:gd name="T78" fmla="*/ 0 w 2257"/>
                  <a:gd name="T79" fmla="*/ 0 h 1851"/>
                  <a:gd name="T80" fmla="*/ 0 w 2257"/>
                  <a:gd name="T81" fmla="*/ 0 h 1851"/>
                  <a:gd name="T82" fmla="*/ 0 w 2257"/>
                  <a:gd name="T83" fmla="*/ 0 h 1851"/>
                  <a:gd name="T84" fmla="*/ 0 w 2257"/>
                  <a:gd name="T85" fmla="*/ 0 h 1851"/>
                  <a:gd name="T86" fmla="*/ 0 w 2257"/>
                  <a:gd name="T87" fmla="*/ 0 h 1851"/>
                  <a:gd name="T88" fmla="*/ 0 w 2257"/>
                  <a:gd name="T89" fmla="*/ 0 h 1851"/>
                  <a:gd name="T90" fmla="*/ 0 w 2257"/>
                  <a:gd name="T91" fmla="*/ 0 h 1851"/>
                  <a:gd name="T92" fmla="*/ 0 w 2257"/>
                  <a:gd name="T93" fmla="*/ 0 h 1851"/>
                  <a:gd name="T94" fmla="*/ 0 w 2257"/>
                  <a:gd name="T95" fmla="*/ 0 h 1851"/>
                  <a:gd name="T96" fmla="*/ 0 w 2257"/>
                  <a:gd name="T97" fmla="*/ 0 h 1851"/>
                  <a:gd name="T98" fmla="*/ 0 w 2257"/>
                  <a:gd name="T99" fmla="*/ 0 h 1851"/>
                  <a:gd name="T100" fmla="*/ 0 w 2257"/>
                  <a:gd name="T101" fmla="*/ 0 h 1851"/>
                  <a:gd name="T102" fmla="*/ 0 w 2257"/>
                  <a:gd name="T103" fmla="*/ 0 h 1851"/>
                  <a:gd name="T104" fmla="*/ 0 w 2257"/>
                  <a:gd name="T105" fmla="*/ 0 h 1851"/>
                  <a:gd name="T106" fmla="*/ 0 w 2257"/>
                  <a:gd name="T107" fmla="*/ 0 h 1851"/>
                  <a:gd name="T108" fmla="*/ 0 w 2257"/>
                  <a:gd name="T109" fmla="*/ 0 h 1851"/>
                  <a:gd name="T110" fmla="*/ 0 w 2257"/>
                  <a:gd name="T111" fmla="*/ 0 h 1851"/>
                  <a:gd name="T112" fmla="*/ 0 w 2257"/>
                  <a:gd name="T113" fmla="*/ 0 h 1851"/>
                  <a:gd name="T114" fmla="*/ 0 w 2257"/>
                  <a:gd name="T115" fmla="*/ 0 h 1851"/>
                  <a:gd name="T116" fmla="*/ 0 w 2257"/>
                  <a:gd name="T117" fmla="*/ 0 h 1851"/>
                  <a:gd name="T118" fmla="*/ 0 w 2257"/>
                  <a:gd name="T119" fmla="*/ 0 h 1851"/>
                  <a:gd name="T120" fmla="*/ 0 w 2257"/>
                  <a:gd name="T121" fmla="*/ 0 h 1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57"/>
                  <a:gd name="T184" fmla="*/ 0 h 1851"/>
                  <a:gd name="T185" fmla="*/ 2257 w 2257"/>
                  <a:gd name="T186" fmla="*/ 1851 h 18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57" h="1851">
                    <a:moveTo>
                      <a:pt x="269" y="0"/>
                    </a:moveTo>
                    <a:lnTo>
                      <a:pt x="269" y="28"/>
                    </a:lnTo>
                    <a:lnTo>
                      <a:pt x="261" y="28"/>
                    </a:lnTo>
                    <a:lnTo>
                      <a:pt x="261" y="59"/>
                    </a:lnTo>
                    <a:lnTo>
                      <a:pt x="255" y="59"/>
                    </a:lnTo>
                    <a:lnTo>
                      <a:pt x="255" y="89"/>
                    </a:lnTo>
                    <a:lnTo>
                      <a:pt x="246" y="89"/>
                    </a:lnTo>
                    <a:lnTo>
                      <a:pt x="246" y="111"/>
                    </a:lnTo>
                    <a:lnTo>
                      <a:pt x="233" y="111"/>
                    </a:lnTo>
                    <a:lnTo>
                      <a:pt x="233" y="133"/>
                    </a:lnTo>
                    <a:lnTo>
                      <a:pt x="224" y="133"/>
                    </a:lnTo>
                    <a:lnTo>
                      <a:pt x="224" y="184"/>
                    </a:lnTo>
                    <a:lnTo>
                      <a:pt x="211" y="184"/>
                    </a:lnTo>
                    <a:lnTo>
                      <a:pt x="211" y="208"/>
                    </a:lnTo>
                    <a:lnTo>
                      <a:pt x="204" y="208"/>
                    </a:lnTo>
                    <a:lnTo>
                      <a:pt x="204" y="228"/>
                    </a:lnTo>
                    <a:lnTo>
                      <a:pt x="187" y="228"/>
                    </a:lnTo>
                    <a:lnTo>
                      <a:pt x="187" y="272"/>
                    </a:lnTo>
                    <a:lnTo>
                      <a:pt x="174" y="272"/>
                    </a:lnTo>
                    <a:lnTo>
                      <a:pt x="174" y="310"/>
                    </a:lnTo>
                    <a:lnTo>
                      <a:pt x="168" y="310"/>
                    </a:lnTo>
                    <a:lnTo>
                      <a:pt x="168" y="332"/>
                    </a:lnTo>
                    <a:lnTo>
                      <a:pt x="152" y="332"/>
                    </a:lnTo>
                    <a:lnTo>
                      <a:pt x="152" y="375"/>
                    </a:lnTo>
                    <a:lnTo>
                      <a:pt x="137" y="375"/>
                    </a:lnTo>
                    <a:lnTo>
                      <a:pt x="137" y="406"/>
                    </a:lnTo>
                    <a:lnTo>
                      <a:pt x="131" y="406"/>
                    </a:lnTo>
                    <a:lnTo>
                      <a:pt x="131" y="435"/>
                    </a:lnTo>
                    <a:lnTo>
                      <a:pt x="115" y="435"/>
                    </a:lnTo>
                    <a:lnTo>
                      <a:pt x="115" y="472"/>
                    </a:lnTo>
                    <a:lnTo>
                      <a:pt x="100" y="472"/>
                    </a:lnTo>
                    <a:lnTo>
                      <a:pt x="100" y="509"/>
                    </a:lnTo>
                    <a:lnTo>
                      <a:pt x="95" y="509"/>
                    </a:lnTo>
                    <a:lnTo>
                      <a:pt x="95" y="531"/>
                    </a:lnTo>
                    <a:lnTo>
                      <a:pt x="87" y="531"/>
                    </a:lnTo>
                    <a:lnTo>
                      <a:pt x="87" y="545"/>
                    </a:lnTo>
                    <a:lnTo>
                      <a:pt x="72" y="545"/>
                    </a:lnTo>
                    <a:lnTo>
                      <a:pt x="72" y="576"/>
                    </a:lnTo>
                    <a:lnTo>
                      <a:pt x="65" y="576"/>
                    </a:lnTo>
                    <a:lnTo>
                      <a:pt x="65" y="605"/>
                    </a:lnTo>
                    <a:lnTo>
                      <a:pt x="58" y="605"/>
                    </a:lnTo>
                    <a:lnTo>
                      <a:pt x="58" y="628"/>
                    </a:lnTo>
                    <a:lnTo>
                      <a:pt x="50" y="628"/>
                    </a:lnTo>
                    <a:lnTo>
                      <a:pt x="50" y="650"/>
                    </a:lnTo>
                    <a:lnTo>
                      <a:pt x="36" y="650"/>
                    </a:lnTo>
                    <a:lnTo>
                      <a:pt x="36" y="670"/>
                    </a:lnTo>
                    <a:lnTo>
                      <a:pt x="28" y="670"/>
                    </a:lnTo>
                    <a:lnTo>
                      <a:pt x="28" y="708"/>
                    </a:lnTo>
                    <a:lnTo>
                      <a:pt x="22" y="708"/>
                    </a:lnTo>
                    <a:lnTo>
                      <a:pt x="22" y="723"/>
                    </a:lnTo>
                    <a:lnTo>
                      <a:pt x="13" y="723"/>
                    </a:lnTo>
                    <a:lnTo>
                      <a:pt x="13" y="753"/>
                    </a:lnTo>
                    <a:lnTo>
                      <a:pt x="0" y="753"/>
                    </a:lnTo>
                    <a:lnTo>
                      <a:pt x="0" y="1388"/>
                    </a:lnTo>
                    <a:lnTo>
                      <a:pt x="22" y="1388"/>
                    </a:lnTo>
                    <a:lnTo>
                      <a:pt x="22" y="1403"/>
                    </a:lnTo>
                    <a:lnTo>
                      <a:pt x="95" y="1403"/>
                    </a:lnTo>
                    <a:lnTo>
                      <a:pt x="95" y="1417"/>
                    </a:lnTo>
                    <a:lnTo>
                      <a:pt x="137" y="1417"/>
                    </a:lnTo>
                    <a:lnTo>
                      <a:pt x="137" y="1425"/>
                    </a:lnTo>
                    <a:lnTo>
                      <a:pt x="174" y="1425"/>
                    </a:lnTo>
                    <a:lnTo>
                      <a:pt x="174" y="1431"/>
                    </a:lnTo>
                    <a:lnTo>
                      <a:pt x="211" y="1431"/>
                    </a:lnTo>
                    <a:lnTo>
                      <a:pt x="211" y="1440"/>
                    </a:lnTo>
                    <a:lnTo>
                      <a:pt x="246" y="1440"/>
                    </a:lnTo>
                    <a:lnTo>
                      <a:pt x="246" y="1446"/>
                    </a:lnTo>
                    <a:lnTo>
                      <a:pt x="283" y="1446"/>
                    </a:lnTo>
                    <a:lnTo>
                      <a:pt x="283" y="1462"/>
                    </a:lnTo>
                    <a:lnTo>
                      <a:pt x="328" y="1462"/>
                    </a:lnTo>
                    <a:lnTo>
                      <a:pt x="328" y="1468"/>
                    </a:lnTo>
                    <a:lnTo>
                      <a:pt x="364" y="1468"/>
                    </a:lnTo>
                    <a:lnTo>
                      <a:pt x="364" y="1477"/>
                    </a:lnTo>
                    <a:lnTo>
                      <a:pt x="400" y="1477"/>
                    </a:lnTo>
                    <a:lnTo>
                      <a:pt x="400" y="1482"/>
                    </a:lnTo>
                    <a:lnTo>
                      <a:pt x="437" y="1482"/>
                    </a:lnTo>
                    <a:lnTo>
                      <a:pt x="437" y="1499"/>
                    </a:lnTo>
                    <a:lnTo>
                      <a:pt x="479" y="1499"/>
                    </a:lnTo>
                    <a:lnTo>
                      <a:pt x="479" y="1505"/>
                    </a:lnTo>
                    <a:lnTo>
                      <a:pt x="516" y="1505"/>
                    </a:lnTo>
                    <a:lnTo>
                      <a:pt x="516" y="1513"/>
                    </a:lnTo>
                    <a:lnTo>
                      <a:pt x="552" y="1513"/>
                    </a:lnTo>
                    <a:lnTo>
                      <a:pt x="552" y="1519"/>
                    </a:lnTo>
                    <a:lnTo>
                      <a:pt x="583" y="1519"/>
                    </a:lnTo>
                    <a:lnTo>
                      <a:pt x="583" y="1536"/>
                    </a:lnTo>
                    <a:lnTo>
                      <a:pt x="662" y="1536"/>
                    </a:lnTo>
                    <a:lnTo>
                      <a:pt x="662" y="1550"/>
                    </a:lnTo>
                    <a:lnTo>
                      <a:pt x="698" y="1550"/>
                    </a:lnTo>
                    <a:lnTo>
                      <a:pt x="698" y="1556"/>
                    </a:lnTo>
                    <a:lnTo>
                      <a:pt x="735" y="1556"/>
                    </a:lnTo>
                    <a:lnTo>
                      <a:pt x="735" y="1565"/>
                    </a:lnTo>
                    <a:lnTo>
                      <a:pt x="779" y="1565"/>
                    </a:lnTo>
                    <a:lnTo>
                      <a:pt x="779" y="1579"/>
                    </a:lnTo>
                    <a:lnTo>
                      <a:pt x="824" y="1579"/>
                    </a:lnTo>
                    <a:lnTo>
                      <a:pt x="824" y="1587"/>
                    </a:lnTo>
                    <a:lnTo>
                      <a:pt x="860" y="1587"/>
                    </a:lnTo>
                    <a:lnTo>
                      <a:pt x="860" y="1594"/>
                    </a:lnTo>
                    <a:lnTo>
                      <a:pt x="897" y="1594"/>
                    </a:lnTo>
                    <a:lnTo>
                      <a:pt x="897" y="1601"/>
                    </a:lnTo>
                    <a:lnTo>
                      <a:pt x="933" y="1601"/>
                    </a:lnTo>
                    <a:lnTo>
                      <a:pt x="933" y="1616"/>
                    </a:lnTo>
                    <a:lnTo>
                      <a:pt x="975" y="1616"/>
                    </a:lnTo>
                    <a:lnTo>
                      <a:pt x="975" y="1624"/>
                    </a:lnTo>
                    <a:lnTo>
                      <a:pt x="1012" y="1624"/>
                    </a:lnTo>
                    <a:lnTo>
                      <a:pt x="1012" y="1638"/>
                    </a:lnTo>
                    <a:lnTo>
                      <a:pt x="1085" y="1638"/>
                    </a:lnTo>
                    <a:lnTo>
                      <a:pt x="1085" y="1647"/>
                    </a:lnTo>
                    <a:lnTo>
                      <a:pt x="1114" y="1647"/>
                    </a:lnTo>
                    <a:lnTo>
                      <a:pt x="1114" y="1653"/>
                    </a:lnTo>
                    <a:lnTo>
                      <a:pt x="1166" y="1653"/>
                    </a:lnTo>
                    <a:lnTo>
                      <a:pt x="1166" y="1667"/>
                    </a:lnTo>
                    <a:lnTo>
                      <a:pt x="1203" y="1667"/>
                    </a:lnTo>
                    <a:lnTo>
                      <a:pt x="1203" y="1675"/>
                    </a:lnTo>
                    <a:lnTo>
                      <a:pt x="1231" y="1675"/>
                    </a:lnTo>
                    <a:lnTo>
                      <a:pt x="1231" y="1684"/>
                    </a:lnTo>
                    <a:lnTo>
                      <a:pt x="1267" y="1684"/>
                    </a:lnTo>
                    <a:lnTo>
                      <a:pt x="1267" y="1698"/>
                    </a:lnTo>
                    <a:lnTo>
                      <a:pt x="1318" y="1698"/>
                    </a:lnTo>
                    <a:lnTo>
                      <a:pt x="1318" y="1704"/>
                    </a:lnTo>
                    <a:lnTo>
                      <a:pt x="1349" y="1704"/>
                    </a:lnTo>
                    <a:lnTo>
                      <a:pt x="1349" y="1712"/>
                    </a:lnTo>
                    <a:lnTo>
                      <a:pt x="1384" y="1712"/>
                    </a:lnTo>
                    <a:lnTo>
                      <a:pt x="1384" y="1720"/>
                    </a:lnTo>
                    <a:lnTo>
                      <a:pt x="1421" y="1720"/>
                    </a:lnTo>
                    <a:lnTo>
                      <a:pt x="1421" y="1735"/>
                    </a:lnTo>
                    <a:lnTo>
                      <a:pt x="1464" y="1735"/>
                    </a:lnTo>
                    <a:lnTo>
                      <a:pt x="1464" y="1741"/>
                    </a:lnTo>
                    <a:lnTo>
                      <a:pt x="1500" y="1741"/>
                    </a:lnTo>
                    <a:lnTo>
                      <a:pt x="1500" y="1757"/>
                    </a:lnTo>
                    <a:lnTo>
                      <a:pt x="1573" y="1757"/>
                    </a:lnTo>
                    <a:lnTo>
                      <a:pt x="1573" y="1763"/>
                    </a:lnTo>
                    <a:lnTo>
                      <a:pt x="1617" y="1763"/>
                    </a:lnTo>
                    <a:lnTo>
                      <a:pt x="1617" y="1772"/>
                    </a:lnTo>
                    <a:lnTo>
                      <a:pt x="1654" y="1772"/>
                    </a:lnTo>
                    <a:lnTo>
                      <a:pt x="1654" y="1786"/>
                    </a:lnTo>
                    <a:lnTo>
                      <a:pt x="1691" y="1786"/>
                    </a:lnTo>
                    <a:lnTo>
                      <a:pt x="1691" y="1794"/>
                    </a:lnTo>
                    <a:lnTo>
                      <a:pt x="1732" y="1794"/>
                    </a:lnTo>
                    <a:lnTo>
                      <a:pt x="1732" y="1800"/>
                    </a:lnTo>
                    <a:lnTo>
                      <a:pt x="1769" y="1800"/>
                    </a:lnTo>
                    <a:lnTo>
                      <a:pt x="1769" y="1814"/>
                    </a:lnTo>
                    <a:lnTo>
                      <a:pt x="1806" y="1814"/>
                    </a:lnTo>
                    <a:lnTo>
                      <a:pt x="1806" y="1823"/>
                    </a:lnTo>
                    <a:lnTo>
                      <a:pt x="1850" y="1823"/>
                    </a:lnTo>
                    <a:lnTo>
                      <a:pt x="1850" y="1829"/>
                    </a:lnTo>
                    <a:lnTo>
                      <a:pt x="1887" y="1829"/>
                    </a:lnTo>
                    <a:lnTo>
                      <a:pt x="1887" y="1845"/>
                    </a:lnTo>
                    <a:lnTo>
                      <a:pt x="1915" y="1845"/>
                    </a:lnTo>
                    <a:lnTo>
                      <a:pt x="1915" y="1851"/>
                    </a:lnTo>
                    <a:lnTo>
                      <a:pt x="1967" y="1851"/>
                    </a:lnTo>
                    <a:lnTo>
                      <a:pt x="1967" y="1845"/>
                    </a:lnTo>
                    <a:lnTo>
                      <a:pt x="1974" y="1845"/>
                    </a:lnTo>
                    <a:lnTo>
                      <a:pt x="1974" y="1800"/>
                    </a:lnTo>
                    <a:lnTo>
                      <a:pt x="1982" y="1800"/>
                    </a:lnTo>
                    <a:lnTo>
                      <a:pt x="1982" y="1772"/>
                    </a:lnTo>
                    <a:lnTo>
                      <a:pt x="1987" y="1772"/>
                    </a:lnTo>
                    <a:lnTo>
                      <a:pt x="1987" y="1757"/>
                    </a:lnTo>
                    <a:lnTo>
                      <a:pt x="2004" y="1757"/>
                    </a:lnTo>
                    <a:lnTo>
                      <a:pt x="2004" y="1712"/>
                    </a:lnTo>
                    <a:lnTo>
                      <a:pt x="2010" y="1712"/>
                    </a:lnTo>
                    <a:lnTo>
                      <a:pt x="2010" y="1684"/>
                    </a:lnTo>
                    <a:lnTo>
                      <a:pt x="2024" y="1684"/>
                    </a:lnTo>
                    <a:lnTo>
                      <a:pt x="2024" y="1667"/>
                    </a:lnTo>
                    <a:lnTo>
                      <a:pt x="2032" y="1667"/>
                    </a:lnTo>
                    <a:lnTo>
                      <a:pt x="2032" y="1638"/>
                    </a:lnTo>
                    <a:lnTo>
                      <a:pt x="2041" y="1638"/>
                    </a:lnTo>
                    <a:lnTo>
                      <a:pt x="2041" y="1624"/>
                    </a:lnTo>
                    <a:lnTo>
                      <a:pt x="2046" y="1624"/>
                    </a:lnTo>
                    <a:lnTo>
                      <a:pt x="2046" y="1587"/>
                    </a:lnTo>
                    <a:lnTo>
                      <a:pt x="2061" y="1587"/>
                    </a:lnTo>
                    <a:lnTo>
                      <a:pt x="2061" y="1565"/>
                    </a:lnTo>
                    <a:lnTo>
                      <a:pt x="2069" y="1565"/>
                    </a:lnTo>
                    <a:lnTo>
                      <a:pt x="2069" y="1536"/>
                    </a:lnTo>
                    <a:lnTo>
                      <a:pt x="2083" y="1536"/>
                    </a:lnTo>
                    <a:lnTo>
                      <a:pt x="2083" y="1482"/>
                    </a:lnTo>
                    <a:lnTo>
                      <a:pt x="2097" y="1482"/>
                    </a:lnTo>
                    <a:lnTo>
                      <a:pt x="2097" y="1468"/>
                    </a:lnTo>
                    <a:lnTo>
                      <a:pt x="2105" y="1468"/>
                    </a:lnTo>
                    <a:lnTo>
                      <a:pt x="2105" y="1440"/>
                    </a:lnTo>
                    <a:lnTo>
                      <a:pt x="2113" y="1440"/>
                    </a:lnTo>
                    <a:lnTo>
                      <a:pt x="2113" y="1425"/>
                    </a:lnTo>
                    <a:lnTo>
                      <a:pt x="2119" y="1425"/>
                    </a:lnTo>
                    <a:lnTo>
                      <a:pt x="2119" y="1403"/>
                    </a:lnTo>
                    <a:lnTo>
                      <a:pt x="2133" y="1403"/>
                    </a:lnTo>
                    <a:lnTo>
                      <a:pt x="2133" y="1380"/>
                    </a:lnTo>
                    <a:lnTo>
                      <a:pt x="2142" y="1380"/>
                    </a:lnTo>
                    <a:lnTo>
                      <a:pt x="2142" y="1357"/>
                    </a:lnTo>
                    <a:lnTo>
                      <a:pt x="2148" y="1357"/>
                    </a:lnTo>
                    <a:lnTo>
                      <a:pt x="2148" y="1321"/>
                    </a:lnTo>
                    <a:lnTo>
                      <a:pt x="2164" y="1321"/>
                    </a:lnTo>
                    <a:lnTo>
                      <a:pt x="2164" y="1297"/>
                    </a:lnTo>
                    <a:lnTo>
                      <a:pt x="2170" y="1297"/>
                    </a:lnTo>
                    <a:lnTo>
                      <a:pt x="2170" y="1261"/>
                    </a:lnTo>
                    <a:lnTo>
                      <a:pt x="2178" y="1261"/>
                    </a:lnTo>
                    <a:lnTo>
                      <a:pt x="2178" y="1240"/>
                    </a:lnTo>
                    <a:lnTo>
                      <a:pt x="2185" y="1240"/>
                    </a:lnTo>
                    <a:lnTo>
                      <a:pt x="2185" y="1224"/>
                    </a:lnTo>
                    <a:lnTo>
                      <a:pt x="2200" y="1224"/>
                    </a:lnTo>
                    <a:lnTo>
                      <a:pt x="2200" y="1196"/>
                    </a:lnTo>
                    <a:lnTo>
                      <a:pt x="2207" y="1196"/>
                    </a:lnTo>
                    <a:lnTo>
                      <a:pt x="2207" y="1181"/>
                    </a:lnTo>
                    <a:lnTo>
                      <a:pt x="2215" y="1181"/>
                    </a:lnTo>
                    <a:lnTo>
                      <a:pt x="2215" y="1145"/>
                    </a:lnTo>
                    <a:lnTo>
                      <a:pt x="2220" y="1145"/>
                    </a:lnTo>
                    <a:lnTo>
                      <a:pt x="2220" y="1121"/>
                    </a:lnTo>
                    <a:lnTo>
                      <a:pt x="2229" y="1121"/>
                    </a:lnTo>
                    <a:lnTo>
                      <a:pt x="2229" y="1108"/>
                    </a:lnTo>
                    <a:lnTo>
                      <a:pt x="2237" y="1108"/>
                    </a:lnTo>
                    <a:lnTo>
                      <a:pt x="2237" y="1077"/>
                    </a:lnTo>
                    <a:lnTo>
                      <a:pt x="2243" y="1077"/>
                    </a:lnTo>
                    <a:lnTo>
                      <a:pt x="2243" y="1048"/>
                    </a:lnTo>
                    <a:lnTo>
                      <a:pt x="2257" y="1048"/>
                    </a:lnTo>
                    <a:lnTo>
                      <a:pt x="2257" y="450"/>
                    </a:lnTo>
                    <a:lnTo>
                      <a:pt x="2237" y="450"/>
                    </a:lnTo>
                    <a:lnTo>
                      <a:pt x="2237" y="435"/>
                    </a:lnTo>
                    <a:lnTo>
                      <a:pt x="2164" y="435"/>
                    </a:lnTo>
                    <a:lnTo>
                      <a:pt x="2164" y="421"/>
                    </a:lnTo>
                    <a:lnTo>
                      <a:pt x="2119" y="421"/>
                    </a:lnTo>
                    <a:lnTo>
                      <a:pt x="2119" y="413"/>
                    </a:lnTo>
                    <a:lnTo>
                      <a:pt x="2083" y="413"/>
                    </a:lnTo>
                    <a:lnTo>
                      <a:pt x="2083" y="406"/>
                    </a:lnTo>
                    <a:lnTo>
                      <a:pt x="2041" y="406"/>
                    </a:lnTo>
                    <a:lnTo>
                      <a:pt x="2041" y="391"/>
                    </a:lnTo>
                    <a:lnTo>
                      <a:pt x="2004" y="391"/>
                    </a:lnTo>
                    <a:lnTo>
                      <a:pt x="2004" y="384"/>
                    </a:lnTo>
                    <a:lnTo>
                      <a:pt x="1967" y="384"/>
                    </a:lnTo>
                    <a:lnTo>
                      <a:pt x="1967" y="375"/>
                    </a:lnTo>
                    <a:lnTo>
                      <a:pt x="1915" y="375"/>
                    </a:lnTo>
                    <a:lnTo>
                      <a:pt x="1915" y="369"/>
                    </a:lnTo>
                    <a:lnTo>
                      <a:pt x="1887" y="369"/>
                    </a:lnTo>
                    <a:lnTo>
                      <a:pt x="1887" y="355"/>
                    </a:lnTo>
                    <a:lnTo>
                      <a:pt x="1836" y="355"/>
                    </a:lnTo>
                    <a:lnTo>
                      <a:pt x="1836" y="347"/>
                    </a:lnTo>
                    <a:lnTo>
                      <a:pt x="1800" y="347"/>
                    </a:lnTo>
                    <a:lnTo>
                      <a:pt x="1800" y="338"/>
                    </a:lnTo>
                    <a:lnTo>
                      <a:pt x="1754" y="338"/>
                    </a:lnTo>
                    <a:lnTo>
                      <a:pt x="1754" y="332"/>
                    </a:lnTo>
                    <a:lnTo>
                      <a:pt x="1719" y="332"/>
                    </a:lnTo>
                    <a:lnTo>
                      <a:pt x="1719" y="324"/>
                    </a:lnTo>
                    <a:lnTo>
                      <a:pt x="1676" y="324"/>
                    </a:lnTo>
                    <a:lnTo>
                      <a:pt x="1676" y="318"/>
                    </a:lnTo>
                    <a:lnTo>
                      <a:pt x="1639" y="318"/>
                    </a:lnTo>
                    <a:lnTo>
                      <a:pt x="1639" y="310"/>
                    </a:lnTo>
                    <a:lnTo>
                      <a:pt x="1595" y="310"/>
                    </a:lnTo>
                    <a:lnTo>
                      <a:pt x="1595" y="296"/>
                    </a:lnTo>
                    <a:lnTo>
                      <a:pt x="1558" y="296"/>
                    </a:lnTo>
                    <a:lnTo>
                      <a:pt x="1558" y="287"/>
                    </a:lnTo>
                    <a:lnTo>
                      <a:pt x="1514" y="287"/>
                    </a:lnTo>
                    <a:lnTo>
                      <a:pt x="1514" y="272"/>
                    </a:lnTo>
                    <a:lnTo>
                      <a:pt x="1436" y="272"/>
                    </a:lnTo>
                    <a:lnTo>
                      <a:pt x="1436" y="259"/>
                    </a:lnTo>
                    <a:lnTo>
                      <a:pt x="1399" y="259"/>
                    </a:lnTo>
                    <a:lnTo>
                      <a:pt x="1399" y="250"/>
                    </a:lnTo>
                    <a:lnTo>
                      <a:pt x="1362" y="250"/>
                    </a:lnTo>
                    <a:lnTo>
                      <a:pt x="1362" y="236"/>
                    </a:lnTo>
                    <a:lnTo>
                      <a:pt x="1318" y="236"/>
                    </a:lnTo>
                    <a:lnTo>
                      <a:pt x="1318" y="228"/>
                    </a:lnTo>
                    <a:lnTo>
                      <a:pt x="1281" y="228"/>
                    </a:lnTo>
                    <a:lnTo>
                      <a:pt x="1281" y="222"/>
                    </a:lnTo>
                    <a:lnTo>
                      <a:pt x="1231" y="222"/>
                    </a:lnTo>
                    <a:lnTo>
                      <a:pt x="1231" y="213"/>
                    </a:lnTo>
                    <a:lnTo>
                      <a:pt x="1203" y="213"/>
                    </a:lnTo>
                    <a:lnTo>
                      <a:pt x="1203" y="208"/>
                    </a:lnTo>
                    <a:lnTo>
                      <a:pt x="1149" y="208"/>
                    </a:lnTo>
                    <a:lnTo>
                      <a:pt x="1149" y="199"/>
                    </a:lnTo>
                    <a:lnTo>
                      <a:pt x="1114" y="199"/>
                    </a:lnTo>
                    <a:lnTo>
                      <a:pt x="1114" y="184"/>
                    </a:lnTo>
                    <a:lnTo>
                      <a:pt x="1071" y="184"/>
                    </a:lnTo>
                    <a:lnTo>
                      <a:pt x="1071" y="177"/>
                    </a:lnTo>
                    <a:lnTo>
                      <a:pt x="1034" y="177"/>
                    </a:lnTo>
                    <a:lnTo>
                      <a:pt x="1034" y="171"/>
                    </a:lnTo>
                    <a:lnTo>
                      <a:pt x="990" y="171"/>
                    </a:lnTo>
                    <a:lnTo>
                      <a:pt x="990" y="154"/>
                    </a:lnTo>
                    <a:lnTo>
                      <a:pt x="953" y="154"/>
                    </a:lnTo>
                    <a:lnTo>
                      <a:pt x="953" y="148"/>
                    </a:lnTo>
                    <a:lnTo>
                      <a:pt x="911" y="148"/>
                    </a:lnTo>
                    <a:lnTo>
                      <a:pt x="911" y="140"/>
                    </a:lnTo>
                    <a:lnTo>
                      <a:pt x="874" y="140"/>
                    </a:lnTo>
                    <a:lnTo>
                      <a:pt x="874" y="133"/>
                    </a:lnTo>
                    <a:lnTo>
                      <a:pt x="829" y="133"/>
                    </a:lnTo>
                    <a:lnTo>
                      <a:pt x="829" y="118"/>
                    </a:lnTo>
                    <a:lnTo>
                      <a:pt x="794" y="118"/>
                    </a:lnTo>
                    <a:lnTo>
                      <a:pt x="794" y="111"/>
                    </a:lnTo>
                    <a:lnTo>
                      <a:pt x="714" y="111"/>
                    </a:lnTo>
                    <a:lnTo>
                      <a:pt x="714" y="96"/>
                    </a:lnTo>
                    <a:lnTo>
                      <a:pt x="662" y="96"/>
                    </a:lnTo>
                    <a:lnTo>
                      <a:pt x="662" y="89"/>
                    </a:lnTo>
                    <a:lnTo>
                      <a:pt x="633" y="89"/>
                    </a:lnTo>
                    <a:lnTo>
                      <a:pt x="633" y="80"/>
                    </a:lnTo>
                    <a:lnTo>
                      <a:pt x="583" y="80"/>
                    </a:lnTo>
                    <a:lnTo>
                      <a:pt x="583" y="66"/>
                    </a:lnTo>
                    <a:lnTo>
                      <a:pt x="552" y="66"/>
                    </a:lnTo>
                    <a:lnTo>
                      <a:pt x="552" y="59"/>
                    </a:lnTo>
                    <a:lnTo>
                      <a:pt x="502" y="59"/>
                    </a:lnTo>
                    <a:lnTo>
                      <a:pt x="502" y="52"/>
                    </a:lnTo>
                    <a:lnTo>
                      <a:pt x="465" y="52"/>
                    </a:lnTo>
                    <a:lnTo>
                      <a:pt x="465" y="37"/>
                    </a:lnTo>
                    <a:lnTo>
                      <a:pt x="422" y="37"/>
                    </a:lnTo>
                    <a:lnTo>
                      <a:pt x="422" y="28"/>
                    </a:lnTo>
                    <a:lnTo>
                      <a:pt x="387" y="28"/>
                    </a:lnTo>
                    <a:lnTo>
                      <a:pt x="387" y="23"/>
                    </a:lnTo>
                    <a:lnTo>
                      <a:pt x="350" y="23"/>
                    </a:lnTo>
                    <a:lnTo>
                      <a:pt x="350" y="15"/>
                    </a:lnTo>
                    <a:lnTo>
                      <a:pt x="305" y="15"/>
                    </a:lnTo>
                    <a:lnTo>
                      <a:pt x="305" y="0"/>
                    </a:lnTo>
                    <a:lnTo>
                      <a:pt x="269" y="0"/>
                    </a:lnTo>
                    <a:close/>
                  </a:path>
                </a:pathLst>
              </a:custGeom>
              <a:solidFill>
                <a:srgbClr val="020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80" name="Freeform 448"/>
              <p:cNvSpPr>
                <a:spLocks/>
              </p:cNvSpPr>
              <p:nvPr/>
            </p:nvSpPr>
            <p:spPr bwMode="auto">
              <a:xfrm>
                <a:off x="3912" y="1907"/>
                <a:ext cx="212" cy="142"/>
              </a:xfrm>
              <a:custGeom>
                <a:avLst/>
                <a:gdLst>
                  <a:gd name="T0" fmla="*/ 0 w 2127"/>
                  <a:gd name="T1" fmla="*/ 0 h 1851"/>
                  <a:gd name="T2" fmla="*/ 0 w 2127"/>
                  <a:gd name="T3" fmla="*/ 0 h 1851"/>
                  <a:gd name="T4" fmla="*/ 0 w 2127"/>
                  <a:gd name="T5" fmla="*/ 0 h 1851"/>
                  <a:gd name="T6" fmla="*/ 0 w 2127"/>
                  <a:gd name="T7" fmla="*/ 0 h 1851"/>
                  <a:gd name="T8" fmla="*/ 0 w 2127"/>
                  <a:gd name="T9" fmla="*/ 0 h 1851"/>
                  <a:gd name="T10" fmla="*/ 0 w 2127"/>
                  <a:gd name="T11" fmla="*/ 0 h 1851"/>
                  <a:gd name="T12" fmla="*/ 0 w 2127"/>
                  <a:gd name="T13" fmla="*/ 0 h 1851"/>
                  <a:gd name="T14" fmla="*/ 0 w 2127"/>
                  <a:gd name="T15" fmla="*/ 0 h 1851"/>
                  <a:gd name="T16" fmla="*/ 0 w 2127"/>
                  <a:gd name="T17" fmla="*/ 0 h 1851"/>
                  <a:gd name="T18" fmla="*/ 0 w 2127"/>
                  <a:gd name="T19" fmla="*/ 0 h 1851"/>
                  <a:gd name="T20" fmla="*/ 0 w 2127"/>
                  <a:gd name="T21" fmla="*/ 0 h 1851"/>
                  <a:gd name="T22" fmla="*/ 0 w 2127"/>
                  <a:gd name="T23" fmla="*/ 0 h 1851"/>
                  <a:gd name="T24" fmla="*/ 0 w 2127"/>
                  <a:gd name="T25" fmla="*/ 0 h 1851"/>
                  <a:gd name="T26" fmla="*/ 0 w 2127"/>
                  <a:gd name="T27" fmla="*/ 0 h 1851"/>
                  <a:gd name="T28" fmla="*/ 0 w 2127"/>
                  <a:gd name="T29" fmla="*/ 0 h 1851"/>
                  <a:gd name="T30" fmla="*/ 0 w 2127"/>
                  <a:gd name="T31" fmla="*/ 0 h 1851"/>
                  <a:gd name="T32" fmla="*/ 0 w 2127"/>
                  <a:gd name="T33" fmla="*/ 0 h 1851"/>
                  <a:gd name="T34" fmla="*/ 0 w 2127"/>
                  <a:gd name="T35" fmla="*/ 0 h 1851"/>
                  <a:gd name="T36" fmla="*/ 0 w 2127"/>
                  <a:gd name="T37" fmla="*/ 0 h 1851"/>
                  <a:gd name="T38" fmla="*/ 0 w 2127"/>
                  <a:gd name="T39" fmla="*/ 0 h 1851"/>
                  <a:gd name="T40" fmla="*/ 0 w 2127"/>
                  <a:gd name="T41" fmla="*/ 0 h 1851"/>
                  <a:gd name="T42" fmla="*/ 0 w 2127"/>
                  <a:gd name="T43" fmla="*/ 0 h 1851"/>
                  <a:gd name="T44" fmla="*/ 0 w 2127"/>
                  <a:gd name="T45" fmla="*/ 0 h 1851"/>
                  <a:gd name="T46" fmla="*/ 0 w 2127"/>
                  <a:gd name="T47" fmla="*/ 0 h 1851"/>
                  <a:gd name="T48" fmla="*/ 0 w 2127"/>
                  <a:gd name="T49" fmla="*/ 0 h 1851"/>
                  <a:gd name="T50" fmla="*/ 0 w 2127"/>
                  <a:gd name="T51" fmla="*/ 0 h 1851"/>
                  <a:gd name="T52" fmla="*/ 0 w 2127"/>
                  <a:gd name="T53" fmla="*/ 0 h 1851"/>
                  <a:gd name="T54" fmla="*/ 0 w 2127"/>
                  <a:gd name="T55" fmla="*/ 0 h 1851"/>
                  <a:gd name="T56" fmla="*/ 0 w 2127"/>
                  <a:gd name="T57" fmla="*/ 0 h 1851"/>
                  <a:gd name="T58" fmla="*/ 0 w 2127"/>
                  <a:gd name="T59" fmla="*/ 0 h 1851"/>
                  <a:gd name="T60" fmla="*/ 0 w 2127"/>
                  <a:gd name="T61" fmla="*/ 0 h 1851"/>
                  <a:gd name="T62" fmla="*/ 0 w 2127"/>
                  <a:gd name="T63" fmla="*/ 0 h 1851"/>
                  <a:gd name="T64" fmla="*/ 0 w 2127"/>
                  <a:gd name="T65" fmla="*/ 0 h 1851"/>
                  <a:gd name="T66" fmla="*/ 0 w 2127"/>
                  <a:gd name="T67" fmla="*/ 0 h 1851"/>
                  <a:gd name="T68" fmla="*/ 0 w 2127"/>
                  <a:gd name="T69" fmla="*/ 0 h 1851"/>
                  <a:gd name="T70" fmla="*/ 0 w 2127"/>
                  <a:gd name="T71" fmla="*/ 0 h 1851"/>
                  <a:gd name="T72" fmla="*/ 0 w 2127"/>
                  <a:gd name="T73" fmla="*/ 0 h 1851"/>
                  <a:gd name="T74" fmla="*/ 0 w 2127"/>
                  <a:gd name="T75" fmla="*/ 0 h 1851"/>
                  <a:gd name="T76" fmla="*/ 0 w 2127"/>
                  <a:gd name="T77" fmla="*/ 0 h 1851"/>
                  <a:gd name="T78" fmla="*/ 0 w 2127"/>
                  <a:gd name="T79" fmla="*/ 0 h 1851"/>
                  <a:gd name="T80" fmla="*/ 0 w 2127"/>
                  <a:gd name="T81" fmla="*/ 0 h 1851"/>
                  <a:gd name="T82" fmla="*/ 0 w 2127"/>
                  <a:gd name="T83" fmla="*/ 0 h 1851"/>
                  <a:gd name="T84" fmla="*/ 0 w 2127"/>
                  <a:gd name="T85" fmla="*/ 0 h 1851"/>
                  <a:gd name="T86" fmla="*/ 0 w 2127"/>
                  <a:gd name="T87" fmla="*/ 0 h 1851"/>
                  <a:gd name="T88" fmla="*/ 0 w 2127"/>
                  <a:gd name="T89" fmla="*/ 0 h 1851"/>
                  <a:gd name="T90" fmla="*/ 0 w 2127"/>
                  <a:gd name="T91" fmla="*/ 0 h 1851"/>
                  <a:gd name="T92" fmla="*/ 0 w 2127"/>
                  <a:gd name="T93" fmla="*/ 0 h 1851"/>
                  <a:gd name="T94" fmla="*/ 0 w 2127"/>
                  <a:gd name="T95" fmla="*/ 0 h 1851"/>
                  <a:gd name="T96" fmla="*/ 0 w 2127"/>
                  <a:gd name="T97" fmla="*/ 0 h 1851"/>
                  <a:gd name="T98" fmla="*/ 0 w 2127"/>
                  <a:gd name="T99" fmla="*/ 0 h 1851"/>
                  <a:gd name="T100" fmla="*/ 0 w 2127"/>
                  <a:gd name="T101" fmla="*/ 0 h 1851"/>
                  <a:gd name="T102" fmla="*/ 0 w 2127"/>
                  <a:gd name="T103" fmla="*/ 0 h 1851"/>
                  <a:gd name="T104" fmla="*/ 0 w 2127"/>
                  <a:gd name="T105" fmla="*/ 0 h 1851"/>
                  <a:gd name="T106" fmla="*/ 0 w 2127"/>
                  <a:gd name="T107" fmla="*/ 0 h 18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27"/>
                  <a:gd name="T163" fmla="*/ 0 h 1851"/>
                  <a:gd name="T164" fmla="*/ 2127 w 2127"/>
                  <a:gd name="T165" fmla="*/ 1851 h 18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27" h="1851">
                    <a:moveTo>
                      <a:pt x="211" y="0"/>
                    </a:moveTo>
                    <a:lnTo>
                      <a:pt x="211" y="28"/>
                    </a:lnTo>
                    <a:lnTo>
                      <a:pt x="203" y="28"/>
                    </a:lnTo>
                    <a:lnTo>
                      <a:pt x="203" y="59"/>
                    </a:lnTo>
                    <a:lnTo>
                      <a:pt x="197" y="59"/>
                    </a:lnTo>
                    <a:lnTo>
                      <a:pt x="197" y="89"/>
                    </a:lnTo>
                    <a:lnTo>
                      <a:pt x="188" y="89"/>
                    </a:lnTo>
                    <a:lnTo>
                      <a:pt x="188" y="111"/>
                    </a:lnTo>
                    <a:lnTo>
                      <a:pt x="175" y="111"/>
                    </a:lnTo>
                    <a:lnTo>
                      <a:pt x="175" y="133"/>
                    </a:lnTo>
                    <a:lnTo>
                      <a:pt x="166" y="133"/>
                    </a:lnTo>
                    <a:lnTo>
                      <a:pt x="166" y="184"/>
                    </a:lnTo>
                    <a:lnTo>
                      <a:pt x="153" y="184"/>
                    </a:lnTo>
                    <a:lnTo>
                      <a:pt x="153" y="208"/>
                    </a:lnTo>
                    <a:lnTo>
                      <a:pt x="146" y="208"/>
                    </a:lnTo>
                    <a:lnTo>
                      <a:pt x="146" y="228"/>
                    </a:lnTo>
                    <a:lnTo>
                      <a:pt x="129" y="228"/>
                    </a:lnTo>
                    <a:lnTo>
                      <a:pt x="129" y="272"/>
                    </a:lnTo>
                    <a:lnTo>
                      <a:pt x="116" y="272"/>
                    </a:lnTo>
                    <a:lnTo>
                      <a:pt x="116" y="310"/>
                    </a:lnTo>
                    <a:lnTo>
                      <a:pt x="110" y="310"/>
                    </a:lnTo>
                    <a:lnTo>
                      <a:pt x="110" y="332"/>
                    </a:lnTo>
                    <a:lnTo>
                      <a:pt x="94" y="332"/>
                    </a:lnTo>
                    <a:lnTo>
                      <a:pt x="94" y="375"/>
                    </a:lnTo>
                    <a:lnTo>
                      <a:pt x="79" y="375"/>
                    </a:lnTo>
                    <a:lnTo>
                      <a:pt x="79" y="406"/>
                    </a:lnTo>
                    <a:lnTo>
                      <a:pt x="73" y="406"/>
                    </a:lnTo>
                    <a:lnTo>
                      <a:pt x="73" y="435"/>
                    </a:lnTo>
                    <a:lnTo>
                      <a:pt x="57" y="435"/>
                    </a:lnTo>
                    <a:lnTo>
                      <a:pt x="57" y="472"/>
                    </a:lnTo>
                    <a:lnTo>
                      <a:pt x="42" y="472"/>
                    </a:lnTo>
                    <a:lnTo>
                      <a:pt x="42" y="509"/>
                    </a:lnTo>
                    <a:lnTo>
                      <a:pt x="37" y="509"/>
                    </a:lnTo>
                    <a:lnTo>
                      <a:pt x="37" y="531"/>
                    </a:lnTo>
                    <a:lnTo>
                      <a:pt x="29" y="531"/>
                    </a:lnTo>
                    <a:lnTo>
                      <a:pt x="29" y="545"/>
                    </a:lnTo>
                    <a:lnTo>
                      <a:pt x="14" y="545"/>
                    </a:lnTo>
                    <a:lnTo>
                      <a:pt x="14" y="576"/>
                    </a:lnTo>
                    <a:lnTo>
                      <a:pt x="7" y="576"/>
                    </a:lnTo>
                    <a:lnTo>
                      <a:pt x="7" y="605"/>
                    </a:lnTo>
                    <a:lnTo>
                      <a:pt x="0" y="605"/>
                    </a:lnTo>
                    <a:lnTo>
                      <a:pt x="0" y="1403"/>
                    </a:lnTo>
                    <a:lnTo>
                      <a:pt x="37" y="1403"/>
                    </a:lnTo>
                    <a:lnTo>
                      <a:pt x="37" y="1417"/>
                    </a:lnTo>
                    <a:lnTo>
                      <a:pt x="79" y="1417"/>
                    </a:lnTo>
                    <a:lnTo>
                      <a:pt x="79" y="1425"/>
                    </a:lnTo>
                    <a:lnTo>
                      <a:pt x="116" y="1425"/>
                    </a:lnTo>
                    <a:lnTo>
                      <a:pt x="116" y="1431"/>
                    </a:lnTo>
                    <a:lnTo>
                      <a:pt x="153" y="1431"/>
                    </a:lnTo>
                    <a:lnTo>
                      <a:pt x="153" y="1440"/>
                    </a:lnTo>
                    <a:lnTo>
                      <a:pt x="188" y="1440"/>
                    </a:lnTo>
                    <a:lnTo>
                      <a:pt x="188" y="1446"/>
                    </a:lnTo>
                    <a:lnTo>
                      <a:pt x="225" y="1446"/>
                    </a:lnTo>
                    <a:lnTo>
                      <a:pt x="225" y="1462"/>
                    </a:lnTo>
                    <a:lnTo>
                      <a:pt x="270" y="1462"/>
                    </a:lnTo>
                    <a:lnTo>
                      <a:pt x="270" y="1468"/>
                    </a:lnTo>
                    <a:lnTo>
                      <a:pt x="306" y="1468"/>
                    </a:lnTo>
                    <a:lnTo>
                      <a:pt x="306" y="1477"/>
                    </a:lnTo>
                    <a:lnTo>
                      <a:pt x="342" y="1477"/>
                    </a:lnTo>
                    <a:lnTo>
                      <a:pt x="342" y="1482"/>
                    </a:lnTo>
                    <a:lnTo>
                      <a:pt x="379" y="1482"/>
                    </a:lnTo>
                    <a:lnTo>
                      <a:pt x="379" y="1499"/>
                    </a:lnTo>
                    <a:lnTo>
                      <a:pt x="421" y="1499"/>
                    </a:lnTo>
                    <a:lnTo>
                      <a:pt x="421" y="1505"/>
                    </a:lnTo>
                    <a:lnTo>
                      <a:pt x="458" y="1505"/>
                    </a:lnTo>
                    <a:lnTo>
                      <a:pt x="458" y="1513"/>
                    </a:lnTo>
                    <a:lnTo>
                      <a:pt x="494" y="1513"/>
                    </a:lnTo>
                    <a:lnTo>
                      <a:pt x="494" y="1519"/>
                    </a:lnTo>
                    <a:lnTo>
                      <a:pt x="525" y="1519"/>
                    </a:lnTo>
                    <a:lnTo>
                      <a:pt x="525" y="1536"/>
                    </a:lnTo>
                    <a:lnTo>
                      <a:pt x="604" y="1536"/>
                    </a:lnTo>
                    <a:lnTo>
                      <a:pt x="604" y="1550"/>
                    </a:lnTo>
                    <a:lnTo>
                      <a:pt x="640" y="1550"/>
                    </a:lnTo>
                    <a:lnTo>
                      <a:pt x="640" y="1556"/>
                    </a:lnTo>
                    <a:lnTo>
                      <a:pt x="677" y="1556"/>
                    </a:lnTo>
                    <a:lnTo>
                      <a:pt x="677" y="1565"/>
                    </a:lnTo>
                    <a:lnTo>
                      <a:pt x="721" y="1565"/>
                    </a:lnTo>
                    <a:lnTo>
                      <a:pt x="721" y="1579"/>
                    </a:lnTo>
                    <a:lnTo>
                      <a:pt x="766" y="1579"/>
                    </a:lnTo>
                    <a:lnTo>
                      <a:pt x="766" y="1587"/>
                    </a:lnTo>
                    <a:lnTo>
                      <a:pt x="802" y="1587"/>
                    </a:lnTo>
                    <a:lnTo>
                      <a:pt x="802" y="1594"/>
                    </a:lnTo>
                    <a:lnTo>
                      <a:pt x="839" y="1594"/>
                    </a:lnTo>
                    <a:lnTo>
                      <a:pt x="839" y="1601"/>
                    </a:lnTo>
                    <a:lnTo>
                      <a:pt x="875" y="1601"/>
                    </a:lnTo>
                    <a:lnTo>
                      <a:pt x="875" y="1616"/>
                    </a:lnTo>
                    <a:lnTo>
                      <a:pt x="917" y="1616"/>
                    </a:lnTo>
                    <a:lnTo>
                      <a:pt x="917" y="1624"/>
                    </a:lnTo>
                    <a:lnTo>
                      <a:pt x="954" y="1624"/>
                    </a:lnTo>
                    <a:lnTo>
                      <a:pt x="954" y="1638"/>
                    </a:lnTo>
                    <a:lnTo>
                      <a:pt x="1027" y="1638"/>
                    </a:lnTo>
                    <a:lnTo>
                      <a:pt x="1027" y="1647"/>
                    </a:lnTo>
                    <a:lnTo>
                      <a:pt x="1056" y="1647"/>
                    </a:lnTo>
                    <a:lnTo>
                      <a:pt x="1056" y="1653"/>
                    </a:lnTo>
                    <a:lnTo>
                      <a:pt x="1108" y="1653"/>
                    </a:lnTo>
                    <a:lnTo>
                      <a:pt x="1108" y="1667"/>
                    </a:lnTo>
                    <a:lnTo>
                      <a:pt x="1145" y="1667"/>
                    </a:lnTo>
                    <a:lnTo>
                      <a:pt x="1145" y="1675"/>
                    </a:lnTo>
                    <a:lnTo>
                      <a:pt x="1173" y="1675"/>
                    </a:lnTo>
                    <a:lnTo>
                      <a:pt x="1173" y="1684"/>
                    </a:lnTo>
                    <a:lnTo>
                      <a:pt x="1209" y="1684"/>
                    </a:lnTo>
                    <a:lnTo>
                      <a:pt x="1209" y="1698"/>
                    </a:lnTo>
                    <a:lnTo>
                      <a:pt x="1260" y="1698"/>
                    </a:lnTo>
                    <a:lnTo>
                      <a:pt x="1260" y="1704"/>
                    </a:lnTo>
                    <a:lnTo>
                      <a:pt x="1291" y="1704"/>
                    </a:lnTo>
                    <a:lnTo>
                      <a:pt x="1291" y="1712"/>
                    </a:lnTo>
                    <a:lnTo>
                      <a:pt x="1326" y="1712"/>
                    </a:lnTo>
                    <a:lnTo>
                      <a:pt x="1326" y="1720"/>
                    </a:lnTo>
                    <a:lnTo>
                      <a:pt x="1363" y="1720"/>
                    </a:lnTo>
                    <a:lnTo>
                      <a:pt x="1363" y="1735"/>
                    </a:lnTo>
                    <a:lnTo>
                      <a:pt x="1406" y="1735"/>
                    </a:lnTo>
                    <a:lnTo>
                      <a:pt x="1406" y="1741"/>
                    </a:lnTo>
                    <a:lnTo>
                      <a:pt x="1442" y="1741"/>
                    </a:lnTo>
                    <a:lnTo>
                      <a:pt x="1442" y="1757"/>
                    </a:lnTo>
                    <a:lnTo>
                      <a:pt x="1515" y="1757"/>
                    </a:lnTo>
                    <a:lnTo>
                      <a:pt x="1515" y="1763"/>
                    </a:lnTo>
                    <a:lnTo>
                      <a:pt x="1559" y="1763"/>
                    </a:lnTo>
                    <a:lnTo>
                      <a:pt x="1559" y="1772"/>
                    </a:lnTo>
                    <a:lnTo>
                      <a:pt x="1596" y="1772"/>
                    </a:lnTo>
                    <a:lnTo>
                      <a:pt x="1596" y="1786"/>
                    </a:lnTo>
                    <a:lnTo>
                      <a:pt x="1633" y="1786"/>
                    </a:lnTo>
                    <a:lnTo>
                      <a:pt x="1633" y="1794"/>
                    </a:lnTo>
                    <a:lnTo>
                      <a:pt x="1674" y="1794"/>
                    </a:lnTo>
                    <a:lnTo>
                      <a:pt x="1674" y="1800"/>
                    </a:lnTo>
                    <a:lnTo>
                      <a:pt x="1711" y="1800"/>
                    </a:lnTo>
                    <a:lnTo>
                      <a:pt x="1711" y="1814"/>
                    </a:lnTo>
                    <a:lnTo>
                      <a:pt x="1748" y="1814"/>
                    </a:lnTo>
                    <a:lnTo>
                      <a:pt x="1748" y="1823"/>
                    </a:lnTo>
                    <a:lnTo>
                      <a:pt x="1792" y="1823"/>
                    </a:lnTo>
                    <a:lnTo>
                      <a:pt x="1792" y="1829"/>
                    </a:lnTo>
                    <a:lnTo>
                      <a:pt x="1829" y="1829"/>
                    </a:lnTo>
                    <a:lnTo>
                      <a:pt x="1829" y="1845"/>
                    </a:lnTo>
                    <a:lnTo>
                      <a:pt x="1857" y="1845"/>
                    </a:lnTo>
                    <a:lnTo>
                      <a:pt x="1857" y="1851"/>
                    </a:lnTo>
                    <a:lnTo>
                      <a:pt x="1909" y="1851"/>
                    </a:lnTo>
                    <a:lnTo>
                      <a:pt x="1909" y="1845"/>
                    </a:lnTo>
                    <a:lnTo>
                      <a:pt x="1916" y="1845"/>
                    </a:lnTo>
                    <a:lnTo>
                      <a:pt x="1916" y="1800"/>
                    </a:lnTo>
                    <a:lnTo>
                      <a:pt x="1924" y="1800"/>
                    </a:lnTo>
                    <a:lnTo>
                      <a:pt x="1924" y="1772"/>
                    </a:lnTo>
                    <a:lnTo>
                      <a:pt x="1929" y="1772"/>
                    </a:lnTo>
                    <a:lnTo>
                      <a:pt x="1929" y="1757"/>
                    </a:lnTo>
                    <a:lnTo>
                      <a:pt x="1946" y="1757"/>
                    </a:lnTo>
                    <a:lnTo>
                      <a:pt x="1946" y="1712"/>
                    </a:lnTo>
                    <a:lnTo>
                      <a:pt x="1952" y="1712"/>
                    </a:lnTo>
                    <a:lnTo>
                      <a:pt x="1952" y="1684"/>
                    </a:lnTo>
                    <a:lnTo>
                      <a:pt x="1966" y="1684"/>
                    </a:lnTo>
                    <a:lnTo>
                      <a:pt x="1966" y="1667"/>
                    </a:lnTo>
                    <a:lnTo>
                      <a:pt x="1974" y="1667"/>
                    </a:lnTo>
                    <a:lnTo>
                      <a:pt x="1974" y="1638"/>
                    </a:lnTo>
                    <a:lnTo>
                      <a:pt x="1983" y="1638"/>
                    </a:lnTo>
                    <a:lnTo>
                      <a:pt x="1983" y="1624"/>
                    </a:lnTo>
                    <a:lnTo>
                      <a:pt x="1988" y="1624"/>
                    </a:lnTo>
                    <a:lnTo>
                      <a:pt x="1988" y="1587"/>
                    </a:lnTo>
                    <a:lnTo>
                      <a:pt x="2003" y="1587"/>
                    </a:lnTo>
                    <a:lnTo>
                      <a:pt x="2003" y="1565"/>
                    </a:lnTo>
                    <a:lnTo>
                      <a:pt x="2011" y="1565"/>
                    </a:lnTo>
                    <a:lnTo>
                      <a:pt x="2011" y="1536"/>
                    </a:lnTo>
                    <a:lnTo>
                      <a:pt x="2025" y="1536"/>
                    </a:lnTo>
                    <a:lnTo>
                      <a:pt x="2025" y="1482"/>
                    </a:lnTo>
                    <a:lnTo>
                      <a:pt x="2039" y="1482"/>
                    </a:lnTo>
                    <a:lnTo>
                      <a:pt x="2039" y="1468"/>
                    </a:lnTo>
                    <a:lnTo>
                      <a:pt x="2047" y="1468"/>
                    </a:lnTo>
                    <a:lnTo>
                      <a:pt x="2047" y="1440"/>
                    </a:lnTo>
                    <a:lnTo>
                      <a:pt x="2055" y="1440"/>
                    </a:lnTo>
                    <a:lnTo>
                      <a:pt x="2055" y="1425"/>
                    </a:lnTo>
                    <a:lnTo>
                      <a:pt x="2061" y="1425"/>
                    </a:lnTo>
                    <a:lnTo>
                      <a:pt x="2061" y="1403"/>
                    </a:lnTo>
                    <a:lnTo>
                      <a:pt x="2075" y="1403"/>
                    </a:lnTo>
                    <a:lnTo>
                      <a:pt x="2075" y="1380"/>
                    </a:lnTo>
                    <a:lnTo>
                      <a:pt x="2084" y="1380"/>
                    </a:lnTo>
                    <a:lnTo>
                      <a:pt x="2084" y="1357"/>
                    </a:lnTo>
                    <a:lnTo>
                      <a:pt x="2090" y="1357"/>
                    </a:lnTo>
                    <a:lnTo>
                      <a:pt x="2090" y="1321"/>
                    </a:lnTo>
                    <a:lnTo>
                      <a:pt x="2106" y="1321"/>
                    </a:lnTo>
                    <a:lnTo>
                      <a:pt x="2106" y="1297"/>
                    </a:lnTo>
                    <a:lnTo>
                      <a:pt x="2112" y="1297"/>
                    </a:lnTo>
                    <a:lnTo>
                      <a:pt x="2112" y="1261"/>
                    </a:lnTo>
                    <a:lnTo>
                      <a:pt x="2120" y="1261"/>
                    </a:lnTo>
                    <a:lnTo>
                      <a:pt x="2120" y="1240"/>
                    </a:lnTo>
                    <a:lnTo>
                      <a:pt x="2127" y="1240"/>
                    </a:lnTo>
                    <a:lnTo>
                      <a:pt x="2127" y="435"/>
                    </a:lnTo>
                    <a:lnTo>
                      <a:pt x="2106" y="435"/>
                    </a:lnTo>
                    <a:lnTo>
                      <a:pt x="2106" y="421"/>
                    </a:lnTo>
                    <a:lnTo>
                      <a:pt x="2061" y="421"/>
                    </a:lnTo>
                    <a:lnTo>
                      <a:pt x="2061" y="413"/>
                    </a:lnTo>
                    <a:lnTo>
                      <a:pt x="2025" y="413"/>
                    </a:lnTo>
                    <a:lnTo>
                      <a:pt x="2025" y="406"/>
                    </a:lnTo>
                    <a:lnTo>
                      <a:pt x="1983" y="406"/>
                    </a:lnTo>
                    <a:lnTo>
                      <a:pt x="1983" y="391"/>
                    </a:lnTo>
                    <a:lnTo>
                      <a:pt x="1946" y="391"/>
                    </a:lnTo>
                    <a:lnTo>
                      <a:pt x="1946" y="384"/>
                    </a:lnTo>
                    <a:lnTo>
                      <a:pt x="1909" y="384"/>
                    </a:lnTo>
                    <a:lnTo>
                      <a:pt x="1909" y="375"/>
                    </a:lnTo>
                    <a:lnTo>
                      <a:pt x="1857" y="375"/>
                    </a:lnTo>
                    <a:lnTo>
                      <a:pt x="1857" y="369"/>
                    </a:lnTo>
                    <a:lnTo>
                      <a:pt x="1829" y="369"/>
                    </a:lnTo>
                    <a:lnTo>
                      <a:pt x="1829" y="355"/>
                    </a:lnTo>
                    <a:lnTo>
                      <a:pt x="1778" y="355"/>
                    </a:lnTo>
                    <a:lnTo>
                      <a:pt x="1778" y="347"/>
                    </a:lnTo>
                    <a:lnTo>
                      <a:pt x="1742" y="347"/>
                    </a:lnTo>
                    <a:lnTo>
                      <a:pt x="1742" y="338"/>
                    </a:lnTo>
                    <a:lnTo>
                      <a:pt x="1696" y="338"/>
                    </a:lnTo>
                    <a:lnTo>
                      <a:pt x="1696" y="332"/>
                    </a:lnTo>
                    <a:lnTo>
                      <a:pt x="1661" y="332"/>
                    </a:lnTo>
                    <a:lnTo>
                      <a:pt x="1661" y="324"/>
                    </a:lnTo>
                    <a:lnTo>
                      <a:pt x="1618" y="324"/>
                    </a:lnTo>
                    <a:lnTo>
                      <a:pt x="1618" y="318"/>
                    </a:lnTo>
                    <a:lnTo>
                      <a:pt x="1581" y="318"/>
                    </a:lnTo>
                    <a:lnTo>
                      <a:pt x="1581" y="310"/>
                    </a:lnTo>
                    <a:lnTo>
                      <a:pt x="1537" y="310"/>
                    </a:lnTo>
                    <a:lnTo>
                      <a:pt x="1537" y="296"/>
                    </a:lnTo>
                    <a:lnTo>
                      <a:pt x="1500" y="296"/>
                    </a:lnTo>
                    <a:lnTo>
                      <a:pt x="1500" y="287"/>
                    </a:lnTo>
                    <a:lnTo>
                      <a:pt x="1456" y="287"/>
                    </a:lnTo>
                    <a:lnTo>
                      <a:pt x="1456" y="272"/>
                    </a:lnTo>
                    <a:lnTo>
                      <a:pt x="1378" y="272"/>
                    </a:lnTo>
                    <a:lnTo>
                      <a:pt x="1378" y="259"/>
                    </a:lnTo>
                    <a:lnTo>
                      <a:pt x="1341" y="259"/>
                    </a:lnTo>
                    <a:lnTo>
                      <a:pt x="1341" y="250"/>
                    </a:lnTo>
                    <a:lnTo>
                      <a:pt x="1304" y="250"/>
                    </a:lnTo>
                    <a:lnTo>
                      <a:pt x="1304" y="236"/>
                    </a:lnTo>
                    <a:lnTo>
                      <a:pt x="1260" y="236"/>
                    </a:lnTo>
                    <a:lnTo>
                      <a:pt x="1260" y="228"/>
                    </a:lnTo>
                    <a:lnTo>
                      <a:pt x="1223" y="228"/>
                    </a:lnTo>
                    <a:lnTo>
                      <a:pt x="1223" y="222"/>
                    </a:lnTo>
                    <a:lnTo>
                      <a:pt x="1173" y="222"/>
                    </a:lnTo>
                    <a:lnTo>
                      <a:pt x="1173" y="213"/>
                    </a:lnTo>
                    <a:lnTo>
                      <a:pt x="1145" y="213"/>
                    </a:lnTo>
                    <a:lnTo>
                      <a:pt x="1145" y="208"/>
                    </a:lnTo>
                    <a:lnTo>
                      <a:pt x="1091" y="208"/>
                    </a:lnTo>
                    <a:lnTo>
                      <a:pt x="1091" y="199"/>
                    </a:lnTo>
                    <a:lnTo>
                      <a:pt x="1056" y="199"/>
                    </a:lnTo>
                    <a:lnTo>
                      <a:pt x="1056" y="184"/>
                    </a:lnTo>
                    <a:lnTo>
                      <a:pt x="1013" y="184"/>
                    </a:lnTo>
                    <a:lnTo>
                      <a:pt x="1013" y="177"/>
                    </a:lnTo>
                    <a:lnTo>
                      <a:pt x="976" y="177"/>
                    </a:lnTo>
                    <a:lnTo>
                      <a:pt x="976" y="171"/>
                    </a:lnTo>
                    <a:lnTo>
                      <a:pt x="932" y="171"/>
                    </a:lnTo>
                    <a:lnTo>
                      <a:pt x="932" y="154"/>
                    </a:lnTo>
                    <a:lnTo>
                      <a:pt x="895" y="154"/>
                    </a:lnTo>
                    <a:lnTo>
                      <a:pt x="895" y="148"/>
                    </a:lnTo>
                    <a:lnTo>
                      <a:pt x="853" y="148"/>
                    </a:lnTo>
                    <a:lnTo>
                      <a:pt x="853" y="140"/>
                    </a:lnTo>
                    <a:lnTo>
                      <a:pt x="816" y="140"/>
                    </a:lnTo>
                    <a:lnTo>
                      <a:pt x="816" y="133"/>
                    </a:lnTo>
                    <a:lnTo>
                      <a:pt x="771" y="133"/>
                    </a:lnTo>
                    <a:lnTo>
                      <a:pt x="771" y="118"/>
                    </a:lnTo>
                    <a:lnTo>
                      <a:pt x="736" y="118"/>
                    </a:lnTo>
                    <a:lnTo>
                      <a:pt x="736" y="111"/>
                    </a:lnTo>
                    <a:lnTo>
                      <a:pt x="656" y="111"/>
                    </a:lnTo>
                    <a:lnTo>
                      <a:pt x="656" y="96"/>
                    </a:lnTo>
                    <a:lnTo>
                      <a:pt x="604" y="96"/>
                    </a:lnTo>
                    <a:lnTo>
                      <a:pt x="604" y="89"/>
                    </a:lnTo>
                    <a:lnTo>
                      <a:pt x="575" y="89"/>
                    </a:lnTo>
                    <a:lnTo>
                      <a:pt x="575" y="80"/>
                    </a:lnTo>
                    <a:lnTo>
                      <a:pt x="525" y="80"/>
                    </a:lnTo>
                    <a:lnTo>
                      <a:pt x="525" y="66"/>
                    </a:lnTo>
                    <a:lnTo>
                      <a:pt x="494" y="66"/>
                    </a:lnTo>
                    <a:lnTo>
                      <a:pt x="494" y="59"/>
                    </a:lnTo>
                    <a:lnTo>
                      <a:pt x="444" y="59"/>
                    </a:lnTo>
                    <a:lnTo>
                      <a:pt x="444" y="52"/>
                    </a:lnTo>
                    <a:lnTo>
                      <a:pt x="407" y="52"/>
                    </a:lnTo>
                    <a:lnTo>
                      <a:pt x="407" y="37"/>
                    </a:lnTo>
                    <a:lnTo>
                      <a:pt x="364" y="37"/>
                    </a:lnTo>
                    <a:lnTo>
                      <a:pt x="364" y="28"/>
                    </a:lnTo>
                    <a:lnTo>
                      <a:pt x="329" y="28"/>
                    </a:lnTo>
                    <a:lnTo>
                      <a:pt x="329" y="23"/>
                    </a:lnTo>
                    <a:lnTo>
                      <a:pt x="292" y="23"/>
                    </a:lnTo>
                    <a:lnTo>
                      <a:pt x="292" y="15"/>
                    </a:lnTo>
                    <a:lnTo>
                      <a:pt x="247" y="15"/>
                    </a:lnTo>
                    <a:lnTo>
                      <a:pt x="247" y="0"/>
                    </a:lnTo>
                    <a:lnTo>
                      <a:pt x="211" y="0"/>
                    </a:lnTo>
                    <a:close/>
                  </a:path>
                </a:pathLst>
              </a:custGeom>
              <a:solidFill>
                <a:srgbClr val="0202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81" name="Freeform 449"/>
              <p:cNvSpPr>
                <a:spLocks/>
              </p:cNvSpPr>
              <p:nvPr/>
            </p:nvSpPr>
            <p:spPr bwMode="auto">
              <a:xfrm>
                <a:off x="3919" y="1907"/>
                <a:ext cx="199" cy="142"/>
              </a:xfrm>
              <a:custGeom>
                <a:avLst/>
                <a:gdLst>
                  <a:gd name="T0" fmla="*/ 0 w 1988"/>
                  <a:gd name="T1" fmla="*/ 0 h 1851"/>
                  <a:gd name="T2" fmla="*/ 0 w 1988"/>
                  <a:gd name="T3" fmla="*/ 0 h 1851"/>
                  <a:gd name="T4" fmla="*/ 0 w 1988"/>
                  <a:gd name="T5" fmla="*/ 0 h 1851"/>
                  <a:gd name="T6" fmla="*/ 0 w 1988"/>
                  <a:gd name="T7" fmla="*/ 0 h 1851"/>
                  <a:gd name="T8" fmla="*/ 0 w 1988"/>
                  <a:gd name="T9" fmla="*/ 0 h 1851"/>
                  <a:gd name="T10" fmla="*/ 0 w 1988"/>
                  <a:gd name="T11" fmla="*/ 0 h 1851"/>
                  <a:gd name="T12" fmla="*/ 0 w 1988"/>
                  <a:gd name="T13" fmla="*/ 0 h 1851"/>
                  <a:gd name="T14" fmla="*/ 0 w 1988"/>
                  <a:gd name="T15" fmla="*/ 0 h 1851"/>
                  <a:gd name="T16" fmla="*/ 0 w 1988"/>
                  <a:gd name="T17" fmla="*/ 0 h 1851"/>
                  <a:gd name="T18" fmla="*/ 0 w 1988"/>
                  <a:gd name="T19" fmla="*/ 0 h 1851"/>
                  <a:gd name="T20" fmla="*/ 0 w 1988"/>
                  <a:gd name="T21" fmla="*/ 0 h 1851"/>
                  <a:gd name="T22" fmla="*/ 0 w 1988"/>
                  <a:gd name="T23" fmla="*/ 0 h 1851"/>
                  <a:gd name="T24" fmla="*/ 0 w 1988"/>
                  <a:gd name="T25" fmla="*/ 0 h 1851"/>
                  <a:gd name="T26" fmla="*/ 0 w 1988"/>
                  <a:gd name="T27" fmla="*/ 0 h 1851"/>
                  <a:gd name="T28" fmla="*/ 0 w 1988"/>
                  <a:gd name="T29" fmla="*/ 0 h 1851"/>
                  <a:gd name="T30" fmla="*/ 0 w 1988"/>
                  <a:gd name="T31" fmla="*/ 0 h 1851"/>
                  <a:gd name="T32" fmla="*/ 0 w 1988"/>
                  <a:gd name="T33" fmla="*/ 0 h 1851"/>
                  <a:gd name="T34" fmla="*/ 0 w 1988"/>
                  <a:gd name="T35" fmla="*/ 0 h 1851"/>
                  <a:gd name="T36" fmla="*/ 0 w 1988"/>
                  <a:gd name="T37" fmla="*/ 0 h 1851"/>
                  <a:gd name="T38" fmla="*/ 0 w 1988"/>
                  <a:gd name="T39" fmla="*/ 0 h 1851"/>
                  <a:gd name="T40" fmla="*/ 0 w 1988"/>
                  <a:gd name="T41" fmla="*/ 0 h 1851"/>
                  <a:gd name="T42" fmla="*/ 0 w 1988"/>
                  <a:gd name="T43" fmla="*/ 0 h 1851"/>
                  <a:gd name="T44" fmla="*/ 0 w 1988"/>
                  <a:gd name="T45" fmla="*/ 0 h 1851"/>
                  <a:gd name="T46" fmla="*/ 0 w 1988"/>
                  <a:gd name="T47" fmla="*/ 0 h 1851"/>
                  <a:gd name="T48" fmla="*/ 0 w 1988"/>
                  <a:gd name="T49" fmla="*/ 0 h 1851"/>
                  <a:gd name="T50" fmla="*/ 0 w 1988"/>
                  <a:gd name="T51" fmla="*/ 0 h 1851"/>
                  <a:gd name="T52" fmla="*/ 0 w 1988"/>
                  <a:gd name="T53" fmla="*/ 0 h 1851"/>
                  <a:gd name="T54" fmla="*/ 0 w 1988"/>
                  <a:gd name="T55" fmla="*/ 0 h 1851"/>
                  <a:gd name="T56" fmla="*/ 0 w 1988"/>
                  <a:gd name="T57" fmla="*/ 0 h 1851"/>
                  <a:gd name="T58" fmla="*/ 0 w 1988"/>
                  <a:gd name="T59" fmla="*/ 0 h 1851"/>
                  <a:gd name="T60" fmla="*/ 0 w 1988"/>
                  <a:gd name="T61" fmla="*/ 0 h 1851"/>
                  <a:gd name="T62" fmla="*/ 0 w 1988"/>
                  <a:gd name="T63" fmla="*/ 0 h 1851"/>
                  <a:gd name="T64" fmla="*/ 0 w 1988"/>
                  <a:gd name="T65" fmla="*/ 0 h 1851"/>
                  <a:gd name="T66" fmla="*/ 0 w 1988"/>
                  <a:gd name="T67" fmla="*/ 0 h 1851"/>
                  <a:gd name="T68" fmla="*/ 0 w 1988"/>
                  <a:gd name="T69" fmla="*/ 0 h 1851"/>
                  <a:gd name="T70" fmla="*/ 0 w 1988"/>
                  <a:gd name="T71" fmla="*/ 0 h 1851"/>
                  <a:gd name="T72" fmla="*/ 0 w 1988"/>
                  <a:gd name="T73" fmla="*/ 0 h 1851"/>
                  <a:gd name="T74" fmla="*/ 0 w 1988"/>
                  <a:gd name="T75" fmla="*/ 0 h 1851"/>
                  <a:gd name="T76" fmla="*/ 0 w 1988"/>
                  <a:gd name="T77" fmla="*/ 0 h 1851"/>
                  <a:gd name="T78" fmla="*/ 0 w 1988"/>
                  <a:gd name="T79" fmla="*/ 0 h 1851"/>
                  <a:gd name="T80" fmla="*/ 0 w 1988"/>
                  <a:gd name="T81" fmla="*/ 0 h 1851"/>
                  <a:gd name="T82" fmla="*/ 0 w 1988"/>
                  <a:gd name="T83" fmla="*/ 0 h 1851"/>
                  <a:gd name="T84" fmla="*/ 0 w 1988"/>
                  <a:gd name="T85" fmla="*/ 0 h 1851"/>
                  <a:gd name="T86" fmla="*/ 0 w 1988"/>
                  <a:gd name="T87" fmla="*/ 0 h 1851"/>
                  <a:gd name="T88" fmla="*/ 0 w 1988"/>
                  <a:gd name="T89" fmla="*/ 0 h 1851"/>
                  <a:gd name="T90" fmla="*/ 0 w 1988"/>
                  <a:gd name="T91" fmla="*/ 0 h 1851"/>
                  <a:gd name="T92" fmla="*/ 0 w 1988"/>
                  <a:gd name="T93" fmla="*/ 0 h 1851"/>
                  <a:gd name="T94" fmla="*/ 0 w 1988"/>
                  <a:gd name="T95" fmla="*/ 0 h 1851"/>
                  <a:gd name="T96" fmla="*/ 0 w 1988"/>
                  <a:gd name="T97" fmla="*/ 0 h 1851"/>
                  <a:gd name="T98" fmla="*/ 0 w 1988"/>
                  <a:gd name="T99" fmla="*/ 0 h 1851"/>
                  <a:gd name="T100" fmla="*/ 0 w 1988"/>
                  <a:gd name="T101" fmla="*/ 0 h 1851"/>
                  <a:gd name="T102" fmla="*/ 0 w 1988"/>
                  <a:gd name="T103" fmla="*/ 0 h 1851"/>
                  <a:gd name="T104" fmla="*/ 0 w 1988"/>
                  <a:gd name="T105" fmla="*/ 0 h 1851"/>
                  <a:gd name="T106" fmla="*/ 0 w 1988"/>
                  <a:gd name="T107" fmla="*/ 0 h 1851"/>
                  <a:gd name="T108" fmla="*/ 0 w 1988"/>
                  <a:gd name="T109" fmla="*/ 0 h 1851"/>
                  <a:gd name="T110" fmla="*/ 0 w 1988"/>
                  <a:gd name="T111" fmla="*/ 0 h 1851"/>
                  <a:gd name="T112" fmla="*/ 0 w 1988"/>
                  <a:gd name="T113" fmla="*/ 0 h 1851"/>
                  <a:gd name="T114" fmla="*/ 0 w 1988"/>
                  <a:gd name="T115" fmla="*/ 0 h 1851"/>
                  <a:gd name="T116" fmla="*/ 0 w 1988"/>
                  <a:gd name="T117" fmla="*/ 0 h 18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88"/>
                  <a:gd name="T178" fmla="*/ 0 h 1851"/>
                  <a:gd name="T179" fmla="*/ 1988 w 1988"/>
                  <a:gd name="T180" fmla="*/ 1851 h 18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88" h="1851">
                    <a:moveTo>
                      <a:pt x="138" y="0"/>
                    </a:moveTo>
                    <a:lnTo>
                      <a:pt x="138" y="28"/>
                    </a:lnTo>
                    <a:lnTo>
                      <a:pt x="130" y="28"/>
                    </a:lnTo>
                    <a:lnTo>
                      <a:pt x="130" y="59"/>
                    </a:lnTo>
                    <a:lnTo>
                      <a:pt x="124" y="59"/>
                    </a:lnTo>
                    <a:lnTo>
                      <a:pt x="124" y="89"/>
                    </a:lnTo>
                    <a:lnTo>
                      <a:pt x="115" y="89"/>
                    </a:lnTo>
                    <a:lnTo>
                      <a:pt x="115" y="111"/>
                    </a:lnTo>
                    <a:lnTo>
                      <a:pt x="102" y="111"/>
                    </a:lnTo>
                    <a:lnTo>
                      <a:pt x="102" y="133"/>
                    </a:lnTo>
                    <a:lnTo>
                      <a:pt x="93" y="133"/>
                    </a:lnTo>
                    <a:lnTo>
                      <a:pt x="93" y="184"/>
                    </a:lnTo>
                    <a:lnTo>
                      <a:pt x="80" y="184"/>
                    </a:lnTo>
                    <a:lnTo>
                      <a:pt x="80" y="208"/>
                    </a:lnTo>
                    <a:lnTo>
                      <a:pt x="73" y="208"/>
                    </a:lnTo>
                    <a:lnTo>
                      <a:pt x="73" y="228"/>
                    </a:lnTo>
                    <a:lnTo>
                      <a:pt x="56" y="228"/>
                    </a:lnTo>
                    <a:lnTo>
                      <a:pt x="56" y="272"/>
                    </a:lnTo>
                    <a:lnTo>
                      <a:pt x="43" y="272"/>
                    </a:lnTo>
                    <a:lnTo>
                      <a:pt x="43" y="310"/>
                    </a:lnTo>
                    <a:lnTo>
                      <a:pt x="37" y="310"/>
                    </a:lnTo>
                    <a:lnTo>
                      <a:pt x="37" y="332"/>
                    </a:lnTo>
                    <a:lnTo>
                      <a:pt x="21" y="332"/>
                    </a:lnTo>
                    <a:lnTo>
                      <a:pt x="21" y="375"/>
                    </a:lnTo>
                    <a:lnTo>
                      <a:pt x="6" y="375"/>
                    </a:lnTo>
                    <a:lnTo>
                      <a:pt x="6" y="406"/>
                    </a:lnTo>
                    <a:lnTo>
                      <a:pt x="0" y="406"/>
                    </a:lnTo>
                    <a:lnTo>
                      <a:pt x="0" y="1417"/>
                    </a:lnTo>
                    <a:lnTo>
                      <a:pt x="6" y="1417"/>
                    </a:lnTo>
                    <a:lnTo>
                      <a:pt x="6" y="1425"/>
                    </a:lnTo>
                    <a:lnTo>
                      <a:pt x="43" y="1425"/>
                    </a:lnTo>
                    <a:lnTo>
                      <a:pt x="43" y="1431"/>
                    </a:lnTo>
                    <a:lnTo>
                      <a:pt x="80" y="1431"/>
                    </a:lnTo>
                    <a:lnTo>
                      <a:pt x="80" y="1440"/>
                    </a:lnTo>
                    <a:lnTo>
                      <a:pt x="115" y="1440"/>
                    </a:lnTo>
                    <a:lnTo>
                      <a:pt x="115" y="1446"/>
                    </a:lnTo>
                    <a:lnTo>
                      <a:pt x="152" y="1446"/>
                    </a:lnTo>
                    <a:lnTo>
                      <a:pt x="152" y="1462"/>
                    </a:lnTo>
                    <a:lnTo>
                      <a:pt x="197" y="1462"/>
                    </a:lnTo>
                    <a:lnTo>
                      <a:pt x="197" y="1468"/>
                    </a:lnTo>
                    <a:lnTo>
                      <a:pt x="233" y="1468"/>
                    </a:lnTo>
                    <a:lnTo>
                      <a:pt x="233" y="1477"/>
                    </a:lnTo>
                    <a:lnTo>
                      <a:pt x="269" y="1477"/>
                    </a:lnTo>
                    <a:lnTo>
                      <a:pt x="269" y="1482"/>
                    </a:lnTo>
                    <a:lnTo>
                      <a:pt x="306" y="1482"/>
                    </a:lnTo>
                    <a:lnTo>
                      <a:pt x="306" y="1499"/>
                    </a:lnTo>
                    <a:lnTo>
                      <a:pt x="348" y="1499"/>
                    </a:lnTo>
                    <a:lnTo>
                      <a:pt x="348" y="1505"/>
                    </a:lnTo>
                    <a:lnTo>
                      <a:pt x="385" y="1505"/>
                    </a:lnTo>
                    <a:lnTo>
                      <a:pt x="385" y="1513"/>
                    </a:lnTo>
                    <a:lnTo>
                      <a:pt x="421" y="1513"/>
                    </a:lnTo>
                    <a:lnTo>
                      <a:pt x="421" y="1519"/>
                    </a:lnTo>
                    <a:lnTo>
                      <a:pt x="452" y="1519"/>
                    </a:lnTo>
                    <a:lnTo>
                      <a:pt x="452" y="1536"/>
                    </a:lnTo>
                    <a:lnTo>
                      <a:pt x="531" y="1536"/>
                    </a:lnTo>
                    <a:lnTo>
                      <a:pt x="531" y="1550"/>
                    </a:lnTo>
                    <a:lnTo>
                      <a:pt x="567" y="1550"/>
                    </a:lnTo>
                    <a:lnTo>
                      <a:pt x="567" y="1556"/>
                    </a:lnTo>
                    <a:lnTo>
                      <a:pt x="604" y="1556"/>
                    </a:lnTo>
                    <a:lnTo>
                      <a:pt x="604" y="1565"/>
                    </a:lnTo>
                    <a:lnTo>
                      <a:pt x="648" y="1565"/>
                    </a:lnTo>
                    <a:lnTo>
                      <a:pt x="648" y="1579"/>
                    </a:lnTo>
                    <a:lnTo>
                      <a:pt x="693" y="1579"/>
                    </a:lnTo>
                    <a:lnTo>
                      <a:pt x="693" y="1587"/>
                    </a:lnTo>
                    <a:lnTo>
                      <a:pt x="729" y="1587"/>
                    </a:lnTo>
                    <a:lnTo>
                      <a:pt x="729" y="1594"/>
                    </a:lnTo>
                    <a:lnTo>
                      <a:pt x="766" y="1594"/>
                    </a:lnTo>
                    <a:lnTo>
                      <a:pt x="766" y="1601"/>
                    </a:lnTo>
                    <a:lnTo>
                      <a:pt x="802" y="1601"/>
                    </a:lnTo>
                    <a:lnTo>
                      <a:pt x="802" y="1616"/>
                    </a:lnTo>
                    <a:lnTo>
                      <a:pt x="844" y="1616"/>
                    </a:lnTo>
                    <a:lnTo>
                      <a:pt x="844" y="1624"/>
                    </a:lnTo>
                    <a:lnTo>
                      <a:pt x="881" y="1624"/>
                    </a:lnTo>
                    <a:lnTo>
                      <a:pt x="881" y="1638"/>
                    </a:lnTo>
                    <a:lnTo>
                      <a:pt x="954" y="1638"/>
                    </a:lnTo>
                    <a:lnTo>
                      <a:pt x="954" y="1647"/>
                    </a:lnTo>
                    <a:lnTo>
                      <a:pt x="983" y="1647"/>
                    </a:lnTo>
                    <a:lnTo>
                      <a:pt x="983" y="1653"/>
                    </a:lnTo>
                    <a:lnTo>
                      <a:pt x="1035" y="1653"/>
                    </a:lnTo>
                    <a:lnTo>
                      <a:pt x="1035" y="1667"/>
                    </a:lnTo>
                    <a:lnTo>
                      <a:pt x="1072" y="1667"/>
                    </a:lnTo>
                    <a:lnTo>
                      <a:pt x="1072" y="1675"/>
                    </a:lnTo>
                    <a:lnTo>
                      <a:pt x="1100" y="1675"/>
                    </a:lnTo>
                    <a:lnTo>
                      <a:pt x="1100" y="1684"/>
                    </a:lnTo>
                    <a:lnTo>
                      <a:pt x="1136" y="1684"/>
                    </a:lnTo>
                    <a:lnTo>
                      <a:pt x="1136" y="1698"/>
                    </a:lnTo>
                    <a:lnTo>
                      <a:pt x="1187" y="1698"/>
                    </a:lnTo>
                    <a:lnTo>
                      <a:pt x="1187" y="1704"/>
                    </a:lnTo>
                    <a:lnTo>
                      <a:pt x="1218" y="1704"/>
                    </a:lnTo>
                    <a:lnTo>
                      <a:pt x="1218" y="1712"/>
                    </a:lnTo>
                    <a:lnTo>
                      <a:pt x="1253" y="1712"/>
                    </a:lnTo>
                    <a:lnTo>
                      <a:pt x="1253" y="1720"/>
                    </a:lnTo>
                    <a:lnTo>
                      <a:pt x="1290" y="1720"/>
                    </a:lnTo>
                    <a:lnTo>
                      <a:pt x="1290" y="1735"/>
                    </a:lnTo>
                    <a:lnTo>
                      <a:pt x="1333" y="1735"/>
                    </a:lnTo>
                    <a:lnTo>
                      <a:pt x="1333" y="1741"/>
                    </a:lnTo>
                    <a:lnTo>
                      <a:pt x="1369" y="1741"/>
                    </a:lnTo>
                    <a:lnTo>
                      <a:pt x="1369" y="1757"/>
                    </a:lnTo>
                    <a:lnTo>
                      <a:pt x="1442" y="1757"/>
                    </a:lnTo>
                    <a:lnTo>
                      <a:pt x="1442" y="1763"/>
                    </a:lnTo>
                    <a:lnTo>
                      <a:pt x="1486" y="1763"/>
                    </a:lnTo>
                    <a:lnTo>
                      <a:pt x="1486" y="1772"/>
                    </a:lnTo>
                    <a:lnTo>
                      <a:pt x="1523" y="1772"/>
                    </a:lnTo>
                    <a:lnTo>
                      <a:pt x="1523" y="1786"/>
                    </a:lnTo>
                    <a:lnTo>
                      <a:pt x="1560" y="1786"/>
                    </a:lnTo>
                    <a:lnTo>
                      <a:pt x="1560" y="1794"/>
                    </a:lnTo>
                    <a:lnTo>
                      <a:pt x="1601" y="1794"/>
                    </a:lnTo>
                    <a:lnTo>
                      <a:pt x="1601" y="1800"/>
                    </a:lnTo>
                    <a:lnTo>
                      <a:pt x="1638" y="1800"/>
                    </a:lnTo>
                    <a:lnTo>
                      <a:pt x="1638" y="1814"/>
                    </a:lnTo>
                    <a:lnTo>
                      <a:pt x="1675" y="1814"/>
                    </a:lnTo>
                    <a:lnTo>
                      <a:pt x="1675" y="1823"/>
                    </a:lnTo>
                    <a:lnTo>
                      <a:pt x="1719" y="1823"/>
                    </a:lnTo>
                    <a:lnTo>
                      <a:pt x="1719" y="1829"/>
                    </a:lnTo>
                    <a:lnTo>
                      <a:pt x="1756" y="1829"/>
                    </a:lnTo>
                    <a:lnTo>
                      <a:pt x="1756" y="1845"/>
                    </a:lnTo>
                    <a:lnTo>
                      <a:pt x="1784" y="1845"/>
                    </a:lnTo>
                    <a:lnTo>
                      <a:pt x="1784" y="1851"/>
                    </a:lnTo>
                    <a:lnTo>
                      <a:pt x="1836" y="1851"/>
                    </a:lnTo>
                    <a:lnTo>
                      <a:pt x="1836" y="1845"/>
                    </a:lnTo>
                    <a:lnTo>
                      <a:pt x="1843" y="1845"/>
                    </a:lnTo>
                    <a:lnTo>
                      <a:pt x="1843" y="1800"/>
                    </a:lnTo>
                    <a:lnTo>
                      <a:pt x="1851" y="1800"/>
                    </a:lnTo>
                    <a:lnTo>
                      <a:pt x="1851" y="1772"/>
                    </a:lnTo>
                    <a:lnTo>
                      <a:pt x="1856" y="1772"/>
                    </a:lnTo>
                    <a:lnTo>
                      <a:pt x="1856" y="1757"/>
                    </a:lnTo>
                    <a:lnTo>
                      <a:pt x="1873" y="1757"/>
                    </a:lnTo>
                    <a:lnTo>
                      <a:pt x="1873" y="1712"/>
                    </a:lnTo>
                    <a:lnTo>
                      <a:pt x="1879" y="1712"/>
                    </a:lnTo>
                    <a:lnTo>
                      <a:pt x="1879" y="1684"/>
                    </a:lnTo>
                    <a:lnTo>
                      <a:pt x="1893" y="1684"/>
                    </a:lnTo>
                    <a:lnTo>
                      <a:pt x="1893" y="1667"/>
                    </a:lnTo>
                    <a:lnTo>
                      <a:pt x="1901" y="1667"/>
                    </a:lnTo>
                    <a:lnTo>
                      <a:pt x="1901" y="1638"/>
                    </a:lnTo>
                    <a:lnTo>
                      <a:pt x="1910" y="1638"/>
                    </a:lnTo>
                    <a:lnTo>
                      <a:pt x="1910" y="1624"/>
                    </a:lnTo>
                    <a:lnTo>
                      <a:pt x="1915" y="1624"/>
                    </a:lnTo>
                    <a:lnTo>
                      <a:pt x="1915" y="1587"/>
                    </a:lnTo>
                    <a:lnTo>
                      <a:pt x="1930" y="1587"/>
                    </a:lnTo>
                    <a:lnTo>
                      <a:pt x="1930" y="1565"/>
                    </a:lnTo>
                    <a:lnTo>
                      <a:pt x="1938" y="1565"/>
                    </a:lnTo>
                    <a:lnTo>
                      <a:pt x="1938" y="1536"/>
                    </a:lnTo>
                    <a:lnTo>
                      <a:pt x="1952" y="1536"/>
                    </a:lnTo>
                    <a:lnTo>
                      <a:pt x="1952" y="1482"/>
                    </a:lnTo>
                    <a:lnTo>
                      <a:pt x="1966" y="1482"/>
                    </a:lnTo>
                    <a:lnTo>
                      <a:pt x="1966" y="1468"/>
                    </a:lnTo>
                    <a:lnTo>
                      <a:pt x="1974" y="1468"/>
                    </a:lnTo>
                    <a:lnTo>
                      <a:pt x="1974" y="1440"/>
                    </a:lnTo>
                    <a:lnTo>
                      <a:pt x="1982" y="1440"/>
                    </a:lnTo>
                    <a:lnTo>
                      <a:pt x="1982" y="1425"/>
                    </a:lnTo>
                    <a:lnTo>
                      <a:pt x="1988" y="1425"/>
                    </a:lnTo>
                    <a:lnTo>
                      <a:pt x="1988" y="413"/>
                    </a:lnTo>
                    <a:lnTo>
                      <a:pt x="1952" y="413"/>
                    </a:lnTo>
                    <a:lnTo>
                      <a:pt x="1952" y="406"/>
                    </a:lnTo>
                    <a:lnTo>
                      <a:pt x="1910" y="406"/>
                    </a:lnTo>
                    <a:lnTo>
                      <a:pt x="1910" y="391"/>
                    </a:lnTo>
                    <a:lnTo>
                      <a:pt x="1873" y="391"/>
                    </a:lnTo>
                    <a:lnTo>
                      <a:pt x="1873" y="384"/>
                    </a:lnTo>
                    <a:lnTo>
                      <a:pt x="1836" y="384"/>
                    </a:lnTo>
                    <a:lnTo>
                      <a:pt x="1836" y="375"/>
                    </a:lnTo>
                    <a:lnTo>
                      <a:pt x="1784" y="375"/>
                    </a:lnTo>
                    <a:lnTo>
                      <a:pt x="1784" y="369"/>
                    </a:lnTo>
                    <a:lnTo>
                      <a:pt x="1756" y="369"/>
                    </a:lnTo>
                    <a:lnTo>
                      <a:pt x="1756" y="355"/>
                    </a:lnTo>
                    <a:lnTo>
                      <a:pt x="1705" y="355"/>
                    </a:lnTo>
                    <a:lnTo>
                      <a:pt x="1705" y="347"/>
                    </a:lnTo>
                    <a:lnTo>
                      <a:pt x="1669" y="347"/>
                    </a:lnTo>
                    <a:lnTo>
                      <a:pt x="1669" y="338"/>
                    </a:lnTo>
                    <a:lnTo>
                      <a:pt x="1623" y="338"/>
                    </a:lnTo>
                    <a:lnTo>
                      <a:pt x="1623" y="332"/>
                    </a:lnTo>
                    <a:lnTo>
                      <a:pt x="1588" y="332"/>
                    </a:lnTo>
                    <a:lnTo>
                      <a:pt x="1588" y="324"/>
                    </a:lnTo>
                    <a:lnTo>
                      <a:pt x="1545" y="324"/>
                    </a:lnTo>
                    <a:lnTo>
                      <a:pt x="1545" y="318"/>
                    </a:lnTo>
                    <a:lnTo>
                      <a:pt x="1508" y="318"/>
                    </a:lnTo>
                    <a:lnTo>
                      <a:pt x="1508" y="310"/>
                    </a:lnTo>
                    <a:lnTo>
                      <a:pt x="1464" y="310"/>
                    </a:lnTo>
                    <a:lnTo>
                      <a:pt x="1464" y="296"/>
                    </a:lnTo>
                    <a:lnTo>
                      <a:pt x="1427" y="296"/>
                    </a:lnTo>
                    <a:lnTo>
                      <a:pt x="1427" y="287"/>
                    </a:lnTo>
                    <a:lnTo>
                      <a:pt x="1383" y="287"/>
                    </a:lnTo>
                    <a:lnTo>
                      <a:pt x="1383" y="272"/>
                    </a:lnTo>
                    <a:lnTo>
                      <a:pt x="1305" y="272"/>
                    </a:lnTo>
                    <a:lnTo>
                      <a:pt x="1305" y="259"/>
                    </a:lnTo>
                    <a:lnTo>
                      <a:pt x="1268" y="259"/>
                    </a:lnTo>
                    <a:lnTo>
                      <a:pt x="1268" y="250"/>
                    </a:lnTo>
                    <a:lnTo>
                      <a:pt x="1231" y="250"/>
                    </a:lnTo>
                    <a:lnTo>
                      <a:pt x="1231" y="236"/>
                    </a:lnTo>
                    <a:lnTo>
                      <a:pt x="1187" y="236"/>
                    </a:lnTo>
                    <a:lnTo>
                      <a:pt x="1187" y="228"/>
                    </a:lnTo>
                    <a:lnTo>
                      <a:pt x="1150" y="228"/>
                    </a:lnTo>
                    <a:lnTo>
                      <a:pt x="1150" y="222"/>
                    </a:lnTo>
                    <a:lnTo>
                      <a:pt x="1100" y="222"/>
                    </a:lnTo>
                    <a:lnTo>
                      <a:pt x="1100" y="213"/>
                    </a:lnTo>
                    <a:lnTo>
                      <a:pt x="1072" y="213"/>
                    </a:lnTo>
                    <a:lnTo>
                      <a:pt x="1072" y="208"/>
                    </a:lnTo>
                    <a:lnTo>
                      <a:pt x="1018" y="208"/>
                    </a:lnTo>
                    <a:lnTo>
                      <a:pt x="1018" y="199"/>
                    </a:lnTo>
                    <a:lnTo>
                      <a:pt x="983" y="199"/>
                    </a:lnTo>
                    <a:lnTo>
                      <a:pt x="983" y="184"/>
                    </a:lnTo>
                    <a:lnTo>
                      <a:pt x="940" y="184"/>
                    </a:lnTo>
                    <a:lnTo>
                      <a:pt x="940" y="177"/>
                    </a:lnTo>
                    <a:lnTo>
                      <a:pt x="903" y="177"/>
                    </a:lnTo>
                    <a:lnTo>
                      <a:pt x="903" y="171"/>
                    </a:lnTo>
                    <a:lnTo>
                      <a:pt x="859" y="171"/>
                    </a:lnTo>
                    <a:lnTo>
                      <a:pt x="859" y="154"/>
                    </a:lnTo>
                    <a:lnTo>
                      <a:pt x="822" y="154"/>
                    </a:lnTo>
                    <a:lnTo>
                      <a:pt x="822" y="148"/>
                    </a:lnTo>
                    <a:lnTo>
                      <a:pt x="780" y="148"/>
                    </a:lnTo>
                    <a:lnTo>
                      <a:pt x="780" y="140"/>
                    </a:lnTo>
                    <a:lnTo>
                      <a:pt x="743" y="140"/>
                    </a:lnTo>
                    <a:lnTo>
                      <a:pt x="743" y="133"/>
                    </a:lnTo>
                    <a:lnTo>
                      <a:pt x="698" y="133"/>
                    </a:lnTo>
                    <a:lnTo>
                      <a:pt x="698" y="118"/>
                    </a:lnTo>
                    <a:lnTo>
                      <a:pt x="663" y="118"/>
                    </a:lnTo>
                    <a:lnTo>
                      <a:pt x="663" y="111"/>
                    </a:lnTo>
                    <a:lnTo>
                      <a:pt x="583" y="111"/>
                    </a:lnTo>
                    <a:lnTo>
                      <a:pt x="583" y="96"/>
                    </a:lnTo>
                    <a:lnTo>
                      <a:pt x="531" y="96"/>
                    </a:lnTo>
                    <a:lnTo>
                      <a:pt x="531" y="89"/>
                    </a:lnTo>
                    <a:lnTo>
                      <a:pt x="502" y="89"/>
                    </a:lnTo>
                    <a:lnTo>
                      <a:pt x="502" y="80"/>
                    </a:lnTo>
                    <a:lnTo>
                      <a:pt x="452" y="80"/>
                    </a:lnTo>
                    <a:lnTo>
                      <a:pt x="452" y="66"/>
                    </a:lnTo>
                    <a:lnTo>
                      <a:pt x="421" y="66"/>
                    </a:lnTo>
                    <a:lnTo>
                      <a:pt x="421" y="59"/>
                    </a:lnTo>
                    <a:lnTo>
                      <a:pt x="371" y="59"/>
                    </a:lnTo>
                    <a:lnTo>
                      <a:pt x="371" y="52"/>
                    </a:lnTo>
                    <a:lnTo>
                      <a:pt x="334" y="52"/>
                    </a:lnTo>
                    <a:lnTo>
                      <a:pt x="334" y="37"/>
                    </a:lnTo>
                    <a:lnTo>
                      <a:pt x="291" y="37"/>
                    </a:lnTo>
                    <a:lnTo>
                      <a:pt x="291" y="28"/>
                    </a:lnTo>
                    <a:lnTo>
                      <a:pt x="256" y="28"/>
                    </a:lnTo>
                    <a:lnTo>
                      <a:pt x="256" y="23"/>
                    </a:lnTo>
                    <a:lnTo>
                      <a:pt x="219" y="23"/>
                    </a:lnTo>
                    <a:lnTo>
                      <a:pt x="219" y="15"/>
                    </a:lnTo>
                    <a:lnTo>
                      <a:pt x="174" y="15"/>
                    </a:lnTo>
                    <a:lnTo>
                      <a:pt x="174" y="0"/>
                    </a:lnTo>
                    <a:lnTo>
                      <a:pt x="138" y="0"/>
                    </a:lnTo>
                    <a:close/>
                  </a:path>
                </a:pathLst>
              </a:custGeom>
              <a:solidFill>
                <a:srgbClr val="020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82" name="Freeform 450"/>
              <p:cNvSpPr>
                <a:spLocks/>
              </p:cNvSpPr>
              <p:nvPr/>
            </p:nvSpPr>
            <p:spPr bwMode="auto">
              <a:xfrm>
                <a:off x="3925" y="1907"/>
                <a:ext cx="185" cy="142"/>
              </a:xfrm>
              <a:custGeom>
                <a:avLst/>
                <a:gdLst>
                  <a:gd name="T0" fmla="*/ 0 w 1859"/>
                  <a:gd name="T1" fmla="*/ 0 h 1851"/>
                  <a:gd name="T2" fmla="*/ 0 w 1859"/>
                  <a:gd name="T3" fmla="*/ 0 h 1851"/>
                  <a:gd name="T4" fmla="*/ 0 w 1859"/>
                  <a:gd name="T5" fmla="*/ 0 h 1851"/>
                  <a:gd name="T6" fmla="*/ 0 w 1859"/>
                  <a:gd name="T7" fmla="*/ 0 h 1851"/>
                  <a:gd name="T8" fmla="*/ 0 w 1859"/>
                  <a:gd name="T9" fmla="*/ 0 h 1851"/>
                  <a:gd name="T10" fmla="*/ 0 w 1859"/>
                  <a:gd name="T11" fmla="*/ 0 h 1851"/>
                  <a:gd name="T12" fmla="*/ 0 w 1859"/>
                  <a:gd name="T13" fmla="*/ 0 h 1851"/>
                  <a:gd name="T14" fmla="*/ 0 w 1859"/>
                  <a:gd name="T15" fmla="*/ 0 h 1851"/>
                  <a:gd name="T16" fmla="*/ 0 w 1859"/>
                  <a:gd name="T17" fmla="*/ 0 h 1851"/>
                  <a:gd name="T18" fmla="*/ 0 w 1859"/>
                  <a:gd name="T19" fmla="*/ 0 h 1851"/>
                  <a:gd name="T20" fmla="*/ 0 w 1859"/>
                  <a:gd name="T21" fmla="*/ 0 h 1851"/>
                  <a:gd name="T22" fmla="*/ 0 w 1859"/>
                  <a:gd name="T23" fmla="*/ 0 h 1851"/>
                  <a:gd name="T24" fmla="*/ 0 w 1859"/>
                  <a:gd name="T25" fmla="*/ 0 h 1851"/>
                  <a:gd name="T26" fmla="*/ 0 w 1859"/>
                  <a:gd name="T27" fmla="*/ 0 h 1851"/>
                  <a:gd name="T28" fmla="*/ 0 w 1859"/>
                  <a:gd name="T29" fmla="*/ 0 h 1851"/>
                  <a:gd name="T30" fmla="*/ 0 w 1859"/>
                  <a:gd name="T31" fmla="*/ 0 h 1851"/>
                  <a:gd name="T32" fmla="*/ 0 w 1859"/>
                  <a:gd name="T33" fmla="*/ 0 h 1851"/>
                  <a:gd name="T34" fmla="*/ 0 w 1859"/>
                  <a:gd name="T35" fmla="*/ 0 h 1851"/>
                  <a:gd name="T36" fmla="*/ 0 w 1859"/>
                  <a:gd name="T37" fmla="*/ 0 h 1851"/>
                  <a:gd name="T38" fmla="*/ 0 w 1859"/>
                  <a:gd name="T39" fmla="*/ 0 h 1851"/>
                  <a:gd name="T40" fmla="*/ 0 w 1859"/>
                  <a:gd name="T41" fmla="*/ 0 h 1851"/>
                  <a:gd name="T42" fmla="*/ 0 w 1859"/>
                  <a:gd name="T43" fmla="*/ 0 h 1851"/>
                  <a:gd name="T44" fmla="*/ 0 w 1859"/>
                  <a:gd name="T45" fmla="*/ 0 h 1851"/>
                  <a:gd name="T46" fmla="*/ 0 w 1859"/>
                  <a:gd name="T47" fmla="*/ 0 h 1851"/>
                  <a:gd name="T48" fmla="*/ 0 w 1859"/>
                  <a:gd name="T49" fmla="*/ 0 h 1851"/>
                  <a:gd name="T50" fmla="*/ 0 w 1859"/>
                  <a:gd name="T51" fmla="*/ 0 h 1851"/>
                  <a:gd name="T52" fmla="*/ 0 w 1859"/>
                  <a:gd name="T53" fmla="*/ 0 h 1851"/>
                  <a:gd name="T54" fmla="*/ 0 w 1859"/>
                  <a:gd name="T55" fmla="*/ 0 h 1851"/>
                  <a:gd name="T56" fmla="*/ 0 w 1859"/>
                  <a:gd name="T57" fmla="*/ 0 h 1851"/>
                  <a:gd name="T58" fmla="*/ 0 w 1859"/>
                  <a:gd name="T59" fmla="*/ 0 h 1851"/>
                  <a:gd name="T60" fmla="*/ 0 w 1859"/>
                  <a:gd name="T61" fmla="*/ 0 h 1851"/>
                  <a:gd name="T62" fmla="*/ 0 w 1859"/>
                  <a:gd name="T63" fmla="*/ 0 h 1851"/>
                  <a:gd name="T64" fmla="*/ 0 w 1859"/>
                  <a:gd name="T65" fmla="*/ 0 h 1851"/>
                  <a:gd name="T66" fmla="*/ 0 w 1859"/>
                  <a:gd name="T67" fmla="*/ 0 h 1851"/>
                  <a:gd name="T68" fmla="*/ 0 w 1859"/>
                  <a:gd name="T69" fmla="*/ 0 h 1851"/>
                  <a:gd name="T70" fmla="*/ 0 w 1859"/>
                  <a:gd name="T71" fmla="*/ 0 h 1851"/>
                  <a:gd name="T72" fmla="*/ 0 w 1859"/>
                  <a:gd name="T73" fmla="*/ 0 h 1851"/>
                  <a:gd name="T74" fmla="*/ 0 w 1859"/>
                  <a:gd name="T75" fmla="*/ 0 h 1851"/>
                  <a:gd name="T76" fmla="*/ 0 w 1859"/>
                  <a:gd name="T77" fmla="*/ 0 h 1851"/>
                  <a:gd name="T78" fmla="*/ 0 w 1859"/>
                  <a:gd name="T79" fmla="*/ 0 h 1851"/>
                  <a:gd name="T80" fmla="*/ 0 w 1859"/>
                  <a:gd name="T81" fmla="*/ 0 h 1851"/>
                  <a:gd name="T82" fmla="*/ 0 w 1859"/>
                  <a:gd name="T83" fmla="*/ 0 h 1851"/>
                  <a:gd name="T84" fmla="*/ 0 w 1859"/>
                  <a:gd name="T85" fmla="*/ 0 h 1851"/>
                  <a:gd name="T86" fmla="*/ 0 w 1859"/>
                  <a:gd name="T87" fmla="*/ 0 h 1851"/>
                  <a:gd name="T88" fmla="*/ 0 w 1859"/>
                  <a:gd name="T89" fmla="*/ 0 h 1851"/>
                  <a:gd name="T90" fmla="*/ 0 w 1859"/>
                  <a:gd name="T91" fmla="*/ 0 h 1851"/>
                  <a:gd name="T92" fmla="*/ 0 w 1859"/>
                  <a:gd name="T93" fmla="*/ 0 h 1851"/>
                  <a:gd name="T94" fmla="*/ 0 w 1859"/>
                  <a:gd name="T95" fmla="*/ 0 h 1851"/>
                  <a:gd name="T96" fmla="*/ 0 w 1859"/>
                  <a:gd name="T97" fmla="*/ 0 h 1851"/>
                  <a:gd name="T98" fmla="*/ 0 w 1859"/>
                  <a:gd name="T99" fmla="*/ 0 h 1851"/>
                  <a:gd name="T100" fmla="*/ 0 w 1859"/>
                  <a:gd name="T101" fmla="*/ 0 h 1851"/>
                  <a:gd name="T102" fmla="*/ 0 w 1859"/>
                  <a:gd name="T103" fmla="*/ 0 h 18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59"/>
                  <a:gd name="T157" fmla="*/ 0 h 1851"/>
                  <a:gd name="T158" fmla="*/ 1859 w 1859"/>
                  <a:gd name="T159" fmla="*/ 1851 h 18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59" h="1851">
                    <a:moveTo>
                      <a:pt x="82" y="0"/>
                    </a:moveTo>
                    <a:lnTo>
                      <a:pt x="82" y="28"/>
                    </a:lnTo>
                    <a:lnTo>
                      <a:pt x="74" y="28"/>
                    </a:lnTo>
                    <a:lnTo>
                      <a:pt x="74" y="59"/>
                    </a:lnTo>
                    <a:lnTo>
                      <a:pt x="68" y="59"/>
                    </a:lnTo>
                    <a:lnTo>
                      <a:pt x="68" y="89"/>
                    </a:lnTo>
                    <a:lnTo>
                      <a:pt x="59" y="89"/>
                    </a:lnTo>
                    <a:lnTo>
                      <a:pt x="59" y="111"/>
                    </a:lnTo>
                    <a:lnTo>
                      <a:pt x="46" y="111"/>
                    </a:lnTo>
                    <a:lnTo>
                      <a:pt x="46" y="133"/>
                    </a:lnTo>
                    <a:lnTo>
                      <a:pt x="37" y="133"/>
                    </a:lnTo>
                    <a:lnTo>
                      <a:pt x="37" y="184"/>
                    </a:lnTo>
                    <a:lnTo>
                      <a:pt x="24" y="184"/>
                    </a:lnTo>
                    <a:lnTo>
                      <a:pt x="24" y="208"/>
                    </a:lnTo>
                    <a:lnTo>
                      <a:pt x="17" y="208"/>
                    </a:lnTo>
                    <a:lnTo>
                      <a:pt x="17" y="228"/>
                    </a:lnTo>
                    <a:lnTo>
                      <a:pt x="0" y="228"/>
                    </a:lnTo>
                    <a:lnTo>
                      <a:pt x="0" y="1431"/>
                    </a:lnTo>
                    <a:lnTo>
                      <a:pt x="24" y="1431"/>
                    </a:lnTo>
                    <a:lnTo>
                      <a:pt x="24" y="1440"/>
                    </a:lnTo>
                    <a:lnTo>
                      <a:pt x="59" y="1440"/>
                    </a:lnTo>
                    <a:lnTo>
                      <a:pt x="59" y="1446"/>
                    </a:lnTo>
                    <a:lnTo>
                      <a:pt x="96" y="1446"/>
                    </a:lnTo>
                    <a:lnTo>
                      <a:pt x="96" y="1462"/>
                    </a:lnTo>
                    <a:lnTo>
                      <a:pt x="141" y="1462"/>
                    </a:lnTo>
                    <a:lnTo>
                      <a:pt x="141" y="1468"/>
                    </a:lnTo>
                    <a:lnTo>
                      <a:pt x="177" y="1468"/>
                    </a:lnTo>
                    <a:lnTo>
                      <a:pt x="177" y="1477"/>
                    </a:lnTo>
                    <a:lnTo>
                      <a:pt x="213" y="1477"/>
                    </a:lnTo>
                    <a:lnTo>
                      <a:pt x="213" y="1482"/>
                    </a:lnTo>
                    <a:lnTo>
                      <a:pt x="250" y="1482"/>
                    </a:lnTo>
                    <a:lnTo>
                      <a:pt x="250" y="1499"/>
                    </a:lnTo>
                    <a:lnTo>
                      <a:pt x="292" y="1499"/>
                    </a:lnTo>
                    <a:lnTo>
                      <a:pt x="292" y="1505"/>
                    </a:lnTo>
                    <a:lnTo>
                      <a:pt x="329" y="1505"/>
                    </a:lnTo>
                    <a:lnTo>
                      <a:pt x="329" y="1513"/>
                    </a:lnTo>
                    <a:lnTo>
                      <a:pt x="365" y="1513"/>
                    </a:lnTo>
                    <a:lnTo>
                      <a:pt x="365" y="1519"/>
                    </a:lnTo>
                    <a:lnTo>
                      <a:pt x="396" y="1519"/>
                    </a:lnTo>
                    <a:lnTo>
                      <a:pt x="396" y="1536"/>
                    </a:lnTo>
                    <a:lnTo>
                      <a:pt x="475" y="1536"/>
                    </a:lnTo>
                    <a:lnTo>
                      <a:pt x="475" y="1550"/>
                    </a:lnTo>
                    <a:lnTo>
                      <a:pt x="511" y="1550"/>
                    </a:lnTo>
                    <a:lnTo>
                      <a:pt x="511" y="1556"/>
                    </a:lnTo>
                    <a:lnTo>
                      <a:pt x="548" y="1556"/>
                    </a:lnTo>
                    <a:lnTo>
                      <a:pt x="548" y="1565"/>
                    </a:lnTo>
                    <a:lnTo>
                      <a:pt x="592" y="1565"/>
                    </a:lnTo>
                    <a:lnTo>
                      <a:pt x="592" y="1579"/>
                    </a:lnTo>
                    <a:lnTo>
                      <a:pt x="637" y="1579"/>
                    </a:lnTo>
                    <a:lnTo>
                      <a:pt x="637" y="1587"/>
                    </a:lnTo>
                    <a:lnTo>
                      <a:pt x="673" y="1587"/>
                    </a:lnTo>
                    <a:lnTo>
                      <a:pt x="673" y="1594"/>
                    </a:lnTo>
                    <a:lnTo>
                      <a:pt x="710" y="1594"/>
                    </a:lnTo>
                    <a:lnTo>
                      <a:pt x="710" y="1601"/>
                    </a:lnTo>
                    <a:lnTo>
                      <a:pt x="746" y="1601"/>
                    </a:lnTo>
                    <a:lnTo>
                      <a:pt x="746" y="1616"/>
                    </a:lnTo>
                    <a:lnTo>
                      <a:pt x="788" y="1616"/>
                    </a:lnTo>
                    <a:lnTo>
                      <a:pt x="788" y="1624"/>
                    </a:lnTo>
                    <a:lnTo>
                      <a:pt x="825" y="1624"/>
                    </a:lnTo>
                    <a:lnTo>
                      <a:pt x="825" y="1638"/>
                    </a:lnTo>
                    <a:lnTo>
                      <a:pt x="898" y="1638"/>
                    </a:lnTo>
                    <a:lnTo>
                      <a:pt x="898" y="1647"/>
                    </a:lnTo>
                    <a:lnTo>
                      <a:pt x="927" y="1647"/>
                    </a:lnTo>
                    <a:lnTo>
                      <a:pt x="927" y="1653"/>
                    </a:lnTo>
                    <a:lnTo>
                      <a:pt x="979" y="1653"/>
                    </a:lnTo>
                    <a:lnTo>
                      <a:pt x="979" y="1667"/>
                    </a:lnTo>
                    <a:lnTo>
                      <a:pt x="1016" y="1667"/>
                    </a:lnTo>
                    <a:lnTo>
                      <a:pt x="1016" y="1675"/>
                    </a:lnTo>
                    <a:lnTo>
                      <a:pt x="1044" y="1675"/>
                    </a:lnTo>
                    <a:lnTo>
                      <a:pt x="1044" y="1684"/>
                    </a:lnTo>
                    <a:lnTo>
                      <a:pt x="1080" y="1684"/>
                    </a:lnTo>
                    <a:lnTo>
                      <a:pt x="1080" y="1698"/>
                    </a:lnTo>
                    <a:lnTo>
                      <a:pt x="1131" y="1698"/>
                    </a:lnTo>
                    <a:lnTo>
                      <a:pt x="1131" y="1704"/>
                    </a:lnTo>
                    <a:lnTo>
                      <a:pt x="1162" y="1704"/>
                    </a:lnTo>
                    <a:lnTo>
                      <a:pt x="1162" y="1712"/>
                    </a:lnTo>
                    <a:lnTo>
                      <a:pt x="1197" y="1712"/>
                    </a:lnTo>
                    <a:lnTo>
                      <a:pt x="1197" y="1720"/>
                    </a:lnTo>
                    <a:lnTo>
                      <a:pt x="1234" y="1720"/>
                    </a:lnTo>
                    <a:lnTo>
                      <a:pt x="1234" y="1735"/>
                    </a:lnTo>
                    <a:lnTo>
                      <a:pt x="1277" y="1735"/>
                    </a:lnTo>
                    <a:lnTo>
                      <a:pt x="1277" y="1741"/>
                    </a:lnTo>
                    <a:lnTo>
                      <a:pt x="1313" y="1741"/>
                    </a:lnTo>
                    <a:lnTo>
                      <a:pt x="1313" y="1757"/>
                    </a:lnTo>
                    <a:lnTo>
                      <a:pt x="1386" y="1757"/>
                    </a:lnTo>
                    <a:lnTo>
                      <a:pt x="1386" y="1763"/>
                    </a:lnTo>
                    <a:lnTo>
                      <a:pt x="1430" y="1763"/>
                    </a:lnTo>
                    <a:lnTo>
                      <a:pt x="1430" y="1772"/>
                    </a:lnTo>
                    <a:lnTo>
                      <a:pt x="1467" y="1772"/>
                    </a:lnTo>
                    <a:lnTo>
                      <a:pt x="1467" y="1786"/>
                    </a:lnTo>
                    <a:lnTo>
                      <a:pt x="1504" y="1786"/>
                    </a:lnTo>
                    <a:lnTo>
                      <a:pt x="1504" y="1794"/>
                    </a:lnTo>
                    <a:lnTo>
                      <a:pt x="1545" y="1794"/>
                    </a:lnTo>
                    <a:lnTo>
                      <a:pt x="1545" y="1800"/>
                    </a:lnTo>
                    <a:lnTo>
                      <a:pt x="1582" y="1800"/>
                    </a:lnTo>
                    <a:lnTo>
                      <a:pt x="1582" y="1814"/>
                    </a:lnTo>
                    <a:lnTo>
                      <a:pt x="1619" y="1814"/>
                    </a:lnTo>
                    <a:lnTo>
                      <a:pt x="1619" y="1823"/>
                    </a:lnTo>
                    <a:lnTo>
                      <a:pt x="1663" y="1823"/>
                    </a:lnTo>
                    <a:lnTo>
                      <a:pt x="1663" y="1829"/>
                    </a:lnTo>
                    <a:lnTo>
                      <a:pt x="1700" y="1829"/>
                    </a:lnTo>
                    <a:lnTo>
                      <a:pt x="1700" y="1845"/>
                    </a:lnTo>
                    <a:lnTo>
                      <a:pt x="1728" y="1845"/>
                    </a:lnTo>
                    <a:lnTo>
                      <a:pt x="1728" y="1851"/>
                    </a:lnTo>
                    <a:lnTo>
                      <a:pt x="1780" y="1851"/>
                    </a:lnTo>
                    <a:lnTo>
                      <a:pt x="1780" y="1845"/>
                    </a:lnTo>
                    <a:lnTo>
                      <a:pt x="1787" y="1845"/>
                    </a:lnTo>
                    <a:lnTo>
                      <a:pt x="1787" y="1800"/>
                    </a:lnTo>
                    <a:lnTo>
                      <a:pt x="1795" y="1800"/>
                    </a:lnTo>
                    <a:lnTo>
                      <a:pt x="1795" y="1772"/>
                    </a:lnTo>
                    <a:lnTo>
                      <a:pt x="1800" y="1772"/>
                    </a:lnTo>
                    <a:lnTo>
                      <a:pt x="1800" y="1757"/>
                    </a:lnTo>
                    <a:lnTo>
                      <a:pt x="1817" y="1757"/>
                    </a:lnTo>
                    <a:lnTo>
                      <a:pt x="1817" y="1712"/>
                    </a:lnTo>
                    <a:lnTo>
                      <a:pt x="1823" y="1712"/>
                    </a:lnTo>
                    <a:lnTo>
                      <a:pt x="1823" y="1684"/>
                    </a:lnTo>
                    <a:lnTo>
                      <a:pt x="1837" y="1684"/>
                    </a:lnTo>
                    <a:lnTo>
                      <a:pt x="1837" y="1667"/>
                    </a:lnTo>
                    <a:lnTo>
                      <a:pt x="1845" y="1667"/>
                    </a:lnTo>
                    <a:lnTo>
                      <a:pt x="1845" y="1638"/>
                    </a:lnTo>
                    <a:lnTo>
                      <a:pt x="1854" y="1638"/>
                    </a:lnTo>
                    <a:lnTo>
                      <a:pt x="1854" y="1624"/>
                    </a:lnTo>
                    <a:lnTo>
                      <a:pt x="1859" y="1624"/>
                    </a:lnTo>
                    <a:lnTo>
                      <a:pt x="1859" y="406"/>
                    </a:lnTo>
                    <a:lnTo>
                      <a:pt x="1854" y="406"/>
                    </a:lnTo>
                    <a:lnTo>
                      <a:pt x="1854" y="391"/>
                    </a:lnTo>
                    <a:lnTo>
                      <a:pt x="1817" y="391"/>
                    </a:lnTo>
                    <a:lnTo>
                      <a:pt x="1817" y="384"/>
                    </a:lnTo>
                    <a:lnTo>
                      <a:pt x="1780" y="384"/>
                    </a:lnTo>
                    <a:lnTo>
                      <a:pt x="1780" y="375"/>
                    </a:lnTo>
                    <a:lnTo>
                      <a:pt x="1728" y="375"/>
                    </a:lnTo>
                    <a:lnTo>
                      <a:pt x="1728" y="369"/>
                    </a:lnTo>
                    <a:lnTo>
                      <a:pt x="1700" y="369"/>
                    </a:lnTo>
                    <a:lnTo>
                      <a:pt x="1700" y="355"/>
                    </a:lnTo>
                    <a:lnTo>
                      <a:pt x="1649" y="355"/>
                    </a:lnTo>
                    <a:lnTo>
                      <a:pt x="1649" y="347"/>
                    </a:lnTo>
                    <a:lnTo>
                      <a:pt x="1613" y="347"/>
                    </a:lnTo>
                    <a:lnTo>
                      <a:pt x="1613" y="338"/>
                    </a:lnTo>
                    <a:lnTo>
                      <a:pt x="1567" y="338"/>
                    </a:lnTo>
                    <a:lnTo>
                      <a:pt x="1567" y="332"/>
                    </a:lnTo>
                    <a:lnTo>
                      <a:pt x="1532" y="332"/>
                    </a:lnTo>
                    <a:lnTo>
                      <a:pt x="1532" y="324"/>
                    </a:lnTo>
                    <a:lnTo>
                      <a:pt x="1489" y="324"/>
                    </a:lnTo>
                    <a:lnTo>
                      <a:pt x="1489" y="318"/>
                    </a:lnTo>
                    <a:lnTo>
                      <a:pt x="1452" y="318"/>
                    </a:lnTo>
                    <a:lnTo>
                      <a:pt x="1452" y="310"/>
                    </a:lnTo>
                    <a:lnTo>
                      <a:pt x="1408" y="310"/>
                    </a:lnTo>
                    <a:lnTo>
                      <a:pt x="1408" y="296"/>
                    </a:lnTo>
                    <a:lnTo>
                      <a:pt x="1371" y="296"/>
                    </a:lnTo>
                    <a:lnTo>
                      <a:pt x="1371" y="287"/>
                    </a:lnTo>
                    <a:lnTo>
                      <a:pt x="1327" y="287"/>
                    </a:lnTo>
                    <a:lnTo>
                      <a:pt x="1327" y="272"/>
                    </a:lnTo>
                    <a:lnTo>
                      <a:pt x="1249" y="272"/>
                    </a:lnTo>
                    <a:lnTo>
                      <a:pt x="1249" y="259"/>
                    </a:lnTo>
                    <a:lnTo>
                      <a:pt x="1212" y="259"/>
                    </a:lnTo>
                    <a:lnTo>
                      <a:pt x="1212" y="250"/>
                    </a:lnTo>
                    <a:lnTo>
                      <a:pt x="1175" y="250"/>
                    </a:lnTo>
                    <a:lnTo>
                      <a:pt x="1175" y="236"/>
                    </a:lnTo>
                    <a:lnTo>
                      <a:pt x="1131" y="236"/>
                    </a:lnTo>
                    <a:lnTo>
                      <a:pt x="1131" y="228"/>
                    </a:lnTo>
                    <a:lnTo>
                      <a:pt x="1094" y="228"/>
                    </a:lnTo>
                    <a:lnTo>
                      <a:pt x="1094" y="222"/>
                    </a:lnTo>
                    <a:lnTo>
                      <a:pt x="1044" y="222"/>
                    </a:lnTo>
                    <a:lnTo>
                      <a:pt x="1044" y="213"/>
                    </a:lnTo>
                    <a:lnTo>
                      <a:pt x="1016" y="213"/>
                    </a:lnTo>
                    <a:lnTo>
                      <a:pt x="1016" y="208"/>
                    </a:lnTo>
                    <a:lnTo>
                      <a:pt x="962" y="208"/>
                    </a:lnTo>
                    <a:lnTo>
                      <a:pt x="962" y="199"/>
                    </a:lnTo>
                    <a:lnTo>
                      <a:pt x="927" y="199"/>
                    </a:lnTo>
                    <a:lnTo>
                      <a:pt x="927" y="184"/>
                    </a:lnTo>
                    <a:lnTo>
                      <a:pt x="884" y="184"/>
                    </a:lnTo>
                    <a:lnTo>
                      <a:pt x="884" y="177"/>
                    </a:lnTo>
                    <a:lnTo>
                      <a:pt x="847" y="177"/>
                    </a:lnTo>
                    <a:lnTo>
                      <a:pt x="847" y="171"/>
                    </a:lnTo>
                    <a:lnTo>
                      <a:pt x="803" y="171"/>
                    </a:lnTo>
                    <a:lnTo>
                      <a:pt x="803" y="154"/>
                    </a:lnTo>
                    <a:lnTo>
                      <a:pt x="766" y="154"/>
                    </a:lnTo>
                    <a:lnTo>
                      <a:pt x="766" y="148"/>
                    </a:lnTo>
                    <a:lnTo>
                      <a:pt x="724" y="148"/>
                    </a:lnTo>
                    <a:lnTo>
                      <a:pt x="724" y="140"/>
                    </a:lnTo>
                    <a:lnTo>
                      <a:pt x="687" y="140"/>
                    </a:lnTo>
                    <a:lnTo>
                      <a:pt x="687" y="133"/>
                    </a:lnTo>
                    <a:lnTo>
                      <a:pt x="642" y="133"/>
                    </a:lnTo>
                    <a:lnTo>
                      <a:pt x="642" y="118"/>
                    </a:lnTo>
                    <a:lnTo>
                      <a:pt x="607" y="118"/>
                    </a:lnTo>
                    <a:lnTo>
                      <a:pt x="607" y="111"/>
                    </a:lnTo>
                    <a:lnTo>
                      <a:pt x="527" y="111"/>
                    </a:lnTo>
                    <a:lnTo>
                      <a:pt x="527" y="96"/>
                    </a:lnTo>
                    <a:lnTo>
                      <a:pt x="475" y="96"/>
                    </a:lnTo>
                    <a:lnTo>
                      <a:pt x="475" y="89"/>
                    </a:lnTo>
                    <a:lnTo>
                      <a:pt x="446" y="89"/>
                    </a:lnTo>
                    <a:lnTo>
                      <a:pt x="446" y="80"/>
                    </a:lnTo>
                    <a:lnTo>
                      <a:pt x="396" y="80"/>
                    </a:lnTo>
                    <a:lnTo>
                      <a:pt x="396" y="66"/>
                    </a:lnTo>
                    <a:lnTo>
                      <a:pt x="365" y="66"/>
                    </a:lnTo>
                    <a:lnTo>
                      <a:pt x="365" y="59"/>
                    </a:lnTo>
                    <a:lnTo>
                      <a:pt x="315" y="59"/>
                    </a:lnTo>
                    <a:lnTo>
                      <a:pt x="315" y="52"/>
                    </a:lnTo>
                    <a:lnTo>
                      <a:pt x="278" y="52"/>
                    </a:lnTo>
                    <a:lnTo>
                      <a:pt x="278" y="37"/>
                    </a:lnTo>
                    <a:lnTo>
                      <a:pt x="235" y="37"/>
                    </a:lnTo>
                    <a:lnTo>
                      <a:pt x="235" y="28"/>
                    </a:lnTo>
                    <a:lnTo>
                      <a:pt x="200" y="28"/>
                    </a:lnTo>
                    <a:lnTo>
                      <a:pt x="200" y="23"/>
                    </a:lnTo>
                    <a:lnTo>
                      <a:pt x="163" y="23"/>
                    </a:lnTo>
                    <a:lnTo>
                      <a:pt x="163" y="15"/>
                    </a:lnTo>
                    <a:lnTo>
                      <a:pt x="118" y="15"/>
                    </a:lnTo>
                    <a:lnTo>
                      <a:pt x="118" y="0"/>
                    </a:lnTo>
                    <a:lnTo>
                      <a:pt x="82" y="0"/>
                    </a:lnTo>
                    <a:close/>
                  </a:path>
                </a:pathLst>
              </a:custGeom>
              <a:solidFill>
                <a:srgbClr val="0202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83" name="Freeform 451"/>
              <p:cNvSpPr>
                <a:spLocks/>
              </p:cNvSpPr>
              <p:nvPr/>
            </p:nvSpPr>
            <p:spPr bwMode="auto">
              <a:xfrm>
                <a:off x="3932" y="1912"/>
                <a:ext cx="173" cy="134"/>
              </a:xfrm>
              <a:custGeom>
                <a:avLst/>
                <a:gdLst>
                  <a:gd name="T0" fmla="*/ 0 w 1726"/>
                  <a:gd name="T1" fmla="*/ 0 h 1741"/>
                  <a:gd name="T2" fmla="*/ 0 w 1726"/>
                  <a:gd name="T3" fmla="*/ 0 h 1741"/>
                  <a:gd name="T4" fmla="*/ 0 w 1726"/>
                  <a:gd name="T5" fmla="*/ 0 h 1741"/>
                  <a:gd name="T6" fmla="*/ 0 w 1726"/>
                  <a:gd name="T7" fmla="*/ 0 h 1741"/>
                  <a:gd name="T8" fmla="*/ 0 w 1726"/>
                  <a:gd name="T9" fmla="*/ 0 h 1741"/>
                  <a:gd name="T10" fmla="*/ 0 w 1726"/>
                  <a:gd name="T11" fmla="*/ 0 h 1741"/>
                  <a:gd name="T12" fmla="*/ 0 w 1726"/>
                  <a:gd name="T13" fmla="*/ 0 h 1741"/>
                  <a:gd name="T14" fmla="*/ 0 w 1726"/>
                  <a:gd name="T15" fmla="*/ 0 h 1741"/>
                  <a:gd name="T16" fmla="*/ 0 w 1726"/>
                  <a:gd name="T17" fmla="*/ 0 h 1741"/>
                  <a:gd name="T18" fmla="*/ 0 w 1726"/>
                  <a:gd name="T19" fmla="*/ 0 h 1741"/>
                  <a:gd name="T20" fmla="*/ 0 w 1726"/>
                  <a:gd name="T21" fmla="*/ 0 h 1741"/>
                  <a:gd name="T22" fmla="*/ 0 w 1726"/>
                  <a:gd name="T23" fmla="*/ 0 h 1741"/>
                  <a:gd name="T24" fmla="*/ 0 w 1726"/>
                  <a:gd name="T25" fmla="*/ 0 h 1741"/>
                  <a:gd name="T26" fmla="*/ 0 w 1726"/>
                  <a:gd name="T27" fmla="*/ 0 h 1741"/>
                  <a:gd name="T28" fmla="*/ 0 w 1726"/>
                  <a:gd name="T29" fmla="*/ 0 h 1741"/>
                  <a:gd name="T30" fmla="*/ 0 w 1726"/>
                  <a:gd name="T31" fmla="*/ 0 h 1741"/>
                  <a:gd name="T32" fmla="*/ 0 w 1726"/>
                  <a:gd name="T33" fmla="*/ 0 h 1741"/>
                  <a:gd name="T34" fmla="*/ 0 w 1726"/>
                  <a:gd name="T35" fmla="*/ 0 h 1741"/>
                  <a:gd name="T36" fmla="*/ 0 w 1726"/>
                  <a:gd name="T37" fmla="*/ 0 h 1741"/>
                  <a:gd name="T38" fmla="*/ 0 w 1726"/>
                  <a:gd name="T39" fmla="*/ 0 h 1741"/>
                  <a:gd name="T40" fmla="*/ 0 w 1726"/>
                  <a:gd name="T41" fmla="*/ 0 h 1741"/>
                  <a:gd name="T42" fmla="*/ 0 w 1726"/>
                  <a:gd name="T43" fmla="*/ 0 h 1741"/>
                  <a:gd name="T44" fmla="*/ 0 w 1726"/>
                  <a:gd name="T45" fmla="*/ 0 h 1741"/>
                  <a:gd name="T46" fmla="*/ 0 w 1726"/>
                  <a:gd name="T47" fmla="*/ 0 h 1741"/>
                  <a:gd name="T48" fmla="*/ 0 w 1726"/>
                  <a:gd name="T49" fmla="*/ 0 h 1741"/>
                  <a:gd name="T50" fmla="*/ 0 w 1726"/>
                  <a:gd name="T51" fmla="*/ 0 h 1741"/>
                  <a:gd name="T52" fmla="*/ 0 w 1726"/>
                  <a:gd name="T53" fmla="*/ 0 h 1741"/>
                  <a:gd name="T54" fmla="*/ 0 w 1726"/>
                  <a:gd name="T55" fmla="*/ 0 h 1741"/>
                  <a:gd name="T56" fmla="*/ 0 w 1726"/>
                  <a:gd name="T57" fmla="*/ 0 h 1741"/>
                  <a:gd name="T58" fmla="*/ 0 w 1726"/>
                  <a:gd name="T59" fmla="*/ 0 h 1741"/>
                  <a:gd name="T60" fmla="*/ 0 w 1726"/>
                  <a:gd name="T61" fmla="*/ 0 h 1741"/>
                  <a:gd name="T62" fmla="*/ 0 w 1726"/>
                  <a:gd name="T63" fmla="*/ 0 h 1741"/>
                  <a:gd name="T64" fmla="*/ 0 w 1726"/>
                  <a:gd name="T65" fmla="*/ 0 h 1741"/>
                  <a:gd name="T66" fmla="*/ 0 w 1726"/>
                  <a:gd name="T67" fmla="*/ 0 h 1741"/>
                  <a:gd name="T68" fmla="*/ 0 w 1726"/>
                  <a:gd name="T69" fmla="*/ 0 h 1741"/>
                  <a:gd name="T70" fmla="*/ 0 w 1726"/>
                  <a:gd name="T71" fmla="*/ 0 h 1741"/>
                  <a:gd name="T72" fmla="*/ 0 w 1726"/>
                  <a:gd name="T73" fmla="*/ 0 h 1741"/>
                  <a:gd name="T74" fmla="*/ 0 w 1726"/>
                  <a:gd name="T75" fmla="*/ 0 h 1741"/>
                  <a:gd name="T76" fmla="*/ 0 w 1726"/>
                  <a:gd name="T77" fmla="*/ 0 h 1741"/>
                  <a:gd name="T78" fmla="*/ 0 w 1726"/>
                  <a:gd name="T79" fmla="*/ 0 h 1741"/>
                  <a:gd name="T80" fmla="*/ 0 w 1726"/>
                  <a:gd name="T81" fmla="*/ 0 h 1741"/>
                  <a:gd name="T82" fmla="*/ 0 w 1726"/>
                  <a:gd name="T83" fmla="*/ 0 h 1741"/>
                  <a:gd name="T84" fmla="*/ 0 w 1726"/>
                  <a:gd name="T85" fmla="*/ 0 h 1741"/>
                  <a:gd name="T86" fmla="*/ 0 w 1726"/>
                  <a:gd name="T87" fmla="*/ 0 h 1741"/>
                  <a:gd name="T88" fmla="*/ 0 w 1726"/>
                  <a:gd name="T89" fmla="*/ 0 h 1741"/>
                  <a:gd name="T90" fmla="*/ 0 w 1726"/>
                  <a:gd name="T91" fmla="*/ 0 h 1741"/>
                  <a:gd name="T92" fmla="*/ 0 w 1726"/>
                  <a:gd name="T93" fmla="*/ 0 h 1741"/>
                  <a:gd name="T94" fmla="*/ 0 w 1726"/>
                  <a:gd name="T95" fmla="*/ 0 h 1741"/>
                  <a:gd name="T96" fmla="*/ 0 w 1726"/>
                  <a:gd name="T97" fmla="*/ 0 h 17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26"/>
                  <a:gd name="T148" fmla="*/ 0 h 1741"/>
                  <a:gd name="T149" fmla="*/ 1726 w 1726"/>
                  <a:gd name="T150" fmla="*/ 1741 h 17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26" h="1741">
                    <a:moveTo>
                      <a:pt x="0" y="0"/>
                    </a:moveTo>
                    <a:lnTo>
                      <a:pt x="0" y="1387"/>
                    </a:lnTo>
                    <a:lnTo>
                      <a:pt x="22" y="1387"/>
                    </a:lnTo>
                    <a:lnTo>
                      <a:pt x="22" y="1403"/>
                    </a:lnTo>
                    <a:lnTo>
                      <a:pt x="67" y="1403"/>
                    </a:lnTo>
                    <a:lnTo>
                      <a:pt x="67" y="1409"/>
                    </a:lnTo>
                    <a:lnTo>
                      <a:pt x="103" y="1409"/>
                    </a:lnTo>
                    <a:lnTo>
                      <a:pt x="103" y="1418"/>
                    </a:lnTo>
                    <a:lnTo>
                      <a:pt x="139" y="1418"/>
                    </a:lnTo>
                    <a:lnTo>
                      <a:pt x="139" y="1423"/>
                    </a:lnTo>
                    <a:lnTo>
                      <a:pt x="176" y="1423"/>
                    </a:lnTo>
                    <a:lnTo>
                      <a:pt x="176" y="1440"/>
                    </a:lnTo>
                    <a:lnTo>
                      <a:pt x="218" y="1440"/>
                    </a:lnTo>
                    <a:lnTo>
                      <a:pt x="218" y="1446"/>
                    </a:lnTo>
                    <a:lnTo>
                      <a:pt x="255" y="1446"/>
                    </a:lnTo>
                    <a:lnTo>
                      <a:pt x="255" y="1454"/>
                    </a:lnTo>
                    <a:lnTo>
                      <a:pt x="291" y="1454"/>
                    </a:lnTo>
                    <a:lnTo>
                      <a:pt x="291" y="1460"/>
                    </a:lnTo>
                    <a:lnTo>
                      <a:pt x="322" y="1460"/>
                    </a:lnTo>
                    <a:lnTo>
                      <a:pt x="322" y="1477"/>
                    </a:lnTo>
                    <a:lnTo>
                      <a:pt x="401" y="1477"/>
                    </a:lnTo>
                    <a:lnTo>
                      <a:pt x="401" y="1491"/>
                    </a:lnTo>
                    <a:lnTo>
                      <a:pt x="437" y="1491"/>
                    </a:lnTo>
                    <a:lnTo>
                      <a:pt x="437" y="1497"/>
                    </a:lnTo>
                    <a:lnTo>
                      <a:pt x="474" y="1497"/>
                    </a:lnTo>
                    <a:lnTo>
                      <a:pt x="474" y="1506"/>
                    </a:lnTo>
                    <a:lnTo>
                      <a:pt x="518" y="1506"/>
                    </a:lnTo>
                    <a:lnTo>
                      <a:pt x="518" y="1520"/>
                    </a:lnTo>
                    <a:lnTo>
                      <a:pt x="563" y="1520"/>
                    </a:lnTo>
                    <a:lnTo>
                      <a:pt x="563" y="1528"/>
                    </a:lnTo>
                    <a:lnTo>
                      <a:pt x="599" y="1528"/>
                    </a:lnTo>
                    <a:lnTo>
                      <a:pt x="599" y="1535"/>
                    </a:lnTo>
                    <a:lnTo>
                      <a:pt x="636" y="1535"/>
                    </a:lnTo>
                    <a:lnTo>
                      <a:pt x="636" y="1542"/>
                    </a:lnTo>
                    <a:lnTo>
                      <a:pt x="672" y="1542"/>
                    </a:lnTo>
                    <a:lnTo>
                      <a:pt x="672" y="1557"/>
                    </a:lnTo>
                    <a:lnTo>
                      <a:pt x="714" y="1557"/>
                    </a:lnTo>
                    <a:lnTo>
                      <a:pt x="714" y="1565"/>
                    </a:lnTo>
                    <a:lnTo>
                      <a:pt x="751" y="1565"/>
                    </a:lnTo>
                    <a:lnTo>
                      <a:pt x="751" y="1579"/>
                    </a:lnTo>
                    <a:lnTo>
                      <a:pt x="824" y="1579"/>
                    </a:lnTo>
                    <a:lnTo>
                      <a:pt x="824" y="1588"/>
                    </a:lnTo>
                    <a:lnTo>
                      <a:pt x="853" y="1588"/>
                    </a:lnTo>
                    <a:lnTo>
                      <a:pt x="853" y="1594"/>
                    </a:lnTo>
                    <a:lnTo>
                      <a:pt x="905" y="1594"/>
                    </a:lnTo>
                    <a:lnTo>
                      <a:pt x="905" y="1608"/>
                    </a:lnTo>
                    <a:lnTo>
                      <a:pt x="942" y="1608"/>
                    </a:lnTo>
                    <a:lnTo>
                      <a:pt x="942" y="1616"/>
                    </a:lnTo>
                    <a:lnTo>
                      <a:pt x="970" y="1616"/>
                    </a:lnTo>
                    <a:lnTo>
                      <a:pt x="970" y="1625"/>
                    </a:lnTo>
                    <a:lnTo>
                      <a:pt x="1006" y="1625"/>
                    </a:lnTo>
                    <a:lnTo>
                      <a:pt x="1006" y="1639"/>
                    </a:lnTo>
                    <a:lnTo>
                      <a:pt x="1057" y="1639"/>
                    </a:lnTo>
                    <a:lnTo>
                      <a:pt x="1057" y="1645"/>
                    </a:lnTo>
                    <a:lnTo>
                      <a:pt x="1088" y="1645"/>
                    </a:lnTo>
                    <a:lnTo>
                      <a:pt x="1088" y="1653"/>
                    </a:lnTo>
                    <a:lnTo>
                      <a:pt x="1123" y="1653"/>
                    </a:lnTo>
                    <a:lnTo>
                      <a:pt x="1123" y="1661"/>
                    </a:lnTo>
                    <a:lnTo>
                      <a:pt x="1160" y="1661"/>
                    </a:lnTo>
                    <a:lnTo>
                      <a:pt x="1160" y="1676"/>
                    </a:lnTo>
                    <a:lnTo>
                      <a:pt x="1203" y="1676"/>
                    </a:lnTo>
                    <a:lnTo>
                      <a:pt x="1203" y="1682"/>
                    </a:lnTo>
                    <a:lnTo>
                      <a:pt x="1239" y="1682"/>
                    </a:lnTo>
                    <a:lnTo>
                      <a:pt x="1239" y="1698"/>
                    </a:lnTo>
                    <a:lnTo>
                      <a:pt x="1312" y="1698"/>
                    </a:lnTo>
                    <a:lnTo>
                      <a:pt x="1312" y="1704"/>
                    </a:lnTo>
                    <a:lnTo>
                      <a:pt x="1356" y="1704"/>
                    </a:lnTo>
                    <a:lnTo>
                      <a:pt x="1356" y="1713"/>
                    </a:lnTo>
                    <a:lnTo>
                      <a:pt x="1393" y="1713"/>
                    </a:lnTo>
                    <a:lnTo>
                      <a:pt x="1393" y="1727"/>
                    </a:lnTo>
                    <a:lnTo>
                      <a:pt x="1430" y="1727"/>
                    </a:lnTo>
                    <a:lnTo>
                      <a:pt x="1430" y="1735"/>
                    </a:lnTo>
                    <a:lnTo>
                      <a:pt x="1471" y="1735"/>
                    </a:lnTo>
                    <a:lnTo>
                      <a:pt x="1471" y="1741"/>
                    </a:lnTo>
                    <a:lnTo>
                      <a:pt x="1721" y="1741"/>
                    </a:lnTo>
                    <a:lnTo>
                      <a:pt x="1721" y="1713"/>
                    </a:lnTo>
                    <a:lnTo>
                      <a:pt x="1726" y="1713"/>
                    </a:lnTo>
                    <a:lnTo>
                      <a:pt x="1726" y="325"/>
                    </a:lnTo>
                    <a:lnTo>
                      <a:pt x="1706" y="325"/>
                    </a:lnTo>
                    <a:lnTo>
                      <a:pt x="1706" y="316"/>
                    </a:lnTo>
                    <a:lnTo>
                      <a:pt x="1654" y="316"/>
                    </a:lnTo>
                    <a:lnTo>
                      <a:pt x="1654" y="310"/>
                    </a:lnTo>
                    <a:lnTo>
                      <a:pt x="1626" y="310"/>
                    </a:lnTo>
                    <a:lnTo>
                      <a:pt x="1626" y="296"/>
                    </a:lnTo>
                    <a:lnTo>
                      <a:pt x="1575" y="296"/>
                    </a:lnTo>
                    <a:lnTo>
                      <a:pt x="1575" y="288"/>
                    </a:lnTo>
                    <a:lnTo>
                      <a:pt x="1539" y="288"/>
                    </a:lnTo>
                    <a:lnTo>
                      <a:pt x="1539" y="279"/>
                    </a:lnTo>
                    <a:lnTo>
                      <a:pt x="1493" y="279"/>
                    </a:lnTo>
                    <a:lnTo>
                      <a:pt x="1493" y="273"/>
                    </a:lnTo>
                    <a:lnTo>
                      <a:pt x="1458" y="273"/>
                    </a:lnTo>
                    <a:lnTo>
                      <a:pt x="1458" y="265"/>
                    </a:lnTo>
                    <a:lnTo>
                      <a:pt x="1415" y="265"/>
                    </a:lnTo>
                    <a:lnTo>
                      <a:pt x="1415" y="259"/>
                    </a:lnTo>
                    <a:lnTo>
                      <a:pt x="1378" y="259"/>
                    </a:lnTo>
                    <a:lnTo>
                      <a:pt x="1378" y="251"/>
                    </a:lnTo>
                    <a:lnTo>
                      <a:pt x="1334" y="251"/>
                    </a:lnTo>
                    <a:lnTo>
                      <a:pt x="1334" y="237"/>
                    </a:lnTo>
                    <a:lnTo>
                      <a:pt x="1297" y="237"/>
                    </a:lnTo>
                    <a:lnTo>
                      <a:pt x="1297" y="228"/>
                    </a:lnTo>
                    <a:lnTo>
                      <a:pt x="1253" y="228"/>
                    </a:lnTo>
                    <a:lnTo>
                      <a:pt x="1253" y="213"/>
                    </a:lnTo>
                    <a:lnTo>
                      <a:pt x="1175" y="213"/>
                    </a:lnTo>
                    <a:lnTo>
                      <a:pt x="1175" y="200"/>
                    </a:lnTo>
                    <a:lnTo>
                      <a:pt x="1138" y="200"/>
                    </a:lnTo>
                    <a:lnTo>
                      <a:pt x="1138" y="191"/>
                    </a:lnTo>
                    <a:lnTo>
                      <a:pt x="1101" y="191"/>
                    </a:lnTo>
                    <a:lnTo>
                      <a:pt x="1101" y="177"/>
                    </a:lnTo>
                    <a:lnTo>
                      <a:pt x="1057" y="177"/>
                    </a:lnTo>
                    <a:lnTo>
                      <a:pt x="1057" y="169"/>
                    </a:lnTo>
                    <a:lnTo>
                      <a:pt x="1020" y="169"/>
                    </a:lnTo>
                    <a:lnTo>
                      <a:pt x="1020" y="163"/>
                    </a:lnTo>
                    <a:lnTo>
                      <a:pt x="970" y="163"/>
                    </a:lnTo>
                    <a:lnTo>
                      <a:pt x="970" y="154"/>
                    </a:lnTo>
                    <a:lnTo>
                      <a:pt x="942" y="154"/>
                    </a:lnTo>
                    <a:lnTo>
                      <a:pt x="942" y="149"/>
                    </a:lnTo>
                    <a:lnTo>
                      <a:pt x="888" y="149"/>
                    </a:lnTo>
                    <a:lnTo>
                      <a:pt x="888" y="140"/>
                    </a:lnTo>
                    <a:lnTo>
                      <a:pt x="853" y="140"/>
                    </a:lnTo>
                    <a:lnTo>
                      <a:pt x="853" y="125"/>
                    </a:lnTo>
                    <a:lnTo>
                      <a:pt x="810" y="125"/>
                    </a:lnTo>
                    <a:lnTo>
                      <a:pt x="810" y="118"/>
                    </a:lnTo>
                    <a:lnTo>
                      <a:pt x="773" y="118"/>
                    </a:lnTo>
                    <a:lnTo>
                      <a:pt x="773" y="112"/>
                    </a:lnTo>
                    <a:lnTo>
                      <a:pt x="729" y="112"/>
                    </a:lnTo>
                    <a:lnTo>
                      <a:pt x="729" y="95"/>
                    </a:lnTo>
                    <a:lnTo>
                      <a:pt x="692" y="95"/>
                    </a:lnTo>
                    <a:lnTo>
                      <a:pt x="692" y="89"/>
                    </a:lnTo>
                    <a:lnTo>
                      <a:pt x="650" y="89"/>
                    </a:lnTo>
                    <a:lnTo>
                      <a:pt x="650" y="81"/>
                    </a:lnTo>
                    <a:lnTo>
                      <a:pt x="613" y="81"/>
                    </a:lnTo>
                    <a:lnTo>
                      <a:pt x="613" y="74"/>
                    </a:lnTo>
                    <a:lnTo>
                      <a:pt x="568" y="74"/>
                    </a:lnTo>
                    <a:lnTo>
                      <a:pt x="568" y="59"/>
                    </a:lnTo>
                    <a:lnTo>
                      <a:pt x="533" y="59"/>
                    </a:lnTo>
                    <a:lnTo>
                      <a:pt x="533" y="52"/>
                    </a:lnTo>
                    <a:lnTo>
                      <a:pt x="453" y="52"/>
                    </a:lnTo>
                    <a:lnTo>
                      <a:pt x="453" y="37"/>
                    </a:lnTo>
                    <a:lnTo>
                      <a:pt x="401" y="37"/>
                    </a:lnTo>
                    <a:lnTo>
                      <a:pt x="401" y="30"/>
                    </a:lnTo>
                    <a:lnTo>
                      <a:pt x="372" y="30"/>
                    </a:lnTo>
                    <a:lnTo>
                      <a:pt x="372" y="21"/>
                    </a:lnTo>
                    <a:lnTo>
                      <a:pt x="322" y="21"/>
                    </a:lnTo>
                    <a:lnTo>
                      <a:pt x="322" y="7"/>
                    </a:lnTo>
                    <a:lnTo>
                      <a:pt x="291" y="7"/>
                    </a:lnTo>
                    <a:lnTo>
                      <a:pt x="291" y="0"/>
                    </a:lnTo>
                    <a:lnTo>
                      <a:pt x="0" y="0"/>
                    </a:lnTo>
                    <a:close/>
                  </a:path>
                </a:pathLst>
              </a:custGeom>
              <a:solidFill>
                <a:srgbClr val="0202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84" name="Freeform 452"/>
              <p:cNvSpPr>
                <a:spLocks/>
              </p:cNvSpPr>
              <p:nvPr/>
            </p:nvSpPr>
            <p:spPr bwMode="auto">
              <a:xfrm>
                <a:off x="3939" y="1916"/>
                <a:ext cx="158" cy="125"/>
              </a:xfrm>
              <a:custGeom>
                <a:avLst/>
                <a:gdLst>
                  <a:gd name="T0" fmla="*/ 0 w 1587"/>
                  <a:gd name="T1" fmla="*/ 0 h 1617"/>
                  <a:gd name="T2" fmla="*/ 0 w 1587"/>
                  <a:gd name="T3" fmla="*/ 0 h 1617"/>
                  <a:gd name="T4" fmla="*/ 0 w 1587"/>
                  <a:gd name="T5" fmla="*/ 0 h 1617"/>
                  <a:gd name="T6" fmla="*/ 0 w 1587"/>
                  <a:gd name="T7" fmla="*/ 0 h 1617"/>
                  <a:gd name="T8" fmla="*/ 0 w 1587"/>
                  <a:gd name="T9" fmla="*/ 0 h 1617"/>
                  <a:gd name="T10" fmla="*/ 0 w 1587"/>
                  <a:gd name="T11" fmla="*/ 0 h 1617"/>
                  <a:gd name="T12" fmla="*/ 0 w 1587"/>
                  <a:gd name="T13" fmla="*/ 0 h 1617"/>
                  <a:gd name="T14" fmla="*/ 0 w 1587"/>
                  <a:gd name="T15" fmla="*/ 0 h 1617"/>
                  <a:gd name="T16" fmla="*/ 0 w 1587"/>
                  <a:gd name="T17" fmla="*/ 0 h 1617"/>
                  <a:gd name="T18" fmla="*/ 0 w 1587"/>
                  <a:gd name="T19" fmla="*/ 0 h 1617"/>
                  <a:gd name="T20" fmla="*/ 0 w 1587"/>
                  <a:gd name="T21" fmla="*/ 0 h 1617"/>
                  <a:gd name="T22" fmla="*/ 0 w 1587"/>
                  <a:gd name="T23" fmla="*/ 0 h 1617"/>
                  <a:gd name="T24" fmla="*/ 0 w 1587"/>
                  <a:gd name="T25" fmla="*/ 0 h 1617"/>
                  <a:gd name="T26" fmla="*/ 0 w 1587"/>
                  <a:gd name="T27" fmla="*/ 0 h 1617"/>
                  <a:gd name="T28" fmla="*/ 0 w 1587"/>
                  <a:gd name="T29" fmla="*/ 0 h 1617"/>
                  <a:gd name="T30" fmla="*/ 0 w 1587"/>
                  <a:gd name="T31" fmla="*/ 0 h 1617"/>
                  <a:gd name="T32" fmla="*/ 0 w 1587"/>
                  <a:gd name="T33" fmla="*/ 0 h 1617"/>
                  <a:gd name="T34" fmla="*/ 0 w 1587"/>
                  <a:gd name="T35" fmla="*/ 0 h 1617"/>
                  <a:gd name="T36" fmla="*/ 0 w 1587"/>
                  <a:gd name="T37" fmla="*/ 0 h 1617"/>
                  <a:gd name="T38" fmla="*/ 0 w 1587"/>
                  <a:gd name="T39" fmla="*/ 0 h 1617"/>
                  <a:gd name="T40" fmla="*/ 0 w 1587"/>
                  <a:gd name="T41" fmla="*/ 0 h 1617"/>
                  <a:gd name="T42" fmla="*/ 0 w 1587"/>
                  <a:gd name="T43" fmla="*/ 0 h 1617"/>
                  <a:gd name="T44" fmla="*/ 0 w 1587"/>
                  <a:gd name="T45" fmla="*/ 0 h 1617"/>
                  <a:gd name="T46" fmla="*/ 0 w 1587"/>
                  <a:gd name="T47" fmla="*/ 0 h 1617"/>
                  <a:gd name="T48" fmla="*/ 0 w 1587"/>
                  <a:gd name="T49" fmla="*/ 0 h 1617"/>
                  <a:gd name="T50" fmla="*/ 0 w 1587"/>
                  <a:gd name="T51" fmla="*/ 0 h 1617"/>
                  <a:gd name="T52" fmla="*/ 0 w 1587"/>
                  <a:gd name="T53" fmla="*/ 0 h 1617"/>
                  <a:gd name="T54" fmla="*/ 0 w 1587"/>
                  <a:gd name="T55" fmla="*/ 0 h 1617"/>
                  <a:gd name="T56" fmla="*/ 0 w 1587"/>
                  <a:gd name="T57" fmla="*/ 0 h 1617"/>
                  <a:gd name="T58" fmla="*/ 0 w 1587"/>
                  <a:gd name="T59" fmla="*/ 0 h 1617"/>
                  <a:gd name="T60" fmla="*/ 0 w 1587"/>
                  <a:gd name="T61" fmla="*/ 0 h 1617"/>
                  <a:gd name="T62" fmla="*/ 0 w 1587"/>
                  <a:gd name="T63" fmla="*/ 0 h 1617"/>
                  <a:gd name="T64" fmla="*/ 0 w 1587"/>
                  <a:gd name="T65" fmla="*/ 0 h 1617"/>
                  <a:gd name="T66" fmla="*/ 0 w 1587"/>
                  <a:gd name="T67" fmla="*/ 0 h 1617"/>
                  <a:gd name="T68" fmla="*/ 0 w 1587"/>
                  <a:gd name="T69" fmla="*/ 0 h 1617"/>
                  <a:gd name="T70" fmla="*/ 0 w 1587"/>
                  <a:gd name="T71" fmla="*/ 0 h 1617"/>
                  <a:gd name="T72" fmla="*/ 0 w 1587"/>
                  <a:gd name="T73" fmla="*/ 0 h 1617"/>
                  <a:gd name="T74" fmla="*/ 0 w 1587"/>
                  <a:gd name="T75" fmla="*/ 0 h 1617"/>
                  <a:gd name="T76" fmla="*/ 0 w 1587"/>
                  <a:gd name="T77" fmla="*/ 0 h 1617"/>
                  <a:gd name="T78" fmla="*/ 0 w 1587"/>
                  <a:gd name="T79" fmla="*/ 0 h 1617"/>
                  <a:gd name="T80" fmla="*/ 0 w 1587"/>
                  <a:gd name="T81" fmla="*/ 0 h 1617"/>
                  <a:gd name="T82" fmla="*/ 0 w 1587"/>
                  <a:gd name="T83" fmla="*/ 0 h 1617"/>
                  <a:gd name="T84" fmla="*/ 0 w 1587"/>
                  <a:gd name="T85" fmla="*/ 0 h 1617"/>
                  <a:gd name="T86" fmla="*/ 0 w 1587"/>
                  <a:gd name="T87" fmla="*/ 0 h 1617"/>
                  <a:gd name="T88" fmla="*/ 0 w 1587"/>
                  <a:gd name="T89" fmla="*/ 0 h 1617"/>
                  <a:gd name="T90" fmla="*/ 0 w 1587"/>
                  <a:gd name="T91" fmla="*/ 0 h 1617"/>
                  <a:gd name="T92" fmla="*/ 0 w 1587"/>
                  <a:gd name="T93" fmla="*/ 0 h 1617"/>
                  <a:gd name="T94" fmla="*/ 0 w 1587"/>
                  <a:gd name="T95" fmla="*/ 0 h 1617"/>
                  <a:gd name="T96" fmla="*/ 0 w 1587"/>
                  <a:gd name="T97" fmla="*/ 0 h 1617"/>
                  <a:gd name="T98" fmla="*/ 0 w 1587"/>
                  <a:gd name="T99" fmla="*/ 0 h 1617"/>
                  <a:gd name="T100" fmla="*/ 0 w 1587"/>
                  <a:gd name="T101" fmla="*/ 0 h 1617"/>
                  <a:gd name="T102" fmla="*/ 0 w 1587"/>
                  <a:gd name="T103" fmla="*/ 0 h 1617"/>
                  <a:gd name="T104" fmla="*/ 0 w 1587"/>
                  <a:gd name="T105" fmla="*/ 0 h 1617"/>
                  <a:gd name="T106" fmla="*/ 0 w 1587"/>
                  <a:gd name="T107" fmla="*/ 0 h 1617"/>
                  <a:gd name="T108" fmla="*/ 0 w 1587"/>
                  <a:gd name="T109" fmla="*/ 0 h 1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87"/>
                  <a:gd name="T166" fmla="*/ 0 h 1617"/>
                  <a:gd name="T167" fmla="*/ 1587 w 1587"/>
                  <a:gd name="T168" fmla="*/ 1617 h 1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87" h="1617">
                    <a:moveTo>
                      <a:pt x="0" y="0"/>
                    </a:moveTo>
                    <a:lnTo>
                      <a:pt x="0" y="1350"/>
                    </a:lnTo>
                    <a:lnTo>
                      <a:pt x="36" y="1350"/>
                    </a:lnTo>
                    <a:lnTo>
                      <a:pt x="36" y="1359"/>
                    </a:lnTo>
                    <a:lnTo>
                      <a:pt x="72" y="1359"/>
                    </a:lnTo>
                    <a:lnTo>
                      <a:pt x="72" y="1364"/>
                    </a:lnTo>
                    <a:lnTo>
                      <a:pt x="109" y="1364"/>
                    </a:lnTo>
                    <a:lnTo>
                      <a:pt x="109" y="1381"/>
                    </a:lnTo>
                    <a:lnTo>
                      <a:pt x="151" y="1381"/>
                    </a:lnTo>
                    <a:lnTo>
                      <a:pt x="151" y="1387"/>
                    </a:lnTo>
                    <a:lnTo>
                      <a:pt x="188" y="1387"/>
                    </a:lnTo>
                    <a:lnTo>
                      <a:pt x="188" y="1395"/>
                    </a:lnTo>
                    <a:lnTo>
                      <a:pt x="224" y="1395"/>
                    </a:lnTo>
                    <a:lnTo>
                      <a:pt x="224" y="1401"/>
                    </a:lnTo>
                    <a:lnTo>
                      <a:pt x="255" y="1401"/>
                    </a:lnTo>
                    <a:lnTo>
                      <a:pt x="255" y="1418"/>
                    </a:lnTo>
                    <a:lnTo>
                      <a:pt x="334" y="1418"/>
                    </a:lnTo>
                    <a:lnTo>
                      <a:pt x="334" y="1432"/>
                    </a:lnTo>
                    <a:lnTo>
                      <a:pt x="370" y="1432"/>
                    </a:lnTo>
                    <a:lnTo>
                      <a:pt x="370" y="1438"/>
                    </a:lnTo>
                    <a:lnTo>
                      <a:pt x="407" y="1438"/>
                    </a:lnTo>
                    <a:lnTo>
                      <a:pt x="407" y="1447"/>
                    </a:lnTo>
                    <a:lnTo>
                      <a:pt x="451" y="1447"/>
                    </a:lnTo>
                    <a:lnTo>
                      <a:pt x="451" y="1461"/>
                    </a:lnTo>
                    <a:lnTo>
                      <a:pt x="496" y="1461"/>
                    </a:lnTo>
                    <a:lnTo>
                      <a:pt x="496" y="1469"/>
                    </a:lnTo>
                    <a:lnTo>
                      <a:pt x="532" y="1469"/>
                    </a:lnTo>
                    <a:lnTo>
                      <a:pt x="532" y="1476"/>
                    </a:lnTo>
                    <a:lnTo>
                      <a:pt x="569" y="1476"/>
                    </a:lnTo>
                    <a:lnTo>
                      <a:pt x="569" y="1483"/>
                    </a:lnTo>
                    <a:lnTo>
                      <a:pt x="605" y="1483"/>
                    </a:lnTo>
                    <a:lnTo>
                      <a:pt x="605" y="1498"/>
                    </a:lnTo>
                    <a:lnTo>
                      <a:pt x="647" y="1498"/>
                    </a:lnTo>
                    <a:lnTo>
                      <a:pt x="647" y="1506"/>
                    </a:lnTo>
                    <a:lnTo>
                      <a:pt x="684" y="1506"/>
                    </a:lnTo>
                    <a:lnTo>
                      <a:pt x="684" y="1520"/>
                    </a:lnTo>
                    <a:lnTo>
                      <a:pt x="757" y="1520"/>
                    </a:lnTo>
                    <a:lnTo>
                      <a:pt x="757" y="1529"/>
                    </a:lnTo>
                    <a:lnTo>
                      <a:pt x="786" y="1529"/>
                    </a:lnTo>
                    <a:lnTo>
                      <a:pt x="786" y="1535"/>
                    </a:lnTo>
                    <a:lnTo>
                      <a:pt x="838" y="1535"/>
                    </a:lnTo>
                    <a:lnTo>
                      <a:pt x="838" y="1549"/>
                    </a:lnTo>
                    <a:lnTo>
                      <a:pt x="875" y="1549"/>
                    </a:lnTo>
                    <a:lnTo>
                      <a:pt x="875" y="1557"/>
                    </a:lnTo>
                    <a:lnTo>
                      <a:pt x="903" y="1557"/>
                    </a:lnTo>
                    <a:lnTo>
                      <a:pt x="903" y="1566"/>
                    </a:lnTo>
                    <a:lnTo>
                      <a:pt x="939" y="1566"/>
                    </a:lnTo>
                    <a:lnTo>
                      <a:pt x="939" y="1580"/>
                    </a:lnTo>
                    <a:lnTo>
                      <a:pt x="990" y="1580"/>
                    </a:lnTo>
                    <a:lnTo>
                      <a:pt x="990" y="1586"/>
                    </a:lnTo>
                    <a:lnTo>
                      <a:pt x="1021" y="1586"/>
                    </a:lnTo>
                    <a:lnTo>
                      <a:pt x="1021" y="1594"/>
                    </a:lnTo>
                    <a:lnTo>
                      <a:pt x="1056" y="1594"/>
                    </a:lnTo>
                    <a:lnTo>
                      <a:pt x="1056" y="1602"/>
                    </a:lnTo>
                    <a:lnTo>
                      <a:pt x="1093" y="1602"/>
                    </a:lnTo>
                    <a:lnTo>
                      <a:pt x="1093" y="1617"/>
                    </a:lnTo>
                    <a:lnTo>
                      <a:pt x="1587" y="1617"/>
                    </a:lnTo>
                    <a:lnTo>
                      <a:pt x="1587" y="251"/>
                    </a:lnTo>
                    <a:lnTo>
                      <a:pt x="1559" y="251"/>
                    </a:lnTo>
                    <a:lnTo>
                      <a:pt x="1559" y="237"/>
                    </a:lnTo>
                    <a:lnTo>
                      <a:pt x="1508" y="237"/>
                    </a:lnTo>
                    <a:lnTo>
                      <a:pt x="1508" y="229"/>
                    </a:lnTo>
                    <a:lnTo>
                      <a:pt x="1472" y="229"/>
                    </a:lnTo>
                    <a:lnTo>
                      <a:pt x="1472" y="220"/>
                    </a:lnTo>
                    <a:lnTo>
                      <a:pt x="1426" y="220"/>
                    </a:lnTo>
                    <a:lnTo>
                      <a:pt x="1426" y="214"/>
                    </a:lnTo>
                    <a:lnTo>
                      <a:pt x="1391" y="214"/>
                    </a:lnTo>
                    <a:lnTo>
                      <a:pt x="1391" y="206"/>
                    </a:lnTo>
                    <a:lnTo>
                      <a:pt x="1348" y="206"/>
                    </a:lnTo>
                    <a:lnTo>
                      <a:pt x="1348" y="200"/>
                    </a:lnTo>
                    <a:lnTo>
                      <a:pt x="1311" y="200"/>
                    </a:lnTo>
                    <a:lnTo>
                      <a:pt x="1311" y="192"/>
                    </a:lnTo>
                    <a:lnTo>
                      <a:pt x="1267" y="192"/>
                    </a:lnTo>
                    <a:lnTo>
                      <a:pt x="1267" y="178"/>
                    </a:lnTo>
                    <a:lnTo>
                      <a:pt x="1230" y="178"/>
                    </a:lnTo>
                    <a:lnTo>
                      <a:pt x="1230" y="169"/>
                    </a:lnTo>
                    <a:lnTo>
                      <a:pt x="1186" y="169"/>
                    </a:lnTo>
                    <a:lnTo>
                      <a:pt x="1186" y="154"/>
                    </a:lnTo>
                    <a:lnTo>
                      <a:pt x="1108" y="154"/>
                    </a:lnTo>
                    <a:lnTo>
                      <a:pt x="1108" y="141"/>
                    </a:lnTo>
                    <a:lnTo>
                      <a:pt x="1071" y="141"/>
                    </a:lnTo>
                    <a:lnTo>
                      <a:pt x="1071" y="132"/>
                    </a:lnTo>
                    <a:lnTo>
                      <a:pt x="1034" y="132"/>
                    </a:lnTo>
                    <a:lnTo>
                      <a:pt x="1034" y="118"/>
                    </a:lnTo>
                    <a:lnTo>
                      <a:pt x="990" y="118"/>
                    </a:lnTo>
                    <a:lnTo>
                      <a:pt x="990" y="110"/>
                    </a:lnTo>
                    <a:lnTo>
                      <a:pt x="953" y="110"/>
                    </a:lnTo>
                    <a:lnTo>
                      <a:pt x="953" y="104"/>
                    </a:lnTo>
                    <a:lnTo>
                      <a:pt x="903" y="104"/>
                    </a:lnTo>
                    <a:lnTo>
                      <a:pt x="903" y="95"/>
                    </a:lnTo>
                    <a:lnTo>
                      <a:pt x="875" y="95"/>
                    </a:lnTo>
                    <a:lnTo>
                      <a:pt x="875" y="90"/>
                    </a:lnTo>
                    <a:lnTo>
                      <a:pt x="821" y="90"/>
                    </a:lnTo>
                    <a:lnTo>
                      <a:pt x="821" y="81"/>
                    </a:lnTo>
                    <a:lnTo>
                      <a:pt x="786" y="81"/>
                    </a:lnTo>
                    <a:lnTo>
                      <a:pt x="786" y="66"/>
                    </a:lnTo>
                    <a:lnTo>
                      <a:pt x="743" y="66"/>
                    </a:lnTo>
                    <a:lnTo>
                      <a:pt x="743" y="59"/>
                    </a:lnTo>
                    <a:lnTo>
                      <a:pt x="706" y="59"/>
                    </a:lnTo>
                    <a:lnTo>
                      <a:pt x="706" y="53"/>
                    </a:lnTo>
                    <a:lnTo>
                      <a:pt x="662" y="53"/>
                    </a:lnTo>
                    <a:lnTo>
                      <a:pt x="662" y="36"/>
                    </a:lnTo>
                    <a:lnTo>
                      <a:pt x="625" y="36"/>
                    </a:lnTo>
                    <a:lnTo>
                      <a:pt x="625" y="30"/>
                    </a:lnTo>
                    <a:lnTo>
                      <a:pt x="583" y="30"/>
                    </a:lnTo>
                    <a:lnTo>
                      <a:pt x="583" y="22"/>
                    </a:lnTo>
                    <a:lnTo>
                      <a:pt x="546" y="22"/>
                    </a:lnTo>
                    <a:lnTo>
                      <a:pt x="546" y="15"/>
                    </a:lnTo>
                    <a:lnTo>
                      <a:pt x="501" y="15"/>
                    </a:lnTo>
                    <a:lnTo>
                      <a:pt x="501" y="0"/>
                    </a:lnTo>
                    <a:lnTo>
                      <a:pt x="0" y="0"/>
                    </a:lnTo>
                    <a:close/>
                  </a:path>
                </a:pathLst>
              </a:custGeom>
              <a:solidFill>
                <a:srgbClr val="0202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85" name="Freeform 453"/>
              <p:cNvSpPr>
                <a:spLocks/>
              </p:cNvSpPr>
              <p:nvPr/>
            </p:nvSpPr>
            <p:spPr bwMode="auto">
              <a:xfrm>
                <a:off x="3946" y="1922"/>
                <a:ext cx="145" cy="113"/>
              </a:xfrm>
              <a:custGeom>
                <a:avLst/>
                <a:gdLst>
                  <a:gd name="T0" fmla="*/ 0 w 1450"/>
                  <a:gd name="T1" fmla="*/ 0 h 1468"/>
                  <a:gd name="T2" fmla="*/ 0 w 1450"/>
                  <a:gd name="T3" fmla="*/ 0 h 1468"/>
                  <a:gd name="T4" fmla="*/ 0 w 1450"/>
                  <a:gd name="T5" fmla="*/ 0 h 1468"/>
                  <a:gd name="T6" fmla="*/ 0 w 1450"/>
                  <a:gd name="T7" fmla="*/ 0 h 1468"/>
                  <a:gd name="T8" fmla="*/ 0 w 1450"/>
                  <a:gd name="T9" fmla="*/ 0 h 1468"/>
                  <a:gd name="T10" fmla="*/ 0 w 1450"/>
                  <a:gd name="T11" fmla="*/ 0 h 1468"/>
                  <a:gd name="T12" fmla="*/ 0 w 1450"/>
                  <a:gd name="T13" fmla="*/ 0 h 1468"/>
                  <a:gd name="T14" fmla="*/ 0 w 1450"/>
                  <a:gd name="T15" fmla="*/ 0 h 1468"/>
                  <a:gd name="T16" fmla="*/ 0 w 1450"/>
                  <a:gd name="T17" fmla="*/ 0 h 1468"/>
                  <a:gd name="T18" fmla="*/ 0 w 1450"/>
                  <a:gd name="T19" fmla="*/ 0 h 1468"/>
                  <a:gd name="T20" fmla="*/ 0 w 1450"/>
                  <a:gd name="T21" fmla="*/ 0 h 1468"/>
                  <a:gd name="T22" fmla="*/ 0 w 1450"/>
                  <a:gd name="T23" fmla="*/ 0 h 1468"/>
                  <a:gd name="T24" fmla="*/ 0 w 1450"/>
                  <a:gd name="T25" fmla="*/ 0 h 1468"/>
                  <a:gd name="T26" fmla="*/ 0 w 1450"/>
                  <a:gd name="T27" fmla="*/ 0 h 1468"/>
                  <a:gd name="T28" fmla="*/ 0 w 1450"/>
                  <a:gd name="T29" fmla="*/ 0 h 1468"/>
                  <a:gd name="T30" fmla="*/ 0 w 1450"/>
                  <a:gd name="T31" fmla="*/ 0 h 1468"/>
                  <a:gd name="T32" fmla="*/ 0 w 1450"/>
                  <a:gd name="T33" fmla="*/ 0 h 1468"/>
                  <a:gd name="T34" fmla="*/ 0 w 1450"/>
                  <a:gd name="T35" fmla="*/ 0 h 1468"/>
                  <a:gd name="T36" fmla="*/ 0 w 1450"/>
                  <a:gd name="T37" fmla="*/ 0 h 1468"/>
                  <a:gd name="T38" fmla="*/ 0 w 1450"/>
                  <a:gd name="T39" fmla="*/ 0 h 1468"/>
                  <a:gd name="T40" fmla="*/ 0 w 1450"/>
                  <a:gd name="T41" fmla="*/ 0 h 1468"/>
                  <a:gd name="T42" fmla="*/ 0 w 1450"/>
                  <a:gd name="T43" fmla="*/ 0 h 1468"/>
                  <a:gd name="T44" fmla="*/ 0 w 1450"/>
                  <a:gd name="T45" fmla="*/ 0 h 1468"/>
                  <a:gd name="T46" fmla="*/ 0 w 1450"/>
                  <a:gd name="T47" fmla="*/ 0 h 1468"/>
                  <a:gd name="T48" fmla="*/ 0 w 1450"/>
                  <a:gd name="T49" fmla="*/ 0 h 1468"/>
                  <a:gd name="T50" fmla="*/ 0 w 1450"/>
                  <a:gd name="T51" fmla="*/ 0 h 1468"/>
                  <a:gd name="T52" fmla="*/ 0 w 1450"/>
                  <a:gd name="T53" fmla="*/ 0 h 1468"/>
                  <a:gd name="T54" fmla="*/ 0 w 1450"/>
                  <a:gd name="T55" fmla="*/ 0 h 1468"/>
                  <a:gd name="T56" fmla="*/ 0 w 1450"/>
                  <a:gd name="T57" fmla="*/ 0 h 1468"/>
                  <a:gd name="T58" fmla="*/ 0 w 1450"/>
                  <a:gd name="T59" fmla="*/ 0 h 1468"/>
                  <a:gd name="T60" fmla="*/ 0 w 1450"/>
                  <a:gd name="T61" fmla="*/ 0 h 1468"/>
                  <a:gd name="T62" fmla="*/ 0 w 1450"/>
                  <a:gd name="T63" fmla="*/ 0 h 1468"/>
                  <a:gd name="T64" fmla="*/ 0 w 1450"/>
                  <a:gd name="T65" fmla="*/ 0 h 1468"/>
                  <a:gd name="T66" fmla="*/ 0 w 1450"/>
                  <a:gd name="T67" fmla="*/ 0 h 1468"/>
                  <a:gd name="T68" fmla="*/ 0 w 1450"/>
                  <a:gd name="T69" fmla="*/ 0 h 1468"/>
                  <a:gd name="T70" fmla="*/ 0 w 1450"/>
                  <a:gd name="T71" fmla="*/ 0 h 1468"/>
                  <a:gd name="T72" fmla="*/ 0 w 1450"/>
                  <a:gd name="T73" fmla="*/ 0 h 14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0"/>
                  <a:gd name="T112" fmla="*/ 0 h 1468"/>
                  <a:gd name="T113" fmla="*/ 1450 w 1450"/>
                  <a:gd name="T114" fmla="*/ 1468 h 14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0" h="1468">
                    <a:moveTo>
                      <a:pt x="0" y="0"/>
                    </a:moveTo>
                    <a:lnTo>
                      <a:pt x="0" y="1283"/>
                    </a:lnTo>
                    <a:lnTo>
                      <a:pt x="37" y="1283"/>
                    </a:lnTo>
                    <a:lnTo>
                      <a:pt x="37" y="1300"/>
                    </a:lnTo>
                    <a:lnTo>
                      <a:pt x="79" y="1300"/>
                    </a:lnTo>
                    <a:lnTo>
                      <a:pt x="79" y="1306"/>
                    </a:lnTo>
                    <a:lnTo>
                      <a:pt x="116" y="1306"/>
                    </a:lnTo>
                    <a:lnTo>
                      <a:pt x="116" y="1314"/>
                    </a:lnTo>
                    <a:lnTo>
                      <a:pt x="152" y="1314"/>
                    </a:lnTo>
                    <a:lnTo>
                      <a:pt x="152" y="1320"/>
                    </a:lnTo>
                    <a:lnTo>
                      <a:pt x="183" y="1320"/>
                    </a:lnTo>
                    <a:lnTo>
                      <a:pt x="183" y="1337"/>
                    </a:lnTo>
                    <a:lnTo>
                      <a:pt x="262" y="1337"/>
                    </a:lnTo>
                    <a:lnTo>
                      <a:pt x="262" y="1351"/>
                    </a:lnTo>
                    <a:lnTo>
                      <a:pt x="298" y="1351"/>
                    </a:lnTo>
                    <a:lnTo>
                      <a:pt x="298" y="1357"/>
                    </a:lnTo>
                    <a:lnTo>
                      <a:pt x="335" y="1357"/>
                    </a:lnTo>
                    <a:lnTo>
                      <a:pt x="335" y="1366"/>
                    </a:lnTo>
                    <a:lnTo>
                      <a:pt x="379" y="1366"/>
                    </a:lnTo>
                    <a:lnTo>
                      <a:pt x="379" y="1380"/>
                    </a:lnTo>
                    <a:lnTo>
                      <a:pt x="424" y="1380"/>
                    </a:lnTo>
                    <a:lnTo>
                      <a:pt x="424" y="1388"/>
                    </a:lnTo>
                    <a:lnTo>
                      <a:pt x="460" y="1388"/>
                    </a:lnTo>
                    <a:lnTo>
                      <a:pt x="460" y="1395"/>
                    </a:lnTo>
                    <a:lnTo>
                      <a:pt x="497" y="1395"/>
                    </a:lnTo>
                    <a:lnTo>
                      <a:pt x="497" y="1402"/>
                    </a:lnTo>
                    <a:lnTo>
                      <a:pt x="533" y="1402"/>
                    </a:lnTo>
                    <a:lnTo>
                      <a:pt x="533" y="1417"/>
                    </a:lnTo>
                    <a:lnTo>
                      <a:pt x="575" y="1417"/>
                    </a:lnTo>
                    <a:lnTo>
                      <a:pt x="575" y="1425"/>
                    </a:lnTo>
                    <a:lnTo>
                      <a:pt x="612" y="1425"/>
                    </a:lnTo>
                    <a:lnTo>
                      <a:pt x="612" y="1439"/>
                    </a:lnTo>
                    <a:lnTo>
                      <a:pt x="685" y="1439"/>
                    </a:lnTo>
                    <a:lnTo>
                      <a:pt x="685" y="1448"/>
                    </a:lnTo>
                    <a:lnTo>
                      <a:pt x="714" y="1448"/>
                    </a:lnTo>
                    <a:lnTo>
                      <a:pt x="714" y="1454"/>
                    </a:lnTo>
                    <a:lnTo>
                      <a:pt x="766" y="1454"/>
                    </a:lnTo>
                    <a:lnTo>
                      <a:pt x="766" y="1468"/>
                    </a:lnTo>
                    <a:lnTo>
                      <a:pt x="1450" y="1468"/>
                    </a:lnTo>
                    <a:lnTo>
                      <a:pt x="1450" y="156"/>
                    </a:lnTo>
                    <a:lnTo>
                      <a:pt x="1436" y="156"/>
                    </a:lnTo>
                    <a:lnTo>
                      <a:pt x="1436" y="148"/>
                    </a:lnTo>
                    <a:lnTo>
                      <a:pt x="1400" y="148"/>
                    </a:lnTo>
                    <a:lnTo>
                      <a:pt x="1400" y="139"/>
                    </a:lnTo>
                    <a:lnTo>
                      <a:pt x="1354" y="139"/>
                    </a:lnTo>
                    <a:lnTo>
                      <a:pt x="1354" y="133"/>
                    </a:lnTo>
                    <a:lnTo>
                      <a:pt x="1319" y="133"/>
                    </a:lnTo>
                    <a:lnTo>
                      <a:pt x="1319" y="125"/>
                    </a:lnTo>
                    <a:lnTo>
                      <a:pt x="1276" y="125"/>
                    </a:lnTo>
                    <a:lnTo>
                      <a:pt x="1276" y="119"/>
                    </a:lnTo>
                    <a:lnTo>
                      <a:pt x="1239" y="119"/>
                    </a:lnTo>
                    <a:lnTo>
                      <a:pt x="1239" y="111"/>
                    </a:lnTo>
                    <a:lnTo>
                      <a:pt x="1195" y="111"/>
                    </a:lnTo>
                    <a:lnTo>
                      <a:pt x="1195" y="97"/>
                    </a:lnTo>
                    <a:lnTo>
                      <a:pt x="1158" y="97"/>
                    </a:lnTo>
                    <a:lnTo>
                      <a:pt x="1158" y="88"/>
                    </a:lnTo>
                    <a:lnTo>
                      <a:pt x="1114" y="88"/>
                    </a:lnTo>
                    <a:lnTo>
                      <a:pt x="1114" y="73"/>
                    </a:lnTo>
                    <a:lnTo>
                      <a:pt x="1036" y="73"/>
                    </a:lnTo>
                    <a:lnTo>
                      <a:pt x="1036" y="60"/>
                    </a:lnTo>
                    <a:lnTo>
                      <a:pt x="999" y="60"/>
                    </a:lnTo>
                    <a:lnTo>
                      <a:pt x="999" y="51"/>
                    </a:lnTo>
                    <a:lnTo>
                      <a:pt x="962" y="51"/>
                    </a:lnTo>
                    <a:lnTo>
                      <a:pt x="962" y="37"/>
                    </a:lnTo>
                    <a:lnTo>
                      <a:pt x="918" y="37"/>
                    </a:lnTo>
                    <a:lnTo>
                      <a:pt x="918" y="29"/>
                    </a:lnTo>
                    <a:lnTo>
                      <a:pt x="881" y="29"/>
                    </a:lnTo>
                    <a:lnTo>
                      <a:pt x="881" y="23"/>
                    </a:lnTo>
                    <a:lnTo>
                      <a:pt x="831" y="23"/>
                    </a:lnTo>
                    <a:lnTo>
                      <a:pt x="831" y="14"/>
                    </a:lnTo>
                    <a:lnTo>
                      <a:pt x="803" y="14"/>
                    </a:lnTo>
                    <a:lnTo>
                      <a:pt x="803" y="9"/>
                    </a:lnTo>
                    <a:lnTo>
                      <a:pt x="749" y="9"/>
                    </a:lnTo>
                    <a:lnTo>
                      <a:pt x="749" y="0"/>
                    </a:lnTo>
                    <a:lnTo>
                      <a:pt x="0" y="0"/>
                    </a:lnTo>
                    <a:close/>
                  </a:path>
                </a:pathLst>
              </a:custGeom>
              <a:solidFill>
                <a:srgbClr val="0202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86" name="Freeform 454"/>
              <p:cNvSpPr>
                <a:spLocks/>
              </p:cNvSpPr>
              <p:nvPr/>
            </p:nvSpPr>
            <p:spPr bwMode="auto">
              <a:xfrm>
                <a:off x="3952" y="1927"/>
                <a:ext cx="132" cy="103"/>
              </a:xfrm>
              <a:custGeom>
                <a:avLst/>
                <a:gdLst>
                  <a:gd name="T0" fmla="*/ 0 w 1319"/>
                  <a:gd name="T1" fmla="*/ 0 h 1335"/>
                  <a:gd name="T2" fmla="*/ 0 w 1319"/>
                  <a:gd name="T3" fmla="*/ 0 h 1335"/>
                  <a:gd name="T4" fmla="*/ 0 w 1319"/>
                  <a:gd name="T5" fmla="*/ 0 h 1335"/>
                  <a:gd name="T6" fmla="*/ 0 w 1319"/>
                  <a:gd name="T7" fmla="*/ 0 h 1335"/>
                  <a:gd name="T8" fmla="*/ 0 w 1319"/>
                  <a:gd name="T9" fmla="*/ 0 h 1335"/>
                  <a:gd name="T10" fmla="*/ 0 w 1319"/>
                  <a:gd name="T11" fmla="*/ 0 h 1335"/>
                  <a:gd name="T12" fmla="*/ 0 w 1319"/>
                  <a:gd name="T13" fmla="*/ 0 h 1335"/>
                  <a:gd name="T14" fmla="*/ 0 w 1319"/>
                  <a:gd name="T15" fmla="*/ 0 h 1335"/>
                  <a:gd name="T16" fmla="*/ 0 w 1319"/>
                  <a:gd name="T17" fmla="*/ 0 h 1335"/>
                  <a:gd name="T18" fmla="*/ 0 w 1319"/>
                  <a:gd name="T19" fmla="*/ 0 h 1335"/>
                  <a:gd name="T20" fmla="*/ 0 w 1319"/>
                  <a:gd name="T21" fmla="*/ 0 h 1335"/>
                  <a:gd name="T22" fmla="*/ 0 w 1319"/>
                  <a:gd name="T23" fmla="*/ 0 h 1335"/>
                  <a:gd name="T24" fmla="*/ 0 w 1319"/>
                  <a:gd name="T25" fmla="*/ 0 h 1335"/>
                  <a:gd name="T26" fmla="*/ 0 w 1319"/>
                  <a:gd name="T27" fmla="*/ 0 h 1335"/>
                  <a:gd name="T28" fmla="*/ 0 w 1319"/>
                  <a:gd name="T29" fmla="*/ 0 h 1335"/>
                  <a:gd name="T30" fmla="*/ 0 w 1319"/>
                  <a:gd name="T31" fmla="*/ 0 h 1335"/>
                  <a:gd name="T32" fmla="*/ 0 w 1319"/>
                  <a:gd name="T33" fmla="*/ 0 h 1335"/>
                  <a:gd name="T34" fmla="*/ 0 w 1319"/>
                  <a:gd name="T35" fmla="*/ 0 h 1335"/>
                  <a:gd name="T36" fmla="*/ 0 w 1319"/>
                  <a:gd name="T37" fmla="*/ 0 h 1335"/>
                  <a:gd name="T38" fmla="*/ 0 w 1319"/>
                  <a:gd name="T39" fmla="*/ 0 h 1335"/>
                  <a:gd name="T40" fmla="*/ 0 w 1319"/>
                  <a:gd name="T41" fmla="*/ 0 h 1335"/>
                  <a:gd name="T42" fmla="*/ 0 w 1319"/>
                  <a:gd name="T43" fmla="*/ 0 h 1335"/>
                  <a:gd name="T44" fmla="*/ 0 w 1319"/>
                  <a:gd name="T45" fmla="*/ 0 h 1335"/>
                  <a:gd name="T46" fmla="*/ 0 w 1319"/>
                  <a:gd name="T47" fmla="*/ 0 h 1335"/>
                  <a:gd name="T48" fmla="*/ 0 w 1319"/>
                  <a:gd name="T49" fmla="*/ 0 h 1335"/>
                  <a:gd name="T50" fmla="*/ 0 w 1319"/>
                  <a:gd name="T51" fmla="*/ 0 h 1335"/>
                  <a:gd name="T52" fmla="*/ 0 w 1319"/>
                  <a:gd name="T53" fmla="*/ 0 h 1335"/>
                  <a:gd name="T54" fmla="*/ 0 w 1319"/>
                  <a:gd name="T55" fmla="*/ 0 h 1335"/>
                  <a:gd name="T56" fmla="*/ 0 w 1319"/>
                  <a:gd name="T57" fmla="*/ 0 h 1335"/>
                  <a:gd name="T58" fmla="*/ 0 w 1319"/>
                  <a:gd name="T59" fmla="*/ 0 h 1335"/>
                  <a:gd name="T60" fmla="*/ 0 w 1319"/>
                  <a:gd name="T61" fmla="*/ 0 h 1335"/>
                  <a:gd name="T62" fmla="*/ 0 w 1319"/>
                  <a:gd name="T63" fmla="*/ 0 h 1335"/>
                  <a:gd name="T64" fmla="*/ 0 w 1319"/>
                  <a:gd name="T65" fmla="*/ 0 h 1335"/>
                  <a:gd name="T66" fmla="*/ 0 w 1319"/>
                  <a:gd name="T67" fmla="*/ 0 h 1335"/>
                  <a:gd name="T68" fmla="*/ 0 w 1319"/>
                  <a:gd name="T69" fmla="*/ 0 h 1335"/>
                  <a:gd name="T70" fmla="*/ 0 w 1319"/>
                  <a:gd name="T71" fmla="*/ 0 h 1335"/>
                  <a:gd name="T72" fmla="*/ 0 w 1319"/>
                  <a:gd name="T73" fmla="*/ 0 h 1335"/>
                  <a:gd name="T74" fmla="*/ 0 w 1319"/>
                  <a:gd name="T75" fmla="*/ 0 h 1335"/>
                  <a:gd name="T76" fmla="*/ 0 w 1319"/>
                  <a:gd name="T77" fmla="*/ 0 h 1335"/>
                  <a:gd name="T78" fmla="*/ 0 w 1319"/>
                  <a:gd name="T79" fmla="*/ 0 h 1335"/>
                  <a:gd name="T80" fmla="*/ 0 w 1319"/>
                  <a:gd name="T81" fmla="*/ 0 h 13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19"/>
                  <a:gd name="T124" fmla="*/ 0 h 1335"/>
                  <a:gd name="T125" fmla="*/ 1319 w 1319"/>
                  <a:gd name="T126" fmla="*/ 1335 h 13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19" h="1335">
                    <a:moveTo>
                      <a:pt x="0" y="0"/>
                    </a:moveTo>
                    <a:lnTo>
                      <a:pt x="0" y="1240"/>
                    </a:lnTo>
                    <a:lnTo>
                      <a:pt x="20" y="1240"/>
                    </a:lnTo>
                    <a:lnTo>
                      <a:pt x="20" y="1246"/>
                    </a:lnTo>
                    <a:lnTo>
                      <a:pt x="57" y="1246"/>
                    </a:lnTo>
                    <a:lnTo>
                      <a:pt x="57" y="1254"/>
                    </a:lnTo>
                    <a:lnTo>
                      <a:pt x="93" y="1254"/>
                    </a:lnTo>
                    <a:lnTo>
                      <a:pt x="93" y="1260"/>
                    </a:lnTo>
                    <a:lnTo>
                      <a:pt x="124" y="1260"/>
                    </a:lnTo>
                    <a:lnTo>
                      <a:pt x="124" y="1277"/>
                    </a:lnTo>
                    <a:lnTo>
                      <a:pt x="203" y="1277"/>
                    </a:lnTo>
                    <a:lnTo>
                      <a:pt x="203" y="1291"/>
                    </a:lnTo>
                    <a:lnTo>
                      <a:pt x="239" y="1291"/>
                    </a:lnTo>
                    <a:lnTo>
                      <a:pt x="239" y="1297"/>
                    </a:lnTo>
                    <a:lnTo>
                      <a:pt x="276" y="1297"/>
                    </a:lnTo>
                    <a:lnTo>
                      <a:pt x="276" y="1306"/>
                    </a:lnTo>
                    <a:lnTo>
                      <a:pt x="320" y="1306"/>
                    </a:lnTo>
                    <a:lnTo>
                      <a:pt x="320" y="1320"/>
                    </a:lnTo>
                    <a:lnTo>
                      <a:pt x="365" y="1320"/>
                    </a:lnTo>
                    <a:lnTo>
                      <a:pt x="365" y="1328"/>
                    </a:lnTo>
                    <a:lnTo>
                      <a:pt x="401" y="1328"/>
                    </a:lnTo>
                    <a:lnTo>
                      <a:pt x="401" y="1335"/>
                    </a:lnTo>
                    <a:lnTo>
                      <a:pt x="1319" y="1335"/>
                    </a:lnTo>
                    <a:lnTo>
                      <a:pt x="1319" y="79"/>
                    </a:lnTo>
                    <a:lnTo>
                      <a:pt x="1295" y="79"/>
                    </a:lnTo>
                    <a:lnTo>
                      <a:pt x="1295" y="73"/>
                    </a:lnTo>
                    <a:lnTo>
                      <a:pt x="1260" y="73"/>
                    </a:lnTo>
                    <a:lnTo>
                      <a:pt x="1260" y="65"/>
                    </a:lnTo>
                    <a:lnTo>
                      <a:pt x="1217" y="65"/>
                    </a:lnTo>
                    <a:lnTo>
                      <a:pt x="1217" y="59"/>
                    </a:lnTo>
                    <a:lnTo>
                      <a:pt x="1180" y="59"/>
                    </a:lnTo>
                    <a:lnTo>
                      <a:pt x="1180" y="51"/>
                    </a:lnTo>
                    <a:lnTo>
                      <a:pt x="1136" y="51"/>
                    </a:lnTo>
                    <a:lnTo>
                      <a:pt x="1136" y="37"/>
                    </a:lnTo>
                    <a:lnTo>
                      <a:pt x="1099" y="37"/>
                    </a:lnTo>
                    <a:lnTo>
                      <a:pt x="1099" y="28"/>
                    </a:lnTo>
                    <a:lnTo>
                      <a:pt x="1055" y="28"/>
                    </a:lnTo>
                    <a:lnTo>
                      <a:pt x="1055" y="13"/>
                    </a:lnTo>
                    <a:lnTo>
                      <a:pt x="977" y="13"/>
                    </a:lnTo>
                    <a:lnTo>
                      <a:pt x="977" y="0"/>
                    </a:lnTo>
                    <a:lnTo>
                      <a:pt x="0" y="0"/>
                    </a:lnTo>
                    <a:close/>
                  </a:path>
                </a:pathLst>
              </a:custGeom>
              <a:solidFill>
                <a:srgbClr val="0202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87" name="Freeform 455"/>
              <p:cNvSpPr>
                <a:spLocks/>
              </p:cNvSpPr>
              <p:nvPr/>
            </p:nvSpPr>
            <p:spPr bwMode="auto">
              <a:xfrm>
                <a:off x="3960" y="1933"/>
                <a:ext cx="118" cy="92"/>
              </a:xfrm>
              <a:custGeom>
                <a:avLst/>
                <a:gdLst>
                  <a:gd name="T0" fmla="*/ 0 w 1181"/>
                  <a:gd name="T1" fmla="*/ 0 h 1204"/>
                  <a:gd name="T2" fmla="*/ 0 w 1181"/>
                  <a:gd name="T3" fmla="*/ 0 h 1204"/>
                  <a:gd name="T4" fmla="*/ 0 w 1181"/>
                  <a:gd name="T5" fmla="*/ 0 h 1204"/>
                  <a:gd name="T6" fmla="*/ 0 w 1181"/>
                  <a:gd name="T7" fmla="*/ 0 h 1204"/>
                  <a:gd name="T8" fmla="*/ 0 w 1181"/>
                  <a:gd name="T9" fmla="*/ 0 h 1204"/>
                  <a:gd name="T10" fmla="*/ 0 w 1181"/>
                  <a:gd name="T11" fmla="*/ 0 h 1204"/>
                  <a:gd name="T12" fmla="*/ 0 w 1181"/>
                  <a:gd name="T13" fmla="*/ 0 h 1204"/>
                  <a:gd name="T14" fmla="*/ 0 w 1181"/>
                  <a:gd name="T15" fmla="*/ 0 h 1204"/>
                  <a:gd name="T16" fmla="*/ 0 w 1181"/>
                  <a:gd name="T17" fmla="*/ 0 h 1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1"/>
                  <a:gd name="T28" fmla="*/ 0 h 1204"/>
                  <a:gd name="T29" fmla="*/ 1181 w 1181"/>
                  <a:gd name="T30" fmla="*/ 1204 h 12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1" h="1204">
                    <a:moveTo>
                      <a:pt x="0" y="0"/>
                    </a:moveTo>
                    <a:lnTo>
                      <a:pt x="0" y="1181"/>
                    </a:lnTo>
                    <a:lnTo>
                      <a:pt x="14" y="1181"/>
                    </a:lnTo>
                    <a:lnTo>
                      <a:pt x="14" y="1187"/>
                    </a:lnTo>
                    <a:lnTo>
                      <a:pt x="45" y="1187"/>
                    </a:lnTo>
                    <a:lnTo>
                      <a:pt x="45" y="1204"/>
                    </a:lnTo>
                    <a:lnTo>
                      <a:pt x="1181" y="1204"/>
                    </a:lnTo>
                    <a:lnTo>
                      <a:pt x="1181" y="0"/>
                    </a:lnTo>
                    <a:lnTo>
                      <a:pt x="0" y="0"/>
                    </a:lnTo>
                    <a:close/>
                  </a:path>
                </a:pathLst>
              </a:custGeom>
              <a:solidFill>
                <a:srgbClr val="020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88" name="Rectangle 456"/>
              <p:cNvSpPr>
                <a:spLocks noChangeArrowheads="1"/>
              </p:cNvSpPr>
              <p:nvPr/>
            </p:nvSpPr>
            <p:spPr bwMode="auto">
              <a:xfrm>
                <a:off x="3965" y="1937"/>
                <a:ext cx="104" cy="81"/>
              </a:xfrm>
              <a:prstGeom prst="rect">
                <a:avLst/>
              </a:prstGeom>
              <a:solidFill>
                <a:srgbClr val="0202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989" name="Rectangle 457"/>
              <p:cNvSpPr>
                <a:spLocks noChangeArrowheads="1"/>
              </p:cNvSpPr>
              <p:nvPr/>
            </p:nvSpPr>
            <p:spPr bwMode="auto">
              <a:xfrm>
                <a:off x="3972" y="1943"/>
                <a:ext cx="90" cy="70"/>
              </a:xfrm>
              <a:prstGeom prst="rect">
                <a:avLst/>
              </a:prstGeom>
              <a:solidFill>
                <a:srgbClr val="0202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990" name="Rectangle 458"/>
              <p:cNvSpPr>
                <a:spLocks noChangeArrowheads="1"/>
              </p:cNvSpPr>
              <p:nvPr/>
            </p:nvSpPr>
            <p:spPr bwMode="auto">
              <a:xfrm>
                <a:off x="3979" y="1948"/>
                <a:ext cx="77" cy="60"/>
              </a:xfrm>
              <a:prstGeom prst="rect">
                <a:avLst/>
              </a:prstGeom>
              <a:solidFill>
                <a:srgbClr val="0202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991" name="Rectangle 459"/>
              <p:cNvSpPr>
                <a:spLocks noChangeArrowheads="1"/>
              </p:cNvSpPr>
              <p:nvPr/>
            </p:nvSpPr>
            <p:spPr bwMode="auto">
              <a:xfrm>
                <a:off x="3986" y="1954"/>
                <a:ext cx="63" cy="48"/>
              </a:xfrm>
              <a:prstGeom prst="rect">
                <a:avLst/>
              </a:prstGeom>
              <a:solidFill>
                <a:srgbClr val="0202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992" name="Rectangle 460"/>
              <p:cNvSpPr>
                <a:spLocks noChangeArrowheads="1"/>
              </p:cNvSpPr>
              <p:nvPr/>
            </p:nvSpPr>
            <p:spPr bwMode="auto">
              <a:xfrm>
                <a:off x="3992" y="1959"/>
                <a:ext cx="50" cy="38"/>
              </a:xfrm>
              <a:prstGeom prst="rect">
                <a:avLst/>
              </a:prstGeom>
              <a:solidFill>
                <a:srgbClr val="0202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993" name="Rectangle 461"/>
              <p:cNvSpPr>
                <a:spLocks noChangeArrowheads="1"/>
              </p:cNvSpPr>
              <p:nvPr/>
            </p:nvSpPr>
            <p:spPr bwMode="auto">
              <a:xfrm>
                <a:off x="3999" y="1964"/>
                <a:ext cx="37" cy="28"/>
              </a:xfrm>
              <a:prstGeom prst="rect">
                <a:avLst/>
              </a:prstGeom>
              <a:solidFill>
                <a:srgbClr val="0202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994" name="Rectangle 462"/>
              <p:cNvSpPr>
                <a:spLocks noChangeArrowheads="1"/>
              </p:cNvSpPr>
              <p:nvPr/>
            </p:nvSpPr>
            <p:spPr bwMode="auto">
              <a:xfrm>
                <a:off x="4006" y="1969"/>
                <a:ext cx="22"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995" name="Freeform 463"/>
              <p:cNvSpPr>
                <a:spLocks/>
              </p:cNvSpPr>
              <p:nvPr/>
            </p:nvSpPr>
            <p:spPr bwMode="auto">
              <a:xfrm>
                <a:off x="3885" y="1907"/>
                <a:ext cx="265" cy="142"/>
              </a:xfrm>
              <a:custGeom>
                <a:avLst/>
                <a:gdLst>
                  <a:gd name="T0" fmla="*/ 0 w 2644"/>
                  <a:gd name="T1" fmla="*/ 0 h 1845"/>
                  <a:gd name="T2" fmla="*/ 0 w 2644"/>
                  <a:gd name="T3" fmla="*/ 0 h 1845"/>
                  <a:gd name="T4" fmla="*/ 0 w 2644"/>
                  <a:gd name="T5" fmla="*/ 0 h 1845"/>
                  <a:gd name="T6" fmla="*/ 0 w 2644"/>
                  <a:gd name="T7" fmla="*/ 0 h 1845"/>
                  <a:gd name="T8" fmla="*/ 0 w 2644"/>
                  <a:gd name="T9" fmla="*/ 0 h 1845"/>
                  <a:gd name="T10" fmla="*/ 0 w 2644"/>
                  <a:gd name="T11" fmla="*/ 0 h 1845"/>
                  <a:gd name="T12" fmla="*/ 0 w 2644"/>
                  <a:gd name="T13" fmla="*/ 0 h 1845"/>
                  <a:gd name="T14" fmla="*/ 0 w 2644"/>
                  <a:gd name="T15" fmla="*/ 0 h 1845"/>
                  <a:gd name="T16" fmla="*/ 0 w 2644"/>
                  <a:gd name="T17" fmla="*/ 0 h 1845"/>
                  <a:gd name="T18" fmla="*/ 0 w 2644"/>
                  <a:gd name="T19" fmla="*/ 0 h 1845"/>
                  <a:gd name="T20" fmla="*/ 0 w 2644"/>
                  <a:gd name="T21" fmla="*/ 0 h 1845"/>
                  <a:gd name="T22" fmla="*/ 0 w 2644"/>
                  <a:gd name="T23" fmla="*/ 0 h 1845"/>
                  <a:gd name="T24" fmla="*/ 0 w 2644"/>
                  <a:gd name="T25" fmla="*/ 0 h 1845"/>
                  <a:gd name="T26" fmla="*/ 0 w 2644"/>
                  <a:gd name="T27" fmla="*/ 0 h 1845"/>
                  <a:gd name="T28" fmla="*/ 0 w 2644"/>
                  <a:gd name="T29" fmla="*/ 0 h 1845"/>
                  <a:gd name="T30" fmla="*/ 0 w 2644"/>
                  <a:gd name="T31" fmla="*/ 0 h 1845"/>
                  <a:gd name="T32" fmla="*/ 0 w 2644"/>
                  <a:gd name="T33" fmla="*/ 0 h 1845"/>
                  <a:gd name="T34" fmla="*/ 0 w 2644"/>
                  <a:gd name="T35" fmla="*/ 0 h 1845"/>
                  <a:gd name="T36" fmla="*/ 0 w 2644"/>
                  <a:gd name="T37" fmla="*/ 0 h 1845"/>
                  <a:gd name="T38" fmla="*/ 0 w 2644"/>
                  <a:gd name="T39" fmla="*/ 0 h 1845"/>
                  <a:gd name="T40" fmla="*/ 0 w 2644"/>
                  <a:gd name="T41" fmla="*/ 0 h 1845"/>
                  <a:gd name="T42" fmla="*/ 0 w 2644"/>
                  <a:gd name="T43" fmla="*/ 0 h 1845"/>
                  <a:gd name="T44" fmla="*/ 0 w 2644"/>
                  <a:gd name="T45" fmla="*/ 0 h 1845"/>
                  <a:gd name="T46" fmla="*/ 0 w 2644"/>
                  <a:gd name="T47" fmla="*/ 0 h 1845"/>
                  <a:gd name="T48" fmla="*/ 0 w 2644"/>
                  <a:gd name="T49" fmla="*/ 0 h 1845"/>
                  <a:gd name="T50" fmla="*/ 0 w 2644"/>
                  <a:gd name="T51" fmla="*/ 0 h 1845"/>
                  <a:gd name="T52" fmla="*/ 0 w 2644"/>
                  <a:gd name="T53" fmla="*/ 0 h 1845"/>
                  <a:gd name="T54" fmla="*/ 0 w 2644"/>
                  <a:gd name="T55" fmla="*/ 0 h 1845"/>
                  <a:gd name="T56" fmla="*/ 0 w 2644"/>
                  <a:gd name="T57" fmla="*/ 0 h 1845"/>
                  <a:gd name="T58" fmla="*/ 0 w 2644"/>
                  <a:gd name="T59" fmla="*/ 0 h 1845"/>
                  <a:gd name="T60" fmla="*/ 0 w 2644"/>
                  <a:gd name="T61" fmla="*/ 0 h 1845"/>
                  <a:gd name="T62" fmla="*/ 0 w 2644"/>
                  <a:gd name="T63" fmla="*/ 0 h 1845"/>
                  <a:gd name="T64" fmla="*/ 0 w 2644"/>
                  <a:gd name="T65" fmla="*/ 0 h 1845"/>
                  <a:gd name="T66" fmla="*/ 0 w 2644"/>
                  <a:gd name="T67" fmla="*/ 0 h 1845"/>
                  <a:gd name="T68" fmla="*/ 0 w 2644"/>
                  <a:gd name="T69" fmla="*/ 0 h 18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44"/>
                  <a:gd name="T106" fmla="*/ 0 h 1845"/>
                  <a:gd name="T107" fmla="*/ 2644 w 2644"/>
                  <a:gd name="T108" fmla="*/ 1845 h 18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44" h="1845">
                    <a:moveTo>
                      <a:pt x="474" y="0"/>
                    </a:moveTo>
                    <a:lnTo>
                      <a:pt x="0" y="1328"/>
                    </a:lnTo>
                    <a:lnTo>
                      <a:pt x="2157" y="1845"/>
                    </a:lnTo>
                    <a:lnTo>
                      <a:pt x="2172" y="1823"/>
                    </a:lnTo>
                    <a:lnTo>
                      <a:pt x="2172" y="1814"/>
                    </a:lnTo>
                    <a:lnTo>
                      <a:pt x="2179" y="1786"/>
                    </a:lnTo>
                    <a:lnTo>
                      <a:pt x="2187" y="1757"/>
                    </a:lnTo>
                    <a:lnTo>
                      <a:pt x="2209" y="1720"/>
                    </a:lnTo>
                    <a:lnTo>
                      <a:pt x="2209" y="1684"/>
                    </a:lnTo>
                    <a:lnTo>
                      <a:pt x="2229" y="1647"/>
                    </a:lnTo>
                    <a:lnTo>
                      <a:pt x="2246" y="1594"/>
                    </a:lnTo>
                    <a:lnTo>
                      <a:pt x="2266" y="1550"/>
                    </a:lnTo>
                    <a:lnTo>
                      <a:pt x="2288" y="1499"/>
                    </a:lnTo>
                    <a:lnTo>
                      <a:pt x="2302" y="1440"/>
                    </a:lnTo>
                    <a:lnTo>
                      <a:pt x="2324" y="1388"/>
                    </a:lnTo>
                    <a:lnTo>
                      <a:pt x="2347" y="1328"/>
                    </a:lnTo>
                    <a:lnTo>
                      <a:pt x="2369" y="1269"/>
                    </a:lnTo>
                    <a:lnTo>
                      <a:pt x="2390" y="1204"/>
                    </a:lnTo>
                    <a:lnTo>
                      <a:pt x="2412" y="1150"/>
                    </a:lnTo>
                    <a:lnTo>
                      <a:pt x="2434" y="1085"/>
                    </a:lnTo>
                    <a:lnTo>
                      <a:pt x="2448" y="1025"/>
                    </a:lnTo>
                    <a:lnTo>
                      <a:pt x="2484" y="965"/>
                    </a:lnTo>
                    <a:lnTo>
                      <a:pt x="2499" y="908"/>
                    </a:lnTo>
                    <a:lnTo>
                      <a:pt x="2521" y="849"/>
                    </a:lnTo>
                    <a:lnTo>
                      <a:pt x="2535" y="789"/>
                    </a:lnTo>
                    <a:lnTo>
                      <a:pt x="2551" y="753"/>
                    </a:lnTo>
                    <a:lnTo>
                      <a:pt x="2571" y="693"/>
                    </a:lnTo>
                    <a:lnTo>
                      <a:pt x="2588" y="657"/>
                    </a:lnTo>
                    <a:lnTo>
                      <a:pt x="2601" y="613"/>
                    </a:lnTo>
                    <a:lnTo>
                      <a:pt x="2616" y="576"/>
                    </a:lnTo>
                    <a:lnTo>
                      <a:pt x="2624" y="545"/>
                    </a:lnTo>
                    <a:lnTo>
                      <a:pt x="2638" y="523"/>
                    </a:lnTo>
                    <a:lnTo>
                      <a:pt x="2644" y="509"/>
                    </a:lnTo>
                    <a:lnTo>
                      <a:pt x="2644" y="486"/>
                    </a:lnTo>
                    <a:lnTo>
                      <a:pt x="47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96" name="Freeform 464"/>
              <p:cNvSpPr>
                <a:spLocks/>
              </p:cNvSpPr>
              <p:nvPr/>
            </p:nvSpPr>
            <p:spPr bwMode="auto">
              <a:xfrm>
                <a:off x="4131" y="2000"/>
                <a:ext cx="44" cy="59"/>
              </a:xfrm>
              <a:custGeom>
                <a:avLst/>
                <a:gdLst>
                  <a:gd name="T0" fmla="*/ 0 w 437"/>
                  <a:gd name="T1" fmla="*/ 0 h 761"/>
                  <a:gd name="T2" fmla="*/ 0 w 437"/>
                  <a:gd name="T3" fmla="*/ 0 h 761"/>
                  <a:gd name="T4" fmla="*/ 0 w 437"/>
                  <a:gd name="T5" fmla="*/ 0 h 761"/>
                  <a:gd name="T6" fmla="*/ 0 w 437"/>
                  <a:gd name="T7" fmla="*/ 0 h 761"/>
                  <a:gd name="T8" fmla="*/ 0 w 437"/>
                  <a:gd name="T9" fmla="*/ 0 h 761"/>
                  <a:gd name="T10" fmla="*/ 0 60000 65536"/>
                  <a:gd name="T11" fmla="*/ 0 60000 65536"/>
                  <a:gd name="T12" fmla="*/ 0 60000 65536"/>
                  <a:gd name="T13" fmla="*/ 0 60000 65536"/>
                  <a:gd name="T14" fmla="*/ 0 60000 65536"/>
                  <a:gd name="T15" fmla="*/ 0 w 437"/>
                  <a:gd name="T16" fmla="*/ 0 h 761"/>
                  <a:gd name="T17" fmla="*/ 437 w 437"/>
                  <a:gd name="T18" fmla="*/ 761 h 761"/>
                </a:gdLst>
                <a:ahLst/>
                <a:cxnLst>
                  <a:cxn ang="T10">
                    <a:pos x="T0" y="T1"/>
                  </a:cxn>
                  <a:cxn ang="T11">
                    <a:pos x="T2" y="T3"/>
                  </a:cxn>
                  <a:cxn ang="T12">
                    <a:pos x="T4" y="T5"/>
                  </a:cxn>
                  <a:cxn ang="T13">
                    <a:pos x="T6" y="T7"/>
                  </a:cxn>
                  <a:cxn ang="T14">
                    <a:pos x="T8" y="T9"/>
                  </a:cxn>
                </a:cxnLst>
                <a:rect l="T15" t="T16" r="T17" b="T18"/>
                <a:pathLst>
                  <a:path w="437" h="761">
                    <a:moveTo>
                      <a:pt x="241" y="0"/>
                    </a:moveTo>
                    <a:lnTo>
                      <a:pt x="0" y="702"/>
                    </a:lnTo>
                    <a:lnTo>
                      <a:pt x="182" y="761"/>
                    </a:lnTo>
                    <a:lnTo>
                      <a:pt x="437" y="52"/>
                    </a:lnTo>
                    <a:lnTo>
                      <a:pt x="241"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97" name="Freeform 465"/>
              <p:cNvSpPr>
                <a:spLocks/>
              </p:cNvSpPr>
              <p:nvPr/>
            </p:nvSpPr>
            <p:spPr bwMode="auto">
              <a:xfrm>
                <a:off x="4131" y="2000"/>
                <a:ext cx="44" cy="59"/>
              </a:xfrm>
              <a:custGeom>
                <a:avLst/>
                <a:gdLst>
                  <a:gd name="T0" fmla="*/ 0 w 437"/>
                  <a:gd name="T1" fmla="*/ 0 h 761"/>
                  <a:gd name="T2" fmla="*/ 0 w 437"/>
                  <a:gd name="T3" fmla="*/ 0 h 761"/>
                  <a:gd name="T4" fmla="*/ 0 w 437"/>
                  <a:gd name="T5" fmla="*/ 0 h 761"/>
                  <a:gd name="T6" fmla="*/ 0 w 437"/>
                  <a:gd name="T7" fmla="*/ 0 h 761"/>
                  <a:gd name="T8" fmla="*/ 0 w 437"/>
                  <a:gd name="T9" fmla="*/ 0 h 761"/>
                  <a:gd name="T10" fmla="*/ 0 60000 65536"/>
                  <a:gd name="T11" fmla="*/ 0 60000 65536"/>
                  <a:gd name="T12" fmla="*/ 0 60000 65536"/>
                  <a:gd name="T13" fmla="*/ 0 60000 65536"/>
                  <a:gd name="T14" fmla="*/ 0 60000 65536"/>
                  <a:gd name="T15" fmla="*/ 0 w 437"/>
                  <a:gd name="T16" fmla="*/ 0 h 761"/>
                  <a:gd name="T17" fmla="*/ 437 w 437"/>
                  <a:gd name="T18" fmla="*/ 761 h 761"/>
                </a:gdLst>
                <a:ahLst/>
                <a:cxnLst>
                  <a:cxn ang="T10">
                    <a:pos x="T0" y="T1"/>
                  </a:cxn>
                  <a:cxn ang="T11">
                    <a:pos x="T2" y="T3"/>
                  </a:cxn>
                  <a:cxn ang="T12">
                    <a:pos x="T4" y="T5"/>
                  </a:cxn>
                  <a:cxn ang="T13">
                    <a:pos x="T6" y="T7"/>
                  </a:cxn>
                  <a:cxn ang="T14">
                    <a:pos x="T8" y="T9"/>
                  </a:cxn>
                </a:cxnLst>
                <a:rect l="T15" t="T16" r="T17" b="T18"/>
                <a:pathLst>
                  <a:path w="437" h="761">
                    <a:moveTo>
                      <a:pt x="241" y="0"/>
                    </a:moveTo>
                    <a:lnTo>
                      <a:pt x="0" y="702"/>
                    </a:lnTo>
                    <a:lnTo>
                      <a:pt x="182" y="761"/>
                    </a:lnTo>
                    <a:lnTo>
                      <a:pt x="437" y="52"/>
                    </a:lnTo>
                    <a:lnTo>
                      <a:pt x="2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98" name="Freeform 466"/>
              <p:cNvSpPr>
                <a:spLocks/>
              </p:cNvSpPr>
              <p:nvPr/>
            </p:nvSpPr>
            <p:spPr bwMode="auto">
              <a:xfrm>
                <a:off x="4158" y="2011"/>
                <a:ext cx="13" cy="14"/>
              </a:xfrm>
              <a:custGeom>
                <a:avLst/>
                <a:gdLst>
                  <a:gd name="T0" fmla="*/ 0 w 132"/>
                  <a:gd name="T1" fmla="*/ 0 h 179"/>
                  <a:gd name="T2" fmla="*/ 0 w 132"/>
                  <a:gd name="T3" fmla="*/ 0 h 179"/>
                  <a:gd name="T4" fmla="*/ 0 w 132"/>
                  <a:gd name="T5" fmla="*/ 0 h 179"/>
                  <a:gd name="T6" fmla="*/ 0 w 132"/>
                  <a:gd name="T7" fmla="*/ 0 h 179"/>
                  <a:gd name="T8" fmla="*/ 0 w 132"/>
                  <a:gd name="T9" fmla="*/ 0 h 179"/>
                  <a:gd name="T10" fmla="*/ 0 w 132"/>
                  <a:gd name="T11" fmla="*/ 0 h 179"/>
                  <a:gd name="T12" fmla="*/ 0 w 132"/>
                  <a:gd name="T13" fmla="*/ 0 h 179"/>
                  <a:gd name="T14" fmla="*/ 0 w 132"/>
                  <a:gd name="T15" fmla="*/ 0 h 179"/>
                  <a:gd name="T16" fmla="*/ 0 w 132"/>
                  <a:gd name="T17" fmla="*/ 0 h 179"/>
                  <a:gd name="T18" fmla="*/ 0 w 132"/>
                  <a:gd name="T19" fmla="*/ 0 h 179"/>
                  <a:gd name="T20" fmla="*/ 0 w 132"/>
                  <a:gd name="T21" fmla="*/ 0 h 179"/>
                  <a:gd name="T22" fmla="*/ 0 w 132"/>
                  <a:gd name="T23" fmla="*/ 0 h 179"/>
                  <a:gd name="T24" fmla="*/ 0 w 132"/>
                  <a:gd name="T25" fmla="*/ 0 h 179"/>
                  <a:gd name="T26" fmla="*/ 0 w 132"/>
                  <a:gd name="T27" fmla="*/ 0 h 179"/>
                  <a:gd name="T28" fmla="*/ 0 w 132"/>
                  <a:gd name="T29" fmla="*/ 0 h 179"/>
                  <a:gd name="T30" fmla="*/ 0 w 132"/>
                  <a:gd name="T31" fmla="*/ 0 h 179"/>
                  <a:gd name="T32" fmla="*/ 0 w 132"/>
                  <a:gd name="T33" fmla="*/ 0 h 179"/>
                  <a:gd name="T34" fmla="*/ 0 w 132"/>
                  <a:gd name="T35" fmla="*/ 0 h 179"/>
                  <a:gd name="T36" fmla="*/ 0 w 132"/>
                  <a:gd name="T37" fmla="*/ 0 h 179"/>
                  <a:gd name="T38" fmla="*/ 0 w 132"/>
                  <a:gd name="T39" fmla="*/ 0 h 179"/>
                  <a:gd name="T40" fmla="*/ 0 w 132"/>
                  <a:gd name="T41" fmla="*/ 0 h 179"/>
                  <a:gd name="T42" fmla="*/ 0 w 132"/>
                  <a:gd name="T43" fmla="*/ 0 h 179"/>
                  <a:gd name="T44" fmla="*/ 0 w 132"/>
                  <a:gd name="T45" fmla="*/ 0 h 179"/>
                  <a:gd name="T46" fmla="*/ 0 w 132"/>
                  <a:gd name="T47" fmla="*/ 0 h 179"/>
                  <a:gd name="T48" fmla="*/ 0 w 132"/>
                  <a:gd name="T49" fmla="*/ 0 h 179"/>
                  <a:gd name="T50" fmla="*/ 0 w 132"/>
                  <a:gd name="T51" fmla="*/ 0 h 179"/>
                  <a:gd name="T52" fmla="*/ 0 w 132"/>
                  <a:gd name="T53" fmla="*/ 0 h 179"/>
                  <a:gd name="T54" fmla="*/ 0 w 132"/>
                  <a:gd name="T55" fmla="*/ 0 h 179"/>
                  <a:gd name="T56" fmla="*/ 0 w 132"/>
                  <a:gd name="T57" fmla="*/ 0 h 179"/>
                  <a:gd name="T58" fmla="*/ 0 w 132"/>
                  <a:gd name="T59" fmla="*/ 0 h 179"/>
                  <a:gd name="T60" fmla="*/ 0 w 132"/>
                  <a:gd name="T61" fmla="*/ 0 h 1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2"/>
                  <a:gd name="T94" fmla="*/ 0 h 179"/>
                  <a:gd name="T95" fmla="*/ 132 w 132"/>
                  <a:gd name="T96" fmla="*/ 179 h 1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2" h="179">
                    <a:moveTo>
                      <a:pt x="0" y="83"/>
                    </a:moveTo>
                    <a:lnTo>
                      <a:pt x="0" y="120"/>
                    </a:lnTo>
                    <a:lnTo>
                      <a:pt x="9" y="125"/>
                    </a:lnTo>
                    <a:lnTo>
                      <a:pt x="9" y="148"/>
                    </a:lnTo>
                    <a:lnTo>
                      <a:pt x="28" y="162"/>
                    </a:lnTo>
                    <a:lnTo>
                      <a:pt x="28" y="179"/>
                    </a:lnTo>
                    <a:lnTo>
                      <a:pt x="65" y="179"/>
                    </a:lnTo>
                    <a:lnTo>
                      <a:pt x="81" y="162"/>
                    </a:lnTo>
                    <a:lnTo>
                      <a:pt x="81" y="148"/>
                    </a:lnTo>
                    <a:lnTo>
                      <a:pt x="87" y="142"/>
                    </a:lnTo>
                    <a:lnTo>
                      <a:pt x="87" y="111"/>
                    </a:lnTo>
                    <a:lnTo>
                      <a:pt x="96" y="105"/>
                    </a:lnTo>
                    <a:lnTo>
                      <a:pt x="96" y="89"/>
                    </a:lnTo>
                    <a:lnTo>
                      <a:pt x="109" y="83"/>
                    </a:lnTo>
                    <a:lnTo>
                      <a:pt x="109" y="74"/>
                    </a:lnTo>
                    <a:lnTo>
                      <a:pt x="118" y="68"/>
                    </a:lnTo>
                    <a:lnTo>
                      <a:pt x="118" y="60"/>
                    </a:lnTo>
                    <a:lnTo>
                      <a:pt x="124" y="46"/>
                    </a:lnTo>
                    <a:lnTo>
                      <a:pt x="124" y="31"/>
                    </a:lnTo>
                    <a:lnTo>
                      <a:pt x="132" y="31"/>
                    </a:lnTo>
                    <a:lnTo>
                      <a:pt x="132" y="0"/>
                    </a:lnTo>
                    <a:lnTo>
                      <a:pt x="87" y="0"/>
                    </a:lnTo>
                    <a:lnTo>
                      <a:pt x="81" y="8"/>
                    </a:lnTo>
                    <a:lnTo>
                      <a:pt x="59" y="8"/>
                    </a:lnTo>
                    <a:lnTo>
                      <a:pt x="51" y="23"/>
                    </a:lnTo>
                    <a:lnTo>
                      <a:pt x="45" y="23"/>
                    </a:lnTo>
                    <a:lnTo>
                      <a:pt x="28" y="46"/>
                    </a:lnTo>
                    <a:lnTo>
                      <a:pt x="9" y="46"/>
                    </a:lnTo>
                    <a:lnTo>
                      <a:pt x="9" y="60"/>
                    </a:lnTo>
                    <a:lnTo>
                      <a:pt x="0" y="68"/>
                    </a:lnTo>
                    <a:lnTo>
                      <a:pt x="0" y="8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99" name="Freeform 467"/>
              <p:cNvSpPr>
                <a:spLocks/>
              </p:cNvSpPr>
              <p:nvPr/>
            </p:nvSpPr>
            <p:spPr bwMode="auto">
              <a:xfrm>
                <a:off x="4158" y="2011"/>
                <a:ext cx="13" cy="14"/>
              </a:xfrm>
              <a:custGeom>
                <a:avLst/>
                <a:gdLst>
                  <a:gd name="T0" fmla="*/ 0 w 132"/>
                  <a:gd name="T1" fmla="*/ 0 h 179"/>
                  <a:gd name="T2" fmla="*/ 0 w 132"/>
                  <a:gd name="T3" fmla="*/ 0 h 179"/>
                  <a:gd name="T4" fmla="*/ 0 w 132"/>
                  <a:gd name="T5" fmla="*/ 0 h 179"/>
                  <a:gd name="T6" fmla="*/ 0 w 132"/>
                  <a:gd name="T7" fmla="*/ 0 h 179"/>
                  <a:gd name="T8" fmla="*/ 0 w 132"/>
                  <a:gd name="T9" fmla="*/ 0 h 179"/>
                  <a:gd name="T10" fmla="*/ 0 w 132"/>
                  <a:gd name="T11" fmla="*/ 0 h 179"/>
                  <a:gd name="T12" fmla="*/ 0 w 132"/>
                  <a:gd name="T13" fmla="*/ 0 h 179"/>
                  <a:gd name="T14" fmla="*/ 0 w 132"/>
                  <a:gd name="T15" fmla="*/ 0 h 179"/>
                  <a:gd name="T16" fmla="*/ 0 w 132"/>
                  <a:gd name="T17" fmla="*/ 0 h 179"/>
                  <a:gd name="T18" fmla="*/ 0 w 132"/>
                  <a:gd name="T19" fmla="*/ 0 h 179"/>
                  <a:gd name="T20" fmla="*/ 0 w 132"/>
                  <a:gd name="T21" fmla="*/ 0 h 179"/>
                  <a:gd name="T22" fmla="*/ 0 w 132"/>
                  <a:gd name="T23" fmla="*/ 0 h 179"/>
                  <a:gd name="T24" fmla="*/ 0 w 132"/>
                  <a:gd name="T25" fmla="*/ 0 h 179"/>
                  <a:gd name="T26" fmla="*/ 0 w 132"/>
                  <a:gd name="T27" fmla="*/ 0 h 179"/>
                  <a:gd name="T28" fmla="*/ 0 w 132"/>
                  <a:gd name="T29" fmla="*/ 0 h 179"/>
                  <a:gd name="T30" fmla="*/ 0 w 132"/>
                  <a:gd name="T31" fmla="*/ 0 h 179"/>
                  <a:gd name="T32" fmla="*/ 0 w 132"/>
                  <a:gd name="T33" fmla="*/ 0 h 179"/>
                  <a:gd name="T34" fmla="*/ 0 w 132"/>
                  <a:gd name="T35" fmla="*/ 0 h 179"/>
                  <a:gd name="T36" fmla="*/ 0 w 132"/>
                  <a:gd name="T37" fmla="*/ 0 h 179"/>
                  <a:gd name="T38" fmla="*/ 0 w 132"/>
                  <a:gd name="T39" fmla="*/ 0 h 179"/>
                  <a:gd name="T40" fmla="*/ 0 w 132"/>
                  <a:gd name="T41" fmla="*/ 0 h 179"/>
                  <a:gd name="T42" fmla="*/ 0 w 132"/>
                  <a:gd name="T43" fmla="*/ 0 h 179"/>
                  <a:gd name="T44" fmla="*/ 0 w 132"/>
                  <a:gd name="T45" fmla="*/ 0 h 179"/>
                  <a:gd name="T46" fmla="*/ 0 w 132"/>
                  <a:gd name="T47" fmla="*/ 0 h 179"/>
                  <a:gd name="T48" fmla="*/ 0 w 132"/>
                  <a:gd name="T49" fmla="*/ 0 h 179"/>
                  <a:gd name="T50" fmla="*/ 0 w 132"/>
                  <a:gd name="T51" fmla="*/ 0 h 179"/>
                  <a:gd name="T52" fmla="*/ 0 w 132"/>
                  <a:gd name="T53" fmla="*/ 0 h 179"/>
                  <a:gd name="T54" fmla="*/ 0 w 132"/>
                  <a:gd name="T55" fmla="*/ 0 h 179"/>
                  <a:gd name="T56" fmla="*/ 0 w 132"/>
                  <a:gd name="T57" fmla="*/ 0 h 179"/>
                  <a:gd name="T58" fmla="*/ 0 w 132"/>
                  <a:gd name="T59" fmla="*/ 0 h 179"/>
                  <a:gd name="T60" fmla="*/ 0 w 132"/>
                  <a:gd name="T61" fmla="*/ 0 h 1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2"/>
                  <a:gd name="T94" fmla="*/ 0 h 179"/>
                  <a:gd name="T95" fmla="*/ 132 w 132"/>
                  <a:gd name="T96" fmla="*/ 179 h 1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2" h="179">
                    <a:moveTo>
                      <a:pt x="0" y="83"/>
                    </a:moveTo>
                    <a:lnTo>
                      <a:pt x="0" y="120"/>
                    </a:lnTo>
                    <a:lnTo>
                      <a:pt x="9" y="125"/>
                    </a:lnTo>
                    <a:lnTo>
                      <a:pt x="9" y="148"/>
                    </a:lnTo>
                    <a:lnTo>
                      <a:pt x="28" y="162"/>
                    </a:lnTo>
                    <a:lnTo>
                      <a:pt x="28" y="179"/>
                    </a:lnTo>
                    <a:lnTo>
                      <a:pt x="65" y="179"/>
                    </a:lnTo>
                    <a:lnTo>
                      <a:pt x="81" y="162"/>
                    </a:lnTo>
                    <a:lnTo>
                      <a:pt x="81" y="148"/>
                    </a:lnTo>
                    <a:lnTo>
                      <a:pt x="87" y="142"/>
                    </a:lnTo>
                    <a:lnTo>
                      <a:pt x="87" y="111"/>
                    </a:lnTo>
                    <a:lnTo>
                      <a:pt x="96" y="105"/>
                    </a:lnTo>
                    <a:lnTo>
                      <a:pt x="96" y="89"/>
                    </a:lnTo>
                    <a:lnTo>
                      <a:pt x="109" y="83"/>
                    </a:lnTo>
                    <a:lnTo>
                      <a:pt x="109" y="74"/>
                    </a:lnTo>
                    <a:lnTo>
                      <a:pt x="118" y="68"/>
                    </a:lnTo>
                    <a:lnTo>
                      <a:pt x="118" y="60"/>
                    </a:lnTo>
                    <a:lnTo>
                      <a:pt x="124" y="46"/>
                    </a:lnTo>
                    <a:lnTo>
                      <a:pt x="124" y="31"/>
                    </a:lnTo>
                    <a:lnTo>
                      <a:pt x="132" y="31"/>
                    </a:lnTo>
                    <a:lnTo>
                      <a:pt x="132" y="0"/>
                    </a:lnTo>
                    <a:lnTo>
                      <a:pt x="87" y="0"/>
                    </a:lnTo>
                    <a:lnTo>
                      <a:pt x="81" y="8"/>
                    </a:lnTo>
                    <a:lnTo>
                      <a:pt x="59" y="8"/>
                    </a:lnTo>
                    <a:lnTo>
                      <a:pt x="51" y="23"/>
                    </a:lnTo>
                    <a:lnTo>
                      <a:pt x="45" y="23"/>
                    </a:lnTo>
                    <a:lnTo>
                      <a:pt x="28" y="46"/>
                    </a:lnTo>
                    <a:lnTo>
                      <a:pt x="9" y="46"/>
                    </a:lnTo>
                    <a:lnTo>
                      <a:pt x="9" y="60"/>
                    </a:lnTo>
                    <a:lnTo>
                      <a:pt x="0" y="68"/>
                    </a:lnTo>
                    <a:lnTo>
                      <a:pt x="0" y="8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00" name="Freeform 468"/>
              <p:cNvSpPr>
                <a:spLocks/>
              </p:cNvSpPr>
              <p:nvPr/>
            </p:nvSpPr>
            <p:spPr bwMode="auto">
              <a:xfrm>
                <a:off x="4146" y="2035"/>
                <a:ext cx="13" cy="14"/>
              </a:xfrm>
              <a:custGeom>
                <a:avLst/>
                <a:gdLst>
                  <a:gd name="T0" fmla="*/ 0 w 132"/>
                  <a:gd name="T1" fmla="*/ 0 h 184"/>
                  <a:gd name="T2" fmla="*/ 0 w 132"/>
                  <a:gd name="T3" fmla="*/ 0 h 184"/>
                  <a:gd name="T4" fmla="*/ 0 w 132"/>
                  <a:gd name="T5" fmla="*/ 0 h 184"/>
                  <a:gd name="T6" fmla="*/ 0 w 132"/>
                  <a:gd name="T7" fmla="*/ 0 h 184"/>
                  <a:gd name="T8" fmla="*/ 0 w 132"/>
                  <a:gd name="T9" fmla="*/ 0 h 184"/>
                  <a:gd name="T10" fmla="*/ 0 w 132"/>
                  <a:gd name="T11" fmla="*/ 0 h 184"/>
                  <a:gd name="T12" fmla="*/ 0 w 132"/>
                  <a:gd name="T13" fmla="*/ 0 h 184"/>
                  <a:gd name="T14" fmla="*/ 0 w 132"/>
                  <a:gd name="T15" fmla="*/ 0 h 184"/>
                  <a:gd name="T16" fmla="*/ 0 w 132"/>
                  <a:gd name="T17" fmla="*/ 0 h 184"/>
                  <a:gd name="T18" fmla="*/ 0 w 132"/>
                  <a:gd name="T19" fmla="*/ 0 h 184"/>
                  <a:gd name="T20" fmla="*/ 0 w 132"/>
                  <a:gd name="T21" fmla="*/ 0 h 184"/>
                  <a:gd name="T22" fmla="*/ 0 w 132"/>
                  <a:gd name="T23" fmla="*/ 0 h 184"/>
                  <a:gd name="T24" fmla="*/ 0 w 132"/>
                  <a:gd name="T25" fmla="*/ 0 h 184"/>
                  <a:gd name="T26" fmla="*/ 0 w 132"/>
                  <a:gd name="T27" fmla="*/ 0 h 184"/>
                  <a:gd name="T28" fmla="*/ 0 w 132"/>
                  <a:gd name="T29" fmla="*/ 0 h 184"/>
                  <a:gd name="T30" fmla="*/ 0 w 132"/>
                  <a:gd name="T31" fmla="*/ 0 h 184"/>
                  <a:gd name="T32" fmla="*/ 0 w 132"/>
                  <a:gd name="T33" fmla="*/ 0 h 184"/>
                  <a:gd name="T34" fmla="*/ 0 w 132"/>
                  <a:gd name="T35" fmla="*/ 0 h 184"/>
                  <a:gd name="T36" fmla="*/ 0 w 132"/>
                  <a:gd name="T37" fmla="*/ 0 h 184"/>
                  <a:gd name="T38" fmla="*/ 0 w 132"/>
                  <a:gd name="T39" fmla="*/ 0 h 184"/>
                  <a:gd name="T40" fmla="*/ 0 w 132"/>
                  <a:gd name="T41" fmla="*/ 0 h 184"/>
                  <a:gd name="T42" fmla="*/ 0 w 132"/>
                  <a:gd name="T43" fmla="*/ 0 h 184"/>
                  <a:gd name="T44" fmla="*/ 0 w 132"/>
                  <a:gd name="T45" fmla="*/ 0 h 184"/>
                  <a:gd name="T46" fmla="*/ 0 w 132"/>
                  <a:gd name="T47" fmla="*/ 0 h 184"/>
                  <a:gd name="T48" fmla="*/ 0 w 132"/>
                  <a:gd name="T49" fmla="*/ 0 h 184"/>
                  <a:gd name="T50" fmla="*/ 0 w 132"/>
                  <a:gd name="T51" fmla="*/ 0 h 184"/>
                  <a:gd name="T52" fmla="*/ 0 w 132"/>
                  <a:gd name="T53" fmla="*/ 0 h 184"/>
                  <a:gd name="T54" fmla="*/ 0 w 132"/>
                  <a:gd name="T55" fmla="*/ 0 h 184"/>
                  <a:gd name="T56" fmla="*/ 0 w 132"/>
                  <a:gd name="T57" fmla="*/ 0 h 184"/>
                  <a:gd name="T58" fmla="*/ 0 w 132"/>
                  <a:gd name="T59" fmla="*/ 0 h 184"/>
                  <a:gd name="T60" fmla="*/ 0 w 132"/>
                  <a:gd name="T61" fmla="*/ 0 h 184"/>
                  <a:gd name="T62" fmla="*/ 0 w 132"/>
                  <a:gd name="T63" fmla="*/ 0 h 184"/>
                  <a:gd name="T64" fmla="*/ 0 w 132"/>
                  <a:gd name="T65" fmla="*/ 0 h 184"/>
                  <a:gd name="T66" fmla="*/ 0 w 132"/>
                  <a:gd name="T67" fmla="*/ 0 h 184"/>
                  <a:gd name="T68" fmla="*/ 0 w 132"/>
                  <a:gd name="T69" fmla="*/ 0 h 184"/>
                  <a:gd name="T70" fmla="*/ 0 w 132"/>
                  <a:gd name="T71" fmla="*/ 0 h 184"/>
                  <a:gd name="T72" fmla="*/ 0 w 132"/>
                  <a:gd name="T73" fmla="*/ 0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2"/>
                  <a:gd name="T112" fmla="*/ 0 h 184"/>
                  <a:gd name="T113" fmla="*/ 132 w 132"/>
                  <a:gd name="T114" fmla="*/ 184 h 1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2" h="184">
                    <a:moveTo>
                      <a:pt x="0" y="90"/>
                    </a:moveTo>
                    <a:lnTo>
                      <a:pt x="0" y="105"/>
                    </a:lnTo>
                    <a:lnTo>
                      <a:pt x="8" y="119"/>
                    </a:lnTo>
                    <a:lnTo>
                      <a:pt x="8" y="133"/>
                    </a:lnTo>
                    <a:lnTo>
                      <a:pt x="16" y="147"/>
                    </a:lnTo>
                    <a:lnTo>
                      <a:pt x="16" y="156"/>
                    </a:lnTo>
                    <a:lnTo>
                      <a:pt x="30" y="156"/>
                    </a:lnTo>
                    <a:lnTo>
                      <a:pt x="30" y="162"/>
                    </a:lnTo>
                    <a:lnTo>
                      <a:pt x="36" y="178"/>
                    </a:lnTo>
                    <a:lnTo>
                      <a:pt x="45" y="178"/>
                    </a:lnTo>
                    <a:lnTo>
                      <a:pt x="52" y="184"/>
                    </a:lnTo>
                    <a:lnTo>
                      <a:pt x="80" y="184"/>
                    </a:lnTo>
                    <a:lnTo>
                      <a:pt x="80" y="178"/>
                    </a:lnTo>
                    <a:lnTo>
                      <a:pt x="89" y="162"/>
                    </a:lnTo>
                    <a:lnTo>
                      <a:pt x="89" y="147"/>
                    </a:lnTo>
                    <a:lnTo>
                      <a:pt x="95" y="133"/>
                    </a:lnTo>
                    <a:lnTo>
                      <a:pt x="95" y="105"/>
                    </a:lnTo>
                    <a:lnTo>
                      <a:pt x="109" y="96"/>
                    </a:lnTo>
                    <a:lnTo>
                      <a:pt x="109" y="90"/>
                    </a:lnTo>
                    <a:lnTo>
                      <a:pt x="117" y="74"/>
                    </a:lnTo>
                    <a:lnTo>
                      <a:pt x="117" y="68"/>
                    </a:lnTo>
                    <a:lnTo>
                      <a:pt x="126" y="53"/>
                    </a:lnTo>
                    <a:lnTo>
                      <a:pt x="126" y="37"/>
                    </a:lnTo>
                    <a:lnTo>
                      <a:pt x="132" y="31"/>
                    </a:lnTo>
                    <a:lnTo>
                      <a:pt x="132" y="0"/>
                    </a:lnTo>
                    <a:lnTo>
                      <a:pt x="95" y="0"/>
                    </a:lnTo>
                    <a:lnTo>
                      <a:pt x="89" y="8"/>
                    </a:lnTo>
                    <a:lnTo>
                      <a:pt x="80" y="8"/>
                    </a:lnTo>
                    <a:lnTo>
                      <a:pt x="58" y="17"/>
                    </a:lnTo>
                    <a:lnTo>
                      <a:pt x="52" y="17"/>
                    </a:lnTo>
                    <a:lnTo>
                      <a:pt x="45" y="31"/>
                    </a:lnTo>
                    <a:lnTo>
                      <a:pt x="36" y="31"/>
                    </a:lnTo>
                    <a:lnTo>
                      <a:pt x="16" y="45"/>
                    </a:lnTo>
                    <a:lnTo>
                      <a:pt x="8" y="45"/>
                    </a:lnTo>
                    <a:lnTo>
                      <a:pt x="8" y="53"/>
                    </a:lnTo>
                    <a:lnTo>
                      <a:pt x="0" y="68"/>
                    </a:lnTo>
                    <a:lnTo>
                      <a:pt x="0" y="9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1" name="Freeform 469"/>
              <p:cNvSpPr>
                <a:spLocks/>
              </p:cNvSpPr>
              <p:nvPr/>
            </p:nvSpPr>
            <p:spPr bwMode="auto">
              <a:xfrm>
                <a:off x="4146" y="2035"/>
                <a:ext cx="13" cy="14"/>
              </a:xfrm>
              <a:custGeom>
                <a:avLst/>
                <a:gdLst>
                  <a:gd name="T0" fmla="*/ 0 w 132"/>
                  <a:gd name="T1" fmla="*/ 0 h 184"/>
                  <a:gd name="T2" fmla="*/ 0 w 132"/>
                  <a:gd name="T3" fmla="*/ 0 h 184"/>
                  <a:gd name="T4" fmla="*/ 0 w 132"/>
                  <a:gd name="T5" fmla="*/ 0 h 184"/>
                  <a:gd name="T6" fmla="*/ 0 w 132"/>
                  <a:gd name="T7" fmla="*/ 0 h 184"/>
                  <a:gd name="T8" fmla="*/ 0 w 132"/>
                  <a:gd name="T9" fmla="*/ 0 h 184"/>
                  <a:gd name="T10" fmla="*/ 0 w 132"/>
                  <a:gd name="T11" fmla="*/ 0 h 184"/>
                  <a:gd name="T12" fmla="*/ 0 w 132"/>
                  <a:gd name="T13" fmla="*/ 0 h 184"/>
                  <a:gd name="T14" fmla="*/ 0 w 132"/>
                  <a:gd name="T15" fmla="*/ 0 h 184"/>
                  <a:gd name="T16" fmla="*/ 0 w 132"/>
                  <a:gd name="T17" fmla="*/ 0 h 184"/>
                  <a:gd name="T18" fmla="*/ 0 w 132"/>
                  <a:gd name="T19" fmla="*/ 0 h 184"/>
                  <a:gd name="T20" fmla="*/ 0 w 132"/>
                  <a:gd name="T21" fmla="*/ 0 h 184"/>
                  <a:gd name="T22" fmla="*/ 0 w 132"/>
                  <a:gd name="T23" fmla="*/ 0 h 184"/>
                  <a:gd name="T24" fmla="*/ 0 w 132"/>
                  <a:gd name="T25" fmla="*/ 0 h 184"/>
                  <a:gd name="T26" fmla="*/ 0 w 132"/>
                  <a:gd name="T27" fmla="*/ 0 h 184"/>
                  <a:gd name="T28" fmla="*/ 0 w 132"/>
                  <a:gd name="T29" fmla="*/ 0 h 184"/>
                  <a:gd name="T30" fmla="*/ 0 w 132"/>
                  <a:gd name="T31" fmla="*/ 0 h 184"/>
                  <a:gd name="T32" fmla="*/ 0 w 132"/>
                  <a:gd name="T33" fmla="*/ 0 h 184"/>
                  <a:gd name="T34" fmla="*/ 0 w 132"/>
                  <a:gd name="T35" fmla="*/ 0 h 184"/>
                  <a:gd name="T36" fmla="*/ 0 w 132"/>
                  <a:gd name="T37" fmla="*/ 0 h 184"/>
                  <a:gd name="T38" fmla="*/ 0 w 132"/>
                  <a:gd name="T39" fmla="*/ 0 h 184"/>
                  <a:gd name="T40" fmla="*/ 0 w 132"/>
                  <a:gd name="T41" fmla="*/ 0 h 184"/>
                  <a:gd name="T42" fmla="*/ 0 w 132"/>
                  <a:gd name="T43" fmla="*/ 0 h 184"/>
                  <a:gd name="T44" fmla="*/ 0 w 132"/>
                  <a:gd name="T45" fmla="*/ 0 h 184"/>
                  <a:gd name="T46" fmla="*/ 0 w 132"/>
                  <a:gd name="T47" fmla="*/ 0 h 184"/>
                  <a:gd name="T48" fmla="*/ 0 w 132"/>
                  <a:gd name="T49" fmla="*/ 0 h 184"/>
                  <a:gd name="T50" fmla="*/ 0 w 132"/>
                  <a:gd name="T51" fmla="*/ 0 h 184"/>
                  <a:gd name="T52" fmla="*/ 0 w 132"/>
                  <a:gd name="T53" fmla="*/ 0 h 184"/>
                  <a:gd name="T54" fmla="*/ 0 w 132"/>
                  <a:gd name="T55" fmla="*/ 0 h 184"/>
                  <a:gd name="T56" fmla="*/ 0 w 132"/>
                  <a:gd name="T57" fmla="*/ 0 h 184"/>
                  <a:gd name="T58" fmla="*/ 0 w 132"/>
                  <a:gd name="T59" fmla="*/ 0 h 184"/>
                  <a:gd name="T60" fmla="*/ 0 w 132"/>
                  <a:gd name="T61" fmla="*/ 0 h 184"/>
                  <a:gd name="T62" fmla="*/ 0 w 132"/>
                  <a:gd name="T63" fmla="*/ 0 h 184"/>
                  <a:gd name="T64" fmla="*/ 0 w 132"/>
                  <a:gd name="T65" fmla="*/ 0 h 184"/>
                  <a:gd name="T66" fmla="*/ 0 w 132"/>
                  <a:gd name="T67" fmla="*/ 0 h 184"/>
                  <a:gd name="T68" fmla="*/ 0 w 132"/>
                  <a:gd name="T69" fmla="*/ 0 h 184"/>
                  <a:gd name="T70" fmla="*/ 0 w 132"/>
                  <a:gd name="T71" fmla="*/ 0 h 184"/>
                  <a:gd name="T72" fmla="*/ 0 w 132"/>
                  <a:gd name="T73" fmla="*/ 0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2"/>
                  <a:gd name="T112" fmla="*/ 0 h 184"/>
                  <a:gd name="T113" fmla="*/ 132 w 132"/>
                  <a:gd name="T114" fmla="*/ 184 h 1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2" h="184">
                    <a:moveTo>
                      <a:pt x="0" y="90"/>
                    </a:moveTo>
                    <a:lnTo>
                      <a:pt x="0" y="105"/>
                    </a:lnTo>
                    <a:lnTo>
                      <a:pt x="8" y="119"/>
                    </a:lnTo>
                    <a:lnTo>
                      <a:pt x="8" y="133"/>
                    </a:lnTo>
                    <a:lnTo>
                      <a:pt x="16" y="147"/>
                    </a:lnTo>
                    <a:lnTo>
                      <a:pt x="16" y="156"/>
                    </a:lnTo>
                    <a:lnTo>
                      <a:pt x="30" y="156"/>
                    </a:lnTo>
                    <a:lnTo>
                      <a:pt x="30" y="162"/>
                    </a:lnTo>
                    <a:lnTo>
                      <a:pt x="36" y="178"/>
                    </a:lnTo>
                    <a:lnTo>
                      <a:pt x="45" y="178"/>
                    </a:lnTo>
                    <a:lnTo>
                      <a:pt x="52" y="184"/>
                    </a:lnTo>
                    <a:lnTo>
                      <a:pt x="80" y="184"/>
                    </a:lnTo>
                    <a:lnTo>
                      <a:pt x="80" y="178"/>
                    </a:lnTo>
                    <a:lnTo>
                      <a:pt x="89" y="162"/>
                    </a:lnTo>
                    <a:lnTo>
                      <a:pt x="89" y="147"/>
                    </a:lnTo>
                    <a:lnTo>
                      <a:pt x="95" y="133"/>
                    </a:lnTo>
                    <a:lnTo>
                      <a:pt x="95" y="105"/>
                    </a:lnTo>
                    <a:lnTo>
                      <a:pt x="109" y="96"/>
                    </a:lnTo>
                    <a:lnTo>
                      <a:pt x="109" y="90"/>
                    </a:lnTo>
                    <a:lnTo>
                      <a:pt x="117" y="74"/>
                    </a:lnTo>
                    <a:lnTo>
                      <a:pt x="117" y="68"/>
                    </a:lnTo>
                    <a:lnTo>
                      <a:pt x="126" y="53"/>
                    </a:lnTo>
                    <a:lnTo>
                      <a:pt x="126" y="37"/>
                    </a:lnTo>
                    <a:lnTo>
                      <a:pt x="132" y="31"/>
                    </a:lnTo>
                    <a:lnTo>
                      <a:pt x="132" y="0"/>
                    </a:lnTo>
                    <a:lnTo>
                      <a:pt x="95" y="0"/>
                    </a:lnTo>
                    <a:lnTo>
                      <a:pt x="89" y="8"/>
                    </a:lnTo>
                    <a:lnTo>
                      <a:pt x="80" y="8"/>
                    </a:lnTo>
                    <a:lnTo>
                      <a:pt x="58" y="17"/>
                    </a:lnTo>
                    <a:lnTo>
                      <a:pt x="52" y="17"/>
                    </a:lnTo>
                    <a:lnTo>
                      <a:pt x="45" y="31"/>
                    </a:lnTo>
                    <a:lnTo>
                      <a:pt x="36" y="31"/>
                    </a:lnTo>
                    <a:lnTo>
                      <a:pt x="16" y="45"/>
                    </a:lnTo>
                    <a:lnTo>
                      <a:pt x="8" y="45"/>
                    </a:lnTo>
                    <a:lnTo>
                      <a:pt x="8" y="53"/>
                    </a:lnTo>
                    <a:lnTo>
                      <a:pt x="0" y="68"/>
                    </a:lnTo>
                    <a:lnTo>
                      <a:pt x="0" y="9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02" name="Line 470"/>
              <p:cNvSpPr>
                <a:spLocks noChangeShapeType="1"/>
              </p:cNvSpPr>
              <p:nvPr/>
            </p:nvSpPr>
            <p:spPr bwMode="auto">
              <a:xfrm flipH="1">
                <a:off x="3894" y="1728"/>
                <a:ext cx="33" cy="1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6394" name="Group 471"/>
            <p:cNvGrpSpPr>
              <a:grpSpLocks/>
            </p:cNvGrpSpPr>
            <p:nvPr/>
          </p:nvGrpSpPr>
          <p:grpSpPr bwMode="auto">
            <a:xfrm>
              <a:off x="480" y="1786"/>
              <a:ext cx="528" cy="326"/>
              <a:chOff x="480" y="1786"/>
              <a:chExt cx="528" cy="326"/>
            </a:xfrm>
          </p:grpSpPr>
          <p:sp>
            <p:nvSpPr>
              <p:cNvPr id="16773" name="Freeform 472"/>
              <p:cNvSpPr>
                <a:spLocks/>
              </p:cNvSpPr>
              <p:nvPr/>
            </p:nvSpPr>
            <p:spPr bwMode="auto">
              <a:xfrm>
                <a:off x="833" y="1956"/>
                <a:ext cx="157" cy="156"/>
              </a:xfrm>
              <a:custGeom>
                <a:avLst/>
                <a:gdLst>
                  <a:gd name="T0" fmla="*/ 0 w 1567"/>
                  <a:gd name="T1" fmla="*/ 0 h 2024"/>
                  <a:gd name="T2" fmla="*/ 0 w 1567"/>
                  <a:gd name="T3" fmla="*/ 0 h 2024"/>
                  <a:gd name="T4" fmla="*/ 0 w 1567"/>
                  <a:gd name="T5" fmla="*/ 0 h 2024"/>
                  <a:gd name="T6" fmla="*/ 0 w 1567"/>
                  <a:gd name="T7" fmla="*/ 0 h 2024"/>
                  <a:gd name="T8" fmla="*/ 0 w 1567"/>
                  <a:gd name="T9" fmla="*/ 0 h 2024"/>
                  <a:gd name="T10" fmla="*/ 0 w 1567"/>
                  <a:gd name="T11" fmla="*/ 0 h 2024"/>
                  <a:gd name="T12" fmla="*/ 0 w 1567"/>
                  <a:gd name="T13" fmla="*/ 0 h 2024"/>
                  <a:gd name="T14" fmla="*/ 0 60000 65536"/>
                  <a:gd name="T15" fmla="*/ 0 60000 65536"/>
                  <a:gd name="T16" fmla="*/ 0 60000 65536"/>
                  <a:gd name="T17" fmla="*/ 0 60000 65536"/>
                  <a:gd name="T18" fmla="*/ 0 60000 65536"/>
                  <a:gd name="T19" fmla="*/ 0 60000 65536"/>
                  <a:gd name="T20" fmla="*/ 0 60000 65536"/>
                  <a:gd name="T21" fmla="*/ 0 w 1567"/>
                  <a:gd name="T22" fmla="*/ 0 h 2024"/>
                  <a:gd name="T23" fmla="*/ 1567 w 1567"/>
                  <a:gd name="T24" fmla="*/ 2024 h 2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7" h="2024">
                    <a:moveTo>
                      <a:pt x="1332" y="133"/>
                    </a:moveTo>
                    <a:lnTo>
                      <a:pt x="647" y="997"/>
                    </a:lnTo>
                    <a:lnTo>
                      <a:pt x="0" y="1661"/>
                    </a:lnTo>
                    <a:lnTo>
                      <a:pt x="0" y="2024"/>
                    </a:lnTo>
                    <a:lnTo>
                      <a:pt x="1567" y="531"/>
                    </a:lnTo>
                    <a:lnTo>
                      <a:pt x="1567" y="0"/>
                    </a:lnTo>
                    <a:lnTo>
                      <a:pt x="1332" y="133"/>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74" name="Freeform 473"/>
              <p:cNvSpPr>
                <a:spLocks/>
              </p:cNvSpPr>
              <p:nvPr/>
            </p:nvSpPr>
            <p:spPr bwMode="auto">
              <a:xfrm>
                <a:off x="833" y="1956"/>
                <a:ext cx="157" cy="156"/>
              </a:xfrm>
              <a:custGeom>
                <a:avLst/>
                <a:gdLst>
                  <a:gd name="T0" fmla="*/ 0 w 1567"/>
                  <a:gd name="T1" fmla="*/ 0 h 2024"/>
                  <a:gd name="T2" fmla="*/ 0 w 1567"/>
                  <a:gd name="T3" fmla="*/ 0 h 2024"/>
                  <a:gd name="T4" fmla="*/ 0 w 1567"/>
                  <a:gd name="T5" fmla="*/ 0 h 2024"/>
                  <a:gd name="T6" fmla="*/ 0 w 1567"/>
                  <a:gd name="T7" fmla="*/ 0 h 2024"/>
                  <a:gd name="T8" fmla="*/ 0 w 1567"/>
                  <a:gd name="T9" fmla="*/ 0 h 2024"/>
                  <a:gd name="T10" fmla="*/ 0 w 1567"/>
                  <a:gd name="T11" fmla="*/ 0 h 2024"/>
                  <a:gd name="T12" fmla="*/ 0 w 1567"/>
                  <a:gd name="T13" fmla="*/ 0 h 2024"/>
                  <a:gd name="T14" fmla="*/ 0 60000 65536"/>
                  <a:gd name="T15" fmla="*/ 0 60000 65536"/>
                  <a:gd name="T16" fmla="*/ 0 60000 65536"/>
                  <a:gd name="T17" fmla="*/ 0 60000 65536"/>
                  <a:gd name="T18" fmla="*/ 0 60000 65536"/>
                  <a:gd name="T19" fmla="*/ 0 60000 65536"/>
                  <a:gd name="T20" fmla="*/ 0 60000 65536"/>
                  <a:gd name="T21" fmla="*/ 0 w 1567"/>
                  <a:gd name="T22" fmla="*/ 0 h 2024"/>
                  <a:gd name="T23" fmla="*/ 1567 w 1567"/>
                  <a:gd name="T24" fmla="*/ 2024 h 2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7" h="2024">
                    <a:moveTo>
                      <a:pt x="1332" y="133"/>
                    </a:moveTo>
                    <a:lnTo>
                      <a:pt x="647" y="997"/>
                    </a:lnTo>
                    <a:lnTo>
                      <a:pt x="0" y="1661"/>
                    </a:lnTo>
                    <a:lnTo>
                      <a:pt x="0" y="2024"/>
                    </a:lnTo>
                    <a:lnTo>
                      <a:pt x="1567" y="531"/>
                    </a:lnTo>
                    <a:lnTo>
                      <a:pt x="1567" y="0"/>
                    </a:lnTo>
                    <a:lnTo>
                      <a:pt x="1332" y="13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75" name="Freeform 474"/>
              <p:cNvSpPr>
                <a:spLocks/>
              </p:cNvSpPr>
              <p:nvPr/>
            </p:nvSpPr>
            <p:spPr bwMode="auto">
              <a:xfrm>
                <a:off x="480" y="2010"/>
                <a:ext cx="353" cy="101"/>
              </a:xfrm>
              <a:custGeom>
                <a:avLst/>
                <a:gdLst>
                  <a:gd name="T0" fmla="*/ 0 w 3534"/>
                  <a:gd name="T1" fmla="*/ 0 h 1320"/>
                  <a:gd name="T2" fmla="*/ 0 w 3534"/>
                  <a:gd name="T3" fmla="*/ 0 h 1320"/>
                  <a:gd name="T4" fmla="*/ 0 w 3534"/>
                  <a:gd name="T5" fmla="*/ 0 h 1320"/>
                  <a:gd name="T6" fmla="*/ 0 w 3534"/>
                  <a:gd name="T7" fmla="*/ 0 h 1320"/>
                  <a:gd name="T8" fmla="*/ 0 w 3534"/>
                  <a:gd name="T9" fmla="*/ 0 h 1320"/>
                  <a:gd name="T10" fmla="*/ 0 w 3534"/>
                  <a:gd name="T11" fmla="*/ 0 h 1320"/>
                  <a:gd name="T12" fmla="*/ 0 w 3534"/>
                  <a:gd name="T13" fmla="*/ 0 h 1320"/>
                  <a:gd name="T14" fmla="*/ 0 60000 65536"/>
                  <a:gd name="T15" fmla="*/ 0 60000 65536"/>
                  <a:gd name="T16" fmla="*/ 0 60000 65536"/>
                  <a:gd name="T17" fmla="*/ 0 60000 65536"/>
                  <a:gd name="T18" fmla="*/ 0 60000 65536"/>
                  <a:gd name="T19" fmla="*/ 0 60000 65536"/>
                  <a:gd name="T20" fmla="*/ 0 60000 65536"/>
                  <a:gd name="T21" fmla="*/ 0 w 3534"/>
                  <a:gd name="T22" fmla="*/ 0 h 1320"/>
                  <a:gd name="T23" fmla="*/ 3534 w 3534"/>
                  <a:gd name="T24" fmla="*/ 1320 h 1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34" h="1320">
                    <a:moveTo>
                      <a:pt x="0" y="28"/>
                    </a:moveTo>
                    <a:lnTo>
                      <a:pt x="0" y="257"/>
                    </a:lnTo>
                    <a:lnTo>
                      <a:pt x="3534" y="1320"/>
                    </a:lnTo>
                    <a:lnTo>
                      <a:pt x="3534" y="1090"/>
                    </a:lnTo>
                    <a:lnTo>
                      <a:pt x="3467" y="1033"/>
                    </a:lnTo>
                    <a:lnTo>
                      <a:pt x="93" y="0"/>
                    </a:lnTo>
                    <a:lnTo>
                      <a:pt x="0" y="2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76" name="Freeform 475"/>
              <p:cNvSpPr>
                <a:spLocks/>
              </p:cNvSpPr>
              <p:nvPr/>
            </p:nvSpPr>
            <p:spPr bwMode="auto">
              <a:xfrm>
                <a:off x="480" y="2010"/>
                <a:ext cx="353" cy="101"/>
              </a:xfrm>
              <a:custGeom>
                <a:avLst/>
                <a:gdLst>
                  <a:gd name="T0" fmla="*/ 0 w 3534"/>
                  <a:gd name="T1" fmla="*/ 0 h 1320"/>
                  <a:gd name="T2" fmla="*/ 0 w 3534"/>
                  <a:gd name="T3" fmla="*/ 0 h 1320"/>
                  <a:gd name="T4" fmla="*/ 0 w 3534"/>
                  <a:gd name="T5" fmla="*/ 0 h 1320"/>
                  <a:gd name="T6" fmla="*/ 0 w 3534"/>
                  <a:gd name="T7" fmla="*/ 0 h 1320"/>
                  <a:gd name="T8" fmla="*/ 0 w 3534"/>
                  <a:gd name="T9" fmla="*/ 0 h 1320"/>
                  <a:gd name="T10" fmla="*/ 0 w 3534"/>
                  <a:gd name="T11" fmla="*/ 0 h 1320"/>
                  <a:gd name="T12" fmla="*/ 0 w 3534"/>
                  <a:gd name="T13" fmla="*/ 0 h 1320"/>
                  <a:gd name="T14" fmla="*/ 0 60000 65536"/>
                  <a:gd name="T15" fmla="*/ 0 60000 65536"/>
                  <a:gd name="T16" fmla="*/ 0 60000 65536"/>
                  <a:gd name="T17" fmla="*/ 0 60000 65536"/>
                  <a:gd name="T18" fmla="*/ 0 60000 65536"/>
                  <a:gd name="T19" fmla="*/ 0 60000 65536"/>
                  <a:gd name="T20" fmla="*/ 0 60000 65536"/>
                  <a:gd name="T21" fmla="*/ 0 w 3534"/>
                  <a:gd name="T22" fmla="*/ 0 h 1320"/>
                  <a:gd name="T23" fmla="*/ 3534 w 3534"/>
                  <a:gd name="T24" fmla="*/ 1320 h 1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34" h="1320">
                    <a:moveTo>
                      <a:pt x="0" y="28"/>
                    </a:moveTo>
                    <a:lnTo>
                      <a:pt x="0" y="257"/>
                    </a:lnTo>
                    <a:lnTo>
                      <a:pt x="3534" y="1320"/>
                    </a:lnTo>
                    <a:lnTo>
                      <a:pt x="3534" y="1090"/>
                    </a:lnTo>
                    <a:lnTo>
                      <a:pt x="3467" y="1033"/>
                    </a:lnTo>
                    <a:lnTo>
                      <a:pt x="93" y="0"/>
                    </a:lnTo>
                    <a:lnTo>
                      <a:pt x="0" y="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77" name="Freeform 476"/>
              <p:cNvSpPr>
                <a:spLocks/>
              </p:cNvSpPr>
              <p:nvPr/>
            </p:nvSpPr>
            <p:spPr bwMode="auto">
              <a:xfrm>
                <a:off x="914" y="1994"/>
                <a:ext cx="56" cy="47"/>
              </a:xfrm>
              <a:custGeom>
                <a:avLst/>
                <a:gdLst>
                  <a:gd name="T0" fmla="*/ 0 w 560"/>
                  <a:gd name="T1" fmla="*/ 0 h 618"/>
                  <a:gd name="T2" fmla="*/ 0 w 560"/>
                  <a:gd name="T3" fmla="*/ 0 h 618"/>
                  <a:gd name="T4" fmla="*/ 0 w 560"/>
                  <a:gd name="T5" fmla="*/ 0 h 618"/>
                  <a:gd name="T6" fmla="*/ 0 w 560"/>
                  <a:gd name="T7" fmla="*/ 0 h 618"/>
                  <a:gd name="T8" fmla="*/ 0 w 560"/>
                  <a:gd name="T9" fmla="*/ 0 h 618"/>
                  <a:gd name="T10" fmla="*/ 0 w 560"/>
                  <a:gd name="T11" fmla="*/ 0 h 618"/>
                  <a:gd name="T12" fmla="*/ 0 w 560"/>
                  <a:gd name="T13" fmla="*/ 0 h 618"/>
                  <a:gd name="T14" fmla="*/ 0 w 560"/>
                  <a:gd name="T15" fmla="*/ 0 h 618"/>
                  <a:gd name="T16" fmla="*/ 0 w 560"/>
                  <a:gd name="T17" fmla="*/ 0 h 618"/>
                  <a:gd name="T18" fmla="*/ 0 w 560"/>
                  <a:gd name="T19" fmla="*/ 0 h 618"/>
                  <a:gd name="T20" fmla="*/ 0 w 560"/>
                  <a:gd name="T21" fmla="*/ 0 h 618"/>
                  <a:gd name="T22" fmla="*/ 0 w 560"/>
                  <a:gd name="T23" fmla="*/ 0 h 618"/>
                  <a:gd name="T24" fmla="*/ 0 w 560"/>
                  <a:gd name="T25" fmla="*/ 0 h 6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0"/>
                  <a:gd name="T40" fmla="*/ 0 h 618"/>
                  <a:gd name="T41" fmla="*/ 560 w 560"/>
                  <a:gd name="T42" fmla="*/ 618 h 6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0" h="618">
                    <a:moveTo>
                      <a:pt x="0" y="539"/>
                    </a:moveTo>
                    <a:lnTo>
                      <a:pt x="0" y="618"/>
                    </a:lnTo>
                    <a:lnTo>
                      <a:pt x="168" y="464"/>
                    </a:lnTo>
                    <a:lnTo>
                      <a:pt x="212" y="464"/>
                    </a:lnTo>
                    <a:lnTo>
                      <a:pt x="423" y="264"/>
                    </a:lnTo>
                    <a:lnTo>
                      <a:pt x="423" y="220"/>
                    </a:lnTo>
                    <a:lnTo>
                      <a:pt x="560" y="79"/>
                    </a:lnTo>
                    <a:lnTo>
                      <a:pt x="560" y="0"/>
                    </a:lnTo>
                    <a:lnTo>
                      <a:pt x="373" y="184"/>
                    </a:lnTo>
                    <a:lnTo>
                      <a:pt x="342" y="184"/>
                    </a:lnTo>
                    <a:lnTo>
                      <a:pt x="153" y="360"/>
                    </a:lnTo>
                    <a:lnTo>
                      <a:pt x="153" y="405"/>
                    </a:lnTo>
                    <a:lnTo>
                      <a:pt x="0" y="539"/>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78" name="Freeform 477"/>
              <p:cNvSpPr>
                <a:spLocks/>
              </p:cNvSpPr>
              <p:nvPr/>
            </p:nvSpPr>
            <p:spPr bwMode="auto">
              <a:xfrm>
                <a:off x="914" y="1994"/>
                <a:ext cx="56" cy="47"/>
              </a:xfrm>
              <a:custGeom>
                <a:avLst/>
                <a:gdLst>
                  <a:gd name="T0" fmla="*/ 0 w 560"/>
                  <a:gd name="T1" fmla="*/ 0 h 618"/>
                  <a:gd name="T2" fmla="*/ 0 w 560"/>
                  <a:gd name="T3" fmla="*/ 0 h 618"/>
                  <a:gd name="T4" fmla="*/ 0 w 560"/>
                  <a:gd name="T5" fmla="*/ 0 h 618"/>
                  <a:gd name="T6" fmla="*/ 0 w 560"/>
                  <a:gd name="T7" fmla="*/ 0 h 618"/>
                  <a:gd name="T8" fmla="*/ 0 w 560"/>
                  <a:gd name="T9" fmla="*/ 0 h 618"/>
                  <a:gd name="T10" fmla="*/ 0 w 560"/>
                  <a:gd name="T11" fmla="*/ 0 h 618"/>
                  <a:gd name="T12" fmla="*/ 0 w 560"/>
                  <a:gd name="T13" fmla="*/ 0 h 618"/>
                  <a:gd name="T14" fmla="*/ 0 w 560"/>
                  <a:gd name="T15" fmla="*/ 0 h 618"/>
                  <a:gd name="T16" fmla="*/ 0 w 560"/>
                  <a:gd name="T17" fmla="*/ 0 h 618"/>
                  <a:gd name="T18" fmla="*/ 0 w 560"/>
                  <a:gd name="T19" fmla="*/ 0 h 618"/>
                  <a:gd name="T20" fmla="*/ 0 w 560"/>
                  <a:gd name="T21" fmla="*/ 0 h 618"/>
                  <a:gd name="T22" fmla="*/ 0 w 560"/>
                  <a:gd name="T23" fmla="*/ 0 h 618"/>
                  <a:gd name="T24" fmla="*/ 0 w 560"/>
                  <a:gd name="T25" fmla="*/ 0 h 6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0"/>
                  <a:gd name="T40" fmla="*/ 0 h 618"/>
                  <a:gd name="T41" fmla="*/ 560 w 560"/>
                  <a:gd name="T42" fmla="*/ 618 h 6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0" h="618">
                    <a:moveTo>
                      <a:pt x="0" y="539"/>
                    </a:moveTo>
                    <a:lnTo>
                      <a:pt x="0" y="618"/>
                    </a:lnTo>
                    <a:lnTo>
                      <a:pt x="168" y="464"/>
                    </a:lnTo>
                    <a:lnTo>
                      <a:pt x="212" y="464"/>
                    </a:lnTo>
                    <a:lnTo>
                      <a:pt x="423" y="264"/>
                    </a:lnTo>
                    <a:lnTo>
                      <a:pt x="423" y="220"/>
                    </a:lnTo>
                    <a:lnTo>
                      <a:pt x="560" y="79"/>
                    </a:lnTo>
                    <a:lnTo>
                      <a:pt x="560" y="0"/>
                    </a:lnTo>
                    <a:lnTo>
                      <a:pt x="373" y="184"/>
                    </a:lnTo>
                    <a:lnTo>
                      <a:pt x="342" y="184"/>
                    </a:lnTo>
                    <a:lnTo>
                      <a:pt x="153" y="360"/>
                    </a:lnTo>
                    <a:lnTo>
                      <a:pt x="153" y="405"/>
                    </a:lnTo>
                    <a:lnTo>
                      <a:pt x="0" y="5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79" name="Line 478"/>
              <p:cNvSpPr>
                <a:spLocks noChangeShapeType="1"/>
              </p:cNvSpPr>
              <p:nvPr/>
            </p:nvSpPr>
            <p:spPr bwMode="auto">
              <a:xfrm flipH="1">
                <a:off x="927" y="2030"/>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80" name="Line 479"/>
              <p:cNvSpPr>
                <a:spLocks noChangeShapeType="1"/>
              </p:cNvSpPr>
              <p:nvPr/>
            </p:nvSpPr>
            <p:spPr bwMode="auto">
              <a:xfrm>
                <a:off x="951" y="2010"/>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81" name="Line 480"/>
              <p:cNvSpPr>
                <a:spLocks noChangeShapeType="1"/>
              </p:cNvSpPr>
              <p:nvPr/>
            </p:nvSpPr>
            <p:spPr bwMode="auto">
              <a:xfrm flipH="1">
                <a:off x="950" y="201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82" name="Freeform 481"/>
              <p:cNvSpPr>
                <a:spLocks/>
              </p:cNvSpPr>
              <p:nvPr/>
            </p:nvSpPr>
            <p:spPr bwMode="auto">
              <a:xfrm>
                <a:off x="912" y="2032"/>
                <a:ext cx="3" cy="13"/>
              </a:xfrm>
              <a:custGeom>
                <a:avLst/>
                <a:gdLst>
                  <a:gd name="T0" fmla="*/ 0 w 37"/>
                  <a:gd name="T1" fmla="*/ 0 h 169"/>
                  <a:gd name="T2" fmla="*/ 0 w 37"/>
                  <a:gd name="T3" fmla="*/ 0 h 169"/>
                  <a:gd name="T4" fmla="*/ 0 w 37"/>
                  <a:gd name="T5" fmla="*/ 0 h 169"/>
                  <a:gd name="T6" fmla="*/ 0 w 37"/>
                  <a:gd name="T7" fmla="*/ 0 h 169"/>
                  <a:gd name="T8" fmla="*/ 0 w 37"/>
                  <a:gd name="T9" fmla="*/ 0 h 169"/>
                  <a:gd name="T10" fmla="*/ 0 60000 65536"/>
                  <a:gd name="T11" fmla="*/ 0 60000 65536"/>
                  <a:gd name="T12" fmla="*/ 0 60000 65536"/>
                  <a:gd name="T13" fmla="*/ 0 60000 65536"/>
                  <a:gd name="T14" fmla="*/ 0 60000 65536"/>
                  <a:gd name="T15" fmla="*/ 0 w 37"/>
                  <a:gd name="T16" fmla="*/ 0 h 169"/>
                  <a:gd name="T17" fmla="*/ 37 w 37"/>
                  <a:gd name="T18" fmla="*/ 169 h 169"/>
                </a:gdLst>
                <a:ahLst/>
                <a:cxnLst>
                  <a:cxn ang="T10">
                    <a:pos x="T0" y="T1"/>
                  </a:cxn>
                  <a:cxn ang="T11">
                    <a:pos x="T2" y="T3"/>
                  </a:cxn>
                  <a:cxn ang="T12">
                    <a:pos x="T4" y="T5"/>
                  </a:cxn>
                  <a:cxn ang="T13">
                    <a:pos x="T6" y="T7"/>
                  </a:cxn>
                  <a:cxn ang="T14">
                    <a:pos x="T8" y="T9"/>
                  </a:cxn>
                </a:cxnLst>
                <a:rect l="T15" t="T16" r="T17" b="T18"/>
                <a:pathLst>
                  <a:path w="37" h="169">
                    <a:moveTo>
                      <a:pt x="0" y="15"/>
                    </a:moveTo>
                    <a:lnTo>
                      <a:pt x="0" y="169"/>
                    </a:lnTo>
                    <a:lnTo>
                      <a:pt x="37" y="154"/>
                    </a:lnTo>
                    <a:lnTo>
                      <a:pt x="37" y="0"/>
                    </a:lnTo>
                    <a:lnTo>
                      <a:pt x="0" y="15"/>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83" name="Freeform 482"/>
              <p:cNvSpPr>
                <a:spLocks/>
              </p:cNvSpPr>
              <p:nvPr/>
            </p:nvSpPr>
            <p:spPr bwMode="auto">
              <a:xfrm>
                <a:off x="912" y="2032"/>
                <a:ext cx="3" cy="13"/>
              </a:xfrm>
              <a:custGeom>
                <a:avLst/>
                <a:gdLst>
                  <a:gd name="T0" fmla="*/ 0 w 37"/>
                  <a:gd name="T1" fmla="*/ 0 h 169"/>
                  <a:gd name="T2" fmla="*/ 0 w 37"/>
                  <a:gd name="T3" fmla="*/ 0 h 169"/>
                  <a:gd name="T4" fmla="*/ 0 w 37"/>
                  <a:gd name="T5" fmla="*/ 0 h 169"/>
                  <a:gd name="T6" fmla="*/ 0 w 37"/>
                  <a:gd name="T7" fmla="*/ 0 h 169"/>
                  <a:gd name="T8" fmla="*/ 0 w 37"/>
                  <a:gd name="T9" fmla="*/ 0 h 169"/>
                  <a:gd name="T10" fmla="*/ 0 60000 65536"/>
                  <a:gd name="T11" fmla="*/ 0 60000 65536"/>
                  <a:gd name="T12" fmla="*/ 0 60000 65536"/>
                  <a:gd name="T13" fmla="*/ 0 60000 65536"/>
                  <a:gd name="T14" fmla="*/ 0 60000 65536"/>
                  <a:gd name="T15" fmla="*/ 0 w 37"/>
                  <a:gd name="T16" fmla="*/ 0 h 169"/>
                  <a:gd name="T17" fmla="*/ 37 w 37"/>
                  <a:gd name="T18" fmla="*/ 169 h 169"/>
                </a:gdLst>
                <a:ahLst/>
                <a:cxnLst>
                  <a:cxn ang="T10">
                    <a:pos x="T0" y="T1"/>
                  </a:cxn>
                  <a:cxn ang="T11">
                    <a:pos x="T2" y="T3"/>
                  </a:cxn>
                  <a:cxn ang="T12">
                    <a:pos x="T4" y="T5"/>
                  </a:cxn>
                  <a:cxn ang="T13">
                    <a:pos x="T6" y="T7"/>
                  </a:cxn>
                  <a:cxn ang="T14">
                    <a:pos x="T8" y="T9"/>
                  </a:cxn>
                </a:cxnLst>
                <a:rect l="T15" t="T16" r="T17" b="T18"/>
                <a:pathLst>
                  <a:path w="37" h="169">
                    <a:moveTo>
                      <a:pt x="0" y="15"/>
                    </a:moveTo>
                    <a:lnTo>
                      <a:pt x="0" y="169"/>
                    </a:lnTo>
                    <a:lnTo>
                      <a:pt x="37" y="154"/>
                    </a:lnTo>
                    <a:lnTo>
                      <a:pt x="37" y="0"/>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84" name="Line 483"/>
              <p:cNvSpPr>
                <a:spLocks noChangeShapeType="1"/>
              </p:cNvSpPr>
              <p:nvPr/>
            </p:nvSpPr>
            <p:spPr bwMode="auto">
              <a:xfrm>
                <a:off x="569" y="1956"/>
                <a:ext cx="343" cy="7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85" name="Freeform 484"/>
              <p:cNvSpPr>
                <a:spLocks/>
              </p:cNvSpPr>
              <p:nvPr/>
            </p:nvSpPr>
            <p:spPr bwMode="auto">
              <a:xfrm>
                <a:off x="480" y="1938"/>
                <a:ext cx="510" cy="155"/>
              </a:xfrm>
              <a:custGeom>
                <a:avLst/>
                <a:gdLst>
                  <a:gd name="T0" fmla="*/ 0 w 5101"/>
                  <a:gd name="T1" fmla="*/ 0 h 2021"/>
                  <a:gd name="T2" fmla="*/ 0 w 5101"/>
                  <a:gd name="T3" fmla="*/ 0 h 2021"/>
                  <a:gd name="T4" fmla="*/ 0 w 5101"/>
                  <a:gd name="T5" fmla="*/ 0 h 2021"/>
                  <a:gd name="T6" fmla="*/ 0 w 5101"/>
                  <a:gd name="T7" fmla="*/ 0 h 2021"/>
                  <a:gd name="T8" fmla="*/ 0 w 5101"/>
                  <a:gd name="T9" fmla="*/ 0 h 2021"/>
                  <a:gd name="T10" fmla="*/ 0 w 5101"/>
                  <a:gd name="T11" fmla="*/ 0 h 2021"/>
                  <a:gd name="T12" fmla="*/ 0 w 5101"/>
                  <a:gd name="T13" fmla="*/ 0 h 2021"/>
                  <a:gd name="T14" fmla="*/ 0 w 5101"/>
                  <a:gd name="T15" fmla="*/ 0 h 2021"/>
                  <a:gd name="T16" fmla="*/ 0 w 5101"/>
                  <a:gd name="T17" fmla="*/ 0 h 2021"/>
                  <a:gd name="T18" fmla="*/ 0 w 5101"/>
                  <a:gd name="T19" fmla="*/ 0 h 2021"/>
                  <a:gd name="T20" fmla="*/ 0 w 5101"/>
                  <a:gd name="T21" fmla="*/ 0 h 2021"/>
                  <a:gd name="T22" fmla="*/ 0 w 5101"/>
                  <a:gd name="T23" fmla="*/ 0 h 2021"/>
                  <a:gd name="T24" fmla="*/ 0 w 5101"/>
                  <a:gd name="T25" fmla="*/ 0 h 20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01"/>
                  <a:gd name="T40" fmla="*/ 0 h 2021"/>
                  <a:gd name="T41" fmla="*/ 5101 w 5101"/>
                  <a:gd name="T42" fmla="*/ 2021 h 20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01" h="2021">
                    <a:moveTo>
                      <a:pt x="1231" y="0"/>
                    </a:moveTo>
                    <a:lnTo>
                      <a:pt x="889" y="241"/>
                    </a:lnTo>
                    <a:lnTo>
                      <a:pt x="889" y="309"/>
                    </a:lnTo>
                    <a:lnTo>
                      <a:pt x="0" y="950"/>
                    </a:lnTo>
                    <a:lnTo>
                      <a:pt x="3534" y="2021"/>
                    </a:lnTo>
                    <a:lnTo>
                      <a:pt x="4318" y="1252"/>
                    </a:lnTo>
                    <a:lnTo>
                      <a:pt x="4318" y="1150"/>
                    </a:lnTo>
                    <a:lnTo>
                      <a:pt x="4663" y="818"/>
                    </a:lnTo>
                    <a:lnTo>
                      <a:pt x="4742" y="582"/>
                    </a:lnTo>
                    <a:lnTo>
                      <a:pt x="5101" y="241"/>
                    </a:lnTo>
                    <a:lnTo>
                      <a:pt x="4814" y="176"/>
                    </a:lnTo>
                    <a:lnTo>
                      <a:pt x="1652" y="110"/>
                    </a:lnTo>
                    <a:lnTo>
                      <a:pt x="1231"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86" name="Freeform 485"/>
              <p:cNvSpPr>
                <a:spLocks/>
              </p:cNvSpPr>
              <p:nvPr/>
            </p:nvSpPr>
            <p:spPr bwMode="auto">
              <a:xfrm>
                <a:off x="480" y="1938"/>
                <a:ext cx="510" cy="155"/>
              </a:xfrm>
              <a:custGeom>
                <a:avLst/>
                <a:gdLst>
                  <a:gd name="T0" fmla="*/ 0 w 5101"/>
                  <a:gd name="T1" fmla="*/ 0 h 2021"/>
                  <a:gd name="T2" fmla="*/ 0 w 5101"/>
                  <a:gd name="T3" fmla="*/ 0 h 2021"/>
                  <a:gd name="T4" fmla="*/ 0 w 5101"/>
                  <a:gd name="T5" fmla="*/ 0 h 2021"/>
                  <a:gd name="T6" fmla="*/ 0 w 5101"/>
                  <a:gd name="T7" fmla="*/ 0 h 2021"/>
                  <a:gd name="T8" fmla="*/ 0 w 5101"/>
                  <a:gd name="T9" fmla="*/ 0 h 2021"/>
                  <a:gd name="T10" fmla="*/ 0 w 5101"/>
                  <a:gd name="T11" fmla="*/ 0 h 2021"/>
                  <a:gd name="T12" fmla="*/ 0 w 5101"/>
                  <a:gd name="T13" fmla="*/ 0 h 2021"/>
                  <a:gd name="T14" fmla="*/ 0 w 5101"/>
                  <a:gd name="T15" fmla="*/ 0 h 2021"/>
                  <a:gd name="T16" fmla="*/ 0 w 5101"/>
                  <a:gd name="T17" fmla="*/ 0 h 2021"/>
                  <a:gd name="T18" fmla="*/ 0 w 5101"/>
                  <a:gd name="T19" fmla="*/ 0 h 2021"/>
                  <a:gd name="T20" fmla="*/ 0 w 5101"/>
                  <a:gd name="T21" fmla="*/ 0 h 2021"/>
                  <a:gd name="T22" fmla="*/ 0 w 5101"/>
                  <a:gd name="T23" fmla="*/ 0 h 2021"/>
                  <a:gd name="T24" fmla="*/ 0 w 5101"/>
                  <a:gd name="T25" fmla="*/ 0 h 20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01"/>
                  <a:gd name="T40" fmla="*/ 0 h 2021"/>
                  <a:gd name="T41" fmla="*/ 5101 w 5101"/>
                  <a:gd name="T42" fmla="*/ 2021 h 20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01" h="2021">
                    <a:moveTo>
                      <a:pt x="1231" y="0"/>
                    </a:moveTo>
                    <a:lnTo>
                      <a:pt x="889" y="241"/>
                    </a:lnTo>
                    <a:lnTo>
                      <a:pt x="889" y="309"/>
                    </a:lnTo>
                    <a:lnTo>
                      <a:pt x="0" y="950"/>
                    </a:lnTo>
                    <a:lnTo>
                      <a:pt x="3534" y="2021"/>
                    </a:lnTo>
                    <a:lnTo>
                      <a:pt x="4318" y="1252"/>
                    </a:lnTo>
                    <a:lnTo>
                      <a:pt x="4318" y="1150"/>
                    </a:lnTo>
                    <a:lnTo>
                      <a:pt x="4663" y="818"/>
                    </a:lnTo>
                    <a:lnTo>
                      <a:pt x="4742" y="582"/>
                    </a:lnTo>
                    <a:lnTo>
                      <a:pt x="5101" y="241"/>
                    </a:lnTo>
                    <a:lnTo>
                      <a:pt x="4814" y="176"/>
                    </a:lnTo>
                    <a:lnTo>
                      <a:pt x="1652" y="110"/>
                    </a:lnTo>
                    <a:lnTo>
                      <a:pt x="123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87" name="Freeform 486"/>
              <p:cNvSpPr>
                <a:spLocks/>
              </p:cNvSpPr>
              <p:nvPr/>
            </p:nvSpPr>
            <p:spPr bwMode="auto">
              <a:xfrm>
                <a:off x="578" y="1950"/>
                <a:ext cx="31" cy="10"/>
              </a:xfrm>
              <a:custGeom>
                <a:avLst/>
                <a:gdLst>
                  <a:gd name="T0" fmla="*/ 0 w 306"/>
                  <a:gd name="T1" fmla="*/ 0 h 139"/>
                  <a:gd name="T2" fmla="*/ 0 w 306"/>
                  <a:gd name="T3" fmla="*/ 0 h 139"/>
                  <a:gd name="T4" fmla="*/ 0 w 306"/>
                  <a:gd name="T5" fmla="*/ 0 h 139"/>
                  <a:gd name="T6" fmla="*/ 0 w 306"/>
                  <a:gd name="T7" fmla="*/ 0 h 139"/>
                  <a:gd name="T8" fmla="*/ 0 w 306"/>
                  <a:gd name="T9" fmla="*/ 0 h 139"/>
                  <a:gd name="T10" fmla="*/ 0 60000 65536"/>
                  <a:gd name="T11" fmla="*/ 0 60000 65536"/>
                  <a:gd name="T12" fmla="*/ 0 60000 65536"/>
                  <a:gd name="T13" fmla="*/ 0 60000 65536"/>
                  <a:gd name="T14" fmla="*/ 0 60000 65536"/>
                  <a:gd name="T15" fmla="*/ 0 w 306"/>
                  <a:gd name="T16" fmla="*/ 0 h 139"/>
                  <a:gd name="T17" fmla="*/ 306 w 306"/>
                  <a:gd name="T18" fmla="*/ 139 h 139"/>
                </a:gdLst>
                <a:ahLst/>
                <a:cxnLst>
                  <a:cxn ang="T10">
                    <a:pos x="T0" y="T1"/>
                  </a:cxn>
                  <a:cxn ang="T11">
                    <a:pos x="T2" y="T3"/>
                  </a:cxn>
                  <a:cxn ang="T12">
                    <a:pos x="T4" y="T5"/>
                  </a:cxn>
                  <a:cxn ang="T13">
                    <a:pos x="T6" y="T7"/>
                  </a:cxn>
                  <a:cxn ang="T14">
                    <a:pos x="T8" y="T9"/>
                  </a:cxn>
                </a:cxnLst>
                <a:rect l="T15" t="T16" r="T17" b="T18"/>
                <a:pathLst>
                  <a:path w="306" h="139">
                    <a:moveTo>
                      <a:pt x="117" y="0"/>
                    </a:moveTo>
                    <a:lnTo>
                      <a:pt x="0" y="82"/>
                    </a:lnTo>
                    <a:lnTo>
                      <a:pt x="191" y="139"/>
                    </a:lnTo>
                    <a:lnTo>
                      <a:pt x="306" y="51"/>
                    </a:lnTo>
                    <a:lnTo>
                      <a:pt x="117"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88" name="Freeform 487"/>
              <p:cNvSpPr>
                <a:spLocks/>
              </p:cNvSpPr>
              <p:nvPr/>
            </p:nvSpPr>
            <p:spPr bwMode="auto">
              <a:xfrm>
                <a:off x="578" y="1950"/>
                <a:ext cx="31" cy="10"/>
              </a:xfrm>
              <a:custGeom>
                <a:avLst/>
                <a:gdLst>
                  <a:gd name="T0" fmla="*/ 0 w 306"/>
                  <a:gd name="T1" fmla="*/ 0 h 139"/>
                  <a:gd name="T2" fmla="*/ 0 w 306"/>
                  <a:gd name="T3" fmla="*/ 0 h 139"/>
                  <a:gd name="T4" fmla="*/ 0 w 306"/>
                  <a:gd name="T5" fmla="*/ 0 h 139"/>
                  <a:gd name="T6" fmla="*/ 0 w 306"/>
                  <a:gd name="T7" fmla="*/ 0 h 139"/>
                  <a:gd name="T8" fmla="*/ 0 w 306"/>
                  <a:gd name="T9" fmla="*/ 0 h 139"/>
                  <a:gd name="T10" fmla="*/ 0 60000 65536"/>
                  <a:gd name="T11" fmla="*/ 0 60000 65536"/>
                  <a:gd name="T12" fmla="*/ 0 60000 65536"/>
                  <a:gd name="T13" fmla="*/ 0 60000 65536"/>
                  <a:gd name="T14" fmla="*/ 0 60000 65536"/>
                  <a:gd name="T15" fmla="*/ 0 w 306"/>
                  <a:gd name="T16" fmla="*/ 0 h 139"/>
                  <a:gd name="T17" fmla="*/ 306 w 306"/>
                  <a:gd name="T18" fmla="*/ 139 h 139"/>
                </a:gdLst>
                <a:ahLst/>
                <a:cxnLst>
                  <a:cxn ang="T10">
                    <a:pos x="T0" y="T1"/>
                  </a:cxn>
                  <a:cxn ang="T11">
                    <a:pos x="T2" y="T3"/>
                  </a:cxn>
                  <a:cxn ang="T12">
                    <a:pos x="T4" y="T5"/>
                  </a:cxn>
                  <a:cxn ang="T13">
                    <a:pos x="T6" y="T7"/>
                  </a:cxn>
                  <a:cxn ang="T14">
                    <a:pos x="T8" y="T9"/>
                  </a:cxn>
                </a:cxnLst>
                <a:rect l="T15" t="T16" r="T17" b="T18"/>
                <a:pathLst>
                  <a:path w="306" h="139">
                    <a:moveTo>
                      <a:pt x="117" y="0"/>
                    </a:moveTo>
                    <a:lnTo>
                      <a:pt x="0" y="82"/>
                    </a:lnTo>
                    <a:lnTo>
                      <a:pt x="191" y="139"/>
                    </a:lnTo>
                    <a:lnTo>
                      <a:pt x="306" y="51"/>
                    </a:lnTo>
                    <a:lnTo>
                      <a:pt x="11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89" name="Freeform 488"/>
              <p:cNvSpPr>
                <a:spLocks/>
              </p:cNvSpPr>
              <p:nvPr/>
            </p:nvSpPr>
            <p:spPr bwMode="auto">
              <a:xfrm>
                <a:off x="532" y="1970"/>
                <a:ext cx="306" cy="97"/>
              </a:xfrm>
              <a:custGeom>
                <a:avLst/>
                <a:gdLst>
                  <a:gd name="T0" fmla="*/ 0 w 3060"/>
                  <a:gd name="T1" fmla="*/ 0 h 1260"/>
                  <a:gd name="T2" fmla="*/ 0 w 3060"/>
                  <a:gd name="T3" fmla="*/ 0 h 1260"/>
                  <a:gd name="T4" fmla="*/ 0 w 3060"/>
                  <a:gd name="T5" fmla="*/ 0 h 1260"/>
                  <a:gd name="T6" fmla="*/ 0 w 3060"/>
                  <a:gd name="T7" fmla="*/ 0 h 1260"/>
                  <a:gd name="T8" fmla="*/ 0 w 3060"/>
                  <a:gd name="T9" fmla="*/ 0 h 1260"/>
                  <a:gd name="T10" fmla="*/ 0 w 3060"/>
                  <a:gd name="T11" fmla="*/ 0 h 1260"/>
                  <a:gd name="T12" fmla="*/ 0 w 3060"/>
                  <a:gd name="T13" fmla="*/ 0 h 1260"/>
                  <a:gd name="T14" fmla="*/ 0 w 3060"/>
                  <a:gd name="T15" fmla="*/ 0 h 1260"/>
                  <a:gd name="T16" fmla="*/ 0 w 3060"/>
                  <a:gd name="T17" fmla="*/ 0 h 1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60"/>
                  <a:gd name="T28" fmla="*/ 0 h 1260"/>
                  <a:gd name="T29" fmla="*/ 3060 w 3060"/>
                  <a:gd name="T30" fmla="*/ 1260 h 1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60" h="1260">
                    <a:moveTo>
                      <a:pt x="401" y="0"/>
                    </a:moveTo>
                    <a:lnTo>
                      <a:pt x="225" y="139"/>
                    </a:lnTo>
                    <a:lnTo>
                      <a:pt x="189" y="235"/>
                    </a:lnTo>
                    <a:lnTo>
                      <a:pt x="0" y="457"/>
                    </a:lnTo>
                    <a:lnTo>
                      <a:pt x="2688" y="1260"/>
                    </a:lnTo>
                    <a:lnTo>
                      <a:pt x="2833" y="1106"/>
                    </a:lnTo>
                    <a:lnTo>
                      <a:pt x="3060" y="730"/>
                    </a:lnTo>
                    <a:lnTo>
                      <a:pt x="2973" y="693"/>
                    </a:lnTo>
                    <a:lnTo>
                      <a:pt x="401"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0" name="Freeform 489"/>
              <p:cNvSpPr>
                <a:spLocks/>
              </p:cNvSpPr>
              <p:nvPr/>
            </p:nvSpPr>
            <p:spPr bwMode="auto">
              <a:xfrm>
                <a:off x="532" y="1970"/>
                <a:ext cx="306" cy="97"/>
              </a:xfrm>
              <a:custGeom>
                <a:avLst/>
                <a:gdLst>
                  <a:gd name="T0" fmla="*/ 0 w 3060"/>
                  <a:gd name="T1" fmla="*/ 0 h 1260"/>
                  <a:gd name="T2" fmla="*/ 0 w 3060"/>
                  <a:gd name="T3" fmla="*/ 0 h 1260"/>
                  <a:gd name="T4" fmla="*/ 0 w 3060"/>
                  <a:gd name="T5" fmla="*/ 0 h 1260"/>
                  <a:gd name="T6" fmla="*/ 0 w 3060"/>
                  <a:gd name="T7" fmla="*/ 0 h 1260"/>
                  <a:gd name="T8" fmla="*/ 0 w 3060"/>
                  <a:gd name="T9" fmla="*/ 0 h 1260"/>
                  <a:gd name="T10" fmla="*/ 0 w 3060"/>
                  <a:gd name="T11" fmla="*/ 0 h 1260"/>
                  <a:gd name="T12" fmla="*/ 0 w 3060"/>
                  <a:gd name="T13" fmla="*/ 0 h 1260"/>
                  <a:gd name="T14" fmla="*/ 0 w 3060"/>
                  <a:gd name="T15" fmla="*/ 0 h 1260"/>
                  <a:gd name="T16" fmla="*/ 0 w 3060"/>
                  <a:gd name="T17" fmla="*/ 0 h 1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60"/>
                  <a:gd name="T28" fmla="*/ 0 h 1260"/>
                  <a:gd name="T29" fmla="*/ 3060 w 3060"/>
                  <a:gd name="T30" fmla="*/ 1260 h 1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60" h="1260">
                    <a:moveTo>
                      <a:pt x="401" y="0"/>
                    </a:moveTo>
                    <a:lnTo>
                      <a:pt x="225" y="139"/>
                    </a:lnTo>
                    <a:lnTo>
                      <a:pt x="189" y="235"/>
                    </a:lnTo>
                    <a:lnTo>
                      <a:pt x="0" y="457"/>
                    </a:lnTo>
                    <a:lnTo>
                      <a:pt x="2688" y="1260"/>
                    </a:lnTo>
                    <a:lnTo>
                      <a:pt x="2833" y="1106"/>
                    </a:lnTo>
                    <a:lnTo>
                      <a:pt x="3060" y="730"/>
                    </a:lnTo>
                    <a:lnTo>
                      <a:pt x="2973" y="693"/>
                    </a:lnTo>
                    <a:lnTo>
                      <a:pt x="40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791" name="Line 490"/>
              <p:cNvSpPr>
                <a:spLocks noChangeShapeType="1"/>
              </p:cNvSpPr>
              <p:nvPr/>
            </p:nvSpPr>
            <p:spPr bwMode="auto">
              <a:xfrm>
                <a:off x="567" y="1981"/>
                <a:ext cx="253"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2" name="Line 491"/>
              <p:cNvSpPr>
                <a:spLocks noChangeShapeType="1"/>
              </p:cNvSpPr>
              <p:nvPr/>
            </p:nvSpPr>
            <p:spPr bwMode="auto">
              <a:xfrm>
                <a:off x="558" y="1988"/>
                <a:ext cx="250" cy="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3" name="Line 492"/>
              <p:cNvSpPr>
                <a:spLocks noChangeShapeType="1"/>
              </p:cNvSpPr>
              <p:nvPr/>
            </p:nvSpPr>
            <p:spPr bwMode="auto">
              <a:xfrm>
                <a:off x="549" y="1998"/>
                <a:ext cx="257" cy="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4" name="Line 493"/>
              <p:cNvSpPr>
                <a:spLocks noChangeShapeType="1"/>
              </p:cNvSpPr>
              <p:nvPr/>
            </p:nvSpPr>
            <p:spPr bwMode="auto">
              <a:xfrm flipH="1">
                <a:off x="574" y="1985"/>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5" name="Line 494"/>
              <p:cNvSpPr>
                <a:spLocks noChangeShapeType="1"/>
              </p:cNvSpPr>
              <p:nvPr/>
            </p:nvSpPr>
            <p:spPr bwMode="auto">
              <a:xfrm flipH="1">
                <a:off x="597" y="1979"/>
                <a:ext cx="10"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6" name="Line 495"/>
              <p:cNvSpPr>
                <a:spLocks noChangeShapeType="1"/>
              </p:cNvSpPr>
              <p:nvPr/>
            </p:nvSpPr>
            <p:spPr bwMode="auto">
              <a:xfrm flipH="1">
                <a:off x="578" y="1976"/>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7" name="Line 496"/>
              <p:cNvSpPr>
                <a:spLocks noChangeShapeType="1"/>
              </p:cNvSpPr>
              <p:nvPr/>
            </p:nvSpPr>
            <p:spPr bwMode="auto">
              <a:xfrm flipH="1">
                <a:off x="615" y="1984"/>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8" name="Line 497"/>
              <p:cNvSpPr>
                <a:spLocks noChangeShapeType="1"/>
              </p:cNvSpPr>
              <p:nvPr/>
            </p:nvSpPr>
            <p:spPr bwMode="auto">
              <a:xfrm flipH="1">
                <a:off x="634" y="1988"/>
                <a:ext cx="1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9" name="Line 498"/>
              <p:cNvSpPr>
                <a:spLocks noChangeShapeType="1"/>
              </p:cNvSpPr>
              <p:nvPr/>
            </p:nvSpPr>
            <p:spPr bwMode="auto">
              <a:xfrm flipH="1">
                <a:off x="667" y="2015"/>
                <a:ext cx="1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0" name="Line 499"/>
              <p:cNvSpPr>
                <a:spLocks noChangeShapeType="1"/>
              </p:cNvSpPr>
              <p:nvPr/>
            </p:nvSpPr>
            <p:spPr bwMode="auto">
              <a:xfrm flipH="1">
                <a:off x="688" y="2019"/>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1" name="Line 500"/>
              <p:cNvSpPr>
                <a:spLocks noChangeShapeType="1"/>
              </p:cNvSpPr>
              <p:nvPr/>
            </p:nvSpPr>
            <p:spPr bwMode="auto">
              <a:xfrm flipH="1">
                <a:off x="707" y="2023"/>
                <a:ext cx="12"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2" name="Line 501"/>
              <p:cNvSpPr>
                <a:spLocks noChangeShapeType="1"/>
              </p:cNvSpPr>
              <p:nvPr/>
            </p:nvSpPr>
            <p:spPr bwMode="auto">
              <a:xfrm flipH="1">
                <a:off x="730" y="2028"/>
                <a:ext cx="14"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3" name="Line 502"/>
              <p:cNvSpPr>
                <a:spLocks noChangeShapeType="1"/>
              </p:cNvSpPr>
              <p:nvPr/>
            </p:nvSpPr>
            <p:spPr bwMode="auto">
              <a:xfrm flipH="1">
                <a:off x="753" y="2033"/>
                <a:ext cx="12"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4" name="Line 503"/>
              <p:cNvSpPr>
                <a:spLocks noChangeShapeType="1"/>
              </p:cNvSpPr>
              <p:nvPr/>
            </p:nvSpPr>
            <p:spPr bwMode="auto">
              <a:xfrm flipH="1">
                <a:off x="775" y="2038"/>
                <a:ext cx="12"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5" name="Line 504"/>
              <p:cNvSpPr>
                <a:spLocks noChangeShapeType="1"/>
              </p:cNvSpPr>
              <p:nvPr/>
            </p:nvSpPr>
            <p:spPr bwMode="auto">
              <a:xfrm flipH="1">
                <a:off x="779" y="2026"/>
                <a:ext cx="13"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6" name="Line 505"/>
              <p:cNvSpPr>
                <a:spLocks noChangeShapeType="1"/>
              </p:cNvSpPr>
              <p:nvPr/>
            </p:nvSpPr>
            <p:spPr bwMode="auto">
              <a:xfrm flipH="1">
                <a:off x="758" y="2022"/>
                <a:ext cx="13"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7" name="Line 506"/>
              <p:cNvSpPr>
                <a:spLocks noChangeShapeType="1"/>
              </p:cNvSpPr>
              <p:nvPr/>
            </p:nvSpPr>
            <p:spPr bwMode="auto">
              <a:xfrm flipH="1">
                <a:off x="736" y="2018"/>
                <a:ext cx="12"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8" name="Line 507"/>
              <p:cNvSpPr>
                <a:spLocks noChangeShapeType="1"/>
              </p:cNvSpPr>
              <p:nvPr/>
            </p:nvSpPr>
            <p:spPr bwMode="auto">
              <a:xfrm flipH="1">
                <a:off x="712" y="2014"/>
                <a:ext cx="1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9" name="Line 508"/>
              <p:cNvSpPr>
                <a:spLocks noChangeShapeType="1"/>
              </p:cNvSpPr>
              <p:nvPr/>
            </p:nvSpPr>
            <p:spPr bwMode="auto">
              <a:xfrm flipH="1">
                <a:off x="692" y="2009"/>
                <a:ext cx="1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0" name="Line 509"/>
              <p:cNvSpPr>
                <a:spLocks noChangeShapeType="1"/>
              </p:cNvSpPr>
              <p:nvPr/>
            </p:nvSpPr>
            <p:spPr bwMode="auto">
              <a:xfrm flipH="1">
                <a:off x="674" y="2005"/>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1" name="Line 510"/>
              <p:cNvSpPr>
                <a:spLocks noChangeShapeType="1"/>
              </p:cNvSpPr>
              <p:nvPr/>
            </p:nvSpPr>
            <p:spPr bwMode="auto">
              <a:xfrm flipH="1">
                <a:off x="656" y="1992"/>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2" name="Line 511"/>
              <p:cNvSpPr>
                <a:spLocks noChangeShapeType="1"/>
              </p:cNvSpPr>
              <p:nvPr/>
            </p:nvSpPr>
            <p:spPr bwMode="auto">
              <a:xfrm flipH="1">
                <a:off x="675" y="1996"/>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3" name="Line 512"/>
              <p:cNvSpPr>
                <a:spLocks noChangeShapeType="1"/>
              </p:cNvSpPr>
              <p:nvPr/>
            </p:nvSpPr>
            <p:spPr bwMode="auto">
              <a:xfrm flipH="1">
                <a:off x="697" y="2001"/>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4" name="Line 513"/>
              <p:cNvSpPr>
                <a:spLocks noChangeShapeType="1"/>
              </p:cNvSpPr>
              <p:nvPr/>
            </p:nvSpPr>
            <p:spPr bwMode="auto">
              <a:xfrm flipH="1">
                <a:off x="717" y="2005"/>
                <a:ext cx="1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5" name="Line 514"/>
              <p:cNvSpPr>
                <a:spLocks noChangeShapeType="1"/>
              </p:cNvSpPr>
              <p:nvPr/>
            </p:nvSpPr>
            <p:spPr bwMode="auto">
              <a:xfrm flipH="1">
                <a:off x="738" y="2008"/>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6" name="Line 515"/>
              <p:cNvSpPr>
                <a:spLocks noChangeShapeType="1"/>
              </p:cNvSpPr>
              <p:nvPr/>
            </p:nvSpPr>
            <p:spPr bwMode="auto">
              <a:xfrm flipH="1">
                <a:off x="758" y="2014"/>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7" name="Line 516"/>
              <p:cNvSpPr>
                <a:spLocks noChangeShapeType="1"/>
              </p:cNvSpPr>
              <p:nvPr/>
            </p:nvSpPr>
            <p:spPr bwMode="auto">
              <a:xfrm flipH="1">
                <a:off x="781" y="2018"/>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8" name="Line 517"/>
              <p:cNvSpPr>
                <a:spLocks noChangeShapeType="1"/>
              </p:cNvSpPr>
              <p:nvPr/>
            </p:nvSpPr>
            <p:spPr bwMode="auto">
              <a:xfrm flipH="1">
                <a:off x="661" y="2025"/>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19" name="Line 518"/>
              <p:cNvSpPr>
                <a:spLocks noChangeShapeType="1"/>
              </p:cNvSpPr>
              <p:nvPr/>
            </p:nvSpPr>
            <p:spPr bwMode="auto">
              <a:xfrm flipH="1">
                <a:off x="682" y="2030"/>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0" name="Line 519"/>
              <p:cNvSpPr>
                <a:spLocks noChangeShapeType="1"/>
              </p:cNvSpPr>
              <p:nvPr/>
            </p:nvSpPr>
            <p:spPr bwMode="auto">
              <a:xfrm flipH="1">
                <a:off x="700" y="2034"/>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1" name="Line 520"/>
              <p:cNvSpPr>
                <a:spLocks noChangeShapeType="1"/>
              </p:cNvSpPr>
              <p:nvPr/>
            </p:nvSpPr>
            <p:spPr bwMode="auto">
              <a:xfrm flipH="1">
                <a:off x="725" y="2039"/>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2" name="Line 521"/>
              <p:cNvSpPr>
                <a:spLocks noChangeShapeType="1"/>
              </p:cNvSpPr>
              <p:nvPr/>
            </p:nvSpPr>
            <p:spPr bwMode="auto">
              <a:xfrm flipH="1">
                <a:off x="745" y="2043"/>
                <a:ext cx="15"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3" name="Line 522"/>
              <p:cNvSpPr>
                <a:spLocks noChangeShapeType="1"/>
              </p:cNvSpPr>
              <p:nvPr/>
            </p:nvSpPr>
            <p:spPr bwMode="auto">
              <a:xfrm flipH="1">
                <a:off x="771" y="2048"/>
                <a:ext cx="16"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4" name="Line 523"/>
              <p:cNvSpPr>
                <a:spLocks noChangeShapeType="1"/>
              </p:cNvSpPr>
              <p:nvPr/>
            </p:nvSpPr>
            <p:spPr bwMode="auto">
              <a:xfrm flipH="1">
                <a:off x="618" y="2015"/>
                <a:ext cx="15"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5" name="Line 524"/>
              <p:cNvSpPr>
                <a:spLocks noChangeShapeType="1"/>
              </p:cNvSpPr>
              <p:nvPr/>
            </p:nvSpPr>
            <p:spPr bwMode="auto">
              <a:xfrm flipH="1">
                <a:off x="639" y="2020"/>
                <a:ext cx="14"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6" name="Line 525"/>
              <p:cNvSpPr>
                <a:spLocks noChangeShapeType="1"/>
              </p:cNvSpPr>
              <p:nvPr/>
            </p:nvSpPr>
            <p:spPr bwMode="auto">
              <a:xfrm flipH="1">
                <a:off x="803" y="2022"/>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7" name="Line 526"/>
              <p:cNvSpPr>
                <a:spLocks noChangeShapeType="1"/>
              </p:cNvSpPr>
              <p:nvPr/>
            </p:nvSpPr>
            <p:spPr bwMode="auto">
              <a:xfrm flipH="1">
                <a:off x="557" y="2002"/>
                <a:ext cx="1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8" name="Line 527"/>
              <p:cNvSpPr>
                <a:spLocks noChangeShapeType="1"/>
              </p:cNvSpPr>
              <p:nvPr/>
            </p:nvSpPr>
            <p:spPr bwMode="auto">
              <a:xfrm flipH="1">
                <a:off x="578" y="2007"/>
                <a:ext cx="12"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29" name="Line 528"/>
              <p:cNvSpPr>
                <a:spLocks noChangeShapeType="1"/>
              </p:cNvSpPr>
              <p:nvPr/>
            </p:nvSpPr>
            <p:spPr bwMode="auto">
              <a:xfrm flipH="1">
                <a:off x="598" y="2012"/>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0" name="Line 529"/>
              <p:cNvSpPr>
                <a:spLocks noChangeShapeType="1"/>
              </p:cNvSpPr>
              <p:nvPr/>
            </p:nvSpPr>
            <p:spPr bwMode="auto">
              <a:xfrm flipH="1">
                <a:off x="592" y="1988"/>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1" name="Line 530"/>
              <p:cNvSpPr>
                <a:spLocks noChangeShapeType="1"/>
              </p:cNvSpPr>
              <p:nvPr/>
            </p:nvSpPr>
            <p:spPr bwMode="auto">
              <a:xfrm flipH="1">
                <a:off x="605" y="2002"/>
                <a:ext cx="1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2" name="Line 531"/>
              <p:cNvSpPr>
                <a:spLocks noChangeShapeType="1"/>
              </p:cNvSpPr>
              <p:nvPr/>
            </p:nvSpPr>
            <p:spPr bwMode="auto">
              <a:xfrm flipH="1">
                <a:off x="652" y="2001"/>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 name="Line 532"/>
              <p:cNvSpPr>
                <a:spLocks noChangeShapeType="1"/>
              </p:cNvSpPr>
              <p:nvPr/>
            </p:nvSpPr>
            <p:spPr bwMode="auto">
              <a:xfrm flipH="1">
                <a:off x="631" y="1996"/>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 name="Line 533"/>
              <p:cNvSpPr>
                <a:spLocks noChangeShapeType="1"/>
              </p:cNvSpPr>
              <p:nvPr/>
            </p:nvSpPr>
            <p:spPr bwMode="auto">
              <a:xfrm flipH="1">
                <a:off x="612" y="1993"/>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5" name="Line 534"/>
              <p:cNvSpPr>
                <a:spLocks noChangeShapeType="1"/>
              </p:cNvSpPr>
              <p:nvPr/>
            </p:nvSpPr>
            <p:spPr bwMode="auto">
              <a:xfrm flipH="1">
                <a:off x="565" y="1993"/>
                <a:ext cx="1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6" name="Line 535"/>
              <p:cNvSpPr>
                <a:spLocks noChangeShapeType="1"/>
              </p:cNvSpPr>
              <p:nvPr/>
            </p:nvSpPr>
            <p:spPr bwMode="auto">
              <a:xfrm flipH="1">
                <a:off x="584" y="1996"/>
                <a:ext cx="1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7" name="Line 536"/>
              <p:cNvSpPr>
                <a:spLocks noChangeShapeType="1"/>
              </p:cNvSpPr>
              <p:nvPr/>
            </p:nvSpPr>
            <p:spPr bwMode="auto">
              <a:xfrm flipH="1">
                <a:off x="625" y="2005"/>
                <a:ext cx="13"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8" name="Line 537"/>
              <p:cNvSpPr>
                <a:spLocks noChangeShapeType="1"/>
              </p:cNvSpPr>
              <p:nvPr/>
            </p:nvSpPr>
            <p:spPr bwMode="auto">
              <a:xfrm flipH="1">
                <a:off x="642" y="2009"/>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9" name="Line 538"/>
              <p:cNvSpPr>
                <a:spLocks noChangeShapeType="1"/>
              </p:cNvSpPr>
              <p:nvPr/>
            </p:nvSpPr>
            <p:spPr bwMode="auto">
              <a:xfrm flipH="1" flipV="1">
                <a:off x="842" y="2050"/>
                <a:ext cx="19"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40" name="Line 539"/>
              <p:cNvSpPr>
                <a:spLocks noChangeShapeType="1"/>
              </p:cNvSpPr>
              <p:nvPr/>
            </p:nvSpPr>
            <p:spPr bwMode="auto">
              <a:xfrm>
                <a:off x="861" y="2054"/>
                <a:ext cx="4"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41" name="Freeform 540"/>
              <p:cNvSpPr>
                <a:spLocks/>
              </p:cNvSpPr>
              <p:nvPr/>
            </p:nvSpPr>
            <p:spPr bwMode="auto">
              <a:xfrm>
                <a:off x="801" y="2026"/>
                <a:ext cx="86" cy="46"/>
              </a:xfrm>
              <a:custGeom>
                <a:avLst/>
                <a:gdLst>
                  <a:gd name="T0" fmla="*/ 0 w 860"/>
                  <a:gd name="T1" fmla="*/ 0 h 590"/>
                  <a:gd name="T2" fmla="*/ 0 w 860"/>
                  <a:gd name="T3" fmla="*/ 0 h 590"/>
                  <a:gd name="T4" fmla="*/ 0 w 860"/>
                  <a:gd name="T5" fmla="*/ 0 h 590"/>
                  <a:gd name="T6" fmla="*/ 0 w 860"/>
                  <a:gd name="T7" fmla="*/ 0 h 590"/>
                  <a:gd name="T8" fmla="*/ 0 w 860"/>
                  <a:gd name="T9" fmla="*/ 0 h 590"/>
                  <a:gd name="T10" fmla="*/ 0 w 860"/>
                  <a:gd name="T11" fmla="*/ 0 h 590"/>
                  <a:gd name="T12" fmla="*/ 0 w 860"/>
                  <a:gd name="T13" fmla="*/ 0 h 590"/>
                  <a:gd name="T14" fmla="*/ 0 w 860"/>
                  <a:gd name="T15" fmla="*/ 0 h 590"/>
                  <a:gd name="T16" fmla="*/ 0 w 860"/>
                  <a:gd name="T17" fmla="*/ 0 h 590"/>
                  <a:gd name="T18" fmla="*/ 0 w 860"/>
                  <a:gd name="T19" fmla="*/ 0 h 590"/>
                  <a:gd name="T20" fmla="*/ 0 w 860"/>
                  <a:gd name="T21" fmla="*/ 0 h 590"/>
                  <a:gd name="T22" fmla="*/ 0 w 860"/>
                  <a:gd name="T23" fmla="*/ 0 h 590"/>
                  <a:gd name="T24" fmla="*/ 0 w 860"/>
                  <a:gd name="T25" fmla="*/ 0 h 590"/>
                  <a:gd name="T26" fmla="*/ 0 w 860"/>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0"/>
                  <a:gd name="T43" fmla="*/ 0 h 590"/>
                  <a:gd name="T44" fmla="*/ 860 w 860"/>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0" h="590">
                    <a:moveTo>
                      <a:pt x="351" y="0"/>
                    </a:moveTo>
                    <a:lnTo>
                      <a:pt x="277" y="102"/>
                    </a:lnTo>
                    <a:lnTo>
                      <a:pt x="196" y="88"/>
                    </a:lnTo>
                    <a:lnTo>
                      <a:pt x="73" y="213"/>
                    </a:lnTo>
                    <a:lnTo>
                      <a:pt x="160" y="235"/>
                    </a:lnTo>
                    <a:lnTo>
                      <a:pt x="59" y="340"/>
                    </a:lnTo>
                    <a:lnTo>
                      <a:pt x="146" y="376"/>
                    </a:lnTo>
                    <a:lnTo>
                      <a:pt x="0" y="502"/>
                    </a:lnTo>
                    <a:lnTo>
                      <a:pt x="262" y="590"/>
                    </a:lnTo>
                    <a:lnTo>
                      <a:pt x="342" y="493"/>
                    </a:lnTo>
                    <a:lnTo>
                      <a:pt x="547" y="554"/>
                    </a:lnTo>
                    <a:lnTo>
                      <a:pt x="860" y="222"/>
                    </a:lnTo>
                    <a:lnTo>
                      <a:pt x="838" y="132"/>
                    </a:lnTo>
                    <a:lnTo>
                      <a:pt x="351"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42" name="Freeform 541"/>
              <p:cNvSpPr>
                <a:spLocks/>
              </p:cNvSpPr>
              <p:nvPr/>
            </p:nvSpPr>
            <p:spPr bwMode="auto">
              <a:xfrm>
                <a:off x="801" y="2026"/>
                <a:ext cx="86" cy="46"/>
              </a:xfrm>
              <a:custGeom>
                <a:avLst/>
                <a:gdLst>
                  <a:gd name="T0" fmla="*/ 0 w 860"/>
                  <a:gd name="T1" fmla="*/ 0 h 590"/>
                  <a:gd name="T2" fmla="*/ 0 w 860"/>
                  <a:gd name="T3" fmla="*/ 0 h 590"/>
                  <a:gd name="T4" fmla="*/ 0 w 860"/>
                  <a:gd name="T5" fmla="*/ 0 h 590"/>
                  <a:gd name="T6" fmla="*/ 0 w 860"/>
                  <a:gd name="T7" fmla="*/ 0 h 590"/>
                  <a:gd name="T8" fmla="*/ 0 w 860"/>
                  <a:gd name="T9" fmla="*/ 0 h 590"/>
                  <a:gd name="T10" fmla="*/ 0 w 860"/>
                  <a:gd name="T11" fmla="*/ 0 h 590"/>
                  <a:gd name="T12" fmla="*/ 0 w 860"/>
                  <a:gd name="T13" fmla="*/ 0 h 590"/>
                  <a:gd name="T14" fmla="*/ 0 w 860"/>
                  <a:gd name="T15" fmla="*/ 0 h 590"/>
                  <a:gd name="T16" fmla="*/ 0 w 860"/>
                  <a:gd name="T17" fmla="*/ 0 h 590"/>
                  <a:gd name="T18" fmla="*/ 0 w 860"/>
                  <a:gd name="T19" fmla="*/ 0 h 590"/>
                  <a:gd name="T20" fmla="*/ 0 w 860"/>
                  <a:gd name="T21" fmla="*/ 0 h 590"/>
                  <a:gd name="T22" fmla="*/ 0 w 860"/>
                  <a:gd name="T23" fmla="*/ 0 h 590"/>
                  <a:gd name="T24" fmla="*/ 0 w 860"/>
                  <a:gd name="T25" fmla="*/ 0 h 590"/>
                  <a:gd name="T26" fmla="*/ 0 w 860"/>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0"/>
                  <a:gd name="T43" fmla="*/ 0 h 590"/>
                  <a:gd name="T44" fmla="*/ 860 w 860"/>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0" h="590">
                    <a:moveTo>
                      <a:pt x="351" y="0"/>
                    </a:moveTo>
                    <a:lnTo>
                      <a:pt x="277" y="102"/>
                    </a:lnTo>
                    <a:lnTo>
                      <a:pt x="196" y="88"/>
                    </a:lnTo>
                    <a:lnTo>
                      <a:pt x="73" y="213"/>
                    </a:lnTo>
                    <a:lnTo>
                      <a:pt x="160" y="235"/>
                    </a:lnTo>
                    <a:lnTo>
                      <a:pt x="59" y="340"/>
                    </a:lnTo>
                    <a:lnTo>
                      <a:pt x="146" y="376"/>
                    </a:lnTo>
                    <a:lnTo>
                      <a:pt x="0" y="502"/>
                    </a:lnTo>
                    <a:lnTo>
                      <a:pt x="262" y="590"/>
                    </a:lnTo>
                    <a:lnTo>
                      <a:pt x="342" y="493"/>
                    </a:lnTo>
                    <a:lnTo>
                      <a:pt x="547" y="554"/>
                    </a:lnTo>
                    <a:lnTo>
                      <a:pt x="860" y="222"/>
                    </a:lnTo>
                    <a:lnTo>
                      <a:pt x="838" y="132"/>
                    </a:lnTo>
                    <a:lnTo>
                      <a:pt x="35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43" name="Line 542"/>
              <p:cNvSpPr>
                <a:spLocks noChangeShapeType="1"/>
              </p:cNvSpPr>
              <p:nvPr/>
            </p:nvSpPr>
            <p:spPr bwMode="auto">
              <a:xfrm>
                <a:off x="828" y="2034"/>
                <a:ext cx="45"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44" name="Line 543"/>
              <p:cNvSpPr>
                <a:spLocks noChangeShapeType="1"/>
              </p:cNvSpPr>
              <p:nvPr/>
            </p:nvSpPr>
            <p:spPr bwMode="auto">
              <a:xfrm flipH="1">
                <a:off x="852" y="2037"/>
                <a:ext cx="3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45" name="Line 544"/>
              <p:cNvSpPr>
                <a:spLocks noChangeShapeType="1"/>
              </p:cNvSpPr>
              <p:nvPr/>
            </p:nvSpPr>
            <p:spPr bwMode="auto">
              <a:xfrm flipH="1" flipV="1">
                <a:off x="814" y="2054"/>
                <a:ext cx="36"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46" name="Line 545"/>
              <p:cNvSpPr>
                <a:spLocks noChangeShapeType="1"/>
              </p:cNvSpPr>
              <p:nvPr/>
            </p:nvSpPr>
            <p:spPr bwMode="auto">
              <a:xfrm>
                <a:off x="852" y="2062"/>
                <a:ext cx="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47" name="Line 546"/>
              <p:cNvSpPr>
                <a:spLocks noChangeShapeType="1"/>
              </p:cNvSpPr>
              <p:nvPr/>
            </p:nvSpPr>
            <p:spPr bwMode="auto">
              <a:xfrm>
                <a:off x="873" y="2045"/>
                <a:ext cx="3"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48" name="Line 547"/>
              <p:cNvSpPr>
                <a:spLocks noChangeShapeType="1"/>
              </p:cNvSpPr>
              <p:nvPr/>
            </p:nvSpPr>
            <p:spPr bwMode="auto">
              <a:xfrm flipH="1">
                <a:off x="819" y="2033"/>
                <a:ext cx="45" cy="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49" name="Line 548"/>
              <p:cNvSpPr>
                <a:spLocks noChangeShapeType="1"/>
              </p:cNvSpPr>
              <p:nvPr/>
            </p:nvSpPr>
            <p:spPr bwMode="auto">
              <a:xfrm>
                <a:off x="832" y="2058"/>
                <a:ext cx="4"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50" name="Freeform 549"/>
              <p:cNvSpPr>
                <a:spLocks/>
              </p:cNvSpPr>
              <p:nvPr/>
            </p:nvSpPr>
            <p:spPr bwMode="auto">
              <a:xfrm>
                <a:off x="568" y="1963"/>
                <a:ext cx="332" cy="76"/>
              </a:xfrm>
              <a:custGeom>
                <a:avLst/>
                <a:gdLst>
                  <a:gd name="T0" fmla="*/ 0 w 3314"/>
                  <a:gd name="T1" fmla="*/ 0 h 988"/>
                  <a:gd name="T2" fmla="*/ 0 w 3314"/>
                  <a:gd name="T3" fmla="*/ 0 h 988"/>
                  <a:gd name="T4" fmla="*/ 0 w 3314"/>
                  <a:gd name="T5" fmla="*/ 0 h 988"/>
                  <a:gd name="T6" fmla="*/ 0 w 3314"/>
                  <a:gd name="T7" fmla="*/ 0 h 988"/>
                  <a:gd name="T8" fmla="*/ 0 w 3314"/>
                  <a:gd name="T9" fmla="*/ 0 h 988"/>
                  <a:gd name="T10" fmla="*/ 0 w 3314"/>
                  <a:gd name="T11" fmla="*/ 0 h 988"/>
                  <a:gd name="T12" fmla="*/ 0 w 3314"/>
                  <a:gd name="T13" fmla="*/ 0 h 988"/>
                  <a:gd name="T14" fmla="*/ 0 60000 65536"/>
                  <a:gd name="T15" fmla="*/ 0 60000 65536"/>
                  <a:gd name="T16" fmla="*/ 0 60000 65536"/>
                  <a:gd name="T17" fmla="*/ 0 60000 65536"/>
                  <a:gd name="T18" fmla="*/ 0 60000 65536"/>
                  <a:gd name="T19" fmla="*/ 0 60000 65536"/>
                  <a:gd name="T20" fmla="*/ 0 60000 65536"/>
                  <a:gd name="T21" fmla="*/ 0 w 3314"/>
                  <a:gd name="T22" fmla="*/ 0 h 988"/>
                  <a:gd name="T23" fmla="*/ 3314 w 3314"/>
                  <a:gd name="T24" fmla="*/ 988 h 9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14" h="988">
                    <a:moveTo>
                      <a:pt x="72" y="0"/>
                    </a:moveTo>
                    <a:lnTo>
                      <a:pt x="0" y="60"/>
                    </a:lnTo>
                    <a:lnTo>
                      <a:pt x="0" y="112"/>
                    </a:lnTo>
                    <a:lnTo>
                      <a:pt x="3241" y="988"/>
                    </a:lnTo>
                    <a:lnTo>
                      <a:pt x="3314" y="923"/>
                    </a:lnTo>
                    <a:lnTo>
                      <a:pt x="3286" y="841"/>
                    </a:lnTo>
                    <a:lnTo>
                      <a:pt x="72"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51" name="Freeform 550"/>
              <p:cNvSpPr>
                <a:spLocks/>
              </p:cNvSpPr>
              <p:nvPr/>
            </p:nvSpPr>
            <p:spPr bwMode="auto">
              <a:xfrm>
                <a:off x="568" y="1963"/>
                <a:ext cx="332" cy="76"/>
              </a:xfrm>
              <a:custGeom>
                <a:avLst/>
                <a:gdLst>
                  <a:gd name="T0" fmla="*/ 0 w 3314"/>
                  <a:gd name="T1" fmla="*/ 0 h 988"/>
                  <a:gd name="T2" fmla="*/ 0 w 3314"/>
                  <a:gd name="T3" fmla="*/ 0 h 988"/>
                  <a:gd name="T4" fmla="*/ 0 w 3314"/>
                  <a:gd name="T5" fmla="*/ 0 h 988"/>
                  <a:gd name="T6" fmla="*/ 0 w 3314"/>
                  <a:gd name="T7" fmla="*/ 0 h 988"/>
                  <a:gd name="T8" fmla="*/ 0 w 3314"/>
                  <a:gd name="T9" fmla="*/ 0 h 988"/>
                  <a:gd name="T10" fmla="*/ 0 w 3314"/>
                  <a:gd name="T11" fmla="*/ 0 h 988"/>
                  <a:gd name="T12" fmla="*/ 0 w 3314"/>
                  <a:gd name="T13" fmla="*/ 0 h 988"/>
                  <a:gd name="T14" fmla="*/ 0 60000 65536"/>
                  <a:gd name="T15" fmla="*/ 0 60000 65536"/>
                  <a:gd name="T16" fmla="*/ 0 60000 65536"/>
                  <a:gd name="T17" fmla="*/ 0 60000 65536"/>
                  <a:gd name="T18" fmla="*/ 0 60000 65536"/>
                  <a:gd name="T19" fmla="*/ 0 60000 65536"/>
                  <a:gd name="T20" fmla="*/ 0 60000 65536"/>
                  <a:gd name="T21" fmla="*/ 0 w 3314"/>
                  <a:gd name="T22" fmla="*/ 0 h 988"/>
                  <a:gd name="T23" fmla="*/ 3314 w 3314"/>
                  <a:gd name="T24" fmla="*/ 988 h 9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14" h="988">
                    <a:moveTo>
                      <a:pt x="72" y="0"/>
                    </a:moveTo>
                    <a:lnTo>
                      <a:pt x="0" y="60"/>
                    </a:lnTo>
                    <a:lnTo>
                      <a:pt x="0" y="112"/>
                    </a:lnTo>
                    <a:lnTo>
                      <a:pt x="3241" y="988"/>
                    </a:lnTo>
                    <a:lnTo>
                      <a:pt x="3314" y="923"/>
                    </a:lnTo>
                    <a:lnTo>
                      <a:pt x="3286" y="841"/>
                    </a:lnTo>
                    <a:lnTo>
                      <a:pt x="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52" name="Line 551"/>
              <p:cNvSpPr>
                <a:spLocks noChangeShapeType="1"/>
              </p:cNvSpPr>
              <p:nvPr/>
            </p:nvSpPr>
            <p:spPr bwMode="auto">
              <a:xfrm flipH="1">
                <a:off x="720" y="1993"/>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53" name="Line 552"/>
              <p:cNvSpPr>
                <a:spLocks noChangeShapeType="1"/>
              </p:cNvSpPr>
              <p:nvPr/>
            </p:nvSpPr>
            <p:spPr bwMode="auto">
              <a:xfrm flipH="1">
                <a:off x="697" y="1989"/>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54" name="Line 553"/>
              <p:cNvSpPr>
                <a:spLocks noChangeShapeType="1"/>
              </p:cNvSpPr>
              <p:nvPr/>
            </p:nvSpPr>
            <p:spPr bwMode="auto">
              <a:xfrm flipH="1">
                <a:off x="680" y="1985"/>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55" name="Line 554"/>
              <p:cNvSpPr>
                <a:spLocks noChangeShapeType="1"/>
              </p:cNvSpPr>
              <p:nvPr/>
            </p:nvSpPr>
            <p:spPr bwMode="auto">
              <a:xfrm flipH="1">
                <a:off x="657" y="1981"/>
                <a:ext cx="7"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56" name="Line 555"/>
              <p:cNvSpPr>
                <a:spLocks noChangeShapeType="1"/>
              </p:cNvSpPr>
              <p:nvPr/>
            </p:nvSpPr>
            <p:spPr bwMode="auto">
              <a:xfrm flipH="1">
                <a:off x="636" y="1977"/>
                <a:ext cx="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57" name="Line 556"/>
              <p:cNvSpPr>
                <a:spLocks noChangeShapeType="1"/>
              </p:cNvSpPr>
              <p:nvPr/>
            </p:nvSpPr>
            <p:spPr bwMode="auto">
              <a:xfrm flipH="1">
                <a:off x="621" y="1973"/>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58" name="Line 557"/>
              <p:cNvSpPr>
                <a:spLocks noChangeShapeType="1"/>
              </p:cNvSpPr>
              <p:nvPr/>
            </p:nvSpPr>
            <p:spPr bwMode="auto">
              <a:xfrm flipH="1">
                <a:off x="601" y="1969"/>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59" name="Line 558"/>
              <p:cNvSpPr>
                <a:spLocks noChangeShapeType="1"/>
              </p:cNvSpPr>
              <p:nvPr/>
            </p:nvSpPr>
            <p:spPr bwMode="auto">
              <a:xfrm flipH="1">
                <a:off x="581" y="1965"/>
                <a:ext cx="5"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0" name="Line 559"/>
              <p:cNvSpPr>
                <a:spLocks noChangeShapeType="1"/>
              </p:cNvSpPr>
              <p:nvPr/>
            </p:nvSpPr>
            <p:spPr bwMode="auto">
              <a:xfrm>
                <a:off x="581" y="197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1" name="Line 560"/>
              <p:cNvSpPr>
                <a:spLocks noChangeShapeType="1"/>
              </p:cNvSpPr>
              <p:nvPr/>
            </p:nvSpPr>
            <p:spPr bwMode="auto">
              <a:xfrm>
                <a:off x="601" y="1973"/>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2" name="Line 561"/>
              <p:cNvSpPr>
                <a:spLocks noChangeShapeType="1"/>
              </p:cNvSpPr>
              <p:nvPr/>
            </p:nvSpPr>
            <p:spPr bwMode="auto">
              <a:xfrm>
                <a:off x="621" y="1978"/>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3" name="Line 562"/>
              <p:cNvSpPr>
                <a:spLocks noChangeShapeType="1"/>
              </p:cNvSpPr>
              <p:nvPr/>
            </p:nvSpPr>
            <p:spPr bwMode="auto">
              <a:xfrm>
                <a:off x="636" y="1981"/>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4" name="Line 563"/>
              <p:cNvSpPr>
                <a:spLocks noChangeShapeType="1"/>
              </p:cNvSpPr>
              <p:nvPr/>
            </p:nvSpPr>
            <p:spPr bwMode="auto">
              <a:xfrm>
                <a:off x="657" y="1985"/>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5" name="Line 564"/>
              <p:cNvSpPr>
                <a:spLocks noChangeShapeType="1"/>
              </p:cNvSpPr>
              <p:nvPr/>
            </p:nvSpPr>
            <p:spPr bwMode="auto">
              <a:xfrm>
                <a:off x="680" y="199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6" name="Line 565"/>
              <p:cNvSpPr>
                <a:spLocks noChangeShapeType="1"/>
              </p:cNvSpPr>
              <p:nvPr/>
            </p:nvSpPr>
            <p:spPr bwMode="auto">
              <a:xfrm>
                <a:off x="697" y="1994"/>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7" name="Line 566"/>
              <p:cNvSpPr>
                <a:spLocks noChangeShapeType="1"/>
              </p:cNvSpPr>
              <p:nvPr/>
            </p:nvSpPr>
            <p:spPr bwMode="auto">
              <a:xfrm flipV="1">
                <a:off x="890" y="2027"/>
                <a:ext cx="6"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8" name="Line 567"/>
              <p:cNvSpPr>
                <a:spLocks noChangeShapeType="1"/>
              </p:cNvSpPr>
              <p:nvPr/>
            </p:nvSpPr>
            <p:spPr bwMode="auto">
              <a:xfrm>
                <a:off x="890" y="2034"/>
                <a:ext cx="2"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69" name="Line 568"/>
              <p:cNvSpPr>
                <a:spLocks noChangeShapeType="1"/>
              </p:cNvSpPr>
              <p:nvPr/>
            </p:nvSpPr>
            <p:spPr bwMode="auto">
              <a:xfrm flipH="1">
                <a:off x="873" y="2025"/>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0" name="Line 569"/>
              <p:cNvSpPr>
                <a:spLocks noChangeShapeType="1"/>
              </p:cNvSpPr>
              <p:nvPr/>
            </p:nvSpPr>
            <p:spPr bwMode="auto">
              <a:xfrm flipH="1">
                <a:off x="827" y="2015"/>
                <a:ext cx="7"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1" name="Line 570"/>
              <p:cNvSpPr>
                <a:spLocks noChangeShapeType="1"/>
              </p:cNvSpPr>
              <p:nvPr/>
            </p:nvSpPr>
            <p:spPr bwMode="auto">
              <a:xfrm flipH="1">
                <a:off x="849" y="2020"/>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2" name="Line 571"/>
              <p:cNvSpPr>
                <a:spLocks noChangeShapeType="1"/>
              </p:cNvSpPr>
              <p:nvPr/>
            </p:nvSpPr>
            <p:spPr bwMode="auto">
              <a:xfrm flipH="1">
                <a:off x="783" y="2006"/>
                <a:ext cx="8"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3" name="Line 572"/>
              <p:cNvSpPr>
                <a:spLocks noChangeShapeType="1"/>
              </p:cNvSpPr>
              <p:nvPr/>
            </p:nvSpPr>
            <p:spPr bwMode="auto">
              <a:xfrm flipH="1">
                <a:off x="806" y="2011"/>
                <a:ext cx="7"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4" name="Line 573"/>
              <p:cNvSpPr>
                <a:spLocks noChangeShapeType="1"/>
              </p:cNvSpPr>
              <p:nvPr/>
            </p:nvSpPr>
            <p:spPr bwMode="auto">
              <a:xfrm flipH="1">
                <a:off x="763" y="2002"/>
                <a:ext cx="6"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5" name="Line 574"/>
              <p:cNvSpPr>
                <a:spLocks noChangeShapeType="1"/>
              </p:cNvSpPr>
              <p:nvPr/>
            </p:nvSpPr>
            <p:spPr bwMode="auto">
              <a:xfrm flipH="1">
                <a:off x="740" y="1997"/>
                <a:ext cx="6"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6" name="Line 575"/>
              <p:cNvSpPr>
                <a:spLocks noChangeShapeType="1"/>
              </p:cNvSpPr>
              <p:nvPr/>
            </p:nvSpPr>
            <p:spPr bwMode="auto">
              <a:xfrm>
                <a:off x="719" y="199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7" name="Line 576"/>
              <p:cNvSpPr>
                <a:spLocks noChangeShapeType="1"/>
              </p:cNvSpPr>
              <p:nvPr/>
            </p:nvSpPr>
            <p:spPr bwMode="auto">
              <a:xfrm>
                <a:off x="740" y="200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8" name="Line 577"/>
              <p:cNvSpPr>
                <a:spLocks noChangeShapeType="1"/>
              </p:cNvSpPr>
              <p:nvPr/>
            </p:nvSpPr>
            <p:spPr bwMode="auto">
              <a:xfrm>
                <a:off x="763" y="200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79" name="Line 578"/>
              <p:cNvSpPr>
                <a:spLocks noChangeShapeType="1"/>
              </p:cNvSpPr>
              <p:nvPr/>
            </p:nvSpPr>
            <p:spPr bwMode="auto">
              <a:xfrm>
                <a:off x="783" y="201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80" name="Line 579"/>
              <p:cNvSpPr>
                <a:spLocks noChangeShapeType="1"/>
              </p:cNvSpPr>
              <p:nvPr/>
            </p:nvSpPr>
            <p:spPr bwMode="auto">
              <a:xfrm>
                <a:off x="806" y="2017"/>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81" name="Line 580"/>
              <p:cNvSpPr>
                <a:spLocks noChangeShapeType="1"/>
              </p:cNvSpPr>
              <p:nvPr/>
            </p:nvSpPr>
            <p:spPr bwMode="auto">
              <a:xfrm>
                <a:off x="826" y="2021"/>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82" name="Line 581"/>
              <p:cNvSpPr>
                <a:spLocks noChangeShapeType="1"/>
              </p:cNvSpPr>
              <p:nvPr/>
            </p:nvSpPr>
            <p:spPr bwMode="auto">
              <a:xfrm>
                <a:off x="849" y="2025"/>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83" name="Line 582"/>
              <p:cNvSpPr>
                <a:spLocks noChangeShapeType="1"/>
              </p:cNvSpPr>
              <p:nvPr/>
            </p:nvSpPr>
            <p:spPr bwMode="auto">
              <a:xfrm>
                <a:off x="873" y="203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84" name="Line 583"/>
              <p:cNvSpPr>
                <a:spLocks noChangeShapeType="1"/>
              </p:cNvSpPr>
              <p:nvPr/>
            </p:nvSpPr>
            <p:spPr bwMode="auto">
              <a:xfrm>
                <a:off x="569" y="1967"/>
                <a:ext cx="321" cy="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85" name="Freeform 584"/>
              <p:cNvSpPr>
                <a:spLocks/>
              </p:cNvSpPr>
              <p:nvPr/>
            </p:nvSpPr>
            <p:spPr bwMode="auto">
              <a:xfrm>
                <a:off x="513" y="1977"/>
                <a:ext cx="54" cy="31"/>
              </a:xfrm>
              <a:custGeom>
                <a:avLst/>
                <a:gdLst>
                  <a:gd name="T0" fmla="*/ 0 w 531"/>
                  <a:gd name="T1" fmla="*/ 0 h 406"/>
                  <a:gd name="T2" fmla="*/ 0 w 531"/>
                  <a:gd name="T3" fmla="*/ 0 h 406"/>
                  <a:gd name="T4" fmla="*/ 0 w 531"/>
                  <a:gd name="T5" fmla="*/ 0 h 406"/>
                  <a:gd name="T6" fmla="*/ 0 w 531"/>
                  <a:gd name="T7" fmla="*/ 0 h 406"/>
                  <a:gd name="T8" fmla="*/ 0 w 531"/>
                  <a:gd name="T9" fmla="*/ 0 h 406"/>
                  <a:gd name="T10" fmla="*/ 0 w 531"/>
                  <a:gd name="T11" fmla="*/ 0 h 406"/>
                  <a:gd name="T12" fmla="*/ 0 w 531"/>
                  <a:gd name="T13" fmla="*/ 0 h 406"/>
                  <a:gd name="T14" fmla="*/ 0 w 531"/>
                  <a:gd name="T15" fmla="*/ 0 h 406"/>
                  <a:gd name="T16" fmla="*/ 0 w 531"/>
                  <a:gd name="T17" fmla="*/ 0 h 406"/>
                  <a:gd name="T18" fmla="*/ 0 w 531"/>
                  <a:gd name="T19" fmla="*/ 0 h 406"/>
                  <a:gd name="T20" fmla="*/ 0 w 531"/>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1"/>
                  <a:gd name="T34" fmla="*/ 0 h 406"/>
                  <a:gd name="T35" fmla="*/ 531 w 531"/>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1" h="406">
                    <a:moveTo>
                      <a:pt x="378" y="0"/>
                    </a:moveTo>
                    <a:lnTo>
                      <a:pt x="100" y="207"/>
                    </a:lnTo>
                    <a:lnTo>
                      <a:pt x="100" y="244"/>
                    </a:lnTo>
                    <a:lnTo>
                      <a:pt x="0" y="323"/>
                    </a:lnTo>
                    <a:lnTo>
                      <a:pt x="218" y="406"/>
                    </a:lnTo>
                    <a:lnTo>
                      <a:pt x="355" y="273"/>
                    </a:lnTo>
                    <a:lnTo>
                      <a:pt x="299" y="250"/>
                    </a:lnTo>
                    <a:lnTo>
                      <a:pt x="444" y="147"/>
                    </a:lnTo>
                    <a:lnTo>
                      <a:pt x="400" y="139"/>
                    </a:lnTo>
                    <a:lnTo>
                      <a:pt x="531" y="51"/>
                    </a:lnTo>
                    <a:lnTo>
                      <a:pt x="378"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86" name="Freeform 585"/>
              <p:cNvSpPr>
                <a:spLocks/>
              </p:cNvSpPr>
              <p:nvPr/>
            </p:nvSpPr>
            <p:spPr bwMode="auto">
              <a:xfrm>
                <a:off x="513" y="1977"/>
                <a:ext cx="54" cy="31"/>
              </a:xfrm>
              <a:custGeom>
                <a:avLst/>
                <a:gdLst>
                  <a:gd name="T0" fmla="*/ 0 w 531"/>
                  <a:gd name="T1" fmla="*/ 0 h 406"/>
                  <a:gd name="T2" fmla="*/ 0 w 531"/>
                  <a:gd name="T3" fmla="*/ 0 h 406"/>
                  <a:gd name="T4" fmla="*/ 0 w 531"/>
                  <a:gd name="T5" fmla="*/ 0 h 406"/>
                  <a:gd name="T6" fmla="*/ 0 w 531"/>
                  <a:gd name="T7" fmla="*/ 0 h 406"/>
                  <a:gd name="T8" fmla="*/ 0 w 531"/>
                  <a:gd name="T9" fmla="*/ 0 h 406"/>
                  <a:gd name="T10" fmla="*/ 0 w 531"/>
                  <a:gd name="T11" fmla="*/ 0 h 406"/>
                  <a:gd name="T12" fmla="*/ 0 w 531"/>
                  <a:gd name="T13" fmla="*/ 0 h 406"/>
                  <a:gd name="T14" fmla="*/ 0 w 531"/>
                  <a:gd name="T15" fmla="*/ 0 h 406"/>
                  <a:gd name="T16" fmla="*/ 0 w 531"/>
                  <a:gd name="T17" fmla="*/ 0 h 406"/>
                  <a:gd name="T18" fmla="*/ 0 w 531"/>
                  <a:gd name="T19" fmla="*/ 0 h 406"/>
                  <a:gd name="T20" fmla="*/ 0 w 531"/>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1"/>
                  <a:gd name="T34" fmla="*/ 0 h 406"/>
                  <a:gd name="T35" fmla="*/ 531 w 531"/>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1" h="406">
                    <a:moveTo>
                      <a:pt x="378" y="0"/>
                    </a:moveTo>
                    <a:lnTo>
                      <a:pt x="100" y="207"/>
                    </a:lnTo>
                    <a:lnTo>
                      <a:pt x="100" y="244"/>
                    </a:lnTo>
                    <a:lnTo>
                      <a:pt x="0" y="323"/>
                    </a:lnTo>
                    <a:lnTo>
                      <a:pt x="218" y="406"/>
                    </a:lnTo>
                    <a:lnTo>
                      <a:pt x="355" y="273"/>
                    </a:lnTo>
                    <a:lnTo>
                      <a:pt x="299" y="250"/>
                    </a:lnTo>
                    <a:lnTo>
                      <a:pt x="444" y="147"/>
                    </a:lnTo>
                    <a:lnTo>
                      <a:pt x="400" y="139"/>
                    </a:lnTo>
                    <a:lnTo>
                      <a:pt x="531" y="51"/>
                    </a:lnTo>
                    <a:lnTo>
                      <a:pt x="37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87" name="Line 586"/>
              <p:cNvSpPr>
                <a:spLocks noChangeShapeType="1"/>
              </p:cNvSpPr>
              <p:nvPr/>
            </p:nvSpPr>
            <p:spPr bwMode="auto">
              <a:xfrm flipH="1" flipV="1">
                <a:off x="540" y="1984"/>
                <a:ext cx="1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88" name="Line 587"/>
              <p:cNvSpPr>
                <a:spLocks noChangeShapeType="1"/>
              </p:cNvSpPr>
              <p:nvPr/>
            </p:nvSpPr>
            <p:spPr bwMode="auto">
              <a:xfrm>
                <a:off x="524" y="1993"/>
                <a:ext cx="19"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89" name="Line 588"/>
              <p:cNvSpPr>
                <a:spLocks noChangeShapeType="1"/>
              </p:cNvSpPr>
              <p:nvPr/>
            </p:nvSpPr>
            <p:spPr bwMode="auto">
              <a:xfrm flipV="1">
                <a:off x="524" y="1993"/>
                <a:ext cx="4"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0" name="Freeform 589"/>
              <p:cNvSpPr>
                <a:spLocks/>
              </p:cNvSpPr>
              <p:nvPr/>
            </p:nvSpPr>
            <p:spPr bwMode="auto">
              <a:xfrm>
                <a:off x="501" y="2001"/>
                <a:ext cx="95" cy="30"/>
              </a:xfrm>
              <a:custGeom>
                <a:avLst/>
                <a:gdLst>
                  <a:gd name="T0" fmla="*/ 0 w 947"/>
                  <a:gd name="T1" fmla="*/ 0 h 398"/>
                  <a:gd name="T2" fmla="*/ 0 w 947"/>
                  <a:gd name="T3" fmla="*/ 0 h 398"/>
                  <a:gd name="T4" fmla="*/ 0 w 947"/>
                  <a:gd name="T5" fmla="*/ 0 h 398"/>
                  <a:gd name="T6" fmla="*/ 0 w 947"/>
                  <a:gd name="T7" fmla="*/ 0 h 398"/>
                  <a:gd name="T8" fmla="*/ 0 w 947"/>
                  <a:gd name="T9" fmla="*/ 0 h 398"/>
                  <a:gd name="T10" fmla="*/ 0 w 947"/>
                  <a:gd name="T11" fmla="*/ 0 h 398"/>
                  <a:gd name="T12" fmla="*/ 0 w 947"/>
                  <a:gd name="T13" fmla="*/ 0 h 398"/>
                  <a:gd name="T14" fmla="*/ 0 60000 65536"/>
                  <a:gd name="T15" fmla="*/ 0 60000 65536"/>
                  <a:gd name="T16" fmla="*/ 0 60000 65536"/>
                  <a:gd name="T17" fmla="*/ 0 60000 65536"/>
                  <a:gd name="T18" fmla="*/ 0 60000 65536"/>
                  <a:gd name="T19" fmla="*/ 0 60000 65536"/>
                  <a:gd name="T20" fmla="*/ 0 60000 65536"/>
                  <a:gd name="T21" fmla="*/ 0 w 947"/>
                  <a:gd name="T22" fmla="*/ 0 h 398"/>
                  <a:gd name="T23" fmla="*/ 947 w 947"/>
                  <a:gd name="T24" fmla="*/ 398 h 3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7" h="398">
                    <a:moveTo>
                      <a:pt x="109" y="0"/>
                    </a:moveTo>
                    <a:lnTo>
                      <a:pt x="0" y="81"/>
                    </a:lnTo>
                    <a:lnTo>
                      <a:pt x="0" y="147"/>
                    </a:lnTo>
                    <a:lnTo>
                      <a:pt x="858" y="398"/>
                    </a:lnTo>
                    <a:lnTo>
                      <a:pt x="858" y="332"/>
                    </a:lnTo>
                    <a:lnTo>
                      <a:pt x="947" y="258"/>
                    </a:lnTo>
                    <a:lnTo>
                      <a:pt x="109"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91" name="Freeform 590"/>
              <p:cNvSpPr>
                <a:spLocks/>
              </p:cNvSpPr>
              <p:nvPr/>
            </p:nvSpPr>
            <p:spPr bwMode="auto">
              <a:xfrm>
                <a:off x="501" y="2001"/>
                <a:ext cx="95" cy="30"/>
              </a:xfrm>
              <a:custGeom>
                <a:avLst/>
                <a:gdLst>
                  <a:gd name="T0" fmla="*/ 0 w 947"/>
                  <a:gd name="T1" fmla="*/ 0 h 398"/>
                  <a:gd name="T2" fmla="*/ 0 w 947"/>
                  <a:gd name="T3" fmla="*/ 0 h 398"/>
                  <a:gd name="T4" fmla="*/ 0 w 947"/>
                  <a:gd name="T5" fmla="*/ 0 h 398"/>
                  <a:gd name="T6" fmla="*/ 0 w 947"/>
                  <a:gd name="T7" fmla="*/ 0 h 398"/>
                  <a:gd name="T8" fmla="*/ 0 w 947"/>
                  <a:gd name="T9" fmla="*/ 0 h 398"/>
                  <a:gd name="T10" fmla="*/ 0 w 947"/>
                  <a:gd name="T11" fmla="*/ 0 h 398"/>
                  <a:gd name="T12" fmla="*/ 0 w 947"/>
                  <a:gd name="T13" fmla="*/ 0 h 398"/>
                  <a:gd name="T14" fmla="*/ 0 60000 65536"/>
                  <a:gd name="T15" fmla="*/ 0 60000 65536"/>
                  <a:gd name="T16" fmla="*/ 0 60000 65536"/>
                  <a:gd name="T17" fmla="*/ 0 60000 65536"/>
                  <a:gd name="T18" fmla="*/ 0 60000 65536"/>
                  <a:gd name="T19" fmla="*/ 0 60000 65536"/>
                  <a:gd name="T20" fmla="*/ 0 60000 65536"/>
                  <a:gd name="T21" fmla="*/ 0 w 947"/>
                  <a:gd name="T22" fmla="*/ 0 h 398"/>
                  <a:gd name="T23" fmla="*/ 947 w 947"/>
                  <a:gd name="T24" fmla="*/ 398 h 3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7" h="398">
                    <a:moveTo>
                      <a:pt x="109" y="0"/>
                    </a:moveTo>
                    <a:lnTo>
                      <a:pt x="0" y="81"/>
                    </a:lnTo>
                    <a:lnTo>
                      <a:pt x="0" y="147"/>
                    </a:lnTo>
                    <a:lnTo>
                      <a:pt x="858" y="398"/>
                    </a:lnTo>
                    <a:lnTo>
                      <a:pt x="858" y="332"/>
                    </a:lnTo>
                    <a:lnTo>
                      <a:pt x="947" y="258"/>
                    </a:lnTo>
                    <a:lnTo>
                      <a:pt x="10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92" name="Line 591"/>
              <p:cNvSpPr>
                <a:spLocks noChangeShapeType="1"/>
              </p:cNvSpPr>
              <p:nvPr/>
            </p:nvSpPr>
            <p:spPr bwMode="auto">
              <a:xfrm>
                <a:off x="518" y="2011"/>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3" name="Line 592"/>
              <p:cNvSpPr>
                <a:spLocks noChangeShapeType="1"/>
              </p:cNvSpPr>
              <p:nvPr/>
            </p:nvSpPr>
            <p:spPr bwMode="auto">
              <a:xfrm>
                <a:off x="534" y="2015"/>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4" name="Line 593"/>
              <p:cNvSpPr>
                <a:spLocks noChangeShapeType="1"/>
              </p:cNvSpPr>
              <p:nvPr/>
            </p:nvSpPr>
            <p:spPr bwMode="auto">
              <a:xfrm>
                <a:off x="557" y="2021"/>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5" name="Line 594"/>
              <p:cNvSpPr>
                <a:spLocks noChangeShapeType="1"/>
              </p:cNvSpPr>
              <p:nvPr/>
            </p:nvSpPr>
            <p:spPr bwMode="auto">
              <a:xfrm flipV="1">
                <a:off x="518" y="2005"/>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6" name="Line 595"/>
              <p:cNvSpPr>
                <a:spLocks noChangeShapeType="1"/>
              </p:cNvSpPr>
              <p:nvPr/>
            </p:nvSpPr>
            <p:spPr bwMode="auto">
              <a:xfrm flipV="1">
                <a:off x="534" y="2008"/>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7" name="Line 596"/>
              <p:cNvSpPr>
                <a:spLocks noChangeShapeType="1"/>
              </p:cNvSpPr>
              <p:nvPr/>
            </p:nvSpPr>
            <p:spPr bwMode="auto">
              <a:xfrm flipV="1">
                <a:off x="557" y="2014"/>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8" name="Line 597"/>
              <p:cNvSpPr>
                <a:spLocks noChangeShapeType="1"/>
              </p:cNvSpPr>
              <p:nvPr/>
            </p:nvSpPr>
            <p:spPr bwMode="auto">
              <a:xfrm>
                <a:off x="502" y="2007"/>
                <a:ext cx="85"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9" name="Freeform 598"/>
              <p:cNvSpPr>
                <a:spLocks/>
              </p:cNvSpPr>
              <p:nvPr/>
            </p:nvSpPr>
            <p:spPr bwMode="auto">
              <a:xfrm>
                <a:off x="712" y="2047"/>
                <a:ext cx="133" cy="40"/>
              </a:xfrm>
              <a:custGeom>
                <a:avLst/>
                <a:gdLst>
                  <a:gd name="T0" fmla="*/ 0 w 1327"/>
                  <a:gd name="T1" fmla="*/ 0 h 517"/>
                  <a:gd name="T2" fmla="*/ 0 w 1327"/>
                  <a:gd name="T3" fmla="*/ 0 h 517"/>
                  <a:gd name="T4" fmla="*/ 0 w 1327"/>
                  <a:gd name="T5" fmla="*/ 0 h 517"/>
                  <a:gd name="T6" fmla="*/ 0 w 1327"/>
                  <a:gd name="T7" fmla="*/ 0 h 517"/>
                  <a:gd name="T8" fmla="*/ 0 w 1327"/>
                  <a:gd name="T9" fmla="*/ 0 h 517"/>
                  <a:gd name="T10" fmla="*/ 0 w 1327"/>
                  <a:gd name="T11" fmla="*/ 0 h 517"/>
                  <a:gd name="T12" fmla="*/ 0 w 1327"/>
                  <a:gd name="T13" fmla="*/ 0 h 517"/>
                  <a:gd name="T14" fmla="*/ 0 60000 65536"/>
                  <a:gd name="T15" fmla="*/ 0 60000 65536"/>
                  <a:gd name="T16" fmla="*/ 0 60000 65536"/>
                  <a:gd name="T17" fmla="*/ 0 60000 65536"/>
                  <a:gd name="T18" fmla="*/ 0 60000 65536"/>
                  <a:gd name="T19" fmla="*/ 0 60000 65536"/>
                  <a:gd name="T20" fmla="*/ 0 60000 65536"/>
                  <a:gd name="T21" fmla="*/ 0 w 1327"/>
                  <a:gd name="T22" fmla="*/ 0 h 517"/>
                  <a:gd name="T23" fmla="*/ 1327 w 1327"/>
                  <a:gd name="T24" fmla="*/ 517 h 5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7" h="517">
                    <a:moveTo>
                      <a:pt x="67" y="0"/>
                    </a:moveTo>
                    <a:lnTo>
                      <a:pt x="0" y="82"/>
                    </a:lnTo>
                    <a:lnTo>
                      <a:pt x="0" y="148"/>
                    </a:lnTo>
                    <a:lnTo>
                      <a:pt x="1212" y="517"/>
                    </a:lnTo>
                    <a:lnTo>
                      <a:pt x="1327" y="406"/>
                    </a:lnTo>
                    <a:lnTo>
                      <a:pt x="1290" y="333"/>
                    </a:lnTo>
                    <a:lnTo>
                      <a:pt x="67"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00" name="Freeform 599"/>
              <p:cNvSpPr>
                <a:spLocks/>
              </p:cNvSpPr>
              <p:nvPr/>
            </p:nvSpPr>
            <p:spPr bwMode="auto">
              <a:xfrm>
                <a:off x="712" y="2047"/>
                <a:ext cx="133" cy="40"/>
              </a:xfrm>
              <a:custGeom>
                <a:avLst/>
                <a:gdLst>
                  <a:gd name="T0" fmla="*/ 0 w 1327"/>
                  <a:gd name="T1" fmla="*/ 0 h 517"/>
                  <a:gd name="T2" fmla="*/ 0 w 1327"/>
                  <a:gd name="T3" fmla="*/ 0 h 517"/>
                  <a:gd name="T4" fmla="*/ 0 w 1327"/>
                  <a:gd name="T5" fmla="*/ 0 h 517"/>
                  <a:gd name="T6" fmla="*/ 0 w 1327"/>
                  <a:gd name="T7" fmla="*/ 0 h 517"/>
                  <a:gd name="T8" fmla="*/ 0 w 1327"/>
                  <a:gd name="T9" fmla="*/ 0 h 517"/>
                  <a:gd name="T10" fmla="*/ 0 w 1327"/>
                  <a:gd name="T11" fmla="*/ 0 h 517"/>
                  <a:gd name="T12" fmla="*/ 0 w 1327"/>
                  <a:gd name="T13" fmla="*/ 0 h 517"/>
                  <a:gd name="T14" fmla="*/ 0 60000 65536"/>
                  <a:gd name="T15" fmla="*/ 0 60000 65536"/>
                  <a:gd name="T16" fmla="*/ 0 60000 65536"/>
                  <a:gd name="T17" fmla="*/ 0 60000 65536"/>
                  <a:gd name="T18" fmla="*/ 0 60000 65536"/>
                  <a:gd name="T19" fmla="*/ 0 60000 65536"/>
                  <a:gd name="T20" fmla="*/ 0 60000 65536"/>
                  <a:gd name="T21" fmla="*/ 0 w 1327"/>
                  <a:gd name="T22" fmla="*/ 0 h 517"/>
                  <a:gd name="T23" fmla="*/ 1327 w 1327"/>
                  <a:gd name="T24" fmla="*/ 517 h 5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7" h="517">
                    <a:moveTo>
                      <a:pt x="67" y="0"/>
                    </a:moveTo>
                    <a:lnTo>
                      <a:pt x="0" y="82"/>
                    </a:lnTo>
                    <a:lnTo>
                      <a:pt x="0" y="148"/>
                    </a:lnTo>
                    <a:lnTo>
                      <a:pt x="1212" y="517"/>
                    </a:lnTo>
                    <a:lnTo>
                      <a:pt x="1327" y="406"/>
                    </a:lnTo>
                    <a:lnTo>
                      <a:pt x="1290" y="333"/>
                    </a:lnTo>
                    <a:lnTo>
                      <a:pt x="6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01" name="Line 600"/>
              <p:cNvSpPr>
                <a:spLocks noChangeShapeType="1"/>
              </p:cNvSpPr>
              <p:nvPr/>
            </p:nvSpPr>
            <p:spPr bwMode="auto">
              <a:xfrm flipV="1">
                <a:off x="814" y="2069"/>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2" name="Line 601"/>
              <p:cNvSpPr>
                <a:spLocks noChangeShapeType="1"/>
              </p:cNvSpPr>
              <p:nvPr/>
            </p:nvSpPr>
            <p:spPr bwMode="auto">
              <a:xfrm flipV="1">
                <a:off x="791" y="2064"/>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3" name="Line 602"/>
              <p:cNvSpPr>
                <a:spLocks noChangeShapeType="1"/>
              </p:cNvSpPr>
              <p:nvPr/>
            </p:nvSpPr>
            <p:spPr bwMode="auto">
              <a:xfrm flipV="1">
                <a:off x="769" y="2059"/>
                <a:ext cx="7"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4" name="Line 603"/>
              <p:cNvSpPr>
                <a:spLocks noChangeShapeType="1"/>
              </p:cNvSpPr>
              <p:nvPr/>
            </p:nvSpPr>
            <p:spPr bwMode="auto">
              <a:xfrm flipV="1">
                <a:off x="744" y="2054"/>
                <a:ext cx="8"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5" name="Line 604"/>
              <p:cNvSpPr>
                <a:spLocks noChangeShapeType="1"/>
              </p:cNvSpPr>
              <p:nvPr/>
            </p:nvSpPr>
            <p:spPr bwMode="auto">
              <a:xfrm>
                <a:off x="744" y="2061"/>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6" name="Line 605"/>
              <p:cNvSpPr>
                <a:spLocks noChangeShapeType="1"/>
              </p:cNvSpPr>
              <p:nvPr/>
            </p:nvSpPr>
            <p:spPr bwMode="auto">
              <a:xfrm>
                <a:off x="768" y="2066"/>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7" name="Line 606"/>
              <p:cNvSpPr>
                <a:spLocks noChangeShapeType="1"/>
              </p:cNvSpPr>
              <p:nvPr/>
            </p:nvSpPr>
            <p:spPr bwMode="auto">
              <a:xfrm>
                <a:off x="791" y="2072"/>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8" name="Line 607"/>
              <p:cNvSpPr>
                <a:spLocks noChangeShapeType="1"/>
              </p:cNvSpPr>
              <p:nvPr/>
            </p:nvSpPr>
            <p:spPr bwMode="auto">
              <a:xfrm>
                <a:off x="814" y="2076"/>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09" name="Line 608"/>
              <p:cNvSpPr>
                <a:spLocks noChangeShapeType="1"/>
              </p:cNvSpPr>
              <p:nvPr/>
            </p:nvSpPr>
            <p:spPr bwMode="auto">
              <a:xfrm>
                <a:off x="712" y="2053"/>
                <a:ext cx="118"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10" name="Line 609"/>
              <p:cNvSpPr>
                <a:spLocks noChangeShapeType="1"/>
              </p:cNvSpPr>
              <p:nvPr/>
            </p:nvSpPr>
            <p:spPr bwMode="auto">
              <a:xfrm flipV="1">
                <a:off x="831" y="2073"/>
                <a:ext cx="9"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11" name="Line 610"/>
              <p:cNvSpPr>
                <a:spLocks noChangeShapeType="1"/>
              </p:cNvSpPr>
              <p:nvPr/>
            </p:nvSpPr>
            <p:spPr bwMode="auto">
              <a:xfrm>
                <a:off x="830" y="2080"/>
                <a:ext cx="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12" name="Freeform 611"/>
              <p:cNvSpPr>
                <a:spLocks/>
              </p:cNvSpPr>
              <p:nvPr/>
            </p:nvSpPr>
            <p:spPr bwMode="auto">
              <a:xfrm>
                <a:off x="585" y="2020"/>
                <a:ext cx="137" cy="40"/>
              </a:xfrm>
              <a:custGeom>
                <a:avLst/>
                <a:gdLst>
                  <a:gd name="T0" fmla="*/ 0 w 1369"/>
                  <a:gd name="T1" fmla="*/ 0 h 524"/>
                  <a:gd name="T2" fmla="*/ 0 w 1369"/>
                  <a:gd name="T3" fmla="*/ 0 h 524"/>
                  <a:gd name="T4" fmla="*/ 0 w 1369"/>
                  <a:gd name="T5" fmla="*/ 0 h 524"/>
                  <a:gd name="T6" fmla="*/ 0 w 1369"/>
                  <a:gd name="T7" fmla="*/ 0 h 524"/>
                  <a:gd name="T8" fmla="*/ 0 w 1369"/>
                  <a:gd name="T9" fmla="*/ 0 h 524"/>
                  <a:gd name="T10" fmla="*/ 0 w 1369"/>
                  <a:gd name="T11" fmla="*/ 0 h 524"/>
                  <a:gd name="T12" fmla="*/ 0 w 1369"/>
                  <a:gd name="T13" fmla="*/ 0 h 524"/>
                  <a:gd name="T14" fmla="*/ 0 60000 65536"/>
                  <a:gd name="T15" fmla="*/ 0 60000 65536"/>
                  <a:gd name="T16" fmla="*/ 0 60000 65536"/>
                  <a:gd name="T17" fmla="*/ 0 60000 65536"/>
                  <a:gd name="T18" fmla="*/ 0 60000 65536"/>
                  <a:gd name="T19" fmla="*/ 0 60000 65536"/>
                  <a:gd name="T20" fmla="*/ 0 60000 65536"/>
                  <a:gd name="T21" fmla="*/ 0 w 1369"/>
                  <a:gd name="T22" fmla="*/ 0 h 524"/>
                  <a:gd name="T23" fmla="*/ 1369 w 1369"/>
                  <a:gd name="T24" fmla="*/ 524 h 5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9" h="524">
                    <a:moveTo>
                      <a:pt x="102" y="0"/>
                    </a:moveTo>
                    <a:lnTo>
                      <a:pt x="0" y="82"/>
                    </a:lnTo>
                    <a:lnTo>
                      <a:pt x="0" y="141"/>
                    </a:lnTo>
                    <a:lnTo>
                      <a:pt x="1295" y="524"/>
                    </a:lnTo>
                    <a:lnTo>
                      <a:pt x="1295" y="443"/>
                    </a:lnTo>
                    <a:lnTo>
                      <a:pt x="1369" y="363"/>
                    </a:lnTo>
                    <a:lnTo>
                      <a:pt x="10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13" name="Freeform 612"/>
              <p:cNvSpPr>
                <a:spLocks/>
              </p:cNvSpPr>
              <p:nvPr/>
            </p:nvSpPr>
            <p:spPr bwMode="auto">
              <a:xfrm>
                <a:off x="585" y="2020"/>
                <a:ext cx="137" cy="40"/>
              </a:xfrm>
              <a:custGeom>
                <a:avLst/>
                <a:gdLst>
                  <a:gd name="T0" fmla="*/ 0 w 1369"/>
                  <a:gd name="T1" fmla="*/ 0 h 524"/>
                  <a:gd name="T2" fmla="*/ 0 w 1369"/>
                  <a:gd name="T3" fmla="*/ 0 h 524"/>
                  <a:gd name="T4" fmla="*/ 0 w 1369"/>
                  <a:gd name="T5" fmla="*/ 0 h 524"/>
                  <a:gd name="T6" fmla="*/ 0 w 1369"/>
                  <a:gd name="T7" fmla="*/ 0 h 524"/>
                  <a:gd name="T8" fmla="*/ 0 w 1369"/>
                  <a:gd name="T9" fmla="*/ 0 h 524"/>
                  <a:gd name="T10" fmla="*/ 0 w 1369"/>
                  <a:gd name="T11" fmla="*/ 0 h 524"/>
                  <a:gd name="T12" fmla="*/ 0 w 1369"/>
                  <a:gd name="T13" fmla="*/ 0 h 524"/>
                  <a:gd name="T14" fmla="*/ 0 60000 65536"/>
                  <a:gd name="T15" fmla="*/ 0 60000 65536"/>
                  <a:gd name="T16" fmla="*/ 0 60000 65536"/>
                  <a:gd name="T17" fmla="*/ 0 60000 65536"/>
                  <a:gd name="T18" fmla="*/ 0 60000 65536"/>
                  <a:gd name="T19" fmla="*/ 0 60000 65536"/>
                  <a:gd name="T20" fmla="*/ 0 60000 65536"/>
                  <a:gd name="T21" fmla="*/ 0 w 1369"/>
                  <a:gd name="T22" fmla="*/ 0 h 524"/>
                  <a:gd name="T23" fmla="*/ 1369 w 1369"/>
                  <a:gd name="T24" fmla="*/ 524 h 5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9" h="524">
                    <a:moveTo>
                      <a:pt x="102" y="0"/>
                    </a:moveTo>
                    <a:lnTo>
                      <a:pt x="0" y="82"/>
                    </a:lnTo>
                    <a:lnTo>
                      <a:pt x="0" y="141"/>
                    </a:lnTo>
                    <a:lnTo>
                      <a:pt x="1295" y="524"/>
                    </a:lnTo>
                    <a:lnTo>
                      <a:pt x="1295" y="443"/>
                    </a:lnTo>
                    <a:lnTo>
                      <a:pt x="1369" y="363"/>
                    </a:lnTo>
                    <a:lnTo>
                      <a:pt x="10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14" name="Line 613"/>
              <p:cNvSpPr>
                <a:spLocks noChangeShapeType="1"/>
              </p:cNvSpPr>
              <p:nvPr/>
            </p:nvSpPr>
            <p:spPr bwMode="auto">
              <a:xfrm flipH="1" flipV="1">
                <a:off x="585" y="2026"/>
                <a:ext cx="128"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15" name="Line 614"/>
              <p:cNvSpPr>
                <a:spLocks noChangeShapeType="1"/>
              </p:cNvSpPr>
              <p:nvPr/>
            </p:nvSpPr>
            <p:spPr bwMode="auto">
              <a:xfrm>
                <a:off x="912" y="2032"/>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16" name="Freeform 615"/>
              <p:cNvSpPr>
                <a:spLocks/>
              </p:cNvSpPr>
              <p:nvPr/>
            </p:nvSpPr>
            <p:spPr bwMode="auto">
              <a:xfrm>
                <a:off x="873" y="1973"/>
                <a:ext cx="25" cy="26"/>
              </a:xfrm>
              <a:custGeom>
                <a:avLst/>
                <a:gdLst>
                  <a:gd name="T0" fmla="*/ 0 w 255"/>
                  <a:gd name="T1" fmla="*/ 0 h 338"/>
                  <a:gd name="T2" fmla="*/ 0 w 255"/>
                  <a:gd name="T3" fmla="*/ 0 h 338"/>
                  <a:gd name="T4" fmla="*/ 0 w 255"/>
                  <a:gd name="T5" fmla="*/ 0 h 338"/>
                  <a:gd name="T6" fmla="*/ 0 w 255"/>
                  <a:gd name="T7" fmla="*/ 0 h 338"/>
                  <a:gd name="T8" fmla="*/ 0 w 255"/>
                  <a:gd name="T9" fmla="*/ 0 h 338"/>
                  <a:gd name="T10" fmla="*/ 0 w 255"/>
                  <a:gd name="T11" fmla="*/ 0 h 338"/>
                  <a:gd name="T12" fmla="*/ 0 60000 65536"/>
                  <a:gd name="T13" fmla="*/ 0 60000 65536"/>
                  <a:gd name="T14" fmla="*/ 0 60000 65536"/>
                  <a:gd name="T15" fmla="*/ 0 60000 65536"/>
                  <a:gd name="T16" fmla="*/ 0 60000 65536"/>
                  <a:gd name="T17" fmla="*/ 0 60000 65536"/>
                  <a:gd name="T18" fmla="*/ 0 w 255"/>
                  <a:gd name="T19" fmla="*/ 0 h 338"/>
                  <a:gd name="T20" fmla="*/ 255 w 255"/>
                  <a:gd name="T21" fmla="*/ 338 h 338"/>
                </a:gdLst>
                <a:ahLst/>
                <a:cxnLst>
                  <a:cxn ang="T12">
                    <a:pos x="T0" y="T1"/>
                  </a:cxn>
                  <a:cxn ang="T13">
                    <a:pos x="T2" y="T3"/>
                  </a:cxn>
                  <a:cxn ang="T14">
                    <a:pos x="T4" y="T5"/>
                  </a:cxn>
                  <a:cxn ang="T15">
                    <a:pos x="T6" y="T7"/>
                  </a:cxn>
                  <a:cxn ang="T16">
                    <a:pos x="T8" y="T9"/>
                  </a:cxn>
                  <a:cxn ang="T17">
                    <a:pos x="T10" y="T11"/>
                  </a:cxn>
                </a:cxnLst>
                <a:rect l="T18" t="T19" r="T20" b="T21"/>
                <a:pathLst>
                  <a:path w="255" h="338">
                    <a:moveTo>
                      <a:pt x="124" y="117"/>
                    </a:moveTo>
                    <a:lnTo>
                      <a:pt x="0" y="258"/>
                    </a:lnTo>
                    <a:lnTo>
                      <a:pt x="59" y="338"/>
                    </a:lnTo>
                    <a:lnTo>
                      <a:pt x="241" y="213"/>
                    </a:lnTo>
                    <a:lnTo>
                      <a:pt x="255" y="0"/>
                    </a:lnTo>
                    <a:lnTo>
                      <a:pt x="124" y="117"/>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17" name="Freeform 616"/>
              <p:cNvSpPr>
                <a:spLocks/>
              </p:cNvSpPr>
              <p:nvPr/>
            </p:nvSpPr>
            <p:spPr bwMode="auto">
              <a:xfrm>
                <a:off x="873" y="1973"/>
                <a:ext cx="25" cy="26"/>
              </a:xfrm>
              <a:custGeom>
                <a:avLst/>
                <a:gdLst>
                  <a:gd name="T0" fmla="*/ 0 w 255"/>
                  <a:gd name="T1" fmla="*/ 0 h 338"/>
                  <a:gd name="T2" fmla="*/ 0 w 255"/>
                  <a:gd name="T3" fmla="*/ 0 h 338"/>
                  <a:gd name="T4" fmla="*/ 0 w 255"/>
                  <a:gd name="T5" fmla="*/ 0 h 338"/>
                  <a:gd name="T6" fmla="*/ 0 w 255"/>
                  <a:gd name="T7" fmla="*/ 0 h 338"/>
                  <a:gd name="T8" fmla="*/ 0 w 255"/>
                  <a:gd name="T9" fmla="*/ 0 h 338"/>
                  <a:gd name="T10" fmla="*/ 0 w 255"/>
                  <a:gd name="T11" fmla="*/ 0 h 338"/>
                  <a:gd name="T12" fmla="*/ 0 60000 65536"/>
                  <a:gd name="T13" fmla="*/ 0 60000 65536"/>
                  <a:gd name="T14" fmla="*/ 0 60000 65536"/>
                  <a:gd name="T15" fmla="*/ 0 60000 65536"/>
                  <a:gd name="T16" fmla="*/ 0 60000 65536"/>
                  <a:gd name="T17" fmla="*/ 0 60000 65536"/>
                  <a:gd name="T18" fmla="*/ 0 w 255"/>
                  <a:gd name="T19" fmla="*/ 0 h 338"/>
                  <a:gd name="T20" fmla="*/ 255 w 255"/>
                  <a:gd name="T21" fmla="*/ 338 h 338"/>
                </a:gdLst>
                <a:ahLst/>
                <a:cxnLst>
                  <a:cxn ang="T12">
                    <a:pos x="T0" y="T1"/>
                  </a:cxn>
                  <a:cxn ang="T13">
                    <a:pos x="T2" y="T3"/>
                  </a:cxn>
                  <a:cxn ang="T14">
                    <a:pos x="T4" y="T5"/>
                  </a:cxn>
                  <a:cxn ang="T15">
                    <a:pos x="T6" y="T7"/>
                  </a:cxn>
                  <a:cxn ang="T16">
                    <a:pos x="T8" y="T9"/>
                  </a:cxn>
                  <a:cxn ang="T17">
                    <a:pos x="T10" y="T11"/>
                  </a:cxn>
                </a:cxnLst>
                <a:rect l="T18" t="T19" r="T20" b="T21"/>
                <a:pathLst>
                  <a:path w="255" h="338">
                    <a:moveTo>
                      <a:pt x="124" y="117"/>
                    </a:moveTo>
                    <a:lnTo>
                      <a:pt x="0" y="258"/>
                    </a:lnTo>
                    <a:lnTo>
                      <a:pt x="59" y="338"/>
                    </a:lnTo>
                    <a:lnTo>
                      <a:pt x="241" y="213"/>
                    </a:lnTo>
                    <a:lnTo>
                      <a:pt x="255" y="0"/>
                    </a:lnTo>
                    <a:lnTo>
                      <a:pt x="124" y="11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18" name="Freeform 617"/>
              <p:cNvSpPr>
                <a:spLocks/>
              </p:cNvSpPr>
              <p:nvPr/>
            </p:nvSpPr>
            <p:spPr bwMode="auto">
              <a:xfrm>
                <a:off x="599" y="1915"/>
                <a:ext cx="303" cy="64"/>
              </a:xfrm>
              <a:custGeom>
                <a:avLst/>
                <a:gdLst>
                  <a:gd name="T0" fmla="*/ 0 w 3031"/>
                  <a:gd name="T1" fmla="*/ 0 h 820"/>
                  <a:gd name="T2" fmla="*/ 0 w 3031"/>
                  <a:gd name="T3" fmla="*/ 0 h 820"/>
                  <a:gd name="T4" fmla="*/ 0 w 3031"/>
                  <a:gd name="T5" fmla="*/ 0 h 820"/>
                  <a:gd name="T6" fmla="*/ 0 w 3031"/>
                  <a:gd name="T7" fmla="*/ 0 h 820"/>
                  <a:gd name="T8" fmla="*/ 0 w 3031"/>
                  <a:gd name="T9" fmla="*/ 0 h 820"/>
                  <a:gd name="T10" fmla="*/ 0 w 3031"/>
                  <a:gd name="T11" fmla="*/ 0 h 820"/>
                  <a:gd name="T12" fmla="*/ 0 w 3031"/>
                  <a:gd name="T13" fmla="*/ 0 h 820"/>
                  <a:gd name="T14" fmla="*/ 0 w 3031"/>
                  <a:gd name="T15" fmla="*/ 0 h 820"/>
                  <a:gd name="T16" fmla="*/ 0 w 3031"/>
                  <a:gd name="T17" fmla="*/ 0 h 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1"/>
                  <a:gd name="T28" fmla="*/ 0 h 820"/>
                  <a:gd name="T29" fmla="*/ 3031 w 3031"/>
                  <a:gd name="T30" fmla="*/ 820 h 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1" h="820">
                    <a:moveTo>
                      <a:pt x="0" y="199"/>
                    </a:moveTo>
                    <a:lnTo>
                      <a:pt x="45" y="318"/>
                    </a:lnTo>
                    <a:lnTo>
                      <a:pt x="511" y="437"/>
                    </a:lnTo>
                    <a:lnTo>
                      <a:pt x="629" y="199"/>
                    </a:lnTo>
                    <a:lnTo>
                      <a:pt x="3009" y="820"/>
                    </a:lnTo>
                    <a:lnTo>
                      <a:pt x="3031" y="628"/>
                    </a:lnTo>
                    <a:lnTo>
                      <a:pt x="496" y="0"/>
                    </a:lnTo>
                    <a:lnTo>
                      <a:pt x="379" y="281"/>
                    </a:lnTo>
                    <a:lnTo>
                      <a:pt x="0" y="199"/>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19" name="Freeform 618"/>
              <p:cNvSpPr>
                <a:spLocks/>
              </p:cNvSpPr>
              <p:nvPr/>
            </p:nvSpPr>
            <p:spPr bwMode="auto">
              <a:xfrm>
                <a:off x="599" y="1915"/>
                <a:ext cx="303" cy="64"/>
              </a:xfrm>
              <a:custGeom>
                <a:avLst/>
                <a:gdLst>
                  <a:gd name="T0" fmla="*/ 0 w 3031"/>
                  <a:gd name="T1" fmla="*/ 0 h 820"/>
                  <a:gd name="T2" fmla="*/ 0 w 3031"/>
                  <a:gd name="T3" fmla="*/ 0 h 820"/>
                  <a:gd name="T4" fmla="*/ 0 w 3031"/>
                  <a:gd name="T5" fmla="*/ 0 h 820"/>
                  <a:gd name="T6" fmla="*/ 0 w 3031"/>
                  <a:gd name="T7" fmla="*/ 0 h 820"/>
                  <a:gd name="T8" fmla="*/ 0 w 3031"/>
                  <a:gd name="T9" fmla="*/ 0 h 820"/>
                  <a:gd name="T10" fmla="*/ 0 w 3031"/>
                  <a:gd name="T11" fmla="*/ 0 h 820"/>
                  <a:gd name="T12" fmla="*/ 0 w 3031"/>
                  <a:gd name="T13" fmla="*/ 0 h 820"/>
                  <a:gd name="T14" fmla="*/ 0 w 3031"/>
                  <a:gd name="T15" fmla="*/ 0 h 820"/>
                  <a:gd name="T16" fmla="*/ 0 w 3031"/>
                  <a:gd name="T17" fmla="*/ 0 h 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1"/>
                  <a:gd name="T28" fmla="*/ 0 h 820"/>
                  <a:gd name="T29" fmla="*/ 3031 w 3031"/>
                  <a:gd name="T30" fmla="*/ 820 h 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1" h="820">
                    <a:moveTo>
                      <a:pt x="0" y="199"/>
                    </a:moveTo>
                    <a:lnTo>
                      <a:pt x="45" y="318"/>
                    </a:lnTo>
                    <a:lnTo>
                      <a:pt x="511" y="437"/>
                    </a:lnTo>
                    <a:lnTo>
                      <a:pt x="629" y="199"/>
                    </a:lnTo>
                    <a:lnTo>
                      <a:pt x="3009" y="820"/>
                    </a:lnTo>
                    <a:lnTo>
                      <a:pt x="3031" y="628"/>
                    </a:lnTo>
                    <a:lnTo>
                      <a:pt x="496" y="0"/>
                    </a:lnTo>
                    <a:lnTo>
                      <a:pt x="379" y="281"/>
                    </a:lnTo>
                    <a:lnTo>
                      <a:pt x="0" y="19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20" name="Line 619"/>
              <p:cNvSpPr>
                <a:spLocks noChangeShapeType="1"/>
              </p:cNvSpPr>
              <p:nvPr/>
            </p:nvSpPr>
            <p:spPr bwMode="auto">
              <a:xfrm>
                <a:off x="652" y="1921"/>
                <a:ext cx="9"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21" name="Freeform 620"/>
              <p:cNvSpPr>
                <a:spLocks/>
              </p:cNvSpPr>
              <p:nvPr/>
            </p:nvSpPr>
            <p:spPr bwMode="auto">
              <a:xfrm>
                <a:off x="646" y="1929"/>
                <a:ext cx="248" cy="56"/>
              </a:xfrm>
              <a:custGeom>
                <a:avLst/>
                <a:gdLst>
                  <a:gd name="T0" fmla="*/ 0 w 2479"/>
                  <a:gd name="T1" fmla="*/ 0 h 722"/>
                  <a:gd name="T2" fmla="*/ 0 w 2479"/>
                  <a:gd name="T3" fmla="*/ 0 h 722"/>
                  <a:gd name="T4" fmla="*/ 0 w 2479"/>
                  <a:gd name="T5" fmla="*/ 0 h 722"/>
                  <a:gd name="T6" fmla="*/ 0 w 2479"/>
                  <a:gd name="T7" fmla="*/ 0 h 722"/>
                  <a:gd name="T8" fmla="*/ 0 w 2479"/>
                  <a:gd name="T9" fmla="*/ 0 h 722"/>
                  <a:gd name="T10" fmla="*/ 0 w 2479"/>
                  <a:gd name="T11" fmla="*/ 0 h 722"/>
                  <a:gd name="T12" fmla="*/ 0 60000 65536"/>
                  <a:gd name="T13" fmla="*/ 0 60000 65536"/>
                  <a:gd name="T14" fmla="*/ 0 60000 65536"/>
                  <a:gd name="T15" fmla="*/ 0 60000 65536"/>
                  <a:gd name="T16" fmla="*/ 0 60000 65536"/>
                  <a:gd name="T17" fmla="*/ 0 60000 65536"/>
                  <a:gd name="T18" fmla="*/ 0 w 2479"/>
                  <a:gd name="T19" fmla="*/ 0 h 722"/>
                  <a:gd name="T20" fmla="*/ 2479 w 2479"/>
                  <a:gd name="T21" fmla="*/ 722 h 722"/>
                </a:gdLst>
                <a:ahLst/>
                <a:cxnLst>
                  <a:cxn ang="T12">
                    <a:pos x="T0" y="T1"/>
                  </a:cxn>
                  <a:cxn ang="T13">
                    <a:pos x="T2" y="T3"/>
                  </a:cxn>
                  <a:cxn ang="T14">
                    <a:pos x="T4" y="T5"/>
                  </a:cxn>
                  <a:cxn ang="T15">
                    <a:pos x="T6" y="T7"/>
                  </a:cxn>
                  <a:cxn ang="T16">
                    <a:pos x="T8" y="T9"/>
                  </a:cxn>
                  <a:cxn ang="T17">
                    <a:pos x="T10" y="T11"/>
                  </a:cxn>
                </a:cxnLst>
                <a:rect l="T18" t="T19" r="T20" b="T21"/>
                <a:pathLst>
                  <a:path w="2479" h="722">
                    <a:moveTo>
                      <a:pt x="146" y="0"/>
                    </a:moveTo>
                    <a:lnTo>
                      <a:pt x="0" y="102"/>
                    </a:lnTo>
                    <a:lnTo>
                      <a:pt x="342" y="227"/>
                    </a:lnTo>
                    <a:lnTo>
                      <a:pt x="2353" y="722"/>
                    </a:lnTo>
                    <a:lnTo>
                      <a:pt x="2479" y="610"/>
                    </a:lnTo>
                    <a:lnTo>
                      <a:pt x="146"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22" name="Freeform 621"/>
              <p:cNvSpPr>
                <a:spLocks/>
              </p:cNvSpPr>
              <p:nvPr/>
            </p:nvSpPr>
            <p:spPr bwMode="auto">
              <a:xfrm>
                <a:off x="646" y="1929"/>
                <a:ext cx="248" cy="56"/>
              </a:xfrm>
              <a:custGeom>
                <a:avLst/>
                <a:gdLst>
                  <a:gd name="T0" fmla="*/ 0 w 2479"/>
                  <a:gd name="T1" fmla="*/ 0 h 722"/>
                  <a:gd name="T2" fmla="*/ 0 w 2479"/>
                  <a:gd name="T3" fmla="*/ 0 h 722"/>
                  <a:gd name="T4" fmla="*/ 0 w 2479"/>
                  <a:gd name="T5" fmla="*/ 0 h 722"/>
                  <a:gd name="T6" fmla="*/ 0 w 2479"/>
                  <a:gd name="T7" fmla="*/ 0 h 722"/>
                  <a:gd name="T8" fmla="*/ 0 w 2479"/>
                  <a:gd name="T9" fmla="*/ 0 h 722"/>
                  <a:gd name="T10" fmla="*/ 0 w 2479"/>
                  <a:gd name="T11" fmla="*/ 0 h 722"/>
                  <a:gd name="T12" fmla="*/ 0 60000 65536"/>
                  <a:gd name="T13" fmla="*/ 0 60000 65536"/>
                  <a:gd name="T14" fmla="*/ 0 60000 65536"/>
                  <a:gd name="T15" fmla="*/ 0 60000 65536"/>
                  <a:gd name="T16" fmla="*/ 0 60000 65536"/>
                  <a:gd name="T17" fmla="*/ 0 60000 65536"/>
                  <a:gd name="T18" fmla="*/ 0 w 2479"/>
                  <a:gd name="T19" fmla="*/ 0 h 722"/>
                  <a:gd name="T20" fmla="*/ 2479 w 2479"/>
                  <a:gd name="T21" fmla="*/ 722 h 722"/>
                </a:gdLst>
                <a:ahLst/>
                <a:cxnLst>
                  <a:cxn ang="T12">
                    <a:pos x="T0" y="T1"/>
                  </a:cxn>
                  <a:cxn ang="T13">
                    <a:pos x="T2" y="T3"/>
                  </a:cxn>
                  <a:cxn ang="T14">
                    <a:pos x="T4" y="T5"/>
                  </a:cxn>
                  <a:cxn ang="T15">
                    <a:pos x="T6" y="T7"/>
                  </a:cxn>
                  <a:cxn ang="T16">
                    <a:pos x="T8" y="T9"/>
                  </a:cxn>
                  <a:cxn ang="T17">
                    <a:pos x="T10" y="T11"/>
                  </a:cxn>
                </a:cxnLst>
                <a:rect l="T18" t="T19" r="T20" b="T21"/>
                <a:pathLst>
                  <a:path w="2479" h="722">
                    <a:moveTo>
                      <a:pt x="146" y="0"/>
                    </a:moveTo>
                    <a:lnTo>
                      <a:pt x="0" y="102"/>
                    </a:lnTo>
                    <a:lnTo>
                      <a:pt x="342" y="227"/>
                    </a:lnTo>
                    <a:lnTo>
                      <a:pt x="2353" y="722"/>
                    </a:lnTo>
                    <a:lnTo>
                      <a:pt x="2479" y="610"/>
                    </a:lnTo>
                    <a:lnTo>
                      <a:pt x="14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23" name="Freeform 622"/>
              <p:cNvSpPr>
                <a:spLocks/>
              </p:cNvSpPr>
              <p:nvPr/>
            </p:nvSpPr>
            <p:spPr bwMode="auto">
              <a:xfrm>
                <a:off x="644" y="1937"/>
                <a:ext cx="239" cy="62"/>
              </a:xfrm>
              <a:custGeom>
                <a:avLst/>
                <a:gdLst>
                  <a:gd name="T0" fmla="*/ 0 w 2397"/>
                  <a:gd name="T1" fmla="*/ 0 h 804"/>
                  <a:gd name="T2" fmla="*/ 0 w 2397"/>
                  <a:gd name="T3" fmla="*/ 0 h 804"/>
                  <a:gd name="T4" fmla="*/ 0 w 2397"/>
                  <a:gd name="T5" fmla="*/ 0 h 804"/>
                  <a:gd name="T6" fmla="*/ 0 w 2397"/>
                  <a:gd name="T7" fmla="*/ 0 h 804"/>
                  <a:gd name="T8" fmla="*/ 0 w 2397"/>
                  <a:gd name="T9" fmla="*/ 0 h 804"/>
                  <a:gd name="T10" fmla="*/ 0 60000 65536"/>
                  <a:gd name="T11" fmla="*/ 0 60000 65536"/>
                  <a:gd name="T12" fmla="*/ 0 60000 65536"/>
                  <a:gd name="T13" fmla="*/ 0 60000 65536"/>
                  <a:gd name="T14" fmla="*/ 0 60000 65536"/>
                  <a:gd name="T15" fmla="*/ 0 w 2397"/>
                  <a:gd name="T16" fmla="*/ 0 h 804"/>
                  <a:gd name="T17" fmla="*/ 2397 w 2397"/>
                  <a:gd name="T18" fmla="*/ 804 h 804"/>
                </a:gdLst>
                <a:ahLst/>
                <a:cxnLst>
                  <a:cxn ang="T10">
                    <a:pos x="T0" y="T1"/>
                  </a:cxn>
                  <a:cxn ang="T11">
                    <a:pos x="T2" y="T3"/>
                  </a:cxn>
                  <a:cxn ang="T12">
                    <a:pos x="T4" y="T5"/>
                  </a:cxn>
                  <a:cxn ang="T13">
                    <a:pos x="T6" y="T7"/>
                  </a:cxn>
                  <a:cxn ang="T14">
                    <a:pos x="T8" y="T9"/>
                  </a:cxn>
                </a:cxnLst>
                <a:rect l="T15" t="T16" r="T17" b="T18"/>
                <a:pathLst>
                  <a:path w="2397" h="804">
                    <a:moveTo>
                      <a:pt x="22" y="0"/>
                    </a:moveTo>
                    <a:lnTo>
                      <a:pt x="0" y="207"/>
                    </a:lnTo>
                    <a:lnTo>
                      <a:pt x="2347" y="804"/>
                    </a:lnTo>
                    <a:lnTo>
                      <a:pt x="2397" y="591"/>
                    </a:lnTo>
                    <a:lnTo>
                      <a:pt x="22"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24" name="Freeform 623"/>
              <p:cNvSpPr>
                <a:spLocks/>
              </p:cNvSpPr>
              <p:nvPr/>
            </p:nvSpPr>
            <p:spPr bwMode="auto">
              <a:xfrm>
                <a:off x="644" y="1937"/>
                <a:ext cx="239" cy="62"/>
              </a:xfrm>
              <a:custGeom>
                <a:avLst/>
                <a:gdLst>
                  <a:gd name="T0" fmla="*/ 0 w 2397"/>
                  <a:gd name="T1" fmla="*/ 0 h 804"/>
                  <a:gd name="T2" fmla="*/ 0 w 2397"/>
                  <a:gd name="T3" fmla="*/ 0 h 804"/>
                  <a:gd name="T4" fmla="*/ 0 w 2397"/>
                  <a:gd name="T5" fmla="*/ 0 h 804"/>
                  <a:gd name="T6" fmla="*/ 0 w 2397"/>
                  <a:gd name="T7" fmla="*/ 0 h 804"/>
                  <a:gd name="T8" fmla="*/ 0 w 2397"/>
                  <a:gd name="T9" fmla="*/ 0 h 804"/>
                  <a:gd name="T10" fmla="*/ 0 60000 65536"/>
                  <a:gd name="T11" fmla="*/ 0 60000 65536"/>
                  <a:gd name="T12" fmla="*/ 0 60000 65536"/>
                  <a:gd name="T13" fmla="*/ 0 60000 65536"/>
                  <a:gd name="T14" fmla="*/ 0 60000 65536"/>
                  <a:gd name="T15" fmla="*/ 0 w 2397"/>
                  <a:gd name="T16" fmla="*/ 0 h 804"/>
                  <a:gd name="T17" fmla="*/ 2397 w 2397"/>
                  <a:gd name="T18" fmla="*/ 804 h 804"/>
                </a:gdLst>
                <a:ahLst/>
                <a:cxnLst>
                  <a:cxn ang="T10">
                    <a:pos x="T0" y="T1"/>
                  </a:cxn>
                  <a:cxn ang="T11">
                    <a:pos x="T2" y="T3"/>
                  </a:cxn>
                  <a:cxn ang="T12">
                    <a:pos x="T4" y="T5"/>
                  </a:cxn>
                  <a:cxn ang="T13">
                    <a:pos x="T6" y="T7"/>
                  </a:cxn>
                  <a:cxn ang="T14">
                    <a:pos x="T8" y="T9"/>
                  </a:cxn>
                </a:cxnLst>
                <a:rect l="T15" t="T16" r="T17" b="T18"/>
                <a:pathLst>
                  <a:path w="2397" h="804">
                    <a:moveTo>
                      <a:pt x="22" y="0"/>
                    </a:moveTo>
                    <a:lnTo>
                      <a:pt x="0" y="207"/>
                    </a:lnTo>
                    <a:lnTo>
                      <a:pt x="2347" y="804"/>
                    </a:lnTo>
                    <a:lnTo>
                      <a:pt x="2397" y="591"/>
                    </a:lnTo>
                    <a:lnTo>
                      <a:pt x="2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25" name="Freeform 624"/>
              <p:cNvSpPr>
                <a:spLocks/>
              </p:cNvSpPr>
              <p:nvPr/>
            </p:nvSpPr>
            <p:spPr bwMode="auto">
              <a:xfrm>
                <a:off x="758" y="1955"/>
                <a:ext cx="16" cy="8"/>
              </a:xfrm>
              <a:custGeom>
                <a:avLst/>
                <a:gdLst>
                  <a:gd name="T0" fmla="*/ 0 w 154"/>
                  <a:gd name="T1" fmla="*/ 0 h 104"/>
                  <a:gd name="T2" fmla="*/ 0 w 154"/>
                  <a:gd name="T3" fmla="*/ 0 h 104"/>
                  <a:gd name="T4" fmla="*/ 0 w 154"/>
                  <a:gd name="T5" fmla="*/ 0 h 104"/>
                  <a:gd name="T6" fmla="*/ 0 w 154"/>
                  <a:gd name="T7" fmla="*/ 0 h 104"/>
                  <a:gd name="T8" fmla="*/ 0 w 154"/>
                  <a:gd name="T9" fmla="*/ 0 h 104"/>
                  <a:gd name="T10" fmla="*/ 0 w 154"/>
                  <a:gd name="T11" fmla="*/ 0 h 104"/>
                  <a:gd name="T12" fmla="*/ 0 w 154"/>
                  <a:gd name="T13" fmla="*/ 0 h 104"/>
                  <a:gd name="T14" fmla="*/ 0 w 154"/>
                  <a:gd name="T15" fmla="*/ 0 h 104"/>
                  <a:gd name="T16" fmla="*/ 0 w 154"/>
                  <a:gd name="T17" fmla="*/ 0 h 104"/>
                  <a:gd name="T18" fmla="*/ 0 w 154"/>
                  <a:gd name="T19" fmla="*/ 0 h 104"/>
                  <a:gd name="T20" fmla="*/ 0 w 154"/>
                  <a:gd name="T21" fmla="*/ 0 h 104"/>
                  <a:gd name="T22" fmla="*/ 0 w 154"/>
                  <a:gd name="T23" fmla="*/ 0 h 104"/>
                  <a:gd name="T24" fmla="*/ 0 w 154"/>
                  <a:gd name="T25" fmla="*/ 0 h 104"/>
                  <a:gd name="T26" fmla="*/ 0 w 154"/>
                  <a:gd name="T27" fmla="*/ 0 h 104"/>
                  <a:gd name="T28" fmla="*/ 0 w 154"/>
                  <a:gd name="T29" fmla="*/ 0 h 104"/>
                  <a:gd name="T30" fmla="*/ 0 w 154"/>
                  <a:gd name="T31" fmla="*/ 0 h 104"/>
                  <a:gd name="T32" fmla="*/ 0 w 154"/>
                  <a:gd name="T33" fmla="*/ 0 h 104"/>
                  <a:gd name="T34" fmla="*/ 0 w 154"/>
                  <a:gd name="T35" fmla="*/ 0 h 104"/>
                  <a:gd name="T36" fmla="*/ 0 w 154"/>
                  <a:gd name="T37" fmla="*/ 0 h 104"/>
                  <a:gd name="T38" fmla="*/ 0 w 154"/>
                  <a:gd name="T39" fmla="*/ 0 h 104"/>
                  <a:gd name="T40" fmla="*/ 0 w 154"/>
                  <a:gd name="T41" fmla="*/ 0 h 104"/>
                  <a:gd name="T42" fmla="*/ 0 w 154"/>
                  <a:gd name="T43" fmla="*/ 0 h 104"/>
                  <a:gd name="T44" fmla="*/ 0 w 154"/>
                  <a:gd name="T45" fmla="*/ 0 h 1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
                  <a:gd name="T70" fmla="*/ 0 h 104"/>
                  <a:gd name="T71" fmla="*/ 154 w 154"/>
                  <a:gd name="T72" fmla="*/ 104 h 1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 h="104">
                    <a:moveTo>
                      <a:pt x="0" y="67"/>
                    </a:moveTo>
                    <a:lnTo>
                      <a:pt x="0" y="82"/>
                    </a:lnTo>
                    <a:lnTo>
                      <a:pt x="14" y="82"/>
                    </a:lnTo>
                    <a:lnTo>
                      <a:pt x="30" y="104"/>
                    </a:lnTo>
                    <a:lnTo>
                      <a:pt x="140" y="104"/>
                    </a:lnTo>
                    <a:lnTo>
                      <a:pt x="145" y="90"/>
                    </a:lnTo>
                    <a:lnTo>
                      <a:pt x="145" y="82"/>
                    </a:lnTo>
                    <a:lnTo>
                      <a:pt x="154" y="73"/>
                    </a:lnTo>
                    <a:lnTo>
                      <a:pt x="154" y="53"/>
                    </a:lnTo>
                    <a:lnTo>
                      <a:pt x="145" y="36"/>
                    </a:lnTo>
                    <a:lnTo>
                      <a:pt x="145" y="22"/>
                    </a:lnTo>
                    <a:lnTo>
                      <a:pt x="140" y="16"/>
                    </a:lnTo>
                    <a:lnTo>
                      <a:pt x="117" y="8"/>
                    </a:lnTo>
                    <a:lnTo>
                      <a:pt x="110" y="8"/>
                    </a:lnTo>
                    <a:lnTo>
                      <a:pt x="95" y="0"/>
                    </a:lnTo>
                    <a:lnTo>
                      <a:pt x="51" y="0"/>
                    </a:lnTo>
                    <a:lnTo>
                      <a:pt x="51" y="8"/>
                    </a:lnTo>
                    <a:lnTo>
                      <a:pt x="36" y="8"/>
                    </a:lnTo>
                    <a:lnTo>
                      <a:pt x="30" y="16"/>
                    </a:lnTo>
                    <a:lnTo>
                      <a:pt x="14" y="16"/>
                    </a:lnTo>
                    <a:lnTo>
                      <a:pt x="14" y="22"/>
                    </a:lnTo>
                    <a:lnTo>
                      <a:pt x="0" y="45"/>
                    </a:lnTo>
                    <a:lnTo>
                      <a:pt x="0" y="67"/>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26" name="Freeform 625"/>
              <p:cNvSpPr>
                <a:spLocks/>
              </p:cNvSpPr>
              <p:nvPr/>
            </p:nvSpPr>
            <p:spPr bwMode="auto">
              <a:xfrm>
                <a:off x="758" y="1955"/>
                <a:ext cx="16" cy="8"/>
              </a:xfrm>
              <a:custGeom>
                <a:avLst/>
                <a:gdLst>
                  <a:gd name="T0" fmla="*/ 0 w 154"/>
                  <a:gd name="T1" fmla="*/ 0 h 104"/>
                  <a:gd name="T2" fmla="*/ 0 w 154"/>
                  <a:gd name="T3" fmla="*/ 0 h 104"/>
                  <a:gd name="T4" fmla="*/ 0 w 154"/>
                  <a:gd name="T5" fmla="*/ 0 h 104"/>
                  <a:gd name="T6" fmla="*/ 0 w 154"/>
                  <a:gd name="T7" fmla="*/ 0 h 104"/>
                  <a:gd name="T8" fmla="*/ 0 w 154"/>
                  <a:gd name="T9" fmla="*/ 0 h 104"/>
                  <a:gd name="T10" fmla="*/ 0 w 154"/>
                  <a:gd name="T11" fmla="*/ 0 h 104"/>
                  <a:gd name="T12" fmla="*/ 0 w 154"/>
                  <a:gd name="T13" fmla="*/ 0 h 104"/>
                  <a:gd name="T14" fmla="*/ 0 w 154"/>
                  <a:gd name="T15" fmla="*/ 0 h 104"/>
                  <a:gd name="T16" fmla="*/ 0 w 154"/>
                  <a:gd name="T17" fmla="*/ 0 h 104"/>
                  <a:gd name="T18" fmla="*/ 0 w 154"/>
                  <a:gd name="T19" fmla="*/ 0 h 104"/>
                  <a:gd name="T20" fmla="*/ 0 w 154"/>
                  <a:gd name="T21" fmla="*/ 0 h 104"/>
                  <a:gd name="T22" fmla="*/ 0 w 154"/>
                  <a:gd name="T23" fmla="*/ 0 h 104"/>
                  <a:gd name="T24" fmla="*/ 0 w 154"/>
                  <a:gd name="T25" fmla="*/ 0 h 104"/>
                  <a:gd name="T26" fmla="*/ 0 w 154"/>
                  <a:gd name="T27" fmla="*/ 0 h 104"/>
                  <a:gd name="T28" fmla="*/ 0 w 154"/>
                  <a:gd name="T29" fmla="*/ 0 h 104"/>
                  <a:gd name="T30" fmla="*/ 0 w 154"/>
                  <a:gd name="T31" fmla="*/ 0 h 104"/>
                  <a:gd name="T32" fmla="*/ 0 w 154"/>
                  <a:gd name="T33" fmla="*/ 0 h 104"/>
                  <a:gd name="T34" fmla="*/ 0 w 154"/>
                  <a:gd name="T35" fmla="*/ 0 h 104"/>
                  <a:gd name="T36" fmla="*/ 0 w 154"/>
                  <a:gd name="T37" fmla="*/ 0 h 104"/>
                  <a:gd name="T38" fmla="*/ 0 w 154"/>
                  <a:gd name="T39" fmla="*/ 0 h 104"/>
                  <a:gd name="T40" fmla="*/ 0 w 154"/>
                  <a:gd name="T41" fmla="*/ 0 h 104"/>
                  <a:gd name="T42" fmla="*/ 0 w 154"/>
                  <a:gd name="T43" fmla="*/ 0 h 104"/>
                  <a:gd name="T44" fmla="*/ 0 w 154"/>
                  <a:gd name="T45" fmla="*/ 0 h 1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
                  <a:gd name="T70" fmla="*/ 0 h 104"/>
                  <a:gd name="T71" fmla="*/ 154 w 154"/>
                  <a:gd name="T72" fmla="*/ 104 h 1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 h="104">
                    <a:moveTo>
                      <a:pt x="0" y="67"/>
                    </a:moveTo>
                    <a:lnTo>
                      <a:pt x="0" y="82"/>
                    </a:lnTo>
                    <a:lnTo>
                      <a:pt x="14" y="82"/>
                    </a:lnTo>
                    <a:lnTo>
                      <a:pt x="30" y="104"/>
                    </a:lnTo>
                    <a:lnTo>
                      <a:pt x="140" y="104"/>
                    </a:lnTo>
                    <a:lnTo>
                      <a:pt x="145" y="90"/>
                    </a:lnTo>
                    <a:lnTo>
                      <a:pt x="145" y="82"/>
                    </a:lnTo>
                    <a:lnTo>
                      <a:pt x="154" y="73"/>
                    </a:lnTo>
                    <a:lnTo>
                      <a:pt x="154" y="53"/>
                    </a:lnTo>
                    <a:lnTo>
                      <a:pt x="145" y="36"/>
                    </a:lnTo>
                    <a:lnTo>
                      <a:pt x="145" y="22"/>
                    </a:lnTo>
                    <a:lnTo>
                      <a:pt x="140" y="16"/>
                    </a:lnTo>
                    <a:lnTo>
                      <a:pt x="117" y="8"/>
                    </a:lnTo>
                    <a:lnTo>
                      <a:pt x="110" y="8"/>
                    </a:lnTo>
                    <a:lnTo>
                      <a:pt x="95" y="0"/>
                    </a:lnTo>
                    <a:lnTo>
                      <a:pt x="51" y="0"/>
                    </a:lnTo>
                    <a:lnTo>
                      <a:pt x="51" y="8"/>
                    </a:lnTo>
                    <a:lnTo>
                      <a:pt x="36" y="8"/>
                    </a:lnTo>
                    <a:lnTo>
                      <a:pt x="30" y="16"/>
                    </a:lnTo>
                    <a:lnTo>
                      <a:pt x="14" y="16"/>
                    </a:lnTo>
                    <a:lnTo>
                      <a:pt x="14" y="22"/>
                    </a:lnTo>
                    <a:lnTo>
                      <a:pt x="0" y="45"/>
                    </a:lnTo>
                    <a:lnTo>
                      <a:pt x="0" y="6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27" name="Freeform 626"/>
              <p:cNvSpPr>
                <a:spLocks/>
              </p:cNvSpPr>
              <p:nvPr/>
            </p:nvSpPr>
            <p:spPr bwMode="auto">
              <a:xfrm>
                <a:off x="669" y="1937"/>
                <a:ext cx="10" cy="10"/>
              </a:xfrm>
              <a:custGeom>
                <a:avLst/>
                <a:gdLst>
                  <a:gd name="T0" fmla="*/ 0 w 96"/>
                  <a:gd name="T1" fmla="*/ 0 h 125"/>
                  <a:gd name="T2" fmla="*/ 0 w 96"/>
                  <a:gd name="T3" fmla="*/ 0 h 125"/>
                  <a:gd name="T4" fmla="*/ 0 w 96"/>
                  <a:gd name="T5" fmla="*/ 0 h 125"/>
                  <a:gd name="T6" fmla="*/ 0 w 96"/>
                  <a:gd name="T7" fmla="*/ 0 h 125"/>
                  <a:gd name="T8" fmla="*/ 0 w 96"/>
                  <a:gd name="T9" fmla="*/ 0 h 125"/>
                  <a:gd name="T10" fmla="*/ 0 w 96"/>
                  <a:gd name="T11" fmla="*/ 0 h 125"/>
                  <a:gd name="T12" fmla="*/ 0 w 96"/>
                  <a:gd name="T13" fmla="*/ 0 h 125"/>
                  <a:gd name="T14" fmla="*/ 0 w 96"/>
                  <a:gd name="T15" fmla="*/ 0 h 125"/>
                  <a:gd name="T16" fmla="*/ 0 60000 65536"/>
                  <a:gd name="T17" fmla="*/ 0 60000 65536"/>
                  <a:gd name="T18" fmla="*/ 0 60000 65536"/>
                  <a:gd name="T19" fmla="*/ 0 60000 65536"/>
                  <a:gd name="T20" fmla="*/ 0 60000 65536"/>
                  <a:gd name="T21" fmla="*/ 0 60000 65536"/>
                  <a:gd name="T22" fmla="*/ 0 60000 65536"/>
                  <a:gd name="T23" fmla="*/ 0 60000 65536"/>
                  <a:gd name="T24" fmla="*/ 0 w 96"/>
                  <a:gd name="T25" fmla="*/ 0 h 125"/>
                  <a:gd name="T26" fmla="*/ 96 w 96"/>
                  <a:gd name="T27" fmla="*/ 125 h 1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 h="125">
                    <a:moveTo>
                      <a:pt x="67" y="0"/>
                    </a:moveTo>
                    <a:lnTo>
                      <a:pt x="0" y="60"/>
                    </a:lnTo>
                    <a:lnTo>
                      <a:pt x="0" y="119"/>
                    </a:lnTo>
                    <a:lnTo>
                      <a:pt x="22" y="125"/>
                    </a:lnTo>
                    <a:lnTo>
                      <a:pt x="22" y="66"/>
                    </a:lnTo>
                    <a:lnTo>
                      <a:pt x="31" y="66"/>
                    </a:lnTo>
                    <a:lnTo>
                      <a:pt x="96" y="0"/>
                    </a:lnTo>
                    <a:lnTo>
                      <a:pt x="6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28" name="Line 627"/>
              <p:cNvSpPr>
                <a:spLocks noChangeShapeType="1"/>
              </p:cNvSpPr>
              <p:nvPr/>
            </p:nvSpPr>
            <p:spPr bwMode="auto">
              <a:xfrm flipV="1">
                <a:off x="684" y="1940"/>
                <a:ext cx="7"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29" name="Line 628"/>
              <p:cNvSpPr>
                <a:spLocks noChangeShapeType="1"/>
              </p:cNvSpPr>
              <p:nvPr/>
            </p:nvSpPr>
            <p:spPr bwMode="auto">
              <a:xfrm>
                <a:off x="691" y="194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0" name="Line 629"/>
              <p:cNvSpPr>
                <a:spLocks noChangeShapeType="1"/>
              </p:cNvSpPr>
              <p:nvPr/>
            </p:nvSpPr>
            <p:spPr bwMode="auto">
              <a:xfrm flipH="1">
                <a:off x="689" y="1941"/>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1" name="Line 630"/>
              <p:cNvSpPr>
                <a:spLocks noChangeShapeType="1"/>
              </p:cNvSpPr>
              <p:nvPr/>
            </p:nvSpPr>
            <p:spPr bwMode="auto">
              <a:xfrm flipV="1">
                <a:off x="722" y="1947"/>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2" name="Line 631"/>
              <p:cNvSpPr>
                <a:spLocks noChangeShapeType="1"/>
              </p:cNvSpPr>
              <p:nvPr/>
            </p:nvSpPr>
            <p:spPr bwMode="auto">
              <a:xfrm>
                <a:off x="728" y="1947"/>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3" name="Line 632"/>
              <p:cNvSpPr>
                <a:spLocks noChangeShapeType="1"/>
              </p:cNvSpPr>
              <p:nvPr/>
            </p:nvSpPr>
            <p:spPr bwMode="auto">
              <a:xfrm flipH="1">
                <a:off x="726" y="1947"/>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4" name="Line 633"/>
              <p:cNvSpPr>
                <a:spLocks noChangeShapeType="1"/>
              </p:cNvSpPr>
              <p:nvPr/>
            </p:nvSpPr>
            <p:spPr bwMode="auto">
              <a:xfrm flipV="1">
                <a:off x="732" y="1949"/>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5" name="Line 634"/>
              <p:cNvSpPr>
                <a:spLocks noChangeShapeType="1"/>
              </p:cNvSpPr>
              <p:nvPr/>
            </p:nvSpPr>
            <p:spPr bwMode="auto">
              <a:xfrm>
                <a:off x="738" y="1949"/>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6" name="Line 635"/>
              <p:cNvSpPr>
                <a:spLocks noChangeShapeType="1"/>
              </p:cNvSpPr>
              <p:nvPr/>
            </p:nvSpPr>
            <p:spPr bwMode="auto">
              <a:xfrm flipH="1">
                <a:off x="735" y="1950"/>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7" name="Line 636"/>
              <p:cNvSpPr>
                <a:spLocks noChangeShapeType="1"/>
              </p:cNvSpPr>
              <p:nvPr/>
            </p:nvSpPr>
            <p:spPr bwMode="auto">
              <a:xfrm flipV="1">
                <a:off x="693" y="1942"/>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8" name="Line 637"/>
              <p:cNvSpPr>
                <a:spLocks noChangeShapeType="1"/>
              </p:cNvSpPr>
              <p:nvPr/>
            </p:nvSpPr>
            <p:spPr bwMode="auto">
              <a:xfrm>
                <a:off x="701" y="1942"/>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39" name="Line 638"/>
              <p:cNvSpPr>
                <a:spLocks noChangeShapeType="1"/>
              </p:cNvSpPr>
              <p:nvPr/>
            </p:nvSpPr>
            <p:spPr bwMode="auto">
              <a:xfrm flipH="1">
                <a:off x="698" y="1943"/>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0" name="Line 639"/>
              <p:cNvSpPr>
                <a:spLocks noChangeShapeType="1"/>
              </p:cNvSpPr>
              <p:nvPr/>
            </p:nvSpPr>
            <p:spPr bwMode="auto">
              <a:xfrm flipV="1">
                <a:off x="701" y="1943"/>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1" name="Line 640"/>
              <p:cNvSpPr>
                <a:spLocks noChangeShapeType="1"/>
              </p:cNvSpPr>
              <p:nvPr/>
            </p:nvSpPr>
            <p:spPr bwMode="auto">
              <a:xfrm>
                <a:off x="709" y="1943"/>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2" name="Line 641"/>
              <p:cNvSpPr>
                <a:spLocks noChangeShapeType="1"/>
              </p:cNvSpPr>
              <p:nvPr/>
            </p:nvSpPr>
            <p:spPr bwMode="auto">
              <a:xfrm flipH="1">
                <a:off x="707" y="1945"/>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3" name="Line 642"/>
              <p:cNvSpPr>
                <a:spLocks noChangeShapeType="1"/>
              </p:cNvSpPr>
              <p:nvPr/>
            </p:nvSpPr>
            <p:spPr bwMode="auto">
              <a:xfrm flipV="1">
                <a:off x="712" y="1945"/>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4" name="Line 643"/>
              <p:cNvSpPr>
                <a:spLocks noChangeShapeType="1"/>
              </p:cNvSpPr>
              <p:nvPr/>
            </p:nvSpPr>
            <p:spPr bwMode="auto">
              <a:xfrm>
                <a:off x="718" y="1945"/>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5" name="Line 644"/>
              <p:cNvSpPr>
                <a:spLocks noChangeShapeType="1"/>
              </p:cNvSpPr>
              <p:nvPr/>
            </p:nvSpPr>
            <p:spPr bwMode="auto">
              <a:xfrm flipH="1">
                <a:off x="715" y="1946"/>
                <a:ext cx="7"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46" name="Freeform 645"/>
              <p:cNvSpPr>
                <a:spLocks/>
              </p:cNvSpPr>
              <p:nvPr/>
            </p:nvSpPr>
            <p:spPr bwMode="auto">
              <a:xfrm>
                <a:off x="658" y="1935"/>
                <a:ext cx="9" cy="11"/>
              </a:xfrm>
              <a:custGeom>
                <a:avLst/>
                <a:gdLst>
                  <a:gd name="T0" fmla="*/ 0 w 93"/>
                  <a:gd name="T1" fmla="*/ 0 h 141"/>
                  <a:gd name="T2" fmla="*/ 0 w 93"/>
                  <a:gd name="T3" fmla="*/ 0 h 141"/>
                  <a:gd name="T4" fmla="*/ 0 w 93"/>
                  <a:gd name="T5" fmla="*/ 0 h 141"/>
                  <a:gd name="T6" fmla="*/ 0 w 93"/>
                  <a:gd name="T7" fmla="*/ 0 h 141"/>
                  <a:gd name="T8" fmla="*/ 0 w 93"/>
                  <a:gd name="T9" fmla="*/ 0 h 141"/>
                  <a:gd name="T10" fmla="*/ 0 w 93"/>
                  <a:gd name="T11" fmla="*/ 0 h 141"/>
                  <a:gd name="T12" fmla="*/ 0 w 93"/>
                  <a:gd name="T13" fmla="*/ 0 h 141"/>
                  <a:gd name="T14" fmla="*/ 0 60000 65536"/>
                  <a:gd name="T15" fmla="*/ 0 60000 65536"/>
                  <a:gd name="T16" fmla="*/ 0 60000 65536"/>
                  <a:gd name="T17" fmla="*/ 0 60000 65536"/>
                  <a:gd name="T18" fmla="*/ 0 60000 65536"/>
                  <a:gd name="T19" fmla="*/ 0 60000 65536"/>
                  <a:gd name="T20" fmla="*/ 0 60000 65536"/>
                  <a:gd name="T21" fmla="*/ 0 w 93"/>
                  <a:gd name="T22" fmla="*/ 0 h 141"/>
                  <a:gd name="T23" fmla="*/ 93 w 93"/>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141">
                    <a:moveTo>
                      <a:pt x="65" y="0"/>
                    </a:moveTo>
                    <a:lnTo>
                      <a:pt x="0" y="59"/>
                    </a:lnTo>
                    <a:lnTo>
                      <a:pt x="0" y="141"/>
                    </a:lnTo>
                    <a:lnTo>
                      <a:pt x="28" y="141"/>
                    </a:lnTo>
                    <a:lnTo>
                      <a:pt x="28" y="68"/>
                    </a:lnTo>
                    <a:lnTo>
                      <a:pt x="93" y="8"/>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47" name="Freeform 646"/>
              <p:cNvSpPr>
                <a:spLocks/>
              </p:cNvSpPr>
              <p:nvPr/>
            </p:nvSpPr>
            <p:spPr bwMode="auto">
              <a:xfrm>
                <a:off x="888" y="1981"/>
                <a:ext cx="55" cy="21"/>
              </a:xfrm>
              <a:custGeom>
                <a:avLst/>
                <a:gdLst>
                  <a:gd name="T0" fmla="*/ 0 w 553"/>
                  <a:gd name="T1" fmla="*/ 0 h 272"/>
                  <a:gd name="T2" fmla="*/ 0 w 553"/>
                  <a:gd name="T3" fmla="*/ 0 h 272"/>
                  <a:gd name="T4" fmla="*/ 0 w 553"/>
                  <a:gd name="T5" fmla="*/ 0 h 272"/>
                  <a:gd name="T6" fmla="*/ 0 w 553"/>
                  <a:gd name="T7" fmla="*/ 0 h 272"/>
                  <a:gd name="T8" fmla="*/ 0 w 553"/>
                  <a:gd name="T9" fmla="*/ 0 h 272"/>
                  <a:gd name="T10" fmla="*/ 0 w 553"/>
                  <a:gd name="T11" fmla="*/ 0 h 272"/>
                  <a:gd name="T12" fmla="*/ 0 w 553"/>
                  <a:gd name="T13" fmla="*/ 0 h 272"/>
                  <a:gd name="T14" fmla="*/ 0 w 553"/>
                  <a:gd name="T15" fmla="*/ 0 h 272"/>
                  <a:gd name="T16" fmla="*/ 0 w 553"/>
                  <a:gd name="T17" fmla="*/ 0 h 272"/>
                  <a:gd name="T18" fmla="*/ 0 w 553"/>
                  <a:gd name="T19" fmla="*/ 0 h 272"/>
                  <a:gd name="T20" fmla="*/ 0 w 553"/>
                  <a:gd name="T21" fmla="*/ 0 h 272"/>
                  <a:gd name="T22" fmla="*/ 0 w 553"/>
                  <a:gd name="T23" fmla="*/ 0 h 272"/>
                  <a:gd name="T24" fmla="*/ 0 w 553"/>
                  <a:gd name="T25" fmla="*/ 0 h 272"/>
                  <a:gd name="T26" fmla="*/ 0 w 553"/>
                  <a:gd name="T27" fmla="*/ 0 h 272"/>
                  <a:gd name="T28" fmla="*/ 0 w 553"/>
                  <a:gd name="T29" fmla="*/ 0 h 272"/>
                  <a:gd name="T30" fmla="*/ 0 w 553"/>
                  <a:gd name="T31" fmla="*/ 0 h 272"/>
                  <a:gd name="T32" fmla="*/ 0 w 553"/>
                  <a:gd name="T33" fmla="*/ 0 h 272"/>
                  <a:gd name="T34" fmla="*/ 0 w 553"/>
                  <a:gd name="T35" fmla="*/ 0 h 272"/>
                  <a:gd name="T36" fmla="*/ 0 w 553"/>
                  <a:gd name="T37" fmla="*/ 0 h 272"/>
                  <a:gd name="T38" fmla="*/ 0 w 553"/>
                  <a:gd name="T39" fmla="*/ 0 h 272"/>
                  <a:gd name="T40" fmla="*/ 0 w 553"/>
                  <a:gd name="T41" fmla="*/ 0 h 272"/>
                  <a:gd name="T42" fmla="*/ 0 w 553"/>
                  <a:gd name="T43" fmla="*/ 0 h 272"/>
                  <a:gd name="T44" fmla="*/ 0 w 553"/>
                  <a:gd name="T45" fmla="*/ 0 h 272"/>
                  <a:gd name="T46" fmla="*/ 0 w 553"/>
                  <a:gd name="T47" fmla="*/ 0 h 272"/>
                  <a:gd name="T48" fmla="*/ 0 w 553"/>
                  <a:gd name="T49" fmla="*/ 0 h 272"/>
                  <a:gd name="T50" fmla="*/ 0 w 553"/>
                  <a:gd name="T51" fmla="*/ 0 h 272"/>
                  <a:gd name="T52" fmla="*/ 0 w 553"/>
                  <a:gd name="T53" fmla="*/ 0 h 272"/>
                  <a:gd name="T54" fmla="*/ 0 w 553"/>
                  <a:gd name="T55" fmla="*/ 0 h 272"/>
                  <a:gd name="T56" fmla="*/ 0 w 553"/>
                  <a:gd name="T57" fmla="*/ 0 h 272"/>
                  <a:gd name="T58" fmla="*/ 0 w 553"/>
                  <a:gd name="T59" fmla="*/ 0 h 272"/>
                  <a:gd name="T60" fmla="*/ 0 w 553"/>
                  <a:gd name="T61" fmla="*/ 0 h 272"/>
                  <a:gd name="T62" fmla="*/ 0 w 553"/>
                  <a:gd name="T63" fmla="*/ 0 h 272"/>
                  <a:gd name="T64" fmla="*/ 0 w 553"/>
                  <a:gd name="T65" fmla="*/ 0 h 272"/>
                  <a:gd name="T66" fmla="*/ 0 w 553"/>
                  <a:gd name="T67" fmla="*/ 0 h 272"/>
                  <a:gd name="T68" fmla="*/ 0 w 553"/>
                  <a:gd name="T69" fmla="*/ 0 h 272"/>
                  <a:gd name="T70" fmla="*/ 0 w 553"/>
                  <a:gd name="T71" fmla="*/ 0 h 272"/>
                  <a:gd name="T72" fmla="*/ 0 w 553"/>
                  <a:gd name="T73" fmla="*/ 0 h 272"/>
                  <a:gd name="T74" fmla="*/ 0 w 553"/>
                  <a:gd name="T75" fmla="*/ 0 h 272"/>
                  <a:gd name="T76" fmla="*/ 0 w 553"/>
                  <a:gd name="T77" fmla="*/ 0 h 272"/>
                  <a:gd name="T78" fmla="*/ 0 w 553"/>
                  <a:gd name="T79" fmla="*/ 0 h 272"/>
                  <a:gd name="T80" fmla="*/ 0 w 553"/>
                  <a:gd name="T81" fmla="*/ 0 h 272"/>
                  <a:gd name="T82" fmla="*/ 0 w 553"/>
                  <a:gd name="T83" fmla="*/ 0 h 272"/>
                  <a:gd name="T84" fmla="*/ 0 w 553"/>
                  <a:gd name="T85" fmla="*/ 0 h 272"/>
                  <a:gd name="T86" fmla="*/ 0 w 553"/>
                  <a:gd name="T87" fmla="*/ 0 h 272"/>
                  <a:gd name="T88" fmla="*/ 0 w 553"/>
                  <a:gd name="T89" fmla="*/ 0 h 272"/>
                  <a:gd name="T90" fmla="*/ 0 w 553"/>
                  <a:gd name="T91" fmla="*/ 0 h 272"/>
                  <a:gd name="T92" fmla="*/ 0 w 553"/>
                  <a:gd name="T93" fmla="*/ 0 h 272"/>
                  <a:gd name="T94" fmla="*/ 0 w 553"/>
                  <a:gd name="T95" fmla="*/ 0 h 272"/>
                  <a:gd name="T96" fmla="*/ 0 w 553"/>
                  <a:gd name="T97" fmla="*/ 0 h 272"/>
                  <a:gd name="T98" fmla="*/ 0 w 553"/>
                  <a:gd name="T99" fmla="*/ 0 h 272"/>
                  <a:gd name="T100" fmla="*/ 0 w 553"/>
                  <a:gd name="T101" fmla="*/ 0 h 272"/>
                  <a:gd name="T102" fmla="*/ 0 w 553"/>
                  <a:gd name="T103" fmla="*/ 0 h 2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3"/>
                  <a:gd name="T157" fmla="*/ 0 h 272"/>
                  <a:gd name="T158" fmla="*/ 553 w 553"/>
                  <a:gd name="T159" fmla="*/ 272 h 2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3" h="272">
                    <a:moveTo>
                      <a:pt x="22" y="171"/>
                    </a:moveTo>
                    <a:lnTo>
                      <a:pt x="28" y="171"/>
                    </a:lnTo>
                    <a:lnTo>
                      <a:pt x="28" y="177"/>
                    </a:lnTo>
                    <a:lnTo>
                      <a:pt x="64" y="177"/>
                    </a:lnTo>
                    <a:lnTo>
                      <a:pt x="87" y="193"/>
                    </a:lnTo>
                    <a:lnTo>
                      <a:pt x="101" y="193"/>
                    </a:lnTo>
                    <a:lnTo>
                      <a:pt x="115" y="199"/>
                    </a:lnTo>
                    <a:lnTo>
                      <a:pt x="196" y="199"/>
                    </a:lnTo>
                    <a:lnTo>
                      <a:pt x="218" y="213"/>
                    </a:lnTo>
                    <a:lnTo>
                      <a:pt x="238" y="213"/>
                    </a:lnTo>
                    <a:lnTo>
                      <a:pt x="255" y="222"/>
                    </a:lnTo>
                    <a:lnTo>
                      <a:pt x="275" y="222"/>
                    </a:lnTo>
                    <a:lnTo>
                      <a:pt x="305" y="236"/>
                    </a:lnTo>
                    <a:lnTo>
                      <a:pt x="356" y="236"/>
                    </a:lnTo>
                    <a:lnTo>
                      <a:pt x="370" y="250"/>
                    </a:lnTo>
                    <a:lnTo>
                      <a:pt x="414" y="250"/>
                    </a:lnTo>
                    <a:lnTo>
                      <a:pt x="429" y="259"/>
                    </a:lnTo>
                    <a:lnTo>
                      <a:pt x="457" y="259"/>
                    </a:lnTo>
                    <a:lnTo>
                      <a:pt x="466" y="272"/>
                    </a:lnTo>
                    <a:lnTo>
                      <a:pt x="479" y="272"/>
                    </a:lnTo>
                    <a:lnTo>
                      <a:pt x="553" y="222"/>
                    </a:lnTo>
                    <a:lnTo>
                      <a:pt x="414" y="111"/>
                    </a:lnTo>
                    <a:lnTo>
                      <a:pt x="401" y="111"/>
                    </a:lnTo>
                    <a:lnTo>
                      <a:pt x="401" y="103"/>
                    </a:lnTo>
                    <a:lnTo>
                      <a:pt x="392" y="103"/>
                    </a:lnTo>
                    <a:lnTo>
                      <a:pt x="364" y="83"/>
                    </a:lnTo>
                    <a:lnTo>
                      <a:pt x="356" y="83"/>
                    </a:lnTo>
                    <a:lnTo>
                      <a:pt x="342" y="59"/>
                    </a:lnTo>
                    <a:lnTo>
                      <a:pt x="334" y="59"/>
                    </a:lnTo>
                    <a:lnTo>
                      <a:pt x="320" y="52"/>
                    </a:lnTo>
                    <a:lnTo>
                      <a:pt x="305" y="37"/>
                    </a:lnTo>
                    <a:lnTo>
                      <a:pt x="283" y="37"/>
                    </a:lnTo>
                    <a:lnTo>
                      <a:pt x="261" y="23"/>
                    </a:lnTo>
                    <a:lnTo>
                      <a:pt x="255" y="23"/>
                    </a:lnTo>
                    <a:lnTo>
                      <a:pt x="247" y="15"/>
                    </a:lnTo>
                    <a:lnTo>
                      <a:pt x="233" y="15"/>
                    </a:lnTo>
                    <a:lnTo>
                      <a:pt x="225" y="0"/>
                    </a:lnTo>
                    <a:lnTo>
                      <a:pt x="87" y="0"/>
                    </a:lnTo>
                    <a:lnTo>
                      <a:pt x="79" y="15"/>
                    </a:lnTo>
                    <a:lnTo>
                      <a:pt x="64" y="15"/>
                    </a:lnTo>
                    <a:lnTo>
                      <a:pt x="50" y="37"/>
                    </a:lnTo>
                    <a:lnTo>
                      <a:pt x="28" y="37"/>
                    </a:lnTo>
                    <a:lnTo>
                      <a:pt x="28" y="52"/>
                    </a:lnTo>
                    <a:lnTo>
                      <a:pt x="22" y="74"/>
                    </a:lnTo>
                    <a:lnTo>
                      <a:pt x="22" y="83"/>
                    </a:lnTo>
                    <a:lnTo>
                      <a:pt x="5" y="83"/>
                    </a:lnTo>
                    <a:lnTo>
                      <a:pt x="5" y="96"/>
                    </a:lnTo>
                    <a:lnTo>
                      <a:pt x="0" y="103"/>
                    </a:lnTo>
                    <a:lnTo>
                      <a:pt x="0" y="140"/>
                    </a:lnTo>
                    <a:lnTo>
                      <a:pt x="5" y="156"/>
                    </a:lnTo>
                    <a:lnTo>
                      <a:pt x="22" y="156"/>
                    </a:lnTo>
                    <a:lnTo>
                      <a:pt x="22" y="171"/>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48" name="Freeform 647"/>
              <p:cNvSpPr>
                <a:spLocks/>
              </p:cNvSpPr>
              <p:nvPr/>
            </p:nvSpPr>
            <p:spPr bwMode="auto">
              <a:xfrm>
                <a:off x="888" y="1981"/>
                <a:ext cx="55" cy="21"/>
              </a:xfrm>
              <a:custGeom>
                <a:avLst/>
                <a:gdLst>
                  <a:gd name="T0" fmla="*/ 0 w 553"/>
                  <a:gd name="T1" fmla="*/ 0 h 272"/>
                  <a:gd name="T2" fmla="*/ 0 w 553"/>
                  <a:gd name="T3" fmla="*/ 0 h 272"/>
                  <a:gd name="T4" fmla="*/ 0 w 553"/>
                  <a:gd name="T5" fmla="*/ 0 h 272"/>
                  <a:gd name="T6" fmla="*/ 0 w 553"/>
                  <a:gd name="T7" fmla="*/ 0 h 272"/>
                  <a:gd name="T8" fmla="*/ 0 w 553"/>
                  <a:gd name="T9" fmla="*/ 0 h 272"/>
                  <a:gd name="T10" fmla="*/ 0 w 553"/>
                  <a:gd name="T11" fmla="*/ 0 h 272"/>
                  <a:gd name="T12" fmla="*/ 0 w 553"/>
                  <a:gd name="T13" fmla="*/ 0 h 272"/>
                  <a:gd name="T14" fmla="*/ 0 w 553"/>
                  <a:gd name="T15" fmla="*/ 0 h 272"/>
                  <a:gd name="T16" fmla="*/ 0 w 553"/>
                  <a:gd name="T17" fmla="*/ 0 h 272"/>
                  <a:gd name="T18" fmla="*/ 0 w 553"/>
                  <a:gd name="T19" fmla="*/ 0 h 272"/>
                  <a:gd name="T20" fmla="*/ 0 w 553"/>
                  <a:gd name="T21" fmla="*/ 0 h 272"/>
                  <a:gd name="T22" fmla="*/ 0 w 553"/>
                  <a:gd name="T23" fmla="*/ 0 h 272"/>
                  <a:gd name="T24" fmla="*/ 0 w 553"/>
                  <a:gd name="T25" fmla="*/ 0 h 272"/>
                  <a:gd name="T26" fmla="*/ 0 w 553"/>
                  <a:gd name="T27" fmla="*/ 0 h 272"/>
                  <a:gd name="T28" fmla="*/ 0 w 553"/>
                  <a:gd name="T29" fmla="*/ 0 h 272"/>
                  <a:gd name="T30" fmla="*/ 0 w 553"/>
                  <a:gd name="T31" fmla="*/ 0 h 272"/>
                  <a:gd name="T32" fmla="*/ 0 w 553"/>
                  <a:gd name="T33" fmla="*/ 0 h 272"/>
                  <a:gd name="T34" fmla="*/ 0 w 553"/>
                  <a:gd name="T35" fmla="*/ 0 h 272"/>
                  <a:gd name="T36" fmla="*/ 0 w 553"/>
                  <a:gd name="T37" fmla="*/ 0 h 272"/>
                  <a:gd name="T38" fmla="*/ 0 w 553"/>
                  <a:gd name="T39" fmla="*/ 0 h 272"/>
                  <a:gd name="T40" fmla="*/ 0 w 553"/>
                  <a:gd name="T41" fmla="*/ 0 h 272"/>
                  <a:gd name="T42" fmla="*/ 0 w 553"/>
                  <a:gd name="T43" fmla="*/ 0 h 272"/>
                  <a:gd name="T44" fmla="*/ 0 w 553"/>
                  <a:gd name="T45" fmla="*/ 0 h 272"/>
                  <a:gd name="T46" fmla="*/ 0 w 553"/>
                  <a:gd name="T47" fmla="*/ 0 h 272"/>
                  <a:gd name="T48" fmla="*/ 0 w 553"/>
                  <a:gd name="T49" fmla="*/ 0 h 272"/>
                  <a:gd name="T50" fmla="*/ 0 w 553"/>
                  <a:gd name="T51" fmla="*/ 0 h 272"/>
                  <a:gd name="T52" fmla="*/ 0 w 553"/>
                  <a:gd name="T53" fmla="*/ 0 h 272"/>
                  <a:gd name="T54" fmla="*/ 0 w 553"/>
                  <a:gd name="T55" fmla="*/ 0 h 272"/>
                  <a:gd name="T56" fmla="*/ 0 w 553"/>
                  <a:gd name="T57" fmla="*/ 0 h 272"/>
                  <a:gd name="T58" fmla="*/ 0 w 553"/>
                  <a:gd name="T59" fmla="*/ 0 h 272"/>
                  <a:gd name="T60" fmla="*/ 0 w 553"/>
                  <a:gd name="T61" fmla="*/ 0 h 272"/>
                  <a:gd name="T62" fmla="*/ 0 w 553"/>
                  <a:gd name="T63" fmla="*/ 0 h 272"/>
                  <a:gd name="T64" fmla="*/ 0 w 553"/>
                  <a:gd name="T65" fmla="*/ 0 h 272"/>
                  <a:gd name="T66" fmla="*/ 0 w 553"/>
                  <a:gd name="T67" fmla="*/ 0 h 272"/>
                  <a:gd name="T68" fmla="*/ 0 w 553"/>
                  <a:gd name="T69" fmla="*/ 0 h 272"/>
                  <a:gd name="T70" fmla="*/ 0 w 553"/>
                  <a:gd name="T71" fmla="*/ 0 h 272"/>
                  <a:gd name="T72" fmla="*/ 0 w 553"/>
                  <a:gd name="T73" fmla="*/ 0 h 272"/>
                  <a:gd name="T74" fmla="*/ 0 w 553"/>
                  <a:gd name="T75" fmla="*/ 0 h 272"/>
                  <a:gd name="T76" fmla="*/ 0 w 553"/>
                  <a:gd name="T77" fmla="*/ 0 h 272"/>
                  <a:gd name="T78" fmla="*/ 0 w 553"/>
                  <a:gd name="T79" fmla="*/ 0 h 272"/>
                  <a:gd name="T80" fmla="*/ 0 w 553"/>
                  <a:gd name="T81" fmla="*/ 0 h 272"/>
                  <a:gd name="T82" fmla="*/ 0 w 553"/>
                  <a:gd name="T83" fmla="*/ 0 h 272"/>
                  <a:gd name="T84" fmla="*/ 0 w 553"/>
                  <a:gd name="T85" fmla="*/ 0 h 272"/>
                  <a:gd name="T86" fmla="*/ 0 w 553"/>
                  <a:gd name="T87" fmla="*/ 0 h 272"/>
                  <a:gd name="T88" fmla="*/ 0 w 553"/>
                  <a:gd name="T89" fmla="*/ 0 h 272"/>
                  <a:gd name="T90" fmla="*/ 0 w 553"/>
                  <a:gd name="T91" fmla="*/ 0 h 272"/>
                  <a:gd name="T92" fmla="*/ 0 w 553"/>
                  <a:gd name="T93" fmla="*/ 0 h 272"/>
                  <a:gd name="T94" fmla="*/ 0 w 553"/>
                  <a:gd name="T95" fmla="*/ 0 h 272"/>
                  <a:gd name="T96" fmla="*/ 0 w 553"/>
                  <a:gd name="T97" fmla="*/ 0 h 272"/>
                  <a:gd name="T98" fmla="*/ 0 w 553"/>
                  <a:gd name="T99" fmla="*/ 0 h 272"/>
                  <a:gd name="T100" fmla="*/ 0 w 553"/>
                  <a:gd name="T101" fmla="*/ 0 h 272"/>
                  <a:gd name="T102" fmla="*/ 0 w 553"/>
                  <a:gd name="T103" fmla="*/ 0 h 2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3"/>
                  <a:gd name="T157" fmla="*/ 0 h 272"/>
                  <a:gd name="T158" fmla="*/ 553 w 553"/>
                  <a:gd name="T159" fmla="*/ 272 h 2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3" h="272">
                    <a:moveTo>
                      <a:pt x="22" y="171"/>
                    </a:moveTo>
                    <a:lnTo>
                      <a:pt x="28" y="171"/>
                    </a:lnTo>
                    <a:lnTo>
                      <a:pt x="28" y="177"/>
                    </a:lnTo>
                    <a:lnTo>
                      <a:pt x="64" y="177"/>
                    </a:lnTo>
                    <a:lnTo>
                      <a:pt x="87" y="193"/>
                    </a:lnTo>
                    <a:lnTo>
                      <a:pt x="101" y="193"/>
                    </a:lnTo>
                    <a:lnTo>
                      <a:pt x="115" y="199"/>
                    </a:lnTo>
                    <a:lnTo>
                      <a:pt x="196" y="199"/>
                    </a:lnTo>
                    <a:lnTo>
                      <a:pt x="218" y="213"/>
                    </a:lnTo>
                    <a:lnTo>
                      <a:pt x="238" y="213"/>
                    </a:lnTo>
                    <a:lnTo>
                      <a:pt x="255" y="222"/>
                    </a:lnTo>
                    <a:lnTo>
                      <a:pt x="275" y="222"/>
                    </a:lnTo>
                    <a:lnTo>
                      <a:pt x="305" y="236"/>
                    </a:lnTo>
                    <a:lnTo>
                      <a:pt x="356" y="236"/>
                    </a:lnTo>
                    <a:lnTo>
                      <a:pt x="370" y="250"/>
                    </a:lnTo>
                    <a:lnTo>
                      <a:pt x="414" y="250"/>
                    </a:lnTo>
                    <a:lnTo>
                      <a:pt x="429" y="259"/>
                    </a:lnTo>
                    <a:lnTo>
                      <a:pt x="457" y="259"/>
                    </a:lnTo>
                    <a:lnTo>
                      <a:pt x="466" y="272"/>
                    </a:lnTo>
                    <a:lnTo>
                      <a:pt x="479" y="272"/>
                    </a:lnTo>
                    <a:lnTo>
                      <a:pt x="553" y="222"/>
                    </a:lnTo>
                    <a:lnTo>
                      <a:pt x="414" y="111"/>
                    </a:lnTo>
                    <a:lnTo>
                      <a:pt x="401" y="111"/>
                    </a:lnTo>
                    <a:lnTo>
                      <a:pt x="401" y="103"/>
                    </a:lnTo>
                    <a:lnTo>
                      <a:pt x="392" y="103"/>
                    </a:lnTo>
                    <a:lnTo>
                      <a:pt x="364" y="83"/>
                    </a:lnTo>
                    <a:lnTo>
                      <a:pt x="356" y="83"/>
                    </a:lnTo>
                    <a:lnTo>
                      <a:pt x="342" y="59"/>
                    </a:lnTo>
                    <a:lnTo>
                      <a:pt x="334" y="59"/>
                    </a:lnTo>
                    <a:lnTo>
                      <a:pt x="320" y="52"/>
                    </a:lnTo>
                    <a:lnTo>
                      <a:pt x="305" y="37"/>
                    </a:lnTo>
                    <a:lnTo>
                      <a:pt x="283" y="37"/>
                    </a:lnTo>
                    <a:lnTo>
                      <a:pt x="261" y="23"/>
                    </a:lnTo>
                    <a:lnTo>
                      <a:pt x="255" y="23"/>
                    </a:lnTo>
                    <a:lnTo>
                      <a:pt x="247" y="15"/>
                    </a:lnTo>
                    <a:lnTo>
                      <a:pt x="233" y="15"/>
                    </a:lnTo>
                    <a:lnTo>
                      <a:pt x="225" y="0"/>
                    </a:lnTo>
                    <a:lnTo>
                      <a:pt x="87" y="0"/>
                    </a:lnTo>
                    <a:lnTo>
                      <a:pt x="79" y="15"/>
                    </a:lnTo>
                    <a:lnTo>
                      <a:pt x="64" y="15"/>
                    </a:lnTo>
                    <a:lnTo>
                      <a:pt x="50" y="37"/>
                    </a:lnTo>
                    <a:lnTo>
                      <a:pt x="28" y="37"/>
                    </a:lnTo>
                    <a:lnTo>
                      <a:pt x="28" y="52"/>
                    </a:lnTo>
                    <a:lnTo>
                      <a:pt x="22" y="74"/>
                    </a:lnTo>
                    <a:lnTo>
                      <a:pt x="22" y="83"/>
                    </a:lnTo>
                    <a:lnTo>
                      <a:pt x="5" y="83"/>
                    </a:lnTo>
                    <a:lnTo>
                      <a:pt x="5" y="96"/>
                    </a:lnTo>
                    <a:lnTo>
                      <a:pt x="0" y="103"/>
                    </a:lnTo>
                    <a:lnTo>
                      <a:pt x="0" y="140"/>
                    </a:lnTo>
                    <a:lnTo>
                      <a:pt x="5" y="156"/>
                    </a:lnTo>
                    <a:lnTo>
                      <a:pt x="22" y="156"/>
                    </a:lnTo>
                    <a:lnTo>
                      <a:pt x="22" y="17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49" name="Freeform 648"/>
              <p:cNvSpPr>
                <a:spLocks/>
              </p:cNvSpPr>
              <p:nvPr/>
            </p:nvSpPr>
            <p:spPr bwMode="auto">
              <a:xfrm>
                <a:off x="932" y="1840"/>
                <a:ext cx="76" cy="162"/>
              </a:xfrm>
              <a:custGeom>
                <a:avLst/>
                <a:gdLst>
                  <a:gd name="T0" fmla="*/ 0 w 763"/>
                  <a:gd name="T1" fmla="*/ 0 h 2103"/>
                  <a:gd name="T2" fmla="*/ 0 w 763"/>
                  <a:gd name="T3" fmla="*/ 0 h 2103"/>
                  <a:gd name="T4" fmla="*/ 0 w 763"/>
                  <a:gd name="T5" fmla="*/ 0 h 2103"/>
                  <a:gd name="T6" fmla="*/ 0 w 763"/>
                  <a:gd name="T7" fmla="*/ 0 h 2103"/>
                  <a:gd name="T8" fmla="*/ 0 w 763"/>
                  <a:gd name="T9" fmla="*/ 0 h 2103"/>
                  <a:gd name="T10" fmla="*/ 0 w 763"/>
                  <a:gd name="T11" fmla="*/ 0 h 2103"/>
                  <a:gd name="T12" fmla="*/ 0 w 763"/>
                  <a:gd name="T13" fmla="*/ 0 h 2103"/>
                  <a:gd name="T14" fmla="*/ 0 w 763"/>
                  <a:gd name="T15" fmla="*/ 0 h 2103"/>
                  <a:gd name="T16" fmla="*/ 0 w 763"/>
                  <a:gd name="T17" fmla="*/ 0 h 2103"/>
                  <a:gd name="T18" fmla="*/ 0 w 763"/>
                  <a:gd name="T19" fmla="*/ 0 h 2103"/>
                  <a:gd name="T20" fmla="*/ 0 w 763"/>
                  <a:gd name="T21" fmla="*/ 0 h 2103"/>
                  <a:gd name="T22" fmla="*/ 0 w 763"/>
                  <a:gd name="T23" fmla="*/ 0 h 2103"/>
                  <a:gd name="T24" fmla="*/ 0 w 763"/>
                  <a:gd name="T25" fmla="*/ 0 h 2103"/>
                  <a:gd name="T26" fmla="*/ 0 w 763"/>
                  <a:gd name="T27" fmla="*/ 0 h 2103"/>
                  <a:gd name="T28" fmla="*/ 0 w 763"/>
                  <a:gd name="T29" fmla="*/ 0 h 2103"/>
                  <a:gd name="T30" fmla="*/ 0 w 763"/>
                  <a:gd name="T31" fmla="*/ 0 h 2103"/>
                  <a:gd name="T32" fmla="*/ 0 w 763"/>
                  <a:gd name="T33" fmla="*/ 0 h 2103"/>
                  <a:gd name="T34" fmla="*/ 0 w 763"/>
                  <a:gd name="T35" fmla="*/ 0 h 2103"/>
                  <a:gd name="T36" fmla="*/ 0 w 763"/>
                  <a:gd name="T37" fmla="*/ 0 h 2103"/>
                  <a:gd name="T38" fmla="*/ 0 w 763"/>
                  <a:gd name="T39" fmla="*/ 0 h 2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3"/>
                  <a:gd name="T61" fmla="*/ 0 h 2103"/>
                  <a:gd name="T62" fmla="*/ 763 w 763"/>
                  <a:gd name="T63" fmla="*/ 2103 h 2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3" h="2103">
                    <a:moveTo>
                      <a:pt x="706" y="0"/>
                    </a:moveTo>
                    <a:lnTo>
                      <a:pt x="671" y="38"/>
                    </a:lnTo>
                    <a:lnTo>
                      <a:pt x="0" y="2008"/>
                    </a:lnTo>
                    <a:lnTo>
                      <a:pt x="0" y="2030"/>
                    </a:lnTo>
                    <a:lnTo>
                      <a:pt x="14" y="2030"/>
                    </a:lnTo>
                    <a:lnTo>
                      <a:pt x="14" y="2053"/>
                    </a:lnTo>
                    <a:lnTo>
                      <a:pt x="20" y="2053"/>
                    </a:lnTo>
                    <a:lnTo>
                      <a:pt x="20" y="2067"/>
                    </a:lnTo>
                    <a:lnTo>
                      <a:pt x="29" y="2081"/>
                    </a:lnTo>
                    <a:lnTo>
                      <a:pt x="29" y="2090"/>
                    </a:lnTo>
                    <a:lnTo>
                      <a:pt x="36" y="2090"/>
                    </a:lnTo>
                    <a:lnTo>
                      <a:pt x="36" y="2103"/>
                    </a:lnTo>
                    <a:lnTo>
                      <a:pt x="42" y="2103"/>
                    </a:lnTo>
                    <a:lnTo>
                      <a:pt x="51" y="2090"/>
                    </a:lnTo>
                    <a:lnTo>
                      <a:pt x="79" y="2090"/>
                    </a:lnTo>
                    <a:lnTo>
                      <a:pt x="93" y="2081"/>
                    </a:lnTo>
                    <a:lnTo>
                      <a:pt x="116" y="2081"/>
                    </a:lnTo>
                    <a:lnTo>
                      <a:pt x="129" y="2067"/>
                    </a:lnTo>
                    <a:lnTo>
                      <a:pt x="763" y="60"/>
                    </a:lnTo>
                    <a:lnTo>
                      <a:pt x="706"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50" name="Freeform 649"/>
              <p:cNvSpPr>
                <a:spLocks/>
              </p:cNvSpPr>
              <p:nvPr/>
            </p:nvSpPr>
            <p:spPr bwMode="auto">
              <a:xfrm>
                <a:off x="932" y="1840"/>
                <a:ext cx="76" cy="162"/>
              </a:xfrm>
              <a:custGeom>
                <a:avLst/>
                <a:gdLst>
                  <a:gd name="T0" fmla="*/ 0 w 763"/>
                  <a:gd name="T1" fmla="*/ 0 h 2103"/>
                  <a:gd name="T2" fmla="*/ 0 w 763"/>
                  <a:gd name="T3" fmla="*/ 0 h 2103"/>
                  <a:gd name="T4" fmla="*/ 0 w 763"/>
                  <a:gd name="T5" fmla="*/ 0 h 2103"/>
                  <a:gd name="T6" fmla="*/ 0 w 763"/>
                  <a:gd name="T7" fmla="*/ 0 h 2103"/>
                  <a:gd name="T8" fmla="*/ 0 w 763"/>
                  <a:gd name="T9" fmla="*/ 0 h 2103"/>
                  <a:gd name="T10" fmla="*/ 0 w 763"/>
                  <a:gd name="T11" fmla="*/ 0 h 2103"/>
                  <a:gd name="T12" fmla="*/ 0 w 763"/>
                  <a:gd name="T13" fmla="*/ 0 h 2103"/>
                  <a:gd name="T14" fmla="*/ 0 w 763"/>
                  <a:gd name="T15" fmla="*/ 0 h 2103"/>
                  <a:gd name="T16" fmla="*/ 0 w 763"/>
                  <a:gd name="T17" fmla="*/ 0 h 2103"/>
                  <a:gd name="T18" fmla="*/ 0 w 763"/>
                  <a:gd name="T19" fmla="*/ 0 h 2103"/>
                  <a:gd name="T20" fmla="*/ 0 w 763"/>
                  <a:gd name="T21" fmla="*/ 0 h 2103"/>
                  <a:gd name="T22" fmla="*/ 0 w 763"/>
                  <a:gd name="T23" fmla="*/ 0 h 2103"/>
                  <a:gd name="T24" fmla="*/ 0 w 763"/>
                  <a:gd name="T25" fmla="*/ 0 h 2103"/>
                  <a:gd name="T26" fmla="*/ 0 w 763"/>
                  <a:gd name="T27" fmla="*/ 0 h 2103"/>
                  <a:gd name="T28" fmla="*/ 0 w 763"/>
                  <a:gd name="T29" fmla="*/ 0 h 2103"/>
                  <a:gd name="T30" fmla="*/ 0 w 763"/>
                  <a:gd name="T31" fmla="*/ 0 h 2103"/>
                  <a:gd name="T32" fmla="*/ 0 w 763"/>
                  <a:gd name="T33" fmla="*/ 0 h 2103"/>
                  <a:gd name="T34" fmla="*/ 0 w 763"/>
                  <a:gd name="T35" fmla="*/ 0 h 2103"/>
                  <a:gd name="T36" fmla="*/ 0 w 763"/>
                  <a:gd name="T37" fmla="*/ 0 h 2103"/>
                  <a:gd name="T38" fmla="*/ 0 w 763"/>
                  <a:gd name="T39" fmla="*/ 0 h 2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3"/>
                  <a:gd name="T61" fmla="*/ 0 h 2103"/>
                  <a:gd name="T62" fmla="*/ 763 w 763"/>
                  <a:gd name="T63" fmla="*/ 2103 h 2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3" h="2103">
                    <a:moveTo>
                      <a:pt x="706" y="0"/>
                    </a:moveTo>
                    <a:lnTo>
                      <a:pt x="671" y="38"/>
                    </a:lnTo>
                    <a:lnTo>
                      <a:pt x="0" y="2008"/>
                    </a:lnTo>
                    <a:lnTo>
                      <a:pt x="0" y="2030"/>
                    </a:lnTo>
                    <a:lnTo>
                      <a:pt x="14" y="2030"/>
                    </a:lnTo>
                    <a:lnTo>
                      <a:pt x="14" y="2053"/>
                    </a:lnTo>
                    <a:lnTo>
                      <a:pt x="20" y="2053"/>
                    </a:lnTo>
                    <a:lnTo>
                      <a:pt x="20" y="2067"/>
                    </a:lnTo>
                    <a:lnTo>
                      <a:pt x="29" y="2081"/>
                    </a:lnTo>
                    <a:lnTo>
                      <a:pt x="29" y="2090"/>
                    </a:lnTo>
                    <a:lnTo>
                      <a:pt x="36" y="2090"/>
                    </a:lnTo>
                    <a:lnTo>
                      <a:pt x="36" y="2103"/>
                    </a:lnTo>
                    <a:lnTo>
                      <a:pt x="42" y="2103"/>
                    </a:lnTo>
                    <a:lnTo>
                      <a:pt x="51" y="2090"/>
                    </a:lnTo>
                    <a:lnTo>
                      <a:pt x="79" y="2090"/>
                    </a:lnTo>
                    <a:lnTo>
                      <a:pt x="93" y="2081"/>
                    </a:lnTo>
                    <a:lnTo>
                      <a:pt x="116" y="2081"/>
                    </a:lnTo>
                    <a:lnTo>
                      <a:pt x="129" y="2067"/>
                    </a:lnTo>
                    <a:lnTo>
                      <a:pt x="763" y="60"/>
                    </a:lnTo>
                    <a:lnTo>
                      <a:pt x="70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51" name="Freeform 650"/>
              <p:cNvSpPr>
                <a:spLocks/>
              </p:cNvSpPr>
              <p:nvPr/>
            </p:nvSpPr>
            <p:spPr bwMode="auto">
              <a:xfrm>
                <a:off x="599" y="1786"/>
                <a:ext cx="403" cy="208"/>
              </a:xfrm>
              <a:custGeom>
                <a:avLst/>
                <a:gdLst>
                  <a:gd name="T0" fmla="*/ 0 w 4037"/>
                  <a:gd name="T1" fmla="*/ 0 h 2709"/>
                  <a:gd name="T2" fmla="*/ 0 w 4037"/>
                  <a:gd name="T3" fmla="*/ 0 h 2709"/>
                  <a:gd name="T4" fmla="*/ 0 w 4037"/>
                  <a:gd name="T5" fmla="*/ 0 h 2709"/>
                  <a:gd name="T6" fmla="*/ 0 w 4037"/>
                  <a:gd name="T7" fmla="*/ 0 h 2709"/>
                  <a:gd name="T8" fmla="*/ 0 w 4037"/>
                  <a:gd name="T9" fmla="*/ 0 h 2709"/>
                  <a:gd name="T10" fmla="*/ 0 w 4037"/>
                  <a:gd name="T11" fmla="*/ 0 h 2709"/>
                  <a:gd name="T12" fmla="*/ 0 w 4037"/>
                  <a:gd name="T13" fmla="*/ 0 h 2709"/>
                  <a:gd name="T14" fmla="*/ 0 w 4037"/>
                  <a:gd name="T15" fmla="*/ 0 h 2709"/>
                  <a:gd name="T16" fmla="*/ 0 w 4037"/>
                  <a:gd name="T17" fmla="*/ 0 h 2709"/>
                  <a:gd name="T18" fmla="*/ 0 w 4037"/>
                  <a:gd name="T19" fmla="*/ 0 h 2709"/>
                  <a:gd name="T20" fmla="*/ 0 w 4037"/>
                  <a:gd name="T21" fmla="*/ 0 h 2709"/>
                  <a:gd name="T22" fmla="*/ 0 w 4037"/>
                  <a:gd name="T23" fmla="*/ 0 h 2709"/>
                  <a:gd name="T24" fmla="*/ 0 w 4037"/>
                  <a:gd name="T25" fmla="*/ 0 h 27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37"/>
                  <a:gd name="T40" fmla="*/ 0 h 2709"/>
                  <a:gd name="T41" fmla="*/ 4037 w 4037"/>
                  <a:gd name="T42" fmla="*/ 2709 h 27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37" h="2709">
                    <a:moveTo>
                      <a:pt x="629" y="0"/>
                    </a:moveTo>
                    <a:lnTo>
                      <a:pt x="205" y="1130"/>
                    </a:lnTo>
                    <a:lnTo>
                      <a:pt x="228" y="1271"/>
                    </a:lnTo>
                    <a:lnTo>
                      <a:pt x="0" y="1882"/>
                    </a:lnTo>
                    <a:lnTo>
                      <a:pt x="402" y="1993"/>
                    </a:lnTo>
                    <a:lnTo>
                      <a:pt x="518" y="1743"/>
                    </a:lnTo>
                    <a:lnTo>
                      <a:pt x="3009" y="2356"/>
                    </a:lnTo>
                    <a:lnTo>
                      <a:pt x="2899" y="2615"/>
                    </a:lnTo>
                    <a:lnTo>
                      <a:pt x="3345" y="2709"/>
                    </a:lnTo>
                    <a:lnTo>
                      <a:pt x="4037" y="710"/>
                    </a:lnTo>
                    <a:lnTo>
                      <a:pt x="3659" y="598"/>
                    </a:lnTo>
                    <a:lnTo>
                      <a:pt x="1167" y="90"/>
                    </a:lnTo>
                    <a:lnTo>
                      <a:pt x="629"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52" name="Freeform 651"/>
              <p:cNvSpPr>
                <a:spLocks/>
              </p:cNvSpPr>
              <p:nvPr/>
            </p:nvSpPr>
            <p:spPr bwMode="auto">
              <a:xfrm>
                <a:off x="599" y="1786"/>
                <a:ext cx="403" cy="208"/>
              </a:xfrm>
              <a:custGeom>
                <a:avLst/>
                <a:gdLst>
                  <a:gd name="T0" fmla="*/ 0 w 4037"/>
                  <a:gd name="T1" fmla="*/ 0 h 2709"/>
                  <a:gd name="T2" fmla="*/ 0 w 4037"/>
                  <a:gd name="T3" fmla="*/ 0 h 2709"/>
                  <a:gd name="T4" fmla="*/ 0 w 4037"/>
                  <a:gd name="T5" fmla="*/ 0 h 2709"/>
                  <a:gd name="T6" fmla="*/ 0 w 4037"/>
                  <a:gd name="T7" fmla="*/ 0 h 2709"/>
                  <a:gd name="T8" fmla="*/ 0 w 4037"/>
                  <a:gd name="T9" fmla="*/ 0 h 2709"/>
                  <a:gd name="T10" fmla="*/ 0 w 4037"/>
                  <a:gd name="T11" fmla="*/ 0 h 2709"/>
                  <a:gd name="T12" fmla="*/ 0 w 4037"/>
                  <a:gd name="T13" fmla="*/ 0 h 2709"/>
                  <a:gd name="T14" fmla="*/ 0 w 4037"/>
                  <a:gd name="T15" fmla="*/ 0 h 2709"/>
                  <a:gd name="T16" fmla="*/ 0 w 4037"/>
                  <a:gd name="T17" fmla="*/ 0 h 2709"/>
                  <a:gd name="T18" fmla="*/ 0 w 4037"/>
                  <a:gd name="T19" fmla="*/ 0 h 2709"/>
                  <a:gd name="T20" fmla="*/ 0 w 4037"/>
                  <a:gd name="T21" fmla="*/ 0 h 2709"/>
                  <a:gd name="T22" fmla="*/ 0 w 4037"/>
                  <a:gd name="T23" fmla="*/ 0 h 2709"/>
                  <a:gd name="T24" fmla="*/ 0 w 4037"/>
                  <a:gd name="T25" fmla="*/ 0 h 27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37"/>
                  <a:gd name="T40" fmla="*/ 0 h 2709"/>
                  <a:gd name="T41" fmla="*/ 4037 w 4037"/>
                  <a:gd name="T42" fmla="*/ 2709 h 27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37" h="2709">
                    <a:moveTo>
                      <a:pt x="629" y="0"/>
                    </a:moveTo>
                    <a:lnTo>
                      <a:pt x="205" y="1130"/>
                    </a:lnTo>
                    <a:lnTo>
                      <a:pt x="228" y="1271"/>
                    </a:lnTo>
                    <a:lnTo>
                      <a:pt x="0" y="1882"/>
                    </a:lnTo>
                    <a:lnTo>
                      <a:pt x="402" y="1993"/>
                    </a:lnTo>
                    <a:lnTo>
                      <a:pt x="518" y="1743"/>
                    </a:lnTo>
                    <a:lnTo>
                      <a:pt x="3009" y="2356"/>
                    </a:lnTo>
                    <a:lnTo>
                      <a:pt x="2899" y="2615"/>
                    </a:lnTo>
                    <a:lnTo>
                      <a:pt x="3345" y="2709"/>
                    </a:lnTo>
                    <a:lnTo>
                      <a:pt x="4037" y="710"/>
                    </a:lnTo>
                    <a:lnTo>
                      <a:pt x="3659" y="598"/>
                    </a:lnTo>
                    <a:lnTo>
                      <a:pt x="1167" y="90"/>
                    </a:lnTo>
                    <a:lnTo>
                      <a:pt x="62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53" name="Line 652"/>
              <p:cNvSpPr>
                <a:spLocks noChangeShapeType="1"/>
              </p:cNvSpPr>
              <p:nvPr/>
            </p:nvSpPr>
            <p:spPr bwMode="auto">
              <a:xfrm>
                <a:off x="607" y="1912"/>
                <a:ext cx="4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54" name="Line 653"/>
              <p:cNvSpPr>
                <a:spLocks noChangeShapeType="1"/>
              </p:cNvSpPr>
              <p:nvPr/>
            </p:nvSpPr>
            <p:spPr bwMode="auto">
              <a:xfrm>
                <a:off x="900" y="1967"/>
                <a:ext cx="4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55" name="Freeform 654"/>
              <p:cNvSpPr>
                <a:spLocks/>
              </p:cNvSpPr>
              <p:nvPr/>
            </p:nvSpPr>
            <p:spPr bwMode="auto">
              <a:xfrm>
                <a:off x="619" y="1790"/>
                <a:ext cx="93" cy="93"/>
              </a:xfrm>
              <a:custGeom>
                <a:avLst/>
                <a:gdLst>
                  <a:gd name="T0" fmla="*/ 0 w 931"/>
                  <a:gd name="T1" fmla="*/ 0 h 1202"/>
                  <a:gd name="T2" fmla="*/ 0 w 931"/>
                  <a:gd name="T3" fmla="*/ 0 h 1202"/>
                  <a:gd name="T4" fmla="*/ 0 w 931"/>
                  <a:gd name="T5" fmla="*/ 0 h 1202"/>
                  <a:gd name="T6" fmla="*/ 0 w 931"/>
                  <a:gd name="T7" fmla="*/ 0 h 1202"/>
                  <a:gd name="T8" fmla="*/ 0 w 931"/>
                  <a:gd name="T9" fmla="*/ 0 h 1202"/>
                  <a:gd name="T10" fmla="*/ 0 w 931"/>
                  <a:gd name="T11" fmla="*/ 0 h 1202"/>
                  <a:gd name="T12" fmla="*/ 0 w 931"/>
                  <a:gd name="T13" fmla="*/ 0 h 1202"/>
                  <a:gd name="T14" fmla="*/ 0 w 931"/>
                  <a:gd name="T15" fmla="*/ 0 h 1202"/>
                  <a:gd name="T16" fmla="*/ 0 w 931"/>
                  <a:gd name="T17" fmla="*/ 0 h 1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1"/>
                  <a:gd name="T28" fmla="*/ 0 h 1202"/>
                  <a:gd name="T29" fmla="*/ 931 w 931"/>
                  <a:gd name="T30" fmla="*/ 1202 h 12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1" h="1202">
                    <a:moveTo>
                      <a:pt x="931" y="58"/>
                    </a:moveTo>
                    <a:lnTo>
                      <a:pt x="443" y="0"/>
                    </a:lnTo>
                    <a:lnTo>
                      <a:pt x="43" y="1086"/>
                    </a:lnTo>
                    <a:lnTo>
                      <a:pt x="0" y="1077"/>
                    </a:lnTo>
                    <a:lnTo>
                      <a:pt x="23" y="1202"/>
                    </a:lnTo>
                    <a:lnTo>
                      <a:pt x="59" y="1202"/>
                    </a:lnTo>
                    <a:lnTo>
                      <a:pt x="488" y="52"/>
                    </a:lnTo>
                    <a:lnTo>
                      <a:pt x="918" y="118"/>
                    </a:lnTo>
                    <a:lnTo>
                      <a:pt x="931" y="58"/>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56" name="Freeform 655"/>
              <p:cNvSpPr>
                <a:spLocks/>
              </p:cNvSpPr>
              <p:nvPr/>
            </p:nvSpPr>
            <p:spPr bwMode="auto">
              <a:xfrm>
                <a:off x="619" y="1790"/>
                <a:ext cx="93" cy="93"/>
              </a:xfrm>
              <a:custGeom>
                <a:avLst/>
                <a:gdLst>
                  <a:gd name="T0" fmla="*/ 0 w 931"/>
                  <a:gd name="T1" fmla="*/ 0 h 1202"/>
                  <a:gd name="T2" fmla="*/ 0 w 931"/>
                  <a:gd name="T3" fmla="*/ 0 h 1202"/>
                  <a:gd name="T4" fmla="*/ 0 w 931"/>
                  <a:gd name="T5" fmla="*/ 0 h 1202"/>
                  <a:gd name="T6" fmla="*/ 0 w 931"/>
                  <a:gd name="T7" fmla="*/ 0 h 1202"/>
                  <a:gd name="T8" fmla="*/ 0 w 931"/>
                  <a:gd name="T9" fmla="*/ 0 h 1202"/>
                  <a:gd name="T10" fmla="*/ 0 w 931"/>
                  <a:gd name="T11" fmla="*/ 0 h 1202"/>
                  <a:gd name="T12" fmla="*/ 0 w 931"/>
                  <a:gd name="T13" fmla="*/ 0 h 1202"/>
                  <a:gd name="T14" fmla="*/ 0 w 931"/>
                  <a:gd name="T15" fmla="*/ 0 h 1202"/>
                  <a:gd name="T16" fmla="*/ 0 w 931"/>
                  <a:gd name="T17" fmla="*/ 0 h 1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1"/>
                  <a:gd name="T28" fmla="*/ 0 h 1202"/>
                  <a:gd name="T29" fmla="*/ 931 w 931"/>
                  <a:gd name="T30" fmla="*/ 1202 h 12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1" h="1202">
                    <a:moveTo>
                      <a:pt x="931" y="58"/>
                    </a:moveTo>
                    <a:lnTo>
                      <a:pt x="443" y="0"/>
                    </a:lnTo>
                    <a:lnTo>
                      <a:pt x="43" y="1086"/>
                    </a:lnTo>
                    <a:lnTo>
                      <a:pt x="0" y="1077"/>
                    </a:lnTo>
                    <a:lnTo>
                      <a:pt x="23" y="1202"/>
                    </a:lnTo>
                    <a:lnTo>
                      <a:pt x="59" y="1202"/>
                    </a:lnTo>
                    <a:lnTo>
                      <a:pt x="488" y="52"/>
                    </a:lnTo>
                    <a:lnTo>
                      <a:pt x="918" y="118"/>
                    </a:lnTo>
                    <a:lnTo>
                      <a:pt x="931"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57" name="Line 656"/>
              <p:cNvSpPr>
                <a:spLocks noChangeShapeType="1"/>
              </p:cNvSpPr>
              <p:nvPr/>
            </p:nvSpPr>
            <p:spPr bwMode="auto">
              <a:xfrm>
                <a:off x="623" y="1873"/>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58" name="Freeform 657"/>
              <p:cNvSpPr>
                <a:spLocks/>
              </p:cNvSpPr>
              <p:nvPr/>
            </p:nvSpPr>
            <p:spPr bwMode="auto">
              <a:xfrm>
                <a:off x="956" y="1832"/>
                <a:ext cx="47" cy="99"/>
              </a:xfrm>
              <a:custGeom>
                <a:avLst/>
                <a:gdLst>
                  <a:gd name="T0" fmla="*/ 0 w 466"/>
                  <a:gd name="T1" fmla="*/ 0 h 1284"/>
                  <a:gd name="T2" fmla="*/ 0 w 466"/>
                  <a:gd name="T3" fmla="*/ 0 h 1284"/>
                  <a:gd name="T4" fmla="*/ 0 w 466"/>
                  <a:gd name="T5" fmla="*/ 0 h 1284"/>
                  <a:gd name="T6" fmla="*/ 0 w 466"/>
                  <a:gd name="T7" fmla="*/ 0 h 1284"/>
                  <a:gd name="T8" fmla="*/ 0 w 466"/>
                  <a:gd name="T9" fmla="*/ 0 h 1284"/>
                  <a:gd name="T10" fmla="*/ 0 w 466"/>
                  <a:gd name="T11" fmla="*/ 0 h 1284"/>
                  <a:gd name="T12" fmla="*/ 0 w 466"/>
                  <a:gd name="T13" fmla="*/ 0 h 1284"/>
                  <a:gd name="T14" fmla="*/ 0 w 466"/>
                  <a:gd name="T15" fmla="*/ 0 h 1284"/>
                  <a:gd name="T16" fmla="*/ 0 w 466"/>
                  <a:gd name="T17" fmla="*/ 0 h 1284"/>
                  <a:gd name="T18" fmla="*/ 0 w 466"/>
                  <a:gd name="T19" fmla="*/ 0 h 1284"/>
                  <a:gd name="T20" fmla="*/ 0 w 466"/>
                  <a:gd name="T21" fmla="*/ 0 h 1284"/>
                  <a:gd name="T22" fmla="*/ 0 w 466"/>
                  <a:gd name="T23" fmla="*/ 0 h 1284"/>
                  <a:gd name="T24" fmla="*/ 0 w 466"/>
                  <a:gd name="T25" fmla="*/ 0 h 1284"/>
                  <a:gd name="T26" fmla="*/ 0 w 466"/>
                  <a:gd name="T27" fmla="*/ 0 h 1284"/>
                  <a:gd name="T28" fmla="*/ 0 w 466"/>
                  <a:gd name="T29" fmla="*/ 0 h 1284"/>
                  <a:gd name="T30" fmla="*/ 0 w 466"/>
                  <a:gd name="T31" fmla="*/ 0 h 1284"/>
                  <a:gd name="T32" fmla="*/ 0 w 466"/>
                  <a:gd name="T33" fmla="*/ 0 h 1284"/>
                  <a:gd name="T34" fmla="*/ 0 w 466"/>
                  <a:gd name="T35" fmla="*/ 0 h 1284"/>
                  <a:gd name="T36" fmla="*/ 0 w 466"/>
                  <a:gd name="T37" fmla="*/ 0 h 1284"/>
                  <a:gd name="T38" fmla="*/ 0 w 466"/>
                  <a:gd name="T39" fmla="*/ 0 h 1284"/>
                  <a:gd name="T40" fmla="*/ 0 w 466"/>
                  <a:gd name="T41" fmla="*/ 0 h 1284"/>
                  <a:gd name="T42" fmla="*/ 0 w 466"/>
                  <a:gd name="T43" fmla="*/ 0 h 1284"/>
                  <a:gd name="T44" fmla="*/ 0 w 466"/>
                  <a:gd name="T45" fmla="*/ 0 h 1284"/>
                  <a:gd name="T46" fmla="*/ 0 w 466"/>
                  <a:gd name="T47" fmla="*/ 0 h 1284"/>
                  <a:gd name="T48" fmla="*/ 0 w 466"/>
                  <a:gd name="T49" fmla="*/ 0 h 1284"/>
                  <a:gd name="T50" fmla="*/ 0 w 466"/>
                  <a:gd name="T51" fmla="*/ 0 h 1284"/>
                  <a:gd name="T52" fmla="*/ 0 w 466"/>
                  <a:gd name="T53" fmla="*/ 0 h 1284"/>
                  <a:gd name="T54" fmla="*/ 0 w 466"/>
                  <a:gd name="T55" fmla="*/ 0 h 1284"/>
                  <a:gd name="T56" fmla="*/ 0 w 466"/>
                  <a:gd name="T57" fmla="*/ 0 h 1284"/>
                  <a:gd name="T58" fmla="*/ 0 w 466"/>
                  <a:gd name="T59" fmla="*/ 0 h 1284"/>
                  <a:gd name="T60" fmla="*/ 0 w 466"/>
                  <a:gd name="T61" fmla="*/ 0 h 1284"/>
                  <a:gd name="T62" fmla="*/ 0 w 466"/>
                  <a:gd name="T63" fmla="*/ 0 h 1284"/>
                  <a:gd name="T64" fmla="*/ 0 w 466"/>
                  <a:gd name="T65" fmla="*/ 0 h 1284"/>
                  <a:gd name="T66" fmla="*/ 0 w 466"/>
                  <a:gd name="T67" fmla="*/ 0 h 1284"/>
                  <a:gd name="T68" fmla="*/ 0 w 466"/>
                  <a:gd name="T69" fmla="*/ 0 h 1284"/>
                  <a:gd name="T70" fmla="*/ 0 w 466"/>
                  <a:gd name="T71" fmla="*/ 0 h 1284"/>
                  <a:gd name="T72" fmla="*/ 0 w 466"/>
                  <a:gd name="T73" fmla="*/ 0 h 1284"/>
                  <a:gd name="T74" fmla="*/ 0 w 466"/>
                  <a:gd name="T75" fmla="*/ 0 h 1284"/>
                  <a:gd name="T76" fmla="*/ 0 w 466"/>
                  <a:gd name="T77" fmla="*/ 0 h 1284"/>
                  <a:gd name="T78" fmla="*/ 0 w 466"/>
                  <a:gd name="T79" fmla="*/ 0 h 1284"/>
                  <a:gd name="T80" fmla="*/ 0 w 466"/>
                  <a:gd name="T81" fmla="*/ 0 h 1284"/>
                  <a:gd name="T82" fmla="*/ 0 w 466"/>
                  <a:gd name="T83" fmla="*/ 0 h 1284"/>
                  <a:gd name="T84" fmla="*/ 0 w 466"/>
                  <a:gd name="T85" fmla="*/ 0 h 1284"/>
                  <a:gd name="T86" fmla="*/ 0 w 466"/>
                  <a:gd name="T87" fmla="*/ 0 h 1284"/>
                  <a:gd name="T88" fmla="*/ 0 w 466"/>
                  <a:gd name="T89" fmla="*/ 0 h 1284"/>
                  <a:gd name="T90" fmla="*/ 0 w 466"/>
                  <a:gd name="T91" fmla="*/ 0 h 1284"/>
                  <a:gd name="T92" fmla="*/ 0 w 466"/>
                  <a:gd name="T93" fmla="*/ 0 h 1284"/>
                  <a:gd name="T94" fmla="*/ 0 w 466"/>
                  <a:gd name="T95" fmla="*/ 0 h 1284"/>
                  <a:gd name="T96" fmla="*/ 0 w 466"/>
                  <a:gd name="T97" fmla="*/ 0 h 1284"/>
                  <a:gd name="T98" fmla="*/ 0 w 466"/>
                  <a:gd name="T99" fmla="*/ 0 h 1284"/>
                  <a:gd name="T100" fmla="*/ 0 w 466"/>
                  <a:gd name="T101" fmla="*/ 0 h 1284"/>
                  <a:gd name="T102" fmla="*/ 0 w 466"/>
                  <a:gd name="T103" fmla="*/ 0 h 1284"/>
                  <a:gd name="T104" fmla="*/ 0 w 466"/>
                  <a:gd name="T105" fmla="*/ 0 h 1284"/>
                  <a:gd name="T106" fmla="*/ 0 w 466"/>
                  <a:gd name="T107" fmla="*/ 0 h 1284"/>
                  <a:gd name="T108" fmla="*/ 0 w 466"/>
                  <a:gd name="T109" fmla="*/ 0 h 1284"/>
                  <a:gd name="T110" fmla="*/ 0 w 466"/>
                  <a:gd name="T111" fmla="*/ 0 h 1284"/>
                  <a:gd name="T112" fmla="*/ 0 w 466"/>
                  <a:gd name="T113" fmla="*/ 0 h 12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6"/>
                  <a:gd name="T172" fmla="*/ 0 h 1284"/>
                  <a:gd name="T173" fmla="*/ 466 w 466"/>
                  <a:gd name="T174" fmla="*/ 1284 h 12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6" h="1284">
                    <a:moveTo>
                      <a:pt x="59" y="0"/>
                    </a:moveTo>
                    <a:lnTo>
                      <a:pt x="50" y="0"/>
                    </a:lnTo>
                    <a:lnTo>
                      <a:pt x="50" y="24"/>
                    </a:lnTo>
                    <a:lnTo>
                      <a:pt x="37" y="24"/>
                    </a:lnTo>
                    <a:lnTo>
                      <a:pt x="37" y="38"/>
                    </a:lnTo>
                    <a:lnTo>
                      <a:pt x="65" y="38"/>
                    </a:lnTo>
                    <a:lnTo>
                      <a:pt x="65" y="46"/>
                    </a:lnTo>
                    <a:lnTo>
                      <a:pt x="102" y="46"/>
                    </a:lnTo>
                    <a:lnTo>
                      <a:pt x="102" y="52"/>
                    </a:lnTo>
                    <a:lnTo>
                      <a:pt x="132" y="52"/>
                    </a:lnTo>
                    <a:lnTo>
                      <a:pt x="132" y="60"/>
                    </a:lnTo>
                    <a:lnTo>
                      <a:pt x="168" y="60"/>
                    </a:lnTo>
                    <a:lnTo>
                      <a:pt x="168" y="66"/>
                    </a:lnTo>
                    <a:lnTo>
                      <a:pt x="196" y="66"/>
                    </a:lnTo>
                    <a:lnTo>
                      <a:pt x="196" y="75"/>
                    </a:lnTo>
                    <a:lnTo>
                      <a:pt x="227" y="75"/>
                    </a:lnTo>
                    <a:lnTo>
                      <a:pt x="227" y="83"/>
                    </a:lnTo>
                    <a:lnTo>
                      <a:pt x="255" y="83"/>
                    </a:lnTo>
                    <a:lnTo>
                      <a:pt x="255" y="97"/>
                    </a:lnTo>
                    <a:lnTo>
                      <a:pt x="283" y="97"/>
                    </a:lnTo>
                    <a:lnTo>
                      <a:pt x="283" y="103"/>
                    </a:lnTo>
                    <a:lnTo>
                      <a:pt x="320" y="103"/>
                    </a:lnTo>
                    <a:lnTo>
                      <a:pt x="320" y="112"/>
                    </a:lnTo>
                    <a:lnTo>
                      <a:pt x="342" y="112"/>
                    </a:lnTo>
                    <a:lnTo>
                      <a:pt x="342" y="119"/>
                    </a:lnTo>
                    <a:lnTo>
                      <a:pt x="387" y="119"/>
                    </a:lnTo>
                    <a:lnTo>
                      <a:pt x="387" y="134"/>
                    </a:lnTo>
                    <a:lnTo>
                      <a:pt x="409" y="134"/>
                    </a:lnTo>
                    <a:lnTo>
                      <a:pt x="409" y="149"/>
                    </a:lnTo>
                    <a:lnTo>
                      <a:pt x="401" y="149"/>
                    </a:lnTo>
                    <a:lnTo>
                      <a:pt x="401" y="178"/>
                    </a:lnTo>
                    <a:lnTo>
                      <a:pt x="393" y="178"/>
                    </a:lnTo>
                    <a:lnTo>
                      <a:pt x="393" y="200"/>
                    </a:lnTo>
                    <a:lnTo>
                      <a:pt x="387" y="200"/>
                    </a:lnTo>
                    <a:lnTo>
                      <a:pt x="387" y="222"/>
                    </a:lnTo>
                    <a:lnTo>
                      <a:pt x="372" y="222"/>
                    </a:lnTo>
                    <a:lnTo>
                      <a:pt x="372" y="251"/>
                    </a:lnTo>
                    <a:lnTo>
                      <a:pt x="365" y="251"/>
                    </a:lnTo>
                    <a:lnTo>
                      <a:pt x="365" y="273"/>
                    </a:lnTo>
                    <a:lnTo>
                      <a:pt x="350" y="273"/>
                    </a:lnTo>
                    <a:lnTo>
                      <a:pt x="350" y="297"/>
                    </a:lnTo>
                    <a:lnTo>
                      <a:pt x="342" y="297"/>
                    </a:lnTo>
                    <a:lnTo>
                      <a:pt x="342" y="319"/>
                    </a:lnTo>
                    <a:lnTo>
                      <a:pt x="337" y="319"/>
                    </a:lnTo>
                    <a:lnTo>
                      <a:pt x="337" y="370"/>
                    </a:lnTo>
                    <a:lnTo>
                      <a:pt x="320" y="370"/>
                    </a:lnTo>
                    <a:lnTo>
                      <a:pt x="320" y="398"/>
                    </a:lnTo>
                    <a:lnTo>
                      <a:pt x="314" y="398"/>
                    </a:lnTo>
                    <a:lnTo>
                      <a:pt x="314" y="421"/>
                    </a:lnTo>
                    <a:lnTo>
                      <a:pt x="300" y="421"/>
                    </a:lnTo>
                    <a:lnTo>
                      <a:pt x="300" y="436"/>
                    </a:lnTo>
                    <a:lnTo>
                      <a:pt x="292" y="436"/>
                    </a:lnTo>
                    <a:lnTo>
                      <a:pt x="292" y="473"/>
                    </a:lnTo>
                    <a:lnTo>
                      <a:pt x="283" y="473"/>
                    </a:lnTo>
                    <a:lnTo>
                      <a:pt x="283" y="495"/>
                    </a:lnTo>
                    <a:lnTo>
                      <a:pt x="278" y="495"/>
                    </a:lnTo>
                    <a:lnTo>
                      <a:pt x="278" y="517"/>
                    </a:lnTo>
                    <a:lnTo>
                      <a:pt x="263" y="517"/>
                    </a:lnTo>
                    <a:lnTo>
                      <a:pt x="263" y="541"/>
                    </a:lnTo>
                    <a:lnTo>
                      <a:pt x="255" y="541"/>
                    </a:lnTo>
                    <a:lnTo>
                      <a:pt x="255" y="569"/>
                    </a:lnTo>
                    <a:lnTo>
                      <a:pt x="247" y="569"/>
                    </a:lnTo>
                    <a:lnTo>
                      <a:pt x="247" y="600"/>
                    </a:lnTo>
                    <a:lnTo>
                      <a:pt x="233" y="600"/>
                    </a:lnTo>
                    <a:lnTo>
                      <a:pt x="233" y="614"/>
                    </a:lnTo>
                    <a:lnTo>
                      <a:pt x="227" y="614"/>
                    </a:lnTo>
                    <a:lnTo>
                      <a:pt x="227" y="642"/>
                    </a:lnTo>
                    <a:lnTo>
                      <a:pt x="219" y="642"/>
                    </a:lnTo>
                    <a:lnTo>
                      <a:pt x="219" y="693"/>
                    </a:lnTo>
                    <a:lnTo>
                      <a:pt x="204" y="693"/>
                    </a:lnTo>
                    <a:lnTo>
                      <a:pt x="204" y="717"/>
                    </a:lnTo>
                    <a:lnTo>
                      <a:pt x="196" y="717"/>
                    </a:lnTo>
                    <a:lnTo>
                      <a:pt x="196" y="739"/>
                    </a:lnTo>
                    <a:lnTo>
                      <a:pt x="182" y="739"/>
                    </a:lnTo>
                    <a:lnTo>
                      <a:pt x="182" y="768"/>
                    </a:lnTo>
                    <a:lnTo>
                      <a:pt x="174" y="768"/>
                    </a:lnTo>
                    <a:lnTo>
                      <a:pt x="174" y="790"/>
                    </a:lnTo>
                    <a:lnTo>
                      <a:pt x="168" y="790"/>
                    </a:lnTo>
                    <a:lnTo>
                      <a:pt x="168" y="813"/>
                    </a:lnTo>
                    <a:lnTo>
                      <a:pt x="160" y="813"/>
                    </a:lnTo>
                    <a:lnTo>
                      <a:pt x="160" y="842"/>
                    </a:lnTo>
                    <a:lnTo>
                      <a:pt x="146" y="842"/>
                    </a:lnTo>
                    <a:lnTo>
                      <a:pt x="146" y="873"/>
                    </a:lnTo>
                    <a:lnTo>
                      <a:pt x="137" y="873"/>
                    </a:lnTo>
                    <a:lnTo>
                      <a:pt x="137" y="886"/>
                    </a:lnTo>
                    <a:lnTo>
                      <a:pt x="132" y="886"/>
                    </a:lnTo>
                    <a:lnTo>
                      <a:pt x="132" y="915"/>
                    </a:lnTo>
                    <a:lnTo>
                      <a:pt x="117" y="915"/>
                    </a:lnTo>
                    <a:lnTo>
                      <a:pt x="117" y="937"/>
                    </a:lnTo>
                    <a:lnTo>
                      <a:pt x="109" y="937"/>
                    </a:lnTo>
                    <a:lnTo>
                      <a:pt x="109" y="968"/>
                    </a:lnTo>
                    <a:lnTo>
                      <a:pt x="102" y="968"/>
                    </a:lnTo>
                    <a:lnTo>
                      <a:pt x="102" y="989"/>
                    </a:lnTo>
                    <a:lnTo>
                      <a:pt x="95" y="989"/>
                    </a:lnTo>
                    <a:lnTo>
                      <a:pt x="95" y="1012"/>
                    </a:lnTo>
                    <a:lnTo>
                      <a:pt x="87" y="1012"/>
                    </a:lnTo>
                    <a:lnTo>
                      <a:pt x="87" y="1042"/>
                    </a:lnTo>
                    <a:lnTo>
                      <a:pt x="81" y="1042"/>
                    </a:lnTo>
                    <a:lnTo>
                      <a:pt x="81" y="1056"/>
                    </a:lnTo>
                    <a:lnTo>
                      <a:pt x="65" y="1056"/>
                    </a:lnTo>
                    <a:lnTo>
                      <a:pt x="65" y="1085"/>
                    </a:lnTo>
                    <a:lnTo>
                      <a:pt x="59" y="1085"/>
                    </a:lnTo>
                    <a:lnTo>
                      <a:pt x="59" y="1116"/>
                    </a:lnTo>
                    <a:lnTo>
                      <a:pt x="50" y="1116"/>
                    </a:lnTo>
                    <a:lnTo>
                      <a:pt x="50" y="1145"/>
                    </a:lnTo>
                    <a:lnTo>
                      <a:pt x="37" y="1145"/>
                    </a:lnTo>
                    <a:lnTo>
                      <a:pt x="37" y="1159"/>
                    </a:lnTo>
                    <a:lnTo>
                      <a:pt x="28" y="1159"/>
                    </a:lnTo>
                    <a:lnTo>
                      <a:pt x="28" y="1190"/>
                    </a:lnTo>
                    <a:lnTo>
                      <a:pt x="22" y="1190"/>
                    </a:lnTo>
                    <a:lnTo>
                      <a:pt x="22" y="1210"/>
                    </a:lnTo>
                    <a:lnTo>
                      <a:pt x="15" y="1210"/>
                    </a:lnTo>
                    <a:lnTo>
                      <a:pt x="15" y="1233"/>
                    </a:lnTo>
                    <a:lnTo>
                      <a:pt x="0" y="1233"/>
                    </a:lnTo>
                    <a:lnTo>
                      <a:pt x="0" y="1278"/>
                    </a:lnTo>
                    <a:lnTo>
                      <a:pt x="28" y="1278"/>
                    </a:lnTo>
                    <a:lnTo>
                      <a:pt x="28" y="1284"/>
                    </a:lnTo>
                    <a:lnTo>
                      <a:pt x="65" y="1284"/>
                    </a:lnTo>
                    <a:lnTo>
                      <a:pt x="65" y="1278"/>
                    </a:lnTo>
                    <a:lnTo>
                      <a:pt x="81" y="1278"/>
                    </a:lnTo>
                    <a:lnTo>
                      <a:pt x="81" y="1247"/>
                    </a:lnTo>
                    <a:lnTo>
                      <a:pt x="87" y="1247"/>
                    </a:lnTo>
                    <a:lnTo>
                      <a:pt x="87" y="1227"/>
                    </a:lnTo>
                    <a:lnTo>
                      <a:pt x="95" y="1227"/>
                    </a:lnTo>
                    <a:lnTo>
                      <a:pt x="95" y="1196"/>
                    </a:lnTo>
                    <a:lnTo>
                      <a:pt x="102" y="1196"/>
                    </a:lnTo>
                    <a:lnTo>
                      <a:pt x="102" y="1168"/>
                    </a:lnTo>
                    <a:lnTo>
                      <a:pt x="109" y="1168"/>
                    </a:lnTo>
                    <a:lnTo>
                      <a:pt x="109" y="1153"/>
                    </a:lnTo>
                    <a:lnTo>
                      <a:pt x="117" y="1153"/>
                    </a:lnTo>
                    <a:lnTo>
                      <a:pt x="117" y="1131"/>
                    </a:lnTo>
                    <a:lnTo>
                      <a:pt x="132" y="1131"/>
                    </a:lnTo>
                    <a:lnTo>
                      <a:pt x="132" y="1093"/>
                    </a:lnTo>
                    <a:lnTo>
                      <a:pt x="137" y="1093"/>
                    </a:lnTo>
                    <a:lnTo>
                      <a:pt x="137" y="1071"/>
                    </a:lnTo>
                    <a:lnTo>
                      <a:pt x="146" y="1071"/>
                    </a:lnTo>
                    <a:lnTo>
                      <a:pt x="146" y="1042"/>
                    </a:lnTo>
                    <a:lnTo>
                      <a:pt x="160" y="1042"/>
                    </a:lnTo>
                    <a:lnTo>
                      <a:pt x="160" y="1012"/>
                    </a:lnTo>
                    <a:lnTo>
                      <a:pt x="168" y="1012"/>
                    </a:lnTo>
                    <a:lnTo>
                      <a:pt x="168" y="989"/>
                    </a:lnTo>
                    <a:lnTo>
                      <a:pt x="174" y="989"/>
                    </a:lnTo>
                    <a:lnTo>
                      <a:pt x="174" y="952"/>
                    </a:lnTo>
                    <a:lnTo>
                      <a:pt x="182" y="952"/>
                    </a:lnTo>
                    <a:lnTo>
                      <a:pt x="182" y="932"/>
                    </a:lnTo>
                    <a:lnTo>
                      <a:pt x="196" y="932"/>
                    </a:lnTo>
                    <a:lnTo>
                      <a:pt x="196" y="915"/>
                    </a:lnTo>
                    <a:lnTo>
                      <a:pt x="204" y="915"/>
                    </a:lnTo>
                    <a:lnTo>
                      <a:pt x="204" y="886"/>
                    </a:lnTo>
                    <a:lnTo>
                      <a:pt x="219" y="886"/>
                    </a:lnTo>
                    <a:lnTo>
                      <a:pt x="219" y="836"/>
                    </a:lnTo>
                    <a:lnTo>
                      <a:pt x="227" y="836"/>
                    </a:lnTo>
                    <a:lnTo>
                      <a:pt x="227" y="805"/>
                    </a:lnTo>
                    <a:lnTo>
                      <a:pt x="233" y="805"/>
                    </a:lnTo>
                    <a:lnTo>
                      <a:pt x="233" y="776"/>
                    </a:lnTo>
                    <a:lnTo>
                      <a:pt x="247" y="776"/>
                    </a:lnTo>
                    <a:lnTo>
                      <a:pt x="247" y="753"/>
                    </a:lnTo>
                    <a:lnTo>
                      <a:pt x="255" y="753"/>
                    </a:lnTo>
                    <a:lnTo>
                      <a:pt x="255" y="717"/>
                    </a:lnTo>
                    <a:lnTo>
                      <a:pt x="263" y="717"/>
                    </a:lnTo>
                    <a:lnTo>
                      <a:pt x="263" y="693"/>
                    </a:lnTo>
                    <a:lnTo>
                      <a:pt x="278" y="693"/>
                    </a:lnTo>
                    <a:lnTo>
                      <a:pt x="278" y="680"/>
                    </a:lnTo>
                    <a:lnTo>
                      <a:pt x="283" y="680"/>
                    </a:lnTo>
                    <a:lnTo>
                      <a:pt x="283" y="651"/>
                    </a:lnTo>
                    <a:lnTo>
                      <a:pt x="292" y="651"/>
                    </a:lnTo>
                    <a:lnTo>
                      <a:pt x="292" y="620"/>
                    </a:lnTo>
                    <a:lnTo>
                      <a:pt x="300" y="620"/>
                    </a:lnTo>
                    <a:lnTo>
                      <a:pt x="300" y="600"/>
                    </a:lnTo>
                    <a:lnTo>
                      <a:pt x="314" y="600"/>
                    </a:lnTo>
                    <a:lnTo>
                      <a:pt x="314" y="569"/>
                    </a:lnTo>
                    <a:lnTo>
                      <a:pt x="320" y="569"/>
                    </a:lnTo>
                    <a:lnTo>
                      <a:pt x="320" y="541"/>
                    </a:lnTo>
                    <a:lnTo>
                      <a:pt x="337" y="541"/>
                    </a:lnTo>
                    <a:lnTo>
                      <a:pt x="337" y="489"/>
                    </a:lnTo>
                    <a:lnTo>
                      <a:pt x="342" y="489"/>
                    </a:lnTo>
                    <a:lnTo>
                      <a:pt x="342" y="458"/>
                    </a:lnTo>
                    <a:lnTo>
                      <a:pt x="350" y="458"/>
                    </a:lnTo>
                    <a:lnTo>
                      <a:pt x="350" y="436"/>
                    </a:lnTo>
                    <a:lnTo>
                      <a:pt x="365" y="436"/>
                    </a:lnTo>
                    <a:lnTo>
                      <a:pt x="365" y="415"/>
                    </a:lnTo>
                    <a:lnTo>
                      <a:pt x="372" y="415"/>
                    </a:lnTo>
                    <a:lnTo>
                      <a:pt x="372" y="385"/>
                    </a:lnTo>
                    <a:lnTo>
                      <a:pt x="387" y="385"/>
                    </a:lnTo>
                    <a:lnTo>
                      <a:pt x="387" y="356"/>
                    </a:lnTo>
                    <a:lnTo>
                      <a:pt x="393" y="356"/>
                    </a:lnTo>
                    <a:lnTo>
                      <a:pt x="393" y="333"/>
                    </a:lnTo>
                    <a:lnTo>
                      <a:pt x="401" y="333"/>
                    </a:lnTo>
                    <a:lnTo>
                      <a:pt x="401" y="304"/>
                    </a:lnTo>
                    <a:lnTo>
                      <a:pt x="409" y="304"/>
                    </a:lnTo>
                    <a:lnTo>
                      <a:pt x="409" y="273"/>
                    </a:lnTo>
                    <a:lnTo>
                      <a:pt x="424" y="273"/>
                    </a:lnTo>
                    <a:lnTo>
                      <a:pt x="424" y="251"/>
                    </a:lnTo>
                    <a:lnTo>
                      <a:pt x="429" y="251"/>
                    </a:lnTo>
                    <a:lnTo>
                      <a:pt x="429" y="222"/>
                    </a:lnTo>
                    <a:lnTo>
                      <a:pt x="437" y="222"/>
                    </a:lnTo>
                    <a:lnTo>
                      <a:pt x="437" y="200"/>
                    </a:lnTo>
                    <a:lnTo>
                      <a:pt x="446" y="200"/>
                    </a:lnTo>
                    <a:lnTo>
                      <a:pt x="446" y="178"/>
                    </a:lnTo>
                    <a:lnTo>
                      <a:pt x="452" y="178"/>
                    </a:lnTo>
                    <a:lnTo>
                      <a:pt x="452" y="149"/>
                    </a:lnTo>
                    <a:lnTo>
                      <a:pt x="459" y="149"/>
                    </a:lnTo>
                    <a:lnTo>
                      <a:pt x="459" y="119"/>
                    </a:lnTo>
                    <a:lnTo>
                      <a:pt x="466" y="119"/>
                    </a:lnTo>
                    <a:lnTo>
                      <a:pt x="466" y="103"/>
                    </a:lnTo>
                    <a:lnTo>
                      <a:pt x="437" y="103"/>
                    </a:lnTo>
                    <a:lnTo>
                      <a:pt x="437" y="97"/>
                    </a:lnTo>
                    <a:lnTo>
                      <a:pt x="409" y="97"/>
                    </a:lnTo>
                    <a:lnTo>
                      <a:pt x="409" y="83"/>
                    </a:lnTo>
                    <a:lnTo>
                      <a:pt x="372" y="83"/>
                    </a:lnTo>
                    <a:lnTo>
                      <a:pt x="372" y="75"/>
                    </a:lnTo>
                    <a:lnTo>
                      <a:pt x="342" y="75"/>
                    </a:lnTo>
                    <a:lnTo>
                      <a:pt x="342" y="66"/>
                    </a:lnTo>
                    <a:lnTo>
                      <a:pt x="314" y="66"/>
                    </a:lnTo>
                    <a:lnTo>
                      <a:pt x="314" y="60"/>
                    </a:lnTo>
                    <a:lnTo>
                      <a:pt x="283" y="60"/>
                    </a:lnTo>
                    <a:lnTo>
                      <a:pt x="283" y="52"/>
                    </a:lnTo>
                    <a:lnTo>
                      <a:pt x="247" y="52"/>
                    </a:lnTo>
                    <a:lnTo>
                      <a:pt x="247" y="46"/>
                    </a:lnTo>
                    <a:lnTo>
                      <a:pt x="219" y="46"/>
                    </a:lnTo>
                    <a:lnTo>
                      <a:pt x="219" y="38"/>
                    </a:lnTo>
                    <a:lnTo>
                      <a:pt x="182" y="38"/>
                    </a:lnTo>
                    <a:lnTo>
                      <a:pt x="182" y="24"/>
                    </a:lnTo>
                    <a:lnTo>
                      <a:pt x="160" y="24"/>
                    </a:lnTo>
                    <a:lnTo>
                      <a:pt x="160" y="15"/>
                    </a:lnTo>
                    <a:lnTo>
                      <a:pt x="117" y="15"/>
                    </a:lnTo>
                    <a:lnTo>
                      <a:pt x="117" y="0"/>
                    </a:lnTo>
                    <a:lnTo>
                      <a:pt x="95" y="0"/>
                    </a:lnTo>
                    <a:lnTo>
                      <a:pt x="59"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59" name="Freeform 658"/>
              <p:cNvSpPr>
                <a:spLocks/>
              </p:cNvSpPr>
              <p:nvPr/>
            </p:nvSpPr>
            <p:spPr bwMode="auto">
              <a:xfrm>
                <a:off x="956" y="1831"/>
                <a:ext cx="47" cy="100"/>
              </a:xfrm>
              <a:custGeom>
                <a:avLst/>
                <a:gdLst>
                  <a:gd name="T0" fmla="*/ 0 w 466"/>
                  <a:gd name="T1" fmla="*/ 0 h 1297"/>
                  <a:gd name="T2" fmla="*/ 0 w 466"/>
                  <a:gd name="T3" fmla="*/ 0 h 1297"/>
                  <a:gd name="T4" fmla="*/ 0 w 466"/>
                  <a:gd name="T5" fmla="*/ 0 h 1297"/>
                  <a:gd name="T6" fmla="*/ 0 w 466"/>
                  <a:gd name="T7" fmla="*/ 0 h 1297"/>
                  <a:gd name="T8" fmla="*/ 0 w 466"/>
                  <a:gd name="T9" fmla="*/ 0 h 1297"/>
                  <a:gd name="T10" fmla="*/ 0 w 466"/>
                  <a:gd name="T11" fmla="*/ 0 h 1297"/>
                  <a:gd name="T12" fmla="*/ 0 w 466"/>
                  <a:gd name="T13" fmla="*/ 0 h 1297"/>
                  <a:gd name="T14" fmla="*/ 0 60000 65536"/>
                  <a:gd name="T15" fmla="*/ 0 60000 65536"/>
                  <a:gd name="T16" fmla="*/ 0 60000 65536"/>
                  <a:gd name="T17" fmla="*/ 0 60000 65536"/>
                  <a:gd name="T18" fmla="*/ 0 60000 65536"/>
                  <a:gd name="T19" fmla="*/ 0 60000 65536"/>
                  <a:gd name="T20" fmla="*/ 0 60000 65536"/>
                  <a:gd name="T21" fmla="*/ 0 w 466"/>
                  <a:gd name="T22" fmla="*/ 0 h 1297"/>
                  <a:gd name="T23" fmla="*/ 466 w 466"/>
                  <a:gd name="T24" fmla="*/ 1297 h 12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6" h="1297">
                    <a:moveTo>
                      <a:pt x="0" y="1277"/>
                    </a:moveTo>
                    <a:lnTo>
                      <a:pt x="409" y="147"/>
                    </a:lnTo>
                    <a:lnTo>
                      <a:pt x="37" y="37"/>
                    </a:lnTo>
                    <a:lnTo>
                      <a:pt x="59" y="0"/>
                    </a:lnTo>
                    <a:lnTo>
                      <a:pt x="466" y="116"/>
                    </a:lnTo>
                    <a:lnTo>
                      <a:pt x="65" y="1297"/>
                    </a:lnTo>
                    <a:lnTo>
                      <a:pt x="0" y="12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60" name="Freeform 659"/>
              <p:cNvSpPr>
                <a:spLocks/>
              </p:cNvSpPr>
              <p:nvPr/>
            </p:nvSpPr>
            <p:spPr bwMode="auto">
              <a:xfrm>
                <a:off x="959" y="1833"/>
                <a:ext cx="40" cy="12"/>
              </a:xfrm>
              <a:custGeom>
                <a:avLst/>
                <a:gdLst>
                  <a:gd name="T0" fmla="*/ 0 w 396"/>
                  <a:gd name="T1" fmla="*/ 0 h 148"/>
                  <a:gd name="T2" fmla="*/ 0 w 396"/>
                  <a:gd name="T3" fmla="*/ 0 h 148"/>
                  <a:gd name="T4" fmla="*/ 0 w 396"/>
                  <a:gd name="T5" fmla="*/ 0 h 148"/>
                  <a:gd name="T6" fmla="*/ 0 w 396"/>
                  <a:gd name="T7" fmla="*/ 0 h 148"/>
                  <a:gd name="T8" fmla="*/ 0 w 396"/>
                  <a:gd name="T9" fmla="*/ 0 h 148"/>
                  <a:gd name="T10" fmla="*/ 0 w 396"/>
                  <a:gd name="T11" fmla="*/ 0 h 148"/>
                  <a:gd name="T12" fmla="*/ 0 60000 65536"/>
                  <a:gd name="T13" fmla="*/ 0 60000 65536"/>
                  <a:gd name="T14" fmla="*/ 0 60000 65536"/>
                  <a:gd name="T15" fmla="*/ 0 60000 65536"/>
                  <a:gd name="T16" fmla="*/ 0 60000 65536"/>
                  <a:gd name="T17" fmla="*/ 0 60000 65536"/>
                  <a:gd name="T18" fmla="*/ 0 w 396"/>
                  <a:gd name="T19" fmla="*/ 0 h 148"/>
                  <a:gd name="T20" fmla="*/ 396 w 396"/>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396" h="148">
                    <a:moveTo>
                      <a:pt x="31" y="0"/>
                    </a:moveTo>
                    <a:lnTo>
                      <a:pt x="0" y="88"/>
                    </a:lnTo>
                    <a:lnTo>
                      <a:pt x="59" y="68"/>
                    </a:lnTo>
                    <a:lnTo>
                      <a:pt x="373" y="148"/>
                    </a:lnTo>
                    <a:lnTo>
                      <a:pt x="396" y="97"/>
                    </a:lnTo>
                    <a:lnTo>
                      <a:pt x="31"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61" name="Freeform 660"/>
              <p:cNvSpPr>
                <a:spLocks/>
              </p:cNvSpPr>
              <p:nvPr/>
            </p:nvSpPr>
            <p:spPr bwMode="auto">
              <a:xfrm>
                <a:off x="959" y="1833"/>
                <a:ext cx="40" cy="12"/>
              </a:xfrm>
              <a:custGeom>
                <a:avLst/>
                <a:gdLst>
                  <a:gd name="T0" fmla="*/ 0 w 396"/>
                  <a:gd name="T1" fmla="*/ 0 h 148"/>
                  <a:gd name="T2" fmla="*/ 0 w 396"/>
                  <a:gd name="T3" fmla="*/ 0 h 148"/>
                  <a:gd name="T4" fmla="*/ 0 w 396"/>
                  <a:gd name="T5" fmla="*/ 0 h 148"/>
                  <a:gd name="T6" fmla="*/ 0 w 396"/>
                  <a:gd name="T7" fmla="*/ 0 h 148"/>
                  <a:gd name="T8" fmla="*/ 0 w 396"/>
                  <a:gd name="T9" fmla="*/ 0 h 148"/>
                  <a:gd name="T10" fmla="*/ 0 w 396"/>
                  <a:gd name="T11" fmla="*/ 0 h 148"/>
                  <a:gd name="T12" fmla="*/ 0 60000 65536"/>
                  <a:gd name="T13" fmla="*/ 0 60000 65536"/>
                  <a:gd name="T14" fmla="*/ 0 60000 65536"/>
                  <a:gd name="T15" fmla="*/ 0 60000 65536"/>
                  <a:gd name="T16" fmla="*/ 0 60000 65536"/>
                  <a:gd name="T17" fmla="*/ 0 60000 65536"/>
                  <a:gd name="T18" fmla="*/ 0 w 396"/>
                  <a:gd name="T19" fmla="*/ 0 h 148"/>
                  <a:gd name="T20" fmla="*/ 396 w 396"/>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396" h="148">
                    <a:moveTo>
                      <a:pt x="31" y="0"/>
                    </a:moveTo>
                    <a:lnTo>
                      <a:pt x="0" y="88"/>
                    </a:lnTo>
                    <a:lnTo>
                      <a:pt x="59" y="68"/>
                    </a:lnTo>
                    <a:lnTo>
                      <a:pt x="373" y="148"/>
                    </a:lnTo>
                    <a:lnTo>
                      <a:pt x="396" y="97"/>
                    </a:lnTo>
                    <a:lnTo>
                      <a:pt x="3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62" name="Line 661"/>
              <p:cNvSpPr>
                <a:spLocks noChangeShapeType="1"/>
              </p:cNvSpPr>
              <p:nvPr/>
            </p:nvSpPr>
            <p:spPr bwMode="auto">
              <a:xfrm flipH="1" flipV="1">
                <a:off x="962" y="1833"/>
                <a:ext cx="4"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63" name="Freeform 662"/>
              <p:cNvSpPr>
                <a:spLocks/>
              </p:cNvSpPr>
              <p:nvPr/>
            </p:nvSpPr>
            <p:spPr bwMode="auto">
              <a:xfrm>
                <a:off x="954" y="1928"/>
                <a:ext cx="8" cy="12"/>
              </a:xfrm>
              <a:custGeom>
                <a:avLst/>
                <a:gdLst>
                  <a:gd name="T0" fmla="*/ 0 w 87"/>
                  <a:gd name="T1" fmla="*/ 0 h 156"/>
                  <a:gd name="T2" fmla="*/ 0 w 87"/>
                  <a:gd name="T3" fmla="*/ 0 h 156"/>
                  <a:gd name="T4" fmla="*/ 0 w 87"/>
                  <a:gd name="T5" fmla="*/ 0 h 156"/>
                  <a:gd name="T6" fmla="*/ 0 w 87"/>
                  <a:gd name="T7" fmla="*/ 0 h 156"/>
                  <a:gd name="T8" fmla="*/ 0 w 87"/>
                  <a:gd name="T9" fmla="*/ 0 h 156"/>
                  <a:gd name="T10" fmla="*/ 0 60000 65536"/>
                  <a:gd name="T11" fmla="*/ 0 60000 65536"/>
                  <a:gd name="T12" fmla="*/ 0 60000 65536"/>
                  <a:gd name="T13" fmla="*/ 0 60000 65536"/>
                  <a:gd name="T14" fmla="*/ 0 60000 65536"/>
                  <a:gd name="T15" fmla="*/ 0 w 87"/>
                  <a:gd name="T16" fmla="*/ 0 h 156"/>
                  <a:gd name="T17" fmla="*/ 87 w 87"/>
                  <a:gd name="T18" fmla="*/ 156 h 156"/>
                </a:gdLst>
                <a:ahLst/>
                <a:cxnLst>
                  <a:cxn ang="T10">
                    <a:pos x="T0" y="T1"/>
                  </a:cxn>
                  <a:cxn ang="T11">
                    <a:pos x="T2" y="T3"/>
                  </a:cxn>
                  <a:cxn ang="T12">
                    <a:pos x="T4" y="T5"/>
                  </a:cxn>
                  <a:cxn ang="T13">
                    <a:pos x="T6" y="T7"/>
                  </a:cxn>
                  <a:cxn ang="T14">
                    <a:pos x="T8" y="T9"/>
                  </a:cxn>
                </a:cxnLst>
                <a:rect l="T15" t="T16" r="T17" b="T18"/>
                <a:pathLst>
                  <a:path w="87" h="156">
                    <a:moveTo>
                      <a:pt x="28" y="0"/>
                    </a:moveTo>
                    <a:lnTo>
                      <a:pt x="0" y="134"/>
                    </a:lnTo>
                    <a:lnTo>
                      <a:pt x="28" y="156"/>
                    </a:lnTo>
                    <a:lnTo>
                      <a:pt x="87" y="37"/>
                    </a:lnTo>
                    <a:lnTo>
                      <a:pt x="28"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64" name="Freeform 663"/>
              <p:cNvSpPr>
                <a:spLocks/>
              </p:cNvSpPr>
              <p:nvPr/>
            </p:nvSpPr>
            <p:spPr bwMode="auto">
              <a:xfrm>
                <a:off x="954" y="1928"/>
                <a:ext cx="8" cy="12"/>
              </a:xfrm>
              <a:custGeom>
                <a:avLst/>
                <a:gdLst>
                  <a:gd name="T0" fmla="*/ 0 w 87"/>
                  <a:gd name="T1" fmla="*/ 0 h 156"/>
                  <a:gd name="T2" fmla="*/ 0 w 87"/>
                  <a:gd name="T3" fmla="*/ 0 h 156"/>
                  <a:gd name="T4" fmla="*/ 0 w 87"/>
                  <a:gd name="T5" fmla="*/ 0 h 156"/>
                  <a:gd name="T6" fmla="*/ 0 w 87"/>
                  <a:gd name="T7" fmla="*/ 0 h 156"/>
                  <a:gd name="T8" fmla="*/ 0 w 87"/>
                  <a:gd name="T9" fmla="*/ 0 h 156"/>
                  <a:gd name="T10" fmla="*/ 0 60000 65536"/>
                  <a:gd name="T11" fmla="*/ 0 60000 65536"/>
                  <a:gd name="T12" fmla="*/ 0 60000 65536"/>
                  <a:gd name="T13" fmla="*/ 0 60000 65536"/>
                  <a:gd name="T14" fmla="*/ 0 60000 65536"/>
                  <a:gd name="T15" fmla="*/ 0 w 87"/>
                  <a:gd name="T16" fmla="*/ 0 h 156"/>
                  <a:gd name="T17" fmla="*/ 87 w 87"/>
                  <a:gd name="T18" fmla="*/ 156 h 156"/>
                </a:gdLst>
                <a:ahLst/>
                <a:cxnLst>
                  <a:cxn ang="T10">
                    <a:pos x="T0" y="T1"/>
                  </a:cxn>
                  <a:cxn ang="T11">
                    <a:pos x="T2" y="T3"/>
                  </a:cxn>
                  <a:cxn ang="T12">
                    <a:pos x="T4" y="T5"/>
                  </a:cxn>
                  <a:cxn ang="T13">
                    <a:pos x="T6" y="T7"/>
                  </a:cxn>
                  <a:cxn ang="T14">
                    <a:pos x="T8" y="T9"/>
                  </a:cxn>
                </a:cxnLst>
                <a:rect l="T15" t="T16" r="T17" b="T18"/>
                <a:pathLst>
                  <a:path w="87" h="156">
                    <a:moveTo>
                      <a:pt x="28" y="0"/>
                    </a:moveTo>
                    <a:lnTo>
                      <a:pt x="0" y="134"/>
                    </a:lnTo>
                    <a:lnTo>
                      <a:pt x="28" y="156"/>
                    </a:lnTo>
                    <a:lnTo>
                      <a:pt x="87" y="37"/>
                    </a:lnTo>
                    <a:lnTo>
                      <a:pt x="2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65" name="Freeform 664"/>
              <p:cNvSpPr>
                <a:spLocks/>
              </p:cNvSpPr>
              <p:nvPr/>
            </p:nvSpPr>
            <p:spPr bwMode="auto">
              <a:xfrm>
                <a:off x="709" y="1791"/>
                <a:ext cx="256" cy="49"/>
              </a:xfrm>
              <a:custGeom>
                <a:avLst/>
                <a:gdLst>
                  <a:gd name="T0" fmla="*/ 0 w 2566"/>
                  <a:gd name="T1" fmla="*/ 0 h 633"/>
                  <a:gd name="T2" fmla="*/ 0 w 2566"/>
                  <a:gd name="T3" fmla="*/ 0 h 633"/>
                  <a:gd name="T4" fmla="*/ 0 w 2566"/>
                  <a:gd name="T5" fmla="*/ 0 h 633"/>
                  <a:gd name="T6" fmla="*/ 0 w 2566"/>
                  <a:gd name="T7" fmla="*/ 0 h 633"/>
                  <a:gd name="T8" fmla="*/ 0 w 2566"/>
                  <a:gd name="T9" fmla="*/ 0 h 633"/>
                  <a:gd name="T10" fmla="*/ 0 w 2566"/>
                  <a:gd name="T11" fmla="*/ 0 h 633"/>
                  <a:gd name="T12" fmla="*/ 0 60000 65536"/>
                  <a:gd name="T13" fmla="*/ 0 60000 65536"/>
                  <a:gd name="T14" fmla="*/ 0 60000 65536"/>
                  <a:gd name="T15" fmla="*/ 0 60000 65536"/>
                  <a:gd name="T16" fmla="*/ 0 60000 65536"/>
                  <a:gd name="T17" fmla="*/ 0 60000 65536"/>
                  <a:gd name="T18" fmla="*/ 0 w 2566"/>
                  <a:gd name="T19" fmla="*/ 0 h 633"/>
                  <a:gd name="T20" fmla="*/ 2566 w 2566"/>
                  <a:gd name="T21" fmla="*/ 633 h 633"/>
                </a:gdLst>
                <a:ahLst/>
                <a:cxnLst>
                  <a:cxn ang="T12">
                    <a:pos x="T0" y="T1"/>
                  </a:cxn>
                  <a:cxn ang="T13">
                    <a:pos x="T2" y="T3"/>
                  </a:cxn>
                  <a:cxn ang="T14">
                    <a:pos x="T4" y="T5"/>
                  </a:cxn>
                  <a:cxn ang="T15">
                    <a:pos x="T6" y="T7"/>
                  </a:cxn>
                  <a:cxn ang="T16">
                    <a:pos x="T8" y="T9"/>
                  </a:cxn>
                  <a:cxn ang="T17">
                    <a:pos x="T10" y="T11"/>
                  </a:cxn>
                </a:cxnLst>
                <a:rect l="T18" t="T19" r="T20" b="T21"/>
                <a:pathLst>
                  <a:path w="2566" h="633">
                    <a:moveTo>
                      <a:pt x="37" y="0"/>
                    </a:moveTo>
                    <a:lnTo>
                      <a:pt x="0" y="110"/>
                    </a:lnTo>
                    <a:lnTo>
                      <a:pt x="2516" y="633"/>
                    </a:lnTo>
                    <a:lnTo>
                      <a:pt x="2566" y="494"/>
                    </a:lnTo>
                    <a:lnTo>
                      <a:pt x="1234" y="176"/>
                    </a:lnTo>
                    <a:lnTo>
                      <a:pt x="37"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66" name="Freeform 665"/>
              <p:cNvSpPr>
                <a:spLocks/>
              </p:cNvSpPr>
              <p:nvPr/>
            </p:nvSpPr>
            <p:spPr bwMode="auto">
              <a:xfrm>
                <a:off x="709" y="1791"/>
                <a:ext cx="256" cy="49"/>
              </a:xfrm>
              <a:custGeom>
                <a:avLst/>
                <a:gdLst>
                  <a:gd name="T0" fmla="*/ 0 w 2566"/>
                  <a:gd name="T1" fmla="*/ 0 h 633"/>
                  <a:gd name="T2" fmla="*/ 0 w 2566"/>
                  <a:gd name="T3" fmla="*/ 0 h 633"/>
                  <a:gd name="T4" fmla="*/ 0 w 2566"/>
                  <a:gd name="T5" fmla="*/ 0 h 633"/>
                  <a:gd name="T6" fmla="*/ 0 w 2566"/>
                  <a:gd name="T7" fmla="*/ 0 h 633"/>
                  <a:gd name="T8" fmla="*/ 0 w 2566"/>
                  <a:gd name="T9" fmla="*/ 0 h 633"/>
                  <a:gd name="T10" fmla="*/ 0 w 2566"/>
                  <a:gd name="T11" fmla="*/ 0 h 633"/>
                  <a:gd name="T12" fmla="*/ 0 60000 65536"/>
                  <a:gd name="T13" fmla="*/ 0 60000 65536"/>
                  <a:gd name="T14" fmla="*/ 0 60000 65536"/>
                  <a:gd name="T15" fmla="*/ 0 60000 65536"/>
                  <a:gd name="T16" fmla="*/ 0 60000 65536"/>
                  <a:gd name="T17" fmla="*/ 0 60000 65536"/>
                  <a:gd name="T18" fmla="*/ 0 w 2566"/>
                  <a:gd name="T19" fmla="*/ 0 h 633"/>
                  <a:gd name="T20" fmla="*/ 2566 w 2566"/>
                  <a:gd name="T21" fmla="*/ 633 h 633"/>
                </a:gdLst>
                <a:ahLst/>
                <a:cxnLst>
                  <a:cxn ang="T12">
                    <a:pos x="T0" y="T1"/>
                  </a:cxn>
                  <a:cxn ang="T13">
                    <a:pos x="T2" y="T3"/>
                  </a:cxn>
                  <a:cxn ang="T14">
                    <a:pos x="T4" y="T5"/>
                  </a:cxn>
                  <a:cxn ang="T15">
                    <a:pos x="T6" y="T7"/>
                  </a:cxn>
                  <a:cxn ang="T16">
                    <a:pos x="T8" y="T9"/>
                  </a:cxn>
                  <a:cxn ang="T17">
                    <a:pos x="T10" y="T11"/>
                  </a:cxn>
                </a:cxnLst>
                <a:rect l="T18" t="T19" r="T20" b="T21"/>
                <a:pathLst>
                  <a:path w="2566" h="633">
                    <a:moveTo>
                      <a:pt x="37" y="0"/>
                    </a:moveTo>
                    <a:lnTo>
                      <a:pt x="0" y="110"/>
                    </a:lnTo>
                    <a:lnTo>
                      <a:pt x="2516" y="633"/>
                    </a:lnTo>
                    <a:lnTo>
                      <a:pt x="2566" y="494"/>
                    </a:lnTo>
                    <a:lnTo>
                      <a:pt x="1234" y="176"/>
                    </a:lnTo>
                    <a:lnTo>
                      <a:pt x="3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67" name="Freeform 666"/>
              <p:cNvSpPr>
                <a:spLocks/>
              </p:cNvSpPr>
              <p:nvPr/>
            </p:nvSpPr>
            <p:spPr bwMode="auto">
              <a:xfrm>
                <a:off x="791" y="1803"/>
                <a:ext cx="73" cy="17"/>
              </a:xfrm>
              <a:custGeom>
                <a:avLst/>
                <a:gdLst>
                  <a:gd name="T0" fmla="*/ 0 w 729"/>
                  <a:gd name="T1" fmla="*/ 0 h 222"/>
                  <a:gd name="T2" fmla="*/ 0 w 729"/>
                  <a:gd name="T3" fmla="*/ 0 h 222"/>
                  <a:gd name="T4" fmla="*/ 0 w 729"/>
                  <a:gd name="T5" fmla="*/ 0 h 222"/>
                  <a:gd name="T6" fmla="*/ 0 w 729"/>
                  <a:gd name="T7" fmla="*/ 0 h 222"/>
                  <a:gd name="T8" fmla="*/ 0 w 729"/>
                  <a:gd name="T9" fmla="*/ 0 h 222"/>
                  <a:gd name="T10" fmla="*/ 0 w 729"/>
                  <a:gd name="T11" fmla="*/ 0 h 222"/>
                  <a:gd name="T12" fmla="*/ 0 60000 65536"/>
                  <a:gd name="T13" fmla="*/ 0 60000 65536"/>
                  <a:gd name="T14" fmla="*/ 0 60000 65536"/>
                  <a:gd name="T15" fmla="*/ 0 60000 65536"/>
                  <a:gd name="T16" fmla="*/ 0 60000 65536"/>
                  <a:gd name="T17" fmla="*/ 0 60000 65536"/>
                  <a:gd name="T18" fmla="*/ 0 w 729"/>
                  <a:gd name="T19" fmla="*/ 0 h 222"/>
                  <a:gd name="T20" fmla="*/ 729 w 729"/>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729" h="222">
                    <a:moveTo>
                      <a:pt x="0" y="0"/>
                    </a:moveTo>
                    <a:lnTo>
                      <a:pt x="22" y="80"/>
                    </a:lnTo>
                    <a:lnTo>
                      <a:pt x="685" y="222"/>
                    </a:lnTo>
                    <a:lnTo>
                      <a:pt x="729" y="139"/>
                    </a:lnTo>
                    <a:lnTo>
                      <a:pt x="642" y="80"/>
                    </a:lnTo>
                    <a:lnTo>
                      <a:pt x="0"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68" name="Freeform 667"/>
              <p:cNvSpPr>
                <a:spLocks/>
              </p:cNvSpPr>
              <p:nvPr/>
            </p:nvSpPr>
            <p:spPr bwMode="auto">
              <a:xfrm>
                <a:off x="791" y="1803"/>
                <a:ext cx="73" cy="17"/>
              </a:xfrm>
              <a:custGeom>
                <a:avLst/>
                <a:gdLst>
                  <a:gd name="T0" fmla="*/ 0 w 729"/>
                  <a:gd name="T1" fmla="*/ 0 h 222"/>
                  <a:gd name="T2" fmla="*/ 0 w 729"/>
                  <a:gd name="T3" fmla="*/ 0 h 222"/>
                  <a:gd name="T4" fmla="*/ 0 w 729"/>
                  <a:gd name="T5" fmla="*/ 0 h 222"/>
                  <a:gd name="T6" fmla="*/ 0 w 729"/>
                  <a:gd name="T7" fmla="*/ 0 h 222"/>
                  <a:gd name="T8" fmla="*/ 0 w 729"/>
                  <a:gd name="T9" fmla="*/ 0 h 222"/>
                  <a:gd name="T10" fmla="*/ 0 w 729"/>
                  <a:gd name="T11" fmla="*/ 0 h 222"/>
                  <a:gd name="T12" fmla="*/ 0 60000 65536"/>
                  <a:gd name="T13" fmla="*/ 0 60000 65536"/>
                  <a:gd name="T14" fmla="*/ 0 60000 65536"/>
                  <a:gd name="T15" fmla="*/ 0 60000 65536"/>
                  <a:gd name="T16" fmla="*/ 0 60000 65536"/>
                  <a:gd name="T17" fmla="*/ 0 60000 65536"/>
                  <a:gd name="T18" fmla="*/ 0 w 729"/>
                  <a:gd name="T19" fmla="*/ 0 h 222"/>
                  <a:gd name="T20" fmla="*/ 729 w 729"/>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729" h="222">
                    <a:moveTo>
                      <a:pt x="0" y="0"/>
                    </a:moveTo>
                    <a:lnTo>
                      <a:pt x="22" y="80"/>
                    </a:lnTo>
                    <a:lnTo>
                      <a:pt x="685" y="222"/>
                    </a:lnTo>
                    <a:lnTo>
                      <a:pt x="729" y="139"/>
                    </a:lnTo>
                    <a:lnTo>
                      <a:pt x="642" y="8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69" name="Line 668"/>
              <p:cNvSpPr>
                <a:spLocks noChangeShapeType="1"/>
              </p:cNvSpPr>
              <p:nvPr/>
            </p:nvSpPr>
            <p:spPr bwMode="auto">
              <a:xfrm>
                <a:off x="852" y="1813"/>
                <a:ext cx="7"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70" name="Freeform 669"/>
              <p:cNvSpPr>
                <a:spLocks/>
              </p:cNvSpPr>
              <p:nvPr/>
            </p:nvSpPr>
            <p:spPr bwMode="auto">
              <a:xfrm>
                <a:off x="791" y="1797"/>
                <a:ext cx="64" cy="16"/>
              </a:xfrm>
              <a:custGeom>
                <a:avLst/>
                <a:gdLst>
                  <a:gd name="T0" fmla="*/ 0 w 642"/>
                  <a:gd name="T1" fmla="*/ 0 h 212"/>
                  <a:gd name="T2" fmla="*/ 0 w 642"/>
                  <a:gd name="T3" fmla="*/ 0 h 212"/>
                  <a:gd name="T4" fmla="*/ 0 w 642"/>
                  <a:gd name="T5" fmla="*/ 0 h 212"/>
                  <a:gd name="T6" fmla="*/ 0 w 642"/>
                  <a:gd name="T7" fmla="*/ 0 h 212"/>
                  <a:gd name="T8" fmla="*/ 0 w 642"/>
                  <a:gd name="T9" fmla="*/ 0 h 212"/>
                  <a:gd name="T10" fmla="*/ 0 60000 65536"/>
                  <a:gd name="T11" fmla="*/ 0 60000 65536"/>
                  <a:gd name="T12" fmla="*/ 0 60000 65536"/>
                  <a:gd name="T13" fmla="*/ 0 60000 65536"/>
                  <a:gd name="T14" fmla="*/ 0 60000 65536"/>
                  <a:gd name="T15" fmla="*/ 0 w 642"/>
                  <a:gd name="T16" fmla="*/ 0 h 212"/>
                  <a:gd name="T17" fmla="*/ 642 w 642"/>
                  <a:gd name="T18" fmla="*/ 212 h 212"/>
                </a:gdLst>
                <a:ahLst/>
                <a:cxnLst>
                  <a:cxn ang="T10">
                    <a:pos x="T0" y="T1"/>
                  </a:cxn>
                  <a:cxn ang="T11">
                    <a:pos x="T2" y="T3"/>
                  </a:cxn>
                  <a:cxn ang="T12">
                    <a:pos x="T4" y="T5"/>
                  </a:cxn>
                  <a:cxn ang="T13">
                    <a:pos x="T6" y="T7"/>
                  </a:cxn>
                  <a:cxn ang="T14">
                    <a:pos x="T8" y="T9"/>
                  </a:cxn>
                </a:cxnLst>
                <a:rect l="T15" t="T16" r="T17" b="T18"/>
                <a:pathLst>
                  <a:path w="642" h="212">
                    <a:moveTo>
                      <a:pt x="15" y="0"/>
                    </a:moveTo>
                    <a:lnTo>
                      <a:pt x="0" y="80"/>
                    </a:lnTo>
                    <a:lnTo>
                      <a:pt x="605" y="212"/>
                    </a:lnTo>
                    <a:lnTo>
                      <a:pt x="642" y="148"/>
                    </a:lnTo>
                    <a:lnTo>
                      <a:pt x="15"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71" name="Freeform 670"/>
              <p:cNvSpPr>
                <a:spLocks/>
              </p:cNvSpPr>
              <p:nvPr/>
            </p:nvSpPr>
            <p:spPr bwMode="auto">
              <a:xfrm>
                <a:off x="791" y="1797"/>
                <a:ext cx="64" cy="16"/>
              </a:xfrm>
              <a:custGeom>
                <a:avLst/>
                <a:gdLst>
                  <a:gd name="T0" fmla="*/ 0 w 642"/>
                  <a:gd name="T1" fmla="*/ 0 h 212"/>
                  <a:gd name="T2" fmla="*/ 0 w 642"/>
                  <a:gd name="T3" fmla="*/ 0 h 212"/>
                  <a:gd name="T4" fmla="*/ 0 w 642"/>
                  <a:gd name="T5" fmla="*/ 0 h 212"/>
                  <a:gd name="T6" fmla="*/ 0 w 642"/>
                  <a:gd name="T7" fmla="*/ 0 h 212"/>
                  <a:gd name="T8" fmla="*/ 0 w 642"/>
                  <a:gd name="T9" fmla="*/ 0 h 212"/>
                  <a:gd name="T10" fmla="*/ 0 60000 65536"/>
                  <a:gd name="T11" fmla="*/ 0 60000 65536"/>
                  <a:gd name="T12" fmla="*/ 0 60000 65536"/>
                  <a:gd name="T13" fmla="*/ 0 60000 65536"/>
                  <a:gd name="T14" fmla="*/ 0 60000 65536"/>
                  <a:gd name="T15" fmla="*/ 0 w 642"/>
                  <a:gd name="T16" fmla="*/ 0 h 212"/>
                  <a:gd name="T17" fmla="*/ 642 w 642"/>
                  <a:gd name="T18" fmla="*/ 212 h 212"/>
                </a:gdLst>
                <a:ahLst/>
                <a:cxnLst>
                  <a:cxn ang="T10">
                    <a:pos x="T0" y="T1"/>
                  </a:cxn>
                  <a:cxn ang="T11">
                    <a:pos x="T2" y="T3"/>
                  </a:cxn>
                  <a:cxn ang="T12">
                    <a:pos x="T4" y="T5"/>
                  </a:cxn>
                  <a:cxn ang="T13">
                    <a:pos x="T6" y="T7"/>
                  </a:cxn>
                  <a:cxn ang="T14">
                    <a:pos x="T8" y="T9"/>
                  </a:cxn>
                </a:cxnLst>
                <a:rect l="T15" t="T16" r="T17" b="T18"/>
                <a:pathLst>
                  <a:path w="642" h="212">
                    <a:moveTo>
                      <a:pt x="15" y="0"/>
                    </a:moveTo>
                    <a:lnTo>
                      <a:pt x="0" y="80"/>
                    </a:lnTo>
                    <a:lnTo>
                      <a:pt x="605" y="212"/>
                    </a:lnTo>
                    <a:lnTo>
                      <a:pt x="642" y="148"/>
                    </a:lnTo>
                    <a:lnTo>
                      <a:pt x="1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972" name="Freeform 671"/>
              <p:cNvSpPr>
                <a:spLocks/>
              </p:cNvSpPr>
              <p:nvPr/>
            </p:nvSpPr>
            <p:spPr bwMode="auto">
              <a:xfrm>
                <a:off x="654" y="1809"/>
                <a:ext cx="300" cy="147"/>
              </a:xfrm>
              <a:custGeom>
                <a:avLst/>
                <a:gdLst>
                  <a:gd name="T0" fmla="*/ 0 w 2995"/>
                  <a:gd name="T1" fmla="*/ 0 h 1919"/>
                  <a:gd name="T2" fmla="*/ 0 w 2995"/>
                  <a:gd name="T3" fmla="*/ 0 h 1919"/>
                  <a:gd name="T4" fmla="*/ 0 w 2995"/>
                  <a:gd name="T5" fmla="*/ 0 h 1919"/>
                  <a:gd name="T6" fmla="*/ 0 w 2995"/>
                  <a:gd name="T7" fmla="*/ 0 h 1919"/>
                  <a:gd name="T8" fmla="*/ 0 w 2995"/>
                  <a:gd name="T9" fmla="*/ 0 h 1919"/>
                  <a:gd name="T10" fmla="*/ 0 60000 65536"/>
                  <a:gd name="T11" fmla="*/ 0 60000 65536"/>
                  <a:gd name="T12" fmla="*/ 0 60000 65536"/>
                  <a:gd name="T13" fmla="*/ 0 60000 65536"/>
                  <a:gd name="T14" fmla="*/ 0 60000 65536"/>
                  <a:gd name="T15" fmla="*/ 0 w 2995"/>
                  <a:gd name="T16" fmla="*/ 0 h 1919"/>
                  <a:gd name="T17" fmla="*/ 2995 w 2995"/>
                  <a:gd name="T18" fmla="*/ 1919 h 1919"/>
                </a:gdLst>
                <a:ahLst/>
                <a:cxnLst>
                  <a:cxn ang="T10">
                    <a:pos x="T0" y="T1"/>
                  </a:cxn>
                  <a:cxn ang="T11">
                    <a:pos x="T2" y="T3"/>
                  </a:cxn>
                  <a:cxn ang="T12">
                    <a:pos x="T4" y="T5"/>
                  </a:cxn>
                  <a:cxn ang="T13">
                    <a:pos x="T6" y="T7"/>
                  </a:cxn>
                  <a:cxn ang="T14">
                    <a:pos x="T8" y="T9"/>
                  </a:cxn>
                </a:cxnLst>
                <a:rect l="T15" t="T16" r="T17" b="T18"/>
                <a:pathLst>
                  <a:path w="2995" h="1919">
                    <a:moveTo>
                      <a:pt x="525" y="0"/>
                    </a:moveTo>
                    <a:lnTo>
                      <a:pt x="0" y="1328"/>
                    </a:lnTo>
                    <a:lnTo>
                      <a:pt x="2490" y="1919"/>
                    </a:lnTo>
                    <a:lnTo>
                      <a:pt x="2995" y="554"/>
                    </a:lnTo>
                    <a:lnTo>
                      <a:pt x="525"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395" name="Freeform 672"/>
            <p:cNvSpPr>
              <a:spLocks/>
            </p:cNvSpPr>
            <p:nvPr/>
          </p:nvSpPr>
          <p:spPr bwMode="auto">
            <a:xfrm>
              <a:off x="654" y="1809"/>
              <a:ext cx="300" cy="147"/>
            </a:xfrm>
            <a:custGeom>
              <a:avLst/>
              <a:gdLst>
                <a:gd name="T0" fmla="*/ 0 w 2995"/>
                <a:gd name="T1" fmla="*/ 0 h 1919"/>
                <a:gd name="T2" fmla="*/ 0 w 2995"/>
                <a:gd name="T3" fmla="*/ 0 h 1919"/>
                <a:gd name="T4" fmla="*/ 0 w 2995"/>
                <a:gd name="T5" fmla="*/ 0 h 1919"/>
                <a:gd name="T6" fmla="*/ 0 w 2995"/>
                <a:gd name="T7" fmla="*/ 0 h 1919"/>
                <a:gd name="T8" fmla="*/ 0 w 2995"/>
                <a:gd name="T9" fmla="*/ 0 h 1919"/>
                <a:gd name="T10" fmla="*/ 0 60000 65536"/>
                <a:gd name="T11" fmla="*/ 0 60000 65536"/>
                <a:gd name="T12" fmla="*/ 0 60000 65536"/>
                <a:gd name="T13" fmla="*/ 0 60000 65536"/>
                <a:gd name="T14" fmla="*/ 0 60000 65536"/>
                <a:gd name="T15" fmla="*/ 0 w 2995"/>
                <a:gd name="T16" fmla="*/ 0 h 1919"/>
                <a:gd name="T17" fmla="*/ 2995 w 2995"/>
                <a:gd name="T18" fmla="*/ 1919 h 1919"/>
              </a:gdLst>
              <a:ahLst/>
              <a:cxnLst>
                <a:cxn ang="T10">
                  <a:pos x="T0" y="T1"/>
                </a:cxn>
                <a:cxn ang="T11">
                  <a:pos x="T2" y="T3"/>
                </a:cxn>
                <a:cxn ang="T12">
                  <a:pos x="T4" y="T5"/>
                </a:cxn>
                <a:cxn ang="T13">
                  <a:pos x="T6" y="T7"/>
                </a:cxn>
                <a:cxn ang="T14">
                  <a:pos x="T8" y="T9"/>
                </a:cxn>
              </a:cxnLst>
              <a:rect l="T15" t="T16" r="T17" b="T18"/>
              <a:pathLst>
                <a:path w="2995" h="1919">
                  <a:moveTo>
                    <a:pt x="525" y="0"/>
                  </a:moveTo>
                  <a:lnTo>
                    <a:pt x="0" y="1328"/>
                  </a:lnTo>
                  <a:lnTo>
                    <a:pt x="2490" y="1919"/>
                  </a:lnTo>
                  <a:lnTo>
                    <a:pt x="2995" y="554"/>
                  </a:lnTo>
                  <a:lnTo>
                    <a:pt x="5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6" name="Freeform 673"/>
            <p:cNvSpPr>
              <a:spLocks/>
            </p:cNvSpPr>
            <p:nvPr/>
          </p:nvSpPr>
          <p:spPr bwMode="auto">
            <a:xfrm>
              <a:off x="669" y="1811"/>
              <a:ext cx="266" cy="142"/>
            </a:xfrm>
            <a:custGeom>
              <a:avLst/>
              <a:gdLst>
                <a:gd name="T0" fmla="*/ 0 w 2653"/>
                <a:gd name="T1" fmla="*/ 0 h 1851"/>
                <a:gd name="T2" fmla="*/ 0 w 2653"/>
                <a:gd name="T3" fmla="*/ 0 h 1851"/>
                <a:gd name="T4" fmla="*/ 0 w 2653"/>
                <a:gd name="T5" fmla="*/ 0 h 1851"/>
                <a:gd name="T6" fmla="*/ 0 w 2653"/>
                <a:gd name="T7" fmla="*/ 0 h 1851"/>
                <a:gd name="T8" fmla="*/ 0 w 2653"/>
                <a:gd name="T9" fmla="*/ 0 h 1851"/>
                <a:gd name="T10" fmla="*/ 0 w 2653"/>
                <a:gd name="T11" fmla="*/ 0 h 1851"/>
                <a:gd name="T12" fmla="*/ 0 w 2653"/>
                <a:gd name="T13" fmla="*/ 0 h 1851"/>
                <a:gd name="T14" fmla="*/ 0 w 2653"/>
                <a:gd name="T15" fmla="*/ 0 h 1851"/>
                <a:gd name="T16" fmla="*/ 0 w 2653"/>
                <a:gd name="T17" fmla="*/ 0 h 1851"/>
                <a:gd name="T18" fmla="*/ 0 w 2653"/>
                <a:gd name="T19" fmla="*/ 0 h 1851"/>
                <a:gd name="T20" fmla="*/ 0 w 2653"/>
                <a:gd name="T21" fmla="*/ 0 h 1851"/>
                <a:gd name="T22" fmla="*/ 0 w 2653"/>
                <a:gd name="T23" fmla="*/ 0 h 1851"/>
                <a:gd name="T24" fmla="*/ 0 w 2653"/>
                <a:gd name="T25" fmla="*/ 0 h 1851"/>
                <a:gd name="T26" fmla="*/ 0 w 2653"/>
                <a:gd name="T27" fmla="*/ 0 h 1851"/>
                <a:gd name="T28" fmla="*/ 0 w 2653"/>
                <a:gd name="T29" fmla="*/ 0 h 1851"/>
                <a:gd name="T30" fmla="*/ 0 w 2653"/>
                <a:gd name="T31" fmla="*/ 0 h 1851"/>
                <a:gd name="T32" fmla="*/ 0 w 2653"/>
                <a:gd name="T33" fmla="*/ 0 h 1851"/>
                <a:gd name="T34" fmla="*/ 0 w 2653"/>
                <a:gd name="T35" fmla="*/ 0 h 1851"/>
                <a:gd name="T36" fmla="*/ 0 w 2653"/>
                <a:gd name="T37" fmla="*/ 0 h 1851"/>
                <a:gd name="T38" fmla="*/ 0 w 2653"/>
                <a:gd name="T39" fmla="*/ 0 h 1851"/>
                <a:gd name="T40" fmla="*/ 0 w 2653"/>
                <a:gd name="T41" fmla="*/ 0 h 1851"/>
                <a:gd name="T42" fmla="*/ 0 w 2653"/>
                <a:gd name="T43" fmla="*/ 0 h 1851"/>
                <a:gd name="T44" fmla="*/ 0 w 2653"/>
                <a:gd name="T45" fmla="*/ 0 h 1851"/>
                <a:gd name="T46" fmla="*/ 0 w 2653"/>
                <a:gd name="T47" fmla="*/ 0 h 1851"/>
                <a:gd name="T48" fmla="*/ 0 w 2653"/>
                <a:gd name="T49" fmla="*/ 0 h 1851"/>
                <a:gd name="T50" fmla="*/ 0 w 2653"/>
                <a:gd name="T51" fmla="*/ 0 h 1851"/>
                <a:gd name="T52" fmla="*/ 0 w 2653"/>
                <a:gd name="T53" fmla="*/ 0 h 1851"/>
                <a:gd name="T54" fmla="*/ 0 w 2653"/>
                <a:gd name="T55" fmla="*/ 0 h 1851"/>
                <a:gd name="T56" fmla="*/ 0 w 2653"/>
                <a:gd name="T57" fmla="*/ 0 h 1851"/>
                <a:gd name="T58" fmla="*/ 0 w 2653"/>
                <a:gd name="T59" fmla="*/ 0 h 1851"/>
                <a:gd name="T60" fmla="*/ 0 w 2653"/>
                <a:gd name="T61" fmla="*/ 0 h 1851"/>
                <a:gd name="T62" fmla="*/ 0 w 2653"/>
                <a:gd name="T63" fmla="*/ 0 h 1851"/>
                <a:gd name="T64" fmla="*/ 0 w 2653"/>
                <a:gd name="T65" fmla="*/ 0 h 1851"/>
                <a:gd name="T66" fmla="*/ 0 w 2653"/>
                <a:gd name="T67" fmla="*/ 0 h 1851"/>
                <a:gd name="T68" fmla="*/ 0 w 2653"/>
                <a:gd name="T69" fmla="*/ 0 h 1851"/>
                <a:gd name="T70" fmla="*/ 0 w 2653"/>
                <a:gd name="T71" fmla="*/ 0 h 1851"/>
                <a:gd name="T72" fmla="*/ 0 w 2653"/>
                <a:gd name="T73" fmla="*/ 0 h 1851"/>
                <a:gd name="T74" fmla="*/ 0 w 2653"/>
                <a:gd name="T75" fmla="*/ 0 h 1851"/>
                <a:gd name="T76" fmla="*/ 0 w 2653"/>
                <a:gd name="T77" fmla="*/ 0 h 1851"/>
                <a:gd name="T78" fmla="*/ 0 w 2653"/>
                <a:gd name="T79" fmla="*/ 0 h 1851"/>
                <a:gd name="T80" fmla="*/ 0 w 2653"/>
                <a:gd name="T81" fmla="*/ 0 h 1851"/>
                <a:gd name="T82" fmla="*/ 0 w 2653"/>
                <a:gd name="T83" fmla="*/ 0 h 1851"/>
                <a:gd name="T84" fmla="*/ 0 w 2653"/>
                <a:gd name="T85" fmla="*/ 0 h 1851"/>
                <a:gd name="T86" fmla="*/ 0 w 2653"/>
                <a:gd name="T87" fmla="*/ 0 h 1851"/>
                <a:gd name="T88" fmla="*/ 0 w 2653"/>
                <a:gd name="T89" fmla="*/ 0 h 1851"/>
                <a:gd name="T90" fmla="*/ 0 w 2653"/>
                <a:gd name="T91" fmla="*/ 0 h 1851"/>
                <a:gd name="T92" fmla="*/ 0 w 2653"/>
                <a:gd name="T93" fmla="*/ 0 h 1851"/>
                <a:gd name="T94" fmla="*/ 0 w 2653"/>
                <a:gd name="T95" fmla="*/ 0 h 1851"/>
                <a:gd name="T96" fmla="*/ 0 w 2653"/>
                <a:gd name="T97" fmla="*/ 0 h 1851"/>
                <a:gd name="T98" fmla="*/ 0 w 2653"/>
                <a:gd name="T99" fmla="*/ 0 h 1851"/>
                <a:gd name="T100" fmla="*/ 0 w 2653"/>
                <a:gd name="T101" fmla="*/ 0 h 1851"/>
                <a:gd name="T102" fmla="*/ 0 w 2653"/>
                <a:gd name="T103" fmla="*/ 0 h 1851"/>
                <a:gd name="T104" fmla="*/ 0 w 2653"/>
                <a:gd name="T105" fmla="*/ 0 h 1851"/>
                <a:gd name="T106" fmla="*/ 0 w 2653"/>
                <a:gd name="T107" fmla="*/ 0 h 1851"/>
                <a:gd name="T108" fmla="*/ 0 w 2653"/>
                <a:gd name="T109" fmla="*/ 0 h 1851"/>
                <a:gd name="T110" fmla="*/ 0 w 2653"/>
                <a:gd name="T111" fmla="*/ 0 h 1851"/>
                <a:gd name="T112" fmla="*/ 0 w 2653"/>
                <a:gd name="T113" fmla="*/ 0 h 1851"/>
                <a:gd name="T114" fmla="*/ 0 w 2653"/>
                <a:gd name="T115" fmla="*/ 0 h 18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53"/>
                <a:gd name="T175" fmla="*/ 0 h 1851"/>
                <a:gd name="T176" fmla="*/ 2653 w 2653"/>
                <a:gd name="T177" fmla="*/ 1851 h 18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53" h="1851">
                  <a:moveTo>
                    <a:pt x="474" y="0"/>
                  </a:moveTo>
                  <a:lnTo>
                    <a:pt x="474" y="28"/>
                  </a:lnTo>
                  <a:lnTo>
                    <a:pt x="466" y="28"/>
                  </a:lnTo>
                  <a:lnTo>
                    <a:pt x="466" y="59"/>
                  </a:lnTo>
                  <a:lnTo>
                    <a:pt x="460" y="59"/>
                  </a:lnTo>
                  <a:lnTo>
                    <a:pt x="460" y="89"/>
                  </a:lnTo>
                  <a:lnTo>
                    <a:pt x="451" y="89"/>
                  </a:lnTo>
                  <a:lnTo>
                    <a:pt x="451" y="111"/>
                  </a:lnTo>
                  <a:lnTo>
                    <a:pt x="438" y="111"/>
                  </a:lnTo>
                  <a:lnTo>
                    <a:pt x="438" y="133"/>
                  </a:lnTo>
                  <a:lnTo>
                    <a:pt x="429" y="133"/>
                  </a:lnTo>
                  <a:lnTo>
                    <a:pt x="429" y="184"/>
                  </a:lnTo>
                  <a:lnTo>
                    <a:pt x="416" y="184"/>
                  </a:lnTo>
                  <a:lnTo>
                    <a:pt x="416" y="208"/>
                  </a:lnTo>
                  <a:lnTo>
                    <a:pt x="409" y="208"/>
                  </a:lnTo>
                  <a:lnTo>
                    <a:pt x="409" y="228"/>
                  </a:lnTo>
                  <a:lnTo>
                    <a:pt x="392" y="228"/>
                  </a:lnTo>
                  <a:lnTo>
                    <a:pt x="392" y="272"/>
                  </a:lnTo>
                  <a:lnTo>
                    <a:pt x="379" y="272"/>
                  </a:lnTo>
                  <a:lnTo>
                    <a:pt x="379" y="310"/>
                  </a:lnTo>
                  <a:lnTo>
                    <a:pt x="373" y="310"/>
                  </a:lnTo>
                  <a:lnTo>
                    <a:pt x="373" y="332"/>
                  </a:lnTo>
                  <a:lnTo>
                    <a:pt x="357" y="332"/>
                  </a:lnTo>
                  <a:lnTo>
                    <a:pt x="357" y="375"/>
                  </a:lnTo>
                  <a:lnTo>
                    <a:pt x="342" y="375"/>
                  </a:lnTo>
                  <a:lnTo>
                    <a:pt x="342" y="406"/>
                  </a:lnTo>
                  <a:lnTo>
                    <a:pt x="336" y="406"/>
                  </a:lnTo>
                  <a:lnTo>
                    <a:pt x="336" y="435"/>
                  </a:lnTo>
                  <a:lnTo>
                    <a:pt x="320" y="435"/>
                  </a:lnTo>
                  <a:lnTo>
                    <a:pt x="320" y="472"/>
                  </a:lnTo>
                  <a:lnTo>
                    <a:pt x="305" y="472"/>
                  </a:lnTo>
                  <a:lnTo>
                    <a:pt x="305" y="509"/>
                  </a:lnTo>
                  <a:lnTo>
                    <a:pt x="300" y="509"/>
                  </a:lnTo>
                  <a:lnTo>
                    <a:pt x="300" y="531"/>
                  </a:lnTo>
                  <a:lnTo>
                    <a:pt x="292" y="531"/>
                  </a:lnTo>
                  <a:lnTo>
                    <a:pt x="292" y="545"/>
                  </a:lnTo>
                  <a:lnTo>
                    <a:pt x="277" y="545"/>
                  </a:lnTo>
                  <a:lnTo>
                    <a:pt x="277" y="576"/>
                  </a:lnTo>
                  <a:lnTo>
                    <a:pt x="270" y="576"/>
                  </a:lnTo>
                  <a:lnTo>
                    <a:pt x="270" y="605"/>
                  </a:lnTo>
                  <a:lnTo>
                    <a:pt x="263" y="605"/>
                  </a:lnTo>
                  <a:lnTo>
                    <a:pt x="263" y="628"/>
                  </a:lnTo>
                  <a:lnTo>
                    <a:pt x="255" y="628"/>
                  </a:lnTo>
                  <a:lnTo>
                    <a:pt x="255" y="650"/>
                  </a:lnTo>
                  <a:lnTo>
                    <a:pt x="241" y="650"/>
                  </a:lnTo>
                  <a:lnTo>
                    <a:pt x="241" y="670"/>
                  </a:lnTo>
                  <a:lnTo>
                    <a:pt x="233" y="670"/>
                  </a:lnTo>
                  <a:lnTo>
                    <a:pt x="233" y="708"/>
                  </a:lnTo>
                  <a:lnTo>
                    <a:pt x="227" y="708"/>
                  </a:lnTo>
                  <a:lnTo>
                    <a:pt x="227" y="723"/>
                  </a:lnTo>
                  <a:lnTo>
                    <a:pt x="218" y="723"/>
                  </a:lnTo>
                  <a:lnTo>
                    <a:pt x="218" y="753"/>
                  </a:lnTo>
                  <a:lnTo>
                    <a:pt x="205" y="753"/>
                  </a:lnTo>
                  <a:lnTo>
                    <a:pt x="205" y="804"/>
                  </a:lnTo>
                  <a:lnTo>
                    <a:pt x="196" y="804"/>
                  </a:lnTo>
                  <a:lnTo>
                    <a:pt x="196" y="826"/>
                  </a:lnTo>
                  <a:lnTo>
                    <a:pt x="183" y="826"/>
                  </a:lnTo>
                  <a:lnTo>
                    <a:pt x="183" y="849"/>
                  </a:lnTo>
                  <a:lnTo>
                    <a:pt x="176" y="849"/>
                  </a:lnTo>
                  <a:lnTo>
                    <a:pt x="176" y="872"/>
                  </a:lnTo>
                  <a:lnTo>
                    <a:pt x="160" y="872"/>
                  </a:lnTo>
                  <a:lnTo>
                    <a:pt x="160" y="892"/>
                  </a:lnTo>
                  <a:lnTo>
                    <a:pt x="154" y="892"/>
                  </a:lnTo>
                  <a:lnTo>
                    <a:pt x="154" y="923"/>
                  </a:lnTo>
                  <a:lnTo>
                    <a:pt x="146" y="923"/>
                  </a:lnTo>
                  <a:lnTo>
                    <a:pt x="146" y="952"/>
                  </a:lnTo>
                  <a:lnTo>
                    <a:pt x="140" y="952"/>
                  </a:lnTo>
                  <a:lnTo>
                    <a:pt x="140" y="982"/>
                  </a:lnTo>
                  <a:lnTo>
                    <a:pt x="124" y="982"/>
                  </a:lnTo>
                  <a:lnTo>
                    <a:pt x="124" y="989"/>
                  </a:lnTo>
                  <a:lnTo>
                    <a:pt x="118" y="989"/>
                  </a:lnTo>
                  <a:lnTo>
                    <a:pt x="118" y="1025"/>
                  </a:lnTo>
                  <a:lnTo>
                    <a:pt x="109" y="1025"/>
                  </a:lnTo>
                  <a:lnTo>
                    <a:pt x="109" y="1048"/>
                  </a:lnTo>
                  <a:lnTo>
                    <a:pt x="103" y="1048"/>
                  </a:lnTo>
                  <a:lnTo>
                    <a:pt x="103" y="1077"/>
                  </a:lnTo>
                  <a:lnTo>
                    <a:pt x="96" y="1077"/>
                  </a:lnTo>
                  <a:lnTo>
                    <a:pt x="96" y="1093"/>
                  </a:lnTo>
                  <a:lnTo>
                    <a:pt x="87" y="1093"/>
                  </a:lnTo>
                  <a:lnTo>
                    <a:pt x="87" y="1121"/>
                  </a:lnTo>
                  <a:lnTo>
                    <a:pt x="73" y="1121"/>
                  </a:lnTo>
                  <a:lnTo>
                    <a:pt x="73" y="1150"/>
                  </a:lnTo>
                  <a:lnTo>
                    <a:pt x="67" y="1150"/>
                  </a:lnTo>
                  <a:lnTo>
                    <a:pt x="67" y="1167"/>
                  </a:lnTo>
                  <a:lnTo>
                    <a:pt x="59" y="1167"/>
                  </a:lnTo>
                  <a:lnTo>
                    <a:pt x="59" y="1196"/>
                  </a:lnTo>
                  <a:lnTo>
                    <a:pt x="44" y="1196"/>
                  </a:lnTo>
                  <a:lnTo>
                    <a:pt x="44" y="1224"/>
                  </a:lnTo>
                  <a:lnTo>
                    <a:pt x="37" y="1224"/>
                  </a:lnTo>
                  <a:lnTo>
                    <a:pt x="37" y="1247"/>
                  </a:lnTo>
                  <a:lnTo>
                    <a:pt x="31" y="1247"/>
                  </a:lnTo>
                  <a:lnTo>
                    <a:pt x="31" y="1269"/>
                  </a:lnTo>
                  <a:lnTo>
                    <a:pt x="22" y="1269"/>
                  </a:lnTo>
                  <a:lnTo>
                    <a:pt x="22" y="1297"/>
                  </a:lnTo>
                  <a:lnTo>
                    <a:pt x="9" y="1297"/>
                  </a:lnTo>
                  <a:lnTo>
                    <a:pt x="9" y="1321"/>
                  </a:lnTo>
                  <a:lnTo>
                    <a:pt x="0" y="1321"/>
                  </a:lnTo>
                  <a:lnTo>
                    <a:pt x="0" y="1343"/>
                  </a:lnTo>
                  <a:lnTo>
                    <a:pt x="37" y="1343"/>
                  </a:lnTo>
                  <a:lnTo>
                    <a:pt x="37" y="1352"/>
                  </a:lnTo>
                  <a:lnTo>
                    <a:pt x="73" y="1352"/>
                  </a:lnTo>
                  <a:lnTo>
                    <a:pt x="73" y="1357"/>
                  </a:lnTo>
                  <a:lnTo>
                    <a:pt x="109" y="1357"/>
                  </a:lnTo>
                  <a:lnTo>
                    <a:pt x="109" y="1365"/>
                  </a:lnTo>
                  <a:lnTo>
                    <a:pt x="146" y="1365"/>
                  </a:lnTo>
                  <a:lnTo>
                    <a:pt x="146" y="1380"/>
                  </a:lnTo>
                  <a:lnTo>
                    <a:pt x="196" y="1380"/>
                  </a:lnTo>
                  <a:lnTo>
                    <a:pt x="196" y="1388"/>
                  </a:lnTo>
                  <a:lnTo>
                    <a:pt x="227" y="1388"/>
                  </a:lnTo>
                  <a:lnTo>
                    <a:pt x="227" y="1403"/>
                  </a:lnTo>
                  <a:lnTo>
                    <a:pt x="300" y="1403"/>
                  </a:lnTo>
                  <a:lnTo>
                    <a:pt x="300" y="1417"/>
                  </a:lnTo>
                  <a:lnTo>
                    <a:pt x="342" y="1417"/>
                  </a:lnTo>
                  <a:lnTo>
                    <a:pt x="342" y="1425"/>
                  </a:lnTo>
                  <a:lnTo>
                    <a:pt x="379" y="1425"/>
                  </a:lnTo>
                  <a:lnTo>
                    <a:pt x="379" y="1431"/>
                  </a:lnTo>
                  <a:lnTo>
                    <a:pt x="416" y="1431"/>
                  </a:lnTo>
                  <a:lnTo>
                    <a:pt x="416" y="1440"/>
                  </a:lnTo>
                  <a:lnTo>
                    <a:pt x="451" y="1440"/>
                  </a:lnTo>
                  <a:lnTo>
                    <a:pt x="451" y="1446"/>
                  </a:lnTo>
                  <a:lnTo>
                    <a:pt x="488" y="1446"/>
                  </a:lnTo>
                  <a:lnTo>
                    <a:pt x="488" y="1462"/>
                  </a:lnTo>
                  <a:lnTo>
                    <a:pt x="533" y="1462"/>
                  </a:lnTo>
                  <a:lnTo>
                    <a:pt x="533" y="1468"/>
                  </a:lnTo>
                  <a:lnTo>
                    <a:pt x="569" y="1468"/>
                  </a:lnTo>
                  <a:lnTo>
                    <a:pt x="569" y="1477"/>
                  </a:lnTo>
                  <a:lnTo>
                    <a:pt x="605" y="1477"/>
                  </a:lnTo>
                  <a:lnTo>
                    <a:pt x="605" y="1482"/>
                  </a:lnTo>
                  <a:lnTo>
                    <a:pt x="642" y="1482"/>
                  </a:lnTo>
                  <a:lnTo>
                    <a:pt x="642" y="1499"/>
                  </a:lnTo>
                  <a:lnTo>
                    <a:pt x="684" y="1499"/>
                  </a:lnTo>
                  <a:lnTo>
                    <a:pt x="684" y="1505"/>
                  </a:lnTo>
                  <a:lnTo>
                    <a:pt x="721" y="1505"/>
                  </a:lnTo>
                  <a:lnTo>
                    <a:pt x="721" y="1513"/>
                  </a:lnTo>
                  <a:lnTo>
                    <a:pt x="757" y="1513"/>
                  </a:lnTo>
                  <a:lnTo>
                    <a:pt x="757" y="1519"/>
                  </a:lnTo>
                  <a:lnTo>
                    <a:pt x="788" y="1519"/>
                  </a:lnTo>
                  <a:lnTo>
                    <a:pt x="788" y="1536"/>
                  </a:lnTo>
                  <a:lnTo>
                    <a:pt x="867" y="1536"/>
                  </a:lnTo>
                  <a:lnTo>
                    <a:pt x="867" y="1550"/>
                  </a:lnTo>
                  <a:lnTo>
                    <a:pt x="903" y="1550"/>
                  </a:lnTo>
                  <a:lnTo>
                    <a:pt x="903" y="1556"/>
                  </a:lnTo>
                  <a:lnTo>
                    <a:pt x="940" y="1556"/>
                  </a:lnTo>
                  <a:lnTo>
                    <a:pt x="940" y="1565"/>
                  </a:lnTo>
                  <a:lnTo>
                    <a:pt x="984" y="1565"/>
                  </a:lnTo>
                  <a:lnTo>
                    <a:pt x="984" y="1579"/>
                  </a:lnTo>
                  <a:lnTo>
                    <a:pt x="1029" y="1579"/>
                  </a:lnTo>
                  <a:lnTo>
                    <a:pt x="1029" y="1587"/>
                  </a:lnTo>
                  <a:lnTo>
                    <a:pt x="1065" y="1587"/>
                  </a:lnTo>
                  <a:lnTo>
                    <a:pt x="1065" y="1594"/>
                  </a:lnTo>
                  <a:lnTo>
                    <a:pt x="1102" y="1594"/>
                  </a:lnTo>
                  <a:lnTo>
                    <a:pt x="1102" y="1601"/>
                  </a:lnTo>
                  <a:lnTo>
                    <a:pt x="1138" y="1601"/>
                  </a:lnTo>
                  <a:lnTo>
                    <a:pt x="1138" y="1616"/>
                  </a:lnTo>
                  <a:lnTo>
                    <a:pt x="1180" y="1616"/>
                  </a:lnTo>
                  <a:lnTo>
                    <a:pt x="1180" y="1624"/>
                  </a:lnTo>
                  <a:lnTo>
                    <a:pt x="1217" y="1624"/>
                  </a:lnTo>
                  <a:lnTo>
                    <a:pt x="1217" y="1638"/>
                  </a:lnTo>
                  <a:lnTo>
                    <a:pt x="1290" y="1638"/>
                  </a:lnTo>
                  <a:lnTo>
                    <a:pt x="1290" y="1647"/>
                  </a:lnTo>
                  <a:lnTo>
                    <a:pt x="1319" y="1647"/>
                  </a:lnTo>
                  <a:lnTo>
                    <a:pt x="1319" y="1653"/>
                  </a:lnTo>
                  <a:lnTo>
                    <a:pt x="1371" y="1653"/>
                  </a:lnTo>
                  <a:lnTo>
                    <a:pt x="1371" y="1667"/>
                  </a:lnTo>
                  <a:lnTo>
                    <a:pt x="1408" y="1667"/>
                  </a:lnTo>
                  <a:lnTo>
                    <a:pt x="1408" y="1675"/>
                  </a:lnTo>
                  <a:lnTo>
                    <a:pt x="1436" y="1675"/>
                  </a:lnTo>
                  <a:lnTo>
                    <a:pt x="1436" y="1684"/>
                  </a:lnTo>
                  <a:lnTo>
                    <a:pt x="1472" y="1684"/>
                  </a:lnTo>
                  <a:lnTo>
                    <a:pt x="1472" y="1698"/>
                  </a:lnTo>
                  <a:lnTo>
                    <a:pt x="1523" y="1698"/>
                  </a:lnTo>
                  <a:lnTo>
                    <a:pt x="1523" y="1704"/>
                  </a:lnTo>
                  <a:lnTo>
                    <a:pt x="1554" y="1704"/>
                  </a:lnTo>
                  <a:lnTo>
                    <a:pt x="1554" y="1712"/>
                  </a:lnTo>
                  <a:lnTo>
                    <a:pt x="1589" y="1712"/>
                  </a:lnTo>
                  <a:lnTo>
                    <a:pt x="1589" y="1720"/>
                  </a:lnTo>
                  <a:lnTo>
                    <a:pt x="1626" y="1720"/>
                  </a:lnTo>
                  <a:lnTo>
                    <a:pt x="1626" y="1735"/>
                  </a:lnTo>
                  <a:lnTo>
                    <a:pt x="1669" y="1735"/>
                  </a:lnTo>
                  <a:lnTo>
                    <a:pt x="1669" y="1741"/>
                  </a:lnTo>
                  <a:lnTo>
                    <a:pt x="1705" y="1741"/>
                  </a:lnTo>
                  <a:lnTo>
                    <a:pt x="1705" y="1757"/>
                  </a:lnTo>
                  <a:lnTo>
                    <a:pt x="1778" y="1757"/>
                  </a:lnTo>
                  <a:lnTo>
                    <a:pt x="1778" y="1763"/>
                  </a:lnTo>
                  <a:lnTo>
                    <a:pt x="1822" y="1763"/>
                  </a:lnTo>
                  <a:lnTo>
                    <a:pt x="1822" y="1772"/>
                  </a:lnTo>
                  <a:lnTo>
                    <a:pt x="1859" y="1772"/>
                  </a:lnTo>
                  <a:lnTo>
                    <a:pt x="1859" y="1786"/>
                  </a:lnTo>
                  <a:lnTo>
                    <a:pt x="1896" y="1786"/>
                  </a:lnTo>
                  <a:lnTo>
                    <a:pt x="1896" y="1794"/>
                  </a:lnTo>
                  <a:lnTo>
                    <a:pt x="1937" y="1794"/>
                  </a:lnTo>
                  <a:lnTo>
                    <a:pt x="1937" y="1800"/>
                  </a:lnTo>
                  <a:lnTo>
                    <a:pt x="1974" y="1800"/>
                  </a:lnTo>
                  <a:lnTo>
                    <a:pt x="1974" y="1814"/>
                  </a:lnTo>
                  <a:lnTo>
                    <a:pt x="2011" y="1814"/>
                  </a:lnTo>
                  <a:lnTo>
                    <a:pt x="2011" y="1823"/>
                  </a:lnTo>
                  <a:lnTo>
                    <a:pt x="2055" y="1823"/>
                  </a:lnTo>
                  <a:lnTo>
                    <a:pt x="2055" y="1829"/>
                  </a:lnTo>
                  <a:lnTo>
                    <a:pt x="2092" y="1829"/>
                  </a:lnTo>
                  <a:lnTo>
                    <a:pt x="2092" y="1845"/>
                  </a:lnTo>
                  <a:lnTo>
                    <a:pt x="2120" y="1845"/>
                  </a:lnTo>
                  <a:lnTo>
                    <a:pt x="2120" y="1851"/>
                  </a:lnTo>
                  <a:lnTo>
                    <a:pt x="2172" y="1851"/>
                  </a:lnTo>
                  <a:lnTo>
                    <a:pt x="2172" y="1845"/>
                  </a:lnTo>
                  <a:lnTo>
                    <a:pt x="2179" y="1845"/>
                  </a:lnTo>
                  <a:lnTo>
                    <a:pt x="2179" y="1800"/>
                  </a:lnTo>
                  <a:lnTo>
                    <a:pt x="2187" y="1800"/>
                  </a:lnTo>
                  <a:lnTo>
                    <a:pt x="2187" y="1772"/>
                  </a:lnTo>
                  <a:lnTo>
                    <a:pt x="2192" y="1772"/>
                  </a:lnTo>
                  <a:lnTo>
                    <a:pt x="2192" y="1757"/>
                  </a:lnTo>
                  <a:lnTo>
                    <a:pt x="2209" y="1757"/>
                  </a:lnTo>
                  <a:lnTo>
                    <a:pt x="2209" y="1712"/>
                  </a:lnTo>
                  <a:lnTo>
                    <a:pt x="2215" y="1712"/>
                  </a:lnTo>
                  <a:lnTo>
                    <a:pt x="2215" y="1684"/>
                  </a:lnTo>
                  <a:lnTo>
                    <a:pt x="2229" y="1684"/>
                  </a:lnTo>
                  <a:lnTo>
                    <a:pt x="2229" y="1667"/>
                  </a:lnTo>
                  <a:lnTo>
                    <a:pt x="2237" y="1667"/>
                  </a:lnTo>
                  <a:lnTo>
                    <a:pt x="2237" y="1638"/>
                  </a:lnTo>
                  <a:lnTo>
                    <a:pt x="2246" y="1638"/>
                  </a:lnTo>
                  <a:lnTo>
                    <a:pt x="2246" y="1624"/>
                  </a:lnTo>
                  <a:lnTo>
                    <a:pt x="2251" y="1624"/>
                  </a:lnTo>
                  <a:lnTo>
                    <a:pt x="2251" y="1587"/>
                  </a:lnTo>
                  <a:lnTo>
                    <a:pt x="2266" y="1587"/>
                  </a:lnTo>
                  <a:lnTo>
                    <a:pt x="2266" y="1565"/>
                  </a:lnTo>
                  <a:lnTo>
                    <a:pt x="2274" y="1565"/>
                  </a:lnTo>
                  <a:lnTo>
                    <a:pt x="2274" y="1536"/>
                  </a:lnTo>
                  <a:lnTo>
                    <a:pt x="2288" y="1536"/>
                  </a:lnTo>
                  <a:lnTo>
                    <a:pt x="2288" y="1482"/>
                  </a:lnTo>
                  <a:lnTo>
                    <a:pt x="2302" y="1482"/>
                  </a:lnTo>
                  <a:lnTo>
                    <a:pt x="2302" y="1468"/>
                  </a:lnTo>
                  <a:lnTo>
                    <a:pt x="2310" y="1468"/>
                  </a:lnTo>
                  <a:lnTo>
                    <a:pt x="2310" y="1440"/>
                  </a:lnTo>
                  <a:lnTo>
                    <a:pt x="2318" y="1440"/>
                  </a:lnTo>
                  <a:lnTo>
                    <a:pt x="2318" y="1425"/>
                  </a:lnTo>
                  <a:lnTo>
                    <a:pt x="2324" y="1425"/>
                  </a:lnTo>
                  <a:lnTo>
                    <a:pt x="2324" y="1403"/>
                  </a:lnTo>
                  <a:lnTo>
                    <a:pt x="2338" y="1403"/>
                  </a:lnTo>
                  <a:lnTo>
                    <a:pt x="2338" y="1380"/>
                  </a:lnTo>
                  <a:lnTo>
                    <a:pt x="2347" y="1380"/>
                  </a:lnTo>
                  <a:lnTo>
                    <a:pt x="2347" y="1357"/>
                  </a:lnTo>
                  <a:lnTo>
                    <a:pt x="2353" y="1357"/>
                  </a:lnTo>
                  <a:lnTo>
                    <a:pt x="2353" y="1321"/>
                  </a:lnTo>
                  <a:lnTo>
                    <a:pt x="2369" y="1321"/>
                  </a:lnTo>
                  <a:lnTo>
                    <a:pt x="2369" y="1297"/>
                  </a:lnTo>
                  <a:lnTo>
                    <a:pt x="2375" y="1297"/>
                  </a:lnTo>
                  <a:lnTo>
                    <a:pt x="2375" y="1261"/>
                  </a:lnTo>
                  <a:lnTo>
                    <a:pt x="2383" y="1261"/>
                  </a:lnTo>
                  <a:lnTo>
                    <a:pt x="2383" y="1240"/>
                  </a:lnTo>
                  <a:lnTo>
                    <a:pt x="2390" y="1240"/>
                  </a:lnTo>
                  <a:lnTo>
                    <a:pt x="2390" y="1224"/>
                  </a:lnTo>
                  <a:lnTo>
                    <a:pt x="2405" y="1224"/>
                  </a:lnTo>
                  <a:lnTo>
                    <a:pt x="2405" y="1196"/>
                  </a:lnTo>
                  <a:lnTo>
                    <a:pt x="2412" y="1196"/>
                  </a:lnTo>
                  <a:lnTo>
                    <a:pt x="2412" y="1181"/>
                  </a:lnTo>
                  <a:lnTo>
                    <a:pt x="2420" y="1181"/>
                  </a:lnTo>
                  <a:lnTo>
                    <a:pt x="2420" y="1145"/>
                  </a:lnTo>
                  <a:lnTo>
                    <a:pt x="2425" y="1145"/>
                  </a:lnTo>
                  <a:lnTo>
                    <a:pt x="2425" y="1121"/>
                  </a:lnTo>
                  <a:lnTo>
                    <a:pt x="2434" y="1121"/>
                  </a:lnTo>
                  <a:lnTo>
                    <a:pt x="2434" y="1108"/>
                  </a:lnTo>
                  <a:lnTo>
                    <a:pt x="2442" y="1108"/>
                  </a:lnTo>
                  <a:lnTo>
                    <a:pt x="2442" y="1077"/>
                  </a:lnTo>
                  <a:lnTo>
                    <a:pt x="2448" y="1077"/>
                  </a:lnTo>
                  <a:lnTo>
                    <a:pt x="2448" y="1048"/>
                  </a:lnTo>
                  <a:lnTo>
                    <a:pt x="2462" y="1048"/>
                  </a:lnTo>
                  <a:lnTo>
                    <a:pt x="2462" y="1025"/>
                  </a:lnTo>
                  <a:lnTo>
                    <a:pt x="2470" y="1025"/>
                  </a:lnTo>
                  <a:lnTo>
                    <a:pt x="2470" y="1002"/>
                  </a:lnTo>
                  <a:lnTo>
                    <a:pt x="2484" y="1002"/>
                  </a:lnTo>
                  <a:lnTo>
                    <a:pt x="2484" y="989"/>
                  </a:lnTo>
                  <a:lnTo>
                    <a:pt x="2492" y="989"/>
                  </a:lnTo>
                  <a:lnTo>
                    <a:pt x="2492" y="960"/>
                  </a:lnTo>
                  <a:lnTo>
                    <a:pt x="2499" y="960"/>
                  </a:lnTo>
                  <a:lnTo>
                    <a:pt x="2499" y="929"/>
                  </a:lnTo>
                  <a:lnTo>
                    <a:pt x="2507" y="929"/>
                  </a:lnTo>
                  <a:lnTo>
                    <a:pt x="2507" y="892"/>
                  </a:lnTo>
                  <a:lnTo>
                    <a:pt x="2521" y="892"/>
                  </a:lnTo>
                  <a:lnTo>
                    <a:pt x="2521" y="872"/>
                  </a:lnTo>
                  <a:lnTo>
                    <a:pt x="2529" y="872"/>
                  </a:lnTo>
                  <a:lnTo>
                    <a:pt x="2529" y="841"/>
                  </a:lnTo>
                  <a:lnTo>
                    <a:pt x="2535" y="841"/>
                  </a:lnTo>
                  <a:lnTo>
                    <a:pt x="2535" y="826"/>
                  </a:lnTo>
                  <a:lnTo>
                    <a:pt x="2543" y="826"/>
                  </a:lnTo>
                  <a:lnTo>
                    <a:pt x="2543" y="789"/>
                  </a:lnTo>
                  <a:lnTo>
                    <a:pt x="2551" y="789"/>
                  </a:lnTo>
                  <a:lnTo>
                    <a:pt x="2551" y="767"/>
                  </a:lnTo>
                  <a:lnTo>
                    <a:pt x="2557" y="767"/>
                  </a:lnTo>
                  <a:lnTo>
                    <a:pt x="2557" y="745"/>
                  </a:lnTo>
                  <a:lnTo>
                    <a:pt x="2571" y="745"/>
                  </a:lnTo>
                  <a:lnTo>
                    <a:pt x="2571" y="723"/>
                  </a:lnTo>
                  <a:lnTo>
                    <a:pt x="2579" y="723"/>
                  </a:lnTo>
                  <a:lnTo>
                    <a:pt x="2579" y="693"/>
                  </a:lnTo>
                  <a:lnTo>
                    <a:pt x="2588" y="693"/>
                  </a:lnTo>
                  <a:lnTo>
                    <a:pt x="2588" y="670"/>
                  </a:lnTo>
                  <a:lnTo>
                    <a:pt x="2601" y="670"/>
                  </a:lnTo>
                  <a:lnTo>
                    <a:pt x="2601" y="642"/>
                  </a:lnTo>
                  <a:lnTo>
                    <a:pt x="2608" y="642"/>
                  </a:lnTo>
                  <a:lnTo>
                    <a:pt x="2608" y="613"/>
                  </a:lnTo>
                  <a:lnTo>
                    <a:pt x="2616" y="613"/>
                  </a:lnTo>
                  <a:lnTo>
                    <a:pt x="2616" y="591"/>
                  </a:lnTo>
                  <a:lnTo>
                    <a:pt x="2624" y="591"/>
                  </a:lnTo>
                  <a:lnTo>
                    <a:pt x="2624" y="569"/>
                  </a:lnTo>
                  <a:lnTo>
                    <a:pt x="2638" y="569"/>
                  </a:lnTo>
                  <a:lnTo>
                    <a:pt x="2638" y="545"/>
                  </a:lnTo>
                  <a:lnTo>
                    <a:pt x="2644" y="545"/>
                  </a:lnTo>
                  <a:lnTo>
                    <a:pt x="2644" y="523"/>
                  </a:lnTo>
                  <a:lnTo>
                    <a:pt x="2653" y="523"/>
                  </a:lnTo>
                  <a:lnTo>
                    <a:pt x="2653" y="486"/>
                  </a:lnTo>
                  <a:lnTo>
                    <a:pt x="2608" y="486"/>
                  </a:lnTo>
                  <a:lnTo>
                    <a:pt x="2608" y="472"/>
                  </a:lnTo>
                  <a:lnTo>
                    <a:pt x="2529" y="472"/>
                  </a:lnTo>
                  <a:lnTo>
                    <a:pt x="2529" y="457"/>
                  </a:lnTo>
                  <a:lnTo>
                    <a:pt x="2492" y="457"/>
                  </a:lnTo>
                  <a:lnTo>
                    <a:pt x="2492" y="450"/>
                  </a:lnTo>
                  <a:lnTo>
                    <a:pt x="2442" y="450"/>
                  </a:lnTo>
                  <a:lnTo>
                    <a:pt x="2442" y="435"/>
                  </a:lnTo>
                  <a:lnTo>
                    <a:pt x="2369" y="435"/>
                  </a:lnTo>
                  <a:lnTo>
                    <a:pt x="2369" y="421"/>
                  </a:lnTo>
                  <a:lnTo>
                    <a:pt x="2324" y="421"/>
                  </a:lnTo>
                  <a:lnTo>
                    <a:pt x="2324" y="413"/>
                  </a:lnTo>
                  <a:lnTo>
                    <a:pt x="2288" y="413"/>
                  </a:lnTo>
                  <a:lnTo>
                    <a:pt x="2288" y="406"/>
                  </a:lnTo>
                  <a:lnTo>
                    <a:pt x="2246" y="406"/>
                  </a:lnTo>
                  <a:lnTo>
                    <a:pt x="2246" y="391"/>
                  </a:lnTo>
                  <a:lnTo>
                    <a:pt x="2209" y="391"/>
                  </a:lnTo>
                  <a:lnTo>
                    <a:pt x="2209" y="384"/>
                  </a:lnTo>
                  <a:lnTo>
                    <a:pt x="2172" y="384"/>
                  </a:lnTo>
                  <a:lnTo>
                    <a:pt x="2172" y="375"/>
                  </a:lnTo>
                  <a:lnTo>
                    <a:pt x="2120" y="375"/>
                  </a:lnTo>
                  <a:lnTo>
                    <a:pt x="2120" y="369"/>
                  </a:lnTo>
                  <a:lnTo>
                    <a:pt x="2092" y="369"/>
                  </a:lnTo>
                  <a:lnTo>
                    <a:pt x="2092" y="355"/>
                  </a:lnTo>
                  <a:lnTo>
                    <a:pt x="2041" y="355"/>
                  </a:lnTo>
                  <a:lnTo>
                    <a:pt x="2041" y="347"/>
                  </a:lnTo>
                  <a:lnTo>
                    <a:pt x="2005" y="347"/>
                  </a:lnTo>
                  <a:lnTo>
                    <a:pt x="2005" y="338"/>
                  </a:lnTo>
                  <a:lnTo>
                    <a:pt x="1959" y="338"/>
                  </a:lnTo>
                  <a:lnTo>
                    <a:pt x="1959" y="332"/>
                  </a:lnTo>
                  <a:lnTo>
                    <a:pt x="1924" y="332"/>
                  </a:lnTo>
                  <a:lnTo>
                    <a:pt x="1924" y="324"/>
                  </a:lnTo>
                  <a:lnTo>
                    <a:pt x="1881" y="324"/>
                  </a:lnTo>
                  <a:lnTo>
                    <a:pt x="1881" y="318"/>
                  </a:lnTo>
                  <a:lnTo>
                    <a:pt x="1844" y="318"/>
                  </a:lnTo>
                  <a:lnTo>
                    <a:pt x="1844" y="310"/>
                  </a:lnTo>
                  <a:lnTo>
                    <a:pt x="1800" y="310"/>
                  </a:lnTo>
                  <a:lnTo>
                    <a:pt x="1800" y="296"/>
                  </a:lnTo>
                  <a:lnTo>
                    <a:pt x="1763" y="296"/>
                  </a:lnTo>
                  <a:lnTo>
                    <a:pt x="1763" y="287"/>
                  </a:lnTo>
                  <a:lnTo>
                    <a:pt x="1719" y="287"/>
                  </a:lnTo>
                  <a:lnTo>
                    <a:pt x="1719" y="272"/>
                  </a:lnTo>
                  <a:lnTo>
                    <a:pt x="1641" y="272"/>
                  </a:lnTo>
                  <a:lnTo>
                    <a:pt x="1641" y="259"/>
                  </a:lnTo>
                  <a:lnTo>
                    <a:pt x="1604" y="259"/>
                  </a:lnTo>
                  <a:lnTo>
                    <a:pt x="1604" y="250"/>
                  </a:lnTo>
                  <a:lnTo>
                    <a:pt x="1567" y="250"/>
                  </a:lnTo>
                  <a:lnTo>
                    <a:pt x="1567" y="236"/>
                  </a:lnTo>
                  <a:lnTo>
                    <a:pt x="1523" y="236"/>
                  </a:lnTo>
                  <a:lnTo>
                    <a:pt x="1523" y="228"/>
                  </a:lnTo>
                  <a:lnTo>
                    <a:pt x="1486" y="228"/>
                  </a:lnTo>
                  <a:lnTo>
                    <a:pt x="1486" y="222"/>
                  </a:lnTo>
                  <a:lnTo>
                    <a:pt x="1436" y="222"/>
                  </a:lnTo>
                  <a:lnTo>
                    <a:pt x="1436" y="213"/>
                  </a:lnTo>
                  <a:lnTo>
                    <a:pt x="1408" y="213"/>
                  </a:lnTo>
                  <a:lnTo>
                    <a:pt x="1408" y="208"/>
                  </a:lnTo>
                  <a:lnTo>
                    <a:pt x="1354" y="208"/>
                  </a:lnTo>
                  <a:lnTo>
                    <a:pt x="1354" y="199"/>
                  </a:lnTo>
                  <a:lnTo>
                    <a:pt x="1319" y="199"/>
                  </a:lnTo>
                  <a:lnTo>
                    <a:pt x="1319" y="184"/>
                  </a:lnTo>
                  <a:lnTo>
                    <a:pt x="1276" y="184"/>
                  </a:lnTo>
                  <a:lnTo>
                    <a:pt x="1276" y="177"/>
                  </a:lnTo>
                  <a:lnTo>
                    <a:pt x="1239" y="177"/>
                  </a:lnTo>
                  <a:lnTo>
                    <a:pt x="1239" y="171"/>
                  </a:lnTo>
                  <a:lnTo>
                    <a:pt x="1195" y="171"/>
                  </a:lnTo>
                  <a:lnTo>
                    <a:pt x="1195" y="154"/>
                  </a:lnTo>
                  <a:lnTo>
                    <a:pt x="1158" y="154"/>
                  </a:lnTo>
                  <a:lnTo>
                    <a:pt x="1158" y="148"/>
                  </a:lnTo>
                  <a:lnTo>
                    <a:pt x="1116" y="148"/>
                  </a:lnTo>
                  <a:lnTo>
                    <a:pt x="1116" y="140"/>
                  </a:lnTo>
                  <a:lnTo>
                    <a:pt x="1079" y="140"/>
                  </a:lnTo>
                  <a:lnTo>
                    <a:pt x="1079" y="133"/>
                  </a:lnTo>
                  <a:lnTo>
                    <a:pt x="1034" y="133"/>
                  </a:lnTo>
                  <a:lnTo>
                    <a:pt x="1034" y="118"/>
                  </a:lnTo>
                  <a:lnTo>
                    <a:pt x="999" y="118"/>
                  </a:lnTo>
                  <a:lnTo>
                    <a:pt x="999" y="111"/>
                  </a:lnTo>
                  <a:lnTo>
                    <a:pt x="919" y="111"/>
                  </a:lnTo>
                  <a:lnTo>
                    <a:pt x="919" y="96"/>
                  </a:lnTo>
                  <a:lnTo>
                    <a:pt x="867" y="96"/>
                  </a:lnTo>
                  <a:lnTo>
                    <a:pt x="867" y="89"/>
                  </a:lnTo>
                  <a:lnTo>
                    <a:pt x="838" y="89"/>
                  </a:lnTo>
                  <a:lnTo>
                    <a:pt x="838" y="80"/>
                  </a:lnTo>
                  <a:lnTo>
                    <a:pt x="788" y="80"/>
                  </a:lnTo>
                  <a:lnTo>
                    <a:pt x="788" y="66"/>
                  </a:lnTo>
                  <a:lnTo>
                    <a:pt x="757" y="66"/>
                  </a:lnTo>
                  <a:lnTo>
                    <a:pt x="757" y="59"/>
                  </a:lnTo>
                  <a:lnTo>
                    <a:pt x="707" y="59"/>
                  </a:lnTo>
                  <a:lnTo>
                    <a:pt x="707" y="52"/>
                  </a:lnTo>
                  <a:lnTo>
                    <a:pt x="670" y="52"/>
                  </a:lnTo>
                  <a:lnTo>
                    <a:pt x="670" y="37"/>
                  </a:lnTo>
                  <a:lnTo>
                    <a:pt x="627" y="37"/>
                  </a:lnTo>
                  <a:lnTo>
                    <a:pt x="627" y="28"/>
                  </a:lnTo>
                  <a:lnTo>
                    <a:pt x="592" y="28"/>
                  </a:lnTo>
                  <a:lnTo>
                    <a:pt x="592" y="23"/>
                  </a:lnTo>
                  <a:lnTo>
                    <a:pt x="555" y="23"/>
                  </a:lnTo>
                  <a:lnTo>
                    <a:pt x="555" y="15"/>
                  </a:lnTo>
                  <a:lnTo>
                    <a:pt x="510" y="15"/>
                  </a:lnTo>
                  <a:lnTo>
                    <a:pt x="510" y="0"/>
                  </a:lnTo>
                  <a:lnTo>
                    <a:pt x="47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7" name="Freeform 674"/>
            <p:cNvSpPr>
              <a:spLocks/>
            </p:cNvSpPr>
            <p:nvPr/>
          </p:nvSpPr>
          <p:spPr bwMode="auto">
            <a:xfrm>
              <a:off x="669" y="1811"/>
              <a:ext cx="266" cy="142"/>
            </a:xfrm>
            <a:custGeom>
              <a:avLst/>
              <a:gdLst>
                <a:gd name="T0" fmla="*/ 0 w 2653"/>
                <a:gd name="T1" fmla="*/ 0 h 1851"/>
                <a:gd name="T2" fmla="*/ 0 w 2653"/>
                <a:gd name="T3" fmla="*/ 0 h 1851"/>
                <a:gd name="T4" fmla="*/ 0 w 2653"/>
                <a:gd name="T5" fmla="*/ 0 h 1851"/>
                <a:gd name="T6" fmla="*/ 0 w 2653"/>
                <a:gd name="T7" fmla="*/ 0 h 1851"/>
                <a:gd name="T8" fmla="*/ 0 w 2653"/>
                <a:gd name="T9" fmla="*/ 0 h 1851"/>
                <a:gd name="T10" fmla="*/ 0 w 2653"/>
                <a:gd name="T11" fmla="*/ 0 h 1851"/>
                <a:gd name="T12" fmla="*/ 0 w 2653"/>
                <a:gd name="T13" fmla="*/ 0 h 1851"/>
                <a:gd name="T14" fmla="*/ 0 w 2653"/>
                <a:gd name="T15" fmla="*/ 0 h 1851"/>
                <a:gd name="T16" fmla="*/ 0 w 2653"/>
                <a:gd name="T17" fmla="*/ 0 h 1851"/>
                <a:gd name="T18" fmla="*/ 0 w 2653"/>
                <a:gd name="T19" fmla="*/ 0 h 1851"/>
                <a:gd name="T20" fmla="*/ 0 w 2653"/>
                <a:gd name="T21" fmla="*/ 0 h 1851"/>
                <a:gd name="T22" fmla="*/ 0 w 2653"/>
                <a:gd name="T23" fmla="*/ 0 h 1851"/>
                <a:gd name="T24" fmla="*/ 0 w 2653"/>
                <a:gd name="T25" fmla="*/ 0 h 1851"/>
                <a:gd name="T26" fmla="*/ 0 w 2653"/>
                <a:gd name="T27" fmla="*/ 0 h 1851"/>
                <a:gd name="T28" fmla="*/ 0 w 2653"/>
                <a:gd name="T29" fmla="*/ 0 h 1851"/>
                <a:gd name="T30" fmla="*/ 0 w 2653"/>
                <a:gd name="T31" fmla="*/ 0 h 1851"/>
                <a:gd name="T32" fmla="*/ 0 w 2653"/>
                <a:gd name="T33" fmla="*/ 0 h 1851"/>
                <a:gd name="T34" fmla="*/ 0 w 2653"/>
                <a:gd name="T35" fmla="*/ 0 h 1851"/>
                <a:gd name="T36" fmla="*/ 0 w 2653"/>
                <a:gd name="T37" fmla="*/ 0 h 1851"/>
                <a:gd name="T38" fmla="*/ 0 w 2653"/>
                <a:gd name="T39" fmla="*/ 0 h 1851"/>
                <a:gd name="T40" fmla="*/ 0 w 2653"/>
                <a:gd name="T41" fmla="*/ 0 h 1851"/>
                <a:gd name="T42" fmla="*/ 0 w 2653"/>
                <a:gd name="T43" fmla="*/ 0 h 1851"/>
                <a:gd name="T44" fmla="*/ 0 w 2653"/>
                <a:gd name="T45" fmla="*/ 0 h 1851"/>
                <a:gd name="T46" fmla="*/ 0 w 2653"/>
                <a:gd name="T47" fmla="*/ 0 h 1851"/>
                <a:gd name="T48" fmla="*/ 0 w 2653"/>
                <a:gd name="T49" fmla="*/ 0 h 1851"/>
                <a:gd name="T50" fmla="*/ 0 w 2653"/>
                <a:gd name="T51" fmla="*/ 0 h 1851"/>
                <a:gd name="T52" fmla="*/ 0 w 2653"/>
                <a:gd name="T53" fmla="*/ 0 h 1851"/>
                <a:gd name="T54" fmla="*/ 0 w 2653"/>
                <a:gd name="T55" fmla="*/ 0 h 1851"/>
                <a:gd name="T56" fmla="*/ 0 w 2653"/>
                <a:gd name="T57" fmla="*/ 0 h 1851"/>
                <a:gd name="T58" fmla="*/ 0 w 2653"/>
                <a:gd name="T59" fmla="*/ 0 h 1851"/>
                <a:gd name="T60" fmla="*/ 0 w 2653"/>
                <a:gd name="T61" fmla="*/ 0 h 1851"/>
                <a:gd name="T62" fmla="*/ 0 w 2653"/>
                <a:gd name="T63" fmla="*/ 0 h 1851"/>
                <a:gd name="T64" fmla="*/ 0 w 2653"/>
                <a:gd name="T65" fmla="*/ 0 h 1851"/>
                <a:gd name="T66" fmla="*/ 0 w 2653"/>
                <a:gd name="T67" fmla="*/ 0 h 1851"/>
                <a:gd name="T68" fmla="*/ 0 w 2653"/>
                <a:gd name="T69" fmla="*/ 0 h 1851"/>
                <a:gd name="T70" fmla="*/ 0 w 2653"/>
                <a:gd name="T71" fmla="*/ 0 h 1851"/>
                <a:gd name="T72" fmla="*/ 0 w 2653"/>
                <a:gd name="T73" fmla="*/ 0 h 1851"/>
                <a:gd name="T74" fmla="*/ 0 w 2653"/>
                <a:gd name="T75" fmla="*/ 0 h 1851"/>
                <a:gd name="T76" fmla="*/ 0 w 2653"/>
                <a:gd name="T77" fmla="*/ 0 h 1851"/>
                <a:gd name="T78" fmla="*/ 0 w 2653"/>
                <a:gd name="T79" fmla="*/ 0 h 1851"/>
                <a:gd name="T80" fmla="*/ 0 w 2653"/>
                <a:gd name="T81" fmla="*/ 0 h 1851"/>
                <a:gd name="T82" fmla="*/ 0 w 2653"/>
                <a:gd name="T83" fmla="*/ 0 h 1851"/>
                <a:gd name="T84" fmla="*/ 0 w 2653"/>
                <a:gd name="T85" fmla="*/ 0 h 1851"/>
                <a:gd name="T86" fmla="*/ 0 w 2653"/>
                <a:gd name="T87" fmla="*/ 0 h 1851"/>
                <a:gd name="T88" fmla="*/ 0 w 2653"/>
                <a:gd name="T89" fmla="*/ 0 h 1851"/>
                <a:gd name="T90" fmla="*/ 0 w 2653"/>
                <a:gd name="T91" fmla="*/ 0 h 1851"/>
                <a:gd name="T92" fmla="*/ 0 w 2653"/>
                <a:gd name="T93" fmla="*/ 0 h 1851"/>
                <a:gd name="T94" fmla="*/ 0 w 2653"/>
                <a:gd name="T95" fmla="*/ 0 h 1851"/>
                <a:gd name="T96" fmla="*/ 0 w 2653"/>
                <a:gd name="T97" fmla="*/ 0 h 1851"/>
                <a:gd name="T98" fmla="*/ 0 w 2653"/>
                <a:gd name="T99" fmla="*/ 0 h 1851"/>
                <a:gd name="T100" fmla="*/ 0 w 2653"/>
                <a:gd name="T101" fmla="*/ 0 h 1851"/>
                <a:gd name="T102" fmla="*/ 0 w 2653"/>
                <a:gd name="T103" fmla="*/ 0 h 1851"/>
                <a:gd name="T104" fmla="*/ 0 w 2653"/>
                <a:gd name="T105" fmla="*/ 0 h 1851"/>
                <a:gd name="T106" fmla="*/ 0 w 2653"/>
                <a:gd name="T107" fmla="*/ 0 h 1851"/>
                <a:gd name="T108" fmla="*/ 0 w 2653"/>
                <a:gd name="T109" fmla="*/ 0 h 1851"/>
                <a:gd name="T110" fmla="*/ 0 w 2653"/>
                <a:gd name="T111" fmla="*/ 0 h 1851"/>
                <a:gd name="T112" fmla="*/ 0 w 2653"/>
                <a:gd name="T113" fmla="*/ 0 h 1851"/>
                <a:gd name="T114" fmla="*/ 0 w 2653"/>
                <a:gd name="T115" fmla="*/ 0 h 18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53"/>
                <a:gd name="T175" fmla="*/ 0 h 1851"/>
                <a:gd name="T176" fmla="*/ 2653 w 2653"/>
                <a:gd name="T177" fmla="*/ 1851 h 18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53" h="1851">
                  <a:moveTo>
                    <a:pt x="474" y="0"/>
                  </a:moveTo>
                  <a:lnTo>
                    <a:pt x="474" y="28"/>
                  </a:lnTo>
                  <a:lnTo>
                    <a:pt x="466" y="28"/>
                  </a:lnTo>
                  <a:lnTo>
                    <a:pt x="466" y="59"/>
                  </a:lnTo>
                  <a:lnTo>
                    <a:pt x="460" y="59"/>
                  </a:lnTo>
                  <a:lnTo>
                    <a:pt x="460" y="89"/>
                  </a:lnTo>
                  <a:lnTo>
                    <a:pt x="451" y="89"/>
                  </a:lnTo>
                  <a:lnTo>
                    <a:pt x="451" y="111"/>
                  </a:lnTo>
                  <a:lnTo>
                    <a:pt x="438" y="111"/>
                  </a:lnTo>
                  <a:lnTo>
                    <a:pt x="438" y="133"/>
                  </a:lnTo>
                  <a:lnTo>
                    <a:pt x="429" y="133"/>
                  </a:lnTo>
                  <a:lnTo>
                    <a:pt x="429" y="184"/>
                  </a:lnTo>
                  <a:lnTo>
                    <a:pt x="416" y="184"/>
                  </a:lnTo>
                  <a:lnTo>
                    <a:pt x="416" y="208"/>
                  </a:lnTo>
                  <a:lnTo>
                    <a:pt x="409" y="208"/>
                  </a:lnTo>
                  <a:lnTo>
                    <a:pt x="409" y="228"/>
                  </a:lnTo>
                  <a:lnTo>
                    <a:pt x="392" y="228"/>
                  </a:lnTo>
                  <a:lnTo>
                    <a:pt x="392" y="272"/>
                  </a:lnTo>
                  <a:lnTo>
                    <a:pt x="379" y="272"/>
                  </a:lnTo>
                  <a:lnTo>
                    <a:pt x="379" y="310"/>
                  </a:lnTo>
                  <a:lnTo>
                    <a:pt x="373" y="310"/>
                  </a:lnTo>
                  <a:lnTo>
                    <a:pt x="373" y="332"/>
                  </a:lnTo>
                  <a:lnTo>
                    <a:pt x="357" y="332"/>
                  </a:lnTo>
                  <a:lnTo>
                    <a:pt x="357" y="375"/>
                  </a:lnTo>
                  <a:lnTo>
                    <a:pt x="342" y="375"/>
                  </a:lnTo>
                  <a:lnTo>
                    <a:pt x="342" y="406"/>
                  </a:lnTo>
                  <a:lnTo>
                    <a:pt x="336" y="406"/>
                  </a:lnTo>
                  <a:lnTo>
                    <a:pt x="336" y="435"/>
                  </a:lnTo>
                  <a:lnTo>
                    <a:pt x="320" y="435"/>
                  </a:lnTo>
                  <a:lnTo>
                    <a:pt x="320" y="472"/>
                  </a:lnTo>
                  <a:lnTo>
                    <a:pt x="305" y="472"/>
                  </a:lnTo>
                  <a:lnTo>
                    <a:pt x="305" y="509"/>
                  </a:lnTo>
                  <a:lnTo>
                    <a:pt x="300" y="509"/>
                  </a:lnTo>
                  <a:lnTo>
                    <a:pt x="300" y="531"/>
                  </a:lnTo>
                  <a:lnTo>
                    <a:pt x="292" y="531"/>
                  </a:lnTo>
                  <a:lnTo>
                    <a:pt x="292" y="545"/>
                  </a:lnTo>
                  <a:lnTo>
                    <a:pt x="277" y="545"/>
                  </a:lnTo>
                  <a:lnTo>
                    <a:pt x="277" y="576"/>
                  </a:lnTo>
                  <a:lnTo>
                    <a:pt x="270" y="576"/>
                  </a:lnTo>
                  <a:lnTo>
                    <a:pt x="270" y="605"/>
                  </a:lnTo>
                  <a:lnTo>
                    <a:pt x="263" y="605"/>
                  </a:lnTo>
                  <a:lnTo>
                    <a:pt x="263" y="628"/>
                  </a:lnTo>
                  <a:lnTo>
                    <a:pt x="255" y="628"/>
                  </a:lnTo>
                  <a:lnTo>
                    <a:pt x="255" y="650"/>
                  </a:lnTo>
                  <a:lnTo>
                    <a:pt x="241" y="650"/>
                  </a:lnTo>
                  <a:lnTo>
                    <a:pt x="241" y="670"/>
                  </a:lnTo>
                  <a:lnTo>
                    <a:pt x="233" y="670"/>
                  </a:lnTo>
                  <a:lnTo>
                    <a:pt x="233" y="708"/>
                  </a:lnTo>
                  <a:lnTo>
                    <a:pt x="227" y="708"/>
                  </a:lnTo>
                  <a:lnTo>
                    <a:pt x="227" y="723"/>
                  </a:lnTo>
                  <a:lnTo>
                    <a:pt x="218" y="723"/>
                  </a:lnTo>
                  <a:lnTo>
                    <a:pt x="218" y="753"/>
                  </a:lnTo>
                  <a:lnTo>
                    <a:pt x="205" y="753"/>
                  </a:lnTo>
                  <a:lnTo>
                    <a:pt x="205" y="804"/>
                  </a:lnTo>
                  <a:lnTo>
                    <a:pt x="196" y="804"/>
                  </a:lnTo>
                  <a:lnTo>
                    <a:pt x="196" y="826"/>
                  </a:lnTo>
                  <a:lnTo>
                    <a:pt x="183" y="826"/>
                  </a:lnTo>
                  <a:lnTo>
                    <a:pt x="183" y="849"/>
                  </a:lnTo>
                  <a:lnTo>
                    <a:pt x="176" y="849"/>
                  </a:lnTo>
                  <a:lnTo>
                    <a:pt x="176" y="872"/>
                  </a:lnTo>
                  <a:lnTo>
                    <a:pt x="160" y="872"/>
                  </a:lnTo>
                  <a:lnTo>
                    <a:pt x="160" y="892"/>
                  </a:lnTo>
                  <a:lnTo>
                    <a:pt x="154" y="892"/>
                  </a:lnTo>
                  <a:lnTo>
                    <a:pt x="154" y="923"/>
                  </a:lnTo>
                  <a:lnTo>
                    <a:pt x="146" y="923"/>
                  </a:lnTo>
                  <a:lnTo>
                    <a:pt x="146" y="952"/>
                  </a:lnTo>
                  <a:lnTo>
                    <a:pt x="140" y="952"/>
                  </a:lnTo>
                  <a:lnTo>
                    <a:pt x="140" y="982"/>
                  </a:lnTo>
                  <a:lnTo>
                    <a:pt x="124" y="982"/>
                  </a:lnTo>
                  <a:lnTo>
                    <a:pt x="124" y="989"/>
                  </a:lnTo>
                  <a:lnTo>
                    <a:pt x="118" y="989"/>
                  </a:lnTo>
                  <a:lnTo>
                    <a:pt x="118" y="1025"/>
                  </a:lnTo>
                  <a:lnTo>
                    <a:pt x="109" y="1025"/>
                  </a:lnTo>
                  <a:lnTo>
                    <a:pt x="109" y="1048"/>
                  </a:lnTo>
                  <a:lnTo>
                    <a:pt x="103" y="1048"/>
                  </a:lnTo>
                  <a:lnTo>
                    <a:pt x="103" y="1077"/>
                  </a:lnTo>
                  <a:lnTo>
                    <a:pt x="96" y="1077"/>
                  </a:lnTo>
                  <a:lnTo>
                    <a:pt x="96" y="1093"/>
                  </a:lnTo>
                  <a:lnTo>
                    <a:pt x="87" y="1093"/>
                  </a:lnTo>
                  <a:lnTo>
                    <a:pt x="87" y="1121"/>
                  </a:lnTo>
                  <a:lnTo>
                    <a:pt x="73" y="1121"/>
                  </a:lnTo>
                  <a:lnTo>
                    <a:pt x="73" y="1150"/>
                  </a:lnTo>
                  <a:lnTo>
                    <a:pt x="67" y="1150"/>
                  </a:lnTo>
                  <a:lnTo>
                    <a:pt x="67" y="1167"/>
                  </a:lnTo>
                  <a:lnTo>
                    <a:pt x="59" y="1167"/>
                  </a:lnTo>
                  <a:lnTo>
                    <a:pt x="59" y="1196"/>
                  </a:lnTo>
                  <a:lnTo>
                    <a:pt x="44" y="1196"/>
                  </a:lnTo>
                  <a:lnTo>
                    <a:pt x="44" y="1224"/>
                  </a:lnTo>
                  <a:lnTo>
                    <a:pt x="37" y="1224"/>
                  </a:lnTo>
                  <a:lnTo>
                    <a:pt x="37" y="1247"/>
                  </a:lnTo>
                  <a:lnTo>
                    <a:pt x="31" y="1247"/>
                  </a:lnTo>
                  <a:lnTo>
                    <a:pt x="31" y="1269"/>
                  </a:lnTo>
                  <a:lnTo>
                    <a:pt x="22" y="1269"/>
                  </a:lnTo>
                  <a:lnTo>
                    <a:pt x="22" y="1297"/>
                  </a:lnTo>
                  <a:lnTo>
                    <a:pt x="9" y="1297"/>
                  </a:lnTo>
                  <a:lnTo>
                    <a:pt x="9" y="1321"/>
                  </a:lnTo>
                  <a:lnTo>
                    <a:pt x="0" y="1321"/>
                  </a:lnTo>
                  <a:lnTo>
                    <a:pt x="0" y="1343"/>
                  </a:lnTo>
                  <a:lnTo>
                    <a:pt x="37" y="1343"/>
                  </a:lnTo>
                  <a:lnTo>
                    <a:pt x="37" y="1352"/>
                  </a:lnTo>
                  <a:lnTo>
                    <a:pt x="73" y="1352"/>
                  </a:lnTo>
                  <a:lnTo>
                    <a:pt x="73" y="1357"/>
                  </a:lnTo>
                  <a:lnTo>
                    <a:pt x="109" y="1357"/>
                  </a:lnTo>
                  <a:lnTo>
                    <a:pt x="109" y="1365"/>
                  </a:lnTo>
                  <a:lnTo>
                    <a:pt x="146" y="1365"/>
                  </a:lnTo>
                  <a:lnTo>
                    <a:pt x="146" y="1380"/>
                  </a:lnTo>
                  <a:lnTo>
                    <a:pt x="196" y="1380"/>
                  </a:lnTo>
                  <a:lnTo>
                    <a:pt x="196" y="1388"/>
                  </a:lnTo>
                  <a:lnTo>
                    <a:pt x="227" y="1388"/>
                  </a:lnTo>
                  <a:lnTo>
                    <a:pt x="227" y="1403"/>
                  </a:lnTo>
                  <a:lnTo>
                    <a:pt x="300" y="1403"/>
                  </a:lnTo>
                  <a:lnTo>
                    <a:pt x="300" y="1417"/>
                  </a:lnTo>
                  <a:lnTo>
                    <a:pt x="342" y="1417"/>
                  </a:lnTo>
                  <a:lnTo>
                    <a:pt x="342" y="1425"/>
                  </a:lnTo>
                  <a:lnTo>
                    <a:pt x="379" y="1425"/>
                  </a:lnTo>
                  <a:lnTo>
                    <a:pt x="379" y="1431"/>
                  </a:lnTo>
                  <a:lnTo>
                    <a:pt x="416" y="1431"/>
                  </a:lnTo>
                  <a:lnTo>
                    <a:pt x="416" y="1440"/>
                  </a:lnTo>
                  <a:lnTo>
                    <a:pt x="451" y="1440"/>
                  </a:lnTo>
                  <a:lnTo>
                    <a:pt x="451" y="1446"/>
                  </a:lnTo>
                  <a:lnTo>
                    <a:pt x="488" y="1446"/>
                  </a:lnTo>
                  <a:lnTo>
                    <a:pt x="488" y="1462"/>
                  </a:lnTo>
                  <a:lnTo>
                    <a:pt x="533" y="1462"/>
                  </a:lnTo>
                  <a:lnTo>
                    <a:pt x="533" y="1468"/>
                  </a:lnTo>
                  <a:lnTo>
                    <a:pt x="569" y="1468"/>
                  </a:lnTo>
                  <a:lnTo>
                    <a:pt x="569" y="1477"/>
                  </a:lnTo>
                  <a:lnTo>
                    <a:pt x="605" y="1477"/>
                  </a:lnTo>
                  <a:lnTo>
                    <a:pt x="605" y="1482"/>
                  </a:lnTo>
                  <a:lnTo>
                    <a:pt x="642" y="1482"/>
                  </a:lnTo>
                  <a:lnTo>
                    <a:pt x="642" y="1499"/>
                  </a:lnTo>
                  <a:lnTo>
                    <a:pt x="684" y="1499"/>
                  </a:lnTo>
                  <a:lnTo>
                    <a:pt x="684" y="1505"/>
                  </a:lnTo>
                  <a:lnTo>
                    <a:pt x="721" y="1505"/>
                  </a:lnTo>
                  <a:lnTo>
                    <a:pt x="721" y="1513"/>
                  </a:lnTo>
                  <a:lnTo>
                    <a:pt x="757" y="1513"/>
                  </a:lnTo>
                  <a:lnTo>
                    <a:pt x="757" y="1519"/>
                  </a:lnTo>
                  <a:lnTo>
                    <a:pt x="788" y="1519"/>
                  </a:lnTo>
                  <a:lnTo>
                    <a:pt x="788" y="1536"/>
                  </a:lnTo>
                  <a:lnTo>
                    <a:pt x="867" y="1536"/>
                  </a:lnTo>
                  <a:lnTo>
                    <a:pt x="867" y="1550"/>
                  </a:lnTo>
                  <a:lnTo>
                    <a:pt x="903" y="1550"/>
                  </a:lnTo>
                  <a:lnTo>
                    <a:pt x="903" y="1556"/>
                  </a:lnTo>
                  <a:lnTo>
                    <a:pt x="940" y="1556"/>
                  </a:lnTo>
                  <a:lnTo>
                    <a:pt x="940" y="1565"/>
                  </a:lnTo>
                  <a:lnTo>
                    <a:pt x="984" y="1565"/>
                  </a:lnTo>
                  <a:lnTo>
                    <a:pt x="984" y="1579"/>
                  </a:lnTo>
                  <a:lnTo>
                    <a:pt x="1029" y="1579"/>
                  </a:lnTo>
                  <a:lnTo>
                    <a:pt x="1029" y="1587"/>
                  </a:lnTo>
                  <a:lnTo>
                    <a:pt x="1065" y="1587"/>
                  </a:lnTo>
                  <a:lnTo>
                    <a:pt x="1065" y="1594"/>
                  </a:lnTo>
                  <a:lnTo>
                    <a:pt x="1102" y="1594"/>
                  </a:lnTo>
                  <a:lnTo>
                    <a:pt x="1102" y="1601"/>
                  </a:lnTo>
                  <a:lnTo>
                    <a:pt x="1138" y="1601"/>
                  </a:lnTo>
                  <a:lnTo>
                    <a:pt x="1138" y="1616"/>
                  </a:lnTo>
                  <a:lnTo>
                    <a:pt x="1180" y="1616"/>
                  </a:lnTo>
                  <a:lnTo>
                    <a:pt x="1180" y="1624"/>
                  </a:lnTo>
                  <a:lnTo>
                    <a:pt x="1217" y="1624"/>
                  </a:lnTo>
                  <a:lnTo>
                    <a:pt x="1217" y="1638"/>
                  </a:lnTo>
                  <a:lnTo>
                    <a:pt x="1290" y="1638"/>
                  </a:lnTo>
                  <a:lnTo>
                    <a:pt x="1290" y="1647"/>
                  </a:lnTo>
                  <a:lnTo>
                    <a:pt x="1319" y="1647"/>
                  </a:lnTo>
                  <a:lnTo>
                    <a:pt x="1319" y="1653"/>
                  </a:lnTo>
                  <a:lnTo>
                    <a:pt x="1371" y="1653"/>
                  </a:lnTo>
                  <a:lnTo>
                    <a:pt x="1371" y="1667"/>
                  </a:lnTo>
                  <a:lnTo>
                    <a:pt x="1408" y="1667"/>
                  </a:lnTo>
                  <a:lnTo>
                    <a:pt x="1408" y="1675"/>
                  </a:lnTo>
                  <a:lnTo>
                    <a:pt x="1436" y="1675"/>
                  </a:lnTo>
                  <a:lnTo>
                    <a:pt x="1436" y="1684"/>
                  </a:lnTo>
                  <a:lnTo>
                    <a:pt x="1472" y="1684"/>
                  </a:lnTo>
                  <a:lnTo>
                    <a:pt x="1472" y="1698"/>
                  </a:lnTo>
                  <a:lnTo>
                    <a:pt x="1523" y="1698"/>
                  </a:lnTo>
                  <a:lnTo>
                    <a:pt x="1523" y="1704"/>
                  </a:lnTo>
                  <a:lnTo>
                    <a:pt x="1554" y="1704"/>
                  </a:lnTo>
                  <a:lnTo>
                    <a:pt x="1554" y="1712"/>
                  </a:lnTo>
                  <a:lnTo>
                    <a:pt x="1589" y="1712"/>
                  </a:lnTo>
                  <a:lnTo>
                    <a:pt x="1589" y="1720"/>
                  </a:lnTo>
                  <a:lnTo>
                    <a:pt x="1626" y="1720"/>
                  </a:lnTo>
                  <a:lnTo>
                    <a:pt x="1626" y="1735"/>
                  </a:lnTo>
                  <a:lnTo>
                    <a:pt x="1669" y="1735"/>
                  </a:lnTo>
                  <a:lnTo>
                    <a:pt x="1669" y="1741"/>
                  </a:lnTo>
                  <a:lnTo>
                    <a:pt x="1705" y="1741"/>
                  </a:lnTo>
                  <a:lnTo>
                    <a:pt x="1705" y="1757"/>
                  </a:lnTo>
                  <a:lnTo>
                    <a:pt x="1778" y="1757"/>
                  </a:lnTo>
                  <a:lnTo>
                    <a:pt x="1778" y="1763"/>
                  </a:lnTo>
                  <a:lnTo>
                    <a:pt x="1822" y="1763"/>
                  </a:lnTo>
                  <a:lnTo>
                    <a:pt x="1822" y="1772"/>
                  </a:lnTo>
                  <a:lnTo>
                    <a:pt x="1859" y="1772"/>
                  </a:lnTo>
                  <a:lnTo>
                    <a:pt x="1859" y="1786"/>
                  </a:lnTo>
                  <a:lnTo>
                    <a:pt x="1896" y="1786"/>
                  </a:lnTo>
                  <a:lnTo>
                    <a:pt x="1896" y="1794"/>
                  </a:lnTo>
                  <a:lnTo>
                    <a:pt x="1937" y="1794"/>
                  </a:lnTo>
                  <a:lnTo>
                    <a:pt x="1937" y="1800"/>
                  </a:lnTo>
                  <a:lnTo>
                    <a:pt x="1974" y="1800"/>
                  </a:lnTo>
                  <a:lnTo>
                    <a:pt x="1974" y="1814"/>
                  </a:lnTo>
                  <a:lnTo>
                    <a:pt x="2011" y="1814"/>
                  </a:lnTo>
                  <a:lnTo>
                    <a:pt x="2011" y="1823"/>
                  </a:lnTo>
                  <a:lnTo>
                    <a:pt x="2055" y="1823"/>
                  </a:lnTo>
                  <a:lnTo>
                    <a:pt x="2055" y="1829"/>
                  </a:lnTo>
                  <a:lnTo>
                    <a:pt x="2092" y="1829"/>
                  </a:lnTo>
                  <a:lnTo>
                    <a:pt x="2092" y="1845"/>
                  </a:lnTo>
                  <a:lnTo>
                    <a:pt x="2120" y="1845"/>
                  </a:lnTo>
                  <a:lnTo>
                    <a:pt x="2120" y="1851"/>
                  </a:lnTo>
                  <a:lnTo>
                    <a:pt x="2172" y="1851"/>
                  </a:lnTo>
                  <a:lnTo>
                    <a:pt x="2172" y="1845"/>
                  </a:lnTo>
                  <a:lnTo>
                    <a:pt x="2179" y="1845"/>
                  </a:lnTo>
                  <a:lnTo>
                    <a:pt x="2179" y="1800"/>
                  </a:lnTo>
                  <a:lnTo>
                    <a:pt x="2187" y="1800"/>
                  </a:lnTo>
                  <a:lnTo>
                    <a:pt x="2187" y="1772"/>
                  </a:lnTo>
                  <a:lnTo>
                    <a:pt x="2192" y="1772"/>
                  </a:lnTo>
                  <a:lnTo>
                    <a:pt x="2192" y="1757"/>
                  </a:lnTo>
                  <a:lnTo>
                    <a:pt x="2209" y="1757"/>
                  </a:lnTo>
                  <a:lnTo>
                    <a:pt x="2209" y="1712"/>
                  </a:lnTo>
                  <a:lnTo>
                    <a:pt x="2215" y="1712"/>
                  </a:lnTo>
                  <a:lnTo>
                    <a:pt x="2215" y="1684"/>
                  </a:lnTo>
                  <a:lnTo>
                    <a:pt x="2229" y="1684"/>
                  </a:lnTo>
                  <a:lnTo>
                    <a:pt x="2229" y="1667"/>
                  </a:lnTo>
                  <a:lnTo>
                    <a:pt x="2237" y="1667"/>
                  </a:lnTo>
                  <a:lnTo>
                    <a:pt x="2237" y="1638"/>
                  </a:lnTo>
                  <a:lnTo>
                    <a:pt x="2246" y="1638"/>
                  </a:lnTo>
                  <a:lnTo>
                    <a:pt x="2246" y="1624"/>
                  </a:lnTo>
                  <a:lnTo>
                    <a:pt x="2251" y="1624"/>
                  </a:lnTo>
                  <a:lnTo>
                    <a:pt x="2251" y="1587"/>
                  </a:lnTo>
                  <a:lnTo>
                    <a:pt x="2266" y="1587"/>
                  </a:lnTo>
                  <a:lnTo>
                    <a:pt x="2266" y="1565"/>
                  </a:lnTo>
                  <a:lnTo>
                    <a:pt x="2274" y="1565"/>
                  </a:lnTo>
                  <a:lnTo>
                    <a:pt x="2274" y="1536"/>
                  </a:lnTo>
                  <a:lnTo>
                    <a:pt x="2288" y="1536"/>
                  </a:lnTo>
                  <a:lnTo>
                    <a:pt x="2288" y="1482"/>
                  </a:lnTo>
                  <a:lnTo>
                    <a:pt x="2302" y="1482"/>
                  </a:lnTo>
                  <a:lnTo>
                    <a:pt x="2302" y="1468"/>
                  </a:lnTo>
                  <a:lnTo>
                    <a:pt x="2310" y="1468"/>
                  </a:lnTo>
                  <a:lnTo>
                    <a:pt x="2310" y="1440"/>
                  </a:lnTo>
                  <a:lnTo>
                    <a:pt x="2318" y="1440"/>
                  </a:lnTo>
                  <a:lnTo>
                    <a:pt x="2318" y="1425"/>
                  </a:lnTo>
                  <a:lnTo>
                    <a:pt x="2324" y="1425"/>
                  </a:lnTo>
                  <a:lnTo>
                    <a:pt x="2324" y="1403"/>
                  </a:lnTo>
                  <a:lnTo>
                    <a:pt x="2338" y="1403"/>
                  </a:lnTo>
                  <a:lnTo>
                    <a:pt x="2338" y="1380"/>
                  </a:lnTo>
                  <a:lnTo>
                    <a:pt x="2347" y="1380"/>
                  </a:lnTo>
                  <a:lnTo>
                    <a:pt x="2347" y="1357"/>
                  </a:lnTo>
                  <a:lnTo>
                    <a:pt x="2353" y="1357"/>
                  </a:lnTo>
                  <a:lnTo>
                    <a:pt x="2353" y="1321"/>
                  </a:lnTo>
                  <a:lnTo>
                    <a:pt x="2369" y="1321"/>
                  </a:lnTo>
                  <a:lnTo>
                    <a:pt x="2369" y="1297"/>
                  </a:lnTo>
                  <a:lnTo>
                    <a:pt x="2375" y="1297"/>
                  </a:lnTo>
                  <a:lnTo>
                    <a:pt x="2375" y="1261"/>
                  </a:lnTo>
                  <a:lnTo>
                    <a:pt x="2383" y="1261"/>
                  </a:lnTo>
                  <a:lnTo>
                    <a:pt x="2383" y="1240"/>
                  </a:lnTo>
                  <a:lnTo>
                    <a:pt x="2390" y="1240"/>
                  </a:lnTo>
                  <a:lnTo>
                    <a:pt x="2390" y="1224"/>
                  </a:lnTo>
                  <a:lnTo>
                    <a:pt x="2405" y="1224"/>
                  </a:lnTo>
                  <a:lnTo>
                    <a:pt x="2405" y="1196"/>
                  </a:lnTo>
                  <a:lnTo>
                    <a:pt x="2412" y="1196"/>
                  </a:lnTo>
                  <a:lnTo>
                    <a:pt x="2412" y="1181"/>
                  </a:lnTo>
                  <a:lnTo>
                    <a:pt x="2420" y="1181"/>
                  </a:lnTo>
                  <a:lnTo>
                    <a:pt x="2420" y="1145"/>
                  </a:lnTo>
                  <a:lnTo>
                    <a:pt x="2425" y="1145"/>
                  </a:lnTo>
                  <a:lnTo>
                    <a:pt x="2425" y="1121"/>
                  </a:lnTo>
                  <a:lnTo>
                    <a:pt x="2434" y="1121"/>
                  </a:lnTo>
                  <a:lnTo>
                    <a:pt x="2434" y="1108"/>
                  </a:lnTo>
                  <a:lnTo>
                    <a:pt x="2442" y="1108"/>
                  </a:lnTo>
                  <a:lnTo>
                    <a:pt x="2442" y="1077"/>
                  </a:lnTo>
                  <a:lnTo>
                    <a:pt x="2448" y="1077"/>
                  </a:lnTo>
                  <a:lnTo>
                    <a:pt x="2448" y="1048"/>
                  </a:lnTo>
                  <a:lnTo>
                    <a:pt x="2462" y="1048"/>
                  </a:lnTo>
                  <a:lnTo>
                    <a:pt x="2462" y="1025"/>
                  </a:lnTo>
                  <a:lnTo>
                    <a:pt x="2470" y="1025"/>
                  </a:lnTo>
                  <a:lnTo>
                    <a:pt x="2470" y="1002"/>
                  </a:lnTo>
                  <a:lnTo>
                    <a:pt x="2484" y="1002"/>
                  </a:lnTo>
                  <a:lnTo>
                    <a:pt x="2484" y="989"/>
                  </a:lnTo>
                  <a:lnTo>
                    <a:pt x="2492" y="989"/>
                  </a:lnTo>
                  <a:lnTo>
                    <a:pt x="2492" y="960"/>
                  </a:lnTo>
                  <a:lnTo>
                    <a:pt x="2499" y="960"/>
                  </a:lnTo>
                  <a:lnTo>
                    <a:pt x="2499" y="929"/>
                  </a:lnTo>
                  <a:lnTo>
                    <a:pt x="2507" y="929"/>
                  </a:lnTo>
                  <a:lnTo>
                    <a:pt x="2507" y="892"/>
                  </a:lnTo>
                  <a:lnTo>
                    <a:pt x="2521" y="892"/>
                  </a:lnTo>
                  <a:lnTo>
                    <a:pt x="2521" y="872"/>
                  </a:lnTo>
                  <a:lnTo>
                    <a:pt x="2529" y="872"/>
                  </a:lnTo>
                  <a:lnTo>
                    <a:pt x="2529" y="841"/>
                  </a:lnTo>
                  <a:lnTo>
                    <a:pt x="2535" y="841"/>
                  </a:lnTo>
                  <a:lnTo>
                    <a:pt x="2535" y="826"/>
                  </a:lnTo>
                  <a:lnTo>
                    <a:pt x="2543" y="826"/>
                  </a:lnTo>
                  <a:lnTo>
                    <a:pt x="2543" y="789"/>
                  </a:lnTo>
                  <a:lnTo>
                    <a:pt x="2551" y="789"/>
                  </a:lnTo>
                  <a:lnTo>
                    <a:pt x="2551" y="767"/>
                  </a:lnTo>
                  <a:lnTo>
                    <a:pt x="2557" y="767"/>
                  </a:lnTo>
                  <a:lnTo>
                    <a:pt x="2557" y="745"/>
                  </a:lnTo>
                  <a:lnTo>
                    <a:pt x="2571" y="745"/>
                  </a:lnTo>
                  <a:lnTo>
                    <a:pt x="2571" y="723"/>
                  </a:lnTo>
                  <a:lnTo>
                    <a:pt x="2579" y="723"/>
                  </a:lnTo>
                  <a:lnTo>
                    <a:pt x="2579" y="693"/>
                  </a:lnTo>
                  <a:lnTo>
                    <a:pt x="2588" y="693"/>
                  </a:lnTo>
                  <a:lnTo>
                    <a:pt x="2588" y="670"/>
                  </a:lnTo>
                  <a:lnTo>
                    <a:pt x="2601" y="670"/>
                  </a:lnTo>
                  <a:lnTo>
                    <a:pt x="2601" y="642"/>
                  </a:lnTo>
                  <a:lnTo>
                    <a:pt x="2608" y="642"/>
                  </a:lnTo>
                  <a:lnTo>
                    <a:pt x="2608" y="613"/>
                  </a:lnTo>
                  <a:lnTo>
                    <a:pt x="2616" y="613"/>
                  </a:lnTo>
                  <a:lnTo>
                    <a:pt x="2616" y="591"/>
                  </a:lnTo>
                  <a:lnTo>
                    <a:pt x="2624" y="591"/>
                  </a:lnTo>
                  <a:lnTo>
                    <a:pt x="2624" y="569"/>
                  </a:lnTo>
                  <a:lnTo>
                    <a:pt x="2638" y="569"/>
                  </a:lnTo>
                  <a:lnTo>
                    <a:pt x="2638" y="545"/>
                  </a:lnTo>
                  <a:lnTo>
                    <a:pt x="2644" y="545"/>
                  </a:lnTo>
                  <a:lnTo>
                    <a:pt x="2644" y="523"/>
                  </a:lnTo>
                  <a:lnTo>
                    <a:pt x="2653" y="523"/>
                  </a:lnTo>
                  <a:lnTo>
                    <a:pt x="2653" y="486"/>
                  </a:lnTo>
                  <a:lnTo>
                    <a:pt x="2608" y="486"/>
                  </a:lnTo>
                  <a:lnTo>
                    <a:pt x="2608" y="472"/>
                  </a:lnTo>
                  <a:lnTo>
                    <a:pt x="2529" y="472"/>
                  </a:lnTo>
                  <a:lnTo>
                    <a:pt x="2529" y="457"/>
                  </a:lnTo>
                  <a:lnTo>
                    <a:pt x="2492" y="457"/>
                  </a:lnTo>
                  <a:lnTo>
                    <a:pt x="2492" y="450"/>
                  </a:lnTo>
                  <a:lnTo>
                    <a:pt x="2442" y="450"/>
                  </a:lnTo>
                  <a:lnTo>
                    <a:pt x="2442" y="435"/>
                  </a:lnTo>
                  <a:lnTo>
                    <a:pt x="2369" y="435"/>
                  </a:lnTo>
                  <a:lnTo>
                    <a:pt x="2369" y="421"/>
                  </a:lnTo>
                  <a:lnTo>
                    <a:pt x="2324" y="421"/>
                  </a:lnTo>
                  <a:lnTo>
                    <a:pt x="2324" y="413"/>
                  </a:lnTo>
                  <a:lnTo>
                    <a:pt x="2288" y="413"/>
                  </a:lnTo>
                  <a:lnTo>
                    <a:pt x="2288" y="406"/>
                  </a:lnTo>
                  <a:lnTo>
                    <a:pt x="2246" y="406"/>
                  </a:lnTo>
                  <a:lnTo>
                    <a:pt x="2246" y="391"/>
                  </a:lnTo>
                  <a:lnTo>
                    <a:pt x="2209" y="391"/>
                  </a:lnTo>
                  <a:lnTo>
                    <a:pt x="2209" y="384"/>
                  </a:lnTo>
                  <a:lnTo>
                    <a:pt x="2172" y="384"/>
                  </a:lnTo>
                  <a:lnTo>
                    <a:pt x="2172" y="375"/>
                  </a:lnTo>
                  <a:lnTo>
                    <a:pt x="2120" y="375"/>
                  </a:lnTo>
                  <a:lnTo>
                    <a:pt x="2120" y="369"/>
                  </a:lnTo>
                  <a:lnTo>
                    <a:pt x="2092" y="369"/>
                  </a:lnTo>
                  <a:lnTo>
                    <a:pt x="2092" y="355"/>
                  </a:lnTo>
                  <a:lnTo>
                    <a:pt x="2041" y="355"/>
                  </a:lnTo>
                  <a:lnTo>
                    <a:pt x="2041" y="347"/>
                  </a:lnTo>
                  <a:lnTo>
                    <a:pt x="2005" y="347"/>
                  </a:lnTo>
                  <a:lnTo>
                    <a:pt x="2005" y="338"/>
                  </a:lnTo>
                  <a:lnTo>
                    <a:pt x="1959" y="338"/>
                  </a:lnTo>
                  <a:lnTo>
                    <a:pt x="1959" y="332"/>
                  </a:lnTo>
                  <a:lnTo>
                    <a:pt x="1924" y="332"/>
                  </a:lnTo>
                  <a:lnTo>
                    <a:pt x="1924" y="324"/>
                  </a:lnTo>
                  <a:lnTo>
                    <a:pt x="1881" y="324"/>
                  </a:lnTo>
                  <a:lnTo>
                    <a:pt x="1881" y="318"/>
                  </a:lnTo>
                  <a:lnTo>
                    <a:pt x="1844" y="318"/>
                  </a:lnTo>
                  <a:lnTo>
                    <a:pt x="1844" y="310"/>
                  </a:lnTo>
                  <a:lnTo>
                    <a:pt x="1800" y="310"/>
                  </a:lnTo>
                  <a:lnTo>
                    <a:pt x="1800" y="296"/>
                  </a:lnTo>
                  <a:lnTo>
                    <a:pt x="1763" y="296"/>
                  </a:lnTo>
                  <a:lnTo>
                    <a:pt x="1763" y="287"/>
                  </a:lnTo>
                  <a:lnTo>
                    <a:pt x="1719" y="287"/>
                  </a:lnTo>
                  <a:lnTo>
                    <a:pt x="1719" y="272"/>
                  </a:lnTo>
                  <a:lnTo>
                    <a:pt x="1641" y="272"/>
                  </a:lnTo>
                  <a:lnTo>
                    <a:pt x="1641" y="259"/>
                  </a:lnTo>
                  <a:lnTo>
                    <a:pt x="1604" y="259"/>
                  </a:lnTo>
                  <a:lnTo>
                    <a:pt x="1604" y="250"/>
                  </a:lnTo>
                  <a:lnTo>
                    <a:pt x="1567" y="250"/>
                  </a:lnTo>
                  <a:lnTo>
                    <a:pt x="1567" y="236"/>
                  </a:lnTo>
                  <a:lnTo>
                    <a:pt x="1523" y="236"/>
                  </a:lnTo>
                  <a:lnTo>
                    <a:pt x="1523" y="228"/>
                  </a:lnTo>
                  <a:lnTo>
                    <a:pt x="1486" y="228"/>
                  </a:lnTo>
                  <a:lnTo>
                    <a:pt x="1486" y="222"/>
                  </a:lnTo>
                  <a:lnTo>
                    <a:pt x="1436" y="222"/>
                  </a:lnTo>
                  <a:lnTo>
                    <a:pt x="1436" y="213"/>
                  </a:lnTo>
                  <a:lnTo>
                    <a:pt x="1408" y="213"/>
                  </a:lnTo>
                  <a:lnTo>
                    <a:pt x="1408" y="208"/>
                  </a:lnTo>
                  <a:lnTo>
                    <a:pt x="1354" y="208"/>
                  </a:lnTo>
                  <a:lnTo>
                    <a:pt x="1354" y="199"/>
                  </a:lnTo>
                  <a:lnTo>
                    <a:pt x="1319" y="199"/>
                  </a:lnTo>
                  <a:lnTo>
                    <a:pt x="1319" y="184"/>
                  </a:lnTo>
                  <a:lnTo>
                    <a:pt x="1276" y="184"/>
                  </a:lnTo>
                  <a:lnTo>
                    <a:pt x="1276" y="177"/>
                  </a:lnTo>
                  <a:lnTo>
                    <a:pt x="1239" y="177"/>
                  </a:lnTo>
                  <a:lnTo>
                    <a:pt x="1239" y="171"/>
                  </a:lnTo>
                  <a:lnTo>
                    <a:pt x="1195" y="171"/>
                  </a:lnTo>
                  <a:lnTo>
                    <a:pt x="1195" y="154"/>
                  </a:lnTo>
                  <a:lnTo>
                    <a:pt x="1158" y="154"/>
                  </a:lnTo>
                  <a:lnTo>
                    <a:pt x="1158" y="148"/>
                  </a:lnTo>
                  <a:lnTo>
                    <a:pt x="1116" y="148"/>
                  </a:lnTo>
                  <a:lnTo>
                    <a:pt x="1116" y="140"/>
                  </a:lnTo>
                  <a:lnTo>
                    <a:pt x="1079" y="140"/>
                  </a:lnTo>
                  <a:lnTo>
                    <a:pt x="1079" y="133"/>
                  </a:lnTo>
                  <a:lnTo>
                    <a:pt x="1034" y="133"/>
                  </a:lnTo>
                  <a:lnTo>
                    <a:pt x="1034" y="118"/>
                  </a:lnTo>
                  <a:lnTo>
                    <a:pt x="999" y="118"/>
                  </a:lnTo>
                  <a:lnTo>
                    <a:pt x="999" y="111"/>
                  </a:lnTo>
                  <a:lnTo>
                    <a:pt x="919" y="111"/>
                  </a:lnTo>
                  <a:lnTo>
                    <a:pt x="919" y="96"/>
                  </a:lnTo>
                  <a:lnTo>
                    <a:pt x="867" y="96"/>
                  </a:lnTo>
                  <a:lnTo>
                    <a:pt x="867" y="89"/>
                  </a:lnTo>
                  <a:lnTo>
                    <a:pt x="838" y="89"/>
                  </a:lnTo>
                  <a:lnTo>
                    <a:pt x="838" y="80"/>
                  </a:lnTo>
                  <a:lnTo>
                    <a:pt x="788" y="80"/>
                  </a:lnTo>
                  <a:lnTo>
                    <a:pt x="788" y="66"/>
                  </a:lnTo>
                  <a:lnTo>
                    <a:pt x="757" y="66"/>
                  </a:lnTo>
                  <a:lnTo>
                    <a:pt x="757" y="59"/>
                  </a:lnTo>
                  <a:lnTo>
                    <a:pt x="707" y="59"/>
                  </a:lnTo>
                  <a:lnTo>
                    <a:pt x="707" y="52"/>
                  </a:lnTo>
                  <a:lnTo>
                    <a:pt x="670" y="52"/>
                  </a:lnTo>
                  <a:lnTo>
                    <a:pt x="670" y="37"/>
                  </a:lnTo>
                  <a:lnTo>
                    <a:pt x="627" y="37"/>
                  </a:lnTo>
                  <a:lnTo>
                    <a:pt x="627" y="28"/>
                  </a:lnTo>
                  <a:lnTo>
                    <a:pt x="592" y="28"/>
                  </a:lnTo>
                  <a:lnTo>
                    <a:pt x="592" y="23"/>
                  </a:lnTo>
                  <a:lnTo>
                    <a:pt x="555" y="23"/>
                  </a:lnTo>
                  <a:lnTo>
                    <a:pt x="555" y="15"/>
                  </a:lnTo>
                  <a:lnTo>
                    <a:pt x="510" y="15"/>
                  </a:lnTo>
                  <a:lnTo>
                    <a:pt x="510" y="0"/>
                  </a:lnTo>
                  <a:lnTo>
                    <a:pt x="474" y="0"/>
                  </a:lnTo>
                  <a:close/>
                </a:path>
              </a:pathLst>
            </a:custGeom>
            <a:solidFill>
              <a:srgbClr val="0202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8" name="Freeform 675"/>
            <p:cNvSpPr>
              <a:spLocks/>
            </p:cNvSpPr>
            <p:nvPr/>
          </p:nvSpPr>
          <p:spPr bwMode="auto">
            <a:xfrm>
              <a:off x="676" y="1811"/>
              <a:ext cx="253" cy="142"/>
            </a:xfrm>
            <a:custGeom>
              <a:avLst/>
              <a:gdLst>
                <a:gd name="T0" fmla="*/ 0 w 2534"/>
                <a:gd name="T1" fmla="*/ 0 h 1851"/>
                <a:gd name="T2" fmla="*/ 0 w 2534"/>
                <a:gd name="T3" fmla="*/ 0 h 1851"/>
                <a:gd name="T4" fmla="*/ 0 w 2534"/>
                <a:gd name="T5" fmla="*/ 0 h 1851"/>
                <a:gd name="T6" fmla="*/ 0 w 2534"/>
                <a:gd name="T7" fmla="*/ 0 h 1851"/>
                <a:gd name="T8" fmla="*/ 0 w 2534"/>
                <a:gd name="T9" fmla="*/ 0 h 1851"/>
                <a:gd name="T10" fmla="*/ 0 w 2534"/>
                <a:gd name="T11" fmla="*/ 0 h 1851"/>
                <a:gd name="T12" fmla="*/ 0 w 2534"/>
                <a:gd name="T13" fmla="*/ 0 h 1851"/>
                <a:gd name="T14" fmla="*/ 0 w 2534"/>
                <a:gd name="T15" fmla="*/ 0 h 1851"/>
                <a:gd name="T16" fmla="*/ 0 w 2534"/>
                <a:gd name="T17" fmla="*/ 0 h 1851"/>
                <a:gd name="T18" fmla="*/ 0 w 2534"/>
                <a:gd name="T19" fmla="*/ 0 h 1851"/>
                <a:gd name="T20" fmla="*/ 0 w 2534"/>
                <a:gd name="T21" fmla="*/ 0 h 1851"/>
                <a:gd name="T22" fmla="*/ 0 w 2534"/>
                <a:gd name="T23" fmla="*/ 0 h 1851"/>
                <a:gd name="T24" fmla="*/ 0 w 2534"/>
                <a:gd name="T25" fmla="*/ 0 h 1851"/>
                <a:gd name="T26" fmla="*/ 0 w 2534"/>
                <a:gd name="T27" fmla="*/ 0 h 1851"/>
                <a:gd name="T28" fmla="*/ 0 w 2534"/>
                <a:gd name="T29" fmla="*/ 0 h 1851"/>
                <a:gd name="T30" fmla="*/ 0 w 2534"/>
                <a:gd name="T31" fmla="*/ 0 h 1851"/>
                <a:gd name="T32" fmla="*/ 0 w 2534"/>
                <a:gd name="T33" fmla="*/ 0 h 1851"/>
                <a:gd name="T34" fmla="*/ 0 w 2534"/>
                <a:gd name="T35" fmla="*/ 0 h 1851"/>
                <a:gd name="T36" fmla="*/ 0 w 2534"/>
                <a:gd name="T37" fmla="*/ 0 h 1851"/>
                <a:gd name="T38" fmla="*/ 0 w 2534"/>
                <a:gd name="T39" fmla="*/ 0 h 1851"/>
                <a:gd name="T40" fmla="*/ 0 w 2534"/>
                <a:gd name="T41" fmla="*/ 0 h 1851"/>
                <a:gd name="T42" fmla="*/ 0 w 2534"/>
                <a:gd name="T43" fmla="*/ 0 h 1851"/>
                <a:gd name="T44" fmla="*/ 0 w 2534"/>
                <a:gd name="T45" fmla="*/ 0 h 1851"/>
                <a:gd name="T46" fmla="*/ 0 w 2534"/>
                <a:gd name="T47" fmla="*/ 0 h 1851"/>
                <a:gd name="T48" fmla="*/ 0 w 2534"/>
                <a:gd name="T49" fmla="*/ 0 h 1851"/>
                <a:gd name="T50" fmla="*/ 0 w 2534"/>
                <a:gd name="T51" fmla="*/ 0 h 1851"/>
                <a:gd name="T52" fmla="*/ 0 w 2534"/>
                <a:gd name="T53" fmla="*/ 0 h 1851"/>
                <a:gd name="T54" fmla="*/ 0 w 2534"/>
                <a:gd name="T55" fmla="*/ 0 h 1851"/>
                <a:gd name="T56" fmla="*/ 0 w 2534"/>
                <a:gd name="T57" fmla="*/ 0 h 1851"/>
                <a:gd name="T58" fmla="*/ 0 w 2534"/>
                <a:gd name="T59" fmla="*/ 0 h 1851"/>
                <a:gd name="T60" fmla="*/ 0 w 2534"/>
                <a:gd name="T61" fmla="*/ 0 h 1851"/>
                <a:gd name="T62" fmla="*/ 0 w 2534"/>
                <a:gd name="T63" fmla="*/ 0 h 1851"/>
                <a:gd name="T64" fmla="*/ 0 w 2534"/>
                <a:gd name="T65" fmla="*/ 0 h 1851"/>
                <a:gd name="T66" fmla="*/ 0 w 2534"/>
                <a:gd name="T67" fmla="*/ 0 h 1851"/>
                <a:gd name="T68" fmla="*/ 0 w 2534"/>
                <a:gd name="T69" fmla="*/ 0 h 1851"/>
                <a:gd name="T70" fmla="*/ 0 w 2534"/>
                <a:gd name="T71" fmla="*/ 0 h 1851"/>
                <a:gd name="T72" fmla="*/ 0 w 2534"/>
                <a:gd name="T73" fmla="*/ 0 h 1851"/>
                <a:gd name="T74" fmla="*/ 0 w 2534"/>
                <a:gd name="T75" fmla="*/ 0 h 1851"/>
                <a:gd name="T76" fmla="*/ 0 w 2534"/>
                <a:gd name="T77" fmla="*/ 0 h 1851"/>
                <a:gd name="T78" fmla="*/ 0 w 2534"/>
                <a:gd name="T79" fmla="*/ 0 h 1851"/>
                <a:gd name="T80" fmla="*/ 0 w 2534"/>
                <a:gd name="T81" fmla="*/ 0 h 1851"/>
                <a:gd name="T82" fmla="*/ 0 w 2534"/>
                <a:gd name="T83" fmla="*/ 0 h 1851"/>
                <a:gd name="T84" fmla="*/ 0 w 2534"/>
                <a:gd name="T85" fmla="*/ 0 h 1851"/>
                <a:gd name="T86" fmla="*/ 0 w 2534"/>
                <a:gd name="T87" fmla="*/ 0 h 1851"/>
                <a:gd name="T88" fmla="*/ 0 w 2534"/>
                <a:gd name="T89" fmla="*/ 0 h 1851"/>
                <a:gd name="T90" fmla="*/ 0 w 2534"/>
                <a:gd name="T91" fmla="*/ 0 h 1851"/>
                <a:gd name="T92" fmla="*/ 0 w 2534"/>
                <a:gd name="T93" fmla="*/ 0 h 1851"/>
                <a:gd name="T94" fmla="*/ 0 w 2534"/>
                <a:gd name="T95" fmla="*/ 0 h 1851"/>
                <a:gd name="T96" fmla="*/ 0 w 2534"/>
                <a:gd name="T97" fmla="*/ 0 h 1851"/>
                <a:gd name="T98" fmla="*/ 0 w 2534"/>
                <a:gd name="T99" fmla="*/ 0 h 1851"/>
                <a:gd name="T100" fmla="*/ 0 w 2534"/>
                <a:gd name="T101" fmla="*/ 0 h 1851"/>
                <a:gd name="T102" fmla="*/ 0 w 2534"/>
                <a:gd name="T103" fmla="*/ 0 h 1851"/>
                <a:gd name="T104" fmla="*/ 0 w 2534"/>
                <a:gd name="T105" fmla="*/ 0 h 1851"/>
                <a:gd name="T106" fmla="*/ 0 w 2534"/>
                <a:gd name="T107" fmla="*/ 0 h 1851"/>
                <a:gd name="T108" fmla="*/ 0 w 2534"/>
                <a:gd name="T109" fmla="*/ 0 h 1851"/>
                <a:gd name="T110" fmla="*/ 0 w 2534"/>
                <a:gd name="T111" fmla="*/ 0 h 1851"/>
                <a:gd name="T112" fmla="*/ 0 w 2534"/>
                <a:gd name="T113" fmla="*/ 0 h 1851"/>
                <a:gd name="T114" fmla="*/ 0 w 2534"/>
                <a:gd name="T115" fmla="*/ 0 h 1851"/>
                <a:gd name="T116" fmla="*/ 0 w 2534"/>
                <a:gd name="T117" fmla="*/ 0 h 1851"/>
                <a:gd name="T118" fmla="*/ 0 w 2534"/>
                <a:gd name="T119" fmla="*/ 0 h 1851"/>
                <a:gd name="T120" fmla="*/ 0 w 2534"/>
                <a:gd name="T121" fmla="*/ 0 h 1851"/>
                <a:gd name="T122" fmla="*/ 0 w 2534"/>
                <a:gd name="T123" fmla="*/ 0 h 18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34"/>
                <a:gd name="T187" fmla="*/ 0 h 1851"/>
                <a:gd name="T188" fmla="*/ 2534 w 2534"/>
                <a:gd name="T189" fmla="*/ 1851 h 18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34" h="1851">
                  <a:moveTo>
                    <a:pt x="407" y="0"/>
                  </a:moveTo>
                  <a:lnTo>
                    <a:pt x="407" y="28"/>
                  </a:lnTo>
                  <a:lnTo>
                    <a:pt x="399" y="28"/>
                  </a:lnTo>
                  <a:lnTo>
                    <a:pt x="399" y="59"/>
                  </a:lnTo>
                  <a:lnTo>
                    <a:pt x="393" y="59"/>
                  </a:lnTo>
                  <a:lnTo>
                    <a:pt x="393" y="89"/>
                  </a:lnTo>
                  <a:lnTo>
                    <a:pt x="384" y="89"/>
                  </a:lnTo>
                  <a:lnTo>
                    <a:pt x="384" y="111"/>
                  </a:lnTo>
                  <a:lnTo>
                    <a:pt x="371" y="111"/>
                  </a:lnTo>
                  <a:lnTo>
                    <a:pt x="371" y="133"/>
                  </a:lnTo>
                  <a:lnTo>
                    <a:pt x="362" y="133"/>
                  </a:lnTo>
                  <a:lnTo>
                    <a:pt x="362" y="184"/>
                  </a:lnTo>
                  <a:lnTo>
                    <a:pt x="349" y="184"/>
                  </a:lnTo>
                  <a:lnTo>
                    <a:pt x="349" y="208"/>
                  </a:lnTo>
                  <a:lnTo>
                    <a:pt x="342" y="208"/>
                  </a:lnTo>
                  <a:lnTo>
                    <a:pt x="342" y="228"/>
                  </a:lnTo>
                  <a:lnTo>
                    <a:pt x="325" y="228"/>
                  </a:lnTo>
                  <a:lnTo>
                    <a:pt x="325" y="272"/>
                  </a:lnTo>
                  <a:lnTo>
                    <a:pt x="312" y="272"/>
                  </a:lnTo>
                  <a:lnTo>
                    <a:pt x="312" y="310"/>
                  </a:lnTo>
                  <a:lnTo>
                    <a:pt x="306" y="310"/>
                  </a:lnTo>
                  <a:lnTo>
                    <a:pt x="306" y="332"/>
                  </a:lnTo>
                  <a:lnTo>
                    <a:pt x="290" y="332"/>
                  </a:lnTo>
                  <a:lnTo>
                    <a:pt x="290" y="375"/>
                  </a:lnTo>
                  <a:lnTo>
                    <a:pt x="275" y="375"/>
                  </a:lnTo>
                  <a:lnTo>
                    <a:pt x="275" y="406"/>
                  </a:lnTo>
                  <a:lnTo>
                    <a:pt x="269" y="406"/>
                  </a:lnTo>
                  <a:lnTo>
                    <a:pt x="269" y="435"/>
                  </a:lnTo>
                  <a:lnTo>
                    <a:pt x="253" y="435"/>
                  </a:lnTo>
                  <a:lnTo>
                    <a:pt x="253" y="472"/>
                  </a:lnTo>
                  <a:lnTo>
                    <a:pt x="238" y="472"/>
                  </a:lnTo>
                  <a:lnTo>
                    <a:pt x="238" y="509"/>
                  </a:lnTo>
                  <a:lnTo>
                    <a:pt x="233" y="509"/>
                  </a:lnTo>
                  <a:lnTo>
                    <a:pt x="233" y="531"/>
                  </a:lnTo>
                  <a:lnTo>
                    <a:pt x="225" y="531"/>
                  </a:lnTo>
                  <a:lnTo>
                    <a:pt x="225" y="545"/>
                  </a:lnTo>
                  <a:lnTo>
                    <a:pt x="210" y="545"/>
                  </a:lnTo>
                  <a:lnTo>
                    <a:pt x="210" y="576"/>
                  </a:lnTo>
                  <a:lnTo>
                    <a:pt x="203" y="576"/>
                  </a:lnTo>
                  <a:lnTo>
                    <a:pt x="203" y="605"/>
                  </a:lnTo>
                  <a:lnTo>
                    <a:pt x="196" y="605"/>
                  </a:lnTo>
                  <a:lnTo>
                    <a:pt x="196" y="628"/>
                  </a:lnTo>
                  <a:lnTo>
                    <a:pt x="188" y="628"/>
                  </a:lnTo>
                  <a:lnTo>
                    <a:pt x="188" y="650"/>
                  </a:lnTo>
                  <a:lnTo>
                    <a:pt x="174" y="650"/>
                  </a:lnTo>
                  <a:lnTo>
                    <a:pt x="174" y="670"/>
                  </a:lnTo>
                  <a:lnTo>
                    <a:pt x="166" y="670"/>
                  </a:lnTo>
                  <a:lnTo>
                    <a:pt x="166" y="708"/>
                  </a:lnTo>
                  <a:lnTo>
                    <a:pt x="160" y="708"/>
                  </a:lnTo>
                  <a:lnTo>
                    <a:pt x="160" y="723"/>
                  </a:lnTo>
                  <a:lnTo>
                    <a:pt x="151" y="723"/>
                  </a:lnTo>
                  <a:lnTo>
                    <a:pt x="151" y="753"/>
                  </a:lnTo>
                  <a:lnTo>
                    <a:pt x="138" y="753"/>
                  </a:lnTo>
                  <a:lnTo>
                    <a:pt x="138" y="804"/>
                  </a:lnTo>
                  <a:lnTo>
                    <a:pt x="129" y="804"/>
                  </a:lnTo>
                  <a:lnTo>
                    <a:pt x="129" y="826"/>
                  </a:lnTo>
                  <a:lnTo>
                    <a:pt x="116" y="826"/>
                  </a:lnTo>
                  <a:lnTo>
                    <a:pt x="116" y="849"/>
                  </a:lnTo>
                  <a:lnTo>
                    <a:pt x="109" y="849"/>
                  </a:lnTo>
                  <a:lnTo>
                    <a:pt x="109" y="872"/>
                  </a:lnTo>
                  <a:lnTo>
                    <a:pt x="93" y="872"/>
                  </a:lnTo>
                  <a:lnTo>
                    <a:pt x="93" y="892"/>
                  </a:lnTo>
                  <a:lnTo>
                    <a:pt x="87" y="892"/>
                  </a:lnTo>
                  <a:lnTo>
                    <a:pt x="87" y="923"/>
                  </a:lnTo>
                  <a:lnTo>
                    <a:pt x="79" y="923"/>
                  </a:lnTo>
                  <a:lnTo>
                    <a:pt x="79" y="952"/>
                  </a:lnTo>
                  <a:lnTo>
                    <a:pt x="73" y="952"/>
                  </a:lnTo>
                  <a:lnTo>
                    <a:pt x="73" y="982"/>
                  </a:lnTo>
                  <a:lnTo>
                    <a:pt x="57" y="982"/>
                  </a:lnTo>
                  <a:lnTo>
                    <a:pt x="57" y="989"/>
                  </a:lnTo>
                  <a:lnTo>
                    <a:pt x="51" y="989"/>
                  </a:lnTo>
                  <a:lnTo>
                    <a:pt x="51" y="1025"/>
                  </a:lnTo>
                  <a:lnTo>
                    <a:pt x="42" y="1025"/>
                  </a:lnTo>
                  <a:lnTo>
                    <a:pt x="42" y="1048"/>
                  </a:lnTo>
                  <a:lnTo>
                    <a:pt x="36" y="1048"/>
                  </a:lnTo>
                  <a:lnTo>
                    <a:pt x="36" y="1077"/>
                  </a:lnTo>
                  <a:lnTo>
                    <a:pt x="29" y="1077"/>
                  </a:lnTo>
                  <a:lnTo>
                    <a:pt x="29" y="1093"/>
                  </a:lnTo>
                  <a:lnTo>
                    <a:pt x="20" y="1093"/>
                  </a:lnTo>
                  <a:lnTo>
                    <a:pt x="20" y="1121"/>
                  </a:lnTo>
                  <a:lnTo>
                    <a:pt x="6" y="1121"/>
                  </a:lnTo>
                  <a:lnTo>
                    <a:pt x="6" y="1150"/>
                  </a:lnTo>
                  <a:lnTo>
                    <a:pt x="0" y="1150"/>
                  </a:lnTo>
                  <a:lnTo>
                    <a:pt x="0" y="1352"/>
                  </a:lnTo>
                  <a:lnTo>
                    <a:pt x="6" y="1352"/>
                  </a:lnTo>
                  <a:lnTo>
                    <a:pt x="6" y="1357"/>
                  </a:lnTo>
                  <a:lnTo>
                    <a:pt x="42" y="1357"/>
                  </a:lnTo>
                  <a:lnTo>
                    <a:pt x="42" y="1365"/>
                  </a:lnTo>
                  <a:lnTo>
                    <a:pt x="79" y="1365"/>
                  </a:lnTo>
                  <a:lnTo>
                    <a:pt x="79" y="1380"/>
                  </a:lnTo>
                  <a:lnTo>
                    <a:pt x="129" y="1380"/>
                  </a:lnTo>
                  <a:lnTo>
                    <a:pt x="129" y="1388"/>
                  </a:lnTo>
                  <a:lnTo>
                    <a:pt x="160" y="1388"/>
                  </a:lnTo>
                  <a:lnTo>
                    <a:pt x="160" y="1403"/>
                  </a:lnTo>
                  <a:lnTo>
                    <a:pt x="233" y="1403"/>
                  </a:lnTo>
                  <a:lnTo>
                    <a:pt x="233" y="1417"/>
                  </a:lnTo>
                  <a:lnTo>
                    <a:pt x="275" y="1417"/>
                  </a:lnTo>
                  <a:lnTo>
                    <a:pt x="275" y="1425"/>
                  </a:lnTo>
                  <a:lnTo>
                    <a:pt x="312" y="1425"/>
                  </a:lnTo>
                  <a:lnTo>
                    <a:pt x="312" y="1431"/>
                  </a:lnTo>
                  <a:lnTo>
                    <a:pt x="349" y="1431"/>
                  </a:lnTo>
                  <a:lnTo>
                    <a:pt x="349" y="1440"/>
                  </a:lnTo>
                  <a:lnTo>
                    <a:pt x="384" y="1440"/>
                  </a:lnTo>
                  <a:lnTo>
                    <a:pt x="384" y="1446"/>
                  </a:lnTo>
                  <a:lnTo>
                    <a:pt x="421" y="1446"/>
                  </a:lnTo>
                  <a:lnTo>
                    <a:pt x="421" y="1462"/>
                  </a:lnTo>
                  <a:lnTo>
                    <a:pt x="466" y="1462"/>
                  </a:lnTo>
                  <a:lnTo>
                    <a:pt x="466" y="1468"/>
                  </a:lnTo>
                  <a:lnTo>
                    <a:pt x="502" y="1468"/>
                  </a:lnTo>
                  <a:lnTo>
                    <a:pt x="502" y="1477"/>
                  </a:lnTo>
                  <a:lnTo>
                    <a:pt x="538" y="1477"/>
                  </a:lnTo>
                  <a:lnTo>
                    <a:pt x="538" y="1482"/>
                  </a:lnTo>
                  <a:lnTo>
                    <a:pt x="575" y="1482"/>
                  </a:lnTo>
                  <a:lnTo>
                    <a:pt x="575" y="1499"/>
                  </a:lnTo>
                  <a:lnTo>
                    <a:pt x="617" y="1499"/>
                  </a:lnTo>
                  <a:lnTo>
                    <a:pt x="617" y="1505"/>
                  </a:lnTo>
                  <a:lnTo>
                    <a:pt x="654" y="1505"/>
                  </a:lnTo>
                  <a:lnTo>
                    <a:pt x="654" y="1513"/>
                  </a:lnTo>
                  <a:lnTo>
                    <a:pt x="690" y="1513"/>
                  </a:lnTo>
                  <a:lnTo>
                    <a:pt x="690" y="1519"/>
                  </a:lnTo>
                  <a:lnTo>
                    <a:pt x="721" y="1519"/>
                  </a:lnTo>
                  <a:lnTo>
                    <a:pt x="721" y="1536"/>
                  </a:lnTo>
                  <a:lnTo>
                    <a:pt x="800" y="1536"/>
                  </a:lnTo>
                  <a:lnTo>
                    <a:pt x="800" y="1550"/>
                  </a:lnTo>
                  <a:lnTo>
                    <a:pt x="836" y="1550"/>
                  </a:lnTo>
                  <a:lnTo>
                    <a:pt x="836" y="1556"/>
                  </a:lnTo>
                  <a:lnTo>
                    <a:pt x="873" y="1556"/>
                  </a:lnTo>
                  <a:lnTo>
                    <a:pt x="873" y="1565"/>
                  </a:lnTo>
                  <a:lnTo>
                    <a:pt x="917" y="1565"/>
                  </a:lnTo>
                  <a:lnTo>
                    <a:pt x="917" y="1579"/>
                  </a:lnTo>
                  <a:lnTo>
                    <a:pt x="962" y="1579"/>
                  </a:lnTo>
                  <a:lnTo>
                    <a:pt x="962" y="1587"/>
                  </a:lnTo>
                  <a:lnTo>
                    <a:pt x="998" y="1587"/>
                  </a:lnTo>
                  <a:lnTo>
                    <a:pt x="998" y="1594"/>
                  </a:lnTo>
                  <a:lnTo>
                    <a:pt x="1035" y="1594"/>
                  </a:lnTo>
                  <a:lnTo>
                    <a:pt x="1035" y="1601"/>
                  </a:lnTo>
                  <a:lnTo>
                    <a:pt x="1071" y="1601"/>
                  </a:lnTo>
                  <a:lnTo>
                    <a:pt x="1071" y="1616"/>
                  </a:lnTo>
                  <a:lnTo>
                    <a:pt x="1113" y="1616"/>
                  </a:lnTo>
                  <a:lnTo>
                    <a:pt x="1113" y="1624"/>
                  </a:lnTo>
                  <a:lnTo>
                    <a:pt x="1150" y="1624"/>
                  </a:lnTo>
                  <a:lnTo>
                    <a:pt x="1150" y="1638"/>
                  </a:lnTo>
                  <a:lnTo>
                    <a:pt x="1223" y="1638"/>
                  </a:lnTo>
                  <a:lnTo>
                    <a:pt x="1223" y="1647"/>
                  </a:lnTo>
                  <a:lnTo>
                    <a:pt x="1252" y="1647"/>
                  </a:lnTo>
                  <a:lnTo>
                    <a:pt x="1252" y="1653"/>
                  </a:lnTo>
                  <a:lnTo>
                    <a:pt x="1304" y="1653"/>
                  </a:lnTo>
                  <a:lnTo>
                    <a:pt x="1304" y="1667"/>
                  </a:lnTo>
                  <a:lnTo>
                    <a:pt x="1341" y="1667"/>
                  </a:lnTo>
                  <a:lnTo>
                    <a:pt x="1341" y="1675"/>
                  </a:lnTo>
                  <a:lnTo>
                    <a:pt x="1369" y="1675"/>
                  </a:lnTo>
                  <a:lnTo>
                    <a:pt x="1369" y="1684"/>
                  </a:lnTo>
                  <a:lnTo>
                    <a:pt x="1405" y="1684"/>
                  </a:lnTo>
                  <a:lnTo>
                    <a:pt x="1405" y="1698"/>
                  </a:lnTo>
                  <a:lnTo>
                    <a:pt x="1456" y="1698"/>
                  </a:lnTo>
                  <a:lnTo>
                    <a:pt x="1456" y="1704"/>
                  </a:lnTo>
                  <a:lnTo>
                    <a:pt x="1487" y="1704"/>
                  </a:lnTo>
                  <a:lnTo>
                    <a:pt x="1487" y="1712"/>
                  </a:lnTo>
                  <a:lnTo>
                    <a:pt x="1522" y="1712"/>
                  </a:lnTo>
                  <a:lnTo>
                    <a:pt x="1522" y="1720"/>
                  </a:lnTo>
                  <a:lnTo>
                    <a:pt x="1559" y="1720"/>
                  </a:lnTo>
                  <a:lnTo>
                    <a:pt x="1559" y="1735"/>
                  </a:lnTo>
                  <a:lnTo>
                    <a:pt x="1602" y="1735"/>
                  </a:lnTo>
                  <a:lnTo>
                    <a:pt x="1602" y="1741"/>
                  </a:lnTo>
                  <a:lnTo>
                    <a:pt x="1638" y="1741"/>
                  </a:lnTo>
                  <a:lnTo>
                    <a:pt x="1638" y="1757"/>
                  </a:lnTo>
                  <a:lnTo>
                    <a:pt x="1711" y="1757"/>
                  </a:lnTo>
                  <a:lnTo>
                    <a:pt x="1711" y="1763"/>
                  </a:lnTo>
                  <a:lnTo>
                    <a:pt x="1755" y="1763"/>
                  </a:lnTo>
                  <a:lnTo>
                    <a:pt x="1755" y="1772"/>
                  </a:lnTo>
                  <a:lnTo>
                    <a:pt x="1792" y="1772"/>
                  </a:lnTo>
                  <a:lnTo>
                    <a:pt x="1792" y="1786"/>
                  </a:lnTo>
                  <a:lnTo>
                    <a:pt x="1829" y="1786"/>
                  </a:lnTo>
                  <a:lnTo>
                    <a:pt x="1829" y="1794"/>
                  </a:lnTo>
                  <a:lnTo>
                    <a:pt x="1870" y="1794"/>
                  </a:lnTo>
                  <a:lnTo>
                    <a:pt x="1870" y="1800"/>
                  </a:lnTo>
                  <a:lnTo>
                    <a:pt x="1907" y="1800"/>
                  </a:lnTo>
                  <a:lnTo>
                    <a:pt x="1907" y="1814"/>
                  </a:lnTo>
                  <a:lnTo>
                    <a:pt x="1944" y="1814"/>
                  </a:lnTo>
                  <a:lnTo>
                    <a:pt x="1944" y="1823"/>
                  </a:lnTo>
                  <a:lnTo>
                    <a:pt x="1988" y="1823"/>
                  </a:lnTo>
                  <a:lnTo>
                    <a:pt x="1988" y="1829"/>
                  </a:lnTo>
                  <a:lnTo>
                    <a:pt x="2025" y="1829"/>
                  </a:lnTo>
                  <a:lnTo>
                    <a:pt x="2025" y="1845"/>
                  </a:lnTo>
                  <a:lnTo>
                    <a:pt x="2053" y="1845"/>
                  </a:lnTo>
                  <a:lnTo>
                    <a:pt x="2053" y="1851"/>
                  </a:lnTo>
                  <a:lnTo>
                    <a:pt x="2105" y="1851"/>
                  </a:lnTo>
                  <a:lnTo>
                    <a:pt x="2105" y="1845"/>
                  </a:lnTo>
                  <a:lnTo>
                    <a:pt x="2112" y="1845"/>
                  </a:lnTo>
                  <a:lnTo>
                    <a:pt x="2112" y="1800"/>
                  </a:lnTo>
                  <a:lnTo>
                    <a:pt x="2120" y="1800"/>
                  </a:lnTo>
                  <a:lnTo>
                    <a:pt x="2120" y="1772"/>
                  </a:lnTo>
                  <a:lnTo>
                    <a:pt x="2125" y="1772"/>
                  </a:lnTo>
                  <a:lnTo>
                    <a:pt x="2125" y="1757"/>
                  </a:lnTo>
                  <a:lnTo>
                    <a:pt x="2142" y="1757"/>
                  </a:lnTo>
                  <a:lnTo>
                    <a:pt x="2142" y="1712"/>
                  </a:lnTo>
                  <a:lnTo>
                    <a:pt x="2148" y="1712"/>
                  </a:lnTo>
                  <a:lnTo>
                    <a:pt x="2148" y="1684"/>
                  </a:lnTo>
                  <a:lnTo>
                    <a:pt x="2162" y="1684"/>
                  </a:lnTo>
                  <a:lnTo>
                    <a:pt x="2162" y="1667"/>
                  </a:lnTo>
                  <a:lnTo>
                    <a:pt x="2170" y="1667"/>
                  </a:lnTo>
                  <a:lnTo>
                    <a:pt x="2170" y="1638"/>
                  </a:lnTo>
                  <a:lnTo>
                    <a:pt x="2179" y="1638"/>
                  </a:lnTo>
                  <a:lnTo>
                    <a:pt x="2179" y="1624"/>
                  </a:lnTo>
                  <a:lnTo>
                    <a:pt x="2184" y="1624"/>
                  </a:lnTo>
                  <a:lnTo>
                    <a:pt x="2184" y="1587"/>
                  </a:lnTo>
                  <a:lnTo>
                    <a:pt x="2199" y="1587"/>
                  </a:lnTo>
                  <a:lnTo>
                    <a:pt x="2199" y="1565"/>
                  </a:lnTo>
                  <a:lnTo>
                    <a:pt x="2207" y="1565"/>
                  </a:lnTo>
                  <a:lnTo>
                    <a:pt x="2207" y="1536"/>
                  </a:lnTo>
                  <a:lnTo>
                    <a:pt x="2221" y="1536"/>
                  </a:lnTo>
                  <a:lnTo>
                    <a:pt x="2221" y="1482"/>
                  </a:lnTo>
                  <a:lnTo>
                    <a:pt x="2235" y="1482"/>
                  </a:lnTo>
                  <a:lnTo>
                    <a:pt x="2235" y="1468"/>
                  </a:lnTo>
                  <a:lnTo>
                    <a:pt x="2243" y="1468"/>
                  </a:lnTo>
                  <a:lnTo>
                    <a:pt x="2243" y="1440"/>
                  </a:lnTo>
                  <a:lnTo>
                    <a:pt x="2251" y="1440"/>
                  </a:lnTo>
                  <a:lnTo>
                    <a:pt x="2251" y="1425"/>
                  </a:lnTo>
                  <a:lnTo>
                    <a:pt x="2257" y="1425"/>
                  </a:lnTo>
                  <a:lnTo>
                    <a:pt x="2257" y="1403"/>
                  </a:lnTo>
                  <a:lnTo>
                    <a:pt x="2271" y="1403"/>
                  </a:lnTo>
                  <a:lnTo>
                    <a:pt x="2271" y="1380"/>
                  </a:lnTo>
                  <a:lnTo>
                    <a:pt x="2280" y="1380"/>
                  </a:lnTo>
                  <a:lnTo>
                    <a:pt x="2280" y="1357"/>
                  </a:lnTo>
                  <a:lnTo>
                    <a:pt x="2286" y="1357"/>
                  </a:lnTo>
                  <a:lnTo>
                    <a:pt x="2286" y="1321"/>
                  </a:lnTo>
                  <a:lnTo>
                    <a:pt x="2302" y="1321"/>
                  </a:lnTo>
                  <a:lnTo>
                    <a:pt x="2302" y="1297"/>
                  </a:lnTo>
                  <a:lnTo>
                    <a:pt x="2308" y="1297"/>
                  </a:lnTo>
                  <a:lnTo>
                    <a:pt x="2308" y="1261"/>
                  </a:lnTo>
                  <a:lnTo>
                    <a:pt x="2316" y="1261"/>
                  </a:lnTo>
                  <a:lnTo>
                    <a:pt x="2316" y="1240"/>
                  </a:lnTo>
                  <a:lnTo>
                    <a:pt x="2323" y="1240"/>
                  </a:lnTo>
                  <a:lnTo>
                    <a:pt x="2323" y="1224"/>
                  </a:lnTo>
                  <a:lnTo>
                    <a:pt x="2338" y="1224"/>
                  </a:lnTo>
                  <a:lnTo>
                    <a:pt x="2338" y="1196"/>
                  </a:lnTo>
                  <a:lnTo>
                    <a:pt x="2345" y="1196"/>
                  </a:lnTo>
                  <a:lnTo>
                    <a:pt x="2345" y="1181"/>
                  </a:lnTo>
                  <a:lnTo>
                    <a:pt x="2353" y="1181"/>
                  </a:lnTo>
                  <a:lnTo>
                    <a:pt x="2353" y="1145"/>
                  </a:lnTo>
                  <a:lnTo>
                    <a:pt x="2358" y="1145"/>
                  </a:lnTo>
                  <a:lnTo>
                    <a:pt x="2358" y="1121"/>
                  </a:lnTo>
                  <a:lnTo>
                    <a:pt x="2367" y="1121"/>
                  </a:lnTo>
                  <a:lnTo>
                    <a:pt x="2367" y="1108"/>
                  </a:lnTo>
                  <a:lnTo>
                    <a:pt x="2375" y="1108"/>
                  </a:lnTo>
                  <a:lnTo>
                    <a:pt x="2375" y="1077"/>
                  </a:lnTo>
                  <a:lnTo>
                    <a:pt x="2381" y="1077"/>
                  </a:lnTo>
                  <a:lnTo>
                    <a:pt x="2381" y="1048"/>
                  </a:lnTo>
                  <a:lnTo>
                    <a:pt x="2395" y="1048"/>
                  </a:lnTo>
                  <a:lnTo>
                    <a:pt x="2395" y="1025"/>
                  </a:lnTo>
                  <a:lnTo>
                    <a:pt x="2403" y="1025"/>
                  </a:lnTo>
                  <a:lnTo>
                    <a:pt x="2403" y="1002"/>
                  </a:lnTo>
                  <a:lnTo>
                    <a:pt x="2417" y="1002"/>
                  </a:lnTo>
                  <a:lnTo>
                    <a:pt x="2417" y="989"/>
                  </a:lnTo>
                  <a:lnTo>
                    <a:pt x="2425" y="989"/>
                  </a:lnTo>
                  <a:lnTo>
                    <a:pt x="2425" y="960"/>
                  </a:lnTo>
                  <a:lnTo>
                    <a:pt x="2432" y="960"/>
                  </a:lnTo>
                  <a:lnTo>
                    <a:pt x="2432" y="929"/>
                  </a:lnTo>
                  <a:lnTo>
                    <a:pt x="2440" y="929"/>
                  </a:lnTo>
                  <a:lnTo>
                    <a:pt x="2440" y="892"/>
                  </a:lnTo>
                  <a:lnTo>
                    <a:pt x="2454" y="892"/>
                  </a:lnTo>
                  <a:lnTo>
                    <a:pt x="2454" y="872"/>
                  </a:lnTo>
                  <a:lnTo>
                    <a:pt x="2462" y="872"/>
                  </a:lnTo>
                  <a:lnTo>
                    <a:pt x="2462" y="841"/>
                  </a:lnTo>
                  <a:lnTo>
                    <a:pt x="2468" y="841"/>
                  </a:lnTo>
                  <a:lnTo>
                    <a:pt x="2468" y="826"/>
                  </a:lnTo>
                  <a:lnTo>
                    <a:pt x="2476" y="826"/>
                  </a:lnTo>
                  <a:lnTo>
                    <a:pt x="2476" y="789"/>
                  </a:lnTo>
                  <a:lnTo>
                    <a:pt x="2484" y="789"/>
                  </a:lnTo>
                  <a:lnTo>
                    <a:pt x="2484" y="767"/>
                  </a:lnTo>
                  <a:lnTo>
                    <a:pt x="2490" y="767"/>
                  </a:lnTo>
                  <a:lnTo>
                    <a:pt x="2490" y="745"/>
                  </a:lnTo>
                  <a:lnTo>
                    <a:pt x="2504" y="745"/>
                  </a:lnTo>
                  <a:lnTo>
                    <a:pt x="2504" y="723"/>
                  </a:lnTo>
                  <a:lnTo>
                    <a:pt x="2512" y="723"/>
                  </a:lnTo>
                  <a:lnTo>
                    <a:pt x="2512" y="693"/>
                  </a:lnTo>
                  <a:lnTo>
                    <a:pt x="2521" y="693"/>
                  </a:lnTo>
                  <a:lnTo>
                    <a:pt x="2521" y="670"/>
                  </a:lnTo>
                  <a:lnTo>
                    <a:pt x="2534" y="670"/>
                  </a:lnTo>
                  <a:lnTo>
                    <a:pt x="2534" y="472"/>
                  </a:lnTo>
                  <a:lnTo>
                    <a:pt x="2462" y="472"/>
                  </a:lnTo>
                  <a:lnTo>
                    <a:pt x="2462" y="457"/>
                  </a:lnTo>
                  <a:lnTo>
                    <a:pt x="2425" y="457"/>
                  </a:lnTo>
                  <a:lnTo>
                    <a:pt x="2425" y="450"/>
                  </a:lnTo>
                  <a:lnTo>
                    <a:pt x="2375" y="450"/>
                  </a:lnTo>
                  <a:lnTo>
                    <a:pt x="2375" y="435"/>
                  </a:lnTo>
                  <a:lnTo>
                    <a:pt x="2302" y="435"/>
                  </a:lnTo>
                  <a:lnTo>
                    <a:pt x="2302" y="421"/>
                  </a:lnTo>
                  <a:lnTo>
                    <a:pt x="2257" y="421"/>
                  </a:lnTo>
                  <a:lnTo>
                    <a:pt x="2257" y="413"/>
                  </a:lnTo>
                  <a:lnTo>
                    <a:pt x="2221" y="413"/>
                  </a:lnTo>
                  <a:lnTo>
                    <a:pt x="2221" y="406"/>
                  </a:lnTo>
                  <a:lnTo>
                    <a:pt x="2179" y="406"/>
                  </a:lnTo>
                  <a:lnTo>
                    <a:pt x="2179" y="391"/>
                  </a:lnTo>
                  <a:lnTo>
                    <a:pt x="2142" y="391"/>
                  </a:lnTo>
                  <a:lnTo>
                    <a:pt x="2142" y="384"/>
                  </a:lnTo>
                  <a:lnTo>
                    <a:pt x="2105" y="384"/>
                  </a:lnTo>
                  <a:lnTo>
                    <a:pt x="2105" y="375"/>
                  </a:lnTo>
                  <a:lnTo>
                    <a:pt x="2053" y="375"/>
                  </a:lnTo>
                  <a:lnTo>
                    <a:pt x="2053" y="369"/>
                  </a:lnTo>
                  <a:lnTo>
                    <a:pt x="2025" y="369"/>
                  </a:lnTo>
                  <a:lnTo>
                    <a:pt x="2025" y="355"/>
                  </a:lnTo>
                  <a:lnTo>
                    <a:pt x="1974" y="355"/>
                  </a:lnTo>
                  <a:lnTo>
                    <a:pt x="1974" y="347"/>
                  </a:lnTo>
                  <a:lnTo>
                    <a:pt x="1938" y="347"/>
                  </a:lnTo>
                  <a:lnTo>
                    <a:pt x="1938" y="338"/>
                  </a:lnTo>
                  <a:lnTo>
                    <a:pt x="1892" y="338"/>
                  </a:lnTo>
                  <a:lnTo>
                    <a:pt x="1892" y="332"/>
                  </a:lnTo>
                  <a:lnTo>
                    <a:pt x="1857" y="332"/>
                  </a:lnTo>
                  <a:lnTo>
                    <a:pt x="1857" y="324"/>
                  </a:lnTo>
                  <a:lnTo>
                    <a:pt x="1814" y="324"/>
                  </a:lnTo>
                  <a:lnTo>
                    <a:pt x="1814" y="318"/>
                  </a:lnTo>
                  <a:lnTo>
                    <a:pt x="1777" y="318"/>
                  </a:lnTo>
                  <a:lnTo>
                    <a:pt x="1777" y="310"/>
                  </a:lnTo>
                  <a:lnTo>
                    <a:pt x="1733" y="310"/>
                  </a:lnTo>
                  <a:lnTo>
                    <a:pt x="1733" y="296"/>
                  </a:lnTo>
                  <a:lnTo>
                    <a:pt x="1696" y="296"/>
                  </a:lnTo>
                  <a:lnTo>
                    <a:pt x="1696" y="287"/>
                  </a:lnTo>
                  <a:lnTo>
                    <a:pt x="1652" y="287"/>
                  </a:lnTo>
                  <a:lnTo>
                    <a:pt x="1652" y="272"/>
                  </a:lnTo>
                  <a:lnTo>
                    <a:pt x="1574" y="272"/>
                  </a:lnTo>
                  <a:lnTo>
                    <a:pt x="1574" y="259"/>
                  </a:lnTo>
                  <a:lnTo>
                    <a:pt x="1537" y="259"/>
                  </a:lnTo>
                  <a:lnTo>
                    <a:pt x="1537" y="250"/>
                  </a:lnTo>
                  <a:lnTo>
                    <a:pt x="1500" y="250"/>
                  </a:lnTo>
                  <a:lnTo>
                    <a:pt x="1500" y="236"/>
                  </a:lnTo>
                  <a:lnTo>
                    <a:pt x="1456" y="236"/>
                  </a:lnTo>
                  <a:lnTo>
                    <a:pt x="1456" y="228"/>
                  </a:lnTo>
                  <a:lnTo>
                    <a:pt x="1419" y="228"/>
                  </a:lnTo>
                  <a:lnTo>
                    <a:pt x="1419" y="222"/>
                  </a:lnTo>
                  <a:lnTo>
                    <a:pt x="1369" y="222"/>
                  </a:lnTo>
                  <a:lnTo>
                    <a:pt x="1369" y="213"/>
                  </a:lnTo>
                  <a:lnTo>
                    <a:pt x="1341" y="213"/>
                  </a:lnTo>
                  <a:lnTo>
                    <a:pt x="1341" y="208"/>
                  </a:lnTo>
                  <a:lnTo>
                    <a:pt x="1287" y="208"/>
                  </a:lnTo>
                  <a:lnTo>
                    <a:pt x="1287" y="199"/>
                  </a:lnTo>
                  <a:lnTo>
                    <a:pt x="1252" y="199"/>
                  </a:lnTo>
                  <a:lnTo>
                    <a:pt x="1252" y="184"/>
                  </a:lnTo>
                  <a:lnTo>
                    <a:pt x="1209" y="184"/>
                  </a:lnTo>
                  <a:lnTo>
                    <a:pt x="1209" y="177"/>
                  </a:lnTo>
                  <a:lnTo>
                    <a:pt x="1172" y="177"/>
                  </a:lnTo>
                  <a:lnTo>
                    <a:pt x="1172" y="171"/>
                  </a:lnTo>
                  <a:lnTo>
                    <a:pt x="1128" y="171"/>
                  </a:lnTo>
                  <a:lnTo>
                    <a:pt x="1128" y="154"/>
                  </a:lnTo>
                  <a:lnTo>
                    <a:pt x="1091" y="154"/>
                  </a:lnTo>
                  <a:lnTo>
                    <a:pt x="1091" y="148"/>
                  </a:lnTo>
                  <a:lnTo>
                    <a:pt x="1049" y="148"/>
                  </a:lnTo>
                  <a:lnTo>
                    <a:pt x="1049" y="140"/>
                  </a:lnTo>
                  <a:lnTo>
                    <a:pt x="1012" y="140"/>
                  </a:lnTo>
                  <a:lnTo>
                    <a:pt x="1012" y="133"/>
                  </a:lnTo>
                  <a:lnTo>
                    <a:pt x="967" y="133"/>
                  </a:lnTo>
                  <a:lnTo>
                    <a:pt x="967" y="118"/>
                  </a:lnTo>
                  <a:lnTo>
                    <a:pt x="932" y="118"/>
                  </a:lnTo>
                  <a:lnTo>
                    <a:pt x="932" y="111"/>
                  </a:lnTo>
                  <a:lnTo>
                    <a:pt x="852" y="111"/>
                  </a:lnTo>
                  <a:lnTo>
                    <a:pt x="852" y="96"/>
                  </a:lnTo>
                  <a:lnTo>
                    <a:pt x="800" y="96"/>
                  </a:lnTo>
                  <a:lnTo>
                    <a:pt x="800" y="89"/>
                  </a:lnTo>
                  <a:lnTo>
                    <a:pt x="771" y="89"/>
                  </a:lnTo>
                  <a:lnTo>
                    <a:pt x="771" y="80"/>
                  </a:lnTo>
                  <a:lnTo>
                    <a:pt x="721" y="80"/>
                  </a:lnTo>
                  <a:lnTo>
                    <a:pt x="721" y="66"/>
                  </a:lnTo>
                  <a:lnTo>
                    <a:pt x="690" y="66"/>
                  </a:lnTo>
                  <a:lnTo>
                    <a:pt x="690" y="59"/>
                  </a:lnTo>
                  <a:lnTo>
                    <a:pt x="640" y="59"/>
                  </a:lnTo>
                  <a:lnTo>
                    <a:pt x="640" y="52"/>
                  </a:lnTo>
                  <a:lnTo>
                    <a:pt x="603" y="52"/>
                  </a:lnTo>
                  <a:lnTo>
                    <a:pt x="603" y="37"/>
                  </a:lnTo>
                  <a:lnTo>
                    <a:pt x="560" y="37"/>
                  </a:lnTo>
                  <a:lnTo>
                    <a:pt x="560" y="28"/>
                  </a:lnTo>
                  <a:lnTo>
                    <a:pt x="525" y="28"/>
                  </a:lnTo>
                  <a:lnTo>
                    <a:pt x="525" y="23"/>
                  </a:lnTo>
                  <a:lnTo>
                    <a:pt x="488" y="23"/>
                  </a:lnTo>
                  <a:lnTo>
                    <a:pt x="488" y="15"/>
                  </a:lnTo>
                  <a:lnTo>
                    <a:pt x="443" y="15"/>
                  </a:lnTo>
                  <a:lnTo>
                    <a:pt x="443" y="0"/>
                  </a:lnTo>
                  <a:lnTo>
                    <a:pt x="407" y="0"/>
                  </a:lnTo>
                  <a:close/>
                </a:path>
              </a:pathLst>
            </a:custGeom>
            <a:solidFill>
              <a:srgbClr val="020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9" name="Freeform 676"/>
            <p:cNvSpPr>
              <a:spLocks/>
            </p:cNvSpPr>
            <p:nvPr/>
          </p:nvSpPr>
          <p:spPr bwMode="auto">
            <a:xfrm>
              <a:off x="682" y="1811"/>
              <a:ext cx="240" cy="142"/>
            </a:xfrm>
            <a:custGeom>
              <a:avLst/>
              <a:gdLst>
                <a:gd name="T0" fmla="*/ 0 w 2405"/>
                <a:gd name="T1" fmla="*/ 0 h 1851"/>
                <a:gd name="T2" fmla="*/ 0 w 2405"/>
                <a:gd name="T3" fmla="*/ 0 h 1851"/>
                <a:gd name="T4" fmla="*/ 0 w 2405"/>
                <a:gd name="T5" fmla="*/ 0 h 1851"/>
                <a:gd name="T6" fmla="*/ 0 w 2405"/>
                <a:gd name="T7" fmla="*/ 0 h 1851"/>
                <a:gd name="T8" fmla="*/ 0 w 2405"/>
                <a:gd name="T9" fmla="*/ 0 h 1851"/>
                <a:gd name="T10" fmla="*/ 0 w 2405"/>
                <a:gd name="T11" fmla="*/ 0 h 1851"/>
                <a:gd name="T12" fmla="*/ 0 w 2405"/>
                <a:gd name="T13" fmla="*/ 0 h 1851"/>
                <a:gd name="T14" fmla="*/ 0 w 2405"/>
                <a:gd name="T15" fmla="*/ 0 h 1851"/>
                <a:gd name="T16" fmla="*/ 0 w 2405"/>
                <a:gd name="T17" fmla="*/ 0 h 1851"/>
                <a:gd name="T18" fmla="*/ 0 w 2405"/>
                <a:gd name="T19" fmla="*/ 0 h 1851"/>
                <a:gd name="T20" fmla="*/ 0 w 2405"/>
                <a:gd name="T21" fmla="*/ 0 h 1851"/>
                <a:gd name="T22" fmla="*/ 0 w 2405"/>
                <a:gd name="T23" fmla="*/ 0 h 1851"/>
                <a:gd name="T24" fmla="*/ 0 w 2405"/>
                <a:gd name="T25" fmla="*/ 0 h 1851"/>
                <a:gd name="T26" fmla="*/ 0 w 2405"/>
                <a:gd name="T27" fmla="*/ 0 h 1851"/>
                <a:gd name="T28" fmla="*/ 0 w 2405"/>
                <a:gd name="T29" fmla="*/ 0 h 1851"/>
                <a:gd name="T30" fmla="*/ 0 w 2405"/>
                <a:gd name="T31" fmla="*/ 0 h 1851"/>
                <a:gd name="T32" fmla="*/ 0 w 2405"/>
                <a:gd name="T33" fmla="*/ 0 h 1851"/>
                <a:gd name="T34" fmla="*/ 0 w 2405"/>
                <a:gd name="T35" fmla="*/ 0 h 1851"/>
                <a:gd name="T36" fmla="*/ 0 w 2405"/>
                <a:gd name="T37" fmla="*/ 0 h 1851"/>
                <a:gd name="T38" fmla="*/ 0 w 2405"/>
                <a:gd name="T39" fmla="*/ 0 h 1851"/>
                <a:gd name="T40" fmla="*/ 0 w 2405"/>
                <a:gd name="T41" fmla="*/ 0 h 1851"/>
                <a:gd name="T42" fmla="*/ 0 w 2405"/>
                <a:gd name="T43" fmla="*/ 0 h 1851"/>
                <a:gd name="T44" fmla="*/ 0 w 2405"/>
                <a:gd name="T45" fmla="*/ 0 h 1851"/>
                <a:gd name="T46" fmla="*/ 0 w 2405"/>
                <a:gd name="T47" fmla="*/ 0 h 1851"/>
                <a:gd name="T48" fmla="*/ 0 w 2405"/>
                <a:gd name="T49" fmla="*/ 0 h 1851"/>
                <a:gd name="T50" fmla="*/ 0 w 2405"/>
                <a:gd name="T51" fmla="*/ 0 h 1851"/>
                <a:gd name="T52" fmla="*/ 0 w 2405"/>
                <a:gd name="T53" fmla="*/ 0 h 1851"/>
                <a:gd name="T54" fmla="*/ 0 w 2405"/>
                <a:gd name="T55" fmla="*/ 0 h 1851"/>
                <a:gd name="T56" fmla="*/ 0 w 2405"/>
                <a:gd name="T57" fmla="*/ 0 h 1851"/>
                <a:gd name="T58" fmla="*/ 0 w 2405"/>
                <a:gd name="T59" fmla="*/ 0 h 1851"/>
                <a:gd name="T60" fmla="*/ 0 w 2405"/>
                <a:gd name="T61" fmla="*/ 0 h 1851"/>
                <a:gd name="T62" fmla="*/ 0 w 2405"/>
                <a:gd name="T63" fmla="*/ 0 h 1851"/>
                <a:gd name="T64" fmla="*/ 0 w 2405"/>
                <a:gd name="T65" fmla="*/ 0 h 1851"/>
                <a:gd name="T66" fmla="*/ 0 w 2405"/>
                <a:gd name="T67" fmla="*/ 0 h 1851"/>
                <a:gd name="T68" fmla="*/ 0 w 2405"/>
                <a:gd name="T69" fmla="*/ 0 h 1851"/>
                <a:gd name="T70" fmla="*/ 0 w 2405"/>
                <a:gd name="T71" fmla="*/ 0 h 1851"/>
                <a:gd name="T72" fmla="*/ 0 w 2405"/>
                <a:gd name="T73" fmla="*/ 0 h 1851"/>
                <a:gd name="T74" fmla="*/ 0 w 2405"/>
                <a:gd name="T75" fmla="*/ 0 h 1851"/>
                <a:gd name="T76" fmla="*/ 0 w 2405"/>
                <a:gd name="T77" fmla="*/ 0 h 1851"/>
                <a:gd name="T78" fmla="*/ 0 w 2405"/>
                <a:gd name="T79" fmla="*/ 0 h 1851"/>
                <a:gd name="T80" fmla="*/ 0 w 2405"/>
                <a:gd name="T81" fmla="*/ 0 h 1851"/>
                <a:gd name="T82" fmla="*/ 0 w 2405"/>
                <a:gd name="T83" fmla="*/ 0 h 1851"/>
                <a:gd name="T84" fmla="*/ 0 w 2405"/>
                <a:gd name="T85" fmla="*/ 0 h 1851"/>
                <a:gd name="T86" fmla="*/ 0 w 2405"/>
                <a:gd name="T87" fmla="*/ 0 h 1851"/>
                <a:gd name="T88" fmla="*/ 0 w 2405"/>
                <a:gd name="T89" fmla="*/ 0 h 1851"/>
                <a:gd name="T90" fmla="*/ 0 w 2405"/>
                <a:gd name="T91" fmla="*/ 0 h 1851"/>
                <a:gd name="T92" fmla="*/ 0 w 2405"/>
                <a:gd name="T93" fmla="*/ 0 h 1851"/>
                <a:gd name="T94" fmla="*/ 0 w 2405"/>
                <a:gd name="T95" fmla="*/ 0 h 1851"/>
                <a:gd name="T96" fmla="*/ 0 w 2405"/>
                <a:gd name="T97" fmla="*/ 0 h 1851"/>
                <a:gd name="T98" fmla="*/ 0 w 2405"/>
                <a:gd name="T99" fmla="*/ 0 h 1851"/>
                <a:gd name="T100" fmla="*/ 0 w 2405"/>
                <a:gd name="T101" fmla="*/ 0 h 1851"/>
                <a:gd name="T102" fmla="*/ 0 w 2405"/>
                <a:gd name="T103" fmla="*/ 0 h 1851"/>
                <a:gd name="T104" fmla="*/ 0 w 2405"/>
                <a:gd name="T105" fmla="*/ 0 h 1851"/>
                <a:gd name="T106" fmla="*/ 0 w 2405"/>
                <a:gd name="T107" fmla="*/ 0 h 1851"/>
                <a:gd name="T108" fmla="*/ 0 w 2405"/>
                <a:gd name="T109" fmla="*/ 0 h 1851"/>
                <a:gd name="T110" fmla="*/ 0 w 2405"/>
                <a:gd name="T111" fmla="*/ 0 h 18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05"/>
                <a:gd name="T169" fmla="*/ 0 h 1851"/>
                <a:gd name="T170" fmla="*/ 2405 w 2405"/>
                <a:gd name="T171" fmla="*/ 1851 h 18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05" h="1851">
                  <a:moveTo>
                    <a:pt x="350" y="0"/>
                  </a:moveTo>
                  <a:lnTo>
                    <a:pt x="350" y="28"/>
                  </a:lnTo>
                  <a:lnTo>
                    <a:pt x="342" y="28"/>
                  </a:lnTo>
                  <a:lnTo>
                    <a:pt x="342" y="59"/>
                  </a:lnTo>
                  <a:lnTo>
                    <a:pt x="336" y="59"/>
                  </a:lnTo>
                  <a:lnTo>
                    <a:pt x="336" y="89"/>
                  </a:lnTo>
                  <a:lnTo>
                    <a:pt x="327" y="89"/>
                  </a:lnTo>
                  <a:lnTo>
                    <a:pt x="327" y="111"/>
                  </a:lnTo>
                  <a:lnTo>
                    <a:pt x="314" y="111"/>
                  </a:lnTo>
                  <a:lnTo>
                    <a:pt x="314" y="133"/>
                  </a:lnTo>
                  <a:lnTo>
                    <a:pt x="305" y="133"/>
                  </a:lnTo>
                  <a:lnTo>
                    <a:pt x="305" y="184"/>
                  </a:lnTo>
                  <a:lnTo>
                    <a:pt x="292" y="184"/>
                  </a:lnTo>
                  <a:lnTo>
                    <a:pt x="292" y="208"/>
                  </a:lnTo>
                  <a:lnTo>
                    <a:pt x="285" y="208"/>
                  </a:lnTo>
                  <a:lnTo>
                    <a:pt x="285" y="228"/>
                  </a:lnTo>
                  <a:lnTo>
                    <a:pt x="268" y="228"/>
                  </a:lnTo>
                  <a:lnTo>
                    <a:pt x="268" y="272"/>
                  </a:lnTo>
                  <a:lnTo>
                    <a:pt x="255" y="272"/>
                  </a:lnTo>
                  <a:lnTo>
                    <a:pt x="255" y="310"/>
                  </a:lnTo>
                  <a:lnTo>
                    <a:pt x="249" y="310"/>
                  </a:lnTo>
                  <a:lnTo>
                    <a:pt x="249" y="332"/>
                  </a:lnTo>
                  <a:lnTo>
                    <a:pt x="233" y="332"/>
                  </a:lnTo>
                  <a:lnTo>
                    <a:pt x="233" y="375"/>
                  </a:lnTo>
                  <a:lnTo>
                    <a:pt x="218" y="375"/>
                  </a:lnTo>
                  <a:lnTo>
                    <a:pt x="218" y="406"/>
                  </a:lnTo>
                  <a:lnTo>
                    <a:pt x="212" y="406"/>
                  </a:lnTo>
                  <a:lnTo>
                    <a:pt x="212" y="435"/>
                  </a:lnTo>
                  <a:lnTo>
                    <a:pt x="196" y="435"/>
                  </a:lnTo>
                  <a:lnTo>
                    <a:pt x="196" y="472"/>
                  </a:lnTo>
                  <a:lnTo>
                    <a:pt x="181" y="472"/>
                  </a:lnTo>
                  <a:lnTo>
                    <a:pt x="181" y="509"/>
                  </a:lnTo>
                  <a:lnTo>
                    <a:pt x="176" y="509"/>
                  </a:lnTo>
                  <a:lnTo>
                    <a:pt x="176" y="531"/>
                  </a:lnTo>
                  <a:lnTo>
                    <a:pt x="168" y="531"/>
                  </a:lnTo>
                  <a:lnTo>
                    <a:pt x="168" y="545"/>
                  </a:lnTo>
                  <a:lnTo>
                    <a:pt x="153" y="545"/>
                  </a:lnTo>
                  <a:lnTo>
                    <a:pt x="153" y="576"/>
                  </a:lnTo>
                  <a:lnTo>
                    <a:pt x="146" y="576"/>
                  </a:lnTo>
                  <a:lnTo>
                    <a:pt x="146" y="605"/>
                  </a:lnTo>
                  <a:lnTo>
                    <a:pt x="139" y="605"/>
                  </a:lnTo>
                  <a:lnTo>
                    <a:pt x="139" y="628"/>
                  </a:lnTo>
                  <a:lnTo>
                    <a:pt x="131" y="628"/>
                  </a:lnTo>
                  <a:lnTo>
                    <a:pt x="131" y="650"/>
                  </a:lnTo>
                  <a:lnTo>
                    <a:pt x="117" y="650"/>
                  </a:lnTo>
                  <a:lnTo>
                    <a:pt x="117" y="670"/>
                  </a:lnTo>
                  <a:lnTo>
                    <a:pt x="109" y="670"/>
                  </a:lnTo>
                  <a:lnTo>
                    <a:pt x="109" y="708"/>
                  </a:lnTo>
                  <a:lnTo>
                    <a:pt x="103" y="708"/>
                  </a:lnTo>
                  <a:lnTo>
                    <a:pt x="103" y="723"/>
                  </a:lnTo>
                  <a:lnTo>
                    <a:pt x="94" y="723"/>
                  </a:lnTo>
                  <a:lnTo>
                    <a:pt x="94" y="753"/>
                  </a:lnTo>
                  <a:lnTo>
                    <a:pt x="81" y="753"/>
                  </a:lnTo>
                  <a:lnTo>
                    <a:pt x="81" y="804"/>
                  </a:lnTo>
                  <a:lnTo>
                    <a:pt x="72" y="804"/>
                  </a:lnTo>
                  <a:lnTo>
                    <a:pt x="72" y="826"/>
                  </a:lnTo>
                  <a:lnTo>
                    <a:pt x="59" y="826"/>
                  </a:lnTo>
                  <a:lnTo>
                    <a:pt x="59" y="849"/>
                  </a:lnTo>
                  <a:lnTo>
                    <a:pt x="52" y="849"/>
                  </a:lnTo>
                  <a:lnTo>
                    <a:pt x="52" y="872"/>
                  </a:lnTo>
                  <a:lnTo>
                    <a:pt x="36" y="872"/>
                  </a:lnTo>
                  <a:lnTo>
                    <a:pt x="36" y="892"/>
                  </a:lnTo>
                  <a:lnTo>
                    <a:pt x="30" y="892"/>
                  </a:lnTo>
                  <a:lnTo>
                    <a:pt x="30" y="923"/>
                  </a:lnTo>
                  <a:lnTo>
                    <a:pt x="22" y="923"/>
                  </a:lnTo>
                  <a:lnTo>
                    <a:pt x="22" y="952"/>
                  </a:lnTo>
                  <a:lnTo>
                    <a:pt x="16" y="952"/>
                  </a:lnTo>
                  <a:lnTo>
                    <a:pt x="16" y="982"/>
                  </a:lnTo>
                  <a:lnTo>
                    <a:pt x="0" y="982"/>
                  </a:lnTo>
                  <a:lnTo>
                    <a:pt x="0" y="1365"/>
                  </a:lnTo>
                  <a:lnTo>
                    <a:pt x="22" y="1365"/>
                  </a:lnTo>
                  <a:lnTo>
                    <a:pt x="22" y="1380"/>
                  </a:lnTo>
                  <a:lnTo>
                    <a:pt x="72" y="1380"/>
                  </a:lnTo>
                  <a:lnTo>
                    <a:pt x="72" y="1388"/>
                  </a:lnTo>
                  <a:lnTo>
                    <a:pt x="103" y="1388"/>
                  </a:lnTo>
                  <a:lnTo>
                    <a:pt x="103" y="1403"/>
                  </a:lnTo>
                  <a:lnTo>
                    <a:pt x="176" y="1403"/>
                  </a:lnTo>
                  <a:lnTo>
                    <a:pt x="176" y="1417"/>
                  </a:lnTo>
                  <a:lnTo>
                    <a:pt x="218" y="1417"/>
                  </a:lnTo>
                  <a:lnTo>
                    <a:pt x="218" y="1425"/>
                  </a:lnTo>
                  <a:lnTo>
                    <a:pt x="255" y="1425"/>
                  </a:lnTo>
                  <a:lnTo>
                    <a:pt x="255" y="1431"/>
                  </a:lnTo>
                  <a:lnTo>
                    <a:pt x="292" y="1431"/>
                  </a:lnTo>
                  <a:lnTo>
                    <a:pt x="292" y="1440"/>
                  </a:lnTo>
                  <a:lnTo>
                    <a:pt x="327" y="1440"/>
                  </a:lnTo>
                  <a:lnTo>
                    <a:pt x="327" y="1446"/>
                  </a:lnTo>
                  <a:lnTo>
                    <a:pt x="364" y="1446"/>
                  </a:lnTo>
                  <a:lnTo>
                    <a:pt x="364" y="1462"/>
                  </a:lnTo>
                  <a:lnTo>
                    <a:pt x="409" y="1462"/>
                  </a:lnTo>
                  <a:lnTo>
                    <a:pt x="409" y="1468"/>
                  </a:lnTo>
                  <a:lnTo>
                    <a:pt x="445" y="1468"/>
                  </a:lnTo>
                  <a:lnTo>
                    <a:pt x="445" y="1477"/>
                  </a:lnTo>
                  <a:lnTo>
                    <a:pt x="481" y="1477"/>
                  </a:lnTo>
                  <a:lnTo>
                    <a:pt x="481" y="1482"/>
                  </a:lnTo>
                  <a:lnTo>
                    <a:pt x="518" y="1482"/>
                  </a:lnTo>
                  <a:lnTo>
                    <a:pt x="518" y="1499"/>
                  </a:lnTo>
                  <a:lnTo>
                    <a:pt x="560" y="1499"/>
                  </a:lnTo>
                  <a:lnTo>
                    <a:pt x="560" y="1505"/>
                  </a:lnTo>
                  <a:lnTo>
                    <a:pt x="597" y="1505"/>
                  </a:lnTo>
                  <a:lnTo>
                    <a:pt x="597" y="1513"/>
                  </a:lnTo>
                  <a:lnTo>
                    <a:pt x="633" y="1513"/>
                  </a:lnTo>
                  <a:lnTo>
                    <a:pt x="633" y="1519"/>
                  </a:lnTo>
                  <a:lnTo>
                    <a:pt x="664" y="1519"/>
                  </a:lnTo>
                  <a:lnTo>
                    <a:pt x="664" y="1536"/>
                  </a:lnTo>
                  <a:lnTo>
                    <a:pt x="743" y="1536"/>
                  </a:lnTo>
                  <a:lnTo>
                    <a:pt x="743" y="1550"/>
                  </a:lnTo>
                  <a:lnTo>
                    <a:pt x="779" y="1550"/>
                  </a:lnTo>
                  <a:lnTo>
                    <a:pt x="779" y="1556"/>
                  </a:lnTo>
                  <a:lnTo>
                    <a:pt x="816" y="1556"/>
                  </a:lnTo>
                  <a:lnTo>
                    <a:pt x="816" y="1565"/>
                  </a:lnTo>
                  <a:lnTo>
                    <a:pt x="860" y="1565"/>
                  </a:lnTo>
                  <a:lnTo>
                    <a:pt x="860" y="1579"/>
                  </a:lnTo>
                  <a:lnTo>
                    <a:pt x="905" y="1579"/>
                  </a:lnTo>
                  <a:lnTo>
                    <a:pt x="905" y="1587"/>
                  </a:lnTo>
                  <a:lnTo>
                    <a:pt x="941" y="1587"/>
                  </a:lnTo>
                  <a:lnTo>
                    <a:pt x="941" y="1594"/>
                  </a:lnTo>
                  <a:lnTo>
                    <a:pt x="978" y="1594"/>
                  </a:lnTo>
                  <a:lnTo>
                    <a:pt x="978" y="1601"/>
                  </a:lnTo>
                  <a:lnTo>
                    <a:pt x="1014" y="1601"/>
                  </a:lnTo>
                  <a:lnTo>
                    <a:pt x="1014" y="1616"/>
                  </a:lnTo>
                  <a:lnTo>
                    <a:pt x="1056" y="1616"/>
                  </a:lnTo>
                  <a:lnTo>
                    <a:pt x="1056" y="1624"/>
                  </a:lnTo>
                  <a:lnTo>
                    <a:pt x="1093" y="1624"/>
                  </a:lnTo>
                  <a:lnTo>
                    <a:pt x="1093" y="1638"/>
                  </a:lnTo>
                  <a:lnTo>
                    <a:pt x="1166" y="1638"/>
                  </a:lnTo>
                  <a:lnTo>
                    <a:pt x="1166" y="1647"/>
                  </a:lnTo>
                  <a:lnTo>
                    <a:pt x="1195" y="1647"/>
                  </a:lnTo>
                  <a:lnTo>
                    <a:pt x="1195" y="1653"/>
                  </a:lnTo>
                  <a:lnTo>
                    <a:pt x="1247" y="1653"/>
                  </a:lnTo>
                  <a:lnTo>
                    <a:pt x="1247" y="1667"/>
                  </a:lnTo>
                  <a:lnTo>
                    <a:pt x="1284" y="1667"/>
                  </a:lnTo>
                  <a:lnTo>
                    <a:pt x="1284" y="1675"/>
                  </a:lnTo>
                  <a:lnTo>
                    <a:pt x="1312" y="1675"/>
                  </a:lnTo>
                  <a:lnTo>
                    <a:pt x="1312" y="1684"/>
                  </a:lnTo>
                  <a:lnTo>
                    <a:pt x="1348" y="1684"/>
                  </a:lnTo>
                  <a:lnTo>
                    <a:pt x="1348" y="1698"/>
                  </a:lnTo>
                  <a:lnTo>
                    <a:pt x="1399" y="1698"/>
                  </a:lnTo>
                  <a:lnTo>
                    <a:pt x="1399" y="1704"/>
                  </a:lnTo>
                  <a:lnTo>
                    <a:pt x="1430" y="1704"/>
                  </a:lnTo>
                  <a:lnTo>
                    <a:pt x="1430" y="1712"/>
                  </a:lnTo>
                  <a:lnTo>
                    <a:pt x="1465" y="1712"/>
                  </a:lnTo>
                  <a:lnTo>
                    <a:pt x="1465" y="1720"/>
                  </a:lnTo>
                  <a:lnTo>
                    <a:pt x="1502" y="1720"/>
                  </a:lnTo>
                  <a:lnTo>
                    <a:pt x="1502" y="1735"/>
                  </a:lnTo>
                  <a:lnTo>
                    <a:pt x="1545" y="1735"/>
                  </a:lnTo>
                  <a:lnTo>
                    <a:pt x="1545" y="1741"/>
                  </a:lnTo>
                  <a:lnTo>
                    <a:pt x="1581" y="1741"/>
                  </a:lnTo>
                  <a:lnTo>
                    <a:pt x="1581" y="1757"/>
                  </a:lnTo>
                  <a:lnTo>
                    <a:pt x="1654" y="1757"/>
                  </a:lnTo>
                  <a:lnTo>
                    <a:pt x="1654" y="1763"/>
                  </a:lnTo>
                  <a:lnTo>
                    <a:pt x="1698" y="1763"/>
                  </a:lnTo>
                  <a:lnTo>
                    <a:pt x="1698" y="1772"/>
                  </a:lnTo>
                  <a:lnTo>
                    <a:pt x="1735" y="1772"/>
                  </a:lnTo>
                  <a:lnTo>
                    <a:pt x="1735" y="1786"/>
                  </a:lnTo>
                  <a:lnTo>
                    <a:pt x="1772" y="1786"/>
                  </a:lnTo>
                  <a:lnTo>
                    <a:pt x="1772" y="1794"/>
                  </a:lnTo>
                  <a:lnTo>
                    <a:pt x="1813" y="1794"/>
                  </a:lnTo>
                  <a:lnTo>
                    <a:pt x="1813" y="1800"/>
                  </a:lnTo>
                  <a:lnTo>
                    <a:pt x="1850" y="1800"/>
                  </a:lnTo>
                  <a:lnTo>
                    <a:pt x="1850" y="1814"/>
                  </a:lnTo>
                  <a:lnTo>
                    <a:pt x="1887" y="1814"/>
                  </a:lnTo>
                  <a:lnTo>
                    <a:pt x="1887" y="1823"/>
                  </a:lnTo>
                  <a:lnTo>
                    <a:pt x="1931" y="1823"/>
                  </a:lnTo>
                  <a:lnTo>
                    <a:pt x="1931" y="1829"/>
                  </a:lnTo>
                  <a:lnTo>
                    <a:pt x="1968" y="1829"/>
                  </a:lnTo>
                  <a:lnTo>
                    <a:pt x="1968" y="1845"/>
                  </a:lnTo>
                  <a:lnTo>
                    <a:pt x="1996" y="1845"/>
                  </a:lnTo>
                  <a:lnTo>
                    <a:pt x="1996" y="1851"/>
                  </a:lnTo>
                  <a:lnTo>
                    <a:pt x="2048" y="1851"/>
                  </a:lnTo>
                  <a:lnTo>
                    <a:pt x="2048" y="1845"/>
                  </a:lnTo>
                  <a:lnTo>
                    <a:pt x="2055" y="1845"/>
                  </a:lnTo>
                  <a:lnTo>
                    <a:pt x="2055" y="1800"/>
                  </a:lnTo>
                  <a:lnTo>
                    <a:pt x="2063" y="1800"/>
                  </a:lnTo>
                  <a:lnTo>
                    <a:pt x="2063" y="1772"/>
                  </a:lnTo>
                  <a:lnTo>
                    <a:pt x="2068" y="1772"/>
                  </a:lnTo>
                  <a:lnTo>
                    <a:pt x="2068" y="1757"/>
                  </a:lnTo>
                  <a:lnTo>
                    <a:pt x="2085" y="1757"/>
                  </a:lnTo>
                  <a:lnTo>
                    <a:pt x="2085" y="1712"/>
                  </a:lnTo>
                  <a:lnTo>
                    <a:pt x="2091" y="1712"/>
                  </a:lnTo>
                  <a:lnTo>
                    <a:pt x="2091" y="1684"/>
                  </a:lnTo>
                  <a:lnTo>
                    <a:pt x="2105" y="1684"/>
                  </a:lnTo>
                  <a:lnTo>
                    <a:pt x="2105" y="1667"/>
                  </a:lnTo>
                  <a:lnTo>
                    <a:pt x="2113" y="1667"/>
                  </a:lnTo>
                  <a:lnTo>
                    <a:pt x="2113" y="1638"/>
                  </a:lnTo>
                  <a:lnTo>
                    <a:pt x="2122" y="1638"/>
                  </a:lnTo>
                  <a:lnTo>
                    <a:pt x="2122" y="1624"/>
                  </a:lnTo>
                  <a:lnTo>
                    <a:pt x="2127" y="1624"/>
                  </a:lnTo>
                  <a:lnTo>
                    <a:pt x="2127" y="1587"/>
                  </a:lnTo>
                  <a:lnTo>
                    <a:pt x="2142" y="1587"/>
                  </a:lnTo>
                  <a:lnTo>
                    <a:pt x="2142" y="1565"/>
                  </a:lnTo>
                  <a:lnTo>
                    <a:pt x="2150" y="1565"/>
                  </a:lnTo>
                  <a:lnTo>
                    <a:pt x="2150" y="1536"/>
                  </a:lnTo>
                  <a:lnTo>
                    <a:pt x="2164" y="1536"/>
                  </a:lnTo>
                  <a:lnTo>
                    <a:pt x="2164" y="1482"/>
                  </a:lnTo>
                  <a:lnTo>
                    <a:pt x="2178" y="1482"/>
                  </a:lnTo>
                  <a:lnTo>
                    <a:pt x="2178" y="1468"/>
                  </a:lnTo>
                  <a:lnTo>
                    <a:pt x="2186" y="1468"/>
                  </a:lnTo>
                  <a:lnTo>
                    <a:pt x="2186" y="1440"/>
                  </a:lnTo>
                  <a:lnTo>
                    <a:pt x="2194" y="1440"/>
                  </a:lnTo>
                  <a:lnTo>
                    <a:pt x="2194" y="1425"/>
                  </a:lnTo>
                  <a:lnTo>
                    <a:pt x="2200" y="1425"/>
                  </a:lnTo>
                  <a:lnTo>
                    <a:pt x="2200" y="1403"/>
                  </a:lnTo>
                  <a:lnTo>
                    <a:pt x="2214" y="1403"/>
                  </a:lnTo>
                  <a:lnTo>
                    <a:pt x="2214" y="1380"/>
                  </a:lnTo>
                  <a:lnTo>
                    <a:pt x="2223" y="1380"/>
                  </a:lnTo>
                  <a:lnTo>
                    <a:pt x="2223" y="1357"/>
                  </a:lnTo>
                  <a:lnTo>
                    <a:pt x="2229" y="1357"/>
                  </a:lnTo>
                  <a:lnTo>
                    <a:pt x="2229" y="1321"/>
                  </a:lnTo>
                  <a:lnTo>
                    <a:pt x="2245" y="1321"/>
                  </a:lnTo>
                  <a:lnTo>
                    <a:pt x="2245" y="1297"/>
                  </a:lnTo>
                  <a:lnTo>
                    <a:pt x="2251" y="1297"/>
                  </a:lnTo>
                  <a:lnTo>
                    <a:pt x="2251" y="1261"/>
                  </a:lnTo>
                  <a:lnTo>
                    <a:pt x="2259" y="1261"/>
                  </a:lnTo>
                  <a:lnTo>
                    <a:pt x="2259" y="1240"/>
                  </a:lnTo>
                  <a:lnTo>
                    <a:pt x="2266" y="1240"/>
                  </a:lnTo>
                  <a:lnTo>
                    <a:pt x="2266" y="1224"/>
                  </a:lnTo>
                  <a:lnTo>
                    <a:pt x="2281" y="1224"/>
                  </a:lnTo>
                  <a:lnTo>
                    <a:pt x="2281" y="1196"/>
                  </a:lnTo>
                  <a:lnTo>
                    <a:pt x="2288" y="1196"/>
                  </a:lnTo>
                  <a:lnTo>
                    <a:pt x="2288" y="1181"/>
                  </a:lnTo>
                  <a:lnTo>
                    <a:pt x="2296" y="1181"/>
                  </a:lnTo>
                  <a:lnTo>
                    <a:pt x="2296" y="1145"/>
                  </a:lnTo>
                  <a:lnTo>
                    <a:pt x="2301" y="1145"/>
                  </a:lnTo>
                  <a:lnTo>
                    <a:pt x="2301" y="1121"/>
                  </a:lnTo>
                  <a:lnTo>
                    <a:pt x="2310" y="1121"/>
                  </a:lnTo>
                  <a:lnTo>
                    <a:pt x="2310" y="1108"/>
                  </a:lnTo>
                  <a:lnTo>
                    <a:pt x="2318" y="1108"/>
                  </a:lnTo>
                  <a:lnTo>
                    <a:pt x="2318" y="1077"/>
                  </a:lnTo>
                  <a:lnTo>
                    <a:pt x="2324" y="1077"/>
                  </a:lnTo>
                  <a:lnTo>
                    <a:pt x="2324" y="1048"/>
                  </a:lnTo>
                  <a:lnTo>
                    <a:pt x="2338" y="1048"/>
                  </a:lnTo>
                  <a:lnTo>
                    <a:pt x="2338" y="1025"/>
                  </a:lnTo>
                  <a:lnTo>
                    <a:pt x="2346" y="1025"/>
                  </a:lnTo>
                  <a:lnTo>
                    <a:pt x="2346" y="1002"/>
                  </a:lnTo>
                  <a:lnTo>
                    <a:pt x="2360" y="1002"/>
                  </a:lnTo>
                  <a:lnTo>
                    <a:pt x="2360" y="989"/>
                  </a:lnTo>
                  <a:lnTo>
                    <a:pt x="2368" y="989"/>
                  </a:lnTo>
                  <a:lnTo>
                    <a:pt x="2368" y="960"/>
                  </a:lnTo>
                  <a:lnTo>
                    <a:pt x="2375" y="960"/>
                  </a:lnTo>
                  <a:lnTo>
                    <a:pt x="2375" y="929"/>
                  </a:lnTo>
                  <a:lnTo>
                    <a:pt x="2383" y="929"/>
                  </a:lnTo>
                  <a:lnTo>
                    <a:pt x="2383" y="892"/>
                  </a:lnTo>
                  <a:lnTo>
                    <a:pt x="2397" y="892"/>
                  </a:lnTo>
                  <a:lnTo>
                    <a:pt x="2397" y="872"/>
                  </a:lnTo>
                  <a:lnTo>
                    <a:pt x="2405" y="872"/>
                  </a:lnTo>
                  <a:lnTo>
                    <a:pt x="2405" y="457"/>
                  </a:lnTo>
                  <a:lnTo>
                    <a:pt x="2368" y="457"/>
                  </a:lnTo>
                  <a:lnTo>
                    <a:pt x="2368" y="450"/>
                  </a:lnTo>
                  <a:lnTo>
                    <a:pt x="2318" y="450"/>
                  </a:lnTo>
                  <a:lnTo>
                    <a:pt x="2318" y="435"/>
                  </a:lnTo>
                  <a:lnTo>
                    <a:pt x="2245" y="435"/>
                  </a:lnTo>
                  <a:lnTo>
                    <a:pt x="2245" y="421"/>
                  </a:lnTo>
                  <a:lnTo>
                    <a:pt x="2200" y="421"/>
                  </a:lnTo>
                  <a:lnTo>
                    <a:pt x="2200" y="413"/>
                  </a:lnTo>
                  <a:lnTo>
                    <a:pt x="2164" y="413"/>
                  </a:lnTo>
                  <a:lnTo>
                    <a:pt x="2164" y="406"/>
                  </a:lnTo>
                  <a:lnTo>
                    <a:pt x="2122" y="406"/>
                  </a:lnTo>
                  <a:lnTo>
                    <a:pt x="2122" y="391"/>
                  </a:lnTo>
                  <a:lnTo>
                    <a:pt x="2085" y="391"/>
                  </a:lnTo>
                  <a:lnTo>
                    <a:pt x="2085" y="384"/>
                  </a:lnTo>
                  <a:lnTo>
                    <a:pt x="2048" y="384"/>
                  </a:lnTo>
                  <a:lnTo>
                    <a:pt x="2048" y="375"/>
                  </a:lnTo>
                  <a:lnTo>
                    <a:pt x="1996" y="375"/>
                  </a:lnTo>
                  <a:lnTo>
                    <a:pt x="1996" y="369"/>
                  </a:lnTo>
                  <a:lnTo>
                    <a:pt x="1968" y="369"/>
                  </a:lnTo>
                  <a:lnTo>
                    <a:pt x="1968" y="355"/>
                  </a:lnTo>
                  <a:lnTo>
                    <a:pt x="1917" y="355"/>
                  </a:lnTo>
                  <a:lnTo>
                    <a:pt x="1917" y="347"/>
                  </a:lnTo>
                  <a:lnTo>
                    <a:pt x="1881" y="347"/>
                  </a:lnTo>
                  <a:lnTo>
                    <a:pt x="1881" y="338"/>
                  </a:lnTo>
                  <a:lnTo>
                    <a:pt x="1835" y="338"/>
                  </a:lnTo>
                  <a:lnTo>
                    <a:pt x="1835" y="332"/>
                  </a:lnTo>
                  <a:lnTo>
                    <a:pt x="1800" y="332"/>
                  </a:lnTo>
                  <a:lnTo>
                    <a:pt x="1800" y="324"/>
                  </a:lnTo>
                  <a:lnTo>
                    <a:pt x="1757" y="324"/>
                  </a:lnTo>
                  <a:lnTo>
                    <a:pt x="1757" y="318"/>
                  </a:lnTo>
                  <a:lnTo>
                    <a:pt x="1720" y="318"/>
                  </a:lnTo>
                  <a:lnTo>
                    <a:pt x="1720" y="310"/>
                  </a:lnTo>
                  <a:lnTo>
                    <a:pt x="1676" y="310"/>
                  </a:lnTo>
                  <a:lnTo>
                    <a:pt x="1676" y="296"/>
                  </a:lnTo>
                  <a:lnTo>
                    <a:pt x="1639" y="296"/>
                  </a:lnTo>
                  <a:lnTo>
                    <a:pt x="1639" y="287"/>
                  </a:lnTo>
                  <a:lnTo>
                    <a:pt x="1595" y="287"/>
                  </a:lnTo>
                  <a:lnTo>
                    <a:pt x="1595" y="272"/>
                  </a:lnTo>
                  <a:lnTo>
                    <a:pt x="1517" y="272"/>
                  </a:lnTo>
                  <a:lnTo>
                    <a:pt x="1517" y="259"/>
                  </a:lnTo>
                  <a:lnTo>
                    <a:pt x="1480" y="259"/>
                  </a:lnTo>
                  <a:lnTo>
                    <a:pt x="1480" y="250"/>
                  </a:lnTo>
                  <a:lnTo>
                    <a:pt x="1443" y="250"/>
                  </a:lnTo>
                  <a:lnTo>
                    <a:pt x="1443" y="236"/>
                  </a:lnTo>
                  <a:lnTo>
                    <a:pt x="1399" y="236"/>
                  </a:lnTo>
                  <a:lnTo>
                    <a:pt x="1399" y="228"/>
                  </a:lnTo>
                  <a:lnTo>
                    <a:pt x="1362" y="228"/>
                  </a:lnTo>
                  <a:lnTo>
                    <a:pt x="1362" y="222"/>
                  </a:lnTo>
                  <a:lnTo>
                    <a:pt x="1312" y="222"/>
                  </a:lnTo>
                  <a:lnTo>
                    <a:pt x="1312" y="213"/>
                  </a:lnTo>
                  <a:lnTo>
                    <a:pt x="1284" y="213"/>
                  </a:lnTo>
                  <a:lnTo>
                    <a:pt x="1284" y="208"/>
                  </a:lnTo>
                  <a:lnTo>
                    <a:pt x="1230" y="208"/>
                  </a:lnTo>
                  <a:lnTo>
                    <a:pt x="1230" y="199"/>
                  </a:lnTo>
                  <a:lnTo>
                    <a:pt x="1195" y="199"/>
                  </a:lnTo>
                  <a:lnTo>
                    <a:pt x="1195" y="184"/>
                  </a:lnTo>
                  <a:lnTo>
                    <a:pt x="1152" y="184"/>
                  </a:lnTo>
                  <a:lnTo>
                    <a:pt x="1152" y="177"/>
                  </a:lnTo>
                  <a:lnTo>
                    <a:pt x="1115" y="177"/>
                  </a:lnTo>
                  <a:lnTo>
                    <a:pt x="1115" y="171"/>
                  </a:lnTo>
                  <a:lnTo>
                    <a:pt x="1071" y="171"/>
                  </a:lnTo>
                  <a:lnTo>
                    <a:pt x="1071" y="154"/>
                  </a:lnTo>
                  <a:lnTo>
                    <a:pt x="1034" y="154"/>
                  </a:lnTo>
                  <a:lnTo>
                    <a:pt x="1034" y="148"/>
                  </a:lnTo>
                  <a:lnTo>
                    <a:pt x="992" y="148"/>
                  </a:lnTo>
                  <a:lnTo>
                    <a:pt x="992" y="140"/>
                  </a:lnTo>
                  <a:lnTo>
                    <a:pt x="955" y="140"/>
                  </a:lnTo>
                  <a:lnTo>
                    <a:pt x="955" y="133"/>
                  </a:lnTo>
                  <a:lnTo>
                    <a:pt x="910" y="133"/>
                  </a:lnTo>
                  <a:lnTo>
                    <a:pt x="910" y="118"/>
                  </a:lnTo>
                  <a:lnTo>
                    <a:pt x="875" y="118"/>
                  </a:lnTo>
                  <a:lnTo>
                    <a:pt x="875" y="111"/>
                  </a:lnTo>
                  <a:lnTo>
                    <a:pt x="795" y="111"/>
                  </a:lnTo>
                  <a:lnTo>
                    <a:pt x="795" y="96"/>
                  </a:lnTo>
                  <a:lnTo>
                    <a:pt x="743" y="96"/>
                  </a:lnTo>
                  <a:lnTo>
                    <a:pt x="743" y="89"/>
                  </a:lnTo>
                  <a:lnTo>
                    <a:pt x="714" y="89"/>
                  </a:lnTo>
                  <a:lnTo>
                    <a:pt x="714" y="80"/>
                  </a:lnTo>
                  <a:lnTo>
                    <a:pt x="664" y="80"/>
                  </a:lnTo>
                  <a:lnTo>
                    <a:pt x="664" y="66"/>
                  </a:lnTo>
                  <a:lnTo>
                    <a:pt x="633" y="66"/>
                  </a:lnTo>
                  <a:lnTo>
                    <a:pt x="633" y="59"/>
                  </a:lnTo>
                  <a:lnTo>
                    <a:pt x="583" y="59"/>
                  </a:lnTo>
                  <a:lnTo>
                    <a:pt x="583" y="52"/>
                  </a:lnTo>
                  <a:lnTo>
                    <a:pt x="546" y="52"/>
                  </a:lnTo>
                  <a:lnTo>
                    <a:pt x="546" y="37"/>
                  </a:lnTo>
                  <a:lnTo>
                    <a:pt x="503" y="37"/>
                  </a:lnTo>
                  <a:lnTo>
                    <a:pt x="503" y="28"/>
                  </a:lnTo>
                  <a:lnTo>
                    <a:pt x="468" y="28"/>
                  </a:lnTo>
                  <a:lnTo>
                    <a:pt x="468" y="23"/>
                  </a:lnTo>
                  <a:lnTo>
                    <a:pt x="431" y="23"/>
                  </a:lnTo>
                  <a:lnTo>
                    <a:pt x="431" y="15"/>
                  </a:lnTo>
                  <a:lnTo>
                    <a:pt x="386" y="15"/>
                  </a:lnTo>
                  <a:lnTo>
                    <a:pt x="386" y="0"/>
                  </a:lnTo>
                  <a:lnTo>
                    <a:pt x="350" y="0"/>
                  </a:lnTo>
                  <a:close/>
                </a:path>
              </a:pathLst>
            </a:custGeom>
            <a:solidFill>
              <a:srgbClr val="020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0" name="Freeform 677"/>
            <p:cNvSpPr>
              <a:spLocks/>
            </p:cNvSpPr>
            <p:nvPr/>
          </p:nvSpPr>
          <p:spPr bwMode="auto">
            <a:xfrm>
              <a:off x="690" y="1811"/>
              <a:ext cx="225" cy="142"/>
            </a:xfrm>
            <a:custGeom>
              <a:avLst/>
              <a:gdLst>
                <a:gd name="T0" fmla="*/ 0 w 2257"/>
                <a:gd name="T1" fmla="*/ 0 h 1851"/>
                <a:gd name="T2" fmla="*/ 0 w 2257"/>
                <a:gd name="T3" fmla="*/ 0 h 1851"/>
                <a:gd name="T4" fmla="*/ 0 w 2257"/>
                <a:gd name="T5" fmla="*/ 0 h 1851"/>
                <a:gd name="T6" fmla="*/ 0 w 2257"/>
                <a:gd name="T7" fmla="*/ 0 h 1851"/>
                <a:gd name="T8" fmla="*/ 0 w 2257"/>
                <a:gd name="T9" fmla="*/ 0 h 1851"/>
                <a:gd name="T10" fmla="*/ 0 w 2257"/>
                <a:gd name="T11" fmla="*/ 0 h 1851"/>
                <a:gd name="T12" fmla="*/ 0 w 2257"/>
                <a:gd name="T13" fmla="*/ 0 h 1851"/>
                <a:gd name="T14" fmla="*/ 0 w 2257"/>
                <a:gd name="T15" fmla="*/ 0 h 1851"/>
                <a:gd name="T16" fmla="*/ 0 w 2257"/>
                <a:gd name="T17" fmla="*/ 0 h 1851"/>
                <a:gd name="T18" fmla="*/ 0 w 2257"/>
                <a:gd name="T19" fmla="*/ 0 h 1851"/>
                <a:gd name="T20" fmla="*/ 0 w 2257"/>
                <a:gd name="T21" fmla="*/ 0 h 1851"/>
                <a:gd name="T22" fmla="*/ 0 w 2257"/>
                <a:gd name="T23" fmla="*/ 0 h 1851"/>
                <a:gd name="T24" fmla="*/ 0 w 2257"/>
                <a:gd name="T25" fmla="*/ 0 h 1851"/>
                <a:gd name="T26" fmla="*/ 0 w 2257"/>
                <a:gd name="T27" fmla="*/ 0 h 1851"/>
                <a:gd name="T28" fmla="*/ 0 w 2257"/>
                <a:gd name="T29" fmla="*/ 0 h 1851"/>
                <a:gd name="T30" fmla="*/ 0 w 2257"/>
                <a:gd name="T31" fmla="*/ 0 h 1851"/>
                <a:gd name="T32" fmla="*/ 0 w 2257"/>
                <a:gd name="T33" fmla="*/ 0 h 1851"/>
                <a:gd name="T34" fmla="*/ 0 w 2257"/>
                <a:gd name="T35" fmla="*/ 0 h 1851"/>
                <a:gd name="T36" fmla="*/ 0 w 2257"/>
                <a:gd name="T37" fmla="*/ 0 h 1851"/>
                <a:gd name="T38" fmla="*/ 0 w 2257"/>
                <a:gd name="T39" fmla="*/ 0 h 1851"/>
                <a:gd name="T40" fmla="*/ 0 w 2257"/>
                <a:gd name="T41" fmla="*/ 0 h 1851"/>
                <a:gd name="T42" fmla="*/ 0 w 2257"/>
                <a:gd name="T43" fmla="*/ 0 h 1851"/>
                <a:gd name="T44" fmla="*/ 0 w 2257"/>
                <a:gd name="T45" fmla="*/ 0 h 1851"/>
                <a:gd name="T46" fmla="*/ 0 w 2257"/>
                <a:gd name="T47" fmla="*/ 0 h 1851"/>
                <a:gd name="T48" fmla="*/ 0 w 2257"/>
                <a:gd name="T49" fmla="*/ 0 h 1851"/>
                <a:gd name="T50" fmla="*/ 0 w 2257"/>
                <a:gd name="T51" fmla="*/ 0 h 1851"/>
                <a:gd name="T52" fmla="*/ 0 w 2257"/>
                <a:gd name="T53" fmla="*/ 0 h 1851"/>
                <a:gd name="T54" fmla="*/ 0 w 2257"/>
                <a:gd name="T55" fmla="*/ 0 h 1851"/>
                <a:gd name="T56" fmla="*/ 0 w 2257"/>
                <a:gd name="T57" fmla="*/ 0 h 1851"/>
                <a:gd name="T58" fmla="*/ 0 w 2257"/>
                <a:gd name="T59" fmla="*/ 0 h 1851"/>
                <a:gd name="T60" fmla="*/ 0 w 2257"/>
                <a:gd name="T61" fmla="*/ 0 h 1851"/>
                <a:gd name="T62" fmla="*/ 0 w 2257"/>
                <a:gd name="T63" fmla="*/ 0 h 1851"/>
                <a:gd name="T64" fmla="*/ 0 w 2257"/>
                <a:gd name="T65" fmla="*/ 0 h 1851"/>
                <a:gd name="T66" fmla="*/ 0 w 2257"/>
                <a:gd name="T67" fmla="*/ 0 h 1851"/>
                <a:gd name="T68" fmla="*/ 0 w 2257"/>
                <a:gd name="T69" fmla="*/ 0 h 1851"/>
                <a:gd name="T70" fmla="*/ 0 w 2257"/>
                <a:gd name="T71" fmla="*/ 0 h 1851"/>
                <a:gd name="T72" fmla="*/ 0 w 2257"/>
                <a:gd name="T73" fmla="*/ 0 h 1851"/>
                <a:gd name="T74" fmla="*/ 0 w 2257"/>
                <a:gd name="T75" fmla="*/ 0 h 1851"/>
                <a:gd name="T76" fmla="*/ 0 w 2257"/>
                <a:gd name="T77" fmla="*/ 0 h 1851"/>
                <a:gd name="T78" fmla="*/ 0 w 2257"/>
                <a:gd name="T79" fmla="*/ 0 h 1851"/>
                <a:gd name="T80" fmla="*/ 0 w 2257"/>
                <a:gd name="T81" fmla="*/ 0 h 1851"/>
                <a:gd name="T82" fmla="*/ 0 w 2257"/>
                <a:gd name="T83" fmla="*/ 0 h 1851"/>
                <a:gd name="T84" fmla="*/ 0 w 2257"/>
                <a:gd name="T85" fmla="*/ 0 h 1851"/>
                <a:gd name="T86" fmla="*/ 0 w 2257"/>
                <a:gd name="T87" fmla="*/ 0 h 1851"/>
                <a:gd name="T88" fmla="*/ 0 w 2257"/>
                <a:gd name="T89" fmla="*/ 0 h 1851"/>
                <a:gd name="T90" fmla="*/ 0 w 2257"/>
                <a:gd name="T91" fmla="*/ 0 h 1851"/>
                <a:gd name="T92" fmla="*/ 0 w 2257"/>
                <a:gd name="T93" fmla="*/ 0 h 1851"/>
                <a:gd name="T94" fmla="*/ 0 w 2257"/>
                <a:gd name="T95" fmla="*/ 0 h 1851"/>
                <a:gd name="T96" fmla="*/ 0 w 2257"/>
                <a:gd name="T97" fmla="*/ 0 h 1851"/>
                <a:gd name="T98" fmla="*/ 0 w 2257"/>
                <a:gd name="T99" fmla="*/ 0 h 1851"/>
                <a:gd name="T100" fmla="*/ 0 w 2257"/>
                <a:gd name="T101" fmla="*/ 0 h 1851"/>
                <a:gd name="T102" fmla="*/ 0 w 2257"/>
                <a:gd name="T103" fmla="*/ 0 h 1851"/>
                <a:gd name="T104" fmla="*/ 0 w 2257"/>
                <a:gd name="T105" fmla="*/ 0 h 1851"/>
                <a:gd name="T106" fmla="*/ 0 w 2257"/>
                <a:gd name="T107" fmla="*/ 0 h 1851"/>
                <a:gd name="T108" fmla="*/ 0 w 2257"/>
                <a:gd name="T109" fmla="*/ 0 h 1851"/>
                <a:gd name="T110" fmla="*/ 0 w 2257"/>
                <a:gd name="T111" fmla="*/ 0 h 1851"/>
                <a:gd name="T112" fmla="*/ 0 w 2257"/>
                <a:gd name="T113" fmla="*/ 0 h 1851"/>
                <a:gd name="T114" fmla="*/ 0 w 2257"/>
                <a:gd name="T115" fmla="*/ 0 h 1851"/>
                <a:gd name="T116" fmla="*/ 0 w 2257"/>
                <a:gd name="T117" fmla="*/ 0 h 1851"/>
                <a:gd name="T118" fmla="*/ 0 w 2257"/>
                <a:gd name="T119" fmla="*/ 0 h 1851"/>
                <a:gd name="T120" fmla="*/ 0 w 2257"/>
                <a:gd name="T121" fmla="*/ 0 h 1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57"/>
                <a:gd name="T184" fmla="*/ 0 h 1851"/>
                <a:gd name="T185" fmla="*/ 2257 w 2257"/>
                <a:gd name="T186" fmla="*/ 1851 h 18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57" h="1851">
                  <a:moveTo>
                    <a:pt x="269" y="0"/>
                  </a:moveTo>
                  <a:lnTo>
                    <a:pt x="269" y="28"/>
                  </a:lnTo>
                  <a:lnTo>
                    <a:pt x="261" y="28"/>
                  </a:lnTo>
                  <a:lnTo>
                    <a:pt x="261" y="59"/>
                  </a:lnTo>
                  <a:lnTo>
                    <a:pt x="255" y="59"/>
                  </a:lnTo>
                  <a:lnTo>
                    <a:pt x="255" y="89"/>
                  </a:lnTo>
                  <a:lnTo>
                    <a:pt x="246" y="89"/>
                  </a:lnTo>
                  <a:lnTo>
                    <a:pt x="246" y="111"/>
                  </a:lnTo>
                  <a:lnTo>
                    <a:pt x="233" y="111"/>
                  </a:lnTo>
                  <a:lnTo>
                    <a:pt x="233" y="133"/>
                  </a:lnTo>
                  <a:lnTo>
                    <a:pt x="224" y="133"/>
                  </a:lnTo>
                  <a:lnTo>
                    <a:pt x="224" y="184"/>
                  </a:lnTo>
                  <a:lnTo>
                    <a:pt x="211" y="184"/>
                  </a:lnTo>
                  <a:lnTo>
                    <a:pt x="211" y="208"/>
                  </a:lnTo>
                  <a:lnTo>
                    <a:pt x="204" y="208"/>
                  </a:lnTo>
                  <a:lnTo>
                    <a:pt x="204" y="228"/>
                  </a:lnTo>
                  <a:lnTo>
                    <a:pt x="187" y="228"/>
                  </a:lnTo>
                  <a:lnTo>
                    <a:pt x="187" y="272"/>
                  </a:lnTo>
                  <a:lnTo>
                    <a:pt x="174" y="272"/>
                  </a:lnTo>
                  <a:lnTo>
                    <a:pt x="174" y="310"/>
                  </a:lnTo>
                  <a:lnTo>
                    <a:pt x="168" y="310"/>
                  </a:lnTo>
                  <a:lnTo>
                    <a:pt x="168" y="332"/>
                  </a:lnTo>
                  <a:lnTo>
                    <a:pt x="152" y="332"/>
                  </a:lnTo>
                  <a:lnTo>
                    <a:pt x="152" y="375"/>
                  </a:lnTo>
                  <a:lnTo>
                    <a:pt x="137" y="375"/>
                  </a:lnTo>
                  <a:lnTo>
                    <a:pt x="137" y="406"/>
                  </a:lnTo>
                  <a:lnTo>
                    <a:pt x="131" y="406"/>
                  </a:lnTo>
                  <a:lnTo>
                    <a:pt x="131" y="435"/>
                  </a:lnTo>
                  <a:lnTo>
                    <a:pt x="115" y="435"/>
                  </a:lnTo>
                  <a:lnTo>
                    <a:pt x="115" y="472"/>
                  </a:lnTo>
                  <a:lnTo>
                    <a:pt x="100" y="472"/>
                  </a:lnTo>
                  <a:lnTo>
                    <a:pt x="100" y="509"/>
                  </a:lnTo>
                  <a:lnTo>
                    <a:pt x="95" y="509"/>
                  </a:lnTo>
                  <a:lnTo>
                    <a:pt x="95" y="531"/>
                  </a:lnTo>
                  <a:lnTo>
                    <a:pt x="87" y="531"/>
                  </a:lnTo>
                  <a:lnTo>
                    <a:pt x="87" y="545"/>
                  </a:lnTo>
                  <a:lnTo>
                    <a:pt x="72" y="545"/>
                  </a:lnTo>
                  <a:lnTo>
                    <a:pt x="72" y="576"/>
                  </a:lnTo>
                  <a:lnTo>
                    <a:pt x="65" y="576"/>
                  </a:lnTo>
                  <a:lnTo>
                    <a:pt x="65" y="605"/>
                  </a:lnTo>
                  <a:lnTo>
                    <a:pt x="58" y="605"/>
                  </a:lnTo>
                  <a:lnTo>
                    <a:pt x="58" y="628"/>
                  </a:lnTo>
                  <a:lnTo>
                    <a:pt x="50" y="628"/>
                  </a:lnTo>
                  <a:lnTo>
                    <a:pt x="50" y="650"/>
                  </a:lnTo>
                  <a:lnTo>
                    <a:pt x="36" y="650"/>
                  </a:lnTo>
                  <a:lnTo>
                    <a:pt x="36" y="670"/>
                  </a:lnTo>
                  <a:lnTo>
                    <a:pt x="28" y="670"/>
                  </a:lnTo>
                  <a:lnTo>
                    <a:pt x="28" y="708"/>
                  </a:lnTo>
                  <a:lnTo>
                    <a:pt x="22" y="708"/>
                  </a:lnTo>
                  <a:lnTo>
                    <a:pt x="22" y="723"/>
                  </a:lnTo>
                  <a:lnTo>
                    <a:pt x="13" y="723"/>
                  </a:lnTo>
                  <a:lnTo>
                    <a:pt x="13" y="753"/>
                  </a:lnTo>
                  <a:lnTo>
                    <a:pt x="0" y="753"/>
                  </a:lnTo>
                  <a:lnTo>
                    <a:pt x="0" y="1388"/>
                  </a:lnTo>
                  <a:lnTo>
                    <a:pt x="22" y="1388"/>
                  </a:lnTo>
                  <a:lnTo>
                    <a:pt x="22" y="1403"/>
                  </a:lnTo>
                  <a:lnTo>
                    <a:pt x="95" y="1403"/>
                  </a:lnTo>
                  <a:lnTo>
                    <a:pt x="95" y="1417"/>
                  </a:lnTo>
                  <a:lnTo>
                    <a:pt x="137" y="1417"/>
                  </a:lnTo>
                  <a:lnTo>
                    <a:pt x="137" y="1425"/>
                  </a:lnTo>
                  <a:lnTo>
                    <a:pt x="174" y="1425"/>
                  </a:lnTo>
                  <a:lnTo>
                    <a:pt x="174" y="1431"/>
                  </a:lnTo>
                  <a:lnTo>
                    <a:pt x="211" y="1431"/>
                  </a:lnTo>
                  <a:lnTo>
                    <a:pt x="211" y="1440"/>
                  </a:lnTo>
                  <a:lnTo>
                    <a:pt x="246" y="1440"/>
                  </a:lnTo>
                  <a:lnTo>
                    <a:pt x="246" y="1446"/>
                  </a:lnTo>
                  <a:lnTo>
                    <a:pt x="283" y="1446"/>
                  </a:lnTo>
                  <a:lnTo>
                    <a:pt x="283" y="1462"/>
                  </a:lnTo>
                  <a:lnTo>
                    <a:pt x="328" y="1462"/>
                  </a:lnTo>
                  <a:lnTo>
                    <a:pt x="328" y="1468"/>
                  </a:lnTo>
                  <a:lnTo>
                    <a:pt x="364" y="1468"/>
                  </a:lnTo>
                  <a:lnTo>
                    <a:pt x="364" y="1477"/>
                  </a:lnTo>
                  <a:lnTo>
                    <a:pt x="400" y="1477"/>
                  </a:lnTo>
                  <a:lnTo>
                    <a:pt x="400" y="1482"/>
                  </a:lnTo>
                  <a:lnTo>
                    <a:pt x="437" y="1482"/>
                  </a:lnTo>
                  <a:lnTo>
                    <a:pt x="437" y="1499"/>
                  </a:lnTo>
                  <a:lnTo>
                    <a:pt x="479" y="1499"/>
                  </a:lnTo>
                  <a:lnTo>
                    <a:pt x="479" y="1505"/>
                  </a:lnTo>
                  <a:lnTo>
                    <a:pt x="516" y="1505"/>
                  </a:lnTo>
                  <a:lnTo>
                    <a:pt x="516" y="1513"/>
                  </a:lnTo>
                  <a:lnTo>
                    <a:pt x="552" y="1513"/>
                  </a:lnTo>
                  <a:lnTo>
                    <a:pt x="552" y="1519"/>
                  </a:lnTo>
                  <a:lnTo>
                    <a:pt x="583" y="1519"/>
                  </a:lnTo>
                  <a:lnTo>
                    <a:pt x="583" y="1536"/>
                  </a:lnTo>
                  <a:lnTo>
                    <a:pt x="662" y="1536"/>
                  </a:lnTo>
                  <a:lnTo>
                    <a:pt x="662" y="1550"/>
                  </a:lnTo>
                  <a:lnTo>
                    <a:pt x="698" y="1550"/>
                  </a:lnTo>
                  <a:lnTo>
                    <a:pt x="698" y="1556"/>
                  </a:lnTo>
                  <a:lnTo>
                    <a:pt x="735" y="1556"/>
                  </a:lnTo>
                  <a:lnTo>
                    <a:pt x="735" y="1565"/>
                  </a:lnTo>
                  <a:lnTo>
                    <a:pt x="779" y="1565"/>
                  </a:lnTo>
                  <a:lnTo>
                    <a:pt x="779" y="1579"/>
                  </a:lnTo>
                  <a:lnTo>
                    <a:pt x="824" y="1579"/>
                  </a:lnTo>
                  <a:lnTo>
                    <a:pt x="824" y="1587"/>
                  </a:lnTo>
                  <a:lnTo>
                    <a:pt x="860" y="1587"/>
                  </a:lnTo>
                  <a:lnTo>
                    <a:pt x="860" y="1594"/>
                  </a:lnTo>
                  <a:lnTo>
                    <a:pt x="897" y="1594"/>
                  </a:lnTo>
                  <a:lnTo>
                    <a:pt x="897" y="1601"/>
                  </a:lnTo>
                  <a:lnTo>
                    <a:pt x="933" y="1601"/>
                  </a:lnTo>
                  <a:lnTo>
                    <a:pt x="933" y="1616"/>
                  </a:lnTo>
                  <a:lnTo>
                    <a:pt x="975" y="1616"/>
                  </a:lnTo>
                  <a:lnTo>
                    <a:pt x="975" y="1624"/>
                  </a:lnTo>
                  <a:lnTo>
                    <a:pt x="1012" y="1624"/>
                  </a:lnTo>
                  <a:lnTo>
                    <a:pt x="1012" y="1638"/>
                  </a:lnTo>
                  <a:lnTo>
                    <a:pt x="1085" y="1638"/>
                  </a:lnTo>
                  <a:lnTo>
                    <a:pt x="1085" y="1647"/>
                  </a:lnTo>
                  <a:lnTo>
                    <a:pt x="1114" y="1647"/>
                  </a:lnTo>
                  <a:lnTo>
                    <a:pt x="1114" y="1653"/>
                  </a:lnTo>
                  <a:lnTo>
                    <a:pt x="1166" y="1653"/>
                  </a:lnTo>
                  <a:lnTo>
                    <a:pt x="1166" y="1667"/>
                  </a:lnTo>
                  <a:lnTo>
                    <a:pt x="1203" y="1667"/>
                  </a:lnTo>
                  <a:lnTo>
                    <a:pt x="1203" y="1675"/>
                  </a:lnTo>
                  <a:lnTo>
                    <a:pt x="1231" y="1675"/>
                  </a:lnTo>
                  <a:lnTo>
                    <a:pt x="1231" y="1684"/>
                  </a:lnTo>
                  <a:lnTo>
                    <a:pt x="1267" y="1684"/>
                  </a:lnTo>
                  <a:lnTo>
                    <a:pt x="1267" y="1698"/>
                  </a:lnTo>
                  <a:lnTo>
                    <a:pt x="1318" y="1698"/>
                  </a:lnTo>
                  <a:lnTo>
                    <a:pt x="1318" y="1704"/>
                  </a:lnTo>
                  <a:lnTo>
                    <a:pt x="1349" y="1704"/>
                  </a:lnTo>
                  <a:lnTo>
                    <a:pt x="1349" y="1712"/>
                  </a:lnTo>
                  <a:lnTo>
                    <a:pt x="1384" y="1712"/>
                  </a:lnTo>
                  <a:lnTo>
                    <a:pt x="1384" y="1720"/>
                  </a:lnTo>
                  <a:lnTo>
                    <a:pt x="1421" y="1720"/>
                  </a:lnTo>
                  <a:lnTo>
                    <a:pt x="1421" y="1735"/>
                  </a:lnTo>
                  <a:lnTo>
                    <a:pt x="1464" y="1735"/>
                  </a:lnTo>
                  <a:lnTo>
                    <a:pt x="1464" y="1741"/>
                  </a:lnTo>
                  <a:lnTo>
                    <a:pt x="1500" y="1741"/>
                  </a:lnTo>
                  <a:lnTo>
                    <a:pt x="1500" y="1757"/>
                  </a:lnTo>
                  <a:lnTo>
                    <a:pt x="1573" y="1757"/>
                  </a:lnTo>
                  <a:lnTo>
                    <a:pt x="1573" y="1763"/>
                  </a:lnTo>
                  <a:lnTo>
                    <a:pt x="1617" y="1763"/>
                  </a:lnTo>
                  <a:lnTo>
                    <a:pt x="1617" y="1772"/>
                  </a:lnTo>
                  <a:lnTo>
                    <a:pt x="1654" y="1772"/>
                  </a:lnTo>
                  <a:lnTo>
                    <a:pt x="1654" y="1786"/>
                  </a:lnTo>
                  <a:lnTo>
                    <a:pt x="1691" y="1786"/>
                  </a:lnTo>
                  <a:lnTo>
                    <a:pt x="1691" y="1794"/>
                  </a:lnTo>
                  <a:lnTo>
                    <a:pt x="1732" y="1794"/>
                  </a:lnTo>
                  <a:lnTo>
                    <a:pt x="1732" y="1800"/>
                  </a:lnTo>
                  <a:lnTo>
                    <a:pt x="1769" y="1800"/>
                  </a:lnTo>
                  <a:lnTo>
                    <a:pt x="1769" y="1814"/>
                  </a:lnTo>
                  <a:lnTo>
                    <a:pt x="1806" y="1814"/>
                  </a:lnTo>
                  <a:lnTo>
                    <a:pt x="1806" y="1823"/>
                  </a:lnTo>
                  <a:lnTo>
                    <a:pt x="1850" y="1823"/>
                  </a:lnTo>
                  <a:lnTo>
                    <a:pt x="1850" y="1829"/>
                  </a:lnTo>
                  <a:lnTo>
                    <a:pt x="1887" y="1829"/>
                  </a:lnTo>
                  <a:lnTo>
                    <a:pt x="1887" y="1845"/>
                  </a:lnTo>
                  <a:lnTo>
                    <a:pt x="1915" y="1845"/>
                  </a:lnTo>
                  <a:lnTo>
                    <a:pt x="1915" y="1851"/>
                  </a:lnTo>
                  <a:lnTo>
                    <a:pt x="1967" y="1851"/>
                  </a:lnTo>
                  <a:lnTo>
                    <a:pt x="1967" y="1845"/>
                  </a:lnTo>
                  <a:lnTo>
                    <a:pt x="1974" y="1845"/>
                  </a:lnTo>
                  <a:lnTo>
                    <a:pt x="1974" y="1800"/>
                  </a:lnTo>
                  <a:lnTo>
                    <a:pt x="1982" y="1800"/>
                  </a:lnTo>
                  <a:lnTo>
                    <a:pt x="1982" y="1772"/>
                  </a:lnTo>
                  <a:lnTo>
                    <a:pt x="1987" y="1772"/>
                  </a:lnTo>
                  <a:lnTo>
                    <a:pt x="1987" y="1757"/>
                  </a:lnTo>
                  <a:lnTo>
                    <a:pt x="2004" y="1757"/>
                  </a:lnTo>
                  <a:lnTo>
                    <a:pt x="2004" y="1712"/>
                  </a:lnTo>
                  <a:lnTo>
                    <a:pt x="2010" y="1712"/>
                  </a:lnTo>
                  <a:lnTo>
                    <a:pt x="2010" y="1684"/>
                  </a:lnTo>
                  <a:lnTo>
                    <a:pt x="2024" y="1684"/>
                  </a:lnTo>
                  <a:lnTo>
                    <a:pt x="2024" y="1667"/>
                  </a:lnTo>
                  <a:lnTo>
                    <a:pt x="2032" y="1667"/>
                  </a:lnTo>
                  <a:lnTo>
                    <a:pt x="2032" y="1638"/>
                  </a:lnTo>
                  <a:lnTo>
                    <a:pt x="2041" y="1638"/>
                  </a:lnTo>
                  <a:lnTo>
                    <a:pt x="2041" y="1624"/>
                  </a:lnTo>
                  <a:lnTo>
                    <a:pt x="2046" y="1624"/>
                  </a:lnTo>
                  <a:lnTo>
                    <a:pt x="2046" y="1587"/>
                  </a:lnTo>
                  <a:lnTo>
                    <a:pt x="2061" y="1587"/>
                  </a:lnTo>
                  <a:lnTo>
                    <a:pt x="2061" y="1565"/>
                  </a:lnTo>
                  <a:lnTo>
                    <a:pt x="2069" y="1565"/>
                  </a:lnTo>
                  <a:lnTo>
                    <a:pt x="2069" y="1536"/>
                  </a:lnTo>
                  <a:lnTo>
                    <a:pt x="2083" y="1536"/>
                  </a:lnTo>
                  <a:lnTo>
                    <a:pt x="2083" y="1482"/>
                  </a:lnTo>
                  <a:lnTo>
                    <a:pt x="2097" y="1482"/>
                  </a:lnTo>
                  <a:lnTo>
                    <a:pt x="2097" y="1468"/>
                  </a:lnTo>
                  <a:lnTo>
                    <a:pt x="2105" y="1468"/>
                  </a:lnTo>
                  <a:lnTo>
                    <a:pt x="2105" y="1440"/>
                  </a:lnTo>
                  <a:lnTo>
                    <a:pt x="2113" y="1440"/>
                  </a:lnTo>
                  <a:lnTo>
                    <a:pt x="2113" y="1425"/>
                  </a:lnTo>
                  <a:lnTo>
                    <a:pt x="2119" y="1425"/>
                  </a:lnTo>
                  <a:lnTo>
                    <a:pt x="2119" y="1403"/>
                  </a:lnTo>
                  <a:lnTo>
                    <a:pt x="2133" y="1403"/>
                  </a:lnTo>
                  <a:lnTo>
                    <a:pt x="2133" y="1380"/>
                  </a:lnTo>
                  <a:lnTo>
                    <a:pt x="2142" y="1380"/>
                  </a:lnTo>
                  <a:lnTo>
                    <a:pt x="2142" y="1357"/>
                  </a:lnTo>
                  <a:lnTo>
                    <a:pt x="2148" y="1357"/>
                  </a:lnTo>
                  <a:lnTo>
                    <a:pt x="2148" y="1321"/>
                  </a:lnTo>
                  <a:lnTo>
                    <a:pt x="2164" y="1321"/>
                  </a:lnTo>
                  <a:lnTo>
                    <a:pt x="2164" y="1297"/>
                  </a:lnTo>
                  <a:lnTo>
                    <a:pt x="2170" y="1297"/>
                  </a:lnTo>
                  <a:lnTo>
                    <a:pt x="2170" y="1261"/>
                  </a:lnTo>
                  <a:lnTo>
                    <a:pt x="2178" y="1261"/>
                  </a:lnTo>
                  <a:lnTo>
                    <a:pt x="2178" y="1240"/>
                  </a:lnTo>
                  <a:lnTo>
                    <a:pt x="2185" y="1240"/>
                  </a:lnTo>
                  <a:lnTo>
                    <a:pt x="2185" y="1224"/>
                  </a:lnTo>
                  <a:lnTo>
                    <a:pt x="2200" y="1224"/>
                  </a:lnTo>
                  <a:lnTo>
                    <a:pt x="2200" y="1196"/>
                  </a:lnTo>
                  <a:lnTo>
                    <a:pt x="2207" y="1196"/>
                  </a:lnTo>
                  <a:lnTo>
                    <a:pt x="2207" y="1181"/>
                  </a:lnTo>
                  <a:lnTo>
                    <a:pt x="2215" y="1181"/>
                  </a:lnTo>
                  <a:lnTo>
                    <a:pt x="2215" y="1145"/>
                  </a:lnTo>
                  <a:lnTo>
                    <a:pt x="2220" y="1145"/>
                  </a:lnTo>
                  <a:lnTo>
                    <a:pt x="2220" y="1121"/>
                  </a:lnTo>
                  <a:lnTo>
                    <a:pt x="2229" y="1121"/>
                  </a:lnTo>
                  <a:lnTo>
                    <a:pt x="2229" y="1108"/>
                  </a:lnTo>
                  <a:lnTo>
                    <a:pt x="2237" y="1108"/>
                  </a:lnTo>
                  <a:lnTo>
                    <a:pt x="2237" y="1077"/>
                  </a:lnTo>
                  <a:lnTo>
                    <a:pt x="2243" y="1077"/>
                  </a:lnTo>
                  <a:lnTo>
                    <a:pt x="2243" y="1048"/>
                  </a:lnTo>
                  <a:lnTo>
                    <a:pt x="2257" y="1048"/>
                  </a:lnTo>
                  <a:lnTo>
                    <a:pt x="2257" y="450"/>
                  </a:lnTo>
                  <a:lnTo>
                    <a:pt x="2237" y="450"/>
                  </a:lnTo>
                  <a:lnTo>
                    <a:pt x="2237" y="435"/>
                  </a:lnTo>
                  <a:lnTo>
                    <a:pt x="2164" y="435"/>
                  </a:lnTo>
                  <a:lnTo>
                    <a:pt x="2164" y="421"/>
                  </a:lnTo>
                  <a:lnTo>
                    <a:pt x="2119" y="421"/>
                  </a:lnTo>
                  <a:lnTo>
                    <a:pt x="2119" y="413"/>
                  </a:lnTo>
                  <a:lnTo>
                    <a:pt x="2083" y="413"/>
                  </a:lnTo>
                  <a:lnTo>
                    <a:pt x="2083" y="406"/>
                  </a:lnTo>
                  <a:lnTo>
                    <a:pt x="2041" y="406"/>
                  </a:lnTo>
                  <a:lnTo>
                    <a:pt x="2041" y="391"/>
                  </a:lnTo>
                  <a:lnTo>
                    <a:pt x="2004" y="391"/>
                  </a:lnTo>
                  <a:lnTo>
                    <a:pt x="2004" y="384"/>
                  </a:lnTo>
                  <a:lnTo>
                    <a:pt x="1967" y="384"/>
                  </a:lnTo>
                  <a:lnTo>
                    <a:pt x="1967" y="375"/>
                  </a:lnTo>
                  <a:lnTo>
                    <a:pt x="1915" y="375"/>
                  </a:lnTo>
                  <a:lnTo>
                    <a:pt x="1915" y="369"/>
                  </a:lnTo>
                  <a:lnTo>
                    <a:pt x="1887" y="369"/>
                  </a:lnTo>
                  <a:lnTo>
                    <a:pt x="1887" y="355"/>
                  </a:lnTo>
                  <a:lnTo>
                    <a:pt x="1836" y="355"/>
                  </a:lnTo>
                  <a:lnTo>
                    <a:pt x="1836" y="347"/>
                  </a:lnTo>
                  <a:lnTo>
                    <a:pt x="1800" y="347"/>
                  </a:lnTo>
                  <a:lnTo>
                    <a:pt x="1800" y="338"/>
                  </a:lnTo>
                  <a:lnTo>
                    <a:pt x="1754" y="338"/>
                  </a:lnTo>
                  <a:lnTo>
                    <a:pt x="1754" y="332"/>
                  </a:lnTo>
                  <a:lnTo>
                    <a:pt x="1719" y="332"/>
                  </a:lnTo>
                  <a:lnTo>
                    <a:pt x="1719" y="324"/>
                  </a:lnTo>
                  <a:lnTo>
                    <a:pt x="1676" y="324"/>
                  </a:lnTo>
                  <a:lnTo>
                    <a:pt x="1676" y="318"/>
                  </a:lnTo>
                  <a:lnTo>
                    <a:pt x="1639" y="318"/>
                  </a:lnTo>
                  <a:lnTo>
                    <a:pt x="1639" y="310"/>
                  </a:lnTo>
                  <a:lnTo>
                    <a:pt x="1595" y="310"/>
                  </a:lnTo>
                  <a:lnTo>
                    <a:pt x="1595" y="296"/>
                  </a:lnTo>
                  <a:lnTo>
                    <a:pt x="1558" y="296"/>
                  </a:lnTo>
                  <a:lnTo>
                    <a:pt x="1558" y="287"/>
                  </a:lnTo>
                  <a:lnTo>
                    <a:pt x="1514" y="287"/>
                  </a:lnTo>
                  <a:lnTo>
                    <a:pt x="1514" y="272"/>
                  </a:lnTo>
                  <a:lnTo>
                    <a:pt x="1436" y="272"/>
                  </a:lnTo>
                  <a:lnTo>
                    <a:pt x="1436" y="259"/>
                  </a:lnTo>
                  <a:lnTo>
                    <a:pt x="1399" y="259"/>
                  </a:lnTo>
                  <a:lnTo>
                    <a:pt x="1399" y="250"/>
                  </a:lnTo>
                  <a:lnTo>
                    <a:pt x="1362" y="250"/>
                  </a:lnTo>
                  <a:lnTo>
                    <a:pt x="1362" y="236"/>
                  </a:lnTo>
                  <a:lnTo>
                    <a:pt x="1318" y="236"/>
                  </a:lnTo>
                  <a:lnTo>
                    <a:pt x="1318" y="228"/>
                  </a:lnTo>
                  <a:lnTo>
                    <a:pt x="1281" y="228"/>
                  </a:lnTo>
                  <a:lnTo>
                    <a:pt x="1281" y="222"/>
                  </a:lnTo>
                  <a:lnTo>
                    <a:pt x="1231" y="222"/>
                  </a:lnTo>
                  <a:lnTo>
                    <a:pt x="1231" y="213"/>
                  </a:lnTo>
                  <a:lnTo>
                    <a:pt x="1203" y="213"/>
                  </a:lnTo>
                  <a:lnTo>
                    <a:pt x="1203" y="208"/>
                  </a:lnTo>
                  <a:lnTo>
                    <a:pt x="1149" y="208"/>
                  </a:lnTo>
                  <a:lnTo>
                    <a:pt x="1149" y="199"/>
                  </a:lnTo>
                  <a:lnTo>
                    <a:pt x="1114" y="199"/>
                  </a:lnTo>
                  <a:lnTo>
                    <a:pt x="1114" y="184"/>
                  </a:lnTo>
                  <a:lnTo>
                    <a:pt x="1071" y="184"/>
                  </a:lnTo>
                  <a:lnTo>
                    <a:pt x="1071" y="177"/>
                  </a:lnTo>
                  <a:lnTo>
                    <a:pt x="1034" y="177"/>
                  </a:lnTo>
                  <a:lnTo>
                    <a:pt x="1034" y="171"/>
                  </a:lnTo>
                  <a:lnTo>
                    <a:pt x="990" y="171"/>
                  </a:lnTo>
                  <a:lnTo>
                    <a:pt x="990" y="154"/>
                  </a:lnTo>
                  <a:lnTo>
                    <a:pt x="953" y="154"/>
                  </a:lnTo>
                  <a:lnTo>
                    <a:pt x="953" y="148"/>
                  </a:lnTo>
                  <a:lnTo>
                    <a:pt x="911" y="148"/>
                  </a:lnTo>
                  <a:lnTo>
                    <a:pt x="911" y="140"/>
                  </a:lnTo>
                  <a:lnTo>
                    <a:pt x="874" y="140"/>
                  </a:lnTo>
                  <a:lnTo>
                    <a:pt x="874" y="133"/>
                  </a:lnTo>
                  <a:lnTo>
                    <a:pt x="829" y="133"/>
                  </a:lnTo>
                  <a:lnTo>
                    <a:pt x="829" y="118"/>
                  </a:lnTo>
                  <a:lnTo>
                    <a:pt x="794" y="118"/>
                  </a:lnTo>
                  <a:lnTo>
                    <a:pt x="794" y="111"/>
                  </a:lnTo>
                  <a:lnTo>
                    <a:pt x="714" y="111"/>
                  </a:lnTo>
                  <a:lnTo>
                    <a:pt x="714" y="96"/>
                  </a:lnTo>
                  <a:lnTo>
                    <a:pt x="662" y="96"/>
                  </a:lnTo>
                  <a:lnTo>
                    <a:pt x="662" y="89"/>
                  </a:lnTo>
                  <a:lnTo>
                    <a:pt x="633" y="89"/>
                  </a:lnTo>
                  <a:lnTo>
                    <a:pt x="633" y="80"/>
                  </a:lnTo>
                  <a:lnTo>
                    <a:pt x="583" y="80"/>
                  </a:lnTo>
                  <a:lnTo>
                    <a:pt x="583" y="66"/>
                  </a:lnTo>
                  <a:lnTo>
                    <a:pt x="552" y="66"/>
                  </a:lnTo>
                  <a:lnTo>
                    <a:pt x="552" y="59"/>
                  </a:lnTo>
                  <a:lnTo>
                    <a:pt x="502" y="59"/>
                  </a:lnTo>
                  <a:lnTo>
                    <a:pt x="502" y="52"/>
                  </a:lnTo>
                  <a:lnTo>
                    <a:pt x="465" y="52"/>
                  </a:lnTo>
                  <a:lnTo>
                    <a:pt x="465" y="37"/>
                  </a:lnTo>
                  <a:lnTo>
                    <a:pt x="422" y="37"/>
                  </a:lnTo>
                  <a:lnTo>
                    <a:pt x="422" y="28"/>
                  </a:lnTo>
                  <a:lnTo>
                    <a:pt x="387" y="28"/>
                  </a:lnTo>
                  <a:lnTo>
                    <a:pt x="387" y="23"/>
                  </a:lnTo>
                  <a:lnTo>
                    <a:pt x="350" y="23"/>
                  </a:lnTo>
                  <a:lnTo>
                    <a:pt x="350" y="15"/>
                  </a:lnTo>
                  <a:lnTo>
                    <a:pt x="305" y="15"/>
                  </a:lnTo>
                  <a:lnTo>
                    <a:pt x="305" y="0"/>
                  </a:lnTo>
                  <a:lnTo>
                    <a:pt x="269" y="0"/>
                  </a:lnTo>
                  <a:close/>
                </a:path>
              </a:pathLst>
            </a:custGeom>
            <a:solidFill>
              <a:srgbClr val="020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1" name="Freeform 678"/>
            <p:cNvSpPr>
              <a:spLocks/>
            </p:cNvSpPr>
            <p:nvPr/>
          </p:nvSpPr>
          <p:spPr bwMode="auto">
            <a:xfrm>
              <a:off x="696" y="1811"/>
              <a:ext cx="212" cy="142"/>
            </a:xfrm>
            <a:custGeom>
              <a:avLst/>
              <a:gdLst>
                <a:gd name="T0" fmla="*/ 0 w 2127"/>
                <a:gd name="T1" fmla="*/ 0 h 1851"/>
                <a:gd name="T2" fmla="*/ 0 w 2127"/>
                <a:gd name="T3" fmla="*/ 0 h 1851"/>
                <a:gd name="T4" fmla="*/ 0 w 2127"/>
                <a:gd name="T5" fmla="*/ 0 h 1851"/>
                <a:gd name="T6" fmla="*/ 0 w 2127"/>
                <a:gd name="T7" fmla="*/ 0 h 1851"/>
                <a:gd name="T8" fmla="*/ 0 w 2127"/>
                <a:gd name="T9" fmla="*/ 0 h 1851"/>
                <a:gd name="T10" fmla="*/ 0 w 2127"/>
                <a:gd name="T11" fmla="*/ 0 h 1851"/>
                <a:gd name="T12" fmla="*/ 0 w 2127"/>
                <a:gd name="T13" fmla="*/ 0 h 1851"/>
                <a:gd name="T14" fmla="*/ 0 w 2127"/>
                <a:gd name="T15" fmla="*/ 0 h 1851"/>
                <a:gd name="T16" fmla="*/ 0 w 2127"/>
                <a:gd name="T17" fmla="*/ 0 h 1851"/>
                <a:gd name="T18" fmla="*/ 0 w 2127"/>
                <a:gd name="T19" fmla="*/ 0 h 1851"/>
                <a:gd name="T20" fmla="*/ 0 w 2127"/>
                <a:gd name="T21" fmla="*/ 0 h 1851"/>
                <a:gd name="T22" fmla="*/ 0 w 2127"/>
                <a:gd name="T23" fmla="*/ 0 h 1851"/>
                <a:gd name="T24" fmla="*/ 0 w 2127"/>
                <a:gd name="T25" fmla="*/ 0 h 1851"/>
                <a:gd name="T26" fmla="*/ 0 w 2127"/>
                <a:gd name="T27" fmla="*/ 0 h 1851"/>
                <a:gd name="T28" fmla="*/ 0 w 2127"/>
                <a:gd name="T29" fmla="*/ 0 h 1851"/>
                <a:gd name="T30" fmla="*/ 0 w 2127"/>
                <a:gd name="T31" fmla="*/ 0 h 1851"/>
                <a:gd name="T32" fmla="*/ 0 w 2127"/>
                <a:gd name="T33" fmla="*/ 0 h 1851"/>
                <a:gd name="T34" fmla="*/ 0 w 2127"/>
                <a:gd name="T35" fmla="*/ 0 h 1851"/>
                <a:gd name="T36" fmla="*/ 0 w 2127"/>
                <a:gd name="T37" fmla="*/ 0 h 1851"/>
                <a:gd name="T38" fmla="*/ 0 w 2127"/>
                <a:gd name="T39" fmla="*/ 0 h 1851"/>
                <a:gd name="T40" fmla="*/ 0 w 2127"/>
                <a:gd name="T41" fmla="*/ 0 h 1851"/>
                <a:gd name="T42" fmla="*/ 0 w 2127"/>
                <a:gd name="T43" fmla="*/ 0 h 1851"/>
                <a:gd name="T44" fmla="*/ 0 w 2127"/>
                <a:gd name="T45" fmla="*/ 0 h 1851"/>
                <a:gd name="T46" fmla="*/ 0 w 2127"/>
                <a:gd name="T47" fmla="*/ 0 h 1851"/>
                <a:gd name="T48" fmla="*/ 0 w 2127"/>
                <a:gd name="T49" fmla="*/ 0 h 1851"/>
                <a:gd name="T50" fmla="*/ 0 w 2127"/>
                <a:gd name="T51" fmla="*/ 0 h 1851"/>
                <a:gd name="T52" fmla="*/ 0 w 2127"/>
                <a:gd name="T53" fmla="*/ 0 h 1851"/>
                <a:gd name="T54" fmla="*/ 0 w 2127"/>
                <a:gd name="T55" fmla="*/ 0 h 1851"/>
                <a:gd name="T56" fmla="*/ 0 w 2127"/>
                <a:gd name="T57" fmla="*/ 0 h 1851"/>
                <a:gd name="T58" fmla="*/ 0 w 2127"/>
                <a:gd name="T59" fmla="*/ 0 h 1851"/>
                <a:gd name="T60" fmla="*/ 0 w 2127"/>
                <a:gd name="T61" fmla="*/ 0 h 1851"/>
                <a:gd name="T62" fmla="*/ 0 w 2127"/>
                <a:gd name="T63" fmla="*/ 0 h 1851"/>
                <a:gd name="T64" fmla="*/ 0 w 2127"/>
                <a:gd name="T65" fmla="*/ 0 h 1851"/>
                <a:gd name="T66" fmla="*/ 0 w 2127"/>
                <a:gd name="T67" fmla="*/ 0 h 1851"/>
                <a:gd name="T68" fmla="*/ 0 w 2127"/>
                <a:gd name="T69" fmla="*/ 0 h 1851"/>
                <a:gd name="T70" fmla="*/ 0 w 2127"/>
                <a:gd name="T71" fmla="*/ 0 h 1851"/>
                <a:gd name="T72" fmla="*/ 0 w 2127"/>
                <a:gd name="T73" fmla="*/ 0 h 1851"/>
                <a:gd name="T74" fmla="*/ 0 w 2127"/>
                <a:gd name="T75" fmla="*/ 0 h 1851"/>
                <a:gd name="T76" fmla="*/ 0 w 2127"/>
                <a:gd name="T77" fmla="*/ 0 h 1851"/>
                <a:gd name="T78" fmla="*/ 0 w 2127"/>
                <a:gd name="T79" fmla="*/ 0 h 1851"/>
                <a:gd name="T80" fmla="*/ 0 w 2127"/>
                <a:gd name="T81" fmla="*/ 0 h 1851"/>
                <a:gd name="T82" fmla="*/ 0 w 2127"/>
                <a:gd name="T83" fmla="*/ 0 h 1851"/>
                <a:gd name="T84" fmla="*/ 0 w 2127"/>
                <a:gd name="T85" fmla="*/ 0 h 1851"/>
                <a:gd name="T86" fmla="*/ 0 w 2127"/>
                <a:gd name="T87" fmla="*/ 0 h 1851"/>
                <a:gd name="T88" fmla="*/ 0 w 2127"/>
                <a:gd name="T89" fmla="*/ 0 h 1851"/>
                <a:gd name="T90" fmla="*/ 0 w 2127"/>
                <a:gd name="T91" fmla="*/ 0 h 1851"/>
                <a:gd name="T92" fmla="*/ 0 w 2127"/>
                <a:gd name="T93" fmla="*/ 0 h 1851"/>
                <a:gd name="T94" fmla="*/ 0 w 2127"/>
                <a:gd name="T95" fmla="*/ 0 h 1851"/>
                <a:gd name="T96" fmla="*/ 0 w 2127"/>
                <a:gd name="T97" fmla="*/ 0 h 1851"/>
                <a:gd name="T98" fmla="*/ 0 w 2127"/>
                <a:gd name="T99" fmla="*/ 0 h 1851"/>
                <a:gd name="T100" fmla="*/ 0 w 2127"/>
                <a:gd name="T101" fmla="*/ 0 h 1851"/>
                <a:gd name="T102" fmla="*/ 0 w 2127"/>
                <a:gd name="T103" fmla="*/ 0 h 1851"/>
                <a:gd name="T104" fmla="*/ 0 w 2127"/>
                <a:gd name="T105" fmla="*/ 0 h 1851"/>
                <a:gd name="T106" fmla="*/ 0 w 2127"/>
                <a:gd name="T107" fmla="*/ 0 h 18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27"/>
                <a:gd name="T163" fmla="*/ 0 h 1851"/>
                <a:gd name="T164" fmla="*/ 2127 w 2127"/>
                <a:gd name="T165" fmla="*/ 1851 h 18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27" h="1851">
                  <a:moveTo>
                    <a:pt x="211" y="0"/>
                  </a:moveTo>
                  <a:lnTo>
                    <a:pt x="211" y="28"/>
                  </a:lnTo>
                  <a:lnTo>
                    <a:pt x="203" y="28"/>
                  </a:lnTo>
                  <a:lnTo>
                    <a:pt x="203" y="59"/>
                  </a:lnTo>
                  <a:lnTo>
                    <a:pt x="197" y="59"/>
                  </a:lnTo>
                  <a:lnTo>
                    <a:pt x="197" y="89"/>
                  </a:lnTo>
                  <a:lnTo>
                    <a:pt x="188" y="89"/>
                  </a:lnTo>
                  <a:lnTo>
                    <a:pt x="188" y="111"/>
                  </a:lnTo>
                  <a:lnTo>
                    <a:pt x="175" y="111"/>
                  </a:lnTo>
                  <a:lnTo>
                    <a:pt x="175" y="133"/>
                  </a:lnTo>
                  <a:lnTo>
                    <a:pt x="166" y="133"/>
                  </a:lnTo>
                  <a:lnTo>
                    <a:pt x="166" y="184"/>
                  </a:lnTo>
                  <a:lnTo>
                    <a:pt x="153" y="184"/>
                  </a:lnTo>
                  <a:lnTo>
                    <a:pt x="153" y="208"/>
                  </a:lnTo>
                  <a:lnTo>
                    <a:pt x="146" y="208"/>
                  </a:lnTo>
                  <a:lnTo>
                    <a:pt x="146" y="228"/>
                  </a:lnTo>
                  <a:lnTo>
                    <a:pt x="129" y="228"/>
                  </a:lnTo>
                  <a:lnTo>
                    <a:pt x="129" y="272"/>
                  </a:lnTo>
                  <a:lnTo>
                    <a:pt x="116" y="272"/>
                  </a:lnTo>
                  <a:lnTo>
                    <a:pt x="116" y="310"/>
                  </a:lnTo>
                  <a:lnTo>
                    <a:pt x="110" y="310"/>
                  </a:lnTo>
                  <a:lnTo>
                    <a:pt x="110" y="332"/>
                  </a:lnTo>
                  <a:lnTo>
                    <a:pt x="94" y="332"/>
                  </a:lnTo>
                  <a:lnTo>
                    <a:pt x="94" y="375"/>
                  </a:lnTo>
                  <a:lnTo>
                    <a:pt x="79" y="375"/>
                  </a:lnTo>
                  <a:lnTo>
                    <a:pt x="79" y="406"/>
                  </a:lnTo>
                  <a:lnTo>
                    <a:pt x="73" y="406"/>
                  </a:lnTo>
                  <a:lnTo>
                    <a:pt x="73" y="435"/>
                  </a:lnTo>
                  <a:lnTo>
                    <a:pt x="57" y="435"/>
                  </a:lnTo>
                  <a:lnTo>
                    <a:pt x="57" y="472"/>
                  </a:lnTo>
                  <a:lnTo>
                    <a:pt x="42" y="472"/>
                  </a:lnTo>
                  <a:lnTo>
                    <a:pt x="42" y="509"/>
                  </a:lnTo>
                  <a:lnTo>
                    <a:pt x="37" y="509"/>
                  </a:lnTo>
                  <a:lnTo>
                    <a:pt x="37" y="531"/>
                  </a:lnTo>
                  <a:lnTo>
                    <a:pt x="29" y="531"/>
                  </a:lnTo>
                  <a:lnTo>
                    <a:pt x="29" y="545"/>
                  </a:lnTo>
                  <a:lnTo>
                    <a:pt x="14" y="545"/>
                  </a:lnTo>
                  <a:lnTo>
                    <a:pt x="14" y="576"/>
                  </a:lnTo>
                  <a:lnTo>
                    <a:pt x="7" y="576"/>
                  </a:lnTo>
                  <a:lnTo>
                    <a:pt x="7" y="605"/>
                  </a:lnTo>
                  <a:lnTo>
                    <a:pt x="0" y="605"/>
                  </a:lnTo>
                  <a:lnTo>
                    <a:pt x="0" y="1403"/>
                  </a:lnTo>
                  <a:lnTo>
                    <a:pt x="37" y="1403"/>
                  </a:lnTo>
                  <a:lnTo>
                    <a:pt x="37" y="1417"/>
                  </a:lnTo>
                  <a:lnTo>
                    <a:pt x="79" y="1417"/>
                  </a:lnTo>
                  <a:lnTo>
                    <a:pt x="79" y="1425"/>
                  </a:lnTo>
                  <a:lnTo>
                    <a:pt x="116" y="1425"/>
                  </a:lnTo>
                  <a:lnTo>
                    <a:pt x="116" y="1431"/>
                  </a:lnTo>
                  <a:lnTo>
                    <a:pt x="153" y="1431"/>
                  </a:lnTo>
                  <a:lnTo>
                    <a:pt x="153" y="1440"/>
                  </a:lnTo>
                  <a:lnTo>
                    <a:pt x="188" y="1440"/>
                  </a:lnTo>
                  <a:lnTo>
                    <a:pt x="188" y="1446"/>
                  </a:lnTo>
                  <a:lnTo>
                    <a:pt x="225" y="1446"/>
                  </a:lnTo>
                  <a:lnTo>
                    <a:pt x="225" y="1462"/>
                  </a:lnTo>
                  <a:lnTo>
                    <a:pt x="270" y="1462"/>
                  </a:lnTo>
                  <a:lnTo>
                    <a:pt x="270" y="1468"/>
                  </a:lnTo>
                  <a:lnTo>
                    <a:pt x="306" y="1468"/>
                  </a:lnTo>
                  <a:lnTo>
                    <a:pt x="306" y="1477"/>
                  </a:lnTo>
                  <a:lnTo>
                    <a:pt x="342" y="1477"/>
                  </a:lnTo>
                  <a:lnTo>
                    <a:pt x="342" y="1482"/>
                  </a:lnTo>
                  <a:lnTo>
                    <a:pt x="379" y="1482"/>
                  </a:lnTo>
                  <a:lnTo>
                    <a:pt x="379" y="1499"/>
                  </a:lnTo>
                  <a:lnTo>
                    <a:pt x="421" y="1499"/>
                  </a:lnTo>
                  <a:lnTo>
                    <a:pt x="421" y="1505"/>
                  </a:lnTo>
                  <a:lnTo>
                    <a:pt x="458" y="1505"/>
                  </a:lnTo>
                  <a:lnTo>
                    <a:pt x="458" y="1513"/>
                  </a:lnTo>
                  <a:lnTo>
                    <a:pt x="494" y="1513"/>
                  </a:lnTo>
                  <a:lnTo>
                    <a:pt x="494" y="1519"/>
                  </a:lnTo>
                  <a:lnTo>
                    <a:pt x="525" y="1519"/>
                  </a:lnTo>
                  <a:lnTo>
                    <a:pt x="525" y="1536"/>
                  </a:lnTo>
                  <a:lnTo>
                    <a:pt x="604" y="1536"/>
                  </a:lnTo>
                  <a:lnTo>
                    <a:pt x="604" y="1550"/>
                  </a:lnTo>
                  <a:lnTo>
                    <a:pt x="640" y="1550"/>
                  </a:lnTo>
                  <a:lnTo>
                    <a:pt x="640" y="1556"/>
                  </a:lnTo>
                  <a:lnTo>
                    <a:pt x="677" y="1556"/>
                  </a:lnTo>
                  <a:lnTo>
                    <a:pt x="677" y="1565"/>
                  </a:lnTo>
                  <a:lnTo>
                    <a:pt x="721" y="1565"/>
                  </a:lnTo>
                  <a:lnTo>
                    <a:pt x="721" y="1579"/>
                  </a:lnTo>
                  <a:lnTo>
                    <a:pt x="766" y="1579"/>
                  </a:lnTo>
                  <a:lnTo>
                    <a:pt x="766" y="1587"/>
                  </a:lnTo>
                  <a:lnTo>
                    <a:pt x="802" y="1587"/>
                  </a:lnTo>
                  <a:lnTo>
                    <a:pt x="802" y="1594"/>
                  </a:lnTo>
                  <a:lnTo>
                    <a:pt x="839" y="1594"/>
                  </a:lnTo>
                  <a:lnTo>
                    <a:pt x="839" y="1601"/>
                  </a:lnTo>
                  <a:lnTo>
                    <a:pt x="875" y="1601"/>
                  </a:lnTo>
                  <a:lnTo>
                    <a:pt x="875" y="1616"/>
                  </a:lnTo>
                  <a:lnTo>
                    <a:pt x="917" y="1616"/>
                  </a:lnTo>
                  <a:lnTo>
                    <a:pt x="917" y="1624"/>
                  </a:lnTo>
                  <a:lnTo>
                    <a:pt x="954" y="1624"/>
                  </a:lnTo>
                  <a:lnTo>
                    <a:pt x="954" y="1638"/>
                  </a:lnTo>
                  <a:lnTo>
                    <a:pt x="1027" y="1638"/>
                  </a:lnTo>
                  <a:lnTo>
                    <a:pt x="1027" y="1647"/>
                  </a:lnTo>
                  <a:lnTo>
                    <a:pt x="1056" y="1647"/>
                  </a:lnTo>
                  <a:lnTo>
                    <a:pt x="1056" y="1653"/>
                  </a:lnTo>
                  <a:lnTo>
                    <a:pt x="1108" y="1653"/>
                  </a:lnTo>
                  <a:lnTo>
                    <a:pt x="1108" y="1667"/>
                  </a:lnTo>
                  <a:lnTo>
                    <a:pt x="1145" y="1667"/>
                  </a:lnTo>
                  <a:lnTo>
                    <a:pt x="1145" y="1675"/>
                  </a:lnTo>
                  <a:lnTo>
                    <a:pt x="1173" y="1675"/>
                  </a:lnTo>
                  <a:lnTo>
                    <a:pt x="1173" y="1684"/>
                  </a:lnTo>
                  <a:lnTo>
                    <a:pt x="1209" y="1684"/>
                  </a:lnTo>
                  <a:lnTo>
                    <a:pt x="1209" y="1698"/>
                  </a:lnTo>
                  <a:lnTo>
                    <a:pt x="1260" y="1698"/>
                  </a:lnTo>
                  <a:lnTo>
                    <a:pt x="1260" y="1704"/>
                  </a:lnTo>
                  <a:lnTo>
                    <a:pt x="1291" y="1704"/>
                  </a:lnTo>
                  <a:lnTo>
                    <a:pt x="1291" y="1712"/>
                  </a:lnTo>
                  <a:lnTo>
                    <a:pt x="1326" y="1712"/>
                  </a:lnTo>
                  <a:lnTo>
                    <a:pt x="1326" y="1720"/>
                  </a:lnTo>
                  <a:lnTo>
                    <a:pt x="1363" y="1720"/>
                  </a:lnTo>
                  <a:lnTo>
                    <a:pt x="1363" y="1735"/>
                  </a:lnTo>
                  <a:lnTo>
                    <a:pt x="1406" y="1735"/>
                  </a:lnTo>
                  <a:lnTo>
                    <a:pt x="1406" y="1741"/>
                  </a:lnTo>
                  <a:lnTo>
                    <a:pt x="1442" y="1741"/>
                  </a:lnTo>
                  <a:lnTo>
                    <a:pt x="1442" y="1757"/>
                  </a:lnTo>
                  <a:lnTo>
                    <a:pt x="1515" y="1757"/>
                  </a:lnTo>
                  <a:lnTo>
                    <a:pt x="1515" y="1763"/>
                  </a:lnTo>
                  <a:lnTo>
                    <a:pt x="1559" y="1763"/>
                  </a:lnTo>
                  <a:lnTo>
                    <a:pt x="1559" y="1772"/>
                  </a:lnTo>
                  <a:lnTo>
                    <a:pt x="1596" y="1772"/>
                  </a:lnTo>
                  <a:lnTo>
                    <a:pt x="1596" y="1786"/>
                  </a:lnTo>
                  <a:lnTo>
                    <a:pt x="1633" y="1786"/>
                  </a:lnTo>
                  <a:lnTo>
                    <a:pt x="1633" y="1794"/>
                  </a:lnTo>
                  <a:lnTo>
                    <a:pt x="1674" y="1794"/>
                  </a:lnTo>
                  <a:lnTo>
                    <a:pt x="1674" y="1800"/>
                  </a:lnTo>
                  <a:lnTo>
                    <a:pt x="1711" y="1800"/>
                  </a:lnTo>
                  <a:lnTo>
                    <a:pt x="1711" y="1814"/>
                  </a:lnTo>
                  <a:lnTo>
                    <a:pt x="1748" y="1814"/>
                  </a:lnTo>
                  <a:lnTo>
                    <a:pt x="1748" y="1823"/>
                  </a:lnTo>
                  <a:lnTo>
                    <a:pt x="1792" y="1823"/>
                  </a:lnTo>
                  <a:lnTo>
                    <a:pt x="1792" y="1829"/>
                  </a:lnTo>
                  <a:lnTo>
                    <a:pt x="1829" y="1829"/>
                  </a:lnTo>
                  <a:lnTo>
                    <a:pt x="1829" y="1845"/>
                  </a:lnTo>
                  <a:lnTo>
                    <a:pt x="1857" y="1845"/>
                  </a:lnTo>
                  <a:lnTo>
                    <a:pt x="1857" y="1851"/>
                  </a:lnTo>
                  <a:lnTo>
                    <a:pt x="1909" y="1851"/>
                  </a:lnTo>
                  <a:lnTo>
                    <a:pt x="1909" y="1845"/>
                  </a:lnTo>
                  <a:lnTo>
                    <a:pt x="1916" y="1845"/>
                  </a:lnTo>
                  <a:lnTo>
                    <a:pt x="1916" y="1800"/>
                  </a:lnTo>
                  <a:lnTo>
                    <a:pt x="1924" y="1800"/>
                  </a:lnTo>
                  <a:lnTo>
                    <a:pt x="1924" y="1772"/>
                  </a:lnTo>
                  <a:lnTo>
                    <a:pt x="1929" y="1772"/>
                  </a:lnTo>
                  <a:lnTo>
                    <a:pt x="1929" y="1757"/>
                  </a:lnTo>
                  <a:lnTo>
                    <a:pt x="1946" y="1757"/>
                  </a:lnTo>
                  <a:lnTo>
                    <a:pt x="1946" y="1712"/>
                  </a:lnTo>
                  <a:lnTo>
                    <a:pt x="1952" y="1712"/>
                  </a:lnTo>
                  <a:lnTo>
                    <a:pt x="1952" y="1684"/>
                  </a:lnTo>
                  <a:lnTo>
                    <a:pt x="1966" y="1684"/>
                  </a:lnTo>
                  <a:lnTo>
                    <a:pt x="1966" y="1667"/>
                  </a:lnTo>
                  <a:lnTo>
                    <a:pt x="1974" y="1667"/>
                  </a:lnTo>
                  <a:lnTo>
                    <a:pt x="1974" y="1638"/>
                  </a:lnTo>
                  <a:lnTo>
                    <a:pt x="1983" y="1638"/>
                  </a:lnTo>
                  <a:lnTo>
                    <a:pt x="1983" y="1624"/>
                  </a:lnTo>
                  <a:lnTo>
                    <a:pt x="1988" y="1624"/>
                  </a:lnTo>
                  <a:lnTo>
                    <a:pt x="1988" y="1587"/>
                  </a:lnTo>
                  <a:lnTo>
                    <a:pt x="2003" y="1587"/>
                  </a:lnTo>
                  <a:lnTo>
                    <a:pt x="2003" y="1565"/>
                  </a:lnTo>
                  <a:lnTo>
                    <a:pt x="2011" y="1565"/>
                  </a:lnTo>
                  <a:lnTo>
                    <a:pt x="2011" y="1536"/>
                  </a:lnTo>
                  <a:lnTo>
                    <a:pt x="2025" y="1536"/>
                  </a:lnTo>
                  <a:lnTo>
                    <a:pt x="2025" y="1482"/>
                  </a:lnTo>
                  <a:lnTo>
                    <a:pt x="2039" y="1482"/>
                  </a:lnTo>
                  <a:lnTo>
                    <a:pt x="2039" y="1468"/>
                  </a:lnTo>
                  <a:lnTo>
                    <a:pt x="2047" y="1468"/>
                  </a:lnTo>
                  <a:lnTo>
                    <a:pt x="2047" y="1440"/>
                  </a:lnTo>
                  <a:lnTo>
                    <a:pt x="2055" y="1440"/>
                  </a:lnTo>
                  <a:lnTo>
                    <a:pt x="2055" y="1425"/>
                  </a:lnTo>
                  <a:lnTo>
                    <a:pt x="2061" y="1425"/>
                  </a:lnTo>
                  <a:lnTo>
                    <a:pt x="2061" y="1403"/>
                  </a:lnTo>
                  <a:lnTo>
                    <a:pt x="2075" y="1403"/>
                  </a:lnTo>
                  <a:lnTo>
                    <a:pt x="2075" y="1380"/>
                  </a:lnTo>
                  <a:lnTo>
                    <a:pt x="2084" y="1380"/>
                  </a:lnTo>
                  <a:lnTo>
                    <a:pt x="2084" y="1357"/>
                  </a:lnTo>
                  <a:lnTo>
                    <a:pt x="2090" y="1357"/>
                  </a:lnTo>
                  <a:lnTo>
                    <a:pt x="2090" y="1321"/>
                  </a:lnTo>
                  <a:lnTo>
                    <a:pt x="2106" y="1321"/>
                  </a:lnTo>
                  <a:lnTo>
                    <a:pt x="2106" y="1297"/>
                  </a:lnTo>
                  <a:lnTo>
                    <a:pt x="2112" y="1297"/>
                  </a:lnTo>
                  <a:lnTo>
                    <a:pt x="2112" y="1261"/>
                  </a:lnTo>
                  <a:lnTo>
                    <a:pt x="2120" y="1261"/>
                  </a:lnTo>
                  <a:lnTo>
                    <a:pt x="2120" y="1240"/>
                  </a:lnTo>
                  <a:lnTo>
                    <a:pt x="2127" y="1240"/>
                  </a:lnTo>
                  <a:lnTo>
                    <a:pt x="2127" y="435"/>
                  </a:lnTo>
                  <a:lnTo>
                    <a:pt x="2106" y="435"/>
                  </a:lnTo>
                  <a:lnTo>
                    <a:pt x="2106" y="421"/>
                  </a:lnTo>
                  <a:lnTo>
                    <a:pt x="2061" y="421"/>
                  </a:lnTo>
                  <a:lnTo>
                    <a:pt x="2061" y="413"/>
                  </a:lnTo>
                  <a:lnTo>
                    <a:pt x="2025" y="413"/>
                  </a:lnTo>
                  <a:lnTo>
                    <a:pt x="2025" y="406"/>
                  </a:lnTo>
                  <a:lnTo>
                    <a:pt x="1983" y="406"/>
                  </a:lnTo>
                  <a:lnTo>
                    <a:pt x="1983" y="391"/>
                  </a:lnTo>
                  <a:lnTo>
                    <a:pt x="1946" y="391"/>
                  </a:lnTo>
                  <a:lnTo>
                    <a:pt x="1946" y="384"/>
                  </a:lnTo>
                  <a:lnTo>
                    <a:pt x="1909" y="384"/>
                  </a:lnTo>
                  <a:lnTo>
                    <a:pt x="1909" y="375"/>
                  </a:lnTo>
                  <a:lnTo>
                    <a:pt x="1857" y="375"/>
                  </a:lnTo>
                  <a:lnTo>
                    <a:pt x="1857" y="369"/>
                  </a:lnTo>
                  <a:lnTo>
                    <a:pt x="1829" y="369"/>
                  </a:lnTo>
                  <a:lnTo>
                    <a:pt x="1829" y="355"/>
                  </a:lnTo>
                  <a:lnTo>
                    <a:pt x="1778" y="355"/>
                  </a:lnTo>
                  <a:lnTo>
                    <a:pt x="1778" y="347"/>
                  </a:lnTo>
                  <a:lnTo>
                    <a:pt x="1742" y="347"/>
                  </a:lnTo>
                  <a:lnTo>
                    <a:pt x="1742" y="338"/>
                  </a:lnTo>
                  <a:lnTo>
                    <a:pt x="1696" y="338"/>
                  </a:lnTo>
                  <a:lnTo>
                    <a:pt x="1696" y="332"/>
                  </a:lnTo>
                  <a:lnTo>
                    <a:pt x="1661" y="332"/>
                  </a:lnTo>
                  <a:lnTo>
                    <a:pt x="1661" y="324"/>
                  </a:lnTo>
                  <a:lnTo>
                    <a:pt x="1618" y="324"/>
                  </a:lnTo>
                  <a:lnTo>
                    <a:pt x="1618" y="318"/>
                  </a:lnTo>
                  <a:lnTo>
                    <a:pt x="1581" y="318"/>
                  </a:lnTo>
                  <a:lnTo>
                    <a:pt x="1581" y="310"/>
                  </a:lnTo>
                  <a:lnTo>
                    <a:pt x="1537" y="310"/>
                  </a:lnTo>
                  <a:lnTo>
                    <a:pt x="1537" y="296"/>
                  </a:lnTo>
                  <a:lnTo>
                    <a:pt x="1500" y="296"/>
                  </a:lnTo>
                  <a:lnTo>
                    <a:pt x="1500" y="287"/>
                  </a:lnTo>
                  <a:lnTo>
                    <a:pt x="1456" y="287"/>
                  </a:lnTo>
                  <a:lnTo>
                    <a:pt x="1456" y="272"/>
                  </a:lnTo>
                  <a:lnTo>
                    <a:pt x="1378" y="272"/>
                  </a:lnTo>
                  <a:lnTo>
                    <a:pt x="1378" y="259"/>
                  </a:lnTo>
                  <a:lnTo>
                    <a:pt x="1341" y="259"/>
                  </a:lnTo>
                  <a:lnTo>
                    <a:pt x="1341" y="250"/>
                  </a:lnTo>
                  <a:lnTo>
                    <a:pt x="1304" y="250"/>
                  </a:lnTo>
                  <a:lnTo>
                    <a:pt x="1304" y="236"/>
                  </a:lnTo>
                  <a:lnTo>
                    <a:pt x="1260" y="236"/>
                  </a:lnTo>
                  <a:lnTo>
                    <a:pt x="1260" y="228"/>
                  </a:lnTo>
                  <a:lnTo>
                    <a:pt x="1223" y="228"/>
                  </a:lnTo>
                  <a:lnTo>
                    <a:pt x="1223" y="222"/>
                  </a:lnTo>
                  <a:lnTo>
                    <a:pt x="1173" y="222"/>
                  </a:lnTo>
                  <a:lnTo>
                    <a:pt x="1173" y="213"/>
                  </a:lnTo>
                  <a:lnTo>
                    <a:pt x="1145" y="213"/>
                  </a:lnTo>
                  <a:lnTo>
                    <a:pt x="1145" y="208"/>
                  </a:lnTo>
                  <a:lnTo>
                    <a:pt x="1091" y="208"/>
                  </a:lnTo>
                  <a:lnTo>
                    <a:pt x="1091" y="199"/>
                  </a:lnTo>
                  <a:lnTo>
                    <a:pt x="1056" y="199"/>
                  </a:lnTo>
                  <a:lnTo>
                    <a:pt x="1056" y="184"/>
                  </a:lnTo>
                  <a:lnTo>
                    <a:pt x="1013" y="184"/>
                  </a:lnTo>
                  <a:lnTo>
                    <a:pt x="1013" y="177"/>
                  </a:lnTo>
                  <a:lnTo>
                    <a:pt x="976" y="177"/>
                  </a:lnTo>
                  <a:lnTo>
                    <a:pt x="976" y="171"/>
                  </a:lnTo>
                  <a:lnTo>
                    <a:pt x="932" y="171"/>
                  </a:lnTo>
                  <a:lnTo>
                    <a:pt x="932" y="154"/>
                  </a:lnTo>
                  <a:lnTo>
                    <a:pt x="895" y="154"/>
                  </a:lnTo>
                  <a:lnTo>
                    <a:pt x="895" y="148"/>
                  </a:lnTo>
                  <a:lnTo>
                    <a:pt x="853" y="148"/>
                  </a:lnTo>
                  <a:lnTo>
                    <a:pt x="853" y="140"/>
                  </a:lnTo>
                  <a:lnTo>
                    <a:pt x="816" y="140"/>
                  </a:lnTo>
                  <a:lnTo>
                    <a:pt x="816" y="133"/>
                  </a:lnTo>
                  <a:lnTo>
                    <a:pt x="771" y="133"/>
                  </a:lnTo>
                  <a:lnTo>
                    <a:pt x="771" y="118"/>
                  </a:lnTo>
                  <a:lnTo>
                    <a:pt x="736" y="118"/>
                  </a:lnTo>
                  <a:lnTo>
                    <a:pt x="736" y="111"/>
                  </a:lnTo>
                  <a:lnTo>
                    <a:pt x="656" y="111"/>
                  </a:lnTo>
                  <a:lnTo>
                    <a:pt x="656" y="96"/>
                  </a:lnTo>
                  <a:lnTo>
                    <a:pt x="604" y="96"/>
                  </a:lnTo>
                  <a:lnTo>
                    <a:pt x="604" y="89"/>
                  </a:lnTo>
                  <a:lnTo>
                    <a:pt x="575" y="89"/>
                  </a:lnTo>
                  <a:lnTo>
                    <a:pt x="575" y="80"/>
                  </a:lnTo>
                  <a:lnTo>
                    <a:pt x="525" y="80"/>
                  </a:lnTo>
                  <a:lnTo>
                    <a:pt x="525" y="66"/>
                  </a:lnTo>
                  <a:lnTo>
                    <a:pt x="494" y="66"/>
                  </a:lnTo>
                  <a:lnTo>
                    <a:pt x="494" y="59"/>
                  </a:lnTo>
                  <a:lnTo>
                    <a:pt x="444" y="59"/>
                  </a:lnTo>
                  <a:lnTo>
                    <a:pt x="444" y="52"/>
                  </a:lnTo>
                  <a:lnTo>
                    <a:pt x="407" y="52"/>
                  </a:lnTo>
                  <a:lnTo>
                    <a:pt x="407" y="37"/>
                  </a:lnTo>
                  <a:lnTo>
                    <a:pt x="364" y="37"/>
                  </a:lnTo>
                  <a:lnTo>
                    <a:pt x="364" y="28"/>
                  </a:lnTo>
                  <a:lnTo>
                    <a:pt x="329" y="28"/>
                  </a:lnTo>
                  <a:lnTo>
                    <a:pt x="329" y="23"/>
                  </a:lnTo>
                  <a:lnTo>
                    <a:pt x="292" y="23"/>
                  </a:lnTo>
                  <a:lnTo>
                    <a:pt x="292" y="15"/>
                  </a:lnTo>
                  <a:lnTo>
                    <a:pt x="247" y="15"/>
                  </a:lnTo>
                  <a:lnTo>
                    <a:pt x="247" y="0"/>
                  </a:lnTo>
                  <a:lnTo>
                    <a:pt x="211" y="0"/>
                  </a:lnTo>
                  <a:close/>
                </a:path>
              </a:pathLst>
            </a:custGeom>
            <a:solidFill>
              <a:srgbClr val="0202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2" name="Freeform 679"/>
            <p:cNvSpPr>
              <a:spLocks/>
            </p:cNvSpPr>
            <p:nvPr/>
          </p:nvSpPr>
          <p:spPr bwMode="auto">
            <a:xfrm>
              <a:off x="703" y="1811"/>
              <a:ext cx="199" cy="142"/>
            </a:xfrm>
            <a:custGeom>
              <a:avLst/>
              <a:gdLst>
                <a:gd name="T0" fmla="*/ 0 w 1988"/>
                <a:gd name="T1" fmla="*/ 0 h 1851"/>
                <a:gd name="T2" fmla="*/ 0 w 1988"/>
                <a:gd name="T3" fmla="*/ 0 h 1851"/>
                <a:gd name="T4" fmla="*/ 0 w 1988"/>
                <a:gd name="T5" fmla="*/ 0 h 1851"/>
                <a:gd name="T6" fmla="*/ 0 w 1988"/>
                <a:gd name="T7" fmla="*/ 0 h 1851"/>
                <a:gd name="T8" fmla="*/ 0 w 1988"/>
                <a:gd name="T9" fmla="*/ 0 h 1851"/>
                <a:gd name="T10" fmla="*/ 0 w 1988"/>
                <a:gd name="T11" fmla="*/ 0 h 1851"/>
                <a:gd name="T12" fmla="*/ 0 w 1988"/>
                <a:gd name="T13" fmla="*/ 0 h 1851"/>
                <a:gd name="T14" fmla="*/ 0 w 1988"/>
                <a:gd name="T15" fmla="*/ 0 h 1851"/>
                <a:gd name="T16" fmla="*/ 0 w 1988"/>
                <a:gd name="T17" fmla="*/ 0 h 1851"/>
                <a:gd name="T18" fmla="*/ 0 w 1988"/>
                <a:gd name="T19" fmla="*/ 0 h 1851"/>
                <a:gd name="T20" fmla="*/ 0 w 1988"/>
                <a:gd name="T21" fmla="*/ 0 h 1851"/>
                <a:gd name="T22" fmla="*/ 0 w 1988"/>
                <a:gd name="T23" fmla="*/ 0 h 1851"/>
                <a:gd name="T24" fmla="*/ 0 w 1988"/>
                <a:gd name="T25" fmla="*/ 0 h 1851"/>
                <a:gd name="T26" fmla="*/ 0 w 1988"/>
                <a:gd name="T27" fmla="*/ 0 h 1851"/>
                <a:gd name="T28" fmla="*/ 0 w 1988"/>
                <a:gd name="T29" fmla="*/ 0 h 1851"/>
                <a:gd name="T30" fmla="*/ 0 w 1988"/>
                <a:gd name="T31" fmla="*/ 0 h 1851"/>
                <a:gd name="T32" fmla="*/ 0 w 1988"/>
                <a:gd name="T33" fmla="*/ 0 h 1851"/>
                <a:gd name="T34" fmla="*/ 0 w 1988"/>
                <a:gd name="T35" fmla="*/ 0 h 1851"/>
                <a:gd name="T36" fmla="*/ 0 w 1988"/>
                <a:gd name="T37" fmla="*/ 0 h 1851"/>
                <a:gd name="T38" fmla="*/ 0 w 1988"/>
                <a:gd name="T39" fmla="*/ 0 h 1851"/>
                <a:gd name="T40" fmla="*/ 0 w 1988"/>
                <a:gd name="T41" fmla="*/ 0 h 1851"/>
                <a:gd name="T42" fmla="*/ 0 w 1988"/>
                <a:gd name="T43" fmla="*/ 0 h 1851"/>
                <a:gd name="T44" fmla="*/ 0 w 1988"/>
                <a:gd name="T45" fmla="*/ 0 h 1851"/>
                <a:gd name="T46" fmla="*/ 0 w 1988"/>
                <a:gd name="T47" fmla="*/ 0 h 1851"/>
                <a:gd name="T48" fmla="*/ 0 w 1988"/>
                <a:gd name="T49" fmla="*/ 0 h 1851"/>
                <a:gd name="T50" fmla="*/ 0 w 1988"/>
                <a:gd name="T51" fmla="*/ 0 h 1851"/>
                <a:gd name="T52" fmla="*/ 0 w 1988"/>
                <a:gd name="T53" fmla="*/ 0 h 1851"/>
                <a:gd name="T54" fmla="*/ 0 w 1988"/>
                <a:gd name="T55" fmla="*/ 0 h 1851"/>
                <a:gd name="T56" fmla="*/ 0 w 1988"/>
                <a:gd name="T57" fmla="*/ 0 h 1851"/>
                <a:gd name="T58" fmla="*/ 0 w 1988"/>
                <a:gd name="T59" fmla="*/ 0 h 1851"/>
                <a:gd name="T60" fmla="*/ 0 w 1988"/>
                <a:gd name="T61" fmla="*/ 0 h 1851"/>
                <a:gd name="T62" fmla="*/ 0 w 1988"/>
                <a:gd name="T63" fmla="*/ 0 h 1851"/>
                <a:gd name="T64" fmla="*/ 0 w 1988"/>
                <a:gd name="T65" fmla="*/ 0 h 1851"/>
                <a:gd name="T66" fmla="*/ 0 w 1988"/>
                <a:gd name="T67" fmla="*/ 0 h 1851"/>
                <a:gd name="T68" fmla="*/ 0 w 1988"/>
                <a:gd name="T69" fmla="*/ 0 h 1851"/>
                <a:gd name="T70" fmla="*/ 0 w 1988"/>
                <a:gd name="T71" fmla="*/ 0 h 1851"/>
                <a:gd name="T72" fmla="*/ 0 w 1988"/>
                <a:gd name="T73" fmla="*/ 0 h 1851"/>
                <a:gd name="T74" fmla="*/ 0 w 1988"/>
                <a:gd name="T75" fmla="*/ 0 h 1851"/>
                <a:gd name="T76" fmla="*/ 0 w 1988"/>
                <a:gd name="T77" fmla="*/ 0 h 1851"/>
                <a:gd name="T78" fmla="*/ 0 w 1988"/>
                <a:gd name="T79" fmla="*/ 0 h 1851"/>
                <a:gd name="T80" fmla="*/ 0 w 1988"/>
                <a:gd name="T81" fmla="*/ 0 h 1851"/>
                <a:gd name="T82" fmla="*/ 0 w 1988"/>
                <a:gd name="T83" fmla="*/ 0 h 1851"/>
                <a:gd name="T84" fmla="*/ 0 w 1988"/>
                <a:gd name="T85" fmla="*/ 0 h 1851"/>
                <a:gd name="T86" fmla="*/ 0 w 1988"/>
                <a:gd name="T87" fmla="*/ 0 h 1851"/>
                <a:gd name="T88" fmla="*/ 0 w 1988"/>
                <a:gd name="T89" fmla="*/ 0 h 1851"/>
                <a:gd name="T90" fmla="*/ 0 w 1988"/>
                <a:gd name="T91" fmla="*/ 0 h 1851"/>
                <a:gd name="T92" fmla="*/ 0 w 1988"/>
                <a:gd name="T93" fmla="*/ 0 h 1851"/>
                <a:gd name="T94" fmla="*/ 0 w 1988"/>
                <a:gd name="T95" fmla="*/ 0 h 1851"/>
                <a:gd name="T96" fmla="*/ 0 w 1988"/>
                <a:gd name="T97" fmla="*/ 0 h 1851"/>
                <a:gd name="T98" fmla="*/ 0 w 1988"/>
                <a:gd name="T99" fmla="*/ 0 h 1851"/>
                <a:gd name="T100" fmla="*/ 0 w 1988"/>
                <a:gd name="T101" fmla="*/ 0 h 1851"/>
                <a:gd name="T102" fmla="*/ 0 w 1988"/>
                <a:gd name="T103" fmla="*/ 0 h 1851"/>
                <a:gd name="T104" fmla="*/ 0 w 1988"/>
                <a:gd name="T105" fmla="*/ 0 h 1851"/>
                <a:gd name="T106" fmla="*/ 0 w 1988"/>
                <a:gd name="T107" fmla="*/ 0 h 1851"/>
                <a:gd name="T108" fmla="*/ 0 w 1988"/>
                <a:gd name="T109" fmla="*/ 0 h 1851"/>
                <a:gd name="T110" fmla="*/ 0 w 1988"/>
                <a:gd name="T111" fmla="*/ 0 h 1851"/>
                <a:gd name="T112" fmla="*/ 0 w 1988"/>
                <a:gd name="T113" fmla="*/ 0 h 1851"/>
                <a:gd name="T114" fmla="*/ 0 w 1988"/>
                <a:gd name="T115" fmla="*/ 0 h 1851"/>
                <a:gd name="T116" fmla="*/ 0 w 1988"/>
                <a:gd name="T117" fmla="*/ 0 h 18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88"/>
                <a:gd name="T178" fmla="*/ 0 h 1851"/>
                <a:gd name="T179" fmla="*/ 1988 w 1988"/>
                <a:gd name="T180" fmla="*/ 1851 h 18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88" h="1851">
                  <a:moveTo>
                    <a:pt x="138" y="0"/>
                  </a:moveTo>
                  <a:lnTo>
                    <a:pt x="138" y="28"/>
                  </a:lnTo>
                  <a:lnTo>
                    <a:pt x="130" y="28"/>
                  </a:lnTo>
                  <a:lnTo>
                    <a:pt x="130" y="59"/>
                  </a:lnTo>
                  <a:lnTo>
                    <a:pt x="124" y="59"/>
                  </a:lnTo>
                  <a:lnTo>
                    <a:pt x="124" y="89"/>
                  </a:lnTo>
                  <a:lnTo>
                    <a:pt x="115" y="89"/>
                  </a:lnTo>
                  <a:lnTo>
                    <a:pt x="115" y="111"/>
                  </a:lnTo>
                  <a:lnTo>
                    <a:pt x="102" y="111"/>
                  </a:lnTo>
                  <a:lnTo>
                    <a:pt x="102" y="133"/>
                  </a:lnTo>
                  <a:lnTo>
                    <a:pt x="93" y="133"/>
                  </a:lnTo>
                  <a:lnTo>
                    <a:pt x="93" y="184"/>
                  </a:lnTo>
                  <a:lnTo>
                    <a:pt x="80" y="184"/>
                  </a:lnTo>
                  <a:lnTo>
                    <a:pt x="80" y="208"/>
                  </a:lnTo>
                  <a:lnTo>
                    <a:pt x="73" y="208"/>
                  </a:lnTo>
                  <a:lnTo>
                    <a:pt x="73" y="228"/>
                  </a:lnTo>
                  <a:lnTo>
                    <a:pt x="56" y="228"/>
                  </a:lnTo>
                  <a:lnTo>
                    <a:pt x="56" y="272"/>
                  </a:lnTo>
                  <a:lnTo>
                    <a:pt x="43" y="272"/>
                  </a:lnTo>
                  <a:lnTo>
                    <a:pt x="43" y="310"/>
                  </a:lnTo>
                  <a:lnTo>
                    <a:pt x="37" y="310"/>
                  </a:lnTo>
                  <a:lnTo>
                    <a:pt x="37" y="332"/>
                  </a:lnTo>
                  <a:lnTo>
                    <a:pt x="21" y="332"/>
                  </a:lnTo>
                  <a:lnTo>
                    <a:pt x="21" y="375"/>
                  </a:lnTo>
                  <a:lnTo>
                    <a:pt x="6" y="375"/>
                  </a:lnTo>
                  <a:lnTo>
                    <a:pt x="6" y="406"/>
                  </a:lnTo>
                  <a:lnTo>
                    <a:pt x="0" y="406"/>
                  </a:lnTo>
                  <a:lnTo>
                    <a:pt x="0" y="1417"/>
                  </a:lnTo>
                  <a:lnTo>
                    <a:pt x="6" y="1417"/>
                  </a:lnTo>
                  <a:lnTo>
                    <a:pt x="6" y="1425"/>
                  </a:lnTo>
                  <a:lnTo>
                    <a:pt x="43" y="1425"/>
                  </a:lnTo>
                  <a:lnTo>
                    <a:pt x="43" y="1431"/>
                  </a:lnTo>
                  <a:lnTo>
                    <a:pt x="80" y="1431"/>
                  </a:lnTo>
                  <a:lnTo>
                    <a:pt x="80" y="1440"/>
                  </a:lnTo>
                  <a:lnTo>
                    <a:pt x="115" y="1440"/>
                  </a:lnTo>
                  <a:lnTo>
                    <a:pt x="115" y="1446"/>
                  </a:lnTo>
                  <a:lnTo>
                    <a:pt x="152" y="1446"/>
                  </a:lnTo>
                  <a:lnTo>
                    <a:pt x="152" y="1462"/>
                  </a:lnTo>
                  <a:lnTo>
                    <a:pt x="197" y="1462"/>
                  </a:lnTo>
                  <a:lnTo>
                    <a:pt x="197" y="1468"/>
                  </a:lnTo>
                  <a:lnTo>
                    <a:pt x="233" y="1468"/>
                  </a:lnTo>
                  <a:lnTo>
                    <a:pt x="233" y="1477"/>
                  </a:lnTo>
                  <a:lnTo>
                    <a:pt x="269" y="1477"/>
                  </a:lnTo>
                  <a:lnTo>
                    <a:pt x="269" y="1482"/>
                  </a:lnTo>
                  <a:lnTo>
                    <a:pt x="306" y="1482"/>
                  </a:lnTo>
                  <a:lnTo>
                    <a:pt x="306" y="1499"/>
                  </a:lnTo>
                  <a:lnTo>
                    <a:pt x="348" y="1499"/>
                  </a:lnTo>
                  <a:lnTo>
                    <a:pt x="348" y="1505"/>
                  </a:lnTo>
                  <a:lnTo>
                    <a:pt x="385" y="1505"/>
                  </a:lnTo>
                  <a:lnTo>
                    <a:pt x="385" y="1513"/>
                  </a:lnTo>
                  <a:lnTo>
                    <a:pt x="421" y="1513"/>
                  </a:lnTo>
                  <a:lnTo>
                    <a:pt x="421" y="1519"/>
                  </a:lnTo>
                  <a:lnTo>
                    <a:pt x="452" y="1519"/>
                  </a:lnTo>
                  <a:lnTo>
                    <a:pt x="452" y="1536"/>
                  </a:lnTo>
                  <a:lnTo>
                    <a:pt x="531" y="1536"/>
                  </a:lnTo>
                  <a:lnTo>
                    <a:pt x="531" y="1550"/>
                  </a:lnTo>
                  <a:lnTo>
                    <a:pt x="567" y="1550"/>
                  </a:lnTo>
                  <a:lnTo>
                    <a:pt x="567" y="1556"/>
                  </a:lnTo>
                  <a:lnTo>
                    <a:pt x="604" y="1556"/>
                  </a:lnTo>
                  <a:lnTo>
                    <a:pt x="604" y="1565"/>
                  </a:lnTo>
                  <a:lnTo>
                    <a:pt x="648" y="1565"/>
                  </a:lnTo>
                  <a:lnTo>
                    <a:pt x="648" y="1579"/>
                  </a:lnTo>
                  <a:lnTo>
                    <a:pt x="693" y="1579"/>
                  </a:lnTo>
                  <a:lnTo>
                    <a:pt x="693" y="1587"/>
                  </a:lnTo>
                  <a:lnTo>
                    <a:pt x="729" y="1587"/>
                  </a:lnTo>
                  <a:lnTo>
                    <a:pt x="729" y="1594"/>
                  </a:lnTo>
                  <a:lnTo>
                    <a:pt x="766" y="1594"/>
                  </a:lnTo>
                  <a:lnTo>
                    <a:pt x="766" y="1601"/>
                  </a:lnTo>
                  <a:lnTo>
                    <a:pt x="802" y="1601"/>
                  </a:lnTo>
                  <a:lnTo>
                    <a:pt x="802" y="1616"/>
                  </a:lnTo>
                  <a:lnTo>
                    <a:pt x="844" y="1616"/>
                  </a:lnTo>
                  <a:lnTo>
                    <a:pt x="844" y="1624"/>
                  </a:lnTo>
                  <a:lnTo>
                    <a:pt x="881" y="1624"/>
                  </a:lnTo>
                  <a:lnTo>
                    <a:pt x="881" y="1638"/>
                  </a:lnTo>
                  <a:lnTo>
                    <a:pt x="954" y="1638"/>
                  </a:lnTo>
                  <a:lnTo>
                    <a:pt x="954" y="1647"/>
                  </a:lnTo>
                  <a:lnTo>
                    <a:pt x="983" y="1647"/>
                  </a:lnTo>
                  <a:lnTo>
                    <a:pt x="983" y="1653"/>
                  </a:lnTo>
                  <a:lnTo>
                    <a:pt x="1035" y="1653"/>
                  </a:lnTo>
                  <a:lnTo>
                    <a:pt x="1035" y="1667"/>
                  </a:lnTo>
                  <a:lnTo>
                    <a:pt x="1072" y="1667"/>
                  </a:lnTo>
                  <a:lnTo>
                    <a:pt x="1072" y="1675"/>
                  </a:lnTo>
                  <a:lnTo>
                    <a:pt x="1100" y="1675"/>
                  </a:lnTo>
                  <a:lnTo>
                    <a:pt x="1100" y="1684"/>
                  </a:lnTo>
                  <a:lnTo>
                    <a:pt x="1136" y="1684"/>
                  </a:lnTo>
                  <a:lnTo>
                    <a:pt x="1136" y="1698"/>
                  </a:lnTo>
                  <a:lnTo>
                    <a:pt x="1187" y="1698"/>
                  </a:lnTo>
                  <a:lnTo>
                    <a:pt x="1187" y="1704"/>
                  </a:lnTo>
                  <a:lnTo>
                    <a:pt x="1218" y="1704"/>
                  </a:lnTo>
                  <a:lnTo>
                    <a:pt x="1218" y="1712"/>
                  </a:lnTo>
                  <a:lnTo>
                    <a:pt x="1253" y="1712"/>
                  </a:lnTo>
                  <a:lnTo>
                    <a:pt x="1253" y="1720"/>
                  </a:lnTo>
                  <a:lnTo>
                    <a:pt x="1290" y="1720"/>
                  </a:lnTo>
                  <a:lnTo>
                    <a:pt x="1290" y="1735"/>
                  </a:lnTo>
                  <a:lnTo>
                    <a:pt x="1333" y="1735"/>
                  </a:lnTo>
                  <a:lnTo>
                    <a:pt x="1333" y="1741"/>
                  </a:lnTo>
                  <a:lnTo>
                    <a:pt x="1369" y="1741"/>
                  </a:lnTo>
                  <a:lnTo>
                    <a:pt x="1369" y="1757"/>
                  </a:lnTo>
                  <a:lnTo>
                    <a:pt x="1442" y="1757"/>
                  </a:lnTo>
                  <a:lnTo>
                    <a:pt x="1442" y="1763"/>
                  </a:lnTo>
                  <a:lnTo>
                    <a:pt x="1486" y="1763"/>
                  </a:lnTo>
                  <a:lnTo>
                    <a:pt x="1486" y="1772"/>
                  </a:lnTo>
                  <a:lnTo>
                    <a:pt x="1523" y="1772"/>
                  </a:lnTo>
                  <a:lnTo>
                    <a:pt x="1523" y="1786"/>
                  </a:lnTo>
                  <a:lnTo>
                    <a:pt x="1560" y="1786"/>
                  </a:lnTo>
                  <a:lnTo>
                    <a:pt x="1560" y="1794"/>
                  </a:lnTo>
                  <a:lnTo>
                    <a:pt x="1601" y="1794"/>
                  </a:lnTo>
                  <a:lnTo>
                    <a:pt x="1601" y="1800"/>
                  </a:lnTo>
                  <a:lnTo>
                    <a:pt x="1638" y="1800"/>
                  </a:lnTo>
                  <a:lnTo>
                    <a:pt x="1638" y="1814"/>
                  </a:lnTo>
                  <a:lnTo>
                    <a:pt x="1675" y="1814"/>
                  </a:lnTo>
                  <a:lnTo>
                    <a:pt x="1675" y="1823"/>
                  </a:lnTo>
                  <a:lnTo>
                    <a:pt x="1719" y="1823"/>
                  </a:lnTo>
                  <a:lnTo>
                    <a:pt x="1719" y="1829"/>
                  </a:lnTo>
                  <a:lnTo>
                    <a:pt x="1756" y="1829"/>
                  </a:lnTo>
                  <a:lnTo>
                    <a:pt x="1756" y="1845"/>
                  </a:lnTo>
                  <a:lnTo>
                    <a:pt x="1784" y="1845"/>
                  </a:lnTo>
                  <a:lnTo>
                    <a:pt x="1784" y="1851"/>
                  </a:lnTo>
                  <a:lnTo>
                    <a:pt x="1836" y="1851"/>
                  </a:lnTo>
                  <a:lnTo>
                    <a:pt x="1836" y="1845"/>
                  </a:lnTo>
                  <a:lnTo>
                    <a:pt x="1843" y="1845"/>
                  </a:lnTo>
                  <a:lnTo>
                    <a:pt x="1843" y="1800"/>
                  </a:lnTo>
                  <a:lnTo>
                    <a:pt x="1851" y="1800"/>
                  </a:lnTo>
                  <a:lnTo>
                    <a:pt x="1851" y="1772"/>
                  </a:lnTo>
                  <a:lnTo>
                    <a:pt x="1856" y="1772"/>
                  </a:lnTo>
                  <a:lnTo>
                    <a:pt x="1856" y="1757"/>
                  </a:lnTo>
                  <a:lnTo>
                    <a:pt x="1873" y="1757"/>
                  </a:lnTo>
                  <a:lnTo>
                    <a:pt x="1873" y="1712"/>
                  </a:lnTo>
                  <a:lnTo>
                    <a:pt x="1879" y="1712"/>
                  </a:lnTo>
                  <a:lnTo>
                    <a:pt x="1879" y="1684"/>
                  </a:lnTo>
                  <a:lnTo>
                    <a:pt x="1893" y="1684"/>
                  </a:lnTo>
                  <a:lnTo>
                    <a:pt x="1893" y="1667"/>
                  </a:lnTo>
                  <a:lnTo>
                    <a:pt x="1901" y="1667"/>
                  </a:lnTo>
                  <a:lnTo>
                    <a:pt x="1901" y="1638"/>
                  </a:lnTo>
                  <a:lnTo>
                    <a:pt x="1910" y="1638"/>
                  </a:lnTo>
                  <a:lnTo>
                    <a:pt x="1910" y="1624"/>
                  </a:lnTo>
                  <a:lnTo>
                    <a:pt x="1915" y="1624"/>
                  </a:lnTo>
                  <a:lnTo>
                    <a:pt x="1915" y="1587"/>
                  </a:lnTo>
                  <a:lnTo>
                    <a:pt x="1930" y="1587"/>
                  </a:lnTo>
                  <a:lnTo>
                    <a:pt x="1930" y="1565"/>
                  </a:lnTo>
                  <a:lnTo>
                    <a:pt x="1938" y="1565"/>
                  </a:lnTo>
                  <a:lnTo>
                    <a:pt x="1938" y="1536"/>
                  </a:lnTo>
                  <a:lnTo>
                    <a:pt x="1952" y="1536"/>
                  </a:lnTo>
                  <a:lnTo>
                    <a:pt x="1952" y="1482"/>
                  </a:lnTo>
                  <a:lnTo>
                    <a:pt x="1966" y="1482"/>
                  </a:lnTo>
                  <a:lnTo>
                    <a:pt x="1966" y="1468"/>
                  </a:lnTo>
                  <a:lnTo>
                    <a:pt x="1974" y="1468"/>
                  </a:lnTo>
                  <a:lnTo>
                    <a:pt x="1974" y="1440"/>
                  </a:lnTo>
                  <a:lnTo>
                    <a:pt x="1982" y="1440"/>
                  </a:lnTo>
                  <a:lnTo>
                    <a:pt x="1982" y="1425"/>
                  </a:lnTo>
                  <a:lnTo>
                    <a:pt x="1988" y="1425"/>
                  </a:lnTo>
                  <a:lnTo>
                    <a:pt x="1988" y="413"/>
                  </a:lnTo>
                  <a:lnTo>
                    <a:pt x="1952" y="413"/>
                  </a:lnTo>
                  <a:lnTo>
                    <a:pt x="1952" y="406"/>
                  </a:lnTo>
                  <a:lnTo>
                    <a:pt x="1910" y="406"/>
                  </a:lnTo>
                  <a:lnTo>
                    <a:pt x="1910" y="391"/>
                  </a:lnTo>
                  <a:lnTo>
                    <a:pt x="1873" y="391"/>
                  </a:lnTo>
                  <a:lnTo>
                    <a:pt x="1873" y="384"/>
                  </a:lnTo>
                  <a:lnTo>
                    <a:pt x="1836" y="384"/>
                  </a:lnTo>
                  <a:lnTo>
                    <a:pt x="1836" y="375"/>
                  </a:lnTo>
                  <a:lnTo>
                    <a:pt x="1784" y="375"/>
                  </a:lnTo>
                  <a:lnTo>
                    <a:pt x="1784" y="369"/>
                  </a:lnTo>
                  <a:lnTo>
                    <a:pt x="1756" y="369"/>
                  </a:lnTo>
                  <a:lnTo>
                    <a:pt x="1756" y="355"/>
                  </a:lnTo>
                  <a:lnTo>
                    <a:pt x="1705" y="355"/>
                  </a:lnTo>
                  <a:lnTo>
                    <a:pt x="1705" y="347"/>
                  </a:lnTo>
                  <a:lnTo>
                    <a:pt x="1669" y="347"/>
                  </a:lnTo>
                  <a:lnTo>
                    <a:pt x="1669" y="338"/>
                  </a:lnTo>
                  <a:lnTo>
                    <a:pt x="1623" y="338"/>
                  </a:lnTo>
                  <a:lnTo>
                    <a:pt x="1623" y="332"/>
                  </a:lnTo>
                  <a:lnTo>
                    <a:pt x="1588" y="332"/>
                  </a:lnTo>
                  <a:lnTo>
                    <a:pt x="1588" y="324"/>
                  </a:lnTo>
                  <a:lnTo>
                    <a:pt x="1545" y="324"/>
                  </a:lnTo>
                  <a:lnTo>
                    <a:pt x="1545" y="318"/>
                  </a:lnTo>
                  <a:lnTo>
                    <a:pt x="1508" y="318"/>
                  </a:lnTo>
                  <a:lnTo>
                    <a:pt x="1508" y="310"/>
                  </a:lnTo>
                  <a:lnTo>
                    <a:pt x="1464" y="310"/>
                  </a:lnTo>
                  <a:lnTo>
                    <a:pt x="1464" y="296"/>
                  </a:lnTo>
                  <a:lnTo>
                    <a:pt x="1427" y="296"/>
                  </a:lnTo>
                  <a:lnTo>
                    <a:pt x="1427" y="287"/>
                  </a:lnTo>
                  <a:lnTo>
                    <a:pt x="1383" y="287"/>
                  </a:lnTo>
                  <a:lnTo>
                    <a:pt x="1383" y="272"/>
                  </a:lnTo>
                  <a:lnTo>
                    <a:pt x="1305" y="272"/>
                  </a:lnTo>
                  <a:lnTo>
                    <a:pt x="1305" y="259"/>
                  </a:lnTo>
                  <a:lnTo>
                    <a:pt x="1268" y="259"/>
                  </a:lnTo>
                  <a:lnTo>
                    <a:pt x="1268" y="250"/>
                  </a:lnTo>
                  <a:lnTo>
                    <a:pt x="1231" y="250"/>
                  </a:lnTo>
                  <a:lnTo>
                    <a:pt x="1231" y="236"/>
                  </a:lnTo>
                  <a:lnTo>
                    <a:pt x="1187" y="236"/>
                  </a:lnTo>
                  <a:lnTo>
                    <a:pt x="1187" y="228"/>
                  </a:lnTo>
                  <a:lnTo>
                    <a:pt x="1150" y="228"/>
                  </a:lnTo>
                  <a:lnTo>
                    <a:pt x="1150" y="222"/>
                  </a:lnTo>
                  <a:lnTo>
                    <a:pt x="1100" y="222"/>
                  </a:lnTo>
                  <a:lnTo>
                    <a:pt x="1100" y="213"/>
                  </a:lnTo>
                  <a:lnTo>
                    <a:pt x="1072" y="213"/>
                  </a:lnTo>
                  <a:lnTo>
                    <a:pt x="1072" y="208"/>
                  </a:lnTo>
                  <a:lnTo>
                    <a:pt x="1018" y="208"/>
                  </a:lnTo>
                  <a:lnTo>
                    <a:pt x="1018" y="199"/>
                  </a:lnTo>
                  <a:lnTo>
                    <a:pt x="983" y="199"/>
                  </a:lnTo>
                  <a:lnTo>
                    <a:pt x="983" y="184"/>
                  </a:lnTo>
                  <a:lnTo>
                    <a:pt x="940" y="184"/>
                  </a:lnTo>
                  <a:lnTo>
                    <a:pt x="940" y="177"/>
                  </a:lnTo>
                  <a:lnTo>
                    <a:pt x="903" y="177"/>
                  </a:lnTo>
                  <a:lnTo>
                    <a:pt x="903" y="171"/>
                  </a:lnTo>
                  <a:lnTo>
                    <a:pt x="859" y="171"/>
                  </a:lnTo>
                  <a:lnTo>
                    <a:pt x="859" y="154"/>
                  </a:lnTo>
                  <a:lnTo>
                    <a:pt x="822" y="154"/>
                  </a:lnTo>
                  <a:lnTo>
                    <a:pt x="822" y="148"/>
                  </a:lnTo>
                  <a:lnTo>
                    <a:pt x="780" y="148"/>
                  </a:lnTo>
                  <a:lnTo>
                    <a:pt x="780" y="140"/>
                  </a:lnTo>
                  <a:lnTo>
                    <a:pt x="743" y="140"/>
                  </a:lnTo>
                  <a:lnTo>
                    <a:pt x="743" y="133"/>
                  </a:lnTo>
                  <a:lnTo>
                    <a:pt x="698" y="133"/>
                  </a:lnTo>
                  <a:lnTo>
                    <a:pt x="698" y="118"/>
                  </a:lnTo>
                  <a:lnTo>
                    <a:pt x="663" y="118"/>
                  </a:lnTo>
                  <a:lnTo>
                    <a:pt x="663" y="111"/>
                  </a:lnTo>
                  <a:lnTo>
                    <a:pt x="583" y="111"/>
                  </a:lnTo>
                  <a:lnTo>
                    <a:pt x="583" y="96"/>
                  </a:lnTo>
                  <a:lnTo>
                    <a:pt x="531" y="96"/>
                  </a:lnTo>
                  <a:lnTo>
                    <a:pt x="531" y="89"/>
                  </a:lnTo>
                  <a:lnTo>
                    <a:pt x="502" y="89"/>
                  </a:lnTo>
                  <a:lnTo>
                    <a:pt x="502" y="80"/>
                  </a:lnTo>
                  <a:lnTo>
                    <a:pt x="452" y="80"/>
                  </a:lnTo>
                  <a:lnTo>
                    <a:pt x="452" y="66"/>
                  </a:lnTo>
                  <a:lnTo>
                    <a:pt x="421" y="66"/>
                  </a:lnTo>
                  <a:lnTo>
                    <a:pt x="421" y="59"/>
                  </a:lnTo>
                  <a:lnTo>
                    <a:pt x="371" y="59"/>
                  </a:lnTo>
                  <a:lnTo>
                    <a:pt x="371" y="52"/>
                  </a:lnTo>
                  <a:lnTo>
                    <a:pt x="334" y="52"/>
                  </a:lnTo>
                  <a:lnTo>
                    <a:pt x="334" y="37"/>
                  </a:lnTo>
                  <a:lnTo>
                    <a:pt x="291" y="37"/>
                  </a:lnTo>
                  <a:lnTo>
                    <a:pt x="291" y="28"/>
                  </a:lnTo>
                  <a:lnTo>
                    <a:pt x="256" y="28"/>
                  </a:lnTo>
                  <a:lnTo>
                    <a:pt x="256" y="23"/>
                  </a:lnTo>
                  <a:lnTo>
                    <a:pt x="219" y="23"/>
                  </a:lnTo>
                  <a:lnTo>
                    <a:pt x="219" y="15"/>
                  </a:lnTo>
                  <a:lnTo>
                    <a:pt x="174" y="15"/>
                  </a:lnTo>
                  <a:lnTo>
                    <a:pt x="174" y="0"/>
                  </a:lnTo>
                  <a:lnTo>
                    <a:pt x="138" y="0"/>
                  </a:lnTo>
                  <a:close/>
                </a:path>
              </a:pathLst>
            </a:custGeom>
            <a:solidFill>
              <a:srgbClr val="020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3" name="Freeform 680"/>
            <p:cNvSpPr>
              <a:spLocks/>
            </p:cNvSpPr>
            <p:nvPr/>
          </p:nvSpPr>
          <p:spPr bwMode="auto">
            <a:xfrm>
              <a:off x="709" y="1811"/>
              <a:ext cx="185" cy="142"/>
            </a:xfrm>
            <a:custGeom>
              <a:avLst/>
              <a:gdLst>
                <a:gd name="T0" fmla="*/ 0 w 1859"/>
                <a:gd name="T1" fmla="*/ 0 h 1851"/>
                <a:gd name="T2" fmla="*/ 0 w 1859"/>
                <a:gd name="T3" fmla="*/ 0 h 1851"/>
                <a:gd name="T4" fmla="*/ 0 w 1859"/>
                <a:gd name="T5" fmla="*/ 0 h 1851"/>
                <a:gd name="T6" fmla="*/ 0 w 1859"/>
                <a:gd name="T7" fmla="*/ 0 h 1851"/>
                <a:gd name="T8" fmla="*/ 0 w 1859"/>
                <a:gd name="T9" fmla="*/ 0 h 1851"/>
                <a:gd name="T10" fmla="*/ 0 w 1859"/>
                <a:gd name="T11" fmla="*/ 0 h 1851"/>
                <a:gd name="T12" fmla="*/ 0 w 1859"/>
                <a:gd name="T13" fmla="*/ 0 h 1851"/>
                <a:gd name="T14" fmla="*/ 0 w 1859"/>
                <a:gd name="T15" fmla="*/ 0 h 1851"/>
                <a:gd name="T16" fmla="*/ 0 w 1859"/>
                <a:gd name="T17" fmla="*/ 0 h 1851"/>
                <a:gd name="T18" fmla="*/ 0 w 1859"/>
                <a:gd name="T19" fmla="*/ 0 h 1851"/>
                <a:gd name="T20" fmla="*/ 0 w 1859"/>
                <a:gd name="T21" fmla="*/ 0 h 1851"/>
                <a:gd name="T22" fmla="*/ 0 w 1859"/>
                <a:gd name="T23" fmla="*/ 0 h 1851"/>
                <a:gd name="T24" fmla="*/ 0 w 1859"/>
                <a:gd name="T25" fmla="*/ 0 h 1851"/>
                <a:gd name="T26" fmla="*/ 0 w 1859"/>
                <a:gd name="T27" fmla="*/ 0 h 1851"/>
                <a:gd name="T28" fmla="*/ 0 w 1859"/>
                <a:gd name="T29" fmla="*/ 0 h 1851"/>
                <a:gd name="T30" fmla="*/ 0 w 1859"/>
                <a:gd name="T31" fmla="*/ 0 h 1851"/>
                <a:gd name="T32" fmla="*/ 0 w 1859"/>
                <a:gd name="T33" fmla="*/ 0 h 1851"/>
                <a:gd name="T34" fmla="*/ 0 w 1859"/>
                <a:gd name="T35" fmla="*/ 0 h 1851"/>
                <a:gd name="T36" fmla="*/ 0 w 1859"/>
                <a:gd name="T37" fmla="*/ 0 h 1851"/>
                <a:gd name="T38" fmla="*/ 0 w 1859"/>
                <a:gd name="T39" fmla="*/ 0 h 1851"/>
                <a:gd name="T40" fmla="*/ 0 w 1859"/>
                <a:gd name="T41" fmla="*/ 0 h 1851"/>
                <a:gd name="T42" fmla="*/ 0 w 1859"/>
                <a:gd name="T43" fmla="*/ 0 h 1851"/>
                <a:gd name="T44" fmla="*/ 0 w 1859"/>
                <a:gd name="T45" fmla="*/ 0 h 1851"/>
                <a:gd name="T46" fmla="*/ 0 w 1859"/>
                <a:gd name="T47" fmla="*/ 0 h 1851"/>
                <a:gd name="T48" fmla="*/ 0 w 1859"/>
                <a:gd name="T49" fmla="*/ 0 h 1851"/>
                <a:gd name="T50" fmla="*/ 0 w 1859"/>
                <a:gd name="T51" fmla="*/ 0 h 1851"/>
                <a:gd name="T52" fmla="*/ 0 w 1859"/>
                <a:gd name="T53" fmla="*/ 0 h 1851"/>
                <a:gd name="T54" fmla="*/ 0 w 1859"/>
                <a:gd name="T55" fmla="*/ 0 h 1851"/>
                <a:gd name="T56" fmla="*/ 0 w 1859"/>
                <a:gd name="T57" fmla="*/ 0 h 1851"/>
                <a:gd name="T58" fmla="*/ 0 w 1859"/>
                <a:gd name="T59" fmla="*/ 0 h 1851"/>
                <a:gd name="T60" fmla="*/ 0 w 1859"/>
                <a:gd name="T61" fmla="*/ 0 h 1851"/>
                <a:gd name="T62" fmla="*/ 0 w 1859"/>
                <a:gd name="T63" fmla="*/ 0 h 1851"/>
                <a:gd name="T64" fmla="*/ 0 w 1859"/>
                <a:gd name="T65" fmla="*/ 0 h 1851"/>
                <a:gd name="T66" fmla="*/ 0 w 1859"/>
                <a:gd name="T67" fmla="*/ 0 h 1851"/>
                <a:gd name="T68" fmla="*/ 0 w 1859"/>
                <a:gd name="T69" fmla="*/ 0 h 1851"/>
                <a:gd name="T70" fmla="*/ 0 w 1859"/>
                <a:gd name="T71" fmla="*/ 0 h 1851"/>
                <a:gd name="T72" fmla="*/ 0 w 1859"/>
                <a:gd name="T73" fmla="*/ 0 h 1851"/>
                <a:gd name="T74" fmla="*/ 0 w 1859"/>
                <a:gd name="T75" fmla="*/ 0 h 1851"/>
                <a:gd name="T76" fmla="*/ 0 w 1859"/>
                <a:gd name="T77" fmla="*/ 0 h 1851"/>
                <a:gd name="T78" fmla="*/ 0 w 1859"/>
                <a:gd name="T79" fmla="*/ 0 h 1851"/>
                <a:gd name="T80" fmla="*/ 0 w 1859"/>
                <a:gd name="T81" fmla="*/ 0 h 1851"/>
                <a:gd name="T82" fmla="*/ 0 w 1859"/>
                <a:gd name="T83" fmla="*/ 0 h 1851"/>
                <a:gd name="T84" fmla="*/ 0 w 1859"/>
                <a:gd name="T85" fmla="*/ 0 h 1851"/>
                <a:gd name="T86" fmla="*/ 0 w 1859"/>
                <a:gd name="T87" fmla="*/ 0 h 1851"/>
                <a:gd name="T88" fmla="*/ 0 w 1859"/>
                <a:gd name="T89" fmla="*/ 0 h 1851"/>
                <a:gd name="T90" fmla="*/ 0 w 1859"/>
                <a:gd name="T91" fmla="*/ 0 h 1851"/>
                <a:gd name="T92" fmla="*/ 0 w 1859"/>
                <a:gd name="T93" fmla="*/ 0 h 1851"/>
                <a:gd name="T94" fmla="*/ 0 w 1859"/>
                <a:gd name="T95" fmla="*/ 0 h 1851"/>
                <a:gd name="T96" fmla="*/ 0 w 1859"/>
                <a:gd name="T97" fmla="*/ 0 h 1851"/>
                <a:gd name="T98" fmla="*/ 0 w 1859"/>
                <a:gd name="T99" fmla="*/ 0 h 1851"/>
                <a:gd name="T100" fmla="*/ 0 w 1859"/>
                <a:gd name="T101" fmla="*/ 0 h 1851"/>
                <a:gd name="T102" fmla="*/ 0 w 1859"/>
                <a:gd name="T103" fmla="*/ 0 h 18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59"/>
                <a:gd name="T157" fmla="*/ 0 h 1851"/>
                <a:gd name="T158" fmla="*/ 1859 w 1859"/>
                <a:gd name="T159" fmla="*/ 1851 h 18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59" h="1851">
                  <a:moveTo>
                    <a:pt x="82" y="0"/>
                  </a:moveTo>
                  <a:lnTo>
                    <a:pt x="82" y="28"/>
                  </a:lnTo>
                  <a:lnTo>
                    <a:pt x="74" y="28"/>
                  </a:lnTo>
                  <a:lnTo>
                    <a:pt x="74" y="59"/>
                  </a:lnTo>
                  <a:lnTo>
                    <a:pt x="68" y="59"/>
                  </a:lnTo>
                  <a:lnTo>
                    <a:pt x="68" y="89"/>
                  </a:lnTo>
                  <a:lnTo>
                    <a:pt x="59" y="89"/>
                  </a:lnTo>
                  <a:lnTo>
                    <a:pt x="59" y="111"/>
                  </a:lnTo>
                  <a:lnTo>
                    <a:pt x="46" y="111"/>
                  </a:lnTo>
                  <a:lnTo>
                    <a:pt x="46" y="133"/>
                  </a:lnTo>
                  <a:lnTo>
                    <a:pt x="37" y="133"/>
                  </a:lnTo>
                  <a:lnTo>
                    <a:pt x="37" y="184"/>
                  </a:lnTo>
                  <a:lnTo>
                    <a:pt x="24" y="184"/>
                  </a:lnTo>
                  <a:lnTo>
                    <a:pt x="24" y="208"/>
                  </a:lnTo>
                  <a:lnTo>
                    <a:pt x="17" y="208"/>
                  </a:lnTo>
                  <a:lnTo>
                    <a:pt x="17" y="228"/>
                  </a:lnTo>
                  <a:lnTo>
                    <a:pt x="0" y="228"/>
                  </a:lnTo>
                  <a:lnTo>
                    <a:pt x="0" y="1431"/>
                  </a:lnTo>
                  <a:lnTo>
                    <a:pt x="24" y="1431"/>
                  </a:lnTo>
                  <a:lnTo>
                    <a:pt x="24" y="1440"/>
                  </a:lnTo>
                  <a:lnTo>
                    <a:pt x="59" y="1440"/>
                  </a:lnTo>
                  <a:lnTo>
                    <a:pt x="59" y="1446"/>
                  </a:lnTo>
                  <a:lnTo>
                    <a:pt x="96" y="1446"/>
                  </a:lnTo>
                  <a:lnTo>
                    <a:pt x="96" y="1462"/>
                  </a:lnTo>
                  <a:lnTo>
                    <a:pt x="141" y="1462"/>
                  </a:lnTo>
                  <a:lnTo>
                    <a:pt x="141" y="1468"/>
                  </a:lnTo>
                  <a:lnTo>
                    <a:pt x="177" y="1468"/>
                  </a:lnTo>
                  <a:lnTo>
                    <a:pt x="177" y="1477"/>
                  </a:lnTo>
                  <a:lnTo>
                    <a:pt x="213" y="1477"/>
                  </a:lnTo>
                  <a:lnTo>
                    <a:pt x="213" y="1482"/>
                  </a:lnTo>
                  <a:lnTo>
                    <a:pt x="250" y="1482"/>
                  </a:lnTo>
                  <a:lnTo>
                    <a:pt x="250" y="1499"/>
                  </a:lnTo>
                  <a:lnTo>
                    <a:pt x="292" y="1499"/>
                  </a:lnTo>
                  <a:lnTo>
                    <a:pt x="292" y="1505"/>
                  </a:lnTo>
                  <a:lnTo>
                    <a:pt x="329" y="1505"/>
                  </a:lnTo>
                  <a:lnTo>
                    <a:pt x="329" y="1513"/>
                  </a:lnTo>
                  <a:lnTo>
                    <a:pt x="365" y="1513"/>
                  </a:lnTo>
                  <a:lnTo>
                    <a:pt x="365" y="1519"/>
                  </a:lnTo>
                  <a:lnTo>
                    <a:pt x="396" y="1519"/>
                  </a:lnTo>
                  <a:lnTo>
                    <a:pt x="396" y="1536"/>
                  </a:lnTo>
                  <a:lnTo>
                    <a:pt x="475" y="1536"/>
                  </a:lnTo>
                  <a:lnTo>
                    <a:pt x="475" y="1550"/>
                  </a:lnTo>
                  <a:lnTo>
                    <a:pt x="511" y="1550"/>
                  </a:lnTo>
                  <a:lnTo>
                    <a:pt x="511" y="1556"/>
                  </a:lnTo>
                  <a:lnTo>
                    <a:pt x="548" y="1556"/>
                  </a:lnTo>
                  <a:lnTo>
                    <a:pt x="548" y="1565"/>
                  </a:lnTo>
                  <a:lnTo>
                    <a:pt x="592" y="1565"/>
                  </a:lnTo>
                  <a:lnTo>
                    <a:pt x="592" y="1579"/>
                  </a:lnTo>
                  <a:lnTo>
                    <a:pt x="637" y="1579"/>
                  </a:lnTo>
                  <a:lnTo>
                    <a:pt x="637" y="1587"/>
                  </a:lnTo>
                  <a:lnTo>
                    <a:pt x="673" y="1587"/>
                  </a:lnTo>
                  <a:lnTo>
                    <a:pt x="673" y="1594"/>
                  </a:lnTo>
                  <a:lnTo>
                    <a:pt x="710" y="1594"/>
                  </a:lnTo>
                  <a:lnTo>
                    <a:pt x="710" y="1601"/>
                  </a:lnTo>
                  <a:lnTo>
                    <a:pt x="746" y="1601"/>
                  </a:lnTo>
                  <a:lnTo>
                    <a:pt x="746" y="1616"/>
                  </a:lnTo>
                  <a:lnTo>
                    <a:pt x="788" y="1616"/>
                  </a:lnTo>
                  <a:lnTo>
                    <a:pt x="788" y="1624"/>
                  </a:lnTo>
                  <a:lnTo>
                    <a:pt x="825" y="1624"/>
                  </a:lnTo>
                  <a:lnTo>
                    <a:pt x="825" y="1638"/>
                  </a:lnTo>
                  <a:lnTo>
                    <a:pt x="898" y="1638"/>
                  </a:lnTo>
                  <a:lnTo>
                    <a:pt x="898" y="1647"/>
                  </a:lnTo>
                  <a:lnTo>
                    <a:pt x="927" y="1647"/>
                  </a:lnTo>
                  <a:lnTo>
                    <a:pt x="927" y="1653"/>
                  </a:lnTo>
                  <a:lnTo>
                    <a:pt x="979" y="1653"/>
                  </a:lnTo>
                  <a:lnTo>
                    <a:pt x="979" y="1667"/>
                  </a:lnTo>
                  <a:lnTo>
                    <a:pt x="1016" y="1667"/>
                  </a:lnTo>
                  <a:lnTo>
                    <a:pt x="1016" y="1675"/>
                  </a:lnTo>
                  <a:lnTo>
                    <a:pt x="1044" y="1675"/>
                  </a:lnTo>
                  <a:lnTo>
                    <a:pt x="1044" y="1684"/>
                  </a:lnTo>
                  <a:lnTo>
                    <a:pt x="1080" y="1684"/>
                  </a:lnTo>
                  <a:lnTo>
                    <a:pt x="1080" y="1698"/>
                  </a:lnTo>
                  <a:lnTo>
                    <a:pt x="1131" y="1698"/>
                  </a:lnTo>
                  <a:lnTo>
                    <a:pt x="1131" y="1704"/>
                  </a:lnTo>
                  <a:lnTo>
                    <a:pt x="1162" y="1704"/>
                  </a:lnTo>
                  <a:lnTo>
                    <a:pt x="1162" y="1712"/>
                  </a:lnTo>
                  <a:lnTo>
                    <a:pt x="1197" y="1712"/>
                  </a:lnTo>
                  <a:lnTo>
                    <a:pt x="1197" y="1720"/>
                  </a:lnTo>
                  <a:lnTo>
                    <a:pt x="1234" y="1720"/>
                  </a:lnTo>
                  <a:lnTo>
                    <a:pt x="1234" y="1735"/>
                  </a:lnTo>
                  <a:lnTo>
                    <a:pt x="1277" y="1735"/>
                  </a:lnTo>
                  <a:lnTo>
                    <a:pt x="1277" y="1741"/>
                  </a:lnTo>
                  <a:lnTo>
                    <a:pt x="1313" y="1741"/>
                  </a:lnTo>
                  <a:lnTo>
                    <a:pt x="1313" y="1757"/>
                  </a:lnTo>
                  <a:lnTo>
                    <a:pt x="1386" y="1757"/>
                  </a:lnTo>
                  <a:lnTo>
                    <a:pt x="1386" y="1763"/>
                  </a:lnTo>
                  <a:lnTo>
                    <a:pt x="1430" y="1763"/>
                  </a:lnTo>
                  <a:lnTo>
                    <a:pt x="1430" y="1772"/>
                  </a:lnTo>
                  <a:lnTo>
                    <a:pt x="1467" y="1772"/>
                  </a:lnTo>
                  <a:lnTo>
                    <a:pt x="1467" y="1786"/>
                  </a:lnTo>
                  <a:lnTo>
                    <a:pt x="1504" y="1786"/>
                  </a:lnTo>
                  <a:lnTo>
                    <a:pt x="1504" y="1794"/>
                  </a:lnTo>
                  <a:lnTo>
                    <a:pt x="1545" y="1794"/>
                  </a:lnTo>
                  <a:lnTo>
                    <a:pt x="1545" y="1800"/>
                  </a:lnTo>
                  <a:lnTo>
                    <a:pt x="1582" y="1800"/>
                  </a:lnTo>
                  <a:lnTo>
                    <a:pt x="1582" y="1814"/>
                  </a:lnTo>
                  <a:lnTo>
                    <a:pt x="1619" y="1814"/>
                  </a:lnTo>
                  <a:lnTo>
                    <a:pt x="1619" y="1823"/>
                  </a:lnTo>
                  <a:lnTo>
                    <a:pt x="1663" y="1823"/>
                  </a:lnTo>
                  <a:lnTo>
                    <a:pt x="1663" y="1829"/>
                  </a:lnTo>
                  <a:lnTo>
                    <a:pt x="1700" y="1829"/>
                  </a:lnTo>
                  <a:lnTo>
                    <a:pt x="1700" y="1845"/>
                  </a:lnTo>
                  <a:lnTo>
                    <a:pt x="1728" y="1845"/>
                  </a:lnTo>
                  <a:lnTo>
                    <a:pt x="1728" y="1851"/>
                  </a:lnTo>
                  <a:lnTo>
                    <a:pt x="1780" y="1851"/>
                  </a:lnTo>
                  <a:lnTo>
                    <a:pt x="1780" y="1845"/>
                  </a:lnTo>
                  <a:lnTo>
                    <a:pt x="1787" y="1845"/>
                  </a:lnTo>
                  <a:lnTo>
                    <a:pt x="1787" y="1800"/>
                  </a:lnTo>
                  <a:lnTo>
                    <a:pt x="1795" y="1800"/>
                  </a:lnTo>
                  <a:lnTo>
                    <a:pt x="1795" y="1772"/>
                  </a:lnTo>
                  <a:lnTo>
                    <a:pt x="1800" y="1772"/>
                  </a:lnTo>
                  <a:lnTo>
                    <a:pt x="1800" y="1757"/>
                  </a:lnTo>
                  <a:lnTo>
                    <a:pt x="1817" y="1757"/>
                  </a:lnTo>
                  <a:lnTo>
                    <a:pt x="1817" y="1712"/>
                  </a:lnTo>
                  <a:lnTo>
                    <a:pt x="1823" y="1712"/>
                  </a:lnTo>
                  <a:lnTo>
                    <a:pt x="1823" y="1684"/>
                  </a:lnTo>
                  <a:lnTo>
                    <a:pt x="1837" y="1684"/>
                  </a:lnTo>
                  <a:lnTo>
                    <a:pt x="1837" y="1667"/>
                  </a:lnTo>
                  <a:lnTo>
                    <a:pt x="1845" y="1667"/>
                  </a:lnTo>
                  <a:lnTo>
                    <a:pt x="1845" y="1638"/>
                  </a:lnTo>
                  <a:lnTo>
                    <a:pt x="1854" y="1638"/>
                  </a:lnTo>
                  <a:lnTo>
                    <a:pt x="1854" y="1624"/>
                  </a:lnTo>
                  <a:lnTo>
                    <a:pt x="1859" y="1624"/>
                  </a:lnTo>
                  <a:lnTo>
                    <a:pt x="1859" y="406"/>
                  </a:lnTo>
                  <a:lnTo>
                    <a:pt x="1854" y="406"/>
                  </a:lnTo>
                  <a:lnTo>
                    <a:pt x="1854" y="391"/>
                  </a:lnTo>
                  <a:lnTo>
                    <a:pt x="1817" y="391"/>
                  </a:lnTo>
                  <a:lnTo>
                    <a:pt x="1817" y="384"/>
                  </a:lnTo>
                  <a:lnTo>
                    <a:pt x="1780" y="384"/>
                  </a:lnTo>
                  <a:lnTo>
                    <a:pt x="1780" y="375"/>
                  </a:lnTo>
                  <a:lnTo>
                    <a:pt x="1728" y="375"/>
                  </a:lnTo>
                  <a:lnTo>
                    <a:pt x="1728" y="369"/>
                  </a:lnTo>
                  <a:lnTo>
                    <a:pt x="1700" y="369"/>
                  </a:lnTo>
                  <a:lnTo>
                    <a:pt x="1700" y="355"/>
                  </a:lnTo>
                  <a:lnTo>
                    <a:pt x="1649" y="355"/>
                  </a:lnTo>
                  <a:lnTo>
                    <a:pt x="1649" y="347"/>
                  </a:lnTo>
                  <a:lnTo>
                    <a:pt x="1613" y="347"/>
                  </a:lnTo>
                  <a:lnTo>
                    <a:pt x="1613" y="338"/>
                  </a:lnTo>
                  <a:lnTo>
                    <a:pt x="1567" y="338"/>
                  </a:lnTo>
                  <a:lnTo>
                    <a:pt x="1567" y="332"/>
                  </a:lnTo>
                  <a:lnTo>
                    <a:pt x="1532" y="332"/>
                  </a:lnTo>
                  <a:lnTo>
                    <a:pt x="1532" y="324"/>
                  </a:lnTo>
                  <a:lnTo>
                    <a:pt x="1489" y="324"/>
                  </a:lnTo>
                  <a:lnTo>
                    <a:pt x="1489" y="318"/>
                  </a:lnTo>
                  <a:lnTo>
                    <a:pt x="1452" y="318"/>
                  </a:lnTo>
                  <a:lnTo>
                    <a:pt x="1452" y="310"/>
                  </a:lnTo>
                  <a:lnTo>
                    <a:pt x="1408" y="310"/>
                  </a:lnTo>
                  <a:lnTo>
                    <a:pt x="1408" y="296"/>
                  </a:lnTo>
                  <a:lnTo>
                    <a:pt x="1371" y="296"/>
                  </a:lnTo>
                  <a:lnTo>
                    <a:pt x="1371" y="287"/>
                  </a:lnTo>
                  <a:lnTo>
                    <a:pt x="1327" y="287"/>
                  </a:lnTo>
                  <a:lnTo>
                    <a:pt x="1327" y="272"/>
                  </a:lnTo>
                  <a:lnTo>
                    <a:pt x="1249" y="272"/>
                  </a:lnTo>
                  <a:lnTo>
                    <a:pt x="1249" y="259"/>
                  </a:lnTo>
                  <a:lnTo>
                    <a:pt x="1212" y="259"/>
                  </a:lnTo>
                  <a:lnTo>
                    <a:pt x="1212" y="250"/>
                  </a:lnTo>
                  <a:lnTo>
                    <a:pt x="1175" y="250"/>
                  </a:lnTo>
                  <a:lnTo>
                    <a:pt x="1175" y="236"/>
                  </a:lnTo>
                  <a:lnTo>
                    <a:pt x="1131" y="236"/>
                  </a:lnTo>
                  <a:lnTo>
                    <a:pt x="1131" y="228"/>
                  </a:lnTo>
                  <a:lnTo>
                    <a:pt x="1094" y="228"/>
                  </a:lnTo>
                  <a:lnTo>
                    <a:pt x="1094" y="222"/>
                  </a:lnTo>
                  <a:lnTo>
                    <a:pt x="1044" y="222"/>
                  </a:lnTo>
                  <a:lnTo>
                    <a:pt x="1044" y="213"/>
                  </a:lnTo>
                  <a:lnTo>
                    <a:pt x="1016" y="213"/>
                  </a:lnTo>
                  <a:lnTo>
                    <a:pt x="1016" y="208"/>
                  </a:lnTo>
                  <a:lnTo>
                    <a:pt x="962" y="208"/>
                  </a:lnTo>
                  <a:lnTo>
                    <a:pt x="962" y="199"/>
                  </a:lnTo>
                  <a:lnTo>
                    <a:pt x="927" y="199"/>
                  </a:lnTo>
                  <a:lnTo>
                    <a:pt x="927" y="184"/>
                  </a:lnTo>
                  <a:lnTo>
                    <a:pt x="884" y="184"/>
                  </a:lnTo>
                  <a:lnTo>
                    <a:pt x="884" y="177"/>
                  </a:lnTo>
                  <a:lnTo>
                    <a:pt x="847" y="177"/>
                  </a:lnTo>
                  <a:lnTo>
                    <a:pt x="847" y="171"/>
                  </a:lnTo>
                  <a:lnTo>
                    <a:pt x="803" y="171"/>
                  </a:lnTo>
                  <a:lnTo>
                    <a:pt x="803" y="154"/>
                  </a:lnTo>
                  <a:lnTo>
                    <a:pt x="766" y="154"/>
                  </a:lnTo>
                  <a:lnTo>
                    <a:pt x="766" y="148"/>
                  </a:lnTo>
                  <a:lnTo>
                    <a:pt x="724" y="148"/>
                  </a:lnTo>
                  <a:lnTo>
                    <a:pt x="724" y="140"/>
                  </a:lnTo>
                  <a:lnTo>
                    <a:pt x="687" y="140"/>
                  </a:lnTo>
                  <a:lnTo>
                    <a:pt x="687" y="133"/>
                  </a:lnTo>
                  <a:lnTo>
                    <a:pt x="642" y="133"/>
                  </a:lnTo>
                  <a:lnTo>
                    <a:pt x="642" y="118"/>
                  </a:lnTo>
                  <a:lnTo>
                    <a:pt x="607" y="118"/>
                  </a:lnTo>
                  <a:lnTo>
                    <a:pt x="607" y="111"/>
                  </a:lnTo>
                  <a:lnTo>
                    <a:pt x="527" y="111"/>
                  </a:lnTo>
                  <a:lnTo>
                    <a:pt x="527" y="96"/>
                  </a:lnTo>
                  <a:lnTo>
                    <a:pt x="475" y="96"/>
                  </a:lnTo>
                  <a:lnTo>
                    <a:pt x="475" y="89"/>
                  </a:lnTo>
                  <a:lnTo>
                    <a:pt x="446" y="89"/>
                  </a:lnTo>
                  <a:lnTo>
                    <a:pt x="446" y="80"/>
                  </a:lnTo>
                  <a:lnTo>
                    <a:pt x="396" y="80"/>
                  </a:lnTo>
                  <a:lnTo>
                    <a:pt x="396" y="66"/>
                  </a:lnTo>
                  <a:lnTo>
                    <a:pt x="365" y="66"/>
                  </a:lnTo>
                  <a:lnTo>
                    <a:pt x="365" y="59"/>
                  </a:lnTo>
                  <a:lnTo>
                    <a:pt x="315" y="59"/>
                  </a:lnTo>
                  <a:lnTo>
                    <a:pt x="315" y="52"/>
                  </a:lnTo>
                  <a:lnTo>
                    <a:pt x="278" y="52"/>
                  </a:lnTo>
                  <a:lnTo>
                    <a:pt x="278" y="37"/>
                  </a:lnTo>
                  <a:lnTo>
                    <a:pt x="235" y="37"/>
                  </a:lnTo>
                  <a:lnTo>
                    <a:pt x="235" y="28"/>
                  </a:lnTo>
                  <a:lnTo>
                    <a:pt x="200" y="28"/>
                  </a:lnTo>
                  <a:lnTo>
                    <a:pt x="200" y="23"/>
                  </a:lnTo>
                  <a:lnTo>
                    <a:pt x="163" y="23"/>
                  </a:lnTo>
                  <a:lnTo>
                    <a:pt x="163" y="15"/>
                  </a:lnTo>
                  <a:lnTo>
                    <a:pt x="118" y="15"/>
                  </a:lnTo>
                  <a:lnTo>
                    <a:pt x="118" y="0"/>
                  </a:lnTo>
                  <a:lnTo>
                    <a:pt x="82" y="0"/>
                  </a:lnTo>
                  <a:close/>
                </a:path>
              </a:pathLst>
            </a:custGeom>
            <a:solidFill>
              <a:srgbClr val="0202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4" name="Freeform 681"/>
            <p:cNvSpPr>
              <a:spLocks/>
            </p:cNvSpPr>
            <p:nvPr/>
          </p:nvSpPr>
          <p:spPr bwMode="auto">
            <a:xfrm>
              <a:off x="716" y="1816"/>
              <a:ext cx="173" cy="134"/>
            </a:xfrm>
            <a:custGeom>
              <a:avLst/>
              <a:gdLst>
                <a:gd name="T0" fmla="*/ 0 w 1726"/>
                <a:gd name="T1" fmla="*/ 0 h 1741"/>
                <a:gd name="T2" fmla="*/ 0 w 1726"/>
                <a:gd name="T3" fmla="*/ 0 h 1741"/>
                <a:gd name="T4" fmla="*/ 0 w 1726"/>
                <a:gd name="T5" fmla="*/ 0 h 1741"/>
                <a:gd name="T6" fmla="*/ 0 w 1726"/>
                <a:gd name="T7" fmla="*/ 0 h 1741"/>
                <a:gd name="T8" fmla="*/ 0 w 1726"/>
                <a:gd name="T9" fmla="*/ 0 h 1741"/>
                <a:gd name="T10" fmla="*/ 0 w 1726"/>
                <a:gd name="T11" fmla="*/ 0 h 1741"/>
                <a:gd name="T12" fmla="*/ 0 w 1726"/>
                <a:gd name="T13" fmla="*/ 0 h 1741"/>
                <a:gd name="T14" fmla="*/ 0 w 1726"/>
                <a:gd name="T15" fmla="*/ 0 h 1741"/>
                <a:gd name="T16" fmla="*/ 0 w 1726"/>
                <a:gd name="T17" fmla="*/ 0 h 1741"/>
                <a:gd name="T18" fmla="*/ 0 w 1726"/>
                <a:gd name="T19" fmla="*/ 0 h 1741"/>
                <a:gd name="T20" fmla="*/ 0 w 1726"/>
                <a:gd name="T21" fmla="*/ 0 h 1741"/>
                <a:gd name="T22" fmla="*/ 0 w 1726"/>
                <a:gd name="T23" fmla="*/ 0 h 1741"/>
                <a:gd name="T24" fmla="*/ 0 w 1726"/>
                <a:gd name="T25" fmla="*/ 0 h 1741"/>
                <a:gd name="T26" fmla="*/ 0 w 1726"/>
                <a:gd name="T27" fmla="*/ 0 h 1741"/>
                <a:gd name="T28" fmla="*/ 0 w 1726"/>
                <a:gd name="T29" fmla="*/ 0 h 1741"/>
                <a:gd name="T30" fmla="*/ 0 w 1726"/>
                <a:gd name="T31" fmla="*/ 0 h 1741"/>
                <a:gd name="T32" fmla="*/ 0 w 1726"/>
                <a:gd name="T33" fmla="*/ 0 h 1741"/>
                <a:gd name="T34" fmla="*/ 0 w 1726"/>
                <a:gd name="T35" fmla="*/ 0 h 1741"/>
                <a:gd name="T36" fmla="*/ 0 w 1726"/>
                <a:gd name="T37" fmla="*/ 0 h 1741"/>
                <a:gd name="T38" fmla="*/ 0 w 1726"/>
                <a:gd name="T39" fmla="*/ 0 h 1741"/>
                <a:gd name="T40" fmla="*/ 0 w 1726"/>
                <a:gd name="T41" fmla="*/ 0 h 1741"/>
                <a:gd name="T42" fmla="*/ 0 w 1726"/>
                <a:gd name="T43" fmla="*/ 0 h 1741"/>
                <a:gd name="T44" fmla="*/ 0 w 1726"/>
                <a:gd name="T45" fmla="*/ 0 h 1741"/>
                <a:gd name="T46" fmla="*/ 0 w 1726"/>
                <a:gd name="T47" fmla="*/ 0 h 1741"/>
                <a:gd name="T48" fmla="*/ 0 w 1726"/>
                <a:gd name="T49" fmla="*/ 0 h 1741"/>
                <a:gd name="T50" fmla="*/ 0 w 1726"/>
                <a:gd name="T51" fmla="*/ 0 h 1741"/>
                <a:gd name="T52" fmla="*/ 0 w 1726"/>
                <a:gd name="T53" fmla="*/ 0 h 1741"/>
                <a:gd name="T54" fmla="*/ 0 w 1726"/>
                <a:gd name="T55" fmla="*/ 0 h 1741"/>
                <a:gd name="T56" fmla="*/ 0 w 1726"/>
                <a:gd name="T57" fmla="*/ 0 h 1741"/>
                <a:gd name="T58" fmla="*/ 0 w 1726"/>
                <a:gd name="T59" fmla="*/ 0 h 1741"/>
                <a:gd name="T60" fmla="*/ 0 w 1726"/>
                <a:gd name="T61" fmla="*/ 0 h 1741"/>
                <a:gd name="T62" fmla="*/ 0 w 1726"/>
                <a:gd name="T63" fmla="*/ 0 h 1741"/>
                <a:gd name="T64" fmla="*/ 0 w 1726"/>
                <a:gd name="T65" fmla="*/ 0 h 1741"/>
                <a:gd name="T66" fmla="*/ 0 w 1726"/>
                <a:gd name="T67" fmla="*/ 0 h 1741"/>
                <a:gd name="T68" fmla="*/ 0 w 1726"/>
                <a:gd name="T69" fmla="*/ 0 h 1741"/>
                <a:gd name="T70" fmla="*/ 0 w 1726"/>
                <a:gd name="T71" fmla="*/ 0 h 1741"/>
                <a:gd name="T72" fmla="*/ 0 w 1726"/>
                <a:gd name="T73" fmla="*/ 0 h 1741"/>
                <a:gd name="T74" fmla="*/ 0 w 1726"/>
                <a:gd name="T75" fmla="*/ 0 h 1741"/>
                <a:gd name="T76" fmla="*/ 0 w 1726"/>
                <a:gd name="T77" fmla="*/ 0 h 1741"/>
                <a:gd name="T78" fmla="*/ 0 w 1726"/>
                <a:gd name="T79" fmla="*/ 0 h 1741"/>
                <a:gd name="T80" fmla="*/ 0 w 1726"/>
                <a:gd name="T81" fmla="*/ 0 h 1741"/>
                <a:gd name="T82" fmla="*/ 0 w 1726"/>
                <a:gd name="T83" fmla="*/ 0 h 1741"/>
                <a:gd name="T84" fmla="*/ 0 w 1726"/>
                <a:gd name="T85" fmla="*/ 0 h 1741"/>
                <a:gd name="T86" fmla="*/ 0 w 1726"/>
                <a:gd name="T87" fmla="*/ 0 h 1741"/>
                <a:gd name="T88" fmla="*/ 0 w 1726"/>
                <a:gd name="T89" fmla="*/ 0 h 1741"/>
                <a:gd name="T90" fmla="*/ 0 w 1726"/>
                <a:gd name="T91" fmla="*/ 0 h 1741"/>
                <a:gd name="T92" fmla="*/ 0 w 1726"/>
                <a:gd name="T93" fmla="*/ 0 h 1741"/>
                <a:gd name="T94" fmla="*/ 0 w 1726"/>
                <a:gd name="T95" fmla="*/ 0 h 1741"/>
                <a:gd name="T96" fmla="*/ 0 w 1726"/>
                <a:gd name="T97" fmla="*/ 0 h 17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26"/>
                <a:gd name="T148" fmla="*/ 0 h 1741"/>
                <a:gd name="T149" fmla="*/ 1726 w 1726"/>
                <a:gd name="T150" fmla="*/ 1741 h 17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26" h="1741">
                  <a:moveTo>
                    <a:pt x="0" y="0"/>
                  </a:moveTo>
                  <a:lnTo>
                    <a:pt x="0" y="1387"/>
                  </a:lnTo>
                  <a:lnTo>
                    <a:pt x="22" y="1387"/>
                  </a:lnTo>
                  <a:lnTo>
                    <a:pt x="22" y="1403"/>
                  </a:lnTo>
                  <a:lnTo>
                    <a:pt x="67" y="1403"/>
                  </a:lnTo>
                  <a:lnTo>
                    <a:pt x="67" y="1409"/>
                  </a:lnTo>
                  <a:lnTo>
                    <a:pt x="103" y="1409"/>
                  </a:lnTo>
                  <a:lnTo>
                    <a:pt x="103" y="1418"/>
                  </a:lnTo>
                  <a:lnTo>
                    <a:pt x="139" y="1418"/>
                  </a:lnTo>
                  <a:lnTo>
                    <a:pt x="139" y="1423"/>
                  </a:lnTo>
                  <a:lnTo>
                    <a:pt x="176" y="1423"/>
                  </a:lnTo>
                  <a:lnTo>
                    <a:pt x="176" y="1440"/>
                  </a:lnTo>
                  <a:lnTo>
                    <a:pt x="218" y="1440"/>
                  </a:lnTo>
                  <a:lnTo>
                    <a:pt x="218" y="1446"/>
                  </a:lnTo>
                  <a:lnTo>
                    <a:pt x="255" y="1446"/>
                  </a:lnTo>
                  <a:lnTo>
                    <a:pt x="255" y="1454"/>
                  </a:lnTo>
                  <a:lnTo>
                    <a:pt x="291" y="1454"/>
                  </a:lnTo>
                  <a:lnTo>
                    <a:pt x="291" y="1460"/>
                  </a:lnTo>
                  <a:lnTo>
                    <a:pt x="322" y="1460"/>
                  </a:lnTo>
                  <a:lnTo>
                    <a:pt x="322" y="1477"/>
                  </a:lnTo>
                  <a:lnTo>
                    <a:pt x="401" y="1477"/>
                  </a:lnTo>
                  <a:lnTo>
                    <a:pt x="401" y="1491"/>
                  </a:lnTo>
                  <a:lnTo>
                    <a:pt x="437" y="1491"/>
                  </a:lnTo>
                  <a:lnTo>
                    <a:pt x="437" y="1497"/>
                  </a:lnTo>
                  <a:lnTo>
                    <a:pt x="474" y="1497"/>
                  </a:lnTo>
                  <a:lnTo>
                    <a:pt x="474" y="1506"/>
                  </a:lnTo>
                  <a:lnTo>
                    <a:pt x="518" y="1506"/>
                  </a:lnTo>
                  <a:lnTo>
                    <a:pt x="518" y="1520"/>
                  </a:lnTo>
                  <a:lnTo>
                    <a:pt x="563" y="1520"/>
                  </a:lnTo>
                  <a:lnTo>
                    <a:pt x="563" y="1528"/>
                  </a:lnTo>
                  <a:lnTo>
                    <a:pt x="599" y="1528"/>
                  </a:lnTo>
                  <a:lnTo>
                    <a:pt x="599" y="1535"/>
                  </a:lnTo>
                  <a:lnTo>
                    <a:pt x="636" y="1535"/>
                  </a:lnTo>
                  <a:lnTo>
                    <a:pt x="636" y="1542"/>
                  </a:lnTo>
                  <a:lnTo>
                    <a:pt x="672" y="1542"/>
                  </a:lnTo>
                  <a:lnTo>
                    <a:pt x="672" y="1557"/>
                  </a:lnTo>
                  <a:lnTo>
                    <a:pt x="714" y="1557"/>
                  </a:lnTo>
                  <a:lnTo>
                    <a:pt x="714" y="1565"/>
                  </a:lnTo>
                  <a:lnTo>
                    <a:pt x="751" y="1565"/>
                  </a:lnTo>
                  <a:lnTo>
                    <a:pt x="751" y="1579"/>
                  </a:lnTo>
                  <a:lnTo>
                    <a:pt x="824" y="1579"/>
                  </a:lnTo>
                  <a:lnTo>
                    <a:pt x="824" y="1588"/>
                  </a:lnTo>
                  <a:lnTo>
                    <a:pt x="853" y="1588"/>
                  </a:lnTo>
                  <a:lnTo>
                    <a:pt x="853" y="1594"/>
                  </a:lnTo>
                  <a:lnTo>
                    <a:pt x="905" y="1594"/>
                  </a:lnTo>
                  <a:lnTo>
                    <a:pt x="905" y="1608"/>
                  </a:lnTo>
                  <a:lnTo>
                    <a:pt x="942" y="1608"/>
                  </a:lnTo>
                  <a:lnTo>
                    <a:pt x="942" y="1616"/>
                  </a:lnTo>
                  <a:lnTo>
                    <a:pt x="970" y="1616"/>
                  </a:lnTo>
                  <a:lnTo>
                    <a:pt x="970" y="1625"/>
                  </a:lnTo>
                  <a:lnTo>
                    <a:pt x="1006" y="1625"/>
                  </a:lnTo>
                  <a:lnTo>
                    <a:pt x="1006" y="1639"/>
                  </a:lnTo>
                  <a:lnTo>
                    <a:pt x="1057" y="1639"/>
                  </a:lnTo>
                  <a:lnTo>
                    <a:pt x="1057" y="1645"/>
                  </a:lnTo>
                  <a:lnTo>
                    <a:pt x="1088" y="1645"/>
                  </a:lnTo>
                  <a:lnTo>
                    <a:pt x="1088" y="1653"/>
                  </a:lnTo>
                  <a:lnTo>
                    <a:pt x="1123" y="1653"/>
                  </a:lnTo>
                  <a:lnTo>
                    <a:pt x="1123" y="1661"/>
                  </a:lnTo>
                  <a:lnTo>
                    <a:pt x="1160" y="1661"/>
                  </a:lnTo>
                  <a:lnTo>
                    <a:pt x="1160" y="1676"/>
                  </a:lnTo>
                  <a:lnTo>
                    <a:pt x="1203" y="1676"/>
                  </a:lnTo>
                  <a:lnTo>
                    <a:pt x="1203" y="1682"/>
                  </a:lnTo>
                  <a:lnTo>
                    <a:pt x="1239" y="1682"/>
                  </a:lnTo>
                  <a:lnTo>
                    <a:pt x="1239" y="1698"/>
                  </a:lnTo>
                  <a:lnTo>
                    <a:pt x="1312" y="1698"/>
                  </a:lnTo>
                  <a:lnTo>
                    <a:pt x="1312" y="1704"/>
                  </a:lnTo>
                  <a:lnTo>
                    <a:pt x="1356" y="1704"/>
                  </a:lnTo>
                  <a:lnTo>
                    <a:pt x="1356" y="1713"/>
                  </a:lnTo>
                  <a:lnTo>
                    <a:pt x="1393" y="1713"/>
                  </a:lnTo>
                  <a:lnTo>
                    <a:pt x="1393" y="1727"/>
                  </a:lnTo>
                  <a:lnTo>
                    <a:pt x="1430" y="1727"/>
                  </a:lnTo>
                  <a:lnTo>
                    <a:pt x="1430" y="1735"/>
                  </a:lnTo>
                  <a:lnTo>
                    <a:pt x="1471" y="1735"/>
                  </a:lnTo>
                  <a:lnTo>
                    <a:pt x="1471" y="1741"/>
                  </a:lnTo>
                  <a:lnTo>
                    <a:pt x="1721" y="1741"/>
                  </a:lnTo>
                  <a:lnTo>
                    <a:pt x="1721" y="1713"/>
                  </a:lnTo>
                  <a:lnTo>
                    <a:pt x="1726" y="1713"/>
                  </a:lnTo>
                  <a:lnTo>
                    <a:pt x="1726" y="325"/>
                  </a:lnTo>
                  <a:lnTo>
                    <a:pt x="1706" y="325"/>
                  </a:lnTo>
                  <a:lnTo>
                    <a:pt x="1706" y="316"/>
                  </a:lnTo>
                  <a:lnTo>
                    <a:pt x="1654" y="316"/>
                  </a:lnTo>
                  <a:lnTo>
                    <a:pt x="1654" y="310"/>
                  </a:lnTo>
                  <a:lnTo>
                    <a:pt x="1626" y="310"/>
                  </a:lnTo>
                  <a:lnTo>
                    <a:pt x="1626" y="296"/>
                  </a:lnTo>
                  <a:lnTo>
                    <a:pt x="1575" y="296"/>
                  </a:lnTo>
                  <a:lnTo>
                    <a:pt x="1575" y="288"/>
                  </a:lnTo>
                  <a:lnTo>
                    <a:pt x="1539" y="288"/>
                  </a:lnTo>
                  <a:lnTo>
                    <a:pt x="1539" y="279"/>
                  </a:lnTo>
                  <a:lnTo>
                    <a:pt x="1493" y="279"/>
                  </a:lnTo>
                  <a:lnTo>
                    <a:pt x="1493" y="273"/>
                  </a:lnTo>
                  <a:lnTo>
                    <a:pt x="1458" y="273"/>
                  </a:lnTo>
                  <a:lnTo>
                    <a:pt x="1458" y="265"/>
                  </a:lnTo>
                  <a:lnTo>
                    <a:pt x="1415" y="265"/>
                  </a:lnTo>
                  <a:lnTo>
                    <a:pt x="1415" y="259"/>
                  </a:lnTo>
                  <a:lnTo>
                    <a:pt x="1378" y="259"/>
                  </a:lnTo>
                  <a:lnTo>
                    <a:pt x="1378" y="251"/>
                  </a:lnTo>
                  <a:lnTo>
                    <a:pt x="1334" y="251"/>
                  </a:lnTo>
                  <a:lnTo>
                    <a:pt x="1334" y="237"/>
                  </a:lnTo>
                  <a:lnTo>
                    <a:pt x="1297" y="237"/>
                  </a:lnTo>
                  <a:lnTo>
                    <a:pt x="1297" y="228"/>
                  </a:lnTo>
                  <a:lnTo>
                    <a:pt x="1253" y="228"/>
                  </a:lnTo>
                  <a:lnTo>
                    <a:pt x="1253" y="213"/>
                  </a:lnTo>
                  <a:lnTo>
                    <a:pt x="1175" y="213"/>
                  </a:lnTo>
                  <a:lnTo>
                    <a:pt x="1175" y="200"/>
                  </a:lnTo>
                  <a:lnTo>
                    <a:pt x="1138" y="200"/>
                  </a:lnTo>
                  <a:lnTo>
                    <a:pt x="1138" y="191"/>
                  </a:lnTo>
                  <a:lnTo>
                    <a:pt x="1101" y="191"/>
                  </a:lnTo>
                  <a:lnTo>
                    <a:pt x="1101" y="177"/>
                  </a:lnTo>
                  <a:lnTo>
                    <a:pt x="1057" y="177"/>
                  </a:lnTo>
                  <a:lnTo>
                    <a:pt x="1057" y="169"/>
                  </a:lnTo>
                  <a:lnTo>
                    <a:pt x="1020" y="169"/>
                  </a:lnTo>
                  <a:lnTo>
                    <a:pt x="1020" y="163"/>
                  </a:lnTo>
                  <a:lnTo>
                    <a:pt x="970" y="163"/>
                  </a:lnTo>
                  <a:lnTo>
                    <a:pt x="970" y="154"/>
                  </a:lnTo>
                  <a:lnTo>
                    <a:pt x="942" y="154"/>
                  </a:lnTo>
                  <a:lnTo>
                    <a:pt x="942" y="149"/>
                  </a:lnTo>
                  <a:lnTo>
                    <a:pt x="888" y="149"/>
                  </a:lnTo>
                  <a:lnTo>
                    <a:pt x="888" y="140"/>
                  </a:lnTo>
                  <a:lnTo>
                    <a:pt x="853" y="140"/>
                  </a:lnTo>
                  <a:lnTo>
                    <a:pt x="853" y="125"/>
                  </a:lnTo>
                  <a:lnTo>
                    <a:pt x="810" y="125"/>
                  </a:lnTo>
                  <a:lnTo>
                    <a:pt x="810" y="118"/>
                  </a:lnTo>
                  <a:lnTo>
                    <a:pt x="773" y="118"/>
                  </a:lnTo>
                  <a:lnTo>
                    <a:pt x="773" y="112"/>
                  </a:lnTo>
                  <a:lnTo>
                    <a:pt x="729" y="112"/>
                  </a:lnTo>
                  <a:lnTo>
                    <a:pt x="729" y="95"/>
                  </a:lnTo>
                  <a:lnTo>
                    <a:pt x="692" y="95"/>
                  </a:lnTo>
                  <a:lnTo>
                    <a:pt x="692" y="89"/>
                  </a:lnTo>
                  <a:lnTo>
                    <a:pt x="650" y="89"/>
                  </a:lnTo>
                  <a:lnTo>
                    <a:pt x="650" y="81"/>
                  </a:lnTo>
                  <a:lnTo>
                    <a:pt x="613" y="81"/>
                  </a:lnTo>
                  <a:lnTo>
                    <a:pt x="613" y="74"/>
                  </a:lnTo>
                  <a:lnTo>
                    <a:pt x="568" y="74"/>
                  </a:lnTo>
                  <a:lnTo>
                    <a:pt x="568" y="59"/>
                  </a:lnTo>
                  <a:lnTo>
                    <a:pt x="533" y="59"/>
                  </a:lnTo>
                  <a:lnTo>
                    <a:pt x="533" y="52"/>
                  </a:lnTo>
                  <a:lnTo>
                    <a:pt x="453" y="52"/>
                  </a:lnTo>
                  <a:lnTo>
                    <a:pt x="453" y="37"/>
                  </a:lnTo>
                  <a:lnTo>
                    <a:pt x="401" y="37"/>
                  </a:lnTo>
                  <a:lnTo>
                    <a:pt x="401" y="30"/>
                  </a:lnTo>
                  <a:lnTo>
                    <a:pt x="372" y="30"/>
                  </a:lnTo>
                  <a:lnTo>
                    <a:pt x="372" y="21"/>
                  </a:lnTo>
                  <a:lnTo>
                    <a:pt x="322" y="21"/>
                  </a:lnTo>
                  <a:lnTo>
                    <a:pt x="322" y="7"/>
                  </a:lnTo>
                  <a:lnTo>
                    <a:pt x="291" y="7"/>
                  </a:lnTo>
                  <a:lnTo>
                    <a:pt x="291" y="0"/>
                  </a:lnTo>
                  <a:lnTo>
                    <a:pt x="0" y="0"/>
                  </a:lnTo>
                  <a:close/>
                </a:path>
              </a:pathLst>
            </a:custGeom>
            <a:solidFill>
              <a:srgbClr val="0202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5" name="Freeform 682"/>
            <p:cNvSpPr>
              <a:spLocks/>
            </p:cNvSpPr>
            <p:nvPr/>
          </p:nvSpPr>
          <p:spPr bwMode="auto">
            <a:xfrm>
              <a:off x="723" y="1820"/>
              <a:ext cx="158" cy="125"/>
            </a:xfrm>
            <a:custGeom>
              <a:avLst/>
              <a:gdLst>
                <a:gd name="T0" fmla="*/ 0 w 1587"/>
                <a:gd name="T1" fmla="*/ 0 h 1617"/>
                <a:gd name="T2" fmla="*/ 0 w 1587"/>
                <a:gd name="T3" fmla="*/ 0 h 1617"/>
                <a:gd name="T4" fmla="*/ 0 w 1587"/>
                <a:gd name="T5" fmla="*/ 0 h 1617"/>
                <a:gd name="T6" fmla="*/ 0 w 1587"/>
                <a:gd name="T7" fmla="*/ 0 h 1617"/>
                <a:gd name="T8" fmla="*/ 0 w 1587"/>
                <a:gd name="T9" fmla="*/ 0 h 1617"/>
                <a:gd name="T10" fmla="*/ 0 w 1587"/>
                <a:gd name="T11" fmla="*/ 0 h 1617"/>
                <a:gd name="T12" fmla="*/ 0 w 1587"/>
                <a:gd name="T13" fmla="*/ 0 h 1617"/>
                <a:gd name="T14" fmla="*/ 0 w 1587"/>
                <a:gd name="T15" fmla="*/ 0 h 1617"/>
                <a:gd name="T16" fmla="*/ 0 w 1587"/>
                <a:gd name="T17" fmla="*/ 0 h 1617"/>
                <a:gd name="T18" fmla="*/ 0 w 1587"/>
                <a:gd name="T19" fmla="*/ 0 h 1617"/>
                <a:gd name="T20" fmla="*/ 0 w 1587"/>
                <a:gd name="T21" fmla="*/ 0 h 1617"/>
                <a:gd name="T22" fmla="*/ 0 w 1587"/>
                <a:gd name="T23" fmla="*/ 0 h 1617"/>
                <a:gd name="T24" fmla="*/ 0 w 1587"/>
                <a:gd name="T25" fmla="*/ 0 h 1617"/>
                <a:gd name="T26" fmla="*/ 0 w 1587"/>
                <a:gd name="T27" fmla="*/ 0 h 1617"/>
                <a:gd name="T28" fmla="*/ 0 w 1587"/>
                <a:gd name="T29" fmla="*/ 0 h 1617"/>
                <a:gd name="T30" fmla="*/ 0 w 1587"/>
                <a:gd name="T31" fmla="*/ 0 h 1617"/>
                <a:gd name="T32" fmla="*/ 0 w 1587"/>
                <a:gd name="T33" fmla="*/ 0 h 1617"/>
                <a:gd name="T34" fmla="*/ 0 w 1587"/>
                <a:gd name="T35" fmla="*/ 0 h 1617"/>
                <a:gd name="T36" fmla="*/ 0 w 1587"/>
                <a:gd name="T37" fmla="*/ 0 h 1617"/>
                <a:gd name="T38" fmla="*/ 0 w 1587"/>
                <a:gd name="T39" fmla="*/ 0 h 1617"/>
                <a:gd name="T40" fmla="*/ 0 w 1587"/>
                <a:gd name="T41" fmla="*/ 0 h 1617"/>
                <a:gd name="T42" fmla="*/ 0 w 1587"/>
                <a:gd name="T43" fmla="*/ 0 h 1617"/>
                <a:gd name="T44" fmla="*/ 0 w 1587"/>
                <a:gd name="T45" fmla="*/ 0 h 1617"/>
                <a:gd name="T46" fmla="*/ 0 w 1587"/>
                <a:gd name="T47" fmla="*/ 0 h 1617"/>
                <a:gd name="T48" fmla="*/ 0 w 1587"/>
                <a:gd name="T49" fmla="*/ 0 h 1617"/>
                <a:gd name="T50" fmla="*/ 0 w 1587"/>
                <a:gd name="T51" fmla="*/ 0 h 1617"/>
                <a:gd name="T52" fmla="*/ 0 w 1587"/>
                <a:gd name="T53" fmla="*/ 0 h 1617"/>
                <a:gd name="T54" fmla="*/ 0 w 1587"/>
                <a:gd name="T55" fmla="*/ 0 h 1617"/>
                <a:gd name="T56" fmla="*/ 0 w 1587"/>
                <a:gd name="T57" fmla="*/ 0 h 1617"/>
                <a:gd name="T58" fmla="*/ 0 w 1587"/>
                <a:gd name="T59" fmla="*/ 0 h 1617"/>
                <a:gd name="T60" fmla="*/ 0 w 1587"/>
                <a:gd name="T61" fmla="*/ 0 h 1617"/>
                <a:gd name="T62" fmla="*/ 0 w 1587"/>
                <a:gd name="T63" fmla="*/ 0 h 1617"/>
                <a:gd name="T64" fmla="*/ 0 w 1587"/>
                <a:gd name="T65" fmla="*/ 0 h 1617"/>
                <a:gd name="T66" fmla="*/ 0 w 1587"/>
                <a:gd name="T67" fmla="*/ 0 h 1617"/>
                <a:gd name="T68" fmla="*/ 0 w 1587"/>
                <a:gd name="T69" fmla="*/ 0 h 1617"/>
                <a:gd name="T70" fmla="*/ 0 w 1587"/>
                <a:gd name="T71" fmla="*/ 0 h 1617"/>
                <a:gd name="T72" fmla="*/ 0 w 1587"/>
                <a:gd name="T73" fmla="*/ 0 h 1617"/>
                <a:gd name="T74" fmla="*/ 0 w 1587"/>
                <a:gd name="T75" fmla="*/ 0 h 1617"/>
                <a:gd name="T76" fmla="*/ 0 w 1587"/>
                <a:gd name="T77" fmla="*/ 0 h 1617"/>
                <a:gd name="T78" fmla="*/ 0 w 1587"/>
                <a:gd name="T79" fmla="*/ 0 h 1617"/>
                <a:gd name="T80" fmla="*/ 0 w 1587"/>
                <a:gd name="T81" fmla="*/ 0 h 1617"/>
                <a:gd name="T82" fmla="*/ 0 w 1587"/>
                <a:gd name="T83" fmla="*/ 0 h 1617"/>
                <a:gd name="T84" fmla="*/ 0 w 1587"/>
                <a:gd name="T85" fmla="*/ 0 h 1617"/>
                <a:gd name="T86" fmla="*/ 0 w 1587"/>
                <a:gd name="T87" fmla="*/ 0 h 1617"/>
                <a:gd name="T88" fmla="*/ 0 w 1587"/>
                <a:gd name="T89" fmla="*/ 0 h 1617"/>
                <a:gd name="T90" fmla="*/ 0 w 1587"/>
                <a:gd name="T91" fmla="*/ 0 h 1617"/>
                <a:gd name="T92" fmla="*/ 0 w 1587"/>
                <a:gd name="T93" fmla="*/ 0 h 1617"/>
                <a:gd name="T94" fmla="*/ 0 w 1587"/>
                <a:gd name="T95" fmla="*/ 0 h 1617"/>
                <a:gd name="T96" fmla="*/ 0 w 1587"/>
                <a:gd name="T97" fmla="*/ 0 h 1617"/>
                <a:gd name="T98" fmla="*/ 0 w 1587"/>
                <a:gd name="T99" fmla="*/ 0 h 1617"/>
                <a:gd name="T100" fmla="*/ 0 w 1587"/>
                <a:gd name="T101" fmla="*/ 0 h 1617"/>
                <a:gd name="T102" fmla="*/ 0 w 1587"/>
                <a:gd name="T103" fmla="*/ 0 h 1617"/>
                <a:gd name="T104" fmla="*/ 0 w 1587"/>
                <a:gd name="T105" fmla="*/ 0 h 1617"/>
                <a:gd name="T106" fmla="*/ 0 w 1587"/>
                <a:gd name="T107" fmla="*/ 0 h 1617"/>
                <a:gd name="T108" fmla="*/ 0 w 1587"/>
                <a:gd name="T109" fmla="*/ 0 h 1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87"/>
                <a:gd name="T166" fmla="*/ 0 h 1617"/>
                <a:gd name="T167" fmla="*/ 1587 w 1587"/>
                <a:gd name="T168" fmla="*/ 1617 h 1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87" h="1617">
                  <a:moveTo>
                    <a:pt x="0" y="0"/>
                  </a:moveTo>
                  <a:lnTo>
                    <a:pt x="0" y="1350"/>
                  </a:lnTo>
                  <a:lnTo>
                    <a:pt x="36" y="1350"/>
                  </a:lnTo>
                  <a:lnTo>
                    <a:pt x="36" y="1359"/>
                  </a:lnTo>
                  <a:lnTo>
                    <a:pt x="72" y="1359"/>
                  </a:lnTo>
                  <a:lnTo>
                    <a:pt x="72" y="1364"/>
                  </a:lnTo>
                  <a:lnTo>
                    <a:pt x="109" y="1364"/>
                  </a:lnTo>
                  <a:lnTo>
                    <a:pt x="109" y="1381"/>
                  </a:lnTo>
                  <a:lnTo>
                    <a:pt x="151" y="1381"/>
                  </a:lnTo>
                  <a:lnTo>
                    <a:pt x="151" y="1387"/>
                  </a:lnTo>
                  <a:lnTo>
                    <a:pt x="188" y="1387"/>
                  </a:lnTo>
                  <a:lnTo>
                    <a:pt x="188" y="1395"/>
                  </a:lnTo>
                  <a:lnTo>
                    <a:pt x="224" y="1395"/>
                  </a:lnTo>
                  <a:lnTo>
                    <a:pt x="224" y="1401"/>
                  </a:lnTo>
                  <a:lnTo>
                    <a:pt x="255" y="1401"/>
                  </a:lnTo>
                  <a:lnTo>
                    <a:pt x="255" y="1418"/>
                  </a:lnTo>
                  <a:lnTo>
                    <a:pt x="334" y="1418"/>
                  </a:lnTo>
                  <a:lnTo>
                    <a:pt x="334" y="1432"/>
                  </a:lnTo>
                  <a:lnTo>
                    <a:pt x="370" y="1432"/>
                  </a:lnTo>
                  <a:lnTo>
                    <a:pt x="370" y="1438"/>
                  </a:lnTo>
                  <a:lnTo>
                    <a:pt x="407" y="1438"/>
                  </a:lnTo>
                  <a:lnTo>
                    <a:pt x="407" y="1447"/>
                  </a:lnTo>
                  <a:lnTo>
                    <a:pt x="451" y="1447"/>
                  </a:lnTo>
                  <a:lnTo>
                    <a:pt x="451" y="1461"/>
                  </a:lnTo>
                  <a:lnTo>
                    <a:pt x="496" y="1461"/>
                  </a:lnTo>
                  <a:lnTo>
                    <a:pt x="496" y="1469"/>
                  </a:lnTo>
                  <a:lnTo>
                    <a:pt x="532" y="1469"/>
                  </a:lnTo>
                  <a:lnTo>
                    <a:pt x="532" y="1476"/>
                  </a:lnTo>
                  <a:lnTo>
                    <a:pt x="569" y="1476"/>
                  </a:lnTo>
                  <a:lnTo>
                    <a:pt x="569" y="1483"/>
                  </a:lnTo>
                  <a:lnTo>
                    <a:pt x="605" y="1483"/>
                  </a:lnTo>
                  <a:lnTo>
                    <a:pt x="605" y="1498"/>
                  </a:lnTo>
                  <a:lnTo>
                    <a:pt x="647" y="1498"/>
                  </a:lnTo>
                  <a:lnTo>
                    <a:pt x="647" y="1506"/>
                  </a:lnTo>
                  <a:lnTo>
                    <a:pt x="684" y="1506"/>
                  </a:lnTo>
                  <a:lnTo>
                    <a:pt x="684" y="1520"/>
                  </a:lnTo>
                  <a:lnTo>
                    <a:pt x="757" y="1520"/>
                  </a:lnTo>
                  <a:lnTo>
                    <a:pt x="757" y="1529"/>
                  </a:lnTo>
                  <a:lnTo>
                    <a:pt x="786" y="1529"/>
                  </a:lnTo>
                  <a:lnTo>
                    <a:pt x="786" y="1535"/>
                  </a:lnTo>
                  <a:lnTo>
                    <a:pt x="838" y="1535"/>
                  </a:lnTo>
                  <a:lnTo>
                    <a:pt x="838" y="1549"/>
                  </a:lnTo>
                  <a:lnTo>
                    <a:pt x="875" y="1549"/>
                  </a:lnTo>
                  <a:lnTo>
                    <a:pt x="875" y="1557"/>
                  </a:lnTo>
                  <a:lnTo>
                    <a:pt x="903" y="1557"/>
                  </a:lnTo>
                  <a:lnTo>
                    <a:pt x="903" y="1566"/>
                  </a:lnTo>
                  <a:lnTo>
                    <a:pt x="939" y="1566"/>
                  </a:lnTo>
                  <a:lnTo>
                    <a:pt x="939" y="1580"/>
                  </a:lnTo>
                  <a:lnTo>
                    <a:pt x="990" y="1580"/>
                  </a:lnTo>
                  <a:lnTo>
                    <a:pt x="990" y="1586"/>
                  </a:lnTo>
                  <a:lnTo>
                    <a:pt x="1021" y="1586"/>
                  </a:lnTo>
                  <a:lnTo>
                    <a:pt x="1021" y="1594"/>
                  </a:lnTo>
                  <a:lnTo>
                    <a:pt x="1056" y="1594"/>
                  </a:lnTo>
                  <a:lnTo>
                    <a:pt x="1056" y="1602"/>
                  </a:lnTo>
                  <a:lnTo>
                    <a:pt x="1093" y="1602"/>
                  </a:lnTo>
                  <a:lnTo>
                    <a:pt x="1093" y="1617"/>
                  </a:lnTo>
                  <a:lnTo>
                    <a:pt x="1587" y="1617"/>
                  </a:lnTo>
                  <a:lnTo>
                    <a:pt x="1587" y="251"/>
                  </a:lnTo>
                  <a:lnTo>
                    <a:pt x="1559" y="251"/>
                  </a:lnTo>
                  <a:lnTo>
                    <a:pt x="1559" y="237"/>
                  </a:lnTo>
                  <a:lnTo>
                    <a:pt x="1508" y="237"/>
                  </a:lnTo>
                  <a:lnTo>
                    <a:pt x="1508" y="229"/>
                  </a:lnTo>
                  <a:lnTo>
                    <a:pt x="1472" y="229"/>
                  </a:lnTo>
                  <a:lnTo>
                    <a:pt x="1472" y="220"/>
                  </a:lnTo>
                  <a:lnTo>
                    <a:pt x="1426" y="220"/>
                  </a:lnTo>
                  <a:lnTo>
                    <a:pt x="1426" y="214"/>
                  </a:lnTo>
                  <a:lnTo>
                    <a:pt x="1391" y="214"/>
                  </a:lnTo>
                  <a:lnTo>
                    <a:pt x="1391" y="206"/>
                  </a:lnTo>
                  <a:lnTo>
                    <a:pt x="1348" y="206"/>
                  </a:lnTo>
                  <a:lnTo>
                    <a:pt x="1348" y="200"/>
                  </a:lnTo>
                  <a:lnTo>
                    <a:pt x="1311" y="200"/>
                  </a:lnTo>
                  <a:lnTo>
                    <a:pt x="1311" y="192"/>
                  </a:lnTo>
                  <a:lnTo>
                    <a:pt x="1267" y="192"/>
                  </a:lnTo>
                  <a:lnTo>
                    <a:pt x="1267" y="178"/>
                  </a:lnTo>
                  <a:lnTo>
                    <a:pt x="1230" y="178"/>
                  </a:lnTo>
                  <a:lnTo>
                    <a:pt x="1230" y="169"/>
                  </a:lnTo>
                  <a:lnTo>
                    <a:pt x="1186" y="169"/>
                  </a:lnTo>
                  <a:lnTo>
                    <a:pt x="1186" y="154"/>
                  </a:lnTo>
                  <a:lnTo>
                    <a:pt x="1108" y="154"/>
                  </a:lnTo>
                  <a:lnTo>
                    <a:pt x="1108" y="141"/>
                  </a:lnTo>
                  <a:lnTo>
                    <a:pt x="1071" y="141"/>
                  </a:lnTo>
                  <a:lnTo>
                    <a:pt x="1071" y="132"/>
                  </a:lnTo>
                  <a:lnTo>
                    <a:pt x="1034" y="132"/>
                  </a:lnTo>
                  <a:lnTo>
                    <a:pt x="1034" y="118"/>
                  </a:lnTo>
                  <a:lnTo>
                    <a:pt x="990" y="118"/>
                  </a:lnTo>
                  <a:lnTo>
                    <a:pt x="990" y="110"/>
                  </a:lnTo>
                  <a:lnTo>
                    <a:pt x="953" y="110"/>
                  </a:lnTo>
                  <a:lnTo>
                    <a:pt x="953" y="104"/>
                  </a:lnTo>
                  <a:lnTo>
                    <a:pt x="903" y="104"/>
                  </a:lnTo>
                  <a:lnTo>
                    <a:pt x="903" y="95"/>
                  </a:lnTo>
                  <a:lnTo>
                    <a:pt x="875" y="95"/>
                  </a:lnTo>
                  <a:lnTo>
                    <a:pt x="875" y="90"/>
                  </a:lnTo>
                  <a:lnTo>
                    <a:pt x="821" y="90"/>
                  </a:lnTo>
                  <a:lnTo>
                    <a:pt x="821" y="81"/>
                  </a:lnTo>
                  <a:lnTo>
                    <a:pt x="786" y="81"/>
                  </a:lnTo>
                  <a:lnTo>
                    <a:pt x="786" y="66"/>
                  </a:lnTo>
                  <a:lnTo>
                    <a:pt x="743" y="66"/>
                  </a:lnTo>
                  <a:lnTo>
                    <a:pt x="743" y="59"/>
                  </a:lnTo>
                  <a:lnTo>
                    <a:pt x="706" y="59"/>
                  </a:lnTo>
                  <a:lnTo>
                    <a:pt x="706" y="53"/>
                  </a:lnTo>
                  <a:lnTo>
                    <a:pt x="662" y="53"/>
                  </a:lnTo>
                  <a:lnTo>
                    <a:pt x="662" y="36"/>
                  </a:lnTo>
                  <a:lnTo>
                    <a:pt x="625" y="36"/>
                  </a:lnTo>
                  <a:lnTo>
                    <a:pt x="625" y="30"/>
                  </a:lnTo>
                  <a:lnTo>
                    <a:pt x="583" y="30"/>
                  </a:lnTo>
                  <a:lnTo>
                    <a:pt x="583" y="22"/>
                  </a:lnTo>
                  <a:lnTo>
                    <a:pt x="546" y="22"/>
                  </a:lnTo>
                  <a:lnTo>
                    <a:pt x="546" y="15"/>
                  </a:lnTo>
                  <a:lnTo>
                    <a:pt x="501" y="15"/>
                  </a:lnTo>
                  <a:lnTo>
                    <a:pt x="501" y="0"/>
                  </a:lnTo>
                  <a:lnTo>
                    <a:pt x="0" y="0"/>
                  </a:lnTo>
                  <a:close/>
                </a:path>
              </a:pathLst>
            </a:custGeom>
            <a:solidFill>
              <a:srgbClr val="0202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6" name="Freeform 683"/>
            <p:cNvSpPr>
              <a:spLocks/>
            </p:cNvSpPr>
            <p:nvPr/>
          </p:nvSpPr>
          <p:spPr bwMode="auto">
            <a:xfrm>
              <a:off x="730" y="1826"/>
              <a:ext cx="145" cy="113"/>
            </a:xfrm>
            <a:custGeom>
              <a:avLst/>
              <a:gdLst>
                <a:gd name="T0" fmla="*/ 0 w 1450"/>
                <a:gd name="T1" fmla="*/ 0 h 1468"/>
                <a:gd name="T2" fmla="*/ 0 w 1450"/>
                <a:gd name="T3" fmla="*/ 0 h 1468"/>
                <a:gd name="T4" fmla="*/ 0 w 1450"/>
                <a:gd name="T5" fmla="*/ 0 h 1468"/>
                <a:gd name="T6" fmla="*/ 0 w 1450"/>
                <a:gd name="T7" fmla="*/ 0 h 1468"/>
                <a:gd name="T8" fmla="*/ 0 w 1450"/>
                <a:gd name="T9" fmla="*/ 0 h 1468"/>
                <a:gd name="T10" fmla="*/ 0 w 1450"/>
                <a:gd name="T11" fmla="*/ 0 h 1468"/>
                <a:gd name="T12" fmla="*/ 0 w 1450"/>
                <a:gd name="T13" fmla="*/ 0 h 1468"/>
                <a:gd name="T14" fmla="*/ 0 w 1450"/>
                <a:gd name="T15" fmla="*/ 0 h 1468"/>
                <a:gd name="T16" fmla="*/ 0 w 1450"/>
                <a:gd name="T17" fmla="*/ 0 h 1468"/>
                <a:gd name="T18" fmla="*/ 0 w 1450"/>
                <a:gd name="T19" fmla="*/ 0 h 1468"/>
                <a:gd name="T20" fmla="*/ 0 w 1450"/>
                <a:gd name="T21" fmla="*/ 0 h 1468"/>
                <a:gd name="T22" fmla="*/ 0 w 1450"/>
                <a:gd name="T23" fmla="*/ 0 h 1468"/>
                <a:gd name="T24" fmla="*/ 0 w 1450"/>
                <a:gd name="T25" fmla="*/ 0 h 1468"/>
                <a:gd name="T26" fmla="*/ 0 w 1450"/>
                <a:gd name="T27" fmla="*/ 0 h 1468"/>
                <a:gd name="T28" fmla="*/ 0 w 1450"/>
                <a:gd name="T29" fmla="*/ 0 h 1468"/>
                <a:gd name="T30" fmla="*/ 0 w 1450"/>
                <a:gd name="T31" fmla="*/ 0 h 1468"/>
                <a:gd name="T32" fmla="*/ 0 w 1450"/>
                <a:gd name="T33" fmla="*/ 0 h 1468"/>
                <a:gd name="T34" fmla="*/ 0 w 1450"/>
                <a:gd name="T35" fmla="*/ 0 h 1468"/>
                <a:gd name="T36" fmla="*/ 0 w 1450"/>
                <a:gd name="T37" fmla="*/ 0 h 1468"/>
                <a:gd name="T38" fmla="*/ 0 w 1450"/>
                <a:gd name="T39" fmla="*/ 0 h 1468"/>
                <a:gd name="T40" fmla="*/ 0 w 1450"/>
                <a:gd name="T41" fmla="*/ 0 h 1468"/>
                <a:gd name="T42" fmla="*/ 0 w 1450"/>
                <a:gd name="T43" fmla="*/ 0 h 1468"/>
                <a:gd name="T44" fmla="*/ 0 w 1450"/>
                <a:gd name="T45" fmla="*/ 0 h 1468"/>
                <a:gd name="T46" fmla="*/ 0 w 1450"/>
                <a:gd name="T47" fmla="*/ 0 h 1468"/>
                <a:gd name="T48" fmla="*/ 0 w 1450"/>
                <a:gd name="T49" fmla="*/ 0 h 1468"/>
                <a:gd name="T50" fmla="*/ 0 w 1450"/>
                <a:gd name="T51" fmla="*/ 0 h 1468"/>
                <a:gd name="T52" fmla="*/ 0 w 1450"/>
                <a:gd name="T53" fmla="*/ 0 h 1468"/>
                <a:gd name="T54" fmla="*/ 0 w 1450"/>
                <a:gd name="T55" fmla="*/ 0 h 1468"/>
                <a:gd name="T56" fmla="*/ 0 w 1450"/>
                <a:gd name="T57" fmla="*/ 0 h 1468"/>
                <a:gd name="T58" fmla="*/ 0 w 1450"/>
                <a:gd name="T59" fmla="*/ 0 h 1468"/>
                <a:gd name="T60" fmla="*/ 0 w 1450"/>
                <a:gd name="T61" fmla="*/ 0 h 1468"/>
                <a:gd name="T62" fmla="*/ 0 w 1450"/>
                <a:gd name="T63" fmla="*/ 0 h 1468"/>
                <a:gd name="T64" fmla="*/ 0 w 1450"/>
                <a:gd name="T65" fmla="*/ 0 h 1468"/>
                <a:gd name="T66" fmla="*/ 0 w 1450"/>
                <a:gd name="T67" fmla="*/ 0 h 1468"/>
                <a:gd name="T68" fmla="*/ 0 w 1450"/>
                <a:gd name="T69" fmla="*/ 0 h 1468"/>
                <a:gd name="T70" fmla="*/ 0 w 1450"/>
                <a:gd name="T71" fmla="*/ 0 h 1468"/>
                <a:gd name="T72" fmla="*/ 0 w 1450"/>
                <a:gd name="T73" fmla="*/ 0 h 14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0"/>
                <a:gd name="T112" fmla="*/ 0 h 1468"/>
                <a:gd name="T113" fmla="*/ 1450 w 1450"/>
                <a:gd name="T114" fmla="*/ 1468 h 14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0" h="1468">
                  <a:moveTo>
                    <a:pt x="0" y="0"/>
                  </a:moveTo>
                  <a:lnTo>
                    <a:pt x="0" y="1283"/>
                  </a:lnTo>
                  <a:lnTo>
                    <a:pt x="37" y="1283"/>
                  </a:lnTo>
                  <a:lnTo>
                    <a:pt x="37" y="1300"/>
                  </a:lnTo>
                  <a:lnTo>
                    <a:pt x="79" y="1300"/>
                  </a:lnTo>
                  <a:lnTo>
                    <a:pt x="79" y="1306"/>
                  </a:lnTo>
                  <a:lnTo>
                    <a:pt x="116" y="1306"/>
                  </a:lnTo>
                  <a:lnTo>
                    <a:pt x="116" y="1314"/>
                  </a:lnTo>
                  <a:lnTo>
                    <a:pt x="152" y="1314"/>
                  </a:lnTo>
                  <a:lnTo>
                    <a:pt x="152" y="1320"/>
                  </a:lnTo>
                  <a:lnTo>
                    <a:pt x="183" y="1320"/>
                  </a:lnTo>
                  <a:lnTo>
                    <a:pt x="183" y="1337"/>
                  </a:lnTo>
                  <a:lnTo>
                    <a:pt x="262" y="1337"/>
                  </a:lnTo>
                  <a:lnTo>
                    <a:pt x="262" y="1351"/>
                  </a:lnTo>
                  <a:lnTo>
                    <a:pt x="298" y="1351"/>
                  </a:lnTo>
                  <a:lnTo>
                    <a:pt x="298" y="1357"/>
                  </a:lnTo>
                  <a:lnTo>
                    <a:pt x="335" y="1357"/>
                  </a:lnTo>
                  <a:lnTo>
                    <a:pt x="335" y="1366"/>
                  </a:lnTo>
                  <a:lnTo>
                    <a:pt x="379" y="1366"/>
                  </a:lnTo>
                  <a:lnTo>
                    <a:pt x="379" y="1380"/>
                  </a:lnTo>
                  <a:lnTo>
                    <a:pt x="424" y="1380"/>
                  </a:lnTo>
                  <a:lnTo>
                    <a:pt x="424" y="1388"/>
                  </a:lnTo>
                  <a:lnTo>
                    <a:pt x="460" y="1388"/>
                  </a:lnTo>
                  <a:lnTo>
                    <a:pt x="460" y="1395"/>
                  </a:lnTo>
                  <a:lnTo>
                    <a:pt x="497" y="1395"/>
                  </a:lnTo>
                  <a:lnTo>
                    <a:pt x="497" y="1402"/>
                  </a:lnTo>
                  <a:lnTo>
                    <a:pt x="533" y="1402"/>
                  </a:lnTo>
                  <a:lnTo>
                    <a:pt x="533" y="1417"/>
                  </a:lnTo>
                  <a:lnTo>
                    <a:pt x="575" y="1417"/>
                  </a:lnTo>
                  <a:lnTo>
                    <a:pt x="575" y="1425"/>
                  </a:lnTo>
                  <a:lnTo>
                    <a:pt x="612" y="1425"/>
                  </a:lnTo>
                  <a:lnTo>
                    <a:pt x="612" y="1439"/>
                  </a:lnTo>
                  <a:lnTo>
                    <a:pt x="685" y="1439"/>
                  </a:lnTo>
                  <a:lnTo>
                    <a:pt x="685" y="1448"/>
                  </a:lnTo>
                  <a:lnTo>
                    <a:pt x="714" y="1448"/>
                  </a:lnTo>
                  <a:lnTo>
                    <a:pt x="714" y="1454"/>
                  </a:lnTo>
                  <a:lnTo>
                    <a:pt x="766" y="1454"/>
                  </a:lnTo>
                  <a:lnTo>
                    <a:pt x="766" y="1468"/>
                  </a:lnTo>
                  <a:lnTo>
                    <a:pt x="1450" y="1468"/>
                  </a:lnTo>
                  <a:lnTo>
                    <a:pt x="1450" y="156"/>
                  </a:lnTo>
                  <a:lnTo>
                    <a:pt x="1436" y="156"/>
                  </a:lnTo>
                  <a:lnTo>
                    <a:pt x="1436" y="148"/>
                  </a:lnTo>
                  <a:lnTo>
                    <a:pt x="1400" y="148"/>
                  </a:lnTo>
                  <a:lnTo>
                    <a:pt x="1400" y="139"/>
                  </a:lnTo>
                  <a:lnTo>
                    <a:pt x="1354" y="139"/>
                  </a:lnTo>
                  <a:lnTo>
                    <a:pt x="1354" y="133"/>
                  </a:lnTo>
                  <a:lnTo>
                    <a:pt x="1319" y="133"/>
                  </a:lnTo>
                  <a:lnTo>
                    <a:pt x="1319" y="125"/>
                  </a:lnTo>
                  <a:lnTo>
                    <a:pt x="1276" y="125"/>
                  </a:lnTo>
                  <a:lnTo>
                    <a:pt x="1276" y="119"/>
                  </a:lnTo>
                  <a:lnTo>
                    <a:pt x="1239" y="119"/>
                  </a:lnTo>
                  <a:lnTo>
                    <a:pt x="1239" y="111"/>
                  </a:lnTo>
                  <a:lnTo>
                    <a:pt x="1195" y="111"/>
                  </a:lnTo>
                  <a:lnTo>
                    <a:pt x="1195" y="97"/>
                  </a:lnTo>
                  <a:lnTo>
                    <a:pt x="1158" y="97"/>
                  </a:lnTo>
                  <a:lnTo>
                    <a:pt x="1158" y="88"/>
                  </a:lnTo>
                  <a:lnTo>
                    <a:pt x="1114" y="88"/>
                  </a:lnTo>
                  <a:lnTo>
                    <a:pt x="1114" y="73"/>
                  </a:lnTo>
                  <a:lnTo>
                    <a:pt x="1036" y="73"/>
                  </a:lnTo>
                  <a:lnTo>
                    <a:pt x="1036" y="60"/>
                  </a:lnTo>
                  <a:lnTo>
                    <a:pt x="999" y="60"/>
                  </a:lnTo>
                  <a:lnTo>
                    <a:pt x="999" y="51"/>
                  </a:lnTo>
                  <a:lnTo>
                    <a:pt x="962" y="51"/>
                  </a:lnTo>
                  <a:lnTo>
                    <a:pt x="962" y="37"/>
                  </a:lnTo>
                  <a:lnTo>
                    <a:pt x="918" y="37"/>
                  </a:lnTo>
                  <a:lnTo>
                    <a:pt x="918" y="29"/>
                  </a:lnTo>
                  <a:lnTo>
                    <a:pt x="881" y="29"/>
                  </a:lnTo>
                  <a:lnTo>
                    <a:pt x="881" y="23"/>
                  </a:lnTo>
                  <a:lnTo>
                    <a:pt x="831" y="23"/>
                  </a:lnTo>
                  <a:lnTo>
                    <a:pt x="831" y="14"/>
                  </a:lnTo>
                  <a:lnTo>
                    <a:pt x="803" y="14"/>
                  </a:lnTo>
                  <a:lnTo>
                    <a:pt x="803" y="9"/>
                  </a:lnTo>
                  <a:lnTo>
                    <a:pt x="749" y="9"/>
                  </a:lnTo>
                  <a:lnTo>
                    <a:pt x="749" y="0"/>
                  </a:lnTo>
                  <a:lnTo>
                    <a:pt x="0" y="0"/>
                  </a:lnTo>
                  <a:close/>
                </a:path>
              </a:pathLst>
            </a:custGeom>
            <a:solidFill>
              <a:srgbClr val="0202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7" name="Freeform 684"/>
            <p:cNvSpPr>
              <a:spLocks/>
            </p:cNvSpPr>
            <p:nvPr/>
          </p:nvSpPr>
          <p:spPr bwMode="auto">
            <a:xfrm>
              <a:off x="736" y="1831"/>
              <a:ext cx="132" cy="103"/>
            </a:xfrm>
            <a:custGeom>
              <a:avLst/>
              <a:gdLst>
                <a:gd name="T0" fmla="*/ 0 w 1319"/>
                <a:gd name="T1" fmla="*/ 0 h 1335"/>
                <a:gd name="T2" fmla="*/ 0 w 1319"/>
                <a:gd name="T3" fmla="*/ 0 h 1335"/>
                <a:gd name="T4" fmla="*/ 0 w 1319"/>
                <a:gd name="T5" fmla="*/ 0 h 1335"/>
                <a:gd name="T6" fmla="*/ 0 w 1319"/>
                <a:gd name="T7" fmla="*/ 0 h 1335"/>
                <a:gd name="T8" fmla="*/ 0 w 1319"/>
                <a:gd name="T9" fmla="*/ 0 h 1335"/>
                <a:gd name="T10" fmla="*/ 0 w 1319"/>
                <a:gd name="T11" fmla="*/ 0 h 1335"/>
                <a:gd name="T12" fmla="*/ 0 w 1319"/>
                <a:gd name="T13" fmla="*/ 0 h 1335"/>
                <a:gd name="T14" fmla="*/ 0 w 1319"/>
                <a:gd name="T15" fmla="*/ 0 h 1335"/>
                <a:gd name="T16" fmla="*/ 0 w 1319"/>
                <a:gd name="T17" fmla="*/ 0 h 1335"/>
                <a:gd name="T18" fmla="*/ 0 w 1319"/>
                <a:gd name="T19" fmla="*/ 0 h 1335"/>
                <a:gd name="T20" fmla="*/ 0 w 1319"/>
                <a:gd name="T21" fmla="*/ 0 h 1335"/>
                <a:gd name="T22" fmla="*/ 0 w 1319"/>
                <a:gd name="T23" fmla="*/ 0 h 1335"/>
                <a:gd name="T24" fmla="*/ 0 w 1319"/>
                <a:gd name="T25" fmla="*/ 0 h 1335"/>
                <a:gd name="T26" fmla="*/ 0 w 1319"/>
                <a:gd name="T27" fmla="*/ 0 h 1335"/>
                <a:gd name="T28" fmla="*/ 0 w 1319"/>
                <a:gd name="T29" fmla="*/ 0 h 1335"/>
                <a:gd name="T30" fmla="*/ 0 w 1319"/>
                <a:gd name="T31" fmla="*/ 0 h 1335"/>
                <a:gd name="T32" fmla="*/ 0 w 1319"/>
                <a:gd name="T33" fmla="*/ 0 h 1335"/>
                <a:gd name="T34" fmla="*/ 0 w 1319"/>
                <a:gd name="T35" fmla="*/ 0 h 1335"/>
                <a:gd name="T36" fmla="*/ 0 w 1319"/>
                <a:gd name="T37" fmla="*/ 0 h 1335"/>
                <a:gd name="T38" fmla="*/ 0 w 1319"/>
                <a:gd name="T39" fmla="*/ 0 h 1335"/>
                <a:gd name="T40" fmla="*/ 0 w 1319"/>
                <a:gd name="T41" fmla="*/ 0 h 1335"/>
                <a:gd name="T42" fmla="*/ 0 w 1319"/>
                <a:gd name="T43" fmla="*/ 0 h 1335"/>
                <a:gd name="T44" fmla="*/ 0 w 1319"/>
                <a:gd name="T45" fmla="*/ 0 h 1335"/>
                <a:gd name="T46" fmla="*/ 0 w 1319"/>
                <a:gd name="T47" fmla="*/ 0 h 1335"/>
                <a:gd name="T48" fmla="*/ 0 w 1319"/>
                <a:gd name="T49" fmla="*/ 0 h 1335"/>
                <a:gd name="T50" fmla="*/ 0 w 1319"/>
                <a:gd name="T51" fmla="*/ 0 h 1335"/>
                <a:gd name="T52" fmla="*/ 0 w 1319"/>
                <a:gd name="T53" fmla="*/ 0 h 1335"/>
                <a:gd name="T54" fmla="*/ 0 w 1319"/>
                <a:gd name="T55" fmla="*/ 0 h 1335"/>
                <a:gd name="T56" fmla="*/ 0 w 1319"/>
                <a:gd name="T57" fmla="*/ 0 h 1335"/>
                <a:gd name="T58" fmla="*/ 0 w 1319"/>
                <a:gd name="T59" fmla="*/ 0 h 1335"/>
                <a:gd name="T60" fmla="*/ 0 w 1319"/>
                <a:gd name="T61" fmla="*/ 0 h 1335"/>
                <a:gd name="T62" fmla="*/ 0 w 1319"/>
                <a:gd name="T63" fmla="*/ 0 h 1335"/>
                <a:gd name="T64" fmla="*/ 0 w 1319"/>
                <a:gd name="T65" fmla="*/ 0 h 1335"/>
                <a:gd name="T66" fmla="*/ 0 w 1319"/>
                <a:gd name="T67" fmla="*/ 0 h 1335"/>
                <a:gd name="T68" fmla="*/ 0 w 1319"/>
                <a:gd name="T69" fmla="*/ 0 h 1335"/>
                <a:gd name="T70" fmla="*/ 0 w 1319"/>
                <a:gd name="T71" fmla="*/ 0 h 1335"/>
                <a:gd name="T72" fmla="*/ 0 w 1319"/>
                <a:gd name="T73" fmla="*/ 0 h 1335"/>
                <a:gd name="T74" fmla="*/ 0 w 1319"/>
                <a:gd name="T75" fmla="*/ 0 h 1335"/>
                <a:gd name="T76" fmla="*/ 0 w 1319"/>
                <a:gd name="T77" fmla="*/ 0 h 1335"/>
                <a:gd name="T78" fmla="*/ 0 w 1319"/>
                <a:gd name="T79" fmla="*/ 0 h 1335"/>
                <a:gd name="T80" fmla="*/ 0 w 1319"/>
                <a:gd name="T81" fmla="*/ 0 h 13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19"/>
                <a:gd name="T124" fmla="*/ 0 h 1335"/>
                <a:gd name="T125" fmla="*/ 1319 w 1319"/>
                <a:gd name="T126" fmla="*/ 1335 h 13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19" h="1335">
                  <a:moveTo>
                    <a:pt x="0" y="0"/>
                  </a:moveTo>
                  <a:lnTo>
                    <a:pt x="0" y="1240"/>
                  </a:lnTo>
                  <a:lnTo>
                    <a:pt x="20" y="1240"/>
                  </a:lnTo>
                  <a:lnTo>
                    <a:pt x="20" y="1246"/>
                  </a:lnTo>
                  <a:lnTo>
                    <a:pt x="57" y="1246"/>
                  </a:lnTo>
                  <a:lnTo>
                    <a:pt x="57" y="1254"/>
                  </a:lnTo>
                  <a:lnTo>
                    <a:pt x="93" y="1254"/>
                  </a:lnTo>
                  <a:lnTo>
                    <a:pt x="93" y="1260"/>
                  </a:lnTo>
                  <a:lnTo>
                    <a:pt x="124" y="1260"/>
                  </a:lnTo>
                  <a:lnTo>
                    <a:pt x="124" y="1277"/>
                  </a:lnTo>
                  <a:lnTo>
                    <a:pt x="203" y="1277"/>
                  </a:lnTo>
                  <a:lnTo>
                    <a:pt x="203" y="1291"/>
                  </a:lnTo>
                  <a:lnTo>
                    <a:pt x="239" y="1291"/>
                  </a:lnTo>
                  <a:lnTo>
                    <a:pt x="239" y="1297"/>
                  </a:lnTo>
                  <a:lnTo>
                    <a:pt x="276" y="1297"/>
                  </a:lnTo>
                  <a:lnTo>
                    <a:pt x="276" y="1306"/>
                  </a:lnTo>
                  <a:lnTo>
                    <a:pt x="320" y="1306"/>
                  </a:lnTo>
                  <a:lnTo>
                    <a:pt x="320" y="1320"/>
                  </a:lnTo>
                  <a:lnTo>
                    <a:pt x="365" y="1320"/>
                  </a:lnTo>
                  <a:lnTo>
                    <a:pt x="365" y="1328"/>
                  </a:lnTo>
                  <a:lnTo>
                    <a:pt x="401" y="1328"/>
                  </a:lnTo>
                  <a:lnTo>
                    <a:pt x="401" y="1335"/>
                  </a:lnTo>
                  <a:lnTo>
                    <a:pt x="1319" y="1335"/>
                  </a:lnTo>
                  <a:lnTo>
                    <a:pt x="1319" y="79"/>
                  </a:lnTo>
                  <a:lnTo>
                    <a:pt x="1295" y="79"/>
                  </a:lnTo>
                  <a:lnTo>
                    <a:pt x="1295" y="73"/>
                  </a:lnTo>
                  <a:lnTo>
                    <a:pt x="1260" y="73"/>
                  </a:lnTo>
                  <a:lnTo>
                    <a:pt x="1260" y="65"/>
                  </a:lnTo>
                  <a:lnTo>
                    <a:pt x="1217" y="65"/>
                  </a:lnTo>
                  <a:lnTo>
                    <a:pt x="1217" y="59"/>
                  </a:lnTo>
                  <a:lnTo>
                    <a:pt x="1180" y="59"/>
                  </a:lnTo>
                  <a:lnTo>
                    <a:pt x="1180" y="51"/>
                  </a:lnTo>
                  <a:lnTo>
                    <a:pt x="1136" y="51"/>
                  </a:lnTo>
                  <a:lnTo>
                    <a:pt x="1136" y="37"/>
                  </a:lnTo>
                  <a:lnTo>
                    <a:pt x="1099" y="37"/>
                  </a:lnTo>
                  <a:lnTo>
                    <a:pt x="1099" y="28"/>
                  </a:lnTo>
                  <a:lnTo>
                    <a:pt x="1055" y="28"/>
                  </a:lnTo>
                  <a:lnTo>
                    <a:pt x="1055" y="13"/>
                  </a:lnTo>
                  <a:lnTo>
                    <a:pt x="977" y="13"/>
                  </a:lnTo>
                  <a:lnTo>
                    <a:pt x="977" y="0"/>
                  </a:lnTo>
                  <a:lnTo>
                    <a:pt x="0" y="0"/>
                  </a:lnTo>
                  <a:close/>
                </a:path>
              </a:pathLst>
            </a:custGeom>
            <a:solidFill>
              <a:srgbClr val="0202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8" name="Freeform 685"/>
            <p:cNvSpPr>
              <a:spLocks/>
            </p:cNvSpPr>
            <p:nvPr/>
          </p:nvSpPr>
          <p:spPr bwMode="auto">
            <a:xfrm>
              <a:off x="744" y="1837"/>
              <a:ext cx="118" cy="92"/>
            </a:xfrm>
            <a:custGeom>
              <a:avLst/>
              <a:gdLst>
                <a:gd name="T0" fmla="*/ 0 w 1181"/>
                <a:gd name="T1" fmla="*/ 0 h 1204"/>
                <a:gd name="T2" fmla="*/ 0 w 1181"/>
                <a:gd name="T3" fmla="*/ 0 h 1204"/>
                <a:gd name="T4" fmla="*/ 0 w 1181"/>
                <a:gd name="T5" fmla="*/ 0 h 1204"/>
                <a:gd name="T6" fmla="*/ 0 w 1181"/>
                <a:gd name="T7" fmla="*/ 0 h 1204"/>
                <a:gd name="T8" fmla="*/ 0 w 1181"/>
                <a:gd name="T9" fmla="*/ 0 h 1204"/>
                <a:gd name="T10" fmla="*/ 0 w 1181"/>
                <a:gd name="T11" fmla="*/ 0 h 1204"/>
                <a:gd name="T12" fmla="*/ 0 w 1181"/>
                <a:gd name="T13" fmla="*/ 0 h 1204"/>
                <a:gd name="T14" fmla="*/ 0 w 1181"/>
                <a:gd name="T15" fmla="*/ 0 h 1204"/>
                <a:gd name="T16" fmla="*/ 0 w 1181"/>
                <a:gd name="T17" fmla="*/ 0 h 1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1"/>
                <a:gd name="T28" fmla="*/ 0 h 1204"/>
                <a:gd name="T29" fmla="*/ 1181 w 1181"/>
                <a:gd name="T30" fmla="*/ 1204 h 12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1" h="1204">
                  <a:moveTo>
                    <a:pt x="0" y="0"/>
                  </a:moveTo>
                  <a:lnTo>
                    <a:pt x="0" y="1181"/>
                  </a:lnTo>
                  <a:lnTo>
                    <a:pt x="14" y="1181"/>
                  </a:lnTo>
                  <a:lnTo>
                    <a:pt x="14" y="1187"/>
                  </a:lnTo>
                  <a:lnTo>
                    <a:pt x="45" y="1187"/>
                  </a:lnTo>
                  <a:lnTo>
                    <a:pt x="45" y="1204"/>
                  </a:lnTo>
                  <a:lnTo>
                    <a:pt x="1181" y="1204"/>
                  </a:lnTo>
                  <a:lnTo>
                    <a:pt x="1181" y="0"/>
                  </a:lnTo>
                  <a:lnTo>
                    <a:pt x="0" y="0"/>
                  </a:lnTo>
                  <a:close/>
                </a:path>
              </a:pathLst>
            </a:custGeom>
            <a:solidFill>
              <a:srgbClr val="020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09" name="Rectangle 686"/>
            <p:cNvSpPr>
              <a:spLocks noChangeArrowheads="1"/>
            </p:cNvSpPr>
            <p:nvPr/>
          </p:nvSpPr>
          <p:spPr bwMode="auto">
            <a:xfrm>
              <a:off x="749" y="1841"/>
              <a:ext cx="104" cy="81"/>
            </a:xfrm>
            <a:prstGeom prst="rect">
              <a:avLst/>
            </a:prstGeom>
            <a:solidFill>
              <a:srgbClr val="0202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410" name="Rectangle 687"/>
            <p:cNvSpPr>
              <a:spLocks noChangeArrowheads="1"/>
            </p:cNvSpPr>
            <p:nvPr/>
          </p:nvSpPr>
          <p:spPr bwMode="auto">
            <a:xfrm>
              <a:off x="756" y="1847"/>
              <a:ext cx="90" cy="70"/>
            </a:xfrm>
            <a:prstGeom prst="rect">
              <a:avLst/>
            </a:prstGeom>
            <a:solidFill>
              <a:srgbClr val="0202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411" name="Rectangle 688"/>
            <p:cNvSpPr>
              <a:spLocks noChangeArrowheads="1"/>
            </p:cNvSpPr>
            <p:nvPr/>
          </p:nvSpPr>
          <p:spPr bwMode="auto">
            <a:xfrm>
              <a:off x="763" y="1852"/>
              <a:ext cx="77" cy="60"/>
            </a:xfrm>
            <a:prstGeom prst="rect">
              <a:avLst/>
            </a:prstGeom>
            <a:solidFill>
              <a:srgbClr val="0202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412" name="Rectangle 689"/>
            <p:cNvSpPr>
              <a:spLocks noChangeArrowheads="1"/>
            </p:cNvSpPr>
            <p:nvPr/>
          </p:nvSpPr>
          <p:spPr bwMode="auto">
            <a:xfrm>
              <a:off x="770" y="1858"/>
              <a:ext cx="63" cy="48"/>
            </a:xfrm>
            <a:prstGeom prst="rect">
              <a:avLst/>
            </a:prstGeom>
            <a:solidFill>
              <a:srgbClr val="0202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413" name="Rectangle 690"/>
            <p:cNvSpPr>
              <a:spLocks noChangeArrowheads="1"/>
            </p:cNvSpPr>
            <p:nvPr/>
          </p:nvSpPr>
          <p:spPr bwMode="auto">
            <a:xfrm>
              <a:off x="776" y="1863"/>
              <a:ext cx="50" cy="38"/>
            </a:xfrm>
            <a:prstGeom prst="rect">
              <a:avLst/>
            </a:prstGeom>
            <a:solidFill>
              <a:srgbClr val="0202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414" name="Rectangle 691"/>
            <p:cNvSpPr>
              <a:spLocks noChangeArrowheads="1"/>
            </p:cNvSpPr>
            <p:nvPr/>
          </p:nvSpPr>
          <p:spPr bwMode="auto">
            <a:xfrm>
              <a:off x="783" y="1868"/>
              <a:ext cx="37" cy="28"/>
            </a:xfrm>
            <a:prstGeom prst="rect">
              <a:avLst/>
            </a:prstGeom>
            <a:solidFill>
              <a:srgbClr val="0202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415" name="Rectangle 692"/>
            <p:cNvSpPr>
              <a:spLocks noChangeArrowheads="1"/>
            </p:cNvSpPr>
            <p:nvPr/>
          </p:nvSpPr>
          <p:spPr bwMode="auto">
            <a:xfrm>
              <a:off x="790" y="1873"/>
              <a:ext cx="22"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6416" name="Freeform 693"/>
            <p:cNvSpPr>
              <a:spLocks/>
            </p:cNvSpPr>
            <p:nvPr/>
          </p:nvSpPr>
          <p:spPr bwMode="auto">
            <a:xfrm>
              <a:off x="669" y="1811"/>
              <a:ext cx="265" cy="142"/>
            </a:xfrm>
            <a:custGeom>
              <a:avLst/>
              <a:gdLst>
                <a:gd name="T0" fmla="*/ 0 w 2644"/>
                <a:gd name="T1" fmla="*/ 0 h 1845"/>
                <a:gd name="T2" fmla="*/ 0 w 2644"/>
                <a:gd name="T3" fmla="*/ 0 h 1845"/>
                <a:gd name="T4" fmla="*/ 0 w 2644"/>
                <a:gd name="T5" fmla="*/ 0 h 1845"/>
                <a:gd name="T6" fmla="*/ 0 w 2644"/>
                <a:gd name="T7" fmla="*/ 0 h 1845"/>
                <a:gd name="T8" fmla="*/ 0 w 2644"/>
                <a:gd name="T9" fmla="*/ 0 h 1845"/>
                <a:gd name="T10" fmla="*/ 0 w 2644"/>
                <a:gd name="T11" fmla="*/ 0 h 1845"/>
                <a:gd name="T12" fmla="*/ 0 w 2644"/>
                <a:gd name="T13" fmla="*/ 0 h 1845"/>
                <a:gd name="T14" fmla="*/ 0 w 2644"/>
                <a:gd name="T15" fmla="*/ 0 h 1845"/>
                <a:gd name="T16" fmla="*/ 0 w 2644"/>
                <a:gd name="T17" fmla="*/ 0 h 1845"/>
                <a:gd name="T18" fmla="*/ 0 w 2644"/>
                <a:gd name="T19" fmla="*/ 0 h 1845"/>
                <a:gd name="T20" fmla="*/ 0 w 2644"/>
                <a:gd name="T21" fmla="*/ 0 h 1845"/>
                <a:gd name="T22" fmla="*/ 0 w 2644"/>
                <a:gd name="T23" fmla="*/ 0 h 1845"/>
                <a:gd name="T24" fmla="*/ 0 w 2644"/>
                <a:gd name="T25" fmla="*/ 0 h 1845"/>
                <a:gd name="T26" fmla="*/ 0 w 2644"/>
                <a:gd name="T27" fmla="*/ 0 h 1845"/>
                <a:gd name="T28" fmla="*/ 0 w 2644"/>
                <a:gd name="T29" fmla="*/ 0 h 1845"/>
                <a:gd name="T30" fmla="*/ 0 w 2644"/>
                <a:gd name="T31" fmla="*/ 0 h 1845"/>
                <a:gd name="T32" fmla="*/ 0 w 2644"/>
                <a:gd name="T33" fmla="*/ 0 h 1845"/>
                <a:gd name="T34" fmla="*/ 0 w 2644"/>
                <a:gd name="T35" fmla="*/ 0 h 1845"/>
                <a:gd name="T36" fmla="*/ 0 w 2644"/>
                <a:gd name="T37" fmla="*/ 0 h 1845"/>
                <a:gd name="T38" fmla="*/ 0 w 2644"/>
                <a:gd name="T39" fmla="*/ 0 h 1845"/>
                <a:gd name="T40" fmla="*/ 0 w 2644"/>
                <a:gd name="T41" fmla="*/ 0 h 1845"/>
                <a:gd name="T42" fmla="*/ 0 w 2644"/>
                <a:gd name="T43" fmla="*/ 0 h 1845"/>
                <a:gd name="T44" fmla="*/ 0 w 2644"/>
                <a:gd name="T45" fmla="*/ 0 h 1845"/>
                <a:gd name="T46" fmla="*/ 0 w 2644"/>
                <a:gd name="T47" fmla="*/ 0 h 1845"/>
                <a:gd name="T48" fmla="*/ 0 w 2644"/>
                <a:gd name="T49" fmla="*/ 0 h 1845"/>
                <a:gd name="T50" fmla="*/ 0 w 2644"/>
                <a:gd name="T51" fmla="*/ 0 h 1845"/>
                <a:gd name="T52" fmla="*/ 0 w 2644"/>
                <a:gd name="T53" fmla="*/ 0 h 1845"/>
                <a:gd name="T54" fmla="*/ 0 w 2644"/>
                <a:gd name="T55" fmla="*/ 0 h 1845"/>
                <a:gd name="T56" fmla="*/ 0 w 2644"/>
                <a:gd name="T57" fmla="*/ 0 h 1845"/>
                <a:gd name="T58" fmla="*/ 0 w 2644"/>
                <a:gd name="T59" fmla="*/ 0 h 1845"/>
                <a:gd name="T60" fmla="*/ 0 w 2644"/>
                <a:gd name="T61" fmla="*/ 0 h 1845"/>
                <a:gd name="T62" fmla="*/ 0 w 2644"/>
                <a:gd name="T63" fmla="*/ 0 h 1845"/>
                <a:gd name="T64" fmla="*/ 0 w 2644"/>
                <a:gd name="T65" fmla="*/ 0 h 1845"/>
                <a:gd name="T66" fmla="*/ 0 w 2644"/>
                <a:gd name="T67" fmla="*/ 0 h 1845"/>
                <a:gd name="T68" fmla="*/ 0 w 2644"/>
                <a:gd name="T69" fmla="*/ 0 h 18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44"/>
                <a:gd name="T106" fmla="*/ 0 h 1845"/>
                <a:gd name="T107" fmla="*/ 2644 w 2644"/>
                <a:gd name="T108" fmla="*/ 1845 h 18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44" h="1845">
                  <a:moveTo>
                    <a:pt x="474" y="0"/>
                  </a:moveTo>
                  <a:lnTo>
                    <a:pt x="0" y="1328"/>
                  </a:lnTo>
                  <a:lnTo>
                    <a:pt x="2157" y="1845"/>
                  </a:lnTo>
                  <a:lnTo>
                    <a:pt x="2172" y="1823"/>
                  </a:lnTo>
                  <a:lnTo>
                    <a:pt x="2172" y="1814"/>
                  </a:lnTo>
                  <a:lnTo>
                    <a:pt x="2179" y="1786"/>
                  </a:lnTo>
                  <a:lnTo>
                    <a:pt x="2187" y="1757"/>
                  </a:lnTo>
                  <a:lnTo>
                    <a:pt x="2209" y="1720"/>
                  </a:lnTo>
                  <a:lnTo>
                    <a:pt x="2209" y="1684"/>
                  </a:lnTo>
                  <a:lnTo>
                    <a:pt x="2229" y="1647"/>
                  </a:lnTo>
                  <a:lnTo>
                    <a:pt x="2246" y="1594"/>
                  </a:lnTo>
                  <a:lnTo>
                    <a:pt x="2266" y="1550"/>
                  </a:lnTo>
                  <a:lnTo>
                    <a:pt x="2288" y="1499"/>
                  </a:lnTo>
                  <a:lnTo>
                    <a:pt x="2302" y="1440"/>
                  </a:lnTo>
                  <a:lnTo>
                    <a:pt x="2324" y="1388"/>
                  </a:lnTo>
                  <a:lnTo>
                    <a:pt x="2347" y="1328"/>
                  </a:lnTo>
                  <a:lnTo>
                    <a:pt x="2369" y="1269"/>
                  </a:lnTo>
                  <a:lnTo>
                    <a:pt x="2390" y="1204"/>
                  </a:lnTo>
                  <a:lnTo>
                    <a:pt x="2412" y="1150"/>
                  </a:lnTo>
                  <a:lnTo>
                    <a:pt x="2434" y="1085"/>
                  </a:lnTo>
                  <a:lnTo>
                    <a:pt x="2448" y="1025"/>
                  </a:lnTo>
                  <a:lnTo>
                    <a:pt x="2484" y="965"/>
                  </a:lnTo>
                  <a:lnTo>
                    <a:pt x="2499" y="908"/>
                  </a:lnTo>
                  <a:lnTo>
                    <a:pt x="2521" y="849"/>
                  </a:lnTo>
                  <a:lnTo>
                    <a:pt x="2535" y="789"/>
                  </a:lnTo>
                  <a:lnTo>
                    <a:pt x="2551" y="753"/>
                  </a:lnTo>
                  <a:lnTo>
                    <a:pt x="2571" y="693"/>
                  </a:lnTo>
                  <a:lnTo>
                    <a:pt x="2588" y="657"/>
                  </a:lnTo>
                  <a:lnTo>
                    <a:pt x="2601" y="613"/>
                  </a:lnTo>
                  <a:lnTo>
                    <a:pt x="2616" y="576"/>
                  </a:lnTo>
                  <a:lnTo>
                    <a:pt x="2624" y="545"/>
                  </a:lnTo>
                  <a:lnTo>
                    <a:pt x="2638" y="523"/>
                  </a:lnTo>
                  <a:lnTo>
                    <a:pt x="2644" y="509"/>
                  </a:lnTo>
                  <a:lnTo>
                    <a:pt x="2644" y="486"/>
                  </a:lnTo>
                  <a:lnTo>
                    <a:pt x="47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7" name="Freeform 694"/>
            <p:cNvSpPr>
              <a:spLocks/>
            </p:cNvSpPr>
            <p:nvPr/>
          </p:nvSpPr>
          <p:spPr bwMode="auto">
            <a:xfrm>
              <a:off x="915" y="1904"/>
              <a:ext cx="44" cy="59"/>
            </a:xfrm>
            <a:custGeom>
              <a:avLst/>
              <a:gdLst>
                <a:gd name="T0" fmla="*/ 0 w 437"/>
                <a:gd name="T1" fmla="*/ 0 h 761"/>
                <a:gd name="T2" fmla="*/ 0 w 437"/>
                <a:gd name="T3" fmla="*/ 0 h 761"/>
                <a:gd name="T4" fmla="*/ 0 w 437"/>
                <a:gd name="T5" fmla="*/ 0 h 761"/>
                <a:gd name="T6" fmla="*/ 0 w 437"/>
                <a:gd name="T7" fmla="*/ 0 h 761"/>
                <a:gd name="T8" fmla="*/ 0 w 437"/>
                <a:gd name="T9" fmla="*/ 0 h 761"/>
                <a:gd name="T10" fmla="*/ 0 60000 65536"/>
                <a:gd name="T11" fmla="*/ 0 60000 65536"/>
                <a:gd name="T12" fmla="*/ 0 60000 65536"/>
                <a:gd name="T13" fmla="*/ 0 60000 65536"/>
                <a:gd name="T14" fmla="*/ 0 60000 65536"/>
                <a:gd name="T15" fmla="*/ 0 w 437"/>
                <a:gd name="T16" fmla="*/ 0 h 761"/>
                <a:gd name="T17" fmla="*/ 437 w 437"/>
                <a:gd name="T18" fmla="*/ 761 h 761"/>
              </a:gdLst>
              <a:ahLst/>
              <a:cxnLst>
                <a:cxn ang="T10">
                  <a:pos x="T0" y="T1"/>
                </a:cxn>
                <a:cxn ang="T11">
                  <a:pos x="T2" y="T3"/>
                </a:cxn>
                <a:cxn ang="T12">
                  <a:pos x="T4" y="T5"/>
                </a:cxn>
                <a:cxn ang="T13">
                  <a:pos x="T6" y="T7"/>
                </a:cxn>
                <a:cxn ang="T14">
                  <a:pos x="T8" y="T9"/>
                </a:cxn>
              </a:cxnLst>
              <a:rect l="T15" t="T16" r="T17" b="T18"/>
              <a:pathLst>
                <a:path w="437" h="761">
                  <a:moveTo>
                    <a:pt x="241" y="0"/>
                  </a:moveTo>
                  <a:lnTo>
                    <a:pt x="0" y="702"/>
                  </a:lnTo>
                  <a:lnTo>
                    <a:pt x="182" y="761"/>
                  </a:lnTo>
                  <a:lnTo>
                    <a:pt x="437" y="52"/>
                  </a:lnTo>
                  <a:lnTo>
                    <a:pt x="241"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18" name="Freeform 695"/>
            <p:cNvSpPr>
              <a:spLocks/>
            </p:cNvSpPr>
            <p:nvPr/>
          </p:nvSpPr>
          <p:spPr bwMode="auto">
            <a:xfrm>
              <a:off x="915" y="1904"/>
              <a:ext cx="44" cy="59"/>
            </a:xfrm>
            <a:custGeom>
              <a:avLst/>
              <a:gdLst>
                <a:gd name="T0" fmla="*/ 0 w 437"/>
                <a:gd name="T1" fmla="*/ 0 h 761"/>
                <a:gd name="T2" fmla="*/ 0 w 437"/>
                <a:gd name="T3" fmla="*/ 0 h 761"/>
                <a:gd name="T4" fmla="*/ 0 w 437"/>
                <a:gd name="T5" fmla="*/ 0 h 761"/>
                <a:gd name="T6" fmla="*/ 0 w 437"/>
                <a:gd name="T7" fmla="*/ 0 h 761"/>
                <a:gd name="T8" fmla="*/ 0 w 437"/>
                <a:gd name="T9" fmla="*/ 0 h 761"/>
                <a:gd name="T10" fmla="*/ 0 60000 65536"/>
                <a:gd name="T11" fmla="*/ 0 60000 65536"/>
                <a:gd name="T12" fmla="*/ 0 60000 65536"/>
                <a:gd name="T13" fmla="*/ 0 60000 65536"/>
                <a:gd name="T14" fmla="*/ 0 60000 65536"/>
                <a:gd name="T15" fmla="*/ 0 w 437"/>
                <a:gd name="T16" fmla="*/ 0 h 761"/>
                <a:gd name="T17" fmla="*/ 437 w 437"/>
                <a:gd name="T18" fmla="*/ 761 h 761"/>
              </a:gdLst>
              <a:ahLst/>
              <a:cxnLst>
                <a:cxn ang="T10">
                  <a:pos x="T0" y="T1"/>
                </a:cxn>
                <a:cxn ang="T11">
                  <a:pos x="T2" y="T3"/>
                </a:cxn>
                <a:cxn ang="T12">
                  <a:pos x="T4" y="T5"/>
                </a:cxn>
                <a:cxn ang="T13">
                  <a:pos x="T6" y="T7"/>
                </a:cxn>
                <a:cxn ang="T14">
                  <a:pos x="T8" y="T9"/>
                </a:cxn>
              </a:cxnLst>
              <a:rect l="T15" t="T16" r="T17" b="T18"/>
              <a:pathLst>
                <a:path w="437" h="761">
                  <a:moveTo>
                    <a:pt x="241" y="0"/>
                  </a:moveTo>
                  <a:lnTo>
                    <a:pt x="0" y="702"/>
                  </a:lnTo>
                  <a:lnTo>
                    <a:pt x="182" y="761"/>
                  </a:lnTo>
                  <a:lnTo>
                    <a:pt x="437" y="52"/>
                  </a:lnTo>
                  <a:lnTo>
                    <a:pt x="2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9" name="Freeform 696"/>
            <p:cNvSpPr>
              <a:spLocks/>
            </p:cNvSpPr>
            <p:nvPr/>
          </p:nvSpPr>
          <p:spPr bwMode="auto">
            <a:xfrm>
              <a:off x="942" y="1915"/>
              <a:ext cx="13" cy="14"/>
            </a:xfrm>
            <a:custGeom>
              <a:avLst/>
              <a:gdLst>
                <a:gd name="T0" fmla="*/ 0 w 132"/>
                <a:gd name="T1" fmla="*/ 0 h 179"/>
                <a:gd name="T2" fmla="*/ 0 w 132"/>
                <a:gd name="T3" fmla="*/ 0 h 179"/>
                <a:gd name="T4" fmla="*/ 0 w 132"/>
                <a:gd name="T5" fmla="*/ 0 h 179"/>
                <a:gd name="T6" fmla="*/ 0 w 132"/>
                <a:gd name="T7" fmla="*/ 0 h 179"/>
                <a:gd name="T8" fmla="*/ 0 w 132"/>
                <a:gd name="T9" fmla="*/ 0 h 179"/>
                <a:gd name="T10" fmla="*/ 0 w 132"/>
                <a:gd name="T11" fmla="*/ 0 h 179"/>
                <a:gd name="T12" fmla="*/ 0 w 132"/>
                <a:gd name="T13" fmla="*/ 0 h 179"/>
                <a:gd name="T14" fmla="*/ 0 w 132"/>
                <a:gd name="T15" fmla="*/ 0 h 179"/>
                <a:gd name="T16" fmla="*/ 0 w 132"/>
                <a:gd name="T17" fmla="*/ 0 h 179"/>
                <a:gd name="T18" fmla="*/ 0 w 132"/>
                <a:gd name="T19" fmla="*/ 0 h 179"/>
                <a:gd name="T20" fmla="*/ 0 w 132"/>
                <a:gd name="T21" fmla="*/ 0 h 179"/>
                <a:gd name="T22" fmla="*/ 0 w 132"/>
                <a:gd name="T23" fmla="*/ 0 h 179"/>
                <a:gd name="T24" fmla="*/ 0 w 132"/>
                <a:gd name="T25" fmla="*/ 0 h 179"/>
                <a:gd name="T26" fmla="*/ 0 w 132"/>
                <a:gd name="T27" fmla="*/ 0 h 179"/>
                <a:gd name="T28" fmla="*/ 0 w 132"/>
                <a:gd name="T29" fmla="*/ 0 h 179"/>
                <a:gd name="T30" fmla="*/ 0 w 132"/>
                <a:gd name="T31" fmla="*/ 0 h 179"/>
                <a:gd name="T32" fmla="*/ 0 w 132"/>
                <a:gd name="T33" fmla="*/ 0 h 179"/>
                <a:gd name="T34" fmla="*/ 0 w 132"/>
                <a:gd name="T35" fmla="*/ 0 h 179"/>
                <a:gd name="T36" fmla="*/ 0 w 132"/>
                <a:gd name="T37" fmla="*/ 0 h 179"/>
                <a:gd name="T38" fmla="*/ 0 w 132"/>
                <a:gd name="T39" fmla="*/ 0 h 179"/>
                <a:gd name="T40" fmla="*/ 0 w 132"/>
                <a:gd name="T41" fmla="*/ 0 h 179"/>
                <a:gd name="T42" fmla="*/ 0 w 132"/>
                <a:gd name="T43" fmla="*/ 0 h 179"/>
                <a:gd name="T44" fmla="*/ 0 w 132"/>
                <a:gd name="T45" fmla="*/ 0 h 179"/>
                <a:gd name="T46" fmla="*/ 0 w 132"/>
                <a:gd name="T47" fmla="*/ 0 h 179"/>
                <a:gd name="T48" fmla="*/ 0 w 132"/>
                <a:gd name="T49" fmla="*/ 0 h 179"/>
                <a:gd name="T50" fmla="*/ 0 w 132"/>
                <a:gd name="T51" fmla="*/ 0 h 179"/>
                <a:gd name="T52" fmla="*/ 0 w 132"/>
                <a:gd name="T53" fmla="*/ 0 h 179"/>
                <a:gd name="T54" fmla="*/ 0 w 132"/>
                <a:gd name="T55" fmla="*/ 0 h 179"/>
                <a:gd name="T56" fmla="*/ 0 w 132"/>
                <a:gd name="T57" fmla="*/ 0 h 179"/>
                <a:gd name="T58" fmla="*/ 0 w 132"/>
                <a:gd name="T59" fmla="*/ 0 h 179"/>
                <a:gd name="T60" fmla="*/ 0 w 132"/>
                <a:gd name="T61" fmla="*/ 0 h 1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2"/>
                <a:gd name="T94" fmla="*/ 0 h 179"/>
                <a:gd name="T95" fmla="*/ 132 w 132"/>
                <a:gd name="T96" fmla="*/ 179 h 1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2" h="179">
                  <a:moveTo>
                    <a:pt x="0" y="83"/>
                  </a:moveTo>
                  <a:lnTo>
                    <a:pt x="0" y="120"/>
                  </a:lnTo>
                  <a:lnTo>
                    <a:pt x="9" y="125"/>
                  </a:lnTo>
                  <a:lnTo>
                    <a:pt x="9" y="148"/>
                  </a:lnTo>
                  <a:lnTo>
                    <a:pt x="28" y="162"/>
                  </a:lnTo>
                  <a:lnTo>
                    <a:pt x="28" y="179"/>
                  </a:lnTo>
                  <a:lnTo>
                    <a:pt x="65" y="179"/>
                  </a:lnTo>
                  <a:lnTo>
                    <a:pt x="81" y="162"/>
                  </a:lnTo>
                  <a:lnTo>
                    <a:pt x="81" y="148"/>
                  </a:lnTo>
                  <a:lnTo>
                    <a:pt x="87" y="142"/>
                  </a:lnTo>
                  <a:lnTo>
                    <a:pt x="87" y="111"/>
                  </a:lnTo>
                  <a:lnTo>
                    <a:pt x="96" y="105"/>
                  </a:lnTo>
                  <a:lnTo>
                    <a:pt x="96" y="89"/>
                  </a:lnTo>
                  <a:lnTo>
                    <a:pt x="109" y="83"/>
                  </a:lnTo>
                  <a:lnTo>
                    <a:pt x="109" y="74"/>
                  </a:lnTo>
                  <a:lnTo>
                    <a:pt x="118" y="68"/>
                  </a:lnTo>
                  <a:lnTo>
                    <a:pt x="118" y="60"/>
                  </a:lnTo>
                  <a:lnTo>
                    <a:pt x="124" y="46"/>
                  </a:lnTo>
                  <a:lnTo>
                    <a:pt x="124" y="31"/>
                  </a:lnTo>
                  <a:lnTo>
                    <a:pt x="132" y="31"/>
                  </a:lnTo>
                  <a:lnTo>
                    <a:pt x="132" y="0"/>
                  </a:lnTo>
                  <a:lnTo>
                    <a:pt x="87" y="0"/>
                  </a:lnTo>
                  <a:lnTo>
                    <a:pt x="81" y="8"/>
                  </a:lnTo>
                  <a:lnTo>
                    <a:pt x="59" y="8"/>
                  </a:lnTo>
                  <a:lnTo>
                    <a:pt x="51" y="23"/>
                  </a:lnTo>
                  <a:lnTo>
                    <a:pt x="45" y="23"/>
                  </a:lnTo>
                  <a:lnTo>
                    <a:pt x="28" y="46"/>
                  </a:lnTo>
                  <a:lnTo>
                    <a:pt x="9" y="46"/>
                  </a:lnTo>
                  <a:lnTo>
                    <a:pt x="9" y="60"/>
                  </a:lnTo>
                  <a:lnTo>
                    <a:pt x="0" y="68"/>
                  </a:lnTo>
                  <a:lnTo>
                    <a:pt x="0" y="8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0" name="Freeform 697"/>
            <p:cNvSpPr>
              <a:spLocks/>
            </p:cNvSpPr>
            <p:nvPr/>
          </p:nvSpPr>
          <p:spPr bwMode="auto">
            <a:xfrm>
              <a:off x="942" y="1915"/>
              <a:ext cx="13" cy="14"/>
            </a:xfrm>
            <a:custGeom>
              <a:avLst/>
              <a:gdLst>
                <a:gd name="T0" fmla="*/ 0 w 132"/>
                <a:gd name="T1" fmla="*/ 0 h 179"/>
                <a:gd name="T2" fmla="*/ 0 w 132"/>
                <a:gd name="T3" fmla="*/ 0 h 179"/>
                <a:gd name="T4" fmla="*/ 0 w 132"/>
                <a:gd name="T5" fmla="*/ 0 h 179"/>
                <a:gd name="T6" fmla="*/ 0 w 132"/>
                <a:gd name="T7" fmla="*/ 0 h 179"/>
                <a:gd name="T8" fmla="*/ 0 w 132"/>
                <a:gd name="T9" fmla="*/ 0 h 179"/>
                <a:gd name="T10" fmla="*/ 0 w 132"/>
                <a:gd name="T11" fmla="*/ 0 h 179"/>
                <a:gd name="T12" fmla="*/ 0 w 132"/>
                <a:gd name="T13" fmla="*/ 0 h 179"/>
                <a:gd name="T14" fmla="*/ 0 w 132"/>
                <a:gd name="T15" fmla="*/ 0 h 179"/>
                <a:gd name="T16" fmla="*/ 0 w 132"/>
                <a:gd name="T17" fmla="*/ 0 h 179"/>
                <a:gd name="T18" fmla="*/ 0 w 132"/>
                <a:gd name="T19" fmla="*/ 0 h 179"/>
                <a:gd name="T20" fmla="*/ 0 w 132"/>
                <a:gd name="T21" fmla="*/ 0 h 179"/>
                <a:gd name="T22" fmla="*/ 0 w 132"/>
                <a:gd name="T23" fmla="*/ 0 h 179"/>
                <a:gd name="T24" fmla="*/ 0 w 132"/>
                <a:gd name="T25" fmla="*/ 0 h 179"/>
                <a:gd name="T26" fmla="*/ 0 w 132"/>
                <a:gd name="T27" fmla="*/ 0 h 179"/>
                <a:gd name="T28" fmla="*/ 0 w 132"/>
                <a:gd name="T29" fmla="*/ 0 h 179"/>
                <a:gd name="T30" fmla="*/ 0 w 132"/>
                <a:gd name="T31" fmla="*/ 0 h 179"/>
                <a:gd name="T32" fmla="*/ 0 w 132"/>
                <a:gd name="T33" fmla="*/ 0 h 179"/>
                <a:gd name="T34" fmla="*/ 0 w 132"/>
                <a:gd name="T35" fmla="*/ 0 h 179"/>
                <a:gd name="T36" fmla="*/ 0 w 132"/>
                <a:gd name="T37" fmla="*/ 0 h 179"/>
                <a:gd name="T38" fmla="*/ 0 w 132"/>
                <a:gd name="T39" fmla="*/ 0 h 179"/>
                <a:gd name="T40" fmla="*/ 0 w 132"/>
                <a:gd name="T41" fmla="*/ 0 h 179"/>
                <a:gd name="T42" fmla="*/ 0 w 132"/>
                <a:gd name="T43" fmla="*/ 0 h 179"/>
                <a:gd name="T44" fmla="*/ 0 w 132"/>
                <a:gd name="T45" fmla="*/ 0 h 179"/>
                <a:gd name="T46" fmla="*/ 0 w 132"/>
                <a:gd name="T47" fmla="*/ 0 h 179"/>
                <a:gd name="T48" fmla="*/ 0 w 132"/>
                <a:gd name="T49" fmla="*/ 0 h 179"/>
                <a:gd name="T50" fmla="*/ 0 w 132"/>
                <a:gd name="T51" fmla="*/ 0 h 179"/>
                <a:gd name="T52" fmla="*/ 0 w 132"/>
                <a:gd name="T53" fmla="*/ 0 h 179"/>
                <a:gd name="T54" fmla="*/ 0 w 132"/>
                <a:gd name="T55" fmla="*/ 0 h 179"/>
                <a:gd name="T56" fmla="*/ 0 w 132"/>
                <a:gd name="T57" fmla="*/ 0 h 179"/>
                <a:gd name="T58" fmla="*/ 0 w 132"/>
                <a:gd name="T59" fmla="*/ 0 h 179"/>
                <a:gd name="T60" fmla="*/ 0 w 132"/>
                <a:gd name="T61" fmla="*/ 0 h 1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2"/>
                <a:gd name="T94" fmla="*/ 0 h 179"/>
                <a:gd name="T95" fmla="*/ 132 w 132"/>
                <a:gd name="T96" fmla="*/ 179 h 1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2" h="179">
                  <a:moveTo>
                    <a:pt x="0" y="83"/>
                  </a:moveTo>
                  <a:lnTo>
                    <a:pt x="0" y="120"/>
                  </a:lnTo>
                  <a:lnTo>
                    <a:pt x="9" y="125"/>
                  </a:lnTo>
                  <a:lnTo>
                    <a:pt x="9" y="148"/>
                  </a:lnTo>
                  <a:lnTo>
                    <a:pt x="28" y="162"/>
                  </a:lnTo>
                  <a:lnTo>
                    <a:pt x="28" y="179"/>
                  </a:lnTo>
                  <a:lnTo>
                    <a:pt x="65" y="179"/>
                  </a:lnTo>
                  <a:lnTo>
                    <a:pt x="81" y="162"/>
                  </a:lnTo>
                  <a:lnTo>
                    <a:pt x="81" y="148"/>
                  </a:lnTo>
                  <a:lnTo>
                    <a:pt x="87" y="142"/>
                  </a:lnTo>
                  <a:lnTo>
                    <a:pt x="87" y="111"/>
                  </a:lnTo>
                  <a:lnTo>
                    <a:pt x="96" y="105"/>
                  </a:lnTo>
                  <a:lnTo>
                    <a:pt x="96" y="89"/>
                  </a:lnTo>
                  <a:lnTo>
                    <a:pt x="109" y="83"/>
                  </a:lnTo>
                  <a:lnTo>
                    <a:pt x="109" y="74"/>
                  </a:lnTo>
                  <a:lnTo>
                    <a:pt x="118" y="68"/>
                  </a:lnTo>
                  <a:lnTo>
                    <a:pt x="118" y="60"/>
                  </a:lnTo>
                  <a:lnTo>
                    <a:pt x="124" y="46"/>
                  </a:lnTo>
                  <a:lnTo>
                    <a:pt x="124" y="31"/>
                  </a:lnTo>
                  <a:lnTo>
                    <a:pt x="132" y="31"/>
                  </a:lnTo>
                  <a:lnTo>
                    <a:pt x="132" y="0"/>
                  </a:lnTo>
                  <a:lnTo>
                    <a:pt x="87" y="0"/>
                  </a:lnTo>
                  <a:lnTo>
                    <a:pt x="81" y="8"/>
                  </a:lnTo>
                  <a:lnTo>
                    <a:pt x="59" y="8"/>
                  </a:lnTo>
                  <a:lnTo>
                    <a:pt x="51" y="23"/>
                  </a:lnTo>
                  <a:lnTo>
                    <a:pt x="45" y="23"/>
                  </a:lnTo>
                  <a:lnTo>
                    <a:pt x="28" y="46"/>
                  </a:lnTo>
                  <a:lnTo>
                    <a:pt x="9" y="46"/>
                  </a:lnTo>
                  <a:lnTo>
                    <a:pt x="9" y="60"/>
                  </a:lnTo>
                  <a:lnTo>
                    <a:pt x="0" y="68"/>
                  </a:lnTo>
                  <a:lnTo>
                    <a:pt x="0" y="8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1" name="Freeform 698"/>
            <p:cNvSpPr>
              <a:spLocks/>
            </p:cNvSpPr>
            <p:nvPr/>
          </p:nvSpPr>
          <p:spPr bwMode="auto">
            <a:xfrm>
              <a:off x="930" y="1939"/>
              <a:ext cx="13" cy="14"/>
            </a:xfrm>
            <a:custGeom>
              <a:avLst/>
              <a:gdLst>
                <a:gd name="T0" fmla="*/ 0 w 132"/>
                <a:gd name="T1" fmla="*/ 0 h 184"/>
                <a:gd name="T2" fmla="*/ 0 w 132"/>
                <a:gd name="T3" fmla="*/ 0 h 184"/>
                <a:gd name="T4" fmla="*/ 0 w 132"/>
                <a:gd name="T5" fmla="*/ 0 h 184"/>
                <a:gd name="T6" fmla="*/ 0 w 132"/>
                <a:gd name="T7" fmla="*/ 0 h 184"/>
                <a:gd name="T8" fmla="*/ 0 w 132"/>
                <a:gd name="T9" fmla="*/ 0 h 184"/>
                <a:gd name="T10" fmla="*/ 0 w 132"/>
                <a:gd name="T11" fmla="*/ 0 h 184"/>
                <a:gd name="T12" fmla="*/ 0 w 132"/>
                <a:gd name="T13" fmla="*/ 0 h 184"/>
                <a:gd name="T14" fmla="*/ 0 w 132"/>
                <a:gd name="T15" fmla="*/ 0 h 184"/>
                <a:gd name="T16" fmla="*/ 0 w 132"/>
                <a:gd name="T17" fmla="*/ 0 h 184"/>
                <a:gd name="T18" fmla="*/ 0 w 132"/>
                <a:gd name="T19" fmla="*/ 0 h 184"/>
                <a:gd name="T20" fmla="*/ 0 w 132"/>
                <a:gd name="T21" fmla="*/ 0 h 184"/>
                <a:gd name="T22" fmla="*/ 0 w 132"/>
                <a:gd name="T23" fmla="*/ 0 h 184"/>
                <a:gd name="T24" fmla="*/ 0 w 132"/>
                <a:gd name="T25" fmla="*/ 0 h 184"/>
                <a:gd name="T26" fmla="*/ 0 w 132"/>
                <a:gd name="T27" fmla="*/ 0 h 184"/>
                <a:gd name="T28" fmla="*/ 0 w 132"/>
                <a:gd name="T29" fmla="*/ 0 h 184"/>
                <a:gd name="T30" fmla="*/ 0 w 132"/>
                <a:gd name="T31" fmla="*/ 0 h 184"/>
                <a:gd name="T32" fmla="*/ 0 w 132"/>
                <a:gd name="T33" fmla="*/ 0 h 184"/>
                <a:gd name="T34" fmla="*/ 0 w 132"/>
                <a:gd name="T35" fmla="*/ 0 h 184"/>
                <a:gd name="T36" fmla="*/ 0 w 132"/>
                <a:gd name="T37" fmla="*/ 0 h 184"/>
                <a:gd name="T38" fmla="*/ 0 w 132"/>
                <a:gd name="T39" fmla="*/ 0 h 184"/>
                <a:gd name="T40" fmla="*/ 0 w 132"/>
                <a:gd name="T41" fmla="*/ 0 h 184"/>
                <a:gd name="T42" fmla="*/ 0 w 132"/>
                <a:gd name="T43" fmla="*/ 0 h 184"/>
                <a:gd name="T44" fmla="*/ 0 w 132"/>
                <a:gd name="T45" fmla="*/ 0 h 184"/>
                <a:gd name="T46" fmla="*/ 0 w 132"/>
                <a:gd name="T47" fmla="*/ 0 h 184"/>
                <a:gd name="T48" fmla="*/ 0 w 132"/>
                <a:gd name="T49" fmla="*/ 0 h 184"/>
                <a:gd name="T50" fmla="*/ 0 w 132"/>
                <a:gd name="T51" fmla="*/ 0 h 184"/>
                <a:gd name="T52" fmla="*/ 0 w 132"/>
                <a:gd name="T53" fmla="*/ 0 h 184"/>
                <a:gd name="T54" fmla="*/ 0 w 132"/>
                <a:gd name="T55" fmla="*/ 0 h 184"/>
                <a:gd name="T56" fmla="*/ 0 w 132"/>
                <a:gd name="T57" fmla="*/ 0 h 184"/>
                <a:gd name="T58" fmla="*/ 0 w 132"/>
                <a:gd name="T59" fmla="*/ 0 h 184"/>
                <a:gd name="T60" fmla="*/ 0 w 132"/>
                <a:gd name="T61" fmla="*/ 0 h 184"/>
                <a:gd name="T62" fmla="*/ 0 w 132"/>
                <a:gd name="T63" fmla="*/ 0 h 184"/>
                <a:gd name="T64" fmla="*/ 0 w 132"/>
                <a:gd name="T65" fmla="*/ 0 h 184"/>
                <a:gd name="T66" fmla="*/ 0 w 132"/>
                <a:gd name="T67" fmla="*/ 0 h 184"/>
                <a:gd name="T68" fmla="*/ 0 w 132"/>
                <a:gd name="T69" fmla="*/ 0 h 184"/>
                <a:gd name="T70" fmla="*/ 0 w 132"/>
                <a:gd name="T71" fmla="*/ 0 h 184"/>
                <a:gd name="T72" fmla="*/ 0 w 132"/>
                <a:gd name="T73" fmla="*/ 0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2"/>
                <a:gd name="T112" fmla="*/ 0 h 184"/>
                <a:gd name="T113" fmla="*/ 132 w 132"/>
                <a:gd name="T114" fmla="*/ 184 h 1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2" h="184">
                  <a:moveTo>
                    <a:pt x="0" y="90"/>
                  </a:moveTo>
                  <a:lnTo>
                    <a:pt x="0" y="105"/>
                  </a:lnTo>
                  <a:lnTo>
                    <a:pt x="8" y="119"/>
                  </a:lnTo>
                  <a:lnTo>
                    <a:pt x="8" y="133"/>
                  </a:lnTo>
                  <a:lnTo>
                    <a:pt x="16" y="147"/>
                  </a:lnTo>
                  <a:lnTo>
                    <a:pt x="16" y="156"/>
                  </a:lnTo>
                  <a:lnTo>
                    <a:pt x="30" y="156"/>
                  </a:lnTo>
                  <a:lnTo>
                    <a:pt x="30" y="162"/>
                  </a:lnTo>
                  <a:lnTo>
                    <a:pt x="36" y="178"/>
                  </a:lnTo>
                  <a:lnTo>
                    <a:pt x="45" y="178"/>
                  </a:lnTo>
                  <a:lnTo>
                    <a:pt x="52" y="184"/>
                  </a:lnTo>
                  <a:lnTo>
                    <a:pt x="80" y="184"/>
                  </a:lnTo>
                  <a:lnTo>
                    <a:pt x="80" y="178"/>
                  </a:lnTo>
                  <a:lnTo>
                    <a:pt x="89" y="162"/>
                  </a:lnTo>
                  <a:lnTo>
                    <a:pt x="89" y="147"/>
                  </a:lnTo>
                  <a:lnTo>
                    <a:pt x="95" y="133"/>
                  </a:lnTo>
                  <a:lnTo>
                    <a:pt x="95" y="105"/>
                  </a:lnTo>
                  <a:lnTo>
                    <a:pt x="109" y="96"/>
                  </a:lnTo>
                  <a:lnTo>
                    <a:pt x="109" y="90"/>
                  </a:lnTo>
                  <a:lnTo>
                    <a:pt x="117" y="74"/>
                  </a:lnTo>
                  <a:lnTo>
                    <a:pt x="117" y="68"/>
                  </a:lnTo>
                  <a:lnTo>
                    <a:pt x="126" y="53"/>
                  </a:lnTo>
                  <a:lnTo>
                    <a:pt x="126" y="37"/>
                  </a:lnTo>
                  <a:lnTo>
                    <a:pt x="132" y="31"/>
                  </a:lnTo>
                  <a:lnTo>
                    <a:pt x="132" y="0"/>
                  </a:lnTo>
                  <a:lnTo>
                    <a:pt x="95" y="0"/>
                  </a:lnTo>
                  <a:lnTo>
                    <a:pt x="89" y="8"/>
                  </a:lnTo>
                  <a:lnTo>
                    <a:pt x="80" y="8"/>
                  </a:lnTo>
                  <a:lnTo>
                    <a:pt x="58" y="17"/>
                  </a:lnTo>
                  <a:lnTo>
                    <a:pt x="52" y="17"/>
                  </a:lnTo>
                  <a:lnTo>
                    <a:pt x="45" y="31"/>
                  </a:lnTo>
                  <a:lnTo>
                    <a:pt x="36" y="31"/>
                  </a:lnTo>
                  <a:lnTo>
                    <a:pt x="16" y="45"/>
                  </a:lnTo>
                  <a:lnTo>
                    <a:pt x="8" y="45"/>
                  </a:lnTo>
                  <a:lnTo>
                    <a:pt x="8" y="53"/>
                  </a:lnTo>
                  <a:lnTo>
                    <a:pt x="0" y="68"/>
                  </a:lnTo>
                  <a:lnTo>
                    <a:pt x="0" y="9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22" name="Freeform 699"/>
            <p:cNvSpPr>
              <a:spLocks/>
            </p:cNvSpPr>
            <p:nvPr/>
          </p:nvSpPr>
          <p:spPr bwMode="auto">
            <a:xfrm>
              <a:off x="930" y="1939"/>
              <a:ext cx="13" cy="14"/>
            </a:xfrm>
            <a:custGeom>
              <a:avLst/>
              <a:gdLst>
                <a:gd name="T0" fmla="*/ 0 w 132"/>
                <a:gd name="T1" fmla="*/ 0 h 184"/>
                <a:gd name="T2" fmla="*/ 0 w 132"/>
                <a:gd name="T3" fmla="*/ 0 h 184"/>
                <a:gd name="T4" fmla="*/ 0 w 132"/>
                <a:gd name="T5" fmla="*/ 0 h 184"/>
                <a:gd name="T6" fmla="*/ 0 w 132"/>
                <a:gd name="T7" fmla="*/ 0 h 184"/>
                <a:gd name="T8" fmla="*/ 0 w 132"/>
                <a:gd name="T9" fmla="*/ 0 h 184"/>
                <a:gd name="T10" fmla="*/ 0 w 132"/>
                <a:gd name="T11" fmla="*/ 0 h 184"/>
                <a:gd name="T12" fmla="*/ 0 w 132"/>
                <a:gd name="T13" fmla="*/ 0 h 184"/>
                <a:gd name="T14" fmla="*/ 0 w 132"/>
                <a:gd name="T15" fmla="*/ 0 h 184"/>
                <a:gd name="T16" fmla="*/ 0 w 132"/>
                <a:gd name="T17" fmla="*/ 0 h 184"/>
                <a:gd name="T18" fmla="*/ 0 w 132"/>
                <a:gd name="T19" fmla="*/ 0 h 184"/>
                <a:gd name="T20" fmla="*/ 0 w 132"/>
                <a:gd name="T21" fmla="*/ 0 h 184"/>
                <a:gd name="T22" fmla="*/ 0 w 132"/>
                <a:gd name="T23" fmla="*/ 0 h 184"/>
                <a:gd name="T24" fmla="*/ 0 w 132"/>
                <a:gd name="T25" fmla="*/ 0 h 184"/>
                <a:gd name="T26" fmla="*/ 0 w 132"/>
                <a:gd name="T27" fmla="*/ 0 h 184"/>
                <a:gd name="T28" fmla="*/ 0 w 132"/>
                <a:gd name="T29" fmla="*/ 0 h 184"/>
                <a:gd name="T30" fmla="*/ 0 w 132"/>
                <a:gd name="T31" fmla="*/ 0 h 184"/>
                <a:gd name="T32" fmla="*/ 0 w 132"/>
                <a:gd name="T33" fmla="*/ 0 h 184"/>
                <a:gd name="T34" fmla="*/ 0 w 132"/>
                <a:gd name="T35" fmla="*/ 0 h 184"/>
                <a:gd name="T36" fmla="*/ 0 w 132"/>
                <a:gd name="T37" fmla="*/ 0 h 184"/>
                <a:gd name="T38" fmla="*/ 0 w 132"/>
                <a:gd name="T39" fmla="*/ 0 h 184"/>
                <a:gd name="T40" fmla="*/ 0 w 132"/>
                <a:gd name="T41" fmla="*/ 0 h 184"/>
                <a:gd name="T42" fmla="*/ 0 w 132"/>
                <a:gd name="T43" fmla="*/ 0 h 184"/>
                <a:gd name="T44" fmla="*/ 0 w 132"/>
                <a:gd name="T45" fmla="*/ 0 h 184"/>
                <a:gd name="T46" fmla="*/ 0 w 132"/>
                <a:gd name="T47" fmla="*/ 0 h 184"/>
                <a:gd name="T48" fmla="*/ 0 w 132"/>
                <a:gd name="T49" fmla="*/ 0 h 184"/>
                <a:gd name="T50" fmla="*/ 0 w 132"/>
                <a:gd name="T51" fmla="*/ 0 h 184"/>
                <a:gd name="T52" fmla="*/ 0 w 132"/>
                <a:gd name="T53" fmla="*/ 0 h 184"/>
                <a:gd name="T54" fmla="*/ 0 w 132"/>
                <a:gd name="T55" fmla="*/ 0 h 184"/>
                <a:gd name="T56" fmla="*/ 0 w 132"/>
                <a:gd name="T57" fmla="*/ 0 h 184"/>
                <a:gd name="T58" fmla="*/ 0 w 132"/>
                <a:gd name="T59" fmla="*/ 0 h 184"/>
                <a:gd name="T60" fmla="*/ 0 w 132"/>
                <a:gd name="T61" fmla="*/ 0 h 184"/>
                <a:gd name="T62" fmla="*/ 0 w 132"/>
                <a:gd name="T63" fmla="*/ 0 h 184"/>
                <a:gd name="T64" fmla="*/ 0 w 132"/>
                <a:gd name="T65" fmla="*/ 0 h 184"/>
                <a:gd name="T66" fmla="*/ 0 w 132"/>
                <a:gd name="T67" fmla="*/ 0 h 184"/>
                <a:gd name="T68" fmla="*/ 0 w 132"/>
                <a:gd name="T69" fmla="*/ 0 h 184"/>
                <a:gd name="T70" fmla="*/ 0 w 132"/>
                <a:gd name="T71" fmla="*/ 0 h 184"/>
                <a:gd name="T72" fmla="*/ 0 w 132"/>
                <a:gd name="T73" fmla="*/ 0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2"/>
                <a:gd name="T112" fmla="*/ 0 h 184"/>
                <a:gd name="T113" fmla="*/ 132 w 132"/>
                <a:gd name="T114" fmla="*/ 184 h 1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2" h="184">
                  <a:moveTo>
                    <a:pt x="0" y="90"/>
                  </a:moveTo>
                  <a:lnTo>
                    <a:pt x="0" y="105"/>
                  </a:lnTo>
                  <a:lnTo>
                    <a:pt x="8" y="119"/>
                  </a:lnTo>
                  <a:lnTo>
                    <a:pt x="8" y="133"/>
                  </a:lnTo>
                  <a:lnTo>
                    <a:pt x="16" y="147"/>
                  </a:lnTo>
                  <a:lnTo>
                    <a:pt x="16" y="156"/>
                  </a:lnTo>
                  <a:lnTo>
                    <a:pt x="30" y="156"/>
                  </a:lnTo>
                  <a:lnTo>
                    <a:pt x="30" y="162"/>
                  </a:lnTo>
                  <a:lnTo>
                    <a:pt x="36" y="178"/>
                  </a:lnTo>
                  <a:lnTo>
                    <a:pt x="45" y="178"/>
                  </a:lnTo>
                  <a:lnTo>
                    <a:pt x="52" y="184"/>
                  </a:lnTo>
                  <a:lnTo>
                    <a:pt x="80" y="184"/>
                  </a:lnTo>
                  <a:lnTo>
                    <a:pt x="80" y="178"/>
                  </a:lnTo>
                  <a:lnTo>
                    <a:pt x="89" y="162"/>
                  </a:lnTo>
                  <a:lnTo>
                    <a:pt x="89" y="147"/>
                  </a:lnTo>
                  <a:lnTo>
                    <a:pt x="95" y="133"/>
                  </a:lnTo>
                  <a:lnTo>
                    <a:pt x="95" y="105"/>
                  </a:lnTo>
                  <a:lnTo>
                    <a:pt x="109" y="96"/>
                  </a:lnTo>
                  <a:lnTo>
                    <a:pt x="109" y="90"/>
                  </a:lnTo>
                  <a:lnTo>
                    <a:pt x="117" y="74"/>
                  </a:lnTo>
                  <a:lnTo>
                    <a:pt x="117" y="68"/>
                  </a:lnTo>
                  <a:lnTo>
                    <a:pt x="126" y="53"/>
                  </a:lnTo>
                  <a:lnTo>
                    <a:pt x="126" y="37"/>
                  </a:lnTo>
                  <a:lnTo>
                    <a:pt x="132" y="31"/>
                  </a:lnTo>
                  <a:lnTo>
                    <a:pt x="132" y="0"/>
                  </a:lnTo>
                  <a:lnTo>
                    <a:pt x="95" y="0"/>
                  </a:lnTo>
                  <a:lnTo>
                    <a:pt x="89" y="8"/>
                  </a:lnTo>
                  <a:lnTo>
                    <a:pt x="80" y="8"/>
                  </a:lnTo>
                  <a:lnTo>
                    <a:pt x="58" y="17"/>
                  </a:lnTo>
                  <a:lnTo>
                    <a:pt x="52" y="17"/>
                  </a:lnTo>
                  <a:lnTo>
                    <a:pt x="45" y="31"/>
                  </a:lnTo>
                  <a:lnTo>
                    <a:pt x="36" y="31"/>
                  </a:lnTo>
                  <a:lnTo>
                    <a:pt x="16" y="45"/>
                  </a:lnTo>
                  <a:lnTo>
                    <a:pt x="8" y="45"/>
                  </a:lnTo>
                  <a:lnTo>
                    <a:pt x="8" y="53"/>
                  </a:lnTo>
                  <a:lnTo>
                    <a:pt x="0" y="68"/>
                  </a:lnTo>
                  <a:lnTo>
                    <a:pt x="0" y="9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3" name="Line 700"/>
            <p:cNvSpPr>
              <a:spLocks noChangeShapeType="1"/>
            </p:cNvSpPr>
            <p:nvPr/>
          </p:nvSpPr>
          <p:spPr bwMode="auto">
            <a:xfrm flipH="1">
              <a:off x="678" y="1632"/>
              <a:ext cx="33" cy="1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6424" name="Group 701"/>
            <p:cNvGrpSpPr>
              <a:grpSpLocks/>
            </p:cNvGrpSpPr>
            <p:nvPr/>
          </p:nvGrpSpPr>
          <p:grpSpPr bwMode="auto">
            <a:xfrm>
              <a:off x="816" y="1584"/>
              <a:ext cx="240" cy="192"/>
              <a:chOff x="1248" y="2736"/>
              <a:chExt cx="240" cy="192"/>
            </a:xfrm>
          </p:grpSpPr>
          <p:sp>
            <p:nvSpPr>
              <p:cNvPr id="16770" name="Line 702"/>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771" name="Line 703"/>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772" name="Line 704"/>
              <p:cNvSpPr>
                <a:spLocks noChangeShapeType="1"/>
              </p:cNvSpPr>
              <p:nvPr/>
            </p:nvSpPr>
            <p:spPr bwMode="auto">
              <a:xfrm>
                <a:off x="1296" y="2832"/>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6425" name="Group 705"/>
            <p:cNvGrpSpPr>
              <a:grpSpLocks/>
            </p:cNvGrpSpPr>
            <p:nvPr/>
          </p:nvGrpSpPr>
          <p:grpSpPr bwMode="auto">
            <a:xfrm>
              <a:off x="2160" y="864"/>
              <a:ext cx="240" cy="192"/>
              <a:chOff x="1248" y="2736"/>
              <a:chExt cx="240" cy="192"/>
            </a:xfrm>
          </p:grpSpPr>
          <p:sp>
            <p:nvSpPr>
              <p:cNvPr id="16767" name="Line 706"/>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768" name="Line 707"/>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769" name="Line 708"/>
              <p:cNvSpPr>
                <a:spLocks noChangeShapeType="1"/>
              </p:cNvSpPr>
              <p:nvPr/>
            </p:nvSpPr>
            <p:spPr bwMode="auto">
              <a:xfrm>
                <a:off x="1296" y="2832"/>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6426" name="Group 709"/>
            <p:cNvGrpSpPr>
              <a:grpSpLocks/>
            </p:cNvGrpSpPr>
            <p:nvPr/>
          </p:nvGrpSpPr>
          <p:grpSpPr bwMode="auto">
            <a:xfrm flipH="1">
              <a:off x="1296" y="1776"/>
              <a:ext cx="240" cy="192"/>
              <a:chOff x="1248" y="2736"/>
              <a:chExt cx="240" cy="192"/>
            </a:xfrm>
          </p:grpSpPr>
          <p:sp>
            <p:nvSpPr>
              <p:cNvPr id="16764" name="Line 710"/>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765" name="Line 711"/>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766" name="Line 712"/>
              <p:cNvSpPr>
                <a:spLocks noChangeShapeType="1"/>
              </p:cNvSpPr>
              <p:nvPr/>
            </p:nvSpPr>
            <p:spPr bwMode="auto">
              <a:xfrm>
                <a:off x="1296" y="2832"/>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6427" name="Rectangle 713"/>
            <p:cNvSpPr>
              <a:spLocks noChangeArrowheads="1"/>
            </p:cNvSpPr>
            <p:nvPr/>
          </p:nvSpPr>
          <p:spPr bwMode="auto">
            <a:xfrm>
              <a:off x="3504" y="1584"/>
              <a:ext cx="288" cy="1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AP</a:t>
              </a:r>
            </a:p>
          </p:txBody>
        </p:sp>
        <p:sp>
          <p:nvSpPr>
            <p:cNvPr id="16428" name="Rectangle 714"/>
            <p:cNvSpPr>
              <a:spLocks noChangeArrowheads="1"/>
            </p:cNvSpPr>
            <p:nvPr/>
          </p:nvSpPr>
          <p:spPr bwMode="auto">
            <a:xfrm>
              <a:off x="1104" y="1488"/>
              <a:ext cx="288" cy="1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AP</a:t>
              </a:r>
            </a:p>
          </p:txBody>
        </p:sp>
        <p:sp>
          <p:nvSpPr>
            <p:cNvPr id="16429" name="Rectangle 715"/>
            <p:cNvSpPr>
              <a:spLocks noChangeArrowheads="1"/>
            </p:cNvSpPr>
            <p:nvPr/>
          </p:nvSpPr>
          <p:spPr bwMode="auto">
            <a:xfrm>
              <a:off x="2064" y="1200"/>
              <a:ext cx="288" cy="1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AP</a:t>
              </a:r>
            </a:p>
          </p:txBody>
        </p:sp>
        <p:sp>
          <p:nvSpPr>
            <p:cNvPr id="16430" name="Line 716"/>
            <p:cNvSpPr>
              <a:spLocks noChangeShapeType="1"/>
            </p:cNvSpPr>
            <p:nvPr/>
          </p:nvSpPr>
          <p:spPr bwMode="auto">
            <a:xfrm>
              <a:off x="768" y="1440"/>
              <a:ext cx="33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31" name="Line 717"/>
            <p:cNvSpPr>
              <a:spLocks noChangeShapeType="1"/>
            </p:cNvSpPr>
            <p:nvPr/>
          </p:nvSpPr>
          <p:spPr bwMode="auto">
            <a:xfrm>
              <a:off x="1248" y="1440"/>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32" name="Line 718"/>
            <p:cNvSpPr>
              <a:spLocks noChangeShapeType="1"/>
            </p:cNvSpPr>
            <p:nvPr/>
          </p:nvSpPr>
          <p:spPr bwMode="auto">
            <a:xfrm>
              <a:off x="2208" y="1392"/>
              <a:ext cx="0"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33" name="Line 719"/>
            <p:cNvSpPr>
              <a:spLocks noChangeShapeType="1"/>
            </p:cNvSpPr>
            <p:nvPr/>
          </p:nvSpPr>
          <p:spPr bwMode="auto">
            <a:xfrm>
              <a:off x="3648" y="1440"/>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34" name="Text Box 720"/>
            <p:cNvSpPr txBox="1">
              <a:spLocks noChangeArrowheads="1"/>
            </p:cNvSpPr>
            <p:nvPr/>
          </p:nvSpPr>
          <p:spPr bwMode="auto">
            <a:xfrm>
              <a:off x="1722" y="1488"/>
              <a:ext cx="1303"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wired network</a:t>
              </a:r>
            </a:p>
          </p:txBody>
        </p:sp>
        <p:grpSp>
          <p:nvGrpSpPr>
            <p:cNvPr id="16435" name="Group 721"/>
            <p:cNvGrpSpPr>
              <a:grpSpLocks/>
            </p:cNvGrpSpPr>
            <p:nvPr/>
          </p:nvGrpSpPr>
          <p:grpSpPr bwMode="auto">
            <a:xfrm>
              <a:off x="3216" y="1680"/>
              <a:ext cx="240" cy="192"/>
              <a:chOff x="1248" y="2736"/>
              <a:chExt cx="240" cy="192"/>
            </a:xfrm>
          </p:grpSpPr>
          <p:sp>
            <p:nvSpPr>
              <p:cNvPr id="16761" name="Line 722"/>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762" name="Line 723"/>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763" name="Line 724"/>
              <p:cNvSpPr>
                <a:spLocks noChangeShapeType="1"/>
              </p:cNvSpPr>
              <p:nvPr/>
            </p:nvSpPr>
            <p:spPr bwMode="auto">
              <a:xfrm>
                <a:off x="1296" y="2832"/>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6436" name="Group 725"/>
            <p:cNvGrpSpPr>
              <a:grpSpLocks/>
            </p:cNvGrpSpPr>
            <p:nvPr/>
          </p:nvGrpSpPr>
          <p:grpSpPr bwMode="auto">
            <a:xfrm flipH="1">
              <a:off x="3648" y="1824"/>
              <a:ext cx="240" cy="192"/>
              <a:chOff x="1248" y="2736"/>
              <a:chExt cx="240" cy="192"/>
            </a:xfrm>
          </p:grpSpPr>
          <p:sp>
            <p:nvSpPr>
              <p:cNvPr id="16758" name="Line 726"/>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759" name="Line 727"/>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760" name="Line 728"/>
              <p:cNvSpPr>
                <a:spLocks noChangeShapeType="1"/>
              </p:cNvSpPr>
              <p:nvPr/>
            </p:nvSpPr>
            <p:spPr bwMode="auto">
              <a:xfrm>
                <a:off x="1296" y="2832"/>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6437" name="Text Box 729"/>
            <p:cNvSpPr txBox="1">
              <a:spLocks noChangeArrowheads="1"/>
            </p:cNvSpPr>
            <p:nvPr/>
          </p:nvSpPr>
          <p:spPr bwMode="auto">
            <a:xfrm>
              <a:off x="3216" y="1103"/>
              <a:ext cx="158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AP: Access Point</a:t>
              </a:r>
            </a:p>
          </p:txBody>
        </p:sp>
        <p:grpSp>
          <p:nvGrpSpPr>
            <p:cNvPr id="16438" name="Group 730"/>
            <p:cNvGrpSpPr>
              <a:grpSpLocks/>
            </p:cNvGrpSpPr>
            <p:nvPr/>
          </p:nvGrpSpPr>
          <p:grpSpPr bwMode="auto">
            <a:xfrm>
              <a:off x="1584" y="1776"/>
              <a:ext cx="296" cy="432"/>
              <a:chOff x="3360" y="3024"/>
              <a:chExt cx="296" cy="432"/>
            </a:xfrm>
          </p:grpSpPr>
          <p:sp>
            <p:nvSpPr>
              <p:cNvPr id="16654" name="Freeform 731"/>
              <p:cNvSpPr>
                <a:spLocks/>
              </p:cNvSpPr>
              <p:nvPr/>
            </p:nvSpPr>
            <p:spPr bwMode="auto">
              <a:xfrm>
                <a:off x="3394" y="3298"/>
                <a:ext cx="9" cy="5"/>
              </a:xfrm>
              <a:custGeom>
                <a:avLst/>
                <a:gdLst>
                  <a:gd name="T0" fmla="*/ 0 w 206"/>
                  <a:gd name="T1" fmla="*/ 0 h 84"/>
                  <a:gd name="T2" fmla="*/ 0 w 206"/>
                  <a:gd name="T3" fmla="*/ 0 h 84"/>
                  <a:gd name="T4" fmla="*/ 0 w 206"/>
                  <a:gd name="T5" fmla="*/ 0 h 84"/>
                  <a:gd name="T6" fmla="*/ 0 w 206"/>
                  <a:gd name="T7" fmla="*/ 0 h 84"/>
                  <a:gd name="T8" fmla="*/ 0 w 206"/>
                  <a:gd name="T9" fmla="*/ 0 h 84"/>
                  <a:gd name="T10" fmla="*/ 0 60000 65536"/>
                  <a:gd name="T11" fmla="*/ 0 60000 65536"/>
                  <a:gd name="T12" fmla="*/ 0 60000 65536"/>
                  <a:gd name="T13" fmla="*/ 0 60000 65536"/>
                  <a:gd name="T14" fmla="*/ 0 60000 65536"/>
                  <a:gd name="T15" fmla="*/ 0 w 206"/>
                  <a:gd name="T16" fmla="*/ 0 h 84"/>
                  <a:gd name="T17" fmla="*/ 206 w 206"/>
                  <a:gd name="T18" fmla="*/ 84 h 84"/>
                </a:gdLst>
                <a:ahLst/>
                <a:cxnLst>
                  <a:cxn ang="T10">
                    <a:pos x="T0" y="T1"/>
                  </a:cxn>
                  <a:cxn ang="T11">
                    <a:pos x="T2" y="T3"/>
                  </a:cxn>
                  <a:cxn ang="T12">
                    <a:pos x="T4" y="T5"/>
                  </a:cxn>
                  <a:cxn ang="T13">
                    <a:pos x="T6" y="T7"/>
                  </a:cxn>
                  <a:cxn ang="T14">
                    <a:pos x="T8" y="T9"/>
                  </a:cxn>
                </a:cxnLst>
                <a:rect l="T15" t="T16" r="T17" b="T18"/>
                <a:pathLst>
                  <a:path w="206" h="84">
                    <a:moveTo>
                      <a:pt x="0" y="67"/>
                    </a:moveTo>
                    <a:lnTo>
                      <a:pt x="199" y="0"/>
                    </a:lnTo>
                    <a:lnTo>
                      <a:pt x="206" y="17"/>
                    </a:lnTo>
                    <a:lnTo>
                      <a:pt x="7" y="84"/>
                    </a:lnTo>
                    <a:lnTo>
                      <a:pt x="0" y="6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55" name="Freeform 732"/>
              <p:cNvSpPr>
                <a:spLocks/>
              </p:cNvSpPr>
              <p:nvPr/>
            </p:nvSpPr>
            <p:spPr bwMode="auto">
              <a:xfrm>
                <a:off x="3453" y="3450"/>
                <a:ext cx="3" cy="6"/>
              </a:xfrm>
              <a:custGeom>
                <a:avLst/>
                <a:gdLst>
                  <a:gd name="T0" fmla="*/ 0 w 82"/>
                  <a:gd name="T1" fmla="*/ 0 h 108"/>
                  <a:gd name="T2" fmla="*/ 0 w 82"/>
                  <a:gd name="T3" fmla="*/ 0 h 108"/>
                  <a:gd name="T4" fmla="*/ 0 w 82"/>
                  <a:gd name="T5" fmla="*/ 0 h 108"/>
                  <a:gd name="T6" fmla="*/ 0 w 82"/>
                  <a:gd name="T7" fmla="*/ 0 h 108"/>
                  <a:gd name="T8" fmla="*/ 0 w 82"/>
                  <a:gd name="T9" fmla="*/ 0 h 108"/>
                  <a:gd name="T10" fmla="*/ 0 w 82"/>
                  <a:gd name="T11" fmla="*/ 0 h 108"/>
                  <a:gd name="T12" fmla="*/ 0 w 82"/>
                  <a:gd name="T13" fmla="*/ 0 h 108"/>
                  <a:gd name="T14" fmla="*/ 0 w 82"/>
                  <a:gd name="T15" fmla="*/ 0 h 108"/>
                  <a:gd name="T16" fmla="*/ 0 w 82"/>
                  <a:gd name="T17" fmla="*/ 0 h 108"/>
                  <a:gd name="T18" fmla="*/ 0 w 82"/>
                  <a:gd name="T19" fmla="*/ 0 h 108"/>
                  <a:gd name="T20" fmla="*/ 0 w 82"/>
                  <a:gd name="T21" fmla="*/ 0 h 108"/>
                  <a:gd name="T22" fmla="*/ 0 w 82"/>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108"/>
                  <a:gd name="T38" fmla="*/ 82 w 82"/>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56" name="Freeform 733"/>
              <p:cNvSpPr>
                <a:spLocks/>
              </p:cNvSpPr>
              <p:nvPr/>
            </p:nvSpPr>
            <p:spPr bwMode="auto">
              <a:xfrm>
                <a:off x="3443" y="3433"/>
                <a:ext cx="13" cy="18"/>
              </a:xfrm>
              <a:custGeom>
                <a:avLst/>
                <a:gdLst>
                  <a:gd name="T0" fmla="*/ 0 w 293"/>
                  <a:gd name="T1" fmla="*/ 0 h 319"/>
                  <a:gd name="T2" fmla="*/ 0 w 293"/>
                  <a:gd name="T3" fmla="*/ 0 h 319"/>
                  <a:gd name="T4" fmla="*/ 0 w 293"/>
                  <a:gd name="T5" fmla="*/ 0 h 319"/>
                  <a:gd name="T6" fmla="*/ 0 w 293"/>
                  <a:gd name="T7" fmla="*/ 0 h 319"/>
                  <a:gd name="T8" fmla="*/ 0 w 293"/>
                  <a:gd name="T9" fmla="*/ 0 h 319"/>
                  <a:gd name="T10" fmla="*/ 0 w 293"/>
                  <a:gd name="T11" fmla="*/ 0 h 319"/>
                  <a:gd name="T12" fmla="*/ 0 w 293"/>
                  <a:gd name="T13" fmla="*/ 0 h 319"/>
                  <a:gd name="T14" fmla="*/ 0 w 293"/>
                  <a:gd name="T15" fmla="*/ 0 h 319"/>
                  <a:gd name="T16" fmla="*/ 0 w 293"/>
                  <a:gd name="T17" fmla="*/ 0 h 319"/>
                  <a:gd name="T18" fmla="*/ 0 w 293"/>
                  <a:gd name="T19" fmla="*/ 0 h 319"/>
                  <a:gd name="T20" fmla="*/ 0 w 293"/>
                  <a:gd name="T21" fmla="*/ 0 h 319"/>
                  <a:gd name="T22" fmla="*/ 0 w 293"/>
                  <a:gd name="T23" fmla="*/ 0 h 319"/>
                  <a:gd name="T24" fmla="*/ 0 w 293"/>
                  <a:gd name="T25" fmla="*/ 0 h 319"/>
                  <a:gd name="T26" fmla="*/ 0 w 293"/>
                  <a:gd name="T27" fmla="*/ 0 h 319"/>
                  <a:gd name="T28" fmla="*/ 0 w 293"/>
                  <a:gd name="T29" fmla="*/ 0 h 319"/>
                  <a:gd name="T30" fmla="*/ 0 w 293"/>
                  <a:gd name="T31" fmla="*/ 0 h 319"/>
                  <a:gd name="T32" fmla="*/ 0 w 293"/>
                  <a:gd name="T33" fmla="*/ 0 h 319"/>
                  <a:gd name="T34" fmla="*/ 0 w 293"/>
                  <a:gd name="T35" fmla="*/ 0 h 319"/>
                  <a:gd name="T36" fmla="*/ 0 w 293"/>
                  <a:gd name="T37" fmla="*/ 0 h 319"/>
                  <a:gd name="T38" fmla="*/ 0 w 293"/>
                  <a:gd name="T39" fmla="*/ 0 h 319"/>
                  <a:gd name="T40" fmla="*/ 0 w 293"/>
                  <a:gd name="T41" fmla="*/ 0 h 319"/>
                  <a:gd name="T42" fmla="*/ 0 w 293"/>
                  <a:gd name="T43" fmla="*/ 0 h 319"/>
                  <a:gd name="T44" fmla="*/ 0 w 293"/>
                  <a:gd name="T45" fmla="*/ 0 h 319"/>
                  <a:gd name="T46" fmla="*/ 0 w 293"/>
                  <a:gd name="T47" fmla="*/ 0 h 319"/>
                  <a:gd name="T48" fmla="*/ 0 w 293"/>
                  <a:gd name="T49" fmla="*/ 0 h 319"/>
                  <a:gd name="T50" fmla="*/ 0 w 293"/>
                  <a:gd name="T51" fmla="*/ 0 h 319"/>
                  <a:gd name="T52" fmla="*/ 0 w 293"/>
                  <a:gd name="T53" fmla="*/ 0 h 319"/>
                  <a:gd name="T54" fmla="*/ 0 w 293"/>
                  <a:gd name="T55" fmla="*/ 0 h 319"/>
                  <a:gd name="T56" fmla="*/ 0 w 293"/>
                  <a:gd name="T57" fmla="*/ 0 h 319"/>
                  <a:gd name="T58" fmla="*/ 0 w 293"/>
                  <a:gd name="T59" fmla="*/ 0 h 319"/>
                  <a:gd name="T60" fmla="*/ 0 w 293"/>
                  <a:gd name="T61" fmla="*/ 0 h 319"/>
                  <a:gd name="T62" fmla="*/ 0 w 293"/>
                  <a:gd name="T63" fmla="*/ 0 h 319"/>
                  <a:gd name="T64" fmla="*/ 0 w 293"/>
                  <a:gd name="T65" fmla="*/ 0 h 319"/>
                  <a:gd name="T66" fmla="*/ 0 w 293"/>
                  <a:gd name="T67" fmla="*/ 0 h 319"/>
                  <a:gd name="T68" fmla="*/ 0 w 293"/>
                  <a:gd name="T69" fmla="*/ 0 h 319"/>
                  <a:gd name="T70" fmla="*/ 0 w 293"/>
                  <a:gd name="T71" fmla="*/ 0 h 319"/>
                  <a:gd name="T72" fmla="*/ 0 w 293"/>
                  <a:gd name="T73" fmla="*/ 0 h 319"/>
                  <a:gd name="T74" fmla="*/ 0 w 293"/>
                  <a:gd name="T75" fmla="*/ 0 h 319"/>
                  <a:gd name="T76" fmla="*/ 0 w 293"/>
                  <a:gd name="T77" fmla="*/ 0 h 319"/>
                  <a:gd name="T78" fmla="*/ 0 w 293"/>
                  <a:gd name="T79" fmla="*/ 0 h 319"/>
                  <a:gd name="T80" fmla="*/ 0 w 293"/>
                  <a:gd name="T81" fmla="*/ 0 h 3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3"/>
                  <a:gd name="T124" fmla="*/ 0 h 319"/>
                  <a:gd name="T125" fmla="*/ 293 w 293"/>
                  <a:gd name="T126" fmla="*/ 319 h 3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57" name="Freeform 734"/>
              <p:cNvSpPr>
                <a:spLocks/>
              </p:cNvSpPr>
              <p:nvPr/>
            </p:nvSpPr>
            <p:spPr bwMode="auto">
              <a:xfrm>
                <a:off x="3394" y="3299"/>
                <a:ext cx="60" cy="139"/>
              </a:xfrm>
              <a:custGeom>
                <a:avLst/>
                <a:gdLst>
                  <a:gd name="T0" fmla="*/ 0 w 1314"/>
                  <a:gd name="T1" fmla="*/ 0 h 2506"/>
                  <a:gd name="T2" fmla="*/ 0 w 1314"/>
                  <a:gd name="T3" fmla="*/ 0 h 2506"/>
                  <a:gd name="T4" fmla="*/ 0 w 1314"/>
                  <a:gd name="T5" fmla="*/ 0 h 2506"/>
                  <a:gd name="T6" fmla="*/ 0 w 1314"/>
                  <a:gd name="T7" fmla="*/ 0 h 2506"/>
                  <a:gd name="T8" fmla="*/ 0 w 1314"/>
                  <a:gd name="T9" fmla="*/ 0 h 2506"/>
                  <a:gd name="T10" fmla="*/ 0 60000 65536"/>
                  <a:gd name="T11" fmla="*/ 0 60000 65536"/>
                  <a:gd name="T12" fmla="*/ 0 60000 65536"/>
                  <a:gd name="T13" fmla="*/ 0 60000 65536"/>
                  <a:gd name="T14" fmla="*/ 0 60000 65536"/>
                  <a:gd name="T15" fmla="*/ 0 w 1314"/>
                  <a:gd name="T16" fmla="*/ 0 h 2506"/>
                  <a:gd name="T17" fmla="*/ 1314 w 1314"/>
                  <a:gd name="T18" fmla="*/ 2506 h 2506"/>
                </a:gdLst>
                <a:ahLst/>
                <a:cxnLst>
                  <a:cxn ang="T10">
                    <a:pos x="T0" y="T1"/>
                  </a:cxn>
                  <a:cxn ang="T11">
                    <a:pos x="T2" y="T3"/>
                  </a:cxn>
                  <a:cxn ang="T12">
                    <a:pos x="T4" y="T5"/>
                  </a:cxn>
                  <a:cxn ang="T13">
                    <a:pos x="T6" y="T7"/>
                  </a:cxn>
                  <a:cxn ang="T14">
                    <a:pos x="T8" y="T9"/>
                  </a:cxn>
                </a:cxnLst>
                <a:rect l="T15" t="T16" r="T17" b="T18"/>
                <a:pathLst>
                  <a:path w="1314" h="2506">
                    <a:moveTo>
                      <a:pt x="198" y="0"/>
                    </a:moveTo>
                    <a:lnTo>
                      <a:pt x="0" y="66"/>
                    </a:lnTo>
                    <a:lnTo>
                      <a:pt x="1064" y="2506"/>
                    </a:lnTo>
                    <a:lnTo>
                      <a:pt x="1314" y="2421"/>
                    </a:lnTo>
                    <a:lnTo>
                      <a:pt x="198" y="0"/>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58" name="Freeform 735"/>
              <p:cNvSpPr>
                <a:spLocks/>
              </p:cNvSpPr>
              <p:nvPr/>
            </p:nvSpPr>
            <p:spPr bwMode="auto">
              <a:xfrm>
                <a:off x="3392" y="3292"/>
                <a:ext cx="11" cy="10"/>
              </a:xfrm>
              <a:custGeom>
                <a:avLst/>
                <a:gdLst>
                  <a:gd name="T0" fmla="*/ 0 w 235"/>
                  <a:gd name="T1" fmla="*/ 0 h 179"/>
                  <a:gd name="T2" fmla="*/ 0 w 235"/>
                  <a:gd name="T3" fmla="*/ 0 h 179"/>
                  <a:gd name="T4" fmla="*/ 0 w 235"/>
                  <a:gd name="T5" fmla="*/ 0 h 179"/>
                  <a:gd name="T6" fmla="*/ 0 w 235"/>
                  <a:gd name="T7" fmla="*/ 0 h 179"/>
                  <a:gd name="T8" fmla="*/ 0 w 235"/>
                  <a:gd name="T9" fmla="*/ 0 h 179"/>
                  <a:gd name="T10" fmla="*/ 0 w 235"/>
                  <a:gd name="T11" fmla="*/ 0 h 179"/>
                  <a:gd name="T12" fmla="*/ 0 60000 65536"/>
                  <a:gd name="T13" fmla="*/ 0 60000 65536"/>
                  <a:gd name="T14" fmla="*/ 0 60000 65536"/>
                  <a:gd name="T15" fmla="*/ 0 60000 65536"/>
                  <a:gd name="T16" fmla="*/ 0 60000 65536"/>
                  <a:gd name="T17" fmla="*/ 0 60000 65536"/>
                  <a:gd name="T18" fmla="*/ 0 w 235"/>
                  <a:gd name="T19" fmla="*/ 0 h 179"/>
                  <a:gd name="T20" fmla="*/ 235 w 235"/>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35" h="179">
                    <a:moveTo>
                      <a:pt x="235" y="111"/>
                    </a:moveTo>
                    <a:lnTo>
                      <a:pt x="36" y="179"/>
                    </a:lnTo>
                    <a:lnTo>
                      <a:pt x="0" y="97"/>
                    </a:lnTo>
                    <a:lnTo>
                      <a:pt x="70" y="0"/>
                    </a:lnTo>
                    <a:lnTo>
                      <a:pt x="199" y="30"/>
                    </a:lnTo>
                    <a:lnTo>
                      <a:pt x="235" y="111"/>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59" name="Freeform 736"/>
              <p:cNvSpPr>
                <a:spLocks/>
              </p:cNvSpPr>
              <p:nvPr/>
            </p:nvSpPr>
            <p:spPr bwMode="auto">
              <a:xfrm>
                <a:off x="3403" y="3103"/>
                <a:ext cx="208" cy="202"/>
              </a:xfrm>
              <a:custGeom>
                <a:avLst/>
                <a:gdLst>
                  <a:gd name="T0" fmla="*/ 0 w 4569"/>
                  <a:gd name="T1" fmla="*/ 0 h 3641"/>
                  <a:gd name="T2" fmla="*/ 0 w 4569"/>
                  <a:gd name="T3" fmla="*/ 0 h 3641"/>
                  <a:gd name="T4" fmla="*/ 0 w 4569"/>
                  <a:gd name="T5" fmla="*/ 0 h 3641"/>
                  <a:gd name="T6" fmla="*/ 0 w 4569"/>
                  <a:gd name="T7" fmla="*/ 0 h 3641"/>
                  <a:gd name="T8" fmla="*/ 0 w 4569"/>
                  <a:gd name="T9" fmla="*/ 0 h 3641"/>
                  <a:gd name="T10" fmla="*/ 0 60000 65536"/>
                  <a:gd name="T11" fmla="*/ 0 60000 65536"/>
                  <a:gd name="T12" fmla="*/ 0 60000 65536"/>
                  <a:gd name="T13" fmla="*/ 0 60000 65536"/>
                  <a:gd name="T14" fmla="*/ 0 60000 65536"/>
                  <a:gd name="T15" fmla="*/ 0 w 4569"/>
                  <a:gd name="T16" fmla="*/ 0 h 3641"/>
                  <a:gd name="T17" fmla="*/ 4569 w 4569"/>
                  <a:gd name="T18" fmla="*/ 3641 h 3641"/>
                </a:gdLst>
                <a:ahLst/>
                <a:cxnLst>
                  <a:cxn ang="T10">
                    <a:pos x="T0" y="T1"/>
                  </a:cxn>
                  <a:cxn ang="T11">
                    <a:pos x="T2" y="T3"/>
                  </a:cxn>
                  <a:cxn ang="T12">
                    <a:pos x="T4" y="T5"/>
                  </a:cxn>
                  <a:cxn ang="T13">
                    <a:pos x="T6" y="T7"/>
                  </a:cxn>
                  <a:cxn ang="T14">
                    <a:pos x="T8" y="T9"/>
                  </a:cxn>
                </a:cxnLst>
                <a:rect l="T15" t="T16" r="T17" b="T18"/>
                <a:pathLst>
                  <a:path w="4569" h="3641">
                    <a:moveTo>
                      <a:pt x="0" y="1626"/>
                    </a:moveTo>
                    <a:lnTo>
                      <a:pt x="3650" y="0"/>
                    </a:lnTo>
                    <a:lnTo>
                      <a:pt x="4569" y="1998"/>
                    </a:lnTo>
                    <a:lnTo>
                      <a:pt x="873" y="3641"/>
                    </a:lnTo>
                    <a:lnTo>
                      <a:pt x="0" y="1626"/>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0" name="Freeform 737"/>
              <p:cNvSpPr>
                <a:spLocks/>
              </p:cNvSpPr>
              <p:nvPr/>
            </p:nvSpPr>
            <p:spPr bwMode="auto">
              <a:xfrm>
                <a:off x="3385" y="3045"/>
                <a:ext cx="271" cy="393"/>
              </a:xfrm>
              <a:custGeom>
                <a:avLst/>
                <a:gdLst>
                  <a:gd name="T0" fmla="*/ 0 w 5957"/>
                  <a:gd name="T1" fmla="*/ 0 h 7066"/>
                  <a:gd name="T2" fmla="*/ 0 w 5957"/>
                  <a:gd name="T3" fmla="*/ 0 h 7066"/>
                  <a:gd name="T4" fmla="*/ 0 w 5957"/>
                  <a:gd name="T5" fmla="*/ 0 h 7066"/>
                  <a:gd name="T6" fmla="*/ 0 w 5957"/>
                  <a:gd name="T7" fmla="*/ 0 h 7066"/>
                  <a:gd name="T8" fmla="*/ 0 w 5957"/>
                  <a:gd name="T9" fmla="*/ 0 h 7066"/>
                  <a:gd name="T10" fmla="*/ 0 w 5957"/>
                  <a:gd name="T11" fmla="*/ 0 h 7066"/>
                  <a:gd name="T12" fmla="*/ 0 w 5957"/>
                  <a:gd name="T13" fmla="*/ 0 h 7066"/>
                  <a:gd name="T14" fmla="*/ 0 w 5957"/>
                  <a:gd name="T15" fmla="*/ 0 h 7066"/>
                  <a:gd name="T16" fmla="*/ 0 w 5957"/>
                  <a:gd name="T17" fmla="*/ 0 h 7066"/>
                  <a:gd name="T18" fmla="*/ 0 w 5957"/>
                  <a:gd name="T19" fmla="*/ 0 h 7066"/>
                  <a:gd name="T20" fmla="*/ 0 w 5957"/>
                  <a:gd name="T21" fmla="*/ 0 h 7066"/>
                  <a:gd name="T22" fmla="*/ 0 w 5957"/>
                  <a:gd name="T23" fmla="*/ 0 h 7066"/>
                  <a:gd name="T24" fmla="*/ 0 w 5957"/>
                  <a:gd name="T25" fmla="*/ 0 h 7066"/>
                  <a:gd name="T26" fmla="*/ 0 w 5957"/>
                  <a:gd name="T27" fmla="*/ 0 h 7066"/>
                  <a:gd name="T28" fmla="*/ 0 w 5957"/>
                  <a:gd name="T29" fmla="*/ 0 h 7066"/>
                  <a:gd name="T30" fmla="*/ 0 w 5957"/>
                  <a:gd name="T31" fmla="*/ 0 h 7066"/>
                  <a:gd name="T32" fmla="*/ 0 w 5957"/>
                  <a:gd name="T33" fmla="*/ 0 h 7066"/>
                  <a:gd name="T34" fmla="*/ 0 w 5957"/>
                  <a:gd name="T35" fmla="*/ 0 h 7066"/>
                  <a:gd name="T36" fmla="*/ 0 w 5957"/>
                  <a:gd name="T37" fmla="*/ 0 h 7066"/>
                  <a:gd name="T38" fmla="*/ 0 w 5957"/>
                  <a:gd name="T39" fmla="*/ 0 h 7066"/>
                  <a:gd name="T40" fmla="*/ 0 w 5957"/>
                  <a:gd name="T41" fmla="*/ 0 h 7066"/>
                  <a:gd name="T42" fmla="*/ 0 w 5957"/>
                  <a:gd name="T43" fmla="*/ 0 h 7066"/>
                  <a:gd name="T44" fmla="*/ 0 w 5957"/>
                  <a:gd name="T45" fmla="*/ 0 h 7066"/>
                  <a:gd name="T46" fmla="*/ 0 w 5957"/>
                  <a:gd name="T47" fmla="*/ 0 h 7066"/>
                  <a:gd name="T48" fmla="*/ 0 w 5957"/>
                  <a:gd name="T49" fmla="*/ 0 h 7066"/>
                  <a:gd name="T50" fmla="*/ 0 w 5957"/>
                  <a:gd name="T51" fmla="*/ 0 h 7066"/>
                  <a:gd name="T52" fmla="*/ 0 w 5957"/>
                  <a:gd name="T53" fmla="*/ 0 h 7066"/>
                  <a:gd name="T54" fmla="*/ 0 w 5957"/>
                  <a:gd name="T55" fmla="*/ 0 h 7066"/>
                  <a:gd name="T56" fmla="*/ 0 w 5957"/>
                  <a:gd name="T57" fmla="*/ 0 h 7066"/>
                  <a:gd name="T58" fmla="*/ 0 w 5957"/>
                  <a:gd name="T59" fmla="*/ 0 h 7066"/>
                  <a:gd name="T60" fmla="*/ 0 w 5957"/>
                  <a:gd name="T61" fmla="*/ 0 h 7066"/>
                  <a:gd name="T62" fmla="*/ 0 w 5957"/>
                  <a:gd name="T63" fmla="*/ 0 h 7066"/>
                  <a:gd name="T64" fmla="*/ 0 w 5957"/>
                  <a:gd name="T65" fmla="*/ 0 h 7066"/>
                  <a:gd name="T66" fmla="*/ 0 w 5957"/>
                  <a:gd name="T67" fmla="*/ 0 h 7066"/>
                  <a:gd name="T68" fmla="*/ 0 w 5957"/>
                  <a:gd name="T69" fmla="*/ 0 h 7066"/>
                  <a:gd name="T70" fmla="*/ 0 w 5957"/>
                  <a:gd name="T71" fmla="*/ 0 h 7066"/>
                  <a:gd name="T72" fmla="*/ 0 w 5957"/>
                  <a:gd name="T73" fmla="*/ 0 h 70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57"/>
                  <a:gd name="T112" fmla="*/ 0 h 7066"/>
                  <a:gd name="T113" fmla="*/ 5957 w 5957"/>
                  <a:gd name="T114" fmla="*/ 7066 h 70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1" name="Freeform 738"/>
              <p:cNvSpPr>
                <a:spLocks/>
              </p:cNvSpPr>
              <p:nvPr/>
            </p:nvSpPr>
            <p:spPr bwMode="auto">
              <a:xfrm>
                <a:off x="3569" y="3096"/>
                <a:ext cx="51" cy="121"/>
              </a:xfrm>
              <a:custGeom>
                <a:avLst/>
                <a:gdLst>
                  <a:gd name="T0" fmla="*/ 0 w 1134"/>
                  <a:gd name="T1" fmla="*/ 0 h 2180"/>
                  <a:gd name="T2" fmla="*/ 0 w 1134"/>
                  <a:gd name="T3" fmla="*/ 0 h 2180"/>
                  <a:gd name="T4" fmla="*/ 0 w 1134"/>
                  <a:gd name="T5" fmla="*/ 0 h 2180"/>
                  <a:gd name="T6" fmla="*/ 0 w 1134"/>
                  <a:gd name="T7" fmla="*/ 0 h 2180"/>
                  <a:gd name="T8" fmla="*/ 0 w 1134"/>
                  <a:gd name="T9" fmla="*/ 0 h 2180"/>
                  <a:gd name="T10" fmla="*/ 0 w 1134"/>
                  <a:gd name="T11" fmla="*/ 0 h 2180"/>
                  <a:gd name="T12" fmla="*/ 0 w 1134"/>
                  <a:gd name="T13" fmla="*/ 0 h 2180"/>
                  <a:gd name="T14" fmla="*/ 0 w 1134"/>
                  <a:gd name="T15" fmla="*/ 0 h 2180"/>
                  <a:gd name="T16" fmla="*/ 0 w 1134"/>
                  <a:gd name="T17" fmla="*/ 0 h 2180"/>
                  <a:gd name="T18" fmla="*/ 0 w 1134"/>
                  <a:gd name="T19" fmla="*/ 0 h 2180"/>
                  <a:gd name="T20" fmla="*/ 0 w 1134"/>
                  <a:gd name="T21" fmla="*/ 0 h 2180"/>
                  <a:gd name="T22" fmla="*/ 0 w 1134"/>
                  <a:gd name="T23" fmla="*/ 0 h 2180"/>
                  <a:gd name="T24" fmla="*/ 0 w 1134"/>
                  <a:gd name="T25" fmla="*/ 0 h 2180"/>
                  <a:gd name="T26" fmla="*/ 0 w 1134"/>
                  <a:gd name="T27" fmla="*/ 0 h 2180"/>
                  <a:gd name="T28" fmla="*/ 0 w 1134"/>
                  <a:gd name="T29" fmla="*/ 0 h 2180"/>
                  <a:gd name="T30" fmla="*/ 0 w 1134"/>
                  <a:gd name="T31" fmla="*/ 0 h 2180"/>
                  <a:gd name="T32" fmla="*/ 0 w 1134"/>
                  <a:gd name="T33" fmla="*/ 0 h 2180"/>
                  <a:gd name="T34" fmla="*/ 0 w 1134"/>
                  <a:gd name="T35" fmla="*/ 0 h 2180"/>
                  <a:gd name="T36" fmla="*/ 0 w 1134"/>
                  <a:gd name="T37" fmla="*/ 0 h 2180"/>
                  <a:gd name="T38" fmla="*/ 0 w 1134"/>
                  <a:gd name="T39" fmla="*/ 0 h 2180"/>
                  <a:gd name="T40" fmla="*/ 0 w 1134"/>
                  <a:gd name="T41" fmla="*/ 0 h 2180"/>
                  <a:gd name="T42" fmla="*/ 0 w 1134"/>
                  <a:gd name="T43" fmla="*/ 0 h 2180"/>
                  <a:gd name="T44" fmla="*/ 0 w 1134"/>
                  <a:gd name="T45" fmla="*/ 0 h 2180"/>
                  <a:gd name="T46" fmla="*/ 0 w 1134"/>
                  <a:gd name="T47" fmla="*/ 0 h 2180"/>
                  <a:gd name="T48" fmla="*/ 0 w 1134"/>
                  <a:gd name="T49" fmla="*/ 0 h 2180"/>
                  <a:gd name="T50" fmla="*/ 0 w 1134"/>
                  <a:gd name="T51" fmla="*/ 0 h 2180"/>
                  <a:gd name="T52" fmla="*/ 0 w 1134"/>
                  <a:gd name="T53" fmla="*/ 0 h 2180"/>
                  <a:gd name="T54" fmla="*/ 0 w 1134"/>
                  <a:gd name="T55" fmla="*/ 0 h 2180"/>
                  <a:gd name="T56" fmla="*/ 0 w 1134"/>
                  <a:gd name="T57" fmla="*/ 0 h 2180"/>
                  <a:gd name="T58" fmla="*/ 0 w 1134"/>
                  <a:gd name="T59" fmla="*/ 0 h 2180"/>
                  <a:gd name="T60" fmla="*/ 0 w 1134"/>
                  <a:gd name="T61" fmla="*/ 0 h 2180"/>
                  <a:gd name="T62" fmla="*/ 0 w 1134"/>
                  <a:gd name="T63" fmla="*/ 0 h 2180"/>
                  <a:gd name="T64" fmla="*/ 0 w 1134"/>
                  <a:gd name="T65" fmla="*/ 0 h 2180"/>
                  <a:gd name="T66" fmla="*/ 0 w 1134"/>
                  <a:gd name="T67" fmla="*/ 0 h 2180"/>
                  <a:gd name="T68" fmla="*/ 0 w 1134"/>
                  <a:gd name="T69" fmla="*/ 0 h 2180"/>
                  <a:gd name="T70" fmla="*/ 0 w 1134"/>
                  <a:gd name="T71" fmla="*/ 0 h 2180"/>
                  <a:gd name="T72" fmla="*/ 0 w 1134"/>
                  <a:gd name="T73" fmla="*/ 0 h 2180"/>
                  <a:gd name="T74" fmla="*/ 0 w 1134"/>
                  <a:gd name="T75" fmla="*/ 0 h 2180"/>
                  <a:gd name="T76" fmla="*/ 0 w 1134"/>
                  <a:gd name="T77" fmla="*/ 0 h 2180"/>
                  <a:gd name="T78" fmla="*/ 0 w 1134"/>
                  <a:gd name="T79" fmla="*/ 0 h 2180"/>
                  <a:gd name="T80" fmla="*/ 0 w 1134"/>
                  <a:gd name="T81" fmla="*/ 0 h 2180"/>
                  <a:gd name="T82" fmla="*/ 0 w 1134"/>
                  <a:gd name="T83" fmla="*/ 0 h 2180"/>
                  <a:gd name="T84" fmla="*/ 0 w 1134"/>
                  <a:gd name="T85" fmla="*/ 0 h 2180"/>
                  <a:gd name="T86" fmla="*/ 0 w 1134"/>
                  <a:gd name="T87" fmla="*/ 0 h 2180"/>
                  <a:gd name="T88" fmla="*/ 0 w 1134"/>
                  <a:gd name="T89" fmla="*/ 0 h 2180"/>
                  <a:gd name="T90" fmla="*/ 0 w 1134"/>
                  <a:gd name="T91" fmla="*/ 0 h 2180"/>
                  <a:gd name="T92" fmla="*/ 0 w 1134"/>
                  <a:gd name="T93" fmla="*/ 0 h 2180"/>
                  <a:gd name="T94" fmla="*/ 0 w 1134"/>
                  <a:gd name="T95" fmla="*/ 0 h 2180"/>
                  <a:gd name="T96" fmla="*/ 0 w 1134"/>
                  <a:gd name="T97" fmla="*/ 0 h 2180"/>
                  <a:gd name="T98" fmla="*/ 0 w 1134"/>
                  <a:gd name="T99" fmla="*/ 0 h 2180"/>
                  <a:gd name="T100" fmla="*/ 0 w 1134"/>
                  <a:gd name="T101" fmla="*/ 0 h 2180"/>
                  <a:gd name="T102" fmla="*/ 0 w 1134"/>
                  <a:gd name="T103" fmla="*/ 0 h 2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4"/>
                  <a:gd name="T157" fmla="*/ 0 h 2180"/>
                  <a:gd name="T158" fmla="*/ 1134 w 1134"/>
                  <a:gd name="T159" fmla="*/ 2180 h 2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2" name="Freeform 739"/>
              <p:cNvSpPr>
                <a:spLocks/>
              </p:cNvSpPr>
              <p:nvPr/>
            </p:nvSpPr>
            <p:spPr bwMode="auto">
              <a:xfrm>
                <a:off x="3378" y="3082"/>
                <a:ext cx="207" cy="202"/>
              </a:xfrm>
              <a:custGeom>
                <a:avLst/>
                <a:gdLst>
                  <a:gd name="T0" fmla="*/ 0 w 4569"/>
                  <a:gd name="T1" fmla="*/ 0 h 3641"/>
                  <a:gd name="T2" fmla="*/ 0 w 4569"/>
                  <a:gd name="T3" fmla="*/ 0 h 3641"/>
                  <a:gd name="T4" fmla="*/ 0 w 4569"/>
                  <a:gd name="T5" fmla="*/ 0 h 3641"/>
                  <a:gd name="T6" fmla="*/ 0 w 4569"/>
                  <a:gd name="T7" fmla="*/ 0 h 3641"/>
                  <a:gd name="T8" fmla="*/ 0 w 4569"/>
                  <a:gd name="T9" fmla="*/ 0 h 3641"/>
                  <a:gd name="T10" fmla="*/ 0 60000 65536"/>
                  <a:gd name="T11" fmla="*/ 0 60000 65536"/>
                  <a:gd name="T12" fmla="*/ 0 60000 65536"/>
                  <a:gd name="T13" fmla="*/ 0 60000 65536"/>
                  <a:gd name="T14" fmla="*/ 0 60000 65536"/>
                  <a:gd name="T15" fmla="*/ 0 w 4569"/>
                  <a:gd name="T16" fmla="*/ 0 h 3641"/>
                  <a:gd name="T17" fmla="*/ 4569 w 4569"/>
                  <a:gd name="T18" fmla="*/ 3641 h 3641"/>
                </a:gdLst>
                <a:ahLst/>
                <a:cxnLst>
                  <a:cxn ang="T10">
                    <a:pos x="T0" y="T1"/>
                  </a:cxn>
                  <a:cxn ang="T11">
                    <a:pos x="T2" y="T3"/>
                  </a:cxn>
                  <a:cxn ang="T12">
                    <a:pos x="T4" y="T5"/>
                  </a:cxn>
                  <a:cxn ang="T13">
                    <a:pos x="T6" y="T7"/>
                  </a:cxn>
                  <a:cxn ang="T14">
                    <a:pos x="T8" y="T9"/>
                  </a:cxn>
                </a:cxnLst>
                <a:rect l="T15" t="T16" r="T17" b="T18"/>
                <a:pathLst>
                  <a:path w="4569" h="3641">
                    <a:moveTo>
                      <a:pt x="0" y="1625"/>
                    </a:moveTo>
                    <a:lnTo>
                      <a:pt x="3650" y="0"/>
                    </a:lnTo>
                    <a:lnTo>
                      <a:pt x="4569" y="1997"/>
                    </a:lnTo>
                    <a:lnTo>
                      <a:pt x="873" y="3641"/>
                    </a:lnTo>
                    <a:lnTo>
                      <a:pt x="0" y="1625"/>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3" name="Freeform 740"/>
              <p:cNvSpPr>
                <a:spLocks/>
              </p:cNvSpPr>
              <p:nvPr/>
            </p:nvSpPr>
            <p:spPr bwMode="auto">
              <a:xfrm>
                <a:off x="3360" y="3024"/>
                <a:ext cx="271" cy="393"/>
              </a:xfrm>
              <a:custGeom>
                <a:avLst/>
                <a:gdLst>
                  <a:gd name="T0" fmla="*/ 0 w 5957"/>
                  <a:gd name="T1" fmla="*/ 0 h 7065"/>
                  <a:gd name="T2" fmla="*/ 0 w 5957"/>
                  <a:gd name="T3" fmla="*/ 0 h 7065"/>
                  <a:gd name="T4" fmla="*/ 0 w 5957"/>
                  <a:gd name="T5" fmla="*/ 0 h 7065"/>
                  <a:gd name="T6" fmla="*/ 0 w 5957"/>
                  <a:gd name="T7" fmla="*/ 0 h 7065"/>
                  <a:gd name="T8" fmla="*/ 0 w 5957"/>
                  <a:gd name="T9" fmla="*/ 0 h 7065"/>
                  <a:gd name="T10" fmla="*/ 0 w 5957"/>
                  <a:gd name="T11" fmla="*/ 0 h 7065"/>
                  <a:gd name="T12" fmla="*/ 0 w 5957"/>
                  <a:gd name="T13" fmla="*/ 0 h 7065"/>
                  <a:gd name="T14" fmla="*/ 0 w 5957"/>
                  <a:gd name="T15" fmla="*/ 0 h 7065"/>
                  <a:gd name="T16" fmla="*/ 0 w 5957"/>
                  <a:gd name="T17" fmla="*/ 0 h 7065"/>
                  <a:gd name="T18" fmla="*/ 0 w 5957"/>
                  <a:gd name="T19" fmla="*/ 0 h 7065"/>
                  <a:gd name="T20" fmla="*/ 0 w 5957"/>
                  <a:gd name="T21" fmla="*/ 0 h 7065"/>
                  <a:gd name="T22" fmla="*/ 0 w 5957"/>
                  <a:gd name="T23" fmla="*/ 0 h 7065"/>
                  <a:gd name="T24" fmla="*/ 0 w 5957"/>
                  <a:gd name="T25" fmla="*/ 0 h 7065"/>
                  <a:gd name="T26" fmla="*/ 0 w 5957"/>
                  <a:gd name="T27" fmla="*/ 0 h 7065"/>
                  <a:gd name="T28" fmla="*/ 0 w 5957"/>
                  <a:gd name="T29" fmla="*/ 0 h 7065"/>
                  <a:gd name="T30" fmla="*/ 0 w 5957"/>
                  <a:gd name="T31" fmla="*/ 0 h 7065"/>
                  <a:gd name="T32" fmla="*/ 0 w 5957"/>
                  <a:gd name="T33" fmla="*/ 0 h 7065"/>
                  <a:gd name="T34" fmla="*/ 0 w 5957"/>
                  <a:gd name="T35" fmla="*/ 0 h 7065"/>
                  <a:gd name="T36" fmla="*/ 0 w 5957"/>
                  <a:gd name="T37" fmla="*/ 0 h 7065"/>
                  <a:gd name="T38" fmla="*/ 0 w 5957"/>
                  <a:gd name="T39" fmla="*/ 0 h 7065"/>
                  <a:gd name="T40" fmla="*/ 0 w 5957"/>
                  <a:gd name="T41" fmla="*/ 0 h 7065"/>
                  <a:gd name="T42" fmla="*/ 0 w 5957"/>
                  <a:gd name="T43" fmla="*/ 0 h 7065"/>
                  <a:gd name="T44" fmla="*/ 0 w 5957"/>
                  <a:gd name="T45" fmla="*/ 0 h 7065"/>
                  <a:gd name="T46" fmla="*/ 0 w 5957"/>
                  <a:gd name="T47" fmla="*/ 0 h 7065"/>
                  <a:gd name="T48" fmla="*/ 0 w 5957"/>
                  <a:gd name="T49" fmla="*/ 0 h 7065"/>
                  <a:gd name="T50" fmla="*/ 0 w 5957"/>
                  <a:gd name="T51" fmla="*/ 0 h 7065"/>
                  <a:gd name="T52" fmla="*/ 0 w 5957"/>
                  <a:gd name="T53" fmla="*/ 0 h 7065"/>
                  <a:gd name="T54" fmla="*/ 0 w 5957"/>
                  <a:gd name="T55" fmla="*/ 0 h 7065"/>
                  <a:gd name="T56" fmla="*/ 0 w 5957"/>
                  <a:gd name="T57" fmla="*/ 0 h 7065"/>
                  <a:gd name="T58" fmla="*/ 0 w 5957"/>
                  <a:gd name="T59" fmla="*/ 0 h 7065"/>
                  <a:gd name="T60" fmla="*/ 0 w 5957"/>
                  <a:gd name="T61" fmla="*/ 0 h 7065"/>
                  <a:gd name="T62" fmla="*/ 0 w 5957"/>
                  <a:gd name="T63" fmla="*/ 0 h 7065"/>
                  <a:gd name="T64" fmla="*/ 0 w 5957"/>
                  <a:gd name="T65" fmla="*/ 0 h 7065"/>
                  <a:gd name="T66" fmla="*/ 0 w 5957"/>
                  <a:gd name="T67" fmla="*/ 0 h 7065"/>
                  <a:gd name="T68" fmla="*/ 0 w 5957"/>
                  <a:gd name="T69" fmla="*/ 0 h 7065"/>
                  <a:gd name="T70" fmla="*/ 0 w 5957"/>
                  <a:gd name="T71" fmla="*/ 0 h 7065"/>
                  <a:gd name="T72" fmla="*/ 0 w 5957"/>
                  <a:gd name="T73" fmla="*/ 0 h 70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57"/>
                  <a:gd name="T112" fmla="*/ 0 h 7065"/>
                  <a:gd name="T113" fmla="*/ 5957 w 5957"/>
                  <a:gd name="T114" fmla="*/ 7065 h 70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4" name="Freeform 741"/>
              <p:cNvSpPr>
                <a:spLocks/>
              </p:cNvSpPr>
              <p:nvPr/>
            </p:nvSpPr>
            <p:spPr bwMode="auto">
              <a:xfrm>
                <a:off x="3360" y="3024"/>
                <a:ext cx="162" cy="99"/>
              </a:xfrm>
              <a:custGeom>
                <a:avLst/>
                <a:gdLst>
                  <a:gd name="T0" fmla="*/ 0 w 3562"/>
                  <a:gd name="T1" fmla="*/ 0 h 1773"/>
                  <a:gd name="T2" fmla="*/ 0 w 3562"/>
                  <a:gd name="T3" fmla="*/ 0 h 1773"/>
                  <a:gd name="T4" fmla="*/ 0 w 3562"/>
                  <a:gd name="T5" fmla="*/ 0 h 1773"/>
                  <a:gd name="T6" fmla="*/ 0 w 3562"/>
                  <a:gd name="T7" fmla="*/ 0 h 1773"/>
                  <a:gd name="T8" fmla="*/ 0 w 3562"/>
                  <a:gd name="T9" fmla="*/ 0 h 1773"/>
                  <a:gd name="T10" fmla="*/ 0 w 3562"/>
                  <a:gd name="T11" fmla="*/ 0 h 1773"/>
                  <a:gd name="T12" fmla="*/ 0 w 3562"/>
                  <a:gd name="T13" fmla="*/ 0 h 1773"/>
                  <a:gd name="T14" fmla="*/ 0 w 3562"/>
                  <a:gd name="T15" fmla="*/ 0 h 1773"/>
                  <a:gd name="T16" fmla="*/ 0 w 3562"/>
                  <a:gd name="T17" fmla="*/ 0 h 1773"/>
                  <a:gd name="T18" fmla="*/ 0 w 3562"/>
                  <a:gd name="T19" fmla="*/ 0 h 1773"/>
                  <a:gd name="T20" fmla="*/ 0 w 3562"/>
                  <a:gd name="T21" fmla="*/ 0 h 1773"/>
                  <a:gd name="T22" fmla="*/ 0 w 3562"/>
                  <a:gd name="T23" fmla="*/ 0 h 1773"/>
                  <a:gd name="T24" fmla="*/ 0 w 3562"/>
                  <a:gd name="T25" fmla="*/ 0 h 1773"/>
                  <a:gd name="T26" fmla="*/ 0 w 3562"/>
                  <a:gd name="T27" fmla="*/ 0 h 1773"/>
                  <a:gd name="T28" fmla="*/ 0 w 3562"/>
                  <a:gd name="T29" fmla="*/ 0 h 1773"/>
                  <a:gd name="T30" fmla="*/ 0 w 3562"/>
                  <a:gd name="T31" fmla="*/ 0 h 1773"/>
                  <a:gd name="T32" fmla="*/ 0 w 3562"/>
                  <a:gd name="T33" fmla="*/ 0 h 1773"/>
                  <a:gd name="T34" fmla="*/ 0 w 3562"/>
                  <a:gd name="T35" fmla="*/ 0 h 1773"/>
                  <a:gd name="T36" fmla="*/ 0 w 3562"/>
                  <a:gd name="T37" fmla="*/ 0 h 1773"/>
                  <a:gd name="T38" fmla="*/ 0 w 3562"/>
                  <a:gd name="T39" fmla="*/ 0 h 1773"/>
                  <a:gd name="T40" fmla="*/ 0 w 3562"/>
                  <a:gd name="T41" fmla="*/ 0 h 17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62"/>
                  <a:gd name="T64" fmla="*/ 0 h 1773"/>
                  <a:gd name="T65" fmla="*/ 3562 w 3562"/>
                  <a:gd name="T66" fmla="*/ 1773 h 17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5" name="Freeform 742"/>
              <p:cNvSpPr>
                <a:spLocks/>
              </p:cNvSpPr>
              <p:nvPr/>
            </p:nvSpPr>
            <p:spPr bwMode="auto">
              <a:xfrm>
                <a:off x="3360" y="3024"/>
                <a:ext cx="161" cy="97"/>
              </a:xfrm>
              <a:custGeom>
                <a:avLst/>
                <a:gdLst>
                  <a:gd name="T0" fmla="*/ 0 w 3550"/>
                  <a:gd name="T1" fmla="*/ 0 h 1748"/>
                  <a:gd name="T2" fmla="*/ 0 w 3550"/>
                  <a:gd name="T3" fmla="*/ 0 h 1748"/>
                  <a:gd name="T4" fmla="*/ 0 w 3550"/>
                  <a:gd name="T5" fmla="*/ 0 h 1748"/>
                  <a:gd name="T6" fmla="*/ 0 w 3550"/>
                  <a:gd name="T7" fmla="*/ 0 h 1748"/>
                  <a:gd name="T8" fmla="*/ 0 w 3550"/>
                  <a:gd name="T9" fmla="*/ 0 h 1748"/>
                  <a:gd name="T10" fmla="*/ 0 w 3550"/>
                  <a:gd name="T11" fmla="*/ 0 h 1748"/>
                  <a:gd name="T12" fmla="*/ 0 w 3550"/>
                  <a:gd name="T13" fmla="*/ 0 h 1748"/>
                  <a:gd name="T14" fmla="*/ 0 w 3550"/>
                  <a:gd name="T15" fmla="*/ 0 h 1748"/>
                  <a:gd name="T16" fmla="*/ 0 w 3550"/>
                  <a:gd name="T17" fmla="*/ 0 h 1748"/>
                  <a:gd name="T18" fmla="*/ 0 w 3550"/>
                  <a:gd name="T19" fmla="*/ 0 h 1748"/>
                  <a:gd name="T20" fmla="*/ 0 w 3550"/>
                  <a:gd name="T21" fmla="*/ 0 h 1748"/>
                  <a:gd name="T22" fmla="*/ 0 w 3550"/>
                  <a:gd name="T23" fmla="*/ 0 h 1748"/>
                  <a:gd name="T24" fmla="*/ 0 w 3550"/>
                  <a:gd name="T25" fmla="*/ 0 h 1748"/>
                  <a:gd name="T26" fmla="*/ 0 w 3550"/>
                  <a:gd name="T27" fmla="*/ 0 h 1748"/>
                  <a:gd name="T28" fmla="*/ 0 w 3550"/>
                  <a:gd name="T29" fmla="*/ 0 h 1748"/>
                  <a:gd name="T30" fmla="*/ 0 w 3550"/>
                  <a:gd name="T31" fmla="*/ 0 h 1748"/>
                  <a:gd name="T32" fmla="*/ 0 w 3550"/>
                  <a:gd name="T33" fmla="*/ 0 h 1748"/>
                  <a:gd name="T34" fmla="*/ 0 w 3550"/>
                  <a:gd name="T35" fmla="*/ 0 h 1748"/>
                  <a:gd name="T36" fmla="*/ 0 w 3550"/>
                  <a:gd name="T37" fmla="*/ 0 h 1748"/>
                  <a:gd name="T38" fmla="*/ 0 w 3550"/>
                  <a:gd name="T39" fmla="*/ 0 h 1748"/>
                  <a:gd name="T40" fmla="*/ 0 w 3550"/>
                  <a:gd name="T41" fmla="*/ 0 h 1748"/>
                  <a:gd name="T42" fmla="*/ 0 w 3550"/>
                  <a:gd name="T43" fmla="*/ 0 h 1748"/>
                  <a:gd name="T44" fmla="*/ 0 w 3550"/>
                  <a:gd name="T45" fmla="*/ 0 h 1748"/>
                  <a:gd name="T46" fmla="*/ 0 w 3550"/>
                  <a:gd name="T47" fmla="*/ 0 h 1748"/>
                  <a:gd name="T48" fmla="*/ 0 w 3550"/>
                  <a:gd name="T49" fmla="*/ 0 h 1748"/>
                  <a:gd name="T50" fmla="*/ 0 w 3550"/>
                  <a:gd name="T51" fmla="*/ 0 h 1748"/>
                  <a:gd name="T52" fmla="*/ 0 w 3550"/>
                  <a:gd name="T53" fmla="*/ 0 h 1748"/>
                  <a:gd name="T54" fmla="*/ 0 w 3550"/>
                  <a:gd name="T55" fmla="*/ 0 h 1748"/>
                  <a:gd name="T56" fmla="*/ 0 w 3550"/>
                  <a:gd name="T57" fmla="*/ 0 h 1748"/>
                  <a:gd name="T58" fmla="*/ 0 w 3550"/>
                  <a:gd name="T59" fmla="*/ 0 h 1748"/>
                  <a:gd name="T60" fmla="*/ 0 w 3550"/>
                  <a:gd name="T61" fmla="*/ 0 h 1748"/>
                  <a:gd name="T62" fmla="*/ 0 w 3550"/>
                  <a:gd name="T63" fmla="*/ 0 h 1748"/>
                  <a:gd name="T64" fmla="*/ 0 w 3550"/>
                  <a:gd name="T65" fmla="*/ 0 h 1748"/>
                  <a:gd name="T66" fmla="*/ 0 w 3550"/>
                  <a:gd name="T67" fmla="*/ 0 h 1748"/>
                  <a:gd name="T68" fmla="*/ 0 w 3550"/>
                  <a:gd name="T69" fmla="*/ 0 h 1748"/>
                  <a:gd name="T70" fmla="*/ 0 w 3550"/>
                  <a:gd name="T71" fmla="*/ 0 h 1748"/>
                  <a:gd name="T72" fmla="*/ 0 w 3550"/>
                  <a:gd name="T73" fmla="*/ 0 h 1748"/>
                  <a:gd name="T74" fmla="*/ 0 w 3550"/>
                  <a:gd name="T75" fmla="*/ 0 h 1748"/>
                  <a:gd name="T76" fmla="*/ 0 w 3550"/>
                  <a:gd name="T77" fmla="*/ 0 h 1748"/>
                  <a:gd name="T78" fmla="*/ 0 w 3550"/>
                  <a:gd name="T79" fmla="*/ 0 h 1748"/>
                  <a:gd name="T80" fmla="*/ 0 w 3550"/>
                  <a:gd name="T81" fmla="*/ 0 h 1748"/>
                  <a:gd name="T82" fmla="*/ 0 w 3550"/>
                  <a:gd name="T83" fmla="*/ 0 h 1748"/>
                  <a:gd name="T84" fmla="*/ 0 w 3550"/>
                  <a:gd name="T85" fmla="*/ 0 h 1748"/>
                  <a:gd name="T86" fmla="*/ 0 w 3550"/>
                  <a:gd name="T87" fmla="*/ 0 h 1748"/>
                  <a:gd name="T88" fmla="*/ 0 w 3550"/>
                  <a:gd name="T89" fmla="*/ 0 h 1748"/>
                  <a:gd name="T90" fmla="*/ 0 w 3550"/>
                  <a:gd name="T91" fmla="*/ 0 h 1748"/>
                  <a:gd name="T92" fmla="*/ 0 w 3550"/>
                  <a:gd name="T93" fmla="*/ 0 h 1748"/>
                  <a:gd name="T94" fmla="*/ 0 w 3550"/>
                  <a:gd name="T95" fmla="*/ 0 h 17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50"/>
                  <a:gd name="T145" fmla="*/ 0 h 1748"/>
                  <a:gd name="T146" fmla="*/ 3550 w 3550"/>
                  <a:gd name="T147" fmla="*/ 1748 h 17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6" name="Freeform 743"/>
              <p:cNvSpPr>
                <a:spLocks/>
              </p:cNvSpPr>
              <p:nvPr/>
            </p:nvSpPr>
            <p:spPr bwMode="auto">
              <a:xfrm>
                <a:off x="3360" y="3024"/>
                <a:ext cx="161" cy="96"/>
              </a:xfrm>
              <a:custGeom>
                <a:avLst/>
                <a:gdLst>
                  <a:gd name="T0" fmla="*/ 0 w 3539"/>
                  <a:gd name="T1" fmla="*/ 0 h 1724"/>
                  <a:gd name="T2" fmla="*/ 0 w 3539"/>
                  <a:gd name="T3" fmla="*/ 0 h 1724"/>
                  <a:gd name="T4" fmla="*/ 0 w 3539"/>
                  <a:gd name="T5" fmla="*/ 0 h 1724"/>
                  <a:gd name="T6" fmla="*/ 0 w 3539"/>
                  <a:gd name="T7" fmla="*/ 0 h 1724"/>
                  <a:gd name="T8" fmla="*/ 0 w 3539"/>
                  <a:gd name="T9" fmla="*/ 0 h 1724"/>
                  <a:gd name="T10" fmla="*/ 0 w 3539"/>
                  <a:gd name="T11" fmla="*/ 0 h 1724"/>
                  <a:gd name="T12" fmla="*/ 0 w 3539"/>
                  <a:gd name="T13" fmla="*/ 0 h 1724"/>
                  <a:gd name="T14" fmla="*/ 0 w 3539"/>
                  <a:gd name="T15" fmla="*/ 0 h 1724"/>
                  <a:gd name="T16" fmla="*/ 0 w 3539"/>
                  <a:gd name="T17" fmla="*/ 0 h 1724"/>
                  <a:gd name="T18" fmla="*/ 0 w 3539"/>
                  <a:gd name="T19" fmla="*/ 0 h 1724"/>
                  <a:gd name="T20" fmla="*/ 0 w 3539"/>
                  <a:gd name="T21" fmla="*/ 0 h 1724"/>
                  <a:gd name="T22" fmla="*/ 0 w 3539"/>
                  <a:gd name="T23" fmla="*/ 0 h 1724"/>
                  <a:gd name="T24" fmla="*/ 0 w 3539"/>
                  <a:gd name="T25" fmla="*/ 0 h 1724"/>
                  <a:gd name="T26" fmla="*/ 0 w 3539"/>
                  <a:gd name="T27" fmla="*/ 0 h 1724"/>
                  <a:gd name="T28" fmla="*/ 0 w 3539"/>
                  <a:gd name="T29" fmla="*/ 0 h 1724"/>
                  <a:gd name="T30" fmla="*/ 0 w 3539"/>
                  <a:gd name="T31" fmla="*/ 0 h 1724"/>
                  <a:gd name="T32" fmla="*/ 0 w 3539"/>
                  <a:gd name="T33" fmla="*/ 0 h 1724"/>
                  <a:gd name="T34" fmla="*/ 0 w 3539"/>
                  <a:gd name="T35" fmla="*/ 0 h 1724"/>
                  <a:gd name="T36" fmla="*/ 0 w 3539"/>
                  <a:gd name="T37" fmla="*/ 0 h 1724"/>
                  <a:gd name="T38" fmla="*/ 0 w 3539"/>
                  <a:gd name="T39" fmla="*/ 0 h 1724"/>
                  <a:gd name="T40" fmla="*/ 0 w 3539"/>
                  <a:gd name="T41" fmla="*/ 0 h 1724"/>
                  <a:gd name="T42" fmla="*/ 0 w 3539"/>
                  <a:gd name="T43" fmla="*/ 0 h 1724"/>
                  <a:gd name="T44" fmla="*/ 0 w 3539"/>
                  <a:gd name="T45" fmla="*/ 0 h 1724"/>
                  <a:gd name="T46" fmla="*/ 0 w 3539"/>
                  <a:gd name="T47" fmla="*/ 0 h 1724"/>
                  <a:gd name="T48" fmla="*/ 0 w 3539"/>
                  <a:gd name="T49" fmla="*/ 0 h 1724"/>
                  <a:gd name="T50" fmla="*/ 0 w 3539"/>
                  <a:gd name="T51" fmla="*/ 0 h 1724"/>
                  <a:gd name="T52" fmla="*/ 0 w 3539"/>
                  <a:gd name="T53" fmla="*/ 0 h 1724"/>
                  <a:gd name="T54" fmla="*/ 0 w 3539"/>
                  <a:gd name="T55" fmla="*/ 0 h 1724"/>
                  <a:gd name="T56" fmla="*/ 0 w 3539"/>
                  <a:gd name="T57" fmla="*/ 0 h 1724"/>
                  <a:gd name="T58" fmla="*/ 0 w 3539"/>
                  <a:gd name="T59" fmla="*/ 0 h 1724"/>
                  <a:gd name="T60" fmla="*/ 0 w 3539"/>
                  <a:gd name="T61" fmla="*/ 0 h 1724"/>
                  <a:gd name="T62" fmla="*/ 0 w 3539"/>
                  <a:gd name="T63" fmla="*/ 0 h 1724"/>
                  <a:gd name="T64" fmla="*/ 0 w 3539"/>
                  <a:gd name="T65" fmla="*/ 0 h 1724"/>
                  <a:gd name="T66" fmla="*/ 0 w 3539"/>
                  <a:gd name="T67" fmla="*/ 0 h 1724"/>
                  <a:gd name="T68" fmla="*/ 0 w 3539"/>
                  <a:gd name="T69" fmla="*/ 0 h 1724"/>
                  <a:gd name="T70" fmla="*/ 0 w 3539"/>
                  <a:gd name="T71" fmla="*/ 0 h 1724"/>
                  <a:gd name="T72" fmla="*/ 0 w 3539"/>
                  <a:gd name="T73" fmla="*/ 0 h 1724"/>
                  <a:gd name="T74" fmla="*/ 0 w 3539"/>
                  <a:gd name="T75" fmla="*/ 0 h 1724"/>
                  <a:gd name="T76" fmla="*/ 0 w 3539"/>
                  <a:gd name="T77" fmla="*/ 0 h 1724"/>
                  <a:gd name="T78" fmla="*/ 0 w 3539"/>
                  <a:gd name="T79" fmla="*/ 0 h 1724"/>
                  <a:gd name="T80" fmla="*/ 0 w 3539"/>
                  <a:gd name="T81" fmla="*/ 0 h 1724"/>
                  <a:gd name="T82" fmla="*/ 0 w 3539"/>
                  <a:gd name="T83" fmla="*/ 0 h 1724"/>
                  <a:gd name="T84" fmla="*/ 0 w 3539"/>
                  <a:gd name="T85" fmla="*/ 0 h 1724"/>
                  <a:gd name="T86" fmla="*/ 0 w 3539"/>
                  <a:gd name="T87" fmla="*/ 0 h 1724"/>
                  <a:gd name="T88" fmla="*/ 0 w 3539"/>
                  <a:gd name="T89" fmla="*/ 0 h 1724"/>
                  <a:gd name="T90" fmla="*/ 0 w 3539"/>
                  <a:gd name="T91" fmla="*/ 0 h 1724"/>
                  <a:gd name="T92" fmla="*/ 0 w 3539"/>
                  <a:gd name="T93" fmla="*/ 0 h 1724"/>
                  <a:gd name="T94" fmla="*/ 0 w 3539"/>
                  <a:gd name="T95" fmla="*/ 0 h 17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39"/>
                  <a:gd name="T145" fmla="*/ 0 h 1724"/>
                  <a:gd name="T146" fmla="*/ 3539 w 3539"/>
                  <a:gd name="T147" fmla="*/ 1724 h 17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7" name="Freeform 744"/>
              <p:cNvSpPr>
                <a:spLocks/>
              </p:cNvSpPr>
              <p:nvPr/>
            </p:nvSpPr>
            <p:spPr bwMode="auto">
              <a:xfrm>
                <a:off x="3360" y="3024"/>
                <a:ext cx="160" cy="94"/>
              </a:xfrm>
              <a:custGeom>
                <a:avLst/>
                <a:gdLst>
                  <a:gd name="T0" fmla="*/ 0 w 3526"/>
                  <a:gd name="T1" fmla="*/ 0 h 1698"/>
                  <a:gd name="T2" fmla="*/ 0 w 3526"/>
                  <a:gd name="T3" fmla="*/ 0 h 1698"/>
                  <a:gd name="T4" fmla="*/ 0 w 3526"/>
                  <a:gd name="T5" fmla="*/ 0 h 1698"/>
                  <a:gd name="T6" fmla="*/ 0 w 3526"/>
                  <a:gd name="T7" fmla="*/ 0 h 1698"/>
                  <a:gd name="T8" fmla="*/ 0 w 3526"/>
                  <a:gd name="T9" fmla="*/ 0 h 1698"/>
                  <a:gd name="T10" fmla="*/ 0 w 3526"/>
                  <a:gd name="T11" fmla="*/ 0 h 1698"/>
                  <a:gd name="T12" fmla="*/ 0 w 3526"/>
                  <a:gd name="T13" fmla="*/ 0 h 1698"/>
                  <a:gd name="T14" fmla="*/ 0 w 3526"/>
                  <a:gd name="T15" fmla="*/ 0 h 1698"/>
                  <a:gd name="T16" fmla="*/ 0 w 3526"/>
                  <a:gd name="T17" fmla="*/ 0 h 1698"/>
                  <a:gd name="T18" fmla="*/ 0 w 3526"/>
                  <a:gd name="T19" fmla="*/ 0 h 1698"/>
                  <a:gd name="T20" fmla="*/ 0 w 3526"/>
                  <a:gd name="T21" fmla="*/ 0 h 1698"/>
                  <a:gd name="T22" fmla="*/ 0 w 3526"/>
                  <a:gd name="T23" fmla="*/ 0 h 1698"/>
                  <a:gd name="T24" fmla="*/ 0 w 3526"/>
                  <a:gd name="T25" fmla="*/ 0 h 1698"/>
                  <a:gd name="T26" fmla="*/ 0 w 3526"/>
                  <a:gd name="T27" fmla="*/ 0 h 1698"/>
                  <a:gd name="T28" fmla="*/ 0 w 3526"/>
                  <a:gd name="T29" fmla="*/ 0 h 1698"/>
                  <a:gd name="T30" fmla="*/ 0 w 3526"/>
                  <a:gd name="T31" fmla="*/ 0 h 1698"/>
                  <a:gd name="T32" fmla="*/ 0 w 3526"/>
                  <a:gd name="T33" fmla="*/ 0 h 1698"/>
                  <a:gd name="T34" fmla="*/ 0 w 3526"/>
                  <a:gd name="T35" fmla="*/ 0 h 1698"/>
                  <a:gd name="T36" fmla="*/ 0 w 3526"/>
                  <a:gd name="T37" fmla="*/ 0 h 1698"/>
                  <a:gd name="T38" fmla="*/ 0 w 3526"/>
                  <a:gd name="T39" fmla="*/ 0 h 1698"/>
                  <a:gd name="T40" fmla="*/ 0 w 3526"/>
                  <a:gd name="T41" fmla="*/ 0 h 1698"/>
                  <a:gd name="T42" fmla="*/ 0 w 3526"/>
                  <a:gd name="T43" fmla="*/ 0 h 1698"/>
                  <a:gd name="T44" fmla="*/ 0 w 3526"/>
                  <a:gd name="T45" fmla="*/ 0 h 1698"/>
                  <a:gd name="T46" fmla="*/ 0 w 3526"/>
                  <a:gd name="T47" fmla="*/ 0 h 1698"/>
                  <a:gd name="T48" fmla="*/ 0 w 3526"/>
                  <a:gd name="T49" fmla="*/ 0 h 1698"/>
                  <a:gd name="T50" fmla="*/ 0 w 3526"/>
                  <a:gd name="T51" fmla="*/ 0 h 1698"/>
                  <a:gd name="T52" fmla="*/ 0 w 3526"/>
                  <a:gd name="T53" fmla="*/ 0 h 1698"/>
                  <a:gd name="T54" fmla="*/ 0 w 3526"/>
                  <a:gd name="T55" fmla="*/ 0 h 1698"/>
                  <a:gd name="T56" fmla="*/ 0 w 3526"/>
                  <a:gd name="T57" fmla="*/ 0 h 1698"/>
                  <a:gd name="T58" fmla="*/ 0 w 3526"/>
                  <a:gd name="T59" fmla="*/ 0 h 1698"/>
                  <a:gd name="T60" fmla="*/ 0 w 3526"/>
                  <a:gd name="T61" fmla="*/ 0 h 1698"/>
                  <a:gd name="T62" fmla="*/ 0 w 3526"/>
                  <a:gd name="T63" fmla="*/ 0 h 1698"/>
                  <a:gd name="T64" fmla="*/ 0 w 3526"/>
                  <a:gd name="T65" fmla="*/ 0 h 1698"/>
                  <a:gd name="T66" fmla="*/ 0 w 3526"/>
                  <a:gd name="T67" fmla="*/ 0 h 1698"/>
                  <a:gd name="T68" fmla="*/ 0 w 3526"/>
                  <a:gd name="T69" fmla="*/ 0 h 1698"/>
                  <a:gd name="T70" fmla="*/ 0 w 3526"/>
                  <a:gd name="T71" fmla="*/ 0 h 1698"/>
                  <a:gd name="T72" fmla="*/ 0 w 3526"/>
                  <a:gd name="T73" fmla="*/ 0 h 1698"/>
                  <a:gd name="T74" fmla="*/ 0 w 3526"/>
                  <a:gd name="T75" fmla="*/ 0 h 1698"/>
                  <a:gd name="T76" fmla="*/ 0 w 3526"/>
                  <a:gd name="T77" fmla="*/ 0 h 1698"/>
                  <a:gd name="T78" fmla="*/ 0 w 3526"/>
                  <a:gd name="T79" fmla="*/ 0 h 1698"/>
                  <a:gd name="T80" fmla="*/ 0 w 3526"/>
                  <a:gd name="T81" fmla="*/ 0 h 1698"/>
                  <a:gd name="T82" fmla="*/ 0 w 3526"/>
                  <a:gd name="T83" fmla="*/ 0 h 1698"/>
                  <a:gd name="T84" fmla="*/ 0 w 3526"/>
                  <a:gd name="T85" fmla="*/ 0 h 1698"/>
                  <a:gd name="T86" fmla="*/ 0 w 3526"/>
                  <a:gd name="T87" fmla="*/ 0 h 16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26"/>
                  <a:gd name="T133" fmla="*/ 0 h 1698"/>
                  <a:gd name="T134" fmla="*/ 3526 w 3526"/>
                  <a:gd name="T135" fmla="*/ 1698 h 16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8" name="Freeform 745"/>
              <p:cNvSpPr>
                <a:spLocks/>
              </p:cNvSpPr>
              <p:nvPr/>
            </p:nvSpPr>
            <p:spPr bwMode="auto">
              <a:xfrm>
                <a:off x="3360" y="3024"/>
                <a:ext cx="160" cy="93"/>
              </a:xfrm>
              <a:custGeom>
                <a:avLst/>
                <a:gdLst>
                  <a:gd name="T0" fmla="*/ 0 w 3515"/>
                  <a:gd name="T1" fmla="*/ 0 h 1674"/>
                  <a:gd name="T2" fmla="*/ 0 w 3515"/>
                  <a:gd name="T3" fmla="*/ 0 h 1674"/>
                  <a:gd name="T4" fmla="*/ 0 w 3515"/>
                  <a:gd name="T5" fmla="*/ 0 h 1674"/>
                  <a:gd name="T6" fmla="*/ 0 w 3515"/>
                  <a:gd name="T7" fmla="*/ 0 h 1674"/>
                  <a:gd name="T8" fmla="*/ 0 w 3515"/>
                  <a:gd name="T9" fmla="*/ 0 h 1674"/>
                  <a:gd name="T10" fmla="*/ 0 w 3515"/>
                  <a:gd name="T11" fmla="*/ 0 h 1674"/>
                  <a:gd name="T12" fmla="*/ 0 w 3515"/>
                  <a:gd name="T13" fmla="*/ 0 h 1674"/>
                  <a:gd name="T14" fmla="*/ 0 w 3515"/>
                  <a:gd name="T15" fmla="*/ 0 h 1674"/>
                  <a:gd name="T16" fmla="*/ 0 w 3515"/>
                  <a:gd name="T17" fmla="*/ 0 h 1674"/>
                  <a:gd name="T18" fmla="*/ 0 w 3515"/>
                  <a:gd name="T19" fmla="*/ 0 h 1674"/>
                  <a:gd name="T20" fmla="*/ 0 w 3515"/>
                  <a:gd name="T21" fmla="*/ 0 h 1674"/>
                  <a:gd name="T22" fmla="*/ 0 w 3515"/>
                  <a:gd name="T23" fmla="*/ 0 h 1674"/>
                  <a:gd name="T24" fmla="*/ 0 w 3515"/>
                  <a:gd name="T25" fmla="*/ 0 h 1674"/>
                  <a:gd name="T26" fmla="*/ 0 w 3515"/>
                  <a:gd name="T27" fmla="*/ 0 h 1674"/>
                  <a:gd name="T28" fmla="*/ 0 w 3515"/>
                  <a:gd name="T29" fmla="*/ 0 h 1674"/>
                  <a:gd name="T30" fmla="*/ 0 w 3515"/>
                  <a:gd name="T31" fmla="*/ 0 h 1674"/>
                  <a:gd name="T32" fmla="*/ 0 w 3515"/>
                  <a:gd name="T33" fmla="*/ 0 h 1674"/>
                  <a:gd name="T34" fmla="*/ 0 w 3515"/>
                  <a:gd name="T35" fmla="*/ 0 h 1674"/>
                  <a:gd name="T36" fmla="*/ 0 w 3515"/>
                  <a:gd name="T37" fmla="*/ 0 h 1674"/>
                  <a:gd name="T38" fmla="*/ 0 w 3515"/>
                  <a:gd name="T39" fmla="*/ 0 h 1674"/>
                  <a:gd name="T40" fmla="*/ 0 w 3515"/>
                  <a:gd name="T41" fmla="*/ 0 h 1674"/>
                  <a:gd name="T42" fmla="*/ 0 w 3515"/>
                  <a:gd name="T43" fmla="*/ 0 h 1674"/>
                  <a:gd name="T44" fmla="*/ 0 w 3515"/>
                  <a:gd name="T45" fmla="*/ 0 h 1674"/>
                  <a:gd name="T46" fmla="*/ 0 w 3515"/>
                  <a:gd name="T47" fmla="*/ 0 h 1674"/>
                  <a:gd name="T48" fmla="*/ 0 w 3515"/>
                  <a:gd name="T49" fmla="*/ 0 h 1674"/>
                  <a:gd name="T50" fmla="*/ 0 w 3515"/>
                  <a:gd name="T51" fmla="*/ 0 h 1674"/>
                  <a:gd name="T52" fmla="*/ 0 w 3515"/>
                  <a:gd name="T53" fmla="*/ 0 h 1674"/>
                  <a:gd name="T54" fmla="*/ 0 w 3515"/>
                  <a:gd name="T55" fmla="*/ 0 h 1674"/>
                  <a:gd name="T56" fmla="*/ 0 w 3515"/>
                  <a:gd name="T57" fmla="*/ 0 h 1674"/>
                  <a:gd name="T58" fmla="*/ 0 w 3515"/>
                  <a:gd name="T59" fmla="*/ 0 h 1674"/>
                  <a:gd name="T60" fmla="*/ 0 w 3515"/>
                  <a:gd name="T61" fmla="*/ 0 h 1674"/>
                  <a:gd name="T62" fmla="*/ 0 w 3515"/>
                  <a:gd name="T63" fmla="*/ 0 h 1674"/>
                  <a:gd name="T64" fmla="*/ 0 w 3515"/>
                  <a:gd name="T65" fmla="*/ 0 h 1674"/>
                  <a:gd name="T66" fmla="*/ 0 w 3515"/>
                  <a:gd name="T67" fmla="*/ 0 h 1674"/>
                  <a:gd name="T68" fmla="*/ 0 w 3515"/>
                  <a:gd name="T69" fmla="*/ 0 h 1674"/>
                  <a:gd name="T70" fmla="*/ 0 w 3515"/>
                  <a:gd name="T71" fmla="*/ 0 h 1674"/>
                  <a:gd name="T72" fmla="*/ 0 w 3515"/>
                  <a:gd name="T73" fmla="*/ 0 h 1674"/>
                  <a:gd name="T74" fmla="*/ 0 w 3515"/>
                  <a:gd name="T75" fmla="*/ 0 h 1674"/>
                  <a:gd name="T76" fmla="*/ 0 w 3515"/>
                  <a:gd name="T77" fmla="*/ 0 h 1674"/>
                  <a:gd name="T78" fmla="*/ 0 w 3515"/>
                  <a:gd name="T79" fmla="*/ 0 h 1674"/>
                  <a:gd name="T80" fmla="*/ 0 w 3515"/>
                  <a:gd name="T81" fmla="*/ 0 h 1674"/>
                  <a:gd name="T82" fmla="*/ 0 w 3515"/>
                  <a:gd name="T83" fmla="*/ 0 h 1674"/>
                  <a:gd name="T84" fmla="*/ 0 w 3515"/>
                  <a:gd name="T85" fmla="*/ 0 h 1674"/>
                  <a:gd name="T86" fmla="*/ 0 w 3515"/>
                  <a:gd name="T87" fmla="*/ 0 h 16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15"/>
                  <a:gd name="T133" fmla="*/ 0 h 1674"/>
                  <a:gd name="T134" fmla="*/ 3515 w 3515"/>
                  <a:gd name="T135" fmla="*/ 1674 h 16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69" name="Freeform 746"/>
              <p:cNvSpPr>
                <a:spLocks/>
              </p:cNvSpPr>
              <p:nvPr/>
            </p:nvSpPr>
            <p:spPr bwMode="auto">
              <a:xfrm>
                <a:off x="3360" y="3024"/>
                <a:ext cx="159" cy="92"/>
              </a:xfrm>
              <a:custGeom>
                <a:avLst/>
                <a:gdLst>
                  <a:gd name="T0" fmla="*/ 0 w 3503"/>
                  <a:gd name="T1" fmla="*/ 0 h 1649"/>
                  <a:gd name="T2" fmla="*/ 0 w 3503"/>
                  <a:gd name="T3" fmla="*/ 0 h 1649"/>
                  <a:gd name="T4" fmla="*/ 0 w 3503"/>
                  <a:gd name="T5" fmla="*/ 0 h 1649"/>
                  <a:gd name="T6" fmla="*/ 0 w 3503"/>
                  <a:gd name="T7" fmla="*/ 0 h 1649"/>
                  <a:gd name="T8" fmla="*/ 0 w 3503"/>
                  <a:gd name="T9" fmla="*/ 0 h 1649"/>
                  <a:gd name="T10" fmla="*/ 0 w 3503"/>
                  <a:gd name="T11" fmla="*/ 0 h 1649"/>
                  <a:gd name="T12" fmla="*/ 0 w 3503"/>
                  <a:gd name="T13" fmla="*/ 0 h 1649"/>
                  <a:gd name="T14" fmla="*/ 0 w 3503"/>
                  <a:gd name="T15" fmla="*/ 0 h 1649"/>
                  <a:gd name="T16" fmla="*/ 0 w 3503"/>
                  <a:gd name="T17" fmla="*/ 0 h 1649"/>
                  <a:gd name="T18" fmla="*/ 0 w 3503"/>
                  <a:gd name="T19" fmla="*/ 0 h 1649"/>
                  <a:gd name="T20" fmla="*/ 0 w 3503"/>
                  <a:gd name="T21" fmla="*/ 0 h 1649"/>
                  <a:gd name="T22" fmla="*/ 0 w 3503"/>
                  <a:gd name="T23" fmla="*/ 0 h 1649"/>
                  <a:gd name="T24" fmla="*/ 0 w 3503"/>
                  <a:gd name="T25" fmla="*/ 0 h 1649"/>
                  <a:gd name="T26" fmla="*/ 0 w 3503"/>
                  <a:gd name="T27" fmla="*/ 0 h 1649"/>
                  <a:gd name="T28" fmla="*/ 0 w 3503"/>
                  <a:gd name="T29" fmla="*/ 0 h 1649"/>
                  <a:gd name="T30" fmla="*/ 0 w 3503"/>
                  <a:gd name="T31" fmla="*/ 0 h 1649"/>
                  <a:gd name="T32" fmla="*/ 0 w 3503"/>
                  <a:gd name="T33" fmla="*/ 0 h 1649"/>
                  <a:gd name="T34" fmla="*/ 0 w 3503"/>
                  <a:gd name="T35" fmla="*/ 0 h 1649"/>
                  <a:gd name="T36" fmla="*/ 0 w 3503"/>
                  <a:gd name="T37" fmla="*/ 0 h 1649"/>
                  <a:gd name="T38" fmla="*/ 0 w 3503"/>
                  <a:gd name="T39" fmla="*/ 0 h 1649"/>
                  <a:gd name="T40" fmla="*/ 0 w 3503"/>
                  <a:gd name="T41" fmla="*/ 0 h 16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03"/>
                  <a:gd name="T64" fmla="*/ 0 h 1649"/>
                  <a:gd name="T65" fmla="*/ 3503 w 3503"/>
                  <a:gd name="T66" fmla="*/ 1649 h 16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0" name="Freeform 747"/>
              <p:cNvSpPr>
                <a:spLocks/>
              </p:cNvSpPr>
              <p:nvPr/>
            </p:nvSpPr>
            <p:spPr bwMode="auto">
              <a:xfrm>
                <a:off x="3533" y="3064"/>
                <a:ext cx="2" cy="3"/>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1" name="Freeform 748"/>
              <p:cNvSpPr>
                <a:spLocks/>
              </p:cNvSpPr>
              <p:nvPr/>
            </p:nvSpPr>
            <p:spPr bwMode="auto">
              <a:xfrm>
                <a:off x="3374" y="3064"/>
                <a:ext cx="160" cy="90"/>
              </a:xfrm>
              <a:custGeom>
                <a:avLst/>
                <a:gdLst>
                  <a:gd name="T0" fmla="*/ 0 w 3529"/>
                  <a:gd name="T1" fmla="*/ 0 h 1614"/>
                  <a:gd name="T2" fmla="*/ 0 w 3529"/>
                  <a:gd name="T3" fmla="*/ 0 h 1614"/>
                  <a:gd name="T4" fmla="*/ 0 w 3529"/>
                  <a:gd name="T5" fmla="*/ 0 h 1614"/>
                  <a:gd name="T6" fmla="*/ 0 w 3529"/>
                  <a:gd name="T7" fmla="*/ 0 h 1614"/>
                  <a:gd name="T8" fmla="*/ 0 w 3529"/>
                  <a:gd name="T9" fmla="*/ 0 h 1614"/>
                  <a:gd name="T10" fmla="*/ 0 w 3529"/>
                  <a:gd name="T11" fmla="*/ 0 h 1614"/>
                  <a:gd name="T12" fmla="*/ 0 60000 65536"/>
                  <a:gd name="T13" fmla="*/ 0 60000 65536"/>
                  <a:gd name="T14" fmla="*/ 0 60000 65536"/>
                  <a:gd name="T15" fmla="*/ 0 60000 65536"/>
                  <a:gd name="T16" fmla="*/ 0 60000 65536"/>
                  <a:gd name="T17" fmla="*/ 0 60000 65536"/>
                  <a:gd name="T18" fmla="*/ 0 w 3529"/>
                  <a:gd name="T19" fmla="*/ 0 h 1614"/>
                  <a:gd name="T20" fmla="*/ 3529 w 3529"/>
                  <a:gd name="T21" fmla="*/ 1614 h 1614"/>
                </a:gdLst>
                <a:ahLst/>
                <a:cxnLst>
                  <a:cxn ang="T12">
                    <a:pos x="T0" y="T1"/>
                  </a:cxn>
                  <a:cxn ang="T13">
                    <a:pos x="T2" y="T3"/>
                  </a:cxn>
                  <a:cxn ang="T14">
                    <a:pos x="T4" y="T5"/>
                  </a:cxn>
                  <a:cxn ang="T15">
                    <a:pos x="T6" y="T7"/>
                  </a:cxn>
                  <a:cxn ang="T16">
                    <a:pos x="T8" y="T9"/>
                  </a:cxn>
                  <a:cxn ang="T17">
                    <a:pos x="T10" y="T11"/>
                  </a:cxn>
                </a:cxnLst>
                <a:rect l="T18" t="T19" r="T20" b="T21"/>
                <a:pathLst>
                  <a:path w="3529" h="1614">
                    <a:moveTo>
                      <a:pt x="8" y="1596"/>
                    </a:moveTo>
                    <a:lnTo>
                      <a:pt x="0" y="1577"/>
                    </a:lnTo>
                    <a:lnTo>
                      <a:pt x="3513" y="0"/>
                    </a:lnTo>
                    <a:lnTo>
                      <a:pt x="3529" y="38"/>
                    </a:lnTo>
                    <a:lnTo>
                      <a:pt x="16" y="1614"/>
                    </a:lnTo>
                    <a:lnTo>
                      <a:pt x="8" y="1596"/>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2" name="Freeform 749"/>
              <p:cNvSpPr>
                <a:spLocks/>
              </p:cNvSpPr>
              <p:nvPr/>
            </p:nvSpPr>
            <p:spPr bwMode="auto">
              <a:xfrm>
                <a:off x="3373" y="3152"/>
                <a:ext cx="1" cy="2"/>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3" name="Freeform 750"/>
              <p:cNvSpPr>
                <a:spLocks/>
              </p:cNvSpPr>
              <p:nvPr/>
            </p:nvSpPr>
            <p:spPr bwMode="auto">
              <a:xfrm>
                <a:off x="3537" y="3075"/>
                <a:ext cx="2" cy="2"/>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4" name="Freeform 751"/>
              <p:cNvSpPr>
                <a:spLocks/>
              </p:cNvSpPr>
              <p:nvPr/>
            </p:nvSpPr>
            <p:spPr bwMode="auto">
              <a:xfrm>
                <a:off x="3377" y="3075"/>
                <a:ext cx="161" cy="91"/>
              </a:xfrm>
              <a:custGeom>
                <a:avLst/>
                <a:gdLst>
                  <a:gd name="T0" fmla="*/ 0 w 3547"/>
                  <a:gd name="T1" fmla="*/ 0 h 1633"/>
                  <a:gd name="T2" fmla="*/ 0 w 3547"/>
                  <a:gd name="T3" fmla="*/ 0 h 1633"/>
                  <a:gd name="T4" fmla="*/ 0 w 3547"/>
                  <a:gd name="T5" fmla="*/ 0 h 1633"/>
                  <a:gd name="T6" fmla="*/ 0 w 3547"/>
                  <a:gd name="T7" fmla="*/ 0 h 1633"/>
                  <a:gd name="T8" fmla="*/ 0 w 3547"/>
                  <a:gd name="T9" fmla="*/ 0 h 1633"/>
                  <a:gd name="T10" fmla="*/ 0 w 3547"/>
                  <a:gd name="T11" fmla="*/ 0 h 1633"/>
                  <a:gd name="T12" fmla="*/ 0 60000 65536"/>
                  <a:gd name="T13" fmla="*/ 0 60000 65536"/>
                  <a:gd name="T14" fmla="*/ 0 60000 65536"/>
                  <a:gd name="T15" fmla="*/ 0 60000 65536"/>
                  <a:gd name="T16" fmla="*/ 0 60000 65536"/>
                  <a:gd name="T17" fmla="*/ 0 60000 65536"/>
                  <a:gd name="T18" fmla="*/ 0 w 3547"/>
                  <a:gd name="T19" fmla="*/ 0 h 1633"/>
                  <a:gd name="T20" fmla="*/ 3547 w 3547"/>
                  <a:gd name="T21" fmla="*/ 1633 h 1633"/>
                </a:gdLst>
                <a:ahLst/>
                <a:cxnLst>
                  <a:cxn ang="T12">
                    <a:pos x="T0" y="T1"/>
                  </a:cxn>
                  <a:cxn ang="T13">
                    <a:pos x="T2" y="T3"/>
                  </a:cxn>
                  <a:cxn ang="T14">
                    <a:pos x="T4" y="T5"/>
                  </a:cxn>
                  <a:cxn ang="T15">
                    <a:pos x="T6" y="T7"/>
                  </a:cxn>
                  <a:cxn ang="T16">
                    <a:pos x="T8" y="T9"/>
                  </a:cxn>
                  <a:cxn ang="T17">
                    <a:pos x="T10" y="T11"/>
                  </a:cxn>
                </a:cxnLst>
                <a:rect l="T18" t="T19" r="T20" b="T21"/>
                <a:pathLst>
                  <a:path w="3547" h="1633">
                    <a:moveTo>
                      <a:pt x="8" y="1614"/>
                    </a:moveTo>
                    <a:lnTo>
                      <a:pt x="0" y="1595"/>
                    </a:lnTo>
                    <a:lnTo>
                      <a:pt x="3531" y="0"/>
                    </a:lnTo>
                    <a:lnTo>
                      <a:pt x="3547" y="38"/>
                    </a:lnTo>
                    <a:lnTo>
                      <a:pt x="17" y="1633"/>
                    </a:lnTo>
                    <a:lnTo>
                      <a:pt x="8" y="1614"/>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5" name="Freeform 752"/>
              <p:cNvSpPr>
                <a:spLocks/>
              </p:cNvSpPr>
              <p:nvPr/>
            </p:nvSpPr>
            <p:spPr bwMode="auto">
              <a:xfrm>
                <a:off x="3376" y="3164"/>
                <a:ext cx="2" cy="2"/>
              </a:xfrm>
              <a:custGeom>
                <a:avLst/>
                <a:gdLst>
                  <a:gd name="T0" fmla="*/ 0 w 29"/>
                  <a:gd name="T1" fmla="*/ 0 h 40"/>
                  <a:gd name="T2" fmla="*/ 0 w 29"/>
                  <a:gd name="T3" fmla="*/ 0 h 40"/>
                  <a:gd name="T4" fmla="*/ 0 w 29"/>
                  <a:gd name="T5" fmla="*/ 0 h 40"/>
                  <a:gd name="T6" fmla="*/ 0 w 29"/>
                  <a:gd name="T7" fmla="*/ 0 h 40"/>
                  <a:gd name="T8" fmla="*/ 0 w 29"/>
                  <a:gd name="T9" fmla="*/ 0 h 40"/>
                  <a:gd name="T10" fmla="*/ 0 w 29"/>
                  <a:gd name="T11" fmla="*/ 0 h 40"/>
                  <a:gd name="T12" fmla="*/ 0 w 29"/>
                  <a:gd name="T13" fmla="*/ 0 h 40"/>
                  <a:gd name="T14" fmla="*/ 0 w 29"/>
                  <a:gd name="T15" fmla="*/ 0 h 40"/>
                  <a:gd name="T16" fmla="*/ 0 w 29"/>
                  <a:gd name="T17" fmla="*/ 0 h 40"/>
                  <a:gd name="T18" fmla="*/ 0 w 29"/>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40"/>
                  <a:gd name="T32" fmla="*/ 29 w 29"/>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6" name="Freeform 753"/>
              <p:cNvSpPr>
                <a:spLocks/>
              </p:cNvSpPr>
              <p:nvPr/>
            </p:nvSpPr>
            <p:spPr bwMode="auto">
              <a:xfrm>
                <a:off x="3368" y="3169"/>
                <a:ext cx="50" cy="122"/>
              </a:xfrm>
              <a:custGeom>
                <a:avLst/>
                <a:gdLst>
                  <a:gd name="T0" fmla="*/ 0 w 1103"/>
                  <a:gd name="T1" fmla="*/ 0 h 2201"/>
                  <a:gd name="T2" fmla="*/ 0 w 1103"/>
                  <a:gd name="T3" fmla="*/ 0 h 2201"/>
                  <a:gd name="T4" fmla="*/ 0 w 1103"/>
                  <a:gd name="T5" fmla="*/ 0 h 2201"/>
                  <a:gd name="T6" fmla="*/ 0 w 1103"/>
                  <a:gd name="T7" fmla="*/ 0 h 2201"/>
                  <a:gd name="T8" fmla="*/ 0 w 1103"/>
                  <a:gd name="T9" fmla="*/ 0 h 2201"/>
                  <a:gd name="T10" fmla="*/ 0 w 1103"/>
                  <a:gd name="T11" fmla="*/ 0 h 2201"/>
                  <a:gd name="T12" fmla="*/ 0 w 1103"/>
                  <a:gd name="T13" fmla="*/ 0 h 2201"/>
                  <a:gd name="T14" fmla="*/ 0 w 1103"/>
                  <a:gd name="T15" fmla="*/ 0 h 2201"/>
                  <a:gd name="T16" fmla="*/ 0 w 1103"/>
                  <a:gd name="T17" fmla="*/ 0 h 2201"/>
                  <a:gd name="T18" fmla="*/ 0 w 1103"/>
                  <a:gd name="T19" fmla="*/ 0 h 2201"/>
                  <a:gd name="T20" fmla="*/ 0 w 1103"/>
                  <a:gd name="T21" fmla="*/ 0 h 2201"/>
                  <a:gd name="T22" fmla="*/ 0 w 1103"/>
                  <a:gd name="T23" fmla="*/ 0 h 2201"/>
                  <a:gd name="T24" fmla="*/ 0 w 1103"/>
                  <a:gd name="T25" fmla="*/ 0 h 2201"/>
                  <a:gd name="T26" fmla="*/ 0 w 1103"/>
                  <a:gd name="T27" fmla="*/ 0 h 2201"/>
                  <a:gd name="T28" fmla="*/ 0 w 1103"/>
                  <a:gd name="T29" fmla="*/ 0 h 2201"/>
                  <a:gd name="T30" fmla="*/ 0 w 1103"/>
                  <a:gd name="T31" fmla="*/ 0 h 2201"/>
                  <a:gd name="T32" fmla="*/ 0 w 1103"/>
                  <a:gd name="T33" fmla="*/ 0 h 2201"/>
                  <a:gd name="T34" fmla="*/ 0 w 1103"/>
                  <a:gd name="T35" fmla="*/ 0 h 2201"/>
                  <a:gd name="T36" fmla="*/ 0 w 1103"/>
                  <a:gd name="T37" fmla="*/ 0 h 2201"/>
                  <a:gd name="T38" fmla="*/ 0 w 1103"/>
                  <a:gd name="T39" fmla="*/ 0 h 2201"/>
                  <a:gd name="T40" fmla="*/ 0 w 1103"/>
                  <a:gd name="T41" fmla="*/ 0 h 2201"/>
                  <a:gd name="T42" fmla="*/ 0 w 1103"/>
                  <a:gd name="T43" fmla="*/ 0 h 2201"/>
                  <a:gd name="T44" fmla="*/ 0 w 1103"/>
                  <a:gd name="T45" fmla="*/ 0 h 2201"/>
                  <a:gd name="T46" fmla="*/ 0 w 1103"/>
                  <a:gd name="T47" fmla="*/ 0 h 2201"/>
                  <a:gd name="T48" fmla="*/ 0 w 1103"/>
                  <a:gd name="T49" fmla="*/ 0 h 2201"/>
                  <a:gd name="T50" fmla="*/ 0 w 1103"/>
                  <a:gd name="T51" fmla="*/ 0 h 2201"/>
                  <a:gd name="T52" fmla="*/ 0 w 1103"/>
                  <a:gd name="T53" fmla="*/ 0 h 2201"/>
                  <a:gd name="T54" fmla="*/ 0 w 1103"/>
                  <a:gd name="T55" fmla="*/ 0 h 2201"/>
                  <a:gd name="T56" fmla="*/ 0 w 1103"/>
                  <a:gd name="T57" fmla="*/ 0 h 2201"/>
                  <a:gd name="T58" fmla="*/ 0 w 1103"/>
                  <a:gd name="T59" fmla="*/ 0 h 2201"/>
                  <a:gd name="T60" fmla="*/ 0 w 1103"/>
                  <a:gd name="T61" fmla="*/ 0 h 2201"/>
                  <a:gd name="T62" fmla="*/ 0 w 1103"/>
                  <a:gd name="T63" fmla="*/ 0 h 2201"/>
                  <a:gd name="T64" fmla="*/ 0 w 1103"/>
                  <a:gd name="T65" fmla="*/ 0 h 2201"/>
                  <a:gd name="T66" fmla="*/ 0 w 1103"/>
                  <a:gd name="T67" fmla="*/ 0 h 2201"/>
                  <a:gd name="T68" fmla="*/ 0 w 1103"/>
                  <a:gd name="T69" fmla="*/ 0 h 2201"/>
                  <a:gd name="T70" fmla="*/ 0 w 1103"/>
                  <a:gd name="T71" fmla="*/ 0 h 2201"/>
                  <a:gd name="T72" fmla="*/ 0 w 1103"/>
                  <a:gd name="T73" fmla="*/ 0 h 2201"/>
                  <a:gd name="T74" fmla="*/ 0 w 1103"/>
                  <a:gd name="T75" fmla="*/ 0 h 2201"/>
                  <a:gd name="T76" fmla="*/ 0 w 1103"/>
                  <a:gd name="T77" fmla="*/ 0 h 2201"/>
                  <a:gd name="T78" fmla="*/ 0 w 1103"/>
                  <a:gd name="T79" fmla="*/ 0 h 2201"/>
                  <a:gd name="T80" fmla="*/ 0 w 1103"/>
                  <a:gd name="T81" fmla="*/ 0 h 2201"/>
                  <a:gd name="T82" fmla="*/ 0 w 1103"/>
                  <a:gd name="T83" fmla="*/ 0 h 2201"/>
                  <a:gd name="T84" fmla="*/ 0 w 1103"/>
                  <a:gd name="T85" fmla="*/ 0 h 2201"/>
                  <a:gd name="T86" fmla="*/ 0 w 1103"/>
                  <a:gd name="T87" fmla="*/ 0 h 2201"/>
                  <a:gd name="T88" fmla="*/ 0 w 1103"/>
                  <a:gd name="T89" fmla="*/ 0 h 2201"/>
                  <a:gd name="T90" fmla="*/ 0 w 1103"/>
                  <a:gd name="T91" fmla="*/ 0 h 2201"/>
                  <a:gd name="T92" fmla="*/ 0 w 1103"/>
                  <a:gd name="T93" fmla="*/ 0 h 2201"/>
                  <a:gd name="T94" fmla="*/ 0 w 1103"/>
                  <a:gd name="T95" fmla="*/ 0 h 2201"/>
                  <a:gd name="T96" fmla="*/ 0 w 1103"/>
                  <a:gd name="T97" fmla="*/ 0 h 2201"/>
                  <a:gd name="T98" fmla="*/ 0 w 1103"/>
                  <a:gd name="T99" fmla="*/ 0 h 2201"/>
                  <a:gd name="T100" fmla="*/ 0 w 1103"/>
                  <a:gd name="T101" fmla="*/ 0 h 2201"/>
                  <a:gd name="T102" fmla="*/ 0 w 1103"/>
                  <a:gd name="T103" fmla="*/ 0 h 2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3"/>
                  <a:gd name="T157" fmla="*/ 0 h 2201"/>
                  <a:gd name="T158" fmla="*/ 1103 w 1103"/>
                  <a:gd name="T159" fmla="*/ 2201 h 2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7" name="Freeform 754"/>
              <p:cNvSpPr>
                <a:spLocks/>
              </p:cNvSpPr>
              <p:nvPr/>
            </p:nvSpPr>
            <p:spPr bwMode="auto">
              <a:xfrm>
                <a:off x="3367" y="3169"/>
                <a:ext cx="50" cy="122"/>
              </a:xfrm>
              <a:custGeom>
                <a:avLst/>
                <a:gdLst>
                  <a:gd name="T0" fmla="*/ 0 w 1103"/>
                  <a:gd name="T1" fmla="*/ 0 h 2202"/>
                  <a:gd name="T2" fmla="*/ 0 w 1103"/>
                  <a:gd name="T3" fmla="*/ 0 h 2202"/>
                  <a:gd name="T4" fmla="*/ 0 w 1103"/>
                  <a:gd name="T5" fmla="*/ 0 h 2202"/>
                  <a:gd name="T6" fmla="*/ 0 w 1103"/>
                  <a:gd name="T7" fmla="*/ 0 h 2202"/>
                  <a:gd name="T8" fmla="*/ 0 w 1103"/>
                  <a:gd name="T9" fmla="*/ 0 h 2202"/>
                  <a:gd name="T10" fmla="*/ 0 w 1103"/>
                  <a:gd name="T11" fmla="*/ 0 h 2202"/>
                  <a:gd name="T12" fmla="*/ 0 w 1103"/>
                  <a:gd name="T13" fmla="*/ 0 h 2202"/>
                  <a:gd name="T14" fmla="*/ 0 w 1103"/>
                  <a:gd name="T15" fmla="*/ 0 h 2202"/>
                  <a:gd name="T16" fmla="*/ 0 w 1103"/>
                  <a:gd name="T17" fmla="*/ 0 h 2202"/>
                  <a:gd name="T18" fmla="*/ 0 w 1103"/>
                  <a:gd name="T19" fmla="*/ 0 h 2202"/>
                  <a:gd name="T20" fmla="*/ 0 w 1103"/>
                  <a:gd name="T21" fmla="*/ 0 h 2202"/>
                  <a:gd name="T22" fmla="*/ 0 w 1103"/>
                  <a:gd name="T23" fmla="*/ 0 h 2202"/>
                  <a:gd name="T24" fmla="*/ 0 w 1103"/>
                  <a:gd name="T25" fmla="*/ 0 h 2202"/>
                  <a:gd name="T26" fmla="*/ 0 w 1103"/>
                  <a:gd name="T27" fmla="*/ 0 h 2202"/>
                  <a:gd name="T28" fmla="*/ 0 w 1103"/>
                  <a:gd name="T29" fmla="*/ 0 h 2202"/>
                  <a:gd name="T30" fmla="*/ 0 w 1103"/>
                  <a:gd name="T31" fmla="*/ 0 h 2202"/>
                  <a:gd name="T32" fmla="*/ 0 w 1103"/>
                  <a:gd name="T33" fmla="*/ 0 h 2202"/>
                  <a:gd name="T34" fmla="*/ 0 w 1103"/>
                  <a:gd name="T35" fmla="*/ 0 h 2202"/>
                  <a:gd name="T36" fmla="*/ 0 w 1103"/>
                  <a:gd name="T37" fmla="*/ 0 h 2202"/>
                  <a:gd name="T38" fmla="*/ 0 w 1103"/>
                  <a:gd name="T39" fmla="*/ 0 h 2202"/>
                  <a:gd name="T40" fmla="*/ 0 w 1103"/>
                  <a:gd name="T41" fmla="*/ 0 h 2202"/>
                  <a:gd name="T42" fmla="*/ 0 w 1103"/>
                  <a:gd name="T43" fmla="*/ 0 h 2202"/>
                  <a:gd name="T44" fmla="*/ 0 w 1103"/>
                  <a:gd name="T45" fmla="*/ 0 h 2202"/>
                  <a:gd name="T46" fmla="*/ 0 w 1103"/>
                  <a:gd name="T47" fmla="*/ 0 h 2202"/>
                  <a:gd name="T48" fmla="*/ 0 w 1103"/>
                  <a:gd name="T49" fmla="*/ 0 h 2202"/>
                  <a:gd name="T50" fmla="*/ 0 w 1103"/>
                  <a:gd name="T51" fmla="*/ 0 h 2202"/>
                  <a:gd name="T52" fmla="*/ 0 w 1103"/>
                  <a:gd name="T53" fmla="*/ 0 h 2202"/>
                  <a:gd name="T54" fmla="*/ 0 w 1103"/>
                  <a:gd name="T55" fmla="*/ 0 h 2202"/>
                  <a:gd name="T56" fmla="*/ 0 w 1103"/>
                  <a:gd name="T57" fmla="*/ 0 h 2202"/>
                  <a:gd name="T58" fmla="*/ 0 w 1103"/>
                  <a:gd name="T59" fmla="*/ 0 h 2202"/>
                  <a:gd name="T60" fmla="*/ 0 w 1103"/>
                  <a:gd name="T61" fmla="*/ 0 h 2202"/>
                  <a:gd name="T62" fmla="*/ 0 w 1103"/>
                  <a:gd name="T63" fmla="*/ 0 h 2202"/>
                  <a:gd name="T64" fmla="*/ 0 w 1103"/>
                  <a:gd name="T65" fmla="*/ 0 h 2202"/>
                  <a:gd name="T66" fmla="*/ 0 w 1103"/>
                  <a:gd name="T67" fmla="*/ 0 h 2202"/>
                  <a:gd name="T68" fmla="*/ 0 w 1103"/>
                  <a:gd name="T69" fmla="*/ 0 h 2202"/>
                  <a:gd name="T70" fmla="*/ 0 w 1103"/>
                  <a:gd name="T71" fmla="*/ 0 h 2202"/>
                  <a:gd name="T72" fmla="*/ 0 w 1103"/>
                  <a:gd name="T73" fmla="*/ 0 h 2202"/>
                  <a:gd name="T74" fmla="*/ 0 w 1103"/>
                  <a:gd name="T75" fmla="*/ 0 h 2202"/>
                  <a:gd name="T76" fmla="*/ 0 w 1103"/>
                  <a:gd name="T77" fmla="*/ 0 h 2202"/>
                  <a:gd name="T78" fmla="*/ 0 w 1103"/>
                  <a:gd name="T79" fmla="*/ 0 h 2202"/>
                  <a:gd name="T80" fmla="*/ 0 w 1103"/>
                  <a:gd name="T81" fmla="*/ 0 h 2202"/>
                  <a:gd name="T82" fmla="*/ 0 w 1103"/>
                  <a:gd name="T83" fmla="*/ 0 h 2202"/>
                  <a:gd name="T84" fmla="*/ 0 w 1103"/>
                  <a:gd name="T85" fmla="*/ 0 h 2202"/>
                  <a:gd name="T86" fmla="*/ 0 w 1103"/>
                  <a:gd name="T87" fmla="*/ 0 h 2202"/>
                  <a:gd name="T88" fmla="*/ 0 w 1103"/>
                  <a:gd name="T89" fmla="*/ 0 h 2202"/>
                  <a:gd name="T90" fmla="*/ 0 w 1103"/>
                  <a:gd name="T91" fmla="*/ 0 h 2202"/>
                  <a:gd name="T92" fmla="*/ 0 w 1103"/>
                  <a:gd name="T93" fmla="*/ 0 h 2202"/>
                  <a:gd name="T94" fmla="*/ 0 w 1103"/>
                  <a:gd name="T95" fmla="*/ 0 h 2202"/>
                  <a:gd name="T96" fmla="*/ 0 w 1103"/>
                  <a:gd name="T97" fmla="*/ 0 h 2202"/>
                  <a:gd name="T98" fmla="*/ 0 w 1103"/>
                  <a:gd name="T99" fmla="*/ 0 h 2202"/>
                  <a:gd name="T100" fmla="*/ 0 w 1103"/>
                  <a:gd name="T101" fmla="*/ 0 h 2202"/>
                  <a:gd name="T102" fmla="*/ 0 w 1103"/>
                  <a:gd name="T103" fmla="*/ 0 h 22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3"/>
                  <a:gd name="T157" fmla="*/ 0 h 2202"/>
                  <a:gd name="T158" fmla="*/ 1103 w 1103"/>
                  <a:gd name="T159" fmla="*/ 2202 h 22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8" name="Freeform 755"/>
              <p:cNvSpPr>
                <a:spLocks/>
              </p:cNvSpPr>
              <p:nvPr/>
            </p:nvSpPr>
            <p:spPr bwMode="auto">
              <a:xfrm>
                <a:off x="3544" y="3074"/>
                <a:ext cx="52" cy="121"/>
              </a:xfrm>
              <a:custGeom>
                <a:avLst/>
                <a:gdLst>
                  <a:gd name="T0" fmla="*/ 0 w 1133"/>
                  <a:gd name="T1" fmla="*/ 0 h 2181"/>
                  <a:gd name="T2" fmla="*/ 0 w 1133"/>
                  <a:gd name="T3" fmla="*/ 0 h 2181"/>
                  <a:gd name="T4" fmla="*/ 0 w 1133"/>
                  <a:gd name="T5" fmla="*/ 0 h 2181"/>
                  <a:gd name="T6" fmla="*/ 0 w 1133"/>
                  <a:gd name="T7" fmla="*/ 0 h 2181"/>
                  <a:gd name="T8" fmla="*/ 0 w 1133"/>
                  <a:gd name="T9" fmla="*/ 0 h 2181"/>
                  <a:gd name="T10" fmla="*/ 0 w 1133"/>
                  <a:gd name="T11" fmla="*/ 0 h 2181"/>
                  <a:gd name="T12" fmla="*/ 0 w 1133"/>
                  <a:gd name="T13" fmla="*/ 0 h 2181"/>
                  <a:gd name="T14" fmla="*/ 0 w 1133"/>
                  <a:gd name="T15" fmla="*/ 0 h 2181"/>
                  <a:gd name="T16" fmla="*/ 0 w 1133"/>
                  <a:gd name="T17" fmla="*/ 0 h 2181"/>
                  <a:gd name="T18" fmla="*/ 0 w 1133"/>
                  <a:gd name="T19" fmla="*/ 0 h 2181"/>
                  <a:gd name="T20" fmla="*/ 0 w 1133"/>
                  <a:gd name="T21" fmla="*/ 0 h 2181"/>
                  <a:gd name="T22" fmla="*/ 0 w 1133"/>
                  <a:gd name="T23" fmla="*/ 0 h 2181"/>
                  <a:gd name="T24" fmla="*/ 0 w 1133"/>
                  <a:gd name="T25" fmla="*/ 0 h 2181"/>
                  <a:gd name="T26" fmla="*/ 0 w 1133"/>
                  <a:gd name="T27" fmla="*/ 0 h 2181"/>
                  <a:gd name="T28" fmla="*/ 0 w 1133"/>
                  <a:gd name="T29" fmla="*/ 0 h 2181"/>
                  <a:gd name="T30" fmla="*/ 0 w 1133"/>
                  <a:gd name="T31" fmla="*/ 0 h 2181"/>
                  <a:gd name="T32" fmla="*/ 0 w 1133"/>
                  <a:gd name="T33" fmla="*/ 0 h 2181"/>
                  <a:gd name="T34" fmla="*/ 0 w 1133"/>
                  <a:gd name="T35" fmla="*/ 0 h 2181"/>
                  <a:gd name="T36" fmla="*/ 0 w 1133"/>
                  <a:gd name="T37" fmla="*/ 0 h 2181"/>
                  <a:gd name="T38" fmla="*/ 0 w 1133"/>
                  <a:gd name="T39" fmla="*/ 0 h 2181"/>
                  <a:gd name="T40" fmla="*/ 0 w 1133"/>
                  <a:gd name="T41" fmla="*/ 0 h 2181"/>
                  <a:gd name="T42" fmla="*/ 0 w 1133"/>
                  <a:gd name="T43" fmla="*/ 0 h 2181"/>
                  <a:gd name="T44" fmla="*/ 0 w 1133"/>
                  <a:gd name="T45" fmla="*/ 0 h 2181"/>
                  <a:gd name="T46" fmla="*/ 0 w 1133"/>
                  <a:gd name="T47" fmla="*/ 0 h 2181"/>
                  <a:gd name="T48" fmla="*/ 0 w 1133"/>
                  <a:gd name="T49" fmla="*/ 0 h 2181"/>
                  <a:gd name="T50" fmla="*/ 0 w 1133"/>
                  <a:gd name="T51" fmla="*/ 0 h 2181"/>
                  <a:gd name="T52" fmla="*/ 0 w 1133"/>
                  <a:gd name="T53" fmla="*/ 0 h 2181"/>
                  <a:gd name="T54" fmla="*/ 0 w 1133"/>
                  <a:gd name="T55" fmla="*/ 0 h 2181"/>
                  <a:gd name="T56" fmla="*/ 0 w 1133"/>
                  <a:gd name="T57" fmla="*/ 0 h 2181"/>
                  <a:gd name="T58" fmla="*/ 0 w 1133"/>
                  <a:gd name="T59" fmla="*/ 0 h 2181"/>
                  <a:gd name="T60" fmla="*/ 0 w 1133"/>
                  <a:gd name="T61" fmla="*/ 0 h 2181"/>
                  <a:gd name="T62" fmla="*/ 0 w 1133"/>
                  <a:gd name="T63" fmla="*/ 0 h 2181"/>
                  <a:gd name="T64" fmla="*/ 0 w 1133"/>
                  <a:gd name="T65" fmla="*/ 0 h 2181"/>
                  <a:gd name="T66" fmla="*/ 0 w 1133"/>
                  <a:gd name="T67" fmla="*/ 0 h 2181"/>
                  <a:gd name="T68" fmla="*/ 0 w 1133"/>
                  <a:gd name="T69" fmla="*/ 0 h 2181"/>
                  <a:gd name="T70" fmla="*/ 0 w 1133"/>
                  <a:gd name="T71" fmla="*/ 0 h 2181"/>
                  <a:gd name="T72" fmla="*/ 0 w 1133"/>
                  <a:gd name="T73" fmla="*/ 0 h 2181"/>
                  <a:gd name="T74" fmla="*/ 0 w 1133"/>
                  <a:gd name="T75" fmla="*/ 0 h 2181"/>
                  <a:gd name="T76" fmla="*/ 0 w 1133"/>
                  <a:gd name="T77" fmla="*/ 0 h 2181"/>
                  <a:gd name="T78" fmla="*/ 0 w 1133"/>
                  <a:gd name="T79" fmla="*/ 0 h 2181"/>
                  <a:gd name="T80" fmla="*/ 0 w 1133"/>
                  <a:gd name="T81" fmla="*/ 0 h 2181"/>
                  <a:gd name="T82" fmla="*/ 0 w 1133"/>
                  <a:gd name="T83" fmla="*/ 0 h 2181"/>
                  <a:gd name="T84" fmla="*/ 0 w 1133"/>
                  <a:gd name="T85" fmla="*/ 0 h 2181"/>
                  <a:gd name="T86" fmla="*/ 0 w 1133"/>
                  <a:gd name="T87" fmla="*/ 0 h 2181"/>
                  <a:gd name="T88" fmla="*/ 0 w 1133"/>
                  <a:gd name="T89" fmla="*/ 0 h 2181"/>
                  <a:gd name="T90" fmla="*/ 0 w 1133"/>
                  <a:gd name="T91" fmla="*/ 0 h 2181"/>
                  <a:gd name="T92" fmla="*/ 0 w 1133"/>
                  <a:gd name="T93" fmla="*/ 0 h 2181"/>
                  <a:gd name="T94" fmla="*/ 0 w 1133"/>
                  <a:gd name="T95" fmla="*/ 0 h 2181"/>
                  <a:gd name="T96" fmla="*/ 0 w 1133"/>
                  <a:gd name="T97" fmla="*/ 0 h 2181"/>
                  <a:gd name="T98" fmla="*/ 0 w 1133"/>
                  <a:gd name="T99" fmla="*/ 0 h 2181"/>
                  <a:gd name="T100" fmla="*/ 0 w 1133"/>
                  <a:gd name="T101" fmla="*/ 0 h 2181"/>
                  <a:gd name="T102" fmla="*/ 0 w 1133"/>
                  <a:gd name="T103" fmla="*/ 0 h 2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3"/>
                  <a:gd name="T157" fmla="*/ 0 h 2181"/>
                  <a:gd name="T158" fmla="*/ 1133 w 1133"/>
                  <a:gd name="T159" fmla="*/ 2181 h 2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79" name="Freeform 756"/>
              <p:cNvSpPr>
                <a:spLocks/>
              </p:cNvSpPr>
              <p:nvPr/>
            </p:nvSpPr>
            <p:spPr bwMode="auto">
              <a:xfrm>
                <a:off x="3544" y="3074"/>
                <a:ext cx="51" cy="122"/>
              </a:xfrm>
              <a:custGeom>
                <a:avLst/>
                <a:gdLst>
                  <a:gd name="T0" fmla="*/ 0 w 1134"/>
                  <a:gd name="T1" fmla="*/ 0 h 2180"/>
                  <a:gd name="T2" fmla="*/ 0 w 1134"/>
                  <a:gd name="T3" fmla="*/ 0 h 2180"/>
                  <a:gd name="T4" fmla="*/ 0 w 1134"/>
                  <a:gd name="T5" fmla="*/ 0 h 2180"/>
                  <a:gd name="T6" fmla="*/ 0 w 1134"/>
                  <a:gd name="T7" fmla="*/ 0 h 2180"/>
                  <a:gd name="T8" fmla="*/ 0 w 1134"/>
                  <a:gd name="T9" fmla="*/ 0 h 2180"/>
                  <a:gd name="T10" fmla="*/ 0 w 1134"/>
                  <a:gd name="T11" fmla="*/ 0 h 2180"/>
                  <a:gd name="T12" fmla="*/ 0 w 1134"/>
                  <a:gd name="T13" fmla="*/ 0 h 2180"/>
                  <a:gd name="T14" fmla="*/ 0 w 1134"/>
                  <a:gd name="T15" fmla="*/ 0 h 2180"/>
                  <a:gd name="T16" fmla="*/ 0 w 1134"/>
                  <a:gd name="T17" fmla="*/ 0 h 2180"/>
                  <a:gd name="T18" fmla="*/ 0 w 1134"/>
                  <a:gd name="T19" fmla="*/ 0 h 2180"/>
                  <a:gd name="T20" fmla="*/ 0 w 1134"/>
                  <a:gd name="T21" fmla="*/ 0 h 2180"/>
                  <a:gd name="T22" fmla="*/ 0 w 1134"/>
                  <a:gd name="T23" fmla="*/ 0 h 2180"/>
                  <a:gd name="T24" fmla="*/ 0 w 1134"/>
                  <a:gd name="T25" fmla="*/ 0 h 2180"/>
                  <a:gd name="T26" fmla="*/ 0 w 1134"/>
                  <a:gd name="T27" fmla="*/ 0 h 2180"/>
                  <a:gd name="T28" fmla="*/ 0 w 1134"/>
                  <a:gd name="T29" fmla="*/ 0 h 2180"/>
                  <a:gd name="T30" fmla="*/ 0 w 1134"/>
                  <a:gd name="T31" fmla="*/ 0 h 2180"/>
                  <a:gd name="T32" fmla="*/ 0 w 1134"/>
                  <a:gd name="T33" fmla="*/ 0 h 2180"/>
                  <a:gd name="T34" fmla="*/ 0 w 1134"/>
                  <a:gd name="T35" fmla="*/ 0 h 2180"/>
                  <a:gd name="T36" fmla="*/ 0 w 1134"/>
                  <a:gd name="T37" fmla="*/ 0 h 2180"/>
                  <a:gd name="T38" fmla="*/ 0 w 1134"/>
                  <a:gd name="T39" fmla="*/ 0 h 2180"/>
                  <a:gd name="T40" fmla="*/ 0 w 1134"/>
                  <a:gd name="T41" fmla="*/ 0 h 2180"/>
                  <a:gd name="T42" fmla="*/ 0 w 1134"/>
                  <a:gd name="T43" fmla="*/ 0 h 2180"/>
                  <a:gd name="T44" fmla="*/ 0 w 1134"/>
                  <a:gd name="T45" fmla="*/ 0 h 2180"/>
                  <a:gd name="T46" fmla="*/ 0 w 1134"/>
                  <a:gd name="T47" fmla="*/ 0 h 2180"/>
                  <a:gd name="T48" fmla="*/ 0 w 1134"/>
                  <a:gd name="T49" fmla="*/ 0 h 2180"/>
                  <a:gd name="T50" fmla="*/ 0 w 1134"/>
                  <a:gd name="T51" fmla="*/ 0 h 2180"/>
                  <a:gd name="T52" fmla="*/ 0 w 1134"/>
                  <a:gd name="T53" fmla="*/ 0 h 2180"/>
                  <a:gd name="T54" fmla="*/ 0 w 1134"/>
                  <a:gd name="T55" fmla="*/ 0 h 2180"/>
                  <a:gd name="T56" fmla="*/ 0 w 1134"/>
                  <a:gd name="T57" fmla="*/ 0 h 2180"/>
                  <a:gd name="T58" fmla="*/ 0 w 1134"/>
                  <a:gd name="T59" fmla="*/ 0 h 2180"/>
                  <a:gd name="T60" fmla="*/ 0 w 1134"/>
                  <a:gd name="T61" fmla="*/ 0 h 2180"/>
                  <a:gd name="T62" fmla="*/ 0 w 1134"/>
                  <a:gd name="T63" fmla="*/ 0 h 2180"/>
                  <a:gd name="T64" fmla="*/ 0 w 1134"/>
                  <a:gd name="T65" fmla="*/ 0 h 2180"/>
                  <a:gd name="T66" fmla="*/ 0 w 1134"/>
                  <a:gd name="T67" fmla="*/ 0 h 2180"/>
                  <a:gd name="T68" fmla="*/ 0 w 1134"/>
                  <a:gd name="T69" fmla="*/ 0 h 2180"/>
                  <a:gd name="T70" fmla="*/ 0 w 1134"/>
                  <a:gd name="T71" fmla="*/ 0 h 2180"/>
                  <a:gd name="T72" fmla="*/ 0 w 1134"/>
                  <a:gd name="T73" fmla="*/ 0 h 2180"/>
                  <a:gd name="T74" fmla="*/ 0 w 1134"/>
                  <a:gd name="T75" fmla="*/ 0 h 2180"/>
                  <a:gd name="T76" fmla="*/ 0 w 1134"/>
                  <a:gd name="T77" fmla="*/ 0 h 2180"/>
                  <a:gd name="T78" fmla="*/ 0 w 1134"/>
                  <a:gd name="T79" fmla="*/ 0 h 2180"/>
                  <a:gd name="T80" fmla="*/ 0 w 1134"/>
                  <a:gd name="T81" fmla="*/ 0 h 2180"/>
                  <a:gd name="T82" fmla="*/ 0 w 1134"/>
                  <a:gd name="T83" fmla="*/ 0 h 2180"/>
                  <a:gd name="T84" fmla="*/ 0 w 1134"/>
                  <a:gd name="T85" fmla="*/ 0 h 2180"/>
                  <a:gd name="T86" fmla="*/ 0 w 1134"/>
                  <a:gd name="T87" fmla="*/ 0 h 2180"/>
                  <a:gd name="T88" fmla="*/ 0 w 1134"/>
                  <a:gd name="T89" fmla="*/ 0 h 2180"/>
                  <a:gd name="T90" fmla="*/ 0 w 1134"/>
                  <a:gd name="T91" fmla="*/ 0 h 2180"/>
                  <a:gd name="T92" fmla="*/ 0 w 1134"/>
                  <a:gd name="T93" fmla="*/ 0 h 2180"/>
                  <a:gd name="T94" fmla="*/ 0 w 1134"/>
                  <a:gd name="T95" fmla="*/ 0 h 2180"/>
                  <a:gd name="T96" fmla="*/ 0 w 1134"/>
                  <a:gd name="T97" fmla="*/ 0 h 2180"/>
                  <a:gd name="T98" fmla="*/ 0 w 1134"/>
                  <a:gd name="T99" fmla="*/ 0 h 2180"/>
                  <a:gd name="T100" fmla="*/ 0 w 1134"/>
                  <a:gd name="T101" fmla="*/ 0 h 2180"/>
                  <a:gd name="T102" fmla="*/ 0 w 1134"/>
                  <a:gd name="T103" fmla="*/ 0 h 2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4"/>
                  <a:gd name="T157" fmla="*/ 0 h 2180"/>
                  <a:gd name="T158" fmla="*/ 1134 w 1134"/>
                  <a:gd name="T159" fmla="*/ 2180 h 2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0" name="Freeform 757"/>
              <p:cNvSpPr>
                <a:spLocks/>
              </p:cNvSpPr>
              <p:nvPr/>
            </p:nvSpPr>
            <p:spPr bwMode="auto">
              <a:xfrm>
                <a:off x="3426" y="3144"/>
                <a:ext cx="164" cy="228"/>
              </a:xfrm>
              <a:custGeom>
                <a:avLst/>
                <a:gdLst>
                  <a:gd name="T0" fmla="*/ 0 w 3622"/>
                  <a:gd name="T1" fmla="*/ 0 h 4112"/>
                  <a:gd name="T2" fmla="*/ 0 w 3622"/>
                  <a:gd name="T3" fmla="*/ 0 h 4112"/>
                  <a:gd name="T4" fmla="*/ 0 w 3622"/>
                  <a:gd name="T5" fmla="*/ 0 h 4112"/>
                  <a:gd name="T6" fmla="*/ 0 w 3622"/>
                  <a:gd name="T7" fmla="*/ 0 h 4112"/>
                  <a:gd name="T8" fmla="*/ 0 w 3622"/>
                  <a:gd name="T9" fmla="*/ 0 h 4112"/>
                  <a:gd name="T10" fmla="*/ 0 60000 65536"/>
                  <a:gd name="T11" fmla="*/ 0 60000 65536"/>
                  <a:gd name="T12" fmla="*/ 0 60000 65536"/>
                  <a:gd name="T13" fmla="*/ 0 60000 65536"/>
                  <a:gd name="T14" fmla="*/ 0 60000 65536"/>
                  <a:gd name="T15" fmla="*/ 0 w 3622"/>
                  <a:gd name="T16" fmla="*/ 0 h 4112"/>
                  <a:gd name="T17" fmla="*/ 3622 w 3622"/>
                  <a:gd name="T18" fmla="*/ 4112 h 4112"/>
                </a:gdLst>
                <a:ahLst/>
                <a:cxnLst>
                  <a:cxn ang="T10">
                    <a:pos x="T0" y="T1"/>
                  </a:cxn>
                  <a:cxn ang="T11">
                    <a:pos x="T2" y="T3"/>
                  </a:cxn>
                  <a:cxn ang="T12">
                    <a:pos x="T4" y="T5"/>
                  </a:cxn>
                  <a:cxn ang="T13">
                    <a:pos x="T6" y="T7"/>
                  </a:cxn>
                  <a:cxn ang="T14">
                    <a:pos x="T8" y="T9"/>
                  </a:cxn>
                </a:cxnLst>
                <a:rect l="T15" t="T16" r="T17" b="T18"/>
                <a:pathLst>
                  <a:path w="3622" h="4112">
                    <a:moveTo>
                      <a:pt x="1404" y="4112"/>
                    </a:moveTo>
                    <a:lnTo>
                      <a:pt x="3622" y="3023"/>
                    </a:lnTo>
                    <a:lnTo>
                      <a:pt x="2218" y="0"/>
                    </a:lnTo>
                    <a:lnTo>
                      <a:pt x="0" y="989"/>
                    </a:lnTo>
                    <a:lnTo>
                      <a:pt x="1404" y="4112"/>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1" name="Freeform 758"/>
              <p:cNvSpPr>
                <a:spLocks/>
              </p:cNvSpPr>
              <p:nvPr/>
            </p:nvSpPr>
            <p:spPr bwMode="auto">
              <a:xfrm>
                <a:off x="3426" y="3141"/>
                <a:ext cx="164" cy="228"/>
              </a:xfrm>
              <a:custGeom>
                <a:avLst/>
                <a:gdLst>
                  <a:gd name="T0" fmla="*/ 0 w 3622"/>
                  <a:gd name="T1" fmla="*/ 0 h 4113"/>
                  <a:gd name="T2" fmla="*/ 0 w 3622"/>
                  <a:gd name="T3" fmla="*/ 0 h 4113"/>
                  <a:gd name="T4" fmla="*/ 0 w 3622"/>
                  <a:gd name="T5" fmla="*/ 0 h 4113"/>
                  <a:gd name="T6" fmla="*/ 0 w 3622"/>
                  <a:gd name="T7" fmla="*/ 0 h 4113"/>
                  <a:gd name="T8" fmla="*/ 0 w 3622"/>
                  <a:gd name="T9" fmla="*/ 0 h 4113"/>
                  <a:gd name="T10" fmla="*/ 0 60000 65536"/>
                  <a:gd name="T11" fmla="*/ 0 60000 65536"/>
                  <a:gd name="T12" fmla="*/ 0 60000 65536"/>
                  <a:gd name="T13" fmla="*/ 0 60000 65536"/>
                  <a:gd name="T14" fmla="*/ 0 60000 65536"/>
                  <a:gd name="T15" fmla="*/ 0 w 3622"/>
                  <a:gd name="T16" fmla="*/ 0 h 4113"/>
                  <a:gd name="T17" fmla="*/ 3622 w 3622"/>
                  <a:gd name="T18" fmla="*/ 4113 h 4113"/>
                </a:gdLst>
                <a:ahLst/>
                <a:cxnLst>
                  <a:cxn ang="T10">
                    <a:pos x="T0" y="T1"/>
                  </a:cxn>
                  <a:cxn ang="T11">
                    <a:pos x="T2" y="T3"/>
                  </a:cxn>
                  <a:cxn ang="T12">
                    <a:pos x="T4" y="T5"/>
                  </a:cxn>
                  <a:cxn ang="T13">
                    <a:pos x="T6" y="T7"/>
                  </a:cxn>
                  <a:cxn ang="T14">
                    <a:pos x="T8" y="T9"/>
                  </a:cxn>
                </a:cxnLst>
                <a:rect l="T15" t="T16" r="T17" b="T18"/>
                <a:pathLst>
                  <a:path w="3622" h="4113">
                    <a:moveTo>
                      <a:pt x="1404" y="4113"/>
                    </a:moveTo>
                    <a:lnTo>
                      <a:pt x="3622" y="3024"/>
                    </a:lnTo>
                    <a:lnTo>
                      <a:pt x="2218" y="0"/>
                    </a:lnTo>
                    <a:lnTo>
                      <a:pt x="0" y="989"/>
                    </a:lnTo>
                    <a:lnTo>
                      <a:pt x="1404" y="4113"/>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2" name="Freeform 759"/>
              <p:cNvSpPr>
                <a:spLocks/>
              </p:cNvSpPr>
              <p:nvPr/>
            </p:nvSpPr>
            <p:spPr bwMode="auto">
              <a:xfrm>
                <a:off x="3432" y="3146"/>
                <a:ext cx="157" cy="218"/>
              </a:xfrm>
              <a:custGeom>
                <a:avLst/>
                <a:gdLst>
                  <a:gd name="T0" fmla="*/ 0 w 3446"/>
                  <a:gd name="T1" fmla="*/ 0 h 3913"/>
                  <a:gd name="T2" fmla="*/ 0 w 3446"/>
                  <a:gd name="T3" fmla="*/ 0 h 3913"/>
                  <a:gd name="T4" fmla="*/ 0 w 3446"/>
                  <a:gd name="T5" fmla="*/ 0 h 3913"/>
                  <a:gd name="T6" fmla="*/ 0 w 3446"/>
                  <a:gd name="T7" fmla="*/ 0 h 3913"/>
                  <a:gd name="T8" fmla="*/ 0 w 3446"/>
                  <a:gd name="T9" fmla="*/ 0 h 3913"/>
                  <a:gd name="T10" fmla="*/ 0 60000 65536"/>
                  <a:gd name="T11" fmla="*/ 0 60000 65536"/>
                  <a:gd name="T12" fmla="*/ 0 60000 65536"/>
                  <a:gd name="T13" fmla="*/ 0 60000 65536"/>
                  <a:gd name="T14" fmla="*/ 0 60000 65536"/>
                  <a:gd name="T15" fmla="*/ 0 w 3446"/>
                  <a:gd name="T16" fmla="*/ 0 h 3913"/>
                  <a:gd name="T17" fmla="*/ 3446 w 3446"/>
                  <a:gd name="T18" fmla="*/ 3913 h 3913"/>
                </a:gdLst>
                <a:ahLst/>
                <a:cxnLst>
                  <a:cxn ang="T10">
                    <a:pos x="T0" y="T1"/>
                  </a:cxn>
                  <a:cxn ang="T11">
                    <a:pos x="T2" y="T3"/>
                  </a:cxn>
                  <a:cxn ang="T12">
                    <a:pos x="T4" y="T5"/>
                  </a:cxn>
                  <a:cxn ang="T13">
                    <a:pos x="T6" y="T7"/>
                  </a:cxn>
                  <a:cxn ang="T14">
                    <a:pos x="T8" y="T9"/>
                  </a:cxn>
                </a:cxnLst>
                <a:rect l="T15" t="T16" r="T17" b="T18"/>
                <a:pathLst>
                  <a:path w="3446" h="3913">
                    <a:moveTo>
                      <a:pt x="1335" y="3913"/>
                    </a:moveTo>
                    <a:lnTo>
                      <a:pt x="3446" y="2878"/>
                    </a:lnTo>
                    <a:lnTo>
                      <a:pt x="2111" y="0"/>
                    </a:lnTo>
                    <a:lnTo>
                      <a:pt x="0" y="942"/>
                    </a:lnTo>
                    <a:lnTo>
                      <a:pt x="1335" y="3913"/>
                    </a:lnTo>
                    <a:close/>
                  </a:path>
                </a:pathLst>
              </a:custGeom>
              <a:solidFill>
                <a:srgbClr val="1A78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3" name="Freeform 760"/>
              <p:cNvSpPr>
                <a:spLocks/>
              </p:cNvSpPr>
              <p:nvPr/>
            </p:nvSpPr>
            <p:spPr bwMode="auto">
              <a:xfrm>
                <a:off x="3439" y="3109"/>
                <a:ext cx="19" cy="19"/>
              </a:xfrm>
              <a:custGeom>
                <a:avLst/>
                <a:gdLst>
                  <a:gd name="T0" fmla="*/ 0 w 431"/>
                  <a:gd name="T1" fmla="*/ 0 h 343"/>
                  <a:gd name="T2" fmla="*/ 0 w 431"/>
                  <a:gd name="T3" fmla="*/ 0 h 343"/>
                  <a:gd name="T4" fmla="*/ 0 w 431"/>
                  <a:gd name="T5" fmla="*/ 0 h 343"/>
                  <a:gd name="T6" fmla="*/ 0 w 431"/>
                  <a:gd name="T7" fmla="*/ 0 h 343"/>
                  <a:gd name="T8" fmla="*/ 0 w 431"/>
                  <a:gd name="T9" fmla="*/ 0 h 343"/>
                  <a:gd name="T10" fmla="*/ 0 60000 65536"/>
                  <a:gd name="T11" fmla="*/ 0 60000 65536"/>
                  <a:gd name="T12" fmla="*/ 0 60000 65536"/>
                  <a:gd name="T13" fmla="*/ 0 60000 65536"/>
                  <a:gd name="T14" fmla="*/ 0 60000 65536"/>
                  <a:gd name="T15" fmla="*/ 0 w 431"/>
                  <a:gd name="T16" fmla="*/ 0 h 343"/>
                  <a:gd name="T17" fmla="*/ 431 w 431"/>
                  <a:gd name="T18" fmla="*/ 343 h 343"/>
                </a:gdLst>
                <a:ahLst/>
                <a:cxnLst>
                  <a:cxn ang="T10">
                    <a:pos x="T0" y="T1"/>
                  </a:cxn>
                  <a:cxn ang="T11">
                    <a:pos x="T2" y="T3"/>
                  </a:cxn>
                  <a:cxn ang="T12">
                    <a:pos x="T4" y="T5"/>
                  </a:cxn>
                  <a:cxn ang="T13">
                    <a:pos x="T6" y="T7"/>
                  </a:cxn>
                  <a:cxn ang="T14">
                    <a:pos x="T8" y="T9"/>
                  </a:cxn>
                </a:cxnLst>
                <a:rect l="T15" t="T16" r="T17" b="T18"/>
                <a:pathLst>
                  <a:path w="431" h="343">
                    <a:moveTo>
                      <a:pt x="431" y="186"/>
                    </a:moveTo>
                    <a:lnTo>
                      <a:pt x="79" y="343"/>
                    </a:lnTo>
                    <a:lnTo>
                      <a:pt x="0" y="157"/>
                    </a:lnTo>
                    <a:lnTo>
                      <a:pt x="352" y="0"/>
                    </a:lnTo>
                    <a:lnTo>
                      <a:pt x="431"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4" name="Freeform 761"/>
              <p:cNvSpPr>
                <a:spLocks/>
              </p:cNvSpPr>
              <p:nvPr/>
            </p:nvSpPr>
            <p:spPr bwMode="auto">
              <a:xfrm>
                <a:off x="3442" y="3112"/>
                <a:ext cx="16" cy="15"/>
              </a:xfrm>
              <a:custGeom>
                <a:avLst/>
                <a:gdLst>
                  <a:gd name="T0" fmla="*/ 0 w 347"/>
                  <a:gd name="T1" fmla="*/ 0 h 257"/>
                  <a:gd name="T2" fmla="*/ 0 w 347"/>
                  <a:gd name="T3" fmla="*/ 0 h 257"/>
                  <a:gd name="T4" fmla="*/ 0 w 347"/>
                  <a:gd name="T5" fmla="*/ 0 h 257"/>
                  <a:gd name="T6" fmla="*/ 0 w 347"/>
                  <a:gd name="T7" fmla="*/ 0 h 257"/>
                  <a:gd name="T8" fmla="*/ 0 w 347"/>
                  <a:gd name="T9" fmla="*/ 0 h 257"/>
                  <a:gd name="T10" fmla="*/ 0 60000 65536"/>
                  <a:gd name="T11" fmla="*/ 0 60000 65536"/>
                  <a:gd name="T12" fmla="*/ 0 60000 65536"/>
                  <a:gd name="T13" fmla="*/ 0 60000 65536"/>
                  <a:gd name="T14" fmla="*/ 0 60000 65536"/>
                  <a:gd name="T15" fmla="*/ 0 w 347"/>
                  <a:gd name="T16" fmla="*/ 0 h 257"/>
                  <a:gd name="T17" fmla="*/ 347 w 347"/>
                  <a:gd name="T18" fmla="*/ 257 h 257"/>
                </a:gdLst>
                <a:ahLst/>
                <a:cxnLst>
                  <a:cxn ang="T10">
                    <a:pos x="T0" y="T1"/>
                  </a:cxn>
                  <a:cxn ang="T11">
                    <a:pos x="T2" y="T3"/>
                  </a:cxn>
                  <a:cxn ang="T12">
                    <a:pos x="T4" y="T5"/>
                  </a:cxn>
                  <a:cxn ang="T13">
                    <a:pos x="T6" y="T7"/>
                  </a:cxn>
                  <a:cxn ang="T14">
                    <a:pos x="T8" y="T9"/>
                  </a:cxn>
                </a:cxnLst>
                <a:rect l="T15" t="T16" r="T17" b="T18"/>
                <a:pathLst>
                  <a:path w="347" h="257">
                    <a:moveTo>
                      <a:pt x="347" y="126"/>
                    </a:moveTo>
                    <a:lnTo>
                      <a:pt x="53" y="257"/>
                    </a:lnTo>
                    <a:lnTo>
                      <a:pt x="0" y="132"/>
                    </a:lnTo>
                    <a:lnTo>
                      <a:pt x="294" y="0"/>
                    </a:lnTo>
                    <a:lnTo>
                      <a:pt x="347" y="12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5" name="Freeform 762"/>
              <p:cNvSpPr>
                <a:spLocks/>
              </p:cNvSpPr>
              <p:nvPr/>
            </p:nvSpPr>
            <p:spPr bwMode="auto">
              <a:xfrm>
                <a:off x="3447" y="3110"/>
                <a:ext cx="10" cy="13"/>
              </a:xfrm>
              <a:custGeom>
                <a:avLst/>
                <a:gdLst>
                  <a:gd name="T0" fmla="*/ 0 w 238"/>
                  <a:gd name="T1" fmla="*/ 0 h 234"/>
                  <a:gd name="T2" fmla="*/ 0 w 238"/>
                  <a:gd name="T3" fmla="*/ 0 h 234"/>
                  <a:gd name="T4" fmla="*/ 0 w 238"/>
                  <a:gd name="T5" fmla="*/ 0 h 234"/>
                  <a:gd name="T6" fmla="*/ 0 w 238"/>
                  <a:gd name="T7" fmla="*/ 0 h 234"/>
                  <a:gd name="T8" fmla="*/ 0 w 238"/>
                  <a:gd name="T9" fmla="*/ 0 h 234"/>
                  <a:gd name="T10" fmla="*/ 0 w 238"/>
                  <a:gd name="T11" fmla="*/ 0 h 234"/>
                  <a:gd name="T12" fmla="*/ 0 w 238"/>
                  <a:gd name="T13" fmla="*/ 0 h 234"/>
                  <a:gd name="T14" fmla="*/ 0 w 238"/>
                  <a:gd name="T15" fmla="*/ 0 h 234"/>
                  <a:gd name="T16" fmla="*/ 0 w 238"/>
                  <a:gd name="T17" fmla="*/ 0 h 234"/>
                  <a:gd name="T18" fmla="*/ 0 w 238"/>
                  <a:gd name="T19" fmla="*/ 0 h 234"/>
                  <a:gd name="T20" fmla="*/ 0 w 238"/>
                  <a:gd name="T21" fmla="*/ 0 h 234"/>
                  <a:gd name="T22" fmla="*/ 0 w 238"/>
                  <a:gd name="T23" fmla="*/ 0 h 234"/>
                  <a:gd name="T24" fmla="*/ 0 w 238"/>
                  <a:gd name="T25" fmla="*/ 0 h 234"/>
                  <a:gd name="T26" fmla="*/ 0 w 238"/>
                  <a:gd name="T27" fmla="*/ 0 h 234"/>
                  <a:gd name="T28" fmla="*/ 0 w 238"/>
                  <a:gd name="T29" fmla="*/ 0 h 234"/>
                  <a:gd name="T30" fmla="*/ 0 w 238"/>
                  <a:gd name="T31" fmla="*/ 0 h 234"/>
                  <a:gd name="T32" fmla="*/ 0 w 238"/>
                  <a:gd name="T33" fmla="*/ 0 h 234"/>
                  <a:gd name="T34" fmla="*/ 0 w 238"/>
                  <a:gd name="T35" fmla="*/ 0 h 234"/>
                  <a:gd name="T36" fmla="*/ 0 w 238"/>
                  <a:gd name="T37" fmla="*/ 0 h 234"/>
                  <a:gd name="T38" fmla="*/ 0 w 238"/>
                  <a:gd name="T39" fmla="*/ 0 h 234"/>
                  <a:gd name="T40" fmla="*/ 0 w 238"/>
                  <a:gd name="T41" fmla="*/ 0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8"/>
                  <a:gd name="T64" fmla="*/ 0 h 234"/>
                  <a:gd name="T65" fmla="*/ 238 w 238"/>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6" name="Freeform 763"/>
              <p:cNvSpPr>
                <a:spLocks/>
              </p:cNvSpPr>
              <p:nvPr/>
            </p:nvSpPr>
            <p:spPr bwMode="auto">
              <a:xfrm>
                <a:off x="3447" y="3111"/>
                <a:ext cx="10" cy="11"/>
              </a:xfrm>
              <a:custGeom>
                <a:avLst/>
                <a:gdLst>
                  <a:gd name="T0" fmla="*/ 0 w 204"/>
                  <a:gd name="T1" fmla="*/ 0 h 199"/>
                  <a:gd name="T2" fmla="*/ 0 w 204"/>
                  <a:gd name="T3" fmla="*/ 0 h 199"/>
                  <a:gd name="T4" fmla="*/ 0 w 204"/>
                  <a:gd name="T5" fmla="*/ 0 h 199"/>
                  <a:gd name="T6" fmla="*/ 0 w 204"/>
                  <a:gd name="T7" fmla="*/ 0 h 199"/>
                  <a:gd name="T8" fmla="*/ 0 w 204"/>
                  <a:gd name="T9" fmla="*/ 0 h 199"/>
                  <a:gd name="T10" fmla="*/ 0 w 204"/>
                  <a:gd name="T11" fmla="*/ 0 h 199"/>
                  <a:gd name="T12" fmla="*/ 0 w 204"/>
                  <a:gd name="T13" fmla="*/ 0 h 199"/>
                  <a:gd name="T14" fmla="*/ 0 w 204"/>
                  <a:gd name="T15" fmla="*/ 0 h 199"/>
                  <a:gd name="T16" fmla="*/ 0 w 204"/>
                  <a:gd name="T17" fmla="*/ 0 h 199"/>
                  <a:gd name="T18" fmla="*/ 0 w 204"/>
                  <a:gd name="T19" fmla="*/ 0 h 199"/>
                  <a:gd name="T20" fmla="*/ 0 w 204"/>
                  <a:gd name="T21" fmla="*/ 0 h 199"/>
                  <a:gd name="T22" fmla="*/ 0 w 204"/>
                  <a:gd name="T23" fmla="*/ 0 h 199"/>
                  <a:gd name="T24" fmla="*/ 0 w 204"/>
                  <a:gd name="T25" fmla="*/ 0 h 199"/>
                  <a:gd name="T26" fmla="*/ 0 w 204"/>
                  <a:gd name="T27" fmla="*/ 0 h 199"/>
                  <a:gd name="T28" fmla="*/ 0 w 204"/>
                  <a:gd name="T29" fmla="*/ 0 h 199"/>
                  <a:gd name="T30" fmla="*/ 0 w 204"/>
                  <a:gd name="T31" fmla="*/ 0 h 199"/>
                  <a:gd name="T32" fmla="*/ 0 w 204"/>
                  <a:gd name="T33" fmla="*/ 0 h 199"/>
                  <a:gd name="T34" fmla="*/ 0 w 204"/>
                  <a:gd name="T35" fmla="*/ 0 h 199"/>
                  <a:gd name="T36" fmla="*/ 0 w 204"/>
                  <a:gd name="T37" fmla="*/ 0 h 199"/>
                  <a:gd name="T38" fmla="*/ 0 w 204"/>
                  <a:gd name="T39" fmla="*/ 0 h 199"/>
                  <a:gd name="T40" fmla="*/ 0 w 204"/>
                  <a:gd name="T41" fmla="*/ 0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99"/>
                  <a:gd name="T65" fmla="*/ 204 w 20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7" name="Freeform 764"/>
              <p:cNvSpPr>
                <a:spLocks/>
              </p:cNvSpPr>
              <p:nvPr/>
            </p:nvSpPr>
            <p:spPr bwMode="auto">
              <a:xfrm>
                <a:off x="3450" y="3113"/>
                <a:ext cx="6" cy="8"/>
              </a:xfrm>
              <a:custGeom>
                <a:avLst/>
                <a:gdLst>
                  <a:gd name="T0" fmla="*/ 0 w 118"/>
                  <a:gd name="T1" fmla="*/ 0 h 154"/>
                  <a:gd name="T2" fmla="*/ 0 w 118"/>
                  <a:gd name="T3" fmla="*/ 0 h 154"/>
                  <a:gd name="T4" fmla="*/ 0 w 118"/>
                  <a:gd name="T5" fmla="*/ 0 h 154"/>
                  <a:gd name="T6" fmla="*/ 0 w 118"/>
                  <a:gd name="T7" fmla="*/ 0 h 154"/>
                  <a:gd name="T8" fmla="*/ 0 w 118"/>
                  <a:gd name="T9" fmla="*/ 0 h 154"/>
                  <a:gd name="T10" fmla="*/ 0 w 118"/>
                  <a:gd name="T11" fmla="*/ 0 h 154"/>
                  <a:gd name="T12" fmla="*/ 0 w 118"/>
                  <a:gd name="T13" fmla="*/ 0 h 154"/>
                  <a:gd name="T14" fmla="*/ 0 w 118"/>
                  <a:gd name="T15" fmla="*/ 0 h 154"/>
                  <a:gd name="T16" fmla="*/ 0 w 118"/>
                  <a:gd name="T17" fmla="*/ 0 h 154"/>
                  <a:gd name="T18" fmla="*/ 0 w 118"/>
                  <a:gd name="T19" fmla="*/ 0 h 154"/>
                  <a:gd name="T20" fmla="*/ 0 w 118"/>
                  <a:gd name="T21" fmla="*/ 0 h 154"/>
                  <a:gd name="T22" fmla="*/ 0 w 118"/>
                  <a:gd name="T23" fmla="*/ 0 h 154"/>
                  <a:gd name="T24" fmla="*/ 0 w 118"/>
                  <a:gd name="T25" fmla="*/ 0 h 154"/>
                  <a:gd name="T26" fmla="*/ 0 w 118"/>
                  <a:gd name="T27" fmla="*/ 0 h 154"/>
                  <a:gd name="T28" fmla="*/ 0 w 118"/>
                  <a:gd name="T29" fmla="*/ 0 h 154"/>
                  <a:gd name="T30" fmla="*/ 0 w 118"/>
                  <a:gd name="T31" fmla="*/ 0 h 154"/>
                  <a:gd name="T32" fmla="*/ 0 w 118"/>
                  <a:gd name="T33" fmla="*/ 0 h 154"/>
                  <a:gd name="T34" fmla="*/ 0 w 118"/>
                  <a:gd name="T35" fmla="*/ 0 h 154"/>
                  <a:gd name="T36" fmla="*/ 0 w 118"/>
                  <a:gd name="T37" fmla="*/ 0 h 154"/>
                  <a:gd name="T38" fmla="*/ 0 w 118"/>
                  <a:gd name="T39" fmla="*/ 0 h 154"/>
                  <a:gd name="T40" fmla="*/ 0 w 118"/>
                  <a:gd name="T41" fmla="*/ 0 h 154"/>
                  <a:gd name="T42" fmla="*/ 0 w 118"/>
                  <a:gd name="T43" fmla="*/ 0 h 154"/>
                  <a:gd name="T44" fmla="*/ 0 w 118"/>
                  <a:gd name="T45" fmla="*/ 0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8"/>
                  <a:gd name="T70" fmla="*/ 0 h 154"/>
                  <a:gd name="T71" fmla="*/ 118 w 118"/>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8" name="Freeform 765"/>
              <p:cNvSpPr>
                <a:spLocks/>
              </p:cNvSpPr>
              <p:nvPr/>
            </p:nvSpPr>
            <p:spPr bwMode="auto">
              <a:xfrm>
                <a:off x="3463" y="3099"/>
                <a:ext cx="13" cy="16"/>
              </a:xfrm>
              <a:custGeom>
                <a:avLst/>
                <a:gdLst>
                  <a:gd name="T0" fmla="*/ 0 w 287"/>
                  <a:gd name="T1" fmla="*/ 0 h 280"/>
                  <a:gd name="T2" fmla="*/ 0 w 287"/>
                  <a:gd name="T3" fmla="*/ 0 h 280"/>
                  <a:gd name="T4" fmla="*/ 0 w 287"/>
                  <a:gd name="T5" fmla="*/ 0 h 280"/>
                  <a:gd name="T6" fmla="*/ 0 w 287"/>
                  <a:gd name="T7" fmla="*/ 0 h 280"/>
                  <a:gd name="T8" fmla="*/ 0 w 287"/>
                  <a:gd name="T9" fmla="*/ 0 h 280"/>
                  <a:gd name="T10" fmla="*/ 0 60000 65536"/>
                  <a:gd name="T11" fmla="*/ 0 60000 65536"/>
                  <a:gd name="T12" fmla="*/ 0 60000 65536"/>
                  <a:gd name="T13" fmla="*/ 0 60000 65536"/>
                  <a:gd name="T14" fmla="*/ 0 60000 65536"/>
                  <a:gd name="T15" fmla="*/ 0 w 287"/>
                  <a:gd name="T16" fmla="*/ 0 h 280"/>
                  <a:gd name="T17" fmla="*/ 287 w 287"/>
                  <a:gd name="T18" fmla="*/ 280 h 280"/>
                </a:gdLst>
                <a:ahLst/>
                <a:cxnLst>
                  <a:cxn ang="T10">
                    <a:pos x="T0" y="T1"/>
                  </a:cxn>
                  <a:cxn ang="T11">
                    <a:pos x="T2" y="T3"/>
                  </a:cxn>
                  <a:cxn ang="T12">
                    <a:pos x="T4" y="T5"/>
                  </a:cxn>
                  <a:cxn ang="T13">
                    <a:pos x="T6" y="T7"/>
                  </a:cxn>
                  <a:cxn ang="T14">
                    <a:pos x="T8" y="T9"/>
                  </a:cxn>
                </a:cxnLst>
                <a:rect l="T15" t="T16" r="T17" b="T18"/>
                <a:pathLst>
                  <a:path w="287" h="280">
                    <a:moveTo>
                      <a:pt x="287" y="186"/>
                    </a:moveTo>
                    <a:lnTo>
                      <a:pt x="78" y="280"/>
                    </a:lnTo>
                    <a:lnTo>
                      <a:pt x="0" y="93"/>
                    </a:lnTo>
                    <a:lnTo>
                      <a:pt x="210" y="0"/>
                    </a:lnTo>
                    <a:lnTo>
                      <a:pt x="287"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89" name="Freeform 766"/>
              <p:cNvSpPr>
                <a:spLocks/>
              </p:cNvSpPr>
              <p:nvPr/>
            </p:nvSpPr>
            <p:spPr bwMode="auto">
              <a:xfrm>
                <a:off x="3465" y="3102"/>
                <a:ext cx="11" cy="12"/>
              </a:xfrm>
              <a:custGeom>
                <a:avLst/>
                <a:gdLst>
                  <a:gd name="T0" fmla="*/ 0 w 227"/>
                  <a:gd name="T1" fmla="*/ 0 h 203"/>
                  <a:gd name="T2" fmla="*/ 0 w 227"/>
                  <a:gd name="T3" fmla="*/ 0 h 203"/>
                  <a:gd name="T4" fmla="*/ 0 w 227"/>
                  <a:gd name="T5" fmla="*/ 0 h 203"/>
                  <a:gd name="T6" fmla="*/ 0 w 227"/>
                  <a:gd name="T7" fmla="*/ 0 h 203"/>
                  <a:gd name="T8" fmla="*/ 0 w 227"/>
                  <a:gd name="T9" fmla="*/ 0 h 203"/>
                  <a:gd name="T10" fmla="*/ 0 60000 65536"/>
                  <a:gd name="T11" fmla="*/ 0 60000 65536"/>
                  <a:gd name="T12" fmla="*/ 0 60000 65536"/>
                  <a:gd name="T13" fmla="*/ 0 60000 65536"/>
                  <a:gd name="T14" fmla="*/ 0 60000 65536"/>
                  <a:gd name="T15" fmla="*/ 0 w 227"/>
                  <a:gd name="T16" fmla="*/ 0 h 203"/>
                  <a:gd name="T17" fmla="*/ 227 w 227"/>
                  <a:gd name="T18" fmla="*/ 203 h 203"/>
                </a:gdLst>
                <a:ahLst/>
                <a:cxnLst>
                  <a:cxn ang="T10">
                    <a:pos x="T0" y="T1"/>
                  </a:cxn>
                  <a:cxn ang="T11">
                    <a:pos x="T2" y="T3"/>
                  </a:cxn>
                  <a:cxn ang="T12">
                    <a:pos x="T4" y="T5"/>
                  </a:cxn>
                  <a:cxn ang="T13">
                    <a:pos x="T6" y="T7"/>
                  </a:cxn>
                  <a:cxn ang="T14">
                    <a:pos x="T8" y="T9"/>
                  </a:cxn>
                </a:cxnLst>
                <a:rect l="T15" t="T16" r="T17" b="T18"/>
                <a:pathLst>
                  <a:path w="227" h="203">
                    <a:moveTo>
                      <a:pt x="227" y="125"/>
                    </a:moveTo>
                    <a:lnTo>
                      <a:pt x="53" y="203"/>
                    </a:lnTo>
                    <a:lnTo>
                      <a:pt x="0" y="78"/>
                    </a:lnTo>
                    <a:lnTo>
                      <a:pt x="175" y="0"/>
                    </a:lnTo>
                    <a:lnTo>
                      <a:pt x="227" y="125"/>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0" name="Freeform 767"/>
              <p:cNvSpPr>
                <a:spLocks/>
              </p:cNvSpPr>
              <p:nvPr/>
            </p:nvSpPr>
            <p:spPr bwMode="auto">
              <a:xfrm>
                <a:off x="3465" y="3100"/>
                <a:ext cx="10" cy="13"/>
              </a:xfrm>
              <a:custGeom>
                <a:avLst/>
                <a:gdLst>
                  <a:gd name="T0" fmla="*/ 0 w 238"/>
                  <a:gd name="T1" fmla="*/ 0 h 234"/>
                  <a:gd name="T2" fmla="*/ 0 w 238"/>
                  <a:gd name="T3" fmla="*/ 0 h 234"/>
                  <a:gd name="T4" fmla="*/ 0 w 238"/>
                  <a:gd name="T5" fmla="*/ 0 h 234"/>
                  <a:gd name="T6" fmla="*/ 0 w 238"/>
                  <a:gd name="T7" fmla="*/ 0 h 234"/>
                  <a:gd name="T8" fmla="*/ 0 w 238"/>
                  <a:gd name="T9" fmla="*/ 0 h 234"/>
                  <a:gd name="T10" fmla="*/ 0 w 238"/>
                  <a:gd name="T11" fmla="*/ 0 h 234"/>
                  <a:gd name="T12" fmla="*/ 0 w 238"/>
                  <a:gd name="T13" fmla="*/ 0 h 234"/>
                  <a:gd name="T14" fmla="*/ 0 w 238"/>
                  <a:gd name="T15" fmla="*/ 0 h 234"/>
                  <a:gd name="T16" fmla="*/ 0 w 238"/>
                  <a:gd name="T17" fmla="*/ 0 h 234"/>
                  <a:gd name="T18" fmla="*/ 0 w 238"/>
                  <a:gd name="T19" fmla="*/ 0 h 234"/>
                  <a:gd name="T20" fmla="*/ 0 w 238"/>
                  <a:gd name="T21" fmla="*/ 0 h 234"/>
                  <a:gd name="T22" fmla="*/ 0 w 238"/>
                  <a:gd name="T23" fmla="*/ 0 h 234"/>
                  <a:gd name="T24" fmla="*/ 0 w 238"/>
                  <a:gd name="T25" fmla="*/ 0 h 234"/>
                  <a:gd name="T26" fmla="*/ 0 w 238"/>
                  <a:gd name="T27" fmla="*/ 0 h 234"/>
                  <a:gd name="T28" fmla="*/ 0 w 238"/>
                  <a:gd name="T29" fmla="*/ 0 h 234"/>
                  <a:gd name="T30" fmla="*/ 0 w 238"/>
                  <a:gd name="T31" fmla="*/ 0 h 234"/>
                  <a:gd name="T32" fmla="*/ 0 w 238"/>
                  <a:gd name="T33" fmla="*/ 0 h 234"/>
                  <a:gd name="T34" fmla="*/ 0 w 238"/>
                  <a:gd name="T35" fmla="*/ 0 h 234"/>
                  <a:gd name="T36" fmla="*/ 0 w 238"/>
                  <a:gd name="T37" fmla="*/ 0 h 234"/>
                  <a:gd name="T38" fmla="*/ 0 w 238"/>
                  <a:gd name="T39" fmla="*/ 0 h 234"/>
                  <a:gd name="T40" fmla="*/ 0 w 238"/>
                  <a:gd name="T41" fmla="*/ 0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8"/>
                  <a:gd name="T64" fmla="*/ 0 h 234"/>
                  <a:gd name="T65" fmla="*/ 238 w 238"/>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1" name="Freeform 768"/>
              <p:cNvSpPr>
                <a:spLocks/>
              </p:cNvSpPr>
              <p:nvPr/>
            </p:nvSpPr>
            <p:spPr bwMode="auto">
              <a:xfrm>
                <a:off x="3465" y="3101"/>
                <a:ext cx="10" cy="11"/>
              </a:xfrm>
              <a:custGeom>
                <a:avLst/>
                <a:gdLst>
                  <a:gd name="T0" fmla="*/ 0 w 204"/>
                  <a:gd name="T1" fmla="*/ 0 h 199"/>
                  <a:gd name="T2" fmla="*/ 0 w 204"/>
                  <a:gd name="T3" fmla="*/ 0 h 199"/>
                  <a:gd name="T4" fmla="*/ 0 w 204"/>
                  <a:gd name="T5" fmla="*/ 0 h 199"/>
                  <a:gd name="T6" fmla="*/ 0 w 204"/>
                  <a:gd name="T7" fmla="*/ 0 h 199"/>
                  <a:gd name="T8" fmla="*/ 0 w 204"/>
                  <a:gd name="T9" fmla="*/ 0 h 199"/>
                  <a:gd name="T10" fmla="*/ 0 w 204"/>
                  <a:gd name="T11" fmla="*/ 0 h 199"/>
                  <a:gd name="T12" fmla="*/ 0 w 204"/>
                  <a:gd name="T13" fmla="*/ 0 h 199"/>
                  <a:gd name="T14" fmla="*/ 0 w 204"/>
                  <a:gd name="T15" fmla="*/ 0 h 199"/>
                  <a:gd name="T16" fmla="*/ 0 w 204"/>
                  <a:gd name="T17" fmla="*/ 0 h 199"/>
                  <a:gd name="T18" fmla="*/ 0 w 204"/>
                  <a:gd name="T19" fmla="*/ 0 h 199"/>
                  <a:gd name="T20" fmla="*/ 0 w 204"/>
                  <a:gd name="T21" fmla="*/ 0 h 199"/>
                  <a:gd name="T22" fmla="*/ 0 w 204"/>
                  <a:gd name="T23" fmla="*/ 0 h 199"/>
                  <a:gd name="T24" fmla="*/ 0 w 204"/>
                  <a:gd name="T25" fmla="*/ 0 h 199"/>
                  <a:gd name="T26" fmla="*/ 0 w 204"/>
                  <a:gd name="T27" fmla="*/ 0 h 199"/>
                  <a:gd name="T28" fmla="*/ 0 w 204"/>
                  <a:gd name="T29" fmla="*/ 0 h 199"/>
                  <a:gd name="T30" fmla="*/ 0 w 204"/>
                  <a:gd name="T31" fmla="*/ 0 h 199"/>
                  <a:gd name="T32" fmla="*/ 0 w 204"/>
                  <a:gd name="T33" fmla="*/ 0 h 199"/>
                  <a:gd name="T34" fmla="*/ 0 w 204"/>
                  <a:gd name="T35" fmla="*/ 0 h 199"/>
                  <a:gd name="T36" fmla="*/ 0 w 204"/>
                  <a:gd name="T37" fmla="*/ 0 h 199"/>
                  <a:gd name="T38" fmla="*/ 0 w 204"/>
                  <a:gd name="T39" fmla="*/ 0 h 199"/>
                  <a:gd name="T40" fmla="*/ 0 w 204"/>
                  <a:gd name="T41" fmla="*/ 0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99"/>
                  <a:gd name="T65" fmla="*/ 204 w 20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2" name="Freeform 769"/>
              <p:cNvSpPr>
                <a:spLocks/>
              </p:cNvSpPr>
              <p:nvPr/>
            </p:nvSpPr>
            <p:spPr bwMode="auto">
              <a:xfrm>
                <a:off x="3468" y="3103"/>
                <a:ext cx="6" cy="8"/>
              </a:xfrm>
              <a:custGeom>
                <a:avLst/>
                <a:gdLst>
                  <a:gd name="T0" fmla="*/ 0 w 119"/>
                  <a:gd name="T1" fmla="*/ 0 h 154"/>
                  <a:gd name="T2" fmla="*/ 0 w 119"/>
                  <a:gd name="T3" fmla="*/ 0 h 154"/>
                  <a:gd name="T4" fmla="*/ 0 w 119"/>
                  <a:gd name="T5" fmla="*/ 0 h 154"/>
                  <a:gd name="T6" fmla="*/ 0 w 119"/>
                  <a:gd name="T7" fmla="*/ 0 h 154"/>
                  <a:gd name="T8" fmla="*/ 0 w 119"/>
                  <a:gd name="T9" fmla="*/ 0 h 154"/>
                  <a:gd name="T10" fmla="*/ 0 w 119"/>
                  <a:gd name="T11" fmla="*/ 0 h 154"/>
                  <a:gd name="T12" fmla="*/ 0 w 119"/>
                  <a:gd name="T13" fmla="*/ 0 h 154"/>
                  <a:gd name="T14" fmla="*/ 0 w 119"/>
                  <a:gd name="T15" fmla="*/ 0 h 154"/>
                  <a:gd name="T16" fmla="*/ 0 w 119"/>
                  <a:gd name="T17" fmla="*/ 0 h 154"/>
                  <a:gd name="T18" fmla="*/ 0 w 119"/>
                  <a:gd name="T19" fmla="*/ 0 h 154"/>
                  <a:gd name="T20" fmla="*/ 0 w 119"/>
                  <a:gd name="T21" fmla="*/ 0 h 154"/>
                  <a:gd name="T22" fmla="*/ 0 w 119"/>
                  <a:gd name="T23" fmla="*/ 0 h 154"/>
                  <a:gd name="T24" fmla="*/ 0 w 119"/>
                  <a:gd name="T25" fmla="*/ 0 h 154"/>
                  <a:gd name="T26" fmla="*/ 0 w 119"/>
                  <a:gd name="T27" fmla="*/ 0 h 154"/>
                  <a:gd name="T28" fmla="*/ 0 w 119"/>
                  <a:gd name="T29" fmla="*/ 0 h 154"/>
                  <a:gd name="T30" fmla="*/ 0 w 119"/>
                  <a:gd name="T31" fmla="*/ 0 h 154"/>
                  <a:gd name="T32" fmla="*/ 0 w 119"/>
                  <a:gd name="T33" fmla="*/ 0 h 154"/>
                  <a:gd name="T34" fmla="*/ 0 w 119"/>
                  <a:gd name="T35" fmla="*/ 0 h 154"/>
                  <a:gd name="T36" fmla="*/ 0 w 119"/>
                  <a:gd name="T37" fmla="*/ 0 h 154"/>
                  <a:gd name="T38" fmla="*/ 0 w 119"/>
                  <a:gd name="T39" fmla="*/ 0 h 154"/>
                  <a:gd name="T40" fmla="*/ 0 w 119"/>
                  <a:gd name="T41" fmla="*/ 0 h 154"/>
                  <a:gd name="T42" fmla="*/ 0 w 119"/>
                  <a:gd name="T43" fmla="*/ 0 h 154"/>
                  <a:gd name="T44" fmla="*/ 0 w 119"/>
                  <a:gd name="T45" fmla="*/ 0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9"/>
                  <a:gd name="T70" fmla="*/ 0 h 154"/>
                  <a:gd name="T71" fmla="*/ 119 w 119"/>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3" name="Freeform 770"/>
              <p:cNvSpPr>
                <a:spLocks/>
              </p:cNvSpPr>
              <p:nvPr/>
            </p:nvSpPr>
            <p:spPr bwMode="auto">
              <a:xfrm>
                <a:off x="3488" y="3092"/>
                <a:ext cx="4" cy="6"/>
              </a:xfrm>
              <a:custGeom>
                <a:avLst/>
                <a:gdLst>
                  <a:gd name="T0" fmla="*/ 0 w 100"/>
                  <a:gd name="T1" fmla="*/ 0 h 104"/>
                  <a:gd name="T2" fmla="*/ 0 w 100"/>
                  <a:gd name="T3" fmla="*/ 0 h 104"/>
                  <a:gd name="T4" fmla="*/ 0 w 100"/>
                  <a:gd name="T5" fmla="*/ 0 h 104"/>
                  <a:gd name="T6" fmla="*/ 0 w 100"/>
                  <a:gd name="T7" fmla="*/ 0 h 104"/>
                  <a:gd name="T8" fmla="*/ 0 w 100"/>
                  <a:gd name="T9" fmla="*/ 0 h 104"/>
                  <a:gd name="T10" fmla="*/ 0 w 100"/>
                  <a:gd name="T11" fmla="*/ 0 h 104"/>
                  <a:gd name="T12" fmla="*/ 0 w 100"/>
                  <a:gd name="T13" fmla="*/ 0 h 104"/>
                  <a:gd name="T14" fmla="*/ 0 w 100"/>
                  <a:gd name="T15" fmla="*/ 0 h 104"/>
                  <a:gd name="T16" fmla="*/ 0 w 100"/>
                  <a:gd name="T17" fmla="*/ 0 h 104"/>
                  <a:gd name="T18" fmla="*/ 0 w 100"/>
                  <a:gd name="T19" fmla="*/ 0 h 104"/>
                  <a:gd name="T20" fmla="*/ 0 w 100"/>
                  <a:gd name="T21" fmla="*/ 0 h 104"/>
                  <a:gd name="T22" fmla="*/ 0 w 100"/>
                  <a:gd name="T23" fmla="*/ 0 h 104"/>
                  <a:gd name="T24" fmla="*/ 0 w 100"/>
                  <a:gd name="T25" fmla="*/ 0 h 104"/>
                  <a:gd name="T26" fmla="*/ 0 w 100"/>
                  <a:gd name="T27" fmla="*/ 0 h 104"/>
                  <a:gd name="T28" fmla="*/ 0 w 100"/>
                  <a:gd name="T29" fmla="*/ 0 h 104"/>
                  <a:gd name="T30" fmla="*/ 0 w 100"/>
                  <a:gd name="T31" fmla="*/ 0 h 104"/>
                  <a:gd name="T32" fmla="*/ 0 w 100"/>
                  <a:gd name="T33" fmla="*/ 0 h 104"/>
                  <a:gd name="T34" fmla="*/ 0 w 100"/>
                  <a:gd name="T35" fmla="*/ 0 h 104"/>
                  <a:gd name="T36" fmla="*/ 0 w 100"/>
                  <a:gd name="T37" fmla="*/ 0 h 104"/>
                  <a:gd name="T38" fmla="*/ 0 w 100"/>
                  <a:gd name="T39" fmla="*/ 0 h 104"/>
                  <a:gd name="T40" fmla="*/ 0 w 100"/>
                  <a:gd name="T41" fmla="*/ 0 h 104"/>
                  <a:gd name="T42" fmla="*/ 0 w 100"/>
                  <a:gd name="T43" fmla="*/ 0 h 104"/>
                  <a:gd name="T44" fmla="*/ 0 w 100"/>
                  <a:gd name="T45" fmla="*/ 0 h 104"/>
                  <a:gd name="T46" fmla="*/ 0 w 100"/>
                  <a:gd name="T47" fmla="*/ 0 h 104"/>
                  <a:gd name="T48" fmla="*/ 0 w 100"/>
                  <a:gd name="T49" fmla="*/ 0 h 104"/>
                  <a:gd name="T50" fmla="*/ 0 w 100"/>
                  <a:gd name="T51" fmla="*/ 0 h 104"/>
                  <a:gd name="T52" fmla="*/ 0 w 100"/>
                  <a:gd name="T53" fmla="*/ 0 h 104"/>
                  <a:gd name="T54" fmla="*/ 0 w 100"/>
                  <a:gd name="T55" fmla="*/ 0 h 104"/>
                  <a:gd name="T56" fmla="*/ 0 w 100"/>
                  <a:gd name="T57" fmla="*/ 0 h 104"/>
                  <a:gd name="T58" fmla="*/ 0 w 100"/>
                  <a:gd name="T59" fmla="*/ 0 h 104"/>
                  <a:gd name="T60" fmla="*/ 0 w 100"/>
                  <a:gd name="T61" fmla="*/ 0 h 104"/>
                  <a:gd name="T62" fmla="*/ 0 w 100"/>
                  <a:gd name="T63" fmla="*/ 0 h 104"/>
                  <a:gd name="T64" fmla="*/ 0 w 100"/>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4"/>
                  <a:gd name="T101" fmla="*/ 100 w 100"/>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4" name="Freeform 771"/>
              <p:cNvSpPr>
                <a:spLocks/>
              </p:cNvSpPr>
              <p:nvPr/>
            </p:nvSpPr>
            <p:spPr bwMode="auto">
              <a:xfrm>
                <a:off x="3419" y="3131"/>
                <a:ext cx="5" cy="5"/>
              </a:xfrm>
              <a:custGeom>
                <a:avLst/>
                <a:gdLst>
                  <a:gd name="T0" fmla="*/ 0 w 100"/>
                  <a:gd name="T1" fmla="*/ 0 h 103"/>
                  <a:gd name="T2" fmla="*/ 0 w 100"/>
                  <a:gd name="T3" fmla="*/ 0 h 103"/>
                  <a:gd name="T4" fmla="*/ 0 w 100"/>
                  <a:gd name="T5" fmla="*/ 0 h 103"/>
                  <a:gd name="T6" fmla="*/ 0 w 100"/>
                  <a:gd name="T7" fmla="*/ 0 h 103"/>
                  <a:gd name="T8" fmla="*/ 0 w 100"/>
                  <a:gd name="T9" fmla="*/ 0 h 103"/>
                  <a:gd name="T10" fmla="*/ 0 w 100"/>
                  <a:gd name="T11" fmla="*/ 0 h 103"/>
                  <a:gd name="T12" fmla="*/ 0 w 100"/>
                  <a:gd name="T13" fmla="*/ 0 h 103"/>
                  <a:gd name="T14" fmla="*/ 0 w 100"/>
                  <a:gd name="T15" fmla="*/ 0 h 103"/>
                  <a:gd name="T16" fmla="*/ 0 w 100"/>
                  <a:gd name="T17" fmla="*/ 0 h 103"/>
                  <a:gd name="T18" fmla="*/ 0 w 100"/>
                  <a:gd name="T19" fmla="*/ 0 h 103"/>
                  <a:gd name="T20" fmla="*/ 0 w 100"/>
                  <a:gd name="T21" fmla="*/ 0 h 103"/>
                  <a:gd name="T22" fmla="*/ 0 w 100"/>
                  <a:gd name="T23" fmla="*/ 0 h 103"/>
                  <a:gd name="T24" fmla="*/ 0 w 100"/>
                  <a:gd name="T25" fmla="*/ 0 h 103"/>
                  <a:gd name="T26" fmla="*/ 0 w 100"/>
                  <a:gd name="T27" fmla="*/ 0 h 103"/>
                  <a:gd name="T28" fmla="*/ 0 w 100"/>
                  <a:gd name="T29" fmla="*/ 0 h 103"/>
                  <a:gd name="T30" fmla="*/ 0 w 100"/>
                  <a:gd name="T31" fmla="*/ 0 h 103"/>
                  <a:gd name="T32" fmla="*/ 0 w 100"/>
                  <a:gd name="T33" fmla="*/ 0 h 103"/>
                  <a:gd name="T34" fmla="*/ 0 w 100"/>
                  <a:gd name="T35" fmla="*/ 0 h 103"/>
                  <a:gd name="T36" fmla="*/ 0 w 100"/>
                  <a:gd name="T37" fmla="*/ 0 h 103"/>
                  <a:gd name="T38" fmla="*/ 0 w 100"/>
                  <a:gd name="T39" fmla="*/ 0 h 103"/>
                  <a:gd name="T40" fmla="*/ 0 w 100"/>
                  <a:gd name="T41" fmla="*/ 0 h 103"/>
                  <a:gd name="T42" fmla="*/ 0 w 100"/>
                  <a:gd name="T43" fmla="*/ 0 h 103"/>
                  <a:gd name="T44" fmla="*/ 0 w 100"/>
                  <a:gd name="T45" fmla="*/ 0 h 103"/>
                  <a:gd name="T46" fmla="*/ 0 w 100"/>
                  <a:gd name="T47" fmla="*/ 0 h 103"/>
                  <a:gd name="T48" fmla="*/ 0 w 100"/>
                  <a:gd name="T49" fmla="*/ 0 h 103"/>
                  <a:gd name="T50" fmla="*/ 0 w 100"/>
                  <a:gd name="T51" fmla="*/ 0 h 103"/>
                  <a:gd name="T52" fmla="*/ 0 w 100"/>
                  <a:gd name="T53" fmla="*/ 0 h 103"/>
                  <a:gd name="T54" fmla="*/ 0 w 100"/>
                  <a:gd name="T55" fmla="*/ 0 h 103"/>
                  <a:gd name="T56" fmla="*/ 0 w 100"/>
                  <a:gd name="T57" fmla="*/ 0 h 103"/>
                  <a:gd name="T58" fmla="*/ 0 w 100"/>
                  <a:gd name="T59" fmla="*/ 0 h 103"/>
                  <a:gd name="T60" fmla="*/ 0 w 100"/>
                  <a:gd name="T61" fmla="*/ 0 h 103"/>
                  <a:gd name="T62" fmla="*/ 0 w 100"/>
                  <a:gd name="T63" fmla="*/ 0 h 103"/>
                  <a:gd name="T64" fmla="*/ 0 w 100"/>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3"/>
                  <a:gd name="T101" fmla="*/ 100 w 100"/>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5" name="Freeform 772"/>
              <p:cNvSpPr>
                <a:spLocks/>
              </p:cNvSpPr>
              <p:nvPr/>
            </p:nvSpPr>
            <p:spPr bwMode="auto">
              <a:xfrm>
                <a:off x="3490" y="3094"/>
                <a:ext cx="2" cy="3"/>
              </a:xfrm>
              <a:custGeom>
                <a:avLst/>
                <a:gdLst>
                  <a:gd name="T0" fmla="*/ 0 w 55"/>
                  <a:gd name="T1" fmla="*/ 0 h 57"/>
                  <a:gd name="T2" fmla="*/ 0 w 55"/>
                  <a:gd name="T3" fmla="*/ 0 h 57"/>
                  <a:gd name="T4" fmla="*/ 0 w 55"/>
                  <a:gd name="T5" fmla="*/ 0 h 57"/>
                  <a:gd name="T6" fmla="*/ 0 w 55"/>
                  <a:gd name="T7" fmla="*/ 0 h 57"/>
                  <a:gd name="T8" fmla="*/ 0 w 55"/>
                  <a:gd name="T9" fmla="*/ 0 h 57"/>
                  <a:gd name="T10" fmla="*/ 0 w 55"/>
                  <a:gd name="T11" fmla="*/ 0 h 57"/>
                  <a:gd name="T12" fmla="*/ 0 w 55"/>
                  <a:gd name="T13" fmla="*/ 0 h 57"/>
                  <a:gd name="T14" fmla="*/ 0 w 55"/>
                  <a:gd name="T15" fmla="*/ 0 h 57"/>
                  <a:gd name="T16" fmla="*/ 0 w 55"/>
                  <a:gd name="T17" fmla="*/ 0 h 57"/>
                  <a:gd name="T18" fmla="*/ 0 w 55"/>
                  <a:gd name="T19" fmla="*/ 0 h 57"/>
                  <a:gd name="T20" fmla="*/ 0 w 55"/>
                  <a:gd name="T21" fmla="*/ 0 h 57"/>
                  <a:gd name="T22" fmla="*/ 0 w 55"/>
                  <a:gd name="T23" fmla="*/ 0 h 57"/>
                  <a:gd name="T24" fmla="*/ 0 w 55"/>
                  <a:gd name="T25" fmla="*/ 0 h 57"/>
                  <a:gd name="T26" fmla="*/ 0 w 55"/>
                  <a:gd name="T27" fmla="*/ 0 h 57"/>
                  <a:gd name="T28" fmla="*/ 0 w 55"/>
                  <a:gd name="T29" fmla="*/ 0 h 57"/>
                  <a:gd name="T30" fmla="*/ 0 w 55"/>
                  <a:gd name="T31" fmla="*/ 0 h 57"/>
                  <a:gd name="T32" fmla="*/ 0 w 55"/>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7"/>
                  <a:gd name="T53" fmla="*/ 55 w 5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6" name="Freeform 773"/>
              <p:cNvSpPr>
                <a:spLocks/>
              </p:cNvSpPr>
              <p:nvPr/>
            </p:nvSpPr>
            <p:spPr bwMode="auto">
              <a:xfrm>
                <a:off x="3421" y="3133"/>
                <a:ext cx="2" cy="3"/>
              </a:xfrm>
              <a:custGeom>
                <a:avLst/>
                <a:gdLst>
                  <a:gd name="T0" fmla="*/ 0 w 55"/>
                  <a:gd name="T1" fmla="*/ 0 h 56"/>
                  <a:gd name="T2" fmla="*/ 0 w 55"/>
                  <a:gd name="T3" fmla="*/ 0 h 56"/>
                  <a:gd name="T4" fmla="*/ 0 w 55"/>
                  <a:gd name="T5" fmla="*/ 0 h 56"/>
                  <a:gd name="T6" fmla="*/ 0 w 55"/>
                  <a:gd name="T7" fmla="*/ 0 h 56"/>
                  <a:gd name="T8" fmla="*/ 0 w 55"/>
                  <a:gd name="T9" fmla="*/ 0 h 56"/>
                  <a:gd name="T10" fmla="*/ 0 w 55"/>
                  <a:gd name="T11" fmla="*/ 0 h 56"/>
                  <a:gd name="T12" fmla="*/ 0 w 55"/>
                  <a:gd name="T13" fmla="*/ 0 h 56"/>
                  <a:gd name="T14" fmla="*/ 0 w 55"/>
                  <a:gd name="T15" fmla="*/ 0 h 56"/>
                  <a:gd name="T16" fmla="*/ 0 w 55"/>
                  <a:gd name="T17" fmla="*/ 0 h 56"/>
                  <a:gd name="T18" fmla="*/ 0 w 55"/>
                  <a:gd name="T19" fmla="*/ 0 h 56"/>
                  <a:gd name="T20" fmla="*/ 0 w 55"/>
                  <a:gd name="T21" fmla="*/ 0 h 56"/>
                  <a:gd name="T22" fmla="*/ 0 w 55"/>
                  <a:gd name="T23" fmla="*/ 0 h 56"/>
                  <a:gd name="T24" fmla="*/ 0 w 55"/>
                  <a:gd name="T25" fmla="*/ 0 h 56"/>
                  <a:gd name="T26" fmla="*/ 0 w 55"/>
                  <a:gd name="T27" fmla="*/ 0 h 56"/>
                  <a:gd name="T28" fmla="*/ 0 w 55"/>
                  <a:gd name="T29" fmla="*/ 0 h 56"/>
                  <a:gd name="T30" fmla="*/ 0 w 55"/>
                  <a:gd name="T31" fmla="*/ 0 h 56"/>
                  <a:gd name="T32" fmla="*/ 0 w 55"/>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6"/>
                  <a:gd name="T53" fmla="*/ 55 w 55"/>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7" name="Freeform 774"/>
              <p:cNvSpPr>
                <a:spLocks/>
              </p:cNvSpPr>
              <p:nvPr/>
            </p:nvSpPr>
            <p:spPr bwMode="auto">
              <a:xfrm>
                <a:off x="3433" y="3076"/>
                <a:ext cx="29" cy="29"/>
              </a:xfrm>
              <a:custGeom>
                <a:avLst/>
                <a:gdLst>
                  <a:gd name="T0" fmla="*/ 0 w 624"/>
                  <a:gd name="T1" fmla="*/ 0 h 522"/>
                  <a:gd name="T2" fmla="*/ 0 w 624"/>
                  <a:gd name="T3" fmla="*/ 0 h 522"/>
                  <a:gd name="T4" fmla="*/ 0 w 624"/>
                  <a:gd name="T5" fmla="*/ 0 h 522"/>
                  <a:gd name="T6" fmla="*/ 0 w 624"/>
                  <a:gd name="T7" fmla="*/ 0 h 522"/>
                  <a:gd name="T8" fmla="*/ 0 w 624"/>
                  <a:gd name="T9" fmla="*/ 0 h 522"/>
                  <a:gd name="T10" fmla="*/ 0 60000 65536"/>
                  <a:gd name="T11" fmla="*/ 0 60000 65536"/>
                  <a:gd name="T12" fmla="*/ 0 60000 65536"/>
                  <a:gd name="T13" fmla="*/ 0 60000 65536"/>
                  <a:gd name="T14" fmla="*/ 0 60000 65536"/>
                  <a:gd name="T15" fmla="*/ 0 w 624"/>
                  <a:gd name="T16" fmla="*/ 0 h 522"/>
                  <a:gd name="T17" fmla="*/ 624 w 624"/>
                  <a:gd name="T18" fmla="*/ 522 h 522"/>
                </a:gdLst>
                <a:ahLst/>
                <a:cxnLst>
                  <a:cxn ang="T10">
                    <a:pos x="T0" y="T1"/>
                  </a:cxn>
                  <a:cxn ang="T11">
                    <a:pos x="T2" y="T3"/>
                  </a:cxn>
                  <a:cxn ang="T12">
                    <a:pos x="T4" y="T5"/>
                  </a:cxn>
                  <a:cxn ang="T13">
                    <a:pos x="T6" y="T7"/>
                  </a:cxn>
                  <a:cxn ang="T14">
                    <a:pos x="T8" y="T9"/>
                  </a:cxn>
                </a:cxnLst>
                <a:rect l="T15" t="T16" r="T17" b="T18"/>
                <a:pathLst>
                  <a:path w="624" h="522">
                    <a:moveTo>
                      <a:pt x="498" y="0"/>
                    </a:moveTo>
                    <a:lnTo>
                      <a:pt x="0" y="222"/>
                    </a:lnTo>
                    <a:lnTo>
                      <a:pt x="125" y="522"/>
                    </a:lnTo>
                    <a:lnTo>
                      <a:pt x="624" y="301"/>
                    </a:lnTo>
                    <a:lnTo>
                      <a:pt x="498" y="0"/>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8" name="Freeform 775"/>
              <p:cNvSpPr>
                <a:spLocks/>
              </p:cNvSpPr>
              <p:nvPr/>
            </p:nvSpPr>
            <p:spPr bwMode="auto">
              <a:xfrm>
                <a:off x="3434" y="3077"/>
                <a:ext cx="27" cy="27"/>
              </a:xfrm>
              <a:custGeom>
                <a:avLst/>
                <a:gdLst>
                  <a:gd name="T0" fmla="*/ 0 w 589"/>
                  <a:gd name="T1" fmla="*/ 0 h 484"/>
                  <a:gd name="T2" fmla="*/ 0 w 589"/>
                  <a:gd name="T3" fmla="*/ 0 h 484"/>
                  <a:gd name="T4" fmla="*/ 0 w 589"/>
                  <a:gd name="T5" fmla="*/ 0 h 484"/>
                  <a:gd name="T6" fmla="*/ 0 w 589"/>
                  <a:gd name="T7" fmla="*/ 0 h 484"/>
                  <a:gd name="T8" fmla="*/ 0 w 589"/>
                  <a:gd name="T9" fmla="*/ 0 h 484"/>
                  <a:gd name="T10" fmla="*/ 0 60000 65536"/>
                  <a:gd name="T11" fmla="*/ 0 60000 65536"/>
                  <a:gd name="T12" fmla="*/ 0 60000 65536"/>
                  <a:gd name="T13" fmla="*/ 0 60000 65536"/>
                  <a:gd name="T14" fmla="*/ 0 60000 65536"/>
                  <a:gd name="T15" fmla="*/ 0 w 589"/>
                  <a:gd name="T16" fmla="*/ 0 h 484"/>
                  <a:gd name="T17" fmla="*/ 589 w 589"/>
                  <a:gd name="T18" fmla="*/ 484 h 484"/>
                </a:gdLst>
                <a:ahLst/>
                <a:cxnLst>
                  <a:cxn ang="T10">
                    <a:pos x="T0" y="T1"/>
                  </a:cxn>
                  <a:cxn ang="T11">
                    <a:pos x="T2" y="T3"/>
                  </a:cxn>
                  <a:cxn ang="T12">
                    <a:pos x="T4" y="T5"/>
                  </a:cxn>
                  <a:cxn ang="T13">
                    <a:pos x="T6" y="T7"/>
                  </a:cxn>
                  <a:cxn ang="T14">
                    <a:pos x="T8" y="T9"/>
                  </a:cxn>
                </a:cxnLst>
                <a:rect l="T15" t="T16" r="T17" b="T18"/>
                <a:pathLst>
                  <a:path w="589" h="484">
                    <a:moveTo>
                      <a:pt x="474" y="0"/>
                    </a:moveTo>
                    <a:lnTo>
                      <a:pt x="0" y="211"/>
                    </a:lnTo>
                    <a:lnTo>
                      <a:pt x="114" y="484"/>
                    </a:lnTo>
                    <a:lnTo>
                      <a:pt x="589" y="273"/>
                    </a:lnTo>
                    <a:lnTo>
                      <a:pt x="474" y="0"/>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99" name="Freeform 776"/>
              <p:cNvSpPr>
                <a:spLocks/>
              </p:cNvSpPr>
              <p:nvPr/>
            </p:nvSpPr>
            <p:spPr bwMode="auto">
              <a:xfrm>
                <a:off x="3434" y="3078"/>
                <a:ext cx="27" cy="26"/>
              </a:xfrm>
              <a:custGeom>
                <a:avLst/>
                <a:gdLst>
                  <a:gd name="T0" fmla="*/ 0 w 583"/>
                  <a:gd name="T1" fmla="*/ 0 h 471"/>
                  <a:gd name="T2" fmla="*/ 0 w 583"/>
                  <a:gd name="T3" fmla="*/ 0 h 471"/>
                  <a:gd name="T4" fmla="*/ 0 w 583"/>
                  <a:gd name="T5" fmla="*/ 0 h 471"/>
                  <a:gd name="T6" fmla="*/ 0 w 583"/>
                  <a:gd name="T7" fmla="*/ 0 h 471"/>
                  <a:gd name="T8" fmla="*/ 0 w 583"/>
                  <a:gd name="T9" fmla="*/ 0 h 471"/>
                  <a:gd name="T10" fmla="*/ 0 60000 65536"/>
                  <a:gd name="T11" fmla="*/ 0 60000 65536"/>
                  <a:gd name="T12" fmla="*/ 0 60000 65536"/>
                  <a:gd name="T13" fmla="*/ 0 60000 65536"/>
                  <a:gd name="T14" fmla="*/ 0 60000 65536"/>
                  <a:gd name="T15" fmla="*/ 0 w 583"/>
                  <a:gd name="T16" fmla="*/ 0 h 471"/>
                  <a:gd name="T17" fmla="*/ 583 w 583"/>
                  <a:gd name="T18" fmla="*/ 471 h 471"/>
                </a:gdLst>
                <a:ahLst/>
                <a:cxnLst>
                  <a:cxn ang="T10">
                    <a:pos x="T0" y="T1"/>
                  </a:cxn>
                  <a:cxn ang="T11">
                    <a:pos x="T2" y="T3"/>
                  </a:cxn>
                  <a:cxn ang="T12">
                    <a:pos x="T4" y="T5"/>
                  </a:cxn>
                  <a:cxn ang="T13">
                    <a:pos x="T6" y="T7"/>
                  </a:cxn>
                  <a:cxn ang="T14">
                    <a:pos x="T8" y="T9"/>
                  </a:cxn>
                </a:cxnLst>
                <a:rect l="T15" t="T16" r="T17" b="T18"/>
                <a:pathLst>
                  <a:path w="583" h="471">
                    <a:moveTo>
                      <a:pt x="473" y="0"/>
                    </a:moveTo>
                    <a:lnTo>
                      <a:pt x="0" y="211"/>
                    </a:lnTo>
                    <a:lnTo>
                      <a:pt x="108" y="471"/>
                    </a:lnTo>
                    <a:lnTo>
                      <a:pt x="583" y="260"/>
                    </a:lnTo>
                    <a:lnTo>
                      <a:pt x="473" y="0"/>
                    </a:lnTo>
                    <a:close/>
                  </a:path>
                </a:pathLst>
              </a:custGeom>
              <a:solidFill>
                <a:srgbClr val="87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00" name="Freeform 777"/>
              <p:cNvSpPr>
                <a:spLocks/>
              </p:cNvSpPr>
              <p:nvPr/>
            </p:nvSpPr>
            <p:spPr bwMode="auto">
              <a:xfrm>
                <a:off x="3447" y="3082"/>
                <a:ext cx="10" cy="13"/>
              </a:xfrm>
              <a:custGeom>
                <a:avLst/>
                <a:gdLst>
                  <a:gd name="T0" fmla="*/ 0 w 227"/>
                  <a:gd name="T1" fmla="*/ 0 h 234"/>
                  <a:gd name="T2" fmla="*/ 0 w 227"/>
                  <a:gd name="T3" fmla="*/ 0 h 234"/>
                  <a:gd name="T4" fmla="*/ 0 w 227"/>
                  <a:gd name="T5" fmla="*/ 0 h 234"/>
                  <a:gd name="T6" fmla="*/ 0 w 227"/>
                  <a:gd name="T7" fmla="*/ 0 h 234"/>
                  <a:gd name="T8" fmla="*/ 0 w 227"/>
                  <a:gd name="T9" fmla="*/ 0 h 234"/>
                  <a:gd name="T10" fmla="*/ 0 w 227"/>
                  <a:gd name="T11" fmla="*/ 0 h 234"/>
                  <a:gd name="T12" fmla="*/ 0 w 227"/>
                  <a:gd name="T13" fmla="*/ 0 h 234"/>
                  <a:gd name="T14" fmla="*/ 0 w 227"/>
                  <a:gd name="T15" fmla="*/ 0 h 234"/>
                  <a:gd name="T16" fmla="*/ 0 w 227"/>
                  <a:gd name="T17" fmla="*/ 0 h 234"/>
                  <a:gd name="T18" fmla="*/ 0 w 227"/>
                  <a:gd name="T19" fmla="*/ 0 h 234"/>
                  <a:gd name="T20" fmla="*/ 0 w 227"/>
                  <a:gd name="T21" fmla="*/ 0 h 234"/>
                  <a:gd name="T22" fmla="*/ 0 w 227"/>
                  <a:gd name="T23" fmla="*/ 0 h 234"/>
                  <a:gd name="T24" fmla="*/ 0 w 227"/>
                  <a:gd name="T25" fmla="*/ 0 h 234"/>
                  <a:gd name="T26" fmla="*/ 0 w 227"/>
                  <a:gd name="T27" fmla="*/ 0 h 234"/>
                  <a:gd name="T28" fmla="*/ 0 w 227"/>
                  <a:gd name="T29" fmla="*/ 0 h 234"/>
                  <a:gd name="T30" fmla="*/ 0 w 227"/>
                  <a:gd name="T31" fmla="*/ 0 h 234"/>
                  <a:gd name="T32" fmla="*/ 0 w 227"/>
                  <a:gd name="T33" fmla="*/ 0 h 234"/>
                  <a:gd name="T34" fmla="*/ 0 w 227"/>
                  <a:gd name="T35" fmla="*/ 0 h 234"/>
                  <a:gd name="T36" fmla="*/ 0 w 227"/>
                  <a:gd name="T37" fmla="*/ 0 h 234"/>
                  <a:gd name="T38" fmla="*/ 0 w 227"/>
                  <a:gd name="T39" fmla="*/ 0 h 234"/>
                  <a:gd name="T40" fmla="*/ 0 w 227"/>
                  <a:gd name="T41" fmla="*/ 0 h 234"/>
                  <a:gd name="T42" fmla="*/ 0 w 227"/>
                  <a:gd name="T43" fmla="*/ 0 h 234"/>
                  <a:gd name="T44" fmla="*/ 0 w 227"/>
                  <a:gd name="T45" fmla="*/ 0 h 234"/>
                  <a:gd name="T46" fmla="*/ 0 w 227"/>
                  <a:gd name="T47" fmla="*/ 0 h 234"/>
                  <a:gd name="T48" fmla="*/ 0 w 227"/>
                  <a:gd name="T49" fmla="*/ 0 h 234"/>
                  <a:gd name="T50" fmla="*/ 0 w 227"/>
                  <a:gd name="T51" fmla="*/ 0 h 234"/>
                  <a:gd name="T52" fmla="*/ 0 w 227"/>
                  <a:gd name="T53" fmla="*/ 0 h 234"/>
                  <a:gd name="T54" fmla="*/ 0 w 227"/>
                  <a:gd name="T55" fmla="*/ 0 h 234"/>
                  <a:gd name="T56" fmla="*/ 0 w 227"/>
                  <a:gd name="T57" fmla="*/ 0 h 234"/>
                  <a:gd name="T58" fmla="*/ 0 w 227"/>
                  <a:gd name="T59" fmla="*/ 0 h 234"/>
                  <a:gd name="T60" fmla="*/ 0 w 227"/>
                  <a:gd name="T61" fmla="*/ 0 h 234"/>
                  <a:gd name="T62" fmla="*/ 0 w 227"/>
                  <a:gd name="T63" fmla="*/ 0 h 234"/>
                  <a:gd name="T64" fmla="*/ 0 w 227"/>
                  <a:gd name="T65" fmla="*/ 0 h 2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7"/>
                  <a:gd name="T100" fmla="*/ 0 h 234"/>
                  <a:gd name="T101" fmla="*/ 227 w 227"/>
                  <a:gd name="T102" fmla="*/ 234 h 2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01" name="Freeform 778"/>
              <p:cNvSpPr>
                <a:spLocks/>
              </p:cNvSpPr>
              <p:nvPr/>
            </p:nvSpPr>
            <p:spPr bwMode="auto">
              <a:xfrm>
                <a:off x="3447" y="3082"/>
                <a:ext cx="10" cy="12"/>
              </a:xfrm>
              <a:custGeom>
                <a:avLst/>
                <a:gdLst>
                  <a:gd name="T0" fmla="*/ 0 w 208"/>
                  <a:gd name="T1" fmla="*/ 0 h 214"/>
                  <a:gd name="T2" fmla="*/ 0 w 208"/>
                  <a:gd name="T3" fmla="*/ 0 h 214"/>
                  <a:gd name="T4" fmla="*/ 0 w 208"/>
                  <a:gd name="T5" fmla="*/ 0 h 214"/>
                  <a:gd name="T6" fmla="*/ 0 w 208"/>
                  <a:gd name="T7" fmla="*/ 0 h 214"/>
                  <a:gd name="T8" fmla="*/ 0 w 208"/>
                  <a:gd name="T9" fmla="*/ 0 h 214"/>
                  <a:gd name="T10" fmla="*/ 0 w 208"/>
                  <a:gd name="T11" fmla="*/ 0 h 214"/>
                  <a:gd name="T12" fmla="*/ 0 w 208"/>
                  <a:gd name="T13" fmla="*/ 0 h 214"/>
                  <a:gd name="T14" fmla="*/ 0 w 208"/>
                  <a:gd name="T15" fmla="*/ 0 h 214"/>
                  <a:gd name="T16" fmla="*/ 0 w 208"/>
                  <a:gd name="T17" fmla="*/ 0 h 214"/>
                  <a:gd name="T18" fmla="*/ 0 w 208"/>
                  <a:gd name="T19" fmla="*/ 0 h 214"/>
                  <a:gd name="T20" fmla="*/ 0 w 208"/>
                  <a:gd name="T21" fmla="*/ 0 h 214"/>
                  <a:gd name="T22" fmla="*/ 0 w 208"/>
                  <a:gd name="T23" fmla="*/ 0 h 214"/>
                  <a:gd name="T24" fmla="*/ 0 w 208"/>
                  <a:gd name="T25" fmla="*/ 0 h 214"/>
                  <a:gd name="T26" fmla="*/ 0 w 208"/>
                  <a:gd name="T27" fmla="*/ 0 h 214"/>
                  <a:gd name="T28" fmla="*/ 0 w 208"/>
                  <a:gd name="T29" fmla="*/ 0 h 214"/>
                  <a:gd name="T30" fmla="*/ 0 w 208"/>
                  <a:gd name="T31" fmla="*/ 0 h 214"/>
                  <a:gd name="T32" fmla="*/ 0 w 208"/>
                  <a:gd name="T33" fmla="*/ 0 h 214"/>
                  <a:gd name="T34" fmla="*/ 0 w 208"/>
                  <a:gd name="T35" fmla="*/ 0 h 214"/>
                  <a:gd name="T36" fmla="*/ 0 w 208"/>
                  <a:gd name="T37" fmla="*/ 0 h 214"/>
                  <a:gd name="T38" fmla="*/ 0 w 208"/>
                  <a:gd name="T39" fmla="*/ 0 h 214"/>
                  <a:gd name="T40" fmla="*/ 0 w 208"/>
                  <a:gd name="T41" fmla="*/ 0 h 214"/>
                  <a:gd name="T42" fmla="*/ 0 w 208"/>
                  <a:gd name="T43" fmla="*/ 0 h 214"/>
                  <a:gd name="T44" fmla="*/ 0 w 208"/>
                  <a:gd name="T45" fmla="*/ 0 h 214"/>
                  <a:gd name="T46" fmla="*/ 0 w 208"/>
                  <a:gd name="T47" fmla="*/ 0 h 214"/>
                  <a:gd name="T48" fmla="*/ 0 w 208"/>
                  <a:gd name="T49" fmla="*/ 0 h 214"/>
                  <a:gd name="T50" fmla="*/ 0 w 208"/>
                  <a:gd name="T51" fmla="*/ 0 h 214"/>
                  <a:gd name="T52" fmla="*/ 0 w 208"/>
                  <a:gd name="T53" fmla="*/ 0 h 214"/>
                  <a:gd name="T54" fmla="*/ 0 w 208"/>
                  <a:gd name="T55" fmla="*/ 0 h 214"/>
                  <a:gd name="T56" fmla="*/ 0 w 208"/>
                  <a:gd name="T57" fmla="*/ 0 h 214"/>
                  <a:gd name="T58" fmla="*/ 0 w 208"/>
                  <a:gd name="T59" fmla="*/ 0 h 214"/>
                  <a:gd name="T60" fmla="*/ 0 w 208"/>
                  <a:gd name="T61" fmla="*/ 0 h 214"/>
                  <a:gd name="T62" fmla="*/ 0 w 208"/>
                  <a:gd name="T63" fmla="*/ 0 h 214"/>
                  <a:gd name="T64" fmla="*/ 0 w 208"/>
                  <a:gd name="T65" fmla="*/ 0 h 2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214"/>
                  <a:gd name="T101" fmla="*/ 208 w 208"/>
                  <a:gd name="T102" fmla="*/ 214 h 2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02" name="Freeform 779"/>
              <p:cNvSpPr>
                <a:spLocks/>
              </p:cNvSpPr>
              <p:nvPr/>
            </p:nvSpPr>
            <p:spPr bwMode="auto">
              <a:xfrm>
                <a:off x="3448" y="3083"/>
                <a:ext cx="8" cy="10"/>
              </a:xfrm>
              <a:custGeom>
                <a:avLst/>
                <a:gdLst>
                  <a:gd name="T0" fmla="*/ 0 w 189"/>
                  <a:gd name="T1" fmla="*/ 0 h 194"/>
                  <a:gd name="T2" fmla="*/ 0 w 189"/>
                  <a:gd name="T3" fmla="*/ 0 h 194"/>
                  <a:gd name="T4" fmla="*/ 0 w 189"/>
                  <a:gd name="T5" fmla="*/ 0 h 194"/>
                  <a:gd name="T6" fmla="*/ 0 w 189"/>
                  <a:gd name="T7" fmla="*/ 0 h 194"/>
                  <a:gd name="T8" fmla="*/ 0 w 189"/>
                  <a:gd name="T9" fmla="*/ 0 h 194"/>
                  <a:gd name="T10" fmla="*/ 0 w 189"/>
                  <a:gd name="T11" fmla="*/ 0 h 194"/>
                  <a:gd name="T12" fmla="*/ 0 w 189"/>
                  <a:gd name="T13" fmla="*/ 0 h 194"/>
                  <a:gd name="T14" fmla="*/ 0 w 189"/>
                  <a:gd name="T15" fmla="*/ 0 h 194"/>
                  <a:gd name="T16" fmla="*/ 0 w 189"/>
                  <a:gd name="T17" fmla="*/ 0 h 194"/>
                  <a:gd name="T18" fmla="*/ 0 w 189"/>
                  <a:gd name="T19" fmla="*/ 0 h 194"/>
                  <a:gd name="T20" fmla="*/ 0 w 189"/>
                  <a:gd name="T21" fmla="*/ 0 h 194"/>
                  <a:gd name="T22" fmla="*/ 0 w 189"/>
                  <a:gd name="T23" fmla="*/ 0 h 194"/>
                  <a:gd name="T24" fmla="*/ 0 w 189"/>
                  <a:gd name="T25" fmla="*/ 0 h 194"/>
                  <a:gd name="T26" fmla="*/ 0 w 189"/>
                  <a:gd name="T27" fmla="*/ 0 h 194"/>
                  <a:gd name="T28" fmla="*/ 0 w 189"/>
                  <a:gd name="T29" fmla="*/ 0 h 194"/>
                  <a:gd name="T30" fmla="*/ 0 w 189"/>
                  <a:gd name="T31" fmla="*/ 0 h 194"/>
                  <a:gd name="T32" fmla="*/ 0 w 189"/>
                  <a:gd name="T33" fmla="*/ 0 h 194"/>
                  <a:gd name="T34" fmla="*/ 0 w 189"/>
                  <a:gd name="T35" fmla="*/ 0 h 194"/>
                  <a:gd name="T36" fmla="*/ 0 w 189"/>
                  <a:gd name="T37" fmla="*/ 0 h 194"/>
                  <a:gd name="T38" fmla="*/ 0 w 189"/>
                  <a:gd name="T39" fmla="*/ 0 h 194"/>
                  <a:gd name="T40" fmla="*/ 0 w 189"/>
                  <a:gd name="T41" fmla="*/ 0 h 194"/>
                  <a:gd name="T42" fmla="*/ 0 w 189"/>
                  <a:gd name="T43" fmla="*/ 0 h 194"/>
                  <a:gd name="T44" fmla="*/ 0 w 189"/>
                  <a:gd name="T45" fmla="*/ 0 h 194"/>
                  <a:gd name="T46" fmla="*/ 0 w 189"/>
                  <a:gd name="T47" fmla="*/ 0 h 194"/>
                  <a:gd name="T48" fmla="*/ 0 w 189"/>
                  <a:gd name="T49" fmla="*/ 0 h 194"/>
                  <a:gd name="T50" fmla="*/ 0 w 189"/>
                  <a:gd name="T51" fmla="*/ 0 h 194"/>
                  <a:gd name="T52" fmla="*/ 0 w 189"/>
                  <a:gd name="T53" fmla="*/ 0 h 194"/>
                  <a:gd name="T54" fmla="*/ 0 w 189"/>
                  <a:gd name="T55" fmla="*/ 0 h 194"/>
                  <a:gd name="T56" fmla="*/ 0 w 189"/>
                  <a:gd name="T57" fmla="*/ 0 h 194"/>
                  <a:gd name="T58" fmla="*/ 0 w 189"/>
                  <a:gd name="T59" fmla="*/ 0 h 194"/>
                  <a:gd name="T60" fmla="*/ 0 w 189"/>
                  <a:gd name="T61" fmla="*/ 0 h 194"/>
                  <a:gd name="T62" fmla="*/ 0 w 189"/>
                  <a:gd name="T63" fmla="*/ 0 h 194"/>
                  <a:gd name="T64" fmla="*/ 0 w 189"/>
                  <a:gd name="T65" fmla="*/ 0 h 1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9"/>
                  <a:gd name="T100" fmla="*/ 0 h 194"/>
                  <a:gd name="T101" fmla="*/ 189 w 189"/>
                  <a:gd name="T102" fmla="*/ 194 h 1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03" name="Freeform 780"/>
              <p:cNvSpPr>
                <a:spLocks/>
              </p:cNvSpPr>
              <p:nvPr/>
            </p:nvSpPr>
            <p:spPr bwMode="auto">
              <a:xfrm>
                <a:off x="3448" y="3083"/>
                <a:ext cx="8" cy="10"/>
              </a:xfrm>
              <a:custGeom>
                <a:avLst/>
                <a:gdLst>
                  <a:gd name="T0" fmla="*/ 0 w 171"/>
                  <a:gd name="T1" fmla="*/ 0 h 177"/>
                  <a:gd name="T2" fmla="*/ 0 w 171"/>
                  <a:gd name="T3" fmla="*/ 0 h 177"/>
                  <a:gd name="T4" fmla="*/ 0 w 171"/>
                  <a:gd name="T5" fmla="*/ 0 h 177"/>
                  <a:gd name="T6" fmla="*/ 0 w 171"/>
                  <a:gd name="T7" fmla="*/ 0 h 177"/>
                  <a:gd name="T8" fmla="*/ 0 w 171"/>
                  <a:gd name="T9" fmla="*/ 0 h 177"/>
                  <a:gd name="T10" fmla="*/ 0 w 171"/>
                  <a:gd name="T11" fmla="*/ 0 h 177"/>
                  <a:gd name="T12" fmla="*/ 0 w 171"/>
                  <a:gd name="T13" fmla="*/ 0 h 177"/>
                  <a:gd name="T14" fmla="*/ 0 w 171"/>
                  <a:gd name="T15" fmla="*/ 0 h 177"/>
                  <a:gd name="T16" fmla="*/ 0 w 171"/>
                  <a:gd name="T17" fmla="*/ 0 h 177"/>
                  <a:gd name="T18" fmla="*/ 0 w 171"/>
                  <a:gd name="T19" fmla="*/ 0 h 177"/>
                  <a:gd name="T20" fmla="*/ 0 w 171"/>
                  <a:gd name="T21" fmla="*/ 0 h 177"/>
                  <a:gd name="T22" fmla="*/ 0 w 171"/>
                  <a:gd name="T23" fmla="*/ 0 h 177"/>
                  <a:gd name="T24" fmla="*/ 0 w 171"/>
                  <a:gd name="T25" fmla="*/ 0 h 177"/>
                  <a:gd name="T26" fmla="*/ 0 w 171"/>
                  <a:gd name="T27" fmla="*/ 0 h 177"/>
                  <a:gd name="T28" fmla="*/ 0 w 171"/>
                  <a:gd name="T29" fmla="*/ 0 h 177"/>
                  <a:gd name="T30" fmla="*/ 0 w 171"/>
                  <a:gd name="T31" fmla="*/ 0 h 177"/>
                  <a:gd name="T32" fmla="*/ 0 w 171"/>
                  <a:gd name="T33" fmla="*/ 0 h 177"/>
                  <a:gd name="T34" fmla="*/ 0 w 171"/>
                  <a:gd name="T35" fmla="*/ 0 h 177"/>
                  <a:gd name="T36" fmla="*/ 0 w 171"/>
                  <a:gd name="T37" fmla="*/ 0 h 177"/>
                  <a:gd name="T38" fmla="*/ 0 w 171"/>
                  <a:gd name="T39" fmla="*/ 0 h 177"/>
                  <a:gd name="T40" fmla="*/ 0 w 171"/>
                  <a:gd name="T41" fmla="*/ 0 h 177"/>
                  <a:gd name="T42" fmla="*/ 0 w 171"/>
                  <a:gd name="T43" fmla="*/ 0 h 177"/>
                  <a:gd name="T44" fmla="*/ 0 w 171"/>
                  <a:gd name="T45" fmla="*/ 0 h 177"/>
                  <a:gd name="T46" fmla="*/ 0 w 171"/>
                  <a:gd name="T47" fmla="*/ 0 h 177"/>
                  <a:gd name="T48" fmla="*/ 0 w 171"/>
                  <a:gd name="T49" fmla="*/ 0 h 177"/>
                  <a:gd name="T50" fmla="*/ 0 w 171"/>
                  <a:gd name="T51" fmla="*/ 0 h 177"/>
                  <a:gd name="T52" fmla="*/ 0 w 171"/>
                  <a:gd name="T53" fmla="*/ 0 h 177"/>
                  <a:gd name="T54" fmla="*/ 0 w 171"/>
                  <a:gd name="T55" fmla="*/ 0 h 177"/>
                  <a:gd name="T56" fmla="*/ 0 w 171"/>
                  <a:gd name="T57" fmla="*/ 0 h 177"/>
                  <a:gd name="T58" fmla="*/ 0 w 171"/>
                  <a:gd name="T59" fmla="*/ 0 h 177"/>
                  <a:gd name="T60" fmla="*/ 0 w 171"/>
                  <a:gd name="T61" fmla="*/ 0 h 177"/>
                  <a:gd name="T62" fmla="*/ 0 w 171"/>
                  <a:gd name="T63" fmla="*/ 0 h 177"/>
                  <a:gd name="T64" fmla="*/ 0 w 171"/>
                  <a:gd name="T65" fmla="*/ 0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177"/>
                  <a:gd name="T101" fmla="*/ 171 w 171"/>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04" name="Freeform 781"/>
              <p:cNvSpPr>
                <a:spLocks/>
              </p:cNvSpPr>
              <p:nvPr/>
            </p:nvSpPr>
            <p:spPr bwMode="auto">
              <a:xfrm>
                <a:off x="3449" y="3083"/>
                <a:ext cx="7" cy="9"/>
              </a:xfrm>
              <a:custGeom>
                <a:avLst/>
                <a:gdLst>
                  <a:gd name="T0" fmla="*/ 0 w 152"/>
                  <a:gd name="T1" fmla="*/ 0 h 156"/>
                  <a:gd name="T2" fmla="*/ 0 w 152"/>
                  <a:gd name="T3" fmla="*/ 0 h 156"/>
                  <a:gd name="T4" fmla="*/ 0 w 152"/>
                  <a:gd name="T5" fmla="*/ 0 h 156"/>
                  <a:gd name="T6" fmla="*/ 0 w 152"/>
                  <a:gd name="T7" fmla="*/ 0 h 156"/>
                  <a:gd name="T8" fmla="*/ 0 w 152"/>
                  <a:gd name="T9" fmla="*/ 0 h 156"/>
                  <a:gd name="T10" fmla="*/ 0 w 152"/>
                  <a:gd name="T11" fmla="*/ 0 h 156"/>
                  <a:gd name="T12" fmla="*/ 0 w 152"/>
                  <a:gd name="T13" fmla="*/ 0 h 156"/>
                  <a:gd name="T14" fmla="*/ 0 w 152"/>
                  <a:gd name="T15" fmla="*/ 0 h 156"/>
                  <a:gd name="T16" fmla="*/ 0 w 152"/>
                  <a:gd name="T17" fmla="*/ 0 h 156"/>
                  <a:gd name="T18" fmla="*/ 0 w 152"/>
                  <a:gd name="T19" fmla="*/ 0 h 156"/>
                  <a:gd name="T20" fmla="*/ 0 w 152"/>
                  <a:gd name="T21" fmla="*/ 0 h 156"/>
                  <a:gd name="T22" fmla="*/ 0 w 152"/>
                  <a:gd name="T23" fmla="*/ 0 h 156"/>
                  <a:gd name="T24" fmla="*/ 0 w 152"/>
                  <a:gd name="T25" fmla="*/ 0 h 156"/>
                  <a:gd name="T26" fmla="*/ 0 w 152"/>
                  <a:gd name="T27" fmla="*/ 0 h 156"/>
                  <a:gd name="T28" fmla="*/ 0 w 152"/>
                  <a:gd name="T29" fmla="*/ 0 h 156"/>
                  <a:gd name="T30" fmla="*/ 0 w 152"/>
                  <a:gd name="T31" fmla="*/ 0 h 156"/>
                  <a:gd name="T32" fmla="*/ 0 w 152"/>
                  <a:gd name="T33" fmla="*/ 0 h 156"/>
                  <a:gd name="T34" fmla="*/ 0 w 152"/>
                  <a:gd name="T35" fmla="*/ 0 h 156"/>
                  <a:gd name="T36" fmla="*/ 0 w 152"/>
                  <a:gd name="T37" fmla="*/ 0 h 156"/>
                  <a:gd name="T38" fmla="*/ 0 w 152"/>
                  <a:gd name="T39" fmla="*/ 0 h 156"/>
                  <a:gd name="T40" fmla="*/ 0 w 152"/>
                  <a:gd name="T41" fmla="*/ 0 h 156"/>
                  <a:gd name="T42" fmla="*/ 0 w 152"/>
                  <a:gd name="T43" fmla="*/ 0 h 156"/>
                  <a:gd name="T44" fmla="*/ 0 w 152"/>
                  <a:gd name="T45" fmla="*/ 0 h 156"/>
                  <a:gd name="T46" fmla="*/ 0 w 152"/>
                  <a:gd name="T47" fmla="*/ 0 h 156"/>
                  <a:gd name="T48" fmla="*/ 0 w 152"/>
                  <a:gd name="T49" fmla="*/ 0 h 156"/>
                  <a:gd name="T50" fmla="*/ 0 w 152"/>
                  <a:gd name="T51" fmla="*/ 0 h 156"/>
                  <a:gd name="T52" fmla="*/ 0 w 152"/>
                  <a:gd name="T53" fmla="*/ 0 h 156"/>
                  <a:gd name="T54" fmla="*/ 0 w 152"/>
                  <a:gd name="T55" fmla="*/ 0 h 156"/>
                  <a:gd name="T56" fmla="*/ 0 w 152"/>
                  <a:gd name="T57" fmla="*/ 0 h 156"/>
                  <a:gd name="T58" fmla="*/ 0 w 152"/>
                  <a:gd name="T59" fmla="*/ 0 h 156"/>
                  <a:gd name="T60" fmla="*/ 0 w 152"/>
                  <a:gd name="T61" fmla="*/ 0 h 156"/>
                  <a:gd name="T62" fmla="*/ 0 w 152"/>
                  <a:gd name="T63" fmla="*/ 0 h 156"/>
                  <a:gd name="T64" fmla="*/ 0 w 152"/>
                  <a:gd name="T65" fmla="*/ 0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2"/>
                  <a:gd name="T100" fmla="*/ 0 h 156"/>
                  <a:gd name="T101" fmla="*/ 152 w 152"/>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05" name="Freeform 782"/>
              <p:cNvSpPr>
                <a:spLocks/>
              </p:cNvSpPr>
              <p:nvPr/>
            </p:nvSpPr>
            <p:spPr bwMode="auto">
              <a:xfrm>
                <a:off x="3449" y="3083"/>
                <a:ext cx="6" cy="8"/>
              </a:xfrm>
              <a:custGeom>
                <a:avLst/>
                <a:gdLst>
                  <a:gd name="T0" fmla="*/ 0 w 134"/>
                  <a:gd name="T1" fmla="*/ 0 h 139"/>
                  <a:gd name="T2" fmla="*/ 0 w 134"/>
                  <a:gd name="T3" fmla="*/ 0 h 139"/>
                  <a:gd name="T4" fmla="*/ 0 w 134"/>
                  <a:gd name="T5" fmla="*/ 0 h 139"/>
                  <a:gd name="T6" fmla="*/ 0 w 134"/>
                  <a:gd name="T7" fmla="*/ 0 h 139"/>
                  <a:gd name="T8" fmla="*/ 0 w 134"/>
                  <a:gd name="T9" fmla="*/ 0 h 139"/>
                  <a:gd name="T10" fmla="*/ 0 w 134"/>
                  <a:gd name="T11" fmla="*/ 0 h 139"/>
                  <a:gd name="T12" fmla="*/ 0 w 134"/>
                  <a:gd name="T13" fmla="*/ 0 h 139"/>
                  <a:gd name="T14" fmla="*/ 0 w 134"/>
                  <a:gd name="T15" fmla="*/ 0 h 139"/>
                  <a:gd name="T16" fmla="*/ 0 w 134"/>
                  <a:gd name="T17" fmla="*/ 0 h 139"/>
                  <a:gd name="T18" fmla="*/ 0 w 134"/>
                  <a:gd name="T19" fmla="*/ 0 h 139"/>
                  <a:gd name="T20" fmla="*/ 0 w 134"/>
                  <a:gd name="T21" fmla="*/ 0 h 139"/>
                  <a:gd name="T22" fmla="*/ 0 w 134"/>
                  <a:gd name="T23" fmla="*/ 0 h 139"/>
                  <a:gd name="T24" fmla="*/ 0 w 134"/>
                  <a:gd name="T25" fmla="*/ 0 h 139"/>
                  <a:gd name="T26" fmla="*/ 0 w 134"/>
                  <a:gd name="T27" fmla="*/ 0 h 139"/>
                  <a:gd name="T28" fmla="*/ 0 w 134"/>
                  <a:gd name="T29" fmla="*/ 0 h 139"/>
                  <a:gd name="T30" fmla="*/ 0 w 134"/>
                  <a:gd name="T31" fmla="*/ 0 h 139"/>
                  <a:gd name="T32" fmla="*/ 0 w 134"/>
                  <a:gd name="T33" fmla="*/ 0 h 139"/>
                  <a:gd name="T34" fmla="*/ 0 w 134"/>
                  <a:gd name="T35" fmla="*/ 0 h 139"/>
                  <a:gd name="T36" fmla="*/ 0 w 134"/>
                  <a:gd name="T37" fmla="*/ 0 h 139"/>
                  <a:gd name="T38" fmla="*/ 0 w 134"/>
                  <a:gd name="T39" fmla="*/ 0 h 139"/>
                  <a:gd name="T40" fmla="*/ 0 w 134"/>
                  <a:gd name="T41" fmla="*/ 0 h 139"/>
                  <a:gd name="T42" fmla="*/ 0 w 134"/>
                  <a:gd name="T43" fmla="*/ 0 h 139"/>
                  <a:gd name="T44" fmla="*/ 0 w 134"/>
                  <a:gd name="T45" fmla="*/ 0 h 139"/>
                  <a:gd name="T46" fmla="*/ 0 w 134"/>
                  <a:gd name="T47" fmla="*/ 0 h 139"/>
                  <a:gd name="T48" fmla="*/ 0 w 134"/>
                  <a:gd name="T49" fmla="*/ 0 h 139"/>
                  <a:gd name="T50" fmla="*/ 0 w 134"/>
                  <a:gd name="T51" fmla="*/ 0 h 139"/>
                  <a:gd name="T52" fmla="*/ 0 w 134"/>
                  <a:gd name="T53" fmla="*/ 0 h 139"/>
                  <a:gd name="T54" fmla="*/ 0 w 134"/>
                  <a:gd name="T55" fmla="*/ 0 h 139"/>
                  <a:gd name="T56" fmla="*/ 0 w 134"/>
                  <a:gd name="T57" fmla="*/ 0 h 139"/>
                  <a:gd name="T58" fmla="*/ 0 w 134"/>
                  <a:gd name="T59" fmla="*/ 0 h 139"/>
                  <a:gd name="T60" fmla="*/ 0 w 134"/>
                  <a:gd name="T61" fmla="*/ 0 h 139"/>
                  <a:gd name="T62" fmla="*/ 0 w 134"/>
                  <a:gd name="T63" fmla="*/ 0 h 139"/>
                  <a:gd name="T64" fmla="*/ 0 w 134"/>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139"/>
                  <a:gd name="T101" fmla="*/ 134 w 134"/>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06" name="Freeform 783"/>
              <p:cNvSpPr>
                <a:spLocks/>
              </p:cNvSpPr>
              <p:nvPr/>
            </p:nvSpPr>
            <p:spPr bwMode="auto">
              <a:xfrm>
                <a:off x="3441" y="3093"/>
                <a:ext cx="1" cy="2"/>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33"/>
                  <a:gd name="T32" fmla="*/ 21 w 2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07" name="Freeform 784"/>
              <p:cNvSpPr>
                <a:spLocks/>
              </p:cNvSpPr>
              <p:nvPr/>
            </p:nvSpPr>
            <p:spPr bwMode="auto">
              <a:xfrm>
                <a:off x="3442" y="3089"/>
                <a:ext cx="3" cy="6"/>
              </a:xfrm>
              <a:custGeom>
                <a:avLst/>
                <a:gdLst>
                  <a:gd name="T0" fmla="*/ 0 w 75"/>
                  <a:gd name="T1" fmla="*/ 0 h 98"/>
                  <a:gd name="T2" fmla="*/ 0 w 75"/>
                  <a:gd name="T3" fmla="*/ 0 h 98"/>
                  <a:gd name="T4" fmla="*/ 0 w 75"/>
                  <a:gd name="T5" fmla="*/ 0 h 98"/>
                  <a:gd name="T6" fmla="*/ 0 w 75"/>
                  <a:gd name="T7" fmla="*/ 0 h 98"/>
                  <a:gd name="T8" fmla="*/ 0 w 75"/>
                  <a:gd name="T9" fmla="*/ 0 h 98"/>
                  <a:gd name="T10" fmla="*/ 0 w 75"/>
                  <a:gd name="T11" fmla="*/ 0 h 98"/>
                  <a:gd name="T12" fmla="*/ 0 w 75"/>
                  <a:gd name="T13" fmla="*/ 0 h 98"/>
                  <a:gd name="T14" fmla="*/ 0 w 75"/>
                  <a:gd name="T15" fmla="*/ 0 h 98"/>
                  <a:gd name="T16" fmla="*/ 0 w 75"/>
                  <a:gd name="T17" fmla="*/ 0 h 98"/>
                  <a:gd name="T18" fmla="*/ 0 w 75"/>
                  <a:gd name="T19" fmla="*/ 0 h 98"/>
                  <a:gd name="T20" fmla="*/ 0 w 75"/>
                  <a:gd name="T21" fmla="*/ 0 h 98"/>
                  <a:gd name="T22" fmla="*/ 0 w 75"/>
                  <a:gd name="T23" fmla="*/ 0 h 98"/>
                  <a:gd name="T24" fmla="*/ 0 w 75"/>
                  <a:gd name="T25" fmla="*/ 0 h 98"/>
                  <a:gd name="T26" fmla="*/ 0 w 75"/>
                  <a:gd name="T27" fmla="*/ 0 h 98"/>
                  <a:gd name="T28" fmla="*/ 0 w 75"/>
                  <a:gd name="T29" fmla="*/ 0 h 98"/>
                  <a:gd name="T30" fmla="*/ 0 w 75"/>
                  <a:gd name="T31" fmla="*/ 0 h 98"/>
                  <a:gd name="T32" fmla="*/ 0 w 75"/>
                  <a:gd name="T33" fmla="*/ 0 h 98"/>
                  <a:gd name="T34" fmla="*/ 0 w 75"/>
                  <a:gd name="T35" fmla="*/ 0 h 98"/>
                  <a:gd name="T36" fmla="*/ 0 w 75"/>
                  <a:gd name="T37" fmla="*/ 0 h 98"/>
                  <a:gd name="T38" fmla="*/ 0 w 75"/>
                  <a:gd name="T39" fmla="*/ 0 h 98"/>
                  <a:gd name="T40" fmla="*/ 0 w 75"/>
                  <a:gd name="T41" fmla="*/ 0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98"/>
                  <a:gd name="T65" fmla="*/ 75 w 75"/>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40" y="1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08" name="Freeform 785"/>
              <p:cNvSpPr>
                <a:spLocks/>
              </p:cNvSpPr>
              <p:nvPr/>
            </p:nvSpPr>
            <p:spPr bwMode="auto">
              <a:xfrm>
                <a:off x="3440" y="3087"/>
                <a:ext cx="5" cy="3"/>
              </a:xfrm>
              <a:custGeom>
                <a:avLst/>
                <a:gdLst>
                  <a:gd name="T0" fmla="*/ 0 w 108"/>
                  <a:gd name="T1" fmla="*/ 0 h 49"/>
                  <a:gd name="T2" fmla="*/ 0 w 108"/>
                  <a:gd name="T3" fmla="*/ 0 h 49"/>
                  <a:gd name="T4" fmla="*/ 0 w 108"/>
                  <a:gd name="T5" fmla="*/ 0 h 49"/>
                  <a:gd name="T6" fmla="*/ 0 w 108"/>
                  <a:gd name="T7" fmla="*/ 0 h 49"/>
                  <a:gd name="T8" fmla="*/ 0 w 108"/>
                  <a:gd name="T9" fmla="*/ 0 h 49"/>
                  <a:gd name="T10" fmla="*/ 0 w 108"/>
                  <a:gd name="T11" fmla="*/ 0 h 49"/>
                  <a:gd name="T12" fmla="*/ 0 w 108"/>
                  <a:gd name="T13" fmla="*/ 0 h 49"/>
                  <a:gd name="T14" fmla="*/ 0 w 108"/>
                  <a:gd name="T15" fmla="*/ 0 h 49"/>
                  <a:gd name="T16" fmla="*/ 0 w 108"/>
                  <a:gd name="T17" fmla="*/ 0 h 49"/>
                  <a:gd name="T18" fmla="*/ 0 w 108"/>
                  <a:gd name="T19" fmla="*/ 0 h 49"/>
                  <a:gd name="T20" fmla="*/ 0 w 108"/>
                  <a:gd name="T21" fmla="*/ 0 h 49"/>
                  <a:gd name="T22" fmla="*/ 0 w 108"/>
                  <a:gd name="T23" fmla="*/ 0 h 49"/>
                  <a:gd name="T24" fmla="*/ 0 w 108"/>
                  <a:gd name="T25" fmla="*/ 0 h 49"/>
                  <a:gd name="T26" fmla="*/ 0 w 108"/>
                  <a:gd name="T27" fmla="*/ 0 h 49"/>
                  <a:gd name="T28" fmla="*/ 0 w 108"/>
                  <a:gd name="T29" fmla="*/ 0 h 49"/>
                  <a:gd name="T30" fmla="*/ 0 w 108"/>
                  <a:gd name="T31" fmla="*/ 0 h 49"/>
                  <a:gd name="T32" fmla="*/ 0 w 108"/>
                  <a:gd name="T33" fmla="*/ 0 h 49"/>
                  <a:gd name="T34" fmla="*/ 0 w 108"/>
                  <a:gd name="T35" fmla="*/ 0 h 49"/>
                  <a:gd name="T36" fmla="*/ 0 w 108"/>
                  <a:gd name="T37" fmla="*/ 0 h 49"/>
                  <a:gd name="T38" fmla="*/ 0 w 108"/>
                  <a:gd name="T39" fmla="*/ 0 h 49"/>
                  <a:gd name="T40" fmla="*/ 0 w 108"/>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49"/>
                  <a:gd name="T65" fmla="*/ 108 w 108"/>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20" y="43"/>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09" name="Freeform 786"/>
              <p:cNvSpPr>
                <a:spLocks/>
              </p:cNvSpPr>
              <p:nvPr/>
            </p:nvSpPr>
            <p:spPr bwMode="auto">
              <a:xfrm>
                <a:off x="3438" y="3088"/>
                <a:ext cx="3" cy="8"/>
              </a:xfrm>
              <a:custGeom>
                <a:avLst/>
                <a:gdLst>
                  <a:gd name="T0" fmla="*/ 0 w 69"/>
                  <a:gd name="T1" fmla="*/ 0 h 129"/>
                  <a:gd name="T2" fmla="*/ 0 w 69"/>
                  <a:gd name="T3" fmla="*/ 0 h 129"/>
                  <a:gd name="T4" fmla="*/ 0 w 69"/>
                  <a:gd name="T5" fmla="*/ 0 h 129"/>
                  <a:gd name="T6" fmla="*/ 0 w 69"/>
                  <a:gd name="T7" fmla="*/ 0 h 129"/>
                  <a:gd name="T8" fmla="*/ 0 w 69"/>
                  <a:gd name="T9" fmla="*/ 0 h 129"/>
                  <a:gd name="T10" fmla="*/ 0 w 69"/>
                  <a:gd name="T11" fmla="*/ 0 h 129"/>
                  <a:gd name="T12" fmla="*/ 0 w 69"/>
                  <a:gd name="T13" fmla="*/ 0 h 129"/>
                  <a:gd name="T14" fmla="*/ 0 w 69"/>
                  <a:gd name="T15" fmla="*/ 0 h 129"/>
                  <a:gd name="T16" fmla="*/ 0 w 69"/>
                  <a:gd name="T17" fmla="*/ 0 h 129"/>
                  <a:gd name="T18" fmla="*/ 0 w 69"/>
                  <a:gd name="T19" fmla="*/ 0 h 129"/>
                  <a:gd name="T20" fmla="*/ 0 w 69"/>
                  <a:gd name="T21" fmla="*/ 0 h 129"/>
                  <a:gd name="T22" fmla="*/ 0 w 69"/>
                  <a:gd name="T23" fmla="*/ 0 h 129"/>
                  <a:gd name="T24" fmla="*/ 0 w 69"/>
                  <a:gd name="T25" fmla="*/ 0 h 129"/>
                  <a:gd name="T26" fmla="*/ 0 w 69"/>
                  <a:gd name="T27" fmla="*/ 0 h 129"/>
                  <a:gd name="T28" fmla="*/ 0 w 69"/>
                  <a:gd name="T29" fmla="*/ 0 h 129"/>
                  <a:gd name="T30" fmla="*/ 0 w 69"/>
                  <a:gd name="T31" fmla="*/ 0 h 129"/>
                  <a:gd name="T32" fmla="*/ 0 w 69"/>
                  <a:gd name="T33" fmla="*/ 0 h 129"/>
                  <a:gd name="T34" fmla="*/ 0 w 69"/>
                  <a:gd name="T35" fmla="*/ 0 h 129"/>
                  <a:gd name="T36" fmla="*/ 0 w 69"/>
                  <a:gd name="T37" fmla="*/ 0 h 129"/>
                  <a:gd name="T38" fmla="*/ 0 w 69"/>
                  <a:gd name="T39" fmla="*/ 0 h 129"/>
                  <a:gd name="T40" fmla="*/ 0 w 69"/>
                  <a:gd name="T41" fmla="*/ 0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29"/>
                  <a:gd name="T65" fmla="*/ 69 w 69"/>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36" y="11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10" name="Freeform 787"/>
              <p:cNvSpPr>
                <a:spLocks/>
              </p:cNvSpPr>
              <p:nvPr/>
            </p:nvSpPr>
            <p:spPr bwMode="auto">
              <a:xfrm>
                <a:off x="3438" y="3095"/>
                <a:ext cx="5" cy="4"/>
              </a:xfrm>
              <a:custGeom>
                <a:avLst/>
                <a:gdLst>
                  <a:gd name="T0" fmla="*/ 0 w 117"/>
                  <a:gd name="T1" fmla="*/ 0 h 76"/>
                  <a:gd name="T2" fmla="*/ 0 w 117"/>
                  <a:gd name="T3" fmla="*/ 0 h 76"/>
                  <a:gd name="T4" fmla="*/ 0 w 117"/>
                  <a:gd name="T5" fmla="*/ 0 h 76"/>
                  <a:gd name="T6" fmla="*/ 0 w 117"/>
                  <a:gd name="T7" fmla="*/ 0 h 76"/>
                  <a:gd name="T8" fmla="*/ 0 w 117"/>
                  <a:gd name="T9" fmla="*/ 0 h 76"/>
                  <a:gd name="T10" fmla="*/ 0 w 117"/>
                  <a:gd name="T11" fmla="*/ 0 h 76"/>
                  <a:gd name="T12" fmla="*/ 0 w 117"/>
                  <a:gd name="T13" fmla="*/ 0 h 76"/>
                  <a:gd name="T14" fmla="*/ 0 w 117"/>
                  <a:gd name="T15" fmla="*/ 0 h 76"/>
                  <a:gd name="T16" fmla="*/ 0 w 117"/>
                  <a:gd name="T17" fmla="*/ 0 h 76"/>
                  <a:gd name="T18" fmla="*/ 0 w 117"/>
                  <a:gd name="T19" fmla="*/ 0 h 76"/>
                  <a:gd name="T20" fmla="*/ 0 w 117"/>
                  <a:gd name="T21" fmla="*/ 0 h 76"/>
                  <a:gd name="T22" fmla="*/ 0 w 117"/>
                  <a:gd name="T23" fmla="*/ 0 h 76"/>
                  <a:gd name="T24" fmla="*/ 0 w 117"/>
                  <a:gd name="T25" fmla="*/ 0 h 76"/>
                  <a:gd name="T26" fmla="*/ 0 w 117"/>
                  <a:gd name="T27" fmla="*/ 0 h 76"/>
                  <a:gd name="T28" fmla="*/ 0 w 117"/>
                  <a:gd name="T29" fmla="*/ 0 h 76"/>
                  <a:gd name="T30" fmla="*/ 0 w 117"/>
                  <a:gd name="T31" fmla="*/ 0 h 76"/>
                  <a:gd name="T32" fmla="*/ 0 w 117"/>
                  <a:gd name="T33" fmla="*/ 0 h 76"/>
                  <a:gd name="T34" fmla="*/ 0 w 117"/>
                  <a:gd name="T35" fmla="*/ 0 h 76"/>
                  <a:gd name="T36" fmla="*/ 0 w 117"/>
                  <a:gd name="T37" fmla="*/ 0 h 76"/>
                  <a:gd name="T38" fmla="*/ 0 w 117"/>
                  <a:gd name="T39" fmla="*/ 0 h 76"/>
                  <a:gd name="T40" fmla="*/ 0 w 117"/>
                  <a:gd name="T41" fmla="*/ 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76"/>
                  <a:gd name="T65" fmla="*/ 117 w 117"/>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07" y="41"/>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11" name="Freeform 788"/>
              <p:cNvSpPr>
                <a:spLocks/>
              </p:cNvSpPr>
              <p:nvPr/>
            </p:nvSpPr>
            <p:spPr bwMode="auto">
              <a:xfrm>
                <a:off x="3443" y="3094"/>
                <a:ext cx="4" cy="5"/>
              </a:xfrm>
              <a:custGeom>
                <a:avLst/>
                <a:gdLst>
                  <a:gd name="T0" fmla="*/ 0 w 79"/>
                  <a:gd name="T1" fmla="*/ 0 h 88"/>
                  <a:gd name="T2" fmla="*/ 0 w 79"/>
                  <a:gd name="T3" fmla="*/ 0 h 88"/>
                  <a:gd name="T4" fmla="*/ 0 w 79"/>
                  <a:gd name="T5" fmla="*/ 0 h 88"/>
                  <a:gd name="T6" fmla="*/ 0 w 79"/>
                  <a:gd name="T7" fmla="*/ 0 h 88"/>
                  <a:gd name="T8" fmla="*/ 0 w 79"/>
                  <a:gd name="T9" fmla="*/ 0 h 88"/>
                  <a:gd name="T10" fmla="*/ 0 w 79"/>
                  <a:gd name="T11" fmla="*/ 0 h 88"/>
                  <a:gd name="T12" fmla="*/ 0 w 79"/>
                  <a:gd name="T13" fmla="*/ 0 h 88"/>
                  <a:gd name="T14" fmla="*/ 0 w 79"/>
                  <a:gd name="T15" fmla="*/ 0 h 88"/>
                  <a:gd name="T16" fmla="*/ 0 w 79"/>
                  <a:gd name="T17" fmla="*/ 0 h 88"/>
                  <a:gd name="T18" fmla="*/ 0 w 79"/>
                  <a:gd name="T19" fmla="*/ 0 h 88"/>
                  <a:gd name="T20" fmla="*/ 0 w 79"/>
                  <a:gd name="T21" fmla="*/ 0 h 88"/>
                  <a:gd name="T22" fmla="*/ 0 w 79"/>
                  <a:gd name="T23" fmla="*/ 0 h 88"/>
                  <a:gd name="T24" fmla="*/ 0 w 79"/>
                  <a:gd name="T25" fmla="*/ 0 h 88"/>
                  <a:gd name="T26" fmla="*/ 0 w 79"/>
                  <a:gd name="T27" fmla="*/ 0 h 88"/>
                  <a:gd name="T28" fmla="*/ 0 w 79"/>
                  <a:gd name="T29" fmla="*/ 0 h 88"/>
                  <a:gd name="T30" fmla="*/ 0 w 79"/>
                  <a:gd name="T31" fmla="*/ 0 h 88"/>
                  <a:gd name="T32" fmla="*/ 0 w 79"/>
                  <a:gd name="T33" fmla="*/ 0 h 88"/>
                  <a:gd name="T34" fmla="*/ 0 w 79"/>
                  <a:gd name="T35" fmla="*/ 0 h 88"/>
                  <a:gd name="T36" fmla="*/ 0 w 79"/>
                  <a:gd name="T37" fmla="*/ 0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88"/>
                  <a:gd name="T59" fmla="*/ 79 w 79"/>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12" name="Freeform 789"/>
              <p:cNvSpPr>
                <a:spLocks/>
              </p:cNvSpPr>
              <p:nvPr/>
            </p:nvSpPr>
            <p:spPr bwMode="auto">
              <a:xfrm>
                <a:off x="3442" y="3097"/>
                <a:ext cx="2" cy="1"/>
              </a:xfrm>
              <a:custGeom>
                <a:avLst/>
                <a:gdLst>
                  <a:gd name="T0" fmla="*/ 0 w 32"/>
                  <a:gd name="T1" fmla="*/ 0 h 18"/>
                  <a:gd name="T2" fmla="*/ 0 w 32"/>
                  <a:gd name="T3" fmla="*/ 0 h 18"/>
                  <a:gd name="T4" fmla="*/ 0 w 32"/>
                  <a:gd name="T5" fmla="*/ 0 h 18"/>
                  <a:gd name="T6" fmla="*/ 0 w 32"/>
                  <a:gd name="T7" fmla="*/ 0 h 18"/>
                  <a:gd name="T8" fmla="*/ 0 w 32"/>
                  <a:gd name="T9" fmla="*/ 0 h 18"/>
                  <a:gd name="T10" fmla="*/ 0 w 32"/>
                  <a:gd name="T11" fmla="*/ 0 h 18"/>
                  <a:gd name="T12" fmla="*/ 0 w 32"/>
                  <a:gd name="T13" fmla="*/ 0 h 18"/>
                  <a:gd name="T14" fmla="*/ 0 w 32"/>
                  <a:gd name="T15" fmla="*/ 0 h 18"/>
                  <a:gd name="T16" fmla="*/ 0 w 32"/>
                  <a:gd name="T17" fmla="*/ 0 h 18"/>
                  <a:gd name="T18" fmla="*/ 0 w 32"/>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8"/>
                  <a:gd name="T32" fmla="*/ 32 w 32"/>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13" name="Freeform 790"/>
              <p:cNvSpPr>
                <a:spLocks/>
              </p:cNvSpPr>
              <p:nvPr/>
            </p:nvSpPr>
            <p:spPr bwMode="auto">
              <a:xfrm>
                <a:off x="3442" y="3094"/>
                <a:ext cx="1" cy="2"/>
              </a:xfrm>
              <a:custGeom>
                <a:avLst/>
                <a:gdLst>
                  <a:gd name="T0" fmla="*/ 0 w 22"/>
                  <a:gd name="T1" fmla="*/ 0 h 32"/>
                  <a:gd name="T2" fmla="*/ 0 w 22"/>
                  <a:gd name="T3" fmla="*/ 0 h 32"/>
                  <a:gd name="T4" fmla="*/ 0 w 22"/>
                  <a:gd name="T5" fmla="*/ 0 h 32"/>
                  <a:gd name="T6" fmla="*/ 0 w 22"/>
                  <a:gd name="T7" fmla="*/ 0 h 32"/>
                  <a:gd name="T8" fmla="*/ 0 w 22"/>
                  <a:gd name="T9" fmla="*/ 0 h 32"/>
                  <a:gd name="T10" fmla="*/ 0 w 22"/>
                  <a:gd name="T11" fmla="*/ 0 h 32"/>
                  <a:gd name="T12" fmla="*/ 0 w 22"/>
                  <a:gd name="T13" fmla="*/ 0 h 32"/>
                  <a:gd name="T14" fmla="*/ 0 w 22"/>
                  <a:gd name="T15" fmla="*/ 0 h 32"/>
                  <a:gd name="T16" fmla="*/ 0 w 22"/>
                  <a:gd name="T17" fmla="*/ 0 h 32"/>
                  <a:gd name="T18" fmla="*/ 0 w 22"/>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2"/>
                  <a:gd name="T32" fmla="*/ 22 w 2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14" name="Freeform 791"/>
              <p:cNvSpPr>
                <a:spLocks/>
              </p:cNvSpPr>
              <p:nvPr/>
            </p:nvSpPr>
            <p:spPr bwMode="auto">
              <a:xfrm>
                <a:off x="3442" y="3090"/>
                <a:ext cx="4" cy="5"/>
              </a:xfrm>
              <a:custGeom>
                <a:avLst/>
                <a:gdLst>
                  <a:gd name="T0" fmla="*/ 0 w 74"/>
                  <a:gd name="T1" fmla="*/ 0 h 99"/>
                  <a:gd name="T2" fmla="*/ 0 w 74"/>
                  <a:gd name="T3" fmla="*/ 0 h 99"/>
                  <a:gd name="T4" fmla="*/ 0 w 74"/>
                  <a:gd name="T5" fmla="*/ 0 h 99"/>
                  <a:gd name="T6" fmla="*/ 0 w 74"/>
                  <a:gd name="T7" fmla="*/ 0 h 99"/>
                  <a:gd name="T8" fmla="*/ 0 w 74"/>
                  <a:gd name="T9" fmla="*/ 0 h 99"/>
                  <a:gd name="T10" fmla="*/ 0 w 74"/>
                  <a:gd name="T11" fmla="*/ 0 h 99"/>
                  <a:gd name="T12" fmla="*/ 0 w 74"/>
                  <a:gd name="T13" fmla="*/ 0 h 99"/>
                  <a:gd name="T14" fmla="*/ 0 w 74"/>
                  <a:gd name="T15" fmla="*/ 0 h 99"/>
                  <a:gd name="T16" fmla="*/ 0 w 74"/>
                  <a:gd name="T17" fmla="*/ 0 h 99"/>
                  <a:gd name="T18" fmla="*/ 0 w 74"/>
                  <a:gd name="T19" fmla="*/ 0 h 99"/>
                  <a:gd name="T20" fmla="*/ 0 w 74"/>
                  <a:gd name="T21" fmla="*/ 0 h 99"/>
                  <a:gd name="T22" fmla="*/ 0 w 74"/>
                  <a:gd name="T23" fmla="*/ 0 h 99"/>
                  <a:gd name="T24" fmla="*/ 0 w 74"/>
                  <a:gd name="T25" fmla="*/ 0 h 99"/>
                  <a:gd name="T26" fmla="*/ 0 w 74"/>
                  <a:gd name="T27" fmla="*/ 0 h 99"/>
                  <a:gd name="T28" fmla="*/ 0 w 74"/>
                  <a:gd name="T29" fmla="*/ 0 h 99"/>
                  <a:gd name="T30" fmla="*/ 0 w 74"/>
                  <a:gd name="T31" fmla="*/ 0 h 99"/>
                  <a:gd name="T32" fmla="*/ 0 w 74"/>
                  <a:gd name="T33" fmla="*/ 0 h 99"/>
                  <a:gd name="T34" fmla="*/ 0 w 74"/>
                  <a:gd name="T35" fmla="*/ 0 h 99"/>
                  <a:gd name="T36" fmla="*/ 0 w 74"/>
                  <a:gd name="T37" fmla="*/ 0 h 99"/>
                  <a:gd name="T38" fmla="*/ 0 w 74"/>
                  <a:gd name="T39" fmla="*/ 0 h 99"/>
                  <a:gd name="T40" fmla="*/ 0 w 74"/>
                  <a:gd name="T41" fmla="*/ 0 h 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99"/>
                  <a:gd name="T65" fmla="*/ 74 w 74"/>
                  <a:gd name="T66" fmla="*/ 99 h 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15" name="Freeform 792"/>
              <p:cNvSpPr>
                <a:spLocks/>
              </p:cNvSpPr>
              <p:nvPr/>
            </p:nvSpPr>
            <p:spPr bwMode="auto">
              <a:xfrm>
                <a:off x="3441" y="3088"/>
                <a:ext cx="5" cy="3"/>
              </a:xfrm>
              <a:custGeom>
                <a:avLst/>
                <a:gdLst>
                  <a:gd name="T0" fmla="*/ 0 w 108"/>
                  <a:gd name="T1" fmla="*/ 0 h 50"/>
                  <a:gd name="T2" fmla="*/ 0 w 108"/>
                  <a:gd name="T3" fmla="*/ 0 h 50"/>
                  <a:gd name="T4" fmla="*/ 0 w 108"/>
                  <a:gd name="T5" fmla="*/ 0 h 50"/>
                  <a:gd name="T6" fmla="*/ 0 w 108"/>
                  <a:gd name="T7" fmla="*/ 0 h 50"/>
                  <a:gd name="T8" fmla="*/ 0 w 108"/>
                  <a:gd name="T9" fmla="*/ 0 h 50"/>
                  <a:gd name="T10" fmla="*/ 0 w 108"/>
                  <a:gd name="T11" fmla="*/ 0 h 50"/>
                  <a:gd name="T12" fmla="*/ 0 w 108"/>
                  <a:gd name="T13" fmla="*/ 0 h 50"/>
                  <a:gd name="T14" fmla="*/ 0 w 108"/>
                  <a:gd name="T15" fmla="*/ 0 h 50"/>
                  <a:gd name="T16" fmla="*/ 0 w 108"/>
                  <a:gd name="T17" fmla="*/ 0 h 50"/>
                  <a:gd name="T18" fmla="*/ 0 w 108"/>
                  <a:gd name="T19" fmla="*/ 0 h 50"/>
                  <a:gd name="T20" fmla="*/ 0 w 108"/>
                  <a:gd name="T21" fmla="*/ 0 h 50"/>
                  <a:gd name="T22" fmla="*/ 0 w 108"/>
                  <a:gd name="T23" fmla="*/ 0 h 50"/>
                  <a:gd name="T24" fmla="*/ 0 w 108"/>
                  <a:gd name="T25" fmla="*/ 0 h 50"/>
                  <a:gd name="T26" fmla="*/ 0 w 108"/>
                  <a:gd name="T27" fmla="*/ 0 h 50"/>
                  <a:gd name="T28" fmla="*/ 0 w 108"/>
                  <a:gd name="T29" fmla="*/ 0 h 50"/>
                  <a:gd name="T30" fmla="*/ 0 w 108"/>
                  <a:gd name="T31" fmla="*/ 0 h 50"/>
                  <a:gd name="T32" fmla="*/ 0 w 108"/>
                  <a:gd name="T33" fmla="*/ 0 h 50"/>
                  <a:gd name="T34" fmla="*/ 0 w 108"/>
                  <a:gd name="T35" fmla="*/ 0 h 50"/>
                  <a:gd name="T36" fmla="*/ 0 w 108"/>
                  <a:gd name="T37" fmla="*/ 0 h 50"/>
                  <a:gd name="T38" fmla="*/ 0 w 108"/>
                  <a:gd name="T39" fmla="*/ 0 h 50"/>
                  <a:gd name="T40" fmla="*/ 0 w 108"/>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50"/>
                  <a:gd name="T65" fmla="*/ 108 w 108"/>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16" name="Freeform 793"/>
              <p:cNvSpPr>
                <a:spLocks/>
              </p:cNvSpPr>
              <p:nvPr/>
            </p:nvSpPr>
            <p:spPr bwMode="auto">
              <a:xfrm>
                <a:off x="3438" y="3089"/>
                <a:ext cx="4" cy="7"/>
              </a:xfrm>
              <a:custGeom>
                <a:avLst/>
                <a:gdLst>
                  <a:gd name="T0" fmla="*/ 0 w 69"/>
                  <a:gd name="T1" fmla="*/ 0 h 131"/>
                  <a:gd name="T2" fmla="*/ 0 w 69"/>
                  <a:gd name="T3" fmla="*/ 0 h 131"/>
                  <a:gd name="T4" fmla="*/ 0 w 69"/>
                  <a:gd name="T5" fmla="*/ 0 h 131"/>
                  <a:gd name="T6" fmla="*/ 0 w 69"/>
                  <a:gd name="T7" fmla="*/ 0 h 131"/>
                  <a:gd name="T8" fmla="*/ 0 w 69"/>
                  <a:gd name="T9" fmla="*/ 0 h 131"/>
                  <a:gd name="T10" fmla="*/ 0 w 69"/>
                  <a:gd name="T11" fmla="*/ 0 h 131"/>
                  <a:gd name="T12" fmla="*/ 0 w 69"/>
                  <a:gd name="T13" fmla="*/ 0 h 131"/>
                  <a:gd name="T14" fmla="*/ 0 w 69"/>
                  <a:gd name="T15" fmla="*/ 0 h 131"/>
                  <a:gd name="T16" fmla="*/ 0 w 69"/>
                  <a:gd name="T17" fmla="*/ 0 h 131"/>
                  <a:gd name="T18" fmla="*/ 0 w 69"/>
                  <a:gd name="T19" fmla="*/ 0 h 131"/>
                  <a:gd name="T20" fmla="*/ 0 w 69"/>
                  <a:gd name="T21" fmla="*/ 0 h 131"/>
                  <a:gd name="T22" fmla="*/ 0 w 69"/>
                  <a:gd name="T23" fmla="*/ 0 h 131"/>
                  <a:gd name="T24" fmla="*/ 0 w 69"/>
                  <a:gd name="T25" fmla="*/ 0 h 131"/>
                  <a:gd name="T26" fmla="*/ 0 w 69"/>
                  <a:gd name="T27" fmla="*/ 0 h 131"/>
                  <a:gd name="T28" fmla="*/ 0 w 69"/>
                  <a:gd name="T29" fmla="*/ 0 h 131"/>
                  <a:gd name="T30" fmla="*/ 0 w 69"/>
                  <a:gd name="T31" fmla="*/ 0 h 131"/>
                  <a:gd name="T32" fmla="*/ 0 w 69"/>
                  <a:gd name="T33" fmla="*/ 0 h 131"/>
                  <a:gd name="T34" fmla="*/ 0 w 69"/>
                  <a:gd name="T35" fmla="*/ 0 h 131"/>
                  <a:gd name="T36" fmla="*/ 0 w 69"/>
                  <a:gd name="T37" fmla="*/ 0 h 131"/>
                  <a:gd name="T38" fmla="*/ 0 w 69"/>
                  <a:gd name="T39" fmla="*/ 0 h 131"/>
                  <a:gd name="T40" fmla="*/ 0 w 69"/>
                  <a:gd name="T41" fmla="*/ 0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31"/>
                  <a:gd name="T65" fmla="*/ 69 w 69"/>
                  <a:gd name="T66" fmla="*/ 131 h 1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36" y="114"/>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17" name="Freeform 794"/>
              <p:cNvSpPr>
                <a:spLocks/>
              </p:cNvSpPr>
              <p:nvPr/>
            </p:nvSpPr>
            <p:spPr bwMode="auto">
              <a:xfrm>
                <a:off x="3439" y="3095"/>
                <a:ext cx="5" cy="4"/>
              </a:xfrm>
              <a:custGeom>
                <a:avLst/>
                <a:gdLst>
                  <a:gd name="T0" fmla="*/ 0 w 117"/>
                  <a:gd name="T1" fmla="*/ 0 h 77"/>
                  <a:gd name="T2" fmla="*/ 0 w 117"/>
                  <a:gd name="T3" fmla="*/ 0 h 77"/>
                  <a:gd name="T4" fmla="*/ 0 w 117"/>
                  <a:gd name="T5" fmla="*/ 0 h 77"/>
                  <a:gd name="T6" fmla="*/ 0 w 117"/>
                  <a:gd name="T7" fmla="*/ 0 h 77"/>
                  <a:gd name="T8" fmla="*/ 0 w 117"/>
                  <a:gd name="T9" fmla="*/ 0 h 77"/>
                  <a:gd name="T10" fmla="*/ 0 w 117"/>
                  <a:gd name="T11" fmla="*/ 0 h 77"/>
                  <a:gd name="T12" fmla="*/ 0 w 117"/>
                  <a:gd name="T13" fmla="*/ 0 h 77"/>
                  <a:gd name="T14" fmla="*/ 0 w 117"/>
                  <a:gd name="T15" fmla="*/ 0 h 77"/>
                  <a:gd name="T16" fmla="*/ 0 w 117"/>
                  <a:gd name="T17" fmla="*/ 0 h 77"/>
                  <a:gd name="T18" fmla="*/ 0 w 117"/>
                  <a:gd name="T19" fmla="*/ 0 h 77"/>
                  <a:gd name="T20" fmla="*/ 0 w 117"/>
                  <a:gd name="T21" fmla="*/ 0 h 77"/>
                  <a:gd name="T22" fmla="*/ 0 w 117"/>
                  <a:gd name="T23" fmla="*/ 0 h 77"/>
                  <a:gd name="T24" fmla="*/ 0 w 117"/>
                  <a:gd name="T25" fmla="*/ 0 h 77"/>
                  <a:gd name="T26" fmla="*/ 0 w 117"/>
                  <a:gd name="T27" fmla="*/ 0 h 77"/>
                  <a:gd name="T28" fmla="*/ 0 w 117"/>
                  <a:gd name="T29" fmla="*/ 0 h 77"/>
                  <a:gd name="T30" fmla="*/ 0 w 117"/>
                  <a:gd name="T31" fmla="*/ 0 h 77"/>
                  <a:gd name="T32" fmla="*/ 0 w 117"/>
                  <a:gd name="T33" fmla="*/ 0 h 77"/>
                  <a:gd name="T34" fmla="*/ 0 w 117"/>
                  <a:gd name="T35" fmla="*/ 0 h 77"/>
                  <a:gd name="T36" fmla="*/ 0 w 117"/>
                  <a:gd name="T37" fmla="*/ 0 h 77"/>
                  <a:gd name="T38" fmla="*/ 0 w 117"/>
                  <a:gd name="T39" fmla="*/ 0 h 77"/>
                  <a:gd name="T40" fmla="*/ 0 w 117"/>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77"/>
                  <a:gd name="T65" fmla="*/ 117 w 117"/>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07" y="41"/>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18" name="Freeform 795"/>
              <p:cNvSpPr>
                <a:spLocks/>
              </p:cNvSpPr>
              <p:nvPr/>
            </p:nvSpPr>
            <p:spPr bwMode="auto">
              <a:xfrm>
                <a:off x="3444" y="3094"/>
                <a:ext cx="3" cy="5"/>
              </a:xfrm>
              <a:custGeom>
                <a:avLst/>
                <a:gdLst>
                  <a:gd name="T0" fmla="*/ 0 w 81"/>
                  <a:gd name="T1" fmla="*/ 0 h 90"/>
                  <a:gd name="T2" fmla="*/ 0 w 81"/>
                  <a:gd name="T3" fmla="*/ 0 h 90"/>
                  <a:gd name="T4" fmla="*/ 0 w 81"/>
                  <a:gd name="T5" fmla="*/ 0 h 90"/>
                  <a:gd name="T6" fmla="*/ 0 w 81"/>
                  <a:gd name="T7" fmla="*/ 0 h 90"/>
                  <a:gd name="T8" fmla="*/ 0 w 81"/>
                  <a:gd name="T9" fmla="*/ 0 h 90"/>
                  <a:gd name="T10" fmla="*/ 0 w 81"/>
                  <a:gd name="T11" fmla="*/ 0 h 90"/>
                  <a:gd name="T12" fmla="*/ 0 w 81"/>
                  <a:gd name="T13" fmla="*/ 0 h 90"/>
                  <a:gd name="T14" fmla="*/ 0 w 81"/>
                  <a:gd name="T15" fmla="*/ 0 h 90"/>
                  <a:gd name="T16" fmla="*/ 0 w 81"/>
                  <a:gd name="T17" fmla="*/ 0 h 90"/>
                  <a:gd name="T18" fmla="*/ 0 w 81"/>
                  <a:gd name="T19" fmla="*/ 0 h 90"/>
                  <a:gd name="T20" fmla="*/ 0 w 81"/>
                  <a:gd name="T21" fmla="*/ 0 h 90"/>
                  <a:gd name="T22" fmla="*/ 0 w 81"/>
                  <a:gd name="T23" fmla="*/ 0 h 90"/>
                  <a:gd name="T24" fmla="*/ 0 w 81"/>
                  <a:gd name="T25" fmla="*/ 0 h 90"/>
                  <a:gd name="T26" fmla="*/ 0 w 81"/>
                  <a:gd name="T27" fmla="*/ 0 h 90"/>
                  <a:gd name="T28" fmla="*/ 0 w 81"/>
                  <a:gd name="T29" fmla="*/ 0 h 90"/>
                  <a:gd name="T30" fmla="*/ 0 w 81"/>
                  <a:gd name="T31" fmla="*/ 0 h 90"/>
                  <a:gd name="T32" fmla="*/ 0 w 81"/>
                  <a:gd name="T33" fmla="*/ 0 h 90"/>
                  <a:gd name="T34" fmla="*/ 0 w 81"/>
                  <a:gd name="T35" fmla="*/ 0 h 90"/>
                  <a:gd name="T36" fmla="*/ 0 w 81"/>
                  <a:gd name="T37" fmla="*/ 0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
                  <a:gd name="T58" fmla="*/ 0 h 90"/>
                  <a:gd name="T59" fmla="*/ 81 w 81"/>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19" name="Freeform 796"/>
              <p:cNvSpPr>
                <a:spLocks/>
              </p:cNvSpPr>
              <p:nvPr/>
            </p:nvSpPr>
            <p:spPr bwMode="auto">
              <a:xfrm>
                <a:off x="3443" y="3097"/>
                <a:ext cx="2" cy="1"/>
              </a:xfrm>
              <a:custGeom>
                <a:avLst/>
                <a:gdLst>
                  <a:gd name="T0" fmla="*/ 0 w 33"/>
                  <a:gd name="T1" fmla="*/ 0 h 19"/>
                  <a:gd name="T2" fmla="*/ 0 w 33"/>
                  <a:gd name="T3" fmla="*/ 0 h 19"/>
                  <a:gd name="T4" fmla="*/ 0 w 33"/>
                  <a:gd name="T5" fmla="*/ 0 h 19"/>
                  <a:gd name="T6" fmla="*/ 0 w 33"/>
                  <a:gd name="T7" fmla="*/ 0 h 19"/>
                  <a:gd name="T8" fmla="*/ 0 w 33"/>
                  <a:gd name="T9" fmla="*/ 0 h 19"/>
                  <a:gd name="T10" fmla="*/ 0 w 33"/>
                  <a:gd name="T11" fmla="*/ 0 h 19"/>
                  <a:gd name="T12" fmla="*/ 0 w 33"/>
                  <a:gd name="T13" fmla="*/ 0 h 19"/>
                  <a:gd name="T14" fmla="*/ 0 w 33"/>
                  <a:gd name="T15" fmla="*/ 0 h 19"/>
                  <a:gd name="T16" fmla="*/ 0 w 33"/>
                  <a:gd name="T17" fmla="*/ 0 h 19"/>
                  <a:gd name="T18" fmla="*/ 0 w 33"/>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19"/>
                  <a:gd name="T32" fmla="*/ 33 w 33"/>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20" name="Freeform 797"/>
              <p:cNvSpPr>
                <a:spLocks/>
              </p:cNvSpPr>
              <p:nvPr/>
            </p:nvSpPr>
            <p:spPr bwMode="auto">
              <a:xfrm>
                <a:off x="3398" y="3240"/>
                <a:ext cx="1" cy="1"/>
              </a:xfrm>
              <a:custGeom>
                <a:avLst/>
                <a:gdLst>
                  <a:gd name="T0" fmla="*/ 0 w 21"/>
                  <a:gd name="T1" fmla="*/ 0 h 27"/>
                  <a:gd name="T2" fmla="*/ 0 w 21"/>
                  <a:gd name="T3" fmla="*/ 0 h 27"/>
                  <a:gd name="T4" fmla="*/ 0 w 21"/>
                  <a:gd name="T5" fmla="*/ 0 h 27"/>
                  <a:gd name="T6" fmla="*/ 0 w 21"/>
                  <a:gd name="T7" fmla="*/ 0 h 27"/>
                  <a:gd name="T8" fmla="*/ 0 w 21"/>
                  <a:gd name="T9" fmla="*/ 0 h 27"/>
                  <a:gd name="T10" fmla="*/ 0 w 21"/>
                  <a:gd name="T11" fmla="*/ 0 h 27"/>
                  <a:gd name="T12" fmla="*/ 0 w 21"/>
                  <a:gd name="T13" fmla="*/ 0 h 27"/>
                  <a:gd name="T14" fmla="*/ 0 w 21"/>
                  <a:gd name="T15" fmla="*/ 0 h 27"/>
                  <a:gd name="T16" fmla="*/ 0 w 21"/>
                  <a:gd name="T17" fmla="*/ 0 h 27"/>
                  <a:gd name="T18" fmla="*/ 0 w 2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7"/>
                  <a:gd name="T32" fmla="*/ 21 w 2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21" name="Freeform 798"/>
              <p:cNvSpPr>
                <a:spLocks/>
              </p:cNvSpPr>
              <p:nvPr/>
            </p:nvSpPr>
            <p:spPr bwMode="auto">
              <a:xfrm>
                <a:off x="3389" y="3221"/>
                <a:ext cx="10" cy="20"/>
              </a:xfrm>
              <a:custGeom>
                <a:avLst/>
                <a:gdLst>
                  <a:gd name="T0" fmla="*/ 0 w 218"/>
                  <a:gd name="T1" fmla="*/ 0 h 365"/>
                  <a:gd name="T2" fmla="*/ 0 w 218"/>
                  <a:gd name="T3" fmla="*/ 0 h 365"/>
                  <a:gd name="T4" fmla="*/ 0 w 218"/>
                  <a:gd name="T5" fmla="*/ 0 h 365"/>
                  <a:gd name="T6" fmla="*/ 0 w 218"/>
                  <a:gd name="T7" fmla="*/ 0 h 365"/>
                  <a:gd name="T8" fmla="*/ 0 w 218"/>
                  <a:gd name="T9" fmla="*/ 0 h 365"/>
                  <a:gd name="T10" fmla="*/ 0 w 218"/>
                  <a:gd name="T11" fmla="*/ 0 h 365"/>
                  <a:gd name="T12" fmla="*/ 0 w 218"/>
                  <a:gd name="T13" fmla="*/ 0 h 365"/>
                  <a:gd name="T14" fmla="*/ 0 w 218"/>
                  <a:gd name="T15" fmla="*/ 0 h 365"/>
                  <a:gd name="T16" fmla="*/ 0 w 218"/>
                  <a:gd name="T17" fmla="*/ 0 h 365"/>
                  <a:gd name="T18" fmla="*/ 0 w 218"/>
                  <a:gd name="T19" fmla="*/ 0 h 365"/>
                  <a:gd name="T20" fmla="*/ 0 w 218"/>
                  <a:gd name="T21" fmla="*/ 0 h 365"/>
                  <a:gd name="T22" fmla="*/ 0 w 218"/>
                  <a:gd name="T23" fmla="*/ 0 h 365"/>
                  <a:gd name="T24" fmla="*/ 0 w 218"/>
                  <a:gd name="T25" fmla="*/ 0 h 365"/>
                  <a:gd name="T26" fmla="*/ 0 w 218"/>
                  <a:gd name="T27" fmla="*/ 0 h 365"/>
                  <a:gd name="T28" fmla="*/ 0 w 218"/>
                  <a:gd name="T29" fmla="*/ 0 h 365"/>
                  <a:gd name="T30" fmla="*/ 0 w 218"/>
                  <a:gd name="T31" fmla="*/ 0 h 365"/>
                  <a:gd name="T32" fmla="*/ 0 w 218"/>
                  <a:gd name="T33" fmla="*/ 0 h 365"/>
                  <a:gd name="T34" fmla="*/ 0 w 218"/>
                  <a:gd name="T35" fmla="*/ 0 h 365"/>
                  <a:gd name="T36" fmla="*/ 0 w 218"/>
                  <a:gd name="T37" fmla="*/ 0 h 365"/>
                  <a:gd name="T38" fmla="*/ 0 w 218"/>
                  <a:gd name="T39" fmla="*/ 0 h 365"/>
                  <a:gd name="T40" fmla="*/ 0 w 218"/>
                  <a:gd name="T41" fmla="*/ 0 h 365"/>
                  <a:gd name="T42" fmla="*/ 0 w 218"/>
                  <a:gd name="T43" fmla="*/ 0 h 365"/>
                  <a:gd name="T44" fmla="*/ 0 w 218"/>
                  <a:gd name="T45" fmla="*/ 0 h 365"/>
                  <a:gd name="T46" fmla="*/ 0 w 218"/>
                  <a:gd name="T47" fmla="*/ 0 h 365"/>
                  <a:gd name="T48" fmla="*/ 0 w 218"/>
                  <a:gd name="T49" fmla="*/ 0 h 365"/>
                  <a:gd name="T50" fmla="*/ 0 w 218"/>
                  <a:gd name="T51" fmla="*/ 0 h 365"/>
                  <a:gd name="T52" fmla="*/ 0 w 218"/>
                  <a:gd name="T53" fmla="*/ 0 h 365"/>
                  <a:gd name="T54" fmla="*/ 0 w 218"/>
                  <a:gd name="T55" fmla="*/ 0 h 365"/>
                  <a:gd name="T56" fmla="*/ 0 w 218"/>
                  <a:gd name="T57" fmla="*/ 0 h 365"/>
                  <a:gd name="T58" fmla="*/ 0 w 218"/>
                  <a:gd name="T59" fmla="*/ 0 h 365"/>
                  <a:gd name="T60" fmla="*/ 0 w 218"/>
                  <a:gd name="T61" fmla="*/ 0 h 365"/>
                  <a:gd name="T62" fmla="*/ 0 w 218"/>
                  <a:gd name="T63" fmla="*/ 0 h 365"/>
                  <a:gd name="T64" fmla="*/ 0 w 218"/>
                  <a:gd name="T65" fmla="*/ 0 h 365"/>
                  <a:gd name="T66" fmla="*/ 0 w 218"/>
                  <a:gd name="T67" fmla="*/ 0 h 365"/>
                  <a:gd name="T68" fmla="*/ 0 w 218"/>
                  <a:gd name="T69" fmla="*/ 0 h 365"/>
                  <a:gd name="T70" fmla="*/ 0 w 218"/>
                  <a:gd name="T71" fmla="*/ 0 h 365"/>
                  <a:gd name="T72" fmla="*/ 0 w 218"/>
                  <a:gd name="T73" fmla="*/ 0 h 3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8"/>
                  <a:gd name="T112" fmla="*/ 0 h 365"/>
                  <a:gd name="T113" fmla="*/ 218 w 218"/>
                  <a:gd name="T114" fmla="*/ 365 h 3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22" name="Freeform 799"/>
              <p:cNvSpPr>
                <a:spLocks/>
              </p:cNvSpPr>
              <p:nvPr/>
            </p:nvSpPr>
            <p:spPr bwMode="auto">
              <a:xfrm>
                <a:off x="3389" y="3216"/>
                <a:ext cx="2" cy="5"/>
              </a:xfrm>
              <a:custGeom>
                <a:avLst/>
                <a:gdLst>
                  <a:gd name="T0" fmla="*/ 0 w 37"/>
                  <a:gd name="T1" fmla="*/ 0 h 92"/>
                  <a:gd name="T2" fmla="*/ 0 w 37"/>
                  <a:gd name="T3" fmla="*/ 0 h 92"/>
                  <a:gd name="T4" fmla="*/ 0 w 37"/>
                  <a:gd name="T5" fmla="*/ 0 h 92"/>
                  <a:gd name="T6" fmla="*/ 0 w 37"/>
                  <a:gd name="T7" fmla="*/ 0 h 92"/>
                  <a:gd name="T8" fmla="*/ 0 w 37"/>
                  <a:gd name="T9" fmla="*/ 0 h 92"/>
                  <a:gd name="T10" fmla="*/ 0 w 37"/>
                  <a:gd name="T11" fmla="*/ 0 h 92"/>
                  <a:gd name="T12" fmla="*/ 0 w 37"/>
                  <a:gd name="T13" fmla="*/ 0 h 92"/>
                  <a:gd name="T14" fmla="*/ 0 w 37"/>
                  <a:gd name="T15" fmla="*/ 0 h 92"/>
                  <a:gd name="T16" fmla="*/ 0 w 37"/>
                  <a:gd name="T17" fmla="*/ 0 h 92"/>
                  <a:gd name="T18" fmla="*/ 0 w 37"/>
                  <a:gd name="T19" fmla="*/ 0 h 92"/>
                  <a:gd name="T20" fmla="*/ 0 w 37"/>
                  <a:gd name="T21" fmla="*/ 0 h 92"/>
                  <a:gd name="T22" fmla="*/ 0 w 37"/>
                  <a:gd name="T23" fmla="*/ 0 h 92"/>
                  <a:gd name="T24" fmla="*/ 0 w 37"/>
                  <a:gd name="T25" fmla="*/ 0 h 92"/>
                  <a:gd name="T26" fmla="*/ 0 w 37"/>
                  <a:gd name="T27" fmla="*/ 0 h 92"/>
                  <a:gd name="T28" fmla="*/ 0 w 37"/>
                  <a:gd name="T29" fmla="*/ 0 h 92"/>
                  <a:gd name="T30" fmla="*/ 0 w 37"/>
                  <a:gd name="T31" fmla="*/ 0 h 92"/>
                  <a:gd name="T32" fmla="*/ 0 w 37"/>
                  <a:gd name="T33" fmla="*/ 0 h 92"/>
                  <a:gd name="T34" fmla="*/ 0 w 37"/>
                  <a:gd name="T35" fmla="*/ 0 h 92"/>
                  <a:gd name="T36" fmla="*/ 0 w 37"/>
                  <a:gd name="T37" fmla="*/ 0 h 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92"/>
                  <a:gd name="T59" fmla="*/ 37 w 37"/>
                  <a:gd name="T60" fmla="*/ 92 h 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23" name="Freeform 800"/>
              <p:cNvSpPr>
                <a:spLocks/>
              </p:cNvSpPr>
              <p:nvPr/>
            </p:nvSpPr>
            <p:spPr bwMode="auto">
              <a:xfrm>
                <a:off x="3389" y="3220"/>
                <a:ext cx="1" cy="1"/>
              </a:xfrm>
              <a:custGeom>
                <a:avLst/>
                <a:gdLst>
                  <a:gd name="T0" fmla="*/ 0 w 28"/>
                  <a:gd name="T1" fmla="*/ 0 h 18"/>
                  <a:gd name="T2" fmla="*/ 0 w 28"/>
                  <a:gd name="T3" fmla="*/ 0 h 18"/>
                  <a:gd name="T4" fmla="*/ 0 w 28"/>
                  <a:gd name="T5" fmla="*/ 0 h 18"/>
                  <a:gd name="T6" fmla="*/ 0 w 28"/>
                  <a:gd name="T7" fmla="*/ 0 h 18"/>
                  <a:gd name="T8" fmla="*/ 0 w 28"/>
                  <a:gd name="T9" fmla="*/ 0 h 18"/>
                  <a:gd name="T10" fmla="*/ 0 w 28"/>
                  <a:gd name="T11" fmla="*/ 0 h 18"/>
                  <a:gd name="T12" fmla="*/ 0 w 28"/>
                  <a:gd name="T13" fmla="*/ 0 h 18"/>
                  <a:gd name="T14" fmla="*/ 0 w 28"/>
                  <a:gd name="T15" fmla="*/ 0 h 18"/>
                  <a:gd name="T16" fmla="*/ 0 w 28"/>
                  <a:gd name="T17" fmla="*/ 0 h 18"/>
                  <a:gd name="T18" fmla="*/ 0 w 28"/>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8"/>
                  <a:gd name="T32" fmla="*/ 28 w 2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24" name="Freeform 801"/>
              <p:cNvSpPr>
                <a:spLocks/>
              </p:cNvSpPr>
              <p:nvPr/>
            </p:nvSpPr>
            <p:spPr bwMode="auto">
              <a:xfrm>
                <a:off x="3397" y="3233"/>
                <a:ext cx="1" cy="2"/>
              </a:xfrm>
              <a:custGeom>
                <a:avLst/>
                <a:gdLst>
                  <a:gd name="T0" fmla="*/ 0 w 21"/>
                  <a:gd name="T1" fmla="*/ 0 h 27"/>
                  <a:gd name="T2" fmla="*/ 0 w 21"/>
                  <a:gd name="T3" fmla="*/ 0 h 27"/>
                  <a:gd name="T4" fmla="*/ 0 w 21"/>
                  <a:gd name="T5" fmla="*/ 0 h 27"/>
                  <a:gd name="T6" fmla="*/ 0 w 21"/>
                  <a:gd name="T7" fmla="*/ 0 h 27"/>
                  <a:gd name="T8" fmla="*/ 0 w 21"/>
                  <a:gd name="T9" fmla="*/ 0 h 27"/>
                  <a:gd name="T10" fmla="*/ 0 w 21"/>
                  <a:gd name="T11" fmla="*/ 0 h 27"/>
                  <a:gd name="T12" fmla="*/ 0 w 21"/>
                  <a:gd name="T13" fmla="*/ 0 h 27"/>
                  <a:gd name="T14" fmla="*/ 0 w 21"/>
                  <a:gd name="T15" fmla="*/ 0 h 27"/>
                  <a:gd name="T16" fmla="*/ 0 w 21"/>
                  <a:gd name="T17" fmla="*/ 0 h 27"/>
                  <a:gd name="T18" fmla="*/ 0 w 2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7"/>
                  <a:gd name="T32" fmla="*/ 21 w 2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25" name="Freeform 802"/>
              <p:cNvSpPr>
                <a:spLocks/>
              </p:cNvSpPr>
              <p:nvPr/>
            </p:nvSpPr>
            <p:spPr bwMode="auto">
              <a:xfrm>
                <a:off x="3393" y="3224"/>
                <a:ext cx="5" cy="11"/>
              </a:xfrm>
              <a:custGeom>
                <a:avLst/>
                <a:gdLst>
                  <a:gd name="T0" fmla="*/ 0 w 115"/>
                  <a:gd name="T1" fmla="*/ 0 h 181"/>
                  <a:gd name="T2" fmla="*/ 0 w 115"/>
                  <a:gd name="T3" fmla="*/ 0 h 181"/>
                  <a:gd name="T4" fmla="*/ 0 w 115"/>
                  <a:gd name="T5" fmla="*/ 0 h 181"/>
                  <a:gd name="T6" fmla="*/ 0 w 115"/>
                  <a:gd name="T7" fmla="*/ 0 h 181"/>
                  <a:gd name="T8" fmla="*/ 0 w 115"/>
                  <a:gd name="T9" fmla="*/ 0 h 181"/>
                  <a:gd name="T10" fmla="*/ 0 w 115"/>
                  <a:gd name="T11" fmla="*/ 0 h 181"/>
                  <a:gd name="T12" fmla="*/ 0 w 115"/>
                  <a:gd name="T13" fmla="*/ 0 h 181"/>
                  <a:gd name="T14" fmla="*/ 0 w 115"/>
                  <a:gd name="T15" fmla="*/ 0 h 181"/>
                  <a:gd name="T16" fmla="*/ 0 w 115"/>
                  <a:gd name="T17" fmla="*/ 0 h 181"/>
                  <a:gd name="T18" fmla="*/ 0 w 115"/>
                  <a:gd name="T19" fmla="*/ 0 h 181"/>
                  <a:gd name="T20" fmla="*/ 0 w 115"/>
                  <a:gd name="T21" fmla="*/ 0 h 181"/>
                  <a:gd name="T22" fmla="*/ 0 w 115"/>
                  <a:gd name="T23" fmla="*/ 0 h 181"/>
                  <a:gd name="T24" fmla="*/ 0 w 115"/>
                  <a:gd name="T25" fmla="*/ 0 h 181"/>
                  <a:gd name="T26" fmla="*/ 0 w 115"/>
                  <a:gd name="T27" fmla="*/ 0 h 181"/>
                  <a:gd name="T28" fmla="*/ 0 w 115"/>
                  <a:gd name="T29" fmla="*/ 0 h 181"/>
                  <a:gd name="T30" fmla="*/ 0 w 115"/>
                  <a:gd name="T31" fmla="*/ 0 h 181"/>
                  <a:gd name="T32" fmla="*/ 0 w 115"/>
                  <a:gd name="T33" fmla="*/ 0 h 181"/>
                  <a:gd name="T34" fmla="*/ 0 w 115"/>
                  <a:gd name="T35" fmla="*/ 0 h 181"/>
                  <a:gd name="T36" fmla="*/ 0 w 115"/>
                  <a:gd name="T37" fmla="*/ 0 h 181"/>
                  <a:gd name="T38" fmla="*/ 0 w 115"/>
                  <a:gd name="T39" fmla="*/ 0 h 181"/>
                  <a:gd name="T40" fmla="*/ 0 w 115"/>
                  <a:gd name="T41" fmla="*/ 0 h 181"/>
                  <a:gd name="T42" fmla="*/ 0 w 115"/>
                  <a:gd name="T43" fmla="*/ 0 h 181"/>
                  <a:gd name="T44" fmla="*/ 0 w 115"/>
                  <a:gd name="T45" fmla="*/ 0 h 181"/>
                  <a:gd name="T46" fmla="*/ 0 w 115"/>
                  <a:gd name="T47" fmla="*/ 0 h 181"/>
                  <a:gd name="T48" fmla="*/ 0 w 115"/>
                  <a:gd name="T49" fmla="*/ 0 h 181"/>
                  <a:gd name="T50" fmla="*/ 0 w 115"/>
                  <a:gd name="T51" fmla="*/ 0 h 181"/>
                  <a:gd name="T52" fmla="*/ 0 w 115"/>
                  <a:gd name="T53" fmla="*/ 0 h 181"/>
                  <a:gd name="T54" fmla="*/ 0 w 115"/>
                  <a:gd name="T55" fmla="*/ 0 h 181"/>
                  <a:gd name="T56" fmla="*/ 0 w 115"/>
                  <a:gd name="T57" fmla="*/ 0 h 181"/>
                  <a:gd name="T58" fmla="*/ 0 w 115"/>
                  <a:gd name="T59" fmla="*/ 0 h 181"/>
                  <a:gd name="T60" fmla="*/ 0 w 115"/>
                  <a:gd name="T61" fmla="*/ 0 h 181"/>
                  <a:gd name="T62" fmla="*/ 0 w 115"/>
                  <a:gd name="T63" fmla="*/ 0 h 181"/>
                  <a:gd name="T64" fmla="*/ 0 w 115"/>
                  <a:gd name="T65" fmla="*/ 0 h 181"/>
                  <a:gd name="T66" fmla="*/ 0 w 115"/>
                  <a:gd name="T67" fmla="*/ 0 h 181"/>
                  <a:gd name="T68" fmla="*/ 0 w 115"/>
                  <a:gd name="T69" fmla="*/ 0 h 181"/>
                  <a:gd name="T70" fmla="*/ 0 w 115"/>
                  <a:gd name="T71" fmla="*/ 0 h 181"/>
                  <a:gd name="T72" fmla="*/ 0 w 115"/>
                  <a:gd name="T73" fmla="*/ 0 h 1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
                  <a:gd name="T112" fmla="*/ 0 h 181"/>
                  <a:gd name="T113" fmla="*/ 115 w 115"/>
                  <a:gd name="T114" fmla="*/ 181 h 1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26" name="Freeform 803"/>
              <p:cNvSpPr>
                <a:spLocks/>
              </p:cNvSpPr>
              <p:nvPr/>
            </p:nvSpPr>
            <p:spPr bwMode="auto">
              <a:xfrm>
                <a:off x="3393" y="3222"/>
                <a:ext cx="1" cy="2"/>
              </a:xfrm>
              <a:custGeom>
                <a:avLst/>
                <a:gdLst>
                  <a:gd name="T0" fmla="*/ 0 w 33"/>
                  <a:gd name="T1" fmla="*/ 0 h 47"/>
                  <a:gd name="T2" fmla="*/ 0 w 33"/>
                  <a:gd name="T3" fmla="*/ 0 h 47"/>
                  <a:gd name="T4" fmla="*/ 0 w 33"/>
                  <a:gd name="T5" fmla="*/ 0 h 47"/>
                  <a:gd name="T6" fmla="*/ 0 w 33"/>
                  <a:gd name="T7" fmla="*/ 0 h 47"/>
                  <a:gd name="T8" fmla="*/ 0 w 33"/>
                  <a:gd name="T9" fmla="*/ 0 h 47"/>
                  <a:gd name="T10" fmla="*/ 0 w 33"/>
                  <a:gd name="T11" fmla="*/ 0 h 47"/>
                  <a:gd name="T12" fmla="*/ 0 w 33"/>
                  <a:gd name="T13" fmla="*/ 0 h 47"/>
                  <a:gd name="T14" fmla="*/ 0 w 33"/>
                  <a:gd name="T15" fmla="*/ 0 h 47"/>
                  <a:gd name="T16" fmla="*/ 0 w 33"/>
                  <a:gd name="T17" fmla="*/ 0 h 47"/>
                  <a:gd name="T18" fmla="*/ 0 w 33"/>
                  <a:gd name="T19" fmla="*/ 0 h 47"/>
                  <a:gd name="T20" fmla="*/ 0 w 33"/>
                  <a:gd name="T21" fmla="*/ 0 h 47"/>
                  <a:gd name="T22" fmla="*/ 0 w 33"/>
                  <a:gd name="T23" fmla="*/ 0 h 47"/>
                  <a:gd name="T24" fmla="*/ 0 w 33"/>
                  <a:gd name="T25" fmla="*/ 0 h 47"/>
                  <a:gd name="T26" fmla="*/ 0 w 33"/>
                  <a:gd name="T27" fmla="*/ 0 h 47"/>
                  <a:gd name="T28" fmla="*/ 0 w 33"/>
                  <a:gd name="T29" fmla="*/ 0 h 47"/>
                  <a:gd name="T30" fmla="*/ 0 w 33"/>
                  <a:gd name="T31" fmla="*/ 0 h 47"/>
                  <a:gd name="T32" fmla="*/ 0 w 33"/>
                  <a:gd name="T33" fmla="*/ 0 h 47"/>
                  <a:gd name="T34" fmla="*/ 0 w 33"/>
                  <a:gd name="T35" fmla="*/ 0 h 47"/>
                  <a:gd name="T36" fmla="*/ 0 w 33"/>
                  <a:gd name="T37" fmla="*/ 0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47"/>
                  <a:gd name="T59" fmla="*/ 33 w 33"/>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27" name="Freeform 804"/>
              <p:cNvSpPr>
                <a:spLocks/>
              </p:cNvSpPr>
              <p:nvPr/>
            </p:nvSpPr>
            <p:spPr bwMode="auto">
              <a:xfrm>
                <a:off x="3393" y="3224"/>
                <a:ext cx="1" cy="1"/>
              </a:xfrm>
              <a:custGeom>
                <a:avLst/>
                <a:gdLst>
                  <a:gd name="T0" fmla="*/ 0 w 29"/>
                  <a:gd name="T1" fmla="*/ 0 h 18"/>
                  <a:gd name="T2" fmla="*/ 0 w 29"/>
                  <a:gd name="T3" fmla="*/ 0 h 18"/>
                  <a:gd name="T4" fmla="*/ 0 w 29"/>
                  <a:gd name="T5" fmla="*/ 0 h 18"/>
                  <a:gd name="T6" fmla="*/ 0 w 29"/>
                  <a:gd name="T7" fmla="*/ 0 h 18"/>
                  <a:gd name="T8" fmla="*/ 0 w 29"/>
                  <a:gd name="T9" fmla="*/ 0 h 18"/>
                  <a:gd name="T10" fmla="*/ 0 w 29"/>
                  <a:gd name="T11" fmla="*/ 0 h 18"/>
                  <a:gd name="T12" fmla="*/ 0 w 29"/>
                  <a:gd name="T13" fmla="*/ 0 h 18"/>
                  <a:gd name="T14" fmla="*/ 0 w 29"/>
                  <a:gd name="T15" fmla="*/ 0 h 18"/>
                  <a:gd name="T16" fmla="*/ 0 w 29"/>
                  <a:gd name="T17" fmla="*/ 0 h 18"/>
                  <a:gd name="T18" fmla="*/ 0 w 29"/>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8"/>
                  <a:gd name="T32" fmla="*/ 29 w 29"/>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28" name="Freeform 805"/>
              <p:cNvSpPr>
                <a:spLocks/>
              </p:cNvSpPr>
              <p:nvPr/>
            </p:nvSpPr>
            <p:spPr bwMode="auto">
              <a:xfrm>
                <a:off x="3563" y="3123"/>
                <a:ext cx="1" cy="1"/>
              </a:xfrm>
              <a:custGeom>
                <a:avLst/>
                <a:gdLst>
                  <a:gd name="T0" fmla="*/ 0 w 15"/>
                  <a:gd name="T1" fmla="*/ 0 h 20"/>
                  <a:gd name="T2" fmla="*/ 0 w 15"/>
                  <a:gd name="T3" fmla="*/ 0 h 20"/>
                  <a:gd name="T4" fmla="*/ 0 w 15"/>
                  <a:gd name="T5" fmla="*/ 0 h 20"/>
                  <a:gd name="T6" fmla="*/ 0 w 15"/>
                  <a:gd name="T7" fmla="*/ 0 h 20"/>
                  <a:gd name="T8" fmla="*/ 0 w 15"/>
                  <a:gd name="T9" fmla="*/ 0 h 20"/>
                  <a:gd name="T10" fmla="*/ 0 w 15"/>
                  <a:gd name="T11" fmla="*/ 0 h 20"/>
                  <a:gd name="T12" fmla="*/ 0 60000 65536"/>
                  <a:gd name="T13" fmla="*/ 0 60000 65536"/>
                  <a:gd name="T14" fmla="*/ 0 60000 65536"/>
                  <a:gd name="T15" fmla="*/ 0 60000 65536"/>
                  <a:gd name="T16" fmla="*/ 0 60000 65536"/>
                  <a:gd name="T17" fmla="*/ 0 60000 65536"/>
                  <a:gd name="T18" fmla="*/ 0 w 15"/>
                  <a:gd name="T19" fmla="*/ 0 h 20"/>
                  <a:gd name="T20" fmla="*/ 15 w 1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5" h="20">
                    <a:moveTo>
                      <a:pt x="15" y="1"/>
                    </a:moveTo>
                    <a:lnTo>
                      <a:pt x="7" y="0"/>
                    </a:lnTo>
                    <a:lnTo>
                      <a:pt x="1" y="5"/>
                    </a:lnTo>
                    <a:lnTo>
                      <a:pt x="0" y="13"/>
                    </a:lnTo>
                    <a:lnTo>
                      <a:pt x="5" y="2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29" name="Freeform 806"/>
              <p:cNvSpPr>
                <a:spLocks/>
              </p:cNvSpPr>
              <p:nvPr/>
            </p:nvSpPr>
            <p:spPr bwMode="auto">
              <a:xfrm>
                <a:off x="3563" y="3123"/>
                <a:ext cx="7" cy="15"/>
              </a:xfrm>
              <a:custGeom>
                <a:avLst/>
                <a:gdLst>
                  <a:gd name="T0" fmla="*/ 0 w 164"/>
                  <a:gd name="T1" fmla="*/ 0 h 274"/>
                  <a:gd name="T2" fmla="*/ 0 w 164"/>
                  <a:gd name="T3" fmla="*/ 0 h 274"/>
                  <a:gd name="T4" fmla="*/ 0 w 164"/>
                  <a:gd name="T5" fmla="*/ 0 h 274"/>
                  <a:gd name="T6" fmla="*/ 0 w 164"/>
                  <a:gd name="T7" fmla="*/ 0 h 274"/>
                  <a:gd name="T8" fmla="*/ 0 w 164"/>
                  <a:gd name="T9" fmla="*/ 0 h 274"/>
                  <a:gd name="T10" fmla="*/ 0 w 164"/>
                  <a:gd name="T11" fmla="*/ 0 h 274"/>
                  <a:gd name="T12" fmla="*/ 0 w 164"/>
                  <a:gd name="T13" fmla="*/ 0 h 274"/>
                  <a:gd name="T14" fmla="*/ 0 w 164"/>
                  <a:gd name="T15" fmla="*/ 0 h 274"/>
                  <a:gd name="T16" fmla="*/ 0 w 164"/>
                  <a:gd name="T17" fmla="*/ 0 h 274"/>
                  <a:gd name="T18" fmla="*/ 0 w 164"/>
                  <a:gd name="T19" fmla="*/ 0 h 274"/>
                  <a:gd name="T20" fmla="*/ 0 w 164"/>
                  <a:gd name="T21" fmla="*/ 0 h 274"/>
                  <a:gd name="T22" fmla="*/ 0 w 164"/>
                  <a:gd name="T23" fmla="*/ 0 h 274"/>
                  <a:gd name="T24" fmla="*/ 0 w 164"/>
                  <a:gd name="T25" fmla="*/ 0 h 274"/>
                  <a:gd name="T26" fmla="*/ 0 w 164"/>
                  <a:gd name="T27" fmla="*/ 0 h 274"/>
                  <a:gd name="T28" fmla="*/ 0 w 164"/>
                  <a:gd name="T29" fmla="*/ 0 h 274"/>
                  <a:gd name="T30" fmla="*/ 0 w 164"/>
                  <a:gd name="T31" fmla="*/ 0 h 274"/>
                  <a:gd name="T32" fmla="*/ 0 w 164"/>
                  <a:gd name="T33" fmla="*/ 0 h 274"/>
                  <a:gd name="T34" fmla="*/ 0 w 164"/>
                  <a:gd name="T35" fmla="*/ 0 h 274"/>
                  <a:gd name="T36" fmla="*/ 0 w 164"/>
                  <a:gd name="T37" fmla="*/ 0 h 274"/>
                  <a:gd name="T38" fmla="*/ 0 w 164"/>
                  <a:gd name="T39" fmla="*/ 0 h 274"/>
                  <a:gd name="T40" fmla="*/ 0 w 164"/>
                  <a:gd name="T41" fmla="*/ 0 h 274"/>
                  <a:gd name="T42" fmla="*/ 0 w 164"/>
                  <a:gd name="T43" fmla="*/ 0 h 274"/>
                  <a:gd name="T44" fmla="*/ 0 w 164"/>
                  <a:gd name="T45" fmla="*/ 0 h 274"/>
                  <a:gd name="T46" fmla="*/ 0 w 164"/>
                  <a:gd name="T47" fmla="*/ 0 h 274"/>
                  <a:gd name="T48" fmla="*/ 0 w 164"/>
                  <a:gd name="T49" fmla="*/ 0 h 274"/>
                  <a:gd name="T50" fmla="*/ 0 w 164"/>
                  <a:gd name="T51" fmla="*/ 0 h 274"/>
                  <a:gd name="T52" fmla="*/ 0 w 164"/>
                  <a:gd name="T53" fmla="*/ 0 h 274"/>
                  <a:gd name="T54" fmla="*/ 0 w 164"/>
                  <a:gd name="T55" fmla="*/ 0 h 274"/>
                  <a:gd name="T56" fmla="*/ 0 w 164"/>
                  <a:gd name="T57" fmla="*/ 0 h 274"/>
                  <a:gd name="T58" fmla="*/ 0 w 164"/>
                  <a:gd name="T59" fmla="*/ 0 h 274"/>
                  <a:gd name="T60" fmla="*/ 0 w 164"/>
                  <a:gd name="T61" fmla="*/ 0 h 274"/>
                  <a:gd name="T62" fmla="*/ 0 w 164"/>
                  <a:gd name="T63" fmla="*/ 0 h 274"/>
                  <a:gd name="T64" fmla="*/ 0 w 164"/>
                  <a:gd name="T65" fmla="*/ 0 h 274"/>
                  <a:gd name="T66" fmla="*/ 0 w 164"/>
                  <a:gd name="T67" fmla="*/ 0 h 274"/>
                  <a:gd name="T68" fmla="*/ 0 w 164"/>
                  <a:gd name="T69" fmla="*/ 0 h 274"/>
                  <a:gd name="T70" fmla="*/ 0 w 164"/>
                  <a:gd name="T71" fmla="*/ 0 h 274"/>
                  <a:gd name="T72" fmla="*/ 0 w 164"/>
                  <a:gd name="T73" fmla="*/ 0 h 2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4"/>
                  <a:gd name="T112" fmla="*/ 0 h 274"/>
                  <a:gd name="T113" fmla="*/ 164 w 164"/>
                  <a:gd name="T114" fmla="*/ 274 h 2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64" y="2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30" name="Freeform 807"/>
              <p:cNvSpPr>
                <a:spLocks/>
              </p:cNvSpPr>
              <p:nvPr/>
            </p:nvSpPr>
            <p:spPr bwMode="auto">
              <a:xfrm>
                <a:off x="3569" y="3138"/>
                <a:ext cx="1" cy="4"/>
              </a:xfrm>
              <a:custGeom>
                <a:avLst/>
                <a:gdLst>
                  <a:gd name="T0" fmla="*/ 0 w 29"/>
                  <a:gd name="T1" fmla="*/ 0 h 68"/>
                  <a:gd name="T2" fmla="*/ 0 w 29"/>
                  <a:gd name="T3" fmla="*/ 0 h 68"/>
                  <a:gd name="T4" fmla="*/ 0 w 29"/>
                  <a:gd name="T5" fmla="*/ 0 h 68"/>
                  <a:gd name="T6" fmla="*/ 0 w 29"/>
                  <a:gd name="T7" fmla="*/ 0 h 68"/>
                  <a:gd name="T8" fmla="*/ 0 w 29"/>
                  <a:gd name="T9" fmla="*/ 0 h 68"/>
                  <a:gd name="T10" fmla="*/ 0 w 29"/>
                  <a:gd name="T11" fmla="*/ 0 h 68"/>
                  <a:gd name="T12" fmla="*/ 0 w 29"/>
                  <a:gd name="T13" fmla="*/ 0 h 68"/>
                  <a:gd name="T14" fmla="*/ 0 w 29"/>
                  <a:gd name="T15" fmla="*/ 0 h 68"/>
                  <a:gd name="T16" fmla="*/ 0 w 29"/>
                  <a:gd name="T17" fmla="*/ 0 h 68"/>
                  <a:gd name="T18" fmla="*/ 0 w 29"/>
                  <a:gd name="T19" fmla="*/ 0 h 68"/>
                  <a:gd name="T20" fmla="*/ 0 w 29"/>
                  <a:gd name="T21" fmla="*/ 0 h 68"/>
                  <a:gd name="T22" fmla="*/ 0 w 29"/>
                  <a:gd name="T23" fmla="*/ 0 h 68"/>
                  <a:gd name="T24" fmla="*/ 0 w 29"/>
                  <a:gd name="T25" fmla="*/ 0 h 68"/>
                  <a:gd name="T26" fmla="*/ 0 w 29"/>
                  <a:gd name="T27" fmla="*/ 0 h 68"/>
                  <a:gd name="T28" fmla="*/ 0 w 29"/>
                  <a:gd name="T29" fmla="*/ 0 h 68"/>
                  <a:gd name="T30" fmla="*/ 0 w 29"/>
                  <a:gd name="T31" fmla="*/ 0 h 68"/>
                  <a:gd name="T32" fmla="*/ 0 w 29"/>
                  <a:gd name="T33" fmla="*/ 0 h 68"/>
                  <a:gd name="T34" fmla="*/ 0 w 29"/>
                  <a:gd name="T35" fmla="*/ 0 h 68"/>
                  <a:gd name="T36" fmla="*/ 0 w 29"/>
                  <a:gd name="T37" fmla="*/ 0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8"/>
                  <a:gd name="T59" fmla="*/ 29 w 29"/>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31" name="Freeform 808"/>
              <p:cNvSpPr>
                <a:spLocks/>
              </p:cNvSpPr>
              <p:nvPr/>
            </p:nvSpPr>
            <p:spPr bwMode="auto">
              <a:xfrm>
                <a:off x="3569" y="3138"/>
                <a:ext cx="1" cy="1"/>
              </a:xfrm>
              <a:custGeom>
                <a:avLst/>
                <a:gdLst>
                  <a:gd name="T0" fmla="*/ 0 w 21"/>
                  <a:gd name="T1" fmla="*/ 0 h 12"/>
                  <a:gd name="T2" fmla="*/ 0 w 21"/>
                  <a:gd name="T3" fmla="*/ 0 h 12"/>
                  <a:gd name="T4" fmla="*/ 0 w 21"/>
                  <a:gd name="T5" fmla="*/ 0 h 12"/>
                  <a:gd name="T6" fmla="*/ 0 w 21"/>
                  <a:gd name="T7" fmla="*/ 0 h 12"/>
                  <a:gd name="T8" fmla="*/ 0 w 21"/>
                  <a:gd name="T9" fmla="*/ 0 h 12"/>
                  <a:gd name="T10" fmla="*/ 0 w 21"/>
                  <a:gd name="T11" fmla="*/ 0 h 12"/>
                  <a:gd name="T12" fmla="*/ 0 60000 65536"/>
                  <a:gd name="T13" fmla="*/ 0 60000 65536"/>
                  <a:gd name="T14" fmla="*/ 0 60000 65536"/>
                  <a:gd name="T15" fmla="*/ 0 60000 65536"/>
                  <a:gd name="T16" fmla="*/ 0 60000 65536"/>
                  <a:gd name="T17" fmla="*/ 0 60000 65536"/>
                  <a:gd name="T18" fmla="*/ 0 w 21"/>
                  <a:gd name="T19" fmla="*/ 0 h 12"/>
                  <a:gd name="T20" fmla="*/ 21 w 2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1" h="12">
                    <a:moveTo>
                      <a:pt x="0" y="0"/>
                    </a:moveTo>
                    <a:lnTo>
                      <a:pt x="3" y="8"/>
                    </a:lnTo>
                    <a:lnTo>
                      <a:pt x="10" y="12"/>
                    </a:lnTo>
                    <a:lnTo>
                      <a:pt x="17" y="11"/>
                    </a:lnTo>
                    <a:lnTo>
                      <a:pt x="2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32" name="Freeform 809"/>
              <p:cNvSpPr>
                <a:spLocks/>
              </p:cNvSpPr>
              <p:nvPr/>
            </p:nvSpPr>
            <p:spPr bwMode="auto">
              <a:xfrm>
                <a:off x="3563" y="3128"/>
                <a:ext cx="1" cy="1"/>
              </a:xfrm>
              <a:custGeom>
                <a:avLst/>
                <a:gdLst>
                  <a:gd name="T0" fmla="*/ 0 w 15"/>
                  <a:gd name="T1" fmla="*/ 0 h 20"/>
                  <a:gd name="T2" fmla="*/ 0 w 15"/>
                  <a:gd name="T3" fmla="*/ 0 h 20"/>
                  <a:gd name="T4" fmla="*/ 0 w 15"/>
                  <a:gd name="T5" fmla="*/ 0 h 20"/>
                  <a:gd name="T6" fmla="*/ 0 w 15"/>
                  <a:gd name="T7" fmla="*/ 0 h 20"/>
                  <a:gd name="T8" fmla="*/ 0 w 15"/>
                  <a:gd name="T9" fmla="*/ 0 h 20"/>
                  <a:gd name="T10" fmla="*/ 0 w 15"/>
                  <a:gd name="T11" fmla="*/ 0 h 20"/>
                  <a:gd name="T12" fmla="*/ 0 60000 65536"/>
                  <a:gd name="T13" fmla="*/ 0 60000 65536"/>
                  <a:gd name="T14" fmla="*/ 0 60000 65536"/>
                  <a:gd name="T15" fmla="*/ 0 60000 65536"/>
                  <a:gd name="T16" fmla="*/ 0 60000 65536"/>
                  <a:gd name="T17" fmla="*/ 0 60000 65536"/>
                  <a:gd name="T18" fmla="*/ 0 w 15"/>
                  <a:gd name="T19" fmla="*/ 0 h 20"/>
                  <a:gd name="T20" fmla="*/ 15 w 1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5" h="20">
                    <a:moveTo>
                      <a:pt x="15" y="1"/>
                    </a:moveTo>
                    <a:lnTo>
                      <a:pt x="7" y="0"/>
                    </a:lnTo>
                    <a:lnTo>
                      <a:pt x="1" y="6"/>
                    </a:lnTo>
                    <a:lnTo>
                      <a:pt x="0" y="14"/>
                    </a:lnTo>
                    <a:lnTo>
                      <a:pt x="5" y="2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33" name="Freeform 810"/>
              <p:cNvSpPr>
                <a:spLocks/>
              </p:cNvSpPr>
              <p:nvPr/>
            </p:nvSpPr>
            <p:spPr bwMode="auto">
              <a:xfrm>
                <a:off x="3564" y="3128"/>
                <a:ext cx="4" cy="8"/>
              </a:xfrm>
              <a:custGeom>
                <a:avLst/>
                <a:gdLst>
                  <a:gd name="T0" fmla="*/ 0 w 86"/>
                  <a:gd name="T1" fmla="*/ 0 h 136"/>
                  <a:gd name="T2" fmla="*/ 0 w 86"/>
                  <a:gd name="T3" fmla="*/ 0 h 136"/>
                  <a:gd name="T4" fmla="*/ 0 w 86"/>
                  <a:gd name="T5" fmla="*/ 0 h 136"/>
                  <a:gd name="T6" fmla="*/ 0 w 86"/>
                  <a:gd name="T7" fmla="*/ 0 h 136"/>
                  <a:gd name="T8" fmla="*/ 0 w 86"/>
                  <a:gd name="T9" fmla="*/ 0 h 136"/>
                  <a:gd name="T10" fmla="*/ 0 w 86"/>
                  <a:gd name="T11" fmla="*/ 0 h 136"/>
                  <a:gd name="T12" fmla="*/ 0 w 86"/>
                  <a:gd name="T13" fmla="*/ 0 h 136"/>
                  <a:gd name="T14" fmla="*/ 0 w 86"/>
                  <a:gd name="T15" fmla="*/ 0 h 136"/>
                  <a:gd name="T16" fmla="*/ 0 w 86"/>
                  <a:gd name="T17" fmla="*/ 0 h 136"/>
                  <a:gd name="T18" fmla="*/ 0 w 86"/>
                  <a:gd name="T19" fmla="*/ 0 h 136"/>
                  <a:gd name="T20" fmla="*/ 0 w 86"/>
                  <a:gd name="T21" fmla="*/ 0 h 136"/>
                  <a:gd name="T22" fmla="*/ 0 w 86"/>
                  <a:gd name="T23" fmla="*/ 0 h 136"/>
                  <a:gd name="T24" fmla="*/ 0 w 86"/>
                  <a:gd name="T25" fmla="*/ 0 h 136"/>
                  <a:gd name="T26" fmla="*/ 0 w 86"/>
                  <a:gd name="T27" fmla="*/ 0 h 136"/>
                  <a:gd name="T28" fmla="*/ 0 w 86"/>
                  <a:gd name="T29" fmla="*/ 0 h 136"/>
                  <a:gd name="T30" fmla="*/ 0 w 86"/>
                  <a:gd name="T31" fmla="*/ 0 h 136"/>
                  <a:gd name="T32" fmla="*/ 0 w 86"/>
                  <a:gd name="T33" fmla="*/ 0 h 136"/>
                  <a:gd name="T34" fmla="*/ 0 w 86"/>
                  <a:gd name="T35" fmla="*/ 0 h 136"/>
                  <a:gd name="T36" fmla="*/ 0 w 86"/>
                  <a:gd name="T37" fmla="*/ 0 h 136"/>
                  <a:gd name="T38" fmla="*/ 0 w 86"/>
                  <a:gd name="T39" fmla="*/ 0 h 136"/>
                  <a:gd name="T40" fmla="*/ 0 w 86"/>
                  <a:gd name="T41" fmla="*/ 0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136"/>
                  <a:gd name="T65" fmla="*/ 86 w 86"/>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86"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34" name="Freeform 811"/>
              <p:cNvSpPr>
                <a:spLocks/>
              </p:cNvSpPr>
              <p:nvPr/>
            </p:nvSpPr>
            <p:spPr bwMode="auto">
              <a:xfrm>
                <a:off x="3567" y="3136"/>
                <a:ext cx="1" cy="2"/>
              </a:xfrm>
              <a:custGeom>
                <a:avLst/>
                <a:gdLst>
                  <a:gd name="T0" fmla="*/ 0 w 24"/>
                  <a:gd name="T1" fmla="*/ 0 h 35"/>
                  <a:gd name="T2" fmla="*/ 0 w 24"/>
                  <a:gd name="T3" fmla="*/ 0 h 35"/>
                  <a:gd name="T4" fmla="*/ 0 w 24"/>
                  <a:gd name="T5" fmla="*/ 0 h 35"/>
                  <a:gd name="T6" fmla="*/ 0 w 24"/>
                  <a:gd name="T7" fmla="*/ 0 h 35"/>
                  <a:gd name="T8" fmla="*/ 0 w 24"/>
                  <a:gd name="T9" fmla="*/ 0 h 35"/>
                  <a:gd name="T10" fmla="*/ 0 w 24"/>
                  <a:gd name="T11" fmla="*/ 0 h 35"/>
                  <a:gd name="T12" fmla="*/ 0 w 24"/>
                  <a:gd name="T13" fmla="*/ 0 h 35"/>
                  <a:gd name="T14" fmla="*/ 0 w 24"/>
                  <a:gd name="T15" fmla="*/ 0 h 35"/>
                  <a:gd name="T16" fmla="*/ 0 w 24"/>
                  <a:gd name="T17" fmla="*/ 0 h 35"/>
                  <a:gd name="T18" fmla="*/ 0 w 24"/>
                  <a:gd name="T19" fmla="*/ 0 h 35"/>
                  <a:gd name="T20" fmla="*/ 0 w 24"/>
                  <a:gd name="T21" fmla="*/ 0 h 35"/>
                  <a:gd name="T22" fmla="*/ 0 w 24"/>
                  <a:gd name="T23" fmla="*/ 0 h 35"/>
                  <a:gd name="T24" fmla="*/ 0 w 24"/>
                  <a:gd name="T25" fmla="*/ 0 h 35"/>
                  <a:gd name="T26" fmla="*/ 0 w 24"/>
                  <a:gd name="T27" fmla="*/ 0 h 35"/>
                  <a:gd name="T28" fmla="*/ 0 w 24"/>
                  <a:gd name="T29" fmla="*/ 0 h 35"/>
                  <a:gd name="T30" fmla="*/ 0 w 24"/>
                  <a:gd name="T31" fmla="*/ 0 h 35"/>
                  <a:gd name="T32" fmla="*/ 0 w 24"/>
                  <a:gd name="T33" fmla="*/ 0 h 35"/>
                  <a:gd name="T34" fmla="*/ 0 w 24"/>
                  <a:gd name="T35" fmla="*/ 0 h 35"/>
                  <a:gd name="T36" fmla="*/ 0 w 24"/>
                  <a:gd name="T37" fmla="*/ 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35"/>
                  <a:gd name="T59" fmla="*/ 24 w 24"/>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35" name="Freeform 812"/>
              <p:cNvSpPr>
                <a:spLocks/>
              </p:cNvSpPr>
              <p:nvPr/>
            </p:nvSpPr>
            <p:spPr bwMode="auto">
              <a:xfrm>
                <a:off x="3567" y="3135"/>
                <a:ext cx="1" cy="1"/>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60000 65536"/>
                  <a:gd name="T13" fmla="*/ 0 60000 65536"/>
                  <a:gd name="T14" fmla="*/ 0 60000 65536"/>
                  <a:gd name="T15" fmla="*/ 0 60000 65536"/>
                  <a:gd name="T16" fmla="*/ 0 60000 65536"/>
                  <a:gd name="T17" fmla="*/ 0 60000 65536"/>
                  <a:gd name="T18" fmla="*/ 0 w 21"/>
                  <a:gd name="T19" fmla="*/ 0 h 13"/>
                  <a:gd name="T20" fmla="*/ 21 w 2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1" h="13">
                    <a:moveTo>
                      <a:pt x="0" y="0"/>
                    </a:moveTo>
                    <a:lnTo>
                      <a:pt x="2" y="9"/>
                    </a:lnTo>
                    <a:lnTo>
                      <a:pt x="10" y="13"/>
                    </a:lnTo>
                    <a:lnTo>
                      <a:pt x="17" y="12"/>
                    </a:lnTo>
                    <a:lnTo>
                      <a:pt x="2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36" name="Freeform 813"/>
              <p:cNvSpPr>
                <a:spLocks/>
              </p:cNvSpPr>
              <p:nvPr/>
            </p:nvSpPr>
            <p:spPr bwMode="auto">
              <a:xfrm>
                <a:off x="3388" y="3300"/>
                <a:ext cx="53" cy="137"/>
              </a:xfrm>
              <a:custGeom>
                <a:avLst/>
                <a:gdLst>
                  <a:gd name="T0" fmla="*/ 0 w 1169"/>
                  <a:gd name="T1" fmla="*/ 0 h 2481"/>
                  <a:gd name="T2" fmla="*/ 0 w 1169"/>
                  <a:gd name="T3" fmla="*/ 0 h 2481"/>
                  <a:gd name="T4" fmla="*/ 0 w 1169"/>
                  <a:gd name="T5" fmla="*/ 0 h 2481"/>
                  <a:gd name="T6" fmla="*/ 0 w 1169"/>
                  <a:gd name="T7" fmla="*/ 0 h 2481"/>
                  <a:gd name="T8" fmla="*/ 0 w 1169"/>
                  <a:gd name="T9" fmla="*/ 0 h 2481"/>
                  <a:gd name="T10" fmla="*/ 0 60000 65536"/>
                  <a:gd name="T11" fmla="*/ 0 60000 65536"/>
                  <a:gd name="T12" fmla="*/ 0 60000 65536"/>
                  <a:gd name="T13" fmla="*/ 0 60000 65536"/>
                  <a:gd name="T14" fmla="*/ 0 60000 65536"/>
                  <a:gd name="T15" fmla="*/ 0 w 1169"/>
                  <a:gd name="T16" fmla="*/ 0 h 2481"/>
                  <a:gd name="T17" fmla="*/ 1169 w 1169"/>
                  <a:gd name="T18" fmla="*/ 2481 h 2481"/>
                </a:gdLst>
                <a:ahLst/>
                <a:cxnLst>
                  <a:cxn ang="T10">
                    <a:pos x="T0" y="T1"/>
                  </a:cxn>
                  <a:cxn ang="T11">
                    <a:pos x="T2" y="T3"/>
                  </a:cxn>
                  <a:cxn ang="T12">
                    <a:pos x="T4" y="T5"/>
                  </a:cxn>
                  <a:cxn ang="T13">
                    <a:pos x="T6" y="T7"/>
                  </a:cxn>
                  <a:cxn ang="T14">
                    <a:pos x="T8" y="T9"/>
                  </a:cxn>
                </a:cxnLst>
                <a:rect l="T15" t="T16" r="T17" b="T18"/>
                <a:pathLst>
                  <a:path w="1169" h="2481">
                    <a:moveTo>
                      <a:pt x="166" y="0"/>
                    </a:moveTo>
                    <a:lnTo>
                      <a:pt x="0" y="73"/>
                    </a:lnTo>
                    <a:lnTo>
                      <a:pt x="959" y="2481"/>
                    </a:lnTo>
                    <a:lnTo>
                      <a:pt x="1169" y="2389"/>
                    </a:lnTo>
                    <a:lnTo>
                      <a:pt x="166" y="0"/>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37" name="Freeform 814"/>
              <p:cNvSpPr>
                <a:spLocks/>
              </p:cNvSpPr>
              <p:nvPr/>
            </p:nvSpPr>
            <p:spPr bwMode="auto">
              <a:xfrm>
                <a:off x="3388" y="3300"/>
                <a:ext cx="52" cy="137"/>
              </a:xfrm>
              <a:custGeom>
                <a:avLst/>
                <a:gdLst>
                  <a:gd name="T0" fmla="*/ 0 w 1140"/>
                  <a:gd name="T1" fmla="*/ 0 h 2467"/>
                  <a:gd name="T2" fmla="*/ 0 w 1140"/>
                  <a:gd name="T3" fmla="*/ 0 h 2467"/>
                  <a:gd name="T4" fmla="*/ 0 w 1140"/>
                  <a:gd name="T5" fmla="*/ 0 h 2467"/>
                  <a:gd name="T6" fmla="*/ 0 w 1140"/>
                  <a:gd name="T7" fmla="*/ 0 h 2467"/>
                  <a:gd name="T8" fmla="*/ 0 w 1140"/>
                  <a:gd name="T9" fmla="*/ 0 h 2467"/>
                  <a:gd name="T10" fmla="*/ 0 w 1140"/>
                  <a:gd name="T11" fmla="*/ 0 h 2467"/>
                  <a:gd name="T12" fmla="*/ 0 w 1140"/>
                  <a:gd name="T13" fmla="*/ 0 h 2467"/>
                  <a:gd name="T14" fmla="*/ 0 w 1140"/>
                  <a:gd name="T15" fmla="*/ 0 h 2467"/>
                  <a:gd name="T16" fmla="*/ 0 w 1140"/>
                  <a:gd name="T17" fmla="*/ 0 h 2467"/>
                  <a:gd name="T18" fmla="*/ 0 w 1140"/>
                  <a:gd name="T19" fmla="*/ 0 h 2467"/>
                  <a:gd name="T20" fmla="*/ 0 w 1140"/>
                  <a:gd name="T21" fmla="*/ 0 h 2467"/>
                  <a:gd name="T22" fmla="*/ 0 w 1140"/>
                  <a:gd name="T23" fmla="*/ 0 h 2467"/>
                  <a:gd name="T24" fmla="*/ 0 w 1140"/>
                  <a:gd name="T25" fmla="*/ 0 h 2467"/>
                  <a:gd name="T26" fmla="*/ 0 w 1140"/>
                  <a:gd name="T27" fmla="*/ 0 h 2467"/>
                  <a:gd name="T28" fmla="*/ 0 w 1140"/>
                  <a:gd name="T29" fmla="*/ 0 h 2467"/>
                  <a:gd name="T30" fmla="*/ 0 w 1140"/>
                  <a:gd name="T31" fmla="*/ 0 h 2467"/>
                  <a:gd name="T32" fmla="*/ 0 w 1140"/>
                  <a:gd name="T33" fmla="*/ 0 h 2467"/>
                  <a:gd name="T34" fmla="*/ 0 w 1140"/>
                  <a:gd name="T35" fmla="*/ 0 h 2467"/>
                  <a:gd name="T36" fmla="*/ 0 w 1140"/>
                  <a:gd name="T37" fmla="*/ 0 h 2467"/>
                  <a:gd name="T38" fmla="*/ 0 w 1140"/>
                  <a:gd name="T39" fmla="*/ 0 h 2467"/>
                  <a:gd name="T40" fmla="*/ 0 w 1140"/>
                  <a:gd name="T41" fmla="*/ 0 h 2467"/>
                  <a:gd name="T42" fmla="*/ 0 w 1140"/>
                  <a:gd name="T43" fmla="*/ 0 h 2467"/>
                  <a:gd name="T44" fmla="*/ 0 w 1140"/>
                  <a:gd name="T45" fmla="*/ 0 h 2467"/>
                  <a:gd name="T46" fmla="*/ 0 w 1140"/>
                  <a:gd name="T47" fmla="*/ 0 h 2467"/>
                  <a:gd name="T48" fmla="*/ 0 w 1140"/>
                  <a:gd name="T49" fmla="*/ 0 h 2467"/>
                  <a:gd name="T50" fmla="*/ 0 w 1140"/>
                  <a:gd name="T51" fmla="*/ 0 h 2467"/>
                  <a:gd name="T52" fmla="*/ 0 w 1140"/>
                  <a:gd name="T53" fmla="*/ 0 h 2467"/>
                  <a:gd name="T54" fmla="*/ 0 w 1140"/>
                  <a:gd name="T55" fmla="*/ 0 h 2467"/>
                  <a:gd name="T56" fmla="*/ 0 w 1140"/>
                  <a:gd name="T57" fmla="*/ 0 h 2467"/>
                  <a:gd name="T58" fmla="*/ 0 w 1140"/>
                  <a:gd name="T59" fmla="*/ 0 h 2467"/>
                  <a:gd name="T60" fmla="*/ 0 w 1140"/>
                  <a:gd name="T61" fmla="*/ 0 h 2467"/>
                  <a:gd name="T62" fmla="*/ 0 w 1140"/>
                  <a:gd name="T63" fmla="*/ 0 h 2467"/>
                  <a:gd name="T64" fmla="*/ 0 w 1140"/>
                  <a:gd name="T65" fmla="*/ 0 h 2467"/>
                  <a:gd name="T66" fmla="*/ 0 w 1140"/>
                  <a:gd name="T67" fmla="*/ 0 h 2467"/>
                  <a:gd name="T68" fmla="*/ 0 w 1140"/>
                  <a:gd name="T69" fmla="*/ 0 h 2467"/>
                  <a:gd name="T70" fmla="*/ 0 w 1140"/>
                  <a:gd name="T71" fmla="*/ 0 h 2467"/>
                  <a:gd name="T72" fmla="*/ 0 w 1140"/>
                  <a:gd name="T73" fmla="*/ 0 h 2467"/>
                  <a:gd name="T74" fmla="*/ 0 w 1140"/>
                  <a:gd name="T75" fmla="*/ 0 h 2467"/>
                  <a:gd name="T76" fmla="*/ 0 w 1140"/>
                  <a:gd name="T77" fmla="*/ 0 h 2467"/>
                  <a:gd name="T78" fmla="*/ 0 w 1140"/>
                  <a:gd name="T79" fmla="*/ 0 h 2467"/>
                  <a:gd name="T80" fmla="*/ 0 w 1140"/>
                  <a:gd name="T81" fmla="*/ 0 h 2467"/>
                  <a:gd name="T82" fmla="*/ 0 w 1140"/>
                  <a:gd name="T83" fmla="*/ 0 h 2467"/>
                  <a:gd name="T84" fmla="*/ 0 w 1140"/>
                  <a:gd name="T85" fmla="*/ 0 h 2467"/>
                  <a:gd name="T86" fmla="*/ 0 w 1140"/>
                  <a:gd name="T87" fmla="*/ 0 h 24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40"/>
                  <a:gd name="T133" fmla="*/ 0 h 2467"/>
                  <a:gd name="T134" fmla="*/ 1140 w 1140"/>
                  <a:gd name="T135" fmla="*/ 2467 h 24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38" name="Freeform 815"/>
              <p:cNvSpPr>
                <a:spLocks/>
              </p:cNvSpPr>
              <p:nvPr/>
            </p:nvSpPr>
            <p:spPr bwMode="auto">
              <a:xfrm>
                <a:off x="3389" y="3301"/>
                <a:ext cx="50" cy="136"/>
              </a:xfrm>
              <a:custGeom>
                <a:avLst/>
                <a:gdLst>
                  <a:gd name="T0" fmla="*/ 0 w 1109"/>
                  <a:gd name="T1" fmla="*/ 0 h 2454"/>
                  <a:gd name="T2" fmla="*/ 0 w 1109"/>
                  <a:gd name="T3" fmla="*/ 0 h 2454"/>
                  <a:gd name="T4" fmla="*/ 0 w 1109"/>
                  <a:gd name="T5" fmla="*/ 0 h 2454"/>
                  <a:gd name="T6" fmla="*/ 0 w 1109"/>
                  <a:gd name="T7" fmla="*/ 0 h 2454"/>
                  <a:gd name="T8" fmla="*/ 0 w 1109"/>
                  <a:gd name="T9" fmla="*/ 0 h 2454"/>
                  <a:gd name="T10" fmla="*/ 0 w 1109"/>
                  <a:gd name="T11" fmla="*/ 0 h 2454"/>
                  <a:gd name="T12" fmla="*/ 0 w 1109"/>
                  <a:gd name="T13" fmla="*/ 0 h 2454"/>
                  <a:gd name="T14" fmla="*/ 0 w 1109"/>
                  <a:gd name="T15" fmla="*/ 0 h 2454"/>
                  <a:gd name="T16" fmla="*/ 0 w 1109"/>
                  <a:gd name="T17" fmla="*/ 0 h 2454"/>
                  <a:gd name="T18" fmla="*/ 0 w 1109"/>
                  <a:gd name="T19" fmla="*/ 0 h 2454"/>
                  <a:gd name="T20" fmla="*/ 0 w 1109"/>
                  <a:gd name="T21" fmla="*/ 0 h 2454"/>
                  <a:gd name="T22" fmla="*/ 0 w 1109"/>
                  <a:gd name="T23" fmla="*/ 0 h 2454"/>
                  <a:gd name="T24" fmla="*/ 0 w 1109"/>
                  <a:gd name="T25" fmla="*/ 0 h 2454"/>
                  <a:gd name="T26" fmla="*/ 0 w 1109"/>
                  <a:gd name="T27" fmla="*/ 0 h 2454"/>
                  <a:gd name="T28" fmla="*/ 0 w 1109"/>
                  <a:gd name="T29" fmla="*/ 0 h 2454"/>
                  <a:gd name="T30" fmla="*/ 0 w 1109"/>
                  <a:gd name="T31" fmla="*/ 0 h 2454"/>
                  <a:gd name="T32" fmla="*/ 0 w 1109"/>
                  <a:gd name="T33" fmla="*/ 0 h 2454"/>
                  <a:gd name="T34" fmla="*/ 0 w 1109"/>
                  <a:gd name="T35" fmla="*/ 0 h 2454"/>
                  <a:gd name="T36" fmla="*/ 0 w 1109"/>
                  <a:gd name="T37" fmla="*/ 0 h 2454"/>
                  <a:gd name="T38" fmla="*/ 0 w 1109"/>
                  <a:gd name="T39" fmla="*/ 0 h 2454"/>
                  <a:gd name="T40" fmla="*/ 0 w 1109"/>
                  <a:gd name="T41" fmla="*/ 0 h 2454"/>
                  <a:gd name="T42" fmla="*/ 0 w 1109"/>
                  <a:gd name="T43" fmla="*/ 0 h 2454"/>
                  <a:gd name="T44" fmla="*/ 0 w 1109"/>
                  <a:gd name="T45" fmla="*/ 0 h 2454"/>
                  <a:gd name="T46" fmla="*/ 0 w 1109"/>
                  <a:gd name="T47" fmla="*/ 0 h 2454"/>
                  <a:gd name="T48" fmla="*/ 0 w 1109"/>
                  <a:gd name="T49" fmla="*/ 0 h 2454"/>
                  <a:gd name="T50" fmla="*/ 0 w 1109"/>
                  <a:gd name="T51" fmla="*/ 0 h 2454"/>
                  <a:gd name="T52" fmla="*/ 0 w 1109"/>
                  <a:gd name="T53" fmla="*/ 0 h 2454"/>
                  <a:gd name="T54" fmla="*/ 0 w 1109"/>
                  <a:gd name="T55" fmla="*/ 0 h 2454"/>
                  <a:gd name="T56" fmla="*/ 0 w 1109"/>
                  <a:gd name="T57" fmla="*/ 0 h 2454"/>
                  <a:gd name="T58" fmla="*/ 0 w 1109"/>
                  <a:gd name="T59" fmla="*/ 0 h 2454"/>
                  <a:gd name="T60" fmla="*/ 0 w 1109"/>
                  <a:gd name="T61" fmla="*/ 0 h 2454"/>
                  <a:gd name="T62" fmla="*/ 0 w 1109"/>
                  <a:gd name="T63" fmla="*/ 0 h 2454"/>
                  <a:gd name="T64" fmla="*/ 0 w 1109"/>
                  <a:gd name="T65" fmla="*/ 0 h 2454"/>
                  <a:gd name="T66" fmla="*/ 0 w 1109"/>
                  <a:gd name="T67" fmla="*/ 0 h 2454"/>
                  <a:gd name="T68" fmla="*/ 0 w 1109"/>
                  <a:gd name="T69" fmla="*/ 0 h 2454"/>
                  <a:gd name="T70" fmla="*/ 0 w 1109"/>
                  <a:gd name="T71" fmla="*/ 0 h 2454"/>
                  <a:gd name="T72" fmla="*/ 0 w 1109"/>
                  <a:gd name="T73" fmla="*/ 0 h 2454"/>
                  <a:gd name="T74" fmla="*/ 0 w 1109"/>
                  <a:gd name="T75" fmla="*/ 0 h 2454"/>
                  <a:gd name="T76" fmla="*/ 0 w 1109"/>
                  <a:gd name="T77" fmla="*/ 0 h 2454"/>
                  <a:gd name="T78" fmla="*/ 0 w 1109"/>
                  <a:gd name="T79" fmla="*/ 0 h 24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9"/>
                  <a:gd name="T121" fmla="*/ 0 h 2454"/>
                  <a:gd name="T122" fmla="*/ 1109 w 1109"/>
                  <a:gd name="T123" fmla="*/ 2454 h 24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39" name="Freeform 816"/>
              <p:cNvSpPr>
                <a:spLocks/>
              </p:cNvSpPr>
              <p:nvPr/>
            </p:nvSpPr>
            <p:spPr bwMode="auto">
              <a:xfrm>
                <a:off x="3389" y="3301"/>
                <a:ext cx="49" cy="136"/>
              </a:xfrm>
              <a:custGeom>
                <a:avLst/>
                <a:gdLst>
                  <a:gd name="T0" fmla="*/ 0 w 1078"/>
                  <a:gd name="T1" fmla="*/ 0 h 2440"/>
                  <a:gd name="T2" fmla="*/ 0 w 1078"/>
                  <a:gd name="T3" fmla="*/ 0 h 2440"/>
                  <a:gd name="T4" fmla="*/ 0 w 1078"/>
                  <a:gd name="T5" fmla="*/ 0 h 2440"/>
                  <a:gd name="T6" fmla="*/ 0 w 1078"/>
                  <a:gd name="T7" fmla="*/ 0 h 2440"/>
                  <a:gd name="T8" fmla="*/ 0 w 1078"/>
                  <a:gd name="T9" fmla="*/ 0 h 2440"/>
                  <a:gd name="T10" fmla="*/ 0 w 1078"/>
                  <a:gd name="T11" fmla="*/ 0 h 2440"/>
                  <a:gd name="T12" fmla="*/ 0 w 1078"/>
                  <a:gd name="T13" fmla="*/ 0 h 2440"/>
                  <a:gd name="T14" fmla="*/ 0 w 1078"/>
                  <a:gd name="T15" fmla="*/ 0 h 2440"/>
                  <a:gd name="T16" fmla="*/ 0 w 1078"/>
                  <a:gd name="T17" fmla="*/ 0 h 2440"/>
                  <a:gd name="T18" fmla="*/ 0 w 1078"/>
                  <a:gd name="T19" fmla="*/ 0 h 2440"/>
                  <a:gd name="T20" fmla="*/ 0 w 1078"/>
                  <a:gd name="T21" fmla="*/ 0 h 2440"/>
                  <a:gd name="T22" fmla="*/ 0 w 1078"/>
                  <a:gd name="T23" fmla="*/ 0 h 2440"/>
                  <a:gd name="T24" fmla="*/ 0 w 1078"/>
                  <a:gd name="T25" fmla="*/ 0 h 2440"/>
                  <a:gd name="T26" fmla="*/ 0 w 1078"/>
                  <a:gd name="T27" fmla="*/ 0 h 2440"/>
                  <a:gd name="T28" fmla="*/ 0 w 1078"/>
                  <a:gd name="T29" fmla="*/ 0 h 2440"/>
                  <a:gd name="T30" fmla="*/ 0 w 1078"/>
                  <a:gd name="T31" fmla="*/ 0 h 2440"/>
                  <a:gd name="T32" fmla="*/ 0 w 1078"/>
                  <a:gd name="T33" fmla="*/ 0 h 2440"/>
                  <a:gd name="T34" fmla="*/ 0 w 1078"/>
                  <a:gd name="T35" fmla="*/ 0 h 2440"/>
                  <a:gd name="T36" fmla="*/ 0 w 1078"/>
                  <a:gd name="T37" fmla="*/ 0 h 2440"/>
                  <a:gd name="T38" fmla="*/ 0 w 1078"/>
                  <a:gd name="T39" fmla="*/ 0 h 2440"/>
                  <a:gd name="T40" fmla="*/ 0 w 1078"/>
                  <a:gd name="T41" fmla="*/ 0 h 2440"/>
                  <a:gd name="T42" fmla="*/ 0 w 1078"/>
                  <a:gd name="T43" fmla="*/ 0 h 2440"/>
                  <a:gd name="T44" fmla="*/ 0 w 1078"/>
                  <a:gd name="T45" fmla="*/ 0 h 2440"/>
                  <a:gd name="T46" fmla="*/ 0 w 1078"/>
                  <a:gd name="T47" fmla="*/ 0 h 2440"/>
                  <a:gd name="T48" fmla="*/ 0 w 1078"/>
                  <a:gd name="T49" fmla="*/ 0 h 2440"/>
                  <a:gd name="T50" fmla="*/ 0 w 1078"/>
                  <a:gd name="T51" fmla="*/ 0 h 2440"/>
                  <a:gd name="T52" fmla="*/ 0 w 1078"/>
                  <a:gd name="T53" fmla="*/ 0 h 2440"/>
                  <a:gd name="T54" fmla="*/ 0 w 1078"/>
                  <a:gd name="T55" fmla="*/ 0 h 2440"/>
                  <a:gd name="T56" fmla="*/ 0 w 1078"/>
                  <a:gd name="T57" fmla="*/ 0 h 2440"/>
                  <a:gd name="T58" fmla="*/ 0 w 1078"/>
                  <a:gd name="T59" fmla="*/ 0 h 2440"/>
                  <a:gd name="T60" fmla="*/ 0 w 1078"/>
                  <a:gd name="T61" fmla="*/ 0 h 2440"/>
                  <a:gd name="T62" fmla="*/ 0 w 1078"/>
                  <a:gd name="T63" fmla="*/ 0 h 2440"/>
                  <a:gd name="T64" fmla="*/ 0 w 1078"/>
                  <a:gd name="T65" fmla="*/ 0 h 2440"/>
                  <a:gd name="T66" fmla="*/ 0 w 1078"/>
                  <a:gd name="T67" fmla="*/ 0 h 2440"/>
                  <a:gd name="T68" fmla="*/ 0 w 1078"/>
                  <a:gd name="T69" fmla="*/ 0 h 2440"/>
                  <a:gd name="T70" fmla="*/ 0 w 1078"/>
                  <a:gd name="T71" fmla="*/ 0 h 2440"/>
                  <a:gd name="T72" fmla="*/ 0 w 1078"/>
                  <a:gd name="T73" fmla="*/ 0 h 2440"/>
                  <a:gd name="T74" fmla="*/ 0 w 1078"/>
                  <a:gd name="T75" fmla="*/ 0 h 2440"/>
                  <a:gd name="T76" fmla="*/ 0 w 1078"/>
                  <a:gd name="T77" fmla="*/ 0 h 2440"/>
                  <a:gd name="T78" fmla="*/ 0 w 1078"/>
                  <a:gd name="T79" fmla="*/ 0 h 24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78"/>
                  <a:gd name="T121" fmla="*/ 0 h 2440"/>
                  <a:gd name="T122" fmla="*/ 1078 w 1078"/>
                  <a:gd name="T123" fmla="*/ 2440 h 24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40" name="Freeform 817"/>
              <p:cNvSpPr>
                <a:spLocks/>
              </p:cNvSpPr>
              <p:nvPr/>
            </p:nvSpPr>
            <p:spPr bwMode="auto">
              <a:xfrm>
                <a:off x="3389" y="3302"/>
                <a:ext cx="48" cy="135"/>
              </a:xfrm>
              <a:custGeom>
                <a:avLst/>
                <a:gdLst>
                  <a:gd name="T0" fmla="*/ 0 w 1046"/>
                  <a:gd name="T1" fmla="*/ 0 h 2428"/>
                  <a:gd name="T2" fmla="*/ 0 w 1046"/>
                  <a:gd name="T3" fmla="*/ 0 h 2428"/>
                  <a:gd name="T4" fmla="*/ 0 w 1046"/>
                  <a:gd name="T5" fmla="*/ 0 h 2428"/>
                  <a:gd name="T6" fmla="*/ 0 w 1046"/>
                  <a:gd name="T7" fmla="*/ 0 h 2428"/>
                  <a:gd name="T8" fmla="*/ 0 w 1046"/>
                  <a:gd name="T9" fmla="*/ 0 h 2428"/>
                  <a:gd name="T10" fmla="*/ 0 w 1046"/>
                  <a:gd name="T11" fmla="*/ 0 h 2428"/>
                  <a:gd name="T12" fmla="*/ 0 w 1046"/>
                  <a:gd name="T13" fmla="*/ 0 h 2428"/>
                  <a:gd name="T14" fmla="*/ 0 w 1046"/>
                  <a:gd name="T15" fmla="*/ 0 h 2428"/>
                  <a:gd name="T16" fmla="*/ 0 w 1046"/>
                  <a:gd name="T17" fmla="*/ 0 h 2428"/>
                  <a:gd name="T18" fmla="*/ 0 w 1046"/>
                  <a:gd name="T19" fmla="*/ 0 h 2428"/>
                  <a:gd name="T20" fmla="*/ 0 w 1046"/>
                  <a:gd name="T21" fmla="*/ 0 h 2428"/>
                  <a:gd name="T22" fmla="*/ 0 w 1046"/>
                  <a:gd name="T23" fmla="*/ 0 h 2428"/>
                  <a:gd name="T24" fmla="*/ 0 w 1046"/>
                  <a:gd name="T25" fmla="*/ 0 h 2428"/>
                  <a:gd name="T26" fmla="*/ 0 w 1046"/>
                  <a:gd name="T27" fmla="*/ 0 h 2428"/>
                  <a:gd name="T28" fmla="*/ 0 w 1046"/>
                  <a:gd name="T29" fmla="*/ 0 h 2428"/>
                  <a:gd name="T30" fmla="*/ 0 w 1046"/>
                  <a:gd name="T31" fmla="*/ 0 h 2428"/>
                  <a:gd name="T32" fmla="*/ 0 w 1046"/>
                  <a:gd name="T33" fmla="*/ 0 h 2428"/>
                  <a:gd name="T34" fmla="*/ 0 w 1046"/>
                  <a:gd name="T35" fmla="*/ 0 h 2428"/>
                  <a:gd name="T36" fmla="*/ 0 w 1046"/>
                  <a:gd name="T37" fmla="*/ 0 h 2428"/>
                  <a:gd name="T38" fmla="*/ 0 w 1046"/>
                  <a:gd name="T39" fmla="*/ 0 h 2428"/>
                  <a:gd name="T40" fmla="*/ 0 w 1046"/>
                  <a:gd name="T41" fmla="*/ 0 h 2428"/>
                  <a:gd name="T42" fmla="*/ 0 w 1046"/>
                  <a:gd name="T43" fmla="*/ 0 h 2428"/>
                  <a:gd name="T44" fmla="*/ 0 w 1046"/>
                  <a:gd name="T45" fmla="*/ 0 h 2428"/>
                  <a:gd name="T46" fmla="*/ 0 w 1046"/>
                  <a:gd name="T47" fmla="*/ 0 h 2428"/>
                  <a:gd name="T48" fmla="*/ 0 w 1046"/>
                  <a:gd name="T49" fmla="*/ 0 h 2428"/>
                  <a:gd name="T50" fmla="*/ 0 w 1046"/>
                  <a:gd name="T51" fmla="*/ 0 h 2428"/>
                  <a:gd name="T52" fmla="*/ 0 w 1046"/>
                  <a:gd name="T53" fmla="*/ 0 h 2428"/>
                  <a:gd name="T54" fmla="*/ 0 w 1046"/>
                  <a:gd name="T55" fmla="*/ 0 h 2428"/>
                  <a:gd name="T56" fmla="*/ 0 w 1046"/>
                  <a:gd name="T57" fmla="*/ 0 h 2428"/>
                  <a:gd name="T58" fmla="*/ 0 w 1046"/>
                  <a:gd name="T59" fmla="*/ 0 h 2428"/>
                  <a:gd name="T60" fmla="*/ 0 w 1046"/>
                  <a:gd name="T61" fmla="*/ 0 h 2428"/>
                  <a:gd name="T62" fmla="*/ 0 w 1046"/>
                  <a:gd name="T63" fmla="*/ 0 h 2428"/>
                  <a:gd name="T64" fmla="*/ 0 w 1046"/>
                  <a:gd name="T65" fmla="*/ 0 h 2428"/>
                  <a:gd name="T66" fmla="*/ 0 w 1046"/>
                  <a:gd name="T67" fmla="*/ 0 h 2428"/>
                  <a:gd name="T68" fmla="*/ 0 w 1046"/>
                  <a:gd name="T69" fmla="*/ 0 h 2428"/>
                  <a:gd name="T70" fmla="*/ 0 w 1046"/>
                  <a:gd name="T71" fmla="*/ 0 h 2428"/>
                  <a:gd name="T72" fmla="*/ 0 w 1046"/>
                  <a:gd name="T73" fmla="*/ 0 h 2428"/>
                  <a:gd name="T74" fmla="*/ 0 w 1046"/>
                  <a:gd name="T75" fmla="*/ 0 h 2428"/>
                  <a:gd name="T76" fmla="*/ 0 w 1046"/>
                  <a:gd name="T77" fmla="*/ 0 h 2428"/>
                  <a:gd name="T78" fmla="*/ 0 w 1046"/>
                  <a:gd name="T79" fmla="*/ 0 h 2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46"/>
                  <a:gd name="T121" fmla="*/ 0 h 2428"/>
                  <a:gd name="T122" fmla="*/ 1046 w 1046"/>
                  <a:gd name="T123" fmla="*/ 2428 h 2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41" name="Freeform 818"/>
              <p:cNvSpPr>
                <a:spLocks/>
              </p:cNvSpPr>
              <p:nvPr/>
            </p:nvSpPr>
            <p:spPr bwMode="auto">
              <a:xfrm>
                <a:off x="3389" y="3302"/>
                <a:ext cx="46" cy="134"/>
              </a:xfrm>
              <a:custGeom>
                <a:avLst/>
                <a:gdLst>
                  <a:gd name="T0" fmla="*/ 0 w 1017"/>
                  <a:gd name="T1" fmla="*/ 0 h 2414"/>
                  <a:gd name="T2" fmla="*/ 0 w 1017"/>
                  <a:gd name="T3" fmla="*/ 0 h 2414"/>
                  <a:gd name="T4" fmla="*/ 0 w 1017"/>
                  <a:gd name="T5" fmla="*/ 0 h 2414"/>
                  <a:gd name="T6" fmla="*/ 0 w 1017"/>
                  <a:gd name="T7" fmla="*/ 0 h 2414"/>
                  <a:gd name="T8" fmla="*/ 0 w 1017"/>
                  <a:gd name="T9" fmla="*/ 0 h 2414"/>
                  <a:gd name="T10" fmla="*/ 0 60000 65536"/>
                  <a:gd name="T11" fmla="*/ 0 60000 65536"/>
                  <a:gd name="T12" fmla="*/ 0 60000 65536"/>
                  <a:gd name="T13" fmla="*/ 0 60000 65536"/>
                  <a:gd name="T14" fmla="*/ 0 60000 65536"/>
                  <a:gd name="T15" fmla="*/ 0 w 1017"/>
                  <a:gd name="T16" fmla="*/ 0 h 2414"/>
                  <a:gd name="T17" fmla="*/ 1017 w 1017"/>
                  <a:gd name="T18" fmla="*/ 2414 h 2414"/>
                </a:gdLst>
                <a:ahLst/>
                <a:cxnLst>
                  <a:cxn ang="T10">
                    <a:pos x="T0" y="T1"/>
                  </a:cxn>
                  <a:cxn ang="T11">
                    <a:pos x="T2" y="T3"/>
                  </a:cxn>
                  <a:cxn ang="T12">
                    <a:pos x="T4" y="T5"/>
                  </a:cxn>
                  <a:cxn ang="T13">
                    <a:pos x="T6" y="T7"/>
                  </a:cxn>
                  <a:cxn ang="T14">
                    <a:pos x="T8" y="T9"/>
                  </a:cxn>
                </a:cxnLst>
                <a:rect l="T15" t="T16" r="T17" b="T18"/>
                <a:pathLst>
                  <a:path w="1017" h="2414">
                    <a:moveTo>
                      <a:pt x="32" y="0"/>
                    </a:moveTo>
                    <a:lnTo>
                      <a:pt x="0" y="13"/>
                    </a:lnTo>
                    <a:lnTo>
                      <a:pt x="977" y="2414"/>
                    </a:lnTo>
                    <a:lnTo>
                      <a:pt x="1017" y="2396"/>
                    </a:lnTo>
                    <a:lnTo>
                      <a:pt x="32" y="0"/>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42" name="Freeform 819"/>
              <p:cNvSpPr>
                <a:spLocks/>
              </p:cNvSpPr>
              <p:nvPr/>
            </p:nvSpPr>
            <p:spPr bwMode="auto">
              <a:xfrm>
                <a:off x="3388" y="3298"/>
                <a:ext cx="8" cy="6"/>
              </a:xfrm>
              <a:custGeom>
                <a:avLst/>
                <a:gdLst>
                  <a:gd name="T0" fmla="*/ 0 w 173"/>
                  <a:gd name="T1" fmla="*/ 0 h 95"/>
                  <a:gd name="T2" fmla="*/ 0 w 173"/>
                  <a:gd name="T3" fmla="*/ 0 h 95"/>
                  <a:gd name="T4" fmla="*/ 0 w 173"/>
                  <a:gd name="T5" fmla="*/ 0 h 95"/>
                  <a:gd name="T6" fmla="*/ 0 w 173"/>
                  <a:gd name="T7" fmla="*/ 0 h 95"/>
                  <a:gd name="T8" fmla="*/ 0 w 173"/>
                  <a:gd name="T9" fmla="*/ 0 h 95"/>
                  <a:gd name="T10" fmla="*/ 0 60000 65536"/>
                  <a:gd name="T11" fmla="*/ 0 60000 65536"/>
                  <a:gd name="T12" fmla="*/ 0 60000 65536"/>
                  <a:gd name="T13" fmla="*/ 0 60000 65536"/>
                  <a:gd name="T14" fmla="*/ 0 60000 65536"/>
                  <a:gd name="T15" fmla="*/ 0 w 173"/>
                  <a:gd name="T16" fmla="*/ 0 h 95"/>
                  <a:gd name="T17" fmla="*/ 173 w 173"/>
                  <a:gd name="T18" fmla="*/ 95 h 95"/>
                </a:gdLst>
                <a:ahLst/>
                <a:cxnLst>
                  <a:cxn ang="T10">
                    <a:pos x="T0" y="T1"/>
                  </a:cxn>
                  <a:cxn ang="T11">
                    <a:pos x="T2" y="T3"/>
                  </a:cxn>
                  <a:cxn ang="T12">
                    <a:pos x="T4" y="T5"/>
                  </a:cxn>
                  <a:cxn ang="T13">
                    <a:pos x="T6" y="T7"/>
                  </a:cxn>
                  <a:cxn ang="T14">
                    <a:pos x="T8" y="T9"/>
                  </a:cxn>
                </a:cxnLst>
                <a:rect l="T15" t="T16" r="T17" b="T18"/>
                <a:pathLst>
                  <a:path w="173" h="95">
                    <a:moveTo>
                      <a:pt x="173" y="20"/>
                    </a:moveTo>
                    <a:lnTo>
                      <a:pt x="7" y="95"/>
                    </a:lnTo>
                    <a:lnTo>
                      <a:pt x="0" y="75"/>
                    </a:lnTo>
                    <a:lnTo>
                      <a:pt x="166" y="0"/>
                    </a:lnTo>
                    <a:lnTo>
                      <a:pt x="173" y="20"/>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43" name="Freeform 820"/>
              <p:cNvSpPr>
                <a:spLocks/>
              </p:cNvSpPr>
              <p:nvPr/>
            </p:nvSpPr>
            <p:spPr bwMode="auto">
              <a:xfrm>
                <a:off x="3386" y="3293"/>
                <a:ext cx="9" cy="10"/>
              </a:xfrm>
              <a:custGeom>
                <a:avLst/>
                <a:gdLst>
                  <a:gd name="T0" fmla="*/ 0 w 200"/>
                  <a:gd name="T1" fmla="*/ 0 h 179"/>
                  <a:gd name="T2" fmla="*/ 0 w 200"/>
                  <a:gd name="T3" fmla="*/ 0 h 179"/>
                  <a:gd name="T4" fmla="*/ 0 w 200"/>
                  <a:gd name="T5" fmla="*/ 0 h 179"/>
                  <a:gd name="T6" fmla="*/ 0 w 200"/>
                  <a:gd name="T7" fmla="*/ 0 h 179"/>
                  <a:gd name="T8" fmla="*/ 0 w 200"/>
                  <a:gd name="T9" fmla="*/ 0 h 179"/>
                  <a:gd name="T10" fmla="*/ 0 w 200"/>
                  <a:gd name="T11" fmla="*/ 0 h 179"/>
                  <a:gd name="T12" fmla="*/ 0 60000 65536"/>
                  <a:gd name="T13" fmla="*/ 0 60000 65536"/>
                  <a:gd name="T14" fmla="*/ 0 60000 65536"/>
                  <a:gd name="T15" fmla="*/ 0 60000 65536"/>
                  <a:gd name="T16" fmla="*/ 0 60000 65536"/>
                  <a:gd name="T17" fmla="*/ 0 60000 65536"/>
                  <a:gd name="T18" fmla="*/ 0 w 200"/>
                  <a:gd name="T19" fmla="*/ 0 h 179"/>
                  <a:gd name="T20" fmla="*/ 200 w 200"/>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00" h="179">
                    <a:moveTo>
                      <a:pt x="200" y="106"/>
                    </a:moveTo>
                    <a:lnTo>
                      <a:pt x="33" y="179"/>
                    </a:lnTo>
                    <a:lnTo>
                      <a:pt x="0" y="100"/>
                    </a:lnTo>
                    <a:lnTo>
                      <a:pt x="58" y="0"/>
                    </a:lnTo>
                    <a:lnTo>
                      <a:pt x="168" y="26"/>
                    </a:lnTo>
                    <a:lnTo>
                      <a:pt x="200" y="106"/>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44" name="Freeform 821"/>
              <p:cNvSpPr>
                <a:spLocks/>
              </p:cNvSpPr>
              <p:nvPr/>
            </p:nvSpPr>
            <p:spPr bwMode="auto">
              <a:xfrm>
                <a:off x="3386" y="3293"/>
                <a:ext cx="8" cy="10"/>
              </a:xfrm>
              <a:custGeom>
                <a:avLst/>
                <a:gdLst>
                  <a:gd name="T0" fmla="*/ 0 w 173"/>
                  <a:gd name="T1" fmla="*/ 0 h 177"/>
                  <a:gd name="T2" fmla="*/ 0 w 173"/>
                  <a:gd name="T3" fmla="*/ 0 h 177"/>
                  <a:gd name="T4" fmla="*/ 0 w 173"/>
                  <a:gd name="T5" fmla="*/ 0 h 177"/>
                  <a:gd name="T6" fmla="*/ 0 w 173"/>
                  <a:gd name="T7" fmla="*/ 0 h 177"/>
                  <a:gd name="T8" fmla="*/ 0 w 173"/>
                  <a:gd name="T9" fmla="*/ 0 h 177"/>
                  <a:gd name="T10" fmla="*/ 0 w 173"/>
                  <a:gd name="T11" fmla="*/ 0 h 177"/>
                  <a:gd name="T12" fmla="*/ 0 w 173"/>
                  <a:gd name="T13" fmla="*/ 0 h 177"/>
                  <a:gd name="T14" fmla="*/ 0 w 173"/>
                  <a:gd name="T15" fmla="*/ 0 h 177"/>
                  <a:gd name="T16" fmla="*/ 0 w 173"/>
                  <a:gd name="T17" fmla="*/ 0 h 177"/>
                  <a:gd name="T18" fmla="*/ 0 w 173"/>
                  <a:gd name="T19" fmla="*/ 0 h 177"/>
                  <a:gd name="T20" fmla="*/ 0 w 173"/>
                  <a:gd name="T21" fmla="*/ 0 h 177"/>
                  <a:gd name="T22" fmla="*/ 0 w 173"/>
                  <a:gd name="T23" fmla="*/ 0 h 177"/>
                  <a:gd name="T24" fmla="*/ 0 w 173"/>
                  <a:gd name="T25" fmla="*/ 0 h 177"/>
                  <a:gd name="T26" fmla="*/ 0 w 173"/>
                  <a:gd name="T27" fmla="*/ 0 h 177"/>
                  <a:gd name="T28" fmla="*/ 0 w 173"/>
                  <a:gd name="T29" fmla="*/ 0 h 177"/>
                  <a:gd name="T30" fmla="*/ 0 w 173"/>
                  <a:gd name="T31" fmla="*/ 0 h 177"/>
                  <a:gd name="T32" fmla="*/ 0 w 173"/>
                  <a:gd name="T33" fmla="*/ 0 h 177"/>
                  <a:gd name="T34" fmla="*/ 0 w 173"/>
                  <a:gd name="T35" fmla="*/ 0 h 177"/>
                  <a:gd name="T36" fmla="*/ 0 w 173"/>
                  <a:gd name="T37" fmla="*/ 0 h 177"/>
                  <a:gd name="T38" fmla="*/ 0 w 173"/>
                  <a:gd name="T39" fmla="*/ 0 h 177"/>
                  <a:gd name="T40" fmla="*/ 0 w 173"/>
                  <a:gd name="T41" fmla="*/ 0 h 177"/>
                  <a:gd name="T42" fmla="*/ 0 w 173"/>
                  <a:gd name="T43" fmla="*/ 0 h 177"/>
                  <a:gd name="T44" fmla="*/ 0 w 173"/>
                  <a:gd name="T45" fmla="*/ 0 h 177"/>
                  <a:gd name="T46" fmla="*/ 0 w 173"/>
                  <a:gd name="T47" fmla="*/ 0 h 177"/>
                  <a:gd name="T48" fmla="*/ 0 w 173"/>
                  <a:gd name="T49" fmla="*/ 0 h 177"/>
                  <a:gd name="T50" fmla="*/ 0 w 173"/>
                  <a:gd name="T51" fmla="*/ 0 h 177"/>
                  <a:gd name="T52" fmla="*/ 0 w 173"/>
                  <a:gd name="T53" fmla="*/ 0 h 177"/>
                  <a:gd name="T54" fmla="*/ 0 w 173"/>
                  <a:gd name="T55" fmla="*/ 0 h 177"/>
                  <a:gd name="T56" fmla="*/ 0 w 173"/>
                  <a:gd name="T57" fmla="*/ 0 h 177"/>
                  <a:gd name="T58" fmla="*/ 0 w 173"/>
                  <a:gd name="T59" fmla="*/ 0 h 177"/>
                  <a:gd name="T60" fmla="*/ 0 w 173"/>
                  <a:gd name="T61" fmla="*/ 0 h 177"/>
                  <a:gd name="T62" fmla="*/ 0 w 173"/>
                  <a:gd name="T63" fmla="*/ 0 h 177"/>
                  <a:gd name="T64" fmla="*/ 0 w 173"/>
                  <a:gd name="T65" fmla="*/ 0 h 177"/>
                  <a:gd name="T66" fmla="*/ 0 w 173"/>
                  <a:gd name="T67" fmla="*/ 0 h 177"/>
                  <a:gd name="T68" fmla="*/ 0 w 173"/>
                  <a:gd name="T69" fmla="*/ 0 h 177"/>
                  <a:gd name="T70" fmla="*/ 0 w 173"/>
                  <a:gd name="T71" fmla="*/ 0 h 177"/>
                  <a:gd name="T72" fmla="*/ 0 w 173"/>
                  <a:gd name="T73" fmla="*/ 0 h 177"/>
                  <a:gd name="T74" fmla="*/ 0 w 173"/>
                  <a:gd name="T75" fmla="*/ 0 h 177"/>
                  <a:gd name="T76" fmla="*/ 0 w 173"/>
                  <a:gd name="T77" fmla="*/ 0 h 177"/>
                  <a:gd name="T78" fmla="*/ 0 w 173"/>
                  <a:gd name="T79" fmla="*/ 0 h 177"/>
                  <a:gd name="T80" fmla="*/ 0 w 173"/>
                  <a:gd name="T81" fmla="*/ 0 h 1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3"/>
                  <a:gd name="T124" fmla="*/ 0 h 177"/>
                  <a:gd name="T125" fmla="*/ 173 w 173"/>
                  <a:gd name="T126" fmla="*/ 177 h 1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45" name="Freeform 822"/>
              <p:cNvSpPr>
                <a:spLocks/>
              </p:cNvSpPr>
              <p:nvPr/>
            </p:nvSpPr>
            <p:spPr bwMode="auto">
              <a:xfrm>
                <a:off x="3387" y="3293"/>
                <a:ext cx="6" cy="9"/>
              </a:xfrm>
              <a:custGeom>
                <a:avLst/>
                <a:gdLst>
                  <a:gd name="T0" fmla="*/ 0 w 142"/>
                  <a:gd name="T1" fmla="*/ 0 h 175"/>
                  <a:gd name="T2" fmla="*/ 0 w 142"/>
                  <a:gd name="T3" fmla="*/ 0 h 175"/>
                  <a:gd name="T4" fmla="*/ 0 w 142"/>
                  <a:gd name="T5" fmla="*/ 0 h 175"/>
                  <a:gd name="T6" fmla="*/ 0 w 142"/>
                  <a:gd name="T7" fmla="*/ 0 h 175"/>
                  <a:gd name="T8" fmla="*/ 0 w 142"/>
                  <a:gd name="T9" fmla="*/ 0 h 175"/>
                  <a:gd name="T10" fmla="*/ 0 w 142"/>
                  <a:gd name="T11" fmla="*/ 0 h 175"/>
                  <a:gd name="T12" fmla="*/ 0 w 142"/>
                  <a:gd name="T13" fmla="*/ 0 h 175"/>
                  <a:gd name="T14" fmla="*/ 0 w 142"/>
                  <a:gd name="T15" fmla="*/ 0 h 175"/>
                  <a:gd name="T16" fmla="*/ 0 w 142"/>
                  <a:gd name="T17" fmla="*/ 0 h 175"/>
                  <a:gd name="T18" fmla="*/ 0 w 142"/>
                  <a:gd name="T19" fmla="*/ 0 h 175"/>
                  <a:gd name="T20" fmla="*/ 0 w 142"/>
                  <a:gd name="T21" fmla="*/ 0 h 175"/>
                  <a:gd name="T22" fmla="*/ 0 w 142"/>
                  <a:gd name="T23" fmla="*/ 0 h 175"/>
                  <a:gd name="T24" fmla="*/ 0 w 142"/>
                  <a:gd name="T25" fmla="*/ 0 h 175"/>
                  <a:gd name="T26" fmla="*/ 0 w 142"/>
                  <a:gd name="T27" fmla="*/ 0 h 175"/>
                  <a:gd name="T28" fmla="*/ 0 w 142"/>
                  <a:gd name="T29" fmla="*/ 0 h 175"/>
                  <a:gd name="T30" fmla="*/ 0 w 142"/>
                  <a:gd name="T31" fmla="*/ 0 h 175"/>
                  <a:gd name="T32" fmla="*/ 0 w 142"/>
                  <a:gd name="T33" fmla="*/ 0 h 175"/>
                  <a:gd name="T34" fmla="*/ 0 w 142"/>
                  <a:gd name="T35" fmla="*/ 0 h 175"/>
                  <a:gd name="T36" fmla="*/ 0 w 142"/>
                  <a:gd name="T37" fmla="*/ 0 h 175"/>
                  <a:gd name="T38" fmla="*/ 0 w 142"/>
                  <a:gd name="T39" fmla="*/ 0 h 175"/>
                  <a:gd name="T40" fmla="*/ 0 w 142"/>
                  <a:gd name="T41" fmla="*/ 0 h 175"/>
                  <a:gd name="T42" fmla="*/ 0 w 142"/>
                  <a:gd name="T43" fmla="*/ 0 h 175"/>
                  <a:gd name="T44" fmla="*/ 0 w 142"/>
                  <a:gd name="T45" fmla="*/ 0 h 175"/>
                  <a:gd name="T46" fmla="*/ 0 w 142"/>
                  <a:gd name="T47" fmla="*/ 0 h 175"/>
                  <a:gd name="T48" fmla="*/ 0 w 142"/>
                  <a:gd name="T49" fmla="*/ 0 h 175"/>
                  <a:gd name="T50" fmla="*/ 0 w 142"/>
                  <a:gd name="T51" fmla="*/ 0 h 175"/>
                  <a:gd name="T52" fmla="*/ 0 w 142"/>
                  <a:gd name="T53" fmla="*/ 0 h 175"/>
                  <a:gd name="T54" fmla="*/ 0 w 142"/>
                  <a:gd name="T55" fmla="*/ 0 h 175"/>
                  <a:gd name="T56" fmla="*/ 0 w 142"/>
                  <a:gd name="T57" fmla="*/ 0 h 175"/>
                  <a:gd name="T58" fmla="*/ 0 w 142"/>
                  <a:gd name="T59" fmla="*/ 0 h 175"/>
                  <a:gd name="T60" fmla="*/ 0 w 142"/>
                  <a:gd name="T61" fmla="*/ 0 h 175"/>
                  <a:gd name="T62" fmla="*/ 0 w 142"/>
                  <a:gd name="T63" fmla="*/ 0 h 175"/>
                  <a:gd name="T64" fmla="*/ 0 w 142"/>
                  <a:gd name="T65" fmla="*/ 0 h 175"/>
                  <a:gd name="T66" fmla="*/ 0 w 142"/>
                  <a:gd name="T67" fmla="*/ 0 h 175"/>
                  <a:gd name="T68" fmla="*/ 0 w 142"/>
                  <a:gd name="T69" fmla="*/ 0 h 175"/>
                  <a:gd name="T70" fmla="*/ 0 w 142"/>
                  <a:gd name="T71" fmla="*/ 0 h 175"/>
                  <a:gd name="T72" fmla="*/ 0 w 142"/>
                  <a:gd name="T73" fmla="*/ 0 h 175"/>
                  <a:gd name="T74" fmla="*/ 0 w 142"/>
                  <a:gd name="T75" fmla="*/ 0 h 175"/>
                  <a:gd name="T76" fmla="*/ 0 w 142"/>
                  <a:gd name="T77" fmla="*/ 0 h 175"/>
                  <a:gd name="T78" fmla="*/ 0 w 142"/>
                  <a:gd name="T79" fmla="*/ 0 h 175"/>
                  <a:gd name="T80" fmla="*/ 0 w 142"/>
                  <a:gd name="T81" fmla="*/ 0 h 1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175"/>
                  <a:gd name="T125" fmla="*/ 142 w 142"/>
                  <a:gd name="T126" fmla="*/ 175 h 1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46" name="Freeform 823"/>
              <p:cNvSpPr>
                <a:spLocks/>
              </p:cNvSpPr>
              <p:nvPr/>
            </p:nvSpPr>
            <p:spPr bwMode="auto">
              <a:xfrm>
                <a:off x="3387" y="3293"/>
                <a:ext cx="5" cy="9"/>
              </a:xfrm>
              <a:custGeom>
                <a:avLst/>
                <a:gdLst>
                  <a:gd name="T0" fmla="*/ 0 w 116"/>
                  <a:gd name="T1" fmla="*/ 0 h 172"/>
                  <a:gd name="T2" fmla="*/ 0 w 116"/>
                  <a:gd name="T3" fmla="*/ 0 h 172"/>
                  <a:gd name="T4" fmla="*/ 0 w 116"/>
                  <a:gd name="T5" fmla="*/ 0 h 172"/>
                  <a:gd name="T6" fmla="*/ 0 w 116"/>
                  <a:gd name="T7" fmla="*/ 0 h 172"/>
                  <a:gd name="T8" fmla="*/ 0 w 116"/>
                  <a:gd name="T9" fmla="*/ 0 h 172"/>
                  <a:gd name="T10" fmla="*/ 0 w 116"/>
                  <a:gd name="T11" fmla="*/ 0 h 172"/>
                  <a:gd name="T12" fmla="*/ 0 w 116"/>
                  <a:gd name="T13" fmla="*/ 0 h 172"/>
                  <a:gd name="T14" fmla="*/ 0 w 116"/>
                  <a:gd name="T15" fmla="*/ 0 h 172"/>
                  <a:gd name="T16" fmla="*/ 0 w 116"/>
                  <a:gd name="T17" fmla="*/ 0 h 172"/>
                  <a:gd name="T18" fmla="*/ 0 w 116"/>
                  <a:gd name="T19" fmla="*/ 0 h 172"/>
                  <a:gd name="T20" fmla="*/ 0 w 116"/>
                  <a:gd name="T21" fmla="*/ 0 h 172"/>
                  <a:gd name="T22" fmla="*/ 0 w 116"/>
                  <a:gd name="T23" fmla="*/ 0 h 172"/>
                  <a:gd name="T24" fmla="*/ 0 w 116"/>
                  <a:gd name="T25" fmla="*/ 0 h 172"/>
                  <a:gd name="T26" fmla="*/ 0 w 116"/>
                  <a:gd name="T27" fmla="*/ 0 h 172"/>
                  <a:gd name="T28" fmla="*/ 0 w 116"/>
                  <a:gd name="T29" fmla="*/ 0 h 172"/>
                  <a:gd name="T30" fmla="*/ 0 w 116"/>
                  <a:gd name="T31" fmla="*/ 0 h 172"/>
                  <a:gd name="T32" fmla="*/ 0 w 116"/>
                  <a:gd name="T33" fmla="*/ 0 h 172"/>
                  <a:gd name="T34" fmla="*/ 0 w 116"/>
                  <a:gd name="T35" fmla="*/ 0 h 172"/>
                  <a:gd name="T36" fmla="*/ 0 w 116"/>
                  <a:gd name="T37" fmla="*/ 0 h 172"/>
                  <a:gd name="T38" fmla="*/ 0 w 116"/>
                  <a:gd name="T39" fmla="*/ 0 h 172"/>
                  <a:gd name="T40" fmla="*/ 0 w 116"/>
                  <a:gd name="T41" fmla="*/ 0 h 172"/>
                  <a:gd name="T42" fmla="*/ 0 w 116"/>
                  <a:gd name="T43" fmla="*/ 0 h 172"/>
                  <a:gd name="T44" fmla="*/ 0 w 116"/>
                  <a:gd name="T45" fmla="*/ 0 h 172"/>
                  <a:gd name="T46" fmla="*/ 0 w 116"/>
                  <a:gd name="T47" fmla="*/ 0 h 172"/>
                  <a:gd name="T48" fmla="*/ 0 w 116"/>
                  <a:gd name="T49" fmla="*/ 0 h 172"/>
                  <a:gd name="T50" fmla="*/ 0 w 116"/>
                  <a:gd name="T51" fmla="*/ 0 h 172"/>
                  <a:gd name="T52" fmla="*/ 0 w 116"/>
                  <a:gd name="T53" fmla="*/ 0 h 172"/>
                  <a:gd name="T54" fmla="*/ 0 w 116"/>
                  <a:gd name="T55" fmla="*/ 0 h 172"/>
                  <a:gd name="T56" fmla="*/ 0 w 116"/>
                  <a:gd name="T57" fmla="*/ 0 h 172"/>
                  <a:gd name="T58" fmla="*/ 0 w 116"/>
                  <a:gd name="T59" fmla="*/ 0 h 172"/>
                  <a:gd name="T60" fmla="*/ 0 w 116"/>
                  <a:gd name="T61" fmla="*/ 0 h 172"/>
                  <a:gd name="T62" fmla="*/ 0 w 116"/>
                  <a:gd name="T63" fmla="*/ 0 h 172"/>
                  <a:gd name="T64" fmla="*/ 0 w 116"/>
                  <a:gd name="T65" fmla="*/ 0 h 172"/>
                  <a:gd name="T66" fmla="*/ 0 w 116"/>
                  <a:gd name="T67" fmla="*/ 0 h 172"/>
                  <a:gd name="T68" fmla="*/ 0 w 116"/>
                  <a:gd name="T69" fmla="*/ 0 h 172"/>
                  <a:gd name="T70" fmla="*/ 0 w 116"/>
                  <a:gd name="T71" fmla="*/ 0 h 172"/>
                  <a:gd name="T72" fmla="*/ 0 w 116"/>
                  <a:gd name="T73" fmla="*/ 0 h 172"/>
                  <a:gd name="T74" fmla="*/ 0 w 116"/>
                  <a:gd name="T75" fmla="*/ 0 h 172"/>
                  <a:gd name="T76" fmla="*/ 0 w 116"/>
                  <a:gd name="T77" fmla="*/ 0 h 172"/>
                  <a:gd name="T78" fmla="*/ 0 w 116"/>
                  <a:gd name="T79" fmla="*/ 0 h 172"/>
                  <a:gd name="T80" fmla="*/ 0 w 116"/>
                  <a:gd name="T81" fmla="*/ 0 h 1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172"/>
                  <a:gd name="T125" fmla="*/ 116 w 116"/>
                  <a:gd name="T126" fmla="*/ 172 h 1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47" name="Freeform 824"/>
              <p:cNvSpPr>
                <a:spLocks/>
              </p:cNvSpPr>
              <p:nvPr/>
            </p:nvSpPr>
            <p:spPr bwMode="auto">
              <a:xfrm>
                <a:off x="3387" y="3293"/>
                <a:ext cx="4" cy="9"/>
              </a:xfrm>
              <a:custGeom>
                <a:avLst/>
                <a:gdLst>
                  <a:gd name="T0" fmla="*/ 0 w 88"/>
                  <a:gd name="T1" fmla="*/ 0 h 170"/>
                  <a:gd name="T2" fmla="*/ 0 w 88"/>
                  <a:gd name="T3" fmla="*/ 0 h 170"/>
                  <a:gd name="T4" fmla="*/ 0 w 88"/>
                  <a:gd name="T5" fmla="*/ 0 h 170"/>
                  <a:gd name="T6" fmla="*/ 0 w 88"/>
                  <a:gd name="T7" fmla="*/ 0 h 170"/>
                  <a:gd name="T8" fmla="*/ 0 w 88"/>
                  <a:gd name="T9" fmla="*/ 0 h 170"/>
                  <a:gd name="T10" fmla="*/ 0 w 88"/>
                  <a:gd name="T11" fmla="*/ 0 h 170"/>
                  <a:gd name="T12" fmla="*/ 0 w 88"/>
                  <a:gd name="T13" fmla="*/ 0 h 170"/>
                  <a:gd name="T14" fmla="*/ 0 w 88"/>
                  <a:gd name="T15" fmla="*/ 0 h 170"/>
                  <a:gd name="T16" fmla="*/ 0 w 88"/>
                  <a:gd name="T17" fmla="*/ 0 h 170"/>
                  <a:gd name="T18" fmla="*/ 0 w 88"/>
                  <a:gd name="T19" fmla="*/ 0 h 170"/>
                  <a:gd name="T20" fmla="*/ 0 w 88"/>
                  <a:gd name="T21" fmla="*/ 0 h 170"/>
                  <a:gd name="T22" fmla="*/ 0 w 88"/>
                  <a:gd name="T23" fmla="*/ 0 h 170"/>
                  <a:gd name="T24" fmla="*/ 0 w 88"/>
                  <a:gd name="T25" fmla="*/ 0 h 170"/>
                  <a:gd name="T26" fmla="*/ 0 w 88"/>
                  <a:gd name="T27" fmla="*/ 0 h 170"/>
                  <a:gd name="T28" fmla="*/ 0 w 88"/>
                  <a:gd name="T29" fmla="*/ 0 h 170"/>
                  <a:gd name="T30" fmla="*/ 0 w 88"/>
                  <a:gd name="T31" fmla="*/ 0 h 170"/>
                  <a:gd name="T32" fmla="*/ 0 w 88"/>
                  <a:gd name="T33" fmla="*/ 0 h 170"/>
                  <a:gd name="T34" fmla="*/ 0 w 88"/>
                  <a:gd name="T35" fmla="*/ 0 h 170"/>
                  <a:gd name="T36" fmla="*/ 0 w 88"/>
                  <a:gd name="T37" fmla="*/ 0 h 170"/>
                  <a:gd name="T38" fmla="*/ 0 w 88"/>
                  <a:gd name="T39" fmla="*/ 0 h 170"/>
                  <a:gd name="T40" fmla="*/ 0 w 88"/>
                  <a:gd name="T41" fmla="*/ 0 h 170"/>
                  <a:gd name="T42" fmla="*/ 0 w 88"/>
                  <a:gd name="T43" fmla="*/ 0 h 170"/>
                  <a:gd name="T44" fmla="*/ 0 w 88"/>
                  <a:gd name="T45" fmla="*/ 0 h 170"/>
                  <a:gd name="T46" fmla="*/ 0 w 88"/>
                  <a:gd name="T47" fmla="*/ 0 h 170"/>
                  <a:gd name="T48" fmla="*/ 0 w 88"/>
                  <a:gd name="T49" fmla="*/ 0 h 170"/>
                  <a:gd name="T50" fmla="*/ 0 w 88"/>
                  <a:gd name="T51" fmla="*/ 0 h 170"/>
                  <a:gd name="T52" fmla="*/ 0 w 88"/>
                  <a:gd name="T53" fmla="*/ 0 h 170"/>
                  <a:gd name="T54" fmla="*/ 0 w 88"/>
                  <a:gd name="T55" fmla="*/ 0 h 170"/>
                  <a:gd name="T56" fmla="*/ 0 w 88"/>
                  <a:gd name="T57" fmla="*/ 0 h 170"/>
                  <a:gd name="T58" fmla="*/ 0 w 88"/>
                  <a:gd name="T59" fmla="*/ 0 h 170"/>
                  <a:gd name="T60" fmla="*/ 0 w 88"/>
                  <a:gd name="T61" fmla="*/ 0 h 170"/>
                  <a:gd name="T62" fmla="*/ 0 w 88"/>
                  <a:gd name="T63" fmla="*/ 0 h 170"/>
                  <a:gd name="T64" fmla="*/ 0 w 88"/>
                  <a:gd name="T65" fmla="*/ 0 h 170"/>
                  <a:gd name="T66" fmla="*/ 0 w 88"/>
                  <a:gd name="T67" fmla="*/ 0 h 170"/>
                  <a:gd name="T68" fmla="*/ 0 w 88"/>
                  <a:gd name="T69" fmla="*/ 0 h 170"/>
                  <a:gd name="T70" fmla="*/ 0 w 88"/>
                  <a:gd name="T71" fmla="*/ 0 h 170"/>
                  <a:gd name="T72" fmla="*/ 0 w 88"/>
                  <a:gd name="T73" fmla="*/ 0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
                  <a:gd name="T112" fmla="*/ 0 h 170"/>
                  <a:gd name="T113" fmla="*/ 88 w 88"/>
                  <a:gd name="T114" fmla="*/ 170 h 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48" name="Freeform 825"/>
              <p:cNvSpPr>
                <a:spLocks/>
              </p:cNvSpPr>
              <p:nvPr/>
            </p:nvSpPr>
            <p:spPr bwMode="auto">
              <a:xfrm>
                <a:off x="3388" y="3293"/>
                <a:ext cx="2" cy="9"/>
              </a:xfrm>
              <a:custGeom>
                <a:avLst/>
                <a:gdLst>
                  <a:gd name="T0" fmla="*/ 0 w 59"/>
                  <a:gd name="T1" fmla="*/ 0 h 167"/>
                  <a:gd name="T2" fmla="*/ 0 w 59"/>
                  <a:gd name="T3" fmla="*/ 0 h 167"/>
                  <a:gd name="T4" fmla="*/ 0 w 59"/>
                  <a:gd name="T5" fmla="*/ 0 h 167"/>
                  <a:gd name="T6" fmla="*/ 0 w 59"/>
                  <a:gd name="T7" fmla="*/ 0 h 167"/>
                  <a:gd name="T8" fmla="*/ 0 w 59"/>
                  <a:gd name="T9" fmla="*/ 0 h 167"/>
                  <a:gd name="T10" fmla="*/ 0 w 59"/>
                  <a:gd name="T11" fmla="*/ 0 h 167"/>
                  <a:gd name="T12" fmla="*/ 0 60000 65536"/>
                  <a:gd name="T13" fmla="*/ 0 60000 65536"/>
                  <a:gd name="T14" fmla="*/ 0 60000 65536"/>
                  <a:gd name="T15" fmla="*/ 0 60000 65536"/>
                  <a:gd name="T16" fmla="*/ 0 60000 65536"/>
                  <a:gd name="T17" fmla="*/ 0 60000 65536"/>
                  <a:gd name="T18" fmla="*/ 0 w 59"/>
                  <a:gd name="T19" fmla="*/ 0 h 167"/>
                  <a:gd name="T20" fmla="*/ 59 w 59"/>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59" h="167">
                    <a:moveTo>
                      <a:pt x="59" y="155"/>
                    </a:moveTo>
                    <a:lnTo>
                      <a:pt x="33" y="167"/>
                    </a:lnTo>
                    <a:lnTo>
                      <a:pt x="0" y="87"/>
                    </a:lnTo>
                    <a:lnTo>
                      <a:pt x="29" y="0"/>
                    </a:lnTo>
                    <a:lnTo>
                      <a:pt x="26" y="76"/>
                    </a:lnTo>
                    <a:lnTo>
                      <a:pt x="59" y="155"/>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49" name="Freeform 826"/>
              <p:cNvSpPr>
                <a:spLocks/>
              </p:cNvSpPr>
              <p:nvPr/>
            </p:nvSpPr>
            <p:spPr bwMode="auto">
              <a:xfrm>
                <a:off x="3386" y="3294"/>
                <a:ext cx="8" cy="4"/>
              </a:xfrm>
              <a:custGeom>
                <a:avLst/>
                <a:gdLst>
                  <a:gd name="T0" fmla="*/ 0 w 172"/>
                  <a:gd name="T1" fmla="*/ 0 h 81"/>
                  <a:gd name="T2" fmla="*/ 0 w 172"/>
                  <a:gd name="T3" fmla="*/ 0 h 81"/>
                  <a:gd name="T4" fmla="*/ 0 w 172"/>
                  <a:gd name="T5" fmla="*/ 0 h 81"/>
                  <a:gd name="T6" fmla="*/ 0 w 172"/>
                  <a:gd name="T7" fmla="*/ 0 h 81"/>
                  <a:gd name="T8" fmla="*/ 0 w 172"/>
                  <a:gd name="T9" fmla="*/ 0 h 81"/>
                  <a:gd name="T10" fmla="*/ 0 w 172"/>
                  <a:gd name="T11" fmla="*/ 0 h 81"/>
                  <a:gd name="T12" fmla="*/ 0 60000 65536"/>
                  <a:gd name="T13" fmla="*/ 0 60000 65536"/>
                  <a:gd name="T14" fmla="*/ 0 60000 65536"/>
                  <a:gd name="T15" fmla="*/ 0 60000 65536"/>
                  <a:gd name="T16" fmla="*/ 0 60000 65536"/>
                  <a:gd name="T17" fmla="*/ 0 60000 65536"/>
                  <a:gd name="T18" fmla="*/ 0 w 172"/>
                  <a:gd name="T19" fmla="*/ 0 h 81"/>
                  <a:gd name="T20" fmla="*/ 172 w 172"/>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72" h="81">
                    <a:moveTo>
                      <a:pt x="170" y="4"/>
                    </a:moveTo>
                    <a:lnTo>
                      <a:pt x="168" y="0"/>
                    </a:lnTo>
                    <a:lnTo>
                      <a:pt x="0" y="73"/>
                    </a:lnTo>
                    <a:lnTo>
                      <a:pt x="4" y="81"/>
                    </a:lnTo>
                    <a:lnTo>
                      <a:pt x="172" y="8"/>
                    </a:lnTo>
                    <a:lnTo>
                      <a:pt x="170" y="4"/>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50" name="Freeform 827"/>
              <p:cNvSpPr>
                <a:spLocks/>
              </p:cNvSpPr>
              <p:nvPr/>
            </p:nvSpPr>
            <p:spPr bwMode="auto">
              <a:xfrm>
                <a:off x="3432" y="3432"/>
                <a:ext cx="10" cy="6"/>
              </a:xfrm>
              <a:custGeom>
                <a:avLst/>
                <a:gdLst>
                  <a:gd name="T0" fmla="*/ 0 w 216"/>
                  <a:gd name="T1" fmla="*/ 0 h 103"/>
                  <a:gd name="T2" fmla="*/ 0 w 216"/>
                  <a:gd name="T3" fmla="*/ 0 h 103"/>
                  <a:gd name="T4" fmla="*/ 0 w 216"/>
                  <a:gd name="T5" fmla="*/ 0 h 103"/>
                  <a:gd name="T6" fmla="*/ 0 w 216"/>
                  <a:gd name="T7" fmla="*/ 0 h 103"/>
                  <a:gd name="T8" fmla="*/ 0 w 216"/>
                  <a:gd name="T9" fmla="*/ 0 h 103"/>
                  <a:gd name="T10" fmla="*/ 0 60000 65536"/>
                  <a:gd name="T11" fmla="*/ 0 60000 65536"/>
                  <a:gd name="T12" fmla="*/ 0 60000 65536"/>
                  <a:gd name="T13" fmla="*/ 0 60000 65536"/>
                  <a:gd name="T14" fmla="*/ 0 60000 65536"/>
                  <a:gd name="T15" fmla="*/ 0 w 216"/>
                  <a:gd name="T16" fmla="*/ 0 h 103"/>
                  <a:gd name="T17" fmla="*/ 216 w 216"/>
                  <a:gd name="T18" fmla="*/ 103 h 103"/>
                </a:gdLst>
                <a:ahLst/>
                <a:cxnLst>
                  <a:cxn ang="T10">
                    <a:pos x="T0" y="T1"/>
                  </a:cxn>
                  <a:cxn ang="T11">
                    <a:pos x="T2" y="T3"/>
                  </a:cxn>
                  <a:cxn ang="T12">
                    <a:pos x="T4" y="T5"/>
                  </a:cxn>
                  <a:cxn ang="T13">
                    <a:pos x="T6" y="T7"/>
                  </a:cxn>
                  <a:cxn ang="T14">
                    <a:pos x="T8" y="T9"/>
                  </a:cxn>
                </a:cxnLst>
                <a:rect l="T15" t="T16" r="T17" b="T18"/>
                <a:pathLst>
                  <a:path w="216" h="103">
                    <a:moveTo>
                      <a:pt x="216" y="12"/>
                    </a:moveTo>
                    <a:lnTo>
                      <a:pt x="4" y="103"/>
                    </a:lnTo>
                    <a:lnTo>
                      <a:pt x="0" y="93"/>
                    </a:lnTo>
                    <a:lnTo>
                      <a:pt x="211" y="0"/>
                    </a:lnTo>
                    <a:lnTo>
                      <a:pt x="216" y="12"/>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51" name="Freeform 828"/>
              <p:cNvSpPr>
                <a:spLocks/>
              </p:cNvSpPr>
              <p:nvPr/>
            </p:nvSpPr>
            <p:spPr bwMode="auto">
              <a:xfrm>
                <a:off x="3432" y="3433"/>
                <a:ext cx="11" cy="16"/>
              </a:xfrm>
              <a:custGeom>
                <a:avLst/>
                <a:gdLst>
                  <a:gd name="T0" fmla="*/ 0 w 250"/>
                  <a:gd name="T1" fmla="*/ 0 h 298"/>
                  <a:gd name="T2" fmla="*/ 0 w 250"/>
                  <a:gd name="T3" fmla="*/ 0 h 298"/>
                  <a:gd name="T4" fmla="*/ 0 w 250"/>
                  <a:gd name="T5" fmla="*/ 0 h 298"/>
                  <a:gd name="T6" fmla="*/ 0 w 250"/>
                  <a:gd name="T7" fmla="*/ 0 h 298"/>
                  <a:gd name="T8" fmla="*/ 0 w 250"/>
                  <a:gd name="T9" fmla="*/ 0 h 298"/>
                  <a:gd name="T10" fmla="*/ 0 w 250"/>
                  <a:gd name="T11" fmla="*/ 0 h 298"/>
                  <a:gd name="T12" fmla="*/ 0 w 250"/>
                  <a:gd name="T13" fmla="*/ 0 h 298"/>
                  <a:gd name="T14" fmla="*/ 0 w 250"/>
                  <a:gd name="T15" fmla="*/ 0 h 298"/>
                  <a:gd name="T16" fmla="*/ 0 w 250"/>
                  <a:gd name="T17" fmla="*/ 0 h 298"/>
                  <a:gd name="T18" fmla="*/ 0 w 250"/>
                  <a:gd name="T19" fmla="*/ 0 h 298"/>
                  <a:gd name="T20" fmla="*/ 0 w 250"/>
                  <a:gd name="T21" fmla="*/ 0 h 298"/>
                  <a:gd name="T22" fmla="*/ 0 w 250"/>
                  <a:gd name="T23" fmla="*/ 0 h 298"/>
                  <a:gd name="T24" fmla="*/ 0 w 250"/>
                  <a:gd name="T25" fmla="*/ 0 h 298"/>
                  <a:gd name="T26" fmla="*/ 0 w 250"/>
                  <a:gd name="T27" fmla="*/ 0 h 298"/>
                  <a:gd name="T28" fmla="*/ 0 w 250"/>
                  <a:gd name="T29" fmla="*/ 0 h 298"/>
                  <a:gd name="T30" fmla="*/ 0 w 250"/>
                  <a:gd name="T31" fmla="*/ 0 h 298"/>
                  <a:gd name="T32" fmla="*/ 0 w 250"/>
                  <a:gd name="T33" fmla="*/ 0 h 298"/>
                  <a:gd name="T34" fmla="*/ 0 w 250"/>
                  <a:gd name="T35" fmla="*/ 0 h 298"/>
                  <a:gd name="T36" fmla="*/ 0 w 250"/>
                  <a:gd name="T37" fmla="*/ 0 h 298"/>
                  <a:gd name="T38" fmla="*/ 0 w 250"/>
                  <a:gd name="T39" fmla="*/ 0 h 298"/>
                  <a:gd name="T40" fmla="*/ 0 w 250"/>
                  <a:gd name="T41" fmla="*/ 0 h 298"/>
                  <a:gd name="T42" fmla="*/ 0 w 250"/>
                  <a:gd name="T43" fmla="*/ 0 h 298"/>
                  <a:gd name="T44" fmla="*/ 0 w 250"/>
                  <a:gd name="T45" fmla="*/ 0 h 298"/>
                  <a:gd name="T46" fmla="*/ 0 w 250"/>
                  <a:gd name="T47" fmla="*/ 0 h 298"/>
                  <a:gd name="T48" fmla="*/ 0 w 250"/>
                  <a:gd name="T49" fmla="*/ 0 h 298"/>
                  <a:gd name="T50" fmla="*/ 0 w 250"/>
                  <a:gd name="T51" fmla="*/ 0 h 298"/>
                  <a:gd name="T52" fmla="*/ 0 w 250"/>
                  <a:gd name="T53" fmla="*/ 0 h 298"/>
                  <a:gd name="T54" fmla="*/ 0 w 250"/>
                  <a:gd name="T55" fmla="*/ 0 h 298"/>
                  <a:gd name="T56" fmla="*/ 0 w 250"/>
                  <a:gd name="T57" fmla="*/ 0 h 298"/>
                  <a:gd name="T58" fmla="*/ 0 w 250"/>
                  <a:gd name="T59" fmla="*/ 0 h 298"/>
                  <a:gd name="T60" fmla="*/ 0 w 250"/>
                  <a:gd name="T61" fmla="*/ 0 h 298"/>
                  <a:gd name="T62" fmla="*/ 0 w 250"/>
                  <a:gd name="T63" fmla="*/ 0 h 298"/>
                  <a:gd name="T64" fmla="*/ 0 w 250"/>
                  <a:gd name="T65" fmla="*/ 0 h 298"/>
                  <a:gd name="T66" fmla="*/ 0 w 250"/>
                  <a:gd name="T67" fmla="*/ 0 h 298"/>
                  <a:gd name="T68" fmla="*/ 0 w 250"/>
                  <a:gd name="T69" fmla="*/ 0 h 298"/>
                  <a:gd name="T70" fmla="*/ 0 w 250"/>
                  <a:gd name="T71" fmla="*/ 0 h 298"/>
                  <a:gd name="T72" fmla="*/ 0 w 250"/>
                  <a:gd name="T73" fmla="*/ 0 h 298"/>
                  <a:gd name="T74" fmla="*/ 0 w 250"/>
                  <a:gd name="T75" fmla="*/ 0 h 298"/>
                  <a:gd name="T76" fmla="*/ 0 w 250"/>
                  <a:gd name="T77" fmla="*/ 0 h 298"/>
                  <a:gd name="T78" fmla="*/ 0 w 250"/>
                  <a:gd name="T79" fmla="*/ 0 h 298"/>
                  <a:gd name="T80" fmla="*/ 0 w 250"/>
                  <a:gd name="T81" fmla="*/ 0 h 2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0"/>
                  <a:gd name="T124" fmla="*/ 0 h 298"/>
                  <a:gd name="T125" fmla="*/ 250 w 250"/>
                  <a:gd name="T126" fmla="*/ 298 h 2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52" name="Freeform 829"/>
              <p:cNvSpPr>
                <a:spLocks/>
              </p:cNvSpPr>
              <p:nvPr/>
            </p:nvSpPr>
            <p:spPr bwMode="auto">
              <a:xfrm>
                <a:off x="3432" y="3433"/>
                <a:ext cx="10" cy="16"/>
              </a:xfrm>
              <a:custGeom>
                <a:avLst/>
                <a:gdLst>
                  <a:gd name="T0" fmla="*/ 0 w 226"/>
                  <a:gd name="T1" fmla="*/ 0 h 287"/>
                  <a:gd name="T2" fmla="*/ 0 w 226"/>
                  <a:gd name="T3" fmla="*/ 0 h 287"/>
                  <a:gd name="T4" fmla="*/ 0 w 226"/>
                  <a:gd name="T5" fmla="*/ 0 h 287"/>
                  <a:gd name="T6" fmla="*/ 0 w 226"/>
                  <a:gd name="T7" fmla="*/ 0 h 287"/>
                  <a:gd name="T8" fmla="*/ 0 w 226"/>
                  <a:gd name="T9" fmla="*/ 0 h 287"/>
                  <a:gd name="T10" fmla="*/ 0 w 226"/>
                  <a:gd name="T11" fmla="*/ 0 h 287"/>
                  <a:gd name="T12" fmla="*/ 0 w 226"/>
                  <a:gd name="T13" fmla="*/ 0 h 287"/>
                  <a:gd name="T14" fmla="*/ 0 w 226"/>
                  <a:gd name="T15" fmla="*/ 0 h 287"/>
                  <a:gd name="T16" fmla="*/ 0 w 226"/>
                  <a:gd name="T17" fmla="*/ 0 h 287"/>
                  <a:gd name="T18" fmla="*/ 0 w 226"/>
                  <a:gd name="T19" fmla="*/ 0 h 287"/>
                  <a:gd name="T20" fmla="*/ 0 w 226"/>
                  <a:gd name="T21" fmla="*/ 0 h 287"/>
                  <a:gd name="T22" fmla="*/ 0 w 226"/>
                  <a:gd name="T23" fmla="*/ 0 h 287"/>
                  <a:gd name="T24" fmla="*/ 0 w 226"/>
                  <a:gd name="T25" fmla="*/ 0 h 287"/>
                  <a:gd name="T26" fmla="*/ 0 w 226"/>
                  <a:gd name="T27" fmla="*/ 0 h 287"/>
                  <a:gd name="T28" fmla="*/ 0 w 226"/>
                  <a:gd name="T29" fmla="*/ 0 h 287"/>
                  <a:gd name="T30" fmla="*/ 0 w 226"/>
                  <a:gd name="T31" fmla="*/ 0 h 287"/>
                  <a:gd name="T32" fmla="*/ 0 w 226"/>
                  <a:gd name="T33" fmla="*/ 0 h 287"/>
                  <a:gd name="T34" fmla="*/ 0 w 226"/>
                  <a:gd name="T35" fmla="*/ 0 h 287"/>
                  <a:gd name="T36" fmla="*/ 0 w 226"/>
                  <a:gd name="T37" fmla="*/ 0 h 287"/>
                  <a:gd name="T38" fmla="*/ 0 w 226"/>
                  <a:gd name="T39" fmla="*/ 0 h 287"/>
                  <a:gd name="T40" fmla="*/ 0 w 226"/>
                  <a:gd name="T41" fmla="*/ 0 h 287"/>
                  <a:gd name="T42" fmla="*/ 0 w 226"/>
                  <a:gd name="T43" fmla="*/ 0 h 287"/>
                  <a:gd name="T44" fmla="*/ 0 w 226"/>
                  <a:gd name="T45" fmla="*/ 0 h 287"/>
                  <a:gd name="T46" fmla="*/ 0 w 226"/>
                  <a:gd name="T47" fmla="*/ 0 h 287"/>
                  <a:gd name="T48" fmla="*/ 0 w 226"/>
                  <a:gd name="T49" fmla="*/ 0 h 287"/>
                  <a:gd name="T50" fmla="*/ 0 w 226"/>
                  <a:gd name="T51" fmla="*/ 0 h 287"/>
                  <a:gd name="T52" fmla="*/ 0 w 226"/>
                  <a:gd name="T53" fmla="*/ 0 h 287"/>
                  <a:gd name="T54" fmla="*/ 0 w 226"/>
                  <a:gd name="T55" fmla="*/ 0 h 287"/>
                  <a:gd name="T56" fmla="*/ 0 w 226"/>
                  <a:gd name="T57" fmla="*/ 0 h 287"/>
                  <a:gd name="T58" fmla="*/ 0 w 226"/>
                  <a:gd name="T59" fmla="*/ 0 h 287"/>
                  <a:gd name="T60" fmla="*/ 0 w 226"/>
                  <a:gd name="T61" fmla="*/ 0 h 287"/>
                  <a:gd name="T62" fmla="*/ 0 w 226"/>
                  <a:gd name="T63" fmla="*/ 0 h 287"/>
                  <a:gd name="T64" fmla="*/ 0 w 226"/>
                  <a:gd name="T65" fmla="*/ 0 h 287"/>
                  <a:gd name="T66" fmla="*/ 0 w 226"/>
                  <a:gd name="T67" fmla="*/ 0 h 287"/>
                  <a:gd name="T68" fmla="*/ 0 w 226"/>
                  <a:gd name="T69" fmla="*/ 0 h 287"/>
                  <a:gd name="T70" fmla="*/ 0 w 226"/>
                  <a:gd name="T71" fmla="*/ 0 h 287"/>
                  <a:gd name="T72" fmla="*/ 0 w 226"/>
                  <a:gd name="T73" fmla="*/ 0 h 287"/>
                  <a:gd name="T74" fmla="*/ 0 w 226"/>
                  <a:gd name="T75" fmla="*/ 0 h 287"/>
                  <a:gd name="T76" fmla="*/ 0 w 226"/>
                  <a:gd name="T77" fmla="*/ 0 h 287"/>
                  <a:gd name="T78" fmla="*/ 0 w 226"/>
                  <a:gd name="T79" fmla="*/ 0 h 287"/>
                  <a:gd name="T80" fmla="*/ 0 w 226"/>
                  <a:gd name="T81" fmla="*/ 0 h 2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6"/>
                  <a:gd name="T124" fmla="*/ 0 h 287"/>
                  <a:gd name="T125" fmla="*/ 226 w 226"/>
                  <a:gd name="T126" fmla="*/ 287 h 2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53" name="Freeform 830"/>
              <p:cNvSpPr>
                <a:spLocks/>
              </p:cNvSpPr>
              <p:nvPr/>
            </p:nvSpPr>
            <p:spPr bwMode="auto">
              <a:xfrm>
                <a:off x="3433" y="3434"/>
                <a:ext cx="9" cy="15"/>
              </a:xfrm>
              <a:custGeom>
                <a:avLst/>
                <a:gdLst>
                  <a:gd name="T0" fmla="*/ 0 w 202"/>
                  <a:gd name="T1" fmla="*/ 0 h 274"/>
                  <a:gd name="T2" fmla="*/ 0 w 202"/>
                  <a:gd name="T3" fmla="*/ 0 h 274"/>
                  <a:gd name="T4" fmla="*/ 0 w 202"/>
                  <a:gd name="T5" fmla="*/ 0 h 274"/>
                  <a:gd name="T6" fmla="*/ 0 w 202"/>
                  <a:gd name="T7" fmla="*/ 0 h 274"/>
                  <a:gd name="T8" fmla="*/ 0 w 202"/>
                  <a:gd name="T9" fmla="*/ 0 h 274"/>
                  <a:gd name="T10" fmla="*/ 0 w 202"/>
                  <a:gd name="T11" fmla="*/ 0 h 274"/>
                  <a:gd name="T12" fmla="*/ 0 w 202"/>
                  <a:gd name="T13" fmla="*/ 0 h 274"/>
                  <a:gd name="T14" fmla="*/ 0 w 202"/>
                  <a:gd name="T15" fmla="*/ 0 h 274"/>
                  <a:gd name="T16" fmla="*/ 0 w 202"/>
                  <a:gd name="T17" fmla="*/ 0 h 274"/>
                  <a:gd name="T18" fmla="*/ 0 w 202"/>
                  <a:gd name="T19" fmla="*/ 0 h 274"/>
                  <a:gd name="T20" fmla="*/ 0 w 202"/>
                  <a:gd name="T21" fmla="*/ 0 h 274"/>
                  <a:gd name="T22" fmla="*/ 0 w 202"/>
                  <a:gd name="T23" fmla="*/ 0 h 274"/>
                  <a:gd name="T24" fmla="*/ 0 w 202"/>
                  <a:gd name="T25" fmla="*/ 0 h 274"/>
                  <a:gd name="T26" fmla="*/ 0 w 202"/>
                  <a:gd name="T27" fmla="*/ 0 h 274"/>
                  <a:gd name="T28" fmla="*/ 0 w 202"/>
                  <a:gd name="T29" fmla="*/ 0 h 274"/>
                  <a:gd name="T30" fmla="*/ 0 w 202"/>
                  <a:gd name="T31" fmla="*/ 0 h 274"/>
                  <a:gd name="T32" fmla="*/ 0 w 202"/>
                  <a:gd name="T33" fmla="*/ 0 h 274"/>
                  <a:gd name="T34" fmla="*/ 0 w 202"/>
                  <a:gd name="T35" fmla="*/ 0 h 274"/>
                  <a:gd name="T36" fmla="*/ 0 w 202"/>
                  <a:gd name="T37" fmla="*/ 0 h 274"/>
                  <a:gd name="T38" fmla="*/ 0 w 202"/>
                  <a:gd name="T39" fmla="*/ 0 h 274"/>
                  <a:gd name="T40" fmla="*/ 0 w 202"/>
                  <a:gd name="T41" fmla="*/ 0 h 274"/>
                  <a:gd name="T42" fmla="*/ 0 w 202"/>
                  <a:gd name="T43" fmla="*/ 0 h 274"/>
                  <a:gd name="T44" fmla="*/ 0 w 202"/>
                  <a:gd name="T45" fmla="*/ 0 h 274"/>
                  <a:gd name="T46" fmla="*/ 0 w 202"/>
                  <a:gd name="T47" fmla="*/ 0 h 274"/>
                  <a:gd name="T48" fmla="*/ 0 w 202"/>
                  <a:gd name="T49" fmla="*/ 0 h 274"/>
                  <a:gd name="T50" fmla="*/ 0 w 202"/>
                  <a:gd name="T51" fmla="*/ 0 h 274"/>
                  <a:gd name="T52" fmla="*/ 0 w 202"/>
                  <a:gd name="T53" fmla="*/ 0 h 274"/>
                  <a:gd name="T54" fmla="*/ 0 w 202"/>
                  <a:gd name="T55" fmla="*/ 0 h 274"/>
                  <a:gd name="T56" fmla="*/ 0 w 202"/>
                  <a:gd name="T57" fmla="*/ 0 h 274"/>
                  <a:gd name="T58" fmla="*/ 0 w 202"/>
                  <a:gd name="T59" fmla="*/ 0 h 274"/>
                  <a:gd name="T60" fmla="*/ 0 w 202"/>
                  <a:gd name="T61" fmla="*/ 0 h 274"/>
                  <a:gd name="T62" fmla="*/ 0 w 202"/>
                  <a:gd name="T63" fmla="*/ 0 h 274"/>
                  <a:gd name="T64" fmla="*/ 0 w 202"/>
                  <a:gd name="T65" fmla="*/ 0 h 2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274"/>
                  <a:gd name="T101" fmla="*/ 202 w 202"/>
                  <a:gd name="T102" fmla="*/ 274 h 2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54" name="Freeform 831"/>
              <p:cNvSpPr>
                <a:spLocks/>
              </p:cNvSpPr>
              <p:nvPr/>
            </p:nvSpPr>
            <p:spPr bwMode="auto">
              <a:xfrm>
                <a:off x="3433" y="3435"/>
                <a:ext cx="9" cy="14"/>
              </a:xfrm>
              <a:custGeom>
                <a:avLst/>
                <a:gdLst>
                  <a:gd name="T0" fmla="*/ 0 w 186"/>
                  <a:gd name="T1" fmla="*/ 0 h 264"/>
                  <a:gd name="T2" fmla="*/ 0 w 186"/>
                  <a:gd name="T3" fmla="*/ 0 h 264"/>
                  <a:gd name="T4" fmla="*/ 0 w 186"/>
                  <a:gd name="T5" fmla="*/ 0 h 264"/>
                  <a:gd name="T6" fmla="*/ 0 w 186"/>
                  <a:gd name="T7" fmla="*/ 0 h 264"/>
                  <a:gd name="T8" fmla="*/ 0 w 186"/>
                  <a:gd name="T9" fmla="*/ 0 h 264"/>
                  <a:gd name="T10" fmla="*/ 0 w 186"/>
                  <a:gd name="T11" fmla="*/ 0 h 264"/>
                  <a:gd name="T12" fmla="*/ 0 w 186"/>
                  <a:gd name="T13" fmla="*/ 0 h 264"/>
                  <a:gd name="T14" fmla="*/ 0 w 186"/>
                  <a:gd name="T15" fmla="*/ 0 h 264"/>
                  <a:gd name="T16" fmla="*/ 0 w 186"/>
                  <a:gd name="T17" fmla="*/ 0 h 264"/>
                  <a:gd name="T18" fmla="*/ 0 w 186"/>
                  <a:gd name="T19" fmla="*/ 0 h 264"/>
                  <a:gd name="T20" fmla="*/ 0 w 186"/>
                  <a:gd name="T21" fmla="*/ 0 h 264"/>
                  <a:gd name="T22" fmla="*/ 0 w 186"/>
                  <a:gd name="T23" fmla="*/ 0 h 264"/>
                  <a:gd name="T24" fmla="*/ 0 w 186"/>
                  <a:gd name="T25" fmla="*/ 0 h 264"/>
                  <a:gd name="T26" fmla="*/ 0 w 186"/>
                  <a:gd name="T27" fmla="*/ 0 h 264"/>
                  <a:gd name="T28" fmla="*/ 0 w 186"/>
                  <a:gd name="T29" fmla="*/ 0 h 264"/>
                  <a:gd name="T30" fmla="*/ 0 w 186"/>
                  <a:gd name="T31" fmla="*/ 0 h 264"/>
                  <a:gd name="T32" fmla="*/ 0 w 186"/>
                  <a:gd name="T33" fmla="*/ 0 h 264"/>
                  <a:gd name="T34" fmla="*/ 0 w 186"/>
                  <a:gd name="T35" fmla="*/ 0 h 264"/>
                  <a:gd name="T36" fmla="*/ 0 w 186"/>
                  <a:gd name="T37" fmla="*/ 0 h 264"/>
                  <a:gd name="T38" fmla="*/ 0 w 186"/>
                  <a:gd name="T39" fmla="*/ 0 h 264"/>
                  <a:gd name="T40" fmla="*/ 0 w 186"/>
                  <a:gd name="T41" fmla="*/ 0 h 264"/>
                  <a:gd name="T42" fmla="*/ 0 w 186"/>
                  <a:gd name="T43" fmla="*/ 0 h 264"/>
                  <a:gd name="T44" fmla="*/ 0 w 186"/>
                  <a:gd name="T45" fmla="*/ 0 h 264"/>
                  <a:gd name="T46" fmla="*/ 0 w 186"/>
                  <a:gd name="T47" fmla="*/ 0 h 264"/>
                  <a:gd name="T48" fmla="*/ 0 w 186"/>
                  <a:gd name="T49" fmla="*/ 0 h 264"/>
                  <a:gd name="T50" fmla="*/ 0 w 186"/>
                  <a:gd name="T51" fmla="*/ 0 h 264"/>
                  <a:gd name="T52" fmla="*/ 0 w 186"/>
                  <a:gd name="T53" fmla="*/ 0 h 264"/>
                  <a:gd name="T54" fmla="*/ 0 w 186"/>
                  <a:gd name="T55" fmla="*/ 0 h 264"/>
                  <a:gd name="T56" fmla="*/ 0 w 186"/>
                  <a:gd name="T57" fmla="*/ 0 h 264"/>
                  <a:gd name="T58" fmla="*/ 0 w 186"/>
                  <a:gd name="T59" fmla="*/ 0 h 264"/>
                  <a:gd name="T60" fmla="*/ 0 w 186"/>
                  <a:gd name="T61" fmla="*/ 0 h 264"/>
                  <a:gd name="T62" fmla="*/ 0 w 186"/>
                  <a:gd name="T63" fmla="*/ 0 h 264"/>
                  <a:gd name="T64" fmla="*/ 0 w 186"/>
                  <a:gd name="T65" fmla="*/ 0 h 2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264"/>
                  <a:gd name="T101" fmla="*/ 186 w 186"/>
                  <a:gd name="T102" fmla="*/ 264 h 2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55" name="Freeform 832"/>
              <p:cNvSpPr>
                <a:spLocks/>
              </p:cNvSpPr>
              <p:nvPr/>
            </p:nvSpPr>
            <p:spPr bwMode="auto">
              <a:xfrm>
                <a:off x="3433" y="3435"/>
                <a:ext cx="8" cy="14"/>
              </a:xfrm>
              <a:custGeom>
                <a:avLst/>
                <a:gdLst>
                  <a:gd name="T0" fmla="*/ 0 w 173"/>
                  <a:gd name="T1" fmla="*/ 0 h 251"/>
                  <a:gd name="T2" fmla="*/ 0 w 173"/>
                  <a:gd name="T3" fmla="*/ 0 h 251"/>
                  <a:gd name="T4" fmla="*/ 0 w 173"/>
                  <a:gd name="T5" fmla="*/ 0 h 251"/>
                  <a:gd name="T6" fmla="*/ 0 w 173"/>
                  <a:gd name="T7" fmla="*/ 0 h 251"/>
                  <a:gd name="T8" fmla="*/ 0 w 173"/>
                  <a:gd name="T9" fmla="*/ 0 h 251"/>
                  <a:gd name="T10" fmla="*/ 0 w 173"/>
                  <a:gd name="T11" fmla="*/ 0 h 251"/>
                  <a:gd name="T12" fmla="*/ 0 w 173"/>
                  <a:gd name="T13" fmla="*/ 0 h 251"/>
                  <a:gd name="T14" fmla="*/ 0 w 173"/>
                  <a:gd name="T15" fmla="*/ 0 h 251"/>
                  <a:gd name="T16" fmla="*/ 0 w 173"/>
                  <a:gd name="T17" fmla="*/ 0 h 251"/>
                  <a:gd name="T18" fmla="*/ 0 w 173"/>
                  <a:gd name="T19" fmla="*/ 0 h 251"/>
                  <a:gd name="T20" fmla="*/ 0 w 173"/>
                  <a:gd name="T21" fmla="*/ 0 h 251"/>
                  <a:gd name="T22" fmla="*/ 0 w 173"/>
                  <a:gd name="T23" fmla="*/ 0 h 251"/>
                  <a:gd name="T24" fmla="*/ 0 w 173"/>
                  <a:gd name="T25" fmla="*/ 0 h 251"/>
                  <a:gd name="T26" fmla="*/ 0 w 173"/>
                  <a:gd name="T27" fmla="*/ 0 h 251"/>
                  <a:gd name="T28" fmla="*/ 0 w 173"/>
                  <a:gd name="T29" fmla="*/ 0 h 251"/>
                  <a:gd name="T30" fmla="*/ 0 w 173"/>
                  <a:gd name="T31" fmla="*/ 0 h 251"/>
                  <a:gd name="T32" fmla="*/ 0 w 173"/>
                  <a:gd name="T33" fmla="*/ 0 h 251"/>
                  <a:gd name="T34" fmla="*/ 0 w 173"/>
                  <a:gd name="T35" fmla="*/ 0 h 251"/>
                  <a:gd name="T36" fmla="*/ 0 w 173"/>
                  <a:gd name="T37" fmla="*/ 0 h 251"/>
                  <a:gd name="T38" fmla="*/ 0 w 173"/>
                  <a:gd name="T39" fmla="*/ 0 h 251"/>
                  <a:gd name="T40" fmla="*/ 0 w 173"/>
                  <a:gd name="T41" fmla="*/ 0 h 251"/>
                  <a:gd name="T42" fmla="*/ 0 w 173"/>
                  <a:gd name="T43" fmla="*/ 0 h 251"/>
                  <a:gd name="T44" fmla="*/ 0 w 173"/>
                  <a:gd name="T45" fmla="*/ 0 h 251"/>
                  <a:gd name="T46" fmla="*/ 0 w 173"/>
                  <a:gd name="T47" fmla="*/ 0 h 251"/>
                  <a:gd name="T48" fmla="*/ 0 w 173"/>
                  <a:gd name="T49" fmla="*/ 0 h 251"/>
                  <a:gd name="T50" fmla="*/ 0 w 173"/>
                  <a:gd name="T51" fmla="*/ 0 h 251"/>
                  <a:gd name="T52" fmla="*/ 0 w 173"/>
                  <a:gd name="T53" fmla="*/ 0 h 251"/>
                  <a:gd name="T54" fmla="*/ 0 w 173"/>
                  <a:gd name="T55" fmla="*/ 0 h 251"/>
                  <a:gd name="T56" fmla="*/ 0 w 173"/>
                  <a:gd name="T57" fmla="*/ 0 h 251"/>
                  <a:gd name="T58" fmla="*/ 0 w 173"/>
                  <a:gd name="T59" fmla="*/ 0 h 251"/>
                  <a:gd name="T60" fmla="*/ 0 w 173"/>
                  <a:gd name="T61" fmla="*/ 0 h 251"/>
                  <a:gd name="T62" fmla="*/ 0 w 173"/>
                  <a:gd name="T63" fmla="*/ 0 h 251"/>
                  <a:gd name="T64" fmla="*/ 0 w 173"/>
                  <a:gd name="T65" fmla="*/ 0 h 2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251"/>
                  <a:gd name="T101" fmla="*/ 173 w 173"/>
                  <a:gd name="T102" fmla="*/ 251 h 2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56" name="Freeform 833"/>
              <p:cNvSpPr>
                <a:spLocks/>
              </p:cNvSpPr>
              <p:nvPr/>
            </p:nvSpPr>
            <p:spPr bwMode="auto">
              <a:xfrm>
                <a:off x="3434" y="3436"/>
                <a:ext cx="7" cy="13"/>
              </a:xfrm>
              <a:custGeom>
                <a:avLst/>
                <a:gdLst>
                  <a:gd name="T0" fmla="*/ 0 w 163"/>
                  <a:gd name="T1" fmla="*/ 0 h 240"/>
                  <a:gd name="T2" fmla="*/ 0 w 163"/>
                  <a:gd name="T3" fmla="*/ 0 h 240"/>
                  <a:gd name="T4" fmla="*/ 0 w 163"/>
                  <a:gd name="T5" fmla="*/ 0 h 240"/>
                  <a:gd name="T6" fmla="*/ 0 w 163"/>
                  <a:gd name="T7" fmla="*/ 0 h 240"/>
                  <a:gd name="T8" fmla="*/ 0 w 163"/>
                  <a:gd name="T9" fmla="*/ 0 h 240"/>
                  <a:gd name="T10" fmla="*/ 0 w 163"/>
                  <a:gd name="T11" fmla="*/ 0 h 240"/>
                  <a:gd name="T12" fmla="*/ 0 w 163"/>
                  <a:gd name="T13" fmla="*/ 0 h 240"/>
                  <a:gd name="T14" fmla="*/ 0 w 163"/>
                  <a:gd name="T15" fmla="*/ 0 h 240"/>
                  <a:gd name="T16" fmla="*/ 0 w 163"/>
                  <a:gd name="T17" fmla="*/ 0 h 240"/>
                  <a:gd name="T18" fmla="*/ 0 w 163"/>
                  <a:gd name="T19" fmla="*/ 0 h 240"/>
                  <a:gd name="T20" fmla="*/ 0 w 163"/>
                  <a:gd name="T21" fmla="*/ 0 h 240"/>
                  <a:gd name="T22" fmla="*/ 0 w 163"/>
                  <a:gd name="T23" fmla="*/ 0 h 240"/>
                  <a:gd name="T24" fmla="*/ 0 w 163"/>
                  <a:gd name="T25" fmla="*/ 0 h 240"/>
                  <a:gd name="T26" fmla="*/ 0 w 163"/>
                  <a:gd name="T27" fmla="*/ 0 h 240"/>
                  <a:gd name="T28" fmla="*/ 0 w 163"/>
                  <a:gd name="T29" fmla="*/ 0 h 240"/>
                  <a:gd name="T30" fmla="*/ 0 w 163"/>
                  <a:gd name="T31" fmla="*/ 0 h 240"/>
                  <a:gd name="T32" fmla="*/ 0 w 163"/>
                  <a:gd name="T33" fmla="*/ 0 h 240"/>
                  <a:gd name="T34" fmla="*/ 0 w 163"/>
                  <a:gd name="T35" fmla="*/ 0 h 240"/>
                  <a:gd name="T36" fmla="*/ 0 w 163"/>
                  <a:gd name="T37" fmla="*/ 0 h 240"/>
                  <a:gd name="T38" fmla="*/ 0 w 163"/>
                  <a:gd name="T39" fmla="*/ 0 h 240"/>
                  <a:gd name="T40" fmla="*/ 0 w 163"/>
                  <a:gd name="T41" fmla="*/ 0 h 240"/>
                  <a:gd name="T42" fmla="*/ 0 w 163"/>
                  <a:gd name="T43" fmla="*/ 0 h 240"/>
                  <a:gd name="T44" fmla="*/ 0 w 163"/>
                  <a:gd name="T45" fmla="*/ 0 h 240"/>
                  <a:gd name="T46" fmla="*/ 0 w 163"/>
                  <a:gd name="T47" fmla="*/ 0 h 240"/>
                  <a:gd name="T48" fmla="*/ 0 w 163"/>
                  <a:gd name="T49" fmla="*/ 0 h 240"/>
                  <a:gd name="T50" fmla="*/ 0 w 163"/>
                  <a:gd name="T51" fmla="*/ 0 h 240"/>
                  <a:gd name="T52" fmla="*/ 0 w 163"/>
                  <a:gd name="T53" fmla="*/ 0 h 240"/>
                  <a:gd name="T54" fmla="*/ 0 w 163"/>
                  <a:gd name="T55" fmla="*/ 0 h 240"/>
                  <a:gd name="T56" fmla="*/ 0 w 163"/>
                  <a:gd name="T57" fmla="*/ 0 h 240"/>
                  <a:gd name="T58" fmla="*/ 0 w 163"/>
                  <a:gd name="T59" fmla="*/ 0 h 240"/>
                  <a:gd name="T60" fmla="*/ 0 w 163"/>
                  <a:gd name="T61" fmla="*/ 0 h 240"/>
                  <a:gd name="T62" fmla="*/ 0 w 163"/>
                  <a:gd name="T63" fmla="*/ 0 h 240"/>
                  <a:gd name="T64" fmla="*/ 0 w 163"/>
                  <a:gd name="T65" fmla="*/ 0 h 2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240"/>
                  <a:gd name="T101" fmla="*/ 163 w 163"/>
                  <a:gd name="T102" fmla="*/ 240 h 2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57" name="Freeform 834"/>
              <p:cNvSpPr>
                <a:spLocks/>
              </p:cNvSpPr>
              <p:nvPr/>
            </p:nvSpPr>
            <p:spPr bwMode="auto">
              <a:xfrm>
                <a:off x="3441" y="3449"/>
                <a:ext cx="2" cy="5"/>
              </a:xfrm>
              <a:custGeom>
                <a:avLst/>
                <a:gdLst>
                  <a:gd name="T0" fmla="*/ 0 w 48"/>
                  <a:gd name="T1" fmla="*/ 0 h 99"/>
                  <a:gd name="T2" fmla="*/ 0 w 48"/>
                  <a:gd name="T3" fmla="*/ 0 h 99"/>
                  <a:gd name="T4" fmla="*/ 0 w 48"/>
                  <a:gd name="T5" fmla="*/ 0 h 99"/>
                  <a:gd name="T6" fmla="*/ 0 w 48"/>
                  <a:gd name="T7" fmla="*/ 0 h 99"/>
                  <a:gd name="T8" fmla="*/ 0 w 48"/>
                  <a:gd name="T9" fmla="*/ 0 h 99"/>
                  <a:gd name="T10" fmla="*/ 0 w 48"/>
                  <a:gd name="T11" fmla="*/ 0 h 99"/>
                  <a:gd name="T12" fmla="*/ 0 w 48"/>
                  <a:gd name="T13" fmla="*/ 0 h 99"/>
                  <a:gd name="T14" fmla="*/ 0 w 48"/>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99"/>
                  <a:gd name="T26" fmla="*/ 48 w 4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439" name="Group 835"/>
            <p:cNvGrpSpPr>
              <a:grpSpLocks/>
            </p:cNvGrpSpPr>
            <p:nvPr/>
          </p:nvGrpSpPr>
          <p:grpSpPr bwMode="auto">
            <a:xfrm>
              <a:off x="2448" y="624"/>
              <a:ext cx="296" cy="432"/>
              <a:chOff x="3360" y="3024"/>
              <a:chExt cx="296" cy="432"/>
            </a:xfrm>
          </p:grpSpPr>
          <p:sp>
            <p:nvSpPr>
              <p:cNvPr id="16550" name="Freeform 836"/>
              <p:cNvSpPr>
                <a:spLocks/>
              </p:cNvSpPr>
              <p:nvPr/>
            </p:nvSpPr>
            <p:spPr bwMode="auto">
              <a:xfrm>
                <a:off x="3394" y="3298"/>
                <a:ext cx="9" cy="5"/>
              </a:xfrm>
              <a:custGeom>
                <a:avLst/>
                <a:gdLst>
                  <a:gd name="T0" fmla="*/ 0 w 206"/>
                  <a:gd name="T1" fmla="*/ 0 h 84"/>
                  <a:gd name="T2" fmla="*/ 0 w 206"/>
                  <a:gd name="T3" fmla="*/ 0 h 84"/>
                  <a:gd name="T4" fmla="*/ 0 w 206"/>
                  <a:gd name="T5" fmla="*/ 0 h 84"/>
                  <a:gd name="T6" fmla="*/ 0 w 206"/>
                  <a:gd name="T7" fmla="*/ 0 h 84"/>
                  <a:gd name="T8" fmla="*/ 0 w 206"/>
                  <a:gd name="T9" fmla="*/ 0 h 84"/>
                  <a:gd name="T10" fmla="*/ 0 60000 65536"/>
                  <a:gd name="T11" fmla="*/ 0 60000 65536"/>
                  <a:gd name="T12" fmla="*/ 0 60000 65536"/>
                  <a:gd name="T13" fmla="*/ 0 60000 65536"/>
                  <a:gd name="T14" fmla="*/ 0 60000 65536"/>
                  <a:gd name="T15" fmla="*/ 0 w 206"/>
                  <a:gd name="T16" fmla="*/ 0 h 84"/>
                  <a:gd name="T17" fmla="*/ 206 w 206"/>
                  <a:gd name="T18" fmla="*/ 84 h 84"/>
                </a:gdLst>
                <a:ahLst/>
                <a:cxnLst>
                  <a:cxn ang="T10">
                    <a:pos x="T0" y="T1"/>
                  </a:cxn>
                  <a:cxn ang="T11">
                    <a:pos x="T2" y="T3"/>
                  </a:cxn>
                  <a:cxn ang="T12">
                    <a:pos x="T4" y="T5"/>
                  </a:cxn>
                  <a:cxn ang="T13">
                    <a:pos x="T6" y="T7"/>
                  </a:cxn>
                  <a:cxn ang="T14">
                    <a:pos x="T8" y="T9"/>
                  </a:cxn>
                </a:cxnLst>
                <a:rect l="T15" t="T16" r="T17" b="T18"/>
                <a:pathLst>
                  <a:path w="206" h="84">
                    <a:moveTo>
                      <a:pt x="0" y="67"/>
                    </a:moveTo>
                    <a:lnTo>
                      <a:pt x="199" y="0"/>
                    </a:lnTo>
                    <a:lnTo>
                      <a:pt x="206" y="17"/>
                    </a:lnTo>
                    <a:lnTo>
                      <a:pt x="7" y="84"/>
                    </a:lnTo>
                    <a:lnTo>
                      <a:pt x="0" y="6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1" name="Freeform 837"/>
              <p:cNvSpPr>
                <a:spLocks/>
              </p:cNvSpPr>
              <p:nvPr/>
            </p:nvSpPr>
            <p:spPr bwMode="auto">
              <a:xfrm>
                <a:off x="3453" y="3450"/>
                <a:ext cx="3" cy="6"/>
              </a:xfrm>
              <a:custGeom>
                <a:avLst/>
                <a:gdLst>
                  <a:gd name="T0" fmla="*/ 0 w 82"/>
                  <a:gd name="T1" fmla="*/ 0 h 108"/>
                  <a:gd name="T2" fmla="*/ 0 w 82"/>
                  <a:gd name="T3" fmla="*/ 0 h 108"/>
                  <a:gd name="T4" fmla="*/ 0 w 82"/>
                  <a:gd name="T5" fmla="*/ 0 h 108"/>
                  <a:gd name="T6" fmla="*/ 0 w 82"/>
                  <a:gd name="T7" fmla="*/ 0 h 108"/>
                  <a:gd name="T8" fmla="*/ 0 w 82"/>
                  <a:gd name="T9" fmla="*/ 0 h 108"/>
                  <a:gd name="T10" fmla="*/ 0 w 82"/>
                  <a:gd name="T11" fmla="*/ 0 h 108"/>
                  <a:gd name="T12" fmla="*/ 0 w 82"/>
                  <a:gd name="T13" fmla="*/ 0 h 108"/>
                  <a:gd name="T14" fmla="*/ 0 w 82"/>
                  <a:gd name="T15" fmla="*/ 0 h 108"/>
                  <a:gd name="T16" fmla="*/ 0 w 82"/>
                  <a:gd name="T17" fmla="*/ 0 h 108"/>
                  <a:gd name="T18" fmla="*/ 0 w 82"/>
                  <a:gd name="T19" fmla="*/ 0 h 108"/>
                  <a:gd name="T20" fmla="*/ 0 w 82"/>
                  <a:gd name="T21" fmla="*/ 0 h 108"/>
                  <a:gd name="T22" fmla="*/ 0 w 82"/>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108"/>
                  <a:gd name="T38" fmla="*/ 82 w 82"/>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2" name="Freeform 838"/>
              <p:cNvSpPr>
                <a:spLocks/>
              </p:cNvSpPr>
              <p:nvPr/>
            </p:nvSpPr>
            <p:spPr bwMode="auto">
              <a:xfrm>
                <a:off x="3443" y="3433"/>
                <a:ext cx="13" cy="18"/>
              </a:xfrm>
              <a:custGeom>
                <a:avLst/>
                <a:gdLst>
                  <a:gd name="T0" fmla="*/ 0 w 293"/>
                  <a:gd name="T1" fmla="*/ 0 h 319"/>
                  <a:gd name="T2" fmla="*/ 0 w 293"/>
                  <a:gd name="T3" fmla="*/ 0 h 319"/>
                  <a:gd name="T4" fmla="*/ 0 w 293"/>
                  <a:gd name="T5" fmla="*/ 0 h 319"/>
                  <a:gd name="T6" fmla="*/ 0 w 293"/>
                  <a:gd name="T7" fmla="*/ 0 h 319"/>
                  <a:gd name="T8" fmla="*/ 0 w 293"/>
                  <a:gd name="T9" fmla="*/ 0 h 319"/>
                  <a:gd name="T10" fmla="*/ 0 w 293"/>
                  <a:gd name="T11" fmla="*/ 0 h 319"/>
                  <a:gd name="T12" fmla="*/ 0 w 293"/>
                  <a:gd name="T13" fmla="*/ 0 h 319"/>
                  <a:gd name="T14" fmla="*/ 0 w 293"/>
                  <a:gd name="T15" fmla="*/ 0 h 319"/>
                  <a:gd name="T16" fmla="*/ 0 w 293"/>
                  <a:gd name="T17" fmla="*/ 0 h 319"/>
                  <a:gd name="T18" fmla="*/ 0 w 293"/>
                  <a:gd name="T19" fmla="*/ 0 h 319"/>
                  <a:gd name="T20" fmla="*/ 0 w 293"/>
                  <a:gd name="T21" fmla="*/ 0 h 319"/>
                  <a:gd name="T22" fmla="*/ 0 w 293"/>
                  <a:gd name="T23" fmla="*/ 0 h 319"/>
                  <a:gd name="T24" fmla="*/ 0 w 293"/>
                  <a:gd name="T25" fmla="*/ 0 h 319"/>
                  <a:gd name="T26" fmla="*/ 0 w 293"/>
                  <a:gd name="T27" fmla="*/ 0 h 319"/>
                  <a:gd name="T28" fmla="*/ 0 w 293"/>
                  <a:gd name="T29" fmla="*/ 0 h 319"/>
                  <a:gd name="T30" fmla="*/ 0 w 293"/>
                  <a:gd name="T31" fmla="*/ 0 h 319"/>
                  <a:gd name="T32" fmla="*/ 0 w 293"/>
                  <a:gd name="T33" fmla="*/ 0 h 319"/>
                  <a:gd name="T34" fmla="*/ 0 w 293"/>
                  <a:gd name="T35" fmla="*/ 0 h 319"/>
                  <a:gd name="T36" fmla="*/ 0 w 293"/>
                  <a:gd name="T37" fmla="*/ 0 h 319"/>
                  <a:gd name="T38" fmla="*/ 0 w 293"/>
                  <a:gd name="T39" fmla="*/ 0 h 319"/>
                  <a:gd name="T40" fmla="*/ 0 w 293"/>
                  <a:gd name="T41" fmla="*/ 0 h 319"/>
                  <a:gd name="T42" fmla="*/ 0 w 293"/>
                  <a:gd name="T43" fmla="*/ 0 h 319"/>
                  <a:gd name="T44" fmla="*/ 0 w 293"/>
                  <a:gd name="T45" fmla="*/ 0 h 319"/>
                  <a:gd name="T46" fmla="*/ 0 w 293"/>
                  <a:gd name="T47" fmla="*/ 0 h 319"/>
                  <a:gd name="T48" fmla="*/ 0 w 293"/>
                  <a:gd name="T49" fmla="*/ 0 h 319"/>
                  <a:gd name="T50" fmla="*/ 0 w 293"/>
                  <a:gd name="T51" fmla="*/ 0 h 319"/>
                  <a:gd name="T52" fmla="*/ 0 w 293"/>
                  <a:gd name="T53" fmla="*/ 0 h 319"/>
                  <a:gd name="T54" fmla="*/ 0 w 293"/>
                  <a:gd name="T55" fmla="*/ 0 h 319"/>
                  <a:gd name="T56" fmla="*/ 0 w 293"/>
                  <a:gd name="T57" fmla="*/ 0 h 319"/>
                  <a:gd name="T58" fmla="*/ 0 w 293"/>
                  <a:gd name="T59" fmla="*/ 0 h 319"/>
                  <a:gd name="T60" fmla="*/ 0 w 293"/>
                  <a:gd name="T61" fmla="*/ 0 h 319"/>
                  <a:gd name="T62" fmla="*/ 0 w 293"/>
                  <a:gd name="T63" fmla="*/ 0 h 319"/>
                  <a:gd name="T64" fmla="*/ 0 w 293"/>
                  <a:gd name="T65" fmla="*/ 0 h 319"/>
                  <a:gd name="T66" fmla="*/ 0 w 293"/>
                  <a:gd name="T67" fmla="*/ 0 h 319"/>
                  <a:gd name="T68" fmla="*/ 0 w 293"/>
                  <a:gd name="T69" fmla="*/ 0 h 319"/>
                  <a:gd name="T70" fmla="*/ 0 w 293"/>
                  <a:gd name="T71" fmla="*/ 0 h 319"/>
                  <a:gd name="T72" fmla="*/ 0 w 293"/>
                  <a:gd name="T73" fmla="*/ 0 h 319"/>
                  <a:gd name="T74" fmla="*/ 0 w 293"/>
                  <a:gd name="T75" fmla="*/ 0 h 319"/>
                  <a:gd name="T76" fmla="*/ 0 w 293"/>
                  <a:gd name="T77" fmla="*/ 0 h 319"/>
                  <a:gd name="T78" fmla="*/ 0 w 293"/>
                  <a:gd name="T79" fmla="*/ 0 h 319"/>
                  <a:gd name="T80" fmla="*/ 0 w 293"/>
                  <a:gd name="T81" fmla="*/ 0 h 3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3"/>
                  <a:gd name="T124" fmla="*/ 0 h 319"/>
                  <a:gd name="T125" fmla="*/ 293 w 293"/>
                  <a:gd name="T126" fmla="*/ 319 h 3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3" name="Freeform 839"/>
              <p:cNvSpPr>
                <a:spLocks/>
              </p:cNvSpPr>
              <p:nvPr/>
            </p:nvSpPr>
            <p:spPr bwMode="auto">
              <a:xfrm>
                <a:off x="3394" y="3299"/>
                <a:ext cx="60" cy="139"/>
              </a:xfrm>
              <a:custGeom>
                <a:avLst/>
                <a:gdLst>
                  <a:gd name="T0" fmla="*/ 0 w 1314"/>
                  <a:gd name="T1" fmla="*/ 0 h 2506"/>
                  <a:gd name="T2" fmla="*/ 0 w 1314"/>
                  <a:gd name="T3" fmla="*/ 0 h 2506"/>
                  <a:gd name="T4" fmla="*/ 0 w 1314"/>
                  <a:gd name="T5" fmla="*/ 0 h 2506"/>
                  <a:gd name="T6" fmla="*/ 0 w 1314"/>
                  <a:gd name="T7" fmla="*/ 0 h 2506"/>
                  <a:gd name="T8" fmla="*/ 0 w 1314"/>
                  <a:gd name="T9" fmla="*/ 0 h 2506"/>
                  <a:gd name="T10" fmla="*/ 0 60000 65536"/>
                  <a:gd name="T11" fmla="*/ 0 60000 65536"/>
                  <a:gd name="T12" fmla="*/ 0 60000 65536"/>
                  <a:gd name="T13" fmla="*/ 0 60000 65536"/>
                  <a:gd name="T14" fmla="*/ 0 60000 65536"/>
                  <a:gd name="T15" fmla="*/ 0 w 1314"/>
                  <a:gd name="T16" fmla="*/ 0 h 2506"/>
                  <a:gd name="T17" fmla="*/ 1314 w 1314"/>
                  <a:gd name="T18" fmla="*/ 2506 h 2506"/>
                </a:gdLst>
                <a:ahLst/>
                <a:cxnLst>
                  <a:cxn ang="T10">
                    <a:pos x="T0" y="T1"/>
                  </a:cxn>
                  <a:cxn ang="T11">
                    <a:pos x="T2" y="T3"/>
                  </a:cxn>
                  <a:cxn ang="T12">
                    <a:pos x="T4" y="T5"/>
                  </a:cxn>
                  <a:cxn ang="T13">
                    <a:pos x="T6" y="T7"/>
                  </a:cxn>
                  <a:cxn ang="T14">
                    <a:pos x="T8" y="T9"/>
                  </a:cxn>
                </a:cxnLst>
                <a:rect l="T15" t="T16" r="T17" b="T18"/>
                <a:pathLst>
                  <a:path w="1314" h="2506">
                    <a:moveTo>
                      <a:pt x="198" y="0"/>
                    </a:moveTo>
                    <a:lnTo>
                      <a:pt x="0" y="66"/>
                    </a:lnTo>
                    <a:lnTo>
                      <a:pt x="1064" y="2506"/>
                    </a:lnTo>
                    <a:lnTo>
                      <a:pt x="1314" y="2421"/>
                    </a:lnTo>
                    <a:lnTo>
                      <a:pt x="198" y="0"/>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4" name="Freeform 840"/>
              <p:cNvSpPr>
                <a:spLocks/>
              </p:cNvSpPr>
              <p:nvPr/>
            </p:nvSpPr>
            <p:spPr bwMode="auto">
              <a:xfrm>
                <a:off x="3392" y="3292"/>
                <a:ext cx="11" cy="10"/>
              </a:xfrm>
              <a:custGeom>
                <a:avLst/>
                <a:gdLst>
                  <a:gd name="T0" fmla="*/ 0 w 235"/>
                  <a:gd name="T1" fmla="*/ 0 h 179"/>
                  <a:gd name="T2" fmla="*/ 0 w 235"/>
                  <a:gd name="T3" fmla="*/ 0 h 179"/>
                  <a:gd name="T4" fmla="*/ 0 w 235"/>
                  <a:gd name="T5" fmla="*/ 0 h 179"/>
                  <a:gd name="T6" fmla="*/ 0 w 235"/>
                  <a:gd name="T7" fmla="*/ 0 h 179"/>
                  <a:gd name="T8" fmla="*/ 0 w 235"/>
                  <a:gd name="T9" fmla="*/ 0 h 179"/>
                  <a:gd name="T10" fmla="*/ 0 w 235"/>
                  <a:gd name="T11" fmla="*/ 0 h 179"/>
                  <a:gd name="T12" fmla="*/ 0 60000 65536"/>
                  <a:gd name="T13" fmla="*/ 0 60000 65536"/>
                  <a:gd name="T14" fmla="*/ 0 60000 65536"/>
                  <a:gd name="T15" fmla="*/ 0 60000 65536"/>
                  <a:gd name="T16" fmla="*/ 0 60000 65536"/>
                  <a:gd name="T17" fmla="*/ 0 60000 65536"/>
                  <a:gd name="T18" fmla="*/ 0 w 235"/>
                  <a:gd name="T19" fmla="*/ 0 h 179"/>
                  <a:gd name="T20" fmla="*/ 235 w 235"/>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35" h="179">
                    <a:moveTo>
                      <a:pt x="235" y="111"/>
                    </a:moveTo>
                    <a:lnTo>
                      <a:pt x="36" y="179"/>
                    </a:lnTo>
                    <a:lnTo>
                      <a:pt x="0" y="97"/>
                    </a:lnTo>
                    <a:lnTo>
                      <a:pt x="70" y="0"/>
                    </a:lnTo>
                    <a:lnTo>
                      <a:pt x="199" y="30"/>
                    </a:lnTo>
                    <a:lnTo>
                      <a:pt x="235" y="111"/>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5" name="Freeform 841"/>
              <p:cNvSpPr>
                <a:spLocks/>
              </p:cNvSpPr>
              <p:nvPr/>
            </p:nvSpPr>
            <p:spPr bwMode="auto">
              <a:xfrm>
                <a:off x="3403" y="3103"/>
                <a:ext cx="208" cy="202"/>
              </a:xfrm>
              <a:custGeom>
                <a:avLst/>
                <a:gdLst>
                  <a:gd name="T0" fmla="*/ 0 w 4569"/>
                  <a:gd name="T1" fmla="*/ 0 h 3641"/>
                  <a:gd name="T2" fmla="*/ 0 w 4569"/>
                  <a:gd name="T3" fmla="*/ 0 h 3641"/>
                  <a:gd name="T4" fmla="*/ 0 w 4569"/>
                  <a:gd name="T5" fmla="*/ 0 h 3641"/>
                  <a:gd name="T6" fmla="*/ 0 w 4569"/>
                  <a:gd name="T7" fmla="*/ 0 h 3641"/>
                  <a:gd name="T8" fmla="*/ 0 w 4569"/>
                  <a:gd name="T9" fmla="*/ 0 h 3641"/>
                  <a:gd name="T10" fmla="*/ 0 60000 65536"/>
                  <a:gd name="T11" fmla="*/ 0 60000 65536"/>
                  <a:gd name="T12" fmla="*/ 0 60000 65536"/>
                  <a:gd name="T13" fmla="*/ 0 60000 65536"/>
                  <a:gd name="T14" fmla="*/ 0 60000 65536"/>
                  <a:gd name="T15" fmla="*/ 0 w 4569"/>
                  <a:gd name="T16" fmla="*/ 0 h 3641"/>
                  <a:gd name="T17" fmla="*/ 4569 w 4569"/>
                  <a:gd name="T18" fmla="*/ 3641 h 3641"/>
                </a:gdLst>
                <a:ahLst/>
                <a:cxnLst>
                  <a:cxn ang="T10">
                    <a:pos x="T0" y="T1"/>
                  </a:cxn>
                  <a:cxn ang="T11">
                    <a:pos x="T2" y="T3"/>
                  </a:cxn>
                  <a:cxn ang="T12">
                    <a:pos x="T4" y="T5"/>
                  </a:cxn>
                  <a:cxn ang="T13">
                    <a:pos x="T6" y="T7"/>
                  </a:cxn>
                  <a:cxn ang="T14">
                    <a:pos x="T8" y="T9"/>
                  </a:cxn>
                </a:cxnLst>
                <a:rect l="T15" t="T16" r="T17" b="T18"/>
                <a:pathLst>
                  <a:path w="4569" h="3641">
                    <a:moveTo>
                      <a:pt x="0" y="1626"/>
                    </a:moveTo>
                    <a:lnTo>
                      <a:pt x="3650" y="0"/>
                    </a:lnTo>
                    <a:lnTo>
                      <a:pt x="4569" y="1998"/>
                    </a:lnTo>
                    <a:lnTo>
                      <a:pt x="873" y="3641"/>
                    </a:lnTo>
                    <a:lnTo>
                      <a:pt x="0" y="1626"/>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6" name="Freeform 842"/>
              <p:cNvSpPr>
                <a:spLocks/>
              </p:cNvSpPr>
              <p:nvPr/>
            </p:nvSpPr>
            <p:spPr bwMode="auto">
              <a:xfrm>
                <a:off x="3385" y="3045"/>
                <a:ext cx="271" cy="393"/>
              </a:xfrm>
              <a:custGeom>
                <a:avLst/>
                <a:gdLst>
                  <a:gd name="T0" fmla="*/ 0 w 5957"/>
                  <a:gd name="T1" fmla="*/ 0 h 7066"/>
                  <a:gd name="T2" fmla="*/ 0 w 5957"/>
                  <a:gd name="T3" fmla="*/ 0 h 7066"/>
                  <a:gd name="T4" fmla="*/ 0 w 5957"/>
                  <a:gd name="T5" fmla="*/ 0 h 7066"/>
                  <a:gd name="T6" fmla="*/ 0 w 5957"/>
                  <a:gd name="T7" fmla="*/ 0 h 7066"/>
                  <a:gd name="T8" fmla="*/ 0 w 5957"/>
                  <a:gd name="T9" fmla="*/ 0 h 7066"/>
                  <a:gd name="T10" fmla="*/ 0 w 5957"/>
                  <a:gd name="T11" fmla="*/ 0 h 7066"/>
                  <a:gd name="T12" fmla="*/ 0 w 5957"/>
                  <a:gd name="T13" fmla="*/ 0 h 7066"/>
                  <a:gd name="T14" fmla="*/ 0 w 5957"/>
                  <a:gd name="T15" fmla="*/ 0 h 7066"/>
                  <a:gd name="T16" fmla="*/ 0 w 5957"/>
                  <a:gd name="T17" fmla="*/ 0 h 7066"/>
                  <a:gd name="T18" fmla="*/ 0 w 5957"/>
                  <a:gd name="T19" fmla="*/ 0 h 7066"/>
                  <a:gd name="T20" fmla="*/ 0 w 5957"/>
                  <a:gd name="T21" fmla="*/ 0 h 7066"/>
                  <a:gd name="T22" fmla="*/ 0 w 5957"/>
                  <a:gd name="T23" fmla="*/ 0 h 7066"/>
                  <a:gd name="T24" fmla="*/ 0 w 5957"/>
                  <a:gd name="T25" fmla="*/ 0 h 7066"/>
                  <a:gd name="T26" fmla="*/ 0 w 5957"/>
                  <a:gd name="T27" fmla="*/ 0 h 7066"/>
                  <a:gd name="T28" fmla="*/ 0 w 5957"/>
                  <a:gd name="T29" fmla="*/ 0 h 7066"/>
                  <a:gd name="T30" fmla="*/ 0 w 5957"/>
                  <a:gd name="T31" fmla="*/ 0 h 7066"/>
                  <a:gd name="T32" fmla="*/ 0 w 5957"/>
                  <a:gd name="T33" fmla="*/ 0 h 7066"/>
                  <a:gd name="T34" fmla="*/ 0 w 5957"/>
                  <a:gd name="T35" fmla="*/ 0 h 7066"/>
                  <a:gd name="T36" fmla="*/ 0 w 5957"/>
                  <a:gd name="T37" fmla="*/ 0 h 7066"/>
                  <a:gd name="T38" fmla="*/ 0 w 5957"/>
                  <a:gd name="T39" fmla="*/ 0 h 7066"/>
                  <a:gd name="T40" fmla="*/ 0 w 5957"/>
                  <a:gd name="T41" fmla="*/ 0 h 7066"/>
                  <a:gd name="T42" fmla="*/ 0 w 5957"/>
                  <a:gd name="T43" fmla="*/ 0 h 7066"/>
                  <a:gd name="T44" fmla="*/ 0 w 5957"/>
                  <a:gd name="T45" fmla="*/ 0 h 7066"/>
                  <a:gd name="T46" fmla="*/ 0 w 5957"/>
                  <a:gd name="T47" fmla="*/ 0 h 7066"/>
                  <a:gd name="T48" fmla="*/ 0 w 5957"/>
                  <a:gd name="T49" fmla="*/ 0 h 7066"/>
                  <a:gd name="T50" fmla="*/ 0 w 5957"/>
                  <a:gd name="T51" fmla="*/ 0 h 7066"/>
                  <a:gd name="T52" fmla="*/ 0 w 5957"/>
                  <a:gd name="T53" fmla="*/ 0 h 7066"/>
                  <a:gd name="T54" fmla="*/ 0 w 5957"/>
                  <a:gd name="T55" fmla="*/ 0 h 7066"/>
                  <a:gd name="T56" fmla="*/ 0 w 5957"/>
                  <a:gd name="T57" fmla="*/ 0 h 7066"/>
                  <a:gd name="T58" fmla="*/ 0 w 5957"/>
                  <a:gd name="T59" fmla="*/ 0 h 7066"/>
                  <a:gd name="T60" fmla="*/ 0 w 5957"/>
                  <a:gd name="T61" fmla="*/ 0 h 7066"/>
                  <a:gd name="T62" fmla="*/ 0 w 5957"/>
                  <a:gd name="T63" fmla="*/ 0 h 7066"/>
                  <a:gd name="T64" fmla="*/ 0 w 5957"/>
                  <a:gd name="T65" fmla="*/ 0 h 7066"/>
                  <a:gd name="T66" fmla="*/ 0 w 5957"/>
                  <a:gd name="T67" fmla="*/ 0 h 7066"/>
                  <a:gd name="T68" fmla="*/ 0 w 5957"/>
                  <a:gd name="T69" fmla="*/ 0 h 7066"/>
                  <a:gd name="T70" fmla="*/ 0 w 5957"/>
                  <a:gd name="T71" fmla="*/ 0 h 7066"/>
                  <a:gd name="T72" fmla="*/ 0 w 5957"/>
                  <a:gd name="T73" fmla="*/ 0 h 70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57"/>
                  <a:gd name="T112" fmla="*/ 0 h 7066"/>
                  <a:gd name="T113" fmla="*/ 5957 w 5957"/>
                  <a:gd name="T114" fmla="*/ 7066 h 70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7" name="Freeform 843"/>
              <p:cNvSpPr>
                <a:spLocks/>
              </p:cNvSpPr>
              <p:nvPr/>
            </p:nvSpPr>
            <p:spPr bwMode="auto">
              <a:xfrm>
                <a:off x="3569" y="3096"/>
                <a:ext cx="51" cy="121"/>
              </a:xfrm>
              <a:custGeom>
                <a:avLst/>
                <a:gdLst>
                  <a:gd name="T0" fmla="*/ 0 w 1134"/>
                  <a:gd name="T1" fmla="*/ 0 h 2180"/>
                  <a:gd name="T2" fmla="*/ 0 w 1134"/>
                  <a:gd name="T3" fmla="*/ 0 h 2180"/>
                  <a:gd name="T4" fmla="*/ 0 w 1134"/>
                  <a:gd name="T5" fmla="*/ 0 h 2180"/>
                  <a:gd name="T6" fmla="*/ 0 w 1134"/>
                  <a:gd name="T7" fmla="*/ 0 h 2180"/>
                  <a:gd name="T8" fmla="*/ 0 w 1134"/>
                  <a:gd name="T9" fmla="*/ 0 h 2180"/>
                  <a:gd name="T10" fmla="*/ 0 w 1134"/>
                  <a:gd name="T11" fmla="*/ 0 h 2180"/>
                  <a:gd name="T12" fmla="*/ 0 w 1134"/>
                  <a:gd name="T13" fmla="*/ 0 h 2180"/>
                  <a:gd name="T14" fmla="*/ 0 w 1134"/>
                  <a:gd name="T15" fmla="*/ 0 h 2180"/>
                  <a:gd name="T16" fmla="*/ 0 w 1134"/>
                  <a:gd name="T17" fmla="*/ 0 h 2180"/>
                  <a:gd name="T18" fmla="*/ 0 w 1134"/>
                  <a:gd name="T19" fmla="*/ 0 h 2180"/>
                  <a:gd name="T20" fmla="*/ 0 w 1134"/>
                  <a:gd name="T21" fmla="*/ 0 h 2180"/>
                  <a:gd name="T22" fmla="*/ 0 w 1134"/>
                  <a:gd name="T23" fmla="*/ 0 h 2180"/>
                  <a:gd name="T24" fmla="*/ 0 w 1134"/>
                  <a:gd name="T25" fmla="*/ 0 h 2180"/>
                  <a:gd name="T26" fmla="*/ 0 w 1134"/>
                  <a:gd name="T27" fmla="*/ 0 h 2180"/>
                  <a:gd name="T28" fmla="*/ 0 w 1134"/>
                  <a:gd name="T29" fmla="*/ 0 h 2180"/>
                  <a:gd name="T30" fmla="*/ 0 w 1134"/>
                  <a:gd name="T31" fmla="*/ 0 h 2180"/>
                  <a:gd name="T32" fmla="*/ 0 w 1134"/>
                  <a:gd name="T33" fmla="*/ 0 h 2180"/>
                  <a:gd name="T34" fmla="*/ 0 w 1134"/>
                  <a:gd name="T35" fmla="*/ 0 h 2180"/>
                  <a:gd name="T36" fmla="*/ 0 w 1134"/>
                  <a:gd name="T37" fmla="*/ 0 h 2180"/>
                  <a:gd name="T38" fmla="*/ 0 w 1134"/>
                  <a:gd name="T39" fmla="*/ 0 h 2180"/>
                  <a:gd name="T40" fmla="*/ 0 w 1134"/>
                  <a:gd name="T41" fmla="*/ 0 h 2180"/>
                  <a:gd name="T42" fmla="*/ 0 w 1134"/>
                  <a:gd name="T43" fmla="*/ 0 h 2180"/>
                  <a:gd name="T44" fmla="*/ 0 w 1134"/>
                  <a:gd name="T45" fmla="*/ 0 h 2180"/>
                  <a:gd name="T46" fmla="*/ 0 w 1134"/>
                  <a:gd name="T47" fmla="*/ 0 h 2180"/>
                  <a:gd name="T48" fmla="*/ 0 w 1134"/>
                  <a:gd name="T49" fmla="*/ 0 h 2180"/>
                  <a:gd name="T50" fmla="*/ 0 w 1134"/>
                  <a:gd name="T51" fmla="*/ 0 h 2180"/>
                  <a:gd name="T52" fmla="*/ 0 w 1134"/>
                  <a:gd name="T53" fmla="*/ 0 h 2180"/>
                  <a:gd name="T54" fmla="*/ 0 w 1134"/>
                  <a:gd name="T55" fmla="*/ 0 h 2180"/>
                  <a:gd name="T56" fmla="*/ 0 w 1134"/>
                  <a:gd name="T57" fmla="*/ 0 h 2180"/>
                  <a:gd name="T58" fmla="*/ 0 w 1134"/>
                  <a:gd name="T59" fmla="*/ 0 h 2180"/>
                  <a:gd name="T60" fmla="*/ 0 w 1134"/>
                  <a:gd name="T61" fmla="*/ 0 h 2180"/>
                  <a:gd name="T62" fmla="*/ 0 w 1134"/>
                  <a:gd name="T63" fmla="*/ 0 h 2180"/>
                  <a:gd name="T64" fmla="*/ 0 w 1134"/>
                  <a:gd name="T65" fmla="*/ 0 h 2180"/>
                  <a:gd name="T66" fmla="*/ 0 w 1134"/>
                  <a:gd name="T67" fmla="*/ 0 h 2180"/>
                  <a:gd name="T68" fmla="*/ 0 w 1134"/>
                  <a:gd name="T69" fmla="*/ 0 h 2180"/>
                  <a:gd name="T70" fmla="*/ 0 w 1134"/>
                  <a:gd name="T71" fmla="*/ 0 h 2180"/>
                  <a:gd name="T72" fmla="*/ 0 w 1134"/>
                  <a:gd name="T73" fmla="*/ 0 h 2180"/>
                  <a:gd name="T74" fmla="*/ 0 w 1134"/>
                  <a:gd name="T75" fmla="*/ 0 h 2180"/>
                  <a:gd name="T76" fmla="*/ 0 w 1134"/>
                  <a:gd name="T77" fmla="*/ 0 h 2180"/>
                  <a:gd name="T78" fmla="*/ 0 w 1134"/>
                  <a:gd name="T79" fmla="*/ 0 h 2180"/>
                  <a:gd name="T80" fmla="*/ 0 w 1134"/>
                  <a:gd name="T81" fmla="*/ 0 h 2180"/>
                  <a:gd name="T82" fmla="*/ 0 w 1134"/>
                  <a:gd name="T83" fmla="*/ 0 h 2180"/>
                  <a:gd name="T84" fmla="*/ 0 w 1134"/>
                  <a:gd name="T85" fmla="*/ 0 h 2180"/>
                  <a:gd name="T86" fmla="*/ 0 w 1134"/>
                  <a:gd name="T87" fmla="*/ 0 h 2180"/>
                  <a:gd name="T88" fmla="*/ 0 w 1134"/>
                  <a:gd name="T89" fmla="*/ 0 h 2180"/>
                  <a:gd name="T90" fmla="*/ 0 w 1134"/>
                  <a:gd name="T91" fmla="*/ 0 h 2180"/>
                  <a:gd name="T92" fmla="*/ 0 w 1134"/>
                  <a:gd name="T93" fmla="*/ 0 h 2180"/>
                  <a:gd name="T94" fmla="*/ 0 w 1134"/>
                  <a:gd name="T95" fmla="*/ 0 h 2180"/>
                  <a:gd name="T96" fmla="*/ 0 w 1134"/>
                  <a:gd name="T97" fmla="*/ 0 h 2180"/>
                  <a:gd name="T98" fmla="*/ 0 w 1134"/>
                  <a:gd name="T99" fmla="*/ 0 h 2180"/>
                  <a:gd name="T100" fmla="*/ 0 w 1134"/>
                  <a:gd name="T101" fmla="*/ 0 h 2180"/>
                  <a:gd name="T102" fmla="*/ 0 w 1134"/>
                  <a:gd name="T103" fmla="*/ 0 h 2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4"/>
                  <a:gd name="T157" fmla="*/ 0 h 2180"/>
                  <a:gd name="T158" fmla="*/ 1134 w 1134"/>
                  <a:gd name="T159" fmla="*/ 2180 h 2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8" name="Freeform 844"/>
              <p:cNvSpPr>
                <a:spLocks/>
              </p:cNvSpPr>
              <p:nvPr/>
            </p:nvSpPr>
            <p:spPr bwMode="auto">
              <a:xfrm>
                <a:off x="3378" y="3082"/>
                <a:ext cx="207" cy="202"/>
              </a:xfrm>
              <a:custGeom>
                <a:avLst/>
                <a:gdLst>
                  <a:gd name="T0" fmla="*/ 0 w 4569"/>
                  <a:gd name="T1" fmla="*/ 0 h 3641"/>
                  <a:gd name="T2" fmla="*/ 0 w 4569"/>
                  <a:gd name="T3" fmla="*/ 0 h 3641"/>
                  <a:gd name="T4" fmla="*/ 0 w 4569"/>
                  <a:gd name="T5" fmla="*/ 0 h 3641"/>
                  <a:gd name="T6" fmla="*/ 0 w 4569"/>
                  <a:gd name="T7" fmla="*/ 0 h 3641"/>
                  <a:gd name="T8" fmla="*/ 0 w 4569"/>
                  <a:gd name="T9" fmla="*/ 0 h 3641"/>
                  <a:gd name="T10" fmla="*/ 0 60000 65536"/>
                  <a:gd name="T11" fmla="*/ 0 60000 65536"/>
                  <a:gd name="T12" fmla="*/ 0 60000 65536"/>
                  <a:gd name="T13" fmla="*/ 0 60000 65536"/>
                  <a:gd name="T14" fmla="*/ 0 60000 65536"/>
                  <a:gd name="T15" fmla="*/ 0 w 4569"/>
                  <a:gd name="T16" fmla="*/ 0 h 3641"/>
                  <a:gd name="T17" fmla="*/ 4569 w 4569"/>
                  <a:gd name="T18" fmla="*/ 3641 h 3641"/>
                </a:gdLst>
                <a:ahLst/>
                <a:cxnLst>
                  <a:cxn ang="T10">
                    <a:pos x="T0" y="T1"/>
                  </a:cxn>
                  <a:cxn ang="T11">
                    <a:pos x="T2" y="T3"/>
                  </a:cxn>
                  <a:cxn ang="T12">
                    <a:pos x="T4" y="T5"/>
                  </a:cxn>
                  <a:cxn ang="T13">
                    <a:pos x="T6" y="T7"/>
                  </a:cxn>
                  <a:cxn ang="T14">
                    <a:pos x="T8" y="T9"/>
                  </a:cxn>
                </a:cxnLst>
                <a:rect l="T15" t="T16" r="T17" b="T18"/>
                <a:pathLst>
                  <a:path w="4569" h="3641">
                    <a:moveTo>
                      <a:pt x="0" y="1625"/>
                    </a:moveTo>
                    <a:lnTo>
                      <a:pt x="3650" y="0"/>
                    </a:lnTo>
                    <a:lnTo>
                      <a:pt x="4569" y="1997"/>
                    </a:lnTo>
                    <a:lnTo>
                      <a:pt x="873" y="3641"/>
                    </a:lnTo>
                    <a:lnTo>
                      <a:pt x="0" y="1625"/>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59" name="Freeform 845"/>
              <p:cNvSpPr>
                <a:spLocks/>
              </p:cNvSpPr>
              <p:nvPr/>
            </p:nvSpPr>
            <p:spPr bwMode="auto">
              <a:xfrm>
                <a:off x="3360" y="3024"/>
                <a:ext cx="271" cy="393"/>
              </a:xfrm>
              <a:custGeom>
                <a:avLst/>
                <a:gdLst>
                  <a:gd name="T0" fmla="*/ 0 w 5957"/>
                  <a:gd name="T1" fmla="*/ 0 h 7065"/>
                  <a:gd name="T2" fmla="*/ 0 w 5957"/>
                  <a:gd name="T3" fmla="*/ 0 h 7065"/>
                  <a:gd name="T4" fmla="*/ 0 w 5957"/>
                  <a:gd name="T5" fmla="*/ 0 h 7065"/>
                  <a:gd name="T6" fmla="*/ 0 w 5957"/>
                  <a:gd name="T7" fmla="*/ 0 h 7065"/>
                  <a:gd name="T8" fmla="*/ 0 w 5957"/>
                  <a:gd name="T9" fmla="*/ 0 h 7065"/>
                  <a:gd name="T10" fmla="*/ 0 w 5957"/>
                  <a:gd name="T11" fmla="*/ 0 h 7065"/>
                  <a:gd name="T12" fmla="*/ 0 w 5957"/>
                  <a:gd name="T13" fmla="*/ 0 h 7065"/>
                  <a:gd name="T14" fmla="*/ 0 w 5957"/>
                  <a:gd name="T15" fmla="*/ 0 h 7065"/>
                  <a:gd name="T16" fmla="*/ 0 w 5957"/>
                  <a:gd name="T17" fmla="*/ 0 h 7065"/>
                  <a:gd name="T18" fmla="*/ 0 w 5957"/>
                  <a:gd name="T19" fmla="*/ 0 h 7065"/>
                  <a:gd name="T20" fmla="*/ 0 w 5957"/>
                  <a:gd name="T21" fmla="*/ 0 h 7065"/>
                  <a:gd name="T22" fmla="*/ 0 w 5957"/>
                  <a:gd name="T23" fmla="*/ 0 h 7065"/>
                  <a:gd name="T24" fmla="*/ 0 w 5957"/>
                  <a:gd name="T25" fmla="*/ 0 h 7065"/>
                  <a:gd name="T26" fmla="*/ 0 w 5957"/>
                  <a:gd name="T27" fmla="*/ 0 h 7065"/>
                  <a:gd name="T28" fmla="*/ 0 w 5957"/>
                  <a:gd name="T29" fmla="*/ 0 h 7065"/>
                  <a:gd name="T30" fmla="*/ 0 w 5957"/>
                  <a:gd name="T31" fmla="*/ 0 h 7065"/>
                  <a:gd name="T32" fmla="*/ 0 w 5957"/>
                  <a:gd name="T33" fmla="*/ 0 h 7065"/>
                  <a:gd name="T34" fmla="*/ 0 w 5957"/>
                  <a:gd name="T35" fmla="*/ 0 h 7065"/>
                  <a:gd name="T36" fmla="*/ 0 w 5957"/>
                  <a:gd name="T37" fmla="*/ 0 h 7065"/>
                  <a:gd name="T38" fmla="*/ 0 w 5957"/>
                  <a:gd name="T39" fmla="*/ 0 h 7065"/>
                  <a:gd name="T40" fmla="*/ 0 w 5957"/>
                  <a:gd name="T41" fmla="*/ 0 h 7065"/>
                  <a:gd name="T42" fmla="*/ 0 w 5957"/>
                  <a:gd name="T43" fmla="*/ 0 h 7065"/>
                  <a:gd name="T44" fmla="*/ 0 w 5957"/>
                  <a:gd name="T45" fmla="*/ 0 h 7065"/>
                  <a:gd name="T46" fmla="*/ 0 w 5957"/>
                  <a:gd name="T47" fmla="*/ 0 h 7065"/>
                  <a:gd name="T48" fmla="*/ 0 w 5957"/>
                  <a:gd name="T49" fmla="*/ 0 h 7065"/>
                  <a:gd name="T50" fmla="*/ 0 w 5957"/>
                  <a:gd name="T51" fmla="*/ 0 h 7065"/>
                  <a:gd name="T52" fmla="*/ 0 w 5957"/>
                  <a:gd name="T53" fmla="*/ 0 h 7065"/>
                  <a:gd name="T54" fmla="*/ 0 w 5957"/>
                  <a:gd name="T55" fmla="*/ 0 h 7065"/>
                  <a:gd name="T56" fmla="*/ 0 w 5957"/>
                  <a:gd name="T57" fmla="*/ 0 h 7065"/>
                  <a:gd name="T58" fmla="*/ 0 w 5957"/>
                  <a:gd name="T59" fmla="*/ 0 h 7065"/>
                  <a:gd name="T60" fmla="*/ 0 w 5957"/>
                  <a:gd name="T61" fmla="*/ 0 h 7065"/>
                  <a:gd name="T62" fmla="*/ 0 w 5957"/>
                  <a:gd name="T63" fmla="*/ 0 h 7065"/>
                  <a:gd name="T64" fmla="*/ 0 w 5957"/>
                  <a:gd name="T65" fmla="*/ 0 h 7065"/>
                  <a:gd name="T66" fmla="*/ 0 w 5957"/>
                  <a:gd name="T67" fmla="*/ 0 h 7065"/>
                  <a:gd name="T68" fmla="*/ 0 w 5957"/>
                  <a:gd name="T69" fmla="*/ 0 h 7065"/>
                  <a:gd name="T70" fmla="*/ 0 w 5957"/>
                  <a:gd name="T71" fmla="*/ 0 h 7065"/>
                  <a:gd name="T72" fmla="*/ 0 w 5957"/>
                  <a:gd name="T73" fmla="*/ 0 h 70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57"/>
                  <a:gd name="T112" fmla="*/ 0 h 7065"/>
                  <a:gd name="T113" fmla="*/ 5957 w 5957"/>
                  <a:gd name="T114" fmla="*/ 7065 h 70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60" name="Freeform 846"/>
              <p:cNvSpPr>
                <a:spLocks/>
              </p:cNvSpPr>
              <p:nvPr/>
            </p:nvSpPr>
            <p:spPr bwMode="auto">
              <a:xfrm>
                <a:off x="3360" y="3024"/>
                <a:ext cx="162" cy="99"/>
              </a:xfrm>
              <a:custGeom>
                <a:avLst/>
                <a:gdLst>
                  <a:gd name="T0" fmla="*/ 0 w 3562"/>
                  <a:gd name="T1" fmla="*/ 0 h 1773"/>
                  <a:gd name="T2" fmla="*/ 0 w 3562"/>
                  <a:gd name="T3" fmla="*/ 0 h 1773"/>
                  <a:gd name="T4" fmla="*/ 0 w 3562"/>
                  <a:gd name="T5" fmla="*/ 0 h 1773"/>
                  <a:gd name="T6" fmla="*/ 0 w 3562"/>
                  <a:gd name="T7" fmla="*/ 0 h 1773"/>
                  <a:gd name="T8" fmla="*/ 0 w 3562"/>
                  <a:gd name="T9" fmla="*/ 0 h 1773"/>
                  <a:gd name="T10" fmla="*/ 0 w 3562"/>
                  <a:gd name="T11" fmla="*/ 0 h 1773"/>
                  <a:gd name="T12" fmla="*/ 0 w 3562"/>
                  <a:gd name="T13" fmla="*/ 0 h 1773"/>
                  <a:gd name="T14" fmla="*/ 0 w 3562"/>
                  <a:gd name="T15" fmla="*/ 0 h 1773"/>
                  <a:gd name="T16" fmla="*/ 0 w 3562"/>
                  <a:gd name="T17" fmla="*/ 0 h 1773"/>
                  <a:gd name="T18" fmla="*/ 0 w 3562"/>
                  <a:gd name="T19" fmla="*/ 0 h 1773"/>
                  <a:gd name="T20" fmla="*/ 0 w 3562"/>
                  <a:gd name="T21" fmla="*/ 0 h 1773"/>
                  <a:gd name="T22" fmla="*/ 0 w 3562"/>
                  <a:gd name="T23" fmla="*/ 0 h 1773"/>
                  <a:gd name="T24" fmla="*/ 0 w 3562"/>
                  <a:gd name="T25" fmla="*/ 0 h 1773"/>
                  <a:gd name="T26" fmla="*/ 0 w 3562"/>
                  <a:gd name="T27" fmla="*/ 0 h 1773"/>
                  <a:gd name="T28" fmla="*/ 0 w 3562"/>
                  <a:gd name="T29" fmla="*/ 0 h 1773"/>
                  <a:gd name="T30" fmla="*/ 0 w 3562"/>
                  <a:gd name="T31" fmla="*/ 0 h 1773"/>
                  <a:gd name="T32" fmla="*/ 0 w 3562"/>
                  <a:gd name="T33" fmla="*/ 0 h 1773"/>
                  <a:gd name="T34" fmla="*/ 0 w 3562"/>
                  <a:gd name="T35" fmla="*/ 0 h 1773"/>
                  <a:gd name="T36" fmla="*/ 0 w 3562"/>
                  <a:gd name="T37" fmla="*/ 0 h 1773"/>
                  <a:gd name="T38" fmla="*/ 0 w 3562"/>
                  <a:gd name="T39" fmla="*/ 0 h 1773"/>
                  <a:gd name="T40" fmla="*/ 0 w 3562"/>
                  <a:gd name="T41" fmla="*/ 0 h 17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62"/>
                  <a:gd name="T64" fmla="*/ 0 h 1773"/>
                  <a:gd name="T65" fmla="*/ 3562 w 3562"/>
                  <a:gd name="T66" fmla="*/ 1773 h 17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61" name="Freeform 847"/>
              <p:cNvSpPr>
                <a:spLocks/>
              </p:cNvSpPr>
              <p:nvPr/>
            </p:nvSpPr>
            <p:spPr bwMode="auto">
              <a:xfrm>
                <a:off x="3360" y="3024"/>
                <a:ext cx="161" cy="97"/>
              </a:xfrm>
              <a:custGeom>
                <a:avLst/>
                <a:gdLst>
                  <a:gd name="T0" fmla="*/ 0 w 3550"/>
                  <a:gd name="T1" fmla="*/ 0 h 1748"/>
                  <a:gd name="T2" fmla="*/ 0 w 3550"/>
                  <a:gd name="T3" fmla="*/ 0 h 1748"/>
                  <a:gd name="T4" fmla="*/ 0 w 3550"/>
                  <a:gd name="T5" fmla="*/ 0 h 1748"/>
                  <a:gd name="T6" fmla="*/ 0 w 3550"/>
                  <a:gd name="T7" fmla="*/ 0 h 1748"/>
                  <a:gd name="T8" fmla="*/ 0 w 3550"/>
                  <a:gd name="T9" fmla="*/ 0 h 1748"/>
                  <a:gd name="T10" fmla="*/ 0 w 3550"/>
                  <a:gd name="T11" fmla="*/ 0 h 1748"/>
                  <a:gd name="T12" fmla="*/ 0 w 3550"/>
                  <a:gd name="T13" fmla="*/ 0 h 1748"/>
                  <a:gd name="T14" fmla="*/ 0 w 3550"/>
                  <a:gd name="T15" fmla="*/ 0 h 1748"/>
                  <a:gd name="T16" fmla="*/ 0 w 3550"/>
                  <a:gd name="T17" fmla="*/ 0 h 1748"/>
                  <a:gd name="T18" fmla="*/ 0 w 3550"/>
                  <a:gd name="T19" fmla="*/ 0 h 1748"/>
                  <a:gd name="T20" fmla="*/ 0 w 3550"/>
                  <a:gd name="T21" fmla="*/ 0 h 1748"/>
                  <a:gd name="T22" fmla="*/ 0 w 3550"/>
                  <a:gd name="T23" fmla="*/ 0 h 1748"/>
                  <a:gd name="T24" fmla="*/ 0 w 3550"/>
                  <a:gd name="T25" fmla="*/ 0 h 1748"/>
                  <a:gd name="T26" fmla="*/ 0 w 3550"/>
                  <a:gd name="T27" fmla="*/ 0 h 1748"/>
                  <a:gd name="T28" fmla="*/ 0 w 3550"/>
                  <a:gd name="T29" fmla="*/ 0 h 1748"/>
                  <a:gd name="T30" fmla="*/ 0 w 3550"/>
                  <a:gd name="T31" fmla="*/ 0 h 1748"/>
                  <a:gd name="T32" fmla="*/ 0 w 3550"/>
                  <a:gd name="T33" fmla="*/ 0 h 1748"/>
                  <a:gd name="T34" fmla="*/ 0 w 3550"/>
                  <a:gd name="T35" fmla="*/ 0 h 1748"/>
                  <a:gd name="T36" fmla="*/ 0 w 3550"/>
                  <a:gd name="T37" fmla="*/ 0 h 1748"/>
                  <a:gd name="T38" fmla="*/ 0 w 3550"/>
                  <a:gd name="T39" fmla="*/ 0 h 1748"/>
                  <a:gd name="T40" fmla="*/ 0 w 3550"/>
                  <a:gd name="T41" fmla="*/ 0 h 1748"/>
                  <a:gd name="T42" fmla="*/ 0 w 3550"/>
                  <a:gd name="T43" fmla="*/ 0 h 1748"/>
                  <a:gd name="T44" fmla="*/ 0 w 3550"/>
                  <a:gd name="T45" fmla="*/ 0 h 1748"/>
                  <a:gd name="T46" fmla="*/ 0 w 3550"/>
                  <a:gd name="T47" fmla="*/ 0 h 1748"/>
                  <a:gd name="T48" fmla="*/ 0 w 3550"/>
                  <a:gd name="T49" fmla="*/ 0 h 1748"/>
                  <a:gd name="T50" fmla="*/ 0 w 3550"/>
                  <a:gd name="T51" fmla="*/ 0 h 1748"/>
                  <a:gd name="T52" fmla="*/ 0 w 3550"/>
                  <a:gd name="T53" fmla="*/ 0 h 1748"/>
                  <a:gd name="T54" fmla="*/ 0 w 3550"/>
                  <a:gd name="T55" fmla="*/ 0 h 1748"/>
                  <a:gd name="T56" fmla="*/ 0 w 3550"/>
                  <a:gd name="T57" fmla="*/ 0 h 1748"/>
                  <a:gd name="T58" fmla="*/ 0 w 3550"/>
                  <a:gd name="T59" fmla="*/ 0 h 1748"/>
                  <a:gd name="T60" fmla="*/ 0 w 3550"/>
                  <a:gd name="T61" fmla="*/ 0 h 1748"/>
                  <a:gd name="T62" fmla="*/ 0 w 3550"/>
                  <a:gd name="T63" fmla="*/ 0 h 1748"/>
                  <a:gd name="T64" fmla="*/ 0 w 3550"/>
                  <a:gd name="T65" fmla="*/ 0 h 1748"/>
                  <a:gd name="T66" fmla="*/ 0 w 3550"/>
                  <a:gd name="T67" fmla="*/ 0 h 1748"/>
                  <a:gd name="T68" fmla="*/ 0 w 3550"/>
                  <a:gd name="T69" fmla="*/ 0 h 1748"/>
                  <a:gd name="T70" fmla="*/ 0 w 3550"/>
                  <a:gd name="T71" fmla="*/ 0 h 1748"/>
                  <a:gd name="T72" fmla="*/ 0 w 3550"/>
                  <a:gd name="T73" fmla="*/ 0 h 1748"/>
                  <a:gd name="T74" fmla="*/ 0 w 3550"/>
                  <a:gd name="T75" fmla="*/ 0 h 1748"/>
                  <a:gd name="T76" fmla="*/ 0 w 3550"/>
                  <a:gd name="T77" fmla="*/ 0 h 1748"/>
                  <a:gd name="T78" fmla="*/ 0 w 3550"/>
                  <a:gd name="T79" fmla="*/ 0 h 1748"/>
                  <a:gd name="T80" fmla="*/ 0 w 3550"/>
                  <a:gd name="T81" fmla="*/ 0 h 1748"/>
                  <a:gd name="T82" fmla="*/ 0 w 3550"/>
                  <a:gd name="T83" fmla="*/ 0 h 1748"/>
                  <a:gd name="T84" fmla="*/ 0 w 3550"/>
                  <a:gd name="T85" fmla="*/ 0 h 1748"/>
                  <a:gd name="T86" fmla="*/ 0 w 3550"/>
                  <a:gd name="T87" fmla="*/ 0 h 1748"/>
                  <a:gd name="T88" fmla="*/ 0 w 3550"/>
                  <a:gd name="T89" fmla="*/ 0 h 1748"/>
                  <a:gd name="T90" fmla="*/ 0 w 3550"/>
                  <a:gd name="T91" fmla="*/ 0 h 1748"/>
                  <a:gd name="T92" fmla="*/ 0 w 3550"/>
                  <a:gd name="T93" fmla="*/ 0 h 1748"/>
                  <a:gd name="T94" fmla="*/ 0 w 3550"/>
                  <a:gd name="T95" fmla="*/ 0 h 17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50"/>
                  <a:gd name="T145" fmla="*/ 0 h 1748"/>
                  <a:gd name="T146" fmla="*/ 3550 w 3550"/>
                  <a:gd name="T147" fmla="*/ 1748 h 17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62" name="Freeform 848"/>
              <p:cNvSpPr>
                <a:spLocks/>
              </p:cNvSpPr>
              <p:nvPr/>
            </p:nvSpPr>
            <p:spPr bwMode="auto">
              <a:xfrm>
                <a:off x="3360" y="3024"/>
                <a:ext cx="161" cy="96"/>
              </a:xfrm>
              <a:custGeom>
                <a:avLst/>
                <a:gdLst>
                  <a:gd name="T0" fmla="*/ 0 w 3539"/>
                  <a:gd name="T1" fmla="*/ 0 h 1724"/>
                  <a:gd name="T2" fmla="*/ 0 w 3539"/>
                  <a:gd name="T3" fmla="*/ 0 h 1724"/>
                  <a:gd name="T4" fmla="*/ 0 w 3539"/>
                  <a:gd name="T5" fmla="*/ 0 h 1724"/>
                  <a:gd name="T6" fmla="*/ 0 w 3539"/>
                  <a:gd name="T7" fmla="*/ 0 h 1724"/>
                  <a:gd name="T8" fmla="*/ 0 w 3539"/>
                  <a:gd name="T9" fmla="*/ 0 h 1724"/>
                  <a:gd name="T10" fmla="*/ 0 w 3539"/>
                  <a:gd name="T11" fmla="*/ 0 h 1724"/>
                  <a:gd name="T12" fmla="*/ 0 w 3539"/>
                  <a:gd name="T13" fmla="*/ 0 h 1724"/>
                  <a:gd name="T14" fmla="*/ 0 w 3539"/>
                  <a:gd name="T15" fmla="*/ 0 h 1724"/>
                  <a:gd name="T16" fmla="*/ 0 w 3539"/>
                  <a:gd name="T17" fmla="*/ 0 h 1724"/>
                  <a:gd name="T18" fmla="*/ 0 w 3539"/>
                  <a:gd name="T19" fmla="*/ 0 h 1724"/>
                  <a:gd name="T20" fmla="*/ 0 w 3539"/>
                  <a:gd name="T21" fmla="*/ 0 h 1724"/>
                  <a:gd name="T22" fmla="*/ 0 w 3539"/>
                  <a:gd name="T23" fmla="*/ 0 h 1724"/>
                  <a:gd name="T24" fmla="*/ 0 w 3539"/>
                  <a:gd name="T25" fmla="*/ 0 h 1724"/>
                  <a:gd name="T26" fmla="*/ 0 w 3539"/>
                  <a:gd name="T27" fmla="*/ 0 h 1724"/>
                  <a:gd name="T28" fmla="*/ 0 w 3539"/>
                  <a:gd name="T29" fmla="*/ 0 h 1724"/>
                  <a:gd name="T30" fmla="*/ 0 w 3539"/>
                  <a:gd name="T31" fmla="*/ 0 h 1724"/>
                  <a:gd name="T32" fmla="*/ 0 w 3539"/>
                  <a:gd name="T33" fmla="*/ 0 h 1724"/>
                  <a:gd name="T34" fmla="*/ 0 w 3539"/>
                  <a:gd name="T35" fmla="*/ 0 h 1724"/>
                  <a:gd name="T36" fmla="*/ 0 w 3539"/>
                  <a:gd name="T37" fmla="*/ 0 h 1724"/>
                  <a:gd name="T38" fmla="*/ 0 w 3539"/>
                  <a:gd name="T39" fmla="*/ 0 h 1724"/>
                  <a:gd name="T40" fmla="*/ 0 w 3539"/>
                  <a:gd name="T41" fmla="*/ 0 h 1724"/>
                  <a:gd name="T42" fmla="*/ 0 w 3539"/>
                  <a:gd name="T43" fmla="*/ 0 h 1724"/>
                  <a:gd name="T44" fmla="*/ 0 w 3539"/>
                  <a:gd name="T45" fmla="*/ 0 h 1724"/>
                  <a:gd name="T46" fmla="*/ 0 w 3539"/>
                  <a:gd name="T47" fmla="*/ 0 h 1724"/>
                  <a:gd name="T48" fmla="*/ 0 w 3539"/>
                  <a:gd name="T49" fmla="*/ 0 h 1724"/>
                  <a:gd name="T50" fmla="*/ 0 w 3539"/>
                  <a:gd name="T51" fmla="*/ 0 h 1724"/>
                  <a:gd name="T52" fmla="*/ 0 w 3539"/>
                  <a:gd name="T53" fmla="*/ 0 h 1724"/>
                  <a:gd name="T54" fmla="*/ 0 w 3539"/>
                  <a:gd name="T55" fmla="*/ 0 h 1724"/>
                  <a:gd name="T56" fmla="*/ 0 w 3539"/>
                  <a:gd name="T57" fmla="*/ 0 h 1724"/>
                  <a:gd name="T58" fmla="*/ 0 w 3539"/>
                  <a:gd name="T59" fmla="*/ 0 h 1724"/>
                  <a:gd name="T60" fmla="*/ 0 w 3539"/>
                  <a:gd name="T61" fmla="*/ 0 h 1724"/>
                  <a:gd name="T62" fmla="*/ 0 w 3539"/>
                  <a:gd name="T63" fmla="*/ 0 h 1724"/>
                  <a:gd name="T64" fmla="*/ 0 w 3539"/>
                  <a:gd name="T65" fmla="*/ 0 h 1724"/>
                  <a:gd name="T66" fmla="*/ 0 w 3539"/>
                  <a:gd name="T67" fmla="*/ 0 h 1724"/>
                  <a:gd name="T68" fmla="*/ 0 w 3539"/>
                  <a:gd name="T69" fmla="*/ 0 h 1724"/>
                  <a:gd name="T70" fmla="*/ 0 w 3539"/>
                  <a:gd name="T71" fmla="*/ 0 h 1724"/>
                  <a:gd name="T72" fmla="*/ 0 w 3539"/>
                  <a:gd name="T73" fmla="*/ 0 h 1724"/>
                  <a:gd name="T74" fmla="*/ 0 w 3539"/>
                  <a:gd name="T75" fmla="*/ 0 h 1724"/>
                  <a:gd name="T76" fmla="*/ 0 w 3539"/>
                  <a:gd name="T77" fmla="*/ 0 h 1724"/>
                  <a:gd name="T78" fmla="*/ 0 w 3539"/>
                  <a:gd name="T79" fmla="*/ 0 h 1724"/>
                  <a:gd name="T80" fmla="*/ 0 w 3539"/>
                  <a:gd name="T81" fmla="*/ 0 h 1724"/>
                  <a:gd name="T82" fmla="*/ 0 w 3539"/>
                  <a:gd name="T83" fmla="*/ 0 h 1724"/>
                  <a:gd name="T84" fmla="*/ 0 w 3539"/>
                  <a:gd name="T85" fmla="*/ 0 h 1724"/>
                  <a:gd name="T86" fmla="*/ 0 w 3539"/>
                  <a:gd name="T87" fmla="*/ 0 h 1724"/>
                  <a:gd name="T88" fmla="*/ 0 w 3539"/>
                  <a:gd name="T89" fmla="*/ 0 h 1724"/>
                  <a:gd name="T90" fmla="*/ 0 w 3539"/>
                  <a:gd name="T91" fmla="*/ 0 h 1724"/>
                  <a:gd name="T92" fmla="*/ 0 w 3539"/>
                  <a:gd name="T93" fmla="*/ 0 h 1724"/>
                  <a:gd name="T94" fmla="*/ 0 w 3539"/>
                  <a:gd name="T95" fmla="*/ 0 h 17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39"/>
                  <a:gd name="T145" fmla="*/ 0 h 1724"/>
                  <a:gd name="T146" fmla="*/ 3539 w 3539"/>
                  <a:gd name="T147" fmla="*/ 1724 h 17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63" name="Freeform 849"/>
              <p:cNvSpPr>
                <a:spLocks/>
              </p:cNvSpPr>
              <p:nvPr/>
            </p:nvSpPr>
            <p:spPr bwMode="auto">
              <a:xfrm>
                <a:off x="3360" y="3024"/>
                <a:ext cx="160" cy="94"/>
              </a:xfrm>
              <a:custGeom>
                <a:avLst/>
                <a:gdLst>
                  <a:gd name="T0" fmla="*/ 0 w 3526"/>
                  <a:gd name="T1" fmla="*/ 0 h 1698"/>
                  <a:gd name="T2" fmla="*/ 0 w 3526"/>
                  <a:gd name="T3" fmla="*/ 0 h 1698"/>
                  <a:gd name="T4" fmla="*/ 0 w 3526"/>
                  <a:gd name="T5" fmla="*/ 0 h 1698"/>
                  <a:gd name="T6" fmla="*/ 0 w 3526"/>
                  <a:gd name="T7" fmla="*/ 0 h 1698"/>
                  <a:gd name="T8" fmla="*/ 0 w 3526"/>
                  <a:gd name="T9" fmla="*/ 0 h 1698"/>
                  <a:gd name="T10" fmla="*/ 0 w 3526"/>
                  <a:gd name="T11" fmla="*/ 0 h 1698"/>
                  <a:gd name="T12" fmla="*/ 0 w 3526"/>
                  <a:gd name="T13" fmla="*/ 0 h 1698"/>
                  <a:gd name="T14" fmla="*/ 0 w 3526"/>
                  <a:gd name="T15" fmla="*/ 0 h 1698"/>
                  <a:gd name="T16" fmla="*/ 0 w 3526"/>
                  <a:gd name="T17" fmla="*/ 0 h 1698"/>
                  <a:gd name="T18" fmla="*/ 0 w 3526"/>
                  <a:gd name="T19" fmla="*/ 0 h 1698"/>
                  <a:gd name="T20" fmla="*/ 0 w 3526"/>
                  <a:gd name="T21" fmla="*/ 0 h 1698"/>
                  <a:gd name="T22" fmla="*/ 0 w 3526"/>
                  <a:gd name="T23" fmla="*/ 0 h 1698"/>
                  <a:gd name="T24" fmla="*/ 0 w 3526"/>
                  <a:gd name="T25" fmla="*/ 0 h 1698"/>
                  <a:gd name="T26" fmla="*/ 0 w 3526"/>
                  <a:gd name="T27" fmla="*/ 0 h 1698"/>
                  <a:gd name="T28" fmla="*/ 0 w 3526"/>
                  <a:gd name="T29" fmla="*/ 0 h 1698"/>
                  <a:gd name="T30" fmla="*/ 0 w 3526"/>
                  <a:gd name="T31" fmla="*/ 0 h 1698"/>
                  <a:gd name="T32" fmla="*/ 0 w 3526"/>
                  <a:gd name="T33" fmla="*/ 0 h 1698"/>
                  <a:gd name="T34" fmla="*/ 0 w 3526"/>
                  <a:gd name="T35" fmla="*/ 0 h 1698"/>
                  <a:gd name="T36" fmla="*/ 0 w 3526"/>
                  <a:gd name="T37" fmla="*/ 0 h 1698"/>
                  <a:gd name="T38" fmla="*/ 0 w 3526"/>
                  <a:gd name="T39" fmla="*/ 0 h 1698"/>
                  <a:gd name="T40" fmla="*/ 0 w 3526"/>
                  <a:gd name="T41" fmla="*/ 0 h 1698"/>
                  <a:gd name="T42" fmla="*/ 0 w 3526"/>
                  <a:gd name="T43" fmla="*/ 0 h 1698"/>
                  <a:gd name="T44" fmla="*/ 0 w 3526"/>
                  <a:gd name="T45" fmla="*/ 0 h 1698"/>
                  <a:gd name="T46" fmla="*/ 0 w 3526"/>
                  <a:gd name="T47" fmla="*/ 0 h 1698"/>
                  <a:gd name="T48" fmla="*/ 0 w 3526"/>
                  <a:gd name="T49" fmla="*/ 0 h 1698"/>
                  <a:gd name="T50" fmla="*/ 0 w 3526"/>
                  <a:gd name="T51" fmla="*/ 0 h 1698"/>
                  <a:gd name="T52" fmla="*/ 0 w 3526"/>
                  <a:gd name="T53" fmla="*/ 0 h 1698"/>
                  <a:gd name="T54" fmla="*/ 0 w 3526"/>
                  <a:gd name="T55" fmla="*/ 0 h 1698"/>
                  <a:gd name="T56" fmla="*/ 0 w 3526"/>
                  <a:gd name="T57" fmla="*/ 0 h 1698"/>
                  <a:gd name="T58" fmla="*/ 0 w 3526"/>
                  <a:gd name="T59" fmla="*/ 0 h 1698"/>
                  <a:gd name="T60" fmla="*/ 0 w 3526"/>
                  <a:gd name="T61" fmla="*/ 0 h 1698"/>
                  <a:gd name="T62" fmla="*/ 0 w 3526"/>
                  <a:gd name="T63" fmla="*/ 0 h 1698"/>
                  <a:gd name="T64" fmla="*/ 0 w 3526"/>
                  <a:gd name="T65" fmla="*/ 0 h 1698"/>
                  <a:gd name="T66" fmla="*/ 0 w 3526"/>
                  <a:gd name="T67" fmla="*/ 0 h 1698"/>
                  <a:gd name="T68" fmla="*/ 0 w 3526"/>
                  <a:gd name="T69" fmla="*/ 0 h 1698"/>
                  <a:gd name="T70" fmla="*/ 0 w 3526"/>
                  <a:gd name="T71" fmla="*/ 0 h 1698"/>
                  <a:gd name="T72" fmla="*/ 0 w 3526"/>
                  <a:gd name="T73" fmla="*/ 0 h 1698"/>
                  <a:gd name="T74" fmla="*/ 0 w 3526"/>
                  <a:gd name="T75" fmla="*/ 0 h 1698"/>
                  <a:gd name="T76" fmla="*/ 0 w 3526"/>
                  <a:gd name="T77" fmla="*/ 0 h 1698"/>
                  <a:gd name="T78" fmla="*/ 0 w 3526"/>
                  <a:gd name="T79" fmla="*/ 0 h 1698"/>
                  <a:gd name="T80" fmla="*/ 0 w 3526"/>
                  <a:gd name="T81" fmla="*/ 0 h 1698"/>
                  <a:gd name="T82" fmla="*/ 0 w 3526"/>
                  <a:gd name="T83" fmla="*/ 0 h 1698"/>
                  <a:gd name="T84" fmla="*/ 0 w 3526"/>
                  <a:gd name="T85" fmla="*/ 0 h 1698"/>
                  <a:gd name="T86" fmla="*/ 0 w 3526"/>
                  <a:gd name="T87" fmla="*/ 0 h 16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26"/>
                  <a:gd name="T133" fmla="*/ 0 h 1698"/>
                  <a:gd name="T134" fmla="*/ 3526 w 3526"/>
                  <a:gd name="T135" fmla="*/ 1698 h 16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64" name="Freeform 850"/>
              <p:cNvSpPr>
                <a:spLocks/>
              </p:cNvSpPr>
              <p:nvPr/>
            </p:nvSpPr>
            <p:spPr bwMode="auto">
              <a:xfrm>
                <a:off x="3360" y="3024"/>
                <a:ext cx="160" cy="93"/>
              </a:xfrm>
              <a:custGeom>
                <a:avLst/>
                <a:gdLst>
                  <a:gd name="T0" fmla="*/ 0 w 3515"/>
                  <a:gd name="T1" fmla="*/ 0 h 1674"/>
                  <a:gd name="T2" fmla="*/ 0 w 3515"/>
                  <a:gd name="T3" fmla="*/ 0 h 1674"/>
                  <a:gd name="T4" fmla="*/ 0 w 3515"/>
                  <a:gd name="T5" fmla="*/ 0 h 1674"/>
                  <a:gd name="T6" fmla="*/ 0 w 3515"/>
                  <a:gd name="T7" fmla="*/ 0 h 1674"/>
                  <a:gd name="T8" fmla="*/ 0 w 3515"/>
                  <a:gd name="T9" fmla="*/ 0 h 1674"/>
                  <a:gd name="T10" fmla="*/ 0 w 3515"/>
                  <a:gd name="T11" fmla="*/ 0 h 1674"/>
                  <a:gd name="T12" fmla="*/ 0 w 3515"/>
                  <a:gd name="T13" fmla="*/ 0 h 1674"/>
                  <a:gd name="T14" fmla="*/ 0 w 3515"/>
                  <a:gd name="T15" fmla="*/ 0 h 1674"/>
                  <a:gd name="T16" fmla="*/ 0 w 3515"/>
                  <a:gd name="T17" fmla="*/ 0 h 1674"/>
                  <a:gd name="T18" fmla="*/ 0 w 3515"/>
                  <a:gd name="T19" fmla="*/ 0 h 1674"/>
                  <a:gd name="T20" fmla="*/ 0 w 3515"/>
                  <a:gd name="T21" fmla="*/ 0 h 1674"/>
                  <a:gd name="T22" fmla="*/ 0 w 3515"/>
                  <a:gd name="T23" fmla="*/ 0 h 1674"/>
                  <a:gd name="T24" fmla="*/ 0 w 3515"/>
                  <a:gd name="T25" fmla="*/ 0 h 1674"/>
                  <a:gd name="T26" fmla="*/ 0 w 3515"/>
                  <a:gd name="T27" fmla="*/ 0 h 1674"/>
                  <a:gd name="T28" fmla="*/ 0 w 3515"/>
                  <a:gd name="T29" fmla="*/ 0 h 1674"/>
                  <a:gd name="T30" fmla="*/ 0 w 3515"/>
                  <a:gd name="T31" fmla="*/ 0 h 1674"/>
                  <a:gd name="T32" fmla="*/ 0 w 3515"/>
                  <a:gd name="T33" fmla="*/ 0 h 1674"/>
                  <a:gd name="T34" fmla="*/ 0 w 3515"/>
                  <a:gd name="T35" fmla="*/ 0 h 1674"/>
                  <a:gd name="T36" fmla="*/ 0 w 3515"/>
                  <a:gd name="T37" fmla="*/ 0 h 1674"/>
                  <a:gd name="T38" fmla="*/ 0 w 3515"/>
                  <a:gd name="T39" fmla="*/ 0 h 1674"/>
                  <a:gd name="T40" fmla="*/ 0 w 3515"/>
                  <a:gd name="T41" fmla="*/ 0 h 1674"/>
                  <a:gd name="T42" fmla="*/ 0 w 3515"/>
                  <a:gd name="T43" fmla="*/ 0 h 1674"/>
                  <a:gd name="T44" fmla="*/ 0 w 3515"/>
                  <a:gd name="T45" fmla="*/ 0 h 1674"/>
                  <a:gd name="T46" fmla="*/ 0 w 3515"/>
                  <a:gd name="T47" fmla="*/ 0 h 1674"/>
                  <a:gd name="T48" fmla="*/ 0 w 3515"/>
                  <a:gd name="T49" fmla="*/ 0 h 1674"/>
                  <a:gd name="T50" fmla="*/ 0 w 3515"/>
                  <a:gd name="T51" fmla="*/ 0 h 1674"/>
                  <a:gd name="T52" fmla="*/ 0 w 3515"/>
                  <a:gd name="T53" fmla="*/ 0 h 1674"/>
                  <a:gd name="T54" fmla="*/ 0 w 3515"/>
                  <a:gd name="T55" fmla="*/ 0 h 1674"/>
                  <a:gd name="T56" fmla="*/ 0 w 3515"/>
                  <a:gd name="T57" fmla="*/ 0 h 1674"/>
                  <a:gd name="T58" fmla="*/ 0 w 3515"/>
                  <a:gd name="T59" fmla="*/ 0 h 1674"/>
                  <a:gd name="T60" fmla="*/ 0 w 3515"/>
                  <a:gd name="T61" fmla="*/ 0 h 1674"/>
                  <a:gd name="T62" fmla="*/ 0 w 3515"/>
                  <a:gd name="T63" fmla="*/ 0 h 1674"/>
                  <a:gd name="T64" fmla="*/ 0 w 3515"/>
                  <a:gd name="T65" fmla="*/ 0 h 1674"/>
                  <a:gd name="T66" fmla="*/ 0 w 3515"/>
                  <a:gd name="T67" fmla="*/ 0 h 1674"/>
                  <a:gd name="T68" fmla="*/ 0 w 3515"/>
                  <a:gd name="T69" fmla="*/ 0 h 1674"/>
                  <a:gd name="T70" fmla="*/ 0 w 3515"/>
                  <a:gd name="T71" fmla="*/ 0 h 1674"/>
                  <a:gd name="T72" fmla="*/ 0 w 3515"/>
                  <a:gd name="T73" fmla="*/ 0 h 1674"/>
                  <a:gd name="T74" fmla="*/ 0 w 3515"/>
                  <a:gd name="T75" fmla="*/ 0 h 1674"/>
                  <a:gd name="T76" fmla="*/ 0 w 3515"/>
                  <a:gd name="T77" fmla="*/ 0 h 1674"/>
                  <a:gd name="T78" fmla="*/ 0 w 3515"/>
                  <a:gd name="T79" fmla="*/ 0 h 1674"/>
                  <a:gd name="T80" fmla="*/ 0 w 3515"/>
                  <a:gd name="T81" fmla="*/ 0 h 1674"/>
                  <a:gd name="T82" fmla="*/ 0 w 3515"/>
                  <a:gd name="T83" fmla="*/ 0 h 1674"/>
                  <a:gd name="T84" fmla="*/ 0 w 3515"/>
                  <a:gd name="T85" fmla="*/ 0 h 1674"/>
                  <a:gd name="T86" fmla="*/ 0 w 3515"/>
                  <a:gd name="T87" fmla="*/ 0 h 16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15"/>
                  <a:gd name="T133" fmla="*/ 0 h 1674"/>
                  <a:gd name="T134" fmla="*/ 3515 w 3515"/>
                  <a:gd name="T135" fmla="*/ 1674 h 16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65" name="Freeform 851"/>
              <p:cNvSpPr>
                <a:spLocks/>
              </p:cNvSpPr>
              <p:nvPr/>
            </p:nvSpPr>
            <p:spPr bwMode="auto">
              <a:xfrm>
                <a:off x="3360" y="3024"/>
                <a:ext cx="159" cy="92"/>
              </a:xfrm>
              <a:custGeom>
                <a:avLst/>
                <a:gdLst>
                  <a:gd name="T0" fmla="*/ 0 w 3503"/>
                  <a:gd name="T1" fmla="*/ 0 h 1649"/>
                  <a:gd name="T2" fmla="*/ 0 w 3503"/>
                  <a:gd name="T3" fmla="*/ 0 h 1649"/>
                  <a:gd name="T4" fmla="*/ 0 w 3503"/>
                  <a:gd name="T5" fmla="*/ 0 h 1649"/>
                  <a:gd name="T6" fmla="*/ 0 w 3503"/>
                  <a:gd name="T7" fmla="*/ 0 h 1649"/>
                  <a:gd name="T8" fmla="*/ 0 w 3503"/>
                  <a:gd name="T9" fmla="*/ 0 h 1649"/>
                  <a:gd name="T10" fmla="*/ 0 w 3503"/>
                  <a:gd name="T11" fmla="*/ 0 h 1649"/>
                  <a:gd name="T12" fmla="*/ 0 w 3503"/>
                  <a:gd name="T13" fmla="*/ 0 h 1649"/>
                  <a:gd name="T14" fmla="*/ 0 w 3503"/>
                  <a:gd name="T15" fmla="*/ 0 h 1649"/>
                  <a:gd name="T16" fmla="*/ 0 w 3503"/>
                  <a:gd name="T17" fmla="*/ 0 h 1649"/>
                  <a:gd name="T18" fmla="*/ 0 w 3503"/>
                  <a:gd name="T19" fmla="*/ 0 h 1649"/>
                  <a:gd name="T20" fmla="*/ 0 w 3503"/>
                  <a:gd name="T21" fmla="*/ 0 h 1649"/>
                  <a:gd name="T22" fmla="*/ 0 w 3503"/>
                  <a:gd name="T23" fmla="*/ 0 h 1649"/>
                  <a:gd name="T24" fmla="*/ 0 w 3503"/>
                  <a:gd name="T25" fmla="*/ 0 h 1649"/>
                  <a:gd name="T26" fmla="*/ 0 w 3503"/>
                  <a:gd name="T27" fmla="*/ 0 h 1649"/>
                  <a:gd name="T28" fmla="*/ 0 w 3503"/>
                  <a:gd name="T29" fmla="*/ 0 h 1649"/>
                  <a:gd name="T30" fmla="*/ 0 w 3503"/>
                  <a:gd name="T31" fmla="*/ 0 h 1649"/>
                  <a:gd name="T32" fmla="*/ 0 w 3503"/>
                  <a:gd name="T33" fmla="*/ 0 h 1649"/>
                  <a:gd name="T34" fmla="*/ 0 w 3503"/>
                  <a:gd name="T35" fmla="*/ 0 h 1649"/>
                  <a:gd name="T36" fmla="*/ 0 w 3503"/>
                  <a:gd name="T37" fmla="*/ 0 h 1649"/>
                  <a:gd name="T38" fmla="*/ 0 w 3503"/>
                  <a:gd name="T39" fmla="*/ 0 h 1649"/>
                  <a:gd name="T40" fmla="*/ 0 w 3503"/>
                  <a:gd name="T41" fmla="*/ 0 h 16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03"/>
                  <a:gd name="T64" fmla="*/ 0 h 1649"/>
                  <a:gd name="T65" fmla="*/ 3503 w 3503"/>
                  <a:gd name="T66" fmla="*/ 1649 h 16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66" name="Freeform 852"/>
              <p:cNvSpPr>
                <a:spLocks/>
              </p:cNvSpPr>
              <p:nvPr/>
            </p:nvSpPr>
            <p:spPr bwMode="auto">
              <a:xfrm>
                <a:off x="3533" y="3064"/>
                <a:ext cx="2" cy="3"/>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67" name="Freeform 853"/>
              <p:cNvSpPr>
                <a:spLocks/>
              </p:cNvSpPr>
              <p:nvPr/>
            </p:nvSpPr>
            <p:spPr bwMode="auto">
              <a:xfrm>
                <a:off x="3374" y="3064"/>
                <a:ext cx="160" cy="90"/>
              </a:xfrm>
              <a:custGeom>
                <a:avLst/>
                <a:gdLst>
                  <a:gd name="T0" fmla="*/ 0 w 3529"/>
                  <a:gd name="T1" fmla="*/ 0 h 1614"/>
                  <a:gd name="T2" fmla="*/ 0 w 3529"/>
                  <a:gd name="T3" fmla="*/ 0 h 1614"/>
                  <a:gd name="T4" fmla="*/ 0 w 3529"/>
                  <a:gd name="T5" fmla="*/ 0 h 1614"/>
                  <a:gd name="T6" fmla="*/ 0 w 3529"/>
                  <a:gd name="T7" fmla="*/ 0 h 1614"/>
                  <a:gd name="T8" fmla="*/ 0 w 3529"/>
                  <a:gd name="T9" fmla="*/ 0 h 1614"/>
                  <a:gd name="T10" fmla="*/ 0 w 3529"/>
                  <a:gd name="T11" fmla="*/ 0 h 1614"/>
                  <a:gd name="T12" fmla="*/ 0 60000 65536"/>
                  <a:gd name="T13" fmla="*/ 0 60000 65536"/>
                  <a:gd name="T14" fmla="*/ 0 60000 65536"/>
                  <a:gd name="T15" fmla="*/ 0 60000 65536"/>
                  <a:gd name="T16" fmla="*/ 0 60000 65536"/>
                  <a:gd name="T17" fmla="*/ 0 60000 65536"/>
                  <a:gd name="T18" fmla="*/ 0 w 3529"/>
                  <a:gd name="T19" fmla="*/ 0 h 1614"/>
                  <a:gd name="T20" fmla="*/ 3529 w 3529"/>
                  <a:gd name="T21" fmla="*/ 1614 h 1614"/>
                </a:gdLst>
                <a:ahLst/>
                <a:cxnLst>
                  <a:cxn ang="T12">
                    <a:pos x="T0" y="T1"/>
                  </a:cxn>
                  <a:cxn ang="T13">
                    <a:pos x="T2" y="T3"/>
                  </a:cxn>
                  <a:cxn ang="T14">
                    <a:pos x="T4" y="T5"/>
                  </a:cxn>
                  <a:cxn ang="T15">
                    <a:pos x="T6" y="T7"/>
                  </a:cxn>
                  <a:cxn ang="T16">
                    <a:pos x="T8" y="T9"/>
                  </a:cxn>
                  <a:cxn ang="T17">
                    <a:pos x="T10" y="T11"/>
                  </a:cxn>
                </a:cxnLst>
                <a:rect l="T18" t="T19" r="T20" b="T21"/>
                <a:pathLst>
                  <a:path w="3529" h="1614">
                    <a:moveTo>
                      <a:pt x="8" y="1596"/>
                    </a:moveTo>
                    <a:lnTo>
                      <a:pt x="0" y="1577"/>
                    </a:lnTo>
                    <a:lnTo>
                      <a:pt x="3513" y="0"/>
                    </a:lnTo>
                    <a:lnTo>
                      <a:pt x="3529" y="38"/>
                    </a:lnTo>
                    <a:lnTo>
                      <a:pt x="16" y="1614"/>
                    </a:lnTo>
                    <a:lnTo>
                      <a:pt x="8" y="1596"/>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68" name="Freeform 854"/>
              <p:cNvSpPr>
                <a:spLocks/>
              </p:cNvSpPr>
              <p:nvPr/>
            </p:nvSpPr>
            <p:spPr bwMode="auto">
              <a:xfrm>
                <a:off x="3373" y="3152"/>
                <a:ext cx="1" cy="2"/>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69" name="Freeform 855"/>
              <p:cNvSpPr>
                <a:spLocks/>
              </p:cNvSpPr>
              <p:nvPr/>
            </p:nvSpPr>
            <p:spPr bwMode="auto">
              <a:xfrm>
                <a:off x="3537" y="3075"/>
                <a:ext cx="2" cy="2"/>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70" name="Freeform 856"/>
              <p:cNvSpPr>
                <a:spLocks/>
              </p:cNvSpPr>
              <p:nvPr/>
            </p:nvSpPr>
            <p:spPr bwMode="auto">
              <a:xfrm>
                <a:off x="3377" y="3075"/>
                <a:ext cx="161" cy="91"/>
              </a:xfrm>
              <a:custGeom>
                <a:avLst/>
                <a:gdLst>
                  <a:gd name="T0" fmla="*/ 0 w 3547"/>
                  <a:gd name="T1" fmla="*/ 0 h 1633"/>
                  <a:gd name="T2" fmla="*/ 0 w 3547"/>
                  <a:gd name="T3" fmla="*/ 0 h 1633"/>
                  <a:gd name="T4" fmla="*/ 0 w 3547"/>
                  <a:gd name="T5" fmla="*/ 0 h 1633"/>
                  <a:gd name="T6" fmla="*/ 0 w 3547"/>
                  <a:gd name="T7" fmla="*/ 0 h 1633"/>
                  <a:gd name="T8" fmla="*/ 0 w 3547"/>
                  <a:gd name="T9" fmla="*/ 0 h 1633"/>
                  <a:gd name="T10" fmla="*/ 0 w 3547"/>
                  <a:gd name="T11" fmla="*/ 0 h 1633"/>
                  <a:gd name="T12" fmla="*/ 0 60000 65536"/>
                  <a:gd name="T13" fmla="*/ 0 60000 65536"/>
                  <a:gd name="T14" fmla="*/ 0 60000 65536"/>
                  <a:gd name="T15" fmla="*/ 0 60000 65536"/>
                  <a:gd name="T16" fmla="*/ 0 60000 65536"/>
                  <a:gd name="T17" fmla="*/ 0 60000 65536"/>
                  <a:gd name="T18" fmla="*/ 0 w 3547"/>
                  <a:gd name="T19" fmla="*/ 0 h 1633"/>
                  <a:gd name="T20" fmla="*/ 3547 w 3547"/>
                  <a:gd name="T21" fmla="*/ 1633 h 1633"/>
                </a:gdLst>
                <a:ahLst/>
                <a:cxnLst>
                  <a:cxn ang="T12">
                    <a:pos x="T0" y="T1"/>
                  </a:cxn>
                  <a:cxn ang="T13">
                    <a:pos x="T2" y="T3"/>
                  </a:cxn>
                  <a:cxn ang="T14">
                    <a:pos x="T4" y="T5"/>
                  </a:cxn>
                  <a:cxn ang="T15">
                    <a:pos x="T6" y="T7"/>
                  </a:cxn>
                  <a:cxn ang="T16">
                    <a:pos x="T8" y="T9"/>
                  </a:cxn>
                  <a:cxn ang="T17">
                    <a:pos x="T10" y="T11"/>
                  </a:cxn>
                </a:cxnLst>
                <a:rect l="T18" t="T19" r="T20" b="T21"/>
                <a:pathLst>
                  <a:path w="3547" h="1633">
                    <a:moveTo>
                      <a:pt x="8" y="1614"/>
                    </a:moveTo>
                    <a:lnTo>
                      <a:pt x="0" y="1595"/>
                    </a:lnTo>
                    <a:lnTo>
                      <a:pt x="3531" y="0"/>
                    </a:lnTo>
                    <a:lnTo>
                      <a:pt x="3547" y="38"/>
                    </a:lnTo>
                    <a:lnTo>
                      <a:pt x="17" y="1633"/>
                    </a:lnTo>
                    <a:lnTo>
                      <a:pt x="8" y="1614"/>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71" name="Freeform 857"/>
              <p:cNvSpPr>
                <a:spLocks/>
              </p:cNvSpPr>
              <p:nvPr/>
            </p:nvSpPr>
            <p:spPr bwMode="auto">
              <a:xfrm>
                <a:off x="3376" y="3164"/>
                <a:ext cx="2" cy="2"/>
              </a:xfrm>
              <a:custGeom>
                <a:avLst/>
                <a:gdLst>
                  <a:gd name="T0" fmla="*/ 0 w 29"/>
                  <a:gd name="T1" fmla="*/ 0 h 40"/>
                  <a:gd name="T2" fmla="*/ 0 w 29"/>
                  <a:gd name="T3" fmla="*/ 0 h 40"/>
                  <a:gd name="T4" fmla="*/ 0 w 29"/>
                  <a:gd name="T5" fmla="*/ 0 h 40"/>
                  <a:gd name="T6" fmla="*/ 0 w 29"/>
                  <a:gd name="T7" fmla="*/ 0 h 40"/>
                  <a:gd name="T8" fmla="*/ 0 w 29"/>
                  <a:gd name="T9" fmla="*/ 0 h 40"/>
                  <a:gd name="T10" fmla="*/ 0 w 29"/>
                  <a:gd name="T11" fmla="*/ 0 h 40"/>
                  <a:gd name="T12" fmla="*/ 0 w 29"/>
                  <a:gd name="T13" fmla="*/ 0 h 40"/>
                  <a:gd name="T14" fmla="*/ 0 w 29"/>
                  <a:gd name="T15" fmla="*/ 0 h 40"/>
                  <a:gd name="T16" fmla="*/ 0 w 29"/>
                  <a:gd name="T17" fmla="*/ 0 h 40"/>
                  <a:gd name="T18" fmla="*/ 0 w 29"/>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40"/>
                  <a:gd name="T32" fmla="*/ 29 w 29"/>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72" name="Freeform 858"/>
              <p:cNvSpPr>
                <a:spLocks/>
              </p:cNvSpPr>
              <p:nvPr/>
            </p:nvSpPr>
            <p:spPr bwMode="auto">
              <a:xfrm>
                <a:off x="3368" y="3169"/>
                <a:ext cx="50" cy="122"/>
              </a:xfrm>
              <a:custGeom>
                <a:avLst/>
                <a:gdLst>
                  <a:gd name="T0" fmla="*/ 0 w 1103"/>
                  <a:gd name="T1" fmla="*/ 0 h 2201"/>
                  <a:gd name="T2" fmla="*/ 0 w 1103"/>
                  <a:gd name="T3" fmla="*/ 0 h 2201"/>
                  <a:gd name="T4" fmla="*/ 0 w 1103"/>
                  <a:gd name="T5" fmla="*/ 0 h 2201"/>
                  <a:gd name="T6" fmla="*/ 0 w 1103"/>
                  <a:gd name="T7" fmla="*/ 0 h 2201"/>
                  <a:gd name="T8" fmla="*/ 0 w 1103"/>
                  <a:gd name="T9" fmla="*/ 0 h 2201"/>
                  <a:gd name="T10" fmla="*/ 0 w 1103"/>
                  <a:gd name="T11" fmla="*/ 0 h 2201"/>
                  <a:gd name="T12" fmla="*/ 0 w 1103"/>
                  <a:gd name="T13" fmla="*/ 0 h 2201"/>
                  <a:gd name="T14" fmla="*/ 0 w 1103"/>
                  <a:gd name="T15" fmla="*/ 0 h 2201"/>
                  <a:gd name="T16" fmla="*/ 0 w 1103"/>
                  <a:gd name="T17" fmla="*/ 0 h 2201"/>
                  <a:gd name="T18" fmla="*/ 0 w 1103"/>
                  <a:gd name="T19" fmla="*/ 0 h 2201"/>
                  <a:gd name="T20" fmla="*/ 0 w 1103"/>
                  <a:gd name="T21" fmla="*/ 0 h 2201"/>
                  <a:gd name="T22" fmla="*/ 0 w 1103"/>
                  <a:gd name="T23" fmla="*/ 0 h 2201"/>
                  <a:gd name="T24" fmla="*/ 0 w 1103"/>
                  <a:gd name="T25" fmla="*/ 0 h 2201"/>
                  <a:gd name="T26" fmla="*/ 0 w 1103"/>
                  <a:gd name="T27" fmla="*/ 0 h 2201"/>
                  <a:gd name="T28" fmla="*/ 0 w 1103"/>
                  <a:gd name="T29" fmla="*/ 0 h 2201"/>
                  <a:gd name="T30" fmla="*/ 0 w 1103"/>
                  <a:gd name="T31" fmla="*/ 0 h 2201"/>
                  <a:gd name="T32" fmla="*/ 0 w 1103"/>
                  <a:gd name="T33" fmla="*/ 0 h 2201"/>
                  <a:gd name="T34" fmla="*/ 0 w 1103"/>
                  <a:gd name="T35" fmla="*/ 0 h 2201"/>
                  <a:gd name="T36" fmla="*/ 0 w 1103"/>
                  <a:gd name="T37" fmla="*/ 0 h 2201"/>
                  <a:gd name="T38" fmla="*/ 0 w 1103"/>
                  <a:gd name="T39" fmla="*/ 0 h 2201"/>
                  <a:gd name="T40" fmla="*/ 0 w 1103"/>
                  <a:gd name="T41" fmla="*/ 0 h 2201"/>
                  <a:gd name="T42" fmla="*/ 0 w 1103"/>
                  <a:gd name="T43" fmla="*/ 0 h 2201"/>
                  <a:gd name="T44" fmla="*/ 0 w 1103"/>
                  <a:gd name="T45" fmla="*/ 0 h 2201"/>
                  <a:gd name="T46" fmla="*/ 0 w 1103"/>
                  <a:gd name="T47" fmla="*/ 0 h 2201"/>
                  <a:gd name="T48" fmla="*/ 0 w 1103"/>
                  <a:gd name="T49" fmla="*/ 0 h 2201"/>
                  <a:gd name="T50" fmla="*/ 0 w 1103"/>
                  <a:gd name="T51" fmla="*/ 0 h 2201"/>
                  <a:gd name="T52" fmla="*/ 0 w 1103"/>
                  <a:gd name="T53" fmla="*/ 0 h 2201"/>
                  <a:gd name="T54" fmla="*/ 0 w 1103"/>
                  <a:gd name="T55" fmla="*/ 0 h 2201"/>
                  <a:gd name="T56" fmla="*/ 0 w 1103"/>
                  <a:gd name="T57" fmla="*/ 0 h 2201"/>
                  <a:gd name="T58" fmla="*/ 0 w 1103"/>
                  <a:gd name="T59" fmla="*/ 0 h 2201"/>
                  <a:gd name="T60" fmla="*/ 0 w 1103"/>
                  <a:gd name="T61" fmla="*/ 0 h 2201"/>
                  <a:gd name="T62" fmla="*/ 0 w 1103"/>
                  <a:gd name="T63" fmla="*/ 0 h 2201"/>
                  <a:gd name="T64" fmla="*/ 0 w 1103"/>
                  <a:gd name="T65" fmla="*/ 0 h 2201"/>
                  <a:gd name="T66" fmla="*/ 0 w 1103"/>
                  <a:gd name="T67" fmla="*/ 0 h 2201"/>
                  <a:gd name="T68" fmla="*/ 0 w 1103"/>
                  <a:gd name="T69" fmla="*/ 0 h 2201"/>
                  <a:gd name="T70" fmla="*/ 0 w 1103"/>
                  <a:gd name="T71" fmla="*/ 0 h 2201"/>
                  <a:gd name="T72" fmla="*/ 0 w 1103"/>
                  <a:gd name="T73" fmla="*/ 0 h 2201"/>
                  <a:gd name="T74" fmla="*/ 0 w 1103"/>
                  <a:gd name="T75" fmla="*/ 0 h 2201"/>
                  <a:gd name="T76" fmla="*/ 0 w 1103"/>
                  <a:gd name="T77" fmla="*/ 0 h 2201"/>
                  <a:gd name="T78" fmla="*/ 0 w 1103"/>
                  <a:gd name="T79" fmla="*/ 0 h 2201"/>
                  <a:gd name="T80" fmla="*/ 0 w 1103"/>
                  <a:gd name="T81" fmla="*/ 0 h 2201"/>
                  <a:gd name="T82" fmla="*/ 0 w 1103"/>
                  <a:gd name="T83" fmla="*/ 0 h 2201"/>
                  <a:gd name="T84" fmla="*/ 0 w 1103"/>
                  <a:gd name="T85" fmla="*/ 0 h 2201"/>
                  <a:gd name="T86" fmla="*/ 0 w 1103"/>
                  <a:gd name="T87" fmla="*/ 0 h 2201"/>
                  <a:gd name="T88" fmla="*/ 0 w 1103"/>
                  <a:gd name="T89" fmla="*/ 0 h 2201"/>
                  <a:gd name="T90" fmla="*/ 0 w 1103"/>
                  <a:gd name="T91" fmla="*/ 0 h 2201"/>
                  <a:gd name="T92" fmla="*/ 0 w 1103"/>
                  <a:gd name="T93" fmla="*/ 0 h 2201"/>
                  <a:gd name="T94" fmla="*/ 0 w 1103"/>
                  <a:gd name="T95" fmla="*/ 0 h 2201"/>
                  <a:gd name="T96" fmla="*/ 0 w 1103"/>
                  <a:gd name="T97" fmla="*/ 0 h 2201"/>
                  <a:gd name="T98" fmla="*/ 0 w 1103"/>
                  <a:gd name="T99" fmla="*/ 0 h 2201"/>
                  <a:gd name="T100" fmla="*/ 0 w 1103"/>
                  <a:gd name="T101" fmla="*/ 0 h 2201"/>
                  <a:gd name="T102" fmla="*/ 0 w 1103"/>
                  <a:gd name="T103" fmla="*/ 0 h 2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3"/>
                  <a:gd name="T157" fmla="*/ 0 h 2201"/>
                  <a:gd name="T158" fmla="*/ 1103 w 1103"/>
                  <a:gd name="T159" fmla="*/ 2201 h 2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73" name="Freeform 859"/>
              <p:cNvSpPr>
                <a:spLocks/>
              </p:cNvSpPr>
              <p:nvPr/>
            </p:nvSpPr>
            <p:spPr bwMode="auto">
              <a:xfrm>
                <a:off x="3367" y="3169"/>
                <a:ext cx="50" cy="122"/>
              </a:xfrm>
              <a:custGeom>
                <a:avLst/>
                <a:gdLst>
                  <a:gd name="T0" fmla="*/ 0 w 1103"/>
                  <a:gd name="T1" fmla="*/ 0 h 2202"/>
                  <a:gd name="T2" fmla="*/ 0 w 1103"/>
                  <a:gd name="T3" fmla="*/ 0 h 2202"/>
                  <a:gd name="T4" fmla="*/ 0 w 1103"/>
                  <a:gd name="T5" fmla="*/ 0 h 2202"/>
                  <a:gd name="T6" fmla="*/ 0 w 1103"/>
                  <a:gd name="T7" fmla="*/ 0 h 2202"/>
                  <a:gd name="T8" fmla="*/ 0 w 1103"/>
                  <a:gd name="T9" fmla="*/ 0 h 2202"/>
                  <a:gd name="T10" fmla="*/ 0 w 1103"/>
                  <a:gd name="T11" fmla="*/ 0 h 2202"/>
                  <a:gd name="T12" fmla="*/ 0 w 1103"/>
                  <a:gd name="T13" fmla="*/ 0 h 2202"/>
                  <a:gd name="T14" fmla="*/ 0 w 1103"/>
                  <a:gd name="T15" fmla="*/ 0 h 2202"/>
                  <a:gd name="T16" fmla="*/ 0 w 1103"/>
                  <a:gd name="T17" fmla="*/ 0 h 2202"/>
                  <a:gd name="T18" fmla="*/ 0 w 1103"/>
                  <a:gd name="T19" fmla="*/ 0 h 2202"/>
                  <a:gd name="T20" fmla="*/ 0 w 1103"/>
                  <a:gd name="T21" fmla="*/ 0 h 2202"/>
                  <a:gd name="T22" fmla="*/ 0 w 1103"/>
                  <a:gd name="T23" fmla="*/ 0 h 2202"/>
                  <a:gd name="T24" fmla="*/ 0 w 1103"/>
                  <a:gd name="T25" fmla="*/ 0 h 2202"/>
                  <a:gd name="T26" fmla="*/ 0 w 1103"/>
                  <a:gd name="T27" fmla="*/ 0 h 2202"/>
                  <a:gd name="T28" fmla="*/ 0 w 1103"/>
                  <a:gd name="T29" fmla="*/ 0 h 2202"/>
                  <a:gd name="T30" fmla="*/ 0 w 1103"/>
                  <a:gd name="T31" fmla="*/ 0 h 2202"/>
                  <a:gd name="T32" fmla="*/ 0 w 1103"/>
                  <a:gd name="T33" fmla="*/ 0 h 2202"/>
                  <a:gd name="T34" fmla="*/ 0 w 1103"/>
                  <a:gd name="T35" fmla="*/ 0 h 2202"/>
                  <a:gd name="T36" fmla="*/ 0 w 1103"/>
                  <a:gd name="T37" fmla="*/ 0 h 2202"/>
                  <a:gd name="T38" fmla="*/ 0 w 1103"/>
                  <a:gd name="T39" fmla="*/ 0 h 2202"/>
                  <a:gd name="T40" fmla="*/ 0 w 1103"/>
                  <a:gd name="T41" fmla="*/ 0 h 2202"/>
                  <a:gd name="T42" fmla="*/ 0 w 1103"/>
                  <a:gd name="T43" fmla="*/ 0 h 2202"/>
                  <a:gd name="T44" fmla="*/ 0 w 1103"/>
                  <a:gd name="T45" fmla="*/ 0 h 2202"/>
                  <a:gd name="T46" fmla="*/ 0 w 1103"/>
                  <a:gd name="T47" fmla="*/ 0 h 2202"/>
                  <a:gd name="T48" fmla="*/ 0 w 1103"/>
                  <a:gd name="T49" fmla="*/ 0 h 2202"/>
                  <a:gd name="T50" fmla="*/ 0 w 1103"/>
                  <a:gd name="T51" fmla="*/ 0 h 2202"/>
                  <a:gd name="T52" fmla="*/ 0 w 1103"/>
                  <a:gd name="T53" fmla="*/ 0 h 2202"/>
                  <a:gd name="T54" fmla="*/ 0 w 1103"/>
                  <a:gd name="T55" fmla="*/ 0 h 2202"/>
                  <a:gd name="T56" fmla="*/ 0 w 1103"/>
                  <a:gd name="T57" fmla="*/ 0 h 2202"/>
                  <a:gd name="T58" fmla="*/ 0 w 1103"/>
                  <a:gd name="T59" fmla="*/ 0 h 2202"/>
                  <a:gd name="T60" fmla="*/ 0 w 1103"/>
                  <a:gd name="T61" fmla="*/ 0 h 2202"/>
                  <a:gd name="T62" fmla="*/ 0 w 1103"/>
                  <a:gd name="T63" fmla="*/ 0 h 2202"/>
                  <a:gd name="T64" fmla="*/ 0 w 1103"/>
                  <a:gd name="T65" fmla="*/ 0 h 2202"/>
                  <a:gd name="T66" fmla="*/ 0 w 1103"/>
                  <a:gd name="T67" fmla="*/ 0 h 2202"/>
                  <a:gd name="T68" fmla="*/ 0 w 1103"/>
                  <a:gd name="T69" fmla="*/ 0 h 2202"/>
                  <a:gd name="T70" fmla="*/ 0 w 1103"/>
                  <a:gd name="T71" fmla="*/ 0 h 2202"/>
                  <a:gd name="T72" fmla="*/ 0 w 1103"/>
                  <a:gd name="T73" fmla="*/ 0 h 2202"/>
                  <a:gd name="T74" fmla="*/ 0 w 1103"/>
                  <a:gd name="T75" fmla="*/ 0 h 2202"/>
                  <a:gd name="T76" fmla="*/ 0 w 1103"/>
                  <a:gd name="T77" fmla="*/ 0 h 2202"/>
                  <a:gd name="T78" fmla="*/ 0 w 1103"/>
                  <a:gd name="T79" fmla="*/ 0 h 2202"/>
                  <a:gd name="T80" fmla="*/ 0 w 1103"/>
                  <a:gd name="T81" fmla="*/ 0 h 2202"/>
                  <a:gd name="T82" fmla="*/ 0 w 1103"/>
                  <a:gd name="T83" fmla="*/ 0 h 2202"/>
                  <a:gd name="T84" fmla="*/ 0 w 1103"/>
                  <a:gd name="T85" fmla="*/ 0 h 2202"/>
                  <a:gd name="T86" fmla="*/ 0 w 1103"/>
                  <a:gd name="T87" fmla="*/ 0 h 2202"/>
                  <a:gd name="T88" fmla="*/ 0 w 1103"/>
                  <a:gd name="T89" fmla="*/ 0 h 2202"/>
                  <a:gd name="T90" fmla="*/ 0 w 1103"/>
                  <a:gd name="T91" fmla="*/ 0 h 2202"/>
                  <a:gd name="T92" fmla="*/ 0 w 1103"/>
                  <a:gd name="T93" fmla="*/ 0 h 2202"/>
                  <a:gd name="T94" fmla="*/ 0 w 1103"/>
                  <a:gd name="T95" fmla="*/ 0 h 2202"/>
                  <a:gd name="T96" fmla="*/ 0 w 1103"/>
                  <a:gd name="T97" fmla="*/ 0 h 2202"/>
                  <a:gd name="T98" fmla="*/ 0 w 1103"/>
                  <a:gd name="T99" fmla="*/ 0 h 2202"/>
                  <a:gd name="T100" fmla="*/ 0 w 1103"/>
                  <a:gd name="T101" fmla="*/ 0 h 2202"/>
                  <a:gd name="T102" fmla="*/ 0 w 1103"/>
                  <a:gd name="T103" fmla="*/ 0 h 22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3"/>
                  <a:gd name="T157" fmla="*/ 0 h 2202"/>
                  <a:gd name="T158" fmla="*/ 1103 w 1103"/>
                  <a:gd name="T159" fmla="*/ 2202 h 22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74" name="Freeform 860"/>
              <p:cNvSpPr>
                <a:spLocks/>
              </p:cNvSpPr>
              <p:nvPr/>
            </p:nvSpPr>
            <p:spPr bwMode="auto">
              <a:xfrm>
                <a:off x="3544" y="3074"/>
                <a:ext cx="52" cy="121"/>
              </a:xfrm>
              <a:custGeom>
                <a:avLst/>
                <a:gdLst>
                  <a:gd name="T0" fmla="*/ 0 w 1133"/>
                  <a:gd name="T1" fmla="*/ 0 h 2181"/>
                  <a:gd name="T2" fmla="*/ 0 w 1133"/>
                  <a:gd name="T3" fmla="*/ 0 h 2181"/>
                  <a:gd name="T4" fmla="*/ 0 w 1133"/>
                  <a:gd name="T5" fmla="*/ 0 h 2181"/>
                  <a:gd name="T6" fmla="*/ 0 w 1133"/>
                  <a:gd name="T7" fmla="*/ 0 h 2181"/>
                  <a:gd name="T8" fmla="*/ 0 w 1133"/>
                  <a:gd name="T9" fmla="*/ 0 h 2181"/>
                  <a:gd name="T10" fmla="*/ 0 w 1133"/>
                  <a:gd name="T11" fmla="*/ 0 h 2181"/>
                  <a:gd name="T12" fmla="*/ 0 w 1133"/>
                  <a:gd name="T13" fmla="*/ 0 h 2181"/>
                  <a:gd name="T14" fmla="*/ 0 w 1133"/>
                  <a:gd name="T15" fmla="*/ 0 h 2181"/>
                  <a:gd name="T16" fmla="*/ 0 w 1133"/>
                  <a:gd name="T17" fmla="*/ 0 h 2181"/>
                  <a:gd name="T18" fmla="*/ 0 w 1133"/>
                  <a:gd name="T19" fmla="*/ 0 h 2181"/>
                  <a:gd name="T20" fmla="*/ 0 w 1133"/>
                  <a:gd name="T21" fmla="*/ 0 h 2181"/>
                  <a:gd name="T22" fmla="*/ 0 w 1133"/>
                  <a:gd name="T23" fmla="*/ 0 h 2181"/>
                  <a:gd name="T24" fmla="*/ 0 w 1133"/>
                  <a:gd name="T25" fmla="*/ 0 h 2181"/>
                  <a:gd name="T26" fmla="*/ 0 w 1133"/>
                  <a:gd name="T27" fmla="*/ 0 h 2181"/>
                  <a:gd name="T28" fmla="*/ 0 w 1133"/>
                  <a:gd name="T29" fmla="*/ 0 h 2181"/>
                  <a:gd name="T30" fmla="*/ 0 w 1133"/>
                  <a:gd name="T31" fmla="*/ 0 h 2181"/>
                  <a:gd name="T32" fmla="*/ 0 w 1133"/>
                  <a:gd name="T33" fmla="*/ 0 h 2181"/>
                  <a:gd name="T34" fmla="*/ 0 w 1133"/>
                  <a:gd name="T35" fmla="*/ 0 h 2181"/>
                  <a:gd name="T36" fmla="*/ 0 w 1133"/>
                  <a:gd name="T37" fmla="*/ 0 h 2181"/>
                  <a:gd name="T38" fmla="*/ 0 w 1133"/>
                  <a:gd name="T39" fmla="*/ 0 h 2181"/>
                  <a:gd name="T40" fmla="*/ 0 w 1133"/>
                  <a:gd name="T41" fmla="*/ 0 h 2181"/>
                  <a:gd name="T42" fmla="*/ 0 w 1133"/>
                  <a:gd name="T43" fmla="*/ 0 h 2181"/>
                  <a:gd name="T44" fmla="*/ 0 w 1133"/>
                  <a:gd name="T45" fmla="*/ 0 h 2181"/>
                  <a:gd name="T46" fmla="*/ 0 w 1133"/>
                  <a:gd name="T47" fmla="*/ 0 h 2181"/>
                  <a:gd name="T48" fmla="*/ 0 w 1133"/>
                  <a:gd name="T49" fmla="*/ 0 h 2181"/>
                  <a:gd name="T50" fmla="*/ 0 w 1133"/>
                  <a:gd name="T51" fmla="*/ 0 h 2181"/>
                  <a:gd name="T52" fmla="*/ 0 w 1133"/>
                  <a:gd name="T53" fmla="*/ 0 h 2181"/>
                  <a:gd name="T54" fmla="*/ 0 w 1133"/>
                  <a:gd name="T55" fmla="*/ 0 h 2181"/>
                  <a:gd name="T56" fmla="*/ 0 w 1133"/>
                  <a:gd name="T57" fmla="*/ 0 h 2181"/>
                  <a:gd name="T58" fmla="*/ 0 w 1133"/>
                  <a:gd name="T59" fmla="*/ 0 h 2181"/>
                  <a:gd name="T60" fmla="*/ 0 w 1133"/>
                  <a:gd name="T61" fmla="*/ 0 h 2181"/>
                  <a:gd name="T62" fmla="*/ 0 w 1133"/>
                  <a:gd name="T63" fmla="*/ 0 h 2181"/>
                  <a:gd name="T64" fmla="*/ 0 w 1133"/>
                  <a:gd name="T65" fmla="*/ 0 h 2181"/>
                  <a:gd name="T66" fmla="*/ 0 w 1133"/>
                  <a:gd name="T67" fmla="*/ 0 h 2181"/>
                  <a:gd name="T68" fmla="*/ 0 w 1133"/>
                  <a:gd name="T69" fmla="*/ 0 h 2181"/>
                  <a:gd name="T70" fmla="*/ 0 w 1133"/>
                  <a:gd name="T71" fmla="*/ 0 h 2181"/>
                  <a:gd name="T72" fmla="*/ 0 w 1133"/>
                  <a:gd name="T73" fmla="*/ 0 h 2181"/>
                  <a:gd name="T74" fmla="*/ 0 w 1133"/>
                  <a:gd name="T75" fmla="*/ 0 h 2181"/>
                  <a:gd name="T76" fmla="*/ 0 w 1133"/>
                  <a:gd name="T77" fmla="*/ 0 h 2181"/>
                  <a:gd name="T78" fmla="*/ 0 w 1133"/>
                  <a:gd name="T79" fmla="*/ 0 h 2181"/>
                  <a:gd name="T80" fmla="*/ 0 w 1133"/>
                  <a:gd name="T81" fmla="*/ 0 h 2181"/>
                  <a:gd name="T82" fmla="*/ 0 w 1133"/>
                  <a:gd name="T83" fmla="*/ 0 h 2181"/>
                  <a:gd name="T84" fmla="*/ 0 w 1133"/>
                  <a:gd name="T85" fmla="*/ 0 h 2181"/>
                  <a:gd name="T86" fmla="*/ 0 w 1133"/>
                  <a:gd name="T87" fmla="*/ 0 h 2181"/>
                  <a:gd name="T88" fmla="*/ 0 w 1133"/>
                  <a:gd name="T89" fmla="*/ 0 h 2181"/>
                  <a:gd name="T90" fmla="*/ 0 w 1133"/>
                  <a:gd name="T91" fmla="*/ 0 h 2181"/>
                  <a:gd name="T92" fmla="*/ 0 w 1133"/>
                  <a:gd name="T93" fmla="*/ 0 h 2181"/>
                  <a:gd name="T94" fmla="*/ 0 w 1133"/>
                  <a:gd name="T95" fmla="*/ 0 h 2181"/>
                  <a:gd name="T96" fmla="*/ 0 w 1133"/>
                  <a:gd name="T97" fmla="*/ 0 h 2181"/>
                  <a:gd name="T98" fmla="*/ 0 w 1133"/>
                  <a:gd name="T99" fmla="*/ 0 h 2181"/>
                  <a:gd name="T100" fmla="*/ 0 w 1133"/>
                  <a:gd name="T101" fmla="*/ 0 h 2181"/>
                  <a:gd name="T102" fmla="*/ 0 w 1133"/>
                  <a:gd name="T103" fmla="*/ 0 h 2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3"/>
                  <a:gd name="T157" fmla="*/ 0 h 2181"/>
                  <a:gd name="T158" fmla="*/ 1133 w 1133"/>
                  <a:gd name="T159" fmla="*/ 2181 h 2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75" name="Freeform 861"/>
              <p:cNvSpPr>
                <a:spLocks/>
              </p:cNvSpPr>
              <p:nvPr/>
            </p:nvSpPr>
            <p:spPr bwMode="auto">
              <a:xfrm>
                <a:off x="3544" y="3074"/>
                <a:ext cx="51" cy="122"/>
              </a:xfrm>
              <a:custGeom>
                <a:avLst/>
                <a:gdLst>
                  <a:gd name="T0" fmla="*/ 0 w 1134"/>
                  <a:gd name="T1" fmla="*/ 0 h 2180"/>
                  <a:gd name="T2" fmla="*/ 0 w 1134"/>
                  <a:gd name="T3" fmla="*/ 0 h 2180"/>
                  <a:gd name="T4" fmla="*/ 0 w 1134"/>
                  <a:gd name="T5" fmla="*/ 0 h 2180"/>
                  <a:gd name="T6" fmla="*/ 0 w 1134"/>
                  <a:gd name="T7" fmla="*/ 0 h 2180"/>
                  <a:gd name="T8" fmla="*/ 0 w 1134"/>
                  <a:gd name="T9" fmla="*/ 0 h 2180"/>
                  <a:gd name="T10" fmla="*/ 0 w 1134"/>
                  <a:gd name="T11" fmla="*/ 0 h 2180"/>
                  <a:gd name="T12" fmla="*/ 0 w 1134"/>
                  <a:gd name="T13" fmla="*/ 0 h 2180"/>
                  <a:gd name="T14" fmla="*/ 0 w 1134"/>
                  <a:gd name="T15" fmla="*/ 0 h 2180"/>
                  <a:gd name="T16" fmla="*/ 0 w 1134"/>
                  <a:gd name="T17" fmla="*/ 0 h 2180"/>
                  <a:gd name="T18" fmla="*/ 0 w 1134"/>
                  <a:gd name="T19" fmla="*/ 0 h 2180"/>
                  <a:gd name="T20" fmla="*/ 0 w 1134"/>
                  <a:gd name="T21" fmla="*/ 0 h 2180"/>
                  <a:gd name="T22" fmla="*/ 0 w 1134"/>
                  <a:gd name="T23" fmla="*/ 0 h 2180"/>
                  <a:gd name="T24" fmla="*/ 0 w 1134"/>
                  <a:gd name="T25" fmla="*/ 0 h 2180"/>
                  <a:gd name="T26" fmla="*/ 0 w 1134"/>
                  <a:gd name="T27" fmla="*/ 0 h 2180"/>
                  <a:gd name="T28" fmla="*/ 0 w 1134"/>
                  <a:gd name="T29" fmla="*/ 0 h 2180"/>
                  <a:gd name="T30" fmla="*/ 0 w 1134"/>
                  <a:gd name="T31" fmla="*/ 0 h 2180"/>
                  <a:gd name="T32" fmla="*/ 0 w 1134"/>
                  <a:gd name="T33" fmla="*/ 0 h 2180"/>
                  <a:gd name="T34" fmla="*/ 0 w 1134"/>
                  <a:gd name="T35" fmla="*/ 0 h 2180"/>
                  <a:gd name="T36" fmla="*/ 0 w 1134"/>
                  <a:gd name="T37" fmla="*/ 0 h 2180"/>
                  <a:gd name="T38" fmla="*/ 0 w 1134"/>
                  <a:gd name="T39" fmla="*/ 0 h 2180"/>
                  <a:gd name="T40" fmla="*/ 0 w 1134"/>
                  <a:gd name="T41" fmla="*/ 0 h 2180"/>
                  <a:gd name="T42" fmla="*/ 0 w 1134"/>
                  <a:gd name="T43" fmla="*/ 0 h 2180"/>
                  <a:gd name="T44" fmla="*/ 0 w 1134"/>
                  <a:gd name="T45" fmla="*/ 0 h 2180"/>
                  <a:gd name="T46" fmla="*/ 0 w 1134"/>
                  <a:gd name="T47" fmla="*/ 0 h 2180"/>
                  <a:gd name="T48" fmla="*/ 0 w 1134"/>
                  <a:gd name="T49" fmla="*/ 0 h 2180"/>
                  <a:gd name="T50" fmla="*/ 0 w 1134"/>
                  <a:gd name="T51" fmla="*/ 0 h 2180"/>
                  <a:gd name="T52" fmla="*/ 0 w 1134"/>
                  <a:gd name="T53" fmla="*/ 0 h 2180"/>
                  <a:gd name="T54" fmla="*/ 0 w 1134"/>
                  <a:gd name="T55" fmla="*/ 0 h 2180"/>
                  <a:gd name="T56" fmla="*/ 0 w 1134"/>
                  <a:gd name="T57" fmla="*/ 0 h 2180"/>
                  <a:gd name="T58" fmla="*/ 0 w 1134"/>
                  <a:gd name="T59" fmla="*/ 0 h 2180"/>
                  <a:gd name="T60" fmla="*/ 0 w 1134"/>
                  <a:gd name="T61" fmla="*/ 0 h 2180"/>
                  <a:gd name="T62" fmla="*/ 0 w 1134"/>
                  <a:gd name="T63" fmla="*/ 0 h 2180"/>
                  <a:gd name="T64" fmla="*/ 0 w 1134"/>
                  <a:gd name="T65" fmla="*/ 0 h 2180"/>
                  <a:gd name="T66" fmla="*/ 0 w 1134"/>
                  <a:gd name="T67" fmla="*/ 0 h 2180"/>
                  <a:gd name="T68" fmla="*/ 0 w 1134"/>
                  <a:gd name="T69" fmla="*/ 0 h 2180"/>
                  <a:gd name="T70" fmla="*/ 0 w 1134"/>
                  <a:gd name="T71" fmla="*/ 0 h 2180"/>
                  <a:gd name="T72" fmla="*/ 0 w 1134"/>
                  <a:gd name="T73" fmla="*/ 0 h 2180"/>
                  <a:gd name="T74" fmla="*/ 0 w 1134"/>
                  <a:gd name="T75" fmla="*/ 0 h 2180"/>
                  <a:gd name="T76" fmla="*/ 0 w 1134"/>
                  <a:gd name="T77" fmla="*/ 0 h 2180"/>
                  <a:gd name="T78" fmla="*/ 0 w 1134"/>
                  <a:gd name="T79" fmla="*/ 0 h 2180"/>
                  <a:gd name="T80" fmla="*/ 0 w 1134"/>
                  <a:gd name="T81" fmla="*/ 0 h 2180"/>
                  <a:gd name="T82" fmla="*/ 0 w 1134"/>
                  <a:gd name="T83" fmla="*/ 0 h 2180"/>
                  <a:gd name="T84" fmla="*/ 0 w 1134"/>
                  <a:gd name="T85" fmla="*/ 0 h 2180"/>
                  <a:gd name="T86" fmla="*/ 0 w 1134"/>
                  <a:gd name="T87" fmla="*/ 0 h 2180"/>
                  <a:gd name="T88" fmla="*/ 0 w 1134"/>
                  <a:gd name="T89" fmla="*/ 0 h 2180"/>
                  <a:gd name="T90" fmla="*/ 0 w 1134"/>
                  <a:gd name="T91" fmla="*/ 0 h 2180"/>
                  <a:gd name="T92" fmla="*/ 0 w 1134"/>
                  <a:gd name="T93" fmla="*/ 0 h 2180"/>
                  <a:gd name="T94" fmla="*/ 0 w 1134"/>
                  <a:gd name="T95" fmla="*/ 0 h 2180"/>
                  <a:gd name="T96" fmla="*/ 0 w 1134"/>
                  <a:gd name="T97" fmla="*/ 0 h 2180"/>
                  <a:gd name="T98" fmla="*/ 0 w 1134"/>
                  <a:gd name="T99" fmla="*/ 0 h 2180"/>
                  <a:gd name="T100" fmla="*/ 0 w 1134"/>
                  <a:gd name="T101" fmla="*/ 0 h 2180"/>
                  <a:gd name="T102" fmla="*/ 0 w 1134"/>
                  <a:gd name="T103" fmla="*/ 0 h 2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4"/>
                  <a:gd name="T157" fmla="*/ 0 h 2180"/>
                  <a:gd name="T158" fmla="*/ 1134 w 1134"/>
                  <a:gd name="T159" fmla="*/ 2180 h 2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76" name="Freeform 862"/>
              <p:cNvSpPr>
                <a:spLocks/>
              </p:cNvSpPr>
              <p:nvPr/>
            </p:nvSpPr>
            <p:spPr bwMode="auto">
              <a:xfrm>
                <a:off x="3426" y="3144"/>
                <a:ext cx="164" cy="228"/>
              </a:xfrm>
              <a:custGeom>
                <a:avLst/>
                <a:gdLst>
                  <a:gd name="T0" fmla="*/ 0 w 3622"/>
                  <a:gd name="T1" fmla="*/ 0 h 4112"/>
                  <a:gd name="T2" fmla="*/ 0 w 3622"/>
                  <a:gd name="T3" fmla="*/ 0 h 4112"/>
                  <a:gd name="T4" fmla="*/ 0 w 3622"/>
                  <a:gd name="T5" fmla="*/ 0 h 4112"/>
                  <a:gd name="T6" fmla="*/ 0 w 3622"/>
                  <a:gd name="T7" fmla="*/ 0 h 4112"/>
                  <a:gd name="T8" fmla="*/ 0 w 3622"/>
                  <a:gd name="T9" fmla="*/ 0 h 4112"/>
                  <a:gd name="T10" fmla="*/ 0 60000 65536"/>
                  <a:gd name="T11" fmla="*/ 0 60000 65536"/>
                  <a:gd name="T12" fmla="*/ 0 60000 65536"/>
                  <a:gd name="T13" fmla="*/ 0 60000 65536"/>
                  <a:gd name="T14" fmla="*/ 0 60000 65536"/>
                  <a:gd name="T15" fmla="*/ 0 w 3622"/>
                  <a:gd name="T16" fmla="*/ 0 h 4112"/>
                  <a:gd name="T17" fmla="*/ 3622 w 3622"/>
                  <a:gd name="T18" fmla="*/ 4112 h 4112"/>
                </a:gdLst>
                <a:ahLst/>
                <a:cxnLst>
                  <a:cxn ang="T10">
                    <a:pos x="T0" y="T1"/>
                  </a:cxn>
                  <a:cxn ang="T11">
                    <a:pos x="T2" y="T3"/>
                  </a:cxn>
                  <a:cxn ang="T12">
                    <a:pos x="T4" y="T5"/>
                  </a:cxn>
                  <a:cxn ang="T13">
                    <a:pos x="T6" y="T7"/>
                  </a:cxn>
                  <a:cxn ang="T14">
                    <a:pos x="T8" y="T9"/>
                  </a:cxn>
                </a:cxnLst>
                <a:rect l="T15" t="T16" r="T17" b="T18"/>
                <a:pathLst>
                  <a:path w="3622" h="4112">
                    <a:moveTo>
                      <a:pt x="1404" y="4112"/>
                    </a:moveTo>
                    <a:lnTo>
                      <a:pt x="3622" y="3023"/>
                    </a:lnTo>
                    <a:lnTo>
                      <a:pt x="2218" y="0"/>
                    </a:lnTo>
                    <a:lnTo>
                      <a:pt x="0" y="989"/>
                    </a:lnTo>
                    <a:lnTo>
                      <a:pt x="1404" y="4112"/>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77" name="Freeform 863"/>
              <p:cNvSpPr>
                <a:spLocks/>
              </p:cNvSpPr>
              <p:nvPr/>
            </p:nvSpPr>
            <p:spPr bwMode="auto">
              <a:xfrm>
                <a:off x="3426" y="3141"/>
                <a:ext cx="164" cy="228"/>
              </a:xfrm>
              <a:custGeom>
                <a:avLst/>
                <a:gdLst>
                  <a:gd name="T0" fmla="*/ 0 w 3622"/>
                  <a:gd name="T1" fmla="*/ 0 h 4113"/>
                  <a:gd name="T2" fmla="*/ 0 w 3622"/>
                  <a:gd name="T3" fmla="*/ 0 h 4113"/>
                  <a:gd name="T4" fmla="*/ 0 w 3622"/>
                  <a:gd name="T5" fmla="*/ 0 h 4113"/>
                  <a:gd name="T6" fmla="*/ 0 w 3622"/>
                  <a:gd name="T7" fmla="*/ 0 h 4113"/>
                  <a:gd name="T8" fmla="*/ 0 w 3622"/>
                  <a:gd name="T9" fmla="*/ 0 h 4113"/>
                  <a:gd name="T10" fmla="*/ 0 60000 65536"/>
                  <a:gd name="T11" fmla="*/ 0 60000 65536"/>
                  <a:gd name="T12" fmla="*/ 0 60000 65536"/>
                  <a:gd name="T13" fmla="*/ 0 60000 65536"/>
                  <a:gd name="T14" fmla="*/ 0 60000 65536"/>
                  <a:gd name="T15" fmla="*/ 0 w 3622"/>
                  <a:gd name="T16" fmla="*/ 0 h 4113"/>
                  <a:gd name="T17" fmla="*/ 3622 w 3622"/>
                  <a:gd name="T18" fmla="*/ 4113 h 4113"/>
                </a:gdLst>
                <a:ahLst/>
                <a:cxnLst>
                  <a:cxn ang="T10">
                    <a:pos x="T0" y="T1"/>
                  </a:cxn>
                  <a:cxn ang="T11">
                    <a:pos x="T2" y="T3"/>
                  </a:cxn>
                  <a:cxn ang="T12">
                    <a:pos x="T4" y="T5"/>
                  </a:cxn>
                  <a:cxn ang="T13">
                    <a:pos x="T6" y="T7"/>
                  </a:cxn>
                  <a:cxn ang="T14">
                    <a:pos x="T8" y="T9"/>
                  </a:cxn>
                </a:cxnLst>
                <a:rect l="T15" t="T16" r="T17" b="T18"/>
                <a:pathLst>
                  <a:path w="3622" h="4113">
                    <a:moveTo>
                      <a:pt x="1404" y="4113"/>
                    </a:moveTo>
                    <a:lnTo>
                      <a:pt x="3622" y="3024"/>
                    </a:lnTo>
                    <a:lnTo>
                      <a:pt x="2218" y="0"/>
                    </a:lnTo>
                    <a:lnTo>
                      <a:pt x="0" y="989"/>
                    </a:lnTo>
                    <a:lnTo>
                      <a:pt x="1404" y="4113"/>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78" name="Freeform 864"/>
              <p:cNvSpPr>
                <a:spLocks/>
              </p:cNvSpPr>
              <p:nvPr/>
            </p:nvSpPr>
            <p:spPr bwMode="auto">
              <a:xfrm>
                <a:off x="3432" y="3146"/>
                <a:ext cx="157" cy="218"/>
              </a:xfrm>
              <a:custGeom>
                <a:avLst/>
                <a:gdLst>
                  <a:gd name="T0" fmla="*/ 0 w 3446"/>
                  <a:gd name="T1" fmla="*/ 0 h 3913"/>
                  <a:gd name="T2" fmla="*/ 0 w 3446"/>
                  <a:gd name="T3" fmla="*/ 0 h 3913"/>
                  <a:gd name="T4" fmla="*/ 0 w 3446"/>
                  <a:gd name="T5" fmla="*/ 0 h 3913"/>
                  <a:gd name="T6" fmla="*/ 0 w 3446"/>
                  <a:gd name="T7" fmla="*/ 0 h 3913"/>
                  <a:gd name="T8" fmla="*/ 0 w 3446"/>
                  <a:gd name="T9" fmla="*/ 0 h 3913"/>
                  <a:gd name="T10" fmla="*/ 0 60000 65536"/>
                  <a:gd name="T11" fmla="*/ 0 60000 65536"/>
                  <a:gd name="T12" fmla="*/ 0 60000 65536"/>
                  <a:gd name="T13" fmla="*/ 0 60000 65536"/>
                  <a:gd name="T14" fmla="*/ 0 60000 65536"/>
                  <a:gd name="T15" fmla="*/ 0 w 3446"/>
                  <a:gd name="T16" fmla="*/ 0 h 3913"/>
                  <a:gd name="T17" fmla="*/ 3446 w 3446"/>
                  <a:gd name="T18" fmla="*/ 3913 h 3913"/>
                </a:gdLst>
                <a:ahLst/>
                <a:cxnLst>
                  <a:cxn ang="T10">
                    <a:pos x="T0" y="T1"/>
                  </a:cxn>
                  <a:cxn ang="T11">
                    <a:pos x="T2" y="T3"/>
                  </a:cxn>
                  <a:cxn ang="T12">
                    <a:pos x="T4" y="T5"/>
                  </a:cxn>
                  <a:cxn ang="T13">
                    <a:pos x="T6" y="T7"/>
                  </a:cxn>
                  <a:cxn ang="T14">
                    <a:pos x="T8" y="T9"/>
                  </a:cxn>
                </a:cxnLst>
                <a:rect l="T15" t="T16" r="T17" b="T18"/>
                <a:pathLst>
                  <a:path w="3446" h="3913">
                    <a:moveTo>
                      <a:pt x="1335" y="3913"/>
                    </a:moveTo>
                    <a:lnTo>
                      <a:pt x="3446" y="2878"/>
                    </a:lnTo>
                    <a:lnTo>
                      <a:pt x="2111" y="0"/>
                    </a:lnTo>
                    <a:lnTo>
                      <a:pt x="0" y="942"/>
                    </a:lnTo>
                    <a:lnTo>
                      <a:pt x="1335" y="3913"/>
                    </a:lnTo>
                    <a:close/>
                  </a:path>
                </a:pathLst>
              </a:custGeom>
              <a:solidFill>
                <a:srgbClr val="1A78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79" name="Freeform 865"/>
              <p:cNvSpPr>
                <a:spLocks/>
              </p:cNvSpPr>
              <p:nvPr/>
            </p:nvSpPr>
            <p:spPr bwMode="auto">
              <a:xfrm>
                <a:off x="3439" y="3109"/>
                <a:ext cx="19" cy="19"/>
              </a:xfrm>
              <a:custGeom>
                <a:avLst/>
                <a:gdLst>
                  <a:gd name="T0" fmla="*/ 0 w 431"/>
                  <a:gd name="T1" fmla="*/ 0 h 343"/>
                  <a:gd name="T2" fmla="*/ 0 w 431"/>
                  <a:gd name="T3" fmla="*/ 0 h 343"/>
                  <a:gd name="T4" fmla="*/ 0 w 431"/>
                  <a:gd name="T5" fmla="*/ 0 h 343"/>
                  <a:gd name="T6" fmla="*/ 0 w 431"/>
                  <a:gd name="T7" fmla="*/ 0 h 343"/>
                  <a:gd name="T8" fmla="*/ 0 w 431"/>
                  <a:gd name="T9" fmla="*/ 0 h 343"/>
                  <a:gd name="T10" fmla="*/ 0 60000 65536"/>
                  <a:gd name="T11" fmla="*/ 0 60000 65536"/>
                  <a:gd name="T12" fmla="*/ 0 60000 65536"/>
                  <a:gd name="T13" fmla="*/ 0 60000 65536"/>
                  <a:gd name="T14" fmla="*/ 0 60000 65536"/>
                  <a:gd name="T15" fmla="*/ 0 w 431"/>
                  <a:gd name="T16" fmla="*/ 0 h 343"/>
                  <a:gd name="T17" fmla="*/ 431 w 431"/>
                  <a:gd name="T18" fmla="*/ 343 h 343"/>
                </a:gdLst>
                <a:ahLst/>
                <a:cxnLst>
                  <a:cxn ang="T10">
                    <a:pos x="T0" y="T1"/>
                  </a:cxn>
                  <a:cxn ang="T11">
                    <a:pos x="T2" y="T3"/>
                  </a:cxn>
                  <a:cxn ang="T12">
                    <a:pos x="T4" y="T5"/>
                  </a:cxn>
                  <a:cxn ang="T13">
                    <a:pos x="T6" y="T7"/>
                  </a:cxn>
                  <a:cxn ang="T14">
                    <a:pos x="T8" y="T9"/>
                  </a:cxn>
                </a:cxnLst>
                <a:rect l="T15" t="T16" r="T17" b="T18"/>
                <a:pathLst>
                  <a:path w="431" h="343">
                    <a:moveTo>
                      <a:pt x="431" y="186"/>
                    </a:moveTo>
                    <a:lnTo>
                      <a:pt x="79" y="343"/>
                    </a:lnTo>
                    <a:lnTo>
                      <a:pt x="0" y="157"/>
                    </a:lnTo>
                    <a:lnTo>
                      <a:pt x="352" y="0"/>
                    </a:lnTo>
                    <a:lnTo>
                      <a:pt x="431"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80" name="Freeform 866"/>
              <p:cNvSpPr>
                <a:spLocks/>
              </p:cNvSpPr>
              <p:nvPr/>
            </p:nvSpPr>
            <p:spPr bwMode="auto">
              <a:xfrm>
                <a:off x="3442" y="3112"/>
                <a:ext cx="16" cy="15"/>
              </a:xfrm>
              <a:custGeom>
                <a:avLst/>
                <a:gdLst>
                  <a:gd name="T0" fmla="*/ 0 w 347"/>
                  <a:gd name="T1" fmla="*/ 0 h 257"/>
                  <a:gd name="T2" fmla="*/ 0 w 347"/>
                  <a:gd name="T3" fmla="*/ 0 h 257"/>
                  <a:gd name="T4" fmla="*/ 0 w 347"/>
                  <a:gd name="T5" fmla="*/ 0 h 257"/>
                  <a:gd name="T6" fmla="*/ 0 w 347"/>
                  <a:gd name="T7" fmla="*/ 0 h 257"/>
                  <a:gd name="T8" fmla="*/ 0 w 347"/>
                  <a:gd name="T9" fmla="*/ 0 h 257"/>
                  <a:gd name="T10" fmla="*/ 0 60000 65536"/>
                  <a:gd name="T11" fmla="*/ 0 60000 65536"/>
                  <a:gd name="T12" fmla="*/ 0 60000 65536"/>
                  <a:gd name="T13" fmla="*/ 0 60000 65536"/>
                  <a:gd name="T14" fmla="*/ 0 60000 65536"/>
                  <a:gd name="T15" fmla="*/ 0 w 347"/>
                  <a:gd name="T16" fmla="*/ 0 h 257"/>
                  <a:gd name="T17" fmla="*/ 347 w 347"/>
                  <a:gd name="T18" fmla="*/ 257 h 257"/>
                </a:gdLst>
                <a:ahLst/>
                <a:cxnLst>
                  <a:cxn ang="T10">
                    <a:pos x="T0" y="T1"/>
                  </a:cxn>
                  <a:cxn ang="T11">
                    <a:pos x="T2" y="T3"/>
                  </a:cxn>
                  <a:cxn ang="T12">
                    <a:pos x="T4" y="T5"/>
                  </a:cxn>
                  <a:cxn ang="T13">
                    <a:pos x="T6" y="T7"/>
                  </a:cxn>
                  <a:cxn ang="T14">
                    <a:pos x="T8" y="T9"/>
                  </a:cxn>
                </a:cxnLst>
                <a:rect l="T15" t="T16" r="T17" b="T18"/>
                <a:pathLst>
                  <a:path w="347" h="257">
                    <a:moveTo>
                      <a:pt x="347" y="126"/>
                    </a:moveTo>
                    <a:lnTo>
                      <a:pt x="53" y="257"/>
                    </a:lnTo>
                    <a:lnTo>
                      <a:pt x="0" y="132"/>
                    </a:lnTo>
                    <a:lnTo>
                      <a:pt x="294" y="0"/>
                    </a:lnTo>
                    <a:lnTo>
                      <a:pt x="347" y="12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81" name="Freeform 867"/>
              <p:cNvSpPr>
                <a:spLocks/>
              </p:cNvSpPr>
              <p:nvPr/>
            </p:nvSpPr>
            <p:spPr bwMode="auto">
              <a:xfrm>
                <a:off x="3447" y="3110"/>
                <a:ext cx="10" cy="13"/>
              </a:xfrm>
              <a:custGeom>
                <a:avLst/>
                <a:gdLst>
                  <a:gd name="T0" fmla="*/ 0 w 238"/>
                  <a:gd name="T1" fmla="*/ 0 h 234"/>
                  <a:gd name="T2" fmla="*/ 0 w 238"/>
                  <a:gd name="T3" fmla="*/ 0 h 234"/>
                  <a:gd name="T4" fmla="*/ 0 w 238"/>
                  <a:gd name="T5" fmla="*/ 0 h 234"/>
                  <a:gd name="T6" fmla="*/ 0 w 238"/>
                  <a:gd name="T7" fmla="*/ 0 h 234"/>
                  <a:gd name="T8" fmla="*/ 0 w 238"/>
                  <a:gd name="T9" fmla="*/ 0 h 234"/>
                  <a:gd name="T10" fmla="*/ 0 w 238"/>
                  <a:gd name="T11" fmla="*/ 0 h 234"/>
                  <a:gd name="T12" fmla="*/ 0 w 238"/>
                  <a:gd name="T13" fmla="*/ 0 h 234"/>
                  <a:gd name="T14" fmla="*/ 0 w 238"/>
                  <a:gd name="T15" fmla="*/ 0 h 234"/>
                  <a:gd name="T16" fmla="*/ 0 w 238"/>
                  <a:gd name="T17" fmla="*/ 0 h 234"/>
                  <a:gd name="T18" fmla="*/ 0 w 238"/>
                  <a:gd name="T19" fmla="*/ 0 h 234"/>
                  <a:gd name="T20" fmla="*/ 0 w 238"/>
                  <a:gd name="T21" fmla="*/ 0 h 234"/>
                  <a:gd name="T22" fmla="*/ 0 w 238"/>
                  <a:gd name="T23" fmla="*/ 0 h 234"/>
                  <a:gd name="T24" fmla="*/ 0 w 238"/>
                  <a:gd name="T25" fmla="*/ 0 h 234"/>
                  <a:gd name="T26" fmla="*/ 0 w 238"/>
                  <a:gd name="T27" fmla="*/ 0 h 234"/>
                  <a:gd name="T28" fmla="*/ 0 w 238"/>
                  <a:gd name="T29" fmla="*/ 0 h 234"/>
                  <a:gd name="T30" fmla="*/ 0 w 238"/>
                  <a:gd name="T31" fmla="*/ 0 h 234"/>
                  <a:gd name="T32" fmla="*/ 0 w 238"/>
                  <a:gd name="T33" fmla="*/ 0 h 234"/>
                  <a:gd name="T34" fmla="*/ 0 w 238"/>
                  <a:gd name="T35" fmla="*/ 0 h 234"/>
                  <a:gd name="T36" fmla="*/ 0 w 238"/>
                  <a:gd name="T37" fmla="*/ 0 h 234"/>
                  <a:gd name="T38" fmla="*/ 0 w 238"/>
                  <a:gd name="T39" fmla="*/ 0 h 234"/>
                  <a:gd name="T40" fmla="*/ 0 w 238"/>
                  <a:gd name="T41" fmla="*/ 0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8"/>
                  <a:gd name="T64" fmla="*/ 0 h 234"/>
                  <a:gd name="T65" fmla="*/ 238 w 238"/>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82" name="Freeform 868"/>
              <p:cNvSpPr>
                <a:spLocks/>
              </p:cNvSpPr>
              <p:nvPr/>
            </p:nvSpPr>
            <p:spPr bwMode="auto">
              <a:xfrm>
                <a:off x="3447" y="3111"/>
                <a:ext cx="10" cy="11"/>
              </a:xfrm>
              <a:custGeom>
                <a:avLst/>
                <a:gdLst>
                  <a:gd name="T0" fmla="*/ 0 w 204"/>
                  <a:gd name="T1" fmla="*/ 0 h 199"/>
                  <a:gd name="T2" fmla="*/ 0 w 204"/>
                  <a:gd name="T3" fmla="*/ 0 h 199"/>
                  <a:gd name="T4" fmla="*/ 0 w 204"/>
                  <a:gd name="T5" fmla="*/ 0 h 199"/>
                  <a:gd name="T6" fmla="*/ 0 w 204"/>
                  <a:gd name="T7" fmla="*/ 0 h 199"/>
                  <a:gd name="T8" fmla="*/ 0 w 204"/>
                  <a:gd name="T9" fmla="*/ 0 h 199"/>
                  <a:gd name="T10" fmla="*/ 0 w 204"/>
                  <a:gd name="T11" fmla="*/ 0 h 199"/>
                  <a:gd name="T12" fmla="*/ 0 w 204"/>
                  <a:gd name="T13" fmla="*/ 0 h 199"/>
                  <a:gd name="T14" fmla="*/ 0 w 204"/>
                  <a:gd name="T15" fmla="*/ 0 h 199"/>
                  <a:gd name="T16" fmla="*/ 0 w 204"/>
                  <a:gd name="T17" fmla="*/ 0 h 199"/>
                  <a:gd name="T18" fmla="*/ 0 w 204"/>
                  <a:gd name="T19" fmla="*/ 0 h 199"/>
                  <a:gd name="T20" fmla="*/ 0 w 204"/>
                  <a:gd name="T21" fmla="*/ 0 h 199"/>
                  <a:gd name="T22" fmla="*/ 0 w 204"/>
                  <a:gd name="T23" fmla="*/ 0 h 199"/>
                  <a:gd name="T24" fmla="*/ 0 w 204"/>
                  <a:gd name="T25" fmla="*/ 0 h 199"/>
                  <a:gd name="T26" fmla="*/ 0 w 204"/>
                  <a:gd name="T27" fmla="*/ 0 h 199"/>
                  <a:gd name="T28" fmla="*/ 0 w 204"/>
                  <a:gd name="T29" fmla="*/ 0 h 199"/>
                  <a:gd name="T30" fmla="*/ 0 w 204"/>
                  <a:gd name="T31" fmla="*/ 0 h 199"/>
                  <a:gd name="T32" fmla="*/ 0 w 204"/>
                  <a:gd name="T33" fmla="*/ 0 h 199"/>
                  <a:gd name="T34" fmla="*/ 0 w 204"/>
                  <a:gd name="T35" fmla="*/ 0 h 199"/>
                  <a:gd name="T36" fmla="*/ 0 w 204"/>
                  <a:gd name="T37" fmla="*/ 0 h 199"/>
                  <a:gd name="T38" fmla="*/ 0 w 204"/>
                  <a:gd name="T39" fmla="*/ 0 h 199"/>
                  <a:gd name="T40" fmla="*/ 0 w 204"/>
                  <a:gd name="T41" fmla="*/ 0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99"/>
                  <a:gd name="T65" fmla="*/ 204 w 20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83" name="Freeform 869"/>
              <p:cNvSpPr>
                <a:spLocks/>
              </p:cNvSpPr>
              <p:nvPr/>
            </p:nvSpPr>
            <p:spPr bwMode="auto">
              <a:xfrm>
                <a:off x="3450" y="3113"/>
                <a:ext cx="6" cy="8"/>
              </a:xfrm>
              <a:custGeom>
                <a:avLst/>
                <a:gdLst>
                  <a:gd name="T0" fmla="*/ 0 w 118"/>
                  <a:gd name="T1" fmla="*/ 0 h 154"/>
                  <a:gd name="T2" fmla="*/ 0 w 118"/>
                  <a:gd name="T3" fmla="*/ 0 h 154"/>
                  <a:gd name="T4" fmla="*/ 0 w 118"/>
                  <a:gd name="T5" fmla="*/ 0 h 154"/>
                  <a:gd name="T6" fmla="*/ 0 w 118"/>
                  <a:gd name="T7" fmla="*/ 0 h 154"/>
                  <a:gd name="T8" fmla="*/ 0 w 118"/>
                  <a:gd name="T9" fmla="*/ 0 h 154"/>
                  <a:gd name="T10" fmla="*/ 0 w 118"/>
                  <a:gd name="T11" fmla="*/ 0 h 154"/>
                  <a:gd name="T12" fmla="*/ 0 w 118"/>
                  <a:gd name="T13" fmla="*/ 0 h 154"/>
                  <a:gd name="T14" fmla="*/ 0 w 118"/>
                  <a:gd name="T15" fmla="*/ 0 h 154"/>
                  <a:gd name="T16" fmla="*/ 0 w 118"/>
                  <a:gd name="T17" fmla="*/ 0 h 154"/>
                  <a:gd name="T18" fmla="*/ 0 w 118"/>
                  <a:gd name="T19" fmla="*/ 0 h 154"/>
                  <a:gd name="T20" fmla="*/ 0 w 118"/>
                  <a:gd name="T21" fmla="*/ 0 h 154"/>
                  <a:gd name="T22" fmla="*/ 0 w 118"/>
                  <a:gd name="T23" fmla="*/ 0 h 154"/>
                  <a:gd name="T24" fmla="*/ 0 w 118"/>
                  <a:gd name="T25" fmla="*/ 0 h 154"/>
                  <a:gd name="T26" fmla="*/ 0 w 118"/>
                  <a:gd name="T27" fmla="*/ 0 h 154"/>
                  <a:gd name="T28" fmla="*/ 0 w 118"/>
                  <a:gd name="T29" fmla="*/ 0 h 154"/>
                  <a:gd name="T30" fmla="*/ 0 w 118"/>
                  <a:gd name="T31" fmla="*/ 0 h 154"/>
                  <a:gd name="T32" fmla="*/ 0 w 118"/>
                  <a:gd name="T33" fmla="*/ 0 h 154"/>
                  <a:gd name="T34" fmla="*/ 0 w 118"/>
                  <a:gd name="T35" fmla="*/ 0 h 154"/>
                  <a:gd name="T36" fmla="*/ 0 w 118"/>
                  <a:gd name="T37" fmla="*/ 0 h 154"/>
                  <a:gd name="T38" fmla="*/ 0 w 118"/>
                  <a:gd name="T39" fmla="*/ 0 h 154"/>
                  <a:gd name="T40" fmla="*/ 0 w 118"/>
                  <a:gd name="T41" fmla="*/ 0 h 154"/>
                  <a:gd name="T42" fmla="*/ 0 w 118"/>
                  <a:gd name="T43" fmla="*/ 0 h 154"/>
                  <a:gd name="T44" fmla="*/ 0 w 118"/>
                  <a:gd name="T45" fmla="*/ 0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8"/>
                  <a:gd name="T70" fmla="*/ 0 h 154"/>
                  <a:gd name="T71" fmla="*/ 118 w 118"/>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84" name="Freeform 870"/>
              <p:cNvSpPr>
                <a:spLocks/>
              </p:cNvSpPr>
              <p:nvPr/>
            </p:nvSpPr>
            <p:spPr bwMode="auto">
              <a:xfrm>
                <a:off x="3463" y="3099"/>
                <a:ext cx="13" cy="16"/>
              </a:xfrm>
              <a:custGeom>
                <a:avLst/>
                <a:gdLst>
                  <a:gd name="T0" fmla="*/ 0 w 287"/>
                  <a:gd name="T1" fmla="*/ 0 h 280"/>
                  <a:gd name="T2" fmla="*/ 0 w 287"/>
                  <a:gd name="T3" fmla="*/ 0 h 280"/>
                  <a:gd name="T4" fmla="*/ 0 w 287"/>
                  <a:gd name="T5" fmla="*/ 0 h 280"/>
                  <a:gd name="T6" fmla="*/ 0 w 287"/>
                  <a:gd name="T7" fmla="*/ 0 h 280"/>
                  <a:gd name="T8" fmla="*/ 0 w 287"/>
                  <a:gd name="T9" fmla="*/ 0 h 280"/>
                  <a:gd name="T10" fmla="*/ 0 60000 65536"/>
                  <a:gd name="T11" fmla="*/ 0 60000 65536"/>
                  <a:gd name="T12" fmla="*/ 0 60000 65536"/>
                  <a:gd name="T13" fmla="*/ 0 60000 65536"/>
                  <a:gd name="T14" fmla="*/ 0 60000 65536"/>
                  <a:gd name="T15" fmla="*/ 0 w 287"/>
                  <a:gd name="T16" fmla="*/ 0 h 280"/>
                  <a:gd name="T17" fmla="*/ 287 w 287"/>
                  <a:gd name="T18" fmla="*/ 280 h 280"/>
                </a:gdLst>
                <a:ahLst/>
                <a:cxnLst>
                  <a:cxn ang="T10">
                    <a:pos x="T0" y="T1"/>
                  </a:cxn>
                  <a:cxn ang="T11">
                    <a:pos x="T2" y="T3"/>
                  </a:cxn>
                  <a:cxn ang="T12">
                    <a:pos x="T4" y="T5"/>
                  </a:cxn>
                  <a:cxn ang="T13">
                    <a:pos x="T6" y="T7"/>
                  </a:cxn>
                  <a:cxn ang="T14">
                    <a:pos x="T8" y="T9"/>
                  </a:cxn>
                </a:cxnLst>
                <a:rect l="T15" t="T16" r="T17" b="T18"/>
                <a:pathLst>
                  <a:path w="287" h="280">
                    <a:moveTo>
                      <a:pt x="287" y="186"/>
                    </a:moveTo>
                    <a:lnTo>
                      <a:pt x="78" y="280"/>
                    </a:lnTo>
                    <a:lnTo>
                      <a:pt x="0" y="93"/>
                    </a:lnTo>
                    <a:lnTo>
                      <a:pt x="210" y="0"/>
                    </a:lnTo>
                    <a:lnTo>
                      <a:pt x="287"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85" name="Freeform 871"/>
              <p:cNvSpPr>
                <a:spLocks/>
              </p:cNvSpPr>
              <p:nvPr/>
            </p:nvSpPr>
            <p:spPr bwMode="auto">
              <a:xfrm>
                <a:off x="3465" y="3102"/>
                <a:ext cx="11" cy="12"/>
              </a:xfrm>
              <a:custGeom>
                <a:avLst/>
                <a:gdLst>
                  <a:gd name="T0" fmla="*/ 0 w 227"/>
                  <a:gd name="T1" fmla="*/ 0 h 203"/>
                  <a:gd name="T2" fmla="*/ 0 w 227"/>
                  <a:gd name="T3" fmla="*/ 0 h 203"/>
                  <a:gd name="T4" fmla="*/ 0 w 227"/>
                  <a:gd name="T5" fmla="*/ 0 h 203"/>
                  <a:gd name="T6" fmla="*/ 0 w 227"/>
                  <a:gd name="T7" fmla="*/ 0 h 203"/>
                  <a:gd name="T8" fmla="*/ 0 w 227"/>
                  <a:gd name="T9" fmla="*/ 0 h 203"/>
                  <a:gd name="T10" fmla="*/ 0 60000 65536"/>
                  <a:gd name="T11" fmla="*/ 0 60000 65536"/>
                  <a:gd name="T12" fmla="*/ 0 60000 65536"/>
                  <a:gd name="T13" fmla="*/ 0 60000 65536"/>
                  <a:gd name="T14" fmla="*/ 0 60000 65536"/>
                  <a:gd name="T15" fmla="*/ 0 w 227"/>
                  <a:gd name="T16" fmla="*/ 0 h 203"/>
                  <a:gd name="T17" fmla="*/ 227 w 227"/>
                  <a:gd name="T18" fmla="*/ 203 h 203"/>
                </a:gdLst>
                <a:ahLst/>
                <a:cxnLst>
                  <a:cxn ang="T10">
                    <a:pos x="T0" y="T1"/>
                  </a:cxn>
                  <a:cxn ang="T11">
                    <a:pos x="T2" y="T3"/>
                  </a:cxn>
                  <a:cxn ang="T12">
                    <a:pos x="T4" y="T5"/>
                  </a:cxn>
                  <a:cxn ang="T13">
                    <a:pos x="T6" y="T7"/>
                  </a:cxn>
                  <a:cxn ang="T14">
                    <a:pos x="T8" y="T9"/>
                  </a:cxn>
                </a:cxnLst>
                <a:rect l="T15" t="T16" r="T17" b="T18"/>
                <a:pathLst>
                  <a:path w="227" h="203">
                    <a:moveTo>
                      <a:pt x="227" y="125"/>
                    </a:moveTo>
                    <a:lnTo>
                      <a:pt x="53" y="203"/>
                    </a:lnTo>
                    <a:lnTo>
                      <a:pt x="0" y="78"/>
                    </a:lnTo>
                    <a:lnTo>
                      <a:pt x="175" y="0"/>
                    </a:lnTo>
                    <a:lnTo>
                      <a:pt x="227" y="125"/>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86" name="Freeform 872"/>
              <p:cNvSpPr>
                <a:spLocks/>
              </p:cNvSpPr>
              <p:nvPr/>
            </p:nvSpPr>
            <p:spPr bwMode="auto">
              <a:xfrm>
                <a:off x="3465" y="3100"/>
                <a:ext cx="10" cy="13"/>
              </a:xfrm>
              <a:custGeom>
                <a:avLst/>
                <a:gdLst>
                  <a:gd name="T0" fmla="*/ 0 w 238"/>
                  <a:gd name="T1" fmla="*/ 0 h 234"/>
                  <a:gd name="T2" fmla="*/ 0 w 238"/>
                  <a:gd name="T3" fmla="*/ 0 h 234"/>
                  <a:gd name="T4" fmla="*/ 0 w 238"/>
                  <a:gd name="T5" fmla="*/ 0 h 234"/>
                  <a:gd name="T6" fmla="*/ 0 w 238"/>
                  <a:gd name="T7" fmla="*/ 0 h 234"/>
                  <a:gd name="T8" fmla="*/ 0 w 238"/>
                  <a:gd name="T9" fmla="*/ 0 h 234"/>
                  <a:gd name="T10" fmla="*/ 0 w 238"/>
                  <a:gd name="T11" fmla="*/ 0 h 234"/>
                  <a:gd name="T12" fmla="*/ 0 w 238"/>
                  <a:gd name="T13" fmla="*/ 0 h 234"/>
                  <a:gd name="T14" fmla="*/ 0 w 238"/>
                  <a:gd name="T15" fmla="*/ 0 h 234"/>
                  <a:gd name="T16" fmla="*/ 0 w 238"/>
                  <a:gd name="T17" fmla="*/ 0 h 234"/>
                  <a:gd name="T18" fmla="*/ 0 w 238"/>
                  <a:gd name="T19" fmla="*/ 0 h 234"/>
                  <a:gd name="T20" fmla="*/ 0 w 238"/>
                  <a:gd name="T21" fmla="*/ 0 h 234"/>
                  <a:gd name="T22" fmla="*/ 0 w 238"/>
                  <a:gd name="T23" fmla="*/ 0 h 234"/>
                  <a:gd name="T24" fmla="*/ 0 w 238"/>
                  <a:gd name="T25" fmla="*/ 0 h 234"/>
                  <a:gd name="T26" fmla="*/ 0 w 238"/>
                  <a:gd name="T27" fmla="*/ 0 h 234"/>
                  <a:gd name="T28" fmla="*/ 0 w 238"/>
                  <a:gd name="T29" fmla="*/ 0 h 234"/>
                  <a:gd name="T30" fmla="*/ 0 w 238"/>
                  <a:gd name="T31" fmla="*/ 0 h 234"/>
                  <a:gd name="T32" fmla="*/ 0 w 238"/>
                  <a:gd name="T33" fmla="*/ 0 h 234"/>
                  <a:gd name="T34" fmla="*/ 0 w 238"/>
                  <a:gd name="T35" fmla="*/ 0 h 234"/>
                  <a:gd name="T36" fmla="*/ 0 w 238"/>
                  <a:gd name="T37" fmla="*/ 0 h 234"/>
                  <a:gd name="T38" fmla="*/ 0 w 238"/>
                  <a:gd name="T39" fmla="*/ 0 h 234"/>
                  <a:gd name="T40" fmla="*/ 0 w 238"/>
                  <a:gd name="T41" fmla="*/ 0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8"/>
                  <a:gd name="T64" fmla="*/ 0 h 234"/>
                  <a:gd name="T65" fmla="*/ 238 w 238"/>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87" name="Freeform 873"/>
              <p:cNvSpPr>
                <a:spLocks/>
              </p:cNvSpPr>
              <p:nvPr/>
            </p:nvSpPr>
            <p:spPr bwMode="auto">
              <a:xfrm>
                <a:off x="3465" y="3101"/>
                <a:ext cx="10" cy="11"/>
              </a:xfrm>
              <a:custGeom>
                <a:avLst/>
                <a:gdLst>
                  <a:gd name="T0" fmla="*/ 0 w 204"/>
                  <a:gd name="T1" fmla="*/ 0 h 199"/>
                  <a:gd name="T2" fmla="*/ 0 w 204"/>
                  <a:gd name="T3" fmla="*/ 0 h 199"/>
                  <a:gd name="T4" fmla="*/ 0 w 204"/>
                  <a:gd name="T5" fmla="*/ 0 h 199"/>
                  <a:gd name="T6" fmla="*/ 0 w 204"/>
                  <a:gd name="T7" fmla="*/ 0 h 199"/>
                  <a:gd name="T8" fmla="*/ 0 w 204"/>
                  <a:gd name="T9" fmla="*/ 0 h 199"/>
                  <a:gd name="T10" fmla="*/ 0 w 204"/>
                  <a:gd name="T11" fmla="*/ 0 h 199"/>
                  <a:gd name="T12" fmla="*/ 0 w 204"/>
                  <a:gd name="T13" fmla="*/ 0 h 199"/>
                  <a:gd name="T14" fmla="*/ 0 w 204"/>
                  <a:gd name="T15" fmla="*/ 0 h 199"/>
                  <a:gd name="T16" fmla="*/ 0 w 204"/>
                  <a:gd name="T17" fmla="*/ 0 h 199"/>
                  <a:gd name="T18" fmla="*/ 0 w 204"/>
                  <a:gd name="T19" fmla="*/ 0 h 199"/>
                  <a:gd name="T20" fmla="*/ 0 w 204"/>
                  <a:gd name="T21" fmla="*/ 0 h 199"/>
                  <a:gd name="T22" fmla="*/ 0 w 204"/>
                  <a:gd name="T23" fmla="*/ 0 h 199"/>
                  <a:gd name="T24" fmla="*/ 0 w 204"/>
                  <a:gd name="T25" fmla="*/ 0 h 199"/>
                  <a:gd name="T26" fmla="*/ 0 w 204"/>
                  <a:gd name="T27" fmla="*/ 0 h 199"/>
                  <a:gd name="T28" fmla="*/ 0 w 204"/>
                  <a:gd name="T29" fmla="*/ 0 h 199"/>
                  <a:gd name="T30" fmla="*/ 0 w 204"/>
                  <a:gd name="T31" fmla="*/ 0 h 199"/>
                  <a:gd name="T32" fmla="*/ 0 w 204"/>
                  <a:gd name="T33" fmla="*/ 0 h 199"/>
                  <a:gd name="T34" fmla="*/ 0 w 204"/>
                  <a:gd name="T35" fmla="*/ 0 h 199"/>
                  <a:gd name="T36" fmla="*/ 0 w 204"/>
                  <a:gd name="T37" fmla="*/ 0 h 199"/>
                  <a:gd name="T38" fmla="*/ 0 w 204"/>
                  <a:gd name="T39" fmla="*/ 0 h 199"/>
                  <a:gd name="T40" fmla="*/ 0 w 204"/>
                  <a:gd name="T41" fmla="*/ 0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99"/>
                  <a:gd name="T65" fmla="*/ 204 w 20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88" name="Freeform 874"/>
              <p:cNvSpPr>
                <a:spLocks/>
              </p:cNvSpPr>
              <p:nvPr/>
            </p:nvSpPr>
            <p:spPr bwMode="auto">
              <a:xfrm>
                <a:off x="3468" y="3103"/>
                <a:ext cx="6" cy="8"/>
              </a:xfrm>
              <a:custGeom>
                <a:avLst/>
                <a:gdLst>
                  <a:gd name="T0" fmla="*/ 0 w 119"/>
                  <a:gd name="T1" fmla="*/ 0 h 154"/>
                  <a:gd name="T2" fmla="*/ 0 w 119"/>
                  <a:gd name="T3" fmla="*/ 0 h 154"/>
                  <a:gd name="T4" fmla="*/ 0 w 119"/>
                  <a:gd name="T5" fmla="*/ 0 h 154"/>
                  <a:gd name="T6" fmla="*/ 0 w 119"/>
                  <a:gd name="T7" fmla="*/ 0 h 154"/>
                  <a:gd name="T8" fmla="*/ 0 w 119"/>
                  <a:gd name="T9" fmla="*/ 0 h 154"/>
                  <a:gd name="T10" fmla="*/ 0 w 119"/>
                  <a:gd name="T11" fmla="*/ 0 h 154"/>
                  <a:gd name="T12" fmla="*/ 0 w 119"/>
                  <a:gd name="T13" fmla="*/ 0 h 154"/>
                  <a:gd name="T14" fmla="*/ 0 w 119"/>
                  <a:gd name="T15" fmla="*/ 0 h 154"/>
                  <a:gd name="T16" fmla="*/ 0 w 119"/>
                  <a:gd name="T17" fmla="*/ 0 h 154"/>
                  <a:gd name="T18" fmla="*/ 0 w 119"/>
                  <a:gd name="T19" fmla="*/ 0 h 154"/>
                  <a:gd name="T20" fmla="*/ 0 w 119"/>
                  <a:gd name="T21" fmla="*/ 0 h 154"/>
                  <a:gd name="T22" fmla="*/ 0 w 119"/>
                  <a:gd name="T23" fmla="*/ 0 h 154"/>
                  <a:gd name="T24" fmla="*/ 0 w 119"/>
                  <a:gd name="T25" fmla="*/ 0 h 154"/>
                  <a:gd name="T26" fmla="*/ 0 w 119"/>
                  <a:gd name="T27" fmla="*/ 0 h 154"/>
                  <a:gd name="T28" fmla="*/ 0 w 119"/>
                  <a:gd name="T29" fmla="*/ 0 h 154"/>
                  <a:gd name="T30" fmla="*/ 0 w 119"/>
                  <a:gd name="T31" fmla="*/ 0 h 154"/>
                  <a:gd name="T32" fmla="*/ 0 w 119"/>
                  <a:gd name="T33" fmla="*/ 0 h 154"/>
                  <a:gd name="T34" fmla="*/ 0 w 119"/>
                  <a:gd name="T35" fmla="*/ 0 h 154"/>
                  <a:gd name="T36" fmla="*/ 0 w 119"/>
                  <a:gd name="T37" fmla="*/ 0 h 154"/>
                  <a:gd name="T38" fmla="*/ 0 w 119"/>
                  <a:gd name="T39" fmla="*/ 0 h 154"/>
                  <a:gd name="T40" fmla="*/ 0 w 119"/>
                  <a:gd name="T41" fmla="*/ 0 h 154"/>
                  <a:gd name="T42" fmla="*/ 0 w 119"/>
                  <a:gd name="T43" fmla="*/ 0 h 154"/>
                  <a:gd name="T44" fmla="*/ 0 w 119"/>
                  <a:gd name="T45" fmla="*/ 0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9"/>
                  <a:gd name="T70" fmla="*/ 0 h 154"/>
                  <a:gd name="T71" fmla="*/ 119 w 119"/>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89" name="Freeform 875"/>
              <p:cNvSpPr>
                <a:spLocks/>
              </p:cNvSpPr>
              <p:nvPr/>
            </p:nvSpPr>
            <p:spPr bwMode="auto">
              <a:xfrm>
                <a:off x="3488" y="3092"/>
                <a:ext cx="4" cy="6"/>
              </a:xfrm>
              <a:custGeom>
                <a:avLst/>
                <a:gdLst>
                  <a:gd name="T0" fmla="*/ 0 w 100"/>
                  <a:gd name="T1" fmla="*/ 0 h 104"/>
                  <a:gd name="T2" fmla="*/ 0 w 100"/>
                  <a:gd name="T3" fmla="*/ 0 h 104"/>
                  <a:gd name="T4" fmla="*/ 0 w 100"/>
                  <a:gd name="T5" fmla="*/ 0 h 104"/>
                  <a:gd name="T6" fmla="*/ 0 w 100"/>
                  <a:gd name="T7" fmla="*/ 0 h 104"/>
                  <a:gd name="T8" fmla="*/ 0 w 100"/>
                  <a:gd name="T9" fmla="*/ 0 h 104"/>
                  <a:gd name="T10" fmla="*/ 0 w 100"/>
                  <a:gd name="T11" fmla="*/ 0 h 104"/>
                  <a:gd name="T12" fmla="*/ 0 w 100"/>
                  <a:gd name="T13" fmla="*/ 0 h 104"/>
                  <a:gd name="T14" fmla="*/ 0 w 100"/>
                  <a:gd name="T15" fmla="*/ 0 h 104"/>
                  <a:gd name="T16" fmla="*/ 0 w 100"/>
                  <a:gd name="T17" fmla="*/ 0 h 104"/>
                  <a:gd name="T18" fmla="*/ 0 w 100"/>
                  <a:gd name="T19" fmla="*/ 0 h 104"/>
                  <a:gd name="T20" fmla="*/ 0 w 100"/>
                  <a:gd name="T21" fmla="*/ 0 h 104"/>
                  <a:gd name="T22" fmla="*/ 0 w 100"/>
                  <a:gd name="T23" fmla="*/ 0 h 104"/>
                  <a:gd name="T24" fmla="*/ 0 w 100"/>
                  <a:gd name="T25" fmla="*/ 0 h 104"/>
                  <a:gd name="T26" fmla="*/ 0 w 100"/>
                  <a:gd name="T27" fmla="*/ 0 h 104"/>
                  <a:gd name="T28" fmla="*/ 0 w 100"/>
                  <a:gd name="T29" fmla="*/ 0 h 104"/>
                  <a:gd name="T30" fmla="*/ 0 w 100"/>
                  <a:gd name="T31" fmla="*/ 0 h 104"/>
                  <a:gd name="T32" fmla="*/ 0 w 100"/>
                  <a:gd name="T33" fmla="*/ 0 h 104"/>
                  <a:gd name="T34" fmla="*/ 0 w 100"/>
                  <a:gd name="T35" fmla="*/ 0 h 104"/>
                  <a:gd name="T36" fmla="*/ 0 w 100"/>
                  <a:gd name="T37" fmla="*/ 0 h 104"/>
                  <a:gd name="T38" fmla="*/ 0 w 100"/>
                  <a:gd name="T39" fmla="*/ 0 h 104"/>
                  <a:gd name="T40" fmla="*/ 0 w 100"/>
                  <a:gd name="T41" fmla="*/ 0 h 104"/>
                  <a:gd name="T42" fmla="*/ 0 w 100"/>
                  <a:gd name="T43" fmla="*/ 0 h 104"/>
                  <a:gd name="T44" fmla="*/ 0 w 100"/>
                  <a:gd name="T45" fmla="*/ 0 h 104"/>
                  <a:gd name="T46" fmla="*/ 0 w 100"/>
                  <a:gd name="T47" fmla="*/ 0 h 104"/>
                  <a:gd name="T48" fmla="*/ 0 w 100"/>
                  <a:gd name="T49" fmla="*/ 0 h 104"/>
                  <a:gd name="T50" fmla="*/ 0 w 100"/>
                  <a:gd name="T51" fmla="*/ 0 h 104"/>
                  <a:gd name="T52" fmla="*/ 0 w 100"/>
                  <a:gd name="T53" fmla="*/ 0 h 104"/>
                  <a:gd name="T54" fmla="*/ 0 w 100"/>
                  <a:gd name="T55" fmla="*/ 0 h 104"/>
                  <a:gd name="T56" fmla="*/ 0 w 100"/>
                  <a:gd name="T57" fmla="*/ 0 h 104"/>
                  <a:gd name="T58" fmla="*/ 0 w 100"/>
                  <a:gd name="T59" fmla="*/ 0 h 104"/>
                  <a:gd name="T60" fmla="*/ 0 w 100"/>
                  <a:gd name="T61" fmla="*/ 0 h 104"/>
                  <a:gd name="T62" fmla="*/ 0 w 100"/>
                  <a:gd name="T63" fmla="*/ 0 h 104"/>
                  <a:gd name="T64" fmla="*/ 0 w 100"/>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4"/>
                  <a:gd name="T101" fmla="*/ 100 w 100"/>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90" name="Freeform 876"/>
              <p:cNvSpPr>
                <a:spLocks/>
              </p:cNvSpPr>
              <p:nvPr/>
            </p:nvSpPr>
            <p:spPr bwMode="auto">
              <a:xfrm>
                <a:off x="3419" y="3131"/>
                <a:ext cx="5" cy="5"/>
              </a:xfrm>
              <a:custGeom>
                <a:avLst/>
                <a:gdLst>
                  <a:gd name="T0" fmla="*/ 0 w 100"/>
                  <a:gd name="T1" fmla="*/ 0 h 103"/>
                  <a:gd name="T2" fmla="*/ 0 w 100"/>
                  <a:gd name="T3" fmla="*/ 0 h 103"/>
                  <a:gd name="T4" fmla="*/ 0 w 100"/>
                  <a:gd name="T5" fmla="*/ 0 h 103"/>
                  <a:gd name="T6" fmla="*/ 0 w 100"/>
                  <a:gd name="T7" fmla="*/ 0 h 103"/>
                  <a:gd name="T8" fmla="*/ 0 w 100"/>
                  <a:gd name="T9" fmla="*/ 0 h 103"/>
                  <a:gd name="T10" fmla="*/ 0 w 100"/>
                  <a:gd name="T11" fmla="*/ 0 h 103"/>
                  <a:gd name="T12" fmla="*/ 0 w 100"/>
                  <a:gd name="T13" fmla="*/ 0 h 103"/>
                  <a:gd name="T14" fmla="*/ 0 w 100"/>
                  <a:gd name="T15" fmla="*/ 0 h 103"/>
                  <a:gd name="T16" fmla="*/ 0 w 100"/>
                  <a:gd name="T17" fmla="*/ 0 h 103"/>
                  <a:gd name="T18" fmla="*/ 0 w 100"/>
                  <a:gd name="T19" fmla="*/ 0 h 103"/>
                  <a:gd name="T20" fmla="*/ 0 w 100"/>
                  <a:gd name="T21" fmla="*/ 0 h 103"/>
                  <a:gd name="T22" fmla="*/ 0 w 100"/>
                  <a:gd name="T23" fmla="*/ 0 h 103"/>
                  <a:gd name="T24" fmla="*/ 0 w 100"/>
                  <a:gd name="T25" fmla="*/ 0 h 103"/>
                  <a:gd name="T26" fmla="*/ 0 w 100"/>
                  <a:gd name="T27" fmla="*/ 0 h 103"/>
                  <a:gd name="T28" fmla="*/ 0 w 100"/>
                  <a:gd name="T29" fmla="*/ 0 h 103"/>
                  <a:gd name="T30" fmla="*/ 0 w 100"/>
                  <a:gd name="T31" fmla="*/ 0 h 103"/>
                  <a:gd name="T32" fmla="*/ 0 w 100"/>
                  <a:gd name="T33" fmla="*/ 0 h 103"/>
                  <a:gd name="T34" fmla="*/ 0 w 100"/>
                  <a:gd name="T35" fmla="*/ 0 h 103"/>
                  <a:gd name="T36" fmla="*/ 0 w 100"/>
                  <a:gd name="T37" fmla="*/ 0 h 103"/>
                  <a:gd name="T38" fmla="*/ 0 w 100"/>
                  <a:gd name="T39" fmla="*/ 0 h 103"/>
                  <a:gd name="T40" fmla="*/ 0 w 100"/>
                  <a:gd name="T41" fmla="*/ 0 h 103"/>
                  <a:gd name="T42" fmla="*/ 0 w 100"/>
                  <a:gd name="T43" fmla="*/ 0 h 103"/>
                  <a:gd name="T44" fmla="*/ 0 w 100"/>
                  <a:gd name="T45" fmla="*/ 0 h 103"/>
                  <a:gd name="T46" fmla="*/ 0 w 100"/>
                  <a:gd name="T47" fmla="*/ 0 h 103"/>
                  <a:gd name="T48" fmla="*/ 0 w 100"/>
                  <a:gd name="T49" fmla="*/ 0 h 103"/>
                  <a:gd name="T50" fmla="*/ 0 w 100"/>
                  <a:gd name="T51" fmla="*/ 0 h 103"/>
                  <a:gd name="T52" fmla="*/ 0 w 100"/>
                  <a:gd name="T53" fmla="*/ 0 h 103"/>
                  <a:gd name="T54" fmla="*/ 0 w 100"/>
                  <a:gd name="T55" fmla="*/ 0 h 103"/>
                  <a:gd name="T56" fmla="*/ 0 w 100"/>
                  <a:gd name="T57" fmla="*/ 0 h 103"/>
                  <a:gd name="T58" fmla="*/ 0 w 100"/>
                  <a:gd name="T59" fmla="*/ 0 h 103"/>
                  <a:gd name="T60" fmla="*/ 0 w 100"/>
                  <a:gd name="T61" fmla="*/ 0 h 103"/>
                  <a:gd name="T62" fmla="*/ 0 w 100"/>
                  <a:gd name="T63" fmla="*/ 0 h 103"/>
                  <a:gd name="T64" fmla="*/ 0 w 100"/>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3"/>
                  <a:gd name="T101" fmla="*/ 100 w 100"/>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91" name="Freeform 877"/>
              <p:cNvSpPr>
                <a:spLocks/>
              </p:cNvSpPr>
              <p:nvPr/>
            </p:nvSpPr>
            <p:spPr bwMode="auto">
              <a:xfrm>
                <a:off x="3490" y="3094"/>
                <a:ext cx="2" cy="3"/>
              </a:xfrm>
              <a:custGeom>
                <a:avLst/>
                <a:gdLst>
                  <a:gd name="T0" fmla="*/ 0 w 55"/>
                  <a:gd name="T1" fmla="*/ 0 h 57"/>
                  <a:gd name="T2" fmla="*/ 0 w 55"/>
                  <a:gd name="T3" fmla="*/ 0 h 57"/>
                  <a:gd name="T4" fmla="*/ 0 w 55"/>
                  <a:gd name="T5" fmla="*/ 0 h 57"/>
                  <a:gd name="T6" fmla="*/ 0 w 55"/>
                  <a:gd name="T7" fmla="*/ 0 h 57"/>
                  <a:gd name="T8" fmla="*/ 0 w 55"/>
                  <a:gd name="T9" fmla="*/ 0 h 57"/>
                  <a:gd name="T10" fmla="*/ 0 w 55"/>
                  <a:gd name="T11" fmla="*/ 0 h 57"/>
                  <a:gd name="T12" fmla="*/ 0 w 55"/>
                  <a:gd name="T13" fmla="*/ 0 h 57"/>
                  <a:gd name="T14" fmla="*/ 0 w 55"/>
                  <a:gd name="T15" fmla="*/ 0 h 57"/>
                  <a:gd name="T16" fmla="*/ 0 w 55"/>
                  <a:gd name="T17" fmla="*/ 0 h 57"/>
                  <a:gd name="T18" fmla="*/ 0 w 55"/>
                  <a:gd name="T19" fmla="*/ 0 h 57"/>
                  <a:gd name="T20" fmla="*/ 0 w 55"/>
                  <a:gd name="T21" fmla="*/ 0 h 57"/>
                  <a:gd name="T22" fmla="*/ 0 w 55"/>
                  <a:gd name="T23" fmla="*/ 0 h 57"/>
                  <a:gd name="T24" fmla="*/ 0 w 55"/>
                  <a:gd name="T25" fmla="*/ 0 h 57"/>
                  <a:gd name="T26" fmla="*/ 0 w 55"/>
                  <a:gd name="T27" fmla="*/ 0 h 57"/>
                  <a:gd name="T28" fmla="*/ 0 w 55"/>
                  <a:gd name="T29" fmla="*/ 0 h 57"/>
                  <a:gd name="T30" fmla="*/ 0 w 55"/>
                  <a:gd name="T31" fmla="*/ 0 h 57"/>
                  <a:gd name="T32" fmla="*/ 0 w 55"/>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7"/>
                  <a:gd name="T53" fmla="*/ 55 w 5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92" name="Freeform 878"/>
              <p:cNvSpPr>
                <a:spLocks/>
              </p:cNvSpPr>
              <p:nvPr/>
            </p:nvSpPr>
            <p:spPr bwMode="auto">
              <a:xfrm>
                <a:off x="3421" y="3133"/>
                <a:ext cx="2" cy="3"/>
              </a:xfrm>
              <a:custGeom>
                <a:avLst/>
                <a:gdLst>
                  <a:gd name="T0" fmla="*/ 0 w 55"/>
                  <a:gd name="T1" fmla="*/ 0 h 56"/>
                  <a:gd name="T2" fmla="*/ 0 w 55"/>
                  <a:gd name="T3" fmla="*/ 0 h 56"/>
                  <a:gd name="T4" fmla="*/ 0 w 55"/>
                  <a:gd name="T5" fmla="*/ 0 h 56"/>
                  <a:gd name="T6" fmla="*/ 0 w 55"/>
                  <a:gd name="T7" fmla="*/ 0 h 56"/>
                  <a:gd name="T8" fmla="*/ 0 w 55"/>
                  <a:gd name="T9" fmla="*/ 0 h 56"/>
                  <a:gd name="T10" fmla="*/ 0 w 55"/>
                  <a:gd name="T11" fmla="*/ 0 h 56"/>
                  <a:gd name="T12" fmla="*/ 0 w 55"/>
                  <a:gd name="T13" fmla="*/ 0 h 56"/>
                  <a:gd name="T14" fmla="*/ 0 w 55"/>
                  <a:gd name="T15" fmla="*/ 0 h 56"/>
                  <a:gd name="T16" fmla="*/ 0 w 55"/>
                  <a:gd name="T17" fmla="*/ 0 h 56"/>
                  <a:gd name="T18" fmla="*/ 0 w 55"/>
                  <a:gd name="T19" fmla="*/ 0 h 56"/>
                  <a:gd name="T20" fmla="*/ 0 w 55"/>
                  <a:gd name="T21" fmla="*/ 0 h 56"/>
                  <a:gd name="T22" fmla="*/ 0 w 55"/>
                  <a:gd name="T23" fmla="*/ 0 h 56"/>
                  <a:gd name="T24" fmla="*/ 0 w 55"/>
                  <a:gd name="T25" fmla="*/ 0 h 56"/>
                  <a:gd name="T26" fmla="*/ 0 w 55"/>
                  <a:gd name="T27" fmla="*/ 0 h 56"/>
                  <a:gd name="T28" fmla="*/ 0 w 55"/>
                  <a:gd name="T29" fmla="*/ 0 h 56"/>
                  <a:gd name="T30" fmla="*/ 0 w 55"/>
                  <a:gd name="T31" fmla="*/ 0 h 56"/>
                  <a:gd name="T32" fmla="*/ 0 w 55"/>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6"/>
                  <a:gd name="T53" fmla="*/ 55 w 55"/>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93" name="Freeform 879"/>
              <p:cNvSpPr>
                <a:spLocks/>
              </p:cNvSpPr>
              <p:nvPr/>
            </p:nvSpPr>
            <p:spPr bwMode="auto">
              <a:xfrm>
                <a:off x="3433" y="3076"/>
                <a:ext cx="29" cy="29"/>
              </a:xfrm>
              <a:custGeom>
                <a:avLst/>
                <a:gdLst>
                  <a:gd name="T0" fmla="*/ 0 w 624"/>
                  <a:gd name="T1" fmla="*/ 0 h 522"/>
                  <a:gd name="T2" fmla="*/ 0 w 624"/>
                  <a:gd name="T3" fmla="*/ 0 h 522"/>
                  <a:gd name="T4" fmla="*/ 0 w 624"/>
                  <a:gd name="T5" fmla="*/ 0 h 522"/>
                  <a:gd name="T6" fmla="*/ 0 w 624"/>
                  <a:gd name="T7" fmla="*/ 0 h 522"/>
                  <a:gd name="T8" fmla="*/ 0 w 624"/>
                  <a:gd name="T9" fmla="*/ 0 h 522"/>
                  <a:gd name="T10" fmla="*/ 0 60000 65536"/>
                  <a:gd name="T11" fmla="*/ 0 60000 65536"/>
                  <a:gd name="T12" fmla="*/ 0 60000 65536"/>
                  <a:gd name="T13" fmla="*/ 0 60000 65536"/>
                  <a:gd name="T14" fmla="*/ 0 60000 65536"/>
                  <a:gd name="T15" fmla="*/ 0 w 624"/>
                  <a:gd name="T16" fmla="*/ 0 h 522"/>
                  <a:gd name="T17" fmla="*/ 624 w 624"/>
                  <a:gd name="T18" fmla="*/ 522 h 522"/>
                </a:gdLst>
                <a:ahLst/>
                <a:cxnLst>
                  <a:cxn ang="T10">
                    <a:pos x="T0" y="T1"/>
                  </a:cxn>
                  <a:cxn ang="T11">
                    <a:pos x="T2" y="T3"/>
                  </a:cxn>
                  <a:cxn ang="T12">
                    <a:pos x="T4" y="T5"/>
                  </a:cxn>
                  <a:cxn ang="T13">
                    <a:pos x="T6" y="T7"/>
                  </a:cxn>
                  <a:cxn ang="T14">
                    <a:pos x="T8" y="T9"/>
                  </a:cxn>
                </a:cxnLst>
                <a:rect l="T15" t="T16" r="T17" b="T18"/>
                <a:pathLst>
                  <a:path w="624" h="522">
                    <a:moveTo>
                      <a:pt x="498" y="0"/>
                    </a:moveTo>
                    <a:lnTo>
                      <a:pt x="0" y="222"/>
                    </a:lnTo>
                    <a:lnTo>
                      <a:pt x="125" y="522"/>
                    </a:lnTo>
                    <a:lnTo>
                      <a:pt x="624" y="301"/>
                    </a:lnTo>
                    <a:lnTo>
                      <a:pt x="498" y="0"/>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94" name="Freeform 880"/>
              <p:cNvSpPr>
                <a:spLocks/>
              </p:cNvSpPr>
              <p:nvPr/>
            </p:nvSpPr>
            <p:spPr bwMode="auto">
              <a:xfrm>
                <a:off x="3434" y="3077"/>
                <a:ext cx="27" cy="27"/>
              </a:xfrm>
              <a:custGeom>
                <a:avLst/>
                <a:gdLst>
                  <a:gd name="T0" fmla="*/ 0 w 589"/>
                  <a:gd name="T1" fmla="*/ 0 h 484"/>
                  <a:gd name="T2" fmla="*/ 0 w 589"/>
                  <a:gd name="T3" fmla="*/ 0 h 484"/>
                  <a:gd name="T4" fmla="*/ 0 w 589"/>
                  <a:gd name="T5" fmla="*/ 0 h 484"/>
                  <a:gd name="T6" fmla="*/ 0 w 589"/>
                  <a:gd name="T7" fmla="*/ 0 h 484"/>
                  <a:gd name="T8" fmla="*/ 0 w 589"/>
                  <a:gd name="T9" fmla="*/ 0 h 484"/>
                  <a:gd name="T10" fmla="*/ 0 60000 65536"/>
                  <a:gd name="T11" fmla="*/ 0 60000 65536"/>
                  <a:gd name="T12" fmla="*/ 0 60000 65536"/>
                  <a:gd name="T13" fmla="*/ 0 60000 65536"/>
                  <a:gd name="T14" fmla="*/ 0 60000 65536"/>
                  <a:gd name="T15" fmla="*/ 0 w 589"/>
                  <a:gd name="T16" fmla="*/ 0 h 484"/>
                  <a:gd name="T17" fmla="*/ 589 w 589"/>
                  <a:gd name="T18" fmla="*/ 484 h 484"/>
                </a:gdLst>
                <a:ahLst/>
                <a:cxnLst>
                  <a:cxn ang="T10">
                    <a:pos x="T0" y="T1"/>
                  </a:cxn>
                  <a:cxn ang="T11">
                    <a:pos x="T2" y="T3"/>
                  </a:cxn>
                  <a:cxn ang="T12">
                    <a:pos x="T4" y="T5"/>
                  </a:cxn>
                  <a:cxn ang="T13">
                    <a:pos x="T6" y="T7"/>
                  </a:cxn>
                  <a:cxn ang="T14">
                    <a:pos x="T8" y="T9"/>
                  </a:cxn>
                </a:cxnLst>
                <a:rect l="T15" t="T16" r="T17" b="T18"/>
                <a:pathLst>
                  <a:path w="589" h="484">
                    <a:moveTo>
                      <a:pt x="474" y="0"/>
                    </a:moveTo>
                    <a:lnTo>
                      <a:pt x="0" y="211"/>
                    </a:lnTo>
                    <a:lnTo>
                      <a:pt x="114" y="484"/>
                    </a:lnTo>
                    <a:lnTo>
                      <a:pt x="589" y="273"/>
                    </a:lnTo>
                    <a:lnTo>
                      <a:pt x="474" y="0"/>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95" name="Freeform 881"/>
              <p:cNvSpPr>
                <a:spLocks/>
              </p:cNvSpPr>
              <p:nvPr/>
            </p:nvSpPr>
            <p:spPr bwMode="auto">
              <a:xfrm>
                <a:off x="3434" y="3078"/>
                <a:ext cx="27" cy="26"/>
              </a:xfrm>
              <a:custGeom>
                <a:avLst/>
                <a:gdLst>
                  <a:gd name="T0" fmla="*/ 0 w 583"/>
                  <a:gd name="T1" fmla="*/ 0 h 471"/>
                  <a:gd name="T2" fmla="*/ 0 w 583"/>
                  <a:gd name="T3" fmla="*/ 0 h 471"/>
                  <a:gd name="T4" fmla="*/ 0 w 583"/>
                  <a:gd name="T5" fmla="*/ 0 h 471"/>
                  <a:gd name="T6" fmla="*/ 0 w 583"/>
                  <a:gd name="T7" fmla="*/ 0 h 471"/>
                  <a:gd name="T8" fmla="*/ 0 w 583"/>
                  <a:gd name="T9" fmla="*/ 0 h 471"/>
                  <a:gd name="T10" fmla="*/ 0 60000 65536"/>
                  <a:gd name="T11" fmla="*/ 0 60000 65536"/>
                  <a:gd name="T12" fmla="*/ 0 60000 65536"/>
                  <a:gd name="T13" fmla="*/ 0 60000 65536"/>
                  <a:gd name="T14" fmla="*/ 0 60000 65536"/>
                  <a:gd name="T15" fmla="*/ 0 w 583"/>
                  <a:gd name="T16" fmla="*/ 0 h 471"/>
                  <a:gd name="T17" fmla="*/ 583 w 583"/>
                  <a:gd name="T18" fmla="*/ 471 h 471"/>
                </a:gdLst>
                <a:ahLst/>
                <a:cxnLst>
                  <a:cxn ang="T10">
                    <a:pos x="T0" y="T1"/>
                  </a:cxn>
                  <a:cxn ang="T11">
                    <a:pos x="T2" y="T3"/>
                  </a:cxn>
                  <a:cxn ang="T12">
                    <a:pos x="T4" y="T5"/>
                  </a:cxn>
                  <a:cxn ang="T13">
                    <a:pos x="T6" y="T7"/>
                  </a:cxn>
                  <a:cxn ang="T14">
                    <a:pos x="T8" y="T9"/>
                  </a:cxn>
                </a:cxnLst>
                <a:rect l="T15" t="T16" r="T17" b="T18"/>
                <a:pathLst>
                  <a:path w="583" h="471">
                    <a:moveTo>
                      <a:pt x="473" y="0"/>
                    </a:moveTo>
                    <a:lnTo>
                      <a:pt x="0" y="211"/>
                    </a:lnTo>
                    <a:lnTo>
                      <a:pt x="108" y="471"/>
                    </a:lnTo>
                    <a:lnTo>
                      <a:pt x="583" y="260"/>
                    </a:lnTo>
                    <a:lnTo>
                      <a:pt x="473" y="0"/>
                    </a:lnTo>
                    <a:close/>
                  </a:path>
                </a:pathLst>
              </a:custGeom>
              <a:solidFill>
                <a:srgbClr val="87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96" name="Freeform 882"/>
              <p:cNvSpPr>
                <a:spLocks/>
              </p:cNvSpPr>
              <p:nvPr/>
            </p:nvSpPr>
            <p:spPr bwMode="auto">
              <a:xfrm>
                <a:off x="3447" y="3082"/>
                <a:ext cx="10" cy="13"/>
              </a:xfrm>
              <a:custGeom>
                <a:avLst/>
                <a:gdLst>
                  <a:gd name="T0" fmla="*/ 0 w 227"/>
                  <a:gd name="T1" fmla="*/ 0 h 234"/>
                  <a:gd name="T2" fmla="*/ 0 w 227"/>
                  <a:gd name="T3" fmla="*/ 0 h 234"/>
                  <a:gd name="T4" fmla="*/ 0 w 227"/>
                  <a:gd name="T5" fmla="*/ 0 h 234"/>
                  <a:gd name="T6" fmla="*/ 0 w 227"/>
                  <a:gd name="T7" fmla="*/ 0 h 234"/>
                  <a:gd name="T8" fmla="*/ 0 w 227"/>
                  <a:gd name="T9" fmla="*/ 0 h 234"/>
                  <a:gd name="T10" fmla="*/ 0 w 227"/>
                  <a:gd name="T11" fmla="*/ 0 h 234"/>
                  <a:gd name="T12" fmla="*/ 0 w 227"/>
                  <a:gd name="T13" fmla="*/ 0 h 234"/>
                  <a:gd name="T14" fmla="*/ 0 w 227"/>
                  <a:gd name="T15" fmla="*/ 0 h 234"/>
                  <a:gd name="T16" fmla="*/ 0 w 227"/>
                  <a:gd name="T17" fmla="*/ 0 h 234"/>
                  <a:gd name="T18" fmla="*/ 0 w 227"/>
                  <a:gd name="T19" fmla="*/ 0 h 234"/>
                  <a:gd name="T20" fmla="*/ 0 w 227"/>
                  <a:gd name="T21" fmla="*/ 0 h 234"/>
                  <a:gd name="T22" fmla="*/ 0 w 227"/>
                  <a:gd name="T23" fmla="*/ 0 h 234"/>
                  <a:gd name="T24" fmla="*/ 0 w 227"/>
                  <a:gd name="T25" fmla="*/ 0 h 234"/>
                  <a:gd name="T26" fmla="*/ 0 w 227"/>
                  <a:gd name="T27" fmla="*/ 0 h 234"/>
                  <a:gd name="T28" fmla="*/ 0 w 227"/>
                  <a:gd name="T29" fmla="*/ 0 h 234"/>
                  <a:gd name="T30" fmla="*/ 0 w 227"/>
                  <a:gd name="T31" fmla="*/ 0 h 234"/>
                  <a:gd name="T32" fmla="*/ 0 w 227"/>
                  <a:gd name="T33" fmla="*/ 0 h 234"/>
                  <a:gd name="T34" fmla="*/ 0 w 227"/>
                  <a:gd name="T35" fmla="*/ 0 h 234"/>
                  <a:gd name="T36" fmla="*/ 0 w 227"/>
                  <a:gd name="T37" fmla="*/ 0 h 234"/>
                  <a:gd name="T38" fmla="*/ 0 w 227"/>
                  <a:gd name="T39" fmla="*/ 0 h 234"/>
                  <a:gd name="T40" fmla="*/ 0 w 227"/>
                  <a:gd name="T41" fmla="*/ 0 h 234"/>
                  <a:gd name="T42" fmla="*/ 0 w 227"/>
                  <a:gd name="T43" fmla="*/ 0 h 234"/>
                  <a:gd name="T44" fmla="*/ 0 w 227"/>
                  <a:gd name="T45" fmla="*/ 0 h 234"/>
                  <a:gd name="T46" fmla="*/ 0 w 227"/>
                  <a:gd name="T47" fmla="*/ 0 h 234"/>
                  <a:gd name="T48" fmla="*/ 0 w 227"/>
                  <a:gd name="T49" fmla="*/ 0 h 234"/>
                  <a:gd name="T50" fmla="*/ 0 w 227"/>
                  <a:gd name="T51" fmla="*/ 0 h 234"/>
                  <a:gd name="T52" fmla="*/ 0 w 227"/>
                  <a:gd name="T53" fmla="*/ 0 h 234"/>
                  <a:gd name="T54" fmla="*/ 0 w 227"/>
                  <a:gd name="T55" fmla="*/ 0 h 234"/>
                  <a:gd name="T56" fmla="*/ 0 w 227"/>
                  <a:gd name="T57" fmla="*/ 0 h 234"/>
                  <a:gd name="T58" fmla="*/ 0 w 227"/>
                  <a:gd name="T59" fmla="*/ 0 h 234"/>
                  <a:gd name="T60" fmla="*/ 0 w 227"/>
                  <a:gd name="T61" fmla="*/ 0 h 234"/>
                  <a:gd name="T62" fmla="*/ 0 w 227"/>
                  <a:gd name="T63" fmla="*/ 0 h 234"/>
                  <a:gd name="T64" fmla="*/ 0 w 227"/>
                  <a:gd name="T65" fmla="*/ 0 h 2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7"/>
                  <a:gd name="T100" fmla="*/ 0 h 234"/>
                  <a:gd name="T101" fmla="*/ 227 w 227"/>
                  <a:gd name="T102" fmla="*/ 234 h 2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97" name="Freeform 883"/>
              <p:cNvSpPr>
                <a:spLocks/>
              </p:cNvSpPr>
              <p:nvPr/>
            </p:nvSpPr>
            <p:spPr bwMode="auto">
              <a:xfrm>
                <a:off x="3447" y="3082"/>
                <a:ext cx="10" cy="12"/>
              </a:xfrm>
              <a:custGeom>
                <a:avLst/>
                <a:gdLst>
                  <a:gd name="T0" fmla="*/ 0 w 208"/>
                  <a:gd name="T1" fmla="*/ 0 h 214"/>
                  <a:gd name="T2" fmla="*/ 0 w 208"/>
                  <a:gd name="T3" fmla="*/ 0 h 214"/>
                  <a:gd name="T4" fmla="*/ 0 w 208"/>
                  <a:gd name="T5" fmla="*/ 0 h 214"/>
                  <a:gd name="T6" fmla="*/ 0 w 208"/>
                  <a:gd name="T7" fmla="*/ 0 h 214"/>
                  <a:gd name="T8" fmla="*/ 0 w 208"/>
                  <a:gd name="T9" fmla="*/ 0 h 214"/>
                  <a:gd name="T10" fmla="*/ 0 w 208"/>
                  <a:gd name="T11" fmla="*/ 0 h 214"/>
                  <a:gd name="T12" fmla="*/ 0 w 208"/>
                  <a:gd name="T13" fmla="*/ 0 h 214"/>
                  <a:gd name="T14" fmla="*/ 0 w 208"/>
                  <a:gd name="T15" fmla="*/ 0 h 214"/>
                  <a:gd name="T16" fmla="*/ 0 w 208"/>
                  <a:gd name="T17" fmla="*/ 0 h 214"/>
                  <a:gd name="T18" fmla="*/ 0 w 208"/>
                  <a:gd name="T19" fmla="*/ 0 h 214"/>
                  <a:gd name="T20" fmla="*/ 0 w 208"/>
                  <a:gd name="T21" fmla="*/ 0 h 214"/>
                  <a:gd name="T22" fmla="*/ 0 w 208"/>
                  <a:gd name="T23" fmla="*/ 0 h 214"/>
                  <a:gd name="T24" fmla="*/ 0 w 208"/>
                  <a:gd name="T25" fmla="*/ 0 h 214"/>
                  <a:gd name="T26" fmla="*/ 0 w 208"/>
                  <a:gd name="T27" fmla="*/ 0 h 214"/>
                  <a:gd name="T28" fmla="*/ 0 w 208"/>
                  <a:gd name="T29" fmla="*/ 0 h 214"/>
                  <a:gd name="T30" fmla="*/ 0 w 208"/>
                  <a:gd name="T31" fmla="*/ 0 h 214"/>
                  <a:gd name="T32" fmla="*/ 0 w 208"/>
                  <a:gd name="T33" fmla="*/ 0 h 214"/>
                  <a:gd name="T34" fmla="*/ 0 w 208"/>
                  <a:gd name="T35" fmla="*/ 0 h 214"/>
                  <a:gd name="T36" fmla="*/ 0 w 208"/>
                  <a:gd name="T37" fmla="*/ 0 h 214"/>
                  <a:gd name="T38" fmla="*/ 0 w 208"/>
                  <a:gd name="T39" fmla="*/ 0 h 214"/>
                  <a:gd name="T40" fmla="*/ 0 w 208"/>
                  <a:gd name="T41" fmla="*/ 0 h 214"/>
                  <a:gd name="T42" fmla="*/ 0 w 208"/>
                  <a:gd name="T43" fmla="*/ 0 h 214"/>
                  <a:gd name="T44" fmla="*/ 0 w 208"/>
                  <a:gd name="T45" fmla="*/ 0 h 214"/>
                  <a:gd name="T46" fmla="*/ 0 w 208"/>
                  <a:gd name="T47" fmla="*/ 0 h 214"/>
                  <a:gd name="T48" fmla="*/ 0 w 208"/>
                  <a:gd name="T49" fmla="*/ 0 h 214"/>
                  <a:gd name="T50" fmla="*/ 0 w 208"/>
                  <a:gd name="T51" fmla="*/ 0 h 214"/>
                  <a:gd name="T52" fmla="*/ 0 w 208"/>
                  <a:gd name="T53" fmla="*/ 0 h 214"/>
                  <a:gd name="T54" fmla="*/ 0 w 208"/>
                  <a:gd name="T55" fmla="*/ 0 h 214"/>
                  <a:gd name="T56" fmla="*/ 0 w 208"/>
                  <a:gd name="T57" fmla="*/ 0 h 214"/>
                  <a:gd name="T58" fmla="*/ 0 w 208"/>
                  <a:gd name="T59" fmla="*/ 0 h 214"/>
                  <a:gd name="T60" fmla="*/ 0 w 208"/>
                  <a:gd name="T61" fmla="*/ 0 h 214"/>
                  <a:gd name="T62" fmla="*/ 0 w 208"/>
                  <a:gd name="T63" fmla="*/ 0 h 214"/>
                  <a:gd name="T64" fmla="*/ 0 w 208"/>
                  <a:gd name="T65" fmla="*/ 0 h 2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214"/>
                  <a:gd name="T101" fmla="*/ 208 w 208"/>
                  <a:gd name="T102" fmla="*/ 214 h 2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98" name="Freeform 884"/>
              <p:cNvSpPr>
                <a:spLocks/>
              </p:cNvSpPr>
              <p:nvPr/>
            </p:nvSpPr>
            <p:spPr bwMode="auto">
              <a:xfrm>
                <a:off x="3448" y="3083"/>
                <a:ext cx="8" cy="10"/>
              </a:xfrm>
              <a:custGeom>
                <a:avLst/>
                <a:gdLst>
                  <a:gd name="T0" fmla="*/ 0 w 189"/>
                  <a:gd name="T1" fmla="*/ 0 h 194"/>
                  <a:gd name="T2" fmla="*/ 0 w 189"/>
                  <a:gd name="T3" fmla="*/ 0 h 194"/>
                  <a:gd name="T4" fmla="*/ 0 w 189"/>
                  <a:gd name="T5" fmla="*/ 0 h 194"/>
                  <a:gd name="T6" fmla="*/ 0 w 189"/>
                  <a:gd name="T7" fmla="*/ 0 h 194"/>
                  <a:gd name="T8" fmla="*/ 0 w 189"/>
                  <a:gd name="T9" fmla="*/ 0 h 194"/>
                  <a:gd name="T10" fmla="*/ 0 w 189"/>
                  <a:gd name="T11" fmla="*/ 0 h 194"/>
                  <a:gd name="T12" fmla="*/ 0 w 189"/>
                  <a:gd name="T13" fmla="*/ 0 h 194"/>
                  <a:gd name="T14" fmla="*/ 0 w 189"/>
                  <a:gd name="T15" fmla="*/ 0 h 194"/>
                  <a:gd name="T16" fmla="*/ 0 w 189"/>
                  <a:gd name="T17" fmla="*/ 0 h 194"/>
                  <a:gd name="T18" fmla="*/ 0 w 189"/>
                  <a:gd name="T19" fmla="*/ 0 h 194"/>
                  <a:gd name="T20" fmla="*/ 0 w 189"/>
                  <a:gd name="T21" fmla="*/ 0 h 194"/>
                  <a:gd name="T22" fmla="*/ 0 w 189"/>
                  <a:gd name="T23" fmla="*/ 0 h 194"/>
                  <a:gd name="T24" fmla="*/ 0 w 189"/>
                  <a:gd name="T25" fmla="*/ 0 h 194"/>
                  <a:gd name="T26" fmla="*/ 0 w 189"/>
                  <a:gd name="T27" fmla="*/ 0 h 194"/>
                  <a:gd name="T28" fmla="*/ 0 w 189"/>
                  <a:gd name="T29" fmla="*/ 0 h 194"/>
                  <a:gd name="T30" fmla="*/ 0 w 189"/>
                  <a:gd name="T31" fmla="*/ 0 h 194"/>
                  <a:gd name="T32" fmla="*/ 0 w 189"/>
                  <a:gd name="T33" fmla="*/ 0 h 194"/>
                  <a:gd name="T34" fmla="*/ 0 w 189"/>
                  <a:gd name="T35" fmla="*/ 0 h 194"/>
                  <a:gd name="T36" fmla="*/ 0 w 189"/>
                  <a:gd name="T37" fmla="*/ 0 h 194"/>
                  <a:gd name="T38" fmla="*/ 0 w 189"/>
                  <a:gd name="T39" fmla="*/ 0 h 194"/>
                  <a:gd name="T40" fmla="*/ 0 w 189"/>
                  <a:gd name="T41" fmla="*/ 0 h 194"/>
                  <a:gd name="T42" fmla="*/ 0 w 189"/>
                  <a:gd name="T43" fmla="*/ 0 h 194"/>
                  <a:gd name="T44" fmla="*/ 0 w 189"/>
                  <a:gd name="T45" fmla="*/ 0 h 194"/>
                  <a:gd name="T46" fmla="*/ 0 w 189"/>
                  <a:gd name="T47" fmla="*/ 0 h 194"/>
                  <a:gd name="T48" fmla="*/ 0 w 189"/>
                  <a:gd name="T49" fmla="*/ 0 h 194"/>
                  <a:gd name="T50" fmla="*/ 0 w 189"/>
                  <a:gd name="T51" fmla="*/ 0 h 194"/>
                  <a:gd name="T52" fmla="*/ 0 w 189"/>
                  <a:gd name="T53" fmla="*/ 0 h 194"/>
                  <a:gd name="T54" fmla="*/ 0 w 189"/>
                  <a:gd name="T55" fmla="*/ 0 h 194"/>
                  <a:gd name="T56" fmla="*/ 0 w 189"/>
                  <a:gd name="T57" fmla="*/ 0 h 194"/>
                  <a:gd name="T58" fmla="*/ 0 w 189"/>
                  <a:gd name="T59" fmla="*/ 0 h 194"/>
                  <a:gd name="T60" fmla="*/ 0 w 189"/>
                  <a:gd name="T61" fmla="*/ 0 h 194"/>
                  <a:gd name="T62" fmla="*/ 0 w 189"/>
                  <a:gd name="T63" fmla="*/ 0 h 194"/>
                  <a:gd name="T64" fmla="*/ 0 w 189"/>
                  <a:gd name="T65" fmla="*/ 0 h 1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9"/>
                  <a:gd name="T100" fmla="*/ 0 h 194"/>
                  <a:gd name="T101" fmla="*/ 189 w 189"/>
                  <a:gd name="T102" fmla="*/ 194 h 1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99" name="Freeform 885"/>
              <p:cNvSpPr>
                <a:spLocks/>
              </p:cNvSpPr>
              <p:nvPr/>
            </p:nvSpPr>
            <p:spPr bwMode="auto">
              <a:xfrm>
                <a:off x="3448" y="3083"/>
                <a:ext cx="8" cy="10"/>
              </a:xfrm>
              <a:custGeom>
                <a:avLst/>
                <a:gdLst>
                  <a:gd name="T0" fmla="*/ 0 w 171"/>
                  <a:gd name="T1" fmla="*/ 0 h 177"/>
                  <a:gd name="T2" fmla="*/ 0 w 171"/>
                  <a:gd name="T3" fmla="*/ 0 h 177"/>
                  <a:gd name="T4" fmla="*/ 0 w 171"/>
                  <a:gd name="T5" fmla="*/ 0 h 177"/>
                  <a:gd name="T6" fmla="*/ 0 w 171"/>
                  <a:gd name="T7" fmla="*/ 0 h 177"/>
                  <a:gd name="T8" fmla="*/ 0 w 171"/>
                  <a:gd name="T9" fmla="*/ 0 h 177"/>
                  <a:gd name="T10" fmla="*/ 0 w 171"/>
                  <a:gd name="T11" fmla="*/ 0 h 177"/>
                  <a:gd name="T12" fmla="*/ 0 w 171"/>
                  <a:gd name="T13" fmla="*/ 0 h 177"/>
                  <a:gd name="T14" fmla="*/ 0 w 171"/>
                  <a:gd name="T15" fmla="*/ 0 h 177"/>
                  <a:gd name="T16" fmla="*/ 0 w 171"/>
                  <a:gd name="T17" fmla="*/ 0 h 177"/>
                  <a:gd name="T18" fmla="*/ 0 w 171"/>
                  <a:gd name="T19" fmla="*/ 0 h 177"/>
                  <a:gd name="T20" fmla="*/ 0 w 171"/>
                  <a:gd name="T21" fmla="*/ 0 h 177"/>
                  <a:gd name="T22" fmla="*/ 0 w 171"/>
                  <a:gd name="T23" fmla="*/ 0 h 177"/>
                  <a:gd name="T24" fmla="*/ 0 w 171"/>
                  <a:gd name="T25" fmla="*/ 0 h 177"/>
                  <a:gd name="T26" fmla="*/ 0 w 171"/>
                  <a:gd name="T27" fmla="*/ 0 h 177"/>
                  <a:gd name="T28" fmla="*/ 0 w 171"/>
                  <a:gd name="T29" fmla="*/ 0 h 177"/>
                  <a:gd name="T30" fmla="*/ 0 w 171"/>
                  <a:gd name="T31" fmla="*/ 0 h 177"/>
                  <a:gd name="T32" fmla="*/ 0 w 171"/>
                  <a:gd name="T33" fmla="*/ 0 h 177"/>
                  <a:gd name="T34" fmla="*/ 0 w 171"/>
                  <a:gd name="T35" fmla="*/ 0 h 177"/>
                  <a:gd name="T36" fmla="*/ 0 w 171"/>
                  <a:gd name="T37" fmla="*/ 0 h 177"/>
                  <a:gd name="T38" fmla="*/ 0 w 171"/>
                  <a:gd name="T39" fmla="*/ 0 h 177"/>
                  <a:gd name="T40" fmla="*/ 0 w 171"/>
                  <a:gd name="T41" fmla="*/ 0 h 177"/>
                  <a:gd name="T42" fmla="*/ 0 w 171"/>
                  <a:gd name="T43" fmla="*/ 0 h 177"/>
                  <a:gd name="T44" fmla="*/ 0 w 171"/>
                  <a:gd name="T45" fmla="*/ 0 h 177"/>
                  <a:gd name="T46" fmla="*/ 0 w 171"/>
                  <a:gd name="T47" fmla="*/ 0 h 177"/>
                  <a:gd name="T48" fmla="*/ 0 w 171"/>
                  <a:gd name="T49" fmla="*/ 0 h 177"/>
                  <a:gd name="T50" fmla="*/ 0 w 171"/>
                  <a:gd name="T51" fmla="*/ 0 h 177"/>
                  <a:gd name="T52" fmla="*/ 0 w 171"/>
                  <a:gd name="T53" fmla="*/ 0 h 177"/>
                  <a:gd name="T54" fmla="*/ 0 w 171"/>
                  <a:gd name="T55" fmla="*/ 0 h 177"/>
                  <a:gd name="T56" fmla="*/ 0 w 171"/>
                  <a:gd name="T57" fmla="*/ 0 h 177"/>
                  <a:gd name="T58" fmla="*/ 0 w 171"/>
                  <a:gd name="T59" fmla="*/ 0 h 177"/>
                  <a:gd name="T60" fmla="*/ 0 w 171"/>
                  <a:gd name="T61" fmla="*/ 0 h 177"/>
                  <a:gd name="T62" fmla="*/ 0 w 171"/>
                  <a:gd name="T63" fmla="*/ 0 h 177"/>
                  <a:gd name="T64" fmla="*/ 0 w 171"/>
                  <a:gd name="T65" fmla="*/ 0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177"/>
                  <a:gd name="T101" fmla="*/ 171 w 171"/>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00" name="Freeform 886"/>
              <p:cNvSpPr>
                <a:spLocks/>
              </p:cNvSpPr>
              <p:nvPr/>
            </p:nvSpPr>
            <p:spPr bwMode="auto">
              <a:xfrm>
                <a:off x="3449" y="3083"/>
                <a:ext cx="7" cy="9"/>
              </a:xfrm>
              <a:custGeom>
                <a:avLst/>
                <a:gdLst>
                  <a:gd name="T0" fmla="*/ 0 w 152"/>
                  <a:gd name="T1" fmla="*/ 0 h 156"/>
                  <a:gd name="T2" fmla="*/ 0 w 152"/>
                  <a:gd name="T3" fmla="*/ 0 h 156"/>
                  <a:gd name="T4" fmla="*/ 0 w 152"/>
                  <a:gd name="T5" fmla="*/ 0 h 156"/>
                  <a:gd name="T6" fmla="*/ 0 w 152"/>
                  <a:gd name="T7" fmla="*/ 0 h 156"/>
                  <a:gd name="T8" fmla="*/ 0 w 152"/>
                  <a:gd name="T9" fmla="*/ 0 h 156"/>
                  <a:gd name="T10" fmla="*/ 0 w 152"/>
                  <a:gd name="T11" fmla="*/ 0 h 156"/>
                  <a:gd name="T12" fmla="*/ 0 w 152"/>
                  <a:gd name="T13" fmla="*/ 0 h 156"/>
                  <a:gd name="T14" fmla="*/ 0 w 152"/>
                  <a:gd name="T15" fmla="*/ 0 h 156"/>
                  <a:gd name="T16" fmla="*/ 0 w 152"/>
                  <a:gd name="T17" fmla="*/ 0 h 156"/>
                  <a:gd name="T18" fmla="*/ 0 w 152"/>
                  <a:gd name="T19" fmla="*/ 0 h 156"/>
                  <a:gd name="T20" fmla="*/ 0 w 152"/>
                  <a:gd name="T21" fmla="*/ 0 h 156"/>
                  <a:gd name="T22" fmla="*/ 0 w 152"/>
                  <a:gd name="T23" fmla="*/ 0 h 156"/>
                  <a:gd name="T24" fmla="*/ 0 w 152"/>
                  <a:gd name="T25" fmla="*/ 0 h 156"/>
                  <a:gd name="T26" fmla="*/ 0 w 152"/>
                  <a:gd name="T27" fmla="*/ 0 h 156"/>
                  <a:gd name="T28" fmla="*/ 0 w 152"/>
                  <a:gd name="T29" fmla="*/ 0 h 156"/>
                  <a:gd name="T30" fmla="*/ 0 w 152"/>
                  <a:gd name="T31" fmla="*/ 0 h 156"/>
                  <a:gd name="T32" fmla="*/ 0 w 152"/>
                  <a:gd name="T33" fmla="*/ 0 h 156"/>
                  <a:gd name="T34" fmla="*/ 0 w 152"/>
                  <a:gd name="T35" fmla="*/ 0 h 156"/>
                  <a:gd name="T36" fmla="*/ 0 w 152"/>
                  <a:gd name="T37" fmla="*/ 0 h 156"/>
                  <a:gd name="T38" fmla="*/ 0 w 152"/>
                  <a:gd name="T39" fmla="*/ 0 h 156"/>
                  <a:gd name="T40" fmla="*/ 0 w 152"/>
                  <a:gd name="T41" fmla="*/ 0 h 156"/>
                  <a:gd name="T42" fmla="*/ 0 w 152"/>
                  <a:gd name="T43" fmla="*/ 0 h 156"/>
                  <a:gd name="T44" fmla="*/ 0 w 152"/>
                  <a:gd name="T45" fmla="*/ 0 h 156"/>
                  <a:gd name="T46" fmla="*/ 0 w 152"/>
                  <a:gd name="T47" fmla="*/ 0 h 156"/>
                  <a:gd name="T48" fmla="*/ 0 w 152"/>
                  <a:gd name="T49" fmla="*/ 0 h 156"/>
                  <a:gd name="T50" fmla="*/ 0 w 152"/>
                  <a:gd name="T51" fmla="*/ 0 h 156"/>
                  <a:gd name="T52" fmla="*/ 0 w 152"/>
                  <a:gd name="T53" fmla="*/ 0 h 156"/>
                  <a:gd name="T54" fmla="*/ 0 w 152"/>
                  <a:gd name="T55" fmla="*/ 0 h 156"/>
                  <a:gd name="T56" fmla="*/ 0 w 152"/>
                  <a:gd name="T57" fmla="*/ 0 h 156"/>
                  <a:gd name="T58" fmla="*/ 0 w 152"/>
                  <a:gd name="T59" fmla="*/ 0 h 156"/>
                  <a:gd name="T60" fmla="*/ 0 w 152"/>
                  <a:gd name="T61" fmla="*/ 0 h 156"/>
                  <a:gd name="T62" fmla="*/ 0 w 152"/>
                  <a:gd name="T63" fmla="*/ 0 h 156"/>
                  <a:gd name="T64" fmla="*/ 0 w 152"/>
                  <a:gd name="T65" fmla="*/ 0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2"/>
                  <a:gd name="T100" fmla="*/ 0 h 156"/>
                  <a:gd name="T101" fmla="*/ 152 w 152"/>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01" name="Freeform 887"/>
              <p:cNvSpPr>
                <a:spLocks/>
              </p:cNvSpPr>
              <p:nvPr/>
            </p:nvSpPr>
            <p:spPr bwMode="auto">
              <a:xfrm>
                <a:off x="3449" y="3083"/>
                <a:ext cx="6" cy="8"/>
              </a:xfrm>
              <a:custGeom>
                <a:avLst/>
                <a:gdLst>
                  <a:gd name="T0" fmla="*/ 0 w 134"/>
                  <a:gd name="T1" fmla="*/ 0 h 139"/>
                  <a:gd name="T2" fmla="*/ 0 w 134"/>
                  <a:gd name="T3" fmla="*/ 0 h 139"/>
                  <a:gd name="T4" fmla="*/ 0 w 134"/>
                  <a:gd name="T5" fmla="*/ 0 h 139"/>
                  <a:gd name="T6" fmla="*/ 0 w 134"/>
                  <a:gd name="T7" fmla="*/ 0 h 139"/>
                  <a:gd name="T8" fmla="*/ 0 w 134"/>
                  <a:gd name="T9" fmla="*/ 0 h 139"/>
                  <a:gd name="T10" fmla="*/ 0 w 134"/>
                  <a:gd name="T11" fmla="*/ 0 h 139"/>
                  <a:gd name="T12" fmla="*/ 0 w 134"/>
                  <a:gd name="T13" fmla="*/ 0 h 139"/>
                  <a:gd name="T14" fmla="*/ 0 w 134"/>
                  <a:gd name="T15" fmla="*/ 0 h 139"/>
                  <a:gd name="T16" fmla="*/ 0 w 134"/>
                  <a:gd name="T17" fmla="*/ 0 h 139"/>
                  <a:gd name="T18" fmla="*/ 0 w 134"/>
                  <a:gd name="T19" fmla="*/ 0 h 139"/>
                  <a:gd name="T20" fmla="*/ 0 w 134"/>
                  <a:gd name="T21" fmla="*/ 0 h 139"/>
                  <a:gd name="T22" fmla="*/ 0 w 134"/>
                  <a:gd name="T23" fmla="*/ 0 h 139"/>
                  <a:gd name="T24" fmla="*/ 0 w 134"/>
                  <a:gd name="T25" fmla="*/ 0 h 139"/>
                  <a:gd name="T26" fmla="*/ 0 w 134"/>
                  <a:gd name="T27" fmla="*/ 0 h 139"/>
                  <a:gd name="T28" fmla="*/ 0 w 134"/>
                  <a:gd name="T29" fmla="*/ 0 h 139"/>
                  <a:gd name="T30" fmla="*/ 0 w 134"/>
                  <a:gd name="T31" fmla="*/ 0 h 139"/>
                  <a:gd name="T32" fmla="*/ 0 w 134"/>
                  <a:gd name="T33" fmla="*/ 0 h 139"/>
                  <a:gd name="T34" fmla="*/ 0 w 134"/>
                  <a:gd name="T35" fmla="*/ 0 h 139"/>
                  <a:gd name="T36" fmla="*/ 0 w 134"/>
                  <a:gd name="T37" fmla="*/ 0 h 139"/>
                  <a:gd name="T38" fmla="*/ 0 w 134"/>
                  <a:gd name="T39" fmla="*/ 0 h 139"/>
                  <a:gd name="T40" fmla="*/ 0 w 134"/>
                  <a:gd name="T41" fmla="*/ 0 h 139"/>
                  <a:gd name="T42" fmla="*/ 0 w 134"/>
                  <a:gd name="T43" fmla="*/ 0 h 139"/>
                  <a:gd name="T44" fmla="*/ 0 w 134"/>
                  <a:gd name="T45" fmla="*/ 0 h 139"/>
                  <a:gd name="T46" fmla="*/ 0 w 134"/>
                  <a:gd name="T47" fmla="*/ 0 h 139"/>
                  <a:gd name="T48" fmla="*/ 0 w 134"/>
                  <a:gd name="T49" fmla="*/ 0 h 139"/>
                  <a:gd name="T50" fmla="*/ 0 w 134"/>
                  <a:gd name="T51" fmla="*/ 0 h 139"/>
                  <a:gd name="T52" fmla="*/ 0 w 134"/>
                  <a:gd name="T53" fmla="*/ 0 h 139"/>
                  <a:gd name="T54" fmla="*/ 0 w 134"/>
                  <a:gd name="T55" fmla="*/ 0 h 139"/>
                  <a:gd name="T56" fmla="*/ 0 w 134"/>
                  <a:gd name="T57" fmla="*/ 0 h 139"/>
                  <a:gd name="T58" fmla="*/ 0 w 134"/>
                  <a:gd name="T59" fmla="*/ 0 h 139"/>
                  <a:gd name="T60" fmla="*/ 0 w 134"/>
                  <a:gd name="T61" fmla="*/ 0 h 139"/>
                  <a:gd name="T62" fmla="*/ 0 w 134"/>
                  <a:gd name="T63" fmla="*/ 0 h 139"/>
                  <a:gd name="T64" fmla="*/ 0 w 134"/>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139"/>
                  <a:gd name="T101" fmla="*/ 134 w 134"/>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02" name="Freeform 888"/>
              <p:cNvSpPr>
                <a:spLocks/>
              </p:cNvSpPr>
              <p:nvPr/>
            </p:nvSpPr>
            <p:spPr bwMode="auto">
              <a:xfrm>
                <a:off x="3441" y="3093"/>
                <a:ext cx="1" cy="2"/>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33"/>
                  <a:gd name="T32" fmla="*/ 21 w 2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03" name="Freeform 889"/>
              <p:cNvSpPr>
                <a:spLocks/>
              </p:cNvSpPr>
              <p:nvPr/>
            </p:nvSpPr>
            <p:spPr bwMode="auto">
              <a:xfrm>
                <a:off x="3442" y="3089"/>
                <a:ext cx="3" cy="6"/>
              </a:xfrm>
              <a:custGeom>
                <a:avLst/>
                <a:gdLst>
                  <a:gd name="T0" fmla="*/ 0 w 75"/>
                  <a:gd name="T1" fmla="*/ 0 h 98"/>
                  <a:gd name="T2" fmla="*/ 0 w 75"/>
                  <a:gd name="T3" fmla="*/ 0 h 98"/>
                  <a:gd name="T4" fmla="*/ 0 w 75"/>
                  <a:gd name="T5" fmla="*/ 0 h 98"/>
                  <a:gd name="T6" fmla="*/ 0 w 75"/>
                  <a:gd name="T7" fmla="*/ 0 h 98"/>
                  <a:gd name="T8" fmla="*/ 0 w 75"/>
                  <a:gd name="T9" fmla="*/ 0 h 98"/>
                  <a:gd name="T10" fmla="*/ 0 w 75"/>
                  <a:gd name="T11" fmla="*/ 0 h 98"/>
                  <a:gd name="T12" fmla="*/ 0 w 75"/>
                  <a:gd name="T13" fmla="*/ 0 h 98"/>
                  <a:gd name="T14" fmla="*/ 0 w 75"/>
                  <a:gd name="T15" fmla="*/ 0 h 98"/>
                  <a:gd name="T16" fmla="*/ 0 w 75"/>
                  <a:gd name="T17" fmla="*/ 0 h 98"/>
                  <a:gd name="T18" fmla="*/ 0 w 75"/>
                  <a:gd name="T19" fmla="*/ 0 h 98"/>
                  <a:gd name="T20" fmla="*/ 0 w 75"/>
                  <a:gd name="T21" fmla="*/ 0 h 98"/>
                  <a:gd name="T22" fmla="*/ 0 w 75"/>
                  <a:gd name="T23" fmla="*/ 0 h 98"/>
                  <a:gd name="T24" fmla="*/ 0 w 75"/>
                  <a:gd name="T25" fmla="*/ 0 h 98"/>
                  <a:gd name="T26" fmla="*/ 0 w 75"/>
                  <a:gd name="T27" fmla="*/ 0 h 98"/>
                  <a:gd name="T28" fmla="*/ 0 w 75"/>
                  <a:gd name="T29" fmla="*/ 0 h 98"/>
                  <a:gd name="T30" fmla="*/ 0 w 75"/>
                  <a:gd name="T31" fmla="*/ 0 h 98"/>
                  <a:gd name="T32" fmla="*/ 0 w 75"/>
                  <a:gd name="T33" fmla="*/ 0 h 98"/>
                  <a:gd name="T34" fmla="*/ 0 w 75"/>
                  <a:gd name="T35" fmla="*/ 0 h 98"/>
                  <a:gd name="T36" fmla="*/ 0 w 75"/>
                  <a:gd name="T37" fmla="*/ 0 h 98"/>
                  <a:gd name="T38" fmla="*/ 0 w 75"/>
                  <a:gd name="T39" fmla="*/ 0 h 98"/>
                  <a:gd name="T40" fmla="*/ 0 w 75"/>
                  <a:gd name="T41" fmla="*/ 0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98"/>
                  <a:gd name="T65" fmla="*/ 75 w 75"/>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40" y="1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04" name="Freeform 890"/>
              <p:cNvSpPr>
                <a:spLocks/>
              </p:cNvSpPr>
              <p:nvPr/>
            </p:nvSpPr>
            <p:spPr bwMode="auto">
              <a:xfrm>
                <a:off x="3440" y="3087"/>
                <a:ext cx="5" cy="3"/>
              </a:xfrm>
              <a:custGeom>
                <a:avLst/>
                <a:gdLst>
                  <a:gd name="T0" fmla="*/ 0 w 108"/>
                  <a:gd name="T1" fmla="*/ 0 h 49"/>
                  <a:gd name="T2" fmla="*/ 0 w 108"/>
                  <a:gd name="T3" fmla="*/ 0 h 49"/>
                  <a:gd name="T4" fmla="*/ 0 w 108"/>
                  <a:gd name="T5" fmla="*/ 0 h 49"/>
                  <a:gd name="T6" fmla="*/ 0 w 108"/>
                  <a:gd name="T7" fmla="*/ 0 h 49"/>
                  <a:gd name="T8" fmla="*/ 0 w 108"/>
                  <a:gd name="T9" fmla="*/ 0 h 49"/>
                  <a:gd name="T10" fmla="*/ 0 w 108"/>
                  <a:gd name="T11" fmla="*/ 0 h 49"/>
                  <a:gd name="T12" fmla="*/ 0 w 108"/>
                  <a:gd name="T13" fmla="*/ 0 h 49"/>
                  <a:gd name="T14" fmla="*/ 0 w 108"/>
                  <a:gd name="T15" fmla="*/ 0 h 49"/>
                  <a:gd name="T16" fmla="*/ 0 w 108"/>
                  <a:gd name="T17" fmla="*/ 0 h 49"/>
                  <a:gd name="T18" fmla="*/ 0 w 108"/>
                  <a:gd name="T19" fmla="*/ 0 h 49"/>
                  <a:gd name="T20" fmla="*/ 0 w 108"/>
                  <a:gd name="T21" fmla="*/ 0 h 49"/>
                  <a:gd name="T22" fmla="*/ 0 w 108"/>
                  <a:gd name="T23" fmla="*/ 0 h 49"/>
                  <a:gd name="T24" fmla="*/ 0 w 108"/>
                  <a:gd name="T25" fmla="*/ 0 h 49"/>
                  <a:gd name="T26" fmla="*/ 0 w 108"/>
                  <a:gd name="T27" fmla="*/ 0 h 49"/>
                  <a:gd name="T28" fmla="*/ 0 w 108"/>
                  <a:gd name="T29" fmla="*/ 0 h 49"/>
                  <a:gd name="T30" fmla="*/ 0 w 108"/>
                  <a:gd name="T31" fmla="*/ 0 h 49"/>
                  <a:gd name="T32" fmla="*/ 0 w 108"/>
                  <a:gd name="T33" fmla="*/ 0 h 49"/>
                  <a:gd name="T34" fmla="*/ 0 w 108"/>
                  <a:gd name="T35" fmla="*/ 0 h 49"/>
                  <a:gd name="T36" fmla="*/ 0 w 108"/>
                  <a:gd name="T37" fmla="*/ 0 h 49"/>
                  <a:gd name="T38" fmla="*/ 0 w 108"/>
                  <a:gd name="T39" fmla="*/ 0 h 49"/>
                  <a:gd name="T40" fmla="*/ 0 w 108"/>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49"/>
                  <a:gd name="T65" fmla="*/ 108 w 108"/>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20" y="43"/>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05" name="Freeform 891"/>
              <p:cNvSpPr>
                <a:spLocks/>
              </p:cNvSpPr>
              <p:nvPr/>
            </p:nvSpPr>
            <p:spPr bwMode="auto">
              <a:xfrm>
                <a:off x="3438" y="3088"/>
                <a:ext cx="3" cy="8"/>
              </a:xfrm>
              <a:custGeom>
                <a:avLst/>
                <a:gdLst>
                  <a:gd name="T0" fmla="*/ 0 w 69"/>
                  <a:gd name="T1" fmla="*/ 0 h 129"/>
                  <a:gd name="T2" fmla="*/ 0 w 69"/>
                  <a:gd name="T3" fmla="*/ 0 h 129"/>
                  <a:gd name="T4" fmla="*/ 0 w 69"/>
                  <a:gd name="T5" fmla="*/ 0 h 129"/>
                  <a:gd name="T6" fmla="*/ 0 w 69"/>
                  <a:gd name="T7" fmla="*/ 0 h 129"/>
                  <a:gd name="T8" fmla="*/ 0 w 69"/>
                  <a:gd name="T9" fmla="*/ 0 h 129"/>
                  <a:gd name="T10" fmla="*/ 0 w 69"/>
                  <a:gd name="T11" fmla="*/ 0 h 129"/>
                  <a:gd name="T12" fmla="*/ 0 w 69"/>
                  <a:gd name="T13" fmla="*/ 0 h 129"/>
                  <a:gd name="T14" fmla="*/ 0 w 69"/>
                  <a:gd name="T15" fmla="*/ 0 h 129"/>
                  <a:gd name="T16" fmla="*/ 0 w 69"/>
                  <a:gd name="T17" fmla="*/ 0 h 129"/>
                  <a:gd name="T18" fmla="*/ 0 w 69"/>
                  <a:gd name="T19" fmla="*/ 0 h 129"/>
                  <a:gd name="T20" fmla="*/ 0 w 69"/>
                  <a:gd name="T21" fmla="*/ 0 h 129"/>
                  <a:gd name="T22" fmla="*/ 0 w 69"/>
                  <a:gd name="T23" fmla="*/ 0 h 129"/>
                  <a:gd name="T24" fmla="*/ 0 w 69"/>
                  <a:gd name="T25" fmla="*/ 0 h 129"/>
                  <a:gd name="T26" fmla="*/ 0 w 69"/>
                  <a:gd name="T27" fmla="*/ 0 h 129"/>
                  <a:gd name="T28" fmla="*/ 0 w 69"/>
                  <a:gd name="T29" fmla="*/ 0 h 129"/>
                  <a:gd name="T30" fmla="*/ 0 w 69"/>
                  <a:gd name="T31" fmla="*/ 0 h 129"/>
                  <a:gd name="T32" fmla="*/ 0 w 69"/>
                  <a:gd name="T33" fmla="*/ 0 h 129"/>
                  <a:gd name="T34" fmla="*/ 0 w 69"/>
                  <a:gd name="T35" fmla="*/ 0 h 129"/>
                  <a:gd name="T36" fmla="*/ 0 w 69"/>
                  <a:gd name="T37" fmla="*/ 0 h 129"/>
                  <a:gd name="T38" fmla="*/ 0 w 69"/>
                  <a:gd name="T39" fmla="*/ 0 h 129"/>
                  <a:gd name="T40" fmla="*/ 0 w 69"/>
                  <a:gd name="T41" fmla="*/ 0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29"/>
                  <a:gd name="T65" fmla="*/ 69 w 69"/>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36" y="11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06" name="Freeform 892"/>
              <p:cNvSpPr>
                <a:spLocks/>
              </p:cNvSpPr>
              <p:nvPr/>
            </p:nvSpPr>
            <p:spPr bwMode="auto">
              <a:xfrm>
                <a:off x="3438" y="3095"/>
                <a:ext cx="5" cy="4"/>
              </a:xfrm>
              <a:custGeom>
                <a:avLst/>
                <a:gdLst>
                  <a:gd name="T0" fmla="*/ 0 w 117"/>
                  <a:gd name="T1" fmla="*/ 0 h 76"/>
                  <a:gd name="T2" fmla="*/ 0 w 117"/>
                  <a:gd name="T3" fmla="*/ 0 h 76"/>
                  <a:gd name="T4" fmla="*/ 0 w 117"/>
                  <a:gd name="T5" fmla="*/ 0 h 76"/>
                  <a:gd name="T6" fmla="*/ 0 w 117"/>
                  <a:gd name="T7" fmla="*/ 0 h 76"/>
                  <a:gd name="T8" fmla="*/ 0 w 117"/>
                  <a:gd name="T9" fmla="*/ 0 h 76"/>
                  <a:gd name="T10" fmla="*/ 0 w 117"/>
                  <a:gd name="T11" fmla="*/ 0 h 76"/>
                  <a:gd name="T12" fmla="*/ 0 w 117"/>
                  <a:gd name="T13" fmla="*/ 0 h 76"/>
                  <a:gd name="T14" fmla="*/ 0 w 117"/>
                  <a:gd name="T15" fmla="*/ 0 h 76"/>
                  <a:gd name="T16" fmla="*/ 0 w 117"/>
                  <a:gd name="T17" fmla="*/ 0 h 76"/>
                  <a:gd name="T18" fmla="*/ 0 w 117"/>
                  <a:gd name="T19" fmla="*/ 0 h 76"/>
                  <a:gd name="T20" fmla="*/ 0 w 117"/>
                  <a:gd name="T21" fmla="*/ 0 h 76"/>
                  <a:gd name="T22" fmla="*/ 0 w 117"/>
                  <a:gd name="T23" fmla="*/ 0 h 76"/>
                  <a:gd name="T24" fmla="*/ 0 w 117"/>
                  <a:gd name="T25" fmla="*/ 0 h 76"/>
                  <a:gd name="T26" fmla="*/ 0 w 117"/>
                  <a:gd name="T27" fmla="*/ 0 h 76"/>
                  <a:gd name="T28" fmla="*/ 0 w 117"/>
                  <a:gd name="T29" fmla="*/ 0 h 76"/>
                  <a:gd name="T30" fmla="*/ 0 w 117"/>
                  <a:gd name="T31" fmla="*/ 0 h 76"/>
                  <a:gd name="T32" fmla="*/ 0 w 117"/>
                  <a:gd name="T33" fmla="*/ 0 h 76"/>
                  <a:gd name="T34" fmla="*/ 0 w 117"/>
                  <a:gd name="T35" fmla="*/ 0 h 76"/>
                  <a:gd name="T36" fmla="*/ 0 w 117"/>
                  <a:gd name="T37" fmla="*/ 0 h 76"/>
                  <a:gd name="T38" fmla="*/ 0 w 117"/>
                  <a:gd name="T39" fmla="*/ 0 h 76"/>
                  <a:gd name="T40" fmla="*/ 0 w 117"/>
                  <a:gd name="T41" fmla="*/ 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76"/>
                  <a:gd name="T65" fmla="*/ 117 w 117"/>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07" y="41"/>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07" name="Freeform 893"/>
              <p:cNvSpPr>
                <a:spLocks/>
              </p:cNvSpPr>
              <p:nvPr/>
            </p:nvSpPr>
            <p:spPr bwMode="auto">
              <a:xfrm>
                <a:off x="3443" y="3094"/>
                <a:ext cx="4" cy="5"/>
              </a:xfrm>
              <a:custGeom>
                <a:avLst/>
                <a:gdLst>
                  <a:gd name="T0" fmla="*/ 0 w 79"/>
                  <a:gd name="T1" fmla="*/ 0 h 88"/>
                  <a:gd name="T2" fmla="*/ 0 w 79"/>
                  <a:gd name="T3" fmla="*/ 0 h 88"/>
                  <a:gd name="T4" fmla="*/ 0 w 79"/>
                  <a:gd name="T5" fmla="*/ 0 h 88"/>
                  <a:gd name="T6" fmla="*/ 0 w 79"/>
                  <a:gd name="T7" fmla="*/ 0 h 88"/>
                  <a:gd name="T8" fmla="*/ 0 w 79"/>
                  <a:gd name="T9" fmla="*/ 0 h 88"/>
                  <a:gd name="T10" fmla="*/ 0 w 79"/>
                  <a:gd name="T11" fmla="*/ 0 h 88"/>
                  <a:gd name="T12" fmla="*/ 0 w 79"/>
                  <a:gd name="T13" fmla="*/ 0 h 88"/>
                  <a:gd name="T14" fmla="*/ 0 w 79"/>
                  <a:gd name="T15" fmla="*/ 0 h 88"/>
                  <a:gd name="T16" fmla="*/ 0 w 79"/>
                  <a:gd name="T17" fmla="*/ 0 h 88"/>
                  <a:gd name="T18" fmla="*/ 0 w 79"/>
                  <a:gd name="T19" fmla="*/ 0 h 88"/>
                  <a:gd name="T20" fmla="*/ 0 w 79"/>
                  <a:gd name="T21" fmla="*/ 0 h 88"/>
                  <a:gd name="T22" fmla="*/ 0 w 79"/>
                  <a:gd name="T23" fmla="*/ 0 h 88"/>
                  <a:gd name="T24" fmla="*/ 0 w 79"/>
                  <a:gd name="T25" fmla="*/ 0 h 88"/>
                  <a:gd name="T26" fmla="*/ 0 w 79"/>
                  <a:gd name="T27" fmla="*/ 0 h 88"/>
                  <a:gd name="T28" fmla="*/ 0 w 79"/>
                  <a:gd name="T29" fmla="*/ 0 h 88"/>
                  <a:gd name="T30" fmla="*/ 0 w 79"/>
                  <a:gd name="T31" fmla="*/ 0 h 88"/>
                  <a:gd name="T32" fmla="*/ 0 w 79"/>
                  <a:gd name="T33" fmla="*/ 0 h 88"/>
                  <a:gd name="T34" fmla="*/ 0 w 79"/>
                  <a:gd name="T35" fmla="*/ 0 h 88"/>
                  <a:gd name="T36" fmla="*/ 0 w 79"/>
                  <a:gd name="T37" fmla="*/ 0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88"/>
                  <a:gd name="T59" fmla="*/ 79 w 79"/>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08" name="Freeform 894"/>
              <p:cNvSpPr>
                <a:spLocks/>
              </p:cNvSpPr>
              <p:nvPr/>
            </p:nvSpPr>
            <p:spPr bwMode="auto">
              <a:xfrm>
                <a:off x="3442" y="3097"/>
                <a:ext cx="2" cy="1"/>
              </a:xfrm>
              <a:custGeom>
                <a:avLst/>
                <a:gdLst>
                  <a:gd name="T0" fmla="*/ 0 w 32"/>
                  <a:gd name="T1" fmla="*/ 0 h 18"/>
                  <a:gd name="T2" fmla="*/ 0 w 32"/>
                  <a:gd name="T3" fmla="*/ 0 h 18"/>
                  <a:gd name="T4" fmla="*/ 0 w 32"/>
                  <a:gd name="T5" fmla="*/ 0 h 18"/>
                  <a:gd name="T6" fmla="*/ 0 w 32"/>
                  <a:gd name="T7" fmla="*/ 0 h 18"/>
                  <a:gd name="T8" fmla="*/ 0 w 32"/>
                  <a:gd name="T9" fmla="*/ 0 h 18"/>
                  <a:gd name="T10" fmla="*/ 0 w 32"/>
                  <a:gd name="T11" fmla="*/ 0 h 18"/>
                  <a:gd name="T12" fmla="*/ 0 w 32"/>
                  <a:gd name="T13" fmla="*/ 0 h 18"/>
                  <a:gd name="T14" fmla="*/ 0 w 32"/>
                  <a:gd name="T15" fmla="*/ 0 h 18"/>
                  <a:gd name="T16" fmla="*/ 0 w 32"/>
                  <a:gd name="T17" fmla="*/ 0 h 18"/>
                  <a:gd name="T18" fmla="*/ 0 w 32"/>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8"/>
                  <a:gd name="T32" fmla="*/ 32 w 32"/>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09" name="Freeform 895"/>
              <p:cNvSpPr>
                <a:spLocks/>
              </p:cNvSpPr>
              <p:nvPr/>
            </p:nvSpPr>
            <p:spPr bwMode="auto">
              <a:xfrm>
                <a:off x="3442" y="3094"/>
                <a:ext cx="1" cy="2"/>
              </a:xfrm>
              <a:custGeom>
                <a:avLst/>
                <a:gdLst>
                  <a:gd name="T0" fmla="*/ 0 w 22"/>
                  <a:gd name="T1" fmla="*/ 0 h 32"/>
                  <a:gd name="T2" fmla="*/ 0 w 22"/>
                  <a:gd name="T3" fmla="*/ 0 h 32"/>
                  <a:gd name="T4" fmla="*/ 0 w 22"/>
                  <a:gd name="T5" fmla="*/ 0 h 32"/>
                  <a:gd name="T6" fmla="*/ 0 w 22"/>
                  <a:gd name="T7" fmla="*/ 0 h 32"/>
                  <a:gd name="T8" fmla="*/ 0 w 22"/>
                  <a:gd name="T9" fmla="*/ 0 h 32"/>
                  <a:gd name="T10" fmla="*/ 0 w 22"/>
                  <a:gd name="T11" fmla="*/ 0 h 32"/>
                  <a:gd name="T12" fmla="*/ 0 w 22"/>
                  <a:gd name="T13" fmla="*/ 0 h 32"/>
                  <a:gd name="T14" fmla="*/ 0 w 22"/>
                  <a:gd name="T15" fmla="*/ 0 h 32"/>
                  <a:gd name="T16" fmla="*/ 0 w 22"/>
                  <a:gd name="T17" fmla="*/ 0 h 32"/>
                  <a:gd name="T18" fmla="*/ 0 w 22"/>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2"/>
                  <a:gd name="T32" fmla="*/ 22 w 2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10" name="Freeform 896"/>
              <p:cNvSpPr>
                <a:spLocks/>
              </p:cNvSpPr>
              <p:nvPr/>
            </p:nvSpPr>
            <p:spPr bwMode="auto">
              <a:xfrm>
                <a:off x="3442" y="3090"/>
                <a:ext cx="4" cy="5"/>
              </a:xfrm>
              <a:custGeom>
                <a:avLst/>
                <a:gdLst>
                  <a:gd name="T0" fmla="*/ 0 w 74"/>
                  <a:gd name="T1" fmla="*/ 0 h 99"/>
                  <a:gd name="T2" fmla="*/ 0 w 74"/>
                  <a:gd name="T3" fmla="*/ 0 h 99"/>
                  <a:gd name="T4" fmla="*/ 0 w 74"/>
                  <a:gd name="T5" fmla="*/ 0 h 99"/>
                  <a:gd name="T6" fmla="*/ 0 w 74"/>
                  <a:gd name="T7" fmla="*/ 0 h 99"/>
                  <a:gd name="T8" fmla="*/ 0 w 74"/>
                  <a:gd name="T9" fmla="*/ 0 h 99"/>
                  <a:gd name="T10" fmla="*/ 0 w 74"/>
                  <a:gd name="T11" fmla="*/ 0 h 99"/>
                  <a:gd name="T12" fmla="*/ 0 w 74"/>
                  <a:gd name="T13" fmla="*/ 0 h 99"/>
                  <a:gd name="T14" fmla="*/ 0 w 74"/>
                  <a:gd name="T15" fmla="*/ 0 h 99"/>
                  <a:gd name="T16" fmla="*/ 0 w 74"/>
                  <a:gd name="T17" fmla="*/ 0 h 99"/>
                  <a:gd name="T18" fmla="*/ 0 w 74"/>
                  <a:gd name="T19" fmla="*/ 0 h 99"/>
                  <a:gd name="T20" fmla="*/ 0 w 74"/>
                  <a:gd name="T21" fmla="*/ 0 h 99"/>
                  <a:gd name="T22" fmla="*/ 0 w 74"/>
                  <a:gd name="T23" fmla="*/ 0 h 99"/>
                  <a:gd name="T24" fmla="*/ 0 w 74"/>
                  <a:gd name="T25" fmla="*/ 0 h 99"/>
                  <a:gd name="T26" fmla="*/ 0 w 74"/>
                  <a:gd name="T27" fmla="*/ 0 h 99"/>
                  <a:gd name="T28" fmla="*/ 0 w 74"/>
                  <a:gd name="T29" fmla="*/ 0 h 99"/>
                  <a:gd name="T30" fmla="*/ 0 w 74"/>
                  <a:gd name="T31" fmla="*/ 0 h 99"/>
                  <a:gd name="T32" fmla="*/ 0 w 74"/>
                  <a:gd name="T33" fmla="*/ 0 h 99"/>
                  <a:gd name="T34" fmla="*/ 0 w 74"/>
                  <a:gd name="T35" fmla="*/ 0 h 99"/>
                  <a:gd name="T36" fmla="*/ 0 w 74"/>
                  <a:gd name="T37" fmla="*/ 0 h 99"/>
                  <a:gd name="T38" fmla="*/ 0 w 74"/>
                  <a:gd name="T39" fmla="*/ 0 h 99"/>
                  <a:gd name="T40" fmla="*/ 0 w 74"/>
                  <a:gd name="T41" fmla="*/ 0 h 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99"/>
                  <a:gd name="T65" fmla="*/ 74 w 74"/>
                  <a:gd name="T66" fmla="*/ 99 h 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11" name="Freeform 897"/>
              <p:cNvSpPr>
                <a:spLocks/>
              </p:cNvSpPr>
              <p:nvPr/>
            </p:nvSpPr>
            <p:spPr bwMode="auto">
              <a:xfrm>
                <a:off x="3441" y="3088"/>
                <a:ext cx="5" cy="3"/>
              </a:xfrm>
              <a:custGeom>
                <a:avLst/>
                <a:gdLst>
                  <a:gd name="T0" fmla="*/ 0 w 108"/>
                  <a:gd name="T1" fmla="*/ 0 h 50"/>
                  <a:gd name="T2" fmla="*/ 0 w 108"/>
                  <a:gd name="T3" fmla="*/ 0 h 50"/>
                  <a:gd name="T4" fmla="*/ 0 w 108"/>
                  <a:gd name="T5" fmla="*/ 0 h 50"/>
                  <a:gd name="T6" fmla="*/ 0 w 108"/>
                  <a:gd name="T7" fmla="*/ 0 h 50"/>
                  <a:gd name="T8" fmla="*/ 0 w 108"/>
                  <a:gd name="T9" fmla="*/ 0 h 50"/>
                  <a:gd name="T10" fmla="*/ 0 w 108"/>
                  <a:gd name="T11" fmla="*/ 0 h 50"/>
                  <a:gd name="T12" fmla="*/ 0 w 108"/>
                  <a:gd name="T13" fmla="*/ 0 h 50"/>
                  <a:gd name="T14" fmla="*/ 0 w 108"/>
                  <a:gd name="T15" fmla="*/ 0 h 50"/>
                  <a:gd name="T16" fmla="*/ 0 w 108"/>
                  <a:gd name="T17" fmla="*/ 0 h 50"/>
                  <a:gd name="T18" fmla="*/ 0 w 108"/>
                  <a:gd name="T19" fmla="*/ 0 h 50"/>
                  <a:gd name="T20" fmla="*/ 0 w 108"/>
                  <a:gd name="T21" fmla="*/ 0 h 50"/>
                  <a:gd name="T22" fmla="*/ 0 w 108"/>
                  <a:gd name="T23" fmla="*/ 0 h 50"/>
                  <a:gd name="T24" fmla="*/ 0 w 108"/>
                  <a:gd name="T25" fmla="*/ 0 h 50"/>
                  <a:gd name="T26" fmla="*/ 0 w 108"/>
                  <a:gd name="T27" fmla="*/ 0 h 50"/>
                  <a:gd name="T28" fmla="*/ 0 w 108"/>
                  <a:gd name="T29" fmla="*/ 0 h 50"/>
                  <a:gd name="T30" fmla="*/ 0 w 108"/>
                  <a:gd name="T31" fmla="*/ 0 h 50"/>
                  <a:gd name="T32" fmla="*/ 0 w 108"/>
                  <a:gd name="T33" fmla="*/ 0 h 50"/>
                  <a:gd name="T34" fmla="*/ 0 w 108"/>
                  <a:gd name="T35" fmla="*/ 0 h 50"/>
                  <a:gd name="T36" fmla="*/ 0 w 108"/>
                  <a:gd name="T37" fmla="*/ 0 h 50"/>
                  <a:gd name="T38" fmla="*/ 0 w 108"/>
                  <a:gd name="T39" fmla="*/ 0 h 50"/>
                  <a:gd name="T40" fmla="*/ 0 w 108"/>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50"/>
                  <a:gd name="T65" fmla="*/ 108 w 108"/>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12" name="Freeform 898"/>
              <p:cNvSpPr>
                <a:spLocks/>
              </p:cNvSpPr>
              <p:nvPr/>
            </p:nvSpPr>
            <p:spPr bwMode="auto">
              <a:xfrm>
                <a:off x="3438" y="3089"/>
                <a:ext cx="4" cy="7"/>
              </a:xfrm>
              <a:custGeom>
                <a:avLst/>
                <a:gdLst>
                  <a:gd name="T0" fmla="*/ 0 w 69"/>
                  <a:gd name="T1" fmla="*/ 0 h 131"/>
                  <a:gd name="T2" fmla="*/ 0 w 69"/>
                  <a:gd name="T3" fmla="*/ 0 h 131"/>
                  <a:gd name="T4" fmla="*/ 0 w 69"/>
                  <a:gd name="T5" fmla="*/ 0 h 131"/>
                  <a:gd name="T6" fmla="*/ 0 w 69"/>
                  <a:gd name="T7" fmla="*/ 0 h 131"/>
                  <a:gd name="T8" fmla="*/ 0 w 69"/>
                  <a:gd name="T9" fmla="*/ 0 h 131"/>
                  <a:gd name="T10" fmla="*/ 0 w 69"/>
                  <a:gd name="T11" fmla="*/ 0 h 131"/>
                  <a:gd name="T12" fmla="*/ 0 w 69"/>
                  <a:gd name="T13" fmla="*/ 0 h 131"/>
                  <a:gd name="T14" fmla="*/ 0 w 69"/>
                  <a:gd name="T15" fmla="*/ 0 h 131"/>
                  <a:gd name="T16" fmla="*/ 0 w 69"/>
                  <a:gd name="T17" fmla="*/ 0 h 131"/>
                  <a:gd name="T18" fmla="*/ 0 w 69"/>
                  <a:gd name="T19" fmla="*/ 0 h 131"/>
                  <a:gd name="T20" fmla="*/ 0 w 69"/>
                  <a:gd name="T21" fmla="*/ 0 h 131"/>
                  <a:gd name="T22" fmla="*/ 0 w 69"/>
                  <a:gd name="T23" fmla="*/ 0 h 131"/>
                  <a:gd name="T24" fmla="*/ 0 w 69"/>
                  <a:gd name="T25" fmla="*/ 0 h 131"/>
                  <a:gd name="T26" fmla="*/ 0 w 69"/>
                  <a:gd name="T27" fmla="*/ 0 h 131"/>
                  <a:gd name="T28" fmla="*/ 0 w 69"/>
                  <a:gd name="T29" fmla="*/ 0 h 131"/>
                  <a:gd name="T30" fmla="*/ 0 w 69"/>
                  <a:gd name="T31" fmla="*/ 0 h 131"/>
                  <a:gd name="T32" fmla="*/ 0 w 69"/>
                  <a:gd name="T33" fmla="*/ 0 h 131"/>
                  <a:gd name="T34" fmla="*/ 0 w 69"/>
                  <a:gd name="T35" fmla="*/ 0 h 131"/>
                  <a:gd name="T36" fmla="*/ 0 w 69"/>
                  <a:gd name="T37" fmla="*/ 0 h 131"/>
                  <a:gd name="T38" fmla="*/ 0 w 69"/>
                  <a:gd name="T39" fmla="*/ 0 h 131"/>
                  <a:gd name="T40" fmla="*/ 0 w 69"/>
                  <a:gd name="T41" fmla="*/ 0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31"/>
                  <a:gd name="T65" fmla="*/ 69 w 69"/>
                  <a:gd name="T66" fmla="*/ 131 h 1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36" y="114"/>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13" name="Freeform 899"/>
              <p:cNvSpPr>
                <a:spLocks/>
              </p:cNvSpPr>
              <p:nvPr/>
            </p:nvSpPr>
            <p:spPr bwMode="auto">
              <a:xfrm>
                <a:off x="3439" y="3095"/>
                <a:ext cx="5" cy="4"/>
              </a:xfrm>
              <a:custGeom>
                <a:avLst/>
                <a:gdLst>
                  <a:gd name="T0" fmla="*/ 0 w 117"/>
                  <a:gd name="T1" fmla="*/ 0 h 77"/>
                  <a:gd name="T2" fmla="*/ 0 w 117"/>
                  <a:gd name="T3" fmla="*/ 0 h 77"/>
                  <a:gd name="T4" fmla="*/ 0 w 117"/>
                  <a:gd name="T5" fmla="*/ 0 h 77"/>
                  <a:gd name="T6" fmla="*/ 0 w 117"/>
                  <a:gd name="T7" fmla="*/ 0 h 77"/>
                  <a:gd name="T8" fmla="*/ 0 w 117"/>
                  <a:gd name="T9" fmla="*/ 0 h 77"/>
                  <a:gd name="T10" fmla="*/ 0 w 117"/>
                  <a:gd name="T11" fmla="*/ 0 h 77"/>
                  <a:gd name="T12" fmla="*/ 0 w 117"/>
                  <a:gd name="T13" fmla="*/ 0 h 77"/>
                  <a:gd name="T14" fmla="*/ 0 w 117"/>
                  <a:gd name="T15" fmla="*/ 0 h 77"/>
                  <a:gd name="T16" fmla="*/ 0 w 117"/>
                  <a:gd name="T17" fmla="*/ 0 h 77"/>
                  <a:gd name="T18" fmla="*/ 0 w 117"/>
                  <a:gd name="T19" fmla="*/ 0 h 77"/>
                  <a:gd name="T20" fmla="*/ 0 w 117"/>
                  <a:gd name="T21" fmla="*/ 0 h 77"/>
                  <a:gd name="T22" fmla="*/ 0 w 117"/>
                  <a:gd name="T23" fmla="*/ 0 h 77"/>
                  <a:gd name="T24" fmla="*/ 0 w 117"/>
                  <a:gd name="T25" fmla="*/ 0 h 77"/>
                  <a:gd name="T26" fmla="*/ 0 w 117"/>
                  <a:gd name="T27" fmla="*/ 0 h 77"/>
                  <a:gd name="T28" fmla="*/ 0 w 117"/>
                  <a:gd name="T29" fmla="*/ 0 h 77"/>
                  <a:gd name="T30" fmla="*/ 0 w 117"/>
                  <a:gd name="T31" fmla="*/ 0 h 77"/>
                  <a:gd name="T32" fmla="*/ 0 w 117"/>
                  <a:gd name="T33" fmla="*/ 0 h 77"/>
                  <a:gd name="T34" fmla="*/ 0 w 117"/>
                  <a:gd name="T35" fmla="*/ 0 h 77"/>
                  <a:gd name="T36" fmla="*/ 0 w 117"/>
                  <a:gd name="T37" fmla="*/ 0 h 77"/>
                  <a:gd name="T38" fmla="*/ 0 w 117"/>
                  <a:gd name="T39" fmla="*/ 0 h 77"/>
                  <a:gd name="T40" fmla="*/ 0 w 117"/>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77"/>
                  <a:gd name="T65" fmla="*/ 117 w 117"/>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07" y="41"/>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14" name="Freeform 900"/>
              <p:cNvSpPr>
                <a:spLocks/>
              </p:cNvSpPr>
              <p:nvPr/>
            </p:nvSpPr>
            <p:spPr bwMode="auto">
              <a:xfrm>
                <a:off x="3444" y="3094"/>
                <a:ext cx="3" cy="5"/>
              </a:xfrm>
              <a:custGeom>
                <a:avLst/>
                <a:gdLst>
                  <a:gd name="T0" fmla="*/ 0 w 81"/>
                  <a:gd name="T1" fmla="*/ 0 h 90"/>
                  <a:gd name="T2" fmla="*/ 0 w 81"/>
                  <a:gd name="T3" fmla="*/ 0 h 90"/>
                  <a:gd name="T4" fmla="*/ 0 w 81"/>
                  <a:gd name="T5" fmla="*/ 0 h 90"/>
                  <a:gd name="T6" fmla="*/ 0 w 81"/>
                  <a:gd name="T7" fmla="*/ 0 h 90"/>
                  <a:gd name="T8" fmla="*/ 0 w 81"/>
                  <a:gd name="T9" fmla="*/ 0 h 90"/>
                  <a:gd name="T10" fmla="*/ 0 w 81"/>
                  <a:gd name="T11" fmla="*/ 0 h 90"/>
                  <a:gd name="T12" fmla="*/ 0 w 81"/>
                  <a:gd name="T13" fmla="*/ 0 h 90"/>
                  <a:gd name="T14" fmla="*/ 0 w 81"/>
                  <a:gd name="T15" fmla="*/ 0 h 90"/>
                  <a:gd name="T16" fmla="*/ 0 w 81"/>
                  <a:gd name="T17" fmla="*/ 0 h 90"/>
                  <a:gd name="T18" fmla="*/ 0 w 81"/>
                  <a:gd name="T19" fmla="*/ 0 h 90"/>
                  <a:gd name="T20" fmla="*/ 0 w 81"/>
                  <a:gd name="T21" fmla="*/ 0 h 90"/>
                  <a:gd name="T22" fmla="*/ 0 w 81"/>
                  <a:gd name="T23" fmla="*/ 0 h 90"/>
                  <a:gd name="T24" fmla="*/ 0 w 81"/>
                  <a:gd name="T25" fmla="*/ 0 h 90"/>
                  <a:gd name="T26" fmla="*/ 0 w 81"/>
                  <a:gd name="T27" fmla="*/ 0 h 90"/>
                  <a:gd name="T28" fmla="*/ 0 w 81"/>
                  <a:gd name="T29" fmla="*/ 0 h 90"/>
                  <a:gd name="T30" fmla="*/ 0 w 81"/>
                  <a:gd name="T31" fmla="*/ 0 h 90"/>
                  <a:gd name="T32" fmla="*/ 0 w 81"/>
                  <a:gd name="T33" fmla="*/ 0 h 90"/>
                  <a:gd name="T34" fmla="*/ 0 w 81"/>
                  <a:gd name="T35" fmla="*/ 0 h 90"/>
                  <a:gd name="T36" fmla="*/ 0 w 81"/>
                  <a:gd name="T37" fmla="*/ 0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
                  <a:gd name="T58" fmla="*/ 0 h 90"/>
                  <a:gd name="T59" fmla="*/ 81 w 81"/>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15" name="Freeform 901"/>
              <p:cNvSpPr>
                <a:spLocks/>
              </p:cNvSpPr>
              <p:nvPr/>
            </p:nvSpPr>
            <p:spPr bwMode="auto">
              <a:xfrm>
                <a:off x="3443" y="3097"/>
                <a:ext cx="2" cy="1"/>
              </a:xfrm>
              <a:custGeom>
                <a:avLst/>
                <a:gdLst>
                  <a:gd name="T0" fmla="*/ 0 w 33"/>
                  <a:gd name="T1" fmla="*/ 0 h 19"/>
                  <a:gd name="T2" fmla="*/ 0 w 33"/>
                  <a:gd name="T3" fmla="*/ 0 h 19"/>
                  <a:gd name="T4" fmla="*/ 0 w 33"/>
                  <a:gd name="T5" fmla="*/ 0 h 19"/>
                  <a:gd name="T6" fmla="*/ 0 w 33"/>
                  <a:gd name="T7" fmla="*/ 0 h 19"/>
                  <a:gd name="T8" fmla="*/ 0 w 33"/>
                  <a:gd name="T9" fmla="*/ 0 h 19"/>
                  <a:gd name="T10" fmla="*/ 0 w 33"/>
                  <a:gd name="T11" fmla="*/ 0 h 19"/>
                  <a:gd name="T12" fmla="*/ 0 w 33"/>
                  <a:gd name="T13" fmla="*/ 0 h 19"/>
                  <a:gd name="T14" fmla="*/ 0 w 33"/>
                  <a:gd name="T15" fmla="*/ 0 h 19"/>
                  <a:gd name="T16" fmla="*/ 0 w 33"/>
                  <a:gd name="T17" fmla="*/ 0 h 19"/>
                  <a:gd name="T18" fmla="*/ 0 w 33"/>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19"/>
                  <a:gd name="T32" fmla="*/ 33 w 33"/>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16" name="Freeform 902"/>
              <p:cNvSpPr>
                <a:spLocks/>
              </p:cNvSpPr>
              <p:nvPr/>
            </p:nvSpPr>
            <p:spPr bwMode="auto">
              <a:xfrm>
                <a:off x="3398" y="3240"/>
                <a:ext cx="1" cy="1"/>
              </a:xfrm>
              <a:custGeom>
                <a:avLst/>
                <a:gdLst>
                  <a:gd name="T0" fmla="*/ 0 w 21"/>
                  <a:gd name="T1" fmla="*/ 0 h 27"/>
                  <a:gd name="T2" fmla="*/ 0 w 21"/>
                  <a:gd name="T3" fmla="*/ 0 h 27"/>
                  <a:gd name="T4" fmla="*/ 0 w 21"/>
                  <a:gd name="T5" fmla="*/ 0 h 27"/>
                  <a:gd name="T6" fmla="*/ 0 w 21"/>
                  <a:gd name="T7" fmla="*/ 0 h 27"/>
                  <a:gd name="T8" fmla="*/ 0 w 21"/>
                  <a:gd name="T9" fmla="*/ 0 h 27"/>
                  <a:gd name="T10" fmla="*/ 0 w 21"/>
                  <a:gd name="T11" fmla="*/ 0 h 27"/>
                  <a:gd name="T12" fmla="*/ 0 w 21"/>
                  <a:gd name="T13" fmla="*/ 0 h 27"/>
                  <a:gd name="T14" fmla="*/ 0 w 21"/>
                  <a:gd name="T15" fmla="*/ 0 h 27"/>
                  <a:gd name="T16" fmla="*/ 0 w 21"/>
                  <a:gd name="T17" fmla="*/ 0 h 27"/>
                  <a:gd name="T18" fmla="*/ 0 w 2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7"/>
                  <a:gd name="T32" fmla="*/ 21 w 2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17" name="Freeform 903"/>
              <p:cNvSpPr>
                <a:spLocks/>
              </p:cNvSpPr>
              <p:nvPr/>
            </p:nvSpPr>
            <p:spPr bwMode="auto">
              <a:xfrm>
                <a:off x="3389" y="3221"/>
                <a:ext cx="10" cy="20"/>
              </a:xfrm>
              <a:custGeom>
                <a:avLst/>
                <a:gdLst>
                  <a:gd name="T0" fmla="*/ 0 w 218"/>
                  <a:gd name="T1" fmla="*/ 0 h 365"/>
                  <a:gd name="T2" fmla="*/ 0 w 218"/>
                  <a:gd name="T3" fmla="*/ 0 h 365"/>
                  <a:gd name="T4" fmla="*/ 0 w 218"/>
                  <a:gd name="T5" fmla="*/ 0 h 365"/>
                  <a:gd name="T6" fmla="*/ 0 w 218"/>
                  <a:gd name="T7" fmla="*/ 0 h 365"/>
                  <a:gd name="T8" fmla="*/ 0 w 218"/>
                  <a:gd name="T9" fmla="*/ 0 h 365"/>
                  <a:gd name="T10" fmla="*/ 0 w 218"/>
                  <a:gd name="T11" fmla="*/ 0 h 365"/>
                  <a:gd name="T12" fmla="*/ 0 w 218"/>
                  <a:gd name="T13" fmla="*/ 0 h 365"/>
                  <a:gd name="T14" fmla="*/ 0 w 218"/>
                  <a:gd name="T15" fmla="*/ 0 h 365"/>
                  <a:gd name="T16" fmla="*/ 0 w 218"/>
                  <a:gd name="T17" fmla="*/ 0 h 365"/>
                  <a:gd name="T18" fmla="*/ 0 w 218"/>
                  <a:gd name="T19" fmla="*/ 0 h 365"/>
                  <a:gd name="T20" fmla="*/ 0 w 218"/>
                  <a:gd name="T21" fmla="*/ 0 h 365"/>
                  <a:gd name="T22" fmla="*/ 0 w 218"/>
                  <a:gd name="T23" fmla="*/ 0 h 365"/>
                  <a:gd name="T24" fmla="*/ 0 w 218"/>
                  <a:gd name="T25" fmla="*/ 0 h 365"/>
                  <a:gd name="T26" fmla="*/ 0 w 218"/>
                  <a:gd name="T27" fmla="*/ 0 h 365"/>
                  <a:gd name="T28" fmla="*/ 0 w 218"/>
                  <a:gd name="T29" fmla="*/ 0 h 365"/>
                  <a:gd name="T30" fmla="*/ 0 w 218"/>
                  <a:gd name="T31" fmla="*/ 0 h 365"/>
                  <a:gd name="T32" fmla="*/ 0 w 218"/>
                  <a:gd name="T33" fmla="*/ 0 h 365"/>
                  <a:gd name="T34" fmla="*/ 0 w 218"/>
                  <a:gd name="T35" fmla="*/ 0 h 365"/>
                  <a:gd name="T36" fmla="*/ 0 w 218"/>
                  <a:gd name="T37" fmla="*/ 0 h 365"/>
                  <a:gd name="T38" fmla="*/ 0 w 218"/>
                  <a:gd name="T39" fmla="*/ 0 h 365"/>
                  <a:gd name="T40" fmla="*/ 0 w 218"/>
                  <a:gd name="T41" fmla="*/ 0 h 365"/>
                  <a:gd name="T42" fmla="*/ 0 w 218"/>
                  <a:gd name="T43" fmla="*/ 0 h 365"/>
                  <a:gd name="T44" fmla="*/ 0 w 218"/>
                  <a:gd name="T45" fmla="*/ 0 h 365"/>
                  <a:gd name="T46" fmla="*/ 0 w 218"/>
                  <a:gd name="T47" fmla="*/ 0 h 365"/>
                  <a:gd name="T48" fmla="*/ 0 w 218"/>
                  <a:gd name="T49" fmla="*/ 0 h 365"/>
                  <a:gd name="T50" fmla="*/ 0 w 218"/>
                  <a:gd name="T51" fmla="*/ 0 h 365"/>
                  <a:gd name="T52" fmla="*/ 0 w 218"/>
                  <a:gd name="T53" fmla="*/ 0 h 365"/>
                  <a:gd name="T54" fmla="*/ 0 w 218"/>
                  <a:gd name="T55" fmla="*/ 0 h 365"/>
                  <a:gd name="T56" fmla="*/ 0 w 218"/>
                  <a:gd name="T57" fmla="*/ 0 h 365"/>
                  <a:gd name="T58" fmla="*/ 0 w 218"/>
                  <a:gd name="T59" fmla="*/ 0 h 365"/>
                  <a:gd name="T60" fmla="*/ 0 w 218"/>
                  <a:gd name="T61" fmla="*/ 0 h 365"/>
                  <a:gd name="T62" fmla="*/ 0 w 218"/>
                  <a:gd name="T63" fmla="*/ 0 h 365"/>
                  <a:gd name="T64" fmla="*/ 0 w 218"/>
                  <a:gd name="T65" fmla="*/ 0 h 365"/>
                  <a:gd name="T66" fmla="*/ 0 w 218"/>
                  <a:gd name="T67" fmla="*/ 0 h 365"/>
                  <a:gd name="T68" fmla="*/ 0 w 218"/>
                  <a:gd name="T69" fmla="*/ 0 h 365"/>
                  <a:gd name="T70" fmla="*/ 0 w 218"/>
                  <a:gd name="T71" fmla="*/ 0 h 365"/>
                  <a:gd name="T72" fmla="*/ 0 w 218"/>
                  <a:gd name="T73" fmla="*/ 0 h 3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8"/>
                  <a:gd name="T112" fmla="*/ 0 h 365"/>
                  <a:gd name="T113" fmla="*/ 218 w 218"/>
                  <a:gd name="T114" fmla="*/ 365 h 3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18" name="Freeform 904"/>
              <p:cNvSpPr>
                <a:spLocks/>
              </p:cNvSpPr>
              <p:nvPr/>
            </p:nvSpPr>
            <p:spPr bwMode="auto">
              <a:xfrm>
                <a:off x="3389" y="3216"/>
                <a:ext cx="2" cy="5"/>
              </a:xfrm>
              <a:custGeom>
                <a:avLst/>
                <a:gdLst>
                  <a:gd name="T0" fmla="*/ 0 w 37"/>
                  <a:gd name="T1" fmla="*/ 0 h 92"/>
                  <a:gd name="T2" fmla="*/ 0 w 37"/>
                  <a:gd name="T3" fmla="*/ 0 h 92"/>
                  <a:gd name="T4" fmla="*/ 0 w 37"/>
                  <a:gd name="T5" fmla="*/ 0 h 92"/>
                  <a:gd name="T6" fmla="*/ 0 w 37"/>
                  <a:gd name="T7" fmla="*/ 0 h 92"/>
                  <a:gd name="T8" fmla="*/ 0 w 37"/>
                  <a:gd name="T9" fmla="*/ 0 h 92"/>
                  <a:gd name="T10" fmla="*/ 0 w 37"/>
                  <a:gd name="T11" fmla="*/ 0 h 92"/>
                  <a:gd name="T12" fmla="*/ 0 w 37"/>
                  <a:gd name="T13" fmla="*/ 0 h 92"/>
                  <a:gd name="T14" fmla="*/ 0 w 37"/>
                  <a:gd name="T15" fmla="*/ 0 h 92"/>
                  <a:gd name="T16" fmla="*/ 0 w 37"/>
                  <a:gd name="T17" fmla="*/ 0 h 92"/>
                  <a:gd name="T18" fmla="*/ 0 w 37"/>
                  <a:gd name="T19" fmla="*/ 0 h 92"/>
                  <a:gd name="T20" fmla="*/ 0 w 37"/>
                  <a:gd name="T21" fmla="*/ 0 h 92"/>
                  <a:gd name="T22" fmla="*/ 0 w 37"/>
                  <a:gd name="T23" fmla="*/ 0 h 92"/>
                  <a:gd name="T24" fmla="*/ 0 w 37"/>
                  <a:gd name="T25" fmla="*/ 0 h 92"/>
                  <a:gd name="T26" fmla="*/ 0 w 37"/>
                  <a:gd name="T27" fmla="*/ 0 h 92"/>
                  <a:gd name="T28" fmla="*/ 0 w 37"/>
                  <a:gd name="T29" fmla="*/ 0 h 92"/>
                  <a:gd name="T30" fmla="*/ 0 w 37"/>
                  <a:gd name="T31" fmla="*/ 0 h 92"/>
                  <a:gd name="T32" fmla="*/ 0 w 37"/>
                  <a:gd name="T33" fmla="*/ 0 h 92"/>
                  <a:gd name="T34" fmla="*/ 0 w 37"/>
                  <a:gd name="T35" fmla="*/ 0 h 92"/>
                  <a:gd name="T36" fmla="*/ 0 w 37"/>
                  <a:gd name="T37" fmla="*/ 0 h 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92"/>
                  <a:gd name="T59" fmla="*/ 37 w 37"/>
                  <a:gd name="T60" fmla="*/ 92 h 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19" name="Freeform 905"/>
              <p:cNvSpPr>
                <a:spLocks/>
              </p:cNvSpPr>
              <p:nvPr/>
            </p:nvSpPr>
            <p:spPr bwMode="auto">
              <a:xfrm>
                <a:off x="3389" y="3220"/>
                <a:ext cx="1" cy="1"/>
              </a:xfrm>
              <a:custGeom>
                <a:avLst/>
                <a:gdLst>
                  <a:gd name="T0" fmla="*/ 0 w 28"/>
                  <a:gd name="T1" fmla="*/ 0 h 18"/>
                  <a:gd name="T2" fmla="*/ 0 w 28"/>
                  <a:gd name="T3" fmla="*/ 0 h 18"/>
                  <a:gd name="T4" fmla="*/ 0 w 28"/>
                  <a:gd name="T5" fmla="*/ 0 h 18"/>
                  <a:gd name="T6" fmla="*/ 0 w 28"/>
                  <a:gd name="T7" fmla="*/ 0 h 18"/>
                  <a:gd name="T8" fmla="*/ 0 w 28"/>
                  <a:gd name="T9" fmla="*/ 0 h 18"/>
                  <a:gd name="T10" fmla="*/ 0 w 28"/>
                  <a:gd name="T11" fmla="*/ 0 h 18"/>
                  <a:gd name="T12" fmla="*/ 0 w 28"/>
                  <a:gd name="T13" fmla="*/ 0 h 18"/>
                  <a:gd name="T14" fmla="*/ 0 w 28"/>
                  <a:gd name="T15" fmla="*/ 0 h 18"/>
                  <a:gd name="T16" fmla="*/ 0 w 28"/>
                  <a:gd name="T17" fmla="*/ 0 h 18"/>
                  <a:gd name="T18" fmla="*/ 0 w 28"/>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8"/>
                  <a:gd name="T32" fmla="*/ 28 w 2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20" name="Freeform 906"/>
              <p:cNvSpPr>
                <a:spLocks/>
              </p:cNvSpPr>
              <p:nvPr/>
            </p:nvSpPr>
            <p:spPr bwMode="auto">
              <a:xfrm>
                <a:off x="3397" y="3233"/>
                <a:ext cx="1" cy="2"/>
              </a:xfrm>
              <a:custGeom>
                <a:avLst/>
                <a:gdLst>
                  <a:gd name="T0" fmla="*/ 0 w 21"/>
                  <a:gd name="T1" fmla="*/ 0 h 27"/>
                  <a:gd name="T2" fmla="*/ 0 w 21"/>
                  <a:gd name="T3" fmla="*/ 0 h 27"/>
                  <a:gd name="T4" fmla="*/ 0 w 21"/>
                  <a:gd name="T5" fmla="*/ 0 h 27"/>
                  <a:gd name="T6" fmla="*/ 0 w 21"/>
                  <a:gd name="T7" fmla="*/ 0 h 27"/>
                  <a:gd name="T8" fmla="*/ 0 w 21"/>
                  <a:gd name="T9" fmla="*/ 0 h 27"/>
                  <a:gd name="T10" fmla="*/ 0 w 21"/>
                  <a:gd name="T11" fmla="*/ 0 h 27"/>
                  <a:gd name="T12" fmla="*/ 0 w 21"/>
                  <a:gd name="T13" fmla="*/ 0 h 27"/>
                  <a:gd name="T14" fmla="*/ 0 w 21"/>
                  <a:gd name="T15" fmla="*/ 0 h 27"/>
                  <a:gd name="T16" fmla="*/ 0 w 21"/>
                  <a:gd name="T17" fmla="*/ 0 h 27"/>
                  <a:gd name="T18" fmla="*/ 0 w 2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7"/>
                  <a:gd name="T32" fmla="*/ 21 w 2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21" name="Freeform 907"/>
              <p:cNvSpPr>
                <a:spLocks/>
              </p:cNvSpPr>
              <p:nvPr/>
            </p:nvSpPr>
            <p:spPr bwMode="auto">
              <a:xfrm>
                <a:off x="3393" y="3224"/>
                <a:ext cx="5" cy="11"/>
              </a:xfrm>
              <a:custGeom>
                <a:avLst/>
                <a:gdLst>
                  <a:gd name="T0" fmla="*/ 0 w 115"/>
                  <a:gd name="T1" fmla="*/ 0 h 181"/>
                  <a:gd name="T2" fmla="*/ 0 w 115"/>
                  <a:gd name="T3" fmla="*/ 0 h 181"/>
                  <a:gd name="T4" fmla="*/ 0 w 115"/>
                  <a:gd name="T5" fmla="*/ 0 h 181"/>
                  <a:gd name="T6" fmla="*/ 0 w 115"/>
                  <a:gd name="T7" fmla="*/ 0 h 181"/>
                  <a:gd name="T8" fmla="*/ 0 w 115"/>
                  <a:gd name="T9" fmla="*/ 0 h 181"/>
                  <a:gd name="T10" fmla="*/ 0 w 115"/>
                  <a:gd name="T11" fmla="*/ 0 h 181"/>
                  <a:gd name="T12" fmla="*/ 0 w 115"/>
                  <a:gd name="T13" fmla="*/ 0 h 181"/>
                  <a:gd name="T14" fmla="*/ 0 w 115"/>
                  <a:gd name="T15" fmla="*/ 0 h 181"/>
                  <a:gd name="T16" fmla="*/ 0 w 115"/>
                  <a:gd name="T17" fmla="*/ 0 h 181"/>
                  <a:gd name="T18" fmla="*/ 0 w 115"/>
                  <a:gd name="T19" fmla="*/ 0 h 181"/>
                  <a:gd name="T20" fmla="*/ 0 w 115"/>
                  <a:gd name="T21" fmla="*/ 0 h 181"/>
                  <a:gd name="T22" fmla="*/ 0 w 115"/>
                  <a:gd name="T23" fmla="*/ 0 h 181"/>
                  <a:gd name="T24" fmla="*/ 0 w 115"/>
                  <a:gd name="T25" fmla="*/ 0 h 181"/>
                  <a:gd name="T26" fmla="*/ 0 w 115"/>
                  <a:gd name="T27" fmla="*/ 0 h 181"/>
                  <a:gd name="T28" fmla="*/ 0 w 115"/>
                  <a:gd name="T29" fmla="*/ 0 h 181"/>
                  <a:gd name="T30" fmla="*/ 0 w 115"/>
                  <a:gd name="T31" fmla="*/ 0 h 181"/>
                  <a:gd name="T32" fmla="*/ 0 w 115"/>
                  <a:gd name="T33" fmla="*/ 0 h 181"/>
                  <a:gd name="T34" fmla="*/ 0 w 115"/>
                  <a:gd name="T35" fmla="*/ 0 h 181"/>
                  <a:gd name="T36" fmla="*/ 0 w 115"/>
                  <a:gd name="T37" fmla="*/ 0 h 181"/>
                  <a:gd name="T38" fmla="*/ 0 w 115"/>
                  <a:gd name="T39" fmla="*/ 0 h 181"/>
                  <a:gd name="T40" fmla="*/ 0 w 115"/>
                  <a:gd name="T41" fmla="*/ 0 h 181"/>
                  <a:gd name="T42" fmla="*/ 0 w 115"/>
                  <a:gd name="T43" fmla="*/ 0 h 181"/>
                  <a:gd name="T44" fmla="*/ 0 w 115"/>
                  <a:gd name="T45" fmla="*/ 0 h 181"/>
                  <a:gd name="T46" fmla="*/ 0 w 115"/>
                  <a:gd name="T47" fmla="*/ 0 h 181"/>
                  <a:gd name="T48" fmla="*/ 0 w 115"/>
                  <a:gd name="T49" fmla="*/ 0 h 181"/>
                  <a:gd name="T50" fmla="*/ 0 w 115"/>
                  <a:gd name="T51" fmla="*/ 0 h 181"/>
                  <a:gd name="T52" fmla="*/ 0 w 115"/>
                  <a:gd name="T53" fmla="*/ 0 h 181"/>
                  <a:gd name="T54" fmla="*/ 0 w 115"/>
                  <a:gd name="T55" fmla="*/ 0 h 181"/>
                  <a:gd name="T56" fmla="*/ 0 w 115"/>
                  <a:gd name="T57" fmla="*/ 0 h 181"/>
                  <a:gd name="T58" fmla="*/ 0 w 115"/>
                  <a:gd name="T59" fmla="*/ 0 h 181"/>
                  <a:gd name="T60" fmla="*/ 0 w 115"/>
                  <a:gd name="T61" fmla="*/ 0 h 181"/>
                  <a:gd name="T62" fmla="*/ 0 w 115"/>
                  <a:gd name="T63" fmla="*/ 0 h 181"/>
                  <a:gd name="T64" fmla="*/ 0 w 115"/>
                  <a:gd name="T65" fmla="*/ 0 h 181"/>
                  <a:gd name="T66" fmla="*/ 0 w 115"/>
                  <a:gd name="T67" fmla="*/ 0 h 181"/>
                  <a:gd name="T68" fmla="*/ 0 w 115"/>
                  <a:gd name="T69" fmla="*/ 0 h 181"/>
                  <a:gd name="T70" fmla="*/ 0 w 115"/>
                  <a:gd name="T71" fmla="*/ 0 h 181"/>
                  <a:gd name="T72" fmla="*/ 0 w 115"/>
                  <a:gd name="T73" fmla="*/ 0 h 1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
                  <a:gd name="T112" fmla="*/ 0 h 181"/>
                  <a:gd name="T113" fmla="*/ 115 w 115"/>
                  <a:gd name="T114" fmla="*/ 181 h 1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22" name="Freeform 908"/>
              <p:cNvSpPr>
                <a:spLocks/>
              </p:cNvSpPr>
              <p:nvPr/>
            </p:nvSpPr>
            <p:spPr bwMode="auto">
              <a:xfrm>
                <a:off x="3393" y="3222"/>
                <a:ext cx="1" cy="2"/>
              </a:xfrm>
              <a:custGeom>
                <a:avLst/>
                <a:gdLst>
                  <a:gd name="T0" fmla="*/ 0 w 33"/>
                  <a:gd name="T1" fmla="*/ 0 h 47"/>
                  <a:gd name="T2" fmla="*/ 0 w 33"/>
                  <a:gd name="T3" fmla="*/ 0 h 47"/>
                  <a:gd name="T4" fmla="*/ 0 w 33"/>
                  <a:gd name="T5" fmla="*/ 0 h 47"/>
                  <a:gd name="T6" fmla="*/ 0 w 33"/>
                  <a:gd name="T7" fmla="*/ 0 h 47"/>
                  <a:gd name="T8" fmla="*/ 0 w 33"/>
                  <a:gd name="T9" fmla="*/ 0 h 47"/>
                  <a:gd name="T10" fmla="*/ 0 w 33"/>
                  <a:gd name="T11" fmla="*/ 0 h 47"/>
                  <a:gd name="T12" fmla="*/ 0 w 33"/>
                  <a:gd name="T13" fmla="*/ 0 h 47"/>
                  <a:gd name="T14" fmla="*/ 0 w 33"/>
                  <a:gd name="T15" fmla="*/ 0 h 47"/>
                  <a:gd name="T16" fmla="*/ 0 w 33"/>
                  <a:gd name="T17" fmla="*/ 0 h 47"/>
                  <a:gd name="T18" fmla="*/ 0 w 33"/>
                  <a:gd name="T19" fmla="*/ 0 h 47"/>
                  <a:gd name="T20" fmla="*/ 0 w 33"/>
                  <a:gd name="T21" fmla="*/ 0 h 47"/>
                  <a:gd name="T22" fmla="*/ 0 w 33"/>
                  <a:gd name="T23" fmla="*/ 0 h 47"/>
                  <a:gd name="T24" fmla="*/ 0 w 33"/>
                  <a:gd name="T25" fmla="*/ 0 h 47"/>
                  <a:gd name="T26" fmla="*/ 0 w 33"/>
                  <a:gd name="T27" fmla="*/ 0 h 47"/>
                  <a:gd name="T28" fmla="*/ 0 w 33"/>
                  <a:gd name="T29" fmla="*/ 0 h 47"/>
                  <a:gd name="T30" fmla="*/ 0 w 33"/>
                  <a:gd name="T31" fmla="*/ 0 h 47"/>
                  <a:gd name="T32" fmla="*/ 0 w 33"/>
                  <a:gd name="T33" fmla="*/ 0 h 47"/>
                  <a:gd name="T34" fmla="*/ 0 w 33"/>
                  <a:gd name="T35" fmla="*/ 0 h 47"/>
                  <a:gd name="T36" fmla="*/ 0 w 33"/>
                  <a:gd name="T37" fmla="*/ 0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47"/>
                  <a:gd name="T59" fmla="*/ 33 w 33"/>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23" name="Freeform 909"/>
              <p:cNvSpPr>
                <a:spLocks/>
              </p:cNvSpPr>
              <p:nvPr/>
            </p:nvSpPr>
            <p:spPr bwMode="auto">
              <a:xfrm>
                <a:off x="3393" y="3224"/>
                <a:ext cx="1" cy="1"/>
              </a:xfrm>
              <a:custGeom>
                <a:avLst/>
                <a:gdLst>
                  <a:gd name="T0" fmla="*/ 0 w 29"/>
                  <a:gd name="T1" fmla="*/ 0 h 18"/>
                  <a:gd name="T2" fmla="*/ 0 w 29"/>
                  <a:gd name="T3" fmla="*/ 0 h 18"/>
                  <a:gd name="T4" fmla="*/ 0 w 29"/>
                  <a:gd name="T5" fmla="*/ 0 h 18"/>
                  <a:gd name="T6" fmla="*/ 0 w 29"/>
                  <a:gd name="T7" fmla="*/ 0 h 18"/>
                  <a:gd name="T8" fmla="*/ 0 w 29"/>
                  <a:gd name="T9" fmla="*/ 0 h 18"/>
                  <a:gd name="T10" fmla="*/ 0 w 29"/>
                  <a:gd name="T11" fmla="*/ 0 h 18"/>
                  <a:gd name="T12" fmla="*/ 0 w 29"/>
                  <a:gd name="T13" fmla="*/ 0 h 18"/>
                  <a:gd name="T14" fmla="*/ 0 w 29"/>
                  <a:gd name="T15" fmla="*/ 0 h 18"/>
                  <a:gd name="T16" fmla="*/ 0 w 29"/>
                  <a:gd name="T17" fmla="*/ 0 h 18"/>
                  <a:gd name="T18" fmla="*/ 0 w 29"/>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8"/>
                  <a:gd name="T32" fmla="*/ 29 w 29"/>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24" name="Freeform 910"/>
              <p:cNvSpPr>
                <a:spLocks/>
              </p:cNvSpPr>
              <p:nvPr/>
            </p:nvSpPr>
            <p:spPr bwMode="auto">
              <a:xfrm>
                <a:off x="3563" y="3123"/>
                <a:ext cx="1" cy="1"/>
              </a:xfrm>
              <a:custGeom>
                <a:avLst/>
                <a:gdLst>
                  <a:gd name="T0" fmla="*/ 0 w 15"/>
                  <a:gd name="T1" fmla="*/ 0 h 20"/>
                  <a:gd name="T2" fmla="*/ 0 w 15"/>
                  <a:gd name="T3" fmla="*/ 0 h 20"/>
                  <a:gd name="T4" fmla="*/ 0 w 15"/>
                  <a:gd name="T5" fmla="*/ 0 h 20"/>
                  <a:gd name="T6" fmla="*/ 0 w 15"/>
                  <a:gd name="T7" fmla="*/ 0 h 20"/>
                  <a:gd name="T8" fmla="*/ 0 w 15"/>
                  <a:gd name="T9" fmla="*/ 0 h 20"/>
                  <a:gd name="T10" fmla="*/ 0 w 15"/>
                  <a:gd name="T11" fmla="*/ 0 h 20"/>
                  <a:gd name="T12" fmla="*/ 0 60000 65536"/>
                  <a:gd name="T13" fmla="*/ 0 60000 65536"/>
                  <a:gd name="T14" fmla="*/ 0 60000 65536"/>
                  <a:gd name="T15" fmla="*/ 0 60000 65536"/>
                  <a:gd name="T16" fmla="*/ 0 60000 65536"/>
                  <a:gd name="T17" fmla="*/ 0 60000 65536"/>
                  <a:gd name="T18" fmla="*/ 0 w 15"/>
                  <a:gd name="T19" fmla="*/ 0 h 20"/>
                  <a:gd name="T20" fmla="*/ 15 w 1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5" h="20">
                    <a:moveTo>
                      <a:pt x="15" y="1"/>
                    </a:moveTo>
                    <a:lnTo>
                      <a:pt x="7" y="0"/>
                    </a:lnTo>
                    <a:lnTo>
                      <a:pt x="1" y="5"/>
                    </a:lnTo>
                    <a:lnTo>
                      <a:pt x="0" y="13"/>
                    </a:lnTo>
                    <a:lnTo>
                      <a:pt x="5" y="2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25" name="Freeform 911"/>
              <p:cNvSpPr>
                <a:spLocks/>
              </p:cNvSpPr>
              <p:nvPr/>
            </p:nvSpPr>
            <p:spPr bwMode="auto">
              <a:xfrm>
                <a:off x="3563" y="3123"/>
                <a:ext cx="7" cy="15"/>
              </a:xfrm>
              <a:custGeom>
                <a:avLst/>
                <a:gdLst>
                  <a:gd name="T0" fmla="*/ 0 w 164"/>
                  <a:gd name="T1" fmla="*/ 0 h 274"/>
                  <a:gd name="T2" fmla="*/ 0 w 164"/>
                  <a:gd name="T3" fmla="*/ 0 h 274"/>
                  <a:gd name="T4" fmla="*/ 0 w 164"/>
                  <a:gd name="T5" fmla="*/ 0 h 274"/>
                  <a:gd name="T6" fmla="*/ 0 w 164"/>
                  <a:gd name="T7" fmla="*/ 0 h 274"/>
                  <a:gd name="T8" fmla="*/ 0 w 164"/>
                  <a:gd name="T9" fmla="*/ 0 h 274"/>
                  <a:gd name="T10" fmla="*/ 0 w 164"/>
                  <a:gd name="T11" fmla="*/ 0 h 274"/>
                  <a:gd name="T12" fmla="*/ 0 w 164"/>
                  <a:gd name="T13" fmla="*/ 0 h 274"/>
                  <a:gd name="T14" fmla="*/ 0 w 164"/>
                  <a:gd name="T15" fmla="*/ 0 h 274"/>
                  <a:gd name="T16" fmla="*/ 0 w 164"/>
                  <a:gd name="T17" fmla="*/ 0 h 274"/>
                  <a:gd name="T18" fmla="*/ 0 w 164"/>
                  <a:gd name="T19" fmla="*/ 0 h 274"/>
                  <a:gd name="T20" fmla="*/ 0 w 164"/>
                  <a:gd name="T21" fmla="*/ 0 h 274"/>
                  <a:gd name="T22" fmla="*/ 0 w 164"/>
                  <a:gd name="T23" fmla="*/ 0 h 274"/>
                  <a:gd name="T24" fmla="*/ 0 w 164"/>
                  <a:gd name="T25" fmla="*/ 0 h 274"/>
                  <a:gd name="T26" fmla="*/ 0 w 164"/>
                  <a:gd name="T27" fmla="*/ 0 h 274"/>
                  <a:gd name="T28" fmla="*/ 0 w 164"/>
                  <a:gd name="T29" fmla="*/ 0 h 274"/>
                  <a:gd name="T30" fmla="*/ 0 w 164"/>
                  <a:gd name="T31" fmla="*/ 0 h 274"/>
                  <a:gd name="T32" fmla="*/ 0 w 164"/>
                  <a:gd name="T33" fmla="*/ 0 h 274"/>
                  <a:gd name="T34" fmla="*/ 0 w 164"/>
                  <a:gd name="T35" fmla="*/ 0 h 274"/>
                  <a:gd name="T36" fmla="*/ 0 w 164"/>
                  <a:gd name="T37" fmla="*/ 0 h 274"/>
                  <a:gd name="T38" fmla="*/ 0 w 164"/>
                  <a:gd name="T39" fmla="*/ 0 h 274"/>
                  <a:gd name="T40" fmla="*/ 0 w 164"/>
                  <a:gd name="T41" fmla="*/ 0 h 274"/>
                  <a:gd name="T42" fmla="*/ 0 w 164"/>
                  <a:gd name="T43" fmla="*/ 0 h 274"/>
                  <a:gd name="T44" fmla="*/ 0 w 164"/>
                  <a:gd name="T45" fmla="*/ 0 h 274"/>
                  <a:gd name="T46" fmla="*/ 0 w 164"/>
                  <a:gd name="T47" fmla="*/ 0 h 274"/>
                  <a:gd name="T48" fmla="*/ 0 w 164"/>
                  <a:gd name="T49" fmla="*/ 0 h 274"/>
                  <a:gd name="T50" fmla="*/ 0 w 164"/>
                  <a:gd name="T51" fmla="*/ 0 h 274"/>
                  <a:gd name="T52" fmla="*/ 0 w 164"/>
                  <a:gd name="T53" fmla="*/ 0 h 274"/>
                  <a:gd name="T54" fmla="*/ 0 w 164"/>
                  <a:gd name="T55" fmla="*/ 0 h 274"/>
                  <a:gd name="T56" fmla="*/ 0 w 164"/>
                  <a:gd name="T57" fmla="*/ 0 h 274"/>
                  <a:gd name="T58" fmla="*/ 0 w 164"/>
                  <a:gd name="T59" fmla="*/ 0 h 274"/>
                  <a:gd name="T60" fmla="*/ 0 w 164"/>
                  <a:gd name="T61" fmla="*/ 0 h 274"/>
                  <a:gd name="T62" fmla="*/ 0 w 164"/>
                  <a:gd name="T63" fmla="*/ 0 h 274"/>
                  <a:gd name="T64" fmla="*/ 0 w 164"/>
                  <a:gd name="T65" fmla="*/ 0 h 274"/>
                  <a:gd name="T66" fmla="*/ 0 w 164"/>
                  <a:gd name="T67" fmla="*/ 0 h 274"/>
                  <a:gd name="T68" fmla="*/ 0 w 164"/>
                  <a:gd name="T69" fmla="*/ 0 h 274"/>
                  <a:gd name="T70" fmla="*/ 0 w 164"/>
                  <a:gd name="T71" fmla="*/ 0 h 274"/>
                  <a:gd name="T72" fmla="*/ 0 w 164"/>
                  <a:gd name="T73" fmla="*/ 0 h 2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4"/>
                  <a:gd name="T112" fmla="*/ 0 h 274"/>
                  <a:gd name="T113" fmla="*/ 164 w 164"/>
                  <a:gd name="T114" fmla="*/ 274 h 2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64" y="2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26" name="Freeform 912"/>
              <p:cNvSpPr>
                <a:spLocks/>
              </p:cNvSpPr>
              <p:nvPr/>
            </p:nvSpPr>
            <p:spPr bwMode="auto">
              <a:xfrm>
                <a:off x="3569" y="3138"/>
                <a:ext cx="1" cy="4"/>
              </a:xfrm>
              <a:custGeom>
                <a:avLst/>
                <a:gdLst>
                  <a:gd name="T0" fmla="*/ 0 w 29"/>
                  <a:gd name="T1" fmla="*/ 0 h 68"/>
                  <a:gd name="T2" fmla="*/ 0 w 29"/>
                  <a:gd name="T3" fmla="*/ 0 h 68"/>
                  <a:gd name="T4" fmla="*/ 0 w 29"/>
                  <a:gd name="T5" fmla="*/ 0 h 68"/>
                  <a:gd name="T6" fmla="*/ 0 w 29"/>
                  <a:gd name="T7" fmla="*/ 0 h 68"/>
                  <a:gd name="T8" fmla="*/ 0 w 29"/>
                  <a:gd name="T9" fmla="*/ 0 h 68"/>
                  <a:gd name="T10" fmla="*/ 0 w 29"/>
                  <a:gd name="T11" fmla="*/ 0 h 68"/>
                  <a:gd name="T12" fmla="*/ 0 w 29"/>
                  <a:gd name="T13" fmla="*/ 0 h 68"/>
                  <a:gd name="T14" fmla="*/ 0 w 29"/>
                  <a:gd name="T15" fmla="*/ 0 h 68"/>
                  <a:gd name="T16" fmla="*/ 0 w 29"/>
                  <a:gd name="T17" fmla="*/ 0 h 68"/>
                  <a:gd name="T18" fmla="*/ 0 w 29"/>
                  <a:gd name="T19" fmla="*/ 0 h 68"/>
                  <a:gd name="T20" fmla="*/ 0 w 29"/>
                  <a:gd name="T21" fmla="*/ 0 h 68"/>
                  <a:gd name="T22" fmla="*/ 0 w 29"/>
                  <a:gd name="T23" fmla="*/ 0 h 68"/>
                  <a:gd name="T24" fmla="*/ 0 w 29"/>
                  <a:gd name="T25" fmla="*/ 0 h 68"/>
                  <a:gd name="T26" fmla="*/ 0 w 29"/>
                  <a:gd name="T27" fmla="*/ 0 h 68"/>
                  <a:gd name="T28" fmla="*/ 0 w 29"/>
                  <a:gd name="T29" fmla="*/ 0 h 68"/>
                  <a:gd name="T30" fmla="*/ 0 w 29"/>
                  <a:gd name="T31" fmla="*/ 0 h 68"/>
                  <a:gd name="T32" fmla="*/ 0 w 29"/>
                  <a:gd name="T33" fmla="*/ 0 h 68"/>
                  <a:gd name="T34" fmla="*/ 0 w 29"/>
                  <a:gd name="T35" fmla="*/ 0 h 68"/>
                  <a:gd name="T36" fmla="*/ 0 w 29"/>
                  <a:gd name="T37" fmla="*/ 0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8"/>
                  <a:gd name="T59" fmla="*/ 29 w 29"/>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27" name="Freeform 913"/>
              <p:cNvSpPr>
                <a:spLocks/>
              </p:cNvSpPr>
              <p:nvPr/>
            </p:nvSpPr>
            <p:spPr bwMode="auto">
              <a:xfrm>
                <a:off x="3569" y="3138"/>
                <a:ext cx="1" cy="1"/>
              </a:xfrm>
              <a:custGeom>
                <a:avLst/>
                <a:gdLst>
                  <a:gd name="T0" fmla="*/ 0 w 21"/>
                  <a:gd name="T1" fmla="*/ 0 h 12"/>
                  <a:gd name="T2" fmla="*/ 0 w 21"/>
                  <a:gd name="T3" fmla="*/ 0 h 12"/>
                  <a:gd name="T4" fmla="*/ 0 w 21"/>
                  <a:gd name="T5" fmla="*/ 0 h 12"/>
                  <a:gd name="T6" fmla="*/ 0 w 21"/>
                  <a:gd name="T7" fmla="*/ 0 h 12"/>
                  <a:gd name="T8" fmla="*/ 0 w 21"/>
                  <a:gd name="T9" fmla="*/ 0 h 12"/>
                  <a:gd name="T10" fmla="*/ 0 w 21"/>
                  <a:gd name="T11" fmla="*/ 0 h 12"/>
                  <a:gd name="T12" fmla="*/ 0 60000 65536"/>
                  <a:gd name="T13" fmla="*/ 0 60000 65536"/>
                  <a:gd name="T14" fmla="*/ 0 60000 65536"/>
                  <a:gd name="T15" fmla="*/ 0 60000 65536"/>
                  <a:gd name="T16" fmla="*/ 0 60000 65536"/>
                  <a:gd name="T17" fmla="*/ 0 60000 65536"/>
                  <a:gd name="T18" fmla="*/ 0 w 21"/>
                  <a:gd name="T19" fmla="*/ 0 h 12"/>
                  <a:gd name="T20" fmla="*/ 21 w 2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1" h="12">
                    <a:moveTo>
                      <a:pt x="0" y="0"/>
                    </a:moveTo>
                    <a:lnTo>
                      <a:pt x="3" y="8"/>
                    </a:lnTo>
                    <a:lnTo>
                      <a:pt x="10" y="12"/>
                    </a:lnTo>
                    <a:lnTo>
                      <a:pt x="17" y="11"/>
                    </a:lnTo>
                    <a:lnTo>
                      <a:pt x="2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28" name="Freeform 914"/>
              <p:cNvSpPr>
                <a:spLocks/>
              </p:cNvSpPr>
              <p:nvPr/>
            </p:nvSpPr>
            <p:spPr bwMode="auto">
              <a:xfrm>
                <a:off x="3563" y="3128"/>
                <a:ext cx="1" cy="1"/>
              </a:xfrm>
              <a:custGeom>
                <a:avLst/>
                <a:gdLst>
                  <a:gd name="T0" fmla="*/ 0 w 15"/>
                  <a:gd name="T1" fmla="*/ 0 h 20"/>
                  <a:gd name="T2" fmla="*/ 0 w 15"/>
                  <a:gd name="T3" fmla="*/ 0 h 20"/>
                  <a:gd name="T4" fmla="*/ 0 w 15"/>
                  <a:gd name="T5" fmla="*/ 0 h 20"/>
                  <a:gd name="T6" fmla="*/ 0 w 15"/>
                  <a:gd name="T7" fmla="*/ 0 h 20"/>
                  <a:gd name="T8" fmla="*/ 0 w 15"/>
                  <a:gd name="T9" fmla="*/ 0 h 20"/>
                  <a:gd name="T10" fmla="*/ 0 w 15"/>
                  <a:gd name="T11" fmla="*/ 0 h 20"/>
                  <a:gd name="T12" fmla="*/ 0 60000 65536"/>
                  <a:gd name="T13" fmla="*/ 0 60000 65536"/>
                  <a:gd name="T14" fmla="*/ 0 60000 65536"/>
                  <a:gd name="T15" fmla="*/ 0 60000 65536"/>
                  <a:gd name="T16" fmla="*/ 0 60000 65536"/>
                  <a:gd name="T17" fmla="*/ 0 60000 65536"/>
                  <a:gd name="T18" fmla="*/ 0 w 15"/>
                  <a:gd name="T19" fmla="*/ 0 h 20"/>
                  <a:gd name="T20" fmla="*/ 15 w 1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5" h="20">
                    <a:moveTo>
                      <a:pt x="15" y="1"/>
                    </a:moveTo>
                    <a:lnTo>
                      <a:pt x="7" y="0"/>
                    </a:lnTo>
                    <a:lnTo>
                      <a:pt x="1" y="6"/>
                    </a:lnTo>
                    <a:lnTo>
                      <a:pt x="0" y="14"/>
                    </a:lnTo>
                    <a:lnTo>
                      <a:pt x="5" y="2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29" name="Freeform 915"/>
              <p:cNvSpPr>
                <a:spLocks/>
              </p:cNvSpPr>
              <p:nvPr/>
            </p:nvSpPr>
            <p:spPr bwMode="auto">
              <a:xfrm>
                <a:off x="3564" y="3128"/>
                <a:ext cx="4" cy="8"/>
              </a:xfrm>
              <a:custGeom>
                <a:avLst/>
                <a:gdLst>
                  <a:gd name="T0" fmla="*/ 0 w 86"/>
                  <a:gd name="T1" fmla="*/ 0 h 136"/>
                  <a:gd name="T2" fmla="*/ 0 w 86"/>
                  <a:gd name="T3" fmla="*/ 0 h 136"/>
                  <a:gd name="T4" fmla="*/ 0 w 86"/>
                  <a:gd name="T5" fmla="*/ 0 h 136"/>
                  <a:gd name="T6" fmla="*/ 0 w 86"/>
                  <a:gd name="T7" fmla="*/ 0 h 136"/>
                  <a:gd name="T8" fmla="*/ 0 w 86"/>
                  <a:gd name="T9" fmla="*/ 0 h 136"/>
                  <a:gd name="T10" fmla="*/ 0 w 86"/>
                  <a:gd name="T11" fmla="*/ 0 h 136"/>
                  <a:gd name="T12" fmla="*/ 0 w 86"/>
                  <a:gd name="T13" fmla="*/ 0 h 136"/>
                  <a:gd name="T14" fmla="*/ 0 w 86"/>
                  <a:gd name="T15" fmla="*/ 0 h 136"/>
                  <a:gd name="T16" fmla="*/ 0 w 86"/>
                  <a:gd name="T17" fmla="*/ 0 h 136"/>
                  <a:gd name="T18" fmla="*/ 0 w 86"/>
                  <a:gd name="T19" fmla="*/ 0 h 136"/>
                  <a:gd name="T20" fmla="*/ 0 w 86"/>
                  <a:gd name="T21" fmla="*/ 0 h 136"/>
                  <a:gd name="T22" fmla="*/ 0 w 86"/>
                  <a:gd name="T23" fmla="*/ 0 h 136"/>
                  <a:gd name="T24" fmla="*/ 0 w 86"/>
                  <a:gd name="T25" fmla="*/ 0 h 136"/>
                  <a:gd name="T26" fmla="*/ 0 w 86"/>
                  <a:gd name="T27" fmla="*/ 0 h 136"/>
                  <a:gd name="T28" fmla="*/ 0 w 86"/>
                  <a:gd name="T29" fmla="*/ 0 h 136"/>
                  <a:gd name="T30" fmla="*/ 0 w 86"/>
                  <a:gd name="T31" fmla="*/ 0 h 136"/>
                  <a:gd name="T32" fmla="*/ 0 w 86"/>
                  <a:gd name="T33" fmla="*/ 0 h 136"/>
                  <a:gd name="T34" fmla="*/ 0 w 86"/>
                  <a:gd name="T35" fmla="*/ 0 h 136"/>
                  <a:gd name="T36" fmla="*/ 0 w 86"/>
                  <a:gd name="T37" fmla="*/ 0 h 136"/>
                  <a:gd name="T38" fmla="*/ 0 w 86"/>
                  <a:gd name="T39" fmla="*/ 0 h 136"/>
                  <a:gd name="T40" fmla="*/ 0 w 86"/>
                  <a:gd name="T41" fmla="*/ 0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136"/>
                  <a:gd name="T65" fmla="*/ 86 w 86"/>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86"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30" name="Freeform 916"/>
              <p:cNvSpPr>
                <a:spLocks/>
              </p:cNvSpPr>
              <p:nvPr/>
            </p:nvSpPr>
            <p:spPr bwMode="auto">
              <a:xfrm>
                <a:off x="3567" y="3136"/>
                <a:ext cx="1" cy="2"/>
              </a:xfrm>
              <a:custGeom>
                <a:avLst/>
                <a:gdLst>
                  <a:gd name="T0" fmla="*/ 0 w 24"/>
                  <a:gd name="T1" fmla="*/ 0 h 35"/>
                  <a:gd name="T2" fmla="*/ 0 w 24"/>
                  <a:gd name="T3" fmla="*/ 0 h 35"/>
                  <a:gd name="T4" fmla="*/ 0 w 24"/>
                  <a:gd name="T5" fmla="*/ 0 h 35"/>
                  <a:gd name="T6" fmla="*/ 0 w 24"/>
                  <a:gd name="T7" fmla="*/ 0 h 35"/>
                  <a:gd name="T8" fmla="*/ 0 w 24"/>
                  <a:gd name="T9" fmla="*/ 0 h 35"/>
                  <a:gd name="T10" fmla="*/ 0 w 24"/>
                  <a:gd name="T11" fmla="*/ 0 h 35"/>
                  <a:gd name="T12" fmla="*/ 0 w 24"/>
                  <a:gd name="T13" fmla="*/ 0 h 35"/>
                  <a:gd name="T14" fmla="*/ 0 w 24"/>
                  <a:gd name="T15" fmla="*/ 0 h 35"/>
                  <a:gd name="T16" fmla="*/ 0 w 24"/>
                  <a:gd name="T17" fmla="*/ 0 h 35"/>
                  <a:gd name="T18" fmla="*/ 0 w 24"/>
                  <a:gd name="T19" fmla="*/ 0 h 35"/>
                  <a:gd name="T20" fmla="*/ 0 w 24"/>
                  <a:gd name="T21" fmla="*/ 0 h 35"/>
                  <a:gd name="T22" fmla="*/ 0 w 24"/>
                  <a:gd name="T23" fmla="*/ 0 h 35"/>
                  <a:gd name="T24" fmla="*/ 0 w 24"/>
                  <a:gd name="T25" fmla="*/ 0 h 35"/>
                  <a:gd name="T26" fmla="*/ 0 w 24"/>
                  <a:gd name="T27" fmla="*/ 0 h 35"/>
                  <a:gd name="T28" fmla="*/ 0 w 24"/>
                  <a:gd name="T29" fmla="*/ 0 h 35"/>
                  <a:gd name="T30" fmla="*/ 0 w 24"/>
                  <a:gd name="T31" fmla="*/ 0 h 35"/>
                  <a:gd name="T32" fmla="*/ 0 w 24"/>
                  <a:gd name="T33" fmla="*/ 0 h 35"/>
                  <a:gd name="T34" fmla="*/ 0 w 24"/>
                  <a:gd name="T35" fmla="*/ 0 h 35"/>
                  <a:gd name="T36" fmla="*/ 0 w 24"/>
                  <a:gd name="T37" fmla="*/ 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35"/>
                  <a:gd name="T59" fmla="*/ 24 w 24"/>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31" name="Freeform 917"/>
              <p:cNvSpPr>
                <a:spLocks/>
              </p:cNvSpPr>
              <p:nvPr/>
            </p:nvSpPr>
            <p:spPr bwMode="auto">
              <a:xfrm>
                <a:off x="3567" y="3135"/>
                <a:ext cx="1" cy="1"/>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60000 65536"/>
                  <a:gd name="T13" fmla="*/ 0 60000 65536"/>
                  <a:gd name="T14" fmla="*/ 0 60000 65536"/>
                  <a:gd name="T15" fmla="*/ 0 60000 65536"/>
                  <a:gd name="T16" fmla="*/ 0 60000 65536"/>
                  <a:gd name="T17" fmla="*/ 0 60000 65536"/>
                  <a:gd name="T18" fmla="*/ 0 w 21"/>
                  <a:gd name="T19" fmla="*/ 0 h 13"/>
                  <a:gd name="T20" fmla="*/ 21 w 2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1" h="13">
                    <a:moveTo>
                      <a:pt x="0" y="0"/>
                    </a:moveTo>
                    <a:lnTo>
                      <a:pt x="2" y="9"/>
                    </a:lnTo>
                    <a:lnTo>
                      <a:pt x="10" y="13"/>
                    </a:lnTo>
                    <a:lnTo>
                      <a:pt x="17" y="12"/>
                    </a:lnTo>
                    <a:lnTo>
                      <a:pt x="2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32" name="Freeform 918"/>
              <p:cNvSpPr>
                <a:spLocks/>
              </p:cNvSpPr>
              <p:nvPr/>
            </p:nvSpPr>
            <p:spPr bwMode="auto">
              <a:xfrm>
                <a:off x="3388" y="3300"/>
                <a:ext cx="53" cy="137"/>
              </a:xfrm>
              <a:custGeom>
                <a:avLst/>
                <a:gdLst>
                  <a:gd name="T0" fmla="*/ 0 w 1169"/>
                  <a:gd name="T1" fmla="*/ 0 h 2481"/>
                  <a:gd name="T2" fmla="*/ 0 w 1169"/>
                  <a:gd name="T3" fmla="*/ 0 h 2481"/>
                  <a:gd name="T4" fmla="*/ 0 w 1169"/>
                  <a:gd name="T5" fmla="*/ 0 h 2481"/>
                  <a:gd name="T6" fmla="*/ 0 w 1169"/>
                  <a:gd name="T7" fmla="*/ 0 h 2481"/>
                  <a:gd name="T8" fmla="*/ 0 w 1169"/>
                  <a:gd name="T9" fmla="*/ 0 h 2481"/>
                  <a:gd name="T10" fmla="*/ 0 60000 65536"/>
                  <a:gd name="T11" fmla="*/ 0 60000 65536"/>
                  <a:gd name="T12" fmla="*/ 0 60000 65536"/>
                  <a:gd name="T13" fmla="*/ 0 60000 65536"/>
                  <a:gd name="T14" fmla="*/ 0 60000 65536"/>
                  <a:gd name="T15" fmla="*/ 0 w 1169"/>
                  <a:gd name="T16" fmla="*/ 0 h 2481"/>
                  <a:gd name="T17" fmla="*/ 1169 w 1169"/>
                  <a:gd name="T18" fmla="*/ 2481 h 2481"/>
                </a:gdLst>
                <a:ahLst/>
                <a:cxnLst>
                  <a:cxn ang="T10">
                    <a:pos x="T0" y="T1"/>
                  </a:cxn>
                  <a:cxn ang="T11">
                    <a:pos x="T2" y="T3"/>
                  </a:cxn>
                  <a:cxn ang="T12">
                    <a:pos x="T4" y="T5"/>
                  </a:cxn>
                  <a:cxn ang="T13">
                    <a:pos x="T6" y="T7"/>
                  </a:cxn>
                  <a:cxn ang="T14">
                    <a:pos x="T8" y="T9"/>
                  </a:cxn>
                </a:cxnLst>
                <a:rect l="T15" t="T16" r="T17" b="T18"/>
                <a:pathLst>
                  <a:path w="1169" h="2481">
                    <a:moveTo>
                      <a:pt x="166" y="0"/>
                    </a:moveTo>
                    <a:lnTo>
                      <a:pt x="0" y="73"/>
                    </a:lnTo>
                    <a:lnTo>
                      <a:pt x="959" y="2481"/>
                    </a:lnTo>
                    <a:lnTo>
                      <a:pt x="1169" y="2389"/>
                    </a:lnTo>
                    <a:lnTo>
                      <a:pt x="166" y="0"/>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33" name="Freeform 919"/>
              <p:cNvSpPr>
                <a:spLocks/>
              </p:cNvSpPr>
              <p:nvPr/>
            </p:nvSpPr>
            <p:spPr bwMode="auto">
              <a:xfrm>
                <a:off x="3388" y="3300"/>
                <a:ext cx="52" cy="137"/>
              </a:xfrm>
              <a:custGeom>
                <a:avLst/>
                <a:gdLst>
                  <a:gd name="T0" fmla="*/ 0 w 1140"/>
                  <a:gd name="T1" fmla="*/ 0 h 2467"/>
                  <a:gd name="T2" fmla="*/ 0 w 1140"/>
                  <a:gd name="T3" fmla="*/ 0 h 2467"/>
                  <a:gd name="T4" fmla="*/ 0 w 1140"/>
                  <a:gd name="T5" fmla="*/ 0 h 2467"/>
                  <a:gd name="T6" fmla="*/ 0 w 1140"/>
                  <a:gd name="T7" fmla="*/ 0 h 2467"/>
                  <a:gd name="T8" fmla="*/ 0 w 1140"/>
                  <a:gd name="T9" fmla="*/ 0 h 2467"/>
                  <a:gd name="T10" fmla="*/ 0 w 1140"/>
                  <a:gd name="T11" fmla="*/ 0 h 2467"/>
                  <a:gd name="T12" fmla="*/ 0 w 1140"/>
                  <a:gd name="T13" fmla="*/ 0 h 2467"/>
                  <a:gd name="T14" fmla="*/ 0 w 1140"/>
                  <a:gd name="T15" fmla="*/ 0 h 2467"/>
                  <a:gd name="T16" fmla="*/ 0 w 1140"/>
                  <a:gd name="T17" fmla="*/ 0 h 2467"/>
                  <a:gd name="T18" fmla="*/ 0 w 1140"/>
                  <a:gd name="T19" fmla="*/ 0 h 2467"/>
                  <a:gd name="T20" fmla="*/ 0 w 1140"/>
                  <a:gd name="T21" fmla="*/ 0 h 2467"/>
                  <a:gd name="T22" fmla="*/ 0 w 1140"/>
                  <a:gd name="T23" fmla="*/ 0 h 2467"/>
                  <a:gd name="T24" fmla="*/ 0 w 1140"/>
                  <a:gd name="T25" fmla="*/ 0 h 2467"/>
                  <a:gd name="T26" fmla="*/ 0 w 1140"/>
                  <a:gd name="T27" fmla="*/ 0 h 2467"/>
                  <a:gd name="T28" fmla="*/ 0 w 1140"/>
                  <a:gd name="T29" fmla="*/ 0 h 2467"/>
                  <a:gd name="T30" fmla="*/ 0 w 1140"/>
                  <a:gd name="T31" fmla="*/ 0 h 2467"/>
                  <a:gd name="T32" fmla="*/ 0 w 1140"/>
                  <a:gd name="T33" fmla="*/ 0 h 2467"/>
                  <a:gd name="T34" fmla="*/ 0 w 1140"/>
                  <a:gd name="T35" fmla="*/ 0 h 2467"/>
                  <a:gd name="T36" fmla="*/ 0 w 1140"/>
                  <a:gd name="T37" fmla="*/ 0 h 2467"/>
                  <a:gd name="T38" fmla="*/ 0 w 1140"/>
                  <a:gd name="T39" fmla="*/ 0 h 2467"/>
                  <a:gd name="T40" fmla="*/ 0 w 1140"/>
                  <a:gd name="T41" fmla="*/ 0 h 2467"/>
                  <a:gd name="T42" fmla="*/ 0 w 1140"/>
                  <a:gd name="T43" fmla="*/ 0 h 2467"/>
                  <a:gd name="T44" fmla="*/ 0 w 1140"/>
                  <a:gd name="T45" fmla="*/ 0 h 2467"/>
                  <a:gd name="T46" fmla="*/ 0 w 1140"/>
                  <a:gd name="T47" fmla="*/ 0 h 2467"/>
                  <a:gd name="T48" fmla="*/ 0 w 1140"/>
                  <a:gd name="T49" fmla="*/ 0 h 2467"/>
                  <a:gd name="T50" fmla="*/ 0 w 1140"/>
                  <a:gd name="T51" fmla="*/ 0 h 2467"/>
                  <a:gd name="T52" fmla="*/ 0 w 1140"/>
                  <a:gd name="T53" fmla="*/ 0 h 2467"/>
                  <a:gd name="T54" fmla="*/ 0 w 1140"/>
                  <a:gd name="T55" fmla="*/ 0 h 2467"/>
                  <a:gd name="T56" fmla="*/ 0 w 1140"/>
                  <a:gd name="T57" fmla="*/ 0 h 2467"/>
                  <a:gd name="T58" fmla="*/ 0 w 1140"/>
                  <a:gd name="T59" fmla="*/ 0 h 2467"/>
                  <a:gd name="T60" fmla="*/ 0 w 1140"/>
                  <a:gd name="T61" fmla="*/ 0 h 2467"/>
                  <a:gd name="T62" fmla="*/ 0 w 1140"/>
                  <a:gd name="T63" fmla="*/ 0 h 2467"/>
                  <a:gd name="T64" fmla="*/ 0 w 1140"/>
                  <a:gd name="T65" fmla="*/ 0 h 2467"/>
                  <a:gd name="T66" fmla="*/ 0 w 1140"/>
                  <a:gd name="T67" fmla="*/ 0 h 2467"/>
                  <a:gd name="T68" fmla="*/ 0 w 1140"/>
                  <a:gd name="T69" fmla="*/ 0 h 2467"/>
                  <a:gd name="T70" fmla="*/ 0 w 1140"/>
                  <a:gd name="T71" fmla="*/ 0 h 2467"/>
                  <a:gd name="T72" fmla="*/ 0 w 1140"/>
                  <a:gd name="T73" fmla="*/ 0 h 2467"/>
                  <a:gd name="T74" fmla="*/ 0 w 1140"/>
                  <a:gd name="T75" fmla="*/ 0 h 2467"/>
                  <a:gd name="T76" fmla="*/ 0 w 1140"/>
                  <a:gd name="T77" fmla="*/ 0 h 2467"/>
                  <a:gd name="T78" fmla="*/ 0 w 1140"/>
                  <a:gd name="T79" fmla="*/ 0 h 2467"/>
                  <a:gd name="T80" fmla="*/ 0 w 1140"/>
                  <a:gd name="T81" fmla="*/ 0 h 2467"/>
                  <a:gd name="T82" fmla="*/ 0 w 1140"/>
                  <a:gd name="T83" fmla="*/ 0 h 2467"/>
                  <a:gd name="T84" fmla="*/ 0 w 1140"/>
                  <a:gd name="T85" fmla="*/ 0 h 2467"/>
                  <a:gd name="T86" fmla="*/ 0 w 1140"/>
                  <a:gd name="T87" fmla="*/ 0 h 24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40"/>
                  <a:gd name="T133" fmla="*/ 0 h 2467"/>
                  <a:gd name="T134" fmla="*/ 1140 w 1140"/>
                  <a:gd name="T135" fmla="*/ 2467 h 24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34" name="Freeform 920"/>
              <p:cNvSpPr>
                <a:spLocks/>
              </p:cNvSpPr>
              <p:nvPr/>
            </p:nvSpPr>
            <p:spPr bwMode="auto">
              <a:xfrm>
                <a:off x="3389" y="3301"/>
                <a:ext cx="50" cy="136"/>
              </a:xfrm>
              <a:custGeom>
                <a:avLst/>
                <a:gdLst>
                  <a:gd name="T0" fmla="*/ 0 w 1109"/>
                  <a:gd name="T1" fmla="*/ 0 h 2454"/>
                  <a:gd name="T2" fmla="*/ 0 w 1109"/>
                  <a:gd name="T3" fmla="*/ 0 h 2454"/>
                  <a:gd name="T4" fmla="*/ 0 w 1109"/>
                  <a:gd name="T5" fmla="*/ 0 h 2454"/>
                  <a:gd name="T6" fmla="*/ 0 w 1109"/>
                  <a:gd name="T7" fmla="*/ 0 h 2454"/>
                  <a:gd name="T8" fmla="*/ 0 w 1109"/>
                  <a:gd name="T9" fmla="*/ 0 h 2454"/>
                  <a:gd name="T10" fmla="*/ 0 w 1109"/>
                  <a:gd name="T11" fmla="*/ 0 h 2454"/>
                  <a:gd name="T12" fmla="*/ 0 w 1109"/>
                  <a:gd name="T13" fmla="*/ 0 h 2454"/>
                  <a:gd name="T14" fmla="*/ 0 w 1109"/>
                  <a:gd name="T15" fmla="*/ 0 h 2454"/>
                  <a:gd name="T16" fmla="*/ 0 w 1109"/>
                  <a:gd name="T17" fmla="*/ 0 h 2454"/>
                  <a:gd name="T18" fmla="*/ 0 w 1109"/>
                  <a:gd name="T19" fmla="*/ 0 h 2454"/>
                  <a:gd name="T20" fmla="*/ 0 w 1109"/>
                  <a:gd name="T21" fmla="*/ 0 h 2454"/>
                  <a:gd name="T22" fmla="*/ 0 w 1109"/>
                  <a:gd name="T23" fmla="*/ 0 h 2454"/>
                  <a:gd name="T24" fmla="*/ 0 w 1109"/>
                  <a:gd name="T25" fmla="*/ 0 h 2454"/>
                  <a:gd name="T26" fmla="*/ 0 w 1109"/>
                  <a:gd name="T27" fmla="*/ 0 h 2454"/>
                  <a:gd name="T28" fmla="*/ 0 w 1109"/>
                  <a:gd name="T29" fmla="*/ 0 h 2454"/>
                  <a:gd name="T30" fmla="*/ 0 w 1109"/>
                  <a:gd name="T31" fmla="*/ 0 h 2454"/>
                  <a:gd name="T32" fmla="*/ 0 w 1109"/>
                  <a:gd name="T33" fmla="*/ 0 h 2454"/>
                  <a:gd name="T34" fmla="*/ 0 w 1109"/>
                  <a:gd name="T35" fmla="*/ 0 h 2454"/>
                  <a:gd name="T36" fmla="*/ 0 w 1109"/>
                  <a:gd name="T37" fmla="*/ 0 h 2454"/>
                  <a:gd name="T38" fmla="*/ 0 w 1109"/>
                  <a:gd name="T39" fmla="*/ 0 h 2454"/>
                  <a:gd name="T40" fmla="*/ 0 w 1109"/>
                  <a:gd name="T41" fmla="*/ 0 h 2454"/>
                  <a:gd name="T42" fmla="*/ 0 w 1109"/>
                  <a:gd name="T43" fmla="*/ 0 h 2454"/>
                  <a:gd name="T44" fmla="*/ 0 w 1109"/>
                  <a:gd name="T45" fmla="*/ 0 h 2454"/>
                  <a:gd name="T46" fmla="*/ 0 w 1109"/>
                  <a:gd name="T47" fmla="*/ 0 h 2454"/>
                  <a:gd name="T48" fmla="*/ 0 w 1109"/>
                  <a:gd name="T49" fmla="*/ 0 h 2454"/>
                  <a:gd name="T50" fmla="*/ 0 w 1109"/>
                  <a:gd name="T51" fmla="*/ 0 h 2454"/>
                  <a:gd name="T52" fmla="*/ 0 w 1109"/>
                  <a:gd name="T53" fmla="*/ 0 h 2454"/>
                  <a:gd name="T54" fmla="*/ 0 w 1109"/>
                  <a:gd name="T55" fmla="*/ 0 h 2454"/>
                  <a:gd name="T56" fmla="*/ 0 w 1109"/>
                  <a:gd name="T57" fmla="*/ 0 h 2454"/>
                  <a:gd name="T58" fmla="*/ 0 w 1109"/>
                  <a:gd name="T59" fmla="*/ 0 h 2454"/>
                  <a:gd name="T60" fmla="*/ 0 w 1109"/>
                  <a:gd name="T61" fmla="*/ 0 h 2454"/>
                  <a:gd name="T62" fmla="*/ 0 w 1109"/>
                  <a:gd name="T63" fmla="*/ 0 h 2454"/>
                  <a:gd name="T64" fmla="*/ 0 w 1109"/>
                  <a:gd name="T65" fmla="*/ 0 h 2454"/>
                  <a:gd name="T66" fmla="*/ 0 w 1109"/>
                  <a:gd name="T67" fmla="*/ 0 h 2454"/>
                  <a:gd name="T68" fmla="*/ 0 w 1109"/>
                  <a:gd name="T69" fmla="*/ 0 h 2454"/>
                  <a:gd name="T70" fmla="*/ 0 w 1109"/>
                  <a:gd name="T71" fmla="*/ 0 h 2454"/>
                  <a:gd name="T72" fmla="*/ 0 w 1109"/>
                  <a:gd name="T73" fmla="*/ 0 h 2454"/>
                  <a:gd name="T74" fmla="*/ 0 w 1109"/>
                  <a:gd name="T75" fmla="*/ 0 h 2454"/>
                  <a:gd name="T76" fmla="*/ 0 w 1109"/>
                  <a:gd name="T77" fmla="*/ 0 h 2454"/>
                  <a:gd name="T78" fmla="*/ 0 w 1109"/>
                  <a:gd name="T79" fmla="*/ 0 h 24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9"/>
                  <a:gd name="T121" fmla="*/ 0 h 2454"/>
                  <a:gd name="T122" fmla="*/ 1109 w 1109"/>
                  <a:gd name="T123" fmla="*/ 2454 h 24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35" name="Freeform 921"/>
              <p:cNvSpPr>
                <a:spLocks/>
              </p:cNvSpPr>
              <p:nvPr/>
            </p:nvSpPr>
            <p:spPr bwMode="auto">
              <a:xfrm>
                <a:off x="3389" y="3301"/>
                <a:ext cx="49" cy="136"/>
              </a:xfrm>
              <a:custGeom>
                <a:avLst/>
                <a:gdLst>
                  <a:gd name="T0" fmla="*/ 0 w 1078"/>
                  <a:gd name="T1" fmla="*/ 0 h 2440"/>
                  <a:gd name="T2" fmla="*/ 0 w 1078"/>
                  <a:gd name="T3" fmla="*/ 0 h 2440"/>
                  <a:gd name="T4" fmla="*/ 0 w 1078"/>
                  <a:gd name="T5" fmla="*/ 0 h 2440"/>
                  <a:gd name="T6" fmla="*/ 0 w 1078"/>
                  <a:gd name="T7" fmla="*/ 0 h 2440"/>
                  <a:gd name="T8" fmla="*/ 0 w 1078"/>
                  <a:gd name="T9" fmla="*/ 0 h 2440"/>
                  <a:gd name="T10" fmla="*/ 0 w 1078"/>
                  <a:gd name="T11" fmla="*/ 0 h 2440"/>
                  <a:gd name="T12" fmla="*/ 0 w 1078"/>
                  <a:gd name="T13" fmla="*/ 0 h 2440"/>
                  <a:gd name="T14" fmla="*/ 0 w 1078"/>
                  <a:gd name="T15" fmla="*/ 0 h 2440"/>
                  <a:gd name="T16" fmla="*/ 0 w 1078"/>
                  <a:gd name="T17" fmla="*/ 0 h 2440"/>
                  <a:gd name="T18" fmla="*/ 0 w 1078"/>
                  <a:gd name="T19" fmla="*/ 0 h 2440"/>
                  <a:gd name="T20" fmla="*/ 0 w 1078"/>
                  <a:gd name="T21" fmla="*/ 0 h 2440"/>
                  <a:gd name="T22" fmla="*/ 0 w 1078"/>
                  <a:gd name="T23" fmla="*/ 0 h 2440"/>
                  <a:gd name="T24" fmla="*/ 0 w 1078"/>
                  <a:gd name="T25" fmla="*/ 0 h 2440"/>
                  <a:gd name="T26" fmla="*/ 0 w 1078"/>
                  <a:gd name="T27" fmla="*/ 0 h 2440"/>
                  <a:gd name="T28" fmla="*/ 0 w 1078"/>
                  <a:gd name="T29" fmla="*/ 0 h 2440"/>
                  <a:gd name="T30" fmla="*/ 0 w 1078"/>
                  <a:gd name="T31" fmla="*/ 0 h 2440"/>
                  <a:gd name="T32" fmla="*/ 0 w 1078"/>
                  <a:gd name="T33" fmla="*/ 0 h 2440"/>
                  <a:gd name="T34" fmla="*/ 0 w 1078"/>
                  <a:gd name="T35" fmla="*/ 0 h 2440"/>
                  <a:gd name="T36" fmla="*/ 0 w 1078"/>
                  <a:gd name="T37" fmla="*/ 0 h 2440"/>
                  <a:gd name="T38" fmla="*/ 0 w 1078"/>
                  <a:gd name="T39" fmla="*/ 0 h 2440"/>
                  <a:gd name="T40" fmla="*/ 0 w 1078"/>
                  <a:gd name="T41" fmla="*/ 0 h 2440"/>
                  <a:gd name="T42" fmla="*/ 0 w 1078"/>
                  <a:gd name="T43" fmla="*/ 0 h 2440"/>
                  <a:gd name="T44" fmla="*/ 0 w 1078"/>
                  <a:gd name="T45" fmla="*/ 0 h 2440"/>
                  <a:gd name="T46" fmla="*/ 0 w 1078"/>
                  <a:gd name="T47" fmla="*/ 0 h 2440"/>
                  <a:gd name="T48" fmla="*/ 0 w 1078"/>
                  <a:gd name="T49" fmla="*/ 0 h 2440"/>
                  <a:gd name="T50" fmla="*/ 0 w 1078"/>
                  <a:gd name="T51" fmla="*/ 0 h 2440"/>
                  <a:gd name="T52" fmla="*/ 0 w 1078"/>
                  <a:gd name="T53" fmla="*/ 0 h 2440"/>
                  <a:gd name="T54" fmla="*/ 0 w 1078"/>
                  <a:gd name="T55" fmla="*/ 0 h 2440"/>
                  <a:gd name="T56" fmla="*/ 0 w 1078"/>
                  <a:gd name="T57" fmla="*/ 0 h 2440"/>
                  <a:gd name="T58" fmla="*/ 0 w 1078"/>
                  <a:gd name="T59" fmla="*/ 0 h 2440"/>
                  <a:gd name="T60" fmla="*/ 0 w 1078"/>
                  <a:gd name="T61" fmla="*/ 0 h 2440"/>
                  <a:gd name="T62" fmla="*/ 0 w 1078"/>
                  <a:gd name="T63" fmla="*/ 0 h 2440"/>
                  <a:gd name="T64" fmla="*/ 0 w 1078"/>
                  <a:gd name="T65" fmla="*/ 0 h 2440"/>
                  <a:gd name="T66" fmla="*/ 0 w 1078"/>
                  <a:gd name="T67" fmla="*/ 0 h 2440"/>
                  <a:gd name="T68" fmla="*/ 0 w 1078"/>
                  <a:gd name="T69" fmla="*/ 0 h 2440"/>
                  <a:gd name="T70" fmla="*/ 0 w 1078"/>
                  <a:gd name="T71" fmla="*/ 0 h 2440"/>
                  <a:gd name="T72" fmla="*/ 0 w 1078"/>
                  <a:gd name="T73" fmla="*/ 0 h 2440"/>
                  <a:gd name="T74" fmla="*/ 0 w 1078"/>
                  <a:gd name="T75" fmla="*/ 0 h 2440"/>
                  <a:gd name="T76" fmla="*/ 0 w 1078"/>
                  <a:gd name="T77" fmla="*/ 0 h 2440"/>
                  <a:gd name="T78" fmla="*/ 0 w 1078"/>
                  <a:gd name="T79" fmla="*/ 0 h 24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78"/>
                  <a:gd name="T121" fmla="*/ 0 h 2440"/>
                  <a:gd name="T122" fmla="*/ 1078 w 1078"/>
                  <a:gd name="T123" fmla="*/ 2440 h 24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36" name="Freeform 922"/>
              <p:cNvSpPr>
                <a:spLocks/>
              </p:cNvSpPr>
              <p:nvPr/>
            </p:nvSpPr>
            <p:spPr bwMode="auto">
              <a:xfrm>
                <a:off x="3389" y="3302"/>
                <a:ext cx="48" cy="135"/>
              </a:xfrm>
              <a:custGeom>
                <a:avLst/>
                <a:gdLst>
                  <a:gd name="T0" fmla="*/ 0 w 1046"/>
                  <a:gd name="T1" fmla="*/ 0 h 2428"/>
                  <a:gd name="T2" fmla="*/ 0 w 1046"/>
                  <a:gd name="T3" fmla="*/ 0 h 2428"/>
                  <a:gd name="T4" fmla="*/ 0 w 1046"/>
                  <a:gd name="T5" fmla="*/ 0 h 2428"/>
                  <a:gd name="T6" fmla="*/ 0 w 1046"/>
                  <a:gd name="T7" fmla="*/ 0 h 2428"/>
                  <a:gd name="T8" fmla="*/ 0 w 1046"/>
                  <a:gd name="T9" fmla="*/ 0 h 2428"/>
                  <a:gd name="T10" fmla="*/ 0 w 1046"/>
                  <a:gd name="T11" fmla="*/ 0 h 2428"/>
                  <a:gd name="T12" fmla="*/ 0 w 1046"/>
                  <a:gd name="T13" fmla="*/ 0 h 2428"/>
                  <a:gd name="T14" fmla="*/ 0 w 1046"/>
                  <a:gd name="T15" fmla="*/ 0 h 2428"/>
                  <a:gd name="T16" fmla="*/ 0 w 1046"/>
                  <a:gd name="T17" fmla="*/ 0 h 2428"/>
                  <a:gd name="T18" fmla="*/ 0 w 1046"/>
                  <a:gd name="T19" fmla="*/ 0 h 2428"/>
                  <a:gd name="T20" fmla="*/ 0 w 1046"/>
                  <a:gd name="T21" fmla="*/ 0 h 2428"/>
                  <a:gd name="T22" fmla="*/ 0 w 1046"/>
                  <a:gd name="T23" fmla="*/ 0 h 2428"/>
                  <a:gd name="T24" fmla="*/ 0 w 1046"/>
                  <a:gd name="T25" fmla="*/ 0 h 2428"/>
                  <a:gd name="T26" fmla="*/ 0 w 1046"/>
                  <a:gd name="T27" fmla="*/ 0 h 2428"/>
                  <a:gd name="T28" fmla="*/ 0 w 1046"/>
                  <a:gd name="T29" fmla="*/ 0 h 2428"/>
                  <a:gd name="T30" fmla="*/ 0 w 1046"/>
                  <a:gd name="T31" fmla="*/ 0 h 2428"/>
                  <a:gd name="T32" fmla="*/ 0 w 1046"/>
                  <a:gd name="T33" fmla="*/ 0 h 2428"/>
                  <a:gd name="T34" fmla="*/ 0 w 1046"/>
                  <a:gd name="T35" fmla="*/ 0 h 2428"/>
                  <a:gd name="T36" fmla="*/ 0 w 1046"/>
                  <a:gd name="T37" fmla="*/ 0 h 2428"/>
                  <a:gd name="T38" fmla="*/ 0 w 1046"/>
                  <a:gd name="T39" fmla="*/ 0 h 2428"/>
                  <a:gd name="T40" fmla="*/ 0 w 1046"/>
                  <a:gd name="T41" fmla="*/ 0 h 2428"/>
                  <a:gd name="T42" fmla="*/ 0 w 1046"/>
                  <a:gd name="T43" fmla="*/ 0 h 2428"/>
                  <a:gd name="T44" fmla="*/ 0 w 1046"/>
                  <a:gd name="T45" fmla="*/ 0 h 2428"/>
                  <a:gd name="T46" fmla="*/ 0 w 1046"/>
                  <a:gd name="T47" fmla="*/ 0 h 2428"/>
                  <a:gd name="T48" fmla="*/ 0 w 1046"/>
                  <a:gd name="T49" fmla="*/ 0 h 2428"/>
                  <a:gd name="T50" fmla="*/ 0 w 1046"/>
                  <a:gd name="T51" fmla="*/ 0 h 2428"/>
                  <a:gd name="T52" fmla="*/ 0 w 1046"/>
                  <a:gd name="T53" fmla="*/ 0 h 2428"/>
                  <a:gd name="T54" fmla="*/ 0 w 1046"/>
                  <a:gd name="T55" fmla="*/ 0 h 2428"/>
                  <a:gd name="T56" fmla="*/ 0 w 1046"/>
                  <a:gd name="T57" fmla="*/ 0 h 2428"/>
                  <a:gd name="T58" fmla="*/ 0 w 1046"/>
                  <a:gd name="T59" fmla="*/ 0 h 2428"/>
                  <a:gd name="T60" fmla="*/ 0 w 1046"/>
                  <a:gd name="T61" fmla="*/ 0 h 2428"/>
                  <a:gd name="T62" fmla="*/ 0 w 1046"/>
                  <a:gd name="T63" fmla="*/ 0 h 2428"/>
                  <a:gd name="T64" fmla="*/ 0 w 1046"/>
                  <a:gd name="T65" fmla="*/ 0 h 2428"/>
                  <a:gd name="T66" fmla="*/ 0 w 1046"/>
                  <a:gd name="T67" fmla="*/ 0 h 2428"/>
                  <a:gd name="T68" fmla="*/ 0 w 1046"/>
                  <a:gd name="T69" fmla="*/ 0 h 2428"/>
                  <a:gd name="T70" fmla="*/ 0 w 1046"/>
                  <a:gd name="T71" fmla="*/ 0 h 2428"/>
                  <a:gd name="T72" fmla="*/ 0 w 1046"/>
                  <a:gd name="T73" fmla="*/ 0 h 2428"/>
                  <a:gd name="T74" fmla="*/ 0 w 1046"/>
                  <a:gd name="T75" fmla="*/ 0 h 2428"/>
                  <a:gd name="T76" fmla="*/ 0 w 1046"/>
                  <a:gd name="T77" fmla="*/ 0 h 2428"/>
                  <a:gd name="T78" fmla="*/ 0 w 1046"/>
                  <a:gd name="T79" fmla="*/ 0 h 2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46"/>
                  <a:gd name="T121" fmla="*/ 0 h 2428"/>
                  <a:gd name="T122" fmla="*/ 1046 w 1046"/>
                  <a:gd name="T123" fmla="*/ 2428 h 2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37" name="Freeform 923"/>
              <p:cNvSpPr>
                <a:spLocks/>
              </p:cNvSpPr>
              <p:nvPr/>
            </p:nvSpPr>
            <p:spPr bwMode="auto">
              <a:xfrm>
                <a:off x="3389" y="3302"/>
                <a:ext cx="46" cy="134"/>
              </a:xfrm>
              <a:custGeom>
                <a:avLst/>
                <a:gdLst>
                  <a:gd name="T0" fmla="*/ 0 w 1017"/>
                  <a:gd name="T1" fmla="*/ 0 h 2414"/>
                  <a:gd name="T2" fmla="*/ 0 w 1017"/>
                  <a:gd name="T3" fmla="*/ 0 h 2414"/>
                  <a:gd name="T4" fmla="*/ 0 w 1017"/>
                  <a:gd name="T5" fmla="*/ 0 h 2414"/>
                  <a:gd name="T6" fmla="*/ 0 w 1017"/>
                  <a:gd name="T7" fmla="*/ 0 h 2414"/>
                  <a:gd name="T8" fmla="*/ 0 w 1017"/>
                  <a:gd name="T9" fmla="*/ 0 h 2414"/>
                  <a:gd name="T10" fmla="*/ 0 60000 65536"/>
                  <a:gd name="T11" fmla="*/ 0 60000 65536"/>
                  <a:gd name="T12" fmla="*/ 0 60000 65536"/>
                  <a:gd name="T13" fmla="*/ 0 60000 65536"/>
                  <a:gd name="T14" fmla="*/ 0 60000 65536"/>
                  <a:gd name="T15" fmla="*/ 0 w 1017"/>
                  <a:gd name="T16" fmla="*/ 0 h 2414"/>
                  <a:gd name="T17" fmla="*/ 1017 w 1017"/>
                  <a:gd name="T18" fmla="*/ 2414 h 2414"/>
                </a:gdLst>
                <a:ahLst/>
                <a:cxnLst>
                  <a:cxn ang="T10">
                    <a:pos x="T0" y="T1"/>
                  </a:cxn>
                  <a:cxn ang="T11">
                    <a:pos x="T2" y="T3"/>
                  </a:cxn>
                  <a:cxn ang="T12">
                    <a:pos x="T4" y="T5"/>
                  </a:cxn>
                  <a:cxn ang="T13">
                    <a:pos x="T6" y="T7"/>
                  </a:cxn>
                  <a:cxn ang="T14">
                    <a:pos x="T8" y="T9"/>
                  </a:cxn>
                </a:cxnLst>
                <a:rect l="T15" t="T16" r="T17" b="T18"/>
                <a:pathLst>
                  <a:path w="1017" h="2414">
                    <a:moveTo>
                      <a:pt x="32" y="0"/>
                    </a:moveTo>
                    <a:lnTo>
                      <a:pt x="0" y="13"/>
                    </a:lnTo>
                    <a:lnTo>
                      <a:pt x="977" y="2414"/>
                    </a:lnTo>
                    <a:lnTo>
                      <a:pt x="1017" y="2396"/>
                    </a:lnTo>
                    <a:lnTo>
                      <a:pt x="32" y="0"/>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38" name="Freeform 924"/>
              <p:cNvSpPr>
                <a:spLocks/>
              </p:cNvSpPr>
              <p:nvPr/>
            </p:nvSpPr>
            <p:spPr bwMode="auto">
              <a:xfrm>
                <a:off x="3388" y="3298"/>
                <a:ext cx="8" cy="6"/>
              </a:xfrm>
              <a:custGeom>
                <a:avLst/>
                <a:gdLst>
                  <a:gd name="T0" fmla="*/ 0 w 173"/>
                  <a:gd name="T1" fmla="*/ 0 h 95"/>
                  <a:gd name="T2" fmla="*/ 0 w 173"/>
                  <a:gd name="T3" fmla="*/ 0 h 95"/>
                  <a:gd name="T4" fmla="*/ 0 w 173"/>
                  <a:gd name="T5" fmla="*/ 0 h 95"/>
                  <a:gd name="T6" fmla="*/ 0 w 173"/>
                  <a:gd name="T7" fmla="*/ 0 h 95"/>
                  <a:gd name="T8" fmla="*/ 0 w 173"/>
                  <a:gd name="T9" fmla="*/ 0 h 95"/>
                  <a:gd name="T10" fmla="*/ 0 60000 65536"/>
                  <a:gd name="T11" fmla="*/ 0 60000 65536"/>
                  <a:gd name="T12" fmla="*/ 0 60000 65536"/>
                  <a:gd name="T13" fmla="*/ 0 60000 65536"/>
                  <a:gd name="T14" fmla="*/ 0 60000 65536"/>
                  <a:gd name="T15" fmla="*/ 0 w 173"/>
                  <a:gd name="T16" fmla="*/ 0 h 95"/>
                  <a:gd name="T17" fmla="*/ 173 w 173"/>
                  <a:gd name="T18" fmla="*/ 95 h 95"/>
                </a:gdLst>
                <a:ahLst/>
                <a:cxnLst>
                  <a:cxn ang="T10">
                    <a:pos x="T0" y="T1"/>
                  </a:cxn>
                  <a:cxn ang="T11">
                    <a:pos x="T2" y="T3"/>
                  </a:cxn>
                  <a:cxn ang="T12">
                    <a:pos x="T4" y="T5"/>
                  </a:cxn>
                  <a:cxn ang="T13">
                    <a:pos x="T6" y="T7"/>
                  </a:cxn>
                  <a:cxn ang="T14">
                    <a:pos x="T8" y="T9"/>
                  </a:cxn>
                </a:cxnLst>
                <a:rect l="T15" t="T16" r="T17" b="T18"/>
                <a:pathLst>
                  <a:path w="173" h="95">
                    <a:moveTo>
                      <a:pt x="173" y="20"/>
                    </a:moveTo>
                    <a:lnTo>
                      <a:pt x="7" y="95"/>
                    </a:lnTo>
                    <a:lnTo>
                      <a:pt x="0" y="75"/>
                    </a:lnTo>
                    <a:lnTo>
                      <a:pt x="166" y="0"/>
                    </a:lnTo>
                    <a:lnTo>
                      <a:pt x="173" y="20"/>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39" name="Freeform 925"/>
              <p:cNvSpPr>
                <a:spLocks/>
              </p:cNvSpPr>
              <p:nvPr/>
            </p:nvSpPr>
            <p:spPr bwMode="auto">
              <a:xfrm>
                <a:off x="3386" y="3293"/>
                <a:ext cx="9" cy="10"/>
              </a:xfrm>
              <a:custGeom>
                <a:avLst/>
                <a:gdLst>
                  <a:gd name="T0" fmla="*/ 0 w 200"/>
                  <a:gd name="T1" fmla="*/ 0 h 179"/>
                  <a:gd name="T2" fmla="*/ 0 w 200"/>
                  <a:gd name="T3" fmla="*/ 0 h 179"/>
                  <a:gd name="T4" fmla="*/ 0 w 200"/>
                  <a:gd name="T5" fmla="*/ 0 h 179"/>
                  <a:gd name="T6" fmla="*/ 0 w 200"/>
                  <a:gd name="T7" fmla="*/ 0 h 179"/>
                  <a:gd name="T8" fmla="*/ 0 w 200"/>
                  <a:gd name="T9" fmla="*/ 0 h 179"/>
                  <a:gd name="T10" fmla="*/ 0 w 200"/>
                  <a:gd name="T11" fmla="*/ 0 h 179"/>
                  <a:gd name="T12" fmla="*/ 0 60000 65536"/>
                  <a:gd name="T13" fmla="*/ 0 60000 65536"/>
                  <a:gd name="T14" fmla="*/ 0 60000 65536"/>
                  <a:gd name="T15" fmla="*/ 0 60000 65536"/>
                  <a:gd name="T16" fmla="*/ 0 60000 65536"/>
                  <a:gd name="T17" fmla="*/ 0 60000 65536"/>
                  <a:gd name="T18" fmla="*/ 0 w 200"/>
                  <a:gd name="T19" fmla="*/ 0 h 179"/>
                  <a:gd name="T20" fmla="*/ 200 w 200"/>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00" h="179">
                    <a:moveTo>
                      <a:pt x="200" y="106"/>
                    </a:moveTo>
                    <a:lnTo>
                      <a:pt x="33" y="179"/>
                    </a:lnTo>
                    <a:lnTo>
                      <a:pt x="0" y="100"/>
                    </a:lnTo>
                    <a:lnTo>
                      <a:pt x="58" y="0"/>
                    </a:lnTo>
                    <a:lnTo>
                      <a:pt x="168" y="26"/>
                    </a:lnTo>
                    <a:lnTo>
                      <a:pt x="200" y="106"/>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40" name="Freeform 926"/>
              <p:cNvSpPr>
                <a:spLocks/>
              </p:cNvSpPr>
              <p:nvPr/>
            </p:nvSpPr>
            <p:spPr bwMode="auto">
              <a:xfrm>
                <a:off x="3386" y="3293"/>
                <a:ext cx="8" cy="10"/>
              </a:xfrm>
              <a:custGeom>
                <a:avLst/>
                <a:gdLst>
                  <a:gd name="T0" fmla="*/ 0 w 173"/>
                  <a:gd name="T1" fmla="*/ 0 h 177"/>
                  <a:gd name="T2" fmla="*/ 0 w 173"/>
                  <a:gd name="T3" fmla="*/ 0 h 177"/>
                  <a:gd name="T4" fmla="*/ 0 w 173"/>
                  <a:gd name="T5" fmla="*/ 0 h 177"/>
                  <a:gd name="T6" fmla="*/ 0 w 173"/>
                  <a:gd name="T7" fmla="*/ 0 h 177"/>
                  <a:gd name="T8" fmla="*/ 0 w 173"/>
                  <a:gd name="T9" fmla="*/ 0 h 177"/>
                  <a:gd name="T10" fmla="*/ 0 w 173"/>
                  <a:gd name="T11" fmla="*/ 0 h 177"/>
                  <a:gd name="T12" fmla="*/ 0 w 173"/>
                  <a:gd name="T13" fmla="*/ 0 h 177"/>
                  <a:gd name="T14" fmla="*/ 0 w 173"/>
                  <a:gd name="T15" fmla="*/ 0 h 177"/>
                  <a:gd name="T16" fmla="*/ 0 w 173"/>
                  <a:gd name="T17" fmla="*/ 0 h 177"/>
                  <a:gd name="T18" fmla="*/ 0 w 173"/>
                  <a:gd name="T19" fmla="*/ 0 h 177"/>
                  <a:gd name="T20" fmla="*/ 0 w 173"/>
                  <a:gd name="T21" fmla="*/ 0 h 177"/>
                  <a:gd name="T22" fmla="*/ 0 w 173"/>
                  <a:gd name="T23" fmla="*/ 0 h 177"/>
                  <a:gd name="T24" fmla="*/ 0 w 173"/>
                  <a:gd name="T25" fmla="*/ 0 h 177"/>
                  <a:gd name="T26" fmla="*/ 0 w 173"/>
                  <a:gd name="T27" fmla="*/ 0 h 177"/>
                  <a:gd name="T28" fmla="*/ 0 w 173"/>
                  <a:gd name="T29" fmla="*/ 0 h 177"/>
                  <a:gd name="T30" fmla="*/ 0 w 173"/>
                  <a:gd name="T31" fmla="*/ 0 h 177"/>
                  <a:gd name="T32" fmla="*/ 0 w 173"/>
                  <a:gd name="T33" fmla="*/ 0 h 177"/>
                  <a:gd name="T34" fmla="*/ 0 w 173"/>
                  <a:gd name="T35" fmla="*/ 0 h 177"/>
                  <a:gd name="T36" fmla="*/ 0 w 173"/>
                  <a:gd name="T37" fmla="*/ 0 h 177"/>
                  <a:gd name="T38" fmla="*/ 0 w 173"/>
                  <a:gd name="T39" fmla="*/ 0 h 177"/>
                  <a:gd name="T40" fmla="*/ 0 w 173"/>
                  <a:gd name="T41" fmla="*/ 0 h 177"/>
                  <a:gd name="T42" fmla="*/ 0 w 173"/>
                  <a:gd name="T43" fmla="*/ 0 h 177"/>
                  <a:gd name="T44" fmla="*/ 0 w 173"/>
                  <a:gd name="T45" fmla="*/ 0 h 177"/>
                  <a:gd name="T46" fmla="*/ 0 w 173"/>
                  <a:gd name="T47" fmla="*/ 0 h 177"/>
                  <a:gd name="T48" fmla="*/ 0 w 173"/>
                  <a:gd name="T49" fmla="*/ 0 h 177"/>
                  <a:gd name="T50" fmla="*/ 0 w 173"/>
                  <a:gd name="T51" fmla="*/ 0 h 177"/>
                  <a:gd name="T52" fmla="*/ 0 w 173"/>
                  <a:gd name="T53" fmla="*/ 0 h 177"/>
                  <a:gd name="T54" fmla="*/ 0 w 173"/>
                  <a:gd name="T55" fmla="*/ 0 h 177"/>
                  <a:gd name="T56" fmla="*/ 0 w 173"/>
                  <a:gd name="T57" fmla="*/ 0 h 177"/>
                  <a:gd name="T58" fmla="*/ 0 w 173"/>
                  <a:gd name="T59" fmla="*/ 0 h 177"/>
                  <a:gd name="T60" fmla="*/ 0 w 173"/>
                  <a:gd name="T61" fmla="*/ 0 h 177"/>
                  <a:gd name="T62" fmla="*/ 0 w 173"/>
                  <a:gd name="T63" fmla="*/ 0 h 177"/>
                  <a:gd name="T64" fmla="*/ 0 w 173"/>
                  <a:gd name="T65" fmla="*/ 0 h 177"/>
                  <a:gd name="T66" fmla="*/ 0 w 173"/>
                  <a:gd name="T67" fmla="*/ 0 h 177"/>
                  <a:gd name="T68" fmla="*/ 0 w 173"/>
                  <a:gd name="T69" fmla="*/ 0 h 177"/>
                  <a:gd name="T70" fmla="*/ 0 w 173"/>
                  <a:gd name="T71" fmla="*/ 0 h 177"/>
                  <a:gd name="T72" fmla="*/ 0 w 173"/>
                  <a:gd name="T73" fmla="*/ 0 h 177"/>
                  <a:gd name="T74" fmla="*/ 0 w 173"/>
                  <a:gd name="T75" fmla="*/ 0 h 177"/>
                  <a:gd name="T76" fmla="*/ 0 w 173"/>
                  <a:gd name="T77" fmla="*/ 0 h 177"/>
                  <a:gd name="T78" fmla="*/ 0 w 173"/>
                  <a:gd name="T79" fmla="*/ 0 h 177"/>
                  <a:gd name="T80" fmla="*/ 0 w 173"/>
                  <a:gd name="T81" fmla="*/ 0 h 1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3"/>
                  <a:gd name="T124" fmla="*/ 0 h 177"/>
                  <a:gd name="T125" fmla="*/ 173 w 173"/>
                  <a:gd name="T126" fmla="*/ 177 h 1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41" name="Freeform 927"/>
              <p:cNvSpPr>
                <a:spLocks/>
              </p:cNvSpPr>
              <p:nvPr/>
            </p:nvSpPr>
            <p:spPr bwMode="auto">
              <a:xfrm>
                <a:off x="3387" y="3293"/>
                <a:ext cx="6" cy="9"/>
              </a:xfrm>
              <a:custGeom>
                <a:avLst/>
                <a:gdLst>
                  <a:gd name="T0" fmla="*/ 0 w 142"/>
                  <a:gd name="T1" fmla="*/ 0 h 175"/>
                  <a:gd name="T2" fmla="*/ 0 w 142"/>
                  <a:gd name="T3" fmla="*/ 0 h 175"/>
                  <a:gd name="T4" fmla="*/ 0 w 142"/>
                  <a:gd name="T5" fmla="*/ 0 h 175"/>
                  <a:gd name="T6" fmla="*/ 0 w 142"/>
                  <a:gd name="T7" fmla="*/ 0 h 175"/>
                  <a:gd name="T8" fmla="*/ 0 w 142"/>
                  <a:gd name="T9" fmla="*/ 0 h 175"/>
                  <a:gd name="T10" fmla="*/ 0 w 142"/>
                  <a:gd name="T11" fmla="*/ 0 h 175"/>
                  <a:gd name="T12" fmla="*/ 0 w 142"/>
                  <a:gd name="T13" fmla="*/ 0 h 175"/>
                  <a:gd name="T14" fmla="*/ 0 w 142"/>
                  <a:gd name="T15" fmla="*/ 0 h 175"/>
                  <a:gd name="T16" fmla="*/ 0 w 142"/>
                  <a:gd name="T17" fmla="*/ 0 h 175"/>
                  <a:gd name="T18" fmla="*/ 0 w 142"/>
                  <a:gd name="T19" fmla="*/ 0 h 175"/>
                  <a:gd name="T20" fmla="*/ 0 w 142"/>
                  <a:gd name="T21" fmla="*/ 0 h 175"/>
                  <a:gd name="T22" fmla="*/ 0 w 142"/>
                  <a:gd name="T23" fmla="*/ 0 h 175"/>
                  <a:gd name="T24" fmla="*/ 0 w 142"/>
                  <a:gd name="T25" fmla="*/ 0 h 175"/>
                  <a:gd name="T26" fmla="*/ 0 w 142"/>
                  <a:gd name="T27" fmla="*/ 0 h 175"/>
                  <a:gd name="T28" fmla="*/ 0 w 142"/>
                  <a:gd name="T29" fmla="*/ 0 h 175"/>
                  <a:gd name="T30" fmla="*/ 0 w 142"/>
                  <a:gd name="T31" fmla="*/ 0 h 175"/>
                  <a:gd name="T32" fmla="*/ 0 w 142"/>
                  <a:gd name="T33" fmla="*/ 0 h 175"/>
                  <a:gd name="T34" fmla="*/ 0 w 142"/>
                  <a:gd name="T35" fmla="*/ 0 h 175"/>
                  <a:gd name="T36" fmla="*/ 0 w 142"/>
                  <a:gd name="T37" fmla="*/ 0 h 175"/>
                  <a:gd name="T38" fmla="*/ 0 w 142"/>
                  <a:gd name="T39" fmla="*/ 0 h 175"/>
                  <a:gd name="T40" fmla="*/ 0 w 142"/>
                  <a:gd name="T41" fmla="*/ 0 h 175"/>
                  <a:gd name="T42" fmla="*/ 0 w 142"/>
                  <a:gd name="T43" fmla="*/ 0 h 175"/>
                  <a:gd name="T44" fmla="*/ 0 w 142"/>
                  <a:gd name="T45" fmla="*/ 0 h 175"/>
                  <a:gd name="T46" fmla="*/ 0 w 142"/>
                  <a:gd name="T47" fmla="*/ 0 h 175"/>
                  <a:gd name="T48" fmla="*/ 0 w 142"/>
                  <a:gd name="T49" fmla="*/ 0 h 175"/>
                  <a:gd name="T50" fmla="*/ 0 w 142"/>
                  <a:gd name="T51" fmla="*/ 0 h 175"/>
                  <a:gd name="T52" fmla="*/ 0 w 142"/>
                  <a:gd name="T53" fmla="*/ 0 h 175"/>
                  <a:gd name="T54" fmla="*/ 0 w 142"/>
                  <a:gd name="T55" fmla="*/ 0 h 175"/>
                  <a:gd name="T56" fmla="*/ 0 w 142"/>
                  <a:gd name="T57" fmla="*/ 0 h 175"/>
                  <a:gd name="T58" fmla="*/ 0 w 142"/>
                  <a:gd name="T59" fmla="*/ 0 h 175"/>
                  <a:gd name="T60" fmla="*/ 0 w 142"/>
                  <a:gd name="T61" fmla="*/ 0 h 175"/>
                  <a:gd name="T62" fmla="*/ 0 w 142"/>
                  <a:gd name="T63" fmla="*/ 0 h 175"/>
                  <a:gd name="T64" fmla="*/ 0 w 142"/>
                  <a:gd name="T65" fmla="*/ 0 h 175"/>
                  <a:gd name="T66" fmla="*/ 0 w 142"/>
                  <a:gd name="T67" fmla="*/ 0 h 175"/>
                  <a:gd name="T68" fmla="*/ 0 w 142"/>
                  <a:gd name="T69" fmla="*/ 0 h 175"/>
                  <a:gd name="T70" fmla="*/ 0 w 142"/>
                  <a:gd name="T71" fmla="*/ 0 h 175"/>
                  <a:gd name="T72" fmla="*/ 0 w 142"/>
                  <a:gd name="T73" fmla="*/ 0 h 175"/>
                  <a:gd name="T74" fmla="*/ 0 w 142"/>
                  <a:gd name="T75" fmla="*/ 0 h 175"/>
                  <a:gd name="T76" fmla="*/ 0 w 142"/>
                  <a:gd name="T77" fmla="*/ 0 h 175"/>
                  <a:gd name="T78" fmla="*/ 0 w 142"/>
                  <a:gd name="T79" fmla="*/ 0 h 175"/>
                  <a:gd name="T80" fmla="*/ 0 w 142"/>
                  <a:gd name="T81" fmla="*/ 0 h 1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175"/>
                  <a:gd name="T125" fmla="*/ 142 w 142"/>
                  <a:gd name="T126" fmla="*/ 175 h 1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42" name="Freeform 928"/>
              <p:cNvSpPr>
                <a:spLocks/>
              </p:cNvSpPr>
              <p:nvPr/>
            </p:nvSpPr>
            <p:spPr bwMode="auto">
              <a:xfrm>
                <a:off x="3387" y="3293"/>
                <a:ext cx="5" cy="9"/>
              </a:xfrm>
              <a:custGeom>
                <a:avLst/>
                <a:gdLst>
                  <a:gd name="T0" fmla="*/ 0 w 116"/>
                  <a:gd name="T1" fmla="*/ 0 h 172"/>
                  <a:gd name="T2" fmla="*/ 0 w 116"/>
                  <a:gd name="T3" fmla="*/ 0 h 172"/>
                  <a:gd name="T4" fmla="*/ 0 w 116"/>
                  <a:gd name="T5" fmla="*/ 0 h 172"/>
                  <a:gd name="T6" fmla="*/ 0 w 116"/>
                  <a:gd name="T7" fmla="*/ 0 h 172"/>
                  <a:gd name="T8" fmla="*/ 0 w 116"/>
                  <a:gd name="T9" fmla="*/ 0 h 172"/>
                  <a:gd name="T10" fmla="*/ 0 w 116"/>
                  <a:gd name="T11" fmla="*/ 0 h 172"/>
                  <a:gd name="T12" fmla="*/ 0 w 116"/>
                  <a:gd name="T13" fmla="*/ 0 h 172"/>
                  <a:gd name="T14" fmla="*/ 0 w 116"/>
                  <a:gd name="T15" fmla="*/ 0 h 172"/>
                  <a:gd name="T16" fmla="*/ 0 w 116"/>
                  <a:gd name="T17" fmla="*/ 0 h 172"/>
                  <a:gd name="T18" fmla="*/ 0 w 116"/>
                  <a:gd name="T19" fmla="*/ 0 h 172"/>
                  <a:gd name="T20" fmla="*/ 0 w 116"/>
                  <a:gd name="T21" fmla="*/ 0 h 172"/>
                  <a:gd name="T22" fmla="*/ 0 w 116"/>
                  <a:gd name="T23" fmla="*/ 0 h 172"/>
                  <a:gd name="T24" fmla="*/ 0 w 116"/>
                  <a:gd name="T25" fmla="*/ 0 h 172"/>
                  <a:gd name="T26" fmla="*/ 0 w 116"/>
                  <a:gd name="T27" fmla="*/ 0 h 172"/>
                  <a:gd name="T28" fmla="*/ 0 w 116"/>
                  <a:gd name="T29" fmla="*/ 0 h 172"/>
                  <a:gd name="T30" fmla="*/ 0 w 116"/>
                  <a:gd name="T31" fmla="*/ 0 h 172"/>
                  <a:gd name="T32" fmla="*/ 0 w 116"/>
                  <a:gd name="T33" fmla="*/ 0 h 172"/>
                  <a:gd name="T34" fmla="*/ 0 w 116"/>
                  <a:gd name="T35" fmla="*/ 0 h 172"/>
                  <a:gd name="T36" fmla="*/ 0 w 116"/>
                  <a:gd name="T37" fmla="*/ 0 h 172"/>
                  <a:gd name="T38" fmla="*/ 0 w 116"/>
                  <a:gd name="T39" fmla="*/ 0 h 172"/>
                  <a:gd name="T40" fmla="*/ 0 w 116"/>
                  <a:gd name="T41" fmla="*/ 0 h 172"/>
                  <a:gd name="T42" fmla="*/ 0 w 116"/>
                  <a:gd name="T43" fmla="*/ 0 h 172"/>
                  <a:gd name="T44" fmla="*/ 0 w 116"/>
                  <a:gd name="T45" fmla="*/ 0 h 172"/>
                  <a:gd name="T46" fmla="*/ 0 w 116"/>
                  <a:gd name="T47" fmla="*/ 0 h 172"/>
                  <a:gd name="T48" fmla="*/ 0 w 116"/>
                  <a:gd name="T49" fmla="*/ 0 h 172"/>
                  <a:gd name="T50" fmla="*/ 0 w 116"/>
                  <a:gd name="T51" fmla="*/ 0 h 172"/>
                  <a:gd name="T52" fmla="*/ 0 w 116"/>
                  <a:gd name="T53" fmla="*/ 0 h 172"/>
                  <a:gd name="T54" fmla="*/ 0 w 116"/>
                  <a:gd name="T55" fmla="*/ 0 h 172"/>
                  <a:gd name="T56" fmla="*/ 0 w 116"/>
                  <a:gd name="T57" fmla="*/ 0 h 172"/>
                  <a:gd name="T58" fmla="*/ 0 w 116"/>
                  <a:gd name="T59" fmla="*/ 0 h 172"/>
                  <a:gd name="T60" fmla="*/ 0 w 116"/>
                  <a:gd name="T61" fmla="*/ 0 h 172"/>
                  <a:gd name="T62" fmla="*/ 0 w 116"/>
                  <a:gd name="T63" fmla="*/ 0 h 172"/>
                  <a:gd name="T64" fmla="*/ 0 w 116"/>
                  <a:gd name="T65" fmla="*/ 0 h 172"/>
                  <a:gd name="T66" fmla="*/ 0 w 116"/>
                  <a:gd name="T67" fmla="*/ 0 h 172"/>
                  <a:gd name="T68" fmla="*/ 0 w 116"/>
                  <a:gd name="T69" fmla="*/ 0 h 172"/>
                  <a:gd name="T70" fmla="*/ 0 w 116"/>
                  <a:gd name="T71" fmla="*/ 0 h 172"/>
                  <a:gd name="T72" fmla="*/ 0 w 116"/>
                  <a:gd name="T73" fmla="*/ 0 h 172"/>
                  <a:gd name="T74" fmla="*/ 0 w 116"/>
                  <a:gd name="T75" fmla="*/ 0 h 172"/>
                  <a:gd name="T76" fmla="*/ 0 w 116"/>
                  <a:gd name="T77" fmla="*/ 0 h 172"/>
                  <a:gd name="T78" fmla="*/ 0 w 116"/>
                  <a:gd name="T79" fmla="*/ 0 h 172"/>
                  <a:gd name="T80" fmla="*/ 0 w 116"/>
                  <a:gd name="T81" fmla="*/ 0 h 1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172"/>
                  <a:gd name="T125" fmla="*/ 116 w 116"/>
                  <a:gd name="T126" fmla="*/ 172 h 1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43" name="Freeform 929"/>
              <p:cNvSpPr>
                <a:spLocks/>
              </p:cNvSpPr>
              <p:nvPr/>
            </p:nvSpPr>
            <p:spPr bwMode="auto">
              <a:xfrm>
                <a:off x="3387" y="3293"/>
                <a:ext cx="4" cy="9"/>
              </a:xfrm>
              <a:custGeom>
                <a:avLst/>
                <a:gdLst>
                  <a:gd name="T0" fmla="*/ 0 w 88"/>
                  <a:gd name="T1" fmla="*/ 0 h 170"/>
                  <a:gd name="T2" fmla="*/ 0 w 88"/>
                  <a:gd name="T3" fmla="*/ 0 h 170"/>
                  <a:gd name="T4" fmla="*/ 0 w 88"/>
                  <a:gd name="T5" fmla="*/ 0 h 170"/>
                  <a:gd name="T6" fmla="*/ 0 w 88"/>
                  <a:gd name="T7" fmla="*/ 0 h 170"/>
                  <a:gd name="T8" fmla="*/ 0 w 88"/>
                  <a:gd name="T9" fmla="*/ 0 h 170"/>
                  <a:gd name="T10" fmla="*/ 0 w 88"/>
                  <a:gd name="T11" fmla="*/ 0 h 170"/>
                  <a:gd name="T12" fmla="*/ 0 w 88"/>
                  <a:gd name="T13" fmla="*/ 0 h 170"/>
                  <a:gd name="T14" fmla="*/ 0 w 88"/>
                  <a:gd name="T15" fmla="*/ 0 h 170"/>
                  <a:gd name="T16" fmla="*/ 0 w 88"/>
                  <a:gd name="T17" fmla="*/ 0 h 170"/>
                  <a:gd name="T18" fmla="*/ 0 w 88"/>
                  <a:gd name="T19" fmla="*/ 0 h 170"/>
                  <a:gd name="T20" fmla="*/ 0 w 88"/>
                  <a:gd name="T21" fmla="*/ 0 h 170"/>
                  <a:gd name="T22" fmla="*/ 0 w 88"/>
                  <a:gd name="T23" fmla="*/ 0 h 170"/>
                  <a:gd name="T24" fmla="*/ 0 w 88"/>
                  <a:gd name="T25" fmla="*/ 0 h 170"/>
                  <a:gd name="T26" fmla="*/ 0 w 88"/>
                  <a:gd name="T27" fmla="*/ 0 h 170"/>
                  <a:gd name="T28" fmla="*/ 0 w 88"/>
                  <a:gd name="T29" fmla="*/ 0 h 170"/>
                  <a:gd name="T30" fmla="*/ 0 w 88"/>
                  <a:gd name="T31" fmla="*/ 0 h 170"/>
                  <a:gd name="T32" fmla="*/ 0 w 88"/>
                  <a:gd name="T33" fmla="*/ 0 h 170"/>
                  <a:gd name="T34" fmla="*/ 0 w 88"/>
                  <a:gd name="T35" fmla="*/ 0 h 170"/>
                  <a:gd name="T36" fmla="*/ 0 w 88"/>
                  <a:gd name="T37" fmla="*/ 0 h 170"/>
                  <a:gd name="T38" fmla="*/ 0 w 88"/>
                  <a:gd name="T39" fmla="*/ 0 h 170"/>
                  <a:gd name="T40" fmla="*/ 0 w 88"/>
                  <a:gd name="T41" fmla="*/ 0 h 170"/>
                  <a:gd name="T42" fmla="*/ 0 w 88"/>
                  <a:gd name="T43" fmla="*/ 0 h 170"/>
                  <a:gd name="T44" fmla="*/ 0 w 88"/>
                  <a:gd name="T45" fmla="*/ 0 h 170"/>
                  <a:gd name="T46" fmla="*/ 0 w 88"/>
                  <a:gd name="T47" fmla="*/ 0 h 170"/>
                  <a:gd name="T48" fmla="*/ 0 w 88"/>
                  <a:gd name="T49" fmla="*/ 0 h 170"/>
                  <a:gd name="T50" fmla="*/ 0 w 88"/>
                  <a:gd name="T51" fmla="*/ 0 h 170"/>
                  <a:gd name="T52" fmla="*/ 0 w 88"/>
                  <a:gd name="T53" fmla="*/ 0 h 170"/>
                  <a:gd name="T54" fmla="*/ 0 w 88"/>
                  <a:gd name="T55" fmla="*/ 0 h 170"/>
                  <a:gd name="T56" fmla="*/ 0 w 88"/>
                  <a:gd name="T57" fmla="*/ 0 h 170"/>
                  <a:gd name="T58" fmla="*/ 0 w 88"/>
                  <a:gd name="T59" fmla="*/ 0 h 170"/>
                  <a:gd name="T60" fmla="*/ 0 w 88"/>
                  <a:gd name="T61" fmla="*/ 0 h 170"/>
                  <a:gd name="T62" fmla="*/ 0 w 88"/>
                  <a:gd name="T63" fmla="*/ 0 h 170"/>
                  <a:gd name="T64" fmla="*/ 0 w 88"/>
                  <a:gd name="T65" fmla="*/ 0 h 170"/>
                  <a:gd name="T66" fmla="*/ 0 w 88"/>
                  <a:gd name="T67" fmla="*/ 0 h 170"/>
                  <a:gd name="T68" fmla="*/ 0 w 88"/>
                  <a:gd name="T69" fmla="*/ 0 h 170"/>
                  <a:gd name="T70" fmla="*/ 0 w 88"/>
                  <a:gd name="T71" fmla="*/ 0 h 170"/>
                  <a:gd name="T72" fmla="*/ 0 w 88"/>
                  <a:gd name="T73" fmla="*/ 0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
                  <a:gd name="T112" fmla="*/ 0 h 170"/>
                  <a:gd name="T113" fmla="*/ 88 w 88"/>
                  <a:gd name="T114" fmla="*/ 170 h 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44" name="Freeform 930"/>
              <p:cNvSpPr>
                <a:spLocks/>
              </p:cNvSpPr>
              <p:nvPr/>
            </p:nvSpPr>
            <p:spPr bwMode="auto">
              <a:xfrm>
                <a:off x="3388" y="3293"/>
                <a:ext cx="2" cy="9"/>
              </a:xfrm>
              <a:custGeom>
                <a:avLst/>
                <a:gdLst>
                  <a:gd name="T0" fmla="*/ 0 w 59"/>
                  <a:gd name="T1" fmla="*/ 0 h 167"/>
                  <a:gd name="T2" fmla="*/ 0 w 59"/>
                  <a:gd name="T3" fmla="*/ 0 h 167"/>
                  <a:gd name="T4" fmla="*/ 0 w 59"/>
                  <a:gd name="T5" fmla="*/ 0 h 167"/>
                  <a:gd name="T6" fmla="*/ 0 w 59"/>
                  <a:gd name="T7" fmla="*/ 0 h 167"/>
                  <a:gd name="T8" fmla="*/ 0 w 59"/>
                  <a:gd name="T9" fmla="*/ 0 h 167"/>
                  <a:gd name="T10" fmla="*/ 0 w 59"/>
                  <a:gd name="T11" fmla="*/ 0 h 167"/>
                  <a:gd name="T12" fmla="*/ 0 60000 65536"/>
                  <a:gd name="T13" fmla="*/ 0 60000 65536"/>
                  <a:gd name="T14" fmla="*/ 0 60000 65536"/>
                  <a:gd name="T15" fmla="*/ 0 60000 65536"/>
                  <a:gd name="T16" fmla="*/ 0 60000 65536"/>
                  <a:gd name="T17" fmla="*/ 0 60000 65536"/>
                  <a:gd name="T18" fmla="*/ 0 w 59"/>
                  <a:gd name="T19" fmla="*/ 0 h 167"/>
                  <a:gd name="T20" fmla="*/ 59 w 59"/>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59" h="167">
                    <a:moveTo>
                      <a:pt x="59" y="155"/>
                    </a:moveTo>
                    <a:lnTo>
                      <a:pt x="33" y="167"/>
                    </a:lnTo>
                    <a:lnTo>
                      <a:pt x="0" y="87"/>
                    </a:lnTo>
                    <a:lnTo>
                      <a:pt x="29" y="0"/>
                    </a:lnTo>
                    <a:lnTo>
                      <a:pt x="26" y="76"/>
                    </a:lnTo>
                    <a:lnTo>
                      <a:pt x="59" y="155"/>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45" name="Freeform 931"/>
              <p:cNvSpPr>
                <a:spLocks/>
              </p:cNvSpPr>
              <p:nvPr/>
            </p:nvSpPr>
            <p:spPr bwMode="auto">
              <a:xfrm>
                <a:off x="3386" y="3294"/>
                <a:ext cx="8" cy="4"/>
              </a:xfrm>
              <a:custGeom>
                <a:avLst/>
                <a:gdLst>
                  <a:gd name="T0" fmla="*/ 0 w 172"/>
                  <a:gd name="T1" fmla="*/ 0 h 81"/>
                  <a:gd name="T2" fmla="*/ 0 w 172"/>
                  <a:gd name="T3" fmla="*/ 0 h 81"/>
                  <a:gd name="T4" fmla="*/ 0 w 172"/>
                  <a:gd name="T5" fmla="*/ 0 h 81"/>
                  <a:gd name="T6" fmla="*/ 0 w 172"/>
                  <a:gd name="T7" fmla="*/ 0 h 81"/>
                  <a:gd name="T8" fmla="*/ 0 w 172"/>
                  <a:gd name="T9" fmla="*/ 0 h 81"/>
                  <a:gd name="T10" fmla="*/ 0 w 172"/>
                  <a:gd name="T11" fmla="*/ 0 h 81"/>
                  <a:gd name="T12" fmla="*/ 0 60000 65536"/>
                  <a:gd name="T13" fmla="*/ 0 60000 65536"/>
                  <a:gd name="T14" fmla="*/ 0 60000 65536"/>
                  <a:gd name="T15" fmla="*/ 0 60000 65536"/>
                  <a:gd name="T16" fmla="*/ 0 60000 65536"/>
                  <a:gd name="T17" fmla="*/ 0 60000 65536"/>
                  <a:gd name="T18" fmla="*/ 0 w 172"/>
                  <a:gd name="T19" fmla="*/ 0 h 81"/>
                  <a:gd name="T20" fmla="*/ 172 w 172"/>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72" h="81">
                    <a:moveTo>
                      <a:pt x="170" y="4"/>
                    </a:moveTo>
                    <a:lnTo>
                      <a:pt x="168" y="0"/>
                    </a:lnTo>
                    <a:lnTo>
                      <a:pt x="0" y="73"/>
                    </a:lnTo>
                    <a:lnTo>
                      <a:pt x="4" y="81"/>
                    </a:lnTo>
                    <a:lnTo>
                      <a:pt x="172" y="8"/>
                    </a:lnTo>
                    <a:lnTo>
                      <a:pt x="170" y="4"/>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46" name="Freeform 932"/>
              <p:cNvSpPr>
                <a:spLocks/>
              </p:cNvSpPr>
              <p:nvPr/>
            </p:nvSpPr>
            <p:spPr bwMode="auto">
              <a:xfrm>
                <a:off x="3432" y="3432"/>
                <a:ext cx="10" cy="6"/>
              </a:xfrm>
              <a:custGeom>
                <a:avLst/>
                <a:gdLst>
                  <a:gd name="T0" fmla="*/ 0 w 216"/>
                  <a:gd name="T1" fmla="*/ 0 h 103"/>
                  <a:gd name="T2" fmla="*/ 0 w 216"/>
                  <a:gd name="T3" fmla="*/ 0 h 103"/>
                  <a:gd name="T4" fmla="*/ 0 w 216"/>
                  <a:gd name="T5" fmla="*/ 0 h 103"/>
                  <a:gd name="T6" fmla="*/ 0 w 216"/>
                  <a:gd name="T7" fmla="*/ 0 h 103"/>
                  <a:gd name="T8" fmla="*/ 0 w 216"/>
                  <a:gd name="T9" fmla="*/ 0 h 103"/>
                  <a:gd name="T10" fmla="*/ 0 60000 65536"/>
                  <a:gd name="T11" fmla="*/ 0 60000 65536"/>
                  <a:gd name="T12" fmla="*/ 0 60000 65536"/>
                  <a:gd name="T13" fmla="*/ 0 60000 65536"/>
                  <a:gd name="T14" fmla="*/ 0 60000 65536"/>
                  <a:gd name="T15" fmla="*/ 0 w 216"/>
                  <a:gd name="T16" fmla="*/ 0 h 103"/>
                  <a:gd name="T17" fmla="*/ 216 w 216"/>
                  <a:gd name="T18" fmla="*/ 103 h 103"/>
                </a:gdLst>
                <a:ahLst/>
                <a:cxnLst>
                  <a:cxn ang="T10">
                    <a:pos x="T0" y="T1"/>
                  </a:cxn>
                  <a:cxn ang="T11">
                    <a:pos x="T2" y="T3"/>
                  </a:cxn>
                  <a:cxn ang="T12">
                    <a:pos x="T4" y="T5"/>
                  </a:cxn>
                  <a:cxn ang="T13">
                    <a:pos x="T6" y="T7"/>
                  </a:cxn>
                  <a:cxn ang="T14">
                    <a:pos x="T8" y="T9"/>
                  </a:cxn>
                </a:cxnLst>
                <a:rect l="T15" t="T16" r="T17" b="T18"/>
                <a:pathLst>
                  <a:path w="216" h="103">
                    <a:moveTo>
                      <a:pt x="216" y="12"/>
                    </a:moveTo>
                    <a:lnTo>
                      <a:pt x="4" y="103"/>
                    </a:lnTo>
                    <a:lnTo>
                      <a:pt x="0" y="93"/>
                    </a:lnTo>
                    <a:lnTo>
                      <a:pt x="211" y="0"/>
                    </a:lnTo>
                    <a:lnTo>
                      <a:pt x="216" y="12"/>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47" name="Freeform 933"/>
              <p:cNvSpPr>
                <a:spLocks/>
              </p:cNvSpPr>
              <p:nvPr/>
            </p:nvSpPr>
            <p:spPr bwMode="auto">
              <a:xfrm>
                <a:off x="3432" y="3433"/>
                <a:ext cx="11" cy="16"/>
              </a:xfrm>
              <a:custGeom>
                <a:avLst/>
                <a:gdLst>
                  <a:gd name="T0" fmla="*/ 0 w 250"/>
                  <a:gd name="T1" fmla="*/ 0 h 298"/>
                  <a:gd name="T2" fmla="*/ 0 w 250"/>
                  <a:gd name="T3" fmla="*/ 0 h 298"/>
                  <a:gd name="T4" fmla="*/ 0 w 250"/>
                  <a:gd name="T5" fmla="*/ 0 h 298"/>
                  <a:gd name="T6" fmla="*/ 0 w 250"/>
                  <a:gd name="T7" fmla="*/ 0 h 298"/>
                  <a:gd name="T8" fmla="*/ 0 w 250"/>
                  <a:gd name="T9" fmla="*/ 0 h 298"/>
                  <a:gd name="T10" fmla="*/ 0 w 250"/>
                  <a:gd name="T11" fmla="*/ 0 h 298"/>
                  <a:gd name="T12" fmla="*/ 0 w 250"/>
                  <a:gd name="T13" fmla="*/ 0 h 298"/>
                  <a:gd name="T14" fmla="*/ 0 w 250"/>
                  <a:gd name="T15" fmla="*/ 0 h 298"/>
                  <a:gd name="T16" fmla="*/ 0 w 250"/>
                  <a:gd name="T17" fmla="*/ 0 h 298"/>
                  <a:gd name="T18" fmla="*/ 0 w 250"/>
                  <a:gd name="T19" fmla="*/ 0 h 298"/>
                  <a:gd name="T20" fmla="*/ 0 w 250"/>
                  <a:gd name="T21" fmla="*/ 0 h 298"/>
                  <a:gd name="T22" fmla="*/ 0 w 250"/>
                  <a:gd name="T23" fmla="*/ 0 h 298"/>
                  <a:gd name="T24" fmla="*/ 0 w 250"/>
                  <a:gd name="T25" fmla="*/ 0 h 298"/>
                  <a:gd name="T26" fmla="*/ 0 w 250"/>
                  <a:gd name="T27" fmla="*/ 0 h 298"/>
                  <a:gd name="T28" fmla="*/ 0 w 250"/>
                  <a:gd name="T29" fmla="*/ 0 h 298"/>
                  <a:gd name="T30" fmla="*/ 0 w 250"/>
                  <a:gd name="T31" fmla="*/ 0 h 298"/>
                  <a:gd name="T32" fmla="*/ 0 w 250"/>
                  <a:gd name="T33" fmla="*/ 0 h 298"/>
                  <a:gd name="T34" fmla="*/ 0 w 250"/>
                  <a:gd name="T35" fmla="*/ 0 h 298"/>
                  <a:gd name="T36" fmla="*/ 0 w 250"/>
                  <a:gd name="T37" fmla="*/ 0 h 298"/>
                  <a:gd name="T38" fmla="*/ 0 w 250"/>
                  <a:gd name="T39" fmla="*/ 0 h 298"/>
                  <a:gd name="T40" fmla="*/ 0 w 250"/>
                  <a:gd name="T41" fmla="*/ 0 h 298"/>
                  <a:gd name="T42" fmla="*/ 0 w 250"/>
                  <a:gd name="T43" fmla="*/ 0 h 298"/>
                  <a:gd name="T44" fmla="*/ 0 w 250"/>
                  <a:gd name="T45" fmla="*/ 0 h 298"/>
                  <a:gd name="T46" fmla="*/ 0 w 250"/>
                  <a:gd name="T47" fmla="*/ 0 h 298"/>
                  <a:gd name="T48" fmla="*/ 0 w 250"/>
                  <a:gd name="T49" fmla="*/ 0 h 298"/>
                  <a:gd name="T50" fmla="*/ 0 w 250"/>
                  <a:gd name="T51" fmla="*/ 0 h 298"/>
                  <a:gd name="T52" fmla="*/ 0 w 250"/>
                  <a:gd name="T53" fmla="*/ 0 h 298"/>
                  <a:gd name="T54" fmla="*/ 0 w 250"/>
                  <a:gd name="T55" fmla="*/ 0 h 298"/>
                  <a:gd name="T56" fmla="*/ 0 w 250"/>
                  <a:gd name="T57" fmla="*/ 0 h 298"/>
                  <a:gd name="T58" fmla="*/ 0 w 250"/>
                  <a:gd name="T59" fmla="*/ 0 h 298"/>
                  <a:gd name="T60" fmla="*/ 0 w 250"/>
                  <a:gd name="T61" fmla="*/ 0 h 298"/>
                  <a:gd name="T62" fmla="*/ 0 w 250"/>
                  <a:gd name="T63" fmla="*/ 0 h 298"/>
                  <a:gd name="T64" fmla="*/ 0 w 250"/>
                  <a:gd name="T65" fmla="*/ 0 h 298"/>
                  <a:gd name="T66" fmla="*/ 0 w 250"/>
                  <a:gd name="T67" fmla="*/ 0 h 298"/>
                  <a:gd name="T68" fmla="*/ 0 w 250"/>
                  <a:gd name="T69" fmla="*/ 0 h 298"/>
                  <a:gd name="T70" fmla="*/ 0 w 250"/>
                  <a:gd name="T71" fmla="*/ 0 h 298"/>
                  <a:gd name="T72" fmla="*/ 0 w 250"/>
                  <a:gd name="T73" fmla="*/ 0 h 298"/>
                  <a:gd name="T74" fmla="*/ 0 w 250"/>
                  <a:gd name="T75" fmla="*/ 0 h 298"/>
                  <a:gd name="T76" fmla="*/ 0 w 250"/>
                  <a:gd name="T77" fmla="*/ 0 h 298"/>
                  <a:gd name="T78" fmla="*/ 0 w 250"/>
                  <a:gd name="T79" fmla="*/ 0 h 298"/>
                  <a:gd name="T80" fmla="*/ 0 w 250"/>
                  <a:gd name="T81" fmla="*/ 0 h 2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0"/>
                  <a:gd name="T124" fmla="*/ 0 h 298"/>
                  <a:gd name="T125" fmla="*/ 250 w 250"/>
                  <a:gd name="T126" fmla="*/ 298 h 2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48" name="Freeform 934"/>
              <p:cNvSpPr>
                <a:spLocks/>
              </p:cNvSpPr>
              <p:nvPr/>
            </p:nvSpPr>
            <p:spPr bwMode="auto">
              <a:xfrm>
                <a:off x="3432" y="3433"/>
                <a:ext cx="10" cy="16"/>
              </a:xfrm>
              <a:custGeom>
                <a:avLst/>
                <a:gdLst>
                  <a:gd name="T0" fmla="*/ 0 w 226"/>
                  <a:gd name="T1" fmla="*/ 0 h 287"/>
                  <a:gd name="T2" fmla="*/ 0 w 226"/>
                  <a:gd name="T3" fmla="*/ 0 h 287"/>
                  <a:gd name="T4" fmla="*/ 0 w 226"/>
                  <a:gd name="T5" fmla="*/ 0 h 287"/>
                  <a:gd name="T6" fmla="*/ 0 w 226"/>
                  <a:gd name="T7" fmla="*/ 0 h 287"/>
                  <a:gd name="T8" fmla="*/ 0 w 226"/>
                  <a:gd name="T9" fmla="*/ 0 h 287"/>
                  <a:gd name="T10" fmla="*/ 0 w 226"/>
                  <a:gd name="T11" fmla="*/ 0 h 287"/>
                  <a:gd name="T12" fmla="*/ 0 w 226"/>
                  <a:gd name="T13" fmla="*/ 0 h 287"/>
                  <a:gd name="T14" fmla="*/ 0 w 226"/>
                  <a:gd name="T15" fmla="*/ 0 h 287"/>
                  <a:gd name="T16" fmla="*/ 0 w 226"/>
                  <a:gd name="T17" fmla="*/ 0 h 287"/>
                  <a:gd name="T18" fmla="*/ 0 w 226"/>
                  <a:gd name="T19" fmla="*/ 0 h 287"/>
                  <a:gd name="T20" fmla="*/ 0 w 226"/>
                  <a:gd name="T21" fmla="*/ 0 h 287"/>
                  <a:gd name="T22" fmla="*/ 0 w 226"/>
                  <a:gd name="T23" fmla="*/ 0 h 287"/>
                  <a:gd name="T24" fmla="*/ 0 w 226"/>
                  <a:gd name="T25" fmla="*/ 0 h 287"/>
                  <a:gd name="T26" fmla="*/ 0 w 226"/>
                  <a:gd name="T27" fmla="*/ 0 h 287"/>
                  <a:gd name="T28" fmla="*/ 0 w 226"/>
                  <a:gd name="T29" fmla="*/ 0 h 287"/>
                  <a:gd name="T30" fmla="*/ 0 w 226"/>
                  <a:gd name="T31" fmla="*/ 0 h 287"/>
                  <a:gd name="T32" fmla="*/ 0 w 226"/>
                  <a:gd name="T33" fmla="*/ 0 h 287"/>
                  <a:gd name="T34" fmla="*/ 0 w 226"/>
                  <a:gd name="T35" fmla="*/ 0 h 287"/>
                  <a:gd name="T36" fmla="*/ 0 w 226"/>
                  <a:gd name="T37" fmla="*/ 0 h 287"/>
                  <a:gd name="T38" fmla="*/ 0 w 226"/>
                  <a:gd name="T39" fmla="*/ 0 h 287"/>
                  <a:gd name="T40" fmla="*/ 0 w 226"/>
                  <a:gd name="T41" fmla="*/ 0 h 287"/>
                  <a:gd name="T42" fmla="*/ 0 w 226"/>
                  <a:gd name="T43" fmla="*/ 0 h 287"/>
                  <a:gd name="T44" fmla="*/ 0 w 226"/>
                  <a:gd name="T45" fmla="*/ 0 h 287"/>
                  <a:gd name="T46" fmla="*/ 0 w 226"/>
                  <a:gd name="T47" fmla="*/ 0 h 287"/>
                  <a:gd name="T48" fmla="*/ 0 w 226"/>
                  <a:gd name="T49" fmla="*/ 0 h 287"/>
                  <a:gd name="T50" fmla="*/ 0 w 226"/>
                  <a:gd name="T51" fmla="*/ 0 h 287"/>
                  <a:gd name="T52" fmla="*/ 0 w 226"/>
                  <a:gd name="T53" fmla="*/ 0 h 287"/>
                  <a:gd name="T54" fmla="*/ 0 w 226"/>
                  <a:gd name="T55" fmla="*/ 0 h 287"/>
                  <a:gd name="T56" fmla="*/ 0 w 226"/>
                  <a:gd name="T57" fmla="*/ 0 h 287"/>
                  <a:gd name="T58" fmla="*/ 0 w 226"/>
                  <a:gd name="T59" fmla="*/ 0 h 287"/>
                  <a:gd name="T60" fmla="*/ 0 w 226"/>
                  <a:gd name="T61" fmla="*/ 0 h 287"/>
                  <a:gd name="T62" fmla="*/ 0 w 226"/>
                  <a:gd name="T63" fmla="*/ 0 h 287"/>
                  <a:gd name="T64" fmla="*/ 0 w 226"/>
                  <a:gd name="T65" fmla="*/ 0 h 287"/>
                  <a:gd name="T66" fmla="*/ 0 w 226"/>
                  <a:gd name="T67" fmla="*/ 0 h 287"/>
                  <a:gd name="T68" fmla="*/ 0 w 226"/>
                  <a:gd name="T69" fmla="*/ 0 h 287"/>
                  <a:gd name="T70" fmla="*/ 0 w 226"/>
                  <a:gd name="T71" fmla="*/ 0 h 287"/>
                  <a:gd name="T72" fmla="*/ 0 w 226"/>
                  <a:gd name="T73" fmla="*/ 0 h 287"/>
                  <a:gd name="T74" fmla="*/ 0 w 226"/>
                  <a:gd name="T75" fmla="*/ 0 h 287"/>
                  <a:gd name="T76" fmla="*/ 0 w 226"/>
                  <a:gd name="T77" fmla="*/ 0 h 287"/>
                  <a:gd name="T78" fmla="*/ 0 w 226"/>
                  <a:gd name="T79" fmla="*/ 0 h 287"/>
                  <a:gd name="T80" fmla="*/ 0 w 226"/>
                  <a:gd name="T81" fmla="*/ 0 h 2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6"/>
                  <a:gd name="T124" fmla="*/ 0 h 287"/>
                  <a:gd name="T125" fmla="*/ 226 w 226"/>
                  <a:gd name="T126" fmla="*/ 287 h 2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49" name="Freeform 935"/>
              <p:cNvSpPr>
                <a:spLocks/>
              </p:cNvSpPr>
              <p:nvPr/>
            </p:nvSpPr>
            <p:spPr bwMode="auto">
              <a:xfrm>
                <a:off x="3433" y="3434"/>
                <a:ext cx="9" cy="15"/>
              </a:xfrm>
              <a:custGeom>
                <a:avLst/>
                <a:gdLst>
                  <a:gd name="T0" fmla="*/ 0 w 202"/>
                  <a:gd name="T1" fmla="*/ 0 h 274"/>
                  <a:gd name="T2" fmla="*/ 0 w 202"/>
                  <a:gd name="T3" fmla="*/ 0 h 274"/>
                  <a:gd name="T4" fmla="*/ 0 w 202"/>
                  <a:gd name="T5" fmla="*/ 0 h 274"/>
                  <a:gd name="T6" fmla="*/ 0 w 202"/>
                  <a:gd name="T7" fmla="*/ 0 h 274"/>
                  <a:gd name="T8" fmla="*/ 0 w 202"/>
                  <a:gd name="T9" fmla="*/ 0 h 274"/>
                  <a:gd name="T10" fmla="*/ 0 w 202"/>
                  <a:gd name="T11" fmla="*/ 0 h 274"/>
                  <a:gd name="T12" fmla="*/ 0 w 202"/>
                  <a:gd name="T13" fmla="*/ 0 h 274"/>
                  <a:gd name="T14" fmla="*/ 0 w 202"/>
                  <a:gd name="T15" fmla="*/ 0 h 274"/>
                  <a:gd name="T16" fmla="*/ 0 w 202"/>
                  <a:gd name="T17" fmla="*/ 0 h 274"/>
                  <a:gd name="T18" fmla="*/ 0 w 202"/>
                  <a:gd name="T19" fmla="*/ 0 h 274"/>
                  <a:gd name="T20" fmla="*/ 0 w 202"/>
                  <a:gd name="T21" fmla="*/ 0 h 274"/>
                  <a:gd name="T22" fmla="*/ 0 w 202"/>
                  <a:gd name="T23" fmla="*/ 0 h 274"/>
                  <a:gd name="T24" fmla="*/ 0 w 202"/>
                  <a:gd name="T25" fmla="*/ 0 h 274"/>
                  <a:gd name="T26" fmla="*/ 0 w 202"/>
                  <a:gd name="T27" fmla="*/ 0 h 274"/>
                  <a:gd name="T28" fmla="*/ 0 w 202"/>
                  <a:gd name="T29" fmla="*/ 0 h 274"/>
                  <a:gd name="T30" fmla="*/ 0 w 202"/>
                  <a:gd name="T31" fmla="*/ 0 h 274"/>
                  <a:gd name="T32" fmla="*/ 0 w 202"/>
                  <a:gd name="T33" fmla="*/ 0 h 274"/>
                  <a:gd name="T34" fmla="*/ 0 w 202"/>
                  <a:gd name="T35" fmla="*/ 0 h 274"/>
                  <a:gd name="T36" fmla="*/ 0 w 202"/>
                  <a:gd name="T37" fmla="*/ 0 h 274"/>
                  <a:gd name="T38" fmla="*/ 0 w 202"/>
                  <a:gd name="T39" fmla="*/ 0 h 274"/>
                  <a:gd name="T40" fmla="*/ 0 w 202"/>
                  <a:gd name="T41" fmla="*/ 0 h 274"/>
                  <a:gd name="T42" fmla="*/ 0 w 202"/>
                  <a:gd name="T43" fmla="*/ 0 h 274"/>
                  <a:gd name="T44" fmla="*/ 0 w 202"/>
                  <a:gd name="T45" fmla="*/ 0 h 274"/>
                  <a:gd name="T46" fmla="*/ 0 w 202"/>
                  <a:gd name="T47" fmla="*/ 0 h 274"/>
                  <a:gd name="T48" fmla="*/ 0 w 202"/>
                  <a:gd name="T49" fmla="*/ 0 h 274"/>
                  <a:gd name="T50" fmla="*/ 0 w 202"/>
                  <a:gd name="T51" fmla="*/ 0 h 274"/>
                  <a:gd name="T52" fmla="*/ 0 w 202"/>
                  <a:gd name="T53" fmla="*/ 0 h 274"/>
                  <a:gd name="T54" fmla="*/ 0 w 202"/>
                  <a:gd name="T55" fmla="*/ 0 h 274"/>
                  <a:gd name="T56" fmla="*/ 0 w 202"/>
                  <a:gd name="T57" fmla="*/ 0 h 274"/>
                  <a:gd name="T58" fmla="*/ 0 w 202"/>
                  <a:gd name="T59" fmla="*/ 0 h 274"/>
                  <a:gd name="T60" fmla="*/ 0 w 202"/>
                  <a:gd name="T61" fmla="*/ 0 h 274"/>
                  <a:gd name="T62" fmla="*/ 0 w 202"/>
                  <a:gd name="T63" fmla="*/ 0 h 274"/>
                  <a:gd name="T64" fmla="*/ 0 w 202"/>
                  <a:gd name="T65" fmla="*/ 0 h 2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274"/>
                  <a:gd name="T101" fmla="*/ 202 w 202"/>
                  <a:gd name="T102" fmla="*/ 274 h 2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50" name="Freeform 936"/>
              <p:cNvSpPr>
                <a:spLocks/>
              </p:cNvSpPr>
              <p:nvPr/>
            </p:nvSpPr>
            <p:spPr bwMode="auto">
              <a:xfrm>
                <a:off x="3433" y="3435"/>
                <a:ext cx="9" cy="14"/>
              </a:xfrm>
              <a:custGeom>
                <a:avLst/>
                <a:gdLst>
                  <a:gd name="T0" fmla="*/ 0 w 186"/>
                  <a:gd name="T1" fmla="*/ 0 h 264"/>
                  <a:gd name="T2" fmla="*/ 0 w 186"/>
                  <a:gd name="T3" fmla="*/ 0 h 264"/>
                  <a:gd name="T4" fmla="*/ 0 w 186"/>
                  <a:gd name="T5" fmla="*/ 0 h 264"/>
                  <a:gd name="T6" fmla="*/ 0 w 186"/>
                  <a:gd name="T7" fmla="*/ 0 h 264"/>
                  <a:gd name="T8" fmla="*/ 0 w 186"/>
                  <a:gd name="T9" fmla="*/ 0 h 264"/>
                  <a:gd name="T10" fmla="*/ 0 w 186"/>
                  <a:gd name="T11" fmla="*/ 0 h 264"/>
                  <a:gd name="T12" fmla="*/ 0 w 186"/>
                  <a:gd name="T13" fmla="*/ 0 h 264"/>
                  <a:gd name="T14" fmla="*/ 0 w 186"/>
                  <a:gd name="T15" fmla="*/ 0 h 264"/>
                  <a:gd name="T16" fmla="*/ 0 w 186"/>
                  <a:gd name="T17" fmla="*/ 0 h 264"/>
                  <a:gd name="T18" fmla="*/ 0 w 186"/>
                  <a:gd name="T19" fmla="*/ 0 h 264"/>
                  <a:gd name="T20" fmla="*/ 0 w 186"/>
                  <a:gd name="T21" fmla="*/ 0 h 264"/>
                  <a:gd name="T22" fmla="*/ 0 w 186"/>
                  <a:gd name="T23" fmla="*/ 0 h 264"/>
                  <a:gd name="T24" fmla="*/ 0 w 186"/>
                  <a:gd name="T25" fmla="*/ 0 h 264"/>
                  <a:gd name="T26" fmla="*/ 0 w 186"/>
                  <a:gd name="T27" fmla="*/ 0 h 264"/>
                  <a:gd name="T28" fmla="*/ 0 w 186"/>
                  <a:gd name="T29" fmla="*/ 0 h 264"/>
                  <a:gd name="T30" fmla="*/ 0 w 186"/>
                  <a:gd name="T31" fmla="*/ 0 h 264"/>
                  <a:gd name="T32" fmla="*/ 0 w 186"/>
                  <a:gd name="T33" fmla="*/ 0 h 264"/>
                  <a:gd name="T34" fmla="*/ 0 w 186"/>
                  <a:gd name="T35" fmla="*/ 0 h 264"/>
                  <a:gd name="T36" fmla="*/ 0 w 186"/>
                  <a:gd name="T37" fmla="*/ 0 h 264"/>
                  <a:gd name="T38" fmla="*/ 0 w 186"/>
                  <a:gd name="T39" fmla="*/ 0 h 264"/>
                  <a:gd name="T40" fmla="*/ 0 w 186"/>
                  <a:gd name="T41" fmla="*/ 0 h 264"/>
                  <a:gd name="T42" fmla="*/ 0 w 186"/>
                  <a:gd name="T43" fmla="*/ 0 h 264"/>
                  <a:gd name="T44" fmla="*/ 0 w 186"/>
                  <a:gd name="T45" fmla="*/ 0 h 264"/>
                  <a:gd name="T46" fmla="*/ 0 w 186"/>
                  <a:gd name="T47" fmla="*/ 0 h 264"/>
                  <a:gd name="T48" fmla="*/ 0 w 186"/>
                  <a:gd name="T49" fmla="*/ 0 h 264"/>
                  <a:gd name="T50" fmla="*/ 0 w 186"/>
                  <a:gd name="T51" fmla="*/ 0 h 264"/>
                  <a:gd name="T52" fmla="*/ 0 w 186"/>
                  <a:gd name="T53" fmla="*/ 0 h 264"/>
                  <a:gd name="T54" fmla="*/ 0 w 186"/>
                  <a:gd name="T55" fmla="*/ 0 h 264"/>
                  <a:gd name="T56" fmla="*/ 0 w 186"/>
                  <a:gd name="T57" fmla="*/ 0 h 264"/>
                  <a:gd name="T58" fmla="*/ 0 w 186"/>
                  <a:gd name="T59" fmla="*/ 0 h 264"/>
                  <a:gd name="T60" fmla="*/ 0 w 186"/>
                  <a:gd name="T61" fmla="*/ 0 h 264"/>
                  <a:gd name="T62" fmla="*/ 0 w 186"/>
                  <a:gd name="T63" fmla="*/ 0 h 264"/>
                  <a:gd name="T64" fmla="*/ 0 w 186"/>
                  <a:gd name="T65" fmla="*/ 0 h 2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264"/>
                  <a:gd name="T101" fmla="*/ 186 w 186"/>
                  <a:gd name="T102" fmla="*/ 264 h 2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51" name="Freeform 937"/>
              <p:cNvSpPr>
                <a:spLocks/>
              </p:cNvSpPr>
              <p:nvPr/>
            </p:nvSpPr>
            <p:spPr bwMode="auto">
              <a:xfrm>
                <a:off x="3433" y="3435"/>
                <a:ext cx="8" cy="14"/>
              </a:xfrm>
              <a:custGeom>
                <a:avLst/>
                <a:gdLst>
                  <a:gd name="T0" fmla="*/ 0 w 173"/>
                  <a:gd name="T1" fmla="*/ 0 h 251"/>
                  <a:gd name="T2" fmla="*/ 0 w 173"/>
                  <a:gd name="T3" fmla="*/ 0 h 251"/>
                  <a:gd name="T4" fmla="*/ 0 w 173"/>
                  <a:gd name="T5" fmla="*/ 0 h 251"/>
                  <a:gd name="T6" fmla="*/ 0 w 173"/>
                  <a:gd name="T7" fmla="*/ 0 h 251"/>
                  <a:gd name="T8" fmla="*/ 0 w 173"/>
                  <a:gd name="T9" fmla="*/ 0 h 251"/>
                  <a:gd name="T10" fmla="*/ 0 w 173"/>
                  <a:gd name="T11" fmla="*/ 0 h 251"/>
                  <a:gd name="T12" fmla="*/ 0 w 173"/>
                  <a:gd name="T13" fmla="*/ 0 h 251"/>
                  <a:gd name="T14" fmla="*/ 0 w 173"/>
                  <a:gd name="T15" fmla="*/ 0 h 251"/>
                  <a:gd name="T16" fmla="*/ 0 w 173"/>
                  <a:gd name="T17" fmla="*/ 0 h 251"/>
                  <a:gd name="T18" fmla="*/ 0 w 173"/>
                  <a:gd name="T19" fmla="*/ 0 h 251"/>
                  <a:gd name="T20" fmla="*/ 0 w 173"/>
                  <a:gd name="T21" fmla="*/ 0 h 251"/>
                  <a:gd name="T22" fmla="*/ 0 w 173"/>
                  <a:gd name="T23" fmla="*/ 0 h 251"/>
                  <a:gd name="T24" fmla="*/ 0 w 173"/>
                  <a:gd name="T25" fmla="*/ 0 h 251"/>
                  <a:gd name="T26" fmla="*/ 0 w 173"/>
                  <a:gd name="T27" fmla="*/ 0 h 251"/>
                  <a:gd name="T28" fmla="*/ 0 w 173"/>
                  <a:gd name="T29" fmla="*/ 0 h 251"/>
                  <a:gd name="T30" fmla="*/ 0 w 173"/>
                  <a:gd name="T31" fmla="*/ 0 h 251"/>
                  <a:gd name="T32" fmla="*/ 0 w 173"/>
                  <a:gd name="T33" fmla="*/ 0 h 251"/>
                  <a:gd name="T34" fmla="*/ 0 w 173"/>
                  <a:gd name="T35" fmla="*/ 0 h 251"/>
                  <a:gd name="T36" fmla="*/ 0 w 173"/>
                  <a:gd name="T37" fmla="*/ 0 h 251"/>
                  <a:gd name="T38" fmla="*/ 0 w 173"/>
                  <a:gd name="T39" fmla="*/ 0 h 251"/>
                  <a:gd name="T40" fmla="*/ 0 w 173"/>
                  <a:gd name="T41" fmla="*/ 0 h 251"/>
                  <a:gd name="T42" fmla="*/ 0 w 173"/>
                  <a:gd name="T43" fmla="*/ 0 h 251"/>
                  <a:gd name="T44" fmla="*/ 0 w 173"/>
                  <a:gd name="T45" fmla="*/ 0 h 251"/>
                  <a:gd name="T46" fmla="*/ 0 w 173"/>
                  <a:gd name="T47" fmla="*/ 0 h 251"/>
                  <a:gd name="T48" fmla="*/ 0 w 173"/>
                  <a:gd name="T49" fmla="*/ 0 h 251"/>
                  <a:gd name="T50" fmla="*/ 0 w 173"/>
                  <a:gd name="T51" fmla="*/ 0 h 251"/>
                  <a:gd name="T52" fmla="*/ 0 w 173"/>
                  <a:gd name="T53" fmla="*/ 0 h 251"/>
                  <a:gd name="T54" fmla="*/ 0 w 173"/>
                  <a:gd name="T55" fmla="*/ 0 h 251"/>
                  <a:gd name="T56" fmla="*/ 0 w 173"/>
                  <a:gd name="T57" fmla="*/ 0 h 251"/>
                  <a:gd name="T58" fmla="*/ 0 w 173"/>
                  <a:gd name="T59" fmla="*/ 0 h 251"/>
                  <a:gd name="T60" fmla="*/ 0 w 173"/>
                  <a:gd name="T61" fmla="*/ 0 h 251"/>
                  <a:gd name="T62" fmla="*/ 0 w 173"/>
                  <a:gd name="T63" fmla="*/ 0 h 251"/>
                  <a:gd name="T64" fmla="*/ 0 w 173"/>
                  <a:gd name="T65" fmla="*/ 0 h 2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251"/>
                  <a:gd name="T101" fmla="*/ 173 w 173"/>
                  <a:gd name="T102" fmla="*/ 251 h 2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52" name="Freeform 938"/>
              <p:cNvSpPr>
                <a:spLocks/>
              </p:cNvSpPr>
              <p:nvPr/>
            </p:nvSpPr>
            <p:spPr bwMode="auto">
              <a:xfrm>
                <a:off x="3434" y="3436"/>
                <a:ext cx="7" cy="13"/>
              </a:xfrm>
              <a:custGeom>
                <a:avLst/>
                <a:gdLst>
                  <a:gd name="T0" fmla="*/ 0 w 163"/>
                  <a:gd name="T1" fmla="*/ 0 h 240"/>
                  <a:gd name="T2" fmla="*/ 0 w 163"/>
                  <a:gd name="T3" fmla="*/ 0 h 240"/>
                  <a:gd name="T4" fmla="*/ 0 w 163"/>
                  <a:gd name="T5" fmla="*/ 0 h 240"/>
                  <a:gd name="T6" fmla="*/ 0 w 163"/>
                  <a:gd name="T7" fmla="*/ 0 h 240"/>
                  <a:gd name="T8" fmla="*/ 0 w 163"/>
                  <a:gd name="T9" fmla="*/ 0 h 240"/>
                  <a:gd name="T10" fmla="*/ 0 w 163"/>
                  <a:gd name="T11" fmla="*/ 0 h 240"/>
                  <a:gd name="T12" fmla="*/ 0 w 163"/>
                  <a:gd name="T13" fmla="*/ 0 h 240"/>
                  <a:gd name="T14" fmla="*/ 0 w 163"/>
                  <a:gd name="T15" fmla="*/ 0 h 240"/>
                  <a:gd name="T16" fmla="*/ 0 w 163"/>
                  <a:gd name="T17" fmla="*/ 0 h 240"/>
                  <a:gd name="T18" fmla="*/ 0 w 163"/>
                  <a:gd name="T19" fmla="*/ 0 h 240"/>
                  <a:gd name="T20" fmla="*/ 0 w 163"/>
                  <a:gd name="T21" fmla="*/ 0 h 240"/>
                  <a:gd name="T22" fmla="*/ 0 w 163"/>
                  <a:gd name="T23" fmla="*/ 0 h 240"/>
                  <a:gd name="T24" fmla="*/ 0 w 163"/>
                  <a:gd name="T25" fmla="*/ 0 h 240"/>
                  <a:gd name="T26" fmla="*/ 0 w 163"/>
                  <a:gd name="T27" fmla="*/ 0 h 240"/>
                  <a:gd name="T28" fmla="*/ 0 w 163"/>
                  <a:gd name="T29" fmla="*/ 0 h 240"/>
                  <a:gd name="T30" fmla="*/ 0 w 163"/>
                  <a:gd name="T31" fmla="*/ 0 h 240"/>
                  <a:gd name="T32" fmla="*/ 0 w 163"/>
                  <a:gd name="T33" fmla="*/ 0 h 240"/>
                  <a:gd name="T34" fmla="*/ 0 w 163"/>
                  <a:gd name="T35" fmla="*/ 0 h 240"/>
                  <a:gd name="T36" fmla="*/ 0 w 163"/>
                  <a:gd name="T37" fmla="*/ 0 h 240"/>
                  <a:gd name="T38" fmla="*/ 0 w 163"/>
                  <a:gd name="T39" fmla="*/ 0 h 240"/>
                  <a:gd name="T40" fmla="*/ 0 w 163"/>
                  <a:gd name="T41" fmla="*/ 0 h 240"/>
                  <a:gd name="T42" fmla="*/ 0 w 163"/>
                  <a:gd name="T43" fmla="*/ 0 h 240"/>
                  <a:gd name="T44" fmla="*/ 0 w 163"/>
                  <a:gd name="T45" fmla="*/ 0 h 240"/>
                  <a:gd name="T46" fmla="*/ 0 w 163"/>
                  <a:gd name="T47" fmla="*/ 0 h 240"/>
                  <a:gd name="T48" fmla="*/ 0 w 163"/>
                  <a:gd name="T49" fmla="*/ 0 h 240"/>
                  <a:gd name="T50" fmla="*/ 0 w 163"/>
                  <a:gd name="T51" fmla="*/ 0 h 240"/>
                  <a:gd name="T52" fmla="*/ 0 w 163"/>
                  <a:gd name="T53" fmla="*/ 0 h 240"/>
                  <a:gd name="T54" fmla="*/ 0 w 163"/>
                  <a:gd name="T55" fmla="*/ 0 h 240"/>
                  <a:gd name="T56" fmla="*/ 0 w 163"/>
                  <a:gd name="T57" fmla="*/ 0 h 240"/>
                  <a:gd name="T58" fmla="*/ 0 w 163"/>
                  <a:gd name="T59" fmla="*/ 0 h 240"/>
                  <a:gd name="T60" fmla="*/ 0 w 163"/>
                  <a:gd name="T61" fmla="*/ 0 h 240"/>
                  <a:gd name="T62" fmla="*/ 0 w 163"/>
                  <a:gd name="T63" fmla="*/ 0 h 240"/>
                  <a:gd name="T64" fmla="*/ 0 w 163"/>
                  <a:gd name="T65" fmla="*/ 0 h 2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240"/>
                  <a:gd name="T101" fmla="*/ 163 w 163"/>
                  <a:gd name="T102" fmla="*/ 240 h 2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653" name="Freeform 939"/>
              <p:cNvSpPr>
                <a:spLocks/>
              </p:cNvSpPr>
              <p:nvPr/>
            </p:nvSpPr>
            <p:spPr bwMode="auto">
              <a:xfrm>
                <a:off x="3441" y="3449"/>
                <a:ext cx="2" cy="5"/>
              </a:xfrm>
              <a:custGeom>
                <a:avLst/>
                <a:gdLst>
                  <a:gd name="T0" fmla="*/ 0 w 48"/>
                  <a:gd name="T1" fmla="*/ 0 h 99"/>
                  <a:gd name="T2" fmla="*/ 0 w 48"/>
                  <a:gd name="T3" fmla="*/ 0 h 99"/>
                  <a:gd name="T4" fmla="*/ 0 w 48"/>
                  <a:gd name="T5" fmla="*/ 0 h 99"/>
                  <a:gd name="T6" fmla="*/ 0 w 48"/>
                  <a:gd name="T7" fmla="*/ 0 h 99"/>
                  <a:gd name="T8" fmla="*/ 0 w 48"/>
                  <a:gd name="T9" fmla="*/ 0 h 99"/>
                  <a:gd name="T10" fmla="*/ 0 w 48"/>
                  <a:gd name="T11" fmla="*/ 0 h 99"/>
                  <a:gd name="T12" fmla="*/ 0 w 48"/>
                  <a:gd name="T13" fmla="*/ 0 h 99"/>
                  <a:gd name="T14" fmla="*/ 0 w 48"/>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99"/>
                  <a:gd name="T26" fmla="*/ 48 w 4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440" name="Group 940"/>
            <p:cNvGrpSpPr>
              <a:grpSpLocks/>
            </p:cNvGrpSpPr>
            <p:nvPr/>
          </p:nvGrpSpPr>
          <p:grpSpPr bwMode="auto">
            <a:xfrm>
              <a:off x="1488" y="768"/>
              <a:ext cx="296" cy="432"/>
              <a:chOff x="3360" y="3024"/>
              <a:chExt cx="296" cy="432"/>
            </a:xfrm>
          </p:grpSpPr>
          <p:sp>
            <p:nvSpPr>
              <p:cNvPr id="16446" name="Freeform 941"/>
              <p:cNvSpPr>
                <a:spLocks/>
              </p:cNvSpPr>
              <p:nvPr/>
            </p:nvSpPr>
            <p:spPr bwMode="auto">
              <a:xfrm>
                <a:off x="3394" y="3298"/>
                <a:ext cx="9" cy="5"/>
              </a:xfrm>
              <a:custGeom>
                <a:avLst/>
                <a:gdLst>
                  <a:gd name="T0" fmla="*/ 0 w 206"/>
                  <a:gd name="T1" fmla="*/ 0 h 84"/>
                  <a:gd name="T2" fmla="*/ 0 w 206"/>
                  <a:gd name="T3" fmla="*/ 0 h 84"/>
                  <a:gd name="T4" fmla="*/ 0 w 206"/>
                  <a:gd name="T5" fmla="*/ 0 h 84"/>
                  <a:gd name="T6" fmla="*/ 0 w 206"/>
                  <a:gd name="T7" fmla="*/ 0 h 84"/>
                  <a:gd name="T8" fmla="*/ 0 w 206"/>
                  <a:gd name="T9" fmla="*/ 0 h 84"/>
                  <a:gd name="T10" fmla="*/ 0 60000 65536"/>
                  <a:gd name="T11" fmla="*/ 0 60000 65536"/>
                  <a:gd name="T12" fmla="*/ 0 60000 65536"/>
                  <a:gd name="T13" fmla="*/ 0 60000 65536"/>
                  <a:gd name="T14" fmla="*/ 0 60000 65536"/>
                  <a:gd name="T15" fmla="*/ 0 w 206"/>
                  <a:gd name="T16" fmla="*/ 0 h 84"/>
                  <a:gd name="T17" fmla="*/ 206 w 206"/>
                  <a:gd name="T18" fmla="*/ 84 h 84"/>
                </a:gdLst>
                <a:ahLst/>
                <a:cxnLst>
                  <a:cxn ang="T10">
                    <a:pos x="T0" y="T1"/>
                  </a:cxn>
                  <a:cxn ang="T11">
                    <a:pos x="T2" y="T3"/>
                  </a:cxn>
                  <a:cxn ang="T12">
                    <a:pos x="T4" y="T5"/>
                  </a:cxn>
                  <a:cxn ang="T13">
                    <a:pos x="T6" y="T7"/>
                  </a:cxn>
                  <a:cxn ang="T14">
                    <a:pos x="T8" y="T9"/>
                  </a:cxn>
                </a:cxnLst>
                <a:rect l="T15" t="T16" r="T17" b="T18"/>
                <a:pathLst>
                  <a:path w="206" h="84">
                    <a:moveTo>
                      <a:pt x="0" y="67"/>
                    </a:moveTo>
                    <a:lnTo>
                      <a:pt x="199" y="0"/>
                    </a:lnTo>
                    <a:lnTo>
                      <a:pt x="206" y="17"/>
                    </a:lnTo>
                    <a:lnTo>
                      <a:pt x="7" y="84"/>
                    </a:lnTo>
                    <a:lnTo>
                      <a:pt x="0" y="6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47" name="Freeform 942"/>
              <p:cNvSpPr>
                <a:spLocks/>
              </p:cNvSpPr>
              <p:nvPr/>
            </p:nvSpPr>
            <p:spPr bwMode="auto">
              <a:xfrm>
                <a:off x="3453" y="3450"/>
                <a:ext cx="3" cy="6"/>
              </a:xfrm>
              <a:custGeom>
                <a:avLst/>
                <a:gdLst>
                  <a:gd name="T0" fmla="*/ 0 w 82"/>
                  <a:gd name="T1" fmla="*/ 0 h 108"/>
                  <a:gd name="T2" fmla="*/ 0 w 82"/>
                  <a:gd name="T3" fmla="*/ 0 h 108"/>
                  <a:gd name="T4" fmla="*/ 0 w 82"/>
                  <a:gd name="T5" fmla="*/ 0 h 108"/>
                  <a:gd name="T6" fmla="*/ 0 w 82"/>
                  <a:gd name="T7" fmla="*/ 0 h 108"/>
                  <a:gd name="T8" fmla="*/ 0 w 82"/>
                  <a:gd name="T9" fmla="*/ 0 h 108"/>
                  <a:gd name="T10" fmla="*/ 0 w 82"/>
                  <a:gd name="T11" fmla="*/ 0 h 108"/>
                  <a:gd name="T12" fmla="*/ 0 w 82"/>
                  <a:gd name="T13" fmla="*/ 0 h 108"/>
                  <a:gd name="T14" fmla="*/ 0 w 82"/>
                  <a:gd name="T15" fmla="*/ 0 h 108"/>
                  <a:gd name="T16" fmla="*/ 0 w 82"/>
                  <a:gd name="T17" fmla="*/ 0 h 108"/>
                  <a:gd name="T18" fmla="*/ 0 w 82"/>
                  <a:gd name="T19" fmla="*/ 0 h 108"/>
                  <a:gd name="T20" fmla="*/ 0 w 82"/>
                  <a:gd name="T21" fmla="*/ 0 h 108"/>
                  <a:gd name="T22" fmla="*/ 0 w 82"/>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108"/>
                  <a:gd name="T38" fmla="*/ 82 w 82"/>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48" name="Freeform 943"/>
              <p:cNvSpPr>
                <a:spLocks/>
              </p:cNvSpPr>
              <p:nvPr/>
            </p:nvSpPr>
            <p:spPr bwMode="auto">
              <a:xfrm>
                <a:off x="3443" y="3433"/>
                <a:ext cx="13" cy="18"/>
              </a:xfrm>
              <a:custGeom>
                <a:avLst/>
                <a:gdLst>
                  <a:gd name="T0" fmla="*/ 0 w 293"/>
                  <a:gd name="T1" fmla="*/ 0 h 319"/>
                  <a:gd name="T2" fmla="*/ 0 w 293"/>
                  <a:gd name="T3" fmla="*/ 0 h 319"/>
                  <a:gd name="T4" fmla="*/ 0 w 293"/>
                  <a:gd name="T5" fmla="*/ 0 h 319"/>
                  <a:gd name="T6" fmla="*/ 0 w 293"/>
                  <a:gd name="T7" fmla="*/ 0 h 319"/>
                  <a:gd name="T8" fmla="*/ 0 w 293"/>
                  <a:gd name="T9" fmla="*/ 0 h 319"/>
                  <a:gd name="T10" fmla="*/ 0 w 293"/>
                  <a:gd name="T11" fmla="*/ 0 h 319"/>
                  <a:gd name="T12" fmla="*/ 0 w 293"/>
                  <a:gd name="T13" fmla="*/ 0 h 319"/>
                  <a:gd name="T14" fmla="*/ 0 w 293"/>
                  <a:gd name="T15" fmla="*/ 0 h 319"/>
                  <a:gd name="T16" fmla="*/ 0 w 293"/>
                  <a:gd name="T17" fmla="*/ 0 h 319"/>
                  <a:gd name="T18" fmla="*/ 0 w 293"/>
                  <a:gd name="T19" fmla="*/ 0 h 319"/>
                  <a:gd name="T20" fmla="*/ 0 w 293"/>
                  <a:gd name="T21" fmla="*/ 0 h 319"/>
                  <a:gd name="T22" fmla="*/ 0 w 293"/>
                  <a:gd name="T23" fmla="*/ 0 h 319"/>
                  <a:gd name="T24" fmla="*/ 0 w 293"/>
                  <a:gd name="T25" fmla="*/ 0 h 319"/>
                  <a:gd name="T26" fmla="*/ 0 w 293"/>
                  <a:gd name="T27" fmla="*/ 0 h 319"/>
                  <a:gd name="T28" fmla="*/ 0 w 293"/>
                  <a:gd name="T29" fmla="*/ 0 h 319"/>
                  <a:gd name="T30" fmla="*/ 0 w 293"/>
                  <a:gd name="T31" fmla="*/ 0 h 319"/>
                  <a:gd name="T32" fmla="*/ 0 w 293"/>
                  <a:gd name="T33" fmla="*/ 0 h 319"/>
                  <a:gd name="T34" fmla="*/ 0 w 293"/>
                  <a:gd name="T35" fmla="*/ 0 h 319"/>
                  <a:gd name="T36" fmla="*/ 0 w 293"/>
                  <a:gd name="T37" fmla="*/ 0 h 319"/>
                  <a:gd name="T38" fmla="*/ 0 w 293"/>
                  <a:gd name="T39" fmla="*/ 0 h 319"/>
                  <a:gd name="T40" fmla="*/ 0 w 293"/>
                  <a:gd name="T41" fmla="*/ 0 h 319"/>
                  <a:gd name="T42" fmla="*/ 0 w 293"/>
                  <a:gd name="T43" fmla="*/ 0 h 319"/>
                  <a:gd name="T44" fmla="*/ 0 w 293"/>
                  <a:gd name="T45" fmla="*/ 0 h 319"/>
                  <a:gd name="T46" fmla="*/ 0 w 293"/>
                  <a:gd name="T47" fmla="*/ 0 h 319"/>
                  <a:gd name="T48" fmla="*/ 0 w 293"/>
                  <a:gd name="T49" fmla="*/ 0 h 319"/>
                  <a:gd name="T50" fmla="*/ 0 w 293"/>
                  <a:gd name="T51" fmla="*/ 0 h 319"/>
                  <a:gd name="T52" fmla="*/ 0 w 293"/>
                  <a:gd name="T53" fmla="*/ 0 h 319"/>
                  <a:gd name="T54" fmla="*/ 0 w 293"/>
                  <a:gd name="T55" fmla="*/ 0 h 319"/>
                  <a:gd name="T56" fmla="*/ 0 w 293"/>
                  <a:gd name="T57" fmla="*/ 0 h 319"/>
                  <a:gd name="T58" fmla="*/ 0 w 293"/>
                  <a:gd name="T59" fmla="*/ 0 h 319"/>
                  <a:gd name="T60" fmla="*/ 0 w 293"/>
                  <a:gd name="T61" fmla="*/ 0 h 319"/>
                  <a:gd name="T62" fmla="*/ 0 w 293"/>
                  <a:gd name="T63" fmla="*/ 0 h 319"/>
                  <a:gd name="T64" fmla="*/ 0 w 293"/>
                  <a:gd name="T65" fmla="*/ 0 h 319"/>
                  <a:gd name="T66" fmla="*/ 0 w 293"/>
                  <a:gd name="T67" fmla="*/ 0 h 319"/>
                  <a:gd name="T68" fmla="*/ 0 w 293"/>
                  <a:gd name="T69" fmla="*/ 0 h 319"/>
                  <a:gd name="T70" fmla="*/ 0 w 293"/>
                  <a:gd name="T71" fmla="*/ 0 h 319"/>
                  <a:gd name="T72" fmla="*/ 0 w 293"/>
                  <a:gd name="T73" fmla="*/ 0 h 319"/>
                  <a:gd name="T74" fmla="*/ 0 w 293"/>
                  <a:gd name="T75" fmla="*/ 0 h 319"/>
                  <a:gd name="T76" fmla="*/ 0 w 293"/>
                  <a:gd name="T77" fmla="*/ 0 h 319"/>
                  <a:gd name="T78" fmla="*/ 0 w 293"/>
                  <a:gd name="T79" fmla="*/ 0 h 319"/>
                  <a:gd name="T80" fmla="*/ 0 w 293"/>
                  <a:gd name="T81" fmla="*/ 0 h 3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3"/>
                  <a:gd name="T124" fmla="*/ 0 h 319"/>
                  <a:gd name="T125" fmla="*/ 293 w 293"/>
                  <a:gd name="T126" fmla="*/ 319 h 3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49" name="Freeform 944"/>
              <p:cNvSpPr>
                <a:spLocks/>
              </p:cNvSpPr>
              <p:nvPr/>
            </p:nvSpPr>
            <p:spPr bwMode="auto">
              <a:xfrm>
                <a:off x="3394" y="3299"/>
                <a:ext cx="60" cy="139"/>
              </a:xfrm>
              <a:custGeom>
                <a:avLst/>
                <a:gdLst>
                  <a:gd name="T0" fmla="*/ 0 w 1314"/>
                  <a:gd name="T1" fmla="*/ 0 h 2506"/>
                  <a:gd name="T2" fmla="*/ 0 w 1314"/>
                  <a:gd name="T3" fmla="*/ 0 h 2506"/>
                  <a:gd name="T4" fmla="*/ 0 w 1314"/>
                  <a:gd name="T5" fmla="*/ 0 h 2506"/>
                  <a:gd name="T6" fmla="*/ 0 w 1314"/>
                  <a:gd name="T7" fmla="*/ 0 h 2506"/>
                  <a:gd name="T8" fmla="*/ 0 w 1314"/>
                  <a:gd name="T9" fmla="*/ 0 h 2506"/>
                  <a:gd name="T10" fmla="*/ 0 60000 65536"/>
                  <a:gd name="T11" fmla="*/ 0 60000 65536"/>
                  <a:gd name="T12" fmla="*/ 0 60000 65536"/>
                  <a:gd name="T13" fmla="*/ 0 60000 65536"/>
                  <a:gd name="T14" fmla="*/ 0 60000 65536"/>
                  <a:gd name="T15" fmla="*/ 0 w 1314"/>
                  <a:gd name="T16" fmla="*/ 0 h 2506"/>
                  <a:gd name="T17" fmla="*/ 1314 w 1314"/>
                  <a:gd name="T18" fmla="*/ 2506 h 2506"/>
                </a:gdLst>
                <a:ahLst/>
                <a:cxnLst>
                  <a:cxn ang="T10">
                    <a:pos x="T0" y="T1"/>
                  </a:cxn>
                  <a:cxn ang="T11">
                    <a:pos x="T2" y="T3"/>
                  </a:cxn>
                  <a:cxn ang="T12">
                    <a:pos x="T4" y="T5"/>
                  </a:cxn>
                  <a:cxn ang="T13">
                    <a:pos x="T6" y="T7"/>
                  </a:cxn>
                  <a:cxn ang="T14">
                    <a:pos x="T8" y="T9"/>
                  </a:cxn>
                </a:cxnLst>
                <a:rect l="T15" t="T16" r="T17" b="T18"/>
                <a:pathLst>
                  <a:path w="1314" h="2506">
                    <a:moveTo>
                      <a:pt x="198" y="0"/>
                    </a:moveTo>
                    <a:lnTo>
                      <a:pt x="0" y="66"/>
                    </a:lnTo>
                    <a:lnTo>
                      <a:pt x="1064" y="2506"/>
                    </a:lnTo>
                    <a:lnTo>
                      <a:pt x="1314" y="2421"/>
                    </a:lnTo>
                    <a:lnTo>
                      <a:pt x="198" y="0"/>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0" name="Freeform 945"/>
              <p:cNvSpPr>
                <a:spLocks/>
              </p:cNvSpPr>
              <p:nvPr/>
            </p:nvSpPr>
            <p:spPr bwMode="auto">
              <a:xfrm>
                <a:off x="3392" y="3292"/>
                <a:ext cx="11" cy="10"/>
              </a:xfrm>
              <a:custGeom>
                <a:avLst/>
                <a:gdLst>
                  <a:gd name="T0" fmla="*/ 0 w 235"/>
                  <a:gd name="T1" fmla="*/ 0 h 179"/>
                  <a:gd name="T2" fmla="*/ 0 w 235"/>
                  <a:gd name="T3" fmla="*/ 0 h 179"/>
                  <a:gd name="T4" fmla="*/ 0 w 235"/>
                  <a:gd name="T5" fmla="*/ 0 h 179"/>
                  <a:gd name="T6" fmla="*/ 0 w 235"/>
                  <a:gd name="T7" fmla="*/ 0 h 179"/>
                  <a:gd name="T8" fmla="*/ 0 w 235"/>
                  <a:gd name="T9" fmla="*/ 0 h 179"/>
                  <a:gd name="T10" fmla="*/ 0 w 235"/>
                  <a:gd name="T11" fmla="*/ 0 h 179"/>
                  <a:gd name="T12" fmla="*/ 0 60000 65536"/>
                  <a:gd name="T13" fmla="*/ 0 60000 65536"/>
                  <a:gd name="T14" fmla="*/ 0 60000 65536"/>
                  <a:gd name="T15" fmla="*/ 0 60000 65536"/>
                  <a:gd name="T16" fmla="*/ 0 60000 65536"/>
                  <a:gd name="T17" fmla="*/ 0 60000 65536"/>
                  <a:gd name="T18" fmla="*/ 0 w 235"/>
                  <a:gd name="T19" fmla="*/ 0 h 179"/>
                  <a:gd name="T20" fmla="*/ 235 w 235"/>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35" h="179">
                    <a:moveTo>
                      <a:pt x="235" y="111"/>
                    </a:moveTo>
                    <a:lnTo>
                      <a:pt x="36" y="179"/>
                    </a:lnTo>
                    <a:lnTo>
                      <a:pt x="0" y="97"/>
                    </a:lnTo>
                    <a:lnTo>
                      <a:pt x="70" y="0"/>
                    </a:lnTo>
                    <a:lnTo>
                      <a:pt x="199" y="30"/>
                    </a:lnTo>
                    <a:lnTo>
                      <a:pt x="235" y="111"/>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1" name="Freeform 946"/>
              <p:cNvSpPr>
                <a:spLocks/>
              </p:cNvSpPr>
              <p:nvPr/>
            </p:nvSpPr>
            <p:spPr bwMode="auto">
              <a:xfrm>
                <a:off x="3403" y="3103"/>
                <a:ext cx="208" cy="202"/>
              </a:xfrm>
              <a:custGeom>
                <a:avLst/>
                <a:gdLst>
                  <a:gd name="T0" fmla="*/ 0 w 4569"/>
                  <a:gd name="T1" fmla="*/ 0 h 3641"/>
                  <a:gd name="T2" fmla="*/ 0 w 4569"/>
                  <a:gd name="T3" fmla="*/ 0 h 3641"/>
                  <a:gd name="T4" fmla="*/ 0 w 4569"/>
                  <a:gd name="T5" fmla="*/ 0 h 3641"/>
                  <a:gd name="T6" fmla="*/ 0 w 4569"/>
                  <a:gd name="T7" fmla="*/ 0 h 3641"/>
                  <a:gd name="T8" fmla="*/ 0 w 4569"/>
                  <a:gd name="T9" fmla="*/ 0 h 3641"/>
                  <a:gd name="T10" fmla="*/ 0 60000 65536"/>
                  <a:gd name="T11" fmla="*/ 0 60000 65536"/>
                  <a:gd name="T12" fmla="*/ 0 60000 65536"/>
                  <a:gd name="T13" fmla="*/ 0 60000 65536"/>
                  <a:gd name="T14" fmla="*/ 0 60000 65536"/>
                  <a:gd name="T15" fmla="*/ 0 w 4569"/>
                  <a:gd name="T16" fmla="*/ 0 h 3641"/>
                  <a:gd name="T17" fmla="*/ 4569 w 4569"/>
                  <a:gd name="T18" fmla="*/ 3641 h 3641"/>
                </a:gdLst>
                <a:ahLst/>
                <a:cxnLst>
                  <a:cxn ang="T10">
                    <a:pos x="T0" y="T1"/>
                  </a:cxn>
                  <a:cxn ang="T11">
                    <a:pos x="T2" y="T3"/>
                  </a:cxn>
                  <a:cxn ang="T12">
                    <a:pos x="T4" y="T5"/>
                  </a:cxn>
                  <a:cxn ang="T13">
                    <a:pos x="T6" y="T7"/>
                  </a:cxn>
                  <a:cxn ang="T14">
                    <a:pos x="T8" y="T9"/>
                  </a:cxn>
                </a:cxnLst>
                <a:rect l="T15" t="T16" r="T17" b="T18"/>
                <a:pathLst>
                  <a:path w="4569" h="3641">
                    <a:moveTo>
                      <a:pt x="0" y="1626"/>
                    </a:moveTo>
                    <a:lnTo>
                      <a:pt x="3650" y="0"/>
                    </a:lnTo>
                    <a:lnTo>
                      <a:pt x="4569" y="1998"/>
                    </a:lnTo>
                    <a:lnTo>
                      <a:pt x="873" y="3641"/>
                    </a:lnTo>
                    <a:lnTo>
                      <a:pt x="0" y="1626"/>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2" name="Freeform 947"/>
              <p:cNvSpPr>
                <a:spLocks/>
              </p:cNvSpPr>
              <p:nvPr/>
            </p:nvSpPr>
            <p:spPr bwMode="auto">
              <a:xfrm>
                <a:off x="3385" y="3045"/>
                <a:ext cx="271" cy="393"/>
              </a:xfrm>
              <a:custGeom>
                <a:avLst/>
                <a:gdLst>
                  <a:gd name="T0" fmla="*/ 0 w 5957"/>
                  <a:gd name="T1" fmla="*/ 0 h 7066"/>
                  <a:gd name="T2" fmla="*/ 0 w 5957"/>
                  <a:gd name="T3" fmla="*/ 0 h 7066"/>
                  <a:gd name="T4" fmla="*/ 0 w 5957"/>
                  <a:gd name="T5" fmla="*/ 0 h 7066"/>
                  <a:gd name="T6" fmla="*/ 0 w 5957"/>
                  <a:gd name="T7" fmla="*/ 0 h 7066"/>
                  <a:gd name="T8" fmla="*/ 0 w 5957"/>
                  <a:gd name="T9" fmla="*/ 0 h 7066"/>
                  <a:gd name="T10" fmla="*/ 0 w 5957"/>
                  <a:gd name="T11" fmla="*/ 0 h 7066"/>
                  <a:gd name="T12" fmla="*/ 0 w 5957"/>
                  <a:gd name="T13" fmla="*/ 0 h 7066"/>
                  <a:gd name="T14" fmla="*/ 0 w 5957"/>
                  <a:gd name="T15" fmla="*/ 0 h 7066"/>
                  <a:gd name="T16" fmla="*/ 0 w 5957"/>
                  <a:gd name="T17" fmla="*/ 0 h 7066"/>
                  <a:gd name="T18" fmla="*/ 0 w 5957"/>
                  <a:gd name="T19" fmla="*/ 0 h 7066"/>
                  <a:gd name="T20" fmla="*/ 0 w 5957"/>
                  <a:gd name="T21" fmla="*/ 0 h 7066"/>
                  <a:gd name="T22" fmla="*/ 0 w 5957"/>
                  <a:gd name="T23" fmla="*/ 0 h 7066"/>
                  <a:gd name="T24" fmla="*/ 0 w 5957"/>
                  <a:gd name="T25" fmla="*/ 0 h 7066"/>
                  <a:gd name="T26" fmla="*/ 0 w 5957"/>
                  <a:gd name="T27" fmla="*/ 0 h 7066"/>
                  <a:gd name="T28" fmla="*/ 0 w 5957"/>
                  <a:gd name="T29" fmla="*/ 0 h 7066"/>
                  <a:gd name="T30" fmla="*/ 0 w 5957"/>
                  <a:gd name="T31" fmla="*/ 0 h 7066"/>
                  <a:gd name="T32" fmla="*/ 0 w 5957"/>
                  <a:gd name="T33" fmla="*/ 0 h 7066"/>
                  <a:gd name="T34" fmla="*/ 0 w 5957"/>
                  <a:gd name="T35" fmla="*/ 0 h 7066"/>
                  <a:gd name="T36" fmla="*/ 0 w 5957"/>
                  <a:gd name="T37" fmla="*/ 0 h 7066"/>
                  <a:gd name="T38" fmla="*/ 0 w 5957"/>
                  <a:gd name="T39" fmla="*/ 0 h 7066"/>
                  <a:gd name="T40" fmla="*/ 0 w 5957"/>
                  <a:gd name="T41" fmla="*/ 0 h 7066"/>
                  <a:gd name="T42" fmla="*/ 0 w 5957"/>
                  <a:gd name="T43" fmla="*/ 0 h 7066"/>
                  <a:gd name="T44" fmla="*/ 0 w 5957"/>
                  <a:gd name="T45" fmla="*/ 0 h 7066"/>
                  <a:gd name="T46" fmla="*/ 0 w 5957"/>
                  <a:gd name="T47" fmla="*/ 0 h 7066"/>
                  <a:gd name="T48" fmla="*/ 0 w 5957"/>
                  <a:gd name="T49" fmla="*/ 0 h 7066"/>
                  <a:gd name="T50" fmla="*/ 0 w 5957"/>
                  <a:gd name="T51" fmla="*/ 0 h 7066"/>
                  <a:gd name="T52" fmla="*/ 0 w 5957"/>
                  <a:gd name="T53" fmla="*/ 0 h 7066"/>
                  <a:gd name="T54" fmla="*/ 0 w 5957"/>
                  <a:gd name="T55" fmla="*/ 0 h 7066"/>
                  <a:gd name="T56" fmla="*/ 0 w 5957"/>
                  <a:gd name="T57" fmla="*/ 0 h 7066"/>
                  <a:gd name="T58" fmla="*/ 0 w 5957"/>
                  <a:gd name="T59" fmla="*/ 0 h 7066"/>
                  <a:gd name="T60" fmla="*/ 0 w 5957"/>
                  <a:gd name="T61" fmla="*/ 0 h 7066"/>
                  <a:gd name="T62" fmla="*/ 0 w 5957"/>
                  <a:gd name="T63" fmla="*/ 0 h 7066"/>
                  <a:gd name="T64" fmla="*/ 0 w 5957"/>
                  <a:gd name="T65" fmla="*/ 0 h 7066"/>
                  <a:gd name="T66" fmla="*/ 0 w 5957"/>
                  <a:gd name="T67" fmla="*/ 0 h 7066"/>
                  <a:gd name="T68" fmla="*/ 0 w 5957"/>
                  <a:gd name="T69" fmla="*/ 0 h 7066"/>
                  <a:gd name="T70" fmla="*/ 0 w 5957"/>
                  <a:gd name="T71" fmla="*/ 0 h 7066"/>
                  <a:gd name="T72" fmla="*/ 0 w 5957"/>
                  <a:gd name="T73" fmla="*/ 0 h 70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57"/>
                  <a:gd name="T112" fmla="*/ 0 h 7066"/>
                  <a:gd name="T113" fmla="*/ 5957 w 5957"/>
                  <a:gd name="T114" fmla="*/ 7066 h 70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3" name="Freeform 948"/>
              <p:cNvSpPr>
                <a:spLocks/>
              </p:cNvSpPr>
              <p:nvPr/>
            </p:nvSpPr>
            <p:spPr bwMode="auto">
              <a:xfrm>
                <a:off x="3569" y="3096"/>
                <a:ext cx="51" cy="121"/>
              </a:xfrm>
              <a:custGeom>
                <a:avLst/>
                <a:gdLst>
                  <a:gd name="T0" fmla="*/ 0 w 1134"/>
                  <a:gd name="T1" fmla="*/ 0 h 2180"/>
                  <a:gd name="T2" fmla="*/ 0 w 1134"/>
                  <a:gd name="T3" fmla="*/ 0 h 2180"/>
                  <a:gd name="T4" fmla="*/ 0 w 1134"/>
                  <a:gd name="T5" fmla="*/ 0 h 2180"/>
                  <a:gd name="T6" fmla="*/ 0 w 1134"/>
                  <a:gd name="T7" fmla="*/ 0 h 2180"/>
                  <a:gd name="T8" fmla="*/ 0 w 1134"/>
                  <a:gd name="T9" fmla="*/ 0 h 2180"/>
                  <a:gd name="T10" fmla="*/ 0 w 1134"/>
                  <a:gd name="T11" fmla="*/ 0 h 2180"/>
                  <a:gd name="T12" fmla="*/ 0 w 1134"/>
                  <a:gd name="T13" fmla="*/ 0 h 2180"/>
                  <a:gd name="T14" fmla="*/ 0 w 1134"/>
                  <a:gd name="T15" fmla="*/ 0 h 2180"/>
                  <a:gd name="T16" fmla="*/ 0 w 1134"/>
                  <a:gd name="T17" fmla="*/ 0 h 2180"/>
                  <a:gd name="T18" fmla="*/ 0 w 1134"/>
                  <a:gd name="T19" fmla="*/ 0 h 2180"/>
                  <a:gd name="T20" fmla="*/ 0 w 1134"/>
                  <a:gd name="T21" fmla="*/ 0 h 2180"/>
                  <a:gd name="T22" fmla="*/ 0 w 1134"/>
                  <a:gd name="T23" fmla="*/ 0 h 2180"/>
                  <a:gd name="T24" fmla="*/ 0 w 1134"/>
                  <a:gd name="T25" fmla="*/ 0 h 2180"/>
                  <a:gd name="T26" fmla="*/ 0 w 1134"/>
                  <a:gd name="T27" fmla="*/ 0 h 2180"/>
                  <a:gd name="T28" fmla="*/ 0 w 1134"/>
                  <a:gd name="T29" fmla="*/ 0 h 2180"/>
                  <a:gd name="T30" fmla="*/ 0 w 1134"/>
                  <a:gd name="T31" fmla="*/ 0 h 2180"/>
                  <a:gd name="T32" fmla="*/ 0 w 1134"/>
                  <a:gd name="T33" fmla="*/ 0 h 2180"/>
                  <a:gd name="T34" fmla="*/ 0 w 1134"/>
                  <a:gd name="T35" fmla="*/ 0 h 2180"/>
                  <a:gd name="T36" fmla="*/ 0 w 1134"/>
                  <a:gd name="T37" fmla="*/ 0 h 2180"/>
                  <a:gd name="T38" fmla="*/ 0 w 1134"/>
                  <a:gd name="T39" fmla="*/ 0 h 2180"/>
                  <a:gd name="T40" fmla="*/ 0 w 1134"/>
                  <a:gd name="T41" fmla="*/ 0 h 2180"/>
                  <a:gd name="T42" fmla="*/ 0 w 1134"/>
                  <a:gd name="T43" fmla="*/ 0 h 2180"/>
                  <a:gd name="T44" fmla="*/ 0 w 1134"/>
                  <a:gd name="T45" fmla="*/ 0 h 2180"/>
                  <a:gd name="T46" fmla="*/ 0 w 1134"/>
                  <a:gd name="T47" fmla="*/ 0 h 2180"/>
                  <a:gd name="T48" fmla="*/ 0 w 1134"/>
                  <a:gd name="T49" fmla="*/ 0 h 2180"/>
                  <a:gd name="T50" fmla="*/ 0 w 1134"/>
                  <a:gd name="T51" fmla="*/ 0 h 2180"/>
                  <a:gd name="T52" fmla="*/ 0 w 1134"/>
                  <a:gd name="T53" fmla="*/ 0 h 2180"/>
                  <a:gd name="T54" fmla="*/ 0 w 1134"/>
                  <a:gd name="T55" fmla="*/ 0 h 2180"/>
                  <a:gd name="T56" fmla="*/ 0 w 1134"/>
                  <a:gd name="T57" fmla="*/ 0 h 2180"/>
                  <a:gd name="T58" fmla="*/ 0 w 1134"/>
                  <a:gd name="T59" fmla="*/ 0 h 2180"/>
                  <a:gd name="T60" fmla="*/ 0 w 1134"/>
                  <a:gd name="T61" fmla="*/ 0 h 2180"/>
                  <a:gd name="T62" fmla="*/ 0 w 1134"/>
                  <a:gd name="T63" fmla="*/ 0 h 2180"/>
                  <a:gd name="T64" fmla="*/ 0 w 1134"/>
                  <a:gd name="T65" fmla="*/ 0 h 2180"/>
                  <a:gd name="T66" fmla="*/ 0 w 1134"/>
                  <a:gd name="T67" fmla="*/ 0 h 2180"/>
                  <a:gd name="T68" fmla="*/ 0 w 1134"/>
                  <a:gd name="T69" fmla="*/ 0 h 2180"/>
                  <a:gd name="T70" fmla="*/ 0 w 1134"/>
                  <a:gd name="T71" fmla="*/ 0 h 2180"/>
                  <a:gd name="T72" fmla="*/ 0 w 1134"/>
                  <a:gd name="T73" fmla="*/ 0 h 2180"/>
                  <a:gd name="T74" fmla="*/ 0 w 1134"/>
                  <a:gd name="T75" fmla="*/ 0 h 2180"/>
                  <a:gd name="T76" fmla="*/ 0 w 1134"/>
                  <a:gd name="T77" fmla="*/ 0 h 2180"/>
                  <a:gd name="T78" fmla="*/ 0 w 1134"/>
                  <a:gd name="T79" fmla="*/ 0 h 2180"/>
                  <a:gd name="T80" fmla="*/ 0 w 1134"/>
                  <a:gd name="T81" fmla="*/ 0 h 2180"/>
                  <a:gd name="T82" fmla="*/ 0 w 1134"/>
                  <a:gd name="T83" fmla="*/ 0 h 2180"/>
                  <a:gd name="T84" fmla="*/ 0 w 1134"/>
                  <a:gd name="T85" fmla="*/ 0 h 2180"/>
                  <a:gd name="T86" fmla="*/ 0 w 1134"/>
                  <a:gd name="T87" fmla="*/ 0 h 2180"/>
                  <a:gd name="T88" fmla="*/ 0 w 1134"/>
                  <a:gd name="T89" fmla="*/ 0 h 2180"/>
                  <a:gd name="T90" fmla="*/ 0 w 1134"/>
                  <a:gd name="T91" fmla="*/ 0 h 2180"/>
                  <a:gd name="T92" fmla="*/ 0 w 1134"/>
                  <a:gd name="T93" fmla="*/ 0 h 2180"/>
                  <a:gd name="T94" fmla="*/ 0 w 1134"/>
                  <a:gd name="T95" fmla="*/ 0 h 2180"/>
                  <a:gd name="T96" fmla="*/ 0 w 1134"/>
                  <a:gd name="T97" fmla="*/ 0 h 2180"/>
                  <a:gd name="T98" fmla="*/ 0 w 1134"/>
                  <a:gd name="T99" fmla="*/ 0 h 2180"/>
                  <a:gd name="T100" fmla="*/ 0 w 1134"/>
                  <a:gd name="T101" fmla="*/ 0 h 2180"/>
                  <a:gd name="T102" fmla="*/ 0 w 1134"/>
                  <a:gd name="T103" fmla="*/ 0 h 2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4"/>
                  <a:gd name="T157" fmla="*/ 0 h 2180"/>
                  <a:gd name="T158" fmla="*/ 1134 w 1134"/>
                  <a:gd name="T159" fmla="*/ 2180 h 2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4" name="Freeform 949"/>
              <p:cNvSpPr>
                <a:spLocks/>
              </p:cNvSpPr>
              <p:nvPr/>
            </p:nvSpPr>
            <p:spPr bwMode="auto">
              <a:xfrm>
                <a:off x="3378" y="3082"/>
                <a:ext cx="207" cy="202"/>
              </a:xfrm>
              <a:custGeom>
                <a:avLst/>
                <a:gdLst>
                  <a:gd name="T0" fmla="*/ 0 w 4569"/>
                  <a:gd name="T1" fmla="*/ 0 h 3641"/>
                  <a:gd name="T2" fmla="*/ 0 w 4569"/>
                  <a:gd name="T3" fmla="*/ 0 h 3641"/>
                  <a:gd name="T4" fmla="*/ 0 w 4569"/>
                  <a:gd name="T5" fmla="*/ 0 h 3641"/>
                  <a:gd name="T6" fmla="*/ 0 w 4569"/>
                  <a:gd name="T7" fmla="*/ 0 h 3641"/>
                  <a:gd name="T8" fmla="*/ 0 w 4569"/>
                  <a:gd name="T9" fmla="*/ 0 h 3641"/>
                  <a:gd name="T10" fmla="*/ 0 60000 65536"/>
                  <a:gd name="T11" fmla="*/ 0 60000 65536"/>
                  <a:gd name="T12" fmla="*/ 0 60000 65536"/>
                  <a:gd name="T13" fmla="*/ 0 60000 65536"/>
                  <a:gd name="T14" fmla="*/ 0 60000 65536"/>
                  <a:gd name="T15" fmla="*/ 0 w 4569"/>
                  <a:gd name="T16" fmla="*/ 0 h 3641"/>
                  <a:gd name="T17" fmla="*/ 4569 w 4569"/>
                  <a:gd name="T18" fmla="*/ 3641 h 3641"/>
                </a:gdLst>
                <a:ahLst/>
                <a:cxnLst>
                  <a:cxn ang="T10">
                    <a:pos x="T0" y="T1"/>
                  </a:cxn>
                  <a:cxn ang="T11">
                    <a:pos x="T2" y="T3"/>
                  </a:cxn>
                  <a:cxn ang="T12">
                    <a:pos x="T4" y="T5"/>
                  </a:cxn>
                  <a:cxn ang="T13">
                    <a:pos x="T6" y="T7"/>
                  </a:cxn>
                  <a:cxn ang="T14">
                    <a:pos x="T8" y="T9"/>
                  </a:cxn>
                </a:cxnLst>
                <a:rect l="T15" t="T16" r="T17" b="T18"/>
                <a:pathLst>
                  <a:path w="4569" h="3641">
                    <a:moveTo>
                      <a:pt x="0" y="1625"/>
                    </a:moveTo>
                    <a:lnTo>
                      <a:pt x="3650" y="0"/>
                    </a:lnTo>
                    <a:lnTo>
                      <a:pt x="4569" y="1997"/>
                    </a:lnTo>
                    <a:lnTo>
                      <a:pt x="873" y="3641"/>
                    </a:lnTo>
                    <a:lnTo>
                      <a:pt x="0" y="1625"/>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5" name="Freeform 950"/>
              <p:cNvSpPr>
                <a:spLocks/>
              </p:cNvSpPr>
              <p:nvPr/>
            </p:nvSpPr>
            <p:spPr bwMode="auto">
              <a:xfrm>
                <a:off x="3360" y="3024"/>
                <a:ext cx="271" cy="393"/>
              </a:xfrm>
              <a:custGeom>
                <a:avLst/>
                <a:gdLst>
                  <a:gd name="T0" fmla="*/ 0 w 5957"/>
                  <a:gd name="T1" fmla="*/ 0 h 7065"/>
                  <a:gd name="T2" fmla="*/ 0 w 5957"/>
                  <a:gd name="T3" fmla="*/ 0 h 7065"/>
                  <a:gd name="T4" fmla="*/ 0 w 5957"/>
                  <a:gd name="T5" fmla="*/ 0 h 7065"/>
                  <a:gd name="T6" fmla="*/ 0 w 5957"/>
                  <a:gd name="T7" fmla="*/ 0 h 7065"/>
                  <a:gd name="T8" fmla="*/ 0 w 5957"/>
                  <a:gd name="T9" fmla="*/ 0 h 7065"/>
                  <a:gd name="T10" fmla="*/ 0 w 5957"/>
                  <a:gd name="T11" fmla="*/ 0 h 7065"/>
                  <a:gd name="T12" fmla="*/ 0 w 5957"/>
                  <a:gd name="T13" fmla="*/ 0 h 7065"/>
                  <a:gd name="T14" fmla="*/ 0 w 5957"/>
                  <a:gd name="T15" fmla="*/ 0 h 7065"/>
                  <a:gd name="T16" fmla="*/ 0 w 5957"/>
                  <a:gd name="T17" fmla="*/ 0 h 7065"/>
                  <a:gd name="T18" fmla="*/ 0 w 5957"/>
                  <a:gd name="T19" fmla="*/ 0 h 7065"/>
                  <a:gd name="T20" fmla="*/ 0 w 5957"/>
                  <a:gd name="T21" fmla="*/ 0 h 7065"/>
                  <a:gd name="T22" fmla="*/ 0 w 5957"/>
                  <a:gd name="T23" fmla="*/ 0 h 7065"/>
                  <a:gd name="T24" fmla="*/ 0 w 5957"/>
                  <a:gd name="T25" fmla="*/ 0 h 7065"/>
                  <a:gd name="T26" fmla="*/ 0 w 5957"/>
                  <a:gd name="T27" fmla="*/ 0 h 7065"/>
                  <a:gd name="T28" fmla="*/ 0 w 5957"/>
                  <a:gd name="T29" fmla="*/ 0 h 7065"/>
                  <a:gd name="T30" fmla="*/ 0 w 5957"/>
                  <a:gd name="T31" fmla="*/ 0 h 7065"/>
                  <a:gd name="T32" fmla="*/ 0 w 5957"/>
                  <a:gd name="T33" fmla="*/ 0 h 7065"/>
                  <a:gd name="T34" fmla="*/ 0 w 5957"/>
                  <a:gd name="T35" fmla="*/ 0 h 7065"/>
                  <a:gd name="T36" fmla="*/ 0 w 5957"/>
                  <a:gd name="T37" fmla="*/ 0 h 7065"/>
                  <a:gd name="T38" fmla="*/ 0 w 5957"/>
                  <a:gd name="T39" fmla="*/ 0 h 7065"/>
                  <a:gd name="T40" fmla="*/ 0 w 5957"/>
                  <a:gd name="T41" fmla="*/ 0 h 7065"/>
                  <a:gd name="T42" fmla="*/ 0 w 5957"/>
                  <a:gd name="T43" fmla="*/ 0 h 7065"/>
                  <a:gd name="T44" fmla="*/ 0 w 5957"/>
                  <a:gd name="T45" fmla="*/ 0 h 7065"/>
                  <a:gd name="T46" fmla="*/ 0 w 5957"/>
                  <a:gd name="T47" fmla="*/ 0 h 7065"/>
                  <a:gd name="T48" fmla="*/ 0 w 5957"/>
                  <a:gd name="T49" fmla="*/ 0 h 7065"/>
                  <a:gd name="T50" fmla="*/ 0 w 5957"/>
                  <a:gd name="T51" fmla="*/ 0 h 7065"/>
                  <a:gd name="T52" fmla="*/ 0 w 5957"/>
                  <a:gd name="T53" fmla="*/ 0 h 7065"/>
                  <a:gd name="T54" fmla="*/ 0 w 5957"/>
                  <a:gd name="T55" fmla="*/ 0 h 7065"/>
                  <a:gd name="T56" fmla="*/ 0 w 5957"/>
                  <a:gd name="T57" fmla="*/ 0 h 7065"/>
                  <a:gd name="T58" fmla="*/ 0 w 5957"/>
                  <a:gd name="T59" fmla="*/ 0 h 7065"/>
                  <a:gd name="T60" fmla="*/ 0 w 5957"/>
                  <a:gd name="T61" fmla="*/ 0 h 7065"/>
                  <a:gd name="T62" fmla="*/ 0 w 5957"/>
                  <a:gd name="T63" fmla="*/ 0 h 7065"/>
                  <a:gd name="T64" fmla="*/ 0 w 5957"/>
                  <a:gd name="T65" fmla="*/ 0 h 7065"/>
                  <a:gd name="T66" fmla="*/ 0 w 5957"/>
                  <a:gd name="T67" fmla="*/ 0 h 7065"/>
                  <a:gd name="T68" fmla="*/ 0 w 5957"/>
                  <a:gd name="T69" fmla="*/ 0 h 7065"/>
                  <a:gd name="T70" fmla="*/ 0 w 5957"/>
                  <a:gd name="T71" fmla="*/ 0 h 7065"/>
                  <a:gd name="T72" fmla="*/ 0 w 5957"/>
                  <a:gd name="T73" fmla="*/ 0 h 70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57"/>
                  <a:gd name="T112" fmla="*/ 0 h 7065"/>
                  <a:gd name="T113" fmla="*/ 5957 w 5957"/>
                  <a:gd name="T114" fmla="*/ 7065 h 70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6" name="Freeform 951"/>
              <p:cNvSpPr>
                <a:spLocks/>
              </p:cNvSpPr>
              <p:nvPr/>
            </p:nvSpPr>
            <p:spPr bwMode="auto">
              <a:xfrm>
                <a:off x="3360" y="3024"/>
                <a:ext cx="162" cy="99"/>
              </a:xfrm>
              <a:custGeom>
                <a:avLst/>
                <a:gdLst>
                  <a:gd name="T0" fmla="*/ 0 w 3562"/>
                  <a:gd name="T1" fmla="*/ 0 h 1773"/>
                  <a:gd name="T2" fmla="*/ 0 w 3562"/>
                  <a:gd name="T3" fmla="*/ 0 h 1773"/>
                  <a:gd name="T4" fmla="*/ 0 w 3562"/>
                  <a:gd name="T5" fmla="*/ 0 h 1773"/>
                  <a:gd name="T6" fmla="*/ 0 w 3562"/>
                  <a:gd name="T7" fmla="*/ 0 h 1773"/>
                  <a:gd name="T8" fmla="*/ 0 w 3562"/>
                  <a:gd name="T9" fmla="*/ 0 h 1773"/>
                  <a:gd name="T10" fmla="*/ 0 w 3562"/>
                  <a:gd name="T11" fmla="*/ 0 h 1773"/>
                  <a:gd name="T12" fmla="*/ 0 w 3562"/>
                  <a:gd name="T13" fmla="*/ 0 h 1773"/>
                  <a:gd name="T14" fmla="*/ 0 w 3562"/>
                  <a:gd name="T15" fmla="*/ 0 h 1773"/>
                  <a:gd name="T16" fmla="*/ 0 w 3562"/>
                  <a:gd name="T17" fmla="*/ 0 h 1773"/>
                  <a:gd name="T18" fmla="*/ 0 w 3562"/>
                  <a:gd name="T19" fmla="*/ 0 h 1773"/>
                  <a:gd name="T20" fmla="*/ 0 w 3562"/>
                  <a:gd name="T21" fmla="*/ 0 h 1773"/>
                  <a:gd name="T22" fmla="*/ 0 w 3562"/>
                  <a:gd name="T23" fmla="*/ 0 h 1773"/>
                  <a:gd name="T24" fmla="*/ 0 w 3562"/>
                  <a:gd name="T25" fmla="*/ 0 h 1773"/>
                  <a:gd name="T26" fmla="*/ 0 w 3562"/>
                  <a:gd name="T27" fmla="*/ 0 h 1773"/>
                  <a:gd name="T28" fmla="*/ 0 w 3562"/>
                  <a:gd name="T29" fmla="*/ 0 h 1773"/>
                  <a:gd name="T30" fmla="*/ 0 w 3562"/>
                  <a:gd name="T31" fmla="*/ 0 h 1773"/>
                  <a:gd name="T32" fmla="*/ 0 w 3562"/>
                  <a:gd name="T33" fmla="*/ 0 h 1773"/>
                  <a:gd name="T34" fmla="*/ 0 w 3562"/>
                  <a:gd name="T35" fmla="*/ 0 h 1773"/>
                  <a:gd name="T36" fmla="*/ 0 w 3562"/>
                  <a:gd name="T37" fmla="*/ 0 h 1773"/>
                  <a:gd name="T38" fmla="*/ 0 w 3562"/>
                  <a:gd name="T39" fmla="*/ 0 h 1773"/>
                  <a:gd name="T40" fmla="*/ 0 w 3562"/>
                  <a:gd name="T41" fmla="*/ 0 h 17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62"/>
                  <a:gd name="T64" fmla="*/ 0 h 1773"/>
                  <a:gd name="T65" fmla="*/ 3562 w 3562"/>
                  <a:gd name="T66" fmla="*/ 1773 h 17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7" name="Freeform 952"/>
              <p:cNvSpPr>
                <a:spLocks/>
              </p:cNvSpPr>
              <p:nvPr/>
            </p:nvSpPr>
            <p:spPr bwMode="auto">
              <a:xfrm>
                <a:off x="3360" y="3024"/>
                <a:ext cx="161" cy="97"/>
              </a:xfrm>
              <a:custGeom>
                <a:avLst/>
                <a:gdLst>
                  <a:gd name="T0" fmla="*/ 0 w 3550"/>
                  <a:gd name="T1" fmla="*/ 0 h 1748"/>
                  <a:gd name="T2" fmla="*/ 0 w 3550"/>
                  <a:gd name="T3" fmla="*/ 0 h 1748"/>
                  <a:gd name="T4" fmla="*/ 0 w 3550"/>
                  <a:gd name="T5" fmla="*/ 0 h 1748"/>
                  <a:gd name="T6" fmla="*/ 0 w 3550"/>
                  <a:gd name="T7" fmla="*/ 0 h 1748"/>
                  <a:gd name="T8" fmla="*/ 0 w 3550"/>
                  <a:gd name="T9" fmla="*/ 0 h 1748"/>
                  <a:gd name="T10" fmla="*/ 0 w 3550"/>
                  <a:gd name="T11" fmla="*/ 0 h 1748"/>
                  <a:gd name="T12" fmla="*/ 0 w 3550"/>
                  <a:gd name="T13" fmla="*/ 0 h 1748"/>
                  <a:gd name="T14" fmla="*/ 0 w 3550"/>
                  <a:gd name="T15" fmla="*/ 0 h 1748"/>
                  <a:gd name="T16" fmla="*/ 0 w 3550"/>
                  <a:gd name="T17" fmla="*/ 0 h 1748"/>
                  <a:gd name="T18" fmla="*/ 0 w 3550"/>
                  <a:gd name="T19" fmla="*/ 0 h 1748"/>
                  <a:gd name="T20" fmla="*/ 0 w 3550"/>
                  <a:gd name="T21" fmla="*/ 0 h 1748"/>
                  <a:gd name="T22" fmla="*/ 0 w 3550"/>
                  <a:gd name="T23" fmla="*/ 0 h 1748"/>
                  <a:gd name="T24" fmla="*/ 0 w 3550"/>
                  <a:gd name="T25" fmla="*/ 0 h 1748"/>
                  <a:gd name="T26" fmla="*/ 0 w 3550"/>
                  <a:gd name="T27" fmla="*/ 0 h 1748"/>
                  <a:gd name="T28" fmla="*/ 0 w 3550"/>
                  <a:gd name="T29" fmla="*/ 0 h 1748"/>
                  <a:gd name="T30" fmla="*/ 0 w 3550"/>
                  <a:gd name="T31" fmla="*/ 0 h 1748"/>
                  <a:gd name="T32" fmla="*/ 0 w 3550"/>
                  <a:gd name="T33" fmla="*/ 0 h 1748"/>
                  <a:gd name="T34" fmla="*/ 0 w 3550"/>
                  <a:gd name="T35" fmla="*/ 0 h 1748"/>
                  <a:gd name="T36" fmla="*/ 0 w 3550"/>
                  <a:gd name="T37" fmla="*/ 0 h 1748"/>
                  <a:gd name="T38" fmla="*/ 0 w 3550"/>
                  <a:gd name="T39" fmla="*/ 0 h 1748"/>
                  <a:gd name="T40" fmla="*/ 0 w 3550"/>
                  <a:gd name="T41" fmla="*/ 0 h 1748"/>
                  <a:gd name="T42" fmla="*/ 0 w 3550"/>
                  <a:gd name="T43" fmla="*/ 0 h 1748"/>
                  <a:gd name="T44" fmla="*/ 0 w 3550"/>
                  <a:gd name="T45" fmla="*/ 0 h 1748"/>
                  <a:gd name="T46" fmla="*/ 0 w 3550"/>
                  <a:gd name="T47" fmla="*/ 0 h 1748"/>
                  <a:gd name="T48" fmla="*/ 0 w 3550"/>
                  <a:gd name="T49" fmla="*/ 0 h 1748"/>
                  <a:gd name="T50" fmla="*/ 0 w 3550"/>
                  <a:gd name="T51" fmla="*/ 0 h 1748"/>
                  <a:gd name="T52" fmla="*/ 0 w 3550"/>
                  <a:gd name="T53" fmla="*/ 0 h 1748"/>
                  <a:gd name="T54" fmla="*/ 0 w 3550"/>
                  <a:gd name="T55" fmla="*/ 0 h 1748"/>
                  <a:gd name="T56" fmla="*/ 0 w 3550"/>
                  <a:gd name="T57" fmla="*/ 0 h 1748"/>
                  <a:gd name="T58" fmla="*/ 0 w 3550"/>
                  <a:gd name="T59" fmla="*/ 0 h 1748"/>
                  <a:gd name="T60" fmla="*/ 0 w 3550"/>
                  <a:gd name="T61" fmla="*/ 0 h 1748"/>
                  <a:gd name="T62" fmla="*/ 0 w 3550"/>
                  <a:gd name="T63" fmla="*/ 0 h 1748"/>
                  <a:gd name="T64" fmla="*/ 0 w 3550"/>
                  <a:gd name="T65" fmla="*/ 0 h 1748"/>
                  <a:gd name="T66" fmla="*/ 0 w 3550"/>
                  <a:gd name="T67" fmla="*/ 0 h 1748"/>
                  <a:gd name="T68" fmla="*/ 0 w 3550"/>
                  <a:gd name="T69" fmla="*/ 0 h 1748"/>
                  <a:gd name="T70" fmla="*/ 0 w 3550"/>
                  <a:gd name="T71" fmla="*/ 0 h 1748"/>
                  <a:gd name="T72" fmla="*/ 0 w 3550"/>
                  <a:gd name="T73" fmla="*/ 0 h 1748"/>
                  <a:gd name="T74" fmla="*/ 0 w 3550"/>
                  <a:gd name="T75" fmla="*/ 0 h 1748"/>
                  <a:gd name="T76" fmla="*/ 0 w 3550"/>
                  <a:gd name="T77" fmla="*/ 0 h 1748"/>
                  <a:gd name="T78" fmla="*/ 0 w 3550"/>
                  <a:gd name="T79" fmla="*/ 0 h 1748"/>
                  <a:gd name="T80" fmla="*/ 0 w 3550"/>
                  <a:gd name="T81" fmla="*/ 0 h 1748"/>
                  <a:gd name="T82" fmla="*/ 0 w 3550"/>
                  <a:gd name="T83" fmla="*/ 0 h 1748"/>
                  <a:gd name="T84" fmla="*/ 0 w 3550"/>
                  <a:gd name="T85" fmla="*/ 0 h 1748"/>
                  <a:gd name="T86" fmla="*/ 0 w 3550"/>
                  <a:gd name="T87" fmla="*/ 0 h 1748"/>
                  <a:gd name="T88" fmla="*/ 0 w 3550"/>
                  <a:gd name="T89" fmla="*/ 0 h 1748"/>
                  <a:gd name="T90" fmla="*/ 0 w 3550"/>
                  <a:gd name="T91" fmla="*/ 0 h 1748"/>
                  <a:gd name="T92" fmla="*/ 0 w 3550"/>
                  <a:gd name="T93" fmla="*/ 0 h 1748"/>
                  <a:gd name="T94" fmla="*/ 0 w 3550"/>
                  <a:gd name="T95" fmla="*/ 0 h 17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50"/>
                  <a:gd name="T145" fmla="*/ 0 h 1748"/>
                  <a:gd name="T146" fmla="*/ 3550 w 3550"/>
                  <a:gd name="T147" fmla="*/ 1748 h 17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8" name="Freeform 953"/>
              <p:cNvSpPr>
                <a:spLocks/>
              </p:cNvSpPr>
              <p:nvPr/>
            </p:nvSpPr>
            <p:spPr bwMode="auto">
              <a:xfrm>
                <a:off x="3360" y="3024"/>
                <a:ext cx="161" cy="96"/>
              </a:xfrm>
              <a:custGeom>
                <a:avLst/>
                <a:gdLst>
                  <a:gd name="T0" fmla="*/ 0 w 3539"/>
                  <a:gd name="T1" fmla="*/ 0 h 1724"/>
                  <a:gd name="T2" fmla="*/ 0 w 3539"/>
                  <a:gd name="T3" fmla="*/ 0 h 1724"/>
                  <a:gd name="T4" fmla="*/ 0 w 3539"/>
                  <a:gd name="T5" fmla="*/ 0 h 1724"/>
                  <a:gd name="T6" fmla="*/ 0 w 3539"/>
                  <a:gd name="T7" fmla="*/ 0 h 1724"/>
                  <a:gd name="T8" fmla="*/ 0 w 3539"/>
                  <a:gd name="T9" fmla="*/ 0 h 1724"/>
                  <a:gd name="T10" fmla="*/ 0 w 3539"/>
                  <a:gd name="T11" fmla="*/ 0 h 1724"/>
                  <a:gd name="T12" fmla="*/ 0 w 3539"/>
                  <a:gd name="T13" fmla="*/ 0 h 1724"/>
                  <a:gd name="T14" fmla="*/ 0 w 3539"/>
                  <a:gd name="T15" fmla="*/ 0 h 1724"/>
                  <a:gd name="T16" fmla="*/ 0 w 3539"/>
                  <a:gd name="T17" fmla="*/ 0 h 1724"/>
                  <a:gd name="T18" fmla="*/ 0 w 3539"/>
                  <a:gd name="T19" fmla="*/ 0 h 1724"/>
                  <a:gd name="T20" fmla="*/ 0 w 3539"/>
                  <a:gd name="T21" fmla="*/ 0 h 1724"/>
                  <a:gd name="T22" fmla="*/ 0 w 3539"/>
                  <a:gd name="T23" fmla="*/ 0 h 1724"/>
                  <a:gd name="T24" fmla="*/ 0 w 3539"/>
                  <a:gd name="T25" fmla="*/ 0 h 1724"/>
                  <a:gd name="T26" fmla="*/ 0 w 3539"/>
                  <a:gd name="T27" fmla="*/ 0 h 1724"/>
                  <a:gd name="T28" fmla="*/ 0 w 3539"/>
                  <a:gd name="T29" fmla="*/ 0 h 1724"/>
                  <a:gd name="T30" fmla="*/ 0 w 3539"/>
                  <a:gd name="T31" fmla="*/ 0 h 1724"/>
                  <a:gd name="T32" fmla="*/ 0 w 3539"/>
                  <a:gd name="T33" fmla="*/ 0 h 1724"/>
                  <a:gd name="T34" fmla="*/ 0 w 3539"/>
                  <a:gd name="T35" fmla="*/ 0 h 1724"/>
                  <a:gd name="T36" fmla="*/ 0 w 3539"/>
                  <a:gd name="T37" fmla="*/ 0 h 1724"/>
                  <a:gd name="T38" fmla="*/ 0 w 3539"/>
                  <a:gd name="T39" fmla="*/ 0 h 1724"/>
                  <a:gd name="T40" fmla="*/ 0 w 3539"/>
                  <a:gd name="T41" fmla="*/ 0 h 1724"/>
                  <a:gd name="T42" fmla="*/ 0 w 3539"/>
                  <a:gd name="T43" fmla="*/ 0 h 1724"/>
                  <a:gd name="T44" fmla="*/ 0 w 3539"/>
                  <a:gd name="T45" fmla="*/ 0 h 1724"/>
                  <a:gd name="T46" fmla="*/ 0 w 3539"/>
                  <a:gd name="T47" fmla="*/ 0 h 1724"/>
                  <a:gd name="T48" fmla="*/ 0 w 3539"/>
                  <a:gd name="T49" fmla="*/ 0 h 1724"/>
                  <a:gd name="T50" fmla="*/ 0 w 3539"/>
                  <a:gd name="T51" fmla="*/ 0 h 1724"/>
                  <a:gd name="T52" fmla="*/ 0 w 3539"/>
                  <a:gd name="T53" fmla="*/ 0 h 1724"/>
                  <a:gd name="T54" fmla="*/ 0 w 3539"/>
                  <a:gd name="T55" fmla="*/ 0 h 1724"/>
                  <a:gd name="T56" fmla="*/ 0 w 3539"/>
                  <a:gd name="T57" fmla="*/ 0 h 1724"/>
                  <a:gd name="T58" fmla="*/ 0 w 3539"/>
                  <a:gd name="T59" fmla="*/ 0 h 1724"/>
                  <a:gd name="T60" fmla="*/ 0 w 3539"/>
                  <a:gd name="T61" fmla="*/ 0 h 1724"/>
                  <a:gd name="T62" fmla="*/ 0 w 3539"/>
                  <a:gd name="T63" fmla="*/ 0 h 1724"/>
                  <a:gd name="T64" fmla="*/ 0 w 3539"/>
                  <a:gd name="T65" fmla="*/ 0 h 1724"/>
                  <a:gd name="T66" fmla="*/ 0 w 3539"/>
                  <a:gd name="T67" fmla="*/ 0 h 1724"/>
                  <a:gd name="T68" fmla="*/ 0 w 3539"/>
                  <a:gd name="T69" fmla="*/ 0 h 1724"/>
                  <a:gd name="T70" fmla="*/ 0 w 3539"/>
                  <a:gd name="T71" fmla="*/ 0 h 1724"/>
                  <a:gd name="T72" fmla="*/ 0 w 3539"/>
                  <a:gd name="T73" fmla="*/ 0 h 1724"/>
                  <a:gd name="T74" fmla="*/ 0 w 3539"/>
                  <a:gd name="T75" fmla="*/ 0 h 1724"/>
                  <a:gd name="T76" fmla="*/ 0 w 3539"/>
                  <a:gd name="T77" fmla="*/ 0 h 1724"/>
                  <a:gd name="T78" fmla="*/ 0 w 3539"/>
                  <a:gd name="T79" fmla="*/ 0 h 1724"/>
                  <a:gd name="T80" fmla="*/ 0 w 3539"/>
                  <a:gd name="T81" fmla="*/ 0 h 1724"/>
                  <a:gd name="T82" fmla="*/ 0 w 3539"/>
                  <a:gd name="T83" fmla="*/ 0 h 1724"/>
                  <a:gd name="T84" fmla="*/ 0 w 3539"/>
                  <a:gd name="T85" fmla="*/ 0 h 1724"/>
                  <a:gd name="T86" fmla="*/ 0 w 3539"/>
                  <a:gd name="T87" fmla="*/ 0 h 1724"/>
                  <a:gd name="T88" fmla="*/ 0 w 3539"/>
                  <a:gd name="T89" fmla="*/ 0 h 1724"/>
                  <a:gd name="T90" fmla="*/ 0 w 3539"/>
                  <a:gd name="T91" fmla="*/ 0 h 1724"/>
                  <a:gd name="T92" fmla="*/ 0 w 3539"/>
                  <a:gd name="T93" fmla="*/ 0 h 1724"/>
                  <a:gd name="T94" fmla="*/ 0 w 3539"/>
                  <a:gd name="T95" fmla="*/ 0 h 17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39"/>
                  <a:gd name="T145" fmla="*/ 0 h 1724"/>
                  <a:gd name="T146" fmla="*/ 3539 w 3539"/>
                  <a:gd name="T147" fmla="*/ 1724 h 17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59" name="Freeform 954"/>
              <p:cNvSpPr>
                <a:spLocks/>
              </p:cNvSpPr>
              <p:nvPr/>
            </p:nvSpPr>
            <p:spPr bwMode="auto">
              <a:xfrm>
                <a:off x="3360" y="3024"/>
                <a:ext cx="160" cy="94"/>
              </a:xfrm>
              <a:custGeom>
                <a:avLst/>
                <a:gdLst>
                  <a:gd name="T0" fmla="*/ 0 w 3526"/>
                  <a:gd name="T1" fmla="*/ 0 h 1698"/>
                  <a:gd name="T2" fmla="*/ 0 w 3526"/>
                  <a:gd name="T3" fmla="*/ 0 h 1698"/>
                  <a:gd name="T4" fmla="*/ 0 w 3526"/>
                  <a:gd name="T5" fmla="*/ 0 h 1698"/>
                  <a:gd name="T6" fmla="*/ 0 w 3526"/>
                  <a:gd name="T7" fmla="*/ 0 h 1698"/>
                  <a:gd name="T8" fmla="*/ 0 w 3526"/>
                  <a:gd name="T9" fmla="*/ 0 h 1698"/>
                  <a:gd name="T10" fmla="*/ 0 w 3526"/>
                  <a:gd name="T11" fmla="*/ 0 h 1698"/>
                  <a:gd name="T12" fmla="*/ 0 w 3526"/>
                  <a:gd name="T13" fmla="*/ 0 h 1698"/>
                  <a:gd name="T14" fmla="*/ 0 w 3526"/>
                  <a:gd name="T15" fmla="*/ 0 h 1698"/>
                  <a:gd name="T16" fmla="*/ 0 w 3526"/>
                  <a:gd name="T17" fmla="*/ 0 h 1698"/>
                  <a:gd name="T18" fmla="*/ 0 w 3526"/>
                  <a:gd name="T19" fmla="*/ 0 h 1698"/>
                  <a:gd name="T20" fmla="*/ 0 w 3526"/>
                  <a:gd name="T21" fmla="*/ 0 h 1698"/>
                  <a:gd name="T22" fmla="*/ 0 w 3526"/>
                  <a:gd name="T23" fmla="*/ 0 h 1698"/>
                  <a:gd name="T24" fmla="*/ 0 w 3526"/>
                  <a:gd name="T25" fmla="*/ 0 h 1698"/>
                  <a:gd name="T26" fmla="*/ 0 w 3526"/>
                  <a:gd name="T27" fmla="*/ 0 h 1698"/>
                  <a:gd name="T28" fmla="*/ 0 w 3526"/>
                  <a:gd name="T29" fmla="*/ 0 h 1698"/>
                  <a:gd name="T30" fmla="*/ 0 w 3526"/>
                  <a:gd name="T31" fmla="*/ 0 h 1698"/>
                  <a:gd name="T32" fmla="*/ 0 w 3526"/>
                  <a:gd name="T33" fmla="*/ 0 h 1698"/>
                  <a:gd name="T34" fmla="*/ 0 w 3526"/>
                  <a:gd name="T35" fmla="*/ 0 h 1698"/>
                  <a:gd name="T36" fmla="*/ 0 w 3526"/>
                  <a:gd name="T37" fmla="*/ 0 h 1698"/>
                  <a:gd name="T38" fmla="*/ 0 w 3526"/>
                  <a:gd name="T39" fmla="*/ 0 h 1698"/>
                  <a:gd name="T40" fmla="*/ 0 w 3526"/>
                  <a:gd name="T41" fmla="*/ 0 h 1698"/>
                  <a:gd name="T42" fmla="*/ 0 w 3526"/>
                  <a:gd name="T43" fmla="*/ 0 h 1698"/>
                  <a:gd name="T44" fmla="*/ 0 w 3526"/>
                  <a:gd name="T45" fmla="*/ 0 h 1698"/>
                  <a:gd name="T46" fmla="*/ 0 w 3526"/>
                  <a:gd name="T47" fmla="*/ 0 h 1698"/>
                  <a:gd name="T48" fmla="*/ 0 w 3526"/>
                  <a:gd name="T49" fmla="*/ 0 h 1698"/>
                  <a:gd name="T50" fmla="*/ 0 w 3526"/>
                  <a:gd name="T51" fmla="*/ 0 h 1698"/>
                  <a:gd name="T52" fmla="*/ 0 w 3526"/>
                  <a:gd name="T53" fmla="*/ 0 h 1698"/>
                  <a:gd name="T54" fmla="*/ 0 w 3526"/>
                  <a:gd name="T55" fmla="*/ 0 h 1698"/>
                  <a:gd name="T56" fmla="*/ 0 w 3526"/>
                  <a:gd name="T57" fmla="*/ 0 h 1698"/>
                  <a:gd name="T58" fmla="*/ 0 w 3526"/>
                  <a:gd name="T59" fmla="*/ 0 h 1698"/>
                  <a:gd name="T60" fmla="*/ 0 w 3526"/>
                  <a:gd name="T61" fmla="*/ 0 h 1698"/>
                  <a:gd name="T62" fmla="*/ 0 w 3526"/>
                  <a:gd name="T63" fmla="*/ 0 h 1698"/>
                  <a:gd name="T64" fmla="*/ 0 w 3526"/>
                  <a:gd name="T65" fmla="*/ 0 h 1698"/>
                  <a:gd name="T66" fmla="*/ 0 w 3526"/>
                  <a:gd name="T67" fmla="*/ 0 h 1698"/>
                  <a:gd name="T68" fmla="*/ 0 w 3526"/>
                  <a:gd name="T69" fmla="*/ 0 h 1698"/>
                  <a:gd name="T70" fmla="*/ 0 w 3526"/>
                  <a:gd name="T71" fmla="*/ 0 h 1698"/>
                  <a:gd name="T72" fmla="*/ 0 w 3526"/>
                  <a:gd name="T73" fmla="*/ 0 h 1698"/>
                  <a:gd name="T74" fmla="*/ 0 w 3526"/>
                  <a:gd name="T75" fmla="*/ 0 h 1698"/>
                  <a:gd name="T76" fmla="*/ 0 w 3526"/>
                  <a:gd name="T77" fmla="*/ 0 h 1698"/>
                  <a:gd name="T78" fmla="*/ 0 w 3526"/>
                  <a:gd name="T79" fmla="*/ 0 h 1698"/>
                  <a:gd name="T80" fmla="*/ 0 w 3526"/>
                  <a:gd name="T81" fmla="*/ 0 h 1698"/>
                  <a:gd name="T82" fmla="*/ 0 w 3526"/>
                  <a:gd name="T83" fmla="*/ 0 h 1698"/>
                  <a:gd name="T84" fmla="*/ 0 w 3526"/>
                  <a:gd name="T85" fmla="*/ 0 h 1698"/>
                  <a:gd name="T86" fmla="*/ 0 w 3526"/>
                  <a:gd name="T87" fmla="*/ 0 h 16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26"/>
                  <a:gd name="T133" fmla="*/ 0 h 1698"/>
                  <a:gd name="T134" fmla="*/ 3526 w 3526"/>
                  <a:gd name="T135" fmla="*/ 1698 h 16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0" name="Freeform 955"/>
              <p:cNvSpPr>
                <a:spLocks/>
              </p:cNvSpPr>
              <p:nvPr/>
            </p:nvSpPr>
            <p:spPr bwMode="auto">
              <a:xfrm>
                <a:off x="3360" y="3024"/>
                <a:ext cx="160" cy="93"/>
              </a:xfrm>
              <a:custGeom>
                <a:avLst/>
                <a:gdLst>
                  <a:gd name="T0" fmla="*/ 0 w 3515"/>
                  <a:gd name="T1" fmla="*/ 0 h 1674"/>
                  <a:gd name="T2" fmla="*/ 0 w 3515"/>
                  <a:gd name="T3" fmla="*/ 0 h 1674"/>
                  <a:gd name="T4" fmla="*/ 0 w 3515"/>
                  <a:gd name="T5" fmla="*/ 0 h 1674"/>
                  <a:gd name="T6" fmla="*/ 0 w 3515"/>
                  <a:gd name="T7" fmla="*/ 0 h 1674"/>
                  <a:gd name="T8" fmla="*/ 0 w 3515"/>
                  <a:gd name="T9" fmla="*/ 0 h 1674"/>
                  <a:gd name="T10" fmla="*/ 0 w 3515"/>
                  <a:gd name="T11" fmla="*/ 0 h 1674"/>
                  <a:gd name="T12" fmla="*/ 0 w 3515"/>
                  <a:gd name="T13" fmla="*/ 0 h 1674"/>
                  <a:gd name="T14" fmla="*/ 0 w 3515"/>
                  <a:gd name="T15" fmla="*/ 0 h 1674"/>
                  <a:gd name="T16" fmla="*/ 0 w 3515"/>
                  <a:gd name="T17" fmla="*/ 0 h 1674"/>
                  <a:gd name="T18" fmla="*/ 0 w 3515"/>
                  <a:gd name="T19" fmla="*/ 0 h 1674"/>
                  <a:gd name="T20" fmla="*/ 0 w 3515"/>
                  <a:gd name="T21" fmla="*/ 0 h 1674"/>
                  <a:gd name="T22" fmla="*/ 0 w 3515"/>
                  <a:gd name="T23" fmla="*/ 0 h 1674"/>
                  <a:gd name="T24" fmla="*/ 0 w 3515"/>
                  <a:gd name="T25" fmla="*/ 0 h 1674"/>
                  <a:gd name="T26" fmla="*/ 0 w 3515"/>
                  <a:gd name="T27" fmla="*/ 0 h 1674"/>
                  <a:gd name="T28" fmla="*/ 0 w 3515"/>
                  <a:gd name="T29" fmla="*/ 0 h 1674"/>
                  <a:gd name="T30" fmla="*/ 0 w 3515"/>
                  <a:gd name="T31" fmla="*/ 0 h 1674"/>
                  <a:gd name="T32" fmla="*/ 0 w 3515"/>
                  <a:gd name="T33" fmla="*/ 0 h 1674"/>
                  <a:gd name="T34" fmla="*/ 0 w 3515"/>
                  <a:gd name="T35" fmla="*/ 0 h 1674"/>
                  <a:gd name="T36" fmla="*/ 0 w 3515"/>
                  <a:gd name="T37" fmla="*/ 0 h 1674"/>
                  <a:gd name="T38" fmla="*/ 0 w 3515"/>
                  <a:gd name="T39" fmla="*/ 0 h 1674"/>
                  <a:gd name="T40" fmla="*/ 0 w 3515"/>
                  <a:gd name="T41" fmla="*/ 0 h 1674"/>
                  <a:gd name="T42" fmla="*/ 0 w 3515"/>
                  <a:gd name="T43" fmla="*/ 0 h 1674"/>
                  <a:gd name="T44" fmla="*/ 0 w 3515"/>
                  <a:gd name="T45" fmla="*/ 0 h 1674"/>
                  <a:gd name="T46" fmla="*/ 0 w 3515"/>
                  <a:gd name="T47" fmla="*/ 0 h 1674"/>
                  <a:gd name="T48" fmla="*/ 0 w 3515"/>
                  <a:gd name="T49" fmla="*/ 0 h 1674"/>
                  <a:gd name="T50" fmla="*/ 0 w 3515"/>
                  <a:gd name="T51" fmla="*/ 0 h 1674"/>
                  <a:gd name="T52" fmla="*/ 0 w 3515"/>
                  <a:gd name="T53" fmla="*/ 0 h 1674"/>
                  <a:gd name="T54" fmla="*/ 0 w 3515"/>
                  <a:gd name="T55" fmla="*/ 0 h 1674"/>
                  <a:gd name="T56" fmla="*/ 0 w 3515"/>
                  <a:gd name="T57" fmla="*/ 0 h 1674"/>
                  <a:gd name="T58" fmla="*/ 0 w 3515"/>
                  <a:gd name="T59" fmla="*/ 0 h 1674"/>
                  <a:gd name="T60" fmla="*/ 0 w 3515"/>
                  <a:gd name="T61" fmla="*/ 0 h 1674"/>
                  <a:gd name="T62" fmla="*/ 0 w 3515"/>
                  <a:gd name="T63" fmla="*/ 0 h 1674"/>
                  <a:gd name="T64" fmla="*/ 0 w 3515"/>
                  <a:gd name="T65" fmla="*/ 0 h 1674"/>
                  <a:gd name="T66" fmla="*/ 0 w 3515"/>
                  <a:gd name="T67" fmla="*/ 0 h 1674"/>
                  <a:gd name="T68" fmla="*/ 0 w 3515"/>
                  <a:gd name="T69" fmla="*/ 0 h 1674"/>
                  <a:gd name="T70" fmla="*/ 0 w 3515"/>
                  <a:gd name="T71" fmla="*/ 0 h 1674"/>
                  <a:gd name="T72" fmla="*/ 0 w 3515"/>
                  <a:gd name="T73" fmla="*/ 0 h 1674"/>
                  <a:gd name="T74" fmla="*/ 0 w 3515"/>
                  <a:gd name="T75" fmla="*/ 0 h 1674"/>
                  <a:gd name="T76" fmla="*/ 0 w 3515"/>
                  <a:gd name="T77" fmla="*/ 0 h 1674"/>
                  <a:gd name="T78" fmla="*/ 0 w 3515"/>
                  <a:gd name="T79" fmla="*/ 0 h 1674"/>
                  <a:gd name="T80" fmla="*/ 0 w 3515"/>
                  <a:gd name="T81" fmla="*/ 0 h 1674"/>
                  <a:gd name="T82" fmla="*/ 0 w 3515"/>
                  <a:gd name="T83" fmla="*/ 0 h 1674"/>
                  <a:gd name="T84" fmla="*/ 0 w 3515"/>
                  <a:gd name="T85" fmla="*/ 0 h 1674"/>
                  <a:gd name="T86" fmla="*/ 0 w 3515"/>
                  <a:gd name="T87" fmla="*/ 0 h 16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15"/>
                  <a:gd name="T133" fmla="*/ 0 h 1674"/>
                  <a:gd name="T134" fmla="*/ 3515 w 3515"/>
                  <a:gd name="T135" fmla="*/ 1674 h 16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1" name="Freeform 956"/>
              <p:cNvSpPr>
                <a:spLocks/>
              </p:cNvSpPr>
              <p:nvPr/>
            </p:nvSpPr>
            <p:spPr bwMode="auto">
              <a:xfrm>
                <a:off x="3360" y="3024"/>
                <a:ext cx="159" cy="92"/>
              </a:xfrm>
              <a:custGeom>
                <a:avLst/>
                <a:gdLst>
                  <a:gd name="T0" fmla="*/ 0 w 3503"/>
                  <a:gd name="T1" fmla="*/ 0 h 1649"/>
                  <a:gd name="T2" fmla="*/ 0 w 3503"/>
                  <a:gd name="T3" fmla="*/ 0 h 1649"/>
                  <a:gd name="T4" fmla="*/ 0 w 3503"/>
                  <a:gd name="T5" fmla="*/ 0 h 1649"/>
                  <a:gd name="T6" fmla="*/ 0 w 3503"/>
                  <a:gd name="T7" fmla="*/ 0 h 1649"/>
                  <a:gd name="T8" fmla="*/ 0 w 3503"/>
                  <a:gd name="T9" fmla="*/ 0 h 1649"/>
                  <a:gd name="T10" fmla="*/ 0 w 3503"/>
                  <a:gd name="T11" fmla="*/ 0 h 1649"/>
                  <a:gd name="T12" fmla="*/ 0 w 3503"/>
                  <a:gd name="T13" fmla="*/ 0 h 1649"/>
                  <a:gd name="T14" fmla="*/ 0 w 3503"/>
                  <a:gd name="T15" fmla="*/ 0 h 1649"/>
                  <a:gd name="T16" fmla="*/ 0 w 3503"/>
                  <a:gd name="T17" fmla="*/ 0 h 1649"/>
                  <a:gd name="T18" fmla="*/ 0 w 3503"/>
                  <a:gd name="T19" fmla="*/ 0 h 1649"/>
                  <a:gd name="T20" fmla="*/ 0 w 3503"/>
                  <a:gd name="T21" fmla="*/ 0 h 1649"/>
                  <a:gd name="T22" fmla="*/ 0 w 3503"/>
                  <a:gd name="T23" fmla="*/ 0 h 1649"/>
                  <a:gd name="T24" fmla="*/ 0 w 3503"/>
                  <a:gd name="T25" fmla="*/ 0 h 1649"/>
                  <a:gd name="T26" fmla="*/ 0 w 3503"/>
                  <a:gd name="T27" fmla="*/ 0 h 1649"/>
                  <a:gd name="T28" fmla="*/ 0 w 3503"/>
                  <a:gd name="T29" fmla="*/ 0 h 1649"/>
                  <a:gd name="T30" fmla="*/ 0 w 3503"/>
                  <a:gd name="T31" fmla="*/ 0 h 1649"/>
                  <a:gd name="T32" fmla="*/ 0 w 3503"/>
                  <a:gd name="T33" fmla="*/ 0 h 1649"/>
                  <a:gd name="T34" fmla="*/ 0 w 3503"/>
                  <a:gd name="T35" fmla="*/ 0 h 1649"/>
                  <a:gd name="T36" fmla="*/ 0 w 3503"/>
                  <a:gd name="T37" fmla="*/ 0 h 1649"/>
                  <a:gd name="T38" fmla="*/ 0 w 3503"/>
                  <a:gd name="T39" fmla="*/ 0 h 1649"/>
                  <a:gd name="T40" fmla="*/ 0 w 3503"/>
                  <a:gd name="T41" fmla="*/ 0 h 16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03"/>
                  <a:gd name="T64" fmla="*/ 0 h 1649"/>
                  <a:gd name="T65" fmla="*/ 3503 w 3503"/>
                  <a:gd name="T66" fmla="*/ 1649 h 16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2" name="Freeform 957"/>
              <p:cNvSpPr>
                <a:spLocks/>
              </p:cNvSpPr>
              <p:nvPr/>
            </p:nvSpPr>
            <p:spPr bwMode="auto">
              <a:xfrm>
                <a:off x="3533" y="3064"/>
                <a:ext cx="2" cy="3"/>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3" name="Freeform 958"/>
              <p:cNvSpPr>
                <a:spLocks/>
              </p:cNvSpPr>
              <p:nvPr/>
            </p:nvSpPr>
            <p:spPr bwMode="auto">
              <a:xfrm>
                <a:off x="3374" y="3064"/>
                <a:ext cx="160" cy="90"/>
              </a:xfrm>
              <a:custGeom>
                <a:avLst/>
                <a:gdLst>
                  <a:gd name="T0" fmla="*/ 0 w 3529"/>
                  <a:gd name="T1" fmla="*/ 0 h 1614"/>
                  <a:gd name="T2" fmla="*/ 0 w 3529"/>
                  <a:gd name="T3" fmla="*/ 0 h 1614"/>
                  <a:gd name="T4" fmla="*/ 0 w 3529"/>
                  <a:gd name="T5" fmla="*/ 0 h 1614"/>
                  <a:gd name="T6" fmla="*/ 0 w 3529"/>
                  <a:gd name="T7" fmla="*/ 0 h 1614"/>
                  <a:gd name="T8" fmla="*/ 0 w 3529"/>
                  <a:gd name="T9" fmla="*/ 0 h 1614"/>
                  <a:gd name="T10" fmla="*/ 0 w 3529"/>
                  <a:gd name="T11" fmla="*/ 0 h 1614"/>
                  <a:gd name="T12" fmla="*/ 0 60000 65536"/>
                  <a:gd name="T13" fmla="*/ 0 60000 65536"/>
                  <a:gd name="T14" fmla="*/ 0 60000 65536"/>
                  <a:gd name="T15" fmla="*/ 0 60000 65536"/>
                  <a:gd name="T16" fmla="*/ 0 60000 65536"/>
                  <a:gd name="T17" fmla="*/ 0 60000 65536"/>
                  <a:gd name="T18" fmla="*/ 0 w 3529"/>
                  <a:gd name="T19" fmla="*/ 0 h 1614"/>
                  <a:gd name="T20" fmla="*/ 3529 w 3529"/>
                  <a:gd name="T21" fmla="*/ 1614 h 1614"/>
                </a:gdLst>
                <a:ahLst/>
                <a:cxnLst>
                  <a:cxn ang="T12">
                    <a:pos x="T0" y="T1"/>
                  </a:cxn>
                  <a:cxn ang="T13">
                    <a:pos x="T2" y="T3"/>
                  </a:cxn>
                  <a:cxn ang="T14">
                    <a:pos x="T4" y="T5"/>
                  </a:cxn>
                  <a:cxn ang="T15">
                    <a:pos x="T6" y="T7"/>
                  </a:cxn>
                  <a:cxn ang="T16">
                    <a:pos x="T8" y="T9"/>
                  </a:cxn>
                  <a:cxn ang="T17">
                    <a:pos x="T10" y="T11"/>
                  </a:cxn>
                </a:cxnLst>
                <a:rect l="T18" t="T19" r="T20" b="T21"/>
                <a:pathLst>
                  <a:path w="3529" h="1614">
                    <a:moveTo>
                      <a:pt x="8" y="1596"/>
                    </a:moveTo>
                    <a:lnTo>
                      <a:pt x="0" y="1577"/>
                    </a:lnTo>
                    <a:lnTo>
                      <a:pt x="3513" y="0"/>
                    </a:lnTo>
                    <a:lnTo>
                      <a:pt x="3529" y="38"/>
                    </a:lnTo>
                    <a:lnTo>
                      <a:pt x="16" y="1614"/>
                    </a:lnTo>
                    <a:lnTo>
                      <a:pt x="8" y="1596"/>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4" name="Freeform 959"/>
              <p:cNvSpPr>
                <a:spLocks/>
              </p:cNvSpPr>
              <p:nvPr/>
            </p:nvSpPr>
            <p:spPr bwMode="auto">
              <a:xfrm>
                <a:off x="3373" y="3152"/>
                <a:ext cx="1" cy="2"/>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5" name="Freeform 960"/>
              <p:cNvSpPr>
                <a:spLocks/>
              </p:cNvSpPr>
              <p:nvPr/>
            </p:nvSpPr>
            <p:spPr bwMode="auto">
              <a:xfrm>
                <a:off x="3537" y="3075"/>
                <a:ext cx="2" cy="2"/>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6" name="Freeform 961"/>
              <p:cNvSpPr>
                <a:spLocks/>
              </p:cNvSpPr>
              <p:nvPr/>
            </p:nvSpPr>
            <p:spPr bwMode="auto">
              <a:xfrm>
                <a:off x="3377" y="3075"/>
                <a:ext cx="161" cy="91"/>
              </a:xfrm>
              <a:custGeom>
                <a:avLst/>
                <a:gdLst>
                  <a:gd name="T0" fmla="*/ 0 w 3547"/>
                  <a:gd name="T1" fmla="*/ 0 h 1633"/>
                  <a:gd name="T2" fmla="*/ 0 w 3547"/>
                  <a:gd name="T3" fmla="*/ 0 h 1633"/>
                  <a:gd name="T4" fmla="*/ 0 w 3547"/>
                  <a:gd name="T5" fmla="*/ 0 h 1633"/>
                  <a:gd name="T6" fmla="*/ 0 w 3547"/>
                  <a:gd name="T7" fmla="*/ 0 h 1633"/>
                  <a:gd name="T8" fmla="*/ 0 w 3547"/>
                  <a:gd name="T9" fmla="*/ 0 h 1633"/>
                  <a:gd name="T10" fmla="*/ 0 w 3547"/>
                  <a:gd name="T11" fmla="*/ 0 h 1633"/>
                  <a:gd name="T12" fmla="*/ 0 60000 65536"/>
                  <a:gd name="T13" fmla="*/ 0 60000 65536"/>
                  <a:gd name="T14" fmla="*/ 0 60000 65536"/>
                  <a:gd name="T15" fmla="*/ 0 60000 65536"/>
                  <a:gd name="T16" fmla="*/ 0 60000 65536"/>
                  <a:gd name="T17" fmla="*/ 0 60000 65536"/>
                  <a:gd name="T18" fmla="*/ 0 w 3547"/>
                  <a:gd name="T19" fmla="*/ 0 h 1633"/>
                  <a:gd name="T20" fmla="*/ 3547 w 3547"/>
                  <a:gd name="T21" fmla="*/ 1633 h 1633"/>
                </a:gdLst>
                <a:ahLst/>
                <a:cxnLst>
                  <a:cxn ang="T12">
                    <a:pos x="T0" y="T1"/>
                  </a:cxn>
                  <a:cxn ang="T13">
                    <a:pos x="T2" y="T3"/>
                  </a:cxn>
                  <a:cxn ang="T14">
                    <a:pos x="T4" y="T5"/>
                  </a:cxn>
                  <a:cxn ang="T15">
                    <a:pos x="T6" y="T7"/>
                  </a:cxn>
                  <a:cxn ang="T16">
                    <a:pos x="T8" y="T9"/>
                  </a:cxn>
                  <a:cxn ang="T17">
                    <a:pos x="T10" y="T11"/>
                  </a:cxn>
                </a:cxnLst>
                <a:rect l="T18" t="T19" r="T20" b="T21"/>
                <a:pathLst>
                  <a:path w="3547" h="1633">
                    <a:moveTo>
                      <a:pt x="8" y="1614"/>
                    </a:moveTo>
                    <a:lnTo>
                      <a:pt x="0" y="1595"/>
                    </a:lnTo>
                    <a:lnTo>
                      <a:pt x="3531" y="0"/>
                    </a:lnTo>
                    <a:lnTo>
                      <a:pt x="3547" y="38"/>
                    </a:lnTo>
                    <a:lnTo>
                      <a:pt x="17" y="1633"/>
                    </a:lnTo>
                    <a:lnTo>
                      <a:pt x="8" y="1614"/>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7" name="Freeform 962"/>
              <p:cNvSpPr>
                <a:spLocks/>
              </p:cNvSpPr>
              <p:nvPr/>
            </p:nvSpPr>
            <p:spPr bwMode="auto">
              <a:xfrm>
                <a:off x="3376" y="3164"/>
                <a:ext cx="2" cy="2"/>
              </a:xfrm>
              <a:custGeom>
                <a:avLst/>
                <a:gdLst>
                  <a:gd name="T0" fmla="*/ 0 w 29"/>
                  <a:gd name="T1" fmla="*/ 0 h 40"/>
                  <a:gd name="T2" fmla="*/ 0 w 29"/>
                  <a:gd name="T3" fmla="*/ 0 h 40"/>
                  <a:gd name="T4" fmla="*/ 0 w 29"/>
                  <a:gd name="T5" fmla="*/ 0 h 40"/>
                  <a:gd name="T6" fmla="*/ 0 w 29"/>
                  <a:gd name="T7" fmla="*/ 0 h 40"/>
                  <a:gd name="T8" fmla="*/ 0 w 29"/>
                  <a:gd name="T9" fmla="*/ 0 h 40"/>
                  <a:gd name="T10" fmla="*/ 0 w 29"/>
                  <a:gd name="T11" fmla="*/ 0 h 40"/>
                  <a:gd name="T12" fmla="*/ 0 w 29"/>
                  <a:gd name="T13" fmla="*/ 0 h 40"/>
                  <a:gd name="T14" fmla="*/ 0 w 29"/>
                  <a:gd name="T15" fmla="*/ 0 h 40"/>
                  <a:gd name="T16" fmla="*/ 0 w 29"/>
                  <a:gd name="T17" fmla="*/ 0 h 40"/>
                  <a:gd name="T18" fmla="*/ 0 w 29"/>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40"/>
                  <a:gd name="T32" fmla="*/ 29 w 29"/>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8" name="Freeform 963"/>
              <p:cNvSpPr>
                <a:spLocks/>
              </p:cNvSpPr>
              <p:nvPr/>
            </p:nvSpPr>
            <p:spPr bwMode="auto">
              <a:xfrm>
                <a:off x="3368" y="3169"/>
                <a:ext cx="50" cy="122"/>
              </a:xfrm>
              <a:custGeom>
                <a:avLst/>
                <a:gdLst>
                  <a:gd name="T0" fmla="*/ 0 w 1103"/>
                  <a:gd name="T1" fmla="*/ 0 h 2201"/>
                  <a:gd name="T2" fmla="*/ 0 w 1103"/>
                  <a:gd name="T3" fmla="*/ 0 h 2201"/>
                  <a:gd name="T4" fmla="*/ 0 w 1103"/>
                  <a:gd name="T5" fmla="*/ 0 h 2201"/>
                  <a:gd name="T6" fmla="*/ 0 w 1103"/>
                  <a:gd name="T7" fmla="*/ 0 h 2201"/>
                  <a:gd name="T8" fmla="*/ 0 w 1103"/>
                  <a:gd name="T9" fmla="*/ 0 h 2201"/>
                  <a:gd name="T10" fmla="*/ 0 w 1103"/>
                  <a:gd name="T11" fmla="*/ 0 h 2201"/>
                  <a:gd name="T12" fmla="*/ 0 w 1103"/>
                  <a:gd name="T13" fmla="*/ 0 h 2201"/>
                  <a:gd name="T14" fmla="*/ 0 w 1103"/>
                  <a:gd name="T15" fmla="*/ 0 h 2201"/>
                  <a:gd name="T16" fmla="*/ 0 w 1103"/>
                  <a:gd name="T17" fmla="*/ 0 h 2201"/>
                  <a:gd name="T18" fmla="*/ 0 w 1103"/>
                  <a:gd name="T19" fmla="*/ 0 h 2201"/>
                  <a:gd name="T20" fmla="*/ 0 w 1103"/>
                  <a:gd name="T21" fmla="*/ 0 h 2201"/>
                  <a:gd name="T22" fmla="*/ 0 w 1103"/>
                  <a:gd name="T23" fmla="*/ 0 h 2201"/>
                  <a:gd name="T24" fmla="*/ 0 w 1103"/>
                  <a:gd name="T25" fmla="*/ 0 h 2201"/>
                  <a:gd name="T26" fmla="*/ 0 w 1103"/>
                  <a:gd name="T27" fmla="*/ 0 h 2201"/>
                  <a:gd name="T28" fmla="*/ 0 w 1103"/>
                  <a:gd name="T29" fmla="*/ 0 h 2201"/>
                  <a:gd name="T30" fmla="*/ 0 w 1103"/>
                  <a:gd name="T31" fmla="*/ 0 h 2201"/>
                  <a:gd name="T32" fmla="*/ 0 w 1103"/>
                  <a:gd name="T33" fmla="*/ 0 h 2201"/>
                  <a:gd name="T34" fmla="*/ 0 w 1103"/>
                  <a:gd name="T35" fmla="*/ 0 h 2201"/>
                  <a:gd name="T36" fmla="*/ 0 w 1103"/>
                  <a:gd name="T37" fmla="*/ 0 h 2201"/>
                  <a:gd name="T38" fmla="*/ 0 w 1103"/>
                  <a:gd name="T39" fmla="*/ 0 h 2201"/>
                  <a:gd name="T40" fmla="*/ 0 w 1103"/>
                  <a:gd name="T41" fmla="*/ 0 h 2201"/>
                  <a:gd name="T42" fmla="*/ 0 w 1103"/>
                  <a:gd name="T43" fmla="*/ 0 h 2201"/>
                  <a:gd name="T44" fmla="*/ 0 w 1103"/>
                  <a:gd name="T45" fmla="*/ 0 h 2201"/>
                  <a:gd name="T46" fmla="*/ 0 w 1103"/>
                  <a:gd name="T47" fmla="*/ 0 h 2201"/>
                  <a:gd name="T48" fmla="*/ 0 w 1103"/>
                  <a:gd name="T49" fmla="*/ 0 h 2201"/>
                  <a:gd name="T50" fmla="*/ 0 w 1103"/>
                  <a:gd name="T51" fmla="*/ 0 h 2201"/>
                  <a:gd name="T52" fmla="*/ 0 w 1103"/>
                  <a:gd name="T53" fmla="*/ 0 h 2201"/>
                  <a:gd name="T54" fmla="*/ 0 w 1103"/>
                  <a:gd name="T55" fmla="*/ 0 h 2201"/>
                  <a:gd name="T56" fmla="*/ 0 w 1103"/>
                  <a:gd name="T57" fmla="*/ 0 h 2201"/>
                  <a:gd name="T58" fmla="*/ 0 w 1103"/>
                  <a:gd name="T59" fmla="*/ 0 h 2201"/>
                  <a:gd name="T60" fmla="*/ 0 w 1103"/>
                  <a:gd name="T61" fmla="*/ 0 h 2201"/>
                  <a:gd name="T62" fmla="*/ 0 w 1103"/>
                  <a:gd name="T63" fmla="*/ 0 h 2201"/>
                  <a:gd name="T64" fmla="*/ 0 w 1103"/>
                  <a:gd name="T65" fmla="*/ 0 h 2201"/>
                  <a:gd name="T66" fmla="*/ 0 w 1103"/>
                  <a:gd name="T67" fmla="*/ 0 h 2201"/>
                  <a:gd name="T68" fmla="*/ 0 w 1103"/>
                  <a:gd name="T69" fmla="*/ 0 h 2201"/>
                  <a:gd name="T70" fmla="*/ 0 w 1103"/>
                  <a:gd name="T71" fmla="*/ 0 h 2201"/>
                  <a:gd name="T72" fmla="*/ 0 w 1103"/>
                  <a:gd name="T73" fmla="*/ 0 h 2201"/>
                  <a:gd name="T74" fmla="*/ 0 w 1103"/>
                  <a:gd name="T75" fmla="*/ 0 h 2201"/>
                  <a:gd name="T76" fmla="*/ 0 w 1103"/>
                  <a:gd name="T77" fmla="*/ 0 h 2201"/>
                  <a:gd name="T78" fmla="*/ 0 w 1103"/>
                  <a:gd name="T79" fmla="*/ 0 h 2201"/>
                  <a:gd name="T80" fmla="*/ 0 w 1103"/>
                  <a:gd name="T81" fmla="*/ 0 h 2201"/>
                  <a:gd name="T82" fmla="*/ 0 w 1103"/>
                  <a:gd name="T83" fmla="*/ 0 h 2201"/>
                  <a:gd name="T84" fmla="*/ 0 w 1103"/>
                  <a:gd name="T85" fmla="*/ 0 h 2201"/>
                  <a:gd name="T86" fmla="*/ 0 w 1103"/>
                  <a:gd name="T87" fmla="*/ 0 h 2201"/>
                  <a:gd name="T88" fmla="*/ 0 w 1103"/>
                  <a:gd name="T89" fmla="*/ 0 h 2201"/>
                  <a:gd name="T90" fmla="*/ 0 w 1103"/>
                  <a:gd name="T91" fmla="*/ 0 h 2201"/>
                  <a:gd name="T92" fmla="*/ 0 w 1103"/>
                  <a:gd name="T93" fmla="*/ 0 h 2201"/>
                  <a:gd name="T94" fmla="*/ 0 w 1103"/>
                  <a:gd name="T95" fmla="*/ 0 h 2201"/>
                  <a:gd name="T96" fmla="*/ 0 w 1103"/>
                  <a:gd name="T97" fmla="*/ 0 h 2201"/>
                  <a:gd name="T98" fmla="*/ 0 w 1103"/>
                  <a:gd name="T99" fmla="*/ 0 h 2201"/>
                  <a:gd name="T100" fmla="*/ 0 w 1103"/>
                  <a:gd name="T101" fmla="*/ 0 h 2201"/>
                  <a:gd name="T102" fmla="*/ 0 w 1103"/>
                  <a:gd name="T103" fmla="*/ 0 h 2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3"/>
                  <a:gd name="T157" fmla="*/ 0 h 2201"/>
                  <a:gd name="T158" fmla="*/ 1103 w 1103"/>
                  <a:gd name="T159" fmla="*/ 2201 h 2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69" name="Freeform 964"/>
              <p:cNvSpPr>
                <a:spLocks/>
              </p:cNvSpPr>
              <p:nvPr/>
            </p:nvSpPr>
            <p:spPr bwMode="auto">
              <a:xfrm>
                <a:off x="3367" y="3169"/>
                <a:ext cx="50" cy="122"/>
              </a:xfrm>
              <a:custGeom>
                <a:avLst/>
                <a:gdLst>
                  <a:gd name="T0" fmla="*/ 0 w 1103"/>
                  <a:gd name="T1" fmla="*/ 0 h 2202"/>
                  <a:gd name="T2" fmla="*/ 0 w 1103"/>
                  <a:gd name="T3" fmla="*/ 0 h 2202"/>
                  <a:gd name="T4" fmla="*/ 0 w 1103"/>
                  <a:gd name="T5" fmla="*/ 0 h 2202"/>
                  <a:gd name="T6" fmla="*/ 0 w 1103"/>
                  <a:gd name="T7" fmla="*/ 0 h 2202"/>
                  <a:gd name="T8" fmla="*/ 0 w 1103"/>
                  <a:gd name="T9" fmla="*/ 0 h 2202"/>
                  <a:gd name="T10" fmla="*/ 0 w 1103"/>
                  <a:gd name="T11" fmla="*/ 0 h 2202"/>
                  <a:gd name="T12" fmla="*/ 0 w 1103"/>
                  <a:gd name="T13" fmla="*/ 0 h 2202"/>
                  <a:gd name="T14" fmla="*/ 0 w 1103"/>
                  <a:gd name="T15" fmla="*/ 0 h 2202"/>
                  <a:gd name="T16" fmla="*/ 0 w 1103"/>
                  <a:gd name="T17" fmla="*/ 0 h 2202"/>
                  <a:gd name="T18" fmla="*/ 0 w 1103"/>
                  <a:gd name="T19" fmla="*/ 0 h 2202"/>
                  <a:gd name="T20" fmla="*/ 0 w 1103"/>
                  <a:gd name="T21" fmla="*/ 0 h 2202"/>
                  <a:gd name="T22" fmla="*/ 0 w 1103"/>
                  <a:gd name="T23" fmla="*/ 0 h 2202"/>
                  <a:gd name="T24" fmla="*/ 0 w 1103"/>
                  <a:gd name="T25" fmla="*/ 0 h 2202"/>
                  <a:gd name="T26" fmla="*/ 0 w 1103"/>
                  <a:gd name="T27" fmla="*/ 0 h 2202"/>
                  <a:gd name="T28" fmla="*/ 0 w 1103"/>
                  <a:gd name="T29" fmla="*/ 0 h 2202"/>
                  <a:gd name="T30" fmla="*/ 0 w 1103"/>
                  <a:gd name="T31" fmla="*/ 0 h 2202"/>
                  <a:gd name="T32" fmla="*/ 0 w 1103"/>
                  <a:gd name="T33" fmla="*/ 0 h 2202"/>
                  <a:gd name="T34" fmla="*/ 0 w 1103"/>
                  <a:gd name="T35" fmla="*/ 0 h 2202"/>
                  <a:gd name="T36" fmla="*/ 0 w 1103"/>
                  <a:gd name="T37" fmla="*/ 0 h 2202"/>
                  <a:gd name="T38" fmla="*/ 0 w 1103"/>
                  <a:gd name="T39" fmla="*/ 0 h 2202"/>
                  <a:gd name="T40" fmla="*/ 0 w 1103"/>
                  <a:gd name="T41" fmla="*/ 0 h 2202"/>
                  <a:gd name="T42" fmla="*/ 0 w 1103"/>
                  <a:gd name="T43" fmla="*/ 0 h 2202"/>
                  <a:gd name="T44" fmla="*/ 0 w 1103"/>
                  <a:gd name="T45" fmla="*/ 0 h 2202"/>
                  <a:gd name="T46" fmla="*/ 0 w 1103"/>
                  <a:gd name="T47" fmla="*/ 0 h 2202"/>
                  <a:gd name="T48" fmla="*/ 0 w 1103"/>
                  <a:gd name="T49" fmla="*/ 0 h 2202"/>
                  <a:gd name="T50" fmla="*/ 0 w 1103"/>
                  <a:gd name="T51" fmla="*/ 0 h 2202"/>
                  <a:gd name="T52" fmla="*/ 0 w 1103"/>
                  <a:gd name="T53" fmla="*/ 0 h 2202"/>
                  <a:gd name="T54" fmla="*/ 0 w 1103"/>
                  <a:gd name="T55" fmla="*/ 0 h 2202"/>
                  <a:gd name="T56" fmla="*/ 0 w 1103"/>
                  <a:gd name="T57" fmla="*/ 0 h 2202"/>
                  <a:gd name="T58" fmla="*/ 0 w 1103"/>
                  <a:gd name="T59" fmla="*/ 0 h 2202"/>
                  <a:gd name="T60" fmla="*/ 0 w 1103"/>
                  <a:gd name="T61" fmla="*/ 0 h 2202"/>
                  <a:gd name="T62" fmla="*/ 0 w 1103"/>
                  <a:gd name="T63" fmla="*/ 0 h 2202"/>
                  <a:gd name="T64" fmla="*/ 0 w 1103"/>
                  <a:gd name="T65" fmla="*/ 0 h 2202"/>
                  <a:gd name="T66" fmla="*/ 0 w 1103"/>
                  <a:gd name="T67" fmla="*/ 0 h 2202"/>
                  <a:gd name="T68" fmla="*/ 0 w 1103"/>
                  <a:gd name="T69" fmla="*/ 0 h 2202"/>
                  <a:gd name="T70" fmla="*/ 0 w 1103"/>
                  <a:gd name="T71" fmla="*/ 0 h 2202"/>
                  <a:gd name="T72" fmla="*/ 0 w 1103"/>
                  <a:gd name="T73" fmla="*/ 0 h 2202"/>
                  <a:gd name="T74" fmla="*/ 0 w 1103"/>
                  <a:gd name="T75" fmla="*/ 0 h 2202"/>
                  <a:gd name="T76" fmla="*/ 0 w 1103"/>
                  <a:gd name="T77" fmla="*/ 0 h 2202"/>
                  <a:gd name="T78" fmla="*/ 0 w 1103"/>
                  <a:gd name="T79" fmla="*/ 0 h 2202"/>
                  <a:gd name="T80" fmla="*/ 0 w 1103"/>
                  <a:gd name="T81" fmla="*/ 0 h 2202"/>
                  <a:gd name="T82" fmla="*/ 0 w 1103"/>
                  <a:gd name="T83" fmla="*/ 0 h 2202"/>
                  <a:gd name="T84" fmla="*/ 0 w 1103"/>
                  <a:gd name="T85" fmla="*/ 0 h 2202"/>
                  <a:gd name="T86" fmla="*/ 0 w 1103"/>
                  <a:gd name="T87" fmla="*/ 0 h 2202"/>
                  <a:gd name="T88" fmla="*/ 0 w 1103"/>
                  <a:gd name="T89" fmla="*/ 0 h 2202"/>
                  <a:gd name="T90" fmla="*/ 0 w 1103"/>
                  <a:gd name="T91" fmla="*/ 0 h 2202"/>
                  <a:gd name="T92" fmla="*/ 0 w 1103"/>
                  <a:gd name="T93" fmla="*/ 0 h 2202"/>
                  <a:gd name="T94" fmla="*/ 0 w 1103"/>
                  <a:gd name="T95" fmla="*/ 0 h 2202"/>
                  <a:gd name="T96" fmla="*/ 0 w 1103"/>
                  <a:gd name="T97" fmla="*/ 0 h 2202"/>
                  <a:gd name="T98" fmla="*/ 0 w 1103"/>
                  <a:gd name="T99" fmla="*/ 0 h 2202"/>
                  <a:gd name="T100" fmla="*/ 0 w 1103"/>
                  <a:gd name="T101" fmla="*/ 0 h 2202"/>
                  <a:gd name="T102" fmla="*/ 0 w 1103"/>
                  <a:gd name="T103" fmla="*/ 0 h 22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3"/>
                  <a:gd name="T157" fmla="*/ 0 h 2202"/>
                  <a:gd name="T158" fmla="*/ 1103 w 1103"/>
                  <a:gd name="T159" fmla="*/ 2202 h 22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0" name="Freeform 965"/>
              <p:cNvSpPr>
                <a:spLocks/>
              </p:cNvSpPr>
              <p:nvPr/>
            </p:nvSpPr>
            <p:spPr bwMode="auto">
              <a:xfrm>
                <a:off x="3544" y="3074"/>
                <a:ext cx="52" cy="121"/>
              </a:xfrm>
              <a:custGeom>
                <a:avLst/>
                <a:gdLst>
                  <a:gd name="T0" fmla="*/ 0 w 1133"/>
                  <a:gd name="T1" fmla="*/ 0 h 2181"/>
                  <a:gd name="T2" fmla="*/ 0 w 1133"/>
                  <a:gd name="T3" fmla="*/ 0 h 2181"/>
                  <a:gd name="T4" fmla="*/ 0 w 1133"/>
                  <a:gd name="T5" fmla="*/ 0 h 2181"/>
                  <a:gd name="T6" fmla="*/ 0 w 1133"/>
                  <a:gd name="T7" fmla="*/ 0 h 2181"/>
                  <a:gd name="T8" fmla="*/ 0 w 1133"/>
                  <a:gd name="T9" fmla="*/ 0 h 2181"/>
                  <a:gd name="T10" fmla="*/ 0 w 1133"/>
                  <a:gd name="T11" fmla="*/ 0 h 2181"/>
                  <a:gd name="T12" fmla="*/ 0 w 1133"/>
                  <a:gd name="T13" fmla="*/ 0 h 2181"/>
                  <a:gd name="T14" fmla="*/ 0 w 1133"/>
                  <a:gd name="T15" fmla="*/ 0 h 2181"/>
                  <a:gd name="T16" fmla="*/ 0 w 1133"/>
                  <a:gd name="T17" fmla="*/ 0 h 2181"/>
                  <a:gd name="T18" fmla="*/ 0 w 1133"/>
                  <a:gd name="T19" fmla="*/ 0 h 2181"/>
                  <a:gd name="T20" fmla="*/ 0 w 1133"/>
                  <a:gd name="T21" fmla="*/ 0 h 2181"/>
                  <a:gd name="T22" fmla="*/ 0 w 1133"/>
                  <a:gd name="T23" fmla="*/ 0 h 2181"/>
                  <a:gd name="T24" fmla="*/ 0 w 1133"/>
                  <a:gd name="T25" fmla="*/ 0 h 2181"/>
                  <a:gd name="T26" fmla="*/ 0 w 1133"/>
                  <a:gd name="T27" fmla="*/ 0 h 2181"/>
                  <a:gd name="T28" fmla="*/ 0 w 1133"/>
                  <a:gd name="T29" fmla="*/ 0 h 2181"/>
                  <a:gd name="T30" fmla="*/ 0 w 1133"/>
                  <a:gd name="T31" fmla="*/ 0 h 2181"/>
                  <a:gd name="T32" fmla="*/ 0 w 1133"/>
                  <a:gd name="T33" fmla="*/ 0 h 2181"/>
                  <a:gd name="T34" fmla="*/ 0 w 1133"/>
                  <a:gd name="T35" fmla="*/ 0 h 2181"/>
                  <a:gd name="T36" fmla="*/ 0 w 1133"/>
                  <a:gd name="T37" fmla="*/ 0 h 2181"/>
                  <a:gd name="T38" fmla="*/ 0 w 1133"/>
                  <a:gd name="T39" fmla="*/ 0 h 2181"/>
                  <a:gd name="T40" fmla="*/ 0 w 1133"/>
                  <a:gd name="T41" fmla="*/ 0 h 2181"/>
                  <a:gd name="T42" fmla="*/ 0 w 1133"/>
                  <a:gd name="T43" fmla="*/ 0 h 2181"/>
                  <a:gd name="T44" fmla="*/ 0 w 1133"/>
                  <a:gd name="T45" fmla="*/ 0 h 2181"/>
                  <a:gd name="T46" fmla="*/ 0 w 1133"/>
                  <a:gd name="T47" fmla="*/ 0 h 2181"/>
                  <a:gd name="T48" fmla="*/ 0 w 1133"/>
                  <a:gd name="T49" fmla="*/ 0 h 2181"/>
                  <a:gd name="T50" fmla="*/ 0 w 1133"/>
                  <a:gd name="T51" fmla="*/ 0 h 2181"/>
                  <a:gd name="T52" fmla="*/ 0 w 1133"/>
                  <a:gd name="T53" fmla="*/ 0 h 2181"/>
                  <a:gd name="T54" fmla="*/ 0 w 1133"/>
                  <a:gd name="T55" fmla="*/ 0 h 2181"/>
                  <a:gd name="T56" fmla="*/ 0 w 1133"/>
                  <a:gd name="T57" fmla="*/ 0 h 2181"/>
                  <a:gd name="T58" fmla="*/ 0 w 1133"/>
                  <a:gd name="T59" fmla="*/ 0 h 2181"/>
                  <a:gd name="T60" fmla="*/ 0 w 1133"/>
                  <a:gd name="T61" fmla="*/ 0 h 2181"/>
                  <a:gd name="T62" fmla="*/ 0 w 1133"/>
                  <a:gd name="T63" fmla="*/ 0 h 2181"/>
                  <a:gd name="T64" fmla="*/ 0 w 1133"/>
                  <a:gd name="T65" fmla="*/ 0 h 2181"/>
                  <a:gd name="T66" fmla="*/ 0 w 1133"/>
                  <a:gd name="T67" fmla="*/ 0 h 2181"/>
                  <a:gd name="T68" fmla="*/ 0 w 1133"/>
                  <a:gd name="T69" fmla="*/ 0 h 2181"/>
                  <a:gd name="T70" fmla="*/ 0 w 1133"/>
                  <a:gd name="T71" fmla="*/ 0 h 2181"/>
                  <a:gd name="T72" fmla="*/ 0 w 1133"/>
                  <a:gd name="T73" fmla="*/ 0 h 2181"/>
                  <a:gd name="T74" fmla="*/ 0 w 1133"/>
                  <a:gd name="T75" fmla="*/ 0 h 2181"/>
                  <a:gd name="T76" fmla="*/ 0 w 1133"/>
                  <a:gd name="T77" fmla="*/ 0 h 2181"/>
                  <a:gd name="T78" fmla="*/ 0 w 1133"/>
                  <a:gd name="T79" fmla="*/ 0 h 2181"/>
                  <a:gd name="T80" fmla="*/ 0 w 1133"/>
                  <a:gd name="T81" fmla="*/ 0 h 2181"/>
                  <a:gd name="T82" fmla="*/ 0 w 1133"/>
                  <a:gd name="T83" fmla="*/ 0 h 2181"/>
                  <a:gd name="T84" fmla="*/ 0 w 1133"/>
                  <a:gd name="T85" fmla="*/ 0 h 2181"/>
                  <a:gd name="T86" fmla="*/ 0 w 1133"/>
                  <a:gd name="T87" fmla="*/ 0 h 2181"/>
                  <a:gd name="T88" fmla="*/ 0 w 1133"/>
                  <a:gd name="T89" fmla="*/ 0 h 2181"/>
                  <a:gd name="T90" fmla="*/ 0 w 1133"/>
                  <a:gd name="T91" fmla="*/ 0 h 2181"/>
                  <a:gd name="T92" fmla="*/ 0 w 1133"/>
                  <a:gd name="T93" fmla="*/ 0 h 2181"/>
                  <a:gd name="T94" fmla="*/ 0 w 1133"/>
                  <a:gd name="T95" fmla="*/ 0 h 2181"/>
                  <a:gd name="T96" fmla="*/ 0 w 1133"/>
                  <a:gd name="T97" fmla="*/ 0 h 2181"/>
                  <a:gd name="T98" fmla="*/ 0 w 1133"/>
                  <a:gd name="T99" fmla="*/ 0 h 2181"/>
                  <a:gd name="T100" fmla="*/ 0 w 1133"/>
                  <a:gd name="T101" fmla="*/ 0 h 2181"/>
                  <a:gd name="T102" fmla="*/ 0 w 1133"/>
                  <a:gd name="T103" fmla="*/ 0 h 2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3"/>
                  <a:gd name="T157" fmla="*/ 0 h 2181"/>
                  <a:gd name="T158" fmla="*/ 1133 w 1133"/>
                  <a:gd name="T159" fmla="*/ 2181 h 2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1" name="Freeform 966"/>
              <p:cNvSpPr>
                <a:spLocks/>
              </p:cNvSpPr>
              <p:nvPr/>
            </p:nvSpPr>
            <p:spPr bwMode="auto">
              <a:xfrm>
                <a:off x="3544" y="3074"/>
                <a:ext cx="51" cy="122"/>
              </a:xfrm>
              <a:custGeom>
                <a:avLst/>
                <a:gdLst>
                  <a:gd name="T0" fmla="*/ 0 w 1134"/>
                  <a:gd name="T1" fmla="*/ 0 h 2180"/>
                  <a:gd name="T2" fmla="*/ 0 w 1134"/>
                  <a:gd name="T3" fmla="*/ 0 h 2180"/>
                  <a:gd name="T4" fmla="*/ 0 w 1134"/>
                  <a:gd name="T5" fmla="*/ 0 h 2180"/>
                  <a:gd name="T6" fmla="*/ 0 w 1134"/>
                  <a:gd name="T7" fmla="*/ 0 h 2180"/>
                  <a:gd name="T8" fmla="*/ 0 w 1134"/>
                  <a:gd name="T9" fmla="*/ 0 h 2180"/>
                  <a:gd name="T10" fmla="*/ 0 w 1134"/>
                  <a:gd name="T11" fmla="*/ 0 h 2180"/>
                  <a:gd name="T12" fmla="*/ 0 w 1134"/>
                  <a:gd name="T13" fmla="*/ 0 h 2180"/>
                  <a:gd name="T14" fmla="*/ 0 w 1134"/>
                  <a:gd name="T15" fmla="*/ 0 h 2180"/>
                  <a:gd name="T16" fmla="*/ 0 w 1134"/>
                  <a:gd name="T17" fmla="*/ 0 h 2180"/>
                  <a:gd name="T18" fmla="*/ 0 w 1134"/>
                  <a:gd name="T19" fmla="*/ 0 h 2180"/>
                  <a:gd name="T20" fmla="*/ 0 w 1134"/>
                  <a:gd name="T21" fmla="*/ 0 h 2180"/>
                  <a:gd name="T22" fmla="*/ 0 w 1134"/>
                  <a:gd name="T23" fmla="*/ 0 h 2180"/>
                  <a:gd name="T24" fmla="*/ 0 w 1134"/>
                  <a:gd name="T25" fmla="*/ 0 h 2180"/>
                  <a:gd name="T26" fmla="*/ 0 w 1134"/>
                  <a:gd name="T27" fmla="*/ 0 h 2180"/>
                  <a:gd name="T28" fmla="*/ 0 w 1134"/>
                  <a:gd name="T29" fmla="*/ 0 h 2180"/>
                  <a:gd name="T30" fmla="*/ 0 w 1134"/>
                  <a:gd name="T31" fmla="*/ 0 h 2180"/>
                  <a:gd name="T32" fmla="*/ 0 w 1134"/>
                  <a:gd name="T33" fmla="*/ 0 h 2180"/>
                  <a:gd name="T34" fmla="*/ 0 w 1134"/>
                  <a:gd name="T35" fmla="*/ 0 h 2180"/>
                  <a:gd name="T36" fmla="*/ 0 w 1134"/>
                  <a:gd name="T37" fmla="*/ 0 h 2180"/>
                  <a:gd name="T38" fmla="*/ 0 w 1134"/>
                  <a:gd name="T39" fmla="*/ 0 h 2180"/>
                  <a:gd name="T40" fmla="*/ 0 w 1134"/>
                  <a:gd name="T41" fmla="*/ 0 h 2180"/>
                  <a:gd name="T42" fmla="*/ 0 w 1134"/>
                  <a:gd name="T43" fmla="*/ 0 h 2180"/>
                  <a:gd name="T44" fmla="*/ 0 w 1134"/>
                  <a:gd name="T45" fmla="*/ 0 h 2180"/>
                  <a:gd name="T46" fmla="*/ 0 w 1134"/>
                  <a:gd name="T47" fmla="*/ 0 h 2180"/>
                  <a:gd name="T48" fmla="*/ 0 w 1134"/>
                  <a:gd name="T49" fmla="*/ 0 h 2180"/>
                  <a:gd name="T50" fmla="*/ 0 w 1134"/>
                  <a:gd name="T51" fmla="*/ 0 h 2180"/>
                  <a:gd name="T52" fmla="*/ 0 w 1134"/>
                  <a:gd name="T53" fmla="*/ 0 h 2180"/>
                  <a:gd name="T54" fmla="*/ 0 w 1134"/>
                  <a:gd name="T55" fmla="*/ 0 h 2180"/>
                  <a:gd name="T56" fmla="*/ 0 w 1134"/>
                  <a:gd name="T57" fmla="*/ 0 h 2180"/>
                  <a:gd name="T58" fmla="*/ 0 w 1134"/>
                  <a:gd name="T59" fmla="*/ 0 h 2180"/>
                  <a:gd name="T60" fmla="*/ 0 w 1134"/>
                  <a:gd name="T61" fmla="*/ 0 h 2180"/>
                  <a:gd name="T62" fmla="*/ 0 w 1134"/>
                  <a:gd name="T63" fmla="*/ 0 h 2180"/>
                  <a:gd name="T64" fmla="*/ 0 w 1134"/>
                  <a:gd name="T65" fmla="*/ 0 h 2180"/>
                  <a:gd name="T66" fmla="*/ 0 w 1134"/>
                  <a:gd name="T67" fmla="*/ 0 h 2180"/>
                  <a:gd name="T68" fmla="*/ 0 w 1134"/>
                  <a:gd name="T69" fmla="*/ 0 h 2180"/>
                  <a:gd name="T70" fmla="*/ 0 w 1134"/>
                  <a:gd name="T71" fmla="*/ 0 h 2180"/>
                  <a:gd name="T72" fmla="*/ 0 w 1134"/>
                  <a:gd name="T73" fmla="*/ 0 h 2180"/>
                  <a:gd name="T74" fmla="*/ 0 w 1134"/>
                  <a:gd name="T75" fmla="*/ 0 h 2180"/>
                  <a:gd name="T76" fmla="*/ 0 w 1134"/>
                  <a:gd name="T77" fmla="*/ 0 h 2180"/>
                  <a:gd name="T78" fmla="*/ 0 w 1134"/>
                  <a:gd name="T79" fmla="*/ 0 h 2180"/>
                  <a:gd name="T80" fmla="*/ 0 w 1134"/>
                  <a:gd name="T81" fmla="*/ 0 h 2180"/>
                  <a:gd name="T82" fmla="*/ 0 w 1134"/>
                  <a:gd name="T83" fmla="*/ 0 h 2180"/>
                  <a:gd name="T84" fmla="*/ 0 w 1134"/>
                  <a:gd name="T85" fmla="*/ 0 h 2180"/>
                  <a:gd name="T86" fmla="*/ 0 w 1134"/>
                  <a:gd name="T87" fmla="*/ 0 h 2180"/>
                  <a:gd name="T88" fmla="*/ 0 w 1134"/>
                  <a:gd name="T89" fmla="*/ 0 h 2180"/>
                  <a:gd name="T90" fmla="*/ 0 w 1134"/>
                  <a:gd name="T91" fmla="*/ 0 h 2180"/>
                  <a:gd name="T92" fmla="*/ 0 w 1134"/>
                  <a:gd name="T93" fmla="*/ 0 h 2180"/>
                  <a:gd name="T94" fmla="*/ 0 w 1134"/>
                  <a:gd name="T95" fmla="*/ 0 h 2180"/>
                  <a:gd name="T96" fmla="*/ 0 w 1134"/>
                  <a:gd name="T97" fmla="*/ 0 h 2180"/>
                  <a:gd name="T98" fmla="*/ 0 w 1134"/>
                  <a:gd name="T99" fmla="*/ 0 h 2180"/>
                  <a:gd name="T100" fmla="*/ 0 w 1134"/>
                  <a:gd name="T101" fmla="*/ 0 h 2180"/>
                  <a:gd name="T102" fmla="*/ 0 w 1134"/>
                  <a:gd name="T103" fmla="*/ 0 h 2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4"/>
                  <a:gd name="T157" fmla="*/ 0 h 2180"/>
                  <a:gd name="T158" fmla="*/ 1134 w 1134"/>
                  <a:gd name="T159" fmla="*/ 2180 h 2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2" name="Freeform 967"/>
              <p:cNvSpPr>
                <a:spLocks/>
              </p:cNvSpPr>
              <p:nvPr/>
            </p:nvSpPr>
            <p:spPr bwMode="auto">
              <a:xfrm>
                <a:off x="3426" y="3144"/>
                <a:ext cx="164" cy="228"/>
              </a:xfrm>
              <a:custGeom>
                <a:avLst/>
                <a:gdLst>
                  <a:gd name="T0" fmla="*/ 0 w 3622"/>
                  <a:gd name="T1" fmla="*/ 0 h 4112"/>
                  <a:gd name="T2" fmla="*/ 0 w 3622"/>
                  <a:gd name="T3" fmla="*/ 0 h 4112"/>
                  <a:gd name="T4" fmla="*/ 0 w 3622"/>
                  <a:gd name="T5" fmla="*/ 0 h 4112"/>
                  <a:gd name="T6" fmla="*/ 0 w 3622"/>
                  <a:gd name="T7" fmla="*/ 0 h 4112"/>
                  <a:gd name="T8" fmla="*/ 0 w 3622"/>
                  <a:gd name="T9" fmla="*/ 0 h 4112"/>
                  <a:gd name="T10" fmla="*/ 0 60000 65536"/>
                  <a:gd name="T11" fmla="*/ 0 60000 65536"/>
                  <a:gd name="T12" fmla="*/ 0 60000 65536"/>
                  <a:gd name="T13" fmla="*/ 0 60000 65536"/>
                  <a:gd name="T14" fmla="*/ 0 60000 65536"/>
                  <a:gd name="T15" fmla="*/ 0 w 3622"/>
                  <a:gd name="T16" fmla="*/ 0 h 4112"/>
                  <a:gd name="T17" fmla="*/ 3622 w 3622"/>
                  <a:gd name="T18" fmla="*/ 4112 h 4112"/>
                </a:gdLst>
                <a:ahLst/>
                <a:cxnLst>
                  <a:cxn ang="T10">
                    <a:pos x="T0" y="T1"/>
                  </a:cxn>
                  <a:cxn ang="T11">
                    <a:pos x="T2" y="T3"/>
                  </a:cxn>
                  <a:cxn ang="T12">
                    <a:pos x="T4" y="T5"/>
                  </a:cxn>
                  <a:cxn ang="T13">
                    <a:pos x="T6" y="T7"/>
                  </a:cxn>
                  <a:cxn ang="T14">
                    <a:pos x="T8" y="T9"/>
                  </a:cxn>
                </a:cxnLst>
                <a:rect l="T15" t="T16" r="T17" b="T18"/>
                <a:pathLst>
                  <a:path w="3622" h="4112">
                    <a:moveTo>
                      <a:pt x="1404" y="4112"/>
                    </a:moveTo>
                    <a:lnTo>
                      <a:pt x="3622" y="3023"/>
                    </a:lnTo>
                    <a:lnTo>
                      <a:pt x="2218" y="0"/>
                    </a:lnTo>
                    <a:lnTo>
                      <a:pt x="0" y="989"/>
                    </a:lnTo>
                    <a:lnTo>
                      <a:pt x="1404" y="4112"/>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3" name="Freeform 968"/>
              <p:cNvSpPr>
                <a:spLocks/>
              </p:cNvSpPr>
              <p:nvPr/>
            </p:nvSpPr>
            <p:spPr bwMode="auto">
              <a:xfrm>
                <a:off x="3426" y="3141"/>
                <a:ext cx="164" cy="228"/>
              </a:xfrm>
              <a:custGeom>
                <a:avLst/>
                <a:gdLst>
                  <a:gd name="T0" fmla="*/ 0 w 3622"/>
                  <a:gd name="T1" fmla="*/ 0 h 4113"/>
                  <a:gd name="T2" fmla="*/ 0 w 3622"/>
                  <a:gd name="T3" fmla="*/ 0 h 4113"/>
                  <a:gd name="T4" fmla="*/ 0 w 3622"/>
                  <a:gd name="T5" fmla="*/ 0 h 4113"/>
                  <a:gd name="T6" fmla="*/ 0 w 3622"/>
                  <a:gd name="T7" fmla="*/ 0 h 4113"/>
                  <a:gd name="T8" fmla="*/ 0 w 3622"/>
                  <a:gd name="T9" fmla="*/ 0 h 4113"/>
                  <a:gd name="T10" fmla="*/ 0 60000 65536"/>
                  <a:gd name="T11" fmla="*/ 0 60000 65536"/>
                  <a:gd name="T12" fmla="*/ 0 60000 65536"/>
                  <a:gd name="T13" fmla="*/ 0 60000 65536"/>
                  <a:gd name="T14" fmla="*/ 0 60000 65536"/>
                  <a:gd name="T15" fmla="*/ 0 w 3622"/>
                  <a:gd name="T16" fmla="*/ 0 h 4113"/>
                  <a:gd name="T17" fmla="*/ 3622 w 3622"/>
                  <a:gd name="T18" fmla="*/ 4113 h 4113"/>
                </a:gdLst>
                <a:ahLst/>
                <a:cxnLst>
                  <a:cxn ang="T10">
                    <a:pos x="T0" y="T1"/>
                  </a:cxn>
                  <a:cxn ang="T11">
                    <a:pos x="T2" y="T3"/>
                  </a:cxn>
                  <a:cxn ang="T12">
                    <a:pos x="T4" y="T5"/>
                  </a:cxn>
                  <a:cxn ang="T13">
                    <a:pos x="T6" y="T7"/>
                  </a:cxn>
                  <a:cxn ang="T14">
                    <a:pos x="T8" y="T9"/>
                  </a:cxn>
                </a:cxnLst>
                <a:rect l="T15" t="T16" r="T17" b="T18"/>
                <a:pathLst>
                  <a:path w="3622" h="4113">
                    <a:moveTo>
                      <a:pt x="1404" y="4113"/>
                    </a:moveTo>
                    <a:lnTo>
                      <a:pt x="3622" y="3024"/>
                    </a:lnTo>
                    <a:lnTo>
                      <a:pt x="2218" y="0"/>
                    </a:lnTo>
                    <a:lnTo>
                      <a:pt x="0" y="989"/>
                    </a:lnTo>
                    <a:lnTo>
                      <a:pt x="1404" y="4113"/>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4" name="Freeform 969"/>
              <p:cNvSpPr>
                <a:spLocks/>
              </p:cNvSpPr>
              <p:nvPr/>
            </p:nvSpPr>
            <p:spPr bwMode="auto">
              <a:xfrm>
                <a:off x="3432" y="3146"/>
                <a:ext cx="157" cy="218"/>
              </a:xfrm>
              <a:custGeom>
                <a:avLst/>
                <a:gdLst>
                  <a:gd name="T0" fmla="*/ 0 w 3446"/>
                  <a:gd name="T1" fmla="*/ 0 h 3913"/>
                  <a:gd name="T2" fmla="*/ 0 w 3446"/>
                  <a:gd name="T3" fmla="*/ 0 h 3913"/>
                  <a:gd name="T4" fmla="*/ 0 w 3446"/>
                  <a:gd name="T5" fmla="*/ 0 h 3913"/>
                  <a:gd name="T6" fmla="*/ 0 w 3446"/>
                  <a:gd name="T7" fmla="*/ 0 h 3913"/>
                  <a:gd name="T8" fmla="*/ 0 w 3446"/>
                  <a:gd name="T9" fmla="*/ 0 h 3913"/>
                  <a:gd name="T10" fmla="*/ 0 60000 65536"/>
                  <a:gd name="T11" fmla="*/ 0 60000 65536"/>
                  <a:gd name="T12" fmla="*/ 0 60000 65536"/>
                  <a:gd name="T13" fmla="*/ 0 60000 65536"/>
                  <a:gd name="T14" fmla="*/ 0 60000 65536"/>
                  <a:gd name="T15" fmla="*/ 0 w 3446"/>
                  <a:gd name="T16" fmla="*/ 0 h 3913"/>
                  <a:gd name="T17" fmla="*/ 3446 w 3446"/>
                  <a:gd name="T18" fmla="*/ 3913 h 3913"/>
                </a:gdLst>
                <a:ahLst/>
                <a:cxnLst>
                  <a:cxn ang="T10">
                    <a:pos x="T0" y="T1"/>
                  </a:cxn>
                  <a:cxn ang="T11">
                    <a:pos x="T2" y="T3"/>
                  </a:cxn>
                  <a:cxn ang="T12">
                    <a:pos x="T4" y="T5"/>
                  </a:cxn>
                  <a:cxn ang="T13">
                    <a:pos x="T6" y="T7"/>
                  </a:cxn>
                  <a:cxn ang="T14">
                    <a:pos x="T8" y="T9"/>
                  </a:cxn>
                </a:cxnLst>
                <a:rect l="T15" t="T16" r="T17" b="T18"/>
                <a:pathLst>
                  <a:path w="3446" h="3913">
                    <a:moveTo>
                      <a:pt x="1335" y="3913"/>
                    </a:moveTo>
                    <a:lnTo>
                      <a:pt x="3446" y="2878"/>
                    </a:lnTo>
                    <a:lnTo>
                      <a:pt x="2111" y="0"/>
                    </a:lnTo>
                    <a:lnTo>
                      <a:pt x="0" y="942"/>
                    </a:lnTo>
                    <a:lnTo>
                      <a:pt x="1335" y="3913"/>
                    </a:lnTo>
                    <a:close/>
                  </a:path>
                </a:pathLst>
              </a:custGeom>
              <a:solidFill>
                <a:srgbClr val="1A78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5" name="Freeform 970"/>
              <p:cNvSpPr>
                <a:spLocks/>
              </p:cNvSpPr>
              <p:nvPr/>
            </p:nvSpPr>
            <p:spPr bwMode="auto">
              <a:xfrm>
                <a:off x="3439" y="3109"/>
                <a:ext cx="19" cy="19"/>
              </a:xfrm>
              <a:custGeom>
                <a:avLst/>
                <a:gdLst>
                  <a:gd name="T0" fmla="*/ 0 w 431"/>
                  <a:gd name="T1" fmla="*/ 0 h 343"/>
                  <a:gd name="T2" fmla="*/ 0 w 431"/>
                  <a:gd name="T3" fmla="*/ 0 h 343"/>
                  <a:gd name="T4" fmla="*/ 0 w 431"/>
                  <a:gd name="T5" fmla="*/ 0 h 343"/>
                  <a:gd name="T6" fmla="*/ 0 w 431"/>
                  <a:gd name="T7" fmla="*/ 0 h 343"/>
                  <a:gd name="T8" fmla="*/ 0 w 431"/>
                  <a:gd name="T9" fmla="*/ 0 h 343"/>
                  <a:gd name="T10" fmla="*/ 0 60000 65536"/>
                  <a:gd name="T11" fmla="*/ 0 60000 65536"/>
                  <a:gd name="T12" fmla="*/ 0 60000 65536"/>
                  <a:gd name="T13" fmla="*/ 0 60000 65536"/>
                  <a:gd name="T14" fmla="*/ 0 60000 65536"/>
                  <a:gd name="T15" fmla="*/ 0 w 431"/>
                  <a:gd name="T16" fmla="*/ 0 h 343"/>
                  <a:gd name="T17" fmla="*/ 431 w 431"/>
                  <a:gd name="T18" fmla="*/ 343 h 343"/>
                </a:gdLst>
                <a:ahLst/>
                <a:cxnLst>
                  <a:cxn ang="T10">
                    <a:pos x="T0" y="T1"/>
                  </a:cxn>
                  <a:cxn ang="T11">
                    <a:pos x="T2" y="T3"/>
                  </a:cxn>
                  <a:cxn ang="T12">
                    <a:pos x="T4" y="T5"/>
                  </a:cxn>
                  <a:cxn ang="T13">
                    <a:pos x="T6" y="T7"/>
                  </a:cxn>
                  <a:cxn ang="T14">
                    <a:pos x="T8" y="T9"/>
                  </a:cxn>
                </a:cxnLst>
                <a:rect l="T15" t="T16" r="T17" b="T18"/>
                <a:pathLst>
                  <a:path w="431" h="343">
                    <a:moveTo>
                      <a:pt x="431" y="186"/>
                    </a:moveTo>
                    <a:lnTo>
                      <a:pt x="79" y="343"/>
                    </a:lnTo>
                    <a:lnTo>
                      <a:pt x="0" y="157"/>
                    </a:lnTo>
                    <a:lnTo>
                      <a:pt x="352" y="0"/>
                    </a:lnTo>
                    <a:lnTo>
                      <a:pt x="431"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6" name="Freeform 971"/>
              <p:cNvSpPr>
                <a:spLocks/>
              </p:cNvSpPr>
              <p:nvPr/>
            </p:nvSpPr>
            <p:spPr bwMode="auto">
              <a:xfrm>
                <a:off x="3442" y="3112"/>
                <a:ext cx="16" cy="15"/>
              </a:xfrm>
              <a:custGeom>
                <a:avLst/>
                <a:gdLst>
                  <a:gd name="T0" fmla="*/ 0 w 347"/>
                  <a:gd name="T1" fmla="*/ 0 h 257"/>
                  <a:gd name="T2" fmla="*/ 0 w 347"/>
                  <a:gd name="T3" fmla="*/ 0 h 257"/>
                  <a:gd name="T4" fmla="*/ 0 w 347"/>
                  <a:gd name="T5" fmla="*/ 0 h 257"/>
                  <a:gd name="T6" fmla="*/ 0 w 347"/>
                  <a:gd name="T7" fmla="*/ 0 h 257"/>
                  <a:gd name="T8" fmla="*/ 0 w 347"/>
                  <a:gd name="T9" fmla="*/ 0 h 257"/>
                  <a:gd name="T10" fmla="*/ 0 60000 65536"/>
                  <a:gd name="T11" fmla="*/ 0 60000 65536"/>
                  <a:gd name="T12" fmla="*/ 0 60000 65536"/>
                  <a:gd name="T13" fmla="*/ 0 60000 65536"/>
                  <a:gd name="T14" fmla="*/ 0 60000 65536"/>
                  <a:gd name="T15" fmla="*/ 0 w 347"/>
                  <a:gd name="T16" fmla="*/ 0 h 257"/>
                  <a:gd name="T17" fmla="*/ 347 w 347"/>
                  <a:gd name="T18" fmla="*/ 257 h 257"/>
                </a:gdLst>
                <a:ahLst/>
                <a:cxnLst>
                  <a:cxn ang="T10">
                    <a:pos x="T0" y="T1"/>
                  </a:cxn>
                  <a:cxn ang="T11">
                    <a:pos x="T2" y="T3"/>
                  </a:cxn>
                  <a:cxn ang="T12">
                    <a:pos x="T4" y="T5"/>
                  </a:cxn>
                  <a:cxn ang="T13">
                    <a:pos x="T6" y="T7"/>
                  </a:cxn>
                  <a:cxn ang="T14">
                    <a:pos x="T8" y="T9"/>
                  </a:cxn>
                </a:cxnLst>
                <a:rect l="T15" t="T16" r="T17" b="T18"/>
                <a:pathLst>
                  <a:path w="347" h="257">
                    <a:moveTo>
                      <a:pt x="347" y="126"/>
                    </a:moveTo>
                    <a:lnTo>
                      <a:pt x="53" y="257"/>
                    </a:lnTo>
                    <a:lnTo>
                      <a:pt x="0" y="132"/>
                    </a:lnTo>
                    <a:lnTo>
                      <a:pt x="294" y="0"/>
                    </a:lnTo>
                    <a:lnTo>
                      <a:pt x="347" y="12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7" name="Freeform 972"/>
              <p:cNvSpPr>
                <a:spLocks/>
              </p:cNvSpPr>
              <p:nvPr/>
            </p:nvSpPr>
            <p:spPr bwMode="auto">
              <a:xfrm>
                <a:off x="3447" y="3110"/>
                <a:ext cx="10" cy="13"/>
              </a:xfrm>
              <a:custGeom>
                <a:avLst/>
                <a:gdLst>
                  <a:gd name="T0" fmla="*/ 0 w 238"/>
                  <a:gd name="T1" fmla="*/ 0 h 234"/>
                  <a:gd name="T2" fmla="*/ 0 w 238"/>
                  <a:gd name="T3" fmla="*/ 0 h 234"/>
                  <a:gd name="T4" fmla="*/ 0 w 238"/>
                  <a:gd name="T5" fmla="*/ 0 h 234"/>
                  <a:gd name="T6" fmla="*/ 0 w 238"/>
                  <a:gd name="T7" fmla="*/ 0 h 234"/>
                  <a:gd name="T8" fmla="*/ 0 w 238"/>
                  <a:gd name="T9" fmla="*/ 0 h 234"/>
                  <a:gd name="T10" fmla="*/ 0 w 238"/>
                  <a:gd name="T11" fmla="*/ 0 h 234"/>
                  <a:gd name="T12" fmla="*/ 0 w 238"/>
                  <a:gd name="T13" fmla="*/ 0 h 234"/>
                  <a:gd name="T14" fmla="*/ 0 w 238"/>
                  <a:gd name="T15" fmla="*/ 0 h 234"/>
                  <a:gd name="T16" fmla="*/ 0 w 238"/>
                  <a:gd name="T17" fmla="*/ 0 h 234"/>
                  <a:gd name="T18" fmla="*/ 0 w 238"/>
                  <a:gd name="T19" fmla="*/ 0 h 234"/>
                  <a:gd name="T20" fmla="*/ 0 w 238"/>
                  <a:gd name="T21" fmla="*/ 0 h 234"/>
                  <a:gd name="T22" fmla="*/ 0 w 238"/>
                  <a:gd name="T23" fmla="*/ 0 h 234"/>
                  <a:gd name="T24" fmla="*/ 0 w 238"/>
                  <a:gd name="T25" fmla="*/ 0 h 234"/>
                  <a:gd name="T26" fmla="*/ 0 w 238"/>
                  <a:gd name="T27" fmla="*/ 0 h 234"/>
                  <a:gd name="T28" fmla="*/ 0 w 238"/>
                  <a:gd name="T29" fmla="*/ 0 h 234"/>
                  <a:gd name="T30" fmla="*/ 0 w 238"/>
                  <a:gd name="T31" fmla="*/ 0 h 234"/>
                  <a:gd name="T32" fmla="*/ 0 w 238"/>
                  <a:gd name="T33" fmla="*/ 0 h 234"/>
                  <a:gd name="T34" fmla="*/ 0 w 238"/>
                  <a:gd name="T35" fmla="*/ 0 h 234"/>
                  <a:gd name="T36" fmla="*/ 0 w 238"/>
                  <a:gd name="T37" fmla="*/ 0 h 234"/>
                  <a:gd name="T38" fmla="*/ 0 w 238"/>
                  <a:gd name="T39" fmla="*/ 0 h 234"/>
                  <a:gd name="T40" fmla="*/ 0 w 238"/>
                  <a:gd name="T41" fmla="*/ 0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8"/>
                  <a:gd name="T64" fmla="*/ 0 h 234"/>
                  <a:gd name="T65" fmla="*/ 238 w 238"/>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8" name="Freeform 973"/>
              <p:cNvSpPr>
                <a:spLocks/>
              </p:cNvSpPr>
              <p:nvPr/>
            </p:nvSpPr>
            <p:spPr bwMode="auto">
              <a:xfrm>
                <a:off x="3447" y="3111"/>
                <a:ext cx="10" cy="11"/>
              </a:xfrm>
              <a:custGeom>
                <a:avLst/>
                <a:gdLst>
                  <a:gd name="T0" fmla="*/ 0 w 204"/>
                  <a:gd name="T1" fmla="*/ 0 h 199"/>
                  <a:gd name="T2" fmla="*/ 0 w 204"/>
                  <a:gd name="T3" fmla="*/ 0 h 199"/>
                  <a:gd name="T4" fmla="*/ 0 w 204"/>
                  <a:gd name="T5" fmla="*/ 0 h 199"/>
                  <a:gd name="T6" fmla="*/ 0 w 204"/>
                  <a:gd name="T7" fmla="*/ 0 h 199"/>
                  <a:gd name="T8" fmla="*/ 0 w 204"/>
                  <a:gd name="T9" fmla="*/ 0 h 199"/>
                  <a:gd name="T10" fmla="*/ 0 w 204"/>
                  <a:gd name="T11" fmla="*/ 0 h 199"/>
                  <a:gd name="T12" fmla="*/ 0 w 204"/>
                  <a:gd name="T13" fmla="*/ 0 h 199"/>
                  <a:gd name="T14" fmla="*/ 0 w 204"/>
                  <a:gd name="T15" fmla="*/ 0 h 199"/>
                  <a:gd name="T16" fmla="*/ 0 w 204"/>
                  <a:gd name="T17" fmla="*/ 0 h 199"/>
                  <a:gd name="T18" fmla="*/ 0 w 204"/>
                  <a:gd name="T19" fmla="*/ 0 h 199"/>
                  <a:gd name="T20" fmla="*/ 0 w 204"/>
                  <a:gd name="T21" fmla="*/ 0 h 199"/>
                  <a:gd name="T22" fmla="*/ 0 w 204"/>
                  <a:gd name="T23" fmla="*/ 0 h 199"/>
                  <a:gd name="T24" fmla="*/ 0 w 204"/>
                  <a:gd name="T25" fmla="*/ 0 h 199"/>
                  <a:gd name="T26" fmla="*/ 0 w 204"/>
                  <a:gd name="T27" fmla="*/ 0 h 199"/>
                  <a:gd name="T28" fmla="*/ 0 w 204"/>
                  <a:gd name="T29" fmla="*/ 0 h 199"/>
                  <a:gd name="T30" fmla="*/ 0 w 204"/>
                  <a:gd name="T31" fmla="*/ 0 h 199"/>
                  <a:gd name="T32" fmla="*/ 0 w 204"/>
                  <a:gd name="T33" fmla="*/ 0 h 199"/>
                  <a:gd name="T34" fmla="*/ 0 w 204"/>
                  <a:gd name="T35" fmla="*/ 0 h 199"/>
                  <a:gd name="T36" fmla="*/ 0 w 204"/>
                  <a:gd name="T37" fmla="*/ 0 h 199"/>
                  <a:gd name="T38" fmla="*/ 0 w 204"/>
                  <a:gd name="T39" fmla="*/ 0 h 199"/>
                  <a:gd name="T40" fmla="*/ 0 w 204"/>
                  <a:gd name="T41" fmla="*/ 0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99"/>
                  <a:gd name="T65" fmla="*/ 204 w 20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79" name="Freeform 974"/>
              <p:cNvSpPr>
                <a:spLocks/>
              </p:cNvSpPr>
              <p:nvPr/>
            </p:nvSpPr>
            <p:spPr bwMode="auto">
              <a:xfrm>
                <a:off x="3450" y="3113"/>
                <a:ext cx="6" cy="8"/>
              </a:xfrm>
              <a:custGeom>
                <a:avLst/>
                <a:gdLst>
                  <a:gd name="T0" fmla="*/ 0 w 118"/>
                  <a:gd name="T1" fmla="*/ 0 h 154"/>
                  <a:gd name="T2" fmla="*/ 0 w 118"/>
                  <a:gd name="T3" fmla="*/ 0 h 154"/>
                  <a:gd name="T4" fmla="*/ 0 w 118"/>
                  <a:gd name="T5" fmla="*/ 0 h 154"/>
                  <a:gd name="T6" fmla="*/ 0 w 118"/>
                  <a:gd name="T7" fmla="*/ 0 h 154"/>
                  <a:gd name="T8" fmla="*/ 0 w 118"/>
                  <a:gd name="T9" fmla="*/ 0 h 154"/>
                  <a:gd name="T10" fmla="*/ 0 w 118"/>
                  <a:gd name="T11" fmla="*/ 0 h 154"/>
                  <a:gd name="T12" fmla="*/ 0 w 118"/>
                  <a:gd name="T13" fmla="*/ 0 h 154"/>
                  <a:gd name="T14" fmla="*/ 0 w 118"/>
                  <a:gd name="T15" fmla="*/ 0 h 154"/>
                  <a:gd name="T16" fmla="*/ 0 w 118"/>
                  <a:gd name="T17" fmla="*/ 0 h 154"/>
                  <a:gd name="T18" fmla="*/ 0 w 118"/>
                  <a:gd name="T19" fmla="*/ 0 h 154"/>
                  <a:gd name="T20" fmla="*/ 0 w 118"/>
                  <a:gd name="T21" fmla="*/ 0 h 154"/>
                  <a:gd name="T22" fmla="*/ 0 w 118"/>
                  <a:gd name="T23" fmla="*/ 0 h 154"/>
                  <a:gd name="T24" fmla="*/ 0 w 118"/>
                  <a:gd name="T25" fmla="*/ 0 h 154"/>
                  <a:gd name="T26" fmla="*/ 0 w 118"/>
                  <a:gd name="T27" fmla="*/ 0 h 154"/>
                  <a:gd name="T28" fmla="*/ 0 w 118"/>
                  <a:gd name="T29" fmla="*/ 0 h 154"/>
                  <a:gd name="T30" fmla="*/ 0 w 118"/>
                  <a:gd name="T31" fmla="*/ 0 h 154"/>
                  <a:gd name="T32" fmla="*/ 0 w 118"/>
                  <a:gd name="T33" fmla="*/ 0 h 154"/>
                  <a:gd name="T34" fmla="*/ 0 w 118"/>
                  <a:gd name="T35" fmla="*/ 0 h 154"/>
                  <a:gd name="T36" fmla="*/ 0 w 118"/>
                  <a:gd name="T37" fmla="*/ 0 h 154"/>
                  <a:gd name="T38" fmla="*/ 0 w 118"/>
                  <a:gd name="T39" fmla="*/ 0 h 154"/>
                  <a:gd name="T40" fmla="*/ 0 w 118"/>
                  <a:gd name="T41" fmla="*/ 0 h 154"/>
                  <a:gd name="T42" fmla="*/ 0 w 118"/>
                  <a:gd name="T43" fmla="*/ 0 h 154"/>
                  <a:gd name="T44" fmla="*/ 0 w 118"/>
                  <a:gd name="T45" fmla="*/ 0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8"/>
                  <a:gd name="T70" fmla="*/ 0 h 154"/>
                  <a:gd name="T71" fmla="*/ 118 w 118"/>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0" name="Freeform 975"/>
              <p:cNvSpPr>
                <a:spLocks/>
              </p:cNvSpPr>
              <p:nvPr/>
            </p:nvSpPr>
            <p:spPr bwMode="auto">
              <a:xfrm>
                <a:off x="3463" y="3099"/>
                <a:ext cx="13" cy="16"/>
              </a:xfrm>
              <a:custGeom>
                <a:avLst/>
                <a:gdLst>
                  <a:gd name="T0" fmla="*/ 0 w 287"/>
                  <a:gd name="T1" fmla="*/ 0 h 280"/>
                  <a:gd name="T2" fmla="*/ 0 w 287"/>
                  <a:gd name="T3" fmla="*/ 0 h 280"/>
                  <a:gd name="T4" fmla="*/ 0 w 287"/>
                  <a:gd name="T5" fmla="*/ 0 h 280"/>
                  <a:gd name="T6" fmla="*/ 0 w 287"/>
                  <a:gd name="T7" fmla="*/ 0 h 280"/>
                  <a:gd name="T8" fmla="*/ 0 w 287"/>
                  <a:gd name="T9" fmla="*/ 0 h 280"/>
                  <a:gd name="T10" fmla="*/ 0 60000 65536"/>
                  <a:gd name="T11" fmla="*/ 0 60000 65536"/>
                  <a:gd name="T12" fmla="*/ 0 60000 65536"/>
                  <a:gd name="T13" fmla="*/ 0 60000 65536"/>
                  <a:gd name="T14" fmla="*/ 0 60000 65536"/>
                  <a:gd name="T15" fmla="*/ 0 w 287"/>
                  <a:gd name="T16" fmla="*/ 0 h 280"/>
                  <a:gd name="T17" fmla="*/ 287 w 287"/>
                  <a:gd name="T18" fmla="*/ 280 h 280"/>
                </a:gdLst>
                <a:ahLst/>
                <a:cxnLst>
                  <a:cxn ang="T10">
                    <a:pos x="T0" y="T1"/>
                  </a:cxn>
                  <a:cxn ang="T11">
                    <a:pos x="T2" y="T3"/>
                  </a:cxn>
                  <a:cxn ang="T12">
                    <a:pos x="T4" y="T5"/>
                  </a:cxn>
                  <a:cxn ang="T13">
                    <a:pos x="T6" y="T7"/>
                  </a:cxn>
                  <a:cxn ang="T14">
                    <a:pos x="T8" y="T9"/>
                  </a:cxn>
                </a:cxnLst>
                <a:rect l="T15" t="T16" r="T17" b="T18"/>
                <a:pathLst>
                  <a:path w="287" h="280">
                    <a:moveTo>
                      <a:pt x="287" y="186"/>
                    </a:moveTo>
                    <a:lnTo>
                      <a:pt x="78" y="280"/>
                    </a:lnTo>
                    <a:lnTo>
                      <a:pt x="0" y="93"/>
                    </a:lnTo>
                    <a:lnTo>
                      <a:pt x="210" y="0"/>
                    </a:lnTo>
                    <a:lnTo>
                      <a:pt x="287"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1" name="Freeform 976"/>
              <p:cNvSpPr>
                <a:spLocks/>
              </p:cNvSpPr>
              <p:nvPr/>
            </p:nvSpPr>
            <p:spPr bwMode="auto">
              <a:xfrm>
                <a:off x="3465" y="3102"/>
                <a:ext cx="11" cy="12"/>
              </a:xfrm>
              <a:custGeom>
                <a:avLst/>
                <a:gdLst>
                  <a:gd name="T0" fmla="*/ 0 w 227"/>
                  <a:gd name="T1" fmla="*/ 0 h 203"/>
                  <a:gd name="T2" fmla="*/ 0 w 227"/>
                  <a:gd name="T3" fmla="*/ 0 h 203"/>
                  <a:gd name="T4" fmla="*/ 0 w 227"/>
                  <a:gd name="T5" fmla="*/ 0 h 203"/>
                  <a:gd name="T6" fmla="*/ 0 w 227"/>
                  <a:gd name="T7" fmla="*/ 0 h 203"/>
                  <a:gd name="T8" fmla="*/ 0 w 227"/>
                  <a:gd name="T9" fmla="*/ 0 h 203"/>
                  <a:gd name="T10" fmla="*/ 0 60000 65536"/>
                  <a:gd name="T11" fmla="*/ 0 60000 65536"/>
                  <a:gd name="T12" fmla="*/ 0 60000 65536"/>
                  <a:gd name="T13" fmla="*/ 0 60000 65536"/>
                  <a:gd name="T14" fmla="*/ 0 60000 65536"/>
                  <a:gd name="T15" fmla="*/ 0 w 227"/>
                  <a:gd name="T16" fmla="*/ 0 h 203"/>
                  <a:gd name="T17" fmla="*/ 227 w 227"/>
                  <a:gd name="T18" fmla="*/ 203 h 203"/>
                </a:gdLst>
                <a:ahLst/>
                <a:cxnLst>
                  <a:cxn ang="T10">
                    <a:pos x="T0" y="T1"/>
                  </a:cxn>
                  <a:cxn ang="T11">
                    <a:pos x="T2" y="T3"/>
                  </a:cxn>
                  <a:cxn ang="T12">
                    <a:pos x="T4" y="T5"/>
                  </a:cxn>
                  <a:cxn ang="T13">
                    <a:pos x="T6" y="T7"/>
                  </a:cxn>
                  <a:cxn ang="T14">
                    <a:pos x="T8" y="T9"/>
                  </a:cxn>
                </a:cxnLst>
                <a:rect l="T15" t="T16" r="T17" b="T18"/>
                <a:pathLst>
                  <a:path w="227" h="203">
                    <a:moveTo>
                      <a:pt x="227" y="125"/>
                    </a:moveTo>
                    <a:lnTo>
                      <a:pt x="53" y="203"/>
                    </a:lnTo>
                    <a:lnTo>
                      <a:pt x="0" y="78"/>
                    </a:lnTo>
                    <a:lnTo>
                      <a:pt x="175" y="0"/>
                    </a:lnTo>
                    <a:lnTo>
                      <a:pt x="227" y="125"/>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2" name="Freeform 977"/>
              <p:cNvSpPr>
                <a:spLocks/>
              </p:cNvSpPr>
              <p:nvPr/>
            </p:nvSpPr>
            <p:spPr bwMode="auto">
              <a:xfrm>
                <a:off x="3465" y="3100"/>
                <a:ext cx="10" cy="13"/>
              </a:xfrm>
              <a:custGeom>
                <a:avLst/>
                <a:gdLst>
                  <a:gd name="T0" fmla="*/ 0 w 238"/>
                  <a:gd name="T1" fmla="*/ 0 h 234"/>
                  <a:gd name="T2" fmla="*/ 0 w 238"/>
                  <a:gd name="T3" fmla="*/ 0 h 234"/>
                  <a:gd name="T4" fmla="*/ 0 w 238"/>
                  <a:gd name="T5" fmla="*/ 0 h 234"/>
                  <a:gd name="T6" fmla="*/ 0 w 238"/>
                  <a:gd name="T7" fmla="*/ 0 h 234"/>
                  <a:gd name="T8" fmla="*/ 0 w 238"/>
                  <a:gd name="T9" fmla="*/ 0 h 234"/>
                  <a:gd name="T10" fmla="*/ 0 w 238"/>
                  <a:gd name="T11" fmla="*/ 0 h 234"/>
                  <a:gd name="T12" fmla="*/ 0 w 238"/>
                  <a:gd name="T13" fmla="*/ 0 h 234"/>
                  <a:gd name="T14" fmla="*/ 0 w 238"/>
                  <a:gd name="T15" fmla="*/ 0 h 234"/>
                  <a:gd name="T16" fmla="*/ 0 w 238"/>
                  <a:gd name="T17" fmla="*/ 0 h 234"/>
                  <a:gd name="T18" fmla="*/ 0 w 238"/>
                  <a:gd name="T19" fmla="*/ 0 h 234"/>
                  <a:gd name="T20" fmla="*/ 0 w 238"/>
                  <a:gd name="T21" fmla="*/ 0 h 234"/>
                  <a:gd name="T22" fmla="*/ 0 w 238"/>
                  <a:gd name="T23" fmla="*/ 0 h 234"/>
                  <a:gd name="T24" fmla="*/ 0 w 238"/>
                  <a:gd name="T25" fmla="*/ 0 h 234"/>
                  <a:gd name="T26" fmla="*/ 0 w 238"/>
                  <a:gd name="T27" fmla="*/ 0 h 234"/>
                  <a:gd name="T28" fmla="*/ 0 w 238"/>
                  <a:gd name="T29" fmla="*/ 0 h 234"/>
                  <a:gd name="T30" fmla="*/ 0 w 238"/>
                  <a:gd name="T31" fmla="*/ 0 h 234"/>
                  <a:gd name="T32" fmla="*/ 0 w 238"/>
                  <a:gd name="T33" fmla="*/ 0 h 234"/>
                  <a:gd name="T34" fmla="*/ 0 w 238"/>
                  <a:gd name="T35" fmla="*/ 0 h 234"/>
                  <a:gd name="T36" fmla="*/ 0 w 238"/>
                  <a:gd name="T37" fmla="*/ 0 h 234"/>
                  <a:gd name="T38" fmla="*/ 0 w 238"/>
                  <a:gd name="T39" fmla="*/ 0 h 234"/>
                  <a:gd name="T40" fmla="*/ 0 w 238"/>
                  <a:gd name="T41" fmla="*/ 0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8"/>
                  <a:gd name="T64" fmla="*/ 0 h 234"/>
                  <a:gd name="T65" fmla="*/ 238 w 238"/>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3" name="Freeform 978"/>
              <p:cNvSpPr>
                <a:spLocks/>
              </p:cNvSpPr>
              <p:nvPr/>
            </p:nvSpPr>
            <p:spPr bwMode="auto">
              <a:xfrm>
                <a:off x="3465" y="3101"/>
                <a:ext cx="10" cy="11"/>
              </a:xfrm>
              <a:custGeom>
                <a:avLst/>
                <a:gdLst>
                  <a:gd name="T0" fmla="*/ 0 w 204"/>
                  <a:gd name="T1" fmla="*/ 0 h 199"/>
                  <a:gd name="T2" fmla="*/ 0 w 204"/>
                  <a:gd name="T3" fmla="*/ 0 h 199"/>
                  <a:gd name="T4" fmla="*/ 0 w 204"/>
                  <a:gd name="T5" fmla="*/ 0 h 199"/>
                  <a:gd name="T6" fmla="*/ 0 w 204"/>
                  <a:gd name="T7" fmla="*/ 0 h 199"/>
                  <a:gd name="T8" fmla="*/ 0 w 204"/>
                  <a:gd name="T9" fmla="*/ 0 h 199"/>
                  <a:gd name="T10" fmla="*/ 0 w 204"/>
                  <a:gd name="T11" fmla="*/ 0 h 199"/>
                  <a:gd name="T12" fmla="*/ 0 w 204"/>
                  <a:gd name="T13" fmla="*/ 0 h 199"/>
                  <a:gd name="T14" fmla="*/ 0 w 204"/>
                  <a:gd name="T15" fmla="*/ 0 h 199"/>
                  <a:gd name="T16" fmla="*/ 0 w 204"/>
                  <a:gd name="T17" fmla="*/ 0 h 199"/>
                  <a:gd name="T18" fmla="*/ 0 w 204"/>
                  <a:gd name="T19" fmla="*/ 0 h 199"/>
                  <a:gd name="T20" fmla="*/ 0 w 204"/>
                  <a:gd name="T21" fmla="*/ 0 h 199"/>
                  <a:gd name="T22" fmla="*/ 0 w 204"/>
                  <a:gd name="T23" fmla="*/ 0 h 199"/>
                  <a:gd name="T24" fmla="*/ 0 w 204"/>
                  <a:gd name="T25" fmla="*/ 0 h 199"/>
                  <a:gd name="T26" fmla="*/ 0 w 204"/>
                  <a:gd name="T27" fmla="*/ 0 h 199"/>
                  <a:gd name="T28" fmla="*/ 0 w 204"/>
                  <a:gd name="T29" fmla="*/ 0 h 199"/>
                  <a:gd name="T30" fmla="*/ 0 w 204"/>
                  <a:gd name="T31" fmla="*/ 0 h 199"/>
                  <a:gd name="T32" fmla="*/ 0 w 204"/>
                  <a:gd name="T33" fmla="*/ 0 h 199"/>
                  <a:gd name="T34" fmla="*/ 0 w 204"/>
                  <a:gd name="T35" fmla="*/ 0 h 199"/>
                  <a:gd name="T36" fmla="*/ 0 w 204"/>
                  <a:gd name="T37" fmla="*/ 0 h 199"/>
                  <a:gd name="T38" fmla="*/ 0 w 204"/>
                  <a:gd name="T39" fmla="*/ 0 h 199"/>
                  <a:gd name="T40" fmla="*/ 0 w 204"/>
                  <a:gd name="T41" fmla="*/ 0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99"/>
                  <a:gd name="T65" fmla="*/ 204 w 20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4" name="Freeform 979"/>
              <p:cNvSpPr>
                <a:spLocks/>
              </p:cNvSpPr>
              <p:nvPr/>
            </p:nvSpPr>
            <p:spPr bwMode="auto">
              <a:xfrm>
                <a:off x="3468" y="3103"/>
                <a:ext cx="6" cy="8"/>
              </a:xfrm>
              <a:custGeom>
                <a:avLst/>
                <a:gdLst>
                  <a:gd name="T0" fmla="*/ 0 w 119"/>
                  <a:gd name="T1" fmla="*/ 0 h 154"/>
                  <a:gd name="T2" fmla="*/ 0 w 119"/>
                  <a:gd name="T3" fmla="*/ 0 h 154"/>
                  <a:gd name="T4" fmla="*/ 0 w 119"/>
                  <a:gd name="T5" fmla="*/ 0 h 154"/>
                  <a:gd name="T6" fmla="*/ 0 w 119"/>
                  <a:gd name="T7" fmla="*/ 0 h 154"/>
                  <a:gd name="T8" fmla="*/ 0 w 119"/>
                  <a:gd name="T9" fmla="*/ 0 h 154"/>
                  <a:gd name="T10" fmla="*/ 0 w 119"/>
                  <a:gd name="T11" fmla="*/ 0 h 154"/>
                  <a:gd name="T12" fmla="*/ 0 w 119"/>
                  <a:gd name="T13" fmla="*/ 0 h 154"/>
                  <a:gd name="T14" fmla="*/ 0 w 119"/>
                  <a:gd name="T15" fmla="*/ 0 h 154"/>
                  <a:gd name="T16" fmla="*/ 0 w 119"/>
                  <a:gd name="T17" fmla="*/ 0 h 154"/>
                  <a:gd name="T18" fmla="*/ 0 w 119"/>
                  <a:gd name="T19" fmla="*/ 0 h 154"/>
                  <a:gd name="T20" fmla="*/ 0 w 119"/>
                  <a:gd name="T21" fmla="*/ 0 h 154"/>
                  <a:gd name="T22" fmla="*/ 0 w 119"/>
                  <a:gd name="T23" fmla="*/ 0 h 154"/>
                  <a:gd name="T24" fmla="*/ 0 w 119"/>
                  <a:gd name="T25" fmla="*/ 0 h 154"/>
                  <a:gd name="T26" fmla="*/ 0 w 119"/>
                  <a:gd name="T27" fmla="*/ 0 h 154"/>
                  <a:gd name="T28" fmla="*/ 0 w 119"/>
                  <a:gd name="T29" fmla="*/ 0 h 154"/>
                  <a:gd name="T30" fmla="*/ 0 w 119"/>
                  <a:gd name="T31" fmla="*/ 0 h 154"/>
                  <a:gd name="T32" fmla="*/ 0 w 119"/>
                  <a:gd name="T33" fmla="*/ 0 h 154"/>
                  <a:gd name="T34" fmla="*/ 0 w 119"/>
                  <a:gd name="T35" fmla="*/ 0 h 154"/>
                  <a:gd name="T36" fmla="*/ 0 w 119"/>
                  <a:gd name="T37" fmla="*/ 0 h 154"/>
                  <a:gd name="T38" fmla="*/ 0 w 119"/>
                  <a:gd name="T39" fmla="*/ 0 h 154"/>
                  <a:gd name="T40" fmla="*/ 0 w 119"/>
                  <a:gd name="T41" fmla="*/ 0 h 154"/>
                  <a:gd name="T42" fmla="*/ 0 w 119"/>
                  <a:gd name="T43" fmla="*/ 0 h 154"/>
                  <a:gd name="T44" fmla="*/ 0 w 119"/>
                  <a:gd name="T45" fmla="*/ 0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9"/>
                  <a:gd name="T70" fmla="*/ 0 h 154"/>
                  <a:gd name="T71" fmla="*/ 119 w 119"/>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5" name="Freeform 980"/>
              <p:cNvSpPr>
                <a:spLocks/>
              </p:cNvSpPr>
              <p:nvPr/>
            </p:nvSpPr>
            <p:spPr bwMode="auto">
              <a:xfrm>
                <a:off x="3488" y="3092"/>
                <a:ext cx="4" cy="6"/>
              </a:xfrm>
              <a:custGeom>
                <a:avLst/>
                <a:gdLst>
                  <a:gd name="T0" fmla="*/ 0 w 100"/>
                  <a:gd name="T1" fmla="*/ 0 h 104"/>
                  <a:gd name="T2" fmla="*/ 0 w 100"/>
                  <a:gd name="T3" fmla="*/ 0 h 104"/>
                  <a:gd name="T4" fmla="*/ 0 w 100"/>
                  <a:gd name="T5" fmla="*/ 0 h 104"/>
                  <a:gd name="T6" fmla="*/ 0 w 100"/>
                  <a:gd name="T7" fmla="*/ 0 h 104"/>
                  <a:gd name="T8" fmla="*/ 0 w 100"/>
                  <a:gd name="T9" fmla="*/ 0 h 104"/>
                  <a:gd name="T10" fmla="*/ 0 w 100"/>
                  <a:gd name="T11" fmla="*/ 0 h 104"/>
                  <a:gd name="T12" fmla="*/ 0 w 100"/>
                  <a:gd name="T13" fmla="*/ 0 h 104"/>
                  <a:gd name="T14" fmla="*/ 0 w 100"/>
                  <a:gd name="T15" fmla="*/ 0 h 104"/>
                  <a:gd name="T16" fmla="*/ 0 w 100"/>
                  <a:gd name="T17" fmla="*/ 0 h 104"/>
                  <a:gd name="T18" fmla="*/ 0 w 100"/>
                  <a:gd name="T19" fmla="*/ 0 h 104"/>
                  <a:gd name="T20" fmla="*/ 0 w 100"/>
                  <a:gd name="T21" fmla="*/ 0 h 104"/>
                  <a:gd name="T22" fmla="*/ 0 w 100"/>
                  <a:gd name="T23" fmla="*/ 0 h 104"/>
                  <a:gd name="T24" fmla="*/ 0 w 100"/>
                  <a:gd name="T25" fmla="*/ 0 h 104"/>
                  <a:gd name="T26" fmla="*/ 0 w 100"/>
                  <a:gd name="T27" fmla="*/ 0 h 104"/>
                  <a:gd name="T28" fmla="*/ 0 w 100"/>
                  <a:gd name="T29" fmla="*/ 0 h 104"/>
                  <a:gd name="T30" fmla="*/ 0 w 100"/>
                  <a:gd name="T31" fmla="*/ 0 h 104"/>
                  <a:gd name="T32" fmla="*/ 0 w 100"/>
                  <a:gd name="T33" fmla="*/ 0 h 104"/>
                  <a:gd name="T34" fmla="*/ 0 w 100"/>
                  <a:gd name="T35" fmla="*/ 0 h 104"/>
                  <a:gd name="T36" fmla="*/ 0 w 100"/>
                  <a:gd name="T37" fmla="*/ 0 h 104"/>
                  <a:gd name="T38" fmla="*/ 0 w 100"/>
                  <a:gd name="T39" fmla="*/ 0 h 104"/>
                  <a:gd name="T40" fmla="*/ 0 w 100"/>
                  <a:gd name="T41" fmla="*/ 0 h 104"/>
                  <a:gd name="T42" fmla="*/ 0 w 100"/>
                  <a:gd name="T43" fmla="*/ 0 h 104"/>
                  <a:gd name="T44" fmla="*/ 0 w 100"/>
                  <a:gd name="T45" fmla="*/ 0 h 104"/>
                  <a:gd name="T46" fmla="*/ 0 w 100"/>
                  <a:gd name="T47" fmla="*/ 0 h 104"/>
                  <a:gd name="T48" fmla="*/ 0 w 100"/>
                  <a:gd name="T49" fmla="*/ 0 h 104"/>
                  <a:gd name="T50" fmla="*/ 0 w 100"/>
                  <a:gd name="T51" fmla="*/ 0 h 104"/>
                  <a:gd name="T52" fmla="*/ 0 w 100"/>
                  <a:gd name="T53" fmla="*/ 0 h 104"/>
                  <a:gd name="T54" fmla="*/ 0 w 100"/>
                  <a:gd name="T55" fmla="*/ 0 h 104"/>
                  <a:gd name="T56" fmla="*/ 0 w 100"/>
                  <a:gd name="T57" fmla="*/ 0 h 104"/>
                  <a:gd name="T58" fmla="*/ 0 w 100"/>
                  <a:gd name="T59" fmla="*/ 0 h 104"/>
                  <a:gd name="T60" fmla="*/ 0 w 100"/>
                  <a:gd name="T61" fmla="*/ 0 h 104"/>
                  <a:gd name="T62" fmla="*/ 0 w 100"/>
                  <a:gd name="T63" fmla="*/ 0 h 104"/>
                  <a:gd name="T64" fmla="*/ 0 w 100"/>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4"/>
                  <a:gd name="T101" fmla="*/ 100 w 100"/>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6" name="Freeform 981"/>
              <p:cNvSpPr>
                <a:spLocks/>
              </p:cNvSpPr>
              <p:nvPr/>
            </p:nvSpPr>
            <p:spPr bwMode="auto">
              <a:xfrm>
                <a:off x="3419" y="3131"/>
                <a:ext cx="5" cy="5"/>
              </a:xfrm>
              <a:custGeom>
                <a:avLst/>
                <a:gdLst>
                  <a:gd name="T0" fmla="*/ 0 w 100"/>
                  <a:gd name="T1" fmla="*/ 0 h 103"/>
                  <a:gd name="T2" fmla="*/ 0 w 100"/>
                  <a:gd name="T3" fmla="*/ 0 h 103"/>
                  <a:gd name="T4" fmla="*/ 0 w 100"/>
                  <a:gd name="T5" fmla="*/ 0 h 103"/>
                  <a:gd name="T6" fmla="*/ 0 w 100"/>
                  <a:gd name="T7" fmla="*/ 0 h 103"/>
                  <a:gd name="T8" fmla="*/ 0 w 100"/>
                  <a:gd name="T9" fmla="*/ 0 h 103"/>
                  <a:gd name="T10" fmla="*/ 0 w 100"/>
                  <a:gd name="T11" fmla="*/ 0 h 103"/>
                  <a:gd name="T12" fmla="*/ 0 w 100"/>
                  <a:gd name="T13" fmla="*/ 0 h 103"/>
                  <a:gd name="T14" fmla="*/ 0 w 100"/>
                  <a:gd name="T15" fmla="*/ 0 h 103"/>
                  <a:gd name="T16" fmla="*/ 0 w 100"/>
                  <a:gd name="T17" fmla="*/ 0 h 103"/>
                  <a:gd name="T18" fmla="*/ 0 w 100"/>
                  <a:gd name="T19" fmla="*/ 0 h 103"/>
                  <a:gd name="T20" fmla="*/ 0 w 100"/>
                  <a:gd name="T21" fmla="*/ 0 h 103"/>
                  <a:gd name="T22" fmla="*/ 0 w 100"/>
                  <a:gd name="T23" fmla="*/ 0 h 103"/>
                  <a:gd name="T24" fmla="*/ 0 w 100"/>
                  <a:gd name="T25" fmla="*/ 0 h 103"/>
                  <a:gd name="T26" fmla="*/ 0 w 100"/>
                  <a:gd name="T27" fmla="*/ 0 h 103"/>
                  <a:gd name="T28" fmla="*/ 0 w 100"/>
                  <a:gd name="T29" fmla="*/ 0 h 103"/>
                  <a:gd name="T30" fmla="*/ 0 w 100"/>
                  <a:gd name="T31" fmla="*/ 0 h 103"/>
                  <a:gd name="T32" fmla="*/ 0 w 100"/>
                  <a:gd name="T33" fmla="*/ 0 h 103"/>
                  <a:gd name="T34" fmla="*/ 0 w 100"/>
                  <a:gd name="T35" fmla="*/ 0 h 103"/>
                  <a:gd name="T36" fmla="*/ 0 w 100"/>
                  <a:gd name="T37" fmla="*/ 0 h 103"/>
                  <a:gd name="T38" fmla="*/ 0 w 100"/>
                  <a:gd name="T39" fmla="*/ 0 h 103"/>
                  <a:gd name="T40" fmla="*/ 0 w 100"/>
                  <a:gd name="T41" fmla="*/ 0 h 103"/>
                  <a:gd name="T42" fmla="*/ 0 w 100"/>
                  <a:gd name="T43" fmla="*/ 0 h 103"/>
                  <a:gd name="T44" fmla="*/ 0 w 100"/>
                  <a:gd name="T45" fmla="*/ 0 h 103"/>
                  <a:gd name="T46" fmla="*/ 0 w 100"/>
                  <a:gd name="T47" fmla="*/ 0 h 103"/>
                  <a:gd name="T48" fmla="*/ 0 w 100"/>
                  <a:gd name="T49" fmla="*/ 0 h 103"/>
                  <a:gd name="T50" fmla="*/ 0 w 100"/>
                  <a:gd name="T51" fmla="*/ 0 h 103"/>
                  <a:gd name="T52" fmla="*/ 0 w 100"/>
                  <a:gd name="T53" fmla="*/ 0 h 103"/>
                  <a:gd name="T54" fmla="*/ 0 w 100"/>
                  <a:gd name="T55" fmla="*/ 0 h 103"/>
                  <a:gd name="T56" fmla="*/ 0 w 100"/>
                  <a:gd name="T57" fmla="*/ 0 h 103"/>
                  <a:gd name="T58" fmla="*/ 0 w 100"/>
                  <a:gd name="T59" fmla="*/ 0 h 103"/>
                  <a:gd name="T60" fmla="*/ 0 w 100"/>
                  <a:gd name="T61" fmla="*/ 0 h 103"/>
                  <a:gd name="T62" fmla="*/ 0 w 100"/>
                  <a:gd name="T63" fmla="*/ 0 h 103"/>
                  <a:gd name="T64" fmla="*/ 0 w 100"/>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3"/>
                  <a:gd name="T101" fmla="*/ 100 w 100"/>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7" name="Freeform 982"/>
              <p:cNvSpPr>
                <a:spLocks/>
              </p:cNvSpPr>
              <p:nvPr/>
            </p:nvSpPr>
            <p:spPr bwMode="auto">
              <a:xfrm>
                <a:off x="3490" y="3094"/>
                <a:ext cx="2" cy="3"/>
              </a:xfrm>
              <a:custGeom>
                <a:avLst/>
                <a:gdLst>
                  <a:gd name="T0" fmla="*/ 0 w 55"/>
                  <a:gd name="T1" fmla="*/ 0 h 57"/>
                  <a:gd name="T2" fmla="*/ 0 w 55"/>
                  <a:gd name="T3" fmla="*/ 0 h 57"/>
                  <a:gd name="T4" fmla="*/ 0 w 55"/>
                  <a:gd name="T5" fmla="*/ 0 h 57"/>
                  <a:gd name="T6" fmla="*/ 0 w 55"/>
                  <a:gd name="T7" fmla="*/ 0 h 57"/>
                  <a:gd name="T8" fmla="*/ 0 w 55"/>
                  <a:gd name="T9" fmla="*/ 0 h 57"/>
                  <a:gd name="T10" fmla="*/ 0 w 55"/>
                  <a:gd name="T11" fmla="*/ 0 h 57"/>
                  <a:gd name="T12" fmla="*/ 0 w 55"/>
                  <a:gd name="T13" fmla="*/ 0 h 57"/>
                  <a:gd name="T14" fmla="*/ 0 w 55"/>
                  <a:gd name="T15" fmla="*/ 0 h 57"/>
                  <a:gd name="T16" fmla="*/ 0 w 55"/>
                  <a:gd name="T17" fmla="*/ 0 h 57"/>
                  <a:gd name="T18" fmla="*/ 0 w 55"/>
                  <a:gd name="T19" fmla="*/ 0 h 57"/>
                  <a:gd name="T20" fmla="*/ 0 w 55"/>
                  <a:gd name="T21" fmla="*/ 0 h 57"/>
                  <a:gd name="T22" fmla="*/ 0 w 55"/>
                  <a:gd name="T23" fmla="*/ 0 h 57"/>
                  <a:gd name="T24" fmla="*/ 0 w 55"/>
                  <a:gd name="T25" fmla="*/ 0 h 57"/>
                  <a:gd name="T26" fmla="*/ 0 w 55"/>
                  <a:gd name="T27" fmla="*/ 0 h 57"/>
                  <a:gd name="T28" fmla="*/ 0 w 55"/>
                  <a:gd name="T29" fmla="*/ 0 h 57"/>
                  <a:gd name="T30" fmla="*/ 0 w 55"/>
                  <a:gd name="T31" fmla="*/ 0 h 57"/>
                  <a:gd name="T32" fmla="*/ 0 w 55"/>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7"/>
                  <a:gd name="T53" fmla="*/ 55 w 5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8" name="Freeform 983"/>
              <p:cNvSpPr>
                <a:spLocks/>
              </p:cNvSpPr>
              <p:nvPr/>
            </p:nvSpPr>
            <p:spPr bwMode="auto">
              <a:xfrm>
                <a:off x="3421" y="3133"/>
                <a:ext cx="2" cy="3"/>
              </a:xfrm>
              <a:custGeom>
                <a:avLst/>
                <a:gdLst>
                  <a:gd name="T0" fmla="*/ 0 w 55"/>
                  <a:gd name="T1" fmla="*/ 0 h 56"/>
                  <a:gd name="T2" fmla="*/ 0 w 55"/>
                  <a:gd name="T3" fmla="*/ 0 h 56"/>
                  <a:gd name="T4" fmla="*/ 0 w 55"/>
                  <a:gd name="T5" fmla="*/ 0 h 56"/>
                  <a:gd name="T6" fmla="*/ 0 w 55"/>
                  <a:gd name="T7" fmla="*/ 0 h 56"/>
                  <a:gd name="T8" fmla="*/ 0 w 55"/>
                  <a:gd name="T9" fmla="*/ 0 h 56"/>
                  <a:gd name="T10" fmla="*/ 0 w 55"/>
                  <a:gd name="T11" fmla="*/ 0 h 56"/>
                  <a:gd name="T12" fmla="*/ 0 w 55"/>
                  <a:gd name="T13" fmla="*/ 0 h 56"/>
                  <a:gd name="T14" fmla="*/ 0 w 55"/>
                  <a:gd name="T15" fmla="*/ 0 h 56"/>
                  <a:gd name="T16" fmla="*/ 0 w 55"/>
                  <a:gd name="T17" fmla="*/ 0 h 56"/>
                  <a:gd name="T18" fmla="*/ 0 w 55"/>
                  <a:gd name="T19" fmla="*/ 0 h 56"/>
                  <a:gd name="T20" fmla="*/ 0 w 55"/>
                  <a:gd name="T21" fmla="*/ 0 h 56"/>
                  <a:gd name="T22" fmla="*/ 0 w 55"/>
                  <a:gd name="T23" fmla="*/ 0 h 56"/>
                  <a:gd name="T24" fmla="*/ 0 w 55"/>
                  <a:gd name="T25" fmla="*/ 0 h 56"/>
                  <a:gd name="T26" fmla="*/ 0 w 55"/>
                  <a:gd name="T27" fmla="*/ 0 h 56"/>
                  <a:gd name="T28" fmla="*/ 0 w 55"/>
                  <a:gd name="T29" fmla="*/ 0 h 56"/>
                  <a:gd name="T30" fmla="*/ 0 w 55"/>
                  <a:gd name="T31" fmla="*/ 0 h 56"/>
                  <a:gd name="T32" fmla="*/ 0 w 55"/>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6"/>
                  <a:gd name="T53" fmla="*/ 55 w 55"/>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89" name="Freeform 984"/>
              <p:cNvSpPr>
                <a:spLocks/>
              </p:cNvSpPr>
              <p:nvPr/>
            </p:nvSpPr>
            <p:spPr bwMode="auto">
              <a:xfrm>
                <a:off x="3433" y="3076"/>
                <a:ext cx="29" cy="29"/>
              </a:xfrm>
              <a:custGeom>
                <a:avLst/>
                <a:gdLst>
                  <a:gd name="T0" fmla="*/ 0 w 624"/>
                  <a:gd name="T1" fmla="*/ 0 h 522"/>
                  <a:gd name="T2" fmla="*/ 0 w 624"/>
                  <a:gd name="T3" fmla="*/ 0 h 522"/>
                  <a:gd name="T4" fmla="*/ 0 w 624"/>
                  <a:gd name="T5" fmla="*/ 0 h 522"/>
                  <a:gd name="T6" fmla="*/ 0 w 624"/>
                  <a:gd name="T7" fmla="*/ 0 h 522"/>
                  <a:gd name="T8" fmla="*/ 0 w 624"/>
                  <a:gd name="T9" fmla="*/ 0 h 522"/>
                  <a:gd name="T10" fmla="*/ 0 60000 65536"/>
                  <a:gd name="T11" fmla="*/ 0 60000 65536"/>
                  <a:gd name="T12" fmla="*/ 0 60000 65536"/>
                  <a:gd name="T13" fmla="*/ 0 60000 65536"/>
                  <a:gd name="T14" fmla="*/ 0 60000 65536"/>
                  <a:gd name="T15" fmla="*/ 0 w 624"/>
                  <a:gd name="T16" fmla="*/ 0 h 522"/>
                  <a:gd name="T17" fmla="*/ 624 w 624"/>
                  <a:gd name="T18" fmla="*/ 522 h 522"/>
                </a:gdLst>
                <a:ahLst/>
                <a:cxnLst>
                  <a:cxn ang="T10">
                    <a:pos x="T0" y="T1"/>
                  </a:cxn>
                  <a:cxn ang="T11">
                    <a:pos x="T2" y="T3"/>
                  </a:cxn>
                  <a:cxn ang="T12">
                    <a:pos x="T4" y="T5"/>
                  </a:cxn>
                  <a:cxn ang="T13">
                    <a:pos x="T6" y="T7"/>
                  </a:cxn>
                  <a:cxn ang="T14">
                    <a:pos x="T8" y="T9"/>
                  </a:cxn>
                </a:cxnLst>
                <a:rect l="T15" t="T16" r="T17" b="T18"/>
                <a:pathLst>
                  <a:path w="624" h="522">
                    <a:moveTo>
                      <a:pt x="498" y="0"/>
                    </a:moveTo>
                    <a:lnTo>
                      <a:pt x="0" y="222"/>
                    </a:lnTo>
                    <a:lnTo>
                      <a:pt x="125" y="522"/>
                    </a:lnTo>
                    <a:lnTo>
                      <a:pt x="624" y="301"/>
                    </a:lnTo>
                    <a:lnTo>
                      <a:pt x="498" y="0"/>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0" name="Freeform 985"/>
              <p:cNvSpPr>
                <a:spLocks/>
              </p:cNvSpPr>
              <p:nvPr/>
            </p:nvSpPr>
            <p:spPr bwMode="auto">
              <a:xfrm>
                <a:off x="3434" y="3077"/>
                <a:ext cx="27" cy="27"/>
              </a:xfrm>
              <a:custGeom>
                <a:avLst/>
                <a:gdLst>
                  <a:gd name="T0" fmla="*/ 0 w 589"/>
                  <a:gd name="T1" fmla="*/ 0 h 484"/>
                  <a:gd name="T2" fmla="*/ 0 w 589"/>
                  <a:gd name="T3" fmla="*/ 0 h 484"/>
                  <a:gd name="T4" fmla="*/ 0 w 589"/>
                  <a:gd name="T5" fmla="*/ 0 h 484"/>
                  <a:gd name="T6" fmla="*/ 0 w 589"/>
                  <a:gd name="T7" fmla="*/ 0 h 484"/>
                  <a:gd name="T8" fmla="*/ 0 w 589"/>
                  <a:gd name="T9" fmla="*/ 0 h 484"/>
                  <a:gd name="T10" fmla="*/ 0 60000 65536"/>
                  <a:gd name="T11" fmla="*/ 0 60000 65536"/>
                  <a:gd name="T12" fmla="*/ 0 60000 65536"/>
                  <a:gd name="T13" fmla="*/ 0 60000 65536"/>
                  <a:gd name="T14" fmla="*/ 0 60000 65536"/>
                  <a:gd name="T15" fmla="*/ 0 w 589"/>
                  <a:gd name="T16" fmla="*/ 0 h 484"/>
                  <a:gd name="T17" fmla="*/ 589 w 589"/>
                  <a:gd name="T18" fmla="*/ 484 h 484"/>
                </a:gdLst>
                <a:ahLst/>
                <a:cxnLst>
                  <a:cxn ang="T10">
                    <a:pos x="T0" y="T1"/>
                  </a:cxn>
                  <a:cxn ang="T11">
                    <a:pos x="T2" y="T3"/>
                  </a:cxn>
                  <a:cxn ang="T12">
                    <a:pos x="T4" y="T5"/>
                  </a:cxn>
                  <a:cxn ang="T13">
                    <a:pos x="T6" y="T7"/>
                  </a:cxn>
                  <a:cxn ang="T14">
                    <a:pos x="T8" y="T9"/>
                  </a:cxn>
                </a:cxnLst>
                <a:rect l="T15" t="T16" r="T17" b="T18"/>
                <a:pathLst>
                  <a:path w="589" h="484">
                    <a:moveTo>
                      <a:pt x="474" y="0"/>
                    </a:moveTo>
                    <a:lnTo>
                      <a:pt x="0" y="211"/>
                    </a:lnTo>
                    <a:lnTo>
                      <a:pt x="114" y="484"/>
                    </a:lnTo>
                    <a:lnTo>
                      <a:pt x="589" y="273"/>
                    </a:lnTo>
                    <a:lnTo>
                      <a:pt x="474" y="0"/>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1" name="Freeform 986"/>
              <p:cNvSpPr>
                <a:spLocks/>
              </p:cNvSpPr>
              <p:nvPr/>
            </p:nvSpPr>
            <p:spPr bwMode="auto">
              <a:xfrm>
                <a:off x="3434" y="3078"/>
                <a:ext cx="27" cy="26"/>
              </a:xfrm>
              <a:custGeom>
                <a:avLst/>
                <a:gdLst>
                  <a:gd name="T0" fmla="*/ 0 w 583"/>
                  <a:gd name="T1" fmla="*/ 0 h 471"/>
                  <a:gd name="T2" fmla="*/ 0 w 583"/>
                  <a:gd name="T3" fmla="*/ 0 h 471"/>
                  <a:gd name="T4" fmla="*/ 0 w 583"/>
                  <a:gd name="T5" fmla="*/ 0 h 471"/>
                  <a:gd name="T6" fmla="*/ 0 w 583"/>
                  <a:gd name="T7" fmla="*/ 0 h 471"/>
                  <a:gd name="T8" fmla="*/ 0 w 583"/>
                  <a:gd name="T9" fmla="*/ 0 h 471"/>
                  <a:gd name="T10" fmla="*/ 0 60000 65536"/>
                  <a:gd name="T11" fmla="*/ 0 60000 65536"/>
                  <a:gd name="T12" fmla="*/ 0 60000 65536"/>
                  <a:gd name="T13" fmla="*/ 0 60000 65536"/>
                  <a:gd name="T14" fmla="*/ 0 60000 65536"/>
                  <a:gd name="T15" fmla="*/ 0 w 583"/>
                  <a:gd name="T16" fmla="*/ 0 h 471"/>
                  <a:gd name="T17" fmla="*/ 583 w 583"/>
                  <a:gd name="T18" fmla="*/ 471 h 471"/>
                </a:gdLst>
                <a:ahLst/>
                <a:cxnLst>
                  <a:cxn ang="T10">
                    <a:pos x="T0" y="T1"/>
                  </a:cxn>
                  <a:cxn ang="T11">
                    <a:pos x="T2" y="T3"/>
                  </a:cxn>
                  <a:cxn ang="T12">
                    <a:pos x="T4" y="T5"/>
                  </a:cxn>
                  <a:cxn ang="T13">
                    <a:pos x="T6" y="T7"/>
                  </a:cxn>
                  <a:cxn ang="T14">
                    <a:pos x="T8" y="T9"/>
                  </a:cxn>
                </a:cxnLst>
                <a:rect l="T15" t="T16" r="T17" b="T18"/>
                <a:pathLst>
                  <a:path w="583" h="471">
                    <a:moveTo>
                      <a:pt x="473" y="0"/>
                    </a:moveTo>
                    <a:lnTo>
                      <a:pt x="0" y="211"/>
                    </a:lnTo>
                    <a:lnTo>
                      <a:pt x="108" y="471"/>
                    </a:lnTo>
                    <a:lnTo>
                      <a:pt x="583" y="260"/>
                    </a:lnTo>
                    <a:lnTo>
                      <a:pt x="473" y="0"/>
                    </a:lnTo>
                    <a:close/>
                  </a:path>
                </a:pathLst>
              </a:custGeom>
              <a:solidFill>
                <a:srgbClr val="87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2" name="Freeform 987"/>
              <p:cNvSpPr>
                <a:spLocks/>
              </p:cNvSpPr>
              <p:nvPr/>
            </p:nvSpPr>
            <p:spPr bwMode="auto">
              <a:xfrm>
                <a:off x="3447" y="3082"/>
                <a:ext cx="10" cy="13"/>
              </a:xfrm>
              <a:custGeom>
                <a:avLst/>
                <a:gdLst>
                  <a:gd name="T0" fmla="*/ 0 w 227"/>
                  <a:gd name="T1" fmla="*/ 0 h 234"/>
                  <a:gd name="T2" fmla="*/ 0 w 227"/>
                  <a:gd name="T3" fmla="*/ 0 h 234"/>
                  <a:gd name="T4" fmla="*/ 0 w 227"/>
                  <a:gd name="T5" fmla="*/ 0 h 234"/>
                  <a:gd name="T6" fmla="*/ 0 w 227"/>
                  <a:gd name="T7" fmla="*/ 0 h 234"/>
                  <a:gd name="T8" fmla="*/ 0 w 227"/>
                  <a:gd name="T9" fmla="*/ 0 h 234"/>
                  <a:gd name="T10" fmla="*/ 0 w 227"/>
                  <a:gd name="T11" fmla="*/ 0 h 234"/>
                  <a:gd name="T12" fmla="*/ 0 w 227"/>
                  <a:gd name="T13" fmla="*/ 0 h 234"/>
                  <a:gd name="T14" fmla="*/ 0 w 227"/>
                  <a:gd name="T15" fmla="*/ 0 h 234"/>
                  <a:gd name="T16" fmla="*/ 0 w 227"/>
                  <a:gd name="T17" fmla="*/ 0 h 234"/>
                  <a:gd name="T18" fmla="*/ 0 w 227"/>
                  <a:gd name="T19" fmla="*/ 0 h 234"/>
                  <a:gd name="T20" fmla="*/ 0 w 227"/>
                  <a:gd name="T21" fmla="*/ 0 h 234"/>
                  <a:gd name="T22" fmla="*/ 0 w 227"/>
                  <a:gd name="T23" fmla="*/ 0 h 234"/>
                  <a:gd name="T24" fmla="*/ 0 w 227"/>
                  <a:gd name="T25" fmla="*/ 0 h 234"/>
                  <a:gd name="T26" fmla="*/ 0 w 227"/>
                  <a:gd name="T27" fmla="*/ 0 h 234"/>
                  <a:gd name="T28" fmla="*/ 0 w 227"/>
                  <a:gd name="T29" fmla="*/ 0 h 234"/>
                  <a:gd name="T30" fmla="*/ 0 w 227"/>
                  <a:gd name="T31" fmla="*/ 0 h 234"/>
                  <a:gd name="T32" fmla="*/ 0 w 227"/>
                  <a:gd name="T33" fmla="*/ 0 h 234"/>
                  <a:gd name="T34" fmla="*/ 0 w 227"/>
                  <a:gd name="T35" fmla="*/ 0 h 234"/>
                  <a:gd name="T36" fmla="*/ 0 w 227"/>
                  <a:gd name="T37" fmla="*/ 0 h 234"/>
                  <a:gd name="T38" fmla="*/ 0 w 227"/>
                  <a:gd name="T39" fmla="*/ 0 h 234"/>
                  <a:gd name="T40" fmla="*/ 0 w 227"/>
                  <a:gd name="T41" fmla="*/ 0 h 234"/>
                  <a:gd name="T42" fmla="*/ 0 w 227"/>
                  <a:gd name="T43" fmla="*/ 0 h 234"/>
                  <a:gd name="T44" fmla="*/ 0 w 227"/>
                  <a:gd name="T45" fmla="*/ 0 h 234"/>
                  <a:gd name="T46" fmla="*/ 0 w 227"/>
                  <a:gd name="T47" fmla="*/ 0 h 234"/>
                  <a:gd name="T48" fmla="*/ 0 w 227"/>
                  <a:gd name="T49" fmla="*/ 0 h 234"/>
                  <a:gd name="T50" fmla="*/ 0 w 227"/>
                  <a:gd name="T51" fmla="*/ 0 h 234"/>
                  <a:gd name="T52" fmla="*/ 0 w 227"/>
                  <a:gd name="T53" fmla="*/ 0 h 234"/>
                  <a:gd name="T54" fmla="*/ 0 w 227"/>
                  <a:gd name="T55" fmla="*/ 0 h 234"/>
                  <a:gd name="T56" fmla="*/ 0 w 227"/>
                  <a:gd name="T57" fmla="*/ 0 h 234"/>
                  <a:gd name="T58" fmla="*/ 0 w 227"/>
                  <a:gd name="T59" fmla="*/ 0 h 234"/>
                  <a:gd name="T60" fmla="*/ 0 w 227"/>
                  <a:gd name="T61" fmla="*/ 0 h 234"/>
                  <a:gd name="T62" fmla="*/ 0 w 227"/>
                  <a:gd name="T63" fmla="*/ 0 h 234"/>
                  <a:gd name="T64" fmla="*/ 0 w 227"/>
                  <a:gd name="T65" fmla="*/ 0 h 2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7"/>
                  <a:gd name="T100" fmla="*/ 0 h 234"/>
                  <a:gd name="T101" fmla="*/ 227 w 227"/>
                  <a:gd name="T102" fmla="*/ 234 h 2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3" name="Freeform 988"/>
              <p:cNvSpPr>
                <a:spLocks/>
              </p:cNvSpPr>
              <p:nvPr/>
            </p:nvSpPr>
            <p:spPr bwMode="auto">
              <a:xfrm>
                <a:off x="3447" y="3082"/>
                <a:ext cx="10" cy="12"/>
              </a:xfrm>
              <a:custGeom>
                <a:avLst/>
                <a:gdLst>
                  <a:gd name="T0" fmla="*/ 0 w 208"/>
                  <a:gd name="T1" fmla="*/ 0 h 214"/>
                  <a:gd name="T2" fmla="*/ 0 w 208"/>
                  <a:gd name="T3" fmla="*/ 0 h 214"/>
                  <a:gd name="T4" fmla="*/ 0 w 208"/>
                  <a:gd name="T5" fmla="*/ 0 h 214"/>
                  <a:gd name="T6" fmla="*/ 0 w 208"/>
                  <a:gd name="T7" fmla="*/ 0 h 214"/>
                  <a:gd name="T8" fmla="*/ 0 w 208"/>
                  <a:gd name="T9" fmla="*/ 0 h 214"/>
                  <a:gd name="T10" fmla="*/ 0 w 208"/>
                  <a:gd name="T11" fmla="*/ 0 h 214"/>
                  <a:gd name="T12" fmla="*/ 0 w 208"/>
                  <a:gd name="T13" fmla="*/ 0 h 214"/>
                  <a:gd name="T14" fmla="*/ 0 w 208"/>
                  <a:gd name="T15" fmla="*/ 0 h 214"/>
                  <a:gd name="T16" fmla="*/ 0 w 208"/>
                  <a:gd name="T17" fmla="*/ 0 h 214"/>
                  <a:gd name="T18" fmla="*/ 0 w 208"/>
                  <a:gd name="T19" fmla="*/ 0 h 214"/>
                  <a:gd name="T20" fmla="*/ 0 w 208"/>
                  <a:gd name="T21" fmla="*/ 0 h 214"/>
                  <a:gd name="T22" fmla="*/ 0 w 208"/>
                  <a:gd name="T23" fmla="*/ 0 h 214"/>
                  <a:gd name="T24" fmla="*/ 0 w 208"/>
                  <a:gd name="T25" fmla="*/ 0 h 214"/>
                  <a:gd name="T26" fmla="*/ 0 w 208"/>
                  <a:gd name="T27" fmla="*/ 0 h 214"/>
                  <a:gd name="T28" fmla="*/ 0 w 208"/>
                  <a:gd name="T29" fmla="*/ 0 h 214"/>
                  <a:gd name="T30" fmla="*/ 0 w 208"/>
                  <a:gd name="T31" fmla="*/ 0 h 214"/>
                  <a:gd name="T32" fmla="*/ 0 w 208"/>
                  <a:gd name="T33" fmla="*/ 0 h 214"/>
                  <a:gd name="T34" fmla="*/ 0 w 208"/>
                  <a:gd name="T35" fmla="*/ 0 h 214"/>
                  <a:gd name="T36" fmla="*/ 0 w 208"/>
                  <a:gd name="T37" fmla="*/ 0 h 214"/>
                  <a:gd name="T38" fmla="*/ 0 w 208"/>
                  <a:gd name="T39" fmla="*/ 0 h 214"/>
                  <a:gd name="T40" fmla="*/ 0 w 208"/>
                  <a:gd name="T41" fmla="*/ 0 h 214"/>
                  <a:gd name="T42" fmla="*/ 0 w 208"/>
                  <a:gd name="T43" fmla="*/ 0 h 214"/>
                  <a:gd name="T44" fmla="*/ 0 w 208"/>
                  <a:gd name="T45" fmla="*/ 0 h 214"/>
                  <a:gd name="T46" fmla="*/ 0 w 208"/>
                  <a:gd name="T47" fmla="*/ 0 h 214"/>
                  <a:gd name="T48" fmla="*/ 0 w 208"/>
                  <a:gd name="T49" fmla="*/ 0 h 214"/>
                  <a:gd name="T50" fmla="*/ 0 w 208"/>
                  <a:gd name="T51" fmla="*/ 0 h 214"/>
                  <a:gd name="T52" fmla="*/ 0 w 208"/>
                  <a:gd name="T53" fmla="*/ 0 h 214"/>
                  <a:gd name="T54" fmla="*/ 0 w 208"/>
                  <a:gd name="T55" fmla="*/ 0 h 214"/>
                  <a:gd name="T56" fmla="*/ 0 w 208"/>
                  <a:gd name="T57" fmla="*/ 0 h 214"/>
                  <a:gd name="T58" fmla="*/ 0 w 208"/>
                  <a:gd name="T59" fmla="*/ 0 h 214"/>
                  <a:gd name="T60" fmla="*/ 0 w 208"/>
                  <a:gd name="T61" fmla="*/ 0 h 214"/>
                  <a:gd name="T62" fmla="*/ 0 w 208"/>
                  <a:gd name="T63" fmla="*/ 0 h 214"/>
                  <a:gd name="T64" fmla="*/ 0 w 208"/>
                  <a:gd name="T65" fmla="*/ 0 h 2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214"/>
                  <a:gd name="T101" fmla="*/ 208 w 208"/>
                  <a:gd name="T102" fmla="*/ 214 h 2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4" name="Freeform 989"/>
              <p:cNvSpPr>
                <a:spLocks/>
              </p:cNvSpPr>
              <p:nvPr/>
            </p:nvSpPr>
            <p:spPr bwMode="auto">
              <a:xfrm>
                <a:off x="3448" y="3083"/>
                <a:ext cx="8" cy="10"/>
              </a:xfrm>
              <a:custGeom>
                <a:avLst/>
                <a:gdLst>
                  <a:gd name="T0" fmla="*/ 0 w 189"/>
                  <a:gd name="T1" fmla="*/ 0 h 194"/>
                  <a:gd name="T2" fmla="*/ 0 w 189"/>
                  <a:gd name="T3" fmla="*/ 0 h 194"/>
                  <a:gd name="T4" fmla="*/ 0 w 189"/>
                  <a:gd name="T5" fmla="*/ 0 h 194"/>
                  <a:gd name="T6" fmla="*/ 0 w 189"/>
                  <a:gd name="T7" fmla="*/ 0 h 194"/>
                  <a:gd name="T8" fmla="*/ 0 w 189"/>
                  <a:gd name="T9" fmla="*/ 0 h 194"/>
                  <a:gd name="T10" fmla="*/ 0 w 189"/>
                  <a:gd name="T11" fmla="*/ 0 h 194"/>
                  <a:gd name="T12" fmla="*/ 0 w 189"/>
                  <a:gd name="T13" fmla="*/ 0 h 194"/>
                  <a:gd name="T14" fmla="*/ 0 w 189"/>
                  <a:gd name="T15" fmla="*/ 0 h 194"/>
                  <a:gd name="T16" fmla="*/ 0 w 189"/>
                  <a:gd name="T17" fmla="*/ 0 h 194"/>
                  <a:gd name="T18" fmla="*/ 0 w 189"/>
                  <a:gd name="T19" fmla="*/ 0 h 194"/>
                  <a:gd name="T20" fmla="*/ 0 w 189"/>
                  <a:gd name="T21" fmla="*/ 0 h 194"/>
                  <a:gd name="T22" fmla="*/ 0 w 189"/>
                  <a:gd name="T23" fmla="*/ 0 h 194"/>
                  <a:gd name="T24" fmla="*/ 0 w 189"/>
                  <a:gd name="T25" fmla="*/ 0 h 194"/>
                  <a:gd name="T26" fmla="*/ 0 w 189"/>
                  <a:gd name="T27" fmla="*/ 0 h 194"/>
                  <a:gd name="T28" fmla="*/ 0 w 189"/>
                  <a:gd name="T29" fmla="*/ 0 h 194"/>
                  <a:gd name="T30" fmla="*/ 0 w 189"/>
                  <a:gd name="T31" fmla="*/ 0 h 194"/>
                  <a:gd name="T32" fmla="*/ 0 w 189"/>
                  <a:gd name="T33" fmla="*/ 0 h 194"/>
                  <a:gd name="T34" fmla="*/ 0 w 189"/>
                  <a:gd name="T35" fmla="*/ 0 h 194"/>
                  <a:gd name="T36" fmla="*/ 0 w 189"/>
                  <a:gd name="T37" fmla="*/ 0 h 194"/>
                  <a:gd name="T38" fmla="*/ 0 w 189"/>
                  <a:gd name="T39" fmla="*/ 0 h 194"/>
                  <a:gd name="T40" fmla="*/ 0 w 189"/>
                  <a:gd name="T41" fmla="*/ 0 h 194"/>
                  <a:gd name="T42" fmla="*/ 0 w 189"/>
                  <a:gd name="T43" fmla="*/ 0 h 194"/>
                  <a:gd name="T44" fmla="*/ 0 w 189"/>
                  <a:gd name="T45" fmla="*/ 0 h 194"/>
                  <a:gd name="T46" fmla="*/ 0 w 189"/>
                  <a:gd name="T47" fmla="*/ 0 h 194"/>
                  <a:gd name="T48" fmla="*/ 0 w 189"/>
                  <a:gd name="T49" fmla="*/ 0 h 194"/>
                  <a:gd name="T50" fmla="*/ 0 w 189"/>
                  <a:gd name="T51" fmla="*/ 0 h 194"/>
                  <a:gd name="T52" fmla="*/ 0 w 189"/>
                  <a:gd name="T53" fmla="*/ 0 h 194"/>
                  <a:gd name="T54" fmla="*/ 0 w 189"/>
                  <a:gd name="T55" fmla="*/ 0 h 194"/>
                  <a:gd name="T56" fmla="*/ 0 w 189"/>
                  <a:gd name="T57" fmla="*/ 0 h 194"/>
                  <a:gd name="T58" fmla="*/ 0 w 189"/>
                  <a:gd name="T59" fmla="*/ 0 h 194"/>
                  <a:gd name="T60" fmla="*/ 0 w 189"/>
                  <a:gd name="T61" fmla="*/ 0 h 194"/>
                  <a:gd name="T62" fmla="*/ 0 w 189"/>
                  <a:gd name="T63" fmla="*/ 0 h 194"/>
                  <a:gd name="T64" fmla="*/ 0 w 189"/>
                  <a:gd name="T65" fmla="*/ 0 h 1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9"/>
                  <a:gd name="T100" fmla="*/ 0 h 194"/>
                  <a:gd name="T101" fmla="*/ 189 w 189"/>
                  <a:gd name="T102" fmla="*/ 194 h 1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5" name="Freeform 990"/>
              <p:cNvSpPr>
                <a:spLocks/>
              </p:cNvSpPr>
              <p:nvPr/>
            </p:nvSpPr>
            <p:spPr bwMode="auto">
              <a:xfrm>
                <a:off x="3448" y="3083"/>
                <a:ext cx="8" cy="10"/>
              </a:xfrm>
              <a:custGeom>
                <a:avLst/>
                <a:gdLst>
                  <a:gd name="T0" fmla="*/ 0 w 171"/>
                  <a:gd name="T1" fmla="*/ 0 h 177"/>
                  <a:gd name="T2" fmla="*/ 0 w 171"/>
                  <a:gd name="T3" fmla="*/ 0 h 177"/>
                  <a:gd name="T4" fmla="*/ 0 w 171"/>
                  <a:gd name="T5" fmla="*/ 0 h 177"/>
                  <a:gd name="T6" fmla="*/ 0 w 171"/>
                  <a:gd name="T7" fmla="*/ 0 h 177"/>
                  <a:gd name="T8" fmla="*/ 0 w 171"/>
                  <a:gd name="T9" fmla="*/ 0 h 177"/>
                  <a:gd name="T10" fmla="*/ 0 w 171"/>
                  <a:gd name="T11" fmla="*/ 0 h 177"/>
                  <a:gd name="T12" fmla="*/ 0 w 171"/>
                  <a:gd name="T13" fmla="*/ 0 h 177"/>
                  <a:gd name="T14" fmla="*/ 0 w 171"/>
                  <a:gd name="T15" fmla="*/ 0 h 177"/>
                  <a:gd name="T16" fmla="*/ 0 w 171"/>
                  <a:gd name="T17" fmla="*/ 0 h 177"/>
                  <a:gd name="T18" fmla="*/ 0 w 171"/>
                  <a:gd name="T19" fmla="*/ 0 h 177"/>
                  <a:gd name="T20" fmla="*/ 0 w 171"/>
                  <a:gd name="T21" fmla="*/ 0 h 177"/>
                  <a:gd name="T22" fmla="*/ 0 w 171"/>
                  <a:gd name="T23" fmla="*/ 0 h 177"/>
                  <a:gd name="T24" fmla="*/ 0 w 171"/>
                  <a:gd name="T25" fmla="*/ 0 h 177"/>
                  <a:gd name="T26" fmla="*/ 0 w 171"/>
                  <a:gd name="T27" fmla="*/ 0 h 177"/>
                  <a:gd name="T28" fmla="*/ 0 w 171"/>
                  <a:gd name="T29" fmla="*/ 0 h 177"/>
                  <a:gd name="T30" fmla="*/ 0 w 171"/>
                  <a:gd name="T31" fmla="*/ 0 h 177"/>
                  <a:gd name="T32" fmla="*/ 0 w 171"/>
                  <a:gd name="T33" fmla="*/ 0 h 177"/>
                  <a:gd name="T34" fmla="*/ 0 w 171"/>
                  <a:gd name="T35" fmla="*/ 0 h 177"/>
                  <a:gd name="T36" fmla="*/ 0 w 171"/>
                  <a:gd name="T37" fmla="*/ 0 h 177"/>
                  <a:gd name="T38" fmla="*/ 0 w 171"/>
                  <a:gd name="T39" fmla="*/ 0 h 177"/>
                  <a:gd name="T40" fmla="*/ 0 w 171"/>
                  <a:gd name="T41" fmla="*/ 0 h 177"/>
                  <a:gd name="T42" fmla="*/ 0 w 171"/>
                  <a:gd name="T43" fmla="*/ 0 h 177"/>
                  <a:gd name="T44" fmla="*/ 0 w 171"/>
                  <a:gd name="T45" fmla="*/ 0 h 177"/>
                  <a:gd name="T46" fmla="*/ 0 w 171"/>
                  <a:gd name="T47" fmla="*/ 0 h 177"/>
                  <a:gd name="T48" fmla="*/ 0 w 171"/>
                  <a:gd name="T49" fmla="*/ 0 h 177"/>
                  <a:gd name="T50" fmla="*/ 0 w 171"/>
                  <a:gd name="T51" fmla="*/ 0 h 177"/>
                  <a:gd name="T52" fmla="*/ 0 w 171"/>
                  <a:gd name="T53" fmla="*/ 0 h 177"/>
                  <a:gd name="T54" fmla="*/ 0 w 171"/>
                  <a:gd name="T55" fmla="*/ 0 h 177"/>
                  <a:gd name="T56" fmla="*/ 0 w 171"/>
                  <a:gd name="T57" fmla="*/ 0 h 177"/>
                  <a:gd name="T58" fmla="*/ 0 w 171"/>
                  <a:gd name="T59" fmla="*/ 0 h 177"/>
                  <a:gd name="T60" fmla="*/ 0 w 171"/>
                  <a:gd name="T61" fmla="*/ 0 h 177"/>
                  <a:gd name="T62" fmla="*/ 0 w 171"/>
                  <a:gd name="T63" fmla="*/ 0 h 177"/>
                  <a:gd name="T64" fmla="*/ 0 w 171"/>
                  <a:gd name="T65" fmla="*/ 0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177"/>
                  <a:gd name="T101" fmla="*/ 171 w 171"/>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6" name="Freeform 991"/>
              <p:cNvSpPr>
                <a:spLocks/>
              </p:cNvSpPr>
              <p:nvPr/>
            </p:nvSpPr>
            <p:spPr bwMode="auto">
              <a:xfrm>
                <a:off x="3449" y="3083"/>
                <a:ext cx="7" cy="9"/>
              </a:xfrm>
              <a:custGeom>
                <a:avLst/>
                <a:gdLst>
                  <a:gd name="T0" fmla="*/ 0 w 152"/>
                  <a:gd name="T1" fmla="*/ 0 h 156"/>
                  <a:gd name="T2" fmla="*/ 0 w 152"/>
                  <a:gd name="T3" fmla="*/ 0 h 156"/>
                  <a:gd name="T4" fmla="*/ 0 w 152"/>
                  <a:gd name="T5" fmla="*/ 0 h 156"/>
                  <a:gd name="T6" fmla="*/ 0 w 152"/>
                  <a:gd name="T7" fmla="*/ 0 h 156"/>
                  <a:gd name="T8" fmla="*/ 0 w 152"/>
                  <a:gd name="T9" fmla="*/ 0 h 156"/>
                  <a:gd name="T10" fmla="*/ 0 w 152"/>
                  <a:gd name="T11" fmla="*/ 0 h 156"/>
                  <a:gd name="T12" fmla="*/ 0 w 152"/>
                  <a:gd name="T13" fmla="*/ 0 h 156"/>
                  <a:gd name="T14" fmla="*/ 0 w 152"/>
                  <a:gd name="T15" fmla="*/ 0 h 156"/>
                  <a:gd name="T16" fmla="*/ 0 w 152"/>
                  <a:gd name="T17" fmla="*/ 0 h 156"/>
                  <a:gd name="T18" fmla="*/ 0 w 152"/>
                  <a:gd name="T19" fmla="*/ 0 h 156"/>
                  <a:gd name="T20" fmla="*/ 0 w 152"/>
                  <a:gd name="T21" fmla="*/ 0 h 156"/>
                  <a:gd name="T22" fmla="*/ 0 w 152"/>
                  <a:gd name="T23" fmla="*/ 0 h 156"/>
                  <a:gd name="T24" fmla="*/ 0 w 152"/>
                  <a:gd name="T25" fmla="*/ 0 h 156"/>
                  <a:gd name="T26" fmla="*/ 0 w 152"/>
                  <a:gd name="T27" fmla="*/ 0 h 156"/>
                  <a:gd name="T28" fmla="*/ 0 w 152"/>
                  <a:gd name="T29" fmla="*/ 0 h 156"/>
                  <a:gd name="T30" fmla="*/ 0 w 152"/>
                  <a:gd name="T31" fmla="*/ 0 h 156"/>
                  <a:gd name="T32" fmla="*/ 0 w 152"/>
                  <a:gd name="T33" fmla="*/ 0 h 156"/>
                  <a:gd name="T34" fmla="*/ 0 w 152"/>
                  <a:gd name="T35" fmla="*/ 0 h 156"/>
                  <a:gd name="T36" fmla="*/ 0 w 152"/>
                  <a:gd name="T37" fmla="*/ 0 h 156"/>
                  <a:gd name="T38" fmla="*/ 0 w 152"/>
                  <a:gd name="T39" fmla="*/ 0 h 156"/>
                  <a:gd name="T40" fmla="*/ 0 w 152"/>
                  <a:gd name="T41" fmla="*/ 0 h 156"/>
                  <a:gd name="T42" fmla="*/ 0 w 152"/>
                  <a:gd name="T43" fmla="*/ 0 h 156"/>
                  <a:gd name="T44" fmla="*/ 0 w 152"/>
                  <a:gd name="T45" fmla="*/ 0 h 156"/>
                  <a:gd name="T46" fmla="*/ 0 w 152"/>
                  <a:gd name="T47" fmla="*/ 0 h 156"/>
                  <a:gd name="T48" fmla="*/ 0 w 152"/>
                  <a:gd name="T49" fmla="*/ 0 h 156"/>
                  <a:gd name="T50" fmla="*/ 0 w 152"/>
                  <a:gd name="T51" fmla="*/ 0 h 156"/>
                  <a:gd name="T52" fmla="*/ 0 w 152"/>
                  <a:gd name="T53" fmla="*/ 0 h 156"/>
                  <a:gd name="T54" fmla="*/ 0 w 152"/>
                  <a:gd name="T55" fmla="*/ 0 h 156"/>
                  <a:gd name="T56" fmla="*/ 0 w 152"/>
                  <a:gd name="T57" fmla="*/ 0 h 156"/>
                  <a:gd name="T58" fmla="*/ 0 w 152"/>
                  <a:gd name="T59" fmla="*/ 0 h 156"/>
                  <a:gd name="T60" fmla="*/ 0 w 152"/>
                  <a:gd name="T61" fmla="*/ 0 h 156"/>
                  <a:gd name="T62" fmla="*/ 0 w 152"/>
                  <a:gd name="T63" fmla="*/ 0 h 156"/>
                  <a:gd name="T64" fmla="*/ 0 w 152"/>
                  <a:gd name="T65" fmla="*/ 0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2"/>
                  <a:gd name="T100" fmla="*/ 0 h 156"/>
                  <a:gd name="T101" fmla="*/ 152 w 152"/>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7" name="Freeform 992"/>
              <p:cNvSpPr>
                <a:spLocks/>
              </p:cNvSpPr>
              <p:nvPr/>
            </p:nvSpPr>
            <p:spPr bwMode="auto">
              <a:xfrm>
                <a:off x="3449" y="3083"/>
                <a:ext cx="6" cy="8"/>
              </a:xfrm>
              <a:custGeom>
                <a:avLst/>
                <a:gdLst>
                  <a:gd name="T0" fmla="*/ 0 w 134"/>
                  <a:gd name="T1" fmla="*/ 0 h 139"/>
                  <a:gd name="T2" fmla="*/ 0 w 134"/>
                  <a:gd name="T3" fmla="*/ 0 h 139"/>
                  <a:gd name="T4" fmla="*/ 0 w 134"/>
                  <a:gd name="T5" fmla="*/ 0 h 139"/>
                  <a:gd name="T6" fmla="*/ 0 w 134"/>
                  <a:gd name="T7" fmla="*/ 0 h 139"/>
                  <a:gd name="T8" fmla="*/ 0 w 134"/>
                  <a:gd name="T9" fmla="*/ 0 h 139"/>
                  <a:gd name="T10" fmla="*/ 0 w 134"/>
                  <a:gd name="T11" fmla="*/ 0 h 139"/>
                  <a:gd name="T12" fmla="*/ 0 w 134"/>
                  <a:gd name="T13" fmla="*/ 0 h 139"/>
                  <a:gd name="T14" fmla="*/ 0 w 134"/>
                  <a:gd name="T15" fmla="*/ 0 h 139"/>
                  <a:gd name="T16" fmla="*/ 0 w 134"/>
                  <a:gd name="T17" fmla="*/ 0 h 139"/>
                  <a:gd name="T18" fmla="*/ 0 w 134"/>
                  <a:gd name="T19" fmla="*/ 0 h 139"/>
                  <a:gd name="T20" fmla="*/ 0 w 134"/>
                  <a:gd name="T21" fmla="*/ 0 h 139"/>
                  <a:gd name="T22" fmla="*/ 0 w 134"/>
                  <a:gd name="T23" fmla="*/ 0 h 139"/>
                  <a:gd name="T24" fmla="*/ 0 w 134"/>
                  <a:gd name="T25" fmla="*/ 0 h 139"/>
                  <a:gd name="T26" fmla="*/ 0 w 134"/>
                  <a:gd name="T27" fmla="*/ 0 h 139"/>
                  <a:gd name="T28" fmla="*/ 0 w 134"/>
                  <a:gd name="T29" fmla="*/ 0 h 139"/>
                  <a:gd name="T30" fmla="*/ 0 w 134"/>
                  <a:gd name="T31" fmla="*/ 0 h 139"/>
                  <a:gd name="T32" fmla="*/ 0 w 134"/>
                  <a:gd name="T33" fmla="*/ 0 h 139"/>
                  <a:gd name="T34" fmla="*/ 0 w 134"/>
                  <a:gd name="T35" fmla="*/ 0 h 139"/>
                  <a:gd name="T36" fmla="*/ 0 w 134"/>
                  <a:gd name="T37" fmla="*/ 0 h 139"/>
                  <a:gd name="T38" fmla="*/ 0 w 134"/>
                  <a:gd name="T39" fmla="*/ 0 h 139"/>
                  <a:gd name="T40" fmla="*/ 0 w 134"/>
                  <a:gd name="T41" fmla="*/ 0 h 139"/>
                  <a:gd name="T42" fmla="*/ 0 w 134"/>
                  <a:gd name="T43" fmla="*/ 0 h 139"/>
                  <a:gd name="T44" fmla="*/ 0 w 134"/>
                  <a:gd name="T45" fmla="*/ 0 h 139"/>
                  <a:gd name="T46" fmla="*/ 0 w 134"/>
                  <a:gd name="T47" fmla="*/ 0 h 139"/>
                  <a:gd name="T48" fmla="*/ 0 w 134"/>
                  <a:gd name="T49" fmla="*/ 0 h 139"/>
                  <a:gd name="T50" fmla="*/ 0 w 134"/>
                  <a:gd name="T51" fmla="*/ 0 h 139"/>
                  <a:gd name="T52" fmla="*/ 0 w 134"/>
                  <a:gd name="T53" fmla="*/ 0 h 139"/>
                  <a:gd name="T54" fmla="*/ 0 w 134"/>
                  <a:gd name="T55" fmla="*/ 0 h 139"/>
                  <a:gd name="T56" fmla="*/ 0 w 134"/>
                  <a:gd name="T57" fmla="*/ 0 h 139"/>
                  <a:gd name="T58" fmla="*/ 0 w 134"/>
                  <a:gd name="T59" fmla="*/ 0 h 139"/>
                  <a:gd name="T60" fmla="*/ 0 w 134"/>
                  <a:gd name="T61" fmla="*/ 0 h 139"/>
                  <a:gd name="T62" fmla="*/ 0 w 134"/>
                  <a:gd name="T63" fmla="*/ 0 h 139"/>
                  <a:gd name="T64" fmla="*/ 0 w 134"/>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139"/>
                  <a:gd name="T101" fmla="*/ 134 w 134"/>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8" name="Freeform 993"/>
              <p:cNvSpPr>
                <a:spLocks/>
              </p:cNvSpPr>
              <p:nvPr/>
            </p:nvSpPr>
            <p:spPr bwMode="auto">
              <a:xfrm>
                <a:off x="3441" y="3093"/>
                <a:ext cx="1" cy="2"/>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33"/>
                  <a:gd name="T32" fmla="*/ 21 w 2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99" name="Freeform 994"/>
              <p:cNvSpPr>
                <a:spLocks/>
              </p:cNvSpPr>
              <p:nvPr/>
            </p:nvSpPr>
            <p:spPr bwMode="auto">
              <a:xfrm>
                <a:off x="3442" y="3089"/>
                <a:ext cx="3" cy="6"/>
              </a:xfrm>
              <a:custGeom>
                <a:avLst/>
                <a:gdLst>
                  <a:gd name="T0" fmla="*/ 0 w 75"/>
                  <a:gd name="T1" fmla="*/ 0 h 98"/>
                  <a:gd name="T2" fmla="*/ 0 w 75"/>
                  <a:gd name="T3" fmla="*/ 0 h 98"/>
                  <a:gd name="T4" fmla="*/ 0 w 75"/>
                  <a:gd name="T5" fmla="*/ 0 h 98"/>
                  <a:gd name="T6" fmla="*/ 0 w 75"/>
                  <a:gd name="T7" fmla="*/ 0 h 98"/>
                  <a:gd name="T8" fmla="*/ 0 w 75"/>
                  <a:gd name="T9" fmla="*/ 0 h 98"/>
                  <a:gd name="T10" fmla="*/ 0 w 75"/>
                  <a:gd name="T11" fmla="*/ 0 h 98"/>
                  <a:gd name="T12" fmla="*/ 0 w 75"/>
                  <a:gd name="T13" fmla="*/ 0 h 98"/>
                  <a:gd name="T14" fmla="*/ 0 w 75"/>
                  <a:gd name="T15" fmla="*/ 0 h 98"/>
                  <a:gd name="T16" fmla="*/ 0 w 75"/>
                  <a:gd name="T17" fmla="*/ 0 h 98"/>
                  <a:gd name="T18" fmla="*/ 0 w 75"/>
                  <a:gd name="T19" fmla="*/ 0 h 98"/>
                  <a:gd name="T20" fmla="*/ 0 w 75"/>
                  <a:gd name="T21" fmla="*/ 0 h 98"/>
                  <a:gd name="T22" fmla="*/ 0 w 75"/>
                  <a:gd name="T23" fmla="*/ 0 h 98"/>
                  <a:gd name="T24" fmla="*/ 0 w 75"/>
                  <a:gd name="T25" fmla="*/ 0 h 98"/>
                  <a:gd name="T26" fmla="*/ 0 w 75"/>
                  <a:gd name="T27" fmla="*/ 0 h 98"/>
                  <a:gd name="T28" fmla="*/ 0 w 75"/>
                  <a:gd name="T29" fmla="*/ 0 h 98"/>
                  <a:gd name="T30" fmla="*/ 0 w 75"/>
                  <a:gd name="T31" fmla="*/ 0 h 98"/>
                  <a:gd name="T32" fmla="*/ 0 w 75"/>
                  <a:gd name="T33" fmla="*/ 0 h 98"/>
                  <a:gd name="T34" fmla="*/ 0 w 75"/>
                  <a:gd name="T35" fmla="*/ 0 h 98"/>
                  <a:gd name="T36" fmla="*/ 0 w 75"/>
                  <a:gd name="T37" fmla="*/ 0 h 98"/>
                  <a:gd name="T38" fmla="*/ 0 w 75"/>
                  <a:gd name="T39" fmla="*/ 0 h 98"/>
                  <a:gd name="T40" fmla="*/ 0 w 75"/>
                  <a:gd name="T41" fmla="*/ 0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98"/>
                  <a:gd name="T65" fmla="*/ 75 w 75"/>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40" y="1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0" name="Freeform 995"/>
              <p:cNvSpPr>
                <a:spLocks/>
              </p:cNvSpPr>
              <p:nvPr/>
            </p:nvSpPr>
            <p:spPr bwMode="auto">
              <a:xfrm>
                <a:off x="3440" y="3087"/>
                <a:ext cx="5" cy="3"/>
              </a:xfrm>
              <a:custGeom>
                <a:avLst/>
                <a:gdLst>
                  <a:gd name="T0" fmla="*/ 0 w 108"/>
                  <a:gd name="T1" fmla="*/ 0 h 49"/>
                  <a:gd name="T2" fmla="*/ 0 w 108"/>
                  <a:gd name="T3" fmla="*/ 0 h 49"/>
                  <a:gd name="T4" fmla="*/ 0 w 108"/>
                  <a:gd name="T5" fmla="*/ 0 h 49"/>
                  <a:gd name="T6" fmla="*/ 0 w 108"/>
                  <a:gd name="T7" fmla="*/ 0 h 49"/>
                  <a:gd name="T8" fmla="*/ 0 w 108"/>
                  <a:gd name="T9" fmla="*/ 0 h 49"/>
                  <a:gd name="T10" fmla="*/ 0 w 108"/>
                  <a:gd name="T11" fmla="*/ 0 h 49"/>
                  <a:gd name="T12" fmla="*/ 0 w 108"/>
                  <a:gd name="T13" fmla="*/ 0 h 49"/>
                  <a:gd name="T14" fmla="*/ 0 w 108"/>
                  <a:gd name="T15" fmla="*/ 0 h 49"/>
                  <a:gd name="T16" fmla="*/ 0 w 108"/>
                  <a:gd name="T17" fmla="*/ 0 h 49"/>
                  <a:gd name="T18" fmla="*/ 0 w 108"/>
                  <a:gd name="T19" fmla="*/ 0 h 49"/>
                  <a:gd name="T20" fmla="*/ 0 w 108"/>
                  <a:gd name="T21" fmla="*/ 0 h 49"/>
                  <a:gd name="T22" fmla="*/ 0 w 108"/>
                  <a:gd name="T23" fmla="*/ 0 h 49"/>
                  <a:gd name="T24" fmla="*/ 0 w 108"/>
                  <a:gd name="T25" fmla="*/ 0 h 49"/>
                  <a:gd name="T26" fmla="*/ 0 w 108"/>
                  <a:gd name="T27" fmla="*/ 0 h 49"/>
                  <a:gd name="T28" fmla="*/ 0 w 108"/>
                  <a:gd name="T29" fmla="*/ 0 h 49"/>
                  <a:gd name="T30" fmla="*/ 0 w 108"/>
                  <a:gd name="T31" fmla="*/ 0 h 49"/>
                  <a:gd name="T32" fmla="*/ 0 w 108"/>
                  <a:gd name="T33" fmla="*/ 0 h 49"/>
                  <a:gd name="T34" fmla="*/ 0 w 108"/>
                  <a:gd name="T35" fmla="*/ 0 h 49"/>
                  <a:gd name="T36" fmla="*/ 0 w 108"/>
                  <a:gd name="T37" fmla="*/ 0 h 49"/>
                  <a:gd name="T38" fmla="*/ 0 w 108"/>
                  <a:gd name="T39" fmla="*/ 0 h 49"/>
                  <a:gd name="T40" fmla="*/ 0 w 108"/>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49"/>
                  <a:gd name="T65" fmla="*/ 108 w 108"/>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20" y="43"/>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1" name="Freeform 996"/>
              <p:cNvSpPr>
                <a:spLocks/>
              </p:cNvSpPr>
              <p:nvPr/>
            </p:nvSpPr>
            <p:spPr bwMode="auto">
              <a:xfrm>
                <a:off x="3438" y="3088"/>
                <a:ext cx="3" cy="8"/>
              </a:xfrm>
              <a:custGeom>
                <a:avLst/>
                <a:gdLst>
                  <a:gd name="T0" fmla="*/ 0 w 69"/>
                  <a:gd name="T1" fmla="*/ 0 h 129"/>
                  <a:gd name="T2" fmla="*/ 0 w 69"/>
                  <a:gd name="T3" fmla="*/ 0 h 129"/>
                  <a:gd name="T4" fmla="*/ 0 w 69"/>
                  <a:gd name="T5" fmla="*/ 0 h 129"/>
                  <a:gd name="T6" fmla="*/ 0 w 69"/>
                  <a:gd name="T7" fmla="*/ 0 h 129"/>
                  <a:gd name="T8" fmla="*/ 0 w 69"/>
                  <a:gd name="T9" fmla="*/ 0 h 129"/>
                  <a:gd name="T10" fmla="*/ 0 w 69"/>
                  <a:gd name="T11" fmla="*/ 0 h 129"/>
                  <a:gd name="T12" fmla="*/ 0 w 69"/>
                  <a:gd name="T13" fmla="*/ 0 h 129"/>
                  <a:gd name="T14" fmla="*/ 0 w 69"/>
                  <a:gd name="T15" fmla="*/ 0 h 129"/>
                  <a:gd name="T16" fmla="*/ 0 w 69"/>
                  <a:gd name="T17" fmla="*/ 0 h 129"/>
                  <a:gd name="T18" fmla="*/ 0 w 69"/>
                  <a:gd name="T19" fmla="*/ 0 h 129"/>
                  <a:gd name="T20" fmla="*/ 0 w 69"/>
                  <a:gd name="T21" fmla="*/ 0 h 129"/>
                  <a:gd name="T22" fmla="*/ 0 w 69"/>
                  <a:gd name="T23" fmla="*/ 0 h 129"/>
                  <a:gd name="T24" fmla="*/ 0 w 69"/>
                  <a:gd name="T25" fmla="*/ 0 h 129"/>
                  <a:gd name="T26" fmla="*/ 0 w 69"/>
                  <a:gd name="T27" fmla="*/ 0 h 129"/>
                  <a:gd name="T28" fmla="*/ 0 w 69"/>
                  <a:gd name="T29" fmla="*/ 0 h 129"/>
                  <a:gd name="T30" fmla="*/ 0 w 69"/>
                  <a:gd name="T31" fmla="*/ 0 h 129"/>
                  <a:gd name="T32" fmla="*/ 0 w 69"/>
                  <a:gd name="T33" fmla="*/ 0 h 129"/>
                  <a:gd name="T34" fmla="*/ 0 w 69"/>
                  <a:gd name="T35" fmla="*/ 0 h 129"/>
                  <a:gd name="T36" fmla="*/ 0 w 69"/>
                  <a:gd name="T37" fmla="*/ 0 h 129"/>
                  <a:gd name="T38" fmla="*/ 0 w 69"/>
                  <a:gd name="T39" fmla="*/ 0 h 129"/>
                  <a:gd name="T40" fmla="*/ 0 w 69"/>
                  <a:gd name="T41" fmla="*/ 0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29"/>
                  <a:gd name="T65" fmla="*/ 69 w 69"/>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36" y="11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2" name="Freeform 997"/>
              <p:cNvSpPr>
                <a:spLocks/>
              </p:cNvSpPr>
              <p:nvPr/>
            </p:nvSpPr>
            <p:spPr bwMode="auto">
              <a:xfrm>
                <a:off x="3438" y="3095"/>
                <a:ext cx="5" cy="4"/>
              </a:xfrm>
              <a:custGeom>
                <a:avLst/>
                <a:gdLst>
                  <a:gd name="T0" fmla="*/ 0 w 117"/>
                  <a:gd name="T1" fmla="*/ 0 h 76"/>
                  <a:gd name="T2" fmla="*/ 0 w 117"/>
                  <a:gd name="T3" fmla="*/ 0 h 76"/>
                  <a:gd name="T4" fmla="*/ 0 w 117"/>
                  <a:gd name="T5" fmla="*/ 0 h 76"/>
                  <a:gd name="T6" fmla="*/ 0 w 117"/>
                  <a:gd name="T7" fmla="*/ 0 h 76"/>
                  <a:gd name="T8" fmla="*/ 0 w 117"/>
                  <a:gd name="T9" fmla="*/ 0 h 76"/>
                  <a:gd name="T10" fmla="*/ 0 w 117"/>
                  <a:gd name="T11" fmla="*/ 0 h 76"/>
                  <a:gd name="T12" fmla="*/ 0 w 117"/>
                  <a:gd name="T13" fmla="*/ 0 h 76"/>
                  <a:gd name="T14" fmla="*/ 0 w 117"/>
                  <a:gd name="T15" fmla="*/ 0 h 76"/>
                  <a:gd name="T16" fmla="*/ 0 w 117"/>
                  <a:gd name="T17" fmla="*/ 0 h 76"/>
                  <a:gd name="T18" fmla="*/ 0 w 117"/>
                  <a:gd name="T19" fmla="*/ 0 h 76"/>
                  <a:gd name="T20" fmla="*/ 0 w 117"/>
                  <a:gd name="T21" fmla="*/ 0 h 76"/>
                  <a:gd name="T22" fmla="*/ 0 w 117"/>
                  <a:gd name="T23" fmla="*/ 0 h 76"/>
                  <a:gd name="T24" fmla="*/ 0 w 117"/>
                  <a:gd name="T25" fmla="*/ 0 h 76"/>
                  <a:gd name="T26" fmla="*/ 0 w 117"/>
                  <a:gd name="T27" fmla="*/ 0 h 76"/>
                  <a:gd name="T28" fmla="*/ 0 w 117"/>
                  <a:gd name="T29" fmla="*/ 0 h 76"/>
                  <a:gd name="T30" fmla="*/ 0 w 117"/>
                  <a:gd name="T31" fmla="*/ 0 h 76"/>
                  <a:gd name="T32" fmla="*/ 0 w 117"/>
                  <a:gd name="T33" fmla="*/ 0 h 76"/>
                  <a:gd name="T34" fmla="*/ 0 w 117"/>
                  <a:gd name="T35" fmla="*/ 0 h 76"/>
                  <a:gd name="T36" fmla="*/ 0 w 117"/>
                  <a:gd name="T37" fmla="*/ 0 h 76"/>
                  <a:gd name="T38" fmla="*/ 0 w 117"/>
                  <a:gd name="T39" fmla="*/ 0 h 76"/>
                  <a:gd name="T40" fmla="*/ 0 w 117"/>
                  <a:gd name="T41" fmla="*/ 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76"/>
                  <a:gd name="T65" fmla="*/ 117 w 117"/>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07" y="41"/>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3" name="Freeform 998"/>
              <p:cNvSpPr>
                <a:spLocks/>
              </p:cNvSpPr>
              <p:nvPr/>
            </p:nvSpPr>
            <p:spPr bwMode="auto">
              <a:xfrm>
                <a:off x="3443" y="3094"/>
                <a:ext cx="4" cy="5"/>
              </a:xfrm>
              <a:custGeom>
                <a:avLst/>
                <a:gdLst>
                  <a:gd name="T0" fmla="*/ 0 w 79"/>
                  <a:gd name="T1" fmla="*/ 0 h 88"/>
                  <a:gd name="T2" fmla="*/ 0 w 79"/>
                  <a:gd name="T3" fmla="*/ 0 h 88"/>
                  <a:gd name="T4" fmla="*/ 0 w 79"/>
                  <a:gd name="T5" fmla="*/ 0 h 88"/>
                  <a:gd name="T6" fmla="*/ 0 w 79"/>
                  <a:gd name="T7" fmla="*/ 0 h 88"/>
                  <a:gd name="T8" fmla="*/ 0 w 79"/>
                  <a:gd name="T9" fmla="*/ 0 h 88"/>
                  <a:gd name="T10" fmla="*/ 0 w 79"/>
                  <a:gd name="T11" fmla="*/ 0 h 88"/>
                  <a:gd name="T12" fmla="*/ 0 w 79"/>
                  <a:gd name="T13" fmla="*/ 0 h 88"/>
                  <a:gd name="T14" fmla="*/ 0 w 79"/>
                  <a:gd name="T15" fmla="*/ 0 h 88"/>
                  <a:gd name="T16" fmla="*/ 0 w 79"/>
                  <a:gd name="T17" fmla="*/ 0 h 88"/>
                  <a:gd name="T18" fmla="*/ 0 w 79"/>
                  <a:gd name="T19" fmla="*/ 0 h 88"/>
                  <a:gd name="T20" fmla="*/ 0 w 79"/>
                  <a:gd name="T21" fmla="*/ 0 h 88"/>
                  <a:gd name="T22" fmla="*/ 0 w 79"/>
                  <a:gd name="T23" fmla="*/ 0 h 88"/>
                  <a:gd name="T24" fmla="*/ 0 w 79"/>
                  <a:gd name="T25" fmla="*/ 0 h 88"/>
                  <a:gd name="T26" fmla="*/ 0 w 79"/>
                  <a:gd name="T27" fmla="*/ 0 h 88"/>
                  <a:gd name="T28" fmla="*/ 0 w 79"/>
                  <a:gd name="T29" fmla="*/ 0 h 88"/>
                  <a:gd name="T30" fmla="*/ 0 w 79"/>
                  <a:gd name="T31" fmla="*/ 0 h 88"/>
                  <a:gd name="T32" fmla="*/ 0 w 79"/>
                  <a:gd name="T33" fmla="*/ 0 h 88"/>
                  <a:gd name="T34" fmla="*/ 0 w 79"/>
                  <a:gd name="T35" fmla="*/ 0 h 88"/>
                  <a:gd name="T36" fmla="*/ 0 w 79"/>
                  <a:gd name="T37" fmla="*/ 0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88"/>
                  <a:gd name="T59" fmla="*/ 79 w 79"/>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4" name="Freeform 999"/>
              <p:cNvSpPr>
                <a:spLocks/>
              </p:cNvSpPr>
              <p:nvPr/>
            </p:nvSpPr>
            <p:spPr bwMode="auto">
              <a:xfrm>
                <a:off x="3442" y="3097"/>
                <a:ext cx="2" cy="1"/>
              </a:xfrm>
              <a:custGeom>
                <a:avLst/>
                <a:gdLst>
                  <a:gd name="T0" fmla="*/ 0 w 32"/>
                  <a:gd name="T1" fmla="*/ 0 h 18"/>
                  <a:gd name="T2" fmla="*/ 0 w 32"/>
                  <a:gd name="T3" fmla="*/ 0 h 18"/>
                  <a:gd name="T4" fmla="*/ 0 w 32"/>
                  <a:gd name="T5" fmla="*/ 0 h 18"/>
                  <a:gd name="T6" fmla="*/ 0 w 32"/>
                  <a:gd name="T7" fmla="*/ 0 h 18"/>
                  <a:gd name="T8" fmla="*/ 0 w 32"/>
                  <a:gd name="T9" fmla="*/ 0 h 18"/>
                  <a:gd name="T10" fmla="*/ 0 w 32"/>
                  <a:gd name="T11" fmla="*/ 0 h 18"/>
                  <a:gd name="T12" fmla="*/ 0 w 32"/>
                  <a:gd name="T13" fmla="*/ 0 h 18"/>
                  <a:gd name="T14" fmla="*/ 0 w 32"/>
                  <a:gd name="T15" fmla="*/ 0 h 18"/>
                  <a:gd name="T16" fmla="*/ 0 w 32"/>
                  <a:gd name="T17" fmla="*/ 0 h 18"/>
                  <a:gd name="T18" fmla="*/ 0 w 32"/>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8"/>
                  <a:gd name="T32" fmla="*/ 32 w 32"/>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5" name="Freeform 1000"/>
              <p:cNvSpPr>
                <a:spLocks/>
              </p:cNvSpPr>
              <p:nvPr/>
            </p:nvSpPr>
            <p:spPr bwMode="auto">
              <a:xfrm>
                <a:off x="3442" y="3094"/>
                <a:ext cx="1" cy="2"/>
              </a:xfrm>
              <a:custGeom>
                <a:avLst/>
                <a:gdLst>
                  <a:gd name="T0" fmla="*/ 0 w 22"/>
                  <a:gd name="T1" fmla="*/ 0 h 32"/>
                  <a:gd name="T2" fmla="*/ 0 w 22"/>
                  <a:gd name="T3" fmla="*/ 0 h 32"/>
                  <a:gd name="T4" fmla="*/ 0 w 22"/>
                  <a:gd name="T5" fmla="*/ 0 h 32"/>
                  <a:gd name="T6" fmla="*/ 0 w 22"/>
                  <a:gd name="T7" fmla="*/ 0 h 32"/>
                  <a:gd name="T8" fmla="*/ 0 w 22"/>
                  <a:gd name="T9" fmla="*/ 0 h 32"/>
                  <a:gd name="T10" fmla="*/ 0 w 22"/>
                  <a:gd name="T11" fmla="*/ 0 h 32"/>
                  <a:gd name="T12" fmla="*/ 0 w 22"/>
                  <a:gd name="T13" fmla="*/ 0 h 32"/>
                  <a:gd name="T14" fmla="*/ 0 w 22"/>
                  <a:gd name="T15" fmla="*/ 0 h 32"/>
                  <a:gd name="T16" fmla="*/ 0 w 22"/>
                  <a:gd name="T17" fmla="*/ 0 h 32"/>
                  <a:gd name="T18" fmla="*/ 0 w 22"/>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2"/>
                  <a:gd name="T32" fmla="*/ 22 w 2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6" name="Freeform 1001"/>
              <p:cNvSpPr>
                <a:spLocks/>
              </p:cNvSpPr>
              <p:nvPr/>
            </p:nvSpPr>
            <p:spPr bwMode="auto">
              <a:xfrm>
                <a:off x="3442" y="3090"/>
                <a:ext cx="4" cy="5"/>
              </a:xfrm>
              <a:custGeom>
                <a:avLst/>
                <a:gdLst>
                  <a:gd name="T0" fmla="*/ 0 w 74"/>
                  <a:gd name="T1" fmla="*/ 0 h 99"/>
                  <a:gd name="T2" fmla="*/ 0 w 74"/>
                  <a:gd name="T3" fmla="*/ 0 h 99"/>
                  <a:gd name="T4" fmla="*/ 0 w 74"/>
                  <a:gd name="T5" fmla="*/ 0 h 99"/>
                  <a:gd name="T6" fmla="*/ 0 w 74"/>
                  <a:gd name="T7" fmla="*/ 0 h 99"/>
                  <a:gd name="T8" fmla="*/ 0 w 74"/>
                  <a:gd name="T9" fmla="*/ 0 h 99"/>
                  <a:gd name="T10" fmla="*/ 0 w 74"/>
                  <a:gd name="T11" fmla="*/ 0 h 99"/>
                  <a:gd name="T12" fmla="*/ 0 w 74"/>
                  <a:gd name="T13" fmla="*/ 0 h 99"/>
                  <a:gd name="T14" fmla="*/ 0 w 74"/>
                  <a:gd name="T15" fmla="*/ 0 h 99"/>
                  <a:gd name="T16" fmla="*/ 0 w 74"/>
                  <a:gd name="T17" fmla="*/ 0 h 99"/>
                  <a:gd name="T18" fmla="*/ 0 w 74"/>
                  <a:gd name="T19" fmla="*/ 0 h 99"/>
                  <a:gd name="T20" fmla="*/ 0 w 74"/>
                  <a:gd name="T21" fmla="*/ 0 h 99"/>
                  <a:gd name="T22" fmla="*/ 0 w 74"/>
                  <a:gd name="T23" fmla="*/ 0 h 99"/>
                  <a:gd name="T24" fmla="*/ 0 w 74"/>
                  <a:gd name="T25" fmla="*/ 0 h 99"/>
                  <a:gd name="T26" fmla="*/ 0 w 74"/>
                  <a:gd name="T27" fmla="*/ 0 h 99"/>
                  <a:gd name="T28" fmla="*/ 0 w 74"/>
                  <a:gd name="T29" fmla="*/ 0 h 99"/>
                  <a:gd name="T30" fmla="*/ 0 w 74"/>
                  <a:gd name="T31" fmla="*/ 0 h 99"/>
                  <a:gd name="T32" fmla="*/ 0 w 74"/>
                  <a:gd name="T33" fmla="*/ 0 h 99"/>
                  <a:gd name="T34" fmla="*/ 0 w 74"/>
                  <a:gd name="T35" fmla="*/ 0 h 99"/>
                  <a:gd name="T36" fmla="*/ 0 w 74"/>
                  <a:gd name="T37" fmla="*/ 0 h 99"/>
                  <a:gd name="T38" fmla="*/ 0 w 74"/>
                  <a:gd name="T39" fmla="*/ 0 h 99"/>
                  <a:gd name="T40" fmla="*/ 0 w 74"/>
                  <a:gd name="T41" fmla="*/ 0 h 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99"/>
                  <a:gd name="T65" fmla="*/ 74 w 74"/>
                  <a:gd name="T66" fmla="*/ 99 h 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7" name="Freeform 1002"/>
              <p:cNvSpPr>
                <a:spLocks/>
              </p:cNvSpPr>
              <p:nvPr/>
            </p:nvSpPr>
            <p:spPr bwMode="auto">
              <a:xfrm>
                <a:off x="3441" y="3088"/>
                <a:ext cx="5" cy="3"/>
              </a:xfrm>
              <a:custGeom>
                <a:avLst/>
                <a:gdLst>
                  <a:gd name="T0" fmla="*/ 0 w 108"/>
                  <a:gd name="T1" fmla="*/ 0 h 50"/>
                  <a:gd name="T2" fmla="*/ 0 w 108"/>
                  <a:gd name="T3" fmla="*/ 0 h 50"/>
                  <a:gd name="T4" fmla="*/ 0 w 108"/>
                  <a:gd name="T5" fmla="*/ 0 h 50"/>
                  <a:gd name="T6" fmla="*/ 0 w 108"/>
                  <a:gd name="T7" fmla="*/ 0 h 50"/>
                  <a:gd name="T8" fmla="*/ 0 w 108"/>
                  <a:gd name="T9" fmla="*/ 0 h 50"/>
                  <a:gd name="T10" fmla="*/ 0 w 108"/>
                  <a:gd name="T11" fmla="*/ 0 h 50"/>
                  <a:gd name="T12" fmla="*/ 0 w 108"/>
                  <a:gd name="T13" fmla="*/ 0 h 50"/>
                  <a:gd name="T14" fmla="*/ 0 w 108"/>
                  <a:gd name="T15" fmla="*/ 0 h 50"/>
                  <a:gd name="T16" fmla="*/ 0 w 108"/>
                  <a:gd name="T17" fmla="*/ 0 h 50"/>
                  <a:gd name="T18" fmla="*/ 0 w 108"/>
                  <a:gd name="T19" fmla="*/ 0 h 50"/>
                  <a:gd name="T20" fmla="*/ 0 w 108"/>
                  <a:gd name="T21" fmla="*/ 0 h 50"/>
                  <a:gd name="T22" fmla="*/ 0 w 108"/>
                  <a:gd name="T23" fmla="*/ 0 h 50"/>
                  <a:gd name="T24" fmla="*/ 0 w 108"/>
                  <a:gd name="T25" fmla="*/ 0 h 50"/>
                  <a:gd name="T26" fmla="*/ 0 w 108"/>
                  <a:gd name="T27" fmla="*/ 0 h 50"/>
                  <a:gd name="T28" fmla="*/ 0 w 108"/>
                  <a:gd name="T29" fmla="*/ 0 h 50"/>
                  <a:gd name="T30" fmla="*/ 0 w 108"/>
                  <a:gd name="T31" fmla="*/ 0 h 50"/>
                  <a:gd name="T32" fmla="*/ 0 w 108"/>
                  <a:gd name="T33" fmla="*/ 0 h 50"/>
                  <a:gd name="T34" fmla="*/ 0 w 108"/>
                  <a:gd name="T35" fmla="*/ 0 h 50"/>
                  <a:gd name="T36" fmla="*/ 0 w 108"/>
                  <a:gd name="T37" fmla="*/ 0 h 50"/>
                  <a:gd name="T38" fmla="*/ 0 w 108"/>
                  <a:gd name="T39" fmla="*/ 0 h 50"/>
                  <a:gd name="T40" fmla="*/ 0 w 108"/>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50"/>
                  <a:gd name="T65" fmla="*/ 108 w 108"/>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8" name="Freeform 1003"/>
              <p:cNvSpPr>
                <a:spLocks/>
              </p:cNvSpPr>
              <p:nvPr/>
            </p:nvSpPr>
            <p:spPr bwMode="auto">
              <a:xfrm>
                <a:off x="3438" y="3089"/>
                <a:ext cx="4" cy="7"/>
              </a:xfrm>
              <a:custGeom>
                <a:avLst/>
                <a:gdLst>
                  <a:gd name="T0" fmla="*/ 0 w 69"/>
                  <a:gd name="T1" fmla="*/ 0 h 131"/>
                  <a:gd name="T2" fmla="*/ 0 w 69"/>
                  <a:gd name="T3" fmla="*/ 0 h 131"/>
                  <a:gd name="T4" fmla="*/ 0 w 69"/>
                  <a:gd name="T5" fmla="*/ 0 h 131"/>
                  <a:gd name="T6" fmla="*/ 0 w 69"/>
                  <a:gd name="T7" fmla="*/ 0 h 131"/>
                  <a:gd name="T8" fmla="*/ 0 w 69"/>
                  <a:gd name="T9" fmla="*/ 0 h 131"/>
                  <a:gd name="T10" fmla="*/ 0 w 69"/>
                  <a:gd name="T11" fmla="*/ 0 h 131"/>
                  <a:gd name="T12" fmla="*/ 0 w 69"/>
                  <a:gd name="T13" fmla="*/ 0 h 131"/>
                  <a:gd name="T14" fmla="*/ 0 w 69"/>
                  <a:gd name="T15" fmla="*/ 0 h 131"/>
                  <a:gd name="T16" fmla="*/ 0 w 69"/>
                  <a:gd name="T17" fmla="*/ 0 h 131"/>
                  <a:gd name="T18" fmla="*/ 0 w 69"/>
                  <a:gd name="T19" fmla="*/ 0 h 131"/>
                  <a:gd name="T20" fmla="*/ 0 w 69"/>
                  <a:gd name="T21" fmla="*/ 0 h 131"/>
                  <a:gd name="T22" fmla="*/ 0 w 69"/>
                  <a:gd name="T23" fmla="*/ 0 h 131"/>
                  <a:gd name="T24" fmla="*/ 0 w 69"/>
                  <a:gd name="T25" fmla="*/ 0 h 131"/>
                  <a:gd name="T26" fmla="*/ 0 w 69"/>
                  <a:gd name="T27" fmla="*/ 0 h 131"/>
                  <a:gd name="T28" fmla="*/ 0 w 69"/>
                  <a:gd name="T29" fmla="*/ 0 h 131"/>
                  <a:gd name="T30" fmla="*/ 0 w 69"/>
                  <a:gd name="T31" fmla="*/ 0 h 131"/>
                  <a:gd name="T32" fmla="*/ 0 w 69"/>
                  <a:gd name="T33" fmla="*/ 0 h 131"/>
                  <a:gd name="T34" fmla="*/ 0 w 69"/>
                  <a:gd name="T35" fmla="*/ 0 h 131"/>
                  <a:gd name="T36" fmla="*/ 0 w 69"/>
                  <a:gd name="T37" fmla="*/ 0 h 131"/>
                  <a:gd name="T38" fmla="*/ 0 w 69"/>
                  <a:gd name="T39" fmla="*/ 0 h 131"/>
                  <a:gd name="T40" fmla="*/ 0 w 69"/>
                  <a:gd name="T41" fmla="*/ 0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31"/>
                  <a:gd name="T65" fmla="*/ 69 w 69"/>
                  <a:gd name="T66" fmla="*/ 131 h 1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36" y="114"/>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09" name="Freeform 1004"/>
              <p:cNvSpPr>
                <a:spLocks/>
              </p:cNvSpPr>
              <p:nvPr/>
            </p:nvSpPr>
            <p:spPr bwMode="auto">
              <a:xfrm>
                <a:off x="3439" y="3095"/>
                <a:ext cx="5" cy="4"/>
              </a:xfrm>
              <a:custGeom>
                <a:avLst/>
                <a:gdLst>
                  <a:gd name="T0" fmla="*/ 0 w 117"/>
                  <a:gd name="T1" fmla="*/ 0 h 77"/>
                  <a:gd name="T2" fmla="*/ 0 w 117"/>
                  <a:gd name="T3" fmla="*/ 0 h 77"/>
                  <a:gd name="T4" fmla="*/ 0 w 117"/>
                  <a:gd name="T5" fmla="*/ 0 h 77"/>
                  <a:gd name="T6" fmla="*/ 0 w 117"/>
                  <a:gd name="T7" fmla="*/ 0 h 77"/>
                  <a:gd name="T8" fmla="*/ 0 w 117"/>
                  <a:gd name="T9" fmla="*/ 0 h 77"/>
                  <a:gd name="T10" fmla="*/ 0 w 117"/>
                  <a:gd name="T11" fmla="*/ 0 h 77"/>
                  <a:gd name="T12" fmla="*/ 0 w 117"/>
                  <a:gd name="T13" fmla="*/ 0 h 77"/>
                  <a:gd name="T14" fmla="*/ 0 w 117"/>
                  <a:gd name="T15" fmla="*/ 0 h 77"/>
                  <a:gd name="T16" fmla="*/ 0 w 117"/>
                  <a:gd name="T17" fmla="*/ 0 h 77"/>
                  <a:gd name="T18" fmla="*/ 0 w 117"/>
                  <a:gd name="T19" fmla="*/ 0 h 77"/>
                  <a:gd name="T20" fmla="*/ 0 w 117"/>
                  <a:gd name="T21" fmla="*/ 0 h 77"/>
                  <a:gd name="T22" fmla="*/ 0 w 117"/>
                  <a:gd name="T23" fmla="*/ 0 h 77"/>
                  <a:gd name="T24" fmla="*/ 0 w 117"/>
                  <a:gd name="T25" fmla="*/ 0 h 77"/>
                  <a:gd name="T26" fmla="*/ 0 w 117"/>
                  <a:gd name="T27" fmla="*/ 0 h 77"/>
                  <a:gd name="T28" fmla="*/ 0 w 117"/>
                  <a:gd name="T29" fmla="*/ 0 h 77"/>
                  <a:gd name="T30" fmla="*/ 0 w 117"/>
                  <a:gd name="T31" fmla="*/ 0 h 77"/>
                  <a:gd name="T32" fmla="*/ 0 w 117"/>
                  <a:gd name="T33" fmla="*/ 0 h 77"/>
                  <a:gd name="T34" fmla="*/ 0 w 117"/>
                  <a:gd name="T35" fmla="*/ 0 h 77"/>
                  <a:gd name="T36" fmla="*/ 0 w 117"/>
                  <a:gd name="T37" fmla="*/ 0 h 77"/>
                  <a:gd name="T38" fmla="*/ 0 w 117"/>
                  <a:gd name="T39" fmla="*/ 0 h 77"/>
                  <a:gd name="T40" fmla="*/ 0 w 117"/>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77"/>
                  <a:gd name="T65" fmla="*/ 117 w 117"/>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07" y="41"/>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0" name="Freeform 1005"/>
              <p:cNvSpPr>
                <a:spLocks/>
              </p:cNvSpPr>
              <p:nvPr/>
            </p:nvSpPr>
            <p:spPr bwMode="auto">
              <a:xfrm>
                <a:off x="3444" y="3094"/>
                <a:ext cx="3" cy="5"/>
              </a:xfrm>
              <a:custGeom>
                <a:avLst/>
                <a:gdLst>
                  <a:gd name="T0" fmla="*/ 0 w 81"/>
                  <a:gd name="T1" fmla="*/ 0 h 90"/>
                  <a:gd name="T2" fmla="*/ 0 w 81"/>
                  <a:gd name="T3" fmla="*/ 0 h 90"/>
                  <a:gd name="T4" fmla="*/ 0 w 81"/>
                  <a:gd name="T5" fmla="*/ 0 h 90"/>
                  <a:gd name="T6" fmla="*/ 0 w 81"/>
                  <a:gd name="T7" fmla="*/ 0 h 90"/>
                  <a:gd name="T8" fmla="*/ 0 w 81"/>
                  <a:gd name="T9" fmla="*/ 0 h 90"/>
                  <a:gd name="T10" fmla="*/ 0 w 81"/>
                  <a:gd name="T11" fmla="*/ 0 h 90"/>
                  <a:gd name="T12" fmla="*/ 0 w 81"/>
                  <a:gd name="T13" fmla="*/ 0 h 90"/>
                  <a:gd name="T14" fmla="*/ 0 w 81"/>
                  <a:gd name="T15" fmla="*/ 0 h 90"/>
                  <a:gd name="T16" fmla="*/ 0 w 81"/>
                  <a:gd name="T17" fmla="*/ 0 h 90"/>
                  <a:gd name="T18" fmla="*/ 0 w 81"/>
                  <a:gd name="T19" fmla="*/ 0 h 90"/>
                  <a:gd name="T20" fmla="*/ 0 w 81"/>
                  <a:gd name="T21" fmla="*/ 0 h 90"/>
                  <a:gd name="T22" fmla="*/ 0 w 81"/>
                  <a:gd name="T23" fmla="*/ 0 h 90"/>
                  <a:gd name="T24" fmla="*/ 0 w 81"/>
                  <a:gd name="T25" fmla="*/ 0 h 90"/>
                  <a:gd name="T26" fmla="*/ 0 w 81"/>
                  <a:gd name="T27" fmla="*/ 0 h 90"/>
                  <a:gd name="T28" fmla="*/ 0 w 81"/>
                  <a:gd name="T29" fmla="*/ 0 h 90"/>
                  <a:gd name="T30" fmla="*/ 0 w 81"/>
                  <a:gd name="T31" fmla="*/ 0 h 90"/>
                  <a:gd name="T32" fmla="*/ 0 w 81"/>
                  <a:gd name="T33" fmla="*/ 0 h 90"/>
                  <a:gd name="T34" fmla="*/ 0 w 81"/>
                  <a:gd name="T35" fmla="*/ 0 h 90"/>
                  <a:gd name="T36" fmla="*/ 0 w 81"/>
                  <a:gd name="T37" fmla="*/ 0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
                  <a:gd name="T58" fmla="*/ 0 h 90"/>
                  <a:gd name="T59" fmla="*/ 81 w 81"/>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1" name="Freeform 1006"/>
              <p:cNvSpPr>
                <a:spLocks/>
              </p:cNvSpPr>
              <p:nvPr/>
            </p:nvSpPr>
            <p:spPr bwMode="auto">
              <a:xfrm>
                <a:off x="3443" y="3097"/>
                <a:ext cx="2" cy="1"/>
              </a:xfrm>
              <a:custGeom>
                <a:avLst/>
                <a:gdLst>
                  <a:gd name="T0" fmla="*/ 0 w 33"/>
                  <a:gd name="T1" fmla="*/ 0 h 19"/>
                  <a:gd name="T2" fmla="*/ 0 w 33"/>
                  <a:gd name="T3" fmla="*/ 0 h 19"/>
                  <a:gd name="T4" fmla="*/ 0 w 33"/>
                  <a:gd name="T5" fmla="*/ 0 h 19"/>
                  <a:gd name="T6" fmla="*/ 0 w 33"/>
                  <a:gd name="T7" fmla="*/ 0 h 19"/>
                  <a:gd name="T8" fmla="*/ 0 w 33"/>
                  <a:gd name="T9" fmla="*/ 0 h 19"/>
                  <a:gd name="T10" fmla="*/ 0 w 33"/>
                  <a:gd name="T11" fmla="*/ 0 h 19"/>
                  <a:gd name="T12" fmla="*/ 0 w 33"/>
                  <a:gd name="T13" fmla="*/ 0 h 19"/>
                  <a:gd name="T14" fmla="*/ 0 w 33"/>
                  <a:gd name="T15" fmla="*/ 0 h 19"/>
                  <a:gd name="T16" fmla="*/ 0 w 33"/>
                  <a:gd name="T17" fmla="*/ 0 h 19"/>
                  <a:gd name="T18" fmla="*/ 0 w 33"/>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19"/>
                  <a:gd name="T32" fmla="*/ 33 w 33"/>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2" name="Freeform 1007"/>
              <p:cNvSpPr>
                <a:spLocks/>
              </p:cNvSpPr>
              <p:nvPr/>
            </p:nvSpPr>
            <p:spPr bwMode="auto">
              <a:xfrm>
                <a:off x="3398" y="3240"/>
                <a:ext cx="1" cy="1"/>
              </a:xfrm>
              <a:custGeom>
                <a:avLst/>
                <a:gdLst>
                  <a:gd name="T0" fmla="*/ 0 w 21"/>
                  <a:gd name="T1" fmla="*/ 0 h 27"/>
                  <a:gd name="T2" fmla="*/ 0 w 21"/>
                  <a:gd name="T3" fmla="*/ 0 h 27"/>
                  <a:gd name="T4" fmla="*/ 0 w 21"/>
                  <a:gd name="T5" fmla="*/ 0 h 27"/>
                  <a:gd name="T6" fmla="*/ 0 w 21"/>
                  <a:gd name="T7" fmla="*/ 0 h 27"/>
                  <a:gd name="T8" fmla="*/ 0 w 21"/>
                  <a:gd name="T9" fmla="*/ 0 h 27"/>
                  <a:gd name="T10" fmla="*/ 0 w 21"/>
                  <a:gd name="T11" fmla="*/ 0 h 27"/>
                  <a:gd name="T12" fmla="*/ 0 w 21"/>
                  <a:gd name="T13" fmla="*/ 0 h 27"/>
                  <a:gd name="T14" fmla="*/ 0 w 21"/>
                  <a:gd name="T15" fmla="*/ 0 h 27"/>
                  <a:gd name="T16" fmla="*/ 0 w 21"/>
                  <a:gd name="T17" fmla="*/ 0 h 27"/>
                  <a:gd name="T18" fmla="*/ 0 w 2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7"/>
                  <a:gd name="T32" fmla="*/ 21 w 2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3" name="Freeform 1008"/>
              <p:cNvSpPr>
                <a:spLocks/>
              </p:cNvSpPr>
              <p:nvPr/>
            </p:nvSpPr>
            <p:spPr bwMode="auto">
              <a:xfrm>
                <a:off x="3389" y="3221"/>
                <a:ext cx="10" cy="20"/>
              </a:xfrm>
              <a:custGeom>
                <a:avLst/>
                <a:gdLst>
                  <a:gd name="T0" fmla="*/ 0 w 218"/>
                  <a:gd name="T1" fmla="*/ 0 h 365"/>
                  <a:gd name="T2" fmla="*/ 0 w 218"/>
                  <a:gd name="T3" fmla="*/ 0 h 365"/>
                  <a:gd name="T4" fmla="*/ 0 w 218"/>
                  <a:gd name="T5" fmla="*/ 0 h 365"/>
                  <a:gd name="T6" fmla="*/ 0 w 218"/>
                  <a:gd name="T7" fmla="*/ 0 h 365"/>
                  <a:gd name="T8" fmla="*/ 0 w 218"/>
                  <a:gd name="T9" fmla="*/ 0 h 365"/>
                  <a:gd name="T10" fmla="*/ 0 w 218"/>
                  <a:gd name="T11" fmla="*/ 0 h 365"/>
                  <a:gd name="T12" fmla="*/ 0 w 218"/>
                  <a:gd name="T13" fmla="*/ 0 h 365"/>
                  <a:gd name="T14" fmla="*/ 0 w 218"/>
                  <a:gd name="T15" fmla="*/ 0 h 365"/>
                  <a:gd name="T16" fmla="*/ 0 w 218"/>
                  <a:gd name="T17" fmla="*/ 0 h 365"/>
                  <a:gd name="T18" fmla="*/ 0 w 218"/>
                  <a:gd name="T19" fmla="*/ 0 h 365"/>
                  <a:gd name="T20" fmla="*/ 0 w 218"/>
                  <a:gd name="T21" fmla="*/ 0 h 365"/>
                  <a:gd name="T22" fmla="*/ 0 w 218"/>
                  <a:gd name="T23" fmla="*/ 0 h 365"/>
                  <a:gd name="T24" fmla="*/ 0 w 218"/>
                  <a:gd name="T25" fmla="*/ 0 h 365"/>
                  <a:gd name="T26" fmla="*/ 0 w 218"/>
                  <a:gd name="T27" fmla="*/ 0 h 365"/>
                  <a:gd name="T28" fmla="*/ 0 w 218"/>
                  <a:gd name="T29" fmla="*/ 0 h 365"/>
                  <a:gd name="T30" fmla="*/ 0 w 218"/>
                  <a:gd name="T31" fmla="*/ 0 h 365"/>
                  <a:gd name="T32" fmla="*/ 0 w 218"/>
                  <a:gd name="T33" fmla="*/ 0 h 365"/>
                  <a:gd name="T34" fmla="*/ 0 w 218"/>
                  <a:gd name="T35" fmla="*/ 0 h 365"/>
                  <a:gd name="T36" fmla="*/ 0 w 218"/>
                  <a:gd name="T37" fmla="*/ 0 h 365"/>
                  <a:gd name="T38" fmla="*/ 0 w 218"/>
                  <a:gd name="T39" fmla="*/ 0 h 365"/>
                  <a:gd name="T40" fmla="*/ 0 w 218"/>
                  <a:gd name="T41" fmla="*/ 0 h 365"/>
                  <a:gd name="T42" fmla="*/ 0 w 218"/>
                  <a:gd name="T43" fmla="*/ 0 h 365"/>
                  <a:gd name="T44" fmla="*/ 0 w 218"/>
                  <a:gd name="T45" fmla="*/ 0 h 365"/>
                  <a:gd name="T46" fmla="*/ 0 w 218"/>
                  <a:gd name="T47" fmla="*/ 0 h 365"/>
                  <a:gd name="T48" fmla="*/ 0 w 218"/>
                  <a:gd name="T49" fmla="*/ 0 h 365"/>
                  <a:gd name="T50" fmla="*/ 0 w 218"/>
                  <a:gd name="T51" fmla="*/ 0 h 365"/>
                  <a:gd name="T52" fmla="*/ 0 w 218"/>
                  <a:gd name="T53" fmla="*/ 0 h 365"/>
                  <a:gd name="T54" fmla="*/ 0 w 218"/>
                  <a:gd name="T55" fmla="*/ 0 h 365"/>
                  <a:gd name="T56" fmla="*/ 0 w 218"/>
                  <a:gd name="T57" fmla="*/ 0 h 365"/>
                  <a:gd name="T58" fmla="*/ 0 w 218"/>
                  <a:gd name="T59" fmla="*/ 0 h 365"/>
                  <a:gd name="T60" fmla="*/ 0 w 218"/>
                  <a:gd name="T61" fmla="*/ 0 h 365"/>
                  <a:gd name="T62" fmla="*/ 0 w 218"/>
                  <a:gd name="T63" fmla="*/ 0 h 365"/>
                  <a:gd name="T64" fmla="*/ 0 w 218"/>
                  <a:gd name="T65" fmla="*/ 0 h 365"/>
                  <a:gd name="T66" fmla="*/ 0 w 218"/>
                  <a:gd name="T67" fmla="*/ 0 h 365"/>
                  <a:gd name="T68" fmla="*/ 0 w 218"/>
                  <a:gd name="T69" fmla="*/ 0 h 365"/>
                  <a:gd name="T70" fmla="*/ 0 w 218"/>
                  <a:gd name="T71" fmla="*/ 0 h 365"/>
                  <a:gd name="T72" fmla="*/ 0 w 218"/>
                  <a:gd name="T73" fmla="*/ 0 h 3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8"/>
                  <a:gd name="T112" fmla="*/ 0 h 365"/>
                  <a:gd name="T113" fmla="*/ 218 w 218"/>
                  <a:gd name="T114" fmla="*/ 365 h 3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4" name="Freeform 1009"/>
              <p:cNvSpPr>
                <a:spLocks/>
              </p:cNvSpPr>
              <p:nvPr/>
            </p:nvSpPr>
            <p:spPr bwMode="auto">
              <a:xfrm>
                <a:off x="3389" y="3216"/>
                <a:ext cx="2" cy="5"/>
              </a:xfrm>
              <a:custGeom>
                <a:avLst/>
                <a:gdLst>
                  <a:gd name="T0" fmla="*/ 0 w 37"/>
                  <a:gd name="T1" fmla="*/ 0 h 92"/>
                  <a:gd name="T2" fmla="*/ 0 w 37"/>
                  <a:gd name="T3" fmla="*/ 0 h 92"/>
                  <a:gd name="T4" fmla="*/ 0 w 37"/>
                  <a:gd name="T5" fmla="*/ 0 h 92"/>
                  <a:gd name="T6" fmla="*/ 0 w 37"/>
                  <a:gd name="T7" fmla="*/ 0 h 92"/>
                  <a:gd name="T8" fmla="*/ 0 w 37"/>
                  <a:gd name="T9" fmla="*/ 0 h 92"/>
                  <a:gd name="T10" fmla="*/ 0 w 37"/>
                  <a:gd name="T11" fmla="*/ 0 h 92"/>
                  <a:gd name="T12" fmla="*/ 0 w 37"/>
                  <a:gd name="T13" fmla="*/ 0 h 92"/>
                  <a:gd name="T14" fmla="*/ 0 w 37"/>
                  <a:gd name="T15" fmla="*/ 0 h 92"/>
                  <a:gd name="T16" fmla="*/ 0 w 37"/>
                  <a:gd name="T17" fmla="*/ 0 h 92"/>
                  <a:gd name="T18" fmla="*/ 0 w 37"/>
                  <a:gd name="T19" fmla="*/ 0 h 92"/>
                  <a:gd name="T20" fmla="*/ 0 w 37"/>
                  <a:gd name="T21" fmla="*/ 0 h 92"/>
                  <a:gd name="T22" fmla="*/ 0 w 37"/>
                  <a:gd name="T23" fmla="*/ 0 h 92"/>
                  <a:gd name="T24" fmla="*/ 0 w 37"/>
                  <a:gd name="T25" fmla="*/ 0 h 92"/>
                  <a:gd name="T26" fmla="*/ 0 w 37"/>
                  <a:gd name="T27" fmla="*/ 0 h 92"/>
                  <a:gd name="T28" fmla="*/ 0 w 37"/>
                  <a:gd name="T29" fmla="*/ 0 h 92"/>
                  <a:gd name="T30" fmla="*/ 0 w 37"/>
                  <a:gd name="T31" fmla="*/ 0 h 92"/>
                  <a:gd name="T32" fmla="*/ 0 w 37"/>
                  <a:gd name="T33" fmla="*/ 0 h 92"/>
                  <a:gd name="T34" fmla="*/ 0 w 37"/>
                  <a:gd name="T35" fmla="*/ 0 h 92"/>
                  <a:gd name="T36" fmla="*/ 0 w 37"/>
                  <a:gd name="T37" fmla="*/ 0 h 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92"/>
                  <a:gd name="T59" fmla="*/ 37 w 37"/>
                  <a:gd name="T60" fmla="*/ 92 h 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5" name="Freeform 1010"/>
              <p:cNvSpPr>
                <a:spLocks/>
              </p:cNvSpPr>
              <p:nvPr/>
            </p:nvSpPr>
            <p:spPr bwMode="auto">
              <a:xfrm>
                <a:off x="3389" y="3220"/>
                <a:ext cx="1" cy="1"/>
              </a:xfrm>
              <a:custGeom>
                <a:avLst/>
                <a:gdLst>
                  <a:gd name="T0" fmla="*/ 0 w 28"/>
                  <a:gd name="T1" fmla="*/ 0 h 18"/>
                  <a:gd name="T2" fmla="*/ 0 w 28"/>
                  <a:gd name="T3" fmla="*/ 0 h 18"/>
                  <a:gd name="T4" fmla="*/ 0 w 28"/>
                  <a:gd name="T5" fmla="*/ 0 h 18"/>
                  <a:gd name="T6" fmla="*/ 0 w 28"/>
                  <a:gd name="T7" fmla="*/ 0 h 18"/>
                  <a:gd name="T8" fmla="*/ 0 w 28"/>
                  <a:gd name="T9" fmla="*/ 0 h 18"/>
                  <a:gd name="T10" fmla="*/ 0 w 28"/>
                  <a:gd name="T11" fmla="*/ 0 h 18"/>
                  <a:gd name="T12" fmla="*/ 0 w 28"/>
                  <a:gd name="T13" fmla="*/ 0 h 18"/>
                  <a:gd name="T14" fmla="*/ 0 w 28"/>
                  <a:gd name="T15" fmla="*/ 0 h 18"/>
                  <a:gd name="T16" fmla="*/ 0 w 28"/>
                  <a:gd name="T17" fmla="*/ 0 h 18"/>
                  <a:gd name="T18" fmla="*/ 0 w 28"/>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8"/>
                  <a:gd name="T32" fmla="*/ 28 w 2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6" name="Freeform 1011"/>
              <p:cNvSpPr>
                <a:spLocks/>
              </p:cNvSpPr>
              <p:nvPr/>
            </p:nvSpPr>
            <p:spPr bwMode="auto">
              <a:xfrm>
                <a:off x="3397" y="3233"/>
                <a:ext cx="1" cy="2"/>
              </a:xfrm>
              <a:custGeom>
                <a:avLst/>
                <a:gdLst>
                  <a:gd name="T0" fmla="*/ 0 w 21"/>
                  <a:gd name="T1" fmla="*/ 0 h 27"/>
                  <a:gd name="T2" fmla="*/ 0 w 21"/>
                  <a:gd name="T3" fmla="*/ 0 h 27"/>
                  <a:gd name="T4" fmla="*/ 0 w 21"/>
                  <a:gd name="T5" fmla="*/ 0 h 27"/>
                  <a:gd name="T6" fmla="*/ 0 w 21"/>
                  <a:gd name="T7" fmla="*/ 0 h 27"/>
                  <a:gd name="T8" fmla="*/ 0 w 21"/>
                  <a:gd name="T9" fmla="*/ 0 h 27"/>
                  <a:gd name="T10" fmla="*/ 0 w 21"/>
                  <a:gd name="T11" fmla="*/ 0 h 27"/>
                  <a:gd name="T12" fmla="*/ 0 w 21"/>
                  <a:gd name="T13" fmla="*/ 0 h 27"/>
                  <a:gd name="T14" fmla="*/ 0 w 21"/>
                  <a:gd name="T15" fmla="*/ 0 h 27"/>
                  <a:gd name="T16" fmla="*/ 0 w 21"/>
                  <a:gd name="T17" fmla="*/ 0 h 27"/>
                  <a:gd name="T18" fmla="*/ 0 w 2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7"/>
                  <a:gd name="T32" fmla="*/ 21 w 2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7" name="Freeform 1012"/>
              <p:cNvSpPr>
                <a:spLocks/>
              </p:cNvSpPr>
              <p:nvPr/>
            </p:nvSpPr>
            <p:spPr bwMode="auto">
              <a:xfrm>
                <a:off x="3393" y="3224"/>
                <a:ext cx="5" cy="11"/>
              </a:xfrm>
              <a:custGeom>
                <a:avLst/>
                <a:gdLst>
                  <a:gd name="T0" fmla="*/ 0 w 115"/>
                  <a:gd name="T1" fmla="*/ 0 h 181"/>
                  <a:gd name="T2" fmla="*/ 0 w 115"/>
                  <a:gd name="T3" fmla="*/ 0 h 181"/>
                  <a:gd name="T4" fmla="*/ 0 w 115"/>
                  <a:gd name="T5" fmla="*/ 0 h 181"/>
                  <a:gd name="T6" fmla="*/ 0 w 115"/>
                  <a:gd name="T7" fmla="*/ 0 h 181"/>
                  <a:gd name="T8" fmla="*/ 0 w 115"/>
                  <a:gd name="T9" fmla="*/ 0 h 181"/>
                  <a:gd name="T10" fmla="*/ 0 w 115"/>
                  <a:gd name="T11" fmla="*/ 0 h 181"/>
                  <a:gd name="T12" fmla="*/ 0 w 115"/>
                  <a:gd name="T13" fmla="*/ 0 h 181"/>
                  <a:gd name="T14" fmla="*/ 0 w 115"/>
                  <a:gd name="T15" fmla="*/ 0 h 181"/>
                  <a:gd name="T16" fmla="*/ 0 w 115"/>
                  <a:gd name="T17" fmla="*/ 0 h 181"/>
                  <a:gd name="T18" fmla="*/ 0 w 115"/>
                  <a:gd name="T19" fmla="*/ 0 h 181"/>
                  <a:gd name="T20" fmla="*/ 0 w 115"/>
                  <a:gd name="T21" fmla="*/ 0 h 181"/>
                  <a:gd name="T22" fmla="*/ 0 w 115"/>
                  <a:gd name="T23" fmla="*/ 0 h 181"/>
                  <a:gd name="T24" fmla="*/ 0 w 115"/>
                  <a:gd name="T25" fmla="*/ 0 h 181"/>
                  <a:gd name="T26" fmla="*/ 0 w 115"/>
                  <a:gd name="T27" fmla="*/ 0 h 181"/>
                  <a:gd name="T28" fmla="*/ 0 w 115"/>
                  <a:gd name="T29" fmla="*/ 0 h 181"/>
                  <a:gd name="T30" fmla="*/ 0 w 115"/>
                  <a:gd name="T31" fmla="*/ 0 h 181"/>
                  <a:gd name="T32" fmla="*/ 0 w 115"/>
                  <a:gd name="T33" fmla="*/ 0 h 181"/>
                  <a:gd name="T34" fmla="*/ 0 w 115"/>
                  <a:gd name="T35" fmla="*/ 0 h 181"/>
                  <a:gd name="T36" fmla="*/ 0 w 115"/>
                  <a:gd name="T37" fmla="*/ 0 h 181"/>
                  <a:gd name="T38" fmla="*/ 0 w 115"/>
                  <a:gd name="T39" fmla="*/ 0 h 181"/>
                  <a:gd name="T40" fmla="*/ 0 w 115"/>
                  <a:gd name="T41" fmla="*/ 0 h 181"/>
                  <a:gd name="T42" fmla="*/ 0 w 115"/>
                  <a:gd name="T43" fmla="*/ 0 h 181"/>
                  <a:gd name="T44" fmla="*/ 0 w 115"/>
                  <a:gd name="T45" fmla="*/ 0 h 181"/>
                  <a:gd name="T46" fmla="*/ 0 w 115"/>
                  <a:gd name="T47" fmla="*/ 0 h 181"/>
                  <a:gd name="T48" fmla="*/ 0 w 115"/>
                  <a:gd name="T49" fmla="*/ 0 h 181"/>
                  <a:gd name="T50" fmla="*/ 0 w 115"/>
                  <a:gd name="T51" fmla="*/ 0 h 181"/>
                  <a:gd name="T52" fmla="*/ 0 w 115"/>
                  <a:gd name="T53" fmla="*/ 0 h 181"/>
                  <a:gd name="T54" fmla="*/ 0 w 115"/>
                  <a:gd name="T55" fmla="*/ 0 h 181"/>
                  <a:gd name="T56" fmla="*/ 0 w 115"/>
                  <a:gd name="T57" fmla="*/ 0 h 181"/>
                  <a:gd name="T58" fmla="*/ 0 w 115"/>
                  <a:gd name="T59" fmla="*/ 0 h 181"/>
                  <a:gd name="T60" fmla="*/ 0 w 115"/>
                  <a:gd name="T61" fmla="*/ 0 h 181"/>
                  <a:gd name="T62" fmla="*/ 0 w 115"/>
                  <a:gd name="T63" fmla="*/ 0 h 181"/>
                  <a:gd name="T64" fmla="*/ 0 w 115"/>
                  <a:gd name="T65" fmla="*/ 0 h 181"/>
                  <a:gd name="T66" fmla="*/ 0 w 115"/>
                  <a:gd name="T67" fmla="*/ 0 h 181"/>
                  <a:gd name="T68" fmla="*/ 0 w 115"/>
                  <a:gd name="T69" fmla="*/ 0 h 181"/>
                  <a:gd name="T70" fmla="*/ 0 w 115"/>
                  <a:gd name="T71" fmla="*/ 0 h 181"/>
                  <a:gd name="T72" fmla="*/ 0 w 115"/>
                  <a:gd name="T73" fmla="*/ 0 h 1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
                  <a:gd name="T112" fmla="*/ 0 h 181"/>
                  <a:gd name="T113" fmla="*/ 115 w 115"/>
                  <a:gd name="T114" fmla="*/ 181 h 1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8" name="Freeform 1013"/>
              <p:cNvSpPr>
                <a:spLocks/>
              </p:cNvSpPr>
              <p:nvPr/>
            </p:nvSpPr>
            <p:spPr bwMode="auto">
              <a:xfrm>
                <a:off x="3393" y="3222"/>
                <a:ext cx="1" cy="2"/>
              </a:xfrm>
              <a:custGeom>
                <a:avLst/>
                <a:gdLst>
                  <a:gd name="T0" fmla="*/ 0 w 33"/>
                  <a:gd name="T1" fmla="*/ 0 h 47"/>
                  <a:gd name="T2" fmla="*/ 0 w 33"/>
                  <a:gd name="T3" fmla="*/ 0 h 47"/>
                  <a:gd name="T4" fmla="*/ 0 w 33"/>
                  <a:gd name="T5" fmla="*/ 0 h 47"/>
                  <a:gd name="T6" fmla="*/ 0 w 33"/>
                  <a:gd name="T7" fmla="*/ 0 h 47"/>
                  <a:gd name="T8" fmla="*/ 0 w 33"/>
                  <a:gd name="T9" fmla="*/ 0 h 47"/>
                  <a:gd name="T10" fmla="*/ 0 w 33"/>
                  <a:gd name="T11" fmla="*/ 0 h 47"/>
                  <a:gd name="T12" fmla="*/ 0 w 33"/>
                  <a:gd name="T13" fmla="*/ 0 h 47"/>
                  <a:gd name="T14" fmla="*/ 0 w 33"/>
                  <a:gd name="T15" fmla="*/ 0 h 47"/>
                  <a:gd name="T16" fmla="*/ 0 w 33"/>
                  <a:gd name="T17" fmla="*/ 0 h 47"/>
                  <a:gd name="T18" fmla="*/ 0 w 33"/>
                  <a:gd name="T19" fmla="*/ 0 h 47"/>
                  <a:gd name="T20" fmla="*/ 0 w 33"/>
                  <a:gd name="T21" fmla="*/ 0 h 47"/>
                  <a:gd name="T22" fmla="*/ 0 w 33"/>
                  <a:gd name="T23" fmla="*/ 0 h 47"/>
                  <a:gd name="T24" fmla="*/ 0 w 33"/>
                  <a:gd name="T25" fmla="*/ 0 h 47"/>
                  <a:gd name="T26" fmla="*/ 0 w 33"/>
                  <a:gd name="T27" fmla="*/ 0 h 47"/>
                  <a:gd name="T28" fmla="*/ 0 w 33"/>
                  <a:gd name="T29" fmla="*/ 0 h 47"/>
                  <a:gd name="T30" fmla="*/ 0 w 33"/>
                  <a:gd name="T31" fmla="*/ 0 h 47"/>
                  <a:gd name="T32" fmla="*/ 0 w 33"/>
                  <a:gd name="T33" fmla="*/ 0 h 47"/>
                  <a:gd name="T34" fmla="*/ 0 w 33"/>
                  <a:gd name="T35" fmla="*/ 0 h 47"/>
                  <a:gd name="T36" fmla="*/ 0 w 33"/>
                  <a:gd name="T37" fmla="*/ 0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47"/>
                  <a:gd name="T59" fmla="*/ 33 w 33"/>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19" name="Freeform 1014"/>
              <p:cNvSpPr>
                <a:spLocks/>
              </p:cNvSpPr>
              <p:nvPr/>
            </p:nvSpPr>
            <p:spPr bwMode="auto">
              <a:xfrm>
                <a:off x="3393" y="3224"/>
                <a:ext cx="1" cy="1"/>
              </a:xfrm>
              <a:custGeom>
                <a:avLst/>
                <a:gdLst>
                  <a:gd name="T0" fmla="*/ 0 w 29"/>
                  <a:gd name="T1" fmla="*/ 0 h 18"/>
                  <a:gd name="T2" fmla="*/ 0 w 29"/>
                  <a:gd name="T3" fmla="*/ 0 h 18"/>
                  <a:gd name="T4" fmla="*/ 0 w 29"/>
                  <a:gd name="T5" fmla="*/ 0 h 18"/>
                  <a:gd name="T6" fmla="*/ 0 w 29"/>
                  <a:gd name="T7" fmla="*/ 0 h 18"/>
                  <a:gd name="T8" fmla="*/ 0 w 29"/>
                  <a:gd name="T9" fmla="*/ 0 h 18"/>
                  <a:gd name="T10" fmla="*/ 0 w 29"/>
                  <a:gd name="T11" fmla="*/ 0 h 18"/>
                  <a:gd name="T12" fmla="*/ 0 w 29"/>
                  <a:gd name="T13" fmla="*/ 0 h 18"/>
                  <a:gd name="T14" fmla="*/ 0 w 29"/>
                  <a:gd name="T15" fmla="*/ 0 h 18"/>
                  <a:gd name="T16" fmla="*/ 0 w 29"/>
                  <a:gd name="T17" fmla="*/ 0 h 18"/>
                  <a:gd name="T18" fmla="*/ 0 w 29"/>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8"/>
                  <a:gd name="T32" fmla="*/ 29 w 29"/>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0" name="Freeform 1015"/>
              <p:cNvSpPr>
                <a:spLocks/>
              </p:cNvSpPr>
              <p:nvPr/>
            </p:nvSpPr>
            <p:spPr bwMode="auto">
              <a:xfrm>
                <a:off x="3563" y="3123"/>
                <a:ext cx="1" cy="1"/>
              </a:xfrm>
              <a:custGeom>
                <a:avLst/>
                <a:gdLst>
                  <a:gd name="T0" fmla="*/ 0 w 15"/>
                  <a:gd name="T1" fmla="*/ 0 h 20"/>
                  <a:gd name="T2" fmla="*/ 0 w 15"/>
                  <a:gd name="T3" fmla="*/ 0 h 20"/>
                  <a:gd name="T4" fmla="*/ 0 w 15"/>
                  <a:gd name="T5" fmla="*/ 0 h 20"/>
                  <a:gd name="T6" fmla="*/ 0 w 15"/>
                  <a:gd name="T7" fmla="*/ 0 h 20"/>
                  <a:gd name="T8" fmla="*/ 0 w 15"/>
                  <a:gd name="T9" fmla="*/ 0 h 20"/>
                  <a:gd name="T10" fmla="*/ 0 w 15"/>
                  <a:gd name="T11" fmla="*/ 0 h 20"/>
                  <a:gd name="T12" fmla="*/ 0 60000 65536"/>
                  <a:gd name="T13" fmla="*/ 0 60000 65536"/>
                  <a:gd name="T14" fmla="*/ 0 60000 65536"/>
                  <a:gd name="T15" fmla="*/ 0 60000 65536"/>
                  <a:gd name="T16" fmla="*/ 0 60000 65536"/>
                  <a:gd name="T17" fmla="*/ 0 60000 65536"/>
                  <a:gd name="T18" fmla="*/ 0 w 15"/>
                  <a:gd name="T19" fmla="*/ 0 h 20"/>
                  <a:gd name="T20" fmla="*/ 15 w 1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5" h="20">
                    <a:moveTo>
                      <a:pt x="15" y="1"/>
                    </a:moveTo>
                    <a:lnTo>
                      <a:pt x="7" y="0"/>
                    </a:lnTo>
                    <a:lnTo>
                      <a:pt x="1" y="5"/>
                    </a:lnTo>
                    <a:lnTo>
                      <a:pt x="0" y="13"/>
                    </a:lnTo>
                    <a:lnTo>
                      <a:pt x="5" y="2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1" name="Freeform 1016"/>
              <p:cNvSpPr>
                <a:spLocks/>
              </p:cNvSpPr>
              <p:nvPr/>
            </p:nvSpPr>
            <p:spPr bwMode="auto">
              <a:xfrm>
                <a:off x="3563" y="3123"/>
                <a:ext cx="7" cy="15"/>
              </a:xfrm>
              <a:custGeom>
                <a:avLst/>
                <a:gdLst>
                  <a:gd name="T0" fmla="*/ 0 w 164"/>
                  <a:gd name="T1" fmla="*/ 0 h 274"/>
                  <a:gd name="T2" fmla="*/ 0 w 164"/>
                  <a:gd name="T3" fmla="*/ 0 h 274"/>
                  <a:gd name="T4" fmla="*/ 0 w 164"/>
                  <a:gd name="T5" fmla="*/ 0 h 274"/>
                  <a:gd name="T6" fmla="*/ 0 w 164"/>
                  <a:gd name="T7" fmla="*/ 0 h 274"/>
                  <a:gd name="T8" fmla="*/ 0 w 164"/>
                  <a:gd name="T9" fmla="*/ 0 h 274"/>
                  <a:gd name="T10" fmla="*/ 0 w 164"/>
                  <a:gd name="T11" fmla="*/ 0 h 274"/>
                  <a:gd name="T12" fmla="*/ 0 w 164"/>
                  <a:gd name="T13" fmla="*/ 0 h 274"/>
                  <a:gd name="T14" fmla="*/ 0 w 164"/>
                  <a:gd name="T15" fmla="*/ 0 h 274"/>
                  <a:gd name="T16" fmla="*/ 0 w 164"/>
                  <a:gd name="T17" fmla="*/ 0 h 274"/>
                  <a:gd name="T18" fmla="*/ 0 w 164"/>
                  <a:gd name="T19" fmla="*/ 0 h 274"/>
                  <a:gd name="T20" fmla="*/ 0 w 164"/>
                  <a:gd name="T21" fmla="*/ 0 h 274"/>
                  <a:gd name="T22" fmla="*/ 0 w 164"/>
                  <a:gd name="T23" fmla="*/ 0 h 274"/>
                  <a:gd name="T24" fmla="*/ 0 w 164"/>
                  <a:gd name="T25" fmla="*/ 0 h 274"/>
                  <a:gd name="T26" fmla="*/ 0 w 164"/>
                  <a:gd name="T27" fmla="*/ 0 h 274"/>
                  <a:gd name="T28" fmla="*/ 0 w 164"/>
                  <a:gd name="T29" fmla="*/ 0 h 274"/>
                  <a:gd name="T30" fmla="*/ 0 w 164"/>
                  <a:gd name="T31" fmla="*/ 0 h 274"/>
                  <a:gd name="T32" fmla="*/ 0 w 164"/>
                  <a:gd name="T33" fmla="*/ 0 h 274"/>
                  <a:gd name="T34" fmla="*/ 0 w 164"/>
                  <a:gd name="T35" fmla="*/ 0 h 274"/>
                  <a:gd name="T36" fmla="*/ 0 w 164"/>
                  <a:gd name="T37" fmla="*/ 0 h 274"/>
                  <a:gd name="T38" fmla="*/ 0 w 164"/>
                  <a:gd name="T39" fmla="*/ 0 h 274"/>
                  <a:gd name="T40" fmla="*/ 0 w 164"/>
                  <a:gd name="T41" fmla="*/ 0 h 274"/>
                  <a:gd name="T42" fmla="*/ 0 w 164"/>
                  <a:gd name="T43" fmla="*/ 0 h 274"/>
                  <a:gd name="T44" fmla="*/ 0 w 164"/>
                  <a:gd name="T45" fmla="*/ 0 h 274"/>
                  <a:gd name="T46" fmla="*/ 0 w 164"/>
                  <a:gd name="T47" fmla="*/ 0 h 274"/>
                  <a:gd name="T48" fmla="*/ 0 w 164"/>
                  <a:gd name="T49" fmla="*/ 0 h 274"/>
                  <a:gd name="T50" fmla="*/ 0 w 164"/>
                  <a:gd name="T51" fmla="*/ 0 h 274"/>
                  <a:gd name="T52" fmla="*/ 0 w 164"/>
                  <a:gd name="T53" fmla="*/ 0 h 274"/>
                  <a:gd name="T54" fmla="*/ 0 w 164"/>
                  <a:gd name="T55" fmla="*/ 0 h 274"/>
                  <a:gd name="T56" fmla="*/ 0 w 164"/>
                  <a:gd name="T57" fmla="*/ 0 h 274"/>
                  <a:gd name="T58" fmla="*/ 0 w 164"/>
                  <a:gd name="T59" fmla="*/ 0 h 274"/>
                  <a:gd name="T60" fmla="*/ 0 w 164"/>
                  <a:gd name="T61" fmla="*/ 0 h 274"/>
                  <a:gd name="T62" fmla="*/ 0 w 164"/>
                  <a:gd name="T63" fmla="*/ 0 h 274"/>
                  <a:gd name="T64" fmla="*/ 0 w 164"/>
                  <a:gd name="T65" fmla="*/ 0 h 274"/>
                  <a:gd name="T66" fmla="*/ 0 w 164"/>
                  <a:gd name="T67" fmla="*/ 0 h 274"/>
                  <a:gd name="T68" fmla="*/ 0 w 164"/>
                  <a:gd name="T69" fmla="*/ 0 h 274"/>
                  <a:gd name="T70" fmla="*/ 0 w 164"/>
                  <a:gd name="T71" fmla="*/ 0 h 274"/>
                  <a:gd name="T72" fmla="*/ 0 w 164"/>
                  <a:gd name="T73" fmla="*/ 0 h 2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4"/>
                  <a:gd name="T112" fmla="*/ 0 h 274"/>
                  <a:gd name="T113" fmla="*/ 164 w 164"/>
                  <a:gd name="T114" fmla="*/ 274 h 2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64" y="2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2" name="Freeform 1017"/>
              <p:cNvSpPr>
                <a:spLocks/>
              </p:cNvSpPr>
              <p:nvPr/>
            </p:nvSpPr>
            <p:spPr bwMode="auto">
              <a:xfrm>
                <a:off x="3569" y="3138"/>
                <a:ext cx="1" cy="4"/>
              </a:xfrm>
              <a:custGeom>
                <a:avLst/>
                <a:gdLst>
                  <a:gd name="T0" fmla="*/ 0 w 29"/>
                  <a:gd name="T1" fmla="*/ 0 h 68"/>
                  <a:gd name="T2" fmla="*/ 0 w 29"/>
                  <a:gd name="T3" fmla="*/ 0 h 68"/>
                  <a:gd name="T4" fmla="*/ 0 w 29"/>
                  <a:gd name="T5" fmla="*/ 0 h 68"/>
                  <a:gd name="T6" fmla="*/ 0 w 29"/>
                  <a:gd name="T7" fmla="*/ 0 h 68"/>
                  <a:gd name="T8" fmla="*/ 0 w 29"/>
                  <a:gd name="T9" fmla="*/ 0 h 68"/>
                  <a:gd name="T10" fmla="*/ 0 w 29"/>
                  <a:gd name="T11" fmla="*/ 0 h 68"/>
                  <a:gd name="T12" fmla="*/ 0 w 29"/>
                  <a:gd name="T13" fmla="*/ 0 h 68"/>
                  <a:gd name="T14" fmla="*/ 0 w 29"/>
                  <a:gd name="T15" fmla="*/ 0 h 68"/>
                  <a:gd name="T16" fmla="*/ 0 w 29"/>
                  <a:gd name="T17" fmla="*/ 0 h 68"/>
                  <a:gd name="T18" fmla="*/ 0 w 29"/>
                  <a:gd name="T19" fmla="*/ 0 h 68"/>
                  <a:gd name="T20" fmla="*/ 0 w 29"/>
                  <a:gd name="T21" fmla="*/ 0 h 68"/>
                  <a:gd name="T22" fmla="*/ 0 w 29"/>
                  <a:gd name="T23" fmla="*/ 0 h 68"/>
                  <a:gd name="T24" fmla="*/ 0 w 29"/>
                  <a:gd name="T25" fmla="*/ 0 h 68"/>
                  <a:gd name="T26" fmla="*/ 0 w 29"/>
                  <a:gd name="T27" fmla="*/ 0 h 68"/>
                  <a:gd name="T28" fmla="*/ 0 w 29"/>
                  <a:gd name="T29" fmla="*/ 0 h 68"/>
                  <a:gd name="T30" fmla="*/ 0 w 29"/>
                  <a:gd name="T31" fmla="*/ 0 h 68"/>
                  <a:gd name="T32" fmla="*/ 0 w 29"/>
                  <a:gd name="T33" fmla="*/ 0 h 68"/>
                  <a:gd name="T34" fmla="*/ 0 w 29"/>
                  <a:gd name="T35" fmla="*/ 0 h 68"/>
                  <a:gd name="T36" fmla="*/ 0 w 29"/>
                  <a:gd name="T37" fmla="*/ 0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8"/>
                  <a:gd name="T59" fmla="*/ 29 w 29"/>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3" name="Freeform 1018"/>
              <p:cNvSpPr>
                <a:spLocks/>
              </p:cNvSpPr>
              <p:nvPr/>
            </p:nvSpPr>
            <p:spPr bwMode="auto">
              <a:xfrm>
                <a:off x="3569" y="3138"/>
                <a:ext cx="1" cy="1"/>
              </a:xfrm>
              <a:custGeom>
                <a:avLst/>
                <a:gdLst>
                  <a:gd name="T0" fmla="*/ 0 w 21"/>
                  <a:gd name="T1" fmla="*/ 0 h 12"/>
                  <a:gd name="T2" fmla="*/ 0 w 21"/>
                  <a:gd name="T3" fmla="*/ 0 h 12"/>
                  <a:gd name="T4" fmla="*/ 0 w 21"/>
                  <a:gd name="T5" fmla="*/ 0 h 12"/>
                  <a:gd name="T6" fmla="*/ 0 w 21"/>
                  <a:gd name="T7" fmla="*/ 0 h 12"/>
                  <a:gd name="T8" fmla="*/ 0 w 21"/>
                  <a:gd name="T9" fmla="*/ 0 h 12"/>
                  <a:gd name="T10" fmla="*/ 0 w 21"/>
                  <a:gd name="T11" fmla="*/ 0 h 12"/>
                  <a:gd name="T12" fmla="*/ 0 60000 65536"/>
                  <a:gd name="T13" fmla="*/ 0 60000 65536"/>
                  <a:gd name="T14" fmla="*/ 0 60000 65536"/>
                  <a:gd name="T15" fmla="*/ 0 60000 65536"/>
                  <a:gd name="T16" fmla="*/ 0 60000 65536"/>
                  <a:gd name="T17" fmla="*/ 0 60000 65536"/>
                  <a:gd name="T18" fmla="*/ 0 w 21"/>
                  <a:gd name="T19" fmla="*/ 0 h 12"/>
                  <a:gd name="T20" fmla="*/ 21 w 2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1" h="12">
                    <a:moveTo>
                      <a:pt x="0" y="0"/>
                    </a:moveTo>
                    <a:lnTo>
                      <a:pt x="3" y="8"/>
                    </a:lnTo>
                    <a:lnTo>
                      <a:pt x="10" y="12"/>
                    </a:lnTo>
                    <a:lnTo>
                      <a:pt x="17" y="11"/>
                    </a:lnTo>
                    <a:lnTo>
                      <a:pt x="2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4" name="Freeform 1019"/>
              <p:cNvSpPr>
                <a:spLocks/>
              </p:cNvSpPr>
              <p:nvPr/>
            </p:nvSpPr>
            <p:spPr bwMode="auto">
              <a:xfrm>
                <a:off x="3563" y="3128"/>
                <a:ext cx="1" cy="1"/>
              </a:xfrm>
              <a:custGeom>
                <a:avLst/>
                <a:gdLst>
                  <a:gd name="T0" fmla="*/ 0 w 15"/>
                  <a:gd name="T1" fmla="*/ 0 h 20"/>
                  <a:gd name="T2" fmla="*/ 0 w 15"/>
                  <a:gd name="T3" fmla="*/ 0 h 20"/>
                  <a:gd name="T4" fmla="*/ 0 w 15"/>
                  <a:gd name="T5" fmla="*/ 0 h 20"/>
                  <a:gd name="T6" fmla="*/ 0 w 15"/>
                  <a:gd name="T7" fmla="*/ 0 h 20"/>
                  <a:gd name="T8" fmla="*/ 0 w 15"/>
                  <a:gd name="T9" fmla="*/ 0 h 20"/>
                  <a:gd name="T10" fmla="*/ 0 w 15"/>
                  <a:gd name="T11" fmla="*/ 0 h 20"/>
                  <a:gd name="T12" fmla="*/ 0 60000 65536"/>
                  <a:gd name="T13" fmla="*/ 0 60000 65536"/>
                  <a:gd name="T14" fmla="*/ 0 60000 65536"/>
                  <a:gd name="T15" fmla="*/ 0 60000 65536"/>
                  <a:gd name="T16" fmla="*/ 0 60000 65536"/>
                  <a:gd name="T17" fmla="*/ 0 60000 65536"/>
                  <a:gd name="T18" fmla="*/ 0 w 15"/>
                  <a:gd name="T19" fmla="*/ 0 h 20"/>
                  <a:gd name="T20" fmla="*/ 15 w 1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5" h="20">
                    <a:moveTo>
                      <a:pt x="15" y="1"/>
                    </a:moveTo>
                    <a:lnTo>
                      <a:pt x="7" y="0"/>
                    </a:lnTo>
                    <a:lnTo>
                      <a:pt x="1" y="6"/>
                    </a:lnTo>
                    <a:lnTo>
                      <a:pt x="0" y="14"/>
                    </a:lnTo>
                    <a:lnTo>
                      <a:pt x="5" y="2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5" name="Freeform 1020"/>
              <p:cNvSpPr>
                <a:spLocks/>
              </p:cNvSpPr>
              <p:nvPr/>
            </p:nvSpPr>
            <p:spPr bwMode="auto">
              <a:xfrm>
                <a:off x="3564" y="3128"/>
                <a:ext cx="4" cy="8"/>
              </a:xfrm>
              <a:custGeom>
                <a:avLst/>
                <a:gdLst>
                  <a:gd name="T0" fmla="*/ 0 w 86"/>
                  <a:gd name="T1" fmla="*/ 0 h 136"/>
                  <a:gd name="T2" fmla="*/ 0 w 86"/>
                  <a:gd name="T3" fmla="*/ 0 h 136"/>
                  <a:gd name="T4" fmla="*/ 0 w 86"/>
                  <a:gd name="T5" fmla="*/ 0 h 136"/>
                  <a:gd name="T6" fmla="*/ 0 w 86"/>
                  <a:gd name="T7" fmla="*/ 0 h 136"/>
                  <a:gd name="T8" fmla="*/ 0 w 86"/>
                  <a:gd name="T9" fmla="*/ 0 h 136"/>
                  <a:gd name="T10" fmla="*/ 0 w 86"/>
                  <a:gd name="T11" fmla="*/ 0 h 136"/>
                  <a:gd name="T12" fmla="*/ 0 w 86"/>
                  <a:gd name="T13" fmla="*/ 0 h 136"/>
                  <a:gd name="T14" fmla="*/ 0 w 86"/>
                  <a:gd name="T15" fmla="*/ 0 h 136"/>
                  <a:gd name="T16" fmla="*/ 0 w 86"/>
                  <a:gd name="T17" fmla="*/ 0 h 136"/>
                  <a:gd name="T18" fmla="*/ 0 w 86"/>
                  <a:gd name="T19" fmla="*/ 0 h 136"/>
                  <a:gd name="T20" fmla="*/ 0 w 86"/>
                  <a:gd name="T21" fmla="*/ 0 h 136"/>
                  <a:gd name="T22" fmla="*/ 0 w 86"/>
                  <a:gd name="T23" fmla="*/ 0 h 136"/>
                  <a:gd name="T24" fmla="*/ 0 w 86"/>
                  <a:gd name="T25" fmla="*/ 0 h 136"/>
                  <a:gd name="T26" fmla="*/ 0 w 86"/>
                  <a:gd name="T27" fmla="*/ 0 h 136"/>
                  <a:gd name="T28" fmla="*/ 0 w 86"/>
                  <a:gd name="T29" fmla="*/ 0 h 136"/>
                  <a:gd name="T30" fmla="*/ 0 w 86"/>
                  <a:gd name="T31" fmla="*/ 0 h 136"/>
                  <a:gd name="T32" fmla="*/ 0 w 86"/>
                  <a:gd name="T33" fmla="*/ 0 h 136"/>
                  <a:gd name="T34" fmla="*/ 0 w 86"/>
                  <a:gd name="T35" fmla="*/ 0 h 136"/>
                  <a:gd name="T36" fmla="*/ 0 w 86"/>
                  <a:gd name="T37" fmla="*/ 0 h 136"/>
                  <a:gd name="T38" fmla="*/ 0 w 86"/>
                  <a:gd name="T39" fmla="*/ 0 h 136"/>
                  <a:gd name="T40" fmla="*/ 0 w 86"/>
                  <a:gd name="T41" fmla="*/ 0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136"/>
                  <a:gd name="T65" fmla="*/ 86 w 86"/>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86"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6" name="Freeform 1021"/>
              <p:cNvSpPr>
                <a:spLocks/>
              </p:cNvSpPr>
              <p:nvPr/>
            </p:nvSpPr>
            <p:spPr bwMode="auto">
              <a:xfrm>
                <a:off x="3567" y="3136"/>
                <a:ext cx="1" cy="2"/>
              </a:xfrm>
              <a:custGeom>
                <a:avLst/>
                <a:gdLst>
                  <a:gd name="T0" fmla="*/ 0 w 24"/>
                  <a:gd name="T1" fmla="*/ 0 h 35"/>
                  <a:gd name="T2" fmla="*/ 0 w 24"/>
                  <a:gd name="T3" fmla="*/ 0 h 35"/>
                  <a:gd name="T4" fmla="*/ 0 w 24"/>
                  <a:gd name="T5" fmla="*/ 0 h 35"/>
                  <a:gd name="T6" fmla="*/ 0 w 24"/>
                  <a:gd name="T7" fmla="*/ 0 h 35"/>
                  <a:gd name="T8" fmla="*/ 0 w 24"/>
                  <a:gd name="T9" fmla="*/ 0 h 35"/>
                  <a:gd name="T10" fmla="*/ 0 w 24"/>
                  <a:gd name="T11" fmla="*/ 0 h 35"/>
                  <a:gd name="T12" fmla="*/ 0 w 24"/>
                  <a:gd name="T13" fmla="*/ 0 h 35"/>
                  <a:gd name="T14" fmla="*/ 0 w 24"/>
                  <a:gd name="T15" fmla="*/ 0 h 35"/>
                  <a:gd name="T16" fmla="*/ 0 w 24"/>
                  <a:gd name="T17" fmla="*/ 0 h 35"/>
                  <a:gd name="T18" fmla="*/ 0 w 24"/>
                  <a:gd name="T19" fmla="*/ 0 h 35"/>
                  <a:gd name="T20" fmla="*/ 0 w 24"/>
                  <a:gd name="T21" fmla="*/ 0 h 35"/>
                  <a:gd name="T22" fmla="*/ 0 w 24"/>
                  <a:gd name="T23" fmla="*/ 0 h 35"/>
                  <a:gd name="T24" fmla="*/ 0 w 24"/>
                  <a:gd name="T25" fmla="*/ 0 h 35"/>
                  <a:gd name="T26" fmla="*/ 0 w 24"/>
                  <a:gd name="T27" fmla="*/ 0 h 35"/>
                  <a:gd name="T28" fmla="*/ 0 w 24"/>
                  <a:gd name="T29" fmla="*/ 0 h 35"/>
                  <a:gd name="T30" fmla="*/ 0 w 24"/>
                  <a:gd name="T31" fmla="*/ 0 h 35"/>
                  <a:gd name="T32" fmla="*/ 0 w 24"/>
                  <a:gd name="T33" fmla="*/ 0 h 35"/>
                  <a:gd name="T34" fmla="*/ 0 w 24"/>
                  <a:gd name="T35" fmla="*/ 0 h 35"/>
                  <a:gd name="T36" fmla="*/ 0 w 24"/>
                  <a:gd name="T37" fmla="*/ 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35"/>
                  <a:gd name="T59" fmla="*/ 24 w 24"/>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7" name="Freeform 1022"/>
              <p:cNvSpPr>
                <a:spLocks/>
              </p:cNvSpPr>
              <p:nvPr/>
            </p:nvSpPr>
            <p:spPr bwMode="auto">
              <a:xfrm>
                <a:off x="3567" y="3135"/>
                <a:ext cx="1" cy="1"/>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60000 65536"/>
                  <a:gd name="T13" fmla="*/ 0 60000 65536"/>
                  <a:gd name="T14" fmla="*/ 0 60000 65536"/>
                  <a:gd name="T15" fmla="*/ 0 60000 65536"/>
                  <a:gd name="T16" fmla="*/ 0 60000 65536"/>
                  <a:gd name="T17" fmla="*/ 0 60000 65536"/>
                  <a:gd name="T18" fmla="*/ 0 w 21"/>
                  <a:gd name="T19" fmla="*/ 0 h 13"/>
                  <a:gd name="T20" fmla="*/ 21 w 2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1" h="13">
                    <a:moveTo>
                      <a:pt x="0" y="0"/>
                    </a:moveTo>
                    <a:lnTo>
                      <a:pt x="2" y="9"/>
                    </a:lnTo>
                    <a:lnTo>
                      <a:pt x="10" y="13"/>
                    </a:lnTo>
                    <a:lnTo>
                      <a:pt x="17" y="12"/>
                    </a:lnTo>
                    <a:lnTo>
                      <a:pt x="2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8" name="Freeform 1023"/>
              <p:cNvSpPr>
                <a:spLocks/>
              </p:cNvSpPr>
              <p:nvPr/>
            </p:nvSpPr>
            <p:spPr bwMode="auto">
              <a:xfrm>
                <a:off x="3388" y="3300"/>
                <a:ext cx="53" cy="137"/>
              </a:xfrm>
              <a:custGeom>
                <a:avLst/>
                <a:gdLst>
                  <a:gd name="T0" fmla="*/ 0 w 1169"/>
                  <a:gd name="T1" fmla="*/ 0 h 2481"/>
                  <a:gd name="T2" fmla="*/ 0 w 1169"/>
                  <a:gd name="T3" fmla="*/ 0 h 2481"/>
                  <a:gd name="T4" fmla="*/ 0 w 1169"/>
                  <a:gd name="T5" fmla="*/ 0 h 2481"/>
                  <a:gd name="T6" fmla="*/ 0 w 1169"/>
                  <a:gd name="T7" fmla="*/ 0 h 2481"/>
                  <a:gd name="T8" fmla="*/ 0 w 1169"/>
                  <a:gd name="T9" fmla="*/ 0 h 2481"/>
                  <a:gd name="T10" fmla="*/ 0 60000 65536"/>
                  <a:gd name="T11" fmla="*/ 0 60000 65536"/>
                  <a:gd name="T12" fmla="*/ 0 60000 65536"/>
                  <a:gd name="T13" fmla="*/ 0 60000 65536"/>
                  <a:gd name="T14" fmla="*/ 0 60000 65536"/>
                  <a:gd name="T15" fmla="*/ 0 w 1169"/>
                  <a:gd name="T16" fmla="*/ 0 h 2481"/>
                  <a:gd name="T17" fmla="*/ 1169 w 1169"/>
                  <a:gd name="T18" fmla="*/ 2481 h 2481"/>
                </a:gdLst>
                <a:ahLst/>
                <a:cxnLst>
                  <a:cxn ang="T10">
                    <a:pos x="T0" y="T1"/>
                  </a:cxn>
                  <a:cxn ang="T11">
                    <a:pos x="T2" y="T3"/>
                  </a:cxn>
                  <a:cxn ang="T12">
                    <a:pos x="T4" y="T5"/>
                  </a:cxn>
                  <a:cxn ang="T13">
                    <a:pos x="T6" y="T7"/>
                  </a:cxn>
                  <a:cxn ang="T14">
                    <a:pos x="T8" y="T9"/>
                  </a:cxn>
                </a:cxnLst>
                <a:rect l="T15" t="T16" r="T17" b="T18"/>
                <a:pathLst>
                  <a:path w="1169" h="2481">
                    <a:moveTo>
                      <a:pt x="166" y="0"/>
                    </a:moveTo>
                    <a:lnTo>
                      <a:pt x="0" y="73"/>
                    </a:lnTo>
                    <a:lnTo>
                      <a:pt x="959" y="2481"/>
                    </a:lnTo>
                    <a:lnTo>
                      <a:pt x="1169" y="2389"/>
                    </a:lnTo>
                    <a:lnTo>
                      <a:pt x="166" y="0"/>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29" name="Freeform 1024"/>
              <p:cNvSpPr>
                <a:spLocks/>
              </p:cNvSpPr>
              <p:nvPr/>
            </p:nvSpPr>
            <p:spPr bwMode="auto">
              <a:xfrm>
                <a:off x="3388" y="3300"/>
                <a:ext cx="52" cy="137"/>
              </a:xfrm>
              <a:custGeom>
                <a:avLst/>
                <a:gdLst>
                  <a:gd name="T0" fmla="*/ 0 w 1140"/>
                  <a:gd name="T1" fmla="*/ 0 h 2467"/>
                  <a:gd name="T2" fmla="*/ 0 w 1140"/>
                  <a:gd name="T3" fmla="*/ 0 h 2467"/>
                  <a:gd name="T4" fmla="*/ 0 w 1140"/>
                  <a:gd name="T5" fmla="*/ 0 h 2467"/>
                  <a:gd name="T6" fmla="*/ 0 w 1140"/>
                  <a:gd name="T7" fmla="*/ 0 h 2467"/>
                  <a:gd name="T8" fmla="*/ 0 w 1140"/>
                  <a:gd name="T9" fmla="*/ 0 h 2467"/>
                  <a:gd name="T10" fmla="*/ 0 w 1140"/>
                  <a:gd name="T11" fmla="*/ 0 h 2467"/>
                  <a:gd name="T12" fmla="*/ 0 w 1140"/>
                  <a:gd name="T13" fmla="*/ 0 h 2467"/>
                  <a:gd name="T14" fmla="*/ 0 w 1140"/>
                  <a:gd name="T15" fmla="*/ 0 h 2467"/>
                  <a:gd name="T16" fmla="*/ 0 w 1140"/>
                  <a:gd name="T17" fmla="*/ 0 h 2467"/>
                  <a:gd name="T18" fmla="*/ 0 w 1140"/>
                  <a:gd name="T19" fmla="*/ 0 h 2467"/>
                  <a:gd name="T20" fmla="*/ 0 w 1140"/>
                  <a:gd name="T21" fmla="*/ 0 h 2467"/>
                  <a:gd name="T22" fmla="*/ 0 w 1140"/>
                  <a:gd name="T23" fmla="*/ 0 h 2467"/>
                  <a:gd name="T24" fmla="*/ 0 w 1140"/>
                  <a:gd name="T25" fmla="*/ 0 h 2467"/>
                  <a:gd name="T26" fmla="*/ 0 w 1140"/>
                  <a:gd name="T27" fmla="*/ 0 h 2467"/>
                  <a:gd name="T28" fmla="*/ 0 w 1140"/>
                  <a:gd name="T29" fmla="*/ 0 h 2467"/>
                  <a:gd name="T30" fmla="*/ 0 w 1140"/>
                  <a:gd name="T31" fmla="*/ 0 h 2467"/>
                  <a:gd name="T32" fmla="*/ 0 w 1140"/>
                  <a:gd name="T33" fmla="*/ 0 h 2467"/>
                  <a:gd name="T34" fmla="*/ 0 w 1140"/>
                  <a:gd name="T35" fmla="*/ 0 h 2467"/>
                  <a:gd name="T36" fmla="*/ 0 w 1140"/>
                  <a:gd name="T37" fmla="*/ 0 h 2467"/>
                  <a:gd name="T38" fmla="*/ 0 w 1140"/>
                  <a:gd name="T39" fmla="*/ 0 h 2467"/>
                  <a:gd name="T40" fmla="*/ 0 w 1140"/>
                  <a:gd name="T41" fmla="*/ 0 h 2467"/>
                  <a:gd name="T42" fmla="*/ 0 w 1140"/>
                  <a:gd name="T43" fmla="*/ 0 h 2467"/>
                  <a:gd name="T44" fmla="*/ 0 w 1140"/>
                  <a:gd name="T45" fmla="*/ 0 h 2467"/>
                  <a:gd name="T46" fmla="*/ 0 w 1140"/>
                  <a:gd name="T47" fmla="*/ 0 h 2467"/>
                  <a:gd name="T48" fmla="*/ 0 w 1140"/>
                  <a:gd name="T49" fmla="*/ 0 h 2467"/>
                  <a:gd name="T50" fmla="*/ 0 w 1140"/>
                  <a:gd name="T51" fmla="*/ 0 h 2467"/>
                  <a:gd name="T52" fmla="*/ 0 w 1140"/>
                  <a:gd name="T53" fmla="*/ 0 h 2467"/>
                  <a:gd name="T54" fmla="*/ 0 w 1140"/>
                  <a:gd name="T55" fmla="*/ 0 h 2467"/>
                  <a:gd name="T56" fmla="*/ 0 w 1140"/>
                  <a:gd name="T57" fmla="*/ 0 h 2467"/>
                  <a:gd name="T58" fmla="*/ 0 w 1140"/>
                  <a:gd name="T59" fmla="*/ 0 h 2467"/>
                  <a:gd name="T60" fmla="*/ 0 w 1140"/>
                  <a:gd name="T61" fmla="*/ 0 h 2467"/>
                  <a:gd name="T62" fmla="*/ 0 w 1140"/>
                  <a:gd name="T63" fmla="*/ 0 h 2467"/>
                  <a:gd name="T64" fmla="*/ 0 w 1140"/>
                  <a:gd name="T65" fmla="*/ 0 h 2467"/>
                  <a:gd name="T66" fmla="*/ 0 w 1140"/>
                  <a:gd name="T67" fmla="*/ 0 h 2467"/>
                  <a:gd name="T68" fmla="*/ 0 w 1140"/>
                  <a:gd name="T69" fmla="*/ 0 h 2467"/>
                  <a:gd name="T70" fmla="*/ 0 w 1140"/>
                  <a:gd name="T71" fmla="*/ 0 h 2467"/>
                  <a:gd name="T72" fmla="*/ 0 w 1140"/>
                  <a:gd name="T73" fmla="*/ 0 h 2467"/>
                  <a:gd name="T74" fmla="*/ 0 w 1140"/>
                  <a:gd name="T75" fmla="*/ 0 h 2467"/>
                  <a:gd name="T76" fmla="*/ 0 w 1140"/>
                  <a:gd name="T77" fmla="*/ 0 h 2467"/>
                  <a:gd name="T78" fmla="*/ 0 w 1140"/>
                  <a:gd name="T79" fmla="*/ 0 h 2467"/>
                  <a:gd name="T80" fmla="*/ 0 w 1140"/>
                  <a:gd name="T81" fmla="*/ 0 h 2467"/>
                  <a:gd name="T82" fmla="*/ 0 w 1140"/>
                  <a:gd name="T83" fmla="*/ 0 h 2467"/>
                  <a:gd name="T84" fmla="*/ 0 w 1140"/>
                  <a:gd name="T85" fmla="*/ 0 h 2467"/>
                  <a:gd name="T86" fmla="*/ 0 w 1140"/>
                  <a:gd name="T87" fmla="*/ 0 h 24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40"/>
                  <a:gd name="T133" fmla="*/ 0 h 2467"/>
                  <a:gd name="T134" fmla="*/ 1140 w 1140"/>
                  <a:gd name="T135" fmla="*/ 2467 h 24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0" name="Freeform 1025"/>
              <p:cNvSpPr>
                <a:spLocks/>
              </p:cNvSpPr>
              <p:nvPr/>
            </p:nvSpPr>
            <p:spPr bwMode="auto">
              <a:xfrm>
                <a:off x="3389" y="3301"/>
                <a:ext cx="50" cy="136"/>
              </a:xfrm>
              <a:custGeom>
                <a:avLst/>
                <a:gdLst>
                  <a:gd name="T0" fmla="*/ 0 w 1109"/>
                  <a:gd name="T1" fmla="*/ 0 h 2454"/>
                  <a:gd name="T2" fmla="*/ 0 w 1109"/>
                  <a:gd name="T3" fmla="*/ 0 h 2454"/>
                  <a:gd name="T4" fmla="*/ 0 w 1109"/>
                  <a:gd name="T5" fmla="*/ 0 h 2454"/>
                  <a:gd name="T6" fmla="*/ 0 w 1109"/>
                  <a:gd name="T7" fmla="*/ 0 h 2454"/>
                  <a:gd name="T8" fmla="*/ 0 w 1109"/>
                  <a:gd name="T9" fmla="*/ 0 h 2454"/>
                  <a:gd name="T10" fmla="*/ 0 w 1109"/>
                  <a:gd name="T11" fmla="*/ 0 h 2454"/>
                  <a:gd name="T12" fmla="*/ 0 w 1109"/>
                  <a:gd name="T13" fmla="*/ 0 h 2454"/>
                  <a:gd name="T14" fmla="*/ 0 w 1109"/>
                  <a:gd name="T15" fmla="*/ 0 h 2454"/>
                  <a:gd name="T16" fmla="*/ 0 w 1109"/>
                  <a:gd name="T17" fmla="*/ 0 h 2454"/>
                  <a:gd name="T18" fmla="*/ 0 w 1109"/>
                  <a:gd name="T19" fmla="*/ 0 h 2454"/>
                  <a:gd name="T20" fmla="*/ 0 w 1109"/>
                  <a:gd name="T21" fmla="*/ 0 h 2454"/>
                  <a:gd name="T22" fmla="*/ 0 w 1109"/>
                  <a:gd name="T23" fmla="*/ 0 h 2454"/>
                  <a:gd name="T24" fmla="*/ 0 w 1109"/>
                  <a:gd name="T25" fmla="*/ 0 h 2454"/>
                  <a:gd name="T26" fmla="*/ 0 w 1109"/>
                  <a:gd name="T27" fmla="*/ 0 h 2454"/>
                  <a:gd name="T28" fmla="*/ 0 w 1109"/>
                  <a:gd name="T29" fmla="*/ 0 h 2454"/>
                  <a:gd name="T30" fmla="*/ 0 w 1109"/>
                  <a:gd name="T31" fmla="*/ 0 h 2454"/>
                  <a:gd name="T32" fmla="*/ 0 w 1109"/>
                  <a:gd name="T33" fmla="*/ 0 h 2454"/>
                  <a:gd name="T34" fmla="*/ 0 w 1109"/>
                  <a:gd name="T35" fmla="*/ 0 h 2454"/>
                  <a:gd name="T36" fmla="*/ 0 w 1109"/>
                  <a:gd name="T37" fmla="*/ 0 h 2454"/>
                  <a:gd name="T38" fmla="*/ 0 w 1109"/>
                  <a:gd name="T39" fmla="*/ 0 h 2454"/>
                  <a:gd name="T40" fmla="*/ 0 w 1109"/>
                  <a:gd name="T41" fmla="*/ 0 h 2454"/>
                  <a:gd name="T42" fmla="*/ 0 w 1109"/>
                  <a:gd name="T43" fmla="*/ 0 h 2454"/>
                  <a:gd name="T44" fmla="*/ 0 w 1109"/>
                  <a:gd name="T45" fmla="*/ 0 h 2454"/>
                  <a:gd name="T46" fmla="*/ 0 w 1109"/>
                  <a:gd name="T47" fmla="*/ 0 h 2454"/>
                  <a:gd name="T48" fmla="*/ 0 w 1109"/>
                  <a:gd name="T49" fmla="*/ 0 h 2454"/>
                  <a:gd name="T50" fmla="*/ 0 w 1109"/>
                  <a:gd name="T51" fmla="*/ 0 h 2454"/>
                  <a:gd name="T52" fmla="*/ 0 w 1109"/>
                  <a:gd name="T53" fmla="*/ 0 h 2454"/>
                  <a:gd name="T54" fmla="*/ 0 w 1109"/>
                  <a:gd name="T55" fmla="*/ 0 h 2454"/>
                  <a:gd name="T56" fmla="*/ 0 w 1109"/>
                  <a:gd name="T57" fmla="*/ 0 h 2454"/>
                  <a:gd name="T58" fmla="*/ 0 w 1109"/>
                  <a:gd name="T59" fmla="*/ 0 h 2454"/>
                  <a:gd name="T60" fmla="*/ 0 w 1109"/>
                  <a:gd name="T61" fmla="*/ 0 h 2454"/>
                  <a:gd name="T62" fmla="*/ 0 w 1109"/>
                  <a:gd name="T63" fmla="*/ 0 h 2454"/>
                  <a:gd name="T64" fmla="*/ 0 w 1109"/>
                  <a:gd name="T65" fmla="*/ 0 h 2454"/>
                  <a:gd name="T66" fmla="*/ 0 w 1109"/>
                  <a:gd name="T67" fmla="*/ 0 h 2454"/>
                  <a:gd name="T68" fmla="*/ 0 w 1109"/>
                  <a:gd name="T69" fmla="*/ 0 h 2454"/>
                  <a:gd name="T70" fmla="*/ 0 w 1109"/>
                  <a:gd name="T71" fmla="*/ 0 h 2454"/>
                  <a:gd name="T72" fmla="*/ 0 w 1109"/>
                  <a:gd name="T73" fmla="*/ 0 h 2454"/>
                  <a:gd name="T74" fmla="*/ 0 w 1109"/>
                  <a:gd name="T75" fmla="*/ 0 h 2454"/>
                  <a:gd name="T76" fmla="*/ 0 w 1109"/>
                  <a:gd name="T77" fmla="*/ 0 h 2454"/>
                  <a:gd name="T78" fmla="*/ 0 w 1109"/>
                  <a:gd name="T79" fmla="*/ 0 h 24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9"/>
                  <a:gd name="T121" fmla="*/ 0 h 2454"/>
                  <a:gd name="T122" fmla="*/ 1109 w 1109"/>
                  <a:gd name="T123" fmla="*/ 2454 h 24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1" name="Freeform 1026"/>
              <p:cNvSpPr>
                <a:spLocks/>
              </p:cNvSpPr>
              <p:nvPr/>
            </p:nvSpPr>
            <p:spPr bwMode="auto">
              <a:xfrm>
                <a:off x="3389" y="3301"/>
                <a:ext cx="49" cy="136"/>
              </a:xfrm>
              <a:custGeom>
                <a:avLst/>
                <a:gdLst>
                  <a:gd name="T0" fmla="*/ 0 w 1078"/>
                  <a:gd name="T1" fmla="*/ 0 h 2440"/>
                  <a:gd name="T2" fmla="*/ 0 w 1078"/>
                  <a:gd name="T3" fmla="*/ 0 h 2440"/>
                  <a:gd name="T4" fmla="*/ 0 w 1078"/>
                  <a:gd name="T5" fmla="*/ 0 h 2440"/>
                  <a:gd name="T6" fmla="*/ 0 w 1078"/>
                  <a:gd name="T7" fmla="*/ 0 h 2440"/>
                  <a:gd name="T8" fmla="*/ 0 w 1078"/>
                  <a:gd name="T9" fmla="*/ 0 h 2440"/>
                  <a:gd name="T10" fmla="*/ 0 w 1078"/>
                  <a:gd name="T11" fmla="*/ 0 h 2440"/>
                  <a:gd name="T12" fmla="*/ 0 w 1078"/>
                  <a:gd name="T13" fmla="*/ 0 h 2440"/>
                  <a:gd name="T14" fmla="*/ 0 w 1078"/>
                  <a:gd name="T15" fmla="*/ 0 h 2440"/>
                  <a:gd name="T16" fmla="*/ 0 w 1078"/>
                  <a:gd name="T17" fmla="*/ 0 h 2440"/>
                  <a:gd name="T18" fmla="*/ 0 w 1078"/>
                  <a:gd name="T19" fmla="*/ 0 h 2440"/>
                  <a:gd name="T20" fmla="*/ 0 w 1078"/>
                  <a:gd name="T21" fmla="*/ 0 h 2440"/>
                  <a:gd name="T22" fmla="*/ 0 w 1078"/>
                  <a:gd name="T23" fmla="*/ 0 h 2440"/>
                  <a:gd name="T24" fmla="*/ 0 w 1078"/>
                  <a:gd name="T25" fmla="*/ 0 h 2440"/>
                  <a:gd name="T26" fmla="*/ 0 w 1078"/>
                  <a:gd name="T27" fmla="*/ 0 h 2440"/>
                  <a:gd name="T28" fmla="*/ 0 w 1078"/>
                  <a:gd name="T29" fmla="*/ 0 h 2440"/>
                  <a:gd name="T30" fmla="*/ 0 w 1078"/>
                  <a:gd name="T31" fmla="*/ 0 h 2440"/>
                  <a:gd name="T32" fmla="*/ 0 w 1078"/>
                  <a:gd name="T33" fmla="*/ 0 h 2440"/>
                  <a:gd name="T34" fmla="*/ 0 w 1078"/>
                  <a:gd name="T35" fmla="*/ 0 h 2440"/>
                  <a:gd name="T36" fmla="*/ 0 w 1078"/>
                  <a:gd name="T37" fmla="*/ 0 h 2440"/>
                  <a:gd name="T38" fmla="*/ 0 w 1078"/>
                  <a:gd name="T39" fmla="*/ 0 h 2440"/>
                  <a:gd name="T40" fmla="*/ 0 w 1078"/>
                  <a:gd name="T41" fmla="*/ 0 h 2440"/>
                  <a:gd name="T42" fmla="*/ 0 w 1078"/>
                  <a:gd name="T43" fmla="*/ 0 h 2440"/>
                  <a:gd name="T44" fmla="*/ 0 w 1078"/>
                  <a:gd name="T45" fmla="*/ 0 h 2440"/>
                  <a:gd name="T46" fmla="*/ 0 w 1078"/>
                  <a:gd name="T47" fmla="*/ 0 h 2440"/>
                  <a:gd name="T48" fmla="*/ 0 w 1078"/>
                  <a:gd name="T49" fmla="*/ 0 h 2440"/>
                  <a:gd name="T50" fmla="*/ 0 w 1078"/>
                  <a:gd name="T51" fmla="*/ 0 h 2440"/>
                  <a:gd name="T52" fmla="*/ 0 w 1078"/>
                  <a:gd name="T53" fmla="*/ 0 h 2440"/>
                  <a:gd name="T54" fmla="*/ 0 w 1078"/>
                  <a:gd name="T55" fmla="*/ 0 h 2440"/>
                  <a:gd name="T56" fmla="*/ 0 w 1078"/>
                  <a:gd name="T57" fmla="*/ 0 h 2440"/>
                  <a:gd name="T58" fmla="*/ 0 w 1078"/>
                  <a:gd name="T59" fmla="*/ 0 h 2440"/>
                  <a:gd name="T60" fmla="*/ 0 w 1078"/>
                  <a:gd name="T61" fmla="*/ 0 h 2440"/>
                  <a:gd name="T62" fmla="*/ 0 w 1078"/>
                  <a:gd name="T63" fmla="*/ 0 h 2440"/>
                  <a:gd name="T64" fmla="*/ 0 w 1078"/>
                  <a:gd name="T65" fmla="*/ 0 h 2440"/>
                  <a:gd name="T66" fmla="*/ 0 w 1078"/>
                  <a:gd name="T67" fmla="*/ 0 h 2440"/>
                  <a:gd name="T68" fmla="*/ 0 w 1078"/>
                  <a:gd name="T69" fmla="*/ 0 h 2440"/>
                  <a:gd name="T70" fmla="*/ 0 w 1078"/>
                  <a:gd name="T71" fmla="*/ 0 h 2440"/>
                  <a:gd name="T72" fmla="*/ 0 w 1078"/>
                  <a:gd name="T73" fmla="*/ 0 h 2440"/>
                  <a:gd name="T74" fmla="*/ 0 w 1078"/>
                  <a:gd name="T75" fmla="*/ 0 h 2440"/>
                  <a:gd name="T76" fmla="*/ 0 w 1078"/>
                  <a:gd name="T77" fmla="*/ 0 h 2440"/>
                  <a:gd name="T78" fmla="*/ 0 w 1078"/>
                  <a:gd name="T79" fmla="*/ 0 h 24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78"/>
                  <a:gd name="T121" fmla="*/ 0 h 2440"/>
                  <a:gd name="T122" fmla="*/ 1078 w 1078"/>
                  <a:gd name="T123" fmla="*/ 2440 h 24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2" name="Freeform 1027"/>
              <p:cNvSpPr>
                <a:spLocks/>
              </p:cNvSpPr>
              <p:nvPr/>
            </p:nvSpPr>
            <p:spPr bwMode="auto">
              <a:xfrm>
                <a:off x="3389" y="3302"/>
                <a:ext cx="48" cy="135"/>
              </a:xfrm>
              <a:custGeom>
                <a:avLst/>
                <a:gdLst>
                  <a:gd name="T0" fmla="*/ 0 w 1046"/>
                  <a:gd name="T1" fmla="*/ 0 h 2428"/>
                  <a:gd name="T2" fmla="*/ 0 w 1046"/>
                  <a:gd name="T3" fmla="*/ 0 h 2428"/>
                  <a:gd name="T4" fmla="*/ 0 w 1046"/>
                  <a:gd name="T5" fmla="*/ 0 h 2428"/>
                  <a:gd name="T6" fmla="*/ 0 w 1046"/>
                  <a:gd name="T7" fmla="*/ 0 h 2428"/>
                  <a:gd name="T8" fmla="*/ 0 w 1046"/>
                  <a:gd name="T9" fmla="*/ 0 h 2428"/>
                  <a:gd name="T10" fmla="*/ 0 w 1046"/>
                  <a:gd name="T11" fmla="*/ 0 h 2428"/>
                  <a:gd name="T12" fmla="*/ 0 w 1046"/>
                  <a:gd name="T13" fmla="*/ 0 h 2428"/>
                  <a:gd name="T14" fmla="*/ 0 w 1046"/>
                  <a:gd name="T15" fmla="*/ 0 h 2428"/>
                  <a:gd name="T16" fmla="*/ 0 w 1046"/>
                  <a:gd name="T17" fmla="*/ 0 h 2428"/>
                  <a:gd name="T18" fmla="*/ 0 w 1046"/>
                  <a:gd name="T19" fmla="*/ 0 h 2428"/>
                  <a:gd name="T20" fmla="*/ 0 w 1046"/>
                  <a:gd name="T21" fmla="*/ 0 h 2428"/>
                  <a:gd name="T22" fmla="*/ 0 w 1046"/>
                  <a:gd name="T23" fmla="*/ 0 h 2428"/>
                  <a:gd name="T24" fmla="*/ 0 w 1046"/>
                  <a:gd name="T25" fmla="*/ 0 h 2428"/>
                  <a:gd name="T26" fmla="*/ 0 w 1046"/>
                  <a:gd name="T27" fmla="*/ 0 h 2428"/>
                  <a:gd name="T28" fmla="*/ 0 w 1046"/>
                  <a:gd name="T29" fmla="*/ 0 h 2428"/>
                  <a:gd name="T30" fmla="*/ 0 w 1046"/>
                  <a:gd name="T31" fmla="*/ 0 h 2428"/>
                  <a:gd name="T32" fmla="*/ 0 w 1046"/>
                  <a:gd name="T33" fmla="*/ 0 h 2428"/>
                  <a:gd name="T34" fmla="*/ 0 w 1046"/>
                  <a:gd name="T35" fmla="*/ 0 h 2428"/>
                  <a:gd name="T36" fmla="*/ 0 w 1046"/>
                  <a:gd name="T37" fmla="*/ 0 h 2428"/>
                  <a:gd name="T38" fmla="*/ 0 w 1046"/>
                  <a:gd name="T39" fmla="*/ 0 h 2428"/>
                  <a:gd name="T40" fmla="*/ 0 w 1046"/>
                  <a:gd name="T41" fmla="*/ 0 h 2428"/>
                  <a:gd name="T42" fmla="*/ 0 w 1046"/>
                  <a:gd name="T43" fmla="*/ 0 h 2428"/>
                  <a:gd name="T44" fmla="*/ 0 w 1046"/>
                  <a:gd name="T45" fmla="*/ 0 h 2428"/>
                  <a:gd name="T46" fmla="*/ 0 w 1046"/>
                  <a:gd name="T47" fmla="*/ 0 h 2428"/>
                  <a:gd name="T48" fmla="*/ 0 w 1046"/>
                  <a:gd name="T49" fmla="*/ 0 h 2428"/>
                  <a:gd name="T50" fmla="*/ 0 w 1046"/>
                  <a:gd name="T51" fmla="*/ 0 h 2428"/>
                  <a:gd name="T52" fmla="*/ 0 w 1046"/>
                  <a:gd name="T53" fmla="*/ 0 h 2428"/>
                  <a:gd name="T54" fmla="*/ 0 w 1046"/>
                  <a:gd name="T55" fmla="*/ 0 h 2428"/>
                  <a:gd name="T56" fmla="*/ 0 w 1046"/>
                  <a:gd name="T57" fmla="*/ 0 h 2428"/>
                  <a:gd name="T58" fmla="*/ 0 w 1046"/>
                  <a:gd name="T59" fmla="*/ 0 h 2428"/>
                  <a:gd name="T60" fmla="*/ 0 w 1046"/>
                  <a:gd name="T61" fmla="*/ 0 h 2428"/>
                  <a:gd name="T62" fmla="*/ 0 w 1046"/>
                  <a:gd name="T63" fmla="*/ 0 h 2428"/>
                  <a:gd name="T64" fmla="*/ 0 w 1046"/>
                  <a:gd name="T65" fmla="*/ 0 h 2428"/>
                  <a:gd name="T66" fmla="*/ 0 w 1046"/>
                  <a:gd name="T67" fmla="*/ 0 h 2428"/>
                  <a:gd name="T68" fmla="*/ 0 w 1046"/>
                  <a:gd name="T69" fmla="*/ 0 h 2428"/>
                  <a:gd name="T70" fmla="*/ 0 w 1046"/>
                  <a:gd name="T71" fmla="*/ 0 h 2428"/>
                  <a:gd name="T72" fmla="*/ 0 w 1046"/>
                  <a:gd name="T73" fmla="*/ 0 h 2428"/>
                  <a:gd name="T74" fmla="*/ 0 w 1046"/>
                  <a:gd name="T75" fmla="*/ 0 h 2428"/>
                  <a:gd name="T76" fmla="*/ 0 w 1046"/>
                  <a:gd name="T77" fmla="*/ 0 h 2428"/>
                  <a:gd name="T78" fmla="*/ 0 w 1046"/>
                  <a:gd name="T79" fmla="*/ 0 h 2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46"/>
                  <a:gd name="T121" fmla="*/ 0 h 2428"/>
                  <a:gd name="T122" fmla="*/ 1046 w 1046"/>
                  <a:gd name="T123" fmla="*/ 2428 h 2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3" name="Freeform 1028"/>
              <p:cNvSpPr>
                <a:spLocks/>
              </p:cNvSpPr>
              <p:nvPr/>
            </p:nvSpPr>
            <p:spPr bwMode="auto">
              <a:xfrm>
                <a:off x="3389" y="3302"/>
                <a:ext cx="46" cy="134"/>
              </a:xfrm>
              <a:custGeom>
                <a:avLst/>
                <a:gdLst>
                  <a:gd name="T0" fmla="*/ 0 w 1017"/>
                  <a:gd name="T1" fmla="*/ 0 h 2414"/>
                  <a:gd name="T2" fmla="*/ 0 w 1017"/>
                  <a:gd name="T3" fmla="*/ 0 h 2414"/>
                  <a:gd name="T4" fmla="*/ 0 w 1017"/>
                  <a:gd name="T5" fmla="*/ 0 h 2414"/>
                  <a:gd name="T6" fmla="*/ 0 w 1017"/>
                  <a:gd name="T7" fmla="*/ 0 h 2414"/>
                  <a:gd name="T8" fmla="*/ 0 w 1017"/>
                  <a:gd name="T9" fmla="*/ 0 h 2414"/>
                  <a:gd name="T10" fmla="*/ 0 60000 65536"/>
                  <a:gd name="T11" fmla="*/ 0 60000 65536"/>
                  <a:gd name="T12" fmla="*/ 0 60000 65536"/>
                  <a:gd name="T13" fmla="*/ 0 60000 65536"/>
                  <a:gd name="T14" fmla="*/ 0 60000 65536"/>
                  <a:gd name="T15" fmla="*/ 0 w 1017"/>
                  <a:gd name="T16" fmla="*/ 0 h 2414"/>
                  <a:gd name="T17" fmla="*/ 1017 w 1017"/>
                  <a:gd name="T18" fmla="*/ 2414 h 2414"/>
                </a:gdLst>
                <a:ahLst/>
                <a:cxnLst>
                  <a:cxn ang="T10">
                    <a:pos x="T0" y="T1"/>
                  </a:cxn>
                  <a:cxn ang="T11">
                    <a:pos x="T2" y="T3"/>
                  </a:cxn>
                  <a:cxn ang="T12">
                    <a:pos x="T4" y="T5"/>
                  </a:cxn>
                  <a:cxn ang="T13">
                    <a:pos x="T6" y="T7"/>
                  </a:cxn>
                  <a:cxn ang="T14">
                    <a:pos x="T8" y="T9"/>
                  </a:cxn>
                </a:cxnLst>
                <a:rect l="T15" t="T16" r="T17" b="T18"/>
                <a:pathLst>
                  <a:path w="1017" h="2414">
                    <a:moveTo>
                      <a:pt x="32" y="0"/>
                    </a:moveTo>
                    <a:lnTo>
                      <a:pt x="0" y="13"/>
                    </a:lnTo>
                    <a:lnTo>
                      <a:pt x="977" y="2414"/>
                    </a:lnTo>
                    <a:lnTo>
                      <a:pt x="1017" y="2396"/>
                    </a:lnTo>
                    <a:lnTo>
                      <a:pt x="32" y="0"/>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4" name="Freeform 1029"/>
              <p:cNvSpPr>
                <a:spLocks/>
              </p:cNvSpPr>
              <p:nvPr/>
            </p:nvSpPr>
            <p:spPr bwMode="auto">
              <a:xfrm>
                <a:off x="3388" y="3298"/>
                <a:ext cx="8" cy="6"/>
              </a:xfrm>
              <a:custGeom>
                <a:avLst/>
                <a:gdLst>
                  <a:gd name="T0" fmla="*/ 0 w 173"/>
                  <a:gd name="T1" fmla="*/ 0 h 95"/>
                  <a:gd name="T2" fmla="*/ 0 w 173"/>
                  <a:gd name="T3" fmla="*/ 0 h 95"/>
                  <a:gd name="T4" fmla="*/ 0 w 173"/>
                  <a:gd name="T5" fmla="*/ 0 h 95"/>
                  <a:gd name="T6" fmla="*/ 0 w 173"/>
                  <a:gd name="T7" fmla="*/ 0 h 95"/>
                  <a:gd name="T8" fmla="*/ 0 w 173"/>
                  <a:gd name="T9" fmla="*/ 0 h 95"/>
                  <a:gd name="T10" fmla="*/ 0 60000 65536"/>
                  <a:gd name="T11" fmla="*/ 0 60000 65536"/>
                  <a:gd name="T12" fmla="*/ 0 60000 65536"/>
                  <a:gd name="T13" fmla="*/ 0 60000 65536"/>
                  <a:gd name="T14" fmla="*/ 0 60000 65536"/>
                  <a:gd name="T15" fmla="*/ 0 w 173"/>
                  <a:gd name="T16" fmla="*/ 0 h 95"/>
                  <a:gd name="T17" fmla="*/ 173 w 173"/>
                  <a:gd name="T18" fmla="*/ 95 h 95"/>
                </a:gdLst>
                <a:ahLst/>
                <a:cxnLst>
                  <a:cxn ang="T10">
                    <a:pos x="T0" y="T1"/>
                  </a:cxn>
                  <a:cxn ang="T11">
                    <a:pos x="T2" y="T3"/>
                  </a:cxn>
                  <a:cxn ang="T12">
                    <a:pos x="T4" y="T5"/>
                  </a:cxn>
                  <a:cxn ang="T13">
                    <a:pos x="T6" y="T7"/>
                  </a:cxn>
                  <a:cxn ang="T14">
                    <a:pos x="T8" y="T9"/>
                  </a:cxn>
                </a:cxnLst>
                <a:rect l="T15" t="T16" r="T17" b="T18"/>
                <a:pathLst>
                  <a:path w="173" h="95">
                    <a:moveTo>
                      <a:pt x="173" y="20"/>
                    </a:moveTo>
                    <a:lnTo>
                      <a:pt x="7" y="95"/>
                    </a:lnTo>
                    <a:lnTo>
                      <a:pt x="0" y="75"/>
                    </a:lnTo>
                    <a:lnTo>
                      <a:pt x="166" y="0"/>
                    </a:lnTo>
                    <a:lnTo>
                      <a:pt x="173" y="20"/>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5" name="Freeform 1030"/>
              <p:cNvSpPr>
                <a:spLocks/>
              </p:cNvSpPr>
              <p:nvPr/>
            </p:nvSpPr>
            <p:spPr bwMode="auto">
              <a:xfrm>
                <a:off x="3386" y="3293"/>
                <a:ext cx="9" cy="10"/>
              </a:xfrm>
              <a:custGeom>
                <a:avLst/>
                <a:gdLst>
                  <a:gd name="T0" fmla="*/ 0 w 200"/>
                  <a:gd name="T1" fmla="*/ 0 h 179"/>
                  <a:gd name="T2" fmla="*/ 0 w 200"/>
                  <a:gd name="T3" fmla="*/ 0 h 179"/>
                  <a:gd name="T4" fmla="*/ 0 w 200"/>
                  <a:gd name="T5" fmla="*/ 0 h 179"/>
                  <a:gd name="T6" fmla="*/ 0 w 200"/>
                  <a:gd name="T7" fmla="*/ 0 h 179"/>
                  <a:gd name="T8" fmla="*/ 0 w 200"/>
                  <a:gd name="T9" fmla="*/ 0 h 179"/>
                  <a:gd name="T10" fmla="*/ 0 w 200"/>
                  <a:gd name="T11" fmla="*/ 0 h 179"/>
                  <a:gd name="T12" fmla="*/ 0 60000 65536"/>
                  <a:gd name="T13" fmla="*/ 0 60000 65536"/>
                  <a:gd name="T14" fmla="*/ 0 60000 65536"/>
                  <a:gd name="T15" fmla="*/ 0 60000 65536"/>
                  <a:gd name="T16" fmla="*/ 0 60000 65536"/>
                  <a:gd name="T17" fmla="*/ 0 60000 65536"/>
                  <a:gd name="T18" fmla="*/ 0 w 200"/>
                  <a:gd name="T19" fmla="*/ 0 h 179"/>
                  <a:gd name="T20" fmla="*/ 200 w 200"/>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00" h="179">
                    <a:moveTo>
                      <a:pt x="200" y="106"/>
                    </a:moveTo>
                    <a:lnTo>
                      <a:pt x="33" y="179"/>
                    </a:lnTo>
                    <a:lnTo>
                      <a:pt x="0" y="100"/>
                    </a:lnTo>
                    <a:lnTo>
                      <a:pt x="58" y="0"/>
                    </a:lnTo>
                    <a:lnTo>
                      <a:pt x="168" y="26"/>
                    </a:lnTo>
                    <a:lnTo>
                      <a:pt x="200" y="106"/>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6" name="Freeform 1031"/>
              <p:cNvSpPr>
                <a:spLocks/>
              </p:cNvSpPr>
              <p:nvPr/>
            </p:nvSpPr>
            <p:spPr bwMode="auto">
              <a:xfrm>
                <a:off x="3386" y="3293"/>
                <a:ext cx="8" cy="10"/>
              </a:xfrm>
              <a:custGeom>
                <a:avLst/>
                <a:gdLst>
                  <a:gd name="T0" fmla="*/ 0 w 173"/>
                  <a:gd name="T1" fmla="*/ 0 h 177"/>
                  <a:gd name="T2" fmla="*/ 0 w 173"/>
                  <a:gd name="T3" fmla="*/ 0 h 177"/>
                  <a:gd name="T4" fmla="*/ 0 w 173"/>
                  <a:gd name="T5" fmla="*/ 0 h 177"/>
                  <a:gd name="T6" fmla="*/ 0 w 173"/>
                  <a:gd name="T7" fmla="*/ 0 h 177"/>
                  <a:gd name="T8" fmla="*/ 0 w 173"/>
                  <a:gd name="T9" fmla="*/ 0 h 177"/>
                  <a:gd name="T10" fmla="*/ 0 w 173"/>
                  <a:gd name="T11" fmla="*/ 0 h 177"/>
                  <a:gd name="T12" fmla="*/ 0 w 173"/>
                  <a:gd name="T13" fmla="*/ 0 h 177"/>
                  <a:gd name="T14" fmla="*/ 0 w 173"/>
                  <a:gd name="T15" fmla="*/ 0 h 177"/>
                  <a:gd name="T16" fmla="*/ 0 w 173"/>
                  <a:gd name="T17" fmla="*/ 0 h 177"/>
                  <a:gd name="T18" fmla="*/ 0 w 173"/>
                  <a:gd name="T19" fmla="*/ 0 h 177"/>
                  <a:gd name="T20" fmla="*/ 0 w 173"/>
                  <a:gd name="T21" fmla="*/ 0 h 177"/>
                  <a:gd name="T22" fmla="*/ 0 w 173"/>
                  <a:gd name="T23" fmla="*/ 0 h 177"/>
                  <a:gd name="T24" fmla="*/ 0 w 173"/>
                  <a:gd name="T25" fmla="*/ 0 h 177"/>
                  <a:gd name="T26" fmla="*/ 0 w 173"/>
                  <a:gd name="T27" fmla="*/ 0 h 177"/>
                  <a:gd name="T28" fmla="*/ 0 w 173"/>
                  <a:gd name="T29" fmla="*/ 0 h 177"/>
                  <a:gd name="T30" fmla="*/ 0 w 173"/>
                  <a:gd name="T31" fmla="*/ 0 h 177"/>
                  <a:gd name="T32" fmla="*/ 0 w 173"/>
                  <a:gd name="T33" fmla="*/ 0 h 177"/>
                  <a:gd name="T34" fmla="*/ 0 w 173"/>
                  <a:gd name="T35" fmla="*/ 0 h 177"/>
                  <a:gd name="T36" fmla="*/ 0 w 173"/>
                  <a:gd name="T37" fmla="*/ 0 h 177"/>
                  <a:gd name="T38" fmla="*/ 0 w 173"/>
                  <a:gd name="T39" fmla="*/ 0 h 177"/>
                  <a:gd name="T40" fmla="*/ 0 w 173"/>
                  <a:gd name="T41" fmla="*/ 0 h 177"/>
                  <a:gd name="T42" fmla="*/ 0 w 173"/>
                  <a:gd name="T43" fmla="*/ 0 h 177"/>
                  <a:gd name="T44" fmla="*/ 0 w 173"/>
                  <a:gd name="T45" fmla="*/ 0 h 177"/>
                  <a:gd name="T46" fmla="*/ 0 w 173"/>
                  <a:gd name="T47" fmla="*/ 0 h 177"/>
                  <a:gd name="T48" fmla="*/ 0 w 173"/>
                  <a:gd name="T49" fmla="*/ 0 h 177"/>
                  <a:gd name="T50" fmla="*/ 0 w 173"/>
                  <a:gd name="T51" fmla="*/ 0 h 177"/>
                  <a:gd name="T52" fmla="*/ 0 w 173"/>
                  <a:gd name="T53" fmla="*/ 0 h 177"/>
                  <a:gd name="T54" fmla="*/ 0 w 173"/>
                  <a:gd name="T55" fmla="*/ 0 h 177"/>
                  <a:gd name="T56" fmla="*/ 0 w 173"/>
                  <a:gd name="T57" fmla="*/ 0 h 177"/>
                  <a:gd name="T58" fmla="*/ 0 w 173"/>
                  <a:gd name="T59" fmla="*/ 0 h 177"/>
                  <a:gd name="T60" fmla="*/ 0 w 173"/>
                  <a:gd name="T61" fmla="*/ 0 h 177"/>
                  <a:gd name="T62" fmla="*/ 0 w 173"/>
                  <a:gd name="T63" fmla="*/ 0 h 177"/>
                  <a:gd name="T64" fmla="*/ 0 w 173"/>
                  <a:gd name="T65" fmla="*/ 0 h 177"/>
                  <a:gd name="T66" fmla="*/ 0 w 173"/>
                  <a:gd name="T67" fmla="*/ 0 h 177"/>
                  <a:gd name="T68" fmla="*/ 0 w 173"/>
                  <a:gd name="T69" fmla="*/ 0 h 177"/>
                  <a:gd name="T70" fmla="*/ 0 w 173"/>
                  <a:gd name="T71" fmla="*/ 0 h 177"/>
                  <a:gd name="T72" fmla="*/ 0 w 173"/>
                  <a:gd name="T73" fmla="*/ 0 h 177"/>
                  <a:gd name="T74" fmla="*/ 0 w 173"/>
                  <a:gd name="T75" fmla="*/ 0 h 177"/>
                  <a:gd name="T76" fmla="*/ 0 w 173"/>
                  <a:gd name="T77" fmla="*/ 0 h 177"/>
                  <a:gd name="T78" fmla="*/ 0 w 173"/>
                  <a:gd name="T79" fmla="*/ 0 h 177"/>
                  <a:gd name="T80" fmla="*/ 0 w 173"/>
                  <a:gd name="T81" fmla="*/ 0 h 1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3"/>
                  <a:gd name="T124" fmla="*/ 0 h 177"/>
                  <a:gd name="T125" fmla="*/ 173 w 173"/>
                  <a:gd name="T126" fmla="*/ 177 h 1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7" name="Freeform 1032"/>
              <p:cNvSpPr>
                <a:spLocks/>
              </p:cNvSpPr>
              <p:nvPr/>
            </p:nvSpPr>
            <p:spPr bwMode="auto">
              <a:xfrm>
                <a:off x="3387" y="3293"/>
                <a:ext cx="6" cy="9"/>
              </a:xfrm>
              <a:custGeom>
                <a:avLst/>
                <a:gdLst>
                  <a:gd name="T0" fmla="*/ 0 w 142"/>
                  <a:gd name="T1" fmla="*/ 0 h 175"/>
                  <a:gd name="T2" fmla="*/ 0 w 142"/>
                  <a:gd name="T3" fmla="*/ 0 h 175"/>
                  <a:gd name="T4" fmla="*/ 0 w 142"/>
                  <a:gd name="T5" fmla="*/ 0 h 175"/>
                  <a:gd name="T6" fmla="*/ 0 w 142"/>
                  <a:gd name="T7" fmla="*/ 0 h 175"/>
                  <a:gd name="T8" fmla="*/ 0 w 142"/>
                  <a:gd name="T9" fmla="*/ 0 h 175"/>
                  <a:gd name="T10" fmla="*/ 0 w 142"/>
                  <a:gd name="T11" fmla="*/ 0 h 175"/>
                  <a:gd name="T12" fmla="*/ 0 w 142"/>
                  <a:gd name="T13" fmla="*/ 0 h 175"/>
                  <a:gd name="T14" fmla="*/ 0 w 142"/>
                  <a:gd name="T15" fmla="*/ 0 h 175"/>
                  <a:gd name="T16" fmla="*/ 0 w 142"/>
                  <a:gd name="T17" fmla="*/ 0 h 175"/>
                  <a:gd name="T18" fmla="*/ 0 w 142"/>
                  <a:gd name="T19" fmla="*/ 0 h 175"/>
                  <a:gd name="T20" fmla="*/ 0 w 142"/>
                  <a:gd name="T21" fmla="*/ 0 h 175"/>
                  <a:gd name="T22" fmla="*/ 0 w 142"/>
                  <a:gd name="T23" fmla="*/ 0 h 175"/>
                  <a:gd name="T24" fmla="*/ 0 w 142"/>
                  <a:gd name="T25" fmla="*/ 0 h 175"/>
                  <a:gd name="T26" fmla="*/ 0 w 142"/>
                  <a:gd name="T27" fmla="*/ 0 h 175"/>
                  <a:gd name="T28" fmla="*/ 0 w 142"/>
                  <a:gd name="T29" fmla="*/ 0 h 175"/>
                  <a:gd name="T30" fmla="*/ 0 w 142"/>
                  <a:gd name="T31" fmla="*/ 0 h 175"/>
                  <a:gd name="T32" fmla="*/ 0 w 142"/>
                  <a:gd name="T33" fmla="*/ 0 h 175"/>
                  <a:gd name="T34" fmla="*/ 0 w 142"/>
                  <a:gd name="T35" fmla="*/ 0 h 175"/>
                  <a:gd name="T36" fmla="*/ 0 w 142"/>
                  <a:gd name="T37" fmla="*/ 0 h 175"/>
                  <a:gd name="T38" fmla="*/ 0 w 142"/>
                  <a:gd name="T39" fmla="*/ 0 h 175"/>
                  <a:gd name="T40" fmla="*/ 0 w 142"/>
                  <a:gd name="T41" fmla="*/ 0 h 175"/>
                  <a:gd name="T42" fmla="*/ 0 w 142"/>
                  <a:gd name="T43" fmla="*/ 0 h 175"/>
                  <a:gd name="T44" fmla="*/ 0 w 142"/>
                  <a:gd name="T45" fmla="*/ 0 h 175"/>
                  <a:gd name="T46" fmla="*/ 0 w 142"/>
                  <a:gd name="T47" fmla="*/ 0 h 175"/>
                  <a:gd name="T48" fmla="*/ 0 w 142"/>
                  <a:gd name="T49" fmla="*/ 0 h 175"/>
                  <a:gd name="T50" fmla="*/ 0 w 142"/>
                  <a:gd name="T51" fmla="*/ 0 h 175"/>
                  <a:gd name="T52" fmla="*/ 0 w 142"/>
                  <a:gd name="T53" fmla="*/ 0 h 175"/>
                  <a:gd name="T54" fmla="*/ 0 w 142"/>
                  <a:gd name="T55" fmla="*/ 0 h 175"/>
                  <a:gd name="T56" fmla="*/ 0 w 142"/>
                  <a:gd name="T57" fmla="*/ 0 h 175"/>
                  <a:gd name="T58" fmla="*/ 0 w 142"/>
                  <a:gd name="T59" fmla="*/ 0 h 175"/>
                  <a:gd name="T60" fmla="*/ 0 w 142"/>
                  <a:gd name="T61" fmla="*/ 0 h 175"/>
                  <a:gd name="T62" fmla="*/ 0 w 142"/>
                  <a:gd name="T63" fmla="*/ 0 h 175"/>
                  <a:gd name="T64" fmla="*/ 0 w 142"/>
                  <a:gd name="T65" fmla="*/ 0 h 175"/>
                  <a:gd name="T66" fmla="*/ 0 w 142"/>
                  <a:gd name="T67" fmla="*/ 0 h 175"/>
                  <a:gd name="T68" fmla="*/ 0 w 142"/>
                  <a:gd name="T69" fmla="*/ 0 h 175"/>
                  <a:gd name="T70" fmla="*/ 0 w 142"/>
                  <a:gd name="T71" fmla="*/ 0 h 175"/>
                  <a:gd name="T72" fmla="*/ 0 w 142"/>
                  <a:gd name="T73" fmla="*/ 0 h 175"/>
                  <a:gd name="T74" fmla="*/ 0 w 142"/>
                  <a:gd name="T75" fmla="*/ 0 h 175"/>
                  <a:gd name="T76" fmla="*/ 0 w 142"/>
                  <a:gd name="T77" fmla="*/ 0 h 175"/>
                  <a:gd name="T78" fmla="*/ 0 w 142"/>
                  <a:gd name="T79" fmla="*/ 0 h 175"/>
                  <a:gd name="T80" fmla="*/ 0 w 142"/>
                  <a:gd name="T81" fmla="*/ 0 h 1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175"/>
                  <a:gd name="T125" fmla="*/ 142 w 142"/>
                  <a:gd name="T126" fmla="*/ 175 h 1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8" name="Freeform 1033"/>
              <p:cNvSpPr>
                <a:spLocks/>
              </p:cNvSpPr>
              <p:nvPr/>
            </p:nvSpPr>
            <p:spPr bwMode="auto">
              <a:xfrm>
                <a:off x="3387" y="3293"/>
                <a:ext cx="5" cy="9"/>
              </a:xfrm>
              <a:custGeom>
                <a:avLst/>
                <a:gdLst>
                  <a:gd name="T0" fmla="*/ 0 w 116"/>
                  <a:gd name="T1" fmla="*/ 0 h 172"/>
                  <a:gd name="T2" fmla="*/ 0 w 116"/>
                  <a:gd name="T3" fmla="*/ 0 h 172"/>
                  <a:gd name="T4" fmla="*/ 0 w 116"/>
                  <a:gd name="T5" fmla="*/ 0 h 172"/>
                  <a:gd name="T6" fmla="*/ 0 w 116"/>
                  <a:gd name="T7" fmla="*/ 0 h 172"/>
                  <a:gd name="T8" fmla="*/ 0 w 116"/>
                  <a:gd name="T9" fmla="*/ 0 h 172"/>
                  <a:gd name="T10" fmla="*/ 0 w 116"/>
                  <a:gd name="T11" fmla="*/ 0 h 172"/>
                  <a:gd name="T12" fmla="*/ 0 w 116"/>
                  <a:gd name="T13" fmla="*/ 0 h 172"/>
                  <a:gd name="T14" fmla="*/ 0 w 116"/>
                  <a:gd name="T15" fmla="*/ 0 h 172"/>
                  <a:gd name="T16" fmla="*/ 0 w 116"/>
                  <a:gd name="T17" fmla="*/ 0 h 172"/>
                  <a:gd name="T18" fmla="*/ 0 w 116"/>
                  <a:gd name="T19" fmla="*/ 0 h 172"/>
                  <a:gd name="T20" fmla="*/ 0 w 116"/>
                  <a:gd name="T21" fmla="*/ 0 h 172"/>
                  <a:gd name="T22" fmla="*/ 0 w 116"/>
                  <a:gd name="T23" fmla="*/ 0 h 172"/>
                  <a:gd name="T24" fmla="*/ 0 w 116"/>
                  <a:gd name="T25" fmla="*/ 0 h 172"/>
                  <a:gd name="T26" fmla="*/ 0 w 116"/>
                  <a:gd name="T27" fmla="*/ 0 h 172"/>
                  <a:gd name="T28" fmla="*/ 0 w 116"/>
                  <a:gd name="T29" fmla="*/ 0 h 172"/>
                  <a:gd name="T30" fmla="*/ 0 w 116"/>
                  <a:gd name="T31" fmla="*/ 0 h 172"/>
                  <a:gd name="T32" fmla="*/ 0 w 116"/>
                  <a:gd name="T33" fmla="*/ 0 h 172"/>
                  <a:gd name="T34" fmla="*/ 0 w 116"/>
                  <a:gd name="T35" fmla="*/ 0 h 172"/>
                  <a:gd name="T36" fmla="*/ 0 w 116"/>
                  <a:gd name="T37" fmla="*/ 0 h 172"/>
                  <a:gd name="T38" fmla="*/ 0 w 116"/>
                  <a:gd name="T39" fmla="*/ 0 h 172"/>
                  <a:gd name="T40" fmla="*/ 0 w 116"/>
                  <a:gd name="T41" fmla="*/ 0 h 172"/>
                  <a:gd name="T42" fmla="*/ 0 w 116"/>
                  <a:gd name="T43" fmla="*/ 0 h 172"/>
                  <a:gd name="T44" fmla="*/ 0 w 116"/>
                  <a:gd name="T45" fmla="*/ 0 h 172"/>
                  <a:gd name="T46" fmla="*/ 0 w 116"/>
                  <a:gd name="T47" fmla="*/ 0 h 172"/>
                  <a:gd name="T48" fmla="*/ 0 w 116"/>
                  <a:gd name="T49" fmla="*/ 0 h 172"/>
                  <a:gd name="T50" fmla="*/ 0 w 116"/>
                  <a:gd name="T51" fmla="*/ 0 h 172"/>
                  <a:gd name="T52" fmla="*/ 0 w 116"/>
                  <a:gd name="T53" fmla="*/ 0 h 172"/>
                  <a:gd name="T54" fmla="*/ 0 w 116"/>
                  <a:gd name="T55" fmla="*/ 0 h 172"/>
                  <a:gd name="T56" fmla="*/ 0 w 116"/>
                  <a:gd name="T57" fmla="*/ 0 h 172"/>
                  <a:gd name="T58" fmla="*/ 0 w 116"/>
                  <a:gd name="T59" fmla="*/ 0 h 172"/>
                  <a:gd name="T60" fmla="*/ 0 w 116"/>
                  <a:gd name="T61" fmla="*/ 0 h 172"/>
                  <a:gd name="T62" fmla="*/ 0 w 116"/>
                  <a:gd name="T63" fmla="*/ 0 h 172"/>
                  <a:gd name="T64" fmla="*/ 0 w 116"/>
                  <a:gd name="T65" fmla="*/ 0 h 172"/>
                  <a:gd name="T66" fmla="*/ 0 w 116"/>
                  <a:gd name="T67" fmla="*/ 0 h 172"/>
                  <a:gd name="T68" fmla="*/ 0 w 116"/>
                  <a:gd name="T69" fmla="*/ 0 h 172"/>
                  <a:gd name="T70" fmla="*/ 0 w 116"/>
                  <a:gd name="T71" fmla="*/ 0 h 172"/>
                  <a:gd name="T72" fmla="*/ 0 w 116"/>
                  <a:gd name="T73" fmla="*/ 0 h 172"/>
                  <a:gd name="T74" fmla="*/ 0 w 116"/>
                  <a:gd name="T75" fmla="*/ 0 h 172"/>
                  <a:gd name="T76" fmla="*/ 0 w 116"/>
                  <a:gd name="T77" fmla="*/ 0 h 172"/>
                  <a:gd name="T78" fmla="*/ 0 w 116"/>
                  <a:gd name="T79" fmla="*/ 0 h 172"/>
                  <a:gd name="T80" fmla="*/ 0 w 116"/>
                  <a:gd name="T81" fmla="*/ 0 h 1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172"/>
                  <a:gd name="T125" fmla="*/ 116 w 116"/>
                  <a:gd name="T126" fmla="*/ 172 h 1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39" name="Freeform 1034"/>
              <p:cNvSpPr>
                <a:spLocks/>
              </p:cNvSpPr>
              <p:nvPr/>
            </p:nvSpPr>
            <p:spPr bwMode="auto">
              <a:xfrm>
                <a:off x="3387" y="3293"/>
                <a:ext cx="4" cy="9"/>
              </a:xfrm>
              <a:custGeom>
                <a:avLst/>
                <a:gdLst>
                  <a:gd name="T0" fmla="*/ 0 w 88"/>
                  <a:gd name="T1" fmla="*/ 0 h 170"/>
                  <a:gd name="T2" fmla="*/ 0 w 88"/>
                  <a:gd name="T3" fmla="*/ 0 h 170"/>
                  <a:gd name="T4" fmla="*/ 0 w 88"/>
                  <a:gd name="T5" fmla="*/ 0 h 170"/>
                  <a:gd name="T6" fmla="*/ 0 w 88"/>
                  <a:gd name="T7" fmla="*/ 0 h 170"/>
                  <a:gd name="T8" fmla="*/ 0 w 88"/>
                  <a:gd name="T9" fmla="*/ 0 h 170"/>
                  <a:gd name="T10" fmla="*/ 0 w 88"/>
                  <a:gd name="T11" fmla="*/ 0 h 170"/>
                  <a:gd name="T12" fmla="*/ 0 w 88"/>
                  <a:gd name="T13" fmla="*/ 0 h 170"/>
                  <a:gd name="T14" fmla="*/ 0 w 88"/>
                  <a:gd name="T15" fmla="*/ 0 h 170"/>
                  <a:gd name="T16" fmla="*/ 0 w 88"/>
                  <a:gd name="T17" fmla="*/ 0 h 170"/>
                  <a:gd name="T18" fmla="*/ 0 w 88"/>
                  <a:gd name="T19" fmla="*/ 0 h 170"/>
                  <a:gd name="T20" fmla="*/ 0 w 88"/>
                  <a:gd name="T21" fmla="*/ 0 h 170"/>
                  <a:gd name="T22" fmla="*/ 0 w 88"/>
                  <a:gd name="T23" fmla="*/ 0 h 170"/>
                  <a:gd name="T24" fmla="*/ 0 w 88"/>
                  <a:gd name="T25" fmla="*/ 0 h 170"/>
                  <a:gd name="T26" fmla="*/ 0 w 88"/>
                  <a:gd name="T27" fmla="*/ 0 h 170"/>
                  <a:gd name="T28" fmla="*/ 0 w 88"/>
                  <a:gd name="T29" fmla="*/ 0 h 170"/>
                  <a:gd name="T30" fmla="*/ 0 w 88"/>
                  <a:gd name="T31" fmla="*/ 0 h 170"/>
                  <a:gd name="T32" fmla="*/ 0 w 88"/>
                  <a:gd name="T33" fmla="*/ 0 h 170"/>
                  <a:gd name="T34" fmla="*/ 0 w 88"/>
                  <a:gd name="T35" fmla="*/ 0 h 170"/>
                  <a:gd name="T36" fmla="*/ 0 w 88"/>
                  <a:gd name="T37" fmla="*/ 0 h 170"/>
                  <a:gd name="T38" fmla="*/ 0 w 88"/>
                  <a:gd name="T39" fmla="*/ 0 h 170"/>
                  <a:gd name="T40" fmla="*/ 0 w 88"/>
                  <a:gd name="T41" fmla="*/ 0 h 170"/>
                  <a:gd name="T42" fmla="*/ 0 w 88"/>
                  <a:gd name="T43" fmla="*/ 0 h 170"/>
                  <a:gd name="T44" fmla="*/ 0 w 88"/>
                  <a:gd name="T45" fmla="*/ 0 h 170"/>
                  <a:gd name="T46" fmla="*/ 0 w 88"/>
                  <a:gd name="T47" fmla="*/ 0 h 170"/>
                  <a:gd name="T48" fmla="*/ 0 w 88"/>
                  <a:gd name="T49" fmla="*/ 0 h 170"/>
                  <a:gd name="T50" fmla="*/ 0 w 88"/>
                  <a:gd name="T51" fmla="*/ 0 h 170"/>
                  <a:gd name="T52" fmla="*/ 0 w 88"/>
                  <a:gd name="T53" fmla="*/ 0 h 170"/>
                  <a:gd name="T54" fmla="*/ 0 w 88"/>
                  <a:gd name="T55" fmla="*/ 0 h 170"/>
                  <a:gd name="T56" fmla="*/ 0 w 88"/>
                  <a:gd name="T57" fmla="*/ 0 h 170"/>
                  <a:gd name="T58" fmla="*/ 0 w 88"/>
                  <a:gd name="T59" fmla="*/ 0 h 170"/>
                  <a:gd name="T60" fmla="*/ 0 w 88"/>
                  <a:gd name="T61" fmla="*/ 0 h 170"/>
                  <a:gd name="T62" fmla="*/ 0 w 88"/>
                  <a:gd name="T63" fmla="*/ 0 h 170"/>
                  <a:gd name="T64" fmla="*/ 0 w 88"/>
                  <a:gd name="T65" fmla="*/ 0 h 170"/>
                  <a:gd name="T66" fmla="*/ 0 w 88"/>
                  <a:gd name="T67" fmla="*/ 0 h 170"/>
                  <a:gd name="T68" fmla="*/ 0 w 88"/>
                  <a:gd name="T69" fmla="*/ 0 h 170"/>
                  <a:gd name="T70" fmla="*/ 0 w 88"/>
                  <a:gd name="T71" fmla="*/ 0 h 170"/>
                  <a:gd name="T72" fmla="*/ 0 w 88"/>
                  <a:gd name="T73" fmla="*/ 0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
                  <a:gd name="T112" fmla="*/ 0 h 170"/>
                  <a:gd name="T113" fmla="*/ 88 w 88"/>
                  <a:gd name="T114" fmla="*/ 170 h 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0" name="Freeform 1035"/>
              <p:cNvSpPr>
                <a:spLocks/>
              </p:cNvSpPr>
              <p:nvPr/>
            </p:nvSpPr>
            <p:spPr bwMode="auto">
              <a:xfrm>
                <a:off x="3388" y="3293"/>
                <a:ext cx="2" cy="9"/>
              </a:xfrm>
              <a:custGeom>
                <a:avLst/>
                <a:gdLst>
                  <a:gd name="T0" fmla="*/ 0 w 59"/>
                  <a:gd name="T1" fmla="*/ 0 h 167"/>
                  <a:gd name="T2" fmla="*/ 0 w 59"/>
                  <a:gd name="T3" fmla="*/ 0 h 167"/>
                  <a:gd name="T4" fmla="*/ 0 w 59"/>
                  <a:gd name="T5" fmla="*/ 0 h 167"/>
                  <a:gd name="T6" fmla="*/ 0 w 59"/>
                  <a:gd name="T7" fmla="*/ 0 h 167"/>
                  <a:gd name="T8" fmla="*/ 0 w 59"/>
                  <a:gd name="T9" fmla="*/ 0 h 167"/>
                  <a:gd name="T10" fmla="*/ 0 w 59"/>
                  <a:gd name="T11" fmla="*/ 0 h 167"/>
                  <a:gd name="T12" fmla="*/ 0 60000 65536"/>
                  <a:gd name="T13" fmla="*/ 0 60000 65536"/>
                  <a:gd name="T14" fmla="*/ 0 60000 65536"/>
                  <a:gd name="T15" fmla="*/ 0 60000 65536"/>
                  <a:gd name="T16" fmla="*/ 0 60000 65536"/>
                  <a:gd name="T17" fmla="*/ 0 60000 65536"/>
                  <a:gd name="T18" fmla="*/ 0 w 59"/>
                  <a:gd name="T19" fmla="*/ 0 h 167"/>
                  <a:gd name="T20" fmla="*/ 59 w 59"/>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59" h="167">
                    <a:moveTo>
                      <a:pt x="59" y="155"/>
                    </a:moveTo>
                    <a:lnTo>
                      <a:pt x="33" y="167"/>
                    </a:lnTo>
                    <a:lnTo>
                      <a:pt x="0" y="87"/>
                    </a:lnTo>
                    <a:lnTo>
                      <a:pt x="29" y="0"/>
                    </a:lnTo>
                    <a:lnTo>
                      <a:pt x="26" y="76"/>
                    </a:lnTo>
                    <a:lnTo>
                      <a:pt x="59" y="155"/>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1" name="Freeform 1036"/>
              <p:cNvSpPr>
                <a:spLocks/>
              </p:cNvSpPr>
              <p:nvPr/>
            </p:nvSpPr>
            <p:spPr bwMode="auto">
              <a:xfrm>
                <a:off x="3386" y="3294"/>
                <a:ext cx="8" cy="4"/>
              </a:xfrm>
              <a:custGeom>
                <a:avLst/>
                <a:gdLst>
                  <a:gd name="T0" fmla="*/ 0 w 172"/>
                  <a:gd name="T1" fmla="*/ 0 h 81"/>
                  <a:gd name="T2" fmla="*/ 0 w 172"/>
                  <a:gd name="T3" fmla="*/ 0 h 81"/>
                  <a:gd name="T4" fmla="*/ 0 w 172"/>
                  <a:gd name="T5" fmla="*/ 0 h 81"/>
                  <a:gd name="T6" fmla="*/ 0 w 172"/>
                  <a:gd name="T7" fmla="*/ 0 h 81"/>
                  <a:gd name="T8" fmla="*/ 0 w 172"/>
                  <a:gd name="T9" fmla="*/ 0 h 81"/>
                  <a:gd name="T10" fmla="*/ 0 w 172"/>
                  <a:gd name="T11" fmla="*/ 0 h 81"/>
                  <a:gd name="T12" fmla="*/ 0 60000 65536"/>
                  <a:gd name="T13" fmla="*/ 0 60000 65536"/>
                  <a:gd name="T14" fmla="*/ 0 60000 65536"/>
                  <a:gd name="T15" fmla="*/ 0 60000 65536"/>
                  <a:gd name="T16" fmla="*/ 0 60000 65536"/>
                  <a:gd name="T17" fmla="*/ 0 60000 65536"/>
                  <a:gd name="T18" fmla="*/ 0 w 172"/>
                  <a:gd name="T19" fmla="*/ 0 h 81"/>
                  <a:gd name="T20" fmla="*/ 172 w 172"/>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72" h="81">
                    <a:moveTo>
                      <a:pt x="170" y="4"/>
                    </a:moveTo>
                    <a:lnTo>
                      <a:pt x="168" y="0"/>
                    </a:lnTo>
                    <a:lnTo>
                      <a:pt x="0" y="73"/>
                    </a:lnTo>
                    <a:lnTo>
                      <a:pt x="4" y="81"/>
                    </a:lnTo>
                    <a:lnTo>
                      <a:pt x="172" y="8"/>
                    </a:lnTo>
                    <a:lnTo>
                      <a:pt x="170" y="4"/>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2" name="Freeform 1037"/>
              <p:cNvSpPr>
                <a:spLocks/>
              </p:cNvSpPr>
              <p:nvPr/>
            </p:nvSpPr>
            <p:spPr bwMode="auto">
              <a:xfrm>
                <a:off x="3432" y="3432"/>
                <a:ext cx="10" cy="6"/>
              </a:xfrm>
              <a:custGeom>
                <a:avLst/>
                <a:gdLst>
                  <a:gd name="T0" fmla="*/ 0 w 216"/>
                  <a:gd name="T1" fmla="*/ 0 h 103"/>
                  <a:gd name="T2" fmla="*/ 0 w 216"/>
                  <a:gd name="T3" fmla="*/ 0 h 103"/>
                  <a:gd name="T4" fmla="*/ 0 w 216"/>
                  <a:gd name="T5" fmla="*/ 0 h 103"/>
                  <a:gd name="T6" fmla="*/ 0 w 216"/>
                  <a:gd name="T7" fmla="*/ 0 h 103"/>
                  <a:gd name="T8" fmla="*/ 0 w 216"/>
                  <a:gd name="T9" fmla="*/ 0 h 103"/>
                  <a:gd name="T10" fmla="*/ 0 60000 65536"/>
                  <a:gd name="T11" fmla="*/ 0 60000 65536"/>
                  <a:gd name="T12" fmla="*/ 0 60000 65536"/>
                  <a:gd name="T13" fmla="*/ 0 60000 65536"/>
                  <a:gd name="T14" fmla="*/ 0 60000 65536"/>
                  <a:gd name="T15" fmla="*/ 0 w 216"/>
                  <a:gd name="T16" fmla="*/ 0 h 103"/>
                  <a:gd name="T17" fmla="*/ 216 w 216"/>
                  <a:gd name="T18" fmla="*/ 103 h 103"/>
                </a:gdLst>
                <a:ahLst/>
                <a:cxnLst>
                  <a:cxn ang="T10">
                    <a:pos x="T0" y="T1"/>
                  </a:cxn>
                  <a:cxn ang="T11">
                    <a:pos x="T2" y="T3"/>
                  </a:cxn>
                  <a:cxn ang="T12">
                    <a:pos x="T4" y="T5"/>
                  </a:cxn>
                  <a:cxn ang="T13">
                    <a:pos x="T6" y="T7"/>
                  </a:cxn>
                  <a:cxn ang="T14">
                    <a:pos x="T8" y="T9"/>
                  </a:cxn>
                </a:cxnLst>
                <a:rect l="T15" t="T16" r="T17" b="T18"/>
                <a:pathLst>
                  <a:path w="216" h="103">
                    <a:moveTo>
                      <a:pt x="216" y="12"/>
                    </a:moveTo>
                    <a:lnTo>
                      <a:pt x="4" y="103"/>
                    </a:lnTo>
                    <a:lnTo>
                      <a:pt x="0" y="93"/>
                    </a:lnTo>
                    <a:lnTo>
                      <a:pt x="211" y="0"/>
                    </a:lnTo>
                    <a:lnTo>
                      <a:pt x="216" y="12"/>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3" name="Freeform 1038"/>
              <p:cNvSpPr>
                <a:spLocks/>
              </p:cNvSpPr>
              <p:nvPr/>
            </p:nvSpPr>
            <p:spPr bwMode="auto">
              <a:xfrm>
                <a:off x="3432" y="3433"/>
                <a:ext cx="11" cy="16"/>
              </a:xfrm>
              <a:custGeom>
                <a:avLst/>
                <a:gdLst>
                  <a:gd name="T0" fmla="*/ 0 w 250"/>
                  <a:gd name="T1" fmla="*/ 0 h 298"/>
                  <a:gd name="T2" fmla="*/ 0 w 250"/>
                  <a:gd name="T3" fmla="*/ 0 h 298"/>
                  <a:gd name="T4" fmla="*/ 0 w 250"/>
                  <a:gd name="T5" fmla="*/ 0 h 298"/>
                  <a:gd name="T6" fmla="*/ 0 w 250"/>
                  <a:gd name="T7" fmla="*/ 0 h 298"/>
                  <a:gd name="T8" fmla="*/ 0 w 250"/>
                  <a:gd name="T9" fmla="*/ 0 h 298"/>
                  <a:gd name="T10" fmla="*/ 0 w 250"/>
                  <a:gd name="T11" fmla="*/ 0 h 298"/>
                  <a:gd name="T12" fmla="*/ 0 w 250"/>
                  <a:gd name="T13" fmla="*/ 0 h 298"/>
                  <a:gd name="T14" fmla="*/ 0 w 250"/>
                  <a:gd name="T15" fmla="*/ 0 h 298"/>
                  <a:gd name="T16" fmla="*/ 0 w 250"/>
                  <a:gd name="T17" fmla="*/ 0 h 298"/>
                  <a:gd name="T18" fmla="*/ 0 w 250"/>
                  <a:gd name="T19" fmla="*/ 0 h 298"/>
                  <a:gd name="T20" fmla="*/ 0 w 250"/>
                  <a:gd name="T21" fmla="*/ 0 h 298"/>
                  <a:gd name="T22" fmla="*/ 0 w 250"/>
                  <a:gd name="T23" fmla="*/ 0 h 298"/>
                  <a:gd name="T24" fmla="*/ 0 w 250"/>
                  <a:gd name="T25" fmla="*/ 0 h 298"/>
                  <a:gd name="T26" fmla="*/ 0 w 250"/>
                  <a:gd name="T27" fmla="*/ 0 h 298"/>
                  <a:gd name="T28" fmla="*/ 0 w 250"/>
                  <a:gd name="T29" fmla="*/ 0 h 298"/>
                  <a:gd name="T30" fmla="*/ 0 w 250"/>
                  <a:gd name="T31" fmla="*/ 0 h 298"/>
                  <a:gd name="T32" fmla="*/ 0 w 250"/>
                  <a:gd name="T33" fmla="*/ 0 h 298"/>
                  <a:gd name="T34" fmla="*/ 0 w 250"/>
                  <a:gd name="T35" fmla="*/ 0 h 298"/>
                  <a:gd name="T36" fmla="*/ 0 w 250"/>
                  <a:gd name="T37" fmla="*/ 0 h 298"/>
                  <a:gd name="T38" fmla="*/ 0 w 250"/>
                  <a:gd name="T39" fmla="*/ 0 h 298"/>
                  <a:gd name="T40" fmla="*/ 0 w 250"/>
                  <a:gd name="T41" fmla="*/ 0 h 298"/>
                  <a:gd name="T42" fmla="*/ 0 w 250"/>
                  <a:gd name="T43" fmla="*/ 0 h 298"/>
                  <a:gd name="T44" fmla="*/ 0 w 250"/>
                  <a:gd name="T45" fmla="*/ 0 h 298"/>
                  <a:gd name="T46" fmla="*/ 0 w 250"/>
                  <a:gd name="T47" fmla="*/ 0 h 298"/>
                  <a:gd name="T48" fmla="*/ 0 w 250"/>
                  <a:gd name="T49" fmla="*/ 0 h 298"/>
                  <a:gd name="T50" fmla="*/ 0 w 250"/>
                  <a:gd name="T51" fmla="*/ 0 h 298"/>
                  <a:gd name="T52" fmla="*/ 0 w 250"/>
                  <a:gd name="T53" fmla="*/ 0 h 298"/>
                  <a:gd name="T54" fmla="*/ 0 w 250"/>
                  <a:gd name="T55" fmla="*/ 0 h 298"/>
                  <a:gd name="T56" fmla="*/ 0 w 250"/>
                  <a:gd name="T57" fmla="*/ 0 h 298"/>
                  <a:gd name="T58" fmla="*/ 0 w 250"/>
                  <a:gd name="T59" fmla="*/ 0 h 298"/>
                  <a:gd name="T60" fmla="*/ 0 w 250"/>
                  <a:gd name="T61" fmla="*/ 0 h 298"/>
                  <a:gd name="T62" fmla="*/ 0 w 250"/>
                  <a:gd name="T63" fmla="*/ 0 h 298"/>
                  <a:gd name="T64" fmla="*/ 0 w 250"/>
                  <a:gd name="T65" fmla="*/ 0 h 298"/>
                  <a:gd name="T66" fmla="*/ 0 w 250"/>
                  <a:gd name="T67" fmla="*/ 0 h 298"/>
                  <a:gd name="T68" fmla="*/ 0 w 250"/>
                  <a:gd name="T69" fmla="*/ 0 h 298"/>
                  <a:gd name="T70" fmla="*/ 0 w 250"/>
                  <a:gd name="T71" fmla="*/ 0 h 298"/>
                  <a:gd name="T72" fmla="*/ 0 w 250"/>
                  <a:gd name="T73" fmla="*/ 0 h 298"/>
                  <a:gd name="T74" fmla="*/ 0 w 250"/>
                  <a:gd name="T75" fmla="*/ 0 h 298"/>
                  <a:gd name="T76" fmla="*/ 0 w 250"/>
                  <a:gd name="T77" fmla="*/ 0 h 298"/>
                  <a:gd name="T78" fmla="*/ 0 w 250"/>
                  <a:gd name="T79" fmla="*/ 0 h 298"/>
                  <a:gd name="T80" fmla="*/ 0 w 250"/>
                  <a:gd name="T81" fmla="*/ 0 h 2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0"/>
                  <a:gd name="T124" fmla="*/ 0 h 298"/>
                  <a:gd name="T125" fmla="*/ 250 w 250"/>
                  <a:gd name="T126" fmla="*/ 298 h 2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4" name="Freeform 1039"/>
              <p:cNvSpPr>
                <a:spLocks/>
              </p:cNvSpPr>
              <p:nvPr/>
            </p:nvSpPr>
            <p:spPr bwMode="auto">
              <a:xfrm>
                <a:off x="3432" y="3433"/>
                <a:ext cx="10" cy="16"/>
              </a:xfrm>
              <a:custGeom>
                <a:avLst/>
                <a:gdLst>
                  <a:gd name="T0" fmla="*/ 0 w 226"/>
                  <a:gd name="T1" fmla="*/ 0 h 287"/>
                  <a:gd name="T2" fmla="*/ 0 w 226"/>
                  <a:gd name="T3" fmla="*/ 0 h 287"/>
                  <a:gd name="T4" fmla="*/ 0 w 226"/>
                  <a:gd name="T5" fmla="*/ 0 h 287"/>
                  <a:gd name="T6" fmla="*/ 0 w 226"/>
                  <a:gd name="T7" fmla="*/ 0 h 287"/>
                  <a:gd name="T8" fmla="*/ 0 w 226"/>
                  <a:gd name="T9" fmla="*/ 0 h 287"/>
                  <a:gd name="T10" fmla="*/ 0 w 226"/>
                  <a:gd name="T11" fmla="*/ 0 h 287"/>
                  <a:gd name="T12" fmla="*/ 0 w 226"/>
                  <a:gd name="T13" fmla="*/ 0 h 287"/>
                  <a:gd name="T14" fmla="*/ 0 w 226"/>
                  <a:gd name="T15" fmla="*/ 0 h 287"/>
                  <a:gd name="T16" fmla="*/ 0 w 226"/>
                  <a:gd name="T17" fmla="*/ 0 h 287"/>
                  <a:gd name="T18" fmla="*/ 0 w 226"/>
                  <a:gd name="T19" fmla="*/ 0 h 287"/>
                  <a:gd name="T20" fmla="*/ 0 w 226"/>
                  <a:gd name="T21" fmla="*/ 0 h 287"/>
                  <a:gd name="T22" fmla="*/ 0 w 226"/>
                  <a:gd name="T23" fmla="*/ 0 h 287"/>
                  <a:gd name="T24" fmla="*/ 0 w 226"/>
                  <a:gd name="T25" fmla="*/ 0 h 287"/>
                  <a:gd name="T26" fmla="*/ 0 w 226"/>
                  <a:gd name="T27" fmla="*/ 0 h 287"/>
                  <a:gd name="T28" fmla="*/ 0 w 226"/>
                  <a:gd name="T29" fmla="*/ 0 h 287"/>
                  <a:gd name="T30" fmla="*/ 0 w 226"/>
                  <a:gd name="T31" fmla="*/ 0 h 287"/>
                  <a:gd name="T32" fmla="*/ 0 w 226"/>
                  <a:gd name="T33" fmla="*/ 0 h 287"/>
                  <a:gd name="T34" fmla="*/ 0 w 226"/>
                  <a:gd name="T35" fmla="*/ 0 h 287"/>
                  <a:gd name="T36" fmla="*/ 0 w 226"/>
                  <a:gd name="T37" fmla="*/ 0 h 287"/>
                  <a:gd name="T38" fmla="*/ 0 w 226"/>
                  <a:gd name="T39" fmla="*/ 0 h 287"/>
                  <a:gd name="T40" fmla="*/ 0 w 226"/>
                  <a:gd name="T41" fmla="*/ 0 h 287"/>
                  <a:gd name="T42" fmla="*/ 0 w 226"/>
                  <a:gd name="T43" fmla="*/ 0 h 287"/>
                  <a:gd name="T44" fmla="*/ 0 w 226"/>
                  <a:gd name="T45" fmla="*/ 0 h 287"/>
                  <a:gd name="T46" fmla="*/ 0 w 226"/>
                  <a:gd name="T47" fmla="*/ 0 h 287"/>
                  <a:gd name="T48" fmla="*/ 0 w 226"/>
                  <a:gd name="T49" fmla="*/ 0 h 287"/>
                  <a:gd name="T50" fmla="*/ 0 w 226"/>
                  <a:gd name="T51" fmla="*/ 0 h 287"/>
                  <a:gd name="T52" fmla="*/ 0 w 226"/>
                  <a:gd name="T53" fmla="*/ 0 h 287"/>
                  <a:gd name="T54" fmla="*/ 0 w 226"/>
                  <a:gd name="T55" fmla="*/ 0 h 287"/>
                  <a:gd name="T56" fmla="*/ 0 w 226"/>
                  <a:gd name="T57" fmla="*/ 0 h 287"/>
                  <a:gd name="T58" fmla="*/ 0 w 226"/>
                  <a:gd name="T59" fmla="*/ 0 h 287"/>
                  <a:gd name="T60" fmla="*/ 0 w 226"/>
                  <a:gd name="T61" fmla="*/ 0 h 287"/>
                  <a:gd name="T62" fmla="*/ 0 w 226"/>
                  <a:gd name="T63" fmla="*/ 0 h 287"/>
                  <a:gd name="T64" fmla="*/ 0 w 226"/>
                  <a:gd name="T65" fmla="*/ 0 h 287"/>
                  <a:gd name="T66" fmla="*/ 0 w 226"/>
                  <a:gd name="T67" fmla="*/ 0 h 287"/>
                  <a:gd name="T68" fmla="*/ 0 w 226"/>
                  <a:gd name="T69" fmla="*/ 0 h 287"/>
                  <a:gd name="T70" fmla="*/ 0 w 226"/>
                  <a:gd name="T71" fmla="*/ 0 h 287"/>
                  <a:gd name="T72" fmla="*/ 0 w 226"/>
                  <a:gd name="T73" fmla="*/ 0 h 287"/>
                  <a:gd name="T74" fmla="*/ 0 w 226"/>
                  <a:gd name="T75" fmla="*/ 0 h 287"/>
                  <a:gd name="T76" fmla="*/ 0 w 226"/>
                  <a:gd name="T77" fmla="*/ 0 h 287"/>
                  <a:gd name="T78" fmla="*/ 0 w 226"/>
                  <a:gd name="T79" fmla="*/ 0 h 287"/>
                  <a:gd name="T80" fmla="*/ 0 w 226"/>
                  <a:gd name="T81" fmla="*/ 0 h 2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6"/>
                  <a:gd name="T124" fmla="*/ 0 h 287"/>
                  <a:gd name="T125" fmla="*/ 226 w 226"/>
                  <a:gd name="T126" fmla="*/ 287 h 2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5" name="Freeform 1040"/>
              <p:cNvSpPr>
                <a:spLocks/>
              </p:cNvSpPr>
              <p:nvPr/>
            </p:nvSpPr>
            <p:spPr bwMode="auto">
              <a:xfrm>
                <a:off x="3433" y="3434"/>
                <a:ext cx="9" cy="15"/>
              </a:xfrm>
              <a:custGeom>
                <a:avLst/>
                <a:gdLst>
                  <a:gd name="T0" fmla="*/ 0 w 202"/>
                  <a:gd name="T1" fmla="*/ 0 h 274"/>
                  <a:gd name="T2" fmla="*/ 0 w 202"/>
                  <a:gd name="T3" fmla="*/ 0 h 274"/>
                  <a:gd name="T4" fmla="*/ 0 w 202"/>
                  <a:gd name="T5" fmla="*/ 0 h 274"/>
                  <a:gd name="T6" fmla="*/ 0 w 202"/>
                  <a:gd name="T7" fmla="*/ 0 h 274"/>
                  <a:gd name="T8" fmla="*/ 0 w 202"/>
                  <a:gd name="T9" fmla="*/ 0 h 274"/>
                  <a:gd name="T10" fmla="*/ 0 w 202"/>
                  <a:gd name="T11" fmla="*/ 0 h 274"/>
                  <a:gd name="T12" fmla="*/ 0 w 202"/>
                  <a:gd name="T13" fmla="*/ 0 h 274"/>
                  <a:gd name="T14" fmla="*/ 0 w 202"/>
                  <a:gd name="T15" fmla="*/ 0 h 274"/>
                  <a:gd name="T16" fmla="*/ 0 w 202"/>
                  <a:gd name="T17" fmla="*/ 0 h 274"/>
                  <a:gd name="T18" fmla="*/ 0 w 202"/>
                  <a:gd name="T19" fmla="*/ 0 h 274"/>
                  <a:gd name="T20" fmla="*/ 0 w 202"/>
                  <a:gd name="T21" fmla="*/ 0 h 274"/>
                  <a:gd name="T22" fmla="*/ 0 w 202"/>
                  <a:gd name="T23" fmla="*/ 0 h 274"/>
                  <a:gd name="T24" fmla="*/ 0 w 202"/>
                  <a:gd name="T25" fmla="*/ 0 h 274"/>
                  <a:gd name="T26" fmla="*/ 0 w 202"/>
                  <a:gd name="T27" fmla="*/ 0 h 274"/>
                  <a:gd name="T28" fmla="*/ 0 w 202"/>
                  <a:gd name="T29" fmla="*/ 0 h 274"/>
                  <a:gd name="T30" fmla="*/ 0 w 202"/>
                  <a:gd name="T31" fmla="*/ 0 h 274"/>
                  <a:gd name="T32" fmla="*/ 0 w 202"/>
                  <a:gd name="T33" fmla="*/ 0 h 274"/>
                  <a:gd name="T34" fmla="*/ 0 w 202"/>
                  <a:gd name="T35" fmla="*/ 0 h 274"/>
                  <a:gd name="T36" fmla="*/ 0 w 202"/>
                  <a:gd name="T37" fmla="*/ 0 h 274"/>
                  <a:gd name="T38" fmla="*/ 0 w 202"/>
                  <a:gd name="T39" fmla="*/ 0 h 274"/>
                  <a:gd name="T40" fmla="*/ 0 w 202"/>
                  <a:gd name="T41" fmla="*/ 0 h 274"/>
                  <a:gd name="T42" fmla="*/ 0 w 202"/>
                  <a:gd name="T43" fmla="*/ 0 h 274"/>
                  <a:gd name="T44" fmla="*/ 0 w 202"/>
                  <a:gd name="T45" fmla="*/ 0 h 274"/>
                  <a:gd name="T46" fmla="*/ 0 w 202"/>
                  <a:gd name="T47" fmla="*/ 0 h 274"/>
                  <a:gd name="T48" fmla="*/ 0 w 202"/>
                  <a:gd name="T49" fmla="*/ 0 h 274"/>
                  <a:gd name="T50" fmla="*/ 0 w 202"/>
                  <a:gd name="T51" fmla="*/ 0 h 274"/>
                  <a:gd name="T52" fmla="*/ 0 w 202"/>
                  <a:gd name="T53" fmla="*/ 0 h 274"/>
                  <a:gd name="T54" fmla="*/ 0 w 202"/>
                  <a:gd name="T55" fmla="*/ 0 h 274"/>
                  <a:gd name="T56" fmla="*/ 0 w 202"/>
                  <a:gd name="T57" fmla="*/ 0 h 274"/>
                  <a:gd name="T58" fmla="*/ 0 w 202"/>
                  <a:gd name="T59" fmla="*/ 0 h 274"/>
                  <a:gd name="T60" fmla="*/ 0 w 202"/>
                  <a:gd name="T61" fmla="*/ 0 h 274"/>
                  <a:gd name="T62" fmla="*/ 0 w 202"/>
                  <a:gd name="T63" fmla="*/ 0 h 274"/>
                  <a:gd name="T64" fmla="*/ 0 w 202"/>
                  <a:gd name="T65" fmla="*/ 0 h 2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274"/>
                  <a:gd name="T101" fmla="*/ 202 w 202"/>
                  <a:gd name="T102" fmla="*/ 274 h 2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6" name="Freeform 1041"/>
              <p:cNvSpPr>
                <a:spLocks/>
              </p:cNvSpPr>
              <p:nvPr/>
            </p:nvSpPr>
            <p:spPr bwMode="auto">
              <a:xfrm>
                <a:off x="3433" y="3435"/>
                <a:ext cx="9" cy="14"/>
              </a:xfrm>
              <a:custGeom>
                <a:avLst/>
                <a:gdLst>
                  <a:gd name="T0" fmla="*/ 0 w 186"/>
                  <a:gd name="T1" fmla="*/ 0 h 264"/>
                  <a:gd name="T2" fmla="*/ 0 w 186"/>
                  <a:gd name="T3" fmla="*/ 0 h 264"/>
                  <a:gd name="T4" fmla="*/ 0 w 186"/>
                  <a:gd name="T5" fmla="*/ 0 h 264"/>
                  <a:gd name="T6" fmla="*/ 0 w 186"/>
                  <a:gd name="T7" fmla="*/ 0 h 264"/>
                  <a:gd name="T8" fmla="*/ 0 w 186"/>
                  <a:gd name="T9" fmla="*/ 0 h 264"/>
                  <a:gd name="T10" fmla="*/ 0 w 186"/>
                  <a:gd name="T11" fmla="*/ 0 h 264"/>
                  <a:gd name="T12" fmla="*/ 0 w 186"/>
                  <a:gd name="T13" fmla="*/ 0 h 264"/>
                  <a:gd name="T14" fmla="*/ 0 w 186"/>
                  <a:gd name="T15" fmla="*/ 0 h 264"/>
                  <a:gd name="T16" fmla="*/ 0 w 186"/>
                  <a:gd name="T17" fmla="*/ 0 h 264"/>
                  <a:gd name="T18" fmla="*/ 0 w 186"/>
                  <a:gd name="T19" fmla="*/ 0 h 264"/>
                  <a:gd name="T20" fmla="*/ 0 w 186"/>
                  <a:gd name="T21" fmla="*/ 0 h 264"/>
                  <a:gd name="T22" fmla="*/ 0 w 186"/>
                  <a:gd name="T23" fmla="*/ 0 h 264"/>
                  <a:gd name="T24" fmla="*/ 0 w 186"/>
                  <a:gd name="T25" fmla="*/ 0 h 264"/>
                  <a:gd name="T26" fmla="*/ 0 w 186"/>
                  <a:gd name="T27" fmla="*/ 0 h 264"/>
                  <a:gd name="T28" fmla="*/ 0 w 186"/>
                  <a:gd name="T29" fmla="*/ 0 h 264"/>
                  <a:gd name="T30" fmla="*/ 0 w 186"/>
                  <a:gd name="T31" fmla="*/ 0 h 264"/>
                  <a:gd name="T32" fmla="*/ 0 w 186"/>
                  <a:gd name="T33" fmla="*/ 0 h 264"/>
                  <a:gd name="T34" fmla="*/ 0 w 186"/>
                  <a:gd name="T35" fmla="*/ 0 h 264"/>
                  <a:gd name="T36" fmla="*/ 0 w 186"/>
                  <a:gd name="T37" fmla="*/ 0 h 264"/>
                  <a:gd name="T38" fmla="*/ 0 w 186"/>
                  <a:gd name="T39" fmla="*/ 0 h 264"/>
                  <a:gd name="T40" fmla="*/ 0 w 186"/>
                  <a:gd name="T41" fmla="*/ 0 h 264"/>
                  <a:gd name="T42" fmla="*/ 0 w 186"/>
                  <a:gd name="T43" fmla="*/ 0 h 264"/>
                  <a:gd name="T44" fmla="*/ 0 w 186"/>
                  <a:gd name="T45" fmla="*/ 0 h 264"/>
                  <a:gd name="T46" fmla="*/ 0 w 186"/>
                  <a:gd name="T47" fmla="*/ 0 h 264"/>
                  <a:gd name="T48" fmla="*/ 0 w 186"/>
                  <a:gd name="T49" fmla="*/ 0 h 264"/>
                  <a:gd name="T50" fmla="*/ 0 w 186"/>
                  <a:gd name="T51" fmla="*/ 0 h 264"/>
                  <a:gd name="T52" fmla="*/ 0 w 186"/>
                  <a:gd name="T53" fmla="*/ 0 h 264"/>
                  <a:gd name="T54" fmla="*/ 0 w 186"/>
                  <a:gd name="T55" fmla="*/ 0 h 264"/>
                  <a:gd name="T56" fmla="*/ 0 w 186"/>
                  <a:gd name="T57" fmla="*/ 0 h 264"/>
                  <a:gd name="T58" fmla="*/ 0 w 186"/>
                  <a:gd name="T59" fmla="*/ 0 h 264"/>
                  <a:gd name="T60" fmla="*/ 0 w 186"/>
                  <a:gd name="T61" fmla="*/ 0 h 264"/>
                  <a:gd name="T62" fmla="*/ 0 w 186"/>
                  <a:gd name="T63" fmla="*/ 0 h 264"/>
                  <a:gd name="T64" fmla="*/ 0 w 186"/>
                  <a:gd name="T65" fmla="*/ 0 h 2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264"/>
                  <a:gd name="T101" fmla="*/ 186 w 186"/>
                  <a:gd name="T102" fmla="*/ 264 h 2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7" name="Freeform 1042"/>
              <p:cNvSpPr>
                <a:spLocks/>
              </p:cNvSpPr>
              <p:nvPr/>
            </p:nvSpPr>
            <p:spPr bwMode="auto">
              <a:xfrm>
                <a:off x="3433" y="3435"/>
                <a:ext cx="8" cy="14"/>
              </a:xfrm>
              <a:custGeom>
                <a:avLst/>
                <a:gdLst>
                  <a:gd name="T0" fmla="*/ 0 w 173"/>
                  <a:gd name="T1" fmla="*/ 0 h 251"/>
                  <a:gd name="T2" fmla="*/ 0 w 173"/>
                  <a:gd name="T3" fmla="*/ 0 h 251"/>
                  <a:gd name="T4" fmla="*/ 0 w 173"/>
                  <a:gd name="T5" fmla="*/ 0 h 251"/>
                  <a:gd name="T6" fmla="*/ 0 w 173"/>
                  <a:gd name="T7" fmla="*/ 0 h 251"/>
                  <a:gd name="T8" fmla="*/ 0 w 173"/>
                  <a:gd name="T9" fmla="*/ 0 h 251"/>
                  <a:gd name="T10" fmla="*/ 0 w 173"/>
                  <a:gd name="T11" fmla="*/ 0 h 251"/>
                  <a:gd name="T12" fmla="*/ 0 w 173"/>
                  <a:gd name="T13" fmla="*/ 0 h 251"/>
                  <a:gd name="T14" fmla="*/ 0 w 173"/>
                  <a:gd name="T15" fmla="*/ 0 h 251"/>
                  <a:gd name="T16" fmla="*/ 0 w 173"/>
                  <a:gd name="T17" fmla="*/ 0 h 251"/>
                  <a:gd name="T18" fmla="*/ 0 w 173"/>
                  <a:gd name="T19" fmla="*/ 0 h 251"/>
                  <a:gd name="T20" fmla="*/ 0 w 173"/>
                  <a:gd name="T21" fmla="*/ 0 h 251"/>
                  <a:gd name="T22" fmla="*/ 0 w 173"/>
                  <a:gd name="T23" fmla="*/ 0 h 251"/>
                  <a:gd name="T24" fmla="*/ 0 w 173"/>
                  <a:gd name="T25" fmla="*/ 0 h 251"/>
                  <a:gd name="T26" fmla="*/ 0 w 173"/>
                  <a:gd name="T27" fmla="*/ 0 h 251"/>
                  <a:gd name="T28" fmla="*/ 0 w 173"/>
                  <a:gd name="T29" fmla="*/ 0 h 251"/>
                  <a:gd name="T30" fmla="*/ 0 w 173"/>
                  <a:gd name="T31" fmla="*/ 0 h 251"/>
                  <a:gd name="T32" fmla="*/ 0 w 173"/>
                  <a:gd name="T33" fmla="*/ 0 h 251"/>
                  <a:gd name="T34" fmla="*/ 0 w 173"/>
                  <a:gd name="T35" fmla="*/ 0 h 251"/>
                  <a:gd name="T36" fmla="*/ 0 w 173"/>
                  <a:gd name="T37" fmla="*/ 0 h 251"/>
                  <a:gd name="T38" fmla="*/ 0 w 173"/>
                  <a:gd name="T39" fmla="*/ 0 h 251"/>
                  <a:gd name="T40" fmla="*/ 0 w 173"/>
                  <a:gd name="T41" fmla="*/ 0 h 251"/>
                  <a:gd name="T42" fmla="*/ 0 w 173"/>
                  <a:gd name="T43" fmla="*/ 0 h 251"/>
                  <a:gd name="T44" fmla="*/ 0 w 173"/>
                  <a:gd name="T45" fmla="*/ 0 h 251"/>
                  <a:gd name="T46" fmla="*/ 0 w 173"/>
                  <a:gd name="T47" fmla="*/ 0 h 251"/>
                  <a:gd name="T48" fmla="*/ 0 w 173"/>
                  <a:gd name="T49" fmla="*/ 0 h 251"/>
                  <a:gd name="T50" fmla="*/ 0 w 173"/>
                  <a:gd name="T51" fmla="*/ 0 h 251"/>
                  <a:gd name="T52" fmla="*/ 0 w 173"/>
                  <a:gd name="T53" fmla="*/ 0 h 251"/>
                  <a:gd name="T54" fmla="*/ 0 w 173"/>
                  <a:gd name="T55" fmla="*/ 0 h 251"/>
                  <a:gd name="T56" fmla="*/ 0 w 173"/>
                  <a:gd name="T57" fmla="*/ 0 h 251"/>
                  <a:gd name="T58" fmla="*/ 0 w 173"/>
                  <a:gd name="T59" fmla="*/ 0 h 251"/>
                  <a:gd name="T60" fmla="*/ 0 w 173"/>
                  <a:gd name="T61" fmla="*/ 0 h 251"/>
                  <a:gd name="T62" fmla="*/ 0 w 173"/>
                  <a:gd name="T63" fmla="*/ 0 h 251"/>
                  <a:gd name="T64" fmla="*/ 0 w 173"/>
                  <a:gd name="T65" fmla="*/ 0 h 2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251"/>
                  <a:gd name="T101" fmla="*/ 173 w 173"/>
                  <a:gd name="T102" fmla="*/ 251 h 2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8" name="Freeform 1043"/>
              <p:cNvSpPr>
                <a:spLocks/>
              </p:cNvSpPr>
              <p:nvPr/>
            </p:nvSpPr>
            <p:spPr bwMode="auto">
              <a:xfrm>
                <a:off x="3434" y="3436"/>
                <a:ext cx="7" cy="13"/>
              </a:xfrm>
              <a:custGeom>
                <a:avLst/>
                <a:gdLst>
                  <a:gd name="T0" fmla="*/ 0 w 163"/>
                  <a:gd name="T1" fmla="*/ 0 h 240"/>
                  <a:gd name="T2" fmla="*/ 0 w 163"/>
                  <a:gd name="T3" fmla="*/ 0 h 240"/>
                  <a:gd name="T4" fmla="*/ 0 w 163"/>
                  <a:gd name="T5" fmla="*/ 0 h 240"/>
                  <a:gd name="T6" fmla="*/ 0 w 163"/>
                  <a:gd name="T7" fmla="*/ 0 h 240"/>
                  <a:gd name="T8" fmla="*/ 0 w 163"/>
                  <a:gd name="T9" fmla="*/ 0 h 240"/>
                  <a:gd name="T10" fmla="*/ 0 w 163"/>
                  <a:gd name="T11" fmla="*/ 0 h 240"/>
                  <a:gd name="T12" fmla="*/ 0 w 163"/>
                  <a:gd name="T13" fmla="*/ 0 h 240"/>
                  <a:gd name="T14" fmla="*/ 0 w 163"/>
                  <a:gd name="T15" fmla="*/ 0 h 240"/>
                  <a:gd name="T16" fmla="*/ 0 w 163"/>
                  <a:gd name="T17" fmla="*/ 0 h 240"/>
                  <a:gd name="T18" fmla="*/ 0 w 163"/>
                  <a:gd name="T19" fmla="*/ 0 h 240"/>
                  <a:gd name="T20" fmla="*/ 0 w 163"/>
                  <a:gd name="T21" fmla="*/ 0 h 240"/>
                  <a:gd name="T22" fmla="*/ 0 w 163"/>
                  <a:gd name="T23" fmla="*/ 0 h 240"/>
                  <a:gd name="T24" fmla="*/ 0 w 163"/>
                  <a:gd name="T25" fmla="*/ 0 h 240"/>
                  <a:gd name="T26" fmla="*/ 0 w 163"/>
                  <a:gd name="T27" fmla="*/ 0 h 240"/>
                  <a:gd name="T28" fmla="*/ 0 w 163"/>
                  <a:gd name="T29" fmla="*/ 0 h 240"/>
                  <a:gd name="T30" fmla="*/ 0 w 163"/>
                  <a:gd name="T31" fmla="*/ 0 h 240"/>
                  <a:gd name="T32" fmla="*/ 0 w 163"/>
                  <a:gd name="T33" fmla="*/ 0 h 240"/>
                  <a:gd name="T34" fmla="*/ 0 w 163"/>
                  <a:gd name="T35" fmla="*/ 0 h 240"/>
                  <a:gd name="T36" fmla="*/ 0 w 163"/>
                  <a:gd name="T37" fmla="*/ 0 h 240"/>
                  <a:gd name="T38" fmla="*/ 0 w 163"/>
                  <a:gd name="T39" fmla="*/ 0 h 240"/>
                  <a:gd name="T40" fmla="*/ 0 w 163"/>
                  <a:gd name="T41" fmla="*/ 0 h 240"/>
                  <a:gd name="T42" fmla="*/ 0 w 163"/>
                  <a:gd name="T43" fmla="*/ 0 h 240"/>
                  <a:gd name="T44" fmla="*/ 0 w 163"/>
                  <a:gd name="T45" fmla="*/ 0 h 240"/>
                  <a:gd name="T46" fmla="*/ 0 w 163"/>
                  <a:gd name="T47" fmla="*/ 0 h 240"/>
                  <a:gd name="T48" fmla="*/ 0 w 163"/>
                  <a:gd name="T49" fmla="*/ 0 h 240"/>
                  <a:gd name="T50" fmla="*/ 0 w 163"/>
                  <a:gd name="T51" fmla="*/ 0 h 240"/>
                  <a:gd name="T52" fmla="*/ 0 w 163"/>
                  <a:gd name="T53" fmla="*/ 0 h 240"/>
                  <a:gd name="T54" fmla="*/ 0 w 163"/>
                  <a:gd name="T55" fmla="*/ 0 h 240"/>
                  <a:gd name="T56" fmla="*/ 0 w 163"/>
                  <a:gd name="T57" fmla="*/ 0 h 240"/>
                  <a:gd name="T58" fmla="*/ 0 w 163"/>
                  <a:gd name="T59" fmla="*/ 0 h 240"/>
                  <a:gd name="T60" fmla="*/ 0 w 163"/>
                  <a:gd name="T61" fmla="*/ 0 h 240"/>
                  <a:gd name="T62" fmla="*/ 0 w 163"/>
                  <a:gd name="T63" fmla="*/ 0 h 240"/>
                  <a:gd name="T64" fmla="*/ 0 w 163"/>
                  <a:gd name="T65" fmla="*/ 0 h 2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240"/>
                  <a:gd name="T101" fmla="*/ 163 w 163"/>
                  <a:gd name="T102" fmla="*/ 240 h 2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49" name="Freeform 1044"/>
              <p:cNvSpPr>
                <a:spLocks/>
              </p:cNvSpPr>
              <p:nvPr/>
            </p:nvSpPr>
            <p:spPr bwMode="auto">
              <a:xfrm>
                <a:off x="3441" y="3449"/>
                <a:ext cx="2" cy="5"/>
              </a:xfrm>
              <a:custGeom>
                <a:avLst/>
                <a:gdLst>
                  <a:gd name="T0" fmla="*/ 0 w 48"/>
                  <a:gd name="T1" fmla="*/ 0 h 99"/>
                  <a:gd name="T2" fmla="*/ 0 w 48"/>
                  <a:gd name="T3" fmla="*/ 0 h 99"/>
                  <a:gd name="T4" fmla="*/ 0 w 48"/>
                  <a:gd name="T5" fmla="*/ 0 h 99"/>
                  <a:gd name="T6" fmla="*/ 0 w 48"/>
                  <a:gd name="T7" fmla="*/ 0 h 99"/>
                  <a:gd name="T8" fmla="*/ 0 w 48"/>
                  <a:gd name="T9" fmla="*/ 0 h 99"/>
                  <a:gd name="T10" fmla="*/ 0 w 48"/>
                  <a:gd name="T11" fmla="*/ 0 h 99"/>
                  <a:gd name="T12" fmla="*/ 0 w 48"/>
                  <a:gd name="T13" fmla="*/ 0 h 99"/>
                  <a:gd name="T14" fmla="*/ 0 w 48"/>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99"/>
                  <a:gd name="T26" fmla="*/ 48 w 4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441" name="Group 1045"/>
            <p:cNvGrpSpPr>
              <a:grpSpLocks/>
            </p:cNvGrpSpPr>
            <p:nvPr/>
          </p:nvGrpSpPr>
          <p:grpSpPr bwMode="auto">
            <a:xfrm flipH="1">
              <a:off x="1872" y="864"/>
              <a:ext cx="240" cy="192"/>
              <a:chOff x="1248" y="2736"/>
              <a:chExt cx="240" cy="192"/>
            </a:xfrm>
          </p:grpSpPr>
          <p:sp>
            <p:nvSpPr>
              <p:cNvPr id="16443" name="Line 1046"/>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44" name="Line 1047"/>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45" name="Line 1048"/>
              <p:cNvSpPr>
                <a:spLocks noChangeShapeType="1"/>
              </p:cNvSpPr>
              <p:nvPr/>
            </p:nvSpPr>
            <p:spPr bwMode="auto">
              <a:xfrm>
                <a:off x="1296" y="2832"/>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6442" name="Oval 1049"/>
            <p:cNvSpPr>
              <a:spLocks noChangeArrowheads="1"/>
            </p:cNvSpPr>
            <p:nvPr/>
          </p:nvSpPr>
          <p:spPr bwMode="auto">
            <a:xfrm rot="-1507049">
              <a:off x="144" y="672"/>
              <a:ext cx="3123" cy="1654"/>
            </a:xfrm>
            <a:prstGeom prst="ellipse">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0"/>
            <a:ext cx="8839200" cy="1219200"/>
          </a:xfrm>
        </p:spPr>
        <p:txBody>
          <a:bodyPr/>
          <a:lstStyle/>
          <a:p>
            <a:pPr eaLnBrk="1" hangingPunct="1"/>
            <a:r>
              <a:rPr lang="en-US" altLang="en-US" sz="3200" smtClean="0"/>
              <a:t>Infrastructure-based wireless network (cont.)</a:t>
            </a:r>
            <a:endParaRPr lang="el-GR" altLang="en-US" sz="3200" smtClean="0"/>
          </a:p>
        </p:txBody>
      </p:sp>
      <p:sp>
        <p:nvSpPr>
          <p:cNvPr id="18435" name="Rectangle 3"/>
          <p:cNvSpPr>
            <a:spLocks noGrp="1" noChangeArrowheads="1"/>
          </p:cNvSpPr>
          <p:nvPr>
            <p:ph type="body" idx="1"/>
          </p:nvPr>
        </p:nvSpPr>
        <p:spPr>
          <a:xfrm>
            <a:off x="304800" y="1295400"/>
            <a:ext cx="8382000" cy="5029200"/>
          </a:xfrm>
        </p:spPr>
        <p:txBody>
          <a:bodyPr/>
          <a:lstStyle/>
          <a:p>
            <a:pPr eaLnBrk="1" hangingPunct="1">
              <a:lnSpc>
                <a:spcPct val="80000"/>
              </a:lnSpc>
            </a:pPr>
            <a:r>
              <a:rPr lang="en-US" altLang="en-US" sz="2800" smtClean="0"/>
              <a:t>Several wireless networks can form one logical network</a:t>
            </a:r>
          </a:p>
          <a:p>
            <a:pPr lvl="1" eaLnBrk="1" hangingPunct="1">
              <a:lnSpc>
                <a:spcPct val="80000"/>
              </a:lnSpc>
            </a:pPr>
            <a:r>
              <a:rPr lang="en-US" altLang="en-US" sz="2400" smtClean="0"/>
              <a:t>APs together with the wired/wireless network in between can connect several wireless networks to form larger network beyond actual radio coverage</a:t>
            </a:r>
          </a:p>
          <a:p>
            <a:pPr eaLnBrk="1" hangingPunct="1">
              <a:lnSpc>
                <a:spcPct val="80000"/>
              </a:lnSpc>
            </a:pPr>
            <a:r>
              <a:rPr lang="en-US" altLang="en-US" sz="2800" smtClean="0"/>
              <a:t>Network connectivity functionality lies in APs, and wireless clients can remain quite simple</a:t>
            </a:r>
          </a:p>
          <a:p>
            <a:pPr eaLnBrk="1" hangingPunct="1">
              <a:lnSpc>
                <a:spcPct val="80000"/>
              </a:lnSpc>
            </a:pPr>
            <a:r>
              <a:rPr lang="en-US" altLang="en-US" sz="2800" smtClean="0"/>
              <a:t>Different access schemes with or without collision</a:t>
            </a:r>
          </a:p>
          <a:p>
            <a:pPr lvl="1" eaLnBrk="1" hangingPunct="1">
              <a:lnSpc>
                <a:spcPct val="80000"/>
              </a:lnSpc>
            </a:pPr>
            <a:r>
              <a:rPr lang="en-US" altLang="en-US" sz="2400" smtClean="0"/>
              <a:t>Collisions may occur if medium access from wireless stations and AP is not coordinated.</a:t>
            </a:r>
          </a:p>
          <a:p>
            <a:pPr lvl="1" eaLnBrk="1" hangingPunct="1">
              <a:lnSpc>
                <a:spcPct val="80000"/>
              </a:lnSpc>
            </a:pPr>
            <a:r>
              <a:rPr lang="en-US" altLang="en-US" sz="2400" smtClean="0"/>
              <a:t>Collisions avoided If only AP controls medium access</a:t>
            </a:r>
          </a:p>
          <a:p>
            <a:pPr lvl="2" eaLnBrk="1" hangingPunct="1">
              <a:lnSpc>
                <a:spcPct val="80000"/>
              </a:lnSpc>
            </a:pPr>
            <a:r>
              <a:rPr lang="en-US" altLang="en-US" sz="2000" smtClean="0"/>
              <a:t>Useful for quality of service guarantees (e.g. minimum bandwidth)</a:t>
            </a:r>
          </a:p>
          <a:p>
            <a:pPr lvl="2" eaLnBrk="1" hangingPunct="1">
              <a:lnSpc>
                <a:spcPct val="80000"/>
              </a:lnSpc>
            </a:pPr>
            <a:r>
              <a:rPr lang="en-US" altLang="en-US" sz="2000" smtClean="0"/>
              <a:t>AP polls stations for uplink data transmission</a:t>
            </a:r>
            <a:endParaRPr lang="el-GR" altLang="en-US" sz="20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Ad hoc wireless network</a:t>
            </a:r>
            <a:endParaRPr lang="el-GR" altLang="en-US" smtClean="0"/>
          </a:p>
        </p:txBody>
      </p:sp>
      <p:sp>
        <p:nvSpPr>
          <p:cNvPr id="19459" name="Rectangle 3"/>
          <p:cNvSpPr>
            <a:spLocks noGrp="1" noChangeArrowheads="1"/>
          </p:cNvSpPr>
          <p:nvPr>
            <p:ph type="body" idx="1"/>
          </p:nvPr>
        </p:nvSpPr>
        <p:spPr>
          <a:xfrm>
            <a:off x="304800" y="4114800"/>
            <a:ext cx="8382000" cy="2286000"/>
          </a:xfrm>
        </p:spPr>
        <p:txBody>
          <a:bodyPr/>
          <a:lstStyle/>
          <a:p>
            <a:pPr eaLnBrk="1" hangingPunct="1"/>
            <a:r>
              <a:rPr lang="en-US" altLang="en-US" sz="2800" smtClean="0"/>
              <a:t>No need of a priori infrastructure</a:t>
            </a:r>
          </a:p>
          <a:p>
            <a:pPr eaLnBrk="1" hangingPunct="1"/>
            <a:r>
              <a:rPr lang="en-US" altLang="en-US" sz="2800" smtClean="0"/>
              <a:t>Nodes communicate directly with other nodes</a:t>
            </a:r>
          </a:p>
          <a:p>
            <a:pPr lvl="1" eaLnBrk="1" hangingPunct="1"/>
            <a:r>
              <a:rPr lang="en-US" altLang="en-US" sz="2400" smtClean="0"/>
              <a:t>AP for medium access not necessary</a:t>
            </a:r>
          </a:p>
          <a:p>
            <a:pPr lvl="1" eaLnBrk="1" hangingPunct="1"/>
            <a:r>
              <a:rPr lang="en-US" altLang="en-US" sz="2400" smtClean="0"/>
              <a:t>Complexity of each node higher: data forwarding </a:t>
            </a:r>
            <a:endParaRPr lang="el-GR" altLang="en-US" sz="2400" smtClean="0"/>
          </a:p>
        </p:txBody>
      </p:sp>
      <p:grpSp>
        <p:nvGrpSpPr>
          <p:cNvPr id="19460" name="Group 5" descr="ad hoc"/>
          <p:cNvGrpSpPr>
            <a:grpSpLocks/>
          </p:cNvGrpSpPr>
          <p:nvPr/>
        </p:nvGrpSpPr>
        <p:grpSpPr bwMode="auto">
          <a:xfrm>
            <a:off x="685800" y="1828800"/>
            <a:ext cx="7315200" cy="1905000"/>
            <a:chOff x="384" y="2640"/>
            <a:chExt cx="4608" cy="1200"/>
          </a:xfrm>
        </p:grpSpPr>
        <p:sp>
          <p:nvSpPr>
            <p:cNvPr id="19461" name="Oval 6"/>
            <p:cNvSpPr>
              <a:spLocks noChangeArrowheads="1"/>
            </p:cNvSpPr>
            <p:nvPr/>
          </p:nvSpPr>
          <p:spPr bwMode="auto">
            <a:xfrm>
              <a:off x="3072" y="2640"/>
              <a:ext cx="1920" cy="1152"/>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nvGrpSpPr>
            <p:cNvPr id="19462" name="Group 7"/>
            <p:cNvGrpSpPr>
              <a:grpSpLocks/>
            </p:cNvGrpSpPr>
            <p:nvPr/>
          </p:nvGrpSpPr>
          <p:grpSpPr bwMode="auto">
            <a:xfrm>
              <a:off x="3744" y="2928"/>
              <a:ext cx="240" cy="192"/>
              <a:chOff x="1248" y="2736"/>
              <a:chExt cx="240" cy="192"/>
            </a:xfrm>
          </p:grpSpPr>
          <p:sp>
            <p:nvSpPr>
              <p:cNvPr id="20028" name="Line 8"/>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029" name="Line 9"/>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030" name="Line 10"/>
              <p:cNvSpPr>
                <a:spLocks noChangeShapeType="1"/>
              </p:cNvSpPr>
              <p:nvPr/>
            </p:nvSpPr>
            <p:spPr bwMode="auto">
              <a:xfrm>
                <a:off x="1296" y="2832"/>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9463" name="Group 11"/>
            <p:cNvGrpSpPr>
              <a:grpSpLocks/>
            </p:cNvGrpSpPr>
            <p:nvPr/>
          </p:nvGrpSpPr>
          <p:grpSpPr bwMode="auto">
            <a:xfrm flipH="1">
              <a:off x="3792" y="3360"/>
              <a:ext cx="240" cy="192"/>
              <a:chOff x="1248" y="2736"/>
              <a:chExt cx="240" cy="192"/>
            </a:xfrm>
          </p:grpSpPr>
          <p:sp>
            <p:nvSpPr>
              <p:cNvPr id="20025" name="Line 12"/>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026" name="Line 13"/>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027" name="Line 14"/>
              <p:cNvSpPr>
                <a:spLocks noChangeShapeType="1"/>
              </p:cNvSpPr>
              <p:nvPr/>
            </p:nvSpPr>
            <p:spPr bwMode="auto">
              <a:xfrm>
                <a:off x="1296" y="2832"/>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9464" name="Oval 15"/>
            <p:cNvSpPr>
              <a:spLocks noChangeArrowheads="1"/>
            </p:cNvSpPr>
            <p:nvPr/>
          </p:nvSpPr>
          <p:spPr bwMode="auto">
            <a:xfrm>
              <a:off x="384" y="2688"/>
              <a:ext cx="1920" cy="1152"/>
            </a:xfrm>
            <a:prstGeom prst="ellipse">
              <a:avLst/>
            </a:prstGeom>
            <a:solidFill>
              <a:srgbClr val="FF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nvGrpSpPr>
            <p:cNvPr id="19465" name="Group 16"/>
            <p:cNvGrpSpPr>
              <a:grpSpLocks/>
            </p:cNvGrpSpPr>
            <p:nvPr/>
          </p:nvGrpSpPr>
          <p:grpSpPr bwMode="auto">
            <a:xfrm>
              <a:off x="662" y="2966"/>
              <a:ext cx="528" cy="480"/>
              <a:chOff x="662" y="2966"/>
              <a:chExt cx="528" cy="480"/>
            </a:xfrm>
          </p:grpSpPr>
          <p:grpSp>
            <p:nvGrpSpPr>
              <p:cNvPr id="19795" name="Group 17"/>
              <p:cNvGrpSpPr>
                <a:grpSpLocks/>
              </p:cNvGrpSpPr>
              <p:nvPr/>
            </p:nvGrpSpPr>
            <p:grpSpPr bwMode="auto">
              <a:xfrm>
                <a:off x="662" y="3120"/>
                <a:ext cx="528" cy="326"/>
                <a:chOff x="662" y="3120"/>
                <a:chExt cx="528" cy="326"/>
              </a:xfrm>
            </p:grpSpPr>
            <p:sp>
              <p:nvSpPr>
                <p:cNvPr id="19825" name="Freeform 18"/>
                <p:cNvSpPr>
                  <a:spLocks/>
                </p:cNvSpPr>
                <p:nvPr/>
              </p:nvSpPr>
              <p:spPr bwMode="auto">
                <a:xfrm>
                  <a:off x="1015" y="3290"/>
                  <a:ext cx="157" cy="156"/>
                </a:xfrm>
                <a:custGeom>
                  <a:avLst/>
                  <a:gdLst>
                    <a:gd name="T0" fmla="*/ 0 w 1567"/>
                    <a:gd name="T1" fmla="*/ 0 h 2024"/>
                    <a:gd name="T2" fmla="*/ 0 w 1567"/>
                    <a:gd name="T3" fmla="*/ 0 h 2024"/>
                    <a:gd name="T4" fmla="*/ 0 w 1567"/>
                    <a:gd name="T5" fmla="*/ 0 h 2024"/>
                    <a:gd name="T6" fmla="*/ 0 w 1567"/>
                    <a:gd name="T7" fmla="*/ 0 h 2024"/>
                    <a:gd name="T8" fmla="*/ 0 w 1567"/>
                    <a:gd name="T9" fmla="*/ 0 h 2024"/>
                    <a:gd name="T10" fmla="*/ 0 w 1567"/>
                    <a:gd name="T11" fmla="*/ 0 h 2024"/>
                    <a:gd name="T12" fmla="*/ 0 w 1567"/>
                    <a:gd name="T13" fmla="*/ 0 h 2024"/>
                    <a:gd name="T14" fmla="*/ 0 60000 65536"/>
                    <a:gd name="T15" fmla="*/ 0 60000 65536"/>
                    <a:gd name="T16" fmla="*/ 0 60000 65536"/>
                    <a:gd name="T17" fmla="*/ 0 60000 65536"/>
                    <a:gd name="T18" fmla="*/ 0 60000 65536"/>
                    <a:gd name="T19" fmla="*/ 0 60000 65536"/>
                    <a:gd name="T20" fmla="*/ 0 60000 65536"/>
                    <a:gd name="T21" fmla="*/ 0 w 1567"/>
                    <a:gd name="T22" fmla="*/ 0 h 2024"/>
                    <a:gd name="T23" fmla="*/ 1567 w 1567"/>
                    <a:gd name="T24" fmla="*/ 2024 h 2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7" h="2024">
                      <a:moveTo>
                        <a:pt x="1332" y="133"/>
                      </a:moveTo>
                      <a:lnTo>
                        <a:pt x="647" y="997"/>
                      </a:lnTo>
                      <a:lnTo>
                        <a:pt x="0" y="1661"/>
                      </a:lnTo>
                      <a:lnTo>
                        <a:pt x="0" y="2024"/>
                      </a:lnTo>
                      <a:lnTo>
                        <a:pt x="1567" y="531"/>
                      </a:lnTo>
                      <a:lnTo>
                        <a:pt x="1567" y="0"/>
                      </a:lnTo>
                      <a:lnTo>
                        <a:pt x="1332" y="133"/>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26" name="Freeform 19"/>
                <p:cNvSpPr>
                  <a:spLocks/>
                </p:cNvSpPr>
                <p:nvPr/>
              </p:nvSpPr>
              <p:spPr bwMode="auto">
                <a:xfrm>
                  <a:off x="1015" y="3290"/>
                  <a:ext cx="157" cy="156"/>
                </a:xfrm>
                <a:custGeom>
                  <a:avLst/>
                  <a:gdLst>
                    <a:gd name="T0" fmla="*/ 0 w 1567"/>
                    <a:gd name="T1" fmla="*/ 0 h 2024"/>
                    <a:gd name="T2" fmla="*/ 0 w 1567"/>
                    <a:gd name="T3" fmla="*/ 0 h 2024"/>
                    <a:gd name="T4" fmla="*/ 0 w 1567"/>
                    <a:gd name="T5" fmla="*/ 0 h 2024"/>
                    <a:gd name="T6" fmla="*/ 0 w 1567"/>
                    <a:gd name="T7" fmla="*/ 0 h 2024"/>
                    <a:gd name="T8" fmla="*/ 0 w 1567"/>
                    <a:gd name="T9" fmla="*/ 0 h 2024"/>
                    <a:gd name="T10" fmla="*/ 0 w 1567"/>
                    <a:gd name="T11" fmla="*/ 0 h 2024"/>
                    <a:gd name="T12" fmla="*/ 0 w 1567"/>
                    <a:gd name="T13" fmla="*/ 0 h 2024"/>
                    <a:gd name="T14" fmla="*/ 0 60000 65536"/>
                    <a:gd name="T15" fmla="*/ 0 60000 65536"/>
                    <a:gd name="T16" fmla="*/ 0 60000 65536"/>
                    <a:gd name="T17" fmla="*/ 0 60000 65536"/>
                    <a:gd name="T18" fmla="*/ 0 60000 65536"/>
                    <a:gd name="T19" fmla="*/ 0 60000 65536"/>
                    <a:gd name="T20" fmla="*/ 0 60000 65536"/>
                    <a:gd name="T21" fmla="*/ 0 w 1567"/>
                    <a:gd name="T22" fmla="*/ 0 h 2024"/>
                    <a:gd name="T23" fmla="*/ 1567 w 1567"/>
                    <a:gd name="T24" fmla="*/ 2024 h 20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7" h="2024">
                      <a:moveTo>
                        <a:pt x="1332" y="133"/>
                      </a:moveTo>
                      <a:lnTo>
                        <a:pt x="647" y="997"/>
                      </a:lnTo>
                      <a:lnTo>
                        <a:pt x="0" y="1661"/>
                      </a:lnTo>
                      <a:lnTo>
                        <a:pt x="0" y="2024"/>
                      </a:lnTo>
                      <a:lnTo>
                        <a:pt x="1567" y="531"/>
                      </a:lnTo>
                      <a:lnTo>
                        <a:pt x="1567" y="0"/>
                      </a:lnTo>
                      <a:lnTo>
                        <a:pt x="1332" y="13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27" name="Freeform 20"/>
                <p:cNvSpPr>
                  <a:spLocks/>
                </p:cNvSpPr>
                <p:nvPr/>
              </p:nvSpPr>
              <p:spPr bwMode="auto">
                <a:xfrm>
                  <a:off x="662" y="3344"/>
                  <a:ext cx="353" cy="101"/>
                </a:xfrm>
                <a:custGeom>
                  <a:avLst/>
                  <a:gdLst>
                    <a:gd name="T0" fmla="*/ 0 w 3534"/>
                    <a:gd name="T1" fmla="*/ 0 h 1320"/>
                    <a:gd name="T2" fmla="*/ 0 w 3534"/>
                    <a:gd name="T3" fmla="*/ 0 h 1320"/>
                    <a:gd name="T4" fmla="*/ 0 w 3534"/>
                    <a:gd name="T5" fmla="*/ 0 h 1320"/>
                    <a:gd name="T6" fmla="*/ 0 w 3534"/>
                    <a:gd name="T7" fmla="*/ 0 h 1320"/>
                    <a:gd name="T8" fmla="*/ 0 w 3534"/>
                    <a:gd name="T9" fmla="*/ 0 h 1320"/>
                    <a:gd name="T10" fmla="*/ 0 w 3534"/>
                    <a:gd name="T11" fmla="*/ 0 h 1320"/>
                    <a:gd name="T12" fmla="*/ 0 w 3534"/>
                    <a:gd name="T13" fmla="*/ 0 h 1320"/>
                    <a:gd name="T14" fmla="*/ 0 60000 65536"/>
                    <a:gd name="T15" fmla="*/ 0 60000 65536"/>
                    <a:gd name="T16" fmla="*/ 0 60000 65536"/>
                    <a:gd name="T17" fmla="*/ 0 60000 65536"/>
                    <a:gd name="T18" fmla="*/ 0 60000 65536"/>
                    <a:gd name="T19" fmla="*/ 0 60000 65536"/>
                    <a:gd name="T20" fmla="*/ 0 60000 65536"/>
                    <a:gd name="T21" fmla="*/ 0 w 3534"/>
                    <a:gd name="T22" fmla="*/ 0 h 1320"/>
                    <a:gd name="T23" fmla="*/ 3534 w 3534"/>
                    <a:gd name="T24" fmla="*/ 1320 h 1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34" h="1320">
                      <a:moveTo>
                        <a:pt x="0" y="28"/>
                      </a:moveTo>
                      <a:lnTo>
                        <a:pt x="0" y="257"/>
                      </a:lnTo>
                      <a:lnTo>
                        <a:pt x="3534" y="1320"/>
                      </a:lnTo>
                      <a:lnTo>
                        <a:pt x="3534" y="1090"/>
                      </a:lnTo>
                      <a:lnTo>
                        <a:pt x="3467" y="1033"/>
                      </a:lnTo>
                      <a:lnTo>
                        <a:pt x="93" y="0"/>
                      </a:lnTo>
                      <a:lnTo>
                        <a:pt x="0" y="28"/>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28" name="Freeform 21"/>
                <p:cNvSpPr>
                  <a:spLocks/>
                </p:cNvSpPr>
                <p:nvPr/>
              </p:nvSpPr>
              <p:spPr bwMode="auto">
                <a:xfrm>
                  <a:off x="662" y="3344"/>
                  <a:ext cx="353" cy="101"/>
                </a:xfrm>
                <a:custGeom>
                  <a:avLst/>
                  <a:gdLst>
                    <a:gd name="T0" fmla="*/ 0 w 3534"/>
                    <a:gd name="T1" fmla="*/ 0 h 1320"/>
                    <a:gd name="T2" fmla="*/ 0 w 3534"/>
                    <a:gd name="T3" fmla="*/ 0 h 1320"/>
                    <a:gd name="T4" fmla="*/ 0 w 3534"/>
                    <a:gd name="T5" fmla="*/ 0 h 1320"/>
                    <a:gd name="T6" fmla="*/ 0 w 3534"/>
                    <a:gd name="T7" fmla="*/ 0 h 1320"/>
                    <a:gd name="T8" fmla="*/ 0 w 3534"/>
                    <a:gd name="T9" fmla="*/ 0 h 1320"/>
                    <a:gd name="T10" fmla="*/ 0 w 3534"/>
                    <a:gd name="T11" fmla="*/ 0 h 1320"/>
                    <a:gd name="T12" fmla="*/ 0 w 3534"/>
                    <a:gd name="T13" fmla="*/ 0 h 1320"/>
                    <a:gd name="T14" fmla="*/ 0 60000 65536"/>
                    <a:gd name="T15" fmla="*/ 0 60000 65536"/>
                    <a:gd name="T16" fmla="*/ 0 60000 65536"/>
                    <a:gd name="T17" fmla="*/ 0 60000 65536"/>
                    <a:gd name="T18" fmla="*/ 0 60000 65536"/>
                    <a:gd name="T19" fmla="*/ 0 60000 65536"/>
                    <a:gd name="T20" fmla="*/ 0 60000 65536"/>
                    <a:gd name="T21" fmla="*/ 0 w 3534"/>
                    <a:gd name="T22" fmla="*/ 0 h 1320"/>
                    <a:gd name="T23" fmla="*/ 3534 w 3534"/>
                    <a:gd name="T24" fmla="*/ 1320 h 1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34" h="1320">
                      <a:moveTo>
                        <a:pt x="0" y="28"/>
                      </a:moveTo>
                      <a:lnTo>
                        <a:pt x="0" y="257"/>
                      </a:lnTo>
                      <a:lnTo>
                        <a:pt x="3534" y="1320"/>
                      </a:lnTo>
                      <a:lnTo>
                        <a:pt x="3534" y="1090"/>
                      </a:lnTo>
                      <a:lnTo>
                        <a:pt x="3467" y="1033"/>
                      </a:lnTo>
                      <a:lnTo>
                        <a:pt x="93" y="0"/>
                      </a:lnTo>
                      <a:lnTo>
                        <a:pt x="0" y="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29" name="Freeform 22"/>
                <p:cNvSpPr>
                  <a:spLocks/>
                </p:cNvSpPr>
                <p:nvPr/>
              </p:nvSpPr>
              <p:spPr bwMode="auto">
                <a:xfrm>
                  <a:off x="1096" y="3328"/>
                  <a:ext cx="56" cy="47"/>
                </a:xfrm>
                <a:custGeom>
                  <a:avLst/>
                  <a:gdLst>
                    <a:gd name="T0" fmla="*/ 0 w 560"/>
                    <a:gd name="T1" fmla="*/ 0 h 618"/>
                    <a:gd name="T2" fmla="*/ 0 w 560"/>
                    <a:gd name="T3" fmla="*/ 0 h 618"/>
                    <a:gd name="T4" fmla="*/ 0 w 560"/>
                    <a:gd name="T5" fmla="*/ 0 h 618"/>
                    <a:gd name="T6" fmla="*/ 0 w 560"/>
                    <a:gd name="T7" fmla="*/ 0 h 618"/>
                    <a:gd name="T8" fmla="*/ 0 w 560"/>
                    <a:gd name="T9" fmla="*/ 0 h 618"/>
                    <a:gd name="T10" fmla="*/ 0 w 560"/>
                    <a:gd name="T11" fmla="*/ 0 h 618"/>
                    <a:gd name="T12" fmla="*/ 0 w 560"/>
                    <a:gd name="T13" fmla="*/ 0 h 618"/>
                    <a:gd name="T14" fmla="*/ 0 w 560"/>
                    <a:gd name="T15" fmla="*/ 0 h 618"/>
                    <a:gd name="T16" fmla="*/ 0 w 560"/>
                    <a:gd name="T17" fmla="*/ 0 h 618"/>
                    <a:gd name="T18" fmla="*/ 0 w 560"/>
                    <a:gd name="T19" fmla="*/ 0 h 618"/>
                    <a:gd name="T20" fmla="*/ 0 w 560"/>
                    <a:gd name="T21" fmla="*/ 0 h 618"/>
                    <a:gd name="T22" fmla="*/ 0 w 560"/>
                    <a:gd name="T23" fmla="*/ 0 h 618"/>
                    <a:gd name="T24" fmla="*/ 0 w 560"/>
                    <a:gd name="T25" fmla="*/ 0 h 6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0"/>
                    <a:gd name="T40" fmla="*/ 0 h 618"/>
                    <a:gd name="T41" fmla="*/ 560 w 560"/>
                    <a:gd name="T42" fmla="*/ 618 h 6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0" h="618">
                      <a:moveTo>
                        <a:pt x="0" y="539"/>
                      </a:moveTo>
                      <a:lnTo>
                        <a:pt x="0" y="618"/>
                      </a:lnTo>
                      <a:lnTo>
                        <a:pt x="168" y="464"/>
                      </a:lnTo>
                      <a:lnTo>
                        <a:pt x="212" y="464"/>
                      </a:lnTo>
                      <a:lnTo>
                        <a:pt x="423" y="264"/>
                      </a:lnTo>
                      <a:lnTo>
                        <a:pt x="423" y="220"/>
                      </a:lnTo>
                      <a:lnTo>
                        <a:pt x="560" y="79"/>
                      </a:lnTo>
                      <a:lnTo>
                        <a:pt x="560" y="0"/>
                      </a:lnTo>
                      <a:lnTo>
                        <a:pt x="373" y="184"/>
                      </a:lnTo>
                      <a:lnTo>
                        <a:pt x="342" y="184"/>
                      </a:lnTo>
                      <a:lnTo>
                        <a:pt x="153" y="360"/>
                      </a:lnTo>
                      <a:lnTo>
                        <a:pt x="153" y="405"/>
                      </a:lnTo>
                      <a:lnTo>
                        <a:pt x="0" y="539"/>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30" name="Freeform 23"/>
                <p:cNvSpPr>
                  <a:spLocks/>
                </p:cNvSpPr>
                <p:nvPr/>
              </p:nvSpPr>
              <p:spPr bwMode="auto">
                <a:xfrm>
                  <a:off x="1096" y="3328"/>
                  <a:ext cx="56" cy="47"/>
                </a:xfrm>
                <a:custGeom>
                  <a:avLst/>
                  <a:gdLst>
                    <a:gd name="T0" fmla="*/ 0 w 560"/>
                    <a:gd name="T1" fmla="*/ 0 h 618"/>
                    <a:gd name="T2" fmla="*/ 0 w 560"/>
                    <a:gd name="T3" fmla="*/ 0 h 618"/>
                    <a:gd name="T4" fmla="*/ 0 w 560"/>
                    <a:gd name="T5" fmla="*/ 0 h 618"/>
                    <a:gd name="T6" fmla="*/ 0 w 560"/>
                    <a:gd name="T7" fmla="*/ 0 h 618"/>
                    <a:gd name="T8" fmla="*/ 0 w 560"/>
                    <a:gd name="T9" fmla="*/ 0 h 618"/>
                    <a:gd name="T10" fmla="*/ 0 w 560"/>
                    <a:gd name="T11" fmla="*/ 0 h 618"/>
                    <a:gd name="T12" fmla="*/ 0 w 560"/>
                    <a:gd name="T13" fmla="*/ 0 h 618"/>
                    <a:gd name="T14" fmla="*/ 0 w 560"/>
                    <a:gd name="T15" fmla="*/ 0 h 618"/>
                    <a:gd name="T16" fmla="*/ 0 w 560"/>
                    <a:gd name="T17" fmla="*/ 0 h 618"/>
                    <a:gd name="T18" fmla="*/ 0 w 560"/>
                    <a:gd name="T19" fmla="*/ 0 h 618"/>
                    <a:gd name="T20" fmla="*/ 0 w 560"/>
                    <a:gd name="T21" fmla="*/ 0 h 618"/>
                    <a:gd name="T22" fmla="*/ 0 w 560"/>
                    <a:gd name="T23" fmla="*/ 0 h 618"/>
                    <a:gd name="T24" fmla="*/ 0 w 560"/>
                    <a:gd name="T25" fmla="*/ 0 h 6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0"/>
                    <a:gd name="T40" fmla="*/ 0 h 618"/>
                    <a:gd name="T41" fmla="*/ 560 w 560"/>
                    <a:gd name="T42" fmla="*/ 618 h 6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0" h="618">
                      <a:moveTo>
                        <a:pt x="0" y="539"/>
                      </a:moveTo>
                      <a:lnTo>
                        <a:pt x="0" y="618"/>
                      </a:lnTo>
                      <a:lnTo>
                        <a:pt x="168" y="464"/>
                      </a:lnTo>
                      <a:lnTo>
                        <a:pt x="212" y="464"/>
                      </a:lnTo>
                      <a:lnTo>
                        <a:pt x="423" y="264"/>
                      </a:lnTo>
                      <a:lnTo>
                        <a:pt x="423" y="220"/>
                      </a:lnTo>
                      <a:lnTo>
                        <a:pt x="560" y="79"/>
                      </a:lnTo>
                      <a:lnTo>
                        <a:pt x="560" y="0"/>
                      </a:lnTo>
                      <a:lnTo>
                        <a:pt x="373" y="184"/>
                      </a:lnTo>
                      <a:lnTo>
                        <a:pt x="342" y="184"/>
                      </a:lnTo>
                      <a:lnTo>
                        <a:pt x="153" y="360"/>
                      </a:lnTo>
                      <a:lnTo>
                        <a:pt x="153" y="405"/>
                      </a:lnTo>
                      <a:lnTo>
                        <a:pt x="0" y="53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31" name="Line 24"/>
                <p:cNvSpPr>
                  <a:spLocks noChangeShapeType="1"/>
                </p:cNvSpPr>
                <p:nvPr/>
              </p:nvSpPr>
              <p:spPr bwMode="auto">
                <a:xfrm flipH="1">
                  <a:off x="1109" y="336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32" name="Line 25"/>
                <p:cNvSpPr>
                  <a:spLocks noChangeShapeType="1"/>
                </p:cNvSpPr>
                <p:nvPr/>
              </p:nvSpPr>
              <p:spPr bwMode="auto">
                <a:xfrm>
                  <a:off x="1133" y="3344"/>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33" name="Line 26"/>
                <p:cNvSpPr>
                  <a:spLocks noChangeShapeType="1"/>
                </p:cNvSpPr>
                <p:nvPr/>
              </p:nvSpPr>
              <p:spPr bwMode="auto">
                <a:xfrm flipH="1">
                  <a:off x="1132" y="334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34" name="Freeform 27"/>
                <p:cNvSpPr>
                  <a:spLocks/>
                </p:cNvSpPr>
                <p:nvPr/>
              </p:nvSpPr>
              <p:spPr bwMode="auto">
                <a:xfrm>
                  <a:off x="1094" y="3366"/>
                  <a:ext cx="3" cy="13"/>
                </a:xfrm>
                <a:custGeom>
                  <a:avLst/>
                  <a:gdLst>
                    <a:gd name="T0" fmla="*/ 0 w 37"/>
                    <a:gd name="T1" fmla="*/ 0 h 169"/>
                    <a:gd name="T2" fmla="*/ 0 w 37"/>
                    <a:gd name="T3" fmla="*/ 0 h 169"/>
                    <a:gd name="T4" fmla="*/ 0 w 37"/>
                    <a:gd name="T5" fmla="*/ 0 h 169"/>
                    <a:gd name="T6" fmla="*/ 0 w 37"/>
                    <a:gd name="T7" fmla="*/ 0 h 169"/>
                    <a:gd name="T8" fmla="*/ 0 w 37"/>
                    <a:gd name="T9" fmla="*/ 0 h 169"/>
                    <a:gd name="T10" fmla="*/ 0 60000 65536"/>
                    <a:gd name="T11" fmla="*/ 0 60000 65536"/>
                    <a:gd name="T12" fmla="*/ 0 60000 65536"/>
                    <a:gd name="T13" fmla="*/ 0 60000 65536"/>
                    <a:gd name="T14" fmla="*/ 0 60000 65536"/>
                    <a:gd name="T15" fmla="*/ 0 w 37"/>
                    <a:gd name="T16" fmla="*/ 0 h 169"/>
                    <a:gd name="T17" fmla="*/ 37 w 37"/>
                    <a:gd name="T18" fmla="*/ 169 h 169"/>
                  </a:gdLst>
                  <a:ahLst/>
                  <a:cxnLst>
                    <a:cxn ang="T10">
                      <a:pos x="T0" y="T1"/>
                    </a:cxn>
                    <a:cxn ang="T11">
                      <a:pos x="T2" y="T3"/>
                    </a:cxn>
                    <a:cxn ang="T12">
                      <a:pos x="T4" y="T5"/>
                    </a:cxn>
                    <a:cxn ang="T13">
                      <a:pos x="T6" y="T7"/>
                    </a:cxn>
                    <a:cxn ang="T14">
                      <a:pos x="T8" y="T9"/>
                    </a:cxn>
                  </a:cxnLst>
                  <a:rect l="T15" t="T16" r="T17" b="T18"/>
                  <a:pathLst>
                    <a:path w="37" h="169">
                      <a:moveTo>
                        <a:pt x="0" y="15"/>
                      </a:moveTo>
                      <a:lnTo>
                        <a:pt x="0" y="169"/>
                      </a:lnTo>
                      <a:lnTo>
                        <a:pt x="37" y="154"/>
                      </a:lnTo>
                      <a:lnTo>
                        <a:pt x="37" y="0"/>
                      </a:lnTo>
                      <a:lnTo>
                        <a:pt x="0" y="15"/>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35" name="Freeform 28"/>
                <p:cNvSpPr>
                  <a:spLocks/>
                </p:cNvSpPr>
                <p:nvPr/>
              </p:nvSpPr>
              <p:spPr bwMode="auto">
                <a:xfrm>
                  <a:off x="1094" y="3366"/>
                  <a:ext cx="3" cy="13"/>
                </a:xfrm>
                <a:custGeom>
                  <a:avLst/>
                  <a:gdLst>
                    <a:gd name="T0" fmla="*/ 0 w 37"/>
                    <a:gd name="T1" fmla="*/ 0 h 169"/>
                    <a:gd name="T2" fmla="*/ 0 w 37"/>
                    <a:gd name="T3" fmla="*/ 0 h 169"/>
                    <a:gd name="T4" fmla="*/ 0 w 37"/>
                    <a:gd name="T5" fmla="*/ 0 h 169"/>
                    <a:gd name="T6" fmla="*/ 0 w 37"/>
                    <a:gd name="T7" fmla="*/ 0 h 169"/>
                    <a:gd name="T8" fmla="*/ 0 w 37"/>
                    <a:gd name="T9" fmla="*/ 0 h 169"/>
                    <a:gd name="T10" fmla="*/ 0 60000 65536"/>
                    <a:gd name="T11" fmla="*/ 0 60000 65536"/>
                    <a:gd name="T12" fmla="*/ 0 60000 65536"/>
                    <a:gd name="T13" fmla="*/ 0 60000 65536"/>
                    <a:gd name="T14" fmla="*/ 0 60000 65536"/>
                    <a:gd name="T15" fmla="*/ 0 w 37"/>
                    <a:gd name="T16" fmla="*/ 0 h 169"/>
                    <a:gd name="T17" fmla="*/ 37 w 37"/>
                    <a:gd name="T18" fmla="*/ 169 h 169"/>
                  </a:gdLst>
                  <a:ahLst/>
                  <a:cxnLst>
                    <a:cxn ang="T10">
                      <a:pos x="T0" y="T1"/>
                    </a:cxn>
                    <a:cxn ang="T11">
                      <a:pos x="T2" y="T3"/>
                    </a:cxn>
                    <a:cxn ang="T12">
                      <a:pos x="T4" y="T5"/>
                    </a:cxn>
                    <a:cxn ang="T13">
                      <a:pos x="T6" y="T7"/>
                    </a:cxn>
                    <a:cxn ang="T14">
                      <a:pos x="T8" y="T9"/>
                    </a:cxn>
                  </a:cxnLst>
                  <a:rect l="T15" t="T16" r="T17" b="T18"/>
                  <a:pathLst>
                    <a:path w="37" h="169">
                      <a:moveTo>
                        <a:pt x="0" y="15"/>
                      </a:moveTo>
                      <a:lnTo>
                        <a:pt x="0" y="169"/>
                      </a:lnTo>
                      <a:lnTo>
                        <a:pt x="37" y="154"/>
                      </a:lnTo>
                      <a:lnTo>
                        <a:pt x="37" y="0"/>
                      </a:lnTo>
                      <a:lnTo>
                        <a:pt x="0" y="1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36" name="Line 29"/>
                <p:cNvSpPr>
                  <a:spLocks noChangeShapeType="1"/>
                </p:cNvSpPr>
                <p:nvPr/>
              </p:nvSpPr>
              <p:spPr bwMode="auto">
                <a:xfrm>
                  <a:off x="751" y="3290"/>
                  <a:ext cx="343" cy="7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37" name="Freeform 30"/>
                <p:cNvSpPr>
                  <a:spLocks/>
                </p:cNvSpPr>
                <p:nvPr/>
              </p:nvSpPr>
              <p:spPr bwMode="auto">
                <a:xfrm>
                  <a:off x="662" y="3272"/>
                  <a:ext cx="510" cy="155"/>
                </a:xfrm>
                <a:custGeom>
                  <a:avLst/>
                  <a:gdLst>
                    <a:gd name="T0" fmla="*/ 0 w 5101"/>
                    <a:gd name="T1" fmla="*/ 0 h 2021"/>
                    <a:gd name="T2" fmla="*/ 0 w 5101"/>
                    <a:gd name="T3" fmla="*/ 0 h 2021"/>
                    <a:gd name="T4" fmla="*/ 0 w 5101"/>
                    <a:gd name="T5" fmla="*/ 0 h 2021"/>
                    <a:gd name="T6" fmla="*/ 0 w 5101"/>
                    <a:gd name="T7" fmla="*/ 0 h 2021"/>
                    <a:gd name="T8" fmla="*/ 0 w 5101"/>
                    <a:gd name="T9" fmla="*/ 0 h 2021"/>
                    <a:gd name="T10" fmla="*/ 0 w 5101"/>
                    <a:gd name="T11" fmla="*/ 0 h 2021"/>
                    <a:gd name="T12" fmla="*/ 0 w 5101"/>
                    <a:gd name="T13" fmla="*/ 0 h 2021"/>
                    <a:gd name="T14" fmla="*/ 0 w 5101"/>
                    <a:gd name="T15" fmla="*/ 0 h 2021"/>
                    <a:gd name="T16" fmla="*/ 0 w 5101"/>
                    <a:gd name="T17" fmla="*/ 0 h 2021"/>
                    <a:gd name="T18" fmla="*/ 0 w 5101"/>
                    <a:gd name="T19" fmla="*/ 0 h 2021"/>
                    <a:gd name="T20" fmla="*/ 0 w 5101"/>
                    <a:gd name="T21" fmla="*/ 0 h 2021"/>
                    <a:gd name="T22" fmla="*/ 0 w 5101"/>
                    <a:gd name="T23" fmla="*/ 0 h 2021"/>
                    <a:gd name="T24" fmla="*/ 0 w 5101"/>
                    <a:gd name="T25" fmla="*/ 0 h 20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01"/>
                    <a:gd name="T40" fmla="*/ 0 h 2021"/>
                    <a:gd name="T41" fmla="*/ 5101 w 5101"/>
                    <a:gd name="T42" fmla="*/ 2021 h 20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01" h="2021">
                      <a:moveTo>
                        <a:pt x="1231" y="0"/>
                      </a:moveTo>
                      <a:lnTo>
                        <a:pt x="889" y="241"/>
                      </a:lnTo>
                      <a:lnTo>
                        <a:pt x="889" y="309"/>
                      </a:lnTo>
                      <a:lnTo>
                        <a:pt x="0" y="950"/>
                      </a:lnTo>
                      <a:lnTo>
                        <a:pt x="3534" y="2021"/>
                      </a:lnTo>
                      <a:lnTo>
                        <a:pt x="4318" y="1252"/>
                      </a:lnTo>
                      <a:lnTo>
                        <a:pt x="4318" y="1150"/>
                      </a:lnTo>
                      <a:lnTo>
                        <a:pt x="4663" y="818"/>
                      </a:lnTo>
                      <a:lnTo>
                        <a:pt x="4742" y="582"/>
                      </a:lnTo>
                      <a:lnTo>
                        <a:pt x="5101" y="241"/>
                      </a:lnTo>
                      <a:lnTo>
                        <a:pt x="4814" y="176"/>
                      </a:lnTo>
                      <a:lnTo>
                        <a:pt x="1652" y="110"/>
                      </a:lnTo>
                      <a:lnTo>
                        <a:pt x="1231"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38" name="Freeform 31"/>
                <p:cNvSpPr>
                  <a:spLocks/>
                </p:cNvSpPr>
                <p:nvPr/>
              </p:nvSpPr>
              <p:spPr bwMode="auto">
                <a:xfrm>
                  <a:off x="662" y="3272"/>
                  <a:ext cx="510" cy="155"/>
                </a:xfrm>
                <a:custGeom>
                  <a:avLst/>
                  <a:gdLst>
                    <a:gd name="T0" fmla="*/ 0 w 5101"/>
                    <a:gd name="T1" fmla="*/ 0 h 2021"/>
                    <a:gd name="T2" fmla="*/ 0 w 5101"/>
                    <a:gd name="T3" fmla="*/ 0 h 2021"/>
                    <a:gd name="T4" fmla="*/ 0 w 5101"/>
                    <a:gd name="T5" fmla="*/ 0 h 2021"/>
                    <a:gd name="T6" fmla="*/ 0 w 5101"/>
                    <a:gd name="T7" fmla="*/ 0 h 2021"/>
                    <a:gd name="T8" fmla="*/ 0 w 5101"/>
                    <a:gd name="T9" fmla="*/ 0 h 2021"/>
                    <a:gd name="T10" fmla="*/ 0 w 5101"/>
                    <a:gd name="T11" fmla="*/ 0 h 2021"/>
                    <a:gd name="T12" fmla="*/ 0 w 5101"/>
                    <a:gd name="T13" fmla="*/ 0 h 2021"/>
                    <a:gd name="T14" fmla="*/ 0 w 5101"/>
                    <a:gd name="T15" fmla="*/ 0 h 2021"/>
                    <a:gd name="T16" fmla="*/ 0 w 5101"/>
                    <a:gd name="T17" fmla="*/ 0 h 2021"/>
                    <a:gd name="T18" fmla="*/ 0 w 5101"/>
                    <a:gd name="T19" fmla="*/ 0 h 2021"/>
                    <a:gd name="T20" fmla="*/ 0 w 5101"/>
                    <a:gd name="T21" fmla="*/ 0 h 2021"/>
                    <a:gd name="T22" fmla="*/ 0 w 5101"/>
                    <a:gd name="T23" fmla="*/ 0 h 2021"/>
                    <a:gd name="T24" fmla="*/ 0 w 5101"/>
                    <a:gd name="T25" fmla="*/ 0 h 20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01"/>
                    <a:gd name="T40" fmla="*/ 0 h 2021"/>
                    <a:gd name="T41" fmla="*/ 5101 w 5101"/>
                    <a:gd name="T42" fmla="*/ 2021 h 20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01" h="2021">
                      <a:moveTo>
                        <a:pt x="1231" y="0"/>
                      </a:moveTo>
                      <a:lnTo>
                        <a:pt x="889" y="241"/>
                      </a:lnTo>
                      <a:lnTo>
                        <a:pt x="889" y="309"/>
                      </a:lnTo>
                      <a:lnTo>
                        <a:pt x="0" y="950"/>
                      </a:lnTo>
                      <a:lnTo>
                        <a:pt x="3534" y="2021"/>
                      </a:lnTo>
                      <a:lnTo>
                        <a:pt x="4318" y="1252"/>
                      </a:lnTo>
                      <a:lnTo>
                        <a:pt x="4318" y="1150"/>
                      </a:lnTo>
                      <a:lnTo>
                        <a:pt x="4663" y="818"/>
                      </a:lnTo>
                      <a:lnTo>
                        <a:pt x="4742" y="582"/>
                      </a:lnTo>
                      <a:lnTo>
                        <a:pt x="5101" y="241"/>
                      </a:lnTo>
                      <a:lnTo>
                        <a:pt x="4814" y="176"/>
                      </a:lnTo>
                      <a:lnTo>
                        <a:pt x="1652" y="110"/>
                      </a:lnTo>
                      <a:lnTo>
                        <a:pt x="123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39" name="Freeform 32"/>
                <p:cNvSpPr>
                  <a:spLocks/>
                </p:cNvSpPr>
                <p:nvPr/>
              </p:nvSpPr>
              <p:spPr bwMode="auto">
                <a:xfrm>
                  <a:off x="760" y="3284"/>
                  <a:ext cx="31" cy="10"/>
                </a:xfrm>
                <a:custGeom>
                  <a:avLst/>
                  <a:gdLst>
                    <a:gd name="T0" fmla="*/ 0 w 306"/>
                    <a:gd name="T1" fmla="*/ 0 h 139"/>
                    <a:gd name="T2" fmla="*/ 0 w 306"/>
                    <a:gd name="T3" fmla="*/ 0 h 139"/>
                    <a:gd name="T4" fmla="*/ 0 w 306"/>
                    <a:gd name="T5" fmla="*/ 0 h 139"/>
                    <a:gd name="T6" fmla="*/ 0 w 306"/>
                    <a:gd name="T7" fmla="*/ 0 h 139"/>
                    <a:gd name="T8" fmla="*/ 0 w 306"/>
                    <a:gd name="T9" fmla="*/ 0 h 139"/>
                    <a:gd name="T10" fmla="*/ 0 60000 65536"/>
                    <a:gd name="T11" fmla="*/ 0 60000 65536"/>
                    <a:gd name="T12" fmla="*/ 0 60000 65536"/>
                    <a:gd name="T13" fmla="*/ 0 60000 65536"/>
                    <a:gd name="T14" fmla="*/ 0 60000 65536"/>
                    <a:gd name="T15" fmla="*/ 0 w 306"/>
                    <a:gd name="T16" fmla="*/ 0 h 139"/>
                    <a:gd name="T17" fmla="*/ 306 w 306"/>
                    <a:gd name="T18" fmla="*/ 139 h 139"/>
                  </a:gdLst>
                  <a:ahLst/>
                  <a:cxnLst>
                    <a:cxn ang="T10">
                      <a:pos x="T0" y="T1"/>
                    </a:cxn>
                    <a:cxn ang="T11">
                      <a:pos x="T2" y="T3"/>
                    </a:cxn>
                    <a:cxn ang="T12">
                      <a:pos x="T4" y="T5"/>
                    </a:cxn>
                    <a:cxn ang="T13">
                      <a:pos x="T6" y="T7"/>
                    </a:cxn>
                    <a:cxn ang="T14">
                      <a:pos x="T8" y="T9"/>
                    </a:cxn>
                  </a:cxnLst>
                  <a:rect l="T15" t="T16" r="T17" b="T18"/>
                  <a:pathLst>
                    <a:path w="306" h="139">
                      <a:moveTo>
                        <a:pt x="117" y="0"/>
                      </a:moveTo>
                      <a:lnTo>
                        <a:pt x="0" y="82"/>
                      </a:lnTo>
                      <a:lnTo>
                        <a:pt x="191" y="139"/>
                      </a:lnTo>
                      <a:lnTo>
                        <a:pt x="306" y="51"/>
                      </a:lnTo>
                      <a:lnTo>
                        <a:pt x="117"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40" name="Freeform 33"/>
                <p:cNvSpPr>
                  <a:spLocks/>
                </p:cNvSpPr>
                <p:nvPr/>
              </p:nvSpPr>
              <p:spPr bwMode="auto">
                <a:xfrm>
                  <a:off x="760" y="3284"/>
                  <a:ext cx="31" cy="10"/>
                </a:xfrm>
                <a:custGeom>
                  <a:avLst/>
                  <a:gdLst>
                    <a:gd name="T0" fmla="*/ 0 w 306"/>
                    <a:gd name="T1" fmla="*/ 0 h 139"/>
                    <a:gd name="T2" fmla="*/ 0 w 306"/>
                    <a:gd name="T3" fmla="*/ 0 h 139"/>
                    <a:gd name="T4" fmla="*/ 0 w 306"/>
                    <a:gd name="T5" fmla="*/ 0 h 139"/>
                    <a:gd name="T6" fmla="*/ 0 w 306"/>
                    <a:gd name="T7" fmla="*/ 0 h 139"/>
                    <a:gd name="T8" fmla="*/ 0 w 306"/>
                    <a:gd name="T9" fmla="*/ 0 h 139"/>
                    <a:gd name="T10" fmla="*/ 0 60000 65536"/>
                    <a:gd name="T11" fmla="*/ 0 60000 65536"/>
                    <a:gd name="T12" fmla="*/ 0 60000 65536"/>
                    <a:gd name="T13" fmla="*/ 0 60000 65536"/>
                    <a:gd name="T14" fmla="*/ 0 60000 65536"/>
                    <a:gd name="T15" fmla="*/ 0 w 306"/>
                    <a:gd name="T16" fmla="*/ 0 h 139"/>
                    <a:gd name="T17" fmla="*/ 306 w 306"/>
                    <a:gd name="T18" fmla="*/ 139 h 139"/>
                  </a:gdLst>
                  <a:ahLst/>
                  <a:cxnLst>
                    <a:cxn ang="T10">
                      <a:pos x="T0" y="T1"/>
                    </a:cxn>
                    <a:cxn ang="T11">
                      <a:pos x="T2" y="T3"/>
                    </a:cxn>
                    <a:cxn ang="T12">
                      <a:pos x="T4" y="T5"/>
                    </a:cxn>
                    <a:cxn ang="T13">
                      <a:pos x="T6" y="T7"/>
                    </a:cxn>
                    <a:cxn ang="T14">
                      <a:pos x="T8" y="T9"/>
                    </a:cxn>
                  </a:cxnLst>
                  <a:rect l="T15" t="T16" r="T17" b="T18"/>
                  <a:pathLst>
                    <a:path w="306" h="139">
                      <a:moveTo>
                        <a:pt x="117" y="0"/>
                      </a:moveTo>
                      <a:lnTo>
                        <a:pt x="0" y="82"/>
                      </a:lnTo>
                      <a:lnTo>
                        <a:pt x="191" y="139"/>
                      </a:lnTo>
                      <a:lnTo>
                        <a:pt x="306" y="51"/>
                      </a:lnTo>
                      <a:lnTo>
                        <a:pt x="11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41" name="Freeform 34"/>
                <p:cNvSpPr>
                  <a:spLocks/>
                </p:cNvSpPr>
                <p:nvPr/>
              </p:nvSpPr>
              <p:spPr bwMode="auto">
                <a:xfrm>
                  <a:off x="714" y="3304"/>
                  <a:ext cx="306" cy="97"/>
                </a:xfrm>
                <a:custGeom>
                  <a:avLst/>
                  <a:gdLst>
                    <a:gd name="T0" fmla="*/ 0 w 3060"/>
                    <a:gd name="T1" fmla="*/ 0 h 1260"/>
                    <a:gd name="T2" fmla="*/ 0 w 3060"/>
                    <a:gd name="T3" fmla="*/ 0 h 1260"/>
                    <a:gd name="T4" fmla="*/ 0 w 3060"/>
                    <a:gd name="T5" fmla="*/ 0 h 1260"/>
                    <a:gd name="T6" fmla="*/ 0 w 3060"/>
                    <a:gd name="T7" fmla="*/ 0 h 1260"/>
                    <a:gd name="T8" fmla="*/ 0 w 3060"/>
                    <a:gd name="T9" fmla="*/ 0 h 1260"/>
                    <a:gd name="T10" fmla="*/ 0 w 3060"/>
                    <a:gd name="T11" fmla="*/ 0 h 1260"/>
                    <a:gd name="T12" fmla="*/ 0 w 3060"/>
                    <a:gd name="T13" fmla="*/ 0 h 1260"/>
                    <a:gd name="T14" fmla="*/ 0 w 3060"/>
                    <a:gd name="T15" fmla="*/ 0 h 1260"/>
                    <a:gd name="T16" fmla="*/ 0 w 3060"/>
                    <a:gd name="T17" fmla="*/ 0 h 1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60"/>
                    <a:gd name="T28" fmla="*/ 0 h 1260"/>
                    <a:gd name="T29" fmla="*/ 3060 w 3060"/>
                    <a:gd name="T30" fmla="*/ 1260 h 1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60" h="1260">
                      <a:moveTo>
                        <a:pt x="401" y="0"/>
                      </a:moveTo>
                      <a:lnTo>
                        <a:pt x="225" y="139"/>
                      </a:lnTo>
                      <a:lnTo>
                        <a:pt x="189" y="235"/>
                      </a:lnTo>
                      <a:lnTo>
                        <a:pt x="0" y="457"/>
                      </a:lnTo>
                      <a:lnTo>
                        <a:pt x="2688" y="1260"/>
                      </a:lnTo>
                      <a:lnTo>
                        <a:pt x="2833" y="1106"/>
                      </a:lnTo>
                      <a:lnTo>
                        <a:pt x="3060" y="730"/>
                      </a:lnTo>
                      <a:lnTo>
                        <a:pt x="2973" y="693"/>
                      </a:lnTo>
                      <a:lnTo>
                        <a:pt x="401"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42" name="Freeform 35"/>
                <p:cNvSpPr>
                  <a:spLocks/>
                </p:cNvSpPr>
                <p:nvPr/>
              </p:nvSpPr>
              <p:spPr bwMode="auto">
                <a:xfrm>
                  <a:off x="714" y="3304"/>
                  <a:ext cx="306" cy="97"/>
                </a:xfrm>
                <a:custGeom>
                  <a:avLst/>
                  <a:gdLst>
                    <a:gd name="T0" fmla="*/ 0 w 3060"/>
                    <a:gd name="T1" fmla="*/ 0 h 1260"/>
                    <a:gd name="T2" fmla="*/ 0 w 3060"/>
                    <a:gd name="T3" fmla="*/ 0 h 1260"/>
                    <a:gd name="T4" fmla="*/ 0 w 3060"/>
                    <a:gd name="T5" fmla="*/ 0 h 1260"/>
                    <a:gd name="T6" fmla="*/ 0 w 3060"/>
                    <a:gd name="T7" fmla="*/ 0 h 1260"/>
                    <a:gd name="T8" fmla="*/ 0 w 3060"/>
                    <a:gd name="T9" fmla="*/ 0 h 1260"/>
                    <a:gd name="T10" fmla="*/ 0 w 3060"/>
                    <a:gd name="T11" fmla="*/ 0 h 1260"/>
                    <a:gd name="T12" fmla="*/ 0 w 3060"/>
                    <a:gd name="T13" fmla="*/ 0 h 1260"/>
                    <a:gd name="T14" fmla="*/ 0 w 3060"/>
                    <a:gd name="T15" fmla="*/ 0 h 1260"/>
                    <a:gd name="T16" fmla="*/ 0 w 3060"/>
                    <a:gd name="T17" fmla="*/ 0 h 1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60"/>
                    <a:gd name="T28" fmla="*/ 0 h 1260"/>
                    <a:gd name="T29" fmla="*/ 3060 w 3060"/>
                    <a:gd name="T30" fmla="*/ 1260 h 12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60" h="1260">
                      <a:moveTo>
                        <a:pt x="401" y="0"/>
                      </a:moveTo>
                      <a:lnTo>
                        <a:pt x="225" y="139"/>
                      </a:lnTo>
                      <a:lnTo>
                        <a:pt x="189" y="235"/>
                      </a:lnTo>
                      <a:lnTo>
                        <a:pt x="0" y="457"/>
                      </a:lnTo>
                      <a:lnTo>
                        <a:pt x="2688" y="1260"/>
                      </a:lnTo>
                      <a:lnTo>
                        <a:pt x="2833" y="1106"/>
                      </a:lnTo>
                      <a:lnTo>
                        <a:pt x="3060" y="730"/>
                      </a:lnTo>
                      <a:lnTo>
                        <a:pt x="2973" y="693"/>
                      </a:lnTo>
                      <a:lnTo>
                        <a:pt x="40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43" name="Line 36"/>
                <p:cNvSpPr>
                  <a:spLocks noChangeShapeType="1"/>
                </p:cNvSpPr>
                <p:nvPr/>
              </p:nvSpPr>
              <p:spPr bwMode="auto">
                <a:xfrm>
                  <a:off x="749" y="3315"/>
                  <a:ext cx="253" cy="5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44" name="Line 37"/>
                <p:cNvSpPr>
                  <a:spLocks noChangeShapeType="1"/>
                </p:cNvSpPr>
                <p:nvPr/>
              </p:nvSpPr>
              <p:spPr bwMode="auto">
                <a:xfrm>
                  <a:off x="740" y="3322"/>
                  <a:ext cx="250" cy="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45" name="Line 38"/>
                <p:cNvSpPr>
                  <a:spLocks noChangeShapeType="1"/>
                </p:cNvSpPr>
                <p:nvPr/>
              </p:nvSpPr>
              <p:spPr bwMode="auto">
                <a:xfrm>
                  <a:off x="731" y="3332"/>
                  <a:ext cx="257" cy="5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46" name="Line 39"/>
                <p:cNvSpPr>
                  <a:spLocks noChangeShapeType="1"/>
                </p:cNvSpPr>
                <p:nvPr/>
              </p:nvSpPr>
              <p:spPr bwMode="auto">
                <a:xfrm flipH="1">
                  <a:off x="756" y="3319"/>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47" name="Line 40"/>
                <p:cNvSpPr>
                  <a:spLocks noChangeShapeType="1"/>
                </p:cNvSpPr>
                <p:nvPr/>
              </p:nvSpPr>
              <p:spPr bwMode="auto">
                <a:xfrm flipH="1">
                  <a:off x="779" y="3313"/>
                  <a:ext cx="10"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48" name="Line 41"/>
                <p:cNvSpPr>
                  <a:spLocks noChangeShapeType="1"/>
                </p:cNvSpPr>
                <p:nvPr/>
              </p:nvSpPr>
              <p:spPr bwMode="auto">
                <a:xfrm flipH="1">
                  <a:off x="760" y="3310"/>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49" name="Line 42"/>
                <p:cNvSpPr>
                  <a:spLocks noChangeShapeType="1"/>
                </p:cNvSpPr>
                <p:nvPr/>
              </p:nvSpPr>
              <p:spPr bwMode="auto">
                <a:xfrm flipH="1">
                  <a:off x="797" y="3318"/>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50" name="Line 43"/>
                <p:cNvSpPr>
                  <a:spLocks noChangeShapeType="1"/>
                </p:cNvSpPr>
                <p:nvPr/>
              </p:nvSpPr>
              <p:spPr bwMode="auto">
                <a:xfrm flipH="1">
                  <a:off x="816" y="3322"/>
                  <a:ext cx="1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51" name="Line 44"/>
                <p:cNvSpPr>
                  <a:spLocks noChangeShapeType="1"/>
                </p:cNvSpPr>
                <p:nvPr/>
              </p:nvSpPr>
              <p:spPr bwMode="auto">
                <a:xfrm flipH="1">
                  <a:off x="849" y="3349"/>
                  <a:ext cx="1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52" name="Line 45"/>
                <p:cNvSpPr>
                  <a:spLocks noChangeShapeType="1"/>
                </p:cNvSpPr>
                <p:nvPr/>
              </p:nvSpPr>
              <p:spPr bwMode="auto">
                <a:xfrm flipH="1">
                  <a:off x="870" y="3353"/>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53" name="Line 46"/>
                <p:cNvSpPr>
                  <a:spLocks noChangeShapeType="1"/>
                </p:cNvSpPr>
                <p:nvPr/>
              </p:nvSpPr>
              <p:spPr bwMode="auto">
                <a:xfrm flipH="1">
                  <a:off x="889" y="3357"/>
                  <a:ext cx="12"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54" name="Line 47"/>
                <p:cNvSpPr>
                  <a:spLocks noChangeShapeType="1"/>
                </p:cNvSpPr>
                <p:nvPr/>
              </p:nvSpPr>
              <p:spPr bwMode="auto">
                <a:xfrm flipH="1">
                  <a:off x="912" y="3362"/>
                  <a:ext cx="14"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55" name="Line 48"/>
                <p:cNvSpPr>
                  <a:spLocks noChangeShapeType="1"/>
                </p:cNvSpPr>
                <p:nvPr/>
              </p:nvSpPr>
              <p:spPr bwMode="auto">
                <a:xfrm flipH="1">
                  <a:off x="935" y="3367"/>
                  <a:ext cx="12"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56" name="Line 49"/>
                <p:cNvSpPr>
                  <a:spLocks noChangeShapeType="1"/>
                </p:cNvSpPr>
                <p:nvPr/>
              </p:nvSpPr>
              <p:spPr bwMode="auto">
                <a:xfrm flipH="1">
                  <a:off x="957" y="3372"/>
                  <a:ext cx="12"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57" name="Line 50"/>
                <p:cNvSpPr>
                  <a:spLocks noChangeShapeType="1"/>
                </p:cNvSpPr>
                <p:nvPr/>
              </p:nvSpPr>
              <p:spPr bwMode="auto">
                <a:xfrm flipH="1">
                  <a:off x="961" y="3360"/>
                  <a:ext cx="13"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58" name="Line 51"/>
                <p:cNvSpPr>
                  <a:spLocks noChangeShapeType="1"/>
                </p:cNvSpPr>
                <p:nvPr/>
              </p:nvSpPr>
              <p:spPr bwMode="auto">
                <a:xfrm flipH="1">
                  <a:off x="940" y="3356"/>
                  <a:ext cx="13"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59" name="Line 52"/>
                <p:cNvSpPr>
                  <a:spLocks noChangeShapeType="1"/>
                </p:cNvSpPr>
                <p:nvPr/>
              </p:nvSpPr>
              <p:spPr bwMode="auto">
                <a:xfrm flipH="1">
                  <a:off x="918" y="3352"/>
                  <a:ext cx="12"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0" name="Line 53"/>
                <p:cNvSpPr>
                  <a:spLocks noChangeShapeType="1"/>
                </p:cNvSpPr>
                <p:nvPr/>
              </p:nvSpPr>
              <p:spPr bwMode="auto">
                <a:xfrm flipH="1">
                  <a:off x="894" y="3348"/>
                  <a:ext cx="1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1" name="Line 54"/>
                <p:cNvSpPr>
                  <a:spLocks noChangeShapeType="1"/>
                </p:cNvSpPr>
                <p:nvPr/>
              </p:nvSpPr>
              <p:spPr bwMode="auto">
                <a:xfrm flipH="1">
                  <a:off x="874" y="3343"/>
                  <a:ext cx="1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2" name="Line 55"/>
                <p:cNvSpPr>
                  <a:spLocks noChangeShapeType="1"/>
                </p:cNvSpPr>
                <p:nvPr/>
              </p:nvSpPr>
              <p:spPr bwMode="auto">
                <a:xfrm flipH="1">
                  <a:off x="856" y="3339"/>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3" name="Line 56"/>
                <p:cNvSpPr>
                  <a:spLocks noChangeShapeType="1"/>
                </p:cNvSpPr>
                <p:nvPr/>
              </p:nvSpPr>
              <p:spPr bwMode="auto">
                <a:xfrm flipH="1">
                  <a:off x="838" y="3326"/>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4" name="Line 57"/>
                <p:cNvSpPr>
                  <a:spLocks noChangeShapeType="1"/>
                </p:cNvSpPr>
                <p:nvPr/>
              </p:nvSpPr>
              <p:spPr bwMode="auto">
                <a:xfrm flipH="1">
                  <a:off x="857" y="3330"/>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5" name="Line 58"/>
                <p:cNvSpPr>
                  <a:spLocks noChangeShapeType="1"/>
                </p:cNvSpPr>
                <p:nvPr/>
              </p:nvSpPr>
              <p:spPr bwMode="auto">
                <a:xfrm flipH="1">
                  <a:off x="879" y="3335"/>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6" name="Line 59"/>
                <p:cNvSpPr>
                  <a:spLocks noChangeShapeType="1"/>
                </p:cNvSpPr>
                <p:nvPr/>
              </p:nvSpPr>
              <p:spPr bwMode="auto">
                <a:xfrm flipH="1">
                  <a:off x="899" y="3339"/>
                  <a:ext cx="1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7" name="Line 60"/>
                <p:cNvSpPr>
                  <a:spLocks noChangeShapeType="1"/>
                </p:cNvSpPr>
                <p:nvPr/>
              </p:nvSpPr>
              <p:spPr bwMode="auto">
                <a:xfrm flipH="1">
                  <a:off x="920" y="3342"/>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8" name="Line 61"/>
                <p:cNvSpPr>
                  <a:spLocks noChangeShapeType="1"/>
                </p:cNvSpPr>
                <p:nvPr/>
              </p:nvSpPr>
              <p:spPr bwMode="auto">
                <a:xfrm flipH="1">
                  <a:off x="940" y="3348"/>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69" name="Line 62"/>
                <p:cNvSpPr>
                  <a:spLocks noChangeShapeType="1"/>
                </p:cNvSpPr>
                <p:nvPr/>
              </p:nvSpPr>
              <p:spPr bwMode="auto">
                <a:xfrm flipH="1">
                  <a:off x="963" y="3352"/>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70" name="Line 63"/>
                <p:cNvSpPr>
                  <a:spLocks noChangeShapeType="1"/>
                </p:cNvSpPr>
                <p:nvPr/>
              </p:nvSpPr>
              <p:spPr bwMode="auto">
                <a:xfrm flipH="1">
                  <a:off x="843" y="3359"/>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71" name="Line 64"/>
                <p:cNvSpPr>
                  <a:spLocks noChangeShapeType="1"/>
                </p:cNvSpPr>
                <p:nvPr/>
              </p:nvSpPr>
              <p:spPr bwMode="auto">
                <a:xfrm flipH="1">
                  <a:off x="864" y="3364"/>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72" name="Line 65"/>
                <p:cNvSpPr>
                  <a:spLocks noChangeShapeType="1"/>
                </p:cNvSpPr>
                <p:nvPr/>
              </p:nvSpPr>
              <p:spPr bwMode="auto">
                <a:xfrm flipH="1">
                  <a:off x="882" y="3368"/>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73" name="Line 66"/>
                <p:cNvSpPr>
                  <a:spLocks noChangeShapeType="1"/>
                </p:cNvSpPr>
                <p:nvPr/>
              </p:nvSpPr>
              <p:spPr bwMode="auto">
                <a:xfrm flipH="1">
                  <a:off x="907" y="3373"/>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74" name="Line 67"/>
                <p:cNvSpPr>
                  <a:spLocks noChangeShapeType="1"/>
                </p:cNvSpPr>
                <p:nvPr/>
              </p:nvSpPr>
              <p:spPr bwMode="auto">
                <a:xfrm flipH="1">
                  <a:off x="927" y="3377"/>
                  <a:ext cx="15"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75" name="Line 68"/>
                <p:cNvSpPr>
                  <a:spLocks noChangeShapeType="1"/>
                </p:cNvSpPr>
                <p:nvPr/>
              </p:nvSpPr>
              <p:spPr bwMode="auto">
                <a:xfrm flipH="1">
                  <a:off x="953" y="3382"/>
                  <a:ext cx="16"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76" name="Line 69"/>
                <p:cNvSpPr>
                  <a:spLocks noChangeShapeType="1"/>
                </p:cNvSpPr>
                <p:nvPr/>
              </p:nvSpPr>
              <p:spPr bwMode="auto">
                <a:xfrm flipH="1">
                  <a:off x="800" y="3349"/>
                  <a:ext cx="15"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77" name="Line 70"/>
                <p:cNvSpPr>
                  <a:spLocks noChangeShapeType="1"/>
                </p:cNvSpPr>
                <p:nvPr/>
              </p:nvSpPr>
              <p:spPr bwMode="auto">
                <a:xfrm flipH="1">
                  <a:off x="821" y="3354"/>
                  <a:ext cx="14"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78" name="Line 71"/>
                <p:cNvSpPr>
                  <a:spLocks noChangeShapeType="1"/>
                </p:cNvSpPr>
                <p:nvPr/>
              </p:nvSpPr>
              <p:spPr bwMode="auto">
                <a:xfrm flipH="1">
                  <a:off x="985" y="3356"/>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79" name="Line 72"/>
                <p:cNvSpPr>
                  <a:spLocks noChangeShapeType="1"/>
                </p:cNvSpPr>
                <p:nvPr/>
              </p:nvSpPr>
              <p:spPr bwMode="auto">
                <a:xfrm flipH="1">
                  <a:off x="739" y="3336"/>
                  <a:ext cx="1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80" name="Line 73"/>
                <p:cNvSpPr>
                  <a:spLocks noChangeShapeType="1"/>
                </p:cNvSpPr>
                <p:nvPr/>
              </p:nvSpPr>
              <p:spPr bwMode="auto">
                <a:xfrm flipH="1">
                  <a:off x="760" y="3341"/>
                  <a:ext cx="12"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81" name="Line 74"/>
                <p:cNvSpPr>
                  <a:spLocks noChangeShapeType="1"/>
                </p:cNvSpPr>
                <p:nvPr/>
              </p:nvSpPr>
              <p:spPr bwMode="auto">
                <a:xfrm flipH="1">
                  <a:off x="780" y="3346"/>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82" name="Line 75"/>
                <p:cNvSpPr>
                  <a:spLocks noChangeShapeType="1"/>
                </p:cNvSpPr>
                <p:nvPr/>
              </p:nvSpPr>
              <p:spPr bwMode="auto">
                <a:xfrm flipH="1">
                  <a:off x="774" y="3322"/>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83" name="Line 76"/>
                <p:cNvSpPr>
                  <a:spLocks noChangeShapeType="1"/>
                </p:cNvSpPr>
                <p:nvPr/>
              </p:nvSpPr>
              <p:spPr bwMode="auto">
                <a:xfrm flipH="1">
                  <a:off x="787" y="3336"/>
                  <a:ext cx="1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84" name="Line 77"/>
                <p:cNvSpPr>
                  <a:spLocks noChangeShapeType="1"/>
                </p:cNvSpPr>
                <p:nvPr/>
              </p:nvSpPr>
              <p:spPr bwMode="auto">
                <a:xfrm flipH="1">
                  <a:off x="834" y="3335"/>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85" name="Line 78"/>
                <p:cNvSpPr>
                  <a:spLocks noChangeShapeType="1"/>
                </p:cNvSpPr>
                <p:nvPr/>
              </p:nvSpPr>
              <p:spPr bwMode="auto">
                <a:xfrm flipH="1">
                  <a:off x="813" y="3330"/>
                  <a:ext cx="1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86" name="Line 79"/>
                <p:cNvSpPr>
                  <a:spLocks noChangeShapeType="1"/>
                </p:cNvSpPr>
                <p:nvPr/>
              </p:nvSpPr>
              <p:spPr bwMode="auto">
                <a:xfrm flipH="1">
                  <a:off x="794" y="3327"/>
                  <a:ext cx="1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87" name="Line 80"/>
                <p:cNvSpPr>
                  <a:spLocks noChangeShapeType="1"/>
                </p:cNvSpPr>
                <p:nvPr/>
              </p:nvSpPr>
              <p:spPr bwMode="auto">
                <a:xfrm flipH="1">
                  <a:off x="747" y="3327"/>
                  <a:ext cx="1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88" name="Line 81"/>
                <p:cNvSpPr>
                  <a:spLocks noChangeShapeType="1"/>
                </p:cNvSpPr>
                <p:nvPr/>
              </p:nvSpPr>
              <p:spPr bwMode="auto">
                <a:xfrm flipH="1">
                  <a:off x="766" y="3330"/>
                  <a:ext cx="1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89" name="Line 82"/>
                <p:cNvSpPr>
                  <a:spLocks noChangeShapeType="1"/>
                </p:cNvSpPr>
                <p:nvPr/>
              </p:nvSpPr>
              <p:spPr bwMode="auto">
                <a:xfrm flipH="1">
                  <a:off x="807" y="3339"/>
                  <a:ext cx="13"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90" name="Line 83"/>
                <p:cNvSpPr>
                  <a:spLocks noChangeShapeType="1"/>
                </p:cNvSpPr>
                <p:nvPr/>
              </p:nvSpPr>
              <p:spPr bwMode="auto">
                <a:xfrm flipH="1">
                  <a:off x="824" y="3343"/>
                  <a:ext cx="1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91" name="Line 84"/>
                <p:cNvSpPr>
                  <a:spLocks noChangeShapeType="1"/>
                </p:cNvSpPr>
                <p:nvPr/>
              </p:nvSpPr>
              <p:spPr bwMode="auto">
                <a:xfrm flipH="1" flipV="1">
                  <a:off x="1024" y="3384"/>
                  <a:ext cx="19"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92" name="Line 85"/>
                <p:cNvSpPr>
                  <a:spLocks noChangeShapeType="1"/>
                </p:cNvSpPr>
                <p:nvPr/>
              </p:nvSpPr>
              <p:spPr bwMode="auto">
                <a:xfrm>
                  <a:off x="1043" y="3388"/>
                  <a:ext cx="4"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93" name="Freeform 86"/>
                <p:cNvSpPr>
                  <a:spLocks/>
                </p:cNvSpPr>
                <p:nvPr/>
              </p:nvSpPr>
              <p:spPr bwMode="auto">
                <a:xfrm>
                  <a:off x="983" y="3360"/>
                  <a:ext cx="86" cy="46"/>
                </a:xfrm>
                <a:custGeom>
                  <a:avLst/>
                  <a:gdLst>
                    <a:gd name="T0" fmla="*/ 0 w 860"/>
                    <a:gd name="T1" fmla="*/ 0 h 590"/>
                    <a:gd name="T2" fmla="*/ 0 w 860"/>
                    <a:gd name="T3" fmla="*/ 0 h 590"/>
                    <a:gd name="T4" fmla="*/ 0 w 860"/>
                    <a:gd name="T5" fmla="*/ 0 h 590"/>
                    <a:gd name="T6" fmla="*/ 0 w 860"/>
                    <a:gd name="T7" fmla="*/ 0 h 590"/>
                    <a:gd name="T8" fmla="*/ 0 w 860"/>
                    <a:gd name="T9" fmla="*/ 0 h 590"/>
                    <a:gd name="T10" fmla="*/ 0 w 860"/>
                    <a:gd name="T11" fmla="*/ 0 h 590"/>
                    <a:gd name="T12" fmla="*/ 0 w 860"/>
                    <a:gd name="T13" fmla="*/ 0 h 590"/>
                    <a:gd name="T14" fmla="*/ 0 w 860"/>
                    <a:gd name="T15" fmla="*/ 0 h 590"/>
                    <a:gd name="T16" fmla="*/ 0 w 860"/>
                    <a:gd name="T17" fmla="*/ 0 h 590"/>
                    <a:gd name="T18" fmla="*/ 0 w 860"/>
                    <a:gd name="T19" fmla="*/ 0 h 590"/>
                    <a:gd name="T20" fmla="*/ 0 w 860"/>
                    <a:gd name="T21" fmla="*/ 0 h 590"/>
                    <a:gd name="T22" fmla="*/ 0 w 860"/>
                    <a:gd name="T23" fmla="*/ 0 h 590"/>
                    <a:gd name="T24" fmla="*/ 0 w 860"/>
                    <a:gd name="T25" fmla="*/ 0 h 590"/>
                    <a:gd name="T26" fmla="*/ 0 w 860"/>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0"/>
                    <a:gd name="T43" fmla="*/ 0 h 590"/>
                    <a:gd name="T44" fmla="*/ 860 w 860"/>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0" h="590">
                      <a:moveTo>
                        <a:pt x="351" y="0"/>
                      </a:moveTo>
                      <a:lnTo>
                        <a:pt x="277" y="102"/>
                      </a:lnTo>
                      <a:lnTo>
                        <a:pt x="196" y="88"/>
                      </a:lnTo>
                      <a:lnTo>
                        <a:pt x="73" y="213"/>
                      </a:lnTo>
                      <a:lnTo>
                        <a:pt x="160" y="235"/>
                      </a:lnTo>
                      <a:lnTo>
                        <a:pt x="59" y="340"/>
                      </a:lnTo>
                      <a:lnTo>
                        <a:pt x="146" y="376"/>
                      </a:lnTo>
                      <a:lnTo>
                        <a:pt x="0" y="502"/>
                      </a:lnTo>
                      <a:lnTo>
                        <a:pt x="262" y="590"/>
                      </a:lnTo>
                      <a:lnTo>
                        <a:pt x="342" y="493"/>
                      </a:lnTo>
                      <a:lnTo>
                        <a:pt x="547" y="554"/>
                      </a:lnTo>
                      <a:lnTo>
                        <a:pt x="860" y="222"/>
                      </a:lnTo>
                      <a:lnTo>
                        <a:pt x="838" y="132"/>
                      </a:lnTo>
                      <a:lnTo>
                        <a:pt x="351"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94" name="Freeform 87"/>
                <p:cNvSpPr>
                  <a:spLocks/>
                </p:cNvSpPr>
                <p:nvPr/>
              </p:nvSpPr>
              <p:spPr bwMode="auto">
                <a:xfrm>
                  <a:off x="983" y="3360"/>
                  <a:ext cx="86" cy="46"/>
                </a:xfrm>
                <a:custGeom>
                  <a:avLst/>
                  <a:gdLst>
                    <a:gd name="T0" fmla="*/ 0 w 860"/>
                    <a:gd name="T1" fmla="*/ 0 h 590"/>
                    <a:gd name="T2" fmla="*/ 0 w 860"/>
                    <a:gd name="T3" fmla="*/ 0 h 590"/>
                    <a:gd name="T4" fmla="*/ 0 w 860"/>
                    <a:gd name="T5" fmla="*/ 0 h 590"/>
                    <a:gd name="T6" fmla="*/ 0 w 860"/>
                    <a:gd name="T7" fmla="*/ 0 h 590"/>
                    <a:gd name="T8" fmla="*/ 0 w 860"/>
                    <a:gd name="T9" fmla="*/ 0 h 590"/>
                    <a:gd name="T10" fmla="*/ 0 w 860"/>
                    <a:gd name="T11" fmla="*/ 0 h 590"/>
                    <a:gd name="T12" fmla="*/ 0 w 860"/>
                    <a:gd name="T13" fmla="*/ 0 h 590"/>
                    <a:gd name="T14" fmla="*/ 0 w 860"/>
                    <a:gd name="T15" fmla="*/ 0 h 590"/>
                    <a:gd name="T16" fmla="*/ 0 w 860"/>
                    <a:gd name="T17" fmla="*/ 0 h 590"/>
                    <a:gd name="T18" fmla="*/ 0 w 860"/>
                    <a:gd name="T19" fmla="*/ 0 h 590"/>
                    <a:gd name="T20" fmla="*/ 0 w 860"/>
                    <a:gd name="T21" fmla="*/ 0 h 590"/>
                    <a:gd name="T22" fmla="*/ 0 w 860"/>
                    <a:gd name="T23" fmla="*/ 0 h 590"/>
                    <a:gd name="T24" fmla="*/ 0 w 860"/>
                    <a:gd name="T25" fmla="*/ 0 h 590"/>
                    <a:gd name="T26" fmla="*/ 0 w 860"/>
                    <a:gd name="T27" fmla="*/ 0 h 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0"/>
                    <a:gd name="T43" fmla="*/ 0 h 590"/>
                    <a:gd name="T44" fmla="*/ 860 w 860"/>
                    <a:gd name="T45" fmla="*/ 590 h 5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0" h="590">
                      <a:moveTo>
                        <a:pt x="351" y="0"/>
                      </a:moveTo>
                      <a:lnTo>
                        <a:pt x="277" y="102"/>
                      </a:lnTo>
                      <a:lnTo>
                        <a:pt x="196" y="88"/>
                      </a:lnTo>
                      <a:lnTo>
                        <a:pt x="73" y="213"/>
                      </a:lnTo>
                      <a:lnTo>
                        <a:pt x="160" y="235"/>
                      </a:lnTo>
                      <a:lnTo>
                        <a:pt x="59" y="340"/>
                      </a:lnTo>
                      <a:lnTo>
                        <a:pt x="146" y="376"/>
                      </a:lnTo>
                      <a:lnTo>
                        <a:pt x="0" y="502"/>
                      </a:lnTo>
                      <a:lnTo>
                        <a:pt x="262" y="590"/>
                      </a:lnTo>
                      <a:lnTo>
                        <a:pt x="342" y="493"/>
                      </a:lnTo>
                      <a:lnTo>
                        <a:pt x="547" y="554"/>
                      </a:lnTo>
                      <a:lnTo>
                        <a:pt x="860" y="222"/>
                      </a:lnTo>
                      <a:lnTo>
                        <a:pt x="838" y="132"/>
                      </a:lnTo>
                      <a:lnTo>
                        <a:pt x="35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95" name="Line 88"/>
                <p:cNvSpPr>
                  <a:spLocks noChangeShapeType="1"/>
                </p:cNvSpPr>
                <p:nvPr/>
              </p:nvSpPr>
              <p:spPr bwMode="auto">
                <a:xfrm>
                  <a:off x="1010" y="3368"/>
                  <a:ext cx="45"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96" name="Line 89"/>
                <p:cNvSpPr>
                  <a:spLocks noChangeShapeType="1"/>
                </p:cNvSpPr>
                <p:nvPr/>
              </p:nvSpPr>
              <p:spPr bwMode="auto">
                <a:xfrm flipH="1">
                  <a:off x="1034" y="3371"/>
                  <a:ext cx="3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97" name="Line 90"/>
                <p:cNvSpPr>
                  <a:spLocks noChangeShapeType="1"/>
                </p:cNvSpPr>
                <p:nvPr/>
              </p:nvSpPr>
              <p:spPr bwMode="auto">
                <a:xfrm flipH="1" flipV="1">
                  <a:off x="996" y="3388"/>
                  <a:ext cx="36"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98" name="Line 91"/>
                <p:cNvSpPr>
                  <a:spLocks noChangeShapeType="1"/>
                </p:cNvSpPr>
                <p:nvPr/>
              </p:nvSpPr>
              <p:spPr bwMode="auto">
                <a:xfrm>
                  <a:off x="1034" y="3396"/>
                  <a:ext cx="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899" name="Line 92"/>
                <p:cNvSpPr>
                  <a:spLocks noChangeShapeType="1"/>
                </p:cNvSpPr>
                <p:nvPr/>
              </p:nvSpPr>
              <p:spPr bwMode="auto">
                <a:xfrm>
                  <a:off x="1055" y="3379"/>
                  <a:ext cx="3"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00" name="Line 93"/>
                <p:cNvSpPr>
                  <a:spLocks noChangeShapeType="1"/>
                </p:cNvSpPr>
                <p:nvPr/>
              </p:nvSpPr>
              <p:spPr bwMode="auto">
                <a:xfrm flipH="1">
                  <a:off x="1001" y="3367"/>
                  <a:ext cx="45" cy="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01" name="Line 94"/>
                <p:cNvSpPr>
                  <a:spLocks noChangeShapeType="1"/>
                </p:cNvSpPr>
                <p:nvPr/>
              </p:nvSpPr>
              <p:spPr bwMode="auto">
                <a:xfrm>
                  <a:off x="1014" y="3392"/>
                  <a:ext cx="4"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02" name="Freeform 95"/>
                <p:cNvSpPr>
                  <a:spLocks/>
                </p:cNvSpPr>
                <p:nvPr/>
              </p:nvSpPr>
              <p:spPr bwMode="auto">
                <a:xfrm>
                  <a:off x="750" y="3297"/>
                  <a:ext cx="332" cy="76"/>
                </a:xfrm>
                <a:custGeom>
                  <a:avLst/>
                  <a:gdLst>
                    <a:gd name="T0" fmla="*/ 0 w 3314"/>
                    <a:gd name="T1" fmla="*/ 0 h 988"/>
                    <a:gd name="T2" fmla="*/ 0 w 3314"/>
                    <a:gd name="T3" fmla="*/ 0 h 988"/>
                    <a:gd name="T4" fmla="*/ 0 w 3314"/>
                    <a:gd name="T5" fmla="*/ 0 h 988"/>
                    <a:gd name="T6" fmla="*/ 0 w 3314"/>
                    <a:gd name="T7" fmla="*/ 0 h 988"/>
                    <a:gd name="T8" fmla="*/ 0 w 3314"/>
                    <a:gd name="T9" fmla="*/ 0 h 988"/>
                    <a:gd name="T10" fmla="*/ 0 w 3314"/>
                    <a:gd name="T11" fmla="*/ 0 h 988"/>
                    <a:gd name="T12" fmla="*/ 0 w 3314"/>
                    <a:gd name="T13" fmla="*/ 0 h 988"/>
                    <a:gd name="T14" fmla="*/ 0 60000 65536"/>
                    <a:gd name="T15" fmla="*/ 0 60000 65536"/>
                    <a:gd name="T16" fmla="*/ 0 60000 65536"/>
                    <a:gd name="T17" fmla="*/ 0 60000 65536"/>
                    <a:gd name="T18" fmla="*/ 0 60000 65536"/>
                    <a:gd name="T19" fmla="*/ 0 60000 65536"/>
                    <a:gd name="T20" fmla="*/ 0 60000 65536"/>
                    <a:gd name="T21" fmla="*/ 0 w 3314"/>
                    <a:gd name="T22" fmla="*/ 0 h 988"/>
                    <a:gd name="T23" fmla="*/ 3314 w 3314"/>
                    <a:gd name="T24" fmla="*/ 988 h 9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14" h="988">
                      <a:moveTo>
                        <a:pt x="72" y="0"/>
                      </a:moveTo>
                      <a:lnTo>
                        <a:pt x="0" y="60"/>
                      </a:lnTo>
                      <a:lnTo>
                        <a:pt x="0" y="112"/>
                      </a:lnTo>
                      <a:lnTo>
                        <a:pt x="3241" y="988"/>
                      </a:lnTo>
                      <a:lnTo>
                        <a:pt x="3314" y="923"/>
                      </a:lnTo>
                      <a:lnTo>
                        <a:pt x="3286" y="841"/>
                      </a:lnTo>
                      <a:lnTo>
                        <a:pt x="72"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03" name="Freeform 96"/>
                <p:cNvSpPr>
                  <a:spLocks/>
                </p:cNvSpPr>
                <p:nvPr/>
              </p:nvSpPr>
              <p:spPr bwMode="auto">
                <a:xfrm>
                  <a:off x="750" y="3297"/>
                  <a:ext cx="332" cy="76"/>
                </a:xfrm>
                <a:custGeom>
                  <a:avLst/>
                  <a:gdLst>
                    <a:gd name="T0" fmla="*/ 0 w 3314"/>
                    <a:gd name="T1" fmla="*/ 0 h 988"/>
                    <a:gd name="T2" fmla="*/ 0 w 3314"/>
                    <a:gd name="T3" fmla="*/ 0 h 988"/>
                    <a:gd name="T4" fmla="*/ 0 w 3314"/>
                    <a:gd name="T5" fmla="*/ 0 h 988"/>
                    <a:gd name="T6" fmla="*/ 0 w 3314"/>
                    <a:gd name="T7" fmla="*/ 0 h 988"/>
                    <a:gd name="T8" fmla="*/ 0 w 3314"/>
                    <a:gd name="T9" fmla="*/ 0 h 988"/>
                    <a:gd name="T10" fmla="*/ 0 w 3314"/>
                    <a:gd name="T11" fmla="*/ 0 h 988"/>
                    <a:gd name="T12" fmla="*/ 0 w 3314"/>
                    <a:gd name="T13" fmla="*/ 0 h 988"/>
                    <a:gd name="T14" fmla="*/ 0 60000 65536"/>
                    <a:gd name="T15" fmla="*/ 0 60000 65536"/>
                    <a:gd name="T16" fmla="*/ 0 60000 65536"/>
                    <a:gd name="T17" fmla="*/ 0 60000 65536"/>
                    <a:gd name="T18" fmla="*/ 0 60000 65536"/>
                    <a:gd name="T19" fmla="*/ 0 60000 65536"/>
                    <a:gd name="T20" fmla="*/ 0 60000 65536"/>
                    <a:gd name="T21" fmla="*/ 0 w 3314"/>
                    <a:gd name="T22" fmla="*/ 0 h 988"/>
                    <a:gd name="T23" fmla="*/ 3314 w 3314"/>
                    <a:gd name="T24" fmla="*/ 988 h 9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14" h="988">
                      <a:moveTo>
                        <a:pt x="72" y="0"/>
                      </a:moveTo>
                      <a:lnTo>
                        <a:pt x="0" y="60"/>
                      </a:lnTo>
                      <a:lnTo>
                        <a:pt x="0" y="112"/>
                      </a:lnTo>
                      <a:lnTo>
                        <a:pt x="3241" y="988"/>
                      </a:lnTo>
                      <a:lnTo>
                        <a:pt x="3314" y="923"/>
                      </a:lnTo>
                      <a:lnTo>
                        <a:pt x="3286" y="841"/>
                      </a:lnTo>
                      <a:lnTo>
                        <a:pt x="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04" name="Line 97"/>
                <p:cNvSpPr>
                  <a:spLocks noChangeShapeType="1"/>
                </p:cNvSpPr>
                <p:nvPr/>
              </p:nvSpPr>
              <p:spPr bwMode="auto">
                <a:xfrm flipH="1">
                  <a:off x="902" y="3327"/>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05" name="Line 98"/>
                <p:cNvSpPr>
                  <a:spLocks noChangeShapeType="1"/>
                </p:cNvSpPr>
                <p:nvPr/>
              </p:nvSpPr>
              <p:spPr bwMode="auto">
                <a:xfrm flipH="1">
                  <a:off x="879" y="3323"/>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06" name="Line 99"/>
                <p:cNvSpPr>
                  <a:spLocks noChangeShapeType="1"/>
                </p:cNvSpPr>
                <p:nvPr/>
              </p:nvSpPr>
              <p:spPr bwMode="auto">
                <a:xfrm flipH="1">
                  <a:off x="862" y="3319"/>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07" name="Line 100"/>
                <p:cNvSpPr>
                  <a:spLocks noChangeShapeType="1"/>
                </p:cNvSpPr>
                <p:nvPr/>
              </p:nvSpPr>
              <p:spPr bwMode="auto">
                <a:xfrm flipH="1">
                  <a:off x="839" y="3315"/>
                  <a:ext cx="7"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08" name="Line 101"/>
                <p:cNvSpPr>
                  <a:spLocks noChangeShapeType="1"/>
                </p:cNvSpPr>
                <p:nvPr/>
              </p:nvSpPr>
              <p:spPr bwMode="auto">
                <a:xfrm flipH="1">
                  <a:off x="818" y="3311"/>
                  <a:ext cx="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09" name="Line 102"/>
                <p:cNvSpPr>
                  <a:spLocks noChangeShapeType="1"/>
                </p:cNvSpPr>
                <p:nvPr/>
              </p:nvSpPr>
              <p:spPr bwMode="auto">
                <a:xfrm flipH="1">
                  <a:off x="803" y="3307"/>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10" name="Line 103"/>
                <p:cNvSpPr>
                  <a:spLocks noChangeShapeType="1"/>
                </p:cNvSpPr>
                <p:nvPr/>
              </p:nvSpPr>
              <p:spPr bwMode="auto">
                <a:xfrm flipH="1">
                  <a:off x="783" y="3303"/>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11" name="Line 104"/>
                <p:cNvSpPr>
                  <a:spLocks noChangeShapeType="1"/>
                </p:cNvSpPr>
                <p:nvPr/>
              </p:nvSpPr>
              <p:spPr bwMode="auto">
                <a:xfrm flipH="1">
                  <a:off x="763" y="3299"/>
                  <a:ext cx="5"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12" name="Line 105"/>
                <p:cNvSpPr>
                  <a:spLocks noChangeShapeType="1"/>
                </p:cNvSpPr>
                <p:nvPr/>
              </p:nvSpPr>
              <p:spPr bwMode="auto">
                <a:xfrm>
                  <a:off x="763" y="3304"/>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13" name="Line 106"/>
                <p:cNvSpPr>
                  <a:spLocks noChangeShapeType="1"/>
                </p:cNvSpPr>
                <p:nvPr/>
              </p:nvSpPr>
              <p:spPr bwMode="auto">
                <a:xfrm>
                  <a:off x="783" y="3307"/>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14" name="Line 107"/>
                <p:cNvSpPr>
                  <a:spLocks noChangeShapeType="1"/>
                </p:cNvSpPr>
                <p:nvPr/>
              </p:nvSpPr>
              <p:spPr bwMode="auto">
                <a:xfrm>
                  <a:off x="803" y="3312"/>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15" name="Line 108"/>
                <p:cNvSpPr>
                  <a:spLocks noChangeShapeType="1"/>
                </p:cNvSpPr>
                <p:nvPr/>
              </p:nvSpPr>
              <p:spPr bwMode="auto">
                <a:xfrm>
                  <a:off x="818" y="3315"/>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16" name="Line 109"/>
                <p:cNvSpPr>
                  <a:spLocks noChangeShapeType="1"/>
                </p:cNvSpPr>
                <p:nvPr/>
              </p:nvSpPr>
              <p:spPr bwMode="auto">
                <a:xfrm>
                  <a:off x="839" y="331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17" name="Line 110"/>
                <p:cNvSpPr>
                  <a:spLocks noChangeShapeType="1"/>
                </p:cNvSpPr>
                <p:nvPr/>
              </p:nvSpPr>
              <p:spPr bwMode="auto">
                <a:xfrm>
                  <a:off x="862" y="3324"/>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18" name="Line 111"/>
                <p:cNvSpPr>
                  <a:spLocks noChangeShapeType="1"/>
                </p:cNvSpPr>
                <p:nvPr/>
              </p:nvSpPr>
              <p:spPr bwMode="auto">
                <a:xfrm>
                  <a:off x="879" y="3328"/>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19" name="Line 112"/>
                <p:cNvSpPr>
                  <a:spLocks noChangeShapeType="1"/>
                </p:cNvSpPr>
                <p:nvPr/>
              </p:nvSpPr>
              <p:spPr bwMode="auto">
                <a:xfrm flipV="1">
                  <a:off x="1072" y="3361"/>
                  <a:ext cx="6"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20" name="Line 113"/>
                <p:cNvSpPr>
                  <a:spLocks noChangeShapeType="1"/>
                </p:cNvSpPr>
                <p:nvPr/>
              </p:nvSpPr>
              <p:spPr bwMode="auto">
                <a:xfrm>
                  <a:off x="1072" y="3368"/>
                  <a:ext cx="2"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21" name="Line 114"/>
                <p:cNvSpPr>
                  <a:spLocks noChangeShapeType="1"/>
                </p:cNvSpPr>
                <p:nvPr/>
              </p:nvSpPr>
              <p:spPr bwMode="auto">
                <a:xfrm flipH="1">
                  <a:off x="1055" y="3359"/>
                  <a:ext cx="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22" name="Line 115"/>
                <p:cNvSpPr>
                  <a:spLocks noChangeShapeType="1"/>
                </p:cNvSpPr>
                <p:nvPr/>
              </p:nvSpPr>
              <p:spPr bwMode="auto">
                <a:xfrm flipH="1">
                  <a:off x="1009" y="3349"/>
                  <a:ext cx="7"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23" name="Line 116"/>
                <p:cNvSpPr>
                  <a:spLocks noChangeShapeType="1"/>
                </p:cNvSpPr>
                <p:nvPr/>
              </p:nvSpPr>
              <p:spPr bwMode="auto">
                <a:xfrm flipH="1">
                  <a:off x="1031" y="3354"/>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24" name="Line 117"/>
                <p:cNvSpPr>
                  <a:spLocks noChangeShapeType="1"/>
                </p:cNvSpPr>
                <p:nvPr/>
              </p:nvSpPr>
              <p:spPr bwMode="auto">
                <a:xfrm flipH="1">
                  <a:off x="965" y="3340"/>
                  <a:ext cx="8"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25" name="Line 118"/>
                <p:cNvSpPr>
                  <a:spLocks noChangeShapeType="1"/>
                </p:cNvSpPr>
                <p:nvPr/>
              </p:nvSpPr>
              <p:spPr bwMode="auto">
                <a:xfrm flipH="1">
                  <a:off x="988" y="3345"/>
                  <a:ext cx="7"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26" name="Line 119"/>
                <p:cNvSpPr>
                  <a:spLocks noChangeShapeType="1"/>
                </p:cNvSpPr>
                <p:nvPr/>
              </p:nvSpPr>
              <p:spPr bwMode="auto">
                <a:xfrm flipH="1">
                  <a:off x="945" y="3336"/>
                  <a:ext cx="6"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27" name="Line 120"/>
                <p:cNvSpPr>
                  <a:spLocks noChangeShapeType="1"/>
                </p:cNvSpPr>
                <p:nvPr/>
              </p:nvSpPr>
              <p:spPr bwMode="auto">
                <a:xfrm flipH="1">
                  <a:off x="922" y="3331"/>
                  <a:ext cx="6"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28" name="Line 121"/>
                <p:cNvSpPr>
                  <a:spLocks noChangeShapeType="1"/>
                </p:cNvSpPr>
                <p:nvPr/>
              </p:nvSpPr>
              <p:spPr bwMode="auto">
                <a:xfrm>
                  <a:off x="901" y="333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29" name="Line 122"/>
                <p:cNvSpPr>
                  <a:spLocks noChangeShapeType="1"/>
                </p:cNvSpPr>
                <p:nvPr/>
              </p:nvSpPr>
              <p:spPr bwMode="auto">
                <a:xfrm>
                  <a:off x="922" y="3337"/>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30" name="Line 123"/>
                <p:cNvSpPr>
                  <a:spLocks noChangeShapeType="1"/>
                </p:cNvSpPr>
                <p:nvPr/>
              </p:nvSpPr>
              <p:spPr bwMode="auto">
                <a:xfrm>
                  <a:off x="945" y="334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31" name="Line 124"/>
                <p:cNvSpPr>
                  <a:spLocks noChangeShapeType="1"/>
                </p:cNvSpPr>
                <p:nvPr/>
              </p:nvSpPr>
              <p:spPr bwMode="auto">
                <a:xfrm>
                  <a:off x="965" y="334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32" name="Line 125"/>
                <p:cNvSpPr>
                  <a:spLocks noChangeShapeType="1"/>
                </p:cNvSpPr>
                <p:nvPr/>
              </p:nvSpPr>
              <p:spPr bwMode="auto">
                <a:xfrm>
                  <a:off x="988" y="3351"/>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33" name="Line 126"/>
                <p:cNvSpPr>
                  <a:spLocks noChangeShapeType="1"/>
                </p:cNvSpPr>
                <p:nvPr/>
              </p:nvSpPr>
              <p:spPr bwMode="auto">
                <a:xfrm>
                  <a:off x="1008" y="3355"/>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34" name="Line 127"/>
                <p:cNvSpPr>
                  <a:spLocks noChangeShapeType="1"/>
                </p:cNvSpPr>
                <p:nvPr/>
              </p:nvSpPr>
              <p:spPr bwMode="auto">
                <a:xfrm>
                  <a:off x="1031" y="3359"/>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35" name="Line 128"/>
                <p:cNvSpPr>
                  <a:spLocks noChangeShapeType="1"/>
                </p:cNvSpPr>
                <p:nvPr/>
              </p:nvSpPr>
              <p:spPr bwMode="auto">
                <a:xfrm>
                  <a:off x="1055" y="3364"/>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36" name="Line 129"/>
                <p:cNvSpPr>
                  <a:spLocks noChangeShapeType="1"/>
                </p:cNvSpPr>
                <p:nvPr/>
              </p:nvSpPr>
              <p:spPr bwMode="auto">
                <a:xfrm>
                  <a:off x="751" y="3301"/>
                  <a:ext cx="321" cy="6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37" name="Freeform 130"/>
                <p:cNvSpPr>
                  <a:spLocks/>
                </p:cNvSpPr>
                <p:nvPr/>
              </p:nvSpPr>
              <p:spPr bwMode="auto">
                <a:xfrm>
                  <a:off x="695" y="3311"/>
                  <a:ext cx="54" cy="31"/>
                </a:xfrm>
                <a:custGeom>
                  <a:avLst/>
                  <a:gdLst>
                    <a:gd name="T0" fmla="*/ 0 w 531"/>
                    <a:gd name="T1" fmla="*/ 0 h 406"/>
                    <a:gd name="T2" fmla="*/ 0 w 531"/>
                    <a:gd name="T3" fmla="*/ 0 h 406"/>
                    <a:gd name="T4" fmla="*/ 0 w 531"/>
                    <a:gd name="T5" fmla="*/ 0 h 406"/>
                    <a:gd name="T6" fmla="*/ 0 w 531"/>
                    <a:gd name="T7" fmla="*/ 0 h 406"/>
                    <a:gd name="T8" fmla="*/ 0 w 531"/>
                    <a:gd name="T9" fmla="*/ 0 h 406"/>
                    <a:gd name="T10" fmla="*/ 0 w 531"/>
                    <a:gd name="T11" fmla="*/ 0 h 406"/>
                    <a:gd name="T12" fmla="*/ 0 w 531"/>
                    <a:gd name="T13" fmla="*/ 0 h 406"/>
                    <a:gd name="T14" fmla="*/ 0 w 531"/>
                    <a:gd name="T15" fmla="*/ 0 h 406"/>
                    <a:gd name="T16" fmla="*/ 0 w 531"/>
                    <a:gd name="T17" fmla="*/ 0 h 406"/>
                    <a:gd name="T18" fmla="*/ 0 w 531"/>
                    <a:gd name="T19" fmla="*/ 0 h 406"/>
                    <a:gd name="T20" fmla="*/ 0 w 531"/>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1"/>
                    <a:gd name="T34" fmla="*/ 0 h 406"/>
                    <a:gd name="T35" fmla="*/ 531 w 531"/>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1" h="406">
                      <a:moveTo>
                        <a:pt x="378" y="0"/>
                      </a:moveTo>
                      <a:lnTo>
                        <a:pt x="100" y="207"/>
                      </a:lnTo>
                      <a:lnTo>
                        <a:pt x="100" y="244"/>
                      </a:lnTo>
                      <a:lnTo>
                        <a:pt x="0" y="323"/>
                      </a:lnTo>
                      <a:lnTo>
                        <a:pt x="218" y="406"/>
                      </a:lnTo>
                      <a:lnTo>
                        <a:pt x="355" y="273"/>
                      </a:lnTo>
                      <a:lnTo>
                        <a:pt x="299" y="250"/>
                      </a:lnTo>
                      <a:lnTo>
                        <a:pt x="444" y="147"/>
                      </a:lnTo>
                      <a:lnTo>
                        <a:pt x="400" y="139"/>
                      </a:lnTo>
                      <a:lnTo>
                        <a:pt x="531" y="51"/>
                      </a:lnTo>
                      <a:lnTo>
                        <a:pt x="378"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38" name="Freeform 131"/>
                <p:cNvSpPr>
                  <a:spLocks/>
                </p:cNvSpPr>
                <p:nvPr/>
              </p:nvSpPr>
              <p:spPr bwMode="auto">
                <a:xfrm>
                  <a:off x="695" y="3311"/>
                  <a:ext cx="54" cy="31"/>
                </a:xfrm>
                <a:custGeom>
                  <a:avLst/>
                  <a:gdLst>
                    <a:gd name="T0" fmla="*/ 0 w 531"/>
                    <a:gd name="T1" fmla="*/ 0 h 406"/>
                    <a:gd name="T2" fmla="*/ 0 w 531"/>
                    <a:gd name="T3" fmla="*/ 0 h 406"/>
                    <a:gd name="T4" fmla="*/ 0 w 531"/>
                    <a:gd name="T5" fmla="*/ 0 h 406"/>
                    <a:gd name="T6" fmla="*/ 0 w 531"/>
                    <a:gd name="T7" fmla="*/ 0 h 406"/>
                    <a:gd name="T8" fmla="*/ 0 w 531"/>
                    <a:gd name="T9" fmla="*/ 0 h 406"/>
                    <a:gd name="T10" fmla="*/ 0 w 531"/>
                    <a:gd name="T11" fmla="*/ 0 h 406"/>
                    <a:gd name="T12" fmla="*/ 0 w 531"/>
                    <a:gd name="T13" fmla="*/ 0 h 406"/>
                    <a:gd name="T14" fmla="*/ 0 w 531"/>
                    <a:gd name="T15" fmla="*/ 0 h 406"/>
                    <a:gd name="T16" fmla="*/ 0 w 531"/>
                    <a:gd name="T17" fmla="*/ 0 h 406"/>
                    <a:gd name="T18" fmla="*/ 0 w 531"/>
                    <a:gd name="T19" fmla="*/ 0 h 406"/>
                    <a:gd name="T20" fmla="*/ 0 w 531"/>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1"/>
                    <a:gd name="T34" fmla="*/ 0 h 406"/>
                    <a:gd name="T35" fmla="*/ 531 w 531"/>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1" h="406">
                      <a:moveTo>
                        <a:pt x="378" y="0"/>
                      </a:moveTo>
                      <a:lnTo>
                        <a:pt x="100" y="207"/>
                      </a:lnTo>
                      <a:lnTo>
                        <a:pt x="100" y="244"/>
                      </a:lnTo>
                      <a:lnTo>
                        <a:pt x="0" y="323"/>
                      </a:lnTo>
                      <a:lnTo>
                        <a:pt x="218" y="406"/>
                      </a:lnTo>
                      <a:lnTo>
                        <a:pt x="355" y="273"/>
                      </a:lnTo>
                      <a:lnTo>
                        <a:pt x="299" y="250"/>
                      </a:lnTo>
                      <a:lnTo>
                        <a:pt x="444" y="147"/>
                      </a:lnTo>
                      <a:lnTo>
                        <a:pt x="400" y="139"/>
                      </a:lnTo>
                      <a:lnTo>
                        <a:pt x="531" y="51"/>
                      </a:lnTo>
                      <a:lnTo>
                        <a:pt x="37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39" name="Line 132"/>
                <p:cNvSpPr>
                  <a:spLocks noChangeShapeType="1"/>
                </p:cNvSpPr>
                <p:nvPr/>
              </p:nvSpPr>
              <p:spPr bwMode="auto">
                <a:xfrm flipH="1" flipV="1">
                  <a:off x="722" y="3318"/>
                  <a:ext cx="1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40" name="Line 133"/>
                <p:cNvSpPr>
                  <a:spLocks noChangeShapeType="1"/>
                </p:cNvSpPr>
                <p:nvPr/>
              </p:nvSpPr>
              <p:spPr bwMode="auto">
                <a:xfrm>
                  <a:off x="706" y="3327"/>
                  <a:ext cx="19"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41" name="Line 134"/>
                <p:cNvSpPr>
                  <a:spLocks noChangeShapeType="1"/>
                </p:cNvSpPr>
                <p:nvPr/>
              </p:nvSpPr>
              <p:spPr bwMode="auto">
                <a:xfrm flipV="1">
                  <a:off x="706" y="3327"/>
                  <a:ext cx="4"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42" name="Freeform 135"/>
                <p:cNvSpPr>
                  <a:spLocks/>
                </p:cNvSpPr>
                <p:nvPr/>
              </p:nvSpPr>
              <p:spPr bwMode="auto">
                <a:xfrm>
                  <a:off x="683" y="3335"/>
                  <a:ext cx="95" cy="30"/>
                </a:xfrm>
                <a:custGeom>
                  <a:avLst/>
                  <a:gdLst>
                    <a:gd name="T0" fmla="*/ 0 w 947"/>
                    <a:gd name="T1" fmla="*/ 0 h 398"/>
                    <a:gd name="T2" fmla="*/ 0 w 947"/>
                    <a:gd name="T3" fmla="*/ 0 h 398"/>
                    <a:gd name="T4" fmla="*/ 0 w 947"/>
                    <a:gd name="T5" fmla="*/ 0 h 398"/>
                    <a:gd name="T6" fmla="*/ 0 w 947"/>
                    <a:gd name="T7" fmla="*/ 0 h 398"/>
                    <a:gd name="T8" fmla="*/ 0 w 947"/>
                    <a:gd name="T9" fmla="*/ 0 h 398"/>
                    <a:gd name="T10" fmla="*/ 0 w 947"/>
                    <a:gd name="T11" fmla="*/ 0 h 398"/>
                    <a:gd name="T12" fmla="*/ 0 w 947"/>
                    <a:gd name="T13" fmla="*/ 0 h 398"/>
                    <a:gd name="T14" fmla="*/ 0 60000 65536"/>
                    <a:gd name="T15" fmla="*/ 0 60000 65536"/>
                    <a:gd name="T16" fmla="*/ 0 60000 65536"/>
                    <a:gd name="T17" fmla="*/ 0 60000 65536"/>
                    <a:gd name="T18" fmla="*/ 0 60000 65536"/>
                    <a:gd name="T19" fmla="*/ 0 60000 65536"/>
                    <a:gd name="T20" fmla="*/ 0 60000 65536"/>
                    <a:gd name="T21" fmla="*/ 0 w 947"/>
                    <a:gd name="T22" fmla="*/ 0 h 398"/>
                    <a:gd name="T23" fmla="*/ 947 w 947"/>
                    <a:gd name="T24" fmla="*/ 398 h 3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7" h="398">
                      <a:moveTo>
                        <a:pt x="109" y="0"/>
                      </a:moveTo>
                      <a:lnTo>
                        <a:pt x="0" y="81"/>
                      </a:lnTo>
                      <a:lnTo>
                        <a:pt x="0" y="147"/>
                      </a:lnTo>
                      <a:lnTo>
                        <a:pt x="858" y="398"/>
                      </a:lnTo>
                      <a:lnTo>
                        <a:pt x="858" y="332"/>
                      </a:lnTo>
                      <a:lnTo>
                        <a:pt x="947" y="258"/>
                      </a:lnTo>
                      <a:lnTo>
                        <a:pt x="109"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43" name="Freeform 136"/>
                <p:cNvSpPr>
                  <a:spLocks/>
                </p:cNvSpPr>
                <p:nvPr/>
              </p:nvSpPr>
              <p:spPr bwMode="auto">
                <a:xfrm>
                  <a:off x="683" y="3335"/>
                  <a:ext cx="95" cy="30"/>
                </a:xfrm>
                <a:custGeom>
                  <a:avLst/>
                  <a:gdLst>
                    <a:gd name="T0" fmla="*/ 0 w 947"/>
                    <a:gd name="T1" fmla="*/ 0 h 398"/>
                    <a:gd name="T2" fmla="*/ 0 w 947"/>
                    <a:gd name="T3" fmla="*/ 0 h 398"/>
                    <a:gd name="T4" fmla="*/ 0 w 947"/>
                    <a:gd name="T5" fmla="*/ 0 h 398"/>
                    <a:gd name="T6" fmla="*/ 0 w 947"/>
                    <a:gd name="T7" fmla="*/ 0 h 398"/>
                    <a:gd name="T8" fmla="*/ 0 w 947"/>
                    <a:gd name="T9" fmla="*/ 0 h 398"/>
                    <a:gd name="T10" fmla="*/ 0 w 947"/>
                    <a:gd name="T11" fmla="*/ 0 h 398"/>
                    <a:gd name="T12" fmla="*/ 0 w 947"/>
                    <a:gd name="T13" fmla="*/ 0 h 398"/>
                    <a:gd name="T14" fmla="*/ 0 60000 65536"/>
                    <a:gd name="T15" fmla="*/ 0 60000 65536"/>
                    <a:gd name="T16" fmla="*/ 0 60000 65536"/>
                    <a:gd name="T17" fmla="*/ 0 60000 65536"/>
                    <a:gd name="T18" fmla="*/ 0 60000 65536"/>
                    <a:gd name="T19" fmla="*/ 0 60000 65536"/>
                    <a:gd name="T20" fmla="*/ 0 60000 65536"/>
                    <a:gd name="T21" fmla="*/ 0 w 947"/>
                    <a:gd name="T22" fmla="*/ 0 h 398"/>
                    <a:gd name="T23" fmla="*/ 947 w 947"/>
                    <a:gd name="T24" fmla="*/ 398 h 3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7" h="398">
                      <a:moveTo>
                        <a:pt x="109" y="0"/>
                      </a:moveTo>
                      <a:lnTo>
                        <a:pt x="0" y="81"/>
                      </a:lnTo>
                      <a:lnTo>
                        <a:pt x="0" y="147"/>
                      </a:lnTo>
                      <a:lnTo>
                        <a:pt x="858" y="398"/>
                      </a:lnTo>
                      <a:lnTo>
                        <a:pt x="858" y="332"/>
                      </a:lnTo>
                      <a:lnTo>
                        <a:pt x="947" y="258"/>
                      </a:lnTo>
                      <a:lnTo>
                        <a:pt x="10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44" name="Line 137"/>
                <p:cNvSpPr>
                  <a:spLocks noChangeShapeType="1"/>
                </p:cNvSpPr>
                <p:nvPr/>
              </p:nvSpPr>
              <p:spPr bwMode="auto">
                <a:xfrm>
                  <a:off x="700" y="3345"/>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45" name="Line 138"/>
                <p:cNvSpPr>
                  <a:spLocks noChangeShapeType="1"/>
                </p:cNvSpPr>
                <p:nvPr/>
              </p:nvSpPr>
              <p:spPr bwMode="auto">
                <a:xfrm>
                  <a:off x="716" y="334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46" name="Line 139"/>
                <p:cNvSpPr>
                  <a:spLocks noChangeShapeType="1"/>
                </p:cNvSpPr>
                <p:nvPr/>
              </p:nvSpPr>
              <p:spPr bwMode="auto">
                <a:xfrm>
                  <a:off x="739" y="3355"/>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47" name="Line 140"/>
                <p:cNvSpPr>
                  <a:spLocks noChangeShapeType="1"/>
                </p:cNvSpPr>
                <p:nvPr/>
              </p:nvSpPr>
              <p:spPr bwMode="auto">
                <a:xfrm flipV="1">
                  <a:off x="700" y="3339"/>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48" name="Line 141"/>
                <p:cNvSpPr>
                  <a:spLocks noChangeShapeType="1"/>
                </p:cNvSpPr>
                <p:nvPr/>
              </p:nvSpPr>
              <p:spPr bwMode="auto">
                <a:xfrm flipV="1">
                  <a:off x="716" y="3342"/>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49" name="Line 142"/>
                <p:cNvSpPr>
                  <a:spLocks noChangeShapeType="1"/>
                </p:cNvSpPr>
                <p:nvPr/>
              </p:nvSpPr>
              <p:spPr bwMode="auto">
                <a:xfrm flipV="1">
                  <a:off x="739" y="3348"/>
                  <a:ext cx="10"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50" name="Line 143"/>
                <p:cNvSpPr>
                  <a:spLocks noChangeShapeType="1"/>
                </p:cNvSpPr>
                <p:nvPr/>
              </p:nvSpPr>
              <p:spPr bwMode="auto">
                <a:xfrm>
                  <a:off x="684" y="3341"/>
                  <a:ext cx="85"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51" name="Freeform 144"/>
                <p:cNvSpPr>
                  <a:spLocks/>
                </p:cNvSpPr>
                <p:nvPr/>
              </p:nvSpPr>
              <p:spPr bwMode="auto">
                <a:xfrm>
                  <a:off x="894" y="3381"/>
                  <a:ext cx="133" cy="40"/>
                </a:xfrm>
                <a:custGeom>
                  <a:avLst/>
                  <a:gdLst>
                    <a:gd name="T0" fmla="*/ 0 w 1327"/>
                    <a:gd name="T1" fmla="*/ 0 h 517"/>
                    <a:gd name="T2" fmla="*/ 0 w 1327"/>
                    <a:gd name="T3" fmla="*/ 0 h 517"/>
                    <a:gd name="T4" fmla="*/ 0 w 1327"/>
                    <a:gd name="T5" fmla="*/ 0 h 517"/>
                    <a:gd name="T6" fmla="*/ 0 w 1327"/>
                    <a:gd name="T7" fmla="*/ 0 h 517"/>
                    <a:gd name="T8" fmla="*/ 0 w 1327"/>
                    <a:gd name="T9" fmla="*/ 0 h 517"/>
                    <a:gd name="T10" fmla="*/ 0 w 1327"/>
                    <a:gd name="T11" fmla="*/ 0 h 517"/>
                    <a:gd name="T12" fmla="*/ 0 w 1327"/>
                    <a:gd name="T13" fmla="*/ 0 h 517"/>
                    <a:gd name="T14" fmla="*/ 0 60000 65536"/>
                    <a:gd name="T15" fmla="*/ 0 60000 65536"/>
                    <a:gd name="T16" fmla="*/ 0 60000 65536"/>
                    <a:gd name="T17" fmla="*/ 0 60000 65536"/>
                    <a:gd name="T18" fmla="*/ 0 60000 65536"/>
                    <a:gd name="T19" fmla="*/ 0 60000 65536"/>
                    <a:gd name="T20" fmla="*/ 0 60000 65536"/>
                    <a:gd name="T21" fmla="*/ 0 w 1327"/>
                    <a:gd name="T22" fmla="*/ 0 h 517"/>
                    <a:gd name="T23" fmla="*/ 1327 w 1327"/>
                    <a:gd name="T24" fmla="*/ 517 h 5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7" h="517">
                      <a:moveTo>
                        <a:pt x="67" y="0"/>
                      </a:moveTo>
                      <a:lnTo>
                        <a:pt x="0" y="82"/>
                      </a:lnTo>
                      <a:lnTo>
                        <a:pt x="0" y="148"/>
                      </a:lnTo>
                      <a:lnTo>
                        <a:pt x="1212" y="517"/>
                      </a:lnTo>
                      <a:lnTo>
                        <a:pt x="1327" y="406"/>
                      </a:lnTo>
                      <a:lnTo>
                        <a:pt x="1290" y="333"/>
                      </a:lnTo>
                      <a:lnTo>
                        <a:pt x="67"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52" name="Freeform 145"/>
                <p:cNvSpPr>
                  <a:spLocks/>
                </p:cNvSpPr>
                <p:nvPr/>
              </p:nvSpPr>
              <p:spPr bwMode="auto">
                <a:xfrm>
                  <a:off x="894" y="3381"/>
                  <a:ext cx="133" cy="40"/>
                </a:xfrm>
                <a:custGeom>
                  <a:avLst/>
                  <a:gdLst>
                    <a:gd name="T0" fmla="*/ 0 w 1327"/>
                    <a:gd name="T1" fmla="*/ 0 h 517"/>
                    <a:gd name="T2" fmla="*/ 0 w 1327"/>
                    <a:gd name="T3" fmla="*/ 0 h 517"/>
                    <a:gd name="T4" fmla="*/ 0 w 1327"/>
                    <a:gd name="T5" fmla="*/ 0 h 517"/>
                    <a:gd name="T6" fmla="*/ 0 w 1327"/>
                    <a:gd name="T7" fmla="*/ 0 h 517"/>
                    <a:gd name="T8" fmla="*/ 0 w 1327"/>
                    <a:gd name="T9" fmla="*/ 0 h 517"/>
                    <a:gd name="T10" fmla="*/ 0 w 1327"/>
                    <a:gd name="T11" fmla="*/ 0 h 517"/>
                    <a:gd name="T12" fmla="*/ 0 w 1327"/>
                    <a:gd name="T13" fmla="*/ 0 h 517"/>
                    <a:gd name="T14" fmla="*/ 0 60000 65536"/>
                    <a:gd name="T15" fmla="*/ 0 60000 65536"/>
                    <a:gd name="T16" fmla="*/ 0 60000 65536"/>
                    <a:gd name="T17" fmla="*/ 0 60000 65536"/>
                    <a:gd name="T18" fmla="*/ 0 60000 65536"/>
                    <a:gd name="T19" fmla="*/ 0 60000 65536"/>
                    <a:gd name="T20" fmla="*/ 0 60000 65536"/>
                    <a:gd name="T21" fmla="*/ 0 w 1327"/>
                    <a:gd name="T22" fmla="*/ 0 h 517"/>
                    <a:gd name="T23" fmla="*/ 1327 w 1327"/>
                    <a:gd name="T24" fmla="*/ 517 h 5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7" h="517">
                      <a:moveTo>
                        <a:pt x="67" y="0"/>
                      </a:moveTo>
                      <a:lnTo>
                        <a:pt x="0" y="82"/>
                      </a:lnTo>
                      <a:lnTo>
                        <a:pt x="0" y="148"/>
                      </a:lnTo>
                      <a:lnTo>
                        <a:pt x="1212" y="517"/>
                      </a:lnTo>
                      <a:lnTo>
                        <a:pt x="1327" y="406"/>
                      </a:lnTo>
                      <a:lnTo>
                        <a:pt x="1290" y="333"/>
                      </a:lnTo>
                      <a:lnTo>
                        <a:pt x="6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53" name="Line 146"/>
                <p:cNvSpPr>
                  <a:spLocks noChangeShapeType="1"/>
                </p:cNvSpPr>
                <p:nvPr/>
              </p:nvSpPr>
              <p:spPr bwMode="auto">
                <a:xfrm flipV="1">
                  <a:off x="996" y="3403"/>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54" name="Line 147"/>
                <p:cNvSpPr>
                  <a:spLocks noChangeShapeType="1"/>
                </p:cNvSpPr>
                <p:nvPr/>
              </p:nvSpPr>
              <p:spPr bwMode="auto">
                <a:xfrm flipV="1">
                  <a:off x="973" y="3398"/>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55" name="Line 148"/>
                <p:cNvSpPr>
                  <a:spLocks noChangeShapeType="1"/>
                </p:cNvSpPr>
                <p:nvPr/>
              </p:nvSpPr>
              <p:spPr bwMode="auto">
                <a:xfrm flipV="1">
                  <a:off x="951" y="3393"/>
                  <a:ext cx="7"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56" name="Line 149"/>
                <p:cNvSpPr>
                  <a:spLocks noChangeShapeType="1"/>
                </p:cNvSpPr>
                <p:nvPr/>
              </p:nvSpPr>
              <p:spPr bwMode="auto">
                <a:xfrm flipV="1">
                  <a:off x="926" y="3388"/>
                  <a:ext cx="8"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57" name="Line 150"/>
                <p:cNvSpPr>
                  <a:spLocks noChangeShapeType="1"/>
                </p:cNvSpPr>
                <p:nvPr/>
              </p:nvSpPr>
              <p:spPr bwMode="auto">
                <a:xfrm>
                  <a:off x="926" y="3395"/>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58" name="Line 151"/>
                <p:cNvSpPr>
                  <a:spLocks noChangeShapeType="1"/>
                </p:cNvSpPr>
                <p:nvPr/>
              </p:nvSpPr>
              <p:spPr bwMode="auto">
                <a:xfrm>
                  <a:off x="950" y="3400"/>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59" name="Line 152"/>
                <p:cNvSpPr>
                  <a:spLocks noChangeShapeType="1"/>
                </p:cNvSpPr>
                <p:nvPr/>
              </p:nvSpPr>
              <p:spPr bwMode="auto">
                <a:xfrm>
                  <a:off x="973" y="3406"/>
                  <a:ext cx="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0" name="Line 153"/>
                <p:cNvSpPr>
                  <a:spLocks noChangeShapeType="1"/>
                </p:cNvSpPr>
                <p:nvPr/>
              </p:nvSpPr>
              <p:spPr bwMode="auto">
                <a:xfrm>
                  <a:off x="996" y="3410"/>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1" name="Line 154"/>
                <p:cNvSpPr>
                  <a:spLocks noChangeShapeType="1"/>
                </p:cNvSpPr>
                <p:nvPr/>
              </p:nvSpPr>
              <p:spPr bwMode="auto">
                <a:xfrm>
                  <a:off x="894" y="3387"/>
                  <a:ext cx="118"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2" name="Line 155"/>
                <p:cNvSpPr>
                  <a:spLocks noChangeShapeType="1"/>
                </p:cNvSpPr>
                <p:nvPr/>
              </p:nvSpPr>
              <p:spPr bwMode="auto">
                <a:xfrm flipV="1">
                  <a:off x="1013" y="3407"/>
                  <a:ext cx="9"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3" name="Line 156"/>
                <p:cNvSpPr>
                  <a:spLocks noChangeShapeType="1"/>
                </p:cNvSpPr>
                <p:nvPr/>
              </p:nvSpPr>
              <p:spPr bwMode="auto">
                <a:xfrm>
                  <a:off x="1012" y="3414"/>
                  <a:ext cx="3"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4" name="Freeform 157"/>
                <p:cNvSpPr>
                  <a:spLocks/>
                </p:cNvSpPr>
                <p:nvPr/>
              </p:nvSpPr>
              <p:spPr bwMode="auto">
                <a:xfrm>
                  <a:off x="767" y="3354"/>
                  <a:ext cx="137" cy="40"/>
                </a:xfrm>
                <a:custGeom>
                  <a:avLst/>
                  <a:gdLst>
                    <a:gd name="T0" fmla="*/ 0 w 1369"/>
                    <a:gd name="T1" fmla="*/ 0 h 524"/>
                    <a:gd name="T2" fmla="*/ 0 w 1369"/>
                    <a:gd name="T3" fmla="*/ 0 h 524"/>
                    <a:gd name="T4" fmla="*/ 0 w 1369"/>
                    <a:gd name="T5" fmla="*/ 0 h 524"/>
                    <a:gd name="T6" fmla="*/ 0 w 1369"/>
                    <a:gd name="T7" fmla="*/ 0 h 524"/>
                    <a:gd name="T8" fmla="*/ 0 w 1369"/>
                    <a:gd name="T9" fmla="*/ 0 h 524"/>
                    <a:gd name="T10" fmla="*/ 0 w 1369"/>
                    <a:gd name="T11" fmla="*/ 0 h 524"/>
                    <a:gd name="T12" fmla="*/ 0 w 1369"/>
                    <a:gd name="T13" fmla="*/ 0 h 524"/>
                    <a:gd name="T14" fmla="*/ 0 60000 65536"/>
                    <a:gd name="T15" fmla="*/ 0 60000 65536"/>
                    <a:gd name="T16" fmla="*/ 0 60000 65536"/>
                    <a:gd name="T17" fmla="*/ 0 60000 65536"/>
                    <a:gd name="T18" fmla="*/ 0 60000 65536"/>
                    <a:gd name="T19" fmla="*/ 0 60000 65536"/>
                    <a:gd name="T20" fmla="*/ 0 60000 65536"/>
                    <a:gd name="T21" fmla="*/ 0 w 1369"/>
                    <a:gd name="T22" fmla="*/ 0 h 524"/>
                    <a:gd name="T23" fmla="*/ 1369 w 1369"/>
                    <a:gd name="T24" fmla="*/ 524 h 5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9" h="524">
                      <a:moveTo>
                        <a:pt x="102" y="0"/>
                      </a:moveTo>
                      <a:lnTo>
                        <a:pt x="0" y="82"/>
                      </a:lnTo>
                      <a:lnTo>
                        <a:pt x="0" y="141"/>
                      </a:lnTo>
                      <a:lnTo>
                        <a:pt x="1295" y="524"/>
                      </a:lnTo>
                      <a:lnTo>
                        <a:pt x="1295" y="443"/>
                      </a:lnTo>
                      <a:lnTo>
                        <a:pt x="1369" y="363"/>
                      </a:lnTo>
                      <a:lnTo>
                        <a:pt x="10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65" name="Freeform 158"/>
                <p:cNvSpPr>
                  <a:spLocks/>
                </p:cNvSpPr>
                <p:nvPr/>
              </p:nvSpPr>
              <p:spPr bwMode="auto">
                <a:xfrm>
                  <a:off x="767" y="3354"/>
                  <a:ext cx="137" cy="40"/>
                </a:xfrm>
                <a:custGeom>
                  <a:avLst/>
                  <a:gdLst>
                    <a:gd name="T0" fmla="*/ 0 w 1369"/>
                    <a:gd name="T1" fmla="*/ 0 h 524"/>
                    <a:gd name="T2" fmla="*/ 0 w 1369"/>
                    <a:gd name="T3" fmla="*/ 0 h 524"/>
                    <a:gd name="T4" fmla="*/ 0 w 1369"/>
                    <a:gd name="T5" fmla="*/ 0 h 524"/>
                    <a:gd name="T6" fmla="*/ 0 w 1369"/>
                    <a:gd name="T7" fmla="*/ 0 h 524"/>
                    <a:gd name="T8" fmla="*/ 0 w 1369"/>
                    <a:gd name="T9" fmla="*/ 0 h 524"/>
                    <a:gd name="T10" fmla="*/ 0 w 1369"/>
                    <a:gd name="T11" fmla="*/ 0 h 524"/>
                    <a:gd name="T12" fmla="*/ 0 w 1369"/>
                    <a:gd name="T13" fmla="*/ 0 h 524"/>
                    <a:gd name="T14" fmla="*/ 0 60000 65536"/>
                    <a:gd name="T15" fmla="*/ 0 60000 65536"/>
                    <a:gd name="T16" fmla="*/ 0 60000 65536"/>
                    <a:gd name="T17" fmla="*/ 0 60000 65536"/>
                    <a:gd name="T18" fmla="*/ 0 60000 65536"/>
                    <a:gd name="T19" fmla="*/ 0 60000 65536"/>
                    <a:gd name="T20" fmla="*/ 0 60000 65536"/>
                    <a:gd name="T21" fmla="*/ 0 w 1369"/>
                    <a:gd name="T22" fmla="*/ 0 h 524"/>
                    <a:gd name="T23" fmla="*/ 1369 w 1369"/>
                    <a:gd name="T24" fmla="*/ 524 h 5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9" h="524">
                      <a:moveTo>
                        <a:pt x="102" y="0"/>
                      </a:moveTo>
                      <a:lnTo>
                        <a:pt x="0" y="82"/>
                      </a:lnTo>
                      <a:lnTo>
                        <a:pt x="0" y="141"/>
                      </a:lnTo>
                      <a:lnTo>
                        <a:pt x="1295" y="524"/>
                      </a:lnTo>
                      <a:lnTo>
                        <a:pt x="1295" y="443"/>
                      </a:lnTo>
                      <a:lnTo>
                        <a:pt x="1369" y="363"/>
                      </a:lnTo>
                      <a:lnTo>
                        <a:pt x="10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66" name="Line 159"/>
                <p:cNvSpPr>
                  <a:spLocks noChangeShapeType="1"/>
                </p:cNvSpPr>
                <p:nvPr/>
              </p:nvSpPr>
              <p:spPr bwMode="auto">
                <a:xfrm flipH="1" flipV="1">
                  <a:off x="767" y="3360"/>
                  <a:ext cx="128"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7" name="Line 160"/>
                <p:cNvSpPr>
                  <a:spLocks noChangeShapeType="1"/>
                </p:cNvSpPr>
                <p:nvPr/>
              </p:nvSpPr>
              <p:spPr bwMode="auto">
                <a:xfrm>
                  <a:off x="1094" y="3366"/>
                  <a:ext cx="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 name="Freeform 161"/>
                <p:cNvSpPr>
                  <a:spLocks/>
                </p:cNvSpPr>
                <p:nvPr/>
              </p:nvSpPr>
              <p:spPr bwMode="auto">
                <a:xfrm>
                  <a:off x="1055" y="3307"/>
                  <a:ext cx="25" cy="26"/>
                </a:xfrm>
                <a:custGeom>
                  <a:avLst/>
                  <a:gdLst>
                    <a:gd name="T0" fmla="*/ 0 w 255"/>
                    <a:gd name="T1" fmla="*/ 0 h 338"/>
                    <a:gd name="T2" fmla="*/ 0 w 255"/>
                    <a:gd name="T3" fmla="*/ 0 h 338"/>
                    <a:gd name="T4" fmla="*/ 0 w 255"/>
                    <a:gd name="T5" fmla="*/ 0 h 338"/>
                    <a:gd name="T6" fmla="*/ 0 w 255"/>
                    <a:gd name="T7" fmla="*/ 0 h 338"/>
                    <a:gd name="T8" fmla="*/ 0 w 255"/>
                    <a:gd name="T9" fmla="*/ 0 h 338"/>
                    <a:gd name="T10" fmla="*/ 0 w 255"/>
                    <a:gd name="T11" fmla="*/ 0 h 338"/>
                    <a:gd name="T12" fmla="*/ 0 60000 65536"/>
                    <a:gd name="T13" fmla="*/ 0 60000 65536"/>
                    <a:gd name="T14" fmla="*/ 0 60000 65536"/>
                    <a:gd name="T15" fmla="*/ 0 60000 65536"/>
                    <a:gd name="T16" fmla="*/ 0 60000 65536"/>
                    <a:gd name="T17" fmla="*/ 0 60000 65536"/>
                    <a:gd name="T18" fmla="*/ 0 w 255"/>
                    <a:gd name="T19" fmla="*/ 0 h 338"/>
                    <a:gd name="T20" fmla="*/ 255 w 255"/>
                    <a:gd name="T21" fmla="*/ 338 h 338"/>
                  </a:gdLst>
                  <a:ahLst/>
                  <a:cxnLst>
                    <a:cxn ang="T12">
                      <a:pos x="T0" y="T1"/>
                    </a:cxn>
                    <a:cxn ang="T13">
                      <a:pos x="T2" y="T3"/>
                    </a:cxn>
                    <a:cxn ang="T14">
                      <a:pos x="T4" y="T5"/>
                    </a:cxn>
                    <a:cxn ang="T15">
                      <a:pos x="T6" y="T7"/>
                    </a:cxn>
                    <a:cxn ang="T16">
                      <a:pos x="T8" y="T9"/>
                    </a:cxn>
                    <a:cxn ang="T17">
                      <a:pos x="T10" y="T11"/>
                    </a:cxn>
                  </a:cxnLst>
                  <a:rect l="T18" t="T19" r="T20" b="T21"/>
                  <a:pathLst>
                    <a:path w="255" h="338">
                      <a:moveTo>
                        <a:pt x="124" y="117"/>
                      </a:moveTo>
                      <a:lnTo>
                        <a:pt x="0" y="258"/>
                      </a:lnTo>
                      <a:lnTo>
                        <a:pt x="59" y="338"/>
                      </a:lnTo>
                      <a:lnTo>
                        <a:pt x="241" y="213"/>
                      </a:lnTo>
                      <a:lnTo>
                        <a:pt x="255" y="0"/>
                      </a:lnTo>
                      <a:lnTo>
                        <a:pt x="124" y="117"/>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69" name="Freeform 162"/>
                <p:cNvSpPr>
                  <a:spLocks/>
                </p:cNvSpPr>
                <p:nvPr/>
              </p:nvSpPr>
              <p:spPr bwMode="auto">
                <a:xfrm>
                  <a:off x="1055" y="3307"/>
                  <a:ext cx="25" cy="26"/>
                </a:xfrm>
                <a:custGeom>
                  <a:avLst/>
                  <a:gdLst>
                    <a:gd name="T0" fmla="*/ 0 w 255"/>
                    <a:gd name="T1" fmla="*/ 0 h 338"/>
                    <a:gd name="T2" fmla="*/ 0 w 255"/>
                    <a:gd name="T3" fmla="*/ 0 h 338"/>
                    <a:gd name="T4" fmla="*/ 0 w 255"/>
                    <a:gd name="T5" fmla="*/ 0 h 338"/>
                    <a:gd name="T6" fmla="*/ 0 w 255"/>
                    <a:gd name="T7" fmla="*/ 0 h 338"/>
                    <a:gd name="T8" fmla="*/ 0 w 255"/>
                    <a:gd name="T9" fmla="*/ 0 h 338"/>
                    <a:gd name="T10" fmla="*/ 0 w 255"/>
                    <a:gd name="T11" fmla="*/ 0 h 338"/>
                    <a:gd name="T12" fmla="*/ 0 60000 65536"/>
                    <a:gd name="T13" fmla="*/ 0 60000 65536"/>
                    <a:gd name="T14" fmla="*/ 0 60000 65536"/>
                    <a:gd name="T15" fmla="*/ 0 60000 65536"/>
                    <a:gd name="T16" fmla="*/ 0 60000 65536"/>
                    <a:gd name="T17" fmla="*/ 0 60000 65536"/>
                    <a:gd name="T18" fmla="*/ 0 w 255"/>
                    <a:gd name="T19" fmla="*/ 0 h 338"/>
                    <a:gd name="T20" fmla="*/ 255 w 255"/>
                    <a:gd name="T21" fmla="*/ 338 h 338"/>
                  </a:gdLst>
                  <a:ahLst/>
                  <a:cxnLst>
                    <a:cxn ang="T12">
                      <a:pos x="T0" y="T1"/>
                    </a:cxn>
                    <a:cxn ang="T13">
                      <a:pos x="T2" y="T3"/>
                    </a:cxn>
                    <a:cxn ang="T14">
                      <a:pos x="T4" y="T5"/>
                    </a:cxn>
                    <a:cxn ang="T15">
                      <a:pos x="T6" y="T7"/>
                    </a:cxn>
                    <a:cxn ang="T16">
                      <a:pos x="T8" y="T9"/>
                    </a:cxn>
                    <a:cxn ang="T17">
                      <a:pos x="T10" y="T11"/>
                    </a:cxn>
                  </a:cxnLst>
                  <a:rect l="T18" t="T19" r="T20" b="T21"/>
                  <a:pathLst>
                    <a:path w="255" h="338">
                      <a:moveTo>
                        <a:pt x="124" y="117"/>
                      </a:moveTo>
                      <a:lnTo>
                        <a:pt x="0" y="258"/>
                      </a:lnTo>
                      <a:lnTo>
                        <a:pt x="59" y="338"/>
                      </a:lnTo>
                      <a:lnTo>
                        <a:pt x="241" y="213"/>
                      </a:lnTo>
                      <a:lnTo>
                        <a:pt x="255" y="0"/>
                      </a:lnTo>
                      <a:lnTo>
                        <a:pt x="124" y="11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70" name="Freeform 163"/>
                <p:cNvSpPr>
                  <a:spLocks/>
                </p:cNvSpPr>
                <p:nvPr/>
              </p:nvSpPr>
              <p:spPr bwMode="auto">
                <a:xfrm>
                  <a:off x="781" y="3249"/>
                  <a:ext cx="303" cy="64"/>
                </a:xfrm>
                <a:custGeom>
                  <a:avLst/>
                  <a:gdLst>
                    <a:gd name="T0" fmla="*/ 0 w 3031"/>
                    <a:gd name="T1" fmla="*/ 0 h 820"/>
                    <a:gd name="T2" fmla="*/ 0 w 3031"/>
                    <a:gd name="T3" fmla="*/ 0 h 820"/>
                    <a:gd name="T4" fmla="*/ 0 w 3031"/>
                    <a:gd name="T5" fmla="*/ 0 h 820"/>
                    <a:gd name="T6" fmla="*/ 0 w 3031"/>
                    <a:gd name="T7" fmla="*/ 0 h 820"/>
                    <a:gd name="T8" fmla="*/ 0 w 3031"/>
                    <a:gd name="T9" fmla="*/ 0 h 820"/>
                    <a:gd name="T10" fmla="*/ 0 w 3031"/>
                    <a:gd name="T11" fmla="*/ 0 h 820"/>
                    <a:gd name="T12" fmla="*/ 0 w 3031"/>
                    <a:gd name="T13" fmla="*/ 0 h 820"/>
                    <a:gd name="T14" fmla="*/ 0 w 3031"/>
                    <a:gd name="T15" fmla="*/ 0 h 820"/>
                    <a:gd name="T16" fmla="*/ 0 w 3031"/>
                    <a:gd name="T17" fmla="*/ 0 h 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1"/>
                    <a:gd name="T28" fmla="*/ 0 h 820"/>
                    <a:gd name="T29" fmla="*/ 3031 w 3031"/>
                    <a:gd name="T30" fmla="*/ 820 h 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1" h="820">
                      <a:moveTo>
                        <a:pt x="0" y="199"/>
                      </a:moveTo>
                      <a:lnTo>
                        <a:pt x="45" y="318"/>
                      </a:lnTo>
                      <a:lnTo>
                        <a:pt x="511" y="437"/>
                      </a:lnTo>
                      <a:lnTo>
                        <a:pt x="629" y="199"/>
                      </a:lnTo>
                      <a:lnTo>
                        <a:pt x="3009" y="820"/>
                      </a:lnTo>
                      <a:lnTo>
                        <a:pt x="3031" y="628"/>
                      </a:lnTo>
                      <a:lnTo>
                        <a:pt x="496" y="0"/>
                      </a:lnTo>
                      <a:lnTo>
                        <a:pt x="379" y="281"/>
                      </a:lnTo>
                      <a:lnTo>
                        <a:pt x="0" y="199"/>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71" name="Freeform 164"/>
                <p:cNvSpPr>
                  <a:spLocks/>
                </p:cNvSpPr>
                <p:nvPr/>
              </p:nvSpPr>
              <p:spPr bwMode="auto">
                <a:xfrm>
                  <a:off x="781" y="3249"/>
                  <a:ext cx="303" cy="64"/>
                </a:xfrm>
                <a:custGeom>
                  <a:avLst/>
                  <a:gdLst>
                    <a:gd name="T0" fmla="*/ 0 w 3031"/>
                    <a:gd name="T1" fmla="*/ 0 h 820"/>
                    <a:gd name="T2" fmla="*/ 0 w 3031"/>
                    <a:gd name="T3" fmla="*/ 0 h 820"/>
                    <a:gd name="T4" fmla="*/ 0 w 3031"/>
                    <a:gd name="T5" fmla="*/ 0 h 820"/>
                    <a:gd name="T6" fmla="*/ 0 w 3031"/>
                    <a:gd name="T7" fmla="*/ 0 h 820"/>
                    <a:gd name="T8" fmla="*/ 0 w 3031"/>
                    <a:gd name="T9" fmla="*/ 0 h 820"/>
                    <a:gd name="T10" fmla="*/ 0 w 3031"/>
                    <a:gd name="T11" fmla="*/ 0 h 820"/>
                    <a:gd name="T12" fmla="*/ 0 w 3031"/>
                    <a:gd name="T13" fmla="*/ 0 h 820"/>
                    <a:gd name="T14" fmla="*/ 0 w 3031"/>
                    <a:gd name="T15" fmla="*/ 0 h 820"/>
                    <a:gd name="T16" fmla="*/ 0 w 3031"/>
                    <a:gd name="T17" fmla="*/ 0 h 8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31"/>
                    <a:gd name="T28" fmla="*/ 0 h 820"/>
                    <a:gd name="T29" fmla="*/ 3031 w 3031"/>
                    <a:gd name="T30" fmla="*/ 820 h 8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31" h="820">
                      <a:moveTo>
                        <a:pt x="0" y="199"/>
                      </a:moveTo>
                      <a:lnTo>
                        <a:pt x="45" y="318"/>
                      </a:lnTo>
                      <a:lnTo>
                        <a:pt x="511" y="437"/>
                      </a:lnTo>
                      <a:lnTo>
                        <a:pt x="629" y="199"/>
                      </a:lnTo>
                      <a:lnTo>
                        <a:pt x="3009" y="820"/>
                      </a:lnTo>
                      <a:lnTo>
                        <a:pt x="3031" y="628"/>
                      </a:lnTo>
                      <a:lnTo>
                        <a:pt x="496" y="0"/>
                      </a:lnTo>
                      <a:lnTo>
                        <a:pt x="379" y="281"/>
                      </a:lnTo>
                      <a:lnTo>
                        <a:pt x="0" y="19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72" name="Line 165"/>
                <p:cNvSpPr>
                  <a:spLocks noChangeShapeType="1"/>
                </p:cNvSpPr>
                <p:nvPr/>
              </p:nvSpPr>
              <p:spPr bwMode="auto">
                <a:xfrm>
                  <a:off x="834" y="3255"/>
                  <a:ext cx="9"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73" name="Freeform 166"/>
                <p:cNvSpPr>
                  <a:spLocks/>
                </p:cNvSpPr>
                <p:nvPr/>
              </p:nvSpPr>
              <p:spPr bwMode="auto">
                <a:xfrm>
                  <a:off x="828" y="3263"/>
                  <a:ext cx="248" cy="56"/>
                </a:xfrm>
                <a:custGeom>
                  <a:avLst/>
                  <a:gdLst>
                    <a:gd name="T0" fmla="*/ 0 w 2479"/>
                    <a:gd name="T1" fmla="*/ 0 h 722"/>
                    <a:gd name="T2" fmla="*/ 0 w 2479"/>
                    <a:gd name="T3" fmla="*/ 0 h 722"/>
                    <a:gd name="T4" fmla="*/ 0 w 2479"/>
                    <a:gd name="T5" fmla="*/ 0 h 722"/>
                    <a:gd name="T6" fmla="*/ 0 w 2479"/>
                    <a:gd name="T7" fmla="*/ 0 h 722"/>
                    <a:gd name="T8" fmla="*/ 0 w 2479"/>
                    <a:gd name="T9" fmla="*/ 0 h 722"/>
                    <a:gd name="T10" fmla="*/ 0 w 2479"/>
                    <a:gd name="T11" fmla="*/ 0 h 722"/>
                    <a:gd name="T12" fmla="*/ 0 60000 65536"/>
                    <a:gd name="T13" fmla="*/ 0 60000 65536"/>
                    <a:gd name="T14" fmla="*/ 0 60000 65536"/>
                    <a:gd name="T15" fmla="*/ 0 60000 65536"/>
                    <a:gd name="T16" fmla="*/ 0 60000 65536"/>
                    <a:gd name="T17" fmla="*/ 0 60000 65536"/>
                    <a:gd name="T18" fmla="*/ 0 w 2479"/>
                    <a:gd name="T19" fmla="*/ 0 h 722"/>
                    <a:gd name="T20" fmla="*/ 2479 w 2479"/>
                    <a:gd name="T21" fmla="*/ 722 h 722"/>
                  </a:gdLst>
                  <a:ahLst/>
                  <a:cxnLst>
                    <a:cxn ang="T12">
                      <a:pos x="T0" y="T1"/>
                    </a:cxn>
                    <a:cxn ang="T13">
                      <a:pos x="T2" y="T3"/>
                    </a:cxn>
                    <a:cxn ang="T14">
                      <a:pos x="T4" y="T5"/>
                    </a:cxn>
                    <a:cxn ang="T15">
                      <a:pos x="T6" y="T7"/>
                    </a:cxn>
                    <a:cxn ang="T16">
                      <a:pos x="T8" y="T9"/>
                    </a:cxn>
                    <a:cxn ang="T17">
                      <a:pos x="T10" y="T11"/>
                    </a:cxn>
                  </a:cxnLst>
                  <a:rect l="T18" t="T19" r="T20" b="T21"/>
                  <a:pathLst>
                    <a:path w="2479" h="722">
                      <a:moveTo>
                        <a:pt x="146" y="0"/>
                      </a:moveTo>
                      <a:lnTo>
                        <a:pt x="0" y="102"/>
                      </a:lnTo>
                      <a:lnTo>
                        <a:pt x="342" y="227"/>
                      </a:lnTo>
                      <a:lnTo>
                        <a:pt x="2353" y="722"/>
                      </a:lnTo>
                      <a:lnTo>
                        <a:pt x="2479" y="610"/>
                      </a:lnTo>
                      <a:lnTo>
                        <a:pt x="146"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74" name="Freeform 167"/>
                <p:cNvSpPr>
                  <a:spLocks/>
                </p:cNvSpPr>
                <p:nvPr/>
              </p:nvSpPr>
              <p:spPr bwMode="auto">
                <a:xfrm>
                  <a:off x="828" y="3263"/>
                  <a:ext cx="248" cy="56"/>
                </a:xfrm>
                <a:custGeom>
                  <a:avLst/>
                  <a:gdLst>
                    <a:gd name="T0" fmla="*/ 0 w 2479"/>
                    <a:gd name="T1" fmla="*/ 0 h 722"/>
                    <a:gd name="T2" fmla="*/ 0 w 2479"/>
                    <a:gd name="T3" fmla="*/ 0 h 722"/>
                    <a:gd name="T4" fmla="*/ 0 w 2479"/>
                    <a:gd name="T5" fmla="*/ 0 h 722"/>
                    <a:gd name="T6" fmla="*/ 0 w 2479"/>
                    <a:gd name="T7" fmla="*/ 0 h 722"/>
                    <a:gd name="T8" fmla="*/ 0 w 2479"/>
                    <a:gd name="T9" fmla="*/ 0 h 722"/>
                    <a:gd name="T10" fmla="*/ 0 w 2479"/>
                    <a:gd name="T11" fmla="*/ 0 h 722"/>
                    <a:gd name="T12" fmla="*/ 0 60000 65536"/>
                    <a:gd name="T13" fmla="*/ 0 60000 65536"/>
                    <a:gd name="T14" fmla="*/ 0 60000 65536"/>
                    <a:gd name="T15" fmla="*/ 0 60000 65536"/>
                    <a:gd name="T16" fmla="*/ 0 60000 65536"/>
                    <a:gd name="T17" fmla="*/ 0 60000 65536"/>
                    <a:gd name="T18" fmla="*/ 0 w 2479"/>
                    <a:gd name="T19" fmla="*/ 0 h 722"/>
                    <a:gd name="T20" fmla="*/ 2479 w 2479"/>
                    <a:gd name="T21" fmla="*/ 722 h 722"/>
                  </a:gdLst>
                  <a:ahLst/>
                  <a:cxnLst>
                    <a:cxn ang="T12">
                      <a:pos x="T0" y="T1"/>
                    </a:cxn>
                    <a:cxn ang="T13">
                      <a:pos x="T2" y="T3"/>
                    </a:cxn>
                    <a:cxn ang="T14">
                      <a:pos x="T4" y="T5"/>
                    </a:cxn>
                    <a:cxn ang="T15">
                      <a:pos x="T6" y="T7"/>
                    </a:cxn>
                    <a:cxn ang="T16">
                      <a:pos x="T8" y="T9"/>
                    </a:cxn>
                    <a:cxn ang="T17">
                      <a:pos x="T10" y="T11"/>
                    </a:cxn>
                  </a:cxnLst>
                  <a:rect l="T18" t="T19" r="T20" b="T21"/>
                  <a:pathLst>
                    <a:path w="2479" h="722">
                      <a:moveTo>
                        <a:pt x="146" y="0"/>
                      </a:moveTo>
                      <a:lnTo>
                        <a:pt x="0" y="102"/>
                      </a:lnTo>
                      <a:lnTo>
                        <a:pt x="342" y="227"/>
                      </a:lnTo>
                      <a:lnTo>
                        <a:pt x="2353" y="722"/>
                      </a:lnTo>
                      <a:lnTo>
                        <a:pt x="2479" y="610"/>
                      </a:lnTo>
                      <a:lnTo>
                        <a:pt x="14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75" name="Freeform 168"/>
                <p:cNvSpPr>
                  <a:spLocks/>
                </p:cNvSpPr>
                <p:nvPr/>
              </p:nvSpPr>
              <p:spPr bwMode="auto">
                <a:xfrm>
                  <a:off x="826" y="3271"/>
                  <a:ext cx="239" cy="62"/>
                </a:xfrm>
                <a:custGeom>
                  <a:avLst/>
                  <a:gdLst>
                    <a:gd name="T0" fmla="*/ 0 w 2397"/>
                    <a:gd name="T1" fmla="*/ 0 h 804"/>
                    <a:gd name="T2" fmla="*/ 0 w 2397"/>
                    <a:gd name="T3" fmla="*/ 0 h 804"/>
                    <a:gd name="T4" fmla="*/ 0 w 2397"/>
                    <a:gd name="T5" fmla="*/ 0 h 804"/>
                    <a:gd name="T6" fmla="*/ 0 w 2397"/>
                    <a:gd name="T7" fmla="*/ 0 h 804"/>
                    <a:gd name="T8" fmla="*/ 0 w 2397"/>
                    <a:gd name="T9" fmla="*/ 0 h 804"/>
                    <a:gd name="T10" fmla="*/ 0 60000 65536"/>
                    <a:gd name="T11" fmla="*/ 0 60000 65536"/>
                    <a:gd name="T12" fmla="*/ 0 60000 65536"/>
                    <a:gd name="T13" fmla="*/ 0 60000 65536"/>
                    <a:gd name="T14" fmla="*/ 0 60000 65536"/>
                    <a:gd name="T15" fmla="*/ 0 w 2397"/>
                    <a:gd name="T16" fmla="*/ 0 h 804"/>
                    <a:gd name="T17" fmla="*/ 2397 w 2397"/>
                    <a:gd name="T18" fmla="*/ 804 h 804"/>
                  </a:gdLst>
                  <a:ahLst/>
                  <a:cxnLst>
                    <a:cxn ang="T10">
                      <a:pos x="T0" y="T1"/>
                    </a:cxn>
                    <a:cxn ang="T11">
                      <a:pos x="T2" y="T3"/>
                    </a:cxn>
                    <a:cxn ang="T12">
                      <a:pos x="T4" y="T5"/>
                    </a:cxn>
                    <a:cxn ang="T13">
                      <a:pos x="T6" y="T7"/>
                    </a:cxn>
                    <a:cxn ang="T14">
                      <a:pos x="T8" y="T9"/>
                    </a:cxn>
                  </a:cxnLst>
                  <a:rect l="T15" t="T16" r="T17" b="T18"/>
                  <a:pathLst>
                    <a:path w="2397" h="804">
                      <a:moveTo>
                        <a:pt x="22" y="0"/>
                      </a:moveTo>
                      <a:lnTo>
                        <a:pt x="0" y="207"/>
                      </a:lnTo>
                      <a:lnTo>
                        <a:pt x="2347" y="804"/>
                      </a:lnTo>
                      <a:lnTo>
                        <a:pt x="2397" y="591"/>
                      </a:lnTo>
                      <a:lnTo>
                        <a:pt x="22"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76" name="Freeform 169"/>
                <p:cNvSpPr>
                  <a:spLocks/>
                </p:cNvSpPr>
                <p:nvPr/>
              </p:nvSpPr>
              <p:spPr bwMode="auto">
                <a:xfrm>
                  <a:off x="826" y="3271"/>
                  <a:ext cx="239" cy="62"/>
                </a:xfrm>
                <a:custGeom>
                  <a:avLst/>
                  <a:gdLst>
                    <a:gd name="T0" fmla="*/ 0 w 2397"/>
                    <a:gd name="T1" fmla="*/ 0 h 804"/>
                    <a:gd name="T2" fmla="*/ 0 w 2397"/>
                    <a:gd name="T3" fmla="*/ 0 h 804"/>
                    <a:gd name="T4" fmla="*/ 0 w 2397"/>
                    <a:gd name="T5" fmla="*/ 0 h 804"/>
                    <a:gd name="T6" fmla="*/ 0 w 2397"/>
                    <a:gd name="T7" fmla="*/ 0 h 804"/>
                    <a:gd name="T8" fmla="*/ 0 w 2397"/>
                    <a:gd name="T9" fmla="*/ 0 h 804"/>
                    <a:gd name="T10" fmla="*/ 0 60000 65536"/>
                    <a:gd name="T11" fmla="*/ 0 60000 65536"/>
                    <a:gd name="T12" fmla="*/ 0 60000 65536"/>
                    <a:gd name="T13" fmla="*/ 0 60000 65536"/>
                    <a:gd name="T14" fmla="*/ 0 60000 65536"/>
                    <a:gd name="T15" fmla="*/ 0 w 2397"/>
                    <a:gd name="T16" fmla="*/ 0 h 804"/>
                    <a:gd name="T17" fmla="*/ 2397 w 2397"/>
                    <a:gd name="T18" fmla="*/ 804 h 804"/>
                  </a:gdLst>
                  <a:ahLst/>
                  <a:cxnLst>
                    <a:cxn ang="T10">
                      <a:pos x="T0" y="T1"/>
                    </a:cxn>
                    <a:cxn ang="T11">
                      <a:pos x="T2" y="T3"/>
                    </a:cxn>
                    <a:cxn ang="T12">
                      <a:pos x="T4" y="T5"/>
                    </a:cxn>
                    <a:cxn ang="T13">
                      <a:pos x="T6" y="T7"/>
                    </a:cxn>
                    <a:cxn ang="T14">
                      <a:pos x="T8" y="T9"/>
                    </a:cxn>
                  </a:cxnLst>
                  <a:rect l="T15" t="T16" r="T17" b="T18"/>
                  <a:pathLst>
                    <a:path w="2397" h="804">
                      <a:moveTo>
                        <a:pt x="22" y="0"/>
                      </a:moveTo>
                      <a:lnTo>
                        <a:pt x="0" y="207"/>
                      </a:lnTo>
                      <a:lnTo>
                        <a:pt x="2347" y="804"/>
                      </a:lnTo>
                      <a:lnTo>
                        <a:pt x="2397" y="591"/>
                      </a:lnTo>
                      <a:lnTo>
                        <a:pt x="2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77" name="Freeform 170"/>
                <p:cNvSpPr>
                  <a:spLocks/>
                </p:cNvSpPr>
                <p:nvPr/>
              </p:nvSpPr>
              <p:spPr bwMode="auto">
                <a:xfrm>
                  <a:off x="940" y="3289"/>
                  <a:ext cx="16" cy="8"/>
                </a:xfrm>
                <a:custGeom>
                  <a:avLst/>
                  <a:gdLst>
                    <a:gd name="T0" fmla="*/ 0 w 154"/>
                    <a:gd name="T1" fmla="*/ 0 h 104"/>
                    <a:gd name="T2" fmla="*/ 0 w 154"/>
                    <a:gd name="T3" fmla="*/ 0 h 104"/>
                    <a:gd name="T4" fmla="*/ 0 w 154"/>
                    <a:gd name="T5" fmla="*/ 0 h 104"/>
                    <a:gd name="T6" fmla="*/ 0 w 154"/>
                    <a:gd name="T7" fmla="*/ 0 h 104"/>
                    <a:gd name="T8" fmla="*/ 0 w 154"/>
                    <a:gd name="T9" fmla="*/ 0 h 104"/>
                    <a:gd name="T10" fmla="*/ 0 w 154"/>
                    <a:gd name="T11" fmla="*/ 0 h 104"/>
                    <a:gd name="T12" fmla="*/ 0 w 154"/>
                    <a:gd name="T13" fmla="*/ 0 h 104"/>
                    <a:gd name="T14" fmla="*/ 0 w 154"/>
                    <a:gd name="T15" fmla="*/ 0 h 104"/>
                    <a:gd name="T16" fmla="*/ 0 w 154"/>
                    <a:gd name="T17" fmla="*/ 0 h 104"/>
                    <a:gd name="T18" fmla="*/ 0 w 154"/>
                    <a:gd name="T19" fmla="*/ 0 h 104"/>
                    <a:gd name="T20" fmla="*/ 0 w 154"/>
                    <a:gd name="T21" fmla="*/ 0 h 104"/>
                    <a:gd name="T22" fmla="*/ 0 w 154"/>
                    <a:gd name="T23" fmla="*/ 0 h 104"/>
                    <a:gd name="T24" fmla="*/ 0 w 154"/>
                    <a:gd name="T25" fmla="*/ 0 h 104"/>
                    <a:gd name="T26" fmla="*/ 0 w 154"/>
                    <a:gd name="T27" fmla="*/ 0 h 104"/>
                    <a:gd name="T28" fmla="*/ 0 w 154"/>
                    <a:gd name="T29" fmla="*/ 0 h 104"/>
                    <a:gd name="T30" fmla="*/ 0 w 154"/>
                    <a:gd name="T31" fmla="*/ 0 h 104"/>
                    <a:gd name="T32" fmla="*/ 0 w 154"/>
                    <a:gd name="T33" fmla="*/ 0 h 104"/>
                    <a:gd name="T34" fmla="*/ 0 w 154"/>
                    <a:gd name="T35" fmla="*/ 0 h 104"/>
                    <a:gd name="T36" fmla="*/ 0 w 154"/>
                    <a:gd name="T37" fmla="*/ 0 h 104"/>
                    <a:gd name="T38" fmla="*/ 0 w 154"/>
                    <a:gd name="T39" fmla="*/ 0 h 104"/>
                    <a:gd name="T40" fmla="*/ 0 w 154"/>
                    <a:gd name="T41" fmla="*/ 0 h 104"/>
                    <a:gd name="T42" fmla="*/ 0 w 154"/>
                    <a:gd name="T43" fmla="*/ 0 h 104"/>
                    <a:gd name="T44" fmla="*/ 0 w 154"/>
                    <a:gd name="T45" fmla="*/ 0 h 1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
                    <a:gd name="T70" fmla="*/ 0 h 104"/>
                    <a:gd name="T71" fmla="*/ 154 w 154"/>
                    <a:gd name="T72" fmla="*/ 104 h 1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 h="104">
                      <a:moveTo>
                        <a:pt x="0" y="67"/>
                      </a:moveTo>
                      <a:lnTo>
                        <a:pt x="0" y="82"/>
                      </a:lnTo>
                      <a:lnTo>
                        <a:pt x="14" y="82"/>
                      </a:lnTo>
                      <a:lnTo>
                        <a:pt x="30" y="104"/>
                      </a:lnTo>
                      <a:lnTo>
                        <a:pt x="140" y="104"/>
                      </a:lnTo>
                      <a:lnTo>
                        <a:pt x="145" y="90"/>
                      </a:lnTo>
                      <a:lnTo>
                        <a:pt x="145" y="82"/>
                      </a:lnTo>
                      <a:lnTo>
                        <a:pt x="154" y="73"/>
                      </a:lnTo>
                      <a:lnTo>
                        <a:pt x="154" y="53"/>
                      </a:lnTo>
                      <a:lnTo>
                        <a:pt x="145" y="36"/>
                      </a:lnTo>
                      <a:lnTo>
                        <a:pt x="145" y="22"/>
                      </a:lnTo>
                      <a:lnTo>
                        <a:pt x="140" y="16"/>
                      </a:lnTo>
                      <a:lnTo>
                        <a:pt x="117" y="8"/>
                      </a:lnTo>
                      <a:lnTo>
                        <a:pt x="110" y="8"/>
                      </a:lnTo>
                      <a:lnTo>
                        <a:pt x="95" y="0"/>
                      </a:lnTo>
                      <a:lnTo>
                        <a:pt x="51" y="0"/>
                      </a:lnTo>
                      <a:lnTo>
                        <a:pt x="51" y="8"/>
                      </a:lnTo>
                      <a:lnTo>
                        <a:pt x="36" y="8"/>
                      </a:lnTo>
                      <a:lnTo>
                        <a:pt x="30" y="16"/>
                      </a:lnTo>
                      <a:lnTo>
                        <a:pt x="14" y="16"/>
                      </a:lnTo>
                      <a:lnTo>
                        <a:pt x="14" y="22"/>
                      </a:lnTo>
                      <a:lnTo>
                        <a:pt x="0" y="45"/>
                      </a:lnTo>
                      <a:lnTo>
                        <a:pt x="0" y="67"/>
                      </a:lnTo>
                      <a:close/>
                    </a:path>
                  </a:pathLst>
                </a:custGeom>
                <a:solidFill>
                  <a:srgbClr val="4F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978" name="Freeform 171"/>
                <p:cNvSpPr>
                  <a:spLocks/>
                </p:cNvSpPr>
                <p:nvPr/>
              </p:nvSpPr>
              <p:spPr bwMode="auto">
                <a:xfrm>
                  <a:off x="940" y="3289"/>
                  <a:ext cx="16" cy="8"/>
                </a:xfrm>
                <a:custGeom>
                  <a:avLst/>
                  <a:gdLst>
                    <a:gd name="T0" fmla="*/ 0 w 154"/>
                    <a:gd name="T1" fmla="*/ 0 h 104"/>
                    <a:gd name="T2" fmla="*/ 0 w 154"/>
                    <a:gd name="T3" fmla="*/ 0 h 104"/>
                    <a:gd name="T4" fmla="*/ 0 w 154"/>
                    <a:gd name="T5" fmla="*/ 0 h 104"/>
                    <a:gd name="T6" fmla="*/ 0 w 154"/>
                    <a:gd name="T7" fmla="*/ 0 h 104"/>
                    <a:gd name="T8" fmla="*/ 0 w 154"/>
                    <a:gd name="T9" fmla="*/ 0 h 104"/>
                    <a:gd name="T10" fmla="*/ 0 w 154"/>
                    <a:gd name="T11" fmla="*/ 0 h 104"/>
                    <a:gd name="T12" fmla="*/ 0 w 154"/>
                    <a:gd name="T13" fmla="*/ 0 h 104"/>
                    <a:gd name="T14" fmla="*/ 0 w 154"/>
                    <a:gd name="T15" fmla="*/ 0 h 104"/>
                    <a:gd name="T16" fmla="*/ 0 w 154"/>
                    <a:gd name="T17" fmla="*/ 0 h 104"/>
                    <a:gd name="T18" fmla="*/ 0 w 154"/>
                    <a:gd name="T19" fmla="*/ 0 h 104"/>
                    <a:gd name="T20" fmla="*/ 0 w 154"/>
                    <a:gd name="T21" fmla="*/ 0 h 104"/>
                    <a:gd name="T22" fmla="*/ 0 w 154"/>
                    <a:gd name="T23" fmla="*/ 0 h 104"/>
                    <a:gd name="T24" fmla="*/ 0 w 154"/>
                    <a:gd name="T25" fmla="*/ 0 h 104"/>
                    <a:gd name="T26" fmla="*/ 0 w 154"/>
                    <a:gd name="T27" fmla="*/ 0 h 104"/>
                    <a:gd name="T28" fmla="*/ 0 w 154"/>
                    <a:gd name="T29" fmla="*/ 0 h 104"/>
                    <a:gd name="T30" fmla="*/ 0 w 154"/>
                    <a:gd name="T31" fmla="*/ 0 h 104"/>
                    <a:gd name="T32" fmla="*/ 0 w 154"/>
                    <a:gd name="T33" fmla="*/ 0 h 104"/>
                    <a:gd name="T34" fmla="*/ 0 w 154"/>
                    <a:gd name="T35" fmla="*/ 0 h 104"/>
                    <a:gd name="T36" fmla="*/ 0 w 154"/>
                    <a:gd name="T37" fmla="*/ 0 h 104"/>
                    <a:gd name="T38" fmla="*/ 0 w 154"/>
                    <a:gd name="T39" fmla="*/ 0 h 104"/>
                    <a:gd name="T40" fmla="*/ 0 w 154"/>
                    <a:gd name="T41" fmla="*/ 0 h 104"/>
                    <a:gd name="T42" fmla="*/ 0 w 154"/>
                    <a:gd name="T43" fmla="*/ 0 h 104"/>
                    <a:gd name="T44" fmla="*/ 0 w 154"/>
                    <a:gd name="T45" fmla="*/ 0 h 1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4"/>
                    <a:gd name="T70" fmla="*/ 0 h 104"/>
                    <a:gd name="T71" fmla="*/ 154 w 154"/>
                    <a:gd name="T72" fmla="*/ 104 h 1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4" h="104">
                      <a:moveTo>
                        <a:pt x="0" y="67"/>
                      </a:moveTo>
                      <a:lnTo>
                        <a:pt x="0" y="82"/>
                      </a:lnTo>
                      <a:lnTo>
                        <a:pt x="14" y="82"/>
                      </a:lnTo>
                      <a:lnTo>
                        <a:pt x="30" y="104"/>
                      </a:lnTo>
                      <a:lnTo>
                        <a:pt x="140" y="104"/>
                      </a:lnTo>
                      <a:lnTo>
                        <a:pt x="145" y="90"/>
                      </a:lnTo>
                      <a:lnTo>
                        <a:pt x="145" y="82"/>
                      </a:lnTo>
                      <a:lnTo>
                        <a:pt x="154" y="73"/>
                      </a:lnTo>
                      <a:lnTo>
                        <a:pt x="154" y="53"/>
                      </a:lnTo>
                      <a:lnTo>
                        <a:pt x="145" y="36"/>
                      </a:lnTo>
                      <a:lnTo>
                        <a:pt x="145" y="22"/>
                      </a:lnTo>
                      <a:lnTo>
                        <a:pt x="140" y="16"/>
                      </a:lnTo>
                      <a:lnTo>
                        <a:pt x="117" y="8"/>
                      </a:lnTo>
                      <a:lnTo>
                        <a:pt x="110" y="8"/>
                      </a:lnTo>
                      <a:lnTo>
                        <a:pt x="95" y="0"/>
                      </a:lnTo>
                      <a:lnTo>
                        <a:pt x="51" y="0"/>
                      </a:lnTo>
                      <a:lnTo>
                        <a:pt x="51" y="8"/>
                      </a:lnTo>
                      <a:lnTo>
                        <a:pt x="36" y="8"/>
                      </a:lnTo>
                      <a:lnTo>
                        <a:pt x="30" y="16"/>
                      </a:lnTo>
                      <a:lnTo>
                        <a:pt x="14" y="16"/>
                      </a:lnTo>
                      <a:lnTo>
                        <a:pt x="14" y="22"/>
                      </a:lnTo>
                      <a:lnTo>
                        <a:pt x="0" y="45"/>
                      </a:lnTo>
                      <a:lnTo>
                        <a:pt x="0" y="6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79" name="Freeform 172"/>
                <p:cNvSpPr>
                  <a:spLocks/>
                </p:cNvSpPr>
                <p:nvPr/>
              </p:nvSpPr>
              <p:spPr bwMode="auto">
                <a:xfrm>
                  <a:off x="851" y="3271"/>
                  <a:ext cx="10" cy="10"/>
                </a:xfrm>
                <a:custGeom>
                  <a:avLst/>
                  <a:gdLst>
                    <a:gd name="T0" fmla="*/ 0 w 96"/>
                    <a:gd name="T1" fmla="*/ 0 h 125"/>
                    <a:gd name="T2" fmla="*/ 0 w 96"/>
                    <a:gd name="T3" fmla="*/ 0 h 125"/>
                    <a:gd name="T4" fmla="*/ 0 w 96"/>
                    <a:gd name="T5" fmla="*/ 0 h 125"/>
                    <a:gd name="T6" fmla="*/ 0 w 96"/>
                    <a:gd name="T7" fmla="*/ 0 h 125"/>
                    <a:gd name="T8" fmla="*/ 0 w 96"/>
                    <a:gd name="T9" fmla="*/ 0 h 125"/>
                    <a:gd name="T10" fmla="*/ 0 w 96"/>
                    <a:gd name="T11" fmla="*/ 0 h 125"/>
                    <a:gd name="T12" fmla="*/ 0 w 96"/>
                    <a:gd name="T13" fmla="*/ 0 h 125"/>
                    <a:gd name="T14" fmla="*/ 0 w 96"/>
                    <a:gd name="T15" fmla="*/ 0 h 125"/>
                    <a:gd name="T16" fmla="*/ 0 60000 65536"/>
                    <a:gd name="T17" fmla="*/ 0 60000 65536"/>
                    <a:gd name="T18" fmla="*/ 0 60000 65536"/>
                    <a:gd name="T19" fmla="*/ 0 60000 65536"/>
                    <a:gd name="T20" fmla="*/ 0 60000 65536"/>
                    <a:gd name="T21" fmla="*/ 0 60000 65536"/>
                    <a:gd name="T22" fmla="*/ 0 60000 65536"/>
                    <a:gd name="T23" fmla="*/ 0 60000 65536"/>
                    <a:gd name="T24" fmla="*/ 0 w 96"/>
                    <a:gd name="T25" fmla="*/ 0 h 125"/>
                    <a:gd name="T26" fmla="*/ 96 w 96"/>
                    <a:gd name="T27" fmla="*/ 125 h 1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 h="125">
                      <a:moveTo>
                        <a:pt x="67" y="0"/>
                      </a:moveTo>
                      <a:lnTo>
                        <a:pt x="0" y="60"/>
                      </a:lnTo>
                      <a:lnTo>
                        <a:pt x="0" y="119"/>
                      </a:lnTo>
                      <a:lnTo>
                        <a:pt x="22" y="125"/>
                      </a:lnTo>
                      <a:lnTo>
                        <a:pt x="22" y="66"/>
                      </a:lnTo>
                      <a:lnTo>
                        <a:pt x="31" y="66"/>
                      </a:lnTo>
                      <a:lnTo>
                        <a:pt x="96" y="0"/>
                      </a:lnTo>
                      <a:lnTo>
                        <a:pt x="6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80" name="Line 173"/>
                <p:cNvSpPr>
                  <a:spLocks noChangeShapeType="1"/>
                </p:cNvSpPr>
                <p:nvPr/>
              </p:nvSpPr>
              <p:spPr bwMode="auto">
                <a:xfrm flipV="1">
                  <a:off x="866" y="3274"/>
                  <a:ext cx="7"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81" name="Line 174"/>
                <p:cNvSpPr>
                  <a:spLocks noChangeShapeType="1"/>
                </p:cNvSpPr>
                <p:nvPr/>
              </p:nvSpPr>
              <p:spPr bwMode="auto">
                <a:xfrm>
                  <a:off x="873" y="3274"/>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82" name="Line 175"/>
                <p:cNvSpPr>
                  <a:spLocks noChangeShapeType="1"/>
                </p:cNvSpPr>
                <p:nvPr/>
              </p:nvSpPr>
              <p:spPr bwMode="auto">
                <a:xfrm flipH="1">
                  <a:off x="871" y="3275"/>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83" name="Line 176"/>
                <p:cNvSpPr>
                  <a:spLocks noChangeShapeType="1"/>
                </p:cNvSpPr>
                <p:nvPr/>
              </p:nvSpPr>
              <p:spPr bwMode="auto">
                <a:xfrm flipV="1">
                  <a:off x="904" y="3281"/>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84" name="Line 177"/>
                <p:cNvSpPr>
                  <a:spLocks noChangeShapeType="1"/>
                </p:cNvSpPr>
                <p:nvPr/>
              </p:nvSpPr>
              <p:spPr bwMode="auto">
                <a:xfrm>
                  <a:off x="910" y="3281"/>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85" name="Line 178"/>
                <p:cNvSpPr>
                  <a:spLocks noChangeShapeType="1"/>
                </p:cNvSpPr>
                <p:nvPr/>
              </p:nvSpPr>
              <p:spPr bwMode="auto">
                <a:xfrm flipH="1">
                  <a:off x="908" y="3281"/>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86" name="Line 179"/>
                <p:cNvSpPr>
                  <a:spLocks noChangeShapeType="1"/>
                </p:cNvSpPr>
                <p:nvPr/>
              </p:nvSpPr>
              <p:spPr bwMode="auto">
                <a:xfrm flipV="1">
                  <a:off x="914" y="3283"/>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87" name="Line 180"/>
                <p:cNvSpPr>
                  <a:spLocks noChangeShapeType="1"/>
                </p:cNvSpPr>
                <p:nvPr/>
              </p:nvSpPr>
              <p:spPr bwMode="auto">
                <a:xfrm>
                  <a:off x="920" y="3283"/>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88" name="Line 181"/>
                <p:cNvSpPr>
                  <a:spLocks noChangeShapeType="1"/>
                </p:cNvSpPr>
                <p:nvPr/>
              </p:nvSpPr>
              <p:spPr bwMode="auto">
                <a:xfrm flipH="1">
                  <a:off x="917" y="3284"/>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89" name="Line 182"/>
                <p:cNvSpPr>
                  <a:spLocks noChangeShapeType="1"/>
                </p:cNvSpPr>
                <p:nvPr/>
              </p:nvSpPr>
              <p:spPr bwMode="auto">
                <a:xfrm flipV="1">
                  <a:off x="875" y="3276"/>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90" name="Line 183"/>
                <p:cNvSpPr>
                  <a:spLocks noChangeShapeType="1"/>
                </p:cNvSpPr>
                <p:nvPr/>
              </p:nvSpPr>
              <p:spPr bwMode="auto">
                <a:xfrm>
                  <a:off x="883" y="3276"/>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91" name="Line 184"/>
                <p:cNvSpPr>
                  <a:spLocks noChangeShapeType="1"/>
                </p:cNvSpPr>
                <p:nvPr/>
              </p:nvSpPr>
              <p:spPr bwMode="auto">
                <a:xfrm flipH="1">
                  <a:off x="880" y="3277"/>
                  <a:ext cx="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92" name="Line 185"/>
                <p:cNvSpPr>
                  <a:spLocks noChangeShapeType="1"/>
                </p:cNvSpPr>
                <p:nvPr/>
              </p:nvSpPr>
              <p:spPr bwMode="auto">
                <a:xfrm flipV="1">
                  <a:off x="883" y="3277"/>
                  <a:ext cx="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93" name="Line 186"/>
                <p:cNvSpPr>
                  <a:spLocks noChangeShapeType="1"/>
                </p:cNvSpPr>
                <p:nvPr/>
              </p:nvSpPr>
              <p:spPr bwMode="auto">
                <a:xfrm>
                  <a:off x="891" y="3277"/>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94" name="Line 187"/>
                <p:cNvSpPr>
                  <a:spLocks noChangeShapeType="1"/>
                </p:cNvSpPr>
                <p:nvPr/>
              </p:nvSpPr>
              <p:spPr bwMode="auto">
                <a:xfrm flipH="1">
                  <a:off x="889" y="3279"/>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95" name="Line 188"/>
                <p:cNvSpPr>
                  <a:spLocks noChangeShapeType="1"/>
                </p:cNvSpPr>
                <p:nvPr/>
              </p:nvSpPr>
              <p:spPr bwMode="auto">
                <a:xfrm flipV="1">
                  <a:off x="894" y="3279"/>
                  <a:ext cx="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96" name="Line 189"/>
                <p:cNvSpPr>
                  <a:spLocks noChangeShapeType="1"/>
                </p:cNvSpPr>
                <p:nvPr/>
              </p:nvSpPr>
              <p:spPr bwMode="auto">
                <a:xfrm>
                  <a:off x="900" y="3279"/>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97" name="Line 190"/>
                <p:cNvSpPr>
                  <a:spLocks noChangeShapeType="1"/>
                </p:cNvSpPr>
                <p:nvPr/>
              </p:nvSpPr>
              <p:spPr bwMode="auto">
                <a:xfrm flipH="1">
                  <a:off x="897" y="3280"/>
                  <a:ext cx="7"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98" name="Freeform 191"/>
                <p:cNvSpPr>
                  <a:spLocks/>
                </p:cNvSpPr>
                <p:nvPr/>
              </p:nvSpPr>
              <p:spPr bwMode="auto">
                <a:xfrm>
                  <a:off x="840" y="3269"/>
                  <a:ext cx="9" cy="11"/>
                </a:xfrm>
                <a:custGeom>
                  <a:avLst/>
                  <a:gdLst>
                    <a:gd name="T0" fmla="*/ 0 w 93"/>
                    <a:gd name="T1" fmla="*/ 0 h 141"/>
                    <a:gd name="T2" fmla="*/ 0 w 93"/>
                    <a:gd name="T3" fmla="*/ 0 h 141"/>
                    <a:gd name="T4" fmla="*/ 0 w 93"/>
                    <a:gd name="T5" fmla="*/ 0 h 141"/>
                    <a:gd name="T6" fmla="*/ 0 w 93"/>
                    <a:gd name="T7" fmla="*/ 0 h 141"/>
                    <a:gd name="T8" fmla="*/ 0 w 93"/>
                    <a:gd name="T9" fmla="*/ 0 h 141"/>
                    <a:gd name="T10" fmla="*/ 0 w 93"/>
                    <a:gd name="T11" fmla="*/ 0 h 141"/>
                    <a:gd name="T12" fmla="*/ 0 w 93"/>
                    <a:gd name="T13" fmla="*/ 0 h 141"/>
                    <a:gd name="T14" fmla="*/ 0 60000 65536"/>
                    <a:gd name="T15" fmla="*/ 0 60000 65536"/>
                    <a:gd name="T16" fmla="*/ 0 60000 65536"/>
                    <a:gd name="T17" fmla="*/ 0 60000 65536"/>
                    <a:gd name="T18" fmla="*/ 0 60000 65536"/>
                    <a:gd name="T19" fmla="*/ 0 60000 65536"/>
                    <a:gd name="T20" fmla="*/ 0 60000 65536"/>
                    <a:gd name="T21" fmla="*/ 0 w 93"/>
                    <a:gd name="T22" fmla="*/ 0 h 141"/>
                    <a:gd name="T23" fmla="*/ 93 w 93"/>
                    <a:gd name="T24" fmla="*/ 141 h 1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141">
                      <a:moveTo>
                        <a:pt x="65" y="0"/>
                      </a:moveTo>
                      <a:lnTo>
                        <a:pt x="0" y="59"/>
                      </a:lnTo>
                      <a:lnTo>
                        <a:pt x="0" y="141"/>
                      </a:lnTo>
                      <a:lnTo>
                        <a:pt x="28" y="141"/>
                      </a:lnTo>
                      <a:lnTo>
                        <a:pt x="28" y="68"/>
                      </a:lnTo>
                      <a:lnTo>
                        <a:pt x="93" y="8"/>
                      </a:lnTo>
                      <a:lnTo>
                        <a:pt x="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999" name="Freeform 192"/>
                <p:cNvSpPr>
                  <a:spLocks/>
                </p:cNvSpPr>
                <p:nvPr/>
              </p:nvSpPr>
              <p:spPr bwMode="auto">
                <a:xfrm>
                  <a:off x="1070" y="3315"/>
                  <a:ext cx="55" cy="21"/>
                </a:xfrm>
                <a:custGeom>
                  <a:avLst/>
                  <a:gdLst>
                    <a:gd name="T0" fmla="*/ 0 w 553"/>
                    <a:gd name="T1" fmla="*/ 0 h 272"/>
                    <a:gd name="T2" fmla="*/ 0 w 553"/>
                    <a:gd name="T3" fmla="*/ 0 h 272"/>
                    <a:gd name="T4" fmla="*/ 0 w 553"/>
                    <a:gd name="T5" fmla="*/ 0 h 272"/>
                    <a:gd name="T6" fmla="*/ 0 w 553"/>
                    <a:gd name="T7" fmla="*/ 0 h 272"/>
                    <a:gd name="T8" fmla="*/ 0 w 553"/>
                    <a:gd name="T9" fmla="*/ 0 h 272"/>
                    <a:gd name="T10" fmla="*/ 0 w 553"/>
                    <a:gd name="T11" fmla="*/ 0 h 272"/>
                    <a:gd name="T12" fmla="*/ 0 w 553"/>
                    <a:gd name="T13" fmla="*/ 0 h 272"/>
                    <a:gd name="T14" fmla="*/ 0 w 553"/>
                    <a:gd name="T15" fmla="*/ 0 h 272"/>
                    <a:gd name="T16" fmla="*/ 0 w 553"/>
                    <a:gd name="T17" fmla="*/ 0 h 272"/>
                    <a:gd name="T18" fmla="*/ 0 w 553"/>
                    <a:gd name="T19" fmla="*/ 0 h 272"/>
                    <a:gd name="T20" fmla="*/ 0 w 553"/>
                    <a:gd name="T21" fmla="*/ 0 h 272"/>
                    <a:gd name="T22" fmla="*/ 0 w 553"/>
                    <a:gd name="T23" fmla="*/ 0 h 272"/>
                    <a:gd name="T24" fmla="*/ 0 w 553"/>
                    <a:gd name="T25" fmla="*/ 0 h 272"/>
                    <a:gd name="T26" fmla="*/ 0 w 553"/>
                    <a:gd name="T27" fmla="*/ 0 h 272"/>
                    <a:gd name="T28" fmla="*/ 0 w 553"/>
                    <a:gd name="T29" fmla="*/ 0 h 272"/>
                    <a:gd name="T30" fmla="*/ 0 w 553"/>
                    <a:gd name="T31" fmla="*/ 0 h 272"/>
                    <a:gd name="T32" fmla="*/ 0 w 553"/>
                    <a:gd name="T33" fmla="*/ 0 h 272"/>
                    <a:gd name="T34" fmla="*/ 0 w 553"/>
                    <a:gd name="T35" fmla="*/ 0 h 272"/>
                    <a:gd name="T36" fmla="*/ 0 w 553"/>
                    <a:gd name="T37" fmla="*/ 0 h 272"/>
                    <a:gd name="T38" fmla="*/ 0 w 553"/>
                    <a:gd name="T39" fmla="*/ 0 h 272"/>
                    <a:gd name="T40" fmla="*/ 0 w 553"/>
                    <a:gd name="T41" fmla="*/ 0 h 272"/>
                    <a:gd name="T42" fmla="*/ 0 w 553"/>
                    <a:gd name="T43" fmla="*/ 0 h 272"/>
                    <a:gd name="T44" fmla="*/ 0 w 553"/>
                    <a:gd name="T45" fmla="*/ 0 h 272"/>
                    <a:gd name="T46" fmla="*/ 0 w 553"/>
                    <a:gd name="T47" fmla="*/ 0 h 272"/>
                    <a:gd name="T48" fmla="*/ 0 w 553"/>
                    <a:gd name="T49" fmla="*/ 0 h 272"/>
                    <a:gd name="T50" fmla="*/ 0 w 553"/>
                    <a:gd name="T51" fmla="*/ 0 h 272"/>
                    <a:gd name="T52" fmla="*/ 0 w 553"/>
                    <a:gd name="T53" fmla="*/ 0 h 272"/>
                    <a:gd name="T54" fmla="*/ 0 w 553"/>
                    <a:gd name="T55" fmla="*/ 0 h 272"/>
                    <a:gd name="T56" fmla="*/ 0 w 553"/>
                    <a:gd name="T57" fmla="*/ 0 h 272"/>
                    <a:gd name="T58" fmla="*/ 0 w 553"/>
                    <a:gd name="T59" fmla="*/ 0 h 272"/>
                    <a:gd name="T60" fmla="*/ 0 w 553"/>
                    <a:gd name="T61" fmla="*/ 0 h 272"/>
                    <a:gd name="T62" fmla="*/ 0 w 553"/>
                    <a:gd name="T63" fmla="*/ 0 h 272"/>
                    <a:gd name="T64" fmla="*/ 0 w 553"/>
                    <a:gd name="T65" fmla="*/ 0 h 272"/>
                    <a:gd name="T66" fmla="*/ 0 w 553"/>
                    <a:gd name="T67" fmla="*/ 0 h 272"/>
                    <a:gd name="T68" fmla="*/ 0 w 553"/>
                    <a:gd name="T69" fmla="*/ 0 h 272"/>
                    <a:gd name="T70" fmla="*/ 0 w 553"/>
                    <a:gd name="T71" fmla="*/ 0 h 272"/>
                    <a:gd name="T72" fmla="*/ 0 w 553"/>
                    <a:gd name="T73" fmla="*/ 0 h 272"/>
                    <a:gd name="T74" fmla="*/ 0 w 553"/>
                    <a:gd name="T75" fmla="*/ 0 h 272"/>
                    <a:gd name="T76" fmla="*/ 0 w 553"/>
                    <a:gd name="T77" fmla="*/ 0 h 272"/>
                    <a:gd name="T78" fmla="*/ 0 w 553"/>
                    <a:gd name="T79" fmla="*/ 0 h 272"/>
                    <a:gd name="T80" fmla="*/ 0 w 553"/>
                    <a:gd name="T81" fmla="*/ 0 h 272"/>
                    <a:gd name="T82" fmla="*/ 0 w 553"/>
                    <a:gd name="T83" fmla="*/ 0 h 272"/>
                    <a:gd name="T84" fmla="*/ 0 w 553"/>
                    <a:gd name="T85" fmla="*/ 0 h 272"/>
                    <a:gd name="T86" fmla="*/ 0 w 553"/>
                    <a:gd name="T87" fmla="*/ 0 h 272"/>
                    <a:gd name="T88" fmla="*/ 0 w 553"/>
                    <a:gd name="T89" fmla="*/ 0 h 272"/>
                    <a:gd name="T90" fmla="*/ 0 w 553"/>
                    <a:gd name="T91" fmla="*/ 0 h 272"/>
                    <a:gd name="T92" fmla="*/ 0 w 553"/>
                    <a:gd name="T93" fmla="*/ 0 h 272"/>
                    <a:gd name="T94" fmla="*/ 0 w 553"/>
                    <a:gd name="T95" fmla="*/ 0 h 272"/>
                    <a:gd name="T96" fmla="*/ 0 w 553"/>
                    <a:gd name="T97" fmla="*/ 0 h 272"/>
                    <a:gd name="T98" fmla="*/ 0 w 553"/>
                    <a:gd name="T99" fmla="*/ 0 h 272"/>
                    <a:gd name="T100" fmla="*/ 0 w 553"/>
                    <a:gd name="T101" fmla="*/ 0 h 272"/>
                    <a:gd name="T102" fmla="*/ 0 w 553"/>
                    <a:gd name="T103" fmla="*/ 0 h 2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3"/>
                    <a:gd name="T157" fmla="*/ 0 h 272"/>
                    <a:gd name="T158" fmla="*/ 553 w 553"/>
                    <a:gd name="T159" fmla="*/ 272 h 2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3" h="272">
                      <a:moveTo>
                        <a:pt x="22" y="171"/>
                      </a:moveTo>
                      <a:lnTo>
                        <a:pt x="28" y="171"/>
                      </a:lnTo>
                      <a:lnTo>
                        <a:pt x="28" y="177"/>
                      </a:lnTo>
                      <a:lnTo>
                        <a:pt x="64" y="177"/>
                      </a:lnTo>
                      <a:lnTo>
                        <a:pt x="87" y="193"/>
                      </a:lnTo>
                      <a:lnTo>
                        <a:pt x="101" y="193"/>
                      </a:lnTo>
                      <a:lnTo>
                        <a:pt x="115" y="199"/>
                      </a:lnTo>
                      <a:lnTo>
                        <a:pt x="196" y="199"/>
                      </a:lnTo>
                      <a:lnTo>
                        <a:pt x="218" y="213"/>
                      </a:lnTo>
                      <a:lnTo>
                        <a:pt x="238" y="213"/>
                      </a:lnTo>
                      <a:lnTo>
                        <a:pt x="255" y="222"/>
                      </a:lnTo>
                      <a:lnTo>
                        <a:pt x="275" y="222"/>
                      </a:lnTo>
                      <a:lnTo>
                        <a:pt x="305" y="236"/>
                      </a:lnTo>
                      <a:lnTo>
                        <a:pt x="356" y="236"/>
                      </a:lnTo>
                      <a:lnTo>
                        <a:pt x="370" y="250"/>
                      </a:lnTo>
                      <a:lnTo>
                        <a:pt x="414" y="250"/>
                      </a:lnTo>
                      <a:lnTo>
                        <a:pt x="429" y="259"/>
                      </a:lnTo>
                      <a:lnTo>
                        <a:pt x="457" y="259"/>
                      </a:lnTo>
                      <a:lnTo>
                        <a:pt x="466" y="272"/>
                      </a:lnTo>
                      <a:lnTo>
                        <a:pt x="479" y="272"/>
                      </a:lnTo>
                      <a:lnTo>
                        <a:pt x="553" y="222"/>
                      </a:lnTo>
                      <a:lnTo>
                        <a:pt x="414" y="111"/>
                      </a:lnTo>
                      <a:lnTo>
                        <a:pt x="401" y="111"/>
                      </a:lnTo>
                      <a:lnTo>
                        <a:pt x="401" y="103"/>
                      </a:lnTo>
                      <a:lnTo>
                        <a:pt x="392" y="103"/>
                      </a:lnTo>
                      <a:lnTo>
                        <a:pt x="364" y="83"/>
                      </a:lnTo>
                      <a:lnTo>
                        <a:pt x="356" y="83"/>
                      </a:lnTo>
                      <a:lnTo>
                        <a:pt x="342" y="59"/>
                      </a:lnTo>
                      <a:lnTo>
                        <a:pt x="334" y="59"/>
                      </a:lnTo>
                      <a:lnTo>
                        <a:pt x="320" y="52"/>
                      </a:lnTo>
                      <a:lnTo>
                        <a:pt x="305" y="37"/>
                      </a:lnTo>
                      <a:lnTo>
                        <a:pt x="283" y="37"/>
                      </a:lnTo>
                      <a:lnTo>
                        <a:pt x="261" y="23"/>
                      </a:lnTo>
                      <a:lnTo>
                        <a:pt x="255" y="23"/>
                      </a:lnTo>
                      <a:lnTo>
                        <a:pt x="247" y="15"/>
                      </a:lnTo>
                      <a:lnTo>
                        <a:pt x="233" y="15"/>
                      </a:lnTo>
                      <a:lnTo>
                        <a:pt x="225" y="0"/>
                      </a:lnTo>
                      <a:lnTo>
                        <a:pt x="87" y="0"/>
                      </a:lnTo>
                      <a:lnTo>
                        <a:pt x="79" y="15"/>
                      </a:lnTo>
                      <a:lnTo>
                        <a:pt x="64" y="15"/>
                      </a:lnTo>
                      <a:lnTo>
                        <a:pt x="50" y="37"/>
                      </a:lnTo>
                      <a:lnTo>
                        <a:pt x="28" y="37"/>
                      </a:lnTo>
                      <a:lnTo>
                        <a:pt x="28" y="52"/>
                      </a:lnTo>
                      <a:lnTo>
                        <a:pt x="22" y="74"/>
                      </a:lnTo>
                      <a:lnTo>
                        <a:pt x="22" y="83"/>
                      </a:lnTo>
                      <a:lnTo>
                        <a:pt x="5" y="83"/>
                      </a:lnTo>
                      <a:lnTo>
                        <a:pt x="5" y="96"/>
                      </a:lnTo>
                      <a:lnTo>
                        <a:pt x="0" y="103"/>
                      </a:lnTo>
                      <a:lnTo>
                        <a:pt x="0" y="140"/>
                      </a:lnTo>
                      <a:lnTo>
                        <a:pt x="5" y="156"/>
                      </a:lnTo>
                      <a:lnTo>
                        <a:pt x="22" y="156"/>
                      </a:lnTo>
                      <a:lnTo>
                        <a:pt x="22" y="171"/>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00" name="Freeform 193"/>
                <p:cNvSpPr>
                  <a:spLocks/>
                </p:cNvSpPr>
                <p:nvPr/>
              </p:nvSpPr>
              <p:spPr bwMode="auto">
                <a:xfrm>
                  <a:off x="1070" y="3315"/>
                  <a:ext cx="55" cy="21"/>
                </a:xfrm>
                <a:custGeom>
                  <a:avLst/>
                  <a:gdLst>
                    <a:gd name="T0" fmla="*/ 0 w 553"/>
                    <a:gd name="T1" fmla="*/ 0 h 272"/>
                    <a:gd name="T2" fmla="*/ 0 w 553"/>
                    <a:gd name="T3" fmla="*/ 0 h 272"/>
                    <a:gd name="T4" fmla="*/ 0 w 553"/>
                    <a:gd name="T5" fmla="*/ 0 h 272"/>
                    <a:gd name="T6" fmla="*/ 0 w 553"/>
                    <a:gd name="T7" fmla="*/ 0 h 272"/>
                    <a:gd name="T8" fmla="*/ 0 w 553"/>
                    <a:gd name="T9" fmla="*/ 0 h 272"/>
                    <a:gd name="T10" fmla="*/ 0 w 553"/>
                    <a:gd name="T11" fmla="*/ 0 h 272"/>
                    <a:gd name="T12" fmla="*/ 0 w 553"/>
                    <a:gd name="T13" fmla="*/ 0 h 272"/>
                    <a:gd name="T14" fmla="*/ 0 w 553"/>
                    <a:gd name="T15" fmla="*/ 0 h 272"/>
                    <a:gd name="T16" fmla="*/ 0 w 553"/>
                    <a:gd name="T17" fmla="*/ 0 h 272"/>
                    <a:gd name="T18" fmla="*/ 0 w 553"/>
                    <a:gd name="T19" fmla="*/ 0 h 272"/>
                    <a:gd name="T20" fmla="*/ 0 w 553"/>
                    <a:gd name="T21" fmla="*/ 0 h 272"/>
                    <a:gd name="T22" fmla="*/ 0 w 553"/>
                    <a:gd name="T23" fmla="*/ 0 h 272"/>
                    <a:gd name="T24" fmla="*/ 0 w 553"/>
                    <a:gd name="T25" fmla="*/ 0 h 272"/>
                    <a:gd name="T26" fmla="*/ 0 w 553"/>
                    <a:gd name="T27" fmla="*/ 0 h 272"/>
                    <a:gd name="T28" fmla="*/ 0 w 553"/>
                    <a:gd name="T29" fmla="*/ 0 h 272"/>
                    <a:gd name="T30" fmla="*/ 0 w 553"/>
                    <a:gd name="T31" fmla="*/ 0 h 272"/>
                    <a:gd name="T32" fmla="*/ 0 w 553"/>
                    <a:gd name="T33" fmla="*/ 0 h 272"/>
                    <a:gd name="T34" fmla="*/ 0 w 553"/>
                    <a:gd name="T35" fmla="*/ 0 h 272"/>
                    <a:gd name="T36" fmla="*/ 0 w 553"/>
                    <a:gd name="T37" fmla="*/ 0 h 272"/>
                    <a:gd name="T38" fmla="*/ 0 w 553"/>
                    <a:gd name="T39" fmla="*/ 0 h 272"/>
                    <a:gd name="T40" fmla="*/ 0 w 553"/>
                    <a:gd name="T41" fmla="*/ 0 h 272"/>
                    <a:gd name="T42" fmla="*/ 0 w 553"/>
                    <a:gd name="T43" fmla="*/ 0 h 272"/>
                    <a:gd name="T44" fmla="*/ 0 w 553"/>
                    <a:gd name="T45" fmla="*/ 0 h 272"/>
                    <a:gd name="T46" fmla="*/ 0 w 553"/>
                    <a:gd name="T47" fmla="*/ 0 h 272"/>
                    <a:gd name="T48" fmla="*/ 0 w 553"/>
                    <a:gd name="T49" fmla="*/ 0 h 272"/>
                    <a:gd name="T50" fmla="*/ 0 w 553"/>
                    <a:gd name="T51" fmla="*/ 0 h 272"/>
                    <a:gd name="T52" fmla="*/ 0 w 553"/>
                    <a:gd name="T53" fmla="*/ 0 h 272"/>
                    <a:gd name="T54" fmla="*/ 0 w 553"/>
                    <a:gd name="T55" fmla="*/ 0 h 272"/>
                    <a:gd name="T56" fmla="*/ 0 w 553"/>
                    <a:gd name="T57" fmla="*/ 0 h 272"/>
                    <a:gd name="T58" fmla="*/ 0 w 553"/>
                    <a:gd name="T59" fmla="*/ 0 h 272"/>
                    <a:gd name="T60" fmla="*/ 0 w 553"/>
                    <a:gd name="T61" fmla="*/ 0 h 272"/>
                    <a:gd name="T62" fmla="*/ 0 w 553"/>
                    <a:gd name="T63" fmla="*/ 0 h 272"/>
                    <a:gd name="T64" fmla="*/ 0 w 553"/>
                    <a:gd name="T65" fmla="*/ 0 h 272"/>
                    <a:gd name="T66" fmla="*/ 0 w 553"/>
                    <a:gd name="T67" fmla="*/ 0 h 272"/>
                    <a:gd name="T68" fmla="*/ 0 w 553"/>
                    <a:gd name="T69" fmla="*/ 0 h 272"/>
                    <a:gd name="T70" fmla="*/ 0 w 553"/>
                    <a:gd name="T71" fmla="*/ 0 h 272"/>
                    <a:gd name="T72" fmla="*/ 0 w 553"/>
                    <a:gd name="T73" fmla="*/ 0 h 272"/>
                    <a:gd name="T74" fmla="*/ 0 w 553"/>
                    <a:gd name="T75" fmla="*/ 0 h 272"/>
                    <a:gd name="T76" fmla="*/ 0 w 553"/>
                    <a:gd name="T77" fmla="*/ 0 h 272"/>
                    <a:gd name="T78" fmla="*/ 0 w 553"/>
                    <a:gd name="T79" fmla="*/ 0 h 272"/>
                    <a:gd name="T80" fmla="*/ 0 w 553"/>
                    <a:gd name="T81" fmla="*/ 0 h 272"/>
                    <a:gd name="T82" fmla="*/ 0 w 553"/>
                    <a:gd name="T83" fmla="*/ 0 h 272"/>
                    <a:gd name="T84" fmla="*/ 0 w 553"/>
                    <a:gd name="T85" fmla="*/ 0 h 272"/>
                    <a:gd name="T86" fmla="*/ 0 w 553"/>
                    <a:gd name="T87" fmla="*/ 0 h 272"/>
                    <a:gd name="T88" fmla="*/ 0 w 553"/>
                    <a:gd name="T89" fmla="*/ 0 h 272"/>
                    <a:gd name="T90" fmla="*/ 0 w 553"/>
                    <a:gd name="T91" fmla="*/ 0 h 272"/>
                    <a:gd name="T92" fmla="*/ 0 w 553"/>
                    <a:gd name="T93" fmla="*/ 0 h 272"/>
                    <a:gd name="T94" fmla="*/ 0 w 553"/>
                    <a:gd name="T95" fmla="*/ 0 h 272"/>
                    <a:gd name="T96" fmla="*/ 0 w 553"/>
                    <a:gd name="T97" fmla="*/ 0 h 272"/>
                    <a:gd name="T98" fmla="*/ 0 w 553"/>
                    <a:gd name="T99" fmla="*/ 0 h 272"/>
                    <a:gd name="T100" fmla="*/ 0 w 553"/>
                    <a:gd name="T101" fmla="*/ 0 h 272"/>
                    <a:gd name="T102" fmla="*/ 0 w 553"/>
                    <a:gd name="T103" fmla="*/ 0 h 2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3"/>
                    <a:gd name="T157" fmla="*/ 0 h 272"/>
                    <a:gd name="T158" fmla="*/ 553 w 553"/>
                    <a:gd name="T159" fmla="*/ 272 h 2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3" h="272">
                      <a:moveTo>
                        <a:pt x="22" y="171"/>
                      </a:moveTo>
                      <a:lnTo>
                        <a:pt x="28" y="171"/>
                      </a:lnTo>
                      <a:lnTo>
                        <a:pt x="28" y="177"/>
                      </a:lnTo>
                      <a:lnTo>
                        <a:pt x="64" y="177"/>
                      </a:lnTo>
                      <a:lnTo>
                        <a:pt x="87" y="193"/>
                      </a:lnTo>
                      <a:lnTo>
                        <a:pt x="101" y="193"/>
                      </a:lnTo>
                      <a:lnTo>
                        <a:pt x="115" y="199"/>
                      </a:lnTo>
                      <a:lnTo>
                        <a:pt x="196" y="199"/>
                      </a:lnTo>
                      <a:lnTo>
                        <a:pt x="218" y="213"/>
                      </a:lnTo>
                      <a:lnTo>
                        <a:pt x="238" y="213"/>
                      </a:lnTo>
                      <a:lnTo>
                        <a:pt x="255" y="222"/>
                      </a:lnTo>
                      <a:lnTo>
                        <a:pt x="275" y="222"/>
                      </a:lnTo>
                      <a:lnTo>
                        <a:pt x="305" y="236"/>
                      </a:lnTo>
                      <a:lnTo>
                        <a:pt x="356" y="236"/>
                      </a:lnTo>
                      <a:lnTo>
                        <a:pt x="370" y="250"/>
                      </a:lnTo>
                      <a:lnTo>
                        <a:pt x="414" y="250"/>
                      </a:lnTo>
                      <a:lnTo>
                        <a:pt x="429" y="259"/>
                      </a:lnTo>
                      <a:lnTo>
                        <a:pt x="457" y="259"/>
                      </a:lnTo>
                      <a:lnTo>
                        <a:pt x="466" y="272"/>
                      </a:lnTo>
                      <a:lnTo>
                        <a:pt x="479" y="272"/>
                      </a:lnTo>
                      <a:lnTo>
                        <a:pt x="553" y="222"/>
                      </a:lnTo>
                      <a:lnTo>
                        <a:pt x="414" y="111"/>
                      </a:lnTo>
                      <a:lnTo>
                        <a:pt x="401" y="111"/>
                      </a:lnTo>
                      <a:lnTo>
                        <a:pt x="401" y="103"/>
                      </a:lnTo>
                      <a:lnTo>
                        <a:pt x="392" y="103"/>
                      </a:lnTo>
                      <a:lnTo>
                        <a:pt x="364" y="83"/>
                      </a:lnTo>
                      <a:lnTo>
                        <a:pt x="356" y="83"/>
                      </a:lnTo>
                      <a:lnTo>
                        <a:pt x="342" y="59"/>
                      </a:lnTo>
                      <a:lnTo>
                        <a:pt x="334" y="59"/>
                      </a:lnTo>
                      <a:lnTo>
                        <a:pt x="320" y="52"/>
                      </a:lnTo>
                      <a:lnTo>
                        <a:pt x="305" y="37"/>
                      </a:lnTo>
                      <a:lnTo>
                        <a:pt x="283" y="37"/>
                      </a:lnTo>
                      <a:lnTo>
                        <a:pt x="261" y="23"/>
                      </a:lnTo>
                      <a:lnTo>
                        <a:pt x="255" y="23"/>
                      </a:lnTo>
                      <a:lnTo>
                        <a:pt x="247" y="15"/>
                      </a:lnTo>
                      <a:lnTo>
                        <a:pt x="233" y="15"/>
                      </a:lnTo>
                      <a:lnTo>
                        <a:pt x="225" y="0"/>
                      </a:lnTo>
                      <a:lnTo>
                        <a:pt x="87" y="0"/>
                      </a:lnTo>
                      <a:lnTo>
                        <a:pt x="79" y="15"/>
                      </a:lnTo>
                      <a:lnTo>
                        <a:pt x="64" y="15"/>
                      </a:lnTo>
                      <a:lnTo>
                        <a:pt x="50" y="37"/>
                      </a:lnTo>
                      <a:lnTo>
                        <a:pt x="28" y="37"/>
                      </a:lnTo>
                      <a:lnTo>
                        <a:pt x="28" y="52"/>
                      </a:lnTo>
                      <a:lnTo>
                        <a:pt x="22" y="74"/>
                      </a:lnTo>
                      <a:lnTo>
                        <a:pt x="22" y="83"/>
                      </a:lnTo>
                      <a:lnTo>
                        <a:pt x="5" y="83"/>
                      </a:lnTo>
                      <a:lnTo>
                        <a:pt x="5" y="96"/>
                      </a:lnTo>
                      <a:lnTo>
                        <a:pt x="0" y="103"/>
                      </a:lnTo>
                      <a:lnTo>
                        <a:pt x="0" y="140"/>
                      </a:lnTo>
                      <a:lnTo>
                        <a:pt x="5" y="156"/>
                      </a:lnTo>
                      <a:lnTo>
                        <a:pt x="22" y="156"/>
                      </a:lnTo>
                      <a:lnTo>
                        <a:pt x="22" y="17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01" name="Freeform 194"/>
                <p:cNvSpPr>
                  <a:spLocks/>
                </p:cNvSpPr>
                <p:nvPr/>
              </p:nvSpPr>
              <p:spPr bwMode="auto">
                <a:xfrm>
                  <a:off x="1114" y="3174"/>
                  <a:ext cx="76" cy="162"/>
                </a:xfrm>
                <a:custGeom>
                  <a:avLst/>
                  <a:gdLst>
                    <a:gd name="T0" fmla="*/ 0 w 763"/>
                    <a:gd name="T1" fmla="*/ 0 h 2103"/>
                    <a:gd name="T2" fmla="*/ 0 w 763"/>
                    <a:gd name="T3" fmla="*/ 0 h 2103"/>
                    <a:gd name="T4" fmla="*/ 0 w 763"/>
                    <a:gd name="T5" fmla="*/ 0 h 2103"/>
                    <a:gd name="T6" fmla="*/ 0 w 763"/>
                    <a:gd name="T7" fmla="*/ 0 h 2103"/>
                    <a:gd name="T8" fmla="*/ 0 w 763"/>
                    <a:gd name="T9" fmla="*/ 0 h 2103"/>
                    <a:gd name="T10" fmla="*/ 0 w 763"/>
                    <a:gd name="T11" fmla="*/ 0 h 2103"/>
                    <a:gd name="T12" fmla="*/ 0 w 763"/>
                    <a:gd name="T13" fmla="*/ 0 h 2103"/>
                    <a:gd name="T14" fmla="*/ 0 w 763"/>
                    <a:gd name="T15" fmla="*/ 0 h 2103"/>
                    <a:gd name="T16" fmla="*/ 0 w 763"/>
                    <a:gd name="T17" fmla="*/ 0 h 2103"/>
                    <a:gd name="T18" fmla="*/ 0 w 763"/>
                    <a:gd name="T19" fmla="*/ 0 h 2103"/>
                    <a:gd name="T20" fmla="*/ 0 w 763"/>
                    <a:gd name="T21" fmla="*/ 0 h 2103"/>
                    <a:gd name="T22" fmla="*/ 0 w 763"/>
                    <a:gd name="T23" fmla="*/ 0 h 2103"/>
                    <a:gd name="T24" fmla="*/ 0 w 763"/>
                    <a:gd name="T25" fmla="*/ 0 h 2103"/>
                    <a:gd name="T26" fmla="*/ 0 w 763"/>
                    <a:gd name="T27" fmla="*/ 0 h 2103"/>
                    <a:gd name="T28" fmla="*/ 0 w 763"/>
                    <a:gd name="T29" fmla="*/ 0 h 2103"/>
                    <a:gd name="T30" fmla="*/ 0 w 763"/>
                    <a:gd name="T31" fmla="*/ 0 h 2103"/>
                    <a:gd name="T32" fmla="*/ 0 w 763"/>
                    <a:gd name="T33" fmla="*/ 0 h 2103"/>
                    <a:gd name="T34" fmla="*/ 0 w 763"/>
                    <a:gd name="T35" fmla="*/ 0 h 2103"/>
                    <a:gd name="T36" fmla="*/ 0 w 763"/>
                    <a:gd name="T37" fmla="*/ 0 h 2103"/>
                    <a:gd name="T38" fmla="*/ 0 w 763"/>
                    <a:gd name="T39" fmla="*/ 0 h 2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3"/>
                    <a:gd name="T61" fmla="*/ 0 h 2103"/>
                    <a:gd name="T62" fmla="*/ 763 w 763"/>
                    <a:gd name="T63" fmla="*/ 2103 h 2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3" h="2103">
                      <a:moveTo>
                        <a:pt x="706" y="0"/>
                      </a:moveTo>
                      <a:lnTo>
                        <a:pt x="671" y="38"/>
                      </a:lnTo>
                      <a:lnTo>
                        <a:pt x="0" y="2008"/>
                      </a:lnTo>
                      <a:lnTo>
                        <a:pt x="0" y="2030"/>
                      </a:lnTo>
                      <a:lnTo>
                        <a:pt x="14" y="2030"/>
                      </a:lnTo>
                      <a:lnTo>
                        <a:pt x="14" y="2053"/>
                      </a:lnTo>
                      <a:lnTo>
                        <a:pt x="20" y="2053"/>
                      </a:lnTo>
                      <a:lnTo>
                        <a:pt x="20" y="2067"/>
                      </a:lnTo>
                      <a:lnTo>
                        <a:pt x="29" y="2081"/>
                      </a:lnTo>
                      <a:lnTo>
                        <a:pt x="29" y="2090"/>
                      </a:lnTo>
                      <a:lnTo>
                        <a:pt x="36" y="2090"/>
                      </a:lnTo>
                      <a:lnTo>
                        <a:pt x="36" y="2103"/>
                      </a:lnTo>
                      <a:lnTo>
                        <a:pt x="42" y="2103"/>
                      </a:lnTo>
                      <a:lnTo>
                        <a:pt x="51" y="2090"/>
                      </a:lnTo>
                      <a:lnTo>
                        <a:pt x="79" y="2090"/>
                      </a:lnTo>
                      <a:lnTo>
                        <a:pt x="93" y="2081"/>
                      </a:lnTo>
                      <a:lnTo>
                        <a:pt x="116" y="2081"/>
                      </a:lnTo>
                      <a:lnTo>
                        <a:pt x="129" y="2067"/>
                      </a:lnTo>
                      <a:lnTo>
                        <a:pt x="763" y="60"/>
                      </a:lnTo>
                      <a:lnTo>
                        <a:pt x="706"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02" name="Freeform 195"/>
                <p:cNvSpPr>
                  <a:spLocks/>
                </p:cNvSpPr>
                <p:nvPr/>
              </p:nvSpPr>
              <p:spPr bwMode="auto">
                <a:xfrm>
                  <a:off x="1114" y="3174"/>
                  <a:ext cx="76" cy="162"/>
                </a:xfrm>
                <a:custGeom>
                  <a:avLst/>
                  <a:gdLst>
                    <a:gd name="T0" fmla="*/ 0 w 763"/>
                    <a:gd name="T1" fmla="*/ 0 h 2103"/>
                    <a:gd name="T2" fmla="*/ 0 w 763"/>
                    <a:gd name="T3" fmla="*/ 0 h 2103"/>
                    <a:gd name="T4" fmla="*/ 0 w 763"/>
                    <a:gd name="T5" fmla="*/ 0 h 2103"/>
                    <a:gd name="T6" fmla="*/ 0 w 763"/>
                    <a:gd name="T7" fmla="*/ 0 h 2103"/>
                    <a:gd name="T8" fmla="*/ 0 w 763"/>
                    <a:gd name="T9" fmla="*/ 0 h 2103"/>
                    <a:gd name="T10" fmla="*/ 0 w 763"/>
                    <a:gd name="T11" fmla="*/ 0 h 2103"/>
                    <a:gd name="T12" fmla="*/ 0 w 763"/>
                    <a:gd name="T13" fmla="*/ 0 h 2103"/>
                    <a:gd name="T14" fmla="*/ 0 w 763"/>
                    <a:gd name="T15" fmla="*/ 0 h 2103"/>
                    <a:gd name="T16" fmla="*/ 0 w 763"/>
                    <a:gd name="T17" fmla="*/ 0 h 2103"/>
                    <a:gd name="T18" fmla="*/ 0 w 763"/>
                    <a:gd name="T19" fmla="*/ 0 h 2103"/>
                    <a:gd name="T20" fmla="*/ 0 w 763"/>
                    <a:gd name="T21" fmla="*/ 0 h 2103"/>
                    <a:gd name="T22" fmla="*/ 0 w 763"/>
                    <a:gd name="T23" fmla="*/ 0 h 2103"/>
                    <a:gd name="T24" fmla="*/ 0 w 763"/>
                    <a:gd name="T25" fmla="*/ 0 h 2103"/>
                    <a:gd name="T26" fmla="*/ 0 w 763"/>
                    <a:gd name="T27" fmla="*/ 0 h 2103"/>
                    <a:gd name="T28" fmla="*/ 0 w 763"/>
                    <a:gd name="T29" fmla="*/ 0 h 2103"/>
                    <a:gd name="T30" fmla="*/ 0 w 763"/>
                    <a:gd name="T31" fmla="*/ 0 h 2103"/>
                    <a:gd name="T32" fmla="*/ 0 w 763"/>
                    <a:gd name="T33" fmla="*/ 0 h 2103"/>
                    <a:gd name="T34" fmla="*/ 0 w 763"/>
                    <a:gd name="T35" fmla="*/ 0 h 2103"/>
                    <a:gd name="T36" fmla="*/ 0 w 763"/>
                    <a:gd name="T37" fmla="*/ 0 h 2103"/>
                    <a:gd name="T38" fmla="*/ 0 w 763"/>
                    <a:gd name="T39" fmla="*/ 0 h 2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3"/>
                    <a:gd name="T61" fmla="*/ 0 h 2103"/>
                    <a:gd name="T62" fmla="*/ 763 w 763"/>
                    <a:gd name="T63" fmla="*/ 2103 h 2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3" h="2103">
                      <a:moveTo>
                        <a:pt x="706" y="0"/>
                      </a:moveTo>
                      <a:lnTo>
                        <a:pt x="671" y="38"/>
                      </a:lnTo>
                      <a:lnTo>
                        <a:pt x="0" y="2008"/>
                      </a:lnTo>
                      <a:lnTo>
                        <a:pt x="0" y="2030"/>
                      </a:lnTo>
                      <a:lnTo>
                        <a:pt x="14" y="2030"/>
                      </a:lnTo>
                      <a:lnTo>
                        <a:pt x="14" y="2053"/>
                      </a:lnTo>
                      <a:lnTo>
                        <a:pt x="20" y="2053"/>
                      </a:lnTo>
                      <a:lnTo>
                        <a:pt x="20" y="2067"/>
                      </a:lnTo>
                      <a:lnTo>
                        <a:pt x="29" y="2081"/>
                      </a:lnTo>
                      <a:lnTo>
                        <a:pt x="29" y="2090"/>
                      </a:lnTo>
                      <a:lnTo>
                        <a:pt x="36" y="2090"/>
                      </a:lnTo>
                      <a:lnTo>
                        <a:pt x="36" y="2103"/>
                      </a:lnTo>
                      <a:lnTo>
                        <a:pt x="42" y="2103"/>
                      </a:lnTo>
                      <a:lnTo>
                        <a:pt x="51" y="2090"/>
                      </a:lnTo>
                      <a:lnTo>
                        <a:pt x="79" y="2090"/>
                      </a:lnTo>
                      <a:lnTo>
                        <a:pt x="93" y="2081"/>
                      </a:lnTo>
                      <a:lnTo>
                        <a:pt x="116" y="2081"/>
                      </a:lnTo>
                      <a:lnTo>
                        <a:pt x="129" y="2067"/>
                      </a:lnTo>
                      <a:lnTo>
                        <a:pt x="763" y="60"/>
                      </a:lnTo>
                      <a:lnTo>
                        <a:pt x="706"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03" name="Freeform 196"/>
                <p:cNvSpPr>
                  <a:spLocks/>
                </p:cNvSpPr>
                <p:nvPr/>
              </p:nvSpPr>
              <p:spPr bwMode="auto">
                <a:xfrm>
                  <a:off x="781" y="3120"/>
                  <a:ext cx="403" cy="208"/>
                </a:xfrm>
                <a:custGeom>
                  <a:avLst/>
                  <a:gdLst>
                    <a:gd name="T0" fmla="*/ 0 w 4037"/>
                    <a:gd name="T1" fmla="*/ 0 h 2709"/>
                    <a:gd name="T2" fmla="*/ 0 w 4037"/>
                    <a:gd name="T3" fmla="*/ 0 h 2709"/>
                    <a:gd name="T4" fmla="*/ 0 w 4037"/>
                    <a:gd name="T5" fmla="*/ 0 h 2709"/>
                    <a:gd name="T6" fmla="*/ 0 w 4037"/>
                    <a:gd name="T7" fmla="*/ 0 h 2709"/>
                    <a:gd name="T8" fmla="*/ 0 w 4037"/>
                    <a:gd name="T9" fmla="*/ 0 h 2709"/>
                    <a:gd name="T10" fmla="*/ 0 w 4037"/>
                    <a:gd name="T11" fmla="*/ 0 h 2709"/>
                    <a:gd name="T12" fmla="*/ 0 w 4037"/>
                    <a:gd name="T13" fmla="*/ 0 h 2709"/>
                    <a:gd name="T14" fmla="*/ 0 w 4037"/>
                    <a:gd name="T15" fmla="*/ 0 h 2709"/>
                    <a:gd name="T16" fmla="*/ 0 w 4037"/>
                    <a:gd name="T17" fmla="*/ 0 h 2709"/>
                    <a:gd name="T18" fmla="*/ 0 w 4037"/>
                    <a:gd name="T19" fmla="*/ 0 h 2709"/>
                    <a:gd name="T20" fmla="*/ 0 w 4037"/>
                    <a:gd name="T21" fmla="*/ 0 h 2709"/>
                    <a:gd name="T22" fmla="*/ 0 w 4037"/>
                    <a:gd name="T23" fmla="*/ 0 h 2709"/>
                    <a:gd name="T24" fmla="*/ 0 w 4037"/>
                    <a:gd name="T25" fmla="*/ 0 h 27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37"/>
                    <a:gd name="T40" fmla="*/ 0 h 2709"/>
                    <a:gd name="T41" fmla="*/ 4037 w 4037"/>
                    <a:gd name="T42" fmla="*/ 2709 h 27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37" h="2709">
                      <a:moveTo>
                        <a:pt x="629" y="0"/>
                      </a:moveTo>
                      <a:lnTo>
                        <a:pt x="205" y="1130"/>
                      </a:lnTo>
                      <a:lnTo>
                        <a:pt x="228" y="1271"/>
                      </a:lnTo>
                      <a:lnTo>
                        <a:pt x="0" y="1882"/>
                      </a:lnTo>
                      <a:lnTo>
                        <a:pt x="402" y="1993"/>
                      </a:lnTo>
                      <a:lnTo>
                        <a:pt x="518" y="1743"/>
                      </a:lnTo>
                      <a:lnTo>
                        <a:pt x="3009" y="2356"/>
                      </a:lnTo>
                      <a:lnTo>
                        <a:pt x="2899" y="2615"/>
                      </a:lnTo>
                      <a:lnTo>
                        <a:pt x="3345" y="2709"/>
                      </a:lnTo>
                      <a:lnTo>
                        <a:pt x="4037" y="710"/>
                      </a:lnTo>
                      <a:lnTo>
                        <a:pt x="3659" y="598"/>
                      </a:lnTo>
                      <a:lnTo>
                        <a:pt x="1167" y="90"/>
                      </a:lnTo>
                      <a:lnTo>
                        <a:pt x="629"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04" name="Freeform 197"/>
                <p:cNvSpPr>
                  <a:spLocks/>
                </p:cNvSpPr>
                <p:nvPr/>
              </p:nvSpPr>
              <p:spPr bwMode="auto">
                <a:xfrm>
                  <a:off x="781" y="3120"/>
                  <a:ext cx="403" cy="208"/>
                </a:xfrm>
                <a:custGeom>
                  <a:avLst/>
                  <a:gdLst>
                    <a:gd name="T0" fmla="*/ 0 w 4037"/>
                    <a:gd name="T1" fmla="*/ 0 h 2709"/>
                    <a:gd name="T2" fmla="*/ 0 w 4037"/>
                    <a:gd name="T3" fmla="*/ 0 h 2709"/>
                    <a:gd name="T4" fmla="*/ 0 w 4037"/>
                    <a:gd name="T5" fmla="*/ 0 h 2709"/>
                    <a:gd name="T6" fmla="*/ 0 w 4037"/>
                    <a:gd name="T7" fmla="*/ 0 h 2709"/>
                    <a:gd name="T8" fmla="*/ 0 w 4037"/>
                    <a:gd name="T9" fmla="*/ 0 h 2709"/>
                    <a:gd name="T10" fmla="*/ 0 w 4037"/>
                    <a:gd name="T11" fmla="*/ 0 h 2709"/>
                    <a:gd name="T12" fmla="*/ 0 w 4037"/>
                    <a:gd name="T13" fmla="*/ 0 h 2709"/>
                    <a:gd name="T14" fmla="*/ 0 w 4037"/>
                    <a:gd name="T15" fmla="*/ 0 h 2709"/>
                    <a:gd name="T16" fmla="*/ 0 w 4037"/>
                    <a:gd name="T17" fmla="*/ 0 h 2709"/>
                    <a:gd name="T18" fmla="*/ 0 w 4037"/>
                    <a:gd name="T19" fmla="*/ 0 h 2709"/>
                    <a:gd name="T20" fmla="*/ 0 w 4037"/>
                    <a:gd name="T21" fmla="*/ 0 h 2709"/>
                    <a:gd name="T22" fmla="*/ 0 w 4037"/>
                    <a:gd name="T23" fmla="*/ 0 h 2709"/>
                    <a:gd name="T24" fmla="*/ 0 w 4037"/>
                    <a:gd name="T25" fmla="*/ 0 h 27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37"/>
                    <a:gd name="T40" fmla="*/ 0 h 2709"/>
                    <a:gd name="T41" fmla="*/ 4037 w 4037"/>
                    <a:gd name="T42" fmla="*/ 2709 h 270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37" h="2709">
                      <a:moveTo>
                        <a:pt x="629" y="0"/>
                      </a:moveTo>
                      <a:lnTo>
                        <a:pt x="205" y="1130"/>
                      </a:lnTo>
                      <a:lnTo>
                        <a:pt x="228" y="1271"/>
                      </a:lnTo>
                      <a:lnTo>
                        <a:pt x="0" y="1882"/>
                      </a:lnTo>
                      <a:lnTo>
                        <a:pt x="402" y="1993"/>
                      </a:lnTo>
                      <a:lnTo>
                        <a:pt x="518" y="1743"/>
                      </a:lnTo>
                      <a:lnTo>
                        <a:pt x="3009" y="2356"/>
                      </a:lnTo>
                      <a:lnTo>
                        <a:pt x="2899" y="2615"/>
                      </a:lnTo>
                      <a:lnTo>
                        <a:pt x="3345" y="2709"/>
                      </a:lnTo>
                      <a:lnTo>
                        <a:pt x="4037" y="710"/>
                      </a:lnTo>
                      <a:lnTo>
                        <a:pt x="3659" y="598"/>
                      </a:lnTo>
                      <a:lnTo>
                        <a:pt x="1167" y="90"/>
                      </a:lnTo>
                      <a:lnTo>
                        <a:pt x="62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05" name="Line 198"/>
                <p:cNvSpPr>
                  <a:spLocks noChangeShapeType="1"/>
                </p:cNvSpPr>
                <p:nvPr/>
              </p:nvSpPr>
              <p:spPr bwMode="auto">
                <a:xfrm>
                  <a:off x="789" y="3246"/>
                  <a:ext cx="43"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06" name="Line 199"/>
                <p:cNvSpPr>
                  <a:spLocks noChangeShapeType="1"/>
                </p:cNvSpPr>
                <p:nvPr/>
              </p:nvSpPr>
              <p:spPr bwMode="auto">
                <a:xfrm>
                  <a:off x="1082" y="3301"/>
                  <a:ext cx="4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07" name="Freeform 200"/>
                <p:cNvSpPr>
                  <a:spLocks/>
                </p:cNvSpPr>
                <p:nvPr/>
              </p:nvSpPr>
              <p:spPr bwMode="auto">
                <a:xfrm>
                  <a:off x="801" y="3124"/>
                  <a:ext cx="93" cy="93"/>
                </a:xfrm>
                <a:custGeom>
                  <a:avLst/>
                  <a:gdLst>
                    <a:gd name="T0" fmla="*/ 0 w 931"/>
                    <a:gd name="T1" fmla="*/ 0 h 1202"/>
                    <a:gd name="T2" fmla="*/ 0 w 931"/>
                    <a:gd name="T3" fmla="*/ 0 h 1202"/>
                    <a:gd name="T4" fmla="*/ 0 w 931"/>
                    <a:gd name="T5" fmla="*/ 0 h 1202"/>
                    <a:gd name="T6" fmla="*/ 0 w 931"/>
                    <a:gd name="T7" fmla="*/ 0 h 1202"/>
                    <a:gd name="T8" fmla="*/ 0 w 931"/>
                    <a:gd name="T9" fmla="*/ 0 h 1202"/>
                    <a:gd name="T10" fmla="*/ 0 w 931"/>
                    <a:gd name="T11" fmla="*/ 0 h 1202"/>
                    <a:gd name="T12" fmla="*/ 0 w 931"/>
                    <a:gd name="T13" fmla="*/ 0 h 1202"/>
                    <a:gd name="T14" fmla="*/ 0 w 931"/>
                    <a:gd name="T15" fmla="*/ 0 h 1202"/>
                    <a:gd name="T16" fmla="*/ 0 w 931"/>
                    <a:gd name="T17" fmla="*/ 0 h 1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1"/>
                    <a:gd name="T28" fmla="*/ 0 h 1202"/>
                    <a:gd name="T29" fmla="*/ 931 w 931"/>
                    <a:gd name="T30" fmla="*/ 1202 h 12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1" h="1202">
                      <a:moveTo>
                        <a:pt x="931" y="58"/>
                      </a:moveTo>
                      <a:lnTo>
                        <a:pt x="443" y="0"/>
                      </a:lnTo>
                      <a:lnTo>
                        <a:pt x="43" y="1086"/>
                      </a:lnTo>
                      <a:lnTo>
                        <a:pt x="0" y="1077"/>
                      </a:lnTo>
                      <a:lnTo>
                        <a:pt x="23" y="1202"/>
                      </a:lnTo>
                      <a:lnTo>
                        <a:pt x="59" y="1202"/>
                      </a:lnTo>
                      <a:lnTo>
                        <a:pt x="488" y="52"/>
                      </a:lnTo>
                      <a:lnTo>
                        <a:pt x="918" y="118"/>
                      </a:lnTo>
                      <a:lnTo>
                        <a:pt x="931" y="58"/>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08" name="Freeform 201"/>
                <p:cNvSpPr>
                  <a:spLocks/>
                </p:cNvSpPr>
                <p:nvPr/>
              </p:nvSpPr>
              <p:spPr bwMode="auto">
                <a:xfrm>
                  <a:off x="801" y="3124"/>
                  <a:ext cx="93" cy="93"/>
                </a:xfrm>
                <a:custGeom>
                  <a:avLst/>
                  <a:gdLst>
                    <a:gd name="T0" fmla="*/ 0 w 931"/>
                    <a:gd name="T1" fmla="*/ 0 h 1202"/>
                    <a:gd name="T2" fmla="*/ 0 w 931"/>
                    <a:gd name="T3" fmla="*/ 0 h 1202"/>
                    <a:gd name="T4" fmla="*/ 0 w 931"/>
                    <a:gd name="T5" fmla="*/ 0 h 1202"/>
                    <a:gd name="T6" fmla="*/ 0 w 931"/>
                    <a:gd name="T7" fmla="*/ 0 h 1202"/>
                    <a:gd name="T8" fmla="*/ 0 w 931"/>
                    <a:gd name="T9" fmla="*/ 0 h 1202"/>
                    <a:gd name="T10" fmla="*/ 0 w 931"/>
                    <a:gd name="T11" fmla="*/ 0 h 1202"/>
                    <a:gd name="T12" fmla="*/ 0 w 931"/>
                    <a:gd name="T13" fmla="*/ 0 h 1202"/>
                    <a:gd name="T14" fmla="*/ 0 w 931"/>
                    <a:gd name="T15" fmla="*/ 0 h 1202"/>
                    <a:gd name="T16" fmla="*/ 0 w 931"/>
                    <a:gd name="T17" fmla="*/ 0 h 12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1"/>
                    <a:gd name="T28" fmla="*/ 0 h 1202"/>
                    <a:gd name="T29" fmla="*/ 931 w 931"/>
                    <a:gd name="T30" fmla="*/ 1202 h 12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1" h="1202">
                      <a:moveTo>
                        <a:pt x="931" y="58"/>
                      </a:moveTo>
                      <a:lnTo>
                        <a:pt x="443" y="0"/>
                      </a:lnTo>
                      <a:lnTo>
                        <a:pt x="43" y="1086"/>
                      </a:lnTo>
                      <a:lnTo>
                        <a:pt x="0" y="1077"/>
                      </a:lnTo>
                      <a:lnTo>
                        <a:pt x="23" y="1202"/>
                      </a:lnTo>
                      <a:lnTo>
                        <a:pt x="59" y="1202"/>
                      </a:lnTo>
                      <a:lnTo>
                        <a:pt x="488" y="52"/>
                      </a:lnTo>
                      <a:lnTo>
                        <a:pt x="918" y="118"/>
                      </a:lnTo>
                      <a:lnTo>
                        <a:pt x="931" y="5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09" name="Line 202"/>
                <p:cNvSpPr>
                  <a:spLocks noChangeShapeType="1"/>
                </p:cNvSpPr>
                <p:nvPr/>
              </p:nvSpPr>
              <p:spPr bwMode="auto">
                <a:xfrm>
                  <a:off x="805" y="3207"/>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10" name="Freeform 203"/>
                <p:cNvSpPr>
                  <a:spLocks/>
                </p:cNvSpPr>
                <p:nvPr/>
              </p:nvSpPr>
              <p:spPr bwMode="auto">
                <a:xfrm>
                  <a:off x="1138" y="3166"/>
                  <a:ext cx="47" cy="99"/>
                </a:xfrm>
                <a:custGeom>
                  <a:avLst/>
                  <a:gdLst>
                    <a:gd name="T0" fmla="*/ 0 w 466"/>
                    <a:gd name="T1" fmla="*/ 0 h 1284"/>
                    <a:gd name="T2" fmla="*/ 0 w 466"/>
                    <a:gd name="T3" fmla="*/ 0 h 1284"/>
                    <a:gd name="T4" fmla="*/ 0 w 466"/>
                    <a:gd name="T5" fmla="*/ 0 h 1284"/>
                    <a:gd name="T6" fmla="*/ 0 w 466"/>
                    <a:gd name="T7" fmla="*/ 0 h 1284"/>
                    <a:gd name="T8" fmla="*/ 0 w 466"/>
                    <a:gd name="T9" fmla="*/ 0 h 1284"/>
                    <a:gd name="T10" fmla="*/ 0 w 466"/>
                    <a:gd name="T11" fmla="*/ 0 h 1284"/>
                    <a:gd name="T12" fmla="*/ 0 w 466"/>
                    <a:gd name="T13" fmla="*/ 0 h 1284"/>
                    <a:gd name="T14" fmla="*/ 0 w 466"/>
                    <a:gd name="T15" fmla="*/ 0 h 1284"/>
                    <a:gd name="T16" fmla="*/ 0 w 466"/>
                    <a:gd name="T17" fmla="*/ 0 h 1284"/>
                    <a:gd name="T18" fmla="*/ 0 w 466"/>
                    <a:gd name="T19" fmla="*/ 0 h 1284"/>
                    <a:gd name="T20" fmla="*/ 0 w 466"/>
                    <a:gd name="T21" fmla="*/ 0 h 1284"/>
                    <a:gd name="T22" fmla="*/ 0 w 466"/>
                    <a:gd name="T23" fmla="*/ 0 h 1284"/>
                    <a:gd name="T24" fmla="*/ 0 w 466"/>
                    <a:gd name="T25" fmla="*/ 0 h 1284"/>
                    <a:gd name="T26" fmla="*/ 0 w 466"/>
                    <a:gd name="T27" fmla="*/ 0 h 1284"/>
                    <a:gd name="T28" fmla="*/ 0 w 466"/>
                    <a:gd name="T29" fmla="*/ 0 h 1284"/>
                    <a:gd name="T30" fmla="*/ 0 w 466"/>
                    <a:gd name="T31" fmla="*/ 0 h 1284"/>
                    <a:gd name="T32" fmla="*/ 0 w 466"/>
                    <a:gd name="T33" fmla="*/ 0 h 1284"/>
                    <a:gd name="T34" fmla="*/ 0 w 466"/>
                    <a:gd name="T35" fmla="*/ 0 h 1284"/>
                    <a:gd name="T36" fmla="*/ 0 w 466"/>
                    <a:gd name="T37" fmla="*/ 0 h 1284"/>
                    <a:gd name="T38" fmla="*/ 0 w 466"/>
                    <a:gd name="T39" fmla="*/ 0 h 1284"/>
                    <a:gd name="T40" fmla="*/ 0 w 466"/>
                    <a:gd name="T41" fmla="*/ 0 h 1284"/>
                    <a:gd name="T42" fmla="*/ 0 w 466"/>
                    <a:gd name="T43" fmla="*/ 0 h 1284"/>
                    <a:gd name="T44" fmla="*/ 0 w 466"/>
                    <a:gd name="T45" fmla="*/ 0 h 1284"/>
                    <a:gd name="T46" fmla="*/ 0 w 466"/>
                    <a:gd name="T47" fmla="*/ 0 h 1284"/>
                    <a:gd name="T48" fmla="*/ 0 w 466"/>
                    <a:gd name="T49" fmla="*/ 0 h 1284"/>
                    <a:gd name="T50" fmla="*/ 0 w 466"/>
                    <a:gd name="T51" fmla="*/ 0 h 1284"/>
                    <a:gd name="T52" fmla="*/ 0 w 466"/>
                    <a:gd name="T53" fmla="*/ 0 h 1284"/>
                    <a:gd name="T54" fmla="*/ 0 w 466"/>
                    <a:gd name="T55" fmla="*/ 0 h 1284"/>
                    <a:gd name="T56" fmla="*/ 0 w 466"/>
                    <a:gd name="T57" fmla="*/ 0 h 1284"/>
                    <a:gd name="T58" fmla="*/ 0 w 466"/>
                    <a:gd name="T59" fmla="*/ 0 h 1284"/>
                    <a:gd name="T60" fmla="*/ 0 w 466"/>
                    <a:gd name="T61" fmla="*/ 0 h 1284"/>
                    <a:gd name="T62" fmla="*/ 0 w 466"/>
                    <a:gd name="T63" fmla="*/ 0 h 1284"/>
                    <a:gd name="T64" fmla="*/ 0 w 466"/>
                    <a:gd name="T65" fmla="*/ 0 h 1284"/>
                    <a:gd name="T66" fmla="*/ 0 w 466"/>
                    <a:gd name="T67" fmla="*/ 0 h 1284"/>
                    <a:gd name="T68" fmla="*/ 0 w 466"/>
                    <a:gd name="T69" fmla="*/ 0 h 1284"/>
                    <a:gd name="T70" fmla="*/ 0 w 466"/>
                    <a:gd name="T71" fmla="*/ 0 h 1284"/>
                    <a:gd name="T72" fmla="*/ 0 w 466"/>
                    <a:gd name="T73" fmla="*/ 0 h 1284"/>
                    <a:gd name="T74" fmla="*/ 0 w 466"/>
                    <a:gd name="T75" fmla="*/ 0 h 1284"/>
                    <a:gd name="T76" fmla="*/ 0 w 466"/>
                    <a:gd name="T77" fmla="*/ 0 h 1284"/>
                    <a:gd name="T78" fmla="*/ 0 w 466"/>
                    <a:gd name="T79" fmla="*/ 0 h 1284"/>
                    <a:gd name="T80" fmla="*/ 0 w 466"/>
                    <a:gd name="T81" fmla="*/ 0 h 1284"/>
                    <a:gd name="T82" fmla="*/ 0 w 466"/>
                    <a:gd name="T83" fmla="*/ 0 h 1284"/>
                    <a:gd name="T84" fmla="*/ 0 w 466"/>
                    <a:gd name="T85" fmla="*/ 0 h 1284"/>
                    <a:gd name="T86" fmla="*/ 0 w 466"/>
                    <a:gd name="T87" fmla="*/ 0 h 1284"/>
                    <a:gd name="T88" fmla="*/ 0 w 466"/>
                    <a:gd name="T89" fmla="*/ 0 h 1284"/>
                    <a:gd name="T90" fmla="*/ 0 w 466"/>
                    <a:gd name="T91" fmla="*/ 0 h 1284"/>
                    <a:gd name="T92" fmla="*/ 0 w 466"/>
                    <a:gd name="T93" fmla="*/ 0 h 1284"/>
                    <a:gd name="T94" fmla="*/ 0 w 466"/>
                    <a:gd name="T95" fmla="*/ 0 h 1284"/>
                    <a:gd name="T96" fmla="*/ 0 w 466"/>
                    <a:gd name="T97" fmla="*/ 0 h 1284"/>
                    <a:gd name="T98" fmla="*/ 0 w 466"/>
                    <a:gd name="T99" fmla="*/ 0 h 1284"/>
                    <a:gd name="T100" fmla="*/ 0 w 466"/>
                    <a:gd name="T101" fmla="*/ 0 h 1284"/>
                    <a:gd name="T102" fmla="*/ 0 w 466"/>
                    <a:gd name="T103" fmla="*/ 0 h 1284"/>
                    <a:gd name="T104" fmla="*/ 0 w 466"/>
                    <a:gd name="T105" fmla="*/ 0 h 1284"/>
                    <a:gd name="T106" fmla="*/ 0 w 466"/>
                    <a:gd name="T107" fmla="*/ 0 h 1284"/>
                    <a:gd name="T108" fmla="*/ 0 w 466"/>
                    <a:gd name="T109" fmla="*/ 0 h 1284"/>
                    <a:gd name="T110" fmla="*/ 0 w 466"/>
                    <a:gd name="T111" fmla="*/ 0 h 1284"/>
                    <a:gd name="T112" fmla="*/ 0 w 466"/>
                    <a:gd name="T113" fmla="*/ 0 h 12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6"/>
                    <a:gd name="T172" fmla="*/ 0 h 1284"/>
                    <a:gd name="T173" fmla="*/ 466 w 466"/>
                    <a:gd name="T174" fmla="*/ 1284 h 12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6" h="1284">
                      <a:moveTo>
                        <a:pt x="59" y="0"/>
                      </a:moveTo>
                      <a:lnTo>
                        <a:pt x="50" y="0"/>
                      </a:lnTo>
                      <a:lnTo>
                        <a:pt x="50" y="24"/>
                      </a:lnTo>
                      <a:lnTo>
                        <a:pt x="37" y="24"/>
                      </a:lnTo>
                      <a:lnTo>
                        <a:pt x="37" y="38"/>
                      </a:lnTo>
                      <a:lnTo>
                        <a:pt x="65" y="38"/>
                      </a:lnTo>
                      <a:lnTo>
                        <a:pt x="65" y="46"/>
                      </a:lnTo>
                      <a:lnTo>
                        <a:pt x="102" y="46"/>
                      </a:lnTo>
                      <a:lnTo>
                        <a:pt x="102" y="52"/>
                      </a:lnTo>
                      <a:lnTo>
                        <a:pt x="132" y="52"/>
                      </a:lnTo>
                      <a:lnTo>
                        <a:pt x="132" y="60"/>
                      </a:lnTo>
                      <a:lnTo>
                        <a:pt x="168" y="60"/>
                      </a:lnTo>
                      <a:lnTo>
                        <a:pt x="168" y="66"/>
                      </a:lnTo>
                      <a:lnTo>
                        <a:pt x="196" y="66"/>
                      </a:lnTo>
                      <a:lnTo>
                        <a:pt x="196" y="75"/>
                      </a:lnTo>
                      <a:lnTo>
                        <a:pt x="227" y="75"/>
                      </a:lnTo>
                      <a:lnTo>
                        <a:pt x="227" y="83"/>
                      </a:lnTo>
                      <a:lnTo>
                        <a:pt x="255" y="83"/>
                      </a:lnTo>
                      <a:lnTo>
                        <a:pt x="255" y="97"/>
                      </a:lnTo>
                      <a:lnTo>
                        <a:pt x="283" y="97"/>
                      </a:lnTo>
                      <a:lnTo>
                        <a:pt x="283" y="103"/>
                      </a:lnTo>
                      <a:lnTo>
                        <a:pt x="320" y="103"/>
                      </a:lnTo>
                      <a:lnTo>
                        <a:pt x="320" y="112"/>
                      </a:lnTo>
                      <a:lnTo>
                        <a:pt x="342" y="112"/>
                      </a:lnTo>
                      <a:lnTo>
                        <a:pt x="342" y="119"/>
                      </a:lnTo>
                      <a:lnTo>
                        <a:pt x="387" y="119"/>
                      </a:lnTo>
                      <a:lnTo>
                        <a:pt x="387" y="134"/>
                      </a:lnTo>
                      <a:lnTo>
                        <a:pt x="409" y="134"/>
                      </a:lnTo>
                      <a:lnTo>
                        <a:pt x="409" y="149"/>
                      </a:lnTo>
                      <a:lnTo>
                        <a:pt x="401" y="149"/>
                      </a:lnTo>
                      <a:lnTo>
                        <a:pt x="401" y="178"/>
                      </a:lnTo>
                      <a:lnTo>
                        <a:pt x="393" y="178"/>
                      </a:lnTo>
                      <a:lnTo>
                        <a:pt x="393" y="200"/>
                      </a:lnTo>
                      <a:lnTo>
                        <a:pt x="387" y="200"/>
                      </a:lnTo>
                      <a:lnTo>
                        <a:pt x="387" y="222"/>
                      </a:lnTo>
                      <a:lnTo>
                        <a:pt x="372" y="222"/>
                      </a:lnTo>
                      <a:lnTo>
                        <a:pt x="372" y="251"/>
                      </a:lnTo>
                      <a:lnTo>
                        <a:pt x="365" y="251"/>
                      </a:lnTo>
                      <a:lnTo>
                        <a:pt x="365" y="273"/>
                      </a:lnTo>
                      <a:lnTo>
                        <a:pt x="350" y="273"/>
                      </a:lnTo>
                      <a:lnTo>
                        <a:pt x="350" y="297"/>
                      </a:lnTo>
                      <a:lnTo>
                        <a:pt x="342" y="297"/>
                      </a:lnTo>
                      <a:lnTo>
                        <a:pt x="342" y="319"/>
                      </a:lnTo>
                      <a:lnTo>
                        <a:pt x="337" y="319"/>
                      </a:lnTo>
                      <a:lnTo>
                        <a:pt x="337" y="370"/>
                      </a:lnTo>
                      <a:lnTo>
                        <a:pt x="320" y="370"/>
                      </a:lnTo>
                      <a:lnTo>
                        <a:pt x="320" y="398"/>
                      </a:lnTo>
                      <a:lnTo>
                        <a:pt x="314" y="398"/>
                      </a:lnTo>
                      <a:lnTo>
                        <a:pt x="314" y="421"/>
                      </a:lnTo>
                      <a:lnTo>
                        <a:pt x="300" y="421"/>
                      </a:lnTo>
                      <a:lnTo>
                        <a:pt x="300" y="436"/>
                      </a:lnTo>
                      <a:lnTo>
                        <a:pt x="292" y="436"/>
                      </a:lnTo>
                      <a:lnTo>
                        <a:pt x="292" y="473"/>
                      </a:lnTo>
                      <a:lnTo>
                        <a:pt x="283" y="473"/>
                      </a:lnTo>
                      <a:lnTo>
                        <a:pt x="283" y="495"/>
                      </a:lnTo>
                      <a:lnTo>
                        <a:pt x="278" y="495"/>
                      </a:lnTo>
                      <a:lnTo>
                        <a:pt x="278" y="517"/>
                      </a:lnTo>
                      <a:lnTo>
                        <a:pt x="263" y="517"/>
                      </a:lnTo>
                      <a:lnTo>
                        <a:pt x="263" y="541"/>
                      </a:lnTo>
                      <a:lnTo>
                        <a:pt x="255" y="541"/>
                      </a:lnTo>
                      <a:lnTo>
                        <a:pt x="255" y="569"/>
                      </a:lnTo>
                      <a:lnTo>
                        <a:pt x="247" y="569"/>
                      </a:lnTo>
                      <a:lnTo>
                        <a:pt x="247" y="600"/>
                      </a:lnTo>
                      <a:lnTo>
                        <a:pt x="233" y="600"/>
                      </a:lnTo>
                      <a:lnTo>
                        <a:pt x="233" y="614"/>
                      </a:lnTo>
                      <a:lnTo>
                        <a:pt x="227" y="614"/>
                      </a:lnTo>
                      <a:lnTo>
                        <a:pt x="227" y="642"/>
                      </a:lnTo>
                      <a:lnTo>
                        <a:pt x="219" y="642"/>
                      </a:lnTo>
                      <a:lnTo>
                        <a:pt x="219" y="693"/>
                      </a:lnTo>
                      <a:lnTo>
                        <a:pt x="204" y="693"/>
                      </a:lnTo>
                      <a:lnTo>
                        <a:pt x="204" y="717"/>
                      </a:lnTo>
                      <a:lnTo>
                        <a:pt x="196" y="717"/>
                      </a:lnTo>
                      <a:lnTo>
                        <a:pt x="196" y="739"/>
                      </a:lnTo>
                      <a:lnTo>
                        <a:pt x="182" y="739"/>
                      </a:lnTo>
                      <a:lnTo>
                        <a:pt x="182" y="768"/>
                      </a:lnTo>
                      <a:lnTo>
                        <a:pt x="174" y="768"/>
                      </a:lnTo>
                      <a:lnTo>
                        <a:pt x="174" y="790"/>
                      </a:lnTo>
                      <a:lnTo>
                        <a:pt x="168" y="790"/>
                      </a:lnTo>
                      <a:lnTo>
                        <a:pt x="168" y="813"/>
                      </a:lnTo>
                      <a:lnTo>
                        <a:pt x="160" y="813"/>
                      </a:lnTo>
                      <a:lnTo>
                        <a:pt x="160" y="842"/>
                      </a:lnTo>
                      <a:lnTo>
                        <a:pt x="146" y="842"/>
                      </a:lnTo>
                      <a:lnTo>
                        <a:pt x="146" y="873"/>
                      </a:lnTo>
                      <a:lnTo>
                        <a:pt x="137" y="873"/>
                      </a:lnTo>
                      <a:lnTo>
                        <a:pt x="137" y="886"/>
                      </a:lnTo>
                      <a:lnTo>
                        <a:pt x="132" y="886"/>
                      </a:lnTo>
                      <a:lnTo>
                        <a:pt x="132" y="915"/>
                      </a:lnTo>
                      <a:lnTo>
                        <a:pt x="117" y="915"/>
                      </a:lnTo>
                      <a:lnTo>
                        <a:pt x="117" y="937"/>
                      </a:lnTo>
                      <a:lnTo>
                        <a:pt x="109" y="937"/>
                      </a:lnTo>
                      <a:lnTo>
                        <a:pt x="109" y="968"/>
                      </a:lnTo>
                      <a:lnTo>
                        <a:pt x="102" y="968"/>
                      </a:lnTo>
                      <a:lnTo>
                        <a:pt x="102" y="989"/>
                      </a:lnTo>
                      <a:lnTo>
                        <a:pt x="95" y="989"/>
                      </a:lnTo>
                      <a:lnTo>
                        <a:pt x="95" y="1012"/>
                      </a:lnTo>
                      <a:lnTo>
                        <a:pt x="87" y="1012"/>
                      </a:lnTo>
                      <a:lnTo>
                        <a:pt x="87" y="1042"/>
                      </a:lnTo>
                      <a:lnTo>
                        <a:pt x="81" y="1042"/>
                      </a:lnTo>
                      <a:lnTo>
                        <a:pt x="81" y="1056"/>
                      </a:lnTo>
                      <a:lnTo>
                        <a:pt x="65" y="1056"/>
                      </a:lnTo>
                      <a:lnTo>
                        <a:pt x="65" y="1085"/>
                      </a:lnTo>
                      <a:lnTo>
                        <a:pt x="59" y="1085"/>
                      </a:lnTo>
                      <a:lnTo>
                        <a:pt x="59" y="1116"/>
                      </a:lnTo>
                      <a:lnTo>
                        <a:pt x="50" y="1116"/>
                      </a:lnTo>
                      <a:lnTo>
                        <a:pt x="50" y="1145"/>
                      </a:lnTo>
                      <a:lnTo>
                        <a:pt x="37" y="1145"/>
                      </a:lnTo>
                      <a:lnTo>
                        <a:pt x="37" y="1159"/>
                      </a:lnTo>
                      <a:lnTo>
                        <a:pt x="28" y="1159"/>
                      </a:lnTo>
                      <a:lnTo>
                        <a:pt x="28" y="1190"/>
                      </a:lnTo>
                      <a:lnTo>
                        <a:pt x="22" y="1190"/>
                      </a:lnTo>
                      <a:lnTo>
                        <a:pt x="22" y="1210"/>
                      </a:lnTo>
                      <a:lnTo>
                        <a:pt x="15" y="1210"/>
                      </a:lnTo>
                      <a:lnTo>
                        <a:pt x="15" y="1233"/>
                      </a:lnTo>
                      <a:lnTo>
                        <a:pt x="0" y="1233"/>
                      </a:lnTo>
                      <a:lnTo>
                        <a:pt x="0" y="1278"/>
                      </a:lnTo>
                      <a:lnTo>
                        <a:pt x="28" y="1278"/>
                      </a:lnTo>
                      <a:lnTo>
                        <a:pt x="28" y="1284"/>
                      </a:lnTo>
                      <a:lnTo>
                        <a:pt x="65" y="1284"/>
                      </a:lnTo>
                      <a:lnTo>
                        <a:pt x="65" y="1278"/>
                      </a:lnTo>
                      <a:lnTo>
                        <a:pt x="81" y="1278"/>
                      </a:lnTo>
                      <a:lnTo>
                        <a:pt x="81" y="1247"/>
                      </a:lnTo>
                      <a:lnTo>
                        <a:pt x="87" y="1247"/>
                      </a:lnTo>
                      <a:lnTo>
                        <a:pt x="87" y="1227"/>
                      </a:lnTo>
                      <a:lnTo>
                        <a:pt x="95" y="1227"/>
                      </a:lnTo>
                      <a:lnTo>
                        <a:pt x="95" y="1196"/>
                      </a:lnTo>
                      <a:lnTo>
                        <a:pt x="102" y="1196"/>
                      </a:lnTo>
                      <a:lnTo>
                        <a:pt x="102" y="1168"/>
                      </a:lnTo>
                      <a:lnTo>
                        <a:pt x="109" y="1168"/>
                      </a:lnTo>
                      <a:lnTo>
                        <a:pt x="109" y="1153"/>
                      </a:lnTo>
                      <a:lnTo>
                        <a:pt x="117" y="1153"/>
                      </a:lnTo>
                      <a:lnTo>
                        <a:pt x="117" y="1131"/>
                      </a:lnTo>
                      <a:lnTo>
                        <a:pt x="132" y="1131"/>
                      </a:lnTo>
                      <a:lnTo>
                        <a:pt x="132" y="1093"/>
                      </a:lnTo>
                      <a:lnTo>
                        <a:pt x="137" y="1093"/>
                      </a:lnTo>
                      <a:lnTo>
                        <a:pt x="137" y="1071"/>
                      </a:lnTo>
                      <a:lnTo>
                        <a:pt x="146" y="1071"/>
                      </a:lnTo>
                      <a:lnTo>
                        <a:pt x="146" y="1042"/>
                      </a:lnTo>
                      <a:lnTo>
                        <a:pt x="160" y="1042"/>
                      </a:lnTo>
                      <a:lnTo>
                        <a:pt x="160" y="1012"/>
                      </a:lnTo>
                      <a:lnTo>
                        <a:pt x="168" y="1012"/>
                      </a:lnTo>
                      <a:lnTo>
                        <a:pt x="168" y="989"/>
                      </a:lnTo>
                      <a:lnTo>
                        <a:pt x="174" y="989"/>
                      </a:lnTo>
                      <a:lnTo>
                        <a:pt x="174" y="952"/>
                      </a:lnTo>
                      <a:lnTo>
                        <a:pt x="182" y="952"/>
                      </a:lnTo>
                      <a:lnTo>
                        <a:pt x="182" y="932"/>
                      </a:lnTo>
                      <a:lnTo>
                        <a:pt x="196" y="932"/>
                      </a:lnTo>
                      <a:lnTo>
                        <a:pt x="196" y="915"/>
                      </a:lnTo>
                      <a:lnTo>
                        <a:pt x="204" y="915"/>
                      </a:lnTo>
                      <a:lnTo>
                        <a:pt x="204" y="886"/>
                      </a:lnTo>
                      <a:lnTo>
                        <a:pt x="219" y="886"/>
                      </a:lnTo>
                      <a:lnTo>
                        <a:pt x="219" y="836"/>
                      </a:lnTo>
                      <a:lnTo>
                        <a:pt x="227" y="836"/>
                      </a:lnTo>
                      <a:lnTo>
                        <a:pt x="227" y="805"/>
                      </a:lnTo>
                      <a:lnTo>
                        <a:pt x="233" y="805"/>
                      </a:lnTo>
                      <a:lnTo>
                        <a:pt x="233" y="776"/>
                      </a:lnTo>
                      <a:lnTo>
                        <a:pt x="247" y="776"/>
                      </a:lnTo>
                      <a:lnTo>
                        <a:pt x="247" y="753"/>
                      </a:lnTo>
                      <a:lnTo>
                        <a:pt x="255" y="753"/>
                      </a:lnTo>
                      <a:lnTo>
                        <a:pt x="255" y="717"/>
                      </a:lnTo>
                      <a:lnTo>
                        <a:pt x="263" y="717"/>
                      </a:lnTo>
                      <a:lnTo>
                        <a:pt x="263" y="693"/>
                      </a:lnTo>
                      <a:lnTo>
                        <a:pt x="278" y="693"/>
                      </a:lnTo>
                      <a:lnTo>
                        <a:pt x="278" y="680"/>
                      </a:lnTo>
                      <a:lnTo>
                        <a:pt x="283" y="680"/>
                      </a:lnTo>
                      <a:lnTo>
                        <a:pt x="283" y="651"/>
                      </a:lnTo>
                      <a:lnTo>
                        <a:pt x="292" y="651"/>
                      </a:lnTo>
                      <a:lnTo>
                        <a:pt x="292" y="620"/>
                      </a:lnTo>
                      <a:lnTo>
                        <a:pt x="300" y="620"/>
                      </a:lnTo>
                      <a:lnTo>
                        <a:pt x="300" y="600"/>
                      </a:lnTo>
                      <a:lnTo>
                        <a:pt x="314" y="600"/>
                      </a:lnTo>
                      <a:lnTo>
                        <a:pt x="314" y="569"/>
                      </a:lnTo>
                      <a:lnTo>
                        <a:pt x="320" y="569"/>
                      </a:lnTo>
                      <a:lnTo>
                        <a:pt x="320" y="541"/>
                      </a:lnTo>
                      <a:lnTo>
                        <a:pt x="337" y="541"/>
                      </a:lnTo>
                      <a:lnTo>
                        <a:pt x="337" y="489"/>
                      </a:lnTo>
                      <a:lnTo>
                        <a:pt x="342" y="489"/>
                      </a:lnTo>
                      <a:lnTo>
                        <a:pt x="342" y="458"/>
                      </a:lnTo>
                      <a:lnTo>
                        <a:pt x="350" y="458"/>
                      </a:lnTo>
                      <a:lnTo>
                        <a:pt x="350" y="436"/>
                      </a:lnTo>
                      <a:lnTo>
                        <a:pt x="365" y="436"/>
                      </a:lnTo>
                      <a:lnTo>
                        <a:pt x="365" y="415"/>
                      </a:lnTo>
                      <a:lnTo>
                        <a:pt x="372" y="415"/>
                      </a:lnTo>
                      <a:lnTo>
                        <a:pt x="372" y="385"/>
                      </a:lnTo>
                      <a:lnTo>
                        <a:pt x="387" y="385"/>
                      </a:lnTo>
                      <a:lnTo>
                        <a:pt x="387" y="356"/>
                      </a:lnTo>
                      <a:lnTo>
                        <a:pt x="393" y="356"/>
                      </a:lnTo>
                      <a:lnTo>
                        <a:pt x="393" y="333"/>
                      </a:lnTo>
                      <a:lnTo>
                        <a:pt x="401" y="333"/>
                      </a:lnTo>
                      <a:lnTo>
                        <a:pt x="401" y="304"/>
                      </a:lnTo>
                      <a:lnTo>
                        <a:pt x="409" y="304"/>
                      </a:lnTo>
                      <a:lnTo>
                        <a:pt x="409" y="273"/>
                      </a:lnTo>
                      <a:lnTo>
                        <a:pt x="424" y="273"/>
                      </a:lnTo>
                      <a:lnTo>
                        <a:pt x="424" y="251"/>
                      </a:lnTo>
                      <a:lnTo>
                        <a:pt x="429" y="251"/>
                      </a:lnTo>
                      <a:lnTo>
                        <a:pt x="429" y="222"/>
                      </a:lnTo>
                      <a:lnTo>
                        <a:pt x="437" y="222"/>
                      </a:lnTo>
                      <a:lnTo>
                        <a:pt x="437" y="200"/>
                      </a:lnTo>
                      <a:lnTo>
                        <a:pt x="446" y="200"/>
                      </a:lnTo>
                      <a:lnTo>
                        <a:pt x="446" y="178"/>
                      </a:lnTo>
                      <a:lnTo>
                        <a:pt x="452" y="178"/>
                      </a:lnTo>
                      <a:lnTo>
                        <a:pt x="452" y="149"/>
                      </a:lnTo>
                      <a:lnTo>
                        <a:pt x="459" y="149"/>
                      </a:lnTo>
                      <a:lnTo>
                        <a:pt x="459" y="119"/>
                      </a:lnTo>
                      <a:lnTo>
                        <a:pt x="466" y="119"/>
                      </a:lnTo>
                      <a:lnTo>
                        <a:pt x="466" y="103"/>
                      </a:lnTo>
                      <a:lnTo>
                        <a:pt x="437" y="103"/>
                      </a:lnTo>
                      <a:lnTo>
                        <a:pt x="437" y="97"/>
                      </a:lnTo>
                      <a:lnTo>
                        <a:pt x="409" y="97"/>
                      </a:lnTo>
                      <a:lnTo>
                        <a:pt x="409" y="83"/>
                      </a:lnTo>
                      <a:lnTo>
                        <a:pt x="372" y="83"/>
                      </a:lnTo>
                      <a:lnTo>
                        <a:pt x="372" y="75"/>
                      </a:lnTo>
                      <a:lnTo>
                        <a:pt x="342" y="75"/>
                      </a:lnTo>
                      <a:lnTo>
                        <a:pt x="342" y="66"/>
                      </a:lnTo>
                      <a:lnTo>
                        <a:pt x="314" y="66"/>
                      </a:lnTo>
                      <a:lnTo>
                        <a:pt x="314" y="60"/>
                      </a:lnTo>
                      <a:lnTo>
                        <a:pt x="283" y="60"/>
                      </a:lnTo>
                      <a:lnTo>
                        <a:pt x="283" y="52"/>
                      </a:lnTo>
                      <a:lnTo>
                        <a:pt x="247" y="52"/>
                      </a:lnTo>
                      <a:lnTo>
                        <a:pt x="247" y="46"/>
                      </a:lnTo>
                      <a:lnTo>
                        <a:pt x="219" y="46"/>
                      </a:lnTo>
                      <a:lnTo>
                        <a:pt x="219" y="38"/>
                      </a:lnTo>
                      <a:lnTo>
                        <a:pt x="182" y="38"/>
                      </a:lnTo>
                      <a:lnTo>
                        <a:pt x="182" y="24"/>
                      </a:lnTo>
                      <a:lnTo>
                        <a:pt x="160" y="24"/>
                      </a:lnTo>
                      <a:lnTo>
                        <a:pt x="160" y="15"/>
                      </a:lnTo>
                      <a:lnTo>
                        <a:pt x="117" y="15"/>
                      </a:lnTo>
                      <a:lnTo>
                        <a:pt x="117" y="0"/>
                      </a:lnTo>
                      <a:lnTo>
                        <a:pt x="95" y="0"/>
                      </a:lnTo>
                      <a:lnTo>
                        <a:pt x="59"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11" name="Freeform 204"/>
                <p:cNvSpPr>
                  <a:spLocks/>
                </p:cNvSpPr>
                <p:nvPr/>
              </p:nvSpPr>
              <p:spPr bwMode="auto">
                <a:xfrm>
                  <a:off x="1138" y="3165"/>
                  <a:ext cx="47" cy="100"/>
                </a:xfrm>
                <a:custGeom>
                  <a:avLst/>
                  <a:gdLst>
                    <a:gd name="T0" fmla="*/ 0 w 466"/>
                    <a:gd name="T1" fmla="*/ 0 h 1297"/>
                    <a:gd name="T2" fmla="*/ 0 w 466"/>
                    <a:gd name="T3" fmla="*/ 0 h 1297"/>
                    <a:gd name="T4" fmla="*/ 0 w 466"/>
                    <a:gd name="T5" fmla="*/ 0 h 1297"/>
                    <a:gd name="T6" fmla="*/ 0 w 466"/>
                    <a:gd name="T7" fmla="*/ 0 h 1297"/>
                    <a:gd name="T8" fmla="*/ 0 w 466"/>
                    <a:gd name="T9" fmla="*/ 0 h 1297"/>
                    <a:gd name="T10" fmla="*/ 0 w 466"/>
                    <a:gd name="T11" fmla="*/ 0 h 1297"/>
                    <a:gd name="T12" fmla="*/ 0 w 466"/>
                    <a:gd name="T13" fmla="*/ 0 h 1297"/>
                    <a:gd name="T14" fmla="*/ 0 60000 65536"/>
                    <a:gd name="T15" fmla="*/ 0 60000 65536"/>
                    <a:gd name="T16" fmla="*/ 0 60000 65536"/>
                    <a:gd name="T17" fmla="*/ 0 60000 65536"/>
                    <a:gd name="T18" fmla="*/ 0 60000 65536"/>
                    <a:gd name="T19" fmla="*/ 0 60000 65536"/>
                    <a:gd name="T20" fmla="*/ 0 60000 65536"/>
                    <a:gd name="T21" fmla="*/ 0 w 466"/>
                    <a:gd name="T22" fmla="*/ 0 h 1297"/>
                    <a:gd name="T23" fmla="*/ 466 w 466"/>
                    <a:gd name="T24" fmla="*/ 1297 h 12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6" h="1297">
                      <a:moveTo>
                        <a:pt x="0" y="1277"/>
                      </a:moveTo>
                      <a:lnTo>
                        <a:pt x="409" y="147"/>
                      </a:lnTo>
                      <a:lnTo>
                        <a:pt x="37" y="37"/>
                      </a:lnTo>
                      <a:lnTo>
                        <a:pt x="59" y="0"/>
                      </a:lnTo>
                      <a:lnTo>
                        <a:pt x="466" y="116"/>
                      </a:lnTo>
                      <a:lnTo>
                        <a:pt x="65" y="1297"/>
                      </a:lnTo>
                      <a:lnTo>
                        <a:pt x="0" y="12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12" name="Freeform 205"/>
                <p:cNvSpPr>
                  <a:spLocks/>
                </p:cNvSpPr>
                <p:nvPr/>
              </p:nvSpPr>
              <p:spPr bwMode="auto">
                <a:xfrm>
                  <a:off x="1141" y="3167"/>
                  <a:ext cx="40" cy="12"/>
                </a:xfrm>
                <a:custGeom>
                  <a:avLst/>
                  <a:gdLst>
                    <a:gd name="T0" fmla="*/ 0 w 396"/>
                    <a:gd name="T1" fmla="*/ 0 h 148"/>
                    <a:gd name="T2" fmla="*/ 0 w 396"/>
                    <a:gd name="T3" fmla="*/ 0 h 148"/>
                    <a:gd name="T4" fmla="*/ 0 w 396"/>
                    <a:gd name="T5" fmla="*/ 0 h 148"/>
                    <a:gd name="T6" fmla="*/ 0 w 396"/>
                    <a:gd name="T7" fmla="*/ 0 h 148"/>
                    <a:gd name="T8" fmla="*/ 0 w 396"/>
                    <a:gd name="T9" fmla="*/ 0 h 148"/>
                    <a:gd name="T10" fmla="*/ 0 w 396"/>
                    <a:gd name="T11" fmla="*/ 0 h 148"/>
                    <a:gd name="T12" fmla="*/ 0 60000 65536"/>
                    <a:gd name="T13" fmla="*/ 0 60000 65536"/>
                    <a:gd name="T14" fmla="*/ 0 60000 65536"/>
                    <a:gd name="T15" fmla="*/ 0 60000 65536"/>
                    <a:gd name="T16" fmla="*/ 0 60000 65536"/>
                    <a:gd name="T17" fmla="*/ 0 60000 65536"/>
                    <a:gd name="T18" fmla="*/ 0 w 396"/>
                    <a:gd name="T19" fmla="*/ 0 h 148"/>
                    <a:gd name="T20" fmla="*/ 396 w 396"/>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396" h="148">
                      <a:moveTo>
                        <a:pt x="31" y="0"/>
                      </a:moveTo>
                      <a:lnTo>
                        <a:pt x="0" y="88"/>
                      </a:lnTo>
                      <a:lnTo>
                        <a:pt x="59" y="68"/>
                      </a:lnTo>
                      <a:lnTo>
                        <a:pt x="373" y="148"/>
                      </a:lnTo>
                      <a:lnTo>
                        <a:pt x="396" y="97"/>
                      </a:lnTo>
                      <a:lnTo>
                        <a:pt x="31"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13" name="Freeform 206"/>
                <p:cNvSpPr>
                  <a:spLocks/>
                </p:cNvSpPr>
                <p:nvPr/>
              </p:nvSpPr>
              <p:spPr bwMode="auto">
                <a:xfrm>
                  <a:off x="1141" y="3167"/>
                  <a:ext cx="40" cy="12"/>
                </a:xfrm>
                <a:custGeom>
                  <a:avLst/>
                  <a:gdLst>
                    <a:gd name="T0" fmla="*/ 0 w 396"/>
                    <a:gd name="T1" fmla="*/ 0 h 148"/>
                    <a:gd name="T2" fmla="*/ 0 w 396"/>
                    <a:gd name="T3" fmla="*/ 0 h 148"/>
                    <a:gd name="T4" fmla="*/ 0 w 396"/>
                    <a:gd name="T5" fmla="*/ 0 h 148"/>
                    <a:gd name="T6" fmla="*/ 0 w 396"/>
                    <a:gd name="T7" fmla="*/ 0 h 148"/>
                    <a:gd name="T8" fmla="*/ 0 w 396"/>
                    <a:gd name="T9" fmla="*/ 0 h 148"/>
                    <a:gd name="T10" fmla="*/ 0 w 396"/>
                    <a:gd name="T11" fmla="*/ 0 h 148"/>
                    <a:gd name="T12" fmla="*/ 0 60000 65536"/>
                    <a:gd name="T13" fmla="*/ 0 60000 65536"/>
                    <a:gd name="T14" fmla="*/ 0 60000 65536"/>
                    <a:gd name="T15" fmla="*/ 0 60000 65536"/>
                    <a:gd name="T16" fmla="*/ 0 60000 65536"/>
                    <a:gd name="T17" fmla="*/ 0 60000 65536"/>
                    <a:gd name="T18" fmla="*/ 0 w 396"/>
                    <a:gd name="T19" fmla="*/ 0 h 148"/>
                    <a:gd name="T20" fmla="*/ 396 w 396"/>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396" h="148">
                      <a:moveTo>
                        <a:pt x="31" y="0"/>
                      </a:moveTo>
                      <a:lnTo>
                        <a:pt x="0" y="88"/>
                      </a:lnTo>
                      <a:lnTo>
                        <a:pt x="59" y="68"/>
                      </a:lnTo>
                      <a:lnTo>
                        <a:pt x="373" y="148"/>
                      </a:lnTo>
                      <a:lnTo>
                        <a:pt x="396" y="97"/>
                      </a:lnTo>
                      <a:lnTo>
                        <a:pt x="3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14" name="Line 207"/>
                <p:cNvSpPr>
                  <a:spLocks noChangeShapeType="1"/>
                </p:cNvSpPr>
                <p:nvPr/>
              </p:nvSpPr>
              <p:spPr bwMode="auto">
                <a:xfrm flipH="1" flipV="1">
                  <a:off x="1144" y="3167"/>
                  <a:ext cx="4"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15" name="Freeform 208"/>
                <p:cNvSpPr>
                  <a:spLocks/>
                </p:cNvSpPr>
                <p:nvPr/>
              </p:nvSpPr>
              <p:spPr bwMode="auto">
                <a:xfrm>
                  <a:off x="1136" y="3262"/>
                  <a:ext cx="8" cy="12"/>
                </a:xfrm>
                <a:custGeom>
                  <a:avLst/>
                  <a:gdLst>
                    <a:gd name="T0" fmla="*/ 0 w 87"/>
                    <a:gd name="T1" fmla="*/ 0 h 156"/>
                    <a:gd name="T2" fmla="*/ 0 w 87"/>
                    <a:gd name="T3" fmla="*/ 0 h 156"/>
                    <a:gd name="T4" fmla="*/ 0 w 87"/>
                    <a:gd name="T5" fmla="*/ 0 h 156"/>
                    <a:gd name="T6" fmla="*/ 0 w 87"/>
                    <a:gd name="T7" fmla="*/ 0 h 156"/>
                    <a:gd name="T8" fmla="*/ 0 w 87"/>
                    <a:gd name="T9" fmla="*/ 0 h 156"/>
                    <a:gd name="T10" fmla="*/ 0 60000 65536"/>
                    <a:gd name="T11" fmla="*/ 0 60000 65536"/>
                    <a:gd name="T12" fmla="*/ 0 60000 65536"/>
                    <a:gd name="T13" fmla="*/ 0 60000 65536"/>
                    <a:gd name="T14" fmla="*/ 0 60000 65536"/>
                    <a:gd name="T15" fmla="*/ 0 w 87"/>
                    <a:gd name="T16" fmla="*/ 0 h 156"/>
                    <a:gd name="T17" fmla="*/ 87 w 87"/>
                    <a:gd name="T18" fmla="*/ 156 h 156"/>
                  </a:gdLst>
                  <a:ahLst/>
                  <a:cxnLst>
                    <a:cxn ang="T10">
                      <a:pos x="T0" y="T1"/>
                    </a:cxn>
                    <a:cxn ang="T11">
                      <a:pos x="T2" y="T3"/>
                    </a:cxn>
                    <a:cxn ang="T12">
                      <a:pos x="T4" y="T5"/>
                    </a:cxn>
                    <a:cxn ang="T13">
                      <a:pos x="T6" y="T7"/>
                    </a:cxn>
                    <a:cxn ang="T14">
                      <a:pos x="T8" y="T9"/>
                    </a:cxn>
                  </a:cxnLst>
                  <a:rect l="T15" t="T16" r="T17" b="T18"/>
                  <a:pathLst>
                    <a:path w="87" h="156">
                      <a:moveTo>
                        <a:pt x="28" y="0"/>
                      </a:moveTo>
                      <a:lnTo>
                        <a:pt x="0" y="134"/>
                      </a:lnTo>
                      <a:lnTo>
                        <a:pt x="28" y="156"/>
                      </a:lnTo>
                      <a:lnTo>
                        <a:pt x="87" y="37"/>
                      </a:lnTo>
                      <a:lnTo>
                        <a:pt x="28" y="0"/>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16" name="Freeform 209"/>
                <p:cNvSpPr>
                  <a:spLocks/>
                </p:cNvSpPr>
                <p:nvPr/>
              </p:nvSpPr>
              <p:spPr bwMode="auto">
                <a:xfrm>
                  <a:off x="1136" y="3262"/>
                  <a:ext cx="8" cy="12"/>
                </a:xfrm>
                <a:custGeom>
                  <a:avLst/>
                  <a:gdLst>
                    <a:gd name="T0" fmla="*/ 0 w 87"/>
                    <a:gd name="T1" fmla="*/ 0 h 156"/>
                    <a:gd name="T2" fmla="*/ 0 w 87"/>
                    <a:gd name="T3" fmla="*/ 0 h 156"/>
                    <a:gd name="T4" fmla="*/ 0 w 87"/>
                    <a:gd name="T5" fmla="*/ 0 h 156"/>
                    <a:gd name="T6" fmla="*/ 0 w 87"/>
                    <a:gd name="T7" fmla="*/ 0 h 156"/>
                    <a:gd name="T8" fmla="*/ 0 w 87"/>
                    <a:gd name="T9" fmla="*/ 0 h 156"/>
                    <a:gd name="T10" fmla="*/ 0 60000 65536"/>
                    <a:gd name="T11" fmla="*/ 0 60000 65536"/>
                    <a:gd name="T12" fmla="*/ 0 60000 65536"/>
                    <a:gd name="T13" fmla="*/ 0 60000 65536"/>
                    <a:gd name="T14" fmla="*/ 0 60000 65536"/>
                    <a:gd name="T15" fmla="*/ 0 w 87"/>
                    <a:gd name="T16" fmla="*/ 0 h 156"/>
                    <a:gd name="T17" fmla="*/ 87 w 87"/>
                    <a:gd name="T18" fmla="*/ 156 h 156"/>
                  </a:gdLst>
                  <a:ahLst/>
                  <a:cxnLst>
                    <a:cxn ang="T10">
                      <a:pos x="T0" y="T1"/>
                    </a:cxn>
                    <a:cxn ang="T11">
                      <a:pos x="T2" y="T3"/>
                    </a:cxn>
                    <a:cxn ang="T12">
                      <a:pos x="T4" y="T5"/>
                    </a:cxn>
                    <a:cxn ang="T13">
                      <a:pos x="T6" y="T7"/>
                    </a:cxn>
                    <a:cxn ang="T14">
                      <a:pos x="T8" y="T9"/>
                    </a:cxn>
                  </a:cxnLst>
                  <a:rect l="T15" t="T16" r="T17" b="T18"/>
                  <a:pathLst>
                    <a:path w="87" h="156">
                      <a:moveTo>
                        <a:pt x="28" y="0"/>
                      </a:moveTo>
                      <a:lnTo>
                        <a:pt x="0" y="134"/>
                      </a:lnTo>
                      <a:lnTo>
                        <a:pt x="28" y="156"/>
                      </a:lnTo>
                      <a:lnTo>
                        <a:pt x="87" y="37"/>
                      </a:lnTo>
                      <a:lnTo>
                        <a:pt x="2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17" name="Freeform 210"/>
                <p:cNvSpPr>
                  <a:spLocks/>
                </p:cNvSpPr>
                <p:nvPr/>
              </p:nvSpPr>
              <p:spPr bwMode="auto">
                <a:xfrm>
                  <a:off x="891" y="3125"/>
                  <a:ext cx="256" cy="49"/>
                </a:xfrm>
                <a:custGeom>
                  <a:avLst/>
                  <a:gdLst>
                    <a:gd name="T0" fmla="*/ 0 w 2566"/>
                    <a:gd name="T1" fmla="*/ 0 h 633"/>
                    <a:gd name="T2" fmla="*/ 0 w 2566"/>
                    <a:gd name="T3" fmla="*/ 0 h 633"/>
                    <a:gd name="T4" fmla="*/ 0 w 2566"/>
                    <a:gd name="T5" fmla="*/ 0 h 633"/>
                    <a:gd name="T6" fmla="*/ 0 w 2566"/>
                    <a:gd name="T7" fmla="*/ 0 h 633"/>
                    <a:gd name="T8" fmla="*/ 0 w 2566"/>
                    <a:gd name="T9" fmla="*/ 0 h 633"/>
                    <a:gd name="T10" fmla="*/ 0 w 2566"/>
                    <a:gd name="T11" fmla="*/ 0 h 633"/>
                    <a:gd name="T12" fmla="*/ 0 60000 65536"/>
                    <a:gd name="T13" fmla="*/ 0 60000 65536"/>
                    <a:gd name="T14" fmla="*/ 0 60000 65536"/>
                    <a:gd name="T15" fmla="*/ 0 60000 65536"/>
                    <a:gd name="T16" fmla="*/ 0 60000 65536"/>
                    <a:gd name="T17" fmla="*/ 0 60000 65536"/>
                    <a:gd name="T18" fmla="*/ 0 w 2566"/>
                    <a:gd name="T19" fmla="*/ 0 h 633"/>
                    <a:gd name="T20" fmla="*/ 2566 w 2566"/>
                    <a:gd name="T21" fmla="*/ 633 h 633"/>
                  </a:gdLst>
                  <a:ahLst/>
                  <a:cxnLst>
                    <a:cxn ang="T12">
                      <a:pos x="T0" y="T1"/>
                    </a:cxn>
                    <a:cxn ang="T13">
                      <a:pos x="T2" y="T3"/>
                    </a:cxn>
                    <a:cxn ang="T14">
                      <a:pos x="T4" y="T5"/>
                    </a:cxn>
                    <a:cxn ang="T15">
                      <a:pos x="T6" y="T7"/>
                    </a:cxn>
                    <a:cxn ang="T16">
                      <a:pos x="T8" y="T9"/>
                    </a:cxn>
                    <a:cxn ang="T17">
                      <a:pos x="T10" y="T11"/>
                    </a:cxn>
                  </a:cxnLst>
                  <a:rect l="T18" t="T19" r="T20" b="T21"/>
                  <a:pathLst>
                    <a:path w="2566" h="633">
                      <a:moveTo>
                        <a:pt x="37" y="0"/>
                      </a:moveTo>
                      <a:lnTo>
                        <a:pt x="0" y="110"/>
                      </a:lnTo>
                      <a:lnTo>
                        <a:pt x="2516" y="633"/>
                      </a:lnTo>
                      <a:lnTo>
                        <a:pt x="2566" y="494"/>
                      </a:lnTo>
                      <a:lnTo>
                        <a:pt x="1234" y="176"/>
                      </a:lnTo>
                      <a:lnTo>
                        <a:pt x="37"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18" name="Freeform 211"/>
                <p:cNvSpPr>
                  <a:spLocks/>
                </p:cNvSpPr>
                <p:nvPr/>
              </p:nvSpPr>
              <p:spPr bwMode="auto">
                <a:xfrm>
                  <a:off x="891" y="3125"/>
                  <a:ext cx="256" cy="49"/>
                </a:xfrm>
                <a:custGeom>
                  <a:avLst/>
                  <a:gdLst>
                    <a:gd name="T0" fmla="*/ 0 w 2566"/>
                    <a:gd name="T1" fmla="*/ 0 h 633"/>
                    <a:gd name="T2" fmla="*/ 0 w 2566"/>
                    <a:gd name="T3" fmla="*/ 0 h 633"/>
                    <a:gd name="T4" fmla="*/ 0 w 2566"/>
                    <a:gd name="T5" fmla="*/ 0 h 633"/>
                    <a:gd name="T6" fmla="*/ 0 w 2566"/>
                    <a:gd name="T7" fmla="*/ 0 h 633"/>
                    <a:gd name="T8" fmla="*/ 0 w 2566"/>
                    <a:gd name="T9" fmla="*/ 0 h 633"/>
                    <a:gd name="T10" fmla="*/ 0 w 2566"/>
                    <a:gd name="T11" fmla="*/ 0 h 633"/>
                    <a:gd name="T12" fmla="*/ 0 60000 65536"/>
                    <a:gd name="T13" fmla="*/ 0 60000 65536"/>
                    <a:gd name="T14" fmla="*/ 0 60000 65536"/>
                    <a:gd name="T15" fmla="*/ 0 60000 65536"/>
                    <a:gd name="T16" fmla="*/ 0 60000 65536"/>
                    <a:gd name="T17" fmla="*/ 0 60000 65536"/>
                    <a:gd name="T18" fmla="*/ 0 w 2566"/>
                    <a:gd name="T19" fmla="*/ 0 h 633"/>
                    <a:gd name="T20" fmla="*/ 2566 w 2566"/>
                    <a:gd name="T21" fmla="*/ 633 h 633"/>
                  </a:gdLst>
                  <a:ahLst/>
                  <a:cxnLst>
                    <a:cxn ang="T12">
                      <a:pos x="T0" y="T1"/>
                    </a:cxn>
                    <a:cxn ang="T13">
                      <a:pos x="T2" y="T3"/>
                    </a:cxn>
                    <a:cxn ang="T14">
                      <a:pos x="T4" y="T5"/>
                    </a:cxn>
                    <a:cxn ang="T15">
                      <a:pos x="T6" y="T7"/>
                    </a:cxn>
                    <a:cxn ang="T16">
                      <a:pos x="T8" y="T9"/>
                    </a:cxn>
                    <a:cxn ang="T17">
                      <a:pos x="T10" y="T11"/>
                    </a:cxn>
                  </a:cxnLst>
                  <a:rect l="T18" t="T19" r="T20" b="T21"/>
                  <a:pathLst>
                    <a:path w="2566" h="633">
                      <a:moveTo>
                        <a:pt x="37" y="0"/>
                      </a:moveTo>
                      <a:lnTo>
                        <a:pt x="0" y="110"/>
                      </a:lnTo>
                      <a:lnTo>
                        <a:pt x="2516" y="633"/>
                      </a:lnTo>
                      <a:lnTo>
                        <a:pt x="2566" y="494"/>
                      </a:lnTo>
                      <a:lnTo>
                        <a:pt x="1234" y="176"/>
                      </a:lnTo>
                      <a:lnTo>
                        <a:pt x="3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19" name="Freeform 212"/>
                <p:cNvSpPr>
                  <a:spLocks/>
                </p:cNvSpPr>
                <p:nvPr/>
              </p:nvSpPr>
              <p:spPr bwMode="auto">
                <a:xfrm>
                  <a:off x="973" y="3137"/>
                  <a:ext cx="73" cy="17"/>
                </a:xfrm>
                <a:custGeom>
                  <a:avLst/>
                  <a:gdLst>
                    <a:gd name="T0" fmla="*/ 0 w 729"/>
                    <a:gd name="T1" fmla="*/ 0 h 222"/>
                    <a:gd name="T2" fmla="*/ 0 w 729"/>
                    <a:gd name="T3" fmla="*/ 0 h 222"/>
                    <a:gd name="T4" fmla="*/ 0 w 729"/>
                    <a:gd name="T5" fmla="*/ 0 h 222"/>
                    <a:gd name="T6" fmla="*/ 0 w 729"/>
                    <a:gd name="T7" fmla="*/ 0 h 222"/>
                    <a:gd name="T8" fmla="*/ 0 w 729"/>
                    <a:gd name="T9" fmla="*/ 0 h 222"/>
                    <a:gd name="T10" fmla="*/ 0 w 729"/>
                    <a:gd name="T11" fmla="*/ 0 h 222"/>
                    <a:gd name="T12" fmla="*/ 0 60000 65536"/>
                    <a:gd name="T13" fmla="*/ 0 60000 65536"/>
                    <a:gd name="T14" fmla="*/ 0 60000 65536"/>
                    <a:gd name="T15" fmla="*/ 0 60000 65536"/>
                    <a:gd name="T16" fmla="*/ 0 60000 65536"/>
                    <a:gd name="T17" fmla="*/ 0 60000 65536"/>
                    <a:gd name="T18" fmla="*/ 0 w 729"/>
                    <a:gd name="T19" fmla="*/ 0 h 222"/>
                    <a:gd name="T20" fmla="*/ 729 w 729"/>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729" h="222">
                      <a:moveTo>
                        <a:pt x="0" y="0"/>
                      </a:moveTo>
                      <a:lnTo>
                        <a:pt x="22" y="80"/>
                      </a:lnTo>
                      <a:lnTo>
                        <a:pt x="685" y="222"/>
                      </a:lnTo>
                      <a:lnTo>
                        <a:pt x="729" y="139"/>
                      </a:lnTo>
                      <a:lnTo>
                        <a:pt x="642" y="80"/>
                      </a:lnTo>
                      <a:lnTo>
                        <a:pt x="0"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20" name="Freeform 213"/>
                <p:cNvSpPr>
                  <a:spLocks/>
                </p:cNvSpPr>
                <p:nvPr/>
              </p:nvSpPr>
              <p:spPr bwMode="auto">
                <a:xfrm>
                  <a:off x="973" y="3137"/>
                  <a:ext cx="73" cy="17"/>
                </a:xfrm>
                <a:custGeom>
                  <a:avLst/>
                  <a:gdLst>
                    <a:gd name="T0" fmla="*/ 0 w 729"/>
                    <a:gd name="T1" fmla="*/ 0 h 222"/>
                    <a:gd name="T2" fmla="*/ 0 w 729"/>
                    <a:gd name="T3" fmla="*/ 0 h 222"/>
                    <a:gd name="T4" fmla="*/ 0 w 729"/>
                    <a:gd name="T5" fmla="*/ 0 h 222"/>
                    <a:gd name="T6" fmla="*/ 0 w 729"/>
                    <a:gd name="T7" fmla="*/ 0 h 222"/>
                    <a:gd name="T8" fmla="*/ 0 w 729"/>
                    <a:gd name="T9" fmla="*/ 0 h 222"/>
                    <a:gd name="T10" fmla="*/ 0 w 729"/>
                    <a:gd name="T11" fmla="*/ 0 h 222"/>
                    <a:gd name="T12" fmla="*/ 0 60000 65536"/>
                    <a:gd name="T13" fmla="*/ 0 60000 65536"/>
                    <a:gd name="T14" fmla="*/ 0 60000 65536"/>
                    <a:gd name="T15" fmla="*/ 0 60000 65536"/>
                    <a:gd name="T16" fmla="*/ 0 60000 65536"/>
                    <a:gd name="T17" fmla="*/ 0 60000 65536"/>
                    <a:gd name="T18" fmla="*/ 0 w 729"/>
                    <a:gd name="T19" fmla="*/ 0 h 222"/>
                    <a:gd name="T20" fmla="*/ 729 w 729"/>
                    <a:gd name="T21" fmla="*/ 222 h 222"/>
                  </a:gdLst>
                  <a:ahLst/>
                  <a:cxnLst>
                    <a:cxn ang="T12">
                      <a:pos x="T0" y="T1"/>
                    </a:cxn>
                    <a:cxn ang="T13">
                      <a:pos x="T2" y="T3"/>
                    </a:cxn>
                    <a:cxn ang="T14">
                      <a:pos x="T4" y="T5"/>
                    </a:cxn>
                    <a:cxn ang="T15">
                      <a:pos x="T6" y="T7"/>
                    </a:cxn>
                    <a:cxn ang="T16">
                      <a:pos x="T8" y="T9"/>
                    </a:cxn>
                    <a:cxn ang="T17">
                      <a:pos x="T10" y="T11"/>
                    </a:cxn>
                  </a:cxnLst>
                  <a:rect l="T18" t="T19" r="T20" b="T21"/>
                  <a:pathLst>
                    <a:path w="729" h="222">
                      <a:moveTo>
                        <a:pt x="0" y="0"/>
                      </a:moveTo>
                      <a:lnTo>
                        <a:pt x="22" y="80"/>
                      </a:lnTo>
                      <a:lnTo>
                        <a:pt x="685" y="222"/>
                      </a:lnTo>
                      <a:lnTo>
                        <a:pt x="729" y="139"/>
                      </a:lnTo>
                      <a:lnTo>
                        <a:pt x="642" y="8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21" name="Line 214"/>
                <p:cNvSpPr>
                  <a:spLocks noChangeShapeType="1"/>
                </p:cNvSpPr>
                <p:nvPr/>
              </p:nvSpPr>
              <p:spPr bwMode="auto">
                <a:xfrm>
                  <a:off x="1034" y="3147"/>
                  <a:ext cx="7"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22" name="Freeform 215"/>
                <p:cNvSpPr>
                  <a:spLocks/>
                </p:cNvSpPr>
                <p:nvPr/>
              </p:nvSpPr>
              <p:spPr bwMode="auto">
                <a:xfrm>
                  <a:off x="973" y="3131"/>
                  <a:ext cx="64" cy="16"/>
                </a:xfrm>
                <a:custGeom>
                  <a:avLst/>
                  <a:gdLst>
                    <a:gd name="T0" fmla="*/ 0 w 642"/>
                    <a:gd name="T1" fmla="*/ 0 h 212"/>
                    <a:gd name="T2" fmla="*/ 0 w 642"/>
                    <a:gd name="T3" fmla="*/ 0 h 212"/>
                    <a:gd name="T4" fmla="*/ 0 w 642"/>
                    <a:gd name="T5" fmla="*/ 0 h 212"/>
                    <a:gd name="T6" fmla="*/ 0 w 642"/>
                    <a:gd name="T7" fmla="*/ 0 h 212"/>
                    <a:gd name="T8" fmla="*/ 0 w 642"/>
                    <a:gd name="T9" fmla="*/ 0 h 212"/>
                    <a:gd name="T10" fmla="*/ 0 60000 65536"/>
                    <a:gd name="T11" fmla="*/ 0 60000 65536"/>
                    <a:gd name="T12" fmla="*/ 0 60000 65536"/>
                    <a:gd name="T13" fmla="*/ 0 60000 65536"/>
                    <a:gd name="T14" fmla="*/ 0 60000 65536"/>
                    <a:gd name="T15" fmla="*/ 0 w 642"/>
                    <a:gd name="T16" fmla="*/ 0 h 212"/>
                    <a:gd name="T17" fmla="*/ 642 w 642"/>
                    <a:gd name="T18" fmla="*/ 212 h 212"/>
                  </a:gdLst>
                  <a:ahLst/>
                  <a:cxnLst>
                    <a:cxn ang="T10">
                      <a:pos x="T0" y="T1"/>
                    </a:cxn>
                    <a:cxn ang="T11">
                      <a:pos x="T2" y="T3"/>
                    </a:cxn>
                    <a:cxn ang="T12">
                      <a:pos x="T4" y="T5"/>
                    </a:cxn>
                    <a:cxn ang="T13">
                      <a:pos x="T6" y="T7"/>
                    </a:cxn>
                    <a:cxn ang="T14">
                      <a:pos x="T8" y="T9"/>
                    </a:cxn>
                  </a:cxnLst>
                  <a:rect l="T15" t="T16" r="T17" b="T18"/>
                  <a:pathLst>
                    <a:path w="642" h="212">
                      <a:moveTo>
                        <a:pt x="15" y="0"/>
                      </a:moveTo>
                      <a:lnTo>
                        <a:pt x="0" y="80"/>
                      </a:lnTo>
                      <a:lnTo>
                        <a:pt x="605" y="212"/>
                      </a:lnTo>
                      <a:lnTo>
                        <a:pt x="642" y="148"/>
                      </a:lnTo>
                      <a:lnTo>
                        <a:pt x="15"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023" name="Freeform 216"/>
                <p:cNvSpPr>
                  <a:spLocks/>
                </p:cNvSpPr>
                <p:nvPr/>
              </p:nvSpPr>
              <p:spPr bwMode="auto">
                <a:xfrm>
                  <a:off x="973" y="3131"/>
                  <a:ext cx="64" cy="16"/>
                </a:xfrm>
                <a:custGeom>
                  <a:avLst/>
                  <a:gdLst>
                    <a:gd name="T0" fmla="*/ 0 w 642"/>
                    <a:gd name="T1" fmla="*/ 0 h 212"/>
                    <a:gd name="T2" fmla="*/ 0 w 642"/>
                    <a:gd name="T3" fmla="*/ 0 h 212"/>
                    <a:gd name="T4" fmla="*/ 0 w 642"/>
                    <a:gd name="T5" fmla="*/ 0 h 212"/>
                    <a:gd name="T6" fmla="*/ 0 w 642"/>
                    <a:gd name="T7" fmla="*/ 0 h 212"/>
                    <a:gd name="T8" fmla="*/ 0 w 642"/>
                    <a:gd name="T9" fmla="*/ 0 h 212"/>
                    <a:gd name="T10" fmla="*/ 0 60000 65536"/>
                    <a:gd name="T11" fmla="*/ 0 60000 65536"/>
                    <a:gd name="T12" fmla="*/ 0 60000 65536"/>
                    <a:gd name="T13" fmla="*/ 0 60000 65536"/>
                    <a:gd name="T14" fmla="*/ 0 60000 65536"/>
                    <a:gd name="T15" fmla="*/ 0 w 642"/>
                    <a:gd name="T16" fmla="*/ 0 h 212"/>
                    <a:gd name="T17" fmla="*/ 642 w 642"/>
                    <a:gd name="T18" fmla="*/ 212 h 212"/>
                  </a:gdLst>
                  <a:ahLst/>
                  <a:cxnLst>
                    <a:cxn ang="T10">
                      <a:pos x="T0" y="T1"/>
                    </a:cxn>
                    <a:cxn ang="T11">
                      <a:pos x="T2" y="T3"/>
                    </a:cxn>
                    <a:cxn ang="T12">
                      <a:pos x="T4" y="T5"/>
                    </a:cxn>
                    <a:cxn ang="T13">
                      <a:pos x="T6" y="T7"/>
                    </a:cxn>
                    <a:cxn ang="T14">
                      <a:pos x="T8" y="T9"/>
                    </a:cxn>
                  </a:cxnLst>
                  <a:rect l="T15" t="T16" r="T17" b="T18"/>
                  <a:pathLst>
                    <a:path w="642" h="212">
                      <a:moveTo>
                        <a:pt x="15" y="0"/>
                      </a:moveTo>
                      <a:lnTo>
                        <a:pt x="0" y="80"/>
                      </a:lnTo>
                      <a:lnTo>
                        <a:pt x="605" y="212"/>
                      </a:lnTo>
                      <a:lnTo>
                        <a:pt x="642" y="148"/>
                      </a:lnTo>
                      <a:lnTo>
                        <a:pt x="1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24" name="Freeform 217"/>
                <p:cNvSpPr>
                  <a:spLocks/>
                </p:cNvSpPr>
                <p:nvPr/>
              </p:nvSpPr>
              <p:spPr bwMode="auto">
                <a:xfrm>
                  <a:off x="836" y="3143"/>
                  <a:ext cx="300" cy="147"/>
                </a:xfrm>
                <a:custGeom>
                  <a:avLst/>
                  <a:gdLst>
                    <a:gd name="T0" fmla="*/ 0 w 2995"/>
                    <a:gd name="T1" fmla="*/ 0 h 1919"/>
                    <a:gd name="T2" fmla="*/ 0 w 2995"/>
                    <a:gd name="T3" fmla="*/ 0 h 1919"/>
                    <a:gd name="T4" fmla="*/ 0 w 2995"/>
                    <a:gd name="T5" fmla="*/ 0 h 1919"/>
                    <a:gd name="T6" fmla="*/ 0 w 2995"/>
                    <a:gd name="T7" fmla="*/ 0 h 1919"/>
                    <a:gd name="T8" fmla="*/ 0 w 2995"/>
                    <a:gd name="T9" fmla="*/ 0 h 1919"/>
                    <a:gd name="T10" fmla="*/ 0 60000 65536"/>
                    <a:gd name="T11" fmla="*/ 0 60000 65536"/>
                    <a:gd name="T12" fmla="*/ 0 60000 65536"/>
                    <a:gd name="T13" fmla="*/ 0 60000 65536"/>
                    <a:gd name="T14" fmla="*/ 0 60000 65536"/>
                    <a:gd name="T15" fmla="*/ 0 w 2995"/>
                    <a:gd name="T16" fmla="*/ 0 h 1919"/>
                    <a:gd name="T17" fmla="*/ 2995 w 2995"/>
                    <a:gd name="T18" fmla="*/ 1919 h 1919"/>
                  </a:gdLst>
                  <a:ahLst/>
                  <a:cxnLst>
                    <a:cxn ang="T10">
                      <a:pos x="T0" y="T1"/>
                    </a:cxn>
                    <a:cxn ang="T11">
                      <a:pos x="T2" y="T3"/>
                    </a:cxn>
                    <a:cxn ang="T12">
                      <a:pos x="T4" y="T5"/>
                    </a:cxn>
                    <a:cxn ang="T13">
                      <a:pos x="T6" y="T7"/>
                    </a:cxn>
                    <a:cxn ang="T14">
                      <a:pos x="T8" y="T9"/>
                    </a:cxn>
                  </a:cxnLst>
                  <a:rect l="T15" t="T16" r="T17" b="T18"/>
                  <a:pathLst>
                    <a:path w="2995" h="1919">
                      <a:moveTo>
                        <a:pt x="525" y="0"/>
                      </a:moveTo>
                      <a:lnTo>
                        <a:pt x="0" y="1328"/>
                      </a:lnTo>
                      <a:lnTo>
                        <a:pt x="2490" y="1919"/>
                      </a:lnTo>
                      <a:lnTo>
                        <a:pt x="2995" y="554"/>
                      </a:lnTo>
                      <a:lnTo>
                        <a:pt x="525"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9796" name="Freeform 218"/>
              <p:cNvSpPr>
                <a:spLocks/>
              </p:cNvSpPr>
              <p:nvPr/>
            </p:nvSpPr>
            <p:spPr bwMode="auto">
              <a:xfrm>
                <a:off x="836" y="3143"/>
                <a:ext cx="300" cy="147"/>
              </a:xfrm>
              <a:custGeom>
                <a:avLst/>
                <a:gdLst>
                  <a:gd name="T0" fmla="*/ 0 w 2995"/>
                  <a:gd name="T1" fmla="*/ 0 h 1919"/>
                  <a:gd name="T2" fmla="*/ 0 w 2995"/>
                  <a:gd name="T3" fmla="*/ 0 h 1919"/>
                  <a:gd name="T4" fmla="*/ 0 w 2995"/>
                  <a:gd name="T5" fmla="*/ 0 h 1919"/>
                  <a:gd name="T6" fmla="*/ 0 w 2995"/>
                  <a:gd name="T7" fmla="*/ 0 h 1919"/>
                  <a:gd name="T8" fmla="*/ 0 w 2995"/>
                  <a:gd name="T9" fmla="*/ 0 h 1919"/>
                  <a:gd name="T10" fmla="*/ 0 60000 65536"/>
                  <a:gd name="T11" fmla="*/ 0 60000 65536"/>
                  <a:gd name="T12" fmla="*/ 0 60000 65536"/>
                  <a:gd name="T13" fmla="*/ 0 60000 65536"/>
                  <a:gd name="T14" fmla="*/ 0 60000 65536"/>
                  <a:gd name="T15" fmla="*/ 0 w 2995"/>
                  <a:gd name="T16" fmla="*/ 0 h 1919"/>
                  <a:gd name="T17" fmla="*/ 2995 w 2995"/>
                  <a:gd name="T18" fmla="*/ 1919 h 1919"/>
                </a:gdLst>
                <a:ahLst/>
                <a:cxnLst>
                  <a:cxn ang="T10">
                    <a:pos x="T0" y="T1"/>
                  </a:cxn>
                  <a:cxn ang="T11">
                    <a:pos x="T2" y="T3"/>
                  </a:cxn>
                  <a:cxn ang="T12">
                    <a:pos x="T4" y="T5"/>
                  </a:cxn>
                  <a:cxn ang="T13">
                    <a:pos x="T6" y="T7"/>
                  </a:cxn>
                  <a:cxn ang="T14">
                    <a:pos x="T8" y="T9"/>
                  </a:cxn>
                </a:cxnLst>
                <a:rect l="T15" t="T16" r="T17" b="T18"/>
                <a:pathLst>
                  <a:path w="2995" h="1919">
                    <a:moveTo>
                      <a:pt x="525" y="0"/>
                    </a:moveTo>
                    <a:lnTo>
                      <a:pt x="0" y="1328"/>
                    </a:lnTo>
                    <a:lnTo>
                      <a:pt x="2490" y="1919"/>
                    </a:lnTo>
                    <a:lnTo>
                      <a:pt x="2995" y="554"/>
                    </a:lnTo>
                    <a:lnTo>
                      <a:pt x="52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797" name="Freeform 219"/>
              <p:cNvSpPr>
                <a:spLocks/>
              </p:cNvSpPr>
              <p:nvPr/>
            </p:nvSpPr>
            <p:spPr bwMode="auto">
              <a:xfrm>
                <a:off x="851" y="3145"/>
                <a:ext cx="266" cy="142"/>
              </a:xfrm>
              <a:custGeom>
                <a:avLst/>
                <a:gdLst>
                  <a:gd name="T0" fmla="*/ 0 w 2653"/>
                  <a:gd name="T1" fmla="*/ 0 h 1851"/>
                  <a:gd name="T2" fmla="*/ 0 w 2653"/>
                  <a:gd name="T3" fmla="*/ 0 h 1851"/>
                  <a:gd name="T4" fmla="*/ 0 w 2653"/>
                  <a:gd name="T5" fmla="*/ 0 h 1851"/>
                  <a:gd name="T6" fmla="*/ 0 w 2653"/>
                  <a:gd name="T7" fmla="*/ 0 h 1851"/>
                  <a:gd name="T8" fmla="*/ 0 w 2653"/>
                  <a:gd name="T9" fmla="*/ 0 h 1851"/>
                  <a:gd name="T10" fmla="*/ 0 w 2653"/>
                  <a:gd name="T11" fmla="*/ 0 h 1851"/>
                  <a:gd name="T12" fmla="*/ 0 w 2653"/>
                  <a:gd name="T13" fmla="*/ 0 h 1851"/>
                  <a:gd name="T14" fmla="*/ 0 w 2653"/>
                  <a:gd name="T15" fmla="*/ 0 h 1851"/>
                  <a:gd name="T16" fmla="*/ 0 w 2653"/>
                  <a:gd name="T17" fmla="*/ 0 h 1851"/>
                  <a:gd name="T18" fmla="*/ 0 w 2653"/>
                  <a:gd name="T19" fmla="*/ 0 h 1851"/>
                  <a:gd name="T20" fmla="*/ 0 w 2653"/>
                  <a:gd name="T21" fmla="*/ 0 h 1851"/>
                  <a:gd name="T22" fmla="*/ 0 w 2653"/>
                  <a:gd name="T23" fmla="*/ 0 h 1851"/>
                  <a:gd name="T24" fmla="*/ 0 w 2653"/>
                  <a:gd name="T25" fmla="*/ 0 h 1851"/>
                  <a:gd name="T26" fmla="*/ 0 w 2653"/>
                  <a:gd name="T27" fmla="*/ 0 h 1851"/>
                  <a:gd name="T28" fmla="*/ 0 w 2653"/>
                  <a:gd name="T29" fmla="*/ 0 h 1851"/>
                  <a:gd name="T30" fmla="*/ 0 w 2653"/>
                  <a:gd name="T31" fmla="*/ 0 h 1851"/>
                  <a:gd name="T32" fmla="*/ 0 w 2653"/>
                  <a:gd name="T33" fmla="*/ 0 h 1851"/>
                  <a:gd name="T34" fmla="*/ 0 w 2653"/>
                  <a:gd name="T35" fmla="*/ 0 h 1851"/>
                  <a:gd name="T36" fmla="*/ 0 w 2653"/>
                  <a:gd name="T37" fmla="*/ 0 h 1851"/>
                  <a:gd name="T38" fmla="*/ 0 w 2653"/>
                  <a:gd name="T39" fmla="*/ 0 h 1851"/>
                  <a:gd name="T40" fmla="*/ 0 w 2653"/>
                  <a:gd name="T41" fmla="*/ 0 h 1851"/>
                  <a:gd name="T42" fmla="*/ 0 w 2653"/>
                  <a:gd name="T43" fmla="*/ 0 h 1851"/>
                  <a:gd name="T44" fmla="*/ 0 w 2653"/>
                  <a:gd name="T45" fmla="*/ 0 h 1851"/>
                  <a:gd name="T46" fmla="*/ 0 w 2653"/>
                  <a:gd name="T47" fmla="*/ 0 h 1851"/>
                  <a:gd name="T48" fmla="*/ 0 w 2653"/>
                  <a:gd name="T49" fmla="*/ 0 h 1851"/>
                  <a:gd name="T50" fmla="*/ 0 w 2653"/>
                  <a:gd name="T51" fmla="*/ 0 h 1851"/>
                  <a:gd name="T52" fmla="*/ 0 w 2653"/>
                  <a:gd name="T53" fmla="*/ 0 h 1851"/>
                  <a:gd name="T54" fmla="*/ 0 w 2653"/>
                  <a:gd name="T55" fmla="*/ 0 h 1851"/>
                  <a:gd name="T56" fmla="*/ 0 w 2653"/>
                  <a:gd name="T57" fmla="*/ 0 h 1851"/>
                  <a:gd name="T58" fmla="*/ 0 w 2653"/>
                  <a:gd name="T59" fmla="*/ 0 h 1851"/>
                  <a:gd name="T60" fmla="*/ 0 w 2653"/>
                  <a:gd name="T61" fmla="*/ 0 h 1851"/>
                  <a:gd name="T62" fmla="*/ 0 w 2653"/>
                  <a:gd name="T63" fmla="*/ 0 h 1851"/>
                  <a:gd name="T64" fmla="*/ 0 w 2653"/>
                  <a:gd name="T65" fmla="*/ 0 h 1851"/>
                  <a:gd name="T66" fmla="*/ 0 w 2653"/>
                  <a:gd name="T67" fmla="*/ 0 h 1851"/>
                  <a:gd name="T68" fmla="*/ 0 w 2653"/>
                  <a:gd name="T69" fmla="*/ 0 h 1851"/>
                  <a:gd name="T70" fmla="*/ 0 w 2653"/>
                  <a:gd name="T71" fmla="*/ 0 h 1851"/>
                  <a:gd name="T72" fmla="*/ 0 w 2653"/>
                  <a:gd name="T73" fmla="*/ 0 h 1851"/>
                  <a:gd name="T74" fmla="*/ 0 w 2653"/>
                  <a:gd name="T75" fmla="*/ 0 h 1851"/>
                  <a:gd name="T76" fmla="*/ 0 w 2653"/>
                  <a:gd name="T77" fmla="*/ 0 h 1851"/>
                  <a:gd name="T78" fmla="*/ 0 w 2653"/>
                  <a:gd name="T79" fmla="*/ 0 h 1851"/>
                  <a:gd name="T80" fmla="*/ 0 w 2653"/>
                  <a:gd name="T81" fmla="*/ 0 h 1851"/>
                  <a:gd name="T82" fmla="*/ 0 w 2653"/>
                  <a:gd name="T83" fmla="*/ 0 h 1851"/>
                  <a:gd name="T84" fmla="*/ 0 w 2653"/>
                  <a:gd name="T85" fmla="*/ 0 h 1851"/>
                  <a:gd name="T86" fmla="*/ 0 w 2653"/>
                  <a:gd name="T87" fmla="*/ 0 h 1851"/>
                  <a:gd name="T88" fmla="*/ 0 w 2653"/>
                  <a:gd name="T89" fmla="*/ 0 h 1851"/>
                  <a:gd name="T90" fmla="*/ 0 w 2653"/>
                  <a:gd name="T91" fmla="*/ 0 h 1851"/>
                  <a:gd name="T92" fmla="*/ 0 w 2653"/>
                  <a:gd name="T93" fmla="*/ 0 h 1851"/>
                  <a:gd name="T94" fmla="*/ 0 w 2653"/>
                  <a:gd name="T95" fmla="*/ 0 h 1851"/>
                  <a:gd name="T96" fmla="*/ 0 w 2653"/>
                  <a:gd name="T97" fmla="*/ 0 h 1851"/>
                  <a:gd name="T98" fmla="*/ 0 w 2653"/>
                  <a:gd name="T99" fmla="*/ 0 h 1851"/>
                  <a:gd name="T100" fmla="*/ 0 w 2653"/>
                  <a:gd name="T101" fmla="*/ 0 h 1851"/>
                  <a:gd name="T102" fmla="*/ 0 w 2653"/>
                  <a:gd name="T103" fmla="*/ 0 h 1851"/>
                  <a:gd name="T104" fmla="*/ 0 w 2653"/>
                  <a:gd name="T105" fmla="*/ 0 h 1851"/>
                  <a:gd name="T106" fmla="*/ 0 w 2653"/>
                  <a:gd name="T107" fmla="*/ 0 h 1851"/>
                  <a:gd name="T108" fmla="*/ 0 w 2653"/>
                  <a:gd name="T109" fmla="*/ 0 h 1851"/>
                  <a:gd name="T110" fmla="*/ 0 w 2653"/>
                  <a:gd name="T111" fmla="*/ 0 h 1851"/>
                  <a:gd name="T112" fmla="*/ 0 w 2653"/>
                  <a:gd name="T113" fmla="*/ 0 h 1851"/>
                  <a:gd name="T114" fmla="*/ 0 w 2653"/>
                  <a:gd name="T115" fmla="*/ 0 h 18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53"/>
                  <a:gd name="T175" fmla="*/ 0 h 1851"/>
                  <a:gd name="T176" fmla="*/ 2653 w 2653"/>
                  <a:gd name="T177" fmla="*/ 1851 h 18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53" h="1851">
                    <a:moveTo>
                      <a:pt x="474" y="0"/>
                    </a:moveTo>
                    <a:lnTo>
                      <a:pt x="474" y="28"/>
                    </a:lnTo>
                    <a:lnTo>
                      <a:pt x="466" y="28"/>
                    </a:lnTo>
                    <a:lnTo>
                      <a:pt x="466" y="59"/>
                    </a:lnTo>
                    <a:lnTo>
                      <a:pt x="460" y="59"/>
                    </a:lnTo>
                    <a:lnTo>
                      <a:pt x="460" y="89"/>
                    </a:lnTo>
                    <a:lnTo>
                      <a:pt x="451" y="89"/>
                    </a:lnTo>
                    <a:lnTo>
                      <a:pt x="451" y="111"/>
                    </a:lnTo>
                    <a:lnTo>
                      <a:pt x="438" y="111"/>
                    </a:lnTo>
                    <a:lnTo>
                      <a:pt x="438" y="133"/>
                    </a:lnTo>
                    <a:lnTo>
                      <a:pt x="429" y="133"/>
                    </a:lnTo>
                    <a:lnTo>
                      <a:pt x="429" y="184"/>
                    </a:lnTo>
                    <a:lnTo>
                      <a:pt x="416" y="184"/>
                    </a:lnTo>
                    <a:lnTo>
                      <a:pt x="416" y="208"/>
                    </a:lnTo>
                    <a:lnTo>
                      <a:pt x="409" y="208"/>
                    </a:lnTo>
                    <a:lnTo>
                      <a:pt x="409" y="228"/>
                    </a:lnTo>
                    <a:lnTo>
                      <a:pt x="392" y="228"/>
                    </a:lnTo>
                    <a:lnTo>
                      <a:pt x="392" y="272"/>
                    </a:lnTo>
                    <a:lnTo>
                      <a:pt x="379" y="272"/>
                    </a:lnTo>
                    <a:lnTo>
                      <a:pt x="379" y="310"/>
                    </a:lnTo>
                    <a:lnTo>
                      <a:pt x="373" y="310"/>
                    </a:lnTo>
                    <a:lnTo>
                      <a:pt x="373" y="332"/>
                    </a:lnTo>
                    <a:lnTo>
                      <a:pt x="357" y="332"/>
                    </a:lnTo>
                    <a:lnTo>
                      <a:pt x="357" y="375"/>
                    </a:lnTo>
                    <a:lnTo>
                      <a:pt x="342" y="375"/>
                    </a:lnTo>
                    <a:lnTo>
                      <a:pt x="342" y="406"/>
                    </a:lnTo>
                    <a:lnTo>
                      <a:pt x="336" y="406"/>
                    </a:lnTo>
                    <a:lnTo>
                      <a:pt x="336" y="435"/>
                    </a:lnTo>
                    <a:lnTo>
                      <a:pt x="320" y="435"/>
                    </a:lnTo>
                    <a:lnTo>
                      <a:pt x="320" y="472"/>
                    </a:lnTo>
                    <a:lnTo>
                      <a:pt x="305" y="472"/>
                    </a:lnTo>
                    <a:lnTo>
                      <a:pt x="305" y="509"/>
                    </a:lnTo>
                    <a:lnTo>
                      <a:pt x="300" y="509"/>
                    </a:lnTo>
                    <a:lnTo>
                      <a:pt x="300" y="531"/>
                    </a:lnTo>
                    <a:lnTo>
                      <a:pt x="292" y="531"/>
                    </a:lnTo>
                    <a:lnTo>
                      <a:pt x="292" y="545"/>
                    </a:lnTo>
                    <a:lnTo>
                      <a:pt x="277" y="545"/>
                    </a:lnTo>
                    <a:lnTo>
                      <a:pt x="277" y="576"/>
                    </a:lnTo>
                    <a:lnTo>
                      <a:pt x="270" y="576"/>
                    </a:lnTo>
                    <a:lnTo>
                      <a:pt x="270" y="605"/>
                    </a:lnTo>
                    <a:lnTo>
                      <a:pt x="263" y="605"/>
                    </a:lnTo>
                    <a:lnTo>
                      <a:pt x="263" y="628"/>
                    </a:lnTo>
                    <a:lnTo>
                      <a:pt x="255" y="628"/>
                    </a:lnTo>
                    <a:lnTo>
                      <a:pt x="255" y="650"/>
                    </a:lnTo>
                    <a:lnTo>
                      <a:pt x="241" y="650"/>
                    </a:lnTo>
                    <a:lnTo>
                      <a:pt x="241" y="670"/>
                    </a:lnTo>
                    <a:lnTo>
                      <a:pt x="233" y="670"/>
                    </a:lnTo>
                    <a:lnTo>
                      <a:pt x="233" y="708"/>
                    </a:lnTo>
                    <a:lnTo>
                      <a:pt x="227" y="708"/>
                    </a:lnTo>
                    <a:lnTo>
                      <a:pt x="227" y="723"/>
                    </a:lnTo>
                    <a:lnTo>
                      <a:pt x="218" y="723"/>
                    </a:lnTo>
                    <a:lnTo>
                      <a:pt x="218" y="753"/>
                    </a:lnTo>
                    <a:lnTo>
                      <a:pt x="205" y="753"/>
                    </a:lnTo>
                    <a:lnTo>
                      <a:pt x="205" y="804"/>
                    </a:lnTo>
                    <a:lnTo>
                      <a:pt x="196" y="804"/>
                    </a:lnTo>
                    <a:lnTo>
                      <a:pt x="196" y="826"/>
                    </a:lnTo>
                    <a:lnTo>
                      <a:pt x="183" y="826"/>
                    </a:lnTo>
                    <a:lnTo>
                      <a:pt x="183" y="849"/>
                    </a:lnTo>
                    <a:lnTo>
                      <a:pt x="176" y="849"/>
                    </a:lnTo>
                    <a:lnTo>
                      <a:pt x="176" y="872"/>
                    </a:lnTo>
                    <a:lnTo>
                      <a:pt x="160" y="872"/>
                    </a:lnTo>
                    <a:lnTo>
                      <a:pt x="160" y="892"/>
                    </a:lnTo>
                    <a:lnTo>
                      <a:pt x="154" y="892"/>
                    </a:lnTo>
                    <a:lnTo>
                      <a:pt x="154" y="923"/>
                    </a:lnTo>
                    <a:lnTo>
                      <a:pt x="146" y="923"/>
                    </a:lnTo>
                    <a:lnTo>
                      <a:pt x="146" y="952"/>
                    </a:lnTo>
                    <a:lnTo>
                      <a:pt x="140" y="952"/>
                    </a:lnTo>
                    <a:lnTo>
                      <a:pt x="140" y="982"/>
                    </a:lnTo>
                    <a:lnTo>
                      <a:pt x="124" y="982"/>
                    </a:lnTo>
                    <a:lnTo>
                      <a:pt x="124" y="989"/>
                    </a:lnTo>
                    <a:lnTo>
                      <a:pt x="118" y="989"/>
                    </a:lnTo>
                    <a:lnTo>
                      <a:pt x="118" y="1025"/>
                    </a:lnTo>
                    <a:lnTo>
                      <a:pt x="109" y="1025"/>
                    </a:lnTo>
                    <a:lnTo>
                      <a:pt x="109" y="1048"/>
                    </a:lnTo>
                    <a:lnTo>
                      <a:pt x="103" y="1048"/>
                    </a:lnTo>
                    <a:lnTo>
                      <a:pt x="103" y="1077"/>
                    </a:lnTo>
                    <a:lnTo>
                      <a:pt x="96" y="1077"/>
                    </a:lnTo>
                    <a:lnTo>
                      <a:pt x="96" y="1093"/>
                    </a:lnTo>
                    <a:lnTo>
                      <a:pt x="87" y="1093"/>
                    </a:lnTo>
                    <a:lnTo>
                      <a:pt x="87" y="1121"/>
                    </a:lnTo>
                    <a:lnTo>
                      <a:pt x="73" y="1121"/>
                    </a:lnTo>
                    <a:lnTo>
                      <a:pt x="73" y="1150"/>
                    </a:lnTo>
                    <a:lnTo>
                      <a:pt x="67" y="1150"/>
                    </a:lnTo>
                    <a:lnTo>
                      <a:pt x="67" y="1167"/>
                    </a:lnTo>
                    <a:lnTo>
                      <a:pt x="59" y="1167"/>
                    </a:lnTo>
                    <a:lnTo>
                      <a:pt x="59" y="1196"/>
                    </a:lnTo>
                    <a:lnTo>
                      <a:pt x="44" y="1196"/>
                    </a:lnTo>
                    <a:lnTo>
                      <a:pt x="44" y="1224"/>
                    </a:lnTo>
                    <a:lnTo>
                      <a:pt x="37" y="1224"/>
                    </a:lnTo>
                    <a:lnTo>
                      <a:pt x="37" y="1247"/>
                    </a:lnTo>
                    <a:lnTo>
                      <a:pt x="31" y="1247"/>
                    </a:lnTo>
                    <a:lnTo>
                      <a:pt x="31" y="1269"/>
                    </a:lnTo>
                    <a:lnTo>
                      <a:pt x="22" y="1269"/>
                    </a:lnTo>
                    <a:lnTo>
                      <a:pt x="22" y="1297"/>
                    </a:lnTo>
                    <a:lnTo>
                      <a:pt x="9" y="1297"/>
                    </a:lnTo>
                    <a:lnTo>
                      <a:pt x="9" y="1321"/>
                    </a:lnTo>
                    <a:lnTo>
                      <a:pt x="0" y="1321"/>
                    </a:lnTo>
                    <a:lnTo>
                      <a:pt x="0" y="1343"/>
                    </a:lnTo>
                    <a:lnTo>
                      <a:pt x="37" y="1343"/>
                    </a:lnTo>
                    <a:lnTo>
                      <a:pt x="37" y="1352"/>
                    </a:lnTo>
                    <a:lnTo>
                      <a:pt x="73" y="1352"/>
                    </a:lnTo>
                    <a:lnTo>
                      <a:pt x="73" y="1357"/>
                    </a:lnTo>
                    <a:lnTo>
                      <a:pt x="109" y="1357"/>
                    </a:lnTo>
                    <a:lnTo>
                      <a:pt x="109" y="1365"/>
                    </a:lnTo>
                    <a:lnTo>
                      <a:pt x="146" y="1365"/>
                    </a:lnTo>
                    <a:lnTo>
                      <a:pt x="146" y="1380"/>
                    </a:lnTo>
                    <a:lnTo>
                      <a:pt x="196" y="1380"/>
                    </a:lnTo>
                    <a:lnTo>
                      <a:pt x="196" y="1388"/>
                    </a:lnTo>
                    <a:lnTo>
                      <a:pt x="227" y="1388"/>
                    </a:lnTo>
                    <a:lnTo>
                      <a:pt x="227" y="1403"/>
                    </a:lnTo>
                    <a:lnTo>
                      <a:pt x="300" y="1403"/>
                    </a:lnTo>
                    <a:lnTo>
                      <a:pt x="300" y="1417"/>
                    </a:lnTo>
                    <a:lnTo>
                      <a:pt x="342" y="1417"/>
                    </a:lnTo>
                    <a:lnTo>
                      <a:pt x="342" y="1425"/>
                    </a:lnTo>
                    <a:lnTo>
                      <a:pt x="379" y="1425"/>
                    </a:lnTo>
                    <a:lnTo>
                      <a:pt x="379" y="1431"/>
                    </a:lnTo>
                    <a:lnTo>
                      <a:pt x="416" y="1431"/>
                    </a:lnTo>
                    <a:lnTo>
                      <a:pt x="416" y="1440"/>
                    </a:lnTo>
                    <a:lnTo>
                      <a:pt x="451" y="1440"/>
                    </a:lnTo>
                    <a:lnTo>
                      <a:pt x="451" y="1446"/>
                    </a:lnTo>
                    <a:lnTo>
                      <a:pt x="488" y="1446"/>
                    </a:lnTo>
                    <a:lnTo>
                      <a:pt x="488" y="1462"/>
                    </a:lnTo>
                    <a:lnTo>
                      <a:pt x="533" y="1462"/>
                    </a:lnTo>
                    <a:lnTo>
                      <a:pt x="533" y="1468"/>
                    </a:lnTo>
                    <a:lnTo>
                      <a:pt x="569" y="1468"/>
                    </a:lnTo>
                    <a:lnTo>
                      <a:pt x="569" y="1477"/>
                    </a:lnTo>
                    <a:lnTo>
                      <a:pt x="605" y="1477"/>
                    </a:lnTo>
                    <a:lnTo>
                      <a:pt x="605" y="1482"/>
                    </a:lnTo>
                    <a:lnTo>
                      <a:pt x="642" y="1482"/>
                    </a:lnTo>
                    <a:lnTo>
                      <a:pt x="642" y="1499"/>
                    </a:lnTo>
                    <a:lnTo>
                      <a:pt x="684" y="1499"/>
                    </a:lnTo>
                    <a:lnTo>
                      <a:pt x="684" y="1505"/>
                    </a:lnTo>
                    <a:lnTo>
                      <a:pt x="721" y="1505"/>
                    </a:lnTo>
                    <a:lnTo>
                      <a:pt x="721" y="1513"/>
                    </a:lnTo>
                    <a:lnTo>
                      <a:pt x="757" y="1513"/>
                    </a:lnTo>
                    <a:lnTo>
                      <a:pt x="757" y="1519"/>
                    </a:lnTo>
                    <a:lnTo>
                      <a:pt x="788" y="1519"/>
                    </a:lnTo>
                    <a:lnTo>
                      <a:pt x="788" y="1536"/>
                    </a:lnTo>
                    <a:lnTo>
                      <a:pt x="867" y="1536"/>
                    </a:lnTo>
                    <a:lnTo>
                      <a:pt x="867" y="1550"/>
                    </a:lnTo>
                    <a:lnTo>
                      <a:pt x="903" y="1550"/>
                    </a:lnTo>
                    <a:lnTo>
                      <a:pt x="903" y="1556"/>
                    </a:lnTo>
                    <a:lnTo>
                      <a:pt x="940" y="1556"/>
                    </a:lnTo>
                    <a:lnTo>
                      <a:pt x="940" y="1565"/>
                    </a:lnTo>
                    <a:lnTo>
                      <a:pt x="984" y="1565"/>
                    </a:lnTo>
                    <a:lnTo>
                      <a:pt x="984" y="1579"/>
                    </a:lnTo>
                    <a:lnTo>
                      <a:pt x="1029" y="1579"/>
                    </a:lnTo>
                    <a:lnTo>
                      <a:pt x="1029" y="1587"/>
                    </a:lnTo>
                    <a:lnTo>
                      <a:pt x="1065" y="1587"/>
                    </a:lnTo>
                    <a:lnTo>
                      <a:pt x="1065" y="1594"/>
                    </a:lnTo>
                    <a:lnTo>
                      <a:pt x="1102" y="1594"/>
                    </a:lnTo>
                    <a:lnTo>
                      <a:pt x="1102" y="1601"/>
                    </a:lnTo>
                    <a:lnTo>
                      <a:pt x="1138" y="1601"/>
                    </a:lnTo>
                    <a:lnTo>
                      <a:pt x="1138" y="1616"/>
                    </a:lnTo>
                    <a:lnTo>
                      <a:pt x="1180" y="1616"/>
                    </a:lnTo>
                    <a:lnTo>
                      <a:pt x="1180" y="1624"/>
                    </a:lnTo>
                    <a:lnTo>
                      <a:pt x="1217" y="1624"/>
                    </a:lnTo>
                    <a:lnTo>
                      <a:pt x="1217" y="1638"/>
                    </a:lnTo>
                    <a:lnTo>
                      <a:pt x="1290" y="1638"/>
                    </a:lnTo>
                    <a:lnTo>
                      <a:pt x="1290" y="1647"/>
                    </a:lnTo>
                    <a:lnTo>
                      <a:pt x="1319" y="1647"/>
                    </a:lnTo>
                    <a:lnTo>
                      <a:pt x="1319" y="1653"/>
                    </a:lnTo>
                    <a:lnTo>
                      <a:pt x="1371" y="1653"/>
                    </a:lnTo>
                    <a:lnTo>
                      <a:pt x="1371" y="1667"/>
                    </a:lnTo>
                    <a:lnTo>
                      <a:pt x="1408" y="1667"/>
                    </a:lnTo>
                    <a:lnTo>
                      <a:pt x="1408" y="1675"/>
                    </a:lnTo>
                    <a:lnTo>
                      <a:pt x="1436" y="1675"/>
                    </a:lnTo>
                    <a:lnTo>
                      <a:pt x="1436" y="1684"/>
                    </a:lnTo>
                    <a:lnTo>
                      <a:pt x="1472" y="1684"/>
                    </a:lnTo>
                    <a:lnTo>
                      <a:pt x="1472" y="1698"/>
                    </a:lnTo>
                    <a:lnTo>
                      <a:pt x="1523" y="1698"/>
                    </a:lnTo>
                    <a:lnTo>
                      <a:pt x="1523" y="1704"/>
                    </a:lnTo>
                    <a:lnTo>
                      <a:pt x="1554" y="1704"/>
                    </a:lnTo>
                    <a:lnTo>
                      <a:pt x="1554" y="1712"/>
                    </a:lnTo>
                    <a:lnTo>
                      <a:pt x="1589" y="1712"/>
                    </a:lnTo>
                    <a:lnTo>
                      <a:pt x="1589" y="1720"/>
                    </a:lnTo>
                    <a:lnTo>
                      <a:pt x="1626" y="1720"/>
                    </a:lnTo>
                    <a:lnTo>
                      <a:pt x="1626" y="1735"/>
                    </a:lnTo>
                    <a:lnTo>
                      <a:pt x="1669" y="1735"/>
                    </a:lnTo>
                    <a:lnTo>
                      <a:pt x="1669" y="1741"/>
                    </a:lnTo>
                    <a:lnTo>
                      <a:pt x="1705" y="1741"/>
                    </a:lnTo>
                    <a:lnTo>
                      <a:pt x="1705" y="1757"/>
                    </a:lnTo>
                    <a:lnTo>
                      <a:pt x="1778" y="1757"/>
                    </a:lnTo>
                    <a:lnTo>
                      <a:pt x="1778" y="1763"/>
                    </a:lnTo>
                    <a:lnTo>
                      <a:pt x="1822" y="1763"/>
                    </a:lnTo>
                    <a:lnTo>
                      <a:pt x="1822" y="1772"/>
                    </a:lnTo>
                    <a:lnTo>
                      <a:pt x="1859" y="1772"/>
                    </a:lnTo>
                    <a:lnTo>
                      <a:pt x="1859" y="1786"/>
                    </a:lnTo>
                    <a:lnTo>
                      <a:pt x="1896" y="1786"/>
                    </a:lnTo>
                    <a:lnTo>
                      <a:pt x="1896" y="1794"/>
                    </a:lnTo>
                    <a:lnTo>
                      <a:pt x="1937" y="1794"/>
                    </a:lnTo>
                    <a:lnTo>
                      <a:pt x="1937" y="1800"/>
                    </a:lnTo>
                    <a:lnTo>
                      <a:pt x="1974" y="1800"/>
                    </a:lnTo>
                    <a:lnTo>
                      <a:pt x="1974" y="1814"/>
                    </a:lnTo>
                    <a:lnTo>
                      <a:pt x="2011" y="1814"/>
                    </a:lnTo>
                    <a:lnTo>
                      <a:pt x="2011" y="1823"/>
                    </a:lnTo>
                    <a:lnTo>
                      <a:pt x="2055" y="1823"/>
                    </a:lnTo>
                    <a:lnTo>
                      <a:pt x="2055" y="1829"/>
                    </a:lnTo>
                    <a:lnTo>
                      <a:pt x="2092" y="1829"/>
                    </a:lnTo>
                    <a:lnTo>
                      <a:pt x="2092" y="1845"/>
                    </a:lnTo>
                    <a:lnTo>
                      <a:pt x="2120" y="1845"/>
                    </a:lnTo>
                    <a:lnTo>
                      <a:pt x="2120" y="1851"/>
                    </a:lnTo>
                    <a:lnTo>
                      <a:pt x="2172" y="1851"/>
                    </a:lnTo>
                    <a:lnTo>
                      <a:pt x="2172" y="1845"/>
                    </a:lnTo>
                    <a:lnTo>
                      <a:pt x="2179" y="1845"/>
                    </a:lnTo>
                    <a:lnTo>
                      <a:pt x="2179" y="1800"/>
                    </a:lnTo>
                    <a:lnTo>
                      <a:pt x="2187" y="1800"/>
                    </a:lnTo>
                    <a:lnTo>
                      <a:pt x="2187" y="1772"/>
                    </a:lnTo>
                    <a:lnTo>
                      <a:pt x="2192" y="1772"/>
                    </a:lnTo>
                    <a:lnTo>
                      <a:pt x="2192" y="1757"/>
                    </a:lnTo>
                    <a:lnTo>
                      <a:pt x="2209" y="1757"/>
                    </a:lnTo>
                    <a:lnTo>
                      <a:pt x="2209" y="1712"/>
                    </a:lnTo>
                    <a:lnTo>
                      <a:pt x="2215" y="1712"/>
                    </a:lnTo>
                    <a:lnTo>
                      <a:pt x="2215" y="1684"/>
                    </a:lnTo>
                    <a:lnTo>
                      <a:pt x="2229" y="1684"/>
                    </a:lnTo>
                    <a:lnTo>
                      <a:pt x="2229" y="1667"/>
                    </a:lnTo>
                    <a:lnTo>
                      <a:pt x="2237" y="1667"/>
                    </a:lnTo>
                    <a:lnTo>
                      <a:pt x="2237" y="1638"/>
                    </a:lnTo>
                    <a:lnTo>
                      <a:pt x="2246" y="1638"/>
                    </a:lnTo>
                    <a:lnTo>
                      <a:pt x="2246" y="1624"/>
                    </a:lnTo>
                    <a:lnTo>
                      <a:pt x="2251" y="1624"/>
                    </a:lnTo>
                    <a:lnTo>
                      <a:pt x="2251" y="1587"/>
                    </a:lnTo>
                    <a:lnTo>
                      <a:pt x="2266" y="1587"/>
                    </a:lnTo>
                    <a:lnTo>
                      <a:pt x="2266" y="1565"/>
                    </a:lnTo>
                    <a:lnTo>
                      <a:pt x="2274" y="1565"/>
                    </a:lnTo>
                    <a:lnTo>
                      <a:pt x="2274" y="1536"/>
                    </a:lnTo>
                    <a:lnTo>
                      <a:pt x="2288" y="1536"/>
                    </a:lnTo>
                    <a:lnTo>
                      <a:pt x="2288" y="1482"/>
                    </a:lnTo>
                    <a:lnTo>
                      <a:pt x="2302" y="1482"/>
                    </a:lnTo>
                    <a:lnTo>
                      <a:pt x="2302" y="1468"/>
                    </a:lnTo>
                    <a:lnTo>
                      <a:pt x="2310" y="1468"/>
                    </a:lnTo>
                    <a:lnTo>
                      <a:pt x="2310" y="1440"/>
                    </a:lnTo>
                    <a:lnTo>
                      <a:pt x="2318" y="1440"/>
                    </a:lnTo>
                    <a:lnTo>
                      <a:pt x="2318" y="1425"/>
                    </a:lnTo>
                    <a:lnTo>
                      <a:pt x="2324" y="1425"/>
                    </a:lnTo>
                    <a:lnTo>
                      <a:pt x="2324" y="1403"/>
                    </a:lnTo>
                    <a:lnTo>
                      <a:pt x="2338" y="1403"/>
                    </a:lnTo>
                    <a:lnTo>
                      <a:pt x="2338" y="1380"/>
                    </a:lnTo>
                    <a:lnTo>
                      <a:pt x="2347" y="1380"/>
                    </a:lnTo>
                    <a:lnTo>
                      <a:pt x="2347" y="1357"/>
                    </a:lnTo>
                    <a:lnTo>
                      <a:pt x="2353" y="1357"/>
                    </a:lnTo>
                    <a:lnTo>
                      <a:pt x="2353" y="1321"/>
                    </a:lnTo>
                    <a:lnTo>
                      <a:pt x="2369" y="1321"/>
                    </a:lnTo>
                    <a:lnTo>
                      <a:pt x="2369" y="1297"/>
                    </a:lnTo>
                    <a:lnTo>
                      <a:pt x="2375" y="1297"/>
                    </a:lnTo>
                    <a:lnTo>
                      <a:pt x="2375" y="1261"/>
                    </a:lnTo>
                    <a:lnTo>
                      <a:pt x="2383" y="1261"/>
                    </a:lnTo>
                    <a:lnTo>
                      <a:pt x="2383" y="1240"/>
                    </a:lnTo>
                    <a:lnTo>
                      <a:pt x="2390" y="1240"/>
                    </a:lnTo>
                    <a:lnTo>
                      <a:pt x="2390" y="1224"/>
                    </a:lnTo>
                    <a:lnTo>
                      <a:pt x="2405" y="1224"/>
                    </a:lnTo>
                    <a:lnTo>
                      <a:pt x="2405" y="1196"/>
                    </a:lnTo>
                    <a:lnTo>
                      <a:pt x="2412" y="1196"/>
                    </a:lnTo>
                    <a:lnTo>
                      <a:pt x="2412" y="1181"/>
                    </a:lnTo>
                    <a:lnTo>
                      <a:pt x="2420" y="1181"/>
                    </a:lnTo>
                    <a:lnTo>
                      <a:pt x="2420" y="1145"/>
                    </a:lnTo>
                    <a:lnTo>
                      <a:pt x="2425" y="1145"/>
                    </a:lnTo>
                    <a:lnTo>
                      <a:pt x="2425" y="1121"/>
                    </a:lnTo>
                    <a:lnTo>
                      <a:pt x="2434" y="1121"/>
                    </a:lnTo>
                    <a:lnTo>
                      <a:pt x="2434" y="1108"/>
                    </a:lnTo>
                    <a:lnTo>
                      <a:pt x="2442" y="1108"/>
                    </a:lnTo>
                    <a:lnTo>
                      <a:pt x="2442" y="1077"/>
                    </a:lnTo>
                    <a:lnTo>
                      <a:pt x="2448" y="1077"/>
                    </a:lnTo>
                    <a:lnTo>
                      <a:pt x="2448" y="1048"/>
                    </a:lnTo>
                    <a:lnTo>
                      <a:pt x="2462" y="1048"/>
                    </a:lnTo>
                    <a:lnTo>
                      <a:pt x="2462" y="1025"/>
                    </a:lnTo>
                    <a:lnTo>
                      <a:pt x="2470" y="1025"/>
                    </a:lnTo>
                    <a:lnTo>
                      <a:pt x="2470" y="1002"/>
                    </a:lnTo>
                    <a:lnTo>
                      <a:pt x="2484" y="1002"/>
                    </a:lnTo>
                    <a:lnTo>
                      <a:pt x="2484" y="989"/>
                    </a:lnTo>
                    <a:lnTo>
                      <a:pt x="2492" y="989"/>
                    </a:lnTo>
                    <a:lnTo>
                      <a:pt x="2492" y="960"/>
                    </a:lnTo>
                    <a:lnTo>
                      <a:pt x="2499" y="960"/>
                    </a:lnTo>
                    <a:lnTo>
                      <a:pt x="2499" y="929"/>
                    </a:lnTo>
                    <a:lnTo>
                      <a:pt x="2507" y="929"/>
                    </a:lnTo>
                    <a:lnTo>
                      <a:pt x="2507" y="892"/>
                    </a:lnTo>
                    <a:lnTo>
                      <a:pt x="2521" y="892"/>
                    </a:lnTo>
                    <a:lnTo>
                      <a:pt x="2521" y="872"/>
                    </a:lnTo>
                    <a:lnTo>
                      <a:pt x="2529" y="872"/>
                    </a:lnTo>
                    <a:lnTo>
                      <a:pt x="2529" y="841"/>
                    </a:lnTo>
                    <a:lnTo>
                      <a:pt x="2535" y="841"/>
                    </a:lnTo>
                    <a:lnTo>
                      <a:pt x="2535" y="826"/>
                    </a:lnTo>
                    <a:lnTo>
                      <a:pt x="2543" y="826"/>
                    </a:lnTo>
                    <a:lnTo>
                      <a:pt x="2543" y="789"/>
                    </a:lnTo>
                    <a:lnTo>
                      <a:pt x="2551" y="789"/>
                    </a:lnTo>
                    <a:lnTo>
                      <a:pt x="2551" y="767"/>
                    </a:lnTo>
                    <a:lnTo>
                      <a:pt x="2557" y="767"/>
                    </a:lnTo>
                    <a:lnTo>
                      <a:pt x="2557" y="745"/>
                    </a:lnTo>
                    <a:lnTo>
                      <a:pt x="2571" y="745"/>
                    </a:lnTo>
                    <a:lnTo>
                      <a:pt x="2571" y="723"/>
                    </a:lnTo>
                    <a:lnTo>
                      <a:pt x="2579" y="723"/>
                    </a:lnTo>
                    <a:lnTo>
                      <a:pt x="2579" y="693"/>
                    </a:lnTo>
                    <a:lnTo>
                      <a:pt x="2588" y="693"/>
                    </a:lnTo>
                    <a:lnTo>
                      <a:pt x="2588" y="670"/>
                    </a:lnTo>
                    <a:lnTo>
                      <a:pt x="2601" y="670"/>
                    </a:lnTo>
                    <a:lnTo>
                      <a:pt x="2601" y="642"/>
                    </a:lnTo>
                    <a:lnTo>
                      <a:pt x="2608" y="642"/>
                    </a:lnTo>
                    <a:lnTo>
                      <a:pt x="2608" y="613"/>
                    </a:lnTo>
                    <a:lnTo>
                      <a:pt x="2616" y="613"/>
                    </a:lnTo>
                    <a:lnTo>
                      <a:pt x="2616" y="591"/>
                    </a:lnTo>
                    <a:lnTo>
                      <a:pt x="2624" y="591"/>
                    </a:lnTo>
                    <a:lnTo>
                      <a:pt x="2624" y="569"/>
                    </a:lnTo>
                    <a:lnTo>
                      <a:pt x="2638" y="569"/>
                    </a:lnTo>
                    <a:lnTo>
                      <a:pt x="2638" y="545"/>
                    </a:lnTo>
                    <a:lnTo>
                      <a:pt x="2644" y="545"/>
                    </a:lnTo>
                    <a:lnTo>
                      <a:pt x="2644" y="523"/>
                    </a:lnTo>
                    <a:lnTo>
                      <a:pt x="2653" y="523"/>
                    </a:lnTo>
                    <a:lnTo>
                      <a:pt x="2653" y="486"/>
                    </a:lnTo>
                    <a:lnTo>
                      <a:pt x="2608" y="486"/>
                    </a:lnTo>
                    <a:lnTo>
                      <a:pt x="2608" y="472"/>
                    </a:lnTo>
                    <a:lnTo>
                      <a:pt x="2529" y="472"/>
                    </a:lnTo>
                    <a:lnTo>
                      <a:pt x="2529" y="457"/>
                    </a:lnTo>
                    <a:lnTo>
                      <a:pt x="2492" y="457"/>
                    </a:lnTo>
                    <a:lnTo>
                      <a:pt x="2492" y="450"/>
                    </a:lnTo>
                    <a:lnTo>
                      <a:pt x="2442" y="450"/>
                    </a:lnTo>
                    <a:lnTo>
                      <a:pt x="2442" y="435"/>
                    </a:lnTo>
                    <a:lnTo>
                      <a:pt x="2369" y="435"/>
                    </a:lnTo>
                    <a:lnTo>
                      <a:pt x="2369" y="421"/>
                    </a:lnTo>
                    <a:lnTo>
                      <a:pt x="2324" y="421"/>
                    </a:lnTo>
                    <a:lnTo>
                      <a:pt x="2324" y="413"/>
                    </a:lnTo>
                    <a:lnTo>
                      <a:pt x="2288" y="413"/>
                    </a:lnTo>
                    <a:lnTo>
                      <a:pt x="2288" y="406"/>
                    </a:lnTo>
                    <a:lnTo>
                      <a:pt x="2246" y="406"/>
                    </a:lnTo>
                    <a:lnTo>
                      <a:pt x="2246" y="391"/>
                    </a:lnTo>
                    <a:lnTo>
                      <a:pt x="2209" y="391"/>
                    </a:lnTo>
                    <a:lnTo>
                      <a:pt x="2209" y="384"/>
                    </a:lnTo>
                    <a:lnTo>
                      <a:pt x="2172" y="384"/>
                    </a:lnTo>
                    <a:lnTo>
                      <a:pt x="2172" y="375"/>
                    </a:lnTo>
                    <a:lnTo>
                      <a:pt x="2120" y="375"/>
                    </a:lnTo>
                    <a:lnTo>
                      <a:pt x="2120" y="369"/>
                    </a:lnTo>
                    <a:lnTo>
                      <a:pt x="2092" y="369"/>
                    </a:lnTo>
                    <a:lnTo>
                      <a:pt x="2092" y="355"/>
                    </a:lnTo>
                    <a:lnTo>
                      <a:pt x="2041" y="355"/>
                    </a:lnTo>
                    <a:lnTo>
                      <a:pt x="2041" y="347"/>
                    </a:lnTo>
                    <a:lnTo>
                      <a:pt x="2005" y="347"/>
                    </a:lnTo>
                    <a:lnTo>
                      <a:pt x="2005" y="338"/>
                    </a:lnTo>
                    <a:lnTo>
                      <a:pt x="1959" y="338"/>
                    </a:lnTo>
                    <a:lnTo>
                      <a:pt x="1959" y="332"/>
                    </a:lnTo>
                    <a:lnTo>
                      <a:pt x="1924" y="332"/>
                    </a:lnTo>
                    <a:lnTo>
                      <a:pt x="1924" y="324"/>
                    </a:lnTo>
                    <a:lnTo>
                      <a:pt x="1881" y="324"/>
                    </a:lnTo>
                    <a:lnTo>
                      <a:pt x="1881" y="318"/>
                    </a:lnTo>
                    <a:lnTo>
                      <a:pt x="1844" y="318"/>
                    </a:lnTo>
                    <a:lnTo>
                      <a:pt x="1844" y="310"/>
                    </a:lnTo>
                    <a:lnTo>
                      <a:pt x="1800" y="310"/>
                    </a:lnTo>
                    <a:lnTo>
                      <a:pt x="1800" y="296"/>
                    </a:lnTo>
                    <a:lnTo>
                      <a:pt x="1763" y="296"/>
                    </a:lnTo>
                    <a:lnTo>
                      <a:pt x="1763" y="287"/>
                    </a:lnTo>
                    <a:lnTo>
                      <a:pt x="1719" y="287"/>
                    </a:lnTo>
                    <a:lnTo>
                      <a:pt x="1719" y="272"/>
                    </a:lnTo>
                    <a:lnTo>
                      <a:pt x="1641" y="272"/>
                    </a:lnTo>
                    <a:lnTo>
                      <a:pt x="1641" y="259"/>
                    </a:lnTo>
                    <a:lnTo>
                      <a:pt x="1604" y="259"/>
                    </a:lnTo>
                    <a:lnTo>
                      <a:pt x="1604" y="250"/>
                    </a:lnTo>
                    <a:lnTo>
                      <a:pt x="1567" y="250"/>
                    </a:lnTo>
                    <a:lnTo>
                      <a:pt x="1567" y="236"/>
                    </a:lnTo>
                    <a:lnTo>
                      <a:pt x="1523" y="236"/>
                    </a:lnTo>
                    <a:lnTo>
                      <a:pt x="1523" y="228"/>
                    </a:lnTo>
                    <a:lnTo>
                      <a:pt x="1486" y="228"/>
                    </a:lnTo>
                    <a:lnTo>
                      <a:pt x="1486" y="222"/>
                    </a:lnTo>
                    <a:lnTo>
                      <a:pt x="1436" y="222"/>
                    </a:lnTo>
                    <a:lnTo>
                      <a:pt x="1436" y="213"/>
                    </a:lnTo>
                    <a:lnTo>
                      <a:pt x="1408" y="213"/>
                    </a:lnTo>
                    <a:lnTo>
                      <a:pt x="1408" y="208"/>
                    </a:lnTo>
                    <a:lnTo>
                      <a:pt x="1354" y="208"/>
                    </a:lnTo>
                    <a:lnTo>
                      <a:pt x="1354" y="199"/>
                    </a:lnTo>
                    <a:lnTo>
                      <a:pt x="1319" y="199"/>
                    </a:lnTo>
                    <a:lnTo>
                      <a:pt x="1319" y="184"/>
                    </a:lnTo>
                    <a:lnTo>
                      <a:pt x="1276" y="184"/>
                    </a:lnTo>
                    <a:lnTo>
                      <a:pt x="1276" y="177"/>
                    </a:lnTo>
                    <a:lnTo>
                      <a:pt x="1239" y="177"/>
                    </a:lnTo>
                    <a:lnTo>
                      <a:pt x="1239" y="171"/>
                    </a:lnTo>
                    <a:lnTo>
                      <a:pt x="1195" y="171"/>
                    </a:lnTo>
                    <a:lnTo>
                      <a:pt x="1195" y="154"/>
                    </a:lnTo>
                    <a:lnTo>
                      <a:pt x="1158" y="154"/>
                    </a:lnTo>
                    <a:lnTo>
                      <a:pt x="1158" y="148"/>
                    </a:lnTo>
                    <a:lnTo>
                      <a:pt x="1116" y="148"/>
                    </a:lnTo>
                    <a:lnTo>
                      <a:pt x="1116" y="140"/>
                    </a:lnTo>
                    <a:lnTo>
                      <a:pt x="1079" y="140"/>
                    </a:lnTo>
                    <a:lnTo>
                      <a:pt x="1079" y="133"/>
                    </a:lnTo>
                    <a:lnTo>
                      <a:pt x="1034" y="133"/>
                    </a:lnTo>
                    <a:lnTo>
                      <a:pt x="1034" y="118"/>
                    </a:lnTo>
                    <a:lnTo>
                      <a:pt x="999" y="118"/>
                    </a:lnTo>
                    <a:lnTo>
                      <a:pt x="999" y="111"/>
                    </a:lnTo>
                    <a:lnTo>
                      <a:pt x="919" y="111"/>
                    </a:lnTo>
                    <a:lnTo>
                      <a:pt x="919" y="96"/>
                    </a:lnTo>
                    <a:lnTo>
                      <a:pt x="867" y="96"/>
                    </a:lnTo>
                    <a:lnTo>
                      <a:pt x="867" y="89"/>
                    </a:lnTo>
                    <a:lnTo>
                      <a:pt x="838" y="89"/>
                    </a:lnTo>
                    <a:lnTo>
                      <a:pt x="838" y="80"/>
                    </a:lnTo>
                    <a:lnTo>
                      <a:pt x="788" y="80"/>
                    </a:lnTo>
                    <a:lnTo>
                      <a:pt x="788" y="66"/>
                    </a:lnTo>
                    <a:lnTo>
                      <a:pt x="757" y="66"/>
                    </a:lnTo>
                    <a:lnTo>
                      <a:pt x="757" y="59"/>
                    </a:lnTo>
                    <a:lnTo>
                      <a:pt x="707" y="59"/>
                    </a:lnTo>
                    <a:lnTo>
                      <a:pt x="707" y="52"/>
                    </a:lnTo>
                    <a:lnTo>
                      <a:pt x="670" y="52"/>
                    </a:lnTo>
                    <a:lnTo>
                      <a:pt x="670" y="37"/>
                    </a:lnTo>
                    <a:lnTo>
                      <a:pt x="627" y="37"/>
                    </a:lnTo>
                    <a:lnTo>
                      <a:pt x="627" y="28"/>
                    </a:lnTo>
                    <a:lnTo>
                      <a:pt x="592" y="28"/>
                    </a:lnTo>
                    <a:lnTo>
                      <a:pt x="592" y="23"/>
                    </a:lnTo>
                    <a:lnTo>
                      <a:pt x="555" y="23"/>
                    </a:lnTo>
                    <a:lnTo>
                      <a:pt x="555" y="15"/>
                    </a:lnTo>
                    <a:lnTo>
                      <a:pt x="510" y="15"/>
                    </a:lnTo>
                    <a:lnTo>
                      <a:pt x="510" y="0"/>
                    </a:lnTo>
                    <a:lnTo>
                      <a:pt x="47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98" name="Freeform 220"/>
              <p:cNvSpPr>
                <a:spLocks/>
              </p:cNvSpPr>
              <p:nvPr/>
            </p:nvSpPr>
            <p:spPr bwMode="auto">
              <a:xfrm>
                <a:off x="851" y="3145"/>
                <a:ext cx="266" cy="142"/>
              </a:xfrm>
              <a:custGeom>
                <a:avLst/>
                <a:gdLst>
                  <a:gd name="T0" fmla="*/ 0 w 2653"/>
                  <a:gd name="T1" fmla="*/ 0 h 1851"/>
                  <a:gd name="T2" fmla="*/ 0 w 2653"/>
                  <a:gd name="T3" fmla="*/ 0 h 1851"/>
                  <a:gd name="T4" fmla="*/ 0 w 2653"/>
                  <a:gd name="T5" fmla="*/ 0 h 1851"/>
                  <a:gd name="T6" fmla="*/ 0 w 2653"/>
                  <a:gd name="T7" fmla="*/ 0 h 1851"/>
                  <a:gd name="T8" fmla="*/ 0 w 2653"/>
                  <a:gd name="T9" fmla="*/ 0 h 1851"/>
                  <a:gd name="T10" fmla="*/ 0 w 2653"/>
                  <a:gd name="T11" fmla="*/ 0 h 1851"/>
                  <a:gd name="T12" fmla="*/ 0 w 2653"/>
                  <a:gd name="T13" fmla="*/ 0 h 1851"/>
                  <a:gd name="T14" fmla="*/ 0 w 2653"/>
                  <a:gd name="T15" fmla="*/ 0 h 1851"/>
                  <a:gd name="T16" fmla="*/ 0 w 2653"/>
                  <a:gd name="T17" fmla="*/ 0 h 1851"/>
                  <a:gd name="T18" fmla="*/ 0 w 2653"/>
                  <a:gd name="T19" fmla="*/ 0 h 1851"/>
                  <a:gd name="T20" fmla="*/ 0 w 2653"/>
                  <a:gd name="T21" fmla="*/ 0 h 1851"/>
                  <a:gd name="T22" fmla="*/ 0 w 2653"/>
                  <a:gd name="T23" fmla="*/ 0 h 1851"/>
                  <a:gd name="T24" fmla="*/ 0 w 2653"/>
                  <a:gd name="T25" fmla="*/ 0 h 1851"/>
                  <a:gd name="T26" fmla="*/ 0 w 2653"/>
                  <a:gd name="T27" fmla="*/ 0 h 1851"/>
                  <a:gd name="T28" fmla="*/ 0 w 2653"/>
                  <a:gd name="T29" fmla="*/ 0 h 1851"/>
                  <a:gd name="T30" fmla="*/ 0 w 2653"/>
                  <a:gd name="T31" fmla="*/ 0 h 1851"/>
                  <a:gd name="T32" fmla="*/ 0 w 2653"/>
                  <a:gd name="T33" fmla="*/ 0 h 1851"/>
                  <a:gd name="T34" fmla="*/ 0 w 2653"/>
                  <a:gd name="T35" fmla="*/ 0 h 1851"/>
                  <a:gd name="T36" fmla="*/ 0 w 2653"/>
                  <a:gd name="T37" fmla="*/ 0 h 1851"/>
                  <a:gd name="T38" fmla="*/ 0 w 2653"/>
                  <a:gd name="T39" fmla="*/ 0 h 1851"/>
                  <a:gd name="T40" fmla="*/ 0 w 2653"/>
                  <a:gd name="T41" fmla="*/ 0 h 1851"/>
                  <a:gd name="T42" fmla="*/ 0 w 2653"/>
                  <a:gd name="T43" fmla="*/ 0 h 1851"/>
                  <a:gd name="T44" fmla="*/ 0 w 2653"/>
                  <a:gd name="T45" fmla="*/ 0 h 1851"/>
                  <a:gd name="T46" fmla="*/ 0 w 2653"/>
                  <a:gd name="T47" fmla="*/ 0 h 1851"/>
                  <a:gd name="T48" fmla="*/ 0 w 2653"/>
                  <a:gd name="T49" fmla="*/ 0 h 1851"/>
                  <a:gd name="T50" fmla="*/ 0 w 2653"/>
                  <a:gd name="T51" fmla="*/ 0 h 1851"/>
                  <a:gd name="T52" fmla="*/ 0 w 2653"/>
                  <a:gd name="T53" fmla="*/ 0 h 1851"/>
                  <a:gd name="T54" fmla="*/ 0 w 2653"/>
                  <a:gd name="T55" fmla="*/ 0 h 1851"/>
                  <a:gd name="T56" fmla="*/ 0 w 2653"/>
                  <a:gd name="T57" fmla="*/ 0 h 1851"/>
                  <a:gd name="T58" fmla="*/ 0 w 2653"/>
                  <a:gd name="T59" fmla="*/ 0 h 1851"/>
                  <a:gd name="T60" fmla="*/ 0 w 2653"/>
                  <a:gd name="T61" fmla="*/ 0 h 1851"/>
                  <a:gd name="T62" fmla="*/ 0 w 2653"/>
                  <a:gd name="T63" fmla="*/ 0 h 1851"/>
                  <a:gd name="T64" fmla="*/ 0 w 2653"/>
                  <a:gd name="T65" fmla="*/ 0 h 1851"/>
                  <a:gd name="T66" fmla="*/ 0 w 2653"/>
                  <a:gd name="T67" fmla="*/ 0 h 1851"/>
                  <a:gd name="T68" fmla="*/ 0 w 2653"/>
                  <a:gd name="T69" fmla="*/ 0 h 1851"/>
                  <a:gd name="T70" fmla="*/ 0 w 2653"/>
                  <a:gd name="T71" fmla="*/ 0 h 1851"/>
                  <a:gd name="T72" fmla="*/ 0 w 2653"/>
                  <a:gd name="T73" fmla="*/ 0 h 1851"/>
                  <a:gd name="T74" fmla="*/ 0 w 2653"/>
                  <a:gd name="T75" fmla="*/ 0 h 1851"/>
                  <a:gd name="T76" fmla="*/ 0 w 2653"/>
                  <a:gd name="T77" fmla="*/ 0 h 1851"/>
                  <a:gd name="T78" fmla="*/ 0 w 2653"/>
                  <a:gd name="T79" fmla="*/ 0 h 1851"/>
                  <a:gd name="T80" fmla="*/ 0 w 2653"/>
                  <a:gd name="T81" fmla="*/ 0 h 1851"/>
                  <a:gd name="T82" fmla="*/ 0 w 2653"/>
                  <a:gd name="T83" fmla="*/ 0 h 1851"/>
                  <a:gd name="T84" fmla="*/ 0 w 2653"/>
                  <a:gd name="T85" fmla="*/ 0 h 1851"/>
                  <a:gd name="T86" fmla="*/ 0 w 2653"/>
                  <a:gd name="T87" fmla="*/ 0 h 1851"/>
                  <a:gd name="T88" fmla="*/ 0 w 2653"/>
                  <a:gd name="T89" fmla="*/ 0 h 1851"/>
                  <a:gd name="T90" fmla="*/ 0 w 2653"/>
                  <a:gd name="T91" fmla="*/ 0 h 1851"/>
                  <a:gd name="T92" fmla="*/ 0 w 2653"/>
                  <a:gd name="T93" fmla="*/ 0 h 1851"/>
                  <a:gd name="T94" fmla="*/ 0 w 2653"/>
                  <a:gd name="T95" fmla="*/ 0 h 1851"/>
                  <a:gd name="T96" fmla="*/ 0 w 2653"/>
                  <a:gd name="T97" fmla="*/ 0 h 1851"/>
                  <a:gd name="T98" fmla="*/ 0 w 2653"/>
                  <a:gd name="T99" fmla="*/ 0 h 1851"/>
                  <a:gd name="T100" fmla="*/ 0 w 2653"/>
                  <a:gd name="T101" fmla="*/ 0 h 1851"/>
                  <a:gd name="T102" fmla="*/ 0 w 2653"/>
                  <a:gd name="T103" fmla="*/ 0 h 1851"/>
                  <a:gd name="T104" fmla="*/ 0 w 2653"/>
                  <a:gd name="T105" fmla="*/ 0 h 1851"/>
                  <a:gd name="T106" fmla="*/ 0 w 2653"/>
                  <a:gd name="T107" fmla="*/ 0 h 1851"/>
                  <a:gd name="T108" fmla="*/ 0 w 2653"/>
                  <a:gd name="T109" fmla="*/ 0 h 1851"/>
                  <a:gd name="T110" fmla="*/ 0 w 2653"/>
                  <a:gd name="T111" fmla="*/ 0 h 1851"/>
                  <a:gd name="T112" fmla="*/ 0 w 2653"/>
                  <a:gd name="T113" fmla="*/ 0 h 1851"/>
                  <a:gd name="T114" fmla="*/ 0 w 2653"/>
                  <a:gd name="T115" fmla="*/ 0 h 18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53"/>
                  <a:gd name="T175" fmla="*/ 0 h 1851"/>
                  <a:gd name="T176" fmla="*/ 2653 w 2653"/>
                  <a:gd name="T177" fmla="*/ 1851 h 18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53" h="1851">
                    <a:moveTo>
                      <a:pt x="474" y="0"/>
                    </a:moveTo>
                    <a:lnTo>
                      <a:pt x="474" y="28"/>
                    </a:lnTo>
                    <a:lnTo>
                      <a:pt x="466" y="28"/>
                    </a:lnTo>
                    <a:lnTo>
                      <a:pt x="466" y="59"/>
                    </a:lnTo>
                    <a:lnTo>
                      <a:pt x="460" y="59"/>
                    </a:lnTo>
                    <a:lnTo>
                      <a:pt x="460" y="89"/>
                    </a:lnTo>
                    <a:lnTo>
                      <a:pt x="451" y="89"/>
                    </a:lnTo>
                    <a:lnTo>
                      <a:pt x="451" y="111"/>
                    </a:lnTo>
                    <a:lnTo>
                      <a:pt x="438" y="111"/>
                    </a:lnTo>
                    <a:lnTo>
                      <a:pt x="438" y="133"/>
                    </a:lnTo>
                    <a:lnTo>
                      <a:pt x="429" y="133"/>
                    </a:lnTo>
                    <a:lnTo>
                      <a:pt x="429" y="184"/>
                    </a:lnTo>
                    <a:lnTo>
                      <a:pt x="416" y="184"/>
                    </a:lnTo>
                    <a:lnTo>
                      <a:pt x="416" y="208"/>
                    </a:lnTo>
                    <a:lnTo>
                      <a:pt x="409" y="208"/>
                    </a:lnTo>
                    <a:lnTo>
                      <a:pt x="409" y="228"/>
                    </a:lnTo>
                    <a:lnTo>
                      <a:pt x="392" y="228"/>
                    </a:lnTo>
                    <a:lnTo>
                      <a:pt x="392" y="272"/>
                    </a:lnTo>
                    <a:lnTo>
                      <a:pt x="379" y="272"/>
                    </a:lnTo>
                    <a:lnTo>
                      <a:pt x="379" y="310"/>
                    </a:lnTo>
                    <a:lnTo>
                      <a:pt x="373" y="310"/>
                    </a:lnTo>
                    <a:lnTo>
                      <a:pt x="373" y="332"/>
                    </a:lnTo>
                    <a:lnTo>
                      <a:pt x="357" y="332"/>
                    </a:lnTo>
                    <a:lnTo>
                      <a:pt x="357" y="375"/>
                    </a:lnTo>
                    <a:lnTo>
                      <a:pt x="342" y="375"/>
                    </a:lnTo>
                    <a:lnTo>
                      <a:pt x="342" y="406"/>
                    </a:lnTo>
                    <a:lnTo>
                      <a:pt x="336" y="406"/>
                    </a:lnTo>
                    <a:lnTo>
                      <a:pt x="336" y="435"/>
                    </a:lnTo>
                    <a:lnTo>
                      <a:pt x="320" y="435"/>
                    </a:lnTo>
                    <a:lnTo>
                      <a:pt x="320" y="472"/>
                    </a:lnTo>
                    <a:lnTo>
                      <a:pt x="305" y="472"/>
                    </a:lnTo>
                    <a:lnTo>
                      <a:pt x="305" y="509"/>
                    </a:lnTo>
                    <a:lnTo>
                      <a:pt x="300" y="509"/>
                    </a:lnTo>
                    <a:lnTo>
                      <a:pt x="300" y="531"/>
                    </a:lnTo>
                    <a:lnTo>
                      <a:pt x="292" y="531"/>
                    </a:lnTo>
                    <a:lnTo>
                      <a:pt x="292" y="545"/>
                    </a:lnTo>
                    <a:lnTo>
                      <a:pt x="277" y="545"/>
                    </a:lnTo>
                    <a:lnTo>
                      <a:pt x="277" y="576"/>
                    </a:lnTo>
                    <a:lnTo>
                      <a:pt x="270" y="576"/>
                    </a:lnTo>
                    <a:lnTo>
                      <a:pt x="270" y="605"/>
                    </a:lnTo>
                    <a:lnTo>
                      <a:pt x="263" y="605"/>
                    </a:lnTo>
                    <a:lnTo>
                      <a:pt x="263" y="628"/>
                    </a:lnTo>
                    <a:lnTo>
                      <a:pt x="255" y="628"/>
                    </a:lnTo>
                    <a:lnTo>
                      <a:pt x="255" y="650"/>
                    </a:lnTo>
                    <a:lnTo>
                      <a:pt x="241" y="650"/>
                    </a:lnTo>
                    <a:lnTo>
                      <a:pt x="241" y="670"/>
                    </a:lnTo>
                    <a:lnTo>
                      <a:pt x="233" y="670"/>
                    </a:lnTo>
                    <a:lnTo>
                      <a:pt x="233" y="708"/>
                    </a:lnTo>
                    <a:lnTo>
                      <a:pt x="227" y="708"/>
                    </a:lnTo>
                    <a:lnTo>
                      <a:pt x="227" y="723"/>
                    </a:lnTo>
                    <a:lnTo>
                      <a:pt x="218" y="723"/>
                    </a:lnTo>
                    <a:lnTo>
                      <a:pt x="218" y="753"/>
                    </a:lnTo>
                    <a:lnTo>
                      <a:pt x="205" y="753"/>
                    </a:lnTo>
                    <a:lnTo>
                      <a:pt x="205" y="804"/>
                    </a:lnTo>
                    <a:lnTo>
                      <a:pt x="196" y="804"/>
                    </a:lnTo>
                    <a:lnTo>
                      <a:pt x="196" y="826"/>
                    </a:lnTo>
                    <a:lnTo>
                      <a:pt x="183" y="826"/>
                    </a:lnTo>
                    <a:lnTo>
                      <a:pt x="183" y="849"/>
                    </a:lnTo>
                    <a:lnTo>
                      <a:pt x="176" y="849"/>
                    </a:lnTo>
                    <a:lnTo>
                      <a:pt x="176" y="872"/>
                    </a:lnTo>
                    <a:lnTo>
                      <a:pt x="160" y="872"/>
                    </a:lnTo>
                    <a:lnTo>
                      <a:pt x="160" y="892"/>
                    </a:lnTo>
                    <a:lnTo>
                      <a:pt x="154" y="892"/>
                    </a:lnTo>
                    <a:lnTo>
                      <a:pt x="154" y="923"/>
                    </a:lnTo>
                    <a:lnTo>
                      <a:pt x="146" y="923"/>
                    </a:lnTo>
                    <a:lnTo>
                      <a:pt x="146" y="952"/>
                    </a:lnTo>
                    <a:lnTo>
                      <a:pt x="140" y="952"/>
                    </a:lnTo>
                    <a:lnTo>
                      <a:pt x="140" y="982"/>
                    </a:lnTo>
                    <a:lnTo>
                      <a:pt x="124" y="982"/>
                    </a:lnTo>
                    <a:lnTo>
                      <a:pt x="124" y="989"/>
                    </a:lnTo>
                    <a:lnTo>
                      <a:pt x="118" y="989"/>
                    </a:lnTo>
                    <a:lnTo>
                      <a:pt x="118" y="1025"/>
                    </a:lnTo>
                    <a:lnTo>
                      <a:pt x="109" y="1025"/>
                    </a:lnTo>
                    <a:lnTo>
                      <a:pt x="109" y="1048"/>
                    </a:lnTo>
                    <a:lnTo>
                      <a:pt x="103" y="1048"/>
                    </a:lnTo>
                    <a:lnTo>
                      <a:pt x="103" y="1077"/>
                    </a:lnTo>
                    <a:lnTo>
                      <a:pt x="96" y="1077"/>
                    </a:lnTo>
                    <a:lnTo>
                      <a:pt x="96" y="1093"/>
                    </a:lnTo>
                    <a:lnTo>
                      <a:pt x="87" y="1093"/>
                    </a:lnTo>
                    <a:lnTo>
                      <a:pt x="87" y="1121"/>
                    </a:lnTo>
                    <a:lnTo>
                      <a:pt x="73" y="1121"/>
                    </a:lnTo>
                    <a:lnTo>
                      <a:pt x="73" y="1150"/>
                    </a:lnTo>
                    <a:lnTo>
                      <a:pt x="67" y="1150"/>
                    </a:lnTo>
                    <a:lnTo>
                      <a:pt x="67" y="1167"/>
                    </a:lnTo>
                    <a:lnTo>
                      <a:pt x="59" y="1167"/>
                    </a:lnTo>
                    <a:lnTo>
                      <a:pt x="59" y="1196"/>
                    </a:lnTo>
                    <a:lnTo>
                      <a:pt x="44" y="1196"/>
                    </a:lnTo>
                    <a:lnTo>
                      <a:pt x="44" y="1224"/>
                    </a:lnTo>
                    <a:lnTo>
                      <a:pt x="37" y="1224"/>
                    </a:lnTo>
                    <a:lnTo>
                      <a:pt x="37" y="1247"/>
                    </a:lnTo>
                    <a:lnTo>
                      <a:pt x="31" y="1247"/>
                    </a:lnTo>
                    <a:lnTo>
                      <a:pt x="31" y="1269"/>
                    </a:lnTo>
                    <a:lnTo>
                      <a:pt x="22" y="1269"/>
                    </a:lnTo>
                    <a:lnTo>
                      <a:pt x="22" y="1297"/>
                    </a:lnTo>
                    <a:lnTo>
                      <a:pt x="9" y="1297"/>
                    </a:lnTo>
                    <a:lnTo>
                      <a:pt x="9" y="1321"/>
                    </a:lnTo>
                    <a:lnTo>
                      <a:pt x="0" y="1321"/>
                    </a:lnTo>
                    <a:lnTo>
                      <a:pt x="0" y="1343"/>
                    </a:lnTo>
                    <a:lnTo>
                      <a:pt x="37" y="1343"/>
                    </a:lnTo>
                    <a:lnTo>
                      <a:pt x="37" y="1352"/>
                    </a:lnTo>
                    <a:lnTo>
                      <a:pt x="73" y="1352"/>
                    </a:lnTo>
                    <a:lnTo>
                      <a:pt x="73" y="1357"/>
                    </a:lnTo>
                    <a:lnTo>
                      <a:pt x="109" y="1357"/>
                    </a:lnTo>
                    <a:lnTo>
                      <a:pt x="109" y="1365"/>
                    </a:lnTo>
                    <a:lnTo>
                      <a:pt x="146" y="1365"/>
                    </a:lnTo>
                    <a:lnTo>
                      <a:pt x="146" y="1380"/>
                    </a:lnTo>
                    <a:lnTo>
                      <a:pt x="196" y="1380"/>
                    </a:lnTo>
                    <a:lnTo>
                      <a:pt x="196" y="1388"/>
                    </a:lnTo>
                    <a:lnTo>
                      <a:pt x="227" y="1388"/>
                    </a:lnTo>
                    <a:lnTo>
                      <a:pt x="227" y="1403"/>
                    </a:lnTo>
                    <a:lnTo>
                      <a:pt x="300" y="1403"/>
                    </a:lnTo>
                    <a:lnTo>
                      <a:pt x="300" y="1417"/>
                    </a:lnTo>
                    <a:lnTo>
                      <a:pt x="342" y="1417"/>
                    </a:lnTo>
                    <a:lnTo>
                      <a:pt x="342" y="1425"/>
                    </a:lnTo>
                    <a:lnTo>
                      <a:pt x="379" y="1425"/>
                    </a:lnTo>
                    <a:lnTo>
                      <a:pt x="379" y="1431"/>
                    </a:lnTo>
                    <a:lnTo>
                      <a:pt x="416" y="1431"/>
                    </a:lnTo>
                    <a:lnTo>
                      <a:pt x="416" y="1440"/>
                    </a:lnTo>
                    <a:lnTo>
                      <a:pt x="451" y="1440"/>
                    </a:lnTo>
                    <a:lnTo>
                      <a:pt x="451" y="1446"/>
                    </a:lnTo>
                    <a:lnTo>
                      <a:pt x="488" y="1446"/>
                    </a:lnTo>
                    <a:lnTo>
                      <a:pt x="488" y="1462"/>
                    </a:lnTo>
                    <a:lnTo>
                      <a:pt x="533" y="1462"/>
                    </a:lnTo>
                    <a:lnTo>
                      <a:pt x="533" y="1468"/>
                    </a:lnTo>
                    <a:lnTo>
                      <a:pt x="569" y="1468"/>
                    </a:lnTo>
                    <a:lnTo>
                      <a:pt x="569" y="1477"/>
                    </a:lnTo>
                    <a:lnTo>
                      <a:pt x="605" y="1477"/>
                    </a:lnTo>
                    <a:lnTo>
                      <a:pt x="605" y="1482"/>
                    </a:lnTo>
                    <a:lnTo>
                      <a:pt x="642" y="1482"/>
                    </a:lnTo>
                    <a:lnTo>
                      <a:pt x="642" y="1499"/>
                    </a:lnTo>
                    <a:lnTo>
                      <a:pt x="684" y="1499"/>
                    </a:lnTo>
                    <a:lnTo>
                      <a:pt x="684" y="1505"/>
                    </a:lnTo>
                    <a:lnTo>
                      <a:pt x="721" y="1505"/>
                    </a:lnTo>
                    <a:lnTo>
                      <a:pt x="721" y="1513"/>
                    </a:lnTo>
                    <a:lnTo>
                      <a:pt x="757" y="1513"/>
                    </a:lnTo>
                    <a:lnTo>
                      <a:pt x="757" y="1519"/>
                    </a:lnTo>
                    <a:lnTo>
                      <a:pt x="788" y="1519"/>
                    </a:lnTo>
                    <a:lnTo>
                      <a:pt x="788" y="1536"/>
                    </a:lnTo>
                    <a:lnTo>
                      <a:pt x="867" y="1536"/>
                    </a:lnTo>
                    <a:lnTo>
                      <a:pt x="867" y="1550"/>
                    </a:lnTo>
                    <a:lnTo>
                      <a:pt x="903" y="1550"/>
                    </a:lnTo>
                    <a:lnTo>
                      <a:pt x="903" y="1556"/>
                    </a:lnTo>
                    <a:lnTo>
                      <a:pt x="940" y="1556"/>
                    </a:lnTo>
                    <a:lnTo>
                      <a:pt x="940" y="1565"/>
                    </a:lnTo>
                    <a:lnTo>
                      <a:pt x="984" y="1565"/>
                    </a:lnTo>
                    <a:lnTo>
                      <a:pt x="984" y="1579"/>
                    </a:lnTo>
                    <a:lnTo>
                      <a:pt x="1029" y="1579"/>
                    </a:lnTo>
                    <a:lnTo>
                      <a:pt x="1029" y="1587"/>
                    </a:lnTo>
                    <a:lnTo>
                      <a:pt x="1065" y="1587"/>
                    </a:lnTo>
                    <a:lnTo>
                      <a:pt x="1065" y="1594"/>
                    </a:lnTo>
                    <a:lnTo>
                      <a:pt x="1102" y="1594"/>
                    </a:lnTo>
                    <a:lnTo>
                      <a:pt x="1102" y="1601"/>
                    </a:lnTo>
                    <a:lnTo>
                      <a:pt x="1138" y="1601"/>
                    </a:lnTo>
                    <a:lnTo>
                      <a:pt x="1138" y="1616"/>
                    </a:lnTo>
                    <a:lnTo>
                      <a:pt x="1180" y="1616"/>
                    </a:lnTo>
                    <a:lnTo>
                      <a:pt x="1180" y="1624"/>
                    </a:lnTo>
                    <a:lnTo>
                      <a:pt x="1217" y="1624"/>
                    </a:lnTo>
                    <a:lnTo>
                      <a:pt x="1217" y="1638"/>
                    </a:lnTo>
                    <a:lnTo>
                      <a:pt x="1290" y="1638"/>
                    </a:lnTo>
                    <a:lnTo>
                      <a:pt x="1290" y="1647"/>
                    </a:lnTo>
                    <a:lnTo>
                      <a:pt x="1319" y="1647"/>
                    </a:lnTo>
                    <a:lnTo>
                      <a:pt x="1319" y="1653"/>
                    </a:lnTo>
                    <a:lnTo>
                      <a:pt x="1371" y="1653"/>
                    </a:lnTo>
                    <a:lnTo>
                      <a:pt x="1371" y="1667"/>
                    </a:lnTo>
                    <a:lnTo>
                      <a:pt x="1408" y="1667"/>
                    </a:lnTo>
                    <a:lnTo>
                      <a:pt x="1408" y="1675"/>
                    </a:lnTo>
                    <a:lnTo>
                      <a:pt x="1436" y="1675"/>
                    </a:lnTo>
                    <a:lnTo>
                      <a:pt x="1436" y="1684"/>
                    </a:lnTo>
                    <a:lnTo>
                      <a:pt x="1472" y="1684"/>
                    </a:lnTo>
                    <a:lnTo>
                      <a:pt x="1472" y="1698"/>
                    </a:lnTo>
                    <a:lnTo>
                      <a:pt x="1523" y="1698"/>
                    </a:lnTo>
                    <a:lnTo>
                      <a:pt x="1523" y="1704"/>
                    </a:lnTo>
                    <a:lnTo>
                      <a:pt x="1554" y="1704"/>
                    </a:lnTo>
                    <a:lnTo>
                      <a:pt x="1554" y="1712"/>
                    </a:lnTo>
                    <a:lnTo>
                      <a:pt x="1589" y="1712"/>
                    </a:lnTo>
                    <a:lnTo>
                      <a:pt x="1589" y="1720"/>
                    </a:lnTo>
                    <a:lnTo>
                      <a:pt x="1626" y="1720"/>
                    </a:lnTo>
                    <a:lnTo>
                      <a:pt x="1626" y="1735"/>
                    </a:lnTo>
                    <a:lnTo>
                      <a:pt x="1669" y="1735"/>
                    </a:lnTo>
                    <a:lnTo>
                      <a:pt x="1669" y="1741"/>
                    </a:lnTo>
                    <a:lnTo>
                      <a:pt x="1705" y="1741"/>
                    </a:lnTo>
                    <a:lnTo>
                      <a:pt x="1705" y="1757"/>
                    </a:lnTo>
                    <a:lnTo>
                      <a:pt x="1778" y="1757"/>
                    </a:lnTo>
                    <a:lnTo>
                      <a:pt x="1778" y="1763"/>
                    </a:lnTo>
                    <a:lnTo>
                      <a:pt x="1822" y="1763"/>
                    </a:lnTo>
                    <a:lnTo>
                      <a:pt x="1822" y="1772"/>
                    </a:lnTo>
                    <a:lnTo>
                      <a:pt x="1859" y="1772"/>
                    </a:lnTo>
                    <a:lnTo>
                      <a:pt x="1859" y="1786"/>
                    </a:lnTo>
                    <a:lnTo>
                      <a:pt x="1896" y="1786"/>
                    </a:lnTo>
                    <a:lnTo>
                      <a:pt x="1896" y="1794"/>
                    </a:lnTo>
                    <a:lnTo>
                      <a:pt x="1937" y="1794"/>
                    </a:lnTo>
                    <a:lnTo>
                      <a:pt x="1937" y="1800"/>
                    </a:lnTo>
                    <a:lnTo>
                      <a:pt x="1974" y="1800"/>
                    </a:lnTo>
                    <a:lnTo>
                      <a:pt x="1974" y="1814"/>
                    </a:lnTo>
                    <a:lnTo>
                      <a:pt x="2011" y="1814"/>
                    </a:lnTo>
                    <a:lnTo>
                      <a:pt x="2011" y="1823"/>
                    </a:lnTo>
                    <a:lnTo>
                      <a:pt x="2055" y="1823"/>
                    </a:lnTo>
                    <a:lnTo>
                      <a:pt x="2055" y="1829"/>
                    </a:lnTo>
                    <a:lnTo>
                      <a:pt x="2092" y="1829"/>
                    </a:lnTo>
                    <a:lnTo>
                      <a:pt x="2092" y="1845"/>
                    </a:lnTo>
                    <a:lnTo>
                      <a:pt x="2120" y="1845"/>
                    </a:lnTo>
                    <a:lnTo>
                      <a:pt x="2120" y="1851"/>
                    </a:lnTo>
                    <a:lnTo>
                      <a:pt x="2172" y="1851"/>
                    </a:lnTo>
                    <a:lnTo>
                      <a:pt x="2172" y="1845"/>
                    </a:lnTo>
                    <a:lnTo>
                      <a:pt x="2179" y="1845"/>
                    </a:lnTo>
                    <a:lnTo>
                      <a:pt x="2179" y="1800"/>
                    </a:lnTo>
                    <a:lnTo>
                      <a:pt x="2187" y="1800"/>
                    </a:lnTo>
                    <a:lnTo>
                      <a:pt x="2187" y="1772"/>
                    </a:lnTo>
                    <a:lnTo>
                      <a:pt x="2192" y="1772"/>
                    </a:lnTo>
                    <a:lnTo>
                      <a:pt x="2192" y="1757"/>
                    </a:lnTo>
                    <a:lnTo>
                      <a:pt x="2209" y="1757"/>
                    </a:lnTo>
                    <a:lnTo>
                      <a:pt x="2209" y="1712"/>
                    </a:lnTo>
                    <a:lnTo>
                      <a:pt x="2215" y="1712"/>
                    </a:lnTo>
                    <a:lnTo>
                      <a:pt x="2215" y="1684"/>
                    </a:lnTo>
                    <a:lnTo>
                      <a:pt x="2229" y="1684"/>
                    </a:lnTo>
                    <a:lnTo>
                      <a:pt x="2229" y="1667"/>
                    </a:lnTo>
                    <a:lnTo>
                      <a:pt x="2237" y="1667"/>
                    </a:lnTo>
                    <a:lnTo>
                      <a:pt x="2237" y="1638"/>
                    </a:lnTo>
                    <a:lnTo>
                      <a:pt x="2246" y="1638"/>
                    </a:lnTo>
                    <a:lnTo>
                      <a:pt x="2246" y="1624"/>
                    </a:lnTo>
                    <a:lnTo>
                      <a:pt x="2251" y="1624"/>
                    </a:lnTo>
                    <a:lnTo>
                      <a:pt x="2251" y="1587"/>
                    </a:lnTo>
                    <a:lnTo>
                      <a:pt x="2266" y="1587"/>
                    </a:lnTo>
                    <a:lnTo>
                      <a:pt x="2266" y="1565"/>
                    </a:lnTo>
                    <a:lnTo>
                      <a:pt x="2274" y="1565"/>
                    </a:lnTo>
                    <a:lnTo>
                      <a:pt x="2274" y="1536"/>
                    </a:lnTo>
                    <a:lnTo>
                      <a:pt x="2288" y="1536"/>
                    </a:lnTo>
                    <a:lnTo>
                      <a:pt x="2288" y="1482"/>
                    </a:lnTo>
                    <a:lnTo>
                      <a:pt x="2302" y="1482"/>
                    </a:lnTo>
                    <a:lnTo>
                      <a:pt x="2302" y="1468"/>
                    </a:lnTo>
                    <a:lnTo>
                      <a:pt x="2310" y="1468"/>
                    </a:lnTo>
                    <a:lnTo>
                      <a:pt x="2310" y="1440"/>
                    </a:lnTo>
                    <a:lnTo>
                      <a:pt x="2318" y="1440"/>
                    </a:lnTo>
                    <a:lnTo>
                      <a:pt x="2318" y="1425"/>
                    </a:lnTo>
                    <a:lnTo>
                      <a:pt x="2324" y="1425"/>
                    </a:lnTo>
                    <a:lnTo>
                      <a:pt x="2324" y="1403"/>
                    </a:lnTo>
                    <a:lnTo>
                      <a:pt x="2338" y="1403"/>
                    </a:lnTo>
                    <a:lnTo>
                      <a:pt x="2338" y="1380"/>
                    </a:lnTo>
                    <a:lnTo>
                      <a:pt x="2347" y="1380"/>
                    </a:lnTo>
                    <a:lnTo>
                      <a:pt x="2347" y="1357"/>
                    </a:lnTo>
                    <a:lnTo>
                      <a:pt x="2353" y="1357"/>
                    </a:lnTo>
                    <a:lnTo>
                      <a:pt x="2353" y="1321"/>
                    </a:lnTo>
                    <a:lnTo>
                      <a:pt x="2369" y="1321"/>
                    </a:lnTo>
                    <a:lnTo>
                      <a:pt x="2369" y="1297"/>
                    </a:lnTo>
                    <a:lnTo>
                      <a:pt x="2375" y="1297"/>
                    </a:lnTo>
                    <a:lnTo>
                      <a:pt x="2375" y="1261"/>
                    </a:lnTo>
                    <a:lnTo>
                      <a:pt x="2383" y="1261"/>
                    </a:lnTo>
                    <a:lnTo>
                      <a:pt x="2383" y="1240"/>
                    </a:lnTo>
                    <a:lnTo>
                      <a:pt x="2390" y="1240"/>
                    </a:lnTo>
                    <a:lnTo>
                      <a:pt x="2390" y="1224"/>
                    </a:lnTo>
                    <a:lnTo>
                      <a:pt x="2405" y="1224"/>
                    </a:lnTo>
                    <a:lnTo>
                      <a:pt x="2405" y="1196"/>
                    </a:lnTo>
                    <a:lnTo>
                      <a:pt x="2412" y="1196"/>
                    </a:lnTo>
                    <a:lnTo>
                      <a:pt x="2412" y="1181"/>
                    </a:lnTo>
                    <a:lnTo>
                      <a:pt x="2420" y="1181"/>
                    </a:lnTo>
                    <a:lnTo>
                      <a:pt x="2420" y="1145"/>
                    </a:lnTo>
                    <a:lnTo>
                      <a:pt x="2425" y="1145"/>
                    </a:lnTo>
                    <a:lnTo>
                      <a:pt x="2425" y="1121"/>
                    </a:lnTo>
                    <a:lnTo>
                      <a:pt x="2434" y="1121"/>
                    </a:lnTo>
                    <a:lnTo>
                      <a:pt x="2434" y="1108"/>
                    </a:lnTo>
                    <a:lnTo>
                      <a:pt x="2442" y="1108"/>
                    </a:lnTo>
                    <a:lnTo>
                      <a:pt x="2442" y="1077"/>
                    </a:lnTo>
                    <a:lnTo>
                      <a:pt x="2448" y="1077"/>
                    </a:lnTo>
                    <a:lnTo>
                      <a:pt x="2448" y="1048"/>
                    </a:lnTo>
                    <a:lnTo>
                      <a:pt x="2462" y="1048"/>
                    </a:lnTo>
                    <a:lnTo>
                      <a:pt x="2462" y="1025"/>
                    </a:lnTo>
                    <a:lnTo>
                      <a:pt x="2470" y="1025"/>
                    </a:lnTo>
                    <a:lnTo>
                      <a:pt x="2470" y="1002"/>
                    </a:lnTo>
                    <a:lnTo>
                      <a:pt x="2484" y="1002"/>
                    </a:lnTo>
                    <a:lnTo>
                      <a:pt x="2484" y="989"/>
                    </a:lnTo>
                    <a:lnTo>
                      <a:pt x="2492" y="989"/>
                    </a:lnTo>
                    <a:lnTo>
                      <a:pt x="2492" y="960"/>
                    </a:lnTo>
                    <a:lnTo>
                      <a:pt x="2499" y="960"/>
                    </a:lnTo>
                    <a:lnTo>
                      <a:pt x="2499" y="929"/>
                    </a:lnTo>
                    <a:lnTo>
                      <a:pt x="2507" y="929"/>
                    </a:lnTo>
                    <a:lnTo>
                      <a:pt x="2507" y="892"/>
                    </a:lnTo>
                    <a:lnTo>
                      <a:pt x="2521" y="892"/>
                    </a:lnTo>
                    <a:lnTo>
                      <a:pt x="2521" y="872"/>
                    </a:lnTo>
                    <a:lnTo>
                      <a:pt x="2529" y="872"/>
                    </a:lnTo>
                    <a:lnTo>
                      <a:pt x="2529" y="841"/>
                    </a:lnTo>
                    <a:lnTo>
                      <a:pt x="2535" y="841"/>
                    </a:lnTo>
                    <a:lnTo>
                      <a:pt x="2535" y="826"/>
                    </a:lnTo>
                    <a:lnTo>
                      <a:pt x="2543" y="826"/>
                    </a:lnTo>
                    <a:lnTo>
                      <a:pt x="2543" y="789"/>
                    </a:lnTo>
                    <a:lnTo>
                      <a:pt x="2551" y="789"/>
                    </a:lnTo>
                    <a:lnTo>
                      <a:pt x="2551" y="767"/>
                    </a:lnTo>
                    <a:lnTo>
                      <a:pt x="2557" y="767"/>
                    </a:lnTo>
                    <a:lnTo>
                      <a:pt x="2557" y="745"/>
                    </a:lnTo>
                    <a:lnTo>
                      <a:pt x="2571" y="745"/>
                    </a:lnTo>
                    <a:lnTo>
                      <a:pt x="2571" y="723"/>
                    </a:lnTo>
                    <a:lnTo>
                      <a:pt x="2579" y="723"/>
                    </a:lnTo>
                    <a:lnTo>
                      <a:pt x="2579" y="693"/>
                    </a:lnTo>
                    <a:lnTo>
                      <a:pt x="2588" y="693"/>
                    </a:lnTo>
                    <a:lnTo>
                      <a:pt x="2588" y="670"/>
                    </a:lnTo>
                    <a:lnTo>
                      <a:pt x="2601" y="670"/>
                    </a:lnTo>
                    <a:lnTo>
                      <a:pt x="2601" y="642"/>
                    </a:lnTo>
                    <a:lnTo>
                      <a:pt x="2608" y="642"/>
                    </a:lnTo>
                    <a:lnTo>
                      <a:pt x="2608" y="613"/>
                    </a:lnTo>
                    <a:lnTo>
                      <a:pt x="2616" y="613"/>
                    </a:lnTo>
                    <a:lnTo>
                      <a:pt x="2616" y="591"/>
                    </a:lnTo>
                    <a:lnTo>
                      <a:pt x="2624" y="591"/>
                    </a:lnTo>
                    <a:lnTo>
                      <a:pt x="2624" y="569"/>
                    </a:lnTo>
                    <a:lnTo>
                      <a:pt x="2638" y="569"/>
                    </a:lnTo>
                    <a:lnTo>
                      <a:pt x="2638" y="545"/>
                    </a:lnTo>
                    <a:lnTo>
                      <a:pt x="2644" y="545"/>
                    </a:lnTo>
                    <a:lnTo>
                      <a:pt x="2644" y="523"/>
                    </a:lnTo>
                    <a:lnTo>
                      <a:pt x="2653" y="523"/>
                    </a:lnTo>
                    <a:lnTo>
                      <a:pt x="2653" y="486"/>
                    </a:lnTo>
                    <a:lnTo>
                      <a:pt x="2608" y="486"/>
                    </a:lnTo>
                    <a:lnTo>
                      <a:pt x="2608" y="472"/>
                    </a:lnTo>
                    <a:lnTo>
                      <a:pt x="2529" y="472"/>
                    </a:lnTo>
                    <a:lnTo>
                      <a:pt x="2529" y="457"/>
                    </a:lnTo>
                    <a:lnTo>
                      <a:pt x="2492" y="457"/>
                    </a:lnTo>
                    <a:lnTo>
                      <a:pt x="2492" y="450"/>
                    </a:lnTo>
                    <a:lnTo>
                      <a:pt x="2442" y="450"/>
                    </a:lnTo>
                    <a:lnTo>
                      <a:pt x="2442" y="435"/>
                    </a:lnTo>
                    <a:lnTo>
                      <a:pt x="2369" y="435"/>
                    </a:lnTo>
                    <a:lnTo>
                      <a:pt x="2369" y="421"/>
                    </a:lnTo>
                    <a:lnTo>
                      <a:pt x="2324" y="421"/>
                    </a:lnTo>
                    <a:lnTo>
                      <a:pt x="2324" y="413"/>
                    </a:lnTo>
                    <a:lnTo>
                      <a:pt x="2288" y="413"/>
                    </a:lnTo>
                    <a:lnTo>
                      <a:pt x="2288" y="406"/>
                    </a:lnTo>
                    <a:lnTo>
                      <a:pt x="2246" y="406"/>
                    </a:lnTo>
                    <a:lnTo>
                      <a:pt x="2246" y="391"/>
                    </a:lnTo>
                    <a:lnTo>
                      <a:pt x="2209" y="391"/>
                    </a:lnTo>
                    <a:lnTo>
                      <a:pt x="2209" y="384"/>
                    </a:lnTo>
                    <a:lnTo>
                      <a:pt x="2172" y="384"/>
                    </a:lnTo>
                    <a:lnTo>
                      <a:pt x="2172" y="375"/>
                    </a:lnTo>
                    <a:lnTo>
                      <a:pt x="2120" y="375"/>
                    </a:lnTo>
                    <a:lnTo>
                      <a:pt x="2120" y="369"/>
                    </a:lnTo>
                    <a:lnTo>
                      <a:pt x="2092" y="369"/>
                    </a:lnTo>
                    <a:lnTo>
                      <a:pt x="2092" y="355"/>
                    </a:lnTo>
                    <a:lnTo>
                      <a:pt x="2041" y="355"/>
                    </a:lnTo>
                    <a:lnTo>
                      <a:pt x="2041" y="347"/>
                    </a:lnTo>
                    <a:lnTo>
                      <a:pt x="2005" y="347"/>
                    </a:lnTo>
                    <a:lnTo>
                      <a:pt x="2005" y="338"/>
                    </a:lnTo>
                    <a:lnTo>
                      <a:pt x="1959" y="338"/>
                    </a:lnTo>
                    <a:lnTo>
                      <a:pt x="1959" y="332"/>
                    </a:lnTo>
                    <a:lnTo>
                      <a:pt x="1924" y="332"/>
                    </a:lnTo>
                    <a:lnTo>
                      <a:pt x="1924" y="324"/>
                    </a:lnTo>
                    <a:lnTo>
                      <a:pt x="1881" y="324"/>
                    </a:lnTo>
                    <a:lnTo>
                      <a:pt x="1881" y="318"/>
                    </a:lnTo>
                    <a:lnTo>
                      <a:pt x="1844" y="318"/>
                    </a:lnTo>
                    <a:lnTo>
                      <a:pt x="1844" y="310"/>
                    </a:lnTo>
                    <a:lnTo>
                      <a:pt x="1800" y="310"/>
                    </a:lnTo>
                    <a:lnTo>
                      <a:pt x="1800" y="296"/>
                    </a:lnTo>
                    <a:lnTo>
                      <a:pt x="1763" y="296"/>
                    </a:lnTo>
                    <a:lnTo>
                      <a:pt x="1763" y="287"/>
                    </a:lnTo>
                    <a:lnTo>
                      <a:pt x="1719" y="287"/>
                    </a:lnTo>
                    <a:lnTo>
                      <a:pt x="1719" y="272"/>
                    </a:lnTo>
                    <a:lnTo>
                      <a:pt x="1641" y="272"/>
                    </a:lnTo>
                    <a:lnTo>
                      <a:pt x="1641" y="259"/>
                    </a:lnTo>
                    <a:lnTo>
                      <a:pt x="1604" y="259"/>
                    </a:lnTo>
                    <a:lnTo>
                      <a:pt x="1604" y="250"/>
                    </a:lnTo>
                    <a:lnTo>
                      <a:pt x="1567" y="250"/>
                    </a:lnTo>
                    <a:lnTo>
                      <a:pt x="1567" y="236"/>
                    </a:lnTo>
                    <a:lnTo>
                      <a:pt x="1523" y="236"/>
                    </a:lnTo>
                    <a:lnTo>
                      <a:pt x="1523" y="228"/>
                    </a:lnTo>
                    <a:lnTo>
                      <a:pt x="1486" y="228"/>
                    </a:lnTo>
                    <a:lnTo>
                      <a:pt x="1486" y="222"/>
                    </a:lnTo>
                    <a:lnTo>
                      <a:pt x="1436" y="222"/>
                    </a:lnTo>
                    <a:lnTo>
                      <a:pt x="1436" y="213"/>
                    </a:lnTo>
                    <a:lnTo>
                      <a:pt x="1408" y="213"/>
                    </a:lnTo>
                    <a:lnTo>
                      <a:pt x="1408" y="208"/>
                    </a:lnTo>
                    <a:lnTo>
                      <a:pt x="1354" y="208"/>
                    </a:lnTo>
                    <a:lnTo>
                      <a:pt x="1354" y="199"/>
                    </a:lnTo>
                    <a:lnTo>
                      <a:pt x="1319" y="199"/>
                    </a:lnTo>
                    <a:lnTo>
                      <a:pt x="1319" y="184"/>
                    </a:lnTo>
                    <a:lnTo>
                      <a:pt x="1276" y="184"/>
                    </a:lnTo>
                    <a:lnTo>
                      <a:pt x="1276" y="177"/>
                    </a:lnTo>
                    <a:lnTo>
                      <a:pt x="1239" y="177"/>
                    </a:lnTo>
                    <a:lnTo>
                      <a:pt x="1239" y="171"/>
                    </a:lnTo>
                    <a:lnTo>
                      <a:pt x="1195" y="171"/>
                    </a:lnTo>
                    <a:lnTo>
                      <a:pt x="1195" y="154"/>
                    </a:lnTo>
                    <a:lnTo>
                      <a:pt x="1158" y="154"/>
                    </a:lnTo>
                    <a:lnTo>
                      <a:pt x="1158" y="148"/>
                    </a:lnTo>
                    <a:lnTo>
                      <a:pt x="1116" y="148"/>
                    </a:lnTo>
                    <a:lnTo>
                      <a:pt x="1116" y="140"/>
                    </a:lnTo>
                    <a:lnTo>
                      <a:pt x="1079" y="140"/>
                    </a:lnTo>
                    <a:lnTo>
                      <a:pt x="1079" y="133"/>
                    </a:lnTo>
                    <a:lnTo>
                      <a:pt x="1034" y="133"/>
                    </a:lnTo>
                    <a:lnTo>
                      <a:pt x="1034" y="118"/>
                    </a:lnTo>
                    <a:lnTo>
                      <a:pt x="999" y="118"/>
                    </a:lnTo>
                    <a:lnTo>
                      <a:pt x="999" y="111"/>
                    </a:lnTo>
                    <a:lnTo>
                      <a:pt x="919" y="111"/>
                    </a:lnTo>
                    <a:lnTo>
                      <a:pt x="919" y="96"/>
                    </a:lnTo>
                    <a:lnTo>
                      <a:pt x="867" y="96"/>
                    </a:lnTo>
                    <a:lnTo>
                      <a:pt x="867" y="89"/>
                    </a:lnTo>
                    <a:lnTo>
                      <a:pt x="838" y="89"/>
                    </a:lnTo>
                    <a:lnTo>
                      <a:pt x="838" y="80"/>
                    </a:lnTo>
                    <a:lnTo>
                      <a:pt x="788" y="80"/>
                    </a:lnTo>
                    <a:lnTo>
                      <a:pt x="788" y="66"/>
                    </a:lnTo>
                    <a:lnTo>
                      <a:pt x="757" y="66"/>
                    </a:lnTo>
                    <a:lnTo>
                      <a:pt x="757" y="59"/>
                    </a:lnTo>
                    <a:lnTo>
                      <a:pt x="707" y="59"/>
                    </a:lnTo>
                    <a:lnTo>
                      <a:pt x="707" y="52"/>
                    </a:lnTo>
                    <a:lnTo>
                      <a:pt x="670" y="52"/>
                    </a:lnTo>
                    <a:lnTo>
                      <a:pt x="670" y="37"/>
                    </a:lnTo>
                    <a:lnTo>
                      <a:pt x="627" y="37"/>
                    </a:lnTo>
                    <a:lnTo>
                      <a:pt x="627" y="28"/>
                    </a:lnTo>
                    <a:lnTo>
                      <a:pt x="592" y="28"/>
                    </a:lnTo>
                    <a:lnTo>
                      <a:pt x="592" y="23"/>
                    </a:lnTo>
                    <a:lnTo>
                      <a:pt x="555" y="23"/>
                    </a:lnTo>
                    <a:lnTo>
                      <a:pt x="555" y="15"/>
                    </a:lnTo>
                    <a:lnTo>
                      <a:pt x="510" y="15"/>
                    </a:lnTo>
                    <a:lnTo>
                      <a:pt x="510" y="0"/>
                    </a:lnTo>
                    <a:lnTo>
                      <a:pt x="474" y="0"/>
                    </a:lnTo>
                    <a:close/>
                  </a:path>
                </a:pathLst>
              </a:custGeom>
              <a:solidFill>
                <a:srgbClr val="0202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99" name="Freeform 221"/>
              <p:cNvSpPr>
                <a:spLocks/>
              </p:cNvSpPr>
              <p:nvPr/>
            </p:nvSpPr>
            <p:spPr bwMode="auto">
              <a:xfrm>
                <a:off x="858" y="3145"/>
                <a:ext cx="253" cy="142"/>
              </a:xfrm>
              <a:custGeom>
                <a:avLst/>
                <a:gdLst>
                  <a:gd name="T0" fmla="*/ 0 w 2534"/>
                  <a:gd name="T1" fmla="*/ 0 h 1851"/>
                  <a:gd name="T2" fmla="*/ 0 w 2534"/>
                  <a:gd name="T3" fmla="*/ 0 h 1851"/>
                  <a:gd name="T4" fmla="*/ 0 w 2534"/>
                  <a:gd name="T5" fmla="*/ 0 h 1851"/>
                  <a:gd name="T6" fmla="*/ 0 w 2534"/>
                  <a:gd name="T7" fmla="*/ 0 h 1851"/>
                  <a:gd name="T8" fmla="*/ 0 w 2534"/>
                  <a:gd name="T9" fmla="*/ 0 h 1851"/>
                  <a:gd name="T10" fmla="*/ 0 w 2534"/>
                  <a:gd name="T11" fmla="*/ 0 h 1851"/>
                  <a:gd name="T12" fmla="*/ 0 w 2534"/>
                  <a:gd name="T13" fmla="*/ 0 h 1851"/>
                  <a:gd name="T14" fmla="*/ 0 w 2534"/>
                  <a:gd name="T15" fmla="*/ 0 h 1851"/>
                  <a:gd name="T16" fmla="*/ 0 w 2534"/>
                  <a:gd name="T17" fmla="*/ 0 h 1851"/>
                  <a:gd name="T18" fmla="*/ 0 w 2534"/>
                  <a:gd name="T19" fmla="*/ 0 h 1851"/>
                  <a:gd name="T20" fmla="*/ 0 w 2534"/>
                  <a:gd name="T21" fmla="*/ 0 h 1851"/>
                  <a:gd name="T22" fmla="*/ 0 w 2534"/>
                  <a:gd name="T23" fmla="*/ 0 h 1851"/>
                  <a:gd name="T24" fmla="*/ 0 w 2534"/>
                  <a:gd name="T25" fmla="*/ 0 h 1851"/>
                  <a:gd name="T26" fmla="*/ 0 w 2534"/>
                  <a:gd name="T27" fmla="*/ 0 h 1851"/>
                  <a:gd name="T28" fmla="*/ 0 w 2534"/>
                  <a:gd name="T29" fmla="*/ 0 h 1851"/>
                  <a:gd name="T30" fmla="*/ 0 w 2534"/>
                  <a:gd name="T31" fmla="*/ 0 h 1851"/>
                  <a:gd name="T32" fmla="*/ 0 w 2534"/>
                  <a:gd name="T33" fmla="*/ 0 h 1851"/>
                  <a:gd name="T34" fmla="*/ 0 w 2534"/>
                  <a:gd name="T35" fmla="*/ 0 h 1851"/>
                  <a:gd name="T36" fmla="*/ 0 w 2534"/>
                  <a:gd name="T37" fmla="*/ 0 h 1851"/>
                  <a:gd name="T38" fmla="*/ 0 w 2534"/>
                  <a:gd name="T39" fmla="*/ 0 h 1851"/>
                  <a:gd name="T40" fmla="*/ 0 w 2534"/>
                  <a:gd name="T41" fmla="*/ 0 h 1851"/>
                  <a:gd name="T42" fmla="*/ 0 w 2534"/>
                  <a:gd name="T43" fmla="*/ 0 h 1851"/>
                  <a:gd name="T44" fmla="*/ 0 w 2534"/>
                  <a:gd name="T45" fmla="*/ 0 h 1851"/>
                  <a:gd name="T46" fmla="*/ 0 w 2534"/>
                  <a:gd name="T47" fmla="*/ 0 h 1851"/>
                  <a:gd name="T48" fmla="*/ 0 w 2534"/>
                  <a:gd name="T49" fmla="*/ 0 h 1851"/>
                  <a:gd name="T50" fmla="*/ 0 w 2534"/>
                  <a:gd name="T51" fmla="*/ 0 h 1851"/>
                  <a:gd name="T52" fmla="*/ 0 w 2534"/>
                  <a:gd name="T53" fmla="*/ 0 h 1851"/>
                  <a:gd name="T54" fmla="*/ 0 w 2534"/>
                  <a:gd name="T55" fmla="*/ 0 h 1851"/>
                  <a:gd name="T56" fmla="*/ 0 w 2534"/>
                  <a:gd name="T57" fmla="*/ 0 h 1851"/>
                  <a:gd name="T58" fmla="*/ 0 w 2534"/>
                  <a:gd name="T59" fmla="*/ 0 h 1851"/>
                  <a:gd name="T60" fmla="*/ 0 w 2534"/>
                  <a:gd name="T61" fmla="*/ 0 h 1851"/>
                  <a:gd name="T62" fmla="*/ 0 w 2534"/>
                  <a:gd name="T63" fmla="*/ 0 h 1851"/>
                  <a:gd name="T64" fmla="*/ 0 w 2534"/>
                  <a:gd name="T65" fmla="*/ 0 h 1851"/>
                  <a:gd name="T66" fmla="*/ 0 w 2534"/>
                  <a:gd name="T67" fmla="*/ 0 h 1851"/>
                  <a:gd name="T68" fmla="*/ 0 w 2534"/>
                  <a:gd name="T69" fmla="*/ 0 h 1851"/>
                  <a:gd name="T70" fmla="*/ 0 w 2534"/>
                  <a:gd name="T71" fmla="*/ 0 h 1851"/>
                  <a:gd name="T72" fmla="*/ 0 w 2534"/>
                  <a:gd name="T73" fmla="*/ 0 h 1851"/>
                  <a:gd name="T74" fmla="*/ 0 w 2534"/>
                  <a:gd name="T75" fmla="*/ 0 h 1851"/>
                  <a:gd name="T76" fmla="*/ 0 w 2534"/>
                  <a:gd name="T77" fmla="*/ 0 h 1851"/>
                  <a:gd name="T78" fmla="*/ 0 w 2534"/>
                  <a:gd name="T79" fmla="*/ 0 h 1851"/>
                  <a:gd name="T80" fmla="*/ 0 w 2534"/>
                  <a:gd name="T81" fmla="*/ 0 h 1851"/>
                  <a:gd name="T82" fmla="*/ 0 w 2534"/>
                  <a:gd name="T83" fmla="*/ 0 h 1851"/>
                  <a:gd name="T84" fmla="*/ 0 w 2534"/>
                  <a:gd name="T85" fmla="*/ 0 h 1851"/>
                  <a:gd name="T86" fmla="*/ 0 w 2534"/>
                  <a:gd name="T87" fmla="*/ 0 h 1851"/>
                  <a:gd name="T88" fmla="*/ 0 w 2534"/>
                  <a:gd name="T89" fmla="*/ 0 h 1851"/>
                  <a:gd name="T90" fmla="*/ 0 w 2534"/>
                  <a:gd name="T91" fmla="*/ 0 h 1851"/>
                  <a:gd name="T92" fmla="*/ 0 w 2534"/>
                  <a:gd name="T93" fmla="*/ 0 h 1851"/>
                  <a:gd name="T94" fmla="*/ 0 w 2534"/>
                  <a:gd name="T95" fmla="*/ 0 h 1851"/>
                  <a:gd name="T96" fmla="*/ 0 w 2534"/>
                  <a:gd name="T97" fmla="*/ 0 h 1851"/>
                  <a:gd name="T98" fmla="*/ 0 w 2534"/>
                  <a:gd name="T99" fmla="*/ 0 h 1851"/>
                  <a:gd name="T100" fmla="*/ 0 w 2534"/>
                  <a:gd name="T101" fmla="*/ 0 h 1851"/>
                  <a:gd name="T102" fmla="*/ 0 w 2534"/>
                  <a:gd name="T103" fmla="*/ 0 h 1851"/>
                  <a:gd name="T104" fmla="*/ 0 w 2534"/>
                  <a:gd name="T105" fmla="*/ 0 h 1851"/>
                  <a:gd name="T106" fmla="*/ 0 w 2534"/>
                  <a:gd name="T107" fmla="*/ 0 h 1851"/>
                  <a:gd name="T108" fmla="*/ 0 w 2534"/>
                  <a:gd name="T109" fmla="*/ 0 h 1851"/>
                  <a:gd name="T110" fmla="*/ 0 w 2534"/>
                  <a:gd name="T111" fmla="*/ 0 h 1851"/>
                  <a:gd name="T112" fmla="*/ 0 w 2534"/>
                  <a:gd name="T113" fmla="*/ 0 h 1851"/>
                  <a:gd name="T114" fmla="*/ 0 w 2534"/>
                  <a:gd name="T115" fmla="*/ 0 h 1851"/>
                  <a:gd name="T116" fmla="*/ 0 w 2534"/>
                  <a:gd name="T117" fmla="*/ 0 h 1851"/>
                  <a:gd name="T118" fmla="*/ 0 w 2534"/>
                  <a:gd name="T119" fmla="*/ 0 h 1851"/>
                  <a:gd name="T120" fmla="*/ 0 w 2534"/>
                  <a:gd name="T121" fmla="*/ 0 h 1851"/>
                  <a:gd name="T122" fmla="*/ 0 w 2534"/>
                  <a:gd name="T123" fmla="*/ 0 h 18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34"/>
                  <a:gd name="T187" fmla="*/ 0 h 1851"/>
                  <a:gd name="T188" fmla="*/ 2534 w 2534"/>
                  <a:gd name="T189" fmla="*/ 1851 h 18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34" h="1851">
                    <a:moveTo>
                      <a:pt x="407" y="0"/>
                    </a:moveTo>
                    <a:lnTo>
                      <a:pt x="407" y="28"/>
                    </a:lnTo>
                    <a:lnTo>
                      <a:pt x="399" y="28"/>
                    </a:lnTo>
                    <a:lnTo>
                      <a:pt x="399" y="59"/>
                    </a:lnTo>
                    <a:lnTo>
                      <a:pt x="393" y="59"/>
                    </a:lnTo>
                    <a:lnTo>
                      <a:pt x="393" y="89"/>
                    </a:lnTo>
                    <a:lnTo>
                      <a:pt x="384" y="89"/>
                    </a:lnTo>
                    <a:lnTo>
                      <a:pt x="384" y="111"/>
                    </a:lnTo>
                    <a:lnTo>
                      <a:pt x="371" y="111"/>
                    </a:lnTo>
                    <a:lnTo>
                      <a:pt x="371" y="133"/>
                    </a:lnTo>
                    <a:lnTo>
                      <a:pt x="362" y="133"/>
                    </a:lnTo>
                    <a:lnTo>
                      <a:pt x="362" y="184"/>
                    </a:lnTo>
                    <a:lnTo>
                      <a:pt x="349" y="184"/>
                    </a:lnTo>
                    <a:lnTo>
                      <a:pt x="349" y="208"/>
                    </a:lnTo>
                    <a:lnTo>
                      <a:pt x="342" y="208"/>
                    </a:lnTo>
                    <a:lnTo>
                      <a:pt x="342" y="228"/>
                    </a:lnTo>
                    <a:lnTo>
                      <a:pt x="325" y="228"/>
                    </a:lnTo>
                    <a:lnTo>
                      <a:pt x="325" y="272"/>
                    </a:lnTo>
                    <a:lnTo>
                      <a:pt x="312" y="272"/>
                    </a:lnTo>
                    <a:lnTo>
                      <a:pt x="312" y="310"/>
                    </a:lnTo>
                    <a:lnTo>
                      <a:pt x="306" y="310"/>
                    </a:lnTo>
                    <a:lnTo>
                      <a:pt x="306" y="332"/>
                    </a:lnTo>
                    <a:lnTo>
                      <a:pt x="290" y="332"/>
                    </a:lnTo>
                    <a:lnTo>
                      <a:pt x="290" y="375"/>
                    </a:lnTo>
                    <a:lnTo>
                      <a:pt x="275" y="375"/>
                    </a:lnTo>
                    <a:lnTo>
                      <a:pt x="275" y="406"/>
                    </a:lnTo>
                    <a:lnTo>
                      <a:pt x="269" y="406"/>
                    </a:lnTo>
                    <a:lnTo>
                      <a:pt x="269" y="435"/>
                    </a:lnTo>
                    <a:lnTo>
                      <a:pt x="253" y="435"/>
                    </a:lnTo>
                    <a:lnTo>
                      <a:pt x="253" y="472"/>
                    </a:lnTo>
                    <a:lnTo>
                      <a:pt x="238" y="472"/>
                    </a:lnTo>
                    <a:lnTo>
                      <a:pt x="238" y="509"/>
                    </a:lnTo>
                    <a:lnTo>
                      <a:pt x="233" y="509"/>
                    </a:lnTo>
                    <a:lnTo>
                      <a:pt x="233" y="531"/>
                    </a:lnTo>
                    <a:lnTo>
                      <a:pt x="225" y="531"/>
                    </a:lnTo>
                    <a:lnTo>
                      <a:pt x="225" y="545"/>
                    </a:lnTo>
                    <a:lnTo>
                      <a:pt x="210" y="545"/>
                    </a:lnTo>
                    <a:lnTo>
                      <a:pt x="210" y="576"/>
                    </a:lnTo>
                    <a:lnTo>
                      <a:pt x="203" y="576"/>
                    </a:lnTo>
                    <a:lnTo>
                      <a:pt x="203" y="605"/>
                    </a:lnTo>
                    <a:lnTo>
                      <a:pt x="196" y="605"/>
                    </a:lnTo>
                    <a:lnTo>
                      <a:pt x="196" y="628"/>
                    </a:lnTo>
                    <a:lnTo>
                      <a:pt x="188" y="628"/>
                    </a:lnTo>
                    <a:lnTo>
                      <a:pt x="188" y="650"/>
                    </a:lnTo>
                    <a:lnTo>
                      <a:pt x="174" y="650"/>
                    </a:lnTo>
                    <a:lnTo>
                      <a:pt x="174" y="670"/>
                    </a:lnTo>
                    <a:lnTo>
                      <a:pt x="166" y="670"/>
                    </a:lnTo>
                    <a:lnTo>
                      <a:pt x="166" y="708"/>
                    </a:lnTo>
                    <a:lnTo>
                      <a:pt x="160" y="708"/>
                    </a:lnTo>
                    <a:lnTo>
                      <a:pt x="160" y="723"/>
                    </a:lnTo>
                    <a:lnTo>
                      <a:pt x="151" y="723"/>
                    </a:lnTo>
                    <a:lnTo>
                      <a:pt x="151" y="753"/>
                    </a:lnTo>
                    <a:lnTo>
                      <a:pt x="138" y="753"/>
                    </a:lnTo>
                    <a:lnTo>
                      <a:pt x="138" y="804"/>
                    </a:lnTo>
                    <a:lnTo>
                      <a:pt x="129" y="804"/>
                    </a:lnTo>
                    <a:lnTo>
                      <a:pt x="129" y="826"/>
                    </a:lnTo>
                    <a:lnTo>
                      <a:pt x="116" y="826"/>
                    </a:lnTo>
                    <a:lnTo>
                      <a:pt x="116" y="849"/>
                    </a:lnTo>
                    <a:lnTo>
                      <a:pt x="109" y="849"/>
                    </a:lnTo>
                    <a:lnTo>
                      <a:pt x="109" y="872"/>
                    </a:lnTo>
                    <a:lnTo>
                      <a:pt x="93" y="872"/>
                    </a:lnTo>
                    <a:lnTo>
                      <a:pt x="93" y="892"/>
                    </a:lnTo>
                    <a:lnTo>
                      <a:pt x="87" y="892"/>
                    </a:lnTo>
                    <a:lnTo>
                      <a:pt x="87" y="923"/>
                    </a:lnTo>
                    <a:lnTo>
                      <a:pt x="79" y="923"/>
                    </a:lnTo>
                    <a:lnTo>
                      <a:pt x="79" y="952"/>
                    </a:lnTo>
                    <a:lnTo>
                      <a:pt x="73" y="952"/>
                    </a:lnTo>
                    <a:lnTo>
                      <a:pt x="73" y="982"/>
                    </a:lnTo>
                    <a:lnTo>
                      <a:pt x="57" y="982"/>
                    </a:lnTo>
                    <a:lnTo>
                      <a:pt x="57" y="989"/>
                    </a:lnTo>
                    <a:lnTo>
                      <a:pt x="51" y="989"/>
                    </a:lnTo>
                    <a:lnTo>
                      <a:pt x="51" y="1025"/>
                    </a:lnTo>
                    <a:lnTo>
                      <a:pt x="42" y="1025"/>
                    </a:lnTo>
                    <a:lnTo>
                      <a:pt x="42" y="1048"/>
                    </a:lnTo>
                    <a:lnTo>
                      <a:pt x="36" y="1048"/>
                    </a:lnTo>
                    <a:lnTo>
                      <a:pt x="36" y="1077"/>
                    </a:lnTo>
                    <a:lnTo>
                      <a:pt x="29" y="1077"/>
                    </a:lnTo>
                    <a:lnTo>
                      <a:pt x="29" y="1093"/>
                    </a:lnTo>
                    <a:lnTo>
                      <a:pt x="20" y="1093"/>
                    </a:lnTo>
                    <a:lnTo>
                      <a:pt x="20" y="1121"/>
                    </a:lnTo>
                    <a:lnTo>
                      <a:pt x="6" y="1121"/>
                    </a:lnTo>
                    <a:lnTo>
                      <a:pt x="6" y="1150"/>
                    </a:lnTo>
                    <a:lnTo>
                      <a:pt x="0" y="1150"/>
                    </a:lnTo>
                    <a:lnTo>
                      <a:pt x="0" y="1352"/>
                    </a:lnTo>
                    <a:lnTo>
                      <a:pt x="6" y="1352"/>
                    </a:lnTo>
                    <a:lnTo>
                      <a:pt x="6" y="1357"/>
                    </a:lnTo>
                    <a:lnTo>
                      <a:pt x="42" y="1357"/>
                    </a:lnTo>
                    <a:lnTo>
                      <a:pt x="42" y="1365"/>
                    </a:lnTo>
                    <a:lnTo>
                      <a:pt x="79" y="1365"/>
                    </a:lnTo>
                    <a:lnTo>
                      <a:pt x="79" y="1380"/>
                    </a:lnTo>
                    <a:lnTo>
                      <a:pt x="129" y="1380"/>
                    </a:lnTo>
                    <a:lnTo>
                      <a:pt x="129" y="1388"/>
                    </a:lnTo>
                    <a:lnTo>
                      <a:pt x="160" y="1388"/>
                    </a:lnTo>
                    <a:lnTo>
                      <a:pt x="160" y="1403"/>
                    </a:lnTo>
                    <a:lnTo>
                      <a:pt x="233" y="1403"/>
                    </a:lnTo>
                    <a:lnTo>
                      <a:pt x="233" y="1417"/>
                    </a:lnTo>
                    <a:lnTo>
                      <a:pt x="275" y="1417"/>
                    </a:lnTo>
                    <a:lnTo>
                      <a:pt x="275" y="1425"/>
                    </a:lnTo>
                    <a:lnTo>
                      <a:pt x="312" y="1425"/>
                    </a:lnTo>
                    <a:lnTo>
                      <a:pt x="312" y="1431"/>
                    </a:lnTo>
                    <a:lnTo>
                      <a:pt x="349" y="1431"/>
                    </a:lnTo>
                    <a:lnTo>
                      <a:pt x="349" y="1440"/>
                    </a:lnTo>
                    <a:lnTo>
                      <a:pt x="384" y="1440"/>
                    </a:lnTo>
                    <a:lnTo>
                      <a:pt x="384" y="1446"/>
                    </a:lnTo>
                    <a:lnTo>
                      <a:pt x="421" y="1446"/>
                    </a:lnTo>
                    <a:lnTo>
                      <a:pt x="421" y="1462"/>
                    </a:lnTo>
                    <a:lnTo>
                      <a:pt x="466" y="1462"/>
                    </a:lnTo>
                    <a:lnTo>
                      <a:pt x="466" y="1468"/>
                    </a:lnTo>
                    <a:lnTo>
                      <a:pt x="502" y="1468"/>
                    </a:lnTo>
                    <a:lnTo>
                      <a:pt x="502" y="1477"/>
                    </a:lnTo>
                    <a:lnTo>
                      <a:pt x="538" y="1477"/>
                    </a:lnTo>
                    <a:lnTo>
                      <a:pt x="538" y="1482"/>
                    </a:lnTo>
                    <a:lnTo>
                      <a:pt x="575" y="1482"/>
                    </a:lnTo>
                    <a:lnTo>
                      <a:pt x="575" y="1499"/>
                    </a:lnTo>
                    <a:lnTo>
                      <a:pt x="617" y="1499"/>
                    </a:lnTo>
                    <a:lnTo>
                      <a:pt x="617" y="1505"/>
                    </a:lnTo>
                    <a:lnTo>
                      <a:pt x="654" y="1505"/>
                    </a:lnTo>
                    <a:lnTo>
                      <a:pt x="654" y="1513"/>
                    </a:lnTo>
                    <a:lnTo>
                      <a:pt x="690" y="1513"/>
                    </a:lnTo>
                    <a:lnTo>
                      <a:pt x="690" y="1519"/>
                    </a:lnTo>
                    <a:lnTo>
                      <a:pt x="721" y="1519"/>
                    </a:lnTo>
                    <a:lnTo>
                      <a:pt x="721" y="1536"/>
                    </a:lnTo>
                    <a:lnTo>
                      <a:pt x="800" y="1536"/>
                    </a:lnTo>
                    <a:lnTo>
                      <a:pt x="800" y="1550"/>
                    </a:lnTo>
                    <a:lnTo>
                      <a:pt x="836" y="1550"/>
                    </a:lnTo>
                    <a:lnTo>
                      <a:pt x="836" y="1556"/>
                    </a:lnTo>
                    <a:lnTo>
                      <a:pt x="873" y="1556"/>
                    </a:lnTo>
                    <a:lnTo>
                      <a:pt x="873" y="1565"/>
                    </a:lnTo>
                    <a:lnTo>
                      <a:pt x="917" y="1565"/>
                    </a:lnTo>
                    <a:lnTo>
                      <a:pt x="917" y="1579"/>
                    </a:lnTo>
                    <a:lnTo>
                      <a:pt x="962" y="1579"/>
                    </a:lnTo>
                    <a:lnTo>
                      <a:pt x="962" y="1587"/>
                    </a:lnTo>
                    <a:lnTo>
                      <a:pt x="998" y="1587"/>
                    </a:lnTo>
                    <a:lnTo>
                      <a:pt x="998" y="1594"/>
                    </a:lnTo>
                    <a:lnTo>
                      <a:pt x="1035" y="1594"/>
                    </a:lnTo>
                    <a:lnTo>
                      <a:pt x="1035" y="1601"/>
                    </a:lnTo>
                    <a:lnTo>
                      <a:pt x="1071" y="1601"/>
                    </a:lnTo>
                    <a:lnTo>
                      <a:pt x="1071" y="1616"/>
                    </a:lnTo>
                    <a:lnTo>
                      <a:pt x="1113" y="1616"/>
                    </a:lnTo>
                    <a:lnTo>
                      <a:pt x="1113" y="1624"/>
                    </a:lnTo>
                    <a:lnTo>
                      <a:pt x="1150" y="1624"/>
                    </a:lnTo>
                    <a:lnTo>
                      <a:pt x="1150" y="1638"/>
                    </a:lnTo>
                    <a:lnTo>
                      <a:pt x="1223" y="1638"/>
                    </a:lnTo>
                    <a:lnTo>
                      <a:pt x="1223" y="1647"/>
                    </a:lnTo>
                    <a:lnTo>
                      <a:pt x="1252" y="1647"/>
                    </a:lnTo>
                    <a:lnTo>
                      <a:pt x="1252" y="1653"/>
                    </a:lnTo>
                    <a:lnTo>
                      <a:pt x="1304" y="1653"/>
                    </a:lnTo>
                    <a:lnTo>
                      <a:pt x="1304" y="1667"/>
                    </a:lnTo>
                    <a:lnTo>
                      <a:pt x="1341" y="1667"/>
                    </a:lnTo>
                    <a:lnTo>
                      <a:pt x="1341" y="1675"/>
                    </a:lnTo>
                    <a:lnTo>
                      <a:pt x="1369" y="1675"/>
                    </a:lnTo>
                    <a:lnTo>
                      <a:pt x="1369" y="1684"/>
                    </a:lnTo>
                    <a:lnTo>
                      <a:pt x="1405" y="1684"/>
                    </a:lnTo>
                    <a:lnTo>
                      <a:pt x="1405" y="1698"/>
                    </a:lnTo>
                    <a:lnTo>
                      <a:pt x="1456" y="1698"/>
                    </a:lnTo>
                    <a:lnTo>
                      <a:pt x="1456" y="1704"/>
                    </a:lnTo>
                    <a:lnTo>
                      <a:pt x="1487" y="1704"/>
                    </a:lnTo>
                    <a:lnTo>
                      <a:pt x="1487" y="1712"/>
                    </a:lnTo>
                    <a:lnTo>
                      <a:pt x="1522" y="1712"/>
                    </a:lnTo>
                    <a:lnTo>
                      <a:pt x="1522" y="1720"/>
                    </a:lnTo>
                    <a:lnTo>
                      <a:pt x="1559" y="1720"/>
                    </a:lnTo>
                    <a:lnTo>
                      <a:pt x="1559" y="1735"/>
                    </a:lnTo>
                    <a:lnTo>
                      <a:pt x="1602" y="1735"/>
                    </a:lnTo>
                    <a:lnTo>
                      <a:pt x="1602" y="1741"/>
                    </a:lnTo>
                    <a:lnTo>
                      <a:pt x="1638" y="1741"/>
                    </a:lnTo>
                    <a:lnTo>
                      <a:pt x="1638" y="1757"/>
                    </a:lnTo>
                    <a:lnTo>
                      <a:pt x="1711" y="1757"/>
                    </a:lnTo>
                    <a:lnTo>
                      <a:pt x="1711" y="1763"/>
                    </a:lnTo>
                    <a:lnTo>
                      <a:pt x="1755" y="1763"/>
                    </a:lnTo>
                    <a:lnTo>
                      <a:pt x="1755" y="1772"/>
                    </a:lnTo>
                    <a:lnTo>
                      <a:pt x="1792" y="1772"/>
                    </a:lnTo>
                    <a:lnTo>
                      <a:pt x="1792" y="1786"/>
                    </a:lnTo>
                    <a:lnTo>
                      <a:pt x="1829" y="1786"/>
                    </a:lnTo>
                    <a:lnTo>
                      <a:pt x="1829" y="1794"/>
                    </a:lnTo>
                    <a:lnTo>
                      <a:pt x="1870" y="1794"/>
                    </a:lnTo>
                    <a:lnTo>
                      <a:pt x="1870" y="1800"/>
                    </a:lnTo>
                    <a:lnTo>
                      <a:pt x="1907" y="1800"/>
                    </a:lnTo>
                    <a:lnTo>
                      <a:pt x="1907" y="1814"/>
                    </a:lnTo>
                    <a:lnTo>
                      <a:pt x="1944" y="1814"/>
                    </a:lnTo>
                    <a:lnTo>
                      <a:pt x="1944" y="1823"/>
                    </a:lnTo>
                    <a:lnTo>
                      <a:pt x="1988" y="1823"/>
                    </a:lnTo>
                    <a:lnTo>
                      <a:pt x="1988" y="1829"/>
                    </a:lnTo>
                    <a:lnTo>
                      <a:pt x="2025" y="1829"/>
                    </a:lnTo>
                    <a:lnTo>
                      <a:pt x="2025" y="1845"/>
                    </a:lnTo>
                    <a:lnTo>
                      <a:pt x="2053" y="1845"/>
                    </a:lnTo>
                    <a:lnTo>
                      <a:pt x="2053" y="1851"/>
                    </a:lnTo>
                    <a:lnTo>
                      <a:pt x="2105" y="1851"/>
                    </a:lnTo>
                    <a:lnTo>
                      <a:pt x="2105" y="1845"/>
                    </a:lnTo>
                    <a:lnTo>
                      <a:pt x="2112" y="1845"/>
                    </a:lnTo>
                    <a:lnTo>
                      <a:pt x="2112" y="1800"/>
                    </a:lnTo>
                    <a:lnTo>
                      <a:pt x="2120" y="1800"/>
                    </a:lnTo>
                    <a:lnTo>
                      <a:pt x="2120" y="1772"/>
                    </a:lnTo>
                    <a:lnTo>
                      <a:pt x="2125" y="1772"/>
                    </a:lnTo>
                    <a:lnTo>
                      <a:pt x="2125" y="1757"/>
                    </a:lnTo>
                    <a:lnTo>
                      <a:pt x="2142" y="1757"/>
                    </a:lnTo>
                    <a:lnTo>
                      <a:pt x="2142" y="1712"/>
                    </a:lnTo>
                    <a:lnTo>
                      <a:pt x="2148" y="1712"/>
                    </a:lnTo>
                    <a:lnTo>
                      <a:pt x="2148" y="1684"/>
                    </a:lnTo>
                    <a:lnTo>
                      <a:pt x="2162" y="1684"/>
                    </a:lnTo>
                    <a:lnTo>
                      <a:pt x="2162" y="1667"/>
                    </a:lnTo>
                    <a:lnTo>
                      <a:pt x="2170" y="1667"/>
                    </a:lnTo>
                    <a:lnTo>
                      <a:pt x="2170" y="1638"/>
                    </a:lnTo>
                    <a:lnTo>
                      <a:pt x="2179" y="1638"/>
                    </a:lnTo>
                    <a:lnTo>
                      <a:pt x="2179" y="1624"/>
                    </a:lnTo>
                    <a:lnTo>
                      <a:pt x="2184" y="1624"/>
                    </a:lnTo>
                    <a:lnTo>
                      <a:pt x="2184" y="1587"/>
                    </a:lnTo>
                    <a:lnTo>
                      <a:pt x="2199" y="1587"/>
                    </a:lnTo>
                    <a:lnTo>
                      <a:pt x="2199" y="1565"/>
                    </a:lnTo>
                    <a:lnTo>
                      <a:pt x="2207" y="1565"/>
                    </a:lnTo>
                    <a:lnTo>
                      <a:pt x="2207" y="1536"/>
                    </a:lnTo>
                    <a:lnTo>
                      <a:pt x="2221" y="1536"/>
                    </a:lnTo>
                    <a:lnTo>
                      <a:pt x="2221" y="1482"/>
                    </a:lnTo>
                    <a:lnTo>
                      <a:pt x="2235" y="1482"/>
                    </a:lnTo>
                    <a:lnTo>
                      <a:pt x="2235" y="1468"/>
                    </a:lnTo>
                    <a:lnTo>
                      <a:pt x="2243" y="1468"/>
                    </a:lnTo>
                    <a:lnTo>
                      <a:pt x="2243" y="1440"/>
                    </a:lnTo>
                    <a:lnTo>
                      <a:pt x="2251" y="1440"/>
                    </a:lnTo>
                    <a:lnTo>
                      <a:pt x="2251" y="1425"/>
                    </a:lnTo>
                    <a:lnTo>
                      <a:pt x="2257" y="1425"/>
                    </a:lnTo>
                    <a:lnTo>
                      <a:pt x="2257" y="1403"/>
                    </a:lnTo>
                    <a:lnTo>
                      <a:pt x="2271" y="1403"/>
                    </a:lnTo>
                    <a:lnTo>
                      <a:pt x="2271" y="1380"/>
                    </a:lnTo>
                    <a:lnTo>
                      <a:pt x="2280" y="1380"/>
                    </a:lnTo>
                    <a:lnTo>
                      <a:pt x="2280" y="1357"/>
                    </a:lnTo>
                    <a:lnTo>
                      <a:pt x="2286" y="1357"/>
                    </a:lnTo>
                    <a:lnTo>
                      <a:pt x="2286" y="1321"/>
                    </a:lnTo>
                    <a:lnTo>
                      <a:pt x="2302" y="1321"/>
                    </a:lnTo>
                    <a:lnTo>
                      <a:pt x="2302" y="1297"/>
                    </a:lnTo>
                    <a:lnTo>
                      <a:pt x="2308" y="1297"/>
                    </a:lnTo>
                    <a:lnTo>
                      <a:pt x="2308" y="1261"/>
                    </a:lnTo>
                    <a:lnTo>
                      <a:pt x="2316" y="1261"/>
                    </a:lnTo>
                    <a:lnTo>
                      <a:pt x="2316" y="1240"/>
                    </a:lnTo>
                    <a:lnTo>
                      <a:pt x="2323" y="1240"/>
                    </a:lnTo>
                    <a:lnTo>
                      <a:pt x="2323" y="1224"/>
                    </a:lnTo>
                    <a:lnTo>
                      <a:pt x="2338" y="1224"/>
                    </a:lnTo>
                    <a:lnTo>
                      <a:pt x="2338" y="1196"/>
                    </a:lnTo>
                    <a:lnTo>
                      <a:pt x="2345" y="1196"/>
                    </a:lnTo>
                    <a:lnTo>
                      <a:pt x="2345" y="1181"/>
                    </a:lnTo>
                    <a:lnTo>
                      <a:pt x="2353" y="1181"/>
                    </a:lnTo>
                    <a:lnTo>
                      <a:pt x="2353" y="1145"/>
                    </a:lnTo>
                    <a:lnTo>
                      <a:pt x="2358" y="1145"/>
                    </a:lnTo>
                    <a:lnTo>
                      <a:pt x="2358" y="1121"/>
                    </a:lnTo>
                    <a:lnTo>
                      <a:pt x="2367" y="1121"/>
                    </a:lnTo>
                    <a:lnTo>
                      <a:pt x="2367" y="1108"/>
                    </a:lnTo>
                    <a:lnTo>
                      <a:pt x="2375" y="1108"/>
                    </a:lnTo>
                    <a:lnTo>
                      <a:pt x="2375" y="1077"/>
                    </a:lnTo>
                    <a:lnTo>
                      <a:pt x="2381" y="1077"/>
                    </a:lnTo>
                    <a:lnTo>
                      <a:pt x="2381" y="1048"/>
                    </a:lnTo>
                    <a:lnTo>
                      <a:pt x="2395" y="1048"/>
                    </a:lnTo>
                    <a:lnTo>
                      <a:pt x="2395" y="1025"/>
                    </a:lnTo>
                    <a:lnTo>
                      <a:pt x="2403" y="1025"/>
                    </a:lnTo>
                    <a:lnTo>
                      <a:pt x="2403" y="1002"/>
                    </a:lnTo>
                    <a:lnTo>
                      <a:pt x="2417" y="1002"/>
                    </a:lnTo>
                    <a:lnTo>
                      <a:pt x="2417" y="989"/>
                    </a:lnTo>
                    <a:lnTo>
                      <a:pt x="2425" y="989"/>
                    </a:lnTo>
                    <a:lnTo>
                      <a:pt x="2425" y="960"/>
                    </a:lnTo>
                    <a:lnTo>
                      <a:pt x="2432" y="960"/>
                    </a:lnTo>
                    <a:lnTo>
                      <a:pt x="2432" y="929"/>
                    </a:lnTo>
                    <a:lnTo>
                      <a:pt x="2440" y="929"/>
                    </a:lnTo>
                    <a:lnTo>
                      <a:pt x="2440" y="892"/>
                    </a:lnTo>
                    <a:lnTo>
                      <a:pt x="2454" y="892"/>
                    </a:lnTo>
                    <a:lnTo>
                      <a:pt x="2454" y="872"/>
                    </a:lnTo>
                    <a:lnTo>
                      <a:pt x="2462" y="872"/>
                    </a:lnTo>
                    <a:lnTo>
                      <a:pt x="2462" y="841"/>
                    </a:lnTo>
                    <a:lnTo>
                      <a:pt x="2468" y="841"/>
                    </a:lnTo>
                    <a:lnTo>
                      <a:pt x="2468" y="826"/>
                    </a:lnTo>
                    <a:lnTo>
                      <a:pt x="2476" y="826"/>
                    </a:lnTo>
                    <a:lnTo>
                      <a:pt x="2476" y="789"/>
                    </a:lnTo>
                    <a:lnTo>
                      <a:pt x="2484" y="789"/>
                    </a:lnTo>
                    <a:lnTo>
                      <a:pt x="2484" y="767"/>
                    </a:lnTo>
                    <a:lnTo>
                      <a:pt x="2490" y="767"/>
                    </a:lnTo>
                    <a:lnTo>
                      <a:pt x="2490" y="745"/>
                    </a:lnTo>
                    <a:lnTo>
                      <a:pt x="2504" y="745"/>
                    </a:lnTo>
                    <a:lnTo>
                      <a:pt x="2504" y="723"/>
                    </a:lnTo>
                    <a:lnTo>
                      <a:pt x="2512" y="723"/>
                    </a:lnTo>
                    <a:lnTo>
                      <a:pt x="2512" y="693"/>
                    </a:lnTo>
                    <a:lnTo>
                      <a:pt x="2521" y="693"/>
                    </a:lnTo>
                    <a:lnTo>
                      <a:pt x="2521" y="670"/>
                    </a:lnTo>
                    <a:lnTo>
                      <a:pt x="2534" y="670"/>
                    </a:lnTo>
                    <a:lnTo>
                      <a:pt x="2534" y="472"/>
                    </a:lnTo>
                    <a:lnTo>
                      <a:pt x="2462" y="472"/>
                    </a:lnTo>
                    <a:lnTo>
                      <a:pt x="2462" y="457"/>
                    </a:lnTo>
                    <a:lnTo>
                      <a:pt x="2425" y="457"/>
                    </a:lnTo>
                    <a:lnTo>
                      <a:pt x="2425" y="450"/>
                    </a:lnTo>
                    <a:lnTo>
                      <a:pt x="2375" y="450"/>
                    </a:lnTo>
                    <a:lnTo>
                      <a:pt x="2375" y="435"/>
                    </a:lnTo>
                    <a:lnTo>
                      <a:pt x="2302" y="435"/>
                    </a:lnTo>
                    <a:lnTo>
                      <a:pt x="2302" y="421"/>
                    </a:lnTo>
                    <a:lnTo>
                      <a:pt x="2257" y="421"/>
                    </a:lnTo>
                    <a:lnTo>
                      <a:pt x="2257" y="413"/>
                    </a:lnTo>
                    <a:lnTo>
                      <a:pt x="2221" y="413"/>
                    </a:lnTo>
                    <a:lnTo>
                      <a:pt x="2221" y="406"/>
                    </a:lnTo>
                    <a:lnTo>
                      <a:pt x="2179" y="406"/>
                    </a:lnTo>
                    <a:lnTo>
                      <a:pt x="2179" y="391"/>
                    </a:lnTo>
                    <a:lnTo>
                      <a:pt x="2142" y="391"/>
                    </a:lnTo>
                    <a:lnTo>
                      <a:pt x="2142" y="384"/>
                    </a:lnTo>
                    <a:lnTo>
                      <a:pt x="2105" y="384"/>
                    </a:lnTo>
                    <a:lnTo>
                      <a:pt x="2105" y="375"/>
                    </a:lnTo>
                    <a:lnTo>
                      <a:pt x="2053" y="375"/>
                    </a:lnTo>
                    <a:lnTo>
                      <a:pt x="2053" y="369"/>
                    </a:lnTo>
                    <a:lnTo>
                      <a:pt x="2025" y="369"/>
                    </a:lnTo>
                    <a:lnTo>
                      <a:pt x="2025" y="355"/>
                    </a:lnTo>
                    <a:lnTo>
                      <a:pt x="1974" y="355"/>
                    </a:lnTo>
                    <a:lnTo>
                      <a:pt x="1974" y="347"/>
                    </a:lnTo>
                    <a:lnTo>
                      <a:pt x="1938" y="347"/>
                    </a:lnTo>
                    <a:lnTo>
                      <a:pt x="1938" y="338"/>
                    </a:lnTo>
                    <a:lnTo>
                      <a:pt x="1892" y="338"/>
                    </a:lnTo>
                    <a:lnTo>
                      <a:pt x="1892" y="332"/>
                    </a:lnTo>
                    <a:lnTo>
                      <a:pt x="1857" y="332"/>
                    </a:lnTo>
                    <a:lnTo>
                      <a:pt x="1857" y="324"/>
                    </a:lnTo>
                    <a:lnTo>
                      <a:pt x="1814" y="324"/>
                    </a:lnTo>
                    <a:lnTo>
                      <a:pt x="1814" y="318"/>
                    </a:lnTo>
                    <a:lnTo>
                      <a:pt x="1777" y="318"/>
                    </a:lnTo>
                    <a:lnTo>
                      <a:pt x="1777" y="310"/>
                    </a:lnTo>
                    <a:lnTo>
                      <a:pt x="1733" y="310"/>
                    </a:lnTo>
                    <a:lnTo>
                      <a:pt x="1733" y="296"/>
                    </a:lnTo>
                    <a:lnTo>
                      <a:pt x="1696" y="296"/>
                    </a:lnTo>
                    <a:lnTo>
                      <a:pt x="1696" y="287"/>
                    </a:lnTo>
                    <a:lnTo>
                      <a:pt x="1652" y="287"/>
                    </a:lnTo>
                    <a:lnTo>
                      <a:pt x="1652" y="272"/>
                    </a:lnTo>
                    <a:lnTo>
                      <a:pt x="1574" y="272"/>
                    </a:lnTo>
                    <a:lnTo>
                      <a:pt x="1574" y="259"/>
                    </a:lnTo>
                    <a:lnTo>
                      <a:pt x="1537" y="259"/>
                    </a:lnTo>
                    <a:lnTo>
                      <a:pt x="1537" y="250"/>
                    </a:lnTo>
                    <a:lnTo>
                      <a:pt x="1500" y="250"/>
                    </a:lnTo>
                    <a:lnTo>
                      <a:pt x="1500" y="236"/>
                    </a:lnTo>
                    <a:lnTo>
                      <a:pt x="1456" y="236"/>
                    </a:lnTo>
                    <a:lnTo>
                      <a:pt x="1456" y="228"/>
                    </a:lnTo>
                    <a:lnTo>
                      <a:pt x="1419" y="228"/>
                    </a:lnTo>
                    <a:lnTo>
                      <a:pt x="1419" y="222"/>
                    </a:lnTo>
                    <a:lnTo>
                      <a:pt x="1369" y="222"/>
                    </a:lnTo>
                    <a:lnTo>
                      <a:pt x="1369" y="213"/>
                    </a:lnTo>
                    <a:lnTo>
                      <a:pt x="1341" y="213"/>
                    </a:lnTo>
                    <a:lnTo>
                      <a:pt x="1341" y="208"/>
                    </a:lnTo>
                    <a:lnTo>
                      <a:pt x="1287" y="208"/>
                    </a:lnTo>
                    <a:lnTo>
                      <a:pt x="1287" y="199"/>
                    </a:lnTo>
                    <a:lnTo>
                      <a:pt x="1252" y="199"/>
                    </a:lnTo>
                    <a:lnTo>
                      <a:pt x="1252" y="184"/>
                    </a:lnTo>
                    <a:lnTo>
                      <a:pt x="1209" y="184"/>
                    </a:lnTo>
                    <a:lnTo>
                      <a:pt x="1209" y="177"/>
                    </a:lnTo>
                    <a:lnTo>
                      <a:pt x="1172" y="177"/>
                    </a:lnTo>
                    <a:lnTo>
                      <a:pt x="1172" y="171"/>
                    </a:lnTo>
                    <a:lnTo>
                      <a:pt x="1128" y="171"/>
                    </a:lnTo>
                    <a:lnTo>
                      <a:pt x="1128" y="154"/>
                    </a:lnTo>
                    <a:lnTo>
                      <a:pt x="1091" y="154"/>
                    </a:lnTo>
                    <a:lnTo>
                      <a:pt x="1091" y="148"/>
                    </a:lnTo>
                    <a:lnTo>
                      <a:pt x="1049" y="148"/>
                    </a:lnTo>
                    <a:lnTo>
                      <a:pt x="1049" y="140"/>
                    </a:lnTo>
                    <a:lnTo>
                      <a:pt x="1012" y="140"/>
                    </a:lnTo>
                    <a:lnTo>
                      <a:pt x="1012" y="133"/>
                    </a:lnTo>
                    <a:lnTo>
                      <a:pt x="967" y="133"/>
                    </a:lnTo>
                    <a:lnTo>
                      <a:pt x="967" y="118"/>
                    </a:lnTo>
                    <a:lnTo>
                      <a:pt x="932" y="118"/>
                    </a:lnTo>
                    <a:lnTo>
                      <a:pt x="932" y="111"/>
                    </a:lnTo>
                    <a:lnTo>
                      <a:pt x="852" y="111"/>
                    </a:lnTo>
                    <a:lnTo>
                      <a:pt x="852" y="96"/>
                    </a:lnTo>
                    <a:lnTo>
                      <a:pt x="800" y="96"/>
                    </a:lnTo>
                    <a:lnTo>
                      <a:pt x="800" y="89"/>
                    </a:lnTo>
                    <a:lnTo>
                      <a:pt x="771" y="89"/>
                    </a:lnTo>
                    <a:lnTo>
                      <a:pt x="771" y="80"/>
                    </a:lnTo>
                    <a:lnTo>
                      <a:pt x="721" y="80"/>
                    </a:lnTo>
                    <a:lnTo>
                      <a:pt x="721" y="66"/>
                    </a:lnTo>
                    <a:lnTo>
                      <a:pt x="690" y="66"/>
                    </a:lnTo>
                    <a:lnTo>
                      <a:pt x="690" y="59"/>
                    </a:lnTo>
                    <a:lnTo>
                      <a:pt x="640" y="59"/>
                    </a:lnTo>
                    <a:lnTo>
                      <a:pt x="640" y="52"/>
                    </a:lnTo>
                    <a:lnTo>
                      <a:pt x="603" y="52"/>
                    </a:lnTo>
                    <a:lnTo>
                      <a:pt x="603" y="37"/>
                    </a:lnTo>
                    <a:lnTo>
                      <a:pt x="560" y="37"/>
                    </a:lnTo>
                    <a:lnTo>
                      <a:pt x="560" y="28"/>
                    </a:lnTo>
                    <a:lnTo>
                      <a:pt x="525" y="28"/>
                    </a:lnTo>
                    <a:lnTo>
                      <a:pt x="525" y="23"/>
                    </a:lnTo>
                    <a:lnTo>
                      <a:pt x="488" y="23"/>
                    </a:lnTo>
                    <a:lnTo>
                      <a:pt x="488" y="15"/>
                    </a:lnTo>
                    <a:lnTo>
                      <a:pt x="443" y="15"/>
                    </a:lnTo>
                    <a:lnTo>
                      <a:pt x="443" y="0"/>
                    </a:lnTo>
                    <a:lnTo>
                      <a:pt x="407" y="0"/>
                    </a:lnTo>
                    <a:close/>
                  </a:path>
                </a:pathLst>
              </a:custGeom>
              <a:solidFill>
                <a:srgbClr val="020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00" name="Freeform 222"/>
              <p:cNvSpPr>
                <a:spLocks/>
              </p:cNvSpPr>
              <p:nvPr/>
            </p:nvSpPr>
            <p:spPr bwMode="auto">
              <a:xfrm>
                <a:off x="864" y="3145"/>
                <a:ext cx="240" cy="142"/>
              </a:xfrm>
              <a:custGeom>
                <a:avLst/>
                <a:gdLst>
                  <a:gd name="T0" fmla="*/ 0 w 2405"/>
                  <a:gd name="T1" fmla="*/ 0 h 1851"/>
                  <a:gd name="T2" fmla="*/ 0 w 2405"/>
                  <a:gd name="T3" fmla="*/ 0 h 1851"/>
                  <a:gd name="T4" fmla="*/ 0 w 2405"/>
                  <a:gd name="T5" fmla="*/ 0 h 1851"/>
                  <a:gd name="T6" fmla="*/ 0 w 2405"/>
                  <a:gd name="T7" fmla="*/ 0 h 1851"/>
                  <a:gd name="T8" fmla="*/ 0 w 2405"/>
                  <a:gd name="T9" fmla="*/ 0 h 1851"/>
                  <a:gd name="T10" fmla="*/ 0 w 2405"/>
                  <a:gd name="T11" fmla="*/ 0 h 1851"/>
                  <a:gd name="T12" fmla="*/ 0 w 2405"/>
                  <a:gd name="T13" fmla="*/ 0 h 1851"/>
                  <a:gd name="T14" fmla="*/ 0 w 2405"/>
                  <a:gd name="T15" fmla="*/ 0 h 1851"/>
                  <a:gd name="T16" fmla="*/ 0 w 2405"/>
                  <a:gd name="T17" fmla="*/ 0 h 1851"/>
                  <a:gd name="T18" fmla="*/ 0 w 2405"/>
                  <a:gd name="T19" fmla="*/ 0 h 1851"/>
                  <a:gd name="T20" fmla="*/ 0 w 2405"/>
                  <a:gd name="T21" fmla="*/ 0 h 1851"/>
                  <a:gd name="T22" fmla="*/ 0 w 2405"/>
                  <a:gd name="T23" fmla="*/ 0 h 1851"/>
                  <a:gd name="T24" fmla="*/ 0 w 2405"/>
                  <a:gd name="T25" fmla="*/ 0 h 1851"/>
                  <a:gd name="T26" fmla="*/ 0 w 2405"/>
                  <a:gd name="T27" fmla="*/ 0 h 1851"/>
                  <a:gd name="T28" fmla="*/ 0 w 2405"/>
                  <a:gd name="T29" fmla="*/ 0 h 1851"/>
                  <a:gd name="T30" fmla="*/ 0 w 2405"/>
                  <a:gd name="T31" fmla="*/ 0 h 1851"/>
                  <a:gd name="T32" fmla="*/ 0 w 2405"/>
                  <a:gd name="T33" fmla="*/ 0 h 1851"/>
                  <a:gd name="T34" fmla="*/ 0 w 2405"/>
                  <a:gd name="T35" fmla="*/ 0 h 1851"/>
                  <a:gd name="T36" fmla="*/ 0 w 2405"/>
                  <a:gd name="T37" fmla="*/ 0 h 1851"/>
                  <a:gd name="T38" fmla="*/ 0 w 2405"/>
                  <a:gd name="T39" fmla="*/ 0 h 1851"/>
                  <a:gd name="T40" fmla="*/ 0 w 2405"/>
                  <a:gd name="T41" fmla="*/ 0 h 1851"/>
                  <a:gd name="T42" fmla="*/ 0 w 2405"/>
                  <a:gd name="T43" fmla="*/ 0 h 1851"/>
                  <a:gd name="T44" fmla="*/ 0 w 2405"/>
                  <a:gd name="T45" fmla="*/ 0 h 1851"/>
                  <a:gd name="T46" fmla="*/ 0 w 2405"/>
                  <a:gd name="T47" fmla="*/ 0 h 1851"/>
                  <a:gd name="T48" fmla="*/ 0 w 2405"/>
                  <a:gd name="T49" fmla="*/ 0 h 1851"/>
                  <a:gd name="T50" fmla="*/ 0 w 2405"/>
                  <a:gd name="T51" fmla="*/ 0 h 1851"/>
                  <a:gd name="T52" fmla="*/ 0 w 2405"/>
                  <a:gd name="T53" fmla="*/ 0 h 1851"/>
                  <a:gd name="T54" fmla="*/ 0 w 2405"/>
                  <a:gd name="T55" fmla="*/ 0 h 1851"/>
                  <a:gd name="T56" fmla="*/ 0 w 2405"/>
                  <a:gd name="T57" fmla="*/ 0 h 1851"/>
                  <a:gd name="T58" fmla="*/ 0 w 2405"/>
                  <a:gd name="T59" fmla="*/ 0 h 1851"/>
                  <a:gd name="T60" fmla="*/ 0 w 2405"/>
                  <a:gd name="T61" fmla="*/ 0 h 1851"/>
                  <a:gd name="T62" fmla="*/ 0 w 2405"/>
                  <a:gd name="T63" fmla="*/ 0 h 1851"/>
                  <a:gd name="T64" fmla="*/ 0 w 2405"/>
                  <a:gd name="T65" fmla="*/ 0 h 1851"/>
                  <a:gd name="T66" fmla="*/ 0 w 2405"/>
                  <a:gd name="T67" fmla="*/ 0 h 1851"/>
                  <a:gd name="T68" fmla="*/ 0 w 2405"/>
                  <a:gd name="T69" fmla="*/ 0 h 1851"/>
                  <a:gd name="T70" fmla="*/ 0 w 2405"/>
                  <a:gd name="T71" fmla="*/ 0 h 1851"/>
                  <a:gd name="T72" fmla="*/ 0 w 2405"/>
                  <a:gd name="T73" fmla="*/ 0 h 1851"/>
                  <a:gd name="T74" fmla="*/ 0 w 2405"/>
                  <a:gd name="T75" fmla="*/ 0 h 1851"/>
                  <a:gd name="T76" fmla="*/ 0 w 2405"/>
                  <a:gd name="T77" fmla="*/ 0 h 1851"/>
                  <a:gd name="T78" fmla="*/ 0 w 2405"/>
                  <a:gd name="T79" fmla="*/ 0 h 1851"/>
                  <a:gd name="T80" fmla="*/ 0 w 2405"/>
                  <a:gd name="T81" fmla="*/ 0 h 1851"/>
                  <a:gd name="T82" fmla="*/ 0 w 2405"/>
                  <a:gd name="T83" fmla="*/ 0 h 1851"/>
                  <a:gd name="T84" fmla="*/ 0 w 2405"/>
                  <a:gd name="T85" fmla="*/ 0 h 1851"/>
                  <a:gd name="T86" fmla="*/ 0 w 2405"/>
                  <a:gd name="T87" fmla="*/ 0 h 1851"/>
                  <a:gd name="T88" fmla="*/ 0 w 2405"/>
                  <a:gd name="T89" fmla="*/ 0 h 1851"/>
                  <a:gd name="T90" fmla="*/ 0 w 2405"/>
                  <a:gd name="T91" fmla="*/ 0 h 1851"/>
                  <a:gd name="T92" fmla="*/ 0 w 2405"/>
                  <a:gd name="T93" fmla="*/ 0 h 1851"/>
                  <a:gd name="T94" fmla="*/ 0 w 2405"/>
                  <a:gd name="T95" fmla="*/ 0 h 1851"/>
                  <a:gd name="T96" fmla="*/ 0 w 2405"/>
                  <a:gd name="T97" fmla="*/ 0 h 1851"/>
                  <a:gd name="T98" fmla="*/ 0 w 2405"/>
                  <a:gd name="T99" fmla="*/ 0 h 1851"/>
                  <a:gd name="T100" fmla="*/ 0 w 2405"/>
                  <a:gd name="T101" fmla="*/ 0 h 1851"/>
                  <a:gd name="T102" fmla="*/ 0 w 2405"/>
                  <a:gd name="T103" fmla="*/ 0 h 1851"/>
                  <a:gd name="T104" fmla="*/ 0 w 2405"/>
                  <a:gd name="T105" fmla="*/ 0 h 1851"/>
                  <a:gd name="T106" fmla="*/ 0 w 2405"/>
                  <a:gd name="T107" fmla="*/ 0 h 1851"/>
                  <a:gd name="T108" fmla="*/ 0 w 2405"/>
                  <a:gd name="T109" fmla="*/ 0 h 1851"/>
                  <a:gd name="T110" fmla="*/ 0 w 2405"/>
                  <a:gd name="T111" fmla="*/ 0 h 18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05"/>
                  <a:gd name="T169" fmla="*/ 0 h 1851"/>
                  <a:gd name="T170" fmla="*/ 2405 w 2405"/>
                  <a:gd name="T171" fmla="*/ 1851 h 18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05" h="1851">
                    <a:moveTo>
                      <a:pt x="350" y="0"/>
                    </a:moveTo>
                    <a:lnTo>
                      <a:pt x="350" y="28"/>
                    </a:lnTo>
                    <a:lnTo>
                      <a:pt x="342" y="28"/>
                    </a:lnTo>
                    <a:lnTo>
                      <a:pt x="342" y="59"/>
                    </a:lnTo>
                    <a:lnTo>
                      <a:pt x="336" y="59"/>
                    </a:lnTo>
                    <a:lnTo>
                      <a:pt x="336" y="89"/>
                    </a:lnTo>
                    <a:lnTo>
                      <a:pt x="327" y="89"/>
                    </a:lnTo>
                    <a:lnTo>
                      <a:pt x="327" y="111"/>
                    </a:lnTo>
                    <a:lnTo>
                      <a:pt x="314" y="111"/>
                    </a:lnTo>
                    <a:lnTo>
                      <a:pt x="314" y="133"/>
                    </a:lnTo>
                    <a:lnTo>
                      <a:pt x="305" y="133"/>
                    </a:lnTo>
                    <a:lnTo>
                      <a:pt x="305" y="184"/>
                    </a:lnTo>
                    <a:lnTo>
                      <a:pt x="292" y="184"/>
                    </a:lnTo>
                    <a:lnTo>
                      <a:pt x="292" y="208"/>
                    </a:lnTo>
                    <a:lnTo>
                      <a:pt x="285" y="208"/>
                    </a:lnTo>
                    <a:lnTo>
                      <a:pt x="285" y="228"/>
                    </a:lnTo>
                    <a:lnTo>
                      <a:pt x="268" y="228"/>
                    </a:lnTo>
                    <a:lnTo>
                      <a:pt x="268" y="272"/>
                    </a:lnTo>
                    <a:lnTo>
                      <a:pt x="255" y="272"/>
                    </a:lnTo>
                    <a:lnTo>
                      <a:pt x="255" y="310"/>
                    </a:lnTo>
                    <a:lnTo>
                      <a:pt x="249" y="310"/>
                    </a:lnTo>
                    <a:lnTo>
                      <a:pt x="249" y="332"/>
                    </a:lnTo>
                    <a:lnTo>
                      <a:pt x="233" y="332"/>
                    </a:lnTo>
                    <a:lnTo>
                      <a:pt x="233" y="375"/>
                    </a:lnTo>
                    <a:lnTo>
                      <a:pt x="218" y="375"/>
                    </a:lnTo>
                    <a:lnTo>
                      <a:pt x="218" y="406"/>
                    </a:lnTo>
                    <a:lnTo>
                      <a:pt x="212" y="406"/>
                    </a:lnTo>
                    <a:lnTo>
                      <a:pt x="212" y="435"/>
                    </a:lnTo>
                    <a:lnTo>
                      <a:pt x="196" y="435"/>
                    </a:lnTo>
                    <a:lnTo>
                      <a:pt x="196" y="472"/>
                    </a:lnTo>
                    <a:lnTo>
                      <a:pt x="181" y="472"/>
                    </a:lnTo>
                    <a:lnTo>
                      <a:pt x="181" y="509"/>
                    </a:lnTo>
                    <a:lnTo>
                      <a:pt x="176" y="509"/>
                    </a:lnTo>
                    <a:lnTo>
                      <a:pt x="176" y="531"/>
                    </a:lnTo>
                    <a:lnTo>
                      <a:pt x="168" y="531"/>
                    </a:lnTo>
                    <a:lnTo>
                      <a:pt x="168" y="545"/>
                    </a:lnTo>
                    <a:lnTo>
                      <a:pt x="153" y="545"/>
                    </a:lnTo>
                    <a:lnTo>
                      <a:pt x="153" y="576"/>
                    </a:lnTo>
                    <a:lnTo>
                      <a:pt x="146" y="576"/>
                    </a:lnTo>
                    <a:lnTo>
                      <a:pt x="146" y="605"/>
                    </a:lnTo>
                    <a:lnTo>
                      <a:pt x="139" y="605"/>
                    </a:lnTo>
                    <a:lnTo>
                      <a:pt x="139" y="628"/>
                    </a:lnTo>
                    <a:lnTo>
                      <a:pt x="131" y="628"/>
                    </a:lnTo>
                    <a:lnTo>
                      <a:pt x="131" y="650"/>
                    </a:lnTo>
                    <a:lnTo>
                      <a:pt x="117" y="650"/>
                    </a:lnTo>
                    <a:lnTo>
                      <a:pt x="117" y="670"/>
                    </a:lnTo>
                    <a:lnTo>
                      <a:pt x="109" y="670"/>
                    </a:lnTo>
                    <a:lnTo>
                      <a:pt x="109" y="708"/>
                    </a:lnTo>
                    <a:lnTo>
                      <a:pt x="103" y="708"/>
                    </a:lnTo>
                    <a:lnTo>
                      <a:pt x="103" y="723"/>
                    </a:lnTo>
                    <a:lnTo>
                      <a:pt x="94" y="723"/>
                    </a:lnTo>
                    <a:lnTo>
                      <a:pt x="94" y="753"/>
                    </a:lnTo>
                    <a:lnTo>
                      <a:pt x="81" y="753"/>
                    </a:lnTo>
                    <a:lnTo>
                      <a:pt x="81" y="804"/>
                    </a:lnTo>
                    <a:lnTo>
                      <a:pt x="72" y="804"/>
                    </a:lnTo>
                    <a:lnTo>
                      <a:pt x="72" y="826"/>
                    </a:lnTo>
                    <a:lnTo>
                      <a:pt x="59" y="826"/>
                    </a:lnTo>
                    <a:lnTo>
                      <a:pt x="59" y="849"/>
                    </a:lnTo>
                    <a:lnTo>
                      <a:pt x="52" y="849"/>
                    </a:lnTo>
                    <a:lnTo>
                      <a:pt x="52" y="872"/>
                    </a:lnTo>
                    <a:lnTo>
                      <a:pt x="36" y="872"/>
                    </a:lnTo>
                    <a:lnTo>
                      <a:pt x="36" y="892"/>
                    </a:lnTo>
                    <a:lnTo>
                      <a:pt x="30" y="892"/>
                    </a:lnTo>
                    <a:lnTo>
                      <a:pt x="30" y="923"/>
                    </a:lnTo>
                    <a:lnTo>
                      <a:pt x="22" y="923"/>
                    </a:lnTo>
                    <a:lnTo>
                      <a:pt x="22" y="952"/>
                    </a:lnTo>
                    <a:lnTo>
                      <a:pt x="16" y="952"/>
                    </a:lnTo>
                    <a:lnTo>
                      <a:pt x="16" y="982"/>
                    </a:lnTo>
                    <a:lnTo>
                      <a:pt x="0" y="982"/>
                    </a:lnTo>
                    <a:lnTo>
                      <a:pt x="0" y="1365"/>
                    </a:lnTo>
                    <a:lnTo>
                      <a:pt x="22" y="1365"/>
                    </a:lnTo>
                    <a:lnTo>
                      <a:pt x="22" y="1380"/>
                    </a:lnTo>
                    <a:lnTo>
                      <a:pt x="72" y="1380"/>
                    </a:lnTo>
                    <a:lnTo>
                      <a:pt x="72" y="1388"/>
                    </a:lnTo>
                    <a:lnTo>
                      <a:pt x="103" y="1388"/>
                    </a:lnTo>
                    <a:lnTo>
                      <a:pt x="103" y="1403"/>
                    </a:lnTo>
                    <a:lnTo>
                      <a:pt x="176" y="1403"/>
                    </a:lnTo>
                    <a:lnTo>
                      <a:pt x="176" y="1417"/>
                    </a:lnTo>
                    <a:lnTo>
                      <a:pt x="218" y="1417"/>
                    </a:lnTo>
                    <a:lnTo>
                      <a:pt x="218" y="1425"/>
                    </a:lnTo>
                    <a:lnTo>
                      <a:pt x="255" y="1425"/>
                    </a:lnTo>
                    <a:lnTo>
                      <a:pt x="255" y="1431"/>
                    </a:lnTo>
                    <a:lnTo>
                      <a:pt x="292" y="1431"/>
                    </a:lnTo>
                    <a:lnTo>
                      <a:pt x="292" y="1440"/>
                    </a:lnTo>
                    <a:lnTo>
                      <a:pt x="327" y="1440"/>
                    </a:lnTo>
                    <a:lnTo>
                      <a:pt x="327" y="1446"/>
                    </a:lnTo>
                    <a:lnTo>
                      <a:pt x="364" y="1446"/>
                    </a:lnTo>
                    <a:lnTo>
                      <a:pt x="364" y="1462"/>
                    </a:lnTo>
                    <a:lnTo>
                      <a:pt x="409" y="1462"/>
                    </a:lnTo>
                    <a:lnTo>
                      <a:pt x="409" y="1468"/>
                    </a:lnTo>
                    <a:lnTo>
                      <a:pt x="445" y="1468"/>
                    </a:lnTo>
                    <a:lnTo>
                      <a:pt x="445" y="1477"/>
                    </a:lnTo>
                    <a:lnTo>
                      <a:pt x="481" y="1477"/>
                    </a:lnTo>
                    <a:lnTo>
                      <a:pt x="481" y="1482"/>
                    </a:lnTo>
                    <a:lnTo>
                      <a:pt x="518" y="1482"/>
                    </a:lnTo>
                    <a:lnTo>
                      <a:pt x="518" y="1499"/>
                    </a:lnTo>
                    <a:lnTo>
                      <a:pt x="560" y="1499"/>
                    </a:lnTo>
                    <a:lnTo>
                      <a:pt x="560" y="1505"/>
                    </a:lnTo>
                    <a:lnTo>
                      <a:pt x="597" y="1505"/>
                    </a:lnTo>
                    <a:lnTo>
                      <a:pt x="597" y="1513"/>
                    </a:lnTo>
                    <a:lnTo>
                      <a:pt x="633" y="1513"/>
                    </a:lnTo>
                    <a:lnTo>
                      <a:pt x="633" y="1519"/>
                    </a:lnTo>
                    <a:lnTo>
                      <a:pt x="664" y="1519"/>
                    </a:lnTo>
                    <a:lnTo>
                      <a:pt x="664" y="1536"/>
                    </a:lnTo>
                    <a:lnTo>
                      <a:pt x="743" y="1536"/>
                    </a:lnTo>
                    <a:lnTo>
                      <a:pt x="743" y="1550"/>
                    </a:lnTo>
                    <a:lnTo>
                      <a:pt x="779" y="1550"/>
                    </a:lnTo>
                    <a:lnTo>
                      <a:pt x="779" y="1556"/>
                    </a:lnTo>
                    <a:lnTo>
                      <a:pt x="816" y="1556"/>
                    </a:lnTo>
                    <a:lnTo>
                      <a:pt x="816" y="1565"/>
                    </a:lnTo>
                    <a:lnTo>
                      <a:pt x="860" y="1565"/>
                    </a:lnTo>
                    <a:lnTo>
                      <a:pt x="860" y="1579"/>
                    </a:lnTo>
                    <a:lnTo>
                      <a:pt x="905" y="1579"/>
                    </a:lnTo>
                    <a:lnTo>
                      <a:pt x="905" y="1587"/>
                    </a:lnTo>
                    <a:lnTo>
                      <a:pt x="941" y="1587"/>
                    </a:lnTo>
                    <a:lnTo>
                      <a:pt x="941" y="1594"/>
                    </a:lnTo>
                    <a:lnTo>
                      <a:pt x="978" y="1594"/>
                    </a:lnTo>
                    <a:lnTo>
                      <a:pt x="978" y="1601"/>
                    </a:lnTo>
                    <a:lnTo>
                      <a:pt x="1014" y="1601"/>
                    </a:lnTo>
                    <a:lnTo>
                      <a:pt x="1014" y="1616"/>
                    </a:lnTo>
                    <a:lnTo>
                      <a:pt x="1056" y="1616"/>
                    </a:lnTo>
                    <a:lnTo>
                      <a:pt x="1056" y="1624"/>
                    </a:lnTo>
                    <a:lnTo>
                      <a:pt x="1093" y="1624"/>
                    </a:lnTo>
                    <a:lnTo>
                      <a:pt x="1093" y="1638"/>
                    </a:lnTo>
                    <a:lnTo>
                      <a:pt x="1166" y="1638"/>
                    </a:lnTo>
                    <a:lnTo>
                      <a:pt x="1166" y="1647"/>
                    </a:lnTo>
                    <a:lnTo>
                      <a:pt x="1195" y="1647"/>
                    </a:lnTo>
                    <a:lnTo>
                      <a:pt x="1195" y="1653"/>
                    </a:lnTo>
                    <a:lnTo>
                      <a:pt x="1247" y="1653"/>
                    </a:lnTo>
                    <a:lnTo>
                      <a:pt x="1247" y="1667"/>
                    </a:lnTo>
                    <a:lnTo>
                      <a:pt x="1284" y="1667"/>
                    </a:lnTo>
                    <a:lnTo>
                      <a:pt x="1284" y="1675"/>
                    </a:lnTo>
                    <a:lnTo>
                      <a:pt x="1312" y="1675"/>
                    </a:lnTo>
                    <a:lnTo>
                      <a:pt x="1312" y="1684"/>
                    </a:lnTo>
                    <a:lnTo>
                      <a:pt x="1348" y="1684"/>
                    </a:lnTo>
                    <a:lnTo>
                      <a:pt x="1348" y="1698"/>
                    </a:lnTo>
                    <a:lnTo>
                      <a:pt x="1399" y="1698"/>
                    </a:lnTo>
                    <a:lnTo>
                      <a:pt x="1399" y="1704"/>
                    </a:lnTo>
                    <a:lnTo>
                      <a:pt x="1430" y="1704"/>
                    </a:lnTo>
                    <a:lnTo>
                      <a:pt x="1430" y="1712"/>
                    </a:lnTo>
                    <a:lnTo>
                      <a:pt x="1465" y="1712"/>
                    </a:lnTo>
                    <a:lnTo>
                      <a:pt x="1465" y="1720"/>
                    </a:lnTo>
                    <a:lnTo>
                      <a:pt x="1502" y="1720"/>
                    </a:lnTo>
                    <a:lnTo>
                      <a:pt x="1502" y="1735"/>
                    </a:lnTo>
                    <a:lnTo>
                      <a:pt x="1545" y="1735"/>
                    </a:lnTo>
                    <a:lnTo>
                      <a:pt x="1545" y="1741"/>
                    </a:lnTo>
                    <a:lnTo>
                      <a:pt x="1581" y="1741"/>
                    </a:lnTo>
                    <a:lnTo>
                      <a:pt x="1581" y="1757"/>
                    </a:lnTo>
                    <a:lnTo>
                      <a:pt x="1654" y="1757"/>
                    </a:lnTo>
                    <a:lnTo>
                      <a:pt x="1654" y="1763"/>
                    </a:lnTo>
                    <a:lnTo>
                      <a:pt x="1698" y="1763"/>
                    </a:lnTo>
                    <a:lnTo>
                      <a:pt x="1698" y="1772"/>
                    </a:lnTo>
                    <a:lnTo>
                      <a:pt x="1735" y="1772"/>
                    </a:lnTo>
                    <a:lnTo>
                      <a:pt x="1735" y="1786"/>
                    </a:lnTo>
                    <a:lnTo>
                      <a:pt x="1772" y="1786"/>
                    </a:lnTo>
                    <a:lnTo>
                      <a:pt x="1772" y="1794"/>
                    </a:lnTo>
                    <a:lnTo>
                      <a:pt x="1813" y="1794"/>
                    </a:lnTo>
                    <a:lnTo>
                      <a:pt x="1813" y="1800"/>
                    </a:lnTo>
                    <a:lnTo>
                      <a:pt x="1850" y="1800"/>
                    </a:lnTo>
                    <a:lnTo>
                      <a:pt x="1850" y="1814"/>
                    </a:lnTo>
                    <a:lnTo>
                      <a:pt x="1887" y="1814"/>
                    </a:lnTo>
                    <a:lnTo>
                      <a:pt x="1887" y="1823"/>
                    </a:lnTo>
                    <a:lnTo>
                      <a:pt x="1931" y="1823"/>
                    </a:lnTo>
                    <a:lnTo>
                      <a:pt x="1931" y="1829"/>
                    </a:lnTo>
                    <a:lnTo>
                      <a:pt x="1968" y="1829"/>
                    </a:lnTo>
                    <a:lnTo>
                      <a:pt x="1968" y="1845"/>
                    </a:lnTo>
                    <a:lnTo>
                      <a:pt x="1996" y="1845"/>
                    </a:lnTo>
                    <a:lnTo>
                      <a:pt x="1996" y="1851"/>
                    </a:lnTo>
                    <a:lnTo>
                      <a:pt x="2048" y="1851"/>
                    </a:lnTo>
                    <a:lnTo>
                      <a:pt x="2048" y="1845"/>
                    </a:lnTo>
                    <a:lnTo>
                      <a:pt x="2055" y="1845"/>
                    </a:lnTo>
                    <a:lnTo>
                      <a:pt x="2055" y="1800"/>
                    </a:lnTo>
                    <a:lnTo>
                      <a:pt x="2063" y="1800"/>
                    </a:lnTo>
                    <a:lnTo>
                      <a:pt x="2063" y="1772"/>
                    </a:lnTo>
                    <a:lnTo>
                      <a:pt x="2068" y="1772"/>
                    </a:lnTo>
                    <a:lnTo>
                      <a:pt x="2068" y="1757"/>
                    </a:lnTo>
                    <a:lnTo>
                      <a:pt x="2085" y="1757"/>
                    </a:lnTo>
                    <a:lnTo>
                      <a:pt x="2085" y="1712"/>
                    </a:lnTo>
                    <a:lnTo>
                      <a:pt x="2091" y="1712"/>
                    </a:lnTo>
                    <a:lnTo>
                      <a:pt x="2091" y="1684"/>
                    </a:lnTo>
                    <a:lnTo>
                      <a:pt x="2105" y="1684"/>
                    </a:lnTo>
                    <a:lnTo>
                      <a:pt x="2105" y="1667"/>
                    </a:lnTo>
                    <a:lnTo>
                      <a:pt x="2113" y="1667"/>
                    </a:lnTo>
                    <a:lnTo>
                      <a:pt x="2113" y="1638"/>
                    </a:lnTo>
                    <a:lnTo>
                      <a:pt x="2122" y="1638"/>
                    </a:lnTo>
                    <a:lnTo>
                      <a:pt x="2122" y="1624"/>
                    </a:lnTo>
                    <a:lnTo>
                      <a:pt x="2127" y="1624"/>
                    </a:lnTo>
                    <a:lnTo>
                      <a:pt x="2127" y="1587"/>
                    </a:lnTo>
                    <a:lnTo>
                      <a:pt x="2142" y="1587"/>
                    </a:lnTo>
                    <a:lnTo>
                      <a:pt x="2142" y="1565"/>
                    </a:lnTo>
                    <a:lnTo>
                      <a:pt x="2150" y="1565"/>
                    </a:lnTo>
                    <a:lnTo>
                      <a:pt x="2150" y="1536"/>
                    </a:lnTo>
                    <a:lnTo>
                      <a:pt x="2164" y="1536"/>
                    </a:lnTo>
                    <a:lnTo>
                      <a:pt x="2164" y="1482"/>
                    </a:lnTo>
                    <a:lnTo>
                      <a:pt x="2178" y="1482"/>
                    </a:lnTo>
                    <a:lnTo>
                      <a:pt x="2178" y="1468"/>
                    </a:lnTo>
                    <a:lnTo>
                      <a:pt x="2186" y="1468"/>
                    </a:lnTo>
                    <a:lnTo>
                      <a:pt x="2186" y="1440"/>
                    </a:lnTo>
                    <a:lnTo>
                      <a:pt x="2194" y="1440"/>
                    </a:lnTo>
                    <a:lnTo>
                      <a:pt x="2194" y="1425"/>
                    </a:lnTo>
                    <a:lnTo>
                      <a:pt x="2200" y="1425"/>
                    </a:lnTo>
                    <a:lnTo>
                      <a:pt x="2200" y="1403"/>
                    </a:lnTo>
                    <a:lnTo>
                      <a:pt x="2214" y="1403"/>
                    </a:lnTo>
                    <a:lnTo>
                      <a:pt x="2214" y="1380"/>
                    </a:lnTo>
                    <a:lnTo>
                      <a:pt x="2223" y="1380"/>
                    </a:lnTo>
                    <a:lnTo>
                      <a:pt x="2223" y="1357"/>
                    </a:lnTo>
                    <a:lnTo>
                      <a:pt x="2229" y="1357"/>
                    </a:lnTo>
                    <a:lnTo>
                      <a:pt x="2229" y="1321"/>
                    </a:lnTo>
                    <a:lnTo>
                      <a:pt x="2245" y="1321"/>
                    </a:lnTo>
                    <a:lnTo>
                      <a:pt x="2245" y="1297"/>
                    </a:lnTo>
                    <a:lnTo>
                      <a:pt x="2251" y="1297"/>
                    </a:lnTo>
                    <a:lnTo>
                      <a:pt x="2251" y="1261"/>
                    </a:lnTo>
                    <a:lnTo>
                      <a:pt x="2259" y="1261"/>
                    </a:lnTo>
                    <a:lnTo>
                      <a:pt x="2259" y="1240"/>
                    </a:lnTo>
                    <a:lnTo>
                      <a:pt x="2266" y="1240"/>
                    </a:lnTo>
                    <a:lnTo>
                      <a:pt x="2266" y="1224"/>
                    </a:lnTo>
                    <a:lnTo>
                      <a:pt x="2281" y="1224"/>
                    </a:lnTo>
                    <a:lnTo>
                      <a:pt x="2281" y="1196"/>
                    </a:lnTo>
                    <a:lnTo>
                      <a:pt x="2288" y="1196"/>
                    </a:lnTo>
                    <a:lnTo>
                      <a:pt x="2288" y="1181"/>
                    </a:lnTo>
                    <a:lnTo>
                      <a:pt x="2296" y="1181"/>
                    </a:lnTo>
                    <a:lnTo>
                      <a:pt x="2296" y="1145"/>
                    </a:lnTo>
                    <a:lnTo>
                      <a:pt x="2301" y="1145"/>
                    </a:lnTo>
                    <a:lnTo>
                      <a:pt x="2301" y="1121"/>
                    </a:lnTo>
                    <a:lnTo>
                      <a:pt x="2310" y="1121"/>
                    </a:lnTo>
                    <a:lnTo>
                      <a:pt x="2310" y="1108"/>
                    </a:lnTo>
                    <a:lnTo>
                      <a:pt x="2318" y="1108"/>
                    </a:lnTo>
                    <a:lnTo>
                      <a:pt x="2318" y="1077"/>
                    </a:lnTo>
                    <a:lnTo>
                      <a:pt x="2324" y="1077"/>
                    </a:lnTo>
                    <a:lnTo>
                      <a:pt x="2324" y="1048"/>
                    </a:lnTo>
                    <a:lnTo>
                      <a:pt x="2338" y="1048"/>
                    </a:lnTo>
                    <a:lnTo>
                      <a:pt x="2338" y="1025"/>
                    </a:lnTo>
                    <a:lnTo>
                      <a:pt x="2346" y="1025"/>
                    </a:lnTo>
                    <a:lnTo>
                      <a:pt x="2346" y="1002"/>
                    </a:lnTo>
                    <a:lnTo>
                      <a:pt x="2360" y="1002"/>
                    </a:lnTo>
                    <a:lnTo>
                      <a:pt x="2360" y="989"/>
                    </a:lnTo>
                    <a:lnTo>
                      <a:pt x="2368" y="989"/>
                    </a:lnTo>
                    <a:lnTo>
                      <a:pt x="2368" y="960"/>
                    </a:lnTo>
                    <a:lnTo>
                      <a:pt x="2375" y="960"/>
                    </a:lnTo>
                    <a:lnTo>
                      <a:pt x="2375" y="929"/>
                    </a:lnTo>
                    <a:lnTo>
                      <a:pt x="2383" y="929"/>
                    </a:lnTo>
                    <a:lnTo>
                      <a:pt x="2383" y="892"/>
                    </a:lnTo>
                    <a:lnTo>
                      <a:pt x="2397" y="892"/>
                    </a:lnTo>
                    <a:lnTo>
                      <a:pt x="2397" y="872"/>
                    </a:lnTo>
                    <a:lnTo>
                      <a:pt x="2405" y="872"/>
                    </a:lnTo>
                    <a:lnTo>
                      <a:pt x="2405" y="457"/>
                    </a:lnTo>
                    <a:lnTo>
                      <a:pt x="2368" y="457"/>
                    </a:lnTo>
                    <a:lnTo>
                      <a:pt x="2368" y="450"/>
                    </a:lnTo>
                    <a:lnTo>
                      <a:pt x="2318" y="450"/>
                    </a:lnTo>
                    <a:lnTo>
                      <a:pt x="2318" y="435"/>
                    </a:lnTo>
                    <a:lnTo>
                      <a:pt x="2245" y="435"/>
                    </a:lnTo>
                    <a:lnTo>
                      <a:pt x="2245" y="421"/>
                    </a:lnTo>
                    <a:lnTo>
                      <a:pt x="2200" y="421"/>
                    </a:lnTo>
                    <a:lnTo>
                      <a:pt x="2200" y="413"/>
                    </a:lnTo>
                    <a:lnTo>
                      <a:pt x="2164" y="413"/>
                    </a:lnTo>
                    <a:lnTo>
                      <a:pt x="2164" y="406"/>
                    </a:lnTo>
                    <a:lnTo>
                      <a:pt x="2122" y="406"/>
                    </a:lnTo>
                    <a:lnTo>
                      <a:pt x="2122" y="391"/>
                    </a:lnTo>
                    <a:lnTo>
                      <a:pt x="2085" y="391"/>
                    </a:lnTo>
                    <a:lnTo>
                      <a:pt x="2085" y="384"/>
                    </a:lnTo>
                    <a:lnTo>
                      <a:pt x="2048" y="384"/>
                    </a:lnTo>
                    <a:lnTo>
                      <a:pt x="2048" y="375"/>
                    </a:lnTo>
                    <a:lnTo>
                      <a:pt x="1996" y="375"/>
                    </a:lnTo>
                    <a:lnTo>
                      <a:pt x="1996" y="369"/>
                    </a:lnTo>
                    <a:lnTo>
                      <a:pt x="1968" y="369"/>
                    </a:lnTo>
                    <a:lnTo>
                      <a:pt x="1968" y="355"/>
                    </a:lnTo>
                    <a:lnTo>
                      <a:pt x="1917" y="355"/>
                    </a:lnTo>
                    <a:lnTo>
                      <a:pt x="1917" y="347"/>
                    </a:lnTo>
                    <a:lnTo>
                      <a:pt x="1881" y="347"/>
                    </a:lnTo>
                    <a:lnTo>
                      <a:pt x="1881" y="338"/>
                    </a:lnTo>
                    <a:lnTo>
                      <a:pt x="1835" y="338"/>
                    </a:lnTo>
                    <a:lnTo>
                      <a:pt x="1835" y="332"/>
                    </a:lnTo>
                    <a:lnTo>
                      <a:pt x="1800" y="332"/>
                    </a:lnTo>
                    <a:lnTo>
                      <a:pt x="1800" y="324"/>
                    </a:lnTo>
                    <a:lnTo>
                      <a:pt x="1757" y="324"/>
                    </a:lnTo>
                    <a:lnTo>
                      <a:pt x="1757" y="318"/>
                    </a:lnTo>
                    <a:lnTo>
                      <a:pt x="1720" y="318"/>
                    </a:lnTo>
                    <a:lnTo>
                      <a:pt x="1720" y="310"/>
                    </a:lnTo>
                    <a:lnTo>
                      <a:pt x="1676" y="310"/>
                    </a:lnTo>
                    <a:lnTo>
                      <a:pt x="1676" y="296"/>
                    </a:lnTo>
                    <a:lnTo>
                      <a:pt x="1639" y="296"/>
                    </a:lnTo>
                    <a:lnTo>
                      <a:pt x="1639" y="287"/>
                    </a:lnTo>
                    <a:lnTo>
                      <a:pt x="1595" y="287"/>
                    </a:lnTo>
                    <a:lnTo>
                      <a:pt x="1595" y="272"/>
                    </a:lnTo>
                    <a:lnTo>
                      <a:pt x="1517" y="272"/>
                    </a:lnTo>
                    <a:lnTo>
                      <a:pt x="1517" y="259"/>
                    </a:lnTo>
                    <a:lnTo>
                      <a:pt x="1480" y="259"/>
                    </a:lnTo>
                    <a:lnTo>
                      <a:pt x="1480" y="250"/>
                    </a:lnTo>
                    <a:lnTo>
                      <a:pt x="1443" y="250"/>
                    </a:lnTo>
                    <a:lnTo>
                      <a:pt x="1443" y="236"/>
                    </a:lnTo>
                    <a:lnTo>
                      <a:pt x="1399" y="236"/>
                    </a:lnTo>
                    <a:lnTo>
                      <a:pt x="1399" y="228"/>
                    </a:lnTo>
                    <a:lnTo>
                      <a:pt x="1362" y="228"/>
                    </a:lnTo>
                    <a:lnTo>
                      <a:pt x="1362" y="222"/>
                    </a:lnTo>
                    <a:lnTo>
                      <a:pt x="1312" y="222"/>
                    </a:lnTo>
                    <a:lnTo>
                      <a:pt x="1312" y="213"/>
                    </a:lnTo>
                    <a:lnTo>
                      <a:pt x="1284" y="213"/>
                    </a:lnTo>
                    <a:lnTo>
                      <a:pt x="1284" y="208"/>
                    </a:lnTo>
                    <a:lnTo>
                      <a:pt x="1230" y="208"/>
                    </a:lnTo>
                    <a:lnTo>
                      <a:pt x="1230" y="199"/>
                    </a:lnTo>
                    <a:lnTo>
                      <a:pt x="1195" y="199"/>
                    </a:lnTo>
                    <a:lnTo>
                      <a:pt x="1195" y="184"/>
                    </a:lnTo>
                    <a:lnTo>
                      <a:pt x="1152" y="184"/>
                    </a:lnTo>
                    <a:lnTo>
                      <a:pt x="1152" y="177"/>
                    </a:lnTo>
                    <a:lnTo>
                      <a:pt x="1115" y="177"/>
                    </a:lnTo>
                    <a:lnTo>
                      <a:pt x="1115" y="171"/>
                    </a:lnTo>
                    <a:lnTo>
                      <a:pt x="1071" y="171"/>
                    </a:lnTo>
                    <a:lnTo>
                      <a:pt x="1071" y="154"/>
                    </a:lnTo>
                    <a:lnTo>
                      <a:pt x="1034" y="154"/>
                    </a:lnTo>
                    <a:lnTo>
                      <a:pt x="1034" y="148"/>
                    </a:lnTo>
                    <a:lnTo>
                      <a:pt x="992" y="148"/>
                    </a:lnTo>
                    <a:lnTo>
                      <a:pt x="992" y="140"/>
                    </a:lnTo>
                    <a:lnTo>
                      <a:pt x="955" y="140"/>
                    </a:lnTo>
                    <a:lnTo>
                      <a:pt x="955" y="133"/>
                    </a:lnTo>
                    <a:lnTo>
                      <a:pt x="910" y="133"/>
                    </a:lnTo>
                    <a:lnTo>
                      <a:pt x="910" y="118"/>
                    </a:lnTo>
                    <a:lnTo>
                      <a:pt x="875" y="118"/>
                    </a:lnTo>
                    <a:lnTo>
                      <a:pt x="875" y="111"/>
                    </a:lnTo>
                    <a:lnTo>
                      <a:pt x="795" y="111"/>
                    </a:lnTo>
                    <a:lnTo>
                      <a:pt x="795" y="96"/>
                    </a:lnTo>
                    <a:lnTo>
                      <a:pt x="743" y="96"/>
                    </a:lnTo>
                    <a:lnTo>
                      <a:pt x="743" y="89"/>
                    </a:lnTo>
                    <a:lnTo>
                      <a:pt x="714" y="89"/>
                    </a:lnTo>
                    <a:lnTo>
                      <a:pt x="714" y="80"/>
                    </a:lnTo>
                    <a:lnTo>
                      <a:pt x="664" y="80"/>
                    </a:lnTo>
                    <a:lnTo>
                      <a:pt x="664" y="66"/>
                    </a:lnTo>
                    <a:lnTo>
                      <a:pt x="633" y="66"/>
                    </a:lnTo>
                    <a:lnTo>
                      <a:pt x="633" y="59"/>
                    </a:lnTo>
                    <a:lnTo>
                      <a:pt x="583" y="59"/>
                    </a:lnTo>
                    <a:lnTo>
                      <a:pt x="583" y="52"/>
                    </a:lnTo>
                    <a:lnTo>
                      <a:pt x="546" y="52"/>
                    </a:lnTo>
                    <a:lnTo>
                      <a:pt x="546" y="37"/>
                    </a:lnTo>
                    <a:lnTo>
                      <a:pt x="503" y="37"/>
                    </a:lnTo>
                    <a:lnTo>
                      <a:pt x="503" y="28"/>
                    </a:lnTo>
                    <a:lnTo>
                      <a:pt x="468" y="28"/>
                    </a:lnTo>
                    <a:lnTo>
                      <a:pt x="468" y="23"/>
                    </a:lnTo>
                    <a:lnTo>
                      <a:pt x="431" y="23"/>
                    </a:lnTo>
                    <a:lnTo>
                      <a:pt x="431" y="15"/>
                    </a:lnTo>
                    <a:lnTo>
                      <a:pt x="386" y="15"/>
                    </a:lnTo>
                    <a:lnTo>
                      <a:pt x="386" y="0"/>
                    </a:lnTo>
                    <a:lnTo>
                      <a:pt x="350" y="0"/>
                    </a:lnTo>
                    <a:close/>
                  </a:path>
                </a:pathLst>
              </a:custGeom>
              <a:solidFill>
                <a:srgbClr val="020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01" name="Freeform 223"/>
              <p:cNvSpPr>
                <a:spLocks/>
              </p:cNvSpPr>
              <p:nvPr/>
            </p:nvSpPr>
            <p:spPr bwMode="auto">
              <a:xfrm>
                <a:off x="872" y="3145"/>
                <a:ext cx="225" cy="142"/>
              </a:xfrm>
              <a:custGeom>
                <a:avLst/>
                <a:gdLst>
                  <a:gd name="T0" fmla="*/ 0 w 2257"/>
                  <a:gd name="T1" fmla="*/ 0 h 1851"/>
                  <a:gd name="T2" fmla="*/ 0 w 2257"/>
                  <a:gd name="T3" fmla="*/ 0 h 1851"/>
                  <a:gd name="T4" fmla="*/ 0 w 2257"/>
                  <a:gd name="T5" fmla="*/ 0 h 1851"/>
                  <a:gd name="T6" fmla="*/ 0 w 2257"/>
                  <a:gd name="T7" fmla="*/ 0 h 1851"/>
                  <a:gd name="T8" fmla="*/ 0 w 2257"/>
                  <a:gd name="T9" fmla="*/ 0 h 1851"/>
                  <a:gd name="T10" fmla="*/ 0 w 2257"/>
                  <a:gd name="T11" fmla="*/ 0 h 1851"/>
                  <a:gd name="T12" fmla="*/ 0 w 2257"/>
                  <a:gd name="T13" fmla="*/ 0 h 1851"/>
                  <a:gd name="T14" fmla="*/ 0 w 2257"/>
                  <a:gd name="T15" fmla="*/ 0 h 1851"/>
                  <a:gd name="T16" fmla="*/ 0 w 2257"/>
                  <a:gd name="T17" fmla="*/ 0 h 1851"/>
                  <a:gd name="T18" fmla="*/ 0 w 2257"/>
                  <a:gd name="T19" fmla="*/ 0 h 1851"/>
                  <a:gd name="T20" fmla="*/ 0 w 2257"/>
                  <a:gd name="T21" fmla="*/ 0 h 1851"/>
                  <a:gd name="T22" fmla="*/ 0 w 2257"/>
                  <a:gd name="T23" fmla="*/ 0 h 1851"/>
                  <a:gd name="T24" fmla="*/ 0 w 2257"/>
                  <a:gd name="T25" fmla="*/ 0 h 1851"/>
                  <a:gd name="T26" fmla="*/ 0 w 2257"/>
                  <a:gd name="T27" fmla="*/ 0 h 1851"/>
                  <a:gd name="T28" fmla="*/ 0 w 2257"/>
                  <a:gd name="T29" fmla="*/ 0 h 1851"/>
                  <a:gd name="T30" fmla="*/ 0 w 2257"/>
                  <a:gd name="T31" fmla="*/ 0 h 1851"/>
                  <a:gd name="T32" fmla="*/ 0 w 2257"/>
                  <a:gd name="T33" fmla="*/ 0 h 1851"/>
                  <a:gd name="T34" fmla="*/ 0 w 2257"/>
                  <a:gd name="T35" fmla="*/ 0 h 1851"/>
                  <a:gd name="T36" fmla="*/ 0 w 2257"/>
                  <a:gd name="T37" fmla="*/ 0 h 1851"/>
                  <a:gd name="T38" fmla="*/ 0 w 2257"/>
                  <a:gd name="T39" fmla="*/ 0 h 1851"/>
                  <a:gd name="T40" fmla="*/ 0 w 2257"/>
                  <a:gd name="T41" fmla="*/ 0 h 1851"/>
                  <a:gd name="T42" fmla="*/ 0 w 2257"/>
                  <a:gd name="T43" fmla="*/ 0 h 1851"/>
                  <a:gd name="T44" fmla="*/ 0 w 2257"/>
                  <a:gd name="T45" fmla="*/ 0 h 1851"/>
                  <a:gd name="T46" fmla="*/ 0 w 2257"/>
                  <a:gd name="T47" fmla="*/ 0 h 1851"/>
                  <a:gd name="T48" fmla="*/ 0 w 2257"/>
                  <a:gd name="T49" fmla="*/ 0 h 1851"/>
                  <a:gd name="T50" fmla="*/ 0 w 2257"/>
                  <a:gd name="T51" fmla="*/ 0 h 1851"/>
                  <a:gd name="T52" fmla="*/ 0 w 2257"/>
                  <a:gd name="T53" fmla="*/ 0 h 1851"/>
                  <a:gd name="T54" fmla="*/ 0 w 2257"/>
                  <a:gd name="T55" fmla="*/ 0 h 1851"/>
                  <a:gd name="T56" fmla="*/ 0 w 2257"/>
                  <a:gd name="T57" fmla="*/ 0 h 1851"/>
                  <a:gd name="T58" fmla="*/ 0 w 2257"/>
                  <a:gd name="T59" fmla="*/ 0 h 1851"/>
                  <a:gd name="T60" fmla="*/ 0 w 2257"/>
                  <a:gd name="T61" fmla="*/ 0 h 1851"/>
                  <a:gd name="T62" fmla="*/ 0 w 2257"/>
                  <a:gd name="T63" fmla="*/ 0 h 1851"/>
                  <a:gd name="T64" fmla="*/ 0 w 2257"/>
                  <a:gd name="T65" fmla="*/ 0 h 1851"/>
                  <a:gd name="T66" fmla="*/ 0 w 2257"/>
                  <a:gd name="T67" fmla="*/ 0 h 1851"/>
                  <a:gd name="T68" fmla="*/ 0 w 2257"/>
                  <a:gd name="T69" fmla="*/ 0 h 1851"/>
                  <a:gd name="T70" fmla="*/ 0 w 2257"/>
                  <a:gd name="T71" fmla="*/ 0 h 1851"/>
                  <a:gd name="T72" fmla="*/ 0 w 2257"/>
                  <a:gd name="T73" fmla="*/ 0 h 1851"/>
                  <a:gd name="T74" fmla="*/ 0 w 2257"/>
                  <a:gd name="T75" fmla="*/ 0 h 1851"/>
                  <a:gd name="T76" fmla="*/ 0 w 2257"/>
                  <a:gd name="T77" fmla="*/ 0 h 1851"/>
                  <a:gd name="T78" fmla="*/ 0 w 2257"/>
                  <a:gd name="T79" fmla="*/ 0 h 1851"/>
                  <a:gd name="T80" fmla="*/ 0 w 2257"/>
                  <a:gd name="T81" fmla="*/ 0 h 1851"/>
                  <a:gd name="T82" fmla="*/ 0 w 2257"/>
                  <a:gd name="T83" fmla="*/ 0 h 1851"/>
                  <a:gd name="T84" fmla="*/ 0 w 2257"/>
                  <a:gd name="T85" fmla="*/ 0 h 1851"/>
                  <a:gd name="T86" fmla="*/ 0 w 2257"/>
                  <a:gd name="T87" fmla="*/ 0 h 1851"/>
                  <a:gd name="T88" fmla="*/ 0 w 2257"/>
                  <a:gd name="T89" fmla="*/ 0 h 1851"/>
                  <a:gd name="T90" fmla="*/ 0 w 2257"/>
                  <a:gd name="T91" fmla="*/ 0 h 1851"/>
                  <a:gd name="T92" fmla="*/ 0 w 2257"/>
                  <a:gd name="T93" fmla="*/ 0 h 1851"/>
                  <a:gd name="T94" fmla="*/ 0 w 2257"/>
                  <a:gd name="T95" fmla="*/ 0 h 1851"/>
                  <a:gd name="T96" fmla="*/ 0 w 2257"/>
                  <a:gd name="T97" fmla="*/ 0 h 1851"/>
                  <a:gd name="T98" fmla="*/ 0 w 2257"/>
                  <a:gd name="T99" fmla="*/ 0 h 1851"/>
                  <a:gd name="T100" fmla="*/ 0 w 2257"/>
                  <a:gd name="T101" fmla="*/ 0 h 1851"/>
                  <a:gd name="T102" fmla="*/ 0 w 2257"/>
                  <a:gd name="T103" fmla="*/ 0 h 1851"/>
                  <a:gd name="T104" fmla="*/ 0 w 2257"/>
                  <a:gd name="T105" fmla="*/ 0 h 1851"/>
                  <a:gd name="T106" fmla="*/ 0 w 2257"/>
                  <a:gd name="T107" fmla="*/ 0 h 1851"/>
                  <a:gd name="T108" fmla="*/ 0 w 2257"/>
                  <a:gd name="T109" fmla="*/ 0 h 1851"/>
                  <a:gd name="T110" fmla="*/ 0 w 2257"/>
                  <a:gd name="T111" fmla="*/ 0 h 1851"/>
                  <a:gd name="T112" fmla="*/ 0 w 2257"/>
                  <a:gd name="T113" fmla="*/ 0 h 1851"/>
                  <a:gd name="T114" fmla="*/ 0 w 2257"/>
                  <a:gd name="T115" fmla="*/ 0 h 1851"/>
                  <a:gd name="T116" fmla="*/ 0 w 2257"/>
                  <a:gd name="T117" fmla="*/ 0 h 1851"/>
                  <a:gd name="T118" fmla="*/ 0 w 2257"/>
                  <a:gd name="T119" fmla="*/ 0 h 1851"/>
                  <a:gd name="T120" fmla="*/ 0 w 2257"/>
                  <a:gd name="T121" fmla="*/ 0 h 18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57"/>
                  <a:gd name="T184" fmla="*/ 0 h 1851"/>
                  <a:gd name="T185" fmla="*/ 2257 w 2257"/>
                  <a:gd name="T186" fmla="*/ 1851 h 18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57" h="1851">
                    <a:moveTo>
                      <a:pt x="269" y="0"/>
                    </a:moveTo>
                    <a:lnTo>
                      <a:pt x="269" y="28"/>
                    </a:lnTo>
                    <a:lnTo>
                      <a:pt x="261" y="28"/>
                    </a:lnTo>
                    <a:lnTo>
                      <a:pt x="261" y="59"/>
                    </a:lnTo>
                    <a:lnTo>
                      <a:pt x="255" y="59"/>
                    </a:lnTo>
                    <a:lnTo>
                      <a:pt x="255" y="89"/>
                    </a:lnTo>
                    <a:lnTo>
                      <a:pt x="246" y="89"/>
                    </a:lnTo>
                    <a:lnTo>
                      <a:pt x="246" y="111"/>
                    </a:lnTo>
                    <a:lnTo>
                      <a:pt x="233" y="111"/>
                    </a:lnTo>
                    <a:lnTo>
                      <a:pt x="233" y="133"/>
                    </a:lnTo>
                    <a:lnTo>
                      <a:pt x="224" y="133"/>
                    </a:lnTo>
                    <a:lnTo>
                      <a:pt x="224" y="184"/>
                    </a:lnTo>
                    <a:lnTo>
                      <a:pt x="211" y="184"/>
                    </a:lnTo>
                    <a:lnTo>
                      <a:pt x="211" y="208"/>
                    </a:lnTo>
                    <a:lnTo>
                      <a:pt x="204" y="208"/>
                    </a:lnTo>
                    <a:lnTo>
                      <a:pt x="204" y="228"/>
                    </a:lnTo>
                    <a:lnTo>
                      <a:pt x="187" y="228"/>
                    </a:lnTo>
                    <a:lnTo>
                      <a:pt x="187" y="272"/>
                    </a:lnTo>
                    <a:lnTo>
                      <a:pt x="174" y="272"/>
                    </a:lnTo>
                    <a:lnTo>
                      <a:pt x="174" y="310"/>
                    </a:lnTo>
                    <a:lnTo>
                      <a:pt x="168" y="310"/>
                    </a:lnTo>
                    <a:lnTo>
                      <a:pt x="168" y="332"/>
                    </a:lnTo>
                    <a:lnTo>
                      <a:pt x="152" y="332"/>
                    </a:lnTo>
                    <a:lnTo>
                      <a:pt x="152" y="375"/>
                    </a:lnTo>
                    <a:lnTo>
                      <a:pt x="137" y="375"/>
                    </a:lnTo>
                    <a:lnTo>
                      <a:pt x="137" y="406"/>
                    </a:lnTo>
                    <a:lnTo>
                      <a:pt x="131" y="406"/>
                    </a:lnTo>
                    <a:lnTo>
                      <a:pt x="131" y="435"/>
                    </a:lnTo>
                    <a:lnTo>
                      <a:pt x="115" y="435"/>
                    </a:lnTo>
                    <a:lnTo>
                      <a:pt x="115" y="472"/>
                    </a:lnTo>
                    <a:lnTo>
                      <a:pt x="100" y="472"/>
                    </a:lnTo>
                    <a:lnTo>
                      <a:pt x="100" y="509"/>
                    </a:lnTo>
                    <a:lnTo>
                      <a:pt x="95" y="509"/>
                    </a:lnTo>
                    <a:lnTo>
                      <a:pt x="95" y="531"/>
                    </a:lnTo>
                    <a:lnTo>
                      <a:pt x="87" y="531"/>
                    </a:lnTo>
                    <a:lnTo>
                      <a:pt x="87" y="545"/>
                    </a:lnTo>
                    <a:lnTo>
                      <a:pt x="72" y="545"/>
                    </a:lnTo>
                    <a:lnTo>
                      <a:pt x="72" y="576"/>
                    </a:lnTo>
                    <a:lnTo>
                      <a:pt x="65" y="576"/>
                    </a:lnTo>
                    <a:lnTo>
                      <a:pt x="65" y="605"/>
                    </a:lnTo>
                    <a:lnTo>
                      <a:pt x="58" y="605"/>
                    </a:lnTo>
                    <a:lnTo>
                      <a:pt x="58" y="628"/>
                    </a:lnTo>
                    <a:lnTo>
                      <a:pt x="50" y="628"/>
                    </a:lnTo>
                    <a:lnTo>
                      <a:pt x="50" y="650"/>
                    </a:lnTo>
                    <a:lnTo>
                      <a:pt x="36" y="650"/>
                    </a:lnTo>
                    <a:lnTo>
                      <a:pt x="36" y="670"/>
                    </a:lnTo>
                    <a:lnTo>
                      <a:pt x="28" y="670"/>
                    </a:lnTo>
                    <a:lnTo>
                      <a:pt x="28" y="708"/>
                    </a:lnTo>
                    <a:lnTo>
                      <a:pt x="22" y="708"/>
                    </a:lnTo>
                    <a:lnTo>
                      <a:pt x="22" y="723"/>
                    </a:lnTo>
                    <a:lnTo>
                      <a:pt x="13" y="723"/>
                    </a:lnTo>
                    <a:lnTo>
                      <a:pt x="13" y="753"/>
                    </a:lnTo>
                    <a:lnTo>
                      <a:pt x="0" y="753"/>
                    </a:lnTo>
                    <a:lnTo>
                      <a:pt x="0" y="1388"/>
                    </a:lnTo>
                    <a:lnTo>
                      <a:pt x="22" y="1388"/>
                    </a:lnTo>
                    <a:lnTo>
                      <a:pt x="22" y="1403"/>
                    </a:lnTo>
                    <a:lnTo>
                      <a:pt x="95" y="1403"/>
                    </a:lnTo>
                    <a:lnTo>
                      <a:pt x="95" y="1417"/>
                    </a:lnTo>
                    <a:lnTo>
                      <a:pt x="137" y="1417"/>
                    </a:lnTo>
                    <a:lnTo>
                      <a:pt x="137" y="1425"/>
                    </a:lnTo>
                    <a:lnTo>
                      <a:pt x="174" y="1425"/>
                    </a:lnTo>
                    <a:lnTo>
                      <a:pt x="174" y="1431"/>
                    </a:lnTo>
                    <a:lnTo>
                      <a:pt x="211" y="1431"/>
                    </a:lnTo>
                    <a:lnTo>
                      <a:pt x="211" y="1440"/>
                    </a:lnTo>
                    <a:lnTo>
                      <a:pt x="246" y="1440"/>
                    </a:lnTo>
                    <a:lnTo>
                      <a:pt x="246" y="1446"/>
                    </a:lnTo>
                    <a:lnTo>
                      <a:pt x="283" y="1446"/>
                    </a:lnTo>
                    <a:lnTo>
                      <a:pt x="283" y="1462"/>
                    </a:lnTo>
                    <a:lnTo>
                      <a:pt x="328" y="1462"/>
                    </a:lnTo>
                    <a:lnTo>
                      <a:pt x="328" y="1468"/>
                    </a:lnTo>
                    <a:lnTo>
                      <a:pt x="364" y="1468"/>
                    </a:lnTo>
                    <a:lnTo>
                      <a:pt x="364" y="1477"/>
                    </a:lnTo>
                    <a:lnTo>
                      <a:pt x="400" y="1477"/>
                    </a:lnTo>
                    <a:lnTo>
                      <a:pt x="400" y="1482"/>
                    </a:lnTo>
                    <a:lnTo>
                      <a:pt x="437" y="1482"/>
                    </a:lnTo>
                    <a:lnTo>
                      <a:pt x="437" y="1499"/>
                    </a:lnTo>
                    <a:lnTo>
                      <a:pt x="479" y="1499"/>
                    </a:lnTo>
                    <a:lnTo>
                      <a:pt x="479" y="1505"/>
                    </a:lnTo>
                    <a:lnTo>
                      <a:pt x="516" y="1505"/>
                    </a:lnTo>
                    <a:lnTo>
                      <a:pt x="516" y="1513"/>
                    </a:lnTo>
                    <a:lnTo>
                      <a:pt x="552" y="1513"/>
                    </a:lnTo>
                    <a:lnTo>
                      <a:pt x="552" y="1519"/>
                    </a:lnTo>
                    <a:lnTo>
                      <a:pt x="583" y="1519"/>
                    </a:lnTo>
                    <a:lnTo>
                      <a:pt x="583" y="1536"/>
                    </a:lnTo>
                    <a:lnTo>
                      <a:pt x="662" y="1536"/>
                    </a:lnTo>
                    <a:lnTo>
                      <a:pt x="662" y="1550"/>
                    </a:lnTo>
                    <a:lnTo>
                      <a:pt x="698" y="1550"/>
                    </a:lnTo>
                    <a:lnTo>
                      <a:pt x="698" y="1556"/>
                    </a:lnTo>
                    <a:lnTo>
                      <a:pt x="735" y="1556"/>
                    </a:lnTo>
                    <a:lnTo>
                      <a:pt x="735" y="1565"/>
                    </a:lnTo>
                    <a:lnTo>
                      <a:pt x="779" y="1565"/>
                    </a:lnTo>
                    <a:lnTo>
                      <a:pt x="779" y="1579"/>
                    </a:lnTo>
                    <a:lnTo>
                      <a:pt x="824" y="1579"/>
                    </a:lnTo>
                    <a:lnTo>
                      <a:pt x="824" y="1587"/>
                    </a:lnTo>
                    <a:lnTo>
                      <a:pt x="860" y="1587"/>
                    </a:lnTo>
                    <a:lnTo>
                      <a:pt x="860" y="1594"/>
                    </a:lnTo>
                    <a:lnTo>
                      <a:pt x="897" y="1594"/>
                    </a:lnTo>
                    <a:lnTo>
                      <a:pt x="897" y="1601"/>
                    </a:lnTo>
                    <a:lnTo>
                      <a:pt x="933" y="1601"/>
                    </a:lnTo>
                    <a:lnTo>
                      <a:pt x="933" y="1616"/>
                    </a:lnTo>
                    <a:lnTo>
                      <a:pt x="975" y="1616"/>
                    </a:lnTo>
                    <a:lnTo>
                      <a:pt x="975" y="1624"/>
                    </a:lnTo>
                    <a:lnTo>
                      <a:pt x="1012" y="1624"/>
                    </a:lnTo>
                    <a:lnTo>
                      <a:pt x="1012" y="1638"/>
                    </a:lnTo>
                    <a:lnTo>
                      <a:pt x="1085" y="1638"/>
                    </a:lnTo>
                    <a:lnTo>
                      <a:pt x="1085" y="1647"/>
                    </a:lnTo>
                    <a:lnTo>
                      <a:pt x="1114" y="1647"/>
                    </a:lnTo>
                    <a:lnTo>
                      <a:pt x="1114" y="1653"/>
                    </a:lnTo>
                    <a:lnTo>
                      <a:pt x="1166" y="1653"/>
                    </a:lnTo>
                    <a:lnTo>
                      <a:pt x="1166" y="1667"/>
                    </a:lnTo>
                    <a:lnTo>
                      <a:pt x="1203" y="1667"/>
                    </a:lnTo>
                    <a:lnTo>
                      <a:pt x="1203" y="1675"/>
                    </a:lnTo>
                    <a:lnTo>
                      <a:pt x="1231" y="1675"/>
                    </a:lnTo>
                    <a:lnTo>
                      <a:pt x="1231" y="1684"/>
                    </a:lnTo>
                    <a:lnTo>
                      <a:pt x="1267" y="1684"/>
                    </a:lnTo>
                    <a:lnTo>
                      <a:pt x="1267" y="1698"/>
                    </a:lnTo>
                    <a:lnTo>
                      <a:pt x="1318" y="1698"/>
                    </a:lnTo>
                    <a:lnTo>
                      <a:pt x="1318" y="1704"/>
                    </a:lnTo>
                    <a:lnTo>
                      <a:pt x="1349" y="1704"/>
                    </a:lnTo>
                    <a:lnTo>
                      <a:pt x="1349" y="1712"/>
                    </a:lnTo>
                    <a:lnTo>
                      <a:pt x="1384" y="1712"/>
                    </a:lnTo>
                    <a:lnTo>
                      <a:pt x="1384" y="1720"/>
                    </a:lnTo>
                    <a:lnTo>
                      <a:pt x="1421" y="1720"/>
                    </a:lnTo>
                    <a:lnTo>
                      <a:pt x="1421" y="1735"/>
                    </a:lnTo>
                    <a:lnTo>
                      <a:pt x="1464" y="1735"/>
                    </a:lnTo>
                    <a:lnTo>
                      <a:pt x="1464" y="1741"/>
                    </a:lnTo>
                    <a:lnTo>
                      <a:pt x="1500" y="1741"/>
                    </a:lnTo>
                    <a:lnTo>
                      <a:pt x="1500" y="1757"/>
                    </a:lnTo>
                    <a:lnTo>
                      <a:pt x="1573" y="1757"/>
                    </a:lnTo>
                    <a:lnTo>
                      <a:pt x="1573" y="1763"/>
                    </a:lnTo>
                    <a:lnTo>
                      <a:pt x="1617" y="1763"/>
                    </a:lnTo>
                    <a:lnTo>
                      <a:pt x="1617" y="1772"/>
                    </a:lnTo>
                    <a:lnTo>
                      <a:pt x="1654" y="1772"/>
                    </a:lnTo>
                    <a:lnTo>
                      <a:pt x="1654" y="1786"/>
                    </a:lnTo>
                    <a:lnTo>
                      <a:pt x="1691" y="1786"/>
                    </a:lnTo>
                    <a:lnTo>
                      <a:pt x="1691" y="1794"/>
                    </a:lnTo>
                    <a:lnTo>
                      <a:pt x="1732" y="1794"/>
                    </a:lnTo>
                    <a:lnTo>
                      <a:pt x="1732" y="1800"/>
                    </a:lnTo>
                    <a:lnTo>
                      <a:pt x="1769" y="1800"/>
                    </a:lnTo>
                    <a:lnTo>
                      <a:pt x="1769" y="1814"/>
                    </a:lnTo>
                    <a:lnTo>
                      <a:pt x="1806" y="1814"/>
                    </a:lnTo>
                    <a:lnTo>
                      <a:pt x="1806" y="1823"/>
                    </a:lnTo>
                    <a:lnTo>
                      <a:pt x="1850" y="1823"/>
                    </a:lnTo>
                    <a:lnTo>
                      <a:pt x="1850" y="1829"/>
                    </a:lnTo>
                    <a:lnTo>
                      <a:pt x="1887" y="1829"/>
                    </a:lnTo>
                    <a:lnTo>
                      <a:pt x="1887" y="1845"/>
                    </a:lnTo>
                    <a:lnTo>
                      <a:pt x="1915" y="1845"/>
                    </a:lnTo>
                    <a:lnTo>
                      <a:pt x="1915" y="1851"/>
                    </a:lnTo>
                    <a:lnTo>
                      <a:pt x="1967" y="1851"/>
                    </a:lnTo>
                    <a:lnTo>
                      <a:pt x="1967" y="1845"/>
                    </a:lnTo>
                    <a:lnTo>
                      <a:pt x="1974" y="1845"/>
                    </a:lnTo>
                    <a:lnTo>
                      <a:pt x="1974" y="1800"/>
                    </a:lnTo>
                    <a:lnTo>
                      <a:pt x="1982" y="1800"/>
                    </a:lnTo>
                    <a:lnTo>
                      <a:pt x="1982" y="1772"/>
                    </a:lnTo>
                    <a:lnTo>
                      <a:pt x="1987" y="1772"/>
                    </a:lnTo>
                    <a:lnTo>
                      <a:pt x="1987" y="1757"/>
                    </a:lnTo>
                    <a:lnTo>
                      <a:pt x="2004" y="1757"/>
                    </a:lnTo>
                    <a:lnTo>
                      <a:pt x="2004" y="1712"/>
                    </a:lnTo>
                    <a:lnTo>
                      <a:pt x="2010" y="1712"/>
                    </a:lnTo>
                    <a:lnTo>
                      <a:pt x="2010" y="1684"/>
                    </a:lnTo>
                    <a:lnTo>
                      <a:pt x="2024" y="1684"/>
                    </a:lnTo>
                    <a:lnTo>
                      <a:pt x="2024" y="1667"/>
                    </a:lnTo>
                    <a:lnTo>
                      <a:pt x="2032" y="1667"/>
                    </a:lnTo>
                    <a:lnTo>
                      <a:pt x="2032" y="1638"/>
                    </a:lnTo>
                    <a:lnTo>
                      <a:pt x="2041" y="1638"/>
                    </a:lnTo>
                    <a:lnTo>
                      <a:pt x="2041" y="1624"/>
                    </a:lnTo>
                    <a:lnTo>
                      <a:pt x="2046" y="1624"/>
                    </a:lnTo>
                    <a:lnTo>
                      <a:pt x="2046" y="1587"/>
                    </a:lnTo>
                    <a:lnTo>
                      <a:pt x="2061" y="1587"/>
                    </a:lnTo>
                    <a:lnTo>
                      <a:pt x="2061" y="1565"/>
                    </a:lnTo>
                    <a:lnTo>
                      <a:pt x="2069" y="1565"/>
                    </a:lnTo>
                    <a:lnTo>
                      <a:pt x="2069" y="1536"/>
                    </a:lnTo>
                    <a:lnTo>
                      <a:pt x="2083" y="1536"/>
                    </a:lnTo>
                    <a:lnTo>
                      <a:pt x="2083" y="1482"/>
                    </a:lnTo>
                    <a:lnTo>
                      <a:pt x="2097" y="1482"/>
                    </a:lnTo>
                    <a:lnTo>
                      <a:pt x="2097" y="1468"/>
                    </a:lnTo>
                    <a:lnTo>
                      <a:pt x="2105" y="1468"/>
                    </a:lnTo>
                    <a:lnTo>
                      <a:pt x="2105" y="1440"/>
                    </a:lnTo>
                    <a:lnTo>
                      <a:pt x="2113" y="1440"/>
                    </a:lnTo>
                    <a:lnTo>
                      <a:pt x="2113" y="1425"/>
                    </a:lnTo>
                    <a:lnTo>
                      <a:pt x="2119" y="1425"/>
                    </a:lnTo>
                    <a:lnTo>
                      <a:pt x="2119" y="1403"/>
                    </a:lnTo>
                    <a:lnTo>
                      <a:pt x="2133" y="1403"/>
                    </a:lnTo>
                    <a:lnTo>
                      <a:pt x="2133" y="1380"/>
                    </a:lnTo>
                    <a:lnTo>
                      <a:pt x="2142" y="1380"/>
                    </a:lnTo>
                    <a:lnTo>
                      <a:pt x="2142" y="1357"/>
                    </a:lnTo>
                    <a:lnTo>
                      <a:pt x="2148" y="1357"/>
                    </a:lnTo>
                    <a:lnTo>
                      <a:pt x="2148" y="1321"/>
                    </a:lnTo>
                    <a:lnTo>
                      <a:pt x="2164" y="1321"/>
                    </a:lnTo>
                    <a:lnTo>
                      <a:pt x="2164" y="1297"/>
                    </a:lnTo>
                    <a:lnTo>
                      <a:pt x="2170" y="1297"/>
                    </a:lnTo>
                    <a:lnTo>
                      <a:pt x="2170" y="1261"/>
                    </a:lnTo>
                    <a:lnTo>
                      <a:pt x="2178" y="1261"/>
                    </a:lnTo>
                    <a:lnTo>
                      <a:pt x="2178" y="1240"/>
                    </a:lnTo>
                    <a:lnTo>
                      <a:pt x="2185" y="1240"/>
                    </a:lnTo>
                    <a:lnTo>
                      <a:pt x="2185" y="1224"/>
                    </a:lnTo>
                    <a:lnTo>
                      <a:pt x="2200" y="1224"/>
                    </a:lnTo>
                    <a:lnTo>
                      <a:pt x="2200" y="1196"/>
                    </a:lnTo>
                    <a:lnTo>
                      <a:pt x="2207" y="1196"/>
                    </a:lnTo>
                    <a:lnTo>
                      <a:pt x="2207" y="1181"/>
                    </a:lnTo>
                    <a:lnTo>
                      <a:pt x="2215" y="1181"/>
                    </a:lnTo>
                    <a:lnTo>
                      <a:pt x="2215" y="1145"/>
                    </a:lnTo>
                    <a:lnTo>
                      <a:pt x="2220" y="1145"/>
                    </a:lnTo>
                    <a:lnTo>
                      <a:pt x="2220" y="1121"/>
                    </a:lnTo>
                    <a:lnTo>
                      <a:pt x="2229" y="1121"/>
                    </a:lnTo>
                    <a:lnTo>
                      <a:pt x="2229" y="1108"/>
                    </a:lnTo>
                    <a:lnTo>
                      <a:pt x="2237" y="1108"/>
                    </a:lnTo>
                    <a:lnTo>
                      <a:pt x="2237" y="1077"/>
                    </a:lnTo>
                    <a:lnTo>
                      <a:pt x="2243" y="1077"/>
                    </a:lnTo>
                    <a:lnTo>
                      <a:pt x="2243" y="1048"/>
                    </a:lnTo>
                    <a:lnTo>
                      <a:pt x="2257" y="1048"/>
                    </a:lnTo>
                    <a:lnTo>
                      <a:pt x="2257" y="450"/>
                    </a:lnTo>
                    <a:lnTo>
                      <a:pt x="2237" y="450"/>
                    </a:lnTo>
                    <a:lnTo>
                      <a:pt x="2237" y="435"/>
                    </a:lnTo>
                    <a:lnTo>
                      <a:pt x="2164" y="435"/>
                    </a:lnTo>
                    <a:lnTo>
                      <a:pt x="2164" y="421"/>
                    </a:lnTo>
                    <a:lnTo>
                      <a:pt x="2119" y="421"/>
                    </a:lnTo>
                    <a:lnTo>
                      <a:pt x="2119" y="413"/>
                    </a:lnTo>
                    <a:lnTo>
                      <a:pt x="2083" y="413"/>
                    </a:lnTo>
                    <a:lnTo>
                      <a:pt x="2083" y="406"/>
                    </a:lnTo>
                    <a:lnTo>
                      <a:pt x="2041" y="406"/>
                    </a:lnTo>
                    <a:lnTo>
                      <a:pt x="2041" y="391"/>
                    </a:lnTo>
                    <a:lnTo>
                      <a:pt x="2004" y="391"/>
                    </a:lnTo>
                    <a:lnTo>
                      <a:pt x="2004" y="384"/>
                    </a:lnTo>
                    <a:lnTo>
                      <a:pt x="1967" y="384"/>
                    </a:lnTo>
                    <a:lnTo>
                      <a:pt x="1967" y="375"/>
                    </a:lnTo>
                    <a:lnTo>
                      <a:pt x="1915" y="375"/>
                    </a:lnTo>
                    <a:lnTo>
                      <a:pt x="1915" y="369"/>
                    </a:lnTo>
                    <a:lnTo>
                      <a:pt x="1887" y="369"/>
                    </a:lnTo>
                    <a:lnTo>
                      <a:pt x="1887" y="355"/>
                    </a:lnTo>
                    <a:lnTo>
                      <a:pt x="1836" y="355"/>
                    </a:lnTo>
                    <a:lnTo>
                      <a:pt x="1836" y="347"/>
                    </a:lnTo>
                    <a:lnTo>
                      <a:pt x="1800" y="347"/>
                    </a:lnTo>
                    <a:lnTo>
                      <a:pt x="1800" y="338"/>
                    </a:lnTo>
                    <a:lnTo>
                      <a:pt x="1754" y="338"/>
                    </a:lnTo>
                    <a:lnTo>
                      <a:pt x="1754" y="332"/>
                    </a:lnTo>
                    <a:lnTo>
                      <a:pt x="1719" y="332"/>
                    </a:lnTo>
                    <a:lnTo>
                      <a:pt x="1719" y="324"/>
                    </a:lnTo>
                    <a:lnTo>
                      <a:pt x="1676" y="324"/>
                    </a:lnTo>
                    <a:lnTo>
                      <a:pt x="1676" y="318"/>
                    </a:lnTo>
                    <a:lnTo>
                      <a:pt x="1639" y="318"/>
                    </a:lnTo>
                    <a:lnTo>
                      <a:pt x="1639" y="310"/>
                    </a:lnTo>
                    <a:lnTo>
                      <a:pt x="1595" y="310"/>
                    </a:lnTo>
                    <a:lnTo>
                      <a:pt x="1595" y="296"/>
                    </a:lnTo>
                    <a:lnTo>
                      <a:pt x="1558" y="296"/>
                    </a:lnTo>
                    <a:lnTo>
                      <a:pt x="1558" y="287"/>
                    </a:lnTo>
                    <a:lnTo>
                      <a:pt x="1514" y="287"/>
                    </a:lnTo>
                    <a:lnTo>
                      <a:pt x="1514" y="272"/>
                    </a:lnTo>
                    <a:lnTo>
                      <a:pt x="1436" y="272"/>
                    </a:lnTo>
                    <a:lnTo>
                      <a:pt x="1436" y="259"/>
                    </a:lnTo>
                    <a:lnTo>
                      <a:pt x="1399" y="259"/>
                    </a:lnTo>
                    <a:lnTo>
                      <a:pt x="1399" y="250"/>
                    </a:lnTo>
                    <a:lnTo>
                      <a:pt x="1362" y="250"/>
                    </a:lnTo>
                    <a:lnTo>
                      <a:pt x="1362" y="236"/>
                    </a:lnTo>
                    <a:lnTo>
                      <a:pt x="1318" y="236"/>
                    </a:lnTo>
                    <a:lnTo>
                      <a:pt x="1318" y="228"/>
                    </a:lnTo>
                    <a:lnTo>
                      <a:pt x="1281" y="228"/>
                    </a:lnTo>
                    <a:lnTo>
                      <a:pt x="1281" y="222"/>
                    </a:lnTo>
                    <a:lnTo>
                      <a:pt x="1231" y="222"/>
                    </a:lnTo>
                    <a:lnTo>
                      <a:pt x="1231" y="213"/>
                    </a:lnTo>
                    <a:lnTo>
                      <a:pt x="1203" y="213"/>
                    </a:lnTo>
                    <a:lnTo>
                      <a:pt x="1203" y="208"/>
                    </a:lnTo>
                    <a:lnTo>
                      <a:pt x="1149" y="208"/>
                    </a:lnTo>
                    <a:lnTo>
                      <a:pt x="1149" y="199"/>
                    </a:lnTo>
                    <a:lnTo>
                      <a:pt x="1114" y="199"/>
                    </a:lnTo>
                    <a:lnTo>
                      <a:pt x="1114" y="184"/>
                    </a:lnTo>
                    <a:lnTo>
                      <a:pt x="1071" y="184"/>
                    </a:lnTo>
                    <a:lnTo>
                      <a:pt x="1071" y="177"/>
                    </a:lnTo>
                    <a:lnTo>
                      <a:pt x="1034" y="177"/>
                    </a:lnTo>
                    <a:lnTo>
                      <a:pt x="1034" y="171"/>
                    </a:lnTo>
                    <a:lnTo>
                      <a:pt x="990" y="171"/>
                    </a:lnTo>
                    <a:lnTo>
                      <a:pt x="990" y="154"/>
                    </a:lnTo>
                    <a:lnTo>
                      <a:pt x="953" y="154"/>
                    </a:lnTo>
                    <a:lnTo>
                      <a:pt x="953" y="148"/>
                    </a:lnTo>
                    <a:lnTo>
                      <a:pt x="911" y="148"/>
                    </a:lnTo>
                    <a:lnTo>
                      <a:pt x="911" y="140"/>
                    </a:lnTo>
                    <a:lnTo>
                      <a:pt x="874" y="140"/>
                    </a:lnTo>
                    <a:lnTo>
                      <a:pt x="874" y="133"/>
                    </a:lnTo>
                    <a:lnTo>
                      <a:pt x="829" y="133"/>
                    </a:lnTo>
                    <a:lnTo>
                      <a:pt x="829" y="118"/>
                    </a:lnTo>
                    <a:lnTo>
                      <a:pt x="794" y="118"/>
                    </a:lnTo>
                    <a:lnTo>
                      <a:pt x="794" y="111"/>
                    </a:lnTo>
                    <a:lnTo>
                      <a:pt x="714" y="111"/>
                    </a:lnTo>
                    <a:lnTo>
                      <a:pt x="714" y="96"/>
                    </a:lnTo>
                    <a:lnTo>
                      <a:pt x="662" y="96"/>
                    </a:lnTo>
                    <a:lnTo>
                      <a:pt x="662" y="89"/>
                    </a:lnTo>
                    <a:lnTo>
                      <a:pt x="633" y="89"/>
                    </a:lnTo>
                    <a:lnTo>
                      <a:pt x="633" y="80"/>
                    </a:lnTo>
                    <a:lnTo>
                      <a:pt x="583" y="80"/>
                    </a:lnTo>
                    <a:lnTo>
                      <a:pt x="583" y="66"/>
                    </a:lnTo>
                    <a:lnTo>
                      <a:pt x="552" y="66"/>
                    </a:lnTo>
                    <a:lnTo>
                      <a:pt x="552" y="59"/>
                    </a:lnTo>
                    <a:lnTo>
                      <a:pt x="502" y="59"/>
                    </a:lnTo>
                    <a:lnTo>
                      <a:pt x="502" y="52"/>
                    </a:lnTo>
                    <a:lnTo>
                      <a:pt x="465" y="52"/>
                    </a:lnTo>
                    <a:lnTo>
                      <a:pt x="465" y="37"/>
                    </a:lnTo>
                    <a:lnTo>
                      <a:pt x="422" y="37"/>
                    </a:lnTo>
                    <a:lnTo>
                      <a:pt x="422" y="28"/>
                    </a:lnTo>
                    <a:lnTo>
                      <a:pt x="387" y="28"/>
                    </a:lnTo>
                    <a:lnTo>
                      <a:pt x="387" y="23"/>
                    </a:lnTo>
                    <a:lnTo>
                      <a:pt x="350" y="23"/>
                    </a:lnTo>
                    <a:lnTo>
                      <a:pt x="350" y="15"/>
                    </a:lnTo>
                    <a:lnTo>
                      <a:pt x="305" y="15"/>
                    </a:lnTo>
                    <a:lnTo>
                      <a:pt x="305" y="0"/>
                    </a:lnTo>
                    <a:lnTo>
                      <a:pt x="269" y="0"/>
                    </a:lnTo>
                    <a:close/>
                  </a:path>
                </a:pathLst>
              </a:custGeom>
              <a:solidFill>
                <a:srgbClr val="0202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02" name="Freeform 224"/>
              <p:cNvSpPr>
                <a:spLocks/>
              </p:cNvSpPr>
              <p:nvPr/>
            </p:nvSpPr>
            <p:spPr bwMode="auto">
              <a:xfrm>
                <a:off x="878" y="3145"/>
                <a:ext cx="212" cy="142"/>
              </a:xfrm>
              <a:custGeom>
                <a:avLst/>
                <a:gdLst>
                  <a:gd name="T0" fmla="*/ 0 w 2127"/>
                  <a:gd name="T1" fmla="*/ 0 h 1851"/>
                  <a:gd name="T2" fmla="*/ 0 w 2127"/>
                  <a:gd name="T3" fmla="*/ 0 h 1851"/>
                  <a:gd name="T4" fmla="*/ 0 w 2127"/>
                  <a:gd name="T5" fmla="*/ 0 h 1851"/>
                  <a:gd name="T6" fmla="*/ 0 w 2127"/>
                  <a:gd name="T7" fmla="*/ 0 h 1851"/>
                  <a:gd name="T8" fmla="*/ 0 w 2127"/>
                  <a:gd name="T9" fmla="*/ 0 h 1851"/>
                  <a:gd name="T10" fmla="*/ 0 w 2127"/>
                  <a:gd name="T11" fmla="*/ 0 h 1851"/>
                  <a:gd name="T12" fmla="*/ 0 w 2127"/>
                  <a:gd name="T13" fmla="*/ 0 h 1851"/>
                  <a:gd name="T14" fmla="*/ 0 w 2127"/>
                  <a:gd name="T15" fmla="*/ 0 h 1851"/>
                  <a:gd name="T16" fmla="*/ 0 w 2127"/>
                  <a:gd name="T17" fmla="*/ 0 h 1851"/>
                  <a:gd name="T18" fmla="*/ 0 w 2127"/>
                  <a:gd name="T19" fmla="*/ 0 h 1851"/>
                  <a:gd name="T20" fmla="*/ 0 w 2127"/>
                  <a:gd name="T21" fmla="*/ 0 h 1851"/>
                  <a:gd name="T22" fmla="*/ 0 w 2127"/>
                  <a:gd name="T23" fmla="*/ 0 h 1851"/>
                  <a:gd name="T24" fmla="*/ 0 w 2127"/>
                  <a:gd name="T25" fmla="*/ 0 h 1851"/>
                  <a:gd name="T26" fmla="*/ 0 w 2127"/>
                  <a:gd name="T27" fmla="*/ 0 h 1851"/>
                  <a:gd name="T28" fmla="*/ 0 w 2127"/>
                  <a:gd name="T29" fmla="*/ 0 h 1851"/>
                  <a:gd name="T30" fmla="*/ 0 w 2127"/>
                  <a:gd name="T31" fmla="*/ 0 h 1851"/>
                  <a:gd name="T32" fmla="*/ 0 w 2127"/>
                  <a:gd name="T33" fmla="*/ 0 h 1851"/>
                  <a:gd name="T34" fmla="*/ 0 w 2127"/>
                  <a:gd name="T35" fmla="*/ 0 h 1851"/>
                  <a:gd name="T36" fmla="*/ 0 w 2127"/>
                  <a:gd name="T37" fmla="*/ 0 h 1851"/>
                  <a:gd name="T38" fmla="*/ 0 w 2127"/>
                  <a:gd name="T39" fmla="*/ 0 h 1851"/>
                  <a:gd name="T40" fmla="*/ 0 w 2127"/>
                  <a:gd name="T41" fmla="*/ 0 h 1851"/>
                  <a:gd name="T42" fmla="*/ 0 w 2127"/>
                  <a:gd name="T43" fmla="*/ 0 h 1851"/>
                  <a:gd name="T44" fmla="*/ 0 w 2127"/>
                  <a:gd name="T45" fmla="*/ 0 h 1851"/>
                  <a:gd name="T46" fmla="*/ 0 w 2127"/>
                  <a:gd name="T47" fmla="*/ 0 h 1851"/>
                  <a:gd name="T48" fmla="*/ 0 w 2127"/>
                  <a:gd name="T49" fmla="*/ 0 h 1851"/>
                  <a:gd name="T50" fmla="*/ 0 w 2127"/>
                  <a:gd name="T51" fmla="*/ 0 h 1851"/>
                  <a:gd name="T52" fmla="*/ 0 w 2127"/>
                  <a:gd name="T53" fmla="*/ 0 h 1851"/>
                  <a:gd name="T54" fmla="*/ 0 w 2127"/>
                  <a:gd name="T55" fmla="*/ 0 h 1851"/>
                  <a:gd name="T56" fmla="*/ 0 w 2127"/>
                  <a:gd name="T57" fmla="*/ 0 h 1851"/>
                  <a:gd name="T58" fmla="*/ 0 w 2127"/>
                  <a:gd name="T59" fmla="*/ 0 h 1851"/>
                  <a:gd name="T60" fmla="*/ 0 w 2127"/>
                  <a:gd name="T61" fmla="*/ 0 h 1851"/>
                  <a:gd name="T62" fmla="*/ 0 w 2127"/>
                  <a:gd name="T63" fmla="*/ 0 h 1851"/>
                  <a:gd name="T64" fmla="*/ 0 w 2127"/>
                  <a:gd name="T65" fmla="*/ 0 h 1851"/>
                  <a:gd name="T66" fmla="*/ 0 w 2127"/>
                  <a:gd name="T67" fmla="*/ 0 h 1851"/>
                  <a:gd name="T68" fmla="*/ 0 w 2127"/>
                  <a:gd name="T69" fmla="*/ 0 h 1851"/>
                  <a:gd name="T70" fmla="*/ 0 w 2127"/>
                  <a:gd name="T71" fmla="*/ 0 h 1851"/>
                  <a:gd name="T72" fmla="*/ 0 w 2127"/>
                  <a:gd name="T73" fmla="*/ 0 h 1851"/>
                  <a:gd name="T74" fmla="*/ 0 w 2127"/>
                  <a:gd name="T75" fmla="*/ 0 h 1851"/>
                  <a:gd name="T76" fmla="*/ 0 w 2127"/>
                  <a:gd name="T77" fmla="*/ 0 h 1851"/>
                  <a:gd name="T78" fmla="*/ 0 w 2127"/>
                  <a:gd name="T79" fmla="*/ 0 h 1851"/>
                  <a:gd name="T80" fmla="*/ 0 w 2127"/>
                  <a:gd name="T81" fmla="*/ 0 h 1851"/>
                  <a:gd name="T82" fmla="*/ 0 w 2127"/>
                  <a:gd name="T83" fmla="*/ 0 h 1851"/>
                  <a:gd name="T84" fmla="*/ 0 w 2127"/>
                  <a:gd name="T85" fmla="*/ 0 h 1851"/>
                  <a:gd name="T86" fmla="*/ 0 w 2127"/>
                  <a:gd name="T87" fmla="*/ 0 h 1851"/>
                  <a:gd name="T88" fmla="*/ 0 w 2127"/>
                  <a:gd name="T89" fmla="*/ 0 h 1851"/>
                  <a:gd name="T90" fmla="*/ 0 w 2127"/>
                  <a:gd name="T91" fmla="*/ 0 h 1851"/>
                  <a:gd name="T92" fmla="*/ 0 w 2127"/>
                  <a:gd name="T93" fmla="*/ 0 h 1851"/>
                  <a:gd name="T94" fmla="*/ 0 w 2127"/>
                  <a:gd name="T95" fmla="*/ 0 h 1851"/>
                  <a:gd name="T96" fmla="*/ 0 w 2127"/>
                  <a:gd name="T97" fmla="*/ 0 h 1851"/>
                  <a:gd name="T98" fmla="*/ 0 w 2127"/>
                  <a:gd name="T99" fmla="*/ 0 h 1851"/>
                  <a:gd name="T100" fmla="*/ 0 w 2127"/>
                  <a:gd name="T101" fmla="*/ 0 h 1851"/>
                  <a:gd name="T102" fmla="*/ 0 w 2127"/>
                  <a:gd name="T103" fmla="*/ 0 h 1851"/>
                  <a:gd name="T104" fmla="*/ 0 w 2127"/>
                  <a:gd name="T105" fmla="*/ 0 h 1851"/>
                  <a:gd name="T106" fmla="*/ 0 w 2127"/>
                  <a:gd name="T107" fmla="*/ 0 h 18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127"/>
                  <a:gd name="T163" fmla="*/ 0 h 1851"/>
                  <a:gd name="T164" fmla="*/ 2127 w 2127"/>
                  <a:gd name="T165" fmla="*/ 1851 h 185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127" h="1851">
                    <a:moveTo>
                      <a:pt x="211" y="0"/>
                    </a:moveTo>
                    <a:lnTo>
                      <a:pt x="211" y="28"/>
                    </a:lnTo>
                    <a:lnTo>
                      <a:pt x="203" y="28"/>
                    </a:lnTo>
                    <a:lnTo>
                      <a:pt x="203" y="59"/>
                    </a:lnTo>
                    <a:lnTo>
                      <a:pt x="197" y="59"/>
                    </a:lnTo>
                    <a:lnTo>
                      <a:pt x="197" y="89"/>
                    </a:lnTo>
                    <a:lnTo>
                      <a:pt x="188" y="89"/>
                    </a:lnTo>
                    <a:lnTo>
                      <a:pt x="188" y="111"/>
                    </a:lnTo>
                    <a:lnTo>
                      <a:pt x="175" y="111"/>
                    </a:lnTo>
                    <a:lnTo>
                      <a:pt x="175" y="133"/>
                    </a:lnTo>
                    <a:lnTo>
                      <a:pt x="166" y="133"/>
                    </a:lnTo>
                    <a:lnTo>
                      <a:pt x="166" y="184"/>
                    </a:lnTo>
                    <a:lnTo>
                      <a:pt x="153" y="184"/>
                    </a:lnTo>
                    <a:lnTo>
                      <a:pt x="153" y="208"/>
                    </a:lnTo>
                    <a:lnTo>
                      <a:pt x="146" y="208"/>
                    </a:lnTo>
                    <a:lnTo>
                      <a:pt x="146" y="228"/>
                    </a:lnTo>
                    <a:lnTo>
                      <a:pt x="129" y="228"/>
                    </a:lnTo>
                    <a:lnTo>
                      <a:pt x="129" y="272"/>
                    </a:lnTo>
                    <a:lnTo>
                      <a:pt x="116" y="272"/>
                    </a:lnTo>
                    <a:lnTo>
                      <a:pt x="116" y="310"/>
                    </a:lnTo>
                    <a:lnTo>
                      <a:pt x="110" y="310"/>
                    </a:lnTo>
                    <a:lnTo>
                      <a:pt x="110" y="332"/>
                    </a:lnTo>
                    <a:lnTo>
                      <a:pt x="94" y="332"/>
                    </a:lnTo>
                    <a:lnTo>
                      <a:pt x="94" y="375"/>
                    </a:lnTo>
                    <a:lnTo>
                      <a:pt x="79" y="375"/>
                    </a:lnTo>
                    <a:lnTo>
                      <a:pt x="79" y="406"/>
                    </a:lnTo>
                    <a:lnTo>
                      <a:pt x="73" y="406"/>
                    </a:lnTo>
                    <a:lnTo>
                      <a:pt x="73" y="435"/>
                    </a:lnTo>
                    <a:lnTo>
                      <a:pt x="57" y="435"/>
                    </a:lnTo>
                    <a:lnTo>
                      <a:pt x="57" y="472"/>
                    </a:lnTo>
                    <a:lnTo>
                      <a:pt x="42" y="472"/>
                    </a:lnTo>
                    <a:lnTo>
                      <a:pt x="42" y="509"/>
                    </a:lnTo>
                    <a:lnTo>
                      <a:pt x="37" y="509"/>
                    </a:lnTo>
                    <a:lnTo>
                      <a:pt x="37" y="531"/>
                    </a:lnTo>
                    <a:lnTo>
                      <a:pt x="29" y="531"/>
                    </a:lnTo>
                    <a:lnTo>
                      <a:pt x="29" y="545"/>
                    </a:lnTo>
                    <a:lnTo>
                      <a:pt x="14" y="545"/>
                    </a:lnTo>
                    <a:lnTo>
                      <a:pt x="14" y="576"/>
                    </a:lnTo>
                    <a:lnTo>
                      <a:pt x="7" y="576"/>
                    </a:lnTo>
                    <a:lnTo>
                      <a:pt x="7" y="605"/>
                    </a:lnTo>
                    <a:lnTo>
                      <a:pt x="0" y="605"/>
                    </a:lnTo>
                    <a:lnTo>
                      <a:pt x="0" y="1403"/>
                    </a:lnTo>
                    <a:lnTo>
                      <a:pt x="37" y="1403"/>
                    </a:lnTo>
                    <a:lnTo>
                      <a:pt x="37" y="1417"/>
                    </a:lnTo>
                    <a:lnTo>
                      <a:pt x="79" y="1417"/>
                    </a:lnTo>
                    <a:lnTo>
                      <a:pt x="79" y="1425"/>
                    </a:lnTo>
                    <a:lnTo>
                      <a:pt x="116" y="1425"/>
                    </a:lnTo>
                    <a:lnTo>
                      <a:pt x="116" y="1431"/>
                    </a:lnTo>
                    <a:lnTo>
                      <a:pt x="153" y="1431"/>
                    </a:lnTo>
                    <a:lnTo>
                      <a:pt x="153" y="1440"/>
                    </a:lnTo>
                    <a:lnTo>
                      <a:pt x="188" y="1440"/>
                    </a:lnTo>
                    <a:lnTo>
                      <a:pt x="188" y="1446"/>
                    </a:lnTo>
                    <a:lnTo>
                      <a:pt x="225" y="1446"/>
                    </a:lnTo>
                    <a:lnTo>
                      <a:pt x="225" y="1462"/>
                    </a:lnTo>
                    <a:lnTo>
                      <a:pt x="270" y="1462"/>
                    </a:lnTo>
                    <a:lnTo>
                      <a:pt x="270" y="1468"/>
                    </a:lnTo>
                    <a:lnTo>
                      <a:pt x="306" y="1468"/>
                    </a:lnTo>
                    <a:lnTo>
                      <a:pt x="306" y="1477"/>
                    </a:lnTo>
                    <a:lnTo>
                      <a:pt x="342" y="1477"/>
                    </a:lnTo>
                    <a:lnTo>
                      <a:pt x="342" y="1482"/>
                    </a:lnTo>
                    <a:lnTo>
                      <a:pt x="379" y="1482"/>
                    </a:lnTo>
                    <a:lnTo>
                      <a:pt x="379" y="1499"/>
                    </a:lnTo>
                    <a:lnTo>
                      <a:pt x="421" y="1499"/>
                    </a:lnTo>
                    <a:lnTo>
                      <a:pt x="421" y="1505"/>
                    </a:lnTo>
                    <a:lnTo>
                      <a:pt x="458" y="1505"/>
                    </a:lnTo>
                    <a:lnTo>
                      <a:pt x="458" y="1513"/>
                    </a:lnTo>
                    <a:lnTo>
                      <a:pt x="494" y="1513"/>
                    </a:lnTo>
                    <a:lnTo>
                      <a:pt x="494" y="1519"/>
                    </a:lnTo>
                    <a:lnTo>
                      <a:pt x="525" y="1519"/>
                    </a:lnTo>
                    <a:lnTo>
                      <a:pt x="525" y="1536"/>
                    </a:lnTo>
                    <a:lnTo>
                      <a:pt x="604" y="1536"/>
                    </a:lnTo>
                    <a:lnTo>
                      <a:pt x="604" y="1550"/>
                    </a:lnTo>
                    <a:lnTo>
                      <a:pt x="640" y="1550"/>
                    </a:lnTo>
                    <a:lnTo>
                      <a:pt x="640" y="1556"/>
                    </a:lnTo>
                    <a:lnTo>
                      <a:pt x="677" y="1556"/>
                    </a:lnTo>
                    <a:lnTo>
                      <a:pt x="677" y="1565"/>
                    </a:lnTo>
                    <a:lnTo>
                      <a:pt x="721" y="1565"/>
                    </a:lnTo>
                    <a:lnTo>
                      <a:pt x="721" y="1579"/>
                    </a:lnTo>
                    <a:lnTo>
                      <a:pt x="766" y="1579"/>
                    </a:lnTo>
                    <a:lnTo>
                      <a:pt x="766" y="1587"/>
                    </a:lnTo>
                    <a:lnTo>
                      <a:pt x="802" y="1587"/>
                    </a:lnTo>
                    <a:lnTo>
                      <a:pt x="802" y="1594"/>
                    </a:lnTo>
                    <a:lnTo>
                      <a:pt x="839" y="1594"/>
                    </a:lnTo>
                    <a:lnTo>
                      <a:pt x="839" y="1601"/>
                    </a:lnTo>
                    <a:lnTo>
                      <a:pt x="875" y="1601"/>
                    </a:lnTo>
                    <a:lnTo>
                      <a:pt x="875" y="1616"/>
                    </a:lnTo>
                    <a:lnTo>
                      <a:pt x="917" y="1616"/>
                    </a:lnTo>
                    <a:lnTo>
                      <a:pt x="917" y="1624"/>
                    </a:lnTo>
                    <a:lnTo>
                      <a:pt x="954" y="1624"/>
                    </a:lnTo>
                    <a:lnTo>
                      <a:pt x="954" y="1638"/>
                    </a:lnTo>
                    <a:lnTo>
                      <a:pt x="1027" y="1638"/>
                    </a:lnTo>
                    <a:lnTo>
                      <a:pt x="1027" y="1647"/>
                    </a:lnTo>
                    <a:lnTo>
                      <a:pt x="1056" y="1647"/>
                    </a:lnTo>
                    <a:lnTo>
                      <a:pt x="1056" y="1653"/>
                    </a:lnTo>
                    <a:lnTo>
                      <a:pt x="1108" y="1653"/>
                    </a:lnTo>
                    <a:lnTo>
                      <a:pt x="1108" y="1667"/>
                    </a:lnTo>
                    <a:lnTo>
                      <a:pt x="1145" y="1667"/>
                    </a:lnTo>
                    <a:lnTo>
                      <a:pt x="1145" y="1675"/>
                    </a:lnTo>
                    <a:lnTo>
                      <a:pt x="1173" y="1675"/>
                    </a:lnTo>
                    <a:lnTo>
                      <a:pt x="1173" y="1684"/>
                    </a:lnTo>
                    <a:lnTo>
                      <a:pt x="1209" y="1684"/>
                    </a:lnTo>
                    <a:lnTo>
                      <a:pt x="1209" y="1698"/>
                    </a:lnTo>
                    <a:lnTo>
                      <a:pt x="1260" y="1698"/>
                    </a:lnTo>
                    <a:lnTo>
                      <a:pt x="1260" y="1704"/>
                    </a:lnTo>
                    <a:lnTo>
                      <a:pt x="1291" y="1704"/>
                    </a:lnTo>
                    <a:lnTo>
                      <a:pt x="1291" y="1712"/>
                    </a:lnTo>
                    <a:lnTo>
                      <a:pt x="1326" y="1712"/>
                    </a:lnTo>
                    <a:lnTo>
                      <a:pt x="1326" y="1720"/>
                    </a:lnTo>
                    <a:lnTo>
                      <a:pt x="1363" y="1720"/>
                    </a:lnTo>
                    <a:lnTo>
                      <a:pt x="1363" y="1735"/>
                    </a:lnTo>
                    <a:lnTo>
                      <a:pt x="1406" y="1735"/>
                    </a:lnTo>
                    <a:lnTo>
                      <a:pt x="1406" y="1741"/>
                    </a:lnTo>
                    <a:lnTo>
                      <a:pt x="1442" y="1741"/>
                    </a:lnTo>
                    <a:lnTo>
                      <a:pt x="1442" y="1757"/>
                    </a:lnTo>
                    <a:lnTo>
                      <a:pt x="1515" y="1757"/>
                    </a:lnTo>
                    <a:lnTo>
                      <a:pt x="1515" y="1763"/>
                    </a:lnTo>
                    <a:lnTo>
                      <a:pt x="1559" y="1763"/>
                    </a:lnTo>
                    <a:lnTo>
                      <a:pt x="1559" y="1772"/>
                    </a:lnTo>
                    <a:lnTo>
                      <a:pt x="1596" y="1772"/>
                    </a:lnTo>
                    <a:lnTo>
                      <a:pt x="1596" y="1786"/>
                    </a:lnTo>
                    <a:lnTo>
                      <a:pt x="1633" y="1786"/>
                    </a:lnTo>
                    <a:lnTo>
                      <a:pt x="1633" y="1794"/>
                    </a:lnTo>
                    <a:lnTo>
                      <a:pt x="1674" y="1794"/>
                    </a:lnTo>
                    <a:lnTo>
                      <a:pt x="1674" y="1800"/>
                    </a:lnTo>
                    <a:lnTo>
                      <a:pt x="1711" y="1800"/>
                    </a:lnTo>
                    <a:lnTo>
                      <a:pt x="1711" y="1814"/>
                    </a:lnTo>
                    <a:lnTo>
                      <a:pt x="1748" y="1814"/>
                    </a:lnTo>
                    <a:lnTo>
                      <a:pt x="1748" y="1823"/>
                    </a:lnTo>
                    <a:lnTo>
                      <a:pt x="1792" y="1823"/>
                    </a:lnTo>
                    <a:lnTo>
                      <a:pt x="1792" y="1829"/>
                    </a:lnTo>
                    <a:lnTo>
                      <a:pt x="1829" y="1829"/>
                    </a:lnTo>
                    <a:lnTo>
                      <a:pt x="1829" y="1845"/>
                    </a:lnTo>
                    <a:lnTo>
                      <a:pt x="1857" y="1845"/>
                    </a:lnTo>
                    <a:lnTo>
                      <a:pt x="1857" y="1851"/>
                    </a:lnTo>
                    <a:lnTo>
                      <a:pt x="1909" y="1851"/>
                    </a:lnTo>
                    <a:lnTo>
                      <a:pt x="1909" y="1845"/>
                    </a:lnTo>
                    <a:lnTo>
                      <a:pt x="1916" y="1845"/>
                    </a:lnTo>
                    <a:lnTo>
                      <a:pt x="1916" y="1800"/>
                    </a:lnTo>
                    <a:lnTo>
                      <a:pt x="1924" y="1800"/>
                    </a:lnTo>
                    <a:lnTo>
                      <a:pt x="1924" y="1772"/>
                    </a:lnTo>
                    <a:lnTo>
                      <a:pt x="1929" y="1772"/>
                    </a:lnTo>
                    <a:lnTo>
                      <a:pt x="1929" y="1757"/>
                    </a:lnTo>
                    <a:lnTo>
                      <a:pt x="1946" y="1757"/>
                    </a:lnTo>
                    <a:lnTo>
                      <a:pt x="1946" y="1712"/>
                    </a:lnTo>
                    <a:lnTo>
                      <a:pt x="1952" y="1712"/>
                    </a:lnTo>
                    <a:lnTo>
                      <a:pt x="1952" y="1684"/>
                    </a:lnTo>
                    <a:lnTo>
                      <a:pt x="1966" y="1684"/>
                    </a:lnTo>
                    <a:lnTo>
                      <a:pt x="1966" y="1667"/>
                    </a:lnTo>
                    <a:lnTo>
                      <a:pt x="1974" y="1667"/>
                    </a:lnTo>
                    <a:lnTo>
                      <a:pt x="1974" y="1638"/>
                    </a:lnTo>
                    <a:lnTo>
                      <a:pt x="1983" y="1638"/>
                    </a:lnTo>
                    <a:lnTo>
                      <a:pt x="1983" y="1624"/>
                    </a:lnTo>
                    <a:lnTo>
                      <a:pt x="1988" y="1624"/>
                    </a:lnTo>
                    <a:lnTo>
                      <a:pt x="1988" y="1587"/>
                    </a:lnTo>
                    <a:lnTo>
                      <a:pt x="2003" y="1587"/>
                    </a:lnTo>
                    <a:lnTo>
                      <a:pt x="2003" y="1565"/>
                    </a:lnTo>
                    <a:lnTo>
                      <a:pt x="2011" y="1565"/>
                    </a:lnTo>
                    <a:lnTo>
                      <a:pt x="2011" y="1536"/>
                    </a:lnTo>
                    <a:lnTo>
                      <a:pt x="2025" y="1536"/>
                    </a:lnTo>
                    <a:lnTo>
                      <a:pt x="2025" y="1482"/>
                    </a:lnTo>
                    <a:lnTo>
                      <a:pt x="2039" y="1482"/>
                    </a:lnTo>
                    <a:lnTo>
                      <a:pt x="2039" y="1468"/>
                    </a:lnTo>
                    <a:lnTo>
                      <a:pt x="2047" y="1468"/>
                    </a:lnTo>
                    <a:lnTo>
                      <a:pt x="2047" y="1440"/>
                    </a:lnTo>
                    <a:lnTo>
                      <a:pt x="2055" y="1440"/>
                    </a:lnTo>
                    <a:lnTo>
                      <a:pt x="2055" y="1425"/>
                    </a:lnTo>
                    <a:lnTo>
                      <a:pt x="2061" y="1425"/>
                    </a:lnTo>
                    <a:lnTo>
                      <a:pt x="2061" y="1403"/>
                    </a:lnTo>
                    <a:lnTo>
                      <a:pt x="2075" y="1403"/>
                    </a:lnTo>
                    <a:lnTo>
                      <a:pt x="2075" y="1380"/>
                    </a:lnTo>
                    <a:lnTo>
                      <a:pt x="2084" y="1380"/>
                    </a:lnTo>
                    <a:lnTo>
                      <a:pt x="2084" y="1357"/>
                    </a:lnTo>
                    <a:lnTo>
                      <a:pt x="2090" y="1357"/>
                    </a:lnTo>
                    <a:lnTo>
                      <a:pt x="2090" y="1321"/>
                    </a:lnTo>
                    <a:lnTo>
                      <a:pt x="2106" y="1321"/>
                    </a:lnTo>
                    <a:lnTo>
                      <a:pt x="2106" y="1297"/>
                    </a:lnTo>
                    <a:lnTo>
                      <a:pt x="2112" y="1297"/>
                    </a:lnTo>
                    <a:lnTo>
                      <a:pt x="2112" y="1261"/>
                    </a:lnTo>
                    <a:lnTo>
                      <a:pt x="2120" y="1261"/>
                    </a:lnTo>
                    <a:lnTo>
                      <a:pt x="2120" y="1240"/>
                    </a:lnTo>
                    <a:lnTo>
                      <a:pt x="2127" y="1240"/>
                    </a:lnTo>
                    <a:lnTo>
                      <a:pt x="2127" y="435"/>
                    </a:lnTo>
                    <a:lnTo>
                      <a:pt x="2106" y="435"/>
                    </a:lnTo>
                    <a:lnTo>
                      <a:pt x="2106" y="421"/>
                    </a:lnTo>
                    <a:lnTo>
                      <a:pt x="2061" y="421"/>
                    </a:lnTo>
                    <a:lnTo>
                      <a:pt x="2061" y="413"/>
                    </a:lnTo>
                    <a:lnTo>
                      <a:pt x="2025" y="413"/>
                    </a:lnTo>
                    <a:lnTo>
                      <a:pt x="2025" y="406"/>
                    </a:lnTo>
                    <a:lnTo>
                      <a:pt x="1983" y="406"/>
                    </a:lnTo>
                    <a:lnTo>
                      <a:pt x="1983" y="391"/>
                    </a:lnTo>
                    <a:lnTo>
                      <a:pt x="1946" y="391"/>
                    </a:lnTo>
                    <a:lnTo>
                      <a:pt x="1946" y="384"/>
                    </a:lnTo>
                    <a:lnTo>
                      <a:pt x="1909" y="384"/>
                    </a:lnTo>
                    <a:lnTo>
                      <a:pt x="1909" y="375"/>
                    </a:lnTo>
                    <a:lnTo>
                      <a:pt x="1857" y="375"/>
                    </a:lnTo>
                    <a:lnTo>
                      <a:pt x="1857" y="369"/>
                    </a:lnTo>
                    <a:lnTo>
                      <a:pt x="1829" y="369"/>
                    </a:lnTo>
                    <a:lnTo>
                      <a:pt x="1829" y="355"/>
                    </a:lnTo>
                    <a:lnTo>
                      <a:pt x="1778" y="355"/>
                    </a:lnTo>
                    <a:lnTo>
                      <a:pt x="1778" y="347"/>
                    </a:lnTo>
                    <a:lnTo>
                      <a:pt x="1742" y="347"/>
                    </a:lnTo>
                    <a:lnTo>
                      <a:pt x="1742" y="338"/>
                    </a:lnTo>
                    <a:lnTo>
                      <a:pt x="1696" y="338"/>
                    </a:lnTo>
                    <a:lnTo>
                      <a:pt x="1696" y="332"/>
                    </a:lnTo>
                    <a:lnTo>
                      <a:pt x="1661" y="332"/>
                    </a:lnTo>
                    <a:lnTo>
                      <a:pt x="1661" y="324"/>
                    </a:lnTo>
                    <a:lnTo>
                      <a:pt x="1618" y="324"/>
                    </a:lnTo>
                    <a:lnTo>
                      <a:pt x="1618" y="318"/>
                    </a:lnTo>
                    <a:lnTo>
                      <a:pt x="1581" y="318"/>
                    </a:lnTo>
                    <a:lnTo>
                      <a:pt x="1581" y="310"/>
                    </a:lnTo>
                    <a:lnTo>
                      <a:pt x="1537" y="310"/>
                    </a:lnTo>
                    <a:lnTo>
                      <a:pt x="1537" y="296"/>
                    </a:lnTo>
                    <a:lnTo>
                      <a:pt x="1500" y="296"/>
                    </a:lnTo>
                    <a:lnTo>
                      <a:pt x="1500" y="287"/>
                    </a:lnTo>
                    <a:lnTo>
                      <a:pt x="1456" y="287"/>
                    </a:lnTo>
                    <a:lnTo>
                      <a:pt x="1456" y="272"/>
                    </a:lnTo>
                    <a:lnTo>
                      <a:pt x="1378" y="272"/>
                    </a:lnTo>
                    <a:lnTo>
                      <a:pt x="1378" y="259"/>
                    </a:lnTo>
                    <a:lnTo>
                      <a:pt x="1341" y="259"/>
                    </a:lnTo>
                    <a:lnTo>
                      <a:pt x="1341" y="250"/>
                    </a:lnTo>
                    <a:lnTo>
                      <a:pt x="1304" y="250"/>
                    </a:lnTo>
                    <a:lnTo>
                      <a:pt x="1304" y="236"/>
                    </a:lnTo>
                    <a:lnTo>
                      <a:pt x="1260" y="236"/>
                    </a:lnTo>
                    <a:lnTo>
                      <a:pt x="1260" y="228"/>
                    </a:lnTo>
                    <a:lnTo>
                      <a:pt x="1223" y="228"/>
                    </a:lnTo>
                    <a:lnTo>
                      <a:pt x="1223" y="222"/>
                    </a:lnTo>
                    <a:lnTo>
                      <a:pt x="1173" y="222"/>
                    </a:lnTo>
                    <a:lnTo>
                      <a:pt x="1173" y="213"/>
                    </a:lnTo>
                    <a:lnTo>
                      <a:pt x="1145" y="213"/>
                    </a:lnTo>
                    <a:lnTo>
                      <a:pt x="1145" y="208"/>
                    </a:lnTo>
                    <a:lnTo>
                      <a:pt x="1091" y="208"/>
                    </a:lnTo>
                    <a:lnTo>
                      <a:pt x="1091" y="199"/>
                    </a:lnTo>
                    <a:lnTo>
                      <a:pt x="1056" y="199"/>
                    </a:lnTo>
                    <a:lnTo>
                      <a:pt x="1056" y="184"/>
                    </a:lnTo>
                    <a:lnTo>
                      <a:pt x="1013" y="184"/>
                    </a:lnTo>
                    <a:lnTo>
                      <a:pt x="1013" y="177"/>
                    </a:lnTo>
                    <a:lnTo>
                      <a:pt x="976" y="177"/>
                    </a:lnTo>
                    <a:lnTo>
                      <a:pt x="976" y="171"/>
                    </a:lnTo>
                    <a:lnTo>
                      <a:pt x="932" y="171"/>
                    </a:lnTo>
                    <a:lnTo>
                      <a:pt x="932" y="154"/>
                    </a:lnTo>
                    <a:lnTo>
                      <a:pt x="895" y="154"/>
                    </a:lnTo>
                    <a:lnTo>
                      <a:pt x="895" y="148"/>
                    </a:lnTo>
                    <a:lnTo>
                      <a:pt x="853" y="148"/>
                    </a:lnTo>
                    <a:lnTo>
                      <a:pt x="853" y="140"/>
                    </a:lnTo>
                    <a:lnTo>
                      <a:pt x="816" y="140"/>
                    </a:lnTo>
                    <a:lnTo>
                      <a:pt x="816" y="133"/>
                    </a:lnTo>
                    <a:lnTo>
                      <a:pt x="771" y="133"/>
                    </a:lnTo>
                    <a:lnTo>
                      <a:pt x="771" y="118"/>
                    </a:lnTo>
                    <a:lnTo>
                      <a:pt x="736" y="118"/>
                    </a:lnTo>
                    <a:lnTo>
                      <a:pt x="736" y="111"/>
                    </a:lnTo>
                    <a:lnTo>
                      <a:pt x="656" y="111"/>
                    </a:lnTo>
                    <a:lnTo>
                      <a:pt x="656" y="96"/>
                    </a:lnTo>
                    <a:lnTo>
                      <a:pt x="604" y="96"/>
                    </a:lnTo>
                    <a:lnTo>
                      <a:pt x="604" y="89"/>
                    </a:lnTo>
                    <a:lnTo>
                      <a:pt x="575" y="89"/>
                    </a:lnTo>
                    <a:lnTo>
                      <a:pt x="575" y="80"/>
                    </a:lnTo>
                    <a:lnTo>
                      <a:pt x="525" y="80"/>
                    </a:lnTo>
                    <a:lnTo>
                      <a:pt x="525" y="66"/>
                    </a:lnTo>
                    <a:lnTo>
                      <a:pt x="494" y="66"/>
                    </a:lnTo>
                    <a:lnTo>
                      <a:pt x="494" y="59"/>
                    </a:lnTo>
                    <a:lnTo>
                      <a:pt x="444" y="59"/>
                    </a:lnTo>
                    <a:lnTo>
                      <a:pt x="444" y="52"/>
                    </a:lnTo>
                    <a:lnTo>
                      <a:pt x="407" y="52"/>
                    </a:lnTo>
                    <a:lnTo>
                      <a:pt x="407" y="37"/>
                    </a:lnTo>
                    <a:lnTo>
                      <a:pt x="364" y="37"/>
                    </a:lnTo>
                    <a:lnTo>
                      <a:pt x="364" y="28"/>
                    </a:lnTo>
                    <a:lnTo>
                      <a:pt x="329" y="28"/>
                    </a:lnTo>
                    <a:lnTo>
                      <a:pt x="329" y="23"/>
                    </a:lnTo>
                    <a:lnTo>
                      <a:pt x="292" y="23"/>
                    </a:lnTo>
                    <a:lnTo>
                      <a:pt x="292" y="15"/>
                    </a:lnTo>
                    <a:lnTo>
                      <a:pt x="247" y="15"/>
                    </a:lnTo>
                    <a:lnTo>
                      <a:pt x="247" y="0"/>
                    </a:lnTo>
                    <a:lnTo>
                      <a:pt x="211" y="0"/>
                    </a:lnTo>
                    <a:close/>
                  </a:path>
                </a:pathLst>
              </a:custGeom>
              <a:solidFill>
                <a:srgbClr val="0202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03" name="Freeform 225"/>
              <p:cNvSpPr>
                <a:spLocks/>
              </p:cNvSpPr>
              <p:nvPr/>
            </p:nvSpPr>
            <p:spPr bwMode="auto">
              <a:xfrm>
                <a:off x="885" y="3145"/>
                <a:ext cx="199" cy="142"/>
              </a:xfrm>
              <a:custGeom>
                <a:avLst/>
                <a:gdLst>
                  <a:gd name="T0" fmla="*/ 0 w 1988"/>
                  <a:gd name="T1" fmla="*/ 0 h 1851"/>
                  <a:gd name="T2" fmla="*/ 0 w 1988"/>
                  <a:gd name="T3" fmla="*/ 0 h 1851"/>
                  <a:gd name="T4" fmla="*/ 0 w 1988"/>
                  <a:gd name="T5" fmla="*/ 0 h 1851"/>
                  <a:gd name="T6" fmla="*/ 0 w 1988"/>
                  <a:gd name="T7" fmla="*/ 0 h 1851"/>
                  <a:gd name="T8" fmla="*/ 0 w 1988"/>
                  <a:gd name="T9" fmla="*/ 0 h 1851"/>
                  <a:gd name="T10" fmla="*/ 0 w 1988"/>
                  <a:gd name="T11" fmla="*/ 0 h 1851"/>
                  <a:gd name="T12" fmla="*/ 0 w 1988"/>
                  <a:gd name="T13" fmla="*/ 0 h 1851"/>
                  <a:gd name="T14" fmla="*/ 0 w 1988"/>
                  <a:gd name="T15" fmla="*/ 0 h 1851"/>
                  <a:gd name="T16" fmla="*/ 0 w 1988"/>
                  <a:gd name="T17" fmla="*/ 0 h 1851"/>
                  <a:gd name="T18" fmla="*/ 0 w 1988"/>
                  <a:gd name="T19" fmla="*/ 0 h 1851"/>
                  <a:gd name="T20" fmla="*/ 0 w 1988"/>
                  <a:gd name="T21" fmla="*/ 0 h 1851"/>
                  <a:gd name="T22" fmla="*/ 0 w 1988"/>
                  <a:gd name="T23" fmla="*/ 0 h 1851"/>
                  <a:gd name="T24" fmla="*/ 0 w 1988"/>
                  <a:gd name="T25" fmla="*/ 0 h 1851"/>
                  <a:gd name="T26" fmla="*/ 0 w 1988"/>
                  <a:gd name="T27" fmla="*/ 0 h 1851"/>
                  <a:gd name="T28" fmla="*/ 0 w 1988"/>
                  <a:gd name="T29" fmla="*/ 0 h 1851"/>
                  <a:gd name="T30" fmla="*/ 0 w 1988"/>
                  <a:gd name="T31" fmla="*/ 0 h 1851"/>
                  <a:gd name="T32" fmla="*/ 0 w 1988"/>
                  <a:gd name="T33" fmla="*/ 0 h 1851"/>
                  <a:gd name="T34" fmla="*/ 0 w 1988"/>
                  <a:gd name="T35" fmla="*/ 0 h 1851"/>
                  <a:gd name="T36" fmla="*/ 0 w 1988"/>
                  <a:gd name="T37" fmla="*/ 0 h 1851"/>
                  <a:gd name="T38" fmla="*/ 0 w 1988"/>
                  <a:gd name="T39" fmla="*/ 0 h 1851"/>
                  <a:gd name="T40" fmla="*/ 0 w 1988"/>
                  <a:gd name="T41" fmla="*/ 0 h 1851"/>
                  <a:gd name="T42" fmla="*/ 0 w 1988"/>
                  <a:gd name="T43" fmla="*/ 0 h 1851"/>
                  <a:gd name="T44" fmla="*/ 0 w 1988"/>
                  <a:gd name="T45" fmla="*/ 0 h 1851"/>
                  <a:gd name="T46" fmla="*/ 0 w 1988"/>
                  <a:gd name="T47" fmla="*/ 0 h 1851"/>
                  <a:gd name="T48" fmla="*/ 0 w 1988"/>
                  <a:gd name="T49" fmla="*/ 0 h 1851"/>
                  <a:gd name="T50" fmla="*/ 0 w 1988"/>
                  <a:gd name="T51" fmla="*/ 0 h 1851"/>
                  <a:gd name="T52" fmla="*/ 0 w 1988"/>
                  <a:gd name="T53" fmla="*/ 0 h 1851"/>
                  <a:gd name="T54" fmla="*/ 0 w 1988"/>
                  <a:gd name="T55" fmla="*/ 0 h 1851"/>
                  <a:gd name="T56" fmla="*/ 0 w 1988"/>
                  <a:gd name="T57" fmla="*/ 0 h 1851"/>
                  <a:gd name="T58" fmla="*/ 0 w 1988"/>
                  <a:gd name="T59" fmla="*/ 0 h 1851"/>
                  <a:gd name="T60" fmla="*/ 0 w 1988"/>
                  <a:gd name="T61" fmla="*/ 0 h 1851"/>
                  <a:gd name="T62" fmla="*/ 0 w 1988"/>
                  <a:gd name="T63" fmla="*/ 0 h 1851"/>
                  <a:gd name="T64" fmla="*/ 0 w 1988"/>
                  <a:gd name="T65" fmla="*/ 0 h 1851"/>
                  <a:gd name="T66" fmla="*/ 0 w 1988"/>
                  <a:gd name="T67" fmla="*/ 0 h 1851"/>
                  <a:gd name="T68" fmla="*/ 0 w 1988"/>
                  <a:gd name="T69" fmla="*/ 0 h 1851"/>
                  <a:gd name="T70" fmla="*/ 0 w 1988"/>
                  <a:gd name="T71" fmla="*/ 0 h 1851"/>
                  <a:gd name="T72" fmla="*/ 0 w 1988"/>
                  <a:gd name="T73" fmla="*/ 0 h 1851"/>
                  <a:gd name="T74" fmla="*/ 0 w 1988"/>
                  <a:gd name="T75" fmla="*/ 0 h 1851"/>
                  <a:gd name="T76" fmla="*/ 0 w 1988"/>
                  <a:gd name="T77" fmla="*/ 0 h 1851"/>
                  <a:gd name="T78" fmla="*/ 0 w 1988"/>
                  <a:gd name="T79" fmla="*/ 0 h 1851"/>
                  <a:gd name="T80" fmla="*/ 0 w 1988"/>
                  <a:gd name="T81" fmla="*/ 0 h 1851"/>
                  <a:gd name="T82" fmla="*/ 0 w 1988"/>
                  <a:gd name="T83" fmla="*/ 0 h 1851"/>
                  <a:gd name="T84" fmla="*/ 0 w 1988"/>
                  <a:gd name="T85" fmla="*/ 0 h 1851"/>
                  <a:gd name="T86" fmla="*/ 0 w 1988"/>
                  <a:gd name="T87" fmla="*/ 0 h 1851"/>
                  <a:gd name="T88" fmla="*/ 0 w 1988"/>
                  <a:gd name="T89" fmla="*/ 0 h 1851"/>
                  <a:gd name="T90" fmla="*/ 0 w 1988"/>
                  <a:gd name="T91" fmla="*/ 0 h 1851"/>
                  <a:gd name="T92" fmla="*/ 0 w 1988"/>
                  <a:gd name="T93" fmla="*/ 0 h 1851"/>
                  <a:gd name="T94" fmla="*/ 0 w 1988"/>
                  <a:gd name="T95" fmla="*/ 0 h 1851"/>
                  <a:gd name="T96" fmla="*/ 0 w 1988"/>
                  <a:gd name="T97" fmla="*/ 0 h 1851"/>
                  <a:gd name="T98" fmla="*/ 0 w 1988"/>
                  <a:gd name="T99" fmla="*/ 0 h 1851"/>
                  <a:gd name="T100" fmla="*/ 0 w 1988"/>
                  <a:gd name="T101" fmla="*/ 0 h 1851"/>
                  <a:gd name="T102" fmla="*/ 0 w 1988"/>
                  <a:gd name="T103" fmla="*/ 0 h 1851"/>
                  <a:gd name="T104" fmla="*/ 0 w 1988"/>
                  <a:gd name="T105" fmla="*/ 0 h 1851"/>
                  <a:gd name="T106" fmla="*/ 0 w 1988"/>
                  <a:gd name="T107" fmla="*/ 0 h 1851"/>
                  <a:gd name="T108" fmla="*/ 0 w 1988"/>
                  <a:gd name="T109" fmla="*/ 0 h 1851"/>
                  <a:gd name="T110" fmla="*/ 0 w 1988"/>
                  <a:gd name="T111" fmla="*/ 0 h 1851"/>
                  <a:gd name="T112" fmla="*/ 0 w 1988"/>
                  <a:gd name="T113" fmla="*/ 0 h 1851"/>
                  <a:gd name="T114" fmla="*/ 0 w 1988"/>
                  <a:gd name="T115" fmla="*/ 0 h 1851"/>
                  <a:gd name="T116" fmla="*/ 0 w 1988"/>
                  <a:gd name="T117" fmla="*/ 0 h 18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88"/>
                  <a:gd name="T178" fmla="*/ 0 h 1851"/>
                  <a:gd name="T179" fmla="*/ 1988 w 1988"/>
                  <a:gd name="T180" fmla="*/ 1851 h 18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88" h="1851">
                    <a:moveTo>
                      <a:pt x="138" y="0"/>
                    </a:moveTo>
                    <a:lnTo>
                      <a:pt x="138" y="28"/>
                    </a:lnTo>
                    <a:lnTo>
                      <a:pt x="130" y="28"/>
                    </a:lnTo>
                    <a:lnTo>
                      <a:pt x="130" y="59"/>
                    </a:lnTo>
                    <a:lnTo>
                      <a:pt x="124" y="59"/>
                    </a:lnTo>
                    <a:lnTo>
                      <a:pt x="124" y="89"/>
                    </a:lnTo>
                    <a:lnTo>
                      <a:pt x="115" y="89"/>
                    </a:lnTo>
                    <a:lnTo>
                      <a:pt x="115" y="111"/>
                    </a:lnTo>
                    <a:lnTo>
                      <a:pt x="102" y="111"/>
                    </a:lnTo>
                    <a:lnTo>
                      <a:pt x="102" y="133"/>
                    </a:lnTo>
                    <a:lnTo>
                      <a:pt x="93" y="133"/>
                    </a:lnTo>
                    <a:lnTo>
                      <a:pt x="93" y="184"/>
                    </a:lnTo>
                    <a:lnTo>
                      <a:pt x="80" y="184"/>
                    </a:lnTo>
                    <a:lnTo>
                      <a:pt x="80" y="208"/>
                    </a:lnTo>
                    <a:lnTo>
                      <a:pt x="73" y="208"/>
                    </a:lnTo>
                    <a:lnTo>
                      <a:pt x="73" y="228"/>
                    </a:lnTo>
                    <a:lnTo>
                      <a:pt x="56" y="228"/>
                    </a:lnTo>
                    <a:lnTo>
                      <a:pt x="56" y="272"/>
                    </a:lnTo>
                    <a:lnTo>
                      <a:pt x="43" y="272"/>
                    </a:lnTo>
                    <a:lnTo>
                      <a:pt x="43" y="310"/>
                    </a:lnTo>
                    <a:lnTo>
                      <a:pt x="37" y="310"/>
                    </a:lnTo>
                    <a:lnTo>
                      <a:pt x="37" y="332"/>
                    </a:lnTo>
                    <a:lnTo>
                      <a:pt x="21" y="332"/>
                    </a:lnTo>
                    <a:lnTo>
                      <a:pt x="21" y="375"/>
                    </a:lnTo>
                    <a:lnTo>
                      <a:pt x="6" y="375"/>
                    </a:lnTo>
                    <a:lnTo>
                      <a:pt x="6" y="406"/>
                    </a:lnTo>
                    <a:lnTo>
                      <a:pt x="0" y="406"/>
                    </a:lnTo>
                    <a:lnTo>
                      <a:pt x="0" y="1417"/>
                    </a:lnTo>
                    <a:lnTo>
                      <a:pt x="6" y="1417"/>
                    </a:lnTo>
                    <a:lnTo>
                      <a:pt x="6" y="1425"/>
                    </a:lnTo>
                    <a:lnTo>
                      <a:pt x="43" y="1425"/>
                    </a:lnTo>
                    <a:lnTo>
                      <a:pt x="43" y="1431"/>
                    </a:lnTo>
                    <a:lnTo>
                      <a:pt x="80" y="1431"/>
                    </a:lnTo>
                    <a:lnTo>
                      <a:pt x="80" y="1440"/>
                    </a:lnTo>
                    <a:lnTo>
                      <a:pt x="115" y="1440"/>
                    </a:lnTo>
                    <a:lnTo>
                      <a:pt x="115" y="1446"/>
                    </a:lnTo>
                    <a:lnTo>
                      <a:pt x="152" y="1446"/>
                    </a:lnTo>
                    <a:lnTo>
                      <a:pt x="152" y="1462"/>
                    </a:lnTo>
                    <a:lnTo>
                      <a:pt x="197" y="1462"/>
                    </a:lnTo>
                    <a:lnTo>
                      <a:pt x="197" y="1468"/>
                    </a:lnTo>
                    <a:lnTo>
                      <a:pt x="233" y="1468"/>
                    </a:lnTo>
                    <a:lnTo>
                      <a:pt x="233" y="1477"/>
                    </a:lnTo>
                    <a:lnTo>
                      <a:pt x="269" y="1477"/>
                    </a:lnTo>
                    <a:lnTo>
                      <a:pt x="269" y="1482"/>
                    </a:lnTo>
                    <a:lnTo>
                      <a:pt x="306" y="1482"/>
                    </a:lnTo>
                    <a:lnTo>
                      <a:pt x="306" y="1499"/>
                    </a:lnTo>
                    <a:lnTo>
                      <a:pt x="348" y="1499"/>
                    </a:lnTo>
                    <a:lnTo>
                      <a:pt x="348" y="1505"/>
                    </a:lnTo>
                    <a:lnTo>
                      <a:pt x="385" y="1505"/>
                    </a:lnTo>
                    <a:lnTo>
                      <a:pt x="385" y="1513"/>
                    </a:lnTo>
                    <a:lnTo>
                      <a:pt x="421" y="1513"/>
                    </a:lnTo>
                    <a:lnTo>
                      <a:pt x="421" y="1519"/>
                    </a:lnTo>
                    <a:lnTo>
                      <a:pt x="452" y="1519"/>
                    </a:lnTo>
                    <a:lnTo>
                      <a:pt x="452" y="1536"/>
                    </a:lnTo>
                    <a:lnTo>
                      <a:pt x="531" y="1536"/>
                    </a:lnTo>
                    <a:lnTo>
                      <a:pt x="531" y="1550"/>
                    </a:lnTo>
                    <a:lnTo>
                      <a:pt x="567" y="1550"/>
                    </a:lnTo>
                    <a:lnTo>
                      <a:pt x="567" y="1556"/>
                    </a:lnTo>
                    <a:lnTo>
                      <a:pt x="604" y="1556"/>
                    </a:lnTo>
                    <a:lnTo>
                      <a:pt x="604" y="1565"/>
                    </a:lnTo>
                    <a:lnTo>
                      <a:pt x="648" y="1565"/>
                    </a:lnTo>
                    <a:lnTo>
                      <a:pt x="648" y="1579"/>
                    </a:lnTo>
                    <a:lnTo>
                      <a:pt x="693" y="1579"/>
                    </a:lnTo>
                    <a:lnTo>
                      <a:pt x="693" y="1587"/>
                    </a:lnTo>
                    <a:lnTo>
                      <a:pt x="729" y="1587"/>
                    </a:lnTo>
                    <a:lnTo>
                      <a:pt x="729" y="1594"/>
                    </a:lnTo>
                    <a:lnTo>
                      <a:pt x="766" y="1594"/>
                    </a:lnTo>
                    <a:lnTo>
                      <a:pt x="766" y="1601"/>
                    </a:lnTo>
                    <a:lnTo>
                      <a:pt x="802" y="1601"/>
                    </a:lnTo>
                    <a:lnTo>
                      <a:pt x="802" y="1616"/>
                    </a:lnTo>
                    <a:lnTo>
                      <a:pt x="844" y="1616"/>
                    </a:lnTo>
                    <a:lnTo>
                      <a:pt x="844" y="1624"/>
                    </a:lnTo>
                    <a:lnTo>
                      <a:pt x="881" y="1624"/>
                    </a:lnTo>
                    <a:lnTo>
                      <a:pt x="881" y="1638"/>
                    </a:lnTo>
                    <a:lnTo>
                      <a:pt x="954" y="1638"/>
                    </a:lnTo>
                    <a:lnTo>
                      <a:pt x="954" y="1647"/>
                    </a:lnTo>
                    <a:lnTo>
                      <a:pt x="983" y="1647"/>
                    </a:lnTo>
                    <a:lnTo>
                      <a:pt x="983" y="1653"/>
                    </a:lnTo>
                    <a:lnTo>
                      <a:pt x="1035" y="1653"/>
                    </a:lnTo>
                    <a:lnTo>
                      <a:pt x="1035" y="1667"/>
                    </a:lnTo>
                    <a:lnTo>
                      <a:pt x="1072" y="1667"/>
                    </a:lnTo>
                    <a:lnTo>
                      <a:pt x="1072" y="1675"/>
                    </a:lnTo>
                    <a:lnTo>
                      <a:pt x="1100" y="1675"/>
                    </a:lnTo>
                    <a:lnTo>
                      <a:pt x="1100" y="1684"/>
                    </a:lnTo>
                    <a:lnTo>
                      <a:pt x="1136" y="1684"/>
                    </a:lnTo>
                    <a:lnTo>
                      <a:pt x="1136" y="1698"/>
                    </a:lnTo>
                    <a:lnTo>
                      <a:pt x="1187" y="1698"/>
                    </a:lnTo>
                    <a:lnTo>
                      <a:pt x="1187" y="1704"/>
                    </a:lnTo>
                    <a:lnTo>
                      <a:pt x="1218" y="1704"/>
                    </a:lnTo>
                    <a:lnTo>
                      <a:pt x="1218" y="1712"/>
                    </a:lnTo>
                    <a:lnTo>
                      <a:pt x="1253" y="1712"/>
                    </a:lnTo>
                    <a:lnTo>
                      <a:pt x="1253" y="1720"/>
                    </a:lnTo>
                    <a:lnTo>
                      <a:pt x="1290" y="1720"/>
                    </a:lnTo>
                    <a:lnTo>
                      <a:pt x="1290" y="1735"/>
                    </a:lnTo>
                    <a:lnTo>
                      <a:pt x="1333" y="1735"/>
                    </a:lnTo>
                    <a:lnTo>
                      <a:pt x="1333" y="1741"/>
                    </a:lnTo>
                    <a:lnTo>
                      <a:pt x="1369" y="1741"/>
                    </a:lnTo>
                    <a:lnTo>
                      <a:pt x="1369" y="1757"/>
                    </a:lnTo>
                    <a:lnTo>
                      <a:pt x="1442" y="1757"/>
                    </a:lnTo>
                    <a:lnTo>
                      <a:pt x="1442" y="1763"/>
                    </a:lnTo>
                    <a:lnTo>
                      <a:pt x="1486" y="1763"/>
                    </a:lnTo>
                    <a:lnTo>
                      <a:pt x="1486" y="1772"/>
                    </a:lnTo>
                    <a:lnTo>
                      <a:pt x="1523" y="1772"/>
                    </a:lnTo>
                    <a:lnTo>
                      <a:pt x="1523" y="1786"/>
                    </a:lnTo>
                    <a:lnTo>
                      <a:pt x="1560" y="1786"/>
                    </a:lnTo>
                    <a:lnTo>
                      <a:pt x="1560" y="1794"/>
                    </a:lnTo>
                    <a:lnTo>
                      <a:pt x="1601" y="1794"/>
                    </a:lnTo>
                    <a:lnTo>
                      <a:pt x="1601" y="1800"/>
                    </a:lnTo>
                    <a:lnTo>
                      <a:pt x="1638" y="1800"/>
                    </a:lnTo>
                    <a:lnTo>
                      <a:pt x="1638" y="1814"/>
                    </a:lnTo>
                    <a:lnTo>
                      <a:pt x="1675" y="1814"/>
                    </a:lnTo>
                    <a:lnTo>
                      <a:pt x="1675" y="1823"/>
                    </a:lnTo>
                    <a:lnTo>
                      <a:pt x="1719" y="1823"/>
                    </a:lnTo>
                    <a:lnTo>
                      <a:pt x="1719" y="1829"/>
                    </a:lnTo>
                    <a:lnTo>
                      <a:pt x="1756" y="1829"/>
                    </a:lnTo>
                    <a:lnTo>
                      <a:pt x="1756" y="1845"/>
                    </a:lnTo>
                    <a:lnTo>
                      <a:pt x="1784" y="1845"/>
                    </a:lnTo>
                    <a:lnTo>
                      <a:pt x="1784" y="1851"/>
                    </a:lnTo>
                    <a:lnTo>
                      <a:pt x="1836" y="1851"/>
                    </a:lnTo>
                    <a:lnTo>
                      <a:pt x="1836" y="1845"/>
                    </a:lnTo>
                    <a:lnTo>
                      <a:pt x="1843" y="1845"/>
                    </a:lnTo>
                    <a:lnTo>
                      <a:pt x="1843" y="1800"/>
                    </a:lnTo>
                    <a:lnTo>
                      <a:pt x="1851" y="1800"/>
                    </a:lnTo>
                    <a:lnTo>
                      <a:pt x="1851" y="1772"/>
                    </a:lnTo>
                    <a:lnTo>
                      <a:pt x="1856" y="1772"/>
                    </a:lnTo>
                    <a:lnTo>
                      <a:pt x="1856" y="1757"/>
                    </a:lnTo>
                    <a:lnTo>
                      <a:pt x="1873" y="1757"/>
                    </a:lnTo>
                    <a:lnTo>
                      <a:pt x="1873" y="1712"/>
                    </a:lnTo>
                    <a:lnTo>
                      <a:pt x="1879" y="1712"/>
                    </a:lnTo>
                    <a:lnTo>
                      <a:pt x="1879" y="1684"/>
                    </a:lnTo>
                    <a:lnTo>
                      <a:pt x="1893" y="1684"/>
                    </a:lnTo>
                    <a:lnTo>
                      <a:pt x="1893" y="1667"/>
                    </a:lnTo>
                    <a:lnTo>
                      <a:pt x="1901" y="1667"/>
                    </a:lnTo>
                    <a:lnTo>
                      <a:pt x="1901" y="1638"/>
                    </a:lnTo>
                    <a:lnTo>
                      <a:pt x="1910" y="1638"/>
                    </a:lnTo>
                    <a:lnTo>
                      <a:pt x="1910" y="1624"/>
                    </a:lnTo>
                    <a:lnTo>
                      <a:pt x="1915" y="1624"/>
                    </a:lnTo>
                    <a:lnTo>
                      <a:pt x="1915" y="1587"/>
                    </a:lnTo>
                    <a:lnTo>
                      <a:pt x="1930" y="1587"/>
                    </a:lnTo>
                    <a:lnTo>
                      <a:pt x="1930" y="1565"/>
                    </a:lnTo>
                    <a:lnTo>
                      <a:pt x="1938" y="1565"/>
                    </a:lnTo>
                    <a:lnTo>
                      <a:pt x="1938" y="1536"/>
                    </a:lnTo>
                    <a:lnTo>
                      <a:pt x="1952" y="1536"/>
                    </a:lnTo>
                    <a:lnTo>
                      <a:pt x="1952" y="1482"/>
                    </a:lnTo>
                    <a:lnTo>
                      <a:pt x="1966" y="1482"/>
                    </a:lnTo>
                    <a:lnTo>
                      <a:pt x="1966" y="1468"/>
                    </a:lnTo>
                    <a:lnTo>
                      <a:pt x="1974" y="1468"/>
                    </a:lnTo>
                    <a:lnTo>
                      <a:pt x="1974" y="1440"/>
                    </a:lnTo>
                    <a:lnTo>
                      <a:pt x="1982" y="1440"/>
                    </a:lnTo>
                    <a:lnTo>
                      <a:pt x="1982" y="1425"/>
                    </a:lnTo>
                    <a:lnTo>
                      <a:pt x="1988" y="1425"/>
                    </a:lnTo>
                    <a:lnTo>
                      <a:pt x="1988" y="413"/>
                    </a:lnTo>
                    <a:lnTo>
                      <a:pt x="1952" y="413"/>
                    </a:lnTo>
                    <a:lnTo>
                      <a:pt x="1952" y="406"/>
                    </a:lnTo>
                    <a:lnTo>
                      <a:pt x="1910" y="406"/>
                    </a:lnTo>
                    <a:lnTo>
                      <a:pt x="1910" y="391"/>
                    </a:lnTo>
                    <a:lnTo>
                      <a:pt x="1873" y="391"/>
                    </a:lnTo>
                    <a:lnTo>
                      <a:pt x="1873" y="384"/>
                    </a:lnTo>
                    <a:lnTo>
                      <a:pt x="1836" y="384"/>
                    </a:lnTo>
                    <a:lnTo>
                      <a:pt x="1836" y="375"/>
                    </a:lnTo>
                    <a:lnTo>
                      <a:pt x="1784" y="375"/>
                    </a:lnTo>
                    <a:lnTo>
                      <a:pt x="1784" y="369"/>
                    </a:lnTo>
                    <a:lnTo>
                      <a:pt x="1756" y="369"/>
                    </a:lnTo>
                    <a:lnTo>
                      <a:pt x="1756" y="355"/>
                    </a:lnTo>
                    <a:lnTo>
                      <a:pt x="1705" y="355"/>
                    </a:lnTo>
                    <a:lnTo>
                      <a:pt x="1705" y="347"/>
                    </a:lnTo>
                    <a:lnTo>
                      <a:pt x="1669" y="347"/>
                    </a:lnTo>
                    <a:lnTo>
                      <a:pt x="1669" y="338"/>
                    </a:lnTo>
                    <a:lnTo>
                      <a:pt x="1623" y="338"/>
                    </a:lnTo>
                    <a:lnTo>
                      <a:pt x="1623" y="332"/>
                    </a:lnTo>
                    <a:lnTo>
                      <a:pt x="1588" y="332"/>
                    </a:lnTo>
                    <a:lnTo>
                      <a:pt x="1588" y="324"/>
                    </a:lnTo>
                    <a:lnTo>
                      <a:pt x="1545" y="324"/>
                    </a:lnTo>
                    <a:lnTo>
                      <a:pt x="1545" y="318"/>
                    </a:lnTo>
                    <a:lnTo>
                      <a:pt x="1508" y="318"/>
                    </a:lnTo>
                    <a:lnTo>
                      <a:pt x="1508" y="310"/>
                    </a:lnTo>
                    <a:lnTo>
                      <a:pt x="1464" y="310"/>
                    </a:lnTo>
                    <a:lnTo>
                      <a:pt x="1464" y="296"/>
                    </a:lnTo>
                    <a:lnTo>
                      <a:pt x="1427" y="296"/>
                    </a:lnTo>
                    <a:lnTo>
                      <a:pt x="1427" y="287"/>
                    </a:lnTo>
                    <a:lnTo>
                      <a:pt x="1383" y="287"/>
                    </a:lnTo>
                    <a:lnTo>
                      <a:pt x="1383" y="272"/>
                    </a:lnTo>
                    <a:lnTo>
                      <a:pt x="1305" y="272"/>
                    </a:lnTo>
                    <a:lnTo>
                      <a:pt x="1305" y="259"/>
                    </a:lnTo>
                    <a:lnTo>
                      <a:pt x="1268" y="259"/>
                    </a:lnTo>
                    <a:lnTo>
                      <a:pt x="1268" y="250"/>
                    </a:lnTo>
                    <a:lnTo>
                      <a:pt x="1231" y="250"/>
                    </a:lnTo>
                    <a:lnTo>
                      <a:pt x="1231" y="236"/>
                    </a:lnTo>
                    <a:lnTo>
                      <a:pt x="1187" y="236"/>
                    </a:lnTo>
                    <a:lnTo>
                      <a:pt x="1187" y="228"/>
                    </a:lnTo>
                    <a:lnTo>
                      <a:pt x="1150" y="228"/>
                    </a:lnTo>
                    <a:lnTo>
                      <a:pt x="1150" y="222"/>
                    </a:lnTo>
                    <a:lnTo>
                      <a:pt x="1100" y="222"/>
                    </a:lnTo>
                    <a:lnTo>
                      <a:pt x="1100" y="213"/>
                    </a:lnTo>
                    <a:lnTo>
                      <a:pt x="1072" y="213"/>
                    </a:lnTo>
                    <a:lnTo>
                      <a:pt x="1072" y="208"/>
                    </a:lnTo>
                    <a:lnTo>
                      <a:pt x="1018" y="208"/>
                    </a:lnTo>
                    <a:lnTo>
                      <a:pt x="1018" y="199"/>
                    </a:lnTo>
                    <a:lnTo>
                      <a:pt x="983" y="199"/>
                    </a:lnTo>
                    <a:lnTo>
                      <a:pt x="983" y="184"/>
                    </a:lnTo>
                    <a:lnTo>
                      <a:pt x="940" y="184"/>
                    </a:lnTo>
                    <a:lnTo>
                      <a:pt x="940" y="177"/>
                    </a:lnTo>
                    <a:lnTo>
                      <a:pt x="903" y="177"/>
                    </a:lnTo>
                    <a:lnTo>
                      <a:pt x="903" y="171"/>
                    </a:lnTo>
                    <a:lnTo>
                      <a:pt x="859" y="171"/>
                    </a:lnTo>
                    <a:lnTo>
                      <a:pt x="859" y="154"/>
                    </a:lnTo>
                    <a:lnTo>
                      <a:pt x="822" y="154"/>
                    </a:lnTo>
                    <a:lnTo>
                      <a:pt x="822" y="148"/>
                    </a:lnTo>
                    <a:lnTo>
                      <a:pt x="780" y="148"/>
                    </a:lnTo>
                    <a:lnTo>
                      <a:pt x="780" y="140"/>
                    </a:lnTo>
                    <a:lnTo>
                      <a:pt x="743" y="140"/>
                    </a:lnTo>
                    <a:lnTo>
                      <a:pt x="743" y="133"/>
                    </a:lnTo>
                    <a:lnTo>
                      <a:pt x="698" y="133"/>
                    </a:lnTo>
                    <a:lnTo>
                      <a:pt x="698" y="118"/>
                    </a:lnTo>
                    <a:lnTo>
                      <a:pt x="663" y="118"/>
                    </a:lnTo>
                    <a:lnTo>
                      <a:pt x="663" y="111"/>
                    </a:lnTo>
                    <a:lnTo>
                      <a:pt x="583" y="111"/>
                    </a:lnTo>
                    <a:lnTo>
                      <a:pt x="583" y="96"/>
                    </a:lnTo>
                    <a:lnTo>
                      <a:pt x="531" y="96"/>
                    </a:lnTo>
                    <a:lnTo>
                      <a:pt x="531" y="89"/>
                    </a:lnTo>
                    <a:lnTo>
                      <a:pt x="502" y="89"/>
                    </a:lnTo>
                    <a:lnTo>
                      <a:pt x="502" y="80"/>
                    </a:lnTo>
                    <a:lnTo>
                      <a:pt x="452" y="80"/>
                    </a:lnTo>
                    <a:lnTo>
                      <a:pt x="452" y="66"/>
                    </a:lnTo>
                    <a:lnTo>
                      <a:pt x="421" y="66"/>
                    </a:lnTo>
                    <a:lnTo>
                      <a:pt x="421" y="59"/>
                    </a:lnTo>
                    <a:lnTo>
                      <a:pt x="371" y="59"/>
                    </a:lnTo>
                    <a:lnTo>
                      <a:pt x="371" y="52"/>
                    </a:lnTo>
                    <a:lnTo>
                      <a:pt x="334" y="52"/>
                    </a:lnTo>
                    <a:lnTo>
                      <a:pt x="334" y="37"/>
                    </a:lnTo>
                    <a:lnTo>
                      <a:pt x="291" y="37"/>
                    </a:lnTo>
                    <a:lnTo>
                      <a:pt x="291" y="28"/>
                    </a:lnTo>
                    <a:lnTo>
                      <a:pt x="256" y="28"/>
                    </a:lnTo>
                    <a:lnTo>
                      <a:pt x="256" y="23"/>
                    </a:lnTo>
                    <a:lnTo>
                      <a:pt x="219" y="23"/>
                    </a:lnTo>
                    <a:lnTo>
                      <a:pt x="219" y="15"/>
                    </a:lnTo>
                    <a:lnTo>
                      <a:pt x="174" y="15"/>
                    </a:lnTo>
                    <a:lnTo>
                      <a:pt x="174" y="0"/>
                    </a:lnTo>
                    <a:lnTo>
                      <a:pt x="138" y="0"/>
                    </a:lnTo>
                    <a:close/>
                  </a:path>
                </a:pathLst>
              </a:custGeom>
              <a:solidFill>
                <a:srgbClr val="020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04" name="Freeform 226"/>
              <p:cNvSpPr>
                <a:spLocks/>
              </p:cNvSpPr>
              <p:nvPr/>
            </p:nvSpPr>
            <p:spPr bwMode="auto">
              <a:xfrm>
                <a:off x="891" y="3145"/>
                <a:ext cx="185" cy="142"/>
              </a:xfrm>
              <a:custGeom>
                <a:avLst/>
                <a:gdLst>
                  <a:gd name="T0" fmla="*/ 0 w 1859"/>
                  <a:gd name="T1" fmla="*/ 0 h 1851"/>
                  <a:gd name="T2" fmla="*/ 0 w 1859"/>
                  <a:gd name="T3" fmla="*/ 0 h 1851"/>
                  <a:gd name="T4" fmla="*/ 0 w 1859"/>
                  <a:gd name="T5" fmla="*/ 0 h 1851"/>
                  <a:gd name="T6" fmla="*/ 0 w 1859"/>
                  <a:gd name="T7" fmla="*/ 0 h 1851"/>
                  <a:gd name="T8" fmla="*/ 0 w 1859"/>
                  <a:gd name="T9" fmla="*/ 0 h 1851"/>
                  <a:gd name="T10" fmla="*/ 0 w 1859"/>
                  <a:gd name="T11" fmla="*/ 0 h 1851"/>
                  <a:gd name="T12" fmla="*/ 0 w 1859"/>
                  <a:gd name="T13" fmla="*/ 0 h 1851"/>
                  <a:gd name="T14" fmla="*/ 0 w 1859"/>
                  <a:gd name="T15" fmla="*/ 0 h 1851"/>
                  <a:gd name="T16" fmla="*/ 0 w 1859"/>
                  <a:gd name="T17" fmla="*/ 0 h 1851"/>
                  <a:gd name="T18" fmla="*/ 0 w 1859"/>
                  <a:gd name="T19" fmla="*/ 0 h 1851"/>
                  <a:gd name="T20" fmla="*/ 0 w 1859"/>
                  <a:gd name="T21" fmla="*/ 0 h 1851"/>
                  <a:gd name="T22" fmla="*/ 0 w 1859"/>
                  <a:gd name="T23" fmla="*/ 0 h 1851"/>
                  <a:gd name="T24" fmla="*/ 0 w 1859"/>
                  <a:gd name="T25" fmla="*/ 0 h 1851"/>
                  <a:gd name="T26" fmla="*/ 0 w 1859"/>
                  <a:gd name="T27" fmla="*/ 0 h 1851"/>
                  <a:gd name="T28" fmla="*/ 0 w 1859"/>
                  <a:gd name="T29" fmla="*/ 0 h 1851"/>
                  <a:gd name="T30" fmla="*/ 0 w 1859"/>
                  <a:gd name="T31" fmla="*/ 0 h 1851"/>
                  <a:gd name="T32" fmla="*/ 0 w 1859"/>
                  <a:gd name="T33" fmla="*/ 0 h 1851"/>
                  <a:gd name="T34" fmla="*/ 0 w 1859"/>
                  <a:gd name="T35" fmla="*/ 0 h 1851"/>
                  <a:gd name="T36" fmla="*/ 0 w 1859"/>
                  <a:gd name="T37" fmla="*/ 0 h 1851"/>
                  <a:gd name="T38" fmla="*/ 0 w 1859"/>
                  <a:gd name="T39" fmla="*/ 0 h 1851"/>
                  <a:gd name="T40" fmla="*/ 0 w 1859"/>
                  <a:gd name="T41" fmla="*/ 0 h 1851"/>
                  <a:gd name="T42" fmla="*/ 0 w 1859"/>
                  <a:gd name="T43" fmla="*/ 0 h 1851"/>
                  <a:gd name="T44" fmla="*/ 0 w 1859"/>
                  <a:gd name="T45" fmla="*/ 0 h 1851"/>
                  <a:gd name="T46" fmla="*/ 0 w 1859"/>
                  <a:gd name="T47" fmla="*/ 0 h 1851"/>
                  <a:gd name="T48" fmla="*/ 0 w 1859"/>
                  <a:gd name="T49" fmla="*/ 0 h 1851"/>
                  <a:gd name="T50" fmla="*/ 0 w 1859"/>
                  <a:gd name="T51" fmla="*/ 0 h 1851"/>
                  <a:gd name="T52" fmla="*/ 0 w 1859"/>
                  <a:gd name="T53" fmla="*/ 0 h 1851"/>
                  <a:gd name="T54" fmla="*/ 0 w 1859"/>
                  <a:gd name="T55" fmla="*/ 0 h 1851"/>
                  <a:gd name="T56" fmla="*/ 0 w 1859"/>
                  <a:gd name="T57" fmla="*/ 0 h 1851"/>
                  <a:gd name="T58" fmla="*/ 0 w 1859"/>
                  <a:gd name="T59" fmla="*/ 0 h 1851"/>
                  <a:gd name="T60" fmla="*/ 0 w 1859"/>
                  <a:gd name="T61" fmla="*/ 0 h 1851"/>
                  <a:gd name="T62" fmla="*/ 0 w 1859"/>
                  <a:gd name="T63" fmla="*/ 0 h 1851"/>
                  <a:gd name="T64" fmla="*/ 0 w 1859"/>
                  <a:gd name="T65" fmla="*/ 0 h 1851"/>
                  <a:gd name="T66" fmla="*/ 0 w 1859"/>
                  <a:gd name="T67" fmla="*/ 0 h 1851"/>
                  <a:gd name="T68" fmla="*/ 0 w 1859"/>
                  <a:gd name="T69" fmla="*/ 0 h 1851"/>
                  <a:gd name="T70" fmla="*/ 0 w 1859"/>
                  <a:gd name="T71" fmla="*/ 0 h 1851"/>
                  <a:gd name="T72" fmla="*/ 0 w 1859"/>
                  <a:gd name="T73" fmla="*/ 0 h 1851"/>
                  <a:gd name="T74" fmla="*/ 0 w 1859"/>
                  <a:gd name="T75" fmla="*/ 0 h 1851"/>
                  <a:gd name="T76" fmla="*/ 0 w 1859"/>
                  <a:gd name="T77" fmla="*/ 0 h 1851"/>
                  <a:gd name="T78" fmla="*/ 0 w 1859"/>
                  <a:gd name="T79" fmla="*/ 0 h 1851"/>
                  <a:gd name="T80" fmla="*/ 0 w 1859"/>
                  <a:gd name="T81" fmla="*/ 0 h 1851"/>
                  <a:gd name="T82" fmla="*/ 0 w 1859"/>
                  <a:gd name="T83" fmla="*/ 0 h 1851"/>
                  <a:gd name="T84" fmla="*/ 0 w 1859"/>
                  <a:gd name="T85" fmla="*/ 0 h 1851"/>
                  <a:gd name="T86" fmla="*/ 0 w 1859"/>
                  <a:gd name="T87" fmla="*/ 0 h 1851"/>
                  <a:gd name="T88" fmla="*/ 0 w 1859"/>
                  <a:gd name="T89" fmla="*/ 0 h 1851"/>
                  <a:gd name="T90" fmla="*/ 0 w 1859"/>
                  <a:gd name="T91" fmla="*/ 0 h 1851"/>
                  <a:gd name="T92" fmla="*/ 0 w 1859"/>
                  <a:gd name="T93" fmla="*/ 0 h 1851"/>
                  <a:gd name="T94" fmla="*/ 0 w 1859"/>
                  <a:gd name="T95" fmla="*/ 0 h 1851"/>
                  <a:gd name="T96" fmla="*/ 0 w 1859"/>
                  <a:gd name="T97" fmla="*/ 0 h 1851"/>
                  <a:gd name="T98" fmla="*/ 0 w 1859"/>
                  <a:gd name="T99" fmla="*/ 0 h 1851"/>
                  <a:gd name="T100" fmla="*/ 0 w 1859"/>
                  <a:gd name="T101" fmla="*/ 0 h 1851"/>
                  <a:gd name="T102" fmla="*/ 0 w 1859"/>
                  <a:gd name="T103" fmla="*/ 0 h 18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59"/>
                  <a:gd name="T157" fmla="*/ 0 h 1851"/>
                  <a:gd name="T158" fmla="*/ 1859 w 1859"/>
                  <a:gd name="T159" fmla="*/ 1851 h 18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59" h="1851">
                    <a:moveTo>
                      <a:pt x="82" y="0"/>
                    </a:moveTo>
                    <a:lnTo>
                      <a:pt x="82" y="28"/>
                    </a:lnTo>
                    <a:lnTo>
                      <a:pt x="74" y="28"/>
                    </a:lnTo>
                    <a:lnTo>
                      <a:pt x="74" y="59"/>
                    </a:lnTo>
                    <a:lnTo>
                      <a:pt x="68" y="59"/>
                    </a:lnTo>
                    <a:lnTo>
                      <a:pt x="68" y="89"/>
                    </a:lnTo>
                    <a:lnTo>
                      <a:pt x="59" y="89"/>
                    </a:lnTo>
                    <a:lnTo>
                      <a:pt x="59" y="111"/>
                    </a:lnTo>
                    <a:lnTo>
                      <a:pt x="46" y="111"/>
                    </a:lnTo>
                    <a:lnTo>
                      <a:pt x="46" y="133"/>
                    </a:lnTo>
                    <a:lnTo>
                      <a:pt x="37" y="133"/>
                    </a:lnTo>
                    <a:lnTo>
                      <a:pt x="37" y="184"/>
                    </a:lnTo>
                    <a:lnTo>
                      <a:pt x="24" y="184"/>
                    </a:lnTo>
                    <a:lnTo>
                      <a:pt x="24" y="208"/>
                    </a:lnTo>
                    <a:lnTo>
                      <a:pt x="17" y="208"/>
                    </a:lnTo>
                    <a:lnTo>
                      <a:pt x="17" y="228"/>
                    </a:lnTo>
                    <a:lnTo>
                      <a:pt x="0" y="228"/>
                    </a:lnTo>
                    <a:lnTo>
                      <a:pt x="0" y="1431"/>
                    </a:lnTo>
                    <a:lnTo>
                      <a:pt x="24" y="1431"/>
                    </a:lnTo>
                    <a:lnTo>
                      <a:pt x="24" y="1440"/>
                    </a:lnTo>
                    <a:lnTo>
                      <a:pt x="59" y="1440"/>
                    </a:lnTo>
                    <a:lnTo>
                      <a:pt x="59" y="1446"/>
                    </a:lnTo>
                    <a:lnTo>
                      <a:pt x="96" y="1446"/>
                    </a:lnTo>
                    <a:lnTo>
                      <a:pt x="96" y="1462"/>
                    </a:lnTo>
                    <a:lnTo>
                      <a:pt x="141" y="1462"/>
                    </a:lnTo>
                    <a:lnTo>
                      <a:pt x="141" y="1468"/>
                    </a:lnTo>
                    <a:lnTo>
                      <a:pt x="177" y="1468"/>
                    </a:lnTo>
                    <a:lnTo>
                      <a:pt x="177" y="1477"/>
                    </a:lnTo>
                    <a:lnTo>
                      <a:pt x="213" y="1477"/>
                    </a:lnTo>
                    <a:lnTo>
                      <a:pt x="213" y="1482"/>
                    </a:lnTo>
                    <a:lnTo>
                      <a:pt x="250" y="1482"/>
                    </a:lnTo>
                    <a:lnTo>
                      <a:pt x="250" y="1499"/>
                    </a:lnTo>
                    <a:lnTo>
                      <a:pt x="292" y="1499"/>
                    </a:lnTo>
                    <a:lnTo>
                      <a:pt x="292" y="1505"/>
                    </a:lnTo>
                    <a:lnTo>
                      <a:pt x="329" y="1505"/>
                    </a:lnTo>
                    <a:lnTo>
                      <a:pt x="329" y="1513"/>
                    </a:lnTo>
                    <a:lnTo>
                      <a:pt x="365" y="1513"/>
                    </a:lnTo>
                    <a:lnTo>
                      <a:pt x="365" y="1519"/>
                    </a:lnTo>
                    <a:lnTo>
                      <a:pt x="396" y="1519"/>
                    </a:lnTo>
                    <a:lnTo>
                      <a:pt x="396" y="1536"/>
                    </a:lnTo>
                    <a:lnTo>
                      <a:pt x="475" y="1536"/>
                    </a:lnTo>
                    <a:lnTo>
                      <a:pt x="475" y="1550"/>
                    </a:lnTo>
                    <a:lnTo>
                      <a:pt x="511" y="1550"/>
                    </a:lnTo>
                    <a:lnTo>
                      <a:pt x="511" y="1556"/>
                    </a:lnTo>
                    <a:lnTo>
                      <a:pt x="548" y="1556"/>
                    </a:lnTo>
                    <a:lnTo>
                      <a:pt x="548" y="1565"/>
                    </a:lnTo>
                    <a:lnTo>
                      <a:pt x="592" y="1565"/>
                    </a:lnTo>
                    <a:lnTo>
                      <a:pt x="592" y="1579"/>
                    </a:lnTo>
                    <a:lnTo>
                      <a:pt x="637" y="1579"/>
                    </a:lnTo>
                    <a:lnTo>
                      <a:pt x="637" y="1587"/>
                    </a:lnTo>
                    <a:lnTo>
                      <a:pt x="673" y="1587"/>
                    </a:lnTo>
                    <a:lnTo>
                      <a:pt x="673" y="1594"/>
                    </a:lnTo>
                    <a:lnTo>
                      <a:pt x="710" y="1594"/>
                    </a:lnTo>
                    <a:lnTo>
                      <a:pt x="710" y="1601"/>
                    </a:lnTo>
                    <a:lnTo>
                      <a:pt x="746" y="1601"/>
                    </a:lnTo>
                    <a:lnTo>
                      <a:pt x="746" y="1616"/>
                    </a:lnTo>
                    <a:lnTo>
                      <a:pt x="788" y="1616"/>
                    </a:lnTo>
                    <a:lnTo>
                      <a:pt x="788" y="1624"/>
                    </a:lnTo>
                    <a:lnTo>
                      <a:pt x="825" y="1624"/>
                    </a:lnTo>
                    <a:lnTo>
                      <a:pt x="825" y="1638"/>
                    </a:lnTo>
                    <a:lnTo>
                      <a:pt x="898" y="1638"/>
                    </a:lnTo>
                    <a:lnTo>
                      <a:pt x="898" y="1647"/>
                    </a:lnTo>
                    <a:lnTo>
                      <a:pt x="927" y="1647"/>
                    </a:lnTo>
                    <a:lnTo>
                      <a:pt x="927" y="1653"/>
                    </a:lnTo>
                    <a:lnTo>
                      <a:pt x="979" y="1653"/>
                    </a:lnTo>
                    <a:lnTo>
                      <a:pt x="979" y="1667"/>
                    </a:lnTo>
                    <a:lnTo>
                      <a:pt x="1016" y="1667"/>
                    </a:lnTo>
                    <a:lnTo>
                      <a:pt x="1016" y="1675"/>
                    </a:lnTo>
                    <a:lnTo>
                      <a:pt x="1044" y="1675"/>
                    </a:lnTo>
                    <a:lnTo>
                      <a:pt x="1044" y="1684"/>
                    </a:lnTo>
                    <a:lnTo>
                      <a:pt x="1080" y="1684"/>
                    </a:lnTo>
                    <a:lnTo>
                      <a:pt x="1080" y="1698"/>
                    </a:lnTo>
                    <a:lnTo>
                      <a:pt x="1131" y="1698"/>
                    </a:lnTo>
                    <a:lnTo>
                      <a:pt x="1131" y="1704"/>
                    </a:lnTo>
                    <a:lnTo>
                      <a:pt x="1162" y="1704"/>
                    </a:lnTo>
                    <a:lnTo>
                      <a:pt x="1162" y="1712"/>
                    </a:lnTo>
                    <a:lnTo>
                      <a:pt x="1197" y="1712"/>
                    </a:lnTo>
                    <a:lnTo>
                      <a:pt x="1197" y="1720"/>
                    </a:lnTo>
                    <a:lnTo>
                      <a:pt x="1234" y="1720"/>
                    </a:lnTo>
                    <a:lnTo>
                      <a:pt x="1234" y="1735"/>
                    </a:lnTo>
                    <a:lnTo>
                      <a:pt x="1277" y="1735"/>
                    </a:lnTo>
                    <a:lnTo>
                      <a:pt x="1277" y="1741"/>
                    </a:lnTo>
                    <a:lnTo>
                      <a:pt x="1313" y="1741"/>
                    </a:lnTo>
                    <a:lnTo>
                      <a:pt x="1313" y="1757"/>
                    </a:lnTo>
                    <a:lnTo>
                      <a:pt x="1386" y="1757"/>
                    </a:lnTo>
                    <a:lnTo>
                      <a:pt x="1386" y="1763"/>
                    </a:lnTo>
                    <a:lnTo>
                      <a:pt x="1430" y="1763"/>
                    </a:lnTo>
                    <a:lnTo>
                      <a:pt x="1430" y="1772"/>
                    </a:lnTo>
                    <a:lnTo>
                      <a:pt x="1467" y="1772"/>
                    </a:lnTo>
                    <a:lnTo>
                      <a:pt x="1467" y="1786"/>
                    </a:lnTo>
                    <a:lnTo>
                      <a:pt x="1504" y="1786"/>
                    </a:lnTo>
                    <a:lnTo>
                      <a:pt x="1504" y="1794"/>
                    </a:lnTo>
                    <a:lnTo>
                      <a:pt x="1545" y="1794"/>
                    </a:lnTo>
                    <a:lnTo>
                      <a:pt x="1545" y="1800"/>
                    </a:lnTo>
                    <a:lnTo>
                      <a:pt x="1582" y="1800"/>
                    </a:lnTo>
                    <a:lnTo>
                      <a:pt x="1582" y="1814"/>
                    </a:lnTo>
                    <a:lnTo>
                      <a:pt x="1619" y="1814"/>
                    </a:lnTo>
                    <a:lnTo>
                      <a:pt x="1619" y="1823"/>
                    </a:lnTo>
                    <a:lnTo>
                      <a:pt x="1663" y="1823"/>
                    </a:lnTo>
                    <a:lnTo>
                      <a:pt x="1663" y="1829"/>
                    </a:lnTo>
                    <a:lnTo>
                      <a:pt x="1700" y="1829"/>
                    </a:lnTo>
                    <a:lnTo>
                      <a:pt x="1700" y="1845"/>
                    </a:lnTo>
                    <a:lnTo>
                      <a:pt x="1728" y="1845"/>
                    </a:lnTo>
                    <a:lnTo>
                      <a:pt x="1728" y="1851"/>
                    </a:lnTo>
                    <a:lnTo>
                      <a:pt x="1780" y="1851"/>
                    </a:lnTo>
                    <a:lnTo>
                      <a:pt x="1780" y="1845"/>
                    </a:lnTo>
                    <a:lnTo>
                      <a:pt x="1787" y="1845"/>
                    </a:lnTo>
                    <a:lnTo>
                      <a:pt x="1787" y="1800"/>
                    </a:lnTo>
                    <a:lnTo>
                      <a:pt x="1795" y="1800"/>
                    </a:lnTo>
                    <a:lnTo>
                      <a:pt x="1795" y="1772"/>
                    </a:lnTo>
                    <a:lnTo>
                      <a:pt x="1800" y="1772"/>
                    </a:lnTo>
                    <a:lnTo>
                      <a:pt x="1800" y="1757"/>
                    </a:lnTo>
                    <a:lnTo>
                      <a:pt x="1817" y="1757"/>
                    </a:lnTo>
                    <a:lnTo>
                      <a:pt x="1817" y="1712"/>
                    </a:lnTo>
                    <a:lnTo>
                      <a:pt x="1823" y="1712"/>
                    </a:lnTo>
                    <a:lnTo>
                      <a:pt x="1823" y="1684"/>
                    </a:lnTo>
                    <a:lnTo>
                      <a:pt x="1837" y="1684"/>
                    </a:lnTo>
                    <a:lnTo>
                      <a:pt x="1837" y="1667"/>
                    </a:lnTo>
                    <a:lnTo>
                      <a:pt x="1845" y="1667"/>
                    </a:lnTo>
                    <a:lnTo>
                      <a:pt x="1845" y="1638"/>
                    </a:lnTo>
                    <a:lnTo>
                      <a:pt x="1854" y="1638"/>
                    </a:lnTo>
                    <a:lnTo>
                      <a:pt x="1854" y="1624"/>
                    </a:lnTo>
                    <a:lnTo>
                      <a:pt x="1859" y="1624"/>
                    </a:lnTo>
                    <a:lnTo>
                      <a:pt x="1859" y="406"/>
                    </a:lnTo>
                    <a:lnTo>
                      <a:pt x="1854" y="406"/>
                    </a:lnTo>
                    <a:lnTo>
                      <a:pt x="1854" y="391"/>
                    </a:lnTo>
                    <a:lnTo>
                      <a:pt x="1817" y="391"/>
                    </a:lnTo>
                    <a:lnTo>
                      <a:pt x="1817" y="384"/>
                    </a:lnTo>
                    <a:lnTo>
                      <a:pt x="1780" y="384"/>
                    </a:lnTo>
                    <a:lnTo>
                      <a:pt x="1780" y="375"/>
                    </a:lnTo>
                    <a:lnTo>
                      <a:pt x="1728" y="375"/>
                    </a:lnTo>
                    <a:lnTo>
                      <a:pt x="1728" y="369"/>
                    </a:lnTo>
                    <a:lnTo>
                      <a:pt x="1700" y="369"/>
                    </a:lnTo>
                    <a:lnTo>
                      <a:pt x="1700" y="355"/>
                    </a:lnTo>
                    <a:lnTo>
                      <a:pt x="1649" y="355"/>
                    </a:lnTo>
                    <a:lnTo>
                      <a:pt x="1649" y="347"/>
                    </a:lnTo>
                    <a:lnTo>
                      <a:pt x="1613" y="347"/>
                    </a:lnTo>
                    <a:lnTo>
                      <a:pt x="1613" y="338"/>
                    </a:lnTo>
                    <a:lnTo>
                      <a:pt x="1567" y="338"/>
                    </a:lnTo>
                    <a:lnTo>
                      <a:pt x="1567" y="332"/>
                    </a:lnTo>
                    <a:lnTo>
                      <a:pt x="1532" y="332"/>
                    </a:lnTo>
                    <a:lnTo>
                      <a:pt x="1532" y="324"/>
                    </a:lnTo>
                    <a:lnTo>
                      <a:pt x="1489" y="324"/>
                    </a:lnTo>
                    <a:lnTo>
                      <a:pt x="1489" y="318"/>
                    </a:lnTo>
                    <a:lnTo>
                      <a:pt x="1452" y="318"/>
                    </a:lnTo>
                    <a:lnTo>
                      <a:pt x="1452" y="310"/>
                    </a:lnTo>
                    <a:lnTo>
                      <a:pt x="1408" y="310"/>
                    </a:lnTo>
                    <a:lnTo>
                      <a:pt x="1408" y="296"/>
                    </a:lnTo>
                    <a:lnTo>
                      <a:pt x="1371" y="296"/>
                    </a:lnTo>
                    <a:lnTo>
                      <a:pt x="1371" y="287"/>
                    </a:lnTo>
                    <a:lnTo>
                      <a:pt x="1327" y="287"/>
                    </a:lnTo>
                    <a:lnTo>
                      <a:pt x="1327" y="272"/>
                    </a:lnTo>
                    <a:lnTo>
                      <a:pt x="1249" y="272"/>
                    </a:lnTo>
                    <a:lnTo>
                      <a:pt x="1249" y="259"/>
                    </a:lnTo>
                    <a:lnTo>
                      <a:pt x="1212" y="259"/>
                    </a:lnTo>
                    <a:lnTo>
                      <a:pt x="1212" y="250"/>
                    </a:lnTo>
                    <a:lnTo>
                      <a:pt x="1175" y="250"/>
                    </a:lnTo>
                    <a:lnTo>
                      <a:pt x="1175" y="236"/>
                    </a:lnTo>
                    <a:lnTo>
                      <a:pt x="1131" y="236"/>
                    </a:lnTo>
                    <a:lnTo>
                      <a:pt x="1131" y="228"/>
                    </a:lnTo>
                    <a:lnTo>
                      <a:pt x="1094" y="228"/>
                    </a:lnTo>
                    <a:lnTo>
                      <a:pt x="1094" y="222"/>
                    </a:lnTo>
                    <a:lnTo>
                      <a:pt x="1044" y="222"/>
                    </a:lnTo>
                    <a:lnTo>
                      <a:pt x="1044" y="213"/>
                    </a:lnTo>
                    <a:lnTo>
                      <a:pt x="1016" y="213"/>
                    </a:lnTo>
                    <a:lnTo>
                      <a:pt x="1016" y="208"/>
                    </a:lnTo>
                    <a:lnTo>
                      <a:pt x="962" y="208"/>
                    </a:lnTo>
                    <a:lnTo>
                      <a:pt x="962" y="199"/>
                    </a:lnTo>
                    <a:lnTo>
                      <a:pt x="927" y="199"/>
                    </a:lnTo>
                    <a:lnTo>
                      <a:pt x="927" y="184"/>
                    </a:lnTo>
                    <a:lnTo>
                      <a:pt x="884" y="184"/>
                    </a:lnTo>
                    <a:lnTo>
                      <a:pt x="884" y="177"/>
                    </a:lnTo>
                    <a:lnTo>
                      <a:pt x="847" y="177"/>
                    </a:lnTo>
                    <a:lnTo>
                      <a:pt x="847" y="171"/>
                    </a:lnTo>
                    <a:lnTo>
                      <a:pt x="803" y="171"/>
                    </a:lnTo>
                    <a:lnTo>
                      <a:pt x="803" y="154"/>
                    </a:lnTo>
                    <a:lnTo>
                      <a:pt x="766" y="154"/>
                    </a:lnTo>
                    <a:lnTo>
                      <a:pt x="766" y="148"/>
                    </a:lnTo>
                    <a:lnTo>
                      <a:pt x="724" y="148"/>
                    </a:lnTo>
                    <a:lnTo>
                      <a:pt x="724" y="140"/>
                    </a:lnTo>
                    <a:lnTo>
                      <a:pt x="687" y="140"/>
                    </a:lnTo>
                    <a:lnTo>
                      <a:pt x="687" y="133"/>
                    </a:lnTo>
                    <a:lnTo>
                      <a:pt x="642" y="133"/>
                    </a:lnTo>
                    <a:lnTo>
                      <a:pt x="642" y="118"/>
                    </a:lnTo>
                    <a:lnTo>
                      <a:pt x="607" y="118"/>
                    </a:lnTo>
                    <a:lnTo>
                      <a:pt x="607" y="111"/>
                    </a:lnTo>
                    <a:lnTo>
                      <a:pt x="527" y="111"/>
                    </a:lnTo>
                    <a:lnTo>
                      <a:pt x="527" y="96"/>
                    </a:lnTo>
                    <a:lnTo>
                      <a:pt x="475" y="96"/>
                    </a:lnTo>
                    <a:lnTo>
                      <a:pt x="475" y="89"/>
                    </a:lnTo>
                    <a:lnTo>
                      <a:pt x="446" y="89"/>
                    </a:lnTo>
                    <a:lnTo>
                      <a:pt x="446" y="80"/>
                    </a:lnTo>
                    <a:lnTo>
                      <a:pt x="396" y="80"/>
                    </a:lnTo>
                    <a:lnTo>
                      <a:pt x="396" y="66"/>
                    </a:lnTo>
                    <a:lnTo>
                      <a:pt x="365" y="66"/>
                    </a:lnTo>
                    <a:lnTo>
                      <a:pt x="365" y="59"/>
                    </a:lnTo>
                    <a:lnTo>
                      <a:pt x="315" y="59"/>
                    </a:lnTo>
                    <a:lnTo>
                      <a:pt x="315" y="52"/>
                    </a:lnTo>
                    <a:lnTo>
                      <a:pt x="278" y="52"/>
                    </a:lnTo>
                    <a:lnTo>
                      <a:pt x="278" y="37"/>
                    </a:lnTo>
                    <a:lnTo>
                      <a:pt x="235" y="37"/>
                    </a:lnTo>
                    <a:lnTo>
                      <a:pt x="235" y="28"/>
                    </a:lnTo>
                    <a:lnTo>
                      <a:pt x="200" y="28"/>
                    </a:lnTo>
                    <a:lnTo>
                      <a:pt x="200" y="23"/>
                    </a:lnTo>
                    <a:lnTo>
                      <a:pt x="163" y="23"/>
                    </a:lnTo>
                    <a:lnTo>
                      <a:pt x="163" y="15"/>
                    </a:lnTo>
                    <a:lnTo>
                      <a:pt x="118" y="15"/>
                    </a:lnTo>
                    <a:lnTo>
                      <a:pt x="118" y="0"/>
                    </a:lnTo>
                    <a:lnTo>
                      <a:pt x="82" y="0"/>
                    </a:lnTo>
                    <a:close/>
                  </a:path>
                </a:pathLst>
              </a:custGeom>
              <a:solidFill>
                <a:srgbClr val="0202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05" name="Freeform 227"/>
              <p:cNvSpPr>
                <a:spLocks/>
              </p:cNvSpPr>
              <p:nvPr/>
            </p:nvSpPr>
            <p:spPr bwMode="auto">
              <a:xfrm>
                <a:off x="898" y="3150"/>
                <a:ext cx="173" cy="134"/>
              </a:xfrm>
              <a:custGeom>
                <a:avLst/>
                <a:gdLst>
                  <a:gd name="T0" fmla="*/ 0 w 1726"/>
                  <a:gd name="T1" fmla="*/ 0 h 1741"/>
                  <a:gd name="T2" fmla="*/ 0 w 1726"/>
                  <a:gd name="T3" fmla="*/ 0 h 1741"/>
                  <a:gd name="T4" fmla="*/ 0 w 1726"/>
                  <a:gd name="T5" fmla="*/ 0 h 1741"/>
                  <a:gd name="T6" fmla="*/ 0 w 1726"/>
                  <a:gd name="T7" fmla="*/ 0 h 1741"/>
                  <a:gd name="T8" fmla="*/ 0 w 1726"/>
                  <a:gd name="T9" fmla="*/ 0 h 1741"/>
                  <a:gd name="T10" fmla="*/ 0 w 1726"/>
                  <a:gd name="T11" fmla="*/ 0 h 1741"/>
                  <a:gd name="T12" fmla="*/ 0 w 1726"/>
                  <a:gd name="T13" fmla="*/ 0 h 1741"/>
                  <a:gd name="T14" fmla="*/ 0 w 1726"/>
                  <a:gd name="T15" fmla="*/ 0 h 1741"/>
                  <a:gd name="T16" fmla="*/ 0 w 1726"/>
                  <a:gd name="T17" fmla="*/ 0 h 1741"/>
                  <a:gd name="T18" fmla="*/ 0 w 1726"/>
                  <a:gd name="T19" fmla="*/ 0 h 1741"/>
                  <a:gd name="T20" fmla="*/ 0 w 1726"/>
                  <a:gd name="T21" fmla="*/ 0 h 1741"/>
                  <a:gd name="T22" fmla="*/ 0 w 1726"/>
                  <a:gd name="T23" fmla="*/ 0 h 1741"/>
                  <a:gd name="T24" fmla="*/ 0 w 1726"/>
                  <a:gd name="T25" fmla="*/ 0 h 1741"/>
                  <a:gd name="T26" fmla="*/ 0 w 1726"/>
                  <a:gd name="T27" fmla="*/ 0 h 1741"/>
                  <a:gd name="T28" fmla="*/ 0 w 1726"/>
                  <a:gd name="T29" fmla="*/ 0 h 1741"/>
                  <a:gd name="T30" fmla="*/ 0 w 1726"/>
                  <a:gd name="T31" fmla="*/ 0 h 1741"/>
                  <a:gd name="T32" fmla="*/ 0 w 1726"/>
                  <a:gd name="T33" fmla="*/ 0 h 1741"/>
                  <a:gd name="T34" fmla="*/ 0 w 1726"/>
                  <a:gd name="T35" fmla="*/ 0 h 1741"/>
                  <a:gd name="T36" fmla="*/ 0 w 1726"/>
                  <a:gd name="T37" fmla="*/ 0 h 1741"/>
                  <a:gd name="T38" fmla="*/ 0 w 1726"/>
                  <a:gd name="T39" fmla="*/ 0 h 1741"/>
                  <a:gd name="T40" fmla="*/ 0 w 1726"/>
                  <a:gd name="T41" fmla="*/ 0 h 1741"/>
                  <a:gd name="T42" fmla="*/ 0 w 1726"/>
                  <a:gd name="T43" fmla="*/ 0 h 1741"/>
                  <a:gd name="T44" fmla="*/ 0 w 1726"/>
                  <a:gd name="T45" fmla="*/ 0 h 1741"/>
                  <a:gd name="T46" fmla="*/ 0 w 1726"/>
                  <a:gd name="T47" fmla="*/ 0 h 1741"/>
                  <a:gd name="T48" fmla="*/ 0 w 1726"/>
                  <a:gd name="T49" fmla="*/ 0 h 1741"/>
                  <a:gd name="T50" fmla="*/ 0 w 1726"/>
                  <a:gd name="T51" fmla="*/ 0 h 1741"/>
                  <a:gd name="T52" fmla="*/ 0 w 1726"/>
                  <a:gd name="T53" fmla="*/ 0 h 1741"/>
                  <a:gd name="T54" fmla="*/ 0 w 1726"/>
                  <a:gd name="T55" fmla="*/ 0 h 1741"/>
                  <a:gd name="T56" fmla="*/ 0 w 1726"/>
                  <a:gd name="T57" fmla="*/ 0 h 1741"/>
                  <a:gd name="T58" fmla="*/ 0 w 1726"/>
                  <a:gd name="T59" fmla="*/ 0 h 1741"/>
                  <a:gd name="T60" fmla="*/ 0 w 1726"/>
                  <a:gd name="T61" fmla="*/ 0 h 1741"/>
                  <a:gd name="T62" fmla="*/ 0 w 1726"/>
                  <a:gd name="T63" fmla="*/ 0 h 1741"/>
                  <a:gd name="T64" fmla="*/ 0 w 1726"/>
                  <a:gd name="T65" fmla="*/ 0 h 1741"/>
                  <a:gd name="T66" fmla="*/ 0 w 1726"/>
                  <a:gd name="T67" fmla="*/ 0 h 1741"/>
                  <a:gd name="T68" fmla="*/ 0 w 1726"/>
                  <a:gd name="T69" fmla="*/ 0 h 1741"/>
                  <a:gd name="T70" fmla="*/ 0 w 1726"/>
                  <a:gd name="T71" fmla="*/ 0 h 1741"/>
                  <a:gd name="T72" fmla="*/ 0 w 1726"/>
                  <a:gd name="T73" fmla="*/ 0 h 1741"/>
                  <a:gd name="T74" fmla="*/ 0 w 1726"/>
                  <a:gd name="T75" fmla="*/ 0 h 1741"/>
                  <a:gd name="T76" fmla="*/ 0 w 1726"/>
                  <a:gd name="T77" fmla="*/ 0 h 1741"/>
                  <a:gd name="T78" fmla="*/ 0 w 1726"/>
                  <a:gd name="T79" fmla="*/ 0 h 1741"/>
                  <a:gd name="T80" fmla="*/ 0 w 1726"/>
                  <a:gd name="T81" fmla="*/ 0 h 1741"/>
                  <a:gd name="T82" fmla="*/ 0 w 1726"/>
                  <a:gd name="T83" fmla="*/ 0 h 1741"/>
                  <a:gd name="T84" fmla="*/ 0 w 1726"/>
                  <a:gd name="T85" fmla="*/ 0 h 1741"/>
                  <a:gd name="T86" fmla="*/ 0 w 1726"/>
                  <a:gd name="T87" fmla="*/ 0 h 1741"/>
                  <a:gd name="T88" fmla="*/ 0 w 1726"/>
                  <a:gd name="T89" fmla="*/ 0 h 1741"/>
                  <a:gd name="T90" fmla="*/ 0 w 1726"/>
                  <a:gd name="T91" fmla="*/ 0 h 1741"/>
                  <a:gd name="T92" fmla="*/ 0 w 1726"/>
                  <a:gd name="T93" fmla="*/ 0 h 1741"/>
                  <a:gd name="T94" fmla="*/ 0 w 1726"/>
                  <a:gd name="T95" fmla="*/ 0 h 1741"/>
                  <a:gd name="T96" fmla="*/ 0 w 1726"/>
                  <a:gd name="T97" fmla="*/ 0 h 17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26"/>
                  <a:gd name="T148" fmla="*/ 0 h 1741"/>
                  <a:gd name="T149" fmla="*/ 1726 w 1726"/>
                  <a:gd name="T150" fmla="*/ 1741 h 17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26" h="1741">
                    <a:moveTo>
                      <a:pt x="0" y="0"/>
                    </a:moveTo>
                    <a:lnTo>
                      <a:pt x="0" y="1387"/>
                    </a:lnTo>
                    <a:lnTo>
                      <a:pt x="22" y="1387"/>
                    </a:lnTo>
                    <a:lnTo>
                      <a:pt x="22" y="1403"/>
                    </a:lnTo>
                    <a:lnTo>
                      <a:pt x="67" y="1403"/>
                    </a:lnTo>
                    <a:lnTo>
                      <a:pt x="67" y="1409"/>
                    </a:lnTo>
                    <a:lnTo>
                      <a:pt x="103" y="1409"/>
                    </a:lnTo>
                    <a:lnTo>
                      <a:pt x="103" y="1418"/>
                    </a:lnTo>
                    <a:lnTo>
                      <a:pt x="139" y="1418"/>
                    </a:lnTo>
                    <a:lnTo>
                      <a:pt x="139" y="1423"/>
                    </a:lnTo>
                    <a:lnTo>
                      <a:pt x="176" y="1423"/>
                    </a:lnTo>
                    <a:lnTo>
                      <a:pt x="176" y="1440"/>
                    </a:lnTo>
                    <a:lnTo>
                      <a:pt x="218" y="1440"/>
                    </a:lnTo>
                    <a:lnTo>
                      <a:pt x="218" y="1446"/>
                    </a:lnTo>
                    <a:lnTo>
                      <a:pt x="255" y="1446"/>
                    </a:lnTo>
                    <a:lnTo>
                      <a:pt x="255" y="1454"/>
                    </a:lnTo>
                    <a:lnTo>
                      <a:pt x="291" y="1454"/>
                    </a:lnTo>
                    <a:lnTo>
                      <a:pt x="291" y="1460"/>
                    </a:lnTo>
                    <a:lnTo>
                      <a:pt x="322" y="1460"/>
                    </a:lnTo>
                    <a:lnTo>
                      <a:pt x="322" y="1477"/>
                    </a:lnTo>
                    <a:lnTo>
                      <a:pt x="401" y="1477"/>
                    </a:lnTo>
                    <a:lnTo>
                      <a:pt x="401" y="1491"/>
                    </a:lnTo>
                    <a:lnTo>
                      <a:pt x="437" y="1491"/>
                    </a:lnTo>
                    <a:lnTo>
                      <a:pt x="437" y="1497"/>
                    </a:lnTo>
                    <a:lnTo>
                      <a:pt x="474" y="1497"/>
                    </a:lnTo>
                    <a:lnTo>
                      <a:pt x="474" y="1506"/>
                    </a:lnTo>
                    <a:lnTo>
                      <a:pt x="518" y="1506"/>
                    </a:lnTo>
                    <a:lnTo>
                      <a:pt x="518" y="1520"/>
                    </a:lnTo>
                    <a:lnTo>
                      <a:pt x="563" y="1520"/>
                    </a:lnTo>
                    <a:lnTo>
                      <a:pt x="563" y="1528"/>
                    </a:lnTo>
                    <a:lnTo>
                      <a:pt x="599" y="1528"/>
                    </a:lnTo>
                    <a:lnTo>
                      <a:pt x="599" y="1535"/>
                    </a:lnTo>
                    <a:lnTo>
                      <a:pt x="636" y="1535"/>
                    </a:lnTo>
                    <a:lnTo>
                      <a:pt x="636" y="1542"/>
                    </a:lnTo>
                    <a:lnTo>
                      <a:pt x="672" y="1542"/>
                    </a:lnTo>
                    <a:lnTo>
                      <a:pt x="672" y="1557"/>
                    </a:lnTo>
                    <a:lnTo>
                      <a:pt x="714" y="1557"/>
                    </a:lnTo>
                    <a:lnTo>
                      <a:pt x="714" y="1565"/>
                    </a:lnTo>
                    <a:lnTo>
                      <a:pt x="751" y="1565"/>
                    </a:lnTo>
                    <a:lnTo>
                      <a:pt x="751" y="1579"/>
                    </a:lnTo>
                    <a:lnTo>
                      <a:pt x="824" y="1579"/>
                    </a:lnTo>
                    <a:lnTo>
                      <a:pt x="824" y="1588"/>
                    </a:lnTo>
                    <a:lnTo>
                      <a:pt x="853" y="1588"/>
                    </a:lnTo>
                    <a:lnTo>
                      <a:pt x="853" y="1594"/>
                    </a:lnTo>
                    <a:lnTo>
                      <a:pt x="905" y="1594"/>
                    </a:lnTo>
                    <a:lnTo>
                      <a:pt x="905" y="1608"/>
                    </a:lnTo>
                    <a:lnTo>
                      <a:pt x="942" y="1608"/>
                    </a:lnTo>
                    <a:lnTo>
                      <a:pt x="942" y="1616"/>
                    </a:lnTo>
                    <a:lnTo>
                      <a:pt x="970" y="1616"/>
                    </a:lnTo>
                    <a:lnTo>
                      <a:pt x="970" y="1625"/>
                    </a:lnTo>
                    <a:lnTo>
                      <a:pt x="1006" y="1625"/>
                    </a:lnTo>
                    <a:lnTo>
                      <a:pt x="1006" y="1639"/>
                    </a:lnTo>
                    <a:lnTo>
                      <a:pt x="1057" y="1639"/>
                    </a:lnTo>
                    <a:lnTo>
                      <a:pt x="1057" y="1645"/>
                    </a:lnTo>
                    <a:lnTo>
                      <a:pt x="1088" y="1645"/>
                    </a:lnTo>
                    <a:lnTo>
                      <a:pt x="1088" y="1653"/>
                    </a:lnTo>
                    <a:lnTo>
                      <a:pt x="1123" y="1653"/>
                    </a:lnTo>
                    <a:lnTo>
                      <a:pt x="1123" y="1661"/>
                    </a:lnTo>
                    <a:lnTo>
                      <a:pt x="1160" y="1661"/>
                    </a:lnTo>
                    <a:lnTo>
                      <a:pt x="1160" y="1676"/>
                    </a:lnTo>
                    <a:lnTo>
                      <a:pt x="1203" y="1676"/>
                    </a:lnTo>
                    <a:lnTo>
                      <a:pt x="1203" y="1682"/>
                    </a:lnTo>
                    <a:lnTo>
                      <a:pt x="1239" y="1682"/>
                    </a:lnTo>
                    <a:lnTo>
                      <a:pt x="1239" y="1698"/>
                    </a:lnTo>
                    <a:lnTo>
                      <a:pt x="1312" y="1698"/>
                    </a:lnTo>
                    <a:lnTo>
                      <a:pt x="1312" y="1704"/>
                    </a:lnTo>
                    <a:lnTo>
                      <a:pt x="1356" y="1704"/>
                    </a:lnTo>
                    <a:lnTo>
                      <a:pt x="1356" y="1713"/>
                    </a:lnTo>
                    <a:lnTo>
                      <a:pt x="1393" y="1713"/>
                    </a:lnTo>
                    <a:lnTo>
                      <a:pt x="1393" y="1727"/>
                    </a:lnTo>
                    <a:lnTo>
                      <a:pt x="1430" y="1727"/>
                    </a:lnTo>
                    <a:lnTo>
                      <a:pt x="1430" y="1735"/>
                    </a:lnTo>
                    <a:lnTo>
                      <a:pt x="1471" y="1735"/>
                    </a:lnTo>
                    <a:lnTo>
                      <a:pt x="1471" y="1741"/>
                    </a:lnTo>
                    <a:lnTo>
                      <a:pt x="1721" y="1741"/>
                    </a:lnTo>
                    <a:lnTo>
                      <a:pt x="1721" y="1713"/>
                    </a:lnTo>
                    <a:lnTo>
                      <a:pt x="1726" y="1713"/>
                    </a:lnTo>
                    <a:lnTo>
                      <a:pt x="1726" y="325"/>
                    </a:lnTo>
                    <a:lnTo>
                      <a:pt x="1706" y="325"/>
                    </a:lnTo>
                    <a:lnTo>
                      <a:pt x="1706" y="316"/>
                    </a:lnTo>
                    <a:lnTo>
                      <a:pt x="1654" y="316"/>
                    </a:lnTo>
                    <a:lnTo>
                      <a:pt x="1654" y="310"/>
                    </a:lnTo>
                    <a:lnTo>
                      <a:pt x="1626" y="310"/>
                    </a:lnTo>
                    <a:lnTo>
                      <a:pt x="1626" y="296"/>
                    </a:lnTo>
                    <a:lnTo>
                      <a:pt x="1575" y="296"/>
                    </a:lnTo>
                    <a:lnTo>
                      <a:pt x="1575" y="288"/>
                    </a:lnTo>
                    <a:lnTo>
                      <a:pt x="1539" y="288"/>
                    </a:lnTo>
                    <a:lnTo>
                      <a:pt x="1539" y="279"/>
                    </a:lnTo>
                    <a:lnTo>
                      <a:pt x="1493" y="279"/>
                    </a:lnTo>
                    <a:lnTo>
                      <a:pt x="1493" y="273"/>
                    </a:lnTo>
                    <a:lnTo>
                      <a:pt x="1458" y="273"/>
                    </a:lnTo>
                    <a:lnTo>
                      <a:pt x="1458" y="265"/>
                    </a:lnTo>
                    <a:lnTo>
                      <a:pt x="1415" y="265"/>
                    </a:lnTo>
                    <a:lnTo>
                      <a:pt x="1415" y="259"/>
                    </a:lnTo>
                    <a:lnTo>
                      <a:pt x="1378" y="259"/>
                    </a:lnTo>
                    <a:lnTo>
                      <a:pt x="1378" y="251"/>
                    </a:lnTo>
                    <a:lnTo>
                      <a:pt x="1334" y="251"/>
                    </a:lnTo>
                    <a:lnTo>
                      <a:pt x="1334" y="237"/>
                    </a:lnTo>
                    <a:lnTo>
                      <a:pt x="1297" y="237"/>
                    </a:lnTo>
                    <a:lnTo>
                      <a:pt x="1297" y="228"/>
                    </a:lnTo>
                    <a:lnTo>
                      <a:pt x="1253" y="228"/>
                    </a:lnTo>
                    <a:lnTo>
                      <a:pt x="1253" y="213"/>
                    </a:lnTo>
                    <a:lnTo>
                      <a:pt x="1175" y="213"/>
                    </a:lnTo>
                    <a:lnTo>
                      <a:pt x="1175" y="200"/>
                    </a:lnTo>
                    <a:lnTo>
                      <a:pt x="1138" y="200"/>
                    </a:lnTo>
                    <a:lnTo>
                      <a:pt x="1138" y="191"/>
                    </a:lnTo>
                    <a:lnTo>
                      <a:pt x="1101" y="191"/>
                    </a:lnTo>
                    <a:lnTo>
                      <a:pt x="1101" y="177"/>
                    </a:lnTo>
                    <a:lnTo>
                      <a:pt x="1057" y="177"/>
                    </a:lnTo>
                    <a:lnTo>
                      <a:pt x="1057" y="169"/>
                    </a:lnTo>
                    <a:lnTo>
                      <a:pt x="1020" y="169"/>
                    </a:lnTo>
                    <a:lnTo>
                      <a:pt x="1020" y="163"/>
                    </a:lnTo>
                    <a:lnTo>
                      <a:pt x="970" y="163"/>
                    </a:lnTo>
                    <a:lnTo>
                      <a:pt x="970" y="154"/>
                    </a:lnTo>
                    <a:lnTo>
                      <a:pt x="942" y="154"/>
                    </a:lnTo>
                    <a:lnTo>
                      <a:pt x="942" y="149"/>
                    </a:lnTo>
                    <a:lnTo>
                      <a:pt x="888" y="149"/>
                    </a:lnTo>
                    <a:lnTo>
                      <a:pt x="888" y="140"/>
                    </a:lnTo>
                    <a:lnTo>
                      <a:pt x="853" y="140"/>
                    </a:lnTo>
                    <a:lnTo>
                      <a:pt x="853" y="125"/>
                    </a:lnTo>
                    <a:lnTo>
                      <a:pt x="810" y="125"/>
                    </a:lnTo>
                    <a:lnTo>
                      <a:pt x="810" y="118"/>
                    </a:lnTo>
                    <a:lnTo>
                      <a:pt x="773" y="118"/>
                    </a:lnTo>
                    <a:lnTo>
                      <a:pt x="773" y="112"/>
                    </a:lnTo>
                    <a:lnTo>
                      <a:pt x="729" y="112"/>
                    </a:lnTo>
                    <a:lnTo>
                      <a:pt x="729" y="95"/>
                    </a:lnTo>
                    <a:lnTo>
                      <a:pt x="692" y="95"/>
                    </a:lnTo>
                    <a:lnTo>
                      <a:pt x="692" y="89"/>
                    </a:lnTo>
                    <a:lnTo>
                      <a:pt x="650" y="89"/>
                    </a:lnTo>
                    <a:lnTo>
                      <a:pt x="650" y="81"/>
                    </a:lnTo>
                    <a:lnTo>
                      <a:pt x="613" y="81"/>
                    </a:lnTo>
                    <a:lnTo>
                      <a:pt x="613" y="74"/>
                    </a:lnTo>
                    <a:lnTo>
                      <a:pt x="568" y="74"/>
                    </a:lnTo>
                    <a:lnTo>
                      <a:pt x="568" y="59"/>
                    </a:lnTo>
                    <a:lnTo>
                      <a:pt x="533" y="59"/>
                    </a:lnTo>
                    <a:lnTo>
                      <a:pt x="533" y="52"/>
                    </a:lnTo>
                    <a:lnTo>
                      <a:pt x="453" y="52"/>
                    </a:lnTo>
                    <a:lnTo>
                      <a:pt x="453" y="37"/>
                    </a:lnTo>
                    <a:lnTo>
                      <a:pt x="401" y="37"/>
                    </a:lnTo>
                    <a:lnTo>
                      <a:pt x="401" y="30"/>
                    </a:lnTo>
                    <a:lnTo>
                      <a:pt x="372" y="30"/>
                    </a:lnTo>
                    <a:lnTo>
                      <a:pt x="372" y="21"/>
                    </a:lnTo>
                    <a:lnTo>
                      <a:pt x="322" y="21"/>
                    </a:lnTo>
                    <a:lnTo>
                      <a:pt x="322" y="7"/>
                    </a:lnTo>
                    <a:lnTo>
                      <a:pt x="291" y="7"/>
                    </a:lnTo>
                    <a:lnTo>
                      <a:pt x="291" y="0"/>
                    </a:lnTo>
                    <a:lnTo>
                      <a:pt x="0" y="0"/>
                    </a:lnTo>
                    <a:close/>
                  </a:path>
                </a:pathLst>
              </a:custGeom>
              <a:solidFill>
                <a:srgbClr val="0202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06" name="Freeform 228"/>
              <p:cNvSpPr>
                <a:spLocks/>
              </p:cNvSpPr>
              <p:nvPr/>
            </p:nvSpPr>
            <p:spPr bwMode="auto">
              <a:xfrm>
                <a:off x="905" y="3154"/>
                <a:ext cx="158" cy="125"/>
              </a:xfrm>
              <a:custGeom>
                <a:avLst/>
                <a:gdLst>
                  <a:gd name="T0" fmla="*/ 0 w 1587"/>
                  <a:gd name="T1" fmla="*/ 0 h 1617"/>
                  <a:gd name="T2" fmla="*/ 0 w 1587"/>
                  <a:gd name="T3" fmla="*/ 0 h 1617"/>
                  <a:gd name="T4" fmla="*/ 0 w 1587"/>
                  <a:gd name="T5" fmla="*/ 0 h 1617"/>
                  <a:gd name="T6" fmla="*/ 0 w 1587"/>
                  <a:gd name="T7" fmla="*/ 0 h 1617"/>
                  <a:gd name="T8" fmla="*/ 0 w 1587"/>
                  <a:gd name="T9" fmla="*/ 0 h 1617"/>
                  <a:gd name="T10" fmla="*/ 0 w 1587"/>
                  <a:gd name="T11" fmla="*/ 0 h 1617"/>
                  <a:gd name="T12" fmla="*/ 0 w 1587"/>
                  <a:gd name="T13" fmla="*/ 0 h 1617"/>
                  <a:gd name="T14" fmla="*/ 0 w 1587"/>
                  <a:gd name="T15" fmla="*/ 0 h 1617"/>
                  <a:gd name="T16" fmla="*/ 0 w 1587"/>
                  <a:gd name="T17" fmla="*/ 0 h 1617"/>
                  <a:gd name="T18" fmla="*/ 0 w 1587"/>
                  <a:gd name="T19" fmla="*/ 0 h 1617"/>
                  <a:gd name="T20" fmla="*/ 0 w 1587"/>
                  <a:gd name="T21" fmla="*/ 0 h 1617"/>
                  <a:gd name="T22" fmla="*/ 0 w 1587"/>
                  <a:gd name="T23" fmla="*/ 0 h 1617"/>
                  <a:gd name="T24" fmla="*/ 0 w 1587"/>
                  <a:gd name="T25" fmla="*/ 0 h 1617"/>
                  <a:gd name="T26" fmla="*/ 0 w 1587"/>
                  <a:gd name="T27" fmla="*/ 0 h 1617"/>
                  <a:gd name="T28" fmla="*/ 0 w 1587"/>
                  <a:gd name="T29" fmla="*/ 0 h 1617"/>
                  <a:gd name="T30" fmla="*/ 0 w 1587"/>
                  <a:gd name="T31" fmla="*/ 0 h 1617"/>
                  <a:gd name="T32" fmla="*/ 0 w 1587"/>
                  <a:gd name="T33" fmla="*/ 0 h 1617"/>
                  <a:gd name="T34" fmla="*/ 0 w 1587"/>
                  <a:gd name="T35" fmla="*/ 0 h 1617"/>
                  <a:gd name="T36" fmla="*/ 0 w 1587"/>
                  <a:gd name="T37" fmla="*/ 0 h 1617"/>
                  <a:gd name="T38" fmla="*/ 0 w 1587"/>
                  <a:gd name="T39" fmla="*/ 0 h 1617"/>
                  <a:gd name="T40" fmla="*/ 0 w 1587"/>
                  <a:gd name="T41" fmla="*/ 0 h 1617"/>
                  <a:gd name="T42" fmla="*/ 0 w 1587"/>
                  <a:gd name="T43" fmla="*/ 0 h 1617"/>
                  <a:gd name="T44" fmla="*/ 0 w 1587"/>
                  <a:gd name="T45" fmla="*/ 0 h 1617"/>
                  <a:gd name="T46" fmla="*/ 0 w 1587"/>
                  <a:gd name="T47" fmla="*/ 0 h 1617"/>
                  <a:gd name="T48" fmla="*/ 0 w 1587"/>
                  <a:gd name="T49" fmla="*/ 0 h 1617"/>
                  <a:gd name="T50" fmla="*/ 0 w 1587"/>
                  <a:gd name="T51" fmla="*/ 0 h 1617"/>
                  <a:gd name="T52" fmla="*/ 0 w 1587"/>
                  <a:gd name="T53" fmla="*/ 0 h 1617"/>
                  <a:gd name="T54" fmla="*/ 0 w 1587"/>
                  <a:gd name="T55" fmla="*/ 0 h 1617"/>
                  <a:gd name="T56" fmla="*/ 0 w 1587"/>
                  <a:gd name="T57" fmla="*/ 0 h 1617"/>
                  <a:gd name="T58" fmla="*/ 0 w 1587"/>
                  <a:gd name="T59" fmla="*/ 0 h 1617"/>
                  <a:gd name="T60" fmla="*/ 0 w 1587"/>
                  <a:gd name="T61" fmla="*/ 0 h 1617"/>
                  <a:gd name="T62" fmla="*/ 0 w 1587"/>
                  <a:gd name="T63" fmla="*/ 0 h 1617"/>
                  <a:gd name="T64" fmla="*/ 0 w 1587"/>
                  <a:gd name="T65" fmla="*/ 0 h 1617"/>
                  <a:gd name="T66" fmla="*/ 0 w 1587"/>
                  <a:gd name="T67" fmla="*/ 0 h 1617"/>
                  <a:gd name="T68" fmla="*/ 0 w 1587"/>
                  <a:gd name="T69" fmla="*/ 0 h 1617"/>
                  <a:gd name="T70" fmla="*/ 0 w 1587"/>
                  <a:gd name="T71" fmla="*/ 0 h 1617"/>
                  <a:gd name="T72" fmla="*/ 0 w 1587"/>
                  <a:gd name="T73" fmla="*/ 0 h 1617"/>
                  <a:gd name="T74" fmla="*/ 0 w 1587"/>
                  <a:gd name="T75" fmla="*/ 0 h 1617"/>
                  <a:gd name="T76" fmla="*/ 0 w 1587"/>
                  <a:gd name="T77" fmla="*/ 0 h 1617"/>
                  <a:gd name="T78" fmla="*/ 0 w 1587"/>
                  <a:gd name="T79" fmla="*/ 0 h 1617"/>
                  <a:gd name="T80" fmla="*/ 0 w 1587"/>
                  <a:gd name="T81" fmla="*/ 0 h 1617"/>
                  <a:gd name="T82" fmla="*/ 0 w 1587"/>
                  <a:gd name="T83" fmla="*/ 0 h 1617"/>
                  <a:gd name="T84" fmla="*/ 0 w 1587"/>
                  <a:gd name="T85" fmla="*/ 0 h 1617"/>
                  <a:gd name="T86" fmla="*/ 0 w 1587"/>
                  <a:gd name="T87" fmla="*/ 0 h 1617"/>
                  <a:gd name="T88" fmla="*/ 0 w 1587"/>
                  <a:gd name="T89" fmla="*/ 0 h 1617"/>
                  <a:gd name="T90" fmla="*/ 0 w 1587"/>
                  <a:gd name="T91" fmla="*/ 0 h 1617"/>
                  <a:gd name="T92" fmla="*/ 0 w 1587"/>
                  <a:gd name="T93" fmla="*/ 0 h 1617"/>
                  <a:gd name="T94" fmla="*/ 0 w 1587"/>
                  <a:gd name="T95" fmla="*/ 0 h 1617"/>
                  <a:gd name="T96" fmla="*/ 0 w 1587"/>
                  <a:gd name="T97" fmla="*/ 0 h 1617"/>
                  <a:gd name="T98" fmla="*/ 0 w 1587"/>
                  <a:gd name="T99" fmla="*/ 0 h 1617"/>
                  <a:gd name="T100" fmla="*/ 0 w 1587"/>
                  <a:gd name="T101" fmla="*/ 0 h 1617"/>
                  <a:gd name="T102" fmla="*/ 0 w 1587"/>
                  <a:gd name="T103" fmla="*/ 0 h 1617"/>
                  <a:gd name="T104" fmla="*/ 0 w 1587"/>
                  <a:gd name="T105" fmla="*/ 0 h 1617"/>
                  <a:gd name="T106" fmla="*/ 0 w 1587"/>
                  <a:gd name="T107" fmla="*/ 0 h 1617"/>
                  <a:gd name="T108" fmla="*/ 0 w 1587"/>
                  <a:gd name="T109" fmla="*/ 0 h 1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87"/>
                  <a:gd name="T166" fmla="*/ 0 h 1617"/>
                  <a:gd name="T167" fmla="*/ 1587 w 1587"/>
                  <a:gd name="T168" fmla="*/ 1617 h 1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87" h="1617">
                    <a:moveTo>
                      <a:pt x="0" y="0"/>
                    </a:moveTo>
                    <a:lnTo>
                      <a:pt x="0" y="1350"/>
                    </a:lnTo>
                    <a:lnTo>
                      <a:pt x="36" y="1350"/>
                    </a:lnTo>
                    <a:lnTo>
                      <a:pt x="36" y="1359"/>
                    </a:lnTo>
                    <a:lnTo>
                      <a:pt x="72" y="1359"/>
                    </a:lnTo>
                    <a:lnTo>
                      <a:pt x="72" y="1364"/>
                    </a:lnTo>
                    <a:lnTo>
                      <a:pt x="109" y="1364"/>
                    </a:lnTo>
                    <a:lnTo>
                      <a:pt x="109" y="1381"/>
                    </a:lnTo>
                    <a:lnTo>
                      <a:pt x="151" y="1381"/>
                    </a:lnTo>
                    <a:lnTo>
                      <a:pt x="151" y="1387"/>
                    </a:lnTo>
                    <a:lnTo>
                      <a:pt x="188" y="1387"/>
                    </a:lnTo>
                    <a:lnTo>
                      <a:pt x="188" y="1395"/>
                    </a:lnTo>
                    <a:lnTo>
                      <a:pt x="224" y="1395"/>
                    </a:lnTo>
                    <a:lnTo>
                      <a:pt x="224" y="1401"/>
                    </a:lnTo>
                    <a:lnTo>
                      <a:pt x="255" y="1401"/>
                    </a:lnTo>
                    <a:lnTo>
                      <a:pt x="255" y="1418"/>
                    </a:lnTo>
                    <a:lnTo>
                      <a:pt x="334" y="1418"/>
                    </a:lnTo>
                    <a:lnTo>
                      <a:pt x="334" y="1432"/>
                    </a:lnTo>
                    <a:lnTo>
                      <a:pt x="370" y="1432"/>
                    </a:lnTo>
                    <a:lnTo>
                      <a:pt x="370" y="1438"/>
                    </a:lnTo>
                    <a:lnTo>
                      <a:pt x="407" y="1438"/>
                    </a:lnTo>
                    <a:lnTo>
                      <a:pt x="407" y="1447"/>
                    </a:lnTo>
                    <a:lnTo>
                      <a:pt x="451" y="1447"/>
                    </a:lnTo>
                    <a:lnTo>
                      <a:pt x="451" y="1461"/>
                    </a:lnTo>
                    <a:lnTo>
                      <a:pt x="496" y="1461"/>
                    </a:lnTo>
                    <a:lnTo>
                      <a:pt x="496" y="1469"/>
                    </a:lnTo>
                    <a:lnTo>
                      <a:pt x="532" y="1469"/>
                    </a:lnTo>
                    <a:lnTo>
                      <a:pt x="532" y="1476"/>
                    </a:lnTo>
                    <a:lnTo>
                      <a:pt x="569" y="1476"/>
                    </a:lnTo>
                    <a:lnTo>
                      <a:pt x="569" y="1483"/>
                    </a:lnTo>
                    <a:lnTo>
                      <a:pt x="605" y="1483"/>
                    </a:lnTo>
                    <a:lnTo>
                      <a:pt x="605" y="1498"/>
                    </a:lnTo>
                    <a:lnTo>
                      <a:pt x="647" y="1498"/>
                    </a:lnTo>
                    <a:lnTo>
                      <a:pt x="647" y="1506"/>
                    </a:lnTo>
                    <a:lnTo>
                      <a:pt x="684" y="1506"/>
                    </a:lnTo>
                    <a:lnTo>
                      <a:pt x="684" y="1520"/>
                    </a:lnTo>
                    <a:lnTo>
                      <a:pt x="757" y="1520"/>
                    </a:lnTo>
                    <a:lnTo>
                      <a:pt x="757" y="1529"/>
                    </a:lnTo>
                    <a:lnTo>
                      <a:pt x="786" y="1529"/>
                    </a:lnTo>
                    <a:lnTo>
                      <a:pt x="786" y="1535"/>
                    </a:lnTo>
                    <a:lnTo>
                      <a:pt x="838" y="1535"/>
                    </a:lnTo>
                    <a:lnTo>
                      <a:pt x="838" y="1549"/>
                    </a:lnTo>
                    <a:lnTo>
                      <a:pt x="875" y="1549"/>
                    </a:lnTo>
                    <a:lnTo>
                      <a:pt x="875" y="1557"/>
                    </a:lnTo>
                    <a:lnTo>
                      <a:pt x="903" y="1557"/>
                    </a:lnTo>
                    <a:lnTo>
                      <a:pt x="903" y="1566"/>
                    </a:lnTo>
                    <a:lnTo>
                      <a:pt x="939" y="1566"/>
                    </a:lnTo>
                    <a:lnTo>
                      <a:pt x="939" y="1580"/>
                    </a:lnTo>
                    <a:lnTo>
                      <a:pt x="990" y="1580"/>
                    </a:lnTo>
                    <a:lnTo>
                      <a:pt x="990" y="1586"/>
                    </a:lnTo>
                    <a:lnTo>
                      <a:pt x="1021" y="1586"/>
                    </a:lnTo>
                    <a:lnTo>
                      <a:pt x="1021" y="1594"/>
                    </a:lnTo>
                    <a:lnTo>
                      <a:pt x="1056" y="1594"/>
                    </a:lnTo>
                    <a:lnTo>
                      <a:pt x="1056" y="1602"/>
                    </a:lnTo>
                    <a:lnTo>
                      <a:pt x="1093" y="1602"/>
                    </a:lnTo>
                    <a:lnTo>
                      <a:pt x="1093" y="1617"/>
                    </a:lnTo>
                    <a:lnTo>
                      <a:pt x="1587" y="1617"/>
                    </a:lnTo>
                    <a:lnTo>
                      <a:pt x="1587" y="251"/>
                    </a:lnTo>
                    <a:lnTo>
                      <a:pt x="1559" y="251"/>
                    </a:lnTo>
                    <a:lnTo>
                      <a:pt x="1559" y="237"/>
                    </a:lnTo>
                    <a:lnTo>
                      <a:pt x="1508" y="237"/>
                    </a:lnTo>
                    <a:lnTo>
                      <a:pt x="1508" y="229"/>
                    </a:lnTo>
                    <a:lnTo>
                      <a:pt x="1472" y="229"/>
                    </a:lnTo>
                    <a:lnTo>
                      <a:pt x="1472" y="220"/>
                    </a:lnTo>
                    <a:lnTo>
                      <a:pt x="1426" y="220"/>
                    </a:lnTo>
                    <a:lnTo>
                      <a:pt x="1426" y="214"/>
                    </a:lnTo>
                    <a:lnTo>
                      <a:pt x="1391" y="214"/>
                    </a:lnTo>
                    <a:lnTo>
                      <a:pt x="1391" y="206"/>
                    </a:lnTo>
                    <a:lnTo>
                      <a:pt x="1348" y="206"/>
                    </a:lnTo>
                    <a:lnTo>
                      <a:pt x="1348" y="200"/>
                    </a:lnTo>
                    <a:lnTo>
                      <a:pt x="1311" y="200"/>
                    </a:lnTo>
                    <a:lnTo>
                      <a:pt x="1311" y="192"/>
                    </a:lnTo>
                    <a:lnTo>
                      <a:pt x="1267" y="192"/>
                    </a:lnTo>
                    <a:lnTo>
                      <a:pt x="1267" y="178"/>
                    </a:lnTo>
                    <a:lnTo>
                      <a:pt x="1230" y="178"/>
                    </a:lnTo>
                    <a:lnTo>
                      <a:pt x="1230" y="169"/>
                    </a:lnTo>
                    <a:lnTo>
                      <a:pt x="1186" y="169"/>
                    </a:lnTo>
                    <a:lnTo>
                      <a:pt x="1186" y="154"/>
                    </a:lnTo>
                    <a:lnTo>
                      <a:pt x="1108" y="154"/>
                    </a:lnTo>
                    <a:lnTo>
                      <a:pt x="1108" y="141"/>
                    </a:lnTo>
                    <a:lnTo>
                      <a:pt x="1071" y="141"/>
                    </a:lnTo>
                    <a:lnTo>
                      <a:pt x="1071" y="132"/>
                    </a:lnTo>
                    <a:lnTo>
                      <a:pt x="1034" y="132"/>
                    </a:lnTo>
                    <a:lnTo>
                      <a:pt x="1034" y="118"/>
                    </a:lnTo>
                    <a:lnTo>
                      <a:pt x="990" y="118"/>
                    </a:lnTo>
                    <a:lnTo>
                      <a:pt x="990" y="110"/>
                    </a:lnTo>
                    <a:lnTo>
                      <a:pt x="953" y="110"/>
                    </a:lnTo>
                    <a:lnTo>
                      <a:pt x="953" y="104"/>
                    </a:lnTo>
                    <a:lnTo>
                      <a:pt x="903" y="104"/>
                    </a:lnTo>
                    <a:lnTo>
                      <a:pt x="903" y="95"/>
                    </a:lnTo>
                    <a:lnTo>
                      <a:pt x="875" y="95"/>
                    </a:lnTo>
                    <a:lnTo>
                      <a:pt x="875" y="90"/>
                    </a:lnTo>
                    <a:lnTo>
                      <a:pt x="821" y="90"/>
                    </a:lnTo>
                    <a:lnTo>
                      <a:pt x="821" y="81"/>
                    </a:lnTo>
                    <a:lnTo>
                      <a:pt x="786" y="81"/>
                    </a:lnTo>
                    <a:lnTo>
                      <a:pt x="786" y="66"/>
                    </a:lnTo>
                    <a:lnTo>
                      <a:pt x="743" y="66"/>
                    </a:lnTo>
                    <a:lnTo>
                      <a:pt x="743" y="59"/>
                    </a:lnTo>
                    <a:lnTo>
                      <a:pt x="706" y="59"/>
                    </a:lnTo>
                    <a:lnTo>
                      <a:pt x="706" y="53"/>
                    </a:lnTo>
                    <a:lnTo>
                      <a:pt x="662" y="53"/>
                    </a:lnTo>
                    <a:lnTo>
                      <a:pt x="662" y="36"/>
                    </a:lnTo>
                    <a:lnTo>
                      <a:pt x="625" y="36"/>
                    </a:lnTo>
                    <a:lnTo>
                      <a:pt x="625" y="30"/>
                    </a:lnTo>
                    <a:lnTo>
                      <a:pt x="583" y="30"/>
                    </a:lnTo>
                    <a:lnTo>
                      <a:pt x="583" y="22"/>
                    </a:lnTo>
                    <a:lnTo>
                      <a:pt x="546" y="22"/>
                    </a:lnTo>
                    <a:lnTo>
                      <a:pt x="546" y="15"/>
                    </a:lnTo>
                    <a:lnTo>
                      <a:pt x="501" y="15"/>
                    </a:lnTo>
                    <a:lnTo>
                      <a:pt x="501" y="0"/>
                    </a:lnTo>
                    <a:lnTo>
                      <a:pt x="0" y="0"/>
                    </a:lnTo>
                    <a:close/>
                  </a:path>
                </a:pathLst>
              </a:custGeom>
              <a:solidFill>
                <a:srgbClr val="02028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07" name="Freeform 229"/>
              <p:cNvSpPr>
                <a:spLocks/>
              </p:cNvSpPr>
              <p:nvPr/>
            </p:nvSpPr>
            <p:spPr bwMode="auto">
              <a:xfrm>
                <a:off x="912" y="3160"/>
                <a:ext cx="145" cy="113"/>
              </a:xfrm>
              <a:custGeom>
                <a:avLst/>
                <a:gdLst>
                  <a:gd name="T0" fmla="*/ 0 w 1450"/>
                  <a:gd name="T1" fmla="*/ 0 h 1468"/>
                  <a:gd name="T2" fmla="*/ 0 w 1450"/>
                  <a:gd name="T3" fmla="*/ 0 h 1468"/>
                  <a:gd name="T4" fmla="*/ 0 w 1450"/>
                  <a:gd name="T5" fmla="*/ 0 h 1468"/>
                  <a:gd name="T6" fmla="*/ 0 w 1450"/>
                  <a:gd name="T7" fmla="*/ 0 h 1468"/>
                  <a:gd name="T8" fmla="*/ 0 w 1450"/>
                  <a:gd name="T9" fmla="*/ 0 h 1468"/>
                  <a:gd name="T10" fmla="*/ 0 w 1450"/>
                  <a:gd name="T11" fmla="*/ 0 h 1468"/>
                  <a:gd name="T12" fmla="*/ 0 w 1450"/>
                  <a:gd name="T13" fmla="*/ 0 h 1468"/>
                  <a:gd name="T14" fmla="*/ 0 w 1450"/>
                  <a:gd name="T15" fmla="*/ 0 h 1468"/>
                  <a:gd name="T16" fmla="*/ 0 w 1450"/>
                  <a:gd name="T17" fmla="*/ 0 h 1468"/>
                  <a:gd name="T18" fmla="*/ 0 w 1450"/>
                  <a:gd name="T19" fmla="*/ 0 h 1468"/>
                  <a:gd name="T20" fmla="*/ 0 w 1450"/>
                  <a:gd name="T21" fmla="*/ 0 h 1468"/>
                  <a:gd name="T22" fmla="*/ 0 w 1450"/>
                  <a:gd name="T23" fmla="*/ 0 h 1468"/>
                  <a:gd name="T24" fmla="*/ 0 w 1450"/>
                  <a:gd name="T25" fmla="*/ 0 h 1468"/>
                  <a:gd name="T26" fmla="*/ 0 w 1450"/>
                  <a:gd name="T27" fmla="*/ 0 h 1468"/>
                  <a:gd name="T28" fmla="*/ 0 w 1450"/>
                  <a:gd name="T29" fmla="*/ 0 h 1468"/>
                  <a:gd name="T30" fmla="*/ 0 w 1450"/>
                  <a:gd name="T31" fmla="*/ 0 h 1468"/>
                  <a:gd name="T32" fmla="*/ 0 w 1450"/>
                  <a:gd name="T33" fmla="*/ 0 h 1468"/>
                  <a:gd name="T34" fmla="*/ 0 w 1450"/>
                  <a:gd name="T35" fmla="*/ 0 h 1468"/>
                  <a:gd name="T36" fmla="*/ 0 w 1450"/>
                  <a:gd name="T37" fmla="*/ 0 h 1468"/>
                  <a:gd name="T38" fmla="*/ 0 w 1450"/>
                  <a:gd name="T39" fmla="*/ 0 h 1468"/>
                  <a:gd name="T40" fmla="*/ 0 w 1450"/>
                  <a:gd name="T41" fmla="*/ 0 h 1468"/>
                  <a:gd name="T42" fmla="*/ 0 w 1450"/>
                  <a:gd name="T43" fmla="*/ 0 h 1468"/>
                  <a:gd name="T44" fmla="*/ 0 w 1450"/>
                  <a:gd name="T45" fmla="*/ 0 h 1468"/>
                  <a:gd name="T46" fmla="*/ 0 w 1450"/>
                  <a:gd name="T47" fmla="*/ 0 h 1468"/>
                  <a:gd name="T48" fmla="*/ 0 w 1450"/>
                  <a:gd name="T49" fmla="*/ 0 h 1468"/>
                  <a:gd name="T50" fmla="*/ 0 w 1450"/>
                  <a:gd name="T51" fmla="*/ 0 h 1468"/>
                  <a:gd name="T52" fmla="*/ 0 w 1450"/>
                  <a:gd name="T53" fmla="*/ 0 h 1468"/>
                  <a:gd name="T54" fmla="*/ 0 w 1450"/>
                  <a:gd name="T55" fmla="*/ 0 h 1468"/>
                  <a:gd name="T56" fmla="*/ 0 w 1450"/>
                  <a:gd name="T57" fmla="*/ 0 h 1468"/>
                  <a:gd name="T58" fmla="*/ 0 w 1450"/>
                  <a:gd name="T59" fmla="*/ 0 h 1468"/>
                  <a:gd name="T60" fmla="*/ 0 w 1450"/>
                  <a:gd name="T61" fmla="*/ 0 h 1468"/>
                  <a:gd name="T62" fmla="*/ 0 w 1450"/>
                  <a:gd name="T63" fmla="*/ 0 h 1468"/>
                  <a:gd name="T64" fmla="*/ 0 w 1450"/>
                  <a:gd name="T65" fmla="*/ 0 h 1468"/>
                  <a:gd name="T66" fmla="*/ 0 w 1450"/>
                  <a:gd name="T67" fmla="*/ 0 h 1468"/>
                  <a:gd name="T68" fmla="*/ 0 w 1450"/>
                  <a:gd name="T69" fmla="*/ 0 h 1468"/>
                  <a:gd name="T70" fmla="*/ 0 w 1450"/>
                  <a:gd name="T71" fmla="*/ 0 h 1468"/>
                  <a:gd name="T72" fmla="*/ 0 w 1450"/>
                  <a:gd name="T73" fmla="*/ 0 h 14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0"/>
                  <a:gd name="T112" fmla="*/ 0 h 1468"/>
                  <a:gd name="T113" fmla="*/ 1450 w 1450"/>
                  <a:gd name="T114" fmla="*/ 1468 h 14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0" h="1468">
                    <a:moveTo>
                      <a:pt x="0" y="0"/>
                    </a:moveTo>
                    <a:lnTo>
                      <a:pt x="0" y="1283"/>
                    </a:lnTo>
                    <a:lnTo>
                      <a:pt x="37" y="1283"/>
                    </a:lnTo>
                    <a:lnTo>
                      <a:pt x="37" y="1300"/>
                    </a:lnTo>
                    <a:lnTo>
                      <a:pt x="79" y="1300"/>
                    </a:lnTo>
                    <a:lnTo>
                      <a:pt x="79" y="1306"/>
                    </a:lnTo>
                    <a:lnTo>
                      <a:pt x="116" y="1306"/>
                    </a:lnTo>
                    <a:lnTo>
                      <a:pt x="116" y="1314"/>
                    </a:lnTo>
                    <a:lnTo>
                      <a:pt x="152" y="1314"/>
                    </a:lnTo>
                    <a:lnTo>
                      <a:pt x="152" y="1320"/>
                    </a:lnTo>
                    <a:lnTo>
                      <a:pt x="183" y="1320"/>
                    </a:lnTo>
                    <a:lnTo>
                      <a:pt x="183" y="1337"/>
                    </a:lnTo>
                    <a:lnTo>
                      <a:pt x="262" y="1337"/>
                    </a:lnTo>
                    <a:lnTo>
                      <a:pt x="262" y="1351"/>
                    </a:lnTo>
                    <a:lnTo>
                      <a:pt x="298" y="1351"/>
                    </a:lnTo>
                    <a:lnTo>
                      <a:pt x="298" y="1357"/>
                    </a:lnTo>
                    <a:lnTo>
                      <a:pt x="335" y="1357"/>
                    </a:lnTo>
                    <a:lnTo>
                      <a:pt x="335" y="1366"/>
                    </a:lnTo>
                    <a:lnTo>
                      <a:pt x="379" y="1366"/>
                    </a:lnTo>
                    <a:lnTo>
                      <a:pt x="379" y="1380"/>
                    </a:lnTo>
                    <a:lnTo>
                      <a:pt x="424" y="1380"/>
                    </a:lnTo>
                    <a:lnTo>
                      <a:pt x="424" y="1388"/>
                    </a:lnTo>
                    <a:lnTo>
                      <a:pt x="460" y="1388"/>
                    </a:lnTo>
                    <a:lnTo>
                      <a:pt x="460" y="1395"/>
                    </a:lnTo>
                    <a:lnTo>
                      <a:pt x="497" y="1395"/>
                    </a:lnTo>
                    <a:lnTo>
                      <a:pt x="497" y="1402"/>
                    </a:lnTo>
                    <a:lnTo>
                      <a:pt x="533" y="1402"/>
                    </a:lnTo>
                    <a:lnTo>
                      <a:pt x="533" y="1417"/>
                    </a:lnTo>
                    <a:lnTo>
                      <a:pt x="575" y="1417"/>
                    </a:lnTo>
                    <a:lnTo>
                      <a:pt x="575" y="1425"/>
                    </a:lnTo>
                    <a:lnTo>
                      <a:pt x="612" y="1425"/>
                    </a:lnTo>
                    <a:lnTo>
                      <a:pt x="612" y="1439"/>
                    </a:lnTo>
                    <a:lnTo>
                      <a:pt x="685" y="1439"/>
                    </a:lnTo>
                    <a:lnTo>
                      <a:pt x="685" y="1448"/>
                    </a:lnTo>
                    <a:lnTo>
                      <a:pt x="714" y="1448"/>
                    </a:lnTo>
                    <a:lnTo>
                      <a:pt x="714" y="1454"/>
                    </a:lnTo>
                    <a:lnTo>
                      <a:pt x="766" y="1454"/>
                    </a:lnTo>
                    <a:lnTo>
                      <a:pt x="766" y="1468"/>
                    </a:lnTo>
                    <a:lnTo>
                      <a:pt x="1450" y="1468"/>
                    </a:lnTo>
                    <a:lnTo>
                      <a:pt x="1450" y="156"/>
                    </a:lnTo>
                    <a:lnTo>
                      <a:pt x="1436" y="156"/>
                    </a:lnTo>
                    <a:lnTo>
                      <a:pt x="1436" y="148"/>
                    </a:lnTo>
                    <a:lnTo>
                      <a:pt x="1400" y="148"/>
                    </a:lnTo>
                    <a:lnTo>
                      <a:pt x="1400" y="139"/>
                    </a:lnTo>
                    <a:lnTo>
                      <a:pt x="1354" y="139"/>
                    </a:lnTo>
                    <a:lnTo>
                      <a:pt x="1354" y="133"/>
                    </a:lnTo>
                    <a:lnTo>
                      <a:pt x="1319" y="133"/>
                    </a:lnTo>
                    <a:lnTo>
                      <a:pt x="1319" y="125"/>
                    </a:lnTo>
                    <a:lnTo>
                      <a:pt x="1276" y="125"/>
                    </a:lnTo>
                    <a:lnTo>
                      <a:pt x="1276" y="119"/>
                    </a:lnTo>
                    <a:lnTo>
                      <a:pt x="1239" y="119"/>
                    </a:lnTo>
                    <a:lnTo>
                      <a:pt x="1239" y="111"/>
                    </a:lnTo>
                    <a:lnTo>
                      <a:pt x="1195" y="111"/>
                    </a:lnTo>
                    <a:lnTo>
                      <a:pt x="1195" y="97"/>
                    </a:lnTo>
                    <a:lnTo>
                      <a:pt x="1158" y="97"/>
                    </a:lnTo>
                    <a:lnTo>
                      <a:pt x="1158" y="88"/>
                    </a:lnTo>
                    <a:lnTo>
                      <a:pt x="1114" y="88"/>
                    </a:lnTo>
                    <a:lnTo>
                      <a:pt x="1114" y="73"/>
                    </a:lnTo>
                    <a:lnTo>
                      <a:pt x="1036" y="73"/>
                    </a:lnTo>
                    <a:lnTo>
                      <a:pt x="1036" y="60"/>
                    </a:lnTo>
                    <a:lnTo>
                      <a:pt x="999" y="60"/>
                    </a:lnTo>
                    <a:lnTo>
                      <a:pt x="999" y="51"/>
                    </a:lnTo>
                    <a:lnTo>
                      <a:pt x="962" y="51"/>
                    </a:lnTo>
                    <a:lnTo>
                      <a:pt x="962" y="37"/>
                    </a:lnTo>
                    <a:lnTo>
                      <a:pt x="918" y="37"/>
                    </a:lnTo>
                    <a:lnTo>
                      <a:pt x="918" y="29"/>
                    </a:lnTo>
                    <a:lnTo>
                      <a:pt x="881" y="29"/>
                    </a:lnTo>
                    <a:lnTo>
                      <a:pt x="881" y="23"/>
                    </a:lnTo>
                    <a:lnTo>
                      <a:pt x="831" y="23"/>
                    </a:lnTo>
                    <a:lnTo>
                      <a:pt x="831" y="14"/>
                    </a:lnTo>
                    <a:lnTo>
                      <a:pt x="803" y="14"/>
                    </a:lnTo>
                    <a:lnTo>
                      <a:pt x="803" y="9"/>
                    </a:lnTo>
                    <a:lnTo>
                      <a:pt x="749" y="9"/>
                    </a:lnTo>
                    <a:lnTo>
                      <a:pt x="749" y="0"/>
                    </a:lnTo>
                    <a:lnTo>
                      <a:pt x="0" y="0"/>
                    </a:lnTo>
                    <a:close/>
                  </a:path>
                </a:pathLst>
              </a:custGeom>
              <a:solidFill>
                <a:srgbClr val="0202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08" name="Freeform 230"/>
              <p:cNvSpPr>
                <a:spLocks/>
              </p:cNvSpPr>
              <p:nvPr/>
            </p:nvSpPr>
            <p:spPr bwMode="auto">
              <a:xfrm>
                <a:off x="918" y="3165"/>
                <a:ext cx="132" cy="103"/>
              </a:xfrm>
              <a:custGeom>
                <a:avLst/>
                <a:gdLst>
                  <a:gd name="T0" fmla="*/ 0 w 1319"/>
                  <a:gd name="T1" fmla="*/ 0 h 1335"/>
                  <a:gd name="T2" fmla="*/ 0 w 1319"/>
                  <a:gd name="T3" fmla="*/ 0 h 1335"/>
                  <a:gd name="T4" fmla="*/ 0 w 1319"/>
                  <a:gd name="T5" fmla="*/ 0 h 1335"/>
                  <a:gd name="T6" fmla="*/ 0 w 1319"/>
                  <a:gd name="T7" fmla="*/ 0 h 1335"/>
                  <a:gd name="T8" fmla="*/ 0 w 1319"/>
                  <a:gd name="T9" fmla="*/ 0 h 1335"/>
                  <a:gd name="T10" fmla="*/ 0 w 1319"/>
                  <a:gd name="T11" fmla="*/ 0 h 1335"/>
                  <a:gd name="T12" fmla="*/ 0 w 1319"/>
                  <a:gd name="T13" fmla="*/ 0 h 1335"/>
                  <a:gd name="T14" fmla="*/ 0 w 1319"/>
                  <a:gd name="T15" fmla="*/ 0 h 1335"/>
                  <a:gd name="T16" fmla="*/ 0 w 1319"/>
                  <a:gd name="T17" fmla="*/ 0 h 1335"/>
                  <a:gd name="T18" fmla="*/ 0 w 1319"/>
                  <a:gd name="T19" fmla="*/ 0 h 1335"/>
                  <a:gd name="T20" fmla="*/ 0 w 1319"/>
                  <a:gd name="T21" fmla="*/ 0 h 1335"/>
                  <a:gd name="T22" fmla="*/ 0 w 1319"/>
                  <a:gd name="T23" fmla="*/ 0 h 1335"/>
                  <a:gd name="T24" fmla="*/ 0 w 1319"/>
                  <a:gd name="T25" fmla="*/ 0 h 1335"/>
                  <a:gd name="T26" fmla="*/ 0 w 1319"/>
                  <a:gd name="T27" fmla="*/ 0 h 1335"/>
                  <a:gd name="T28" fmla="*/ 0 w 1319"/>
                  <a:gd name="T29" fmla="*/ 0 h 1335"/>
                  <a:gd name="T30" fmla="*/ 0 w 1319"/>
                  <a:gd name="T31" fmla="*/ 0 h 1335"/>
                  <a:gd name="T32" fmla="*/ 0 w 1319"/>
                  <a:gd name="T33" fmla="*/ 0 h 1335"/>
                  <a:gd name="T34" fmla="*/ 0 w 1319"/>
                  <a:gd name="T35" fmla="*/ 0 h 1335"/>
                  <a:gd name="T36" fmla="*/ 0 w 1319"/>
                  <a:gd name="T37" fmla="*/ 0 h 1335"/>
                  <a:gd name="T38" fmla="*/ 0 w 1319"/>
                  <a:gd name="T39" fmla="*/ 0 h 1335"/>
                  <a:gd name="T40" fmla="*/ 0 w 1319"/>
                  <a:gd name="T41" fmla="*/ 0 h 1335"/>
                  <a:gd name="T42" fmla="*/ 0 w 1319"/>
                  <a:gd name="T43" fmla="*/ 0 h 1335"/>
                  <a:gd name="T44" fmla="*/ 0 w 1319"/>
                  <a:gd name="T45" fmla="*/ 0 h 1335"/>
                  <a:gd name="T46" fmla="*/ 0 w 1319"/>
                  <a:gd name="T47" fmla="*/ 0 h 1335"/>
                  <a:gd name="T48" fmla="*/ 0 w 1319"/>
                  <a:gd name="T49" fmla="*/ 0 h 1335"/>
                  <a:gd name="T50" fmla="*/ 0 w 1319"/>
                  <a:gd name="T51" fmla="*/ 0 h 1335"/>
                  <a:gd name="T52" fmla="*/ 0 w 1319"/>
                  <a:gd name="T53" fmla="*/ 0 h 1335"/>
                  <a:gd name="T54" fmla="*/ 0 w 1319"/>
                  <a:gd name="T55" fmla="*/ 0 h 1335"/>
                  <a:gd name="T56" fmla="*/ 0 w 1319"/>
                  <a:gd name="T57" fmla="*/ 0 h 1335"/>
                  <a:gd name="T58" fmla="*/ 0 w 1319"/>
                  <a:gd name="T59" fmla="*/ 0 h 1335"/>
                  <a:gd name="T60" fmla="*/ 0 w 1319"/>
                  <a:gd name="T61" fmla="*/ 0 h 1335"/>
                  <a:gd name="T62" fmla="*/ 0 w 1319"/>
                  <a:gd name="T63" fmla="*/ 0 h 1335"/>
                  <a:gd name="T64" fmla="*/ 0 w 1319"/>
                  <a:gd name="T65" fmla="*/ 0 h 1335"/>
                  <a:gd name="T66" fmla="*/ 0 w 1319"/>
                  <a:gd name="T67" fmla="*/ 0 h 1335"/>
                  <a:gd name="T68" fmla="*/ 0 w 1319"/>
                  <a:gd name="T69" fmla="*/ 0 h 1335"/>
                  <a:gd name="T70" fmla="*/ 0 w 1319"/>
                  <a:gd name="T71" fmla="*/ 0 h 1335"/>
                  <a:gd name="T72" fmla="*/ 0 w 1319"/>
                  <a:gd name="T73" fmla="*/ 0 h 1335"/>
                  <a:gd name="T74" fmla="*/ 0 w 1319"/>
                  <a:gd name="T75" fmla="*/ 0 h 1335"/>
                  <a:gd name="T76" fmla="*/ 0 w 1319"/>
                  <a:gd name="T77" fmla="*/ 0 h 1335"/>
                  <a:gd name="T78" fmla="*/ 0 w 1319"/>
                  <a:gd name="T79" fmla="*/ 0 h 1335"/>
                  <a:gd name="T80" fmla="*/ 0 w 1319"/>
                  <a:gd name="T81" fmla="*/ 0 h 13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19"/>
                  <a:gd name="T124" fmla="*/ 0 h 1335"/>
                  <a:gd name="T125" fmla="*/ 1319 w 1319"/>
                  <a:gd name="T126" fmla="*/ 1335 h 13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19" h="1335">
                    <a:moveTo>
                      <a:pt x="0" y="0"/>
                    </a:moveTo>
                    <a:lnTo>
                      <a:pt x="0" y="1240"/>
                    </a:lnTo>
                    <a:lnTo>
                      <a:pt x="20" y="1240"/>
                    </a:lnTo>
                    <a:lnTo>
                      <a:pt x="20" y="1246"/>
                    </a:lnTo>
                    <a:lnTo>
                      <a:pt x="57" y="1246"/>
                    </a:lnTo>
                    <a:lnTo>
                      <a:pt x="57" y="1254"/>
                    </a:lnTo>
                    <a:lnTo>
                      <a:pt x="93" y="1254"/>
                    </a:lnTo>
                    <a:lnTo>
                      <a:pt x="93" y="1260"/>
                    </a:lnTo>
                    <a:lnTo>
                      <a:pt x="124" y="1260"/>
                    </a:lnTo>
                    <a:lnTo>
                      <a:pt x="124" y="1277"/>
                    </a:lnTo>
                    <a:lnTo>
                      <a:pt x="203" y="1277"/>
                    </a:lnTo>
                    <a:lnTo>
                      <a:pt x="203" y="1291"/>
                    </a:lnTo>
                    <a:lnTo>
                      <a:pt x="239" y="1291"/>
                    </a:lnTo>
                    <a:lnTo>
                      <a:pt x="239" y="1297"/>
                    </a:lnTo>
                    <a:lnTo>
                      <a:pt x="276" y="1297"/>
                    </a:lnTo>
                    <a:lnTo>
                      <a:pt x="276" y="1306"/>
                    </a:lnTo>
                    <a:lnTo>
                      <a:pt x="320" y="1306"/>
                    </a:lnTo>
                    <a:lnTo>
                      <a:pt x="320" y="1320"/>
                    </a:lnTo>
                    <a:lnTo>
                      <a:pt x="365" y="1320"/>
                    </a:lnTo>
                    <a:lnTo>
                      <a:pt x="365" y="1328"/>
                    </a:lnTo>
                    <a:lnTo>
                      <a:pt x="401" y="1328"/>
                    </a:lnTo>
                    <a:lnTo>
                      <a:pt x="401" y="1335"/>
                    </a:lnTo>
                    <a:lnTo>
                      <a:pt x="1319" y="1335"/>
                    </a:lnTo>
                    <a:lnTo>
                      <a:pt x="1319" y="79"/>
                    </a:lnTo>
                    <a:lnTo>
                      <a:pt x="1295" y="79"/>
                    </a:lnTo>
                    <a:lnTo>
                      <a:pt x="1295" y="73"/>
                    </a:lnTo>
                    <a:lnTo>
                      <a:pt x="1260" y="73"/>
                    </a:lnTo>
                    <a:lnTo>
                      <a:pt x="1260" y="65"/>
                    </a:lnTo>
                    <a:lnTo>
                      <a:pt x="1217" y="65"/>
                    </a:lnTo>
                    <a:lnTo>
                      <a:pt x="1217" y="59"/>
                    </a:lnTo>
                    <a:lnTo>
                      <a:pt x="1180" y="59"/>
                    </a:lnTo>
                    <a:lnTo>
                      <a:pt x="1180" y="51"/>
                    </a:lnTo>
                    <a:lnTo>
                      <a:pt x="1136" y="51"/>
                    </a:lnTo>
                    <a:lnTo>
                      <a:pt x="1136" y="37"/>
                    </a:lnTo>
                    <a:lnTo>
                      <a:pt x="1099" y="37"/>
                    </a:lnTo>
                    <a:lnTo>
                      <a:pt x="1099" y="28"/>
                    </a:lnTo>
                    <a:lnTo>
                      <a:pt x="1055" y="28"/>
                    </a:lnTo>
                    <a:lnTo>
                      <a:pt x="1055" y="13"/>
                    </a:lnTo>
                    <a:lnTo>
                      <a:pt x="977" y="13"/>
                    </a:lnTo>
                    <a:lnTo>
                      <a:pt x="977" y="0"/>
                    </a:lnTo>
                    <a:lnTo>
                      <a:pt x="0" y="0"/>
                    </a:lnTo>
                    <a:close/>
                  </a:path>
                </a:pathLst>
              </a:custGeom>
              <a:solidFill>
                <a:srgbClr val="0202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09" name="Freeform 231"/>
              <p:cNvSpPr>
                <a:spLocks/>
              </p:cNvSpPr>
              <p:nvPr/>
            </p:nvSpPr>
            <p:spPr bwMode="auto">
              <a:xfrm>
                <a:off x="926" y="3171"/>
                <a:ext cx="118" cy="92"/>
              </a:xfrm>
              <a:custGeom>
                <a:avLst/>
                <a:gdLst>
                  <a:gd name="T0" fmla="*/ 0 w 1181"/>
                  <a:gd name="T1" fmla="*/ 0 h 1204"/>
                  <a:gd name="T2" fmla="*/ 0 w 1181"/>
                  <a:gd name="T3" fmla="*/ 0 h 1204"/>
                  <a:gd name="T4" fmla="*/ 0 w 1181"/>
                  <a:gd name="T5" fmla="*/ 0 h 1204"/>
                  <a:gd name="T6" fmla="*/ 0 w 1181"/>
                  <a:gd name="T7" fmla="*/ 0 h 1204"/>
                  <a:gd name="T8" fmla="*/ 0 w 1181"/>
                  <a:gd name="T9" fmla="*/ 0 h 1204"/>
                  <a:gd name="T10" fmla="*/ 0 w 1181"/>
                  <a:gd name="T11" fmla="*/ 0 h 1204"/>
                  <a:gd name="T12" fmla="*/ 0 w 1181"/>
                  <a:gd name="T13" fmla="*/ 0 h 1204"/>
                  <a:gd name="T14" fmla="*/ 0 w 1181"/>
                  <a:gd name="T15" fmla="*/ 0 h 1204"/>
                  <a:gd name="T16" fmla="*/ 0 w 1181"/>
                  <a:gd name="T17" fmla="*/ 0 h 1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1"/>
                  <a:gd name="T28" fmla="*/ 0 h 1204"/>
                  <a:gd name="T29" fmla="*/ 1181 w 1181"/>
                  <a:gd name="T30" fmla="*/ 1204 h 12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1" h="1204">
                    <a:moveTo>
                      <a:pt x="0" y="0"/>
                    </a:moveTo>
                    <a:lnTo>
                      <a:pt x="0" y="1181"/>
                    </a:lnTo>
                    <a:lnTo>
                      <a:pt x="14" y="1181"/>
                    </a:lnTo>
                    <a:lnTo>
                      <a:pt x="14" y="1187"/>
                    </a:lnTo>
                    <a:lnTo>
                      <a:pt x="45" y="1187"/>
                    </a:lnTo>
                    <a:lnTo>
                      <a:pt x="45" y="1204"/>
                    </a:lnTo>
                    <a:lnTo>
                      <a:pt x="1181" y="1204"/>
                    </a:lnTo>
                    <a:lnTo>
                      <a:pt x="1181" y="0"/>
                    </a:lnTo>
                    <a:lnTo>
                      <a:pt x="0" y="0"/>
                    </a:lnTo>
                    <a:close/>
                  </a:path>
                </a:pathLst>
              </a:custGeom>
              <a:solidFill>
                <a:srgbClr val="020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10" name="Rectangle 232"/>
              <p:cNvSpPr>
                <a:spLocks noChangeArrowheads="1"/>
              </p:cNvSpPr>
              <p:nvPr/>
            </p:nvSpPr>
            <p:spPr bwMode="auto">
              <a:xfrm>
                <a:off x="931" y="3175"/>
                <a:ext cx="104" cy="81"/>
              </a:xfrm>
              <a:prstGeom prst="rect">
                <a:avLst/>
              </a:prstGeom>
              <a:solidFill>
                <a:srgbClr val="02025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9811" name="Rectangle 233"/>
              <p:cNvSpPr>
                <a:spLocks noChangeArrowheads="1"/>
              </p:cNvSpPr>
              <p:nvPr/>
            </p:nvSpPr>
            <p:spPr bwMode="auto">
              <a:xfrm>
                <a:off x="938" y="3181"/>
                <a:ext cx="90" cy="70"/>
              </a:xfrm>
              <a:prstGeom prst="rect">
                <a:avLst/>
              </a:prstGeom>
              <a:solidFill>
                <a:srgbClr val="0202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9812" name="Rectangle 234"/>
              <p:cNvSpPr>
                <a:spLocks noChangeArrowheads="1"/>
              </p:cNvSpPr>
              <p:nvPr/>
            </p:nvSpPr>
            <p:spPr bwMode="auto">
              <a:xfrm>
                <a:off x="945" y="3186"/>
                <a:ext cx="77" cy="60"/>
              </a:xfrm>
              <a:prstGeom prst="rect">
                <a:avLst/>
              </a:prstGeom>
              <a:solidFill>
                <a:srgbClr val="0202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9813" name="Rectangle 235"/>
              <p:cNvSpPr>
                <a:spLocks noChangeArrowheads="1"/>
              </p:cNvSpPr>
              <p:nvPr/>
            </p:nvSpPr>
            <p:spPr bwMode="auto">
              <a:xfrm>
                <a:off x="952" y="3192"/>
                <a:ext cx="63" cy="48"/>
              </a:xfrm>
              <a:prstGeom prst="rect">
                <a:avLst/>
              </a:prstGeom>
              <a:solidFill>
                <a:srgbClr val="0202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9814" name="Rectangle 236"/>
              <p:cNvSpPr>
                <a:spLocks noChangeArrowheads="1"/>
              </p:cNvSpPr>
              <p:nvPr/>
            </p:nvSpPr>
            <p:spPr bwMode="auto">
              <a:xfrm>
                <a:off x="958" y="3197"/>
                <a:ext cx="50" cy="38"/>
              </a:xfrm>
              <a:prstGeom prst="rect">
                <a:avLst/>
              </a:prstGeom>
              <a:solidFill>
                <a:srgbClr val="0202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9815" name="Rectangle 237"/>
              <p:cNvSpPr>
                <a:spLocks noChangeArrowheads="1"/>
              </p:cNvSpPr>
              <p:nvPr/>
            </p:nvSpPr>
            <p:spPr bwMode="auto">
              <a:xfrm>
                <a:off x="965" y="3202"/>
                <a:ext cx="37" cy="28"/>
              </a:xfrm>
              <a:prstGeom prst="rect">
                <a:avLst/>
              </a:prstGeom>
              <a:solidFill>
                <a:srgbClr val="02020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9816" name="Rectangle 238"/>
              <p:cNvSpPr>
                <a:spLocks noChangeArrowheads="1"/>
              </p:cNvSpPr>
              <p:nvPr/>
            </p:nvSpPr>
            <p:spPr bwMode="auto">
              <a:xfrm>
                <a:off x="972" y="3207"/>
                <a:ext cx="22"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9817" name="Freeform 239"/>
              <p:cNvSpPr>
                <a:spLocks/>
              </p:cNvSpPr>
              <p:nvPr/>
            </p:nvSpPr>
            <p:spPr bwMode="auto">
              <a:xfrm>
                <a:off x="851" y="3145"/>
                <a:ext cx="265" cy="142"/>
              </a:xfrm>
              <a:custGeom>
                <a:avLst/>
                <a:gdLst>
                  <a:gd name="T0" fmla="*/ 0 w 2644"/>
                  <a:gd name="T1" fmla="*/ 0 h 1845"/>
                  <a:gd name="T2" fmla="*/ 0 w 2644"/>
                  <a:gd name="T3" fmla="*/ 0 h 1845"/>
                  <a:gd name="T4" fmla="*/ 0 w 2644"/>
                  <a:gd name="T5" fmla="*/ 0 h 1845"/>
                  <a:gd name="T6" fmla="*/ 0 w 2644"/>
                  <a:gd name="T7" fmla="*/ 0 h 1845"/>
                  <a:gd name="T8" fmla="*/ 0 w 2644"/>
                  <a:gd name="T9" fmla="*/ 0 h 1845"/>
                  <a:gd name="T10" fmla="*/ 0 w 2644"/>
                  <a:gd name="T11" fmla="*/ 0 h 1845"/>
                  <a:gd name="T12" fmla="*/ 0 w 2644"/>
                  <a:gd name="T13" fmla="*/ 0 h 1845"/>
                  <a:gd name="T14" fmla="*/ 0 w 2644"/>
                  <a:gd name="T15" fmla="*/ 0 h 1845"/>
                  <a:gd name="T16" fmla="*/ 0 w 2644"/>
                  <a:gd name="T17" fmla="*/ 0 h 1845"/>
                  <a:gd name="T18" fmla="*/ 0 w 2644"/>
                  <a:gd name="T19" fmla="*/ 0 h 1845"/>
                  <a:gd name="T20" fmla="*/ 0 w 2644"/>
                  <a:gd name="T21" fmla="*/ 0 h 1845"/>
                  <a:gd name="T22" fmla="*/ 0 w 2644"/>
                  <a:gd name="T23" fmla="*/ 0 h 1845"/>
                  <a:gd name="T24" fmla="*/ 0 w 2644"/>
                  <a:gd name="T25" fmla="*/ 0 h 1845"/>
                  <a:gd name="T26" fmla="*/ 0 w 2644"/>
                  <a:gd name="T27" fmla="*/ 0 h 1845"/>
                  <a:gd name="T28" fmla="*/ 0 w 2644"/>
                  <a:gd name="T29" fmla="*/ 0 h 1845"/>
                  <a:gd name="T30" fmla="*/ 0 w 2644"/>
                  <a:gd name="T31" fmla="*/ 0 h 1845"/>
                  <a:gd name="T32" fmla="*/ 0 w 2644"/>
                  <a:gd name="T33" fmla="*/ 0 h 1845"/>
                  <a:gd name="T34" fmla="*/ 0 w 2644"/>
                  <a:gd name="T35" fmla="*/ 0 h 1845"/>
                  <a:gd name="T36" fmla="*/ 0 w 2644"/>
                  <a:gd name="T37" fmla="*/ 0 h 1845"/>
                  <a:gd name="T38" fmla="*/ 0 w 2644"/>
                  <a:gd name="T39" fmla="*/ 0 h 1845"/>
                  <a:gd name="T40" fmla="*/ 0 w 2644"/>
                  <a:gd name="T41" fmla="*/ 0 h 1845"/>
                  <a:gd name="T42" fmla="*/ 0 w 2644"/>
                  <a:gd name="T43" fmla="*/ 0 h 1845"/>
                  <a:gd name="T44" fmla="*/ 0 w 2644"/>
                  <a:gd name="T45" fmla="*/ 0 h 1845"/>
                  <a:gd name="T46" fmla="*/ 0 w 2644"/>
                  <a:gd name="T47" fmla="*/ 0 h 1845"/>
                  <a:gd name="T48" fmla="*/ 0 w 2644"/>
                  <a:gd name="T49" fmla="*/ 0 h 1845"/>
                  <a:gd name="T50" fmla="*/ 0 w 2644"/>
                  <a:gd name="T51" fmla="*/ 0 h 1845"/>
                  <a:gd name="T52" fmla="*/ 0 w 2644"/>
                  <a:gd name="T53" fmla="*/ 0 h 1845"/>
                  <a:gd name="T54" fmla="*/ 0 w 2644"/>
                  <a:gd name="T55" fmla="*/ 0 h 1845"/>
                  <a:gd name="T56" fmla="*/ 0 w 2644"/>
                  <a:gd name="T57" fmla="*/ 0 h 1845"/>
                  <a:gd name="T58" fmla="*/ 0 w 2644"/>
                  <a:gd name="T59" fmla="*/ 0 h 1845"/>
                  <a:gd name="T60" fmla="*/ 0 w 2644"/>
                  <a:gd name="T61" fmla="*/ 0 h 1845"/>
                  <a:gd name="T62" fmla="*/ 0 w 2644"/>
                  <a:gd name="T63" fmla="*/ 0 h 1845"/>
                  <a:gd name="T64" fmla="*/ 0 w 2644"/>
                  <a:gd name="T65" fmla="*/ 0 h 1845"/>
                  <a:gd name="T66" fmla="*/ 0 w 2644"/>
                  <a:gd name="T67" fmla="*/ 0 h 1845"/>
                  <a:gd name="T68" fmla="*/ 0 w 2644"/>
                  <a:gd name="T69" fmla="*/ 0 h 18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44"/>
                  <a:gd name="T106" fmla="*/ 0 h 1845"/>
                  <a:gd name="T107" fmla="*/ 2644 w 2644"/>
                  <a:gd name="T108" fmla="*/ 1845 h 18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44" h="1845">
                    <a:moveTo>
                      <a:pt x="474" y="0"/>
                    </a:moveTo>
                    <a:lnTo>
                      <a:pt x="0" y="1328"/>
                    </a:lnTo>
                    <a:lnTo>
                      <a:pt x="2157" y="1845"/>
                    </a:lnTo>
                    <a:lnTo>
                      <a:pt x="2172" y="1823"/>
                    </a:lnTo>
                    <a:lnTo>
                      <a:pt x="2172" y="1814"/>
                    </a:lnTo>
                    <a:lnTo>
                      <a:pt x="2179" y="1786"/>
                    </a:lnTo>
                    <a:lnTo>
                      <a:pt x="2187" y="1757"/>
                    </a:lnTo>
                    <a:lnTo>
                      <a:pt x="2209" y="1720"/>
                    </a:lnTo>
                    <a:lnTo>
                      <a:pt x="2209" y="1684"/>
                    </a:lnTo>
                    <a:lnTo>
                      <a:pt x="2229" y="1647"/>
                    </a:lnTo>
                    <a:lnTo>
                      <a:pt x="2246" y="1594"/>
                    </a:lnTo>
                    <a:lnTo>
                      <a:pt x="2266" y="1550"/>
                    </a:lnTo>
                    <a:lnTo>
                      <a:pt x="2288" y="1499"/>
                    </a:lnTo>
                    <a:lnTo>
                      <a:pt x="2302" y="1440"/>
                    </a:lnTo>
                    <a:lnTo>
                      <a:pt x="2324" y="1388"/>
                    </a:lnTo>
                    <a:lnTo>
                      <a:pt x="2347" y="1328"/>
                    </a:lnTo>
                    <a:lnTo>
                      <a:pt x="2369" y="1269"/>
                    </a:lnTo>
                    <a:lnTo>
                      <a:pt x="2390" y="1204"/>
                    </a:lnTo>
                    <a:lnTo>
                      <a:pt x="2412" y="1150"/>
                    </a:lnTo>
                    <a:lnTo>
                      <a:pt x="2434" y="1085"/>
                    </a:lnTo>
                    <a:lnTo>
                      <a:pt x="2448" y="1025"/>
                    </a:lnTo>
                    <a:lnTo>
                      <a:pt x="2484" y="965"/>
                    </a:lnTo>
                    <a:lnTo>
                      <a:pt x="2499" y="908"/>
                    </a:lnTo>
                    <a:lnTo>
                      <a:pt x="2521" y="849"/>
                    </a:lnTo>
                    <a:lnTo>
                      <a:pt x="2535" y="789"/>
                    </a:lnTo>
                    <a:lnTo>
                      <a:pt x="2551" y="753"/>
                    </a:lnTo>
                    <a:lnTo>
                      <a:pt x="2571" y="693"/>
                    </a:lnTo>
                    <a:lnTo>
                      <a:pt x="2588" y="657"/>
                    </a:lnTo>
                    <a:lnTo>
                      <a:pt x="2601" y="613"/>
                    </a:lnTo>
                    <a:lnTo>
                      <a:pt x="2616" y="576"/>
                    </a:lnTo>
                    <a:lnTo>
                      <a:pt x="2624" y="545"/>
                    </a:lnTo>
                    <a:lnTo>
                      <a:pt x="2638" y="523"/>
                    </a:lnTo>
                    <a:lnTo>
                      <a:pt x="2644" y="509"/>
                    </a:lnTo>
                    <a:lnTo>
                      <a:pt x="2644" y="486"/>
                    </a:lnTo>
                    <a:lnTo>
                      <a:pt x="474"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18" name="Freeform 240"/>
              <p:cNvSpPr>
                <a:spLocks/>
              </p:cNvSpPr>
              <p:nvPr/>
            </p:nvSpPr>
            <p:spPr bwMode="auto">
              <a:xfrm>
                <a:off x="1097" y="3238"/>
                <a:ext cx="44" cy="59"/>
              </a:xfrm>
              <a:custGeom>
                <a:avLst/>
                <a:gdLst>
                  <a:gd name="T0" fmla="*/ 0 w 437"/>
                  <a:gd name="T1" fmla="*/ 0 h 761"/>
                  <a:gd name="T2" fmla="*/ 0 w 437"/>
                  <a:gd name="T3" fmla="*/ 0 h 761"/>
                  <a:gd name="T4" fmla="*/ 0 w 437"/>
                  <a:gd name="T5" fmla="*/ 0 h 761"/>
                  <a:gd name="T6" fmla="*/ 0 w 437"/>
                  <a:gd name="T7" fmla="*/ 0 h 761"/>
                  <a:gd name="T8" fmla="*/ 0 w 437"/>
                  <a:gd name="T9" fmla="*/ 0 h 761"/>
                  <a:gd name="T10" fmla="*/ 0 60000 65536"/>
                  <a:gd name="T11" fmla="*/ 0 60000 65536"/>
                  <a:gd name="T12" fmla="*/ 0 60000 65536"/>
                  <a:gd name="T13" fmla="*/ 0 60000 65536"/>
                  <a:gd name="T14" fmla="*/ 0 60000 65536"/>
                  <a:gd name="T15" fmla="*/ 0 w 437"/>
                  <a:gd name="T16" fmla="*/ 0 h 761"/>
                  <a:gd name="T17" fmla="*/ 437 w 437"/>
                  <a:gd name="T18" fmla="*/ 761 h 761"/>
                </a:gdLst>
                <a:ahLst/>
                <a:cxnLst>
                  <a:cxn ang="T10">
                    <a:pos x="T0" y="T1"/>
                  </a:cxn>
                  <a:cxn ang="T11">
                    <a:pos x="T2" y="T3"/>
                  </a:cxn>
                  <a:cxn ang="T12">
                    <a:pos x="T4" y="T5"/>
                  </a:cxn>
                  <a:cxn ang="T13">
                    <a:pos x="T6" y="T7"/>
                  </a:cxn>
                  <a:cxn ang="T14">
                    <a:pos x="T8" y="T9"/>
                  </a:cxn>
                </a:cxnLst>
                <a:rect l="T15" t="T16" r="T17" b="T18"/>
                <a:pathLst>
                  <a:path w="437" h="761">
                    <a:moveTo>
                      <a:pt x="241" y="0"/>
                    </a:moveTo>
                    <a:lnTo>
                      <a:pt x="0" y="702"/>
                    </a:lnTo>
                    <a:lnTo>
                      <a:pt x="182" y="761"/>
                    </a:lnTo>
                    <a:lnTo>
                      <a:pt x="437" y="52"/>
                    </a:lnTo>
                    <a:lnTo>
                      <a:pt x="241"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19" name="Freeform 241"/>
              <p:cNvSpPr>
                <a:spLocks/>
              </p:cNvSpPr>
              <p:nvPr/>
            </p:nvSpPr>
            <p:spPr bwMode="auto">
              <a:xfrm>
                <a:off x="1097" y="3238"/>
                <a:ext cx="44" cy="59"/>
              </a:xfrm>
              <a:custGeom>
                <a:avLst/>
                <a:gdLst>
                  <a:gd name="T0" fmla="*/ 0 w 437"/>
                  <a:gd name="T1" fmla="*/ 0 h 761"/>
                  <a:gd name="T2" fmla="*/ 0 w 437"/>
                  <a:gd name="T3" fmla="*/ 0 h 761"/>
                  <a:gd name="T4" fmla="*/ 0 w 437"/>
                  <a:gd name="T5" fmla="*/ 0 h 761"/>
                  <a:gd name="T6" fmla="*/ 0 w 437"/>
                  <a:gd name="T7" fmla="*/ 0 h 761"/>
                  <a:gd name="T8" fmla="*/ 0 w 437"/>
                  <a:gd name="T9" fmla="*/ 0 h 761"/>
                  <a:gd name="T10" fmla="*/ 0 60000 65536"/>
                  <a:gd name="T11" fmla="*/ 0 60000 65536"/>
                  <a:gd name="T12" fmla="*/ 0 60000 65536"/>
                  <a:gd name="T13" fmla="*/ 0 60000 65536"/>
                  <a:gd name="T14" fmla="*/ 0 60000 65536"/>
                  <a:gd name="T15" fmla="*/ 0 w 437"/>
                  <a:gd name="T16" fmla="*/ 0 h 761"/>
                  <a:gd name="T17" fmla="*/ 437 w 437"/>
                  <a:gd name="T18" fmla="*/ 761 h 761"/>
                </a:gdLst>
                <a:ahLst/>
                <a:cxnLst>
                  <a:cxn ang="T10">
                    <a:pos x="T0" y="T1"/>
                  </a:cxn>
                  <a:cxn ang="T11">
                    <a:pos x="T2" y="T3"/>
                  </a:cxn>
                  <a:cxn ang="T12">
                    <a:pos x="T4" y="T5"/>
                  </a:cxn>
                  <a:cxn ang="T13">
                    <a:pos x="T6" y="T7"/>
                  </a:cxn>
                  <a:cxn ang="T14">
                    <a:pos x="T8" y="T9"/>
                  </a:cxn>
                </a:cxnLst>
                <a:rect l="T15" t="T16" r="T17" b="T18"/>
                <a:pathLst>
                  <a:path w="437" h="761">
                    <a:moveTo>
                      <a:pt x="241" y="0"/>
                    </a:moveTo>
                    <a:lnTo>
                      <a:pt x="0" y="702"/>
                    </a:lnTo>
                    <a:lnTo>
                      <a:pt x="182" y="761"/>
                    </a:lnTo>
                    <a:lnTo>
                      <a:pt x="437" y="52"/>
                    </a:lnTo>
                    <a:lnTo>
                      <a:pt x="2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20" name="Freeform 242"/>
              <p:cNvSpPr>
                <a:spLocks/>
              </p:cNvSpPr>
              <p:nvPr/>
            </p:nvSpPr>
            <p:spPr bwMode="auto">
              <a:xfrm>
                <a:off x="1124" y="3249"/>
                <a:ext cx="13" cy="14"/>
              </a:xfrm>
              <a:custGeom>
                <a:avLst/>
                <a:gdLst>
                  <a:gd name="T0" fmla="*/ 0 w 132"/>
                  <a:gd name="T1" fmla="*/ 0 h 179"/>
                  <a:gd name="T2" fmla="*/ 0 w 132"/>
                  <a:gd name="T3" fmla="*/ 0 h 179"/>
                  <a:gd name="T4" fmla="*/ 0 w 132"/>
                  <a:gd name="T5" fmla="*/ 0 h 179"/>
                  <a:gd name="T6" fmla="*/ 0 w 132"/>
                  <a:gd name="T7" fmla="*/ 0 h 179"/>
                  <a:gd name="T8" fmla="*/ 0 w 132"/>
                  <a:gd name="T9" fmla="*/ 0 h 179"/>
                  <a:gd name="T10" fmla="*/ 0 w 132"/>
                  <a:gd name="T11" fmla="*/ 0 h 179"/>
                  <a:gd name="T12" fmla="*/ 0 w 132"/>
                  <a:gd name="T13" fmla="*/ 0 h 179"/>
                  <a:gd name="T14" fmla="*/ 0 w 132"/>
                  <a:gd name="T15" fmla="*/ 0 h 179"/>
                  <a:gd name="T16" fmla="*/ 0 w 132"/>
                  <a:gd name="T17" fmla="*/ 0 h 179"/>
                  <a:gd name="T18" fmla="*/ 0 w 132"/>
                  <a:gd name="T19" fmla="*/ 0 h 179"/>
                  <a:gd name="T20" fmla="*/ 0 w 132"/>
                  <a:gd name="T21" fmla="*/ 0 h 179"/>
                  <a:gd name="T22" fmla="*/ 0 w 132"/>
                  <a:gd name="T23" fmla="*/ 0 h 179"/>
                  <a:gd name="T24" fmla="*/ 0 w 132"/>
                  <a:gd name="T25" fmla="*/ 0 h 179"/>
                  <a:gd name="T26" fmla="*/ 0 w 132"/>
                  <a:gd name="T27" fmla="*/ 0 h 179"/>
                  <a:gd name="T28" fmla="*/ 0 w 132"/>
                  <a:gd name="T29" fmla="*/ 0 h 179"/>
                  <a:gd name="T30" fmla="*/ 0 w 132"/>
                  <a:gd name="T31" fmla="*/ 0 h 179"/>
                  <a:gd name="T32" fmla="*/ 0 w 132"/>
                  <a:gd name="T33" fmla="*/ 0 h 179"/>
                  <a:gd name="T34" fmla="*/ 0 w 132"/>
                  <a:gd name="T35" fmla="*/ 0 h 179"/>
                  <a:gd name="T36" fmla="*/ 0 w 132"/>
                  <a:gd name="T37" fmla="*/ 0 h 179"/>
                  <a:gd name="T38" fmla="*/ 0 w 132"/>
                  <a:gd name="T39" fmla="*/ 0 h 179"/>
                  <a:gd name="T40" fmla="*/ 0 w 132"/>
                  <a:gd name="T41" fmla="*/ 0 h 179"/>
                  <a:gd name="T42" fmla="*/ 0 w 132"/>
                  <a:gd name="T43" fmla="*/ 0 h 179"/>
                  <a:gd name="T44" fmla="*/ 0 w 132"/>
                  <a:gd name="T45" fmla="*/ 0 h 179"/>
                  <a:gd name="T46" fmla="*/ 0 w 132"/>
                  <a:gd name="T47" fmla="*/ 0 h 179"/>
                  <a:gd name="T48" fmla="*/ 0 w 132"/>
                  <a:gd name="T49" fmla="*/ 0 h 179"/>
                  <a:gd name="T50" fmla="*/ 0 w 132"/>
                  <a:gd name="T51" fmla="*/ 0 h 179"/>
                  <a:gd name="T52" fmla="*/ 0 w 132"/>
                  <a:gd name="T53" fmla="*/ 0 h 179"/>
                  <a:gd name="T54" fmla="*/ 0 w 132"/>
                  <a:gd name="T55" fmla="*/ 0 h 179"/>
                  <a:gd name="T56" fmla="*/ 0 w 132"/>
                  <a:gd name="T57" fmla="*/ 0 h 179"/>
                  <a:gd name="T58" fmla="*/ 0 w 132"/>
                  <a:gd name="T59" fmla="*/ 0 h 179"/>
                  <a:gd name="T60" fmla="*/ 0 w 132"/>
                  <a:gd name="T61" fmla="*/ 0 h 1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2"/>
                  <a:gd name="T94" fmla="*/ 0 h 179"/>
                  <a:gd name="T95" fmla="*/ 132 w 132"/>
                  <a:gd name="T96" fmla="*/ 179 h 1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2" h="179">
                    <a:moveTo>
                      <a:pt x="0" y="83"/>
                    </a:moveTo>
                    <a:lnTo>
                      <a:pt x="0" y="120"/>
                    </a:lnTo>
                    <a:lnTo>
                      <a:pt x="9" y="125"/>
                    </a:lnTo>
                    <a:lnTo>
                      <a:pt x="9" y="148"/>
                    </a:lnTo>
                    <a:lnTo>
                      <a:pt x="28" y="162"/>
                    </a:lnTo>
                    <a:lnTo>
                      <a:pt x="28" y="179"/>
                    </a:lnTo>
                    <a:lnTo>
                      <a:pt x="65" y="179"/>
                    </a:lnTo>
                    <a:lnTo>
                      <a:pt x="81" y="162"/>
                    </a:lnTo>
                    <a:lnTo>
                      <a:pt x="81" y="148"/>
                    </a:lnTo>
                    <a:lnTo>
                      <a:pt x="87" y="142"/>
                    </a:lnTo>
                    <a:lnTo>
                      <a:pt x="87" y="111"/>
                    </a:lnTo>
                    <a:lnTo>
                      <a:pt x="96" y="105"/>
                    </a:lnTo>
                    <a:lnTo>
                      <a:pt x="96" y="89"/>
                    </a:lnTo>
                    <a:lnTo>
                      <a:pt x="109" y="83"/>
                    </a:lnTo>
                    <a:lnTo>
                      <a:pt x="109" y="74"/>
                    </a:lnTo>
                    <a:lnTo>
                      <a:pt x="118" y="68"/>
                    </a:lnTo>
                    <a:lnTo>
                      <a:pt x="118" y="60"/>
                    </a:lnTo>
                    <a:lnTo>
                      <a:pt x="124" y="46"/>
                    </a:lnTo>
                    <a:lnTo>
                      <a:pt x="124" y="31"/>
                    </a:lnTo>
                    <a:lnTo>
                      <a:pt x="132" y="31"/>
                    </a:lnTo>
                    <a:lnTo>
                      <a:pt x="132" y="0"/>
                    </a:lnTo>
                    <a:lnTo>
                      <a:pt x="87" y="0"/>
                    </a:lnTo>
                    <a:lnTo>
                      <a:pt x="81" y="8"/>
                    </a:lnTo>
                    <a:lnTo>
                      <a:pt x="59" y="8"/>
                    </a:lnTo>
                    <a:lnTo>
                      <a:pt x="51" y="23"/>
                    </a:lnTo>
                    <a:lnTo>
                      <a:pt x="45" y="23"/>
                    </a:lnTo>
                    <a:lnTo>
                      <a:pt x="28" y="46"/>
                    </a:lnTo>
                    <a:lnTo>
                      <a:pt x="9" y="46"/>
                    </a:lnTo>
                    <a:lnTo>
                      <a:pt x="9" y="60"/>
                    </a:lnTo>
                    <a:lnTo>
                      <a:pt x="0" y="68"/>
                    </a:lnTo>
                    <a:lnTo>
                      <a:pt x="0" y="8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21" name="Freeform 243"/>
              <p:cNvSpPr>
                <a:spLocks/>
              </p:cNvSpPr>
              <p:nvPr/>
            </p:nvSpPr>
            <p:spPr bwMode="auto">
              <a:xfrm>
                <a:off x="1124" y="3249"/>
                <a:ext cx="13" cy="14"/>
              </a:xfrm>
              <a:custGeom>
                <a:avLst/>
                <a:gdLst>
                  <a:gd name="T0" fmla="*/ 0 w 132"/>
                  <a:gd name="T1" fmla="*/ 0 h 179"/>
                  <a:gd name="T2" fmla="*/ 0 w 132"/>
                  <a:gd name="T3" fmla="*/ 0 h 179"/>
                  <a:gd name="T4" fmla="*/ 0 w 132"/>
                  <a:gd name="T5" fmla="*/ 0 h 179"/>
                  <a:gd name="T6" fmla="*/ 0 w 132"/>
                  <a:gd name="T7" fmla="*/ 0 h 179"/>
                  <a:gd name="T8" fmla="*/ 0 w 132"/>
                  <a:gd name="T9" fmla="*/ 0 h 179"/>
                  <a:gd name="T10" fmla="*/ 0 w 132"/>
                  <a:gd name="T11" fmla="*/ 0 h 179"/>
                  <a:gd name="T12" fmla="*/ 0 w 132"/>
                  <a:gd name="T13" fmla="*/ 0 h 179"/>
                  <a:gd name="T14" fmla="*/ 0 w 132"/>
                  <a:gd name="T15" fmla="*/ 0 h 179"/>
                  <a:gd name="T16" fmla="*/ 0 w 132"/>
                  <a:gd name="T17" fmla="*/ 0 h 179"/>
                  <a:gd name="T18" fmla="*/ 0 w 132"/>
                  <a:gd name="T19" fmla="*/ 0 h 179"/>
                  <a:gd name="T20" fmla="*/ 0 w 132"/>
                  <a:gd name="T21" fmla="*/ 0 h 179"/>
                  <a:gd name="T22" fmla="*/ 0 w 132"/>
                  <a:gd name="T23" fmla="*/ 0 h 179"/>
                  <a:gd name="T24" fmla="*/ 0 w 132"/>
                  <a:gd name="T25" fmla="*/ 0 h 179"/>
                  <a:gd name="T26" fmla="*/ 0 w 132"/>
                  <a:gd name="T27" fmla="*/ 0 h 179"/>
                  <a:gd name="T28" fmla="*/ 0 w 132"/>
                  <a:gd name="T29" fmla="*/ 0 h 179"/>
                  <a:gd name="T30" fmla="*/ 0 w 132"/>
                  <a:gd name="T31" fmla="*/ 0 h 179"/>
                  <a:gd name="T32" fmla="*/ 0 w 132"/>
                  <a:gd name="T33" fmla="*/ 0 h 179"/>
                  <a:gd name="T34" fmla="*/ 0 w 132"/>
                  <a:gd name="T35" fmla="*/ 0 h 179"/>
                  <a:gd name="T36" fmla="*/ 0 w 132"/>
                  <a:gd name="T37" fmla="*/ 0 h 179"/>
                  <a:gd name="T38" fmla="*/ 0 w 132"/>
                  <a:gd name="T39" fmla="*/ 0 h 179"/>
                  <a:gd name="T40" fmla="*/ 0 w 132"/>
                  <a:gd name="T41" fmla="*/ 0 h 179"/>
                  <a:gd name="T42" fmla="*/ 0 w 132"/>
                  <a:gd name="T43" fmla="*/ 0 h 179"/>
                  <a:gd name="T44" fmla="*/ 0 w 132"/>
                  <a:gd name="T45" fmla="*/ 0 h 179"/>
                  <a:gd name="T46" fmla="*/ 0 w 132"/>
                  <a:gd name="T47" fmla="*/ 0 h 179"/>
                  <a:gd name="T48" fmla="*/ 0 w 132"/>
                  <a:gd name="T49" fmla="*/ 0 h 179"/>
                  <a:gd name="T50" fmla="*/ 0 w 132"/>
                  <a:gd name="T51" fmla="*/ 0 h 179"/>
                  <a:gd name="T52" fmla="*/ 0 w 132"/>
                  <a:gd name="T53" fmla="*/ 0 h 179"/>
                  <a:gd name="T54" fmla="*/ 0 w 132"/>
                  <a:gd name="T55" fmla="*/ 0 h 179"/>
                  <a:gd name="T56" fmla="*/ 0 w 132"/>
                  <a:gd name="T57" fmla="*/ 0 h 179"/>
                  <a:gd name="T58" fmla="*/ 0 w 132"/>
                  <a:gd name="T59" fmla="*/ 0 h 179"/>
                  <a:gd name="T60" fmla="*/ 0 w 132"/>
                  <a:gd name="T61" fmla="*/ 0 h 1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2"/>
                  <a:gd name="T94" fmla="*/ 0 h 179"/>
                  <a:gd name="T95" fmla="*/ 132 w 132"/>
                  <a:gd name="T96" fmla="*/ 179 h 1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2" h="179">
                    <a:moveTo>
                      <a:pt x="0" y="83"/>
                    </a:moveTo>
                    <a:lnTo>
                      <a:pt x="0" y="120"/>
                    </a:lnTo>
                    <a:lnTo>
                      <a:pt x="9" y="125"/>
                    </a:lnTo>
                    <a:lnTo>
                      <a:pt x="9" y="148"/>
                    </a:lnTo>
                    <a:lnTo>
                      <a:pt x="28" y="162"/>
                    </a:lnTo>
                    <a:lnTo>
                      <a:pt x="28" y="179"/>
                    </a:lnTo>
                    <a:lnTo>
                      <a:pt x="65" y="179"/>
                    </a:lnTo>
                    <a:lnTo>
                      <a:pt x="81" y="162"/>
                    </a:lnTo>
                    <a:lnTo>
                      <a:pt x="81" y="148"/>
                    </a:lnTo>
                    <a:lnTo>
                      <a:pt x="87" y="142"/>
                    </a:lnTo>
                    <a:lnTo>
                      <a:pt x="87" y="111"/>
                    </a:lnTo>
                    <a:lnTo>
                      <a:pt x="96" y="105"/>
                    </a:lnTo>
                    <a:lnTo>
                      <a:pt x="96" y="89"/>
                    </a:lnTo>
                    <a:lnTo>
                      <a:pt x="109" y="83"/>
                    </a:lnTo>
                    <a:lnTo>
                      <a:pt x="109" y="74"/>
                    </a:lnTo>
                    <a:lnTo>
                      <a:pt x="118" y="68"/>
                    </a:lnTo>
                    <a:lnTo>
                      <a:pt x="118" y="60"/>
                    </a:lnTo>
                    <a:lnTo>
                      <a:pt x="124" y="46"/>
                    </a:lnTo>
                    <a:lnTo>
                      <a:pt x="124" y="31"/>
                    </a:lnTo>
                    <a:lnTo>
                      <a:pt x="132" y="31"/>
                    </a:lnTo>
                    <a:lnTo>
                      <a:pt x="132" y="0"/>
                    </a:lnTo>
                    <a:lnTo>
                      <a:pt x="87" y="0"/>
                    </a:lnTo>
                    <a:lnTo>
                      <a:pt x="81" y="8"/>
                    </a:lnTo>
                    <a:lnTo>
                      <a:pt x="59" y="8"/>
                    </a:lnTo>
                    <a:lnTo>
                      <a:pt x="51" y="23"/>
                    </a:lnTo>
                    <a:lnTo>
                      <a:pt x="45" y="23"/>
                    </a:lnTo>
                    <a:lnTo>
                      <a:pt x="28" y="46"/>
                    </a:lnTo>
                    <a:lnTo>
                      <a:pt x="9" y="46"/>
                    </a:lnTo>
                    <a:lnTo>
                      <a:pt x="9" y="60"/>
                    </a:lnTo>
                    <a:lnTo>
                      <a:pt x="0" y="68"/>
                    </a:lnTo>
                    <a:lnTo>
                      <a:pt x="0" y="8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22" name="Freeform 244"/>
              <p:cNvSpPr>
                <a:spLocks/>
              </p:cNvSpPr>
              <p:nvPr/>
            </p:nvSpPr>
            <p:spPr bwMode="auto">
              <a:xfrm>
                <a:off x="1112" y="3273"/>
                <a:ext cx="13" cy="14"/>
              </a:xfrm>
              <a:custGeom>
                <a:avLst/>
                <a:gdLst>
                  <a:gd name="T0" fmla="*/ 0 w 132"/>
                  <a:gd name="T1" fmla="*/ 0 h 184"/>
                  <a:gd name="T2" fmla="*/ 0 w 132"/>
                  <a:gd name="T3" fmla="*/ 0 h 184"/>
                  <a:gd name="T4" fmla="*/ 0 w 132"/>
                  <a:gd name="T5" fmla="*/ 0 h 184"/>
                  <a:gd name="T6" fmla="*/ 0 w 132"/>
                  <a:gd name="T7" fmla="*/ 0 h 184"/>
                  <a:gd name="T8" fmla="*/ 0 w 132"/>
                  <a:gd name="T9" fmla="*/ 0 h 184"/>
                  <a:gd name="T10" fmla="*/ 0 w 132"/>
                  <a:gd name="T11" fmla="*/ 0 h 184"/>
                  <a:gd name="T12" fmla="*/ 0 w 132"/>
                  <a:gd name="T13" fmla="*/ 0 h 184"/>
                  <a:gd name="T14" fmla="*/ 0 w 132"/>
                  <a:gd name="T15" fmla="*/ 0 h 184"/>
                  <a:gd name="T16" fmla="*/ 0 w 132"/>
                  <a:gd name="T17" fmla="*/ 0 h 184"/>
                  <a:gd name="T18" fmla="*/ 0 w 132"/>
                  <a:gd name="T19" fmla="*/ 0 h 184"/>
                  <a:gd name="T20" fmla="*/ 0 w 132"/>
                  <a:gd name="T21" fmla="*/ 0 h 184"/>
                  <a:gd name="T22" fmla="*/ 0 w 132"/>
                  <a:gd name="T23" fmla="*/ 0 h 184"/>
                  <a:gd name="T24" fmla="*/ 0 w 132"/>
                  <a:gd name="T25" fmla="*/ 0 h 184"/>
                  <a:gd name="T26" fmla="*/ 0 w 132"/>
                  <a:gd name="T27" fmla="*/ 0 h 184"/>
                  <a:gd name="T28" fmla="*/ 0 w 132"/>
                  <a:gd name="T29" fmla="*/ 0 h 184"/>
                  <a:gd name="T30" fmla="*/ 0 w 132"/>
                  <a:gd name="T31" fmla="*/ 0 h 184"/>
                  <a:gd name="T32" fmla="*/ 0 w 132"/>
                  <a:gd name="T33" fmla="*/ 0 h 184"/>
                  <a:gd name="T34" fmla="*/ 0 w 132"/>
                  <a:gd name="T35" fmla="*/ 0 h 184"/>
                  <a:gd name="T36" fmla="*/ 0 w 132"/>
                  <a:gd name="T37" fmla="*/ 0 h 184"/>
                  <a:gd name="T38" fmla="*/ 0 w 132"/>
                  <a:gd name="T39" fmla="*/ 0 h 184"/>
                  <a:gd name="T40" fmla="*/ 0 w 132"/>
                  <a:gd name="T41" fmla="*/ 0 h 184"/>
                  <a:gd name="T42" fmla="*/ 0 w 132"/>
                  <a:gd name="T43" fmla="*/ 0 h 184"/>
                  <a:gd name="T44" fmla="*/ 0 w 132"/>
                  <a:gd name="T45" fmla="*/ 0 h 184"/>
                  <a:gd name="T46" fmla="*/ 0 w 132"/>
                  <a:gd name="T47" fmla="*/ 0 h 184"/>
                  <a:gd name="T48" fmla="*/ 0 w 132"/>
                  <a:gd name="T49" fmla="*/ 0 h 184"/>
                  <a:gd name="T50" fmla="*/ 0 w 132"/>
                  <a:gd name="T51" fmla="*/ 0 h 184"/>
                  <a:gd name="T52" fmla="*/ 0 w 132"/>
                  <a:gd name="T53" fmla="*/ 0 h 184"/>
                  <a:gd name="T54" fmla="*/ 0 w 132"/>
                  <a:gd name="T55" fmla="*/ 0 h 184"/>
                  <a:gd name="T56" fmla="*/ 0 w 132"/>
                  <a:gd name="T57" fmla="*/ 0 h 184"/>
                  <a:gd name="T58" fmla="*/ 0 w 132"/>
                  <a:gd name="T59" fmla="*/ 0 h 184"/>
                  <a:gd name="T60" fmla="*/ 0 w 132"/>
                  <a:gd name="T61" fmla="*/ 0 h 184"/>
                  <a:gd name="T62" fmla="*/ 0 w 132"/>
                  <a:gd name="T63" fmla="*/ 0 h 184"/>
                  <a:gd name="T64" fmla="*/ 0 w 132"/>
                  <a:gd name="T65" fmla="*/ 0 h 184"/>
                  <a:gd name="T66" fmla="*/ 0 w 132"/>
                  <a:gd name="T67" fmla="*/ 0 h 184"/>
                  <a:gd name="T68" fmla="*/ 0 w 132"/>
                  <a:gd name="T69" fmla="*/ 0 h 184"/>
                  <a:gd name="T70" fmla="*/ 0 w 132"/>
                  <a:gd name="T71" fmla="*/ 0 h 184"/>
                  <a:gd name="T72" fmla="*/ 0 w 132"/>
                  <a:gd name="T73" fmla="*/ 0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2"/>
                  <a:gd name="T112" fmla="*/ 0 h 184"/>
                  <a:gd name="T113" fmla="*/ 132 w 132"/>
                  <a:gd name="T114" fmla="*/ 184 h 1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2" h="184">
                    <a:moveTo>
                      <a:pt x="0" y="90"/>
                    </a:moveTo>
                    <a:lnTo>
                      <a:pt x="0" y="105"/>
                    </a:lnTo>
                    <a:lnTo>
                      <a:pt x="8" y="119"/>
                    </a:lnTo>
                    <a:lnTo>
                      <a:pt x="8" y="133"/>
                    </a:lnTo>
                    <a:lnTo>
                      <a:pt x="16" y="147"/>
                    </a:lnTo>
                    <a:lnTo>
                      <a:pt x="16" y="156"/>
                    </a:lnTo>
                    <a:lnTo>
                      <a:pt x="30" y="156"/>
                    </a:lnTo>
                    <a:lnTo>
                      <a:pt x="30" y="162"/>
                    </a:lnTo>
                    <a:lnTo>
                      <a:pt x="36" y="178"/>
                    </a:lnTo>
                    <a:lnTo>
                      <a:pt x="45" y="178"/>
                    </a:lnTo>
                    <a:lnTo>
                      <a:pt x="52" y="184"/>
                    </a:lnTo>
                    <a:lnTo>
                      <a:pt x="80" y="184"/>
                    </a:lnTo>
                    <a:lnTo>
                      <a:pt x="80" y="178"/>
                    </a:lnTo>
                    <a:lnTo>
                      <a:pt x="89" y="162"/>
                    </a:lnTo>
                    <a:lnTo>
                      <a:pt x="89" y="147"/>
                    </a:lnTo>
                    <a:lnTo>
                      <a:pt x="95" y="133"/>
                    </a:lnTo>
                    <a:lnTo>
                      <a:pt x="95" y="105"/>
                    </a:lnTo>
                    <a:lnTo>
                      <a:pt x="109" y="96"/>
                    </a:lnTo>
                    <a:lnTo>
                      <a:pt x="109" y="90"/>
                    </a:lnTo>
                    <a:lnTo>
                      <a:pt x="117" y="74"/>
                    </a:lnTo>
                    <a:lnTo>
                      <a:pt x="117" y="68"/>
                    </a:lnTo>
                    <a:lnTo>
                      <a:pt x="126" y="53"/>
                    </a:lnTo>
                    <a:lnTo>
                      <a:pt x="126" y="37"/>
                    </a:lnTo>
                    <a:lnTo>
                      <a:pt x="132" y="31"/>
                    </a:lnTo>
                    <a:lnTo>
                      <a:pt x="132" y="0"/>
                    </a:lnTo>
                    <a:lnTo>
                      <a:pt x="95" y="0"/>
                    </a:lnTo>
                    <a:lnTo>
                      <a:pt x="89" y="8"/>
                    </a:lnTo>
                    <a:lnTo>
                      <a:pt x="80" y="8"/>
                    </a:lnTo>
                    <a:lnTo>
                      <a:pt x="58" y="17"/>
                    </a:lnTo>
                    <a:lnTo>
                      <a:pt x="52" y="17"/>
                    </a:lnTo>
                    <a:lnTo>
                      <a:pt x="45" y="31"/>
                    </a:lnTo>
                    <a:lnTo>
                      <a:pt x="36" y="31"/>
                    </a:lnTo>
                    <a:lnTo>
                      <a:pt x="16" y="45"/>
                    </a:lnTo>
                    <a:lnTo>
                      <a:pt x="8" y="45"/>
                    </a:lnTo>
                    <a:lnTo>
                      <a:pt x="8" y="53"/>
                    </a:lnTo>
                    <a:lnTo>
                      <a:pt x="0" y="68"/>
                    </a:lnTo>
                    <a:lnTo>
                      <a:pt x="0" y="9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823" name="Freeform 245"/>
              <p:cNvSpPr>
                <a:spLocks/>
              </p:cNvSpPr>
              <p:nvPr/>
            </p:nvSpPr>
            <p:spPr bwMode="auto">
              <a:xfrm>
                <a:off x="1112" y="3273"/>
                <a:ext cx="13" cy="14"/>
              </a:xfrm>
              <a:custGeom>
                <a:avLst/>
                <a:gdLst>
                  <a:gd name="T0" fmla="*/ 0 w 132"/>
                  <a:gd name="T1" fmla="*/ 0 h 184"/>
                  <a:gd name="T2" fmla="*/ 0 w 132"/>
                  <a:gd name="T3" fmla="*/ 0 h 184"/>
                  <a:gd name="T4" fmla="*/ 0 w 132"/>
                  <a:gd name="T5" fmla="*/ 0 h 184"/>
                  <a:gd name="T6" fmla="*/ 0 w 132"/>
                  <a:gd name="T7" fmla="*/ 0 h 184"/>
                  <a:gd name="T8" fmla="*/ 0 w 132"/>
                  <a:gd name="T9" fmla="*/ 0 h 184"/>
                  <a:gd name="T10" fmla="*/ 0 w 132"/>
                  <a:gd name="T11" fmla="*/ 0 h 184"/>
                  <a:gd name="T12" fmla="*/ 0 w 132"/>
                  <a:gd name="T13" fmla="*/ 0 h 184"/>
                  <a:gd name="T14" fmla="*/ 0 w 132"/>
                  <a:gd name="T15" fmla="*/ 0 h 184"/>
                  <a:gd name="T16" fmla="*/ 0 w 132"/>
                  <a:gd name="T17" fmla="*/ 0 h 184"/>
                  <a:gd name="T18" fmla="*/ 0 w 132"/>
                  <a:gd name="T19" fmla="*/ 0 h 184"/>
                  <a:gd name="T20" fmla="*/ 0 w 132"/>
                  <a:gd name="T21" fmla="*/ 0 h 184"/>
                  <a:gd name="T22" fmla="*/ 0 w 132"/>
                  <a:gd name="T23" fmla="*/ 0 h 184"/>
                  <a:gd name="T24" fmla="*/ 0 w 132"/>
                  <a:gd name="T25" fmla="*/ 0 h 184"/>
                  <a:gd name="T26" fmla="*/ 0 w 132"/>
                  <a:gd name="T27" fmla="*/ 0 h 184"/>
                  <a:gd name="T28" fmla="*/ 0 w 132"/>
                  <a:gd name="T29" fmla="*/ 0 h 184"/>
                  <a:gd name="T30" fmla="*/ 0 w 132"/>
                  <a:gd name="T31" fmla="*/ 0 h 184"/>
                  <a:gd name="T32" fmla="*/ 0 w 132"/>
                  <a:gd name="T33" fmla="*/ 0 h 184"/>
                  <a:gd name="T34" fmla="*/ 0 w 132"/>
                  <a:gd name="T35" fmla="*/ 0 h 184"/>
                  <a:gd name="T36" fmla="*/ 0 w 132"/>
                  <a:gd name="T37" fmla="*/ 0 h 184"/>
                  <a:gd name="T38" fmla="*/ 0 w 132"/>
                  <a:gd name="T39" fmla="*/ 0 h 184"/>
                  <a:gd name="T40" fmla="*/ 0 w 132"/>
                  <a:gd name="T41" fmla="*/ 0 h 184"/>
                  <a:gd name="T42" fmla="*/ 0 w 132"/>
                  <a:gd name="T43" fmla="*/ 0 h 184"/>
                  <a:gd name="T44" fmla="*/ 0 w 132"/>
                  <a:gd name="T45" fmla="*/ 0 h 184"/>
                  <a:gd name="T46" fmla="*/ 0 w 132"/>
                  <a:gd name="T47" fmla="*/ 0 h 184"/>
                  <a:gd name="T48" fmla="*/ 0 w 132"/>
                  <a:gd name="T49" fmla="*/ 0 h 184"/>
                  <a:gd name="T50" fmla="*/ 0 w 132"/>
                  <a:gd name="T51" fmla="*/ 0 h 184"/>
                  <a:gd name="T52" fmla="*/ 0 w 132"/>
                  <a:gd name="T53" fmla="*/ 0 h 184"/>
                  <a:gd name="T54" fmla="*/ 0 w 132"/>
                  <a:gd name="T55" fmla="*/ 0 h 184"/>
                  <a:gd name="T56" fmla="*/ 0 w 132"/>
                  <a:gd name="T57" fmla="*/ 0 h 184"/>
                  <a:gd name="T58" fmla="*/ 0 w 132"/>
                  <a:gd name="T59" fmla="*/ 0 h 184"/>
                  <a:gd name="T60" fmla="*/ 0 w 132"/>
                  <a:gd name="T61" fmla="*/ 0 h 184"/>
                  <a:gd name="T62" fmla="*/ 0 w 132"/>
                  <a:gd name="T63" fmla="*/ 0 h 184"/>
                  <a:gd name="T64" fmla="*/ 0 w 132"/>
                  <a:gd name="T65" fmla="*/ 0 h 184"/>
                  <a:gd name="T66" fmla="*/ 0 w 132"/>
                  <a:gd name="T67" fmla="*/ 0 h 184"/>
                  <a:gd name="T68" fmla="*/ 0 w 132"/>
                  <a:gd name="T69" fmla="*/ 0 h 184"/>
                  <a:gd name="T70" fmla="*/ 0 w 132"/>
                  <a:gd name="T71" fmla="*/ 0 h 184"/>
                  <a:gd name="T72" fmla="*/ 0 w 132"/>
                  <a:gd name="T73" fmla="*/ 0 h 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2"/>
                  <a:gd name="T112" fmla="*/ 0 h 184"/>
                  <a:gd name="T113" fmla="*/ 132 w 132"/>
                  <a:gd name="T114" fmla="*/ 184 h 1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2" h="184">
                    <a:moveTo>
                      <a:pt x="0" y="90"/>
                    </a:moveTo>
                    <a:lnTo>
                      <a:pt x="0" y="105"/>
                    </a:lnTo>
                    <a:lnTo>
                      <a:pt x="8" y="119"/>
                    </a:lnTo>
                    <a:lnTo>
                      <a:pt x="8" y="133"/>
                    </a:lnTo>
                    <a:lnTo>
                      <a:pt x="16" y="147"/>
                    </a:lnTo>
                    <a:lnTo>
                      <a:pt x="16" y="156"/>
                    </a:lnTo>
                    <a:lnTo>
                      <a:pt x="30" y="156"/>
                    </a:lnTo>
                    <a:lnTo>
                      <a:pt x="30" y="162"/>
                    </a:lnTo>
                    <a:lnTo>
                      <a:pt x="36" y="178"/>
                    </a:lnTo>
                    <a:lnTo>
                      <a:pt x="45" y="178"/>
                    </a:lnTo>
                    <a:lnTo>
                      <a:pt x="52" y="184"/>
                    </a:lnTo>
                    <a:lnTo>
                      <a:pt x="80" y="184"/>
                    </a:lnTo>
                    <a:lnTo>
                      <a:pt x="80" y="178"/>
                    </a:lnTo>
                    <a:lnTo>
                      <a:pt x="89" y="162"/>
                    </a:lnTo>
                    <a:lnTo>
                      <a:pt x="89" y="147"/>
                    </a:lnTo>
                    <a:lnTo>
                      <a:pt x="95" y="133"/>
                    </a:lnTo>
                    <a:lnTo>
                      <a:pt x="95" y="105"/>
                    </a:lnTo>
                    <a:lnTo>
                      <a:pt x="109" y="96"/>
                    </a:lnTo>
                    <a:lnTo>
                      <a:pt x="109" y="90"/>
                    </a:lnTo>
                    <a:lnTo>
                      <a:pt x="117" y="74"/>
                    </a:lnTo>
                    <a:lnTo>
                      <a:pt x="117" y="68"/>
                    </a:lnTo>
                    <a:lnTo>
                      <a:pt x="126" y="53"/>
                    </a:lnTo>
                    <a:lnTo>
                      <a:pt x="126" y="37"/>
                    </a:lnTo>
                    <a:lnTo>
                      <a:pt x="132" y="31"/>
                    </a:lnTo>
                    <a:lnTo>
                      <a:pt x="132" y="0"/>
                    </a:lnTo>
                    <a:lnTo>
                      <a:pt x="95" y="0"/>
                    </a:lnTo>
                    <a:lnTo>
                      <a:pt x="89" y="8"/>
                    </a:lnTo>
                    <a:lnTo>
                      <a:pt x="80" y="8"/>
                    </a:lnTo>
                    <a:lnTo>
                      <a:pt x="58" y="17"/>
                    </a:lnTo>
                    <a:lnTo>
                      <a:pt x="52" y="17"/>
                    </a:lnTo>
                    <a:lnTo>
                      <a:pt x="45" y="31"/>
                    </a:lnTo>
                    <a:lnTo>
                      <a:pt x="36" y="31"/>
                    </a:lnTo>
                    <a:lnTo>
                      <a:pt x="16" y="45"/>
                    </a:lnTo>
                    <a:lnTo>
                      <a:pt x="8" y="45"/>
                    </a:lnTo>
                    <a:lnTo>
                      <a:pt x="8" y="53"/>
                    </a:lnTo>
                    <a:lnTo>
                      <a:pt x="0" y="68"/>
                    </a:lnTo>
                    <a:lnTo>
                      <a:pt x="0" y="9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24" name="Line 246"/>
              <p:cNvSpPr>
                <a:spLocks noChangeShapeType="1"/>
              </p:cNvSpPr>
              <p:nvPr/>
            </p:nvSpPr>
            <p:spPr bwMode="auto">
              <a:xfrm flipH="1">
                <a:off x="860" y="2966"/>
                <a:ext cx="33" cy="15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9466" name="Group 247"/>
            <p:cNvGrpSpPr>
              <a:grpSpLocks/>
            </p:cNvGrpSpPr>
            <p:nvPr/>
          </p:nvGrpSpPr>
          <p:grpSpPr bwMode="auto">
            <a:xfrm flipH="1">
              <a:off x="1238" y="3158"/>
              <a:ext cx="240" cy="192"/>
              <a:chOff x="1248" y="2736"/>
              <a:chExt cx="240" cy="192"/>
            </a:xfrm>
          </p:grpSpPr>
          <p:sp>
            <p:nvSpPr>
              <p:cNvPr id="19792" name="Line 248"/>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793" name="Line 249"/>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794" name="Line 250"/>
              <p:cNvSpPr>
                <a:spLocks noChangeShapeType="1"/>
              </p:cNvSpPr>
              <p:nvPr/>
            </p:nvSpPr>
            <p:spPr bwMode="auto">
              <a:xfrm>
                <a:off x="1296" y="2832"/>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pic>
          <p:nvPicPr>
            <p:cNvPr id="19467" name="Picture 251" descr="ad ho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8" y="2774"/>
              <a:ext cx="29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252" descr="ad ho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0" y="3350"/>
              <a:ext cx="29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9" name="Group 253"/>
            <p:cNvGrpSpPr>
              <a:grpSpLocks/>
            </p:cNvGrpSpPr>
            <p:nvPr/>
          </p:nvGrpSpPr>
          <p:grpSpPr bwMode="auto">
            <a:xfrm>
              <a:off x="1334" y="2918"/>
              <a:ext cx="240" cy="192"/>
              <a:chOff x="1248" y="2736"/>
              <a:chExt cx="240" cy="192"/>
            </a:xfrm>
          </p:grpSpPr>
          <p:sp>
            <p:nvSpPr>
              <p:cNvPr id="19789" name="Line 254"/>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790" name="Line 255"/>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791" name="Line 256"/>
              <p:cNvSpPr>
                <a:spLocks noChangeShapeType="1"/>
              </p:cNvSpPr>
              <p:nvPr/>
            </p:nvSpPr>
            <p:spPr bwMode="auto">
              <a:xfrm>
                <a:off x="1296" y="2832"/>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9470" name="Group 257"/>
            <p:cNvGrpSpPr>
              <a:grpSpLocks/>
            </p:cNvGrpSpPr>
            <p:nvPr/>
          </p:nvGrpSpPr>
          <p:grpSpPr bwMode="auto">
            <a:xfrm>
              <a:off x="1718" y="3206"/>
              <a:ext cx="240" cy="192"/>
              <a:chOff x="1248" y="2736"/>
              <a:chExt cx="240" cy="192"/>
            </a:xfrm>
          </p:grpSpPr>
          <p:sp>
            <p:nvSpPr>
              <p:cNvPr id="19786" name="Line 258"/>
              <p:cNvSpPr>
                <a:spLocks noChangeShapeType="1"/>
              </p:cNvSpPr>
              <p:nvPr/>
            </p:nvSpPr>
            <p:spPr bwMode="auto">
              <a:xfrm flipV="1">
                <a:off x="1296" y="2736"/>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787" name="Line 259"/>
              <p:cNvSpPr>
                <a:spLocks noChangeShapeType="1"/>
              </p:cNvSpPr>
              <p:nvPr/>
            </p:nvSpPr>
            <p:spPr bwMode="auto">
              <a:xfrm flipH="1">
                <a:off x="1248" y="2832"/>
                <a:ext cx="192"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788" name="Line 260"/>
              <p:cNvSpPr>
                <a:spLocks noChangeShapeType="1"/>
              </p:cNvSpPr>
              <p:nvPr/>
            </p:nvSpPr>
            <p:spPr bwMode="auto">
              <a:xfrm>
                <a:off x="1296" y="2832"/>
                <a:ext cx="1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9471" name="Group 261"/>
            <p:cNvGrpSpPr>
              <a:grpSpLocks/>
            </p:cNvGrpSpPr>
            <p:nvPr/>
          </p:nvGrpSpPr>
          <p:grpSpPr bwMode="auto">
            <a:xfrm>
              <a:off x="3360" y="3024"/>
              <a:ext cx="296" cy="432"/>
              <a:chOff x="3360" y="3024"/>
              <a:chExt cx="296" cy="432"/>
            </a:xfrm>
          </p:grpSpPr>
          <p:sp>
            <p:nvSpPr>
              <p:cNvPr id="19682" name="Freeform 262"/>
              <p:cNvSpPr>
                <a:spLocks/>
              </p:cNvSpPr>
              <p:nvPr/>
            </p:nvSpPr>
            <p:spPr bwMode="auto">
              <a:xfrm>
                <a:off x="3394" y="3298"/>
                <a:ext cx="9" cy="5"/>
              </a:xfrm>
              <a:custGeom>
                <a:avLst/>
                <a:gdLst>
                  <a:gd name="T0" fmla="*/ 0 w 206"/>
                  <a:gd name="T1" fmla="*/ 0 h 84"/>
                  <a:gd name="T2" fmla="*/ 0 w 206"/>
                  <a:gd name="T3" fmla="*/ 0 h 84"/>
                  <a:gd name="T4" fmla="*/ 0 w 206"/>
                  <a:gd name="T5" fmla="*/ 0 h 84"/>
                  <a:gd name="T6" fmla="*/ 0 w 206"/>
                  <a:gd name="T7" fmla="*/ 0 h 84"/>
                  <a:gd name="T8" fmla="*/ 0 w 206"/>
                  <a:gd name="T9" fmla="*/ 0 h 84"/>
                  <a:gd name="T10" fmla="*/ 0 60000 65536"/>
                  <a:gd name="T11" fmla="*/ 0 60000 65536"/>
                  <a:gd name="T12" fmla="*/ 0 60000 65536"/>
                  <a:gd name="T13" fmla="*/ 0 60000 65536"/>
                  <a:gd name="T14" fmla="*/ 0 60000 65536"/>
                  <a:gd name="T15" fmla="*/ 0 w 206"/>
                  <a:gd name="T16" fmla="*/ 0 h 84"/>
                  <a:gd name="T17" fmla="*/ 206 w 206"/>
                  <a:gd name="T18" fmla="*/ 84 h 84"/>
                </a:gdLst>
                <a:ahLst/>
                <a:cxnLst>
                  <a:cxn ang="T10">
                    <a:pos x="T0" y="T1"/>
                  </a:cxn>
                  <a:cxn ang="T11">
                    <a:pos x="T2" y="T3"/>
                  </a:cxn>
                  <a:cxn ang="T12">
                    <a:pos x="T4" y="T5"/>
                  </a:cxn>
                  <a:cxn ang="T13">
                    <a:pos x="T6" y="T7"/>
                  </a:cxn>
                  <a:cxn ang="T14">
                    <a:pos x="T8" y="T9"/>
                  </a:cxn>
                </a:cxnLst>
                <a:rect l="T15" t="T16" r="T17" b="T18"/>
                <a:pathLst>
                  <a:path w="206" h="84">
                    <a:moveTo>
                      <a:pt x="0" y="67"/>
                    </a:moveTo>
                    <a:lnTo>
                      <a:pt x="199" y="0"/>
                    </a:lnTo>
                    <a:lnTo>
                      <a:pt x="206" y="17"/>
                    </a:lnTo>
                    <a:lnTo>
                      <a:pt x="7" y="84"/>
                    </a:lnTo>
                    <a:lnTo>
                      <a:pt x="0" y="6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83" name="Freeform 263"/>
              <p:cNvSpPr>
                <a:spLocks/>
              </p:cNvSpPr>
              <p:nvPr/>
            </p:nvSpPr>
            <p:spPr bwMode="auto">
              <a:xfrm>
                <a:off x="3453" y="3450"/>
                <a:ext cx="3" cy="6"/>
              </a:xfrm>
              <a:custGeom>
                <a:avLst/>
                <a:gdLst>
                  <a:gd name="T0" fmla="*/ 0 w 82"/>
                  <a:gd name="T1" fmla="*/ 0 h 108"/>
                  <a:gd name="T2" fmla="*/ 0 w 82"/>
                  <a:gd name="T3" fmla="*/ 0 h 108"/>
                  <a:gd name="T4" fmla="*/ 0 w 82"/>
                  <a:gd name="T5" fmla="*/ 0 h 108"/>
                  <a:gd name="T6" fmla="*/ 0 w 82"/>
                  <a:gd name="T7" fmla="*/ 0 h 108"/>
                  <a:gd name="T8" fmla="*/ 0 w 82"/>
                  <a:gd name="T9" fmla="*/ 0 h 108"/>
                  <a:gd name="T10" fmla="*/ 0 w 82"/>
                  <a:gd name="T11" fmla="*/ 0 h 108"/>
                  <a:gd name="T12" fmla="*/ 0 w 82"/>
                  <a:gd name="T13" fmla="*/ 0 h 108"/>
                  <a:gd name="T14" fmla="*/ 0 w 82"/>
                  <a:gd name="T15" fmla="*/ 0 h 108"/>
                  <a:gd name="T16" fmla="*/ 0 w 82"/>
                  <a:gd name="T17" fmla="*/ 0 h 108"/>
                  <a:gd name="T18" fmla="*/ 0 w 82"/>
                  <a:gd name="T19" fmla="*/ 0 h 108"/>
                  <a:gd name="T20" fmla="*/ 0 w 82"/>
                  <a:gd name="T21" fmla="*/ 0 h 108"/>
                  <a:gd name="T22" fmla="*/ 0 w 82"/>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108"/>
                  <a:gd name="T38" fmla="*/ 82 w 82"/>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84" name="Freeform 264"/>
              <p:cNvSpPr>
                <a:spLocks/>
              </p:cNvSpPr>
              <p:nvPr/>
            </p:nvSpPr>
            <p:spPr bwMode="auto">
              <a:xfrm>
                <a:off x="3443" y="3433"/>
                <a:ext cx="13" cy="18"/>
              </a:xfrm>
              <a:custGeom>
                <a:avLst/>
                <a:gdLst>
                  <a:gd name="T0" fmla="*/ 0 w 293"/>
                  <a:gd name="T1" fmla="*/ 0 h 319"/>
                  <a:gd name="T2" fmla="*/ 0 w 293"/>
                  <a:gd name="T3" fmla="*/ 0 h 319"/>
                  <a:gd name="T4" fmla="*/ 0 w 293"/>
                  <a:gd name="T5" fmla="*/ 0 h 319"/>
                  <a:gd name="T6" fmla="*/ 0 w 293"/>
                  <a:gd name="T7" fmla="*/ 0 h 319"/>
                  <a:gd name="T8" fmla="*/ 0 w 293"/>
                  <a:gd name="T9" fmla="*/ 0 h 319"/>
                  <a:gd name="T10" fmla="*/ 0 w 293"/>
                  <a:gd name="T11" fmla="*/ 0 h 319"/>
                  <a:gd name="T12" fmla="*/ 0 w 293"/>
                  <a:gd name="T13" fmla="*/ 0 h 319"/>
                  <a:gd name="T14" fmla="*/ 0 w 293"/>
                  <a:gd name="T15" fmla="*/ 0 h 319"/>
                  <a:gd name="T16" fmla="*/ 0 w 293"/>
                  <a:gd name="T17" fmla="*/ 0 h 319"/>
                  <a:gd name="T18" fmla="*/ 0 w 293"/>
                  <a:gd name="T19" fmla="*/ 0 h 319"/>
                  <a:gd name="T20" fmla="*/ 0 w 293"/>
                  <a:gd name="T21" fmla="*/ 0 h 319"/>
                  <a:gd name="T22" fmla="*/ 0 w 293"/>
                  <a:gd name="T23" fmla="*/ 0 h 319"/>
                  <a:gd name="T24" fmla="*/ 0 w 293"/>
                  <a:gd name="T25" fmla="*/ 0 h 319"/>
                  <a:gd name="T26" fmla="*/ 0 w 293"/>
                  <a:gd name="T27" fmla="*/ 0 h 319"/>
                  <a:gd name="T28" fmla="*/ 0 w 293"/>
                  <a:gd name="T29" fmla="*/ 0 h 319"/>
                  <a:gd name="T30" fmla="*/ 0 w 293"/>
                  <a:gd name="T31" fmla="*/ 0 h 319"/>
                  <a:gd name="T32" fmla="*/ 0 w 293"/>
                  <a:gd name="T33" fmla="*/ 0 h 319"/>
                  <a:gd name="T34" fmla="*/ 0 w 293"/>
                  <a:gd name="T35" fmla="*/ 0 h 319"/>
                  <a:gd name="T36" fmla="*/ 0 w 293"/>
                  <a:gd name="T37" fmla="*/ 0 h 319"/>
                  <a:gd name="T38" fmla="*/ 0 w 293"/>
                  <a:gd name="T39" fmla="*/ 0 h 319"/>
                  <a:gd name="T40" fmla="*/ 0 w 293"/>
                  <a:gd name="T41" fmla="*/ 0 h 319"/>
                  <a:gd name="T42" fmla="*/ 0 w 293"/>
                  <a:gd name="T43" fmla="*/ 0 h 319"/>
                  <a:gd name="T44" fmla="*/ 0 w 293"/>
                  <a:gd name="T45" fmla="*/ 0 h 319"/>
                  <a:gd name="T46" fmla="*/ 0 w 293"/>
                  <a:gd name="T47" fmla="*/ 0 h 319"/>
                  <a:gd name="T48" fmla="*/ 0 w 293"/>
                  <a:gd name="T49" fmla="*/ 0 h 319"/>
                  <a:gd name="T50" fmla="*/ 0 w 293"/>
                  <a:gd name="T51" fmla="*/ 0 h 319"/>
                  <a:gd name="T52" fmla="*/ 0 w 293"/>
                  <a:gd name="T53" fmla="*/ 0 h 319"/>
                  <a:gd name="T54" fmla="*/ 0 w 293"/>
                  <a:gd name="T55" fmla="*/ 0 h 319"/>
                  <a:gd name="T56" fmla="*/ 0 w 293"/>
                  <a:gd name="T57" fmla="*/ 0 h 319"/>
                  <a:gd name="T58" fmla="*/ 0 w 293"/>
                  <a:gd name="T59" fmla="*/ 0 h 319"/>
                  <a:gd name="T60" fmla="*/ 0 w 293"/>
                  <a:gd name="T61" fmla="*/ 0 h 319"/>
                  <a:gd name="T62" fmla="*/ 0 w 293"/>
                  <a:gd name="T63" fmla="*/ 0 h 319"/>
                  <a:gd name="T64" fmla="*/ 0 w 293"/>
                  <a:gd name="T65" fmla="*/ 0 h 319"/>
                  <a:gd name="T66" fmla="*/ 0 w 293"/>
                  <a:gd name="T67" fmla="*/ 0 h 319"/>
                  <a:gd name="T68" fmla="*/ 0 w 293"/>
                  <a:gd name="T69" fmla="*/ 0 h 319"/>
                  <a:gd name="T70" fmla="*/ 0 w 293"/>
                  <a:gd name="T71" fmla="*/ 0 h 319"/>
                  <a:gd name="T72" fmla="*/ 0 w 293"/>
                  <a:gd name="T73" fmla="*/ 0 h 319"/>
                  <a:gd name="T74" fmla="*/ 0 w 293"/>
                  <a:gd name="T75" fmla="*/ 0 h 319"/>
                  <a:gd name="T76" fmla="*/ 0 w 293"/>
                  <a:gd name="T77" fmla="*/ 0 h 319"/>
                  <a:gd name="T78" fmla="*/ 0 w 293"/>
                  <a:gd name="T79" fmla="*/ 0 h 319"/>
                  <a:gd name="T80" fmla="*/ 0 w 293"/>
                  <a:gd name="T81" fmla="*/ 0 h 3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3"/>
                  <a:gd name="T124" fmla="*/ 0 h 319"/>
                  <a:gd name="T125" fmla="*/ 293 w 293"/>
                  <a:gd name="T126" fmla="*/ 319 h 3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85" name="Freeform 265"/>
              <p:cNvSpPr>
                <a:spLocks/>
              </p:cNvSpPr>
              <p:nvPr/>
            </p:nvSpPr>
            <p:spPr bwMode="auto">
              <a:xfrm>
                <a:off x="3394" y="3299"/>
                <a:ext cx="60" cy="139"/>
              </a:xfrm>
              <a:custGeom>
                <a:avLst/>
                <a:gdLst>
                  <a:gd name="T0" fmla="*/ 0 w 1314"/>
                  <a:gd name="T1" fmla="*/ 0 h 2506"/>
                  <a:gd name="T2" fmla="*/ 0 w 1314"/>
                  <a:gd name="T3" fmla="*/ 0 h 2506"/>
                  <a:gd name="T4" fmla="*/ 0 w 1314"/>
                  <a:gd name="T5" fmla="*/ 0 h 2506"/>
                  <a:gd name="T6" fmla="*/ 0 w 1314"/>
                  <a:gd name="T7" fmla="*/ 0 h 2506"/>
                  <a:gd name="T8" fmla="*/ 0 w 1314"/>
                  <a:gd name="T9" fmla="*/ 0 h 2506"/>
                  <a:gd name="T10" fmla="*/ 0 60000 65536"/>
                  <a:gd name="T11" fmla="*/ 0 60000 65536"/>
                  <a:gd name="T12" fmla="*/ 0 60000 65536"/>
                  <a:gd name="T13" fmla="*/ 0 60000 65536"/>
                  <a:gd name="T14" fmla="*/ 0 60000 65536"/>
                  <a:gd name="T15" fmla="*/ 0 w 1314"/>
                  <a:gd name="T16" fmla="*/ 0 h 2506"/>
                  <a:gd name="T17" fmla="*/ 1314 w 1314"/>
                  <a:gd name="T18" fmla="*/ 2506 h 2506"/>
                </a:gdLst>
                <a:ahLst/>
                <a:cxnLst>
                  <a:cxn ang="T10">
                    <a:pos x="T0" y="T1"/>
                  </a:cxn>
                  <a:cxn ang="T11">
                    <a:pos x="T2" y="T3"/>
                  </a:cxn>
                  <a:cxn ang="T12">
                    <a:pos x="T4" y="T5"/>
                  </a:cxn>
                  <a:cxn ang="T13">
                    <a:pos x="T6" y="T7"/>
                  </a:cxn>
                  <a:cxn ang="T14">
                    <a:pos x="T8" y="T9"/>
                  </a:cxn>
                </a:cxnLst>
                <a:rect l="T15" t="T16" r="T17" b="T18"/>
                <a:pathLst>
                  <a:path w="1314" h="2506">
                    <a:moveTo>
                      <a:pt x="198" y="0"/>
                    </a:moveTo>
                    <a:lnTo>
                      <a:pt x="0" y="66"/>
                    </a:lnTo>
                    <a:lnTo>
                      <a:pt x="1064" y="2506"/>
                    </a:lnTo>
                    <a:lnTo>
                      <a:pt x="1314" y="2421"/>
                    </a:lnTo>
                    <a:lnTo>
                      <a:pt x="198" y="0"/>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86" name="Freeform 266"/>
              <p:cNvSpPr>
                <a:spLocks/>
              </p:cNvSpPr>
              <p:nvPr/>
            </p:nvSpPr>
            <p:spPr bwMode="auto">
              <a:xfrm>
                <a:off x="3392" y="3292"/>
                <a:ext cx="11" cy="10"/>
              </a:xfrm>
              <a:custGeom>
                <a:avLst/>
                <a:gdLst>
                  <a:gd name="T0" fmla="*/ 0 w 235"/>
                  <a:gd name="T1" fmla="*/ 0 h 179"/>
                  <a:gd name="T2" fmla="*/ 0 w 235"/>
                  <a:gd name="T3" fmla="*/ 0 h 179"/>
                  <a:gd name="T4" fmla="*/ 0 w 235"/>
                  <a:gd name="T5" fmla="*/ 0 h 179"/>
                  <a:gd name="T6" fmla="*/ 0 w 235"/>
                  <a:gd name="T7" fmla="*/ 0 h 179"/>
                  <a:gd name="T8" fmla="*/ 0 w 235"/>
                  <a:gd name="T9" fmla="*/ 0 h 179"/>
                  <a:gd name="T10" fmla="*/ 0 w 235"/>
                  <a:gd name="T11" fmla="*/ 0 h 179"/>
                  <a:gd name="T12" fmla="*/ 0 60000 65536"/>
                  <a:gd name="T13" fmla="*/ 0 60000 65536"/>
                  <a:gd name="T14" fmla="*/ 0 60000 65536"/>
                  <a:gd name="T15" fmla="*/ 0 60000 65536"/>
                  <a:gd name="T16" fmla="*/ 0 60000 65536"/>
                  <a:gd name="T17" fmla="*/ 0 60000 65536"/>
                  <a:gd name="T18" fmla="*/ 0 w 235"/>
                  <a:gd name="T19" fmla="*/ 0 h 179"/>
                  <a:gd name="T20" fmla="*/ 235 w 235"/>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35" h="179">
                    <a:moveTo>
                      <a:pt x="235" y="111"/>
                    </a:moveTo>
                    <a:lnTo>
                      <a:pt x="36" y="179"/>
                    </a:lnTo>
                    <a:lnTo>
                      <a:pt x="0" y="97"/>
                    </a:lnTo>
                    <a:lnTo>
                      <a:pt x="70" y="0"/>
                    </a:lnTo>
                    <a:lnTo>
                      <a:pt x="199" y="30"/>
                    </a:lnTo>
                    <a:lnTo>
                      <a:pt x="235" y="111"/>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87" name="Freeform 267"/>
              <p:cNvSpPr>
                <a:spLocks/>
              </p:cNvSpPr>
              <p:nvPr/>
            </p:nvSpPr>
            <p:spPr bwMode="auto">
              <a:xfrm>
                <a:off x="3403" y="3103"/>
                <a:ext cx="208" cy="202"/>
              </a:xfrm>
              <a:custGeom>
                <a:avLst/>
                <a:gdLst>
                  <a:gd name="T0" fmla="*/ 0 w 4569"/>
                  <a:gd name="T1" fmla="*/ 0 h 3641"/>
                  <a:gd name="T2" fmla="*/ 0 w 4569"/>
                  <a:gd name="T3" fmla="*/ 0 h 3641"/>
                  <a:gd name="T4" fmla="*/ 0 w 4569"/>
                  <a:gd name="T5" fmla="*/ 0 h 3641"/>
                  <a:gd name="T6" fmla="*/ 0 w 4569"/>
                  <a:gd name="T7" fmla="*/ 0 h 3641"/>
                  <a:gd name="T8" fmla="*/ 0 w 4569"/>
                  <a:gd name="T9" fmla="*/ 0 h 3641"/>
                  <a:gd name="T10" fmla="*/ 0 60000 65536"/>
                  <a:gd name="T11" fmla="*/ 0 60000 65536"/>
                  <a:gd name="T12" fmla="*/ 0 60000 65536"/>
                  <a:gd name="T13" fmla="*/ 0 60000 65536"/>
                  <a:gd name="T14" fmla="*/ 0 60000 65536"/>
                  <a:gd name="T15" fmla="*/ 0 w 4569"/>
                  <a:gd name="T16" fmla="*/ 0 h 3641"/>
                  <a:gd name="T17" fmla="*/ 4569 w 4569"/>
                  <a:gd name="T18" fmla="*/ 3641 h 3641"/>
                </a:gdLst>
                <a:ahLst/>
                <a:cxnLst>
                  <a:cxn ang="T10">
                    <a:pos x="T0" y="T1"/>
                  </a:cxn>
                  <a:cxn ang="T11">
                    <a:pos x="T2" y="T3"/>
                  </a:cxn>
                  <a:cxn ang="T12">
                    <a:pos x="T4" y="T5"/>
                  </a:cxn>
                  <a:cxn ang="T13">
                    <a:pos x="T6" y="T7"/>
                  </a:cxn>
                  <a:cxn ang="T14">
                    <a:pos x="T8" y="T9"/>
                  </a:cxn>
                </a:cxnLst>
                <a:rect l="T15" t="T16" r="T17" b="T18"/>
                <a:pathLst>
                  <a:path w="4569" h="3641">
                    <a:moveTo>
                      <a:pt x="0" y="1626"/>
                    </a:moveTo>
                    <a:lnTo>
                      <a:pt x="3650" y="0"/>
                    </a:lnTo>
                    <a:lnTo>
                      <a:pt x="4569" y="1998"/>
                    </a:lnTo>
                    <a:lnTo>
                      <a:pt x="873" y="3641"/>
                    </a:lnTo>
                    <a:lnTo>
                      <a:pt x="0" y="1626"/>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88" name="Freeform 268"/>
              <p:cNvSpPr>
                <a:spLocks/>
              </p:cNvSpPr>
              <p:nvPr/>
            </p:nvSpPr>
            <p:spPr bwMode="auto">
              <a:xfrm>
                <a:off x="3385" y="3045"/>
                <a:ext cx="271" cy="393"/>
              </a:xfrm>
              <a:custGeom>
                <a:avLst/>
                <a:gdLst>
                  <a:gd name="T0" fmla="*/ 0 w 5957"/>
                  <a:gd name="T1" fmla="*/ 0 h 7066"/>
                  <a:gd name="T2" fmla="*/ 0 w 5957"/>
                  <a:gd name="T3" fmla="*/ 0 h 7066"/>
                  <a:gd name="T4" fmla="*/ 0 w 5957"/>
                  <a:gd name="T5" fmla="*/ 0 h 7066"/>
                  <a:gd name="T6" fmla="*/ 0 w 5957"/>
                  <a:gd name="T7" fmla="*/ 0 h 7066"/>
                  <a:gd name="T8" fmla="*/ 0 w 5957"/>
                  <a:gd name="T9" fmla="*/ 0 h 7066"/>
                  <a:gd name="T10" fmla="*/ 0 w 5957"/>
                  <a:gd name="T11" fmla="*/ 0 h 7066"/>
                  <a:gd name="T12" fmla="*/ 0 w 5957"/>
                  <a:gd name="T13" fmla="*/ 0 h 7066"/>
                  <a:gd name="T14" fmla="*/ 0 w 5957"/>
                  <a:gd name="T15" fmla="*/ 0 h 7066"/>
                  <a:gd name="T16" fmla="*/ 0 w 5957"/>
                  <a:gd name="T17" fmla="*/ 0 h 7066"/>
                  <a:gd name="T18" fmla="*/ 0 w 5957"/>
                  <a:gd name="T19" fmla="*/ 0 h 7066"/>
                  <a:gd name="T20" fmla="*/ 0 w 5957"/>
                  <a:gd name="T21" fmla="*/ 0 h 7066"/>
                  <a:gd name="T22" fmla="*/ 0 w 5957"/>
                  <a:gd name="T23" fmla="*/ 0 h 7066"/>
                  <a:gd name="T24" fmla="*/ 0 w 5957"/>
                  <a:gd name="T25" fmla="*/ 0 h 7066"/>
                  <a:gd name="T26" fmla="*/ 0 w 5957"/>
                  <a:gd name="T27" fmla="*/ 0 h 7066"/>
                  <a:gd name="T28" fmla="*/ 0 w 5957"/>
                  <a:gd name="T29" fmla="*/ 0 h 7066"/>
                  <a:gd name="T30" fmla="*/ 0 w 5957"/>
                  <a:gd name="T31" fmla="*/ 0 h 7066"/>
                  <a:gd name="T32" fmla="*/ 0 w 5957"/>
                  <a:gd name="T33" fmla="*/ 0 h 7066"/>
                  <a:gd name="T34" fmla="*/ 0 w 5957"/>
                  <a:gd name="T35" fmla="*/ 0 h 7066"/>
                  <a:gd name="T36" fmla="*/ 0 w 5957"/>
                  <a:gd name="T37" fmla="*/ 0 h 7066"/>
                  <a:gd name="T38" fmla="*/ 0 w 5957"/>
                  <a:gd name="T39" fmla="*/ 0 h 7066"/>
                  <a:gd name="T40" fmla="*/ 0 w 5957"/>
                  <a:gd name="T41" fmla="*/ 0 h 7066"/>
                  <a:gd name="T42" fmla="*/ 0 w 5957"/>
                  <a:gd name="T43" fmla="*/ 0 h 7066"/>
                  <a:gd name="T44" fmla="*/ 0 w 5957"/>
                  <a:gd name="T45" fmla="*/ 0 h 7066"/>
                  <a:gd name="T46" fmla="*/ 0 w 5957"/>
                  <a:gd name="T47" fmla="*/ 0 h 7066"/>
                  <a:gd name="T48" fmla="*/ 0 w 5957"/>
                  <a:gd name="T49" fmla="*/ 0 h 7066"/>
                  <a:gd name="T50" fmla="*/ 0 w 5957"/>
                  <a:gd name="T51" fmla="*/ 0 h 7066"/>
                  <a:gd name="T52" fmla="*/ 0 w 5957"/>
                  <a:gd name="T53" fmla="*/ 0 h 7066"/>
                  <a:gd name="T54" fmla="*/ 0 w 5957"/>
                  <a:gd name="T55" fmla="*/ 0 h 7066"/>
                  <a:gd name="T56" fmla="*/ 0 w 5957"/>
                  <a:gd name="T57" fmla="*/ 0 h 7066"/>
                  <a:gd name="T58" fmla="*/ 0 w 5957"/>
                  <a:gd name="T59" fmla="*/ 0 h 7066"/>
                  <a:gd name="T60" fmla="*/ 0 w 5957"/>
                  <a:gd name="T61" fmla="*/ 0 h 7066"/>
                  <a:gd name="T62" fmla="*/ 0 w 5957"/>
                  <a:gd name="T63" fmla="*/ 0 h 7066"/>
                  <a:gd name="T64" fmla="*/ 0 w 5957"/>
                  <a:gd name="T65" fmla="*/ 0 h 7066"/>
                  <a:gd name="T66" fmla="*/ 0 w 5957"/>
                  <a:gd name="T67" fmla="*/ 0 h 7066"/>
                  <a:gd name="T68" fmla="*/ 0 w 5957"/>
                  <a:gd name="T69" fmla="*/ 0 h 7066"/>
                  <a:gd name="T70" fmla="*/ 0 w 5957"/>
                  <a:gd name="T71" fmla="*/ 0 h 7066"/>
                  <a:gd name="T72" fmla="*/ 0 w 5957"/>
                  <a:gd name="T73" fmla="*/ 0 h 70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57"/>
                  <a:gd name="T112" fmla="*/ 0 h 7066"/>
                  <a:gd name="T113" fmla="*/ 5957 w 5957"/>
                  <a:gd name="T114" fmla="*/ 7066 h 70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89" name="Freeform 269"/>
              <p:cNvSpPr>
                <a:spLocks/>
              </p:cNvSpPr>
              <p:nvPr/>
            </p:nvSpPr>
            <p:spPr bwMode="auto">
              <a:xfrm>
                <a:off x="3569" y="3096"/>
                <a:ext cx="51" cy="121"/>
              </a:xfrm>
              <a:custGeom>
                <a:avLst/>
                <a:gdLst>
                  <a:gd name="T0" fmla="*/ 0 w 1134"/>
                  <a:gd name="T1" fmla="*/ 0 h 2180"/>
                  <a:gd name="T2" fmla="*/ 0 w 1134"/>
                  <a:gd name="T3" fmla="*/ 0 h 2180"/>
                  <a:gd name="T4" fmla="*/ 0 w 1134"/>
                  <a:gd name="T5" fmla="*/ 0 h 2180"/>
                  <a:gd name="T6" fmla="*/ 0 w 1134"/>
                  <a:gd name="T7" fmla="*/ 0 h 2180"/>
                  <a:gd name="T8" fmla="*/ 0 w 1134"/>
                  <a:gd name="T9" fmla="*/ 0 h 2180"/>
                  <a:gd name="T10" fmla="*/ 0 w 1134"/>
                  <a:gd name="T11" fmla="*/ 0 h 2180"/>
                  <a:gd name="T12" fmla="*/ 0 w 1134"/>
                  <a:gd name="T13" fmla="*/ 0 h 2180"/>
                  <a:gd name="T14" fmla="*/ 0 w 1134"/>
                  <a:gd name="T15" fmla="*/ 0 h 2180"/>
                  <a:gd name="T16" fmla="*/ 0 w 1134"/>
                  <a:gd name="T17" fmla="*/ 0 h 2180"/>
                  <a:gd name="T18" fmla="*/ 0 w 1134"/>
                  <a:gd name="T19" fmla="*/ 0 h 2180"/>
                  <a:gd name="T20" fmla="*/ 0 w 1134"/>
                  <a:gd name="T21" fmla="*/ 0 h 2180"/>
                  <a:gd name="T22" fmla="*/ 0 w 1134"/>
                  <a:gd name="T23" fmla="*/ 0 h 2180"/>
                  <a:gd name="T24" fmla="*/ 0 w 1134"/>
                  <a:gd name="T25" fmla="*/ 0 h 2180"/>
                  <a:gd name="T26" fmla="*/ 0 w 1134"/>
                  <a:gd name="T27" fmla="*/ 0 h 2180"/>
                  <a:gd name="T28" fmla="*/ 0 w 1134"/>
                  <a:gd name="T29" fmla="*/ 0 h 2180"/>
                  <a:gd name="T30" fmla="*/ 0 w 1134"/>
                  <a:gd name="T31" fmla="*/ 0 h 2180"/>
                  <a:gd name="T32" fmla="*/ 0 w 1134"/>
                  <a:gd name="T33" fmla="*/ 0 h 2180"/>
                  <a:gd name="T34" fmla="*/ 0 w 1134"/>
                  <a:gd name="T35" fmla="*/ 0 h 2180"/>
                  <a:gd name="T36" fmla="*/ 0 w 1134"/>
                  <a:gd name="T37" fmla="*/ 0 h 2180"/>
                  <a:gd name="T38" fmla="*/ 0 w 1134"/>
                  <a:gd name="T39" fmla="*/ 0 h 2180"/>
                  <a:gd name="T40" fmla="*/ 0 w 1134"/>
                  <a:gd name="T41" fmla="*/ 0 h 2180"/>
                  <a:gd name="T42" fmla="*/ 0 w 1134"/>
                  <a:gd name="T43" fmla="*/ 0 h 2180"/>
                  <a:gd name="T44" fmla="*/ 0 w 1134"/>
                  <a:gd name="T45" fmla="*/ 0 h 2180"/>
                  <a:gd name="T46" fmla="*/ 0 w 1134"/>
                  <a:gd name="T47" fmla="*/ 0 h 2180"/>
                  <a:gd name="T48" fmla="*/ 0 w 1134"/>
                  <a:gd name="T49" fmla="*/ 0 h 2180"/>
                  <a:gd name="T50" fmla="*/ 0 w 1134"/>
                  <a:gd name="T51" fmla="*/ 0 h 2180"/>
                  <a:gd name="T52" fmla="*/ 0 w 1134"/>
                  <a:gd name="T53" fmla="*/ 0 h 2180"/>
                  <a:gd name="T54" fmla="*/ 0 w 1134"/>
                  <a:gd name="T55" fmla="*/ 0 h 2180"/>
                  <a:gd name="T56" fmla="*/ 0 w 1134"/>
                  <a:gd name="T57" fmla="*/ 0 h 2180"/>
                  <a:gd name="T58" fmla="*/ 0 w 1134"/>
                  <a:gd name="T59" fmla="*/ 0 h 2180"/>
                  <a:gd name="T60" fmla="*/ 0 w 1134"/>
                  <a:gd name="T61" fmla="*/ 0 h 2180"/>
                  <a:gd name="T62" fmla="*/ 0 w 1134"/>
                  <a:gd name="T63" fmla="*/ 0 h 2180"/>
                  <a:gd name="T64" fmla="*/ 0 w 1134"/>
                  <a:gd name="T65" fmla="*/ 0 h 2180"/>
                  <a:gd name="T66" fmla="*/ 0 w 1134"/>
                  <a:gd name="T67" fmla="*/ 0 h 2180"/>
                  <a:gd name="T68" fmla="*/ 0 w 1134"/>
                  <a:gd name="T69" fmla="*/ 0 h 2180"/>
                  <a:gd name="T70" fmla="*/ 0 w 1134"/>
                  <a:gd name="T71" fmla="*/ 0 h 2180"/>
                  <a:gd name="T72" fmla="*/ 0 w 1134"/>
                  <a:gd name="T73" fmla="*/ 0 h 2180"/>
                  <a:gd name="T74" fmla="*/ 0 w 1134"/>
                  <a:gd name="T75" fmla="*/ 0 h 2180"/>
                  <a:gd name="T76" fmla="*/ 0 w 1134"/>
                  <a:gd name="T77" fmla="*/ 0 h 2180"/>
                  <a:gd name="T78" fmla="*/ 0 w 1134"/>
                  <a:gd name="T79" fmla="*/ 0 h 2180"/>
                  <a:gd name="T80" fmla="*/ 0 w 1134"/>
                  <a:gd name="T81" fmla="*/ 0 h 2180"/>
                  <a:gd name="T82" fmla="*/ 0 w 1134"/>
                  <a:gd name="T83" fmla="*/ 0 h 2180"/>
                  <a:gd name="T84" fmla="*/ 0 w 1134"/>
                  <a:gd name="T85" fmla="*/ 0 h 2180"/>
                  <a:gd name="T86" fmla="*/ 0 w 1134"/>
                  <a:gd name="T87" fmla="*/ 0 h 2180"/>
                  <a:gd name="T88" fmla="*/ 0 w 1134"/>
                  <a:gd name="T89" fmla="*/ 0 h 2180"/>
                  <a:gd name="T90" fmla="*/ 0 w 1134"/>
                  <a:gd name="T91" fmla="*/ 0 h 2180"/>
                  <a:gd name="T92" fmla="*/ 0 w 1134"/>
                  <a:gd name="T93" fmla="*/ 0 h 2180"/>
                  <a:gd name="T94" fmla="*/ 0 w 1134"/>
                  <a:gd name="T95" fmla="*/ 0 h 2180"/>
                  <a:gd name="T96" fmla="*/ 0 w 1134"/>
                  <a:gd name="T97" fmla="*/ 0 h 2180"/>
                  <a:gd name="T98" fmla="*/ 0 w 1134"/>
                  <a:gd name="T99" fmla="*/ 0 h 2180"/>
                  <a:gd name="T100" fmla="*/ 0 w 1134"/>
                  <a:gd name="T101" fmla="*/ 0 h 2180"/>
                  <a:gd name="T102" fmla="*/ 0 w 1134"/>
                  <a:gd name="T103" fmla="*/ 0 h 2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4"/>
                  <a:gd name="T157" fmla="*/ 0 h 2180"/>
                  <a:gd name="T158" fmla="*/ 1134 w 1134"/>
                  <a:gd name="T159" fmla="*/ 2180 h 2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0" name="Freeform 270"/>
              <p:cNvSpPr>
                <a:spLocks/>
              </p:cNvSpPr>
              <p:nvPr/>
            </p:nvSpPr>
            <p:spPr bwMode="auto">
              <a:xfrm>
                <a:off x="3378" y="3082"/>
                <a:ext cx="207" cy="202"/>
              </a:xfrm>
              <a:custGeom>
                <a:avLst/>
                <a:gdLst>
                  <a:gd name="T0" fmla="*/ 0 w 4569"/>
                  <a:gd name="T1" fmla="*/ 0 h 3641"/>
                  <a:gd name="T2" fmla="*/ 0 w 4569"/>
                  <a:gd name="T3" fmla="*/ 0 h 3641"/>
                  <a:gd name="T4" fmla="*/ 0 w 4569"/>
                  <a:gd name="T5" fmla="*/ 0 h 3641"/>
                  <a:gd name="T6" fmla="*/ 0 w 4569"/>
                  <a:gd name="T7" fmla="*/ 0 h 3641"/>
                  <a:gd name="T8" fmla="*/ 0 w 4569"/>
                  <a:gd name="T9" fmla="*/ 0 h 3641"/>
                  <a:gd name="T10" fmla="*/ 0 60000 65536"/>
                  <a:gd name="T11" fmla="*/ 0 60000 65536"/>
                  <a:gd name="T12" fmla="*/ 0 60000 65536"/>
                  <a:gd name="T13" fmla="*/ 0 60000 65536"/>
                  <a:gd name="T14" fmla="*/ 0 60000 65536"/>
                  <a:gd name="T15" fmla="*/ 0 w 4569"/>
                  <a:gd name="T16" fmla="*/ 0 h 3641"/>
                  <a:gd name="T17" fmla="*/ 4569 w 4569"/>
                  <a:gd name="T18" fmla="*/ 3641 h 3641"/>
                </a:gdLst>
                <a:ahLst/>
                <a:cxnLst>
                  <a:cxn ang="T10">
                    <a:pos x="T0" y="T1"/>
                  </a:cxn>
                  <a:cxn ang="T11">
                    <a:pos x="T2" y="T3"/>
                  </a:cxn>
                  <a:cxn ang="T12">
                    <a:pos x="T4" y="T5"/>
                  </a:cxn>
                  <a:cxn ang="T13">
                    <a:pos x="T6" y="T7"/>
                  </a:cxn>
                  <a:cxn ang="T14">
                    <a:pos x="T8" y="T9"/>
                  </a:cxn>
                </a:cxnLst>
                <a:rect l="T15" t="T16" r="T17" b="T18"/>
                <a:pathLst>
                  <a:path w="4569" h="3641">
                    <a:moveTo>
                      <a:pt x="0" y="1625"/>
                    </a:moveTo>
                    <a:lnTo>
                      <a:pt x="3650" y="0"/>
                    </a:lnTo>
                    <a:lnTo>
                      <a:pt x="4569" y="1997"/>
                    </a:lnTo>
                    <a:lnTo>
                      <a:pt x="873" y="3641"/>
                    </a:lnTo>
                    <a:lnTo>
                      <a:pt x="0" y="1625"/>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1" name="Freeform 271"/>
              <p:cNvSpPr>
                <a:spLocks/>
              </p:cNvSpPr>
              <p:nvPr/>
            </p:nvSpPr>
            <p:spPr bwMode="auto">
              <a:xfrm>
                <a:off x="3360" y="3024"/>
                <a:ext cx="271" cy="393"/>
              </a:xfrm>
              <a:custGeom>
                <a:avLst/>
                <a:gdLst>
                  <a:gd name="T0" fmla="*/ 0 w 5957"/>
                  <a:gd name="T1" fmla="*/ 0 h 7065"/>
                  <a:gd name="T2" fmla="*/ 0 w 5957"/>
                  <a:gd name="T3" fmla="*/ 0 h 7065"/>
                  <a:gd name="T4" fmla="*/ 0 w 5957"/>
                  <a:gd name="T5" fmla="*/ 0 h 7065"/>
                  <a:gd name="T6" fmla="*/ 0 w 5957"/>
                  <a:gd name="T7" fmla="*/ 0 h 7065"/>
                  <a:gd name="T8" fmla="*/ 0 w 5957"/>
                  <a:gd name="T9" fmla="*/ 0 h 7065"/>
                  <a:gd name="T10" fmla="*/ 0 w 5957"/>
                  <a:gd name="T11" fmla="*/ 0 h 7065"/>
                  <a:gd name="T12" fmla="*/ 0 w 5957"/>
                  <a:gd name="T13" fmla="*/ 0 h 7065"/>
                  <a:gd name="T14" fmla="*/ 0 w 5957"/>
                  <a:gd name="T15" fmla="*/ 0 h 7065"/>
                  <a:gd name="T16" fmla="*/ 0 w 5957"/>
                  <a:gd name="T17" fmla="*/ 0 h 7065"/>
                  <a:gd name="T18" fmla="*/ 0 w 5957"/>
                  <a:gd name="T19" fmla="*/ 0 h 7065"/>
                  <a:gd name="T20" fmla="*/ 0 w 5957"/>
                  <a:gd name="T21" fmla="*/ 0 h 7065"/>
                  <a:gd name="T22" fmla="*/ 0 w 5957"/>
                  <a:gd name="T23" fmla="*/ 0 h 7065"/>
                  <a:gd name="T24" fmla="*/ 0 w 5957"/>
                  <a:gd name="T25" fmla="*/ 0 h 7065"/>
                  <a:gd name="T26" fmla="*/ 0 w 5957"/>
                  <a:gd name="T27" fmla="*/ 0 h 7065"/>
                  <a:gd name="T28" fmla="*/ 0 w 5957"/>
                  <a:gd name="T29" fmla="*/ 0 h 7065"/>
                  <a:gd name="T30" fmla="*/ 0 w 5957"/>
                  <a:gd name="T31" fmla="*/ 0 h 7065"/>
                  <a:gd name="T32" fmla="*/ 0 w 5957"/>
                  <a:gd name="T33" fmla="*/ 0 h 7065"/>
                  <a:gd name="T34" fmla="*/ 0 w 5957"/>
                  <a:gd name="T35" fmla="*/ 0 h 7065"/>
                  <a:gd name="T36" fmla="*/ 0 w 5957"/>
                  <a:gd name="T37" fmla="*/ 0 h 7065"/>
                  <a:gd name="T38" fmla="*/ 0 w 5957"/>
                  <a:gd name="T39" fmla="*/ 0 h 7065"/>
                  <a:gd name="T40" fmla="*/ 0 w 5957"/>
                  <a:gd name="T41" fmla="*/ 0 h 7065"/>
                  <a:gd name="T42" fmla="*/ 0 w 5957"/>
                  <a:gd name="T43" fmla="*/ 0 h 7065"/>
                  <a:gd name="T44" fmla="*/ 0 w 5957"/>
                  <a:gd name="T45" fmla="*/ 0 h 7065"/>
                  <a:gd name="T46" fmla="*/ 0 w 5957"/>
                  <a:gd name="T47" fmla="*/ 0 h 7065"/>
                  <a:gd name="T48" fmla="*/ 0 w 5957"/>
                  <a:gd name="T49" fmla="*/ 0 h 7065"/>
                  <a:gd name="T50" fmla="*/ 0 w 5957"/>
                  <a:gd name="T51" fmla="*/ 0 h 7065"/>
                  <a:gd name="T52" fmla="*/ 0 w 5957"/>
                  <a:gd name="T53" fmla="*/ 0 h 7065"/>
                  <a:gd name="T54" fmla="*/ 0 w 5957"/>
                  <a:gd name="T55" fmla="*/ 0 h 7065"/>
                  <a:gd name="T56" fmla="*/ 0 w 5957"/>
                  <a:gd name="T57" fmla="*/ 0 h 7065"/>
                  <a:gd name="T58" fmla="*/ 0 w 5957"/>
                  <a:gd name="T59" fmla="*/ 0 h 7065"/>
                  <a:gd name="T60" fmla="*/ 0 w 5957"/>
                  <a:gd name="T61" fmla="*/ 0 h 7065"/>
                  <a:gd name="T62" fmla="*/ 0 w 5957"/>
                  <a:gd name="T63" fmla="*/ 0 h 7065"/>
                  <a:gd name="T64" fmla="*/ 0 w 5957"/>
                  <a:gd name="T65" fmla="*/ 0 h 7065"/>
                  <a:gd name="T66" fmla="*/ 0 w 5957"/>
                  <a:gd name="T67" fmla="*/ 0 h 7065"/>
                  <a:gd name="T68" fmla="*/ 0 w 5957"/>
                  <a:gd name="T69" fmla="*/ 0 h 7065"/>
                  <a:gd name="T70" fmla="*/ 0 w 5957"/>
                  <a:gd name="T71" fmla="*/ 0 h 7065"/>
                  <a:gd name="T72" fmla="*/ 0 w 5957"/>
                  <a:gd name="T73" fmla="*/ 0 h 70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57"/>
                  <a:gd name="T112" fmla="*/ 0 h 7065"/>
                  <a:gd name="T113" fmla="*/ 5957 w 5957"/>
                  <a:gd name="T114" fmla="*/ 7065 h 70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2" name="Freeform 272"/>
              <p:cNvSpPr>
                <a:spLocks/>
              </p:cNvSpPr>
              <p:nvPr/>
            </p:nvSpPr>
            <p:spPr bwMode="auto">
              <a:xfrm>
                <a:off x="3360" y="3024"/>
                <a:ext cx="162" cy="99"/>
              </a:xfrm>
              <a:custGeom>
                <a:avLst/>
                <a:gdLst>
                  <a:gd name="T0" fmla="*/ 0 w 3562"/>
                  <a:gd name="T1" fmla="*/ 0 h 1773"/>
                  <a:gd name="T2" fmla="*/ 0 w 3562"/>
                  <a:gd name="T3" fmla="*/ 0 h 1773"/>
                  <a:gd name="T4" fmla="*/ 0 w 3562"/>
                  <a:gd name="T5" fmla="*/ 0 h 1773"/>
                  <a:gd name="T6" fmla="*/ 0 w 3562"/>
                  <a:gd name="T7" fmla="*/ 0 h 1773"/>
                  <a:gd name="T8" fmla="*/ 0 w 3562"/>
                  <a:gd name="T9" fmla="*/ 0 h 1773"/>
                  <a:gd name="T10" fmla="*/ 0 w 3562"/>
                  <a:gd name="T11" fmla="*/ 0 h 1773"/>
                  <a:gd name="T12" fmla="*/ 0 w 3562"/>
                  <a:gd name="T13" fmla="*/ 0 h 1773"/>
                  <a:gd name="T14" fmla="*/ 0 w 3562"/>
                  <a:gd name="T15" fmla="*/ 0 h 1773"/>
                  <a:gd name="T16" fmla="*/ 0 w 3562"/>
                  <a:gd name="T17" fmla="*/ 0 h 1773"/>
                  <a:gd name="T18" fmla="*/ 0 w 3562"/>
                  <a:gd name="T19" fmla="*/ 0 h 1773"/>
                  <a:gd name="T20" fmla="*/ 0 w 3562"/>
                  <a:gd name="T21" fmla="*/ 0 h 1773"/>
                  <a:gd name="T22" fmla="*/ 0 w 3562"/>
                  <a:gd name="T23" fmla="*/ 0 h 1773"/>
                  <a:gd name="T24" fmla="*/ 0 w 3562"/>
                  <a:gd name="T25" fmla="*/ 0 h 1773"/>
                  <a:gd name="T26" fmla="*/ 0 w 3562"/>
                  <a:gd name="T27" fmla="*/ 0 h 1773"/>
                  <a:gd name="T28" fmla="*/ 0 w 3562"/>
                  <a:gd name="T29" fmla="*/ 0 h 1773"/>
                  <a:gd name="T30" fmla="*/ 0 w 3562"/>
                  <a:gd name="T31" fmla="*/ 0 h 1773"/>
                  <a:gd name="T32" fmla="*/ 0 w 3562"/>
                  <a:gd name="T33" fmla="*/ 0 h 1773"/>
                  <a:gd name="T34" fmla="*/ 0 w 3562"/>
                  <a:gd name="T35" fmla="*/ 0 h 1773"/>
                  <a:gd name="T36" fmla="*/ 0 w 3562"/>
                  <a:gd name="T37" fmla="*/ 0 h 1773"/>
                  <a:gd name="T38" fmla="*/ 0 w 3562"/>
                  <a:gd name="T39" fmla="*/ 0 h 1773"/>
                  <a:gd name="T40" fmla="*/ 0 w 3562"/>
                  <a:gd name="T41" fmla="*/ 0 h 17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62"/>
                  <a:gd name="T64" fmla="*/ 0 h 1773"/>
                  <a:gd name="T65" fmla="*/ 3562 w 3562"/>
                  <a:gd name="T66" fmla="*/ 1773 h 17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3" name="Freeform 273"/>
              <p:cNvSpPr>
                <a:spLocks/>
              </p:cNvSpPr>
              <p:nvPr/>
            </p:nvSpPr>
            <p:spPr bwMode="auto">
              <a:xfrm>
                <a:off x="3360" y="3024"/>
                <a:ext cx="161" cy="97"/>
              </a:xfrm>
              <a:custGeom>
                <a:avLst/>
                <a:gdLst>
                  <a:gd name="T0" fmla="*/ 0 w 3550"/>
                  <a:gd name="T1" fmla="*/ 0 h 1748"/>
                  <a:gd name="T2" fmla="*/ 0 w 3550"/>
                  <a:gd name="T3" fmla="*/ 0 h 1748"/>
                  <a:gd name="T4" fmla="*/ 0 w 3550"/>
                  <a:gd name="T5" fmla="*/ 0 h 1748"/>
                  <a:gd name="T6" fmla="*/ 0 w 3550"/>
                  <a:gd name="T7" fmla="*/ 0 h 1748"/>
                  <a:gd name="T8" fmla="*/ 0 w 3550"/>
                  <a:gd name="T9" fmla="*/ 0 h 1748"/>
                  <a:gd name="T10" fmla="*/ 0 w 3550"/>
                  <a:gd name="T11" fmla="*/ 0 h 1748"/>
                  <a:gd name="T12" fmla="*/ 0 w 3550"/>
                  <a:gd name="T13" fmla="*/ 0 h 1748"/>
                  <a:gd name="T14" fmla="*/ 0 w 3550"/>
                  <a:gd name="T15" fmla="*/ 0 h 1748"/>
                  <a:gd name="T16" fmla="*/ 0 w 3550"/>
                  <a:gd name="T17" fmla="*/ 0 h 1748"/>
                  <a:gd name="T18" fmla="*/ 0 w 3550"/>
                  <a:gd name="T19" fmla="*/ 0 h 1748"/>
                  <a:gd name="T20" fmla="*/ 0 w 3550"/>
                  <a:gd name="T21" fmla="*/ 0 h 1748"/>
                  <a:gd name="T22" fmla="*/ 0 w 3550"/>
                  <a:gd name="T23" fmla="*/ 0 h 1748"/>
                  <a:gd name="T24" fmla="*/ 0 w 3550"/>
                  <a:gd name="T25" fmla="*/ 0 h 1748"/>
                  <a:gd name="T26" fmla="*/ 0 w 3550"/>
                  <a:gd name="T27" fmla="*/ 0 h 1748"/>
                  <a:gd name="T28" fmla="*/ 0 w 3550"/>
                  <a:gd name="T29" fmla="*/ 0 h 1748"/>
                  <a:gd name="T30" fmla="*/ 0 w 3550"/>
                  <a:gd name="T31" fmla="*/ 0 h 1748"/>
                  <a:gd name="T32" fmla="*/ 0 w 3550"/>
                  <a:gd name="T33" fmla="*/ 0 h 1748"/>
                  <a:gd name="T34" fmla="*/ 0 w 3550"/>
                  <a:gd name="T35" fmla="*/ 0 h 1748"/>
                  <a:gd name="T36" fmla="*/ 0 w 3550"/>
                  <a:gd name="T37" fmla="*/ 0 h 1748"/>
                  <a:gd name="T38" fmla="*/ 0 w 3550"/>
                  <a:gd name="T39" fmla="*/ 0 h 1748"/>
                  <a:gd name="T40" fmla="*/ 0 w 3550"/>
                  <a:gd name="T41" fmla="*/ 0 h 1748"/>
                  <a:gd name="T42" fmla="*/ 0 w 3550"/>
                  <a:gd name="T43" fmla="*/ 0 h 1748"/>
                  <a:gd name="T44" fmla="*/ 0 w 3550"/>
                  <a:gd name="T45" fmla="*/ 0 h 1748"/>
                  <a:gd name="T46" fmla="*/ 0 w 3550"/>
                  <a:gd name="T47" fmla="*/ 0 h 1748"/>
                  <a:gd name="T48" fmla="*/ 0 w 3550"/>
                  <a:gd name="T49" fmla="*/ 0 h 1748"/>
                  <a:gd name="T50" fmla="*/ 0 w 3550"/>
                  <a:gd name="T51" fmla="*/ 0 h 1748"/>
                  <a:gd name="T52" fmla="*/ 0 w 3550"/>
                  <a:gd name="T53" fmla="*/ 0 h 1748"/>
                  <a:gd name="T54" fmla="*/ 0 w 3550"/>
                  <a:gd name="T55" fmla="*/ 0 h 1748"/>
                  <a:gd name="T56" fmla="*/ 0 w 3550"/>
                  <a:gd name="T57" fmla="*/ 0 h 1748"/>
                  <a:gd name="T58" fmla="*/ 0 w 3550"/>
                  <a:gd name="T59" fmla="*/ 0 h 1748"/>
                  <a:gd name="T60" fmla="*/ 0 w 3550"/>
                  <a:gd name="T61" fmla="*/ 0 h 1748"/>
                  <a:gd name="T62" fmla="*/ 0 w 3550"/>
                  <a:gd name="T63" fmla="*/ 0 h 1748"/>
                  <a:gd name="T64" fmla="*/ 0 w 3550"/>
                  <a:gd name="T65" fmla="*/ 0 h 1748"/>
                  <a:gd name="T66" fmla="*/ 0 w 3550"/>
                  <a:gd name="T67" fmla="*/ 0 h 1748"/>
                  <a:gd name="T68" fmla="*/ 0 w 3550"/>
                  <a:gd name="T69" fmla="*/ 0 h 1748"/>
                  <a:gd name="T70" fmla="*/ 0 w 3550"/>
                  <a:gd name="T71" fmla="*/ 0 h 1748"/>
                  <a:gd name="T72" fmla="*/ 0 w 3550"/>
                  <a:gd name="T73" fmla="*/ 0 h 1748"/>
                  <a:gd name="T74" fmla="*/ 0 w 3550"/>
                  <a:gd name="T75" fmla="*/ 0 h 1748"/>
                  <a:gd name="T76" fmla="*/ 0 w 3550"/>
                  <a:gd name="T77" fmla="*/ 0 h 1748"/>
                  <a:gd name="T78" fmla="*/ 0 w 3550"/>
                  <a:gd name="T79" fmla="*/ 0 h 1748"/>
                  <a:gd name="T80" fmla="*/ 0 w 3550"/>
                  <a:gd name="T81" fmla="*/ 0 h 1748"/>
                  <a:gd name="T82" fmla="*/ 0 w 3550"/>
                  <a:gd name="T83" fmla="*/ 0 h 1748"/>
                  <a:gd name="T84" fmla="*/ 0 w 3550"/>
                  <a:gd name="T85" fmla="*/ 0 h 1748"/>
                  <a:gd name="T86" fmla="*/ 0 w 3550"/>
                  <a:gd name="T87" fmla="*/ 0 h 1748"/>
                  <a:gd name="T88" fmla="*/ 0 w 3550"/>
                  <a:gd name="T89" fmla="*/ 0 h 1748"/>
                  <a:gd name="T90" fmla="*/ 0 w 3550"/>
                  <a:gd name="T91" fmla="*/ 0 h 1748"/>
                  <a:gd name="T92" fmla="*/ 0 w 3550"/>
                  <a:gd name="T93" fmla="*/ 0 h 1748"/>
                  <a:gd name="T94" fmla="*/ 0 w 3550"/>
                  <a:gd name="T95" fmla="*/ 0 h 17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50"/>
                  <a:gd name="T145" fmla="*/ 0 h 1748"/>
                  <a:gd name="T146" fmla="*/ 3550 w 3550"/>
                  <a:gd name="T147" fmla="*/ 1748 h 17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4" name="Freeform 274"/>
              <p:cNvSpPr>
                <a:spLocks/>
              </p:cNvSpPr>
              <p:nvPr/>
            </p:nvSpPr>
            <p:spPr bwMode="auto">
              <a:xfrm>
                <a:off x="3360" y="3024"/>
                <a:ext cx="161" cy="96"/>
              </a:xfrm>
              <a:custGeom>
                <a:avLst/>
                <a:gdLst>
                  <a:gd name="T0" fmla="*/ 0 w 3539"/>
                  <a:gd name="T1" fmla="*/ 0 h 1724"/>
                  <a:gd name="T2" fmla="*/ 0 w 3539"/>
                  <a:gd name="T3" fmla="*/ 0 h 1724"/>
                  <a:gd name="T4" fmla="*/ 0 w 3539"/>
                  <a:gd name="T5" fmla="*/ 0 h 1724"/>
                  <a:gd name="T6" fmla="*/ 0 w 3539"/>
                  <a:gd name="T7" fmla="*/ 0 h 1724"/>
                  <a:gd name="T8" fmla="*/ 0 w 3539"/>
                  <a:gd name="T9" fmla="*/ 0 h 1724"/>
                  <a:gd name="T10" fmla="*/ 0 w 3539"/>
                  <a:gd name="T11" fmla="*/ 0 h 1724"/>
                  <a:gd name="T12" fmla="*/ 0 w 3539"/>
                  <a:gd name="T13" fmla="*/ 0 h 1724"/>
                  <a:gd name="T14" fmla="*/ 0 w 3539"/>
                  <a:gd name="T15" fmla="*/ 0 h 1724"/>
                  <a:gd name="T16" fmla="*/ 0 w 3539"/>
                  <a:gd name="T17" fmla="*/ 0 h 1724"/>
                  <a:gd name="T18" fmla="*/ 0 w 3539"/>
                  <a:gd name="T19" fmla="*/ 0 h 1724"/>
                  <a:gd name="T20" fmla="*/ 0 w 3539"/>
                  <a:gd name="T21" fmla="*/ 0 h 1724"/>
                  <a:gd name="T22" fmla="*/ 0 w 3539"/>
                  <a:gd name="T23" fmla="*/ 0 h 1724"/>
                  <a:gd name="T24" fmla="*/ 0 w 3539"/>
                  <a:gd name="T25" fmla="*/ 0 h 1724"/>
                  <a:gd name="T26" fmla="*/ 0 w 3539"/>
                  <a:gd name="T27" fmla="*/ 0 h 1724"/>
                  <a:gd name="T28" fmla="*/ 0 w 3539"/>
                  <a:gd name="T29" fmla="*/ 0 h 1724"/>
                  <a:gd name="T30" fmla="*/ 0 w 3539"/>
                  <a:gd name="T31" fmla="*/ 0 h 1724"/>
                  <a:gd name="T32" fmla="*/ 0 w 3539"/>
                  <a:gd name="T33" fmla="*/ 0 h 1724"/>
                  <a:gd name="T34" fmla="*/ 0 w 3539"/>
                  <a:gd name="T35" fmla="*/ 0 h 1724"/>
                  <a:gd name="T36" fmla="*/ 0 w 3539"/>
                  <a:gd name="T37" fmla="*/ 0 h 1724"/>
                  <a:gd name="T38" fmla="*/ 0 w 3539"/>
                  <a:gd name="T39" fmla="*/ 0 h 1724"/>
                  <a:gd name="T40" fmla="*/ 0 w 3539"/>
                  <a:gd name="T41" fmla="*/ 0 h 1724"/>
                  <a:gd name="T42" fmla="*/ 0 w 3539"/>
                  <a:gd name="T43" fmla="*/ 0 h 1724"/>
                  <a:gd name="T44" fmla="*/ 0 w 3539"/>
                  <a:gd name="T45" fmla="*/ 0 h 1724"/>
                  <a:gd name="T46" fmla="*/ 0 w 3539"/>
                  <a:gd name="T47" fmla="*/ 0 h 1724"/>
                  <a:gd name="T48" fmla="*/ 0 w 3539"/>
                  <a:gd name="T49" fmla="*/ 0 h 1724"/>
                  <a:gd name="T50" fmla="*/ 0 w 3539"/>
                  <a:gd name="T51" fmla="*/ 0 h 1724"/>
                  <a:gd name="T52" fmla="*/ 0 w 3539"/>
                  <a:gd name="T53" fmla="*/ 0 h 1724"/>
                  <a:gd name="T54" fmla="*/ 0 w 3539"/>
                  <a:gd name="T55" fmla="*/ 0 h 1724"/>
                  <a:gd name="T56" fmla="*/ 0 w 3539"/>
                  <a:gd name="T57" fmla="*/ 0 h 1724"/>
                  <a:gd name="T58" fmla="*/ 0 w 3539"/>
                  <a:gd name="T59" fmla="*/ 0 h 1724"/>
                  <a:gd name="T60" fmla="*/ 0 w 3539"/>
                  <a:gd name="T61" fmla="*/ 0 h 1724"/>
                  <a:gd name="T62" fmla="*/ 0 w 3539"/>
                  <a:gd name="T63" fmla="*/ 0 h 1724"/>
                  <a:gd name="T64" fmla="*/ 0 w 3539"/>
                  <a:gd name="T65" fmla="*/ 0 h 1724"/>
                  <a:gd name="T66" fmla="*/ 0 w 3539"/>
                  <a:gd name="T67" fmla="*/ 0 h 1724"/>
                  <a:gd name="T68" fmla="*/ 0 w 3539"/>
                  <a:gd name="T69" fmla="*/ 0 h 1724"/>
                  <a:gd name="T70" fmla="*/ 0 w 3539"/>
                  <a:gd name="T71" fmla="*/ 0 h 1724"/>
                  <a:gd name="T72" fmla="*/ 0 w 3539"/>
                  <a:gd name="T73" fmla="*/ 0 h 1724"/>
                  <a:gd name="T74" fmla="*/ 0 w 3539"/>
                  <a:gd name="T75" fmla="*/ 0 h 1724"/>
                  <a:gd name="T76" fmla="*/ 0 w 3539"/>
                  <a:gd name="T77" fmla="*/ 0 h 1724"/>
                  <a:gd name="T78" fmla="*/ 0 w 3539"/>
                  <a:gd name="T79" fmla="*/ 0 h 1724"/>
                  <a:gd name="T80" fmla="*/ 0 w 3539"/>
                  <a:gd name="T81" fmla="*/ 0 h 1724"/>
                  <a:gd name="T82" fmla="*/ 0 w 3539"/>
                  <a:gd name="T83" fmla="*/ 0 h 1724"/>
                  <a:gd name="T84" fmla="*/ 0 w 3539"/>
                  <a:gd name="T85" fmla="*/ 0 h 1724"/>
                  <a:gd name="T86" fmla="*/ 0 w 3539"/>
                  <a:gd name="T87" fmla="*/ 0 h 1724"/>
                  <a:gd name="T88" fmla="*/ 0 w 3539"/>
                  <a:gd name="T89" fmla="*/ 0 h 1724"/>
                  <a:gd name="T90" fmla="*/ 0 w 3539"/>
                  <a:gd name="T91" fmla="*/ 0 h 1724"/>
                  <a:gd name="T92" fmla="*/ 0 w 3539"/>
                  <a:gd name="T93" fmla="*/ 0 h 1724"/>
                  <a:gd name="T94" fmla="*/ 0 w 3539"/>
                  <a:gd name="T95" fmla="*/ 0 h 17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39"/>
                  <a:gd name="T145" fmla="*/ 0 h 1724"/>
                  <a:gd name="T146" fmla="*/ 3539 w 3539"/>
                  <a:gd name="T147" fmla="*/ 1724 h 17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5" name="Freeform 275"/>
              <p:cNvSpPr>
                <a:spLocks/>
              </p:cNvSpPr>
              <p:nvPr/>
            </p:nvSpPr>
            <p:spPr bwMode="auto">
              <a:xfrm>
                <a:off x="3360" y="3024"/>
                <a:ext cx="160" cy="94"/>
              </a:xfrm>
              <a:custGeom>
                <a:avLst/>
                <a:gdLst>
                  <a:gd name="T0" fmla="*/ 0 w 3526"/>
                  <a:gd name="T1" fmla="*/ 0 h 1698"/>
                  <a:gd name="T2" fmla="*/ 0 w 3526"/>
                  <a:gd name="T3" fmla="*/ 0 h 1698"/>
                  <a:gd name="T4" fmla="*/ 0 w 3526"/>
                  <a:gd name="T5" fmla="*/ 0 h 1698"/>
                  <a:gd name="T6" fmla="*/ 0 w 3526"/>
                  <a:gd name="T7" fmla="*/ 0 h 1698"/>
                  <a:gd name="T8" fmla="*/ 0 w 3526"/>
                  <a:gd name="T9" fmla="*/ 0 h 1698"/>
                  <a:gd name="T10" fmla="*/ 0 w 3526"/>
                  <a:gd name="T11" fmla="*/ 0 h 1698"/>
                  <a:gd name="T12" fmla="*/ 0 w 3526"/>
                  <a:gd name="T13" fmla="*/ 0 h 1698"/>
                  <a:gd name="T14" fmla="*/ 0 w 3526"/>
                  <a:gd name="T15" fmla="*/ 0 h 1698"/>
                  <a:gd name="T16" fmla="*/ 0 w 3526"/>
                  <a:gd name="T17" fmla="*/ 0 h 1698"/>
                  <a:gd name="T18" fmla="*/ 0 w 3526"/>
                  <a:gd name="T19" fmla="*/ 0 h 1698"/>
                  <a:gd name="T20" fmla="*/ 0 w 3526"/>
                  <a:gd name="T21" fmla="*/ 0 h 1698"/>
                  <a:gd name="T22" fmla="*/ 0 w 3526"/>
                  <a:gd name="T23" fmla="*/ 0 h 1698"/>
                  <a:gd name="T24" fmla="*/ 0 w 3526"/>
                  <a:gd name="T25" fmla="*/ 0 h 1698"/>
                  <a:gd name="T26" fmla="*/ 0 w 3526"/>
                  <a:gd name="T27" fmla="*/ 0 h 1698"/>
                  <a:gd name="T28" fmla="*/ 0 w 3526"/>
                  <a:gd name="T29" fmla="*/ 0 h 1698"/>
                  <a:gd name="T30" fmla="*/ 0 w 3526"/>
                  <a:gd name="T31" fmla="*/ 0 h 1698"/>
                  <a:gd name="T32" fmla="*/ 0 w 3526"/>
                  <a:gd name="T33" fmla="*/ 0 h 1698"/>
                  <a:gd name="T34" fmla="*/ 0 w 3526"/>
                  <a:gd name="T35" fmla="*/ 0 h 1698"/>
                  <a:gd name="T36" fmla="*/ 0 w 3526"/>
                  <a:gd name="T37" fmla="*/ 0 h 1698"/>
                  <a:gd name="T38" fmla="*/ 0 w 3526"/>
                  <a:gd name="T39" fmla="*/ 0 h 1698"/>
                  <a:gd name="T40" fmla="*/ 0 w 3526"/>
                  <a:gd name="T41" fmla="*/ 0 h 1698"/>
                  <a:gd name="T42" fmla="*/ 0 w 3526"/>
                  <a:gd name="T43" fmla="*/ 0 h 1698"/>
                  <a:gd name="T44" fmla="*/ 0 w 3526"/>
                  <a:gd name="T45" fmla="*/ 0 h 1698"/>
                  <a:gd name="T46" fmla="*/ 0 w 3526"/>
                  <a:gd name="T47" fmla="*/ 0 h 1698"/>
                  <a:gd name="T48" fmla="*/ 0 w 3526"/>
                  <a:gd name="T49" fmla="*/ 0 h 1698"/>
                  <a:gd name="T50" fmla="*/ 0 w 3526"/>
                  <a:gd name="T51" fmla="*/ 0 h 1698"/>
                  <a:gd name="T52" fmla="*/ 0 w 3526"/>
                  <a:gd name="T53" fmla="*/ 0 h 1698"/>
                  <a:gd name="T54" fmla="*/ 0 w 3526"/>
                  <a:gd name="T55" fmla="*/ 0 h 1698"/>
                  <a:gd name="T56" fmla="*/ 0 w 3526"/>
                  <a:gd name="T57" fmla="*/ 0 h 1698"/>
                  <a:gd name="T58" fmla="*/ 0 w 3526"/>
                  <a:gd name="T59" fmla="*/ 0 h 1698"/>
                  <a:gd name="T60" fmla="*/ 0 w 3526"/>
                  <a:gd name="T61" fmla="*/ 0 h 1698"/>
                  <a:gd name="T62" fmla="*/ 0 w 3526"/>
                  <a:gd name="T63" fmla="*/ 0 h 1698"/>
                  <a:gd name="T64" fmla="*/ 0 w 3526"/>
                  <a:gd name="T65" fmla="*/ 0 h 1698"/>
                  <a:gd name="T66" fmla="*/ 0 w 3526"/>
                  <a:gd name="T67" fmla="*/ 0 h 1698"/>
                  <a:gd name="T68" fmla="*/ 0 w 3526"/>
                  <a:gd name="T69" fmla="*/ 0 h 1698"/>
                  <a:gd name="T70" fmla="*/ 0 w 3526"/>
                  <a:gd name="T71" fmla="*/ 0 h 1698"/>
                  <a:gd name="T72" fmla="*/ 0 w 3526"/>
                  <a:gd name="T73" fmla="*/ 0 h 1698"/>
                  <a:gd name="T74" fmla="*/ 0 w 3526"/>
                  <a:gd name="T75" fmla="*/ 0 h 1698"/>
                  <a:gd name="T76" fmla="*/ 0 w 3526"/>
                  <a:gd name="T77" fmla="*/ 0 h 1698"/>
                  <a:gd name="T78" fmla="*/ 0 w 3526"/>
                  <a:gd name="T79" fmla="*/ 0 h 1698"/>
                  <a:gd name="T80" fmla="*/ 0 w 3526"/>
                  <a:gd name="T81" fmla="*/ 0 h 1698"/>
                  <a:gd name="T82" fmla="*/ 0 w 3526"/>
                  <a:gd name="T83" fmla="*/ 0 h 1698"/>
                  <a:gd name="T84" fmla="*/ 0 w 3526"/>
                  <a:gd name="T85" fmla="*/ 0 h 1698"/>
                  <a:gd name="T86" fmla="*/ 0 w 3526"/>
                  <a:gd name="T87" fmla="*/ 0 h 16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26"/>
                  <a:gd name="T133" fmla="*/ 0 h 1698"/>
                  <a:gd name="T134" fmla="*/ 3526 w 3526"/>
                  <a:gd name="T135" fmla="*/ 1698 h 16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6" name="Freeform 276"/>
              <p:cNvSpPr>
                <a:spLocks/>
              </p:cNvSpPr>
              <p:nvPr/>
            </p:nvSpPr>
            <p:spPr bwMode="auto">
              <a:xfrm>
                <a:off x="3360" y="3024"/>
                <a:ext cx="160" cy="93"/>
              </a:xfrm>
              <a:custGeom>
                <a:avLst/>
                <a:gdLst>
                  <a:gd name="T0" fmla="*/ 0 w 3515"/>
                  <a:gd name="T1" fmla="*/ 0 h 1674"/>
                  <a:gd name="T2" fmla="*/ 0 w 3515"/>
                  <a:gd name="T3" fmla="*/ 0 h 1674"/>
                  <a:gd name="T4" fmla="*/ 0 w 3515"/>
                  <a:gd name="T5" fmla="*/ 0 h 1674"/>
                  <a:gd name="T6" fmla="*/ 0 w 3515"/>
                  <a:gd name="T7" fmla="*/ 0 h 1674"/>
                  <a:gd name="T8" fmla="*/ 0 w 3515"/>
                  <a:gd name="T9" fmla="*/ 0 h 1674"/>
                  <a:gd name="T10" fmla="*/ 0 w 3515"/>
                  <a:gd name="T11" fmla="*/ 0 h 1674"/>
                  <a:gd name="T12" fmla="*/ 0 w 3515"/>
                  <a:gd name="T13" fmla="*/ 0 h 1674"/>
                  <a:gd name="T14" fmla="*/ 0 w 3515"/>
                  <a:gd name="T15" fmla="*/ 0 h 1674"/>
                  <a:gd name="T16" fmla="*/ 0 w 3515"/>
                  <a:gd name="T17" fmla="*/ 0 h 1674"/>
                  <a:gd name="T18" fmla="*/ 0 w 3515"/>
                  <a:gd name="T19" fmla="*/ 0 h 1674"/>
                  <a:gd name="T20" fmla="*/ 0 w 3515"/>
                  <a:gd name="T21" fmla="*/ 0 h 1674"/>
                  <a:gd name="T22" fmla="*/ 0 w 3515"/>
                  <a:gd name="T23" fmla="*/ 0 h 1674"/>
                  <a:gd name="T24" fmla="*/ 0 w 3515"/>
                  <a:gd name="T25" fmla="*/ 0 h 1674"/>
                  <a:gd name="T26" fmla="*/ 0 w 3515"/>
                  <a:gd name="T27" fmla="*/ 0 h 1674"/>
                  <a:gd name="T28" fmla="*/ 0 w 3515"/>
                  <a:gd name="T29" fmla="*/ 0 h 1674"/>
                  <a:gd name="T30" fmla="*/ 0 w 3515"/>
                  <a:gd name="T31" fmla="*/ 0 h 1674"/>
                  <a:gd name="T32" fmla="*/ 0 w 3515"/>
                  <a:gd name="T33" fmla="*/ 0 h 1674"/>
                  <a:gd name="T34" fmla="*/ 0 w 3515"/>
                  <a:gd name="T35" fmla="*/ 0 h 1674"/>
                  <a:gd name="T36" fmla="*/ 0 w 3515"/>
                  <a:gd name="T37" fmla="*/ 0 h 1674"/>
                  <a:gd name="T38" fmla="*/ 0 w 3515"/>
                  <a:gd name="T39" fmla="*/ 0 h 1674"/>
                  <a:gd name="T40" fmla="*/ 0 w 3515"/>
                  <a:gd name="T41" fmla="*/ 0 h 1674"/>
                  <a:gd name="T42" fmla="*/ 0 w 3515"/>
                  <a:gd name="T43" fmla="*/ 0 h 1674"/>
                  <a:gd name="T44" fmla="*/ 0 w 3515"/>
                  <a:gd name="T45" fmla="*/ 0 h 1674"/>
                  <a:gd name="T46" fmla="*/ 0 w 3515"/>
                  <a:gd name="T47" fmla="*/ 0 h 1674"/>
                  <a:gd name="T48" fmla="*/ 0 w 3515"/>
                  <a:gd name="T49" fmla="*/ 0 h 1674"/>
                  <a:gd name="T50" fmla="*/ 0 w 3515"/>
                  <a:gd name="T51" fmla="*/ 0 h 1674"/>
                  <a:gd name="T52" fmla="*/ 0 w 3515"/>
                  <a:gd name="T53" fmla="*/ 0 h 1674"/>
                  <a:gd name="T54" fmla="*/ 0 w 3515"/>
                  <a:gd name="T55" fmla="*/ 0 h 1674"/>
                  <a:gd name="T56" fmla="*/ 0 w 3515"/>
                  <a:gd name="T57" fmla="*/ 0 h 1674"/>
                  <a:gd name="T58" fmla="*/ 0 w 3515"/>
                  <a:gd name="T59" fmla="*/ 0 h 1674"/>
                  <a:gd name="T60" fmla="*/ 0 w 3515"/>
                  <a:gd name="T61" fmla="*/ 0 h 1674"/>
                  <a:gd name="T62" fmla="*/ 0 w 3515"/>
                  <a:gd name="T63" fmla="*/ 0 h 1674"/>
                  <a:gd name="T64" fmla="*/ 0 w 3515"/>
                  <a:gd name="T65" fmla="*/ 0 h 1674"/>
                  <a:gd name="T66" fmla="*/ 0 w 3515"/>
                  <a:gd name="T67" fmla="*/ 0 h 1674"/>
                  <a:gd name="T68" fmla="*/ 0 w 3515"/>
                  <a:gd name="T69" fmla="*/ 0 h 1674"/>
                  <a:gd name="T70" fmla="*/ 0 w 3515"/>
                  <a:gd name="T71" fmla="*/ 0 h 1674"/>
                  <a:gd name="T72" fmla="*/ 0 w 3515"/>
                  <a:gd name="T73" fmla="*/ 0 h 1674"/>
                  <a:gd name="T74" fmla="*/ 0 w 3515"/>
                  <a:gd name="T75" fmla="*/ 0 h 1674"/>
                  <a:gd name="T76" fmla="*/ 0 w 3515"/>
                  <a:gd name="T77" fmla="*/ 0 h 1674"/>
                  <a:gd name="T78" fmla="*/ 0 w 3515"/>
                  <a:gd name="T79" fmla="*/ 0 h 1674"/>
                  <a:gd name="T80" fmla="*/ 0 w 3515"/>
                  <a:gd name="T81" fmla="*/ 0 h 1674"/>
                  <a:gd name="T82" fmla="*/ 0 w 3515"/>
                  <a:gd name="T83" fmla="*/ 0 h 1674"/>
                  <a:gd name="T84" fmla="*/ 0 w 3515"/>
                  <a:gd name="T85" fmla="*/ 0 h 1674"/>
                  <a:gd name="T86" fmla="*/ 0 w 3515"/>
                  <a:gd name="T87" fmla="*/ 0 h 16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15"/>
                  <a:gd name="T133" fmla="*/ 0 h 1674"/>
                  <a:gd name="T134" fmla="*/ 3515 w 3515"/>
                  <a:gd name="T135" fmla="*/ 1674 h 16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7" name="Freeform 277"/>
              <p:cNvSpPr>
                <a:spLocks/>
              </p:cNvSpPr>
              <p:nvPr/>
            </p:nvSpPr>
            <p:spPr bwMode="auto">
              <a:xfrm>
                <a:off x="3360" y="3024"/>
                <a:ext cx="159" cy="92"/>
              </a:xfrm>
              <a:custGeom>
                <a:avLst/>
                <a:gdLst>
                  <a:gd name="T0" fmla="*/ 0 w 3503"/>
                  <a:gd name="T1" fmla="*/ 0 h 1649"/>
                  <a:gd name="T2" fmla="*/ 0 w 3503"/>
                  <a:gd name="T3" fmla="*/ 0 h 1649"/>
                  <a:gd name="T4" fmla="*/ 0 w 3503"/>
                  <a:gd name="T5" fmla="*/ 0 h 1649"/>
                  <a:gd name="T6" fmla="*/ 0 w 3503"/>
                  <a:gd name="T7" fmla="*/ 0 h 1649"/>
                  <a:gd name="T8" fmla="*/ 0 w 3503"/>
                  <a:gd name="T9" fmla="*/ 0 h 1649"/>
                  <a:gd name="T10" fmla="*/ 0 w 3503"/>
                  <a:gd name="T11" fmla="*/ 0 h 1649"/>
                  <a:gd name="T12" fmla="*/ 0 w 3503"/>
                  <a:gd name="T13" fmla="*/ 0 h 1649"/>
                  <a:gd name="T14" fmla="*/ 0 w 3503"/>
                  <a:gd name="T15" fmla="*/ 0 h 1649"/>
                  <a:gd name="T16" fmla="*/ 0 w 3503"/>
                  <a:gd name="T17" fmla="*/ 0 h 1649"/>
                  <a:gd name="T18" fmla="*/ 0 w 3503"/>
                  <a:gd name="T19" fmla="*/ 0 h 1649"/>
                  <a:gd name="T20" fmla="*/ 0 w 3503"/>
                  <a:gd name="T21" fmla="*/ 0 h 1649"/>
                  <a:gd name="T22" fmla="*/ 0 w 3503"/>
                  <a:gd name="T23" fmla="*/ 0 h 1649"/>
                  <a:gd name="T24" fmla="*/ 0 w 3503"/>
                  <a:gd name="T25" fmla="*/ 0 h 1649"/>
                  <a:gd name="T26" fmla="*/ 0 w 3503"/>
                  <a:gd name="T27" fmla="*/ 0 h 1649"/>
                  <a:gd name="T28" fmla="*/ 0 w 3503"/>
                  <a:gd name="T29" fmla="*/ 0 h 1649"/>
                  <a:gd name="T30" fmla="*/ 0 w 3503"/>
                  <a:gd name="T31" fmla="*/ 0 h 1649"/>
                  <a:gd name="T32" fmla="*/ 0 w 3503"/>
                  <a:gd name="T33" fmla="*/ 0 h 1649"/>
                  <a:gd name="T34" fmla="*/ 0 w 3503"/>
                  <a:gd name="T35" fmla="*/ 0 h 1649"/>
                  <a:gd name="T36" fmla="*/ 0 w 3503"/>
                  <a:gd name="T37" fmla="*/ 0 h 1649"/>
                  <a:gd name="T38" fmla="*/ 0 w 3503"/>
                  <a:gd name="T39" fmla="*/ 0 h 1649"/>
                  <a:gd name="T40" fmla="*/ 0 w 3503"/>
                  <a:gd name="T41" fmla="*/ 0 h 16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03"/>
                  <a:gd name="T64" fmla="*/ 0 h 1649"/>
                  <a:gd name="T65" fmla="*/ 3503 w 3503"/>
                  <a:gd name="T66" fmla="*/ 1649 h 16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8" name="Freeform 278"/>
              <p:cNvSpPr>
                <a:spLocks/>
              </p:cNvSpPr>
              <p:nvPr/>
            </p:nvSpPr>
            <p:spPr bwMode="auto">
              <a:xfrm>
                <a:off x="3533" y="3064"/>
                <a:ext cx="2" cy="3"/>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99" name="Freeform 279"/>
              <p:cNvSpPr>
                <a:spLocks/>
              </p:cNvSpPr>
              <p:nvPr/>
            </p:nvSpPr>
            <p:spPr bwMode="auto">
              <a:xfrm>
                <a:off x="3374" y="3064"/>
                <a:ext cx="160" cy="90"/>
              </a:xfrm>
              <a:custGeom>
                <a:avLst/>
                <a:gdLst>
                  <a:gd name="T0" fmla="*/ 0 w 3529"/>
                  <a:gd name="T1" fmla="*/ 0 h 1614"/>
                  <a:gd name="T2" fmla="*/ 0 w 3529"/>
                  <a:gd name="T3" fmla="*/ 0 h 1614"/>
                  <a:gd name="T4" fmla="*/ 0 w 3529"/>
                  <a:gd name="T5" fmla="*/ 0 h 1614"/>
                  <a:gd name="T6" fmla="*/ 0 w 3529"/>
                  <a:gd name="T7" fmla="*/ 0 h 1614"/>
                  <a:gd name="T8" fmla="*/ 0 w 3529"/>
                  <a:gd name="T9" fmla="*/ 0 h 1614"/>
                  <a:gd name="T10" fmla="*/ 0 w 3529"/>
                  <a:gd name="T11" fmla="*/ 0 h 1614"/>
                  <a:gd name="T12" fmla="*/ 0 60000 65536"/>
                  <a:gd name="T13" fmla="*/ 0 60000 65536"/>
                  <a:gd name="T14" fmla="*/ 0 60000 65536"/>
                  <a:gd name="T15" fmla="*/ 0 60000 65536"/>
                  <a:gd name="T16" fmla="*/ 0 60000 65536"/>
                  <a:gd name="T17" fmla="*/ 0 60000 65536"/>
                  <a:gd name="T18" fmla="*/ 0 w 3529"/>
                  <a:gd name="T19" fmla="*/ 0 h 1614"/>
                  <a:gd name="T20" fmla="*/ 3529 w 3529"/>
                  <a:gd name="T21" fmla="*/ 1614 h 1614"/>
                </a:gdLst>
                <a:ahLst/>
                <a:cxnLst>
                  <a:cxn ang="T12">
                    <a:pos x="T0" y="T1"/>
                  </a:cxn>
                  <a:cxn ang="T13">
                    <a:pos x="T2" y="T3"/>
                  </a:cxn>
                  <a:cxn ang="T14">
                    <a:pos x="T4" y="T5"/>
                  </a:cxn>
                  <a:cxn ang="T15">
                    <a:pos x="T6" y="T7"/>
                  </a:cxn>
                  <a:cxn ang="T16">
                    <a:pos x="T8" y="T9"/>
                  </a:cxn>
                  <a:cxn ang="T17">
                    <a:pos x="T10" y="T11"/>
                  </a:cxn>
                </a:cxnLst>
                <a:rect l="T18" t="T19" r="T20" b="T21"/>
                <a:pathLst>
                  <a:path w="3529" h="1614">
                    <a:moveTo>
                      <a:pt x="8" y="1596"/>
                    </a:moveTo>
                    <a:lnTo>
                      <a:pt x="0" y="1577"/>
                    </a:lnTo>
                    <a:lnTo>
                      <a:pt x="3513" y="0"/>
                    </a:lnTo>
                    <a:lnTo>
                      <a:pt x="3529" y="38"/>
                    </a:lnTo>
                    <a:lnTo>
                      <a:pt x="16" y="1614"/>
                    </a:lnTo>
                    <a:lnTo>
                      <a:pt x="8" y="1596"/>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0" name="Freeform 280"/>
              <p:cNvSpPr>
                <a:spLocks/>
              </p:cNvSpPr>
              <p:nvPr/>
            </p:nvSpPr>
            <p:spPr bwMode="auto">
              <a:xfrm>
                <a:off x="3373" y="3152"/>
                <a:ext cx="1" cy="2"/>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1" name="Freeform 281"/>
              <p:cNvSpPr>
                <a:spLocks/>
              </p:cNvSpPr>
              <p:nvPr/>
            </p:nvSpPr>
            <p:spPr bwMode="auto">
              <a:xfrm>
                <a:off x="3537" y="3075"/>
                <a:ext cx="2" cy="2"/>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2" name="Freeform 282"/>
              <p:cNvSpPr>
                <a:spLocks/>
              </p:cNvSpPr>
              <p:nvPr/>
            </p:nvSpPr>
            <p:spPr bwMode="auto">
              <a:xfrm>
                <a:off x="3377" y="3075"/>
                <a:ext cx="161" cy="91"/>
              </a:xfrm>
              <a:custGeom>
                <a:avLst/>
                <a:gdLst>
                  <a:gd name="T0" fmla="*/ 0 w 3547"/>
                  <a:gd name="T1" fmla="*/ 0 h 1633"/>
                  <a:gd name="T2" fmla="*/ 0 w 3547"/>
                  <a:gd name="T3" fmla="*/ 0 h 1633"/>
                  <a:gd name="T4" fmla="*/ 0 w 3547"/>
                  <a:gd name="T5" fmla="*/ 0 h 1633"/>
                  <a:gd name="T6" fmla="*/ 0 w 3547"/>
                  <a:gd name="T7" fmla="*/ 0 h 1633"/>
                  <a:gd name="T8" fmla="*/ 0 w 3547"/>
                  <a:gd name="T9" fmla="*/ 0 h 1633"/>
                  <a:gd name="T10" fmla="*/ 0 w 3547"/>
                  <a:gd name="T11" fmla="*/ 0 h 1633"/>
                  <a:gd name="T12" fmla="*/ 0 60000 65536"/>
                  <a:gd name="T13" fmla="*/ 0 60000 65536"/>
                  <a:gd name="T14" fmla="*/ 0 60000 65536"/>
                  <a:gd name="T15" fmla="*/ 0 60000 65536"/>
                  <a:gd name="T16" fmla="*/ 0 60000 65536"/>
                  <a:gd name="T17" fmla="*/ 0 60000 65536"/>
                  <a:gd name="T18" fmla="*/ 0 w 3547"/>
                  <a:gd name="T19" fmla="*/ 0 h 1633"/>
                  <a:gd name="T20" fmla="*/ 3547 w 3547"/>
                  <a:gd name="T21" fmla="*/ 1633 h 1633"/>
                </a:gdLst>
                <a:ahLst/>
                <a:cxnLst>
                  <a:cxn ang="T12">
                    <a:pos x="T0" y="T1"/>
                  </a:cxn>
                  <a:cxn ang="T13">
                    <a:pos x="T2" y="T3"/>
                  </a:cxn>
                  <a:cxn ang="T14">
                    <a:pos x="T4" y="T5"/>
                  </a:cxn>
                  <a:cxn ang="T15">
                    <a:pos x="T6" y="T7"/>
                  </a:cxn>
                  <a:cxn ang="T16">
                    <a:pos x="T8" y="T9"/>
                  </a:cxn>
                  <a:cxn ang="T17">
                    <a:pos x="T10" y="T11"/>
                  </a:cxn>
                </a:cxnLst>
                <a:rect l="T18" t="T19" r="T20" b="T21"/>
                <a:pathLst>
                  <a:path w="3547" h="1633">
                    <a:moveTo>
                      <a:pt x="8" y="1614"/>
                    </a:moveTo>
                    <a:lnTo>
                      <a:pt x="0" y="1595"/>
                    </a:lnTo>
                    <a:lnTo>
                      <a:pt x="3531" y="0"/>
                    </a:lnTo>
                    <a:lnTo>
                      <a:pt x="3547" y="38"/>
                    </a:lnTo>
                    <a:lnTo>
                      <a:pt x="17" y="1633"/>
                    </a:lnTo>
                    <a:lnTo>
                      <a:pt x="8" y="1614"/>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3" name="Freeform 283"/>
              <p:cNvSpPr>
                <a:spLocks/>
              </p:cNvSpPr>
              <p:nvPr/>
            </p:nvSpPr>
            <p:spPr bwMode="auto">
              <a:xfrm>
                <a:off x="3376" y="3164"/>
                <a:ext cx="2" cy="2"/>
              </a:xfrm>
              <a:custGeom>
                <a:avLst/>
                <a:gdLst>
                  <a:gd name="T0" fmla="*/ 0 w 29"/>
                  <a:gd name="T1" fmla="*/ 0 h 40"/>
                  <a:gd name="T2" fmla="*/ 0 w 29"/>
                  <a:gd name="T3" fmla="*/ 0 h 40"/>
                  <a:gd name="T4" fmla="*/ 0 w 29"/>
                  <a:gd name="T5" fmla="*/ 0 h 40"/>
                  <a:gd name="T6" fmla="*/ 0 w 29"/>
                  <a:gd name="T7" fmla="*/ 0 h 40"/>
                  <a:gd name="T8" fmla="*/ 0 w 29"/>
                  <a:gd name="T9" fmla="*/ 0 h 40"/>
                  <a:gd name="T10" fmla="*/ 0 w 29"/>
                  <a:gd name="T11" fmla="*/ 0 h 40"/>
                  <a:gd name="T12" fmla="*/ 0 w 29"/>
                  <a:gd name="T13" fmla="*/ 0 h 40"/>
                  <a:gd name="T14" fmla="*/ 0 w 29"/>
                  <a:gd name="T15" fmla="*/ 0 h 40"/>
                  <a:gd name="T16" fmla="*/ 0 w 29"/>
                  <a:gd name="T17" fmla="*/ 0 h 40"/>
                  <a:gd name="T18" fmla="*/ 0 w 29"/>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40"/>
                  <a:gd name="T32" fmla="*/ 29 w 29"/>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4" name="Freeform 284"/>
              <p:cNvSpPr>
                <a:spLocks/>
              </p:cNvSpPr>
              <p:nvPr/>
            </p:nvSpPr>
            <p:spPr bwMode="auto">
              <a:xfrm>
                <a:off x="3368" y="3169"/>
                <a:ext cx="50" cy="122"/>
              </a:xfrm>
              <a:custGeom>
                <a:avLst/>
                <a:gdLst>
                  <a:gd name="T0" fmla="*/ 0 w 1103"/>
                  <a:gd name="T1" fmla="*/ 0 h 2201"/>
                  <a:gd name="T2" fmla="*/ 0 w 1103"/>
                  <a:gd name="T3" fmla="*/ 0 h 2201"/>
                  <a:gd name="T4" fmla="*/ 0 w 1103"/>
                  <a:gd name="T5" fmla="*/ 0 h 2201"/>
                  <a:gd name="T6" fmla="*/ 0 w 1103"/>
                  <a:gd name="T7" fmla="*/ 0 h 2201"/>
                  <a:gd name="T8" fmla="*/ 0 w 1103"/>
                  <a:gd name="T9" fmla="*/ 0 h 2201"/>
                  <a:gd name="T10" fmla="*/ 0 w 1103"/>
                  <a:gd name="T11" fmla="*/ 0 h 2201"/>
                  <a:gd name="T12" fmla="*/ 0 w 1103"/>
                  <a:gd name="T13" fmla="*/ 0 h 2201"/>
                  <a:gd name="T14" fmla="*/ 0 w 1103"/>
                  <a:gd name="T15" fmla="*/ 0 h 2201"/>
                  <a:gd name="T16" fmla="*/ 0 w 1103"/>
                  <a:gd name="T17" fmla="*/ 0 h 2201"/>
                  <a:gd name="T18" fmla="*/ 0 w 1103"/>
                  <a:gd name="T19" fmla="*/ 0 h 2201"/>
                  <a:gd name="T20" fmla="*/ 0 w 1103"/>
                  <a:gd name="T21" fmla="*/ 0 h 2201"/>
                  <a:gd name="T22" fmla="*/ 0 w 1103"/>
                  <a:gd name="T23" fmla="*/ 0 h 2201"/>
                  <a:gd name="T24" fmla="*/ 0 w 1103"/>
                  <a:gd name="T25" fmla="*/ 0 h 2201"/>
                  <a:gd name="T26" fmla="*/ 0 w 1103"/>
                  <a:gd name="T27" fmla="*/ 0 h 2201"/>
                  <a:gd name="T28" fmla="*/ 0 w 1103"/>
                  <a:gd name="T29" fmla="*/ 0 h 2201"/>
                  <a:gd name="T30" fmla="*/ 0 w 1103"/>
                  <a:gd name="T31" fmla="*/ 0 h 2201"/>
                  <a:gd name="T32" fmla="*/ 0 w 1103"/>
                  <a:gd name="T33" fmla="*/ 0 h 2201"/>
                  <a:gd name="T34" fmla="*/ 0 w 1103"/>
                  <a:gd name="T35" fmla="*/ 0 h 2201"/>
                  <a:gd name="T36" fmla="*/ 0 w 1103"/>
                  <a:gd name="T37" fmla="*/ 0 h 2201"/>
                  <a:gd name="T38" fmla="*/ 0 w 1103"/>
                  <a:gd name="T39" fmla="*/ 0 h 2201"/>
                  <a:gd name="T40" fmla="*/ 0 w 1103"/>
                  <a:gd name="T41" fmla="*/ 0 h 2201"/>
                  <a:gd name="T42" fmla="*/ 0 w 1103"/>
                  <a:gd name="T43" fmla="*/ 0 h 2201"/>
                  <a:gd name="T44" fmla="*/ 0 w 1103"/>
                  <a:gd name="T45" fmla="*/ 0 h 2201"/>
                  <a:gd name="T46" fmla="*/ 0 w 1103"/>
                  <a:gd name="T47" fmla="*/ 0 h 2201"/>
                  <a:gd name="T48" fmla="*/ 0 w 1103"/>
                  <a:gd name="T49" fmla="*/ 0 h 2201"/>
                  <a:gd name="T50" fmla="*/ 0 w 1103"/>
                  <a:gd name="T51" fmla="*/ 0 h 2201"/>
                  <a:gd name="T52" fmla="*/ 0 w 1103"/>
                  <a:gd name="T53" fmla="*/ 0 h 2201"/>
                  <a:gd name="T54" fmla="*/ 0 w 1103"/>
                  <a:gd name="T55" fmla="*/ 0 h 2201"/>
                  <a:gd name="T56" fmla="*/ 0 w 1103"/>
                  <a:gd name="T57" fmla="*/ 0 h 2201"/>
                  <a:gd name="T58" fmla="*/ 0 w 1103"/>
                  <a:gd name="T59" fmla="*/ 0 h 2201"/>
                  <a:gd name="T60" fmla="*/ 0 w 1103"/>
                  <a:gd name="T61" fmla="*/ 0 h 2201"/>
                  <a:gd name="T62" fmla="*/ 0 w 1103"/>
                  <a:gd name="T63" fmla="*/ 0 h 2201"/>
                  <a:gd name="T64" fmla="*/ 0 w 1103"/>
                  <a:gd name="T65" fmla="*/ 0 h 2201"/>
                  <a:gd name="T66" fmla="*/ 0 w 1103"/>
                  <a:gd name="T67" fmla="*/ 0 h 2201"/>
                  <a:gd name="T68" fmla="*/ 0 w 1103"/>
                  <a:gd name="T69" fmla="*/ 0 h 2201"/>
                  <a:gd name="T70" fmla="*/ 0 w 1103"/>
                  <a:gd name="T71" fmla="*/ 0 h 2201"/>
                  <a:gd name="T72" fmla="*/ 0 w 1103"/>
                  <a:gd name="T73" fmla="*/ 0 h 2201"/>
                  <a:gd name="T74" fmla="*/ 0 w 1103"/>
                  <a:gd name="T75" fmla="*/ 0 h 2201"/>
                  <a:gd name="T76" fmla="*/ 0 w 1103"/>
                  <a:gd name="T77" fmla="*/ 0 h 2201"/>
                  <a:gd name="T78" fmla="*/ 0 w 1103"/>
                  <a:gd name="T79" fmla="*/ 0 h 2201"/>
                  <a:gd name="T80" fmla="*/ 0 w 1103"/>
                  <a:gd name="T81" fmla="*/ 0 h 2201"/>
                  <a:gd name="T82" fmla="*/ 0 w 1103"/>
                  <a:gd name="T83" fmla="*/ 0 h 2201"/>
                  <a:gd name="T84" fmla="*/ 0 w 1103"/>
                  <a:gd name="T85" fmla="*/ 0 h 2201"/>
                  <a:gd name="T86" fmla="*/ 0 w 1103"/>
                  <a:gd name="T87" fmla="*/ 0 h 2201"/>
                  <a:gd name="T88" fmla="*/ 0 w 1103"/>
                  <a:gd name="T89" fmla="*/ 0 h 2201"/>
                  <a:gd name="T90" fmla="*/ 0 w 1103"/>
                  <a:gd name="T91" fmla="*/ 0 h 2201"/>
                  <a:gd name="T92" fmla="*/ 0 w 1103"/>
                  <a:gd name="T93" fmla="*/ 0 h 2201"/>
                  <a:gd name="T94" fmla="*/ 0 w 1103"/>
                  <a:gd name="T95" fmla="*/ 0 h 2201"/>
                  <a:gd name="T96" fmla="*/ 0 w 1103"/>
                  <a:gd name="T97" fmla="*/ 0 h 2201"/>
                  <a:gd name="T98" fmla="*/ 0 w 1103"/>
                  <a:gd name="T99" fmla="*/ 0 h 2201"/>
                  <a:gd name="T100" fmla="*/ 0 w 1103"/>
                  <a:gd name="T101" fmla="*/ 0 h 2201"/>
                  <a:gd name="T102" fmla="*/ 0 w 1103"/>
                  <a:gd name="T103" fmla="*/ 0 h 2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3"/>
                  <a:gd name="T157" fmla="*/ 0 h 2201"/>
                  <a:gd name="T158" fmla="*/ 1103 w 1103"/>
                  <a:gd name="T159" fmla="*/ 2201 h 2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5" name="Freeform 285"/>
              <p:cNvSpPr>
                <a:spLocks/>
              </p:cNvSpPr>
              <p:nvPr/>
            </p:nvSpPr>
            <p:spPr bwMode="auto">
              <a:xfrm>
                <a:off x="3367" y="3169"/>
                <a:ext cx="50" cy="122"/>
              </a:xfrm>
              <a:custGeom>
                <a:avLst/>
                <a:gdLst>
                  <a:gd name="T0" fmla="*/ 0 w 1103"/>
                  <a:gd name="T1" fmla="*/ 0 h 2202"/>
                  <a:gd name="T2" fmla="*/ 0 w 1103"/>
                  <a:gd name="T3" fmla="*/ 0 h 2202"/>
                  <a:gd name="T4" fmla="*/ 0 w 1103"/>
                  <a:gd name="T5" fmla="*/ 0 h 2202"/>
                  <a:gd name="T6" fmla="*/ 0 w 1103"/>
                  <a:gd name="T7" fmla="*/ 0 h 2202"/>
                  <a:gd name="T8" fmla="*/ 0 w 1103"/>
                  <a:gd name="T9" fmla="*/ 0 h 2202"/>
                  <a:gd name="T10" fmla="*/ 0 w 1103"/>
                  <a:gd name="T11" fmla="*/ 0 h 2202"/>
                  <a:gd name="T12" fmla="*/ 0 w 1103"/>
                  <a:gd name="T13" fmla="*/ 0 h 2202"/>
                  <a:gd name="T14" fmla="*/ 0 w 1103"/>
                  <a:gd name="T15" fmla="*/ 0 h 2202"/>
                  <a:gd name="T16" fmla="*/ 0 w 1103"/>
                  <a:gd name="T17" fmla="*/ 0 h 2202"/>
                  <a:gd name="T18" fmla="*/ 0 w 1103"/>
                  <a:gd name="T19" fmla="*/ 0 h 2202"/>
                  <a:gd name="T20" fmla="*/ 0 w 1103"/>
                  <a:gd name="T21" fmla="*/ 0 h 2202"/>
                  <a:gd name="T22" fmla="*/ 0 w 1103"/>
                  <a:gd name="T23" fmla="*/ 0 h 2202"/>
                  <a:gd name="T24" fmla="*/ 0 w 1103"/>
                  <a:gd name="T25" fmla="*/ 0 h 2202"/>
                  <a:gd name="T26" fmla="*/ 0 w 1103"/>
                  <a:gd name="T27" fmla="*/ 0 h 2202"/>
                  <a:gd name="T28" fmla="*/ 0 w 1103"/>
                  <a:gd name="T29" fmla="*/ 0 h 2202"/>
                  <a:gd name="T30" fmla="*/ 0 w 1103"/>
                  <a:gd name="T31" fmla="*/ 0 h 2202"/>
                  <a:gd name="T32" fmla="*/ 0 w 1103"/>
                  <a:gd name="T33" fmla="*/ 0 h 2202"/>
                  <a:gd name="T34" fmla="*/ 0 w 1103"/>
                  <a:gd name="T35" fmla="*/ 0 h 2202"/>
                  <a:gd name="T36" fmla="*/ 0 w 1103"/>
                  <a:gd name="T37" fmla="*/ 0 h 2202"/>
                  <a:gd name="T38" fmla="*/ 0 w 1103"/>
                  <a:gd name="T39" fmla="*/ 0 h 2202"/>
                  <a:gd name="T40" fmla="*/ 0 w 1103"/>
                  <a:gd name="T41" fmla="*/ 0 h 2202"/>
                  <a:gd name="T42" fmla="*/ 0 w 1103"/>
                  <a:gd name="T43" fmla="*/ 0 h 2202"/>
                  <a:gd name="T44" fmla="*/ 0 w 1103"/>
                  <a:gd name="T45" fmla="*/ 0 h 2202"/>
                  <a:gd name="T46" fmla="*/ 0 w 1103"/>
                  <a:gd name="T47" fmla="*/ 0 h 2202"/>
                  <a:gd name="T48" fmla="*/ 0 w 1103"/>
                  <a:gd name="T49" fmla="*/ 0 h 2202"/>
                  <a:gd name="T50" fmla="*/ 0 w 1103"/>
                  <a:gd name="T51" fmla="*/ 0 h 2202"/>
                  <a:gd name="T52" fmla="*/ 0 w 1103"/>
                  <a:gd name="T53" fmla="*/ 0 h 2202"/>
                  <a:gd name="T54" fmla="*/ 0 w 1103"/>
                  <a:gd name="T55" fmla="*/ 0 h 2202"/>
                  <a:gd name="T56" fmla="*/ 0 w 1103"/>
                  <a:gd name="T57" fmla="*/ 0 h 2202"/>
                  <a:gd name="T58" fmla="*/ 0 w 1103"/>
                  <a:gd name="T59" fmla="*/ 0 h 2202"/>
                  <a:gd name="T60" fmla="*/ 0 w 1103"/>
                  <a:gd name="T61" fmla="*/ 0 h 2202"/>
                  <a:gd name="T62" fmla="*/ 0 w 1103"/>
                  <a:gd name="T63" fmla="*/ 0 h 2202"/>
                  <a:gd name="T64" fmla="*/ 0 w 1103"/>
                  <a:gd name="T65" fmla="*/ 0 h 2202"/>
                  <a:gd name="T66" fmla="*/ 0 w 1103"/>
                  <a:gd name="T67" fmla="*/ 0 h 2202"/>
                  <a:gd name="T68" fmla="*/ 0 w 1103"/>
                  <a:gd name="T69" fmla="*/ 0 h 2202"/>
                  <a:gd name="T70" fmla="*/ 0 w 1103"/>
                  <a:gd name="T71" fmla="*/ 0 h 2202"/>
                  <a:gd name="T72" fmla="*/ 0 w 1103"/>
                  <a:gd name="T73" fmla="*/ 0 h 2202"/>
                  <a:gd name="T74" fmla="*/ 0 w 1103"/>
                  <a:gd name="T75" fmla="*/ 0 h 2202"/>
                  <a:gd name="T76" fmla="*/ 0 w 1103"/>
                  <a:gd name="T77" fmla="*/ 0 h 2202"/>
                  <a:gd name="T78" fmla="*/ 0 w 1103"/>
                  <a:gd name="T79" fmla="*/ 0 h 2202"/>
                  <a:gd name="T80" fmla="*/ 0 w 1103"/>
                  <a:gd name="T81" fmla="*/ 0 h 2202"/>
                  <a:gd name="T82" fmla="*/ 0 w 1103"/>
                  <a:gd name="T83" fmla="*/ 0 h 2202"/>
                  <a:gd name="T84" fmla="*/ 0 w 1103"/>
                  <a:gd name="T85" fmla="*/ 0 h 2202"/>
                  <a:gd name="T86" fmla="*/ 0 w 1103"/>
                  <a:gd name="T87" fmla="*/ 0 h 2202"/>
                  <a:gd name="T88" fmla="*/ 0 w 1103"/>
                  <a:gd name="T89" fmla="*/ 0 h 2202"/>
                  <a:gd name="T90" fmla="*/ 0 w 1103"/>
                  <a:gd name="T91" fmla="*/ 0 h 2202"/>
                  <a:gd name="T92" fmla="*/ 0 w 1103"/>
                  <a:gd name="T93" fmla="*/ 0 h 2202"/>
                  <a:gd name="T94" fmla="*/ 0 w 1103"/>
                  <a:gd name="T95" fmla="*/ 0 h 2202"/>
                  <a:gd name="T96" fmla="*/ 0 w 1103"/>
                  <a:gd name="T97" fmla="*/ 0 h 2202"/>
                  <a:gd name="T98" fmla="*/ 0 w 1103"/>
                  <a:gd name="T99" fmla="*/ 0 h 2202"/>
                  <a:gd name="T100" fmla="*/ 0 w 1103"/>
                  <a:gd name="T101" fmla="*/ 0 h 2202"/>
                  <a:gd name="T102" fmla="*/ 0 w 1103"/>
                  <a:gd name="T103" fmla="*/ 0 h 22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3"/>
                  <a:gd name="T157" fmla="*/ 0 h 2202"/>
                  <a:gd name="T158" fmla="*/ 1103 w 1103"/>
                  <a:gd name="T159" fmla="*/ 2202 h 22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6" name="Freeform 286"/>
              <p:cNvSpPr>
                <a:spLocks/>
              </p:cNvSpPr>
              <p:nvPr/>
            </p:nvSpPr>
            <p:spPr bwMode="auto">
              <a:xfrm>
                <a:off x="3544" y="3074"/>
                <a:ext cx="52" cy="121"/>
              </a:xfrm>
              <a:custGeom>
                <a:avLst/>
                <a:gdLst>
                  <a:gd name="T0" fmla="*/ 0 w 1133"/>
                  <a:gd name="T1" fmla="*/ 0 h 2181"/>
                  <a:gd name="T2" fmla="*/ 0 w 1133"/>
                  <a:gd name="T3" fmla="*/ 0 h 2181"/>
                  <a:gd name="T4" fmla="*/ 0 w 1133"/>
                  <a:gd name="T5" fmla="*/ 0 h 2181"/>
                  <a:gd name="T6" fmla="*/ 0 w 1133"/>
                  <a:gd name="T7" fmla="*/ 0 h 2181"/>
                  <a:gd name="T8" fmla="*/ 0 w 1133"/>
                  <a:gd name="T9" fmla="*/ 0 h 2181"/>
                  <a:gd name="T10" fmla="*/ 0 w 1133"/>
                  <a:gd name="T11" fmla="*/ 0 h 2181"/>
                  <a:gd name="T12" fmla="*/ 0 w 1133"/>
                  <a:gd name="T13" fmla="*/ 0 h 2181"/>
                  <a:gd name="T14" fmla="*/ 0 w 1133"/>
                  <a:gd name="T15" fmla="*/ 0 h 2181"/>
                  <a:gd name="T16" fmla="*/ 0 w 1133"/>
                  <a:gd name="T17" fmla="*/ 0 h 2181"/>
                  <a:gd name="T18" fmla="*/ 0 w 1133"/>
                  <a:gd name="T19" fmla="*/ 0 h 2181"/>
                  <a:gd name="T20" fmla="*/ 0 w 1133"/>
                  <a:gd name="T21" fmla="*/ 0 h 2181"/>
                  <a:gd name="T22" fmla="*/ 0 w 1133"/>
                  <a:gd name="T23" fmla="*/ 0 h 2181"/>
                  <a:gd name="T24" fmla="*/ 0 w 1133"/>
                  <a:gd name="T25" fmla="*/ 0 h 2181"/>
                  <a:gd name="T26" fmla="*/ 0 w 1133"/>
                  <a:gd name="T27" fmla="*/ 0 h 2181"/>
                  <a:gd name="T28" fmla="*/ 0 w 1133"/>
                  <a:gd name="T29" fmla="*/ 0 h 2181"/>
                  <a:gd name="T30" fmla="*/ 0 w 1133"/>
                  <a:gd name="T31" fmla="*/ 0 h 2181"/>
                  <a:gd name="T32" fmla="*/ 0 w 1133"/>
                  <a:gd name="T33" fmla="*/ 0 h 2181"/>
                  <a:gd name="T34" fmla="*/ 0 w 1133"/>
                  <a:gd name="T35" fmla="*/ 0 h 2181"/>
                  <a:gd name="T36" fmla="*/ 0 w 1133"/>
                  <a:gd name="T37" fmla="*/ 0 h 2181"/>
                  <a:gd name="T38" fmla="*/ 0 w 1133"/>
                  <a:gd name="T39" fmla="*/ 0 h 2181"/>
                  <a:gd name="T40" fmla="*/ 0 w 1133"/>
                  <a:gd name="T41" fmla="*/ 0 h 2181"/>
                  <a:gd name="T42" fmla="*/ 0 w 1133"/>
                  <a:gd name="T43" fmla="*/ 0 h 2181"/>
                  <a:gd name="T44" fmla="*/ 0 w 1133"/>
                  <a:gd name="T45" fmla="*/ 0 h 2181"/>
                  <a:gd name="T46" fmla="*/ 0 w 1133"/>
                  <a:gd name="T47" fmla="*/ 0 h 2181"/>
                  <a:gd name="T48" fmla="*/ 0 w 1133"/>
                  <a:gd name="T49" fmla="*/ 0 h 2181"/>
                  <a:gd name="T50" fmla="*/ 0 w 1133"/>
                  <a:gd name="T51" fmla="*/ 0 h 2181"/>
                  <a:gd name="T52" fmla="*/ 0 w 1133"/>
                  <a:gd name="T53" fmla="*/ 0 h 2181"/>
                  <a:gd name="T54" fmla="*/ 0 w 1133"/>
                  <a:gd name="T55" fmla="*/ 0 h 2181"/>
                  <a:gd name="T56" fmla="*/ 0 w 1133"/>
                  <a:gd name="T57" fmla="*/ 0 h 2181"/>
                  <a:gd name="T58" fmla="*/ 0 w 1133"/>
                  <a:gd name="T59" fmla="*/ 0 h 2181"/>
                  <a:gd name="T60" fmla="*/ 0 w 1133"/>
                  <a:gd name="T61" fmla="*/ 0 h 2181"/>
                  <a:gd name="T62" fmla="*/ 0 w 1133"/>
                  <a:gd name="T63" fmla="*/ 0 h 2181"/>
                  <a:gd name="T64" fmla="*/ 0 w 1133"/>
                  <a:gd name="T65" fmla="*/ 0 h 2181"/>
                  <a:gd name="T66" fmla="*/ 0 w 1133"/>
                  <a:gd name="T67" fmla="*/ 0 h 2181"/>
                  <a:gd name="T68" fmla="*/ 0 w 1133"/>
                  <a:gd name="T69" fmla="*/ 0 h 2181"/>
                  <a:gd name="T70" fmla="*/ 0 w 1133"/>
                  <a:gd name="T71" fmla="*/ 0 h 2181"/>
                  <a:gd name="T72" fmla="*/ 0 w 1133"/>
                  <a:gd name="T73" fmla="*/ 0 h 2181"/>
                  <a:gd name="T74" fmla="*/ 0 w 1133"/>
                  <a:gd name="T75" fmla="*/ 0 h 2181"/>
                  <a:gd name="T76" fmla="*/ 0 w 1133"/>
                  <a:gd name="T77" fmla="*/ 0 h 2181"/>
                  <a:gd name="T78" fmla="*/ 0 w 1133"/>
                  <a:gd name="T79" fmla="*/ 0 h 2181"/>
                  <a:gd name="T80" fmla="*/ 0 w 1133"/>
                  <a:gd name="T81" fmla="*/ 0 h 2181"/>
                  <a:gd name="T82" fmla="*/ 0 w 1133"/>
                  <a:gd name="T83" fmla="*/ 0 h 2181"/>
                  <a:gd name="T84" fmla="*/ 0 w 1133"/>
                  <a:gd name="T85" fmla="*/ 0 h 2181"/>
                  <a:gd name="T86" fmla="*/ 0 w 1133"/>
                  <a:gd name="T87" fmla="*/ 0 h 2181"/>
                  <a:gd name="T88" fmla="*/ 0 w 1133"/>
                  <a:gd name="T89" fmla="*/ 0 h 2181"/>
                  <a:gd name="T90" fmla="*/ 0 w 1133"/>
                  <a:gd name="T91" fmla="*/ 0 h 2181"/>
                  <a:gd name="T92" fmla="*/ 0 w 1133"/>
                  <a:gd name="T93" fmla="*/ 0 h 2181"/>
                  <a:gd name="T94" fmla="*/ 0 w 1133"/>
                  <a:gd name="T95" fmla="*/ 0 h 2181"/>
                  <a:gd name="T96" fmla="*/ 0 w 1133"/>
                  <a:gd name="T97" fmla="*/ 0 h 2181"/>
                  <a:gd name="T98" fmla="*/ 0 w 1133"/>
                  <a:gd name="T99" fmla="*/ 0 h 2181"/>
                  <a:gd name="T100" fmla="*/ 0 w 1133"/>
                  <a:gd name="T101" fmla="*/ 0 h 2181"/>
                  <a:gd name="T102" fmla="*/ 0 w 1133"/>
                  <a:gd name="T103" fmla="*/ 0 h 2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3"/>
                  <a:gd name="T157" fmla="*/ 0 h 2181"/>
                  <a:gd name="T158" fmla="*/ 1133 w 1133"/>
                  <a:gd name="T159" fmla="*/ 2181 h 2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7" name="Freeform 287"/>
              <p:cNvSpPr>
                <a:spLocks/>
              </p:cNvSpPr>
              <p:nvPr/>
            </p:nvSpPr>
            <p:spPr bwMode="auto">
              <a:xfrm>
                <a:off x="3544" y="3074"/>
                <a:ext cx="51" cy="122"/>
              </a:xfrm>
              <a:custGeom>
                <a:avLst/>
                <a:gdLst>
                  <a:gd name="T0" fmla="*/ 0 w 1134"/>
                  <a:gd name="T1" fmla="*/ 0 h 2180"/>
                  <a:gd name="T2" fmla="*/ 0 w 1134"/>
                  <a:gd name="T3" fmla="*/ 0 h 2180"/>
                  <a:gd name="T4" fmla="*/ 0 w 1134"/>
                  <a:gd name="T5" fmla="*/ 0 h 2180"/>
                  <a:gd name="T6" fmla="*/ 0 w 1134"/>
                  <a:gd name="T7" fmla="*/ 0 h 2180"/>
                  <a:gd name="T8" fmla="*/ 0 w 1134"/>
                  <a:gd name="T9" fmla="*/ 0 h 2180"/>
                  <a:gd name="T10" fmla="*/ 0 w 1134"/>
                  <a:gd name="T11" fmla="*/ 0 h 2180"/>
                  <a:gd name="T12" fmla="*/ 0 w 1134"/>
                  <a:gd name="T13" fmla="*/ 0 h 2180"/>
                  <a:gd name="T14" fmla="*/ 0 w 1134"/>
                  <a:gd name="T15" fmla="*/ 0 h 2180"/>
                  <a:gd name="T16" fmla="*/ 0 w 1134"/>
                  <a:gd name="T17" fmla="*/ 0 h 2180"/>
                  <a:gd name="T18" fmla="*/ 0 w 1134"/>
                  <a:gd name="T19" fmla="*/ 0 h 2180"/>
                  <a:gd name="T20" fmla="*/ 0 w 1134"/>
                  <a:gd name="T21" fmla="*/ 0 h 2180"/>
                  <a:gd name="T22" fmla="*/ 0 w 1134"/>
                  <a:gd name="T23" fmla="*/ 0 h 2180"/>
                  <a:gd name="T24" fmla="*/ 0 w 1134"/>
                  <a:gd name="T25" fmla="*/ 0 h 2180"/>
                  <a:gd name="T26" fmla="*/ 0 w 1134"/>
                  <a:gd name="T27" fmla="*/ 0 h 2180"/>
                  <a:gd name="T28" fmla="*/ 0 w 1134"/>
                  <a:gd name="T29" fmla="*/ 0 h 2180"/>
                  <a:gd name="T30" fmla="*/ 0 w 1134"/>
                  <a:gd name="T31" fmla="*/ 0 h 2180"/>
                  <a:gd name="T32" fmla="*/ 0 w 1134"/>
                  <a:gd name="T33" fmla="*/ 0 h 2180"/>
                  <a:gd name="T34" fmla="*/ 0 w 1134"/>
                  <a:gd name="T35" fmla="*/ 0 h 2180"/>
                  <a:gd name="T36" fmla="*/ 0 w 1134"/>
                  <a:gd name="T37" fmla="*/ 0 h 2180"/>
                  <a:gd name="T38" fmla="*/ 0 w 1134"/>
                  <a:gd name="T39" fmla="*/ 0 h 2180"/>
                  <a:gd name="T40" fmla="*/ 0 w 1134"/>
                  <a:gd name="T41" fmla="*/ 0 h 2180"/>
                  <a:gd name="T42" fmla="*/ 0 w 1134"/>
                  <a:gd name="T43" fmla="*/ 0 h 2180"/>
                  <a:gd name="T44" fmla="*/ 0 w 1134"/>
                  <a:gd name="T45" fmla="*/ 0 h 2180"/>
                  <a:gd name="T46" fmla="*/ 0 w 1134"/>
                  <a:gd name="T47" fmla="*/ 0 h 2180"/>
                  <a:gd name="T48" fmla="*/ 0 w 1134"/>
                  <a:gd name="T49" fmla="*/ 0 h 2180"/>
                  <a:gd name="T50" fmla="*/ 0 w 1134"/>
                  <a:gd name="T51" fmla="*/ 0 h 2180"/>
                  <a:gd name="T52" fmla="*/ 0 w 1134"/>
                  <a:gd name="T53" fmla="*/ 0 h 2180"/>
                  <a:gd name="T54" fmla="*/ 0 w 1134"/>
                  <a:gd name="T55" fmla="*/ 0 h 2180"/>
                  <a:gd name="T56" fmla="*/ 0 w 1134"/>
                  <a:gd name="T57" fmla="*/ 0 h 2180"/>
                  <a:gd name="T58" fmla="*/ 0 w 1134"/>
                  <a:gd name="T59" fmla="*/ 0 h 2180"/>
                  <a:gd name="T60" fmla="*/ 0 w 1134"/>
                  <a:gd name="T61" fmla="*/ 0 h 2180"/>
                  <a:gd name="T62" fmla="*/ 0 w 1134"/>
                  <a:gd name="T63" fmla="*/ 0 h 2180"/>
                  <a:gd name="T64" fmla="*/ 0 w 1134"/>
                  <a:gd name="T65" fmla="*/ 0 h 2180"/>
                  <a:gd name="T66" fmla="*/ 0 w 1134"/>
                  <a:gd name="T67" fmla="*/ 0 h 2180"/>
                  <a:gd name="T68" fmla="*/ 0 w 1134"/>
                  <a:gd name="T69" fmla="*/ 0 h 2180"/>
                  <a:gd name="T70" fmla="*/ 0 w 1134"/>
                  <a:gd name="T71" fmla="*/ 0 h 2180"/>
                  <a:gd name="T72" fmla="*/ 0 w 1134"/>
                  <a:gd name="T73" fmla="*/ 0 h 2180"/>
                  <a:gd name="T74" fmla="*/ 0 w 1134"/>
                  <a:gd name="T75" fmla="*/ 0 h 2180"/>
                  <a:gd name="T76" fmla="*/ 0 w 1134"/>
                  <a:gd name="T77" fmla="*/ 0 h 2180"/>
                  <a:gd name="T78" fmla="*/ 0 w 1134"/>
                  <a:gd name="T79" fmla="*/ 0 h 2180"/>
                  <a:gd name="T80" fmla="*/ 0 w 1134"/>
                  <a:gd name="T81" fmla="*/ 0 h 2180"/>
                  <a:gd name="T82" fmla="*/ 0 w 1134"/>
                  <a:gd name="T83" fmla="*/ 0 h 2180"/>
                  <a:gd name="T84" fmla="*/ 0 w 1134"/>
                  <a:gd name="T85" fmla="*/ 0 h 2180"/>
                  <a:gd name="T86" fmla="*/ 0 w 1134"/>
                  <a:gd name="T87" fmla="*/ 0 h 2180"/>
                  <a:gd name="T88" fmla="*/ 0 w 1134"/>
                  <a:gd name="T89" fmla="*/ 0 h 2180"/>
                  <a:gd name="T90" fmla="*/ 0 w 1134"/>
                  <a:gd name="T91" fmla="*/ 0 h 2180"/>
                  <a:gd name="T92" fmla="*/ 0 w 1134"/>
                  <a:gd name="T93" fmla="*/ 0 h 2180"/>
                  <a:gd name="T94" fmla="*/ 0 w 1134"/>
                  <a:gd name="T95" fmla="*/ 0 h 2180"/>
                  <a:gd name="T96" fmla="*/ 0 w 1134"/>
                  <a:gd name="T97" fmla="*/ 0 h 2180"/>
                  <a:gd name="T98" fmla="*/ 0 w 1134"/>
                  <a:gd name="T99" fmla="*/ 0 h 2180"/>
                  <a:gd name="T100" fmla="*/ 0 w 1134"/>
                  <a:gd name="T101" fmla="*/ 0 h 2180"/>
                  <a:gd name="T102" fmla="*/ 0 w 1134"/>
                  <a:gd name="T103" fmla="*/ 0 h 2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4"/>
                  <a:gd name="T157" fmla="*/ 0 h 2180"/>
                  <a:gd name="T158" fmla="*/ 1134 w 1134"/>
                  <a:gd name="T159" fmla="*/ 2180 h 2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8" name="Freeform 288"/>
              <p:cNvSpPr>
                <a:spLocks/>
              </p:cNvSpPr>
              <p:nvPr/>
            </p:nvSpPr>
            <p:spPr bwMode="auto">
              <a:xfrm>
                <a:off x="3426" y="3144"/>
                <a:ext cx="164" cy="228"/>
              </a:xfrm>
              <a:custGeom>
                <a:avLst/>
                <a:gdLst>
                  <a:gd name="T0" fmla="*/ 0 w 3622"/>
                  <a:gd name="T1" fmla="*/ 0 h 4112"/>
                  <a:gd name="T2" fmla="*/ 0 w 3622"/>
                  <a:gd name="T3" fmla="*/ 0 h 4112"/>
                  <a:gd name="T4" fmla="*/ 0 w 3622"/>
                  <a:gd name="T5" fmla="*/ 0 h 4112"/>
                  <a:gd name="T6" fmla="*/ 0 w 3622"/>
                  <a:gd name="T7" fmla="*/ 0 h 4112"/>
                  <a:gd name="T8" fmla="*/ 0 w 3622"/>
                  <a:gd name="T9" fmla="*/ 0 h 4112"/>
                  <a:gd name="T10" fmla="*/ 0 60000 65536"/>
                  <a:gd name="T11" fmla="*/ 0 60000 65536"/>
                  <a:gd name="T12" fmla="*/ 0 60000 65536"/>
                  <a:gd name="T13" fmla="*/ 0 60000 65536"/>
                  <a:gd name="T14" fmla="*/ 0 60000 65536"/>
                  <a:gd name="T15" fmla="*/ 0 w 3622"/>
                  <a:gd name="T16" fmla="*/ 0 h 4112"/>
                  <a:gd name="T17" fmla="*/ 3622 w 3622"/>
                  <a:gd name="T18" fmla="*/ 4112 h 4112"/>
                </a:gdLst>
                <a:ahLst/>
                <a:cxnLst>
                  <a:cxn ang="T10">
                    <a:pos x="T0" y="T1"/>
                  </a:cxn>
                  <a:cxn ang="T11">
                    <a:pos x="T2" y="T3"/>
                  </a:cxn>
                  <a:cxn ang="T12">
                    <a:pos x="T4" y="T5"/>
                  </a:cxn>
                  <a:cxn ang="T13">
                    <a:pos x="T6" y="T7"/>
                  </a:cxn>
                  <a:cxn ang="T14">
                    <a:pos x="T8" y="T9"/>
                  </a:cxn>
                </a:cxnLst>
                <a:rect l="T15" t="T16" r="T17" b="T18"/>
                <a:pathLst>
                  <a:path w="3622" h="4112">
                    <a:moveTo>
                      <a:pt x="1404" y="4112"/>
                    </a:moveTo>
                    <a:lnTo>
                      <a:pt x="3622" y="3023"/>
                    </a:lnTo>
                    <a:lnTo>
                      <a:pt x="2218" y="0"/>
                    </a:lnTo>
                    <a:lnTo>
                      <a:pt x="0" y="989"/>
                    </a:lnTo>
                    <a:lnTo>
                      <a:pt x="1404" y="4112"/>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09" name="Freeform 289"/>
              <p:cNvSpPr>
                <a:spLocks/>
              </p:cNvSpPr>
              <p:nvPr/>
            </p:nvSpPr>
            <p:spPr bwMode="auto">
              <a:xfrm>
                <a:off x="3426" y="3141"/>
                <a:ext cx="164" cy="228"/>
              </a:xfrm>
              <a:custGeom>
                <a:avLst/>
                <a:gdLst>
                  <a:gd name="T0" fmla="*/ 0 w 3622"/>
                  <a:gd name="T1" fmla="*/ 0 h 4113"/>
                  <a:gd name="T2" fmla="*/ 0 w 3622"/>
                  <a:gd name="T3" fmla="*/ 0 h 4113"/>
                  <a:gd name="T4" fmla="*/ 0 w 3622"/>
                  <a:gd name="T5" fmla="*/ 0 h 4113"/>
                  <a:gd name="T6" fmla="*/ 0 w 3622"/>
                  <a:gd name="T7" fmla="*/ 0 h 4113"/>
                  <a:gd name="T8" fmla="*/ 0 w 3622"/>
                  <a:gd name="T9" fmla="*/ 0 h 4113"/>
                  <a:gd name="T10" fmla="*/ 0 60000 65536"/>
                  <a:gd name="T11" fmla="*/ 0 60000 65536"/>
                  <a:gd name="T12" fmla="*/ 0 60000 65536"/>
                  <a:gd name="T13" fmla="*/ 0 60000 65536"/>
                  <a:gd name="T14" fmla="*/ 0 60000 65536"/>
                  <a:gd name="T15" fmla="*/ 0 w 3622"/>
                  <a:gd name="T16" fmla="*/ 0 h 4113"/>
                  <a:gd name="T17" fmla="*/ 3622 w 3622"/>
                  <a:gd name="T18" fmla="*/ 4113 h 4113"/>
                </a:gdLst>
                <a:ahLst/>
                <a:cxnLst>
                  <a:cxn ang="T10">
                    <a:pos x="T0" y="T1"/>
                  </a:cxn>
                  <a:cxn ang="T11">
                    <a:pos x="T2" y="T3"/>
                  </a:cxn>
                  <a:cxn ang="T12">
                    <a:pos x="T4" y="T5"/>
                  </a:cxn>
                  <a:cxn ang="T13">
                    <a:pos x="T6" y="T7"/>
                  </a:cxn>
                  <a:cxn ang="T14">
                    <a:pos x="T8" y="T9"/>
                  </a:cxn>
                </a:cxnLst>
                <a:rect l="T15" t="T16" r="T17" b="T18"/>
                <a:pathLst>
                  <a:path w="3622" h="4113">
                    <a:moveTo>
                      <a:pt x="1404" y="4113"/>
                    </a:moveTo>
                    <a:lnTo>
                      <a:pt x="3622" y="3024"/>
                    </a:lnTo>
                    <a:lnTo>
                      <a:pt x="2218" y="0"/>
                    </a:lnTo>
                    <a:lnTo>
                      <a:pt x="0" y="989"/>
                    </a:lnTo>
                    <a:lnTo>
                      <a:pt x="1404" y="4113"/>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0" name="Freeform 290"/>
              <p:cNvSpPr>
                <a:spLocks/>
              </p:cNvSpPr>
              <p:nvPr/>
            </p:nvSpPr>
            <p:spPr bwMode="auto">
              <a:xfrm>
                <a:off x="3432" y="3146"/>
                <a:ext cx="157" cy="218"/>
              </a:xfrm>
              <a:custGeom>
                <a:avLst/>
                <a:gdLst>
                  <a:gd name="T0" fmla="*/ 0 w 3446"/>
                  <a:gd name="T1" fmla="*/ 0 h 3913"/>
                  <a:gd name="T2" fmla="*/ 0 w 3446"/>
                  <a:gd name="T3" fmla="*/ 0 h 3913"/>
                  <a:gd name="T4" fmla="*/ 0 w 3446"/>
                  <a:gd name="T5" fmla="*/ 0 h 3913"/>
                  <a:gd name="T6" fmla="*/ 0 w 3446"/>
                  <a:gd name="T7" fmla="*/ 0 h 3913"/>
                  <a:gd name="T8" fmla="*/ 0 w 3446"/>
                  <a:gd name="T9" fmla="*/ 0 h 3913"/>
                  <a:gd name="T10" fmla="*/ 0 60000 65536"/>
                  <a:gd name="T11" fmla="*/ 0 60000 65536"/>
                  <a:gd name="T12" fmla="*/ 0 60000 65536"/>
                  <a:gd name="T13" fmla="*/ 0 60000 65536"/>
                  <a:gd name="T14" fmla="*/ 0 60000 65536"/>
                  <a:gd name="T15" fmla="*/ 0 w 3446"/>
                  <a:gd name="T16" fmla="*/ 0 h 3913"/>
                  <a:gd name="T17" fmla="*/ 3446 w 3446"/>
                  <a:gd name="T18" fmla="*/ 3913 h 3913"/>
                </a:gdLst>
                <a:ahLst/>
                <a:cxnLst>
                  <a:cxn ang="T10">
                    <a:pos x="T0" y="T1"/>
                  </a:cxn>
                  <a:cxn ang="T11">
                    <a:pos x="T2" y="T3"/>
                  </a:cxn>
                  <a:cxn ang="T12">
                    <a:pos x="T4" y="T5"/>
                  </a:cxn>
                  <a:cxn ang="T13">
                    <a:pos x="T6" y="T7"/>
                  </a:cxn>
                  <a:cxn ang="T14">
                    <a:pos x="T8" y="T9"/>
                  </a:cxn>
                </a:cxnLst>
                <a:rect l="T15" t="T16" r="T17" b="T18"/>
                <a:pathLst>
                  <a:path w="3446" h="3913">
                    <a:moveTo>
                      <a:pt x="1335" y="3913"/>
                    </a:moveTo>
                    <a:lnTo>
                      <a:pt x="3446" y="2878"/>
                    </a:lnTo>
                    <a:lnTo>
                      <a:pt x="2111" y="0"/>
                    </a:lnTo>
                    <a:lnTo>
                      <a:pt x="0" y="942"/>
                    </a:lnTo>
                    <a:lnTo>
                      <a:pt x="1335" y="3913"/>
                    </a:lnTo>
                    <a:close/>
                  </a:path>
                </a:pathLst>
              </a:custGeom>
              <a:solidFill>
                <a:srgbClr val="1A78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1" name="Freeform 291"/>
              <p:cNvSpPr>
                <a:spLocks/>
              </p:cNvSpPr>
              <p:nvPr/>
            </p:nvSpPr>
            <p:spPr bwMode="auto">
              <a:xfrm>
                <a:off x="3439" y="3109"/>
                <a:ext cx="19" cy="19"/>
              </a:xfrm>
              <a:custGeom>
                <a:avLst/>
                <a:gdLst>
                  <a:gd name="T0" fmla="*/ 0 w 431"/>
                  <a:gd name="T1" fmla="*/ 0 h 343"/>
                  <a:gd name="T2" fmla="*/ 0 w 431"/>
                  <a:gd name="T3" fmla="*/ 0 h 343"/>
                  <a:gd name="T4" fmla="*/ 0 w 431"/>
                  <a:gd name="T5" fmla="*/ 0 h 343"/>
                  <a:gd name="T6" fmla="*/ 0 w 431"/>
                  <a:gd name="T7" fmla="*/ 0 h 343"/>
                  <a:gd name="T8" fmla="*/ 0 w 431"/>
                  <a:gd name="T9" fmla="*/ 0 h 343"/>
                  <a:gd name="T10" fmla="*/ 0 60000 65536"/>
                  <a:gd name="T11" fmla="*/ 0 60000 65536"/>
                  <a:gd name="T12" fmla="*/ 0 60000 65536"/>
                  <a:gd name="T13" fmla="*/ 0 60000 65536"/>
                  <a:gd name="T14" fmla="*/ 0 60000 65536"/>
                  <a:gd name="T15" fmla="*/ 0 w 431"/>
                  <a:gd name="T16" fmla="*/ 0 h 343"/>
                  <a:gd name="T17" fmla="*/ 431 w 431"/>
                  <a:gd name="T18" fmla="*/ 343 h 343"/>
                </a:gdLst>
                <a:ahLst/>
                <a:cxnLst>
                  <a:cxn ang="T10">
                    <a:pos x="T0" y="T1"/>
                  </a:cxn>
                  <a:cxn ang="T11">
                    <a:pos x="T2" y="T3"/>
                  </a:cxn>
                  <a:cxn ang="T12">
                    <a:pos x="T4" y="T5"/>
                  </a:cxn>
                  <a:cxn ang="T13">
                    <a:pos x="T6" y="T7"/>
                  </a:cxn>
                  <a:cxn ang="T14">
                    <a:pos x="T8" y="T9"/>
                  </a:cxn>
                </a:cxnLst>
                <a:rect l="T15" t="T16" r="T17" b="T18"/>
                <a:pathLst>
                  <a:path w="431" h="343">
                    <a:moveTo>
                      <a:pt x="431" y="186"/>
                    </a:moveTo>
                    <a:lnTo>
                      <a:pt x="79" y="343"/>
                    </a:lnTo>
                    <a:lnTo>
                      <a:pt x="0" y="157"/>
                    </a:lnTo>
                    <a:lnTo>
                      <a:pt x="352" y="0"/>
                    </a:lnTo>
                    <a:lnTo>
                      <a:pt x="431"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2" name="Freeform 292"/>
              <p:cNvSpPr>
                <a:spLocks/>
              </p:cNvSpPr>
              <p:nvPr/>
            </p:nvSpPr>
            <p:spPr bwMode="auto">
              <a:xfrm>
                <a:off x="3442" y="3112"/>
                <a:ext cx="16" cy="15"/>
              </a:xfrm>
              <a:custGeom>
                <a:avLst/>
                <a:gdLst>
                  <a:gd name="T0" fmla="*/ 0 w 347"/>
                  <a:gd name="T1" fmla="*/ 0 h 257"/>
                  <a:gd name="T2" fmla="*/ 0 w 347"/>
                  <a:gd name="T3" fmla="*/ 0 h 257"/>
                  <a:gd name="T4" fmla="*/ 0 w 347"/>
                  <a:gd name="T5" fmla="*/ 0 h 257"/>
                  <a:gd name="T6" fmla="*/ 0 w 347"/>
                  <a:gd name="T7" fmla="*/ 0 h 257"/>
                  <a:gd name="T8" fmla="*/ 0 w 347"/>
                  <a:gd name="T9" fmla="*/ 0 h 257"/>
                  <a:gd name="T10" fmla="*/ 0 60000 65536"/>
                  <a:gd name="T11" fmla="*/ 0 60000 65536"/>
                  <a:gd name="T12" fmla="*/ 0 60000 65536"/>
                  <a:gd name="T13" fmla="*/ 0 60000 65536"/>
                  <a:gd name="T14" fmla="*/ 0 60000 65536"/>
                  <a:gd name="T15" fmla="*/ 0 w 347"/>
                  <a:gd name="T16" fmla="*/ 0 h 257"/>
                  <a:gd name="T17" fmla="*/ 347 w 347"/>
                  <a:gd name="T18" fmla="*/ 257 h 257"/>
                </a:gdLst>
                <a:ahLst/>
                <a:cxnLst>
                  <a:cxn ang="T10">
                    <a:pos x="T0" y="T1"/>
                  </a:cxn>
                  <a:cxn ang="T11">
                    <a:pos x="T2" y="T3"/>
                  </a:cxn>
                  <a:cxn ang="T12">
                    <a:pos x="T4" y="T5"/>
                  </a:cxn>
                  <a:cxn ang="T13">
                    <a:pos x="T6" y="T7"/>
                  </a:cxn>
                  <a:cxn ang="T14">
                    <a:pos x="T8" y="T9"/>
                  </a:cxn>
                </a:cxnLst>
                <a:rect l="T15" t="T16" r="T17" b="T18"/>
                <a:pathLst>
                  <a:path w="347" h="257">
                    <a:moveTo>
                      <a:pt x="347" y="126"/>
                    </a:moveTo>
                    <a:lnTo>
                      <a:pt x="53" y="257"/>
                    </a:lnTo>
                    <a:lnTo>
                      <a:pt x="0" y="132"/>
                    </a:lnTo>
                    <a:lnTo>
                      <a:pt x="294" y="0"/>
                    </a:lnTo>
                    <a:lnTo>
                      <a:pt x="347" y="12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3" name="Freeform 293"/>
              <p:cNvSpPr>
                <a:spLocks/>
              </p:cNvSpPr>
              <p:nvPr/>
            </p:nvSpPr>
            <p:spPr bwMode="auto">
              <a:xfrm>
                <a:off x="3447" y="3110"/>
                <a:ext cx="10" cy="13"/>
              </a:xfrm>
              <a:custGeom>
                <a:avLst/>
                <a:gdLst>
                  <a:gd name="T0" fmla="*/ 0 w 238"/>
                  <a:gd name="T1" fmla="*/ 0 h 234"/>
                  <a:gd name="T2" fmla="*/ 0 w 238"/>
                  <a:gd name="T3" fmla="*/ 0 h 234"/>
                  <a:gd name="T4" fmla="*/ 0 w 238"/>
                  <a:gd name="T5" fmla="*/ 0 h 234"/>
                  <a:gd name="T6" fmla="*/ 0 w 238"/>
                  <a:gd name="T7" fmla="*/ 0 h 234"/>
                  <a:gd name="T8" fmla="*/ 0 w 238"/>
                  <a:gd name="T9" fmla="*/ 0 h 234"/>
                  <a:gd name="T10" fmla="*/ 0 w 238"/>
                  <a:gd name="T11" fmla="*/ 0 h 234"/>
                  <a:gd name="T12" fmla="*/ 0 w 238"/>
                  <a:gd name="T13" fmla="*/ 0 h 234"/>
                  <a:gd name="T14" fmla="*/ 0 w 238"/>
                  <a:gd name="T15" fmla="*/ 0 h 234"/>
                  <a:gd name="T16" fmla="*/ 0 w 238"/>
                  <a:gd name="T17" fmla="*/ 0 h 234"/>
                  <a:gd name="T18" fmla="*/ 0 w 238"/>
                  <a:gd name="T19" fmla="*/ 0 h 234"/>
                  <a:gd name="T20" fmla="*/ 0 w 238"/>
                  <a:gd name="T21" fmla="*/ 0 h 234"/>
                  <a:gd name="T22" fmla="*/ 0 w 238"/>
                  <a:gd name="T23" fmla="*/ 0 h 234"/>
                  <a:gd name="T24" fmla="*/ 0 w 238"/>
                  <a:gd name="T25" fmla="*/ 0 h 234"/>
                  <a:gd name="T26" fmla="*/ 0 w 238"/>
                  <a:gd name="T27" fmla="*/ 0 h 234"/>
                  <a:gd name="T28" fmla="*/ 0 w 238"/>
                  <a:gd name="T29" fmla="*/ 0 h 234"/>
                  <a:gd name="T30" fmla="*/ 0 w 238"/>
                  <a:gd name="T31" fmla="*/ 0 h 234"/>
                  <a:gd name="T32" fmla="*/ 0 w 238"/>
                  <a:gd name="T33" fmla="*/ 0 h 234"/>
                  <a:gd name="T34" fmla="*/ 0 w 238"/>
                  <a:gd name="T35" fmla="*/ 0 h 234"/>
                  <a:gd name="T36" fmla="*/ 0 w 238"/>
                  <a:gd name="T37" fmla="*/ 0 h 234"/>
                  <a:gd name="T38" fmla="*/ 0 w 238"/>
                  <a:gd name="T39" fmla="*/ 0 h 234"/>
                  <a:gd name="T40" fmla="*/ 0 w 238"/>
                  <a:gd name="T41" fmla="*/ 0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8"/>
                  <a:gd name="T64" fmla="*/ 0 h 234"/>
                  <a:gd name="T65" fmla="*/ 238 w 238"/>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4" name="Freeform 294"/>
              <p:cNvSpPr>
                <a:spLocks/>
              </p:cNvSpPr>
              <p:nvPr/>
            </p:nvSpPr>
            <p:spPr bwMode="auto">
              <a:xfrm>
                <a:off x="3447" y="3111"/>
                <a:ext cx="10" cy="11"/>
              </a:xfrm>
              <a:custGeom>
                <a:avLst/>
                <a:gdLst>
                  <a:gd name="T0" fmla="*/ 0 w 204"/>
                  <a:gd name="T1" fmla="*/ 0 h 199"/>
                  <a:gd name="T2" fmla="*/ 0 w 204"/>
                  <a:gd name="T3" fmla="*/ 0 h 199"/>
                  <a:gd name="T4" fmla="*/ 0 w 204"/>
                  <a:gd name="T5" fmla="*/ 0 h 199"/>
                  <a:gd name="T6" fmla="*/ 0 w 204"/>
                  <a:gd name="T7" fmla="*/ 0 h 199"/>
                  <a:gd name="T8" fmla="*/ 0 w 204"/>
                  <a:gd name="T9" fmla="*/ 0 h 199"/>
                  <a:gd name="T10" fmla="*/ 0 w 204"/>
                  <a:gd name="T11" fmla="*/ 0 h 199"/>
                  <a:gd name="T12" fmla="*/ 0 w 204"/>
                  <a:gd name="T13" fmla="*/ 0 h 199"/>
                  <a:gd name="T14" fmla="*/ 0 w 204"/>
                  <a:gd name="T15" fmla="*/ 0 h 199"/>
                  <a:gd name="T16" fmla="*/ 0 w 204"/>
                  <a:gd name="T17" fmla="*/ 0 h 199"/>
                  <a:gd name="T18" fmla="*/ 0 w 204"/>
                  <a:gd name="T19" fmla="*/ 0 h 199"/>
                  <a:gd name="T20" fmla="*/ 0 w 204"/>
                  <a:gd name="T21" fmla="*/ 0 h 199"/>
                  <a:gd name="T22" fmla="*/ 0 w 204"/>
                  <a:gd name="T23" fmla="*/ 0 h 199"/>
                  <a:gd name="T24" fmla="*/ 0 w 204"/>
                  <a:gd name="T25" fmla="*/ 0 h 199"/>
                  <a:gd name="T26" fmla="*/ 0 w 204"/>
                  <a:gd name="T27" fmla="*/ 0 h 199"/>
                  <a:gd name="T28" fmla="*/ 0 w 204"/>
                  <a:gd name="T29" fmla="*/ 0 h 199"/>
                  <a:gd name="T30" fmla="*/ 0 w 204"/>
                  <a:gd name="T31" fmla="*/ 0 h 199"/>
                  <a:gd name="T32" fmla="*/ 0 w 204"/>
                  <a:gd name="T33" fmla="*/ 0 h 199"/>
                  <a:gd name="T34" fmla="*/ 0 w 204"/>
                  <a:gd name="T35" fmla="*/ 0 h 199"/>
                  <a:gd name="T36" fmla="*/ 0 w 204"/>
                  <a:gd name="T37" fmla="*/ 0 h 199"/>
                  <a:gd name="T38" fmla="*/ 0 w 204"/>
                  <a:gd name="T39" fmla="*/ 0 h 199"/>
                  <a:gd name="T40" fmla="*/ 0 w 204"/>
                  <a:gd name="T41" fmla="*/ 0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99"/>
                  <a:gd name="T65" fmla="*/ 204 w 20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5" name="Freeform 295"/>
              <p:cNvSpPr>
                <a:spLocks/>
              </p:cNvSpPr>
              <p:nvPr/>
            </p:nvSpPr>
            <p:spPr bwMode="auto">
              <a:xfrm>
                <a:off x="3450" y="3113"/>
                <a:ext cx="6" cy="8"/>
              </a:xfrm>
              <a:custGeom>
                <a:avLst/>
                <a:gdLst>
                  <a:gd name="T0" fmla="*/ 0 w 118"/>
                  <a:gd name="T1" fmla="*/ 0 h 154"/>
                  <a:gd name="T2" fmla="*/ 0 w 118"/>
                  <a:gd name="T3" fmla="*/ 0 h 154"/>
                  <a:gd name="T4" fmla="*/ 0 w 118"/>
                  <a:gd name="T5" fmla="*/ 0 h 154"/>
                  <a:gd name="T6" fmla="*/ 0 w 118"/>
                  <a:gd name="T7" fmla="*/ 0 h 154"/>
                  <a:gd name="T8" fmla="*/ 0 w 118"/>
                  <a:gd name="T9" fmla="*/ 0 h 154"/>
                  <a:gd name="T10" fmla="*/ 0 w 118"/>
                  <a:gd name="T11" fmla="*/ 0 h 154"/>
                  <a:gd name="T12" fmla="*/ 0 w 118"/>
                  <a:gd name="T13" fmla="*/ 0 h 154"/>
                  <a:gd name="T14" fmla="*/ 0 w 118"/>
                  <a:gd name="T15" fmla="*/ 0 h 154"/>
                  <a:gd name="T16" fmla="*/ 0 w 118"/>
                  <a:gd name="T17" fmla="*/ 0 h 154"/>
                  <a:gd name="T18" fmla="*/ 0 w 118"/>
                  <a:gd name="T19" fmla="*/ 0 h 154"/>
                  <a:gd name="T20" fmla="*/ 0 w 118"/>
                  <a:gd name="T21" fmla="*/ 0 h 154"/>
                  <a:gd name="T22" fmla="*/ 0 w 118"/>
                  <a:gd name="T23" fmla="*/ 0 h 154"/>
                  <a:gd name="T24" fmla="*/ 0 w 118"/>
                  <a:gd name="T25" fmla="*/ 0 h 154"/>
                  <a:gd name="T26" fmla="*/ 0 w 118"/>
                  <a:gd name="T27" fmla="*/ 0 h 154"/>
                  <a:gd name="T28" fmla="*/ 0 w 118"/>
                  <a:gd name="T29" fmla="*/ 0 h 154"/>
                  <a:gd name="T30" fmla="*/ 0 w 118"/>
                  <a:gd name="T31" fmla="*/ 0 h 154"/>
                  <a:gd name="T32" fmla="*/ 0 w 118"/>
                  <a:gd name="T33" fmla="*/ 0 h 154"/>
                  <a:gd name="T34" fmla="*/ 0 w 118"/>
                  <a:gd name="T35" fmla="*/ 0 h 154"/>
                  <a:gd name="T36" fmla="*/ 0 w 118"/>
                  <a:gd name="T37" fmla="*/ 0 h 154"/>
                  <a:gd name="T38" fmla="*/ 0 w 118"/>
                  <a:gd name="T39" fmla="*/ 0 h 154"/>
                  <a:gd name="T40" fmla="*/ 0 w 118"/>
                  <a:gd name="T41" fmla="*/ 0 h 154"/>
                  <a:gd name="T42" fmla="*/ 0 w 118"/>
                  <a:gd name="T43" fmla="*/ 0 h 154"/>
                  <a:gd name="T44" fmla="*/ 0 w 118"/>
                  <a:gd name="T45" fmla="*/ 0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8"/>
                  <a:gd name="T70" fmla="*/ 0 h 154"/>
                  <a:gd name="T71" fmla="*/ 118 w 118"/>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6" name="Freeform 296"/>
              <p:cNvSpPr>
                <a:spLocks/>
              </p:cNvSpPr>
              <p:nvPr/>
            </p:nvSpPr>
            <p:spPr bwMode="auto">
              <a:xfrm>
                <a:off x="3463" y="3099"/>
                <a:ext cx="13" cy="16"/>
              </a:xfrm>
              <a:custGeom>
                <a:avLst/>
                <a:gdLst>
                  <a:gd name="T0" fmla="*/ 0 w 287"/>
                  <a:gd name="T1" fmla="*/ 0 h 280"/>
                  <a:gd name="T2" fmla="*/ 0 w 287"/>
                  <a:gd name="T3" fmla="*/ 0 h 280"/>
                  <a:gd name="T4" fmla="*/ 0 w 287"/>
                  <a:gd name="T5" fmla="*/ 0 h 280"/>
                  <a:gd name="T6" fmla="*/ 0 w 287"/>
                  <a:gd name="T7" fmla="*/ 0 h 280"/>
                  <a:gd name="T8" fmla="*/ 0 w 287"/>
                  <a:gd name="T9" fmla="*/ 0 h 280"/>
                  <a:gd name="T10" fmla="*/ 0 60000 65536"/>
                  <a:gd name="T11" fmla="*/ 0 60000 65536"/>
                  <a:gd name="T12" fmla="*/ 0 60000 65536"/>
                  <a:gd name="T13" fmla="*/ 0 60000 65536"/>
                  <a:gd name="T14" fmla="*/ 0 60000 65536"/>
                  <a:gd name="T15" fmla="*/ 0 w 287"/>
                  <a:gd name="T16" fmla="*/ 0 h 280"/>
                  <a:gd name="T17" fmla="*/ 287 w 287"/>
                  <a:gd name="T18" fmla="*/ 280 h 280"/>
                </a:gdLst>
                <a:ahLst/>
                <a:cxnLst>
                  <a:cxn ang="T10">
                    <a:pos x="T0" y="T1"/>
                  </a:cxn>
                  <a:cxn ang="T11">
                    <a:pos x="T2" y="T3"/>
                  </a:cxn>
                  <a:cxn ang="T12">
                    <a:pos x="T4" y="T5"/>
                  </a:cxn>
                  <a:cxn ang="T13">
                    <a:pos x="T6" y="T7"/>
                  </a:cxn>
                  <a:cxn ang="T14">
                    <a:pos x="T8" y="T9"/>
                  </a:cxn>
                </a:cxnLst>
                <a:rect l="T15" t="T16" r="T17" b="T18"/>
                <a:pathLst>
                  <a:path w="287" h="280">
                    <a:moveTo>
                      <a:pt x="287" y="186"/>
                    </a:moveTo>
                    <a:lnTo>
                      <a:pt x="78" y="280"/>
                    </a:lnTo>
                    <a:lnTo>
                      <a:pt x="0" y="93"/>
                    </a:lnTo>
                    <a:lnTo>
                      <a:pt x="210" y="0"/>
                    </a:lnTo>
                    <a:lnTo>
                      <a:pt x="287"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7" name="Freeform 297"/>
              <p:cNvSpPr>
                <a:spLocks/>
              </p:cNvSpPr>
              <p:nvPr/>
            </p:nvSpPr>
            <p:spPr bwMode="auto">
              <a:xfrm>
                <a:off x="3465" y="3102"/>
                <a:ext cx="11" cy="12"/>
              </a:xfrm>
              <a:custGeom>
                <a:avLst/>
                <a:gdLst>
                  <a:gd name="T0" fmla="*/ 0 w 227"/>
                  <a:gd name="T1" fmla="*/ 0 h 203"/>
                  <a:gd name="T2" fmla="*/ 0 w 227"/>
                  <a:gd name="T3" fmla="*/ 0 h 203"/>
                  <a:gd name="T4" fmla="*/ 0 w 227"/>
                  <a:gd name="T5" fmla="*/ 0 h 203"/>
                  <a:gd name="T6" fmla="*/ 0 w 227"/>
                  <a:gd name="T7" fmla="*/ 0 h 203"/>
                  <a:gd name="T8" fmla="*/ 0 w 227"/>
                  <a:gd name="T9" fmla="*/ 0 h 203"/>
                  <a:gd name="T10" fmla="*/ 0 60000 65536"/>
                  <a:gd name="T11" fmla="*/ 0 60000 65536"/>
                  <a:gd name="T12" fmla="*/ 0 60000 65536"/>
                  <a:gd name="T13" fmla="*/ 0 60000 65536"/>
                  <a:gd name="T14" fmla="*/ 0 60000 65536"/>
                  <a:gd name="T15" fmla="*/ 0 w 227"/>
                  <a:gd name="T16" fmla="*/ 0 h 203"/>
                  <a:gd name="T17" fmla="*/ 227 w 227"/>
                  <a:gd name="T18" fmla="*/ 203 h 203"/>
                </a:gdLst>
                <a:ahLst/>
                <a:cxnLst>
                  <a:cxn ang="T10">
                    <a:pos x="T0" y="T1"/>
                  </a:cxn>
                  <a:cxn ang="T11">
                    <a:pos x="T2" y="T3"/>
                  </a:cxn>
                  <a:cxn ang="T12">
                    <a:pos x="T4" y="T5"/>
                  </a:cxn>
                  <a:cxn ang="T13">
                    <a:pos x="T6" y="T7"/>
                  </a:cxn>
                  <a:cxn ang="T14">
                    <a:pos x="T8" y="T9"/>
                  </a:cxn>
                </a:cxnLst>
                <a:rect l="T15" t="T16" r="T17" b="T18"/>
                <a:pathLst>
                  <a:path w="227" h="203">
                    <a:moveTo>
                      <a:pt x="227" y="125"/>
                    </a:moveTo>
                    <a:lnTo>
                      <a:pt x="53" y="203"/>
                    </a:lnTo>
                    <a:lnTo>
                      <a:pt x="0" y="78"/>
                    </a:lnTo>
                    <a:lnTo>
                      <a:pt x="175" y="0"/>
                    </a:lnTo>
                    <a:lnTo>
                      <a:pt x="227" y="125"/>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8" name="Freeform 298"/>
              <p:cNvSpPr>
                <a:spLocks/>
              </p:cNvSpPr>
              <p:nvPr/>
            </p:nvSpPr>
            <p:spPr bwMode="auto">
              <a:xfrm>
                <a:off x="3465" y="3100"/>
                <a:ext cx="10" cy="13"/>
              </a:xfrm>
              <a:custGeom>
                <a:avLst/>
                <a:gdLst>
                  <a:gd name="T0" fmla="*/ 0 w 238"/>
                  <a:gd name="T1" fmla="*/ 0 h 234"/>
                  <a:gd name="T2" fmla="*/ 0 w 238"/>
                  <a:gd name="T3" fmla="*/ 0 h 234"/>
                  <a:gd name="T4" fmla="*/ 0 w 238"/>
                  <a:gd name="T5" fmla="*/ 0 h 234"/>
                  <a:gd name="T6" fmla="*/ 0 w 238"/>
                  <a:gd name="T7" fmla="*/ 0 h 234"/>
                  <a:gd name="T8" fmla="*/ 0 w 238"/>
                  <a:gd name="T9" fmla="*/ 0 h 234"/>
                  <a:gd name="T10" fmla="*/ 0 w 238"/>
                  <a:gd name="T11" fmla="*/ 0 h 234"/>
                  <a:gd name="T12" fmla="*/ 0 w 238"/>
                  <a:gd name="T13" fmla="*/ 0 h 234"/>
                  <a:gd name="T14" fmla="*/ 0 w 238"/>
                  <a:gd name="T15" fmla="*/ 0 h 234"/>
                  <a:gd name="T16" fmla="*/ 0 w 238"/>
                  <a:gd name="T17" fmla="*/ 0 h 234"/>
                  <a:gd name="T18" fmla="*/ 0 w 238"/>
                  <a:gd name="T19" fmla="*/ 0 h 234"/>
                  <a:gd name="T20" fmla="*/ 0 w 238"/>
                  <a:gd name="T21" fmla="*/ 0 h 234"/>
                  <a:gd name="T22" fmla="*/ 0 w 238"/>
                  <a:gd name="T23" fmla="*/ 0 h 234"/>
                  <a:gd name="T24" fmla="*/ 0 w 238"/>
                  <a:gd name="T25" fmla="*/ 0 h 234"/>
                  <a:gd name="T26" fmla="*/ 0 w 238"/>
                  <a:gd name="T27" fmla="*/ 0 h 234"/>
                  <a:gd name="T28" fmla="*/ 0 w 238"/>
                  <a:gd name="T29" fmla="*/ 0 h 234"/>
                  <a:gd name="T30" fmla="*/ 0 w 238"/>
                  <a:gd name="T31" fmla="*/ 0 h 234"/>
                  <a:gd name="T32" fmla="*/ 0 w 238"/>
                  <a:gd name="T33" fmla="*/ 0 h 234"/>
                  <a:gd name="T34" fmla="*/ 0 w 238"/>
                  <a:gd name="T35" fmla="*/ 0 h 234"/>
                  <a:gd name="T36" fmla="*/ 0 w 238"/>
                  <a:gd name="T37" fmla="*/ 0 h 234"/>
                  <a:gd name="T38" fmla="*/ 0 w 238"/>
                  <a:gd name="T39" fmla="*/ 0 h 234"/>
                  <a:gd name="T40" fmla="*/ 0 w 238"/>
                  <a:gd name="T41" fmla="*/ 0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8"/>
                  <a:gd name="T64" fmla="*/ 0 h 234"/>
                  <a:gd name="T65" fmla="*/ 238 w 238"/>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19" name="Freeform 299"/>
              <p:cNvSpPr>
                <a:spLocks/>
              </p:cNvSpPr>
              <p:nvPr/>
            </p:nvSpPr>
            <p:spPr bwMode="auto">
              <a:xfrm>
                <a:off x="3465" y="3101"/>
                <a:ext cx="10" cy="11"/>
              </a:xfrm>
              <a:custGeom>
                <a:avLst/>
                <a:gdLst>
                  <a:gd name="T0" fmla="*/ 0 w 204"/>
                  <a:gd name="T1" fmla="*/ 0 h 199"/>
                  <a:gd name="T2" fmla="*/ 0 w 204"/>
                  <a:gd name="T3" fmla="*/ 0 h 199"/>
                  <a:gd name="T4" fmla="*/ 0 w 204"/>
                  <a:gd name="T5" fmla="*/ 0 h 199"/>
                  <a:gd name="T6" fmla="*/ 0 w 204"/>
                  <a:gd name="T7" fmla="*/ 0 h 199"/>
                  <a:gd name="T8" fmla="*/ 0 w 204"/>
                  <a:gd name="T9" fmla="*/ 0 h 199"/>
                  <a:gd name="T10" fmla="*/ 0 w 204"/>
                  <a:gd name="T11" fmla="*/ 0 h 199"/>
                  <a:gd name="T12" fmla="*/ 0 w 204"/>
                  <a:gd name="T13" fmla="*/ 0 h 199"/>
                  <a:gd name="T14" fmla="*/ 0 w 204"/>
                  <a:gd name="T15" fmla="*/ 0 h 199"/>
                  <a:gd name="T16" fmla="*/ 0 w 204"/>
                  <a:gd name="T17" fmla="*/ 0 h 199"/>
                  <a:gd name="T18" fmla="*/ 0 w 204"/>
                  <a:gd name="T19" fmla="*/ 0 h 199"/>
                  <a:gd name="T20" fmla="*/ 0 w 204"/>
                  <a:gd name="T21" fmla="*/ 0 h 199"/>
                  <a:gd name="T22" fmla="*/ 0 w 204"/>
                  <a:gd name="T23" fmla="*/ 0 h 199"/>
                  <a:gd name="T24" fmla="*/ 0 w 204"/>
                  <a:gd name="T25" fmla="*/ 0 h 199"/>
                  <a:gd name="T26" fmla="*/ 0 w 204"/>
                  <a:gd name="T27" fmla="*/ 0 h 199"/>
                  <a:gd name="T28" fmla="*/ 0 w 204"/>
                  <a:gd name="T29" fmla="*/ 0 h 199"/>
                  <a:gd name="T30" fmla="*/ 0 w 204"/>
                  <a:gd name="T31" fmla="*/ 0 h 199"/>
                  <a:gd name="T32" fmla="*/ 0 w 204"/>
                  <a:gd name="T33" fmla="*/ 0 h 199"/>
                  <a:gd name="T34" fmla="*/ 0 w 204"/>
                  <a:gd name="T35" fmla="*/ 0 h 199"/>
                  <a:gd name="T36" fmla="*/ 0 w 204"/>
                  <a:gd name="T37" fmla="*/ 0 h 199"/>
                  <a:gd name="T38" fmla="*/ 0 w 204"/>
                  <a:gd name="T39" fmla="*/ 0 h 199"/>
                  <a:gd name="T40" fmla="*/ 0 w 204"/>
                  <a:gd name="T41" fmla="*/ 0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99"/>
                  <a:gd name="T65" fmla="*/ 204 w 20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0" name="Freeform 300"/>
              <p:cNvSpPr>
                <a:spLocks/>
              </p:cNvSpPr>
              <p:nvPr/>
            </p:nvSpPr>
            <p:spPr bwMode="auto">
              <a:xfrm>
                <a:off x="3468" y="3103"/>
                <a:ext cx="6" cy="8"/>
              </a:xfrm>
              <a:custGeom>
                <a:avLst/>
                <a:gdLst>
                  <a:gd name="T0" fmla="*/ 0 w 119"/>
                  <a:gd name="T1" fmla="*/ 0 h 154"/>
                  <a:gd name="T2" fmla="*/ 0 w 119"/>
                  <a:gd name="T3" fmla="*/ 0 h 154"/>
                  <a:gd name="T4" fmla="*/ 0 w 119"/>
                  <a:gd name="T5" fmla="*/ 0 h 154"/>
                  <a:gd name="T6" fmla="*/ 0 w 119"/>
                  <a:gd name="T7" fmla="*/ 0 h 154"/>
                  <a:gd name="T8" fmla="*/ 0 w 119"/>
                  <a:gd name="T9" fmla="*/ 0 h 154"/>
                  <a:gd name="T10" fmla="*/ 0 w 119"/>
                  <a:gd name="T11" fmla="*/ 0 h 154"/>
                  <a:gd name="T12" fmla="*/ 0 w 119"/>
                  <a:gd name="T13" fmla="*/ 0 h 154"/>
                  <a:gd name="T14" fmla="*/ 0 w 119"/>
                  <a:gd name="T15" fmla="*/ 0 h 154"/>
                  <a:gd name="T16" fmla="*/ 0 w 119"/>
                  <a:gd name="T17" fmla="*/ 0 h 154"/>
                  <a:gd name="T18" fmla="*/ 0 w 119"/>
                  <a:gd name="T19" fmla="*/ 0 h 154"/>
                  <a:gd name="T20" fmla="*/ 0 w 119"/>
                  <a:gd name="T21" fmla="*/ 0 h 154"/>
                  <a:gd name="T22" fmla="*/ 0 w 119"/>
                  <a:gd name="T23" fmla="*/ 0 h 154"/>
                  <a:gd name="T24" fmla="*/ 0 w 119"/>
                  <a:gd name="T25" fmla="*/ 0 h 154"/>
                  <a:gd name="T26" fmla="*/ 0 w 119"/>
                  <a:gd name="T27" fmla="*/ 0 h 154"/>
                  <a:gd name="T28" fmla="*/ 0 w 119"/>
                  <a:gd name="T29" fmla="*/ 0 h 154"/>
                  <a:gd name="T30" fmla="*/ 0 w 119"/>
                  <a:gd name="T31" fmla="*/ 0 h 154"/>
                  <a:gd name="T32" fmla="*/ 0 w 119"/>
                  <a:gd name="T33" fmla="*/ 0 h 154"/>
                  <a:gd name="T34" fmla="*/ 0 w 119"/>
                  <a:gd name="T35" fmla="*/ 0 h 154"/>
                  <a:gd name="T36" fmla="*/ 0 w 119"/>
                  <a:gd name="T37" fmla="*/ 0 h 154"/>
                  <a:gd name="T38" fmla="*/ 0 w 119"/>
                  <a:gd name="T39" fmla="*/ 0 h 154"/>
                  <a:gd name="T40" fmla="*/ 0 w 119"/>
                  <a:gd name="T41" fmla="*/ 0 h 154"/>
                  <a:gd name="T42" fmla="*/ 0 w 119"/>
                  <a:gd name="T43" fmla="*/ 0 h 154"/>
                  <a:gd name="T44" fmla="*/ 0 w 119"/>
                  <a:gd name="T45" fmla="*/ 0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9"/>
                  <a:gd name="T70" fmla="*/ 0 h 154"/>
                  <a:gd name="T71" fmla="*/ 119 w 119"/>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1" name="Freeform 301"/>
              <p:cNvSpPr>
                <a:spLocks/>
              </p:cNvSpPr>
              <p:nvPr/>
            </p:nvSpPr>
            <p:spPr bwMode="auto">
              <a:xfrm>
                <a:off x="3488" y="3092"/>
                <a:ext cx="4" cy="6"/>
              </a:xfrm>
              <a:custGeom>
                <a:avLst/>
                <a:gdLst>
                  <a:gd name="T0" fmla="*/ 0 w 100"/>
                  <a:gd name="T1" fmla="*/ 0 h 104"/>
                  <a:gd name="T2" fmla="*/ 0 w 100"/>
                  <a:gd name="T3" fmla="*/ 0 h 104"/>
                  <a:gd name="T4" fmla="*/ 0 w 100"/>
                  <a:gd name="T5" fmla="*/ 0 h 104"/>
                  <a:gd name="T6" fmla="*/ 0 w 100"/>
                  <a:gd name="T7" fmla="*/ 0 h 104"/>
                  <a:gd name="T8" fmla="*/ 0 w 100"/>
                  <a:gd name="T9" fmla="*/ 0 h 104"/>
                  <a:gd name="T10" fmla="*/ 0 w 100"/>
                  <a:gd name="T11" fmla="*/ 0 h 104"/>
                  <a:gd name="T12" fmla="*/ 0 w 100"/>
                  <a:gd name="T13" fmla="*/ 0 h 104"/>
                  <a:gd name="T14" fmla="*/ 0 w 100"/>
                  <a:gd name="T15" fmla="*/ 0 h 104"/>
                  <a:gd name="T16" fmla="*/ 0 w 100"/>
                  <a:gd name="T17" fmla="*/ 0 h 104"/>
                  <a:gd name="T18" fmla="*/ 0 w 100"/>
                  <a:gd name="T19" fmla="*/ 0 h 104"/>
                  <a:gd name="T20" fmla="*/ 0 w 100"/>
                  <a:gd name="T21" fmla="*/ 0 h 104"/>
                  <a:gd name="T22" fmla="*/ 0 w 100"/>
                  <a:gd name="T23" fmla="*/ 0 h 104"/>
                  <a:gd name="T24" fmla="*/ 0 w 100"/>
                  <a:gd name="T25" fmla="*/ 0 h 104"/>
                  <a:gd name="T26" fmla="*/ 0 w 100"/>
                  <a:gd name="T27" fmla="*/ 0 h 104"/>
                  <a:gd name="T28" fmla="*/ 0 w 100"/>
                  <a:gd name="T29" fmla="*/ 0 h 104"/>
                  <a:gd name="T30" fmla="*/ 0 w 100"/>
                  <a:gd name="T31" fmla="*/ 0 h 104"/>
                  <a:gd name="T32" fmla="*/ 0 w 100"/>
                  <a:gd name="T33" fmla="*/ 0 h 104"/>
                  <a:gd name="T34" fmla="*/ 0 w 100"/>
                  <a:gd name="T35" fmla="*/ 0 h 104"/>
                  <a:gd name="T36" fmla="*/ 0 w 100"/>
                  <a:gd name="T37" fmla="*/ 0 h 104"/>
                  <a:gd name="T38" fmla="*/ 0 w 100"/>
                  <a:gd name="T39" fmla="*/ 0 h 104"/>
                  <a:gd name="T40" fmla="*/ 0 w 100"/>
                  <a:gd name="T41" fmla="*/ 0 h 104"/>
                  <a:gd name="T42" fmla="*/ 0 w 100"/>
                  <a:gd name="T43" fmla="*/ 0 h 104"/>
                  <a:gd name="T44" fmla="*/ 0 w 100"/>
                  <a:gd name="T45" fmla="*/ 0 h 104"/>
                  <a:gd name="T46" fmla="*/ 0 w 100"/>
                  <a:gd name="T47" fmla="*/ 0 h 104"/>
                  <a:gd name="T48" fmla="*/ 0 w 100"/>
                  <a:gd name="T49" fmla="*/ 0 h 104"/>
                  <a:gd name="T50" fmla="*/ 0 w 100"/>
                  <a:gd name="T51" fmla="*/ 0 h 104"/>
                  <a:gd name="T52" fmla="*/ 0 w 100"/>
                  <a:gd name="T53" fmla="*/ 0 h 104"/>
                  <a:gd name="T54" fmla="*/ 0 w 100"/>
                  <a:gd name="T55" fmla="*/ 0 h 104"/>
                  <a:gd name="T56" fmla="*/ 0 w 100"/>
                  <a:gd name="T57" fmla="*/ 0 h 104"/>
                  <a:gd name="T58" fmla="*/ 0 w 100"/>
                  <a:gd name="T59" fmla="*/ 0 h 104"/>
                  <a:gd name="T60" fmla="*/ 0 w 100"/>
                  <a:gd name="T61" fmla="*/ 0 h 104"/>
                  <a:gd name="T62" fmla="*/ 0 w 100"/>
                  <a:gd name="T63" fmla="*/ 0 h 104"/>
                  <a:gd name="T64" fmla="*/ 0 w 100"/>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4"/>
                  <a:gd name="T101" fmla="*/ 100 w 100"/>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2" name="Freeform 302"/>
              <p:cNvSpPr>
                <a:spLocks/>
              </p:cNvSpPr>
              <p:nvPr/>
            </p:nvSpPr>
            <p:spPr bwMode="auto">
              <a:xfrm>
                <a:off x="3419" y="3131"/>
                <a:ext cx="5" cy="5"/>
              </a:xfrm>
              <a:custGeom>
                <a:avLst/>
                <a:gdLst>
                  <a:gd name="T0" fmla="*/ 0 w 100"/>
                  <a:gd name="T1" fmla="*/ 0 h 103"/>
                  <a:gd name="T2" fmla="*/ 0 w 100"/>
                  <a:gd name="T3" fmla="*/ 0 h 103"/>
                  <a:gd name="T4" fmla="*/ 0 w 100"/>
                  <a:gd name="T5" fmla="*/ 0 h 103"/>
                  <a:gd name="T6" fmla="*/ 0 w 100"/>
                  <a:gd name="T7" fmla="*/ 0 h 103"/>
                  <a:gd name="T8" fmla="*/ 0 w 100"/>
                  <a:gd name="T9" fmla="*/ 0 h 103"/>
                  <a:gd name="T10" fmla="*/ 0 w 100"/>
                  <a:gd name="T11" fmla="*/ 0 h 103"/>
                  <a:gd name="T12" fmla="*/ 0 w 100"/>
                  <a:gd name="T13" fmla="*/ 0 h 103"/>
                  <a:gd name="T14" fmla="*/ 0 w 100"/>
                  <a:gd name="T15" fmla="*/ 0 h 103"/>
                  <a:gd name="T16" fmla="*/ 0 w 100"/>
                  <a:gd name="T17" fmla="*/ 0 h 103"/>
                  <a:gd name="T18" fmla="*/ 0 w 100"/>
                  <a:gd name="T19" fmla="*/ 0 h 103"/>
                  <a:gd name="T20" fmla="*/ 0 w 100"/>
                  <a:gd name="T21" fmla="*/ 0 h 103"/>
                  <a:gd name="T22" fmla="*/ 0 w 100"/>
                  <a:gd name="T23" fmla="*/ 0 h 103"/>
                  <a:gd name="T24" fmla="*/ 0 w 100"/>
                  <a:gd name="T25" fmla="*/ 0 h 103"/>
                  <a:gd name="T26" fmla="*/ 0 w 100"/>
                  <a:gd name="T27" fmla="*/ 0 h 103"/>
                  <a:gd name="T28" fmla="*/ 0 w 100"/>
                  <a:gd name="T29" fmla="*/ 0 h 103"/>
                  <a:gd name="T30" fmla="*/ 0 w 100"/>
                  <a:gd name="T31" fmla="*/ 0 h 103"/>
                  <a:gd name="T32" fmla="*/ 0 w 100"/>
                  <a:gd name="T33" fmla="*/ 0 h 103"/>
                  <a:gd name="T34" fmla="*/ 0 w 100"/>
                  <a:gd name="T35" fmla="*/ 0 h 103"/>
                  <a:gd name="T36" fmla="*/ 0 w 100"/>
                  <a:gd name="T37" fmla="*/ 0 h 103"/>
                  <a:gd name="T38" fmla="*/ 0 w 100"/>
                  <a:gd name="T39" fmla="*/ 0 h 103"/>
                  <a:gd name="T40" fmla="*/ 0 w 100"/>
                  <a:gd name="T41" fmla="*/ 0 h 103"/>
                  <a:gd name="T42" fmla="*/ 0 w 100"/>
                  <a:gd name="T43" fmla="*/ 0 h 103"/>
                  <a:gd name="T44" fmla="*/ 0 w 100"/>
                  <a:gd name="T45" fmla="*/ 0 h 103"/>
                  <a:gd name="T46" fmla="*/ 0 w 100"/>
                  <a:gd name="T47" fmla="*/ 0 h 103"/>
                  <a:gd name="T48" fmla="*/ 0 w 100"/>
                  <a:gd name="T49" fmla="*/ 0 h 103"/>
                  <a:gd name="T50" fmla="*/ 0 w 100"/>
                  <a:gd name="T51" fmla="*/ 0 h 103"/>
                  <a:gd name="T52" fmla="*/ 0 w 100"/>
                  <a:gd name="T53" fmla="*/ 0 h 103"/>
                  <a:gd name="T54" fmla="*/ 0 w 100"/>
                  <a:gd name="T55" fmla="*/ 0 h 103"/>
                  <a:gd name="T56" fmla="*/ 0 w 100"/>
                  <a:gd name="T57" fmla="*/ 0 h 103"/>
                  <a:gd name="T58" fmla="*/ 0 w 100"/>
                  <a:gd name="T59" fmla="*/ 0 h 103"/>
                  <a:gd name="T60" fmla="*/ 0 w 100"/>
                  <a:gd name="T61" fmla="*/ 0 h 103"/>
                  <a:gd name="T62" fmla="*/ 0 w 100"/>
                  <a:gd name="T63" fmla="*/ 0 h 103"/>
                  <a:gd name="T64" fmla="*/ 0 w 100"/>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3"/>
                  <a:gd name="T101" fmla="*/ 100 w 100"/>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3" name="Freeform 303"/>
              <p:cNvSpPr>
                <a:spLocks/>
              </p:cNvSpPr>
              <p:nvPr/>
            </p:nvSpPr>
            <p:spPr bwMode="auto">
              <a:xfrm>
                <a:off x="3490" y="3094"/>
                <a:ext cx="2" cy="3"/>
              </a:xfrm>
              <a:custGeom>
                <a:avLst/>
                <a:gdLst>
                  <a:gd name="T0" fmla="*/ 0 w 55"/>
                  <a:gd name="T1" fmla="*/ 0 h 57"/>
                  <a:gd name="T2" fmla="*/ 0 w 55"/>
                  <a:gd name="T3" fmla="*/ 0 h 57"/>
                  <a:gd name="T4" fmla="*/ 0 w 55"/>
                  <a:gd name="T5" fmla="*/ 0 h 57"/>
                  <a:gd name="T6" fmla="*/ 0 w 55"/>
                  <a:gd name="T7" fmla="*/ 0 h 57"/>
                  <a:gd name="T8" fmla="*/ 0 w 55"/>
                  <a:gd name="T9" fmla="*/ 0 h 57"/>
                  <a:gd name="T10" fmla="*/ 0 w 55"/>
                  <a:gd name="T11" fmla="*/ 0 h 57"/>
                  <a:gd name="T12" fmla="*/ 0 w 55"/>
                  <a:gd name="T13" fmla="*/ 0 h 57"/>
                  <a:gd name="T14" fmla="*/ 0 w 55"/>
                  <a:gd name="T15" fmla="*/ 0 h 57"/>
                  <a:gd name="T16" fmla="*/ 0 w 55"/>
                  <a:gd name="T17" fmla="*/ 0 h 57"/>
                  <a:gd name="T18" fmla="*/ 0 w 55"/>
                  <a:gd name="T19" fmla="*/ 0 h 57"/>
                  <a:gd name="T20" fmla="*/ 0 w 55"/>
                  <a:gd name="T21" fmla="*/ 0 h 57"/>
                  <a:gd name="T22" fmla="*/ 0 w 55"/>
                  <a:gd name="T23" fmla="*/ 0 h 57"/>
                  <a:gd name="T24" fmla="*/ 0 w 55"/>
                  <a:gd name="T25" fmla="*/ 0 h 57"/>
                  <a:gd name="T26" fmla="*/ 0 w 55"/>
                  <a:gd name="T27" fmla="*/ 0 h 57"/>
                  <a:gd name="T28" fmla="*/ 0 w 55"/>
                  <a:gd name="T29" fmla="*/ 0 h 57"/>
                  <a:gd name="T30" fmla="*/ 0 w 55"/>
                  <a:gd name="T31" fmla="*/ 0 h 57"/>
                  <a:gd name="T32" fmla="*/ 0 w 55"/>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7"/>
                  <a:gd name="T53" fmla="*/ 55 w 5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4" name="Freeform 304"/>
              <p:cNvSpPr>
                <a:spLocks/>
              </p:cNvSpPr>
              <p:nvPr/>
            </p:nvSpPr>
            <p:spPr bwMode="auto">
              <a:xfrm>
                <a:off x="3421" y="3133"/>
                <a:ext cx="2" cy="3"/>
              </a:xfrm>
              <a:custGeom>
                <a:avLst/>
                <a:gdLst>
                  <a:gd name="T0" fmla="*/ 0 w 55"/>
                  <a:gd name="T1" fmla="*/ 0 h 56"/>
                  <a:gd name="T2" fmla="*/ 0 w 55"/>
                  <a:gd name="T3" fmla="*/ 0 h 56"/>
                  <a:gd name="T4" fmla="*/ 0 w 55"/>
                  <a:gd name="T5" fmla="*/ 0 h 56"/>
                  <a:gd name="T6" fmla="*/ 0 w 55"/>
                  <a:gd name="T7" fmla="*/ 0 h 56"/>
                  <a:gd name="T8" fmla="*/ 0 w 55"/>
                  <a:gd name="T9" fmla="*/ 0 h 56"/>
                  <a:gd name="T10" fmla="*/ 0 w 55"/>
                  <a:gd name="T11" fmla="*/ 0 h 56"/>
                  <a:gd name="T12" fmla="*/ 0 w 55"/>
                  <a:gd name="T13" fmla="*/ 0 h 56"/>
                  <a:gd name="T14" fmla="*/ 0 w 55"/>
                  <a:gd name="T15" fmla="*/ 0 h 56"/>
                  <a:gd name="T16" fmla="*/ 0 w 55"/>
                  <a:gd name="T17" fmla="*/ 0 h 56"/>
                  <a:gd name="T18" fmla="*/ 0 w 55"/>
                  <a:gd name="T19" fmla="*/ 0 h 56"/>
                  <a:gd name="T20" fmla="*/ 0 w 55"/>
                  <a:gd name="T21" fmla="*/ 0 h 56"/>
                  <a:gd name="T22" fmla="*/ 0 w 55"/>
                  <a:gd name="T23" fmla="*/ 0 h 56"/>
                  <a:gd name="T24" fmla="*/ 0 w 55"/>
                  <a:gd name="T25" fmla="*/ 0 h 56"/>
                  <a:gd name="T26" fmla="*/ 0 w 55"/>
                  <a:gd name="T27" fmla="*/ 0 h 56"/>
                  <a:gd name="T28" fmla="*/ 0 w 55"/>
                  <a:gd name="T29" fmla="*/ 0 h 56"/>
                  <a:gd name="T30" fmla="*/ 0 w 55"/>
                  <a:gd name="T31" fmla="*/ 0 h 56"/>
                  <a:gd name="T32" fmla="*/ 0 w 55"/>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6"/>
                  <a:gd name="T53" fmla="*/ 55 w 55"/>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5" name="Freeform 305"/>
              <p:cNvSpPr>
                <a:spLocks/>
              </p:cNvSpPr>
              <p:nvPr/>
            </p:nvSpPr>
            <p:spPr bwMode="auto">
              <a:xfrm>
                <a:off x="3433" y="3076"/>
                <a:ext cx="29" cy="29"/>
              </a:xfrm>
              <a:custGeom>
                <a:avLst/>
                <a:gdLst>
                  <a:gd name="T0" fmla="*/ 0 w 624"/>
                  <a:gd name="T1" fmla="*/ 0 h 522"/>
                  <a:gd name="T2" fmla="*/ 0 w 624"/>
                  <a:gd name="T3" fmla="*/ 0 h 522"/>
                  <a:gd name="T4" fmla="*/ 0 w 624"/>
                  <a:gd name="T5" fmla="*/ 0 h 522"/>
                  <a:gd name="T6" fmla="*/ 0 w 624"/>
                  <a:gd name="T7" fmla="*/ 0 h 522"/>
                  <a:gd name="T8" fmla="*/ 0 w 624"/>
                  <a:gd name="T9" fmla="*/ 0 h 522"/>
                  <a:gd name="T10" fmla="*/ 0 60000 65536"/>
                  <a:gd name="T11" fmla="*/ 0 60000 65536"/>
                  <a:gd name="T12" fmla="*/ 0 60000 65536"/>
                  <a:gd name="T13" fmla="*/ 0 60000 65536"/>
                  <a:gd name="T14" fmla="*/ 0 60000 65536"/>
                  <a:gd name="T15" fmla="*/ 0 w 624"/>
                  <a:gd name="T16" fmla="*/ 0 h 522"/>
                  <a:gd name="T17" fmla="*/ 624 w 624"/>
                  <a:gd name="T18" fmla="*/ 522 h 522"/>
                </a:gdLst>
                <a:ahLst/>
                <a:cxnLst>
                  <a:cxn ang="T10">
                    <a:pos x="T0" y="T1"/>
                  </a:cxn>
                  <a:cxn ang="T11">
                    <a:pos x="T2" y="T3"/>
                  </a:cxn>
                  <a:cxn ang="T12">
                    <a:pos x="T4" y="T5"/>
                  </a:cxn>
                  <a:cxn ang="T13">
                    <a:pos x="T6" y="T7"/>
                  </a:cxn>
                  <a:cxn ang="T14">
                    <a:pos x="T8" y="T9"/>
                  </a:cxn>
                </a:cxnLst>
                <a:rect l="T15" t="T16" r="T17" b="T18"/>
                <a:pathLst>
                  <a:path w="624" h="522">
                    <a:moveTo>
                      <a:pt x="498" y="0"/>
                    </a:moveTo>
                    <a:lnTo>
                      <a:pt x="0" y="222"/>
                    </a:lnTo>
                    <a:lnTo>
                      <a:pt x="125" y="522"/>
                    </a:lnTo>
                    <a:lnTo>
                      <a:pt x="624" y="301"/>
                    </a:lnTo>
                    <a:lnTo>
                      <a:pt x="498" y="0"/>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6" name="Freeform 306"/>
              <p:cNvSpPr>
                <a:spLocks/>
              </p:cNvSpPr>
              <p:nvPr/>
            </p:nvSpPr>
            <p:spPr bwMode="auto">
              <a:xfrm>
                <a:off x="3434" y="3077"/>
                <a:ext cx="27" cy="27"/>
              </a:xfrm>
              <a:custGeom>
                <a:avLst/>
                <a:gdLst>
                  <a:gd name="T0" fmla="*/ 0 w 589"/>
                  <a:gd name="T1" fmla="*/ 0 h 484"/>
                  <a:gd name="T2" fmla="*/ 0 w 589"/>
                  <a:gd name="T3" fmla="*/ 0 h 484"/>
                  <a:gd name="T4" fmla="*/ 0 w 589"/>
                  <a:gd name="T5" fmla="*/ 0 h 484"/>
                  <a:gd name="T6" fmla="*/ 0 w 589"/>
                  <a:gd name="T7" fmla="*/ 0 h 484"/>
                  <a:gd name="T8" fmla="*/ 0 w 589"/>
                  <a:gd name="T9" fmla="*/ 0 h 484"/>
                  <a:gd name="T10" fmla="*/ 0 60000 65536"/>
                  <a:gd name="T11" fmla="*/ 0 60000 65536"/>
                  <a:gd name="T12" fmla="*/ 0 60000 65536"/>
                  <a:gd name="T13" fmla="*/ 0 60000 65536"/>
                  <a:gd name="T14" fmla="*/ 0 60000 65536"/>
                  <a:gd name="T15" fmla="*/ 0 w 589"/>
                  <a:gd name="T16" fmla="*/ 0 h 484"/>
                  <a:gd name="T17" fmla="*/ 589 w 589"/>
                  <a:gd name="T18" fmla="*/ 484 h 484"/>
                </a:gdLst>
                <a:ahLst/>
                <a:cxnLst>
                  <a:cxn ang="T10">
                    <a:pos x="T0" y="T1"/>
                  </a:cxn>
                  <a:cxn ang="T11">
                    <a:pos x="T2" y="T3"/>
                  </a:cxn>
                  <a:cxn ang="T12">
                    <a:pos x="T4" y="T5"/>
                  </a:cxn>
                  <a:cxn ang="T13">
                    <a:pos x="T6" y="T7"/>
                  </a:cxn>
                  <a:cxn ang="T14">
                    <a:pos x="T8" y="T9"/>
                  </a:cxn>
                </a:cxnLst>
                <a:rect l="T15" t="T16" r="T17" b="T18"/>
                <a:pathLst>
                  <a:path w="589" h="484">
                    <a:moveTo>
                      <a:pt x="474" y="0"/>
                    </a:moveTo>
                    <a:lnTo>
                      <a:pt x="0" y="211"/>
                    </a:lnTo>
                    <a:lnTo>
                      <a:pt x="114" y="484"/>
                    </a:lnTo>
                    <a:lnTo>
                      <a:pt x="589" y="273"/>
                    </a:lnTo>
                    <a:lnTo>
                      <a:pt x="474" y="0"/>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7" name="Freeform 307"/>
              <p:cNvSpPr>
                <a:spLocks/>
              </p:cNvSpPr>
              <p:nvPr/>
            </p:nvSpPr>
            <p:spPr bwMode="auto">
              <a:xfrm>
                <a:off x="3434" y="3078"/>
                <a:ext cx="27" cy="26"/>
              </a:xfrm>
              <a:custGeom>
                <a:avLst/>
                <a:gdLst>
                  <a:gd name="T0" fmla="*/ 0 w 583"/>
                  <a:gd name="T1" fmla="*/ 0 h 471"/>
                  <a:gd name="T2" fmla="*/ 0 w 583"/>
                  <a:gd name="T3" fmla="*/ 0 h 471"/>
                  <a:gd name="T4" fmla="*/ 0 w 583"/>
                  <a:gd name="T5" fmla="*/ 0 h 471"/>
                  <a:gd name="T6" fmla="*/ 0 w 583"/>
                  <a:gd name="T7" fmla="*/ 0 h 471"/>
                  <a:gd name="T8" fmla="*/ 0 w 583"/>
                  <a:gd name="T9" fmla="*/ 0 h 471"/>
                  <a:gd name="T10" fmla="*/ 0 60000 65536"/>
                  <a:gd name="T11" fmla="*/ 0 60000 65536"/>
                  <a:gd name="T12" fmla="*/ 0 60000 65536"/>
                  <a:gd name="T13" fmla="*/ 0 60000 65536"/>
                  <a:gd name="T14" fmla="*/ 0 60000 65536"/>
                  <a:gd name="T15" fmla="*/ 0 w 583"/>
                  <a:gd name="T16" fmla="*/ 0 h 471"/>
                  <a:gd name="T17" fmla="*/ 583 w 583"/>
                  <a:gd name="T18" fmla="*/ 471 h 471"/>
                </a:gdLst>
                <a:ahLst/>
                <a:cxnLst>
                  <a:cxn ang="T10">
                    <a:pos x="T0" y="T1"/>
                  </a:cxn>
                  <a:cxn ang="T11">
                    <a:pos x="T2" y="T3"/>
                  </a:cxn>
                  <a:cxn ang="T12">
                    <a:pos x="T4" y="T5"/>
                  </a:cxn>
                  <a:cxn ang="T13">
                    <a:pos x="T6" y="T7"/>
                  </a:cxn>
                  <a:cxn ang="T14">
                    <a:pos x="T8" y="T9"/>
                  </a:cxn>
                </a:cxnLst>
                <a:rect l="T15" t="T16" r="T17" b="T18"/>
                <a:pathLst>
                  <a:path w="583" h="471">
                    <a:moveTo>
                      <a:pt x="473" y="0"/>
                    </a:moveTo>
                    <a:lnTo>
                      <a:pt x="0" y="211"/>
                    </a:lnTo>
                    <a:lnTo>
                      <a:pt x="108" y="471"/>
                    </a:lnTo>
                    <a:lnTo>
                      <a:pt x="583" y="260"/>
                    </a:lnTo>
                    <a:lnTo>
                      <a:pt x="473" y="0"/>
                    </a:lnTo>
                    <a:close/>
                  </a:path>
                </a:pathLst>
              </a:custGeom>
              <a:solidFill>
                <a:srgbClr val="87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8" name="Freeform 308"/>
              <p:cNvSpPr>
                <a:spLocks/>
              </p:cNvSpPr>
              <p:nvPr/>
            </p:nvSpPr>
            <p:spPr bwMode="auto">
              <a:xfrm>
                <a:off x="3447" y="3082"/>
                <a:ext cx="10" cy="13"/>
              </a:xfrm>
              <a:custGeom>
                <a:avLst/>
                <a:gdLst>
                  <a:gd name="T0" fmla="*/ 0 w 227"/>
                  <a:gd name="T1" fmla="*/ 0 h 234"/>
                  <a:gd name="T2" fmla="*/ 0 w 227"/>
                  <a:gd name="T3" fmla="*/ 0 h 234"/>
                  <a:gd name="T4" fmla="*/ 0 w 227"/>
                  <a:gd name="T5" fmla="*/ 0 h 234"/>
                  <a:gd name="T6" fmla="*/ 0 w 227"/>
                  <a:gd name="T7" fmla="*/ 0 h 234"/>
                  <a:gd name="T8" fmla="*/ 0 w 227"/>
                  <a:gd name="T9" fmla="*/ 0 h 234"/>
                  <a:gd name="T10" fmla="*/ 0 w 227"/>
                  <a:gd name="T11" fmla="*/ 0 h 234"/>
                  <a:gd name="T12" fmla="*/ 0 w 227"/>
                  <a:gd name="T13" fmla="*/ 0 h 234"/>
                  <a:gd name="T14" fmla="*/ 0 w 227"/>
                  <a:gd name="T15" fmla="*/ 0 h 234"/>
                  <a:gd name="T16" fmla="*/ 0 w 227"/>
                  <a:gd name="T17" fmla="*/ 0 h 234"/>
                  <a:gd name="T18" fmla="*/ 0 w 227"/>
                  <a:gd name="T19" fmla="*/ 0 h 234"/>
                  <a:gd name="T20" fmla="*/ 0 w 227"/>
                  <a:gd name="T21" fmla="*/ 0 h 234"/>
                  <a:gd name="T22" fmla="*/ 0 w 227"/>
                  <a:gd name="T23" fmla="*/ 0 h 234"/>
                  <a:gd name="T24" fmla="*/ 0 w 227"/>
                  <a:gd name="T25" fmla="*/ 0 h 234"/>
                  <a:gd name="T26" fmla="*/ 0 w 227"/>
                  <a:gd name="T27" fmla="*/ 0 h 234"/>
                  <a:gd name="T28" fmla="*/ 0 w 227"/>
                  <a:gd name="T29" fmla="*/ 0 h 234"/>
                  <a:gd name="T30" fmla="*/ 0 w 227"/>
                  <a:gd name="T31" fmla="*/ 0 h 234"/>
                  <a:gd name="T32" fmla="*/ 0 w 227"/>
                  <a:gd name="T33" fmla="*/ 0 h 234"/>
                  <a:gd name="T34" fmla="*/ 0 w 227"/>
                  <a:gd name="T35" fmla="*/ 0 h 234"/>
                  <a:gd name="T36" fmla="*/ 0 w 227"/>
                  <a:gd name="T37" fmla="*/ 0 h 234"/>
                  <a:gd name="T38" fmla="*/ 0 w 227"/>
                  <a:gd name="T39" fmla="*/ 0 h 234"/>
                  <a:gd name="T40" fmla="*/ 0 w 227"/>
                  <a:gd name="T41" fmla="*/ 0 h 234"/>
                  <a:gd name="T42" fmla="*/ 0 w 227"/>
                  <a:gd name="T43" fmla="*/ 0 h 234"/>
                  <a:gd name="T44" fmla="*/ 0 w 227"/>
                  <a:gd name="T45" fmla="*/ 0 h 234"/>
                  <a:gd name="T46" fmla="*/ 0 w 227"/>
                  <a:gd name="T47" fmla="*/ 0 h 234"/>
                  <a:gd name="T48" fmla="*/ 0 w 227"/>
                  <a:gd name="T49" fmla="*/ 0 h 234"/>
                  <a:gd name="T50" fmla="*/ 0 w 227"/>
                  <a:gd name="T51" fmla="*/ 0 h 234"/>
                  <a:gd name="T52" fmla="*/ 0 w 227"/>
                  <a:gd name="T53" fmla="*/ 0 h 234"/>
                  <a:gd name="T54" fmla="*/ 0 w 227"/>
                  <a:gd name="T55" fmla="*/ 0 h 234"/>
                  <a:gd name="T56" fmla="*/ 0 w 227"/>
                  <a:gd name="T57" fmla="*/ 0 h 234"/>
                  <a:gd name="T58" fmla="*/ 0 w 227"/>
                  <a:gd name="T59" fmla="*/ 0 h 234"/>
                  <a:gd name="T60" fmla="*/ 0 w 227"/>
                  <a:gd name="T61" fmla="*/ 0 h 234"/>
                  <a:gd name="T62" fmla="*/ 0 w 227"/>
                  <a:gd name="T63" fmla="*/ 0 h 234"/>
                  <a:gd name="T64" fmla="*/ 0 w 227"/>
                  <a:gd name="T65" fmla="*/ 0 h 2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7"/>
                  <a:gd name="T100" fmla="*/ 0 h 234"/>
                  <a:gd name="T101" fmla="*/ 227 w 227"/>
                  <a:gd name="T102" fmla="*/ 234 h 2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29" name="Freeform 309"/>
              <p:cNvSpPr>
                <a:spLocks/>
              </p:cNvSpPr>
              <p:nvPr/>
            </p:nvSpPr>
            <p:spPr bwMode="auto">
              <a:xfrm>
                <a:off x="3447" y="3082"/>
                <a:ext cx="10" cy="12"/>
              </a:xfrm>
              <a:custGeom>
                <a:avLst/>
                <a:gdLst>
                  <a:gd name="T0" fmla="*/ 0 w 208"/>
                  <a:gd name="T1" fmla="*/ 0 h 214"/>
                  <a:gd name="T2" fmla="*/ 0 w 208"/>
                  <a:gd name="T3" fmla="*/ 0 h 214"/>
                  <a:gd name="T4" fmla="*/ 0 w 208"/>
                  <a:gd name="T5" fmla="*/ 0 h 214"/>
                  <a:gd name="T6" fmla="*/ 0 w 208"/>
                  <a:gd name="T7" fmla="*/ 0 h 214"/>
                  <a:gd name="T8" fmla="*/ 0 w 208"/>
                  <a:gd name="T9" fmla="*/ 0 h 214"/>
                  <a:gd name="T10" fmla="*/ 0 w 208"/>
                  <a:gd name="T11" fmla="*/ 0 h 214"/>
                  <a:gd name="T12" fmla="*/ 0 w 208"/>
                  <a:gd name="T13" fmla="*/ 0 h 214"/>
                  <a:gd name="T14" fmla="*/ 0 w 208"/>
                  <a:gd name="T15" fmla="*/ 0 h 214"/>
                  <a:gd name="T16" fmla="*/ 0 w 208"/>
                  <a:gd name="T17" fmla="*/ 0 h 214"/>
                  <a:gd name="T18" fmla="*/ 0 w 208"/>
                  <a:gd name="T19" fmla="*/ 0 h 214"/>
                  <a:gd name="T20" fmla="*/ 0 w 208"/>
                  <a:gd name="T21" fmla="*/ 0 h 214"/>
                  <a:gd name="T22" fmla="*/ 0 w 208"/>
                  <a:gd name="T23" fmla="*/ 0 h 214"/>
                  <a:gd name="T24" fmla="*/ 0 w 208"/>
                  <a:gd name="T25" fmla="*/ 0 h 214"/>
                  <a:gd name="T26" fmla="*/ 0 w 208"/>
                  <a:gd name="T27" fmla="*/ 0 h 214"/>
                  <a:gd name="T28" fmla="*/ 0 w 208"/>
                  <a:gd name="T29" fmla="*/ 0 h 214"/>
                  <a:gd name="T30" fmla="*/ 0 w 208"/>
                  <a:gd name="T31" fmla="*/ 0 h 214"/>
                  <a:gd name="T32" fmla="*/ 0 w 208"/>
                  <a:gd name="T33" fmla="*/ 0 h 214"/>
                  <a:gd name="T34" fmla="*/ 0 w 208"/>
                  <a:gd name="T35" fmla="*/ 0 h 214"/>
                  <a:gd name="T36" fmla="*/ 0 w 208"/>
                  <a:gd name="T37" fmla="*/ 0 h 214"/>
                  <a:gd name="T38" fmla="*/ 0 w 208"/>
                  <a:gd name="T39" fmla="*/ 0 h 214"/>
                  <a:gd name="T40" fmla="*/ 0 w 208"/>
                  <a:gd name="T41" fmla="*/ 0 h 214"/>
                  <a:gd name="T42" fmla="*/ 0 w 208"/>
                  <a:gd name="T43" fmla="*/ 0 h 214"/>
                  <a:gd name="T44" fmla="*/ 0 w 208"/>
                  <a:gd name="T45" fmla="*/ 0 h 214"/>
                  <a:gd name="T46" fmla="*/ 0 w 208"/>
                  <a:gd name="T47" fmla="*/ 0 h 214"/>
                  <a:gd name="T48" fmla="*/ 0 w 208"/>
                  <a:gd name="T49" fmla="*/ 0 h 214"/>
                  <a:gd name="T50" fmla="*/ 0 w 208"/>
                  <a:gd name="T51" fmla="*/ 0 h 214"/>
                  <a:gd name="T52" fmla="*/ 0 w 208"/>
                  <a:gd name="T53" fmla="*/ 0 h 214"/>
                  <a:gd name="T54" fmla="*/ 0 w 208"/>
                  <a:gd name="T55" fmla="*/ 0 h 214"/>
                  <a:gd name="T56" fmla="*/ 0 w 208"/>
                  <a:gd name="T57" fmla="*/ 0 h 214"/>
                  <a:gd name="T58" fmla="*/ 0 w 208"/>
                  <a:gd name="T59" fmla="*/ 0 h 214"/>
                  <a:gd name="T60" fmla="*/ 0 w 208"/>
                  <a:gd name="T61" fmla="*/ 0 h 214"/>
                  <a:gd name="T62" fmla="*/ 0 w 208"/>
                  <a:gd name="T63" fmla="*/ 0 h 214"/>
                  <a:gd name="T64" fmla="*/ 0 w 208"/>
                  <a:gd name="T65" fmla="*/ 0 h 2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214"/>
                  <a:gd name="T101" fmla="*/ 208 w 208"/>
                  <a:gd name="T102" fmla="*/ 214 h 2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0" name="Freeform 310"/>
              <p:cNvSpPr>
                <a:spLocks/>
              </p:cNvSpPr>
              <p:nvPr/>
            </p:nvSpPr>
            <p:spPr bwMode="auto">
              <a:xfrm>
                <a:off x="3448" y="3083"/>
                <a:ext cx="8" cy="10"/>
              </a:xfrm>
              <a:custGeom>
                <a:avLst/>
                <a:gdLst>
                  <a:gd name="T0" fmla="*/ 0 w 189"/>
                  <a:gd name="T1" fmla="*/ 0 h 194"/>
                  <a:gd name="T2" fmla="*/ 0 w 189"/>
                  <a:gd name="T3" fmla="*/ 0 h 194"/>
                  <a:gd name="T4" fmla="*/ 0 w 189"/>
                  <a:gd name="T5" fmla="*/ 0 h 194"/>
                  <a:gd name="T6" fmla="*/ 0 w 189"/>
                  <a:gd name="T7" fmla="*/ 0 h 194"/>
                  <a:gd name="T8" fmla="*/ 0 w 189"/>
                  <a:gd name="T9" fmla="*/ 0 h 194"/>
                  <a:gd name="T10" fmla="*/ 0 w 189"/>
                  <a:gd name="T11" fmla="*/ 0 h 194"/>
                  <a:gd name="T12" fmla="*/ 0 w 189"/>
                  <a:gd name="T13" fmla="*/ 0 h 194"/>
                  <a:gd name="T14" fmla="*/ 0 w 189"/>
                  <a:gd name="T15" fmla="*/ 0 h 194"/>
                  <a:gd name="T16" fmla="*/ 0 w 189"/>
                  <a:gd name="T17" fmla="*/ 0 h 194"/>
                  <a:gd name="T18" fmla="*/ 0 w 189"/>
                  <a:gd name="T19" fmla="*/ 0 h 194"/>
                  <a:gd name="T20" fmla="*/ 0 w 189"/>
                  <a:gd name="T21" fmla="*/ 0 h 194"/>
                  <a:gd name="T22" fmla="*/ 0 w 189"/>
                  <a:gd name="T23" fmla="*/ 0 h 194"/>
                  <a:gd name="T24" fmla="*/ 0 w 189"/>
                  <a:gd name="T25" fmla="*/ 0 h 194"/>
                  <a:gd name="T26" fmla="*/ 0 w 189"/>
                  <a:gd name="T27" fmla="*/ 0 h 194"/>
                  <a:gd name="T28" fmla="*/ 0 w 189"/>
                  <a:gd name="T29" fmla="*/ 0 h 194"/>
                  <a:gd name="T30" fmla="*/ 0 w 189"/>
                  <a:gd name="T31" fmla="*/ 0 h 194"/>
                  <a:gd name="T32" fmla="*/ 0 w 189"/>
                  <a:gd name="T33" fmla="*/ 0 h 194"/>
                  <a:gd name="T34" fmla="*/ 0 w 189"/>
                  <a:gd name="T35" fmla="*/ 0 h 194"/>
                  <a:gd name="T36" fmla="*/ 0 w 189"/>
                  <a:gd name="T37" fmla="*/ 0 h 194"/>
                  <a:gd name="T38" fmla="*/ 0 w 189"/>
                  <a:gd name="T39" fmla="*/ 0 h 194"/>
                  <a:gd name="T40" fmla="*/ 0 w 189"/>
                  <a:gd name="T41" fmla="*/ 0 h 194"/>
                  <a:gd name="T42" fmla="*/ 0 w 189"/>
                  <a:gd name="T43" fmla="*/ 0 h 194"/>
                  <a:gd name="T44" fmla="*/ 0 w 189"/>
                  <a:gd name="T45" fmla="*/ 0 h 194"/>
                  <a:gd name="T46" fmla="*/ 0 w 189"/>
                  <a:gd name="T47" fmla="*/ 0 h 194"/>
                  <a:gd name="T48" fmla="*/ 0 w 189"/>
                  <a:gd name="T49" fmla="*/ 0 h 194"/>
                  <a:gd name="T50" fmla="*/ 0 w 189"/>
                  <a:gd name="T51" fmla="*/ 0 h 194"/>
                  <a:gd name="T52" fmla="*/ 0 w 189"/>
                  <a:gd name="T53" fmla="*/ 0 h 194"/>
                  <a:gd name="T54" fmla="*/ 0 w 189"/>
                  <a:gd name="T55" fmla="*/ 0 h 194"/>
                  <a:gd name="T56" fmla="*/ 0 w 189"/>
                  <a:gd name="T57" fmla="*/ 0 h 194"/>
                  <a:gd name="T58" fmla="*/ 0 w 189"/>
                  <a:gd name="T59" fmla="*/ 0 h 194"/>
                  <a:gd name="T60" fmla="*/ 0 w 189"/>
                  <a:gd name="T61" fmla="*/ 0 h 194"/>
                  <a:gd name="T62" fmla="*/ 0 w 189"/>
                  <a:gd name="T63" fmla="*/ 0 h 194"/>
                  <a:gd name="T64" fmla="*/ 0 w 189"/>
                  <a:gd name="T65" fmla="*/ 0 h 1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9"/>
                  <a:gd name="T100" fmla="*/ 0 h 194"/>
                  <a:gd name="T101" fmla="*/ 189 w 189"/>
                  <a:gd name="T102" fmla="*/ 194 h 1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1" name="Freeform 311"/>
              <p:cNvSpPr>
                <a:spLocks/>
              </p:cNvSpPr>
              <p:nvPr/>
            </p:nvSpPr>
            <p:spPr bwMode="auto">
              <a:xfrm>
                <a:off x="3448" y="3083"/>
                <a:ext cx="8" cy="10"/>
              </a:xfrm>
              <a:custGeom>
                <a:avLst/>
                <a:gdLst>
                  <a:gd name="T0" fmla="*/ 0 w 171"/>
                  <a:gd name="T1" fmla="*/ 0 h 177"/>
                  <a:gd name="T2" fmla="*/ 0 w 171"/>
                  <a:gd name="T3" fmla="*/ 0 h 177"/>
                  <a:gd name="T4" fmla="*/ 0 w 171"/>
                  <a:gd name="T5" fmla="*/ 0 h 177"/>
                  <a:gd name="T6" fmla="*/ 0 w 171"/>
                  <a:gd name="T7" fmla="*/ 0 h 177"/>
                  <a:gd name="T8" fmla="*/ 0 w 171"/>
                  <a:gd name="T9" fmla="*/ 0 h 177"/>
                  <a:gd name="T10" fmla="*/ 0 w 171"/>
                  <a:gd name="T11" fmla="*/ 0 h 177"/>
                  <a:gd name="T12" fmla="*/ 0 w 171"/>
                  <a:gd name="T13" fmla="*/ 0 h 177"/>
                  <a:gd name="T14" fmla="*/ 0 w 171"/>
                  <a:gd name="T15" fmla="*/ 0 h 177"/>
                  <a:gd name="T16" fmla="*/ 0 w 171"/>
                  <a:gd name="T17" fmla="*/ 0 h 177"/>
                  <a:gd name="T18" fmla="*/ 0 w 171"/>
                  <a:gd name="T19" fmla="*/ 0 h 177"/>
                  <a:gd name="T20" fmla="*/ 0 w 171"/>
                  <a:gd name="T21" fmla="*/ 0 h 177"/>
                  <a:gd name="T22" fmla="*/ 0 w 171"/>
                  <a:gd name="T23" fmla="*/ 0 h 177"/>
                  <a:gd name="T24" fmla="*/ 0 w 171"/>
                  <a:gd name="T25" fmla="*/ 0 h 177"/>
                  <a:gd name="T26" fmla="*/ 0 w 171"/>
                  <a:gd name="T27" fmla="*/ 0 h 177"/>
                  <a:gd name="T28" fmla="*/ 0 w 171"/>
                  <a:gd name="T29" fmla="*/ 0 h 177"/>
                  <a:gd name="T30" fmla="*/ 0 w 171"/>
                  <a:gd name="T31" fmla="*/ 0 h 177"/>
                  <a:gd name="T32" fmla="*/ 0 w 171"/>
                  <a:gd name="T33" fmla="*/ 0 h 177"/>
                  <a:gd name="T34" fmla="*/ 0 w 171"/>
                  <a:gd name="T35" fmla="*/ 0 h 177"/>
                  <a:gd name="T36" fmla="*/ 0 w 171"/>
                  <a:gd name="T37" fmla="*/ 0 h 177"/>
                  <a:gd name="T38" fmla="*/ 0 w 171"/>
                  <a:gd name="T39" fmla="*/ 0 h 177"/>
                  <a:gd name="T40" fmla="*/ 0 w 171"/>
                  <a:gd name="T41" fmla="*/ 0 h 177"/>
                  <a:gd name="T42" fmla="*/ 0 w 171"/>
                  <a:gd name="T43" fmla="*/ 0 h 177"/>
                  <a:gd name="T44" fmla="*/ 0 w 171"/>
                  <a:gd name="T45" fmla="*/ 0 h 177"/>
                  <a:gd name="T46" fmla="*/ 0 w 171"/>
                  <a:gd name="T47" fmla="*/ 0 h 177"/>
                  <a:gd name="T48" fmla="*/ 0 w 171"/>
                  <a:gd name="T49" fmla="*/ 0 h 177"/>
                  <a:gd name="T50" fmla="*/ 0 w 171"/>
                  <a:gd name="T51" fmla="*/ 0 h 177"/>
                  <a:gd name="T52" fmla="*/ 0 w 171"/>
                  <a:gd name="T53" fmla="*/ 0 h 177"/>
                  <a:gd name="T54" fmla="*/ 0 w 171"/>
                  <a:gd name="T55" fmla="*/ 0 h 177"/>
                  <a:gd name="T56" fmla="*/ 0 w 171"/>
                  <a:gd name="T57" fmla="*/ 0 h 177"/>
                  <a:gd name="T58" fmla="*/ 0 w 171"/>
                  <a:gd name="T59" fmla="*/ 0 h 177"/>
                  <a:gd name="T60" fmla="*/ 0 w 171"/>
                  <a:gd name="T61" fmla="*/ 0 h 177"/>
                  <a:gd name="T62" fmla="*/ 0 w 171"/>
                  <a:gd name="T63" fmla="*/ 0 h 177"/>
                  <a:gd name="T64" fmla="*/ 0 w 171"/>
                  <a:gd name="T65" fmla="*/ 0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177"/>
                  <a:gd name="T101" fmla="*/ 171 w 171"/>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2" name="Freeform 312"/>
              <p:cNvSpPr>
                <a:spLocks/>
              </p:cNvSpPr>
              <p:nvPr/>
            </p:nvSpPr>
            <p:spPr bwMode="auto">
              <a:xfrm>
                <a:off x="3449" y="3083"/>
                <a:ext cx="7" cy="9"/>
              </a:xfrm>
              <a:custGeom>
                <a:avLst/>
                <a:gdLst>
                  <a:gd name="T0" fmla="*/ 0 w 152"/>
                  <a:gd name="T1" fmla="*/ 0 h 156"/>
                  <a:gd name="T2" fmla="*/ 0 w 152"/>
                  <a:gd name="T3" fmla="*/ 0 h 156"/>
                  <a:gd name="T4" fmla="*/ 0 w 152"/>
                  <a:gd name="T5" fmla="*/ 0 h 156"/>
                  <a:gd name="T6" fmla="*/ 0 w 152"/>
                  <a:gd name="T7" fmla="*/ 0 h 156"/>
                  <a:gd name="T8" fmla="*/ 0 w 152"/>
                  <a:gd name="T9" fmla="*/ 0 h 156"/>
                  <a:gd name="T10" fmla="*/ 0 w 152"/>
                  <a:gd name="T11" fmla="*/ 0 h 156"/>
                  <a:gd name="T12" fmla="*/ 0 w 152"/>
                  <a:gd name="T13" fmla="*/ 0 h 156"/>
                  <a:gd name="T14" fmla="*/ 0 w 152"/>
                  <a:gd name="T15" fmla="*/ 0 h 156"/>
                  <a:gd name="T16" fmla="*/ 0 w 152"/>
                  <a:gd name="T17" fmla="*/ 0 h 156"/>
                  <a:gd name="T18" fmla="*/ 0 w 152"/>
                  <a:gd name="T19" fmla="*/ 0 h 156"/>
                  <a:gd name="T20" fmla="*/ 0 w 152"/>
                  <a:gd name="T21" fmla="*/ 0 h 156"/>
                  <a:gd name="T22" fmla="*/ 0 w 152"/>
                  <a:gd name="T23" fmla="*/ 0 h 156"/>
                  <a:gd name="T24" fmla="*/ 0 w 152"/>
                  <a:gd name="T25" fmla="*/ 0 h 156"/>
                  <a:gd name="T26" fmla="*/ 0 w 152"/>
                  <a:gd name="T27" fmla="*/ 0 h 156"/>
                  <a:gd name="T28" fmla="*/ 0 w 152"/>
                  <a:gd name="T29" fmla="*/ 0 h 156"/>
                  <a:gd name="T30" fmla="*/ 0 w 152"/>
                  <a:gd name="T31" fmla="*/ 0 h 156"/>
                  <a:gd name="T32" fmla="*/ 0 w 152"/>
                  <a:gd name="T33" fmla="*/ 0 h 156"/>
                  <a:gd name="T34" fmla="*/ 0 w 152"/>
                  <a:gd name="T35" fmla="*/ 0 h 156"/>
                  <a:gd name="T36" fmla="*/ 0 w 152"/>
                  <a:gd name="T37" fmla="*/ 0 h 156"/>
                  <a:gd name="T38" fmla="*/ 0 w 152"/>
                  <a:gd name="T39" fmla="*/ 0 h 156"/>
                  <a:gd name="T40" fmla="*/ 0 w 152"/>
                  <a:gd name="T41" fmla="*/ 0 h 156"/>
                  <a:gd name="T42" fmla="*/ 0 w 152"/>
                  <a:gd name="T43" fmla="*/ 0 h 156"/>
                  <a:gd name="T44" fmla="*/ 0 w 152"/>
                  <a:gd name="T45" fmla="*/ 0 h 156"/>
                  <a:gd name="T46" fmla="*/ 0 w 152"/>
                  <a:gd name="T47" fmla="*/ 0 h 156"/>
                  <a:gd name="T48" fmla="*/ 0 w 152"/>
                  <a:gd name="T49" fmla="*/ 0 h 156"/>
                  <a:gd name="T50" fmla="*/ 0 w 152"/>
                  <a:gd name="T51" fmla="*/ 0 h 156"/>
                  <a:gd name="T52" fmla="*/ 0 w 152"/>
                  <a:gd name="T53" fmla="*/ 0 h 156"/>
                  <a:gd name="T54" fmla="*/ 0 w 152"/>
                  <a:gd name="T55" fmla="*/ 0 h 156"/>
                  <a:gd name="T56" fmla="*/ 0 w 152"/>
                  <a:gd name="T57" fmla="*/ 0 h 156"/>
                  <a:gd name="T58" fmla="*/ 0 w 152"/>
                  <a:gd name="T59" fmla="*/ 0 h 156"/>
                  <a:gd name="T60" fmla="*/ 0 w 152"/>
                  <a:gd name="T61" fmla="*/ 0 h 156"/>
                  <a:gd name="T62" fmla="*/ 0 w 152"/>
                  <a:gd name="T63" fmla="*/ 0 h 156"/>
                  <a:gd name="T64" fmla="*/ 0 w 152"/>
                  <a:gd name="T65" fmla="*/ 0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2"/>
                  <a:gd name="T100" fmla="*/ 0 h 156"/>
                  <a:gd name="T101" fmla="*/ 152 w 152"/>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3" name="Freeform 313"/>
              <p:cNvSpPr>
                <a:spLocks/>
              </p:cNvSpPr>
              <p:nvPr/>
            </p:nvSpPr>
            <p:spPr bwMode="auto">
              <a:xfrm>
                <a:off x="3449" y="3083"/>
                <a:ext cx="6" cy="8"/>
              </a:xfrm>
              <a:custGeom>
                <a:avLst/>
                <a:gdLst>
                  <a:gd name="T0" fmla="*/ 0 w 134"/>
                  <a:gd name="T1" fmla="*/ 0 h 139"/>
                  <a:gd name="T2" fmla="*/ 0 w 134"/>
                  <a:gd name="T3" fmla="*/ 0 h 139"/>
                  <a:gd name="T4" fmla="*/ 0 w 134"/>
                  <a:gd name="T5" fmla="*/ 0 h 139"/>
                  <a:gd name="T6" fmla="*/ 0 w 134"/>
                  <a:gd name="T7" fmla="*/ 0 h 139"/>
                  <a:gd name="T8" fmla="*/ 0 w 134"/>
                  <a:gd name="T9" fmla="*/ 0 h 139"/>
                  <a:gd name="T10" fmla="*/ 0 w 134"/>
                  <a:gd name="T11" fmla="*/ 0 h 139"/>
                  <a:gd name="T12" fmla="*/ 0 w 134"/>
                  <a:gd name="T13" fmla="*/ 0 h 139"/>
                  <a:gd name="T14" fmla="*/ 0 w 134"/>
                  <a:gd name="T15" fmla="*/ 0 h 139"/>
                  <a:gd name="T16" fmla="*/ 0 w 134"/>
                  <a:gd name="T17" fmla="*/ 0 h 139"/>
                  <a:gd name="T18" fmla="*/ 0 w 134"/>
                  <a:gd name="T19" fmla="*/ 0 h 139"/>
                  <a:gd name="T20" fmla="*/ 0 w 134"/>
                  <a:gd name="T21" fmla="*/ 0 h 139"/>
                  <a:gd name="T22" fmla="*/ 0 w 134"/>
                  <a:gd name="T23" fmla="*/ 0 h 139"/>
                  <a:gd name="T24" fmla="*/ 0 w 134"/>
                  <a:gd name="T25" fmla="*/ 0 h 139"/>
                  <a:gd name="T26" fmla="*/ 0 w 134"/>
                  <a:gd name="T27" fmla="*/ 0 h 139"/>
                  <a:gd name="T28" fmla="*/ 0 w 134"/>
                  <a:gd name="T29" fmla="*/ 0 h 139"/>
                  <a:gd name="T30" fmla="*/ 0 w 134"/>
                  <a:gd name="T31" fmla="*/ 0 h 139"/>
                  <a:gd name="T32" fmla="*/ 0 w 134"/>
                  <a:gd name="T33" fmla="*/ 0 h 139"/>
                  <a:gd name="T34" fmla="*/ 0 w 134"/>
                  <a:gd name="T35" fmla="*/ 0 h 139"/>
                  <a:gd name="T36" fmla="*/ 0 w 134"/>
                  <a:gd name="T37" fmla="*/ 0 h 139"/>
                  <a:gd name="T38" fmla="*/ 0 w 134"/>
                  <a:gd name="T39" fmla="*/ 0 h 139"/>
                  <a:gd name="T40" fmla="*/ 0 w 134"/>
                  <a:gd name="T41" fmla="*/ 0 h 139"/>
                  <a:gd name="T42" fmla="*/ 0 w 134"/>
                  <a:gd name="T43" fmla="*/ 0 h 139"/>
                  <a:gd name="T44" fmla="*/ 0 w 134"/>
                  <a:gd name="T45" fmla="*/ 0 h 139"/>
                  <a:gd name="T46" fmla="*/ 0 w 134"/>
                  <a:gd name="T47" fmla="*/ 0 h 139"/>
                  <a:gd name="T48" fmla="*/ 0 w 134"/>
                  <a:gd name="T49" fmla="*/ 0 h 139"/>
                  <a:gd name="T50" fmla="*/ 0 w 134"/>
                  <a:gd name="T51" fmla="*/ 0 h 139"/>
                  <a:gd name="T52" fmla="*/ 0 w 134"/>
                  <a:gd name="T53" fmla="*/ 0 h 139"/>
                  <a:gd name="T54" fmla="*/ 0 w 134"/>
                  <a:gd name="T55" fmla="*/ 0 h 139"/>
                  <a:gd name="T56" fmla="*/ 0 w 134"/>
                  <a:gd name="T57" fmla="*/ 0 h 139"/>
                  <a:gd name="T58" fmla="*/ 0 w 134"/>
                  <a:gd name="T59" fmla="*/ 0 h 139"/>
                  <a:gd name="T60" fmla="*/ 0 w 134"/>
                  <a:gd name="T61" fmla="*/ 0 h 139"/>
                  <a:gd name="T62" fmla="*/ 0 w 134"/>
                  <a:gd name="T63" fmla="*/ 0 h 139"/>
                  <a:gd name="T64" fmla="*/ 0 w 134"/>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139"/>
                  <a:gd name="T101" fmla="*/ 134 w 134"/>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4" name="Freeform 314"/>
              <p:cNvSpPr>
                <a:spLocks/>
              </p:cNvSpPr>
              <p:nvPr/>
            </p:nvSpPr>
            <p:spPr bwMode="auto">
              <a:xfrm>
                <a:off x="3441" y="3093"/>
                <a:ext cx="1" cy="2"/>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33"/>
                  <a:gd name="T32" fmla="*/ 21 w 2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5" name="Freeform 315"/>
              <p:cNvSpPr>
                <a:spLocks/>
              </p:cNvSpPr>
              <p:nvPr/>
            </p:nvSpPr>
            <p:spPr bwMode="auto">
              <a:xfrm>
                <a:off x="3442" y="3089"/>
                <a:ext cx="3" cy="6"/>
              </a:xfrm>
              <a:custGeom>
                <a:avLst/>
                <a:gdLst>
                  <a:gd name="T0" fmla="*/ 0 w 75"/>
                  <a:gd name="T1" fmla="*/ 0 h 98"/>
                  <a:gd name="T2" fmla="*/ 0 w 75"/>
                  <a:gd name="T3" fmla="*/ 0 h 98"/>
                  <a:gd name="T4" fmla="*/ 0 w 75"/>
                  <a:gd name="T5" fmla="*/ 0 h 98"/>
                  <a:gd name="T6" fmla="*/ 0 w 75"/>
                  <a:gd name="T7" fmla="*/ 0 h 98"/>
                  <a:gd name="T8" fmla="*/ 0 w 75"/>
                  <a:gd name="T9" fmla="*/ 0 h 98"/>
                  <a:gd name="T10" fmla="*/ 0 w 75"/>
                  <a:gd name="T11" fmla="*/ 0 h 98"/>
                  <a:gd name="T12" fmla="*/ 0 w 75"/>
                  <a:gd name="T13" fmla="*/ 0 h 98"/>
                  <a:gd name="T14" fmla="*/ 0 w 75"/>
                  <a:gd name="T15" fmla="*/ 0 h 98"/>
                  <a:gd name="T16" fmla="*/ 0 w 75"/>
                  <a:gd name="T17" fmla="*/ 0 h 98"/>
                  <a:gd name="T18" fmla="*/ 0 w 75"/>
                  <a:gd name="T19" fmla="*/ 0 h 98"/>
                  <a:gd name="T20" fmla="*/ 0 w 75"/>
                  <a:gd name="T21" fmla="*/ 0 h 98"/>
                  <a:gd name="T22" fmla="*/ 0 w 75"/>
                  <a:gd name="T23" fmla="*/ 0 h 98"/>
                  <a:gd name="T24" fmla="*/ 0 w 75"/>
                  <a:gd name="T25" fmla="*/ 0 h 98"/>
                  <a:gd name="T26" fmla="*/ 0 w 75"/>
                  <a:gd name="T27" fmla="*/ 0 h 98"/>
                  <a:gd name="T28" fmla="*/ 0 w 75"/>
                  <a:gd name="T29" fmla="*/ 0 h 98"/>
                  <a:gd name="T30" fmla="*/ 0 w 75"/>
                  <a:gd name="T31" fmla="*/ 0 h 98"/>
                  <a:gd name="T32" fmla="*/ 0 w 75"/>
                  <a:gd name="T33" fmla="*/ 0 h 98"/>
                  <a:gd name="T34" fmla="*/ 0 w 75"/>
                  <a:gd name="T35" fmla="*/ 0 h 98"/>
                  <a:gd name="T36" fmla="*/ 0 w 75"/>
                  <a:gd name="T37" fmla="*/ 0 h 98"/>
                  <a:gd name="T38" fmla="*/ 0 w 75"/>
                  <a:gd name="T39" fmla="*/ 0 h 98"/>
                  <a:gd name="T40" fmla="*/ 0 w 75"/>
                  <a:gd name="T41" fmla="*/ 0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98"/>
                  <a:gd name="T65" fmla="*/ 75 w 75"/>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40" y="1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6" name="Freeform 316"/>
              <p:cNvSpPr>
                <a:spLocks/>
              </p:cNvSpPr>
              <p:nvPr/>
            </p:nvSpPr>
            <p:spPr bwMode="auto">
              <a:xfrm>
                <a:off x="3440" y="3087"/>
                <a:ext cx="5" cy="3"/>
              </a:xfrm>
              <a:custGeom>
                <a:avLst/>
                <a:gdLst>
                  <a:gd name="T0" fmla="*/ 0 w 108"/>
                  <a:gd name="T1" fmla="*/ 0 h 49"/>
                  <a:gd name="T2" fmla="*/ 0 w 108"/>
                  <a:gd name="T3" fmla="*/ 0 h 49"/>
                  <a:gd name="T4" fmla="*/ 0 w 108"/>
                  <a:gd name="T5" fmla="*/ 0 h 49"/>
                  <a:gd name="T6" fmla="*/ 0 w 108"/>
                  <a:gd name="T7" fmla="*/ 0 h 49"/>
                  <a:gd name="T8" fmla="*/ 0 w 108"/>
                  <a:gd name="T9" fmla="*/ 0 h 49"/>
                  <a:gd name="T10" fmla="*/ 0 w 108"/>
                  <a:gd name="T11" fmla="*/ 0 h 49"/>
                  <a:gd name="T12" fmla="*/ 0 w 108"/>
                  <a:gd name="T13" fmla="*/ 0 h 49"/>
                  <a:gd name="T14" fmla="*/ 0 w 108"/>
                  <a:gd name="T15" fmla="*/ 0 h 49"/>
                  <a:gd name="T16" fmla="*/ 0 w 108"/>
                  <a:gd name="T17" fmla="*/ 0 h 49"/>
                  <a:gd name="T18" fmla="*/ 0 w 108"/>
                  <a:gd name="T19" fmla="*/ 0 h 49"/>
                  <a:gd name="T20" fmla="*/ 0 w 108"/>
                  <a:gd name="T21" fmla="*/ 0 h 49"/>
                  <a:gd name="T22" fmla="*/ 0 w 108"/>
                  <a:gd name="T23" fmla="*/ 0 h 49"/>
                  <a:gd name="T24" fmla="*/ 0 w 108"/>
                  <a:gd name="T25" fmla="*/ 0 h 49"/>
                  <a:gd name="T26" fmla="*/ 0 w 108"/>
                  <a:gd name="T27" fmla="*/ 0 h 49"/>
                  <a:gd name="T28" fmla="*/ 0 w 108"/>
                  <a:gd name="T29" fmla="*/ 0 h 49"/>
                  <a:gd name="T30" fmla="*/ 0 w 108"/>
                  <a:gd name="T31" fmla="*/ 0 h 49"/>
                  <a:gd name="T32" fmla="*/ 0 w 108"/>
                  <a:gd name="T33" fmla="*/ 0 h 49"/>
                  <a:gd name="T34" fmla="*/ 0 w 108"/>
                  <a:gd name="T35" fmla="*/ 0 h 49"/>
                  <a:gd name="T36" fmla="*/ 0 w 108"/>
                  <a:gd name="T37" fmla="*/ 0 h 49"/>
                  <a:gd name="T38" fmla="*/ 0 w 108"/>
                  <a:gd name="T39" fmla="*/ 0 h 49"/>
                  <a:gd name="T40" fmla="*/ 0 w 108"/>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49"/>
                  <a:gd name="T65" fmla="*/ 108 w 108"/>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20" y="43"/>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7" name="Freeform 317"/>
              <p:cNvSpPr>
                <a:spLocks/>
              </p:cNvSpPr>
              <p:nvPr/>
            </p:nvSpPr>
            <p:spPr bwMode="auto">
              <a:xfrm>
                <a:off x="3438" y="3088"/>
                <a:ext cx="3" cy="8"/>
              </a:xfrm>
              <a:custGeom>
                <a:avLst/>
                <a:gdLst>
                  <a:gd name="T0" fmla="*/ 0 w 69"/>
                  <a:gd name="T1" fmla="*/ 0 h 129"/>
                  <a:gd name="T2" fmla="*/ 0 w 69"/>
                  <a:gd name="T3" fmla="*/ 0 h 129"/>
                  <a:gd name="T4" fmla="*/ 0 w 69"/>
                  <a:gd name="T5" fmla="*/ 0 h 129"/>
                  <a:gd name="T6" fmla="*/ 0 w 69"/>
                  <a:gd name="T7" fmla="*/ 0 h 129"/>
                  <a:gd name="T8" fmla="*/ 0 w 69"/>
                  <a:gd name="T9" fmla="*/ 0 h 129"/>
                  <a:gd name="T10" fmla="*/ 0 w 69"/>
                  <a:gd name="T11" fmla="*/ 0 h 129"/>
                  <a:gd name="T12" fmla="*/ 0 w 69"/>
                  <a:gd name="T13" fmla="*/ 0 h 129"/>
                  <a:gd name="T14" fmla="*/ 0 w 69"/>
                  <a:gd name="T15" fmla="*/ 0 h 129"/>
                  <a:gd name="T16" fmla="*/ 0 w 69"/>
                  <a:gd name="T17" fmla="*/ 0 h 129"/>
                  <a:gd name="T18" fmla="*/ 0 w 69"/>
                  <a:gd name="T19" fmla="*/ 0 h 129"/>
                  <a:gd name="T20" fmla="*/ 0 w 69"/>
                  <a:gd name="T21" fmla="*/ 0 h 129"/>
                  <a:gd name="T22" fmla="*/ 0 w 69"/>
                  <a:gd name="T23" fmla="*/ 0 h 129"/>
                  <a:gd name="T24" fmla="*/ 0 w 69"/>
                  <a:gd name="T25" fmla="*/ 0 h 129"/>
                  <a:gd name="T26" fmla="*/ 0 w 69"/>
                  <a:gd name="T27" fmla="*/ 0 h 129"/>
                  <a:gd name="T28" fmla="*/ 0 w 69"/>
                  <a:gd name="T29" fmla="*/ 0 h 129"/>
                  <a:gd name="T30" fmla="*/ 0 w 69"/>
                  <a:gd name="T31" fmla="*/ 0 h 129"/>
                  <a:gd name="T32" fmla="*/ 0 w 69"/>
                  <a:gd name="T33" fmla="*/ 0 h 129"/>
                  <a:gd name="T34" fmla="*/ 0 w 69"/>
                  <a:gd name="T35" fmla="*/ 0 h 129"/>
                  <a:gd name="T36" fmla="*/ 0 w 69"/>
                  <a:gd name="T37" fmla="*/ 0 h 129"/>
                  <a:gd name="T38" fmla="*/ 0 w 69"/>
                  <a:gd name="T39" fmla="*/ 0 h 129"/>
                  <a:gd name="T40" fmla="*/ 0 w 69"/>
                  <a:gd name="T41" fmla="*/ 0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29"/>
                  <a:gd name="T65" fmla="*/ 69 w 69"/>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36" y="11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8" name="Freeform 318"/>
              <p:cNvSpPr>
                <a:spLocks/>
              </p:cNvSpPr>
              <p:nvPr/>
            </p:nvSpPr>
            <p:spPr bwMode="auto">
              <a:xfrm>
                <a:off x="3438" y="3095"/>
                <a:ext cx="5" cy="4"/>
              </a:xfrm>
              <a:custGeom>
                <a:avLst/>
                <a:gdLst>
                  <a:gd name="T0" fmla="*/ 0 w 117"/>
                  <a:gd name="T1" fmla="*/ 0 h 76"/>
                  <a:gd name="T2" fmla="*/ 0 w 117"/>
                  <a:gd name="T3" fmla="*/ 0 h 76"/>
                  <a:gd name="T4" fmla="*/ 0 w 117"/>
                  <a:gd name="T5" fmla="*/ 0 h 76"/>
                  <a:gd name="T6" fmla="*/ 0 w 117"/>
                  <a:gd name="T7" fmla="*/ 0 h 76"/>
                  <a:gd name="T8" fmla="*/ 0 w 117"/>
                  <a:gd name="T9" fmla="*/ 0 h 76"/>
                  <a:gd name="T10" fmla="*/ 0 w 117"/>
                  <a:gd name="T11" fmla="*/ 0 h 76"/>
                  <a:gd name="T12" fmla="*/ 0 w 117"/>
                  <a:gd name="T13" fmla="*/ 0 h 76"/>
                  <a:gd name="T14" fmla="*/ 0 w 117"/>
                  <a:gd name="T15" fmla="*/ 0 h 76"/>
                  <a:gd name="T16" fmla="*/ 0 w 117"/>
                  <a:gd name="T17" fmla="*/ 0 h 76"/>
                  <a:gd name="T18" fmla="*/ 0 w 117"/>
                  <a:gd name="T19" fmla="*/ 0 h 76"/>
                  <a:gd name="T20" fmla="*/ 0 w 117"/>
                  <a:gd name="T21" fmla="*/ 0 h 76"/>
                  <a:gd name="T22" fmla="*/ 0 w 117"/>
                  <a:gd name="T23" fmla="*/ 0 h 76"/>
                  <a:gd name="T24" fmla="*/ 0 w 117"/>
                  <a:gd name="T25" fmla="*/ 0 h 76"/>
                  <a:gd name="T26" fmla="*/ 0 w 117"/>
                  <a:gd name="T27" fmla="*/ 0 h 76"/>
                  <a:gd name="T28" fmla="*/ 0 w 117"/>
                  <a:gd name="T29" fmla="*/ 0 h 76"/>
                  <a:gd name="T30" fmla="*/ 0 w 117"/>
                  <a:gd name="T31" fmla="*/ 0 h 76"/>
                  <a:gd name="T32" fmla="*/ 0 w 117"/>
                  <a:gd name="T33" fmla="*/ 0 h 76"/>
                  <a:gd name="T34" fmla="*/ 0 w 117"/>
                  <a:gd name="T35" fmla="*/ 0 h 76"/>
                  <a:gd name="T36" fmla="*/ 0 w 117"/>
                  <a:gd name="T37" fmla="*/ 0 h 76"/>
                  <a:gd name="T38" fmla="*/ 0 w 117"/>
                  <a:gd name="T39" fmla="*/ 0 h 76"/>
                  <a:gd name="T40" fmla="*/ 0 w 117"/>
                  <a:gd name="T41" fmla="*/ 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76"/>
                  <a:gd name="T65" fmla="*/ 117 w 117"/>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07" y="41"/>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39" name="Freeform 319"/>
              <p:cNvSpPr>
                <a:spLocks/>
              </p:cNvSpPr>
              <p:nvPr/>
            </p:nvSpPr>
            <p:spPr bwMode="auto">
              <a:xfrm>
                <a:off x="3443" y="3094"/>
                <a:ext cx="4" cy="5"/>
              </a:xfrm>
              <a:custGeom>
                <a:avLst/>
                <a:gdLst>
                  <a:gd name="T0" fmla="*/ 0 w 79"/>
                  <a:gd name="T1" fmla="*/ 0 h 88"/>
                  <a:gd name="T2" fmla="*/ 0 w 79"/>
                  <a:gd name="T3" fmla="*/ 0 h 88"/>
                  <a:gd name="T4" fmla="*/ 0 w 79"/>
                  <a:gd name="T5" fmla="*/ 0 h 88"/>
                  <a:gd name="T6" fmla="*/ 0 w 79"/>
                  <a:gd name="T7" fmla="*/ 0 h 88"/>
                  <a:gd name="T8" fmla="*/ 0 w 79"/>
                  <a:gd name="T9" fmla="*/ 0 h 88"/>
                  <a:gd name="T10" fmla="*/ 0 w 79"/>
                  <a:gd name="T11" fmla="*/ 0 h 88"/>
                  <a:gd name="T12" fmla="*/ 0 w 79"/>
                  <a:gd name="T13" fmla="*/ 0 h 88"/>
                  <a:gd name="T14" fmla="*/ 0 w 79"/>
                  <a:gd name="T15" fmla="*/ 0 h 88"/>
                  <a:gd name="T16" fmla="*/ 0 w 79"/>
                  <a:gd name="T17" fmla="*/ 0 h 88"/>
                  <a:gd name="T18" fmla="*/ 0 w 79"/>
                  <a:gd name="T19" fmla="*/ 0 h 88"/>
                  <a:gd name="T20" fmla="*/ 0 w 79"/>
                  <a:gd name="T21" fmla="*/ 0 h 88"/>
                  <a:gd name="T22" fmla="*/ 0 w 79"/>
                  <a:gd name="T23" fmla="*/ 0 h 88"/>
                  <a:gd name="T24" fmla="*/ 0 w 79"/>
                  <a:gd name="T25" fmla="*/ 0 h 88"/>
                  <a:gd name="T26" fmla="*/ 0 w 79"/>
                  <a:gd name="T27" fmla="*/ 0 h 88"/>
                  <a:gd name="T28" fmla="*/ 0 w 79"/>
                  <a:gd name="T29" fmla="*/ 0 h 88"/>
                  <a:gd name="T30" fmla="*/ 0 w 79"/>
                  <a:gd name="T31" fmla="*/ 0 h 88"/>
                  <a:gd name="T32" fmla="*/ 0 w 79"/>
                  <a:gd name="T33" fmla="*/ 0 h 88"/>
                  <a:gd name="T34" fmla="*/ 0 w 79"/>
                  <a:gd name="T35" fmla="*/ 0 h 88"/>
                  <a:gd name="T36" fmla="*/ 0 w 79"/>
                  <a:gd name="T37" fmla="*/ 0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88"/>
                  <a:gd name="T59" fmla="*/ 79 w 79"/>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0" name="Freeform 320"/>
              <p:cNvSpPr>
                <a:spLocks/>
              </p:cNvSpPr>
              <p:nvPr/>
            </p:nvSpPr>
            <p:spPr bwMode="auto">
              <a:xfrm>
                <a:off x="3442" y="3097"/>
                <a:ext cx="2" cy="1"/>
              </a:xfrm>
              <a:custGeom>
                <a:avLst/>
                <a:gdLst>
                  <a:gd name="T0" fmla="*/ 0 w 32"/>
                  <a:gd name="T1" fmla="*/ 0 h 18"/>
                  <a:gd name="T2" fmla="*/ 0 w 32"/>
                  <a:gd name="T3" fmla="*/ 0 h 18"/>
                  <a:gd name="T4" fmla="*/ 0 w 32"/>
                  <a:gd name="T5" fmla="*/ 0 h 18"/>
                  <a:gd name="T6" fmla="*/ 0 w 32"/>
                  <a:gd name="T7" fmla="*/ 0 h 18"/>
                  <a:gd name="T8" fmla="*/ 0 w 32"/>
                  <a:gd name="T9" fmla="*/ 0 h 18"/>
                  <a:gd name="T10" fmla="*/ 0 w 32"/>
                  <a:gd name="T11" fmla="*/ 0 h 18"/>
                  <a:gd name="T12" fmla="*/ 0 w 32"/>
                  <a:gd name="T13" fmla="*/ 0 h 18"/>
                  <a:gd name="T14" fmla="*/ 0 w 32"/>
                  <a:gd name="T15" fmla="*/ 0 h 18"/>
                  <a:gd name="T16" fmla="*/ 0 w 32"/>
                  <a:gd name="T17" fmla="*/ 0 h 18"/>
                  <a:gd name="T18" fmla="*/ 0 w 32"/>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8"/>
                  <a:gd name="T32" fmla="*/ 32 w 32"/>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1" name="Freeform 321"/>
              <p:cNvSpPr>
                <a:spLocks/>
              </p:cNvSpPr>
              <p:nvPr/>
            </p:nvSpPr>
            <p:spPr bwMode="auto">
              <a:xfrm>
                <a:off x="3442" y="3094"/>
                <a:ext cx="1" cy="2"/>
              </a:xfrm>
              <a:custGeom>
                <a:avLst/>
                <a:gdLst>
                  <a:gd name="T0" fmla="*/ 0 w 22"/>
                  <a:gd name="T1" fmla="*/ 0 h 32"/>
                  <a:gd name="T2" fmla="*/ 0 w 22"/>
                  <a:gd name="T3" fmla="*/ 0 h 32"/>
                  <a:gd name="T4" fmla="*/ 0 w 22"/>
                  <a:gd name="T5" fmla="*/ 0 h 32"/>
                  <a:gd name="T6" fmla="*/ 0 w 22"/>
                  <a:gd name="T7" fmla="*/ 0 h 32"/>
                  <a:gd name="T8" fmla="*/ 0 w 22"/>
                  <a:gd name="T9" fmla="*/ 0 h 32"/>
                  <a:gd name="T10" fmla="*/ 0 w 22"/>
                  <a:gd name="T11" fmla="*/ 0 h 32"/>
                  <a:gd name="T12" fmla="*/ 0 w 22"/>
                  <a:gd name="T13" fmla="*/ 0 h 32"/>
                  <a:gd name="T14" fmla="*/ 0 w 22"/>
                  <a:gd name="T15" fmla="*/ 0 h 32"/>
                  <a:gd name="T16" fmla="*/ 0 w 22"/>
                  <a:gd name="T17" fmla="*/ 0 h 32"/>
                  <a:gd name="T18" fmla="*/ 0 w 22"/>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2"/>
                  <a:gd name="T32" fmla="*/ 22 w 2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2" name="Freeform 322"/>
              <p:cNvSpPr>
                <a:spLocks/>
              </p:cNvSpPr>
              <p:nvPr/>
            </p:nvSpPr>
            <p:spPr bwMode="auto">
              <a:xfrm>
                <a:off x="3442" y="3090"/>
                <a:ext cx="4" cy="5"/>
              </a:xfrm>
              <a:custGeom>
                <a:avLst/>
                <a:gdLst>
                  <a:gd name="T0" fmla="*/ 0 w 74"/>
                  <a:gd name="T1" fmla="*/ 0 h 99"/>
                  <a:gd name="T2" fmla="*/ 0 w 74"/>
                  <a:gd name="T3" fmla="*/ 0 h 99"/>
                  <a:gd name="T4" fmla="*/ 0 w 74"/>
                  <a:gd name="T5" fmla="*/ 0 h 99"/>
                  <a:gd name="T6" fmla="*/ 0 w 74"/>
                  <a:gd name="T7" fmla="*/ 0 h 99"/>
                  <a:gd name="T8" fmla="*/ 0 w 74"/>
                  <a:gd name="T9" fmla="*/ 0 h 99"/>
                  <a:gd name="T10" fmla="*/ 0 w 74"/>
                  <a:gd name="T11" fmla="*/ 0 h 99"/>
                  <a:gd name="T12" fmla="*/ 0 w 74"/>
                  <a:gd name="T13" fmla="*/ 0 h 99"/>
                  <a:gd name="T14" fmla="*/ 0 w 74"/>
                  <a:gd name="T15" fmla="*/ 0 h 99"/>
                  <a:gd name="T16" fmla="*/ 0 w 74"/>
                  <a:gd name="T17" fmla="*/ 0 h 99"/>
                  <a:gd name="T18" fmla="*/ 0 w 74"/>
                  <a:gd name="T19" fmla="*/ 0 h 99"/>
                  <a:gd name="T20" fmla="*/ 0 w 74"/>
                  <a:gd name="T21" fmla="*/ 0 h 99"/>
                  <a:gd name="T22" fmla="*/ 0 w 74"/>
                  <a:gd name="T23" fmla="*/ 0 h 99"/>
                  <a:gd name="T24" fmla="*/ 0 w 74"/>
                  <a:gd name="T25" fmla="*/ 0 h 99"/>
                  <a:gd name="T26" fmla="*/ 0 w 74"/>
                  <a:gd name="T27" fmla="*/ 0 h 99"/>
                  <a:gd name="T28" fmla="*/ 0 w 74"/>
                  <a:gd name="T29" fmla="*/ 0 h 99"/>
                  <a:gd name="T30" fmla="*/ 0 w 74"/>
                  <a:gd name="T31" fmla="*/ 0 h 99"/>
                  <a:gd name="T32" fmla="*/ 0 w 74"/>
                  <a:gd name="T33" fmla="*/ 0 h 99"/>
                  <a:gd name="T34" fmla="*/ 0 w 74"/>
                  <a:gd name="T35" fmla="*/ 0 h 99"/>
                  <a:gd name="T36" fmla="*/ 0 w 74"/>
                  <a:gd name="T37" fmla="*/ 0 h 99"/>
                  <a:gd name="T38" fmla="*/ 0 w 74"/>
                  <a:gd name="T39" fmla="*/ 0 h 99"/>
                  <a:gd name="T40" fmla="*/ 0 w 74"/>
                  <a:gd name="T41" fmla="*/ 0 h 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99"/>
                  <a:gd name="T65" fmla="*/ 74 w 74"/>
                  <a:gd name="T66" fmla="*/ 99 h 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3" name="Freeform 323"/>
              <p:cNvSpPr>
                <a:spLocks/>
              </p:cNvSpPr>
              <p:nvPr/>
            </p:nvSpPr>
            <p:spPr bwMode="auto">
              <a:xfrm>
                <a:off x="3441" y="3088"/>
                <a:ext cx="5" cy="3"/>
              </a:xfrm>
              <a:custGeom>
                <a:avLst/>
                <a:gdLst>
                  <a:gd name="T0" fmla="*/ 0 w 108"/>
                  <a:gd name="T1" fmla="*/ 0 h 50"/>
                  <a:gd name="T2" fmla="*/ 0 w 108"/>
                  <a:gd name="T3" fmla="*/ 0 h 50"/>
                  <a:gd name="T4" fmla="*/ 0 w 108"/>
                  <a:gd name="T5" fmla="*/ 0 h 50"/>
                  <a:gd name="T6" fmla="*/ 0 w 108"/>
                  <a:gd name="T7" fmla="*/ 0 h 50"/>
                  <a:gd name="T8" fmla="*/ 0 w 108"/>
                  <a:gd name="T9" fmla="*/ 0 h 50"/>
                  <a:gd name="T10" fmla="*/ 0 w 108"/>
                  <a:gd name="T11" fmla="*/ 0 h 50"/>
                  <a:gd name="T12" fmla="*/ 0 w 108"/>
                  <a:gd name="T13" fmla="*/ 0 h 50"/>
                  <a:gd name="T14" fmla="*/ 0 w 108"/>
                  <a:gd name="T15" fmla="*/ 0 h 50"/>
                  <a:gd name="T16" fmla="*/ 0 w 108"/>
                  <a:gd name="T17" fmla="*/ 0 h 50"/>
                  <a:gd name="T18" fmla="*/ 0 w 108"/>
                  <a:gd name="T19" fmla="*/ 0 h 50"/>
                  <a:gd name="T20" fmla="*/ 0 w 108"/>
                  <a:gd name="T21" fmla="*/ 0 h 50"/>
                  <a:gd name="T22" fmla="*/ 0 w 108"/>
                  <a:gd name="T23" fmla="*/ 0 h 50"/>
                  <a:gd name="T24" fmla="*/ 0 w 108"/>
                  <a:gd name="T25" fmla="*/ 0 h 50"/>
                  <a:gd name="T26" fmla="*/ 0 w 108"/>
                  <a:gd name="T27" fmla="*/ 0 h 50"/>
                  <a:gd name="T28" fmla="*/ 0 w 108"/>
                  <a:gd name="T29" fmla="*/ 0 h 50"/>
                  <a:gd name="T30" fmla="*/ 0 w 108"/>
                  <a:gd name="T31" fmla="*/ 0 h 50"/>
                  <a:gd name="T32" fmla="*/ 0 w 108"/>
                  <a:gd name="T33" fmla="*/ 0 h 50"/>
                  <a:gd name="T34" fmla="*/ 0 w 108"/>
                  <a:gd name="T35" fmla="*/ 0 h 50"/>
                  <a:gd name="T36" fmla="*/ 0 w 108"/>
                  <a:gd name="T37" fmla="*/ 0 h 50"/>
                  <a:gd name="T38" fmla="*/ 0 w 108"/>
                  <a:gd name="T39" fmla="*/ 0 h 50"/>
                  <a:gd name="T40" fmla="*/ 0 w 108"/>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50"/>
                  <a:gd name="T65" fmla="*/ 108 w 108"/>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4" name="Freeform 324"/>
              <p:cNvSpPr>
                <a:spLocks/>
              </p:cNvSpPr>
              <p:nvPr/>
            </p:nvSpPr>
            <p:spPr bwMode="auto">
              <a:xfrm>
                <a:off x="3438" y="3089"/>
                <a:ext cx="4" cy="7"/>
              </a:xfrm>
              <a:custGeom>
                <a:avLst/>
                <a:gdLst>
                  <a:gd name="T0" fmla="*/ 0 w 69"/>
                  <a:gd name="T1" fmla="*/ 0 h 131"/>
                  <a:gd name="T2" fmla="*/ 0 w 69"/>
                  <a:gd name="T3" fmla="*/ 0 h 131"/>
                  <a:gd name="T4" fmla="*/ 0 w 69"/>
                  <a:gd name="T5" fmla="*/ 0 h 131"/>
                  <a:gd name="T6" fmla="*/ 0 w 69"/>
                  <a:gd name="T7" fmla="*/ 0 h 131"/>
                  <a:gd name="T8" fmla="*/ 0 w 69"/>
                  <a:gd name="T9" fmla="*/ 0 h 131"/>
                  <a:gd name="T10" fmla="*/ 0 w 69"/>
                  <a:gd name="T11" fmla="*/ 0 h 131"/>
                  <a:gd name="T12" fmla="*/ 0 w 69"/>
                  <a:gd name="T13" fmla="*/ 0 h 131"/>
                  <a:gd name="T14" fmla="*/ 0 w 69"/>
                  <a:gd name="T15" fmla="*/ 0 h 131"/>
                  <a:gd name="T16" fmla="*/ 0 w 69"/>
                  <a:gd name="T17" fmla="*/ 0 h 131"/>
                  <a:gd name="T18" fmla="*/ 0 w 69"/>
                  <a:gd name="T19" fmla="*/ 0 h 131"/>
                  <a:gd name="T20" fmla="*/ 0 w 69"/>
                  <a:gd name="T21" fmla="*/ 0 h 131"/>
                  <a:gd name="T22" fmla="*/ 0 w 69"/>
                  <a:gd name="T23" fmla="*/ 0 h 131"/>
                  <a:gd name="T24" fmla="*/ 0 w 69"/>
                  <a:gd name="T25" fmla="*/ 0 h 131"/>
                  <a:gd name="T26" fmla="*/ 0 w 69"/>
                  <a:gd name="T27" fmla="*/ 0 h 131"/>
                  <a:gd name="T28" fmla="*/ 0 w 69"/>
                  <a:gd name="T29" fmla="*/ 0 h 131"/>
                  <a:gd name="T30" fmla="*/ 0 w 69"/>
                  <a:gd name="T31" fmla="*/ 0 h 131"/>
                  <a:gd name="T32" fmla="*/ 0 w 69"/>
                  <a:gd name="T33" fmla="*/ 0 h 131"/>
                  <a:gd name="T34" fmla="*/ 0 w 69"/>
                  <a:gd name="T35" fmla="*/ 0 h 131"/>
                  <a:gd name="T36" fmla="*/ 0 w 69"/>
                  <a:gd name="T37" fmla="*/ 0 h 131"/>
                  <a:gd name="T38" fmla="*/ 0 w 69"/>
                  <a:gd name="T39" fmla="*/ 0 h 131"/>
                  <a:gd name="T40" fmla="*/ 0 w 69"/>
                  <a:gd name="T41" fmla="*/ 0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31"/>
                  <a:gd name="T65" fmla="*/ 69 w 69"/>
                  <a:gd name="T66" fmla="*/ 131 h 1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36" y="114"/>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5" name="Freeform 325"/>
              <p:cNvSpPr>
                <a:spLocks/>
              </p:cNvSpPr>
              <p:nvPr/>
            </p:nvSpPr>
            <p:spPr bwMode="auto">
              <a:xfrm>
                <a:off x="3439" y="3095"/>
                <a:ext cx="5" cy="4"/>
              </a:xfrm>
              <a:custGeom>
                <a:avLst/>
                <a:gdLst>
                  <a:gd name="T0" fmla="*/ 0 w 117"/>
                  <a:gd name="T1" fmla="*/ 0 h 77"/>
                  <a:gd name="T2" fmla="*/ 0 w 117"/>
                  <a:gd name="T3" fmla="*/ 0 h 77"/>
                  <a:gd name="T4" fmla="*/ 0 w 117"/>
                  <a:gd name="T5" fmla="*/ 0 h 77"/>
                  <a:gd name="T6" fmla="*/ 0 w 117"/>
                  <a:gd name="T7" fmla="*/ 0 h 77"/>
                  <a:gd name="T8" fmla="*/ 0 w 117"/>
                  <a:gd name="T9" fmla="*/ 0 h 77"/>
                  <a:gd name="T10" fmla="*/ 0 w 117"/>
                  <a:gd name="T11" fmla="*/ 0 h 77"/>
                  <a:gd name="T12" fmla="*/ 0 w 117"/>
                  <a:gd name="T13" fmla="*/ 0 h 77"/>
                  <a:gd name="T14" fmla="*/ 0 w 117"/>
                  <a:gd name="T15" fmla="*/ 0 h 77"/>
                  <a:gd name="T16" fmla="*/ 0 w 117"/>
                  <a:gd name="T17" fmla="*/ 0 h 77"/>
                  <a:gd name="T18" fmla="*/ 0 w 117"/>
                  <a:gd name="T19" fmla="*/ 0 h 77"/>
                  <a:gd name="T20" fmla="*/ 0 w 117"/>
                  <a:gd name="T21" fmla="*/ 0 h 77"/>
                  <a:gd name="T22" fmla="*/ 0 w 117"/>
                  <a:gd name="T23" fmla="*/ 0 h 77"/>
                  <a:gd name="T24" fmla="*/ 0 w 117"/>
                  <a:gd name="T25" fmla="*/ 0 h 77"/>
                  <a:gd name="T26" fmla="*/ 0 w 117"/>
                  <a:gd name="T27" fmla="*/ 0 h 77"/>
                  <a:gd name="T28" fmla="*/ 0 w 117"/>
                  <a:gd name="T29" fmla="*/ 0 h 77"/>
                  <a:gd name="T30" fmla="*/ 0 w 117"/>
                  <a:gd name="T31" fmla="*/ 0 h 77"/>
                  <a:gd name="T32" fmla="*/ 0 w 117"/>
                  <a:gd name="T33" fmla="*/ 0 h 77"/>
                  <a:gd name="T34" fmla="*/ 0 w 117"/>
                  <a:gd name="T35" fmla="*/ 0 h 77"/>
                  <a:gd name="T36" fmla="*/ 0 w 117"/>
                  <a:gd name="T37" fmla="*/ 0 h 77"/>
                  <a:gd name="T38" fmla="*/ 0 w 117"/>
                  <a:gd name="T39" fmla="*/ 0 h 77"/>
                  <a:gd name="T40" fmla="*/ 0 w 117"/>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77"/>
                  <a:gd name="T65" fmla="*/ 117 w 117"/>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07" y="41"/>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6" name="Freeform 326"/>
              <p:cNvSpPr>
                <a:spLocks/>
              </p:cNvSpPr>
              <p:nvPr/>
            </p:nvSpPr>
            <p:spPr bwMode="auto">
              <a:xfrm>
                <a:off x="3444" y="3094"/>
                <a:ext cx="3" cy="5"/>
              </a:xfrm>
              <a:custGeom>
                <a:avLst/>
                <a:gdLst>
                  <a:gd name="T0" fmla="*/ 0 w 81"/>
                  <a:gd name="T1" fmla="*/ 0 h 90"/>
                  <a:gd name="T2" fmla="*/ 0 w 81"/>
                  <a:gd name="T3" fmla="*/ 0 h 90"/>
                  <a:gd name="T4" fmla="*/ 0 w 81"/>
                  <a:gd name="T5" fmla="*/ 0 h 90"/>
                  <a:gd name="T6" fmla="*/ 0 w 81"/>
                  <a:gd name="T7" fmla="*/ 0 h 90"/>
                  <a:gd name="T8" fmla="*/ 0 w 81"/>
                  <a:gd name="T9" fmla="*/ 0 h 90"/>
                  <a:gd name="T10" fmla="*/ 0 w 81"/>
                  <a:gd name="T11" fmla="*/ 0 h 90"/>
                  <a:gd name="T12" fmla="*/ 0 w 81"/>
                  <a:gd name="T13" fmla="*/ 0 h 90"/>
                  <a:gd name="T14" fmla="*/ 0 w 81"/>
                  <a:gd name="T15" fmla="*/ 0 h 90"/>
                  <a:gd name="T16" fmla="*/ 0 w 81"/>
                  <a:gd name="T17" fmla="*/ 0 h 90"/>
                  <a:gd name="T18" fmla="*/ 0 w 81"/>
                  <a:gd name="T19" fmla="*/ 0 h 90"/>
                  <a:gd name="T20" fmla="*/ 0 w 81"/>
                  <a:gd name="T21" fmla="*/ 0 h 90"/>
                  <a:gd name="T22" fmla="*/ 0 w 81"/>
                  <a:gd name="T23" fmla="*/ 0 h 90"/>
                  <a:gd name="T24" fmla="*/ 0 w 81"/>
                  <a:gd name="T25" fmla="*/ 0 h 90"/>
                  <a:gd name="T26" fmla="*/ 0 w 81"/>
                  <a:gd name="T27" fmla="*/ 0 h 90"/>
                  <a:gd name="T28" fmla="*/ 0 w 81"/>
                  <a:gd name="T29" fmla="*/ 0 h 90"/>
                  <a:gd name="T30" fmla="*/ 0 w 81"/>
                  <a:gd name="T31" fmla="*/ 0 h 90"/>
                  <a:gd name="T32" fmla="*/ 0 w 81"/>
                  <a:gd name="T33" fmla="*/ 0 h 90"/>
                  <a:gd name="T34" fmla="*/ 0 w 81"/>
                  <a:gd name="T35" fmla="*/ 0 h 90"/>
                  <a:gd name="T36" fmla="*/ 0 w 81"/>
                  <a:gd name="T37" fmla="*/ 0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
                  <a:gd name="T58" fmla="*/ 0 h 90"/>
                  <a:gd name="T59" fmla="*/ 81 w 81"/>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7" name="Freeform 327"/>
              <p:cNvSpPr>
                <a:spLocks/>
              </p:cNvSpPr>
              <p:nvPr/>
            </p:nvSpPr>
            <p:spPr bwMode="auto">
              <a:xfrm>
                <a:off x="3443" y="3097"/>
                <a:ext cx="2" cy="1"/>
              </a:xfrm>
              <a:custGeom>
                <a:avLst/>
                <a:gdLst>
                  <a:gd name="T0" fmla="*/ 0 w 33"/>
                  <a:gd name="T1" fmla="*/ 0 h 19"/>
                  <a:gd name="T2" fmla="*/ 0 w 33"/>
                  <a:gd name="T3" fmla="*/ 0 h 19"/>
                  <a:gd name="T4" fmla="*/ 0 w 33"/>
                  <a:gd name="T5" fmla="*/ 0 h 19"/>
                  <a:gd name="T6" fmla="*/ 0 w 33"/>
                  <a:gd name="T7" fmla="*/ 0 h 19"/>
                  <a:gd name="T8" fmla="*/ 0 w 33"/>
                  <a:gd name="T9" fmla="*/ 0 h 19"/>
                  <a:gd name="T10" fmla="*/ 0 w 33"/>
                  <a:gd name="T11" fmla="*/ 0 h 19"/>
                  <a:gd name="T12" fmla="*/ 0 w 33"/>
                  <a:gd name="T13" fmla="*/ 0 h 19"/>
                  <a:gd name="T14" fmla="*/ 0 w 33"/>
                  <a:gd name="T15" fmla="*/ 0 h 19"/>
                  <a:gd name="T16" fmla="*/ 0 w 33"/>
                  <a:gd name="T17" fmla="*/ 0 h 19"/>
                  <a:gd name="T18" fmla="*/ 0 w 33"/>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19"/>
                  <a:gd name="T32" fmla="*/ 33 w 33"/>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8" name="Freeform 328"/>
              <p:cNvSpPr>
                <a:spLocks/>
              </p:cNvSpPr>
              <p:nvPr/>
            </p:nvSpPr>
            <p:spPr bwMode="auto">
              <a:xfrm>
                <a:off x="3398" y="3240"/>
                <a:ext cx="1" cy="1"/>
              </a:xfrm>
              <a:custGeom>
                <a:avLst/>
                <a:gdLst>
                  <a:gd name="T0" fmla="*/ 0 w 21"/>
                  <a:gd name="T1" fmla="*/ 0 h 27"/>
                  <a:gd name="T2" fmla="*/ 0 w 21"/>
                  <a:gd name="T3" fmla="*/ 0 h 27"/>
                  <a:gd name="T4" fmla="*/ 0 w 21"/>
                  <a:gd name="T5" fmla="*/ 0 h 27"/>
                  <a:gd name="T6" fmla="*/ 0 w 21"/>
                  <a:gd name="T7" fmla="*/ 0 h 27"/>
                  <a:gd name="T8" fmla="*/ 0 w 21"/>
                  <a:gd name="T9" fmla="*/ 0 h 27"/>
                  <a:gd name="T10" fmla="*/ 0 w 21"/>
                  <a:gd name="T11" fmla="*/ 0 h 27"/>
                  <a:gd name="T12" fmla="*/ 0 w 21"/>
                  <a:gd name="T13" fmla="*/ 0 h 27"/>
                  <a:gd name="T14" fmla="*/ 0 w 21"/>
                  <a:gd name="T15" fmla="*/ 0 h 27"/>
                  <a:gd name="T16" fmla="*/ 0 w 21"/>
                  <a:gd name="T17" fmla="*/ 0 h 27"/>
                  <a:gd name="T18" fmla="*/ 0 w 2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7"/>
                  <a:gd name="T32" fmla="*/ 21 w 2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49" name="Freeform 329"/>
              <p:cNvSpPr>
                <a:spLocks/>
              </p:cNvSpPr>
              <p:nvPr/>
            </p:nvSpPr>
            <p:spPr bwMode="auto">
              <a:xfrm>
                <a:off x="3389" y="3221"/>
                <a:ext cx="10" cy="20"/>
              </a:xfrm>
              <a:custGeom>
                <a:avLst/>
                <a:gdLst>
                  <a:gd name="T0" fmla="*/ 0 w 218"/>
                  <a:gd name="T1" fmla="*/ 0 h 365"/>
                  <a:gd name="T2" fmla="*/ 0 w 218"/>
                  <a:gd name="T3" fmla="*/ 0 h 365"/>
                  <a:gd name="T4" fmla="*/ 0 w 218"/>
                  <a:gd name="T5" fmla="*/ 0 h 365"/>
                  <a:gd name="T6" fmla="*/ 0 w 218"/>
                  <a:gd name="T7" fmla="*/ 0 h 365"/>
                  <a:gd name="T8" fmla="*/ 0 w 218"/>
                  <a:gd name="T9" fmla="*/ 0 h 365"/>
                  <a:gd name="T10" fmla="*/ 0 w 218"/>
                  <a:gd name="T11" fmla="*/ 0 h 365"/>
                  <a:gd name="T12" fmla="*/ 0 w 218"/>
                  <a:gd name="T13" fmla="*/ 0 h 365"/>
                  <a:gd name="T14" fmla="*/ 0 w 218"/>
                  <a:gd name="T15" fmla="*/ 0 h 365"/>
                  <a:gd name="T16" fmla="*/ 0 w 218"/>
                  <a:gd name="T17" fmla="*/ 0 h 365"/>
                  <a:gd name="T18" fmla="*/ 0 w 218"/>
                  <a:gd name="T19" fmla="*/ 0 h 365"/>
                  <a:gd name="T20" fmla="*/ 0 w 218"/>
                  <a:gd name="T21" fmla="*/ 0 h 365"/>
                  <a:gd name="T22" fmla="*/ 0 w 218"/>
                  <a:gd name="T23" fmla="*/ 0 h 365"/>
                  <a:gd name="T24" fmla="*/ 0 w 218"/>
                  <a:gd name="T25" fmla="*/ 0 h 365"/>
                  <a:gd name="T26" fmla="*/ 0 w 218"/>
                  <a:gd name="T27" fmla="*/ 0 h 365"/>
                  <a:gd name="T28" fmla="*/ 0 w 218"/>
                  <a:gd name="T29" fmla="*/ 0 h 365"/>
                  <a:gd name="T30" fmla="*/ 0 w 218"/>
                  <a:gd name="T31" fmla="*/ 0 h 365"/>
                  <a:gd name="T32" fmla="*/ 0 w 218"/>
                  <a:gd name="T33" fmla="*/ 0 h 365"/>
                  <a:gd name="T34" fmla="*/ 0 w 218"/>
                  <a:gd name="T35" fmla="*/ 0 h 365"/>
                  <a:gd name="T36" fmla="*/ 0 w 218"/>
                  <a:gd name="T37" fmla="*/ 0 h 365"/>
                  <a:gd name="T38" fmla="*/ 0 w 218"/>
                  <a:gd name="T39" fmla="*/ 0 h 365"/>
                  <a:gd name="T40" fmla="*/ 0 w 218"/>
                  <a:gd name="T41" fmla="*/ 0 h 365"/>
                  <a:gd name="T42" fmla="*/ 0 w 218"/>
                  <a:gd name="T43" fmla="*/ 0 h 365"/>
                  <a:gd name="T44" fmla="*/ 0 w 218"/>
                  <a:gd name="T45" fmla="*/ 0 h 365"/>
                  <a:gd name="T46" fmla="*/ 0 w 218"/>
                  <a:gd name="T47" fmla="*/ 0 h 365"/>
                  <a:gd name="T48" fmla="*/ 0 w 218"/>
                  <a:gd name="T49" fmla="*/ 0 h 365"/>
                  <a:gd name="T50" fmla="*/ 0 w 218"/>
                  <a:gd name="T51" fmla="*/ 0 h 365"/>
                  <a:gd name="T52" fmla="*/ 0 w 218"/>
                  <a:gd name="T53" fmla="*/ 0 h 365"/>
                  <a:gd name="T54" fmla="*/ 0 w 218"/>
                  <a:gd name="T55" fmla="*/ 0 h 365"/>
                  <a:gd name="T56" fmla="*/ 0 w 218"/>
                  <a:gd name="T57" fmla="*/ 0 h 365"/>
                  <a:gd name="T58" fmla="*/ 0 w 218"/>
                  <a:gd name="T59" fmla="*/ 0 h 365"/>
                  <a:gd name="T60" fmla="*/ 0 w 218"/>
                  <a:gd name="T61" fmla="*/ 0 h 365"/>
                  <a:gd name="T62" fmla="*/ 0 w 218"/>
                  <a:gd name="T63" fmla="*/ 0 h 365"/>
                  <a:gd name="T64" fmla="*/ 0 w 218"/>
                  <a:gd name="T65" fmla="*/ 0 h 365"/>
                  <a:gd name="T66" fmla="*/ 0 w 218"/>
                  <a:gd name="T67" fmla="*/ 0 h 365"/>
                  <a:gd name="T68" fmla="*/ 0 w 218"/>
                  <a:gd name="T69" fmla="*/ 0 h 365"/>
                  <a:gd name="T70" fmla="*/ 0 w 218"/>
                  <a:gd name="T71" fmla="*/ 0 h 365"/>
                  <a:gd name="T72" fmla="*/ 0 w 218"/>
                  <a:gd name="T73" fmla="*/ 0 h 3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8"/>
                  <a:gd name="T112" fmla="*/ 0 h 365"/>
                  <a:gd name="T113" fmla="*/ 218 w 218"/>
                  <a:gd name="T114" fmla="*/ 365 h 3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50" name="Freeform 330"/>
              <p:cNvSpPr>
                <a:spLocks/>
              </p:cNvSpPr>
              <p:nvPr/>
            </p:nvSpPr>
            <p:spPr bwMode="auto">
              <a:xfrm>
                <a:off x="3389" y="3216"/>
                <a:ext cx="2" cy="5"/>
              </a:xfrm>
              <a:custGeom>
                <a:avLst/>
                <a:gdLst>
                  <a:gd name="T0" fmla="*/ 0 w 37"/>
                  <a:gd name="T1" fmla="*/ 0 h 92"/>
                  <a:gd name="T2" fmla="*/ 0 w 37"/>
                  <a:gd name="T3" fmla="*/ 0 h 92"/>
                  <a:gd name="T4" fmla="*/ 0 w 37"/>
                  <a:gd name="T5" fmla="*/ 0 h 92"/>
                  <a:gd name="T6" fmla="*/ 0 w 37"/>
                  <a:gd name="T7" fmla="*/ 0 h 92"/>
                  <a:gd name="T8" fmla="*/ 0 w 37"/>
                  <a:gd name="T9" fmla="*/ 0 h 92"/>
                  <a:gd name="T10" fmla="*/ 0 w 37"/>
                  <a:gd name="T11" fmla="*/ 0 h 92"/>
                  <a:gd name="T12" fmla="*/ 0 w 37"/>
                  <a:gd name="T13" fmla="*/ 0 h 92"/>
                  <a:gd name="T14" fmla="*/ 0 w 37"/>
                  <a:gd name="T15" fmla="*/ 0 h 92"/>
                  <a:gd name="T16" fmla="*/ 0 w 37"/>
                  <a:gd name="T17" fmla="*/ 0 h 92"/>
                  <a:gd name="T18" fmla="*/ 0 w 37"/>
                  <a:gd name="T19" fmla="*/ 0 h 92"/>
                  <a:gd name="T20" fmla="*/ 0 w 37"/>
                  <a:gd name="T21" fmla="*/ 0 h 92"/>
                  <a:gd name="T22" fmla="*/ 0 w 37"/>
                  <a:gd name="T23" fmla="*/ 0 h 92"/>
                  <a:gd name="T24" fmla="*/ 0 w 37"/>
                  <a:gd name="T25" fmla="*/ 0 h 92"/>
                  <a:gd name="T26" fmla="*/ 0 w 37"/>
                  <a:gd name="T27" fmla="*/ 0 h 92"/>
                  <a:gd name="T28" fmla="*/ 0 w 37"/>
                  <a:gd name="T29" fmla="*/ 0 h 92"/>
                  <a:gd name="T30" fmla="*/ 0 w 37"/>
                  <a:gd name="T31" fmla="*/ 0 h 92"/>
                  <a:gd name="T32" fmla="*/ 0 w 37"/>
                  <a:gd name="T33" fmla="*/ 0 h 92"/>
                  <a:gd name="T34" fmla="*/ 0 w 37"/>
                  <a:gd name="T35" fmla="*/ 0 h 92"/>
                  <a:gd name="T36" fmla="*/ 0 w 37"/>
                  <a:gd name="T37" fmla="*/ 0 h 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92"/>
                  <a:gd name="T59" fmla="*/ 37 w 37"/>
                  <a:gd name="T60" fmla="*/ 92 h 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51" name="Freeform 331"/>
              <p:cNvSpPr>
                <a:spLocks/>
              </p:cNvSpPr>
              <p:nvPr/>
            </p:nvSpPr>
            <p:spPr bwMode="auto">
              <a:xfrm>
                <a:off x="3389" y="3220"/>
                <a:ext cx="1" cy="1"/>
              </a:xfrm>
              <a:custGeom>
                <a:avLst/>
                <a:gdLst>
                  <a:gd name="T0" fmla="*/ 0 w 28"/>
                  <a:gd name="T1" fmla="*/ 0 h 18"/>
                  <a:gd name="T2" fmla="*/ 0 w 28"/>
                  <a:gd name="T3" fmla="*/ 0 h 18"/>
                  <a:gd name="T4" fmla="*/ 0 w 28"/>
                  <a:gd name="T5" fmla="*/ 0 h 18"/>
                  <a:gd name="T6" fmla="*/ 0 w 28"/>
                  <a:gd name="T7" fmla="*/ 0 h 18"/>
                  <a:gd name="T8" fmla="*/ 0 w 28"/>
                  <a:gd name="T9" fmla="*/ 0 h 18"/>
                  <a:gd name="T10" fmla="*/ 0 w 28"/>
                  <a:gd name="T11" fmla="*/ 0 h 18"/>
                  <a:gd name="T12" fmla="*/ 0 w 28"/>
                  <a:gd name="T13" fmla="*/ 0 h 18"/>
                  <a:gd name="T14" fmla="*/ 0 w 28"/>
                  <a:gd name="T15" fmla="*/ 0 h 18"/>
                  <a:gd name="T16" fmla="*/ 0 w 28"/>
                  <a:gd name="T17" fmla="*/ 0 h 18"/>
                  <a:gd name="T18" fmla="*/ 0 w 28"/>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8"/>
                  <a:gd name="T32" fmla="*/ 28 w 2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52" name="Freeform 332"/>
              <p:cNvSpPr>
                <a:spLocks/>
              </p:cNvSpPr>
              <p:nvPr/>
            </p:nvSpPr>
            <p:spPr bwMode="auto">
              <a:xfrm>
                <a:off x="3397" y="3233"/>
                <a:ext cx="1" cy="2"/>
              </a:xfrm>
              <a:custGeom>
                <a:avLst/>
                <a:gdLst>
                  <a:gd name="T0" fmla="*/ 0 w 21"/>
                  <a:gd name="T1" fmla="*/ 0 h 27"/>
                  <a:gd name="T2" fmla="*/ 0 w 21"/>
                  <a:gd name="T3" fmla="*/ 0 h 27"/>
                  <a:gd name="T4" fmla="*/ 0 w 21"/>
                  <a:gd name="T5" fmla="*/ 0 h 27"/>
                  <a:gd name="T6" fmla="*/ 0 w 21"/>
                  <a:gd name="T7" fmla="*/ 0 h 27"/>
                  <a:gd name="T8" fmla="*/ 0 w 21"/>
                  <a:gd name="T9" fmla="*/ 0 h 27"/>
                  <a:gd name="T10" fmla="*/ 0 w 21"/>
                  <a:gd name="T11" fmla="*/ 0 h 27"/>
                  <a:gd name="T12" fmla="*/ 0 w 21"/>
                  <a:gd name="T13" fmla="*/ 0 h 27"/>
                  <a:gd name="T14" fmla="*/ 0 w 21"/>
                  <a:gd name="T15" fmla="*/ 0 h 27"/>
                  <a:gd name="T16" fmla="*/ 0 w 21"/>
                  <a:gd name="T17" fmla="*/ 0 h 27"/>
                  <a:gd name="T18" fmla="*/ 0 w 2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7"/>
                  <a:gd name="T32" fmla="*/ 21 w 2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53" name="Freeform 333"/>
              <p:cNvSpPr>
                <a:spLocks/>
              </p:cNvSpPr>
              <p:nvPr/>
            </p:nvSpPr>
            <p:spPr bwMode="auto">
              <a:xfrm>
                <a:off x="3393" y="3224"/>
                <a:ext cx="5" cy="11"/>
              </a:xfrm>
              <a:custGeom>
                <a:avLst/>
                <a:gdLst>
                  <a:gd name="T0" fmla="*/ 0 w 115"/>
                  <a:gd name="T1" fmla="*/ 0 h 181"/>
                  <a:gd name="T2" fmla="*/ 0 w 115"/>
                  <a:gd name="T3" fmla="*/ 0 h 181"/>
                  <a:gd name="T4" fmla="*/ 0 w 115"/>
                  <a:gd name="T5" fmla="*/ 0 h 181"/>
                  <a:gd name="T6" fmla="*/ 0 w 115"/>
                  <a:gd name="T7" fmla="*/ 0 h 181"/>
                  <a:gd name="T8" fmla="*/ 0 w 115"/>
                  <a:gd name="T9" fmla="*/ 0 h 181"/>
                  <a:gd name="T10" fmla="*/ 0 w 115"/>
                  <a:gd name="T11" fmla="*/ 0 h 181"/>
                  <a:gd name="T12" fmla="*/ 0 w 115"/>
                  <a:gd name="T13" fmla="*/ 0 h 181"/>
                  <a:gd name="T14" fmla="*/ 0 w 115"/>
                  <a:gd name="T15" fmla="*/ 0 h 181"/>
                  <a:gd name="T16" fmla="*/ 0 w 115"/>
                  <a:gd name="T17" fmla="*/ 0 h 181"/>
                  <a:gd name="T18" fmla="*/ 0 w 115"/>
                  <a:gd name="T19" fmla="*/ 0 h 181"/>
                  <a:gd name="T20" fmla="*/ 0 w 115"/>
                  <a:gd name="T21" fmla="*/ 0 h 181"/>
                  <a:gd name="T22" fmla="*/ 0 w 115"/>
                  <a:gd name="T23" fmla="*/ 0 h 181"/>
                  <a:gd name="T24" fmla="*/ 0 w 115"/>
                  <a:gd name="T25" fmla="*/ 0 h 181"/>
                  <a:gd name="T26" fmla="*/ 0 w 115"/>
                  <a:gd name="T27" fmla="*/ 0 h 181"/>
                  <a:gd name="T28" fmla="*/ 0 w 115"/>
                  <a:gd name="T29" fmla="*/ 0 h 181"/>
                  <a:gd name="T30" fmla="*/ 0 w 115"/>
                  <a:gd name="T31" fmla="*/ 0 h 181"/>
                  <a:gd name="T32" fmla="*/ 0 w 115"/>
                  <a:gd name="T33" fmla="*/ 0 h 181"/>
                  <a:gd name="T34" fmla="*/ 0 w 115"/>
                  <a:gd name="T35" fmla="*/ 0 h 181"/>
                  <a:gd name="T36" fmla="*/ 0 w 115"/>
                  <a:gd name="T37" fmla="*/ 0 h 181"/>
                  <a:gd name="T38" fmla="*/ 0 w 115"/>
                  <a:gd name="T39" fmla="*/ 0 h 181"/>
                  <a:gd name="T40" fmla="*/ 0 w 115"/>
                  <a:gd name="T41" fmla="*/ 0 h 181"/>
                  <a:gd name="T42" fmla="*/ 0 w 115"/>
                  <a:gd name="T43" fmla="*/ 0 h 181"/>
                  <a:gd name="T44" fmla="*/ 0 w 115"/>
                  <a:gd name="T45" fmla="*/ 0 h 181"/>
                  <a:gd name="T46" fmla="*/ 0 w 115"/>
                  <a:gd name="T47" fmla="*/ 0 h 181"/>
                  <a:gd name="T48" fmla="*/ 0 w 115"/>
                  <a:gd name="T49" fmla="*/ 0 h 181"/>
                  <a:gd name="T50" fmla="*/ 0 w 115"/>
                  <a:gd name="T51" fmla="*/ 0 h 181"/>
                  <a:gd name="T52" fmla="*/ 0 w 115"/>
                  <a:gd name="T53" fmla="*/ 0 h 181"/>
                  <a:gd name="T54" fmla="*/ 0 w 115"/>
                  <a:gd name="T55" fmla="*/ 0 h 181"/>
                  <a:gd name="T56" fmla="*/ 0 w 115"/>
                  <a:gd name="T57" fmla="*/ 0 h 181"/>
                  <a:gd name="T58" fmla="*/ 0 w 115"/>
                  <a:gd name="T59" fmla="*/ 0 h 181"/>
                  <a:gd name="T60" fmla="*/ 0 w 115"/>
                  <a:gd name="T61" fmla="*/ 0 h 181"/>
                  <a:gd name="T62" fmla="*/ 0 w 115"/>
                  <a:gd name="T63" fmla="*/ 0 h 181"/>
                  <a:gd name="T64" fmla="*/ 0 w 115"/>
                  <a:gd name="T65" fmla="*/ 0 h 181"/>
                  <a:gd name="T66" fmla="*/ 0 w 115"/>
                  <a:gd name="T67" fmla="*/ 0 h 181"/>
                  <a:gd name="T68" fmla="*/ 0 w 115"/>
                  <a:gd name="T69" fmla="*/ 0 h 181"/>
                  <a:gd name="T70" fmla="*/ 0 w 115"/>
                  <a:gd name="T71" fmla="*/ 0 h 181"/>
                  <a:gd name="T72" fmla="*/ 0 w 115"/>
                  <a:gd name="T73" fmla="*/ 0 h 1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
                  <a:gd name="T112" fmla="*/ 0 h 181"/>
                  <a:gd name="T113" fmla="*/ 115 w 115"/>
                  <a:gd name="T114" fmla="*/ 181 h 1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54" name="Freeform 334"/>
              <p:cNvSpPr>
                <a:spLocks/>
              </p:cNvSpPr>
              <p:nvPr/>
            </p:nvSpPr>
            <p:spPr bwMode="auto">
              <a:xfrm>
                <a:off x="3393" y="3222"/>
                <a:ext cx="1" cy="2"/>
              </a:xfrm>
              <a:custGeom>
                <a:avLst/>
                <a:gdLst>
                  <a:gd name="T0" fmla="*/ 0 w 33"/>
                  <a:gd name="T1" fmla="*/ 0 h 47"/>
                  <a:gd name="T2" fmla="*/ 0 w 33"/>
                  <a:gd name="T3" fmla="*/ 0 h 47"/>
                  <a:gd name="T4" fmla="*/ 0 w 33"/>
                  <a:gd name="T5" fmla="*/ 0 h 47"/>
                  <a:gd name="T6" fmla="*/ 0 w 33"/>
                  <a:gd name="T7" fmla="*/ 0 h 47"/>
                  <a:gd name="T8" fmla="*/ 0 w 33"/>
                  <a:gd name="T9" fmla="*/ 0 h 47"/>
                  <a:gd name="T10" fmla="*/ 0 w 33"/>
                  <a:gd name="T11" fmla="*/ 0 h 47"/>
                  <a:gd name="T12" fmla="*/ 0 w 33"/>
                  <a:gd name="T13" fmla="*/ 0 h 47"/>
                  <a:gd name="T14" fmla="*/ 0 w 33"/>
                  <a:gd name="T15" fmla="*/ 0 h 47"/>
                  <a:gd name="T16" fmla="*/ 0 w 33"/>
                  <a:gd name="T17" fmla="*/ 0 h 47"/>
                  <a:gd name="T18" fmla="*/ 0 w 33"/>
                  <a:gd name="T19" fmla="*/ 0 h 47"/>
                  <a:gd name="T20" fmla="*/ 0 w 33"/>
                  <a:gd name="T21" fmla="*/ 0 h 47"/>
                  <a:gd name="T22" fmla="*/ 0 w 33"/>
                  <a:gd name="T23" fmla="*/ 0 h 47"/>
                  <a:gd name="T24" fmla="*/ 0 w 33"/>
                  <a:gd name="T25" fmla="*/ 0 h 47"/>
                  <a:gd name="T26" fmla="*/ 0 w 33"/>
                  <a:gd name="T27" fmla="*/ 0 h 47"/>
                  <a:gd name="T28" fmla="*/ 0 w 33"/>
                  <a:gd name="T29" fmla="*/ 0 h 47"/>
                  <a:gd name="T30" fmla="*/ 0 w 33"/>
                  <a:gd name="T31" fmla="*/ 0 h 47"/>
                  <a:gd name="T32" fmla="*/ 0 w 33"/>
                  <a:gd name="T33" fmla="*/ 0 h 47"/>
                  <a:gd name="T34" fmla="*/ 0 w 33"/>
                  <a:gd name="T35" fmla="*/ 0 h 47"/>
                  <a:gd name="T36" fmla="*/ 0 w 33"/>
                  <a:gd name="T37" fmla="*/ 0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47"/>
                  <a:gd name="T59" fmla="*/ 33 w 33"/>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55" name="Freeform 335"/>
              <p:cNvSpPr>
                <a:spLocks/>
              </p:cNvSpPr>
              <p:nvPr/>
            </p:nvSpPr>
            <p:spPr bwMode="auto">
              <a:xfrm>
                <a:off x="3393" y="3224"/>
                <a:ext cx="1" cy="1"/>
              </a:xfrm>
              <a:custGeom>
                <a:avLst/>
                <a:gdLst>
                  <a:gd name="T0" fmla="*/ 0 w 29"/>
                  <a:gd name="T1" fmla="*/ 0 h 18"/>
                  <a:gd name="T2" fmla="*/ 0 w 29"/>
                  <a:gd name="T3" fmla="*/ 0 h 18"/>
                  <a:gd name="T4" fmla="*/ 0 w 29"/>
                  <a:gd name="T5" fmla="*/ 0 h 18"/>
                  <a:gd name="T6" fmla="*/ 0 w 29"/>
                  <a:gd name="T7" fmla="*/ 0 h 18"/>
                  <a:gd name="T8" fmla="*/ 0 w 29"/>
                  <a:gd name="T9" fmla="*/ 0 h 18"/>
                  <a:gd name="T10" fmla="*/ 0 w 29"/>
                  <a:gd name="T11" fmla="*/ 0 h 18"/>
                  <a:gd name="T12" fmla="*/ 0 w 29"/>
                  <a:gd name="T13" fmla="*/ 0 h 18"/>
                  <a:gd name="T14" fmla="*/ 0 w 29"/>
                  <a:gd name="T15" fmla="*/ 0 h 18"/>
                  <a:gd name="T16" fmla="*/ 0 w 29"/>
                  <a:gd name="T17" fmla="*/ 0 h 18"/>
                  <a:gd name="T18" fmla="*/ 0 w 29"/>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8"/>
                  <a:gd name="T32" fmla="*/ 29 w 29"/>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56" name="Freeform 336"/>
              <p:cNvSpPr>
                <a:spLocks/>
              </p:cNvSpPr>
              <p:nvPr/>
            </p:nvSpPr>
            <p:spPr bwMode="auto">
              <a:xfrm>
                <a:off x="3563" y="3123"/>
                <a:ext cx="1" cy="1"/>
              </a:xfrm>
              <a:custGeom>
                <a:avLst/>
                <a:gdLst>
                  <a:gd name="T0" fmla="*/ 0 w 15"/>
                  <a:gd name="T1" fmla="*/ 0 h 20"/>
                  <a:gd name="T2" fmla="*/ 0 w 15"/>
                  <a:gd name="T3" fmla="*/ 0 h 20"/>
                  <a:gd name="T4" fmla="*/ 0 w 15"/>
                  <a:gd name="T5" fmla="*/ 0 h 20"/>
                  <a:gd name="T6" fmla="*/ 0 w 15"/>
                  <a:gd name="T7" fmla="*/ 0 h 20"/>
                  <a:gd name="T8" fmla="*/ 0 w 15"/>
                  <a:gd name="T9" fmla="*/ 0 h 20"/>
                  <a:gd name="T10" fmla="*/ 0 w 15"/>
                  <a:gd name="T11" fmla="*/ 0 h 20"/>
                  <a:gd name="T12" fmla="*/ 0 60000 65536"/>
                  <a:gd name="T13" fmla="*/ 0 60000 65536"/>
                  <a:gd name="T14" fmla="*/ 0 60000 65536"/>
                  <a:gd name="T15" fmla="*/ 0 60000 65536"/>
                  <a:gd name="T16" fmla="*/ 0 60000 65536"/>
                  <a:gd name="T17" fmla="*/ 0 60000 65536"/>
                  <a:gd name="T18" fmla="*/ 0 w 15"/>
                  <a:gd name="T19" fmla="*/ 0 h 20"/>
                  <a:gd name="T20" fmla="*/ 15 w 1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5" h="20">
                    <a:moveTo>
                      <a:pt x="15" y="1"/>
                    </a:moveTo>
                    <a:lnTo>
                      <a:pt x="7" y="0"/>
                    </a:lnTo>
                    <a:lnTo>
                      <a:pt x="1" y="5"/>
                    </a:lnTo>
                    <a:lnTo>
                      <a:pt x="0" y="13"/>
                    </a:lnTo>
                    <a:lnTo>
                      <a:pt x="5" y="2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57" name="Freeform 337"/>
              <p:cNvSpPr>
                <a:spLocks/>
              </p:cNvSpPr>
              <p:nvPr/>
            </p:nvSpPr>
            <p:spPr bwMode="auto">
              <a:xfrm>
                <a:off x="3563" y="3123"/>
                <a:ext cx="7" cy="15"/>
              </a:xfrm>
              <a:custGeom>
                <a:avLst/>
                <a:gdLst>
                  <a:gd name="T0" fmla="*/ 0 w 164"/>
                  <a:gd name="T1" fmla="*/ 0 h 274"/>
                  <a:gd name="T2" fmla="*/ 0 w 164"/>
                  <a:gd name="T3" fmla="*/ 0 h 274"/>
                  <a:gd name="T4" fmla="*/ 0 w 164"/>
                  <a:gd name="T5" fmla="*/ 0 h 274"/>
                  <a:gd name="T6" fmla="*/ 0 w 164"/>
                  <a:gd name="T7" fmla="*/ 0 h 274"/>
                  <a:gd name="T8" fmla="*/ 0 w 164"/>
                  <a:gd name="T9" fmla="*/ 0 h 274"/>
                  <a:gd name="T10" fmla="*/ 0 w 164"/>
                  <a:gd name="T11" fmla="*/ 0 h 274"/>
                  <a:gd name="T12" fmla="*/ 0 w 164"/>
                  <a:gd name="T13" fmla="*/ 0 h 274"/>
                  <a:gd name="T14" fmla="*/ 0 w 164"/>
                  <a:gd name="T15" fmla="*/ 0 h 274"/>
                  <a:gd name="T16" fmla="*/ 0 w 164"/>
                  <a:gd name="T17" fmla="*/ 0 h 274"/>
                  <a:gd name="T18" fmla="*/ 0 w 164"/>
                  <a:gd name="T19" fmla="*/ 0 h 274"/>
                  <a:gd name="T20" fmla="*/ 0 w 164"/>
                  <a:gd name="T21" fmla="*/ 0 h 274"/>
                  <a:gd name="T22" fmla="*/ 0 w 164"/>
                  <a:gd name="T23" fmla="*/ 0 h 274"/>
                  <a:gd name="T24" fmla="*/ 0 w 164"/>
                  <a:gd name="T25" fmla="*/ 0 h 274"/>
                  <a:gd name="T26" fmla="*/ 0 w 164"/>
                  <a:gd name="T27" fmla="*/ 0 h 274"/>
                  <a:gd name="T28" fmla="*/ 0 w 164"/>
                  <a:gd name="T29" fmla="*/ 0 h 274"/>
                  <a:gd name="T30" fmla="*/ 0 w 164"/>
                  <a:gd name="T31" fmla="*/ 0 h 274"/>
                  <a:gd name="T32" fmla="*/ 0 w 164"/>
                  <a:gd name="T33" fmla="*/ 0 h 274"/>
                  <a:gd name="T34" fmla="*/ 0 w 164"/>
                  <a:gd name="T35" fmla="*/ 0 h 274"/>
                  <a:gd name="T36" fmla="*/ 0 w 164"/>
                  <a:gd name="T37" fmla="*/ 0 h 274"/>
                  <a:gd name="T38" fmla="*/ 0 w 164"/>
                  <a:gd name="T39" fmla="*/ 0 h 274"/>
                  <a:gd name="T40" fmla="*/ 0 w 164"/>
                  <a:gd name="T41" fmla="*/ 0 h 274"/>
                  <a:gd name="T42" fmla="*/ 0 w 164"/>
                  <a:gd name="T43" fmla="*/ 0 h 274"/>
                  <a:gd name="T44" fmla="*/ 0 w 164"/>
                  <a:gd name="T45" fmla="*/ 0 h 274"/>
                  <a:gd name="T46" fmla="*/ 0 w 164"/>
                  <a:gd name="T47" fmla="*/ 0 h 274"/>
                  <a:gd name="T48" fmla="*/ 0 w 164"/>
                  <a:gd name="T49" fmla="*/ 0 h 274"/>
                  <a:gd name="T50" fmla="*/ 0 w 164"/>
                  <a:gd name="T51" fmla="*/ 0 h 274"/>
                  <a:gd name="T52" fmla="*/ 0 w 164"/>
                  <a:gd name="T53" fmla="*/ 0 h 274"/>
                  <a:gd name="T54" fmla="*/ 0 w 164"/>
                  <a:gd name="T55" fmla="*/ 0 h 274"/>
                  <a:gd name="T56" fmla="*/ 0 w 164"/>
                  <a:gd name="T57" fmla="*/ 0 h 274"/>
                  <a:gd name="T58" fmla="*/ 0 w 164"/>
                  <a:gd name="T59" fmla="*/ 0 h 274"/>
                  <a:gd name="T60" fmla="*/ 0 w 164"/>
                  <a:gd name="T61" fmla="*/ 0 h 274"/>
                  <a:gd name="T62" fmla="*/ 0 w 164"/>
                  <a:gd name="T63" fmla="*/ 0 h 274"/>
                  <a:gd name="T64" fmla="*/ 0 w 164"/>
                  <a:gd name="T65" fmla="*/ 0 h 274"/>
                  <a:gd name="T66" fmla="*/ 0 w 164"/>
                  <a:gd name="T67" fmla="*/ 0 h 274"/>
                  <a:gd name="T68" fmla="*/ 0 w 164"/>
                  <a:gd name="T69" fmla="*/ 0 h 274"/>
                  <a:gd name="T70" fmla="*/ 0 w 164"/>
                  <a:gd name="T71" fmla="*/ 0 h 274"/>
                  <a:gd name="T72" fmla="*/ 0 w 164"/>
                  <a:gd name="T73" fmla="*/ 0 h 2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4"/>
                  <a:gd name="T112" fmla="*/ 0 h 274"/>
                  <a:gd name="T113" fmla="*/ 164 w 164"/>
                  <a:gd name="T114" fmla="*/ 274 h 2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64" y="2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58" name="Freeform 338"/>
              <p:cNvSpPr>
                <a:spLocks/>
              </p:cNvSpPr>
              <p:nvPr/>
            </p:nvSpPr>
            <p:spPr bwMode="auto">
              <a:xfrm>
                <a:off x="3569" y="3138"/>
                <a:ext cx="1" cy="4"/>
              </a:xfrm>
              <a:custGeom>
                <a:avLst/>
                <a:gdLst>
                  <a:gd name="T0" fmla="*/ 0 w 29"/>
                  <a:gd name="T1" fmla="*/ 0 h 68"/>
                  <a:gd name="T2" fmla="*/ 0 w 29"/>
                  <a:gd name="T3" fmla="*/ 0 h 68"/>
                  <a:gd name="T4" fmla="*/ 0 w 29"/>
                  <a:gd name="T5" fmla="*/ 0 h 68"/>
                  <a:gd name="T6" fmla="*/ 0 w 29"/>
                  <a:gd name="T7" fmla="*/ 0 h 68"/>
                  <a:gd name="T8" fmla="*/ 0 w 29"/>
                  <a:gd name="T9" fmla="*/ 0 h 68"/>
                  <a:gd name="T10" fmla="*/ 0 w 29"/>
                  <a:gd name="T11" fmla="*/ 0 h 68"/>
                  <a:gd name="T12" fmla="*/ 0 w 29"/>
                  <a:gd name="T13" fmla="*/ 0 h 68"/>
                  <a:gd name="T14" fmla="*/ 0 w 29"/>
                  <a:gd name="T15" fmla="*/ 0 h 68"/>
                  <a:gd name="T16" fmla="*/ 0 w 29"/>
                  <a:gd name="T17" fmla="*/ 0 h 68"/>
                  <a:gd name="T18" fmla="*/ 0 w 29"/>
                  <a:gd name="T19" fmla="*/ 0 h 68"/>
                  <a:gd name="T20" fmla="*/ 0 w 29"/>
                  <a:gd name="T21" fmla="*/ 0 h 68"/>
                  <a:gd name="T22" fmla="*/ 0 w 29"/>
                  <a:gd name="T23" fmla="*/ 0 h 68"/>
                  <a:gd name="T24" fmla="*/ 0 w 29"/>
                  <a:gd name="T25" fmla="*/ 0 h 68"/>
                  <a:gd name="T26" fmla="*/ 0 w 29"/>
                  <a:gd name="T27" fmla="*/ 0 h 68"/>
                  <a:gd name="T28" fmla="*/ 0 w 29"/>
                  <a:gd name="T29" fmla="*/ 0 h 68"/>
                  <a:gd name="T30" fmla="*/ 0 w 29"/>
                  <a:gd name="T31" fmla="*/ 0 h 68"/>
                  <a:gd name="T32" fmla="*/ 0 w 29"/>
                  <a:gd name="T33" fmla="*/ 0 h 68"/>
                  <a:gd name="T34" fmla="*/ 0 w 29"/>
                  <a:gd name="T35" fmla="*/ 0 h 68"/>
                  <a:gd name="T36" fmla="*/ 0 w 29"/>
                  <a:gd name="T37" fmla="*/ 0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8"/>
                  <a:gd name="T59" fmla="*/ 29 w 29"/>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59" name="Freeform 339"/>
              <p:cNvSpPr>
                <a:spLocks/>
              </p:cNvSpPr>
              <p:nvPr/>
            </p:nvSpPr>
            <p:spPr bwMode="auto">
              <a:xfrm>
                <a:off x="3569" y="3138"/>
                <a:ext cx="1" cy="1"/>
              </a:xfrm>
              <a:custGeom>
                <a:avLst/>
                <a:gdLst>
                  <a:gd name="T0" fmla="*/ 0 w 21"/>
                  <a:gd name="T1" fmla="*/ 0 h 12"/>
                  <a:gd name="T2" fmla="*/ 0 w 21"/>
                  <a:gd name="T3" fmla="*/ 0 h 12"/>
                  <a:gd name="T4" fmla="*/ 0 w 21"/>
                  <a:gd name="T5" fmla="*/ 0 h 12"/>
                  <a:gd name="T6" fmla="*/ 0 w 21"/>
                  <a:gd name="T7" fmla="*/ 0 h 12"/>
                  <a:gd name="T8" fmla="*/ 0 w 21"/>
                  <a:gd name="T9" fmla="*/ 0 h 12"/>
                  <a:gd name="T10" fmla="*/ 0 w 21"/>
                  <a:gd name="T11" fmla="*/ 0 h 12"/>
                  <a:gd name="T12" fmla="*/ 0 60000 65536"/>
                  <a:gd name="T13" fmla="*/ 0 60000 65536"/>
                  <a:gd name="T14" fmla="*/ 0 60000 65536"/>
                  <a:gd name="T15" fmla="*/ 0 60000 65536"/>
                  <a:gd name="T16" fmla="*/ 0 60000 65536"/>
                  <a:gd name="T17" fmla="*/ 0 60000 65536"/>
                  <a:gd name="T18" fmla="*/ 0 w 21"/>
                  <a:gd name="T19" fmla="*/ 0 h 12"/>
                  <a:gd name="T20" fmla="*/ 21 w 2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1" h="12">
                    <a:moveTo>
                      <a:pt x="0" y="0"/>
                    </a:moveTo>
                    <a:lnTo>
                      <a:pt x="3" y="8"/>
                    </a:lnTo>
                    <a:lnTo>
                      <a:pt x="10" y="12"/>
                    </a:lnTo>
                    <a:lnTo>
                      <a:pt x="17" y="11"/>
                    </a:lnTo>
                    <a:lnTo>
                      <a:pt x="2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60" name="Freeform 340"/>
              <p:cNvSpPr>
                <a:spLocks/>
              </p:cNvSpPr>
              <p:nvPr/>
            </p:nvSpPr>
            <p:spPr bwMode="auto">
              <a:xfrm>
                <a:off x="3563" y="3128"/>
                <a:ext cx="1" cy="1"/>
              </a:xfrm>
              <a:custGeom>
                <a:avLst/>
                <a:gdLst>
                  <a:gd name="T0" fmla="*/ 0 w 15"/>
                  <a:gd name="T1" fmla="*/ 0 h 20"/>
                  <a:gd name="T2" fmla="*/ 0 w 15"/>
                  <a:gd name="T3" fmla="*/ 0 h 20"/>
                  <a:gd name="T4" fmla="*/ 0 w 15"/>
                  <a:gd name="T5" fmla="*/ 0 h 20"/>
                  <a:gd name="T6" fmla="*/ 0 w 15"/>
                  <a:gd name="T7" fmla="*/ 0 h 20"/>
                  <a:gd name="T8" fmla="*/ 0 w 15"/>
                  <a:gd name="T9" fmla="*/ 0 h 20"/>
                  <a:gd name="T10" fmla="*/ 0 w 15"/>
                  <a:gd name="T11" fmla="*/ 0 h 20"/>
                  <a:gd name="T12" fmla="*/ 0 60000 65536"/>
                  <a:gd name="T13" fmla="*/ 0 60000 65536"/>
                  <a:gd name="T14" fmla="*/ 0 60000 65536"/>
                  <a:gd name="T15" fmla="*/ 0 60000 65536"/>
                  <a:gd name="T16" fmla="*/ 0 60000 65536"/>
                  <a:gd name="T17" fmla="*/ 0 60000 65536"/>
                  <a:gd name="T18" fmla="*/ 0 w 15"/>
                  <a:gd name="T19" fmla="*/ 0 h 20"/>
                  <a:gd name="T20" fmla="*/ 15 w 1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5" h="20">
                    <a:moveTo>
                      <a:pt x="15" y="1"/>
                    </a:moveTo>
                    <a:lnTo>
                      <a:pt x="7" y="0"/>
                    </a:lnTo>
                    <a:lnTo>
                      <a:pt x="1" y="6"/>
                    </a:lnTo>
                    <a:lnTo>
                      <a:pt x="0" y="14"/>
                    </a:lnTo>
                    <a:lnTo>
                      <a:pt x="5" y="2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61" name="Freeform 341"/>
              <p:cNvSpPr>
                <a:spLocks/>
              </p:cNvSpPr>
              <p:nvPr/>
            </p:nvSpPr>
            <p:spPr bwMode="auto">
              <a:xfrm>
                <a:off x="3564" y="3128"/>
                <a:ext cx="4" cy="8"/>
              </a:xfrm>
              <a:custGeom>
                <a:avLst/>
                <a:gdLst>
                  <a:gd name="T0" fmla="*/ 0 w 86"/>
                  <a:gd name="T1" fmla="*/ 0 h 136"/>
                  <a:gd name="T2" fmla="*/ 0 w 86"/>
                  <a:gd name="T3" fmla="*/ 0 h 136"/>
                  <a:gd name="T4" fmla="*/ 0 w 86"/>
                  <a:gd name="T5" fmla="*/ 0 h 136"/>
                  <a:gd name="T6" fmla="*/ 0 w 86"/>
                  <a:gd name="T7" fmla="*/ 0 h 136"/>
                  <a:gd name="T8" fmla="*/ 0 w 86"/>
                  <a:gd name="T9" fmla="*/ 0 h 136"/>
                  <a:gd name="T10" fmla="*/ 0 w 86"/>
                  <a:gd name="T11" fmla="*/ 0 h 136"/>
                  <a:gd name="T12" fmla="*/ 0 w 86"/>
                  <a:gd name="T13" fmla="*/ 0 h 136"/>
                  <a:gd name="T14" fmla="*/ 0 w 86"/>
                  <a:gd name="T15" fmla="*/ 0 h 136"/>
                  <a:gd name="T16" fmla="*/ 0 w 86"/>
                  <a:gd name="T17" fmla="*/ 0 h 136"/>
                  <a:gd name="T18" fmla="*/ 0 w 86"/>
                  <a:gd name="T19" fmla="*/ 0 h 136"/>
                  <a:gd name="T20" fmla="*/ 0 w 86"/>
                  <a:gd name="T21" fmla="*/ 0 h 136"/>
                  <a:gd name="T22" fmla="*/ 0 w 86"/>
                  <a:gd name="T23" fmla="*/ 0 h 136"/>
                  <a:gd name="T24" fmla="*/ 0 w 86"/>
                  <a:gd name="T25" fmla="*/ 0 h 136"/>
                  <a:gd name="T26" fmla="*/ 0 w 86"/>
                  <a:gd name="T27" fmla="*/ 0 h 136"/>
                  <a:gd name="T28" fmla="*/ 0 w 86"/>
                  <a:gd name="T29" fmla="*/ 0 h 136"/>
                  <a:gd name="T30" fmla="*/ 0 w 86"/>
                  <a:gd name="T31" fmla="*/ 0 h 136"/>
                  <a:gd name="T32" fmla="*/ 0 w 86"/>
                  <a:gd name="T33" fmla="*/ 0 h 136"/>
                  <a:gd name="T34" fmla="*/ 0 w 86"/>
                  <a:gd name="T35" fmla="*/ 0 h 136"/>
                  <a:gd name="T36" fmla="*/ 0 w 86"/>
                  <a:gd name="T37" fmla="*/ 0 h 136"/>
                  <a:gd name="T38" fmla="*/ 0 w 86"/>
                  <a:gd name="T39" fmla="*/ 0 h 136"/>
                  <a:gd name="T40" fmla="*/ 0 w 86"/>
                  <a:gd name="T41" fmla="*/ 0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136"/>
                  <a:gd name="T65" fmla="*/ 86 w 86"/>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86"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62" name="Freeform 342"/>
              <p:cNvSpPr>
                <a:spLocks/>
              </p:cNvSpPr>
              <p:nvPr/>
            </p:nvSpPr>
            <p:spPr bwMode="auto">
              <a:xfrm>
                <a:off x="3567" y="3136"/>
                <a:ext cx="1" cy="2"/>
              </a:xfrm>
              <a:custGeom>
                <a:avLst/>
                <a:gdLst>
                  <a:gd name="T0" fmla="*/ 0 w 24"/>
                  <a:gd name="T1" fmla="*/ 0 h 35"/>
                  <a:gd name="T2" fmla="*/ 0 w 24"/>
                  <a:gd name="T3" fmla="*/ 0 h 35"/>
                  <a:gd name="T4" fmla="*/ 0 w 24"/>
                  <a:gd name="T5" fmla="*/ 0 h 35"/>
                  <a:gd name="T6" fmla="*/ 0 w 24"/>
                  <a:gd name="T7" fmla="*/ 0 h 35"/>
                  <a:gd name="T8" fmla="*/ 0 w 24"/>
                  <a:gd name="T9" fmla="*/ 0 h 35"/>
                  <a:gd name="T10" fmla="*/ 0 w 24"/>
                  <a:gd name="T11" fmla="*/ 0 h 35"/>
                  <a:gd name="T12" fmla="*/ 0 w 24"/>
                  <a:gd name="T13" fmla="*/ 0 h 35"/>
                  <a:gd name="T14" fmla="*/ 0 w 24"/>
                  <a:gd name="T15" fmla="*/ 0 h 35"/>
                  <a:gd name="T16" fmla="*/ 0 w 24"/>
                  <a:gd name="T17" fmla="*/ 0 h 35"/>
                  <a:gd name="T18" fmla="*/ 0 w 24"/>
                  <a:gd name="T19" fmla="*/ 0 h 35"/>
                  <a:gd name="T20" fmla="*/ 0 w 24"/>
                  <a:gd name="T21" fmla="*/ 0 h 35"/>
                  <a:gd name="T22" fmla="*/ 0 w 24"/>
                  <a:gd name="T23" fmla="*/ 0 h 35"/>
                  <a:gd name="T24" fmla="*/ 0 w 24"/>
                  <a:gd name="T25" fmla="*/ 0 h 35"/>
                  <a:gd name="T26" fmla="*/ 0 w 24"/>
                  <a:gd name="T27" fmla="*/ 0 h 35"/>
                  <a:gd name="T28" fmla="*/ 0 w 24"/>
                  <a:gd name="T29" fmla="*/ 0 h 35"/>
                  <a:gd name="T30" fmla="*/ 0 w 24"/>
                  <a:gd name="T31" fmla="*/ 0 h 35"/>
                  <a:gd name="T32" fmla="*/ 0 w 24"/>
                  <a:gd name="T33" fmla="*/ 0 h 35"/>
                  <a:gd name="T34" fmla="*/ 0 w 24"/>
                  <a:gd name="T35" fmla="*/ 0 h 35"/>
                  <a:gd name="T36" fmla="*/ 0 w 24"/>
                  <a:gd name="T37" fmla="*/ 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35"/>
                  <a:gd name="T59" fmla="*/ 24 w 24"/>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63" name="Freeform 343"/>
              <p:cNvSpPr>
                <a:spLocks/>
              </p:cNvSpPr>
              <p:nvPr/>
            </p:nvSpPr>
            <p:spPr bwMode="auto">
              <a:xfrm>
                <a:off x="3567" y="3135"/>
                <a:ext cx="1" cy="1"/>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60000 65536"/>
                  <a:gd name="T13" fmla="*/ 0 60000 65536"/>
                  <a:gd name="T14" fmla="*/ 0 60000 65536"/>
                  <a:gd name="T15" fmla="*/ 0 60000 65536"/>
                  <a:gd name="T16" fmla="*/ 0 60000 65536"/>
                  <a:gd name="T17" fmla="*/ 0 60000 65536"/>
                  <a:gd name="T18" fmla="*/ 0 w 21"/>
                  <a:gd name="T19" fmla="*/ 0 h 13"/>
                  <a:gd name="T20" fmla="*/ 21 w 2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1" h="13">
                    <a:moveTo>
                      <a:pt x="0" y="0"/>
                    </a:moveTo>
                    <a:lnTo>
                      <a:pt x="2" y="9"/>
                    </a:lnTo>
                    <a:lnTo>
                      <a:pt x="10" y="13"/>
                    </a:lnTo>
                    <a:lnTo>
                      <a:pt x="17" y="12"/>
                    </a:lnTo>
                    <a:lnTo>
                      <a:pt x="2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64" name="Freeform 344"/>
              <p:cNvSpPr>
                <a:spLocks/>
              </p:cNvSpPr>
              <p:nvPr/>
            </p:nvSpPr>
            <p:spPr bwMode="auto">
              <a:xfrm>
                <a:off x="3388" y="3300"/>
                <a:ext cx="53" cy="137"/>
              </a:xfrm>
              <a:custGeom>
                <a:avLst/>
                <a:gdLst>
                  <a:gd name="T0" fmla="*/ 0 w 1169"/>
                  <a:gd name="T1" fmla="*/ 0 h 2481"/>
                  <a:gd name="T2" fmla="*/ 0 w 1169"/>
                  <a:gd name="T3" fmla="*/ 0 h 2481"/>
                  <a:gd name="T4" fmla="*/ 0 w 1169"/>
                  <a:gd name="T5" fmla="*/ 0 h 2481"/>
                  <a:gd name="T6" fmla="*/ 0 w 1169"/>
                  <a:gd name="T7" fmla="*/ 0 h 2481"/>
                  <a:gd name="T8" fmla="*/ 0 w 1169"/>
                  <a:gd name="T9" fmla="*/ 0 h 2481"/>
                  <a:gd name="T10" fmla="*/ 0 60000 65536"/>
                  <a:gd name="T11" fmla="*/ 0 60000 65536"/>
                  <a:gd name="T12" fmla="*/ 0 60000 65536"/>
                  <a:gd name="T13" fmla="*/ 0 60000 65536"/>
                  <a:gd name="T14" fmla="*/ 0 60000 65536"/>
                  <a:gd name="T15" fmla="*/ 0 w 1169"/>
                  <a:gd name="T16" fmla="*/ 0 h 2481"/>
                  <a:gd name="T17" fmla="*/ 1169 w 1169"/>
                  <a:gd name="T18" fmla="*/ 2481 h 2481"/>
                </a:gdLst>
                <a:ahLst/>
                <a:cxnLst>
                  <a:cxn ang="T10">
                    <a:pos x="T0" y="T1"/>
                  </a:cxn>
                  <a:cxn ang="T11">
                    <a:pos x="T2" y="T3"/>
                  </a:cxn>
                  <a:cxn ang="T12">
                    <a:pos x="T4" y="T5"/>
                  </a:cxn>
                  <a:cxn ang="T13">
                    <a:pos x="T6" y="T7"/>
                  </a:cxn>
                  <a:cxn ang="T14">
                    <a:pos x="T8" y="T9"/>
                  </a:cxn>
                </a:cxnLst>
                <a:rect l="T15" t="T16" r="T17" b="T18"/>
                <a:pathLst>
                  <a:path w="1169" h="2481">
                    <a:moveTo>
                      <a:pt x="166" y="0"/>
                    </a:moveTo>
                    <a:lnTo>
                      <a:pt x="0" y="73"/>
                    </a:lnTo>
                    <a:lnTo>
                      <a:pt x="959" y="2481"/>
                    </a:lnTo>
                    <a:lnTo>
                      <a:pt x="1169" y="2389"/>
                    </a:lnTo>
                    <a:lnTo>
                      <a:pt x="166" y="0"/>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65" name="Freeform 345"/>
              <p:cNvSpPr>
                <a:spLocks/>
              </p:cNvSpPr>
              <p:nvPr/>
            </p:nvSpPr>
            <p:spPr bwMode="auto">
              <a:xfrm>
                <a:off x="3388" y="3300"/>
                <a:ext cx="52" cy="137"/>
              </a:xfrm>
              <a:custGeom>
                <a:avLst/>
                <a:gdLst>
                  <a:gd name="T0" fmla="*/ 0 w 1140"/>
                  <a:gd name="T1" fmla="*/ 0 h 2467"/>
                  <a:gd name="T2" fmla="*/ 0 w 1140"/>
                  <a:gd name="T3" fmla="*/ 0 h 2467"/>
                  <a:gd name="T4" fmla="*/ 0 w 1140"/>
                  <a:gd name="T5" fmla="*/ 0 h 2467"/>
                  <a:gd name="T6" fmla="*/ 0 w 1140"/>
                  <a:gd name="T7" fmla="*/ 0 h 2467"/>
                  <a:gd name="T8" fmla="*/ 0 w 1140"/>
                  <a:gd name="T9" fmla="*/ 0 h 2467"/>
                  <a:gd name="T10" fmla="*/ 0 w 1140"/>
                  <a:gd name="T11" fmla="*/ 0 h 2467"/>
                  <a:gd name="T12" fmla="*/ 0 w 1140"/>
                  <a:gd name="T13" fmla="*/ 0 h 2467"/>
                  <a:gd name="T14" fmla="*/ 0 w 1140"/>
                  <a:gd name="T15" fmla="*/ 0 h 2467"/>
                  <a:gd name="T16" fmla="*/ 0 w 1140"/>
                  <a:gd name="T17" fmla="*/ 0 h 2467"/>
                  <a:gd name="T18" fmla="*/ 0 w 1140"/>
                  <a:gd name="T19" fmla="*/ 0 h 2467"/>
                  <a:gd name="T20" fmla="*/ 0 w 1140"/>
                  <a:gd name="T21" fmla="*/ 0 h 2467"/>
                  <a:gd name="T22" fmla="*/ 0 w 1140"/>
                  <a:gd name="T23" fmla="*/ 0 h 2467"/>
                  <a:gd name="T24" fmla="*/ 0 w 1140"/>
                  <a:gd name="T25" fmla="*/ 0 h 2467"/>
                  <a:gd name="T26" fmla="*/ 0 w 1140"/>
                  <a:gd name="T27" fmla="*/ 0 h 2467"/>
                  <a:gd name="T28" fmla="*/ 0 w 1140"/>
                  <a:gd name="T29" fmla="*/ 0 h 2467"/>
                  <a:gd name="T30" fmla="*/ 0 w 1140"/>
                  <a:gd name="T31" fmla="*/ 0 h 2467"/>
                  <a:gd name="T32" fmla="*/ 0 w 1140"/>
                  <a:gd name="T33" fmla="*/ 0 h 2467"/>
                  <a:gd name="T34" fmla="*/ 0 w 1140"/>
                  <a:gd name="T35" fmla="*/ 0 h 2467"/>
                  <a:gd name="T36" fmla="*/ 0 w 1140"/>
                  <a:gd name="T37" fmla="*/ 0 h 2467"/>
                  <a:gd name="T38" fmla="*/ 0 w 1140"/>
                  <a:gd name="T39" fmla="*/ 0 h 2467"/>
                  <a:gd name="T40" fmla="*/ 0 w 1140"/>
                  <a:gd name="T41" fmla="*/ 0 h 2467"/>
                  <a:gd name="T42" fmla="*/ 0 w 1140"/>
                  <a:gd name="T43" fmla="*/ 0 h 2467"/>
                  <a:gd name="T44" fmla="*/ 0 w 1140"/>
                  <a:gd name="T45" fmla="*/ 0 h 2467"/>
                  <a:gd name="T46" fmla="*/ 0 w 1140"/>
                  <a:gd name="T47" fmla="*/ 0 h 2467"/>
                  <a:gd name="T48" fmla="*/ 0 w 1140"/>
                  <a:gd name="T49" fmla="*/ 0 h 2467"/>
                  <a:gd name="T50" fmla="*/ 0 w 1140"/>
                  <a:gd name="T51" fmla="*/ 0 h 2467"/>
                  <a:gd name="T52" fmla="*/ 0 w 1140"/>
                  <a:gd name="T53" fmla="*/ 0 h 2467"/>
                  <a:gd name="T54" fmla="*/ 0 w 1140"/>
                  <a:gd name="T55" fmla="*/ 0 h 2467"/>
                  <a:gd name="T56" fmla="*/ 0 w 1140"/>
                  <a:gd name="T57" fmla="*/ 0 h 2467"/>
                  <a:gd name="T58" fmla="*/ 0 w 1140"/>
                  <a:gd name="T59" fmla="*/ 0 h 2467"/>
                  <a:gd name="T60" fmla="*/ 0 w 1140"/>
                  <a:gd name="T61" fmla="*/ 0 h 2467"/>
                  <a:gd name="T62" fmla="*/ 0 w 1140"/>
                  <a:gd name="T63" fmla="*/ 0 h 2467"/>
                  <a:gd name="T64" fmla="*/ 0 w 1140"/>
                  <a:gd name="T65" fmla="*/ 0 h 2467"/>
                  <a:gd name="T66" fmla="*/ 0 w 1140"/>
                  <a:gd name="T67" fmla="*/ 0 h 2467"/>
                  <a:gd name="T68" fmla="*/ 0 w 1140"/>
                  <a:gd name="T69" fmla="*/ 0 h 2467"/>
                  <a:gd name="T70" fmla="*/ 0 w 1140"/>
                  <a:gd name="T71" fmla="*/ 0 h 2467"/>
                  <a:gd name="T72" fmla="*/ 0 w 1140"/>
                  <a:gd name="T73" fmla="*/ 0 h 2467"/>
                  <a:gd name="T74" fmla="*/ 0 w 1140"/>
                  <a:gd name="T75" fmla="*/ 0 h 2467"/>
                  <a:gd name="T76" fmla="*/ 0 w 1140"/>
                  <a:gd name="T77" fmla="*/ 0 h 2467"/>
                  <a:gd name="T78" fmla="*/ 0 w 1140"/>
                  <a:gd name="T79" fmla="*/ 0 h 2467"/>
                  <a:gd name="T80" fmla="*/ 0 w 1140"/>
                  <a:gd name="T81" fmla="*/ 0 h 2467"/>
                  <a:gd name="T82" fmla="*/ 0 w 1140"/>
                  <a:gd name="T83" fmla="*/ 0 h 2467"/>
                  <a:gd name="T84" fmla="*/ 0 w 1140"/>
                  <a:gd name="T85" fmla="*/ 0 h 2467"/>
                  <a:gd name="T86" fmla="*/ 0 w 1140"/>
                  <a:gd name="T87" fmla="*/ 0 h 24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40"/>
                  <a:gd name="T133" fmla="*/ 0 h 2467"/>
                  <a:gd name="T134" fmla="*/ 1140 w 1140"/>
                  <a:gd name="T135" fmla="*/ 2467 h 24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66" name="Freeform 346"/>
              <p:cNvSpPr>
                <a:spLocks/>
              </p:cNvSpPr>
              <p:nvPr/>
            </p:nvSpPr>
            <p:spPr bwMode="auto">
              <a:xfrm>
                <a:off x="3389" y="3301"/>
                <a:ext cx="50" cy="136"/>
              </a:xfrm>
              <a:custGeom>
                <a:avLst/>
                <a:gdLst>
                  <a:gd name="T0" fmla="*/ 0 w 1109"/>
                  <a:gd name="T1" fmla="*/ 0 h 2454"/>
                  <a:gd name="T2" fmla="*/ 0 w 1109"/>
                  <a:gd name="T3" fmla="*/ 0 h 2454"/>
                  <a:gd name="T4" fmla="*/ 0 w 1109"/>
                  <a:gd name="T5" fmla="*/ 0 h 2454"/>
                  <a:gd name="T6" fmla="*/ 0 w 1109"/>
                  <a:gd name="T7" fmla="*/ 0 h 2454"/>
                  <a:gd name="T8" fmla="*/ 0 w 1109"/>
                  <a:gd name="T9" fmla="*/ 0 h 2454"/>
                  <a:gd name="T10" fmla="*/ 0 w 1109"/>
                  <a:gd name="T11" fmla="*/ 0 h 2454"/>
                  <a:gd name="T12" fmla="*/ 0 w 1109"/>
                  <a:gd name="T13" fmla="*/ 0 h 2454"/>
                  <a:gd name="T14" fmla="*/ 0 w 1109"/>
                  <a:gd name="T15" fmla="*/ 0 h 2454"/>
                  <a:gd name="T16" fmla="*/ 0 w 1109"/>
                  <a:gd name="T17" fmla="*/ 0 h 2454"/>
                  <a:gd name="T18" fmla="*/ 0 w 1109"/>
                  <a:gd name="T19" fmla="*/ 0 h 2454"/>
                  <a:gd name="T20" fmla="*/ 0 w 1109"/>
                  <a:gd name="T21" fmla="*/ 0 h 2454"/>
                  <a:gd name="T22" fmla="*/ 0 w 1109"/>
                  <a:gd name="T23" fmla="*/ 0 h 2454"/>
                  <a:gd name="T24" fmla="*/ 0 w 1109"/>
                  <a:gd name="T25" fmla="*/ 0 h 2454"/>
                  <a:gd name="T26" fmla="*/ 0 w 1109"/>
                  <a:gd name="T27" fmla="*/ 0 h 2454"/>
                  <a:gd name="T28" fmla="*/ 0 w 1109"/>
                  <a:gd name="T29" fmla="*/ 0 h 2454"/>
                  <a:gd name="T30" fmla="*/ 0 w 1109"/>
                  <a:gd name="T31" fmla="*/ 0 h 2454"/>
                  <a:gd name="T32" fmla="*/ 0 w 1109"/>
                  <a:gd name="T33" fmla="*/ 0 h 2454"/>
                  <a:gd name="T34" fmla="*/ 0 w 1109"/>
                  <a:gd name="T35" fmla="*/ 0 h 2454"/>
                  <a:gd name="T36" fmla="*/ 0 w 1109"/>
                  <a:gd name="T37" fmla="*/ 0 h 2454"/>
                  <a:gd name="T38" fmla="*/ 0 w 1109"/>
                  <a:gd name="T39" fmla="*/ 0 h 2454"/>
                  <a:gd name="T40" fmla="*/ 0 w 1109"/>
                  <a:gd name="T41" fmla="*/ 0 h 2454"/>
                  <a:gd name="T42" fmla="*/ 0 w 1109"/>
                  <a:gd name="T43" fmla="*/ 0 h 2454"/>
                  <a:gd name="T44" fmla="*/ 0 w 1109"/>
                  <a:gd name="T45" fmla="*/ 0 h 2454"/>
                  <a:gd name="T46" fmla="*/ 0 w 1109"/>
                  <a:gd name="T47" fmla="*/ 0 h 2454"/>
                  <a:gd name="T48" fmla="*/ 0 w 1109"/>
                  <a:gd name="T49" fmla="*/ 0 h 2454"/>
                  <a:gd name="T50" fmla="*/ 0 w 1109"/>
                  <a:gd name="T51" fmla="*/ 0 h 2454"/>
                  <a:gd name="T52" fmla="*/ 0 w 1109"/>
                  <a:gd name="T53" fmla="*/ 0 h 2454"/>
                  <a:gd name="T54" fmla="*/ 0 w 1109"/>
                  <a:gd name="T55" fmla="*/ 0 h 2454"/>
                  <a:gd name="T56" fmla="*/ 0 w 1109"/>
                  <a:gd name="T57" fmla="*/ 0 h 2454"/>
                  <a:gd name="T58" fmla="*/ 0 w 1109"/>
                  <a:gd name="T59" fmla="*/ 0 h 2454"/>
                  <a:gd name="T60" fmla="*/ 0 w 1109"/>
                  <a:gd name="T61" fmla="*/ 0 h 2454"/>
                  <a:gd name="T62" fmla="*/ 0 w 1109"/>
                  <a:gd name="T63" fmla="*/ 0 h 2454"/>
                  <a:gd name="T64" fmla="*/ 0 w 1109"/>
                  <a:gd name="T65" fmla="*/ 0 h 2454"/>
                  <a:gd name="T66" fmla="*/ 0 w 1109"/>
                  <a:gd name="T67" fmla="*/ 0 h 2454"/>
                  <a:gd name="T68" fmla="*/ 0 w 1109"/>
                  <a:gd name="T69" fmla="*/ 0 h 2454"/>
                  <a:gd name="T70" fmla="*/ 0 w 1109"/>
                  <a:gd name="T71" fmla="*/ 0 h 2454"/>
                  <a:gd name="T72" fmla="*/ 0 w 1109"/>
                  <a:gd name="T73" fmla="*/ 0 h 2454"/>
                  <a:gd name="T74" fmla="*/ 0 w 1109"/>
                  <a:gd name="T75" fmla="*/ 0 h 2454"/>
                  <a:gd name="T76" fmla="*/ 0 w 1109"/>
                  <a:gd name="T77" fmla="*/ 0 h 2454"/>
                  <a:gd name="T78" fmla="*/ 0 w 1109"/>
                  <a:gd name="T79" fmla="*/ 0 h 24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9"/>
                  <a:gd name="T121" fmla="*/ 0 h 2454"/>
                  <a:gd name="T122" fmla="*/ 1109 w 1109"/>
                  <a:gd name="T123" fmla="*/ 2454 h 24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67" name="Freeform 347"/>
              <p:cNvSpPr>
                <a:spLocks/>
              </p:cNvSpPr>
              <p:nvPr/>
            </p:nvSpPr>
            <p:spPr bwMode="auto">
              <a:xfrm>
                <a:off x="3389" y="3301"/>
                <a:ext cx="49" cy="136"/>
              </a:xfrm>
              <a:custGeom>
                <a:avLst/>
                <a:gdLst>
                  <a:gd name="T0" fmla="*/ 0 w 1078"/>
                  <a:gd name="T1" fmla="*/ 0 h 2440"/>
                  <a:gd name="T2" fmla="*/ 0 w 1078"/>
                  <a:gd name="T3" fmla="*/ 0 h 2440"/>
                  <a:gd name="T4" fmla="*/ 0 w 1078"/>
                  <a:gd name="T5" fmla="*/ 0 h 2440"/>
                  <a:gd name="T6" fmla="*/ 0 w 1078"/>
                  <a:gd name="T7" fmla="*/ 0 h 2440"/>
                  <a:gd name="T8" fmla="*/ 0 w 1078"/>
                  <a:gd name="T9" fmla="*/ 0 h 2440"/>
                  <a:gd name="T10" fmla="*/ 0 w 1078"/>
                  <a:gd name="T11" fmla="*/ 0 h 2440"/>
                  <a:gd name="T12" fmla="*/ 0 w 1078"/>
                  <a:gd name="T13" fmla="*/ 0 h 2440"/>
                  <a:gd name="T14" fmla="*/ 0 w 1078"/>
                  <a:gd name="T15" fmla="*/ 0 h 2440"/>
                  <a:gd name="T16" fmla="*/ 0 w 1078"/>
                  <a:gd name="T17" fmla="*/ 0 h 2440"/>
                  <a:gd name="T18" fmla="*/ 0 w 1078"/>
                  <a:gd name="T19" fmla="*/ 0 h 2440"/>
                  <a:gd name="T20" fmla="*/ 0 w 1078"/>
                  <a:gd name="T21" fmla="*/ 0 h 2440"/>
                  <a:gd name="T22" fmla="*/ 0 w 1078"/>
                  <a:gd name="T23" fmla="*/ 0 h 2440"/>
                  <a:gd name="T24" fmla="*/ 0 w 1078"/>
                  <a:gd name="T25" fmla="*/ 0 h 2440"/>
                  <a:gd name="T26" fmla="*/ 0 w 1078"/>
                  <a:gd name="T27" fmla="*/ 0 h 2440"/>
                  <a:gd name="T28" fmla="*/ 0 w 1078"/>
                  <a:gd name="T29" fmla="*/ 0 h 2440"/>
                  <a:gd name="T30" fmla="*/ 0 w 1078"/>
                  <a:gd name="T31" fmla="*/ 0 h 2440"/>
                  <a:gd name="T32" fmla="*/ 0 w 1078"/>
                  <a:gd name="T33" fmla="*/ 0 h 2440"/>
                  <a:gd name="T34" fmla="*/ 0 w 1078"/>
                  <a:gd name="T35" fmla="*/ 0 h 2440"/>
                  <a:gd name="T36" fmla="*/ 0 w 1078"/>
                  <a:gd name="T37" fmla="*/ 0 h 2440"/>
                  <a:gd name="T38" fmla="*/ 0 w 1078"/>
                  <a:gd name="T39" fmla="*/ 0 h 2440"/>
                  <a:gd name="T40" fmla="*/ 0 w 1078"/>
                  <a:gd name="T41" fmla="*/ 0 h 2440"/>
                  <a:gd name="T42" fmla="*/ 0 w 1078"/>
                  <a:gd name="T43" fmla="*/ 0 h 2440"/>
                  <a:gd name="T44" fmla="*/ 0 w 1078"/>
                  <a:gd name="T45" fmla="*/ 0 h 2440"/>
                  <a:gd name="T46" fmla="*/ 0 w 1078"/>
                  <a:gd name="T47" fmla="*/ 0 h 2440"/>
                  <a:gd name="T48" fmla="*/ 0 w 1078"/>
                  <a:gd name="T49" fmla="*/ 0 h 2440"/>
                  <a:gd name="T50" fmla="*/ 0 w 1078"/>
                  <a:gd name="T51" fmla="*/ 0 h 2440"/>
                  <a:gd name="T52" fmla="*/ 0 w 1078"/>
                  <a:gd name="T53" fmla="*/ 0 h 2440"/>
                  <a:gd name="T54" fmla="*/ 0 w 1078"/>
                  <a:gd name="T55" fmla="*/ 0 h 2440"/>
                  <a:gd name="T56" fmla="*/ 0 w 1078"/>
                  <a:gd name="T57" fmla="*/ 0 h 2440"/>
                  <a:gd name="T58" fmla="*/ 0 w 1078"/>
                  <a:gd name="T59" fmla="*/ 0 h 2440"/>
                  <a:gd name="T60" fmla="*/ 0 w 1078"/>
                  <a:gd name="T61" fmla="*/ 0 h 2440"/>
                  <a:gd name="T62" fmla="*/ 0 w 1078"/>
                  <a:gd name="T63" fmla="*/ 0 h 2440"/>
                  <a:gd name="T64" fmla="*/ 0 w 1078"/>
                  <a:gd name="T65" fmla="*/ 0 h 2440"/>
                  <a:gd name="T66" fmla="*/ 0 w 1078"/>
                  <a:gd name="T67" fmla="*/ 0 h 2440"/>
                  <a:gd name="T68" fmla="*/ 0 w 1078"/>
                  <a:gd name="T69" fmla="*/ 0 h 2440"/>
                  <a:gd name="T70" fmla="*/ 0 w 1078"/>
                  <a:gd name="T71" fmla="*/ 0 h 2440"/>
                  <a:gd name="T72" fmla="*/ 0 w 1078"/>
                  <a:gd name="T73" fmla="*/ 0 h 2440"/>
                  <a:gd name="T74" fmla="*/ 0 w 1078"/>
                  <a:gd name="T75" fmla="*/ 0 h 2440"/>
                  <a:gd name="T76" fmla="*/ 0 w 1078"/>
                  <a:gd name="T77" fmla="*/ 0 h 2440"/>
                  <a:gd name="T78" fmla="*/ 0 w 1078"/>
                  <a:gd name="T79" fmla="*/ 0 h 24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78"/>
                  <a:gd name="T121" fmla="*/ 0 h 2440"/>
                  <a:gd name="T122" fmla="*/ 1078 w 1078"/>
                  <a:gd name="T123" fmla="*/ 2440 h 24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68" name="Freeform 348"/>
              <p:cNvSpPr>
                <a:spLocks/>
              </p:cNvSpPr>
              <p:nvPr/>
            </p:nvSpPr>
            <p:spPr bwMode="auto">
              <a:xfrm>
                <a:off x="3389" y="3302"/>
                <a:ext cx="48" cy="135"/>
              </a:xfrm>
              <a:custGeom>
                <a:avLst/>
                <a:gdLst>
                  <a:gd name="T0" fmla="*/ 0 w 1046"/>
                  <a:gd name="T1" fmla="*/ 0 h 2428"/>
                  <a:gd name="T2" fmla="*/ 0 w 1046"/>
                  <a:gd name="T3" fmla="*/ 0 h 2428"/>
                  <a:gd name="T4" fmla="*/ 0 w 1046"/>
                  <a:gd name="T5" fmla="*/ 0 h 2428"/>
                  <a:gd name="T6" fmla="*/ 0 w 1046"/>
                  <a:gd name="T7" fmla="*/ 0 h 2428"/>
                  <a:gd name="T8" fmla="*/ 0 w 1046"/>
                  <a:gd name="T9" fmla="*/ 0 h 2428"/>
                  <a:gd name="T10" fmla="*/ 0 w 1046"/>
                  <a:gd name="T11" fmla="*/ 0 h 2428"/>
                  <a:gd name="T12" fmla="*/ 0 w 1046"/>
                  <a:gd name="T13" fmla="*/ 0 h 2428"/>
                  <a:gd name="T14" fmla="*/ 0 w 1046"/>
                  <a:gd name="T15" fmla="*/ 0 h 2428"/>
                  <a:gd name="T16" fmla="*/ 0 w 1046"/>
                  <a:gd name="T17" fmla="*/ 0 h 2428"/>
                  <a:gd name="T18" fmla="*/ 0 w 1046"/>
                  <a:gd name="T19" fmla="*/ 0 h 2428"/>
                  <a:gd name="T20" fmla="*/ 0 w 1046"/>
                  <a:gd name="T21" fmla="*/ 0 h 2428"/>
                  <a:gd name="T22" fmla="*/ 0 w 1046"/>
                  <a:gd name="T23" fmla="*/ 0 h 2428"/>
                  <a:gd name="T24" fmla="*/ 0 w 1046"/>
                  <a:gd name="T25" fmla="*/ 0 h 2428"/>
                  <a:gd name="T26" fmla="*/ 0 w 1046"/>
                  <a:gd name="T27" fmla="*/ 0 h 2428"/>
                  <a:gd name="T28" fmla="*/ 0 w 1046"/>
                  <a:gd name="T29" fmla="*/ 0 h 2428"/>
                  <a:gd name="T30" fmla="*/ 0 w 1046"/>
                  <a:gd name="T31" fmla="*/ 0 h 2428"/>
                  <a:gd name="T32" fmla="*/ 0 w 1046"/>
                  <a:gd name="T33" fmla="*/ 0 h 2428"/>
                  <a:gd name="T34" fmla="*/ 0 w 1046"/>
                  <a:gd name="T35" fmla="*/ 0 h 2428"/>
                  <a:gd name="T36" fmla="*/ 0 w 1046"/>
                  <a:gd name="T37" fmla="*/ 0 h 2428"/>
                  <a:gd name="T38" fmla="*/ 0 w 1046"/>
                  <a:gd name="T39" fmla="*/ 0 h 2428"/>
                  <a:gd name="T40" fmla="*/ 0 w 1046"/>
                  <a:gd name="T41" fmla="*/ 0 h 2428"/>
                  <a:gd name="T42" fmla="*/ 0 w 1046"/>
                  <a:gd name="T43" fmla="*/ 0 h 2428"/>
                  <a:gd name="T44" fmla="*/ 0 w 1046"/>
                  <a:gd name="T45" fmla="*/ 0 h 2428"/>
                  <a:gd name="T46" fmla="*/ 0 w 1046"/>
                  <a:gd name="T47" fmla="*/ 0 h 2428"/>
                  <a:gd name="T48" fmla="*/ 0 w 1046"/>
                  <a:gd name="T49" fmla="*/ 0 h 2428"/>
                  <a:gd name="T50" fmla="*/ 0 w 1046"/>
                  <a:gd name="T51" fmla="*/ 0 h 2428"/>
                  <a:gd name="T52" fmla="*/ 0 w 1046"/>
                  <a:gd name="T53" fmla="*/ 0 h 2428"/>
                  <a:gd name="T54" fmla="*/ 0 w 1046"/>
                  <a:gd name="T55" fmla="*/ 0 h 2428"/>
                  <a:gd name="T56" fmla="*/ 0 w 1046"/>
                  <a:gd name="T57" fmla="*/ 0 h 2428"/>
                  <a:gd name="T58" fmla="*/ 0 w 1046"/>
                  <a:gd name="T59" fmla="*/ 0 h 2428"/>
                  <a:gd name="T60" fmla="*/ 0 w 1046"/>
                  <a:gd name="T61" fmla="*/ 0 h 2428"/>
                  <a:gd name="T62" fmla="*/ 0 w 1046"/>
                  <a:gd name="T63" fmla="*/ 0 h 2428"/>
                  <a:gd name="T64" fmla="*/ 0 w 1046"/>
                  <a:gd name="T65" fmla="*/ 0 h 2428"/>
                  <a:gd name="T66" fmla="*/ 0 w 1046"/>
                  <a:gd name="T67" fmla="*/ 0 h 2428"/>
                  <a:gd name="T68" fmla="*/ 0 w 1046"/>
                  <a:gd name="T69" fmla="*/ 0 h 2428"/>
                  <a:gd name="T70" fmla="*/ 0 w 1046"/>
                  <a:gd name="T71" fmla="*/ 0 h 2428"/>
                  <a:gd name="T72" fmla="*/ 0 w 1046"/>
                  <a:gd name="T73" fmla="*/ 0 h 2428"/>
                  <a:gd name="T74" fmla="*/ 0 w 1046"/>
                  <a:gd name="T75" fmla="*/ 0 h 2428"/>
                  <a:gd name="T76" fmla="*/ 0 w 1046"/>
                  <a:gd name="T77" fmla="*/ 0 h 2428"/>
                  <a:gd name="T78" fmla="*/ 0 w 1046"/>
                  <a:gd name="T79" fmla="*/ 0 h 2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46"/>
                  <a:gd name="T121" fmla="*/ 0 h 2428"/>
                  <a:gd name="T122" fmla="*/ 1046 w 1046"/>
                  <a:gd name="T123" fmla="*/ 2428 h 2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69" name="Freeform 349"/>
              <p:cNvSpPr>
                <a:spLocks/>
              </p:cNvSpPr>
              <p:nvPr/>
            </p:nvSpPr>
            <p:spPr bwMode="auto">
              <a:xfrm>
                <a:off x="3389" y="3302"/>
                <a:ext cx="46" cy="134"/>
              </a:xfrm>
              <a:custGeom>
                <a:avLst/>
                <a:gdLst>
                  <a:gd name="T0" fmla="*/ 0 w 1017"/>
                  <a:gd name="T1" fmla="*/ 0 h 2414"/>
                  <a:gd name="T2" fmla="*/ 0 w 1017"/>
                  <a:gd name="T3" fmla="*/ 0 h 2414"/>
                  <a:gd name="T4" fmla="*/ 0 w 1017"/>
                  <a:gd name="T5" fmla="*/ 0 h 2414"/>
                  <a:gd name="T6" fmla="*/ 0 w 1017"/>
                  <a:gd name="T7" fmla="*/ 0 h 2414"/>
                  <a:gd name="T8" fmla="*/ 0 w 1017"/>
                  <a:gd name="T9" fmla="*/ 0 h 2414"/>
                  <a:gd name="T10" fmla="*/ 0 60000 65536"/>
                  <a:gd name="T11" fmla="*/ 0 60000 65536"/>
                  <a:gd name="T12" fmla="*/ 0 60000 65536"/>
                  <a:gd name="T13" fmla="*/ 0 60000 65536"/>
                  <a:gd name="T14" fmla="*/ 0 60000 65536"/>
                  <a:gd name="T15" fmla="*/ 0 w 1017"/>
                  <a:gd name="T16" fmla="*/ 0 h 2414"/>
                  <a:gd name="T17" fmla="*/ 1017 w 1017"/>
                  <a:gd name="T18" fmla="*/ 2414 h 2414"/>
                </a:gdLst>
                <a:ahLst/>
                <a:cxnLst>
                  <a:cxn ang="T10">
                    <a:pos x="T0" y="T1"/>
                  </a:cxn>
                  <a:cxn ang="T11">
                    <a:pos x="T2" y="T3"/>
                  </a:cxn>
                  <a:cxn ang="T12">
                    <a:pos x="T4" y="T5"/>
                  </a:cxn>
                  <a:cxn ang="T13">
                    <a:pos x="T6" y="T7"/>
                  </a:cxn>
                  <a:cxn ang="T14">
                    <a:pos x="T8" y="T9"/>
                  </a:cxn>
                </a:cxnLst>
                <a:rect l="T15" t="T16" r="T17" b="T18"/>
                <a:pathLst>
                  <a:path w="1017" h="2414">
                    <a:moveTo>
                      <a:pt x="32" y="0"/>
                    </a:moveTo>
                    <a:lnTo>
                      <a:pt x="0" y="13"/>
                    </a:lnTo>
                    <a:lnTo>
                      <a:pt x="977" y="2414"/>
                    </a:lnTo>
                    <a:lnTo>
                      <a:pt x="1017" y="2396"/>
                    </a:lnTo>
                    <a:lnTo>
                      <a:pt x="32" y="0"/>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70" name="Freeform 350"/>
              <p:cNvSpPr>
                <a:spLocks/>
              </p:cNvSpPr>
              <p:nvPr/>
            </p:nvSpPr>
            <p:spPr bwMode="auto">
              <a:xfrm>
                <a:off x="3388" y="3298"/>
                <a:ext cx="8" cy="6"/>
              </a:xfrm>
              <a:custGeom>
                <a:avLst/>
                <a:gdLst>
                  <a:gd name="T0" fmla="*/ 0 w 173"/>
                  <a:gd name="T1" fmla="*/ 0 h 95"/>
                  <a:gd name="T2" fmla="*/ 0 w 173"/>
                  <a:gd name="T3" fmla="*/ 0 h 95"/>
                  <a:gd name="T4" fmla="*/ 0 w 173"/>
                  <a:gd name="T5" fmla="*/ 0 h 95"/>
                  <a:gd name="T6" fmla="*/ 0 w 173"/>
                  <a:gd name="T7" fmla="*/ 0 h 95"/>
                  <a:gd name="T8" fmla="*/ 0 w 173"/>
                  <a:gd name="T9" fmla="*/ 0 h 95"/>
                  <a:gd name="T10" fmla="*/ 0 60000 65536"/>
                  <a:gd name="T11" fmla="*/ 0 60000 65536"/>
                  <a:gd name="T12" fmla="*/ 0 60000 65536"/>
                  <a:gd name="T13" fmla="*/ 0 60000 65536"/>
                  <a:gd name="T14" fmla="*/ 0 60000 65536"/>
                  <a:gd name="T15" fmla="*/ 0 w 173"/>
                  <a:gd name="T16" fmla="*/ 0 h 95"/>
                  <a:gd name="T17" fmla="*/ 173 w 173"/>
                  <a:gd name="T18" fmla="*/ 95 h 95"/>
                </a:gdLst>
                <a:ahLst/>
                <a:cxnLst>
                  <a:cxn ang="T10">
                    <a:pos x="T0" y="T1"/>
                  </a:cxn>
                  <a:cxn ang="T11">
                    <a:pos x="T2" y="T3"/>
                  </a:cxn>
                  <a:cxn ang="T12">
                    <a:pos x="T4" y="T5"/>
                  </a:cxn>
                  <a:cxn ang="T13">
                    <a:pos x="T6" y="T7"/>
                  </a:cxn>
                  <a:cxn ang="T14">
                    <a:pos x="T8" y="T9"/>
                  </a:cxn>
                </a:cxnLst>
                <a:rect l="T15" t="T16" r="T17" b="T18"/>
                <a:pathLst>
                  <a:path w="173" h="95">
                    <a:moveTo>
                      <a:pt x="173" y="20"/>
                    </a:moveTo>
                    <a:lnTo>
                      <a:pt x="7" y="95"/>
                    </a:lnTo>
                    <a:lnTo>
                      <a:pt x="0" y="75"/>
                    </a:lnTo>
                    <a:lnTo>
                      <a:pt x="166" y="0"/>
                    </a:lnTo>
                    <a:lnTo>
                      <a:pt x="173" y="20"/>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71" name="Freeform 351"/>
              <p:cNvSpPr>
                <a:spLocks/>
              </p:cNvSpPr>
              <p:nvPr/>
            </p:nvSpPr>
            <p:spPr bwMode="auto">
              <a:xfrm>
                <a:off x="3386" y="3293"/>
                <a:ext cx="9" cy="10"/>
              </a:xfrm>
              <a:custGeom>
                <a:avLst/>
                <a:gdLst>
                  <a:gd name="T0" fmla="*/ 0 w 200"/>
                  <a:gd name="T1" fmla="*/ 0 h 179"/>
                  <a:gd name="T2" fmla="*/ 0 w 200"/>
                  <a:gd name="T3" fmla="*/ 0 h 179"/>
                  <a:gd name="T4" fmla="*/ 0 w 200"/>
                  <a:gd name="T5" fmla="*/ 0 h 179"/>
                  <a:gd name="T6" fmla="*/ 0 w 200"/>
                  <a:gd name="T7" fmla="*/ 0 h 179"/>
                  <a:gd name="T8" fmla="*/ 0 w 200"/>
                  <a:gd name="T9" fmla="*/ 0 h 179"/>
                  <a:gd name="T10" fmla="*/ 0 w 200"/>
                  <a:gd name="T11" fmla="*/ 0 h 179"/>
                  <a:gd name="T12" fmla="*/ 0 60000 65536"/>
                  <a:gd name="T13" fmla="*/ 0 60000 65536"/>
                  <a:gd name="T14" fmla="*/ 0 60000 65536"/>
                  <a:gd name="T15" fmla="*/ 0 60000 65536"/>
                  <a:gd name="T16" fmla="*/ 0 60000 65536"/>
                  <a:gd name="T17" fmla="*/ 0 60000 65536"/>
                  <a:gd name="T18" fmla="*/ 0 w 200"/>
                  <a:gd name="T19" fmla="*/ 0 h 179"/>
                  <a:gd name="T20" fmla="*/ 200 w 200"/>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00" h="179">
                    <a:moveTo>
                      <a:pt x="200" y="106"/>
                    </a:moveTo>
                    <a:lnTo>
                      <a:pt x="33" y="179"/>
                    </a:lnTo>
                    <a:lnTo>
                      <a:pt x="0" y="100"/>
                    </a:lnTo>
                    <a:lnTo>
                      <a:pt x="58" y="0"/>
                    </a:lnTo>
                    <a:lnTo>
                      <a:pt x="168" y="26"/>
                    </a:lnTo>
                    <a:lnTo>
                      <a:pt x="200" y="106"/>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72" name="Freeform 352"/>
              <p:cNvSpPr>
                <a:spLocks/>
              </p:cNvSpPr>
              <p:nvPr/>
            </p:nvSpPr>
            <p:spPr bwMode="auto">
              <a:xfrm>
                <a:off x="3386" y="3293"/>
                <a:ext cx="8" cy="10"/>
              </a:xfrm>
              <a:custGeom>
                <a:avLst/>
                <a:gdLst>
                  <a:gd name="T0" fmla="*/ 0 w 173"/>
                  <a:gd name="T1" fmla="*/ 0 h 177"/>
                  <a:gd name="T2" fmla="*/ 0 w 173"/>
                  <a:gd name="T3" fmla="*/ 0 h 177"/>
                  <a:gd name="T4" fmla="*/ 0 w 173"/>
                  <a:gd name="T5" fmla="*/ 0 h 177"/>
                  <a:gd name="T6" fmla="*/ 0 w 173"/>
                  <a:gd name="T7" fmla="*/ 0 h 177"/>
                  <a:gd name="T8" fmla="*/ 0 w 173"/>
                  <a:gd name="T9" fmla="*/ 0 h 177"/>
                  <a:gd name="T10" fmla="*/ 0 w 173"/>
                  <a:gd name="T11" fmla="*/ 0 h 177"/>
                  <a:gd name="T12" fmla="*/ 0 w 173"/>
                  <a:gd name="T13" fmla="*/ 0 h 177"/>
                  <a:gd name="T14" fmla="*/ 0 w 173"/>
                  <a:gd name="T15" fmla="*/ 0 h 177"/>
                  <a:gd name="T16" fmla="*/ 0 w 173"/>
                  <a:gd name="T17" fmla="*/ 0 h 177"/>
                  <a:gd name="T18" fmla="*/ 0 w 173"/>
                  <a:gd name="T19" fmla="*/ 0 h 177"/>
                  <a:gd name="T20" fmla="*/ 0 w 173"/>
                  <a:gd name="T21" fmla="*/ 0 h 177"/>
                  <a:gd name="T22" fmla="*/ 0 w 173"/>
                  <a:gd name="T23" fmla="*/ 0 h 177"/>
                  <a:gd name="T24" fmla="*/ 0 w 173"/>
                  <a:gd name="T25" fmla="*/ 0 h 177"/>
                  <a:gd name="T26" fmla="*/ 0 w 173"/>
                  <a:gd name="T27" fmla="*/ 0 h 177"/>
                  <a:gd name="T28" fmla="*/ 0 w 173"/>
                  <a:gd name="T29" fmla="*/ 0 h 177"/>
                  <a:gd name="T30" fmla="*/ 0 w 173"/>
                  <a:gd name="T31" fmla="*/ 0 h 177"/>
                  <a:gd name="T32" fmla="*/ 0 w 173"/>
                  <a:gd name="T33" fmla="*/ 0 h 177"/>
                  <a:gd name="T34" fmla="*/ 0 w 173"/>
                  <a:gd name="T35" fmla="*/ 0 h 177"/>
                  <a:gd name="T36" fmla="*/ 0 w 173"/>
                  <a:gd name="T37" fmla="*/ 0 h 177"/>
                  <a:gd name="T38" fmla="*/ 0 w 173"/>
                  <a:gd name="T39" fmla="*/ 0 h 177"/>
                  <a:gd name="T40" fmla="*/ 0 w 173"/>
                  <a:gd name="T41" fmla="*/ 0 h 177"/>
                  <a:gd name="T42" fmla="*/ 0 w 173"/>
                  <a:gd name="T43" fmla="*/ 0 h 177"/>
                  <a:gd name="T44" fmla="*/ 0 w 173"/>
                  <a:gd name="T45" fmla="*/ 0 h 177"/>
                  <a:gd name="T46" fmla="*/ 0 w 173"/>
                  <a:gd name="T47" fmla="*/ 0 h 177"/>
                  <a:gd name="T48" fmla="*/ 0 w 173"/>
                  <a:gd name="T49" fmla="*/ 0 h 177"/>
                  <a:gd name="T50" fmla="*/ 0 w 173"/>
                  <a:gd name="T51" fmla="*/ 0 h 177"/>
                  <a:gd name="T52" fmla="*/ 0 w 173"/>
                  <a:gd name="T53" fmla="*/ 0 h 177"/>
                  <a:gd name="T54" fmla="*/ 0 w 173"/>
                  <a:gd name="T55" fmla="*/ 0 h 177"/>
                  <a:gd name="T56" fmla="*/ 0 w 173"/>
                  <a:gd name="T57" fmla="*/ 0 h 177"/>
                  <a:gd name="T58" fmla="*/ 0 w 173"/>
                  <a:gd name="T59" fmla="*/ 0 h 177"/>
                  <a:gd name="T60" fmla="*/ 0 w 173"/>
                  <a:gd name="T61" fmla="*/ 0 h 177"/>
                  <a:gd name="T62" fmla="*/ 0 w 173"/>
                  <a:gd name="T63" fmla="*/ 0 h 177"/>
                  <a:gd name="T64" fmla="*/ 0 w 173"/>
                  <a:gd name="T65" fmla="*/ 0 h 177"/>
                  <a:gd name="T66" fmla="*/ 0 w 173"/>
                  <a:gd name="T67" fmla="*/ 0 h 177"/>
                  <a:gd name="T68" fmla="*/ 0 w 173"/>
                  <a:gd name="T69" fmla="*/ 0 h 177"/>
                  <a:gd name="T70" fmla="*/ 0 w 173"/>
                  <a:gd name="T71" fmla="*/ 0 h 177"/>
                  <a:gd name="T72" fmla="*/ 0 w 173"/>
                  <a:gd name="T73" fmla="*/ 0 h 177"/>
                  <a:gd name="T74" fmla="*/ 0 w 173"/>
                  <a:gd name="T75" fmla="*/ 0 h 177"/>
                  <a:gd name="T76" fmla="*/ 0 w 173"/>
                  <a:gd name="T77" fmla="*/ 0 h 177"/>
                  <a:gd name="T78" fmla="*/ 0 w 173"/>
                  <a:gd name="T79" fmla="*/ 0 h 177"/>
                  <a:gd name="T80" fmla="*/ 0 w 173"/>
                  <a:gd name="T81" fmla="*/ 0 h 1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3"/>
                  <a:gd name="T124" fmla="*/ 0 h 177"/>
                  <a:gd name="T125" fmla="*/ 173 w 173"/>
                  <a:gd name="T126" fmla="*/ 177 h 1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73" name="Freeform 353"/>
              <p:cNvSpPr>
                <a:spLocks/>
              </p:cNvSpPr>
              <p:nvPr/>
            </p:nvSpPr>
            <p:spPr bwMode="auto">
              <a:xfrm>
                <a:off x="3387" y="3293"/>
                <a:ext cx="6" cy="9"/>
              </a:xfrm>
              <a:custGeom>
                <a:avLst/>
                <a:gdLst>
                  <a:gd name="T0" fmla="*/ 0 w 142"/>
                  <a:gd name="T1" fmla="*/ 0 h 175"/>
                  <a:gd name="T2" fmla="*/ 0 w 142"/>
                  <a:gd name="T3" fmla="*/ 0 h 175"/>
                  <a:gd name="T4" fmla="*/ 0 w 142"/>
                  <a:gd name="T5" fmla="*/ 0 h 175"/>
                  <a:gd name="T6" fmla="*/ 0 w 142"/>
                  <a:gd name="T7" fmla="*/ 0 h 175"/>
                  <a:gd name="T8" fmla="*/ 0 w 142"/>
                  <a:gd name="T9" fmla="*/ 0 h 175"/>
                  <a:gd name="T10" fmla="*/ 0 w 142"/>
                  <a:gd name="T11" fmla="*/ 0 h 175"/>
                  <a:gd name="T12" fmla="*/ 0 w 142"/>
                  <a:gd name="T13" fmla="*/ 0 h 175"/>
                  <a:gd name="T14" fmla="*/ 0 w 142"/>
                  <a:gd name="T15" fmla="*/ 0 h 175"/>
                  <a:gd name="T16" fmla="*/ 0 w 142"/>
                  <a:gd name="T17" fmla="*/ 0 h 175"/>
                  <a:gd name="T18" fmla="*/ 0 w 142"/>
                  <a:gd name="T19" fmla="*/ 0 h 175"/>
                  <a:gd name="T20" fmla="*/ 0 w 142"/>
                  <a:gd name="T21" fmla="*/ 0 h 175"/>
                  <a:gd name="T22" fmla="*/ 0 w 142"/>
                  <a:gd name="T23" fmla="*/ 0 h 175"/>
                  <a:gd name="T24" fmla="*/ 0 w 142"/>
                  <a:gd name="T25" fmla="*/ 0 h 175"/>
                  <a:gd name="T26" fmla="*/ 0 w 142"/>
                  <a:gd name="T27" fmla="*/ 0 h 175"/>
                  <a:gd name="T28" fmla="*/ 0 w 142"/>
                  <a:gd name="T29" fmla="*/ 0 h 175"/>
                  <a:gd name="T30" fmla="*/ 0 w 142"/>
                  <a:gd name="T31" fmla="*/ 0 h 175"/>
                  <a:gd name="T32" fmla="*/ 0 w 142"/>
                  <a:gd name="T33" fmla="*/ 0 h 175"/>
                  <a:gd name="T34" fmla="*/ 0 w 142"/>
                  <a:gd name="T35" fmla="*/ 0 h 175"/>
                  <a:gd name="T36" fmla="*/ 0 w 142"/>
                  <a:gd name="T37" fmla="*/ 0 h 175"/>
                  <a:gd name="T38" fmla="*/ 0 w 142"/>
                  <a:gd name="T39" fmla="*/ 0 h 175"/>
                  <a:gd name="T40" fmla="*/ 0 w 142"/>
                  <a:gd name="T41" fmla="*/ 0 h 175"/>
                  <a:gd name="T42" fmla="*/ 0 w 142"/>
                  <a:gd name="T43" fmla="*/ 0 h 175"/>
                  <a:gd name="T44" fmla="*/ 0 w 142"/>
                  <a:gd name="T45" fmla="*/ 0 h 175"/>
                  <a:gd name="T46" fmla="*/ 0 w 142"/>
                  <a:gd name="T47" fmla="*/ 0 h 175"/>
                  <a:gd name="T48" fmla="*/ 0 w 142"/>
                  <a:gd name="T49" fmla="*/ 0 h 175"/>
                  <a:gd name="T50" fmla="*/ 0 w 142"/>
                  <a:gd name="T51" fmla="*/ 0 h 175"/>
                  <a:gd name="T52" fmla="*/ 0 w 142"/>
                  <a:gd name="T53" fmla="*/ 0 h 175"/>
                  <a:gd name="T54" fmla="*/ 0 w 142"/>
                  <a:gd name="T55" fmla="*/ 0 h 175"/>
                  <a:gd name="T56" fmla="*/ 0 w 142"/>
                  <a:gd name="T57" fmla="*/ 0 h 175"/>
                  <a:gd name="T58" fmla="*/ 0 w 142"/>
                  <a:gd name="T59" fmla="*/ 0 h 175"/>
                  <a:gd name="T60" fmla="*/ 0 w 142"/>
                  <a:gd name="T61" fmla="*/ 0 h 175"/>
                  <a:gd name="T62" fmla="*/ 0 w 142"/>
                  <a:gd name="T63" fmla="*/ 0 h 175"/>
                  <a:gd name="T64" fmla="*/ 0 w 142"/>
                  <a:gd name="T65" fmla="*/ 0 h 175"/>
                  <a:gd name="T66" fmla="*/ 0 w 142"/>
                  <a:gd name="T67" fmla="*/ 0 h 175"/>
                  <a:gd name="T68" fmla="*/ 0 w 142"/>
                  <a:gd name="T69" fmla="*/ 0 h 175"/>
                  <a:gd name="T70" fmla="*/ 0 w 142"/>
                  <a:gd name="T71" fmla="*/ 0 h 175"/>
                  <a:gd name="T72" fmla="*/ 0 w 142"/>
                  <a:gd name="T73" fmla="*/ 0 h 175"/>
                  <a:gd name="T74" fmla="*/ 0 w 142"/>
                  <a:gd name="T75" fmla="*/ 0 h 175"/>
                  <a:gd name="T76" fmla="*/ 0 w 142"/>
                  <a:gd name="T77" fmla="*/ 0 h 175"/>
                  <a:gd name="T78" fmla="*/ 0 w 142"/>
                  <a:gd name="T79" fmla="*/ 0 h 175"/>
                  <a:gd name="T80" fmla="*/ 0 w 142"/>
                  <a:gd name="T81" fmla="*/ 0 h 1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175"/>
                  <a:gd name="T125" fmla="*/ 142 w 142"/>
                  <a:gd name="T126" fmla="*/ 175 h 1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74" name="Freeform 354"/>
              <p:cNvSpPr>
                <a:spLocks/>
              </p:cNvSpPr>
              <p:nvPr/>
            </p:nvSpPr>
            <p:spPr bwMode="auto">
              <a:xfrm>
                <a:off x="3387" y="3293"/>
                <a:ext cx="5" cy="9"/>
              </a:xfrm>
              <a:custGeom>
                <a:avLst/>
                <a:gdLst>
                  <a:gd name="T0" fmla="*/ 0 w 116"/>
                  <a:gd name="T1" fmla="*/ 0 h 172"/>
                  <a:gd name="T2" fmla="*/ 0 w 116"/>
                  <a:gd name="T3" fmla="*/ 0 h 172"/>
                  <a:gd name="T4" fmla="*/ 0 w 116"/>
                  <a:gd name="T5" fmla="*/ 0 h 172"/>
                  <a:gd name="T6" fmla="*/ 0 w 116"/>
                  <a:gd name="T7" fmla="*/ 0 h 172"/>
                  <a:gd name="T8" fmla="*/ 0 w 116"/>
                  <a:gd name="T9" fmla="*/ 0 h 172"/>
                  <a:gd name="T10" fmla="*/ 0 w 116"/>
                  <a:gd name="T11" fmla="*/ 0 h 172"/>
                  <a:gd name="T12" fmla="*/ 0 w 116"/>
                  <a:gd name="T13" fmla="*/ 0 h 172"/>
                  <a:gd name="T14" fmla="*/ 0 w 116"/>
                  <a:gd name="T15" fmla="*/ 0 h 172"/>
                  <a:gd name="T16" fmla="*/ 0 w 116"/>
                  <a:gd name="T17" fmla="*/ 0 h 172"/>
                  <a:gd name="T18" fmla="*/ 0 w 116"/>
                  <a:gd name="T19" fmla="*/ 0 h 172"/>
                  <a:gd name="T20" fmla="*/ 0 w 116"/>
                  <a:gd name="T21" fmla="*/ 0 h 172"/>
                  <a:gd name="T22" fmla="*/ 0 w 116"/>
                  <a:gd name="T23" fmla="*/ 0 h 172"/>
                  <a:gd name="T24" fmla="*/ 0 w 116"/>
                  <a:gd name="T25" fmla="*/ 0 h 172"/>
                  <a:gd name="T26" fmla="*/ 0 w 116"/>
                  <a:gd name="T27" fmla="*/ 0 h 172"/>
                  <a:gd name="T28" fmla="*/ 0 w 116"/>
                  <a:gd name="T29" fmla="*/ 0 h 172"/>
                  <a:gd name="T30" fmla="*/ 0 w 116"/>
                  <a:gd name="T31" fmla="*/ 0 h 172"/>
                  <a:gd name="T32" fmla="*/ 0 w 116"/>
                  <a:gd name="T33" fmla="*/ 0 h 172"/>
                  <a:gd name="T34" fmla="*/ 0 w 116"/>
                  <a:gd name="T35" fmla="*/ 0 h 172"/>
                  <a:gd name="T36" fmla="*/ 0 w 116"/>
                  <a:gd name="T37" fmla="*/ 0 h 172"/>
                  <a:gd name="T38" fmla="*/ 0 w 116"/>
                  <a:gd name="T39" fmla="*/ 0 h 172"/>
                  <a:gd name="T40" fmla="*/ 0 w 116"/>
                  <a:gd name="T41" fmla="*/ 0 h 172"/>
                  <a:gd name="T42" fmla="*/ 0 w 116"/>
                  <a:gd name="T43" fmla="*/ 0 h 172"/>
                  <a:gd name="T44" fmla="*/ 0 w 116"/>
                  <a:gd name="T45" fmla="*/ 0 h 172"/>
                  <a:gd name="T46" fmla="*/ 0 w 116"/>
                  <a:gd name="T47" fmla="*/ 0 h 172"/>
                  <a:gd name="T48" fmla="*/ 0 w 116"/>
                  <a:gd name="T49" fmla="*/ 0 h 172"/>
                  <a:gd name="T50" fmla="*/ 0 w 116"/>
                  <a:gd name="T51" fmla="*/ 0 h 172"/>
                  <a:gd name="T52" fmla="*/ 0 w 116"/>
                  <a:gd name="T53" fmla="*/ 0 h 172"/>
                  <a:gd name="T54" fmla="*/ 0 w 116"/>
                  <a:gd name="T55" fmla="*/ 0 h 172"/>
                  <a:gd name="T56" fmla="*/ 0 w 116"/>
                  <a:gd name="T57" fmla="*/ 0 h 172"/>
                  <a:gd name="T58" fmla="*/ 0 w 116"/>
                  <a:gd name="T59" fmla="*/ 0 h 172"/>
                  <a:gd name="T60" fmla="*/ 0 w 116"/>
                  <a:gd name="T61" fmla="*/ 0 h 172"/>
                  <a:gd name="T62" fmla="*/ 0 w 116"/>
                  <a:gd name="T63" fmla="*/ 0 h 172"/>
                  <a:gd name="T64" fmla="*/ 0 w 116"/>
                  <a:gd name="T65" fmla="*/ 0 h 172"/>
                  <a:gd name="T66" fmla="*/ 0 w 116"/>
                  <a:gd name="T67" fmla="*/ 0 h 172"/>
                  <a:gd name="T68" fmla="*/ 0 w 116"/>
                  <a:gd name="T69" fmla="*/ 0 h 172"/>
                  <a:gd name="T70" fmla="*/ 0 w 116"/>
                  <a:gd name="T71" fmla="*/ 0 h 172"/>
                  <a:gd name="T72" fmla="*/ 0 w 116"/>
                  <a:gd name="T73" fmla="*/ 0 h 172"/>
                  <a:gd name="T74" fmla="*/ 0 w 116"/>
                  <a:gd name="T75" fmla="*/ 0 h 172"/>
                  <a:gd name="T76" fmla="*/ 0 w 116"/>
                  <a:gd name="T77" fmla="*/ 0 h 172"/>
                  <a:gd name="T78" fmla="*/ 0 w 116"/>
                  <a:gd name="T79" fmla="*/ 0 h 172"/>
                  <a:gd name="T80" fmla="*/ 0 w 116"/>
                  <a:gd name="T81" fmla="*/ 0 h 1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172"/>
                  <a:gd name="T125" fmla="*/ 116 w 116"/>
                  <a:gd name="T126" fmla="*/ 172 h 1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75" name="Freeform 355"/>
              <p:cNvSpPr>
                <a:spLocks/>
              </p:cNvSpPr>
              <p:nvPr/>
            </p:nvSpPr>
            <p:spPr bwMode="auto">
              <a:xfrm>
                <a:off x="3387" y="3293"/>
                <a:ext cx="4" cy="9"/>
              </a:xfrm>
              <a:custGeom>
                <a:avLst/>
                <a:gdLst>
                  <a:gd name="T0" fmla="*/ 0 w 88"/>
                  <a:gd name="T1" fmla="*/ 0 h 170"/>
                  <a:gd name="T2" fmla="*/ 0 w 88"/>
                  <a:gd name="T3" fmla="*/ 0 h 170"/>
                  <a:gd name="T4" fmla="*/ 0 w 88"/>
                  <a:gd name="T5" fmla="*/ 0 h 170"/>
                  <a:gd name="T6" fmla="*/ 0 w 88"/>
                  <a:gd name="T7" fmla="*/ 0 h 170"/>
                  <a:gd name="T8" fmla="*/ 0 w 88"/>
                  <a:gd name="T9" fmla="*/ 0 h 170"/>
                  <a:gd name="T10" fmla="*/ 0 w 88"/>
                  <a:gd name="T11" fmla="*/ 0 h 170"/>
                  <a:gd name="T12" fmla="*/ 0 w 88"/>
                  <a:gd name="T13" fmla="*/ 0 h 170"/>
                  <a:gd name="T14" fmla="*/ 0 w 88"/>
                  <a:gd name="T15" fmla="*/ 0 h 170"/>
                  <a:gd name="T16" fmla="*/ 0 w 88"/>
                  <a:gd name="T17" fmla="*/ 0 h 170"/>
                  <a:gd name="T18" fmla="*/ 0 w 88"/>
                  <a:gd name="T19" fmla="*/ 0 h 170"/>
                  <a:gd name="T20" fmla="*/ 0 w 88"/>
                  <a:gd name="T21" fmla="*/ 0 h 170"/>
                  <a:gd name="T22" fmla="*/ 0 w 88"/>
                  <a:gd name="T23" fmla="*/ 0 h 170"/>
                  <a:gd name="T24" fmla="*/ 0 w 88"/>
                  <a:gd name="T25" fmla="*/ 0 h 170"/>
                  <a:gd name="T26" fmla="*/ 0 w 88"/>
                  <a:gd name="T27" fmla="*/ 0 h 170"/>
                  <a:gd name="T28" fmla="*/ 0 w 88"/>
                  <a:gd name="T29" fmla="*/ 0 h 170"/>
                  <a:gd name="T30" fmla="*/ 0 w 88"/>
                  <a:gd name="T31" fmla="*/ 0 h 170"/>
                  <a:gd name="T32" fmla="*/ 0 w 88"/>
                  <a:gd name="T33" fmla="*/ 0 h 170"/>
                  <a:gd name="T34" fmla="*/ 0 w 88"/>
                  <a:gd name="T35" fmla="*/ 0 h 170"/>
                  <a:gd name="T36" fmla="*/ 0 w 88"/>
                  <a:gd name="T37" fmla="*/ 0 h 170"/>
                  <a:gd name="T38" fmla="*/ 0 w 88"/>
                  <a:gd name="T39" fmla="*/ 0 h 170"/>
                  <a:gd name="T40" fmla="*/ 0 w 88"/>
                  <a:gd name="T41" fmla="*/ 0 h 170"/>
                  <a:gd name="T42" fmla="*/ 0 w 88"/>
                  <a:gd name="T43" fmla="*/ 0 h 170"/>
                  <a:gd name="T44" fmla="*/ 0 w 88"/>
                  <a:gd name="T45" fmla="*/ 0 h 170"/>
                  <a:gd name="T46" fmla="*/ 0 w 88"/>
                  <a:gd name="T47" fmla="*/ 0 h 170"/>
                  <a:gd name="T48" fmla="*/ 0 w 88"/>
                  <a:gd name="T49" fmla="*/ 0 h 170"/>
                  <a:gd name="T50" fmla="*/ 0 w 88"/>
                  <a:gd name="T51" fmla="*/ 0 h 170"/>
                  <a:gd name="T52" fmla="*/ 0 w 88"/>
                  <a:gd name="T53" fmla="*/ 0 h 170"/>
                  <a:gd name="T54" fmla="*/ 0 w 88"/>
                  <a:gd name="T55" fmla="*/ 0 h 170"/>
                  <a:gd name="T56" fmla="*/ 0 w 88"/>
                  <a:gd name="T57" fmla="*/ 0 h 170"/>
                  <a:gd name="T58" fmla="*/ 0 w 88"/>
                  <a:gd name="T59" fmla="*/ 0 h 170"/>
                  <a:gd name="T60" fmla="*/ 0 w 88"/>
                  <a:gd name="T61" fmla="*/ 0 h 170"/>
                  <a:gd name="T62" fmla="*/ 0 w 88"/>
                  <a:gd name="T63" fmla="*/ 0 h 170"/>
                  <a:gd name="T64" fmla="*/ 0 w 88"/>
                  <a:gd name="T65" fmla="*/ 0 h 170"/>
                  <a:gd name="T66" fmla="*/ 0 w 88"/>
                  <a:gd name="T67" fmla="*/ 0 h 170"/>
                  <a:gd name="T68" fmla="*/ 0 w 88"/>
                  <a:gd name="T69" fmla="*/ 0 h 170"/>
                  <a:gd name="T70" fmla="*/ 0 w 88"/>
                  <a:gd name="T71" fmla="*/ 0 h 170"/>
                  <a:gd name="T72" fmla="*/ 0 w 88"/>
                  <a:gd name="T73" fmla="*/ 0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
                  <a:gd name="T112" fmla="*/ 0 h 170"/>
                  <a:gd name="T113" fmla="*/ 88 w 88"/>
                  <a:gd name="T114" fmla="*/ 170 h 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76" name="Freeform 356"/>
              <p:cNvSpPr>
                <a:spLocks/>
              </p:cNvSpPr>
              <p:nvPr/>
            </p:nvSpPr>
            <p:spPr bwMode="auto">
              <a:xfrm>
                <a:off x="3388" y="3293"/>
                <a:ext cx="2" cy="9"/>
              </a:xfrm>
              <a:custGeom>
                <a:avLst/>
                <a:gdLst>
                  <a:gd name="T0" fmla="*/ 0 w 59"/>
                  <a:gd name="T1" fmla="*/ 0 h 167"/>
                  <a:gd name="T2" fmla="*/ 0 w 59"/>
                  <a:gd name="T3" fmla="*/ 0 h 167"/>
                  <a:gd name="T4" fmla="*/ 0 w 59"/>
                  <a:gd name="T5" fmla="*/ 0 h 167"/>
                  <a:gd name="T6" fmla="*/ 0 w 59"/>
                  <a:gd name="T7" fmla="*/ 0 h 167"/>
                  <a:gd name="T8" fmla="*/ 0 w 59"/>
                  <a:gd name="T9" fmla="*/ 0 h 167"/>
                  <a:gd name="T10" fmla="*/ 0 w 59"/>
                  <a:gd name="T11" fmla="*/ 0 h 167"/>
                  <a:gd name="T12" fmla="*/ 0 60000 65536"/>
                  <a:gd name="T13" fmla="*/ 0 60000 65536"/>
                  <a:gd name="T14" fmla="*/ 0 60000 65536"/>
                  <a:gd name="T15" fmla="*/ 0 60000 65536"/>
                  <a:gd name="T16" fmla="*/ 0 60000 65536"/>
                  <a:gd name="T17" fmla="*/ 0 60000 65536"/>
                  <a:gd name="T18" fmla="*/ 0 w 59"/>
                  <a:gd name="T19" fmla="*/ 0 h 167"/>
                  <a:gd name="T20" fmla="*/ 59 w 59"/>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59" h="167">
                    <a:moveTo>
                      <a:pt x="59" y="155"/>
                    </a:moveTo>
                    <a:lnTo>
                      <a:pt x="33" y="167"/>
                    </a:lnTo>
                    <a:lnTo>
                      <a:pt x="0" y="87"/>
                    </a:lnTo>
                    <a:lnTo>
                      <a:pt x="29" y="0"/>
                    </a:lnTo>
                    <a:lnTo>
                      <a:pt x="26" y="76"/>
                    </a:lnTo>
                    <a:lnTo>
                      <a:pt x="59" y="155"/>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77" name="Freeform 357"/>
              <p:cNvSpPr>
                <a:spLocks/>
              </p:cNvSpPr>
              <p:nvPr/>
            </p:nvSpPr>
            <p:spPr bwMode="auto">
              <a:xfrm>
                <a:off x="3386" y="3294"/>
                <a:ext cx="8" cy="4"/>
              </a:xfrm>
              <a:custGeom>
                <a:avLst/>
                <a:gdLst>
                  <a:gd name="T0" fmla="*/ 0 w 172"/>
                  <a:gd name="T1" fmla="*/ 0 h 81"/>
                  <a:gd name="T2" fmla="*/ 0 w 172"/>
                  <a:gd name="T3" fmla="*/ 0 h 81"/>
                  <a:gd name="T4" fmla="*/ 0 w 172"/>
                  <a:gd name="T5" fmla="*/ 0 h 81"/>
                  <a:gd name="T6" fmla="*/ 0 w 172"/>
                  <a:gd name="T7" fmla="*/ 0 h 81"/>
                  <a:gd name="T8" fmla="*/ 0 w 172"/>
                  <a:gd name="T9" fmla="*/ 0 h 81"/>
                  <a:gd name="T10" fmla="*/ 0 w 172"/>
                  <a:gd name="T11" fmla="*/ 0 h 81"/>
                  <a:gd name="T12" fmla="*/ 0 60000 65536"/>
                  <a:gd name="T13" fmla="*/ 0 60000 65536"/>
                  <a:gd name="T14" fmla="*/ 0 60000 65536"/>
                  <a:gd name="T15" fmla="*/ 0 60000 65536"/>
                  <a:gd name="T16" fmla="*/ 0 60000 65536"/>
                  <a:gd name="T17" fmla="*/ 0 60000 65536"/>
                  <a:gd name="T18" fmla="*/ 0 w 172"/>
                  <a:gd name="T19" fmla="*/ 0 h 81"/>
                  <a:gd name="T20" fmla="*/ 172 w 172"/>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72" h="81">
                    <a:moveTo>
                      <a:pt x="170" y="4"/>
                    </a:moveTo>
                    <a:lnTo>
                      <a:pt x="168" y="0"/>
                    </a:lnTo>
                    <a:lnTo>
                      <a:pt x="0" y="73"/>
                    </a:lnTo>
                    <a:lnTo>
                      <a:pt x="4" y="81"/>
                    </a:lnTo>
                    <a:lnTo>
                      <a:pt x="172" y="8"/>
                    </a:lnTo>
                    <a:lnTo>
                      <a:pt x="170" y="4"/>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78" name="Freeform 358"/>
              <p:cNvSpPr>
                <a:spLocks/>
              </p:cNvSpPr>
              <p:nvPr/>
            </p:nvSpPr>
            <p:spPr bwMode="auto">
              <a:xfrm>
                <a:off x="3432" y="3432"/>
                <a:ext cx="10" cy="6"/>
              </a:xfrm>
              <a:custGeom>
                <a:avLst/>
                <a:gdLst>
                  <a:gd name="T0" fmla="*/ 0 w 216"/>
                  <a:gd name="T1" fmla="*/ 0 h 103"/>
                  <a:gd name="T2" fmla="*/ 0 w 216"/>
                  <a:gd name="T3" fmla="*/ 0 h 103"/>
                  <a:gd name="T4" fmla="*/ 0 w 216"/>
                  <a:gd name="T5" fmla="*/ 0 h 103"/>
                  <a:gd name="T6" fmla="*/ 0 w 216"/>
                  <a:gd name="T7" fmla="*/ 0 h 103"/>
                  <a:gd name="T8" fmla="*/ 0 w 216"/>
                  <a:gd name="T9" fmla="*/ 0 h 103"/>
                  <a:gd name="T10" fmla="*/ 0 60000 65536"/>
                  <a:gd name="T11" fmla="*/ 0 60000 65536"/>
                  <a:gd name="T12" fmla="*/ 0 60000 65536"/>
                  <a:gd name="T13" fmla="*/ 0 60000 65536"/>
                  <a:gd name="T14" fmla="*/ 0 60000 65536"/>
                  <a:gd name="T15" fmla="*/ 0 w 216"/>
                  <a:gd name="T16" fmla="*/ 0 h 103"/>
                  <a:gd name="T17" fmla="*/ 216 w 216"/>
                  <a:gd name="T18" fmla="*/ 103 h 103"/>
                </a:gdLst>
                <a:ahLst/>
                <a:cxnLst>
                  <a:cxn ang="T10">
                    <a:pos x="T0" y="T1"/>
                  </a:cxn>
                  <a:cxn ang="T11">
                    <a:pos x="T2" y="T3"/>
                  </a:cxn>
                  <a:cxn ang="T12">
                    <a:pos x="T4" y="T5"/>
                  </a:cxn>
                  <a:cxn ang="T13">
                    <a:pos x="T6" y="T7"/>
                  </a:cxn>
                  <a:cxn ang="T14">
                    <a:pos x="T8" y="T9"/>
                  </a:cxn>
                </a:cxnLst>
                <a:rect l="T15" t="T16" r="T17" b="T18"/>
                <a:pathLst>
                  <a:path w="216" h="103">
                    <a:moveTo>
                      <a:pt x="216" y="12"/>
                    </a:moveTo>
                    <a:lnTo>
                      <a:pt x="4" y="103"/>
                    </a:lnTo>
                    <a:lnTo>
                      <a:pt x="0" y="93"/>
                    </a:lnTo>
                    <a:lnTo>
                      <a:pt x="211" y="0"/>
                    </a:lnTo>
                    <a:lnTo>
                      <a:pt x="216" y="12"/>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79" name="Freeform 359"/>
              <p:cNvSpPr>
                <a:spLocks/>
              </p:cNvSpPr>
              <p:nvPr/>
            </p:nvSpPr>
            <p:spPr bwMode="auto">
              <a:xfrm>
                <a:off x="3432" y="3433"/>
                <a:ext cx="11" cy="16"/>
              </a:xfrm>
              <a:custGeom>
                <a:avLst/>
                <a:gdLst>
                  <a:gd name="T0" fmla="*/ 0 w 250"/>
                  <a:gd name="T1" fmla="*/ 0 h 298"/>
                  <a:gd name="T2" fmla="*/ 0 w 250"/>
                  <a:gd name="T3" fmla="*/ 0 h 298"/>
                  <a:gd name="T4" fmla="*/ 0 w 250"/>
                  <a:gd name="T5" fmla="*/ 0 h 298"/>
                  <a:gd name="T6" fmla="*/ 0 w 250"/>
                  <a:gd name="T7" fmla="*/ 0 h 298"/>
                  <a:gd name="T8" fmla="*/ 0 w 250"/>
                  <a:gd name="T9" fmla="*/ 0 h 298"/>
                  <a:gd name="T10" fmla="*/ 0 w 250"/>
                  <a:gd name="T11" fmla="*/ 0 h 298"/>
                  <a:gd name="T12" fmla="*/ 0 w 250"/>
                  <a:gd name="T13" fmla="*/ 0 h 298"/>
                  <a:gd name="T14" fmla="*/ 0 w 250"/>
                  <a:gd name="T15" fmla="*/ 0 h 298"/>
                  <a:gd name="T16" fmla="*/ 0 w 250"/>
                  <a:gd name="T17" fmla="*/ 0 h 298"/>
                  <a:gd name="T18" fmla="*/ 0 w 250"/>
                  <a:gd name="T19" fmla="*/ 0 h 298"/>
                  <a:gd name="T20" fmla="*/ 0 w 250"/>
                  <a:gd name="T21" fmla="*/ 0 h 298"/>
                  <a:gd name="T22" fmla="*/ 0 w 250"/>
                  <a:gd name="T23" fmla="*/ 0 h 298"/>
                  <a:gd name="T24" fmla="*/ 0 w 250"/>
                  <a:gd name="T25" fmla="*/ 0 h 298"/>
                  <a:gd name="T26" fmla="*/ 0 w 250"/>
                  <a:gd name="T27" fmla="*/ 0 h 298"/>
                  <a:gd name="T28" fmla="*/ 0 w 250"/>
                  <a:gd name="T29" fmla="*/ 0 h 298"/>
                  <a:gd name="T30" fmla="*/ 0 w 250"/>
                  <a:gd name="T31" fmla="*/ 0 h 298"/>
                  <a:gd name="T32" fmla="*/ 0 w 250"/>
                  <a:gd name="T33" fmla="*/ 0 h 298"/>
                  <a:gd name="T34" fmla="*/ 0 w 250"/>
                  <a:gd name="T35" fmla="*/ 0 h 298"/>
                  <a:gd name="T36" fmla="*/ 0 w 250"/>
                  <a:gd name="T37" fmla="*/ 0 h 298"/>
                  <a:gd name="T38" fmla="*/ 0 w 250"/>
                  <a:gd name="T39" fmla="*/ 0 h 298"/>
                  <a:gd name="T40" fmla="*/ 0 w 250"/>
                  <a:gd name="T41" fmla="*/ 0 h 298"/>
                  <a:gd name="T42" fmla="*/ 0 w 250"/>
                  <a:gd name="T43" fmla="*/ 0 h 298"/>
                  <a:gd name="T44" fmla="*/ 0 w 250"/>
                  <a:gd name="T45" fmla="*/ 0 h 298"/>
                  <a:gd name="T46" fmla="*/ 0 w 250"/>
                  <a:gd name="T47" fmla="*/ 0 h 298"/>
                  <a:gd name="T48" fmla="*/ 0 w 250"/>
                  <a:gd name="T49" fmla="*/ 0 h 298"/>
                  <a:gd name="T50" fmla="*/ 0 w 250"/>
                  <a:gd name="T51" fmla="*/ 0 h 298"/>
                  <a:gd name="T52" fmla="*/ 0 w 250"/>
                  <a:gd name="T53" fmla="*/ 0 h 298"/>
                  <a:gd name="T54" fmla="*/ 0 w 250"/>
                  <a:gd name="T55" fmla="*/ 0 h 298"/>
                  <a:gd name="T56" fmla="*/ 0 w 250"/>
                  <a:gd name="T57" fmla="*/ 0 h 298"/>
                  <a:gd name="T58" fmla="*/ 0 w 250"/>
                  <a:gd name="T59" fmla="*/ 0 h 298"/>
                  <a:gd name="T60" fmla="*/ 0 w 250"/>
                  <a:gd name="T61" fmla="*/ 0 h 298"/>
                  <a:gd name="T62" fmla="*/ 0 w 250"/>
                  <a:gd name="T63" fmla="*/ 0 h 298"/>
                  <a:gd name="T64" fmla="*/ 0 w 250"/>
                  <a:gd name="T65" fmla="*/ 0 h 298"/>
                  <a:gd name="T66" fmla="*/ 0 w 250"/>
                  <a:gd name="T67" fmla="*/ 0 h 298"/>
                  <a:gd name="T68" fmla="*/ 0 w 250"/>
                  <a:gd name="T69" fmla="*/ 0 h 298"/>
                  <a:gd name="T70" fmla="*/ 0 w 250"/>
                  <a:gd name="T71" fmla="*/ 0 h 298"/>
                  <a:gd name="T72" fmla="*/ 0 w 250"/>
                  <a:gd name="T73" fmla="*/ 0 h 298"/>
                  <a:gd name="T74" fmla="*/ 0 w 250"/>
                  <a:gd name="T75" fmla="*/ 0 h 298"/>
                  <a:gd name="T76" fmla="*/ 0 w 250"/>
                  <a:gd name="T77" fmla="*/ 0 h 298"/>
                  <a:gd name="T78" fmla="*/ 0 w 250"/>
                  <a:gd name="T79" fmla="*/ 0 h 298"/>
                  <a:gd name="T80" fmla="*/ 0 w 250"/>
                  <a:gd name="T81" fmla="*/ 0 h 2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0"/>
                  <a:gd name="T124" fmla="*/ 0 h 298"/>
                  <a:gd name="T125" fmla="*/ 250 w 250"/>
                  <a:gd name="T126" fmla="*/ 298 h 2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80" name="Freeform 360"/>
              <p:cNvSpPr>
                <a:spLocks/>
              </p:cNvSpPr>
              <p:nvPr/>
            </p:nvSpPr>
            <p:spPr bwMode="auto">
              <a:xfrm>
                <a:off x="3432" y="3433"/>
                <a:ext cx="10" cy="16"/>
              </a:xfrm>
              <a:custGeom>
                <a:avLst/>
                <a:gdLst>
                  <a:gd name="T0" fmla="*/ 0 w 226"/>
                  <a:gd name="T1" fmla="*/ 0 h 287"/>
                  <a:gd name="T2" fmla="*/ 0 w 226"/>
                  <a:gd name="T3" fmla="*/ 0 h 287"/>
                  <a:gd name="T4" fmla="*/ 0 w 226"/>
                  <a:gd name="T5" fmla="*/ 0 h 287"/>
                  <a:gd name="T6" fmla="*/ 0 w 226"/>
                  <a:gd name="T7" fmla="*/ 0 h 287"/>
                  <a:gd name="T8" fmla="*/ 0 w 226"/>
                  <a:gd name="T9" fmla="*/ 0 h 287"/>
                  <a:gd name="T10" fmla="*/ 0 w 226"/>
                  <a:gd name="T11" fmla="*/ 0 h 287"/>
                  <a:gd name="T12" fmla="*/ 0 w 226"/>
                  <a:gd name="T13" fmla="*/ 0 h 287"/>
                  <a:gd name="T14" fmla="*/ 0 w 226"/>
                  <a:gd name="T15" fmla="*/ 0 h 287"/>
                  <a:gd name="T16" fmla="*/ 0 w 226"/>
                  <a:gd name="T17" fmla="*/ 0 h 287"/>
                  <a:gd name="T18" fmla="*/ 0 w 226"/>
                  <a:gd name="T19" fmla="*/ 0 h 287"/>
                  <a:gd name="T20" fmla="*/ 0 w 226"/>
                  <a:gd name="T21" fmla="*/ 0 h 287"/>
                  <a:gd name="T22" fmla="*/ 0 w 226"/>
                  <a:gd name="T23" fmla="*/ 0 h 287"/>
                  <a:gd name="T24" fmla="*/ 0 w 226"/>
                  <a:gd name="T25" fmla="*/ 0 h 287"/>
                  <a:gd name="T26" fmla="*/ 0 w 226"/>
                  <a:gd name="T27" fmla="*/ 0 h 287"/>
                  <a:gd name="T28" fmla="*/ 0 w 226"/>
                  <a:gd name="T29" fmla="*/ 0 h 287"/>
                  <a:gd name="T30" fmla="*/ 0 w 226"/>
                  <a:gd name="T31" fmla="*/ 0 h 287"/>
                  <a:gd name="T32" fmla="*/ 0 w 226"/>
                  <a:gd name="T33" fmla="*/ 0 h 287"/>
                  <a:gd name="T34" fmla="*/ 0 w 226"/>
                  <a:gd name="T35" fmla="*/ 0 h 287"/>
                  <a:gd name="T36" fmla="*/ 0 w 226"/>
                  <a:gd name="T37" fmla="*/ 0 h 287"/>
                  <a:gd name="T38" fmla="*/ 0 w 226"/>
                  <a:gd name="T39" fmla="*/ 0 h 287"/>
                  <a:gd name="T40" fmla="*/ 0 w 226"/>
                  <a:gd name="T41" fmla="*/ 0 h 287"/>
                  <a:gd name="T42" fmla="*/ 0 w 226"/>
                  <a:gd name="T43" fmla="*/ 0 h 287"/>
                  <a:gd name="T44" fmla="*/ 0 w 226"/>
                  <a:gd name="T45" fmla="*/ 0 h 287"/>
                  <a:gd name="T46" fmla="*/ 0 w 226"/>
                  <a:gd name="T47" fmla="*/ 0 h 287"/>
                  <a:gd name="T48" fmla="*/ 0 w 226"/>
                  <a:gd name="T49" fmla="*/ 0 h 287"/>
                  <a:gd name="T50" fmla="*/ 0 w 226"/>
                  <a:gd name="T51" fmla="*/ 0 h 287"/>
                  <a:gd name="T52" fmla="*/ 0 w 226"/>
                  <a:gd name="T53" fmla="*/ 0 h 287"/>
                  <a:gd name="T54" fmla="*/ 0 w 226"/>
                  <a:gd name="T55" fmla="*/ 0 h 287"/>
                  <a:gd name="T56" fmla="*/ 0 w 226"/>
                  <a:gd name="T57" fmla="*/ 0 h 287"/>
                  <a:gd name="T58" fmla="*/ 0 w 226"/>
                  <a:gd name="T59" fmla="*/ 0 h 287"/>
                  <a:gd name="T60" fmla="*/ 0 w 226"/>
                  <a:gd name="T61" fmla="*/ 0 h 287"/>
                  <a:gd name="T62" fmla="*/ 0 w 226"/>
                  <a:gd name="T63" fmla="*/ 0 h 287"/>
                  <a:gd name="T64" fmla="*/ 0 w 226"/>
                  <a:gd name="T65" fmla="*/ 0 h 287"/>
                  <a:gd name="T66" fmla="*/ 0 w 226"/>
                  <a:gd name="T67" fmla="*/ 0 h 287"/>
                  <a:gd name="T68" fmla="*/ 0 w 226"/>
                  <a:gd name="T69" fmla="*/ 0 h 287"/>
                  <a:gd name="T70" fmla="*/ 0 w 226"/>
                  <a:gd name="T71" fmla="*/ 0 h 287"/>
                  <a:gd name="T72" fmla="*/ 0 w 226"/>
                  <a:gd name="T73" fmla="*/ 0 h 287"/>
                  <a:gd name="T74" fmla="*/ 0 w 226"/>
                  <a:gd name="T75" fmla="*/ 0 h 287"/>
                  <a:gd name="T76" fmla="*/ 0 w 226"/>
                  <a:gd name="T77" fmla="*/ 0 h 287"/>
                  <a:gd name="T78" fmla="*/ 0 w 226"/>
                  <a:gd name="T79" fmla="*/ 0 h 287"/>
                  <a:gd name="T80" fmla="*/ 0 w 226"/>
                  <a:gd name="T81" fmla="*/ 0 h 2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6"/>
                  <a:gd name="T124" fmla="*/ 0 h 287"/>
                  <a:gd name="T125" fmla="*/ 226 w 226"/>
                  <a:gd name="T126" fmla="*/ 287 h 2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81" name="Freeform 361"/>
              <p:cNvSpPr>
                <a:spLocks/>
              </p:cNvSpPr>
              <p:nvPr/>
            </p:nvSpPr>
            <p:spPr bwMode="auto">
              <a:xfrm>
                <a:off x="3433" y="3434"/>
                <a:ext cx="9" cy="15"/>
              </a:xfrm>
              <a:custGeom>
                <a:avLst/>
                <a:gdLst>
                  <a:gd name="T0" fmla="*/ 0 w 202"/>
                  <a:gd name="T1" fmla="*/ 0 h 274"/>
                  <a:gd name="T2" fmla="*/ 0 w 202"/>
                  <a:gd name="T3" fmla="*/ 0 h 274"/>
                  <a:gd name="T4" fmla="*/ 0 w 202"/>
                  <a:gd name="T5" fmla="*/ 0 h 274"/>
                  <a:gd name="T6" fmla="*/ 0 w 202"/>
                  <a:gd name="T7" fmla="*/ 0 h 274"/>
                  <a:gd name="T8" fmla="*/ 0 w 202"/>
                  <a:gd name="T9" fmla="*/ 0 h 274"/>
                  <a:gd name="T10" fmla="*/ 0 w 202"/>
                  <a:gd name="T11" fmla="*/ 0 h 274"/>
                  <a:gd name="T12" fmla="*/ 0 w 202"/>
                  <a:gd name="T13" fmla="*/ 0 h 274"/>
                  <a:gd name="T14" fmla="*/ 0 w 202"/>
                  <a:gd name="T15" fmla="*/ 0 h 274"/>
                  <a:gd name="T16" fmla="*/ 0 w 202"/>
                  <a:gd name="T17" fmla="*/ 0 h 274"/>
                  <a:gd name="T18" fmla="*/ 0 w 202"/>
                  <a:gd name="T19" fmla="*/ 0 h 274"/>
                  <a:gd name="T20" fmla="*/ 0 w 202"/>
                  <a:gd name="T21" fmla="*/ 0 h 274"/>
                  <a:gd name="T22" fmla="*/ 0 w 202"/>
                  <a:gd name="T23" fmla="*/ 0 h 274"/>
                  <a:gd name="T24" fmla="*/ 0 w 202"/>
                  <a:gd name="T25" fmla="*/ 0 h 274"/>
                  <a:gd name="T26" fmla="*/ 0 w 202"/>
                  <a:gd name="T27" fmla="*/ 0 h 274"/>
                  <a:gd name="T28" fmla="*/ 0 w 202"/>
                  <a:gd name="T29" fmla="*/ 0 h 274"/>
                  <a:gd name="T30" fmla="*/ 0 w 202"/>
                  <a:gd name="T31" fmla="*/ 0 h 274"/>
                  <a:gd name="T32" fmla="*/ 0 w 202"/>
                  <a:gd name="T33" fmla="*/ 0 h 274"/>
                  <a:gd name="T34" fmla="*/ 0 w 202"/>
                  <a:gd name="T35" fmla="*/ 0 h 274"/>
                  <a:gd name="T36" fmla="*/ 0 w 202"/>
                  <a:gd name="T37" fmla="*/ 0 h 274"/>
                  <a:gd name="T38" fmla="*/ 0 w 202"/>
                  <a:gd name="T39" fmla="*/ 0 h 274"/>
                  <a:gd name="T40" fmla="*/ 0 w 202"/>
                  <a:gd name="T41" fmla="*/ 0 h 274"/>
                  <a:gd name="T42" fmla="*/ 0 w 202"/>
                  <a:gd name="T43" fmla="*/ 0 h 274"/>
                  <a:gd name="T44" fmla="*/ 0 w 202"/>
                  <a:gd name="T45" fmla="*/ 0 h 274"/>
                  <a:gd name="T46" fmla="*/ 0 w 202"/>
                  <a:gd name="T47" fmla="*/ 0 h 274"/>
                  <a:gd name="T48" fmla="*/ 0 w 202"/>
                  <a:gd name="T49" fmla="*/ 0 h 274"/>
                  <a:gd name="T50" fmla="*/ 0 w 202"/>
                  <a:gd name="T51" fmla="*/ 0 h 274"/>
                  <a:gd name="T52" fmla="*/ 0 w 202"/>
                  <a:gd name="T53" fmla="*/ 0 h 274"/>
                  <a:gd name="T54" fmla="*/ 0 w 202"/>
                  <a:gd name="T55" fmla="*/ 0 h 274"/>
                  <a:gd name="T56" fmla="*/ 0 w 202"/>
                  <a:gd name="T57" fmla="*/ 0 h 274"/>
                  <a:gd name="T58" fmla="*/ 0 w 202"/>
                  <a:gd name="T59" fmla="*/ 0 h 274"/>
                  <a:gd name="T60" fmla="*/ 0 w 202"/>
                  <a:gd name="T61" fmla="*/ 0 h 274"/>
                  <a:gd name="T62" fmla="*/ 0 w 202"/>
                  <a:gd name="T63" fmla="*/ 0 h 274"/>
                  <a:gd name="T64" fmla="*/ 0 w 202"/>
                  <a:gd name="T65" fmla="*/ 0 h 2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274"/>
                  <a:gd name="T101" fmla="*/ 202 w 202"/>
                  <a:gd name="T102" fmla="*/ 274 h 2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82" name="Freeform 362"/>
              <p:cNvSpPr>
                <a:spLocks/>
              </p:cNvSpPr>
              <p:nvPr/>
            </p:nvSpPr>
            <p:spPr bwMode="auto">
              <a:xfrm>
                <a:off x="3433" y="3435"/>
                <a:ext cx="9" cy="14"/>
              </a:xfrm>
              <a:custGeom>
                <a:avLst/>
                <a:gdLst>
                  <a:gd name="T0" fmla="*/ 0 w 186"/>
                  <a:gd name="T1" fmla="*/ 0 h 264"/>
                  <a:gd name="T2" fmla="*/ 0 w 186"/>
                  <a:gd name="T3" fmla="*/ 0 h 264"/>
                  <a:gd name="T4" fmla="*/ 0 w 186"/>
                  <a:gd name="T5" fmla="*/ 0 h 264"/>
                  <a:gd name="T6" fmla="*/ 0 w 186"/>
                  <a:gd name="T7" fmla="*/ 0 h 264"/>
                  <a:gd name="T8" fmla="*/ 0 w 186"/>
                  <a:gd name="T9" fmla="*/ 0 h 264"/>
                  <a:gd name="T10" fmla="*/ 0 w 186"/>
                  <a:gd name="T11" fmla="*/ 0 h 264"/>
                  <a:gd name="T12" fmla="*/ 0 w 186"/>
                  <a:gd name="T13" fmla="*/ 0 h 264"/>
                  <a:gd name="T14" fmla="*/ 0 w 186"/>
                  <a:gd name="T15" fmla="*/ 0 h 264"/>
                  <a:gd name="T16" fmla="*/ 0 w 186"/>
                  <a:gd name="T17" fmla="*/ 0 h 264"/>
                  <a:gd name="T18" fmla="*/ 0 w 186"/>
                  <a:gd name="T19" fmla="*/ 0 h 264"/>
                  <a:gd name="T20" fmla="*/ 0 w 186"/>
                  <a:gd name="T21" fmla="*/ 0 h 264"/>
                  <a:gd name="T22" fmla="*/ 0 w 186"/>
                  <a:gd name="T23" fmla="*/ 0 h 264"/>
                  <a:gd name="T24" fmla="*/ 0 w 186"/>
                  <a:gd name="T25" fmla="*/ 0 h 264"/>
                  <a:gd name="T26" fmla="*/ 0 w 186"/>
                  <a:gd name="T27" fmla="*/ 0 h 264"/>
                  <a:gd name="T28" fmla="*/ 0 w 186"/>
                  <a:gd name="T29" fmla="*/ 0 h 264"/>
                  <a:gd name="T30" fmla="*/ 0 w 186"/>
                  <a:gd name="T31" fmla="*/ 0 h 264"/>
                  <a:gd name="T32" fmla="*/ 0 w 186"/>
                  <a:gd name="T33" fmla="*/ 0 h 264"/>
                  <a:gd name="T34" fmla="*/ 0 w 186"/>
                  <a:gd name="T35" fmla="*/ 0 h 264"/>
                  <a:gd name="T36" fmla="*/ 0 w 186"/>
                  <a:gd name="T37" fmla="*/ 0 h 264"/>
                  <a:gd name="T38" fmla="*/ 0 w 186"/>
                  <a:gd name="T39" fmla="*/ 0 h 264"/>
                  <a:gd name="T40" fmla="*/ 0 w 186"/>
                  <a:gd name="T41" fmla="*/ 0 h 264"/>
                  <a:gd name="T42" fmla="*/ 0 w 186"/>
                  <a:gd name="T43" fmla="*/ 0 h 264"/>
                  <a:gd name="T44" fmla="*/ 0 w 186"/>
                  <a:gd name="T45" fmla="*/ 0 h 264"/>
                  <a:gd name="T46" fmla="*/ 0 w 186"/>
                  <a:gd name="T47" fmla="*/ 0 h 264"/>
                  <a:gd name="T48" fmla="*/ 0 w 186"/>
                  <a:gd name="T49" fmla="*/ 0 h 264"/>
                  <a:gd name="T50" fmla="*/ 0 w 186"/>
                  <a:gd name="T51" fmla="*/ 0 h 264"/>
                  <a:gd name="T52" fmla="*/ 0 w 186"/>
                  <a:gd name="T53" fmla="*/ 0 h 264"/>
                  <a:gd name="T54" fmla="*/ 0 w 186"/>
                  <a:gd name="T55" fmla="*/ 0 h 264"/>
                  <a:gd name="T56" fmla="*/ 0 w 186"/>
                  <a:gd name="T57" fmla="*/ 0 h 264"/>
                  <a:gd name="T58" fmla="*/ 0 w 186"/>
                  <a:gd name="T59" fmla="*/ 0 h 264"/>
                  <a:gd name="T60" fmla="*/ 0 w 186"/>
                  <a:gd name="T61" fmla="*/ 0 h 264"/>
                  <a:gd name="T62" fmla="*/ 0 w 186"/>
                  <a:gd name="T63" fmla="*/ 0 h 264"/>
                  <a:gd name="T64" fmla="*/ 0 w 186"/>
                  <a:gd name="T65" fmla="*/ 0 h 2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264"/>
                  <a:gd name="T101" fmla="*/ 186 w 186"/>
                  <a:gd name="T102" fmla="*/ 264 h 2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83" name="Freeform 363"/>
              <p:cNvSpPr>
                <a:spLocks/>
              </p:cNvSpPr>
              <p:nvPr/>
            </p:nvSpPr>
            <p:spPr bwMode="auto">
              <a:xfrm>
                <a:off x="3433" y="3435"/>
                <a:ext cx="8" cy="14"/>
              </a:xfrm>
              <a:custGeom>
                <a:avLst/>
                <a:gdLst>
                  <a:gd name="T0" fmla="*/ 0 w 173"/>
                  <a:gd name="T1" fmla="*/ 0 h 251"/>
                  <a:gd name="T2" fmla="*/ 0 w 173"/>
                  <a:gd name="T3" fmla="*/ 0 h 251"/>
                  <a:gd name="T4" fmla="*/ 0 w 173"/>
                  <a:gd name="T5" fmla="*/ 0 h 251"/>
                  <a:gd name="T6" fmla="*/ 0 w 173"/>
                  <a:gd name="T7" fmla="*/ 0 h 251"/>
                  <a:gd name="T8" fmla="*/ 0 w 173"/>
                  <a:gd name="T9" fmla="*/ 0 h 251"/>
                  <a:gd name="T10" fmla="*/ 0 w 173"/>
                  <a:gd name="T11" fmla="*/ 0 h 251"/>
                  <a:gd name="T12" fmla="*/ 0 w 173"/>
                  <a:gd name="T13" fmla="*/ 0 h 251"/>
                  <a:gd name="T14" fmla="*/ 0 w 173"/>
                  <a:gd name="T15" fmla="*/ 0 h 251"/>
                  <a:gd name="T16" fmla="*/ 0 w 173"/>
                  <a:gd name="T17" fmla="*/ 0 h 251"/>
                  <a:gd name="T18" fmla="*/ 0 w 173"/>
                  <a:gd name="T19" fmla="*/ 0 h 251"/>
                  <a:gd name="T20" fmla="*/ 0 w 173"/>
                  <a:gd name="T21" fmla="*/ 0 h 251"/>
                  <a:gd name="T22" fmla="*/ 0 w 173"/>
                  <a:gd name="T23" fmla="*/ 0 h 251"/>
                  <a:gd name="T24" fmla="*/ 0 w 173"/>
                  <a:gd name="T25" fmla="*/ 0 h 251"/>
                  <a:gd name="T26" fmla="*/ 0 w 173"/>
                  <a:gd name="T27" fmla="*/ 0 h 251"/>
                  <a:gd name="T28" fmla="*/ 0 w 173"/>
                  <a:gd name="T29" fmla="*/ 0 h 251"/>
                  <a:gd name="T30" fmla="*/ 0 w 173"/>
                  <a:gd name="T31" fmla="*/ 0 h 251"/>
                  <a:gd name="T32" fmla="*/ 0 w 173"/>
                  <a:gd name="T33" fmla="*/ 0 h 251"/>
                  <a:gd name="T34" fmla="*/ 0 w 173"/>
                  <a:gd name="T35" fmla="*/ 0 h 251"/>
                  <a:gd name="T36" fmla="*/ 0 w 173"/>
                  <a:gd name="T37" fmla="*/ 0 h 251"/>
                  <a:gd name="T38" fmla="*/ 0 w 173"/>
                  <a:gd name="T39" fmla="*/ 0 h 251"/>
                  <a:gd name="T40" fmla="*/ 0 w 173"/>
                  <a:gd name="T41" fmla="*/ 0 h 251"/>
                  <a:gd name="T42" fmla="*/ 0 w 173"/>
                  <a:gd name="T43" fmla="*/ 0 h 251"/>
                  <a:gd name="T44" fmla="*/ 0 w 173"/>
                  <a:gd name="T45" fmla="*/ 0 h 251"/>
                  <a:gd name="T46" fmla="*/ 0 w 173"/>
                  <a:gd name="T47" fmla="*/ 0 h 251"/>
                  <a:gd name="T48" fmla="*/ 0 w 173"/>
                  <a:gd name="T49" fmla="*/ 0 h 251"/>
                  <a:gd name="T50" fmla="*/ 0 w 173"/>
                  <a:gd name="T51" fmla="*/ 0 h 251"/>
                  <a:gd name="T52" fmla="*/ 0 w 173"/>
                  <a:gd name="T53" fmla="*/ 0 h 251"/>
                  <a:gd name="T54" fmla="*/ 0 w 173"/>
                  <a:gd name="T55" fmla="*/ 0 h 251"/>
                  <a:gd name="T56" fmla="*/ 0 w 173"/>
                  <a:gd name="T57" fmla="*/ 0 h 251"/>
                  <a:gd name="T58" fmla="*/ 0 w 173"/>
                  <a:gd name="T59" fmla="*/ 0 h 251"/>
                  <a:gd name="T60" fmla="*/ 0 w 173"/>
                  <a:gd name="T61" fmla="*/ 0 h 251"/>
                  <a:gd name="T62" fmla="*/ 0 w 173"/>
                  <a:gd name="T63" fmla="*/ 0 h 251"/>
                  <a:gd name="T64" fmla="*/ 0 w 173"/>
                  <a:gd name="T65" fmla="*/ 0 h 2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251"/>
                  <a:gd name="T101" fmla="*/ 173 w 173"/>
                  <a:gd name="T102" fmla="*/ 251 h 2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84" name="Freeform 364"/>
              <p:cNvSpPr>
                <a:spLocks/>
              </p:cNvSpPr>
              <p:nvPr/>
            </p:nvSpPr>
            <p:spPr bwMode="auto">
              <a:xfrm>
                <a:off x="3434" y="3436"/>
                <a:ext cx="7" cy="13"/>
              </a:xfrm>
              <a:custGeom>
                <a:avLst/>
                <a:gdLst>
                  <a:gd name="T0" fmla="*/ 0 w 163"/>
                  <a:gd name="T1" fmla="*/ 0 h 240"/>
                  <a:gd name="T2" fmla="*/ 0 w 163"/>
                  <a:gd name="T3" fmla="*/ 0 h 240"/>
                  <a:gd name="T4" fmla="*/ 0 w 163"/>
                  <a:gd name="T5" fmla="*/ 0 h 240"/>
                  <a:gd name="T6" fmla="*/ 0 w 163"/>
                  <a:gd name="T7" fmla="*/ 0 h 240"/>
                  <a:gd name="T8" fmla="*/ 0 w 163"/>
                  <a:gd name="T9" fmla="*/ 0 h 240"/>
                  <a:gd name="T10" fmla="*/ 0 w 163"/>
                  <a:gd name="T11" fmla="*/ 0 h 240"/>
                  <a:gd name="T12" fmla="*/ 0 w 163"/>
                  <a:gd name="T13" fmla="*/ 0 h 240"/>
                  <a:gd name="T14" fmla="*/ 0 w 163"/>
                  <a:gd name="T15" fmla="*/ 0 h 240"/>
                  <a:gd name="T16" fmla="*/ 0 w 163"/>
                  <a:gd name="T17" fmla="*/ 0 h 240"/>
                  <a:gd name="T18" fmla="*/ 0 w 163"/>
                  <a:gd name="T19" fmla="*/ 0 h 240"/>
                  <a:gd name="T20" fmla="*/ 0 w 163"/>
                  <a:gd name="T21" fmla="*/ 0 h 240"/>
                  <a:gd name="T22" fmla="*/ 0 w 163"/>
                  <a:gd name="T23" fmla="*/ 0 h 240"/>
                  <a:gd name="T24" fmla="*/ 0 w 163"/>
                  <a:gd name="T25" fmla="*/ 0 h 240"/>
                  <a:gd name="T26" fmla="*/ 0 w 163"/>
                  <a:gd name="T27" fmla="*/ 0 h 240"/>
                  <a:gd name="T28" fmla="*/ 0 w 163"/>
                  <a:gd name="T29" fmla="*/ 0 h 240"/>
                  <a:gd name="T30" fmla="*/ 0 w 163"/>
                  <a:gd name="T31" fmla="*/ 0 h 240"/>
                  <a:gd name="T32" fmla="*/ 0 w 163"/>
                  <a:gd name="T33" fmla="*/ 0 h 240"/>
                  <a:gd name="T34" fmla="*/ 0 w 163"/>
                  <a:gd name="T35" fmla="*/ 0 h 240"/>
                  <a:gd name="T36" fmla="*/ 0 w 163"/>
                  <a:gd name="T37" fmla="*/ 0 h 240"/>
                  <a:gd name="T38" fmla="*/ 0 w 163"/>
                  <a:gd name="T39" fmla="*/ 0 h 240"/>
                  <a:gd name="T40" fmla="*/ 0 w 163"/>
                  <a:gd name="T41" fmla="*/ 0 h 240"/>
                  <a:gd name="T42" fmla="*/ 0 w 163"/>
                  <a:gd name="T43" fmla="*/ 0 h 240"/>
                  <a:gd name="T44" fmla="*/ 0 w 163"/>
                  <a:gd name="T45" fmla="*/ 0 h 240"/>
                  <a:gd name="T46" fmla="*/ 0 w 163"/>
                  <a:gd name="T47" fmla="*/ 0 h 240"/>
                  <a:gd name="T48" fmla="*/ 0 w 163"/>
                  <a:gd name="T49" fmla="*/ 0 h 240"/>
                  <a:gd name="T50" fmla="*/ 0 w 163"/>
                  <a:gd name="T51" fmla="*/ 0 h 240"/>
                  <a:gd name="T52" fmla="*/ 0 w 163"/>
                  <a:gd name="T53" fmla="*/ 0 h 240"/>
                  <a:gd name="T54" fmla="*/ 0 w 163"/>
                  <a:gd name="T55" fmla="*/ 0 h 240"/>
                  <a:gd name="T56" fmla="*/ 0 w 163"/>
                  <a:gd name="T57" fmla="*/ 0 h 240"/>
                  <a:gd name="T58" fmla="*/ 0 w 163"/>
                  <a:gd name="T59" fmla="*/ 0 h 240"/>
                  <a:gd name="T60" fmla="*/ 0 w 163"/>
                  <a:gd name="T61" fmla="*/ 0 h 240"/>
                  <a:gd name="T62" fmla="*/ 0 w 163"/>
                  <a:gd name="T63" fmla="*/ 0 h 240"/>
                  <a:gd name="T64" fmla="*/ 0 w 163"/>
                  <a:gd name="T65" fmla="*/ 0 h 2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240"/>
                  <a:gd name="T101" fmla="*/ 163 w 163"/>
                  <a:gd name="T102" fmla="*/ 240 h 2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785" name="Freeform 365"/>
              <p:cNvSpPr>
                <a:spLocks/>
              </p:cNvSpPr>
              <p:nvPr/>
            </p:nvSpPr>
            <p:spPr bwMode="auto">
              <a:xfrm>
                <a:off x="3441" y="3449"/>
                <a:ext cx="2" cy="5"/>
              </a:xfrm>
              <a:custGeom>
                <a:avLst/>
                <a:gdLst>
                  <a:gd name="T0" fmla="*/ 0 w 48"/>
                  <a:gd name="T1" fmla="*/ 0 h 99"/>
                  <a:gd name="T2" fmla="*/ 0 w 48"/>
                  <a:gd name="T3" fmla="*/ 0 h 99"/>
                  <a:gd name="T4" fmla="*/ 0 w 48"/>
                  <a:gd name="T5" fmla="*/ 0 h 99"/>
                  <a:gd name="T6" fmla="*/ 0 w 48"/>
                  <a:gd name="T7" fmla="*/ 0 h 99"/>
                  <a:gd name="T8" fmla="*/ 0 w 48"/>
                  <a:gd name="T9" fmla="*/ 0 h 99"/>
                  <a:gd name="T10" fmla="*/ 0 w 48"/>
                  <a:gd name="T11" fmla="*/ 0 h 99"/>
                  <a:gd name="T12" fmla="*/ 0 w 48"/>
                  <a:gd name="T13" fmla="*/ 0 h 99"/>
                  <a:gd name="T14" fmla="*/ 0 w 48"/>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99"/>
                  <a:gd name="T26" fmla="*/ 48 w 4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9472" name="Group 366"/>
            <p:cNvGrpSpPr>
              <a:grpSpLocks/>
            </p:cNvGrpSpPr>
            <p:nvPr/>
          </p:nvGrpSpPr>
          <p:grpSpPr bwMode="auto">
            <a:xfrm>
              <a:off x="4080" y="2736"/>
              <a:ext cx="296" cy="432"/>
              <a:chOff x="3360" y="3024"/>
              <a:chExt cx="296" cy="432"/>
            </a:xfrm>
          </p:grpSpPr>
          <p:sp>
            <p:nvSpPr>
              <p:cNvPr id="19578" name="Freeform 367"/>
              <p:cNvSpPr>
                <a:spLocks/>
              </p:cNvSpPr>
              <p:nvPr/>
            </p:nvSpPr>
            <p:spPr bwMode="auto">
              <a:xfrm>
                <a:off x="3394" y="3298"/>
                <a:ext cx="9" cy="5"/>
              </a:xfrm>
              <a:custGeom>
                <a:avLst/>
                <a:gdLst>
                  <a:gd name="T0" fmla="*/ 0 w 206"/>
                  <a:gd name="T1" fmla="*/ 0 h 84"/>
                  <a:gd name="T2" fmla="*/ 0 w 206"/>
                  <a:gd name="T3" fmla="*/ 0 h 84"/>
                  <a:gd name="T4" fmla="*/ 0 w 206"/>
                  <a:gd name="T5" fmla="*/ 0 h 84"/>
                  <a:gd name="T6" fmla="*/ 0 w 206"/>
                  <a:gd name="T7" fmla="*/ 0 h 84"/>
                  <a:gd name="T8" fmla="*/ 0 w 206"/>
                  <a:gd name="T9" fmla="*/ 0 h 84"/>
                  <a:gd name="T10" fmla="*/ 0 60000 65536"/>
                  <a:gd name="T11" fmla="*/ 0 60000 65536"/>
                  <a:gd name="T12" fmla="*/ 0 60000 65536"/>
                  <a:gd name="T13" fmla="*/ 0 60000 65536"/>
                  <a:gd name="T14" fmla="*/ 0 60000 65536"/>
                  <a:gd name="T15" fmla="*/ 0 w 206"/>
                  <a:gd name="T16" fmla="*/ 0 h 84"/>
                  <a:gd name="T17" fmla="*/ 206 w 206"/>
                  <a:gd name="T18" fmla="*/ 84 h 84"/>
                </a:gdLst>
                <a:ahLst/>
                <a:cxnLst>
                  <a:cxn ang="T10">
                    <a:pos x="T0" y="T1"/>
                  </a:cxn>
                  <a:cxn ang="T11">
                    <a:pos x="T2" y="T3"/>
                  </a:cxn>
                  <a:cxn ang="T12">
                    <a:pos x="T4" y="T5"/>
                  </a:cxn>
                  <a:cxn ang="T13">
                    <a:pos x="T6" y="T7"/>
                  </a:cxn>
                  <a:cxn ang="T14">
                    <a:pos x="T8" y="T9"/>
                  </a:cxn>
                </a:cxnLst>
                <a:rect l="T15" t="T16" r="T17" b="T18"/>
                <a:pathLst>
                  <a:path w="206" h="84">
                    <a:moveTo>
                      <a:pt x="0" y="67"/>
                    </a:moveTo>
                    <a:lnTo>
                      <a:pt x="199" y="0"/>
                    </a:lnTo>
                    <a:lnTo>
                      <a:pt x="206" y="17"/>
                    </a:lnTo>
                    <a:lnTo>
                      <a:pt x="7" y="84"/>
                    </a:lnTo>
                    <a:lnTo>
                      <a:pt x="0" y="6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9" name="Freeform 368"/>
              <p:cNvSpPr>
                <a:spLocks/>
              </p:cNvSpPr>
              <p:nvPr/>
            </p:nvSpPr>
            <p:spPr bwMode="auto">
              <a:xfrm>
                <a:off x="3453" y="3450"/>
                <a:ext cx="3" cy="6"/>
              </a:xfrm>
              <a:custGeom>
                <a:avLst/>
                <a:gdLst>
                  <a:gd name="T0" fmla="*/ 0 w 82"/>
                  <a:gd name="T1" fmla="*/ 0 h 108"/>
                  <a:gd name="T2" fmla="*/ 0 w 82"/>
                  <a:gd name="T3" fmla="*/ 0 h 108"/>
                  <a:gd name="T4" fmla="*/ 0 w 82"/>
                  <a:gd name="T5" fmla="*/ 0 h 108"/>
                  <a:gd name="T6" fmla="*/ 0 w 82"/>
                  <a:gd name="T7" fmla="*/ 0 h 108"/>
                  <a:gd name="T8" fmla="*/ 0 w 82"/>
                  <a:gd name="T9" fmla="*/ 0 h 108"/>
                  <a:gd name="T10" fmla="*/ 0 w 82"/>
                  <a:gd name="T11" fmla="*/ 0 h 108"/>
                  <a:gd name="T12" fmla="*/ 0 w 82"/>
                  <a:gd name="T13" fmla="*/ 0 h 108"/>
                  <a:gd name="T14" fmla="*/ 0 w 82"/>
                  <a:gd name="T15" fmla="*/ 0 h 108"/>
                  <a:gd name="T16" fmla="*/ 0 w 82"/>
                  <a:gd name="T17" fmla="*/ 0 h 108"/>
                  <a:gd name="T18" fmla="*/ 0 w 82"/>
                  <a:gd name="T19" fmla="*/ 0 h 108"/>
                  <a:gd name="T20" fmla="*/ 0 w 82"/>
                  <a:gd name="T21" fmla="*/ 0 h 108"/>
                  <a:gd name="T22" fmla="*/ 0 w 82"/>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108"/>
                  <a:gd name="T38" fmla="*/ 82 w 82"/>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0" name="Freeform 369"/>
              <p:cNvSpPr>
                <a:spLocks/>
              </p:cNvSpPr>
              <p:nvPr/>
            </p:nvSpPr>
            <p:spPr bwMode="auto">
              <a:xfrm>
                <a:off x="3443" y="3433"/>
                <a:ext cx="13" cy="18"/>
              </a:xfrm>
              <a:custGeom>
                <a:avLst/>
                <a:gdLst>
                  <a:gd name="T0" fmla="*/ 0 w 293"/>
                  <a:gd name="T1" fmla="*/ 0 h 319"/>
                  <a:gd name="T2" fmla="*/ 0 w 293"/>
                  <a:gd name="T3" fmla="*/ 0 h 319"/>
                  <a:gd name="T4" fmla="*/ 0 w 293"/>
                  <a:gd name="T5" fmla="*/ 0 h 319"/>
                  <a:gd name="T6" fmla="*/ 0 w 293"/>
                  <a:gd name="T7" fmla="*/ 0 h 319"/>
                  <a:gd name="T8" fmla="*/ 0 w 293"/>
                  <a:gd name="T9" fmla="*/ 0 h 319"/>
                  <a:gd name="T10" fmla="*/ 0 w 293"/>
                  <a:gd name="T11" fmla="*/ 0 h 319"/>
                  <a:gd name="T12" fmla="*/ 0 w 293"/>
                  <a:gd name="T13" fmla="*/ 0 h 319"/>
                  <a:gd name="T14" fmla="*/ 0 w 293"/>
                  <a:gd name="T15" fmla="*/ 0 h 319"/>
                  <a:gd name="T16" fmla="*/ 0 w 293"/>
                  <a:gd name="T17" fmla="*/ 0 h 319"/>
                  <a:gd name="T18" fmla="*/ 0 w 293"/>
                  <a:gd name="T19" fmla="*/ 0 h 319"/>
                  <a:gd name="T20" fmla="*/ 0 w 293"/>
                  <a:gd name="T21" fmla="*/ 0 h 319"/>
                  <a:gd name="T22" fmla="*/ 0 w 293"/>
                  <a:gd name="T23" fmla="*/ 0 h 319"/>
                  <a:gd name="T24" fmla="*/ 0 w 293"/>
                  <a:gd name="T25" fmla="*/ 0 h 319"/>
                  <a:gd name="T26" fmla="*/ 0 w 293"/>
                  <a:gd name="T27" fmla="*/ 0 h 319"/>
                  <a:gd name="T28" fmla="*/ 0 w 293"/>
                  <a:gd name="T29" fmla="*/ 0 h 319"/>
                  <a:gd name="T30" fmla="*/ 0 w 293"/>
                  <a:gd name="T31" fmla="*/ 0 h 319"/>
                  <a:gd name="T32" fmla="*/ 0 w 293"/>
                  <a:gd name="T33" fmla="*/ 0 h 319"/>
                  <a:gd name="T34" fmla="*/ 0 w 293"/>
                  <a:gd name="T35" fmla="*/ 0 h 319"/>
                  <a:gd name="T36" fmla="*/ 0 w 293"/>
                  <a:gd name="T37" fmla="*/ 0 h 319"/>
                  <a:gd name="T38" fmla="*/ 0 w 293"/>
                  <a:gd name="T39" fmla="*/ 0 h 319"/>
                  <a:gd name="T40" fmla="*/ 0 w 293"/>
                  <a:gd name="T41" fmla="*/ 0 h 319"/>
                  <a:gd name="T42" fmla="*/ 0 w 293"/>
                  <a:gd name="T43" fmla="*/ 0 h 319"/>
                  <a:gd name="T44" fmla="*/ 0 w 293"/>
                  <a:gd name="T45" fmla="*/ 0 h 319"/>
                  <a:gd name="T46" fmla="*/ 0 w 293"/>
                  <a:gd name="T47" fmla="*/ 0 h 319"/>
                  <a:gd name="T48" fmla="*/ 0 w 293"/>
                  <a:gd name="T49" fmla="*/ 0 h 319"/>
                  <a:gd name="T50" fmla="*/ 0 w 293"/>
                  <a:gd name="T51" fmla="*/ 0 h 319"/>
                  <a:gd name="T52" fmla="*/ 0 w 293"/>
                  <a:gd name="T53" fmla="*/ 0 h 319"/>
                  <a:gd name="T54" fmla="*/ 0 w 293"/>
                  <a:gd name="T55" fmla="*/ 0 h 319"/>
                  <a:gd name="T56" fmla="*/ 0 w 293"/>
                  <a:gd name="T57" fmla="*/ 0 h 319"/>
                  <a:gd name="T58" fmla="*/ 0 w 293"/>
                  <a:gd name="T59" fmla="*/ 0 h 319"/>
                  <a:gd name="T60" fmla="*/ 0 w 293"/>
                  <a:gd name="T61" fmla="*/ 0 h 319"/>
                  <a:gd name="T62" fmla="*/ 0 w 293"/>
                  <a:gd name="T63" fmla="*/ 0 h 319"/>
                  <a:gd name="T64" fmla="*/ 0 w 293"/>
                  <a:gd name="T65" fmla="*/ 0 h 319"/>
                  <a:gd name="T66" fmla="*/ 0 w 293"/>
                  <a:gd name="T67" fmla="*/ 0 h 319"/>
                  <a:gd name="T68" fmla="*/ 0 w 293"/>
                  <a:gd name="T69" fmla="*/ 0 h 319"/>
                  <a:gd name="T70" fmla="*/ 0 w 293"/>
                  <a:gd name="T71" fmla="*/ 0 h 319"/>
                  <a:gd name="T72" fmla="*/ 0 w 293"/>
                  <a:gd name="T73" fmla="*/ 0 h 319"/>
                  <a:gd name="T74" fmla="*/ 0 w 293"/>
                  <a:gd name="T75" fmla="*/ 0 h 319"/>
                  <a:gd name="T76" fmla="*/ 0 w 293"/>
                  <a:gd name="T77" fmla="*/ 0 h 319"/>
                  <a:gd name="T78" fmla="*/ 0 w 293"/>
                  <a:gd name="T79" fmla="*/ 0 h 319"/>
                  <a:gd name="T80" fmla="*/ 0 w 293"/>
                  <a:gd name="T81" fmla="*/ 0 h 3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3"/>
                  <a:gd name="T124" fmla="*/ 0 h 319"/>
                  <a:gd name="T125" fmla="*/ 293 w 293"/>
                  <a:gd name="T126" fmla="*/ 319 h 3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1" name="Freeform 370"/>
              <p:cNvSpPr>
                <a:spLocks/>
              </p:cNvSpPr>
              <p:nvPr/>
            </p:nvSpPr>
            <p:spPr bwMode="auto">
              <a:xfrm>
                <a:off x="3394" y="3299"/>
                <a:ext cx="60" cy="139"/>
              </a:xfrm>
              <a:custGeom>
                <a:avLst/>
                <a:gdLst>
                  <a:gd name="T0" fmla="*/ 0 w 1314"/>
                  <a:gd name="T1" fmla="*/ 0 h 2506"/>
                  <a:gd name="T2" fmla="*/ 0 w 1314"/>
                  <a:gd name="T3" fmla="*/ 0 h 2506"/>
                  <a:gd name="T4" fmla="*/ 0 w 1314"/>
                  <a:gd name="T5" fmla="*/ 0 h 2506"/>
                  <a:gd name="T6" fmla="*/ 0 w 1314"/>
                  <a:gd name="T7" fmla="*/ 0 h 2506"/>
                  <a:gd name="T8" fmla="*/ 0 w 1314"/>
                  <a:gd name="T9" fmla="*/ 0 h 2506"/>
                  <a:gd name="T10" fmla="*/ 0 60000 65536"/>
                  <a:gd name="T11" fmla="*/ 0 60000 65536"/>
                  <a:gd name="T12" fmla="*/ 0 60000 65536"/>
                  <a:gd name="T13" fmla="*/ 0 60000 65536"/>
                  <a:gd name="T14" fmla="*/ 0 60000 65536"/>
                  <a:gd name="T15" fmla="*/ 0 w 1314"/>
                  <a:gd name="T16" fmla="*/ 0 h 2506"/>
                  <a:gd name="T17" fmla="*/ 1314 w 1314"/>
                  <a:gd name="T18" fmla="*/ 2506 h 2506"/>
                </a:gdLst>
                <a:ahLst/>
                <a:cxnLst>
                  <a:cxn ang="T10">
                    <a:pos x="T0" y="T1"/>
                  </a:cxn>
                  <a:cxn ang="T11">
                    <a:pos x="T2" y="T3"/>
                  </a:cxn>
                  <a:cxn ang="T12">
                    <a:pos x="T4" y="T5"/>
                  </a:cxn>
                  <a:cxn ang="T13">
                    <a:pos x="T6" y="T7"/>
                  </a:cxn>
                  <a:cxn ang="T14">
                    <a:pos x="T8" y="T9"/>
                  </a:cxn>
                </a:cxnLst>
                <a:rect l="T15" t="T16" r="T17" b="T18"/>
                <a:pathLst>
                  <a:path w="1314" h="2506">
                    <a:moveTo>
                      <a:pt x="198" y="0"/>
                    </a:moveTo>
                    <a:lnTo>
                      <a:pt x="0" y="66"/>
                    </a:lnTo>
                    <a:lnTo>
                      <a:pt x="1064" y="2506"/>
                    </a:lnTo>
                    <a:lnTo>
                      <a:pt x="1314" y="2421"/>
                    </a:lnTo>
                    <a:lnTo>
                      <a:pt x="198" y="0"/>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2" name="Freeform 371"/>
              <p:cNvSpPr>
                <a:spLocks/>
              </p:cNvSpPr>
              <p:nvPr/>
            </p:nvSpPr>
            <p:spPr bwMode="auto">
              <a:xfrm>
                <a:off x="3392" y="3292"/>
                <a:ext cx="11" cy="10"/>
              </a:xfrm>
              <a:custGeom>
                <a:avLst/>
                <a:gdLst>
                  <a:gd name="T0" fmla="*/ 0 w 235"/>
                  <a:gd name="T1" fmla="*/ 0 h 179"/>
                  <a:gd name="T2" fmla="*/ 0 w 235"/>
                  <a:gd name="T3" fmla="*/ 0 h 179"/>
                  <a:gd name="T4" fmla="*/ 0 w 235"/>
                  <a:gd name="T5" fmla="*/ 0 h 179"/>
                  <a:gd name="T6" fmla="*/ 0 w 235"/>
                  <a:gd name="T7" fmla="*/ 0 h 179"/>
                  <a:gd name="T8" fmla="*/ 0 w 235"/>
                  <a:gd name="T9" fmla="*/ 0 h 179"/>
                  <a:gd name="T10" fmla="*/ 0 w 235"/>
                  <a:gd name="T11" fmla="*/ 0 h 179"/>
                  <a:gd name="T12" fmla="*/ 0 60000 65536"/>
                  <a:gd name="T13" fmla="*/ 0 60000 65536"/>
                  <a:gd name="T14" fmla="*/ 0 60000 65536"/>
                  <a:gd name="T15" fmla="*/ 0 60000 65536"/>
                  <a:gd name="T16" fmla="*/ 0 60000 65536"/>
                  <a:gd name="T17" fmla="*/ 0 60000 65536"/>
                  <a:gd name="T18" fmla="*/ 0 w 235"/>
                  <a:gd name="T19" fmla="*/ 0 h 179"/>
                  <a:gd name="T20" fmla="*/ 235 w 235"/>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35" h="179">
                    <a:moveTo>
                      <a:pt x="235" y="111"/>
                    </a:moveTo>
                    <a:lnTo>
                      <a:pt x="36" y="179"/>
                    </a:lnTo>
                    <a:lnTo>
                      <a:pt x="0" y="97"/>
                    </a:lnTo>
                    <a:lnTo>
                      <a:pt x="70" y="0"/>
                    </a:lnTo>
                    <a:lnTo>
                      <a:pt x="199" y="30"/>
                    </a:lnTo>
                    <a:lnTo>
                      <a:pt x="235" y="111"/>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3" name="Freeform 372"/>
              <p:cNvSpPr>
                <a:spLocks/>
              </p:cNvSpPr>
              <p:nvPr/>
            </p:nvSpPr>
            <p:spPr bwMode="auto">
              <a:xfrm>
                <a:off x="3403" y="3103"/>
                <a:ext cx="208" cy="202"/>
              </a:xfrm>
              <a:custGeom>
                <a:avLst/>
                <a:gdLst>
                  <a:gd name="T0" fmla="*/ 0 w 4569"/>
                  <a:gd name="T1" fmla="*/ 0 h 3641"/>
                  <a:gd name="T2" fmla="*/ 0 w 4569"/>
                  <a:gd name="T3" fmla="*/ 0 h 3641"/>
                  <a:gd name="T4" fmla="*/ 0 w 4569"/>
                  <a:gd name="T5" fmla="*/ 0 h 3641"/>
                  <a:gd name="T6" fmla="*/ 0 w 4569"/>
                  <a:gd name="T7" fmla="*/ 0 h 3641"/>
                  <a:gd name="T8" fmla="*/ 0 w 4569"/>
                  <a:gd name="T9" fmla="*/ 0 h 3641"/>
                  <a:gd name="T10" fmla="*/ 0 60000 65536"/>
                  <a:gd name="T11" fmla="*/ 0 60000 65536"/>
                  <a:gd name="T12" fmla="*/ 0 60000 65536"/>
                  <a:gd name="T13" fmla="*/ 0 60000 65536"/>
                  <a:gd name="T14" fmla="*/ 0 60000 65536"/>
                  <a:gd name="T15" fmla="*/ 0 w 4569"/>
                  <a:gd name="T16" fmla="*/ 0 h 3641"/>
                  <a:gd name="T17" fmla="*/ 4569 w 4569"/>
                  <a:gd name="T18" fmla="*/ 3641 h 3641"/>
                </a:gdLst>
                <a:ahLst/>
                <a:cxnLst>
                  <a:cxn ang="T10">
                    <a:pos x="T0" y="T1"/>
                  </a:cxn>
                  <a:cxn ang="T11">
                    <a:pos x="T2" y="T3"/>
                  </a:cxn>
                  <a:cxn ang="T12">
                    <a:pos x="T4" y="T5"/>
                  </a:cxn>
                  <a:cxn ang="T13">
                    <a:pos x="T6" y="T7"/>
                  </a:cxn>
                  <a:cxn ang="T14">
                    <a:pos x="T8" y="T9"/>
                  </a:cxn>
                </a:cxnLst>
                <a:rect l="T15" t="T16" r="T17" b="T18"/>
                <a:pathLst>
                  <a:path w="4569" h="3641">
                    <a:moveTo>
                      <a:pt x="0" y="1626"/>
                    </a:moveTo>
                    <a:lnTo>
                      <a:pt x="3650" y="0"/>
                    </a:lnTo>
                    <a:lnTo>
                      <a:pt x="4569" y="1998"/>
                    </a:lnTo>
                    <a:lnTo>
                      <a:pt x="873" y="3641"/>
                    </a:lnTo>
                    <a:lnTo>
                      <a:pt x="0" y="1626"/>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4" name="Freeform 373"/>
              <p:cNvSpPr>
                <a:spLocks/>
              </p:cNvSpPr>
              <p:nvPr/>
            </p:nvSpPr>
            <p:spPr bwMode="auto">
              <a:xfrm>
                <a:off x="3385" y="3045"/>
                <a:ext cx="271" cy="393"/>
              </a:xfrm>
              <a:custGeom>
                <a:avLst/>
                <a:gdLst>
                  <a:gd name="T0" fmla="*/ 0 w 5957"/>
                  <a:gd name="T1" fmla="*/ 0 h 7066"/>
                  <a:gd name="T2" fmla="*/ 0 w 5957"/>
                  <a:gd name="T3" fmla="*/ 0 h 7066"/>
                  <a:gd name="T4" fmla="*/ 0 w 5957"/>
                  <a:gd name="T5" fmla="*/ 0 h 7066"/>
                  <a:gd name="T6" fmla="*/ 0 w 5957"/>
                  <a:gd name="T7" fmla="*/ 0 h 7066"/>
                  <a:gd name="T8" fmla="*/ 0 w 5957"/>
                  <a:gd name="T9" fmla="*/ 0 h 7066"/>
                  <a:gd name="T10" fmla="*/ 0 w 5957"/>
                  <a:gd name="T11" fmla="*/ 0 h 7066"/>
                  <a:gd name="T12" fmla="*/ 0 w 5957"/>
                  <a:gd name="T13" fmla="*/ 0 h 7066"/>
                  <a:gd name="T14" fmla="*/ 0 w 5957"/>
                  <a:gd name="T15" fmla="*/ 0 h 7066"/>
                  <a:gd name="T16" fmla="*/ 0 w 5957"/>
                  <a:gd name="T17" fmla="*/ 0 h 7066"/>
                  <a:gd name="T18" fmla="*/ 0 w 5957"/>
                  <a:gd name="T19" fmla="*/ 0 h 7066"/>
                  <a:gd name="T20" fmla="*/ 0 w 5957"/>
                  <a:gd name="T21" fmla="*/ 0 h 7066"/>
                  <a:gd name="T22" fmla="*/ 0 w 5957"/>
                  <a:gd name="T23" fmla="*/ 0 h 7066"/>
                  <a:gd name="T24" fmla="*/ 0 w 5957"/>
                  <a:gd name="T25" fmla="*/ 0 h 7066"/>
                  <a:gd name="T26" fmla="*/ 0 w 5957"/>
                  <a:gd name="T27" fmla="*/ 0 h 7066"/>
                  <a:gd name="T28" fmla="*/ 0 w 5957"/>
                  <a:gd name="T29" fmla="*/ 0 h 7066"/>
                  <a:gd name="T30" fmla="*/ 0 w 5957"/>
                  <a:gd name="T31" fmla="*/ 0 h 7066"/>
                  <a:gd name="T32" fmla="*/ 0 w 5957"/>
                  <a:gd name="T33" fmla="*/ 0 h 7066"/>
                  <a:gd name="T34" fmla="*/ 0 w 5957"/>
                  <a:gd name="T35" fmla="*/ 0 h 7066"/>
                  <a:gd name="T36" fmla="*/ 0 w 5957"/>
                  <a:gd name="T37" fmla="*/ 0 h 7066"/>
                  <a:gd name="T38" fmla="*/ 0 w 5957"/>
                  <a:gd name="T39" fmla="*/ 0 h 7066"/>
                  <a:gd name="T40" fmla="*/ 0 w 5957"/>
                  <a:gd name="T41" fmla="*/ 0 h 7066"/>
                  <a:gd name="T42" fmla="*/ 0 w 5957"/>
                  <a:gd name="T43" fmla="*/ 0 h 7066"/>
                  <a:gd name="T44" fmla="*/ 0 w 5957"/>
                  <a:gd name="T45" fmla="*/ 0 h 7066"/>
                  <a:gd name="T46" fmla="*/ 0 w 5957"/>
                  <a:gd name="T47" fmla="*/ 0 h 7066"/>
                  <a:gd name="T48" fmla="*/ 0 w 5957"/>
                  <a:gd name="T49" fmla="*/ 0 h 7066"/>
                  <a:gd name="T50" fmla="*/ 0 w 5957"/>
                  <a:gd name="T51" fmla="*/ 0 h 7066"/>
                  <a:gd name="T52" fmla="*/ 0 w 5957"/>
                  <a:gd name="T53" fmla="*/ 0 h 7066"/>
                  <a:gd name="T54" fmla="*/ 0 w 5957"/>
                  <a:gd name="T55" fmla="*/ 0 h 7066"/>
                  <a:gd name="T56" fmla="*/ 0 w 5957"/>
                  <a:gd name="T57" fmla="*/ 0 h 7066"/>
                  <a:gd name="T58" fmla="*/ 0 w 5957"/>
                  <a:gd name="T59" fmla="*/ 0 h 7066"/>
                  <a:gd name="T60" fmla="*/ 0 w 5957"/>
                  <a:gd name="T61" fmla="*/ 0 h 7066"/>
                  <a:gd name="T62" fmla="*/ 0 w 5957"/>
                  <a:gd name="T63" fmla="*/ 0 h 7066"/>
                  <a:gd name="T64" fmla="*/ 0 w 5957"/>
                  <a:gd name="T65" fmla="*/ 0 h 7066"/>
                  <a:gd name="T66" fmla="*/ 0 w 5957"/>
                  <a:gd name="T67" fmla="*/ 0 h 7066"/>
                  <a:gd name="T68" fmla="*/ 0 w 5957"/>
                  <a:gd name="T69" fmla="*/ 0 h 7066"/>
                  <a:gd name="T70" fmla="*/ 0 w 5957"/>
                  <a:gd name="T71" fmla="*/ 0 h 7066"/>
                  <a:gd name="T72" fmla="*/ 0 w 5957"/>
                  <a:gd name="T73" fmla="*/ 0 h 70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57"/>
                  <a:gd name="T112" fmla="*/ 0 h 7066"/>
                  <a:gd name="T113" fmla="*/ 5957 w 5957"/>
                  <a:gd name="T114" fmla="*/ 7066 h 70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5" name="Freeform 374"/>
              <p:cNvSpPr>
                <a:spLocks/>
              </p:cNvSpPr>
              <p:nvPr/>
            </p:nvSpPr>
            <p:spPr bwMode="auto">
              <a:xfrm>
                <a:off x="3569" y="3096"/>
                <a:ext cx="51" cy="121"/>
              </a:xfrm>
              <a:custGeom>
                <a:avLst/>
                <a:gdLst>
                  <a:gd name="T0" fmla="*/ 0 w 1134"/>
                  <a:gd name="T1" fmla="*/ 0 h 2180"/>
                  <a:gd name="T2" fmla="*/ 0 w 1134"/>
                  <a:gd name="T3" fmla="*/ 0 h 2180"/>
                  <a:gd name="T4" fmla="*/ 0 w 1134"/>
                  <a:gd name="T5" fmla="*/ 0 h 2180"/>
                  <a:gd name="T6" fmla="*/ 0 w 1134"/>
                  <a:gd name="T7" fmla="*/ 0 h 2180"/>
                  <a:gd name="T8" fmla="*/ 0 w 1134"/>
                  <a:gd name="T9" fmla="*/ 0 h 2180"/>
                  <a:gd name="T10" fmla="*/ 0 w 1134"/>
                  <a:gd name="T11" fmla="*/ 0 h 2180"/>
                  <a:gd name="T12" fmla="*/ 0 w 1134"/>
                  <a:gd name="T13" fmla="*/ 0 h 2180"/>
                  <a:gd name="T14" fmla="*/ 0 w 1134"/>
                  <a:gd name="T15" fmla="*/ 0 h 2180"/>
                  <a:gd name="T16" fmla="*/ 0 w 1134"/>
                  <a:gd name="T17" fmla="*/ 0 h 2180"/>
                  <a:gd name="T18" fmla="*/ 0 w 1134"/>
                  <a:gd name="T19" fmla="*/ 0 h 2180"/>
                  <a:gd name="T20" fmla="*/ 0 w 1134"/>
                  <a:gd name="T21" fmla="*/ 0 h 2180"/>
                  <a:gd name="T22" fmla="*/ 0 w 1134"/>
                  <a:gd name="T23" fmla="*/ 0 h 2180"/>
                  <a:gd name="T24" fmla="*/ 0 w 1134"/>
                  <a:gd name="T25" fmla="*/ 0 h 2180"/>
                  <a:gd name="T26" fmla="*/ 0 w 1134"/>
                  <a:gd name="T27" fmla="*/ 0 h 2180"/>
                  <a:gd name="T28" fmla="*/ 0 w 1134"/>
                  <a:gd name="T29" fmla="*/ 0 h 2180"/>
                  <a:gd name="T30" fmla="*/ 0 w 1134"/>
                  <a:gd name="T31" fmla="*/ 0 h 2180"/>
                  <a:gd name="T32" fmla="*/ 0 w 1134"/>
                  <a:gd name="T33" fmla="*/ 0 h 2180"/>
                  <a:gd name="T34" fmla="*/ 0 w 1134"/>
                  <a:gd name="T35" fmla="*/ 0 h 2180"/>
                  <a:gd name="T36" fmla="*/ 0 w 1134"/>
                  <a:gd name="T37" fmla="*/ 0 h 2180"/>
                  <a:gd name="T38" fmla="*/ 0 w 1134"/>
                  <a:gd name="T39" fmla="*/ 0 h 2180"/>
                  <a:gd name="T40" fmla="*/ 0 w 1134"/>
                  <a:gd name="T41" fmla="*/ 0 h 2180"/>
                  <a:gd name="T42" fmla="*/ 0 w 1134"/>
                  <a:gd name="T43" fmla="*/ 0 h 2180"/>
                  <a:gd name="T44" fmla="*/ 0 w 1134"/>
                  <a:gd name="T45" fmla="*/ 0 h 2180"/>
                  <a:gd name="T46" fmla="*/ 0 w 1134"/>
                  <a:gd name="T47" fmla="*/ 0 h 2180"/>
                  <a:gd name="T48" fmla="*/ 0 w 1134"/>
                  <a:gd name="T49" fmla="*/ 0 h 2180"/>
                  <a:gd name="T50" fmla="*/ 0 w 1134"/>
                  <a:gd name="T51" fmla="*/ 0 h 2180"/>
                  <a:gd name="T52" fmla="*/ 0 w 1134"/>
                  <a:gd name="T53" fmla="*/ 0 h 2180"/>
                  <a:gd name="T54" fmla="*/ 0 w 1134"/>
                  <a:gd name="T55" fmla="*/ 0 h 2180"/>
                  <a:gd name="T56" fmla="*/ 0 w 1134"/>
                  <a:gd name="T57" fmla="*/ 0 h 2180"/>
                  <a:gd name="T58" fmla="*/ 0 w 1134"/>
                  <a:gd name="T59" fmla="*/ 0 h 2180"/>
                  <a:gd name="T60" fmla="*/ 0 w 1134"/>
                  <a:gd name="T61" fmla="*/ 0 h 2180"/>
                  <a:gd name="T62" fmla="*/ 0 w 1134"/>
                  <a:gd name="T63" fmla="*/ 0 h 2180"/>
                  <a:gd name="T64" fmla="*/ 0 w 1134"/>
                  <a:gd name="T65" fmla="*/ 0 h 2180"/>
                  <a:gd name="T66" fmla="*/ 0 w 1134"/>
                  <a:gd name="T67" fmla="*/ 0 h 2180"/>
                  <a:gd name="T68" fmla="*/ 0 w 1134"/>
                  <a:gd name="T69" fmla="*/ 0 h 2180"/>
                  <a:gd name="T70" fmla="*/ 0 w 1134"/>
                  <a:gd name="T71" fmla="*/ 0 h 2180"/>
                  <a:gd name="T72" fmla="*/ 0 w 1134"/>
                  <a:gd name="T73" fmla="*/ 0 h 2180"/>
                  <a:gd name="T74" fmla="*/ 0 w 1134"/>
                  <a:gd name="T75" fmla="*/ 0 h 2180"/>
                  <a:gd name="T76" fmla="*/ 0 w 1134"/>
                  <a:gd name="T77" fmla="*/ 0 h 2180"/>
                  <a:gd name="T78" fmla="*/ 0 w 1134"/>
                  <a:gd name="T79" fmla="*/ 0 h 2180"/>
                  <a:gd name="T80" fmla="*/ 0 w 1134"/>
                  <a:gd name="T81" fmla="*/ 0 h 2180"/>
                  <a:gd name="T82" fmla="*/ 0 w 1134"/>
                  <a:gd name="T83" fmla="*/ 0 h 2180"/>
                  <a:gd name="T84" fmla="*/ 0 w 1134"/>
                  <a:gd name="T85" fmla="*/ 0 h 2180"/>
                  <a:gd name="T86" fmla="*/ 0 w 1134"/>
                  <a:gd name="T87" fmla="*/ 0 h 2180"/>
                  <a:gd name="T88" fmla="*/ 0 w 1134"/>
                  <a:gd name="T89" fmla="*/ 0 h 2180"/>
                  <a:gd name="T90" fmla="*/ 0 w 1134"/>
                  <a:gd name="T91" fmla="*/ 0 h 2180"/>
                  <a:gd name="T92" fmla="*/ 0 w 1134"/>
                  <a:gd name="T93" fmla="*/ 0 h 2180"/>
                  <a:gd name="T94" fmla="*/ 0 w 1134"/>
                  <a:gd name="T95" fmla="*/ 0 h 2180"/>
                  <a:gd name="T96" fmla="*/ 0 w 1134"/>
                  <a:gd name="T97" fmla="*/ 0 h 2180"/>
                  <a:gd name="T98" fmla="*/ 0 w 1134"/>
                  <a:gd name="T99" fmla="*/ 0 h 2180"/>
                  <a:gd name="T100" fmla="*/ 0 w 1134"/>
                  <a:gd name="T101" fmla="*/ 0 h 2180"/>
                  <a:gd name="T102" fmla="*/ 0 w 1134"/>
                  <a:gd name="T103" fmla="*/ 0 h 2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4"/>
                  <a:gd name="T157" fmla="*/ 0 h 2180"/>
                  <a:gd name="T158" fmla="*/ 1134 w 1134"/>
                  <a:gd name="T159" fmla="*/ 2180 h 2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6" name="Freeform 375"/>
              <p:cNvSpPr>
                <a:spLocks/>
              </p:cNvSpPr>
              <p:nvPr/>
            </p:nvSpPr>
            <p:spPr bwMode="auto">
              <a:xfrm>
                <a:off x="3378" y="3082"/>
                <a:ext cx="207" cy="202"/>
              </a:xfrm>
              <a:custGeom>
                <a:avLst/>
                <a:gdLst>
                  <a:gd name="T0" fmla="*/ 0 w 4569"/>
                  <a:gd name="T1" fmla="*/ 0 h 3641"/>
                  <a:gd name="T2" fmla="*/ 0 w 4569"/>
                  <a:gd name="T3" fmla="*/ 0 h 3641"/>
                  <a:gd name="T4" fmla="*/ 0 w 4569"/>
                  <a:gd name="T5" fmla="*/ 0 h 3641"/>
                  <a:gd name="T6" fmla="*/ 0 w 4569"/>
                  <a:gd name="T7" fmla="*/ 0 h 3641"/>
                  <a:gd name="T8" fmla="*/ 0 w 4569"/>
                  <a:gd name="T9" fmla="*/ 0 h 3641"/>
                  <a:gd name="T10" fmla="*/ 0 60000 65536"/>
                  <a:gd name="T11" fmla="*/ 0 60000 65536"/>
                  <a:gd name="T12" fmla="*/ 0 60000 65536"/>
                  <a:gd name="T13" fmla="*/ 0 60000 65536"/>
                  <a:gd name="T14" fmla="*/ 0 60000 65536"/>
                  <a:gd name="T15" fmla="*/ 0 w 4569"/>
                  <a:gd name="T16" fmla="*/ 0 h 3641"/>
                  <a:gd name="T17" fmla="*/ 4569 w 4569"/>
                  <a:gd name="T18" fmla="*/ 3641 h 3641"/>
                </a:gdLst>
                <a:ahLst/>
                <a:cxnLst>
                  <a:cxn ang="T10">
                    <a:pos x="T0" y="T1"/>
                  </a:cxn>
                  <a:cxn ang="T11">
                    <a:pos x="T2" y="T3"/>
                  </a:cxn>
                  <a:cxn ang="T12">
                    <a:pos x="T4" y="T5"/>
                  </a:cxn>
                  <a:cxn ang="T13">
                    <a:pos x="T6" y="T7"/>
                  </a:cxn>
                  <a:cxn ang="T14">
                    <a:pos x="T8" y="T9"/>
                  </a:cxn>
                </a:cxnLst>
                <a:rect l="T15" t="T16" r="T17" b="T18"/>
                <a:pathLst>
                  <a:path w="4569" h="3641">
                    <a:moveTo>
                      <a:pt x="0" y="1625"/>
                    </a:moveTo>
                    <a:lnTo>
                      <a:pt x="3650" y="0"/>
                    </a:lnTo>
                    <a:lnTo>
                      <a:pt x="4569" y="1997"/>
                    </a:lnTo>
                    <a:lnTo>
                      <a:pt x="873" y="3641"/>
                    </a:lnTo>
                    <a:lnTo>
                      <a:pt x="0" y="1625"/>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7" name="Freeform 376"/>
              <p:cNvSpPr>
                <a:spLocks/>
              </p:cNvSpPr>
              <p:nvPr/>
            </p:nvSpPr>
            <p:spPr bwMode="auto">
              <a:xfrm>
                <a:off x="3360" y="3024"/>
                <a:ext cx="271" cy="393"/>
              </a:xfrm>
              <a:custGeom>
                <a:avLst/>
                <a:gdLst>
                  <a:gd name="T0" fmla="*/ 0 w 5957"/>
                  <a:gd name="T1" fmla="*/ 0 h 7065"/>
                  <a:gd name="T2" fmla="*/ 0 w 5957"/>
                  <a:gd name="T3" fmla="*/ 0 h 7065"/>
                  <a:gd name="T4" fmla="*/ 0 w 5957"/>
                  <a:gd name="T5" fmla="*/ 0 h 7065"/>
                  <a:gd name="T6" fmla="*/ 0 w 5957"/>
                  <a:gd name="T7" fmla="*/ 0 h 7065"/>
                  <a:gd name="T8" fmla="*/ 0 w 5957"/>
                  <a:gd name="T9" fmla="*/ 0 h 7065"/>
                  <a:gd name="T10" fmla="*/ 0 w 5957"/>
                  <a:gd name="T11" fmla="*/ 0 h 7065"/>
                  <a:gd name="T12" fmla="*/ 0 w 5957"/>
                  <a:gd name="T13" fmla="*/ 0 h 7065"/>
                  <a:gd name="T14" fmla="*/ 0 w 5957"/>
                  <a:gd name="T15" fmla="*/ 0 h 7065"/>
                  <a:gd name="T16" fmla="*/ 0 w 5957"/>
                  <a:gd name="T17" fmla="*/ 0 h 7065"/>
                  <a:gd name="T18" fmla="*/ 0 w 5957"/>
                  <a:gd name="T19" fmla="*/ 0 h 7065"/>
                  <a:gd name="T20" fmla="*/ 0 w 5957"/>
                  <a:gd name="T21" fmla="*/ 0 h 7065"/>
                  <a:gd name="T22" fmla="*/ 0 w 5957"/>
                  <a:gd name="T23" fmla="*/ 0 h 7065"/>
                  <a:gd name="T24" fmla="*/ 0 w 5957"/>
                  <a:gd name="T25" fmla="*/ 0 h 7065"/>
                  <a:gd name="T26" fmla="*/ 0 w 5957"/>
                  <a:gd name="T27" fmla="*/ 0 h 7065"/>
                  <a:gd name="T28" fmla="*/ 0 w 5957"/>
                  <a:gd name="T29" fmla="*/ 0 h 7065"/>
                  <a:gd name="T30" fmla="*/ 0 w 5957"/>
                  <a:gd name="T31" fmla="*/ 0 h 7065"/>
                  <a:gd name="T32" fmla="*/ 0 w 5957"/>
                  <a:gd name="T33" fmla="*/ 0 h 7065"/>
                  <a:gd name="T34" fmla="*/ 0 w 5957"/>
                  <a:gd name="T35" fmla="*/ 0 h 7065"/>
                  <a:gd name="T36" fmla="*/ 0 w 5957"/>
                  <a:gd name="T37" fmla="*/ 0 h 7065"/>
                  <a:gd name="T38" fmla="*/ 0 w 5957"/>
                  <a:gd name="T39" fmla="*/ 0 h 7065"/>
                  <a:gd name="T40" fmla="*/ 0 w 5957"/>
                  <a:gd name="T41" fmla="*/ 0 h 7065"/>
                  <a:gd name="T42" fmla="*/ 0 w 5957"/>
                  <a:gd name="T43" fmla="*/ 0 h 7065"/>
                  <a:gd name="T44" fmla="*/ 0 w 5957"/>
                  <a:gd name="T45" fmla="*/ 0 h 7065"/>
                  <a:gd name="T46" fmla="*/ 0 w 5957"/>
                  <a:gd name="T47" fmla="*/ 0 h 7065"/>
                  <a:gd name="T48" fmla="*/ 0 w 5957"/>
                  <a:gd name="T49" fmla="*/ 0 h 7065"/>
                  <a:gd name="T50" fmla="*/ 0 w 5957"/>
                  <a:gd name="T51" fmla="*/ 0 h 7065"/>
                  <a:gd name="T52" fmla="*/ 0 w 5957"/>
                  <a:gd name="T53" fmla="*/ 0 h 7065"/>
                  <a:gd name="T54" fmla="*/ 0 w 5957"/>
                  <a:gd name="T55" fmla="*/ 0 h 7065"/>
                  <a:gd name="T56" fmla="*/ 0 w 5957"/>
                  <a:gd name="T57" fmla="*/ 0 h 7065"/>
                  <a:gd name="T58" fmla="*/ 0 w 5957"/>
                  <a:gd name="T59" fmla="*/ 0 h 7065"/>
                  <a:gd name="T60" fmla="*/ 0 w 5957"/>
                  <a:gd name="T61" fmla="*/ 0 h 7065"/>
                  <a:gd name="T62" fmla="*/ 0 w 5957"/>
                  <a:gd name="T63" fmla="*/ 0 h 7065"/>
                  <a:gd name="T64" fmla="*/ 0 w 5957"/>
                  <a:gd name="T65" fmla="*/ 0 h 7065"/>
                  <a:gd name="T66" fmla="*/ 0 w 5957"/>
                  <a:gd name="T67" fmla="*/ 0 h 7065"/>
                  <a:gd name="T68" fmla="*/ 0 w 5957"/>
                  <a:gd name="T69" fmla="*/ 0 h 7065"/>
                  <a:gd name="T70" fmla="*/ 0 w 5957"/>
                  <a:gd name="T71" fmla="*/ 0 h 7065"/>
                  <a:gd name="T72" fmla="*/ 0 w 5957"/>
                  <a:gd name="T73" fmla="*/ 0 h 70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57"/>
                  <a:gd name="T112" fmla="*/ 0 h 7065"/>
                  <a:gd name="T113" fmla="*/ 5957 w 5957"/>
                  <a:gd name="T114" fmla="*/ 7065 h 70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8" name="Freeform 377"/>
              <p:cNvSpPr>
                <a:spLocks/>
              </p:cNvSpPr>
              <p:nvPr/>
            </p:nvSpPr>
            <p:spPr bwMode="auto">
              <a:xfrm>
                <a:off x="3360" y="3024"/>
                <a:ext cx="162" cy="99"/>
              </a:xfrm>
              <a:custGeom>
                <a:avLst/>
                <a:gdLst>
                  <a:gd name="T0" fmla="*/ 0 w 3562"/>
                  <a:gd name="T1" fmla="*/ 0 h 1773"/>
                  <a:gd name="T2" fmla="*/ 0 w 3562"/>
                  <a:gd name="T3" fmla="*/ 0 h 1773"/>
                  <a:gd name="T4" fmla="*/ 0 w 3562"/>
                  <a:gd name="T5" fmla="*/ 0 h 1773"/>
                  <a:gd name="T6" fmla="*/ 0 w 3562"/>
                  <a:gd name="T7" fmla="*/ 0 h 1773"/>
                  <a:gd name="T8" fmla="*/ 0 w 3562"/>
                  <a:gd name="T9" fmla="*/ 0 h 1773"/>
                  <a:gd name="T10" fmla="*/ 0 w 3562"/>
                  <a:gd name="T11" fmla="*/ 0 h 1773"/>
                  <a:gd name="T12" fmla="*/ 0 w 3562"/>
                  <a:gd name="T13" fmla="*/ 0 h 1773"/>
                  <a:gd name="T14" fmla="*/ 0 w 3562"/>
                  <a:gd name="T15" fmla="*/ 0 h 1773"/>
                  <a:gd name="T16" fmla="*/ 0 w 3562"/>
                  <a:gd name="T17" fmla="*/ 0 h 1773"/>
                  <a:gd name="T18" fmla="*/ 0 w 3562"/>
                  <a:gd name="T19" fmla="*/ 0 h 1773"/>
                  <a:gd name="T20" fmla="*/ 0 w 3562"/>
                  <a:gd name="T21" fmla="*/ 0 h 1773"/>
                  <a:gd name="T22" fmla="*/ 0 w 3562"/>
                  <a:gd name="T23" fmla="*/ 0 h 1773"/>
                  <a:gd name="T24" fmla="*/ 0 w 3562"/>
                  <a:gd name="T25" fmla="*/ 0 h 1773"/>
                  <a:gd name="T26" fmla="*/ 0 w 3562"/>
                  <a:gd name="T27" fmla="*/ 0 h 1773"/>
                  <a:gd name="T28" fmla="*/ 0 w 3562"/>
                  <a:gd name="T29" fmla="*/ 0 h 1773"/>
                  <a:gd name="T30" fmla="*/ 0 w 3562"/>
                  <a:gd name="T31" fmla="*/ 0 h 1773"/>
                  <a:gd name="T32" fmla="*/ 0 w 3562"/>
                  <a:gd name="T33" fmla="*/ 0 h 1773"/>
                  <a:gd name="T34" fmla="*/ 0 w 3562"/>
                  <a:gd name="T35" fmla="*/ 0 h 1773"/>
                  <a:gd name="T36" fmla="*/ 0 w 3562"/>
                  <a:gd name="T37" fmla="*/ 0 h 1773"/>
                  <a:gd name="T38" fmla="*/ 0 w 3562"/>
                  <a:gd name="T39" fmla="*/ 0 h 1773"/>
                  <a:gd name="T40" fmla="*/ 0 w 3562"/>
                  <a:gd name="T41" fmla="*/ 0 h 17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62"/>
                  <a:gd name="T64" fmla="*/ 0 h 1773"/>
                  <a:gd name="T65" fmla="*/ 3562 w 3562"/>
                  <a:gd name="T66" fmla="*/ 1773 h 17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89" name="Freeform 378"/>
              <p:cNvSpPr>
                <a:spLocks/>
              </p:cNvSpPr>
              <p:nvPr/>
            </p:nvSpPr>
            <p:spPr bwMode="auto">
              <a:xfrm>
                <a:off x="3360" y="3024"/>
                <a:ext cx="161" cy="97"/>
              </a:xfrm>
              <a:custGeom>
                <a:avLst/>
                <a:gdLst>
                  <a:gd name="T0" fmla="*/ 0 w 3550"/>
                  <a:gd name="T1" fmla="*/ 0 h 1748"/>
                  <a:gd name="T2" fmla="*/ 0 w 3550"/>
                  <a:gd name="T3" fmla="*/ 0 h 1748"/>
                  <a:gd name="T4" fmla="*/ 0 w 3550"/>
                  <a:gd name="T5" fmla="*/ 0 h 1748"/>
                  <a:gd name="T6" fmla="*/ 0 w 3550"/>
                  <a:gd name="T7" fmla="*/ 0 h 1748"/>
                  <a:gd name="T8" fmla="*/ 0 w 3550"/>
                  <a:gd name="T9" fmla="*/ 0 h 1748"/>
                  <a:gd name="T10" fmla="*/ 0 w 3550"/>
                  <a:gd name="T11" fmla="*/ 0 h 1748"/>
                  <a:gd name="T12" fmla="*/ 0 w 3550"/>
                  <a:gd name="T13" fmla="*/ 0 h 1748"/>
                  <a:gd name="T14" fmla="*/ 0 w 3550"/>
                  <a:gd name="T15" fmla="*/ 0 h 1748"/>
                  <a:gd name="T16" fmla="*/ 0 w 3550"/>
                  <a:gd name="T17" fmla="*/ 0 h 1748"/>
                  <a:gd name="T18" fmla="*/ 0 w 3550"/>
                  <a:gd name="T19" fmla="*/ 0 h 1748"/>
                  <a:gd name="T20" fmla="*/ 0 w 3550"/>
                  <a:gd name="T21" fmla="*/ 0 h 1748"/>
                  <a:gd name="T22" fmla="*/ 0 w 3550"/>
                  <a:gd name="T23" fmla="*/ 0 h 1748"/>
                  <a:gd name="T24" fmla="*/ 0 w 3550"/>
                  <a:gd name="T25" fmla="*/ 0 h 1748"/>
                  <a:gd name="T26" fmla="*/ 0 w 3550"/>
                  <a:gd name="T27" fmla="*/ 0 h 1748"/>
                  <a:gd name="T28" fmla="*/ 0 w 3550"/>
                  <a:gd name="T29" fmla="*/ 0 h 1748"/>
                  <a:gd name="T30" fmla="*/ 0 w 3550"/>
                  <a:gd name="T31" fmla="*/ 0 h 1748"/>
                  <a:gd name="T32" fmla="*/ 0 w 3550"/>
                  <a:gd name="T33" fmla="*/ 0 h 1748"/>
                  <a:gd name="T34" fmla="*/ 0 w 3550"/>
                  <a:gd name="T35" fmla="*/ 0 h 1748"/>
                  <a:gd name="T36" fmla="*/ 0 w 3550"/>
                  <a:gd name="T37" fmla="*/ 0 h 1748"/>
                  <a:gd name="T38" fmla="*/ 0 w 3550"/>
                  <a:gd name="T39" fmla="*/ 0 h 1748"/>
                  <a:gd name="T40" fmla="*/ 0 w 3550"/>
                  <a:gd name="T41" fmla="*/ 0 h 1748"/>
                  <a:gd name="T42" fmla="*/ 0 w 3550"/>
                  <a:gd name="T43" fmla="*/ 0 h 1748"/>
                  <a:gd name="T44" fmla="*/ 0 w 3550"/>
                  <a:gd name="T45" fmla="*/ 0 h 1748"/>
                  <a:gd name="T46" fmla="*/ 0 w 3550"/>
                  <a:gd name="T47" fmla="*/ 0 h 1748"/>
                  <a:gd name="T48" fmla="*/ 0 w 3550"/>
                  <a:gd name="T49" fmla="*/ 0 h 1748"/>
                  <a:gd name="T50" fmla="*/ 0 w 3550"/>
                  <a:gd name="T51" fmla="*/ 0 h 1748"/>
                  <a:gd name="T52" fmla="*/ 0 w 3550"/>
                  <a:gd name="T53" fmla="*/ 0 h 1748"/>
                  <a:gd name="T54" fmla="*/ 0 w 3550"/>
                  <a:gd name="T55" fmla="*/ 0 h 1748"/>
                  <a:gd name="T56" fmla="*/ 0 w 3550"/>
                  <a:gd name="T57" fmla="*/ 0 h 1748"/>
                  <a:gd name="T58" fmla="*/ 0 w 3550"/>
                  <a:gd name="T59" fmla="*/ 0 h 1748"/>
                  <a:gd name="T60" fmla="*/ 0 w 3550"/>
                  <a:gd name="T61" fmla="*/ 0 h 1748"/>
                  <a:gd name="T62" fmla="*/ 0 w 3550"/>
                  <a:gd name="T63" fmla="*/ 0 h 1748"/>
                  <a:gd name="T64" fmla="*/ 0 w 3550"/>
                  <a:gd name="T65" fmla="*/ 0 h 1748"/>
                  <a:gd name="T66" fmla="*/ 0 w 3550"/>
                  <a:gd name="T67" fmla="*/ 0 h 1748"/>
                  <a:gd name="T68" fmla="*/ 0 w 3550"/>
                  <a:gd name="T69" fmla="*/ 0 h 1748"/>
                  <a:gd name="T70" fmla="*/ 0 w 3550"/>
                  <a:gd name="T71" fmla="*/ 0 h 1748"/>
                  <a:gd name="T72" fmla="*/ 0 w 3550"/>
                  <a:gd name="T73" fmla="*/ 0 h 1748"/>
                  <a:gd name="T74" fmla="*/ 0 w 3550"/>
                  <a:gd name="T75" fmla="*/ 0 h 1748"/>
                  <a:gd name="T76" fmla="*/ 0 w 3550"/>
                  <a:gd name="T77" fmla="*/ 0 h 1748"/>
                  <a:gd name="T78" fmla="*/ 0 w 3550"/>
                  <a:gd name="T79" fmla="*/ 0 h 1748"/>
                  <a:gd name="T80" fmla="*/ 0 w 3550"/>
                  <a:gd name="T81" fmla="*/ 0 h 1748"/>
                  <a:gd name="T82" fmla="*/ 0 w 3550"/>
                  <a:gd name="T83" fmla="*/ 0 h 1748"/>
                  <a:gd name="T84" fmla="*/ 0 w 3550"/>
                  <a:gd name="T85" fmla="*/ 0 h 1748"/>
                  <a:gd name="T86" fmla="*/ 0 w 3550"/>
                  <a:gd name="T87" fmla="*/ 0 h 1748"/>
                  <a:gd name="T88" fmla="*/ 0 w 3550"/>
                  <a:gd name="T89" fmla="*/ 0 h 1748"/>
                  <a:gd name="T90" fmla="*/ 0 w 3550"/>
                  <a:gd name="T91" fmla="*/ 0 h 1748"/>
                  <a:gd name="T92" fmla="*/ 0 w 3550"/>
                  <a:gd name="T93" fmla="*/ 0 h 1748"/>
                  <a:gd name="T94" fmla="*/ 0 w 3550"/>
                  <a:gd name="T95" fmla="*/ 0 h 17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50"/>
                  <a:gd name="T145" fmla="*/ 0 h 1748"/>
                  <a:gd name="T146" fmla="*/ 3550 w 3550"/>
                  <a:gd name="T147" fmla="*/ 1748 h 17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0" name="Freeform 379"/>
              <p:cNvSpPr>
                <a:spLocks/>
              </p:cNvSpPr>
              <p:nvPr/>
            </p:nvSpPr>
            <p:spPr bwMode="auto">
              <a:xfrm>
                <a:off x="3360" y="3024"/>
                <a:ext cx="161" cy="96"/>
              </a:xfrm>
              <a:custGeom>
                <a:avLst/>
                <a:gdLst>
                  <a:gd name="T0" fmla="*/ 0 w 3539"/>
                  <a:gd name="T1" fmla="*/ 0 h 1724"/>
                  <a:gd name="T2" fmla="*/ 0 w 3539"/>
                  <a:gd name="T3" fmla="*/ 0 h 1724"/>
                  <a:gd name="T4" fmla="*/ 0 w 3539"/>
                  <a:gd name="T5" fmla="*/ 0 h 1724"/>
                  <a:gd name="T6" fmla="*/ 0 w 3539"/>
                  <a:gd name="T7" fmla="*/ 0 h 1724"/>
                  <a:gd name="T8" fmla="*/ 0 w 3539"/>
                  <a:gd name="T9" fmla="*/ 0 h 1724"/>
                  <a:gd name="T10" fmla="*/ 0 w 3539"/>
                  <a:gd name="T11" fmla="*/ 0 h 1724"/>
                  <a:gd name="T12" fmla="*/ 0 w 3539"/>
                  <a:gd name="T13" fmla="*/ 0 h 1724"/>
                  <a:gd name="T14" fmla="*/ 0 w 3539"/>
                  <a:gd name="T15" fmla="*/ 0 h 1724"/>
                  <a:gd name="T16" fmla="*/ 0 w 3539"/>
                  <a:gd name="T17" fmla="*/ 0 h 1724"/>
                  <a:gd name="T18" fmla="*/ 0 w 3539"/>
                  <a:gd name="T19" fmla="*/ 0 h 1724"/>
                  <a:gd name="T20" fmla="*/ 0 w 3539"/>
                  <a:gd name="T21" fmla="*/ 0 h 1724"/>
                  <a:gd name="T22" fmla="*/ 0 w 3539"/>
                  <a:gd name="T23" fmla="*/ 0 h 1724"/>
                  <a:gd name="T24" fmla="*/ 0 w 3539"/>
                  <a:gd name="T25" fmla="*/ 0 h 1724"/>
                  <a:gd name="T26" fmla="*/ 0 w 3539"/>
                  <a:gd name="T27" fmla="*/ 0 h 1724"/>
                  <a:gd name="T28" fmla="*/ 0 w 3539"/>
                  <a:gd name="T29" fmla="*/ 0 h 1724"/>
                  <a:gd name="T30" fmla="*/ 0 w 3539"/>
                  <a:gd name="T31" fmla="*/ 0 h 1724"/>
                  <a:gd name="T32" fmla="*/ 0 w 3539"/>
                  <a:gd name="T33" fmla="*/ 0 h 1724"/>
                  <a:gd name="T34" fmla="*/ 0 w 3539"/>
                  <a:gd name="T35" fmla="*/ 0 h 1724"/>
                  <a:gd name="T36" fmla="*/ 0 w 3539"/>
                  <a:gd name="T37" fmla="*/ 0 h 1724"/>
                  <a:gd name="T38" fmla="*/ 0 w 3539"/>
                  <a:gd name="T39" fmla="*/ 0 h 1724"/>
                  <a:gd name="T40" fmla="*/ 0 w 3539"/>
                  <a:gd name="T41" fmla="*/ 0 h 1724"/>
                  <a:gd name="T42" fmla="*/ 0 w 3539"/>
                  <a:gd name="T43" fmla="*/ 0 h 1724"/>
                  <a:gd name="T44" fmla="*/ 0 w 3539"/>
                  <a:gd name="T45" fmla="*/ 0 h 1724"/>
                  <a:gd name="T46" fmla="*/ 0 w 3539"/>
                  <a:gd name="T47" fmla="*/ 0 h 1724"/>
                  <a:gd name="T48" fmla="*/ 0 w 3539"/>
                  <a:gd name="T49" fmla="*/ 0 h 1724"/>
                  <a:gd name="T50" fmla="*/ 0 w 3539"/>
                  <a:gd name="T51" fmla="*/ 0 h 1724"/>
                  <a:gd name="T52" fmla="*/ 0 w 3539"/>
                  <a:gd name="T53" fmla="*/ 0 h 1724"/>
                  <a:gd name="T54" fmla="*/ 0 w 3539"/>
                  <a:gd name="T55" fmla="*/ 0 h 1724"/>
                  <a:gd name="T56" fmla="*/ 0 w 3539"/>
                  <a:gd name="T57" fmla="*/ 0 h 1724"/>
                  <a:gd name="T58" fmla="*/ 0 w 3539"/>
                  <a:gd name="T59" fmla="*/ 0 h 1724"/>
                  <a:gd name="T60" fmla="*/ 0 w 3539"/>
                  <a:gd name="T61" fmla="*/ 0 h 1724"/>
                  <a:gd name="T62" fmla="*/ 0 w 3539"/>
                  <a:gd name="T63" fmla="*/ 0 h 1724"/>
                  <a:gd name="T64" fmla="*/ 0 w 3539"/>
                  <a:gd name="T65" fmla="*/ 0 h 1724"/>
                  <a:gd name="T66" fmla="*/ 0 w 3539"/>
                  <a:gd name="T67" fmla="*/ 0 h 1724"/>
                  <a:gd name="T68" fmla="*/ 0 w 3539"/>
                  <a:gd name="T69" fmla="*/ 0 h 1724"/>
                  <a:gd name="T70" fmla="*/ 0 w 3539"/>
                  <a:gd name="T71" fmla="*/ 0 h 1724"/>
                  <a:gd name="T72" fmla="*/ 0 w 3539"/>
                  <a:gd name="T73" fmla="*/ 0 h 1724"/>
                  <a:gd name="T74" fmla="*/ 0 w 3539"/>
                  <a:gd name="T75" fmla="*/ 0 h 1724"/>
                  <a:gd name="T76" fmla="*/ 0 w 3539"/>
                  <a:gd name="T77" fmla="*/ 0 h 1724"/>
                  <a:gd name="T78" fmla="*/ 0 w 3539"/>
                  <a:gd name="T79" fmla="*/ 0 h 1724"/>
                  <a:gd name="T80" fmla="*/ 0 w 3539"/>
                  <a:gd name="T81" fmla="*/ 0 h 1724"/>
                  <a:gd name="T82" fmla="*/ 0 w 3539"/>
                  <a:gd name="T83" fmla="*/ 0 h 1724"/>
                  <a:gd name="T84" fmla="*/ 0 w 3539"/>
                  <a:gd name="T85" fmla="*/ 0 h 1724"/>
                  <a:gd name="T86" fmla="*/ 0 w 3539"/>
                  <a:gd name="T87" fmla="*/ 0 h 1724"/>
                  <a:gd name="T88" fmla="*/ 0 w 3539"/>
                  <a:gd name="T89" fmla="*/ 0 h 1724"/>
                  <a:gd name="T90" fmla="*/ 0 w 3539"/>
                  <a:gd name="T91" fmla="*/ 0 h 1724"/>
                  <a:gd name="T92" fmla="*/ 0 w 3539"/>
                  <a:gd name="T93" fmla="*/ 0 h 1724"/>
                  <a:gd name="T94" fmla="*/ 0 w 3539"/>
                  <a:gd name="T95" fmla="*/ 0 h 17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39"/>
                  <a:gd name="T145" fmla="*/ 0 h 1724"/>
                  <a:gd name="T146" fmla="*/ 3539 w 3539"/>
                  <a:gd name="T147" fmla="*/ 1724 h 17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1" name="Freeform 380"/>
              <p:cNvSpPr>
                <a:spLocks/>
              </p:cNvSpPr>
              <p:nvPr/>
            </p:nvSpPr>
            <p:spPr bwMode="auto">
              <a:xfrm>
                <a:off x="3360" y="3024"/>
                <a:ext cx="160" cy="94"/>
              </a:xfrm>
              <a:custGeom>
                <a:avLst/>
                <a:gdLst>
                  <a:gd name="T0" fmla="*/ 0 w 3526"/>
                  <a:gd name="T1" fmla="*/ 0 h 1698"/>
                  <a:gd name="T2" fmla="*/ 0 w 3526"/>
                  <a:gd name="T3" fmla="*/ 0 h 1698"/>
                  <a:gd name="T4" fmla="*/ 0 w 3526"/>
                  <a:gd name="T5" fmla="*/ 0 h 1698"/>
                  <a:gd name="T6" fmla="*/ 0 w 3526"/>
                  <a:gd name="T7" fmla="*/ 0 h 1698"/>
                  <a:gd name="T8" fmla="*/ 0 w 3526"/>
                  <a:gd name="T9" fmla="*/ 0 h 1698"/>
                  <a:gd name="T10" fmla="*/ 0 w 3526"/>
                  <a:gd name="T11" fmla="*/ 0 h 1698"/>
                  <a:gd name="T12" fmla="*/ 0 w 3526"/>
                  <a:gd name="T13" fmla="*/ 0 h 1698"/>
                  <a:gd name="T14" fmla="*/ 0 w 3526"/>
                  <a:gd name="T15" fmla="*/ 0 h 1698"/>
                  <a:gd name="T16" fmla="*/ 0 w 3526"/>
                  <a:gd name="T17" fmla="*/ 0 h 1698"/>
                  <a:gd name="T18" fmla="*/ 0 w 3526"/>
                  <a:gd name="T19" fmla="*/ 0 h 1698"/>
                  <a:gd name="T20" fmla="*/ 0 w 3526"/>
                  <a:gd name="T21" fmla="*/ 0 h 1698"/>
                  <a:gd name="T22" fmla="*/ 0 w 3526"/>
                  <a:gd name="T23" fmla="*/ 0 h 1698"/>
                  <a:gd name="T24" fmla="*/ 0 w 3526"/>
                  <a:gd name="T25" fmla="*/ 0 h 1698"/>
                  <a:gd name="T26" fmla="*/ 0 w 3526"/>
                  <a:gd name="T27" fmla="*/ 0 h 1698"/>
                  <a:gd name="T28" fmla="*/ 0 w 3526"/>
                  <a:gd name="T29" fmla="*/ 0 h 1698"/>
                  <a:gd name="T30" fmla="*/ 0 w 3526"/>
                  <a:gd name="T31" fmla="*/ 0 h 1698"/>
                  <a:gd name="T32" fmla="*/ 0 w 3526"/>
                  <a:gd name="T33" fmla="*/ 0 h 1698"/>
                  <a:gd name="T34" fmla="*/ 0 w 3526"/>
                  <a:gd name="T35" fmla="*/ 0 h 1698"/>
                  <a:gd name="T36" fmla="*/ 0 w 3526"/>
                  <a:gd name="T37" fmla="*/ 0 h 1698"/>
                  <a:gd name="T38" fmla="*/ 0 w 3526"/>
                  <a:gd name="T39" fmla="*/ 0 h 1698"/>
                  <a:gd name="T40" fmla="*/ 0 w 3526"/>
                  <a:gd name="T41" fmla="*/ 0 h 1698"/>
                  <a:gd name="T42" fmla="*/ 0 w 3526"/>
                  <a:gd name="T43" fmla="*/ 0 h 1698"/>
                  <a:gd name="T44" fmla="*/ 0 w 3526"/>
                  <a:gd name="T45" fmla="*/ 0 h 1698"/>
                  <a:gd name="T46" fmla="*/ 0 w 3526"/>
                  <a:gd name="T47" fmla="*/ 0 h 1698"/>
                  <a:gd name="T48" fmla="*/ 0 w 3526"/>
                  <a:gd name="T49" fmla="*/ 0 h 1698"/>
                  <a:gd name="T50" fmla="*/ 0 w 3526"/>
                  <a:gd name="T51" fmla="*/ 0 h 1698"/>
                  <a:gd name="T52" fmla="*/ 0 w 3526"/>
                  <a:gd name="T53" fmla="*/ 0 h 1698"/>
                  <a:gd name="T54" fmla="*/ 0 w 3526"/>
                  <a:gd name="T55" fmla="*/ 0 h 1698"/>
                  <a:gd name="T56" fmla="*/ 0 w 3526"/>
                  <a:gd name="T57" fmla="*/ 0 h 1698"/>
                  <a:gd name="T58" fmla="*/ 0 w 3526"/>
                  <a:gd name="T59" fmla="*/ 0 h 1698"/>
                  <a:gd name="T60" fmla="*/ 0 w 3526"/>
                  <a:gd name="T61" fmla="*/ 0 h 1698"/>
                  <a:gd name="T62" fmla="*/ 0 w 3526"/>
                  <a:gd name="T63" fmla="*/ 0 h 1698"/>
                  <a:gd name="T64" fmla="*/ 0 w 3526"/>
                  <a:gd name="T65" fmla="*/ 0 h 1698"/>
                  <a:gd name="T66" fmla="*/ 0 w 3526"/>
                  <a:gd name="T67" fmla="*/ 0 h 1698"/>
                  <a:gd name="T68" fmla="*/ 0 w 3526"/>
                  <a:gd name="T69" fmla="*/ 0 h 1698"/>
                  <a:gd name="T70" fmla="*/ 0 w 3526"/>
                  <a:gd name="T71" fmla="*/ 0 h 1698"/>
                  <a:gd name="T72" fmla="*/ 0 w 3526"/>
                  <a:gd name="T73" fmla="*/ 0 h 1698"/>
                  <a:gd name="T74" fmla="*/ 0 w 3526"/>
                  <a:gd name="T75" fmla="*/ 0 h 1698"/>
                  <a:gd name="T76" fmla="*/ 0 w 3526"/>
                  <a:gd name="T77" fmla="*/ 0 h 1698"/>
                  <a:gd name="T78" fmla="*/ 0 w 3526"/>
                  <a:gd name="T79" fmla="*/ 0 h 1698"/>
                  <a:gd name="T80" fmla="*/ 0 w 3526"/>
                  <a:gd name="T81" fmla="*/ 0 h 1698"/>
                  <a:gd name="T82" fmla="*/ 0 w 3526"/>
                  <a:gd name="T83" fmla="*/ 0 h 1698"/>
                  <a:gd name="T84" fmla="*/ 0 w 3526"/>
                  <a:gd name="T85" fmla="*/ 0 h 1698"/>
                  <a:gd name="T86" fmla="*/ 0 w 3526"/>
                  <a:gd name="T87" fmla="*/ 0 h 16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26"/>
                  <a:gd name="T133" fmla="*/ 0 h 1698"/>
                  <a:gd name="T134" fmla="*/ 3526 w 3526"/>
                  <a:gd name="T135" fmla="*/ 1698 h 16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2" name="Freeform 381"/>
              <p:cNvSpPr>
                <a:spLocks/>
              </p:cNvSpPr>
              <p:nvPr/>
            </p:nvSpPr>
            <p:spPr bwMode="auto">
              <a:xfrm>
                <a:off x="3360" y="3024"/>
                <a:ext cx="160" cy="93"/>
              </a:xfrm>
              <a:custGeom>
                <a:avLst/>
                <a:gdLst>
                  <a:gd name="T0" fmla="*/ 0 w 3515"/>
                  <a:gd name="T1" fmla="*/ 0 h 1674"/>
                  <a:gd name="T2" fmla="*/ 0 w 3515"/>
                  <a:gd name="T3" fmla="*/ 0 h 1674"/>
                  <a:gd name="T4" fmla="*/ 0 w 3515"/>
                  <a:gd name="T5" fmla="*/ 0 h 1674"/>
                  <a:gd name="T6" fmla="*/ 0 w 3515"/>
                  <a:gd name="T7" fmla="*/ 0 h 1674"/>
                  <a:gd name="T8" fmla="*/ 0 w 3515"/>
                  <a:gd name="T9" fmla="*/ 0 h 1674"/>
                  <a:gd name="T10" fmla="*/ 0 w 3515"/>
                  <a:gd name="T11" fmla="*/ 0 h 1674"/>
                  <a:gd name="T12" fmla="*/ 0 w 3515"/>
                  <a:gd name="T13" fmla="*/ 0 h 1674"/>
                  <a:gd name="T14" fmla="*/ 0 w 3515"/>
                  <a:gd name="T15" fmla="*/ 0 h 1674"/>
                  <a:gd name="T16" fmla="*/ 0 w 3515"/>
                  <a:gd name="T17" fmla="*/ 0 h 1674"/>
                  <a:gd name="T18" fmla="*/ 0 w 3515"/>
                  <a:gd name="T19" fmla="*/ 0 h 1674"/>
                  <a:gd name="T20" fmla="*/ 0 w 3515"/>
                  <a:gd name="T21" fmla="*/ 0 h 1674"/>
                  <a:gd name="T22" fmla="*/ 0 w 3515"/>
                  <a:gd name="T23" fmla="*/ 0 h 1674"/>
                  <a:gd name="T24" fmla="*/ 0 w 3515"/>
                  <a:gd name="T25" fmla="*/ 0 h 1674"/>
                  <a:gd name="T26" fmla="*/ 0 w 3515"/>
                  <a:gd name="T27" fmla="*/ 0 h 1674"/>
                  <a:gd name="T28" fmla="*/ 0 w 3515"/>
                  <a:gd name="T29" fmla="*/ 0 h 1674"/>
                  <a:gd name="T30" fmla="*/ 0 w 3515"/>
                  <a:gd name="T31" fmla="*/ 0 h 1674"/>
                  <a:gd name="T32" fmla="*/ 0 w 3515"/>
                  <a:gd name="T33" fmla="*/ 0 h 1674"/>
                  <a:gd name="T34" fmla="*/ 0 w 3515"/>
                  <a:gd name="T35" fmla="*/ 0 h 1674"/>
                  <a:gd name="T36" fmla="*/ 0 w 3515"/>
                  <a:gd name="T37" fmla="*/ 0 h 1674"/>
                  <a:gd name="T38" fmla="*/ 0 w 3515"/>
                  <a:gd name="T39" fmla="*/ 0 h 1674"/>
                  <a:gd name="T40" fmla="*/ 0 w 3515"/>
                  <a:gd name="T41" fmla="*/ 0 h 1674"/>
                  <a:gd name="T42" fmla="*/ 0 w 3515"/>
                  <a:gd name="T43" fmla="*/ 0 h 1674"/>
                  <a:gd name="T44" fmla="*/ 0 w 3515"/>
                  <a:gd name="T45" fmla="*/ 0 h 1674"/>
                  <a:gd name="T46" fmla="*/ 0 w 3515"/>
                  <a:gd name="T47" fmla="*/ 0 h 1674"/>
                  <a:gd name="T48" fmla="*/ 0 w 3515"/>
                  <a:gd name="T49" fmla="*/ 0 h 1674"/>
                  <a:gd name="T50" fmla="*/ 0 w 3515"/>
                  <a:gd name="T51" fmla="*/ 0 h 1674"/>
                  <a:gd name="T52" fmla="*/ 0 w 3515"/>
                  <a:gd name="T53" fmla="*/ 0 h 1674"/>
                  <a:gd name="T54" fmla="*/ 0 w 3515"/>
                  <a:gd name="T55" fmla="*/ 0 h 1674"/>
                  <a:gd name="T56" fmla="*/ 0 w 3515"/>
                  <a:gd name="T57" fmla="*/ 0 h 1674"/>
                  <a:gd name="T58" fmla="*/ 0 w 3515"/>
                  <a:gd name="T59" fmla="*/ 0 h 1674"/>
                  <a:gd name="T60" fmla="*/ 0 w 3515"/>
                  <a:gd name="T61" fmla="*/ 0 h 1674"/>
                  <a:gd name="T62" fmla="*/ 0 w 3515"/>
                  <a:gd name="T63" fmla="*/ 0 h 1674"/>
                  <a:gd name="T64" fmla="*/ 0 w 3515"/>
                  <a:gd name="T65" fmla="*/ 0 h 1674"/>
                  <a:gd name="T66" fmla="*/ 0 w 3515"/>
                  <a:gd name="T67" fmla="*/ 0 h 1674"/>
                  <a:gd name="T68" fmla="*/ 0 w 3515"/>
                  <a:gd name="T69" fmla="*/ 0 h 1674"/>
                  <a:gd name="T70" fmla="*/ 0 w 3515"/>
                  <a:gd name="T71" fmla="*/ 0 h 1674"/>
                  <a:gd name="T72" fmla="*/ 0 w 3515"/>
                  <a:gd name="T73" fmla="*/ 0 h 1674"/>
                  <a:gd name="T74" fmla="*/ 0 w 3515"/>
                  <a:gd name="T75" fmla="*/ 0 h 1674"/>
                  <a:gd name="T76" fmla="*/ 0 w 3515"/>
                  <a:gd name="T77" fmla="*/ 0 h 1674"/>
                  <a:gd name="T78" fmla="*/ 0 w 3515"/>
                  <a:gd name="T79" fmla="*/ 0 h 1674"/>
                  <a:gd name="T80" fmla="*/ 0 w 3515"/>
                  <a:gd name="T81" fmla="*/ 0 h 1674"/>
                  <a:gd name="T82" fmla="*/ 0 w 3515"/>
                  <a:gd name="T83" fmla="*/ 0 h 1674"/>
                  <a:gd name="T84" fmla="*/ 0 w 3515"/>
                  <a:gd name="T85" fmla="*/ 0 h 1674"/>
                  <a:gd name="T86" fmla="*/ 0 w 3515"/>
                  <a:gd name="T87" fmla="*/ 0 h 16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15"/>
                  <a:gd name="T133" fmla="*/ 0 h 1674"/>
                  <a:gd name="T134" fmla="*/ 3515 w 3515"/>
                  <a:gd name="T135" fmla="*/ 1674 h 16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3" name="Freeform 382"/>
              <p:cNvSpPr>
                <a:spLocks/>
              </p:cNvSpPr>
              <p:nvPr/>
            </p:nvSpPr>
            <p:spPr bwMode="auto">
              <a:xfrm>
                <a:off x="3360" y="3024"/>
                <a:ext cx="159" cy="92"/>
              </a:xfrm>
              <a:custGeom>
                <a:avLst/>
                <a:gdLst>
                  <a:gd name="T0" fmla="*/ 0 w 3503"/>
                  <a:gd name="T1" fmla="*/ 0 h 1649"/>
                  <a:gd name="T2" fmla="*/ 0 w 3503"/>
                  <a:gd name="T3" fmla="*/ 0 h 1649"/>
                  <a:gd name="T4" fmla="*/ 0 w 3503"/>
                  <a:gd name="T5" fmla="*/ 0 h 1649"/>
                  <a:gd name="T6" fmla="*/ 0 w 3503"/>
                  <a:gd name="T7" fmla="*/ 0 h 1649"/>
                  <a:gd name="T8" fmla="*/ 0 w 3503"/>
                  <a:gd name="T9" fmla="*/ 0 h 1649"/>
                  <a:gd name="T10" fmla="*/ 0 w 3503"/>
                  <a:gd name="T11" fmla="*/ 0 h 1649"/>
                  <a:gd name="T12" fmla="*/ 0 w 3503"/>
                  <a:gd name="T13" fmla="*/ 0 h 1649"/>
                  <a:gd name="T14" fmla="*/ 0 w 3503"/>
                  <a:gd name="T15" fmla="*/ 0 h 1649"/>
                  <a:gd name="T16" fmla="*/ 0 w 3503"/>
                  <a:gd name="T17" fmla="*/ 0 h 1649"/>
                  <a:gd name="T18" fmla="*/ 0 w 3503"/>
                  <a:gd name="T19" fmla="*/ 0 h 1649"/>
                  <a:gd name="T20" fmla="*/ 0 w 3503"/>
                  <a:gd name="T21" fmla="*/ 0 h 1649"/>
                  <a:gd name="T22" fmla="*/ 0 w 3503"/>
                  <a:gd name="T23" fmla="*/ 0 h 1649"/>
                  <a:gd name="T24" fmla="*/ 0 w 3503"/>
                  <a:gd name="T25" fmla="*/ 0 h 1649"/>
                  <a:gd name="T26" fmla="*/ 0 w 3503"/>
                  <a:gd name="T27" fmla="*/ 0 h 1649"/>
                  <a:gd name="T28" fmla="*/ 0 w 3503"/>
                  <a:gd name="T29" fmla="*/ 0 h 1649"/>
                  <a:gd name="T30" fmla="*/ 0 w 3503"/>
                  <a:gd name="T31" fmla="*/ 0 h 1649"/>
                  <a:gd name="T32" fmla="*/ 0 w 3503"/>
                  <a:gd name="T33" fmla="*/ 0 h 1649"/>
                  <a:gd name="T34" fmla="*/ 0 w 3503"/>
                  <a:gd name="T35" fmla="*/ 0 h 1649"/>
                  <a:gd name="T36" fmla="*/ 0 w 3503"/>
                  <a:gd name="T37" fmla="*/ 0 h 1649"/>
                  <a:gd name="T38" fmla="*/ 0 w 3503"/>
                  <a:gd name="T39" fmla="*/ 0 h 1649"/>
                  <a:gd name="T40" fmla="*/ 0 w 3503"/>
                  <a:gd name="T41" fmla="*/ 0 h 16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03"/>
                  <a:gd name="T64" fmla="*/ 0 h 1649"/>
                  <a:gd name="T65" fmla="*/ 3503 w 3503"/>
                  <a:gd name="T66" fmla="*/ 1649 h 16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4" name="Freeform 383"/>
              <p:cNvSpPr>
                <a:spLocks/>
              </p:cNvSpPr>
              <p:nvPr/>
            </p:nvSpPr>
            <p:spPr bwMode="auto">
              <a:xfrm>
                <a:off x="3533" y="3064"/>
                <a:ext cx="2" cy="3"/>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5" name="Freeform 384"/>
              <p:cNvSpPr>
                <a:spLocks/>
              </p:cNvSpPr>
              <p:nvPr/>
            </p:nvSpPr>
            <p:spPr bwMode="auto">
              <a:xfrm>
                <a:off x="3374" y="3064"/>
                <a:ext cx="160" cy="90"/>
              </a:xfrm>
              <a:custGeom>
                <a:avLst/>
                <a:gdLst>
                  <a:gd name="T0" fmla="*/ 0 w 3529"/>
                  <a:gd name="T1" fmla="*/ 0 h 1614"/>
                  <a:gd name="T2" fmla="*/ 0 w 3529"/>
                  <a:gd name="T3" fmla="*/ 0 h 1614"/>
                  <a:gd name="T4" fmla="*/ 0 w 3529"/>
                  <a:gd name="T5" fmla="*/ 0 h 1614"/>
                  <a:gd name="T6" fmla="*/ 0 w 3529"/>
                  <a:gd name="T7" fmla="*/ 0 h 1614"/>
                  <a:gd name="T8" fmla="*/ 0 w 3529"/>
                  <a:gd name="T9" fmla="*/ 0 h 1614"/>
                  <a:gd name="T10" fmla="*/ 0 w 3529"/>
                  <a:gd name="T11" fmla="*/ 0 h 1614"/>
                  <a:gd name="T12" fmla="*/ 0 60000 65536"/>
                  <a:gd name="T13" fmla="*/ 0 60000 65536"/>
                  <a:gd name="T14" fmla="*/ 0 60000 65536"/>
                  <a:gd name="T15" fmla="*/ 0 60000 65536"/>
                  <a:gd name="T16" fmla="*/ 0 60000 65536"/>
                  <a:gd name="T17" fmla="*/ 0 60000 65536"/>
                  <a:gd name="T18" fmla="*/ 0 w 3529"/>
                  <a:gd name="T19" fmla="*/ 0 h 1614"/>
                  <a:gd name="T20" fmla="*/ 3529 w 3529"/>
                  <a:gd name="T21" fmla="*/ 1614 h 1614"/>
                </a:gdLst>
                <a:ahLst/>
                <a:cxnLst>
                  <a:cxn ang="T12">
                    <a:pos x="T0" y="T1"/>
                  </a:cxn>
                  <a:cxn ang="T13">
                    <a:pos x="T2" y="T3"/>
                  </a:cxn>
                  <a:cxn ang="T14">
                    <a:pos x="T4" y="T5"/>
                  </a:cxn>
                  <a:cxn ang="T15">
                    <a:pos x="T6" y="T7"/>
                  </a:cxn>
                  <a:cxn ang="T16">
                    <a:pos x="T8" y="T9"/>
                  </a:cxn>
                  <a:cxn ang="T17">
                    <a:pos x="T10" y="T11"/>
                  </a:cxn>
                </a:cxnLst>
                <a:rect l="T18" t="T19" r="T20" b="T21"/>
                <a:pathLst>
                  <a:path w="3529" h="1614">
                    <a:moveTo>
                      <a:pt x="8" y="1596"/>
                    </a:moveTo>
                    <a:lnTo>
                      <a:pt x="0" y="1577"/>
                    </a:lnTo>
                    <a:lnTo>
                      <a:pt x="3513" y="0"/>
                    </a:lnTo>
                    <a:lnTo>
                      <a:pt x="3529" y="38"/>
                    </a:lnTo>
                    <a:lnTo>
                      <a:pt x="16" y="1614"/>
                    </a:lnTo>
                    <a:lnTo>
                      <a:pt x="8" y="1596"/>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6" name="Freeform 385"/>
              <p:cNvSpPr>
                <a:spLocks/>
              </p:cNvSpPr>
              <p:nvPr/>
            </p:nvSpPr>
            <p:spPr bwMode="auto">
              <a:xfrm>
                <a:off x="3373" y="3152"/>
                <a:ext cx="1" cy="2"/>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7" name="Freeform 386"/>
              <p:cNvSpPr>
                <a:spLocks/>
              </p:cNvSpPr>
              <p:nvPr/>
            </p:nvSpPr>
            <p:spPr bwMode="auto">
              <a:xfrm>
                <a:off x="3537" y="3075"/>
                <a:ext cx="2" cy="2"/>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8" name="Freeform 387"/>
              <p:cNvSpPr>
                <a:spLocks/>
              </p:cNvSpPr>
              <p:nvPr/>
            </p:nvSpPr>
            <p:spPr bwMode="auto">
              <a:xfrm>
                <a:off x="3377" y="3075"/>
                <a:ext cx="161" cy="91"/>
              </a:xfrm>
              <a:custGeom>
                <a:avLst/>
                <a:gdLst>
                  <a:gd name="T0" fmla="*/ 0 w 3547"/>
                  <a:gd name="T1" fmla="*/ 0 h 1633"/>
                  <a:gd name="T2" fmla="*/ 0 w 3547"/>
                  <a:gd name="T3" fmla="*/ 0 h 1633"/>
                  <a:gd name="T4" fmla="*/ 0 w 3547"/>
                  <a:gd name="T5" fmla="*/ 0 h 1633"/>
                  <a:gd name="T6" fmla="*/ 0 w 3547"/>
                  <a:gd name="T7" fmla="*/ 0 h 1633"/>
                  <a:gd name="T8" fmla="*/ 0 w 3547"/>
                  <a:gd name="T9" fmla="*/ 0 h 1633"/>
                  <a:gd name="T10" fmla="*/ 0 w 3547"/>
                  <a:gd name="T11" fmla="*/ 0 h 1633"/>
                  <a:gd name="T12" fmla="*/ 0 60000 65536"/>
                  <a:gd name="T13" fmla="*/ 0 60000 65536"/>
                  <a:gd name="T14" fmla="*/ 0 60000 65536"/>
                  <a:gd name="T15" fmla="*/ 0 60000 65536"/>
                  <a:gd name="T16" fmla="*/ 0 60000 65536"/>
                  <a:gd name="T17" fmla="*/ 0 60000 65536"/>
                  <a:gd name="T18" fmla="*/ 0 w 3547"/>
                  <a:gd name="T19" fmla="*/ 0 h 1633"/>
                  <a:gd name="T20" fmla="*/ 3547 w 3547"/>
                  <a:gd name="T21" fmla="*/ 1633 h 1633"/>
                </a:gdLst>
                <a:ahLst/>
                <a:cxnLst>
                  <a:cxn ang="T12">
                    <a:pos x="T0" y="T1"/>
                  </a:cxn>
                  <a:cxn ang="T13">
                    <a:pos x="T2" y="T3"/>
                  </a:cxn>
                  <a:cxn ang="T14">
                    <a:pos x="T4" y="T5"/>
                  </a:cxn>
                  <a:cxn ang="T15">
                    <a:pos x="T6" y="T7"/>
                  </a:cxn>
                  <a:cxn ang="T16">
                    <a:pos x="T8" y="T9"/>
                  </a:cxn>
                  <a:cxn ang="T17">
                    <a:pos x="T10" y="T11"/>
                  </a:cxn>
                </a:cxnLst>
                <a:rect l="T18" t="T19" r="T20" b="T21"/>
                <a:pathLst>
                  <a:path w="3547" h="1633">
                    <a:moveTo>
                      <a:pt x="8" y="1614"/>
                    </a:moveTo>
                    <a:lnTo>
                      <a:pt x="0" y="1595"/>
                    </a:lnTo>
                    <a:lnTo>
                      <a:pt x="3531" y="0"/>
                    </a:lnTo>
                    <a:lnTo>
                      <a:pt x="3547" y="38"/>
                    </a:lnTo>
                    <a:lnTo>
                      <a:pt x="17" y="1633"/>
                    </a:lnTo>
                    <a:lnTo>
                      <a:pt x="8" y="1614"/>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99" name="Freeform 388"/>
              <p:cNvSpPr>
                <a:spLocks/>
              </p:cNvSpPr>
              <p:nvPr/>
            </p:nvSpPr>
            <p:spPr bwMode="auto">
              <a:xfrm>
                <a:off x="3376" y="3164"/>
                <a:ext cx="2" cy="2"/>
              </a:xfrm>
              <a:custGeom>
                <a:avLst/>
                <a:gdLst>
                  <a:gd name="T0" fmla="*/ 0 w 29"/>
                  <a:gd name="T1" fmla="*/ 0 h 40"/>
                  <a:gd name="T2" fmla="*/ 0 w 29"/>
                  <a:gd name="T3" fmla="*/ 0 h 40"/>
                  <a:gd name="T4" fmla="*/ 0 w 29"/>
                  <a:gd name="T5" fmla="*/ 0 h 40"/>
                  <a:gd name="T6" fmla="*/ 0 w 29"/>
                  <a:gd name="T7" fmla="*/ 0 h 40"/>
                  <a:gd name="T8" fmla="*/ 0 w 29"/>
                  <a:gd name="T9" fmla="*/ 0 h 40"/>
                  <a:gd name="T10" fmla="*/ 0 w 29"/>
                  <a:gd name="T11" fmla="*/ 0 h 40"/>
                  <a:gd name="T12" fmla="*/ 0 w 29"/>
                  <a:gd name="T13" fmla="*/ 0 h 40"/>
                  <a:gd name="T14" fmla="*/ 0 w 29"/>
                  <a:gd name="T15" fmla="*/ 0 h 40"/>
                  <a:gd name="T16" fmla="*/ 0 w 29"/>
                  <a:gd name="T17" fmla="*/ 0 h 40"/>
                  <a:gd name="T18" fmla="*/ 0 w 29"/>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40"/>
                  <a:gd name="T32" fmla="*/ 29 w 29"/>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0" name="Freeform 389"/>
              <p:cNvSpPr>
                <a:spLocks/>
              </p:cNvSpPr>
              <p:nvPr/>
            </p:nvSpPr>
            <p:spPr bwMode="auto">
              <a:xfrm>
                <a:off x="3368" y="3169"/>
                <a:ext cx="50" cy="122"/>
              </a:xfrm>
              <a:custGeom>
                <a:avLst/>
                <a:gdLst>
                  <a:gd name="T0" fmla="*/ 0 w 1103"/>
                  <a:gd name="T1" fmla="*/ 0 h 2201"/>
                  <a:gd name="T2" fmla="*/ 0 w 1103"/>
                  <a:gd name="T3" fmla="*/ 0 h 2201"/>
                  <a:gd name="T4" fmla="*/ 0 w 1103"/>
                  <a:gd name="T5" fmla="*/ 0 h 2201"/>
                  <a:gd name="T6" fmla="*/ 0 w 1103"/>
                  <a:gd name="T7" fmla="*/ 0 h 2201"/>
                  <a:gd name="T8" fmla="*/ 0 w 1103"/>
                  <a:gd name="T9" fmla="*/ 0 h 2201"/>
                  <a:gd name="T10" fmla="*/ 0 w 1103"/>
                  <a:gd name="T11" fmla="*/ 0 h 2201"/>
                  <a:gd name="T12" fmla="*/ 0 w 1103"/>
                  <a:gd name="T13" fmla="*/ 0 h 2201"/>
                  <a:gd name="T14" fmla="*/ 0 w 1103"/>
                  <a:gd name="T15" fmla="*/ 0 h 2201"/>
                  <a:gd name="T16" fmla="*/ 0 w 1103"/>
                  <a:gd name="T17" fmla="*/ 0 h 2201"/>
                  <a:gd name="T18" fmla="*/ 0 w 1103"/>
                  <a:gd name="T19" fmla="*/ 0 h 2201"/>
                  <a:gd name="T20" fmla="*/ 0 w 1103"/>
                  <a:gd name="T21" fmla="*/ 0 h 2201"/>
                  <a:gd name="T22" fmla="*/ 0 w 1103"/>
                  <a:gd name="T23" fmla="*/ 0 h 2201"/>
                  <a:gd name="T24" fmla="*/ 0 w 1103"/>
                  <a:gd name="T25" fmla="*/ 0 h 2201"/>
                  <a:gd name="T26" fmla="*/ 0 w 1103"/>
                  <a:gd name="T27" fmla="*/ 0 h 2201"/>
                  <a:gd name="T28" fmla="*/ 0 w 1103"/>
                  <a:gd name="T29" fmla="*/ 0 h 2201"/>
                  <a:gd name="T30" fmla="*/ 0 w 1103"/>
                  <a:gd name="T31" fmla="*/ 0 h 2201"/>
                  <a:gd name="T32" fmla="*/ 0 w 1103"/>
                  <a:gd name="T33" fmla="*/ 0 h 2201"/>
                  <a:gd name="T34" fmla="*/ 0 w 1103"/>
                  <a:gd name="T35" fmla="*/ 0 h 2201"/>
                  <a:gd name="T36" fmla="*/ 0 w 1103"/>
                  <a:gd name="T37" fmla="*/ 0 h 2201"/>
                  <a:gd name="T38" fmla="*/ 0 w 1103"/>
                  <a:gd name="T39" fmla="*/ 0 h 2201"/>
                  <a:gd name="T40" fmla="*/ 0 w 1103"/>
                  <a:gd name="T41" fmla="*/ 0 h 2201"/>
                  <a:gd name="T42" fmla="*/ 0 w 1103"/>
                  <a:gd name="T43" fmla="*/ 0 h 2201"/>
                  <a:gd name="T44" fmla="*/ 0 w 1103"/>
                  <a:gd name="T45" fmla="*/ 0 h 2201"/>
                  <a:gd name="T46" fmla="*/ 0 w 1103"/>
                  <a:gd name="T47" fmla="*/ 0 h 2201"/>
                  <a:gd name="T48" fmla="*/ 0 w 1103"/>
                  <a:gd name="T49" fmla="*/ 0 h 2201"/>
                  <a:gd name="T50" fmla="*/ 0 w 1103"/>
                  <a:gd name="T51" fmla="*/ 0 h 2201"/>
                  <a:gd name="T52" fmla="*/ 0 w 1103"/>
                  <a:gd name="T53" fmla="*/ 0 h 2201"/>
                  <a:gd name="T54" fmla="*/ 0 w 1103"/>
                  <a:gd name="T55" fmla="*/ 0 h 2201"/>
                  <a:gd name="T56" fmla="*/ 0 w 1103"/>
                  <a:gd name="T57" fmla="*/ 0 h 2201"/>
                  <a:gd name="T58" fmla="*/ 0 w 1103"/>
                  <a:gd name="T59" fmla="*/ 0 h 2201"/>
                  <a:gd name="T60" fmla="*/ 0 w 1103"/>
                  <a:gd name="T61" fmla="*/ 0 h 2201"/>
                  <a:gd name="T62" fmla="*/ 0 w 1103"/>
                  <a:gd name="T63" fmla="*/ 0 h 2201"/>
                  <a:gd name="T64" fmla="*/ 0 w 1103"/>
                  <a:gd name="T65" fmla="*/ 0 h 2201"/>
                  <a:gd name="T66" fmla="*/ 0 w 1103"/>
                  <a:gd name="T67" fmla="*/ 0 h 2201"/>
                  <a:gd name="T68" fmla="*/ 0 w 1103"/>
                  <a:gd name="T69" fmla="*/ 0 h 2201"/>
                  <a:gd name="T70" fmla="*/ 0 w 1103"/>
                  <a:gd name="T71" fmla="*/ 0 h 2201"/>
                  <a:gd name="T72" fmla="*/ 0 w 1103"/>
                  <a:gd name="T73" fmla="*/ 0 h 2201"/>
                  <a:gd name="T74" fmla="*/ 0 w 1103"/>
                  <a:gd name="T75" fmla="*/ 0 h 2201"/>
                  <a:gd name="T76" fmla="*/ 0 w 1103"/>
                  <a:gd name="T77" fmla="*/ 0 h 2201"/>
                  <a:gd name="T78" fmla="*/ 0 w 1103"/>
                  <a:gd name="T79" fmla="*/ 0 h 2201"/>
                  <a:gd name="T80" fmla="*/ 0 w 1103"/>
                  <a:gd name="T81" fmla="*/ 0 h 2201"/>
                  <a:gd name="T82" fmla="*/ 0 w 1103"/>
                  <a:gd name="T83" fmla="*/ 0 h 2201"/>
                  <a:gd name="T84" fmla="*/ 0 w 1103"/>
                  <a:gd name="T85" fmla="*/ 0 h 2201"/>
                  <a:gd name="T86" fmla="*/ 0 w 1103"/>
                  <a:gd name="T87" fmla="*/ 0 h 2201"/>
                  <a:gd name="T88" fmla="*/ 0 w 1103"/>
                  <a:gd name="T89" fmla="*/ 0 h 2201"/>
                  <a:gd name="T90" fmla="*/ 0 w 1103"/>
                  <a:gd name="T91" fmla="*/ 0 h 2201"/>
                  <a:gd name="T92" fmla="*/ 0 w 1103"/>
                  <a:gd name="T93" fmla="*/ 0 h 2201"/>
                  <a:gd name="T94" fmla="*/ 0 w 1103"/>
                  <a:gd name="T95" fmla="*/ 0 h 2201"/>
                  <a:gd name="T96" fmla="*/ 0 w 1103"/>
                  <a:gd name="T97" fmla="*/ 0 h 2201"/>
                  <a:gd name="T98" fmla="*/ 0 w 1103"/>
                  <a:gd name="T99" fmla="*/ 0 h 2201"/>
                  <a:gd name="T100" fmla="*/ 0 w 1103"/>
                  <a:gd name="T101" fmla="*/ 0 h 2201"/>
                  <a:gd name="T102" fmla="*/ 0 w 1103"/>
                  <a:gd name="T103" fmla="*/ 0 h 2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3"/>
                  <a:gd name="T157" fmla="*/ 0 h 2201"/>
                  <a:gd name="T158" fmla="*/ 1103 w 1103"/>
                  <a:gd name="T159" fmla="*/ 2201 h 2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1" name="Freeform 390"/>
              <p:cNvSpPr>
                <a:spLocks/>
              </p:cNvSpPr>
              <p:nvPr/>
            </p:nvSpPr>
            <p:spPr bwMode="auto">
              <a:xfrm>
                <a:off x="3367" y="3169"/>
                <a:ext cx="50" cy="122"/>
              </a:xfrm>
              <a:custGeom>
                <a:avLst/>
                <a:gdLst>
                  <a:gd name="T0" fmla="*/ 0 w 1103"/>
                  <a:gd name="T1" fmla="*/ 0 h 2202"/>
                  <a:gd name="T2" fmla="*/ 0 w 1103"/>
                  <a:gd name="T3" fmla="*/ 0 h 2202"/>
                  <a:gd name="T4" fmla="*/ 0 w 1103"/>
                  <a:gd name="T5" fmla="*/ 0 h 2202"/>
                  <a:gd name="T6" fmla="*/ 0 w 1103"/>
                  <a:gd name="T7" fmla="*/ 0 h 2202"/>
                  <a:gd name="T8" fmla="*/ 0 w 1103"/>
                  <a:gd name="T9" fmla="*/ 0 h 2202"/>
                  <a:gd name="T10" fmla="*/ 0 w 1103"/>
                  <a:gd name="T11" fmla="*/ 0 h 2202"/>
                  <a:gd name="T12" fmla="*/ 0 w 1103"/>
                  <a:gd name="T13" fmla="*/ 0 h 2202"/>
                  <a:gd name="T14" fmla="*/ 0 w 1103"/>
                  <a:gd name="T15" fmla="*/ 0 h 2202"/>
                  <a:gd name="T16" fmla="*/ 0 w 1103"/>
                  <a:gd name="T17" fmla="*/ 0 h 2202"/>
                  <a:gd name="T18" fmla="*/ 0 w 1103"/>
                  <a:gd name="T19" fmla="*/ 0 h 2202"/>
                  <a:gd name="T20" fmla="*/ 0 w 1103"/>
                  <a:gd name="T21" fmla="*/ 0 h 2202"/>
                  <a:gd name="T22" fmla="*/ 0 w 1103"/>
                  <a:gd name="T23" fmla="*/ 0 h 2202"/>
                  <a:gd name="T24" fmla="*/ 0 w 1103"/>
                  <a:gd name="T25" fmla="*/ 0 h 2202"/>
                  <a:gd name="T26" fmla="*/ 0 w 1103"/>
                  <a:gd name="T27" fmla="*/ 0 h 2202"/>
                  <a:gd name="T28" fmla="*/ 0 w 1103"/>
                  <a:gd name="T29" fmla="*/ 0 h 2202"/>
                  <a:gd name="T30" fmla="*/ 0 w 1103"/>
                  <a:gd name="T31" fmla="*/ 0 h 2202"/>
                  <a:gd name="T32" fmla="*/ 0 w 1103"/>
                  <a:gd name="T33" fmla="*/ 0 h 2202"/>
                  <a:gd name="T34" fmla="*/ 0 w 1103"/>
                  <a:gd name="T35" fmla="*/ 0 h 2202"/>
                  <a:gd name="T36" fmla="*/ 0 w 1103"/>
                  <a:gd name="T37" fmla="*/ 0 h 2202"/>
                  <a:gd name="T38" fmla="*/ 0 w 1103"/>
                  <a:gd name="T39" fmla="*/ 0 h 2202"/>
                  <a:gd name="T40" fmla="*/ 0 w 1103"/>
                  <a:gd name="T41" fmla="*/ 0 h 2202"/>
                  <a:gd name="T42" fmla="*/ 0 w 1103"/>
                  <a:gd name="T43" fmla="*/ 0 h 2202"/>
                  <a:gd name="T44" fmla="*/ 0 w 1103"/>
                  <a:gd name="T45" fmla="*/ 0 h 2202"/>
                  <a:gd name="T46" fmla="*/ 0 w 1103"/>
                  <a:gd name="T47" fmla="*/ 0 h 2202"/>
                  <a:gd name="T48" fmla="*/ 0 w 1103"/>
                  <a:gd name="T49" fmla="*/ 0 h 2202"/>
                  <a:gd name="T50" fmla="*/ 0 w 1103"/>
                  <a:gd name="T51" fmla="*/ 0 h 2202"/>
                  <a:gd name="T52" fmla="*/ 0 w 1103"/>
                  <a:gd name="T53" fmla="*/ 0 h 2202"/>
                  <a:gd name="T54" fmla="*/ 0 w 1103"/>
                  <a:gd name="T55" fmla="*/ 0 h 2202"/>
                  <a:gd name="T56" fmla="*/ 0 w 1103"/>
                  <a:gd name="T57" fmla="*/ 0 h 2202"/>
                  <a:gd name="T58" fmla="*/ 0 w 1103"/>
                  <a:gd name="T59" fmla="*/ 0 h 2202"/>
                  <a:gd name="T60" fmla="*/ 0 w 1103"/>
                  <a:gd name="T61" fmla="*/ 0 h 2202"/>
                  <a:gd name="T62" fmla="*/ 0 w 1103"/>
                  <a:gd name="T63" fmla="*/ 0 h 2202"/>
                  <a:gd name="T64" fmla="*/ 0 w 1103"/>
                  <a:gd name="T65" fmla="*/ 0 h 2202"/>
                  <a:gd name="T66" fmla="*/ 0 w 1103"/>
                  <a:gd name="T67" fmla="*/ 0 h 2202"/>
                  <a:gd name="T68" fmla="*/ 0 w 1103"/>
                  <a:gd name="T69" fmla="*/ 0 h 2202"/>
                  <a:gd name="T70" fmla="*/ 0 w 1103"/>
                  <a:gd name="T71" fmla="*/ 0 h 2202"/>
                  <a:gd name="T72" fmla="*/ 0 w 1103"/>
                  <a:gd name="T73" fmla="*/ 0 h 2202"/>
                  <a:gd name="T74" fmla="*/ 0 w 1103"/>
                  <a:gd name="T75" fmla="*/ 0 h 2202"/>
                  <a:gd name="T76" fmla="*/ 0 w 1103"/>
                  <a:gd name="T77" fmla="*/ 0 h 2202"/>
                  <a:gd name="T78" fmla="*/ 0 w 1103"/>
                  <a:gd name="T79" fmla="*/ 0 h 2202"/>
                  <a:gd name="T80" fmla="*/ 0 w 1103"/>
                  <a:gd name="T81" fmla="*/ 0 h 2202"/>
                  <a:gd name="T82" fmla="*/ 0 w 1103"/>
                  <a:gd name="T83" fmla="*/ 0 h 2202"/>
                  <a:gd name="T84" fmla="*/ 0 w 1103"/>
                  <a:gd name="T85" fmla="*/ 0 h 2202"/>
                  <a:gd name="T86" fmla="*/ 0 w 1103"/>
                  <a:gd name="T87" fmla="*/ 0 h 2202"/>
                  <a:gd name="T88" fmla="*/ 0 w 1103"/>
                  <a:gd name="T89" fmla="*/ 0 h 2202"/>
                  <a:gd name="T90" fmla="*/ 0 w 1103"/>
                  <a:gd name="T91" fmla="*/ 0 h 2202"/>
                  <a:gd name="T92" fmla="*/ 0 w 1103"/>
                  <a:gd name="T93" fmla="*/ 0 h 2202"/>
                  <a:gd name="T94" fmla="*/ 0 w 1103"/>
                  <a:gd name="T95" fmla="*/ 0 h 2202"/>
                  <a:gd name="T96" fmla="*/ 0 w 1103"/>
                  <a:gd name="T97" fmla="*/ 0 h 2202"/>
                  <a:gd name="T98" fmla="*/ 0 w 1103"/>
                  <a:gd name="T99" fmla="*/ 0 h 2202"/>
                  <a:gd name="T100" fmla="*/ 0 w 1103"/>
                  <a:gd name="T101" fmla="*/ 0 h 2202"/>
                  <a:gd name="T102" fmla="*/ 0 w 1103"/>
                  <a:gd name="T103" fmla="*/ 0 h 22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3"/>
                  <a:gd name="T157" fmla="*/ 0 h 2202"/>
                  <a:gd name="T158" fmla="*/ 1103 w 1103"/>
                  <a:gd name="T159" fmla="*/ 2202 h 22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2" name="Freeform 391"/>
              <p:cNvSpPr>
                <a:spLocks/>
              </p:cNvSpPr>
              <p:nvPr/>
            </p:nvSpPr>
            <p:spPr bwMode="auto">
              <a:xfrm>
                <a:off x="3544" y="3074"/>
                <a:ext cx="52" cy="121"/>
              </a:xfrm>
              <a:custGeom>
                <a:avLst/>
                <a:gdLst>
                  <a:gd name="T0" fmla="*/ 0 w 1133"/>
                  <a:gd name="T1" fmla="*/ 0 h 2181"/>
                  <a:gd name="T2" fmla="*/ 0 w 1133"/>
                  <a:gd name="T3" fmla="*/ 0 h 2181"/>
                  <a:gd name="T4" fmla="*/ 0 w 1133"/>
                  <a:gd name="T5" fmla="*/ 0 h 2181"/>
                  <a:gd name="T6" fmla="*/ 0 w 1133"/>
                  <a:gd name="T7" fmla="*/ 0 h 2181"/>
                  <a:gd name="T8" fmla="*/ 0 w 1133"/>
                  <a:gd name="T9" fmla="*/ 0 h 2181"/>
                  <a:gd name="T10" fmla="*/ 0 w 1133"/>
                  <a:gd name="T11" fmla="*/ 0 h 2181"/>
                  <a:gd name="T12" fmla="*/ 0 w 1133"/>
                  <a:gd name="T13" fmla="*/ 0 h 2181"/>
                  <a:gd name="T14" fmla="*/ 0 w 1133"/>
                  <a:gd name="T15" fmla="*/ 0 h 2181"/>
                  <a:gd name="T16" fmla="*/ 0 w 1133"/>
                  <a:gd name="T17" fmla="*/ 0 h 2181"/>
                  <a:gd name="T18" fmla="*/ 0 w 1133"/>
                  <a:gd name="T19" fmla="*/ 0 h 2181"/>
                  <a:gd name="T20" fmla="*/ 0 w 1133"/>
                  <a:gd name="T21" fmla="*/ 0 h 2181"/>
                  <a:gd name="T22" fmla="*/ 0 w 1133"/>
                  <a:gd name="T23" fmla="*/ 0 h 2181"/>
                  <a:gd name="T24" fmla="*/ 0 w 1133"/>
                  <a:gd name="T25" fmla="*/ 0 h 2181"/>
                  <a:gd name="T26" fmla="*/ 0 w 1133"/>
                  <a:gd name="T27" fmla="*/ 0 h 2181"/>
                  <a:gd name="T28" fmla="*/ 0 w 1133"/>
                  <a:gd name="T29" fmla="*/ 0 h 2181"/>
                  <a:gd name="T30" fmla="*/ 0 w 1133"/>
                  <a:gd name="T31" fmla="*/ 0 h 2181"/>
                  <a:gd name="T32" fmla="*/ 0 w 1133"/>
                  <a:gd name="T33" fmla="*/ 0 h 2181"/>
                  <a:gd name="T34" fmla="*/ 0 w 1133"/>
                  <a:gd name="T35" fmla="*/ 0 h 2181"/>
                  <a:gd name="T36" fmla="*/ 0 w 1133"/>
                  <a:gd name="T37" fmla="*/ 0 h 2181"/>
                  <a:gd name="T38" fmla="*/ 0 w 1133"/>
                  <a:gd name="T39" fmla="*/ 0 h 2181"/>
                  <a:gd name="T40" fmla="*/ 0 w 1133"/>
                  <a:gd name="T41" fmla="*/ 0 h 2181"/>
                  <a:gd name="T42" fmla="*/ 0 w 1133"/>
                  <a:gd name="T43" fmla="*/ 0 h 2181"/>
                  <a:gd name="T44" fmla="*/ 0 w 1133"/>
                  <a:gd name="T45" fmla="*/ 0 h 2181"/>
                  <a:gd name="T46" fmla="*/ 0 w 1133"/>
                  <a:gd name="T47" fmla="*/ 0 h 2181"/>
                  <a:gd name="T48" fmla="*/ 0 w 1133"/>
                  <a:gd name="T49" fmla="*/ 0 h 2181"/>
                  <a:gd name="T50" fmla="*/ 0 w 1133"/>
                  <a:gd name="T51" fmla="*/ 0 h 2181"/>
                  <a:gd name="T52" fmla="*/ 0 w 1133"/>
                  <a:gd name="T53" fmla="*/ 0 h 2181"/>
                  <a:gd name="T54" fmla="*/ 0 w 1133"/>
                  <a:gd name="T55" fmla="*/ 0 h 2181"/>
                  <a:gd name="T56" fmla="*/ 0 w 1133"/>
                  <a:gd name="T57" fmla="*/ 0 h 2181"/>
                  <a:gd name="T58" fmla="*/ 0 w 1133"/>
                  <a:gd name="T59" fmla="*/ 0 h 2181"/>
                  <a:gd name="T60" fmla="*/ 0 w 1133"/>
                  <a:gd name="T61" fmla="*/ 0 h 2181"/>
                  <a:gd name="T62" fmla="*/ 0 w 1133"/>
                  <a:gd name="T63" fmla="*/ 0 h 2181"/>
                  <a:gd name="T64" fmla="*/ 0 w 1133"/>
                  <a:gd name="T65" fmla="*/ 0 h 2181"/>
                  <a:gd name="T66" fmla="*/ 0 w 1133"/>
                  <a:gd name="T67" fmla="*/ 0 h 2181"/>
                  <a:gd name="T68" fmla="*/ 0 w 1133"/>
                  <a:gd name="T69" fmla="*/ 0 h 2181"/>
                  <a:gd name="T70" fmla="*/ 0 w 1133"/>
                  <a:gd name="T71" fmla="*/ 0 h 2181"/>
                  <a:gd name="T72" fmla="*/ 0 w 1133"/>
                  <a:gd name="T73" fmla="*/ 0 h 2181"/>
                  <a:gd name="T74" fmla="*/ 0 w 1133"/>
                  <a:gd name="T75" fmla="*/ 0 h 2181"/>
                  <a:gd name="T76" fmla="*/ 0 w 1133"/>
                  <a:gd name="T77" fmla="*/ 0 h 2181"/>
                  <a:gd name="T78" fmla="*/ 0 w 1133"/>
                  <a:gd name="T79" fmla="*/ 0 h 2181"/>
                  <a:gd name="T80" fmla="*/ 0 w 1133"/>
                  <a:gd name="T81" fmla="*/ 0 h 2181"/>
                  <a:gd name="T82" fmla="*/ 0 w 1133"/>
                  <a:gd name="T83" fmla="*/ 0 h 2181"/>
                  <a:gd name="T84" fmla="*/ 0 w 1133"/>
                  <a:gd name="T85" fmla="*/ 0 h 2181"/>
                  <a:gd name="T86" fmla="*/ 0 w 1133"/>
                  <a:gd name="T87" fmla="*/ 0 h 2181"/>
                  <a:gd name="T88" fmla="*/ 0 w 1133"/>
                  <a:gd name="T89" fmla="*/ 0 h 2181"/>
                  <a:gd name="T90" fmla="*/ 0 w 1133"/>
                  <a:gd name="T91" fmla="*/ 0 h 2181"/>
                  <a:gd name="T92" fmla="*/ 0 w 1133"/>
                  <a:gd name="T93" fmla="*/ 0 h 2181"/>
                  <a:gd name="T94" fmla="*/ 0 w 1133"/>
                  <a:gd name="T95" fmla="*/ 0 h 2181"/>
                  <a:gd name="T96" fmla="*/ 0 w 1133"/>
                  <a:gd name="T97" fmla="*/ 0 h 2181"/>
                  <a:gd name="T98" fmla="*/ 0 w 1133"/>
                  <a:gd name="T99" fmla="*/ 0 h 2181"/>
                  <a:gd name="T100" fmla="*/ 0 w 1133"/>
                  <a:gd name="T101" fmla="*/ 0 h 2181"/>
                  <a:gd name="T102" fmla="*/ 0 w 1133"/>
                  <a:gd name="T103" fmla="*/ 0 h 2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3"/>
                  <a:gd name="T157" fmla="*/ 0 h 2181"/>
                  <a:gd name="T158" fmla="*/ 1133 w 1133"/>
                  <a:gd name="T159" fmla="*/ 2181 h 2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3" name="Freeform 392"/>
              <p:cNvSpPr>
                <a:spLocks/>
              </p:cNvSpPr>
              <p:nvPr/>
            </p:nvSpPr>
            <p:spPr bwMode="auto">
              <a:xfrm>
                <a:off x="3544" y="3074"/>
                <a:ext cx="51" cy="122"/>
              </a:xfrm>
              <a:custGeom>
                <a:avLst/>
                <a:gdLst>
                  <a:gd name="T0" fmla="*/ 0 w 1134"/>
                  <a:gd name="T1" fmla="*/ 0 h 2180"/>
                  <a:gd name="T2" fmla="*/ 0 w 1134"/>
                  <a:gd name="T3" fmla="*/ 0 h 2180"/>
                  <a:gd name="T4" fmla="*/ 0 w 1134"/>
                  <a:gd name="T5" fmla="*/ 0 h 2180"/>
                  <a:gd name="T6" fmla="*/ 0 w 1134"/>
                  <a:gd name="T7" fmla="*/ 0 h 2180"/>
                  <a:gd name="T8" fmla="*/ 0 w 1134"/>
                  <a:gd name="T9" fmla="*/ 0 h 2180"/>
                  <a:gd name="T10" fmla="*/ 0 w 1134"/>
                  <a:gd name="T11" fmla="*/ 0 h 2180"/>
                  <a:gd name="T12" fmla="*/ 0 w 1134"/>
                  <a:gd name="T13" fmla="*/ 0 h 2180"/>
                  <a:gd name="T14" fmla="*/ 0 w 1134"/>
                  <a:gd name="T15" fmla="*/ 0 h 2180"/>
                  <a:gd name="T16" fmla="*/ 0 w 1134"/>
                  <a:gd name="T17" fmla="*/ 0 h 2180"/>
                  <a:gd name="T18" fmla="*/ 0 w 1134"/>
                  <a:gd name="T19" fmla="*/ 0 h 2180"/>
                  <a:gd name="T20" fmla="*/ 0 w 1134"/>
                  <a:gd name="T21" fmla="*/ 0 h 2180"/>
                  <a:gd name="T22" fmla="*/ 0 w 1134"/>
                  <a:gd name="T23" fmla="*/ 0 h 2180"/>
                  <a:gd name="T24" fmla="*/ 0 w 1134"/>
                  <a:gd name="T25" fmla="*/ 0 h 2180"/>
                  <a:gd name="T26" fmla="*/ 0 w 1134"/>
                  <a:gd name="T27" fmla="*/ 0 h 2180"/>
                  <a:gd name="T28" fmla="*/ 0 w 1134"/>
                  <a:gd name="T29" fmla="*/ 0 h 2180"/>
                  <a:gd name="T30" fmla="*/ 0 w 1134"/>
                  <a:gd name="T31" fmla="*/ 0 h 2180"/>
                  <a:gd name="T32" fmla="*/ 0 w 1134"/>
                  <a:gd name="T33" fmla="*/ 0 h 2180"/>
                  <a:gd name="T34" fmla="*/ 0 w 1134"/>
                  <a:gd name="T35" fmla="*/ 0 h 2180"/>
                  <a:gd name="T36" fmla="*/ 0 w 1134"/>
                  <a:gd name="T37" fmla="*/ 0 h 2180"/>
                  <a:gd name="T38" fmla="*/ 0 w 1134"/>
                  <a:gd name="T39" fmla="*/ 0 h 2180"/>
                  <a:gd name="T40" fmla="*/ 0 w 1134"/>
                  <a:gd name="T41" fmla="*/ 0 h 2180"/>
                  <a:gd name="T42" fmla="*/ 0 w 1134"/>
                  <a:gd name="T43" fmla="*/ 0 h 2180"/>
                  <a:gd name="T44" fmla="*/ 0 w 1134"/>
                  <a:gd name="T45" fmla="*/ 0 h 2180"/>
                  <a:gd name="T46" fmla="*/ 0 w 1134"/>
                  <a:gd name="T47" fmla="*/ 0 h 2180"/>
                  <a:gd name="T48" fmla="*/ 0 w 1134"/>
                  <a:gd name="T49" fmla="*/ 0 h 2180"/>
                  <a:gd name="T50" fmla="*/ 0 w 1134"/>
                  <a:gd name="T51" fmla="*/ 0 h 2180"/>
                  <a:gd name="T52" fmla="*/ 0 w 1134"/>
                  <a:gd name="T53" fmla="*/ 0 h 2180"/>
                  <a:gd name="T54" fmla="*/ 0 w 1134"/>
                  <a:gd name="T55" fmla="*/ 0 h 2180"/>
                  <a:gd name="T56" fmla="*/ 0 w 1134"/>
                  <a:gd name="T57" fmla="*/ 0 h 2180"/>
                  <a:gd name="T58" fmla="*/ 0 w 1134"/>
                  <a:gd name="T59" fmla="*/ 0 h 2180"/>
                  <a:gd name="T60" fmla="*/ 0 w 1134"/>
                  <a:gd name="T61" fmla="*/ 0 h 2180"/>
                  <a:gd name="T62" fmla="*/ 0 w 1134"/>
                  <a:gd name="T63" fmla="*/ 0 h 2180"/>
                  <a:gd name="T64" fmla="*/ 0 w 1134"/>
                  <a:gd name="T65" fmla="*/ 0 h 2180"/>
                  <a:gd name="T66" fmla="*/ 0 w 1134"/>
                  <a:gd name="T67" fmla="*/ 0 h 2180"/>
                  <a:gd name="T68" fmla="*/ 0 w 1134"/>
                  <a:gd name="T69" fmla="*/ 0 h 2180"/>
                  <a:gd name="T70" fmla="*/ 0 w 1134"/>
                  <a:gd name="T71" fmla="*/ 0 h 2180"/>
                  <a:gd name="T72" fmla="*/ 0 w 1134"/>
                  <a:gd name="T73" fmla="*/ 0 h 2180"/>
                  <a:gd name="T74" fmla="*/ 0 w 1134"/>
                  <a:gd name="T75" fmla="*/ 0 h 2180"/>
                  <a:gd name="T76" fmla="*/ 0 w 1134"/>
                  <a:gd name="T77" fmla="*/ 0 h 2180"/>
                  <a:gd name="T78" fmla="*/ 0 w 1134"/>
                  <a:gd name="T79" fmla="*/ 0 h 2180"/>
                  <a:gd name="T80" fmla="*/ 0 w 1134"/>
                  <a:gd name="T81" fmla="*/ 0 h 2180"/>
                  <a:gd name="T82" fmla="*/ 0 w 1134"/>
                  <a:gd name="T83" fmla="*/ 0 h 2180"/>
                  <a:gd name="T84" fmla="*/ 0 w 1134"/>
                  <a:gd name="T85" fmla="*/ 0 h 2180"/>
                  <a:gd name="T86" fmla="*/ 0 w 1134"/>
                  <a:gd name="T87" fmla="*/ 0 h 2180"/>
                  <a:gd name="T88" fmla="*/ 0 w 1134"/>
                  <a:gd name="T89" fmla="*/ 0 h 2180"/>
                  <a:gd name="T90" fmla="*/ 0 w 1134"/>
                  <a:gd name="T91" fmla="*/ 0 h 2180"/>
                  <a:gd name="T92" fmla="*/ 0 w 1134"/>
                  <a:gd name="T93" fmla="*/ 0 h 2180"/>
                  <a:gd name="T94" fmla="*/ 0 w 1134"/>
                  <a:gd name="T95" fmla="*/ 0 h 2180"/>
                  <a:gd name="T96" fmla="*/ 0 w 1134"/>
                  <a:gd name="T97" fmla="*/ 0 h 2180"/>
                  <a:gd name="T98" fmla="*/ 0 w 1134"/>
                  <a:gd name="T99" fmla="*/ 0 h 2180"/>
                  <a:gd name="T100" fmla="*/ 0 w 1134"/>
                  <a:gd name="T101" fmla="*/ 0 h 2180"/>
                  <a:gd name="T102" fmla="*/ 0 w 1134"/>
                  <a:gd name="T103" fmla="*/ 0 h 2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4"/>
                  <a:gd name="T157" fmla="*/ 0 h 2180"/>
                  <a:gd name="T158" fmla="*/ 1134 w 1134"/>
                  <a:gd name="T159" fmla="*/ 2180 h 2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4" name="Freeform 393"/>
              <p:cNvSpPr>
                <a:spLocks/>
              </p:cNvSpPr>
              <p:nvPr/>
            </p:nvSpPr>
            <p:spPr bwMode="auto">
              <a:xfrm>
                <a:off x="3426" y="3144"/>
                <a:ext cx="164" cy="228"/>
              </a:xfrm>
              <a:custGeom>
                <a:avLst/>
                <a:gdLst>
                  <a:gd name="T0" fmla="*/ 0 w 3622"/>
                  <a:gd name="T1" fmla="*/ 0 h 4112"/>
                  <a:gd name="T2" fmla="*/ 0 w 3622"/>
                  <a:gd name="T3" fmla="*/ 0 h 4112"/>
                  <a:gd name="T4" fmla="*/ 0 w 3622"/>
                  <a:gd name="T5" fmla="*/ 0 h 4112"/>
                  <a:gd name="T6" fmla="*/ 0 w 3622"/>
                  <a:gd name="T7" fmla="*/ 0 h 4112"/>
                  <a:gd name="T8" fmla="*/ 0 w 3622"/>
                  <a:gd name="T9" fmla="*/ 0 h 4112"/>
                  <a:gd name="T10" fmla="*/ 0 60000 65536"/>
                  <a:gd name="T11" fmla="*/ 0 60000 65536"/>
                  <a:gd name="T12" fmla="*/ 0 60000 65536"/>
                  <a:gd name="T13" fmla="*/ 0 60000 65536"/>
                  <a:gd name="T14" fmla="*/ 0 60000 65536"/>
                  <a:gd name="T15" fmla="*/ 0 w 3622"/>
                  <a:gd name="T16" fmla="*/ 0 h 4112"/>
                  <a:gd name="T17" fmla="*/ 3622 w 3622"/>
                  <a:gd name="T18" fmla="*/ 4112 h 4112"/>
                </a:gdLst>
                <a:ahLst/>
                <a:cxnLst>
                  <a:cxn ang="T10">
                    <a:pos x="T0" y="T1"/>
                  </a:cxn>
                  <a:cxn ang="T11">
                    <a:pos x="T2" y="T3"/>
                  </a:cxn>
                  <a:cxn ang="T12">
                    <a:pos x="T4" y="T5"/>
                  </a:cxn>
                  <a:cxn ang="T13">
                    <a:pos x="T6" y="T7"/>
                  </a:cxn>
                  <a:cxn ang="T14">
                    <a:pos x="T8" y="T9"/>
                  </a:cxn>
                </a:cxnLst>
                <a:rect l="T15" t="T16" r="T17" b="T18"/>
                <a:pathLst>
                  <a:path w="3622" h="4112">
                    <a:moveTo>
                      <a:pt x="1404" y="4112"/>
                    </a:moveTo>
                    <a:lnTo>
                      <a:pt x="3622" y="3023"/>
                    </a:lnTo>
                    <a:lnTo>
                      <a:pt x="2218" y="0"/>
                    </a:lnTo>
                    <a:lnTo>
                      <a:pt x="0" y="989"/>
                    </a:lnTo>
                    <a:lnTo>
                      <a:pt x="1404" y="4112"/>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5" name="Freeform 394"/>
              <p:cNvSpPr>
                <a:spLocks/>
              </p:cNvSpPr>
              <p:nvPr/>
            </p:nvSpPr>
            <p:spPr bwMode="auto">
              <a:xfrm>
                <a:off x="3426" y="3141"/>
                <a:ext cx="164" cy="228"/>
              </a:xfrm>
              <a:custGeom>
                <a:avLst/>
                <a:gdLst>
                  <a:gd name="T0" fmla="*/ 0 w 3622"/>
                  <a:gd name="T1" fmla="*/ 0 h 4113"/>
                  <a:gd name="T2" fmla="*/ 0 w 3622"/>
                  <a:gd name="T3" fmla="*/ 0 h 4113"/>
                  <a:gd name="T4" fmla="*/ 0 w 3622"/>
                  <a:gd name="T5" fmla="*/ 0 h 4113"/>
                  <a:gd name="T6" fmla="*/ 0 w 3622"/>
                  <a:gd name="T7" fmla="*/ 0 h 4113"/>
                  <a:gd name="T8" fmla="*/ 0 w 3622"/>
                  <a:gd name="T9" fmla="*/ 0 h 4113"/>
                  <a:gd name="T10" fmla="*/ 0 60000 65536"/>
                  <a:gd name="T11" fmla="*/ 0 60000 65536"/>
                  <a:gd name="T12" fmla="*/ 0 60000 65536"/>
                  <a:gd name="T13" fmla="*/ 0 60000 65536"/>
                  <a:gd name="T14" fmla="*/ 0 60000 65536"/>
                  <a:gd name="T15" fmla="*/ 0 w 3622"/>
                  <a:gd name="T16" fmla="*/ 0 h 4113"/>
                  <a:gd name="T17" fmla="*/ 3622 w 3622"/>
                  <a:gd name="T18" fmla="*/ 4113 h 4113"/>
                </a:gdLst>
                <a:ahLst/>
                <a:cxnLst>
                  <a:cxn ang="T10">
                    <a:pos x="T0" y="T1"/>
                  </a:cxn>
                  <a:cxn ang="T11">
                    <a:pos x="T2" y="T3"/>
                  </a:cxn>
                  <a:cxn ang="T12">
                    <a:pos x="T4" y="T5"/>
                  </a:cxn>
                  <a:cxn ang="T13">
                    <a:pos x="T6" y="T7"/>
                  </a:cxn>
                  <a:cxn ang="T14">
                    <a:pos x="T8" y="T9"/>
                  </a:cxn>
                </a:cxnLst>
                <a:rect l="T15" t="T16" r="T17" b="T18"/>
                <a:pathLst>
                  <a:path w="3622" h="4113">
                    <a:moveTo>
                      <a:pt x="1404" y="4113"/>
                    </a:moveTo>
                    <a:lnTo>
                      <a:pt x="3622" y="3024"/>
                    </a:lnTo>
                    <a:lnTo>
                      <a:pt x="2218" y="0"/>
                    </a:lnTo>
                    <a:lnTo>
                      <a:pt x="0" y="989"/>
                    </a:lnTo>
                    <a:lnTo>
                      <a:pt x="1404" y="4113"/>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6" name="Freeform 395"/>
              <p:cNvSpPr>
                <a:spLocks/>
              </p:cNvSpPr>
              <p:nvPr/>
            </p:nvSpPr>
            <p:spPr bwMode="auto">
              <a:xfrm>
                <a:off x="3432" y="3146"/>
                <a:ext cx="157" cy="218"/>
              </a:xfrm>
              <a:custGeom>
                <a:avLst/>
                <a:gdLst>
                  <a:gd name="T0" fmla="*/ 0 w 3446"/>
                  <a:gd name="T1" fmla="*/ 0 h 3913"/>
                  <a:gd name="T2" fmla="*/ 0 w 3446"/>
                  <a:gd name="T3" fmla="*/ 0 h 3913"/>
                  <a:gd name="T4" fmla="*/ 0 w 3446"/>
                  <a:gd name="T5" fmla="*/ 0 h 3913"/>
                  <a:gd name="T6" fmla="*/ 0 w 3446"/>
                  <a:gd name="T7" fmla="*/ 0 h 3913"/>
                  <a:gd name="T8" fmla="*/ 0 w 3446"/>
                  <a:gd name="T9" fmla="*/ 0 h 3913"/>
                  <a:gd name="T10" fmla="*/ 0 60000 65536"/>
                  <a:gd name="T11" fmla="*/ 0 60000 65536"/>
                  <a:gd name="T12" fmla="*/ 0 60000 65536"/>
                  <a:gd name="T13" fmla="*/ 0 60000 65536"/>
                  <a:gd name="T14" fmla="*/ 0 60000 65536"/>
                  <a:gd name="T15" fmla="*/ 0 w 3446"/>
                  <a:gd name="T16" fmla="*/ 0 h 3913"/>
                  <a:gd name="T17" fmla="*/ 3446 w 3446"/>
                  <a:gd name="T18" fmla="*/ 3913 h 3913"/>
                </a:gdLst>
                <a:ahLst/>
                <a:cxnLst>
                  <a:cxn ang="T10">
                    <a:pos x="T0" y="T1"/>
                  </a:cxn>
                  <a:cxn ang="T11">
                    <a:pos x="T2" y="T3"/>
                  </a:cxn>
                  <a:cxn ang="T12">
                    <a:pos x="T4" y="T5"/>
                  </a:cxn>
                  <a:cxn ang="T13">
                    <a:pos x="T6" y="T7"/>
                  </a:cxn>
                  <a:cxn ang="T14">
                    <a:pos x="T8" y="T9"/>
                  </a:cxn>
                </a:cxnLst>
                <a:rect l="T15" t="T16" r="T17" b="T18"/>
                <a:pathLst>
                  <a:path w="3446" h="3913">
                    <a:moveTo>
                      <a:pt x="1335" y="3913"/>
                    </a:moveTo>
                    <a:lnTo>
                      <a:pt x="3446" y="2878"/>
                    </a:lnTo>
                    <a:lnTo>
                      <a:pt x="2111" y="0"/>
                    </a:lnTo>
                    <a:lnTo>
                      <a:pt x="0" y="942"/>
                    </a:lnTo>
                    <a:lnTo>
                      <a:pt x="1335" y="3913"/>
                    </a:lnTo>
                    <a:close/>
                  </a:path>
                </a:pathLst>
              </a:custGeom>
              <a:solidFill>
                <a:srgbClr val="1A78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7" name="Freeform 396"/>
              <p:cNvSpPr>
                <a:spLocks/>
              </p:cNvSpPr>
              <p:nvPr/>
            </p:nvSpPr>
            <p:spPr bwMode="auto">
              <a:xfrm>
                <a:off x="3439" y="3109"/>
                <a:ext cx="19" cy="19"/>
              </a:xfrm>
              <a:custGeom>
                <a:avLst/>
                <a:gdLst>
                  <a:gd name="T0" fmla="*/ 0 w 431"/>
                  <a:gd name="T1" fmla="*/ 0 h 343"/>
                  <a:gd name="T2" fmla="*/ 0 w 431"/>
                  <a:gd name="T3" fmla="*/ 0 h 343"/>
                  <a:gd name="T4" fmla="*/ 0 w 431"/>
                  <a:gd name="T5" fmla="*/ 0 h 343"/>
                  <a:gd name="T6" fmla="*/ 0 w 431"/>
                  <a:gd name="T7" fmla="*/ 0 h 343"/>
                  <a:gd name="T8" fmla="*/ 0 w 431"/>
                  <a:gd name="T9" fmla="*/ 0 h 343"/>
                  <a:gd name="T10" fmla="*/ 0 60000 65536"/>
                  <a:gd name="T11" fmla="*/ 0 60000 65536"/>
                  <a:gd name="T12" fmla="*/ 0 60000 65536"/>
                  <a:gd name="T13" fmla="*/ 0 60000 65536"/>
                  <a:gd name="T14" fmla="*/ 0 60000 65536"/>
                  <a:gd name="T15" fmla="*/ 0 w 431"/>
                  <a:gd name="T16" fmla="*/ 0 h 343"/>
                  <a:gd name="T17" fmla="*/ 431 w 431"/>
                  <a:gd name="T18" fmla="*/ 343 h 343"/>
                </a:gdLst>
                <a:ahLst/>
                <a:cxnLst>
                  <a:cxn ang="T10">
                    <a:pos x="T0" y="T1"/>
                  </a:cxn>
                  <a:cxn ang="T11">
                    <a:pos x="T2" y="T3"/>
                  </a:cxn>
                  <a:cxn ang="T12">
                    <a:pos x="T4" y="T5"/>
                  </a:cxn>
                  <a:cxn ang="T13">
                    <a:pos x="T6" y="T7"/>
                  </a:cxn>
                  <a:cxn ang="T14">
                    <a:pos x="T8" y="T9"/>
                  </a:cxn>
                </a:cxnLst>
                <a:rect l="T15" t="T16" r="T17" b="T18"/>
                <a:pathLst>
                  <a:path w="431" h="343">
                    <a:moveTo>
                      <a:pt x="431" y="186"/>
                    </a:moveTo>
                    <a:lnTo>
                      <a:pt x="79" y="343"/>
                    </a:lnTo>
                    <a:lnTo>
                      <a:pt x="0" y="157"/>
                    </a:lnTo>
                    <a:lnTo>
                      <a:pt x="352" y="0"/>
                    </a:lnTo>
                    <a:lnTo>
                      <a:pt x="431"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8" name="Freeform 397"/>
              <p:cNvSpPr>
                <a:spLocks/>
              </p:cNvSpPr>
              <p:nvPr/>
            </p:nvSpPr>
            <p:spPr bwMode="auto">
              <a:xfrm>
                <a:off x="3442" y="3112"/>
                <a:ext cx="16" cy="15"/>
              </a:xfrm>
              <a:custGeom>
                <a:avLst/>
                <a:gdLst>
                  <a:gd name="T0" fmla="*/ 0 w 347"/>
                  <a:gd name="T1" fmla="*/ 0 h 257"/>
                  <a:gd name="T2" fmla="*/ 0 w 347"/>
                  <a:gd name="T3" fmla="*/ 0 h 257"/>
                  <a:gd name="T4" fmla="*/ 0 w 347"/>
                  <a:gd name="T5" fmla="*/ 0 h 257"/>
                  <a:gd name="T6" fmla="*/ 0 w 347"/>
                  <a:gd name="T7" fmla="*/ 0 h 257"/>
                  <a:gd name="T8" fmla="*/ 0 w 347"/>
                  <a:gd name="T9" fmla="*/ 0 h 257"/>
                  <a:gd name="T10" fmla="*/ 0 60000 65536"/>
                  <a:gd name="T11" fmla="*/ 0 60000 65536"/>
                  <a:gd name="T12" fmla="*/ 0 60000 65536"/>
                  <a:gd name="T13" fmla="*/ 0 60000 65536"/>
                  <a:gd name="T14" fmla="*/ 0 60000 65536"/>
                  <a:gd name="T15" fmla="*/ 0 w 347"/>
                  <a:gd name="T16" fmla="*/ 0 h 257"/>
                  <a:gd name="T17" fmla="*/ 347 w 347"/>
                  <a:gd name="T18" fmla="*/ 257 h 257"/>
                </a:gdLst>
                <a:ahLst/>
                <a:cxnLst>
                  <a:cxn ang="T10">
                    <a:pos x="T0" y="T1"/>
                  </a:cxn>
                  <a:cxn ang="T11">
                    <a:pos x="T2" y="T3"/>
                  </a:cxn>
                  <a:cxn ang="T12">
                    <a:pos x="T4" y="T5"/>
                  </a:cxn>
                  <a:cxn ang="T13">
                    <a:pos x="T6" y="T7"/>
                  </a:cxn>
                  <a:cxn ang="T14">
                    <a:pos x="T8" y="T9"/>
                  </a:cxn>
                </a:cxnLst>
                <a:rect l="T15" t="T16" r="T17" b="T18"/>
                <a:pathLst>
                  <a:path w="347" h="257">
                    <a:moveTo>
                      <a:pt x="347" y="126"/>
                    </a:moveTo>
                    <a:lnTo>
                      <a:pt x="53" y="257"/>
                    </a:lnTo>
                    <a:lnTo>
                      <a:pt x="0" y="132"/>
                    </a:lnTo>
                    <a:lnTo>
                      <a:pt x="294" y="0"/>
                    </a:lnTo>
                    <a:lnTo>
                      <a:pt x="347" y="12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09" name="Freeform 398"/>
              <p:cNvSpPr>
                <a:spLocks/>
              </p:cNvSpPr>
              <p:nvPr/>
            </p:nvSpPr>
            <p:spPr bwMode="auto">
              <a:xfrm>
                <a:off x="3447" y="3110"/>
                <a:ext cx="10" cy="13"/>
              </a:xfrm>
              <a:custGeom>
                <a:avLst/>
                <a:gdLst>
                  <a:gd name="T0" fmla="*/ 0 w 238"/>
                  <a:gd name="T1" fmla="*/ 0 h 234"/>
                  <a:gd name="T2" fmla="*/ 0 w 238"/>
                  <a:gd name="T3" fmla="*/ 0 h 234"/>
                  <a:gd name="T4" fmla="*/ 0 w 238"/>
                  <a:gd name="T5" fmla="*/ 0 h 234"/>
                  <a:gd name="T6" fmla="*/ 0 w 238"/>
                  <a:gd name="T7" fmla="*/ 0 h 234"/>
                  <a:gd name="T8" fmla="*/ 0 w 238"/>
                  <a:gd name="T9" fmla="*/ 0 h 234"/>
                  <a:gd name="T10" fmla="*/ 0 w 238"/>
                  <a:gd name="T11" fmla="*/ 0 h 234"/>
                  <a:gd name="T12" fmla="*/ 0 w 238"/>
                  <a:gd name="T13" fmla="*/ 0 h 234"/>
                  <a:gd name="T14" fmla="*/ 0 w 238"/>
                  <a:gd name="T15" fmla="*/ 0 h 234"/>
                  <a:gd name="T16" fmla="*/ 0 w 238"/>
                  <a:gd name="T17" fmla="*/ 0 h 234"/>
                  <a:gd name="T18" fmla="*/ 0 w 238"/>
                  <a:gd name="T19" fmla="*/ 0 h 234"/>
                  <a:gd name="T20" fmla="*/ 0 w 238"/>
                  <a:gd name="T21" fmla="*/ 0 h 234"/>
                  <a:gd name="T22" fmla="*/ 0 w 238"/>
                  <a:gd name="T23" fmla="*/ 0 h 234"/>
                  <a:gd name="T24" fmla="*/ 0 w 238"/>
                  <a:gd name="T25" fmla="*/ 0 h 234"/>
                  <a:gd name="T26" fmla="*/ 0 w 238"/>
                  <a:gd name="T27" fmla="*/ 0 h 234"/>
                  <a:gd name="T28" fmla="*/ 0 w 238"/>
                  <a:gd name="T29" fmla="*/ 0 h 234"/>
                  <a:gd name="T30" fmla="*/ 0 w 238"/>
                  <a:gd name="T31" fmla="*/ 0 h 234"/>
                  <a:gd name="T32" fmla="*/ 0 w 238"/>
                  <a:gd name="T33" fmla="*/ 0 h 234"/>
                  <a:gd name="T34" fmla="*/ 0 w 238"/>
                  <a:gd name="T35" fmla="*/ 0 h 234"/>
                  <a:gd name="T36" fmla="*/ 0 w 238"/>
                  <a:gd name="T37" fmla="*/ 0 h 234"/>
                  <a:gd name="T38" fmla="*/ 0 w 238"/>
                  <a:gd name="T39" fmla="*/ 0 h 234"/>
                  <a:gd name="T40" fmla="*/ 0 w 238"/>
                  <a:gd name="T41" fmla="*/ 0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8"/>
                  <a:gd name="T64" fmla="*/ 0 h 234"/>
                  <a:gd name="T65" fmla="*/ 238 w 238"/>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0" name="Freeform 399"/>
              <p:cNvSpPr>
                <a:spLocks/>
              </p:cNvSpPr>
              <p:nvPr/>
            </p:nvSpPr>
            <p:spPr bwMode="auto">
              <a:xfrm>
                <a:off x="3447" y="3111"/>
                <a:ext cx="10" cy="11"/>
              </a:xfrm>
              <a:custGeom>
                <a:avLst/>
                <a:gdLst>
                  <a:gd name="T0" fmla="*/ 0 w 204"/>
                  <a:gd name="T1" fmla="*/ 0 h 199"/>
                  <a:gd name="T2" fmla="*/ 0 w 204"/>
                  <a:gd name="T3" fmla="*/ 0 h 199"/>
                  <a:gd name="T4" fmla="*/ 0 w 204"/>
                  <a:gd name="T5" fmla="*/ 0 h 199"/>
                  <a:gd name="T6" fmla="*/ 0 w 204"/>
                  <a:gd name="T7" fmla="*/ 0 h 199"/>
                  <a:gd name="T8" fmla="*/ 0 w 204"/>
                  <a:gd name="T9" fmla="*/ 0 h 199"/>
                  <a:gd name="T10" fmla="*/ 0 w 204"/>
                  <a:gd name="T11" fmla="*/ 0 h 199"/>
                  <a:gd name="T12" fmla="*/ 0 w 204"/>
                  <a:gd name="T13" fmla="*/ 0 h 199"/>
                  <a:gd name="T14" fmla="*/ 0 w 204"/>
                  <a:gd name="T15" fmla="*/ 0 h 199"/>
                  <a:gd name="T16" fmla="*/ 0 w 204"/>
                  <a:gd name="T17" fmla="*/ 0 h 199"/>
                  <a:gd name="T18" fmla="*/ 0 w 204"/>
                  <a:gd name="T19" fmla="*/ 0 h 199"/>
                  <a:gd name="T20" fmla="*/ 0 w 204"/>
                  <a:gd name="T21" fmla="*/ 0 h 199"/>
                  <a:gd name="T22" fmla="*/ 0 w 204"/>
                  <a:gd name="T23" fmla="*/ 0 h 199"/>
                  <a:gd name="T24" fmla="*/ 0 w 204"/>
                  <a:gd name="T25" fmla="*/ 0 h 199"/>
                  <a:gd name="T26" fmla="*/ 0 w 204"/>
                  <a:gd name="T27" fmla="*/ 0 h 199"/>
                  <a:gd name="T28" fmla="*/ 0 w 204"/>
                  <a:gd name="T29" fmla="*/ 0 h 199"/>
                  <a:gd name="T30" fmla="*/ 0 w 204"/>
                  <a:gd name="T31" fmla="*/ 0 h 199"/>
                  <a:gd name="T32" fmla="*/ 0 w 204"/>
                  <a:gd name="T33" fmla="*/ 0 h 199"/>
                  <a:gd name="T34" fmla="*/ 0 w 204"/>
                  <a:gd name="T35" fmla="*/ 0 h 199"/>
                  <a:gd name="T36" fmla="*/ 0 w 204"/>
                  <a:gd name="T37" fmla="*/ 0 h 199"/>
                  <a:gd name="T38" fmla="*/ 0 w 204"/>
                  <a:gd name="T39" fmla="*/ 0 h 199"/>
                  <a:gd name="T40" fmla="*/ 0 w 204"/>
                  <a:gd name="T41" fmla="*/ 0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99"/>
                  <a:gd name="T65" fmla="*/ 204 w 20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1" name="Freeform 400"/>
              <p:cNvSpPr>
                <a:spLocks/>
              </p:cNvSpPr>
              <p:nvPr/>
            </p:nvSpPr>
            <p:spPr bwMode="auto">
              <a:xfrm>
                <a:off x="3450" y="3113"/>
                <a:ext cx="6" cy="8"/>
              </a:xfrm>
              <a:custGeom>
                <a:avLst/>
                <a:gdLst>
                  <a:gd name="T0" fmla="*/ 0 w 118"/>
                  <a:gd name="T1" fmla="*/ 0 h 154"/>
                  <a:gd name="T2" fmla="*/ 0 w 118"/>
                  <a:gd name="T3" fmla="*/ 0 h 154"/>
                  <a:gd name="T4" fmla="*/ 0 w 118"/>
                  <a:gd name="T5" fmla="*/ 0 h 154"/>
                  <a:gd name="T6" fmla="*/ 0 w 118"/>
                  <a:gd name="T7" fmla="*/ 0 h 154"/>
                  <a:gd name="T8" fmla="*/ 0 w 118"/>
                  <a:gd name="T9" fmla="*/ 0 h 154"/>
                  <a:gd name="T10" fmla="*/ 0 w 118"/>
                  <a:gd name="T11" fmla="*/ 0 h 154"/>
                  <a:gd name="T12" fmla="*/ 0 w 118"/>
                  <a:gd name="T13" fmla="*/ 0 h 154"/>
                  <a:gd name="T14" fmla="*/ 0 w 118"/>
                  <a:gd name="T15" fmla="*/ 0 h 154"/>
                  <a:gd name="T16" fmla="*/ 0 w 118"/>
                  <a:gd name="T17" fmla="*/ 0 h 154"/>
                  <a:gd name="T18" fmla="*/ 0 w 118"/>
                  <a:gd name="T19" fmla="*/ 0 h 154"/>
                  <a:gd name="T20" fmla="*/ 0 w 118"/>
                  <a:gd name="T21" fmla="*/ 0 h 154"/>
                  <a:gd name="T22" fmla="*/ 0 w 118"/>
                  <a:gd name="T23" fmla="*/ 0 h 154"/>
                  <a:gd name="T24" fmla="*/ 0 w 118"/>
                  <a:gd name="T25" fmla="*/ 0 h 154"/>
                  <a:gd name="T26" fmla="*/ 0 w 118"/>
                  <a:gd name="T27" fmla="*/ 0 h 154"/>
                  <a:gd name="T28" fmla="*/ 0 w 118"/>
                  <a:gd name="T29" fmla="*/ 0 h 154"/>
                  <a:gd name="T30" fmla="*/ 0 w 118"/>
                  <a:gd name="T31" fmla="*/ 0 h 154"/>
                  <a:gd name="T32" fmla="*/ 0 w 118"/>
                  <a:gd name="T33" fmla="*/ 0 h 154"/>
                  <a:gd name="T34" fmla="*/ 0 w 118"/>
                  <a:gd name="T35" fmla="*/ 0 h 154"/>
                  <a:gd name="T36" fmla="*/ 0 w 118"/>
                  <a:gd name="T37" fmla="*/ 0 h 154"/>
                  <a:gd name="T38" fmla="*/ 0 w 118"/>
                  <a:gd name="T39" fmla="*/ 0 h 154"/>
                  <a:gd name="T40" fmla="*/ 0 w 118"/>
                  <a:gd name="T41" fmla="*/ 0 h 154"/>
                  <a:gd name="T42" fmla="*/ 0 w 118"/>
                  <a:gd name="T43" fmla="*/ 0 h 154"/>
                  <a:gd name="T44" fmla="*/ 0 w 118"/>
                  <a:gd name="T45" fmla="*/ 0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8"/>
                  <a:gd name="T70" fmla="*/ 0 h 154"/>
                  <a:gd name="T71" fmla="*/ 118 w 118"/>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2" name="Freeform 401"/>
              <p:cNvSpPr>
                <a:spLocks/>
              </p:cNvSpPr>
              <p:nvPr/>
            </p:nvSpPr>
            <p:spPr bwMode="auto">
              <a:xfrm>
                <a:off x="3463" y="3099"/>
                <a:ext cx="13" cy="16"/>
              </a:xfrm>
              <a:custGeom>
                <a:avLst/>
                <a:gdLst>
                  <a:gd name="T0" fmla="*/ 0 w 287"/>
                  <a:gd name="T1" fmla="*/ 0 h 280"/>
                  <a:gd name="T2" fmla="*/ 0 w 287"/>
                  <a:gd name="T3" fmla="*/ 0 h 280"/>
                  <a:gd name="T4" fmla="*/ 0 w 287"/>
                  <a:gd name="T5" fmla="*/ 0 h 280"/>
                  <a:gd name="T6" fmla="*/ 0 w 287"/>
                  <a:gd name="T7" fmla="*/ 0 h 280"/>
                  <a:gd name="T8" fmla="*/ 0 w 287"/>
                  <a:gd name="T9" fmla="*/ 0 h 280"/>
                  <a:gd name="T10" fmla="*/ 0 60000 65536"/>
                  <a:gd name="T11" fmla="*/ 0 60000 65536"/>
                  <a:gd name="T12" fmla="*/ 0 60000 65536"/>
                  <a:gd name="T13" fmla="*/ 0 60000 65536"/>
                  <a:gd name="T14" fmla="*/ 0 60000 65536"/>
                  <a:gd name="T15" fmla="*/ 0 w 287"/>
                  <a:gd name="T16" fmla="*/ 0 h 280"/>
                  <a:gd name="T17" fmla="*/ 287 w 287"/>
                  <a:gd name="T18" fmla="*/ 280 h 280"/>
                </a:gdLst>
                <a:ahLst/>
                <a:cxnLst>
                  <a:cxn ang="T10">
                    <a:pos x="T0" y="T1"/>
                  </a:cxn>
                  <a:cxn ang="T11">
                    <a:pos x="T2" y="T3"/>
                  </a:cxn>
                  <a:cxn ang="T12">
                    <a:pos x="T4" y="T5"/>
                  </a:cxn>
                  <a:cxn ang="T13">
                    <a:pos x="T6" y="T7"/>
                  </a:cxn>
                  <a:cxn ang="T14">
                    <a:pos x="T8" y="T9"/>
                  </a:cxn>
                </a:cxnLst>
                <a:rect l="T15" t="T16" r="T17" b="T18"/>
                <a:pathLst>
                  <a:path w="287" h="280">
                    <a:moveTo>
                      <a:pt x="287" y="186"/>
                    </a:moveTo>
                    <a:lnTo>
                      <a:pt x="78" y="280"/>
                    </a:lnTo>
                    <a:lnTo>
                      <a:pt x="0" y="93"/>
                    </a:lnTo>
                    <a:lnTo>
                      <a:pt x="210" y="0"/>
                    </a:lnTo>
                    <a:lnTo>
                      <a:pt x="287"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3" name="Freeform 402"/>
              <p:cNvSpPr>
                <a:spLocks/>
              </p:cNvSpPr>
              <p:nvPr/>
            </p:nvSpPr>
            <p:spPr bwMode="auto">
              <a:xfrm>
                <a:off x="3465" y="3102"/>
                <a:ext cx="11" cy="12"/>
              </a:xfrm>
              <a:custGeom>
                <a:avLst/>
                <a:gdLst>
                  <a:gd name="T0" fmla="*/ 0 w 227"/>
                  <a:gd name="T1" fmla="*/ 0 h 203"/>
                  <a:gd name="T2" fmla="*/ 0 w 227"/>
                  <a:gd name="T3" fmla="*/ 0 h 203"/>
                  <a:gd name="T4" fmla="*/ 0 w 227"/>
                  <a:gd name="T5" fmla="*/ 0 h 203"/>
                  <a:gd name="T6" fmla="*/ 0 w 227"/>
                  <a:gd name="T7" fmla="*/ 0 h 203"/>
                  <a:gd name="T8" fmla="*/ 0 w 227"/>
                  <a:gd name="T9" fmla="*/ 0 h 203"/>
                  <a:gd name="T10" fmla="*/ 0 60000 65536"/>
                  <a:gd name="T11" fmla="*/ 0 60000 65536"/>
                  <a:gd name="T12" fmla="*/ 0 60000 65536"/>
                  <a:gd name="T13" fmla="*/ 0 60000 65536"/>
                  <a:gd name="T14" fmla="*/ 0 60000 65536"/>
                  <a:gd name="T15" fmla="*/ 0 w 227"/>
                  <a:gd name="T16" fmla="*/ 0 h 203"/>
                  <a:gd name="T17" fmla="*/ 227 w 227"/>
                  <a:gd name="T18" fmla="*/ 203 h 203"/>
                </a:gdLst>
                <a:ahLst/>
                <a:cxnLst>
                  <a:cxn ang="T10">
                    <a:pos x="T0" y="T1"/>
                  </a:cxn>
                  <a:cxn ang="T11">
                    <a:pos x="T2" y="T3"/>
                  </a:cxn>
                  <a:cxn ang="T12">
                    <a:pos x="T4" y="T5"/>
                  </a:cxn>
                  <a:cxn ang="T13">
                    <a:pos x="T6" y="T7"/>
                  </a:cxn>
                  <a:cxn ang="T14">
                    <a:pos x="T8" y="T9"/>
                  </a:cxn>
                </a:cxnLst>
                <a:rect l="T15" t="T16" r="T17" b="T18"/>
                <a:pathLst>
                  <a:path w="227" h="203">
                    <a:moveTo>
                      <a:pt x="227" y="125"/>
                    </a:moveTo>
                    <a:lnTo>
                      <a:pt x="53" y="203"/>
                    </a:lnTo>
                    <a:lnTo>
                      <a:pt x="0" y="78"/>
                    </a:lnTo>
                    <a:lnTo>
                      <a:pt x="175" y="0"/>
                    </a:lnTo>
                    <a:lnTo>
                      <a:pt x="227" y="125"/>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4" name="Freeform 403"/>
              <p:cNvSpPr>
                <a:spLocks/>
              </p:cNvSpPr>
              <p:nvPr/>
            </p:nvSpPr>
            <p:spPr bwMode="auto">
              <a:xfrm>
                <a:off x="3465" y="3100"/>
                <a:ext cx="10" cy="13"/>
              </a:xfrm>
              <a:custGeom>
                <a:avLst/>
                <a:gdLst>
                  <a:gd name="T0" fmla="*/ 0 w 238"/>
                  <a:gd name="T1" fmla="*/ 0 h 234"/>
                  <a:gd name="T2" fmla="*/ 0 w 238"/>
                  <a:gd name="T3" fmla="*/ 0 h 234"/>
                  <a:gd name="T4" fmla="*/ 0 w 238"/>
                  <a:gd name="T5" fmla="*/ 0 h 234"/>
                  <a:gd name="T6" fmla="*/ 0 w 238"/>
                  <a:gd name="T7" fmla="*/ 0 h 234"/>
                  <a:gd name="T8" fmla="*/ 0 w 238"/>
                  <a:gd name="T9" fmla="*/ 0 h 234"/>
                  <a:gd name="T10" fmla="*/ 0 w 238"/>
                  <a:gd name="T11" fmla="*/ 0 h 234"/>
                  <a:gd name="T12" fmla="*/ 0 w 238"/>
                  <a:gd name="T13" fmla="*/ 0 h 234"/>
                  <a:gd name="T14" fmla="*/ 0 w 238"/>
                  <a:gd name="T15" fmla="*/ 0 h 234"/>
                  <a:gd name="T16" fmla="*/ 0 w 238"/>
                  <a:gd name="T17" fmla="*/ 0 h 234"/>
                  <a:gd name="T18" fmla="*/ 0 w 238"/>
                  <a:gd name="T19" fmla="*/ 0 h 234"/>
                  <a:gd name="T20" fmla="*/ 0 w 238"/>
                  <a:gd name="T21" fmla="*/ 0 h 234"/>
                  <a:gd name="T22" fmla="*/ 0 w 238"/>
                  <a:gd name="T23" fmla="*/ 0 h 234"/>
                  <a:gd name="T24" fmla="*/ 0 w 238"/>
                  <a:gd name="T25" fmla="*/ 0 h 234"/>
                  <a:gd name="T26" fmla="*/ 0 w 238"/>
                  <a:gd name="T27" fmla="*/ 0 h 234"/>
                  <a:gd name="T28" fmla="*/ 0 w 238"/>
                  <a:gd name="T29" fmla="*/ 0 h 234"/>
                  <a:gd name="T30" fmla="*/ 0 w 238"/>
                  <a:gd name="T31" fmla="*/ 0 h 234"/>
                  <a:gd name="T32" fmla="*/ 0 w 238"/>
                  <a:gd name="T33" fmla="*/ 0 h 234"/>
                  <a:gd name="T34" fmla="*/ 0 w 238"/>
                  <a:gd name="T35" fmla="*/ 0 h 234"/>
                  <a:gd name="T36" fmla="*/ 0 w 238"/>
                  <a:gd name="T37" fmla="*/ 0 h 234"/>
                  <a:gd name="T38" fmla="*/ 0 w 238"/>
                  <a:gd name="T39" fmla="*/ 0 h 234"/>
                  <a:gd name="T40" fmla="*/ 0 w 238"/>
                  <a:gd name="T41" fmla="*/ 0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8"/>
                  <a:gd name="T64" fmla="*/ 0 h 234"/>
                  <a:gd name="T65" fmla="*/ 238 w 238"/>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5" name="Freeform 404"/>
              <p:cNvSpPr>
                <a:spLocks/>
              </p:cNvSpPr>
              <p:nvPr/>
            </p:nvSpPr>
            <p:spPr bwMode="auto">
              <a:xfrm>
                <a:off x="3465" y="3101"/>
                <a:ext cx="10" cy="11"/>
              </a:xfrm>
              <a:custGeom>
                <a:avLst/>
                <a:gdLst>
                  <a:gd name="T0" fmla="*/ 0 w 204"/>
                  <a:gd name="T1" fmla="*/ 0 h 199"/>
                  <a:gd name="T2" fmla="*/ 0 w 204"/>
                  <a:gd name="T3" fmla="*/ 0 h 199"/>
                  <a:gd name="T4" fmla="*/ 0 w 204"/>
                  <a:gd name="T5" fmla="*/ 0 h 199"/>
                  <a:gd name="T6" fmla="*/ 0 w 204"/>
                  <a:gd name="T7" fmla="*/ 0 h 199"/>
                  <a:gd name="T8" fmla="*/ 0 w 204"/>
                  <a:gd name="T9" fmla="*/ 0 h 199"/>
                  <a:gd name="T10" fmla="*/ 0 w 204"/>
                  <a:gd name="T11" fmla="*/ 0 h 199"/>
                  <a:gd name="T12" fmla="*/ 0 w 204"/>
                  <a:gd name="T13" fmla="*/ 0 h 199"/>
                  <a:gd name="T14" fmla="*/ 0 w 204"/>
                  <a:gd name="T15" fmla="*/ 0 h 199"/>
                  <a:gd name="T16" fmla="*/ 0 w 204"/>
                  <a:gd name="T17" fmla="*/ 0 h 199"/>
                  <a:gd name="T18" fmla="*/ 0 w 204"/>
                  <a:gd name="T19" fmla="*/ 0 h 199"/>
                  <a:gd name="T20" fmla="*/ 0 w 204"/>
                  <a:gd name="T21" fmla="*/ 0 h 199"/>
                  <a:gd name="T22" fmla="*/ 0 w 204"/>
                  <a:gd name="T23" fmla="*/ 0 h 199"/>
                  <a:gd name="T24" fmla="*/ 0 w 204"/>
                  <a:gd name="T25" fmla="*/ 0 h 199"/>
                  <a:gd name="T26" fmla="*/ 0 w 204"/>
                  <a:gd name="T27" fmla="*/ 0 h 199"/>
                  <a:gd name="T28" fmla="*/ 0 w 204"/>
                  <a:gd name="T29" fmla="*/ 0 h 199"/>
                  <a:gd name="T30" fmla="*/ 0 w 204"/>
                  <a:gd name="T31" fmla="*/ 0 h 199"/>
                  <a:gd name="T32" fmla="*/ 0 w 204"/>
                  <a:gd name="T33" fmla="*/ 0 h 199"/>
                  <a:gd name="T34" fmla="*/ 0 w 204"/>
                  <a:gd name="T35" fmla="*/ 0 h 199"/>
                  <a:gd name="T36" fmla="*/ 0 w 204"/>
                  <a:gd name="T37" fmla="*/ 0 h 199"/>
                  <a:gd name="T38" fmla="*/ 0 w 204"/>
                  <a:gd name="T39" fmla="*/ 0 h 199"/>
                  <a:gd name="T40" fmla="*/ 0 w 204"/>
                  <a:gd name="T41" fmla="*/ 0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99"/>
                  <a:gd name="T65" fmla="*/ 204 w 20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6" name="Freeform 405"/>
              <p:cNvSpPr>
                <a:spLocks/>
              </p:cNvSpPr>
              <p:nvPr/>
            </p:nvSpPr>
            <p:spPr bwMode="auto">
              <a:xfrm>
                <a:off x="3468" y="3103"/>
                <a:ext cx="6" cy="8"/>
              </a:xfrm>
              <a:custGeom>
                <a:avLst/>
                <a:gdLst>
                  <a:gd name="T0" fmla="*/ 0 w 119"/>
                  <a:gd name="T1" fmla="*/ 0 h 154"/>
                  <a:gd name="T2" fmla="*/ 0 w 119"/>
                  <a:gd name="T3" fmla="*/ 0 h 154"/>
                  <a:gd name="T4" fmla="*/ 0 w 119"/>
                  <a:gd name="T5" fmla="*/ 0 h 154"/>
                  <a:gd name="T6" fmla="*/ 0 w 119"/>
                  <a:gd name="T7" fmla="*/ 0 h 154"/>
                  <a:gd name="T8" fmla="*/ 0 w 119"/>
                  <a:gd name="T9" fmla="*/ 0 h 154"/>
                  <a:gd name="T10" fmla="*/ 0 w 119"/>
                  <a:gd name="T11" fmla="*/ 0 h 154"/>
                  <a:gd name="T12" fmla="*/ 0 w 119"/>
                  <a:gd name="T13" fmla="*/ 0 h 154"/>
                  <a:gd name="T14" fmla="*/ 0 w 119"/>
                  <a:gd name="T15" fmla="*/ 0 h 154"/>
                  <a:gd name="T16" fmla="*/ 0 w 119"/>
                  <a:gd name="T17" fmla="*/ 0 h 154"/>
                  <a:gd name="T18" fmla="*/ 0 w 119"/>
                  <a:gd name="T19" fmla="*/ 0 h 154"/>
                  <a:gd name="T20" fmla="*/ 0 w 119"/>
                  <a:gd name="T21" fmla="*/ 0 h 154"/>
                  <a:gd name="T22" fmla="*/ 0 w 119"/>
                  <a:gd name="T23" fmla="*/ 0 h 154"/>
                  <a:gd name="T24" fmla="*/ 0 w 119"/>
                  <a:gd name="T25" fmla="*/ 0 h 154"/>
                  <a:gd name="T26" fmla="*/ 0 w 119"/>
                  <a:gd name="T27" fmla="*/ 0 h 154"/>
                  <a:gd name="T28" fmla="*/ 0 w 119"/>
                  <a:gd name="T29" fmla="*/ 0 h 154"/>
                  <a:gd name="T30" fmla="*/ 0 w 119"/>
                  <a:gd name="T31" fmla="*/ 0 h 154"/>
                  <a:gd name="T32" fmla="*/ 0 w 119"/>
                  <a:gd name="T33" fmla="*/ 0 h 154"/>
                  <a:gd name="T34" fmla="*/ 0 w 119"/>
                  <a:gd name="T35" fmla="*/ 0 h 154"/>
                  <a:gd name="T36" fmla="*/ 0 w 119"/>
                  <a:gd name="T37" fmla="*/ 0 h 154"/>
                  <a:gd name="T38" fmla="*/ 0 w 119"/>
                  <a:gd name="T39" fmla="*/ 0 h 154"/>
                  <a:gd name="T40" fmla="*/ 0 w 119"/>
                  <a:gd name="T41" fmla="*/ 0 h 154"/>
                  <a:gd name="T42" fmla="*/ 0 w 119"/>
                  <a:gd name="T43" fmla="*/ 0 h 154"/>
                  <a:gd name="T44" fmla="*/ 0 w 119"/>
                  <a:gd name="T45" fmla="*/ 0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9"/>
                  <a:gd name="T70" fmla="*/ 0 h 154"/>
                  <a:gd name="T71" fmla="*/ 119 w 119"/>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7" name="Freeform 406"/>
              <p:cNvSpPr>
                <a:spLocks/>
              </p:cNvSpPr>
              <p:nvPr/>
            </p:nvSpPr>
            <p:spPr bwMode="auto">
              <a:xfrm>
                <a:off x="3488" y="3092"/>
                <a:ext cx="4" cy="6"/>
              </a:xfrm>
              <a:custGeom>
                <a:avLst/>
                <a:gdLst>
                  <a:gd name="T0" fmla="*/ 0 w 100"/>
                  <a:gd name="T1" fmla="*/ 0 h 104"/>
                  <a:gd name="T2" fmla="*/ 0 w 100"/>
                  <a:gd name="T3" fmla="*/ 0 h 104"/>
                  <a:gd name="T4" fmla="*/ 0 w 100"/>
                  <a:gd name="T5" fmla="*/ 0 h 104"/>
                  <a:gd name="T6" fmla="*/ 0 w 100"/>
                  <a:gd name="T7" fmla="*/ 0 h 104"/>
                  <a:gd name="T8" fmla="*/ 0 w 100"/>
                  <a:gd name="T9" fmla="*/ 0 h 104"/>
                  <a:gd name="T10" fmla="*/ 0 w 100"/>
                  <a:gd name="T11" fmla="*/ 0 h 104"/>
                  <a:gd name="T12" fmla="*/ 0 w 100"/>
                  <a:gd name="T13" fmla="*/ 0 h 104"/>
                  <a:gd name="T14" fmla="*/ 0 w 100"/>
                  <a:gd name="T15" fmla="*/ 0 h 104"/>
                  <a:gd name="T16" fmla="*/ 0 w 100"/>
                  <a:gd name="T17" fmla="*/ 0 h 104"/>
                  <a:gd name="T18" fmla="*/ 0 w 100"/>
                  <a:gd name="T19" fmla="*/ 0 h 104"/>
                  <a:gd name="T20" fmla="*/ 0 w 100"/>
                  <a:gd name="T21" fmla="*/ 0 h 104"/>
                  <a:gd name="T22" fmla="*/ 0 w 100"/>
                  <a:gd name="T23" fmla="*/ 0 h 104"/>
                  <a:gd name="T24" fmla="*/ 0 w 100"/>
                  <a:gd name="T25" fmla="*/ 0 h 104"/>
                  <a:gd name="T26" fmla="*/ 0 w 100"/>
                  <a:gd name="T27" fmla="*/ 0 h 104"/>
                  <a:gd name="T28" fmla="*/ 0 w 100"/>
                  <a:gd name="T29" fmla="*/ 0 h 104"/>
                  <a:gd name="T30" fmla="*/ 0 w 100"/>
                  <a:gd name="T31" fmla="*/ 0 h 104"/>
                  <a:gd name="T32" fmla="*/ 0 w 100"/>
                  <a:gd name="T33" fmla="*/ 0 h 104"/>
                  <a:gd name="T34" fmla="*/ 0 w 100"/>
                  <a:gd name="T35" fmla="*/ 0 h 104"/>
                  <a:gd name="T36" fmla="*/ 0 w 100"/>
                  <a:gd name="T37" fmla="*/ 0 h 104"/>
                  <a:gd name="T38" fmla="*/ 0 w 100"/>
                  <a:gd name="T39" fmla="*/ 0 h 104"/>
                  <a:gd name="T40" fmla="*/ 0 w 100"/>
                  <a:gd name="T41" fmla="*/ 0 h 104"/>
                  <a:gd name="T42" fmla="*/ 0 w 100"/>
                  <a:gd name="T43" fmla="*/ 0 h 104"/>
                  <a:gd name="T44" fmla="*/ 0 w 100"/>
                  <a:gd name="T45" fmla="*/ 0 h 104"/>
                  <a:gd name="T46" fmla="*/ 0 w 100"/>
                  <a:gd name="T47" fmla="*/ 0 h 104"/>
                  <a:gd name="T48" fmla="*/ 0 w 100"/>
                  <a:gd name="T49" fmla="*/ 0 h 104"/>
                  <a:gd name="T50" fmla="*/ 0 w 100"/>
                  <a:gd name="T51" fmla="*/ 0 h 104"/>
                  <a:gd name="T52" fmla="*/ 0 w 100"/>
                  <a:gd name="T53" fmla="*/ 0 h 104"/>
                  <a:gd name="T54" fmla="*/ 0 w 100"/>
                  <a:gd name="T55" fmla="*/ 0 h 104"/>
                  <a:gd name="T56" fmla="*/ 0 w 100"/>
                  <a:gd name="T57" fmla="*/ 0 h 104"/>
                  <a:gd name="T58" fmla="*/ 0 w 100"/>
                  <a:gd name="T59" fmla="*/ 0 h 104"/>
                  <a:gd name="T60" fmla="*/ 0 w 100"/>
                  <a:gd name="T61" fmla="*/ 0 h 104"/>
                  <a:gd name="T62" fmla="*/ 0 w 100"/>
                  <a:gd name="T63" fmla="*/ 0 h 104"/>
                  <a:gd name="T64" fmla="*/ 0 w 100"/>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4"/>
                  <a:gd name="T101" fmla="*/ 100 w 100"/>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8" name="Freeform 407"/>
              <p:cNvSpPr>
                <a:spLocks/>
              </p:cNvSpPr>
              <p:nvPr/>
            </p:nvSpPr>
            <p:spPr bwMode="auto">
              <a:xfrm>
                <a:off x="3419" y="3131"/>
                <a:ext cx="5" cy="5"/>
              </a:xfrm>
              <a:custGeom>
                <a:avLst/>
                <a:gdLst>
                  <a:gd name="T0" fmla="*/ 0 w 100"/>
                  <a:gd name="T1" fmla="*/ 0 h 103"/>
                  <a:gd name="T2" fmla="*/ 0 w 100"/>
                  <a:gd name="T3" fmla="*/ 0 h 103"/>
                  <a:gd name="T4" fmla="*/ 0 w 100"/>
                  <a:gd name="T5" fmla="*/ 0 h 103"/>
                  <a:gd name="T6" fmla="*/ 0 w 100"/>
                  <a:gd name="T7" fmla="*/ 0 h 103"/>
                  <a:gd name="T8" fmla="*/ 0 w 100"/>
                  <a:gd name="T9" fmla="*/ 0 h 103"/>
                  <a:gd name="T10" fmla="*/ 0 w 100"/>
                  <a:gd name="T11" fmla="*/ 0 h 103"/>
                  <a:gd name="T12" fmla="*/ 0 w 100"/>
                  <a:gd name="T13" fmla="*/ 0 h 103"/>
                  <a:gd name="T14" fmla="*/ 0 w 100"/>
                  <a:gd name="T15" fmla="*/ 0 h 103"/>
                  <a:gd name="T16" fmla="*/ 0 w 100"/>
                  <a:gd name="T17" fmla="*/ 0 h 103"/>
                  <a:gd name="T18" fmla="*/ 0 w 100"/>
                  <a:gd name="T19" fmla="*/ 0 h 103"/>
                  <a:gd name="T20" fmla="*/ 0 w 100"/>
                  <a:gd name="T21" fmla="*/ 0 h 103"/>
                  <a:gd name="T22" fmla="*/ 0 w 100"/>
                  <a:gd name="T23" fmla="*/ 0 h 103"/>
                  <a:gd name="T24" fmla="*/ 0 w 100"/>
                  <a:gd name="T25" fmla="*/ 0 h 103"/>
                  <a:gd name="T26" fmla="*/ 0 w 100"/>
                  <a:gd name="T27" fmla="*/ 0 h 103"/>
                  <a:gd name="T28" fmla="*/ 0 w 100"/>
                  <a:gd name="T29" fmla="*/ 0 h 103"/>
                  <a:gd name="T30" fmla="*/ 0 w 100"/>
                  <a:gd name="T31" fmla="*/ 0 h 103"/>
                  <a:gd name="T32" fmla="*/ 0 w 100"/>
                  <a:gd name="T33" fmla="*/ 0 h 103"/>
                  <a:gd name="T34" fmla="*/ 0 w 100"/>
                  <a:gd name="T35" fmla="*/ 0 h 103"/>
                  <a:gd name="T36" fmla="*/ 0 w 100"/>
                  <a:gd name="T37" fmla="*/ 0 h 103"/>
                  <a:gd name="T38" fmla="*/ 0 w 100"/>
                  <a:gd name="T39" fmla="*/ 0 h 103"/>
                  <a:gd name="T40" fmla="*/ 0 w 100"/>
                  <a:gd name="T41" fmla="*/ 0 h 103"/>
                  <a:gd name="T42" fmla="*/ 0 w 100"/>
                  <a:gd name="T43" fmla="*/ 0 h 103"/>
                  <a:gd name="T44" fmla="*/ 0 w 100"/>
                  <a:gd name="T45" fmla="*/ 0 h 103"/>
                  <a:gd name="T46" fmla="*/ 0 w 100"/>
                  <a:gd name="T47" fmla="*/ 0 h 103"/>
                  <a:gd name="T48" fmla="*/ 0 w 100"/>
                  <a:gd name="T49" fmla="*/ 0 h 103"/>
                  <a:gd name="T50" fmla="*/ 0 w 100"/>
                  <a:gd name="T51" fmla="*/ 0 h 103"/>
                  <a:gd name="T52" fmla="*/ 0 w 100"/>
                  <a:gd name="T53" fmla="*/ 0 h 103"/>
                  <a:gd name="T54" fmla="*/ 0 w 100"/>
                  <a:gd name="T55" fmla="*/ 0 h 103"/>
                  <a:gd name="T56" fmla="*/ 0 w 100"/>
                  <a:gd name="T57" fmla="*/ 0 h 103"/>
                  <a:gd name="T58" fmla="*/ 0 w 100"/>
                  <a:gd name="T59" fmla="*/ 0 h 103"/>
                  <a:gd name="T60" fmla="*/ 0 w 100"/>
                  <a:gd name="T61" fmla="*/ 0 h 103"/>
                  <a:gd name="T62" fmla="*/ 0 w 100"/>
                  <a:gd name="T63" fmla="*/ 0 h 103"/>
                  <a:gd name="T64" fmla="*/ 0 w 100"/>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3"/>
                  <a:gd name="T101" fmla="*/ 100 w 100"/>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19" name="Freeform 408"/>
              <p:cNvSpPr>
                <a:spLocks/>
              </p:cNvSpPr>
              <p:nvPr/>
            </p:nvSpPr>
            <p:spPr bwMode="auto">
              <a:xfrm>
                <a:off x="3490" y="3094"/>
                <a:ext cx="2" cy="3"/>
              </a:xfrm>
              <a:custGeom>
                <a:avLst/>
                <a:gdLst>
                  <a:gd name="T0" fmla="*/ 0 w 55"/>
                  <a:gd name="T1" fmla="*/ 0 h 57"/>
                  <a:gd name="T2" fmla="*/ 0 w 55"/>
                  <a:gd name="T3" fmla="*/ 0 h 57"/>
                  <a:gd name="T4" fmla="*/ 0 w 55"/>
                  <a:gd name="T5" fmla="*/ 0 h 57"/>
                  <a:gd name="T6" fmla="*/ 0 w 55"/>
                  <a:gd name="T7" fmla="*/ 0 h 57"/>
                  <a:gd name="T8" fmla="*/ 0 w 55"/>
                  <a:gd name="T9" fmla="*/ 0 h 57"/>
                  <a:gd name="T10" fmla="*/ 0 w 55"/>
                  <a:gd name="T11" fmla="*/ 0 h 57"/>
                  <a:gd name="T12" fmla="*/ 0 w 55"/>
                  <a:gd name="T13" fmla="*/ 0 h 57"/>
                  <a:gd name="T14" fmla="*/ 0 w 55"/>
                  <a:gd name="T15" fmla="*/ 0 h 57"/>
                  <a:gd name="T16" fmla="*/ 0 w 55"/>
                  <a:gd name="T17" fmla="*/ 0 h 57"/>
                  <a:gd name="T18" fmla="*/ 0 w 55"/>
                  <a:gd name="T19" fmla="*/ 0 h 57"/>
                  <a:gd name="T20" fmla="*/ 0 w 55"/>
                  <a:gd name="T21" fmla="*/ 0 h 57"/>
                  <a:gd name="T22" fmla="*/ 0 w 55"/>
                  <a:gd name="T23" fmla="*/ 0 h 57"/>
                  <a:gd name="T24" fmla="*/ 0 w 55"/>
                  <a:gd name="T25" fmla="*/ 0 h 57"/>
                  <a:gd name="T26" fmla="*/ 0 w 55"/>
                  <a:gd name="T27" fmla="*/ 0 h 57"/>
                  <a:gd name="T28" fmla="*/ 0 w 55"/>
                  <a:gd name="T29" fmla="*/ 0 h 57"/>
                  <a:gd name="T30" fmla="*/ 0 w 55"/>
                  <a:gd name="T31" fmla="*/ 0 h 57"/>
                  <a:gd name="T32" fmla="*/ 0 w 55"/>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7"/>
                  <a:gd name="T53" fmla="*/ 55 w 5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0" name="Freeform 409"/>
              <p:cNvSpPr>
                <a:spLocks/>
              </p:cNvSpPr>
              <p:nvPr/>
            </p:nvSpPr>
            <p:spPr bwMode="auto">
              <a:xfrm>
                <a:off x="3421" y="3133"/>
                <a:ext cx="2" cy="3"/>
              </a:xfrm>
              <a:custGeom>
                <a:avLst/>
                <a:gdLst>
                  <a:gd name="T0" fmla="*/ 0 w 55"/>
                  <a:gd name="T1" fmla="*/ 0 h 56"/>
                  <a:gd name="T2" fmla="*/ 0 w 55"/>
                  <a:gd name="T3" fmla="*/ 0 h 56"/>
                  <a:gd name="T4" fmla="*/ 0 w 55"/>
                  <a:gd name="T5" fmla="*/ 0 h 56"/>
                  <a:gd name="T6" fmla="*/ 0 w 55"/>
                  <a:gd name="T7" fmla="*/ 0 h 56"/>
                  <a:gd name="T8" fmla="*/ 0 w 55"/>
                  <a:gd name="T9" fmla="*/ 0 h 56"/>
                  <a:gd name="T10" fmla="*/ 0 w 55"/>
                  <a:gd name="T11" fmla="*/ 0 h 56"/>
                  <a:gd name="T12" fmla="*/ 0 w 55"/>
                  <a:gd name="T13" fmla="*/ 0 h 56"/>
                  <a:gd name="T14" fmla="*/ 0 w 55"/>
                  <a:gd name="T15" fmla="*/ 0 h 56"/>
                  <a:gd name="T16" fmla="*/ 0 w 55"/>
                  <a:gd name="T17" fmla="*/ 0 h 56"/>
                  <a:gd name="T18" fmla="*/ 0 w 55"/>
                  <a:gd name="T19" fmla="*/ 0 h 56"/>
                  <a:gd name="T20" fmla="*/ 0 w 55"/>
                  <a:gd name="T21" fmla="*/ 0 h 56"/>
                  <a:gd name="T22" fmla="*/ 0 w 55"/>
                  <a:gd name="T23" fmla="*/ 0 h 56"/>
                  <a:gd name="T24" fmla="*/ 0 w 55"/>
                  <a:gd name="T25" fmla="*/ 0 h 56"/>
                  <a:gd name="T26" fmla="*/ 0 w 55"/>
                  <a:gd name="T27" fmla="*/ 0 h 56"/>
                  <a:gd name="T28" fmla="*/ 0 w 55"/>
                  <a:gd name="T29" fmla="*/ 0 h 56"/>
                  <a:gd name="T30" fmla="*/ 0 w 55"/>
                  <a:gd name="T31" fmla="*/ 0 h 56"/>
                  <a:gd name="T32" fmla="*/ 0 w 55"/>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6"/>
                  <a:gd name="T53" fmla="*/ 55 w 55"/>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1" name="Freeform 410"/>
              <p:cNvSpPr>
                <a:spLocks/>
              </p:cNvSpPr>
              <p:nvPr/>
            </p:nvSpPr>
            <p:spPr bwMode="auto">
              <a:xfrm>
                <a:off x="3433" y="3076"/>
                <a:ext cx="29" cy="29"/>
              </a:xfrm>
              <a:custGeom>
                <a:avLst/>
                <a:gdLst>
                  <a:gd name="T0" fmla="*/ 0 w 624"/>
                  <a:gd name="T1" fmla="*/ 0 h 522"/>
                  <a:gd name="T2" fmla="*/ 0 w 624"/>
                  <a:gd name="T3" fmla="*/ 0 h 522"/>
                  <a:gd name="T4" fmla="*/ 0 w 624"/>
                  <a:gd name="T5" fmla="*/ 0 h 522"/>
                  <a:gd name="T6" fmla="*/ 0 w 624"/>
                  <a:gd name="T7" fmla="*/ 0 h 522"/>
                  <a:gd name="T8" fmla="*/ 0 w 624"/>
                  <a:gd name="T9" fmla="*/ 0 h 522"/>
                  <a:gd name="T10" fmla="*/ 0 60000 65536"/>
                  <a:gd name="T11" fmla="*/ 0 60000 65536"/>
                  <a:gd name="T12" fmla="*/ 0 60000 65536"/>
                  <a:gd name="T13" fmla="*/ 0 60000 65536"/>
                  <a:gd name="T14" fmla="*/ 0 60000 65536"/>
                  <a:gd name="T15" fmla="*/ 0 w 624"/>
                  <a:gd name="T16" fmla="*/ 0 h 522"/>
                  <a:gd name="T17" fmla="*/ 624 w 624"/>
                  <a:gd name="T18" fmla="*/ 522 h 522"/>
                </a:gdLst>
                <a:ahLst/>
                <a:cxnLst>
                  <a:cxn ang="T10">
                    <a:pos x="T0" y="T1"/>
                  </a:cxn>
                  <a:cxn ang="T11">
                    <a:pos x="T2" y="T3"/>
                  </a:cxn>
                  <a:cxn ang="T12">
                    <a:pos x="T4" y="T5"/>
                  </a:cxn>
                  <a:cxn ang="T13">
                    <a:pos x="T6" y="T7"/>
                  </a:cxn>
                  <a:cxn ang="T14">
                    <a:pos x="T8" y="T9"/>
                  </a:cxn>
                </a:cxnLst>
                <a:rect l="T15" t="T16" r="T17" b="T18"/>
                <a:pathLst>
                  <a:path w="624" h="522">
                    <a:moveTo>
                      <a:pt x="498" y="0"/>
                    </a:moveTo>
                    <a:lnTo>
                      <a:pt x="0" y="222"/>
                    </a:lnTo>
                    <a:lnTo>
                      <a:pt x="125" y="522"/>
                    </a:lnTo>
                    <a:lnTo>
                      <a:pt x="624" y="301"/>
                    </a:lnTo>
                    <a:lnTo>
                      <a:pt x="498" y="0"/>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2" name="Freeform 411"/>
              <p:cNvSpPr>
                <a:spLocks/>
              </p:cNvSpPr>
              <p:nvPr/>
            </p:nvSpPr>
            <p:spPr bwMode="auto">
              <a:xfrm>
                <a:off x="3434" y="3077"/>
                <a:ext cx="27" cy="27"/>
              </a:xfrm>
              <a:custGeom>
                <a:avLst/>
                <a:gdLst>
                  <a:gd name="T0" fmla="*/ 0 w 589"/>
                  <a:gd name="T1" fmla="*/ 0 h 484"/>
                  <a:gd name="T2" fmla="*/ 0 w 589"/>
                  <a:gd name="T3" fmla="*/ 0 h 484"/>
                  <a:gd name="T4" fmla="*/ 0 w 589"/>
                  <a:gd name="T5" fmla="*/ 0 h 484"/>
                  <a:gd name="T6" fmla="*/ 0 w 589"/>
                  <a:gd name="T7" fmla="*/ 0 h 484"/>
                  <a:gd name="T8" fmla="*/ 0 w 589"/>
                  <a:gd name="T9" fmla="*/ 0 h 484"/>
                  <a:gd name="T10" fmla="*/ 0 60000 65536"/>
                  <a:gd name="T11" fmla="*/ 0 60000 65536"/>
                  <a:gd name="T12" fmla="*/ 0 60000 65536"/>
                  <a:gd name="T13" fmla="*/ 0 60000 65536"/>
                  <a:gd name="T14" fmla="*/ 0 60000 65536"/>
                  <a:gd name="T15" fmla="*/ 0 w 589"/>
                  <a:gd name="T16" fmla="*/ 0 h 484"/>
                  <a:gd name="T17" fmla="*/ 589 w 589"/>
                  <a:gd name="T18" fmla="*/ 484 h 484"/>
                </a:gdLst>
                <a:ahLst/>
                <a:cxnLst>
                  <a:cxn ang="T10">
                    <a:pos x="T0" y="T1"/>
                  </a:cxn>
                  <a:cxn ang="T11">
                    <a:pos x="T2" y="T3"/>
                  </a:cxn>
                  <a:cxn ang="T12">
                    <a:pos x="T4" y="T5"/>
                  </a:cxn>
                  <a:cxn ang="T13">
                    <a:pos x="T6" y="T7"/>
                  </a:cxn>
                  <a:cxn ang="T14">
                    <a:pos x="T8" y="T9"/>
                  </a:cxn>
                </a:cxnLst>
                <a:rect l="T15" t="T16" r="T17" b="T18"/>
                <a:pathLst>
                  <a:path w="589" h="484">
                    <a:moveTo>
                      <a:pt x="474" y="0"/>
                    </a:moveTo>
                    <a:lnTo>
                      <a:pt x="0" y="211"/>
                    </a:lnTo>
                    <a:lnTo>
                      <a:pt x="114" y="484"/>
                    </a:lnTo>
                    <a:lnTo>
                      <a:pt x="589" y="273"/>
                    </a:lnTo>
                    <a:lnTo>
                      <a:pt x="474" y="0"/>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3" name="Freeform 412"/>
              <p:cNvSpPr>
                <a:spLocks/>
              </p:cNvSpPr>
              <p:nvPr/>
            </p:nvSpPr>
            <p:spPr bwMode="auto">
              <a:xfrm>
                <a:off x="3434" y="3078"/>
                <a:ext cx="27" cy="26"/>
              </a:xfrm>
              <a:custGeom>
                <a:avLst/>
                <a:gdLst>
                  <a:gd name="T0" fmla="*/ 0 w 583"/>
                  <a:gd name="T1" fmla="*/ 0 h 471"/>
                  <a:gd name="T2" fmla="*/ 0 w 583"/>
                  <a:gd name="T3" fmla="*/ 0 h 471"/>
                  <a:gd name="T4" fmla="*/ 0 w 583"/>
                  <a:gd name="T5" fmla="*/ 0 h 471"/>
                  <a:gd name="T6" fmla="*/ 0 w 583"/>
                  <a:gd name="T7" fmla="*/ 0 h 471"/>
                  <a:gd name="T8" fmla="*/ 0 w 583"/>
                  <a:gd name="T9" fmla="*/ 0 h 471"/>
                  <a:gd name="T10" fmla="*/ 0 60000 65536"/>
                  <a:gd name="T11" fmla="*/ 0 60000 65536"/>
                  <a:gd name="T12" fmla="*/ 0 60000 65536"/>
                  <a:gd name="T13" fmla="*/ 0 60000 65536"/>
                  <a:gd name="T14" fmla="*/ 0 60000 65536"/>
                  <a:gd name="T15" fmla="*/ 0 w 583"/>
                  <a:gd name="T16" fmla="*/ 0 h 471"/>
                  <a:gd name="T17" fmla="*/ 583 w 583"/>
                  <a:gd name="T18" fmla="*/ 471 h 471"/>
                </a:gdLst>
                <a:ahLst/>
                <a:cxnLst>
                  <a:cxn ang="T10">
                    <a:pos x="T0" y="T1"/>
                  </a:cxn>
                  <a:cxn ang="T11">
                    <a:pos x="T2" y="T3"/>
                  </a:cxn>
                  <a:cxn ang="T12">
                    <a:pos x="T4" y="T5"/>
                  </a:cxn>
                  <a:cxn ang="T13">
                    <a:pos x="T6" y="T7"/>
                  </a:cxn>
                  <a:cxn ang="T14">
                    <a:pos x="T8" y="T9"/>
                  </a:cxn>
                </a:cxnLst>
                <a:rect l="T15" t="T16" r="T17" b="T18"/>
                <a:pathLst>
                  <a:path w="583" h="471">
                    <a:moveTo>
                      <a:pt x="473" y="0"/>
                    </a:moveTo>
                    <a:lnTo>
                      <a:pt x="0" y="211"/>
                    </a:lnTo>
                    <a:lnTo>
                      <a:pt x="108" y="471"/>
                    </a:lnTo>
                    <a:lnTo>
                      <a:pt x="583" y="260"/>
                    </a:lnTo>
                    <a:lnTo>
                      <a:pt x="473" y="0"/>
                    </a:lnTo>
                    <a:close/>
                  </a:path>
                </a:pathLst>
              </a:custGeom>
              <a:solidFill>
                <a:srgbClr val="87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4" name="Freeform 413"/>
              <p:cNvSpPr>
                <a:spLocks/>
              </p:cNvSpPr>
              <p:nvPr/>
            </p:nvSpPr>
            <p:spPr bwMode="auto">
              <a:xfrm>
                <a:off x="3447" y="3082"/>
                <a:ext cx="10" cy="13"/>
              </a:xfrm>
              <a:custGeom>
                <a:avLst/>
                <a:gdLst>
                  <a:gd name="T0" fmla="*/ 0 w 227"/>
                  <a:gd name="T1" fmla="*/ 0 h 234"/>
                  <a:gd name="T2" fmla="*/ 0 w 227"/>
                  <a:gd name="T3" fmla="*/ 0 h 234"/>
                  <a:gd name="T4" fmla="*/ 0 w 227"/>
                  <a:gd name="T5" fmla="*/ 0 h 234"/>
                  <a:gd name="T6" fmla="*/ 0 w 227"/>
                  <a:gd name="T7" fmla="*/ 0 h 234"/>
                  <a:gd name="T8" fmla="*/ 0 w 227"/>
                  <a:gd name="T9" fmla="*/ 0 h 234"/>
                  <a:gd name="T10" fmla="*/ 0 w 227"/>
                  <a:gd name="T11" fmla="*/ 0 h 234"/>
                  <a:gd name="T12" fmla="*/ 0 w 227"/>
                  <a:gd name="T13" fmla="*/ 0 h 234"/>
                  <a:gd name="T14" fmla="*/ 0 w 227"/>
                  <a:gd name="T15" fmla="*/ 0 h 234"/>
                  <a:gd name="T16" fmla="*/ 0 w 227"/>
                  <a:gd name="T17" fmla="*/ 0 h 234"/>
                  <a:gd name="T18" fmla="*/ 0 w 227"/>
                  <a:gd name="T19" fmla="*/ 0 h 234"/>
                  <a:gd name="T20" fmla="*/ 0 w 227"/>
                  <a:gd name="T21" fmla="*/ 0 h 234"/>
                  <a:gd name="T22" fmla="*/ 0 w 227"/>
                  <a:gd name="T23" fmla="*/ 0 h 234"/>
                  <a:gd name="T24" fmla="*/ 0 w 227"/>
                  <a:gd name="T25" fmla="*/ 0 h 234"/>
                  <a:gd name="T26" fmla="*/ 0 w 227"/>
                  <a:gd name="T27" fmla="*/ 0 h 234"/>
                  <a:gd name="T28" fmla="*/ 0 w 227"/>
                  <a:gd name="T29" fmla="*/ 0 h 234"/>
                  <a:gd name="T30" fmla="*/ 0 w 227"/>
                  <a:gd name="T31" fmla="*/ 0 h 234"/>
                  <a:gd name="T32" fmla="*/ 0 w 227"/>
                  <a:gd name="T33" fmla="*/ 0 h 234"/>
                  <a:gd name="T34" fmla="*/ 0 w 227"/>
                  <a:gd name="T35" fmla="*/ 0 h 234"/>
                  <a:gd name="T36" fmla="*/ 0 w 227"/>
                  <a:gd name="T37" fmla="*/ 0 h 234"/>
                  <a:gd name="T38" fmla="*/ 0 w 227"/>
                  <a:gd name="T39" fmla="*/ 0 h 234"/>
                  <a:gd name="T40" fmla="*/ 0 w 227"/>
                  <a:gd name="T41" fmla="*/ 0 h 234"/>
                  <a:gd name="T42" fmla="*/ 0 w 227"/>
                  <a:gd name="T43" fmla="*/ 0 h 234"/>
                  <a:gd name="T44" fmla="*/ 0 w 227"/>
                  <a:gd name="T45" fmla="*/ 0 h 234"/>
                  <a:gd name="T46" fmla="*/ 0 w 227"/>
                  <a:gd name="T47" fmla="*/ 0 h 234"/>
                  <a:gd name="T48" fmla="*/ 0 w 227"/>
                  <a:gd name="T49" fmla="*/ 0 h 234"/>
                  <a:gd name="T50" fmla="*/ 0 w 227"/>
                  <a:gd name="T51" fmla="*/ 0 h 234"/>
                  <a:gd name="T52" fmla="*/ 0 w 227"/>
                  <a:gd name="T53" fmla="*/ 0 h 234"/>
                  <a:gd name="T54" fmla="*/ 0 w 227"/>
                  <a:gd name="T55" fmla="*/ 0 h 234"/>
                  <a:gd name="T56" fmla="*/ 0 w 227"/>
                  <a:gd name="T57" fmla="*/ 0 h 234"/>
                  <a:gd name="T58" fmla="*/ 0 w 227"/>
                  <a:gd name="T59" fmla="*/ 0 h 234"/>
                  <a:gd name="T60" fmla="*/ 0 w 227"/>
                  <a:gd name="T61" fmla="*/ 0 h 234"/>
                  <a:gd name="T62" fmla="*/ 0 w 227"/>
                  <a:gd name="T63" fmla="*/ 0 h 234"/>
                  <a:gd name="T64" fmla="*/ 0 w 227"/>
                  <a:gd name="T65" fmla="*/ 0 h 2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7"/>
                  <a:gd name="T100" fmla="*/ 0 h 234"/>
                  <a:gd name="T101" fmla="*/ 227 w 227"/>
                  <a:gd name="T102" fmla="*/ 234 h 2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5" name="Freeform 414"/>
              <p:cNvSpPr>
                <a:spLocks/>
              </p:cNvSpPr>
              <p:nvPr/>
            </p:nvSpPr>
            <p:spPr bwMode="auto">
              <a:xfrm>
                <a:off x="3447" y="3082"/>
                <a:ext cx="10" cy="12"/>
              </a:xfrm>
              <a:custGeom>
                <a:avLst/>
                <a:gdLst>
                  <a:gd name="T0" fmla="*/ 0 w 208"/>
                  <a:gd name="T1" fmla="*/ 0 h 214"/>
                  <a:gd name="T2" fmla="*/ 0 w 208"/>
                  <a:gd name="T3" fmla="*/ 0 h 214"/>
                  <a:gd name="T4" fmla="*/ 0 w 208"/>
                  <a:gd name="T5" fmla="*/ 0 h 214"/>
                  <a:gd name="T6" fmla="*/ 0 w 208"/>
                  <a:gd name="T7" fmla="*/ 0 h 214"/>
                  <a:gd name="T8" fmla="*/ 0 w 208"/>
                  <a:gd name="T9" fmla="*/ 0 h 214"/>
                  <a:gd name="T10" fmla="*/ 0 w 208"/>
                  <a:gd name="T11" fmla="*/ 0 h 214"/>
                  <a:gd name="T12" fmla="*/ 0 w 208"/>
                  <a:gd name="T13" fmla="*/ 0 h 214"/>
                  <a:gd name="T14" fmla="*/ 0 w 208"/>
                  <a:gd name="T15" fmla="*/ 0 h 214"/>
                  <a:gd name="T16" fmla="*/ 0 w 208"/>
                  <a:gd name="T17" fmla="*/ 0 h 214"/>
                  <a:gd name="T18" fmla="*/ 0 w 208"/>
                  <a:gd name="T19" fmla="*/ 0 h 214"/>
                  <a:gd name="T20" fmla="*/ 0 w 208"/>
                  <a:gd name="T21" fmla="*/ 0 h 214"/>
                  <a:gd name="T22" fmla="*/ 0 w 208"/>
                  <a:gd name="T23" fmla="*/ 0 h 214"/>
                  <a:gd name="T24" fmla="*/ 0 w 208"/>
                  <a:gd name="T25" fmla="*/ 0 h 214"/>
                  <a:gd name="T26" fmla="*/ 0 w 208"/>
                  <a:gd name="T27" fmla="*/ 0 h 214"/>
                  <a:gd name="T28" fmla="*/ 0 w 208"/>
                  <a:gd name="T29" fmla="*/ 0 h 214"/>
                  <a:gd name="T30" fmla="*/ 0 w 208"/>
                  <a:gd name="T31" fmla="*/ 0 h 214"/>
                  <a:gd name="T32" fmla="*/ 0 w 208"/>
                  <a:gd name="T33" fmla="*/ 0 h 214"/>
                  <a:gd name="T34" fmla="*/ 0 w 208"/>
                  <a:gd name="T35" fmla="*/ 0 h 214"/>
                  <a:gd name="T36" fmla="*/ 0 w 208"/>
                  <a:gd name="T37" fmla="*/ 0 h 214"/>
                  <a:gd name="T38" fmla="*/ 0 w 208"/>
                  <a:gd name="T39" fmla="*/ 0 h 214"/>
                  <a:gd name="T40" fmla="*/ 0 w 208"/>
                  <a:gd name="T41" fmla="*/ 0 h 214"/>
                  <a:gd name="T42" fmla="*/ 0 w 208"/>
                  <a:gd name="T43" fmla="*/ 0 h 214"/>
                  <a:gd name="T44" fmla="*/ 0 w 208"/>
                  <a:gd name="T45" fmla="*/ 0 h 214"/>
                  <a:gd name="T46" fmla="*/ 0 w 208"/>
                  <a:gd name="T47" fmla="*/ 0 h 214"/>
                  <a:gd name="T48" fmla="*/ 0 w 208"/>
                  <a:gd name="T49" fmla="*/ 0 h 214"/>
                  <a:gd name="T50" fmla="*/ 0 w 208"/>
                  <a:gd name="T51" fmla="*/ 0 h 214"/>
                  <a:gd name="T52" fmla="*/ 0 w 208"/>
                  <a:gd name="T53" fmla="*/ 0 h 214"/>
                  <a:gd name="T54" fmla="*/ 0 w 208"/>
                  <a:gd name="T55" fmla="*/ 0 h 214"/>
                  <a:gd name="T56" fmla="*/ 0 w 208"/>
                  <a:gd name="T57" fmla="*/ 0 h 214"/>
                  <a:gd name="T58" fmla="*/ 0 w 208"/>
                  <a:gd name="T59" fmla="*/ 0 h 214"/>
                  <a:gd name="T60" fmla="*/ 0 w 208"/>
                  <a:gd name="T61" fmla="*/ 0 h 214"/>
                  <a:gd name="T62" fmla="*/ 0 w 208"/>
                  <a:gd name="T63" fmla="*/ 0 h 214"/>
                  <a:gd name="T64" fmla="*/ 0 w 208"/>
                  <a:gd name="T65" fmla="*/ 0 h 2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214"/>
                  <a:gd name="T101" fmla="*/ 208 w 208"/>
                  <a:gd name="T102" fmla="*/ 214 h 2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6" name="Freeform 415"/>
              <p:cNvSpPr>
                <a:spLocks/>
              </p:cNvSpPr>
              <p:nvPr/>
            </p:nvSpPr>
            <p:spPr bwMode="auto">
              <a:xfrm>
                <a:off x="3448" y="3083"/>
                <a:ext cx="8" cy="10"/>
              </a:xfrm>
              <a:custGeom>
                <a:avLst/>
                <a:gdLst>
                  <a:gd name="T0" fmla="*/ 0 w 189"/>
                  <a:gd name="T1" fmla="*/ 0 h 194"/>
                  <a:gd name="T2" fmla="*/ 0 w 189"/>
                  <a:gd name="T3" fmla="*/ 0 h 194"/>
                  <a:gd name="T4" fmla="*/ 0 w 189"/>
                  <a:gd name="T5" fmla="*/ 0 h 194"/>
                  <a:gd name="T6" fmla="*/ 0 w 189"/>
                  <a:gd name="T7" fmla="*/ 0 h 194"/>
                  <a:gd name="T8" fmla="*/ 0 w 189"/>
                  <a:gd name="T9" fmla="*/ 0 h 194"/>
                  <a:gd name="T10" fmla="*/ 0 w 189"/>
                  <a:gd name="T11" fmla="*/ 0 h 194"/>
                  <a:gd name="T12" fmla="*/ 0 w 189"/>
                  <a:gd name="T13" fmla="*/ 0 h 194"/>
                  <a:gd name="T14" fmla="*/ 0 w 189"/>
                  <a:gd name="T15" fmla="*/ 0 h 194"/>
                  <a:gd name="T16" fmla="*/ 0 w 189"/>
                  <a:gd name="T17" fmla="*/ 0 h 194"/>
                  <a:gd name="T18" fmla="*/ 0 w 189"/>
                  <a:gd name="T19" fmla="*/ 0 h 194"/>
                  <a:gd name="T20" fmla="*/ 0 w 189"/>
                  <a:gd name="T21" fmla="*/ 0 h 194"/>
                  <a:gd name="T22" fmla="*/ 0 w 189"/>
                  <a:gd name="T23" fmla="*/ 0 h 194"/>
                  <a:gd name="T24" fmla="*/ 0 w 189"/>
                  <a:gd name="T25" fmla="*/ 0 h 194"/>
                  <a:gd name="T26" fmla="*/ 0 w 189"/>
                  <a:gd name="T27" fmla="*/ 0 h 194"/>
                  <a:gd name="T28" fmla="*/ 0 w 189"/>
                  <a:gd name="T29" fmla="*/ 0 h 194"/>
                  <a:gd name="T30" fmla="*/ 0 w 189"/>
                  <a:gd name="T31" fmla="*/ 0 h 194"/>
                  <a:gd name="T32" fmla="*/ 0 w 189"/>
                  <a:gd name="T33" fmla="*/ 0 h 194"/>
                  <a:gd name="T34" fmla="*/ 0 w 189"/>
                  <a:gd name="T35" fmla="*/ 0 h 194"/>
                  <a:gd name="T36" fmla="*/ 0 w 189"/>
                  <a:gd name="T37" fmla="*/ 0 h 194"/>
                  <a:gd name="T38" fmla="*/ 0 w 189"/>
                  <a:gd name="T39" fmla="*/ 0 h 194"/>
                  <a:gd name="T40" fmla="*/ 0 w 189"/>
                  <a:gd name="T41" fmla="*/ 0 h 194"/>
                  <a:gd name="T42" fmla="*/ 0 w 189"/>
                  <a:gd name="T43" fmla="*/ 0 h 194"/>
                  <a:gd name="T44" fmla="*/ 0 w 189"/>
                  <a:gd name="T45" fmla="*/ 0 h 194"/>
                  <a:gd name="T46" fmla="*/ 0 w 189"/>
                  <a:gd name="T47" fmla="*/ 0 h 194"/>
                  <a:gd name="T48" fmla="*/ 0 w 189"/>
                  <a:gd name="T49" fmla="*/ 0 h 194"/>
                  <a:gd name="T50" fmla="*/ 0 w 189"/>
                  <a:gd name="T51" fmla="*/ 0 h 194"/>
                  <a:gd name="T52" fmla="*/ 0 w 189"/>
                  <a:gd name="T53" fmla="*/ 0 h 194"/>
                  <a:gd name="T54" fmla="*/ 0 w 189"/>
                  <a:gd name="T55" fmla="*/ 0 h 194"/>
                  <a:gd name="T56" fmla="*/ 0 w 189"/>
                  <a:gd name="T57" fmla="*/ 0 h 194"/>
                  <a:gd name="T58" fmla="*/ 0 w 189"/>
                  <a:gd name="T59" fmla="*/ 0 h 194"/>
                  <a:gd name="T60" fmla="*/ 0 w 189"/>
                  <a:gd name="T61" fmla="*/ 0 h 194"/>
                  <a:gd name="T62" fmla="*/ 0 w 189"/>
                  <a:gd name="T63" fmla="*/ 0 h 194"/>
                  <a:gd name="T64" fmla="*/ 0 w 189"/>
                  <a:gd name="T65" fmla="*/ 0 h 1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9"/>
                  <a:gd name="T100" fmla="*/ 0 h 194"/>
                  <a:gd name="T101" fmla="*/ 189 w 189"/>
                  <a:gd name="T102" fmla="*/ 194 h 1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7" name="Freeform 416"/>
              <p:cNvSpPr>
                <a:spLocks/>
              </p:cNvSpPr>
              <p:nvPr/>
            </p:nvSpPr>
            <p:spPr bwMode="auto">
              <a:xfrm>
                <a:off x="3448" y="3083"/>
                <a:ext cx="8" cy="10"/>
              </a:xfrm>
              <a:custGeom>
                <a:avLst/>
                <a:gdLst>
                  <a:gd name="T0" fmla="*/ 0 w 171"/>
                  <a:gd name="T1" fmla="*/ 0 h 177"/>
                  <a:gd name="T2" fmla="*/ 0 w 171"/>
                  <a:gd name="T3" fmla="*/ 0 h 177"/>
                  <a:gd name="T4" fmla="*/ 0 w 171"/>
                  <a:gd name="T5" fmla="*/ 0 h 177"/>
                  <a:gd name="T6" fmla="*/ 0 w 171"/>
                  <a:gd name="T7" fmla="*/ 0 h 177"/>
                  <a:gd name="T8" fmla="*/ 0 w 171"/>
                  <a:gd name="T9" fmla="*/ 0 h 177"/>
                  <a:gd name="T10" fmla="*/ 0 w 171"/>
                  <a:gd name="T11" fmla="*/ 0 h 177"/>
                  <a:gd name="T12" fmla="*/ 0 w 171"/>
                  <a:gd name="T13" fmla="*/ 0 h 177"/>
                  <a:gd name="T14" fmla="*/ 0 w 171"/>
                  <a:gd name="T15" fmla="*/ 0 h 177"/>
                  <a:gd name="T16" fmla="*/ 0 w 171"/>
                  <a:gd name="T17" fmla="*/ 0 h 177"/>
                  <a:gd name="T18" fmla="*/ 0 w 171"/>
                  <a:gd name="T19" fmla="*/ 0 h 177"/>
                  <a:gd name="T20" fmla="*/ 0 w 171"/>
                  <a:gd name="T21" fmla="*/ 0 h 177"/>
                  <a:gd name="T22" fmla="*/ 0 w 171"/>
                  <a:gd name="T23" fmla="*/ 0 h 177"/>
                  <a:gd name="T24" fmla="*/ 0 w 171"/>
                  <a:gd name="T25" fmla="*/ 0 h 177"/>
                  <a:gd name="T26" fmla="*/ 0 w 171"/>
                  <a:gd name="T27" fmla="*/ 0 h 177"/>
                  <a:gd name="T28" fmla="*/ 0 w 171"/>
                  <a:gd name="T29" fmla="*/ 0 h 177"/>
                  <a:gd name="T30" fmla="*/ 0 w 171"/>
                  <a:gd name="T31" fmla="*/ 0 h 177"/>
                  <a:gd name="T32" fmla="*/ 0 w 171"/>
                  <a:gd name="T33" fmla="*/ 0 h 177"/>
                  <a:gd name="T34" fmla="*/ 0 w 171"/>
                  <a:gd name="T35" fmla="*/ 0 h 177"/>
                  <a:gd name="T36" fmla="*/ 0 w 171"/>
                  <a:gd name="T37" fmla="*/ 0 h 177"/>
                  <a:gd name="T38" fmla="*/ 0 w 171"/>
                  <a:gd name="T39" fmla="*/ 0 h 177"/>
                  <a:gd name="T40" fmla="*/ 0 w 171"/>
                  <a:gd name="T41" fmla="*/ 0 h 177"/>
                  <a:gd name="T42" fmla="*/ 0 w 171"/>
                  <a:gd name="T43" fmla="*/ 0 h 177"/>
                  <a:gd name="T44" fmla="*/ 0 w 171"/>
                  <a:gd name="T45" fmla="*/ 0 h 177"/>
                  <a:gd name="T46" fmla="*/ 0 w 171"/>
                  <a:gd name="T47" fmla="*/ 0 h 177"/>
                  <a:gd name="T48" fmla="*/ 0 w 171"/>
                  <a:gd name="T49" fmla="*/ 0 h 177"/>
                  <a:gd name="T50" fmla="*/ 0 w 171"/>
                  <a:gd name="T51" fmla="*/ 0 h 177"/>
                  <a:gd name="T52" fmla="*/ 0 w 171"/>
                  <a:gd name="T53" fmla="*/ 0 h 177"/>
                  <a:gd name="T54" fmla="*/ 0 w 171"/>
                  <a:gd name="T55" fmla="*/ 0 h 177"/>
                  <a:gd name="T56" fmla="*/ 0 w 171"/>
                  <a:gd name="T57" fmla="*/ 0 h 177"/>
                  <a:gd name="T58" fmla="*/ 0 w 171"/>
                  <a:gd name="T59" fmla="*/ 0 h 177"/>
                  <a:gd name="T60" fmla="*/ 0 w 171"/>
                  <a:gd name="T61" fmla="*/ 0 h 177"/>
                  <a:gd name="T62" fmla="*/ 0 w 171"/>
                  <a:gd name="T63" fmla="*/ 0 h 177"/>
                  <a:gd name="T64" fmla="*/ 0 w 171"/>
                  <a:gd name="T65" fmla="*/ 0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177"/>
                  <a:gd name="T101" fmla="*/ 171 w 171"/>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8" name="Freeform 417"/>
              <p:cNvSpPr>
                <a:spLocks/>
              </p:cNvSpPr>
              <p:nvPr/>
            </p:nvSpPr>
            <p:spPr bwMode="auto">
              <a:xfrm>
                <a:off x="3449" y="3083"/>
                <a:ext cx="7" cy="9"/>
              </a:xfrm>
              <a:custGeom>
                <a:avLst/>
                <a:gdLst>
                  <a:gd name="T0" fmla="*/ 0 w 152"/>
                  <a:gd name="T1" fmla="*/ 0 h 156"/>
                  <a:gd name="T2" fmla="*/ 0 w 152"/>
                  <a:gd name="T3" fmla="*/ 0 h 156"/>
                  <a:gd name="T4" fmla="*/ 0 w 152"/>
                  <a:gd name="T5" fmla="*/ 0 h 156"/>
                  <a:gd name="T6" fmla="*/ 0 w 152"/>
                  <a:gd name="T7" fmla="*/ 0 h 156"/>
                  <a:gd name="T8" fmla="*/ 0 w 152"/>
                  <a:gd name="T9" fmla="*/ 0 h 156"/>
                  <a:gd name="T10" fmla="*/ 0 w 152"/>
                  <a:gd name="T11" fmla="*/ 0 h 156"/>
                  <a:gd name="T12" fmla="*/ 0 w 152"/>
                  <a:gd name="T13" fmla="*/ 0 h 156"/>
                  <a:gd name="T14" fmla="*/ 0 w 152"/>
                  <a:gd name="T15" fmla="*/ 0 h 156"/>
                  <a:gd name="T16" fmla="*/ 0 w 152"/>
                  <a:gd name="T17" fmla="*/ 0 h 156"/>
                  <a:gd name="T18" fmla="*/ 0 w 152"/>
                  <a:gd name="T19" fmla="*/ 0 h 156"/>
                  <a:gd name="T20" fmla="*/ 0 w 152"/>
                  <a:gd name="T21" fmla="*/ 0 h 156"/>
                  <a:gd name="T22" fmla="*/ 0 w 152"/>
                  <a:gd name="T23" fmla="*/ 0 h 156"/>
                  <a:gd name="T24" fmla="*/ 0 w 152"/>
                  <a:gd name="T25" fmla="*/ 0 h 156"/>
                  <a:gd name="T26" fmla="*/ 0 w 152"/>
                  <a:gd name="T27" fmla="*/ 0 h 156"/>
                  <a:gd name="T28" fmla="*/ 0 w 152"/>
                  <a:gd name="T29" fmla="*/ 0 h 156"/>
                  <a:gd name="T30" fmla="*/ 0 w 152"/>
                  <a:gd name="T31" fmla="*/ 0 h 156"/>
                  <a:gd name="T32" fmla="*/ 0 w 152"/>
                  <a:gd name="T33" fmla="*/ 0 h 156"/>
                  <a:gd name="T34" fmla="*/ 0 w 152"/>
                  <a:gd name="T35" fmla="*/ 0 h 156"/>
                  <a:gd name="T36" fmla="*/ 0 w 152"/>
                  <a:gd name="T37" fmla="*/ 0 h 156"/>
                  <a:gd name="T38" fmla="*/ 0 w 152"/>
                  <a:gd name="T39" fmla="*/ 0 h 156"/>
                  <a:gd name="T40" fmla="*/ 0 w 152"/>
                  <a:gd name="T41" fmla="*/ 0 h 156"/>
                  <a:gd name="T42" fmla="*/ 0 w 152"/>
                  <a:gd name="T43" fmla="*/ 0 h 156"/>
                  <a:gd name="T44" fmla="*/ 0 w 152"/>
                  <a:gd name="T45" fmla="*/ 0 h 156"/>
                  <a:gd name="T46" fmla="*/ 0 w 152"/>
                  <a:gd name="T47" fmla="*/ 0 h 156"/>
                  <a:gd name="T48" fmla="*/ 0 w 152"/>
                  <a:gd name="T49" fmla="*/ 0 h 156"/>
                  <a:gd name="T50" fmla="*/ 0 w 152"/>
                  <a:gd name="T51" fmla="*/ 0 h 156"/>
                  <a:gd name="T52" fmla="*/ 0 w 152"/>
                  <a:gd name="T53" fmla="*/ 0 h 156"/>
                  <a:gd name="T54" fmla="*/ 0 w 152"/>
                  <a:gd name="T55" fmla="*/ 0 h 156"/>
                  <a:gd name="T56" fmla="*/ 0 w 152"/>
                  <a:gd name="T57" fmla="*/ 0 h 156"/>
                  <a:gd name="T58" fmla="*/ 0 w 152"/>
                  <a:gd name="T59" fmla="*/ 0 h 156"/>
                  <a:gd name="T60" fmla="*/ 0 w 152"/>
                  <a:gd name="T61" fmla="*/ 0 h 156"/>
                  <a:gd name="T62" fmla="*/ 0 w 152"/>
                  <a:gd name="T63" fmla="*/ 0 h 156"/>
                  <a:gd name="T64" fmla="*/ 0 w 152"/>
                  <a:gd name="T65" fmla="*/ 0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2"/>
                  <a:gd name="T100" fmla="*/ 0 h 156"/>
                  <a:gd name="T101" fmla="*/ 152 w 152"/>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29" name="Freeform 418"/>
              <p:cNvSpPr>
                <a:spLocks/>
              </p:cNvSpPr>
              <p:nvPr/>
            </p:nvSpPr>
            <p:spPr bwMode="auto">
              <a:xfrm>
                <a:off x="3449" y="3083"/>
                <a:ext cx="6" cy="8"/>
              </a:xfrm>
              <a:custGeom>
                <a:avLst/>
                <a:gdLst>
                  <a:gd name="T0" fmla="*/ 0 w 134"/>
                  <a:gd name="T1" fmla="*/ 0 h 139"/>
                  <a:gd name="T2" fmla="*/ 0 w 134"/>
                  <a:gd name="T3" fmla="*/ 0 h 139"/>
                  <a:gd name="T4" fmla="*/ 0 w 134"/>
                  <a:gd name="T5" fmla="*/ 0 h 139"/>
                  <a:gd name="T6" fmla="*/ 0 w 134"/>
                  <a:gd name="T7" fmla="*/ 0 h 139"/>
                  <a:gd name="T8" fmla="*/ 0 w 134"/>
                  <a:gd name="T9" fmla="*/ 0 h 139"/>
                  <a:gd name="T10" fmla="*/ 0 w 134"/>
                  <a:gd name="T11" fmla="*/ 0 h 139"/>
                  <a:gd name="T12" fmla="*/ 0 w 134"/>
                  <a:gd name="T13" fmla="*/ 0 h 139"/>
                  <a:gd name="T14" fmla="*/ 0 w 134"/>
                  <a:gd name="T15" fmla="*/ 0 h 139"/>
                  <a:gd name="T16" fmla="*/ 0 w 134"/>
                  <a:gd name="T17" fmla="*/ 0 h 139"/>
                  <a:gd name="T18" fmla="*/ 0 w 134"/>
                  <a:gd name="T19" fmla="*/ 0 h 139"/>
                  <a:gd name="T20" fmla="*/ 0 w 134"/>
                  <a:gd name="T21" fmla="*/ 0 h 139"/>
                  <a:gd name="T22" fmla="*/ 0 w 134"/>
                  <a:gd name="T23" fmla="*/ 0 h 139"/>
                  <a:gd name="T24" fmla="*/ 0 w 134"/>
                  <a:gd name="T25" fmla="*/ 0 h 139"/>
                  <a:gd name="T26" fmla="*/ 0 w 134"/>
                  <a:gd name="T27" fmla="*/ 0 h 139"/>
                  <a:gd name="T28" fmla="*/ 0 w 134"/>
                  <a:gd name="T29" fmla="*/ 0 h 139"/>
                  <a:gd name="T30" fmla="*/ 0 w 134"/>
                  <a:gd name="T31" fmla="*/ 0 h 139"/>
                  <a:gd name="T32" fmla="*/ 0 w 134"/>
                  <a:gd name="T33" fmla="*/ 0 h 139"/>
                  <a:gd name="T34" fmla="*/ 0 w 134"/>
                  <a:gd name="T35" fmla="*/ 0 h 139"/>
                  <a:gd name="T36" fmla="*/ 0 w 134"/>
                  <a:gd name="T37" fmla="*/ 0 h 139"/>
                  <a:gd name="T38" fmla="*/ 0 w 134"/>
                  <a:gd name="T39" fmla="*/ 0 h 139"/>
                  <a:gd name="T40" fmla="*/ 0 w 134"/>
                  <a:gd name="T41" fmla="*/ 0 h 139"/>
                  <a:gd name="T42" fmla="*/ 0 w 134"/>
                  <a:gd name="T43" fmla="*/ 0 h 139"/>
                  <a:gd name="T44" fmla="*/ 0 w 134"/>
                  <a:gd name="T45" fmla="*/ 0 h 139"/>
                  <a:gd name="T46" fmla="*/ 0 w 134"/>
                  <a:gd name="T47" fmla="*/ 0 h 139"/>
                  <a:gd name="T48" fmla="*/ 0 w 134"/>
                  <a:gd name="T49" fmla="*/ 0 h 139"/>
                  <a:gd name="T50" fmla="*/ 0 w 134"/>
                  <a:gd name="T51" fmla="*/ 0 h 139"/>
                  <a:gd name="T52" fmla="*/ 0 w 134"/>
                  <a:gd name="T53" fmla="*/ 0 h 139"/>
                  <a:gd name="T54" fmla="*/ 0 w 134"/>
                  <a:gd name="T55" fmla="*/ 0 h 139"/>
                  <a:gd name="T56" fmla="*/ 0 w 134"/>
                  <a:gd name="T57" fmla="*/ 0 h 139"/>
                  <a:gd name="T58" fmla="*/ 0 w 134"/>
                  <a:gd name="T59" fmla="*/ 0 h 139"/>
                  <a:gd name="T60" fmla="*/ 0 w 134"/>
                  <a:gd name="T61" fmla="*/ 0 h 139"/>
                  <a:gd name="T62" fmla="*/ 0 w 134"/>
                  <a:gd name="T63" fmla="*/ 0 h 139"/>
                  <a:gd name="T64" fmla="*/ 0 w 134"/>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139"/>
                  <a:gd name="T101" fmla="*/ 134 w 134"/>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0" name="Freeform 419"/>
              <p:cNvSpPr>
                <a:spLocks/>
              </p:cNvSpPr>
              <p:nvPr/>
            </p:nvSpPr>
            <p:spPr bwMode="auto">
              <a:xfrm>
                <a:off x="3441" y="3093"/>
                <a:ext cx="1" cy="2"/>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33"/>
                  <a:gd name="T32" fmla="*/ 21 w 2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1" name="Freeform 420"/>
              <p:cNvSpPr>
                <a:spLocks/>
              </p:cNvSpPr>
              <p:nvPr/>
            </p:nvSpPr>
            <p:spPr bwMode="auto">
              <a:xfrm>
                <a:off x="3442" y="3089"/>
                <a:ext cx="3" cy="6"/>
              </a:xfrm>
              <a:custGeom>
                <a:avLst/>
                <a:gdLst>
                  <a:gd name="T0" fmla="*/ 0 w 75"/>
                  <a:gd name="T1" fmla="*/ 0 h 98"/>
                  <a:gd name="T2" fmla="*/ 0 w 75"/>
                  <a:gd name="T3" fmla="*/ 0 h 98"/>
                  <a:gd name="T4" fmla="*/ 0 w 75"/>
                  <a:gd name="T5" fmla="*/ 0 h 98"/>
                  <a:gd name="T6" fmla="*/ 0 w 75"/>
                  <a:gd name="T7" fmla="*/ 0 h 98"/>
                  <a:gd name="T8" fmla="*/ 0 w 75"/>
                  <a:gd name="T9" fmla="*/ 0 h 98"/>
                  <a:gd name="T10" fmla="*/ 0 w 75"/>
                  <a:gd name="T11" fmla="*/ 0 h 98"/>
                  <a:gd name="T12" fmla="*/ 0 w 75"/>
                  <a:gd name="T13" fmla="*/ 0 h 98"/>
                  <a:gd name="T14" fmla="*/ 0 w 75"/>
                  <a:gd name="T15" fmla="*/ 0 h 98"/>
                  <a:gd name="T16" fmla="*/ 0 w 75"/>
                  <a:gd name="T17" fmla="*/ 0 h 98"/>
                  <a:gd name="T18" fmla="*/ 0 w 75"/>
                  <a:gd name="T19" fmla="*/ 0 h 98"/>
                  <a:gd name="T20" fmla="*/ 0 w 75"/>
                  <a:gd name="T21" fmla="*/ 0 h 98"/>
                  <a:gd name="T22" fmla="*/ 0 w 75"/>
                  <a:gd name="T23" fmla="*/ 0 h 98"/>
                  <a:gd name="T24" fmla="*/ 0 w 75"/>
                  <a:gd name="T25" fmla="*/ 0 h 98"/>
                  <a:gd name="T26" fmla="*/ 0 w 75"/>
                  <a:gd name="T27" fmla="*/ 0 h 98"/>
                  <a:gd name="T28" fmla="*/ 0 w 75"/>
                  <a:gd name="T29" fmla="*/ 0 h 98"/>
                  <a:gd name="T30" fmla="*/ 0 w 75"/>
                  <a:gd name="T31" fmla="*/ 0 h 98"/>
                  <a:gd name="T32" fmla="*/ 0 w 75"/>
                  <a:gd name="T33" fmla="*/ 0 h 98"/>
                  <a:gd name="T34" fmla="*/ 0 w 75"/>
                  <a:gd name="T35" fmla="*/ 0 h 98"/>
                  <a:gd name="T36" fmla="*/ 0 w 75"/>
                  <a:gd name="T37" fmla="*/ 0 h 98"/>
                  <a:gd name="T38" fmla="*/ 0 w 75"/>
                  <a:gd name="T39" fmla="*/ 0 h 98"/>
                  <a:gd name="T40" fmla="*/ 0 w 75"/>
                  <a:gd name="T41" fmla="*/ 0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98"/>
                  <a:gd name="T65" fmla="*/ 75 w 75"/>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40" y="1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2" name="Freeform 421"/>
              <p:cNvSpPr>
                <a:spLocks/>
              </p:cNvSpPr>
              <p:nvPr/>
            </p:nvSpPr>
            <p:spPr bwMode="auto">
              <a:xfrm>
                <a:off x="3440" y="3087"/>
                <a:ext cx="5" cy="3"/>
              </a:xfrm>
              <a:custGeom>
                <a:avLst/>
                <a:gdLst>
                  <a:gd name="T0" fmla="*/ 0 w 108"/>
                  <a:gd name="T1" fmla="*/ 0 h 49"/>
                  <a:gd name="T2" fmla="*/ 0 w 108"/>
                  <a:gd name="T3" fmla="*/ 0 h 49"/>
                  <a:gd name="T4" fmla="*/ 0 w 108"/>
                  <a:gd name="T5" fmla="*/ 0 h 49"/>
                  <a:gd name="T6" fmla="*/ 0 w 108"/>
                  <a:gd name="T7" fmla="*/ 0 h 49"/>
                  <a:gd name="T8" fmla="*/ 0 w 108"/>
                  <a:gd name="T9" fmla="*/ 0 h 49"/>
                  <a:gd name="T10" fmla="*/ 0 w 108"/>
                  <a:gd name="T11" fmla="*/ 0 h 49"/>
                  <a:gd name="T12" fmla="*/ 0 w 108"/>
                  <a:gd name="T13" fmla="*/ 0 h 49"/>
                  <a:gd name="T14" fmla="*/ 0 w 108"/>
                  <a:gd name="T15" fmla="*/ 0 h 49"/>
                  <a:gd name="T16" fmla="*/ 0 w 108"/>
                  <a:gd name="T17" fmla="*/ 0 h 49"/>
                  <a:gd name="T18" fmla="*/ 0 w 108"/>
                  <a:gd name="T19" fmla="*/ 0 h 49"/>
                  <a:gd name="T20" fmla="*/ 0 w 108"/>
                  <a:gd name="T21" fmla="*/ 0 h 49"/>
                  <a:gd name="T22" fmla="*/ 0 w 108"/>
                  <a:gd name="T23" fmla="*/ 0 h 49"/>
                  <a:gd name="T24" fmla="*/ 0 w 108"/>
                  <a:gd name="T25" fmla="*/ 0 h 49"/>
                  <a:gd name="T26" fmla="*/ 0 w 108"/>
                  <a:gd name="T27" fmla="*/ 0 h 49"/>
                  <a:gd name="T28" fmla="*/ 0 w 108"/>
                  <a:gd name="T29" fmla="*/ 0 h 49"/>
                  <a:gd name="T30" fmla="*/ 0 w 108"/>
                  <a:gd name="T31" fmla="*/ 0 h 49"/>
                  <a:gd name="T32" fmla="*/ 0 w 108"/>
                  <a:gd name="T33" fmla="*/ 0 h 49"/>
                  <a:gd name="T34" fmla="*/ 0 w 108"/>
                  <a:gd name="T35" fmla="*/ 0 h 49"/>
                  <a:gd name="T36" fmla="*/ 0 w 108"/>
                  <a:gd name="T37" fmla="*/ 0 h 49"/>
                  <a:gd name="T38" fmla="*/ 0 w 108"/>
                  <a:gd name="T39" fmla="*/ 0 h 49"/>
                  <a:gd name="T40" fmla="*/ 0 w 108"/>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49"/>
                  <a:gd name="T65" fmla="*/ 108 w 108"/>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20" y="43"/>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3" name="Freeform 422"/>
              <p:cNvSpPr>
                <a:spLocks/>
              </p:cNvSpPr>
              <p:nvPr/>
            </p:nvSpPr>
            <p:spPr bwMode="auto">
              <a:xfrm>
                <a:off x="3438" y="3088"/>
                <a:ext cx="3" cy="8"/>
              </a:xfrm>
              <a:custGeom>
                <a:avLst/>
                <a:gdLst>
                  <a:gd name="T0" fmla="*/ 0 w 69"/>
                  <a:gd name="T1" fmla="*/ 0 h 129"/>
                  <a:gd name="T2" fmla="*/ 0 w 69"/>
                  <a:gd name="T3" fmla="*/ 0 h 129"/>
                  <a:gd name="T4" fmla="*/ 0 w 69"/>
                  <a:gd name="T5" fmla="*/ 0 h 129"/>
                  <a:gd name="T6" fmla="*/ 0 w 69"/>
                  <a:gd name="T7" fmla="*/ 0 h 129"/>
                  <a:gd name="T8" fmla="*/ 0 w 69"/>
                  <a:gd name="T9" fmla="*/ 0 h 129"/>
                  <a:gd name="T10" fmla="*/ 0 w 69"/>
                  <a:gd name="T11" fmla="*/ 0 h 129"/>
                  <a:gd name="T12" fmla="*/ 0 w 69"/>
                  <a:gd name="T13" fmla="*/ 0 h 129"/>
                  <a:gd name="T14" fmla="*/ 0 w 69"/>
                  <a:gd name="T15" fmla="*/ 0 h 129"/>
                  <a:gd name="T16" fmla="*/ 0 w 69"/>
                  <a:gd name="T17" fmla="*/ 0 h 129"/>
                  <a:gd name="T18" fmla="*/ 0 w 69"/>
                  <a:gd name="T19" fmla="*/ 0 h 129"/>
                  <a:gd name="T20" fmla="*/ 0 w 69"/>
                  <a:gd name="T21" fmla="*/ 0 h 129"/>
                  <a:gd name="T22" fmla="*/ 0 w 69"/>
                  <a:gd name="T23" fmla="*/ 0 h 129"/>
                  <a:gd name="T24" fmla="*/ 0 w 69"/>
                  <a:gd name="T25" fmla="*/ 0 h 129"/>
                  <a:gd name="T26" fmla="*/ 0 w 69"/>
                  <a:gd name="T27" fmla="*/ 0 h 129"/>
                  <a:gd name="T28" fmla="*/ 0 w 69"/>
                  <a:gd name="T29" fmla="*/ 0 h 129"/>
                  <a:gd name="T30" fmla="*/ 0 w 69"/>
                  <a:gd name="T31" fmla="*/ 0 h 129"/>
                  <a:gd name="T32" fmla="*/ 0 w 69"/>
                  <a:gd name="T33" fmla="*/ 0 h 129"/>
                  <a:gd name="T34" fmla="*/ 0 w 69"/>
                  <a:gd name="T35" fmla="*/ 0 h 129"/>
                  <a:gd name="T36" fmla="*/ 0 w 69"/>
                  <a:gd name="T37" fmla="*/ 0 h 129"/>
                  <a:gd name="T38" fmla="*/ 0 w 69"/>
                  <a:gd name="T39" fmla="*/ 0 h 129"/>
                  <a:gd name="T40" fmla="*/ 0 w 69"/>
                  <a:gd name="T41" fmla="*/ 0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29"/>
                  <a:gd name="T65" fmla="*/ 69 w 69"/>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36" y="11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4" name="Freeform 423"/>
              <p:cNvSpPr>
                <a:spLocks/>
              </p:cNvSpPr>
              <p:nvPr/>
            </p:nvSpPr>
            <p:spPr bwMode="auto">
              <a:xfrm>
                <a:off x="3438" y="3095"/>
                <a:ext cx="5" cy="4"/>
              </a:xfrm>
              <a:custGeom>
                <a:avLst/>
                <a:gdLst>
                  <a:gd name="T0" fmla="*/ 0 w 117"/>
                  <a:gd name="T1" fmla="*/ 0 h 76"/>
                  <a:gd name="T2" fmla="*/ 0 w 117"/>
                  <a:gd name="T3" fmla="*/ 0 h 76"/>
                  <a:gd name="T4" fmla="*/ 0 w 117"/>
                  <a:gd name="T5" fmla="*/ 0 h 76"/>
                  <a:gd name="T6" fmla="*/ 0 w 117"/>
                  <a:gd name="T7" fmla="*/ 0 h 76"/>
                  <a:gd name="T8" fmla="*/ 0 w 117"/>
                  <a:gd name="T9" fmla="*/ 0 h 76"/>
                  <a:gd name="T10" fmla="*/ 0 w 117"/>
                  <a:gd name="T11" fmla="*/ 0 h 76"/>
                  <a:gd name="T12" fmla="*/ 0 w 117"/>
                  <a:gd name="T13" fmla="*/ 0 h 76"/>
                  <a:gd name="T14" fmla="*/ 0 w 117"/>
                  <a:gd name="T15" fmla="*/ 0 h 76"/>
                  <a:gd name="T16" fmla="*/ 0 w 117"/>
                  <a:gd name="T17" fmla="*/ 0 h 76"/>
                  <a:gd name="T18" fmla="*/ 0 w 117"/>
                  <a:gd name="T19" fmla="*/ 0 h 76"/>
                  <a:gd name="T20" fmla="*/ 0 w 117"/>
                  <a:gd name="T21" fmla="*/ 0 h 76"/>
                  <a:gd name="T22" fmla="*/ 0 w 117"/>
                  <a:gd name="T23" fmla="*/ 0 h 76"/>
                  <a:gd name="T24" fmla="*/ 0 w 117"/>
                  <a:gd name="T25" fmla="*/ 0 h 76"/>
                  <a:gd name="T26" fmla="*/ 0 w 117"/>
                  <a:gd name="T27" fmla="*/ 0 h 76"/>
                  <a:gd name="T28" fmla="*/ 0 w 117"/>
                  <a:gd name="T29" fmla="*/ 0 h 76"/>
                  <a:gd name="T30" fmla="*/ 0 w 117"/>
                  <a:gd name="T31" fmla="*/ 0 h 76"/>
                  <a:gd name="T32" fmla="*/ 0 w 117"/>
                  <a:gd name="T33" fmla="*/ 0 h 76"/>
                  <a:gd name="T34" fmla="*/ 0 w 117"/>
                  <a:gd name="T35" fmla="*/ 0 h 76"/>
                  <a:gd name="T36" fmla="*/ 0 w 117"/>
                  <a:gd name="T37" fmla="*/ 0 h 76"/>
                  <a:gd name="T38" fmla="*/ 0 w 117"/>
                  <a:gd name="T39" fmla="*/ 0 h 76"/>
                  <a:gd name="T40" fmla="*/ 0 w 117"/>
                  <a:gd name="T41" fmla="*/ 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76"/>
                  <a:gd name="T65" fmla="*/ 117 w 117"/>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07" y="41"/>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5" name="Freeform 424"/>
              <p:cNvSpPr>
                <a:spLocks/>
              </p:cNvSpPr>
              <p:nvPr/>
            </p:nvSpPr>
            <p:spPr bwMode="auto">
              <a:xfrm>
                <a:off x="3443" y="3094"/>
                <a:ext cx="4" cy="5"/>
              </a:xfrm>
              <a:custGeom>
                <a:avLst/>
                <a:gdLst>
                  <a:gd name="T0" fmla="*/ 0 w 79"/>
                  <a:gd name="T1" fmla="*/ 0 h 88"/>
                  <a:gd name="T2" fmla="*/ 0 w 79"/>
                  <a:gd name="T3" fmla="*/ 0 h 88"/>
                  <a:gd name="T4" fmla="*/ 0 w 79"/>
                  <a:gd name="T5" fmla="*/ 0 h 88"/>
                  <a:gd name="T6" fmla="*/ 0 w 79"/>
                  <a:gd name="T7" fmla="*/ 0 h 88"/>
                  <a:gd name="T8" fmla="*/ 0 w 79"/>
                  <a:gd name="T9" fmla="*/ 0 h 88"/>
                  <a:gd name="T10" fmla="*/ 0 w 79"/>
                  <a:gd name="T11" fmla="*/ 0 h 88"/>
                  <a:gd name="T12" fmla="*/ 0 w 79"/>
                  <a:gd name="T13" fmla="*/ 0 h 88"/>
                  <a:gd name="T14" fmla="*/ 0 w 79"/>
                  <a:gd name="T15" fmla="*/ 0 h 88"/>
                  <a:gd name="T16" fmla="*/ 0 w 79"/>
                  <a:gd name="T17" fmla="*/ 0 h 88"/>
                  <a:gd name="T18" fmla="*/ 0 w 79"/>
                  <a:gd name="T19" fmla="*/ 0 h 88"/>
                  <a:gd name="T20" fmla="*/ 0 w 79"/>
                  <a:gd name="T21" fmla="*/ 0 h 88"/>
                  <a:gd name="T22" fmla="*/ 0 w 79"/>
                  <a:gd name="T23" fmla="*/ 0 h 88"/>
                  <a:gd name="T24" fmla="*/ 0 w 79"/>
                  <a:gd name="T25" fmla="*/ 0 h 88"/>
                  <a:gd name="T26" fmla="*/ 0 w 79"/>
                  <a:gd name="T27" fmla="*/ 0 h 88"/>
                  <a:gd name="T28" fmla="*/ 0 w 79"/>
                  <a:gd name="T29" fmla="*/ 0 h 88"/>
                  <a:gd name="T30" fmla="*/ 0 w 79"/>
                  <a:gd name="T31" fmla="*/ 0 h 88"/>
                  <a:gd name="T32" fmla="*/ 0 w 79"/>
                  <a:gd name="T33" fmla="*/ 0 h 88"/>
                  <a:gd name="T34" fmla="*/ 0 w 79"/>
                  <a:gd name="T35" fmla="*/ 0 h 88"/>
                  <a:gd name="T36" fmla="*/ 0 w 79"/>
                  <a:gd name="T37" fmla="*/ 0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88"/>
                  <a:gd name="T59" fmla="*/ 79 w 79"/>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6" name="Freeform 425"/>
              <p:cNvSpPr>
                <a:spLocks/>
              </p:cNvSpPr>
              <p:nvPr/>
            </p:nvSpPr>
            <p:spPr bwMode="auto">
              <a:xfrm>
                <a:off x="3442" y="3097"/>
                <a:ext cx="2" cy="1"/>
              </a:xfrm>
              <a:custGeom>
                <a:avLst/>
                <a:gdLst>
                  <a:gd name="T0" fmla="*/ 0 w 32"/>
                  <a:gd name="T1" fmla="*/ 0 h 18"/>
                  <a:gd name="T2" fmla="*/ 0 w 32"/>
                  <a:gd name="T3" fmla="*/ 0 h 18"/>
                  <a:gd name="T4" fmla="*/ 0 w 32"/>
                  <a:gd name="T5" fmla="*/ 0 h 18"/>
                  <a:gd name="T6" fmla="*/ 0 w 32"/>
                  <a:gd name="T7" fmla="*/ 0 h 18"/>
                  <a:gd name="T8" fmla="*/ 0 w 32"/>
                  <a:gd name="T9" fmla="*/ 0 h 18"/>
                  <a:gd name="T10" fmla="*/ 0 w 32"/>
                  <a:gd name="T11" fmla="*/ 0 h 18"/>
                  <a:gd name="T12" fmla="*/ 0 w 32"/>
                  <a:gd name="T13" fmla="*/ 0 h 18"/>
                  <a:gd name="T14" fmla="*/ 0 w 32"/>
                  <a:gd name="T15" fmla="*/ 0 h 18"/>
                  <a:gd name="T16" fmla="*/ 0 w 32"/>
                  <a:gd name="T17" fmla="*/ 0 h 18"/>
                  <a:gd name="T18" fmla="*/ 0 w 32"/>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8"/>
                  <a:gd name="T32" fmla="*/ 32 w 32"/>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7" name="Freeform 426"/>
              <p:cNvSpPr>
                <a:spLocks/>
              </p:cNvSpPr>
              <p:nvPr/>
            </p:nvSpPr>
            <p:spPr bwMode="auto">
              <a:xfrm>
                <a:off x="3442" y="3094"/>
                <a:ext cx="1" cy="2"/>
              </a:xfrm>
              <a:custGeom>
                <a:avLst/>
                <a:gdLst>
                  <a:gd name="T0" fmla="*/ 0 w 22"/>
                  <a:gd name="T1" fmla="*/ 0 h 32"/>
                  <a:gd name="T2" fmla="*/ 0 w 22"/>
                  <a:gd name="T3" fmla="*/ 0 h 32"/>
                  <a:gd name="T4" fmla="*/ 0 w 22"/>
                  <a:gd name="T5" fmla="*/ 0 h 32"/>
                  <a:gd name="T6" fmla="*/ 0 w 22"/>
                  <a:gd name="T7" fmla="*/ 0 h 32"/>
                  <a:gd name="T8" fmla="*/ 0 w 22"/>
                  <a:gd name="T9" fmla="*/ 0 h 32"/>
                  <a:gd name="T10" fmla="*/ 0 w 22"/>
                  <a:gd name="T11" fmla="*/ 0 h 32"/>
                  <a:gd name="T12" fmla="*/ 0 w 22"/>
                  <a:gd name="T13" fmla="*/ 0 h 32"/>
                  <a:gd name="T14" fmla="*/ 0 w 22"/>
                  <a:gd name="T15" fmla="*/ 0 h 32"/>
                  <a:gd name="T16" fmla="*/ 0 w 22"/>
                  <a:gd name="T17" fmla="*/ 0 h 32"/>
                  <a:gd name="T18" fmla="*/ 0 w 22"/>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2"/>
                  <a:gd name="T32" fmla="*/ 22 w 2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8" name="Freeform 427"/>
              <p:cNvSpPr>
                <a:spLocks/>
              </p:cNvSpPr>
              <p:nvPr/>
            </p:nvSpPr>
            <p:spPr bwMode="auto">
              <a:xfrm>
                <a:off x="3442" y="3090"/>
                <a:ext cx="4" cy="5"/>
              </a:xfrm>
              <a:custGeom>
                <a:avLst/>
                <a:gdLst>
                  <a:gd name="T0" fmla="*/ 0 w 74"/>
                  <a:gd name="T1" fmla="*/ 0 h 99"/>
                  <a:gd name="T2" fmla="*/ 0 w 74"/>
                  <a:gd name="T3" fmla="*/ 0 h 99"/>
                  <a:gd name="T4" fmla="*/ 0 w 74"/>
                  <a:gd name="T5" fmla="*/ 0 h 99"/>
                  <a:gd name="T6" fmla="*/ 0 w 74"/>
                  <a:gd name="T7" fmla="*/ 0 h 99"/>
                  <a:gd name="T8" fmla="*/ 0 w 74"/>
                  <a:gd name="T9" fmla="*/ 0 h 99"/>
                  <a:gd name="T10" fmla="*/ 0 w 74"/>
                  <a:gd name="T11" fmla="*/ 0 h 99"/>
                  <a:gd name="T12" fmla="*/ 0 w 74"/>
                  <a:gd name="T13" fmla="*/ 0 h 99"/>
                  <a:gd name="T14" fmla="*/ 0 w 74"/>
                  <a:gd name="T15" fmla="*/ 0 h 99"/>
                  <a:gd name="T16" fmla="*/ 0 w 74"/>
                  <a:gd name="T17" fmla="*/ 0 h 99"/>
                  <a:gd name="T18" fmla="*/ 0 w 74"/>
                  <a:gd name="T19" fmla="*/ 0 h 99"/>
                  <a:gd name="T20" fmla="*/ 0 w 74"/>
                  <a:gd name="T21" fmla="*/ 0 h 99"/>
                  <a:gd name="T22" fmla="*/ 0 w 74"/>
                  <a:gd name="T23" fmla="*/ 0 h 99"/>
                  <a:gd name="T24" fmla="*/ 0 w 74"/>
                  <a:gd name="T25" fmla="*/ 0 h 99"/>
                  <a:gd name="T26" fmla="*/ 0 w 74"/>
                  <a:gd name="T27" fmla="*/ 0 h 99"/>
                  <a:gd name="T28" fmla="*/ 0 w 74"/>
                  <a:gd name="T29" fmla="*/ 0 h 99"/>
                  <a:gd name="T30" fmla="*/ 0 w 74"/>
                  <a:gd name="T31" fmla="*/ 0 h 99"/>
                  <a:gd name="T32" fmla="*/ 0 w 74"/>
                  <a:gd name="T33" fmla="*/ 0 h 99"/>
                  <a:gd name="T34" fmla="*/ 0 w 74"/>
                  <a:gd name="T35" fmla="*/ 0 h 99"/>
                  <a:gd name="T36" fmla="*/ 0 w 74"/>
                  <a:gd name="T37" fmla="*/ 0 h 99"/>
                  <a:gd name="T38" fmla="*/ 0 w 74"/>
                  <a:gd name="T39" fmla="*/ 0 h 99"/>
                  <a:gd name="T40" fmla="*/ 0 w 74"/>
                  <a:gd name="T41" fmla="*/ 0 h 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99"/>
                  <a:gd name="T65" fmla="*/ 74 w 74"/>
                  <a:gd name="T66" fmla="*/ 99 h 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39" name="Freeform 428"/>
              <p:cNvSpPr>
                <a:spLocks/>
              </p:cNvSpPr>
              <p:nvPr/>
            </p:nvSpPr>
            <p:spPr bwMode="auto">
              <a:xfrm>
                <a:off x="3441" y="3088"/>
                <a:ext cx="5" cy="3"/>
              </a:xfrm>
              <a:custGeom>
                <a:avLst/>
                <a:gdLst>
                  <a:gd name="T0" fmla="*/ 0 w 108"/>
                  <a:gd name="T1" fmla="*/ 0 h 50"/>
                  <a:gd name="T2" fmla="*/ 0 w 108"/>
                  <a:gd name="T3" fmla="*/ 0 h 50"/>
                  <a:gd name="T4" fmla="*/ 0 w 108"/>
                  <a:gd name="T5" fmla="*/ 0 h 50"/>
                  <a:gd name="T6" fmla="*/ 0 w 108"/>
                  <a:gd name="T7" fmla="*/ 0 h 50"/>
                  <a:gd name="T8" fmla="*/ 0 w 108"/>
                  <a:gd name="T9" fmla="*/ 0 h 50"/>
                  <a:gd name="T10" fmla="*/ 0 w 108"/>
                  <a:gd name="T11" fmla="*/ 0 h 50"/>
                  <a:gd name="T12" fmla="*/ 0 w 108"/>
                  <a:gd name="T13" fmla="*/ 0 h 50"/>
                  <a:gd name="T14" fmla="*/ 0 w 108"/>
                  <a:gd name="T15" fmla="*/ 0 h 50"/>
                  <a:gd name="T16" fmla="*/ 0 w 108"/>
                  <a:gd name="T17" fmla="*/ 0 h 50"/>
                  <a:gd name="T18" fmla="*/ 0 w 108"/>
                  <a:gd name="T19" fmla="*/ 0 h 50"/>
                  <a:gd name="T20" fmla="*/ 0 w 108"/>
                  <a:gd name="T21" fmla="*/ 0 h 50"/>
                  <a:gd name="T22" fmla="*/ 0 w 108"/>
                  <a:gd name="T23" fmla="*/ 0 h 50"/>
                  <a:gd name="T24" fmla="*/ 0 w 108"/>
                  <a:gd name="T25" fmla="*/ 0 h 50"/>
                  <a:gd name="T26" fmla="*/ 0 w 108"/>
                  <a:gd name="T27" fmla="*/ 0 h 50"/>
                  <a:gd name="T28" fmla="*/ 0 w 108"/>
                  <a:gd name="T29" fmla="*/ 0 h 50"/>
                  <a:gd name="T30" fmla="*/ 0 w 108"/>
                  <a:gd name="T31" fmla="*/ 0 h 50"/>
                  <a:gd name="T32" fmla="*/ 0 w 108"/>
                  <a:gd name="T33" fmla="*/ 0 h 50"/>
                  <a:gd name="T34" fmla="*/ 0 w 108"/>
                  <a:gd name="T35" fmla="*/ 0 h 50"/>
                  <a:gd name="T36" fmla="*/ 0 w 108"/>
                  <a:gd name="T37" fmla="*/ 0 h 50"/>
                  <a:gd name="T38" fmla="*/ 0 w 108"/>
                  <a:gd name="T39" fmla="*/ 0 h 50"/>
                  <a:gd name="T40" fmla="*/ 0 w 108"/>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50"/>
                  <a:gd name="T65" fmla="*/ 108 w 108"/>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0" name="Freeform 429"/>
              <p:cNvSpPr>
                <a:spLocks/>
              </p:cNvSpPr>
              <p:nvPr/>
            </p:nvSpPr>
            <p:spPr bwMode="auto">
              <a:xfrm>
                <a:off x="3438" y="3089"/>
                <a:ext cx="4" cy="7"/>
              </a:xfrm>
              <a:custGeom>
                <a:avLst/>
                <a:gdLst>
                  <a:gd name="T0" fmla="*/ 0 w 69"/>
                  <a:gd name="T1" fmla="*/ 0 h 131"/>
                  <a:gd name="T2" fmla="*/ 0 w 69"/>
                  <a:gd name="T3" fmla="*/ 0 h 131"/>
                  <a:gd name="T4" fmla="*/ 0 w 69"/>
                  <a:gd name="T5" fmla="*/ 0 h 131"/>
                  <a:gd name="T6" fmla="*/ 0 w 69"/>
                  <a:gd name="T7" fmla="*/ 0 h 131"/>
                  <a:gd name="T8" fmla="*/ 0 w 69"/>
                  <a:gd name="T9" fmla="*/ 0 h 131"/>
                  <a:gd name="T10" fmla="*/ 0 w 69"/>
                  <a:gd name="T11" fmla="*/ 0 h 131"/>
                  <a:gd name="T12" fmla="*/ 0 w 69"/>
                  <a:gd name="T13" fmla="*/ 0 h 131"/>
                  <a:gd name="T14" fmla="*/ 0 w 69"/>
                  <a:gd name="T15" fmla="*/ 0 h 131"/>
                  <a:gd name="T16" fmla="*/ 0 w 69"/>
                  <a:gd name="T17" fmla="*/ 0 h 131"/>
                  <a:gd name="T18" fmla="*/ 0 w 69"/>
                  <a:gd name="T19" fmla="*/ 0 h 131"/>
                  <a:gd name="T20" fmla="*/ 0 w 69"/>
                  <a:gd name="T21" fmla="*/ 0 h 131"/>
                  <a:gd name="T22" fmla="*/ 0 w 69"/>
                  <a:gd name="T23" fmla="*/ 0 h 131"/>
                  <a:gd name="T24" fmla="*/ 0 w 69"/>
                  <a:gd name="T25" fmla="*/ 0 h 131"/>
                  <a:gd name="T26" fmla="*/ 0 w 69"/>
                  <a:gd name="T27" fmla="*/ 0 h 131"/>
                  <a:gd name="T28" fmla="*/ 0 w 69"/>
                  <a:gd name="T29" fmla="*/ 0 h 131"/>
                  <a:gd name="T30" fmla="*/ 0 w 69"/>
                  <a:gd name="T31" fmla="*/ 0 h 131"/>
                  <a:gd name="T32" fmla="*/ 0 w 69"/>
                  <a:gd name="T33" fmla="*/ 0 h 131"/>
                  <a:gd name="T34" fmla="*/ 0 w 69"/>
                  <a:gd name="T35" fmla="*/ 0 h 131"/>
                  <a:gd name="T36" fmla="*/ 0 w 69"/>
                  <a:gd name="T37" fmla="*/ 0 h 131"/>
                  <a:gd name="T38" fmla="*/ 0 w 69"/>
                  <a:gd name="T39" fmla="*/ 0 h 131"/>
                  <a:gd name="T40" fmla="*/ 0 w 69"/>
                  <a:gd name="T41" fmla="*/ 0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31"/>
                  <a:gd name="T65" fmla="*/ 69 w 69"/>
                  <a:gd name="T66" fmla="*/ 131 h 1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36" y="114"/>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1" name="Freeform 430"/>
              <p:cNvSpPr>
                <a:spLocks/>
              </p:cNvSpPr>
              <p:nvPr/>
            </p:nvSpPr>
            <p:spPr bwMode="auto">
              <a:xfrm>
                <a:off x="3439" y="3095"/>
                <a:ext cx="5" cy="4"/>
              </a:xfrm>
              <a:custGeom>
                <a:avLst/>
                <a:gdLst>
                  <a:gd name="T0" fmla="*/ 0 w 117"/>
                  <a:gd name="T1" fmla="*/ 0 h 77"/>
                  <a:gd name="T2" fmla="*/ 0 w 117"/>
                  <a:gd name="T3" fmla="*/ 0 h 77"/>
                  <a:gd name="T4" fmla="*/ 0 w 117"/>
                  <a:gd name="T5" fmla="*/ 0 h 77"/>
                  <a:gd name="T6" fmla="*/ 0 w 117"/>
                  <a:gd name="T7" fmla="*/ 0 h 77"/>
                  <a:gd name="T8" fmla="*/ 0 w 117"/>
                  <a:gd name="T9" fmla="*/ 0 h 77"/>
                  <a:gd name="T10" fmla="*/ 0 w 117"/>
                  <a:gd name="T11" fmla="*/ 0 h 77"/>
                  <a:gd name="T12" fmla="*/ 0 w 117"/>
                  <a:gd name="T13" fmla="*/ 0 h 77"/>
                  <a:gd name="T14" fmla="*/ 0 w 117"/>
                  <a:gd name="T15" fmla="*/ 0 h 77"/>
                  <a:gd name="T16" fmla="*/ 0 w 117"/>
                  <a:gd name="T17" fmla="*/ 0 h 77"/>
                  <a:gd name="T18" fmla="*/ 0 w 117"/>
                  <a:gd name="T19" fmla="*/ 0 h 77"/>
                  <a:gd name="T20" fmla="*/ 0 w 117"/>
                  <a:gd name="T21" fmla="*/ 0 h 77"/>
                  <a:gd name="T22" fmla="*/ 0 w 117"/>
                  <a:gd name="T23" fmla="*/ 0 h 77"/>
                  <a:gd name="T24" fmla="*/ 0 w 117"/>
                  <a:gd name="T25" fmla="*/ 0 h 77"/>
                  <a:gd name="T26" fmla="*/ 0 w 117"/>
                  <a:gd name="T27" fmla="*/ 0 h 77"/>
                  <a:gd name="T28" fmla="*/ 0 w 117"/>
                  <a:gd name="T29" fmla="*/ 0 h 77"/>
                  <a:gd name="T30" fmla="*/ 0 w 117"/>
                  <a:gd name="T31" fmla="*/ 0 h 77"/>
                  <a:gd name="T32" fmla="*/ 0 w 117"/>
                  <a:gd name="T33" fmla="*/ 0 h 77"/>
                  <a:gd name="T34" fmla="*/ 0 w 117"/>
                  <a:gd name="T35" fmla="*/ 0 h 77"/>
                  <a:gd name="T36" fmla="*/ 0 w 117"/>
                  <a:gd name="T37" fmla="*/ 0 h 77"/>
                  <a:gd name="T38" fmla="*/ 0 w 117"/>
                  <a:gd name="T39" fmla="*/ 0 h 77"/>
                  <a:gd name="T40" fmla="*/ 0 w 117"/>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77"/>
                  <a:gd name="T65" fmla="*/ 117 w 117"/>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07" y="41"/>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2" name="Freeform 431"/>
              <p:cNvSpPr>
                <a:spLocks/>
              </p:cNvSpPr>
              <p:nvPr/>
            </p:nvSpPr>
            <p:spPr bwMode="auto">
              <a:xfrm>
                <a:off x="3444" y="3094"/>
                <a:ext cx="3" cy="5"/>
              </a:xfrm>
              <a:custGeom>
                <a:avLst/>
                <a:gdLst>
                  <a:gd name="T0" fmla="*/ 0 w 81"/>
                  <a:gd name="T1" fmla="*/ 0 h 90"/>
                  <a:gd name="T2" fmla="*/ 0 w 81"/>
                  <a:gd name="T3" fmla="*/ 0 h 90"/>
                  <a:gd name="T4" fmla="*/ 0 w 81"/>
                  <a:gd name="T5" fmla="*/ 0 h 90"/>
                  <a:gd name="T6" fmla="*/ 0 w 81"/>
                  <a:gd name="T7" fmla="*/ 0 h 90"/>
                  <a:gd name="T8" fmla="*/ 0 w 81"/>
                  <a:gd name="T9" fmla="*/ 0 h 90"/>
                  <a:gd name="T10" fmla="*/ 0 w 81"/>
                  <a:gd name="T11" fmla="*/ 0 h 90"/>
                  <a:gd name="T12" fmla="*/ 0 w 81"/>
                  <a:gd name="T13" fmla="*/ 0 h 90"/>
                  <a:gd name="T14" fmla="*/ 0 w 81"/>
                  <a:gd name="T15" fmla="*/ 0 h 90"/>
                  <a:gd name="T16" fmla="*/ 0 w 81"/>
                  <a:gd name="T17" fmla="*/ 0 h 90"/>
                  <a:gd name="T18" fmla="*/ 0 w 81"/>
                  <a:gd name="T19" fmla="*/ 0 h 90"/>
                  <a:gd name="T20" fmla="*/ 0 w 81"/>
                  <a:gd name="T21" fmla="*/ 0 h 90"/>
                  <a:gd name="T22" fmla="*/ 0 w 81"/>
                  <a:gd name="T23" fmla="*/ 0 h 90"/>
                  <a:gd name="T24" fmla="*/ 0 w 81"/>
                  <a:gd name="T25" fmla="*/ 0 h 90"/>
                  <a:gd name="T26" fmla="*/ 0 w 81"/>
                  <a:gd name="T27" fmla="*/ 0 h 90"/>
                  <a:gd name="T28" fmla="*/ 0 w 81"/>
                  <a:gd name="T29" fmla="*/ 0 h 90"/>
                  <a:gd name="T30" fmla="*/ 0 w 81"/>
                  <a:gd name="T31" fmla="*/ 0 h 90"/>
                  <a:gd name="T32" fmla="*/ 0 w 81"/>
                  <a:gd name="T33" fmla="*/ 0 h 90"/>
                  <a:gd name="T34" fmla="*/ 0 w 81"/>
                  <a:gd name="T35" fmla="*/ 0 h 90"/>
                  <a:gd name="T36" fmla="*/ 0 w 81"/>
                  <a:gd name="T37" fmla="*/ 0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
                  <a:gd name="T58" fmla="*/ 0 h 90"/>
                  <a:gd name="T59" fmla="*/ 81 w 81"/>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3" name="Freeform 432"/>
              <p:cNvSpPr>
                <a:spLocks/>
              </p:cNvSpPr>
              <p:nvPr/>
            </p:nvSpPr>
            <p:spPr bwMode="auto">
              <a:xfrm>
                <a:off x="3443" y="3097"/>
                <a:ext cx="2" cy="1"/>
              </a:xfrm>
              <a:custGeom>
                <a:avLst/>
                <a:gdLst>
                  <a:gd name="T0" fmla="*/ 0 w 33"/>
                  <a:gd name="T1" fmla="*/ 0 h 19"/>
                  <a:gd name="T2" fmla="*/ 0 w 33"/>
                  <a:gd name="T3" fmla="*/ 0 h 19"/>
                  <a:gd name="T4" fmla="*/ 0 w 33"/>
                  <a:gd name="T5" fmla="*/ 0 h 19"/>
                  <a:gd name="T6" fmla="*/ 0 w 33"/>
                  <a:gd name="T7" fmla="*/ 0 h 19"/>
                  <a:gd name="T8" fmla="*/ 0 w 33"/>
                  <a:gd name="T9" fmla="*/ 0 h 19"/>
                  <a:gd name="T10" fmla="*/ 0 w 33"/>
                  <a:gd name="T11" fmla="*/ 0 h 19"/>
                  <a:gd name="T12" fmla="*/ 0 w 33"/>
                  <a:gd name="T13" fmla="*/ 0 h 19"/>
                  <a:gd name="T14" fmla="*/ 0 w 33"/>
                  <a:gd name="T15" fmla="*/ 0 h 19"/>
                  <a:gd name="T16" fmla="*/ 0 w 33"/>
                  <a:gd name="T17" fmla="*/ 0 h 19"/>
                  <a:gd name="T18" fmla="*/ 0 w 33"/>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19"/>
                  <a:gd name="T32" fmla="*/ 33 w 33"/>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4" name="Freeform 433"/>
              <p:cNvSpPr>
                <a:spLocks/>
              </p:cNvSpPr>
              <p:nvPr/>
            </p:nvSpPr>
            <p:spPr bwMode="auto">
              <a:xfrm>
                <a:off x="3398" y="3240"/>
                <a:ext cx="1" cy="1"/>
              </a:xfrm>
              <a:custGeom>
                <a:avLst/>
                <a:gdLst>
                  <a:gd name="T0" fmla="*/ 0 w 21"/>
                  <a:gd name="T1" fmla="*/ 0 h 27"/>
                  <a:gd name="T2" fmla="*/ 0 w 21"/>
                  <a:gd name="T3" fmla="*/ 0 h 27"/>
                  <a:gd name="T4" fmla="*/ 0 w 21"/>
                  <a:gd name="T5" fmla="*/ 0 h 27"/>
                  <a:gd name="T6" fmla="*/ 0 w 21"/>
                  <a:gd name="T7" fmla="*/ 0 h 27"/>
                  <a:gd name="T8" fmla="*/ 0 w 21"/>
                  <a:gd name="T9" fmla="*/ 0 h 27"/>
                  <a:gd name="T10" fmla="*/ 0 w 21"/>
                  <a:gd name="T11" fmla="*/ 0 h 27"/>
                  <a:gd name="T12" fmla="*/ 0 w 21"/>
                  <a:gd name="T13" fmla="*/ 0 h 27"/>
                  <a:gd name="T14" fmla="*/ 0 w 21"/>
                  <a:gd name="T15" fmla="*/ 0 h 27"/>
                  <a:gd name="T16" fmla="*/ 0 w 21"/>
                  <a:gd name="T17" fmla="*/ 0 h 27"/>
                  <a:gd name="T18" fmla="*/ 0 w 2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7"/>
                  <a:gd name="T32" fmla="*/ 21 w 2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5" name="Freeform 434"/>
              <p:cNvSpPr>
                <a:spLocks/>
              </p:cNvSpPr>
              <p:nvPr/>
            </p:nvSpPr>
            <p:spPr bwMode="auto">
              <a:xfrm>
                <a:off x="3389" y="3221"/>
                <a:ext cx="10" cy="20"/>
              </a:xfrm>
              <a:custGeom>
                <a:avLst/>
                <a:gdLst>
                  <a:gd name="T0" fmla="*/ 0 w 218"/>
                  <a:gd name="T1" fmla="*/ 0 h 365"/>
                  <a:gd name="T2" fmla="*/ 0 w 218"/>
                  <a:gd name="T3" fmla="*/ 0 h 365"/>
                  <a:gd name="T4" fmla="*/ 0 w 218"/>
                  <a:gd name="T5" fmla="*/ 0 h 365"/>
                  <a:gd name="T6" fmla="*/ 0 w 218"/>
                  <a:gd name="T7" fmla="*/ 0 h 365"/>
                  <a:gd name="T8" fmla="*/ 0 w 218"/>
                  <a:gd name="T9" fmla="*/ 0 h 365"/>
                  <a:gd name="T10" fmla="*/ 0 w 218"/>
                  <a:gd name="T11" fmla="*/ 0 h 365"/>
                  <a:gd name="T12" fmla="*/ 0 w 218"/>
                  <a:gd name="T13" fmla="*/ 0 h 365"/>
                  <a:gd name="T14" fmla="*/ 0 w 218"/>
                  <a:gd name="T15" fmla="*/ 0 h 365"/>
                  <a:gd name="T16" fmla="*/ 0 w 218"/>
                  <a:gd name="T17" fmla="*/ 0 h 365"/>
                  <a:gd name="T18" fmla="*/ 0 w 218"/>
                  <a:gd name="T19" fmla="*/ 0 h 365"/>
                  <a:gd name="T20" fmla="*/ 0 w 218"/>
                  <a:gd name="T21" fmla="*/ 0 h 365"/>
                  <a:gd name="T22" fmla="*/ 0 w 218"/>
                  <a:gd name="T23" fmla="*/ 0 h 365"/>
                  <a:gd name="T24" fmla="*/ 0 w 218"/>
                  <a:gd name="T25" fmla="*/ 0 h 365"/>
                  <a:gd name="T26" fmla="*/ 0 w 218"/>
                  <a:gd name="T27" fmla="*/ 0 h 365"/>
                  <a:gd name="T28" fmla="*/ 0 w 218"/>
                  <a:gd name="T29" fmla="*/ 0 h 365"/>
                  <a:gd name="T30" fmla="*/ 0 w 218"/>
                  <a:gd name="T31" fmla="*/ 0 h 365"/>
                  <a:gd name="T32" fmla="*/ 0 w 218"/>
                  <a:gd name="T33" fmla="*/ 0 h 365"/>
                  <a:gd name="T34" fmla="*/ 0 w 218"/>
                  <a:gd name="T35" fmla="*/ 0 h 365"/>
                  <a:gd name="T36" fmla="*/ 0 w 218"/>
                  <a:gd name="T37" fmla="*/ 0 h 365"/>
                  <a:gd name="T38" fmla="*/ 0 w 218"/>
                  <a:gd name="T39" fmla="*/ 0 h 365"/>
                  <a:gd name="T40" fmla="*/ 0 w 218"/>
                  <a:gd name="T41" fmla="*/ 0 h 365"/>
                  <a:gd name="T42" fmla="*/ 0 w 218"/>
                  <a:gd name="T43" fmla="*/ 0 h 365"/>
                  <a:gd name="T44" fmla="*/ 0 w 218"/>
                  <a:gd name="T45" fmla="*/ 0 h 365"/>
                  <a:gd name="T46" fmla="*/ 0 w 218"/>
                  <a:gd name="T47" fmla="*/ 0 h 365"/>
                  <a:gd name="T48" fmla="*/ 0 w 218"/>
                  <a:gd name="T49" fmla="*/ 0 h 365"/>
                  <a:gd name="T50" fmla="*/ 0 w 218"/>
                  <a:gd name="T51" fmla="*/ 0 h 365"/>
                  <a:gd name="T52" fmla="*/ 0 w 218"/>
                  <a:gd name="T53" fmla="*/ 0 h 365"/>
                  <a:gd name="T54" fmla="*/ 0 w 218"/>
                  <a:gd name="T55" fmla="*/ 0 h 365"/>
                  <a:gd name="T56" fmla="*/ 0 w 218"/>
                  <a:gd name="T57" fmla="*/ 0 h 365"/>
                  <a:gd name="T58" fmla="*/ 0 w 218"/>
                  <a:gd name="T59" fmla="*/ 0 h 365"/>
                  <a:gd name="T60" fmla="*/ 0 w 218"/>
                  <a:gd name="T61" fmla="*/ 0 h 365"/>
                  <a:gd name="T62" fmla="*/ 0 w 218"/>
                  <a:gd name="T63" fmla="*/ 0 h 365"/>
                  <a:gd name="T64" fmla="*/ 0 w 218"/>
                  <a:gd name="T65" fmla="*/ 0 h 365"/>
                  <a:gd name="T66" fmla="*/ 0 w 218"/>
                  <a:gd name="T67" fmla="*/ 0 h 365"/>
                  <a:gd name="T68" fmla="*/ 0 w 218"/>
                  <a:gd name="T69" fmla="*/ 0 h 365"/>
                  <a:gd name="T70" fmla="*/ 0 w 218"/>
                  <a:gd name="T71" fmla="*/ 0 h 365"/>
                  <a:gd name="T72" fmla="*/ 0 w 218"/>
                  <a:gd name="T73" fmla="*/ 0 h 3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8"/>
                  <a:gd name="T112" fmla="*/ 0 h 365"/>
                  <a:gd name="T113" fmla="*/ 218 w 218"/>
                  <a:gd name="T114" fmla="*/ 365 h 3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6" name="Freeform 435"/>
              <p:cNvSpPr>
                <a:spLocks/>
              </p:cNvSpPr>
              <p:nvPr/>
            </p:nvSpPr>
            <p:spPr bwMode="auto">
              <a:xfrm>
                <a:off x="3389" y="3216"/>
                <a:ext cx="2" cy="5"/>
              </a:xfrm>
              <a:custGeom>
                <a:avLst/>
                <a:gdLst>
                  <a:gd name="T0" fmla="*/ 0 w 37"/>
                  <a:gd name="T1" fmla="*/ 0 h 92"/>
                  <a:gd name="T2" fmla="*/ 0 w 37"/>
                  <a:gd name="T3" fmla="*/ 0 h 92"/>
                  <a:gd name="T4" fmla="*/ 0 w 37"/>
                  <a:gd name="T5" fmla="*/ 0 h 92"/>
                  <a:gd name="T6" fmla="*/ 0 w 37"/>
                  <a:gd name="T7" fmla="*/ 0 h 92"/>
                  <a:gd name="T8" fmla="*/ 0 w 37"/>
                  <a:gd name="T9" fmla="*/ 0 h 92"/>
                  <a:gd name="T10" fmla="*/ 0 w 37"/>
                  <a:gd name="T11" fmla="*/ 0 h 92"/>
                  <a:gd name="T12" fmla="*/ 0 w 37"/>
                  <a:gd name="T13" fmla="*/ 0 h 92"/>
                  <a:gd name="T14" fmla="*/ 0 w 37"/>
                  <a:gd name="T15" fmla="*/ 0 h 92"/>
                  <a:gd name="T16" fmla="*/ 0 w 37"/>
                  <a:gd name="T17" fmla="*/ 0 h 92"/>
                  <a:gd name="T18" fmla="*/ 0 w 37"/>
                  <a:gd name="T19" fmla="*/ 0 h 92"/>
                  <a:gd name="T20" fmla="*/ 0 w 37"/>
                  <a:gd name="T21" fmla="*/ 0 h 92"/>
                  <a:gd name="T22" fmla="*/ 0 w 37"/>
                  <a:gd name="T23" fmla="*/ 0 h 92"/>
                  <a:gd name="T24" fmla="*/ 0 w 37"/>
                  <a:gd name="T25" fmla="*/ 0 h 92"/>
                  <a:gd name="T26" fmla="*/ 0 w 37"/>
                  <a:gd name="T27" fmla="*/ 0 h 92"/>
                  <a:gd name="T28" fmla="*/ 0 w 37"/>
                  <a:gd name="T29" fmla="*/ 0 h 92"/>
                  <a:gd name="T30" fmla="*/ 0 w 37"/>
                  <a:gd name="T31" fmla="*/ 0 h 92"/>
                  <a:gd name="T32" fmla="*/ 0 w 37"/>
                  <a:gd name="T33" fmla="*/ 0 h 92"/>
                  <a:gd name="T34" fmla="*/ 0 w 37"/>
                  <a:gd name="T35" fmla="*/ 0 h 92"/>
                  <a:gd name="T36" fmla="*/ 0 w 37"/>
                  <a:gd name="T37" fmla="*/ 0 h 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92"/>
                  <a:gd name="T59" fmla="*/ 37 w 37"/>
                  <a:gd name="T60" fmla="*/ 92 h 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7" name="Freeform 436"/>
              <p:cNvSpPr>
                <a:spLocks/>
              </p:cNvSpPr>
              <p:nvPr/>
            </p:nvSpPr>
            <p:spPr bwMode="auto">
              <a:xfrm>
                <a:off x="3389" y="3220"/>
                <a:ext cx="1" cy="1"/>
              </a:xfrm>
              <a:custGeom>
                <a:avLst/>
                <a:gdLst>
                  <a:gd name="T0" fmla="*/ 0 w 28"/>
                  <a:gd name="T1" fmla="*/ 0 h 18"/>
                  <a:gd name="T2" fmla="*/ 0 w 28"/>
                  <a:gd name="T3" fmla="*/ 0 h 18"/>
                  <a:gd name="T4" fmla="*/ 0 w 28"/>
                  <a:gd name="T5" fmla="*/ 0 h 18"/>
                  <a:gd name="T6" fmla="*/ 0 w 28"/>
                  <a:gd name="T7" fmla="*/ 0 h 18"/>
                  <a:gd name="T8" fmla="*/ 0 w 28"/>
                  <a:gd name="T9" fmla="*/ 0 h 18"/>
                  <a:gd name="T10" fmla="*/ 0 w 28"/>
                  <a:gd name="T11" fmla="*/ 0 h 18"/>
                  <a:gd name="T12" fmla="*/ 0 w 28"/>
                  <a:gd name="T13" fmla="*/ 0 h 18"/>
                  <a:gd name="T14" fmla="*/ 0 w 28"/>
                  <a:gd name="T15" fmla="*/ 0 h 18"/>
                  <a:gd name="T16" fmla="*/ 0 w 28"/>
                  <a:gd name="T17" fmla="*/ 0 h 18"/>
                  <a:gd name="T18" fmla="*/ 0 w 28"/>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8"/>
                  <a:gd name="T32" fmla="*/ 28 w 2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8" name="Freeform 437"/>
              <p:cNvSpPr>
                <a:spLocks/>
              </p:cNvSpPr>
              <p:nvPr/>
            </p:nvSpPr>
            <p:spPr bwMode="auto">
              <a:xfrm>
                <a:off x="3397" y="3233"/>
                <a:ext cx="1" cy="2"/>
              </a:xfrm>
              <a:custGeom>
                <a:avLst/>
                <a:gdLst>
                  <a:gd name="T0" fmla="*/ 0 w 21"/>
                  <a:gd name="T1" fmla="*/ 0 h 27"/>
                  <a:gd name="T2" fmla="*/ 0 w 21"/>
                  <a:gd name="T3" fmla="*/ 0 h 27"/>
                  <a:gd name="T4" fmla="*/ 0 w 21"/>
                  <a:gd name="T5" fmla="*/ 0 h 27"/>
                  <a:gd name="T6" fmla="*/ 0 w 21"/>
                  <a:gd name="T7" fmla="*/ 0 h 27"/>
                  <a:gd name="T8" fmla="*/ 0 w 21"/>
                  <a:gd name="T9" fmla="*/ 0 h 27"/>
                  <a:gd name="T10" fmla="*/ 0 w 21"/>
                  <a:gd name="T11" fmla="*/ 0 h 27"/>
                  <a:gd name="T12" fmla="*/ 0 w 21"/>
                  <a:gd name="T13" fmla="*/ 0 h 27"/>
                  <a:gd name="T14" fmla="*/ 0 w 21"/>
                  <a:gd name="T15" fmla="*/ 0 h 27"/>
                  <a:gd name="T16" fmla="*/ 0 w 21"/>
                  <a:gd name="T17" fmla="*/ 0 h 27"/>
                  <a:gd name="T18" fmla="*/ 0 w 2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7"/>
                  <a:gd name="T32" fmla="*/ 21 w 2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49" name="Freeform 438"/>
              <p:cNvSpPr>
                <a:spLocks/>
              </p:cNvSpPr>
              <p:nvPr/>
            </p:nvSpPr>
            <p:spPr bwMode="auto">
              <a:xfrm>
                <a:off x="3393" y="3224"/>
                <a:ext cx="5" cy="11"/>
              </a:xfrm>
              <a:custGeom>
                <a:avLst/>
                <a:gdLst>
                  <a:gd name="T0" fmla="*/ 0 w 115"/>
                  <a:gd name="T1" fmla="*/ 0 h 181"/>
                  <a:gd name="T2" fmla="*/ 0 w 115"/>
                  <a:gd name="T3" fmla="*/ 0 h 181"/>
                  <a:gd name="T4" fmla="*/ 0 w 115"/>
                  <a:gd name="T5" fmla="*/ 0 h 181"/>
                  <a:gd name="T6" fmla="*/ 0 w 115"/>
                  <a:gd name="T7" fmla="*/ 0 h 181"/>
                  <a:gd name="T8" fmla="*/ 0 w 115"/>
                  <a:gd name="T9" fmla="*/ 0 h 181"/>
                  <a:gd name="T10" fmla="*/ 0 w 115"/>
                  <a:gd name="T11" fmla="*/ 0 h 181"/>
                  <a:gd name="T12" fmla="*/ 0 w 115"/>
                  <a:gd name="T13" fmla="*/ 0 h 181"/>
                  <a:gd name="T14" fmla="*/ 0 w 115"/>
                  <a:gd name="T15" fmla="*/ 0 h 181"/>
                  <a:gd name="T16" fmla="*/ 0 w 115"/>
                  <a:gd name="T17" fmla="*/ 0 h 181"/>
                  <a:gd name="T18" fmla="*/ 0 w 115"/>
                  <a:gd name="T19" fmla="*/ 0 h 181"/>
                  <a:gd name="T20" fmla="*/ 0 w 115"/>
                  <a:gd name="T21" fmla="*/ 0 h 181"/>
                  <a:gd name="T22" fmla="*/ 0 w 115"/>
                  <a:gd name="T23" fmla="*/ 0 h 181"/>
                  <a:gd name="T24" fmla="*/ 0 w 115"/>
                  <a:gd name="T25" fmla="*/ 0 h 181"/>
                  <a:gd name="T26" fmla="*/ 0 w 115"/>
                  <a:gd name="T27" fmla="*/ 0 h 181"/>
                  <a:gd name="T28" fmla="*/ 0 w 115"/>
                  <a:gd name="T29" fmla="*/ 0 h 181"/>
                  <a:gd name="T30" fmla="*/ 0 w 115"/>
                  <a:gd name="T31" fmla="*/ 0 h 181"/>
                  <a:gd name="T32" fmla="*/ 0 w 115"/>
                  <a:gd name="T33" fmla="*/ 0 h 181"/>
                  <a:gd name="T34" fmla="*/ 0 w 115"/>
                  <a:gd name="T35" fmla="*/ 0 h 181"/>
                  <a:gd name="T36" fmla="*/ 0 w 115"/>
                  <a:gd name="T37" fmla="*/ 0 h 181"/>
                  <a:gd name="T38" fmla="*/ 0 w 115"/>
                  <a:gd name="T39" fmla="*/ 0 h 181"/>
                  <a:gd name="T40" fmla="*/ 0 w 115"/>
                  <a:gd name="T41" fmla="*/ 0 h 181"/>
                  <a:gd name="T42" fmla="*/ 0 w 115"/>
                  <a:gd name="T43" fmla="*/ 0 h 181"/>
                  <a:gd name="T44" fmla="*/ 0 w 115"/>
                  <a:gd name="T45" fmla="*/ 0 h 181"/>
                  <a:gd name="T46" fmla="*/ 0 w 115"/>
                  <a:gd name="T47" fmla="*/ 0 h 181"/>
                  <a:gd name="T48" fmla="*/ 0 w 115"/>
                  <a:gd name="T49" fmla="*/ 0 h 181"/>
                  <a:gd name="T50" fmla="*/ 0 w 115"/>
                  <a:gd name="T51" fmla="*/ 0 h 181"/>
                  <a:gd name="T52" fmla="*/ 0 w 115"/>
                  <a:gd name="T53" fmla="*/ 0 h 181"/>
                  <a:gd name="T54" fmla="*/ 0 w 115"/>
                  <a:gd name="T55" fmla="*/ 0 h 181"/>
                  <a:gd name="T56" fmla="*/ 0 w 115"/>
                  <a:gd name="T57" fmla="*/ 0 h 181"/>
                  <a:gd name="T58" fmla="*/ 0 w 115"/>
                  <a:gd name="T59" fmla="*/ 0 h 181"/>
                  <a:gd name="T60" fmla="*/ 0 w 115"/>
                  <a:gd name="T61" fmla="*/ 0 h 181"/>
                  <a:gd name="T62" fmla="*/ 0 w 115"/>
                  <a:gd name="T63" fmla="*/ 0 h 181"/>
                  <a:gd name="T64" fmla="*/ 0 w 115"/>
                  <a:gd name="T65" fmla="*/ 0 h 181"/>
                  <a:gd name="T66" fmla="*/ 0 w 115"/>
                  <a:gd name="T67" fmla="*/ 0 h 181"/>
                  <a:gd name="T68" fmla="*/ 0 w 115"/>
                  <a:gd name="T69" fmla="*/ 0 h 181"/>
                  <a:gd name="T70" fmla="*/ 0 w 115"/>
                  <a:gd name="T71" fmla="*/ 0 h 181"/>
                  <a:gd name="T72" fmla="*/ 0 w 115"/>
                  <a:gd name="T73" fmla="*/ 0 h 1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
                  <a:gd name="T112" fmla="*/ 0 h 181"/>
                  <a:gd name="T113" fmla="*/ 115 w 115"/>
                  <a:gd name="T114" fmla="*/ 181 h 1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0" name="Freeform 439"/>
              <p:cNvSpPr>
                <a:spLocks/>
              </p:cNvSpPr>
              <p:nvPr/>
            </p:nvSpPr>
            <p:spPr bwMode="auto">
              <a:xfrm>
                <a:off x="3393" y="3222"/>
                <a:ext cx="1" cy="2"/>
              </a:xfrm>
              <a:custGeom>
                <a:avLst/>
                <a:gdLst>
                  <a:gd name="T0" fmla="*/ 0 w 33"/>
                  <a:gd name="T1" fmla="*/ 0 h 47"/>
                  <a:gd name="T2" fmla="*/ 0 w 33"/>
                  <a:gd name="T3" fmla="*/ 0 h 47"/>
                  <a:gd name="T4" fmla="*/ 0 w 33"/>
                  <a:gd name="T5" fmla="*/ 0 h 47"/>
                  <a:gd name="T6" fmla="*/ 0 w 33"/>
                  <a:gd name="T7" fmla="*/ 0 h 47"/>
                  <a:gd name="T8" fmla="*/ 0 w 33"/>
                  <a:gd name="T9" fmla="*/ 0 h 47"/>
                  <a:gd name="T10" fmla="*/ 0 w 33"/>
                  <a:gd name="T11" fmla="*/ 0 h 47"/>
                  <a:gd name="T12" fmla="*/ 0 w 33"/>
                  <a:gd name="T13" fmla="*/ 0 h 47"/>
                  <a:gd name="T14" fmla="*/ 0 w 33"/>
                  <a:gd name="T15" fmla="*/ 0 h 47"/>
                  <a:gd name="T16" fmla="*/ 0 w 33"/>
                  <a:gd name="T17" fmla="*/ 0 h 47"/>
                  <a:gd name="T18" fmla="*/ 0 w 33"/>
                  <a:gd name="T19" fmla="*/ 0 h 47"/>
                  <a:gd name="T20" fmla="*/ 0 w 33"/>
                  <a:gd name="T21" fmla="*/ 0 h 47"/>
                  <a:gd name="T22" fmla="*/ 0 w 33"/>
                  <a:gd name="T23" fmla="*/ 0 h 47"/>
                  <a:gd name="T24" fmla="*/ 0 w 33"/>
                  <a:gd name="T25" fmla="*/ 0 h 47"/>
                  <a:gd name="T26" fmla="*/ 0 w 33"/>
                  <a:gd name="T27" fmla="*/ 0 h 47"/>
                  <a:gd name="T28" fmla="*/ 0 w 33"/>
                  <a:gd name="T29" fmla="*/ 0 h 47"/>
                  <a:gd name="T30" fmla="*/ 0 w 33"/>
                  <a:gd name="T31" fmla="*/ 0 h 47"/>
                  <a:gd name="T32" fmla="*/ 0 w 33"/>
                  <a:gd name="T33" fmla="*/ 0 h 47"/>
                  <a:gd name="T34" fmla="*/ 0 w 33"/>
                  <a:gd name="T35" fmla="*/ 0 h 47"/>
                  <a:gd name="T36" fmla="*/ 0 w 33"/>
                  <a:gd name="T37" fmla="*/ 0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47"/>
                  <a:gd name="T59" fmla="*/ 33 w 33"/>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1" name="Freeform 440"/>
              <p:cNvSpPr>
                <a:spLocks/>
              </p:cNvSpPr>
              <p:nvPr/>
            </p:nvSpPr>
            <p:spPr bwMode="auto">
              <a:xfrm>
                <a:off x="3393" y="3224"/>
                <a:ext cx="1" cy="1"/>
              </a:xfrm>
              <a:custGeom>
                <a:avLst/>
                <a:gdLst>
                  <a:gd name="T0" fmla="*/ 0 w 29"/>
                  <a:gd name="T1" fmla="*/ 0 h 18"/>
                  <a:gd name="T2" fmla="*/ 0 w 29"/>
                  <a:gd name="T3" fmla="*/ 0 h 18"/>
                  <a:gd name="T4" fmla="*/ 0 w 29"/>
                  <a:gd name="T5" fmla="*/ 0 h 18"/>
                  <a:gd name="T6" fmla="*/ 0 w 29"/>
                  <a:gd name="T7" fmla="*/ 0 h 18"/>
                  <a:gd name="T8" fmla="*/ 0 w 29"/>
                  <a:gd name="T9" fmla="*/ 0 h 18"/>
                  <a:gd name="T10" fmla="*/ 0 w 29"/>
                  <a:gd name="T11" fmla="*/ 0 h 18"/>
                  <a:gd name="T12" fmla="*/ 0 w 29"/>
                  <a:gd name="T13" fmla="*/ 0 h 18"/>
                  <a:gd name="T14" fmla="*/ 0 w 29"/>
                  <a:gd name="T15" fmla="*/ 0 h 18"/>
                  <a:gd name="T16" fmla="*/ 0 w 29"/>
                  <a:gd name="T17" fmla="*/ 0 h 18"/>
                  <a:gd name="T18" fmla="*/ 0 w 29"/>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8"/>
                  <a:gd name="T32" fmla="*/ 29 w 29"/>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2" name="Freeform 441"/>
              <p:cNvSpPr>
                <a:spLocks/>
              </p:cNvSpPr>
              <p:nvPr/>
            </p:nvSpPr>
            <p:spPr bwMode="auto">
              <a:xfrm>
                <a:off x="3563" y="3123"/>
                <a:ext cx="1" cy="1"/>
              </a:xfrm>
              <a:custGeom>
                <a:avLst/>
                <a:gdLst>
                  <a:gd name="T0" fmla="*/ 0 w 15"/>
                  <a:gd name="T1" fmla="*/ 0 h 20"/>
                  <a:gd name="T2" fmla="*/ 0 w 15"/>
                  <a:gd name="T3" fmla="*/ 0 h 20"/>
                  <a:gd name="T4" fmla="*/ 0 w 15"/>
                  <a:gd name="T5" fmla="*/ 0 h 20"/>
                  <a:gd name="T6" fmla="*/ 0 w 15"/>
                  <a:gd name="T7" fmla="*/ 0 h 20"/>
                  <a:gd name="T8" fmla="*/ 0 w 15"/>
                  <a:gd name="T9" fmla="*/ 0 h 20"/>
                  <a:gd name="T10" fmla="*/ 0 w 15"/>
                  <a:gd name="T11" fmla="*/ 0 h 20"/>
                  <a:gd name="T12" fmla="*/ 0 60000 65536"/>
                  <a:gd name="T13" fmla="*/ 0 60000 65536"/>
                  <a:gd name="T14" fmla="*/ 0 60000 65536"/>
                  <a:gd name="T15" fmla="*/ 0 60000 65536"/>
                  <a:gd name="T16" fmla="*/ 0 60000 65536"/>
                  <a:gd name="T17" fmla="*/ 0 60000 65536"/>
                  <a:gd name="T18" fmla="*/ 0 w 15"/>
                  <a:gd name="T19" fmla="*/ 0 h 20"/>
                  <a:gd name="T20" fmla="*/ 15 w 1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5" h="20">
                    <a:moveTo>
                      <a:pt x="15" y="1"/>
                    </a:moveTo>
                    <a:lnTo>
                      <a:pt x="7" y="0"/>
                    </a:lnTo>
                    <a:lnTo>
                      <a:pt x="1" y="5"/>
                    </a:lnTo>
                    <a:lnTo>
                      <a:pt x="0" y="13"/>
                    </a:lnTo>
                    <a:lnTo>
                      <a:pt x="5" y="2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3" name="Freeform 442"/>
              <p:cNvSpPr>
                <a:spLocks/>
              </p:cNvSpPr>
              <p:nvPr/>
            </p:nvSpPr>
            <p:spPr bwMode="auto">
              <a:xfrm>
                <a:off x="3563" y="3123"/>
                <a:ext cx="7" cy="15"/>
              </a:xfrm>
              <a:custGeom>
                <a:avLst/>
                <a:gdLst>
                  <a:gd name="T0" fmla="*/ 0 w 164"/>
                  <a:gd name="T1" fmla="*/ 0 h 274"/>
                  <a:gd name="T2" fmla="*/ 0 w 164"/>
                  <a:gd name="T3" fmla="*/ 0 h 274"/>
                  <a:gd name="T4" fmla="*/ 0 w 164"/>
                  <a:gd name="T5" fmla="*/ 0 h 274"/>
                  <a:gd name="T6" fmla="*/ 0 w 164"/>
                  <a:gd name="T7" fmla="*/ 0 h 274"/>
                  <a:gd name="T8" fmla="*/ 0 w 164"/>
                  <a:gd name="T9" fmla="*/ 0 h 274"/>
                  <a:gd name="T10" fmla="*/ 0 w 164"/>
                  <a:gd name="T11" fmla="*/ 0 h 274"/>
                  <a:gd name="T12" fmla="*/ 0 w 164"/>
                  <a:gd name="T13" fmla="*/ 0 h 274"/>
                  <a:gd name="T14" fmla="*/ 0 w 164"/>
                  <a:gd name="T15" fmla="*/ 0 h 274"/>
                  <a:gd name="T16" fmla="*/ 0 w 164"/>
                  <a:gd name="T17" fmla="*/ 0 h 274"/>
                  <a:gd name="T18" fmla="*/ 0 w 164"/>
                  <a:gd name="T19" fmla="*/ 0 h 274"/>
                  <a:gd name="T20" fmla="*/ 0 w 164"/>
                  <a:gd name="T21" fmla="*/ 0 h 274"/>
                  <a:gd name="T22" fmla="*/ 0 w 164"/>
                  <a:gd name="T23" fmla="*/ 0 h 274"/>
                  <a:gd name="T24" fmla="*/ 0 w 164"/>
                  <a:gd name="T25" fmla="*/ 0 h 274"/>
                  <a:gd name="T26" fmla="*/ 0 w 164"/>
                  <a:gd name="T27" fmla="*/ 0 h 274"/>
                  <a:gd name="T28" fmla="*/ 0 w 164"/>
                  <a:gd name="T29" fmla="*/ 0 h 274"/>
                  <a:gd name="T30" fmla="*/ 0 w 164"/>
                  <a:gd name="T31" fmla="*/ 0 h 274"/>
                  <a:gd name="T32" fmla="*/ 0 w 164"/>
                  <a:gd name="T33" fmla="*/ 0 h 274"/>
                  <a:gd name="T34" fmla="*/ 0 w 164"/>
                  <a:gd name="T35" fmla="*/ 0 h 274"/>
                  <a:gd name="T36" fmla="*/ 0 w 164"/>
                  <a:gd name="T37" fmla="*/ 0 h 274"/>
                  <a:gd name="T38" fmla="*/ 0 w 164"/>
                  <a:gd name="T39" fmla="*/ 0 h 274"/>
                  <a:gd name="T40" fmla="*/ 0 w 164"/>
                  <a:gd name="T41" fmla="*/ 0 h 274"/>
                  <a:gd name="T42" fmla="*/ 0 w 164"/>
                  <a:gd name="T43" fmla="*/ 0 h 274"/>
                  <a:gd name="T44" fmla="*/ 0 w 164"/>
                  <a:gd name="T45" fmla="*/ 0 h 274"/>
                  <a:gd name="T46" fmla="*/ 0 w 164"/>
                  <a:gd name="T47" fmla="*/ 0 h 274"/>
                  <a:gd name="T48" fmla="*/ 0 w 164"/>
                  <a:gd name="T49" fmla="*/ 0 h 274"/>
                  <a:gd name="T50" fmla="*/ 0 w 164"/>
                  <a:gd name="T51" fmla="*/ 0 h 274"/>
                  <a:gd name="T52" fmla="*/ 0 w 164"/>
                  <a:gd name="T53" fmla="*/ 0 h 274"/>
                  <a:gd name="T54" fmla="*/ 0 w 164"/>
                  <a:gd name="T55" fmla="*/ 0 h 274"/>
                  <a:gd name="T56" fmla="*/ 0 w 164"/>
                  <a:gd name="T57" fmla="*/ 0 h 274"/>
                  <a:gd name="T58" fmla="*/ 0 w 164"/>
                  <a:gd name="T59" fmla="*/ 0 h 274"/>
                  <a:gd name="T60" fmla="*/ 0 w 164"/>
                  <a:gd name="T61" fmla="*/ 0 h 274"/>
                  <a:gd name="T62" fmla="*/ 0 w 164"/>
                  <a:gd name="T63" fmla="*/ 0 h 274"/>
                  <a:gd name="T64" fmla="*/ 0 w 164"/>
                  <a:gd name="T65" fmla="*/ 0 h 274"/>
                  <a:gd name="T66" fmla="*/ 0 w 164"/>
                  <a:gd name="T67" fmla="*/ 0 h 274"/>
                  <a:gd name="T68" fmla="*/ 0 w 164"/>
                  <a:gd name="T69" fmla="*/ 0 h 274"/>
                  <a:gd name="T70" fmla="*/ 0 w 164"/>
                  <a:gd name="T71" fmla="*/ 0 h 274"/>
                  <a:gd name="T72" fmla="*/ 0 w 164"/>
                  <a:gd name="T73" fmla="*/ 0 h 2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4"/>
                  <a:gd name="T112" fmla="*/ 0 h 274"/>
                  <a:gd name="T113" fmla="*/ 164 w 164"/>
                  <a:gd name="T114" fmla="*/ 274 h 2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64" y="2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4" name="Freeform 443"/>
              <p:cNvSpPr>
                <a:spLocks/>
              </p:cNvSpPr>
              <p:nvPr/>
            </p:nvSpPr>
            <p:spPr bwMode="auto">
              <a:xfrm>
                <a:off x="3569" y="3138"/>
                <a:ext cx="1" cy="4"/>
              </a:xfrm>
              <a:custGeom>
                <a:avLst/>
                <a:gdLst>
                  <a:gd name="T0" fmla="*/ 0 w 29"/>
                  <a:gd name="T1" fmla="*/ 0 h 68"/>
                  <a:gd name="T2" fmla="*/ 0 w 29"/>
                  <a:gd name="T3" fmla="*/ 0 h 68"/>
                  <a:gd name="T4" fmla="*/ 0 w 29"/>
                  <a:gd name="T5" fmla="*/ 0 h 68"/>
                  <a:gd name="T6" fmla="*/ 0 w 29"/>
                  <a:gd name="T7" fmla="*/ 0 h 68"/>
                  <a:gd name="T8" fmla="*/ 0 w 29"/>
                  <a:gd name="T9" fmla="*/ 0 h 68"/>
                  <a:gd name="T10" fmla="*/ 0 w 29"/>
                  <a:gd name="T11" fmla="*/ 0 h 68"/>
                  <a:gd name="T12" fmla="*/ 0 w 29"/>
                  <a:gd name="T13" fmla="*/ 0 h 68"/>
                  <a:gd name="T14" fmla="*/ 0 w 29"/>
                  <a:gd name="T15" fmla="*/ 0 h 68"/>
                  <a:gd name="T16" fmla="*/ 0 w 29"/>
                  <a:gd name="T17" fmla="*/ 0 h 68"/>
                  <a:gd name="T18" fmla="*/ 0 w 29"/>
                  <a:gd name="T19" fmla="*/ 0 h 68"/>
                  <a:gd name="T20" fmla="*/ 0 w 29"/>
                  <a:gd name="T21" fmla="*/ 0 h 68"/>
                  <a:gd name="T22" fmla="*/ 0 w 29"/>
                  <a:gd name="T23" fmla="*/ 0 h 68"/>
                  <a:gd name="T24" fmla="*/ 0 w 29"/>
                  <a:gd name="T25" fmla="*/ 0 h 68"/>
                  <a:gd name="T26" fmla="*/ 0 w 29"/>
                  <a:gd name="T27" fmla="*/ 0 h 68"/>
                  <a:gd name="T28" fmla="*/ 0 w 29"/>
                  <a:gd name="T29" fmla="*/ 0 h 68"/>
                  <a:gd name="T30" fmla="*/ 0 w 29"/>
                  <a:gd name="T31" fmla="*/ 0 h 68"/>
                  <a:gd name="T32" fmla="*/ 0 w 29"/>
                  <a:gd name="T33" fmla="*/ 0 h 68"/>
                  <a:gd name="T34" fmla="*/ 0 w 29"/>
                  <a:gd name="T35" fmla="*/ 0 h 68"/>
                  <a:gd name="T36" fmla="*/ 0 w 29"/>
                  <a:gd name="T37" fmla="*/ 0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8"/>
                  <a:gd name="T59" fmla="*/ 29 w 29"/>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5" name="Freeform 444"/>
              <p:cNvSpPr>
                <a:spLocks/>
              </p:cNvSpPr>
              <p:nvPr/>
            </p:nvSpPr>
            <p:spPr bwMode="auto">
              <a:xfrm>
                <a:off x="3569" y="3138"/>
                <a:ext cx="1" cy="1"/>
              </a:xfrm>
              <a:custGeom>
                <a:avLst/>
                <a:gdLst>
                  <a:gd name="T0" fmla="*/ 0 w 21"/>
                  <a:gd name="T1" fmla="*/ 0 h 12"/>
                  <a:gd name="T2" fmla="*/ 0 w 21"/>
                  <a:gd name="T3" fmla="*/ 0 h 12"/>
                  <a:gd name="T4" fmla="*/ 0 w 21"/>
                  <a:gd name="T5" fmla="*/ 0 h 12"/>
                  <a:gd name="T6" fmla="*/ 0 w 21"/>
                  <a:gd name="T7" fmla="*/ 0 h 12"/>
                  <a:gd name="T8" fmla="*/ 0 w 21"/>
                  <a:gd name="T9" fmla="*/ 0 h 12"/>
                  <a:gd name="T10" fmla="*/ 0 w 21"/>
                  <a:gd name="T11" fmla="*/ 0 h 12"/>
                  <a:gd name="T12" fmla="*/ 0 60000 65536"/>
                  <a:gd name="T13" fmla="*/ 0 60000 65536"/>
                  <a:gd name="T14" fmla="*/ 0 60000 65536"/>
                  <a:gd name="T15" fmla="*/ 0 60000 65536"/>
                  <a:gd name="T16" fmla="*/ 0 60000 65536"/>
                  <a:gd name="T17" fmla="*/ 0 60000 65536"/>
                  <a:gd name="T18" fmla="*/ 0 w 21"/>
                  <a:gd name="T19" fmla="*/ 0 h 12"/>
                  <a:gd name="T20" fmla="*/ 21 w 2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1" h="12">
                    <a:moveTo>
                      <a:pt x="0" y="0"/>
                    </a:moveTo>
                    <a:lnTo>
                      <a:pt x="3" y="8"/>
                    </a:lnTo>
                    <a:lnTo>
                      <a:pt x="10" y="12"/>
                    </a:lnTo>
                    <a:lnTo>
                      <a:pt x="17" y="11"/>
                    </a:lnTo>
                    <a:lnTo>
                      <a:pt x="2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6" name="Freeform 445"/>
              <p:cNvSpPr>
                <a:spLocks/>
              </p:cNvSpPr>
              <p:nvPr/>
            </p:nvSpPr>
            <p:spPr bwMode="auto">
              <a:xfrm>
                <a:off x="3563" y="3128"/>
                <a:ext cx="1" cy="1"/>
              </a:xfrm>
              <a:custGeom>
                <a:avLst/>
                <a:gdLst>
                  <a:gd name="T0" fmla="*/ 0 w 15"/>
                  <a:gd name="T1" fmla="*/ 0 h 20"/>
                  <a:gd name="T2" fmla="*/ 0 w 15"/>
                  <a:gd name="T3" fmla="*/ 0 h 20"/>
                  <a:gd name="T4" fmla="*/ 0 w 15"/>
                  <a:gd name="T5" fmla="*/ 0 h 20"/>
                  <a:gd name="T6" fmla="*/ 0 w 15"/>
                  <a:gd name="T7" fmla="*/ 0 h 20"/>
                  <a:gd name="T8" fmla="*/ 0 w 15"/>
                  <a:gd name="T9" fmla="*/ 0 h 20"/>
                  <a:gd name="T10" fmla="*/ 0 w 15"/>
                  <a:gd name="T11" fmla="*/ 0 h 20"/>
                  <a:gd name="T12" fmla="*/ 0 60000 65536"/>
                  <a:gd name="T13" fmla="*/ 0 60000 65536"/>
                  <a:gd name="T14" fmla="*/ 0 60000 65536"/>
                  <a:gd name="T15" fmla="*/ 0 60000 65536"/>
                  <a:gd name="T16" fmla="*/ 0 60000 65536"/>
                  <a:gd name="T17" fmla="*/ 0 60000 65536"/>
                  <a:gd name="T18" fmla="*/ 0 w 15"/>
                  <a:gd name="T19" fmla="*/ 0 h 20"/>
                  <a:gd name="T20" fmla="*/ 15 w 1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5" h="20">
                    <a:moveTo>
                      <a:pt x="15" y="1"/>
                    </a:moveTo>
                    <a:lnTo>
                      <a:pt x="7" y="0"/>
                    </a:lnTo>
                    <a:lnTo>
                      <a:pt x="1" y="6"/>
                    </a:lnTo>
                    <a:lnTo>
                      <a:pt x="0" y="14"/>
                    </a:lnTo>
                    <a:lnTo>
                      <a:pt x="5" y="2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7" name="Freeform 446"/>
              <p:cNvSpPr>
                <a:spLocks/>
              </p:cNvSpPr>
              <p:nvPr/>
            </p:nvSpPr>
            <p:spPr bwMode="auto">
              <a:xfrm>
                <a:off x="3564" y="3128"/>
                <a:ext cx="4" cy="8"/>
              </a:xfrm>
              <a:custGeom>
                <a:avLst/>
                <a:gdLst>
                  <a:gd name="T0" fmla="*/ 0 w 86"/>
                  <a:gd name="T1" fmla="*/ 0 h 136"/>
                  <a:gd name="T2" fmla="*/ 0 w 86"/>
                  <a:gd name="T3" fmla="*/ 0 h 136"/>
                  <a:gd name="T4" fmla="*/ 0 w 86"/>
                  <a:gd name="T5" fmla="*/ 0 h 136"/>
                  <a:gd name="T6" fmla="*/ 0 w 86"/>
                  <a:gd name="T7" fmla="*/ 0 h 136"/>
                  <a:gd name="T8" fmla="*/ 0 w 86"/>
                  <a:gd name="T9" fmla="*/ 0 h 136"/>
                  <a:gd name="T10" fmla="*/ 0 w 86"/>
                  <a:gd name="T11" fmla="*/ 0 h 136"/>
                  <a:gd name="T12" fmla="*/ 0 w 86"/>
                  <a:gd name="T13" fmla="*/ 0 h 136"/>
                  <a:gd name="T14" fmla="*/ 0 w 86"/>
                  <a:gd name="T15" fmla="*/ 0 h 136"/>
                  <a:gd name="T16" fmla="*/ 0 w 86"/>
                  <a:gd name="T17" fmla="*/ 0 h 136"/>
                  <a:gd name="T18" fmla="*/ 0 w 86"/>
                  <a:gd name="T19" fmla="*/ 0 h 136"/>
                  <a:gd name="T20" fmla="*/ 0 w 86"/>
                  <a:gd name="T21" fmla="*/ 0 h 136"/>
                  <a:gd name="T22" fmla="*/ 0 w 86"/>
                  <a:gd name="T23" fmla="*/ 0 h 136"/>
                  <a:gd name="T24" fmla="*/ 0 w 86"/>
                  <a:gd name="T25" fmla="*/ 0 h 136"/>
                  <a:gd name="T26" fmla="*/ 0 w 86"/>
                  <a:gd name="T27" fmla="*/ 0 h 136"/>
                  <a:gd name="T28" fmla="*/ 0 w 86"/>
                  <a:gd name="T29" fmla="*/ 0 h 136"/>
                  <a:gd name="T30" fmla="*/ 0 w 86"/>
                  <a:gd name="T31" fmla="*/ 0 h 136"/>
                  <a:gd name="T32" fmla="*/ 0 w 86"/>
                  <a:gd name="T33" fmla="*/ 0 h 136"/>
                  <a:gd name="T34" fmla="*/ 0 w 86"/>
                  <a:gd name="T35" fmla="*/ 0 h 136"/>
                  <a:gd name="T36" fmla="*/ 0 w 86"/>
                  <a:gd name="T37" fmla="*/ 0 h 136"/>
                  <a:gd name="T38" fmla="*/ 0 w 86"/>
                  <a:gd name="T39" fmla="*/ 0 h 136"/>
                  <a:gd name="T40" fmla="*/ 0 w 86"/>
                  <a:gd name="T41" fmla="*/ 0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136"/>
                  <a:gd name="T65" fmla="*/ 86 w 86"/>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86"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8" name="Freeform 447"/>
              <p:cNvSpPr>
                <a:spLocks/>
              </p:cNvSpPr>
              <p:nvPr/>
            </p:nvSpPr>
            <p:spPr bwMode="auto">
              <a:xfrm>
                <a:off x="3567" y="3136"/>
                <a:ext cx="1" cy="2"/>
              </a:xfrm>
              <a:custGeom>
                <a:avLst/>
                <a:gdLst>
                  <a:gd name="T0" fmla="*/ 0 w 24"/>
                  <a:gd name="T1" fmla="*/ 0 h 35"/>
                  <a:gd name="T2" fmla="*/ 0 w 24"/>
                  <a:gd name="T3" fmla="*/ 0 h 35"/>
                  <a:gd name="T4" fmla="*/ 0 w 24"/>
                  <a:gd name="T5" fmla="*/ 0 h 35"/>
                  <a:gd name="T6" fmla="*/ 0 w 24"/>
                  <a:gd name="T7" fmla="*/ 0 h 35"/>
                  <a:gd name="T8" fmla="*/ 0 w 24"/>
                  <a:gd name="T9" fmla="*/ 0 h 35"/>
                  <a:gd name="T10" fmla="*/ 0 w 24"/>
                  <a:gd name="T11" fmla="*/ 0 h 35"/>
                  <a:gd name="T12" fmla="*/ 0 w 24"/>
                  <a:gd name="T13" fmla="*/ 0 h 35"/>
                  <a:gd name="T14" fmla="*/ 0 w 24"/>
                  <a:gd name="T15" fmla="*/ 0 h 35"/>
                  <a:gd name="T16" fmla="*/ 0 w 24"/>
                  <a:gd name="T17" fmla="*/ 0 h 35"/>
                  <a:gd name="T18" fmla="*/ 0 w 24"/>
                  <a:gd name="T19" fmla="*/ 0 h 35"/>
                  <a:gd name="T20" fmla="*/ 0 w 24"/>
                  <a:gd name="T21" fmla="*/ 0 h 35"/>
                  <a:gd name="T22" fmla="*/ 0 w 24"/>
                  <a:gd name="T23" fmla="*/ 0 h 35"/>
                  <a:gd name="T24" fmla="*/ 0 w 24"/>
                  <a:gd name="T25" fmla="*/ 0 h 35"/>
                  <a:gd name="T26" fmla="*/ 0 w 24"/>
                  <a:gd name="T27" fmla="*/ 0 h 35"/>
                  <a:gd name="T28" fmla="*/ 0 w 24"/>
                  <a:gd name="T29" fmla="*/ 0 h 35"/>
                  <a:gd name="T30" fmla="*/ 0 w 24"/>
                  <a:gd name="T31" fmla="*/ 0 h 35"/>
                  <a:gd name="T32" fmla="*/ 0 w 24"/>
                  <a:gd name="T33" fmla="*/ 0 h 35"/>
                  <a:gd name="T34" fmla="*/ 0 w 24"/>
                  <a:gd name="T35" fmla="*/ 0 h 35"/>
                  <a:gd name="T36" fmla="*/ 0 w 24"/>
                  <a:gd name="T37" fmla="*/ 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35"/>
                  <a:gd name="T59" fmla="*/ 24 w 24"/>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59" name="Freeform 448"/>
              <p:cNvSpPr>
                <a:spLocks/>
              </p:cNvSpPr>
              <p:nvPr/>
            </p:nvSpPr>
            <p:spPr bwMode="auto">
              <a:xfrm>
                <a:off x="3567" y="3135"/>
                <a:ext cx="1" cy="1"/>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60000 65536"/>
                  <a:gd name="T13" fmla="*/ 0 60000 65536"/>
                  <a:gd name="T14" fmla="*/ 0 60000 65536"/>
                  <a:gd name="T15" fmla="*/ 0 60000 65536"/>
                  <a:gd name="T16" fmla="*/ 0 60000 65536"/>
                  <a:gd name="T17" fmla="*/ 0 60000 65536"/>
                  <a:gd name="T18" fmla="*/ 0 w 21"/>
                  <a:gd name="T19" fmla="*/ 0 h 13"/>
                  <a:gd name="T20" fmla="*/ 21 w 2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1" h="13">
                    <a:moveTo>
                      <a:pt x="0" y="0"/>
                    </a:moveTo>
                    <a:lnTo>
                      <a:pt x="2" y="9"/>
                    </a:lnTo>
                    <a:lnTo>
                      <a:pt x="10" y="13"/>
                    </a:lnTo>
                    <a:lnTo>
                      <a:pt x="17" y="12"/>
                    </a:lnTo>
                    <a:lnTo>
                      <a:pt x="2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0" name="Freeform 449"/>
              <p:cNvSpPr>
                <a:spLocks/>
              </p:cNvSpPr>
              <p:nvPr/>
            </p:nvSpPr>
            <p:spPr bwMode="auto">
              <a:xfrm>
                <a:off x="3388" y="3300"/>
                <a:ext cx="53" cy="137"/>
              </a:xfrm>
              <a:custGeom>
                <a:avLst/>
                <a:gdLst>
                  <a:gd name="T0" fmla="*/ 0 w 1169"/>
                  <a:gd name="T1" fmla="*/ 0 h 2481"/>
                  <a:gd name="T2" fmla="*/ 0 w 1169"/>
                  <a:gd name="T3" fmla="*/ 0 h 2481"/>
                  <a:gd name="T4" fmla="*/ 0 w 1169"/>
                  <a:gd name="T5" fmla="*/ 0 h 2481"/>
                  <a:gd name="T6" fmla="*/ 0 w 1169"/>
                  <a:gd name="T7" fmla="*/ 0 h 2481"/>
                  <a:gd name="T8" fmla="*/ 0 w 1169"/>
                  <a:gd name="T9" fmla="*/ 0 h 2481"/>
                  <a:gd name="T10" fmla="*/ 0 60000 65536"/>
                  <a:gd name="T11" fmla="*/ 0 60000 65536"/>
                  <a:gd name="T12" fmla="*/ 0 60000 65536"/>
                  <a:gd name="T13" fmla="*/ 0 60000 65536"/>
                  <a:gd name="T14" fmla="*/ 0 60000 65536"/>
                  <a:gd name="T15" fmla="*/ 0 w 1169"/>
                  <a:gd name="T16" fmla="*/ 0 h 2481"/>
                  <a:gd name="T17" fmla="*/ 1169 w 1169"/>
                  <a:gd name="T18" fmla="*/ 2481 h 2481"/>
                </a:gdLst>
                <a:ahLst/>
                <a:cxnLst>
                  <a:cxn ang="T10">
                    <a:pos x="T0" y="T1"/>
                  </a:cxn>
                  <a:cxn ang="T11">
                    <a:pos x="T2" y="T3"/>
                  </a:cxn>
                  <a:cxn ang="T12">
                    <a:pos x="T4" y="T5"/>
                  </a:cxn>
                  <a:cxn ang="T13">
                    <a:pos x="T6" y="T7"/>
                  </a:cxn>
                  <a:cxn ang="T14">
                    <a:pos x="T8" y="T9"/>
                  </a:cxn>
                </a:cxnLst>
                <a:rect l="T15" t="T16" r="T17" b="T18"/>
                <a:pathLst>
                  <a:path w="1169" h="2481">
                    <a:moveTo>
                      <a:pt x="166" y="0"/>
                    </a:moveTo>
                    <a:lnTo>
                      <a:pt x="0" y="73"/>
                    </a:lnTo>
                    <a:lnTo>
                      <a:pt x="959" y="2481"/>
                    </a:lnTo>
                    <a:lnTo>
                      <a:pt x="1169" y="2389"/>
                    </a:lnTo>
                    <a:lnTo>
                      <a:pt x="166" y="0"/>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1" name="Freeform 450"/>
              <p:cNvSpPr>
                <a:spLocks/>
              </p:cNvSpPr>
              <p:nvPr/>
            </p:nvSpPr>
            <p:spPr bwMode="auto">
              <a:xfrm>
                <a:off x="3388" y="3300"/>
                <a:ext cx="52" cy="137"/>
              </a:xfrm>
              <a:custGeom>
                <a:avLst/>
                <a:gdLst>
                  <a:gd name="T0" fmla="*/ 0 w 1140"/>
                  <a:gd name="T1" fmla="*/ 0 h 2467"/>
                  <a:gd name="T2" fmla="*/ 0 w 1140"/>
                  <a:gd name="T3" fmla="*/ 0 h 2467"/>
                  <a:gd name="T4" fmla="*/ 0 w 1140"/>
                  <a:gd name="T5" fmla="*/ 0 h 2467"/>
                  <a:gd name="T6" fmla="*/ 0 w 1140"/>
                  <a:gd name="T7" fmla="*/ 0 h 2467"/>
                  <a:gd name="T8" fmla="*/ 0 w 1140"/>
                  <a:gd name="T9" fmla="*/ 0 h 2467"/>
                  <a:gd name="T10" fmla="*/ 0 w 1140"/>
                  <a:gd name="T11" fmla="*/ 0 h 2467"/>
                  <a:gd name="T12" fmla="*/ 0 w 1140"/>
                  <a:gd name="T13" fmla="*/ 0 h 2467"/>
                  <a:gd name="T14" fmla="*/ 0 w 1140"/>
                  <a:gd name="T15" fmla="*/ 0 h 2467"/>
                  <a:gd name="T16" fmla="*/ 0 w 1140"/>
                  <a:gd name="T17" fmla="*/ 0 h 2467"/>
                  <a:gd name="T18" fmla="*/ 0 w 1140"/>
                  <a:gd name="T19" fmla="*/ 0 h 2467"/>
                  <a:gd name="T20" fmla="*/ 0 w 1140"/>
                  <a:gd name="T21" fmla="*/ 0 h 2467"/>
                  <a:gd name="T22" fmla="*/ 0 w 1140"/>
                  <a:gd name="T23" fmla="*/ 0 h 2467"/>
                  <a:gd name="T24" fmla="*/ 0 w 1140"/>
                  <a:gd name="T25" fmla="*/ 0 h 2467"/>
                  <a:gd name="T26" fmla="*/ 0 w 1140"/>
                  <a:gd name="T27" fmla="*/ 0 h 2467"/>
                  <a:gd name="T28" fmla="*/ 0 w 1140"/>
                  <a:gd name="T29" fmla="*/ 0 h 2467"/>
                  <a:gd name="T30" fmla="*/ 0 w 1140"/>
                  <a:gd name="T31" fmla="*/ 0 h 2467"/>
                  <a:gd name="T32" fmla="*/ 0 w 1140"/>
                  <a:gd name="T33" fmla="*/ 0 h 2467"/>
                  <a:gd name="T34" fmla="*/ 0 w 1140"/>
                  <a:gd name="T35" fmla="*/ 0 h 2467"/>
                  <a:gd name="T36" fmla="*/ 0 w 1140"/>
                  <a:gd name="T37" fmla="*/ 0 h 2467"/>
                  <a:gd name="T38" fmla="*/ 0 w 1140"/>
                  <a:gd name="T39" fmla="*/ 0 h 2467"/>
                  <a:gd name="T40" fmla="*/ 0 w 1140"/>
                  <a:gd name="T41" fmla="*/ 0 h 2467"/>
                  <a:gd name="T42" fmla="*/ 0 w 1140"/>
                  <a:gd name="T43" fmla="*/ 0 h 2467"/>
                  <a:gd name="T44" fmla="*/ 0 w 1140"/>
                  <a:gd name="T45" fmla="*/ 0 h 2467"/>
                  <a:gd name="T46" fmla="*/ 0 w 1140"/>
                  <a:gd name="T47" fmla="*/ 0 h 2467"/>
                  <a:gd name="T48" fmla="*/ 0 w 1140"/>
                  <a:gd name="T49" fmla="*/ 0 h 2467"/>
                  <a:gd name="T50" fmla="*/ 0 w 1140"/>
                  <a:gd name="T51" fmla="*/ 0 h 2467"/>
                  <a:gd name="T52" fmla="*/ 0 w 1140"/>
                  <a:gd name="T53" fmla="*/ 0 h 2467"/>
                  <a:gd name="T54" fmla="*/ 0 w 1140"/>
                  <a:gd name="T55" fmla="*/ 0 h 2467"/>
                  <a:gd name="T56" fmla="*/ 0 w 1140"/>
                  <a:gd name="T57" fmla="*/ 0 h 2467"/>
                  <a:gd name="T58" fmla="*/ 0 w 1140"/>
                  <a:gd name="T59" fmla="*/ 0 h 2467"/>
                  <a:gd name="T60" fmla="*/ 0 w 1140"/>
                  <a:gd name="T61" fmla="*/ 0 h 2467"/>
                  <a:gd name="T62" fmla="*/ 0 w 1140"/>
                  <a:gd name="T63" fmla="*/ 0 h 2467"/>
                  <a:gd name="T64" fmla="*/ 0 w 1140"/>
                  <a:gd name="T65" fmla="*/ 0 h 2467"/>
                  <a:gd name="T66" fmla="*/ 0 w 1140"/>
                  <a:gd name="T67" fmla="*/ 0 h 2467"/>
                  <a:gd name="T68" fmla="*/ 0 w 1140"/>
                  <a:gd name="T69" fmla="*/ 0 h 2467"/>
                  <a:gd name="T70" fmla="*/ 0 w 1140"/>
                  <a:gd name="T71" fmla="*/ 0 h 2467"/>
                  <a:gd name="T72" fmla="*/ 0 w 1140"/>
                  <a:gd name="T73" fmla="*/ 0 h 2467"/>
                  <a:gd name="T74" fmla="*/ 0 w 1140"/>
                  <a:gd name="T75" fmla="*/ 0 h 2467"/>
                  <a:gd name="T76" fmla="*/ 0 w 1140"/>
                  <a:gd name="T77" fmla="*/ 0 h 2467"/>
                  <a:gd name="T78" fmla="*/ 0 w 1140"/>
                  <a:gd name="T79" fmla="*/ 0 h 2467"/>
                  <a:gd name="T80" fmla="*/ 0 w 1140"/>
                  <a:gd name="T81" fmla="*/ 0 h 2467"/>
                  <a:gd name="T82" fmla="*/ 0 w 1140"/>
                  <a:gd name="T83" fmla="*/ 0 h 2467"/>
                  <a:gd name="T84" fmla="*/ 0 w 1140"/>
                  <a:gd name="T85" fmla="*/ 0 h 2467"/>
                  <a:gd name="T86" fmla="*/ 0 w 1140"/>
                  <a:gd name="T87" fmla="*/ 0 h 24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40"/>
                  <a:gd name="T133" fmla="*/ 0 h 2467"/>
                  <a:gd name="T134" fmla="*/ 1140 w 1140"/>
                  <a:gd name="T135" fmla="*/ 2467 h 24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2" name="Freeform 451"/>
              <p:cNvSpPr>
                <a:spLocks/>
              </p:cNvSpPr>
              <p:nvPr/>
            </p:nvSpPr>
            <p:spPr bwMode="auto">
              <a:xfrm>
                <a:off x="3389" y="3301"/>
                <a:ext cx="50" cy="136"/>
              </a:xfrm>
              <a:custGeom>
                <a:avLst/>
                <a:gdLst>
                  <a:gd name="T0" fmla="*/ 0 w 1109"/>
                  <a:gd name="T1" fmla="*/ 0 h 2454"/>
                  <a:gd name="T2" fmla="*/ 0 w 1109"/>
                  <a:gd name="T3" fmla="*/ 0 h 2454"/>
                  <a:gd name="T4" fmla="*/ 0 w 1109"/>
                  <a:gd name="T5" fmla="*/ 0 h 2454"/>
                  <a:gd name="T6" fmla="*/ 0 w 1109"/>
                  <a:gd name="T7" fmla="*/ 0 h 2454"/>
                  <a:gd name="T8" fmla="*/ 0 w 1109"/>
                  <a:gd name="T9" fmla="*/ 0 h 2454"/>
                  <a:gd name="T10" fmla="*/ 0 w 1109"/>
                  <a:gd name="T11" fmla="*/ 0 h 2454"/>
                  <a:gd name="T12" fmla="*/ 0 w 1109"/>
                  <a:gd name="T13" fmla="*/ 0 h 2454"/>
                  <a:gd name="T14" fmla="*/ 0 w 1109"/>
                  <a:gd name="T15" fmla="*/ 0 h 2454"/>
                  <a:gd name="T16" fmla="*/ 0 w 1109"/>
                  <a:gd name="T17" fmla="*/ 0 h 2454"/>
                  <a:gd name="T18" fmla="*/ 0 w 1109"/>
                  <a:gd name="T19" fmla="*/ 0 h 2454"/>
                  <a:gd name="T20" fmla="*/ 0 w 1109"/>
                  <a:gd name="T21" fmla="*/ 0 h 2454"/>
                  <a:gd name="T22" fmla="*/ 0 w 1109"/>
                  <a:gd name="T23" fmla="*/ 0 h 2454"/>
                  <a:gd name="T24" fmla="*/ 0 w 1109"/>
                  <a:gd name="T25" fmla="*/ 0 h 2454"/>
                  <a:gd name="T26" fmla="*/ 0 w 1109"/>
                  <a:gd name="T27" fmla="*/ 0 h 2454"/>
                  <a:gd name="T28" fmla="*/ 0 w 1109"/>
                  <a:gd name="T29" fmla="*/ 0 h 2454"/>
                  <a:gd name="T30" fmla="*/ 0 w 1109"/>
                  <a:gd name="T31" fmla="*/ 0 h 2454"/>
                  <a:gd name="T32" fmla="*/ 0 w 1109"/>
                  <a:gd name="T33" fmla="*/ 0 h 2454"/>
                  <a:gd name="T34" fmla="*/ 0 w 1109"/>
                  <a:gd name="T35" fmla="*/ 0 h 2454"/>
                  <a:gd name="T36" fmla="*/ 0 w 1109"/>
                  <a:gd name="T37" fmla="*/ 0 h 2454"/>
                  <a:gd name="T38" fmla="*/ 0 w 1109"/>
                  <a:gd name="T39" fmla="*/ 0 h 2454"/>
                  <a:gd name="T40" fmla="*/ 0 w 1109"/>
                  <a:gd name="T41" fmla="*/ 0 h 2454"/>
                  <a:gd name="T42" fmla="*/ 0 w 1109"/>
                  <a:gd name="T43" fmla="*/ 0 h 2454"/>
                  <a:gd name="T44" fmla="*/ 0 w 1109"/>
                  <a:gd name="T45" fmla="*/ 0 h 2454"/>
                  <a:gd name="T46" fmla="*/ 0 w 1109"/>
                  <a:gd name="T47" fmla="*/ 0 h 2454"/>
                  <a:gd name="T48" fmla="*/ 0 w 1109"/>
                  <a:gd name="T49" fmla="*/ 0 h 2454"/>
                  <a:gd name="T50" fmla="*/ 0 w 1109"/>
                  <a:gd name="T51" fmla="*/ 0 h 2454"/>
                  <a:gd name="T52" fmla="*/ 0 w 1109"/>
                  <a:gd name="T53" fmla="*/ 0 h 2454"/>
                  <a:gd name="T54" fmla="*/ 0 w 1109"/>
                  <a:gd name="T55" fmla="*/ 0 h 2454"/>
                  <a:gd name="T56" fmla="*/ 0 w 1109"/>
                  <a:gd name="T57" fmla="*/ 0 h 2454"/>
                  <a:gd name="T58" fmla="*/ 0 w 1109"/>
                  <a:gd name="T59" fmla="*/ 0 h 2454"/>
                  <a:gd name="T60" fmla="*/ 0 w 1109"/>
                  <a:gd name="T61" fmla="*/ 0 h 2454"/>
                  <a:gd name="T62" fmla="*/ 0 w 1109"/>
                  <a:gd name="T63" fmla="*/ 0 h 2454"/>
                  <a:gd name="T64" fmla="*/ 0 w 1109"/>
                  <a:gd name="T65" fmla="*/ 0 h 2454"/>
                  <a:gd name="T66" fmla="*/ 0 w 1109"/>
                  <a:gd name="T67" fmla="*/ 0 h 2454"/>
                  <a:gd name="T68" fmla="*/ 0 w 1109"/>
                  <a:gd name="T69" fmla="*/ 0 h 2454"/>
                  <a:gd name="T70" fmla="*/ 0 w 1109"/>
                  <a:gd name="T71" fmla="*/ 0 h 2454"/>
                  <a:gd name="T72" fmla="*/ 0 w 1109"/>
                  <a:gd name="T73" fmla="*/ 0 h 2454"/>
                  <a:gd name="T74" fmla="*/ 0 w 1109"/>
                  <a:gd name="T75" fmla="*/ 0 h 2454"/>
                  <a:gd name="T76" fmla="*/ 0 w 1109"/>
                  <a:gd name="T77" fmla="*/ 0 h 2454"/>
                  <a:gd name="T78" fmla="*/ 0 w 1109"/>
                  <a:gd name="T79" fmla="*/ 0 h 24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9"/>
                  <a:gd name="T121" fmla="*/ 0 h 2454"/>
                  <a:gd name="T122" fmla="*/ 1109 w 1109"/>
                  <a:gd name="T123" fmla="*/ 2454 h 24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3" name="Freeform 452"/>
              <p:cNvSpPr>
                <a:spLocks/>
              </p:cNvSpPr>
              <p:nvPr/>
            </p:nvSpPr>
            <p:spPr bwMode="auto">
              <a:xfrm>
                <a:off x="3389" y="3301"/>
                <a:ext cx="49" cy="136"/>
              </a:xfrm>
              <a:custGeom>
                <a:avLst/>
                <a:gdLst>
                  <a:gd name="T0" fmla="*/ 0 w 1078"/>
                  <a:gd name="T1" fmla="*/ 0 h 2440"/>
                  <a:gd name="T2" fmla="*/ 0 w 1078"/>
                  <a:gd name="T3" fmla="*/ 0 h 2440"/>
                  <a:gd name="T4" fmla="*/ 0 w 1078"/>
                  <a:gd name="T5" fmla="*/ 0 h 2440"/>
                  <a:gd name="T6" fmla="*/ 0 w 1078"/>
                  <a:gd name="T7" fmla="*/ 0 h 2440"/>
                  <a:gd name="T8" fmla="*/ 0 w 1078"/>
                  <a:gd name="T9" fmla="*/ 0 h 2440"/>
                  <a:gd name="T10" fmla="*/ 0 w 1078"/>
                  <a:gd name="T11" fmla="*/ 0 h 2440"/>
                  <a:gd name="T12" fmla="*/ 0 w 1078"/>
                  <a:gd name="T13" fmla="*/ 0 h 2440"/>
                  <a:gd name="T14" fmla="*/ 0 w 1078"/>
                  <a:gd name="T15" fmla="*/ 0 h 2440"/>
                  <a:gd name="T16" fmla="*/ 0 w 1078"/>
                  <a:gd name="T17" fmla="*/ 0 h 2440"/>
                  <a:gd name="T18" fmla="*/ 0 w 1078"/>
                  <a:gd name="T19" fmla="*/ 0 h 2440"/>
                  <a:gd name="T20" fmla="*/ 0 w 1078"/>
                  <a:gd name="T21" fmla="*/ 0 h 2440"/>
                  <a:gd name="T22" fmla="*/ 0 w 1078"/>
                  <a:gd name="T23" fmla="*/ 0 h 2440"/>
                  <a:gd name="T24" fmla="*/ 0 w 1078"/>
                  <a:gd name="T25" fmla="*/ 0 h 2440"/>
                  <a:gd name="T26" fmla="*/ 0 w 1078"/>
                  <a:gd name="T27" fmla="*/ 0 h 2440"/>
                  <a:gd name="T28" fmla="*/ 0 w 1078"/>
                  <a:gd name="T29" fmla="*/ 0 h 2440"/>
                  <a:gd name="T30" fmla="*/ 0 w 1078"/>
                  <a:gd name="T31" fmla="*/ 0 h 2440"/>
                  <a:gd name="T32" fmla="*/ 0 w 1078"/>
                  <a:gd name="T33" fmla="*/ 0 h 2440"/>
                  <a:gd name="T34" fmla="*/ 0 w 1078"/>
                  <a:gd name="T35" fmla="*/ 0 h 2440"/>
                  <a:gd name="T36" fmla="*/ 0 w 1078"/>
                  <a:gd name="T37" fmla="*/ 0 h 2440"/>
                  <a:gd name="T38" fmla="*/ 0 w 1078"/>
                  <a:gd name="T39" fmla="*/ 0 h 2440"/>
                  <a:gd name="T40" fmla="*/ 0 w 1078"/>
                  <a:gd name="T41" fmla="*/ 0 h 2440"/>
                  <a:gd name="T42" fmla="*/ 0 w 1078"/>
                  <a:gd name="T43" fmla="*/ 0 h 2440"/>
                  <a:gd name="T44" fmla="*/ 0 w 1078"/>
                  <a:gd name="T45" fmla="*/ 0 h 2440"/>
                  <a:gd name="T46" fmla="*/ 0 w 1078"/>
                  <a:gd name="T47" fmla="*/ 0 h 2440"/>
                  <a:gd name="T48" fmla="*/ 0 w 1078"/>
                  <a:gd name="T49" fmla="*/ 0 h 2440"/>
                  <a:gd name="T50" fmla="*/ 0 w 1078"/>
                  <a:gd name="T51" fmla="*/ 0 h 2440"/>
                  <a:gd name="T52" fmla="*/ 0 w 1078"/>
                  <a:gd name="T53" fmla="*/ 0 h 2440"/>
                  <a:gd name="T54" fmla="*/ 0 w 1078"/>
                  <a:gd name="T55" fmla="*/ 0 h 2440"/>
                  <a:gd name="T56" fmla="*/ 0 w 1078"/>
                  <a:gd name="T57" fmla="*/ 0 h 2440"/>
                  <a:gd name="T58" fmla="*/ 0 w 1078"/>
                  <a:gd name="T59" fmla="*/ 0 h 2440"/>
                  <a:gd name="T60" fmla="*/ 0 w 1078"/>
                  <a:gd name="T61" fmla="*/ 0 h 2440"/>
                  <a:gd name="T62" fmla="*/ 0 w 1078"/>
                  <a:gd name="T63" fmla="*/ 0 h 2440"/>
                  <a:gd name="T64" fmla="*/ 0 w 1078"/>
                  <a:gd name="T65" fmla="*/ 0 h 2440"/>
                  <a:gd name="T66" fmla="*/ 0 w 1078"/>
                  <a:gd name="T67" fmla="*/ 0 h 2440"/>
                  <a:gd name="T68" fmla="*/ 0 w 1078"/>
                  <a:gd name="T69" fmla="*/ 0 h 2440"/>
                  <a:gd name="T70" fmla="*/ 0 w 1078"/>
                  <a:gd name="T71" fmla="*/ 0 h 2440"/>
                  <a:gd name="T72" fmla="*/ 0 w 1078"/>
                  <a:gd name="T73" fmla="*/ 0 h 2440"/>
                  <a:gd name="T74" fmla="*/ 0 w 1078"/>
                  <a:gd name="T75" fmla="*/ 0 h 2440"/>
                  <a:gd name="T76" fmla="*/ 0 w 1078"/>
                  <a:gd name="T77" fmla="*/ 0 h 2440"/>
                  <a:gd name="T78" fmla="*/ 0 w 1078"/>
                  <a:gd name="T79" fmla="*/ 0 h 24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78"/>
                  <a:gd name="T121" fmla="*/ 0 h 2440"/>
                  <a:gd name="T122" fmla="*/ 1078 w 1078"/>
                  <a:gd name="T123" fmla="*/ 2440 h 24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4" name="Freeform 453"/>
              <p:cNvSpPr>
                <a:spLocks/>
              </p:cNvSpPr>
              <p:nvPr/>
            </p:nvSpPr>
            <p:spPr bwMode="auto">
              <a:xfrm>
                <a:off x="3389" y="3302"/>
                <a:ext cx="48" cy="135"/>
              </a:xfrm>
              <a:custGeom>
                <a:avLst/>
                <a:gdLst>
                  <a:gd name="T0" fmla="*/ 0 w 1046"/>
                  <a:gd name="T1" fmla="*/ 0 h 2428"/>
                  <a:gd name="T2" fmla="*/ 0 w 1046"/>
                  <a:gd name="T3" fmla="*/ 0 h 2428"/>
                  <a:gd name="T4" fmla="*/ 0 w 1046"/>
                  <a:gd name="T5" fmla="*/ 0 h 2428"/>
                  <a:gd name="T6" fmla="*/ 0 w 1046"/>
                  <a:gd name="T7" fmla="*/ 0 h 2428"/>
                  <a:gd name="T8" fmla="*/ 0 w 1046"/>
                  <a:gd name="T9" fmla="*/ 0 h 2428"/>
                  <a:gd name="T10" fmla="*/ 0 w 1046"/>
                  <a:gd name="T11" fmla="*/ 0 h 2428"/>
                  <a:gd name="T12" fmla="*/ 0 w 1046"/>
                  <a:gd name="T13" fmla="*/ 0 h 2428"/>
                  <a:gd name="T14" fmla="*/ 0 w 1046"/>
                  <a:gd name="T15" fmla="*/ 0 h 2428"/>
                  <a:gd name="T16" fmla="*/ 0 w 1046"/>
                  <a:gd name="T17" fmla="*/ 0 h 2428"/>
                  <a:gd name="T18" fmla="*/ 0 w 1046"/>
                  <a:gd name="T19" fmla="*/ 0 h 2428"/>
                  <a:gd name="T20" fmla="*/ 0 w 1046"/>
                  <a:gd name="T21" fmla="*/ 0 h 2428"/>
                  <a:gd name="T22" fmla="*/ 0 w 1046"/>
                  <a:gd name="T23" fmla="*/ 0 h 2428"/>
                  <a:gd name="T24" fmla="*/ 0 w 1046"/>
                  <a:gd name="T25" fmla="*/ 0 h 2428"/>
                  <a:gd name="T26" fmla="*/ 0 w 1046"/>
                  <a:gd name="T27" fmla="*/ 0 h 2428"/>
                  <a:gd name="T28" fmla="*/ 0 w 1046"/>
                  <a:gd name="T29" fmla="*/ 0 h 2428"/>
                  <a:gd name="T30" fmla="*/ 0 w 1046"/>
                  <a:gd name="T31" fmla="*/ 0 h 2428"/>
                  <a:gd name="T32" fmla="*/ 0 w 1046"/>
                  <a:gd name="T33" fmla="*/ 0 h 2428"/>
                  <a:gd name="T34" fmla="*/ 0 w 1046"/>
                  <a:gd name="T35" fmla="*/ 0 h 2428"/>
                  <a:gd name="T36" fmla="*/ 0 w 1046"/>
                  <a:gd name="T37" fmla="*/ 0 h 2428"/>
                  <a:gd name="T38" fmla="*/ 0 w 1046"/>
                  <a:gd name="T39" fmla="*/ 0 h 2428"/>
                  <a:gd name="T40" fmla="*/ 0 w 1046"/>
                  <a:gd name="T41" fmla="*/ 0 h 2428"/>
                  <a:gd name="T42" fmla="*/ 0 w 1046"/>
                  <a:gd name="T43" fmla="*/ 0 h 2428"/>
                  <a:gd name="T44" fmla="*/ 0 w 1046"/>
                  <a:gd name="T45" fmla="*/ 0 h 2428"/>
                  <a:gd name="T46" fmla="*/ 0 w 1046"/>
                  <a:gd name="T47" fmla="*/ 0 h 2428"/>
                  <a:gd name="T48" fmla="*/ 0 w 1046"/>
                  <a:gd name="T49" fmla="*/ 0 h 2428"/>
                  <a:gd name="T50" fmla="*/ 0 w 1046"/>
                  <a:gd name="T51" fmla="*/ 0 h 2428"/>
                  <a:gd name="T52" fmla="*/ 0 w 1046"/>
                  <a:gd name="T53" fmla="*/ 0 h 2428"/>
                  <a:gd name="T54" fmla="*/ 0 w 1046"/>
                  <a:gd name="T55" fmla="*/ 0 h 2428"/>
                  <a:gd name="T56" fmla="*/ 0 w 1046"/>
                  <a:gd name="T57" fmla="*/ 0 h 2428"/>
                  <a:gd name="T58" fmla="*/ 0 w 1046"/>
                  <a:gd name="T59" fmla="*/ 0 h 2428"/>
                  <a:gd name="T60" fmla="*/ 0 w 1046"/>
                  <a:gd name="T61" fmla="*/ 0 h 2428"/>
                  <a:gd name="T62" fmla="*/ 0 w 1046"/>
                  <a:gd name="T63" fmla="*/ 0 h 2428"/>
                  <a:gd name="T64" fmla="*/ 0 w 1046"/>
                  <a:gd name="T65" fmla="*/ 0 h 2428"/>
                  <a:gd name="T66" fmla="*/ 0 w 1046"/>
                  <a:gd name="T67" fmla="*/ 0 h 2428"/>
                  <a:gd name="T68" fmla="*/ 0 w 1046"/>
                  <a:gd name="T69" fmla="*/ 0 h 2428"/>
                  <a:gd name="T70" fmla="*/ 0 w 1046"/>
                  <a:gd name="T71" fmla="*/ 0 h 2428"/>
                  <a:gd name="T72" fmla="*/ 0 w 1046"/>
                  <a:gd name="T73" fmla="*/ 0 h 2428"/>
                  <a:gd name="T74" fmla="*/ 0 w 1046"/>
                  <a:gd name="T75" fmla="*/ 0 h 2428"/>
                  <a:gd name="T76" fmla="*/ 0 w 1046"/>
                  <a:gd name="T77" fmla="*/ 0 h 2428"/>
                  <a:gd name="T78" fmla="*/ 0 w 1046"/>
                  <a:gd name="T79" fmla="*/ 0 h 2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46"/>
                  <a:gd name="T121" fmla="*/ 0 h 2428"/>
                  <a:gd name="T122" fmla="*/ 1046 w 1046"/>
                  <a:gd name="T123" fmla="*/ 2428 h 2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5" name="Freeform 454"/>
              <p:cNvSpPr>
                <a:spLocks/>
              </p:cNvSpPr>
              <p:nvPr/>
            </p:nvSpPr>
            <p:spPr bwMode="auto">
              <a:xfrm>
                <a:off x="3389" y="3302"/>
                <a:ext cx="46" cy="134"/>
              </a:xfrm>
              <a:custGeom>
                <a:avLst/>
                <a:gdLst>
                  <a:gd name="T0" fmla="*/ 0 w 1017"/>
                  <a:gd name="T1" fmla="*/ 0 h 2414"/>
                  <a:gd name="T2" fmla="*/ 0 w 1017"/>
                  <a:gd name="T3" fmla="*/ 0 h 2414"/>
                  <a:gd name="T4" fmla="*/ 0 w 1017"/>
                  <a:gd name="T5" fmla="*/ 0 h 2414"/>
                  <a:gd name="T6" fmla="*/ 0 w 1017"/>
                  <a:gd name="T7" fmla="*/ 0 h 2414"/>
                  <a:gd name="T8" fmla="*/ 0 w 1017"/>
                  <a:gd name="T9" fmla="*/ 0 h 2414"/>
                  <a:gd name="T10" fmla="*/ 0 60000 65536"/>
                  <a:gd name="T11" fmla="*/ 0 60000 65536"/>
                  <a:gd name="T12" fmla="*/ 0 60000 65536"/>
                  <a:gd name="T13" fmla="*/ 0 60000 65536"/>
                  <a:gd name="T14" fmla="*/ 0 60000 65536"/>
                  <a:gd name="T15" fmla="*/ 0 w 1017"/>
                  <a:gd name="T16" fmla="*/ 0 h 2414"/>
                  <a:gd name="T17" fmla="*/ 1017 w 1017"/>
                  <a:gd name="T18" fmla="*/ 2414 h 2414"/>
                </a:gdLst>
                <a:ahLst/>
                <a:cxnLst>
                  <a:cxn ang="T10">
                    <a:pos x="T0" y="T1"/>
                  </a:cxn>
                  <a:cxn ang="T11">
                    <a:pos x="T2" y="T3"/>
                  </a:cxn>
                  <a:cxn ang="T12">
                    <a:pos x="T4" y="T5"/>
                  </a:cxn>
                  <a:cxn ang="T13">
                    <a:pos x="T6" y="T7"/>
                  </a:cxn>
                  <a:cxn ang="T14">
                    <a:pos x="T8" y="T9"/>
                  </a:cxn>
                </a:cxnLst>
                <a:rect l="T15" t="T16" r="T17" b="T18"/>
                <a:pathLst>
                  <a:path w="1017" h="2414">
                    <a:moveTo>
                      <a:pt x="32" y="0"/>
                    </a:moveTo>
                    <a:lnTo>
                      <a:pt x="0" y="13"/>
                    </a:lnTo>
                    <a:lnTo>
                      <a:pt x="977" y="2414"/>
                    </a:lnTo>
                    <a:lnTo>
                      <a:pt x="1017" y="2396"/>
                    </a:lnTo>
                    <a:lnTo>
                      <a:pt x="32" y="0"/>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6" name="Freeform 455"/>
              <p:cNvSpPr>
                <a:spLocks/>
              </p:cNvSpPr>
              <p:nvPr/>
            </p:nvSpPr>
            <p:spPr bwMode="auto">
              <a:xfrm>
                <a:off x="3388" y="3298"/>
                <a:ext cx="8" cy="6"/>
              </a:xfrm>
              <a:custGeom>
                <a:avLst/>
                <a:gdLst>
                  <a:gd name="T0" fmla="*/ 0 w 173"/>
                  <a:gd name="T1" fmla="*/ 0 h 95"/>
                  <a:gd name="T2" fmla="*/ 0 w 173"/>
                  <a:gd name="T3" fmla="*/ 0 h 95"/>
                  <a:gd name="T4" fmla="*/ 0 w 173"/>
                  <a:gd name="T5" fmla="*/ 0 h 95"/>
                  <a:gd name="T6" fmla="*/ 0 w 173"/>
                  <a:gd name="T7" fmla="*/ 0 h 95"/>
                  <a:gd name="T8" fmla="*/ 0 w 173"/>
                  <a:gd name="T9" fmla="*/ 0 h 95"/>
                  <a:gd name="T10" fmla="*/ 0 60000 65536"/>
                  <a:gd name="T11" fmla="*/ 0 60000 65536"/>
                  <a:gd name="T12" fmla="*/ 0 60000 65536"/>
                  <a:gd name="T13" fmla="*/ 0 60000 65536"/>
                  <a:gd name="T14" fmla="*/ 0 60000 65536"/>
                  <a:gd name="T15" fmla="*/ 0 w 173"/>
                  <a:gd name="T16" fmla="*/ 0 h 95"/>
                  <a:gd name="T17" fmla="*/ 173 w 173"/>
                  <a:gd name="T18" fmla="*/ 95 h 95"/>
                </a:gdLst>
                <a:ahLst/>
                <a:cxnLst>
                  <a:cxn ang="T10">
                    <a:pos x="T0" y="T1"/>
                  </a:cxn>
                  <a:cxn ang="T11">
                    <a:pos x="T2" y="T3"/>
                  </a:cxn>
                  <a:cxn ang="T12">
                    <a:pos x="T4" y="T5"/>
                  </a:cxn>
                  <a:cxn ang="T13">
                    <a:pos x="T6" y="T7"/>
                  </a:cxn>
                  <a:cxn ang="T14">
                    <a:pos x="T8" y="T9"/>
                  </a:cxn>
                </a:cxnLst>
                <a:rect l="T15" t="T16" r="T17" b="T18"/>
                <a:pathLst>
                  <a:path w="173" h="95">
                    <a:moveTo>
                      <a:pt x="173" y="20"/>
                    </a:moveTo>
                    <a:lnTo>
                      <a:pt x="7" y="95"/>
                    </a:lnTo>
                    <a:lnTo>
                      <a:pt x="0" y="75"/>
                    </a:lnTo>
                    <a:lnTo>
                      <a:pt x="166" y="0"/>
                    </a:lnTo>
                    <a:lnTo>
                      <a:pt x="173" y="20"/>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7" name="Freeform 456"/>
              <p:cNvSpPr>
                <a:spLocks/>
              </p:cNvSpPr>
              <p:nvPr/>
            </p:nvSpPr>
            <p:spPr bwMode="auto">
              <a:xfrm>
                <a:off x="3386" y="3293"/>
                <a:ext cx="9" cy="10"/>
              </a:xfrm>
              <a:custGeom>
                <a:avLst/>
                <a:gdLst>
                  <a:gd name="T0" fmla="*/ 0 w 200"/>
                  <a:gd name="T1" fmla="*/ 0 h 179"/>
                  <a:gd name="T2" fmla="*/ 0 w 200"/>
                  <a:gd name="T3" fmla="*/ 0 h 179"/>
                  <a:gd name="T4" fmla="*/ 0 w 200"/>
                  <a:gd name="T5" fmla="*/ 0 h 179"/>
                  <a:gd name="T6" fmla="*/ 0 w 200"/>
                  <a:gd name="T7" fmla="*/ 0 h 179"/>
                  <a:gd name="T8" fmla="*/ 0 w 200"/>
                  <a:gd name="T9" fmla="*/ 0 h 179"/>
                  <a:gd name="T10" fmla="*/ 0 w 200"/>
                  <a:gd name="T11" fmla="*/ 0 h 179"/>
                  <a:gd name="T12" fmla="*/ 0 60000 65536"/>
                  <a:gd name="T13" fmla="*/ 0 60000 65536"/>
                  <a:gd name="T14" fmla="*/ 0 60000 65536"/>
                  <a:gd name="T15" fmla="*/ 0 60000 65536"/>
                  <a:gd name="T16" fmla="*/ 0 60000 65536"/>
                  <a:gd name="T17" fmla="*/ 0 60000 65536"/>
                  <a:gd name="T18" fmla="*/ 0 w 200"/>
                  <a:gd name="T19" fmla="*/ 0 h 179"/>
                  <a:gd name="T20" fmla="*/ 200 w 200"/>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00" h="179">
                    <a:moveTo>
                      <a:pt x="200" y="106"/>
                    </a:moveTo>
                    <a:lnTo>
                      <a:pt x="33" y="179"/>
                    </a:lnTo>
                    <a:lnTo>
                      <a:pt x="0" y="100"/>
                    </a:lnTo>
                    <a:lnTo>
                      <a:pt x="58" y="0"/>
                    </a:lnTo>
                    <a:lnTo>
                      <a:pt x="168" y="26"/>
                    </a:lnTo>
                    <a:lnTo>
                      <a:pt x="200" y="106"/>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8" name="Freeform 457"/>
              <p:cNvSpPr>
                <a:spLocks/>
              </p:cNvSpPr>
              <p:nvPr/>
            </p:nvSpPr>
            <p:spPr bwMode="auto">
              <a:xfrm>
                <a:off x="3386" y="3293"/>
                <a:ext cx="8" cy="10"/>
              </a:xfrm>
              <a:custGeom>
                <a:avLst/>
                <a:gdLst>
                  <a:gd name="T0" fmla="*/ 0 w 173"/>
                  <a:gd name="T1" fmla="*/ 0 h 177"/>
                  <a:gd name="T2" fmla="*/ 0 w 173"/>
                  <a:gd name="T3" fmla="*/ 0 h 177"/>
                  <a:gd name="T4" fmla="*/ 0 w 173"/>
                  <a:gd name="T5" fmla="*/ 0 h 177"/>
                  <a:gd name="T6" fmla="*/ 0 w 173"/>
                  <a:gd name="T7" fmla="*/ 0 h 177"/>
                  <a:gd name="T8" fmla="*/ 0 w 173"/>
                  <a:gd name="T9" fmla="*/ 0 h 177"/>
                  <a:gd name="T10" fmla="*/ 0 w 173"/>
                  <a:gd name="T11" fmla="*/ 0 h 177"/>
                  <a:gd name="T12" fmla="*/ 0 w 173"/>
                  <a:gd name="T13" fmla="*/ 0 h 177"/>
                  <a:gd name="T14" fmla="*/ 0 w 173"/>
                  <a:gd name="T15" fmla="*/ 0 h 177"/>
                  <a:gd name="T16" fmla="*/ 0 w 173"/>
                  <a:gd name="T17" fmla="*/ 0 h 177"/>
                  <a:gd name="T18" fmla="*/ 0 w 173"/>
                  <a:gd name="T19" fmla="*/ 0 h 177"/>
                  <a:gd name="T20" fmla="*/ 0 w 173"/>
                  <a:gd name="T21" fmla="*/ 0 h 177"/>
                  <a:gd name="T22" fmla="*/ 0 w 173"/>
                  <a:gd name="T23" fmla="*/ 0 h 177"/>
                  <a:gd name="T24" fmla="*/ 0 w 173"/>
                  <a:gd name="T25" fmla="*/ 0 h 177"/>
                  <a:gd name="T26" fmla="*/ 0 w 173"/>
                  <a:gd name="T27" fmla="*/ 0 h 177"/>
                  <a:gd name="T28" fmla="*/ 0 w 173"/>
                  <a:gd name="T29" fmla="*/ 0 h 177"/>
                  <a:gd name="T30" fmla="*/ 0 w 173"/>
                  <a:gd name="T31" fmla="*/ 0 h 177"/>
                  <a:gd name="T32" fmla="*/ 0 w 173"/>
                  <a:gd name="T33" fmla="*/ 0 h 177"/>
                  <a:gd name="T34" fmla="*/ 0 w 173"/>
                  <a:gd name="T35" fmla="*/ 0 h 177"/>
                  <a:gd name="T36" fmla="*/ 0 w 173"/>
                  <a:gd name="T37" fmla="*/ 0 h 177"/>
                  <a:gd name="T38" fmla="*/ 0 w 173"/>
                  <a:gd name="T39" fmla="*/ 0 h 177"/>
                  <a:gd name="T40" fmla="*/ 0 w 173"/>
                  <a:gd name="T41" fmla="*/ 0 h 177"/>
                  <a:gd name="T42" fmla="*/ 0 w 173"/>
                  <a:gd name="T43" fmla="*/ 0 h 177"/>
                  <a:gd name="T44" fmla="*/ 0 w 173"/>
                  <a:gd name="T45" fmla="*/ 0 h 177"/>
                  <a:gd name="T46" fmla="*/ 0 w 173"/>
                  <a:gd name="T47" fmla="*/ 0 h 177"/>
                  <a:gd name="T48" fmla="*/ 0 w 173"/>
                  <a:gd name="T49" fmla="*/ 0 h 177"/>
                  <a:gd name="T50" fmla="*/ 0 w 173"/>
                  <a:gd name="T51" fmla="*/ 0 h 177"/>
                  <a:gd name="T52" fmla="*/ 0 w 173"/>
                  <a:gd name="T53" fmla="*/ 0 h 177"/>
                  <a:gd name="T54" fmla="*/ 0 w 173"/>
                  <a:gd name="T55" fmla="*/ 0 h 177"/>
                  <a:gd name="T56" fmla="*/ 0 w 173"/>
                  <a:gd name="T57" fmla="*/ 0 h 177"/>
                  <a:gd name="T58" fmla="*/ 0 w 173"/>
                  <a:gd name="T59" fmla="*/ 0 h 177"/>
                  <a:gd name="T60" fmla="*/ 0 w 173"/>
                  <a:gd name="T61" fmla="*/ 0 h 177"/>
                  <a:gd name="T62" fmla="*/ 0 w 173"/>
                  <a:gd name="T63" fmla="*/ 0 h 177"/>
                  <a:gd name="T64" fmla="*/ 0 w 173"/>
                  <a:gd name="T65" fmla="*/ 0 h 177"/>
                  <a:gd name="T66" fmla="*/ 0 w 173"/>
                  <a:gd name="T67" fmla="*/ 0 h 177"/>
                  <a:gd name="T68" fmla="*/ 0 w 173"/>
                  <a:gd name="T69" fmla="*/ 0 h 177"/>
                  <a:gd name="T70" fmla="*/ 0 w 173"/>
                  <a:gd name="T71" fmla="*/ 0 h 177"/>
                  <a:gd name="T72" fmla="*/ 0 w 173"/>
                  <a:gd name="T73" fmla="*/ 0 h 177"/>
                  <a:gd name="T74" fmla="*/ 0 w 173"/>
                  <a:gd name="T75" fmla="*/ 0 h 177"/>
                  <a:gd name="T76" fmla="*/ 0 w 173"/>
                  <a:gd name="T77" fmla="*/ 0 h 177"/>
                  <a:gd name="T78" fmla="*/ 0 w 173"/>
                  <a:gd name="T79" fmla="*/ 0 h 177"/>
                  <a:gd name="T80" fmla="*/ 0 w 173"/>
                  <a:gd name="T81" fmla="*/ 0 h 1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3"/>
                  <a:gd name="T124" fmla="*/ 0 h 177"/>
                  <a:gd name="T125" fmla="*/ 173 w 173"/>
                  <a:gd name="T126" fmla="*/ 177 h 1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69" name="Freeform 458"/>
              <p:cNvSpPr>
                <a:spLocks/>
              </p:cNvSpPr>
              <p:nvPr/>
            </p:nvSpPr>
            <p:spPr bwMode="auto">
              <a:xfrm>
                <a:off x="3387" y="3293"/>
                <a:ext cx="6" cy="9"/>
              </a:xfrm>
              <a:custGeom>
                <a:avLst/>
                <a:gdLst>
                  <a:gd name="T0" fmla="*/ 0 w 142"/>
                  <a:gd name="T1" fmla="*/ 0 h 175"/>
                  <a:gd name="T2" fmla="*/ 0 w 142"/>
                  <a:gd name="T3" fmla="*/ 0 h 175"/>
                  <a:gd name="T4" fmla="*/ 0 w 142"/>
                  <a:gd name="T5" fmla="*/ 0 h 175"/>
                  <a:gd name="T6" fmla="*/ 0 w 142"/>
                  <a:gd name="T7" fmla="*/ 0 h 175"/>
                  <a:gd name="T8" fmla="*/ 0 w 142"/>
                  <a:gd name="T9" fmla="*/ 0 h 175"/>
                  <a:gd name="T10" fmla="*/ 0 w 142"/>
                  <a:gd name="T11" fmla="*/ 0 h 175"/>
                  <a:gd name="T12" fmla="*/ 0 w 142"/>
                  <a:gd name="T13" fmla="*/ 0 h 175"/>
                  <a:gd name="T14" fmla="*/ 0 w 142"/>
                  <a:gd name="T15" fmla="*/ 0 h 175"/>
                  <a:gd name="T16" fmla="*/ 0 w 142"/>
                  <a:gd name="T17" fmla="*/ 0 h 175"/>
                  <a:gd name="T18" fmla="*/ 0 w 142"/>
                  <a:gd name="T19" fmla="*/ 0 h 175"/>
                  <a:gd name="T20" fmla="*/ 0 w 142"/>
                  <a:gd name="T21" fmla="*/ 0 h 175"/>
                  <a:gd name="T22" fmla="*/ 0 w 142"/>
                  <a:gd name="T23" fmla="*/ 0 h 175"/>
                  <a:gd name="T24" fmla="*/ 0 w 142"/>
                  <a:gd name="T25" fmla="*/ 0 h 175"/>
                  <a:gd name="T26" fmla="*/ 0 w 142"/>
                  <a:gd name="T27" fmla="*/ 0 h 175"/>
                  <a:gd name="T28" fmla="*/ 0 w 142"/>
                  <a:gd name="T29" fmla="*/ 0 h 175"/>
                  <a:gd name="T30" fmla="*/ 0 w 142"/>
                  <a:gd name="T31" fmla="*/ 0 h 175"/>
                  <a:gd name="T32" fmla="*/ 0 w 142"/>
                  <a:gd name="T33" fmla="*/ 0 h 175"/>
                  <a:gd name="T34" fmla="*/ 0 w 142"/>
                  <a:gd name="T35" fmla="*/ 0 h 175"/>
                  <a:gd name="T36" fmla="*/ 0 w 142"/>
                  <a:gd name="T37" fmla="*/ 0 h 175"/>
                  <a:gd name="T38" fmla="*/ 0 w 142"/>
                  <a:gd name="T39" fmla="*/ 0 h 175"/>
                  <a:gd name="T40" fmla="*/ 0 w 142"/>
                  <a:gd name="T41" fmla="*/ 0 h 175"/>
                  <a:gd name="T42" fmla="*/ 0 w 142"/>
                  <a:gd name="T43" fmla="*/ 0 h 175"/>
                  <a:gd name="T44" fmla="*/ 0 w 142"/>
                  <a:gd name="T45" fmla="*/ 0 h 175"/>
                  <a:gd name="T46" fmla="*/ 0 w 142"/>
                  <a:gd name="T47" fmla="*/ 0 h 175"/>
                  <a:gd name="T48" fmla="*/ 0 w 142"/>
                  <a:gd name="T49" fmla="*/ 0 h 175"/>
                  <a:gd name="T50" fmla="*/ 0 w 142"/>
                  <a:gd name="T51" fmla="*/ 0 h 175"/>
                  <a:gd name="T52" fmla="*/ 0 w 142"/>
                  <a:gd name="T53" fmla="*/ 0 h 175"/>
                  <a:gd name="T54" fmla="*/ 0 w 142"/>
                  <a:gd name="T55" fmla="*/ 0 h 175"/>
                  <a:gd name="T56" fmla="*/ 0 w 142"/>
                  <a:gd name="T57" fmla="*/ 0 h 175"/>
                  <a:gd name="T58" fmla="*/ 0 w 142"/>
                  <a:gd name="T59" fmla="*/ 0 h 175"/>
                  <a:gd name="T60" fmla="*/ 0 w 142"/>
                  <a:gd name="T61" fmla="*/ 0 h 175"/>
                  <a:gd name="T62" fmla="*/ 0 w 142"/>
                  <a:gd name="T63" fmla="*/ 0 h 175"/>
                  <a:gd name="T64" fmla="*/ 0 w 142"/>
                  <a:gd name="T65" fmla="*/ 0 h 175"/>
                  <a:gd name="T66" fmla="*/ 0 w 142"/>
                  <a:gd name="T67" fmla="*/ 0 h 175"/>
                  <a:gd name="T68" fmla="*/ 0 w 142"/>
                  <a:gd name="T69" fmla="*/ 0 h 175"/>
                  <a:gd name="T70" fmla="*/ 0 w 142"/>
                  <a:gd name="T71" fmla="*/ 0 h 175"/>
                  <a:gd name="T72" fmla="*/ 0 w 142"/>
                  <a:gd name="T73" fmla="*/ 0 h 175"/>
                  <a:gd name="T74" fmla="*/ 0 w 142"/>
                  <a:gd name="T75" fmla="*/ 0 h 175"/>
                  <a:gd name="T76" fmla="*/ 0 w 142"/>
                  <a:gd name="T77" fmla="*/ 0 h 175"/>
                  <a:gd name="T78" fmla="*/ 0 w 142"/>
                  <a:gd name="T79" fmla="*/ 0 h 175"/>
                  <a:gd name="T80" fmla="*/ 0 w 142"/>
                  <a:gd name="T81" fmla="*/ 0 h 1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175"/>
                  <a:gd name="T125" fmla="*/ 142 w 142"/>
                  <a:gd name="T126" fmla="*/ 175 h 1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0" name="Freeform 459"/>
              <p:cNvSpPr>
                <a:spLocks/>
              </p:cNvSpPr>
              <p:nvPr/>
            </p:nvSpPr>
            <p:spPr bwMode="auto">
              <a:xfrm>
                <a:off x="3387" y="3293"/>
                <a:ext cx="5" cy="9"/>
              </a:xfrm>
              <a:custGeom>
                <a:avLst/>
                <a:gdLst>
                  <a:gd name="T0" fmla="*/ 0 w 116"/>
                  <a:gd name="T1" fmla="*/ 0 h 172"/>
                  <a:gd name="T2" fmla="*/ 0 w 116"/>
                  <a:gd name="T3" fmla="*/ 0 h 172"/>
                  <a:gd name="T4" fmla="*/ 0 w 116"/>
                  <a:gd name="T5" fmla="*/ 0 h 172"/>
                  <a:gd name="T6" fmla="*/ 0 w 116"/>
                  <a:gd name="T7" fmla="*/ 0 h 172"/>
                  <a:gd name="T8" fmla="*/ 0 w 116"/>
                  <a:gd name="T9" fmla="*/ 0 h 172"/>
                  <a:gd name="T10" fmla="*/ 0 w 116"/>
                  <a:gd name="T11" fmla="*/ 0 h 172"/>
                  <a:gd name="T12" fmla="*/ 0 w 116"/>
                  <a:gd name="T13" fmla="*/ 0 h 172"/>
                  <a:gd name="T14" fmla="*/ 0 w 116"/>
                  <a:gd name="T15" fmla="*/ 0 h 172"/>
                  <a:gd name="T16" fmla="*/ 0 w 116"/>
                  <a:gd name="T17" fmla="*/ 0 h 172"/>
                  <a:gd name="T18" fmla="*/ 0 w 116"/>
                  <a:gd name="T19" fmla="*/ 0 h 172"/>
                  <a:gd name="T20" fmla="*/ 0 w 116"/>
                  <a:gd name="T21" fmla="*/ 0 h 172"/>
                  <a:gd name="T22" fmla="*/ 0 w 116"/>
                  <a:gd name="T23" fmla="*/ 0 h 172"/>
                  <a:gd name="T24" fmla="*/ 0 w 116"/>
                  <a:gd name="T25" fmla="*/ 0 h 172"/>
                  <a:gd name="T26" fmla="*/ 0 w 116"/>
                  <a:gd name="T27" fmla="*/ 0 h 172"/>
                  <a:gd name="T28" fmla="*/ 0 w 116"/>
                  <a:gd name="T29" fmla="*/ 0 h 172"/>
                  <a:gd name="T30" fmla="*/ 0 w 116"/>
                  <a:gd name="T31" fmla="*/ 0 h 172"/>
                  <a:gd name="T32" fmla="*/ 0 w 116"/>
                  <a:gd name="T33" fmla="*/ 0 h 172"/>
                  <a:gd name="T34" fmla="*/ 0 w 116"/>
                  <a:gd name="T35" fmla="*/ 0 h 172"/>
                  <a:gd name="T36" fmla="*/ 0 w 116"/>
                  <a:gd name="T37" fmla="*/ 0 h 172"/>
                  <a:gd name="T38" fmla="*/ 0 w 116"/>
                  <a:gd name="T39" fmla="*/ 0 h 172"/>
                  <a:gd name="T40" fmla="*/ 0 w 116"/>
                  <a:gd name="T41" fmla="*/ 0 h 172"/>
                  <a:gd name="T42" fmla="*/ 0 w 116"/>
                  <a:gd name="T43" fmla="*/ 0 h 172"/>
                  <a:gd name="T44" fmla="*/ 0 w 116"/>
                  <a:gd name="T45" fmla="*/ 0 h 172"/>
                  <a:gd name="T46" fmla="*/ 0 w 116"/>
                  <a:gd name="T47" fmla="*/ 0 h 172"/>
                  <a:gd name="T48" fmla="*/ 0 w 116"/>
                  <a:gd name="T49" fmla="*/ 0 h 172"/>
                  <a:gd name="T50" fmla="*/ 0 w 116"/>
                  <a:gd name="T51" fmla="*/ 0 h 172"/>
                  <a:gd name="T52" fmla="*/ 0 w 116"/>
                  <a:gd name="T53" fmla="*/ 0 h 172"/>
                  <a:gd name="T54" fmla="*/ 0 w 116"/>
                  <a:gd name="T55" fmla="*/ 0 h 172"/>
                  <a:gd name="T56" fmla="*/ 0 w 116"/>
                  <a:gd name="T57" fmla="*/ 0 h 172"/>
                  <a:gd name="T58" fmla="*/ 0 w 116"/>
                  <a:gd name="T59" fmla="*/ 0 h 172"/>
                  <a:gd name="T60" fmla="*/ 0 w 116"/>
                  <a:gd name="T61" fmla="*/ 0 h 172"/>
                  <a:gd name="T62" fmla="*/ 0 w 116"/>
                  <a:gd name="T63" fmla="*/ 0 h 172"/>
                  <a:gd name="T64" fmla="*/ 0 w 116"/>
                  <a:gd name="T65" fmla="*/ 0 h 172"/>
                  <a:gd name="T66" fmla="*/ 0 w 116"/>
                  <a:gd name="T67" fmla="*/ 0 h 172"/>
                  <a:gd name="T68" fmla="*/ 0 w 116"/>
                  <a:gd name="T69" fmla="*/ 0 h 172"/>
                  <a:gd name="T70" fmla="*/ 0 w 116"/>
                  <a:gd name="T71" fmla="*/ 0 h 172"/>
                  <a:gd name="T72" fmla="*/ 0 w 116"/>
                  <a:gd name="T73" fmla="*/ 0 h 172"/>
                  <a:gd name="T74" fmla="*/ 0 w 116"/>
                  <a:gd name="T75" fmla="*/ 0 h 172"/>
                  <a:gd name="T76" fmla="*/ 0 w 116"/>
                  <a:gd name="T77" fmla="*/ 0 h 172"/>
                  <a:gd name="T78" fmla="*/ 0 w 116"/>
                  <a:gd name="T79" fmla="*/ 0 h 172"/>
                  <a:gd name="T80" fmla="*/ 0 w 116"/>
                  <a:gd name="T81" fmla="*/ 0 h 1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172"/>
                  <a:gd name="T125" fmla="*/ 116 w 116"/>
                  <a:gd name="T126" fmla="*/ 172 h 1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1" name="Freeform 460"/>
              <p:cNvSpPr>
                <a:spLocks/>
              </p:cNvSpPr>
              <p:nvPr/>
            </p:nvSpPr>
            <p:spPr bwMode="auto">
              <a:xfrm>
                <a:off x="3387" y="3293"/>
                <a:ext cx="4" cy="9"/>
              </a:xfrm>
              <a:custGeom>
                <a:avLst/>
                <a:gdLst>
                  <a:gd name="T0" fmla="*/ 0 w 88"/>
                  <a:gd name="T1" fmla="*/ 0 h 170"/>
                  <a:gd name="T2" fmla="*/ 0 w 88"/>
                  <a:gd name="T3" fmla="*/ 0 h 170"/>
                  <a:gd name="T4" fmla="*/ 0 w 88"/>
                  <a:gd name="T5" fmla="*/ 0 h 170"/>
                  <a:gd name="T6" fmla="*/ 0 w 88"/>
                  <a:gd name="T7" fmla="*/ 0 h 170"/>
                  <a:gd name="T8" fmla="*/ 0 w 88"/>
                  <a:gd name="T9" fmla="*/ 0 h 170"/>
                  <a:gd name="T10" fmla="*/ 0 w 88"/>
                  <a:gd name="T11" fmla="*/ 0 h 170"/>
                  <a:gd name="T12" fmla="*/ 0 w 88"/>
                  <a:gd name="T13" fmla="*/ 0 h 170"/>
                  <a:gd name="T14" fmla="*/ 0 w 88"/>
                  <a:gd name="T15" fmla="*/ 0 h 170"/>
                  <a:gd name="T16" fmla="*/ 0 w 88"/>
                  <a:gd name="T17" fmla="*/ 0 h 170"/>
                  <a:gd name="T18" fmla="*/ 0 w 88"/>
                  <a:gd name="T19" fmla="*/ 0 h 170"/>
                  <a:gd name="T20" fmla="*/ 0 w 88"/>
                  <a:gd name="T21" fmla="*/ 0 h 170"/>
                  <a:gd name="T22" fmla="*/ 0 w 88"/>
                  <a:gd name="T23" fmla="*/ 0 h 170"/>
                  <a:gd name="T24" fmla="*/ 0 w 88"/>
                  <a:gd name="T25" fmla="*/ 0 h 170"/>
                  <a:gd name="T26" fmla="*/ 0 w 88"/>
                  <a:gd name="T27" fmla="*/ 0 h 170"/>
                  <a:gd name="T28" fmla="*/ 0 w 88"/>
                  <a:gd name="T29" fmla="*/ 0 h 170"/>
                  <a:gd name="T30" fmla="*/ 0 w 88"/>
                  <a:gd name="T31" fmla="*/ 0 h 170"/>
                  <a:gd name="T32" fmla="*/ 0 w 88"/>
                  <a:gd name="T33" fmla="*/ 0 h 170"/>
                  <a:gd name="T34" fmla="*/ 0 w 88"/>
                  <a:gd name="T35" fmla="*/ 0 h 170"/>
                  <a:gd name="T36" fmla="*/ 0 w 88"/>
                  <a:gd name="T37" fmla="*/ 0 h 170"/>
                  <a:gd name="T38" fmla="*/ 0 w 88"/>
                  <a:gd name="T39" fmla="*/ 0 h 170"/>
                  <a:gd name="T40" fmla="*/ 0 w 88"/>
                  <a:gd name="T41" fmla="*/ 0 h 170"/>
                  <a:gd name="T42" fmla="*/ 0 w 88"/>
                  <a:gd name="T43" fmla="*/ 0 h 170"/>
                  <a:gd name="T44" fmla="*/ 0 w 88"/>
                  <a:gd name="T45" fmla="*/ 0 h 170"/>
                  <a:gd name="T46" fmla="*/ 0 w 88"/>
                  <a:gd name="T47" fmla="*/ 0 h 170"/>
                  <a:gd name="T48" fmla="*/ 0 w 88"/>
                  <a:gd name="T49" fmla="*/ 0 h 170"/>
                  <a:gd name="T50" fmla="*/ 0 w 88"/>
                  <a:gd name="T51" fmla="*/ 0 h 170"/>
                  <a:gd name="T52" fmla="*/ 0 w 88"/>
                  <a:gd name="T53" fmla="*/ 0 h 170"/>
                  <a:gd name="T54" fmla="*/ 0 w 88"/>
                  <a:gd name="T55" fmla="*/ 0 h 170"/>
                  <a:gd name="T56" fmla="*/ 0 w 88"/>
                  <a:gd name="T57" fmla="*/ 0 h 170"/>
                  <a:gd name="T58" fmla="*/ 0 w 88"/>
                  <a:gd name="T59" fmla="*/ 0 h 170"/>
                  <a:gd name="T60" fmla="*/ 0 w 88"/>
                  <a:gd name="T61" fmla="*/ 0 h 170"/>
                  <a:gd name="T62" fmla="*/ 0 w 88"/>
                  <a:gd name="T63" fmla="*/ 0 h 170"/>
                  <a:gd name="T64" fmla="*/ 0 w 88"/>
                  <a:gd name="T65" fmla="*/ 0 h 170"/>
                  <a:gd name="T66" fmla="*/ 0 w 88"/>
                  <a:gd name="T67" fmla="*/ 0 h 170"/>
                  <a:gd name="T68" fmla="*/ 0 w 88"/>
                  <a:gd name="T69" fmla="*/ 0 h 170"/>
                  <a:gd name="T70" fmla="*/ 0 w 88"/>
                  <a:gd name="T71" fmla="*/ 0 h 170"/>
                  <a:gd name="T72" fmla="*/ 0 w 88"/>
                  <a:gd name="T73" fmla="*/ 0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
                  <a:gd name="T112" fmla="*/ 0 h 170"/>
                  <a:gd name="T113" fmla="*/ 88 w 88"/>
                  <a:gd name="T114" fmla="*/ 170 h 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2" name="Freeform 461"/>
              <p:cNvSpPr>
                <a:spLocks/>
              </p:cNvSpPr>
              <p:nvPr/>
            </p:nvSpPr>
            <p:spPr bwMode="auto">
              <a:xfrm>
                <a:off x="3388" y="3293"/>
                <a:ext cx="2" cy="9"/>
              </a:xfrm>
              <a:custGeom>
                <a:avLst/>
                <a:gdLst>
                  <a:gd name="T0" fmla="*/ 0 w 59"/>
                  <a:gd name="T1" fmla="*/ 0 h 167"/>
                  <a:gd name="T2" fmla="*/ 0 w 59"/>
                  <a:gd name="T3" fmla="*/ 0 h 167"/>
                  <a:gd name="T4" fmla="*/ 0 w 59"/>
                  <a:gd name="T5" fmla="*/ 0 h 167"/>
                  <a:gd name="T6" fmla="*/ 0 w 59"/>
                  <a:gd name="T7" fmla="*/ 0 h 167"/>
                  <a:gd name="T8" fmla="*/ 0 w 59"/>
                  <a:gd name="T9" fmla="*/ 0 h 167"/>
                  <a:gd name="T10" fmla="*/ 0 w 59"/>
                  <a:gd name="T11" fmla="*/ 0 h 167"/>
                  <a:gd name="T12" fmla="*/ 0 60000 65536"/>
                  <a:gd name="T13" fmla="*/ 0 60000 65536"/>
                  <a:gd name="T14" fmla="*/ 0 60000 65536"/>
                  <a:gd name="T15" fmla="*/ 0 60000 65536"/>
                  <a:gd name="T16" fmla="*/ 0 60000 65536"/>
                  <a:gd name="T17" fmla="*/ 0 60000 65536"/>
                  <a:gd name="T18" fmla="*/ 0 w 59"/>
                  <a:gd name="T19" fmla="*/ 0 h 167"/>
                  <a:gd name="T20" fmla="*/ 59 w 59"/>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59" h="167">
                    <a:moveTo>
                      <a:pt x="59" y="155"/>
                    </a:moveTo>
                    <a:lnTo>
                      <a:pt x="33" y="167"/>
                    </a:lnTo>
                    <a:lnTo>
                      <a:pt x="0" y="87"/>
                    </a:lnTo>
                    <a:lnTo>
                      <a:pt x="29" y="0"/>
                    </a:lnTo>
                    <a:lnTo>
                      <a:pt x="26" y="76"/>
                    </a:lnTo>
                    <a:lnTo>
                      <a:pt x="59" y="155"/>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3" name="Freeform 462"/>
              <p:cNvSpPr>
                <a:spLocks/>
              </p:cNvSpPr>
              <p:nvPr/>
            </p:nvSpPr>
            <p:spPr bwMode="auto">
              <a:xfrm>
                <a:off x="3386" y="3294"/>
                <a:ext cx="8" cy="4"/>
              </a:xfrm>
              <a:custGeom>
                <a:avLst/>
                <a:gdLst>
                  <a:gd name="T0" fmla="*/ 0 w 172"/>
                  <a:gd name="T1" fmla="*/ 0 h 81"/>
                  <a:gd name="T2" fmla="*/ 0 w 172"/>
                  <a:gd name="T3" fmla="*/ 0 h 81"/>
                  <a:gd name="T4" fmla="*/ 0 w 172"/>
                  <a:gd name="T5" fmla="*/ 0 h 81"/>
                  <a:gd name="T6" fmla="*/ 0 w 172"/>
                  <a:gd name="T7" fmla="*/ 0 h 81"/>
                  <a:gd name="T8" fmla="*/ 0 w 172"/>
                  <a:gd name="T9" fmla="*/ 0 h 81"/>
                  <a:gd name="T10" fmla="*/ 0 w 172"/>
                  <a:gd name="T11" fmla="*/ 0 h 81"/>
                  <a:gd name="T12" fmla="*/ 0 60000 65536"/>
                  <a:gd name="T13" fmla="*/ 0 60000 65536"/>
                  <a:gd name="T14" fmla="*/ 0 60000 65536"/>
                  <a:gd name="T15" fmla="*/ 0 60000 65536"/>
                  <a:gd name="T16" fmla="*/ 0 60000 65536"/>
                  <a:gd name="T17" fmla="*/ 0 60000 65536"/>
                  <a:gd name="T18" fmla="*/ 0 w 172"/>
                  <a:gd name="T19" fmla="*/ 0 h 81"/>
                  <a:gd name="T20" fmla="*/ 172 w 172"/>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72" h="81">
                    <a:moveTo>
                      <a:pt x="170" y="4"/>
                    </a:moveTo>
                    <a:lnTo>
                      <a:pt x="168" y="0"/>
                    </a:lnTo>
                    <a:lnTo>
                      <a:pt x="0" y="73"/>
                    </a:lnTo>
                    <a:lnTo>
                      <a:pt x="4" y="81"/>
                    </a:lnTo>
                    <a:lnTo>
                      <a:pt x="172" y="8"/>
                    </a:lnTo>
                    <a:lnTo>
                      <a:pt x="170" y="4"/>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4" name="Freeform 463"/>
              <p:cNvSpPr>
                <a:spLocks/>
              </p:cNvSpPr>
              <p:nvPr/>
            </p:nvSpPr>
            <p:spPr bwMode="auto">
              <a:xfrm>
                <a:off x="3432" y="3432"/>
                <a:ext cx="10" cy="6"/>
              </a:xfrm>
              <a:custGeom>
                <a:avLst/>
                <a:gdLst>
                  <a:gd name="T0" fmla="*/ 0 w 216"/>
                  <a:gd name="T1" fmla="*/ 0 h 103"/>
                  <a:gd name="T2" fmla="*/ 0 w 216"/>
                  <a:gd name="T3" fmla="*/ 0 h 103"/>
                  <a:gd name="T4" fmla="*/ 0 w 216"/>
                  <a:gd name="T5" fmla="*/ 0 h 103"/>
                  <a:gd name="T6" fmla="*/ 0 w 216"/>
                  <a:gd name="T7" fmla="*/ 0 h 103"/>
                  <a:gd name="T8" fmla="*/ 0 w 216"/>
                  <a:gd name="T9" fmla="*/ 0 h 103"/>
                  <a:gd name="T10" fmla="*/ 0 60000 65536"/>
                  <a:gd name="T11" fmla="*/ 0 60000 65536"/>
                  <a:gd name="T12" fmla="*/ 0 60000 65536"/>
                  <a:gd name="T13" fmla="*/ 0 60000 65536"/>
                  <a:gd name="T14" fmla="*/ 0 60000 65536"/>
                  <a:gd name="T15" fmla="*/ 0 w 216"/>
                  <a:gd name="T16" fmla="*/ 0 h 103"/>
                  <a:gd name="T17" fmla="*/ 216 w 216"/>
                  <a:gd name="T18" fmla="*/ 103 h 103"/>
                </a:gdLst>
                <a:ahLst/>
                <a:cxnLst>
                  <a:cxn ang="T10">
                    <a:pos x="T0" y="T1"/>
                  </a:cxn>
                  <a:cxn ang="T11">
                    <a:pos x="T2" y="T3"/>
                  </a:cxn>
                  <a:cxn ang="T12">
                    <a:pos x="T4" y="T5"/>
                  </a:cxn>
                  <a:cxn ang="T13">
                    <a:pos x="T6" y="T7"/>
                  </a:cxn>
                  <a:cxn ang="T14">
                    <a:pos x="T8" y="T9"/>
                  </a:cxn>
                </a:cxnLst>
                <a:rect l="T15" t="T16" r="T17" b="T18"/>
                <a:pathLst>
                  <a:path w="216" h="103">
                    <a:moveTo>
                      <a:pt x="216" y="12"/>
                    </a:moveTo>
                    <a:lnTo>
                      <a:pt x="4" y="103"/>
                    </a:lnTo>
                    <a:lnTo>
                      <a:pt x="0" y="93"/>
                    </a:lnTo>
                    <a:lnTo>
                      <a:pt x="211" y="0"/>
                    </a:lnTo>
                    <a:lnTo>
                      <a:pt x="216" y="12"/>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5" name="Freeform 464"/>
              <p:cNvSpPr>
                <a:spLocks/>
              </p:cNvSpPr>
              <p:nvPr/>
            </p:nvSpPr>
            <p:spPr bwMode="auto">
              <a:xfrm>
                <a:off x="3432" y="3433"/>
                <a:ext cx="11" cy="16"/>
              </a:xfrm>
              <a:custGeom>
                <a:avLst/>
                <a:gdLst>
                  <a:gd name="T0" fmla="*/ 0 w 250"/>
                  <a:gd name="T1" fmla="*/ 0 h 298"/>
                  <a:gd name="T2" fmla="*/ 0 w 250"/>
                  <a:gd name="T3" fmla="*/ 0 h 298"/>
                  <a:gd name="T4" fmla="*/ 0 w 250"/>
                  <a:gd name="T5" fmla="*/ 0 h 298"/>
                  <a:gd name="T6" fmla="*/ 0 w 250"/>
                  <a:gd name="T7" fmla="*/ 0 h 298"/>
                  <a:gd name="T8" fmla="*/ 0 w 250"/>
                  <a:gd name="T9" fmla="*/ 0 h 298"/>
                  <a:gd name="T10" fmla="*/ 0 w 250"/>
                  <a:gd name="T11" fmla="*/ 0 h 298"/>
                  <a:gd name="T12" fmla="*/ 0 w 250"/>
                  <a:gd name="T13" fmla="*/ 0 h 298"/>
                  <a:gd name="T14" fmla="*/ 0 w 250"/>
                  <a:gd name="T15" fmla="*/ 0 h 298"/>
                  <a:gd name="T16" fmla="*/ 0 w 250"/>
                  <a:gd name="T17" fmla="*/ 0 h 298"/>
                  <a:gd name="T18" fmla="*/ 0 w 250"/>
                  <a:gd name="T19" fmla="*/ 0 h 298"/>
                  <a:gd name="T20" fmla="*/ 0 w 250"/>
                  <a:gd name="T21" fmla="*/ 0 h 298"/>
                  <a:gd name="T22" fmla="*/ 0 w 250"/>
                  <a:gd name="T23" fmla="*/ 0 h 298"/>
                  <a:gd name="T24" fmla="*/ 0 w 250"/>
                  <a:gd name="T25" fmla="*/ 0 h 298"/>
                  <a:gd name="T26" fmla="*/ 0 w 250"/>
                  <a:gd name="T27" fmla="*/ 0 h 298"/>
                  <a:gd name="T28" fmla="*/ 0 w 250"/>
                  <a:gd name="T29" fmla="*/ 0 h 298"/>
                  <a:gd name="T30" fmla="*/ 0 w 250"/>
                  <a:gd name="T31" fmla="*/ 0 h 298"/>
                  <a:gd name="T32" fmla="*/ 0 w 250"/>
                  <a:gd name="T33" fmla="*/ 0 h 298"/>
                  <a:gd name="T34" fmla="*/ 0 w 250"/>
                  <a:gd name="T35" fmla="*/ 0 h 298"/>
                  <a:gd name="T36" fmla="*/ 0 w 250"/>
                  <a:gd name="T37" fmla="*/ 0 h 298"/>
                  <a:gd name="T38" fmla="*/ 0 w 250"/>
                  <a:gd name="T39" fmla="*/ 0 h 298"/>
                  <a:gd name="T40" fmla="*/ 0 w 250"/>
                  <a:gd name="T41" fmla="*/ 0 h 298"/>
                  <a:gd name="T42" fmla="*/ 0 w 250"/>
                  <a:gd name="T43" fmla="*/ 0 h 298"/>
                  <a:gd name="T44" fmla="*/ 0 w 250"/>
                  <a:gd name="T45" fmla="*/ 0 h 298"/>
                  <a:gd name="T46" fmla="*/ 0 w 250"/>
                  <a:gd name="T47" fmla="*/ 0 h 298"/>
                  <a:gd name="T48" fmla="*/ 0 w 250"/>
                  <a:gd name="T49" fmla="*/ 0 h 298"/>
                  <a:gd name="T50" fmla="*/ 0 w 250"/>
                  <a:gd name="T51" fmla="*/ 0 h 298"/>
                  <a:gd name="T52" fmla="*/ 0 w 250"/>
                  <a:gd name="T53" fmla="*/ 0 h 298"/>
                  <a:gd name="T54" fmla="*/ 0 w 250"/>
                  <a:gd name="T55" fmla="*/ 0 h 298"/>
                  <a:gd name="T56" fmla="*/ 0 w 250"/>
                  <a:gd name="T57" fmla="*/ 0 h 298"/>
                  <a:gd name="T58" fmla="*/ 0 w 250"/>
                  <a:gd name="T59" fmla="*/ 0 h 298"/>
                  <a:gd name="T60" fmla="*/ 0 w 250"/>
                  <a:gd name="T61" fmla="*/ 0 h 298"/>
                  <a:gd name="T62" fmla="*/ 0 w 250"/>
                  <a:gd name="T63" fmla="*/ 0 h 298"/>
                  <a:gd name="T64" fmla="*/ 0 w 250"/>
                  <a:gd name="T65" fmla="*/ 0 h 298"/>
                  <a:gd name="T66" fmla="*/ 0 w 250"/>
                  <a:gd name="T67" fmla="*/ 0 h 298"/>
                  <a:gd name="T68" fmla="*/ 0 w 250"/>
                  <a:gd name="T69" fmla="*/ 0 h 298"/>
                  <a:gd name="T70" fmla="*/ 0 w 250"/>
                  <a:gd name="T71" fmla="*/ 0 h 298"/>
                  <a:gd name="T72" fmla="*/ 0 w 250"/>
                  <a:gd name="T73" fmla="*/ 0 h 298"/>
                  <a:gd name="T74" fmla="*/ 0 w 250"/>
                  <a:gd name="T75" fmla="*/ 0 h 298"/>
                  <a:gd name="T76" fmla="*/ 0 w 250"/>
                  <a:gd name="T77" fmla="*/ 0 h 298"/>
                  <a:gd name="T78" fmla="*/ 0 w 250"/>
                  <a:gd name="T79" fmla="*/ 0 h 298"/>
                  <a:gd name="T80" fmla="*/ 0 w 250"/>
                  <a:gd name="T81" fmla="*/ 0 h 2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0"/>
                  <a:gd name="T124" fmla="*/ 0 h 298"/>
                  <a:gd name="T125" fmla="*/ 250 w 250"/>
                  <a:gd name="T126" fmla="*/ 298 h 2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6" name="Freeform 465"/>
              <p:cNvSpPr>
                <a:spLocks/>
              </p:cNvSpPr>
              <p:nvPr/>
            </p:nvSpPr>
            <p:spPr bwMode="auto">
              <a:xfrm>
                <a:off x="3432" y="3433"/>
                <a:ext cx="10" cy="16"/>
              </a:xfrm>
              <a:custGeom>
                <a:avLst/>
                <a:gdLst>
                  <a:gd name="T0" fmla="*/ 0 w 226"/>
                  <a:gd name="T1" fmla="*/ 0 h 287"/>
                  <a:gd name="T2" fmla="*/ 0 w 226"/>
                  <a:gd name="T3" fmla="*/ 0 h 287"/>
                  <a:gd name="T4" fmla="*/ 0 w 226"/>
                  <a:gd name="T5" fmla="*/ 0 h 287"/>
                  <a:gd name="T6" fmla="*/ 0 w 226"/>
                  <a:gd name="T7" fmla="*/ 0 h 287"/>
                  <a:gd name="T8" fmla="*/ 0 w 226"/>
                  <a:gd name="T9" fmla="*/ 0 h 287"/>
                  <a:gd name="T10" fmla="*/ 0 w 226"/>
                  <a:gd name="T11" fmla="*/ 0 h 287"/>
                  <a:gd name="T12" fmla="*/ 0 w 226"/>
                  <a:gd name="T13" fmla="*/ 0 h 287"/>
                  <a:gd name="T14" fmla="*/ 0 w 226"/>
                  <a:gd name="T15" fmla="*/ 0 h 287"/>
                  <a:gd name="T16" fmla="*/ 0 w 226"/>
                  <a:gd name="T17" fmla="*/ 0 h 287"/>
                  <a:gd name="T18" fmla="*/ 0 w 226"/>
                  <a:gd name="T19" fmla="*/ 0 h 287"/>
                  <a:gd name="T20" fmla="*/ 0 w 226"/>
                  <a:gd name="T21" fmla="*/ 0 h 287"/>
                  <a:gd name="T22" fmla="*/ 0 w 226"/>
                  <a:gd name="T23" fmla="*/ 0 h 287"/>
                  <a:gd name="T24" fmla="*/ 0 w 226"/>
                  <a:gd name="T25" fmla="*/ 0 h 287"/>
                  <a:gd name="T26" fmla="*/ 0 w 226"/>
                  <a:gd name="T27" fmla="*/ 0 h 287"/>
                  <a:gd name="T28" fmla="*/ 0 w 226"/>
                  <a:gd name="T29" fmla="*/ 0 h 287"/>
                  <a:gd name="T30" fmla="*/ 0 w 226"/>
                  <a:gd name="T31" fmla="*/ 0 h 287"/>
                  <a:gd name="T32" fmla="*/ 0 w 226"/>
                  <a:gd name="T33" fmla="*/ 0 h 287"/>
                  <a:gd name="T34" fmla="*/ 0 w 226"/>
                  <a:gd name="T35" fmla="*/ 0 h 287"/>
                  <a:gd name="T36" fmla="*/ 0 w 226"/>
                  <a:gd name="T37" fmla="*/ 0 h 287"/>
                  <a:gd name="T38" fmla="*/ 0 w 226"/>
                  <a:gd name="T39" fmla="*/ 0 h 287"/>
                  <a:gd name="T40" fmla="*/ 0 w 226"/>
                  <a:gd name="T41" fmla="*/ 0 h 287"/>
                  <a:gd name="T42" fmla="*/ 0 w 226"/>
                  <a:gd name="T43" fmla="*/ 0 h 287"/>
                  <a:gd name="T44" fmla="*/ 0 w 226"/>
                  <a:gd name="T45" fmla="*/ 0 h 287"/>
                  <a:gd name="T46" fmla="*/ 0 w 226"/>
                  <a:gd name="T47" fmla="*/ 0 h 287"/>
                  <a:gd name="T48" fmla="*/ 0 w 226"/>
                  <a:gd name="T49" fmla="*/ 0 h 287"/>
                  <a:gd name="T50" fmla="*/ 0 w 226"/>
                  <a:gd name="T51" fmla="*/ 0 h 287"/>
                  <a:gd name="T52" fmla="*/ 0 w 226"/>
                  <a:gd name="T53" fmla="*/ 0 h 287"/>
                  <a:gd name="T54" fmla="*/ 0 w 226"/>
                  <a:gd name="T55" fmla="*/ 0 h 287"/>
                  <a:gd name="T56" fmla="*/ 0 w 226"/>
                  <a:gd name="T57" fmla="*/ 0 h 287"/>
                  <a:gd name="T58" fmla="*/ 0 w 226"/>
                  <a:gd name="T59" fmla="*/ 0 h 287"/>
                  <a:gd name="T60" fmla="*/ 0 w 226"/>
                  <a:gd name="T61" fmla="*/ 0 h 287"/>
                  <a:gd name="T62" fmla="*/ 0 w 226"/>
                  <a:gd name="T63" fmla="*/ 0 h 287"/>
                  <a:gd name="T64" fmla="*/ 0 w 226"/>
                  <a:gd name="T65" fmla="*/ 0 h 287"/>
                  <a:gd name="T66" fmla="*/ 0 w 226"/>
                  <a:gd name="T67" fmla="*/ 0 h 287"/>
                  <a:gd name="T68" fmla="*/ 0 w 226"/>
                  <a:gd name="T69" fmla="*/ 0 h 287"/>
                  <a:gd name="T70" fmla="*/ 0 w 226"/>
                  <a:gd name="T71" fmla="*/ 0 h 287"/>
                  <a:gd name="T72" fmla="*/ 0 w 226"/>
                  <a:gd name="T73" fmla="*/ 0 h 287"/>
                  <a:gd name="T74" fmla="*/ 0 w 226"/>
                  <a:gd name="T75" fmla="*/ 0 h 287"/>
                  <a:gd name="T76" fmla="*/ 0 w 226"/>
                  <a:gd name="T77" fmla="*/ 0 h 287"/>
                  <a:gd name="T78" fmla="*/ 0 w 226"/>
                  <a:gd name="T79" fmla="*/ 0 h 287"/>
                  <a:gd name="T80" fmla="*/ 0 w 226"/>
                  <a:gd name="T81" fmla="*/ 0 h 2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6"/>
                  <a:gd name="T124" fmla="*/ 0 h 287"/>
                  <a:gd name="T125" fmla="*/ 226 w 226"/>
                  <a:gd name="T126" fmla="*/ 287 h 2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7" name="Freeform 466"/>
              <p:cNvSpPr>
                <a:spLocks/>
              </p:cNvSpPr>
              <p:nvPr/>
            </p:nvSpPr>
            <p:spPr bwMode="auto">
              <a:xfrm>
                <a:off x="3433" y="3434"/>
                <a:ext cx="9" cy="15"/>
              </a:xfrm>
              <a:custGeom>
                <a:avLst/>
                <a:gdLst>
                  <a:gd name="T0" fmla="*/ 0 w 202"/>
                  <a:gd name="T1" fmla="*/ 0 h 274"/>
                  <a:gd name="T2" fmla="*/ 0 w 202"/>
                  <a:gd name="T3" fmla="*/ 0 h 274"/>
                  <a:gd name="T4" fmla="*/ 0 w 202"/>
                  <a:gd name="T5" fmla="*/ 0 h 274"/>
                  <a:gd name="T6" fmla="*/ 0 w 202"/>
                  <a:gd name="T7" fmla="*/ 0 h 274"/>
                  <a:gd name="T8" fmla="*/ 0 w 202"/>
                  <a:gd name="T9" fmla="*/ 0 h 274"/>
                  <a:gd name="T10" fmla="*/ 0 w 202"/>
                  <a:gd name="T11" fmla="*/ 0 h 274"/>
                  <a:gd name="T12" fmla="*/ 0 w 202"/>
                  <a:gd name="T13" fmla="*/ 0 h 274"/>
                  <a:gd name="T14" fmla="*/ 0 w 202"/>
                  <a:gd name="T15" fmla="*/ 0 h 274"/>
                  <a:gd name="T16" fmla="*/ 0 w 202"/>
                  <a:gd name="T17" fmla="*/ 0 h 274"/>
                  <a:gd name="T18" fmla="*/ 0 w 202"/>
                  <a:gd name="T19" fmla="*/ 0 h 274"/>
                  <a:gd name="T20" fmla="*/ 0 w 202"/>
                  <a:gd name="T21" fmla="*/ 0 h 274"/>
                  <a:gd name="T22" fmla="*/ 0 w 202"/>
                  <a:gd name="T23" fmla="*/ 0 h 274"/>
                  <a:gd name="T24" fmla="*/ 0 w 202"/>
                  <a:gd name="T25" fmla="*/ 0 h 274"/>
                  <a:gd name="T26" fmla="*/ 0 w 202"/>
                  <a:gd name="T27" fmla="*/ 0 h 274"/>
                  <a:gd name="T28" fmla="*/ 0 w 202"/>
                  <a:gd name="T29" fmla="*/ 0 h 274"/>
                  <a:gd name="T30" fmla="*/ 0 w 202"/>
                  <a:gd name="T31" fmla="*/ 0 h 274"/>
                  <a:gd name="T32" fmla="*/ 0 w 202"/>
                  <a:gd name="T33" fmla="*/ 0 h 274"/>
                  <a:gd name="T34" fmla="*/ 0 w 202"/>
                  <a:gd name="T35" fmla="*/ 0 h 274"/>
                  <a:gd name="T36" fmla="*/ 0 w 202"/>
                  <a:gd name="T37" fmla="*/ 0 h 274"/>
                  <a:gd name="T38" fmla="*/ 0 w 202"/>
                  <a:gd name="T39" fmla="*/ 0 h 274"/>
                  <a:gd name="T40" fmla="*/ 0 w 202"/>
                  <a:gd name="T41" fmla="*/ 0 h 274"/>
                  <a:gd name="T42" fmla="*/ 0 w 202"/>
                  <a:gd name="T43" fmla="*/ 0 h 274"/>
                  <a:gd name="T44" fmla="*/ 0 w 202"/>
                  <a:gd name="T45" fmla="*/ 0 h 274"/>
                  <a:gd name="T46" fmla="*/ 0 w 202"/>
                  <a:gd name="T47" fmla="*/ 0 h 274"/>
                  <a:gd name="T48" fmla="*/ 0 w 202"/>
                  <a:gd name="T49" fmla="*/ 0 h 274"/>
                  <a:gd name="T50" fmla="*/ 0 w 202"/>
                  <a:gd name="T51" fmla="*/ 0 h 274"/>
                  <a:gd name="T52" fmla="*/ 0 w 202"/>
                  <a:gd name="T53" fmla="*/ 0 h 274"/>
                  <a:gd name="T54" fmla="*/ 0 w 202"/>
                  <a:gd name="T55" fmla="*/ 0 h 274"/>
                  <a:gd name="T56" fmla="*/ 0 w 202"/>
                  <a:gd name="T57" fmla="*/ 0 h 274"/>
                  <a:gd name="T58" fmla="*/ 0 w 202"/>
                  <a:gd name="T59" fmla="*/ 0 h 274"/>
                  <a:gd name="T60" fmla="*/ 0 w 202"/>
                  <a:gd name="T61" fmla="*/ 0 h 274"/>
                  <a:gd name="T62" fmla="*/ 0 w 202"/>
                  <a:gd name="T63" fmla="*/ 0 h 274"/>
                  <a:gd name="T64" fmla="*/ 0 w 202"/>
                  <a:gd name="T65" fmla="*/ 0 h 2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274"/>
                  <a:gd name="T101" fmla="*/ 202 w 202"/>
                  <a:gd name="T102" fmla="*/ 274 h 2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8" name="Freeform 467"/>
              <p:cNvSpPr>
                <a:spLocks/>
              </p:cNvSpPr>
              <p:nvPr/>
            </p:nvSpPr>
            <p:spPr bwMode="auto">
              <a:xfrm>
                <a:off x="3433" y="3435"/>
                <a:ext cx="9" cy="14"/>
              </a:xfrm>
              <a:custGeom>
                <a:avLst/>
                <a:gdLst>
                  <a:gd name="T0" fmla="*/ 0 w 186"/>
                  <a:gd name="T1" fmla="*/ 0 h 264"/>
                  <a:gd name="T2" fmla="*/ 0 w 186"/>
                  <a:gd name="T3" fmla="*/ 0 h 264"/>
                  <a:gd name="T4" fmla="*/ 0 w 186"/>
                  <a:gd name="T5" fmla="*/ 0 h 264"/>
                  <a:gd name="T6" fmla="*/ 0 w 186"/>
                  <a:gd name="T7" fmla="*/ 0 h 264"/>
                  <a:gd name="T8" fmla="*/ 0 w 186"/>
                  <a:gd name="T9" fmla="*/ 0 h 264"/>
                  <a:gd name="T10" fmla="*/ 0 w 186"/>
                  <a:gd name="T11" fmla="*/ 0 h 264"/>
                  <a:gd name="T12" fmla="*/ 0 w 186"/>
                  <a:gd name="T13" fmla="*/ 0 h 264"/>
                  <a:gd name="T14" fmla="*/ 0 w 186"/>
                  <a:gd name="T15" fmla="*/ 0 h 264"/>
                  <a:gd name="T16" fmla="*/ 0 w 186"/>
                  <a:gd name="T17" fmla="*/ 0 h 264"/>
                  <a:gd name="T18" fmla="*/ 0 w 186"/>
                  <a:gd name="T19" fmla="*/ 0 h 264"/>
                  <a:gd name="T20" fmla="*/ 0 w 186"/>
                  <a:gd name="T21" fmla="*/ 0 h 264"/>
                  <a:gd name="T22" fmla="*/ 0 w 186"/>
                  <a:gd name="T23" fmla="*/ 0 h 264"/>
                  <a:gd name="T24" fmla="*/ 0 w 186"/>
                  <a:gd name="T25" fmla="*/ 0 h 264"/>
                  <a:gd name="T26" fmla="*/ 0 w 186"/>
                  <a:gd name="T27" fmla="*/ 0 h 264"/>
                  <a:gd name="T28" fmla="*/ 0 w 186"/>
                  <a:gd name="T29" fmla="*/ 0 h 264"/>
                  <a:gd name="T30" fmla="*/ 0 w 186"/>
                  <a:gd name="T31" fmla="*/ 0 h 264"/>
                  <a:gd name="T32" fmla="*/ 0 w 186"/>
                  <a:gd name="T33" fmla="*/ 0 h 264"/>
                  <a:gd name="T34" fmla="*/ 0 w 186"/>
                  <a:gd name="T35" fmla="*/ 0 h 264"/>
                  <a:gd name="T36" fmla="*/ 0 w 186"/>
                  <a:gd name="T37" fmla="*/ 0 h 264"/>
                  <a:gd name="T38" fmla="*/ 0 w 186"/>
                  <a:gd name="T39" fmla="*/ 0 h 264"/>
                  <a:gd name="T40" fmla="*/ 0 w 186"/>
                  <a:gd name="T41" fmla="*/ 0 h 264"/>
                  <a:gd name="T42" fmla="*/ 0 w 186"/>
                  <a:gd name="T43" fmla="*/ 0 h 264"/>
                  <a:gd name="T44" fmla="*/ 0 w 186"/>
                  <a:gd name="T45" fmla="*/ 0 h 264"/>
                  <a:gd name="T46" fmla="*/ 0 w 186"/>
                  <a:gd name="T47" fmla="*/ 0 h 264"/>
                  <a:gd name="T48" fmla="*/ 0 w 186"/>
                  <a:gd name="T49" fmla="*/ 0 h 264"/>
                  <a:gd name="T50" fmla="*/ 0 w 186"/>
                  <a:gd name="T51" fmla="*/ 0 h 264"/>
                  <a:gd name="T52" fmla="*/ 0 w 186"/>
                  <a:gd name="T53" fmla="*/ 0 h 264"/>
                  <a:gd name="T54" fmla="*/ 0 w 186"/>
                  <a:gd name="T55" fmla="*/ 0 h 264"/>
                  <a:gd name="T56" fmla="*/ 0 w 186"/>
                  <a:gd name="T57" fmla="*/ 0 h 264"/>
                  <a:gd name="T58" fmla="*/ 0 w 186"/>
                  <a:gd name="T59" fmla="*/ 0 h 264"/>
                  <a:gd name="T60" fmla="*/ 0 w 186"/>
                  <a:gd name="T61" fmla="*/ 0 h 264"/>
                  <a:gd name="T62" fmla="*/ 0 w 186"/>
                  <a:gd name="T63" fmla="*/ 0 h 264"/>
                  <a:gd name="T64" fmla="*/ 0 w 186"/>
                  <a:gd name="T65" fmla="*/ 0 h 2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264"/>
                  <a:gd name="T101" fmla="*/ 186 w 186"/>
                  <a:gd name="T102" fmla="*/ 264 h 2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79" name="Freeform 468"/>
              <p:cNvSpPr>
                <a:spLocks/>
              </p:cNvSpPr>
              <p:nvPr/>
            </p:nvSpPr>
            <p:spPr bwMode="auto">
              <a:xfrm>
                <a:off x="3433" y="3435"/>
                <a:ext cx="8" cy="14"/>
              </a:xfrm>
              <a:custGeom>
                <a:avLst/>
                <a:gdLst>
                  <a:gd name="T0" fmla="*/ 0 w 173"/>
                  <a:gd name="T1" fmla="*/ 0 h 251"/>
                  <a:gd name="T2" fmla="*/ 0 w 173"/>
                  <a:gd name="T3" fmla="*/ 0 h 251"/>
                  <a:gd name="T4" fmla="*/ 0 w 173"/>
                  <a:gd name="T5" fmla="*/ 0 h 251"/>
                  <a:gd name="T6" fmla="*/ 0 w 173"/>
                  <a:gd name="T7" fmla="*/ 0 h 251"/>
                  <a:gd name="T8" fmla="*/ 0 w 173"/>
                  <a:gd name="T9" fmla="*/ 0 h 251"/>
                  <a:gd name="T10" fmla="*/ 0 w 173"/>
                  <a:gd name="T11" fmla="*/ 0 h 251"/>
                  <a:gd name="T12" fmla="*/ 0 w 173"/>
                  <a:gd name="T13" fmla="*/ 0 h 251"/>
                  <a:gd name="T14" fmla="*/ 0 w 173"/>
                  <a:gd name="T15" fmla="*/ 0 h 251"/>
                  <a:gd name="T16" fmla="*/ 0 w 173"/>
                  <a:gd name="T17" fmla="*/ 0 h 251"/>
                  <a:gd name="T18" fmla="*/ 0 w 173"/>
                  <a:gd name="T19" fmla="*/ 0 h 251"/>
                  <a:gd name="T20" fmla="*/ 0 w 173"/>
                  <a:gd name="T21" fmla="*/ 0 h 251"/>
                  <a:gd name="T22" fmla="*/ 0 w 173"/>
                  <a:gd name="T23" fmla="*/ 0 h 251"/>
                  <a:gd name="T24" fmla="*/ 0 w 173"/>
                  <a:gd name="T25" fmla="*/ 0 h 251"/>
                  <a:gd name="T26" fmla="*/ 0 w 173"/>
                  <a:gd name="T27" fmla="*/ 0 h 251"/>
                  <a:gd name="T28" fmla="*/ 0 w 173"/>
                  <a:gd name="T29" fmla="*/ 0 h 251"/>
                  <a:gd name="T30" fmla="*/ 0 w 173"/>
                  <a:gd name="T31" fmla="*/ 0 h 251"/>
                  <a:gd name="T32" fmla="*/ 0 w 173"/>
                  <a:gd name="T33" fmla="*/ 0 h 251"/>
                  <a:gd name="T34" fmla="*/ 0 w 173"/>
                  <a:gd name="T35" fmla="*/ 0 h 251"/>
                  <a:gd name="T36" fmla="*/ 0 w 173"/>
                  <a:gd name="T37" fmla="*/ 0 h 251"/>
                  <a:gd name="T38" fmla="*/ 0 w 173"/>
                  <a:gd name="T39" fmla="*/ 0 h 251"/>
                  <a:gd name="T40" fmla="*/ 0 w 173"/>
                  <a:gd name="T41" fmla="*/ 0 h 251"/>
                  <a:gd name="T42" fmla="*/ 0 w 173"/>
                  <a:gd name="T43" fmla="*/ 0 h 251"/>
                  <a:gd name="T44" fmla="*/ 0 w 173"/>
                  <a:gd name="T45" fmla="*/ 0 h 251"/>
                  <a:gd name="T46" fmla="*/ 0 w 173"/>
                  <a:gd name="T47" fmla="*/ 0 h 251"/>
                  <a:gd name="T48" fmla="*/ 0 w 173"/>
                  <a:gd name="T49" fmla="*/ 0 h 251"/>
                  <a:gd name="T50" fmla="*/ 0 w 173"/>
                  <a:gd name="T51" fmla="*/ 0 h 251"/>
                  <a:gd name="T52" fmla="*/ 0 w 173"/>
                  <a:gd name="T53" fmla="*/ 0 h 251"/>
                  <a:gd name="T54" fmla="*/ 0 w 173"/>
                  <a:gd name="T55" fmla="*/ 0 h 251"/>
                  <a:gd name="T56" fmla="*/ 0 w 173"/>
                  <a:gd name="T57" fmla="*/ 0 h 251"/>
                  <a:gd name="T58" fmla="*/ 0 w 173"/>
                  <a:gd name="T59" fmla="*/ 0 h 251"/>
                  <a:gd name="T60" fmla="*/ 0 w 173"/>
                  <a:gd name="T61" fmla="*/ 0 h 251"/>
                  <a:gd name="T62" fmla="*/ 0 w 173"/>
                  <a:gd name="T63" fmla="*/ 0 h 251"/>
                  <a:gd name="T64" fmla="*/ 0 w 173"/>
                  <a:gd name="T65" fmla="*/ 0 h 2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251"/>
                  <a:gd name="T101" fmla="*/ 173 w 173"/>
                  <a:gd name="T102" fmla="*/ 251 h 2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80" name="Freeform 469"/>
              <p:cNvSpPr>
                <a:spLocks/>
              </p:cNvSpPr>
              <p:nvPr/>
            </p:nvSpPr>
            <p:spPr bwMode="auto">
              <a:xfrm>
                <a:off x="3434" y="3436"/>
                <a:ext cx="7" cy="13"/>
              </a:xfrm>
              <a:custGeom>
                <a:avLst/>
                <a:gdLst>
                  <a:gd name="T0" fmla="*/ 0 w 163"/>
                  <a:gd name="T1" fmla="*/ 0 h 240"/>
                  <a:gd name="T2" fmla="*/ 0 w 163"/>
                  <a:gd name="T3" fmla="*/ 0 h 240"/>
                  <a:gd name="T4" fmla="*/ 0 w 163"/>
                  <a:gd name="T5" fmla="*/ 0 h 240"/>
                  <a:gd name="T6" fmla="*/ 0 w 163"/>
                  <a:gd name="T7" fmla="*/ 0 h 240"/>
                  <a:gd name="T8" fmla="*/ 0 w 163"/>
                  <a:gd name="T9" fmla="*/ 0 h 240"/>
                  <a:gd name="T10" fmla="*/ 0 w 163"/>
                  <a:gd name="T11" fmla="*/ 0 h 240"/>
                  <a:gd name="T12" fmla="*/ 0 w 163"/>
                  <a:gd name="T13" fmla="*/ 0 h 240"/>
                  <a:gd name="T14" fmla="*/ 0 w 163"/>
                  <a:gd name="T15" fmla="*/ 0 h 240"/>
                  <a:gd name="T16" fmla="*/ 0 w 163"/>
                  <a:gd name="T17" fmla="*/ 0 h 240"/>
                  <a:gd name="T18" fmla="*/ 0 w 163"/>
                  <a:gd name="T19" fmla="*/ 0 h 240"/>
                  <a:gd name="T20" fmla="*/ 0 w 163"/>
                  <a:gd name="T21" fmla="*/ 0 h 240"/>
                  <a:gd name="T22" fmla="*/ 0 w 163"/>
                  <a:gd name="T23" fmla="*/ 0 h 240"/>
                  <a:gd name="T24" fmla="*/ 0 w 163"/>
                  <a:gd name="T25" fmla="*/ 0 h 240"/>
                  <a:gd name="T26" fmla="*/ 0 w 163"/>
                  <a:gd name="T27" fmla="*/ 0 h 240"/>
                  <a:gd name="T28" fmla="*/ 0 w 163"/>
                  <a:gd name="T29" fmla="*/ 0 h 240"/>
                  <a:gd name="T30" fmla="*/ 0 w 163"/>
                  <a:gd name="T31" fmla="*/ 0 h 240"/>
                  <a:gd name="T32" fmla="*/ 0 w 163"/>
                  <a:gd name="T33" fmla="*/ 0 h 240"/>
                  <a:gd name="T34" fmla="*/ 0 w 163"/>
                  <a:gd name="T35" fmla="*/ 0 h 240"/>
                  <a:gd name="T36" fmla="*/ 0 w 163"/>
                  <a:gd name="T37" fmla="*/ 0 h 240"/>
                  <a:gd name="T38" fmla="*/ 0 w 163"/>
                  <a:gd name="T39" fmla="*/ 0 h 240"/>
                  <a:gd name="T40" fmla="*/ 0 w 163"/>
                  <a:gd name="T41" fmla="*/ 0 h 240"/>
                  <a:gd name="T42" fmla="*/ 0 w 163"/>
                  <a:gd name="T43" fmla="*/ 0 h 240"/>
                  <a:gd name="T44" fmla="*/ 0 w 163"/>
                  <a:gd name="T45" fmla="*/ 0 h 240"/>
                  <a:gd name="T46" fmla="*/ 0 w 163"/>
                  <a:gd name="T47" fmla="*/ 0 h 240"/>
                  <a:gd name="T48" fmla="*/ 0 w 163"/>
                  <a:gd name="T49" fmla="*/ 0 h 240"/>
                  <a:gd name="T50" fmla="*/ 0 w 163"/>
                  <a:gd name="T51" fmla="*/ 0 h 240"/>
                  <a:gd name="T52" fmla="*/ 0 w 163"/>
                  <a:gd name="T53" fmla="*/ 0 h 240"/>
                  <a:gd name="T54" fmla="*/ 0 w 163"/>
                  <a:gd name="T55" fmla="*/ 0 h 240"/>
                  <a:gd name="T56" fmla="*/ 0 w 163"/>
                  <a:gd name="T57" fmla="*/ 0 h 240"/>
                  <a:gd name="T58" fmla="*/ 0 w 163"/>
                  <a:gd name="T59" fmla="*/ 0 h 240"/>
                  <a:gd name="T60" fmla="*/ 0 w 163"/>
                  <a:gd name="T61" fmla="*/ 0 h 240"/>
                  <a:gd name="T62" fmla="*/ 0 w 163"/>
                  <a:gd name="T63" fmla="*/ 0 h 240"/>
                  <a:gd name="T64" fmla="*/ 0 w 163"/>
                  <a:gd name="T65" fmla="*/ 0 h 2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240"/>
                  <a:gd name="T101" fmla="*/ 163 w 163"/>
                  <a:gd name="T102" fmla="*/ 240 h 2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681" name="Freeform 470"/>
              <p:cNvSpPr>
                <a:spLocks/>
              </p:cNvSpPr>
              <p:nvPr/>
            </p:nvSpPr>
            <p:spPr bwMode="auto">
              <a:xfrm>
                <a:off x="3441" y="3449"/>
                <a:ext cx="2" cy="5"/>
              </a:xfrm>
              <a:custGeom>
                <a:avLst/>
                <a:gdLst>
                  <a:gd name="T0" fmla="*/ 0 w 48"/>
                  <a:gd name="T1" fmla="*/ 0 h 99"/>
                  <a:gd name="T2" fmla="*/ 0 w 48"/>
                  <a:gd name="T3" fmla="*/ 0 h 99"/>
                  <a:gd name="T4" fmla="*/ 0 w 48"/>
                  <a:gd name="T5" fmla="*/ 0 h 99"/>
                  <a:gd name="T6" fmla="*/ 0 w 48"/>
                  <a:gd name="T7" fmla="*/ 0 h 99"/>
                  <a:gd name="T8" fmla="*/ 0 w 48"/>
                  <a:gd name="T9" fmla="*/ 0 h 99"/>
                  <a:gd name="T10" fmla="*/ 0 w 48"/>
                  <a:gd name="T11" fmla="*/ 0 h 99"/>
                  <a:gd name="T12" fmla="*/ 0 w 48"/>
                  <a:gd name="T13" fmla="*/ 0 h 99"/>
                  <a:gd name="T14" fmla="*/ 0 w 48"/>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99"/>
                  <a:gd name="T26" fmla="*/ 48 w 4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9473" name="Group 471"/>
            <p:cNvGrpSpPr>
              <a:grpSpLocks/>
            </p:cNvGrpSpPr>
            <p:nvPr/>
          </p:nvGrpSpPr>
          <p:grpSpPr bwMode="auto">
            <a:xfrm>
              <a:off x="4080" y="3264"/>
              <a:ext cx="296" cy="432"/>
              <a:chOff x="3360" y="3024"/>
              <a:chExt cx="296" cy="432"/>
            </a:xfrm>
          </p:grpSpPr>
          <p:sp>
            <p:nvSpPr>
              <p:cNvPr id="19474" name="Freeform 472"/>
              <p:cNvSpPr>
                <a:spLocks/>
              </p:cNvSpPr>
              <p:nvPr/>
            </p:nvSpPr>
            <p:spPr bwMode="auto">
              <a:xfrm>
                <a:off x="3394" y="3298"/>
                <a:ext cx="9" cy="5"/>
              </a:xfrm>
              <a:custGeom>
                <a:avLst/>
                <a:gdLst>
                  <a:gd name="T0" fmla="*/ 0 w 206"/>
                  <a:gd name="T1" fmla="*/ 0 h 84"/>
                  <a:gd name="T2" fmla="*/ 0 w 206"/>
                  <a:gd name="T3" fmla="*/ 0 h 84"/>
                  <a:gd name="T4" fmla="*/ 0 w 206"/>
                  <a:gd name="T5" fmla="*/ 0 h 84"/>
                  <a:gd name="T6" fmla="*/ 0 w 206"/>
                  <a:gd name="T7" fmla="*/ 0 h 84"/>
                  <a:gd name="T8" fmla="*/ 0 w 206"/>
                  <a:gd name="T9" fmla="*/ 0 h 84"/>
                  <a:gd name="T10" fmla="*/ 0 60000 65536"/>
                  <a:gd name="T11" fmla="*/ 0 60000 65536"/>
                  <a:gd name="T12" fmla="*/ 0 60000 65536"/>
                  <a:gd name="T13" fmla="*/ 0 60000 65536"/>
                  <a:gd name="T14" fmla="*/ 0 60000 65536"/>
                  <a:gd name="T15" fmla="*/ 0 w 206"/>
                  <a:gd name="T16" fmla="*/ 0 h 84"/>
                  <a:gd name="T17" fmla="*/ 206 w 206"/>
                  <a:gd name="T18" fmla="*/ 84 h 84"/>
                </a:gdLst>
                <a:ahLst/>
                <a:cxnLst>
                  <a:cxn ang="T10">
                    <a:pos x="T0" y="T1"/>
                  </a:cxn>
                  <a:cxn ang="T11">
                    <a:pos x="T2" y="T3"/>
                  </a:cxn>
                  <a:cxn ang="T12">
                    <a:pos x="T4" y="T5"/>
                  </a:cxn>
                  <a:cxn ang="T13">
                    <a:pos x="T6" y="T7"/>
                  </a:cxn>
                  <a:cxn ang="T14">
                    <a:pos x="T8" y="T9"/>
                  </a:cxn>
                </a:cxnLst>
                <a:rect l="T15" t="T16" r="T17" b="T18"/>
                <a:pathLst>
                  <a:path w="206" h="84">
                    <a:moveTo>
                      <a:pt x="0" y="67"/>
                    </a:moveTo>
                    <a:lnTo>
                      <a:pt x="199" y="0"/>
                    </a:lnTo>
                    <a:lnTo>
                      <a:pt x="206" y="17"/>
                    </a:lnTo>
                    <a:lnTo>
                      <a:pt x="7" y="84"/>
                    </a:lnTo>
                    <a:lnTo>
                      <a:pt x="0" y="6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5" name="Freeform 473"/>
              <p:cNvSpPr>
                <a:spLocks/>
              </p:cNvSpPr>
              <p:nvPr/>
            </p:nvSpPr>
            <p:spPr bwMode="auto">
              <a:xfrm>
                <a:off x="3453" y="3450"/>
                <a:ext cx="3" cy="6"/>
              </a:xfrm>
              <a:custGeom>
                <a:avLst/>
                <a:gdLst>
                  <a:gd name="T0" fmla="*/ 0 w 82"/>
                  <a:gd name="T1" fmla="*/ 0 h 108"/>
                  <a:gd name="T2" fmla="*/ 0 w 82"/>
                  <a:gd name="T3" fmla="*/ 0 h 108"/>
                  <a:gd name="T4" fmla="*/ 0 w 82"/>
                  <a:gd name="T5" fmla="*/ 0 h 108"/>
                  <a:gd name="T6" fmla="*/ 0 w 82"/>
                  <a:gd name="T7" fmla="*/ 0 h 108"/>
                  <a:gd name="T8" fmla="*/ 0 w 82"/>
                  <a:gd name="T9" fmla="*/ 0 h 108"/>
                  <a:gd name="T10" fmla="*/ 0 w 82"/>
                  <a:gd name="T11" fmla="*/ 0 h 108"/>
                  <a:gd name="T12" fmla="*/ 0 w 82"/>
                  <a:gd name="T13" fmla="*/ 0 h 108"/>
                  <a:gd name="T14" fmla="*/ 0 w 82"/>
                  <a:gd name="T15" fmla="*/ 0 h 108"/>
                  <a:gd name="T16" fmla="*/ 0 w 82"/>
                  <a:gd name="T17" fmla="*/ 0 h 108"/>
                  <a:gd name="T18" fmla="*/ 0 w 82"/>
                  <a:gd name="T19" fmla="*/ 0 h 108"/>
                  <a:gd name="T20" fmla="*/ 0 w 82"/>
                  <a:gd name="T21" fmla="*/ 0 h 108"/>
                  <a:gd name="T22" fmla="*/ 0 w 82"/>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108"/>
                  <a:gd name="T38" fmla="*/ 82 w 82"/>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108">
                    <a:moveTo>
                      <a:pt x="45" y="0"/>
                    </a:moveTo>
                    <a:lnTo>
                      <a:pt x="80" y="77"/>
                    </a:lnTo>
                    <a:lnTo>
                      <a:pt x="82" y="87"/>
                    </a:lnTo>
                    <a:lnTo>
                      <a:pt x="80" y="95"/>
                    </a:lnTo>
                    <a:lnTo>
                      <a:pt x="74" y="102"/>
                    </a:lnTo>
                    <a:lnTo>
                      <a:pt x="66" y="106"/>
                    </a:lnTo>
                    <a:lnTo>
                      <a:pt x="57" y="108"/>
                    </a:lnTo>
                    <a:lnTo>
                      <a:pt x="49" y="106"/>
                    </a:lnTo>
                    <a:lnTo>
                      <a:pt x="41" y="102"/>
                    </a:lnTo>
                    <a:lnTo>
                      <a:pt x="35" y="93"/>
                    </a:lnTo>
                    <a:lnTo>
                      <a:pt x="0" y="16"/>
                    </a:lnTo>
                    <a:lnTo>
                      <a:pt x="45" y="0"/>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6" name="Freeform 474"/>
              <p:cNvSpPr>
                <a:spLocks/>
              </p:cNvSpPr>
              <p:nvPr/>
            </p:nvSpPr>
            <p:spPr bwMode="auto">
              <a:xfrm>
                <a:off x="3443" y="3433"/>
                <a:ext cx="13" cy="18"/>
              </a:xfrm>
              <a:custGeom>
                <a:avLst/>
                <a:gdLst>
                  <a:gd name="T0" fmla="*/ 0 w 293"/>
                  <a:gd name="T1" fmla="*/ 0 h 319"/>
                  <a:gd name="T2" fmla="*/ 0 w 293"/>
                  <a:gd name="T3" fmla="*/ 0 h 319"/>
                  <a:gd name="T4" fmla="*/ 0 w 293"/>
                  <a:gd name="T5" fmla="*/ 0 h 319"/>
                  <a:gd name="T6" fmla="*/ 0 w 293"/>
                  <a:gd name="T7" fmla="*/ 0 h 319"/>
                  <a:gd name="T8" fmla="*/ 0 w 293"/>
                  <a:gd name="T9" fmla="*/ 0 h 319"/>
                  <a:gd name="T10" fmla="*/ 0 w 293"/>
                  <a:gd name="T11" fmla="*/ 0 h 319"/>
                  <a:gd name="T12" fmla="*/ 0 w 293"/>
                  <a:gd name="T13" fmla="*/ 0 h 319"/>
                  <a:gd name="T14" fmla="*/ 0 w 293"/>
                  <a:gd name="T15" fmla="*/ 0 h 319"/>
                  <a:gd name="T16" fmla="*/ 0 w 293"/>
                  <a:gd name="T17" fmla="*/ 0 h 319"/>
                  <a:gd name="T18" fmla="*/ 0 w 293"/>
                  <a:gd name="T19" fmla="*/ 0 h 319"/>
                  <a:gd name="T20" fmla="*/ 0 w 293"/>
                  <a:gd name="T21" fmla="*/ 0 h 319"/>
                  <a:gd name="T22" fmla="*/ 0 w 293"/>
                  <a:gd name="T23" fmla="*/ 0 h 319"/>
                  <a:gd name="T24" fmla="*/ 0 w 293"/>
                  <a:gd name="T25" fmla="*/ 0 h 319"/>
                  <a:gd name="T26" fmla="*/ 0 w 293"/>
                  <a:gd name="T27" fmla="*/ 0 h 319"/>
                  <a:gd name="T28" fmla="*/ 0 w 293"/>
                  <a:gd name="T29" fmla="*/ 0 h 319"/>
                  <a:gd name="T30" fmla="*/ 0 w 293"/>
                  <a:gd name="T31" fmla="*/ 0 h 319"/>
                  <a:gd name="T32" fmla="*/ 0 w 293"/>
                  <a:gd name="T33" fmla="*/ 0 h 319"/>
                  <a:gd name="T34" fmla="*/ 0 w 293"/>
                  <a:gd name="T35" fmla="*/ 0 h 319"/>
                  <a:gd name="T36" fmla="*/ 0 w 293"/>
                  <a:gd name="T37" fmla="*/ 0 h 319"/>
                  <a:gd name="T38" fmla="*/ 0 w 293"/>
                  <a:gd name="T39" fmla="*/ 0 h 319"/>
                  <a:gd name="T40" fmla="*/ 0 w 293"/>
                  <a:gd name="T41" fmla="*/ 0 h 319"/>
                  <a:gd name="T42" fmla="*/ 0 w 293"/>
                  <a:gd name="T43" fmla="*/ 0 h 319"/>
                  <a:gd name="T44" fmla="*/ 0 w 293"/>
                  <a:gd name="T45" fmla="*/ 0 h 319"/>
                  <a:gd name="T46" fmla="*/ 0 w 293"/>
                  <a:gd name="T47" fmla="*/ 0 h 319"/>
                  <a:gd name="T48" fmla="*/ 0 w 293"/>
                  <a:gd name="T49" fmla="*/ 0 h 319"/>
                  <a:gd name="T50" fmla="*/ 0 w 293"/>
                  <a:gd name="T51" fmla="*/ 0 h 319"/>
                  <a:gd name="T52" fmla="*/ 0 w 293"/>
                  <a:gd name="T53" fmla="*/ 0 h 319"/>
                  <a:gd name="T54" fmla="*/ 0 w 293"/>
                  <a:gd name="T55" fmla="*/ 0 h 319"/>
                  <a:gd name="T56" fmla="*/ 0 w 293"/>
                  <a:gd name="T57" fmla="*/ 0 h 319"/>
                  <a:gd name="T58" fmla="*/ 0 w 293"/>
                  <a:gd name="T59" fmla="*/ 0 h 319"/>
                  <a:gd name="T60" fmla="*/ 0 w 293"/>
                  <a:gd name="T61" fmla="*/ 0 h 319"/>
                  <a:gd name="T62" fmla="*/ 0 w 293"/>
                  <a:gd name="T63" fmla="*/ 0 h 319"/>
                  <a:gd name="T64" fmla="*/ 0 w 293"/>
                  <a:gd name="T65" fmla="*/ 0 h 319"/>
                  <a:gd name="T66" fmla="*/ 0 w 293"/>
                  <a:gd name="T67" fmla="*/ 0 h 319"/>
                  <a:gd name="T68" fmla="*/ 0 w 293"/>
                  <a:gd name="T69" fmla="*/ 0 h 319"/>
                  <a:gd name="T70" fmla="*/ 0 w 293"/>
                  <a:gd name="T71" fmla="*/ 0 h 319"/>
                  <a:gd name="T72" fmla="*/ 0 w 293"/>
                  <a:gd name="T73" fmla="*/ 0 h 319"/>
                  <a:gd name="T74" fmla="*/ 0 w 293"/>
                  <a:gd name="T75" fmla="*/ 0 h 319"/>
                  <a:gd name="T76" fmla="*/ 0 w 293"/>
                  <a:gd name="T77" fmla="*/ 0 h 319"/>
                  <a:gd name="T78" fmla="*/ 0 w 293"/>
                  <a:gd name="T79" fmla="*/ 0 h 319"/>
                  <a:gd name="T80" fmla="*/ 0 w 293"/>
                  <a:gd name="T81" fmla="*/ 0 h 3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3"/>
                  <a:gd name="T124" fmla="*/ 0 h 319"/>
                  <a:gd name="T125" fmla="*/ 293 w 293"/>
                  <a:gd name="T126" fmla="*/ 319 h 3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3" h="319">
                    <a:moveTo>
                      <a:pt x="247" y="317"/>
                    </a:moveTo>
                    <a:lnTo>
                      <a:pt x="261" y="307"/>
                    </a:lnTo>
                    <a:lnTo>
                      <a:pt x="275" y="287"/>
                    </a:lnTo>
                    <a:lnTo>
                      <a:pt x="285" y="256"/>
                    </a:lnTo>
                    <a:lnTo>
                      <a:pt x="292" y="218"/>
                    </a:lnTo>
                    <a:lnTo>
                      <a:pt x="293" y="173"/>
                    </a:lnTo>
                    <a:lnTo>
                      <a:pt x="288" y="120"/>
                    </a:lnTo>
                    <a:lnTo>
                      <a:pt x="274" y="62"/>
                    </a:lnTo>
                    <a:lnTo>
                      <a:pt x="251" y="0"/>
                    </a:lnTo>
                    <a:lnTo>
                      <a:pt x="235" y="5"/>
                    </a:lnTo>
                    <a:lnTo>
                      <a:pt x="219" y="10"/>
                    </a:lnTo>
                    <a:lnTo>
                      <a:pt x="204" y="17"/>
                    </a:lnTo>
                    <a:lnTo>
                      <a:pt x="188" y="22"/>
                    </a:lnTo>
                    <a:lnTo>
                      <a:pt x="172" y="28"/>
                    </a:lnTo>
                    <a:lnTo>
                      <a:pt x="157" y="34"/>
                    </a:lnTo>
                    <a:lnTo>
                      <a:pt x="140" y="40"/>
                    </a:lnTo>
                    <a:lnTo>
                      <a:pt x="125" y="45"/>
                    </a:lnTo>
                    <a:lnTo>
                      <a:pt x="110" y="52"/>
                    </a:lnTo>
                    <a:lnTo>
                      <a:pt x="94" y="58"/>
                    </a:lnTo>
                    <a:lnTo>
                      <a:pt x="78" y="63"/>
                    </a:lnTo>
                    <a:lnTo>
                      <a:pt x="63" y="69"/>
                    </a:lnTo>
                    <a:lnTo>
                      <a:pt x="47" y="75"/>
                    </a:lnTo>
                    <a:lnTo>
                      <a:pt x="31" y="81"/>
                    </a:lnTo>
                    <a:lnTo>
                      <a:pt x="15" y="86"/>
                    </a:lnTo>
                    <a:lnTo>
                      <a:pt x="0" y="92"/>
                    </a:lnTo>
                    <a:lnTo>
                      <a:pt x="15" y="122"/>
                    </a:lnTo>
                    <a:lnTo>
                      <a:pt x="30" y="152"/>
                    </a:lnTo>
                    <a:lnTo>
                      <a:pt x="48" y="177"/>
                    </a:lnTo>
                    <a:lnTo>
                      <a:pt x="65" y="201"/>
                    </a:lnTo>
                    <a:lnTo>
                      <a:pt x="82" y="222"/>
                    </a:lnTo>
                    <a:lnTo>
                      <a:pt x="101" y="242"/>
                    </a:lnTo>
                    <a:lnTo>
                      <a:pt x="119" y="259"/>
                    </a:lnTo>
                    <a:lnTo>
                      <a:pt x="136" y="274"/>
                    </a:lnTo>
                    <a:lnTo>
                      <a:pt x="154" y="287"/>
                    </a:lnTo>
                    <a:lnTo>
                      <a:pt x="171" y="297"/>
                    </a:lnTo>
                    <a:lnTo>
                      <a:pt x="186" y="306"/>
                    </a:lnTo>
                    <a:lnTo>
                      <a:pt x="202" y="312"/>
                    </a:lnTo>
                    <a:lnTo>
                      <a:pt x="215" y="316"/>
                    </a:lnTo>
                    <a:lnTo>
                      <a:pt x="227" y="318"/>
                    </a:lnTo>
                    <a:lnTo>
                      <a:pt x="238" y="319"/>
                    </a:lnTo>
                    <a:lnTo>
                      <a:pt x="247" y="31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7" name="Freeform 475"/>
              <p:cNvSpPr>
                <a:spLocks/>
              </p:cNvSpPr>
              <p:nvPr/>
            </p:nvSpPr>
            <p:spPr bwMode="auto">
              <a:xfrm>
                <a:off x="3394" y="3299"/>
                <a:ext cx="60" cy="139"/>
              </a:xfrm>
              <a:custGeom>
                <a:avLst/>
                <a:gdLst>
                  <a:gd name="T0" fmla="*/ 0 w 1314"/>
                  <a:gd name="T1" fmla="*/ 0 h 2506"/>
                  <a:gd name="T2" fmla="*/ 0 w 1314"/>
                  <a:gd name="T3" fmla="*/ 0 h 2506"/>
                  <a:gd name="T4" fmla="*/ 0 w 1314"/>
                  <a:gd name="T5" fmla="*/ 0 h 2506"/>
                  <a:gd name="T6" fmla="*/ 0 w 1314"/>
                  <a:gd name="T7" fmla="*/ 0 h 2506"/>
                  <a:gd name="T8" fmla="*/ 0 w 1314"/>
                  <a:gd name="T9" fmla="*/ 0 h 2506"/>
                  <a:gd name="T10" fmla="*/ 0 60000 65536"/>
                  <a:gd name="T11" fmla="*/ 0 60000 65536"/>
                  <a:gd name="T12" fmla="*/ 0 60000 65536"/>
                  <a:gd name="T13" fmla="*/ 0 60000 65536"/>
                  <a:gd name="T14" fmla="*/ 0 60000 65536"/>
                  <a:gd name="T15" fmla="*/ 0 w 1314"/>
                  <a:gd name="T16" fmla="*/ 0 h 2506"/>
                  <a:gd name="T17" fmla="*/ 1314 w 1314"/>
                  <a:gd name="T18" fmla="*/ 2506 h 2506"/>
                </a:gdLst>
                <a:ahLst/>
                <a:cxnLst>
                  <a:cxn ang="T10">
                    <a:pos x="T0" y="T1"/>
                  </a:cxn>
                  <a:cxn ang="T11">
                    <a:pos x="T2" y="T3"/>
                  </a:cxn>
                  <a:cxn ang="T12">
                    <a:pos x="T4" y="T5"/>
                  </a:cxn>
                  <a:cxn ang="T13">
                    <a:pos x="T6" y="T7"/>
                  </a:cxn>
                  <a:cxn ang="T14">
                    <a:pos x="T8" y="T9"/>
                  </a:cxn>
                </a:cxnLst>
                <a:rect l="T15" t="T16" r="T17" b="T18"/>
                <a:pathLst>
                  <a:path w="1314" h="2506">
                    <a:moveTo>
                      <a:pt x="198" y="0"/>
                    </a:moveTo>
                    <a:lnTo>
                      <a:pt x="0" y="66"/>
                    </a:lnTo>
                    <a:lnTo>
                      <a:pt x="1064" y="2506"/>
                    </a:lnTo>
                    <a:lnTo>
                      <a:pt x="1314" y="2421"/>
                    </a:lnTo>
                    <a:lnTo>
                      <a:pt x="198" y="0"/>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8" name="Freeform 476"/>
              <p:cNvSpPr>
                <a:spLocks/>
              </p:cNvSpPr>
              <p:nvPr/>
            </p:nvSpPr>
            <p:spPr bwMode="auto">
              <a:xfrm>
                <a:off x="3392" y="3292"/>
                <a:ext cx="11" cy="10"/>
              </a:xfrm>
              <a:custGeom>
                <a:avLst/>
                <a:gdLst>
                  <a:gd name="T0" fmla="*/ 0 w 235"/>
                  <a:gd name="T1" fmla="*/ 0 h 179"/>
                  <a:gd name="T2" fmla="*/ 0 w 235"/>
                  <a:gd name="T3" fmla="*/ 0 h 179"/>
                  <a:gd name="T4" fmla="*/ 0 w 235"/>
                  <a:gd name="T5" fmla="*/ 0 h 179"/>
                  <a:gd name="T6" fmla="*/ 0 w 235"/>
                  <a:gd name="T7" fmla="*/ 0 h 179"/>
                  <a:gd name="T8" fmla="*/ 0 w 235"/>
                  <a:gd name="T9" fmla="*/ 0 h 179"/>
                  <a:gd name="T10" fmla="*/ 0 w 235"/>
                  <a:gd name="T11" fmla="*/ 0 h 179"/>
                  <a:gd name="T12" fmla="*/ 0 60000 65536"/>
                  <a:gd name="T13" fmla="*/ 0 60000 65536"/>
                  <a:gd name="T14" fmla="*/ 0 60000 65536"/>
                  <a:gd name="T15" fmla="*/ 0 60000 65536"/>
                  <a:gd name="T16" fmla="*/ 0 60000 65536"/>
                  <a:gd name="T17" fmla="*/ 0 60000 65536"/>
                  <a:gd name="T18" fmla="*/ 0 w 235"/>
                  <a:gd name="T19" fmla="*/ 0 h 179"/>
                  <a:gd name="T20" fmla="*/ 235 w 235"/>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35" h="179">
                    <a:moveTo>
                      <a:pt x="235" y="111"/>
                    </a:moveTo>
                    <a:lnTo>
                      <a:pt x="36" y="179"/>
                    </a:lnTo>
                    <a:lnTo>
                      <a:pt x="0" y="97"/>
                    </a:lnTo>
                    <a:lnTo>
                      <a:pt x="70" y="0"/>
                    </a:lnTo>
                    <a:lnTo>
                      <a:pt x="199" y="30"/>
                    </a:lnTo>
                    <a:lnTo>
                      <a:pt x="235" y="111"/>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9" name="Freeform 477"/>
              <p:cNvSpPr>
                <a:spLocks/>
              </p:cNvSpPr>
              <p:nvPr/>
            </p:nvSpPr>
            <p:spPr bwMode="auto">
              <a:xfrm>
                <a:off x="3403" y="3103"/>
                <a:ext cx="208" cy="202"/>
              </a:xfrm>
              <a:custGeom>
                <a:avLst/>
                <a:gdLst>
                  <a:gd name="T0" fmla="*/ 0 w 4569"/>
                  <a:gd name="T1" fmla="*/ 0 h 3641"/>
                  <a:gd name="T2" fmla="*/ 0 w 4569"/>
                  <a:gd name="T3" fmla="*/ 0 h 3641"/>
                  <a:gd name="T4" fmla="*/ 0 w 4569"/>
                  <a:gd name="T5" fmla="*/ 0 h 3641"/>
                  <a:gd name="T6" fmla="*/ 0 w 4569"/>
                  <a:gd name="T7" fmla="*/ 0 h 3641"/>
                  <a:gd name="T8" fmla="*/ 0 w 4569"/>
                  <a:gd name="T9" fmla="*/ 0 h 3641"/>
                  <a:gd name="T10" fmla="*/ 0 60000 65536"/>
                  <a:gd name="T11" fmla="*/ 0 60000 65536"/>
                  <a:gd name="T12" fmla="*/ 0 60000 65536"/>
                  <a:gd name="T13" fmla="*/ 0 60000 65536"/>
                  <a:gd name="T14" fmla="*/ 0 60000 65536"/>
                  <a:gd name="T15" fmla="*/ 0 w 4569"/>
                  <a:gd name="T16" fmla="*/ 0 h 3641"/>
                  <a:gd name="T17" fmla="*/ 4569 w 4569"/>
                  <a:gd name="T18" fmla="*/ 3641 h 3641"/>
                </a:gdLst>
                <a:ahLst/>
                <a:cxnLst>
                  <a:cxn ang="T10">
                    <a:pos x="T0" y="T1"/>
                  </a:cxn>
                  <a:cxn ang="T11">
                    <a:pos x="T2" y="T3"/>
                  </a:cxn>
                  <a:cxn ang="T12">
                    <a:pos x="T4" y="T5"/>
                  </a:cxn>
                  <a:cxn ang="T13">
                    <a:pos x="T6" y="T7"/>
                  </a:cxn>
                  <a:cxn ang="T14">
                    <a:pos x="T8" y="T9"/>
                  </a:cxn>
                </a:cxnLst>
                <a:rect l="T15" t="T16" r="T17" b="T18"/>
                <a:pathLst>
                  <a:path w="4569" h="3641">
                    <a:moveTo>
                      <a:pt x="0" y="1626"/>
                    </a:moveTo>
                    <a:lnTo>
                      <a:pt x="3650" y="0"/>
                    </a:lnTo>
                    <a:lnTo>
                      <a:pt x="4569" y="1998"/>
                    </a:lnTo>
                    <a:lnTo>
                      <a:pt x="873" y="3641"/>
                    </a:lnTo>
                    <a:lnTo>
                      <a:pt x="0" y="1626"/>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0" name="Freeform 478"/>
              <p:cNvSpPr>
                <a:spLocks/>
              </p:cNvSpPr>
              <p:nvPr/>
            </p:nvSpPr>
            <p:spPr bwMode="auto">
              <a:xfrm>
                <a:off x="3385" y="3045"/>
                <a:ext cx="271" cy="393"/>
              </a:xfrm>
              <a:custGeom>
                <a:avLst/>
                <a:gdLst>
                  <a:gd name="T0" fmla="*/ 0 w 5957"/>
                  <a:gd name="T1" fmla="*/ 0 h 7066"/>
                  <a:gd name="T2" fmla="*/ 0 w 5957"/>
                  <a:gd name="T3" fmla="*/ 0 h 7066"/>
                  <a:gd name="T4" fmla="*/ 0 w 5957"/>
                  <a:gd name="T5" fmla="*/ 0 h 7066"/>
                  <a:gd name="T6" fmla="*/ 0 w 5957"/>
                  <a:gd name="T7" fmla="*/ 0 h 7066"/>
                  <a:gd name="T8" fmla="*/ 0 w 5957"/>
                  <a:gd name="T9" fmla="*/ 0 h 7066"/>
                  <a:gd name="T10" fmla="*/ 0 w 5957"/>
                  <a:gd name="T11" fmla="*/ 0 h 7066"/>
                  <a:gd name="T12" fmla="*/ 0 w 5957"/>
                  <a:gd name="T13" fmla="*/ 0 h 7066"/>
                  <a:gd name="T14" fmla="*/ 0 w 5957"/>
                  <a:gd name="T15" fmla="*/ 0 h 7066"/>
                  <a:gd name="T16" fmla="*/ 0 w 5957"/>
                  <a:gd name="T17" fmla="*/ 0 h 7066"/>
                  <a:gd name="T18" fmla="*/ 0 w 5957"/>
                  <a:gd name="T19" fmla="*/ 0 h 7066"/>
                  <a:gd name="T20" fmla="*/ 0 w 5957"/>
                  <a:gd name="T21" fmla="*/ 0 h 7066"/>
                  <a:gd name="T22" fmla="*/ 0 w 5957"/>
                  <a:gd name="T23" fmla="*/ 0 h 7066"/>
                  <a:gd name="T24" fmla="*/ 0 w 5957"/>
                  <a:gd name="T25" fmla="*/ 0 h 7066"/>
                  <a:gd name="T26" fmla="*/ 0 w 5957"/>
                  <a:gd name="T27" fmla="*/ 0 h 7066"/>
                  <a:gd name="T28" fmla="*/ 0 w 5957"/>
                  <a:gd name="T29" fmla="*/ 0 h 7066"/>
                  <a:gd name="T30" fmla="*/ 0 w 5957"/>
                  <a:gd name="T31" fmla="*/ 0 h 7066"/>
                  <a:gd name="T32" fmla="*/ 0 w 5957"/>
                  <a:gd name="T33" fmla="*/ 0 h 7066"/>
                  <a:gd name="T34" fmla="*/ 0 w 5957"/>
                  <a:gd name="T35" fmla="*/ 0 h 7066"/>
                  <a:gd name="T36" fmla="*/ 0 w 5957"/>
                  <a:gd name="T37" fmla="*/ 0 h 7066"/>
                  <a:gd name="T38" fmla="*/ 0 w 5957"/>
                  <a:gd name="T39" fmla="*/ 0 h 7066"/>
                  <a:gd name="T40" fmla="*/ 0 w 5957"/>
                  <a:gd name="T41" fmla="*/ 0 h 7066"/>
                  <a:gd name="T42" fmla="*/ 0 w 5957"/>
                  <a:gd name="T43" fmla="*/ 0 h 7066"/>
                  <a:gd name="T44" fmla="*/ 0 w 5957"/>
                  <a:gd name="T45" fmla="*/ 0 h 7066"/>
                  <a:gd name="T46" fmla="*/ 0 w 5957"/>
                  <a:gd name="T47" fmla="*/ 0 h 7066"/>
                  <a:gd name="T48" fmla="*/ 0 w 5957"/>
                  <a:gd name="T49" fmla="*/ 0 h 7066"/>
                  <a:gd name="T50" fmla="*/ 0 w 5957"/>
                  <a:gd name="T51" fmla="*/ 0 h 7066"/>
                  <a:gd name="T52" fmla="*/ 0 w 5957"/>
                  <a:gd name="T53" fmla="*/ 0 h 7066"/>
                  <a:gd name="T54" fmla="*/ 0 w 5957"/>
                  <a:gd name="T55" fmla="*/ 0 h 7066"/>
                  <a:gd name="T56" fmla="*/ 0 w 5957"/>
                  <a:gd name="T57" fmla="*/ 0 h 7066"/>
                  <a:gd name="T58" fmla="*/ 0 w 5957"/>
                  <a:gd name="T59" fmla="*/ 0 h 7066"/>
                  <a:gd name="T60" fmla="*/ 0 w 5957"/>
                  <a:gd name="T61" fmla="*/ 0 h 7066"/>
                  <a:gd name="T62" fmla="*/ 0 w 5957"/>
                  <a:gd name="T63" fmla="*/ 0 h 7066"/>
                  <a:gd name="T64" fmla="*/ 0 w 5957"/>
                  <a:gd name="T65" fmla="*/ 0 h 7066"/>
                  <a:gd name="T66" fmla="*/ 0 w 5957"/>
                  <a:gd name="T67" fmla="*/ 0 h 7066"/>
                  <a:gd name="T68" fmla="*/ 0 w 5957"/>
                  <a:gd name="T69" fmla="*/ 0 h 7066"/>
                  <a:gd name="T70" fmla="*/ 0 w 5957"/>
                  <a:gd name="T71" fmla="*/ 0 h 7066"/>
                  <a:gd name="T72" fmla="*/ 0 w 5957"/>
                  <a:gd name="T73" fmla="*/ 0 h 70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57"/>
                  <a:gd name="T112" fmla="*/ 0 h 7066"/>
                  <a:gd name="T113" fmla="*/ 5957 w 5957"/>
                  <a:gd name="T114" fmla="*/ 7066 h 70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57" h="7066">
                    <a:moveTo>
                      <a:pt x="2496" y="7056"/>
                    </a:moveTo>
                    <a:lnTo>
                      <a:pt x="5894" y="5433"/>
                    </a:lnTo>
                    <a:lnTo>
                      <a:pt x="5912" y="5421"/>
                    </a:lnTo>
                    <a:lnTo>
                      <a:pt x="5927" y="5407"/>
                    </a:lnTo>
                    <a:lnTo>
                      <a:pt x="5941" y="5389"/>
                    </a:lnTo>
                    <a:lnTo>
                      <a:pt x="5950" y="5369"/>
                    </a:lnTo>
                    <a:lnTo>
                      <a:pt x="5955" y="5348"/>
                    </a:lnTo>
                    <a:lnTo>
                      <a:pt x="5957" y="5325"/>
                    </a:lnTo>
                    <a:lnTo>
                      <a:pt x="5955" y="5303"/>
                    </a:lnTo>
                    <a:lnTo>
                      <a:pt x="5948" y="5282"/>
                    </a:lnTo>
                    <a:lnTo>
                      <a:pt x="3503" y="65"/>
                    </a:lnTo>
                    <a:lnTo>
                      <a:pt x="3492" y="47"/>
                    </a:lnTo>
                    <a:lnTo>
                      <a:pt x="3477" y="31"/>
                    </a:lnTo>
                    <a:lnTo>
                      <a:pt x="3460" y="18"/>
                    </a:lnTo>
                    <a:lnTo>
                      <a:pt x="3441" y="9"/>
                    </a:lnTo>
                    <a:lnTo>
                      <a:pt x="3420" y="3"/>
                    </a:lnTo>
                    <a:lnTo>
                      <a:pt x="3399" y="0"/>
                    </a:lnTo>
                    <a:lnTo>
                      <a:pt x="3377" y="3"/>
                    </a:lnTo>
                    <a:lnTo>
                      <a:pt x="3357" y="9"/>
                    </a:lnTo>
                    <a:lnTo>
                      <a:pt x="63" y="1487"/>
                    </a:lnTo>
                    <a:lnTo>
                      <a:pt x="45" y="1497"/>
                    </a:lnTo>
                    <a:lnTo>
                      <a:pt x="29" y="1512"/>
                    </a:lnTo>
                    <a:lnTo>
                      <a:pt x="16" y="1530"/>
                    </a:lnTo>
                    <a:lnTo>
                      <a:pt x="7" y="1550"/>
                    </a:lnTo>
                    <a:lnTo>
                      <a:pt x="2" y="1572"/>
                    </a:lnTo>
                    <a:lnTo>
                      <a:pt x="0" y="1594"/>
                    </a:lnTo>
                    <a:lnTo>
                      <a:pt x="3" y="1616"/>
                    </a:lnTo>
                    <a:lnTo>
                      <a:pt x="9" y="1637"/>
                    </a:lnTo>
                    <a:lnTo>
                      <a:pt x="2350" y="7000"/>
                    </a:lnTo>
                    <a:lnTo>
                      <a:pt x="2361" y="7018"/>
                    </a:lnTo>
                    <a:lnTo>
                      <a:pt x="2376" y="7034"/>
                    </a:lnTo>
                    <a:lnTo>
                      <a:pt x="2393" y="7048"/>
                    </a:lnTo>
                    <a:lnTo>
                      <a:pt x="2412" y="7057"/>
                    </a:lnTo>
                    <a:lnTo>
                      <a:pt x="2433" y="7064"/>
                    </a:lnTo>
                    <a:lnTo>
                      <a:pt x="2454" y="7066"/>
                    </a:lnTo>
                    <a:lnTo>
                      <a:pt x="2476" y="7064"/>
                    </a:lnTo>
                    <a:lnTo>
                      <a:pt x="2496" y="7056"/>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1" name="Freeform 479"/>
              <p:cNvSpPr>
                <a:spLocks/>
              </p:cNvSpPr>
              <p:nvPr/>
            </p:nvSpPr>
            <p:spPr bwMode="auto">
              <a:xfrm>
                <a:off x="3569" y="3096"/>
                <a:ext cx="51" cy="121"/>
              </a:xfrm>
              <a:custGeom>
                <a:avLst/>
                <a:gdLst>
                  <a:gd name="T0" fmla="*/ 0 w 1134"/>
                  <a:gd name="T1" fmla="*/ 0 h 2180"/>
                  <a:gd name="T2" fmla="*/ 0 w 1134"/>
                  <a:gd name="T3" fmla="*/ 0 h 2180"/>
                  <a:gd name="T4" fmla="*/ 0 w 1134"/>
                  <a:gd name="T5" fmla="*/ 0 h 2180"/>
                  <a:gd name="T6" fmla="*/ 0 w 1134"/>
                  <a:gd name="T7" fmla="*/ 0 h 2180"/>
                  <a:gd name="T8" fmla="*/ 0 w 1134"/>
                  <a:gd name="T9" fmla="*/ 0 h 2180"/>
                  <a:gd name="T10" fmla="*/ 0 w 1134"/>
                  <a:gd name="T11" fmla="*/ 0 h 2180"/>
                  <a:gd name="T12" fmla="*/ 0 w 1134"/>
                  <a:gd name="T13" fmla="*/ 0 h 2180"/>
                  <a:gd name="T14" fmla="*/ 0 w 1134"/>
                  <a:gd name="T15" fmla="*/ 0 h 2180"/>
                  <a:gd name="T16" fmla="*/ 0 w 1134"/>
                  <a:gd name="T17" fmla="*/ 0 h 2180"/>
                  <a:gd name="T18" fmla="*/ 0 w 1134"/>
                  <a:gd name="T19" fmla="*/ 0 h 2180"/>
                  <a:gd name="T20" fmla="*/ 0 w 1134"/>
                  <a:gd name="T21" fmla="*/ 0 h 2180"/>
                  <a:gd name="T22" fmla="*/ 0 w 1134"/>
                  <a:gd name="T23" fmla="*/ 0 h 2180"/>
                  <a:gd name="T24" fmla="*/ 0 w 1134"/>
                  <a:gd name="T25" fmla="*/ 0 h 2180"/>
                  <a:gd name="T26" fmla="*/ 0 w 1134"/>
                  <a:gd name="T27" fmla="*/ 0 h 2180"/>
                  <a:gd name="T28" fmla="*/ 0 w 1134"/>
                  <a:gd name="T29" fmla="*/ 0 h 2180"/>
                  <a:gd name="T30" fmla="*/ 0 w 1134"/>
                  <a:gd name="T31" fmla="*/ 0 h 2180"/>
                  <a:gd name="T32" fmla="*/ 0 w 1134"/>
                  <a:gd name="T33" fmla="*/ 0 h 2180"/>
                  <a:gd name="T34" fmla="*/ 0 w 1134"/>
                  <a:gd name="T35" fmla="*/ 0 h 2180"/>
                  <a:gd name="T36" fmla="*/ 0 w 1134"/>
                  <a:gd name="T37" fmla="*/ 0 h 2180"/>
                  <a:gd name="T38" fmla="*/ 0 w 1134"/>
                  <a:gd name="T39" fmla="*/ 0 h 2180"/>
                  <a:gd name="T40" fmla="*/ 0 w 1134"/>
                  <a:gd name="T41" fmla="*/ 0 h 2180"/>
                  <a:gd name="T42" fmla="*/ 0 w 1134"/>
                  <a:gd name="T43" fmla="*/ 0 h 2180"/>
                  <a:gd name="T44" fmla="*/ 0 w 1134"/>
                  <a:gd name="T45" fmla="*/ 0 h 2180"/>
                  <a:gd name="T46" fmla="*/ 0 w 1134"/>
                  <a:gd name="T47" fmla="*/ 0 h 2180"/>
                  <a:gd name="T48" fmla="*/ 0 w 1134"/>
                  <a:gd name="T49" fmla="*/ 0 h 2180"/>
                  <a:gd name="T50" fmla="*/ 0 w 1134"/>
                  <a:gd name="T51" fmla="*/ 0 h 2180"/>
                  <a:gd name="T52" fmla="*/ 0 w 1134"/>
                  <a:gd name="T53" fmla="*/ 0 h 2180"/>
                  <a:gd name="T54" fmla="*/ 0 w 1134"/>
                  <a:gd name="T55" fmla="*/ 0 h 2180"/>
                  <a:gd name="T56" fmla="*/ 0 w 1134"/>
                  <a:gd name="T57" fmla="*/ 0 h 2180"/>
                  <a:gd name="T58" fmla="*/ 0 w 1134"/>
                  <a:gd name="T59" fmla="*/ 0 h 2180"/>
                  <a:gd name="T60" fmla="*/ 0 w 1134"/>
                  <a:gd name="T61" fmla="*/ 0 h 2180"/>
                  <a:gd name="T62" fmla="*/ 0 w 1134"/>
                  <a:gd name="T63" fmla="*/ 0 h 2180"/>
                  <a:gd name="T64" fmla="*/ 0 w 1134"/>
                  <a:gd name="T65" fmla="*/ 0 h 2180"/>
                  <a:gd name="T66" fmla="*/ 0 w 1134"/>
                  <a:gd name="T67" fmla="*/ 0 h 2180"/>
                  <a:gd name="T68" fmla="*/ 0 w 1134"/>
                  <a:gd name="T69" fmla="*/ 0 h 2180"/>
                  <a:gd name="T70" fmla="*/ 0 w 1134"/>
                  <a:gd name="T71" fmla="*/ 0 h 2180"/>
                  <a:gd name="T72" fmla="*/ 0 w 1134"/>
                  <a:gd name="T73" fmla="*/ 0 h 2180"/>
                  <a:gd name="T74" fmla="*/ 0 w 1134"/>
                  <a:gd name="T75" fmla="*/ 0 h 2180"/>
                  <a:gd name="T76" fmla="*/ 0 w 1134"/>
                  <a:gd name="T77" fmla="*/ 0 h 2180"/>
                  <a:gd name="T78" fmla="*/ 0 w 1134"/>
                  <a:gd name="T79" fmla="*/ 0 h 2180"/>
                  <a:gd name="T80" fmla="*/ 0 w 1134"/>
                  <a:gd name="T81" fmla="*/ 0 h 2180"/>
                  <a:gd name="T82" fmla="*/ 0 w 1134"/>
                  <a:gd name="T83" fmla="*/ 0 h 2180"/>
                  <a:gd name="T84" fmla="*/ 0 w 1134"/>
                  <a:gd name="T85" fmla="*/ 0 h 2180"/>
                  <a:gd name="T86" fmla="*/ 0 w 1134"/>
                  <a:gd name="T87" fmla="*/ 0 h 2180"/>
                  <a:gd name="T88" fmla="*/ 0 w 1134"/>
                  <a:gd name="T89" fmla="*/ 0 h 2180"/>
                  <a:gd name="T90" fmla="*/ 0 w 1134"/>
                  <a:gd name="T91" fmla="*/ 0 h 2180"/>
                  <a:gd name="T92" fmla="*/ 0 w 1134"/>
                  <a:gd name="T93" fmla="*/ 0 h 2180"/>
                  <a:gd name="T94" fmla="*/ 0 w 1134"/>
                  <a:gd name="T95" fmla="*/ 0 h 2180"/>
                  <a:gd name="T96" fmla="*/ 0 w 1134"/>
                  <a:gd name="T97" fmla="*/ 0 h 2180"/>
                  <a:gd name="T98" fmla="*/ 0 w 1134"/>
                  <a:gd name="T99" fmla="*/ 0 h 2180"/>
                  <a:gd name="T100" fmla="*/ 0 w 1134"/>
                  <a:gd name="T101" fmla="*/ 0 h 2180"/>
                  <a:gd name="T102" fmla="*/ 0 w 1134"/>
                  <a:gd name="T103" fmla="*/ 0 h 2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4"/>
                  <a:gd name="T157" fmla="*/ 0 h 2180"/>
                  <a:gd name="T158" fmla="*/ 1134 w 1134"/>
                  <a:gd name="T159" fmla="*/ 2180 h 2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4" h="2180">
                    <a:moveTo>
                      <a:pt x="917" y="2127"/>
                    </a:moveTo>
                    <a:lnTo>
                      <a:pt x="0" y="131"/>
                    </a:lnTo>
                    <a:lnTo>
                      <a:pt x="33" y="0"/>
                    </a:lnTo>
                    <a:lnTo>
                      <a:pt x="70" y="14"/>
                    </a:lnTo>
                    <a:lnTo>
                      <a:pt x="106" y="29"/>
                    </a:lnTo>
                    <a:lnTo>
                      <a:pt x="143" y="44"/>
                    </a:lnTo>
                    <a:lnTo>
                      <a:pt x="180" y="61"/>
                    </a:lnTo>
                    <a:lnTo>
                      <a:pt x="217" y="78"/>
                    </a:lnTo>
                    <a:lnTo>
                      <a:pt x="252" y="96"/>
                    </a:lnTo>
                    <a:lnTo>
                      <a:pt x="288" y="116"/>
                    </a:lnTo>
                    <a:lnTo>
                      <a:pt x="324" y="136"/>
                    </a:lnTo>
                    <a:lnTo>
                      <a:pt x="358" y="159"/>
                    </a:lnTo>
                    <a:lnTo>
                      <a:pt x="393" y="181"/>
                    </a:lnTo>
                    <a:lnTo>
                      <a:pt x="428" y="204"/>
                    </a:lnTo>
                    <a:lnTo>
                      <a:pt x="461" y="228"/>
                    </a:lnTo>
                    <a:lnTo>
                      <a:pt x="495" y="252"/>
                    </a:lnTo>
                    <a:lnTo>
                      <a:pt x="528" y="279"/>
                    </a:lnTo>
                    <a:lnTo>
                      <a:pt x="560" y="305"/>
                    </a:lnTo>
                    <a:lnTo>
                      <a:pt x="592" y="333"/>
                    </a:lnTo>
                    <a:lnTo>
                      <a:pt x="624" y="361"/>
                    </a:lnTo>
                    <a:lnTo>
                      <a:pt x="654" y="389"/>
                    </a:lnTo>
                    <a:lnTo>
                      <a:pt x="684" y="419"/>
                    </a:lnTo>
                    <a:lnTo>
                      <a:pt x="713" y="450"/>
                    </a:lnTo>
                    <a:lnTo>
                      <a:pt x="742" y="481"/>
                    </a:lnTo>
                    <a:lnTo>
                      <a:pt x="769" y="513"/>
                    </a:lnTo>
                    <a:lnTo>
                      <a:pt x="796" y="545"/>
                    </a:lnTo>
                    <a:lnTo>
                      <a:pt x="822" y="578"/>
                    </a:lnTo>
                    <a:lnTo>
                      <a:pt x="847" y="612"/>
                    </a:lnTo>
                    <a:lnTo>
                      <a:pt x="871" y="647"/>
                    </a:lnTo>
                    <a:lnTo>
                      <a:pt x="895" y="681"/>
                    </a:lnTo>
                    <a:lnTo>
                      <a:pt x="917" y="717"/>
                    </a:lnTo>
                    <a:lnTo>
                      <a:pt x="939" y="754"/>
                    </a:lnTo>
                    <a:lnTo>
                      <a:pt x="959" y="791"/>
                    </a:lnTo>
                    <a:lnTo>
                      <a:pt x="979" y="828"/>
                    </a:lnTo>
                    <a:lnTo>
                      <a:pt x="997" y="866"/>
                    </a:lnTo>
                    <a:lnTo>
                      <a:pt x="1026" y="938"/>
                    </a:lnTo>
                    <a:lnTo>
                      <a:pt x="1053" y="1015"/>
                    </a:lnTo>
                    <a:lnTo>
                      <a:pt x="1075" y="1096"/>
                    </a:lnTo>
                    <a:lnTo>
                      <a:pt x="1095" y="1180"/>
                    </a:lnTo>
                    <a:lnTo>
                      <a:pt x="1110" y="1267"/>
                    </a:lnTo>
                    <a:lnTo>
                      <a:pt x="1121" y="1356"/>
                    </a:lnTo>
                    <a:lnTo>
                      <a:pt x="1130" y="1446"/>
                    </a:lnTo>
                    <a:lnTo>
                      <a:pt x="1134" y="1536"/>
                    </a:lnTo>
                    <a:lnTo>
                      <a:pt x="1134" y="1626"/>
                    </a:lnTo>
                    <a:lnTo>
                      <a:pt x="1131" y="1716"/>
                    </a:lnTo>
                    <a:lnTo>
                      <a:pt x="1122" y="1802"/>
                    </a:lnTo>
                    <a:lnTo>
                      <a:pt x="1111" y="1886"/>
                    </a:lnTo>
                    <a:lnTo>
                      <a:pt x="1096" y="1967"/>
                    </a:lnTo>
                    <a:lnTo>
                      <a:pt x="1076" y="2044"/>
                    </a:lnTo>
                    <a:lnTo>
                      <a:pt x="1053" y="2115"/>
                    </a:lnTo>
                    <a:lnTo>
                      <a:pt x="1025" y="2180"/>
                    </a:lnTo>
                    <a:lnTo>
                      <a:pt x="917" y="2127"/>
                    </a:lnTo>
                    <a:close/>
                  </a:path>
                </a:pathLst>
              </a:custGeom>
              <a:solidFill>
                <a:srgbClr val="6B68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2" name="Freeform 480"/>
              <p:cNvSpPr>
                <a:spLocks/>
              </p:cNvSpPr>
              <p:nvPr/>
            </p:nvSpPr>
            <p:spPr bwMode="auto">
              <a:xfrm>
                <a:off x="3378" y="3082"/>
                <a:ext cx="207" cy="202"/>
              </a:xfrm>
              <a:custGeom>
                <a:avLst/>
                <a:gdLst>
                  <a:gd name="T0" fmla="*/ 0 w 4569"/>
                  <a:gd name="T1" fmla="*/ 0 h 3641"/>
                  <a:gd name="T2" fmla="*/ 0 w 4569"/>
                  <a:gd name="T3" fmla="*/ 0 h 3641"/>
                  <a:gd name="T4" fmla="*/ 0 w 4569"/>
                  <a:gd name="T5" fmla="*/ 0 h 3641"/>
                  <a:gd name="T6" fmla="*/ 0 w 4569"/>
                  <a:gd name="T7" fmla="*/ 0 h 3641"/>
                  <a:gd name="T8" fmla="*/ 0 w 4569"/>
                  <a:gd name="T9" fmla="*/ 0 h 3641"/>
                  <a:gd name="T10" fmla="*/ 0 60000 65536"/>
                  <a:gd name="T11" fmla="*/ 0 60000 65536"/>
                  <a:gd name="T12" fmla="*/ 0 60000 65536"/>
                  <a:gd name="T13" fmla="*/ 0 60000 65536"/>
                  <a:gd name="T14" fmla="*/ 0 60000 65536"/>
                  <a:gd name="T15" fmla="*/ 0 w 4569"/>
                  <a:gd name="T16" fmla="*/ 0 h 3641"/>
                  <a:gd name="T17" fmla="*/ 4569 w 4569"/>
                  <a:gd name="T18" fmla="*/ 3641 h 3641"/>
                </a:gdLst>
                <a:ahLst/>
                <a:cxnLst>
                  <a:cxn ang="T10">
                    <a:pos x="T0" y="T1"/>
                  </a:cxn>
                  <a:cxn ang="T11">
                    <a:pos x="T2" y="T3"/>
                  </a:cxn>
                  <a:cxn ang="T12">
                    <a:pos x="T4" y="T5"/>
                  </a:cxn>
                  <a:cxn ang="T13">
                    <a:pos x="T6" y="T7"/>
                  </a:cxn>
                  <a:cxn ang="T14">
                    <a:pos x="T8" y="T9"/>
                  </a:cxn>
                </a:cxnLst>
                <a:rect l="T15" t="T16" r="T17" b="T18"/>
                <a:pathLst>
                  <a:path w="4569" h="3641">
                    <a:moveTo>
                      <a:pt x="0" y="1625"/>
                    </a:moveTo>
                    <a:lnTo>
                      <a:pt x="3650" y="0"/>
                    </a:lnTo>
                    <a:lnTo>
                      <a:pt x="4569" y="1997"/>
                    </a:lnTo>
                    <a:lnTo>
                      <a:pt x="873" y="3641"/>
                    </a:lnTo>
                    <a:lnTo>
                      <a:pt x="0" y="1625"/>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3" name="Freeform 481"/>
              <p:cNvSpPr>
                <a:spLocks/>
              </p:cNvSpPr>
              <p:nvPr/>
            </p:nvSpPr>
            <p:spPr bwMode="auto">
              <a:xfrm>
                <a:off x="3360" y="3024"/>
                <a:ext cx="271" cy="393"/>
              </a:xfrm>
              <a:custGeom>
                <a:avLst/>
                <a:gdLst>
                  <a:gd name="T0" fmla="*/ 0 w 5957"/>
                  <a:gd name="T1" fmla="*/ 0 h 7065"/>
                  <a:gd name="T2" fmla="*/ 0 w 5957"/>
                  <a:gd name="T3" fmla="*/ 0 h 7065"/>
                  <a:gd name="T4" fmla="*/ 0 w 5957"/>
                  <a:gd name="T5" fmla="*/ 0 h 7065"/>
                  <a:gd name="T6" fmla="*/ 0 w 5957"/>
                  <a:gd name="T7" fmla="*/ 0 h 7065"/>
                  <a:gd name="T8" fmla="*/ 0 w 5957"/>
                  <a:gd name="T9" fmla="*/ 0 h 7065"/>
                  <a:gd name="T10" fmla="*/ 0 w 5957"/>
                  <a:gd name="T11" fmla="*/ 0 h 7065"/>
                  <a:gd name="T12" fmla="*/ 0 w 5957"/>
                  <a:gd name="T13" fmla="*/ 0 h 7065"/>
                  <a:gd name="T14" fmla="*/ 0 w 5957"/>
                  <a:gd name="T15" fmla="*/ 0 h 7065"/>
                  <a:gd name="T16" fmla="*/ 0 w 5957"/>
                  <a:gd name="T17" fmla="*/ 0 h 7065"/>
                  <a:gd name="T18" fmla="*/ 0 w 5957"/>
                  <a:gd name="T19" fmla="*/ 0 h 7065"/>
                  <a:gd name="T20" fmla="*/ 0 w 5957"/>
                  <a:gd name="T21" fmla="*/ 0 h 7065"/>
                  <a:gd name="T22" fmla="*/ 0 w 5957"/>
                  <a:gd name="T23" fmla="*/ 0 h 7065"/>
                  <a:gd name="T24" fmla="*/ 0 w 5957"/>
                  <a:gd name="T25" fmla="*/ 0 h 7065"/>
                  <a:gd name="T26" fmla="*/ 0 w 5957"/>
                  <a:gd name="T27" fmla="*/ 0 h 7065"/>
                  <a:gd name="T28" fmla="*/ 0 w 5957"/>
                  <a:gd name="T29" fmla="*/ 0 h 7065"/>
                  <a:gd name="T30" fmla="*/ 0 w 5957"/>
                  <a:gd name="T31" fmla="*/ 0 h 7065"/>
                  <a:gd name="T32" fmla="*/ 0 w 5957"/>
                  <a:gd name="T33" fmla="*/ 0 h 7065"/>
                  <a:gd name="T34" fmla="*/ 0 w 5957"/>
                  <a:gd name="T35" fmla="*/ 0 h 7065"/>
                  <a:gd name="T36" fmla="*/ 0 w 5957"/>
                  <a:gd name="T37" fmla="*/ 0 h 7065"/>
                  <a:gd name="T38" fmla="*/ 0 w 5957"/>
                  <a:gd name="T39" fmla="*/ 0 h 7065"/>
                  <a:gd name="T40" fmla="*/ 0 w 5957"/>
                  <a:gd name="T41" fmla="*/ 0 h 7065"/>
                  <a:gd name="T42" fmla="*/ 0 w 5957"/>
                  <a:gd name="T43" fmla="*/ 0 h 7065"/>
                  <a:gd name="T44" fmla="*/ 0 w 5957"/>
                  <a:gd name="T45" fmla="*/ 0 h 7065"/>
                  <a:gd name="T46" fmla="*/ 0 w 5957"/>
                  <a:gd name="T47" fmla="*/ 0 h 7065"/>
                  <a:gd name="T48" fmla="*/ 0 w 5957"/>
                  <a:gd name="T49" fmla="*/ 0 h 7065"/>
                  <a:gd name="T50" fmla="*/ 0 w 5957"/>
                  <a:gd name="T51" fmla="*/ 0 h 7065"/>
                  <a:gd name="T52" fmla="*/ 0 w 5957"/>
                  <a:gd name="T53" fmla="*/ 0 h 7065"/>
                  <a:gd name="T54" fmla="*/ 0 w 5957"/>
                  <a:gd name="T55" fmla="*/ 0 h 7065"/>
                  <a:gd name="T56" fmla="*/ 0 w 5957"/>
                  <a:gd name="T57" fmla="*/ 0 h 7065"/>
                  <a:gd name="T58" fmla="*/ 0 w 5957"/>
                  <a:gd name="T59" fmla="*/ 0 h 7065"/>
                  <a:gd name="T60" fmla="*/ 0 w 5957"/>
                  <a:gd name="T61" fmla="*/ 0 h 7065"/>
                  <a:gd name="T62" fmla="*/ 0 w 5957"/>
                  <a:gd name="T63" fmla="*/ 0 h 7065"/>
                  <a:gd name="T64" fmla="*/ 0 w 5957"/>
                  <a:gd name="T65" fmla="*/ 0 h 7065"/>
                  <a:gd name="T66" fmla="*/ 0 w 5957"/>
                  <a:gd name="T67" fmla="*/ 0 h 7065"/>
                  <a:gd name="T68" fmla="*/ 0 w 5957"/>
                  <a:gd name="T69" fmla="*/ 0 h 7065"/>
                  <a:gd name="T70" fmla="*/ 0 w 5957"/>
                  <a:gd name="T71" fmla="*/ 0 h 7065"/>
                  <a:gd name="T72" fmla="*/ 0 w 5957"/>
                  <a:gd name="T73" fmla="*/ 0 h 70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57"/>
                  <a:gd name="T112" fmla="*/ 0 h 7065"/>
                  <a:gd name="T113" fmla="*/ 5957 w 5957"/>
                  <a:gd name="T114" fmla="*/ 7065 h 70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57" h="7065">
                    <a:moveTo>
                      <a:pt x="2497" y="7056"/>
                    </a:moveTo>
                    <a:lnTo>
                      <a:pt x="5894" y="5432"/>
                    </a:lnTo>
                    <a:lnTo>
                      <a:pt x="5912" y="5421"/>
                    </a:lnTo>
                    <a:lnTo>
                      <a:pt x="5928" y="5406"/>
                    </a:lnTo>
                    <a:lnTo>
                      <a:pt x="5941" y="5388"/>
                    </a:lnTo>
                    <a:lnTo>
                      <a:pt x="5950" y="5368"/>
                    </a:lnTo>
                    <a:lnTo>
                      <a:pt x="5955" y="5347"/>
                    </a:lnTo>
                    <a:lnTo>
                      <a:pt x="5957" y="5325"/>
                    </a:lnTo>
                    <a:lnTo>
                      <a:pt x="5955" y="5303"/>
                    </a:lnTo>
                    <a:lnTo>
                      <a:pt x="5948" y="5282"/>
                    </a:lnTo>
                    <a:lnTo>
                      <a:pt x="3503" y="64"/>
                    </a:lnTo>
                    <a:lnTo>
                      <a:pt x="3492" y="46"/>
                    </a:lnTo>
                    <a:lnTo>
                      <a:pt x="3477" y="31"/>
                    </a:lnTo>
                    <a:lnTo>
                      <a:pt x="3460" y="18"/>
                    </a:lnTo>
                    <a:lnTo>
                      <a:pt x="3441" y="8"/>
                    </a:lnTo>
                    <a:lnTo>
                      <a:pt x="3420" y="2"/>
                    </a:lnTo>
                    <a:lnTo>
                      <a:pt x="3399" y="0"/>
                    </a:lnTo>
                    <a:lnTo>
                      <a:pt x="3377" y="2"/>
                    </a:lnTo>
                    <a:lnTo>
                      <a:pt x="3357" y="8"/>
                    </a:lnTo>
                    <a:lnTo>
                      <a:pt x="63" y="1486"/>
                    </a:lnTo>
                    <a:lnTo>
                      <a:pt x="45" y="1497"/>
                    </a:lnTo>
                    <a:lnTo>
                      <a:pt x="30" y="1512"/>
                    </a:lnTo>
                    <a:lnTo>
                      <a:pt x="16" y="1530"/>
                    </a:lnTo>
                    <a:lnTo>
                      <a:pt x="7" y="1550"/>
                    </a:lnTo>
                    <a:lnTo>
                      <a:pt x="2" y="1572"/>
                    </a:lnTo>
                    <a:lnTo>
                      <a:pt x="0" y="1594"/>
                    </a:lnTo>
                    <a:lnTo>
                      <a:pt x="3" y="1615"/>
                    </a:lnTo>
                    <a:lnTo>
                      <a:pt x="9" y="1636"/>
                    </a:lnTo>
                    <a:lnTo>
                      <a:pt x="2351" y="6999"/>
                    </a:lnTo>
                    <a:lnTo>
                      <a:pt x="2362" y="7018"/>
                    </a:lnTo>
                    <a:lnTo>
                      <a:pt x="2377" y="7034"/>
                    </a:lnTo>
                    <a:lnTo>
                      <a:pt x="2394" y="7048"/>
                    </a:lnTo>
                    <a:lnTo>
                      <a:pt x="2413" y="7057"/>
                    </a:lnTo>
                    <a:lnTo>
                      <a:pt x="2434" y="7063"/>
                    </a:lnTo>
                    <a:lnTo>
                      <a:pt x="2455" y="7065"/>
                    </a:lnTo>
                    <a:lnTo>
                      <a:pt x="2477" y="7063"/>
                    </a:lnTo>
                    <a:lnTo>
                      <a:pt x="2497" y="705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4" name="Freeform 482"/>
              <p:cNvSpPr>
                <a:spLocks/>
              </p:cNvSpPr>
              <p:nvPr/>
            </p:nvSpPr>
            <p:spPr bwMode="auto">
              <a:xfrm>
                <a:off x="3360" y="3024"/>
                <a:ext cx="162" cy="99"/>
              </a:xfrm>
              <a:custGeom>
                <a:avLst/>
                <a:gdLst>
                  <a:gd name="T0" fmla="*/ 0 w 3562"/>
                  <a:gd name="T1" fmla="*/ 0 h 1773"/>
                  <a:gd name="T2" fmla="*/ 0 w 3562"/>
                  <a:gd name="T3" fmla="*/ 0 h 1773"/>
                  <a:gd name="T4" fmla="*/ 0 w 3562"/>
                  <a:gd name="T5" fmla="*/ 0 h 1773"/>
                  <a:gd name="T6" fmla="*/ 0 w 3562"/>
                  <a:gd name="T7" fmla="*/ 0 h 1773"/>
                  <a:gd name="T8" fmla="*/ 0 w 3562"/>
                  <a:gd name="T9" fmla="*/ 0 h 1773"/>
                  <a:gd name="T10" fmla="*/ 0 w 3562"/>
                  <a:gd name="T11" fmla="*/ 0 h 1773"/>
                  <a:gd name="T12" fmla="*/ 0 w 3562"/>
                  <a:gd name="T13" fmla="*/ 0 h 1773"/>
                  <a:gd name="T14" fmla="*/ 0 w 3562"/>
                  <a:gd name="T15" fmla="*/ 0 h 1773"/>
                  <a:gd name="T16" fmla="*/ 0 w 3562"/>
                  <a:gd name="T17" fmla="*/ 0 h 1773"/>
                  <a:gd name="T18" fmla="*/ 0 w 3562"/>
                  <a:gd name="T19" fmla="*/ 0 h 1773"/>
                  <a:gd name="T20" fmla="*/ 0 w 3562"/>
                  <a:gd name="T21" fmla="*/ 0 h 1773"/>
                  <a:gd name="T22" fmla="*/ 0 w 3562"/>
                  <a:gd name="T23" fmla="*/ 0 h 1773"/>
                  <a:gd name="T24" fmla="*/ 0 w 3562"/>
                  <a:gd name="T25" fmla="*/ 0 h 1773"/>
                  <a:gd name="T26" fmla="*/ 0 w 3562"/>
                  <a:gd name="T27" fmla="*/ 0 h 1773"/>
                  <a:gd name="T28" fmla="*/ 0 w 3562"/>
                  <a:gd name="T29" fmla="*/ 0 h 1773"/>
                  <a:gd name="T30" fmla="*/ 0 w 3562"/>
                  <a:gd name="T31" fmla="*/ 0 h 1773"/>
                  <a:gd name="T32" fmla="*/ 0 w 3562"/>
                  <a:gd name="T33" fmla="*/ 0 h 1773"/>
                  <a:gd name="T34" fmla="*/ 0 w 3562"/>
                  <a:gd name="T35" fmla="*/ 0 h 1773"/>
                  <a:gd name="T36" fmla="*/ 0 w 3562"/>
                  <a:gd name="T37" fmla="*/ 0 h 1773"/>
                  <a:gd name="T38" fmla="*/ 0 w 3562"/>
                  <a:gd name="T39" fmla="*/ 0 h 1773"/>
                  <a:gd name="T40" fmla="*/ 0 w 3562"/>
                  <a:gd name="T41" fmla="*/ 0 h 17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62"/>
                  <a:gd name="T64" fmla="*/ 0 h 1773"/>
                  <a:gd name="T65" fmla="*/ 3562 w 3562"/>
                  <a:gd name="T66" fmla="*/ 1773 h 17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62" h="1773">
                    <a:moveTo>
                      <a:pt x="3562" y="1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68" y="1773"/>
                    </a:lnTo>
                    <a:lnTo>
                      <a:pt x="3562" y="183"/>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5" name="Freeform 483"/>
              <p:cNvSpPr>
                <a:spLocks/>
              </p:cNvSpPr>
              <p:nvPr/>
            </p:nvSpPr>
            <p:spPr bwMode="auto">
              <a:xfrm>
                <a:off x="3360" y="3024"/>
                <a:ext cx="161" cy="97"/>
              </a:xfrm>
              <a:custGeom>
                <a:avLst/>
                <a:gdLst>
                  <a:gd name="T0" fmla="*/ 0 w 3550"/>
                  <a:gd name="T1" fmla="*/ 0 h 1748"/>
                  <a:gd name="T2" fmla="*/ 0 w 3550"/>
                  <a:gd name="T3" fmla="*/ 0 h 1748"/>
                  <a:gd name="T4" fmla="*/ 0 w 3550"/>
                  <a:gd name="T5" fmla="*/ 0 h 1748"/>
                  <a:gd name="T6" fmla="*/ 0 w 3550"/>
                  <a:gd name="T7" fmla="*/ 0 h 1748"/>
                  <a:gd name="T8" fmla="*/ 0 w 3550"/>
                  <a:gd name="T9" fmla="*/ 0 h 1748"/>
                  <a:gd name="T10" fmla="*/ 0 w 3550"/>
                  <a:gd name="T11" fmla="*/ 0 h 1748"/>
                  <a:gd name="T12" fmla="*/ 0 w 3550"/>
                  <a:gd name="T13" fmla="*/ 0 h 1748"/>
                  <a:gd name="T14" fmla="*/ 0 w 3550"/>
                  <a:gd name="T15" fmla="*/ 0 h 1748"/>
                  <a:gd name="T16" fmla="*/ 0 w 3550"/>
                  <a:gd name="T17" fmla="*/ 0 h 1748"/>
                  <a:gd name="T18" fmla="*/ 0 w 3550"/>
                  <a:gd name="T19" fmla="*/ 0 h 1748"/>
                  <a:gd name="T20" fmla="*/ 0 w 3550"/>
                  <a:gd name="T21" fmla="*/ 0 h 1748"/>
                  <a:gd name="T22" fmla="*/ 0 w 3550"/>
                  <a:gd name="T23" fmla="*/ 0 h 1748"/>
                  <a:gd name="T24" fmla="*/ 0 w 3550"/>
                  <a:gd name="T25" fmla="*/ 0 h 1748"/>
                  <a:gd name="T26" fmla="*/ 0 w 3550"/>
                  <a:gd name="T27" fmla="*/ 0 h 1748"/>
                  <a:gd name="T28" fmla="*/ 0 w 3550"/>
                  <a:gd name="T29" fmla="*/ 0 h 1748"/>
                  <a:gd name="T30" fmla="*/ 0 w 3550"/>
                  <a:gd name="T31" fmla="*/ 0 h 1748"/>
                  <a:gd name="T32" fmla="*/ 0 w 3550"/>
                  <a:gd name="T33" fmla="*/ 0 h 1748"/>
                  <a:gd name="T34" fmla="*/ 0 w 3550"/>
                  <a:gd name="T35" fmla="*/ 0 h 1748"/>
                  <a:gd name="T36" fmla="*/ 0 w 3550"/>
                  <a:gd name="T37" fmla="*/ 0 h 1748"/>
                  <a:gd name="T38" fmla="*/ 0 w 3550"/>
                  <a:gd name="T39" fmla="*/ 0 h 1748"/>
                  <a:gd name="T40" fmla="*/ 0 w 3550"/>
                  <a:gd name="T41" fmla="*/ 0 h 1748"/>
                  <a:gd name="T42" fmla="*/ 0 w 3550"/>
                  <a:gd name="T43" fmla="*/ 0 h 1748"/>
                  <a:gd name="T44" fmla="*/ 0 w 3550"/>
                  <a:gd name="T45" fmla="*/ 0 h 1748"/>
                  <a:gd name="T46" fmla="*/ 0 w 3550"/>
                  <a:gd name="T47" fmla="*/ 0 h 1748"/>
                  <a:gd name="T48" fmla="*/ 0 w 3550"/>
                  <a:gd name="T49" fmla="*/ 0 h 1748"/>
                  <a:gd name="T50" fmla="*/ 0 w 3550"/>
                  <a:gd name="T51" fmla="*/ 0 h 1748"/>
                  <a:gd name="T52" fmla="*/ 0 w 3550"/>
                  <a:gd name="T53" fmla="*/ 0 h 1748"/>
                  <a:gd name="T54" fmla="*/ 0 w 3550"/>
                  <a:gd name="T55" fmla="*/ 0 h 1748"/>
                  <a:gd name="T56" fmla="*/ 0 w 3550"/>
                  <a:gd name="T57" fmla="*/ 0 h 1748"/>
                  <a:gd name="T58" fmla="*/ 0 w 3550"/>
                  <a:gd name="T59" fmla="*/ 0 h 1748"/>
                  <a:gd name="T60" fmla="*/ 0 w 3550"/>
                  <a:gd name="T61" fmla="*/ 0 h 1748"/>
                  <a:gd name="T62" fmla="*/ 0 w 3550"/>
                  <a:gd name="T63" fmla="*/ 0 h 1748"/>
                  <a:gd name="T64" fmla="*/ 0 w 3550"/>
                  <a:gd name="T65" fmla="*/ 0 h 1748"/>
                  <a:gd name="T66" fmla="*/ 0 w 3550"/>
                  <a:gd name="T67" fmla="*/ 0 h 1748"/>
                  <a:gd name="T68" fmla="*/ 0 w 3550"/>
                  <a:gd name="T69" fmla="*/ 0 h 1748"/>
                  <a:gd name="T70" fmla="*/ 0 w 3550"/>
                  <a:gd name="T71" fmla="*/ 0 h 1748"/>
                  <a:gd name="T72" fmla="*/ 0 w 3550"/>
                  <a:gd name="T73" fmla="*/ 0 h 1748"/>
                  <a:gd name="T74" fmla="*/ 0 w 3550"/>
                  <a:gd name="T75" fmla="*/ 0 h 1748"/>
                  <a:gd name="T76" fmla="*/ 0 w 3550"/>
                  <a:gd name="T77" fmla="*/ 0 h 1748"/>
                  <a:gd name="T78" fmla="*/ 0 w 3550"/>
                  <a:gd name="T79" fmla="*/ 0 h 1748"/>
                  <a:gd name="T80" fmla="*/ 0 w 3550"/>
                  <a:gd name="T81" fmla="*/ 0 h 1748"/>
                  <a:gd name="T82" fmla="*/ 0 w 3550"/>
                  <a:gd name="T83" fmla="*/ 0 h 1748"/>
                  <a:gd name="T84" fmla="*/ 0 w 3550"/>
                  <a:gd name="T85" fmla="*/ 0 h 1748"/>
                  <a:gd name="T86" fmla="*/ 0 w 3550"/>
                  <a:gd name="T87" fmla="*/ 0 h 1748"/>
                  <a:gd name="T88" fmla="*/ 0 w 3550"/>
                  <a:gd name="T89" fmla="*/ 0 h 1748"/>
                  <a:gd name="T90" fmla="*/ 0 w 3550"/>
                  <a:gd name="T91" fmla="*/ 0 h 1748"/>
                  <a:gd name="T92" fmla="*/ 0 w 3550"/>
                  <a:gd name="T93" fmla="*/ 0 h 1748"/>
                  <a:gd name="T94" fmla="*/ 0 w 3550"/>
                  <a:gd name="T95" fmla="*/ 0 h 17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50"/>
                  <a:gd name="T145" fmla="*/ 0 h 1748"/>
                  <a:gd name="T146" fmla="*/ 3550 w 3550"/>
                  <a:gd name="T147" fmla="*/ 1748 h 17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50" h="1748">
                    <a:moveTo>
                      <a:pt x="3550" y="163"/>
                    </a:moveTo>
                    <a:lnTo>
                      <a:pt x="3545" y="153"/>
                    </a:lnTo>
                    <a:lnTo>
                      <a:pt x="3541" y="144"/>
                    </a:lnTo>
                    <a:lnTo>
                      <a:pt x="3538" y="137"/>
                    </a:lnTo>
                    <a:lnTo>
                      <a:pt x="3533" y="130"/>
                    </a:lnTo>
                    <a:lnTo>
                      <a:pt x="3529" y="120"/>
                    </a:lnTo>
                    <a:lnTo>
                      <a:pt x="3523" y="108"/>
                    </a:lnTo>
                    <a:lnTo>
                      <a:pt x="3514" y="90"/>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1" y="1665"/>
                    </a:lnTo>
                    <a:lnTo>
                      <a:pt x="26" y="1673"/>
                    </a:lnTo>
                    <a:lnTo>
                      <a:pt x="31" y="1685"/>
                    </a:lnTo>
                    <a:lnTo>
                      <a:pt x="37" y="1699"/>
                    </a:lnTo>
                    <a:lnTo>
                      <a:pt x="46" y="1719"/>
                    </a:lnTo>
                    <a:lnTo>
                      <a:pt x="57" y="1748"/>
                    </a:lnTo>
                    <a:lnTo>
                      <a:pt x="162" y="1700"/>
                    </a:lnTo>
                    <a:lnTo>
                      <a:pt x="259" y="1656"/>
                    </a:lnTo>
                    <a:lnTo>
                      <a:pt x="348" y="1616"/>
                    </a:lnTo>
                    <a:lnTo>
                      <a:pt x="430" y="1579"/>
                    </a:lnTo>
                    <a:lnTo>
                      <a:pt x="508" y="1543"/>
                    </a:lnTo>
                    <a:lnTo>
                      <a:pt x="579" y="1511"/>
                    </a:lnTo>
                    <a:lnTo>
                      <a:pt x="648" y="1480"/>
                    </a:lnTo>
                    <a:lnTo>
                      <a:pt x="713" y="1451"/>
                    </a:lnTo>
                    <a:lnTo>
                      <a:pt x="776" y="1422"/>
                    </a:lnTo>
                    <a:lnTo>
                      <a:pt x="837" y="1395"/>
                    </a:lnTo>
                    <a:lnTo>
                      <a:pt x="898" y="1367"/>
                    </a:lnTo>
                    <a:lnTo>
                      <a:pt x="959" y="1340"/>
                    </a:lnTo>
                    <a:lnTo>
                      <a:pt x="1021" y="1311"/>
                    </a:lnTo>
                    <a:lnTo>
                      <a:pt x="1085" y="1282"/>
                    </a:lnTo>
                    <a:lnTo>
                      <a:pt x="1153" y="1251"/>
                    </a:lnTo>
                    <a:lnTo>
                      <a:pt x="1223" y="1220"/>
                    </a:lnTo>
                    <a:lnTo>
                      <a:pt x="1299" y="1186"/>
                    </a:lnTo>
                    <a:lnTo>
                      <a:pt x="1379" y="1149"/>
                    </a:lnTo>
                    <a:lnTo>
                      <a:pt x="1466" y="1110"/>
                    </a:lnTo>
                    <a:lnTo>
                      <a:pt x="1560" y="1067"/>
                    </a:lnTo>
                    <a:lnTo>
                      <a:pt x="1662" y="1020"/>
                    </a:lnTo>
                    <a:lnTo>
                      <a:pt x="1772" y="971"/>
                    </a:lnTo>
                    <a:lnTo>
                      <a:pt x="1892" y="916"/>
                    </a:lnTo>
                    <a:lnTo>
                      <a:pt x="2024" y="857"/>
                    </a:lnTo>
                    <a:lnTo>
                      <a:pt x="2166" y="792"/>
                    </a:lnTo>
                    <a:lnTo>
                      <a:pt x="2320" y="722"/>
                    </a:lnTo>
                    <a:lnTo>
                      <a:pt x="2488" y="646"/>
                    </a:lnTo>
                    <a:lnTo>
                      <a:pt x="2668" y="564"/>
                    </a:lnTo>
                    <a:lnTo>
                      <a:pt x="2864" y="474"/>
                    </a:lnTo>
                    <a:lnTo>
                      <a:pt x="3075" y="378"/>
                    </a:lnTo>
                    <a:lnTo>
                      <a:pt x="3304" y="275"/>
                    </a:lnTo>
                    <a:lnTo>
                      <a:pt x="3550" y="163"/>
                    </a:lnTo>
                    <a:close/>
                  </a:path>
                </a:pathLst>
              </a:custGeom>
              <a:solidFill>
                <a:srgbClr val="BF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6" name="Freeform 484"/>
              <p:cNvSpPr>
                <a:spLocks/>
              </p:cNvSpPr>
              <p:nvPr/>
            </p:nvSpPr>
            <p:spPr bwMode="auto">
              <a:xfrm>
                <a:off x="3360" y="3024"/>
                <a:ext cx="161" cy="96"/>
              </a:xfrm>
              <a:custGeom>
                <a:avLst/>
                <a:gdLst>
                  <a:gd name="T0" fmla="*/ 0 w 3539"/>
                  <a:gd name="T1" fmla="*/ 0 h 1724"/>
                  <a:gd name="T2" fmla="*/ 0 w 3539"/>
                  <a:gd name="T3" fmla="*/ 0 h 1724"/>
                  <a:gd name="T4" fmla="*/ 0 w 3539"/>
                  <a:gd name="T5" fmla="*/ 0 h 1724"/>
                  <a:gd name="T6" fmla="*/ 0 w 3539"/>
                  <a:gd name="T7" fmla="*/ 0 h 1724"/>
                  <a:gd name="T8" fmla="*/ 0 w 3539"/>
                  <a:gd name="T9" fmla="*/ 0 h 1724"/>
                  <a:gd name="T10" fmla="*/ 0 w 3539"/>
                  <a:gd name="T11" fmla="*/ 0 h 1724"/>
                  <a:gd name="T12" fmla="*/ 0 w 3539"/>
                  <a:gd name="T13" fmla="*/ 0 h 1724"/>
                  <a:gd name="T14" fmla="*/ 0 w 3539"/>
                  <a:gd name="T15" fmla="*/ 0 h 1724"/>
                  <a:gd name="T16" fmla="*/ 0 w 3539"/>
                  <a:gd name="T17" fmla="*/ 0 h 1724"/>
                  <a:gd name="T18" fmla="*/ 0 w 3539"/>
                  <a:gd name="T19" fmla="*/ 0 h 1724"/>
                  <a:gd name="T20" fmla="*/ 0 w 3539"/>
                  <a:gd name="T21" fmla="*/ 0 h 1724"/>
                  <a:gd name="T22" fmla="*/ 0 w 3539"/>
                  <a:gd name="T23" fmla="*/ 0 h 1724"/>
                  <a:gd name="T24" fmla="*/ 0 w 3539"/>
                  <a:gd name="T25" fmla="*/ 0 h 1724"/>
                  <a:gd name="T26" fmla="*/ 0 w 3539"/>
                  <a:gd name="T27" fmla="*/ 0 h 1724"/>
                  <a:gd name="T28" fmla="*/ 0 w 3539"/>
                  <a:gd name="T29" fmla="*/ 0 h 1724"/>
                  <a:gd name="T30" fmla="*/ 0 w 3539"/>
                  <a:gd name="T31" fmla="*/ 0 h 1724"/>
                  <a:gd name="T32" fmla="*/ 0 w 3539"/>
                  <a:gd name="T33" fmla="*/ 0 h 1724"/>
                  <a:gd name="T34" fmla="*/ 0 w 3539"/>
                  <a:gd name="T35" fmla="*/ 0 h 1724"/>
                  <a:gd name="T36" fmla="*/ 0 w 3539"/>
                  <a:gd name="T37" fmla="*/ 0 h 1724"/>
                  <a:gd name="T38" fmla="*/ 0 w 3539"/>
                  <a:gd name="T39" fmla="*/ 0 h 1724"/>
                  <a:gd name="T40" fmla="*/ 0 w 3539"/>
                  <a:gd name="T41" fmla="*/ 0 h 1724"/>
                  <a:gd name="T42" fmla="*/ 0 w 3539"/>
                  <a:gd name="T43" fmla="*/ 0 h 1724"/>
                  <a:gd name="T44" fmla="*/ 0 w 3539"/>
                  <a:gd name="T45" fmla="*/ 0 h 1724"/>
                  <a:gd name="T46" fmla="*/ 0 w 3539"/>
                  <a:gd name="T47" fmla="*/ 0 h 1724"/>
                  <a:gd name="T48" fmla="*/ 0 w 3539"/>
                  <a:gd name="T49" fmla="*/ 0 h 1724"/>
                  <a:gd name="T50" fmla="*/ 0 w 3539"/>
                  <a:gd name="T51" fmla="*/ 0 h 1724"/>
                  <a:gd name="T52" fmla="*/ 0 w 3539"/>
                  <a:gd name="T53" fmla="*/ 0 h 1724"/>
                  <a:gd name="T54" fmla="*/ 0 w 3539"/>
                  <a:gd name="T55" fmla="*/ 0 h 1724"/>
                  <a:gd name="T56" fmla="*/ 0 w 3539"/>
                  <a:gd name="T57" fmla="*/ 0 h 1724"/>
                  <a:gd name="T58" fmla="*/ 0 w 3539"/>
                  <a:gd name="T59" fmla="*/ 0 h 1724"/>
                  <a:gd name="T60" fmla="*/ 0 w 3539"/>
                  <a:gd name="T61" fmla="*/ 0 h 1724"/>
                  <a:gd name="T62" fmla="*/ 0 w 3539"/>
                  <a:gd name="T63" fmla="*/ 0 h 1724"/>
                  <a:gd name="T64" fmla="*/ 0 w 3539"/>
                  <a:gd name="T65" fmla="*/ 0 h 1724"/>
                  <a:gd name="T66" fmla="*/ 0 w 3539"/>
                  <a:gd name="T67" fmla="*/ 0 h 1724"/>
                  <a:gd name="T68" fmla="*/ 0 w 3539"/>
                  <a:gd name="T69" fmla="*/ 0 h 1724"/>
                  <a:gd name="T70" fmla="*/ 0 w 3539"/>
                  <a:gd name="T71" fmla="*/ 0 h 1724"/>
                  <a:gd name="T72" fmla="*/ 0 w 3539"/>
                  <a:gd name="T73" fmla="*/ 0 h 1724"/>
                  <a:gd name="T74" fmla="*/ 0 w 3539"/>
                  <a:gd name="T75" fmla="*/ 0 h 1724"/>
                  <a:gd name="T76" fmla="*/ 0 w 3539"/>
                  <a:gd name="T77" fmla="*/ 0 h 1724"/>
                  <a:gd name="T78" fmla="*/ 0 w 3539"/>
                  <a:gd name="T79" fmla="*/ 0 h 1724"/>
                  <a:gd name="T80" fmla="*/ 0 w 3539"/>
                  <a:gd name="T81" fmla="*/ 0 h 1724"/>
                  <a:gd name="T82" fmla="*/ 0 w 3539"/>
                  <a:gd name="T83" fmla="*/ 0 h 1724"/>
                  <a:gd name="T84" fmla="*/ 0 w 3539"/>
                  <a:gd name="T85" fmla="*/ 0 h 1724"/>
                  <a:gd name="T86" fmla="*/ 0 w 3539"/>
                  <a:gd name="T87" fmla="*/ 0 h 1724"/>
                  <a:gd name="T88" fmla="*/ 0 w 3539"/>
                  <a:gd name="T89" fmla="*/ 0 h 1724"/>
                  <a:gd name="T90" fmla="*/ 0 w 3539"/>
                  <a:gd name="T91" fmla="*/ 0 h 1724"/>
                  <a:gd name="T92" fmla="*/ 0 w 3539"/>
                  <a:gd name="T93" fmla="*/ 0 h 1724"/>
                  <a:gd name="T94" fmla="*/ 0 w 3539"/>
                  <a:gd name="T95" fmla="*/ 0 h 17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39"/>
                  <a:gd name="T145" fmla="*/ 0 h 1724"/>
                  <a:gd name="T146" fmla="*/ 3539 w 3539"/>
                  <a:gd name="T147" fmla="*/ 1724 h 17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39" h="1724">
                    <a:moveTo>
                      <a:pt x="3539" y="143"/>
                    </a:moveTo>
                    <a:lnTo>
                      <a:pt x="3534" y="135"/>
                    </a:lnTo>
                    <a:lnTo>
                      <a:pt x="3531" y="129"/>
                    </a:lnTo>
                    <a:lnTo>
                      <a:pt x="3529" y="123"/>
                    </a:lnTo>
                    <a:lnTo>
                      <a:pt x="3526" y="117"/>
                    </a:lnTo>
                    <a:lnTo>
                      <a:pt x="3523" y="110"/>
                    </a:lnTo>
                    <a:lnTo>
                      <a:pt x="3518" y="99"/>
                    </a:lnTo>
                    <a:lnTo>
                      <a:pt x="3511" y="84"/>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3" y="1646"/>
                    </a:lnTo>
                    <a:lnTo>
                      <a:pt x="16" y="1652"/>
                    </a:lnTo>
                    <a:lnTo>
                      <a:pt x="19" y="1658"/>
                    </a:lnTo>
                    <a:lnTo>
                      <a:pt x="22" y="1666"/>
                    </a:lnTo>
                    <a:lnTo>
                      <a:pt x="26" y="1674"/>
                    </a:lnTo>
                    <a:lnTo>
                      <a:pt x="31" y="1686"/>
                    </a:lnTo>
                    <a:lnTo>
                      <a:pt x="37" y="1702"/>
                    </a:lnTo>
                    <a:lnTo>
                      <a:pt x="46" y="1724"/>
                    </a:lnTo>
                    <a:lnTo>
                      <a:pt x="151" y="1676"/>
                    </a:lnTo>
                    <a:lnTo>
                      <a:pt x="248" y="1633"/>
                    </a:lnTo>
                    <a:lnTo>
                      <a:pt x="337" y="1592"/>
                    </a:lnTo>
                    <a:lnTo>
                      <a:pt x="419" y="1555"/>
                    </a:lnTo>
                    <a:lnTo>
                      <a:pt x="497" y="1520"/>
                    </a:lnTo>
                    <a:lnTo>
                      <a:pt x="568" y="1488"/>
                    </a:lnTo>
                    <a:lnTo>
                      <a:pt x="637" y="1457"/>
                    </a:lnTo>
                    <a:lnTo>
                      <a:pt x="702" y="1427"/>
                    </a:lnTo>
                    <a:lnTo>
                      <a:pt x="765" y="1399"/>
                    </a:lnTo>
                    <a:lnTo>
                      <a:pt x="826" y="1372"/>
                    </a:lnTo>
                    <a:lnTo>
                      <a:pt x="886" y="1344"/>
                    </a:lnTo>
                    <a:lnTo>
                      <a:pt x="948" y="1316"/>
                    </a:lnTo>
                    <a:lnTo>
                      <a:pt x="1010" y="1288"/>
                    </a:lnTo>
                    <a:lnTo>
                      <a:pt x="1074" y="1259"/>
                    </a:lnTo>
                    <a:lnTo>
                      <a:pt x="1141" y="1229"/>
                    </a:lnTo>
                    <a:lnTo>
                      <a:pt x="1212" y="1197"/>
                    </a:lnTo>
                    <a:lnTo>
                      <a:pt x="1287" y="1163"/>
                    </a:lnTo>
                    <a:lnTo>
                      <a:pt x="1368" y="1126"/>
                    </a:lnTo>
                    <a:lnTo>
                      <a:pt x="1455" y="1087"/>
                    </a:lnTo>
                    <a:lnTo>
                      <a:pt x="1548" y="1045"/>
                    </a:lnTo>
                    <a:lnTo>
                      <a:pt x="1650" y="998"/>
                    </a:lnTo>
                    <a:lnTo>
                      <a:pt x="1761" y="949"/>
                    </a:lnTo>
                    <a:lnTo>
                      <a:pt x="1881" y="894"/>
                    </a:lnTo>
                    <a:lnTo>
                      <a:pt x="2013" y="835"/>
                    </a:lnTo>
                    <a:lnTo>
                      <a:pt x="2154" y="771"/>
                    </a:lnTo>
                    <a:lnTo>
                      <a:pt x="2308" y="700"/>
                    </a:lnTo>
                    <a:lnTo>
                      <a:pt x="2477" y="625"/>
                    </a:lnTo>
                    <a:lnTo>
                      <a:pt x="2657" y="543"/>
                    </a:lnTo>
                    <a:lnTo>
                      <a:pt x="2853" y="453"/>
                    </a:lnTo>
                    <a:lnTo>
                      <a:pt x="3064" y="357"/>
                    </a:lnTo>
                    <a:lnTo>
                      <a:pt x="3293" y="254"/>
                    </a:lnTo>
                    <a:lnTo>
                      <a:pt x="3539" y="143"/>
                    </a:lnTo>
                    <a:close/>
                  </a:path>
                </a:pathLst>
              </a:custGeom>
              <a:solidFill>
                <a:srgbClr val="C9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7" name="Freeform 485"/>
              <p:cNvSpPr>
                <a:spLocks/>
              </p:cNvSpPr>
              <p:nvPr/>
            </p:nvSpPr>
            <p:spPr bwMode="auto">
              <a:xfrm>
                <a:off x="3360" y="3024"/>
                <a:ext cx="160" cy="94"/>
              </a:xfrm>
              <a:custGeom>
                <a:avLst/>
                <a:gdLst>
                  <a:gd name="T0" fmla="*/ 0 w 3526"/>
                  <a:gd name="T1" fmla="*/ 0 h 1698"/>
                  <a:gd name="T2" fmla="*/ 0 w 3526"/>
                  <a:gd name="T3" fmla="*/ 0 h 1698"/>
                  <a:gd name="T4" fmla="*/ 0 w 3526"/>
                  <a:gd name="T5" fmla="*/ 0 h 1698"/>
                  <a:gd name="T6" fmla="*/ 0 w 3526"/>
                  <a:gd name="T7" fmla="*/ 0 h 1698"/>
                  <a:gd name="T8" fmla="*/ 0 w 3526"/>
                  <a:gd name="T9" fmla="*/ 0 h 1698"/>
                  <a:gd name="T10" fmla="*/ 0 w 3526"/>
                  <a:gd name="T11" fmla="*/ 0 h 1698"/>
                  <a:gd name="T12" fmla="*/ 0 w 3526"/>
                  <a:gd name="T13" fmla="*/ 0 h 1698"/>
                  <a:gd name="T14" fmla="*/ 0 w 3526"/>
                  <a:gd name="T15" fmla="*/ 0 h 1698"/>
                  <a:gd name="T16" fmla="*/ 0 w 3526"/>
                  <a:gd name="T17" fmla="*/ 0 h 1698"/>
                  <a:gd name="T18" fmla="*/ 0 w 3526"/>
                  <a:gd name="T19" fmla="*/ 0 h 1698"/>
                  <a:gd name="T20" fmla="*/ 0 w 3526"/>
                  <a:gd name="T21" fmla="*/ 0 h 1698"/>
                  <a:gd name="T22" fmla="*/ 0 w 3526"/>
                  <a:gd name="T23" fmla="*/ 0 h 1698"/>
                  <a:gd name="T24" fmla="*/ 0 w 3526"/>
                  <a:gd name="T25" fmla="*/ 0 h 1698"/>
                  <a:gd name="T26" fmla="*/ 0 w 3526"/>
                  <a:gd name="T27" fmla="*/ 0 h 1698"/>
                  <a:gd name="T28" fmla="*/ 0 w 3526"/>
                  <a:gd name="T29" fmla="*/ 0 h 1698"/>
                  <a:gd name="T30" fmla="*/ 0 w 3526"/>
                  <a:gd name="T31" fmla="*/ 0 h 1698"/>
                  <a:gd name="T32" fmla="*/ 0 w 3526"/>
                  <a:gd name="T33" fmla="*/ 0 h 1698"/>
                  <a:gd name="T34" fmla="*/ 0 w 3526"/>
                  <a:gd name="T35" fmla="*/ 0 h 1698"/>
                  <a:gd name="T36" fmla="*/ 0 w 3526"/>
                  <a:gd name="T37" fmla="*/ 0 h 1698"/>
                  <a:gd name="T38" fmla="*/ 0 w 3526"/>
                  <a:gd name="T39" fmla="*/ 0 h 1698"/>
                  <a:gd name="T40" fmla="*/ 0 w 3526"/>
                  <a:gd name="T41" fmla="*/ 0 h 1698"/>
                  <a:gd name="T42" fmla="*/ 0 w 3526"/>
                  <a:gd name="T43" fmla="*/ 0 h 1698"/>
                  <a:gd name="T44" fmla="*/ 0 w 3526"/>
                  <a:gd name="T45" fmla="*/ 0 h 1698"/>
                  <a:gd name="T46" fmla="*/ 0 w 3526"/>
                  <a:gd name="T47" fmla="*/ 0 h 1698"/>
                  <a:gd name="T48" fmla="*/ 0 w 3526"/>
                  <a:gd name="T49" fmla="*/ 0 h 1698"/>
                  <a:gd name="T50" fmla="*/ 0 w 3526"/>
                  <a:gd name="T51" fmla="*/ 0 h 1698"/>
                  <a:gd name="T52" fmla="*/ 0 w 3526"/>
                  <a:gd name="T53" fmla="*/ 0 h 1698"/>
                  <a:gd name="T54" fmla="*/ 0 w 3526"/>
                  <a:gd name="T55" fmla="*/ 0 h 1698"/>
                  <a:gd name="T56" fmla="*/ 0 w 3526"/>
                  <a:gd name="T57" fmla="*/ 0 h 1698"/>
                  <a:gd name="T58" fmla="*/ 0 w 3526"/>
                  <a:gd name="T59" fmla="*/ 0 h 1698"/>
                  <a:gd name="T60" fmla="*/ 0 w 3526"/>
                  <a:gd name="T61" fmla="*/ 0 h 1698"/>
                  <a:gd name="T62" fmla="*/ 0 w 3526"/>
                  <a:gd name="T63" fmla="*/ 0 h 1698"/>
                  <a:gd name="T64" fmla="*/ 0 w 3526"/>
                  <a:gd name="T65" fmla="*/ 0 h 1698"/>
                  <a:gd name="T66" fmla="*/ 0 w 3526"/>
                  <a:gd name="T67" fmla="*/ 0 h 1698"/>
                  <a:gd name="T68" fmla="*/ 0 w 3526"/>
                  <a:gd name="T69" fmla="*/ 0 h 1698"/>
                  <a:gd name="T70" fmla="*/ 0 w 3526"/>
                  <a:gd name="T71" fmla="*/ 0 h 1698"/>
                  <a:gd name="T72" fmla="*/ 0 w 3526"/>
                  <a:gd name="T73" fmla="*/ 0 h 1698"/>
                  <a:gd name="T74" fmla="*/ 0 w 3526"/>
                  <a:gd name="T75" fmla="*/ 0 h 1698"/>
                  <a:gd name="T76" fmla="*/ 0 w 3526"/>
                  <a:gd name="T77" fmla="*/ 0 h 1698"/>
                  <a:gd name="T78" fmla="*/ 0 w 3526"/>
                  <a:gd name="T79" fmla="*/ 0 h 1698"/>
                  <a:gd name="T80" fmla="*/ 0 w 3526"/>
                  <a:gd name="T81" fmla="*/ 0 h 1698"/>
                  <a:gd name="T82" fmla="*/ 0 w 3526"/>
                  <a:gd name="T83" fmla="*/ 0 h 1698"/>
                  <a:gd name="T84" fmla="*/ 0 w 3526"/>
                  <a:gd name="T85" fmla="*/ 0 h 1698"/>
                  <a:gd name="T86" fmla="*/ 0 w 3526"/>
                  <a:gd name="T87" fmla="*/ 0 h 16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26"/>
                  <a:gd name="T133" fmla="*/ 0 h 1698"/>
                  <a:gd name="T134" fmla="*/ 3526 w 3526"/>
                  <a:gd name="T135" fmla="*/ 1698 h 16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26" h="1698">
                    <a:moveTo>
                      <a:pt x="3526" y="123"/>
                    </a:moveTo>
                    <a:lnTo>
                      <a:pt x="3522" y="112"/>
                    </a:lnTo>
                    <a:lnTo>
                      <a:pt x="3518" y="103"/>
                    </a:lnTo>
                    <a:lnTo>
                      <a:pt x="3513" y="9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4" y="1648"/>
                    </a:lnTo>
                    <a:lnTo>
                      <a:pt x="18" y="1657"/>
                    </a:lnTo>
                    <a:lnTo>
                      <a:pt x="25" y="1671"/>
                    </a:lnTo>
                    <a:lnTo>
                      <a:pt x="36" y="1698"/>
                    </a:lnTo>
                    <a:lnTo>
                      <a:pt x="141" y="1651"/>
                    </a:lnTo>
                    <a:lnTo>
                      <a:pt x="237" y="1608"/>
                    </a:lnTo>
                    <a:lnTo>
                      <a:pt x="326" y="1568"/>
                    </a:lnTo>
                    <a:lnTo>
                      <a:pt x="409" y="1530"/>
                    </a:lnTo>
                    <a:lnTo>
                      <a:pt x="486" y="1496"/>
                    </a:lnTo>
                    <a:lnTo>
                      <a:pt x="558" y="1463"/>
                    </a:lnTo>
                    <a:lnTo>
                      <a:pt x="626" y="1433"/>
                    </a:lnTo>
                    <a:lnTo>
                      <a:pt x="691" y="1403"/>
                    </a:lnTo>
                    <a:lnTo>
                      <a:pt x="754" y="1375"/>
                    </a:lnTo>
                    <a:lnTo>
                      <a:pt x="815" y="1347"/>
                    </a:lnTo>
                    <a:lnTo>
                      <a:pt x="875" y="1320"/>
                    </a:lnTo>
                    <a:lnTo>
                      <a:pt x="936" y="1292"/>
                    </a:lnTo>
                    <a:lnTo>
                      <a:pt x="999" y="1264"/>
                    </a:lnTo>
                    <a:lnTo>
                      <a:pt x="1063" y="1236"/>
                    </a:lnTo>
                    <a:lnTo>
                      <a:pt x="1130" y="1205"/>
                    </a:lnTo>
                    <a:lnTo>
                      <a:pt x="1201" y="1173"/>
                    </a:lnTo>
                    <a:lnTo>
                      <a:pt x="1276" y="1140"/>
                    </a:lnTo>
                    <a:lnTo>
                      <a:pt x="1357" y="1103"/>
                    </a:lnTo>
                    <a:lnTo>
                      <a:pt x="1443" y="1064"/>
                    </a:lnTo>
                    <a:lnTo>
                      <a:pt x="1537" y="1022"/>
                    </a:lnTo>
                    <a:lnTo>
                      <a:pt x="1639" y="975"/>
                    </a:lnTo>
                    <a:lnTo>
                      <a:pt x="1749" y="926"/>
                    </a:lnTo>
                    <a:lnTo>
                      <a:pt x="1870" y="872"/>
                    </a:lnTo>
                    <a:lnTo>
                      <a:pt x="2000" y="813"/>
                    </a:lnTo>
                    <a:lnTo>
                      <a:pt x="2143" y="749"/>
                    </a:lnTo>
                    <a:lnTo>
                      <a:pt x="2297" y="679"/>
                    </a:lnTo>
                    <a:lnTo>
                      <a:pt x="2464" y="603"/>
                    </a:lnTo>
                    <a:lnTo>
                      <a:pt x="2646" y="521"/>
                    </a:lnTo>
                    <a:lnTo>
                      <a:pt x="2841" y="432"/>
                    </a:lnTo>
                    <a:lnTo>
                      <a:pt x="3053" y="337"/>
                    </a:lnTo>
                    <a:lnTo>
                      <a:pt x="3281" y="234"/>
                    </a:lnTo>
                    <a:lnTo>
                      <a:pt x="3526" y="123"/>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8" name="Freeform 486"/>
              <p:cNvSpPr>
                <a:spLocks/>
              </p:cNvSpPr>
              <p:nvPr/>
            </p:nvSpPr>
            <p:spPr bwMode="auto">
              <a:xfrm>
                <a:off x="3360" y="3024"/>
                <a:ext cx="160" cy="93"/>
              </a:xfrm>
              <a:custGeom>
                <a:avLst/>
                <a:gdLst>
                  <a:gd name="T0" fmla="*/ 0 w 3515"/>
                  <a:gd name="T1" fmla="*/ 0 h 1674"/>
                  <a:gd name="T2" fmla="*/ 0 w 3515"/>
                  <a:gd name="T3" fmla="*/ 0 h 1674"/>
                  <a:gd name="T4" fmla="*/ 0 w 3515"/>
                  <a:gd name="T5" fmla="*/ 0 h 1674"/>
                  <a:gd name="T6" fmla="*/ 0 w 3515"/>
                  <a:gd name="T7" fmla="*/ 0 h 1674"/>
                  <a:gd name="T8" fmla="*/ 0 w 3515"/>
                  <a:gd name="T9" fmla="*/ 0 h 1674"/>
                  <a:gd name="T10" fmla="*/ 0 w 3515"/>
                  <a:gd name="T11" fmla="*/ 0 h 1674"/>
                  <a:gd name="T12" fmla="*/ 0 w 3515"/>
                  <a:gd name="T13" fmla="*/ 0 h 1674"/>
                  <a:gd name="T14" fmla="*/ 0 w 3515"/>
                  <a:gd name="T15" fmla="*/ 0 h 1674"/>
                  <a:gd name="T16" fmla="*/ 0 w 3515"/>
                  <a:gd name="T17" fmla="*/ 0 h 1674"/>
                  <a:gd name="T18" fmla="*/ 0 w 3515"/>
                  <a:gd name="T19" fmla="*/ 0 h 1674"/>
                  <a:gd name="T20" fmla="*/ 0 w 3515"/>
                  <a:gd name="T21" fmla="*/ 0 h 1674"/>
                  <a:gd name="T22" fmla="*/ 0 w 3515"/>
                  <a:gd name="T23" fmla="*/ 0 h 1674"/>
                  <a:gd name="T24" fmla="*/ 0 w 3515"/>
                  <a:gd name="T25" fmla="*/ 0 h 1674"/>
                  <a:gd name="T26" fmla="*/ 0 w 3515"/>
                  <a:gd name="T27" fmla="*/ 0 h 1674"/>
                  <a:gd name="T28" fmla="*/ 0 w 3515"/>
                  <a:gd name="T29" fmla="*/ 0 h 1674"/>
                  <a:gd name="T30" fmla="*/ 0 w 3515"/>
                  <a:gd name="T31" fmla="*/ 0 h 1674"/>
                  <a:gd name="T32" fmla="*/ 0 w 3515"/>
                  <a:gd name="T33" fmla="*/ 0 h 1674"/>
                  <a:gd name="T34" fmla="*/ 0 w 3515"/>
                  <a:gd name="T35" fmla="*/ 0 h 1674"/>
                  <a:gd name="T36" fmla="*/ 0 w 3515"/>
                  <a:gd name="T37" fmla="*/ 0 h 1674"/>
                  <a:gd name="T38" fmla="*/ 0 w 3515"/>
                  <a:gd name="T39" fmla="*/ 0 h 1674"/>
                  <a:gd name="T40" fmla="*/ 0 w 3515"/>
                  <a:gd name="T41" fmla="*/ 0 h 1674"/>
                  <a:gd name="T42" fmla="*/ 0 w 3515"/>
                  <a:gd name="T43" fmla="*/ 0 h 1674"/>
                  <a:gd name="T44" fmla="*/ 0 w 3515"/>
                  <a:gd name="T45" fmla="*/ 0 h 1674"/>
                  <a:gd name="T46" fmla="*/ 0 w 3515"/>
                  <a:gd name="T47" fmla="*/ 0 h 1674"/>
                  <a:gd name="T48" fmla="*/ 0 w 3515"/>
                  <a:gd name="T49" fmla="*/ 0 h 1674"/>
                  <a:gd name="T50" fmla="*/ 0 w 3515"/>
                  <a:gd name="T51" fmla="*/ 0 h 1674"/>
                  <a:gd name="T52" fmla="*/ 0 w 3515"/>
                  <a:gd name="T53" fmla="*/ 0 h 1674"/>
                  <a:gd name="T54" fmla="*/ 0 w 3515"/>
                  <a:gd name="T55" fmla="*/ 0 h 1674"/>
                  <a:gd name="T56" fmla="*/ 0 w 3515"/>
                  <a:gd name="T57" fmla="*/ 0 h 1674"/>
                  <a:gd name="T58" fmla="*/ 0 w 3515"/>
                  <a:gd name="T59" fmla="*/ 0 h 1674"/>
                  <a:gd name="T60" fmla="*/ 0 w 3515"/>
                  <a:gd name="T61" fmla="*/ 0 h 1674"/>
                  <a:gd name="T62" fmla="*/ 0 w 3515"/>
                  <a:gd name="T63" fmla="*/ 0 h 1674"/>
                  <a:gd name="T64" fmla="*/ 0 w 3515"/>
                  <a:gd name="T65" fmla="*/ 0 h 1674"/>
                  <a:gd name="T66" fmla="*/ 0 w 3515"/>
                  <a:gd name="T67" fmla="*/ 0 h 1674"/>
                  <a:gd name="T68" fmla="*/ 0 w 3515"/>
                  <a:gd name="T69" fmla="*/ 0 h 1674"/>
                  <a:gd name="T70" fmla="*/ 0 w 3515"/>
                  <a:gd name="T71" fmla="*/ 0 h 1674"/>
                  <a:gd name="T72" fmla="*/ 0 w 3515"/>
                  <a:gd name="T73" fmla="*/ 0 h 1674"/>
                  <a:gd name="T74" fmla="*/ 0 w 3515"/>
                  <a:gd name="T75" fmla="*/ 0 h 1674"/>
                  <a:gd name="T76" fmla="*/ 0 w 3515"/>
                  <a:gd name="T77" fmla="*/ 0 h 1674"/>
                  <a:gd name="T78" fmla="*/ 0 w 3515"/>
                  <a:gd name="T79" fmla="*/ 0 h 1674"/>
                  <a:gd name="T80" fmla="*/ 0 w 3515"/>
                  <a:gd name="T81" fmla="*/ 0 h 1674"/>
                  <a:gd name="T82" fmla="*/ 0 w 3515"/>
                  <a:gd name="T83" fmla="*/ 0 h 1674"/>
                  <a:gd name="T84" fmla="*/ 0 w 3515"/>
                  <a:gd name="T85" fmla="*/ 0 h 1674"/>
                  <a:gd name="T86" fmla="*/ 0 w 3515"/>
                  <a:gd name="T87" fmla="*/ 0 h 16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15"/>
                  <a:gd name="T133" fmla="*/ 0 h 1674"/>
                  <a:gd name="T134" fmla="*/ 3515 w 3515"/>
                  <a:gd name="T135" fmla="*/ 1674 h 16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15" h="1674">
                    <a:moveTo>
                      <a:pt x="3515" y="103"/>
                    </a:moveTo>
                    <a:lnTo>
                      <a:pt x="3513" y="96"/>
                    </a:lnTo>
                    <a:lnTo>
                      <a:pt x="3511" y="91"/>
                    </a:lnTo>
                    <a:lnTo>
                      <a:pt x="3508" y="81"/>
                    </a:lnTo>
                    <a:lnTo>
                      <a:pt x="3502" y="64"/>
                    </a:lnTo>
                    <a:lnTo>
                      <a:pt x="3491" y="46"/>
                    </a:lnTo>
                    <a:lnTo>
                      <a:pt x="3476" y="31"/>
                    </a:lnTo>
                    <a:lnTo>
                      <a:pt x="3459" y="18"/>
                    </a:lnTo>
                    <a:lnTo>
                      <a:pt x="3440" y="8"/>
                    </a:lnTo>
                    <a:lnTo>
                      <a:pt x="3418" y="2"/>
                    </a:lnTo>
                    <a:lnTo>
                      <a:pt x="3397" y="0"/>
                    </a:lnTo>
                    <a:lnTo>
                      <a:pt x="3376" y="2"/>
                    </a:lnTo>
                    <a:lnTo>
                      <a:pt x="3356" y="8"/>
                    </a:lnTo>
                    <a:lnTo>
                      <a:pt x="3257" y="53"/>
                    </a:lnTo>
                    <a:lnTo>
                      <a:pt x="3166" y="94"/>
                    </a:lnTo>
                    <a:lnTo>
                      <a:pt x="3083" y="131"/>
                    </a:lnTo>
                    <a:lnTo>
                      <a:pt x="3004" y="167"/>
                    </a:lnTo>
                    <a:lnTo>
                      <a:pt x="2932" y="198"/>
                    </a:lnTo>
                    <a:lnTo>
                      <a:pt x="2864" y="229"/>
                    </a:lnTo>
                    <a:lnTo>
                      <a:pt x="2800" y="258"/>
                    </a:lnTo>
                    <a:lnTo>
                      <a:pt x="2740" y="286"/>
                    </a:lnTo>
                    <a:lnTo>
                      <a:pt x="2681" y="312"/>
                    </a:lnTo>
                    <a:lnTo>
                      <a:pt x="2623" y="337"/>
                    </a:lnTo>
                    <a:lnTo>
                      <a:pt x="2565" y="364"/>
                    </a:lnTo>
                    <a:lnTo>
                      <a:pt x="2508" y="389"/>
                    </a:lnTo>
                    <a:lnTo>
                      <a:pt x="2450" y="415"/>
                    </a:lnTo>
                    <a:lnTo>
                      <a:pt x="2389" y="443"/>
                    </a:lnTo>
                    <a:lnTo>
                      <a:pt x="2327" y="471"/>
                    </a:lnTo>
                    <a:lnTo>
                      <a:pt x="2259" y="501"/>
                    </a:lnTo>
                    <a:lnTo>
                      <a:pt x="2189" y="532"/>
                    </a:lnTo>
                    <a:lnTo>
                      <a:pt x="2113" y="567"/>
                    </a:lnTo>
                    <a:lnTo>
                      <a:pt x="2031" y="603"/>
                    </a:lnTo>
                    <a:lnTo>
                      <a:pt x="1942" y="643"/>
                    </a:lnTo>
                    <a:lnTo>
                      <a:pt x="1846" y="686"/>
                    </a:lnTo>
                    <a:lnTo>
                      <a:pt x="1741" y="733"/>
                    </a:lnTo>
                    <a:lnTo>
                      <a:pt x="1628" y="784"/>
                    </a:lnTo>
                    <a:lnTo>
                      <a:pt x="1505" y="839"/>
                    </a:lnTo>
                    <a:lnTo>
                      <a:pt x="1370" y="899"/>
                    </a:lnTo>
                    <a:lnTo>
                      <a:pt x="1224" y="966"/>
                    </a:lnTo>
                    <a:lnTo>
                      <a:pt x="1066" y="1036"/>
                    </a:lnTo>
                    <a:lnTo>
                      <a:pt x="895" y="1113"/>
                    </a:lnTo>
                    <a:lnTo>
                      <a:pt x="710" y="1195"/>
                    </a:lnTo>
                    <a:lnTo>
                      <a:pt x="510" y="1286"/>
                    </a:lnTo>
                    <a:lnTo>
                      <a:pt x="294" y="1382"/>
                    </a:lnTo>
                    <a:lnTo>
                      <a:pt x="62" y="1486"/>
                    </a:lnTo>
                    <a:lnTo>
                      <a:pt x="44" y="1497"/>
                    </a:lnTo>
                    <a:lnTo>
                      <a:pt x="29" y="1512"/>
                    </a:lnTo>
                    <a:lnTo>
                      <a:pt x="16" y="1530"/>
                    </a:lnTo>
                    <a:lnTo>
                      <a:pt x="7" y="1550"/>
                    </a:lnTo>
                    <a:lnTo>
                      <a:pt x="2" y="1572"/>
                    </a:lnTo>
                    <a:lnTo>
                      <a:pt x="0" y="1594"/>
                    </a:lnTo>
                    <a:lnTo>
                      <a:pt x="2" y="1615"/>
                    </a:lnTo>
                    <a:lnTo>
                      <a:pt x="8" y="1636"/>
                    </a:lnTo>
                    <a:lnTo>
                      <a:pt x="12" y="1644"/>
                    </a:lnTo>
                    <a:lnTo>
                      <a:pt x="15" y="1649"/>
                    </a:lnTo>
                    <a:lnTo>
                      <a:pt x="18" y="1657"/>
                    </a:lnTo>
                    <a:lnTo>
                      <a:pt x="25" y="1674"/>
                    </a:lnTo>
                    <a:lnTo>
                      <a:pt x="130" y="1627"/>
                    </a:lnTo>
                    <a:lnTo>
                      <a:pt x="225" y="1583"/>
                    </a:lnTo>
                    <a:lnTo>
                      <a:pt x="315" y="1543"/>
                    </a:lnTo>
                    <a:lnTo>
                      <a:pt x="398" y="1506"/>
                    </a:lnTo>
                    <a:lnTo>
                      <a:pt x="474" y="1472"/>
                    </a:lnTo>
                    <a:lnTo>
                      <a:pt x="547" y="1439"/>
                    </a:lnTo>
                    <a:lnTo>
                      <a:pt x="615" y="1408"/>
                    </a:lnTo>
                    <a:lnTo>
                      <a:pt x="679" y="1379"/>
                    </a:lnTo>
                    <a:lnTo>
                      <a:pt x="743" y="1352"/>
                    </a:lnTo>
                    <a:lnTo>
                      <a:pt x="804" y="1324"/>
                    </a:lnTo>
                    <a:lnTo>
                      <a:pt x="864" y="1297"/>
                    </a:lnTo>
                    <a:lnTo>
                      <a:pt x="925" y="1269"/>
                    </a:lnTo>
                    <a:lnTo>
                      <a:pt x="987" y="1241"/>
                    </a:lnTo>
                    <a:lnTo>
                      <a:pt x="1052" y="1212"/>
                    </a:lnTo>
                    <a:lnTo>
                      <a:pt x="1119" y="1182"/>
                    </a:lnTo>
                    <a:lnTo>
                      <a:pt x="1189" y="1150"/>
                    </a:lnTo>
                    <a:lnTo>
                      <a:pt x="1265" y="1116"/>
                    </a:lnTo>
                    <a:lnTo>
                      <a:pt x="1345" y="1081"/>
                    </a:lnTo>
                    <a:lnTo>
                      <a:pt x="1432" y="1042"/>
                    </a:lnTo>
                    <a:lnTo>
                      <a:pt x="1526" y="999"/>
                    </a:lnTo>
                    <a:lnTo>
                      <a:pt x="1628" y="953"/>
                    </a:lnTo>
                    <a:lnTo>
                      <a:pt x="1738" y="903"/>
                    </a:lnTo>
                    <a:lnTo>
                      <a:pt x="1859" y="850"/>
                    </a:lnTo>
                    <a:lnTo>
                      <a:pt x="1989" y="791"/>
                    </a:lnTo>
                    <a:lnTo>
                      <a:pt x="2132" y="726"/>
                    </a:lnTo>
                    <a:lnTo>
                      <a:pt x="2286" y="657"/>
                    </a:lnTo>
                    <a:lnTo>
                      <a:pt x="2453" y="582"/>
                    </a:lnTo>
                    <a:lnTo>
                      <a:pt x="2635" y="500"/>
                    </a:lnTo>
                    <a:lnTo>
                      <a:pt x="2830" y="412"/>
                    </a:lnTo>
                    <a:lnTo>
                      <a:pt x="3042" y="316"/>
                    </a:lnTo>
                    <a:lnTo>
                      <a:pt x="3269" y="214"/>
                    </a:lnTo>
                    <a:lnTo>
                      <a:pt x="3515" y="103"/>
                    </a:lnTo>
                    <a:close/>
                  </a:path>
                </a:pathLst>
              </a:custGeom>
              <a:solidFill>
                <a:srgbClr val="D6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9" name="Freeform 487"/>
              <p:cNvSpPr>
                <a:spLocks/>
              </p:cNvSpPr>
              <p:nvPr/>
            </p:nvSpPr>
            <p:spPr bwMode="auto">
              <a:xfrm>
                <a:off x="3360" y="3024"/>
                <a:ext cx="159" cy="92"/>
              </a:xfrm>
              <a:custGeom>
                <a:avLst/>
                <a:gdLst>
                  <a:gd name="T0" fmla="*/ 0 w 3503"/>
                  <a:gd name="T1" fmla="*/ 0 h 1649"/>
                  <a:gd name="T2" fmla="*/ 0 w 3503"/>
                  <a:gd name="T3" fmla="*/ 0 h 1649"/>
                  <a:gd name="T4" fmla="*/ 0 w 3503"/>
                  <a:gd name="T5" fmla="*/ 0 h 1649"/>
                  <a:gd name="T6" fmla="*/ 0 w 3503"/>
                  <a:gd name="T7" fmla="*/ 0 h 1649"/>
                  <a:gd name="T8" fmla="*/ 0 w 3503"/>
                  <a:gd name="T9" fmla="*/ 0 h 1649"/>
                  <a:gd name="T10" fmla="*/ 0 w 3503"/>
                  <a:gd name="T11" fmla="*/ 0 h 1649"/>
                  <a:gd name="T12" fmla="*/ 0 w 3503"/>
                  <a:gd name="T13" fmla="*/ 0 h 1649"/>
                  <a:gd name="T14" fmla="*/ 0 w 3503"/>
                  <a:gd name="T15" fmla="*/ 0 h 1649"/>
                  <a:gd name="T16" fmla="*/ 0 w 3503"/>
                  <a:gd name="T17" fmla="*/ 0 h 1649"/>
                  <a:gd name="T18" fmla="*/ 0 w 3503"/>
                  <a:gd name="T19" fmla="*/ 0 h 1649"/>
                  <a:gd name="T20" fmla="*/ 0 w 3503"/>
                  <a:gd name="T21" fmla="*/ 0 h 1649"/>
                  <a:gd name="T22" fmla="*/ 0 w 3503"/>
                  <a:gd name="T23" fmla="*/ 0 h 1649"/>
                  <a:gd name="T24" fmla="*/ 0 w 3503"/>
                  <a:gd name="T25" fmla="*/ 0 h 1649"/>
                  <a:gd name="T26" fmla="*/ 0 w 3503"/>
                  <a:gd name="T27" fmla="*/ 0 h 1649"/>
                  <a:gd name="T28" fmla="*/ 0 w 3503"/>
                  <a:gd name="T29" fmla="*/ 0 h 1649"/>
                  <a:gd name="T30" fmla="*/ 0 w 3503"/>
                  <a:gd name="T31" fmla="*/ 0 h 1649"/>
                  <a:gd name="T32" fmla="*/ 0 w 3503"/>
                  <a:gd name="T33" fmla="*/ 0 h 1649"/>
                  <a:gd name="T34" fmla="*/ 0 w 3503"/>
                  <a:gd name="T35" fmla="*/ 0 h 1649"/>
                  <a:gd name="T36" fmla="*/ 0 w 3503"/>
                  <a:gd name="T37" fmla="*/ 0 h 1649"/>
                  <a:gd name="T38" fmla="*/ 0 w 3503"/>
                  <a:gd name="T39" fmla="*/ 0 h 1649"/>
                  <a:gd name="T40" fmla="*/ 0 w 3503"/>
                  <a:gd name="T41" fmla="*/ 0 h 16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03"/>
                  <a:gd name="T64" fmla="*/ 0 h 1649"/>
                  <a:gd name="T65" fmla="*/ 3503 w 3503"/>
                  <a:gd name="T66" fmla="*/ 1649 h 16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03" h="1649">
                    <a:moveTo>
                      <a:pt x="3503" y="83"/>
                    </a:moveTo>
                    <a:lnTo>
                      <a:pt x="3502" y="64"/>
                    </a:lnTo>
                    <a:lnTo>
                      <a:pt x="3491" y="46"/>
                    </a:lnTo>
                    <a:lnTo>
                      <a:pt x="3476" y="31"/>
                    </a:lnTo>
                    <a:lnTo>
                      <a:pt x="3459" y="18"/>
                    </a:lnTo>
                    <a:lnTo>
                      <a:pt x="3440" y="8"/>
                    </a:lnTo>
                    <a:lnTo>
                      <a:pt x="3418" y="2"/>
                    </a:lnTo>
                    <a:lnTo>
                      <a:pt x="3397" y="0"/>
                    </a:lnTo>
                    <a:lnTo>
                      <a:pt x="3376" y="2"/>
                    </a:lnTo>
                    <a:lnTo>
                      <a:pt x="3356" y="8"/>
                    </a:lnTo>
                    <a:lnTo>
                      <a:pt x="62" y="1486"/>
                    </a:lnTo>
                    <a:lnTo>
                      <a:pt x="44" y="1497"/>
                    </a:lnTo>
                    <a:lnTo>
                      <a:pt x="29" y="1512"/>
                    </a:lnTo>
                    <a:lnTo>
                      <a:pt x="16" y="1530"/>
                    </a:lnTo>
                    <a:lnTo>
                      <a:pt x="7" y="1550"/>
                    </a:lnTo>
                    <a:lnTo>
                      <a:pt x="2" y="1572"/>
                    </a:lnTo>
                    <a:lnTo>
                      <a:pt x="0" y="1594"/>
                    </a:lnTo>
                    <a:lnTo>
                      <a:pt x="2" y="1615"/>
                    </a:lnTo>
                    <a:lnTo>
                      <a:pt x="8" y="1636"/>
                    </a:lnTo>
                    <a:lnTo>
                      <a:pt x="13" y="1649"/>
                    </a:lnTo>
                    <a:lnTo>
                      <a:pt x="3503" y="83"/>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0" name="Freeform 488"/>
              <p:cNvSpPr>
                <a:spLocks/>
              </p:cNvSpPr>
              <p:nvPr/>
            </p:nvSpPr>
            <p:spPr bwMode="auto">
              <a:xfrm>
                <a:off x="3533" y="3064"/>
                <a:ext cx="2" cy="3"/>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0" y="2"/>
                    </a:moveTo>
                    <a:lnTo>
                      <a:pt x="9" y="0"/>
                    </a:lnTo>
                    <a:lnTo>
                      <a:pt x="16" y="2"/>
                    </a:lnTo>
                    <a:lnTo>
                      <a:pt x="22" y="7"/>
                    </a:lnTo>
                    <a:lnTo>
                      <a:pt x="26" y="13"/>
                    </a:lnTo>
                    <a:lnTo>
                      <a:pt x="28" y="21"/>
                    </a:lnTo>
                    <a:lnTo>
                      <a:pt x="27" y="29"/>
                    </a:lnTo>
                    <a:lnTo>
                      <a:pt x="23" y="35"/>
                    </a:lnTo>
                    <a:lnTo>
                      <a:pt x="16" y="40"/>
                    </a:lnTo>
                    <a:lnTo>
                      <a:pt x="0" y="2"/>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1" name="Freeform 489"/>
              <p:cNvSpPr>
                <a:spLocks/>
              </p:cNvSpPr>
              <p:nvPr/>
            </p:nvSpPr>
            <p:spPr bwMode="auto">
              <a:xfrm>
                <a:off x="3374" y="3064"/>
                <a:ext cx="160" cy="90"/>
              </a:xfrm>
              <a:custGeom>
                <a:avLst/>
                <a:gdLst>
                  <a:gd name="T0" fmla="*/ 0 w 3529"/>
                  <a:gd name="T1" fmla="*/ 0 h 1614"/>
                  <a:gd name="T2" fmla="*/ 0 w 3529"/>
                  <a:gd name="T3" fmla="*/ 0 h 1614"/>
                  <a:gd name="T4" fmla="*/ 0 w 3529"/>
                  <a:gd name="T5" fmla="*/ 0 h 1614"/>
                  <a:gd name="T6" fmla="*/ 0 w 3529"/>
                  <a:gd name="T7" fmla="*/ 0 h 1614"/>
                  <a:gd name="T8" fmla="*/ 0 w 3529"/>
                  <a:gd name="T9" fmla="*/ 0 h 1614"/>
                  <a:gd name="T10" fmla="*/ 0 w 3529"/>
                  <a:gd name="T11" fmla="*/ 0 h 1614"/>
                  <a:gd name="T12" fmla="*/ 0 60000 65536"/>
                  <a:gd name="T13" fmla="*/ 0 60000 65536"/>
                  <a:gd name="T14" fmla="*/ 0 60000 65536"/>
                  <a:gd name="T15" fmla="*/ 0 60000 65536"/>
                  <a:gd name="T16" fmla="*/ 0 60000 65536"/>
                  <a:gd name="T17" fmla="*/ 0 60000 65536"/>
                  <a:gd name="T18" fmla="*/ 0 w 3529"/>
                  <a:gd name="T19" fmla="*/ 0 h 1614"/>
                  <a:gd name="T20" fmla="*/ 3529 w 3529"/>
                  <a:gd name="T21" fmla="*/ 1614 h 1614"/>
                </a:gdLst>
                <a:ahLst/>
                <a:cxnLst>
                  <a:cxn ang="T12">
                    <a:pos x="T0" y="T1"/>
                  </a:cxn>
                  <a:cxn ang="T13">
                    <a:pos x="T2" y="T3"/>
                  </a:cxn>
                  <a:cxn ang="T14">
                    <a:pos x="T4" y="T5"/>
                  </a:cxn>
                  <a:cxn ang="T15">
                    <a:pos x="T6" y="T7"/>
                  </a:cxn>
                  <a:cxn ang="T16">
                    <a:pos x="T8" y="T9"/>
                  </a:cxn>
                  <a:cxn ang="T17">
                    <a:pos x="T10" y="T11"/>
                  </a:cxn>
                </a:cxnLst>
                <a:rect l="T18" t="T19" r="T20" b="T21"/>
                <a:pathLst>
                  <a:path w="3529" h="1614">
                    <a:moveTo>
                      <a:pt x="8" y="1596"/>
                    </a:moveTo>
                    <a:lnTo>
                      <a:pt x="0" y="1577"/>
                    </a:lnTo>
                    <a:lnTo>
                      <a:pt x="3513" y="0"/>
                    </a:lnTo>
                    <a:lnTo>
                      <a:pt x="3529" y="38"/>
                    </a:lnTo>
                    <a:lnTo>
                      <a:pt x="16" y="1614"/>
                    </a:lnTo>
                    <a:lnTo>
                      <a:pt x="8" y="1596"/>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2" name="Freeform 490"/>
              <p:cNvSpPr>
                <a:spLocks/>
              </p:cNvSpPr>
              <p:nvPr/>
            </p:nvSpPr>
            <p:spPr bwMode="auto">
              <a:xfrm>
                <a:off x="3373" y="3152"/>
                <a:ext cx="1" cy="2"/>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28" y="37"/>
                    </a:moveTo>
                    <a:lnTo>
                      <a:pt x="19" y="40"/>
                    </a:lnTo>
                    <a:lnTo>
                      <a:pt x="12" y="37"/>
                    </a:lnTo>
                    <a:lnTo>
                      <a:pt x="6" y="33"/>
                    </a:lnTo>
                    <a:lnTo>
                      <a:pt x="2" y="26"/>
                    </a:lnTo>
                    <a:lnTo>
                      <a:pt x="0" y="19"/>
                    </a:lnTo>
                    <a:lnTo>
                      <a:pt x="1" y="11"/>
                    </a:lnTo>
                    <a:lnTo>
                      <a:pt x="5" y="5"/>
                    </a:lnTo>
                    <a:lnTo>
                      <a:pt x="12" y="0"/>
                    </a:lnTo>
                    <a:lnTo>
                      <a:pt x="28" y="37"/>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3" name="Freeform 491"/>
              <p:cNvSpPr>
                <a:spLocks/>
              </p:cNvSpPr>
              <p:nvPr/>
            </p:nvSpPr>
            <p:spPr bwMode="auto">
              <a:xfrm>
                <a:off x="3537" y="3075"/>
                <a:ext cx="2" cy="2"/>
              </a:xfrm>
              <a:custGeom>
                <a:avLst/>
                <a:gdLst>
                  <a:gd name="T0" fmla="*/ 0 w 28"/>
                  <a:gd name="T1" fmla="*/ 0 h 40"/>
                  <a:gd name="T2" fmla="*/ 0 w 28"/>
                  <a:gd name="T3" fmla="*/ 0 h 40"/>
                  <a:gd name="T4" fmla="*/ 0 w 28"/>
                  <a:gd name="T5" fmla="*/ 0 h 40"/>
                  <a:gd name="T6" fmla="*/ 0 w 28"/>
                  <a:gd name="T7" fmla="*/ 0 h 40"/>
                  <a:gd name="T8" fmla="*/ 0 w 28"/>
                  <a:gd name="T9" fmla="*/ 0 h 40"/>
                  <a:gd name="T10" fmla="*/ 0 w 28"/>
                  <a:gd name="T11" fmla="*/ 0 h 40"/>
                  <a:gd name="T12" fmla="*/ 0 w 28"/>
                  <a:gd name="T13" fmla="*/ 0 h 40"/>
                  <a:gd name="T14" fmla="*/ 0 w 28"/>
                  <a:gd name="T15" fmla="*/ 0 h 40"/>
                  <a:gd name="T16" fmla="*/ 0 w 28"/>
                  <a:gd name="T17" fmla="*/ 0 h 40"/>
                  <a:gd name="T18" fmla="*/ 0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0" y="2"/>
                    </a:moveTo>
                    <a:lnTo>
                      <a:pt x="9" y="0"/>
                    </a:lnTo>
                    <a:lnTo>
                      <a:pt x="16" y="2"/>
                    </a:lnTo>
                    <a:lnTo>
                      <a:pt x="22" y="6"/>
                    </a:lnTo>
                    <a:lnTo>
                      <a:pt x="26" y="13"/>
                    </a:lnTo>
                    <a:lnTo>
                      <a:pt x="28" y="21"/>
                    </a:lnTo>
                    <a:lnTo>
                      <a:pt x="27" y="29"/>
                    </a:lnTo>
                    <a:lnTo>
                      <a:pt x="23" y="35"/>
                    </a:lnTo>
                    <a:lnTo>
                      <a:pt x="16" y="40"/>
                    </a:lnTo>
                    <a:lnTo>
                      <a:pt x="0" y="2"/>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4" name="Freeform 492"/>
              <p:cNvSpPr>
                <a:spLocks/>
              </p:cNvSpPr>
              <p:nvPr/>
            </p:nvSpPr>
            <p:spPr bwMode="auto">
              <a:xfrm>
                <a:off x="3377" y="3075"/>
                <a:ext cx="161" cy="91"/>
              </a:xfrm>
              <a:custGeom>
                <a:avLst/>
                <a:gdLst>
                  <a:gd name="T0" fmla="*/ 0 w 3547"/>
                  <a:gd name="T1" fmla="*/ 0 h 1633"/>
                  <a:gd name="T2" fmla="*/ 0 w 3547"/>
                  <a:gd name="T3" fmla="*/ 0 h 1633"/>
                  <a:gd name="T4" fmla="*/ 0 w 3547"/>
                  <a:gd name="T5" fmla="*/ 0 h 1633"/>
                  <a:gd name="T6" fmla="*/ 0 w 3547"/>
                  <a:gd name="T7" fmla="*/ 0 h 1633"/>
                  <a:gd name="T8" fmla="*/ 0 w 3547"/>
                  <a:gd name="T9" fmla="*/ 0 h 1633"/>
                  <a:gd name="T10" fmla="*/ 0 w 3547"/>
                  <a:gd name="T11" fmla="*/ 0 h 1633"/>
                  <a:gd name="T12" fmla="*/ 0 60000 65536"/>
                  <a:gd name="T13" fmla="*/ 0 60000 65536"/>
                  <a:gd name="T14" fmla="*/ 0 60000 65536"/>
                  <a:gd name="T15" fmla="*/ 0 60000 65536"/>
                  <a:gd name="T16" fmla="*/ 0 60000 65536"/>
                  <a:gd name="T17" fmla="*/ 0 60000 65536"/>
                  <a:gd name="T18" fmla="*/ 0 w 3547"/>
                  <a:gd name="T19" fmla="*/ 0 h 1633"/>
                  <a:gd name="T20" fmla="*/ 3547 w 3547"/>
                  <a:gd name="T21" fmla="*/ 1633 h 1633"/>
                </a:gdLst>
                <a:ahLst/>
                <a:cxnLst>
                  <a:cxn ang="T12">
                    <a:pos x="T0" y="T1"/>
                  </a:cxn>
                  <a:cxn ang="T13">
                    <a:pos x="T2" y="T3"/>
                  </a:cxn>
                  <a:cxn ang="T14">
                    <a:pos x="T4" y="T5"/>
                  </a:cxn>
                  <a:cxn ang="T15">
                    <a:pos x="T6" y="T7"/>
                  </a:cxn>
                  <a:cxn ang="T16">
                    <a:pos x="T8" y="T9"/>
                  </a:cxn>
                  <a:cxn ang="T17">
                    <a:pos x="T10" y="T11"/>
                  </a:cxn>
                </a:cxnLst>
                <a:rect l="T18" t="T19" r="T20" b="T21"/>
                <a:pathLst>
                  <a:path w="3547" h="1633">
                    <a:moveTo>
                      <a:pt x="8" y="1614"/>
                    </a:moveTo>
                    <a:lnTo>
                      <a:pt x="0" y="1595"/>
                    </a:lnTo>
                    <a:lnTo>
                      <a:pt x="3531" y="0"/>
                    </a:lnTo>
                    <a:lnTo>
                      <a:pt x="3547" y="38"/>
                    </a:lnTo>
                    <a:lnTo>
                      <a:pt x="17" y="1633"/>
                    </a:lnTo>
                    <a:lnTo>
                      <a:pt x="8" y="1614"/>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5" name="Freeform 493"/>
              <p:cNvSpPr>
                <a:spLocks/>
              </p:cNvSpPr>
              <p:nvPr/>
            </p:nvSpPr>
            <p:spPr bwMode="auto">
              <a:xfrm>
                <a:off x="3376" y="3164"/>
                <a:ext cx="2" cy="2"/>
              </a:xfrm>
              <a:custGeom>
                <a:avLst/>
                <a:gdLst>
                  <a:gd name="T0" fmla="*/ 0 w 29"/>
                  <a:gd name="T1" fmla="*/ 0 h 40"/>
                  <a:gd name="T2" fmla="*/ 0 w 29"/>
                  <a:gd name="T3" fmla="*/ 0 h 40"/>
                  <a:gd name="T4" fmla="*/ 0 w 29"/>
                  <a:gd name="T5" fmla="*/ 0 h 40"/>
                  <a:gd name="T6" fmla="*/ 0 w 29"/>
                  <a:gd name="T7" fmla="*/ 0 h 40"/>
                  <a:gd name="T8" fmla="*/ 0 w 29"/>
                  <a:gd name="T9" fmla="*/ 0 h 40"/>
                  <a:gd name="T10" fmla="*/ 0 w 29"/>
                  <a:gd name="T11" fmla="*/ 0 h 40"/>
                  <a:gd name="T12" fmla="*/ 0 w 29"/>
                  <a:gd name="T13" fmla="*/ 0 h 40"/>
                  <a:gd name="T14" fmla="*/ 0 w 29"/>
                  <a:gd name="T15" fmla="*/ 0 h 40"/>
                  <a:gd name="T16" fmla="*/ 0 w 29"/>
                  <a:gd name="T17" fmla="*/ 0 h 40"/>
                  <a:gd name="T18" fmla="*/ 0 w 29"/>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40"/>
                  <a:gd name="T32" fmla="*/ 29 w 29"/>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40">
                    <a:moveTo>
                      <a:pt x="29" y="38"/>
                    </a:moveTo>
                    <a:lnTo>
                      <a:pt x="19" y="40"/>
                    </a:lnTo>
                    <a:lnTo>
                      <a:pt x="12" y="38"/>
                    </a:lnTo>
                    <a:lnTo>
                      <a:pt x="6" y="34"/>
                    </a:lnTo>
                    <a:lnTo>
                      <a:pt x="2" y="27"/>
                    </a:lnTo>
                    <a:lnTo>
                      <a:pt x="0" y="19"/>
                    </a:lnTo>
                    <a:lnTo>
                      <a:pt x="1" y="12"/>
                    </a:lnTo>
                    <a:lnTo>
                      <a:pt x="5" y="6"/>
                    </a:lnTo>
                    <a:lnTo>
                      <a:pt x="12" y="0"/>
                    </a:lnTo>
                    <a:lnTo>
                      <a:pt x="29" y="38"/>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6" name="Freeform 494"/>
              <p:cNvSpPr>
                <a:spLocks/>
              </p:cNvSpPr>
              <p:nvPr/>
            </p:nvSpPr>
            <p:spPr bwMode="auto">
              <a:xfrm>
                <a:off x="3368" y="3169"/>
                <a:ext cx="50" cy="122"/>
              </a:xfrm>
              <a:custGeom>
                <a:avLst/>
                <a:gdLst>
                  <a:gd name="T0" fmla="*/ 0 w 1103"/>
                  <a:gd name="T1" fmla="*/ 0 h 2201"/>
                  <a:gd name="T2" fmla="*/ 0 w 1103"/>
                  <a:gd name="T3" fmla="*/ 0 h 2201"/>
                  <a:gd name="T4" fmla="*/ 0 w 1103"/>
                  <a:gd name="T5" fmla="*/ 0 h 2201"/>
                  <a:gd name="T6" fmla="*/ 0 w 1103"/>
                  <a:gd name="T7" fmla="*/ 0 h 2201"/>
                  <a:gd name="T8" fmla="*/ 0 w 1103"/>
                  <a:gd name="T9" fmla="*/ 0 h 2201"/>
                  <a:gd name="T10" fmla="*/ 0 w 1103"/>
                  <a:gd name="T11" fmla="*/ 0 h 2201"/>
                  <a:gd name="T12" fmla="*/ 0 w 1103"/>
                  <a:gd name="T13" fmla="*/ 0 h 2201"/>
                  <a:gd name="T14" fmla="*/ 0 w 1103"/>
                  <a:gd name="T15" fmla="*/ 0 h 2201"/>
                  <a:gd name="T16" fmla="*/ 0 w 1103"/>
                  <a:gd name="T17" fmla="*/ 0 h 2201"/>
                  <a:gd name="T18" fmla="*/ 0 w 1103"/>
                  <a:gd name="T19" fmla="*/ 0 h 2201"/>
                  <a:gd name="T20" fmla="*/ 0 w 1103"/>
                  <a:gd name="T21" fmla="*/ 0 h 2201"/>
                  <a:gd name="T22" fmla="*/ 0 w 1103"/>
                  <a:gd name="T23" fmla="*/ 0 h 2201"/>
                  <a:gd name="T24" fmla="*/ 0 w 1103"/>
                  <a:gd name="T25" fmla="*/ 0 h 2201"/>
                  <a:gd name="T26" fmla="*/ 0 w 1103"/>
                  <a:gd name="T27" fmla="*/ 0 h 2201"/>
                  <a:gd name="T28" fmla="*/ 0 w 1103"/>
                  <a:gd name="T29" fmla="*/ 0 h 2201"/>
                  <a:gd name="T30" fmla="*/ 0 w 1103"/>
                  <a:gd name="T31" fmla="*/ 0 h 2201"/>
                  <a:gd name="T32" fmla="*/ 0 w 1103"/>
                  <a:gd name="T33" fmla="*/ 0 h 2201"/>
                  <a:gd name="T34" fmla="*/ 0 w 1103"/>
                  <a:gd name="T35" fmla="*/ 0 h 2201"/>
                  <a:gd name="T36" fmla="*/ 0 w 1103"/>
                  <a:gd name="T37" fmla="*/ 0 h 2201"/>
                  <a:gd name="T38" fmla="*/ 0 w 1103"/>
                  <a:gd name="T39" fmla="*/ 0 h 2201"/>
                  <a:gd name="T40" fmla="*/ 0 w 1103"/>
                  <a:gd name="T41" fmla="*/ 0 h 2201"/>
                  <a:gd name="T42" fmla="*/ 0 w 1103"/>
                  <a:gd name="T43" fmla="*/ 0 h 2201"/>
                  <a:gd name="T44" fmla="*/ 0 w 1103"/>
                  <a:gd name="T45" fmla="*/ 0 h 2201"/>
                  <a:gd name="T46" fmla="*/ 0 w 1103"/>
                  <a:gd name="T47" fmla="*/ 0 h 2201"/>
                  <a:gd name="T48" fmla="*/ 0 w 1103"/>
                  <a:gd name="T49" fmla="*/ 0 h 2201"/>
                  <a:gd name="T50" fmla="*/ 0 w 1103"/>
                  <a:gd name="T51" fmla="*/ 0 h 2201"/>
                  <a:gd name="T52" fmla="*/ 0 w 1103"/>
                  <a:gd name="T53" fmla="*/ 0 h 2201"/>
                  <a:gd name="T54" fmla="*/ 0 w 1103"/>
                  <a:gd name="T55" fmla="*/ 0 h 2201"/>
                  <a:gd name="T56" fmla="*/ 0 w 1103"/>
                  <a:gd name="T57" fmla="*/ 0 h 2201"/>
                  <a:gd name="T58" fmla="*/ 0 w 1103"/>
                  <a:gd name="T59" fmla="*/ 0 h 2201"/>
                  <a:gd name="T60" fmla="*/ 0 w 1103"/>
                  <a:gd name="T61" fmla="*/ 0 h 2201"/>
                  <a:gd name="T62" fmla="*/ 0 w 1103"/>
                  <a:gd name="T63" fmla="*/ 0 h 2201"/>
                  <a:gd name="T64" fmla="*/ 0 w 1103"/>
                  <a:gd name="T65" fmla="*/ 0 h 2201"/>
                  <a:gd name="T66" fmla="*/ 0 w 1103"/>
                  <a:gd name="T67" fmla="*/ 0 h 2201"/>
                  <a:gd name="T68" fmla="*/ 0 w 1103"/>
                  <a:gd name="T69" fmla="*/ 0 h 2201"/>
                  <a:gd name="T70" fmla="*/ 0 w 1103"/>
                  <a:gd name="T71" fmla="*/ 0 h 2201"/>
                  <a:gd name="T72" fmla="*/ 0 w 1103"/>
                  <a:gd name="T73" fmla="*/ 0 h 2201"/>
                  <a:gd name="T74" fmla="*/ 0 w 1103"/>
                  <a:gd name="T75" fmla="*/ 0 h 2201"/>
                  <a:gd name="T76" fmla="*/ 0 w 1103"/>
                  <a:gd name="T77" fmla="*/ 0 h 2201"/>
                  <a:gd name="T78" fmla="*/ 0 w 1103"/>
                  <a:gd name="T79" fmla="*/ 0 h 2201"/>
                  <a:gd name="T80" fmla="*/ 0 w 1103"/>
                  <a:gd name="T81" fmla="*/ 0 h 2201"/>
                  <a:gd name="T82" fmla="*/ 0 w 1103"/>
                  <a:gd name="T83" fmla="*/ 0 h 2201"/>
                  <a:gd name="T84" fmla="*/ 0 w 1103"/>
                  <a:gd name="T85" fmla="*/ 0 h 2201"/>
                  <a:gd name="T86" fmla="*/ 0 w 1103"/>
                  <a:gd name="T87" fmla="*/ 0 h 2201"/>
                  <a:gd name="T88" fmla="*/ 0 w 1103"/>
                  <a:gd name="T89" fmla="*/ 0 h 2201"/>
                  <a:gd name="T90" fmla="*/ 0 w 1103"/>
                  <a:gd name="T91" fmla="*/ 0 h 2201"/>
                  <a:gd name="T92" fmla="*/ 0 w 1103"/>
                  <a:gd name="T93" fmla="*/ 0 h 2201"/>
                  <a:gd name="T94" fmla="*/ 0 w 1103"/>
                  <a:gd name="T95" fmla="*/ 0 h 2201"/>
                  <a:gd name="T96" fmla="*/ 0 w 1103"/>
                  <a:gd name="T97" fmla="*/ 0 h 2201"/>
                  <a:gd name="T98" fmla="*/ 0 w 1103"/>
                  <a:gd name="T99" fmla="*/ 0 h 2201"/>
                  <a:gd name="T100" fmla="*/ 0 w 1103"/>
                  <a:gd name="T101" fmla="*/ 0 h 2201"/>
                  <a:gd name="T102" fmla="*/ 0 w 1103"/>
                  <a:gd name="T103" fmla="*/ 0 h 22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3"/>
                  <a:gd name="T157" fmla="*/ 0 h 2201"/>
                  <a:gd name="T158" fmla="*/ 1103 w 1103"/>
                  <a:gd name="T159" fmla="*/ 2201 h 22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3" h="2201">
                    <a:moveTo>
                      <a:pt x="230" y="56"/>
                    </a:moveTo>
                    <a:lnTo>
                      <a:pt x="1103" y="2072"/>
                    </a:lnTo>
                    <a:lnTo>
                      <a:pt x="1067" y="2201"/>
                    </a:lnTo>
                    <a:lnTo>
                      <a:pt x="1031" y="2186"/>
                    </a:lnTo>
                    <a:lnTo>
                      <a:pt x="994" y="2172"/>
                    </a:lnTo>
                    <a:lnTo>
                      <a:pt x="958" y="2155"/>
                    </a:lnTo>
                    <a:lnTo>
                      <a:pt x="921" y="2138"/>
                    </a:lnTo>
                    <a:lnTo>
                      <a:pt x="886" y="2119"/>
                    </a:lnTo>
                    <a:lnTo>
                      <a:pt x="850" y="2100"/>
                    </a:lnTo>
                    <a:lnTo>
                      <a:pt x="814" y="2079"/>
                    </a:lnTo>
                    <a:lnTo>
                      <a:pt x="780" y="2058"/>
                    </a:lnTo>
                    <a:lnTo>
                      <a:pt x="745" y="2036"/>
                    </a:lnTo>
                    <a:lnTo>
                      <a:pt x="711" y="2012"/>
                    </a:lnTo>
                    <a:lnTo>
                      <a:pt x="677" y="1988"/>
                    </a:lnTo>
                    <a:lnTo>
                      <a:pt x="644" y="1964"/>
                    </a:lnTo>
                    <a:lnTo>
                      <a:pt x="610" y="1939"/>
                    </a:lnTo>
                    <a:lnTo>
                      <a:pt x="579" y="1911"/>
                    </a:lnTo>
                    <a:lnTo>
                      <a:pt x="547" y="1884"/>
                    </a:lnTo>
                    <a:lnTo>
                      <a:pt x="515" y="1856"/>
                    </a:lnTo>
                    <a:lnTo>
                      <a:pt x="485" y="1827"/>
                    </a:lnTo>
                    <a:lnTo>
                      <a:pt x="455" y="1797"/>
                    </a:lnTo>
                    <a:lnTo>
                      <a:pt x="426" y="1767"/>
                    </a:lnTo>
                    <a:lnTo>
                      <a:pt x="397" y="1736"/>
                    </a:lnTo>
                    <a:lnTo>
                      <a:pt x="370" y="1705"/>
                    </a:lnTo>
                    <a:lnTo>
                      <a:pt x="342" y="1672"/>
                    </a:lnTo>
                    <a:lnTo>
                      <a:pt x="316" y="1638"/>
                    </a:lnTo>
                    <a:lnTo>
                      <a:pt x="291" y="1604"/>
                    </a:lnTo>
                    <a:lnTo>
                      <a:pt x="267" y="1571"/>
                    </a:lnTo>
                    <a:lnTo>
                      <a:pt x="243" y="1536"/>
                    </a:lnTo>
                    <a:lnTo>
                      <a:pt x="221" y="1500"/>
                    </a:lnTo>
                    <a:lnTo>
                      <a:pt x="199" y="1463"/>
                    </a:lnTo>
                    <a:lnTo>
                      <a:pt x="178" y="1427"/>
                    </a:lnTo>
                    <a:lnTo>
                      <a:pt x="158" y="1389"/>
                    </a:lnTo>
                    <a:lnTo>
                      <a:pt x="140" y="1351"/>
                    </a:lnTo>
                    <a:lnTo>
                      <a:pt x="123" y="1314"/>
                    </a:lnTo>
                    <a:lnTo>
                      <a:pt x="94" y="1241"/>
                    </a:lnTo>
                    <a:lnTo>
                      <a:pt x="70" y="1164"/>
                    </a:lnTo>
                    <a:lnTo>
                      <a:pt x="49" y="1083"/>
                    </a:lnTo>
                    <a:lnTo>
                      <a:pt x="32" y="997"/>
                    </a:lnTo>
                    <a:lnTo>
                      <a:pt x="19" y="910"/>
                    </a:lnTo>
                    <a:lnTo>
                      <a:pt x="8" y="822"/>
                    </a:lnTo>
                    <a:lnTo>
                      <a:pt x="2" y="732"/>
                    </a:lnTo>
                    <a:lnTo>
                      <a:pt x="0" y="641"/>
                    </a:lnTo>
                    <a:lnTo>
                      <a:pt x="2" y="551"/>
                    </a:lnTo>
                    <a:lnTo>
                      <a:pt x="8" y="463"/>
                    </a:lnTo>
                    <a:lnTo>
                      <a:pt x="18" y="375"/>
                    </a:lnTo>
                    <a:lnTo>
                      <a:pt x="31" y="292"/>
                    </a:lnTo>
                    <a:lnTo>
                      <a:pt x="48" y="212"/>
                    </a:lnTo>
                    <a:lnTo>
                      <a:pt x="69" y="136"/>
                    </a:lnTo>
                    <a:lnTo>
                      <a:pt x="94" y="65"/>
                    </a:lnTo>
                    <a:lnTo>
                      <a:pt x="123" y="0"/>
                    </a:lnTo>
                    <a:lnTo>
                      <a:pt x="230" y="56"/>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7" name="Freeform 495"/>
              <p:cNvSpPr>
                <a:spLocks/>
              </p:cNvSpPr>
              <p:nvPr/>
            </p:nvSpPr>
            <p:spPr bwMode="auto">
              <a:xfrm>
                <a:off x="3367" y="3169"/>
                <a:ext cx="50" cy="122"/>
              </a:xfrm>
              <a:custGeom>
                <a:avLst/>
                <a:gdLst>
                  <a:gd name="T0" fmla="*/ 0 w 1103"/>
                  <a:gd name="T1" fmla="*/ 0 h 2202"/>
                  <a:gd name="T2" fmla="*/ 0 w 1103"/>
                  <a:gd name="T3" fmla="*/ 0 h 2202"/>
                  <a:gd name="T4" fmla="*/ 0 w 1103"/>
                  <a:gd name="T5" fmla="*/ 0 h 2202"/>
                  <a:gd name="T6" fmla="*/ 0 w 1103"/>
                  <a:gd name="T7" fmla="*/ 0 h 2202"/>
                  <a:gd name="T8" fmla="*/ 0 w 1103"/>
                  <a:gd name="T9" fmla="*/ 0 h 2202"/>
                  <a:gd name="T10" fmla="*/ 0 w 1103"/>
                  <a:gd name="T11" fmla="*/ 0 h 2202"/>
                  <a:gd name="T12" fmla="*/ 0 w 1103"/>
                  <a:gd name="T13" fmla="*/ 0 h 2202"/>
                  <a:gd name="T14" fmla="*/ 0 w 1103"/>
                  <a:gd name="T15" fmla="*/ 0 h 2202"/>
                  <a:gd name="T16" fmla="*/ 0 w 1103"/>
                  <a:gd name="T17" fmla="*/ 0 h 2202"/>
                  <a:gd name="T18" fmla="*/ 0 w 1103"/>
                  <a:gd name="T19" fmla="*/ 0 h 2202"/>
                  <a:gd name="T20" fmla="*/ 0 w 1103"/>
                  <a:gd name="T21" fmla="*/ 0 h 2202"/>
                  <a:gd name="T22" fmla="*/ 0 w 1103"/>
                  <a:gd name="T23" fmla="*/ 0 h 2202"/>
                  <a:gd name="T24" fmla="*/ 0 w 1103"/>
                  <a:gd name="T25" fmla="*/ 0 h 2202"/>
                  <a:gd name="T26" fmla="*/ 0 w 1103"/>
                  <a:gd name="T27" fmla="*/ 0 h 2202"/>
                  <a:gd name="T28" fmla="*/ 0 w 1103"/>
                  <a:gd name="T29" fmla="*/ 0 h 2202"/>
                  <a:gd name="T30" fmla="*/ 0 w 1103"/>
                  <a:gd name="T31" fmla="*/ 0 h 2202"/>
                  <a:gd name="T32" fmla="*/ 0 w 1103"/>
                  <a:gd name="T33" fmla="*/ 0 h 2202"/>
                  <a:gd name="T34" fmla="*/ 0 w 1103"/>
                  <a:gd name="T35" fmla="*/ 0 h 2202"/>
                  <a:gd name="T36" fmla="*/ 0 w 1103"/>
                  <a:gd name="T37" fmla="*/ 0 h 2202"/>
                  <a:gd name="T38" fmla="*/ 0 w 1103"/>
                  <a:gd name="T39" fmla="*/ 0 h 2202"/>
                  <a:gd name="T40" fmla="*/ 0 w 1103"/>
                  <a:gd name="T41" fmla="*/ 0 h 2202"/>
                  <a:gd name="T42" fmla="*/ 0 w 1103"/>
                  <a:gd name="T43" fmla="*/ 0 h 2202"/>
                  <a:gd name="T44" fmla="*/ 0 w 1103"/>
                  <a:gd name="T45" fmla="*/ 0 h 2202"/>
                  <a:gd name="T46" fmla="*/ 0 w 1103"/>
                  <a:gd name="T47" fmla="*/ 0 h 2202"/>
                  <a:gd name="T48" fmla="*/ 0 w 1103"/>
                  <a:gd name="T49" fmla="*/ 0 h 2202"/>
                  <a:gd name="T50" fmla="*/ 0 w 1103"/>
                  <a:gd name="T51" fmla="*/ 0 h 2202"/>
                  <a:gd name="T52" fmla="*/ 0 w 1103"/>
                  <a:gd name="T53" fmla="*/ 0 h 2202"/>
                  <a:gd name="T54" fmla="*/ 0 w 1103"/>
                  <a:gd name="T55" fmla="*/ 0 h 2202"/>
                  <a:gd name="T56" fmla="*/ 0 w 1103"/>
                  <a:gd name="T57" fmla="*/ 0 h 2202"/>
                  <a:gd name="T58" fmla="*/ 0 w 1103"/>
                  <a:gd name="T59" fmla="*/ 0 h 2202"/>
                  <a:gd name="T60" fmla="*/ 0 w 1103"/>
                  <a:gd name="T61" fmla="*/ 0 h 2202"/>
                  <a:gd name="T62" fmla="*/ 0 w 1103"/>
                  <a:gd name="T63" fmla="*/ 0 h 2202"/>
                  <a:gd name="T64" fmla="*/ 0 w 1103"/>
                  <a:gd name="T65" fmla="*/ 0 h 2202"/>
                  <a:gd name="T66" fmla="*/ 0 w 1103"/>
                  <a:gd name="T67" fmla="*/ 0 h 2202"/>
                  <a:gd name="T68" fmla="*/ 0 w 1103"/>
                  <a:gd name="T69" fmla="*/ 0 h 2202"/>
                  <a:gd name="T70" fmla="*/ 0 w 1103"/>
                  <a:gd name="T71" fmla="*/ 0 h 2202"/>
                  <a:gd name="T72" fmla="*/ 0 w 1103"/>
                  <a:gd name="T73" fmla="*/ 0 h 2202"/>
                  <a:gd name="T74" fmla="*/ 0 w 1103"/>
                  <a:gd name="T75" fmla="*/ 0 h 2202"/>
                  <a:gd name="T76" fmla="*/ 0 w 1103"/>
                  <a:gd name="T77" fmla="*/ 0 h 2202"/>
                  <a:gd name="T78" fmla="*/ 0 w 1103"/>
                  <a:gd name="T79" fmla="*/ 0 h 2202"/>
                  <a:gd name="T80" fmla="*/ 0 w 1103"/>
                  <a:gd name="T81" fmla="*/ 0 h 2202"/>
                  <a:gd name="T82" fmla="*/ 0 w 1103"/>
                  <a:gd name="T83" fmla="*/ 0 h 2202"/>
                  <a:gd name="T84" fmla="*/ 0 w 1103"/>
                  <a:gd name="T85" fmla="*/ 0 h 2202"/>
                  <a:gd name="T86" fmla="*/ 0 w 1103"/>
                  <a:gd name="T87" fmla="*/ 0 h 2202"/>
                  <a:gd name="T88" fmla="*/ 0 w 1103"/>
                  <a:gd name="T89" fmla="*/ 0 h 2202"/>
                  <a:gd name="T90" fmla="*/ 0 w 1103"/>
                  <a:gd name="T91" fmla="*/ 0 h 2202"/>
                  <a:gd name="T92" fmla="*/ 0 w 1103"/>
                  <a:gd name="T93" fmla="*/ 0 h 2202"/>
                  <a:gd name="T94" fmla="*/ 0 w 1103"/>
                  <a:gd name="T95" fmla="*/ 0 h 2202"/>
                  <a:gd name="T96" fmla="*/ 0 w 1103"/>
                  <a:gd name="T97" fmla="*/ 0 h 2202"/>
                  <a:gd name="T98" fmla="*/ 0 w 1103"/>
                  <a:gd name="T99" fmla="*/ 0 h 2202"/>
                  <a:gd name="T100" fmla="*/ 0 w 1103"/>
                  <a:gd name="T101" fmla="*/ 0 h 2202"/>
                  <a:gd name="T102" fmla="*/ 0 w 1103"/>
                  <a:gd name="T103" fmla="*/ 0 h 22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03"/>
                  <a:gd name="T157" fmla="*/ 0 h 2202"/>
                  <a:gd name="T158" fmla="*/ 1103 w 1103"/>
                  <a:gd name="T159" fmla="*/ 2202 h 22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03" h="2202">
                    <a:moveTo>
                      <a:pt x="230" y="56"/>
                    </a:moveTo>
                    <a:lnTo>
                      <a:pt x="1103" y="2072"/>
                    </a:lnTo>
                    <a:lnTo>
                      <a:pt x="1067" y="2202"/>
                    </a:lnTo>
                    <a:lnTo>
                      <a:pt x="1030" y="2187"/>
                    </a:lnTo>
                    <a:lnTo>
                      <a:pt x="994" y="2172"/>
                    </a:lnTo>
                    <a:lnTo>
                      <a:pt x="958" y="2155"/>
                    </a:lnTo>
                    <a:lnTo>
                      <a:pt x="921" y="2138"/>
                    </a:lnTo>
                    <a:lnTo>
                      <a:pt x="886" y="2119"/>
                    </a:lnTo>
                    <a:lnTo>
                      <a:pt x="850" y="2100"/>
                    </a:lnTo>
                    <a:lnTo>
                      <a:pt x="814" y="2079"/>
                    </a:lnTo>
                    <a:lnTo>
                      <a:pt x="779" y="2058"/>
                    </a:lnTo>
                    <a:lnTo>
                      <a:pt x="745" y="2036"/>
                    </a:lnTo>
                    <a:lnTo>
                      <a:pt x="711" y="2013"/>
                    </a:lnTo>
                    <a:lnTo>
                      <a:pt x="676" y="1989"/>
                    </a:lnTo>
                    <a:lnTo>
                      <a:pt x="644" y="1964"/>
                    </a:lnTo>
                    <a:lnTo>
                      <a:pt x="610" y="1939"/>
                    </a:lnTo>
                    <a:lnTo>
                      <a:pt x="578" y="1912"/>
                    </a:lnTo>
                    <a:lnTo>
                      <a:pt x="547" y="1884"/>
                    </a:lnTo>
                    <a:lnTo>
                      <a:pt x="515" y="1857"/>
                    </a:lnTo>
                    <a:lnTo>
                      <a:pt x="485" y="1827"/>
                    </a:lnTo>
                    <a:lnTo>
                      <a:pt x="455" y="1798"/>
                    </a:lnTo>
                    <a:lnTo>
                      <a:pt x="425" y="1767"/>
                    </a:lnTo>
                    <a:lnTo>
                      <a:pt x="397" y="1737"/>
                    </a:lnTo>
                    <a:lnTo>
                      <a:pt x="369" y="1705"/>
                    </a:lnTo>
                    <a:lnTo>
                      <a:pt x="342" y="1672"/>
                    </a:lnTo>
                    <a:lnTo>
                      <a:pt x="316" y="1639"/>
                    </a:lnTo>
                    <a:lnTo>
                      <a:pt x="291" y="1605"/>
                    </a:lnTo>
                    <a:lnTo>
                      <a:pt x="266" y="1571"/>
                    </a:lnTo>
                    <a:lnTo>
                      <a:pt x="243" y="1536"/>
                    </a:lnTo>
                    <a:lnTo>
                      <a:pt x="220" y="1500"/>
                    </a:lnTo>
                    <a:lnTo>
                      <a:pt x="199" y="1464"/>
                    </a:lnTo>
                    <a:lnTo>
                      <a:pt x="178" y="1428"/>
                    </a:lnTo>
                    <a:lnTo>
                      <a:pt x="158" y="1390"/>
                    </a:lnTo>
                    <a:lnTo>
                      <a:pt x="140" y="1352"/>
                    </a:lnTo>
                    <a:lnTo>
                      <a:pt x="123" y="1314"/>
                    </a:lnTo>
                    <a:lnTo>
                      <a:pt x="94" y="1241"/>
                    </a:lnTo>
                    <a:lnTo>
                      <a:pt x="69" y="1164"/>
                    </a:lnTo>
                    <a:lnTo>
                      <a:pt x="49" y="1083"/>
                    </a:lnTo>
                    <a:lnTo>
                      <a:pt x="32" y="998"/>
                    </a:lnTo>
                    <a:lnTo>
                      <a:pt x="18" y="910"/>
                    </a:lnTo>
                    <a:lnTo>
                      <a:pt x="8" y="823"/>
                    </a:lnTo>
                    <a:lnTo>
                      <a:pt x="2" y="732"/>
                    </a:lnTo>
                    <a:lnTo>
                      <a:pt x="0" y="641"/>
                    </a:lnTo>
                    <a:lnTo>
                      <a:pt x="2" y="552"/>
                    </a:lnTo>
                    <a:lnTo>
                      <a:pt x="8" y="463"/>
                    </a:lnTo>
                    <a:lnTo>
                      <a:pt x="17" y="376"/>
                    </a:lnTo>
                    <a:lnTo>
                      <a:pt x="31" y="292"/>
                    </a:lnTo>
                    <a:lnTo>
                      <a:pt x="48" y="212"/>
                    </a:lnTo>
                    <a:lnTo>
                      <a:pt x="68" y="136"/>
                    </a:lnTo>
                    <a:lnTo>
                      <a:pt x="94" y="66"/>
                    </a:lnTo>
                    <a:lnTo>
                      <a:pt x="123" y="0"/>
                    </a:lnTo>
                    <a:lnTo>
                      <a:pt x="230" y="5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8" name="Freeform 496"/>
              <p:cNvSpPr>
                <a:spLocks/>
              </p:cNvSpPr>
              <p:nvPr/>
            </p:nvSpPr>
            <p:spPr bwMode="auto">
              <a:xfrm>
                <a:off x="3544" y="3074"/>
                <a:ext cx="52" cy="121"/>
              </a:xfrm>
              <a:custGeom>
                <a:avLst/>
                <a:gdLst>
                  <a:gd name="T0" fmla="*/ 0 w 1133"/>
                  <a:gd name="T1" fmla="*/ 0 h 2181"/>
                  <a:gd name="T2" fmla="*/ 0 w 1133"/>
                  <a:gd name="T3" fmla="*/ 0 h 2181"/>
                  <a:gd name="T4" fmla="*/ 0 w 1133"/>
                  <a:gd name="T5" fmla="*/ 0 h 2181"/>
                  <a:gd name="T6" fmla="*/ 0 w 1133"/>
                  <a:gd name="T7" fmla="*/ 0 h 2181"/>
                  <a:gd name="T8" fmla="*/ 0 w 1133"/>
                  <a:gd name="T9" fmla="*/ 0 h 2181"/>
                  <a:gd name="T10" fmla="*/ 0 w 1133"/>
                  <a:gd name="T11" fmla="*/ 0 h 2181"/>
                  <a:gd name="T12" fmla="*/ 0 w 1133"/>
                  <a:gd name="T13" fmla="*/ 0 h 2181"/>
                  <a:gd name="T14" fmla="*/ 0 w 1133"/>
                  <a:gd name="T15" fmla="*/ 0 h 2181"/>
                  <a:gd name="T16" fmla="*/ 0 w 1133"/>
                  <a:gd name="T17" fmla="*/ 0 h 2181"/>
                  <a:gd name="T18" fmla="*/ 0 w 1133"/>
                  <a:gd name="T19" fmla="*/ 0 h 2181"/>
                  <a:gd name="T20" fmla="*/ 0 w 1133"/>
                  <a:gd name="T21" fmla="*/ 0 h 2181"/>
                  <a:gd name="T22" fmla="*/ 0 w 1133"/>
                  <a:gd name="T23" fmla="*/ 0 h 2181"/>
                  <a:gd name="T24" fmla="*/ 0 w 1133"/>
                  <a:gd name="T25" fmla="*/ 0 h 2181"/>
                  <a:gd name="T26" fmla="*/ 0 w 1133"/>
                  <a:gd name="T27" fmla="*/ 0 h 2181"/>
                  <a:gd name="T28" fmla="*/ 0 w 1133"/>
                  <a:gd name="T29" fmla="*/ 0 h 2181"/>
                  <a:gd name="T30" fmla="*/ 0 w 1133"/>
                  <a:gd name="T31" fmla="*/ 0 h 2181"/>
                  <a:gd name="T32" fmla="*/ 0 w 1133"/>
                  <a:gd name="T33" fmla="*/ 0 h 2181"/>
                  <a:gd name="T34" fmla="*/ 0 w 1133"/>
                  <a:gd name="T35" fmla="*/ 0 h 2181"/>
                  <a:gd name="T36" fmla="*/ 0 w 1133"/>
                  <a:gd name="T37" fmla="*/ 0 h 2181"/>
                  <a:gd name="T38" fmla="*/ 0 w 1133"/>
                  <a:gd name="T39" fmla="*/ 0 h 2181"/>
                  <a:gd name="T40" fmla="*/ 0 w 1133"/>
                  <a:gd name="T41" fmla="*/ 0 h 2181"/>
                  <a:gd name="T42" fmla="*/ 0 w 1133"/>
                  <a:gd name="T43" fmla="*/ 0 h 2181"/>
                  <a:gd name="T44" fmla="*/ 0 w 1133"/>
                  <a:gd name="T45" fmla="*/ 0 h 2181"/>
                  <a:gd name="T46" fmla="*/ 0 w 1133"/>
                  <a:gd name="T47" fmla="*/ 0 h 2181"/>
                  <a:gd name="T48" fmla="*/ 0 w 1133"/>
                  <a:gd name="T49" fmla="*/ 0 h 2181"/>
                  <a:gd name="T50" fmla="*/ 0 w 1133"/>
                  <a:gd name="T51" fmla="*/ 0 h 2181"/>
                  <a:gd name="T52" fmla="*/ 0 w 1133"/>
                  <a:gd name="T53" fmla="*/ 0 h 2181"/>
                  <a:gd name="T54" fmla="*/ 0 w 1133"/>
                  <a:gd name="T55" fmla="*/ 0 h 2181"/>
                  <a:gd name="T56" fmla="*/ 0 w 1133"/>
                  <a:gd name="T57" fmla="*/ 0 h 2181"/>
                  <a:gd name="T58" fmla="*/ 0 w 1133"/>
                  <a:gd name="T59" fmla="*/ 0 h 2181"/>
                  <a:gd name="T60" fmla="*/ 0 w 1133"/>
                  <a:gd name="T61" fmla="*/ 0 h 2181"/>
                  <a:gd name="T62" fmla="*/ 0 w 1133"/>
                  <a:gd name="T63" fmla="*/ 0 h 2181"/>
                  <a:gd name="T64" fmla="*/ 0 w 1133"/>
                  <a:gd name="T65" fmla="*/ 0 h 2181"/>
                  <a:gd name="T66" fmla="*/ 0 w 1133"/>
                  <a:gd name="T67" fmla="*/ 0 h 2181"/>
                  <a:gd name="T68" fmla="*/ 0 w 1133"/>
                  <a:gd name="T69" fmla="*/ 0 h 2181"/>
                  <a:gd name="T70" fmla="*/ 0 w 1133"/>
                  <a:gd name="T71" fmla="*/ 0 h 2181"/>
                  <a:gd name="T72" fmla="*/ 0 w 1133"/>
                  <a:gd name="T73" fmla="*/ 0 h 2181"/>
                  <a:gd name="T74" fmla="*/ 0 w 1133"/>
                  <a:gd name="T75" fmla="*/ 0 h 2181"/>
                  <a:gd name="T76" fmla="*/ 0 w 1133"/>
                  <a:gd name="T77" fmla="*/ 0 h 2181"/>
                  <a:gd name="T78" fmla="*/ 0 w 1133"/>
                  <a:gd name="T79" fmla="*/ 0 h 2181"/>
                  <a:gd name="T80" fmla="*/ 0 w 1133"/>
                  <a:gd name="T81" fmla="*/ 0 h 2181"/>
                  <a:gd name="T82" fmla="*/ 0 w 1133"/>
                  <a:gd name="T83" fmla="*/ 0 h 2181"/>
                  <a:gd name="T84" fmla="*/ 0 w 1133"/>
                  <a:gd name="T85" fmla="*/ 0 h 2181"/>
                  <a:gd name="T86" fmla="*/ 0 w 1133"/>
                  <a:gd name="T87" fmla="*/ 0 h 2181"/>
                  <a:gd name="T88" fmla="*/ 0 w 1133"/>
                  <a:gd name="T89" fmla="*/ 0 h 2181"/>
                  <a:gd name="T90" fmla="*/ 0 w 1133"/>
                  <a:gd name="T91" fmla="*/ 0 h 2181"/>
                  <a:gd name="T92" fmla="*/ 0 w 1133"/>
                  <a:gd name="T93" fmla="*/ 0 h 2181"/>
                  <a:gd name="T94" fmla="*/ 0 w 1133"/>
                  <a:gd name="T95" fmla="*/ 0 h 2181"/>
                  <a:gd name="T96" fmla="*/ 0 w 1133"/>
                  <a:gd name="T97" fmla="*/ 0 h 2181"/>
                  <a:gd name="T98" fmla="*/ 0 w 1133"/>
                  <a:gd name="T99" fmla="*/ 0 h 2181"/>
                  <a:gd name="T100" fmla="*/ 0 w 1133"/>
                  <a:gd name="T101" fmla="*/ 0 h 2181"/>
                  <a:gd name="T102" fmla="*/ 0 w 1133"/>
                  <a:gd name="T103" fmla="*/ 0 h 21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3"/>
                  <a:gd name="T157" fmla="*/ 0 h 2181"/>
                  <a:gd name="T158" fmla="*/ 1133 w 1133"/>
                  <a:gd name="T159" fmla="*/ 2181 h 21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3" h="2181">
                    <a:moveTo>
                      <a:pt x="917" y="2127"/>
                    </a:moveTo>
                    <a:lnTo>
                      <a:pt x="0" y="131"/>
                    </a:lnTo>
                    <a:lnTo>
                      <a:pt x="32" y="0"/>
                    </a:lnTo>
                    <a:lnTo>
                      <a:pt x="69" y="14"/>
                    </a:lnTo>
                    <a:lnTo>
                      <a:pt x="106" y="29"/>
                    </a:lnTo>
                    <a:lnTo>
                      <a:pt x="142" y="44"/>
                    </a:lnTo>
                    <a:lnTo>
                      <a:pt x="179" y="60"/>
                    </a:lnTo>
                    <a:lnTo>
                      <a:pt x="216" y="78"/>
                    </a:lnTo>
                    <a:lnTo>
                      <a:pt x="252" y="96"/>
                    </a:lnTo>
                    <a:lnTo>
                      <a:pt x="287" y="116"/>
                    </a:lnTo>
                    <a:lnTo>
                      <a:pt x="323" y="136"/>
                    </a:lnTo>
                    <a:lnTo>
                      <a:pt x="358" y="159"/>
                    </a:lnTo>
                    <a:lnTo>
                      <a:pt x="392" y="181"/>
                    </a:lnTo>
                    <a:lnTo>
                      <a:pt x="427" y="204"/>
                    </a:lnTo>
                    <a:lnTo>
                      <a:pt x="461" y="228"/>
                    </a:lnTo>
                    <a:lnTo>
                      <a:pt x="494" y="252"/>
                    </a:lnTo>
                    <a:lnTo>
                      <a:pt x="527" y="279"/>
                    </a:lnTo>
                    <a:lnTo>
                      <a:pt x="560" y="305"/>
                    </a:lnTo>
                    <a:lnTo>
                      <a:pt x="591" y="332"/>
                    </a:lnTo>
                    <a:lnTo>
                      <a:pt x="623" y="361"/>
                    </a:lnTo>
                    <a:lnTo>
                      <a:pt x="653" y="389"/>
                    </a:lnTo>
                    <a:lnTo>
                      <a:pt x="683" y="419"/>
                    </a:lnTo>
                    <a:lnTo>
                      <a:pt x="713" y="449"/>
                    </a:lnTo>
                    <a:lnTo>
                      <a:pt x="741" y="481"/>
                    </a:lnTo>
                    <a:lnTo>
                      <a:pt x="769" y="513"/>
                    </a:lnTo>
                    <a:lnTo>
                      <a:pt x="795" y="545"/>
                    </a:lnTo>
                    <a:lnTo>
                      <a:pt x="822" y="578"/>
                    </a:lnTo>
                    <a:lnTo>
                      <a:pt x="846" y="612"/>
                    </a:lnTo>
                    <a:lnTo>
                      <a:pt x="871" y="647"/>
                    </a:lnTo>
                    <a:lnTo>
                      <a:pt x="894" y="681"/>
                    </a:lnTo>
                    <a:lnTo>
                      <a:pt x="917" y="717"/>
                    </a:lnTo>
                    <a:lnTo>
                      <a:pt x="938" y="754"/>
                    </a:lnTo>
                    <a:lnTo>
                      <a:pt x="958" y="791"/>
                    </a:lnTo>
                    <a:lnTo>
                      <a:pt x="978" y="828"/>
                    </a:lnTo>
                    <a:lnTo>
                      <a:pt x="996" y="866"/>
                    </a:lnTo>
                    <a:lnTo>
                      <a:pt x="1026" y="938"/>
                    </a:lnTo>
                    <a:lnTo>
                      <a:pt x="1052" y="1015"/>
                    </a:lnTo>
                    <a:lnTo>
                      <a:pt x="1075" y="1096"/>
                    </a:lnTo>
                    <a:lnTo>
                      <a:pt x="1094" y="1180"/>
                    </a:lnTo>
                    <a:lnTo>
                      <a:pt x="1109" y="1266"/>
                    </a:lnTo>
                    <a:lnTo>
                      <a:pt x="1121" y="1356"/>
                    </a:lnTo>
                    <a:lnTo>
                      <a:pt x="1129" y="1446"/>
                    </a:lnTo>
                    <a:lnTo>
                      <a:pt x="1133" y="1536"/>
                    </a:lnTo>
                    <a:lnTo>
                      <a:pt x="1133" y="1626"/>
                    </a:lnTo>
                    <a:lnTo>
                      <a:pt x="1130" y="1716"/>
                    </a:lnTo>
                    <a:lnTo>
                      <a:pt x="1122" y="1802"/>
                    </a:lnTo>
                    <a:lnTo>
                      <a:pt x="1110" y="1886"/>
                    </a:lnTo>
                    <a:lnTo>
                      <a:pt x="1095" y="1967"/>
                    </a:lnTo>
                    <a:lnTo>
                      <a:pt x="1076" y="2043"/>
                    </a:lnTo>
                    <a:lnTo>
                      <a:pt x="1052" y="2115"/>
                    </a:lnTo>
                    <a:lnTo>
                      <a:pt x="1025" y="2181"/>
                    </a:lnTo>
                    <a:lnTo>
                      <a:pt x="917" y="2127"/>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9" name="Freeform 497"/>
              <p:cNvSpPr>
                <a:spLocks/>
              </p:cNvSpPr>
              <p:nvPr/>
            </p:nvSpPr>
            <p:spPr bwMode="auto">
              <a:xfrm>
                <a:off x="3544" y="3074"/>
                <a:ext cx="51" cy="122"/>
              </a:xfrm>
              <a:custGeom>
                <a:avLst/>
                <a:gdLst>
                  <a:gd name="T0" fmla="*/ 0 w 1134"/>
                  <a:gd name="T1" fmla="*/ 0 h 2180"/>
                  <a:gd name="T2" fmla="*/ 0 w 1134"/>
                  <a:gd name="T3" fmla="*/ 0 h 2180"/>
                  <a:gd name="T4" fmla="*/ 0 w 1134"/>
                  <a:gd name="T5" fmla="*/ 0 h 2180"/>
                  <a:gd name="T6" fmla="*/ 0 w 1134"/>
                  <a:gd name="T7" fmla="*/ 0 h 2180"/>
                  <a:gd name="T8" fmla="*/ 0 w 1134"/>
                  <a:gd name="T9" fmla="*/ 0 h 2180"/>
                  <a:gd name="T10" fmla="*/ 0 w 1134"/>
                  <a:gd name="T11" fmla="*/ 0 h 2180"/>
                  <a:gd name="T12" fmla="*/ 0 w 1134"/>
                  <a:gd name="T13" fmla="*/ 0 h 2180"/>
                  <a:gd name="T14" fmla="*/ 0 w 1134"/>
                  <a:gd name="T15" fmla="*/ 0 h 2180"/>
                  <a:gd name="T16" fmla="*/ 0 w 1134"/>
                  <a:gd name="T17" fmla="*/ 0 h 2180"/>
                  <a:gd name="T18" fmla="*/ 0 w 1134"/>
                  <a:gd name="T19" fmla="*/ 0 h 2180"/>
                  <a:gd name="T20" fmla="*/ 0 w 1134"/>
                  <a:gd name="T21" fmla="*/ 0 h 2180"/>
                  <a:gd name="T22" fmla="*/ 0 w 1134"/>
                  <a:gd name="T23" fmla="*/ 0 h 2180"/>
                  <a:gd name="T24" fmla="*/ 0 w 1134"/>
                  <a:gd name="T25" fmla="*/ 0 h 2180"/>
                  <a:gd name="T26" fmla="*/ 0 w 1134"/>
                  <a:gd name="T27" fmla="*/ 0 h 2180"/>
                  <a:gd name="T28" fmla="*/ 0 w 1134"/>
                  <a:gd name="T29" fmla="*/ 0 h 2180"/>
                  <a:gd name="T30" fmla="*/ 0 w 1134"/>
                  <a:gd name="T31" fmla="*/ 0 h 2180"/>
                  <a:gd name="T32" fmla="*/ 0 w 1134"/>
                  <a:gd name="T33" fmla="*/ 0 h 2180"/>
                  <a:gd name="T34" fmla="*/ 0 w 1134"/>
                  <a:gd name="T35" fmla="*/ 0 h 2180"/>
                  <a:gd name="T36" fmla="*/ 0 w 1134"/>
                  <a:gd name="T37" fmla="*/ 0 h 2180"/>
                  <a:gd name="T38" fmla="*/ 0 w 1134"/>
                  <a:gd name="T39" fmla="*/ 0 h 2180"/>
                  <a:gd name="T40" fmla="*/ 0 w 1134"/>
                  <a:gd name="T41" fmla="*/ 0 h 2180"/>
                  <a:gd name="T42" fmla="*/ 0 w 1134"/>
                  <a:gd name="T43" fmla="*/ 0 h 2180"/>
                  <a:gd name="T44" fmla="*/ 0 w 1134"/>
                  <a:gd name="T45" fmla="*/ 0 h 2180"/>
                  <a:gd name="T46" fmla="*/ 0 w 1134"/>
                  <a:gd name="T47" fmla="*/ 0 h 2180"/>
                  <a:gd name="T48" fmla="*/ 0 w 1134"/>
                  <a:gd name="T49" fmla="*/ 0 h 2180"/>
                  <a:gd name="T50" fmla="*/ 0 w 1134"/>
                  <a:gd name="T51" fmla="*/ 0 h 2180"/>
                  <a:gd name="T52" fmla="*/ 0 w 1134"/>
                  <a:gd name="T53" fmla="*/ 0 h 2180"/>
                  <a:gd name="T54" fmla="*/ 0 w 1134"/>
                  <a:gd name="T55" fmla="*/ 0 h 2180"/>
                  <a:gd name="T56" fmla="*/ 0 w 1134"/>
                  <a:gd name="T57" fmla="*/ 0 h 2180"/>
                  <a:gd name="T58" fmla="*/ 0 w 1134"/>
                  <a:gd name="T59" fmla="*/ 0 h 2180"/>
                  <a:gd name="T60" fmla="*/ 0 w 1134"/>
                  <a:gd name="T61" fmla="*/ 0 h 2180"/>
                  <a:gd name="T62" fmla="*/ 0 w 1134"/>
                  <a:gd name="T63" fmla="*/ 0 h 2180"/>
                  <a:gd name="T64" fmla="*/ 0 w 1134"/>
                  <a:gd name="T65" fmla="*/ 0 h 2180"/>
                  <a:gd name="T66" fmla="*/ 0 w 1134"/>
                  <a:gd name="T67" fmla="*/ 0 h 2180"/>
                  <a:gd name="T68" fmla="*/ 0 w 1134"/>
                  <a:gd name="T69" fmla="*/ 0 h 2180"/>
                  <a:gd name="T70" fmla="*/ 0 w 1134"/>
                  <a:gd name="T71" fmla="*/ 0 h 2180"/>
                  <a:gd name="T72" fmla="*/ 0 w 1134"/>
                  <a:gd name="T73" fmla="*/ 0 h 2180"/>
                  <a:gd name="T74" fmla="*/ 0 w 1134"/>
                  <a:gd name="T75" fmla="*/ 0 h 2180"/>
                  <a:gd name="T76" fmla="*/ 0 w 1134"/>
                  <a:gd name="T77" fmla="*/ 0 h 2180"/>
                  <a:gd name="T78" fmla="*/ 0 w 1134"/>
                  <a:gd name="T79" fmla="*/ 0 h 2180"/>
                  <a:gd name="T80" fmla="*/ 0 w 1134"/>
                  <a:gd name="T81" fmla="*/ 0 h 2180"/>
                  <a:gd name="T82" fmla="*/ 0 w 1134"/>
                  <a:gd name="T83" fmla="*/ 0 h 2180"/>
                  <a:gd name="T84" fmla="*/ 0 w 1134"/>
                  <a:gd name="T85" fmla="*/ 0 h 2180"/>
                  <a:gd name="T86" fmla="*/ 0 w 1134"/>
                  <a:gd name="T87" fmla="*/ 0 h 2180"/>
                  <a:gd name="T88" fmla="*/ 0 w 1134"/>
                  <a:gd name="T89" fmla="*/ 0 h 2180"/>
                  <a:gd name="T90" fmla="*/ 0 w 1134"/>
                  <a:gd name="T91" fmla="*/ 0 h 2180"/>
                  <a:gd name="T92" fmla="*/ 0 w 1134"/>
                  <a:gd name="T93" fmla="*/ 0 h 2180"/>
                  <a:gd name="T94" fmla="*/ 0 w 1134"/>
                  <a:gd name="T95" fmla="*/ 0 h 2180"/>
                  <a:gd name="T96" fmla="*/ 0 w 1134"/>
                  <a:gd name="T97" fmla="*/ 0 h 2180"/>
                  <a:gd name="T98" fmla="*/ 0 w 1134"/>
                  <a:gd name="T99" fmla="*/ 0 h 2180"/>
                  <a:gd name="T100" fmla="*/ 0 w 1134"/>
                  <a:gd name="T101" fmla="*/ 0 h 2180"/>
                  <a:gd name="T102" fmla="*/ 0 w 1134"/>
                  <a:gd name="T103" fmla="*/ 0 h 21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4"/>
                  <a:gd name="T157" fmla="*/ 0 h 2180"/>
                  <a:gd name="T158" fmla="*/ 1134 w 1134"/>
                  <a:gd name="T159" fmla="*/ 2180 h 21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4" h="2180">
                    <a:moveTo>
                      <a:pt x="918" y="2126"/>
                    </a:moveTo>
                    <a:lnTo>
                      <a:pt x="0" y="130"/>
                    </a:lnTo>
                    <a:lnTo>
                      <a:pt x="33" y="0"/>
                    </a:lnTo>
                    <a:lnTo>
                      <a:pt x="70" y="13"/>
                    </a:lnTo>
                    <a:lnTo>
                      <a:pt x="107" y="28"/>
                    </a:lnTo>
                    <a:lnTo>
                      <a:pt x="143" y="43"/>
                    </a:lnTo>
                    <a:lnTo>
                      <a:pt x="180" y="60"/>
                    </a:lnTo>
                    <a:lnTo>
                      <a:pt x="217" y="78"/>
                    </a:lnTo>
                    <a:lnTo>
                      <a:pt x="252" y="96"/>
                    </a:lnTo>
                    <a:lnTo>
                      <a:pt x="288" y="116"/>
                    </a:lnTo>
                    <a:lnTo>
                      <a:pt x="324" y="136"/>
                    </a:lnTo>
                    <a:lnTo>
                      <a:pt x="359" y="158"/>
                    </a:lnTo>
                    <a:lnTo>
                      <a:pt x="393" y="180"/>
                    </a:lnTo>
                    <a:lnTo>
                      <a:pt x="428" y="203"/>
                    </a:lnTo>
                    <a:lnTo>
                      <a:pt x="462" y="227"/>
                    </a:lnTo>
                    <a:lnTo>
                      <a:pt x="495" y="252"/>
                    </a:lnTo>
                    <a:lnTo>
                      <a:pt x="528" y="278"/>
                    </a:lnTo>
                    <a:lnTo>
                      <a:pt x="561" y="304"/>
                    </a:lnTo>
                    <a:lnTo>
                      <a:pt x="592" y="332"/>
                    </a:lnTo>
                    <a:lnTo>
                      <a:pt x="624" y="360"/>
                    </a:lnTo>
                    <a:lnTo>
                      <a:pt x="654" y="389"/>
                    </a:lnTo>
                    <a:lnTo>
                      <a:pt x="684" y="418"/>
                    </a:lnTo>
                    <a:lnTo>
                      <a:pt x="714" y="449"/>
                    </a:lnTo>
                    <a:lnTo>
                      <a:pt x="742" y="480"/>
                    </a:lnTo>
                    <a:lnTo>
                      <a:pt x="770" y="512"/>
                    </a:lnTo>
                    <a:lnTo>
                      <a:pt x="796" y="545"/>
                    </a:lnTo>
                    <a:lnTo>
                      <a:pt x="823" y="577"/>
                    </a:lnTo>
                    <a:lnTo>
                      <a:pt x="847" y="611"/>
                    </a:lnTo>
                    <a:lnTo>
                      <a:pt x="872" y="646"/>
                    </a:lnTo>
                    <a:lnTo>
                      <a:pt x="895" y="681"/>
                    </a:lnTo>
                    <a:lnTo>
                      <a:pt x="918" y="717"/>
                    </a:lnTo>
                    <a:lnTo>
                      <a:pt x="939" y="754"/>
                    </a:lnTo>
                    <a:lnTo>
                      <a:pt x="959" y="790"/>
                    </a:lnTo>
                    <a:lnTo>
                      <a:pt x="979" y="827"/>
                    </a:lnTo>
                    <a:lnTo>
                      <a:pt x="997" y="865"/>
                    </a:lnTo>
                    <a:lnTo>
                      <a:pt x="1027" y="937"/>
                    </a:lnTo>
                    <a:lnTo>
                      <a:pt x="1053" y="1014"/>
                    </a:lnTo>
                    <a:lnTo>
                      <a:pt x="1076" y="1095"/>
                    </a:lnTo>
                    <a:lnTo>
                      <a:pt x="1095" y="1179"/>
                    </a:lnTo>
                    <a:lnTo>
                      <a:pt x="1110" y="1266"/>
                    </a:lnTo>
                    <a:lnTo>
                      <a:pt x="1122" y="1355"/>
                    </a:lnTo>
                    <a:lnTo>
                      <a:pt x="1130" y="1445"/>
                    </a:lnTo>
                    <a:lnTo>
                      <a:pt x="1134" y="1536"/>
                    </a:lnTo>
                    <a:lnTo>
                      <a:pt x="1134" y="1625"/>
                    </a:lnTo>
                    <a:lnTo>
                      <a:pt x="1131" y="1715"/>
                    </a:lnTo>
                    <a:lnTo>
                      <a:pt x="1123" y="1801"/>
                    </a:lnTo>
                    <a:lnTo>
                      <a:pt x="1111" y="1886"/>
                    </a:lnTo>
                    <a:lnTo>
                      <a:pt x="1096" y="1966"/>
                    </a:lnTo>
                    <a:lnTo>
                      <a:pt x="1077" y="2043"/>
                    </a:lnTo>
                    <a:lnTo>
                      <a:pt x="1053" y="2115"/>
                    </a:lnTo>
                    <a:lnTo>
                      <a:pt x="1026" y="2180"/>
                    </a:lnTo>
                    <a:lnTo>
                      <a:pt x="918" y="212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0" name="Freeform 498"/>
              <p:cNvSpPr>
                <a:spLocks/>
              </p:cNvSpPr>
              <p:nvPr/>
            </p:nvSpPr>
            <p:spPr bwMode="auto">
              <a:xfrm>
                <a:off x="3426" y="3144"/>
                <a:ext cx="164" cy="228"/>
              </a:xfrm>
              <a:custGeom>
                <a:avLst/>
                <a:gdLst>
                  <a:gd name="T0" fmla="*/ 0 w 3622"/>
                  <a:gd name="T1" fmla="*/ 0 h 4112"/>
                  <a:gd name="T2" fmla="*/ 0 w 3622"/>
                  <a:gd name="T3" fmla="*/ 0 h 4112"/>
                  <a:gd name="T4" fmla="*/ 0 w 3622"/>
                  <a:gd name="T5" fmla="*/ 0 h 4112"/>
                  <a:gd name="T6" fmla="*/ 0 w 3622"/>
                  <a:gd name="T7" fmla="*/ 0 h 4112"/>
                  <a:gd name="T8" fmla="*/ 0 w 3622"/>
                  <a:gd name="T9" fmla="*/ 0 h 4112"/>
                  <a:gd name="T10" fmla="*/ 0 60000 65536"/>
                  <a:gd name="T11" fmla="*/ 0 60000 65536"/>
                  <a:gd name="T12" fmla="*/ 0 60000 65536"/>
                  <a:gd name="T13" fmla="*/ 0 60000 65536"/>
                  <a:gd name="T14" fmla="*/ 0 60000 65536"/>
                  <a:gd name="T15" fmla="*/ 0 w 3622"/>
                  <a:gd name="T16" fmla="*/ 0 h 4112"/>
                  <a:gd name="T17" fmla="*/ 3622 w 3622"/>
                  <a:gd name="T18" fmla="*/ 4112 h 4112"/>
                </a:gdLst>
                <a:ahLst/>
                <a:cxnLst>
                  <a:cxn ang="T10">
                    <a:pos x="T0" y="T1"/>
                  </a:cxn>
                  <a:cxn ang="T11">
                    <a:pos x="T2" y="T3"/>
                  </a:cxn>
                  <a:cxn ang="T12">
                    <a:pos x="T4" y="T5"/>
                  </a:cxn>
                  <a:cxn ang="T13">
                    <a:pos x="T6" y="T7"/>
                  </a:cxn>
                  <a:cxn ang="T14">
                    <a:pos x="T8" y="T9"/>
                  </a:cxn>
                </a:cxnLst>
                <a:rect l="T15" t="T16" r="T17" b="T18"/>
                <a:pathLst>
                  <a:path w="3622" h="4112">
                    <a:moveTo>
                      <a:pt x="1404" y="4112"/>
                    </a:moveTo>
                    <a:lnTo>
                      <a:pt x="3622" y="3023"/>
                    </a:lnTo>
                    <a:lnTo>
                      <a:pt x="2218" y="0"/>
                    </a:lnTo>
                    <a:lnTo>
                      <a:pt x="0" y="989"/>
                    </a:lnTo>
                    <a:lnTo>
                      <a:pt x="1404" y="4112"/>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1" name="Freeform 499"/>
              <p:cNvSpPr>
                <a:spLocks/>
              </p:cNvSpPr>
              <p:nvPr/>
            </p:nvSpPr>
            <p:spPr bwMode="auto">
              <a:xfrm>
                <a:off x="3426" y="3141"/>
                <a:ext cx="164" cy="228"/>
              </a:xfrm>
              <a:custGeom>
                <a:avLst/>
                <a:gdLst>
                  <a:gd name="T0" fmla="*/ 0 w 3622"/>
                  <a:gd name="T1" fmla="*/ 0 h 4113"/>
                  <a:gd name="T2" fmla="*/ 0 w 3622"/>
                  <a:gd name="T3" fmla="*/ 0 h 4113"/>
                  <a:gd name="T4" fmla="*/ 0 w 3622"/>
                  <a:gd name="T5" fmla="*/ 0 h 4113"/>
                  <a:gd name="T6" fmla="*/ 0 w 3622"/>
                  <a:gd name="T7" fmla="*/ 0 h 4113"/>
                  <a:gd name="T8" fmla="*/ 0 w 3622"/>
                  <a:gd name="T9" fmla="*/ 0 h 4113"/>
                  <a:gd name="T10" fmla="*/ 0 60000 65536"/>
                  <a:gd name="T11" fmla="*/ 0 60000 65536"/>
                  <a:gd name="T12" fmla="*/ 0 60000 65536"/>
                  <a:gd name="T13" fmla="*/ 0 60000 65536"/>
                  <a:gd name="T14" fmla="*/ 0 60000 65536"/>
                  <a:gd name="T15" fmla="*/ 0 w 3622"/>
                  <a:gd name="T16" fmla="*/ 0 h 4113"/>
                  <a:gd name="T17" fmla="*/ 3622 w 3622"/>
                  <a:gd name="T18" fmla="*/ 4113 h 4113"/>
                </a:gdLst>
                <a:ahLst/>
                <a:cxnLst>
                  <a:cxn ang="T10">
                    <a:pos x="T0" y="T1"/>
                  </a:cxn>
                  <a:cxn ang="T11">
                    <a:pos x="T2" y="T3"/>
                  </a:cxn>
                  <a:cxn ang="T12">
                    <a:pos x="T4" y="T5"/>
                  </a:cxn>
                  <a:cxn ang="T13">
                    <a:pos x="T6" y="T7"/>
                  </a:cxn>
                  <a:cxn ang="T14">
                    <a:pos x="T8" y="T9"/>
                  </a:cxn>
                </a:cxnLst>
                <a:rect l="T15" t="T16" r="T17" b="T18"/>
                <a:pathLst>
                  <a:path w="3622" h="4113">
                    <a:moveTo>
                      <a:pt x="1404" y="4113"/>
                    </a:moveTo>
                    <a:lnTo>
                      <a:pt x="3622" y="3024"/>
                    </a:lnTo>
                    <a:lnTo>
                      <a:pt x="2218" y="0"/>
                    </a:lnTo>
                    <a:lnTo>
                      <a:pt x="0" y="989"/>
                    </a:lnTo>
                    <a:lnTo>
                      <a:pt x="1404" y="4113"/>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2" name="Freeform 500"/>
              <p:cNvSpPr>
                <a:spLocks/>
              </p:cNvSpPr>
              <p:nvPr/>
            </p:nvSpPr>
            <p:spPr bwMode="auto">
              <a:xfrm>
                <a:off x="3432" y="3146"/>
                <a:ext cx="157" cy="218"/>
              </a:xfrm>
              <a:custGeom>
                <a:avLst/>
                <a:gdLst>
                  <a:gd name="T0" fmla="*/ 0 w 3446"/>
                  <a:gd name="T1" fmla="*/ 0 h 3913"/>
                  <a:gd name="T2" fmla="*/ 0 w 3446"/>
                  <a:gd name="T3" fmla="*/ 0 h 3913"/>
                  <a:gd name="T4" fmla="*/ 0 w 3446"/>
                  <a:gd name="T5" fmla="*/ 0 h 3913"/>
                  <a:gd name="T6" fmla="*/ 0 w 3446"/>
                  <a:gd name="T7" fmla="*/ 0 h 3913"/>
                  <a:gd name="T8" fmla="*/ 0 w 3446"/>
                  <a:gd name="T9" fmla="*/ 0 h 3913"/>
                  <a:gd name="T10" fmla="*/ 0 60000 65536"/>
                  <a:gd name="T11" fmla="*/ 0 60000 65536"/>
                  <a:gd name="T12" fmla="*/ 0 60000 65536"/>
                  <a:gd name="T13" fmla="*/ 0 60000 65536"/>
                  <a:gd name="T14" fmla="*/ 0 60000 65536"/>
                  <a:gd name="T15" fmla="*/ 0 w 3446"/>
                  <a:gd name="T16" fmla="*/ 0 h 3913"/>
                  <a:gd name="T17" fmla="*/ 3446 w 3446"/>
                  <a:gd name="T18" fmla="*/ 3913 h 3913"/>
                </a:gdLst>
                <a:ahLst/>
                <a:cxnLst>
                  <a:cxn ang="T10">
                    <a:pos x="T0" y="T1"/>
                  </a:cxn>
                  <a:cxn ang="T11">
                    <a:pos x="T2" y="T3"/>
                  </a:cxn>
                  <a:cxn ang="T12">
                    <a:pos x="T4" y="T5"/>
                  </a:cxn>
                  <a:cxn ang="T13">
                    <a:pos x="T6" y="T7"/>
                  </a:cxn>
                  <a:cxn ang="T14">
                    <a:pos x="T8" y="T9"/>
                  </a:cxn>
                </a:cxnLst>
                <a:rect l="T15" t="T16" r="T17" b="T18"/>
                <a:pathLst>
                  <a:path w="3446" h="3913">
                    <a:moveTo>
                      <a:pt x="1335" y="3913"/>
                    </a:moveTo>
                    <a:lnTo>
                      <a:pt x="3446" y="2878"/>
                    </a:lnTo>
                    <a:lnTo>
                      <a:pt x="2111" y="0"/>
                    </a:lnTo>
                    <a:lnTo>
                      <a:pt x="0" y="942"/>
                    </a:lnTo>
                    <a:lnTo>
                      <a:pt x="1335" y="3913"/>
                    </a:lnTo>
                    <a:close/>
                  </a:path>
                </a:pathLst>
              </a:custGeom>
              <a:solidFill>
                <a:srgbClr val="1A78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3" name="Freeform 501"/>
              <p:cNvSpPr>
                <a:spLocks/>
              </p:cNvSpPr>
              <p:nvPr/>
            </p:nvSpPr>
            <p:spPr bwMode="auto">
              <a:xfrm>
                <a:off x="3439" y="3109"/>
                <a:ext cx="19" cy="19"/>
              </a:xfrm>
              <a:custGeom>
                <a:avLst/>
                <a:gdLst>
                  <a:gd name="T0" fmla="*/ 0 w 431"/>
                  <a:gd name="T1" fmla="*/ 0 h 343"/>
                  <a:gd name="T2" fmla="*/ 0 w 431"/>
                  <a:gd name="T3" fmla="*/ 0 h 343"/>
                  <a:gd name="T4" fmla="*/ 0 w 431"/>
                  <a:gd name="T5" fmla="*/ 0 h 343"/>
                  <a:gd name="T6" fmla="*/ 0 w 431"/>
                  <a:gd name="T7" fmla="*/ 0 h 343"/>
                  <a:gd name="T8" fmla="*/ 0 w 431"/>
                  <a:gd name="T9" fmla="*/ 0 h 343"/>
                  <a:gd name="T10" fmla="*/ 0 60000 65536"/>
                  <a:gd name="T11" fmla="*/ 0 60000 65536"/>
                  <a:gd name="T12" fmla="*/ 0 60000 65536"/>
                  <a:gd name="T13" fmla="*/ 0 60000 65536"/>
                  <a:gd name="T14" fmla="*/ 0 60000 65536"/>
                  <a:gd name="T15" fmla="*/ 0 w 431"/>
                  <a:gd name="T16" fmla="*/ 0 h 343"/>
                  <a:gd name="T17" fmla="*/ 431 w 431"/>
                  <a:gd name="T18" fmla="*/ 343 h 343"/>
                </a:gdLst>
                <a:ahLst/>
                <a:cxnLst>
                  <a:cxn ang="T10">
                    <a:pos x="T0" y="T1"/>
                  </a:cxn>
                  <a:cxn ang="T11">
                    <a:pos x="T2" y="T3"/>
                  </a:cxn>
                  <a:cxn ang="T12">
                    <a:pos x="T4" y="T5"/>
                  </a:cxn>
                  <a:cxn ang="T13">
                    <a:pos x="T6" y="T7"/>
                  </a:cxn>
                  <a:cxn ang="T14">
                    <a:pos x="T8" y="T9"/>
                  </a:cxn>
                </a:cxnLst>
                <a:rect l="T15" t="T16" r="T17" b="T18"/>
                <a:pathLst>
                  <a:path w="431" h="343">
                    <a:moveTo>
                      <a:pt x="431" y="186"/>
                    </a:moveTo>
                    <a:lnTo>
                      <a:pt x="79" y="343"/>
                    </a:lnTo>
                    <a:lnTo>
                      <a:pt x="0" y="157"/>
                    </a:lnTo>
                    <a:lnTo>
                      <a:pt x="352" y="0"/>
                    </a:lnTo>
                    <a:lnTo>
                      <a:pt x="431"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4" name="Freeform 502"/>
              <p:cNvSpPr>
                <a:spLocks/>
              </p:cNvSpPr>
              <p:nvPr/>
            </p:nvSpPr>
            <p:spPr bwMode="auto">
              <a:xfrm>
                <a:off x="3442" y="3112"/>
                <a:ext cx="16" cy="15"/>
              </a:xfrm>
              <a:custGeom>
                <a:avLst/>
                <a:gdLst>
                  <a:gd name="T0" fmla="*/ 0 w 347"/>
                  <a:gd name="T1" fmla="*/ 0 h 257"/>
                  <a:gd name="T2" fmla="*/ 0 w 347"/>
                  <a:gd name="T3" fmla="*/ 0 h 257"/>
                  <a:gd name="T4" fmla="*/ 0 w 347"/>
                  <a:gd name="T5" fmla="*/ 0 h 257"/>
                  <a:gd name="T6" fmla="*/ 0 w 347"/>
                  <a:gd name="T7" fmla="*/ 0 h 257"/>
                  <a:gd name="T8" fmla="*/ 0 w 347"/>
                  <a:gd name="T9" fmla="*/ 0 h 257"/>
                  <a:gd name="T10" fmla="*/ 0 60000 65536"/>
                  <a:gd name="T11" fmla="*/ 0 60000 65536"/>
                  <a:gd name="T12" fmla="*/ 0 60000 65536"/>
                  <a:gd name="T13" fmla="*/ 0 60000 65536"/>
                  <a:gd name="T14" fmla="*/ 0 60000 65536"/>
                  <a:gd name="T15" fmla="*/ 0 w 347"/>
                  <a:gd name="T16" fmla="*/ 0 h 257"/>
                  <a:gd name="T17" fmla="*/ 347 w 347"/>
                  <a:gd name="T18" fmla="*/ 257 h 257"/>
                </a:gdLst>
                <a:ahLst/>
                <a:cxnLst>
                  <a:cxn ang="T10">
                    <a:pos x="T0" y="T1"/>
                  </a:cxn>
                  <a:cxn ang="T11">
                    <a:pos x="T2" y="T3"/>
                  </a:cxn>
                  <a:cxn ang="T12">
                    <a:pos x="T4" y="T5"/>
                  </a:cxn>
                  <a:cxn ang="T13">
                    <a:pos x="T6" y="T7"/>
                  </a:cxn>
                  <a:cxn ang="T14">
                    <a:pos x="T8" y="T9"/>
                  </a:cxn>
                </a:cxnLst>
                <a:rect l="T15" t="T16" r="T17" b="T18"/>
                <a:pathLst>
                  <a:path w="347" h="257">
                    <a:moveTo>
                      <a:pt x="347" y="126"/>
                    </a:moveTo>
                    <a:lnTo>
                      <a:pt x="53" y="257"/>
                    </a:lnTo>
                    <a:lnTo>
                      <a:pt x="0" y="132"/>
                    </a:lnTo>
                    <a:lnTo>
                      <a:pt x="294" y="0"/>
                    </a:lnTo>
                    <a:lnTo>
                      <a:pt x="347" y="126"/>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5" name="Freeform 503"/>
              <p:cNvSpPr>
                <a:spLocks/>
              </p:cNvSpPr>
              <p:nvPr/>
            </p:nvSpPr>
            <p:spPr bwMode="auto">
              <a:xfrm>
                <a:off x="3447" y="3110"/>
                <a:ext cx="10" cy="13"/>
              </a:xfrm>
              <a:custGeom>
                <a:avLst/>
                <a:gdLst>
                  <a:gd name="T0" fmla="*/ 0 w 238"/>
                  <a:gd name="T1" fmla="*/ 0 h 234"/>
                  <a:gd name="T2" fmla="*/ 0 w 238"/>
                  <a:gd name="T3" fmla="*/ 0 h 234"/>
                  <a:gd name="T4" fmla="*/ 0 w 238"/>
                  <a:gd name="T5" fmla="*/ 0 h 234"/>
                  <a:gd name="T6" fmla="*/ 0 w 238"/>
                  <a:gd name="T7" fmla="*/ 0 h 234"/>
                  <a:gd name="T8" fmla="*/ 0 w 238"/>
                  <a:gd name="T9" fmla="*/ 0 h 234"/>
                  <a:gd name="T10" fmla="*/ 0 w 238"/>
                  <a:gd name="T11" fmla="*/ 0 h 234"/>
                  <a:gd name="T12" fmla="*/ 0 w 238"/>
                  <a:gd name="T13" fmla="*/ 0 h 234"/>
                  <a:gd name="T14" fmla="*/ 0 w 238"/>
                  <a:gd name="T15" fmla="*/ 0 h 234"/>
                  <a:gd name="T16" fmla="*/ 0 w 238"/>
                  <a:gd name="T17" fmla="*/ 0 h 234"/>
                  <a:gd name="T18" fmla="*/ 0 w 238"/>
                  <a:gd name="T19" fmla="*/ 0 h 234"/>
                  <a:gd name="T20" fmla="*/ 0 w 238"/>
                  <a:gd name="T21" fmla="*/ 0 h 234"/>
                  <a:gd name="T22" fmla="*/ 0 w 238"/>
                  <a:gd name="T23" fmla="*/ 0 h 234"/>
                  <a:gd name="T24" fmla="*/ 0 w 238"/>
                  <a:gd name="T25" fmla="*/ 0 h 234"/>
                  <a:gd name="T26" fmla="*/ 0 w 238"/>
                  <a:gd name="T27" fmla="*/ 0 h 234"/>
                  <a:gd name="T28" fmla="*/ 0 w 238"/>
                  <a:gd name="T29" fmla="*/ 0 h 234"/>
                  <a:gd name="T30" fmla="*/ 0 w 238"/>
                  <a:gd name="T31" fmla="*/ 0 h 234"/>
                  <a:gd name="T32" fmla="*/ 0 w 238"/>
                  <a:gd name="T33" fmla="*/ 0 h 234"/>
                  <a:gd name="T34" fmla="*/ 0 w 238"/>
                  <a:gd name="T35" fmla="*/ 0 h 234"/>
                  <a:gd name="T36" fmla="*/ 0 w 238"/>
                  <a:gd name="T37" fmla="*/ 0 h 234"/>
                  <a:gd name="T38" fmla="*/ 0 w 238"/>
                  <a:gd name="T39" fmla="*/ 0 h 234"/>
                  <a:gd name="T40" fmla="*/ 0 w 238"/>
                  <a:gd name="T41" fmla="*/ 0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8"/>
                  <a:gd name="T64" fmla="*/ 0 h 234"/>
                  <a:gd name="T65" fmla="*/ 238 w 238"/>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8" h="234">
                    <a:moveTo>
                      <a:pt x="5" y="73"/>
                    </a:moveTo>
                    <a:lnTo>
                      <a:pt x="167" y="0"/>
                    </a:lnTo>
                    <a:lnTo>
                      <a:pt x="171" y="0"/>
                    </a:lnTo>
                    <a:lnTo>
                      <a:pt x="175" y="2"/>
                    </a:lnTo>
                    <a:lnTo>
                      <a:pt x="180" y="6"/>
                    </a:lnTo>
                    <a:lnTo>
                      <a:pt x="183" y="13"/>
                    </a:lnTo>
                    <a:lnTo>
                      <a:pt x="236" y="141"/>
                    </a:lnTo>
                    <a:lnTo>
                      <a:pt x="238" y="147"/>
                    </a:lnTo>
                    <a:lnTo>
                      <a:pt x="238" y="154"/>
                    </a:lnTo>
                    <a:lnTo>
                      <a:pt x="237" y="159"/>
                    </a:lnTo>
                    <a:lnTo>
                      <a:pt x="234" y="162"/>
                    </a:lnTo>
                    <a:lnTo>
                      <a:pt x="73" y="234"/>
                    </a:lnTo>
                    <a:lnTo>
                      <a:pt x="69" y="234"/>
                    </a:lnTo>
                    <a:lnTo>
                      <a:pt x="64" y="232"/>
                    </a:lnTo>
                    <a:lnTo>
                      <a:pt x="60" y="228"/>
                    </a:lnTo>
                    <a:lnTo>
                      <a:pt x="56" y="221"/>
                    </a:lnTo>
                    <a:lnTo>
                      <a:pt x="2" y="94"/>
                    </a:lnTo>
                    <a:lnTo>
                      <a:pt x="0" y="86"/>
                    </a:lnTo>
                    <a:lnTo>
                      <a:pt x="0" y="80"/>
                    </a:lnTo>
                    <a:lnTo>
                      <a:pt x="1" y="76"/>
                    </a:lnTo>
                    <a:lnTo>
                      <a:pt x="5" y="73"/>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6" name="Freeform 504"/>
              <p:cNvSpPr>
                <a:spLocks/>
              </p:cNvSpPr>
              <p:nvPr/>
            </p:nvSpPr>
            <p:spPr bwMode="auto">
              <a:xfrm>
                <a:off x="3447" y="3111"/>
                <a:ext cx="10" cy="11"/>
              </a:xfrm>
              <a:custGeom>
                <a:avLst/>
                <a:gdLst>
                  <a:gd name="T0" fmla="*/ 0 w 204"/>
                  <a:gd name="T1" fmla="*/ 0 h 199"/>
                  <a:gd name="T2" fmla="*/ 0 w 204"/>
                  <a:gd name="T3" fmla="*/ 0 h 199"/>
                  <a:gd name="T4" fmla="*/ 0 w 204"/>
                  <a:gd name="T5" fmla="*/ 0 h 199"/>
                  <a:gd name="T6" fmla="*/ 0 w 204"/>
                  <a:gd name="T7" fmla="*/ 0 h 199"/>
                  <a:gd name="T8" fmla="*/ 0 w 204"/>
                  <a:gd name="T9" fmla="*/ 0 h 199"/>
                  <a:gd name="T10" fmla="*/ 0 w 204"/>
                  <a:gd name="T11" fmla="*/ 0 h 199"/>
                  <a:gd name="T12" fmla="*/ 0 w 204"/>
                  <a:gd name="T13" fmla="*/ 0 h 199"/>
                  <a:gd name="T14" fmla="*/ 0 w 204"/>
                  <a:gd name="T15" fmla="*/ 0 h 199"/>
                  <a:gd name="T16" fmla="*/ 0 w 204"/>
                  <a:gd name="T17" fmla="*/ 0 h 199"/>
                  <a:gd name="T18" fmla="*/ 0 w 204"/>
                  <a:gd name="T19" fmla="*/ 0 h 199"/>
                  <a:gd name="T20" fmla="*/ 0 w 204"/>
                  <a:gd name="T21" fmla="*/ 0 h 199"/>
                  <a:gd name="T22" fmla="*/ 0 w 204"/>
                  <a:gd name="T23" fmla="*/ 0 h 199"/>
                  <a:gd name="T24" fmla="*/ 0 w 204"/>
                  <a:gd name="T25" fmla="*/ 0 h 199"/>
                  <a:gd name="T26" fmla="*/ 0 w 204"/>
                  <a:gd name="T27" fmla="*/ 0 h 199"/>
                  <a:gd name="T28" fmla="*/ 0 w 204"/>
                  <a:gd name="T29" fmla="*/ 0 h 199"/>
                  <a:gd name="T30" fmla="*/ 0 w 204"/>
                  <a:gd name="T31" fmla="*/ 0 h 199"/>
                  <a:gd name="T32" fmla="*/ 0 w 204"/>
                  <a:gd name="T33" fmla="*/ 0 h 199"/>
                  <a:gd name="T34" fmla="*/ 0 w 204"/>
                  <a:gd name="T35" fmla="*/ 0 h 199"/>
                  <a:gd name="T36" fmla="*/ 0 w 204"/>
                  <a:gd name="T37" fmla="*/ 0 h 199"/>
                  <a:gd name="T38" fmla="*/ 0 w 204"/>
                  <a:gd name="T39" fmla="*/ 0 h 199"/>
                  <a:gd name="T40" fmla="*/ 0 w 204"/>
                  <a:gd name="T41" fmla="*/ 0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99"/>
                  <a:gd name="T65" fmla="*/ 204 w 20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99">
                    <a:moveTo>
                      <a:pt x="4" y="62"/>
                    </a:moveTo>
                    <a:lnTo>
                      <a:pt x="142" y="0"/>
                    </a:lnTo>
                    <a:lnTo>
                      <a:pt x="146"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4"/>
                    </a:lnTo>
                    <a:lnTo>
                      <a:pt x="0" y="68"/>
                    </a:lnTo>
                    <a:lnTo>
                      <a:pt x="2" y="64"/>
                    </a:lnTo>
                    <a:lnTo>
                      <a:pt x="4" y="62"/>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7" name="Freeform 505"/>
              <p:cNvSpPr>
                <a:spLocks/>
              </p:cNvSpPr>
              <p:nvPr/>
            </p:nvSpPr>
            <p:spPr bwMode="auto">
              <a:xfrm>
                <a:off x="3450" y="3113"/>
                <a:ext cx="6" cy="8"/>
              </a:xfrm>
              <a:custGeom>
                <a:avLst/>
                <a:gdLst>
                  <a:gd name="T0" fmla="*/ 0 w 118"/>
                  <a:gd name="T1" fmla="*/ 0 h 154"/>
                  <a:gd name="T2" fmla="*/ 0 w 118"/>
                  <a:gd name="T3" fmla="*/ 0 h 154"/>
                  <a:gd name="T4" fmla="*/ 0 w 118"/>
                  <a:gd name="T5" fmla="*/ 0 h 154"/>
                  <a:gd name="T6" fmla="*/ 0 w 118"/>
                  <a:gd name="T7" fmla="*/ 0 h 154"/>
                  <a:gd name="T8" fmla="*/ 0 w 118"/>
                  <a:gd name="T9" fmla="*/ 0 h 154"/>
                  <a:gd name="T10" fmla="*/ 0 w 118"/>
                  <a:gd name="T11" fmla="*/ 0 h 154"/>
                  <a:gd name="T12" fmla="*/ 0 w 118"/>
                  <a:gd name="T13" fmla="*/ 0 h 154"/>
                  <a:gd name="T14" fmla="*/ 0 w 118"/>
                  <a:gd name="T15" fmla="*/ 0 h 154"/>
                  <a:gd name="T16" fmla="*/ 0 w 118"/>
                  <a:gd name="T17" fmla="*/ 0 h 154"/>
                  <a:gd name="T18" fmla="*/ 0 w 118"/>
                  <a:gd name="T19" fmla="*/ 0 h 154"/>
                  <a:gd name="T20" fmla="*/ 0 w 118"/>
                  <a:gd name="T21" fmla="*/ 0 h 154"/>
                  <a:gd name="T22" fmla="*/ 0 w 118"/>
                  <a:gd name="T23" fmla="*/ 0 h 154"/>
                  <a:gd name="T24" fmla="*/ 0 w 118"/>
                  <a:gd name="T25" fmla="*/ 0 h 154"/>
                  <a:gd name="T26" fmla="*/ 0 w 118"/>
                  <a:gd name="T27" fmla="*/ 0 h 154"/>
                  <a:gd name="T28" fmla="*/ 0 w 118"/>
                  <a:gd name="T29" fmla="*/ 0 h 154"/>
                  <a:gd name="T30" fmla="*/ 0 w 118"/>
                  <a:gd name="T31" fmla="*/ 0 h 154"/>
                  <a:gd name="T32" fmla="*/ 0 w 118"/>
                  <a:gd name="T33" fmla="*/ 0 h 154"/>
                  <a:gd name="T34" fmla="*/ 0 w 118"/>
                  <a:gd name="T35" fmla="*/ 0 h 154"/>
                  <a:gd name="T36" fmla="*/ 0 w 118"/>
                  <a:gd name="T37" fmla="*/ 0 h 154"/>
                  <a:gd name="T38" fmla="*/ 0 w 118"/>
                  <a:gd name="T39" fmla="*/ 0 h 154"/>
                  <a:gd name="T40" fmla="*/ 0 w 118"/>
                  <a:gd name="T41" fmla="*/ 0 h 154"/>
                  <a:gd name="T42" fmla="*/ 0 w 118"/>
                  <a:gd name="T43" fmla="*/ 0 h 154"/>
                  <a:gd name="T44" fmla="*/ 0 w 118"/>
                  <a:gd name="T45" fmla="*/ 0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8"/>
                  <a:gd name="T70" fmla="*/ 0 h 154"/>
                  <a:gd name="T71" fmla="*/ 118 w 118"/>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8" h="154">
                    <a:moveTo>
                      <a:pt x="88" y="6"/>
                    </a:moveTo>
                    <a:lnTo>
                      <a:pt x="116" y="77"/>
                    </a:lnTo>
                    <a:lnTo>
                      <a:pt x="118" y="85"/>
                    </a:lnTo>
                    <a:lnTo>
                      <a:pt x="118" y="95"/>
                    </a:lnTo>
                    <a:lnTo>
                      <a:pt x="116" y="103"/>
                    </a:lnTo>
                    <a:lnTo>
                      <a:pt x="112" y="108"/>
                    </a:lnTo>
                    <a:lnTo>
                      <a:pt x="14" y="152"/>
                    </a:lnTo>
                    <a:lnTo>
                      <a:pt x="6" y="154"/>
                    </a:lnTo>
                    <a:lnTo>
                      <a:pt x="2" y="150"/>
                    </a:lnTo>
                    <a:lnTo>
                      <a:pt x="0" y="140"/>
                    </a:lnTo>
                    <a:lnTo>
                      <a:pt x="1" y="127"/>
                    </a:lnTo>
                    <a:lnTo>
                      <a:pt x="4" y="112"/>
                    </a:lnTo>
                    <a:lnTo>
                      <a:pt x="9" y="95"/>
                    </a:lnTo>
                    <a:lnTo>
                      <a:pt x="14" y="77"/>
                    </a:lnTo>
                    <a:lnTo>
                      <a:pt x="21" y="61"/>
                    </a:lnTo>
                    <a:lnTo>
                      <a:pt x="29" y="46"/>
                    </a:lnTo>
                    <a:lnTo>
                      <a:pt x="38" y="33"/>
                    </a:lnTo>
                    <a:lnTo>
                      <a:pt x="48" y="21"/>
                    </a:lnTo>
                    <a:lnTo>
                      <a:pt x="58" y="12"/>
                    </a:lnTo>
                    <a:lnTo>
                      <a:pt x="67" y="4"/>
                    </a:lnTo>
                    <a:lnTo>
                      <a:pt x="76" y="0"/>
                    </a:lnTo>
                    <a:lnTo>
                      <a:pt x="83" y="1"/>
                    </a:lnTo>
                    <a:lnTo>
                      <a:pt x="88" y="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8" name="Freeform 506"/>
              <p:cNvSpPr>
                <a:spLocks/>
              </p:cNvSpPr>
              <p:nvPr/>
            </p:nvSpPr>
            <p:spPr bwMode="auto">
              <a:xfrm>
                <a:off x="3463" y="3099"/>
                <a:ext cx="13" cy="16"/>
              </a:xfrm>
              <a:custGeom>
                <a:avLst/>
                <a:gdLst>
                  <a:gd name="T0" fmla="*/ 0 w 287"/>
                  <a:gd name="T1" fmla="*/ 0 h 280"/>
                  <a:gd name="T2" fmla="*/ 0 w 287"/>
                  <a:gd name="T3" fmla="*/ 0 h 280"/>
                  <a:gd name="T4" fmla="*/ 0 w 287"/>
                  <a:gd name="T5" fmla="*/ 0 h 280"/>
                  <a:gd name="T6" fmla="*/ 0 w 287"/>
                  <a:gd name="T7" fmla="*/ 0 h 280"/>
                  <a:gd name="T8" fmla="*/ 0 w 287"/>
                  <a:gd name="T9" fmla="*/ 0 h 280"/>
                  <a:gd name="T10" fmla="*/ 0 60000 65536"/>
                  <a:gd name="T11" fmla="*/ 0 60000 65536"/>
                  <a:gd name="T12" fmla="*/ 0 60000 65536"/>
                  <a:gd name="T13" fmla="*/ 0 60000 65536"/>
                  <a:gd name="T14" fmla="*/ 0 60000 65536"/>
                  <a:gd name="T15" fmla="*/ 0 w 287"/>
                  <a:gd name="T16" fmla="*/ 0 h 280"/>
                  <a:gd name="T17" fmla="*/ 287 w 287"/>
                  <a:gd name="T18" fmla="*/ 280 h 280"/>
                </a:gdLst>
                <a:ahLst/>
                <a:cxnLst>
                  <a:cxn ang="T10">
                    <a:pos x="T0" y="T1"/>
                  </a:cxn>
                  <a:cxn ang="T11">
                    <a:pos x="T2" y="T3"/>
                  </a:cxn>
                  <a:cxn ang="T12">
                    <a:pos x="T4" y="T5"/>
                  </a:cxn>
                  <a:cxn ang="T13">
                    <a:pos x="T6" y="T7"/>
                  </a:cxn>
                  <a:cxn ang="T14">
                    <a:pos x="T8" y="T9"/>
                  </a:cxn>
                </a:cxnLst>
                <a:rect l="T15" t="T16" r="T17" b="T18"/>
                <a:pathLst>
                  <a:path w="287" h="280">
                    <a:moveTo>
                      <a:pt x="287" y="186"/>
                    </a:moveTo>
                    <a:lnTo>
                      <a:pt x="78" y="280"/>
                    </a:lnTo>
                    <a:lnTo>
                      <a:pt x="0" y="93"/>
                    </a:lnTo>
                    <a:lnTo>
                      <a:pt x="210" y="0"/>
                    </a:lnTo>
                    <a:lnTo>
                      <a:pt x="287"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09" name="Freeform 507"/>
              <p:cNvSpPr>
                <a:spLocks/>
              </p:cNvSpPr>
              <p:nvPr/>
            </p:nvSpPr>
            <p:spPr bwMode="auto">
              <a:xfrm>
                <a:off x="3465" y="3102"/>
                <a:ext cx="11" cy="12"/>
              </a:xfrm>
              <a:custGeom>
                <a:avLst/>
                <a:gdLst>
                  <a:gd name="T0" fmla="*/ 0 w 227"/>
                  <a:gd name="T1" fmla="*/ 0 h 203"/>
                  <a:gd name="T2" fmla="*/ 0 w 227"/>
                  <a:gd name="T3" fmla="*/ 0 h 203"/>
                  <a:gd name="T4" fmla="*/ 0 w 227"/>
                  <a:gd name="T5" fmla="*/ 0 h 203"/>
                  <a:gd name="T6" fmla="*/ 0 w 227"/>
                  <a:gd name="T7" fmla="*/ 0 h 203"/>
                  <a:gd name="T8" fmla="*/ 0 w 227"/>
                  <a:gd name="T9" fmla="*/ 0 h 203"/>
                  <a:gd name="T10" fmla="*/ 0 60000 65536"/>
                  <a:gd name="T11" fmla="*/ 0 60000 65536"/>
                  <a:gd name="T12" fmla="*/ 0 60000 65536"/>
                  <a:gd name="T13" fmla="*/ 0 60000 65536"/>
                  <a:gd name="T14" fmla="*/ 0 60000 65536"/>
                  <a:gd name="T15" fmla="*/ 0 w 227"/>
                  <a:gd name="T16" fmla="*/ 0 h 203"/>
                  <a:gd name="T17" fmla="*/ 227 w 227"/>
                  <a:gd name="T18" fmla="*/ 203 h 203"/>
                </a:gdLst>
                <a:ahLst/>
                <a:cxnLst>
                  <a:cxn ang="T10">
                    <a:pos x="T0" y="T1"/>
                  </a:cxn>
                  <a:cxn ang="T11">
                    <a:pos x="T2" y="T3"/>
                  </a:cxn>
                  <a:cxn ang="T12">
                    <a:pos x="T4" y="T5"/>
                  </a:cxn>
                  <a:cxn ang="T13">
                    <a:pos x="T6" y="T7"/>
                  </a:cxn>
                  <a:cxn ang="T14">
                    <a:pos x="T8" y="T9"/>
                  </a:cxn>
                </a:cxnLst>
                <a:rect l="T15" t="T16" r="T17" b="T18"/>
                <a:pathLst>
                  <a:path w="227" h="203">
                    <a:moveTo>
                      <a:pt x="227" y="125"/>
                    </a:moveTo>
                    <a:lnTo>
                      <a:pt x="53" y="203"/>
                    </a:lnTo>
                    <a:lnTo>
                      <a:pt x="0" y="78"/>
                    </a:lnTo>
                    <a:lnTo>
                      <a:pt x="175" y="0"/>
                    </a:lnTo>
                    <a:lnTo>
                      <a:pt x="227" y="125"/>
                    </a:lnTo>
                    <a:close/>
                  </a:path>
                </a:pathLst>
              </a:custGeom>
              <a:solidFill>
                <a:srgbClr val="BAC2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0" name="Freeform 508"/>
              <p:cNvSpPr>
                <a:spLocks/>
              </p:cNvSpPr>
              <p:nvPr/>
            </p:nvSpPr>
            <p:spPr bwMode="auto">
              <a:xfrm>
                <a:off x="3465" y="3100"/>
                <a:ext cx="10" cy="13"/>
              </a:xfrm>
              <a:custGeom>
                <a:avLst/>
                <a:gdLst>
                  <a:gd name="T0" fmla="*/ 0 w 238"/>
                  <a:gd name="T1" fmla="*/ 0 h 234"/>
                  <a:gd name="T2" fmla="*/ 0 w 238"/>
                  <a:gd name="T3" fmla="*/ 0 h 234"/>
                  <a:gd name="T4" fmla="*/ 0 w 238"/>
                  <a:gd name="T5" fmla="*/ 0 h 234"/>
                  <a:gd name="T6" fmla="*/ 0 w 238"/>
                  <a:gd name="T7" fmla="*/ 0 h 234"/>
                  <a:gd name="T8" fmla="*/ 0 w 238"/>
                  <a:gd name="T9" fmla="*/ 0 h 234"/>
                  <a:gd name="T10" fmla="*/ 0 w 238"/>
                  <a:gd name="T11" fmla="*/ 0 h 234"/>
                  <a:gd name="T12" fmla="*/ 0 w 238"/>
                  <a:gd name="T13" fmla="*/ 0 h 234"/>
                  <a:gd name="T14" fmla="*/ 0 w 238"/>
                  <a:gd name="T15" fmla="*/ 0 h 234"/>
                  <a:gd name="T16" fmla="*/ 0 w 238"/>
                  <a:gd name="T17" fmla="*/ 0 h 234"/>
                  <a:gd name="T18" fmla="*/ 0 w 238"/>
                  <a:gd name="T19" fmla="*/ 0 h 234"/>
                  <a:gd name="T20" fmla="*/ 0 w 238"/>
                  <a:gd name="T21" fmla="*/ 0 h 234"/>
                  <a:gd name="T22" fmla="*/ 0 w 238"/>
                  <a:gd name="T23" fmla="*/ 0 h 234"/>
                  <a:gd name="T24" fmla="*/ 0 w 238"/>
                  <a:gd name="T25" fmla="*/ 0 h 234"/>
                  <a:gd name="T26" fmla="*/ 0 w 238"/>
                  <a:gd name="T27" fmla="*/ 0 h 234"/>
                  <a:gd name="T28" fmla="*/ 0 w 238"/>
                  <a:gd name="T29" fmla="*/ 0 h 234"/>
                  <a:gd name="T30" fmla="*/ 0 w 238"/>
                  <a:gd name="T31" fmla="*/ 0 h 234"/>
                  <a:gd name="T32" fmla="*/ 0 w 238"/>
                  <a:gd name="T33" fmla="*/ 0 h 234"/>
                  <a:gd name="T34" fmla="*/ 0 w 238"/>
                  <a:gd name="T35" fmla="*/ 0 h 234"/>
                  <a:gd name="T36" fmla="*/ 0 w 238"/>
                  <a:gd name="T37" fmla="*/ 0 h 234"/>
                  <a:gd name="T38" fmla="*/ 0 w 238"/>
                  <a:gd name="T39" fmla="*/ 0 h 234"/>
                  <a:gd name="T40" fmla="*/ 0 w 238"/>
                  <a:gd name="T41" fmla="*/ 0 h 2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8"/>
                  <a:gd name="T64" fmla="*/ 0 h 234"/>
                  <a:gd name="T65" fmla="*/ 238 w 238"/>
                  <a:gd name="T66" fmla="*/ 234 h 2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8" h="234">
                    <a:moveTo>
                      <a:pt x="4" y="72"/>
                    </a:moveTo>
                    <a:lnTo>
                      <a:pt x="167" y="0"/>
                    </a:lnTo>
                    <a:lnTo>
                      <a:pt x="171" y="0"/>
                    </a:lnTo>
                    <a:lnTo>
                      <a:pt x="175" y="2"/>
                    </a:lnTo>
                    <a:lnTo>
                      <a:pt x="180" y="6"/>
                    </a:lnTo>
                    <a:lnTo>
                      <a:pt x="183" y="12"/>
                    </a:lnTo>
                    <a:lnTo>
                      <a:pt x="236" y="141"/>
                    </a:lnTo>
                    <a:lnTo>
                      <a:pt x="238" y="147"/>
                    </a:lnTo>
                    <a:lnTo>
                      <a:pt x="238" y="154"/>
                    </a:lnTo>
                    <a:lnTo>
                      <a:pt x="237" y="159"/>
                    </a:lnTo>
                    <a:lnTo>
                      <a:pt x="234" y="162"/>
                    </a:lnTo>
                    <a:lnTo>
                      <a:pt x="73" y="234"/>
                    </a:lnTo>
                    <a:lnTo>
                      <a:pt x="69" y="234"/>
                    </a:lnTo>
                    <a:lnTo>
                      <a:pt x="63" y="232"/>
                    </a:lnTo>
                    <a:lnTo>
                      <a:pt x="59" y="227"/>
                    </a:lnTo>
                    <a:lnTo>
                      <a:pt x="55" y="221"/>
                    </a:lnTo>
                    <a:lnTo>
                      <a:pt x="2" y="94"/>
                    </a:lnTo>
                    <a:lnTo>
                      <a:pt x="0" y="86"/>
                    </a:lnTo>
                    <a:lnTo>
                      <a:pt x="0" y="80"/>
                    </a:lnTo>
                    <a:lnTo>
                      <a:pt x="1" y="76"/>
                    </a:lnTo>
                    <a:lnTo>
                      <a:pt x="4" y="72"/>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1" name="Freeform 509"/>
              <p:cNvSpPr>
                <a:spLocks/>
              </p:cNvSpPr>
              <p:nvPr/>
            </p:nvSpPr>
            <p:spPr bwMode="auto">
              <a:xfrm>
                <a:off x="3465" y="3101"/>
                <a:ext cx="10" cy="11"/>
              </a:xfrm>
              <a:custGeom>
                <a:avLst/>
                <a:gdLst>
                  <a:gd name="T0" fmla="*/ 0 w 204"/>
                  <a:gd name="T1" fmla="*/ 0 h 199"/>
                  <a:gd name="T2" fmla="*/ 0 w 204"/>
                  <a:gd name="T3" fmla="*/ 0 h 199"/>
                  <a:gd name="T4" fmla="*/ 0 w 204"/>
                  <a:gd name="T5" fmla="*/ 0 h 199"/>
                  <a:gd name="T6" fmla="*/ 0 w 204"/>
                  <a:gd name="T7" fmla="*/ 0 h 199"/>
                  <a:gd name="T8" fmla="*/ 0 w 204"/>
                  <a:gd name="T9" fmla="*/ 0 h 199"/>
                  <a:gd name="T10" fmla="*/ 0 w 204"/>
                  <a:gd name="T11" fmla="*/ 0 h 199"/>
                  <a:gd name="T12" fmla="*/ 0 w 204"/>
                  <a:gd name="T13" fmla="*/ 0 h 199"/>
                  <a:gd name="T14" fmla="*/ 0 w 204"/>
                  <a:gd name="T15" fmla="*/ 0 h 199"/>
                  <a:gd name="T16" fmla="*/ 0 w 204"/>
                  <a:gd name="T17" fmla="*/ 0 h 199"/>
                  <a:gd name="T18" fmla="*/ 0 w 204"/>
                  <a:gd name="T19" fmla="*/ 0 h 199"/>
                  <a:gd name="T20" fmla="*/ 0 w 204"/>
                  <a:gd name="T21" fmla="*/ 0 h 199"/>
                  <a:gd name="T22" fmla="*/ 0 w 204"/>
                  <a:gd name="T23" fmla="*/ 0 h 199"/>
                  <a:gd name="T24" fmla="*/ 0 w 204"/>
                  <a:gd name="T25" fmla="*/ 0 h 199"/>
                  <a:gd name="T26" fmla="*/ 0 w 204"/>
                  <a:gd name="T27" fmla="*/ 0 h 199"/>
                  <a:gd name="T28" fmla="*/ 0 w 204"/>
                  <a:gd name="T29" fmla="*/ 0 h 199"/>
                  <a:gd name="T30" fmla="*/ 0 w 204"/>
                  <a:gd name="T31" fmla="*/ 0 h 199"/>
                  <a:gd name="T32" fmla="*/ 0 w 204"/>
                  <a:gd name="T33" fmla="*/ 0 h 199"/>
                  <a:gd name="T34" fmla="*/ 0 w 204"/>
                  <a:gd name="T35" fmla="*/ 0 h 199"/>
                  <a:gd name="T36" fmla="*/ 0 w 204"/>
                  <a:gd name="T37" fmla="*/ 0 h 199"/>
                  <a:gd name="T38" fmla="*/ 0 w 204"/>
                  <a:gd name="T39" fmla="*/ 0 h 199"/>
                  <a:gd name="T40" fmla="*/ 0 w 204"/>
                  <a:gd name="T41" fmla="*/ 0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4"/>
                  <a:gd name="T64" fmla="*/ 0 h 199"/>
                  <a:gd name="T65" fmla="*/ 204 w 204"/>
                  <a:gd name="T66" fmla="*/ 199 h 1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4" h="199">
                    <a:moveTo>
                      <a:pt x="4" y="62"/>
                    </a:moveTo>
                    <a:lnTo>
                      <a:pt x="141" y="0"/>
                    </a:lnTo>
                    <a:lnTo>
                      <a:pt x="145" y="0"/>
                    </a:lnTo>
                    <a:lnTo>
                      <a:pt x="150" y="2"/>
                    </a:lnTo>
                    <a:lnTo>
                      <a:pt x="153" y="5"/>
                    </a:lnTo>
                    <a:lnTo>
                      <a:pt x="156" y="10"/>
                    </a:lnTo>
                    <a:lnTo>
                      <a:pt x="202" y="120"/>
                    </a:lnTo>
                    <a:lnTo>
                      <a:pt x="204" y="125"/>
                    </a:lnTo>
                    <a:lnTo>
                      <a:pt x="204" y="130"/>
                    </a:lnTo>
                    <a:lnTo>
                      <a:pt x="202" y="135"/>
                    </a:lnTo>
                    <a:lnTo>
                      <a:pt x="200" y="138"/>
                    </a:lnTo>
                    <a:lnTo>
                      <a:pt x="62" y="199"/>
                    </a:lnTo>
                    <a:lnTo>
                      <a:pt x="58" y="199"/>
                    </a:lnTo>
                    <a:lnTo>
                      <a:pt x="54" y="198"/>
                    </a:lnTo>
                    <a:lnTo>
                      <a:pt x="51" y="194"/>
                    </a:lnTo>
                    <a:lnTo>
                      <a:pt x="48" y="188"/>
                    </a:lnTo>
                    <a:lnTo>
                      <a:pt x="2" y="80"/>
                    </a:lnTo>
                    <a:lnTo>
                      <a:pt x="0" y="73"/>
                    </a:lnTo>
                    <a:lnTo>
                      <a:pt x="0" y="68"/>
                    </a:lnTo>
                    <a:lnTo>
                      <a:pt x="2" y="64"/>
                    </a:lnTo>
                    <a:lnTo>
                      <a:pt x="4" y="62"/>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2" name="Freeform 510"/>
              <p:cNvSpPr>
                <a:spLocks/>
              </p:cNvSpPr>
              <p:nvPr/>
            </p:nvSpPr>
            <p:spPr bwMode="auto">
              <a:xfrm>
                <a:off x="3468" y="3103"/>
                <a:ext cx="6" cy="8"/>
              </a:xfrm>
              <a:custGeom>
                <a:avLst/>
                <a:gdLst>
                  <a:gd name="T0" fmla="*/ 0 w 119"/>
                  <a:gd name="T1" fmla="*/ 0 h 154"/>
                  <a:gd name="T2" fmla="*/ 0 w 119"/>
                  <a:gd name="T3" fmla="*/ 0 h 154"/>
                  <a:gd name="T4" fmla="*/ 0 w 119"/>
                  <a:gd name="T5" fmla="*/ 0 h 154"/>
                  <a:gd name="T6" fmla="*/ 0 w 119"/>
                  <a:gd name="T7" fmla="*/ 0 h 154"/>
                  <a:gd name="T8" fmla="*/ 0 w 119"/>
                  <a:gd name="T9" fmla="*/ 0 h 154"/>
                  <a:gd name="T10" fmla="*/ 0 w 119"/>
                  <a:gd name="T11" fmla="*/ 0 h 154"/>
                  <a:gd name="T12" fmla="*/ 0 w 119"/>
                  <a:gd name="T13" fmla="*/ 0 h 154"/>
                  <a:gd name="T14" fmla="*/ 0 w 119"/>
                  <a:gd name="T15" fmla="*/ 0 h 154"/>
                  <a:gd name="T16" fmla="*/ 0 w 119"/>
                  <a:gd name="T17" fmla="*/ 0 h 154"/>
                  <a:gd name="T18" fmla="*/ 0 w 119"/>
                  <a:gd name="T19" fmla="*/ 0 h 154"/>
                  <a:gd name="T20" fmla="*/ 0 w 119"/>
                  <a:gd name="T21" fmla="*/ 0 h 154"/>
                  <a:gd name="T22" fmla="*/ 0 w 119"/>
                  <a:gd name="T23" fmla="*/ 0 h 154"/>
                  <a:gd name="T24" fmla="*/ 0 w 119"/>
                  <a:gd name="T25" fmla="*/ 0 h 154"/>
                  <a:gd name="T26" fmla="*/ 0 w 119"/>
                  <a:gd name="T27" fmla="*/ 0 h 154"/>
                  <a:gd name="T28" fmla="*/ 0 w 119"/>
                  <a:gd name="T29" fmla="*/ 0 h 154"/>
                  <a:gd name="T30" fmla="*/ 0 w 119"/>
                  <a:gd name="T31" fmla="*/ 0 h 154"/>
                  <a:gd name="T32" fmla="*/ 0 w 119"/>
                  <a:gd name="T33" fmla="*/ 0 h 154"/>
                  <a:gd name="T34" fmla="*/ 0 w 119"/>
                  <a:gd name="T35" fmla="*/ 0 h 154"/>
                  <a:gd name="T36" fmla="*/ 0 w 119"/>
                  <a:gd name="T37" fmla="*/ 0 h 154"/>
                  <a:gd name="T38" fmla="*/ 0 w 119"/>
                  <a:gd name="T39" fmla="*/ 0 h 154"/>
                  <a:gd name="T40" fmla="*/ 0 w 119"/>
                  <a:gd name="T41" fmla="*/ 0 h 154"/>
                  <a:gd name="T42" fmla="*/ 0 w 119"/>
                  <a:gd name="T43" fmla="*/ 0 h 154"/>
                  <a:gd name="T44" fmla="*/ 0 w 119"/>
                  <a:gd name="T45" fmla="*/ 0 h 1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9"/>
                  <a:gd name="T70" fmla="*/ 0 h 154"/>
                  <a:gd name="T71" fmla="*/ 119 w 119"/>
                  <a:gd name="T72" fmla="*/ 154 h 1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9" h="154">
                    <a:moveTo>
                      <a:pt x="88" y="6"/>
                    </a:moveTo>
                    <a:lnTo>
                      <a:pt x="116" y="78"/>
                    </a:lnTo>
                    <a:lnTo>
                      <a:pt x="118" y="86"/>
                    </a:lnTo>
                    <a:lnTo>
                      <a:pt x="119" y="95"/>
                    </a:lnTo>
                    <a:lnTo>
                      <a:pt x="117" y="103"/>
                    </a:lnTo>
                    <a:lnTo>
                      <a:pt x="112" y="109"/>
                    </a:lnTo>
                    <a:lnTo>
                      <a:pt x="14" y="152"/>
                    </a:lnTo>
                    <a:lnTo>
                      <a:pt x="6" y="154"/>
                    </a:lnTo>
                    <a:lnTo>
                      <a:pt x="2" y="150"/>
                    </a:lnTo>
                    <a:lnTo>
                      <a:pt x="0" y="140"/>
                    </a:lnTo>
                    <a:lnTo>
                      <a:pt x="1" y="128"/>
                    </a:lnTo>
                    <a:lnTo>
                      <a:pt x="4" y="112"/>
                    </a:lnTo>
                    <a:lnTo>
                      <a:pt x="9" y="95"/>
                    </a:lnTo>
                    <a:lnTo>
                      <a:pt x="14" y="78"/>
                    </a:lnTo>
                    <a:lnTo>
                      <a:pt x="21" y="61"/>
                    </a:lnTo>
                    <a:lnTo>
                      <a:pt x="29" y="46"/>
                    </a:lnTo>
                    <a:lnTo>
                      <a:pt x="38" y="33"/>
                    </a:lnTo>
                    <a:lnTo>
                      <a:pt x="48" y="21"/>
                    </a:lnTo>
                    <a:lnTo>
                      <a:pt x="58" y="12"/>
                    </a:lnTo>
                    <a:lnTo>
                      <a:pt x="67" y="4"/>
                    </a:lnTo>
                    <a:lnTo>
                      <a:pt x="76" y="0"/>
                    </a:lnTo>
                    <a:lnTo>
                      <a:pt x="82" y="1"/>
                    </a:lnTo>
                    <a:lnTo>
                      <a:pt x="88" y="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3" name="Freeform 511"/>
              <p:cNvSpPr>
                <a:spLocks/>
              </p:cNvSpPr>
              <p:nvPr/>
            </p:nvSpPr>
            <p:spPr bwMode="auto">
              <a:xfrm>
                <a:off x="3488" y="3092"/>
                <a:ext cx="4" cy="6"/>
              </a:xfrm>
              <a:custGeom>
                <a:avLst/>
                <a:gdLst>
                  <a:gd name="T0" fmla="*/ 0 w 100"/>
                  <a:gd name="T1" fmla="*/ 0 h 104"/>
                  <a:gd name="T2" fmla="*/ 0 w 100"/>
                  <a:gd name="T3" fmla="*/ 0 h 104"/>
                  <a:gd name="T4" fmla="*/ 0 w 100"/>
                  <a:gd name="T5" fmla="*/ 0 h 104"/>
                  <a:gd name="T6" fmla="*/ 0 w 100"/>
                  <a:gd name="T7" fmla="*/ 0 h 104"/>
                  <a:gd name="T8" fmla="*/ 0 w 100"/>
                  <a:gd name="T9" fmla="*/ 0 h 104"/>
                  <a:gd name="T10" fmla="*/ 0 w 100"/>
                  <a:gd name="T11" fmla="*/ 0 h 104"/>
                  <a:gd name="T12" fmla="*/ 0 w 100"/>
                  <a:gd name="T13" fmla="*/ 0 h 104"/>
                  <a:gd name="T14" fmla="*/ 0 w 100"/>
                  <a:gd name="T15" fmla="*/ 0 h 104"/>
                  <a:gd name="T16" fmla="*/ 0 w 100"/>
                  <a:gd name="T17" fmla="*/ 0 h 104"/>
                  <a:gd name="T18" fmla="*/ 0 w 100"/>
                  <a:gd name="T19" fmla="*/ 0 h 104"/>
                  <a:gd name="T20" fmla="*/ 0 w 100"/>
                  <a:gd name="T21" fmla="*/ 0 h 104"/>
                  <a:gd name="T22" fmla="*/ 0 w 100"/>
                  <a:gd name="T23" fmla="*/ 0 h 104"/>
                  <a:gd name="T24" fmla="*/ 0 w 100"/>
                  <a:gd name="T25" fmla="*/ 0 h 104"/>
                  <a:gd name="T26" fmla="*/ 0 w 100"/>
                  <a:gd name="T27" fmla="*/ 0 h 104"/>
                  <a:gd name="T28" fmla="*/ 0 w 100"/>
                  <a:gd name="T29" fmla="*/ 0 h 104"/>
                  <a:gd name="T30" fmla="*/ 0 w 100"/>
                  <a:gd name="T31" fmla="*/ 0 h 104"/>
                  <a:gd name="T32" fmla="*/ 0 w 100"/>
                  <a:gd name="T33" fmla="*/ 0 h 104"/>
                  <a:gd name="T34" fmla="*/ 0 w 100"/>
                  <a:gd name="T35" fmla="*/ 0 h 104"/>
                  <a:gd name="T36" fmla="*/ 0 w 100"/>
                  <a:gd name="T37" fmla="*/ 0 h 104"/>
                  <a:gd name="T38" fmla="*/ 0 w 100"/>
                  <a:gd name="T39" fmla="*/ 0 h 104"/>
                  <a:gd name="T40" fmla="*/ 0 w 100"/>
                  <a:gd name="T41" fmla="*/ 0 h 104"/>
                  <a:gd name="T42" fmla="*/ 0 w 100"/>
                  <a:gd name="T43" fmla="*/ 0 h 104"/>
                  <a:gd name="T44" fmla="*/ 0 w 100"/>
                  <a:gd name="T45" fmla="*/ 0 h 104"/>
                  <a:gd name="T46" fmla="*/ 0 w 100"/>
                  <a:gd name="T47" fmla="*/ 0 h 104"/>
                  <a:gd name="T48" fmla="*/ 0 w 100"/>
                  <a:gd name="T49" fmla="*/ 0 h 104"/>
                  <a:gd name="T50" fmla="*/ 0 w 100"/>
                  <a:gd name="T51" fmla="*/ 0 h 104"/>
                  <a:gd name="T52" fmla="*/ 0 w 100"/>
                  <a:gd name="T53" fmla="*/ 0 h 104"/>
                  <a:gd name="T54" fmla="*/ 0 w 100"/>
                  <a:gd name="T55" fmla="*/ 0 h 104"/>
                  <a:gd name="T56" fmla="*/ 0 w 100"/>
                  <a:gd name="T57" fmla="*/ 0 h 104"/>
                  <a:gd name="T58" fmla="*/ 0 w 100"/>
                  <a:gd name="T59" fmla="*/ 0 h 104"/>
                  <a:gd name="T60" fmla="*/ 0 w 100"/>
                  <a:gd name="T61" fmla="*/ 0 h 104"/>
                  <a:gd name="T62" fmla="*/ 0 w 100"/>
                  <a:gd name="T63" fmla="*/ 0 h 104"/>
                  <a:gd name="T64" fmla="*/ 0 w 100"/>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4"/>
                  <a:gd name="T101" fmla="*/ 100 w 100"/>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4">
                    <a:moveTo>
                      <a:pt x="50" y="104"/>
                    </a:moveTo>
                    <a:lnTo>
                      <a:pt x="40" y="103"/>
                    </a:lnTo>
                    <a:lnTo>
                      <a:pt x="31" y="99"/>
                    </a:lnTo>
                    <a:lnTo>
                      <a:pt x="23" y="95"/>
                    </a:lnTo>
                    <a:lnTo>
                      <a:pt x="15" y="89"/>
                    </a:lnTo>
                    <a:lnTo>
                      <a:pt x="8" y="80"/>
                    </a:lnTo>
                    <a:lnTo>
                      <a:pt x="4" y="72"/>
                    </a:lnTo>
                    <a:lnTo>
                      <a:pt x="1" y="62"/>
                    </a:lnTo>
                    <a:lnTo>
                      <a:pt x="0" y="52"/>
                    </a:lnTo>
                    <a:lnTo>
                      <a:pt x="1" y="41"/>
                    </a:lnTo>
                    <a:lnTo>
                      <a:pt x="4" y="32"/>
                    </a:lnTo>
                    <a:lnTo>
                      <a:pt x="8" y="23"/>
                    </a:lnTo>
                    <a:lnTo>
                      <a:pt x="15" y="15"/>
                    </a:lnTo>
                    <a:lnTo>
                      <a:pt x="23" y="9"/>
                    </a:lnTo>
                    <a:lnTo>
                      <a:pt x="31" y="5"/>
                    </a:lnTo>
                    <a:lnTo>
                      <a:pt x="40" y="1"/>
                    </a:lnTo>
                    <a:lnTo>
                      <a:pt x="50" y="0"/>
                    </a:lnTo>
                    <a:lnTo>
                      <a:pt x="60" y="1"/>
                    </a:lnTo>
                    <a:lnTo>
                      <a:pt x="70" y="5"/>
                    </a:lnTo>
                    <a:lnTo>
                      <a:pt x="78" y="9"/>
                    </a:lnTo>
                    <a:lnTo>
                      <a:pt x="86" y="15"/>
                    </a:lnTo>
                    <a:lnTo>
                      <a:pt x="92" y="23"/>
                    </a:lnTo>
                    <a:lnTo>
                      <a:pt x="96" y="32"/>
                    </a:lnTo>
                    <a:lnTo>
                      <a:pt x="99" y="41"/>
                    </a:lnTo>
                    <a:lnTo>
                      <a:pt x="100" y="52"/>
                    </a:lnTo>
                    <a:lnTo>
                      <a:pt x="99" y="62"/>
                    </a:lnTo>
                    <a:lnTo>
                      <a:pt x="96" y="72"/>
                    </a:lnTo>
                    <a:lnTo>
                      <a:pt x="92" y="80"/>
                    </a:lnTo>
                    <a:lnTo>
                      <a:pt x="86" y="89"/>
                    </a:lnTo>
                    <a:lnTo>
                      <a:pt x="78" y="95"/>
                    </a:lnTo>
                    <a:lnTo>
                      <a:pt x="70" y="99"/>
                    </a:lnTo>
                    <a:lnTo>
                      <a:pt x="60" y="103"/>
                    </a:lnTo>
                    <a:lnTo>
                      <a:pt x="50" y="104"/>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4" name="Freeform 512"/>
              <p:cNvSpPr>
                <a:spLocks/>
              </p:cNvSpPr>
              <p:nvPr/>
            </p:nvSpPr>
            <p:spPr bwMode="auto">
              <a:xfrm>
                <a:off x="3419" y="3131"/>
                <a:ext cx="5" cy="5"/>
              </a:xfrm>
              <a:custGeom>
                <a:avLst/>
                <a:gdLst>
                  <a:gd name="T0" fmla="*/ 0 w 100"/>
                  <a:gd name="T1" fmla="*/ 0 h 103"/>
                  <a:gd name="T2" fmla="*/ 0 w 100"/>
                  <a:gd name="T3" fmla="*/ 0 h 103"/>
                  <a:gd name="T4" fmla="*/ 0 w 100"/>
                  <a:gd name="T5" fmla="*/ 0 h 103"/>
                  <a:gd name="T6" fmla="*/ 0 w 100"/>
                  <a:gd name="T7" fmla="*/ 0 h 103"/>
                  <a:gd name="T8" fmla="*/ 0 w 100"/>
                  <a:gd name="T9" fmla="*/ 0 h 103"/>
                  <a:gd name="T10" fmla="*/ 0 w 100"/>
                  <a:gd name="T11" fmla="*/ 0 h 103"/>
                  <a:gd name="T12" fmla="*/ 0 w 100"/>
                  <a:gd name="T13" fmla="*/ 0 h 103"/>
                  <a:gd name="T14" fmla="*/ 0 w 100"/>
                  <a:gd name="T15" fmla="*/ 0 h 103"/>
                  <a:gd name="T16" fmla="*/ 0 w 100"/>
                  <a:gd name="T17" fmla="*/ 0 h 103"/>
                  <a:gd name="T18" fmla="*/ 0 w 100"/>
                  <a:gd name="T19" fmla="*/ 0 h 103"/>
                  <a:gd name="T20" fmla="*/ 0 w 100"/>
                  <a:gd name="T21" fmla="*/ 0 h 103"/>
                  <a:gd name="T22" fmla="*/ 0 w 100"/>
                  <a:gd name="T23" fmla="*/ 0 h 103"/>
                  <a:gd name="T24" fmla="*/ 0 w 100"/>
                  <a:gd name="T25" fmla="*/ 0 h 103"/>
                  <a:gd name="T26" fmla="*/ 0 w 100"/>
                  <a:gd name="T27" fmla="*/ 0 h 103"/>
                  <a:gd name="T28" fmla="*/ 0 w 100"/>
                  <a:gd name="T29" fmla="*/ 0 h 103"/>
                  <a:gd name="T30" fmla="*/ 0 w 100"/>
                  <a:gd name="T31" fmla="*/ 0 h 103"/>
                  <a:gd name="T32" fmla="*/ 0 w 100"/>
                  <a:gd name="T33" fmla="*/ 0 h 103"/>
                  <a:gd name="T34" fmla="*/ 0 w 100"/>
                  <a:gd name="T35" fmla="*/ 0 h 103"/>
                  <a:gd name="T36" fmla="*/ 0 w 100"/>
                  <a:gd name="T37" fmla="*/ 0 h 103"/>
                  <a:gd name="T38" fmla="*/ 0 w 100"/>
                  <a:gd name="T39" fmla="*/ 0 h 103"/>
                  <a:gd name="T40" fmla="*/ 0 w 100"/>
                  <a:gd name="T41" fmla="*/ 0 h 103"/>
                  <a:gd name="T42" fmla="*/ 0 w 100"/>
                  <a:gd name="T43" fmla="*/ 0 h 103"/>
                  <a:gd name="T44" fmla="*/ 0 w 100"/>
                  <a:gd name="T45" fmla="*/ 0 h 103"/>
                  <a:gd name="T46" fmla="*/ 0 w 100"/>
                  <a:gd name="T47" fmla="*/ 0 h 103"/>
                  <a:gd name="T48" fmla="*/ 0 w 100"/>
                  <a:gd name="T49" fmla="*/ 0 h 103"/>
                  <a:gd name="T50" fmla="*/ 0 w 100"/>
                  <a:gd name="T51" fmla="*/ 0 h 103"/>
                  <a:gd name="T52" fmla="*/ 0 w 100"/>
                  <a:gd name="T53" fmla="*/ 0 h 103"/>
                  <a:gd name="T54" fmla="*/ 0 w 100"/>
                  <a:gd name="T55" fmla="*/ 0 h 103"/>
                  <a:gd name="T56" fmla="*/ 0 w 100"/>
                  <a:gd name="T57" fmla="*/ 0 h 103"/>
                  <a:gd name="T58" fmla="*/ 0 w 100"/>
                  <a:gd name="T59" fmla="*/ 0 h 103"/>
                  <a:gd name="T60" fmla="*/ 0 w 100"/>
                  <a:gd name="T61" fmla="*/ 0 h 103"/>
                  <a:gd name="T62" fmla="*/ 0 w 100"/>
                  <a:gd name="T63" fmla="*/ 0 h 103"/>
                  <a:gd name="T64" fmla="*/ 0 w 100"/>
                  <a:gd name="T65" fmla="*/ 0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103"/>
                  <a:gd name="T101" fmla="*/ 100 w 100"/>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103">
                    <a:moveTo>
                      <a:pt x="50" y="103"/>
                    </a:moveTo>
                    <a:lnTo>
                      <a:pt x="39" y="102"/>
                    </a:lnTo>
                    <a:lnTo>
                      <a:pt x="30" y="99"/>
                    </a:lnTo>
                    <a:lnTo>
                      <a:pt x="22" y="95"/>
                    </a:lnTo>
                    <a:lnTo>
                      <a:pt x="14" y="88"/>
                    </a:lnTo>
                    <a:lnTo>
                      <a:pt x="8" y="80"/>
                    </a:lnTo>
                    <a:lnTo>
                      <a:pt x="4" y="71"/>
                    </a:lnTo>
                    <a:lnTo>
                      <a:pt x="1" y="62"/>
                    </a:lnTo>
                    <a:lnTo>
                      <a:pt x="0" y="51"/>
                    </a:lnTo>
                    <a:lnTo>
                      <a:pt x="1" y="41"/>
                    </a:lnTo>
                    <a:lnTo>
                      <a:pt x="4" y="31"/>
                    </a:lnTo>
                    <a:lnTo>
                      <a:pt x="8" y="23"/>
                    </a:lnTo>
                    <a:lnTo>
                      <a:pt x="14" y="15"/>
                    </a:lnTo>
                    <a:lnTo>
                      <a:pt x="22" y="8"/>
                    </a:lnTo>
                    <a:lnTo>
                      <a:pt x="30" y="4"/>
                    </a:lnTo>
                    <a:lnTo>
                      <a:pt x="39" y="1"/>
                    </a:lnTo>
                    <a:lnTo>
                      <a:pt x="50" y="0"/>
                    </a:lnTo>
                    <a:lnTo>
                      <a:pt x="60" y="1"/>
                    </a:lnTo>
                    <a:lnTo>
                      <a:pt x="69" y="4"/>
                    </a:lnTo>
                    <a:lnTo>
                      <a:pt x="77" y="8"/>
                    </a:lnTo>
                    <a:lnTo>
                      <a:pt x="85" y="15"/>
                    </a:lnTo>
                    <a:lnTo>
                      <a:pt x="91" y="23"/>
                    </a:lnTo>
                    <a:lnTo>
                      <a:pt x="96" y="31"/>
                    </a:lnTo>
                    <a:lnTo>
                      <a:pt x="99" y="41"/>
                    </a:lnTo>
                    <a:lnTo>
                      <a:pt x="100" y="51"/>
                    </a:lnTo>
                    <a:lnTo>
                      <a:pt x="99" y="62"/>
                    </a:lnTo>
                    <a:lnTo>
                      <a:pt x="96" y="71"/>
                    </a:lnTo>
                    <a:lnTo>
                      <a:pt x="91" y="80"/>
                    </a:lnTo>
                    <a:lnTo>
                      <a:pt x="85" y="88"/>
                    </a:lnTo>
                    <a:lnTo>
                      <a:pt x="77" y="95"/>
                    </a:lnTo>
                    <a:lnTo>
                      <a:pt x="69" y="99"/>
                    </a:lnTo>
                    <a:lnTo>
                      <a:pt x="60" y="102"/>
                    </a:lnTo>
                    <a:lnTo>
                      <a:pt x="50" y="103"/>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5" name="Freeform 513"/>
              <p:cNvSpPr>
                <a:spLocks/>
              </p:cNvSpPr>
              <p:nvPr/>
            </p:nvSpPr>
            <p:spPr bwMode="auto">
              <a:xfrm>
                <a:off x="3490" y="3094"/>
                <a:ext cx="2" cy="3"/>
              </a:xfrm>
              <a:custGeom>
                <a:avLst/>
                <a:gdLst>
                  <a:gd name="T0" fmla="*/ 0 w 55"/>
                  <a:gd name="T1" fmla="*/ 0 h 57"/>
                  <a:gd name="T2" fmla="*/ 0 w 55"/>
                  <a:gd name="T3" fmla="*/ 0 h 57"/>
                  <a:gd name="T4" fmla="*/ 0 w 55"/>
                  <a:gd name="T5" fmla="*/ 0 h 57"/>
                  <a:gd name="T6" fmla="*/ 0 w 55"/>
                  <a:gd name="T7" fmla="*/ 0 h 57"/>
                  <a:gd name="T8" fmla="*/ 0 w 55"/>
                  <a:gd name="T9" fmla="*/ 0 h 57"/>
                  <a:gd name="T10" fmla="*/ 0 w 55"/>
                  <a:gd name="T11" fmla="*/ 0 h 57"/>
                  <a:gd name="T12" fmla="*/ 0 w 55"/>
                  <a:gd name="T13" fmla="*/ 0 h 57"/>
                  <a:gd name="T14" fmla="*/ 0 w 55"/>
                  <a:gd name="T15" fmla="*/ 0 h 57"/>
                  <a:gd name="T16" fmla="*/ 0 w 55"/>
                  <a:gd name="T17" fmla="*/ 0 h 57"/>
                  <a:gd name="T18" fmla="*/ 0 w 55"/>
                  <a:gd name="T19" fmla="*/ 0 h 57"/>
                  <a:gd name="T20" fmla="*/ 0 w 55"/>
                  <a:gd name="T21" fmla="*/ 0 h 57"/>
                  <a:gd name="T22" fmla="*/ 0 w 55"/>
                  <a:gd name="T23" fmla="*/ 0 h 57"/>
                  <a:gd name="T24" fmla="*/ 0 w 55"/>
                  <a:gd name="T25" fmla="*/ 0 h 57"/>
                  <a:gd name="T26" fmla="*/ 0 w 55"/>
                  <a:gd name="T27" fmla="*/ 0 h 57"/>
                  <a:gd name="T28" fmla="*/ 0 w 55"/>
                  <a:gd name="T29" fmla="*/ 0 h 57"/>
                  <a:gd name="T30" fmla="*/ 0 w 55"/>
                  <a:gd name="T31" fmla="*/ 0 h 57"/>
                  <a:gd name="T32" fmla="*/ 0 w 55"/>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7"/>
                  <a:gd name="T53" fmla="*/ 55 w 5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7">
                    <a:moveTo>
                      <a:pt x="28" y="57"/>
                    </a:moveTo>
                    <a:lnTo>
                      <a:pt x="16" y="55"/>
                    </a:lnTo>
                    <a:lnTo>
                      <a:pt x="8" y="49"/>
                    </a:lnTo>
                    <a:lnTo>
                      <a:pt x="2" y="40"/>
                    </a:lnTo>
                    <a:lnTo>
                      <a:pt x="0" y="28"/>
                    </a:lnTo>
                    <a:lnTo>
                      <a:pt x="2" y="17"/>
                    </a:lnTo>
                    <a:lnTo>
                      <a:pt x="8" y="8"/>
                    </a:lnTo>
                    <a:lnTo>
                      <a:pt x="16" y="2"/>
                    </a:lnTo>
                    <a:lnTo>
                      <a:pt x="28" y="0"/>
                    </a:lnTo>
                    <a:lnTo>
                      <a:pt x="39" y="2"/>
                    </a:lnTo>
                    <a:lnTo>
                      <a:pt x="47" y="8"/>
                    </a:lnTo>
                    <a:lnTo>
                      <a:pt x="53" y="17"/>
                    </a:lnTo>
                    <a:lnTo>
                      <a:pt x="55" y="28"/>
                    </a:lnTo>
                    <a:lnTo>
                      <a:pt x="53" y="40"/>
                    </a:lnTo>
                    <a:lnTo>
                      <a:pt x="47" y="49"/>
                    </a:lnTo>
                    <a:lnTo>
                      <a:pt x="39" y="55"/>
                    </a:lnTo>
                    <a:lnTo>
                      <a:pt x="28" y="57"/>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6" name="Freeform 514"/>
              <p:cNvSpPr>
                <a:spLocks/>
              </p:cNvSpPr>
              <p:nvPr/>
            </p:nvSpPr>
            <p:spPr bwMode="auto">
              <a:xfrm>
                <a:off x="3421" y="3133"/>
                <a:ext cx="2" cy="3"/>
              </a:xfrm>
              <a:custGeom>
                <a:avLst/>
                <a:gdLst>
                  <a:gd name="T0" fmla="*/ 0 w 55"/>
                  <a:gd name="T1" fmla="*/ 0 h 56"/>
                  <a:gd name="T2" fmla="*/ 0 w 55"/>
                  <a:gd name="T3" fmla="*/ 0 h 56"/>
                  <a:gd name="T4" fmla="*/ 0 w 55"/>
                  <a:gd name="T5" fmla="*/ 0 h 56"/>
                  <a:gd name="T6" fmla="*/ 0 w 55"/>
                  <a:gd name="T7" fmla="*/ 0 h 56"/>
                  <a:gd name="T8" fmla="*/ 0 w 55"/>
                  <a:gd name="T9" fmla="*/ 0 h 56"/>
                  <a:gd name="T10" fmla="*/ 0 w 55"/>
                  <a:gd name="T11" fmla="*/ 0 h 56"/>
                  <a:gd name="T12" fmla="*/ 0 w 55"/>
                  <a:gd name="T13" fmla="*/ 0 h 56"/>
                  <a:gd name="T14" fmla="*/ 0 w 55"/>
                  <a:gd name="T15" fmla="*/ 0 h 56"/>
                  <a:gd name="T16" fmla="*/ 0 w 55"/>
                  <a:gd name="T17" fmla="*/ 0 h 56"/>
                  <a:gd name="T18" fmla="*/ 0 w 55"/>
                  <a:gd name="T19" fmla="*/ 0 h 56"/>
                  <a:gd name="T20" fmla="*/ 0 w 55"/>
                  <a:gd name="T21" fmla="*/ 0 h 56"/>
                  <a:gd name="T22" fmla="*/ 0 w 55"/>
                  <a:gd name="T23" fmla="*/ 0 h 56"/>
                  <a:gd name="T24" fmla="*/ 0 w 55"/>
                  <a:gd name="T25" fmla="*/ 0 h 56"/>
                  <a:gd name="T26" fmla="*/ 0 w 55"/>
                  <a:gd name="T27" fmla="*/ 0 h 56"/>
                  <a:gd name="T28" fmla="*/ 0 w 55"/>
                  <a:gd name="T29" fmla="*/ 0 h 56"/>
                  <a:gd name="T30" fmla="*/ 0 w 55"/>
                  <a:gd name="T31" fmla="*/ 0 h 56"/>
                  <a:gd name="T32" fmla="*/ 0 w 55"/>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6"/>
                  <a:gd name="T53" fmla="*/ 55 w 55"/>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6">
                    <a:moveTo>
                      <a:pt x="28" y="56"/>
                    </a:moveTo>
                    <a:lnTo>
                      <a:pt x="17" y="54"/>
                    </a:lnTo>
                    <a:lnTo>
                      <a:pt x="9" y="48"/>
                    </a:lnTo>
                    <a:lnTo>
                      <a:pt x="2" y="40"/>
                    </a:lnTo>
                    <a:lnTo>
                      <a:pt x="0" y="28"/>
                    </a:lnTo>
                    <a:lnTo>
                      <a:pt x="2" y="16"/>
                    </a:lnTo>
                    <a:lnTo>
                      <a:pt x="9" y="8"/>
                    </a:lnTo>
                    <a:lnTo>
                      <a:pt x="17" y="2"/>
                    </a:lnTo>
                    <a:lnTo>
                      <a:pt x="28" y="0"/>
                    </a:lnTo>
                    <a:lnTo>
                      <a:pt x="39" y="2"/>
                    </a:lnTo>
                    <a:lnTo>
                      <a:pt x="47" y="8"/>
                    </a:lnTo>
                    <a:lnTo>
                      <a:pt x="53" y="16"/>
                    </a:lnTo>
                    <a:lnTo>
                      <a:pt x="55" y="28"/>
                    </a:lnTo>
                    <a:lnTo>
                      <a:pt x="53" y="40"/>
                    </a:lnTo>
                    <a:lnTo>
                      <a:pt x="47" y="48"/>
                    </a:lnTo>
                    <a:lnTo>
                      <a:pt x="39" y="54"/>
                    </a:lnTo>
                    <a:lnTo>
                      <a:pt x="28" y="56"/>
                    </a:lnTo>
                    <a:close/>
                  </a:path>
                </a:pathLst>
              </a:custGeom>
              <a:solidFill>
                <a:srgbClr val="D1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7" name="Freeform 515"/>
              <p:cNvSpPr>
                <a:spLocks/>
              </p:cNvSpPr>
              <p:nvPr/>
            </p:nvSpPr>
            <p:spPr bwMode="auto">
              <a:xfrm>
                <a:off x="3433" y="3076"/>
                <a:ext cx="29" cy="29"/>
              </a:xfrm>
              <a:custGeom>
                <a:avLst/>
                <a:gdLst>
                  <a:gd name="T0" fmla="*/ 0 w 624"/>
                  <a:gd name="T1" fmla="*/ 0 h 522"/>
                  <a:gd name="T2" fmla="*/ 0 w 624"/>
                  <a:gd name="T3" fmla="*/ 0 h 522"/>
                  <a:gd name="T4" fmla="*/ 0 w 624"/>
                  <a:gd name="T5" fmla="*/ 0 h 522"/>
                  <a:gd name="T6" fmla="*/ 0 w 624"/>
                  <a:gd name="T7" fmla="*/ 0 h 522"/>
                  <a:gd name="T8" fmla="*/ 0 w 624"/>
                  <a:gd name="T9" fmla="*/ 0 h 522"/>
                  <a:gd name="T10" fmla="*/ 0 60000 65536"/>
                  <a:gd name="T11" fmla="*/ 0 60000 65536"/>
                  <a:gd name="T12" fmla="*/ 0 60000 65536"/>
                  <a:gd name="T13" fmla="*/ 0 60000 65536"/>
                  <a:gd name="T14" fmla="*/ 0 60000 65536"/>
                  <a:gd name="T15" fmla="*/ 0 w 624"/>
                  <a:gd name="T16" fmla="*/ 0 h 522"/>
                  <a:gd name="T17" fmla="*/ 624 w 624"/>
                  <a:gd name="T18" fmla="*/ 522 h 522"/>
                </a:gdLst>
                <a:ahLst/>
                <a:cxnLst>
                  <a:cxn ang="T10">
                    <a:pos x="T0" y="T1"/>
                  </a:cxn>
                  <a:cxn ang="T11">
                    <a:pos x="T2" y="T3"/>
                  </a:cxn>
                  <a:cxn ang="T12">
                    <a:pos x="T4" y="T5"/>
                  </a:cxn>
                  <a:cxn ang="T13">
                    <a:pos x="T6" y="T7"/>
                  </a:cxn>
                  <a:cxn ang="T14">
                    <a:pos x="T8" y="T9"/>
                  </a:cxn>
                </a:cxnLst>
                <a:rect l="T15" t="T16" r="T17" b="T18"/>
                <a:pathLst>
                  <a:path w="624" h="522">
                    <a:moveTo>
                      <a:pt x="498" y="0"/>
                    </a:moveTo>
                    <a:lnTo>
                      <a:pt x="0" y="222"/>
                    </a:lnTo>
                    <a:lnTo>
                      <a:pt x="125" y="522"/>
                    </a:lnTo>
                    <a:lnTo>
                      <a:pt x="624" y="301"/>
                    </a:lnTo>
                    <a:lnTo>
                      <a:pt x="498" y="0"/>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8" name="Freeform 516"/>
              <p:cNvSpPr>
                <a:spLocks/>
              </p:cNvSpPr>
              <p:nvPr/>
            </p:nvSpPr>
            <p:spPr bwMode="auto">
              <a:xfrm>
                <a:off x="3434" y="3077"/>
                <a:ext cx="27" cy="27"/>
              </a:xfrm>
              <a:custGeom>
                <a:avLst/>
                <a:gdLst>
                  <a:gd name="T0" fmla="*/ 0 w 589"/>
                  <a:gd name="T1" fmla="*/ 0 h 484"/>
                  <a:gd name="T2" fmla="*/ 0 w 589"/>
                  <a:gd name="T3" fmla="*/ 0 h 484"/>
                  <a:gd name="T4" fmla="*/ 0 w 589"/>
                  <a:gd name="T5" fmla="*/ 0 h 484"/>
                  <a:gd name="T6" fmla="*/ 0 w 589"/>
                  <a:gd name="T7" fmla="*/ 0 h 484"/>
                  <a:gd name="T8" fmla="*/ 0 w 589"/>
                  <a:gd name="T9" fmla="*/ 0 h 484"/>
                  <a:gd name="T10" fmla="*/ 0 60000 65536"/>
                  <a:gd name="T11" fmla="*/ 0 60000 65536"/>
                  <a:gd name="T12" fmla="*/ 0 60000 65536"/>
                  <a:gd name="T13" fmla="*/ 0 60000 65536"/>
                  <a:gd name="T14" fmla="*/ 0 60000 65536"/>
                  <a:gd name="T15" fmla="*/ 0 w 589"/>
                  <a:gd name="T16" fmla="*/ 0 h 484"/>
                  <a:gd name="T17" fmla="*/ 589 w 589"/>
                  <a:gd name="T18" fmla="*/ 484 h 484"/>
                </a:gdLst>
                <a:ahLst/>
                <a:cxnLst>
                  <a:cxn ang="T10">
                    <a:pos x="T0" y="T1"/>
                  </a:cxn>
                  <a:cxn ang="T11">
                    <a:pos x="T2" y="T3"/>
                  </a:cxn>
                  <a:cxn ang="T12">
                    <a:pos x="T4" y="T5"/>
                  </a:cxn>
                  <a:cxn ang="T13">
                    <a:pos x="T6" y="T7"/>
                  </a:cxn>
                  <a:cxn ang="T14">
                    <a:pos x="T8" y="T9"/>
                  </a:cxn>
                </a:cxnLst>
                <a:rect l="T15" t="T16" r="T17" b="T18"/>
                <a:pathLst>
                  <a:path w="589" h="484">
                    <a:moveTo>
                      <a:pt x="474" y="0"/>
                    </a:moveTo>
                    <a:lnTo>
                      <a:pt x="0" y="211"/>
                    </a:lnTo>
                    <a:lnTo>
                      <a:pt x="114" y="484"/>
                    </a:lnTo>
                    <a:lnTo>
                      <a:pt x="589" y="273"/>
                    </a:lnTo>
                    <a:lnTo>
                      <a:pt x="474" y="0"/>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19" name="Freeform 517"/>
              <p:cNvSpPr>
                <a:spLocks/>
              </p:cNvSpPr>
              <p:nvPr/>
            </p:nvSpPr>
            <p:spPr bwMode="auto">
              <a:xfrm>
                <a:off x="3434" y="3078"/>
                <a:ext cx="27" cy="26"/>
              </a:xfrm>
              <a:custGeom>
                <a:avLst/>
                <a:gdLst>
                  <a:gd name="T0" fmla="*/ 0 w 583"/>
                  <a:gd name="T1" fmla="*/ 0 h 471"/>
                  <a:gd name="T2" fmla="*/ 0 w 583"/>
                  <a:gd name="T3" fmla="*/ 0 h 471"/>
                  <a:gd name="T4" fmla="*/ 0 w 583"/>
                  <a:gd name="T5" fmla="*/ 0 h 471"/>
                  <a:gd name="T6" fmla="*/ 0 w 583"/>
                  <a:gd name="T7" fmla="*/ 0 h 471"/>
                  <a:gd name="T8" fmla="*/ 0 w 583"/>
                  <a:gd name="T9" fmla="*/ 0 h 471"/>
                  <a:gd name="T10" fmla="*/ 0 60000 65536"/>
                  <a:gd name="T11" fmla="*/ 0 60000 65536"/>
                  <a:gd name="T12" fmla="*/ 0 60000 65536"/>
                  <a:gd name="T13" fmla="*/ 0 60000 65536"/>
                  <a:gd name="T14" fmla="*/ 0 60000 65536"/>
                  <a:gd name="T15" fmla="*/ 0 w 583"/>
                  <a:gd name="T16" fmla="*/ 0 h 471"/>
                  <a:gd name="T17" fmla="*/ 583 w 583"/>
                  <a:gd name="T18" fmla="*/ 471 h 471"/>
                </a:gdLst>
                <a:ahLst/>
                <a:cxnLst>
                  <a:cxn ang="T10">
                    <a:pos x="T0" y="T1"/>
                  </a:cxn>
                  <a:cxn ang="T11">
                    <a:pos x="T2" y="T3"/>
                  </a:cxn>
                  <a:cxn ang="T12">
                    <a:pos x="T4" y="T5"/>
                  </a:cxn>
                  <a:cxn ang="T13">
                    <a:pos x="T6" y="T7"/>
                  </a:cxn>
                  <a:cxn ang="T14">
                    <a:pos x="T8" y="T9"/>
                  </a:cxn>
                </a:cxnLst>
                <a:rect l="T15" t="T16" r="T17" b="T18"/>
                <a:pathLst>
                  <a:path w="583" h="471">
                    <a:moveTo>
                      <a:pt x="473" y="0"/>
                    </a:moveTo>
                    <a:lnTo>
                      <a:pt x="0" y="211"/>
                    </a:lnTo>
                    <a:lnTo>
                      <a:pt x="108" y="471"/>
                    </a:lnTo>
                    <a:lnTo>
                      <a:pt x="583" y="260"/>
                    </a:lnTo>
                    <a:lnTo>
                      <a:pt x="473" y="0"/>
                    </a:lnTo>
                    <a:close/>
                  </a:path>
                </a:pathLst>
              </a:custGeom>
              <a:solidFill>
                <a:srgbClr val="878F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0" name="Freeform 518"/>
              <p:cNvSpPr>
                <a:spLocks/>
              </p:cNvSpPr>
              <p:nvPr/>
            </p:nvSpPr>
            <p:spPr bwMode="auto">
              <a:xfrm>
                <a:off x="3447" y="3082"/>
                <a:ext cx="10" cy="13"/>
              </a:xfrm>
              <a:custGeom>
                <a:avLst/>
                <a:gdLst>
                  <a:gd name="T0" fmla="*/ 0 w 227"/>
                  <a:gd name="T1" fmla="*/ 0 h 234"/>
                  <a:gd name="T2" fmla="*/ 0 w 227"/>
                  <a:gd name="T3" fmla="*/ 0 h 234"/>
                  <a:gd name="T4" fmla="*/ 0 w 227"/>
                  <a:gd name="T5" fmla="*/ 0 h 234"/>
                  <a:gd name="T6" fmla="*/ 0 w 227"/>
                  <a:gd name="T7" fmla="*/ 0 h 234"/>
                  <a:gd name="T8" fmla="*/ 0 w 227"/>
                  <a:gd name="T9" fmla="*/ 0 h 234"/>
                  <a:gd name="T10" fmla="*/ 0 w 227"/>
                  <a:gd name="T11" fmla="*/ 0 h 234"/>
                  <a:gd name="T12" fmla="*/ 0 w 227"/>
                  <a:gd name="T13" fmla="*/ 0 h 234"/>
                  <a:gd name="T14" fmla="*/ 0 w 227"/>
                  <a:gd name="T15" fmla="*/ 0 h 234"/>
                  <a:gd name="T16" fmla="*/ 0 w 227"/>
                  <a:gd name="T17" fmla="*/ 0 h 234"/>
                  <a:gd name="T18" fmla="*/ 0 w 227"/>
                  <a:gd name="T19" fmla="*/ 0 h 234"/>
                  <a:gd name="T20" fmla="*/ 0 w 227"/>
                  <a:gd name="T21" fmla="*/ 0 h 234"/>
                  <a:gd name="T22" fmla="*/ 0 w 227"/>
                  <a:gd name="T23" fmla="*/ 0 h 234"/>
                  <a:gd name="T24" fmla="*/ 0 w 227"/>
                  <a:gd name="T25" fmla="*/ 0 h 234"/>
                  <a:gd name="T26" fmla="*/ 0 w 227"/>
                  <a:gd name="T27" fmla="*/ 0 h 234"/>
                  <a:gd name="T28" fmla="*/ 0 w 227"/>
                  <a:gd name="T29" fmla="*/ 0 h 234"/>
                  <a:gd name="T30" fmla="*/ 0 w 227"/>
                  <a:gd name="T31" fmla="*/ 0 h 234"/>
                  <a:gd name="T32" fmla="*/ 0 w 227"/>
                  <a:gd name="T33" fmla="*/ 0 h 234"/>
                  <a:gd name="T34" fmla="*/ 0 w 227"/>
                  <a:gd name="T35" fmla="*/ 0 h 234"/>
                  <a:gd name="T36" fmla="*/ 0 w 227"/>
                  <a:gd name="T37" fmla="*/ 0 h 234"/>
                  <a:gd name="T38" fmla="*/ 0 w 227"/>
                  <a:gd name="T39" fmla="*/ 0 h 234"/>
                  <a:gd name="T40" fmla="*/ 0 w 227"/>
                  <a:gd name="T41" fmla="*/ 0 h 234"/>
                  <a:gd name="T42" fmla="*/ 0 w 227"/>
                  <a:gd name="T43" fmla="*/ 0 h 234"/>
                  <a:gd name="T44" fmla="*/ 0 w 227"/>
                  <a:gd name="T45" fmla="*/ 0 h 234"/>
                  <a:gd name="T46" fmla="*/ 0 w 227"/>
                  <a:gd name="T47" fmla="*/ 0 h 234"/>
                  <a:gd name="T48" fmla="*/ 0 w 227"/>
                  <a:gd name="T49" fmla="*/ 0 h 234"/>
                  <a:gd name="T50" fmla="*/ 0 w 227"/>
                  <a:gd name="T51" fmla="*/ 0 h 234"/>
                  <a:gd name="T52" fmla="*/ 0 w 227"/>
                  <a:gd name="T53" fmla="*/ 0 h 234"/>
                  <a:gd name="T54" fmla="*/ 0 w 227"/>
                  <a:gd name="T55" fmla="*/ 0 h 234"/>
                  <a:gd name="T56" fmla="*/ 0 w 227"/>
                  <a:gd name="T57" fmla="*/ 0 h 234"/>
                  <a:gd name="T58" fmla="*/ 0 w 227"/>
                  <a:gd name="T59" fmla="*/ 0 h 234"/>
                  <a:gd name="T60" fmla="*/ 0 w 227"/>
                  <a:gd name="T61" fmla="*/ 0 h 234"/>
                  <a:gd name="T62" fmla="*/ 0 w 227"/>
                  <a:gd name="T63" fmla="*/ 0 h 234"/>
                  <a:gd name="T64" fmla="*/ 0 w 227"/>
                  <a:gd name="T65" fmla="*/ 0 h 2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7"/>
                  <a:gd name="T100" fmla="*/ 0 h 234"/>
                  <a:gd name="T101" fmla="*/ 227 w 227"/>
                  <a:gd name="T102" fmla="*/ 234 h 2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7" h="234">
                    <a:moveTo>
                      <a:pt x="159" y="223"/>
                    </a:moveTo>
                    <a:lnTo>
                      <a:pt x="137" y="231"/>
                    </a:lnTo>
                    <a:lnTo>
                      <a:pt x="115" y="234"/>
                    </a:lnTo>
                    <a:lnTo>
                      <a:pt x="93" y="232"/>
                    </a:lnTo>
                    <a:lnTo>
                      <a:pt x="73" y="225"/>
                    </a:lnTo>
                    <a:lnTo>
                      <a:pt x="54" y="215"/>
                    </a:lnTo>
                    <a:lnTo>
                      <a:pt x="36" y="201"/>
                    </a:lnTo>
                    <a:lnTo>
                      <a:pt x="22" y="184"/>
                    </a:lnTo>
                    <a:lnTo>
                      <a:pt x="11" y="163"/>
                    </a:lnTo>
                    <a:lnTo>
                      <a:pt x="4" y="141"/>
                    </a:lnTo>
                    <a:lnTo>
                      <a:pt x="0" y="118"/>
                    </a:lnTo>
                    <a:lnTo>
                      <a:pt x="3" y="96"/>
                    </a:lnTo>
                    <a:lnTo>
                      <a:pt x="9" y="74"/>
                    </a:lnTo>
                    <a:lnTo>
                      <a:pt x="19" y="55"/>
                    </a:lnTo>
                    <a:lnTo>
                      <a:pt x="32" y="37"/>
                    </a:lnTo>
                    <a:lnTo>
                      <a:pt x="48" y="22"/>
                    </a:lnTo>
                    <a:lnTo>
                      <a:pt x="69" y="10"/>
                    </a:lnTo>
                    <a:lnTo>
                      <a:pt x="90" y="3"/>
                    </a:lnTo>
                    <a:lnTo>
                      <a:pt x="113" y="0"/>
                    </a:lnTo>
                    <a:lnTo>
                      <a:pt x="134" y="2"/>
                    </a:lnTo>
                    <a:lnTo>
                      <a:pt x="156" y="8"/>
                    </a:lnTo>
                    <a:lnTo>
                      <a:pt x="174" y="19"/>
                    </a:lnTo>
                    <a:lnTo>
                      <a:pt x="191" y="32"/>
                    </a:lnTo>
                    <a:lnTo>
                      <a:pt x="206" y="49"/>
                    </a:lnTo>
                    <a:lnTo>
                      <a:pt x="217" y="70"/>
                    </a:lnTo>
                    <a:lnTo>
                      <a:pt x="224" y="93"/>
                    </a:lnTo>
                    <a:lnTo>
                      <a:pt x="227" y="116"/>
                    </a:lnTo>
                    <a:lnTo>
                      <a:pt x="225" y="138"/>
                    </a:lnTo>
                    <a:lnTo>
                      <a:pt x="219" y="159"/>
                    </a:lnTo>
                    <a:lnTo>
                      <a:pt x="209" y="179"/>
                    </a:lnTo>
                    <a:lnTo>
                      <a:pt x="195" y="197"/>
                    </a:lnTo>
                    <a:lnTo>
                      <a:pt x="179" y="212"/>
                    </a:lnTo>
                    <a:lnTo>
                      <a:pt x="159" y="223"/>
                    </a:lnTo>
                    <a:close/>
                  </a:path>
                </a:pathLst>
              </a:custGeom>
              <a:solidFill>
                <a:srgbClr val="E333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1" name="Freeform 519"/>
              <p:cNvSpPr>
                <a:spLocks/>
              </p:cNvSpPr>
              <p:nvPr/>
            </p:nvSpPr>
            <p:spPr bwMode="auto">
              <a:xfrm>
                <a:off x="3447" y="3082"/>
                <a:ext cx="10" cy="12"/>
              </a:xfrm>
              <a:custGeom>
                <a:avLst/>
                <a:gdLst>
                  <a:gd name="T0" fmla="*/ 0 w 208"/>
                  <a:gd name="T1" fmla="*/ 0 h 214"/>
                  <a:gd name="T2" fmla="*/ 0 w 208"/>
                  <a:gd name="T3" fmla="*/ 0 h 214"/>
                  <a:gd name="T4" fmla="*/ 0 w 208"/>
                  <a:gd name="T5" fmla="*/ 0 h 214"/>
                  <a:gd name="T6" fmla="*/ 0 w 208"/>
                  <a:gd name="T7" fmla="*/ 0 h 214"/>
                  <a:gd name="T8" fmla="*/ 0 w 208"/>
                  <a:gd name="T9" fmla="*/ 0 h 214"/>
                  <a:gd name="T10" fmla="*/ 0 w 208"/>
                  <a:gd name="T11" fmla="*/ 0 h 214"/>
                  <a:gd name="T12" fmla="*/ 0 w 208"/>
                  <a:gd name="T13" fmla="*/ 0 h 214"/>
                  <a:gd name="T14" fmla="*/ 0 w 208"/>
                  <a:gd name="T15" fmla="*/ 0 h 214"/>
                  <a:gd name="T16" fmla="*/ 0 w 208"/>
                  <a:gd name="T17" fmla="*/ 0 h 214"/>
                  <a:gd name="T18" fmla="*/ 0 w 208"/>
                  <a:gd name="T19" fmla="*/ 0 h 214"/>
                  <a:gd name="T20" fmla="*/ 0 w 208"/>
                  <a:gd name="T21" fmla="*/ 0 h 214"/>
                  <a:gd name="T22" fmla="*/ 0 w 208"/>
                  <a:gd name="T23" fmla="*/ 0 h 214"/>
                  <a:gd name="T24" fmla="*/ 0 w 208"/>
                  <a:gd name="T25" fmla="*/ 0 h 214"/>
                  <a:gd name="T26" fmla="*/ 0 w 208"/>
                  <a:gd name="T27" fmla="*/ 0 h 214"/>
                  <a:gd name="T28" fmla="*/ 0 w 208"/>
                  <a:gd name="T29" fmla="*/ 0 h 214"/>
                  <a:gd name="T30" fmla="*/ 0 w 208"/>
                  <a:gd name="T31" fmla="*/ 0 h 214"/>
                  <a:gd name="T32" fmla="*/ 0 w 208"/>
                  <a:gd name="T33" fmla="*/ 0 h 214"/>
                  <a:gd name="T34" fmla="*/ 0 w 208"/>
                  <a:gd name="T35" fmla="*/ 0 h 214"/>
                  <a:gd name="T36" fmla="*/ 0 w 208"/>
                  <a:gd name="T37" fmla="*/ 0 h 214"/>
                  <a:gd name="T38" fmla="*/ 0 w 208"/>
                  <a:gd name="T39" fmla="*/ 0 h 214"/>
                  <a:gd name="T40" fmla="*/ 0 w 208"/>
                  <a:gd name="T41" fmla="*/ 0 h 214"/>
                  <a:gd name="T42" fmla="*/ 0 w 208"/>
                  <a:gd name="T43" fmla="*/ 0 h 214"/>
                  <a:gd name="T44" fmla="*/ 0 w 208"/>
                  <a:gd name="T45" fmla="*/ 0 h 214"/>
                  <a:gd name="T46" fmla="*/ 0 w 208"/>
                  <a:gd name="T47" fmla="*/ 0 h 214"/>
                  <a:gd name="T48" fmla="*/ 0 w 208"/>
                  <a:gd name="T49" fmla="*/ 0 h 214"/>
                  <a:gd name="T50" fmla="*/ 0 w 208"/>
                  <a:gd name="T51" fmla="*/ 0 h 214"/>
                  <a:gd name="T52" fmla="*/ 0 w 208"/>
                  <a:gd name="T53" fmla="*/ 0 h 214"/>
                  <a:gd name="T54" fmla="*/ 0 w 208"/>
                  <a:gd name="T55" fmla="*/ 0 h 214"/>
                  <a:gd name="T56" fmla="*/ 0 w 208"/>
                  <a:gd name="T57" fmla="*/ 0 h 214"/>
                  <a:gd name="T58" fmla="*/ 0 w 208"/>
                  <a:gd name="T59" fmla="*/ 0 h 214"/>
                  <a:gd name="T60" fmla="*/ 0 w 208"/>
                  <a:gd name="T61" fmla="*/ 0 h 214"/>
                  <a:gd name="T62" fmla="*/ 0 w 208"/>
                  <a:gd name="T63" fmla="*/ 0 h 214"/>
                  <a:gd name="T64" fmla="*/ 0 w 208"/>
                  <a:gd name="T65" fmla="*/ 0 h 2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214"/>
                  <a:gd name="T101" fmla="*/ 208 w 208"/>
                  <a:gd name="T102" fmla="*/ 214 h 2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214">
                    <a:moveTo>
                      <a:pt x="146" y="206"/>
                    </a:moveTo>
                    <a:lnTo>
                      <a:pt x="125" y="212"/>
                    </a:lnTo>
                    <a:lnTo>
                      <a:pt x="105" y="214"/>
                    </a:lnTo>
                    <a:lnTo>
                      <a:pt x="84" y="212"/>
                    </a:lnTo>
                    <a:lnTo>
                      <a:pt x="66" y="206"/>
                    </a:lnTo>
                    <a:lnTo>
                      <a:pt x="48" y="196"/>
                    </a:lnTo>
                    <a:lnTo>
                      <a:pt x="31" y="183"/>
                    </a:lnTo>
                    <a:lnTo>
                      <a:pt x="18" y="168"/>
                    </a:lnTo>
                    <a:lnTo>
                      <a:pt x="8" y="149"/>
                    </a:lnTo>
                    <a:lnTo>
                      <a:pt x="2" y="129"/>
                    </a:lnTo>
                    <a:lnTo>
                      <a:pt x="0" y="108"/>
                    </a:lnTo>
                    <a:lnTo>
                      <a:pt x="2" y="86"/>
                    </a:lnTo>
                    <a:lnTo>
                      <a:pt x="8" y="67"/>
                    </a:lnTo>
                    <a:lnTo>
                      <a:pt x="17" y="49"/>
                    </a:lnTo>
                    <a:lnTo>
                      <a:pt x="29" y="33"/>
                    </a:lnTo>
                    <a:lnTo>
                      <a:pt x="45" y="19"/>
                    </a:lnTo>
                    <a:lnTo>
                      <a:pt x="63" y="8"/>
                    </a:lnTo>
                    <a:lnTo>
                      <a:pt x="83" y="2"/>
                    </a:lnTo>
                    <a:lnTo>
                      <a:pt x="104" y="0"/>
                    </a:lnTo>
                    <a:lnTo>
                      <a:pt x="123" y="2"/>
                    </a:lnTo>
                    <a:lnTo>
                      <a:pt x="142" y="7"/>
                    </a:lnTo>
                    <a:lnTo>
                      <a:pt x="161" y="17"/>
                    </a:lnTo>
                    <a:lnTo>
                      <a:pt x="176" y="30"/>
                    </a:lnTo>
                    <a:lnTo>
                      <a:pt x="189" y="45"/>
                    </a:lnTo>
                    <a:lnTo>
                      <a:pt x="200" y="63"/>
                    </a:lnTo>
                    <a:lnTo>
                      <a:pt x="206" y="84"/>
                    </a:lnTo>
                    <a:lnTo>
                      <a:pt x="208" y="105"/>
                    </a:lnTo>
                    <a:lnTo>
                      <a:pt x="206" y="127"/>
                    </a:lnTo>
                    <a:lnTo>
                      <a:pt x="201" y="147"/>
                    </a:lnTo>
                    <a:lnTo>
                      <a:pt x="191" y="164"/>
                    </a:lnTo>
                    <a:lnTo>
                      <a:pt x="179" y="181"/>
                    </a:lnTo>
                    <a:lnTo>
                      <a:pt x="164" y="195"/>
                    </a:lnTo>
                    <a:lnTo>
                      <a:pt x="146" y="206"/>
                    </a:lnTo>
                    <a:close/>
                  </a:path>
                </a:pathLst>
              </a:custGeom>
              <a:solidFill>
                <a:srgbClr val="EB5F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2" name="Freeform 520"/>
              <p:cNvSpPr>
                <a:spLocks/>
              </p:cNvSpPr>
              <p:nvPr/>
            </p:nvSpPr>
            <p:spPr bwMode="auto">
              <a:xfrm>
                <a:off x="3448" y="3083"/>
                <a:ext cx="8" cy="10"/>
              </a:xfrm>
              <a:custGeom>
                <a:avLst/>
                <a:gdLst>
                  <a:gd name="T0" fmla="*/ 0 w 189"/>
                  <a:gd name="T1" fmla="*/ 0 h 194"/>
                  <a:gd name="T2" fmla="*/ 0 w 189"/>
                  <a:gd name="T3" fmla="*/ 0 h 194"/>
                  <a:gd name="T4" fmla="*/ 0 w 189"/>
                  <a:gd name="T5" fmla="*/ 0 h 194"/>
                  <a:gd name="T6" fmla="*/ 0 w 189"/>
                  <a:gd name="T7" fmla="*/ 0 h 194"/>
                  <a:gd name="T8" fmla="*/ 0 w 189"/>
                  <a:gd name="T9" fmla="*/ 0 h 194"/>
                  <a:gd name="T10" fmla="*/ 0 w 189"/>
                  <a:gd name="T11" fmla="*/ 0 h 194"/>
                  <a:gd name="T12" fmla="*/ 0 w 189"/>
                  <a:gd name="T13" fmla="*/ 0 h 194"/>
                  <a:gd name="T14" fmla="*/ 0 w 189"/>
                  <a:gd name="T15" fmla="*/ 0 h 194"/>
                  <a:gd name="T16" fmla="*/ 0 w 189"/>
                  <a:gd name="T17" fmla="*/ 0 h 194"/>
                  <a:gd name="T18" fmla="*/ 0 w 189"/>
                  <a:gd name="T19" fmla="*/ 0 h 194"/>
                  <a:gd name="T20" fmla="*/ 0 w 189"/>
                  <a:gd name="T21" fmla="*/ 0 h 194"/>
                  <a:gd name="T22" fmla="*/ 0 w 189"/>
                  <a:gd name="T23" fmla="*/ 0 h 194"/>
                  <a:gd name="T24" fmla="*/ 0 w 189"/>
                  <a:gd name="T25" fmla="*/ 0 h 194"/>
                  <a:gd name="T26" fmla="*/ 0 w 189"/>
                  <a:gd name="T27" fmla="*/ 0 h 194"/>
                  <a:gd name="T28" fmla="*/ 0 w 189"/>
                  <a:gd name="T29" fmla="*/ 0 h 194"/>
                  <a:gd name="T30" fmla="*/ 0 w 189"/>
                  <a:gd name="T31" fmla="*/ 0 h 194"/>
                  <a:gd name="T32" fmla="*/ 0 w 189"/>
                  <a:gd name="T33" fmla="*/ 0 h 194"/>
                  <a:gd name="T34" fmla="*/ 0 w 189"/>
                  <a:gd name="T35" fmla="*/ 0 h 194"/>
                  <a:gd name="T36" fmla="*/ 0 w 189"/>
                  <a:gd name="T37" fmla="*/ 0 h 194"/>
                  <a:gd name="T38" fmla="*/ 0 w 189"/>
                  <a:gd name="T39" fmla="*/ 0 h 194"/>
                  <a:gd name="T40" fmla="*/ 0 w 189"/>
                  <a:gd name="T41" fmla="*/ 0 h 194"/>
                  <a:gd name="T42" fmla="*/ 0 w 189"/>
                  <a:gd name="T43" fmla="*/ 0 h 194"/>
                  <a:gd name="T44" fmla="*/ 0 w 189"/>
                  <a:gd name="T45" fmla="*/ 0 h 194"/>
                  <a:gd name="T46" fmla="*/ 0 w 189"/>
                  <a:gd name="T47" fmla="*/ 0 h 194"/>
                  <a:gd name="T48" fmla="*/ 0 w 189"/>
                  <a:gd name="T49" fmla="*/ 0 h 194"/>
                  <a:gd name="T50" fmla="*/ 0 w 189"/>
                  <a:gd name="T51" fmla="*/ 0 h 194"/>
                  <a:gd name="T52" fmla="*/ 0 w 189"/>
                  <a:gd name="T53" fmla="*/ 0 h 194"/>
                  <a:gd name="T54" fmla="*/ 0 w 189"/>
                  <a:gd name="T55" fmla="*/ 0 h 194"/>
                  <a:gd name="T56" fmla="*/ 0 w 189"/>
                  <a:gd name="T57" fmla="*/ 0 h 194"/>
                  <a:gd name="T58" fmla="*/ 0 w 189"/>
                  <a:gd name="T59" fmla="*/ 0 h 194"/>
                  <a:gd name="T60" fmla="*/ 0 w 189"/>
                  <a:gd name="T61" fmla="*/ 0 h 194"/>
                  <a:gd name="T62" fmla="*/ 0 w 189"/>
                  <a:gd name="T63" fmla="*/ 0 h 194"/>
                  <a:gd name="T64" fmla="*/ 0 w 189"/>
                  <a:gd name="T65" fmla="*/ 0 h 1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9"/>
                  <a:gd name="T100" fmla="*/ 0 h 194"/>
                  <a:gd name="T101" fmla="*/ 189 w 189"/>
                  <a:gd name="T102" fmla="*/ 194 h 1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9" h="194">
                    <a:moveTo>
                      <a:pt x="131" y="187"/>
                    </a:moveTo>
                    <a:lnTo>
                      <a:pt x="113" y="193"/>
                    </a:lnTo>
                    <a:lnTo>
                      <a:pt x="95" y="194"/>
                    </a:lnTo>
                    <a:lnTo>
                      <a:pt x="76" y="192"/>
                    </a:lnTo>
                    <a:lnTo>
                      <a:pt x="59" y="187"/>
                    </a:lnTo>
                    <a:lnTo>
                      <a:pt x="44" y="178"/>
                    </a:lnTo>
                    <a:lnTo>
                      <a:pt x="29" y="167"/>
                    </a:lnTo>
                    <a:lnTo>
                      <a:pt x="17" y="152"/>
                    </a:lnTo>
                    <a:lnTo>
                      <a:pt x="8" y="135"/>
                    </a:lnTo>
                    <a:lnTo>
                      <a:pt x="2" y="116"/>
                    </a:lnTo>
                    <a:lnTo>
                      <a:pt x="0" y="97"/>
                    </a:lnTo>
                    <a:lnTo>
                      <a:pt x="2" y="79"/>
                    </a:lnTo>
                    <a:lnTo>
                      <a:pt x="7" y="61"/>
                    </a:lnTo>
                    <a:lnTo>
                      <a:pt x="15" y="45"/>
                    </a:lnTo>
                    <a:lnTo>
                      <a:pt x="26" y="30"/>
                    </a:lnTo>
                    <a:lnTo>
                      <a:pt x="41" y="17"/>
                    </a:lnTo>
                    <a:lnTo>
                      <a:pt x="57" y="8"/>
                    </a:lnTo>
                    <a:lnTo>
                      <a:pt x="75" y="1"/>
                    </a:lnTo>
                    <a:lnTo>
                      <a:pt x="95" y="0"/>
                    </a:lnTo>
                    <a:lnTo>
                      <a:pt x="112" y="1"/>
                    </a:lnTo>
                    <a:lnTo>
                      <a:pt x="130" y="7"/>
                    </a:lnTo>
                    <a:lnTo>
                      <a:pt x="146" y="15"/>
                    </a:lnTo>
                    <a:lnTo>
                      <a:pt x="160" y="27"/>
                    </a:lnTo>
                    <a:lnTo>
                      <a:pt x="172" y="41"/>
                    </a:lnTo>
                    <a:lnTo>
                      <a:pt x="181" y="58"/>
                    </a:lnTo>
                    <a:lnTo>
                      <a:pt x="187" y="77"/>
                    </a:lnTo>
                    <a:lnTo>
                      <a:pt x="189" y="96"/>
                    </a:lnTo>
                    <a:lnTo>
                      <a:pt x="188" y="114"/>
                    </a:lnTo>
                    <a:lnTo>
                      <a:pt x="182" y="132"/>
                    </a:lnTo>
                    <a:lnTo>
                      <a:pt x="174" y="149"/>
                    </a:lnTo>
                    <a:lnTo>
                      <a:pt x="163" y="165"/>
                    </a:lnTo>
                    <a:lnTo>
                      <a:pt x="149" y="177"/>
                    </a:lnTo>
                    <a:lnTo>
                      <a:pt x="131" y="187"/>
                    </a:lnTo>
                    <a:close/>
                  </a:path>
                </a:pathLst>
              </a:custGeom>
              <a:solidFill>
                <a:srgbClr val="F087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3" name="Freeform 521"/>
              <p:cNvSpPr>
                <a:spLocks/>
              </p:cNvSpPr>
              <p:nvPr/>
            </p:nvSpPr>
            <p:spPr bwMode="auto">
              <a:xfrm>
                <a:off x="3448" y="3083"/>
                <a:ext cx="8" cy="10"/>
              </a:xfrm>
              <a:custGeom>
                <a:avLst/>
                <a:gdLst>
                  <a:gd name="T0" fmla="*/ 0 w 171"/>
                  <a:gd name="T1" fmla="*/ 0 h 177"/>
                  <a:gd name="T2" fmla="*/ 0 w 171"/>
                  <a:gd name="T3" fmla="*/ 0 h 177"/>
                  <a:gd name="T4" fmla="*/ 0 w 171"/>
                  <a:gd name="T5" fmla="*/ 0 h 177"/>
                  <a:gd name="T6" fmla="*/ 0 w 171"/>
                  <a:gd name="T7" fmla="*/ 0 h 177"/>
                  <a:gd name="T8" fmla="*/ 0 w 171"/>
                  <a:gd name="T9" fmla="*/ 0 h 177"/>
                  <a:gd name="T10" fmla="*/ 0 w 171"/>
                  <a:gd name="T11" fmla="*/ 0 h 177"/>
                  <a:gd name="T12" fmla="*/ 0 w 171"/>
                  <a:gd name="T13" fmla="*/ 0 h 177"/>
                  <a:gd name="T14" fmla="*/ 0 w 171"/>
                  <a:gd name="T15" fmla="*/ 0 h 177"/>
                  <a:gd name="T16" fmla="*/ 0 w 171"/>
                  <a:gd name="T17" fmla="*/ 0 h 177"/>
                  <a:gd name="T18" fmla="*/ 0 w 171"/>
                  <a:gd name="T19" fmla="*/ 0 h 177"/>
                  <a:gd name="T20" fmla="*/ 0 w 171"/>
                  <a:gd name="T21" fmla="*/ 0 h 177"/>
                  <a:gd name="T22" fmla="*/ 0 w 171"/>
                  <a:gd name="T23" fmla="*/ 0 h 177"/>
                  <a:gd name="T24" fmla="*/ 0 w 171"/>
                  <a:gd name="T25" fmla="*/ 0 h 177"/>
                  <a:gd name="T26" fmla="*/ 0 w 171"/>
                  <a:gd name="T27" fmla="*/ 0 h 177"/>
                  <a:gd name="T28" fmla="*/ 0 w 171"/>
                  <a:gd name="T29" fmla="*/ 0 h 177"/>
                  <a:gd name="T30" fmla="*/ 0 w 171"/>
                  <a:gd name="T31" fmla="*/ 0 h 177"/>
                  <a:gd name="T32" fmla="*/ 0 w 171"/>
                  <a:gd name="T33" fmla="*/ 0 h 177"/>
                  <a:gd name="T34" fmla="*/ 0 w 171"/>
                  <a:gd name="T35" fmla="*/ 0 h 177"/>
                  <a:gd name="T36" fmla="*/ 0 w 171"/>
                  <a:gd name="T37" fmla="*/ 0 h 177"/>
                  <a:gd name="T38" fmla="*/ 0 w 171"/>
                  <a:gd name="T39" fmla="*/ 0 h 177"/>
                  <a:gd name="T40" fmla="*/ 0 w 171"/>
                  <a:gd name="T41" fmla="*/ 0 h 177"/>
                  <a:gd name="T42" fmla="*/ 0 w 171"/>
                  <a:gd name="T43" fmla="*/ 0 h 177"/>
                  <a:gd name="T44" fmla="*/ 0 w 171"/>
                  <a:gd name="T45" fmla="*/ 0 h 177"/>
                  <a:gd name="T46" fmla="*/ 0 w 171"/>
                  <a:gd name="T47" fmla="*/ 0 h 177"/>
                  <a:gd name="T48" fmla="*/ 0 w 171"/>
                  <a:gd name="T49" fmla="*/ 0 h 177"/>
                  <a:gd name="T50" fmla="*/ 0 w 171"/>
                  <a:gd name="T51" fmla="*/ 0 h 177"/>
                  <a:gd name="T52" fmla="*/ 0 w 171"/>
                  <a:gd name="T53" fmla="*/ 0 h 177"/>
                  <a:gd name="T54" fmla="*/ 0 w 171"/>
                  <a:gd name="T55" fmla="*/ 0 h 177"/>
                  <a:gd name="T56" fmla="*/ 0 w 171"/>
                  <a:gd name="T57" fmla="*/ 0 h 177"/>
                  <a:gd name="T58" fmla="*/ 0 w 171"/>
                  <a:gd name="T59" fmla="*/ 0 h 177"/>
                  <a:gd name="T60" fmla="*/ 0 w 171"/>
                  <a:gd name="T61" fmla="*/ 0 h 177"/>
                  <a:gd name="T62" fmla="*/ 0 w 171"/>
                  <a:gd name="T63" fmla="*/ 0 h 177"/>
                  <a:gd name="T64" fmla="*/ 0 w 171"/>
                  <a:gd name="T65" fmla="*/ 0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177"/>
                  <a:gd name="T101" fmla="*/ 171 w 171"/>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177">
                    <a:moveTo>
                      <a:pt x="120" y="170"/>
                    </a:moveTo>
                    <a:lnTo>
                      <a:pt x="104" y="175"/>
                    </a:lnTo>
                    <a:lnTo>
                      <a:pt x="87" y="177"/>
                    </a:lnTo>
                    <a:lnTo>
                      <a:pt x="70" y="176"/>
                    </a:lnTo>
                    <a:lnTo>
                      <a:pt x="54" y="171"/>
                    </a:lnTo>
                    <a:lnTo>
                      <a:pt x="40" y="163"/>
                    </a:lnTo>
                    <a:lnTo>
                      <a:pt x="27" y="152"/>
                    </a:lnTo>
                    <a:lnTo>
                      <a:pt x="15" y="139"/>
                    </a:lnTo>
                    <a:lnTo>
                      <a:pt x="7" y="124"/>
                    </a:lnTo>
                    <a:lnTo>
                      <a:pt x="2" y="107"/>
                    </a:lnTo>
                    <a:lnTo>
                      <a:pt x="0" y="90"/>
                    </a:lnTo>
                    <a:lnTo>
                      <a:pt x="2" y="72"/>
                    </a:lnTo>
                    <a:lnTo>
                      <a:pt x="7" y="56"/>
                    </a:lnTo>
                    <a:lnTo>
                      <a:pt x="14" y="41"/>
                    </a:lnTo>
                    <a:lnTo>
                      <a:pt x="25" y="28"/>
                    </a:lnTo>
                    <a:lnTo>
                      <a:pt x="37" y="16"/>
                    </a:lnTo>
                    <a:lnTo>
                      <a:pt x="52" y="8"/>
                    </a:lnTo>
                    <a:lnTo>
                      <a:pt x="68" y="2"/>
                    </a:lnTo>
                    <a:lnTo>
                      <a:pt x="85" y="0"/>
                    </a:lnTo>
                    <a:lnTo>
                      <a:pt x="102" y="2"/>
                    </a:lnTo>
                    <a:lnTo>
                      <a:pt x="117" y="7"/>
                    </a:lnTo>
                    <a:lnTo>
                      <a:pt x="132" y="15"/>
                    </a:lnTo>
                    <a:lnTo>
                      <a:pt x="145" y="25"/>
                    </a:lnTo>
                    <a:lnTo>
                      <a:pt x="156" y="38"/>
                    </a:lnTo>
                    <a:lnTo>
                      <a:pt x="164" y="53"/>
                    </a:lnTo>
                    <a:lnTo>
                      <a:pt x="169" y="70"/>
                    </a:lnTo>
                    <a:lnTo>
                      <a:pt x="171" y="88"/>
                    </a:lnTo>
                    <a:lnTo>
                      <a:pt x="169" y="105"/>
                    </a:lnTo>
                    <a:lnTo>
                      <a:pt x="165" y="121"/>
                    </a:lnTo>
                    <a:lnTo>
                      <a:pt x="158" y="136"/>
                    </a:lnTo>
                    <a:lnTo>
                      <a:pt x="148" y="150"/>
                    </a:lnTo>
                    <a:lnTo>
                      <a:pt x="136" y="162"/>
                    </a:lnTo>
                    <a:lnTo>
                      <a:pt x="120" y="170"/>
                    </a:lnTo>
                    <a:close/>
                  </a:path>
                </a:pathLst>
              </a:custGeom>
              <a:solidFill>
                <a:srgbClr val="F5AE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4" name="Freeform 522"/>
              <p:cNvSpPr>
                <a:spLocks/>
              </p:cNvSpPr>
              <p:nvPr/>
            </p:nvSpPr>
            <p:spPr bwMode="auto">
              <a:xfrm>
                <a:off x="3449" y="3083"/>
                <a:ext cx="7" cy="9"/>
              </a:xfrm>
              <a:custGeom>
                <a:avLst/>
                <a:gdLst>
                  <a:gd name="T0" fmla="*/ 0 w 152"/>
                  <a:gd name="T1" fmla="*/ 0 h 156"/>
                  <a:gd name="T2" fmla="*/ 0 w 152"/>
                  <a:gd name="T3" fmla="*/ 0 h 156"/>
                  <a:gd name="T4" fmla="*/ 0 w 152"/>
                  <a:gd name="T5" fmla="*/ 0 h 156"/>
                  <a:gd name="T6" fmla="*/ 0 w 152"/>
                  <a:gd name="T7" fmla="*/ 0 h 156"/>
                  <a:gd name="T8" fmla="*/ 0 w 152"/>
                  <a:gd name="T9" fmla="*/ 0 h 156"/>
                  <a:gd name="T10" fmla="*/ 0 w 152"/>
                  <a:gd name="T11" fmla="*/ 0 h 156"/>
                  <a:gd name="T12" fmla="*/ 0 w 152"/>
                  <a:gd name="T13" fmla="*/ 0 h 156"/>
                  <a:gd name="T14" fmla="*/ 0 w 152"/>
                  <a:gd name="T15" fmla="*/ 0 h 156"/>
                  <a:gd name="T16" fmla="*/ 0 w 152"/>
                  <a:gd name="T17" fmla="*/ 0 h 156"/>
                  <a:gd name="T18" fmla="*/ 0 w 152"/>
                  <a:gd name="T19" fmla="*/ 0 h 156"/>
                  <a:gd name="T20" fmla="*/ 0 w 152"/>
                  <a:gd name="T21" fmla="*/ 0 h 156"/>
                  <a:gd name="T22" fmla="*/ 0 w 152"/>
                  <a:gd name="T23" fmla="*/ 0 h 156"/>
                  <a:gd name="T24" fmla="*/ 0 w 152"/>
                  <a:gd name="T25" fmla="*/ 0 h 156"/>
                  <a:gd name="T26" fmla="*/ 0 w 152"/>
                  <a:gd name="T27" fmla="*/ 0 h 156"/>
                  <a:gd name="T28" fmla="*/ 0 w 152"/>
                  <a:gd name="T29" fmla="*/ 0 h 156"/>
                  <a:gd name="T30" fmla="*/ 0 w 152"/>
                  <a:gd name="T31" fmla="*/ 0 h 156"/>
                  <a:gd name="T32" fmla="*/ 0 w 152"/>
                  <a:gd name="T33" fmla="*/ 0 h 156"/>
                  <a:gd name="T34" fmla="*/ 0 w 152"/>
                  <a:gd name="T35" fmla="*/ 0 h 156"/>
                  <a:gd name="T36" fmla="*/ 0 w 152"/>
                  <a:gd name="T37" fmla="*/ 0 h 156"/>
                  <a:gd name="T38" fmla="*/ 0 w 152"/>
                  <a:gd name="T39" fmla="*/ 0 h 156"/>
                  <a:gd name="T40" fmla="*/ 0 w 152"/>
                  <a:gd name="T41" fmla="*/ 0 h 156"/>
                  <a:gd name="T42" fmla="*/ 0 w 152"/>
                  <a:gd name="T43" fmla="*/ 0 h 156"/>
                  <a:gd name="T44" fmla="*/ 0 w 152"/>
                  <a:gd name="T45" fmla="*/ 0 h 156"/>
                  <a:gd name="T46" fmla="*/ 0 w 152"/>
                  <a:gd name="T47" fmla="*/ 0 h 156"/>
                  <a:gd name="T48" fmla="*/ 0 w 152"/>
                  <a:gd name="T49" fmla="*/ 0 h 156"/>
                  <a:gd name="T50" fmla="*/ 0 w 152"/>
                  <a:gd name="T51" fmla="*/ 0 h 156"/>
                  <a:gd name="T52" fmla="*/ 0 w 152"/>
                  <a:gd name="T53" fmla="*/ 0 h 156"/>
                  <a:gd name="T54" fmla="*/ 0 w 152"/>
                  <a:gd name="T55" fmla="*/ 0 h 156"/>
                  <a:gd name="T56" fmla="*/ 0 w 152"/>
                  <a:gd name="T57" fmla="*/ 0 h 156"/>
                  <a:gd name="T58" fmla="*/ 0 w 152"/>
                  <a:gd name="T59" fmla="*/ 0 h 156"/>
                  <a:gd name="T60" fmla="*/ 0 w 152"/>
                  <a:gd name="T61" fmla="*/ 0 h 156"/>
                  <a:gd name="T62" fmla="*/ 0 w 152"/>
                  <a:gd name="T63" fmla="*/ 0 h 156"/>
                  <a:gd name="T64" fmla="*/ 0 w 152"/>
                  <a:gd name="T65" fmla="*/ 0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2"/>
                  <a:gd name="T100" fmla="*/ 0 h 156"/>
                  <a:gd name="T101" fmla="*/ 152 w 152"/>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2" h="156">
                    <a:moveTo>
                      <a:pt x="106" y="149"/>
                    </a:moveTo>
                    <a:lnTo>
                      <a:pt x="92" y="155"/>
                    </a:lnTo>
                    <a:lnTo>
                      <a:pt x="77" y="156"/>
                    </a:lnTo>
                    <a:lnTo>
                      <a:pt x="63" y="155"/>
                    </a:lnTo>
                    <a:lnTo>
                      <a:pt x="48" y="150"/>
                    </a:lnTo>
                    <a:lnTo>
                      <a:pt x="35" y="143"/>
                    </a:lnTo>
                    <a:lnTo>
                      <a:pt x="24" y="133"/>
                    </a:lnTo>
                    <a:lnTo>
                      <a:pt x="14" y="122"/>
                    </a:lnTo>
                    <a:lnTo>
                      <a:pt x="6" y="108"/>
                    </a:lnTo>
                    <a:lnTo>
                      <a:pt x="2" y="93"/>
                    </a:lnTo>
                    <a:lnTo>
                      <a:pt x="0" y="78"/>
                    </a:lnTo>
                    <a:lnTo>
                      <a:pt x="1" y="63"/>
                    </a:lnTo>
                    <a:lnTo>
                      <a:pt x="5" y="49"/>
                    </a:lnTo>
                    <a:lnTo>
                      <a:pt x="13" y="35"/>
                    </a:lnTo>
                    <a:lnTo>
                      <a:pt x="22" y="24"/>
                    </a:lnTo>
                    <a:lnTo>
                      <a:pt x="33" y="13"/>
                    </a:lnTo>
                    <a:lnTo>
                      <a:pt x="46" y="6"/>
                    </a:lnTo>
                    <a:lnTo>
                      <a:pt x="60" y="1"/>
                    </a:lnTo>
                    <a:lnTo>
                      <a:pt x="76" y="0"/>
                    </a:lnTo>
                    <a:lnTo>
                      <a:pt x="90" y="1"/>
                    </a:lnTo>
                    <a:lnTo>
                      <a:pt x="104" y="5"/>
                    </a:lnTo>
                    <a:lnTo>
                      <a:pt x="118" y="11"/>
                    </a:lnTo>
                    <a:lnTo>
                      <a:pt x="129" y="21"/>
                    </a:lnTo>
                    <a:lnTo>
                      <a:pt x="139" y="32"/>
                    </a:lnTo>
                    <a:lnTo>
                      <a:pt x="146" y="46"/>
                    </a:lnTo>
                    <a:lnTo>
                      <a:pt x="150" y="61"/>
                    </a:lnTo>
                    <a:lnTo>
                      <a:pt x="152" y="77"/>
                    </a:lnTo>
                    <a:lnTo>
                      <a:pt x="151" y="91"/>
                    </a:lnTo>
                    <a:lnTo>
                      <a:pt x="147" y="106"/>
                    </a:lnTo>
                    <a:lnTo>
                      <a:pt x="140" y="120"/>
                    </a:lnTo>
                    <a:lnTo>
                      <a:pt x="131" y="131"/>
                    </a:lnTo>
                    <a:lnTo>
                      <a:pt x="120" y="142"/>
                    </a:lnTo>
                    <a:lnTo>
                      <a:pt x="106" y="149"/>
                    </a:lnTo>
                    <a:close/>
                  </a:path>
                </a:pathLst>
              </a:custGeom>
              <a:solidFill>
                <a:srgbClr val="FAD6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5" name="Freeform 523"/>
              <p:cNvSpPr>
                <a:spLocks/>
              </p:cNvSpPr>
              <p:nvPr/>
            </p:nvSpPr>
            <p:spPr bwMode="auto">
              <a:xfrm>
                <a:off x="3449" y="3083"/>
                <a:ext cx="6" cy="8"/>
              </a:xfrm>
              <a:custGeom>
                <a:avLst/>
                <a:gdLst>
                  <a:gd name="T0" fmla="*/ 0 w 134"/>
                  <a:gd name="T1" fmla="*/ 0 h 139"/>
                  <a:gd name="T2" fmla="*/ 0 w 134"/>
                  <a:gd name="T3" fmla="*/ 0 h 139"/>
                  <a:gd name="T4" fmla="*/ 0 w 134"/>
                  <a:gd name="T5" fmla="*/ 0 h 139"/>
                  <a:gd name="T6" fmla="*/ 0 w 134"/>
                  <a:gd name="T7" fmla="*/ 0 h 139"/>
                  <a:gd name="T8" fmla="*/ 0 w 134"/>
                  <a:gd name="T9" fmla="*/ 0 h 139"/>
                  <a:gd name="T10" fmla="*/ 0 w 134"/>
                  <a:gd name="T11" fmla="*/ 0 h 139"/>
                  <a:gd name="T12" fmla="*/ 0 w 134"/>
                  <a:gd name="T13" fmla="*/ 0 h 139"/>
                  <a:gd name="T14" fmla="*/ 0 w 134"/>
                  <a:gd name="T15" fmla="*/ 0 h 139"/>
                  <a:gd name="T16" fmla="*/ 0 w 134"/>
                  <a:gd name="T17" fmla="*/ 0 h 139"/>
                  <a:gd name="T18" fmla="*/ 0 w 134"/>
                  <a:gd name="T19" fmla="*/ 0 h 139"/>
                  <a:gd name="T20" fmla="*/ 0 w 134"/>
                  <a:gd name="T21" fmla="*/ 0 h 139"/>
                  <a:gd name="T22" fmla="*/ 0 w 134"/>
                  <a:gd name="T23" fmla="*/ 0 h 139"/>
                  <a:gd name="T24" fmla="*/ 0 w 134"/>
                  <a:gd name="T25" fmla="*/ 0 h 139"/>
                  <a:gd name="T26" fmla="*/ 0 w 134"/>
                  <a:gd name="T27" fmla="*/ 0 h 139"/>
                  <a:gd name="T28" fmla="*/ 0 w 134"/>
                  <a:gd name="T29" fmla="*/ 0 h 139"/>
                  <a:gd name="T30" fmla="*/ 0 w 134"/>
                  <a:gd name="T31" fmla="*/ 0 h 139"/>
                  <a:gd name="T32" fmla="*/ 0 w 134"/>
                  <a:gd name="T33" fmla="*/ 0 h 139"/>
                  <a:gd name="T34" fmla="*/ 0 w 134"/>
                  <a:gd name="T35" fmla="*/ 0 h 139"/>
                  <a:gd name="T36" fmla="*/ 0 w 134"/>
                  <a:gd name="T37" fmla="*/ 0 h 139"/>
                  <a:gd name="T38" fmla="*/ 0 w 134"/>
                  <a:gd name="T39" fmla="*/ 0 h 139"/>
                  <a:gd name="T40" fmla="*/ 0 w 134"/>
                  <a:gd name="T41" fmla="*/ 0 h 139"/>
                  <a:gd name="T42" fmla="*/ 0 w 134"/>
                  <a:gd name="T43" fmla="*/ 0 h 139"/>
                  <a:gd name="T44" fmla="*/ 0 w 134"/>
                  <a:gd name="T45" fmla="*/ 0 h 139"/>
                  <a:gd name="T46" fmla="*/ 0 w 134"/>
                  <a:gd name="T47" fmla="*/ 0 h 139"/>
                  <a:gd name="T48" fmla="*/ 0 w 134"/>
                  <a:gd name="T49" fmla="*/ 0 h 139"/>
                  <a:gd name="T50" fmla="*/ 0 w 134"/>
                  <a:gd name="T51" fmla="*/ 0 h 139"/>
                  <a:gd name="T52" fmla="*/ 0 w 134"/>
                  <a:gd name="T53" fmla="*/ 0 h 139"/>
                  <a:gd name="T54" fmla="*/ 0 w 134"/>
                  <a:gd name="T55" fmla="*/ 0 h 139"/>
                  <a:gd name="T56" fmla="*/ 0 w 134"/>
                  <a:gd name="T57" fmla="*/ 0 h 139"/>
                  <a:gd name="T58" fmla="*/ 0 w 134"/>
                  <a:gd name="T59" fmla="*/ 0 h 139"/>
                  <a:gd name="T60" fmla="*/ 0 w 134"/>
                  <a:gd name="T61" fmla="*/ 0 h 139"/>
                  <a:gd name="T62" fmla="*/ 0 w 134"/>
                  <a:gd name="T63" fmla="*/ 0 h 139"/>
                  <a:gd name="T64" fmla="*/ 0 w 134"/>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139"/>
                  <a:gd name="T101" fmla="*/ 134 w 134"/>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139">
                    <a:moveTo>
                      <a:pt x="93" y="134"/>
                    </a:moveTo>
                    <a:lnTo>
                      <a:pt x="80" y="138"/>
                    </a:lnTo>
                    <a:lnTo>
                      <a:pt x="68" y="139"/>
                    </a:lnTo>
                    <a:lnTo>
                      <a:pt x="55" y="138"/>
                    </a:lnTo>
                    <a:lnTo>
                      <a:pt x="42" y="134"/>
                    </a:lnTo>
                    <a:lnTo>
                      <a:pt x="30" y="127"/>
                    </a:lnTo>
                    <a:lnTo>
                      <a:pt x="20" y="119"/>
                    </a:lnTo>
                    <a:lnTo>
                      <a:pt x="12" y="109"/>
                    </a:lnTo>
                    <a:lnTo>
                      <a:pt x="5" y="97"/>
                    </a:lnTo>
                    <a:lnTo>
                      <a:pt x="1" y="83"/>
                    </a:lnTo>
                    <a:lnTo>
                      <a:pt x="0" y="70"/>
                    </a:lnTo>
                    <a:lnTo>
                      <a:pt x="1" y="57"/>
                    </a:lnTo>
                    <a:lnTo>
                      <a:pt x="5" y="44"/>
                    </a:lnTo>
                    <a:lnTo>
                      <a:pt x="11" y="31"/>
                    </a:lnTo>
                    <a:lnTo>
                      <a:pt x="19" y="21"/>
                    </a:lnTo>
                    <a:lnTo>
                      <a:pt x="28" y="12"/>
                    </a:lnTo>
                    <a:lnTo>
                      <a:pt x="40" y="5"/>
                    </a:lnTo>
                    <a:lnTo>
                      <a:pt x="54" y="1"/>
                    </a:lnTo>
                    <a:lnTo>
                      <a:pt x="66" y="0"/>
                    </a:lnTo>
                    <a:lnTo>
                      <a:pt x="79" y="1"/>
                    </a:lnTo>
                    <a:lnTo>
                      <a:pt x="91" y="5"/>
                    </a:lnTo>
                    <a:lnTo>
                      <a:pt x="104" y="11"/>
                    </a:lnTo>
                    <a:lnTo>
                      <a:pt x="114" y="20"/>
                    </a:lnTo>
                    <a:lnTo>
                      <a:pt x="122" y="29"/>
                    </a:lnTo>
                    <a:lnTo>
                      <a:pt x="129" y="42"/>
                    </a:lnTo>
                    <a:lnTo>
                      <a:pt x="133" y="56"/>
                    </a:lnTo>
                    <a:lnTo>
                      <a:pt x="134" y="68"/>
                    </a:lnTo>
                    <a:lnTo>
                      <a:pt x="133" y="82"/>
                    </a:lnTo>
                    <a:lnTo>
                      <a:pt x="129" y="95"/>
                    </a:lnTo>
                    <a:lnTo>
                      <a:pt x="123" y="107"/>
                    </a:lnTo>
                    <a:lnTo>
                      <a:pt x="115" y="118"/>
                    </a:lnTo>
                    <a:lnTo>
                      <a:pt x="106" y="126"/>
                    </a:lnTo>
                    <a:lnTo>
                      <a:pt x="93"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6" name="Freeform 524"/>
              <p:cNvSpPr>
                <a:spLocks/>
              </p:cNvSpPr>
              <p:nvPr/>
            </p:nvSpPr>
            <p:spPr bwMode="auto">
              <a:xfrm>
                <a:off x="3441" y="3093"/>
                <a:ext cx="1" cy="2"/>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33"/>
                  <a:gd name="T32" fmla="*/ 21 w 2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33">
                    <a:moveTo>
                      <a:pt x="11" y="0"/>
                    </a:moveTo>
                    <a:lnTo>
                      <a:pt x="5" y="3"/>
                    </a:lnTo>
                    <a:lnTo>
                      <a:pt x="1" y="8"/>
                    </a:lnTo>
                    <a:lnTo>
                      <a:pt x="0" y="15"/>
                    </a:lnTo>
                    <a:lnTo>
                      <a:pt x="1" y="20"/>
                    </a:lnTo>
                    <a:lnTo>
                      <a:pt x="4" y="26"/>
                    </a:lnTo>
                    <a:lnTo>
                      <a:pt x="8" y="31"/>
                    </a:lnTo>
                    <a:lnTo>
                      <a:pt x="14" y="33"/>
                    </a:lnTo>
                    <a:lnTo>
                      <a:pt x="21" y="32"/>
                    </a:lnTo>
                    <a:lnTo>
                      <a:pt x="11"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7" name="Freeform 525"/>
              <p:cNvSpPr>
                <a:spLocks/>
              </p:cNvSpPr>
              <p:nvPr/>
            </p:nvSpPr>
            <p:spPr bwMode="auto">
              <a:xfrm>
                <a:off x="3442" y="3089"/>
                <a:ext cx="3" cy="6"/>
              </a:xfrm>
              <a:custGeom>
                <a:avLst/>
                <a:gdLst>
                  <a:gd name="T0" fmla="*/ 0 w 75"/>
                  <a:gd name="T1" fmla="*/ 0 h 98"/>
                  <a:gd name="T2" fmla="*/ 0 w 75"/>
                  <a:gd name="T3" fmla="*/ 0 h 98"/>
                  <a:gd name="T4" fmla="*/ 0 w 75"/>
                  <a:gd name="T5" fmla="*/ 0 h 98"/>
                  <a:gd name="T6" fmla="*/ 0 w 75"/>
                  <a:gd name="T7" fmla="*/ 0 h 98"/>
                  <a:gd name="T8" fmla="*/ 0 w 75"/>
                  <a:gd name="T9" fmla="*/ 0 h 98"/>
                  <a:gd name="T10" fmla="*/ 0 w 75"/>
                  <a:gd name="T11" fmla="*/ 0 h 98"/>
                  <a:gd name="T12" fmla="*/ 0 w 75"/>
                  <a:gd name="T13" fmla="*/ 0 h 98"/>
                  <a:gd name="T14" fmla="*/ 0 w 75"/>
                  <a:gd name="T15" fmla="*/ 0 h 98"/>
                  <a:gd name="T16" fmla="*/ 0 w 75"/>
                  <a:gd name="T17" fmla="*/ 0 h 98"/>
                  <a:gd name="T18" fmla="*/ 0 w 75"/>
                  <a:gd name="T19" fmla="*/ 0 h 98"/>
                  <a:gd name="T20" fmla="*/ 0 w 75"/>
                  <a:gd name="T21" fmla="*/ 0 h 98"/>
                  <a:gd name="T22" fmla="*/ 0 w 75"/>
                  <a:gd name="T23" fmla="*/ 0 h 98"/>
                  <a:gd name="T24" fmla="*/ 0 w 75"/>
                  <a:gd name="T25" fmla="*/ 0 h 98"/>
                  <a:gd name="T26" fmla="*/ 0 w 75"/>
                  <a:gd name="T27" fmla="*/ 0 h 98"/>
                  <a:gd name="T28" fmla="*/ 0 w 75"/>
                  <a:gd name="T29" fmla="*/ 0 h 98"/>
                  <a:gd name="T30" fmla="*/ 0 w 75"/>
                  <a:gd name="T31" fmla="*/ 0 h 98"/>
                  <a:gd name="T32" fmla="*/ 0 w 75"/>
                  <a:gd name="T33" fmla="*/ 0 h 98"/>
                  <a:gd name="T34" fmla="*/ 0 w 75"/>
                  <a:gd name="T35" fmla="*/ 0 h 98"/>
                  <a:gd name="T36" fmla="*/ 0 w 75"/>
                  <a:gd name="T37" fmla="*/ 0 h 98"/>
                  <a:gd name="T38" fmla="*/ 0 w 75"/>
                  <a:gd name="T39" fmla="*/ 0 h 98"/>
                  <a:gd name="T40" fmla="*/ 0 w 75"/>
                  <a:gd name="T41" fmla="*/ 0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98"/>
                  <a:gd name="T65" fmla="*/ 75 w 75"/>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98">
                    <a:moveTo>
                      <a:pt x="40" y="12"/>
                    </a:moveTo>
                    <a:lnTo>
                      <a:pt x="40" y="12"/>
                    </a:lnTo>
                    <a:lnTo>
                      <a:pt x="42" y="22"/>
                    </a:lnTo>
                    <a:lnTo>
                      <a:pt x="42" y="28"/>
                    </a:lnTo>
                    <a:lnTo>
                      <a:pt x="39" y="37"/>
                    </a:lnTo>
                    <a:lnTo>
                      <a:pt x="36" y="43"/>
                    </a:lnTo>
                    <a:lnTo>
                      <a:pt x="30" y="49"/>
                    </a:lnTo>
                    <a:lnTo>
                      <a:pt x="21" y="57"/>
                    </a:lnTo>
                    <a:lnTo>
                      <a:pt x="12" y="61"/>
                    </a:lnTo>
                    <a:lnTo>
                      <a:pt x="0" y="66"/>
                    </a:lnTo>
                    <a:lnTo>
                      <a:pt x="10" y="98"/>
                    </a:lnTo>
                    <a:lnTo>
                      <a:pt x="26" y="92"/>
                    </a:lnTo>
                    <a:lnTo>
                      <a:pt x="39" y="84"/>
                    </a:lnTo>
                    <a:lnTo>
                      <a:pt x="50" y="74"/>
                    </a:lnTo>
                    <a:lnTo>
                      <a:pt x="63" y="64"/>
                    </a:lnTo>
                    <a:lnTo>
                      <a:pt x="70" y="49"/>
                    </a:lnTo>
                    <a:lnTo>
                      <a:pt x="75" y="34"/>
                    </a:lnTo>
                    <a:lnTo>
                      <a:pt x="75" y="18"/>
                    </a:lnTo>
                    <a:lnTo>
                      <a:pt x="71" y="0"/>
                    </a:lnTo>
                    <a:lnTo>
                      <a:pt x="40" y="1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8" name="Freeform 526"/>
              <p:cNvSpPr>
                <a:spLocks/>
              </p:cNvSpPr>
              <p:nvPr/>
            </p:nvSpPr>
            <p:spPr bwMode="auto">
              <a:xfrm>
                <a:off x="3440" y="3087"/>
                <a:ext cx="5" cy="3"/>
              </a:xfrm>
              <a:custGeom>
                <a:avLst/>
                <a:gdLst>
                  <a:gd name="T0" fmla="*/ 0 w 108"/>
                  <a:gd name="T1" fmla="*/ 0 h 49"/>
                  <a:gd name="T2" fmla="*/ 0 w 108"/>
                  <a:gd name="T3" fmla="*/ 0 h 49"/>
                  <a:gd name="T4" fmla="*/ 0 w 108"/>
                  <a:gd name="T5" fmla="*/ 0 h 49"/>
                  <a:gd name="T6" fmla="*/ 0 w 108"/>
                  <a:gd name="T7" fmla="*/ 0 h 49"/>
                  <a:gd name="T8" fmla="*/ 0 w 108"/>
                  <a:gd name="T9" fmla="*/ 0 h 49"/>
                  <a:gd name="T10" fmla="*/ 0 w 108"/>
                  <a:gd name="T11" fmla="*/ 0 h 49"/>
                  <a:gd name="T12" fmla="*/ 0 w 108"/>
                  <a:gd name="T13" fmla="*/ 0 h 49"/>
                  <a:gd name="T14" fmla="*/ 0 w 108"/>
                  <a:gd name="T15" fmla="*/ 0 h 49"/>
                  <a:gd name="T16" fmla="*/ 0 w 108"/>
                  <a:gd name="T17" fmla="*/ 0 h 49"/>
                  <a:gd name="T18" fmla="*/ 0 w 108"/>
                  <a:gd name="T19" fmla="*/ 0 h 49"/>
                  <a:gd name="T20" fmla="*/ 0 w 108"/>
                  <a:gd name="T21" fmla="*/ 0 h 49"/>
                  <a:gd name="T22" fmla="*/ 0 w 108"/>
                  <a:gd name="T23" fmla="*/ 0 h 49"/>
                  <a:gd name="T24" fmla="*/ 0 w 108"/>
                  <a:gd name="T25" fmla="*/ 0 h 49"/>
                  <a:gd name="T26" fmla="*/ 0 w 108"/>
                  <a:gd name="T27" fmla="*/ 0 h 49"/>
                  <a:gd name="T28" fmla="*/ 0 w 108"/>
                  <a:gd name="T29" fmla="*/ 0 h 49"/>
                  <a:gd name="T30" fmla="*/ 0 w 108"/>
                  <a:gd name="T31" fmla="*/ 0 h 49"/>
                  <a:gd name="T32" fmla="*/ 0 w 108"/>
                  <a:gd name="T33" fmla="*/ 0 h 49"/>
                  <a:gd name="T34" fmla="*/ 0 w 108"/>
                  <a:gd name="T35" fmla="*/ 0 h 49"/>
                  <a:gd name="T36" fmla="*/ 0 w 108"/>
                  <a:gd name="T37" fmla="*/ 0 h 49"/>
                  <a:gd name="T38" fmla="*/ 0 w 108"/>
                  <a:gd name="T39" fmla="*/ 0 h 49"/>
                  <a:gd name="T40" fmla="*/ 0 w 108"/>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49"/>
                  <a:gd name="T65" fmla="*/ 108 w 108"/>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49">
                    <a:moveTo>
                      <a:pt x="20" y="43"/>
                    </a:moveTo>
                    <a:lnTo>
                      <a:pt x="20" y="43"/>
                    </a:lnTo>
                    <a:lnTo>
                      <a:pt x="27" y="39"/>
                    </a:lnTo>
                    <a:lnTo>
                      <a:pt x="36" y="35"/>
                    </a:lnTo>
                    <a:lnTo>
                      <a:pt x="45" y="33"/>
                    </a:lnTo>
                    <a:lnTo>
                      <a:pt x="54" y="33"/>
                    </a:lnTo>
                    <a:lnTo>
                      <a:pt x="62" y="36"/>
                    </a:lnTo>
                    <a:lnTo>
                      <a:pt x="69" y="39"/>
                    </a:lnTo>
                    <a:lnTo>
                      <a:pt x="74" y="43"/>
                    </a:lnTo>
                    <a:lnTo>
                      <a:pt x="77" y="49"/>
                    </a:lnTo>
                    <a:lnTo>
                      <a:pt x="108" y="37"/>
                    </a:lnTo>
                    <a:lnTo>
                      <a:pt x="98" y="22"/>
                    </a:lnTo>
                    <a:lnTo>
                      <a:pt x="87" y="11"/>
                    </a:lnTo>
                    <a:lnTo>
                      <a:pt x="74" y="4"/>
                    </a:lnTo>
                    <a:lnTo>
                      <a:pt x="58" y="0"/>
                    </a:lnTo>
                    <a:lnTo>
                      <a:pt x="41" y="0"/>
                    </a:lnTo>
                    <a:lnTo>
                      <a:pt x="26" y="3"/>
                    </a:lnTo>
                    <a:lnTo>
                      <a:pt x="13" y="9"/>
                    </a:lnTo>
                    <a:lnTo>
                      <a:pt x="0" y="18"/>
                    </a:lnTo>
                    <a:lnTo>
                      <a:pt x="20" y="43"/>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29" name="Freeform 527"/>
              <p:cNvSpPr>
                <a:spLocks/>
              </p:cNvSpPr>
              <p:nvPr/>
            </p:nvSpPr>
            <p:spPr bwMode="auto">
              <a:xfrm>
                <a:off x="3438" y="3088"/>
                <a:ext cx="3" cy="8"/>
              </a:xfrm>
              <a:custGeom>
                <a:avLst/>
                <a:gdLst>
                  <a:gd name="T0" fmla="*/ 0 w 69"/>
                  <a:gd name="T1" fmla="*/ 0 h 129"/>
                  <a:gd name="T2" fmla="*/ 0 w 69"/>
                  <a:gd name="T3" fmla="*/ 0 h 129"/>
                  <a:gd name="T4" fmla="*/ 0 w 69"/>
                  <a:gd name="T5" fmla="*/ 0 h 129"/>
                  <a:gd name="T6" fmla="*/ 0 w 69"/>
                  <a:gd name="T7" fmla="*/ 0 h 129"/>
                  <a:gd name="T8" fmla="*/ 0 w 69"/>
                  <a:gd name="T9" fmla="*/ 0 h 129"/>
                  <a:gd name="T10" fmla="*/ 0 w 69"/>
                  <a:gd name="T11" fmla="*/ 0 h 129"/>
                  <a:gd name="T12" fmla="*/ 0 w 69"/>
                  <a:gd name="T13" fmla="*/ 0 h 129"/>
                  <a:gd name="T14" fmla="*/ 0 w 69"/>
                  <a:gd name="T15" fmla="*/ 0 h 129"/>
                  <a:gd name="T16" fmla="*/ 0 w 69"/>
                  <a:gd name="T17" fmla="*/ 0 h 129"/>
                  <a:gd name="T18" fmla="*/ 0 w 69"/>
                  <a:gd name="T19" fmla="*/ 0 h 129"/>
                  <a:gd name="T20" fmla="*/ 0 w 69"/>
                  <a:gd name="T21" fmla="*/ 0 h 129"/>
                  <a:gd name="T22" fmla="*/ 0 w 69"/>
                  <a:gd name="T23" fmla="*/ 0 h 129"/>
                  <a:gd name="T24" fmla="*/ 0 w 69"/>
                  <a:gd name="T25" fmla="*/ 0 h 129"/>
                  <a:gd name="T26" fmla="*/ 0 w 69"/>
                  <a:gd name="T27" fmla="*/ 0 h 129"/>
                  <a:gd name="T28" fmla="*/ 0 w 69"/>
                  <a:gd name="T29" fmla="*/ 0 h 129"/>
                  <a:gd name="T30" fmla="*/ 0 w 69"/>
                  <a:gd name="T31" fmla="*/ 0 h 129"/>
                  <a:gd name="T32" fmla="*/ 0 w 69"/>
                  <a:gd name="T33" fmla="*/ 0 h 129"/>
                  <a:gd name="T34" fmla="*/ 0 w 69"/>
                  <a:gd name="T35" fmla="*/ 0 h 129"/>
                  <a:gd name="T36" fmla="*/ 0 w 69"/>
                  <a:gd name="T37" fmla="*/ 0 h 129"/>
                  <a:gd name="T38" fmla="*/ 0 w 69"/>
                  <a:gd name="T39" fmla="*/ 0 h 129"/>
                  <a:gd name="T40" fmla="*/ 0 w 69"/>
                  <a:gd name="T41" fmla="*/ 0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29"/>
                  <a:gd name="T65" fmla="*/ 69 w 69"/>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29">
                    <a:moveTo>
                      <a:pt x="36" y="112"/>
                    </a:moveTo>
                    <a:lnTo>
                      <a:pt x="36" y="112"/>
                    </a:lnTo>
                    <a:lnTo>
                      <a:pt x="33" y="104"/>
                    </a:lnTo>
                    <a:lnTo>
                      <a:pt x="32" y="95"/>
                    </a:lnTo>
                    <a:lnTo>
                      <a:pt x="34" y="83"/>
                    </a:lnTo>
                    <a:lnTo>
                      <a:pt x="38" y="69"/>
                    </a:lnTo>
                    <a:lnTo>
                      <a:pt x="44" y="58"/>
                    </a:lnTo>
                    <a:lnTo>
                      <a:pt x="52" y="44"/>
                    </a:lnTo>
                    <a:lnTo>
                      <a:pt x="60" y="34"/>
                    </a:lnTo>
                    <a:lnTo>
                      <a:pt x="69" y="25"/>
                    </a:lnTo>
                    <a:lnTo>
                      <a:pt x="49" y="0"/>
                    </a:lnTo>
                    <a:lnTo>
                      <a:pt x="37" y="11"/>
                    </a:lnTo>
                    <a:lnTo>
                      <a:pt x="25" y="25"/>
                    </a:lnTo>
                    <a:lnTo>
                      <a:pt x="16" y="41"/>
                    </a:lnTo>
                    <a:lnTo>
                      <a:pt x="8" y="57"/>
                    </a:lnTo>
                    <a:lnTo>
                      <a:pt x="2" y="75"/>
                    </a:lnTo>
                    <a:lnTo>
                      <a:pt x="0" y="92"/>
                    </a:lnTo>
                    <a:lnTo>
                      <a:pt x="1" y="112"/>
                    </a:lnTo>
                    <a:lnTo>
                      <a:pt x="8" y="129"/>
                    </a:lnTo>
                    <a:lnTo>
                      <a:pt x="36" y="11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0" name="Freeform 528"/>
              <p:cNvSpPr>
                <a:spLocks/>
              </p:cNvSpPr>
              <p:nvPr/>
            </p:nvSpPr>
            <p:spPr bwMode="auto">
              <a:xfrm>
                <a:off x="3438" y="3095"/>
                <a:ext cx="5" cy="4"/>
              </a:xfrm>
              <a:custGeom>
                <a:avLst/>
                <a:gdLst>
                  <a:gd name="T0" fmla="*/ 0 w 117"/>
                  <a:gd name="T1" fmla="*/ 0 h 76"/>
                  <a:gd name="T2" fmla="*/ 0 w 117"/>
                  <a:gd name="T3" fmla="*/ 0 h 76"/>
                  <a:gd name="T4" fmla="*/ 0 w 117"/>
                  <a:gd name="T5" fmla="*/ 0 h 76"/>
                  <a:gd name="T6" fmla="*/ 0 w 117"/>
                  <a:gd name="T7" fmla="*/ 0 h 76"/>
                  <a:gd name="T8" fmla="*/ 0 w 117"/>
                  <a:gd name="T9" fmla="*/ 0 h 76"/>
                  <a:gd name="T10" fmla="*/ 0 w 117"/>
                  <a:gd name="T11" fmla="*/ 0 h 76"/>
                  <a:gd name="T12" fmla="*/ 0 w 117"/>
                  <a:gd name="T13" fmla="*/ 0 h 76"/>
                  <a:gd name="T14" fmla="*/ 0 w 117"/>
                  <a:gd name="T15" fmla="*/ 0 h 76"/>
                  <a:gd name="T16" fmla="*/ 0 w 117"/>
                  <a:gd name="T17" fmla="*/ 0 h 76"/>
                  <a:gd name="T18" fmla="*/ 0 w 117"/>
                  <a:gd name="T19" fmla="*/ 0 h 76"/>
                  <a:gd name="T20" fmla="*/ 0 w 117"/>
                  <a:gd name="T21" fmla="*/ 0 h 76"/>
                  <a:gd name="T22" fmla="*/ 0 w 117"/>
                  <a:gd name="T23" fmla="*/ 0 h 76"/>
                  <a:gd name="T24" fmla="*/ 0 w 117"/>
                  <a:gd name="T25" fmla="*/ 0 h 76"/>
                  <a:gd name="T26" fmla="*/ 0 w 117"/>
                  <a:gd name="T27" fmla="*/ 0 h 76"/>
                  <a:gd name="T28" fmla="*/ 0 w 117"/>
                  <a:gd name="T29" fmla="*/ 0 h 76"/>
                  <a:gd name="T30" fmla="*/ 0 w 117"/>
                  <a:gd name="T31" fmla="*/ 0 h 76"/>
                  <a:gd name="T32" fmla="*/ 0 w 117"/>
                  <a:gd name="T33" fmla="*/ 0 h 76"/>
                  <a:gd name="T34" fmla="*/ 0 w 117"/>
                  <a:gd name="T35" fmla="*/ 0 h 76"/>
                  <a:gd name="T36" fmla="*/ 0 w 117"/>
                  <a:gd name="T37" fmla="*/ 0 h 76"/>
                  <a:gd name="T38" fmla="*/ 0 w 117"/>
                  <a:gd name="T39" fmla="*/ 0 h 76"/>
                  <a:gd name="T40" fmla="*/ 0 w 117"/>
                  <a:gd name="T41" fmla="*/ 0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76"/>
                  <a:gd name="T65" fmla="*/ 117 w 117"/>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76">
                    <a:moveTo>
                      <a:pt x="107" y="41"/>
                    </a:moveTo>
                    <a:lnTo>
                      <a:pt x="107" y="41"/>
                    </a:lnTo>
                    <a:lnTo>
                      <a:pt x="96" y="43"/>
                    </a:lnTo>
                    <a:lnTo>
                      <a:pt x="83" y="43"/>
                    </a:lnTo>
                    <a:lnTo>
                      <a:pt x="72" y="42"/>
                    </a:lnTo>
                    <a:lnTo>
                      <a:pt x="62" y="36"/>
                    </a:lnTo>
                    <a:lnTo>
                      <a:pt x="52" y="30"/>
                    </a:lnTo>
                    <a:lnTo>
                      <a:pt x="43" y="23"/>
                    </a:lnTo>
                    <a:lnTo>
                      <a:pt x="35" y="13"/>
                    </a:lnTo>
                    <a:lnTo>
                      <a:pt x="28" y="0"/>
                    </a:lnTo>
                    <a:lnTo>
                      <a:pt x="0" y="17"/>
                    </a:lnTo>
                    <a:lnTo>
                      <a:pt x="9" y="32"/>
                    </a:lnTo>
                    <a:lnTo>
                      <a:pt x="20" y="46"/>
                    </a:lnTo>
                    <a:lnTo>
                      <a:pt x="33" y="57"/>
                    </a:lnTo>
                    <a:lnTo>
                      <a:pt x="48" y="66"/>
                    </a:lnTo>
                    <a:lnTo>
                      <a:pt x="64" y="73"/>
                    </a:lnTo>
                    <a:lnTo>
                      <a:pt x="81" y="76"/>
                    </a:lnTo>
                    <a:lnTo>
                      <a:pt x="98" y="76"/>
                    </a:lnTo>
                    <a:lnTo>
                      <a:pt x="117" y="72"/>
                    </a:lnTo>
                    <a:lnTo>
                      <a:pt x="107" y="41"/>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1" name="Freeform 529"/>
              <p:cNvSpPr>
                <a:spLocks/>
              </p:cNvSpPr>
              <p:nvPr/>
            </p:nvSpPr>
            <p:spPr bwMode="auto">
              <a:xfrm>
                <a:off x="3443" y="3094"/>
                <a:ext cx="4" cy="5"/>
              </a:xfrm>
              <a:custGeom>
                <a:avLst/>
                <a:gdLst>
                  <a:gd name="T0" fmla="*/ 0 w 79"/>
                  <a:gd name="T1" fmla="*/ 0 h 88"/>
                  <a:gd name="T2" fmla="*/ 0 w 79"/>
                  <a:gd name="T3" fmla="*/ 0 h 88"/>
                  <a:gd name="T4" fmla="*/ 0 w 79"/>
                  <a:gd name="T5" fmla="*/ 0 h 88"/>
                  <a:gd name="T6" fmla="*/ 0 w 79"/>
                  <a:gd name="T7" fmla="*/ 0 h 88"/>
                  <a:gd name="T8" fmla="*/ 0 w 79"/>
                  <a:gd name="T9" fmla="*/ 0 h 88"/>
                  <a:gd name="T10" fmla="*/ 0 w 79"/>
                  <a:gd name="T11" fmla="*/ 0 h 88"/>
                  <a:gd name="T12" fmla="*/ 0 w 79"/>
                  <a:gd name="T13" fmla="*/ 0 h 88"/>
                  <a:gd name="T14" fmla="*/ 0 w 79"/>
                  <a:gd name="T15" fmla="*/ 0 h 88"/>
                  <a:gd name="T16" fmla="*/ 0 w 79"/>
                  <a:gd name="T17" fmla="*/ 0 h 88"/>
                  <a:gd name="T18" fmla="*/ 0 w 79"/>
                  <a:gd name="T19" fmla="*/ 0 h 88"/>
                  <a:gd name="T20" fmla="*/ 0 w 79"/>
                  <a:gd name="T21" fmla="*/ 0 h 88"/>
                  <a:gd name="T22" fmla="*/ 0 w 79"/>
                  <a:gd name="T23" fmla="*/ 0 h 88"/>
                  <a:gd name="T24" fmla="*/ 0 w 79"/>
                  <a:gd name="T25" fmla="*/ 0 h 88"/>
                  <a:gd name="T26" fmla="*/ 0 w 79"/>
                  <a:gd name="T27" fmla="*/ 0 h 88"/>
                  <a:gd name="T28" fmla="*/ 0 w 79"/>
                  <a:gd name="T29" fmla="*/ 0 h 88"/>
                  <a:gd name="T30" fmla="*/ 0 w 79"/>
                  <a:gd name="T31" fmla="*/ 0 h 88"/>
                  <a:gd name="T32" fmla="*/ 0 w 79"/>
                  <a:gd name="T33" fmla="*/ 0 h 88"/>
                  <a:gd name="T34" fmla="*/ 0 w 79"/>
                  <a:gd name="T35" fmla="*/ 0 h 88"/>
                  <a:gd name="T36" fmla="*/ 0 w 79"/>
                  <a:gd name="T37" fmla="*/ 0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88"/>
                  <a:gd name="T59" fmla="*/ 79 w 79"/>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88">
                    <a:moveTo>
                      <a:pt x="47" y="0"/>
                    </a:moveTo>
                    <a:lnTo>
                      <a:pt x="46" y="8"/>
                    </a:lnTo>
                    <a:lnTo>
                      <a:pt x="44" y="15"/>
                    </a:lnTo>
                    <a:lnTo>
                      <a:pt x="40" y="24"/>
                    </a:lnTo>
                    <a:lnTo>
                      <a:pt x="35" y="32"/>
                    </a:lnTo>
                    <a:lnTo>
                      <a:pt x="28" y="39"/>
                    </a:lnTo>
                    <a:lnTo>
                      <a:pt x="21" y="46"/>
                    </a:lnTo>
                    <a:lnTo>
                      <a:pt x="11" y="52"/>
                    </a:lnTo>
                    <a:lnTo>
                      <a:pt x="0" y="57"/>
                    </a:lnTo>
                    <a:lnTo>
                      <a:pt x="10" y="88"/>
                    </a:lnTo>
                    <a:lnTo>
                      <a:pt x="25" y="82"/>
                    </a:lnTo>
                    <a:lnTo>
                      <a:pt x="40" y="73"/>
                    </a:lnTo>
                    <a:lnTo>
                      <a:pt x="51" y="64"/>
                    </a:lnTo>
                    <a:lnTo>
                      <a:pt x="61" y="53"/>
                    </a:lnTo>
                    <a:lnTo>
                      <a:pt x="68" y="41"/>
                    </a:lnTo>
                    <a:lnTo>
                      <a:pt x="74" y="28"/>
                    </a:lnTo>
                    <a:lnTo>
                      <a:pt x="78" y="14"/>
                    </a:lnTo>
                    <a:lnTo>
                      <a:pt x="79" y="2"/>
                    </a:lnTo>
                    <a:lnTo>
                      <a:pt x="47" y="0"/>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2" name="Freeform 530"/>
              <p:cNvSpPr>
                <a:spLocks/>
              </p:cNvSpPr>
              <p:nvPr/>
            </p:nvSpPr>
            <p:spPr bwMode="auto">
              <a:xfrm>
                <a:off x="3442" y="3097"/>
                <a:ext cx="2" cy="1"/>
              </a:xfrm>
              <a:custGeom>
                <a:avLst/>
                <a:gdLst>
                  <a:gd name="T0" fmla="*/ 0 w 32"/>
                  <a:gd name="T1" fmla="*/ 0 h 18"/>
                  <a:gd name="T2" fmla="*/ 0 w 32"/>
                  <a:gd name="T3" fmla="*/ 0 h 18"/>
                  <a:gd name="T4" fmla="*/ 0 w 32"/>
                  <a:gd name="T5" fmla="*/ 0 h 18"/>
                  <a:gd name="T6" fmla="*/ 0 w 32"/>
                  <a:gd name="T7" fmla="*/ 0 h 18"/>
                  <a:gd name="T8" fmla="*/ 0 w 32"/>
                  <a:gd name="T9" fmla="*/ 0 h 18"/>
                  <a:gd name="T10" fmla="*/ 0 w 32"/>
                  <a:gd name="T11" fmla="*/ 0 h 18"/>
                  <a:gd name="T12" fmla="*/ 0 w 32"/>
                  <a:gd name="T13" fmla="*/ 0 h 18"/>
                  <a:gd name="T14" fmla="*/ 0 w 32"/>
                  <a:gd name="T15" fmla="*/ 0 h 18"/>
                  <a:gd name="T16" fmla="*/ 0 w 32"/>
                  <a:gd name="T17" fmla="*/ 0 h 18"/>
                  <a:gd name="T18" fmla="*/ 0 w 32"/>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8"/>
                  <a:gd name="T32" fmla="*/ 32 w 32"/>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8">
                    <a:moveTo>
                      <a:pt x="32" y="18"/>
                    </a:moveTo>
                    <a:lnTo>
                      <a:pt x="31" y="11"/>
                    </a:lnTo>
                    <a:lnTo>
                      <a:pt x="28" y="6"/>
                    </a:lnTo>
                    <a:lnTo>
                      <a:pt x="23" y="3"/>
                    </a:lnTo>
                    <a:lnTo>
                      <a:pt x="17" y="0"/>
                    </a:lnTo>
                    <a:lnTo>
                      <a:pt x="11" y="2"/>
                    </a:lnTo>
                    <a:lnTo>
                      <a:pt x="6" y="4"/>
                    </a:lnTo>
                    <a:lnTo>
                      <a:pt x="2" y="9"/>
                    </a:lnTo>
                    <a:lnTo>
                      <a:pt x="0" y="16"/>
                    </a:lnTo>
                    <a:lnTo>
                      <a:pt x="32" y="18"/>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3" name="Freeform 531"/>
              <p:cNvSpPr>
                <a:spLocks/>
              </p:cNvSpPr>
              <p:nvPr/>
            </p:nvSpPr>
            <p:spPr bwMode="auto">
              <a:xfrm>
                <a:off x="3442" y="3094"/>
                <a:ext cx="1" cy="2"/>
              </a:xfrm>
              <a:custGeom>
                <a:avLst/>
                <a:gdLst>
                  <a:gd name="T0" fmla="*/ 0 w 22"/>
                  <a:gd name="T1" fmla="*/ 0 h 32"/>
                  <a:gd name="T2" fmla="*/ 0 w 22"/>
                  <a:gd name="T3" fmla="*/ 0 h 32"/>
                  <a:gd name="T4" fmla="*/ 0 w 22"/>
                  <a:gd name="T5" fmla="*/ 0 h 32"/>
                  <a:gd name="T6" fmla="*/ 0 w 22"/>
                  <a:gd name="T7" fmla="*/ 0 h 32"/>
                  <a:gd name="T8" fmla="*/ 0 w 22"/>
                  <a:gd name="T9" fmla="*/ 0 h 32"/>
                  <a:gd name="T10" fmla="*/ 0 w 22"/>
                  <a:gd name="T11" fmla="*/ 0 h 32"/>
                  <a:gd name="T12" fmla="*/ 0 w 22"/>
                  <a:gd name="T13" fmla="*/ 0 h 32"/>
                  <a:gd name="T14" fmla="*/ 0 w 22"/>
                  <a:gd name="T15" fmla="*/ 0 h 32"/>
                  <a:gd name="T16" fmla="*/ 0 w 22"/>
                  <a:gd name="T17" fmla="*/ 0 h 32"/>
                  <a:gd name="T18" fmla="*/ 0 w 22"/>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32"/>
                  <a:gd name="T32" fmla="*/ 22 w 2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32">
                    <a:moveTo>
                      <a:pt x="12" y="0"/>
                    </a:moveTo>
                    <a:lnTo>
                      <a:pt x="5" y="3"/>
                    </a:lnTo>
                    <a:lnTo>
                      <a:pt x="1" y="8"/>
                    </a:lnTo>
                    <a:lnTo>
                      <a:pt x="0" y="14"/>
                    </a:lnTo>
                    <a:lnTo>
                      <a:pt x="1" y="20"/>
                    </a:lnTo>
                    <a:lnTo>
                      <a:pt x="4" y="26"/>
                    </a:lnTo>
                    <a:lnTo>
                      <a:pt x="9" y="30"/>
                    </a:lnTo>
                    <a:lnTo>
                      <a:pt x="15" y="32"/>
                    </a:lnTo>
                    <a:lnTo>
                      <a:pt x="22" y="31"/>
                    </a:lnTo>
                    <a:lnTo>
                      <a:pt x="12"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4" name="Freeform 532"/>
              <p:cNvSpPr>
                <a:spLocks/>
              </p:cNvSpPr>
              <p:nvPr/>
            </p:nvSpPr>
            <p:spPr bwMode="auto">
              <a:xfrm>
                <a:off x="3442" y="3090"/>
                <a:ext cx="4" cy="5"/>
              </a:xfrm>
              <a:custGeom>
                <a:avLst/>
                <a:gdLst>
                  <a:gd name="T0" fmla="*/ 0 w 74"/>
                  <a:gd name="T1" fmla="*/ 0 h 99"/>
                  <a:gd name="T2" fmla="*/ 0 w 74"/>
                  <a:gd name="T3" fmla="*/ 0 h 99"/>
                  <a:gd name="T4" fmla="*/ 0 w 74"/>
                  <a:gd name="T5" fmla="*/ 0 h 99"/>
                  <a:gd name="T6" fmla="*/ 0 w 74"/>
                  <a:gd name="T7" fmla="*/ 0 h 99"/>
                  <a:gd name="T8" fmla="*/ 0 w 74"/>
                  <a:gd name="T9" fmla="*/ 0 h 99"/>
                  <a:gd name="T10" fmla="*/ 0 w 74"/>
                  <a:gd name="T11" fmla="*/ 0 h 99"/>
                  <a:gd name="T12" fmla="*/ 0 w 74"/>
                  <a:gd name="T13" fmla="*/ 0 h 99"/>
                  <a:gd name="T14" fmla="*/ 0 w 74"/>
                  <a:gd name="T15" fmla="*/ 0 h 99"/>
                  <a:gd name="T16" fmla="*/ 0 w 74"/>
                  <a:gd name="T17" fmla="*/ 0 h 99"/>
                  <a:gd name="T18" fmla="*/ 0 w 74"/>
                  <a:gd name="T19" fmla="*/ 0 h 99"/>
                  <a:gd name="T20" fmla="*/ 0 w 74"/>
                  <a:gd name="T21" fmla="*/ 0 h 99"/>
                  <a:gd name="T22" fmla="*/ 0 w 74"/>
                  <a:gd name="T23" fmla="*/ 0 h 99"/>
                  <a:gd name="T24" fmla="*/ 0 w 74"/>
                  <a:gd name="T25" fmla="*/ 0 h 99"/>
                  <a:gd name="T26" fmla="*/ 0 w 74"/>
                  <a:gd name="T27" fmla="*/ 0 h 99"/>
                  <a:gd name="T28" fmla="*/ 0 w 74"/>
                  <a:gd name="T29" fmla="*/ 0 h 99"/>
                  <a:gd name="T30" fmla="*/ 0 w 74"/>
                  <a:gd name="T31" fmla="*/ 0 h 99"/>
                  <a:gd name="T32" fmla="*/ 0 w 74"/>
                  <a:gd name="T33" fmla="*/ 0 h 99"/>
                  <a:gd name="T34" fmla="*/ 0 w 74"/>
                  <a:gd name="T35" fmla="*/ 0 h 99"/>
                  <a:gd name="T36" fmla="*/ 0 w 74"/>
                  <a:gd name="T37" fmla="*/ 0 h 99"/>
                  <a:gd name="T38" fmla="*/ 0 w 74"/>
                  <a:gd name="T39" fmla="*/ 0 h 99"/>
                  <a:gd name="T40" fmla="*/ 0 w 74"/>
                  <a:gd name="T41" fmla="*/ 0 h 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
                  <a:gd name="T64" fmla="*/ 0 h 99"/>
                  <a:gd name="T65" fmla="*/ 74 w 74"/>
                  <a:gd name="T66" fmla="*/ 99 h 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 h="99">
                    <a:moveTo>
                      <a:pt x="39" y="13"/>
                    </a:moveTo>
                    <a:lnTo>
                      <a:pt x="39" y="12"/>
                    </a:lnTo>
                    <a:lnTo>
                      <a:pt x="41" y="22"/>
                    </a:lnTo>
                    <a:lnTo>
                      <a:pt x="41" y="30"/>
                    </a:lnTo>
                    <a:lnTo>
                      <a:pt x="38" y="37"/>
                    </a:lnTo>
                    <a:lnTo>
                      <a:pt x="35" y="43"/>
                    </a:lnTo>
                    <a:lnTo>
                      <a:pt x="28" y="51"/>
                    </a:lnTo>
                    <a:lnTo>
                      <a:pt x="20" y="58"/>
                    </a:lnTo>
                    <a:lnTo>
                      <a:pt x="11" y="62"/>
                    </a:lnTo>
                    <a:lnTo>
                      <a:pt x="0" y="68"/>
                    </a:lnTo>
                    <a:lnTo>
                      <a:pt x="10" y="99"/>
                    </a:lnTo>
                    <a:lnTo>
                      <a:pt x="25" y="94"/>
                    </a:lnTo>
                    <a:lnTo>
                      <a:pt x="38" y="85"/>
                    </a:lnTo>
                    <a:lnTo>
                      <a:pt x="51" y="76"/>
                    </a:lnTo>
                    <a:lnTo>
                      <a:pt x="62" y="64"/>
                    </a:lnTo>
                    <a:lnTo>
                      <a:pt x="69" y="52"/>
                    </a:lnTo>
                    <a:lnTo>
                      <a:pt x="74" y="36"/>
                    </a:lnTo>
                    <a:lnTo>
                      <a:pt x="74" y="18"/>
                    </a:lnTo>
                    <a:lnTo>
                      <a:pt x="70" y="1"/>
                    </a:lnTo>
                    <a:lnTo>
                      <a:pt x="70" y="0"/>
                    </a:lnTo>
                    <a:lnTo>
                      <a:pt x="39" y="13"/>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5" name="Freeform 533"/>
              <p:cNvSpPr>
                <a:spLocks/>
              </p:cNvSpPr>
              <p:nvPr/>
            </p:nvSpPr>
            <p:spPr bwMode="auto">
              <a:xfrm>
                <a:off x="3441" y="3088"/>
                <a:ext cx="5" cy="3"/>
              </a:xfrm>
              <a:custGeom>
                <a:avLst/>
                <a:gdLst>
                  <a:gd name="T0" fmla="*/ 0 w 108"/>
                  <a:gd name="T1" fmla="*/ 0 h 50"/>
                  <a:gd name="T2" fmla="*/ 0 w 108"/>
                  <a:gd name="T3" fmla="*/ 0 h 50"/>
                  <a:gd name="T4" fmla="*/ 0 w 108"/>
                  <a:gd name="T5" fmla="*/ 0 h 50"/>
                  <a:gd name="T6" fmla="*/ 0 w 108"/>
                  <a:gd name="T7" fmla="*/ 0 h 50"/>
                  <a:gd name="T8" fmla="*/ 0 w 108"/>
                  <a:gd name="T9" fmla="*/ 0 h 50"/>
                  <a:gd name="T10" fmla="*/ 0 w 108"/>
                  <a:gd name="T11" fmla="*/ 0 h 50"/>
                  <a:gd name="T12" fmla="*/ 0 w 108"/>
                  <a:gd name="T13" fmla="*/ 0 h 50"/>
                  <a:gd name="T14" fmla="*/ 0 w 108"/>
                  <a:gd name="T15" fmla="*/ 0 h 50"/>
                  <a:gd name="T16" fmla="*/ 0 w 108"/>
                  <a:gd name="T17" fmla="*/ 0 h 50"/>
                  <a:gd name="T18" fmla="*/ 0 w 108"/>
                  <a:gd name="T19" fmla="*/ 0 h 50"/>
                  <a:gd name="T20" fmla="*/ 0 w 108"/>
                  <a:gd name="T21" fmla="*/ 0 h 50"/>
                  <a:gd name="T22" fmla="*/ 0 w 108"/>
                  <a:gd name="T23" fmla="*/ 0 h 50"/>
                  <a:gd name="T24" fmla="*/ 0 w 108"/>
                  <a:gd name="T25" fmla="*/ 0 h 50"/>
                  <a:gd name="T26" fmla="*/ 0 w 108"/>
                  <a:gd name="T27" fmla="*/ 0 h 50"/>
                  <a:gd name="T28" fmla="*/ 0 w 108"/>
                  <a:gd name="T29" fmla="*/ 0 h 50"/>
                  <a:gd name="T30" fmla="*/ 0 w 108"/>
                  <a:gd name="T31" fmla="*/ 0 h 50"/>
                  <a:gd name="T32" fmla="*/ 0 w 108"/>
                  <a:gd name="T33" fmla="*/ 0 h 50"/>
                  <a:gd name="T34" fmla="*/ 0 w 108"/>
                  <a:gd name="T35" fmla="*/ 0 h 50"/>
                  <a:gd name="T36" fmla="*/ 0 w 108"/>
                  <a:gd name="T37" fmla="*/ 0 h 50"/>
                  <a:gd name="T38" fmla="*/ 0 w 108"/>
                  <a:gd name="T39" fmla="*/ 0 h 50"/>
                  <a:gd name="T40" fmla="*/ 0 w 108"/>
                  <a:gd name="T41" fmla="*/ 0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50"/>
                  <a:gd name="T65" fmla="*/ 108 w 108"/>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50">
                    <a:moveTo>
                      <a:pt x="20" y="44"/>
                    </a:moveTo>
                    <a:lnTo>
                      <a:pt x="20" y="43"/>
                    </a:lnTo>
                    <a:lnTo>
                      <a:pt x="27" y="39"/>
                    </a:lnTo>
                    <a:lnTo>
                      <a:pt x="37" y="35"/>
                    </a:lnTo>
                    <a:lnTo>
                      <a:pt x="46" y="34"/>
                    </a:lnTo>
                    <a:lnTo>
                      <a:pt x="54" y="34"/>
                    </a:lnTo>
                    <a:lnTo>
                      <a:pt x="61" y="36"/>
                    </a:lnTo>
                    <a:lnTo>
                      <a:pt x="69" y="39"/>
                    </a:lnTo>
                    <a:lnTo>
                      <a:pt x="74" y="43"/>
                    </a:lnTo>
                    <a:lnTo>
                      <a:pt x="77" y="50"/>
                    </a:lnTo>
                    <a:lnTo>
                      <a:pt x="108" y="37"/>
                    </a:lnTo>
                    <a:lnTo>
                      <a:pt x="99" y="22"/>
                    </a:lnTo>
                    <a:lnTo>
                      <a:pt x="88" y="12"/>
                    </a:lnTo>
                    <a:lnTo>
                      <a:pt x="73" y="4"/>
                    </a:lnTo>
                    <a:lnTo>
                      <a:pt x="58" y="0"/>
                    </a:lnTo>
                    <a:lnTo>
                      <a:pt x="42" y="0"/>
                    </a:lnTo>
                    <a:lnTo>
                      <a:pt x="26" y="3"/>
                    </a:lnTo>
                    <a:lnTo>
                      <a:pt x="13" y="10"/>
                    </a:lnTo>
                    <a:lnTo>
                      <a:pt x="0" y="18"/>
                    </a:lnTo>
                    <a:lnTo>
                      <a:pt x="0" y="17"/>
                    </a:lnTo>
                    <a:lnTo>
                      <a:pt x="20" y="44"/>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6" name="Freeform 534"/>
              <p:cNvSpPr>
                <a:spLocks/>
              </p:cNvSpPr>
              <p:nvPr/>
            </p:nvSpPr>
            <p:spPr bwMode="auto">
              <a:xfrm>
                <a:off x="3438" y="3089"/>
                <a:ext cx="4" cy="7"/>
              </a:xfrm>
              <a:custGeom>
                <a:avLst/>
                <a:gdLst>
                  <a:gd name="T0" fmla="*/ 0 w 69"/>
                  <a:gd name="T1" fmla="*/ 0 h 131"/>
                  <a:gd name="T2" fmla="*/ 0 w 69"/>
                  <a:gd name="T3" fmla="*/ 0 h 131"/>
                  <a:gd name="T4" fmla="*/ 0 w 69"/>
                  <a:gd name="T5" fmla="*/ 0 h 131"/>
                  <a:gd name="T6" fmla="*/ 0 w 69"/>
                  <a:gd name="T7" fmla="*/ 0 h 131"/>
                  <a:gd name="T8" fmla="*/ 0 w 69"/>
                  <a:gd name="T9" fmla="*/ 0 h 131"/>
                  <a:gd name="T10" fmla="*/ 0 w 69"/>
                  <a:gd name="T11" fmla="*/ 0 h 131"/>
                  <a:gd name="T12" fmla="*/ 0 w 69"/>
                  <a:gd name="T13" fmla="*/ 0 h 131"/>
                  <a:gd name="T14" fmla="*/ 0 w 69"/>
                  <a:gd name="T15" fmla="*/ 0 h 131"/>
                  <a:gd name="T16" fmla="*/ 0 w 69"/>
                  <a:gd name="T17" fmla="*/ 0 h 131"/>
                  <a:gd name="T18" fmla="*/ 0 w 69"/>
                  <a:gd name="T19" fmla="*/ 0 h 131"/>
                  <a:gd name="T20" fmla="*/ 0 w 69"/>
                  <a:gd name="T21" fmla="*/ 0 h 131"/>
                  <a:gd name="T22" fmla="*/ 0 w 69"/>
                  <a:gd name="T23" fmla="*/ 0 h 131"/>
                  <a:gd name="T24" fmla="*/ 0 w 69"/>
                  <a:gd name="T25" fmla="*/ 0 h 131"/>
                  <a:gd name="T26" fmla="*/ 0 w 69"/>
                  <a:gd name="T27" fmla="*/ 0 h 131"/>
                  <a:gd name="T28" fmla="*/ 0 w 69"/>
                  <a:gd name="T29" fmla="*/ 0 h 131"/>
                  <a:gd name="T30" fmla="*/ 0 w 69"/>
                  <a:gd name="T31" fmla="*/ 0 h 131"/>
                  <a:gd name="T32" fmla="*/ 0 w 69"/>
                  <a:gd name="T33" fmla="*/ 0 h 131"/>
                  <a:gd name="T34" fmla="*/ 0 w 69"/>
                  <a:gd name="T35" fmla="*/ 0 h 131"/>
                  <a:gd name="T36" fmla="*/ 0 w 69"/>
                  <a:gd name="T37" fmla="*/ 0 h 131"/>
                  <a:gd name="T38" fmla="*/ 0 w 69"/>
                  <a:gd name="T39" fmla="*/ 0 h 131"/>
                  <a:gd name="T40" fmla="*/ 0 w 69"/>
                  <a:gd name="T41" fmla="*/ 0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31"/>
                  <a:gd name="T65" fmla="*/ 69 w 69"/>
                  <a:gd name="T66" fmla="*/ 131 h 1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31">
                    <a:moveTo>
                      <a:pt x="36" y="114"/>
                    </a:moveTo>
                    <a:lnTo>
                      <a:pt x="36" y="114"/>
                    </a:lnTo>
                    <a:lnTo>
                      <a:pt x="34" y="107"/>
                    </a:lnTo>
                    <a:lnTo>
                      <a:pt x="33" y="96"/>
                    </a:lnTo>
                    <a:lnTo>
                      <a:pt x="35" y="83"/>
                    </a:lnTo>
                    <a:lnTo>
                      <a:pt x="38" y="72"/>
                    </a:lnTo>
                    <a:lnTo>
                      <a:pt x="44" y="59"/>
                    </a:lnTo>
                    <a:lnTo>
                      <a:pt x="52" y="46"/>
                    </a:lnTo>
                    <a:lnTo>
                      <a:pt x="60" y="36"/>
                    </a:lnTo>
                    <a:lnTo>
                      <a:pt x="69" y="27"/>
                    </a:lnTo>
                    <a:lnTo>
                      <a:pt x="49" y="0"/>
                    </a:lnTo>
                    <a:lnTo>
                      <a:pt x="36" y="13"/>
                    </a:lnTo>
                    <a:lnTo>
                      <a:pt x="25" y="27"/>
                    </a:lnTo>
                    <a:lnTo>
                      <a:pt x="15" y="42"/>
                    </a:lnTo>
                    <a:lnTo>
                      <a:pt x="7" y="59"/>
                    </a:lnTo>
                    <a:lnTo>
                      <a:pt x="2" y="77"/>
                    </a:lnTo>
                    <a:lnTo>
                      <a:pt x="0" y="94"/>
                    </a:lnTo>
                    <a:lnTo>
                      <a:pt x="1" y="113"/>
                    </a:lnTo>
                    <a:lnTo>
                      <a:pt x="7" y="131"/>
                    </a:lnTo>
                    <a:lnTo>
                      <a:pt x="36" y="114"/>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7" name="Freeform 535"/>
              <p:cNvSpPr>
                <a:spLocks/>
              </p:cNvSpPr>
              <p:nvPr/>
            </p:nvSpPr>
            <p:spPr bwMode="auto">
              <a:xfrm>
                <a:off x="3439" y="3095"/>
                <a:ext cx="5" cy="4"/>
              </a:xfrm>
              <a:custGeom>
                <a:avLst/>
                <a:gdLst>
                  <a:gd name="T0" fmla="*/ 0 w 117"/>
                  <a:gd name="T1" fmla="*/ 0 h 77"/>
                  <a:gd name="T2" fmla="*/ 0 w 117"/>
                  <a:gd name="T3" fmla="*/ 0 h 77"/>
                  <a:gd name="T4" fmla="*/ 0 w 117"/>
                  <a:gd name="T5" fmla="*/ 0 h 77"/>
                  <a:gd name="T6" fmla="*/ 0 w 117"/>
                  <a:gd name="T7" fmla="*/ 0 h 77"/>
                  <a:gd name="T8" fmla="*/ 0 w 117"/>
                  <a:gd name="T9" fmla="*/ 0 h 77"/>
                  <a:gd name="T10" fmla="*/ 0 w 117"/>
                  <a:gd name="T11" fmla="*/ 0 h 77"/>
                  <a:gd name="T12" fmla="*/ 0 w 117"/>
                  <a:gd name="T13" fmla="*/ 0 h 77"/>
                  <a:gd name="T14" fmla="*/ 0 w 117"/>
                  <a:gd name="T15" fmla="*/ 0 h 77"/>
                  <a:gd name="T16" fmla="*/ 0 w 117"/>
                  <a:gd name="T17" fmla="*/ 0 h 77"/>
                  <a:gd name="T18" fmla="*/ 0 w 117"/>
                  <a:gd name="T19" fmla="*/ 0 h 77"/>
                  <a:gd name="T20" fmla="*/ 0 w 117"/>
                  <a:gd name="T21" fmla="*/ 0 h 77"/>
                  <a:gd name="T22" fmla="*/ 0 w 117"/>
                  <a:gd name="T23" fmla="*/ 0 h 77"/>
                  <a:gd name="T24" fmla="*/ 0 w 117"/>
                  <a:gd name="T25" fmla="*/ 0 h 77"/>
                  <a:gd name="T26" fmla="*/ 0 w 117"/>
                  <a:gd name="T27" fmla="*/ 0 h 77"/>
                  <a:gd name="T28" fmla="*/ 0 w 117"/>
                  <a:gd name="T29" fmla="*/ 0 h 77"/>
                  <a:gd name="T30" fmla="*/ 0 w 117"/>
                  <a:gd name="T31" fmla="*/ 0 h 77"/>
                  <a:gd name="T32" fmla="*/ 0 w 117"/>
                  <a:gd name="T33" fmla="*/ 0 h 77"/>
                  <a:gd name="T34" fmla="*/ 0 w 117"/>
                  <a:gd name="T35" fmla="*/ 0 h 77"/>
                  <a:gd name="T36" fmla="*/ 0 w 117"/>
                  <a:gd name="T37" fmla="*/ 0 h 77"/>
                  <a:gd name="T38" fmla="*/ 0 w 117"/>
                  <a:gd name="T39" fmla="*/ 0 h 77"/>
                  <a:gd name="T40" fmla="*/ 0 w 117"/>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77"/>
                  <a:gd name="T65" fmla="*/ 117 w 117"/>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77">
                    <a:moveTo>
                      <a:pt x="107" y="41"/>
                    </a:moveTo>
                    <a:lnTo>
                      <a:pt x="107" y="41"/>
                    </a:lnTo>
                    <a:lnTo>
                      <a:pt x="96" y="43"/>
                    </a:lnTo>
                    <a:lnTo>
                      <a:pt x="85" y="43"/>
                    </a:lnTo>
                    <a:lnTo>
                      <a:pt x="75" y="41"/>
                    </a:lnTo>
                    <a:lnTo>
                      <a:pt x="63" y="37"/>
                    </a:lnTo>
                    <a:lnTo>
                      <a:pt x="54" y="29"/>
                    </a:lnTo>
                    <a:lnTo>
                      <a:pt x="44" y="22"/>
                    </a:lnTo>
                    <a:lnTo>
                      <a:pt x="36" y="13"/>
                    </a:lnTo>
                    <a:lnTo>
                      <a:pt x="29" y="0"/>
                    </a:lnTo>
                    <a:lnTo>
                      <a:pt x="0" y="17"/>
                    </a:lnTo>
                    <a:lnTo>
                      <a:pt x="9" y="32"/>
                    </a:lnTo>
                    <a:lnTo>
                      <a:pt x="21" y="45"/>
                    </a:lnTo>
                    <a:lnTo>
                      <a:pt x="34" y="57"/>
                    </a:lnTo>
                    <a:lnTo>
                      <a:pt x="49" y="66"/>
                    </a:lnTo>
                    <a:lnTo>
                      <a:pt x="64" y="73"/>
                    </a:lnTo>
                    <a:lnTo>
                      <a:pt x="81" y="77"/>
                    </a:lnTo>
                    <a:lnTo>
                      <a:pt x="98" y="77"/>
                    </a:lnTo>
                    <a:lnTo>
                      <a:pt x="117" y="73"/>
                    </a:lnTo>
                    <a:lnTo>
                      <a:pt x="107" y="41"/>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8" name="Freeform 536"/>
              <p:cNvSpPr>
                <a:spLocks/>
              </p:cNvSpPr>
              <p:nvPr/>
            </p:nvSpPr>
            <p:spPr bwMode="auto">
              <a:xfrm>
                <a:off x="3444" y="3094"/>
                <a:ext cx="3" cy="5"/>
              </a:xfrm>
              <a:custGeom>
                <a:avLst/>
                <a:gdLst>
                  <a:gd name="T0" fmla="*/ 0 w 81"/>
                  <a:gd name="T1" fmla="*/ 0 h 90"/>
                  <a:gd name="T2" fmla="*/ 0 w 81"/>
                  <a:gd name="T3" fmla="*/ 0 h 90"/>
                  <a:gd name="T4" fmla="*/ 0 w 81"/>
                  <a:gd name="T5" fmla="*/ 0 h 90"/>
                  <a:gd name="T6" fmla="*/ 0 w 81"/>
                  <a:gd name="T7" fmla="*/ 0 h 90"/>
                  <a:gd name="T8" fmla="*/ 0 w 81"/>
                  <a:gd name="T9" fmla="*/ 0 h 90"/>
                  <a:gd name="T10" fmla="*/ 0 w 81"/>
                  <a:gd name="T11" fmla="*/ 0 h 90"/>
                  <a:gd name="T12" fmla="*/ 0 w 81"/>
                  <a:gd name="T13" fmla="*/ 0 h 90"/>
                  <a:gd name="T14" fmla="*/ 0 w 81"/>
                  <a:gd name="T15" fmla="*/ 0 h 90"/>
                  <a:gd name="T16" fmla="*/ 0 w 81"/>
                  <a:gd name="T17" fmla="*/ 0 h 90"/>
                  <a:gd name="T18" fmla="*/ 0 w 81"/>
                  <a:gd name="T19" fmla="*/ 0 h 90"/>
                  <a:gd name="T20" fmla="*/ 0 w 81"/>
                  <a:gd name="T21" fmla="*/ 0 h 90"/>
                  <a:gd name="T22" fmla="*/ 0 w 81"/>
                  <a:gd name="T23" fmla="*/ 0 h 90"/>
                  <a:gd name="T24" fmla="*/ 0 w 81"/>
                  <a:gd name="T25" fmla="*/ 0 h 90"/>
                  <a:gd name="T26" fmla="*/ 0 w 81"/>
                  <a:gd name="T27" fmla="*/ 0 h 90"/>
                  <a:gd name="T28" fmla="*/ 0 w 81"/>
                  <a:gd name="T29" fmla="*/ 0 h 90"/>
                  <a:gd name="T30" fmla="*/ 0 w 81"/>
                  <a:gd name="T31" fmla="*/ 0 h 90"/>
                  <a:gd name="T32" fmla="*/ 0 w 81"/>
                  <a:gd name="T33" fmla="*/ 0 h 90"/>
                  <a:gd name="T34" fmla="*/ 0 w 81"/>
                  <a:gd name="T35" fmla="*/ 0 h 90"/>
                  <a:gd name="T36" fmla="*/ 0 w 81"/>
                  <a:gd name="T37" fmla="*/ 0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1"/>
                  <a:gd name="T58" fmla="*/ 0 h 90"/>
                  <a:gd name="T59" fmla="*/ 81 w 81"/>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1" h="90">
                    <a:moveTo>
                      <a:pt x="48" y="0"/>
                    </a:moveTo>
                    <a:lnTo>
                      <a:pt x="47" y="8"/>
                    </a:lnTo>
                    <a:lnTo>
                      <a:pt x="44" y="18"/>
                    </a:lnTo>
                    <a:lnTo>
                      <a:pt x="41" y="26"/>
                    </a:lnTo>
                    <a:lnTo>
                      <a:pt x="36" y="34"/>
                    </a:lnTo>
                    <a:lnTo>
                      <a:pt x="31" y="40"/>
                    </a:lnTo>
                    <a:lnTo>
                      <a:pt x="22" y="47"/>
                    </a:lnTo>
                    <a:lnTo>
                      <a:pt x="12" y="54"/>
                    </a:lnTo>
                    <a:lnTo>
                      <a:pt x="0" y="58"/>
                    </a:lnTo>
                    <a:lnTo>
                      <a:pt x="10" y="90"/>
                    </a:lnTo>
                    <a:lnTo>
                      <a:pt x="27" y="83"/>
                    </a:lnTo>
                    <a:lnTo>
                      <a:pt x="40" y="75"/>
                    </a:lnTo>
                    <a:lnTo>
                      <a:pt x="51" y="65"/>
                    </a:lnTo>
                    <a:lnTo>
                      <a:pt x="62" y="55"/>
                    </a:lnTo>
                    <a:lnTo>
                      <a:pt x="70" y="41"/>
                    </a:lnTo>
                    <a:lnTo>
                      <a:pt x="75" y="28"/>
                    </a:lnTo>
                    <a:lnTo>
                      <a:pt x="78" y="17"/>
                    </a:lnTo>
                    <a:lnTo>
                      <a:pt x="81" y="4"/>
                    </a:lnTo>
                    <a:lnTo>
                      <a:pt x="48" y="0"/>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39" name="Freeform 537"/>
              <p:cNvSpPr>
                <a:spLocks/>
              </p:cNvSpPr>
              <p:nvPr/>
            </p:nvSpPr>
            <p:spPr bwMode="auto">
              <a:xfrm>
                <a:off x="3443" y="3097"/>
                <a:ext cx="2" cy="1"/>
              </a:xfrm>
              <a:custGeom>
                <a:avLst/>
                <a:gdLst>
                  <a:gd name="T0" fmla="*/ 0 w 33"/>
                  <a:gd name="T1" fmla="*/ 0 h 19"/>
                  <a:gd name="T2" fmla="*/ 0 w 33"/>
                  <a:gd name="T3" fmla="*/ 0 h 19"/>
                  <a:gd name="T4" fmla="*/ 0 w 33"/>
                  <a:gd name="T5" fmla="*/ 0 h 19"/>
                  <a:gd name="T6" fmla="*/ 0 w 33"/>
                  <a:gd name="T7" fmla="*/ 0 h 19"/>
                  <a:gd name="T8" fmla="*/ 0 w 33"/>
                  <a:gd name="T9" fmla="*/ 0 h 19"/>
                  <a:gd name="T10" fmla="*/ 0 w 33"/>
                  <a:gd name="T11" fmla="*/ 0 h 19"/>
                  <a:gd name="T12" fmla="*/ 0 w 33"/>
                  <a:gd name="T13" fmla="*/ 0 h 19"/>
                  <a:gd name="T14" fmla="*/ 0 w 33"/>
                  <a:gd name="T15" fmla="*/ 0 h 19"/>
                  <a:gd name="T16" fmla="*/ 0 w 33"/>
                  <a:gd name="T17" fmla="*/ 0 h 19"/>
                  <a:gd name="T18" fmla="*/ 0 w 33"/>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19"/>
                  <a:gd name="T32" fmla="*/ 33 w 33"/>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19">
                    <a:moveTo>
                      <a:pt x="33" y="19"/>
                    </a:moveTo>
                    <a:lnTo>
                      <a:pt x="32" y="12"/>
                    </a:lnTo>
                    <a:lnTo>
                      <a:pt x="28" y="6"/>
                    </a:lnTo>
                    <a:lnTo>
                      <a:pt x="23" y="2"/>
                    </a:lnTo>
                    <a:lnTo>
                      <a:pt x="18" y="0"/>
                    </a:lnTo>
                    <a:lnTo>
                      <a:pt x="12" y="0"/>
                    </a:lnTo>
                    <a:lnTo>
                      <a:pt x="6" y="3"/>
                    </a:lnTo>
                    <a:lnTo>
                      <a:pt x="2" y="7"/>
                    </a:lnTo>
                    <a:lnTo>
                      <a:pt x="0" y="15"/>
                    </a:lnTo>
                    <a:lnTo>
                      <a:pt x="33" y="19"/>
                    </a:ln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0" name="Freeform 538"/>
              <p:cNvSpPr>
                <a:spLocks/>
              </p:cNvSpPr>
              <p:nvPr/>
            </p:nvSpPr>
            <p:spPr bwMode="auto">
              <a:xfrm>
                <a:off x="3398" y="3240"/>
                <a:ext cx="1" cy="1"/>
              </a:xfrm>
              <a:custGeom>
                <a:avLst/>
                <a:gdLst>
                  <a:gd name="T0" fmla="*/ 0 w 21"/>
                  <a:gd name="T1" fmla="*/ 0 h 27"/>
                  <a:gd name="T2" fmla="*/ 0 w 21"/>
                  <a:gd name="T3" fmla="*/ 0 h 27"/>
                  <a:gd name="T4" fmla="*/ 0 w 21"/>
                  <a:gd name="T5" fmla="*/ 0 h 27"/>
                  <a:gd name="T6" fmla="*/ 0 w 21"/>
                  <a:gd name="T7" fmla="*/ 0 h 27"/>
                  <a:gd name="T8" fmla="*/ 0 w 21"/>
                  <a:gd name="T9" fmla="*/ 0 h 27"/>
                  <a:gd name="T10" fmla="*/ 0 w 21"/>
                  <a:gd name="T11" fmla="*/ 0 h 27"/>
                  <a:gd name="T12" fmla="*/ 0 w 21"/>
                  <a:gd name="T13" fmla="*/ 0 h 27"/>
                  <a:gd name="T14" fmla="*/ 0 w 21"/>
                  <a:gd name="T15" fmla="*/ 0 h 27"/>
                  <a:gd name="T16" fmla="*/ 0 w 21"/>
                  <a:gd name="T17" fmla="*/ 0 h 27"/>
                  <a:gd name="T18" fmla="*/ 0 w 2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7"/>
                  <a:gd name="T32" fmla="*/ 21 w 2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7">
                    <a:moveTo>
                      <a:pt x="0" y="25"/>
                    </a:moveTo>
                    <a:lnTo>
                      <a:pt x="6" y="27"/>
                    </a:lnTo>
                    <a:lnTo>
                      <a:pt x="11" y="26"/>
                    </a:lnTo>
                    <a:lnTo>
                      <a:pt x="16" y="24"/>
                    </a:lnTo>
                    <a:lnTo>
                      <a:pt x="19" y="20"/>
                    </a:lnTo>
                    <a:lnTo>
                      <a:pt x="21" y="15"/>
                    </a:lnTo>
                    <a:lnTo>
                      <a:pt x="21" y="9"/>
                    </a:lnTo>
                    <a:lnTo>
                      <a:pt x="19" y="4"/>
                    </a:lnTo>
                    <a:lnTo>
                      <a:pt x="14" y="0"/>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1" name="Freeform 539"/>
              <p:cNvSpPr>
                <a:spLocks/>
              </p:cNvSpPr>
              <p:nvPr/>
            </p:nvSpPr>
            <p:spPr bwMode="auto">
              <a:xfrm>
                <a:off x="3389" y="3221"/>
                <a:ext cx="10" cy="20"/>
              </a:xfrm>
              <a:custGeom>
                <a:avLst/>
                <a:gdLst>
                  <a:gd name="T0" fmla="*/ 0 w 218"/>
                  <a:gd name="T1" fmla="*/ 0 h 365"/>
                  <a:gd name="T2" fmla="*/ 0 w 218"/>
                  <a:gd name="T3" fmla="*/ 0 h 365"/>
                  <a:gd name="T4" fmla="*/ 0 w 218"/>
                  <a:gd name="T5" fmla="*/ 0 h 365"/>
                  <a:gd name="T6" fmla="*/ 0 w 218"/>
                  <a:gd name="T7" fmla="*/ 0 h 365"/>
                  <a:gd name="T8" fmla="*/ 0 w 218"/>
                  <a:gd name="T9" fmla="*/ 0 h 365"/>
                  <a:gd name="T10" fmla="*/ 0 w 218"/>
                  <a:gd name="T11" fmla="*/ 0 h 365"/>
                  <a:gd name="T12" fmla="*/ 0 w 218"/>
                  <a:gd name="T13" fmla="*/ 0 h 365"/>
                  <a:gd name="T14" fmla="*/ 0 w 218"/>
                  <a:gd name="T15" fmla="*/ 0 h 365"/>
                  <a:gd name="T16" fmla="*/ 0 w 218"/>
                  <a:gd name="T17" fmla="*/ 0 h 365"/>
                  <a:gd name="T18" fmla="*/ 0 w 218"/>
                  <a:gd name="T19" fmla="*/ 0 h 365"/>
                  <a:gd name="T20" fmla="*/ 0 w 218"/>
                  <a:gd name="T21" fmla="*/ 0 h 365"/>
                  <a:gd name="T22" fmla="*/ 0 w 218"/>
                  <a:gd name="T23" fmla="*/ 0 h 365"/>
                  <a:gd name="T24" fmla="*/ 0 w 218"/>
                  <a:gd name="T25" fmla="*/ 0 h 365"/>
                  <a:gd name="T26" fmla="*/ 0 w 218"/>
                  <a:gd name="T27" fmla="*/ 0 h 365"/>
                  <a:gd name="T28" fmla="*/ 0 w 218"/>
                  <a:gd name="T29" fmla="*/ 0 h 365"/>
                  <a:gd name="T30" fmla="*/ 0 w 218"/>
                  <a:gd name="T31" fmla="*/ 0 h 365"/>
                  <a:gd name="T32" fmla="*/ 0 w 218"/>
                  <a:gd name="T33" fmla="*/ 0 h 365"/>
                  <a:gd name="T34" fmla="*/ 0 w 218"/>
                  <a:gd name="T35" fmla="*/ 0 h 365"/>
                  <a:gd name="T36" fmla="*/ 0 w 218"/>
                  <a:gd name="T37" fmla="*/ 0 h 365"/>
                  <a:gd name="T38" fmla="*/ 0 w 218"/>
                  <a:gd name="T39" fmla="*/ 0 h 365"/>
                  <a:gd name="T40" fmla="*/ 0 w 218"/>
                  <a:gd name="T41" fmla="*/ 0 h 365"/>
                  <a:gd name="T42" fmla="*/ 0 w 218"/>
                  <a:gd name="T43" fmla="*/ 0 h 365"/>
                  <a:gd name="T44" fmla="*/ 0 w 218"/>
                  <a:gd name="T45" fmla="*/ 0 h 365"/>
                  <a:gd name="T46" fmla="*/ 0 w 218"/>
                  <a:gd name="T47" fmla="*/ 0 h 365"/>
                  <a:gd name="T48" fmla="*/ 0 w 218"/>
                  <a:gd name="T49" fmla="*/ 0 h 365"/>
                  <a:gd name="T50" fmla="*/ 0 w 218"/>
                  <a:gd name="T51" fmla="*/ 0 h 365"/>
                  <a:gd name="T52" fmla="*/ 0 w 218"/>
                  <a:gd name="T53" fmla="*/ 0 h 365"/>
                  <a:gd name="T54" fmla="*/ 0 w 218"/>
                  <a:gd name="T55" fmla="*/ 0 h 365"/>
                  <a:gd name="T56" fmla="*/ 0 w 218"/>
                  <a:gd name="T57" fmla="*/ 0 h 365"/>
                  <a:gd name="T58" fmla="*/ 0 w 218"/>
                  <a:gd name="T59" fmla="*/ 0 h 365"/>
                  <a:gd name="T60" fmla="*/ 0 w 218"/>
                  <a:gd name="T61" fmla="*/ 0 h 365"/>
                  <a:gd name="T62" fmla="*/ 0 w 218"/>
                  <a:gd name="T63" fmla="*/ 0 h 365"/>
                  <a:gd name="T64" fmla="*/ 0 w 218"/>
                  <a:gd name="T65" fmla="*/ 0 h 365"/>
                  <a:gd name="T66" fmla="*/ 0 w 218"/>
                  <a:gd name="T67" fmla="*/ 0 h 365"/>
                  <a:gd name="T68" fmla="*/ 0 w 218"/>
                  <a:gd name="T69" fmla="*/ 0 h 365"/>
                  <a:gd name="T70" fmla="*/ 0 w 218"/>
                  <a:gd name="T71" fmla="*/ 0 h 365"/>
                  <a:gd name="T72" fmla="*/ 0 w 218"/>
                  <a:gd name="T73" fmla="*/ 0 h 3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8"/>
                  <a:gd name="T112" fmla="*/ 0 h 365"/>
                  <a:gd name="T113" fmla="*/ 218 w 218"/>
                  <a:gd name="T114" fmla="*/ 365 h 3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8" h="365">
                    <a:moveTo>
                      <a:pt x="0" y="0"/>
                    </a:moveTo>
                    <a:lnTo>
                      <a:pt x="0" y="0"/>
                    </a:lnTo>
                    <a:lnTo>
                      <a:pt x="1" y="29"/>
                    </a:lnTo>
                    <a:lnTo>
                      <a:pt x="3" y="56"/>
                    </a:lnTo>
                    <a:lnTo>
                      <a:pt x="8" y="84"/>
                    </a:lnTo>
                    <a:lnTo>
                      <a:pt x="15" y="110"/>
                    </a:lnTo>
                    <a:lnTo>
                      <a:pt x="22" y="135"/>
                    </a:lnTo>
                    <a:lnTo>
                      <a:pt x="31" y="162"/>
                    </a:lnTo>
                    <a:lnTo>
                      <a:pt x="41" y="187"/>
                    </a:lnTo>
                    <a:lnTo>
                      <a:pt x="55" y="211"/>
                    </a:lnTo>
                    <a:lnTo>
                      <a:pt x="68" y="235"/>
                    </a:lnTo>
                    <a:lnTo>
                      <a:pt x="84" y="258"/>
                    </a:lnTo>
                    <a:lnTo>
                      <a:pt x="102" y="278"/>
                    </a:lnTo>
                    <a:lnTo>
                      <a:pt x="119" y="298"/>
                    </a:lnTo>
                    <a:lnTo>
                      <a:pt x="138" y="317"/>
                    </a:lnTo>
                    <a:lnTo>
                      <a:pt x="159" y="335"/>
                    </a:lnTo>
                    <a:lnTo>
                      <a:pt x="180" y="352"/>
                    </a:lnTo>
                    <a:lnTo>
                      <a:pt x="204" y="365"/>
                    </a:lnTo>
                    <a:lnTo>
                      <a:pt x="218" y="340"/>
                    </a:lnTo>
                    <a:lnTo>
                      <a:pt x="196" y="326"/>
                    </a:lnTo>
                    <a:lnTo>
                      <a:pt x="177" y="311"/>
                    </a:lnTo>
                    <a:lnTo>
                      <a:pt x="157" y="296"/>
                    </a:lnTo>
                    <a:lnTo>
                      <a:pt x="139" y="277"/>
                    </a:lnTo>
                    <a:lnTo>
                      <a:pt x="122" y="259"/>
                    </a:lnTo>
                    <a:lnTo>
                      <a:pt x="107" y="239"/>
                    </a:lnTo>
                    <a:lnTo>
                      <a:pt x="92" y="218"/>
                    </a:lnTo>
                    <a:lnTo>
                      <a:pt x="79" y="197"/>
                    </a:lnTo>
                    <a:lnTo>
                      <a:pt x="68" y="174"/>
                    </a:lnTo>
                    <a:lnTo>
                      <a:pt x="58" y="151"/>
                    </a:lnTo>
                    <a:lnTo>
                      <a:pt x="49" y="127"/>
                    </a:lnTo>
                    <a:lnTo>
                      <a:pt x="41" y="102"/>
                    </a:lnTo>
                    <a:lnTo>
                      <a:pt x="36" y="77"/>
                    </a:lnTo>
                    <a:lnTo>
                      <a:pt x="31" y="52"/>
                    </a:lnTo>
                    <a:lnTo>
                      <a:pt x="29" y="27"/>
                    </a:lnTo>
                    <a:lnTo>
                      <a:pt x="2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2" name="Freeform 540"/>
              <p:cNvSpPr>
                <a:spLocks/>
              </p:cNvSpPr>
              <p:nvPr/>
            </p:nvSpPr>
            <p:spPr bwMode="auto">
              <a:xfrm>
                <a:off x="3389" y="3216"/>
                <a:ext cx="2" cy="5"/>
              </a:xfrm>
              <a:custGeom>
                <a:avLst/>
                <a:gdLst>
                  <a:gd name="T0" fmla="*/ 0 w 37"/>
                  <a:gd name="T1" fmla="*/ 0 h 92"/>
                  <a:gd name="T2" fmla="*/ 0 w 37"/>
                  <a:gd name="T3" fmla="*/ 0 h 92"/>
                  <a:gd name="T4" fmla="*/ 0 w 37"/>
                  <a:gd name="T5" fmla="*/ 0 h 92"/>
                  <a:gd name="T6" fmla="*/ 0 w 37"/>
                  <a:gd name="T7" fmla="*/ 0 h 92"/>
                  <a:gd name="T8" fmla="*/ 0 w 37"/>
                  <a:gd name="T9" fmla="*/ 0 h 92"/>
                  <a:gd name="T10" fmla="*/ 0 w 37"/>
                  <a:gd name="T11" fmla="*/ 0 h 92"/>
                  <a:gd name="T12" fmla="*/ 0 w 37"/>
                  <a:gd name="T13" fmla="*/ 0 h 92"/>
                  <a:gd name="T14" fmla="*/ 0 w 37"/>
                  <a:gd name="T15" fmla="*/ 0 h 92"/>
                  <a:gd name="T16" fmla="*/ 0 w 37"/>
                  <a:gd name="T17" fmla="*/ 0 h 92"/>
                  <a:gd name="T18" fmla="*/ 0 w 37"/>
                  <a:gd name="T19" fmla="*/ 0 h 92"/>
                  <a:gd name="T20" fmla="*/ 0 w 37"/>
                  <a:gd name="T21" fmla="*/ 0 h 92"/>
                  <a:gd name="T22" fmla="*/ 0 w 37"/>
                  <a:gd name="T23" fmla="*/ 0 h 92"/>
                  <a:gd name="T24" fmla="*/ 0 w 37"/>
                  <a:gd name="T25" fmla="*/ 0 h 92"/>
                  <a:gd name="T26" fmla="*/ 0 w 37"/>
                  <a:gd name="T27" fmla="*/ 0 h 92"/>
                  <a:gd name="T28" fmla="*/ 0 w 37"/>
                  <a:gd name="T29" fmla="*/ 0 h 92"/>
                  <a:gd name="T30" fmla="*/ 0 w 37"/>
                  <a:gd name="T31" fmla="*/ 0 h 92"/>
                  <a:gd name="T32" fmla="*/ 0 w 37"/>
                  <a:gd name="T33" fmla="*/ 0 h 92"/>
                  <a:gd name="T34" fmla="*/ 0 w 37"/>
                  <a:gd name="T35" fmla="*/ 0 h 92"/>
                  <a:gd name="T36" fmla="*/ 0 w 37"/>
                  <a:gd name="T37" fmla="*/ 0 h 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
                  <a:gd name="T58" fmla="*/ 0 h 92"/>
                  <a:gd name="T59" fmla="*/ 37 w 37"/>
                  <a:gd name="T60" fmla="*/ 92 h 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 h="92">
                    <a:moveTo>
                      <a:pt x="9" y="0"/>
                    </a:moveTo>
                    <a:lnTo>
                      <a:pt x="7" y="10"/>
                    </a:lnTo>
                    <a:lnTo>
                      <a:pt x="5" y="23"/>
                    </a:lnTo>
                    <a:lnTo>
                      <a:pt x="4" y="33"/>
                    </a:lnTo>
                    <a:lnTo>
                      <a:pt x="2" y="45"/>
                    </a:lnTo>
                    <a:lnTo>
                      <a:pt x="1" y="58"/>
                    </a:lnTo>
                    <a:lnTo>
                      <a:pt x="1" y="69"/>
                    </a:lnTo>
                    <a:lnTo>
                      <a:pt x="0" y="80"/>
                    </a:lnTo>
                    <a:lnTo>
                      <a:pt x="0" y="92"/>
                    </a:lnTo>
                    <a:lnTo>
                      <a:pt x="28" y="92"/>
                    </a:lnTo>
                    <a:lnTo>
                      <a:pt x="28" y="82"/>
                    </a:lnTo>
                    <a:lnTo>
                      <a:pt x="29" y="71"/>
                    </a:lnTo>
                    <a:lnTo>
                      <a:pt x="29" y="60"/>
                    </a:lnTo>
                    <a:lnTo>
                      <a:pt x="30" y="49"/>
                    </a:lnTo>
                    <a:lnTo>
                      <a:pt x="32" y="38"/>
                    </a:lnTo>
                    <a:lnTo>
                      <a:pt x="33" y="27"/>
                    </a:lnTo>
                    <a:lnTo>
                      <a:pt x="35" y="17"/>
                    </a:lnTo>
                    <a:lnTo>
                      <a:pt x="37" y="6"/>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3" name="Freeform 541"/>
              <p:cNvSpPr>
                <a:spLocks/>
              </p:cNvSpPr>
              <p:nvPr/>
            </p:nvSpPr>
            <p:spPr bwMode="auto">
              <a:xfrm>
                <a:off x="3389" y="3220"/>
                <a:ext cx="1" cy="1"/>
              </a:xfrm>
              <a:custGeom>
                <a:avLst/>
                <a:gdLst>
                  <a:gd name="T0" fmla="*/ 0 w 28"/>
                  <a:gd name="T1" fmla="*/ 0 h 18"/>
                  <a:gd name="T2" fmla="*/ 0 w 28"/>
                  <a:gd name="T3" fmla="*/ 0 h 18"/>
                  <a:gd name="T4" fmla="*/ 0 w 28"/>
                  <a:gd name="T5" fmla="*/ 0 h 18"/>
                  <a:gd name="T6" fmla="*/ 0 w 28"/>
                  <a:gd name="T7" fmla="*/ 0 h 18"/>
                  <a:gd name="T8" fmla="*/ 0 w 28"/>
                  <a:gd name="T9" fmla="*/ 0 h 18"/>
                  <a:gd name="T10" fmla="*/ 0 w 28"/>
                  <a:gd name="T11" fmla="*/ 0 h 18"/>
                  <a:gd name="T12" fmla="*/ 0 w 28"/>
                  <a:gd name="T13" fmla="*/ 0 h 18"/>
                  <a:gd name="T14" fmla="*/ 0 w 28"/>
                  <a:gd name="T15" fmla="*/ 0 h 18"/>
                  <a:gd name="T16" fmla="*/ 0 w 28"/>
                  <a:gd name="T17" fmla="*/ 0 h 18"/>
                  <a:gd name="T18" fmla="*/ 0 w 28"/>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8"/>
                  <a:gd name="T32" fmla="*/ 28 w 28"/>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8">
                    <a:moveTo>
                      <a:pt x="28" y="18"/>
                    </a:moveTo>
                    <a:lnTo>
                      <a:pt x="28" y="11"/>
                    </a:lnTo>
                    <a:lnTo>
                      <a:pt x="26" y="6"/>
                    </a:lnTo>
                    <a:lnTo>
                      <a:pt x="22" y="2"/>
                    </a:lnTo>
                    <a:lnTo>
                      <a:pt x="17" y="0"/>
                    </a:lnTo>
                    <a:lnTo>
                      <a:pt x="12" y="0"/>
                    </a:lnTo>
                    <a:lnTo>
                      <a:pt x="7" y="2"/>
                    </a:lnTo>
                    <a:lnTo>
                      <a:pt x="3" y="5"/>
                    </a:lnTo>
                    <a:lnTo>
                      <a:pt x="0" y="11"/>
                    </a:lnTo>
                    <a:lnTo>
                      <a:pt x="2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4" name="Freeform 542"/>
              <p:cNvSpPr>
                <a:spLocks/>
              </p:cNvSpPr>
              <p:nvPr/>
            </p:nvSpPr>
            <p:spPr bwMode="auto">
              <a:xfrm>
                <a:off x="3397" y="3233"/>
                <a:ext cx="1" cy="2"/>
              </a:xfrm>
              <a:custGeom>
                <a:avLst/>
                <a:gdLst>
                  <a:gd name="T0" fmla="*/ 0 w 21"/>
                  <a:gd name="T1" fmla="*/ 0 h 27"/>
                  <a:gd name="T2" fmla="*/ 0 w 21"/>
                  <a:gd name="T3" fmla="*/ 0 h 27"/>
                  <a:gd name="T4" fmla="*/ 0 w 21"/>
                  <a:gd name="T5" fmla="*/ 0 h 27"/>
                  <a:gd name="T6" fmla="*/ 0 w 21"/>
                  <a:gd name="T7" fmla="*/ 0 h 27"/>
                  <a:gd name="T8" fmla="*/ 0 w 21"/>
                  <a:gd name="T9" fmla="*/ 0 h 27"/>
                  <a:gd name="T10" fmla="*/ 0 w 21"/>
                  <a:gd name="T11" fmla="*/ 0 h 27"/>
                  <a:gd name="T12" fmla="*/ 0 w 21"/>
                  <a:gd name="T13" fmla="*/ 0 h 27"/>
                  <a:gd name="T14" fmla="*/ 0 w 21"/>
                  <a:gd name="T15" fmla="*/ 0 h 27"/>
                  <a:gd name="T16" fmla="*/ 0 w 21"/>
                  <a:gd name="T17" fmla="*/ 0 h 27"/>
                  <a:gd name="T18" fmla="*/ 0 w 21"/>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7"/>
                  <a:gd name="T32" fmla="*/ 21 w 2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7">
                    <a:moveTo>
                      <a:pt x="0" y="25"/>
                    </a:moveTo>
                    <a:lnTo>
                      <a:pt x="6" y="27"/>
                    </a:lnTo>
                    <a:lnTo>
                      <a:pt x="11" y="26"/>
                    </a:lnTo>
                    <a:lnTo>
                      <a:pt x="16" y="24"/>
                    </a:lnTo>
                    <a:lnTo>
                      <a:pt x="19" y="20"/>
                    </a:lnTo>
                    <a:lnTo>
                      <a:pt x="21" y="14"/>
                    </a:lnTo>
                    <a:lnTo>
                      <a:pt x="21" y="9"/>
                    </a:lnTo>
                    <a:lnTo>
                      <a:pt x="19" y="4"/>
                    </a:lnTo>
                    <a:lnTo>
                      <a:pt x="14" y="0"/>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5" name="Freeform 543"/>
              <p:cNvSpPr>
                <a:spLocks/>
              </p:cNvSpPr>
              <p:nvPr/>
            </p:nvSpPr>
            <p:spPr bwMode="auto">
              <a:xfrm>
                <a:off x="3393" y="3224"/>
                <a:ext cx="5" cy="11"/>
              </a:xfrm>
              <a:custGeom>
                <a:avLst/>
                <a:gdLst>
                  <a:gd name="T0" fmla="*/ 0 w 115"/>
                  <a:gd name="T1" fmla="*/ 0 h 181"/>
                  <a:gd name="T2" fmla="*/ 0 w 115"/>
                  <a:gd name="T3" fmla="*/ 0 h 181"/>
                  <a:gd name="T4" fmla="*/ 0 w 115"/>
                  <a:gd name="T5" fmla="*/ 0 h 181"/>
                  <a:gd name="T6" fmla="*/ 0 w 115"/>
                  <a:gd name="T7" fmla="*/ 0 h 181"/>
                  <a:gd name="T8" fmla="*/ 0 w 115"/>
                  <a:gd name="T9" fmla="*/ 0 h 181"/>
                  <a:gd name="T10" fmla="*/ 0 w 115"/>
                  <a:gd name="T11" fmla="*/ 0 h 181"/>
                  <a:gd name="T12" fmla="*/ 0 w 115"/>
                  <a:gd name="T13" fmla="*/ 0 h 181"/>
                  <a:gd name="T14" fmla="*/ 0 w 115"/>
                  <a:gd name="T15" fmla="*/ 0 h 181"/>
                  <a:gd name="T16" fmla="*/ 0 w 115"/>
                  <a:gd name="T17" fmla="*/ 0 h 181"/>
                  <a:gd name="T18" fmla="*/ 0 w 115"/>
                  <a:gd name="T19" fmla="*/ 0 h 181"/>
                  <a:gd name="T20" fmla="*/ 0 w 115"/>
                  <a:gd name="T21" fmla="*/ 0 h 181"/>
                  <a:gd name="T22" fmla="*/ 0 w 115"/>
                  <a:gd name="T23" fmla="*/ 0 h 181"/>
                  <a:gd name="T24" fmla="*/ 0 w 115"/>
                  <a:gd name="T25" fmla="*/ 0 h 181"/>
                  <a:gd name="T26" fmla="*/ 0 w 115"/>
                  <a:gd name="T27" fmla="*/ 0 h 181"/>
                  <a:gd name="T28" fmla="*/ 0 w 115"/>
                  <a:gd name="T29" fmla="*/ 0 h 181"/>
                  <a:gd name="T30" fmla="*/ 0 w 115"/>
                  <a:gd name="T31" fmla="*/ 0 h 181"/>
                  <a:gd name="T32" fmla="*/ 0 w 115"/>
                  <a:gd name="T33" fmla="*/ 0 h 181"/>
                  <a:gd name="T34" fmla="*/ 0 w 115"/>
                  <a:gd name="T35" fmla="*/ 0 h 181"/>
                  <a:gd name="T36" fmla="*/ 0 w 115"/>
                  <a:gd name="T37" fmla="*/ 0 h 181"/>
                  <a:gd name="T38" fmla="*/ 0 w 115"/>
                  <a:gd name="T39" fmla="*/ 0 h 181"/>
                  <a:gd name="T40" fmla="*/ 0 w 115"/>
                  <a:gd name="T41" fmla="*/ 0 h 181"/>
                  <a:gd name="T42" fmla="*/ 0 w 115"/>
                  <a:gd name="T43" fmla="*/ 0 h 181"/>
                  <a:gd name="T44" fmla="*/ 0 w 115"/>
                  <a:gd name="T45" fmla="*/ 0 h 181"/>
                  <a:gd name="T46" fmla="*/ 0 w 115"/>
                  <a:gd name="T47" fmla="*/ 0 h 181"/>
                  <a:gd name="T48" fmla="*/ 0 w 115"/>
                  <a:gd name="T49" fmla="*/ 0 h 181"/>
                  <a:gd name="T50" fmla="*/ 0 w 115"/>
                  <a:gd name="T51" fmla="*/ 0 h 181"/>
                  <a:gd name="T52" fmla="*/ 0 w 115"/>
                  <a:gd name="T53" fmla="*/ 0 h 181"/>
                  <a:gd name="T54" fmla="*/ 0 w 115"/>
                  <a:gd name="T55" fmla="*/ 0 h 181"/>
                  <a:gd name="T56" fmla="*/ 0 w 115"/>
                  <a:gd name="T57" fmla="*/ 0 h 181"/>
                  <a:gd name="T58" fmla="*/ 0 w 115"/>
                  <a:gd name="T59" fmla="*/ 0 h 181"/>
                  <a:gd name="T60" fmla="*/ 0 w 115"/>
                  <a:gd name="T61" fmla="*/ 0 h 181"/>
                  <a:gd name="T62" fmla="*/ 0 w 115"/>
                  <a:gd name="T63" fmla="*/ 0 h 181"/>
                  <a:gd name="T64" fmla="*/ 0 w 115"/>
                  <a:gd name="T65" fmla="*/ 0 h 181"/>
                  <a:gd name="T66" fmla="*/ 0 w 115"/>
                  <a:gd name="T67" fmla="*/ 0 h 181"/>
                  <a:gd name="T68" fmla="*/ 0 w 115"/>
                  <a:gd name="T69" fmla="*/ 0 h 181"/>
                  <a:gd name="T70" fmla="*/ 0 w 115"/>
                  <a:gd name="T71" fmla="*/ 0 h 181"/>
                  <a:gd name="T72" fmla="*/ 0 w 115"/>
                  <a:gd name="T73" fmla="*/ 0 h 1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
                  <a:gd name="T112" fmla="*/ 0 h 181"/>
                  <a:gd name="T113" fmla="*/ 115 w 115"/>
                  <a:gd name="T114" fmla="*/ 181 h 1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 h="181">
                    <a:moveTo>
                      <a:pt x="0" y="0"/>
                    </a:moveTo>
                    <a:lnTo>
                      <a:pt x="0" y="0"/>
                    </a:lnTo>
                    <a:lnTo>
                      <a:pt x="0" y="13"/>
                    </a:lnTo>
                    <a:lnTo>
                      <a:pt x="2" y="27"/>
                    </a:lnTo>
                    <a:lnTo>
                      <a:pt x="4" y="40"/>
                    </a:lnTo>
                    <a:lnTo>
                      <a:pt x="7" y="53"/>
                    </a:lnTo>
                    <a:lnTo>
                      <a:pt x="11" y="68"/>
                    </a:lnTo>
                    <a:lnTo>
                      <a:pt x="15" y="80"/>
                    </a:lnTo>
                    <a:lnTo>
                      <a:pt x="21" y="92"/>
                    </a:lnTo>
                    <a:lnTo>
                      <a:pt x="28" y="104"/>
                    </a:lnTo>
                    <a:lnTo>
                      <a:pt x="34" y="116"/>
                    </a:lnTo>
                    <a:lnTo>
                      <a:pt x="42" y="126"/>
                    </a:lnTo>
                    <a:lnTo>
                      <a:pt x="50" y="138"/>
                    </a:lnTo>
                    <a:lnTo>
                      <a:pt x="59" y="147"/>
                    </a:lnTo>
                    <a:lnTo>
                      <a:pt x="68" y="157"/>
                    </a:lnTo>
                    <a:lnTo>
                      <a:pt x="80" y="165"/>
                    </a:lnTo>
                    <a:lnTo>
                      <a:pt x="90" y="173"/>
                    </a:lnTo>
                    <a:lnTo>
                      <a:pt x="101" y="181"/>
                    </a:lnTo>
                    <a:lnTo>
                      <a:pt x="115" y="156"/>
                    </a:lnTo>
                    <a:lnTo>
                      <a:pt x="106" y="149"/>
                    </a:lnTo>
                    <a:lnTo>
                      <a:pt x="96" y="142"/>
                    </a:lnTo>
                    <a:lnTo>
                      <a:pt x="87" y="136"/>
                    </a:lnTo>
                    <a:lnTo>
                      <a:pt x="80" y="126"/>
                    </a:lnTo>
                    <a:lnTo>
                      <a:pt x="70" y="119"/>
                    </a:lnTo>
                    <a:lnTo>
                      <a:pt x="64" y="109"/>
                    </a:lnTo>
                    <a:lnTo>
                      <a:pt x="58" y="101"/>
                    </a:lnTo>
                    <a:lnTo>
                      <a:pt x="52" y="89"/>
                    </a:lnTo>
                    <a:lnTo>
                      <a:pt x="46" y="80"/>
                    </a:lnTo>
                    <a:lnTo>
                      <a:pt x="42" y="69"/>
                    </a:lnTo>
                    <a:lnTo>
                      <a:pt x="38" y="58"/>
                    </a:lnTo>
                    <a:lnTo>
                      <a:pt x="34" y="47"/>
                    </a:lnTo>
                    <a:lnTo>
                      <a:pt x="33" y="35"/>
                    </a:lnTo>
                    <a:lnTo>
                      <a:pt x="31" y="23"/>
                    </a:lnTo>
                    <a:lnTo>
                      <a:pt x="29" y="11"/>
                    </a:lnTo>
                    <a:lnTo>
                      <a:pt x="2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6" name="Freeform 544"/>
              <p:cNvSpPr>
                <a:spLocks/>
              </p:cNvSpPr>
              <p:nvPr/>
            </p:nvSpPr>
            <p:spPr bwMode="auto">
              <a:xfrm>
                <a:off x="3393" y="3222"/>
                <a:ext cx="1" cy="2"/>
              </a:xfrm>
              <a:custGeom>
                <a:avLst/>
                <a:gdLst>
                  <a:gd name="T0" fmla="*/ 0 w 33"/>
                  <a:gd name="T1" fmla="*/ 0 h 47"/>
                  <a:gd name="T2" fmla="*/ 0 w 33"/>
                  <a:gd name="T3" fmla="*/ 0 h 47"/>
                  <a:gd name="T4" fmla="*/ 0 w 33"/>
                  <a:gd name="T5" fmla="*/ 0 h 47"/>
                  <a:gd name="T6" fmla="*/ 0 w 33"/>
                  <a:gd name="T7" fmla="*/ 0 h 47"/>
                  <a:gd name="T8" fmla="*/ 0 w 33"/>
                  <a:gd name="T9" fmla="*/ 0 h 47"/>
                  <a:gd name="T10" fmla="*/ 0 w 33"/>
                  <a:gd name="T11" fmla="*/ 0 h 47"/>
                  <a:gd name="T12" fmla="*/ 0 w 33"/>
                  <a:gd name="T13" fmla="*/ 0 h 47"/>
                  <a:gd name="T14" fmla="*/ 0 w 33"/>
                  <a:gd name="T15" fmla="*/ 0 h 47"/>
                  <a:gd name="T16" fmla="*/ 0 w 33"/>
                  <a:gd name="T17" fmla="*/ 0 h 47"/>
                  <a:gd name="T18" fmla="*/ 0 w 33"/>
                  <a:gd name="T19" fmla="*/ 0 h 47"/>
                  <a:gd name="T20" fmla="*/ 0 w 33"/>
                  <a:gd name="T21" fmla="*/ 0 h 47"/>
                  <a:gd name="T22" fmla="*/ 0 w 33"/>
                  <a:gd name="T23" fmla="*/ 0 h 47"/>
                  <a:gd name="T24" fmla="*/ 0 w 33"/>
                  <a:gd name="T25" fmla="*/ 0 h 47"/>
                  <a:gd name="T26" fmla="*/ 0 w 33"/>
                  <a:gd name="T27" fmla="*/ 0 h 47"/>
                  <a:gd name="T28" fmla="*/ 0 w 33"/>
                  <a:gd name="T29" fmla="*/ 0 h 47"/>
                  <a:gd name="T30" fmla="*/ 0 w 33"/>
                  <a:gd name="T31" fmla="*/ 0 h 47"/>
                  <a:gd name="T32" fmla="*/ 0 w 33"/>
                  <a:gd name="T33" fmla="*/ 0 h 47"/>
                  <a:gd name="T34" fmla="*/ 0 w 33"/>
                  <a:gd name="T35" fmla="*/ 0 h 47"/>
                  <a:gd name="T36" fmla="*/ 0 w 33"/>
                  <a:gd name="T37" fmla="*/ 0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47"/>
                  <a:gd name="T59" fmla="*/ 33 w 33"/>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47">
                    <a:moveTo>
                      <a:pt x="4" y="0"/>
                    </a:moveTo>
                    <a:lnTo>
                      <a:pt x="3" y="6"/>
                    </a:lnTo>
                    <a:lnTo>
                      <a:pt x="2" y="11"/>
                    </a:lnTo>
                    <a:lnTo>
                      <a:pt x="1" y="18"/>
                    </a:lnTo>
                    <a:lnTo>
                      <a:pt x="1" y="23"/>
                    </a:lnTo>
                    <a:lnTo>
                      <a:pt x="0" y="30"/>
                    </a:lnTo>
                    <a:lnTo>
                      <a:pt x="0" y="36"/>
                    </a:lnTo>
                    <a:lnTo>
                      <a:pt x="0" y="41"/>
                    </a:lnTo>
                    <a:lnTo>
                      <a:pt x="0" y="47"/>
                    </a:lnTo>
                    <a:lnTo>
                      <a:pt x="29" y="47"/>
                    </a:lnTo>
                    <a:lnTo>
                      <a:pt x="29" y="41"/>
                    </a:lnTo>
                    <a:lnTo>
                      <a:pt x="29" y="36"/>
                    </a:lnTo>
                    <a:lnTo>
                      <a:pt x="29" y="32"/>
                    </a:lnTo>
                    <a:lnTo>
                      <a:pt x="30" y="26"/>
                    </a:lnTo>
                    <a:lnTo>
                      <a:pt x="30" y="20"/>
                    </a:lnTo>
                    <a:lnTo>
                      <a:pt x="31" y="17"/>
                    </a:lnTo>
                    <a:lnTo>
                      <a:pt x="32" y="12"/>
                    </a:lnTo>
                    <a:lnTo>
                      <a:pt x="33" y="7"/>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7" name="Freeform 545"/>
              <p:cNvSpPr>
                <a:spLocks/>
              </p:cNvSpPr>
              <p:nvPr/>
            </p:nvSpPr>
            <p:spPr bwMode="auto">
              <a:xfrm>
                <a:off x="3393" y="3224"/>
                <a:ext cx="1" cy="1"/>
              </a:xfrm>
              <a:custGeom>
                <a:avLst/>
                <a:gdLst>
                  <a:gd name="T0" fmla="*/ 0 w 29"/>
                  <a:gd name="T1" fmla="*/ 0 h 18"/>
                  <a:gd name="T2" fmla="*/ 0 w 29"/>
                  <a:gd name="T3" fmla="*/ 0 h 18"/>
                  <a:gd name="T4" fmla="*/ 0 w 29"/>
                  <a:gd name="T5" fmla="*/ 0 h 18"/>
                  <a:gd name="T6" fmla="*/ 0 w 29"/>
                  <a:gd name="T7" fmla="*/ 0 h 18"/>
                  <a:gd name="T8" fmla="*/ 0 w 29"/>
                  <a:gd name="T9" fmla="*/ 0 h 18"/>
                  <a:gd name="T10" fmla="*/ 0 w 29"/>
                  <a:gd name="T11" fmla="*/ 0 h 18"/>
                  <a:gd name="T12" fmla="*/ 0 w 29"/>
                  <a:gd name="T13" fmla="*/ 0 h 18"/>
                  <a:gd name="T14" fmla="*/ 0 w 29"/>
                  <a:gd name="T15" fmla="*/ 0 h 18"/>
                  <a:gd name="T16" fmla="*/ 0 w 29"/>
                  <a:gd name="T17" fmla="*/ 0 h 18"/>
                  <a:gd name="T18" fmla="*/ 0 w 29"/>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8"/>
                  <a:gd name="T32" fmla="*/ 29 w 29"/>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8">
                    <a:moveTo>
                      <a:pt x="29" y="18"/>
                    </a:moveTo>
                    <a:lnTo>
                      <a:pt x="29" y="11"/>
                    </a:lnTo>
                    <a:lnTo>
                      <a:pt x="27" y="6"/>
                    </a:lnTo>
                    <a:lnTo>
                      <a:pt x="22" y="2"/>
                    </a:lnTo>
                    <a:lnTo>
                      <a:pt x="17" y="0"/>
                    </a:lnTo>
                    <a:lnTo>
                      <a:pt x="12" y="0"/>
                    </a:lnTo>
                    <a:lnTo>
                      <a:pt x="7" y="2"/>
                    </a:lnTo>
                    <a:lnTo>
                      <a:pt x="3" y="5"/>
                    </a:lnTo>
                    <a:lnTo>
                      <a:pt x="0" y="11"/>
                    </a:lnTo>
                    <a:lnTo>
                      <a:pt x="2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8" name="Freeform 546"/>
              <p:cNvSpPr>
                <a:spLocks/>
              </p:cNvSpPr>
              <p:nvPr/>
            </p:nvSpPr>
            <p:spPr bwMode="auto">
              <a:xfrm>
                <a:off x="3563" y="3123"/>
                <a:ext cx="1" cy="1"/>
              </a:xfrm>
              <a:custGeom>
                <a:avLst/>
                <a:gdLst>
                  <a:gd name="T0" fmla="*/ 0 w 15"/>
                  <a:gd name="T1" fmla="*/ 0 h 20"/>
                  <a:gd name="T2" fmla="*/ 0 w 15"/>
                  <a:gd name="T3" fmla="*/ 0 h 20"/>
                  <a:gd name="T4" fmla="*/ 0 w 15"/>
                  <a:gd name="T5" fmla="*/ 0 h 20"/>
                  <a:gd name="T6" fmla="*/ 0 w 15"/>
                  <a:gd name="T7" fmla="*/ 0 h 20"/>
                  <a:gd name="T8" fmla="*/ 0 w 15"/>
                  <a:gd name="T9" fmla="*/ 0 h 20"/>
                  <a:gd name="T10" fmla="*/ 0 w 15"/>
                  <a:gd name="T11" fmla="*/ 0 h 20"/>
                  <a:gd name="T12" fmla="*/ 0 60000 65536"/>
                  <a:gd name="T13" fmla="*/ 0 60000 65536"/>
                  <a:gd name="T14" fmla="*/ 0 60000 65536"/>
                  <a:gd name="T15" fmla="*/ 0 60000 65536"/>
                  <a:gd name="T16" fmla="*/ 0 60000 65536"/>
                  <a:gd name="T17" fmla="*/ 0 60000 65536"/>
                  <a:gd name="T18" fmla="*/ 0 w 15"/>
                  <a:gd name="T19" fmla="*/ 0 h 20"/>
                  <a:gd name="T20" fmla="*/ 15 w 1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5" h="20">
                    <a:moveTo>
                      <a:pt x="15" y="1"/>
                    </a:moveTo>
                    <a:lnTo>
                      <a:pt x="7" y="0"/>
                    </a:lnTo>
                    <a:lnTo>
                      <a:pt x="1" y="5"/>
                    </a:lnTo>
                    <a:lnTo>
                      <a:pt x="0" y="13"/>
                    </a:lnTo>
                    <a:lnTo>
                      <a:pt x="5" y="2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49" name="Freeform 547"/>
              <p:cNvSpPr>
                <a:spLocks/>
              </p:cNvSpPr>
              <p:nvPr/>
            </p:nvSpPr>
            <p:spPr bwMode="auto">
              <a:xfrm>
                <a:off x="3563" y="3123"/>
                <a:ext cx="7" cy="15"/>
              </a:xfrm>
              <a:custGeom>
                <a:avLst/>
                <a:gdLst>
                  <a:gd name="T0" fmla="*/ 0 w 164"/>
                  <a:gd name="T1" fmla="*/ 0 h 274"/>
                  <a:gd name="T2" fmla="*/ 0 w 164"/>
                  <a:gd name="T3" fmla="*/ 0 h 274"/>
                  <a:gd name="T4" fmla="*/ 0 w 164"/>
                  <a:gd name="T5" fmla="*/ 0 h 274"/>
                  <a:gd name="T6" fmla="*/ 0 w 164"/>
                  <a:gd name="T7" fmla="*/ 0 h 274"/>
                  <a:gd name="T8" fmla="*/ 0 w 164"/>
                  <a:gd name="T9" fmla="*/ 0 h 274"/>
                  <a:gd name="T10" fmla="*/ 0 w 164"/>
                  <a:gd name="T11" fmla="*/ 0 h 274"/>
                  <a:gd name="T12" fmla="*/ 0 w 164"/>
                  <a:gd name="T13" fmla="*/ 0 h 274"/>
                  <a:gd name="T14" fmla="*/ 0 w 164"/>
                  <a:gd name="T15" fmla="*/ 0 h 274"/>
                  <a:gd name="T16" fmla="*/ 0 w 164"/>
                  <a:gd name="T17" fmla="*/ 0 h 274"/>
                  <a:gd name="T18" fmla="*/ 0 w 164"/>
                  <a:gd name="T19" fmla="*/ 0 h 274"/>
                  <a:gd name="T20" fmla="*/ 0 w 164"/>
                  <a:gd name="T21" fmla="*/ 0 h 274"/>
                  <a:gd name="T22" fmla="*/ 0 w 164"/>
                  <a:gd name="T23" fmla="*/ 0 h 274"/>
                  <a:gd name="T24" fmla="*/ 0 w 164"/>
                  <a:gd name="T25" fmla="*/ 0 h 274"/>
                  <a:gd name="T26" fmla="*/ 0 w 164"/>
                  <a:gd name="T27" fmla="*/ 0 h 274"/>
                  <a:gd name="T28" fmla="*/ 0 w 164"/>
                  <a:gd name="T29" fmla="*/ 0 h 274"/>
                  <a:gd name="T30" fmla="*/ 0 w 164"/>
                  <a:gd name="T31" fmla="*/ 0 h 274"/>
                  <a:gd name="T32" fmla="*/ 0 w 164"/>
                  <a:gd name="T33" fmla="*/ 0 h 274"/>
                  <a:gd name="T34" fmla="*/ 0 w 164"/>
                  <a:gd name="T35" fmla="*/ 0 h 274"/>
                  <a:gd name="T36" fmla="*/ 0 w 164"/>
                  <a:gd name="T37" fmla="*/ 0 h 274"/>
                  <a:gd name="T38" fmla="*/ 0 w 164"/>
                  <a:gd name="T39" fmla="*/ 0 h 274"/>
                  <a:gd name="T40" fmla="*/ 0 w 164"/>
                  <a:gd name="T41" fmla="*/ 0 h 274"/>
                  <a:gd name="T42" fmla="*/ 0 w 164"/>
                  <a:gd name="T43" fmla="*/ 0 h 274"/>
                  <a:gd name="T44" fmla="*/ 0 w 164"/>
                  <a:gd name="T45" fmla="*/ 0 h 274"/>
                  <a:gd name="T46" fmla="*/ 0 w 164"/>
                  <a:gd name="T47" fmla="*/ 0 h 274"/>
                  <a:gd name="T48" fmla="*/ 0 w 164"/>
                  <a:gd name="T49" fmla="*/ 0 h 274"/>
                  <a:gd name="T50" fmla="*/ 0 w 164"/>
                  <a:gd name="T51" fmla="*/ 0 h 274"/>
                  <a:gd name="T52" fmla="*/ 0 w 164"/>
                  <a:gd name="T53" fmla="*/ 0 h 274"/>
                  <a:gd name="T54" fmla="*/ 0 w 164"/>
                  <a:gd name="T55" fmla="*/ 0 h 274"/>
                  <a:gd name="T56" fmla="*/ 0 w 164"/>
                  <a:gd name="T57" fmla="*/ 0 h 274"/>
                  <a:gd name="T58" fmla="*/ 0 w 164"/>
                  <a:gd name="T59" fmla="*/ 0 h 274"/>
                  <a:gd name="T60" fmla="*/ 0 w 164"/>
                  <a:gd name="T61" fmla="*/ 0 h 274"/>
                  <a:gd name="T62" fmla="*/ 0 w 164"/>
                  <a:gd name="T63" fmla="*/ 0 h 274"/>
                  <a:gd name="T64" fmla="*/ 0 w 164"/>
                  <a:gd name="T65" fmla="*/ 0 h 274"/>
                  <a:gd name="T66" fmla="*/ 0 w 164"/>
                  <a:gd name="T67" fmla="*/ 0 h 274"/>
                  <a:gd name="T68" fmla="*/ 0 w 164"/>
                  <a:gd name="T69" fmla="*/ 0 h 274"/>
                  <a:gd name="T70" fmla="*/ 0 w 164"/>
                  <a:gd name="T71" fmla="*/ 0 h 274"/>
                  <a:gd name="T72" fmla="*/ 0 w 164"/>
                  <a:gd name="T73" fmla="*/ 0 h 2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4"/>
                  <a:gd name="T112" fmla="*/ 0 h 274"/>
                  <a:gd name="T113" fmla="*/ 164 w 164"/>
                  <a:gd name="T114" fmla="*/ 274 h 2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4" h="274">
                    <a:moveTo>
                      <a:pt x="164" y="274"/>
                    </a:moveTo>
                    <a:lnTo>
                      <a:pt x="164" y="274"/>
                    </a:lnTo>
                    <a:lnTo>
                      <a:pt x="162" y="253"/>
                    </a:lnTo>
                    <a:lnTo>
                      <a:pt x="160" y="233"/>
                    </a:lnTo>
                    <a:lnTo>
                      <a:pt x="157" y="211"/>
                    </a:lnTo>
                    <a:lnTo>
                      <a:pt x="153" y="190"/>
                    </a:lnTo>
                    <a:lnTo>
                      <a:pt x="147" y="170"/>
                    </a:lnTo>
                    <a:lnTo>
                      <a:pt x="139" y="152"/>
                    </a:lnTo>
                    <a:lnTo>
                      <a:pt x="130" y="135"/>
                    </a:lnTo>
                    <a:lnTo>
                      <a:pt x="122" y="116"/>
                    </a:lnTo>
                    <a:lnTo>
                      <a:pt x="112" y="98"/>
                    </a:lnTo>
                    <a:lnTo>
                      <a:pt x="100" y="82"/>
                    </a:lnTo>
                    <a:lnTo>
                      <a:pt x="87" y="65"/>
                    </a:lnTo>
                    <a:lnTo>
                      <a:pt x="73" y="50"/>
                    </a:lnTo>
                    <a:lnTo>
                      <a:pt x="59" y="35"/>
                    </a:lnTo>
                    <a:lnTo>
                      <a:pt x="43" y="23"/>
                    </a:lnTo>
                    <a:lnTo>
                      <a:pt x="27" y="10"/>
                    </a:lnTo>
                    <a:lnTo>
                      <a:pt x="10" y="0"/>
                    </a:lnTo>
                    <a:lnTo>
                      <a:pt x="0" y="19"/>
                    </a:lnTo>
                    <a:lnTo>
                      <a:pt x="15" y="29"/>
                    </a:lnTo>
                    <a:lnTo>
                      <a:pt x="30" y="40"/>
                    </a:lnTo>
                    <a:lnTo>
                      <a:pt x="45" y="52"/>
                    </a:lnTo>
                    <a:lnTo>
                      <a:pt x="59" y="65"/>
                    </a:lnTo>
                    <a:lnTo>
                      <a:pt x="71" y="80"/>
                    </a:lnTo>
                    <a:lnTo>
                      <a:pt x="83" y="94"/>
                    </a:lnTo>
                    <a:lnTo>
                      <a:pt x="94" y="110"/>
                    </a:lnTo>
                    <a:lnTo>
                      <a:pt x="104" y="126"/>
                    </a:lnTo>
                    <a:lnTo>
                      <a:pt x="112" y="143"/>
                    </a:lnTo>
                    <a:lnTo>
                      <a:pt x="119" y="161"/>
                    </a:lnTo>
                    <a:lnTo>
                      <a:pt x="126" y="179"/>
                    </a:lnTo>
                    <a:lnTo>
                      <a:pt x="132" y="197"/>
                    </a:lnTo>
                    <a:lnTo>
                      <a:pt x="136" y="216"/>
                    </a:lnTo>
                    <a:lnTo>
                      <a:pt x="139" y="235"/>
                    </a:lnTo>
                    <a:lnTo>
                      <a:pt x="141" y="255"/>
                    </a:lnTo>
                    <a:lnTo>
                      <a:pt x="141" y="274"/>
                    </a:lnTo>
                    <a:lnTo>
                      <a:pt x="164" y="2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0" name="Freeform 548"/>
              <p:cNvSpPr>
                <a:spLocks/>
              </p:cNvSpPr>
              <p:nvPr/>
            </p:nvSpPr>
            <p:spPr bwMode="auto">
              <a:xfrm>
                <a:off x="3569" y="3138"/>
                <a:ext cx="1" cy="4"/>
              </a:xfrm>
              <a:custGeom>
                <a:avLst/>
                <a:gdLst>
                  <a:gd name="T0" fmla="*/ 0 w 29"/>
                  <a:gd name="T1" fmla="*/ 0 h 68"/>
                  <a:gd name="T2" fmla="*/ 0 w 29"/>
                  <a:gd name="T3" fmla="*/ 0 h 68"/>
                  <a:gd name="T4" fmla="*/ 0 w 29"/>
                  <a:gd name="T5" fmla="*/ 0 h 68"/>
                  <a:gd name="T6" fmla="*/ 0 w 29"/>
                  <a:gd name="T7" fmla="*/ 0 h 68"/>
                  <a:gd name="T8" fmla="*/ 0 w 29"/>
                  <a:gd name="T9" fmla="*/ 0 h 68"/>
                  <a:gd name="T10" fmla="*/ 0 w 29"/>
                  <a:gd name="T11" fmla="*/ 0 h 68"/>
                  <a:gd name="T12" fmla="*/ 0 w 29"/>
                  <a:gd name="T13" fmla="*/ 0 h 68"/>
                  <a:gd name="T14" fmla="*/ 0 w 29"/>
                  <a:gd name="T15" fmla="*/ 0 h 68"/>
                  <a:gd name="T16" fmla="*/ 0 w 29"/>
                  <a:gd name="T17" fmla="*/ 0 h 68"/>
                  <a:gd name="T18" fmla="*/ 0 w 29"/>
                  <a:gd name="T19" fmla="*/ 0 h 68"/>
                  <a:gd name="T20" fmla="*/ 0 w 29"/>
                  <a:gd name="T21" fmla="*/ 0 h 68"/>
                  <a:gd name="T22" fmla="*/ 0 w 29"/>
                  <a:gd name="T23" fmla="*/ 0 h 68"/>
                  <a:gd name="T24" fmla="*/ 0 w 29"/>
                  <a:gd name="T25" fmla="*/ 0 h 68"/>
                  <a:gd name="T26" fmla="*/ 0 w 29"/>
                  <a:gd name="T27" fmla="*/ 0 h 68"/>
                  <a:gd name="T28" fmla="*/ 0 w 29"/>
                  <a:gd name="T29" fmla="*/ 0 h 68"/>
                  <a:gd name="T30" fmla="*/ 0 w 29"/>
                  <a:gd name="T31" fmla="*/ 0 h 68"/>
                  <a:gd name="T32" fmla="*/ 0 w 29"/>
                  <a:gd name="T33" fmla="*/ 0 h 68"/>
                  <a:gd name="T34" fmla="*/ 0 w 29"/>
                  <a:gd name="T35" fmla="*/ 0 h 68"/>
                  <a:gd name="T36" fmla="*/ 0 w 29"/>
                  <a:gd name="T37" fmla="*/ 0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8"/>
                  <a:gd name="T59" fmla="*/ 29 w 29"/>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8">
                    <a:moveTo>
                      <a:pt x="21" y="68"/>
                    </a:moveTo>
                    <a:lnTo>
                      <a:pt x="22" y="60"/>
                    </a:lnTo>
                    <a:lnTo>
                      <a:pt x="24" y="52"/>
                    </a:lnTo>
                    <a:lnTo>
                      <a:pt x="25" y="43"/>
                    </a:lnTo>
                    <a:lnTo>
                      <a:pt x="26" y="34"/>
                    </a:lnTo>
                    <a:lnTo>
                      <a:pt x="28" y="25"/>
                    </a:lnTo>
                    <a:lnTo>
                      <a:pt x="28" y="17"/>
                    </a:lnTo>
                    <a:lnTo>
                      <a:pt x="29" y="8"/>
                    </a:lnTo>
                    <a:lnTo>
                      <a:pt x="29" y="0"/>
                    </a:lnTo>
                    <a:lnTo>
                      <a:pt x="6" y="0"/>
                    </a:lnTo>
                    <a:lnTo>
                      <a:pt x="6" y="8"/>
                    </a:lnTo>
                    <a:lnTo>
                      <a:pt x="5" y="17"/>
                    </a:lnTo>
                    <a:lnTo>
                      <a:pt x="5" y="25"/>
                    </a:lnTo>
                    <a:lnTo>
                      <a:pt x="5" y="32"/>
                    </a:lnTo>
                    <a:lnTo>
                      <a:pt x="4" y="41"/>
                    </a:lnTo>
                    <a:lnTo>
                      <a:pt x="3" y="48"/>
                    </a:lnTo>
                    <a:lnTo>
                      <a:pt x="1" y="56"/>
                    </a:lnTo>
                    <a:lnTo>
                      <a:pt x="0" y="64"/>
                    </a:lnTo>
                    <a:lnTo>
                      <a:pt x="21"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1" name="Freeform 549"/>
              <p:cNvSpPr>
                <a:spLocks/>
              </p:cNvSpPr>
              <p:nvPr/>
            </p:nvSpPr>
            <p:spPr bwMode="auto">
              <a:xfrm>
                <a:off x="3569" y="3138"/>
                <a:ext cx="1" cy="1"/>
              </a:xfrm>
              <a:custGeom>
                <a:avLst/>
                <a:gdLst>
                  <a:gd name="T0" fmla="*/ 0 w 21"/>
                  <a:gd name="T1" fmla="*/ 0 h 12"/>
                  <a:gd name="T2" fmla="*/ 0 w 21"/>
                  <a:gd name="T3" fmla="*/ 0 h 12"/>
                  <a:gd name="T4" fmla="*/ 0 w 21"/>
                  <a:gd name="T5" fmla="*/ 0 h 12"/>
                  <a:gd name="T6" fmla="*/ 0 w 21"/>
                  <a:gd name="T7" fmla="*/ 0 h 12"/>
                  <a:gd name="T8" fmla="*/ 0 w 21"/>
                  <a:gd name="T9" fmla="*/ 0 h 12"/>
                  <a:gd name="T10" fmla="*/ 0 w 21"/>
                  <a:gd name="T11" fmla="*/ 0 h 12"/>
                  <a:gd name="T12" fmla="*/ 0 60000 65536"/>
                  <a:gd name="T13" fmla="*/ 0 60000 65536"/>
                  <a:gd name="T14" fmla="*/ 0 60000 65536"/>
                  <a:gd name="T15" fmla="*/ 0 60000 65536"/>
                  <a:gd name="T16" fmla="*/ 0 60000 65536"/>
                  <a:gd name="T17" fmla="*/ 0 60000 65536"/>
                  <a:gd name="T18" fmla="*/ 0 w 21"/>
                  <a:gd name="T19" fmla="*/ 0 h 12"/>
                  <a:gd name="T20" fmla="*/ 21 w 2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21" h="12">
                    <a:moveTo>
                      <a:pt x="0" y="0"/>
                    </a:moveTo>
                    <a:lnTo>
                      <a:pt x="3" y="8"/>
                    </a:lnTo>
                    <a:lnTo>
                      <a:pt x="10" y="12"/>
                    </a:lnTo>
                    <a:lnTo>
                      <a:pt x="17" y="11"/>
                    </a:lnTo>
                    <a:lnTo>
                      <a:pt x="2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2" name="Freeform 550"/>
              <p:cNvSpPr>
                <a:spLocks/>
              </p:cNvSpPr>
              <p:nvPr/>
            </p:nvSpPr>
            <p:spPr bwMode="auto">
              <a:xfrm>
                <a:off x="3563" y="3128"/>
                <a:ext cx="1" cy="1"/>
              </a:xfrm>
              <a:custGeom>
                <a:avLst/>
                <a:gdLst>
                  <a:gd name="T0" fmla="*/ 0 w 15"/>
                  <a:gd name="T1" fmla="*/ 0 h 20"/>
                  <a:gd name="T2" fmla="*/ 0 w 15"/>
                  <a:gd name="T3" fmla="*/ 0 h 20"/>
                  <a:gd name="T4" fmla="*/ 0 w 15"/>
                  <a:gd name="T5" fmla="*/ 0 h 20"/>
                  <a:gd name="T6" fmla="*/ 0 w 15"/>
                  <a:gd name="T7" fmla="*/ 0 h 20"/>
                  <a:gd name="T8" fmla="*/ 0 w 15"/>
                  <a:gd name="T9" fmla="*/ 0 h 20"/>
                  <a:gd name="T10" fmla="*/ 0 w 15"/>
                  <a:gd name="T11" fmla="*/ 0 h 20"/>
                  <a:gd name="T12" fmla="*/ 0 60000 65536"/>
                  <a:gd name="T13" fmla="*/ 0 60000 65536"/>
                  <a:gd name="T14" fmla="*/ 0 60000 65536"/>
                  <a:gd name="T15" fmla="*/ 0 60000 65536"/>
                  <a:gd name="T16" fmla="*/ 0 60000 65536"/>
                  <a:gd name="T17" fmla="*/ 0 60000 65536"/>
                  <a:gd name="T18" fmla="*/ 0 w 15"/>
                  <a:gd name="T19" fmla="*/ 0 h 20"/>
                  <a:gd name="T20" fmla="*/ 15 w 1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5" h="20">
                    <a:moveTo>
                      <a:pt x="15" y="1"/>
                    </a:moveTo>
                    <a:lnTo>
                      <a:pt x="7" y="0"/>
                    </a:lnTo>
                    <a:lnTo>
                      <a:pt x="1" y="6"/>
                    </a:lnTo>
                    <a:lnTo>
                      <a:pt x="0" y="14"/>
                    </a:lnTo>
                    <a:lnTo>
                      <a:pt x="5" y="20"/>
                    </a:lnTo>
                    <a:lnTo>
                      <a:pt x="1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3" name="Freeform 551"/>
              <p:cNvSpPr>
                <a:spLocks/>
              </p:cNvSpPr>
              <p:nvPr/>
            </p:nvSpPr>
            <p:spPr bwMode="auto">
              <a:xfrm>
                <a:off x="3564" y="3128"/>
                <a:ext cx="4" cy="8"/>
              </a:xfrm>
              <a:custGeom>
                <a:avLst/>
                <a:gdLst>
                  <a:gd name="T0" fmla="*/ 0 w 86"/>
                  <a:gd name="T1" fmla="*/ 0 h 136"/>
                  <a:gd name="T2" fmla="*/ 0 w 86"/>
                  <a:gd name="T3" fmla="*/ 0 h 136"/>
                  <a:gd name="T4" fmla="*/ 0 w 86"/>
                  <a:gd name="T5" fmla="*/ 0 h 136"/>
                  <a:gd name="T6" fmla="*/ 0 w 86"/>
                  <a:gd name="T7" fmla="*/ 0 h 136"/>
                  <a:gd name="T8" fmla="*/ 0 w 86"/>
                  <a:gd name="T9" fmla="*/ 0 h 136"/>
                  <a:gd name="T10" fmla="*/ 0 w 86"/>
                  <a:gd name="T11" fmla="*/ 0 h 136"/>
                  <a:gd name="T12" fmla="*/ 0 w 86"/>
                  <a:gd name="T13" fmla="*/ 0 h 136"/>
                  <a:gd name="T14" fmla="*/ 0 w 86"/>
                  <a:gd name="T15" fmla="*/ 0 h 136"/>
                  <a:gd name="T16" fmla="*/ 0 w 86"/>
                  <a:gd name="T17" fmla="*/ 0 h 136"/>
                  <a:gd name="T18" fmla="*/ 0 w 86"/>
                  <a:gd name="T19" fmla="*/ 0 h 136"/>
                  <a:gd name="T20" fmla="*/ 0 w 86"/>
                  <a:gd name="T21" fmla="*/ 0 h 136"/>
                  <a:gd name="T22" fmla="*/ 0 w 86"/>
                  <a:gd name="T23" fmla="*/ 0 h 136"/>
                  <a:gd name="T24" fmla="*/ 0 w 86"/>
                  <a:gd name="T25" fmla="*/ 0 h 136"/>
                  <a:gd name="T26" fmla="*/ 0 w 86"/>
                  <a:gd name="T27" fmla="*/ 0 h 136"/>
                  <a:gd name="T28" fmla="*/ 0 w 86"/>
                  <a:gd name="T29" fmla="*/ 0 h 136"/>
                  <a:gd name="T30" fmla="*/ 0 w 86"/>
                  <a:gd name="T31" fmla="*/ 0 h 136"/>
                  <a:gd name="T32" fmla="*/ 0 w 86"/>
                  <a:gd name="T33" fmla="*/ 0 h 136"/>
                  <a:gd name="T34" fmla="*/ 0 w 86"/>
                  <a:gd name="T35" fmla="*/ 0 h 136"/>
                  <a:gd name="T36" fmla="*/ 0 w 86"/>
                  <a:gd name="T37" fmla="*/ 0 h 136"/>
                  <a:gd name="T38" fmla="*/ 0 w 86"/>
                  <a:gd name="T39" fmla="*/ 0 h 136"/>
                  <a:gd name="T40" fmla="*/ 0 w 86"/>
                  <a:gd name="T41" fmla="*/ 0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136"/>
                  <a:gd name="T65" fmla="*/ 86 w 86"/>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136">
                    <a:moveTo>
                      <a:pt x="86" y="136"/>
                    </a:moveTo>
                    <a:lnTo>
                      <a:pt x="86" y="136"/>
                    </a:lnTo>
                    <a:lnTo>
                      <a:pt x="85" y="116"/>
                    </a:lnTo>
                    <a:lnTo>
                      <a:pt x="81" y="95"/>
                    </a:lnTo>
                    <a:lnTo>
                      <a:pt x="76" y="76"/>
                    </a:lnTo>
                    <a:lnTo>
                      <a:pt x="66" y="58"/>
                    </a:lnTo>
                    <a:lnTo>
                      <a:pt x="55" y="41"/>
                    </a:lnTo>
                    <a:lnTo>
                      <a:pt x="42" y="26"/>
                    </a:lnTo>
                    <a:lnTo>
                      <a:pt x="27" y="12"/>
                    </a:lnTo>
                    <a:lnTo>
                      <a:pt x="10" y="0"/>
                    </a:lnTo>
                    <a:lnTo>
                      <a:pt x="0" y="19"/>
                    </a:lnTo>
                    <a:lnTo>
                      <a:pt x="14" y="29"/>
                    </a:lnTo>
                    <a:lnTo>
                      <a:pt x="28" y="40"/>
                    </a:lnTo>
                    <a:lnTo>
                      <a:pt x="39" y="54"/>
                    </a:lnTo>
                    <a:lnTo>
                      <a:pt x="48" y="69"/>
                    </a:lnTo>
                    <a:lnTo>
                      <a:pt x="55" y="85"/>
                    </a:lnTo>
                    <a:lnTo>
                      <a:pt x="60" y="102"/>
                    </a:lnTo>
                    <a:lnTo>
                      <a:pt x="64" y="118"/>
                    </a:lnTo>
                    <a:lnTo>
                      <a:pt x="65" y="136"/>
                    </a:lnTo>
                    <a:lnTo>
                      <a:pt x="86"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4" name="Freeform 552"/>
              <p:cNvSpPr>
                <a:spLocks/>
              </p:cNvSpPr>
              <p:nvPr/>
            </p:nvSpPr>
            <p:spPr bwMode="auto">
              <a:xfrm>
                <a:off x="3567" y="3136"/>
                <a:ext cx="1" cy="2"/>
              </a:xfrm>
              <a:custGeom>
                <a:avLst/>
                <a:gdLst>
                  <a:gd name="T0" fmla="*/ 0 w 24"/>
                  <a:gd name="T1" fmla="*/ 0 h 35"/>
                  <a:gd name="T2" fmla="*/ 0 w 24"/>
                  <a:gd name="T3" fmla="*/ 0 h 35"/>
                  <a:gd name="T4" fmla="*/ 0 w 24"/>
                  <a:gd name="T5" fmla="*/ 0 h 35"/>
                  <a:gd name="T6" fmla="*/ 0 w 24"/>
                  <a:gd name="T7" fmla="*/ 0 h 35"/>
                  <a:gd name="T8" fmla="*/ 0 w 24"/>
                  <a:gd name="T9" fmla="*/ 0 h 35"/>
                  <a:gd name="T10" fmla="*/ 0 w 24"/>
                  <a:gd name="T11" fmla="*/ 0 h 35"/>
                  <a:gd name="T12" fmla="*/ 0 w 24"/>
                  <a:gd name="T13" fmla="*/ 0 h 35"/>
                  <a:gd name="T14" fmla="*/ 0 w 24"/>
                  <a:gd name="T15" fmla="*/ 0 h 35"/>
                  <a:gd name="T16" fmla="*/ 0 w 24"/>
                  <a:gd name="T17" fmla="*/ 0 h 35"/>
                  <a:gd name="T18" fmla="*/ 0 w 24"/>
                  <a:gd name="T19" fmla="*/ 0 h 35"/>
                  <a:gd name="T20" fmla="*/ 0 w 24"/>
                  <a:gd name="T21" fmla="*/ 0 h 35"/>
                  <a:gd name="T22" fmla="*/ 0 w 24"/>
                  <a:gd name="T23" fmla="*/ 0 h 35"/>
                  <a:gd name="T24" fmla="*/ 0 w 24"/>
                  <a:gd name="T25" fmla="*/ 0 h 35"/>
                  <a:gd name="T26" fmla="*/ 0 w 24"/>
                  <a:gd name="T27" fmla="*/ 0 h 35"/>
                  <a:gd name="T28" fmla="*/ 0 w 24"/>
                  <a:gd name="T29" fmla="*/ 0 h 35"/>
                  <a:gd name="T30" fmla="*/ 0 w 24"/>
                  <a:gd name="T31" fmla="*/ 0 h 35"/>
                  <a:gd name="T32" fmla="*/ 0 w 24"/>
                  <a:gd name="T33" fmla="*/ 0 h 35"/>
                  <a:gd name="T34" fmla="*/ 0 w 24"/>
                  <a:gd name="T35" fmla="*/ 0 h 35"/>
                  <a:gd name="T36" fmla="*/ 0 w 24"/>
                  <a:gd name="T37" fmla="*/ 0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35"/>
                  <a:gd name="T59" fmla="*/ 24 w 24"/>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35">
                    <a:moveTo>
                      <a:pt x="21" y="35"/>
                    </a:moveTo>
                    <a:lnTo>
                      <a:pt x="22" y="30"/>
                    </a:lnTo>
                    <a:lnTo>
                      <a:pt x="22" y="26"/>
                    </a:lnTo>
                    <a:lnTo>
                      <a:pt x="23" y="21"/>
                    </a:lnTo>
                    <a:lnTo>
                      <a:pt x="23" y="18"/>
                    </a:lnTo>
                    <a:lnTo>
                      <a:pt x="24" y="15"/>
                    </a:lnTo>
                    <a:lnTo>
                      <a:pt x="24" y="9"/>
                    </a:lnTo>
                    <a:lnTo>
                      <a:pt x="24" y="5"/>
                    </a:lnTo>
                    <a:lnTo>
                      <a:pt x="24" y="0"/>
                    </a:lnTo>
                    <a:lnTo>
                      <a:pt x="3" y="0"/>
                    </a:lnTo>
                    <a:lnTo>
                      <a:pt x="3" y="5"/>
                    </a:lnTo>
                    <a:lnTo>
                      <a:pt x="3" y="9"/>
                    </a:lnTo>
                    <a:lnTo>
                      <a:pt x="3" y="11"/>
                    </a:lnTo>
                    <a:lnTo>
                      <a:pt x="2" y="14"/>
                    </a:lnTo>
                    <a:lnTo>
                      <a:pt x="2" y="19"/>
                    </a:lnTo>
                    <a:lnTo>
                      <a:pt x="1" y="24"/>
                    </a:lnTo>
                    <a:lnTo>
                      <a:pt x="1" y="28"/>
                    </a:lnTo>
                    <a:lnTo>
                      <a:pt x="0" y="31"/>
                    </a:lnTo>
                    <a:lnTo>
                      <a:pt x="2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5" name="Freeform 553"/>
              <p:cNvSpPr>
                <a:spLocks/>
              </p:cNvSpPr>
              <p:nvPr/>
            </p:nvSpPr>
            <p:spPr bwMode="auto">
              <a:xfrm>
                <a:off x="3567" y="3135"/>
                <a:ext cx="1" cy="1"/>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60000 65536"/>
                  <a:gd name="T13" fmla="*/ 0 60000 65536"/>
                  <a:gd name="T14" fmla="*/ 0 60000 65536"/>
                  <a:gd name="T15" fmla="*/ 0 60000 65536"/>
                  <a:gd name="T16" fmla="*/ 0 60000 65536"/>
                  <a:gd name="T17" fmla="*/ 0 60000 65536"/>
                  <a:gd name="T18" fmla="*/ 0 w 21"/>
                  <a:gd name="T19" fmla="*/ 0 h 13"/>
                  <a:gd name="T20" fmla="*/ 21 w 21"/>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1" h="13">
                    <a:moveTo>
                      <a:pt x="0" y="0"/>
                    </a:moveTo>
                    <a:lnTo>
                      <a:pt x="2" y="9"/>
                    </a:lnTo>
                    <a:lnTo>
                      <a:pt x="10" y="13"/>
                    </a:lnTo>
                    <a:lnTo>
                      <a:pt x="17" y="12"/>
                    </a:lnTo>
                    <a:lnTo>
                      <a:pt x="2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6" name="Freeform 554"/>
              <p:cNvSpPr>
                <a:spLocks/>
              </p:cNvSpPr>
              <p:nvPr/>
            </p:nvSpPr>
            <p:spPr bwMode="auto">
              <a:xfrm>
                <a:off x="3388" y="3300"/>
                <a:ext cx="53" cy="137"/>
              </a:xfrm>
              <a:custGeom>
                <a:avLst/>
                <a:gdLst>
                  <a:gd name="T0" fmla="*/ 0 w 1169"/>
                  <a:gd name="T1" fmla="*/ 0 h 2481"/>
                  <a:gd name="T2" fmla="*/ 0 w 1169"/>
                  <a:gd name="T3" fmla="*/ 0 h 2481"/>
                  <a:gd name="T4" fmla="*/ 0 w 1169"/>
                  <a:gd name="T5" fmla="*/ 0 h 2481"/>
                  <a:gd name="T6" fmla="*/ 0 w 1169"/>
                  <a:gd name="T7" fmla="*/ 0 h 2481"/>
                  <a:gd name="T8" fmla="*/ 0 w 1169"/>
                  <a:gd name="T9" fmla="*/ 0 h 2481"/>
                  <a:gd name="T10" fmla="*/ 0 60000 65536"/>
                  <a:gd name="T11" fmla="*/ 0 60000 65536"/>
                  <a:gd name="T12" fmla="*/ 0 60000 65536"/>
                  <a:gd name="T13" fmla="*/ 0 60000 65536"/>
                  <a:gd name="T14" fmla="*/ 0 60000 65536"/>
                  <a:gd name="T15" fmla="*/ 0 w 1169"/>
                  <a:gd name="T16" fmla="*/ 0 h 2481"/>
                  <a:gd name="T17" fmla="*/ 1169 w 1169"/>
                  <a:gd name="T18" fmla="*/ 2481 h 2481"/>
                </a:gdLst>
                <a:ahLst/>
                <a:cxnLst>
                  <a:cxn ang="T10">
                    <a:pos x="T0" y="T1"/>
                  </a:cxn>
                  <a:cxn ang="T11">
                    <a:pos x="T2" y="T3"/>
                  </a:cxn>
                  <a:cxn ang="T12">
                    <a:pos x="T4" y="T5"/>
                  </a:cxn>
                  <a:cxn ang="T13">
                    <a:pos x="T6" y="T7"/>
                  </a:cxn>
                  <a:cxn ang="T14">
                    <a:pos x="T8" y="T9"/>
                  </a:cxn>
                </a:cxnLst>
                <a:rect l="T15" t="T16" r="T17" b="T18"/>
                <a:pathLst>
                  <a:path w="1169" h="2481">
                    <a:moveTo>
                      <a:pt x="166" y="0"/>
                    </a:moveTo>
                    <a:lnTo>
                      <a:pt x="0" y="73"/>
                    </a:lnTo>
                    <a:lnTo>
                      <a:pt x="959" y="2481"/>
                    </a:lnTo>
                    <a:lnTo>
                      <a:pt x="1169" y="2389"/>
                    </a:lnTo>
                    <a:lnTo>
                      <a:pt x="166" y="0"/>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7" name="Freeform 555"/>
              <p:cNvSpPr>
                <a:spLocks/>
              </p:cNvSpPr>
              <p:nvPr/>
            </p:nvSpPr>
            <p:spPr bwMode="auto">
              <a:xfrm>
                <a:off x="3388" y="3300"/>
                <a:ext cx="52" cy="137"/>
              </a:xfrm>
              <a:custGeom>
                <a:avLst/>
                <a:gdLst>
                  <a:gd name="T0" fmla="*/ 0 w 1140"/>
                  <a:gd name="T1" fmla="*/ 0 h 2467"/>
                  <a:gd name="T2" fmla="*/ 0 w 1140"/>
                  <a:gd name="T3" fmla="*/ 0 h 2467"/>
                  <a:gd name="T4" fmla="*/ 0 w 1140"/>
                  <a:gd name="T5" fmla="*/ 0 h 2467"/>
                  <a:gd name="T6" fmla="*/ 0 w 1140"/>
                  <a:gd name="T7" fmla="*/ 0 h 2467"/>
                  <a:gd name="T8" fmla="*/ 0 w 1140"/>
                  <a:gd name="T9" fmla="*/ 0 h 2467"/>
                  <a:gd name="T10" fmla="*/ 0 w 1140"/>
                  <a:gd name="T11" fmla="*/ 0 h 2467"/>
                  <a:gd name="T12" fmla="*/ 0 w 1140"/>
                  <a:gd name="T13" fmla="*/ 0 h 2467"/>
                  <a:gd name="T14" fmla="*/ 0 w 1140"/>
                  <a:gd name="T15" fmla="*/ 0 h 2467"/>
                  <a:gd name="T16" fmla="*/ 0 w 1140"/>
                  <a:gd name="T17" fmla="*/ 0 h 2467"/>
                  <a:gd name="T18" fmla="*/ 0 w 1140"/>
                  <a:gd name="T19" fmla="*/ 0 h 2467"/>
                  <a:gd name="T20" fmla="*/ 0 w 1140"/>
                  <a:gd name="T21" fmla="*/ 0 h 2467"/>
                  <a:gd name="T22" fmla="*/ 0 w 1140"/>
                  <a:gd name="T23" fmla="*/ 0 h 2467"/>
                  <a:gd name="T24" fmla="*/ 0 w 1140"/>
                  <a:gd name="T25" fmla="*/ 0 h 2467"/>
                  <a:gd name="T26" fmla="*/ 0 w 1140"/>
                  <a:gd name="T27" fmla="*/ 0 h 2467"/>
                  <a:gd name="T28" fmla="*/ 0 w 1140"/>
                  <a:gd name="T29" fmla="*/ 0 h 2467"/>
                  <a:gd name="T30" fmla="*/ 0 w 1140"/>
                  <a:gd name="T31" fmla="*/ 0 h 2467"/>
                  <a:gd name="T32" fmla="*/ 0 w 1140"/>
                  <a:gd name="T33" fmla="*/ 0 h 2467"/>
                  <a:gd name="T34" fmla="*/ 0 w 1140"/>
                  <a:gd name="T35" fmla="*/ 0 h 2467"/>
                  <a:gd name="T36" fmla="*/ 0 w 1140"/>
                  <a:gd name="T37" fmla="*/ 0 h 2467"/>
                  <a:gd name="T38" fmla="*/ 0 w 1140"/>
                  <a:gd name="T39" fmla="*/ 0 h 2467"/>
                  <a:gd name="T40" fmla="*/ 0 w 1140"/>
                  <a:gd name="T41" fmla="*/ 0 h 2467"/>
                  <a:gd name="T42" fmla="*/ 0 w 1140"/>
                  <a:gd name="T43" fmla="*/ 0 h 2467"/>
                  <a:gd name="T44" fmla="*/ 0 w 1140"/>
                  <a:gd name="T45" fmla="*/ 0 h 2467"/>
                  <a:gd name="T46" fmla="*/ 0 w 1140"/>
                  <a:gd name="T47" fmla="*/ 0 h 2467"/>
                  <a:gd name="T48" fmla="*/ 0 w 1140"/>
                  <a:gd name="T49" fmla="*/ 0 h 2467"/>
                  <a:gd name="T50" fmla="*/ 0 w 1140"/>
                  <a:gd name="T51" fmla="*/ 0 h 2467"/>
                  <a:gd name="T52" fmla="*/ 0 w 1140"/>
                  <a:gd name="T53" fmla="*/ 0 h 2467"/>
                  <a:gd name="T54" fmla="*/ 0 w 1140"/>
                  <a:gd name="T55" fmla="*/ 0 h 2467"/>
                  <a:gd name="T56" fmla="*/ 0 w 1140"/>
                  <a:gd name="T57" fmla="*/ 0 h 2467"/>
                  <a:gd name="T58" fmla="*/ 0 w 1140"/>
                  <a:gd name="T59" fmla="*/ 0 h 2467"/>
                  <a:gd name="T60" fmla="*/ 0 w 1140"/>
                  <a:gd name="T61" fmla="*/ 0 h 2467"/>
                  <a:gd name="T62" fmla="*/ 0 w 1140"/>
                  <a:gd name="T63" fmla="*/ 0 h 2467"/>
                  <a:gd name="T64" fmla="*/ 0 w 1140"/>
                  <a:gd name="T65" fmla="*/ 0 h 2467"/>
                  <a:gd name="T66" fmla="*/ 0 w 1140"/>
                  <a:gd name="T67" fmla="*/ 0 h 2467"/>
                  <a:gd name="T68" fmla="*/ 0 w 1140"/>
                  <a:gd name="T69" fmla="*/ 0 h 2467"/>
                  <a:gd name="T70" fmla="*/ 0 w 1140"/>
                  <a:gd name="T71" fmla="*/ 0 h 2467"/>
                  <a:gd name="T72" fmla="*/ 0 w 1140"/>
                  <a:gd name="T73" fmla="*/ 0 h 2467"/>
                  <a:gd name="T74" fmla="*/ 0 w 1140"/>
                  <a:gd name="T75" fmla="*/ 0 h 2467"/>
                  <a:gd name="T76" fmla="*/ 0 w 1140"/>
                  <a:gd name="T77" fmla="*/ 0 h 2467"/>
                  <a:gd name="T78" fmla="*/ 0 w 1140"/>
                  <a:gd name="T79" fmla="*/ 0 h 2467"/>
                  <a:gd name="T80" fmla="*/ 0 w 1140"/>
                  <a:gd name="T81" fmla="*/ 0 h 2467"/>
                  <a:gd name="T82" fmla="*/ 0 w 1140"/>
                  <a:gd name="T83" fmla="*/ 0 h 2467"/>
                  <a:gd name="T84" fmla="*/ 0 w 1140"/>
                  <a:gd name="T85" fmla="*/ 0 h 2467"/>
                  <a:gd name="T86" fmla="*/ 0 w 1140"/>
                  <a:gd name="T87" fmla="*/ 0 h 24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40"/>
                  <a:gd name="T133" fmla="*/ 0 h 2467"/>
                  <a:gd name="T134" fmla="*/ 1140 w 1140"/>
                  <a:gd name="T135" fmla="*/ 2467 h 24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40" h="2467">
                    <a:moveTo>
                      <a:pt x="140" y="0"/>
                    </a:moveTo>
                    <a:lnTo>
                      <a:pt x="126" y="6"/>
                    </a:lnTo>
                    <a:lnTo>
                      <a:pt x="114" y="10"/>
                    </a:lnTo>
                    <a:lnTo>
                      <a:pt x="104" y="14"/>
                    </a:lnTo>
                    <a:lnTo>
                      <a:pt x="94" y="19"/>
                    </a:lnTo>
                    <a:lnTo>
                      <a:pt x="81" y="24"/>
                    </a:lnTo>
                    <a:lnTo>
                      <a:pt x="61" y="32"/>
                    </a:lnTo>
                    <a:lnTo>
                      <a:pt x="36" y="44"/>
                    </a:lnTo>
                    <a:lnTo>
                      <a:pt x="0" y="61"/>
                    </a:lnTo>
                    <a:lnTo>
                      <a:pt x="29" y="132"/>
                    </a:lnTo>
                    <a:lnTo>
                      <a:pt x="55" y="199"/>
                    </a:lnTo>
                    <a:lnTo>
                      <a:pt x="81" y="260"/>
                    </a:lnTo>
                    <a:lnTo>
                      <a:pt x="103" y="317"/>
                    </a:lnTo>
                    <a:lnTo>
                      <a:pt x="125" y="370"/>
                    </a:lnTo>
                    <a:lnTo>
                      <a:pt x="144" y="419"/>
                    </a:lnTo>
                    <a:lnTo>
                      <a:pt x="163" y="467"/>
                    </a:lnTo>
                    <a:lnTo>
                      <a:pt x="181" y="511"/>
                    </a:lnTo>
                    <a:lnTo>
                      <a:pt x="198" y="554"/>
                    </a:lnTo>
                    <a:lnTo>
                      <a:pt x="215" y="596"/>
                    </a:lnTo>
                    <a:lnTo>
                      <a:pt x="232" y="637"/>
                    </a:lnTo>
                    <a:lnTo>
                      <a:pt x="249" y="680"/>
                    </a:lnTo>
                    <a:lnTo>
                      <a:pt x="265" y="723"/>
                    </a:lnTo>
                    <a:lnTo>
                      <a:pt x="284" y="766"/>
                    </a:lnTo>
                    <a:lnTo>
                      <a:pt x="302" y="812"/>
                    </a:lnTo>
                    <a:lnTo>
                      <a:pt x="322" y="861"/>
                    </a:lnTo>
                    <a:lnTo>
                      <a:pt x="342" y="913"/>
                    </a:lnTo>
                    <a:lnTo>
                      <a:pt x="364" y="968"/>
                    </a:lnTo>
                    <a:lnTo>
                      <a:pt x="388" y="1029"/>
                    </a:lnTo>
                    <a:lnTo>
                      <a:pt x="414" y="1093"/>
                    </a:lnTo>
                    <a:lnTo>
                      <a:pt x="442" y="1164"/>
                    </a:lnTo>
                    <a:lnTo>
                      <a:pt x="473" y="1239"/>
                    </a:lnTo>
                    <a:lnTo>
                      <a:pt x="505" y="1323"/>
                    </a:lnTo>
                    <a:lnTo>
                      <a:pt x="542" y="1412"/>
                    </a:lnTo>
                    <a:lnTo>
                      <a:pt x="581" y="1511"/>
                    </a:lnTo>
                    <a:lnTo>
                      <a:pt x="623" y="1618"/>
                    </a:lnTo>
                    <a:lnTo>
                      <a:pt x="669" y="1733"/>
                    </a:lnTo>
                    <a:lnTo>
                      <a:pt x="719" y="1858"/>
                    </a:lnTo>
                    <a:lnTo>
                      <a:pt x="773" y="1993"/>
                    </a:lnTo>
                    <a:lnTo>
                      <a:pt x="832" y="2140"/>
                    </a:lnTo>
                    <a:lnTo>
                      <a:pt x="895" y="2297"/>
                    </a:lnTo>
                    <a:lnTo>
                      <a:pt x="962" y="2467"/>
                    </a:lnTo>
                    <a:lnTo>
                      <a:pt x="972" y="2462"/>
                    </a:lnTo>
                    <a:lnTo>
                      <a:pt x="982" y="2458"/>
                    </a:lnTo>
                    <a:lnTo>
                      <a:pt x="989" y="2455"/>
                    </a:lnTo>
                    <a:lnTo>
                      <a:pt x="996" y="2452"/>
                    </a:lnTo>
                    <a:lnTo>
                      <a:pt x="1003" y="2449"/>
                    </a:lnTo>
                    <a:lnTo>
                      <a:pt x="1009" y="2445"/>
                    </a:lnTo>
                    <a:lnTo>
                      <a:pt x="1015" y="2442"/>
                    </a:lnTo>
                    <a:lnTo>
                      <a:pt x="1022" y="2439"/>
                    </a:lnTo>
                    <a:lnTo>
                      <a:pt x="1030" y="2436"/>
                    </a:lnTo>
                    <a:lnTo>
                      <a:pt x="1040" y="2432"/>
                    </a:lnTo>
                    <a:lnTo>
                      <a:pt x="1050" y="2428"/>
                    </a:lnTo>
                    <a:lnTo>
                      <a:pt x="1063" y="2422"/>
                    </a:lnTo>
                    <a:lnTo>
                      <a:pt x="1077" y="2416"/>
                    </a:lnTo>
                    <a:lnTo>
                      <a:pt x="1095" y="2409"/>
                    </a:lnTo>
                    <a:lnTo>
                      <a:pt x="1116" y="2399"/>
                    </a:lnTo>
                    <a:lnTo>
                      <a:pt x="1140" y="2390"/>
                    </a:lnTo>
                    <a:lnTo>
                      <a:pt x="1110" y="2318"/>
                    </a:lnTo>
                    <a:lnTo>
                      <a:pt x="1081" y="2251"/>
                    </a:lnTo>
                    <a:lnTo>
                      <a:pt x="1056" y="2190"/>
                    </a:lnTo>
                    <a:lnTo>
                      <a:pt x="1033" y="2134"/>
                    </a:lnTo>
                    <a:lnTo>
                      <a:pt x="1011" y="2082"/>
                    </a:lnTo>
                    <a:lnTo>
                      <a:pt x="991" y="2032"/>
                    </a:lnTo>
                    <a:lnTo>
                      <a:pt x="970" y="1985"/>
                    </a:lnTo>
                    <a:lnTo>
                      <a:pt x="952" y="1940"/>
                    </a:lnTo>
                    <a:lnTo>
                      <a:pt x="935" y="1897"/>
                    </a:lnTo>
                    <a:lnTo>
                      <a:pt x="916" y="1856"/>
                    </a:lnTo>
                    <a:lnTo>
                      <a:pt x="899" y="1814"/>
                    </a:lnTo>
                    <a:lnTo>
                      <a:pt x="882" y="1773"/>
                    </a:lnTo>
                    <a:lnTo>
                      <a:pt x="864" y="1730"/>
                    </a:lnTo>
                    <a:lnTo>
                      <a:pt x="846" y="1686"/>
                    </a:lnTo>
                    <a:lnTo>
                      <a:pt x="826" y="1640"/>
                    </a:lnTo>
                    <a:lnTo>
                      <a:pt x="807" y="1592"/>
                    </a:lnTo>
                    <a:lnTo>
                      <a:pt x="785" y="1541"/>
                    </a:lnTo>
                    <a:lnTo>
                      <a:pt x="762" y="1485"/>
                    </a:lnTo>
                    <a:lnTo>
                      <a:pt x="738" y="1426"/>
                    </a:lnTo>
                    <a:lnTo>
                      <a:pt x="710" y="1362"/>
                    </a:lnTo>
                    <a:lnTo>
                      <a:pt x="682" y="1292"/>
                    </a:lnTo>
                    <a:lnTo>
                      <a:pt x="650" y="1216"/>
                    </a:lnTo>
                    <a:lnTo>
                      <a:pt x="615" y="1134"/>
                    </a:lnTo>
                    <a:lnTo>
                      <a:pt x="578" y="1044"/>
                    </a:lnTo>
                    <a:lnTo>
                      <a:pt x="537" y="947"/>
                    </a:lnTo>
                    <a:lnTo>
                      <a:pt x="493" y="842"/>
                    </a:lnTo>
                    <a:lnTo>
                      <a:pt x="445" y="727"/>
                    </a:lnTo>
                    <a:lnTo>
                      <a:pt x="393" y="603"/>
                    </a:lnTo>
                    <a:lnTo>
                      <a:pt x="337" y="469"/>
                    </a:lnTo>
                    <a:lnTo>
                      <a:pt x="276" y="324"/>
                    </a:lnTo>
                    <a:lnTo>
                      <a:pt x="210" y="167"/>
                    </a:lnTo>
                    <a:lnTo>
                      <a:pt x="140" y="0"/>
                    </a:lnTo>
                    <a:close/>
                  </a:path>
                </a:pathLst>
              </a:custGeom>
              <a:solidFill>
                <a:srgbClr val="70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8" name="Freeform 556"/>
              <p:cNvSpPr>
                <a:spLocks/>
              </p:cNvSpPr>
              <p:nvPr/>
            </p:nvSpPr>
            <p:spPr bwMode="auto">
              <a:xfrm>
                <a:off x="3389" y="3301"/>
                <a:ext cx="50" cy="136"/>
              </a:xfrm>
              <a:custGeom>
                <a:avLst/>
                <a:gdLst>
                  <a:gd name="T0" fmla="*/ 0 w 1109"/>
                  <a:gd name="T1" fmla="*/ 0 h 2454"/>
                  <a:gd name="T2" fmla="*/ 0 w 1109"/>
                  <a:gd name="T3" fmla="*/ 0 h 2454"/>
                  <a:gd name="T4" fmla="*/ 0 w 1109"/>
                  <a:gd name="T5" fmla="*/ 0 h 2454"/>
                  <a:gd name="T6" fmla="*/ 0 w 1109"/>
                  <a:gd name="T7" fmla="*/ 0 h 2454"/>
                  <a:gd name="T8" fmla="*/ 0 w 1109"/>
                  <a:gd name="T9" fmla="*/ 0 h 2454"/>
                  <a:gd name="T10" fmla="*/ 0 w 1109"/>
                  <a:gd name="T11" fmla="*/ 0 h 2454"/>
                  <a:gd name="T12" fmla="*/ 0 w 1109"/>
                  <a:gd name="T13" fmla="*/ 0 h 2454"/>
                  <a:gd name="T14" fmla="*/ 0 w 1109"/>
                  <a:gd name="T15" fmla="*/ 0 h 2454"/>
                  <a:gd name="T16" fmla="*/ 0 w 1109"/>
                  <a:gd name="T17" fmla="*/ 0 h 2454"/>
                  <a:gd name="T18" fmla="*/ 0 w 1109"/>
                  <a:gd name="T19" fmla="*/ 0 h 2454"/>
                  <a:gd name="T20" fmla="*/ 0 w 1109"/>
                  <a:gd name="T21" fmla="*/ 0 h 2454"/>
                  <a:gd name="T22" fmla="*/ 0 w 1109"/>
                  <a:gd name="T23" fmla="*/ 0 h 2454"/>
                  <a:gd name="T24" fmla="*/ 0 w 1109"/>
                  <a:gd name="T25" fmla="*/ 0 h 2454"/>
                  <a:gd name="T26" fmla="*/ 0 w 1109"/>
                  <a:gd name="T27" fmla="*/ 0 h 2454"/>
                  <a:gd name="T28" fmla="*/ 0 w 1109"/>
                  <a:gd name="T29" fmla="*/ 0 h 2454"/>
                  <a:gd name="T30" fmla="*/ 0 w 1109"/>
                  <a:gd name="T31" fmla="*/ 0 h 2454"/>
                  <a:gd name="T32" fmla="*/ 0 w 1109"/>
                  <a:gd name="T33" fmla="*/ 0 h 2454"/>
                  <a:gd name="T34" fmla="*/ 0 w 1109"/>
                  <a:gd name="T35" fmla="*/ 0 h 2454"/>
                  <a:gd name="T36" fmla="*/ 0 w 1109"/>
                  <a:gd name="T37" fmla="*/ 0 h 2454"/>
                  <a:gd name="T38" fmla="*/ 0 w 1109"/>
                  <a:gd name="T39" fmla="*/ 0 h 2454"/>
                  <a:gd name="T40" fmla="*/ 0 w 1109"/>
                  <a:gd name="T41" fmla="*/ 0 h 2454"/>
                  <a:gd name="T42" fmla="*/ 0 w 1109"/>
                  <a:gd name="T43" fmla="*/ 0 h 2454"/>
                  <a:gd name="T44" fmla="*/ 0 w 1109"/>
                  <a:gd name="T45" fmla="*/ 0 h 2454"/>
                  <a:gd name="T46" fmla="*/ 0 w 1109"/>
                  <a:gd name="T47" fmla="*/ 0 h 2454"/>
                  <a:gd name="T48" fmla="*/ 0 w 1109"/>
                  <a:gd name="T49" fmla="*/ 0 h 2454"/>
                  <a:gd name="T50" fmla="*/ 0 w 1109"/>
                  <a:gd name="T51" fmla="*/ 0 h 2454"/>
                  <a:gd name="T52" fmla="*/ 0 w 1109"/>
                  <a:gd name="T53" fmla="*/ 0 h 2454"/>
                  <a:gd name="T54" fmla="*/ 0 w 1109"/>
                  <a:gd name="T55" fmla="*/ 0 h 2454"/>
                  <a:gd name="T56" fmla="*/ 0 w 1109"/>
                  <a:gd name="T57" fmla="*/ 0 h 2454"/>
                  <a:gd name="T58" fmla="*/ 0 w 1109"/>
                  <a:gd name="T59" fmla="*/ 0 h 2454"/>
                  <a:gd name="T60" fmla="*/ 0 w 1109"/>
                  <a:gd name="T61" fmla="*/ 0 h 2454"/>
                  <a:gd name="T62" fmla="*/ 0 w 1109"/>
                  <a:gd name="T63" fmla="*/ 0 h 2454"/>
                  <a:gd name="T64" fmla="*/ 0 w 1109"/>
                  <a:gd name="T65" fmla="*/ 0 h 2454"/>
                  <a:gd name="T66" fmla="*/ 0 w 1109"/>
                  <a:gd name="T67" fmla="*/ 0 h 2454"/>
                  <a:gd name="T68" fmla="*/ 0 w 1109"/>
                  <a:gd name="T69" fmla="*/ 0 h 2454"/>
                  <a:gd name="T70" fmla="*/ 0 w 1109"/>
                  <a:gd name="T71" fmla="*/ 0 h 2454"/>
                  <a:gd name="T72" fmla="*/ 0 w 1109"/>
                  <a:gd name="T73" fmla="*/ 0 h 2454"/>
                  <a:gd name="T74" fmla="*/ 0 w 1109"/>
                  <a:gd name="T75" fmla="*/ 0 h 2454"/>
                  <a:gd name="T76" fmla="*/ 0 w 1109"/>
                  <a:gd name="T77" fmla="*/ 0 h 2454"/>
                  <a:gd name="T78" fmla="*/ 0 w 1109"/>
                  <a:gd name="T79" fmla="*/ 0 h 24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9"/>
                  <a:gd name="T121" fmla="*/ 0 h 2454"/>
                  <a:gd name="T122" fmla="*/ 1109 w 1109"/>
                  <a:gd name="T123" fmla="*/ 2454 h 24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9" h="2454">
                    <a:moveTo>
                      <a:pt x="113" y="0"/>
                    </a:moveTo>
                    <a:lnTo>
                      <a:pt x="100" y="4"/>
                    </a:lnTo>
                    <a:lnTo>
                      <a:pt x="92" y="9"/>
                    </a:lnTo>
                    <a:lnTo>
                      <a:pt x="84" y="12"/>
                    </a:lnTo>
                    <a:lnTo>
                      <a:pt x="76" y="15"/>
                    </a:lnTo>
                    <a:lnTo>
                      <a:pt x="65" y="19"/>
                    </a:lnTo>
                    <a:lnTo>
                      <a:pt x="49" y="26"/>
                    </a:lnTo>
                    <a:lnTo>
                      <a:pt x="29" y="36"/>
                    </a:lnTo>
                    <a:lnTo>
                      <a:pt x="0" y="49"/>
                    </a:lnTo>
                    <a:lnTo>
                      <a:pt x="29" y="120"/>
                    </a:lnTo>
                    <a:lnTo>
                      <a:pt x="56" y="187"/>
                    </a:lnTo>
                    <a:lnTo>
                      <a:pt x="81" y="248"/>
                    </a:lnTo>
                    <a:lnTo>
                      <a:pt x="103" y="305"/>
                    </a:lnTo>
                    <a:lnTo>
                      <a:pt x="125" y="358"/>
                    </a:lnTo>
                    <a:lnTo>
                      <a:pt x="145" y="407"/>
                    </a:lnTo>
                    <a:lnTo>
                      <a:pt x="164" y="455"/>
                    </a:lnTo>
                    <a:lnTo>
                      <a:pt x="182" y="499"/>
                    </a:lnTo>
                    <a:lnTo>
                      <a:pt x="199" y="542"/>
                    </a:lnTo>
                    <a:lnTo>
                      <a:pt x="216" y="584"/>
                    </a:lnTo>
                    <a:lnTo>
                      <a:pt x="233" y="625"/>
                    </a:lnTo>
                    <a:lnTo>
                      <a:pt x="249" y="667"/>
                    </a:lnTo>
                    <a:lnTo>
                      <a:pt x="267" y="711"/>
                    </a:lnTo>
                    <a:lnTo>
                      <a:pt x="284" y="754"/>
                    </a:lnTo>
                    <a:lnTo>
                      <a:pt x="302" y="800"/>
                    </a:lnTo>
                    <a:lnTo>
                      <a:pt x="323" y="849"/>
                    </a:lnTo>
                    <a:lnTo>
                      <a:pt x="343" y="900"/>
                    </a:lnTo>
                    <a:lnTo>
                      <a:pt x="366" y="956"/>
                    </a:lnTo>
                    <a:lnTo>
                      <a:pt x="389" y="1016"/>
                    </a:lnTo>
                    <a:lnTo>
                      <a:pt x="415" y="1081"/>
                    </a:lnTo>
                    <a:lnTo>
                      <a:pt x="443" y="1151"/>
                    </a:lnTo>
                    <a:lnTo>
                      <a:pt x="474" y="1227"/>
                    </a:lnTo>
                    <a:lnTo>
                      <a:pt x="507" y="1311"/>
                    </a:lnTo>
                    <a:lnTo>
                      <a:pt x="544" y="1400"/>
                    </a:lnTo>
                    <a:lnTo>
                      <a:pt x="583" y="1499"/>
                    </a:lnTo>
                    <a:lnTo>
                      <a:pt x="626" y="1606"/>
                    </a:lnTo>
                    <a:lnTo>
                      <a:pt x="672" y="1721"/>
                    </a:lnTo>
                    <a:lnTo>
                      <a:pt x="723" y="1846"/>
                    </a:lnTo>
                    <a:lnTo>
                      <a:pt x="777" y="1981"/>
                    </a:lnTo>
                    <a:lnTo>
                      <a:pt x="835" y="2128"/>
                    </a:lnTo>
                    <a:lnTo>
                      <a:pt x="898" y="2285"/>
                    </a:lnTo>
                    <a:lnTo>
                      <a:pt x="966" y="2454"/>
                    </a:lnTo>
                    <a:lnTo>
                      <a:pt x="982" y="2447"/>
                    </a:lnTo>
                    <a:lnTo>
                      <a:pt x="994" y="2442"/>
                    </a:lnTo>
                    <a:lnTo>
                      <a:pt x="1003" y="2436"/>
                    </a:lnTo>
                    <a:lnTo>
                      <a:pt x="1014" y="2432"/>
                    </a:lnTo>
                    <a:lnTo>
                      <a:pt x="1029" y="2426"/>
                    </a:lnTo>
                    <a:lnTo>
                      <a:pt x="1047" y="2417"/>
                    </a:lnTo>
                    <a:lnTo>
                      <a:pt x="1073" y="2407"/>
                    </a:lnTo>
                    <a:lnTo>
                      <a:pt x="1109" y="2392"/>
                    </a:lnTo>
                    <a:lnTo>
                      <a:pt x="1080" y="2320"/>
                    </a:lnTo>
                    <a:lnTo>
                      <a:pt x="1052" y="2254"/>
                    </a:lnTo>
                    <a:lnTo>
                      <a:pt x="1027" y="2193"/>
                    </a:lnTo>
                    <a:lnTo>
                      <a:pt x="1003" y="2136"/>
                    </a:lnTo>
                    <a:lnTo>
                      <a:pt x="981" y="2083"/>
                    </a:lnTo>
                    <a:lnTo>
                      <a:pt x="960" y="2035"/>
                    </a:lnTo>
                    <a:lnTo>
                      <a:pt x="941" y="1987"/>
                    </a:lnTo>
                    <a:lnTo>
                      <a:pt x="922" y="1943"/>
                    </a:lnTo>
                    <a:lnTo>
                      <a:pt x="905" y="1900"/>
                    </a:lnTo>
                    <a:lnTo>
                      <a:pt x="887" y="1858"/>
                    </a:lnTo>
                    <a:lnTo>
                      <a:pt x="869" y="1817"/>
                    </a:lnTo>
                    <a:lnTo>
                      <a:pt x="852" y="1774"/>
                    </a:lnTo>
                    <a:lnTo>
                      <a:pt x="835" y="1732"/>
                    </a:lnTo>
                    <a:lnTo>
                      <a:pt x="816" y="1688"/>
                    </a:lnTo>
                    <a:lnTo>
                      <a:pt x="797" y="1643"/>
                    </a:lnTo>
                    <a:lnTo>
                      <a:pt x="778" y="1594"/>
                    </a:lnTo>
                    <a:lnTo>
                      <a:pt x="756" y="1542"/>
                    </a:lnTo>
                    <a:lnTo>
                      <a:pt x="733" y="1488"/>
                    </a:lnTo>
                    <a:lnTo>
                      <a:pt x="708" y="1428"/>
                    </a:lnTo>
                    <a:lnTo>
                      <a:pt x="681" y="1363"/>
                    </a:lnTo>
                    <a:lnTo>
                      <a:pt x="652" y="1294"/>
                    </a:lnTo>
                    <a:lnTo>
                      <a:pt x="621" y="1218"/>
                    </a:lnTo>
                    <a:lnTo>
                      <a:pt x="586" y="1136"/>
                    </a:lnTo>
                    <a:lnTo>
                      <a:pt x="549" y="1046"/>
                    </a:lnTo>
                    <a:lnTo>
                      <a:pt x="508" y="948"/>
                    </a:lnTo>
                    <a:lnTo>
                      <a:pt x="464" y="842"/>
                    </a:lnTo>
                    <a:lnTo>
                      <a:pt x="417" y="728"/>
                    </a:lnTo>
                    <a:lnTo>
                      <a:pt x="364" y="604"/>
                    </a:lnTo>
                    <a:lnTo>
                      <a:pt x="308" y="469"/>
                    </a:lnTo>
                    <a:lnTo>
                      <a:pt x="248" y="325"/>
                    </a:lnTo>
                    <a:lnTo>
                      <a:pt x="183" y="168"/>
                    </a:lnTo>
                    <a:lnTo>
                      <a:pt x="113" y="0"/>
                    </a:lnTo>
                    <a:close/>
                  </a:path>
                </a:pathLst>
              </a:custGeom>
              <a:solidFill>
                <a:srgbClr val="8C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59" name="Freeform 557"/>
              <p:cNvSpPr>
                <a:spLocks/>
              </p:cNvSpPr>
              <p:nvPr/>
            </p:nvSpPr>
            <p:spPr bwMode="auto">
              <a:xfrm>
                <a:off x="3389" y="3301"/>
                <a:ext cx="49" cy="136"/>
              </a:xfrm>
              <a:custGeom>
                <a:avLst/>
                <a:gdLst>
                  <a:gd name="T0" fmla="*/ 0 w 1078"/>
                  <a:gd name="T1" fmla="*/ 0 h 2440"/>
                  <a:gd name="T2" fmla="*/ 0 w 1078"/>
                  <a:gd name="T3" fmla="*/ 0 h 2440"/>
                  <a:gd name="T4" fmla="*/ 0 w 1078"/>
                  <a:gd name="T5" fmla="*/ 0 h 2440"/>
                  <a:gd name="T6" fmla="*/ 0 w 1078"/>
                  <a:gd name="T7" fmla="*/ 0 h 2440"/>
                  <a:gd name="T8" fmla="*/ 0 w 1078"/>
                  <a:gd name="T9" fmla="*/ 0 h 2440"/>
                  <a:gd name="T10" fmla="*/ 0 w 1078"/>
                  <a:gd name="T11" fmla="*/ 0 h 2440"/>
                  <a:gd name="T12" fmla="*/ 0 w 1078"/>
                  <a:gd name="T13" fmla="*/ 0 h 2440"/>
                  <a:gd name="T14" fmla="*/ 0 w 1078"/>
                  <a:gd name="T15" fmla="*/ 0 h 2440"/>
                  <a:gd name="T16" fmla="*/ 0 w 1078"/>
                  <a:gd name="T17" fmla="*/ 0 h 2440"/>
                  <a:gd name="T18" fmla="*/ 0 w 1078"/>
                  <a:gd name="T19" fmla="*/ 0 h 2440"/>
                  <a:gd name="T20" fmla="*/ 0 w 1078"/>
                  <a:gd name="T21" fmla="*/ 0 h 2440"/>
                  <a:gd name="T22" fmla="*/ 0 w 1078"/>
                  <a:gd name="T23" fmla="*/ 0 h 2440"/>
                  <a:gd name="T24" fmla="*/ 0 w 1078"/>
                  <a:gd name="T25" fmla="*/ 0 h 2440"/>
                  <a:gd name="T26" fmla="*/ 0 w 1078"/>
                  <a:gd name="T27" fmla="*/ 0 h 2440"/>
                  <a:gd name="T28" fmla="*/ 0 w 1078"/>
                  <a:gd name="T29" fmla="*/ 0 h 2440"/>
                  <a:gd name="T30" fmla="*/ 0 w 1078"/>
                  <a:gd name="T31" fmla="*/ 0 h 2440"/>
                  <a:gd name="T32" fmla="*/ 0 w 1078"/>
                  <a:gd name="T33" fmla="*/ 0 h 2440"/>
                  <a:gd name="T34" fmla="*/ 0 w 1078"/>
                  <a:gd name="T35" fmla="*/ 0 h 2440"/>
                  <a:gd name="T36" fmla="*/ 0 w 1078"/>
                  <a:gd name="T37" fmla="*/ 0 h 2440"/>
                  <a:gd name="T38" fmla="*/ 0 w 1078"/>
                  <a:gd name="T39" fmla="*/ 0 h 2440"/>
                  <a:gd name="T40" fmla="*/ 0 w 1078"/>
                  <a:gd name="T41" fmla="*/ 0 h 2440"/>
                  <a:gd name="T42" fmla="*/ 0 w 1078"/>
                  <a:gd name="T43" fmla="*/ 0 h 2440"/>
                  <a:gd name="T44" fmla="*/ 0 w 1078"/>
                  <a:gd name="T45" fmla="*/ 0 h 2440"/>
                  <a:gd name="T46" fmla="*/ 0 w 1078"/>
                  <a:gd name="T47" fmla="*/ 0 h 2440"/>
                  <a:gd name="T48" fmla="*/ 0 w 1078"/>
                  <a:gd name="T49" fmla="*/ 0 h 2440"/>
                  <a:gd name="T50" fmla="*/ 0 w 1078"/>
                  <a:gd name="T51" fmla="*/ 0 h 2440"/>
                  <a:gd name="T52" fmla="*/ 0 w 1078"/>
                  <a:gd name="T53" fmla="*/ 0 h 2440"/>
                  <a:gd name="T54" fmla="*/ 0 w 1078"/>
                  <a:gd name="T55" fmla="*/ 0 h 2440"/>
                  <a:gd name="T56" fmla="*/ 0 w 1078"/>
                  <a:gd name="T57" fmla="*/ 0 h 2440"/>
                  <a:gd name="T58" fmla="*/ 0 w 1078"/>
                  <a:gd name="T59" fmla="*/ 0 h 2440"/>
                  <a:gd name="T60" fmla="*/ 0 w 1078"/>
                  <a:gd name="T61" fmla="*/ 0 h 2440"/>
                  <a:gd name="T62" fmla="*/ 0 w 1078"/>
                  <a:gd name="T63" fmla="*/ 0 h 2440"/>
                  <a:gd name="T64" fmla="*/ 0 w 1078"/>
                  <a:gd name="T65" fmla="*/ 0 h 2440"/>
                  <a:gd name="T66" fmla="*/ 0 w 1078"/>
                  <a:gd name="T67" fmla="*/ 0 h 2440"/>
                  <a:gd name="T68" fmla="*/ 0 w 1078"/>
                  <a:gd name="T69" fmla="*/ 0 h 2440"/>
                  <a:gd name="T70" fmla="*/ 0 w 1078"/>
                  <a:gd name="T71" fmla="*/ 0 h 2440"/>
                  <a:gd name="T72" fmla="*/ 0 w 1078"/>
                  <a:gd name="T73" fmla="*/ 0 h 2440"/>
                  <a:gd name="T74" fmla="*/ 0 w 1078"/>
                  <a:gd name="T75" fmla="*/ 0 h 2440"/>
                  <a:gd name="T76" fmla="*/ 0 w 1078"/>
                  <a:gd name="T77" fmla="*/ 0 h 2440"/>
                  <a:gd name="T78" fmla="*/ 0 w 1078"/>
                  <a:gd name="T79" fmla="*/ 0 h 24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78"/>
                  <a:gd name="T121" fmla="*/ 0 h 2440"/>
                  <a:gd name="T122" fmla="*/ 1078 w 1078"/>
                  <a:gd name="T123" fmla="*/ 2440 h 24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78" h="2440">
                    <a:moveTo>
                      <a:pt x="86" y="0"/>
                    </a:moveTo>
                    <a:lnTo>
                      <a:pt x="77" y="3"/>
                    </a:lnTo>
                    <a:lnTo>
                      <a:pt x="71" y="6"/>
                    </a:lnTo>
                    <a:lnTo>
                      <a:pt x="65" y="8"/>
                    </a:lnTo>
                    <a:lnTo>
                      <a:pt x="59" y="10"/>
                    </a:lnTo>
                    <a:lnTo>
                      <a:pt x="49" y="14"/>
                    </a:lnTo>
                    <a:lnTo>
                      <a:pt x="38" y="20"/>
                    </a:lnTo>
                    <a:lnTo>
                      <a:pt x="22" y="27"/>
                    </a:lnTo>
                    <a:lnTo>
                      <a:pt x="0" y="37"/>
                    </a:lnTo>
                    <a:lnTo>
                      <a:pt x="30" y="108"/>
                    </a:lnTo>
                    <a:lnTo>
                      <a:pt x="57" y="175"/>
                    </a:lnTo>
                    <a:lnTo>
                      <a:pt x="81" y="236"/>
                    </a:lnTo>
                    <a:lnTo>
                      <a:pt x="104" y="293"/>
                    </a:lnTo>
                    <a:lnTo>
                      <a:pt x="126" y="345"/>
                    </a:lnTo>
                    <a:lnTo>
                      <a:pt x="145" y="395"/>
                    </a:lnTo>
                    <a:lnTo>
                      <a:pt x="165" y="442"/>
                    </a:lnTo>
                    <a:lnTo>
                      <a:pt x="182" y="487"/>
                    </a:lnTo>
                    <a:lnTo>
                      <a:pt x="199" y="530"/>
                    </a:lnTo>
                    <a:lnTo>
                      <a:pt x="217" y="572"/>
                    </a:lnTo>
                    <a:lnTo>
                      <a:pt x="234" y="613"/>
                    </a:lnTo>
                    <a:lnTo>
                      <a:pt x="250" y="655"/>
                    </a:lnTo>
                    <a:lnTo>
                      <a:pt x="268" y="698"/>
                    </a:lnTo>
                    <a:lnTo>
                      <a:pt x="286" y="742"/>
                    </a:lnTo>
                    <a:lnTo>
                      <a:pt x="304" y="788"/>
                    </a:lnTo>
                    <a:lnTo>
                      <a:pt x="324" y="837"/>
                    </a:lnTo>
                    <a:lnTo>
                      <a:pt x="345" y="888"/>
                    </a:lnTo>
                    <a:lnTo>
                      <a:pt x="368" y="944"/>
                    </a:lnTo>
                    <a:lnTo>
                      <a:pt x="391" y="1003"/>
                    </a:lnTo>
                    <a:lnTo>
                      <a:pt x="418" y="1069"/>
                    </a:lnTo>
                    <a:lnTo>
                      <a:pt x="445" y="1138"/>
                    </a:lnTo>
                    <a:lnTo>
                      <a:pt x="476" y="1215"/>
                    </a:lnTo>
                    <a:lnTo>
                      <a:pt x="509" y="1297"/>
                    </a:lnTo>
                    <a:lnTo>
                      <a:pt x="546" y="1388"/>
                    </a:lnTo>
                    <a:lnTo>
                      <a:pt x="585" y="1486"/>
                    </a:lnTo>
                    <a:lnTo>
                      <a:pt x="628" y="1593"/>
                    </a:lnTo>
                    <a:lnTo>
                      <a:pt x="675" y="1707"/>
                    </a:lnTo>
                    <a:lnTo>
                      <a:pt x="725" y="1833"/>
                    </a:lnTo>
                    <a:lnTo>
                      <a:pt x="780" y="1968"/>
                    </a:lnTo>
                    <a:lnTo>
                      <a:pt x="838" y="2113"/>
                    </a:lnTo>
                    <a:lnTo>
                      <a:pt x="901" y="2270"/>
                    </a:lnTo>
                    <a:lnTo>
                      <a:pt x="969" y="2440"/>
                    </a:lnTo>
                    <a:lnTo>
                      <a:pt x="982" y="2435"/>
                    </a:lnTo>
                    <a:lnTo>
                      <a:pt x="990" y="2431"/>
                    </a:lnTo>
                    <a:lnTo>
                      <a:pt x="998" y="2426"/>
                    </a:lnTo>
                    <a:lnTo>
                      <a:pt x="1006" y="2423"/>
                    </a:lnTo>
                    <a:lnTo>
                      <a:pt x="1016" y="2419"/>
                    </a:lnTo>
                    <a:lnTo>
                      <a:pt x="1031" y="2413"/>
                    </a:lnTo>
                    <a:lnTo>
                      <a:pt x="1050" y="2404"/>
                    </a:lnTo>
                    <a:lnTo>
                      <a:pt x="1078" y="2394"/>
                    </a:lnTo>
                    <a:lnTo>
                      <a:pt x="1048" y="2322"/>
                    </a:lnTo>
                    <a:lnTo>
                      <a:pt x="1020" y="2256"/>
                    </a:lnTo>
                    <a:lnTo>
                      <a:pt x="995" y="2195"/>
                    </a:lnTo>
                    <a:lnTo>
                      <a:pt x="973" y="2138"/>
                    </a:lnTo>
                    <a:lnTo>
                      <a:pt x="950" y="2085"/>
                    </a:lnTo>
                    <a:lnTo>
                      <a:pt x="930" y="2035"/>
                    </a:lnTo>
                    <a:lnTo>
                      <a:pt x="910" y="1989"/>
                    </a:lnTo>
                    <a:lnTo>
                      <a:pt x="892" y="1944"/>
                    </a:lnTo>
                    <a:lnTo>
                      <a:pt x="875" y="1901"/>
                    </a:lnTo>
                    <a:lnTo>
                      <a:pt x="857" y="1859"/>
                    </a:lnTo>
                    <a:lnTo>
                      <a:pt x="840" y="1817"/>
                    </a:lnTo>
                    <a:lnTo>
                      <a:pt x="823" y="1775"/>
                    </a:lnTo>
                    <a:lnTo>
                      <a:pt x="805" y="1733"/>
                    </a:lnTo>
                    <a:lnTo>
                      <a:pt x="787" y="1688"/>
                    </a:lnTo>
                    <a:lnTo>
                      <a:pt x="768" y="1643"/>
                    </a:lnTo>
                    <a:lnTo>
                      <a:pt x="748" y="1595"/>
                    </a:lnTo>
                    <a:lnTo>
                      <a:pt x="727" y="1543"/>
                    </a:lnTo>
                    <a:lnTo>
                      <a:pt x="703" y="1487"/>
                    </a:lnTo>
                    <a:lnTo>
                      <a:pt x="679" y="1428"/>
                    </a:lnTo>
                    <a:lnTo>
                      <a:pt x="652" y="1364"/>
                    </a:lnTo>
                    <a:lnTo>
                      <a:pt x="624" y="1294"/>
                    </a:lnTo>
                    <a:lnTo>
                      <a:pt x="592" y="1218"/>
                    </a:lnTo>
                    <a:lnTo>
                      <a:pt x="557" y="1135"/>
                    </a:lnTo>
                    <a:lnTo>
                      <a:pt x="521" y="1045"/>
                    </a:lnTo>
                    <a:lnTo>
                      <a:pt x="480" y="948"/>
                    </a:lnTo>
                    <a:lnTo>
                      <a:pt x="436" y="843"/>
                    </a:lnTo>
                    <a:lnTo>
                      <a:pt x="388" y="728"/>
                    </a:lnTo>
                    <a:lnTo>
                      <a:pt x="337" y="604"/>
                    </a:lnTo>
                    <a:lnTo>
                      <a:pt x="281" y="469"/>
                    </a:lnTo>
                    <a:lnTo>
                      <a:pt x="221" y="324"/>
                    </a:lnTo>
                    <a:lnTo>
                      <a:pt x="155" y="168"/>
                    </a:lnTo>
                    <a:lnTo>
                      <a:pt x="86" y="0"/>
                    </a:lnTo>
                    <a:close/>
                  </a:path>
                </a:pathLst>
              </a:custGeom>
              <a:solidFill>
                <a:srgbClr val="A8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0" name="Freeform 558"/>
              <p:cNvSpPr>
                <a:spLocks/>
              </p:cNvSpPr>
              <p:nvPr/>
            </p:nvSpPr>
            <p:spPr bwMode="auto">
              <a:xfrm>
                <a:off x="3389" y="3302"/>
                <a:ext cx="48" cy="135"/>
              </a:xfrm>
              <a:custGeom>
                <a:avLst/>
                <a:gdLst>
                  <a:gd name="T0" fmla="*/ 0 w 1046"/>
                  <a:gd name="T1" fmla="*/ 0 h 2428"/>
                  <a:gd name="T2" fmla="*/ 0 w 1046"/>
                  <a:gd name="T3" fmla="*/ 0 h 2428"/>
                  <a:gd name="T4" fmla="*/ 0 w 1046"/>
                  <a:gd name="T5" fmla="*/ 0 h 2428"/>
                  <a:gd name="T6" fmla="*/ 0 w 1046"/>
                  <a:gd name="T7" fmla="*/ 0 h 2428"/>
                  <a:gd name="T8" fmla="*/ 0 w 1046"/>
                  <a:gd name="T9" fmla="*/ 0 h 2428"/>
                  <a:gd name="T10" fmla="*/ 0 w 1046"/>
                  <a:gd name="T11" fmla="*/ 0 h 2428"/>
                  <a:gd name="T12" fmla="*/ 0 w 1046"/>
                  <a:gd name="T13" fmla="*/ 0 h 2428"/>
                  <a:gd name="T14" fmla="*/ 0 w 1046"/>
                  <a:gd name="T15" fmla="*/ 0 h 2428"/>
                  <a:gd name="T16" fmla="*/ 0 w 1046"/>
                  <a:gd name="T17" fmla="*/ 0 h 2428"/>
                  <a:gd name="T18" fmla="*/ 0 w 1046"/>
                  <a:gd name="T19" fmla="*/ 0 h 2428"/>
                  <a:gd name="T20" fmla="*/ 0 w 1046"/>
                  <a:gd name="T21" fmla="*/ 0 h 2428"/>
                  <a:gd name="T22" fmla="*/ 0 w 1046"/>
                  <a:gd name="T23" fmla="*/ 0 h 2428"/>
                  <a:gd name="T24" fmla="*/ 0 w 1046"/>
                  <a:gd name="T25" fmla="*/ 0 h 2428"/>
                  <a:gd name="T26" fmla="*/ 0 w 1046"/>
                  <a:gd name="T27" fmla="*/ 0 h 2428"/>
                  <a:gd name="T28" fmla="*/ 0 w 1046"/>
                  <a:gd name="T29" fmla="*/ 0 h 2428"/>
                  <a:gd name="T30" fmla="*/ 0 w 1046"/>
                  <a:gd name="T31" fmla="*/ 0 h 2428"/>
                  <a:gd name="T32" fmla="*/ 0 w 1046"/>
                  <a:gd name="T33" fmla="*/ 0 h 2428"/>
                  <a:gd name="T34" fmla="*/ 0 w 1046"/>
                  <a:gd name="T35" fmla="*/ 0 h 2428"/>
                  <a:gd name="T36" fmla="*/ 0 w 1046"/>
                  <a:gd name="T37" fmla="*/ 0 h 2428"/>
                  <a:gd name="T38" fmla="*/ 0 w 1046"/>
                  <a:gd name="T39" fmla="*/ 0 h 2428"/>
                  <a:gd name="T40" fmla="*/ 0 w 1046"/>
                  <a:gd name="T41" fmla="*/ 0 h 2428"/>
                  <a:gd name="T42" fmla="*/ 0 w 1046"/>
                  <a:gd name="T43" fmla="*/ 0 h 2428"/>
                  <a:gd name="T44" fmla="*/ 0 w 1046"/>
                  <a:gd name="T45" fmla="*/ 0 h 2428"/>
                  <a:gd name="T46" fmla="*/ 0 w 1046"/>
                  <a:gd name="T47" fmla="*/ 0 h 2428"/>
                  <a:gd name="T48" fmla="*/ 0 w 1046"/>
                  <a:gd name="T49" fmla="*/ 0 h 2428"/>
                  <a:gd name="T50" fmla="*/ 0 w 1046"/>
                  <a:gd name="T51" fmla="*/ 0 h 2428"/>
                  <a:gd name="T52" fmla="*/ 0 w 1046"/>
                  <a:gd name="T53" fmla="*/ 0 h 2428"/>
                  <a:gd name="T54" fmla="*/ 0 w 1046"/>
                  <a:gd name="T55" fmla="*/ 0 h 2428"/>
                  <a:gd name="T56" fmla="*/ 0 w 1046"/>
                  <a:gd name="T57" fmla="*/ 0 h 2428"/>
                  <a:gd name="T58" fmla="*/ 0 w 1046"/>
                  <a:gd name="T59" fmla="*/ 0 h 2428"/>
                  <a:gd name="T60" fmla="*/ 0 w 1046"/>
                  <a:gd name="T61" fmla="*/ 0 h 2428"/>
                  <a:gd name="T62" fmla="*/ 0 w 1046"/>
                  <a:gd name="T63" fmla="*/ 0 h 2428"/>
                  <a:gd name="T64" fmla="*/ 0 w 1046"/>
                  <a:gd name="T65" fmla="*/ 0 h 2428"/>
                  <a:gd name="T66" fmla="*/ 0 w 1046"/>
                  <a:gd name="T67" fmla="*/ 0 h 2428"/>
                  <a:gd name="T68" fmla="*/ 0 w 1046"/>
                  <a:gd name="T69" fmla="*/ 0 h 2428"/>
                  <a:gd name="T70" fmla="*/ 0 w 1046"/>
                  <a:gd name="T71" fmla="*/ 0 h 2428"/>
                  <a:gd name="T72" fmla="*/ 0 w 1046"/>
                  <a:gd name="T73" fmla="*/ 0 h 2428"/>
                  <a:gd name="T74" fmla="*/ 0 w 1046"/>
                  <a:gd name="T75" fmla="*/ 0 h 2428"/>
                  <a:gd name="T76" fmla="*/ 0 w 1046"/>
                  <a:gd name="T77" fmla="*/ 0 h 2428"/>
                  <a:gd name="T78" fmla="*/ 0 w 1046"/>
                  <a:gd name="T79" fmla="*/ 0 h 24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46"/>
                  <a:gd name="T121" fmla="*/ 0 h 2428"/>
                  <a:gd name="T122" fmla="*/ 1046 w 1046"/>
                  <a:gd name="T123" fmla="*/ 2428 h 24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46" h="2428">
                    <a:moveTo>
                      <a:pt x="58" y="0"/>
                    </a:moveTo>
                    <a:lnTo>
                      <a:pt x="52" y="2"/>
                    </a:lnTo>
                    <a:lnTo>
                      <a:pt x="47" y="4"/>
                    </a:lnTo>
                    <a:lnTo>
                      <a:pt x="43" y="5"/>
                    </a:lnTo>
                    <a:lnTo>
                      <a:pt x="39" y="7"/>
                    </a:lnTo>
                    <a:lnTo>
                      <a:pt x="33" y="10"/>
                    </a:lnTo>
                    <a:lnTo>
                      <a:pt x="25" y="13"/>
                    </a:lnTo>
                    <a:lnTo>
                      <a:pt x="15" y="18"/>
                    </a:lnTo>
                    <a:lnTo>
                      <a:pt x="0" y="25"/>
                    </a:lnTo>
                    <a:lnTo>
                      <a:pt x="29" y="97"/>
                    </a:lnTo>
                    <a:lnTo>
                      <a:pt x="56" y="164"/>
                    </a:lnTo>
                    <a:lnTo>
                      <a:pt x="80" y="225"/>
                    </a:lnTo>
                    <a:lnTo>
                      <a:pt x="104" y="282"/>
                    </a:lnTo>
                    <a:lnTo>
                      <a:pt x="125" y="334"/>
                    </a:lnTo>
                    <a:lnTo>
                      <a:pt x="145" y="384"/>
                    </a:lnTo>
                    <a:lnTo>
                      <a:pt x="164" y="430"/>
                    </a:lnTo>
                    <a:lnTo>
                      <a:pt x="182" y="475"/>
                    </a:lnTo>
                    <a:lnTo>
                      <a:pt x="199" y="518"/>
                    </a:lnTo>
                    <a:lnTo>
                      <a:pt x="217" y="560"/>
                    </a:lnTo>
                    <a:lnTo>
                      <a:pt x="233" y="601"/>
                    </a:lnTo>
                    <a:lnTo>
                      <a:pt x="250" y="643"/>
                    </a:lnTo>
                    <a:lnTo>
                      <a:pt x="268" y="686"/>
                    </a:lnTo>
                    <a:lnTo>
                      <a:pt x="285" y="730"/>
                    </a:lnTo>
                    <a:lnTo>
                      <a:pt x="305" y="776"/>
                    </a:lnTo>
                    <a:lnTo>
                      <a:pt x="324" y="825"/>
                    </a:lnTo>
                    <a:lnTo>
                      <a:pt x="344" y="876"/>
                    </a:lnTo>
                    <a:lnTo>
                      <a:pt x="367" y="932"/>
                    </a:lnTo>
                    <a:lnTo>
                      <a:pt x="391" y="991"/>
                    </a:lnTo>
                    <a:lnTo>
                      <a:pt x="418" y="1056"/>
                    </a:lnTo>
                    <a:lnTo>
                      <a:pt x="445" y="1126"/>
                    </a:lnTo>
                    <a:lnTo>
                      <a:pt x="477" y="1203"/>
                    </a:lnTo>
                    <a:lnTo>
                      <a:pt x="511" y="1285"/>
                    </a:lnTo>
                    <a:lnTo>
                      <a:pt x="546" y="1376"/>
                    </a:lnTo>
                    <a:lnTo>
                      <a:pt x="586" y="1474"/>
                    </a:lnTo>
                    <a:lnTo>
                      <a:pt x="629" y="1580"/>
                    </a:lnTo>
                    <a:lnTo>
                      <a:pt x="676" y="1695"/>
                    </a:lnTo>
                    <a:lnTo>
                      <a:pt x="726" y="1821"/>
                    </a:lnTo>
                    <a:lnTo>
                      <a:pt x="781" y="1956"/>
                    </a:lnTo>
                    <a:lnTo>
                      <a:pt x="840" y="2101"/>
                    </a:lnTo>
                    <a:lnTo>
                      <a:pt x="903" y="2258"/>
                    </a:lnTo>
                    <a:lnTo>
                      <a:pt x="972" y="2428"/>
                    </a:lnTo>
                    <a:lnTo>
                      <a:pt x="980" y="2424"/>
                    </a:lnTo>
                    <a:lnTo>
                      <a:pt x="986" y="2421"/>
                    </a:lnTo>
                    <a:lnTo>
                      <a:pt x="991" y="2419"/>
                    </a:lnTo>
                    <a:lnTo>
                      <a:pt x="997" y="2415"/>
                    </a:lnTo>
                    <a:lnTo>
                      <a:pt x="1004" y="2412"/>
                    </a:lnTo>
                    <a:lnTo>
                      <a:pt x="1013" y="2408"/>
                    </a:lnTo>
                    <a:lnTo>
                      <a:pt x="1028" y="2403"/>
                    </a:lnTo>
                    <a:lnTo>
                      <a:pt x="1046" y="2395"/>
                    </a:lnTo>
                    <a:lnTo>
                      <a:pt x="1017" y="2324"/>
                    </a:lnTo>
                    <a:lnTo>
                      <a:pt x="989" y="2257"/>
                    </a:lnTo>
                    <a:lnTo>
                      <a:pt x="964" y="2196"/>
                    </a:lnTo>
                    <a:lnTo>
                      <a:pt x="941" y="2139"/>
                    </a:lnTo>
                    <a:lnTo>
                      <a:pt x="920" y="2086"/>
                    </a:lnTo>
                    <a:lnTo>
                      <a:pt x="899" y="2037"/>
                    </a:lnTo>
                    <a:lnTo>
                      <a:pt x="880" y="1990"/>
                    </a:lnTo>
                    <a:lnTo>
                      <a:pt x="861" y="1946"/>
                    </a:lnTo>
                    <a:lnTo>
                      <a:pt x="843" y="1903"/>
                    </a:lnTo>
                    <a:lnTo>
                      <a:pt x="826" y="1861"/>
                    </a:lnTo>
                    <a:lnTo>
                      <a:pt x="809" y="1819"/>
                    </a:lnTo>
                    <a:lnTo>
                      <a:pt x="792" y="1778"/>
                    </a:lnTo>
                    <a:lnTo>
                      <a:pt x="774" y="1734"/>
                    </a:lnTo>
                    <a:lnTo>
                      <a:pt x="756" y="1691"/>
                    </a:lnTo>
                    <a:lnTo>
                      <a:pt x="737" y="1645"/>
                    </a:lnTo>
                    <a:lnTo>
                      <a:pt x="718" y="1596"/>
                    </a:lnTo>
                    <a:lnTo>
                      <a:pt x="696" y="1545"/>
                    </a:lnTo>
                    <a:lnTo>
                      <a:pt x="673" y="1490"/>
                    </a:lnTo>
                    <a:lnTo>
                      <a:pt x="648" y="1430"/>
                    </a:lnTo>
                    <a:lnTo>
                      <a:pt x="622" y="1365"/>
                    </a:lnTo>
                    <a:lnTo>
                      <a:pt x="593" y="1296"/>
                    </a:lnTo>
                    <a:lnTo>
                      <a:pt x="562" y="1220"/>
                    </a:lnTo>
                    <a:lnTo>
                      <a:pt x="528" y="1138"/>
                    </a:lnTo>
                    <a:lnTo>
                      <a:pt x="490" y="1047"/>
                    </a:lnTo>
                    <a:lnTo>
                      <a:pt x="450" y="950"/>
                    </a:lnTo>
                    <a:lnTo>
                      <a:pt x="407" y="843"/>
                    </a:lnTo>
                    <a:lnTo>
                      <a:pt x="359" y="730"/>
                    </a:lnTo>
                    <a:lnTo>
                      <a:pt x="308" y="605"/>
                    </a:lnTo>
                    <a:lnTo>
                      <a:pt x="251" y="470"/>
                    </a:lnTo>
                    <a:lnTo>
                      <a:pt x="192" y="325"/>
                    </a:lnTo>
                    <a:lnTo>
                      <a:pt x="127" y="169"/>
                    </a:lnTo>
                    <a:lnTo>
                      <a:pt x="58" y="0"/>
                    </a:lnTo>
                    <a:close/>
                  </a:path>
                </a:pathLst>
              </a:custGeom>
              <a:solidFill>
                <a:srgbClr val="C4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1" name="Freeform 559"/>
              <p:cNvSpPr>
                <a:spLocks/>
              </p:cNvSpPr>
              <p:nvPr/>
            </p:nvSpPr>
            <p:spPr bwMode="auto">
              <a:xfrm>
                <a:off x="3389" y="3302"/>
                <a:ext cx="46" cy="134"/>
              </a:xfrm>
              <a:custGeom>
                <a:avLst/>
                <a:gdLst>
                  <a:gd name="T0" fmla="*/ 0 w 1017"/>
                  <a:gd name="T1" fmla="*/ 0 h 2414"/>
                  <a:gd name="T2" fmla="*/ 0 w 1017"/>
                  <a:gd name="T3" fmla="*/ 0 h 2414"/>
                  <a:gd name="T4" fmla="*/ 0 w 1017"/>
                  <a:gd name="T5" fmla="*/ 0 h 2414"/>
                  <a:gd name="T6" fmla="*/ 0 w 1017"/>
                  <a:gd name="T7" fmla="*/ 0 h 2414"/>
                  <a:gd name="T8" fmla="*/ 0 w 1017"/>
                  <a:gd name="T9" fmla="*/ 0 h 2414"/>
                  <a:gd name="T10" fmla="*/ 0 60000 65536"/>
                  <a:gd name="T11" fmla="*/ 0 60000 65536"/>
                  <a:gd name="T12" fmla="*/ 0 60000 65536"/>
                  <a:gd name="T13" fmla="*/ 0 60000 65536"/>
                  <a:gd name="T14" fmla="*/ 0 60000 65536"/>
                  <a:gd name="T15" fmla="*/ 0 w 1017"/>
                  <a:gd name="T16" fmla="*/ 0 h 2414"/>
                  <a:gd name="T17" fmla="*/ 1017 w 1017"/>
                  <a:gd name="T18" fmla="*/ 2414 h 2414"/>
                </a:gdLst>
                <a:ahLst/>
                <a:cxnLst>
                  <a:cxn ang="T10">
                    <a:pos x="T0" y="T1"/>
                  </a:cxn>
                  <a:cxn ang="T11">
                    <a:pos x="T2" y="T3"/>
                  </a:cxn>
                  <a:cxn ang="T12">
                    <a:pos x="T4" y="T5"/>
                  </a:cxn>
                  <a:cxn ang="T13">
                    <a:pos x="T6" y="T7"/>
                  </a:cxn>
                  <a:cxn ang="T14">
                    <a:pos x="T8" y="T9"/>
                  </a:cxn>
                </a:cxnLst>
                <a:rect l="T15" t="T16" r="T17" b="T18"/>
                <a:pathLst>
                  <a:path w="1017" h="2414">
                    <a:moveTo>
                      <a:pt x="32" y="0"/>
                    </a:moveTo>
                    <a:lnTo>
                      <a:pt x="0" y="13"/>
                    </a:lnTo>
                    <a:lnTo>
                      <a:pt x="977" y="2414"/>
                    </a:lnTo>
                    <a:lnTo>
                      <a:pt x="1017" y="2396"/>
                    </a:lnTo>
                    <a:lnTo>
                      <a:pt x="32" y="0"/>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2" name="Freeform 560"/>
              <p:cNvSpPr>
                <a:spLocks/>
              </p:cNvSpPr>
              <p:nvPr/>
            </p:nvSpPr>
            <p:spPr bwMode="auto">
              <a:xfrm>
                <a:off x="3388" y="3298"/>
                <a:ext cx="8" cy="6"/>
              </a:xfrm>
              <a:custGeom>
                <a:avLst/>
                <a:gdLst>
                  <a:gd name="T0" fmla="*/ 0 w 173"/>
                  <a:gd name="T1" fmla="*/ 0 h 95"/>
                  <a:gd name="T2" fmla="*/ 0 w 173"/>
                  <a:gd name="T3" fmla="*/ 0 h 95"/>
                  <a:gd name="T4" fmla="*/ 0 w 173"/>
                  <a:gd name="T5" fmla="*/ 0 h 95"/>
                  <a:gd name="T6" fmla="*/ 0 w 173"/>
                  <a:gd name="T7" fmla="*/ 0 h 95"/>
                  <a:gd name="T8" fmla="*/ 0 w 173"/>
                  <a:gd name="T9" fmla="*/ 0 h 95"/>
                  <a:gd name="T10" fmla="*/ 0 60000 65536"/>
                  <a:gd name="T11" fmla="*/ 0 60000 65536"/>
                  <a:gd name="T12" fmla="*/ 0 60000 65536"/>
                  <a:gd name="T13" fmla="*/ 0 60000 65536"/>
                  <a:gd name="T14" fmla="*/ 0 60000 65536"/>
                  <a:gd name="T15" fmla="*/ 0 w 173"/>
                  <a:gd name="T16" fmla="*/ 0 h 95"/>
                  <a:gd name="T17" fmla="*/ 173 w 173"/>
                  <a:gd name="T18" fmla="*/ 95 h 95"/>
                </a:gdLst>
                <a:ahLst/>
                <a:cxnLst>
                  <a:cxn ang="T10">
                    <a:pos x="T0" y="T1"/>
                  </a:cxn>
                  <a:cxn ang="T11">
                    <a:pos x="T2" y="T3"/>
                  </a:cxn>
                  <a:cxn ang="T12">
                    <a:pos x="T4" y="T5"/>
                  </a:cxn>
                  <a:cxn ang="T13">
                    <a:pos x="T6" y="T7"/>
                  </a:cxn>
                  <a:cxn ang="T14">
                    <a:pos x="T8" y="T9"/>
                  </a:cxn>
                </a:cxnLst>
                <a:rect l="T15" t="T16" r="T17" b="T18"/>
                <a:pathLst>
                  <a:path w="173" h="95">
                    <a:moveTo>
                      <a:pt x="173" y="20"/>
                    </a:moveTo>
                    <a:lnTo>
                      <a:pt x="7" y="95"/>
                    </a:lnTo>
                    <a:lnTo>
                      <a:pt x="0" y="75"/>
                    </a:lnTo>
                    <a:lnTo>
                      <a:pt x="166" y="0"/>
                    </a:lnTo>
                    <a:lnTo>
                      <a:pt x="173" y="20"/>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3" name="Freeform 561"/>
              <p:cNvSpPr>
                <a:spLocks/>
              </p:cNvSpPr>
              <p:nvPr/>
            </p:nvSpPr>
            <p:spPr bwMode="auto">
              <a:xfrm>
                <a:off x="3386" y="3293"/>
                <a:ext cx="9" cy="10"/>
              </a:xfrm>
              <a:custGeom>
                <a:avLst/>
                <a:gdLst>
                  <a:gd name="T0" fmla="*/ 0 w 200"/>
                  <a:gd name="T1" fmla="*/ 0 h 179"/>
                  <a:gd name="T2" fmla="*/ 0 w 200"/>
                  <a:gd name="T3" fmla="*/ 0 h 179"/>
                  <a:gd name="T4" fmla="*/ 0 w 200"/>
                  <a:gd name="T5" fmla="*/ 0 h 179"/>
                  <a:gd name="T6" fmla="*/ 0 w 200"/>
                  <a:gd name="T7" fmla="*/ 0 h 179"/>
                  <a:gd name="T8" fmla="*/ 0 w 200"/>
                  <a:gd name="T9" fmla="*/ 0 h 179"/>
                  <a:gd name="T10" fmla="*/ 0 w 200"/>
                  <a:gd name="T11" fmla="*/ 0 h 179"/>
                  <a:gd name="T12" fmla="*/ 0 60000 65536"/>
                  <a:gd name="T13" fmla="*/ 0 60000 65536"/>
                  <a:gd name="T14" fmla="*/ 0 60000 65536"/>
                  <a:gd name="T15" fmla="*/ 0 60000 65536"/>
                  <a:gd name="T16" fmla="*/ 0 60000 65536"/>
                  <a:gd name="T17" fmla="*/ 0 60000 65536"/>
                  <a:gd name="T18" fmla="*/ 0 w 200"/>
                  <a:gd name="T19" fmla="*/ 0 h 179"/>
                  <a:gd name="T20" fmla="*/ 200 w 200"/>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200" h="179">
                    <a:moveTo>
                      <a:pt x="200" y="106"/>
                    </a:moveTo>
                    <a:lnTo>
                      <a:pt x="33" y="179"/>
                    </a:lnTo>
                    <a:lnTo>
                      <a:pt x="0" y="100"/>
                    </a:lnTo>
                    <a:lnTo>
                      <a:pt x="58" y="0"/>
                    </a:lnTo>
                    <a:lnTo>
                      <a:pt x="168" y="26"/>
                    </a:lnTo>
                    <a:lnTo>
                      <a:pt x="200" y="106"/>
                    </a:lnTo>
                    <a:close/>
                  </a:path>
                </a:pathLst>
              </a:custGeom>
              <a:solidFill>
                <a:srgbClr val="54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4" name="Freeform 562"/>
              <p:cNvSpPr>
                <a:spLocks/>
              </p:cNvSpPr>
              <p:nvPr/>
            </p:nvSpPr>
            <p:spPr bwMode="auto">
              <a:xfrm>
                <a:off x="3386" y="3293"/>
                <a:ext cx="8" cy="10"/>
              </a:xfrm>
              <a:custGeom>
                <a:avLst/>
                <a:gdLst>
                  <a:gd name="T0" fmla="*/ 0 w 173"/>
                  <a:gd name="T1" fmla="*/ 0 h 177"/>
                  <a:gd name="T2" fmla="*/ 0 w 173"/>
                  <a:gd name="T3" fmla="*/ 0 h 177"/>
                  <a:gd name="T4" fmla="*/ 0 w 173"/>
                  <a:gd name="T5" fmla="*/ 0 h 177"/>
                  <a:gd name="T6" fmla="*/ 0 w 173"/>
                  <a:gd name="T7" fmla="*/ 0 h 177"/>
                  <a:gd name="T8" fmla="*/ 0 w 173"/>
                  <a:gd name="T9" fmla="*/ 0 h 177"/>
                  <a:gd name="T10" fmla="*/ 0 w 173"/>
                  <a:gd name="T11" fmla="*/ 0 h 177"/>
                  <a:gd name="T12" fmla="*/ 0 w 173"/>
                  <a:gd name="T13" fmla="*/ 0 h 177"/>
                  <a:gd name="T14" fmla="*/ 0 w 173"/>
                  <a:gd name="T15" fmla="*/ 0 h 177"/>
                  <a:gd name="T16" fmla="*/ 0 w 173"/>
                  <a:gd name="T17" fmla="*/ 0 h 177"/>
                  <a:gd name="T18" fmla="*/ 0 w 173"/>
                  <a:gd name="T19" fmla="*/ 0 h 177"/>
                  <a:gd name="T20" fmla="*/ 0 w 173"/>
                  <a:gd name="T21" fmla="*/ 0 h 177"/>
                  <a:gd name="T22" fmla="*/ 0 w 173"/>
                  <a:gd name="T23" fmla="*/ 0 h 177"/>
                  <a:gd name="T24" fmla="*/ 0 w 173"/>
                  <a:gd name="T25" fmla="*/ 0 h 177"/>
                  <a:gd name="T26" fmla="*/ 0 w 173"/>
                  <a:gd name="T27" fmla="*/ 0 h 177"/>
                  <a:gd name="T28" fmla="*/ 0 w 173"/>
                  <a:gd name="T29" fmla="*/ 0 h 177"/>
                  <a:gd name="T30" fmla="*/ 0 w 173"/>
                  <a:gd name="T31" fmla="*/ 0 h 177"/>
                  <a:gd name="T32" fmla="*/ 0 w 173"/>
                  <a:gd name="T33" fmla="*/ 0 h 177"/>
                  <a:gd name="T34" fmla="*/ 0 w 173"/>
                  <a:gd name="T35" fmla="*/ 0 h 177"/>
                  <a:gd name="T36" fmla="*/ 0 w 173"/>
                  <a:gd name="T37" fmla="*/ 0 h 177"/>
                  <a:gd name="T38" fmla="*/ 0 w 173"/>
                  <a:gd name="T39" fmla="*/ 0 h 177"/>
                  <a:gd name="T40" fmla="*/ 0 w 173"/>
                  <a:gd name="T41" fmla="*/ 0 h 177"/>
                  <a:gd name="T42" fmla="*/ 0 w 173"/>
                  <a:gd name="T43" fmla="*/ 0 h 177"/>
                  <a:gd name="T44" fmla="*/ 0 w 173"/>
                  <a:gd name="T45" fmla="*/ 0 h 177"/>
                  <a:gd name="T46" fmla="*/ 0 w 173"/>
                  <a:gd name="T47" fmla="*/ 0 h 177"/>
                  <a:gd name="T48" fmla="*/ 0 w 173"/>
                  <a:gd name="T49" fmla="*/ 0 h 177"/>
                  <a:gd name="T50" fmla="*/ 0 w 173"/>
                  <a:gd name="T51" fmla="*/ 0 h 177"/>
                  <a:gd name="T52" fmla="*/ 0 w 173"/>
                  <a:gd name="T53" fmla="*/ 0 h 177"/>
                  <a:gd name="T54" fmla="*/ 0 w 173"/>
                  <a:gd name="T55" fmla="*/ 0 h 177"/>
                  <a:gd name="T56" fmla="*/ 0 w 173"/>
                  <a:gd name="T57" fmla="*/ 0 h 177"/>
                  <a:gd name="T58" fmla="*/ 0 w 173"/>
                  <a:gd name="T59" fmla="*/ 0 h 177"/>
                  <a:gd name="T60" fmla="*/ 0 w 173"/>
                  <a:gd name="T61" fmla="*/ 0 h 177"/>
                  <a:gd name="T62" fmla="*/ 0 w 173"/>
                  <a:gd name="T63" fmla="*/ 0 h 177"/>
                  <a:gd name="T64" fmla="*/ 0 w 173"/>
                  <a:gd name="T65" fmla="*/ 0 h 177"/>
                  <a:gd name="T66" fmla="*/ 0 w 173"/>
                  <a:gd name="T67" fmla="*/ 0 h 177"/>
                  <a:gd name="T68" fmla="*/ 0 w 173"/>
                  <a:gd name="T69" fmla="*/ 0 h 177"/>
                  <a:gd name="T70" fmla="*/ 0 w 173"/>
                  <a:gd name="T71" fmla="*/ 0 h 177"/>
                  <a:gd name="T72" fmla="*/ 0 w 173"/>
                  <a:gd name="T73" fmla="*/ 0 h 177"/>
                  <a:gd name="T74" fmla="*/ 0 w 173"/>
                  <a:gd name="T75" fmla="*/ 0 h 177"/>
                  <a:gd name="T76" fmla="*/ 0 w 173"/>
                  <a:gd name="T77" fmla="*/ 0 h 177"/>
                  <a:gd name="T78" fmla="*/ 0 w 173"/>
                  <a:gd name="T79" fmla="*/ 0 h 177"/>
                  <a:gd name="T80" fmla="*/ 0 w 173"/>
                  <a:gd name="T81" fmla="*/ 0 h 1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3"/>
                  <a:gd name="T124" fmla="*/ 0 h 177"/>
                  <a:gd name="T125" fmla="*/ 173 w 173"/>
                  <a:gd name="T126" fmla="*/ 177 h 1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3" h="177">
                    <a:moveTo>
                      <a:pt x="173" y="116"/>
                    </a:moveTo>
                    <a:lnTo>
                      <a:pt x="159" y="122"/>
                    </a:lnTo>
                    <a:lnTo>
                      <a:pt x="147" y="126"/>
                    </a:lnTo>
                    <a:lnTo>
                      <a:pt x="137" y="131"/>
                    </a:lnTo>
                    <a:lnTo>
                      <a:pt x="127" y="135"/>
                    </a:lnTo>
                    <a:lnTo>
                      <a:pt x="114" y="141"/>
                    </a:lnTo>
                    <a:lnTo>
                      <a:pt x="94" y="150"/>
                    </a:lnTo>
                    <a:lnTo>
                      <a:pt x="69" y="161"/>
                    </a:lnTo>
                    <a:lnTo>
                      <a:pt x="33" y="177"/>
                    </a:lnTo>
                    <a:lnTo>
                      <a:pt x="30" y="168"/>
                    </a:lnTo>
                    <a:lnTo>
                      <a:pt x="27" y="161"/>
                    </a:lnTo>
                    <a:lnTo>
                      <a:pt x="25" y="156"/>
                    </a:lnTo>
                    <a:lnTo>
                      <a:pt x="23" y="150"/>
                    </a:lnTo>
                    <a:lnTo>
                      <a:pt x="20" y="141"/>
                    </a:lnTo>
                    <a:lnTo>
                      <a:pt x="16" y="131"/>
                    </a:lnTo>
                    <a:lnTo>
                      <a:pt x="9" y="117"/>
                    </a:lnTo>
                    <a:lnTo>
                      <a:pt x="0" y="97"/>
                    </a:lnTo>
                    <a:lnTo>
                      <a:pt x="7" y="86"/>
                    </a:lnTo>
                    <a:lnTo>
                      <a:pt x="11" y="78"/>
                    </a:lnTo>
                    <a:lnTo>
                      <a:pt x="15" y="70"/>
                    </a:lnTo>
                    <a:lnTo>
                      <a:pt x="19" y="63"/>
                    </a:lnTo>
                    <a:lnTo>
                      <a:pt x="24" y="54"/>
                    </a:lnTo>
                    <a:lnTo>
                      <a:pt x="31" y="41"/>
                    </a:lnTo>
                    <a:lnTo>
                      <a:pt x="40" y="24"/>
                    </a:lnTo>
                    <a:lnTo>
                      <a:pt x="52" y="0"/>
                    </a:lnTo>
                    <a:lnTo>
                      <a:pt x="63" y="3"/>
                    </a:lnTo>
                    <a:lnTo>
                      <a:pt x="70" y="6"/>
                    </a:lnTo>
                    <a:lnTo>
                      <a:pt x="76" y="8"/>
                    </a:lnTo>
                    <a:lnTo>
                      <a:pt x="83" y="11"/>
                    </a:lnTo>
                    <a:lnTo>
                      <a:pt x="91" y="15"/>
                    </a:lnTo>
                    <a:lnTo>
                      <a:pt x="102" y="20"/>
                    </a:lnTo>
                    <a:lnTo>
                      <a:pt x="119" y="27"/>
                    </a:lnTo>
                    <a:lnTo>
                      <a:pt x="140" y="37"/>
                    </a:lnTo>
                    <a:lnTo>
                      <a:pt x="144" y="44"/>
                    </a:lnTo>
                    <a:lnTo>
                      <a:pt x="146" y="50"/>
                    </a:lnTo>
                    <a:lnTo>
                      <a:pt x="149" y="56"/>
                    </a:lnTo>
                    <a:lnTo>
                      <a:pt x="151" y="61"/>
                    </a:lnTo>
                    <a:lnTo>
                      <a:pt x="154" y="69"/>
                    </a:lnTo>
                    <a:lnTo>
                      <a:pt x="159" y="80"/>
                    </a:lnTo>
                    <a:lnTo>
                      <a:pt x="165" y="95"/>
                    </a:lnTo>
                    <a:lnTo>
                      <a:pt x="173" y="116"/>
                    </a:lnTo>
                    <a:close/>
                  </a:path>
                </a:pathLst>
              </a:custGeom>
              <a:solidFill>
                <a:srgbClr val="70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5" name="Freeform 563"/>
              <p:cNvSpPr>
                <a:spLocks/>
              </p:cNvSpPr>
              <p:nvPr/>
            </p:nvSpPr>
            <p:spPr bwMode="auto">
              <a:xfrm>
                <a:off x="3387" y="3293"/>
                <a:ext cx="6" cy="9"/>
              </a:xfrm>
              <a:custGeom>
                <a:avLst/>
                <a:gdLst>
                  <a:gd name="T0" fmla="*/ 0 w 142"/>
                  <a:gd name="T1" fmla="*/ 0 h 175"/>
                  <a:gd name="T2" fmla="*/ 0 w 142"/>
                  <a:gd name="T3" fmla="*/ 0 h 175"/>
                  <a:gd name="T4" fmla="*/ 0 w 142"/>
                  <a:gd name="T5" fmla="*/ 0 h 175"/>
                  <a:gd name="T6" fmla="*/ 0 w 142"/>
                  <a:gd name="T7" fmla="*/ 0 h 175"/>
                  <a:gd name="T8" fmla="*/ 0 w 142"/>
                  <a:gd name="T9" fmla="*/ 0 h 175"/>
                  <a:gd name="T10" fmla="*/ 0 w 142"/>
                  <a:gd name="T11" fmla="*/ 0 h 175"/>
                  <a:gd name="T12" fmla="*/ 0 w 142"/>
                  <a:gd name="T13" fmla="*/ 0 h 175"/>
                  <a:gd name="T14" fmla="*/ 0 w 142"/>
                  <a:gd name="T15" fmla="*/ 0 h 175"/>
                  <a:gd name="T16" fmla="*/ 0 w 142"/>
                  <a:gd name="T17" fmla="*/ 0 h 175"/>
                  <a:gd name="T18" fmla="*/ 0 w 142"/>
                  <a:gd name="T19" fmla="*/ 0 h 175"/>
                  <a:gd name="T20" fmla="*/ 0 w 142"/>
                  <a:gd name="T21" fmla="*/ 0 h 175"/>
                  <a:gd name="T22" fmla="*/ 0 w 142"/>
                  <a:gd name="T23" fmla="*/ 0 h 175"/>
                  <a:gd name="T24" fmla="*/ 0 w 142"/>
                  <a:gd name="T25" fmla="*/ 0 h 175"/>
                  <a:gd name="T26" fmla="*/ 0 w 142"/>
                  <a:gd name="T27" fmla="*/ 0 h 175"/>
                  <a:gd name="T28" fmla="*/ 0 w 142"/>
                  <a:gd name="T29" fmla="*/ 0 h 175"/>
                  <a:gd name="T30" fmla="*/ 0 w 142"/>
                  <a:gd name="T31" fmla="*/ 0 h 175"/>
                  <a:gd name="T32" fmla="*/ 0 w 142"/>
                  <a:gd name="T33" fmla="*/ 0 h 175"/>
                  <a:gd name="T34" fmla="*/ 0 w 142"/>
                  <a:gd name="T35" fmla="*/ 0 h 175"/>
                  <a:gd name="T36" fmla="*/ 0 w 142"/>
                  <a:gd name="T37" fmla="*/ 0 h 175"/>
                  <a:gd name="T38" fmla="*/ 0 w 142"/>
                  <a:gd name="T39" fmla="*/ 0 h 175"/>
                  <a:gd name="T40" fmla="*/ 0 w 142"/>
                  <a:gd name="T41" fmla="*/ 0 h 175"/>
                  <a:gd name="T42" fmla="*/ 0 w 142"/>
                  <a:gd name="T43" fmla="*/ 0 h 175"/>
                  <a:gd name="T44" fmla="*/ 0 w 142"/>
                  <a:gd name="T45" fmla="*/ 0 h 175"/>
                  <a:gd name="T46" fmla="*/ 0 w 142"/>
                  <a:gd name="T47" fmla="*/ 0 h 175"/>
                  <a:gd name="T48" fmla="*/ 0 w 142"/>
                  <a:gd name="T49" fmla="*/ 0 h 175"/>
                  <a:gd name="T50" fmla="*/ 0 w 142"/>
                  <a:gd name="T51" fmla="*/ 0 h 175"/>
                  <a:gd name="T52" fmla="*/ 0 w 142"/>
                  <a:gd name="T53" fmla="*/ 0 h 175"/>
                  <a:gd name="T54" fmla="*/ 0 w 142"/>
                  <a:gd name="T55" fmla="*/ 0 h 175"/>
                  <a:gd name="T56" fmla="*/ 0 w 142"/>
                  <a:gd name="T57" fmla="*/ 0 h 175"/>
                  <a:gd name="T58" fmla="*/ 0 w 142"/>
                  <a:gd name="T59" fmla="*/ 0 h 175"/>
                  <a:gd name="T60" fmla="*/ 0 w 142"/>
                  <a:gd name="T61" fmla="*/ 0 h 175"/>
                  <a:gd name="T62" fmla="*/ 0 w 142"/>
                  <a:gd name="T63" fmla="*/ 0 h 175"/>
                  <a:gd name="T64" fmla="*/ 0 w 142"/>
                  <a:gd name="T65" fmla="*/ 0 h 175"/>
                  <a:gd name="T66" fmla="*/ 0 w 142"/>
                  <a:gd name="T67" fmla="*/ 0 h 175"/>
                  <a:gd name="T68" fmla="*/ 0 w 142"/>
                  <a:gd name="T69" fmla="*/ 0 h 175"/>
                  <a:gd name="T70" fmla="*/ 0 w 142"/>
                  <a:gd name="T71" fmla="*/ 0 h 175"/>
                  <a:gd name="T72" fmla="*/ 0 w 142"/>
                  <a:gd name="T73" fmla="*/ 0 h 175"/>
                  <a:gd name="T74" fmla="*/ 0 w 142"/>
                  <a:gd name="T75" fmla="*/ 0 h 175"/>
                  <a:gd name="T76" fmla="*/ 0 w 142"/>
                  <a:gd name="T77" fmla="*/ 0 h 175"/>
                  <a:gd name="T78" fmla="*/ 0 w 142"/>
                  <a:gd name="T79" fmla="*/ 0 h 175"/>
                  <a:gd name="T80" fmla="*/ 0 w 142"/>
                  <a:gd name="T81" fmla="*/ 0 h 1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175"/>
                  <a:gd name="T125" fmla="*/ 142 w 142"/>
                  <a:gd name="T126" fmla="*/ 175 h 1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175">
                    <a:moveTo>
                      <a:pt x="142" y="126"/>
                    </a:moveTo>
                    <a:lnTo>
                      <a:pt x="131" y="131"/>
                    </a:lnTo>
                    <a:lnTo>
                      <a:pt x="122" y="135"/>
                    </a:lnTo>
                    <a:lnTo>
                      <a:pt x="115" y="137"/>
                    </a:lnTo>
                    <a:lnTo>
                      <a:pt x="107" y="141"/>
                    </a:lnTo>
                    <a:lnTo>
                      <a:pt x="96" y="145"/>
                    </a:lnTo>
                    <a:lnTo>
                      <a:pt x="81" y="152"/>
                    </a:lnTo>
                    <a:lnTo>
                      <a:pt x="61" y="161"/>
                    </a:lnTo>
                    <a:lnTo>
                      <a:pt x="32" y="175"/>
                    </a:lnTo>
                    <a:lnTo>
                      <a:pt x="29" y="165"/>
                    </a:lnTo>
                    <a:lnTo>
                      <a:pt x="26" y="159"/>
                    </a:lnTo>
                    <a:lnTo>
                      <a:pt x="24" y="153"/>
                    </a:lnTo>
                    <a:lnTo>
                      <a:pt x="22" y="146"/>
                    </a:lnTo>
                    <a:lnTo>
                      <a:pt x="19" y="139"/>
                    </a:lnTo>
                    <a:lnTo>
                      <a:pt x="15" y="128"/>
                    </a:lnTo>
                    <a:lnTo>
                      <a:pt x="8" y="114"/>
                    </a:lnTo>
                    <a:lnTo>
                      <a:pt x="0" y="95"/>
                    </a:lnTo>
                    <a:lnTo>
                      <a:pt x="5" y="84"/>
                    </a:lnTo>
                    <a:lnTo>
                      <a:pt x="9" y="76"/>
                    </a:lnTo>
                    <a:lnTo>
                      <a:pt x="12" y="68"/>
                    </a:lnTo>
                    <a:lnTo>
                      <a:pt x="16" y="61"/>
                    </a:lnTo>
                    <a:lnTo>
                      <a:pt x="20" y="53"/>
                    </a:lnTo>
                    <a:lnTo>
                      <a:pt x="26" y="40"/>
                    </a:lnTo>
                    <a:lnTo>
                      <a:pt x="34" y="23"/>
                    </a:lnTo>
                    <a:lnTo>
                      <a:pt x="45" y="0"/>
                    </a:lnTo>
                    <a:lnTo>
                      <a:pt x="53" y="4"/>
                    </a:lnTo>
                    <a:lnTo>
                      <a:pt x="59" y="8"/>
                    </a:lnTo>
                    <a:lnTo>
                      <a:pt x="63" y="11"/>
                    </a:lnTo>
                    <a:lnTo>
                      <a:pt x="68" y="15"/>
                    </a:lnTo>
                    <a:lnTo>
                      <a:pt x="74" y="19"/>
                    </a:lnTo>
                    <a:lnTo>
                      <a:pt x="83" y="25"/>
                    </a:lnTo>
                    <a:lnTo>
                      <a:pt x="94" y="34"/>
                    </a:lnTo>
                    <a:lnTo>
                      <a:pt x="111" y="46"/>
                    </a:lnTo>
                    <a:lnTo>
                      <a:pt x="115" y="55"/>
                    </a:lnTo>
                    <a:lnTo>
                      <a:pt x="117" y="60"/>
                    </a:lnTo>
                    <a:lnTo>
                      <a:pt x="120" y="65"/>
                    </a:lnTo>
                    <a:lnTo>
                      <a:pt x="122" y="71"/>
                    </a:lnTo>
                    <a:lnTo>
                      <a:pt x="125" y="79"/>
                    </a:lnTo>
                    <a:lnTo>
                      <a:pt x="129" y="89"/>
                    </a:lnTo>
                    <a:lnTo>
                      <a:pt x="135" y="105"/>
                    </a:lnTo>
                    <a:lnTo>
                      <a:pt x="142" y="126"/>
                    </a:lnTo>
                    <a:close/>
                  </a:path>
                </a:pathLst>
              </a:custGeom>
              <a:solidFill>
                <a:srgbClr val="8C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6" name="Freeform 564"/>
              <p:cNvSpPr>
                <a:spLocks/>
              </p:cNvSpPr>
              <p:nvPr/>
            </p:nvSpPr>
            <p:spPr bwMode="auto">
              <a:xfrm>
                <a:off x="3387" y="3293"/>
                <a:ext cx="5" cy="9"/>
              </a:xfrm>
              <a:custGeom>
                <a:avLst/>
                <a:gdLst>
                  <a:gd name="T0" fmla="*/ 0 w 116"/>
                  <a:gd name="T1" fmla="*/ 0 h 172"/>
                  <a:gd name="T2" fmla="*/ 0 w 116"/>
                  <a:gd name="T3" fmla="*/ 0 h 172"/>
                  <a:gd name="T4" fmla="*/ 0 w 116"/>
                  <a:gd name="T5" fmla="*/ 0 h 172"/>
                  <a:gd name="T6" fmla="*/ 0 w 116"/>
                  <a:gd name="T7" fmla="*/ 0 h 172"/>
                  <a:gd name="T8" fmla="*/ 0 w 116"/>
                  <a:gd name="T9" fmla="*/ 0 h 172"/>
                  <a:gd name="T10" fmla="*/ 0 w 116"/>
                  <a:gd name="T11" fmla="*/ 0 h 172"/>
                  <a:gd name="T12" fmla="*/ 0 w 116"/>
                  <a:gd name="T13" fmla="*/ 0 h 172"/>
                  <a:gd name="T14" fmla="*/ 0 w 116"/>
                  <a:gd name="T15" fmla="*/ 0 h 172"/>
                  <a:gd name="T16" fmla="*/ 0 w 116"/>
                  <a:gd name="T17" fmla="*/ 0 h 172"/>
                  <a:gd name="T18" fmla="*/ 0 w 116"/>
                  <a:gd name="T19" fmla="*/ 0 h 172"/>
                  <a:gd name="T20" fmla="*/ 0 w 116"/>
                  <a:gd name="T21" fmla="*/ 0 h 172"/>
                  <a:gd name="T22" fmla="*/ 0 w 116"/>
                  <a:gd name="T23" fmla="*/ 0 h 172"/>
                  <a:gd name="T24" fmla="*/ 0 w 116"/>
                  <a:gd name="T25" fmla="*/ 0 h 172"/>
                  <a:gd name="T26" fmla="*/ 0 w 116"/>
                  <a:gd name="T27" fmla="*/ 0 h 172"/>
                  <a:gd name="T28" fmla="*/ 0 w 116"/>
                  <a:gd name="T29" fmla="*/ 0 h 172"/>
                  <a:gd name="T30" fmla="*/ 0 w 116"/>
                  <a:gd name="T31" fmla="*/ 0 h 172"/>
                  <a:gd name="T32" fmla="*/ 0 w 116"/>
                  <a:gd name="T33" fmla="*/ 0 h 172"/>
                  <a:gd name="T34" fmla="*/ 0 w 116"/>
                  <a:gd name="T35" fmla="*/ 0 h 172"/>
                  <a:gd name="T36" fmla="*/ 0 w 116"/>
                  <a:gd name="T37" fmla="*/ 0 h 172"/>
                  <a:gd name="T38" fmla="*/ 0 w 116"/>
                  <a:gd name="T39" fmla="*/ 0 h 172"/>
                  <a:gd name="T40" fmla="*/ 0 w 116"/>
                  <a:gd name="T41" fmla="*/ 0 h 172"/>
                  <a:gd name="T42" fmla="*/ 0 w 116"/>
                  <a:gd name="T43" fmla="*/ 0 h 172"/>
                  <a:gd name="T44" fmla="*/ 0 w 116"/>
                  <a:gd name="T45" fmla="*/ 0 h 172"/>
                  <a:gd name="T46" fmla="*/ 0 w 116"/>
                  <a:gd name="T47" fmla="*/ 0 h 172"/>
                  <a:gd name="T48" fmla="*/ 0 w 116"/>
                  <a:gd name="T49" fmla="*/ 0 h 172"/>
                  <a:gd name="T50" fmla="*/ 0 w 116"/>
                  <a:gd name="T51" fmla="*/ 0 h 172"/>
                  <a:gd name="T52" fmla="*/ 0 w 116"/>
                  <a:gd name="T53" fmla="*/ 0 h 172"/>
                  <a:gd name="T54" fmla="*/ 0 w 116"/>
                  <a:gd name="T55" fmla="*/ 0 h 172"/>
                  <a:gd name="T56" fmla="*/ 0 w 116"/>
                  <a:gd name="T57" fmla="*/ 0 h 172"/>
                  <a:gd name="T58" fmla="*/ 0 w 116"/>
                  <a:gd name="T59" fmla="*/ 0 h 172"/>
                  <a:gd name="T60" fmla="*/ 0 w 116"/>
                  <a:gd name="T61" fmla="*/ 0 h 172"/>
                  <a:gd name="T62" fmla="*/ 0 w 116"/>
                  <a:gd name="T63" fmla="*/ 0 h 172"/>
                  <a:gd name="T64" fmla="*/ 0 w 116"/>
                  <a:gd name="T65" fmla="*/ 0 h 172"/>
                  <a:gd name="T66" fmla="*/ 0 w 116"/>
                  <a:gd name="T67" fmla="*/ 0 h 172"/>
                  <a:gd name="T68" fmla="*/ 0 w 116"/>
                  <a:gd name="T69" fmla="*/ 0 h 172"/>
                  <a:gd name="T70" fmla="*/ 0 w 116"/>
                  <a:gd name="T71" fmla="*/ 0 h 172"/>
                  <a:gd name="T72" fmla="*/ 0 w 116"/>
                  <a:gd name="T73" fmla="*/ 0 h 172"/>
                  <a:gd name="T74" fmla="*/ 0 w 116"/>
                  <a:gd name="T75" fmla="*/ 0 h 172"/>
                  <a:gd name="T76" fmla="*/ 0 w 116"/>
                  <a:gd name="T77" fmla="*/ 0 h 172"/>
                  <a:gd name="T78" fmla="*/ 0 w 116"/>
                  <a:gd name="T79" fmla="*/ 0 h 172"/>
                  <a:gd name="T80" fmla="*/ 0 w 116"/>
                  <a:gd name="T81" fmla="*/ 0 h 1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172"/>
                  <a:gd name="T125" fmla="*/ 116 w 116"/>
                  <a:gd name="T126" fmla="*/ 172 h 1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172">
                    <a:moveTo>
                      <a:pt x="116" y="136"/>
                    </a:moveTo>
                    <a:lnTo>
                      <a:pt x="107" y="139"/>
                    </a:lnTo>
                    <a:lnTo>
                      <a:pt x="101" y="141"/>
                    </a:lnTo>
                    <a:lnTo>
                      <a:pt x="95" y="144"/>
                    </a:lnTo>
                    <a:lnTo>
                      <a:pt x="88" y="146"/>
                    </a:lnTo>
                    <a:lnTo>
                      <a:pt x="80" y="150"/>
                    </a:lnTo>
                    <a:lnTo>
                      <a:pt x="69" y="155"/>
                    </a:lnTo>
                    <a:lnTo>
                      <a:pt x="54" y="162"/>
                    </a:lnTo>
                    <a:lnTo>
                      <a:pt x="32" y="172"/>
                    </a:lnTo>
                    <a:lnTo>
                      <a:pt x="29" y="163"/>
                    </a:lnTo>
                    <a:lnTo>
                      <a:pt x="26" y="156"/>
                    </a:lnTo>
                    <a:lnTo>
                      <a:pt x="24" y="151"/>
                    </a:lnTo>
                    <a:lnTo>
                      <a:pt x="22" y="144"/>
                    </a:lnTo>
                    <a:lnTo>
                      <a:pt x="19" y="136"/>
                    </a:lnTo>
                    <a:lnTo>
                      <a:pt x="15" y="126"/>
                    </a:lnTo>
                    <a:lnTo>
                      <a:pt x="8" y="112"/>
                    </a:lnTo>
                    <a:lnTo>
                      <a:pt x="0" y="93"/>
                    </a:lnTo>
                    <a:lnTo>
                      <a:pt x="5" y="82"/>
                    </a:lnTo>
                    <a:lnTo>
                      <a:pt x="8" y="74"/>
                    </a:lnTo>
                    <a:lnTo>
                      <a:pt x="11" y="67"/>
                    </a:lnTo>
                    <a:lnTo>
                      <a:pt x="14" y="60"/>
                    </a:lnTo>
                    <a:lnTo>
                      <a:pt x="18" y="51"/>
                    </a:lnTo>
                    <a:lnTo>
                      <a:pt x="23" y="39"/>
                    </a:lnTo>
                    <a:lnTo>
                      <a:pt x="31" y="22"/>
                    </a:lnTo>
                    <a:lnTo>
                      <a:pt x="40" y="0"/>
                    </a:lnTo>
                    <a:lnTo>
                      <a:pt x="46" y="5"/>
                    </a:lnTo>
                    <a:lnTo>
                      <a:pt x="50" y="9"/>
                    </a:lnTo>
                    <a:lnTo>
                      <a:pt x="53" y="14"/>
                    </a:lnTo>
                    <a:lnTo>
                      <a:pt x="56" y="18"/>
                    </a:lnTo>
                    <a:lnTo>
                      <a:pt x="60" y="23"/>
                    </a:lnTo>
                    <a:lnTo>
                      <a:pt x="65" y="30"/>
                    </a:lnTo>
                    <a:lnTo>
                      <a:pt x="73" y="41"/>
                    </a:lnTo>
                    <a:lnTo>
                      <a:pt x="83" y="56"/>
                    </a:lnTo>
                    <a:lnTo>
                      <a:pt x="87" y="64"/>
                    </a:lnTo>
                    <a:lnTo>
                      <a:pt x="89" y="69"/>
                    </a:lnTo>
                    <a:lnTo>
                      <a:pt x="92" y="75"/>
                    </a:lnTo>
                    <a:lnTo>
                      <a:pt x="95" y="81"/>
                    </a:lnTo>
                    <a:lnTo>
                      <a:pt x="98" y="88"/>
                    </a:lnTo>
                    <a:lnTo>
                      <a:pt x="102" y="99"/>
                    </a:lnTo>
                    <a:lnTo>
                      <a:pt x="108" y="115"/>
                    </a:lnTo>
                    <a:lnTo>
                      <a:pt x="116" y="136"/>
                    </a:lnTo>
                    <a:close/>
                  </a:path>
                </a:pathLst>
              </a:custGeom>
              <a:solidFill>
                <a:srgbClr val="A8B0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7" name="Freeform 565"/>
              <p:cNvSpPr>
                <a:spLocks/>
              </p:cNvSpPr>
              <p:nvPr/>
            </p:nvSpPr>
            <p:spPr bwMode="auto">
              <a:xfrm>
                <a:off x="3387" y="3293"/>
                <a:ext cx="4" cy="9"/>
              </a:xfrm>
              <a:custGeom>
                <a:avLst/>
                <a:gdLst>
                  <a:gd name="T0" fmla="*/ 0 w 88"/>
                  <a:gd name="T1" fmla="*/ 0 h 170"/>
                  <a:gd name="T2" fmla="*/ 0 w 88"/>
                  <a:gd name="T3" fmla="*/ 0 h 170"/>
                  <a:gd name="T4" fmla="*/ 0 w 88"/>
                  <a:gd name="T5" fmla="*/ 0 h 170"/>
                  <a:gd name="T6" fmla="*/ 0 w 88"/>
                  <a:gd name="T7" fmla="*/ 0 h 170"/>
                  <a:gd name="T8" fmla="*/ 0 w 88"/>
                  <a:gd name="T9" fmla="*/ 0 h 170"/>
                  <a:gd name="T10" fmla="*/ 0 w 88"/>
                  <a:gd name="T11" fmla="*/ 0 h 170"/>
                  <a:gd name="T12" fmla="*/ 0 w 88"/>
                  <a:gd name="T13" fmla="*/ 0 h 170"/>
                  <a:gd name="T14" fmla="*/ 0 w 88"/>
                  <a:gd name="T15" fmla="*/ 0 h 170"/>
                  <a:gd name="T16" fmla="*/ 0 w 88"/>
                  <a:gd name="T17" fmla="*/ 0 h 170"/>
                  <a:gd name="T18" fmla="*/ 0 w 88"/>
                  <a:gd name="T19" fmla="*/ 0 h 170"/>
                  <a:gd name="T20" fmla="*/ 0 w 88"/>
                  <a:gd name="T21" fmla="*/ 0 h 170"/>
                  <a:gd name="T22" fmla="*/ 0 w 88"/>
                  <a:gd name="T23" fmla="*/ 0 h 170"/>
                  <a:gd name="T24" fmla="*/ 0 w 88"/>
                  <a:gd name="T25" fmla="*/ 0 h 170"/>
                  <a:gd name="T26" fmla="*/ 0 w 88"/>
                  <a:gd name="T27" fmla="*/ 0 h 170"/>
                  <a:gd name="T28" fmla="*/ 0 w 88"/>
                  <a:gd name="T29" fmla="*/ 0 h 170"/>
                  <a:gd name="T30" fmla="*/ 0 w 88"/>
                  <a:gd name="T31" fmla="*/ 0 h 170"/>
                  <a:gd name="T32" fmla="*/ 0 w 88"/>
                  <a:gd name="T33" fmla="*/ 0 h 170"/>
                  <a:gd name="T34" fmla="*/ 0 w 88"/>
                  <a:gd name="T35" fmla="*/ 0 h 170"/>
                  <a:gd name="T36" fmla="*/ 0 w 88"/>
                  <a:gd name="T37" fmla="*/ 0 h 170"/>
                  <a:gd name="T38" fmla="*/ 0 w 88"/>
                  <a:gd name="T39" fmla="*/ 0 h 170"/>
                  <a:gd name="T40" fmla="*/ 0 w 88"/>
                  <a:gd name="T41" fmla="*/ 0 h 170"/>
                  <a:gd name="T42" fmla="*/ 0 w 88"/>
                  <a:gd name="T43" fmla="*/ 0 h 170"/>
                  <a:gd name="T44" fmla="*/ 0 w 88"/>
                  <a:gd name="T45" fmla="*/ 0 h 170"/>
                  <a:gd name="T46" fmla="*/ 0 w 88"/>
                  <a:gd name="T47" fmla="*/ 0 h 170"/>
                  <a:gd name="T48" fmla="*/ 0 w 88"/>
                  <a:gd name="T49" fmla="*/ 0 h 170"/>
                  <a:gd name="T50" fmla="*/ 0 w 88"/>
                  <a:gd name="T51" fmla="*/ 0 h 170"/>
                  <a:gd name="T52" fmla="*/ 0 w 88"/>
                  <a:gd name="T53" fmla="*/ 0 h 170"/>
                  <a:gd name="T54" fmla="*/ 0 w 88"/>
                  <a:gd name="T55" fmla="*/ 0 h 170"/>
                  <a:gd name="T56" fmla="*/ 0 w 88"/>
                  <a:gd name="T57" fmla="*/ 0 h 170"/>
                  <a:gd name="T58" fmla="*/ 0 w 88"/>
                  <a:gd name="T59" fmla="*/ 0 h 170"/>
                  <a:gd name="T60" fmla="*/ 0 w 88"/>
                  <a:gd name="T61" fmla="*/ 0 h 170"/>
                  <a:gd name="T62" fmla="*/ 0 w 88"/>
                  <a:gd name="T63" fmla="*/ 0 h 170"/>
                  <a:gd name="T64" fmla="*/ 0 w 88"/>
                  <a:gd name="T65" fmla="*/ 0 h 170"/>
                  <a:gd name="T66" fmla="*/ 0 w 88"/>
                  <a:gd name="T67" fmla="*/ 0 h 170"/>
                  <a:gd name="T68" fmla="*/ 0 w 88"/>
                  <a:gd name="T69" fmla="*/ 0 h 170"/>
                  <a:gd name="T70" fmla="*/ 0 w 88"/>
                  <a:gd name="T71" fmla="*/ 0 h 170"/>
                  <a:gd name="T72" fmla="*/ 0 w 88"/>
                  <a:gd name="T73" fmla="*/ 0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
                  <a:gd name="T112" fmla="*/ 0 h 170"/>
                  <a:gd name="T113" fmla="*/ 88 w 88"/>
                  <a:gd name="T114" fmla="*/ 170 h 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 h="170">
                    <a:moveTo>
                      <a:pt x="88" y="145"/>
                    </a:moveTo>
                    <a:lnTo>
                      <a:pt x="81" y="147"/>
                    </a:lnTo>
                    <a:lnTo>
                      <a:pt x="77" y="150"/>
                    </a:lnTo>
                    <a:lnTo>
                      <a:pt x="73" y="151"/>
                    </a:lnTo>
                    <a:lnTo>
                      <a:pt x="69" y="153"/>
                    </a:lnTo>
                    <a:lnTo>
                      <a:pt x="64" y="155"/>
                    </a:lnTo>
                    <a:lnTo>
                      <a:pt x="57" y="158"/>
                    </a:lnTo>
                    <a:lnTo>
                      <a:pt x="47" y="163"/>
                    </a:lnTo>
                    <a:lnTo>
                      <a:pt x="32" y="170"/>
                    </a:lnTo>
                    <a:lnTo>
                      <a:pt x="29" y="161"/>
                    </a:lnTo>
                    <a:lnTo>
                      <a:pt x="26" y="154"/>
                    </a:lnTo>
                    <a:lnTo>
                      <a:pt x="24" y="148"/>
                    </a:lnTo>
                    <a:lnTo>
                      <a:pt x="22" y="142"/>
                    </a:lnTo>
                    <a:lnTo>
                      <a:pt x="19" y="134"/>
                    </a:lnTo>
                    <a:lnTo>
                      <a:pt x="15" y="123"/>
                    </a:lnTo>
                    <a:lnTo>
                      <a:pt x="8" y="109"/>
                    </a:lnTo>
                    <a:lnTo>
                      <a:pt x="0" y="89"/>
                    </a:lnTo>
                    <a:lnTo>
                      <a:pt x="4" y="79"/>
                    </a:lnTo>
                    <a:lnTo>
                      <a:pt x="7" y="71"/>
                    </a:lnTo>
                    <a:lnTo>
                      <a:pt x="9" y="65"/>
                    </a:lnTo>
                    <a:lnTo>
                      <a:pt x="12" y="58"/>
                    </a:lnTo>
                    <a:lnTo>
                      <a:pt x="15" y="49"/>
                    </a:lnTo>
                    <a:lnTo>
                      <a:pt x="19" y="38"/>
                    </a:lnTo>
                    <a:lnTo>
                      <a:pt x="26" y="22"/>
                    </a:lnTo>
                    <a:lnTo>
                      <a:pt x="34" y="0"/>
                    </a:lnTo>
                    <a:lnTo>
                      <a:pt x="40" y="11"/>
                    </a:lnTo>
                    <a:lnTo>
                      <a:pt x="43" y="21"/>
                    </a:lnTo>
                    <a:lnTo>
                      <a:pt x="47" y="36"/>
                    </a:lnTo>
                    <a:lnTo>
                      <a:pt x="55" y="65"/>
                    </a:lnTo>
                    <a:lnTo>
                      <a:pt x="59" y="74"/>
                    </a:lnTo>
                    <a:lnTo>
                      <a:pt x="61" y="79"/>
                    </a:lnTo>
                    <a:lnTo>
                      <a:pt x="64" y="84"/>
                    </a:lnTo>
                    <a:lnTo>
                      <a:pt x="66" y="90"/>
                    </a:lnTo>
                    <a:lnTo>
                      <a:pt x="69" y="98"/>
                    </a:lnTo>
                    <a:lnTo>
                      <a:pt x="73" y="108"/>
                    </a:lnTo>
                    <a:lnTo>
                      <a:pt x="79" y="124"/>
                    </a:lnTo>
                    <a:lnTo>
                      <a:pt x="88" y="145"/>
                    </a:lnTo>
                    <a:close/>
                  </a:path>
                </a:pathLst>
              </a:custGeom>
              <a:solidFill>
                <a:srgbClr val="C4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8" name="Freeform 566"/>
              <p:cNvSpPr>
                <a:spLocks/>
              </p:cNvSpPr>
              <p:nvPr/>
            </p:nvSpPr>
            <p:spPr bwMode="auto">
              <a:xfrm>
                <a:off x="3388" y="3293"/>
                <a:ext cx="2" cy="9"/>
              </a:xfrm>
              <a:custGeom>
                <a:avLst/>
                <a:gdLst>
                  <a:gd name="T0" fmla="*/ 0 w 59"/>
                  <a:gd name="T1" fmla="*/ 0 h 167"/>
                  <a:gd name="T2" fmla="*/ 0 w 59"/>
                  <a:gd name="T3" fmla="*/ 0 h 167"/>
                  <a:gd name="T4" fmla="*/ 0 w 59"/>
                  <a:gd name="T5" fmla="*/ 0 h 167"/>
                  <a:gd name="T6" fmla="*/ 0 w 59"/>
                  <a:gd name="T7" fmla="*/ 0 h 167"/>
                  <a:gd name="T8" fmla="*/ 0 w 59"/>
                  <a:gd name="T9" fmla="*/ 0 h 167"/>
                  <a:gd name="T10" fmla="*/ 0 w 59"/>
                  <a:gd name="T11" fmla="*/ 0 h 167"/>
                  <a:gd name="T12" fmla="*/ 0 60000 65536"/>
                  <a:gd name="T13" fmla="*/ 0 60000 65536"/>
                  <a:gd name="T14" fmla="*/ 0 60000 65536"/>
                  <a:gd name="T15" fmla="*/ 0 60000 65536"/>
                  <a:gd name="T16" fmla="*/ 0 60000 65536"/>
                  <a:gd name="T17" fmla="*/ 0 60000 65536"/>
                  <a:gd name="T18" fmla="*/ 0 w 59"/>
                  <a:gd name="T19" fmla="*/ 0 h 167"/>
                  <a:gd name="T20" fmla="*/ 59 w 59"/>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59" h="167">
                    <a:moveTo>
                      <a:pt x="59" y="155"/>
                    </a:moveTo>
                    <a:lnTo>
                      <a:pt x="33" y="167"/>
                    </a:lnTo>
                    <a:lnTo>
                      <a:pt x="0" y="87"/>
                    </a:lnTo>
                    <a:lnTo>
                      <a:pt x="29" y="0"/>
                    </a:lnTo>
                    <a:lnTo>
                      <a:pt x="26" y="76"/>
                    </a:lnTo>
                    <a:lnTo>
                      <a:pt x="59" y="155"/>
                    </a:lnTo>
                    <a:close/>
                  </a:path>
                </a:pathLst>
              </a:custGeom>
              <a:solidFill>
                <a:srgbClr val="E0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69" name="Freeform 567"/>
              <p:cNvSpPr>
                <a:spLocks/>
              </p:cNvSpPr>
              <p:nvPr/>
            </p:nvSpPr>
            <p:spPr bwMode="auto">
              <a:xfrm>
                <a:off x="3386" y="3294"/>
                <a:ext cx="8" cy="4"/>
              </a:xfrm>
              <a:custGeom>
                <a:avLst/>
                <a:gdLst>
                  <a:gd name="T0" fmla="*/ 0 w 172"/>
                  <a:gd name="T1" fmla="*/ 0 h 81"/>
                  <a:gd name="T2" fmla="*/ 0 w 172"/>
                  <a:gd name="T3" fmla="*/ 0 h 81"/>
                  <a:gd name="T4" fmla="*/ 0 w 172"/>
                  <a:gd name="T5" fmla="*/ 0 h 81"/>
                  <a:gd name="T6" fmla="*/ 0 w 172"/>
                  <a:gd name="T7" fmla="*/ 0 h 81"/>
                  <a:gd name="T8" fmla="*/ 0 w 172"/>
                  <a:gd name="T9" fmla="*/ 0 h 81"/>
                  <a:gd name="T10" fmla="*/ 0 w 172"/>
                  <a:gd name="T11" fmla="*/ 0 h 81"/>
                  <a:gd name="T12" fmla="*/ 0 60000 65536"/>
                  <a:gd name="T13" fmla="*/ 0 60000 65536"/>
                  <a:gd name="T14" fmla="*/ 0 60000 65536"/>
                  <a:gd name="T15" fmla="*/ 0 60000 65536"/>
                  <a:gd name="T16" fmla="*/ 0 60000 65536"/>
                  <a:gd name="T17" fmla="*/ 0 60000 65536"/>
                  <a:gd name="T18" fmla="*/ 0 w 172"/>
                  <a:gd name="T19" fmla="*/ 0 h 81"/>
                  <a:gd name="T20" fmla="*/ 172 w 172"/>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72" h="81">
                    <a:moveTo>
                      <a:pt x="170" y="4"/>
                    </a:moveTo>
                    <a:lnTo>
                      <a:pt x="168" y="0"/>
                    </a:lnTo>
                    <a:lnTo>
                      <a:pt x="0" y="73"/>
                    </a:lnTo>
                    <a:lnTo>
                      <a:pt x="4" y="81"/>
                    </a:lnTo>
                    <a:lnTo>
                      <a:pt x="172" y="8"/>
                    </a:lnTo>
                    <a:lnTo>
                      <a:pt x="170" y="4"/>
                    </a:lnTo>
                    <a:close/>
                  </a:path>
                </a:pathLst>
              </a:custGeom>
              <a:solidFill>
                <a:srgbClr val="ED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0" name="Freeform 568"/>
              <p:cNvSpPr>
                <a:spLocks/>
              </p:cNvSpPr>
              <p:nvPr/>
            </p:nvSpPr>
            <p:spPr bwMode="auto">
              <a:xfrm>
                <a:off x="3432" y="3432"/>
                <a:ext cx="10" cy="6"/>
              </a:xfrm>
              <a:custGeom>
                <a:avLst/>
                <a:gdLst>
                  <a:gd name="T0" fmla="*/ 0 w 216"/>
                  <a:gd name="T1" fmla="*/ 0 h 103"/>
                  <a:gd name="T2" fmla="*/ 0 w 216"/>
                  <a:gd name="T3" fmla="*/ 0 h 103"/>
                  <a:gd name="T4" fmla="*/ 0 w 216"/>
                  <a:gd name="T5" fmla="*/ 0 h 103"/>
                  <a:gd name="T6" fmla="*/ 0 w 216"/>
                  <a:gd name="T7" fmla="*/ 0 h 103"/>
                  <a:gd name="T8" fmla="*/ 0 w 216"/>
                  <a:gd name="T9" fmla="*/ 0 h 103"/>
                  <a:gd name="T10" fmla="*/ 0 60000 65536"/>
                  <a:gd name="T11" fmla="*/ 0 60000 65536"/>
                  <a:gd name="T12" fmla="*/ 0 60000 65536"/>
                  <a:gd name="T13" fmla="*/ 0 60000 65536"/>
                  <a:gd name="T14" fmla="*/ 0 60000 65536"/>
                  <a:gd name="T15" fmla="*/ 0 w 216"/>
                  <a:gd name="T16" fmla="*/ 0 h 103"/>
                  <a:gd name="T17" fmla="*/ 216 w 216"/>
                  <a:gd name="T18" fmla="*/ 103 h 103"/>
                </a:gdLst>
                <a:ahLst/>
                <a:cxnLst>
                  <a:cxn ang="T10">
                    <a:pos x="T0" y="T1"/>
                  </a:cxn>
                  <a:cxn ang="T11">
                    <a:pos x="T2" y="T3"/>
                  </a:cxn>
                  <a:cxn ang="T12">
                    <a:pos x="T4" y="T5"/>
                  </a:cxn>
                  <a:cxn ang="T13">
                    <a:pos x="T6" y="T7"/>
                  </a:cxn>
                  <a:cxn ang="T14">
                    <a:pos x="T8" y="T9"/>
                  </a:cxn>
                </a:cxnLst>
                <a:rect l="T15" t="T16" r="T17" b="T18"/>
                <a:pathLst>
                  <a:path w="216" h="103">
                    <a:moveTo>
                      <a:pt x="216" y="12"/>
                    </a:moveTo>
                    <a:lnTo>
                      <a:pt x="4" y="103"/>
                    </a:lnTo>
                    <a:lnTo>
                      <a:pt x="0" y="93"/>
                    </a:lnTo>
                    <a:lnTo>
                      <a:pt x="211" y="0"/>
                    </a:lnTo>
                    <a:lnTo>
                      <a:pt x="216" y="12"/>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1" name="Freeform 569"/>
              <p:cNvSpPr>
                <a:spLocks/>
              </p:cNvSpPr>
              <p:nvPr/>
            </p:nvSpPr>
            <p:spPr bwMode="auto">
              <a:xfrm>
                <a:off x="3432" y="3433"/>
                <a:ext cx="11" cy="16"/>
              </a:xfrm>
              <a:custGeom>
                <a:avLst/>
                <a:gdLst>
                  <a:gd name="T0" fmla="*/ 0 w 250"/>
                  <a:gd name="T1" fmla="*/ 0 h 298"/>
                  <a:gd name="T2" fmla="*/ 0 w 250"/>
                  <a:gd name="T3" fmla="*/ 0 h 298"/>
                  <a:gd name="T4" fmla="*/ 0 w 250"/>
                  <a:gd name="T5" fmla="*/ 0 h 298"/>
                  <a:gd name="T6" fmla="*/ 0 w 250"/>
                  <a:gd name="T7" fmla="*/ 0 h 298"/>
                  <a:gd name="T8" fmla="*/ 0 w 250"/>
                  <a:gd name="T9" fmla="*/ 0 h 298"/>
                  <a:gd name="T10" fmla="*/ 0 w 250"/>
                  <a:gd name="T11" fmla="*/ 0 h 298"/>
                  <a:gd name="T12" fmla="*/ 0 w 250"/>
                  <a:gd name="T13" fmla="*/ 0 h 298"/>
                  <a:gd name="T14" fmla="*/ 0 w 250"/>
                  <a:gd name="T15" fmla="*/ 0 h 298"/>
                  <a:gd name="T16" fmla="*/ 0 w 250"/>
                  <a:gd name="T17" fmla="*/ 0 h 298"/>
                  <a:gd name="T18" fmla="*/ 0 w 250"/>
                  <a:gd name="T19" fmla="*/ 0 h 298"/>
                  <a:gd name="T20" fmla="*/ 0 w 250"/>
                  <a:gd name="T21" fmla="*/ 0 h 298"/>
                  <a:gd name="T22" fmla="*/ 0 w 250"/>
                  <a:gd name="T23" fmla="*/ 0 h 298"/>
                  <a:gd name="T24" fmla="*/ 0 w 250"/>
                  <a:gd name="T25" fmla="*/ 0 h 298"/>
                  <a:gd name="T26" fmla="*/ 0 w 250"/>
                  <a:gd name="T27" fmla="*/ 0 h 298"/>
                  <a:gd name="T28" fmla="*/ 0 w 250"/>
                  <a:gd name="T29" fmla="*/ 0 h 298"/>
                  <a:gd name="T30" fmla="*/ 0 w 250"/>
                  <a:gd name="T31" fmla="*/ 0 h 298"/>
                  <a:gd name="T32" fmla="*/ 0 w 250"/>
                  <a:gd name="T33" fmla="*/ 0 h 298"/>
                  <a:gd name="T34" fmla="*/ 0 w 250"/>
                  <a:gd name="T35" fmla="*/ 0 h 298"/>
                  <a:gd name="T36" fmla="*/ 0 w 250"/>
                  <a:gd name="T37" fmla="*/ 0 h 298"/>
                  <a:gd name="T38" fmla="*/ 0 w 250"/>
                  <a:gd name="T39" fmla="*/ 0 h 298"/>
                  <a:gd name="T40" fmla="*/ 0 w 250"/>
                  <a:gd name="T41" fmla="*/ 0 h 298"/>
                  <a:gd name="T42" fmla="*/ 0 w 250"/>
                  <a:gd name="T43" fmla="*/ 0 h 298"/>
                  <a:gd name="T44" fmla="*/ 0 w 250"/>
                  <a:gd name="T45" fmla="*/ 0 h 298"/>
                  <a:gd name="T46" fmla="*/ 0 w 250"/>
                  <a:gd name="T47" fmla="*/ 0 h 298"/>
                  <a:gd name="T48" fmla="*/ 0 w 250"/>
                  <a:gd name="T49" fmla="*/ 0 h 298"/>
                  <a:gd name="T50" fmla="*/ 0 w 250"/>
                  <a:gd name="T51" fmla="*/ 0 h 298"/>
                  <a:gd name="T52" fmla="*/ 0 w 250"/>
                  <a:gd name="T53" fmla="*/ 0 h 298"/>
                  <a:gd name="T54" fmla="*/ 0 w 250"/>
                  <a:gd name="T55" fmla="*/ 0 h 298"/>
                  <a:gd name="T56" fmla="*/ 0 w 250"/>
                  <a:gd name="T57" fmla="*/ 0 h 298"/>
                  <a:gd name="T58" fmla="*/ 0 w 250"/>
                  <a:gd name="T59" fmla="*/ 0 h 298"/>
                  <a:gd name="T60" fmla="*/ 0 w 250"/>
                  <a:gd name="T61" fmla="*/ 0 h 298"/>
                  <a:gd name="T62" fmla="*/ 0 w 250"/>
                  <a:gd name="T63" fmla="*/ 0 h 298"/>
                  <a:gd name="T64" fmla="*/ 0 w 250"/>
                  <a:gd name="T65" fmla="*/ 0 h 298"/>
                  <a:gd name="T66" fmla="*/ 0 w 250"/>
                  <a:gd name="T67" fmla="*/ 0 h 298"/>
                  <a:gd name="T68" fmla="*/ 0 w 250"/>
                  <a:gd name="T69" fmla="*/ 0 h 298"/>
                  <a:gd name="T70" fmla="*/ 0 w 250"/>
                  <a:gd name="T71" fmla="*/ 0 h 298"/>
                  <a:gd name="T72" fmla="*/ 0 w 250"/>
                  <a:gd name="T73" fmla="*/ 0 h 298"/>
                  <a:gd name="T74" fmla="*/ 0 w 250"/>
                  <a:gd name="T75" fmla="*/ 0 h 298"/>
                  <a:gd name="T76" fmla="*/ 0 w 250"/>
                  <a:gd name="T77" fmla="*/ 0 h 298"/>
                  <a:gd name="T78" fmla="*/ 0 w 250"/>
                  <a:gd name="T79" fmla="*/ 0 h 298"/>
                  <a:gd name="T80" fmla="*/ 0 w 250"/>
                  <a:gd name="T81" fmla="*/ 0 h 2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0"/>
                  <a:gd name="T124" fmla="*/ 0 h 298"/>
                  <a:gd name="T125" fmla="*/ 250 w 250"/>
                  <a:gd name="T126" fmla="*/ 298 h 2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0" h="298">
                    <a:moveTo>
                      <a:pt x="207" y="296"/>
                    </a:moveTo>
                    <a:lnTo>
                      <a:pt x="219" y="286"/>
                    </a:lnTo>
                    <a:lnTo>
                      <a:pt x="232" y="267"/>
                    </a:lnTo>
                    <a:lnTo>
                      <a:pt x="242" y="241"/>
                    </a:lnTo>
                    <a:lnTo>
                      <a:pt x="248" y="206"/>
                    </a:lnTo>
                    <a:lnTo>
                      <a:pt x="250" y="165"/>
                    </a:lnTo>
                    <a:lnTo>
                      <a:pt x="245" y="116"/>
                    </a:lnTo>
                    <a:lnTo>
                      <a:pt x="233" y="62"/>
                    </a:lnTo>
                    <a:lnTo>
                      <a:pt x="211" y="0"/>
                    </a:lnTo>
                    <a:lnTo>
                      <a:pt x="198" y="6"/>
                    </a:lnTo>
                    <a:lnTo>
                      <a:pt x="185" y="12"/>
                    </a:lnTo>
                    <a:lnTo>
                      <a:pt x="171" y="17"/>
                    </a:lnTo>
                    <a:lnTo>
                      <a:pt x="158" y="24"/>
                    </a:lnTo>
                    <a:lnTo>
                      <a:pt x="145" y="29"/>
                    </a:lnTo>
                    <a:lnTo>
                      <a:pt x="132" y="35"/>
                    </a:lnTo>
                    <a:lnTo>
                      <a:pt x="118" y="41"/>
                    </a:lnTo>
                    <a:lnTo>
                      <a:pt x="106" y="46"/>
                    </a:lnTo>
                    <a:lnTo>
                      <a:pt x="93" y="52"/>
                    </a:lnTo>
                    <a:lnTo>
                      <a:pt x="80" y="57"/>
                    </a:lnTo>
                    <a:lnTo>
                      <a:pt x="66" y="64"/>
                    </a:lnTo>
                    <a:lnTo>
                      <a:pt x="53" y="69"/>
                    </a:lnTo>
                    <a:lnTo>
                      <a:pt x="40" y="75"/>
                    </a:lnTo>
                    <a:lnTo>
                      <a:pt x="27" y="81"/>
                    </a:lnTo>
                    <a:lnTo>
                      <a:pt x="13" y="87"/>
                    </a:lnTo>
                    <a:lnTo>
                      <a:pt x="0" y="92"/>
                    </a:lnTo>
                    <a:lnTo>
                      <a:pt x="13" y="123"/>
                    </a:lnTo>
                    <a:lnTo>
                      <a:pt x="28" y="150"/>
                    </a:lnTo>
                    <a:lnTo>
                      <a:pt x="42" y="175"/>
                    </a:lnTo>
                    <a:lnTo>
                      <a:pt x="57" y="198"/>
                    </a:lnTo>
                    <a:lnTo>
                      <a:pt x="73" y="218"/>
                    </a:lnTo>
                    <a:lnTo>
                      <a:pt x="87" y="236"/>
                    </a:lnTo>
                    <a:lnTo>
                      <a:pt x="102" y="250"/>
                    </a:lnTo>
                    <a:lnTo>
                      <a:pt x="117" y="263"/>
                    </a:lnTo>
                    <a:lnTo>
                      <a:pt x="132" y="274"/>
                    </a:lnTo>
                    <a:lnTo>
                      <a:pt x="145" y="283"/>
                    </a:lnTo>
                    <a:lnTo>
                      <a:pt x="158" y="289"/>
                    </a:lnTo>
                    <a:lnTo>
                      <a:pt x="170" y="294"/>
                    </a:lnTo>
                    <a:lnTo>
                      <a:pt x="182" y="297"/>
                    </a:lnTo>
                    <a:lnTo>
                      <a:pt x="192" y="298"/>
                    </a:lnTo>
                    <a:lnTo>
                      <a:pt x="200" y="298"/>
                    </a:lnTo>
                    <a:lnTo>
                      <a:pt x="207" y="296"/>
                    </a:lnTo>
                    <a:close/>
                  </a:path>
                </a:pathLst>
              </a:custGeom>
              <a:solidFill>
                <a:srgbClr val="1119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2" name="Freeform 570"/>
              <p:cNvSpPr>
                <a:spLocks/>
              </p:cNvSpPr>
              <p:nvPr/>
            </p:nvSpPr>
            <p:spPr bwMode="auto">
              <a:xfrm>
                <a:off x="3432" y="3433"/>
                <a:ext cx="10" cy="16"/>
              </a:xfrm>
              <a:custGeom>
                <a:avLst/>
                <a:gdLst>
                  <a:gd name="T0" fmla="*/ 0 w 226"/>
                  <a:gd name="T1" fmla="*/ 0 h 287"/>
                  <a:gd name="T2" fmla="*/ 0 w 226"/>
                  <a:gd name="T3" fmla="*/ 0 h 287"/>
                  <a:gd name="T4" fmla="*/ 0 w 226"/>
                  <a:gd name="T5" fmla="*/ 0 h 287"/>
                  <a:gd name="T6" fmla="*/ 0 w 226"/>
                  <a:gd name="T7" fmla="*/ 0 h 287"/>
                  <a:gd name="T8" fmla="*/ 0 w 226"/>
                  <a:gd name="T9" fmla="*/ 0 h 287"/>
                  <a:gd name="T10" fmla="*/ 0 w 226"/>
                  <a:gd name="T11" fmla="*/ 0 h 287"/>
                  <a:gd name="T12" fmla="*/ 0 w 226"/>
                  <a:gd name="T13" fmla="*/ 0 h 287"/>
                  <a:gd name="T14" fmla="*/ 0 w 226"/>
                  <a:gd name="T15" fmla="*/ 0 h 287"/>
                  <a:gd name="T16" fmla="*/ 0 w 226"/>
                  <a:gd name="T17" fmla="*/ 0 h 287"/>
                  <a:gd name="T18" fmla="*/ 0 w 226"/>
                  <a:gd name="T19" fmla="*/ 0 h 287"/>
                  <a:gd name="T20" fmla="*/ 0 w 226"/>
                  <a:gd name="T21" fmla="*/ 0 h 287"/>
                  <a:gd name="T22" fmla="*/ 0 w 226"/>
                  <a:gd name="T23" fmla="*/ 0 h 287"/>
                  <a:gd name="T24" fmla="*/ 0 w 226"/>
                  <a:gd name="T25" fmla="*/ 0 h 287"/>
                  <a:gd name="T26" fmla="*/ 0 w 226"/>
                  <a:gd name="T27" fmla="*/ 0 h 287"/>
                  <a:gd name="T28" fmla="*/ 0 w 226"/>
                  <a:gd name="T29" fmla="*/ 0 h 287"/>
                  <a:gd name="T30" fmla="*/ 0 w 226"/>
                  <a:gd name="T31" fmla="*/ 0 h 287"/>
                  <a:gd name="T32" fmla="*/ 0 w 226"/>
                  <a:gd name="T33" fmla="*/ 0 h 287"/>
                  <a:gd name="T34" fmla="*/ 0 w 226"/>
                  <a:gd name="T35" fmla="*/ 0 h 287"/>
                  <a:gd name="T36" fmla="*/ 0 w 226"/>
                  <a:gd name="T37" fmla="*/ 0 h 287"/>
                  <a:gd name="T38" fmla="*/ 0 w 226"/>
                  <a:gd name="T39" fmla="*/ 0 h 287"/>
                  <a:gd name="T40" fmla="*/ 0 w 226"/>
                  <a:gd name="T41" fmla="*/ 0 h 287"/>
                  <a:gd name="T42" fmla="*/ 0 w 226"/>
                  <a:gd name="T43" fmla="*/ 0 h 287"/>
                  <a:gd name="T44" fmla="*/ 0 w 226"/>
                  <a:gd name="T45" fmla="*/ 0 h 287"/>
                  <a:gd name="T46" fmla="*/ 0 w 226"/>
                  <a:gd name="T47" fmla="*/ 0 h 287"/>
                  <a:gd name="T48" fmla="*/ 0 w 226"/>
                  <a:gd name="T49" fmla="*/ 0 h 287"/>
                  <a:gd name="T50" fmla="*/ 0 w 226"/>
                  <a:gd name="T51" fmla="*/ 0 h 287"/>
                  <a:gd name="T52" fmla="*/ 0 w 226"/>
                  <a:gd name="T53" fmla="*/ 0 h 287"/>
                  <a:gd name="T54" fmla="*/ 0 w 226"/>
                  <a:gd name="T55" fmla="*/ 0 h 287"/>
                  <a:gd name="T56" fmla="*/ 0 w 226"/>
                  <a:gd name="T57" fmla="*/ 0 h 287"/>
                  <a:gd name="T58" fmla="*/ 0 w 226"/>
                  <a:gd name="T59" fmla="*/ 0 h 287"/>
                  <a:gd name="T60" fmla="*/ 0 w 226"/>
                  <a:gd name="T61" fmla="*/ 0 h 287"/>
                  <a:gd name="T62" fmla="*/ 0 w 226"/>
                  <a:gd name="T63" fmla="*/ 0 h 287"/>
                  <a:gd name="T64" fmla="*/ 0 w 226"/>
                  <a:gd name="T65" fmla="*/ 0 h 287"/>
                  <a:gd name="T66" fmla="*/ 0 w 226"/>
                  <a:gd name="T67" fmla="*/ 0 h 287"/>
                  <a:gd name="T68" fmla="*/ 0 w 226"/>
                  <a:gd name="T69" fmla="*/ 0 h 287"/>
                  <a:gd name="T70" fmla="*/ 0 w 226"/>
                  <a:gd name="T71" fmla="*/ 0 h 287"/>
                  <a:gd name="T72" fmla="*/ 0 w 226"/>
                  <a:gd name="T73" fmla="*/ 0 h 287"/>
                  <a:gd name="T74" fmla="*/ 0 w 226"/>
                  <a:gd name="T75" fmla="*/ 0 h 287"/>
                  <a:gd name="T76" fmla="*/ 0 w 226"/>
                  <a:gd name="T77" fmla="*/ 0 h 287"/>
                  <a:gd name="T78" fmla="*/ 0 w 226"/>
                  <a:gd name="T79" fmla="*/ 0 h 287"/>
                  <a:gd name="T80" fmla="*/ 0 w 226"/>
                  <a:gd name="T81" fmla="*/ 0 h 2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6"/>
                  <a:gd name="T124" fmla="*/ 0 h 287"/>
                  <a:gd name="T125" fmla="*/ 226 w 226"/>
                  <a:gd name="T126" fmla="*/ 287 h 28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6" h="287">
                    <a:moveTo>
                      <a:pt x="199" y="285"/>
                    </a:moveTo>
                    <a:lnTo>
                      <a:pt x="209" y="276"/>
                    </a:lnTo>
                    <a:lnTo>
                      <a:pt x="217" y="259"/>
                    </a:lnTo>
                    <a:lnTo>
                      <a:pt x="224" y="234"/>
                    </a:lnTo>
                    <a:lnTo>
                      <a:pt x="226" y="202"/>
                    </a:lnTo>
                    <a:lnTo>
                      <a:pt x="223" y="162"/>
                    </a:lnTo>
                    <a:lnTo>
                      <a:pt x="214" y="115"/>
                    </a:lnTo>
                    <a:lnTo>
                      <a:pt x="200" y="61"/>
                    </a:lnTo>
                    <a:lnTo>
                      <a:pt x="178" y="0"/>
                    </a:lnTo>
                    <a:lnTo>
                      <a:pt x="166" y="5"/>
                    </a:lnTo>
                    <a:lnTo>
                      <a:pt x="155" y="10"/>
                    </a:lnTo>
                    <a:lnTo>
                      <a:pt x="144" y="15"/>
                    </a:lnTo>
                    <a:lnTo>
                      <a:pt x="134" y="20"/>
                    </a:lnTo>
                    <a:lnTo>
                      <a:pt x="123" y="24"/>
                    </a:lnTo>
                    <a:lnTo>
                      <a:pt x="111" y="30"/>
                    </a:lnTo>
                    <a:lnTo>
                      <a:pt x="100" y="34"/>
                    </a:lnTo>
                    <a:lnTo>
                      <a:pt x="89" y="39"/>
                    </a:lnTo>
                    <a:lnTo>
                      <a:pt x="78" y="44"/>
                    </a:lnTo>
                    <a:lnTo>
                      <a:pt x="67" y="49"/>
                    </a:lnTo>
                    <a:lnTo>
                      <a:pt x="55" y="54"/>
                    </a:lnTo>
                    <a:lnTo>
                      <a:pt x="45" y="58"/>
                    </a:lnTo>
                    <a:lnTo>
                      <a:pt x="34" y="63"/>
                    </a:lnTo>
                    <a:lnTo>
                      <a:pt x="23" y="69"/>
                    </a:lnTo>
                    <a:lnTo>
                      <a:pt x="11" y="73"/>
                    </a:lnTo>
                    <a:lnTo>
                      <a:pt x="0" y="78"/>
                    </a:lnTo>
                    <a:lnTo>
                      <a:pt x="13" y="109"/>
                    </a:lnTo>
                    <a:lnTo>
                      <a:pt x="28" y="136"/>
                    </a:lnTo>
                    <a:lnTo>
                      <a:pt x="42" y="161"/>
                    </a:lnTo>
                    <a:lnTo>
                      <a:pt x="56" y="184"/>
                    </a:lnTo>
                    <a:lnTo>
                      <a:pt x="72" y="204"/>
                    </a:lnTo>
                    <a:lnTo>
                      <a:pt x="86" y="221"/>
                    </a:lnTo>
                    <a:lnTo>
                      <a:pt x="101" y="236"/>
                    </a:lnTo>
                    <a:lnTo>
                      <a:pt x="115" y="250"/>
                    </a:lnTo>
                    <a:lnTo>
                      <a:pt x="129" y="260"/>
                    </a:lnTo>
                    <a:lnTo>
                      <a:pt x="142" y="270"/>
                    </a:lnTo>
                    <a:lnTo>
                      <a:pt x="155" y="276"/>
                    </a:lnTo>
                    <a:lnTo>
                      <a:pt x="166" y="282"/>
                    </a:lnTo>
                    <a:lnTo>
                      <a:pt x="177" y="285"/>
                    </a:lnTo>
                    <a:lnTo>
                      <a:pt x="186" y="287"/>
                    </a:lnTo>
                    <a:lnTo>
                      <a:pt x="193" y="287"/>
                    </a:lnTo>
                    <a:lnTo>
                      <a:pt x="199" y="285"/>
                    </a:lnTo>
                    <a:close/>
                  </a:path>
                </a:pathLst>
              </a:custGeom>
              <a:solidFill>
                <a:srgbClr val="2B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3" name="Freeform 571"/>
              <p:cNvSpPr>
                <a:spLocks/>
              </p:cNvSpPr>
              <p:nvPr/>
            </p:nvSpPr>
            <p:spPr bwMode="auto">
              <a:xfrm>
                <a:off x="3433" y="3434"/>
                <a:ext cx="9" cy="15"/>
              </a:xfrm>
              <a:custGeom>
                <a:avLst/>
                <a:gdLst>
                  <a:gd name="T0" fmla="*/ 0 w 202"/>
                  <a:gd name="T1" fmla="*/ 0 h 274"/>
                  <a:gd name="T2" fmla="*/ 0 w 202"/>
                  <a:gd name="T3" fmla="*/ 0 h 274"/>
                  <a:gd name="T4" fmla="*/ 0 w 202"/>
                  <a:gd name="T5" fmla="*/ 0 h 274"/>
                  <a:gd name="T6" fmla="*/ 0 w 202"/>
                  <a:gd name="T7" fmla="*/ 0 h 274"/>
                  <a:gd name="T8" fmla="*/ 0 w 202"/>
                  <a:gd name="T9" fmla="*/ 0 h 274"/>
                  <a:gd name="T10" fmla="*/ 0 w 202"/>
                  <a:gd name="T11" fmla="*/ 0 h 274"/>
                  <a:gd name="T12" fmla="*/ 0 w 202"/>
                  <a:gd name="T13" fmla="*/ 0 h 274"/>
                  <a:gd name="T14" fmla="*/ 0 w 202"/>
                  <a:gd name="T15" fmla="*/ 0 h 274"/>
                  <a:gd name="T16" fmla="*/ 0 w 202"/>
                  <a:gd name="T17" fmla="*/ 0 h 274"/>
                  <a:gd name="T18" fmla="*/ 0 w 202"/>
                  <a:gd name="T19" fmla="*/ 0 h 274"/>
                  <a:gd name="T20" fmla="*/ 0 w 202"/>
                  <a:gd name="T21" fmla="*/ 0 h 274"/>
                  <a:gd name="T22" fmla="*/ 0 w 202"/>
                  <a:gd name="T23" fmla="*/ 0 h 274"/>
                  <a:gd name="T24" fmla="*/ 0 w 202"/>
                  <a:gd name="T25" fmla="*/ 0 h 274"/>
                  <a:gd name="T26" fmla="*/ 0 w 202"/>
                  <a:gd name="T27" fmla="*/ 0 h 274"/>
                  <a:gd name="T28" fmla="*/ 0 w 202"/>
                  <a:gd name="T29" fmla="*/ 0 h 274"/>
                  <a:gd name="T30" fmla="*/ 0 w 202"/>
                  <a:gd name="T31" fmla="*/ 0 h 274"/>
                  <a:gd name="T32" fmla="*/ 0 w 202"/>
                  <a:gd name="T33" fmla="*/ 0 h 274"/>
                  <a:gd name="T34" fmla="*/ 0 w 202"/>
                  <a:gd name="T35" fmla="*/ 0 h 274"/>
                  <a:gd name="T36" fmla="*/ 0 w 202"/>
                  <a:gd name="T37" fmla="*/ 0 h 274"/>
                  <a:gd name="T38" fmla="*/ 0 w 202"/>
                  <a:gd name="T39" fmla="*/ 0 h 274"/>
                  <a:gd name="T40" fmla="*/ 0 w 202"/>
                  <a:gd name="T41" fmla="*/ 0 h 274"/>
                  <a:gd name="T42" fmla="*/ 0 w 202"/>
                  <a:gd name="T43" fmla="*/ 0 h 274"/>
                  <a:gd name="T44" fmla="*/ 0 w 202"/>
                  <a:gd name="T45" fmla="*/ 0 h 274"/>
                  <a:gd name="T46" fmla="*/ 0 w 202"/>
                  <a:gd name="T47" fmla="*/ 0 h 274"/>
                  <a:gd name="T48" fmla="*/ 0 w 202"/>
                  <a:gd name="T49" fmla="*/ 0 h 274"/>
                  <a:gd name="T50" fmla="*/ 0 w 202"/>
                  <a:gd name="T51" fmla="*/ 0 h 274"/>
                  <a:gd name="T52" fmla="*/ 0 w 202"/>
                  <a:gd name="T53" fmla="*/ 0 h 274"/>
                  <a:gd name="T54" fmla="*/ 0 w 202"/>
                  <a:gd name="T55" fmla="*/ 0 h 274"/>
                  <a:gd name="T56" fmla="*/ 0 w 202"/>
                  <a:gd name="T57" fmla="*/ 0 h 274"/>
                  <a:gd name="T58" fmla="*/ 0 w 202"/>
                  <a:gd name="T59" fmla="*/ 0 h 274"/>
                  <a:gd name="T60" fmla="*/ 0 w 202"/>
                  <a:gd name="T61" fmla="*/ 0 h 274"/>
                  <a:gd name="T62" fmla="*/ 0 w 202"/>
                  <a:gd name="T63" fmla="*/ 0 h 274"/>
                  <a:gd name="T64" fmla="*/ 0 w 202"/>
                  <a:gd name="T65" fmla="*/ 0 h 2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274"/>
                  <a:gd name="T101" fmla="*/ 202 w 202"/>
                  <a:gd name="T102" fmla="*/ 274 h 2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274">
                    <a:moveTo>
                      <a:pt x="189" y="273"/>
                    </a:moveTo>
                    <a:lnTo>
                      <a:pt x="196" y="265"/>
                    </a:lnTo>
                    <a:lnTo>
                      <a:pt x="201" y="251"/>
                    </a:lnTo>
                    <a:lnTo>
                      <a:pt x="202" y="227"/>
                    </a:lnTo>
                    <a:lnTo>
                      <a:pt x="200" y="197"/>
                    </a:lnTo>
                    <a:lnTo>
                      <a:pt x="193" y="159"/>
                    </a:lnTo>
                    <a:lnTo>
                      <a:pt x="182" y="114"/>
                    </a:lnTo>
                    <a:lnTo>
                      <a:pt x="165" y="60"/>
                    </a:lnTo>
                    <a:lnTo>
                      <a:pt x="142" y="0"/>
                    </a:lnTo>
                    <a:lnTo>
                      <a:pt x="125" y="7"/>
                    </a:lnTo>
                    <a:lnTo>
                      <a:pt x="107" y="14"/>
                    </a:lnTo>
                    <a:lnTo>
                      <a:pt x="89" y="23"/>
                    </a:lnTo>
                    <a:lnTo>
                      <a:pt x="72" y="30"/>
                    </a:lnTo>
                    <a:lnTo>
                      <a:pt x="53" y="39"/>
                    </a:lnTo>
                    <a:lnTo>
                      <a:pt x="36" y="46"/>
                    </a:lnTo>
                    <a:lnTo>
                      <a:pt x="18" y="54"/>
                    </a:lnTo>
                    <a:lnTo>
                      <a:pt x="0" y="62"/>
                    </a:lnTo>
                    <a:lnTo>
                      <a:pt x="14" y="92"/>
                    </a:lnTo>
                    <a:lnTo>
                      <a:pt x="28" y="120"/>
                    </a:lnTo>
                    <a:lnTo>
                      <a:pt x="41" y="145"/>
                    </a:lnTo>
                    <a:lnTo>
                      <a:pt x="57" y="168"/>
                    </a:lnTo>
                    <a:lnTo>
                      <a:pt x="71" y="188"/>
                    </a:lnTo>
                    <a:lnTo>
                      <a:pt x="85" y="206"/>
                    </a:lnTo>
                    <a:lnTo>
                      <a:pt x="98" y="221"/>
                    </a:lnTo>
                    <a:lnTo>
                      <a:pt x="113" y="235"/>
                    </a:lnTo>
                    <a:lnTo>
                      <a:pt x="126" y="246"/>
                    </a:lnTo>
                    <a:lnTo>
                      <a:pt x="138" y="256"/>
                    </a:lnTo>
                    <a:lnTo>
                      <a:pt x="149" y="262"/>
                    </a:lnTo>
                    <a:lnTo>
                      <a:pt x="160" y="268"/>
                    </a:lnTo>
                    <a:lnTo>
                      <a:pt x="170" y="272"/>
                    </a:lnTo>
                    <a:lnTo>
                      <a:pt x="178" y="274"/>
                    </a:lnTo>
                    <a:lnTo>
                      <a:pt x="184" y="274"/>
                    </a:lnTo>
                    <a:lnTo>
                      <a:pt x="189" y="273"/>
                    </a:lnTo>
                    <a:close/>
                  </a:path>
                </a:pathLst>
              </a:custGeom>
              <a:solidFill>
                <a:srgbClr val="47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4" name="Freeform 572"/>
              <p:cNvSpPr>
                <a:spLocks/>
              </p:cNvSpPr>
              <p:nvPr/>
            </p:nvSpPr>
            <p:spPr bwMode="auto">
              <a:xfrm>
                <a:off x="3433" y="3435"/>
                <a:ext cx="9" cy="14"/>
              </a:xfrm>
              <a:custGeom>
                <a:avLst/>
                <a:gdLst>
                  <a:gd name="T0" fmla="*/ 0 w 186"/>
                  <a:gd name="T1" fmla="*/ 0 h 264"/>
                  <a:gd name="T2" fmla="*/ 0 w 186"/>
                  <a:gd name="T3" fmla="*/ 0 h 264"/>
                  <a:gd name="T4" fmla="*/ 0 w 186"/>
                  <a:gd name="T5" fmla="*/ 0 h 264"/>
                  <a:gd name="T6" fmla="*/ 0 w 186"/>
                  <a:gd name="T7" fmla="*/ 0 h 264"/>
                  <a:gd name="T8" fmla="*/ 0 w 186"/>
                  <a:gd name="T9" fmla="*/ 0 h 264"/>
                  <a:gd name="T10" fmla="*/ 0 w 186"/>
                  <a:gd name="T11" fmla="*/ 0 h 264"/>
                  <a:gd name="T12" fmla="*/ 0 w 186"/>
                  <a:gd name="T13" fmla="*/ 0 h 264"/>
                  <a:gd name="T14" fmla="*/ 0 w 186"/>
                  <a:gd name="T15" fmla="*/ 0 h 264"/>
                  <a:gd name="T16" fmla="*/ 0 w 186"/>
                  <a:gd name="T17" fmla="*/ 0 h 264"/>
                  <a:gd name="T18" fmla="*/ 0 w 186"/>
                  <a:gd name="T19" fmla="*/ 0 h 264"/>
                  <a:gd name="T20" fmla="*/ 0 w 186"/>
                  <a:gd name="T21" fmla="*/ 0 h 264"/>
                  <a:gd name="T22" fmla="*/ 0 w 186"/>
                  <a:gd name="T23" fmla="*/ 0 h 264"/>
                  <a:gd name="T24" fmla="*/ 0 w 186"/>
                  <a:gd name="T25" fmla="*/ 0 h 264"/>
                  <a:gd name="T26" fmla="*/ 0 w 186"/>
                  <a:gd name="T27" fmla="*/ 0 h 264"/>
                  <a:gd name="T28" fmla="*/ 0 w 186"/>
                  <a:gd name="T29" fmla="*/ 0 h 264"/>
                  <a:gd name="T30" fmla="*/ 0 w 186"/>
                  <a:gd name="T31" fmla="*/ 0 h 264"/>
                  <a:gd name="T32" fmla="*/ 0 w 186"/>
                  <a:gd name="T33" fmla="*/ 0 h 264"/>
                  <a:gd name="T34" fmla="*/ 0 w 186"/>
                  <a:gd name="T35" fmla="*/ 0 h 264"/>
                  <a:gd name="T36" fmla="*/ 0 w 186"/>
                  <a:gd name="T37" fmla="*/ 0 h 264"/>
                  <a:gd name="T38" fmla="*/ 0 w 186"/>
                  <a:gd name="T39" fmla="*/ 0 h 264"/>
                  <a:gd name="T40" fmla="*/ 0 w 186"/>
                  <a:gd name="T41" fmla="*/ 0 h 264"/>
                  <a:gd name="T42" fmla="*/ 0 w 186"/>
                  <a:gd name="T43" fmla="*/ 0 h 264"/>
                  <a:gd name="T44" fmla="*/ 0 w 186"/>
                  <a:gd name="T45" fmla="*/ 0 h 264"/>
                  <a:gd name="T46" fmla="*/ 0 w 186"/>
                  <a:gd name="T47" fmla="*/ 0 h 264"/>
                  <a:gd name="T48" fmla="*/ 0 w 186"/>
                  <a:gd name="T49" fmla="*/ 0 h 264"/>
                  <a:gd name="T50" fmla="*/ 0 w 186"/>
                  <a:gd name="T51" fmla="*/ 0 h 264"/>
                  <a:gd name="T52" fmla="*/ 0 w 186"/>
                  <a:gd name="T53" fmla="*/ 0 h 264"/>
                  <a:gd name="T54" fmla="*/ 0 w 186"/>
                  <a:gd name="T55" fmla="*/ 0 h 264"/>
                  <a:gd name="T56" fmla="*/ 0 w 186"/>
                  <a:gd name="T57" fmla="*/ 0 h 264"/>
                  <a:gd name="T58" fmla="*/ 0 w 186"/>
                  <a:gd name="T59" fmla="*/ 0 h 264"/>
                  <a:gd name="T60" fmla="*/ 0 w 186"/>
                  <a:gd name="T61" fmla="*/ 0 h 264"/>
                  <a:gd name="T62" fmla="*/ 0 w 186"/>
                  <a:gd name="T63" fmla="*/ 0 h 264"/>
                  <a:gd name="T64" fmla="*/ 0 w 186"/>
                  <a:gd name="T65" fmla="*/ 0 h 2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264"/>
                  <a:gd name="T101" fmla="*/ 186 w 186"/>
                  <a:gd name="T102" fmla="*/ 264 h 2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264">
                    <a:moveTo>
                      <a:pt x="180" y="263"/>
                    </a:moveTo>
                    <a:lnTo>
                      <a:pt x="185" y="256"/>
                    </a:lnTo>
                    <a:lnTo>
                      <a:pt x="186" y="243"/>
                    </a:lnTo>
                    <a:lnTo>
                      <a:pt x="183" y="222"/>
                    </a:lnTo>
                    <a:lnTo>
                      <a:pt x="177" y="193"/>
                    </a:lnTo>
                    <a:lnTo>
                      <a:pt x="166" y="157"/>
                    </a:lnTo>
                    <a:lnTo>
                      <a:pt x="151" y="113"/>
                    </a:lnTo>
                    <a:lnTo>
                      <a:pt x="131" y="60"/>
                    </a:lnTo>
                    <a:lnTo>
                      <a:pt x="108" y="0"/>
                    </a:lnTo>
                    <a:lnTo>
                      <a:pt x="94" y="7"/>
                    </a:lnTo>
                    <a:lnTo>
                      <a:pt x="80" y="13"/>
                    </a:lnTo>
                    <a:lnTo>
                      <a:pt x="67" y="18"/>
                    </a:lnTo>
                    <a:lnTo>
                      <a:pt x="54" y="24"/>
                    </a:lnTo>
                    <a:lnTo>
                      <a:pt x="40" y="30"/>
                    </a:lnTo>
                    <a:lnTo>
                      <a:pt x="27" y="36"/>
                    </a:lnTo>
                    <a:lnTo>
                      <a:pt x="13" y="41"/>
                    </a:lnTo>
                    <a:lnTo>
                      <a:pt x="0" y="48"/>
                    </a:lnTo>
                    <a:lnTo>
                      <a:pt x="13" y="78"/>
                    </a:lnTo>
                    <a:lnTo>
                      <a:pt x="26" y="106"/>
                    </a:lnTo>
                    <a:lnTo>
                      <a:pt x="40" y="131"/>
                    </a:lnTo>
                    <a:lnTo>
                      <a:pt x="55" y="154"/>
                    </a:lnTo>
                    <a:lnTo>
                      <a:pt x="69" y="174"/>
                    </a:lnTo>
                    <a:lnTo>
                      <a:pt x="83" y="192"/>
                    </a:lnTo>
                    <a:lnTo>
                      <a:pt x="96" y="208"/>
                    </a:lnTo>
                    <a:lnTo>
                      <a:pt x="110" y="222"/>
                    </a:lnTo>
                    <a:lnTo>
                      <a:pt x="122" y="233"/>
                    </a:lnTo>
                    <a:lnTo>
                      <a:pt x="134" y="243"/>
                    </a:lnTo>
                    <a:lnTo>
                      <a:pt x="145" y="250"/>
                    </a:lnTo>
                    <a:lnTo>
                      <a:pt x="155" y="256"/>
                    </a:lnTo>
                    <a:lnTo>
                      <a:pt x="164" y="261"/>
                    </a:lnTo>
                    <a:lnTo>
                      <a:pt x="171" y="263"/>
                    </a:lnTo>
                    <a:lnTo>
                      <a:pt x="176" y="264"/>
                    </a:lnTo>
                    <a:lnTo>
                      <a:pt x="180" y="263"/>
                    </a:lnTo>
                    <a:close/>
                  </a:path>
                </a:pathLst>
              </a:custGeom>
              <a:solidFill>
                <a:srgbClr val="61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5" name="Freeform 573"/>
              <p:cNvSpPr>
                <a:spLocks/>
              </p:cNvSpPr>
              <p:nvPr/>
            </p:nvSpPr>
            <p:spPr bwMode="auto">
              <a:xfrm>
                <a:off x="3433" y="3435"/>
                <a:ext cx="8" cy="14"/>
              </a:xfrm>
              <a:custGeom>
                <a:avLst/>
                <a:gdLst>
                  <a:gd name="T0" fmla="*/ 0 w 173"/>
                  <a:gd name="T1" fmla="*/ 0 h 251"/>
                  <a:gd name="T2" fmla="*/ 0 w 173"/>
                  <a:gd name="T3" fmla="*/ 0 h 251"/>
                  <a:gd name="T4" fmla="*/ 0 w 173"/>
                  <a:gd name="T5" fmla="*/ 0 h 251"/>
                  <a:gd name="T6" fmla="*/ 0 w 173"/>
                  <a:gd name="T7" fmla="*/ 0 h 251"/>
                  <a:gd name="T8" fmla="*/ 0 w 173"/>
                  <a:gd name="T9" fmla="*/ 0 h 251"/>
                  <a:gd name="T10" fmla="*/ 0 w 173"/>
                  <a:gd name="T11" fmla="*/ 0 h 251"/>
                  <a:gd name="T12" fmla="*/ 0 w 173"/>
                  <a:gd name="T13" fmla="*/ 0 h 251"/>
                  <a:gd name="T14" fmla="*/ 0 w 173"/>
                  <a:gd name="T15" fmla="*/ 0 h 251"/>
                  <a:gd name="T16" fmla="*/ 0 w 173"/>
                  <a:gd name="T17" fmla="*/ 0 h 251"/>
                  <a:gd name="T18" fmla="*/ 0 w 173"/>
                  <a:gd name="T19" fmla="*/ 0 h 251"/>
                  <a:gd name="T20" fmla="*/ 0 w 173"/>
                  <a:gd name="T21" fmla="*/ 0 h 251"/>
                  <a:gd name="T22" fmla="*/ 0 w 173"/>
                  <a:gd name="T23" fmla="*/ 0 h 251"/>
                  <a:gd name="T24" fmla="*/ 0 w 173"/>
                  <a:gd name="T25" fmla="*/ 0 h 251"/>
                  <a:gd name="T26" fmla="*/ 0 w 173"/>
                  <a:gd name="T27" fmla="*/ 0 h 251"/>
                  <a:gd name="T28" fmla="*/ 0 w 173"/>
                  <a:gd name="T29" fmla="*/ 0 h 251"/>
                  <a:gd name="T30" fmla="*/ 0 w 173"/>
                  <a:gd name="T31" fmla="*/ 0 h 251"/>
                  <a:gd name="T32" fmla="*/ 0 w 173"/>
                  <a:gd name="T33" fmla="*/ 0 h 251"/>
                  <a:gd name="T34" fmla="*/ 0 w 173"/>
                  <a:gd name="T35" fmla="*/ 0 h 251"/>
                  <a:gd name="T36" fmla="*/ 0 w 173"/>
                  <a:gd name="T37" fmla="*/ 0 h 251"/>
                  <a:gd name="T38" fmla="*/ 0 w 173"/>
                  <a:gd name="T39" fmla="*/ 0 h 251"/>
                  <a:gd name="T40" fmla="*/ 0 w 173"/>
                  <a:gd name="T41" fmla="*/ 0 h 251"/>
                  <a:gd name="T42" fmla="*/ 0 w 173"/>
                  <a:gd name="T43" fmla="*/ 0 h 251"/>
                  <a:gd name="T44" fmla="*/ 0 w 173"/>
                  <a:gd name="T45" fmla="*/ 0 h 251"/>
                  <a:gd name="T46" fmla="*/ 0 w 173"/>
                  <a:gd name="T47" fmla="*/ 0 h 251"/>
                  <a:gd name="T48" fmla="*/ 0 w 173"/>
                  <a:gd name="T49" fmla="*/ 0 h 251"/>
                  <a:gd name="T50" fmla="*/ 0 w 173"/>
                  <a:gd name="T51" fmla="*/ 0 h 251"/>
                  <a:gd name="T52" fmla="*/ 0 w 173"/>
                  <a:gd name="T53" fmla="*/ 0 h 251"/>
                  <a:gd name="T54" fmla="*/ 0 w 173"/>
                  <a:gd name="T55" fmla="*/ 0 h 251"/>
                  <a:gd name="T56" fmla="*/ 0 w 173"/>
                  <a:gd name="T57" fmla="*/ 0 h 251"/>
                  <a:gd name="T58" fmla="*/ 0 w 173"/>
                  <a:gd name="T59" fmla="*/ 0 h 251"/>
                  <a:gd name="T60" fmla="*/ 0 w 173"/>
                  <a:gd name="T61" fmla="*/ 0 h 251"/>
                  <a:gd name="T62" fmla="*/ 0 w 173"/>
                  <a:gd name="T63" fmla="*/ 0 h 251"/>
                  <a:gd name="T64" fmla="*/ 0 w 173"/>
                  <a:gd name="T65" fmla="*/ 0 h 2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251"/>
                  <a:gd name="T101" fmla="*/ 173 w 173"/>
                  <a:gd name="T102" fmla="*/ 251 h 2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251">
                    <a:moveTo>
                      <a:pt x="171" y="251"/>
                    </a:moveTo>
                    <a:lnTo>
                      <a:pt x="173" y="245"/>
                    </a:lnTo>
                    <a:lnTo>
                      <a:pt x="170" y="233"/>
                    </a:lnTo>
                    <a:lnTo>
                      <a:pt x="164" y="214"/>
                    </a:lnTo>
                    <a:lnTo>
                      <a:pt x="153" y="187"/>
                    </a:lnTo>
                    <a:lnTo>
                      <a:pt x="137" y="153"/>
                    </a:lnTo>
                    <a:lnTo>
                      <a:pt x="119" y="110"/>
                    </a:lnTo>
                    <a:lnTo>
                      <a:pt x="97" y="60"/>
                    </a:lnTo>
                    <a:lnTo>
                      <a:pt x="72" y="0"/>
                    </a:lnTo>
                    <a:lnTo>
                      <a:pt x="63" y="4"/>
                    </a:lnTo>
                    <a:lnTo>
                      <a:pt x="54" y="7"/>
                    </a:lnTo>
                    <a:lnTo>
                      <a:pt x="45" y="11"/>
                    </a:lnTo>
                    <a:lnTo>
                      <a:pt x="36" y="16"/>
                    </a:lnTo>
                    <a:lnTo>
                      <a:pt x="27" y="20"/>
                    </a:lnTo>
                    <a:lnTo>
                      <a:pt x="18" y="23"/>
                    </a:lnTo>
                    <a:lnTo>
                      <a:pt x="9" y="27"/>
                    </a:lnTo>
                    <a:lnTo>
                      <a:pt x="0" y="31"/>
                    </a:lnTo>
                    <a:lnTo>
                      <a:pt x="13" y="62"/>
                    </a:lnTo>
                    <a:lnTo>
                      <a:pt x="26" y="89"/>
                    </a:lnTo>
                    <a:lnTo>
                      <a:pt x="41" y="115"/>
                    </a:lnTo>
                    <a:lnTo>
                      <a:pt x="54" y="138"/>
                    </a:lnTo>
                    <a:lnTo>
                      <a:pt x="68" y="159"/>
                    </a:lnTo>
                    <a:lnTo>
                      <a:pt x="81" y="177"/>
                    </a:lnTo>
                    <a:lnTo>
                      <a:pt x="95" y="193"/>
                    </a:lnTo>
                    <a:lnTo>
                      <a:pt x="107" y="206"/>
                    </a:lnTo>
                    <a:lnTo>
                      <a:pt x="119" y="218"/>
                    </a:lnTo>
                    <a:lnTo>
                      <a:pt x="130" y="229"/>
                    </a:lnTo>
                    <a:lnTo>
                      <a:pt x="141" y="236"/>
                    </a:lnTo>
                    <a:lnTo>
                      <a:pt x="150" y="242"/>
                    </a:lnTo>
                    <a:lnTo>
                      <a:pt x="157" y="246"/>
                    </a:lnTo>
                    <a:lnTo>
                      <a:pt x="163" y="250"/>
                    </a:lnTo>
                    <a:lnTo>
                      <a:pt x="168" y="251"/>
                    </a:lnTo>
                    <a:lnTo>
                      <a:pt x="171" y="251"/>
                    </a:lnTo>
                    <a:close/>
                  </a:path>
                </a:pathLst>
              </a:custGeom>
              <a:solidFill>
                <a:srgbClr val="7A82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6" name="Freeform 574"/>
              <p:cNvSpPr>
                <a:spLocks/>
              </p:cNvSpPr>
              <p:nvPr/>
            </p:nvSpPr>
            <p:spPr bwMode="auto">
              <a:xfrm>
                <a:off x="3434" y="3436"/>
                <a:ext cx="7" cy="13"/>
              </a:xfrm>
              <a:custGeom>
                <a:avLst/>
                <a:gdLst>
                  <a:gd name="T0" fmla="*/ 0 w 163"/>
                  <a:gd name="T1" fmla="*/ 0 h 240"/>
                  <a:gd name="T2" fmla="*/ 0 w 163"/>
                  <a:gd name="T3" fmla="*/ 0 h 240"/>
                  <a:gd name="T4" fmla="*/ 0 w 163"/>
                  <a:gd name="T5" fmla="*/ 0 h 240"/>
                  <a:gd name="T6" fmla="*/ 0 w 163"/>
                  <a:gd name="T7" fmla="*/ 0 h 240"/>
                  <a:gd name="T8" fmla="*/ 0 w 163"/>
                  <a:gd name="T9" fmla="*/ 0 h 240"/>
                  <a:gd name="T10" fmla="*/ 0 w 163"/>
                  <a:gd name="T11" fmla="*/ 0 h 240"/>
                  <a:gd name="T12" fmla="*/ 0 w 163"/>
                  <a:gd name="T13" fmla="*/ 0 h 240"/>
                  <a:gd name="T14" fmla="*/ 0 w 163"/>
                  <a:gd name="T15" fmla="*/ 0 h 240"/>
                  <a:gd name="T16" fmla="*/ 0 w 163"/>
                  <a:gd name="T17" fmla="*/ 0 h 240"/>
                  <a:gd name="T18" fmla="*/ 0 w 163"/>
                  <a:gd name="T19" fmla="*/ 0 h 240"/>
                  <a:gd name="T20" fmla="*/ 0 w 163"/>
                  <a:gd name="T21" fmla="*/ 0 h 240"/>
                  <a:gd name="T22" fmla="*/ 0 w 163"/>
                  <a:gd name="T23" fmla="*/ 0 h 240"/>
                  <a:gd name="T24" fmla="*/ 0 w 163"/>
                  <a:gd name="T25" fmla="*/ 0 h 240"/>
                  <a:gd name="T26" fmla="*/ 0 w 163"/>
                  <a:gd name="T27" fmla="*/ 0 h 240"/>
                  <a:gd name="T28" fmla="*/ 0 w 163"/>
                  <a:gd name="T29" fmla="*/ 0 h 240"/>
                  <a:gd name="T30" fmla="*/ 0 w 163"/>
                  <a:gd name="T31" fmla="*/ 0 h 240"/>
                  <a:gd name="T32" fmla="*/ 0 w 163"/>
                  <a:gd name="T33" fmla="*/ 0 h 240"/>
                  <a:gd name="T34" fmla="*/ 0 w 163"/>
                  <a:gd name="T35" fmla="*/ 0 h 240"/>
                  <a:gd name="T36" fmla="*/ 0 w 163"/>
                  <a:gd name="T37" fmla="*/ 0 h 240"/>
                  <a:gd name="T38" fmla="*/ 0 w 163"/>
                  <a:gd name="T39" fmla="*/ 0 h 240"/>
                  <a:gd name="T40" fmla="*/ 0 w 163"/>
                  <a:gd name="T41" fmla="*/ 0 h 240"/>
                  <a:gd name="T42" fmla="*/ 0 w 163"/>
                  <a:gd name="T43" fmla="*/ 0 h 240"/>
                  <a:gd name="T44" fmla="*/ 0 w 163"/>
                  <a:gd name="T45" fmla="*/ 0 h 240"/>
                  <a:gd name="T46" fmla="*/ 0 w 163"/>
                  <a:gd name="T47" fmla="*/ 0 h 240"/>
                  <a:gd name="T48" fmla="*/ 0 w 163"/>
                  <a:gd name="T49" fmla="*/ 0 h 240"/>
                  <a:gd name="T50" fmla="*/ 0 w 163"/>
                  <a:gd name="T51" fmla="*/ 0 h 240"/>
                  <a:gd name="T52" fmla="*/ 0 w 163"/>
                  <a:gd name="T53" fmla="*/ 0 h 240"/>
                  <a:gd name="T54" fmla="*/ 0 w 163"/>
                  <a:gd name="T55" fmla="*/ 0 h 240"/>
                  <a:gd name="T56" fmla="*/ 0 w 163"/>
                  <a:gd name="T57" fmla="*/ 0 h 240"/>
                  <a:gd name="T58" fmla="*/ 0 w 163"/>
                  <a:gd name="T59" fmla="*/ 0 h 240"/>
                  <a:gd name="T60" fmla="*/ 0 w 163"/>
                  <a:gd name="T61" fmla="*/ 0 h 240"/>
                  <a:gd name="T62" fmla="*/ 0 w 163"/>
                  <a:gd name="T63" fmla="*/ 0 h 240"/>
                  <a:gd name="T64" fmla="*/ 0 w 163"/>
                  <a:gd name="T65" fmla="*/ 0 h 2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3"/>
                  <a:gd name="T100" fmla="*/ 0 h 240"/>
                  <a:gd name="T101" fmla="*/ 163 w 163"/>
                  <a:gd name="T102" fmla="*/ 240 h 2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3" h="240">
                    <a:moveTo>
                      <a:pt x="163" y="240"/>
                    </a:moveTo>
                    <a:lnTo>
                      <a:pt x="162" y="235"/>
                    </a:lnTo>
                    <a:lnTo>
                      <a:pt x="156" y="225"/>
                    </a:lnTo>
                    <a:lnTo>
                      <a:pt x="145" y="208"/>
                    </a:lnTo>
                    <a:lnTo>
                      <a:pt x="129" y="183"/>
                    </a:lnTo>
                    <a:lnTo>
                      <a:pt x="110" y="150"/>
                    </a:lnTo>
                    <a:lnTo>
                      <a:pt x="89" y="110"/>
                    </a:lnTo>
                    <a:lnTo>
                      <a:pt x="64" y="59"/>
                    </a:lnTo>
                    <a:lnTo>
                      <a:pt x="39" y="0"/>
                    </a:lnTo>
                    <a:lnTo>
                      <a:pt x="34" y="2"/>
                    </a:lnTo>
                    <a:lnTo>
                      <a:pt x="28" y="5"/>
                    </a:lnTo>
                    <a:lnTo>
                      <a:pt x="24" y="7"/>
                    </a:lnTo>
                    <a:lnTo>
                      <a:pt x="19" y="9"/>
                    </a:lnTo>
                    <a:lnTo>
                      <a:pt x="14" y="11"/>
                    </a:lnTo>
                    <a:lnTo>
                      <a:pt x="10" y="13"/>
                    </a:lnTo>
                    <a:lnTo>
                      <a:pt x="5" y="15"/>
                    </a:lnTo>
                    <a:lnTo>
                      <a:pt x="0" y="17"/>
                    </a:lnTo>
                    <a:lnTo>
                      <a:pt x="13" y="48"/>
                    </a:lnTo>
                    <a:lnTo>
                      <a:pt x="26" y="75"/>
                    </a:lnTo>
                    <a:lnTo>
                      <a:pt x="41" y="102"/>
                    </a:lnTo>
                    <a:lnTo>
                      <a:pt x="54" y="124"/>
                    </a:lnTo>
                    <a:lnTo>
                      <a:pt x="68" y="145"/>
                    </a:lnTo>
                    <a:lnTo>
                      <a:pt x="82" y="163"/>
                    </a:lnTo>
                    <a:lnTo>
                      <a:pt x="94" y="180"/>
                    </a:lnTo>
                    <a:lnTo>
                      <a:pt x="106" y="193"/>
                    </a:lnTo>
                    <a:lnTo>
                      <a:pt x="117" y="205"/>
                    </a:lnTo>
                    <a:lnTo>
                      <a:pt x="127" y="215"/>
                    </a:lnTo>
                    <a:lnTo>
                      <a:pt x="138" y="224"/>
                    </a:lnTo>
                    <a:lnTo>
                      <a:pt x="146" y="230"/>
                    </a:lnTo>
                    <a:lnTo>
                      <a:pt x="152" y="234"/>
                    </a:lnTo>
                    <a:lnTo>
                      <a:pt x="158" y="238"/>
                    </a:lnTo>
                    <a:lnTo>
                      <a:pt x="161" y="240"/>
                    </a:lnTo>
                    <a:lnTo>
                      <a:pt x="163" y="240"/>
                    </a:lnTo>
                    <a:close/>
                  </a:path>
                </a:pathLst>
              </a:custGeom>
              <a:solidFill>
                <a:srgbClr val="91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577" name="Freeform 575"/>
              <p:cNvSpPr>
                <a:spLocks/>
              </p:cNvSpPr>
              <p:nvPr/>
            </p:nvSpPr>
            <p:spPr bwMode="auto">
              <a:xfrm>
                <a:off x="3441" y="3449"/>
                <a:ext cx="2" cy="5"/>
              </a:xfrm>
              <a:custGeom>
                <a:avLst/>
                <a:gdLst>
                  <a:gd name="T0" fmla="*/ 0 w 48"/>
                  <a:gd name="T1" fmla="*/ 0 h 99"/>
                  <a:gd name="T2" fmla="*/ 0 w 48"/>
                  <a:gd name="T3" fmla="*/ 0 h 99"/>
                  <a:gd name="T4" fmla="*/ 0 w 48"/>
                  <a:gd name="T5" fmla="*/ 0 h 99"/>
                  <a:gd name="T6" fmla="*/ 0 w 48"/>
                  <a:gd name="T7" fmla="*/ 0 h 99"/>
                  <a:gd name="T8" fmla="*/ 0 w 48"/>
                  <a:gd name="T9" fmla="*/ 0 h 99"/>
                  <a:gd name="T10" fmla="*/ 0 w 48"/>
                  <a:gd name="T11" fmla="*/ 0 h 99"/>
                  <a:gd name="T12" fmla="*/ 0 w 48"/>
                  <a:gd name="T13" fmla="*/ 0 h 99"/>
                  <a:gd name="T14" fmla="*/ 0 w 48"/>
                  <a:gd name="T15" fmla="*/ 0 h 99"/>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99"/>
                  <a:gd name="T26" fmla="*/ 48 w 4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99">
                    <a:moveTo>
                      <a:pt x="13" y="0"/>
                    </a:moveTo>
                    <a:lnTo>
                      <a:pt x="44" y="76"/>
                    </a:lnTo>
                    <a:lnTo>
                      <a:pt x="48" y="92"/>
                    </a:lnTo>
                    <a:lnTo>
                      <a:pt x="46" y="99"/>
                    </a:lnTo>
                    <a:lnTo>
                      <a:pt x="39" y="96"/>
                    </a:lnTo>
                    <a:lnTo>
                      <a:pt x="31" y="83"/>
                    </a:lnTo>
                    <a:lnTo>
                      <a:pt x="0" y="7"/>
                    </a:lnTo>
                    <a:lnTo>
                      <a:pt x="13" y="0"/>
                    </a:lnTo>
                    <a:close/>
                  </a:path>
                </a:pathLst>
              </a:custGeom>
              <a:solidFill>
                <a:srgbClr val="2B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Ad hoc wireless network (cont)</a:t>
            </a:r>
            <a:endParaRPr lang="el-GR" altLang="en-US" smtClean="0"/>
          </a:p>
        </p:txBody>
      </p:sp>
      <p:sp>
        <p:nvSpPr>
          <p:cNvPr id="20483" name="Rectangle 3"/>
          <p:cNvSpPr>
            <a:spLocks noGrp="1" noChangeArrowheads="1"/>
          </p:cNvSpPr>
          <p:nvPr>
            <p:ph type="body" idx="1"/>
          </p:nvPr>
        </p:nvSpPr>
        <p:spPr/>
        <p:txBody>
          <a:bodyPr/>
          <a:lstStyle/>
          <a:p>
            <a:pPr eaLnBrk="1" hangingPunct="1"/>
            <a:r>
              <a:rPr lang="en-US" altLang="en-US" smtClean="0"/>
              <a:t>Nodes within an ad-hoc network can  communicate if </a:t>
            </a:r>
          </a:p>
          <a:p>
            <a:pPr lvl="1" eaLnBrk="1" hangingPunct="1"/>
            <a:r>
              <a:rPr lang="en-US" altLang="en-US" smtClean="0"/>
              <a:t>they are within each other’s radio range</a:t>
            </a:r>
          </a:p>
          <a:p>
            <a:pPr lvl="1" eaLnBrk="1" hangingPunct="1"/>
            <a:r>
              <a:rPr lang="en-US" altLang="en-US" smtClean="0"/>
              <a:t>other nodes can forward frames </a:t>
            </a:r>
          </a:p>
          <a:p>
            <a:pPr eaLnBrk="1" hangingPunct="1"/>
            <a:r>
              <a:rPr lang="en-US" altLang="en-US" smtClean="0"/>
              <a:t>IEEE 802.11 and HiperLAN2 are typically infrastructure-based networks, which additionally support ad-hoc networking</a:t>
            </a:r>
          </a:p>
          <a:p>
            <a:pPr eaLnBrk="1" hangingPunct="1"/>
            <a:r>
              <a:rPr lang="en-US" altLang="en-US" smtClean="0"/>
              <a:t>Bluetooth is a typical wireless ad-hoc network</a:t>
            </a:r>
          </a:p>
          <a:p>
            <a:pPr eaLnBrk="1" hangingPunct="1"/>
            <a:endParaRPr lang="el-GR"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z="4000" smtClean="0"/>
              <a:t>IEEE 802.11 architecture and layers</a:t>
            </a:r>
            <a:endParaRPr lang="el-GR" altLang="en-US" sz="4000" smtClean="0"/>
          </a:p>
        </p:txBody>
      </p:sp>
      <p:sp>
        <p:nvSpPr>
          <p:cNvPr id="21514" name="Text Box 14"/>
          <p:cNvSpPr txBox="1">
            <a:spLocks noChangeArrowheads="1"/>
          </p:cNvSpPr>
          <p:nvPr/>
        </p:nvSpPr>
        <p:spPr bwMode="auto">
          <a:xfrm>
            <a:off x="3851275" y="3448050"/>
            <a:ext cx="1312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600"/>
              <a:t>access point</a:t>
            </a:r>
          </a:p>
        </p:txBody>
      </p:sp>
      <p:sp>
        <p:nvSpPr>
          <p:cNvPr id="21515" name="Text Box 15"/>
          <p:cNvSpPr txBox="1">
            <a:spLocks noChangeArrowheads="1"/>
          </p:cNvSpPr>
          <p:nvPr/>
        </p:nvSpPr>
        <p:spPr bwMode="auto">
          <a:xfrm>
            <a:off x="7812088" y="1431925"/>
            <a:ext cx="7826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fixed</a:t>
            </a:r>
          </a:p>
          <a:p>
            <a:pPr>
              <a:spcBef>
                <a:spcPct val="0"/>
              </a:spcBef>
              <a:buClrTx/>
              <a:buSzTx/>
              <a:buFontTx/>
              <a:buNone/>
            </a:pPr>
            <a:r>
              <a:rPr lang="de-DE" altLang="en-US" sz="1600"/>
              <a:t>station</a:t>
            </a:r>
          </a:p>
        </p:txBody>
      </p:sp>
      <p:grpSp>
        <p:nvGrpSpPr>
          <p:cNvPr id="3" name="Group 2" descr="layers"/>
          <p:cNvGrpSpPr/>
          <p:nvPr/>
        </p:nvGrpSpPr>
        <p:grpSpPr>
          <a:xfrm>
            <a:off x="762000" y="3733800"/>
            <a:ext cx="7467600" cy="2514600"/>
            <a:chOff x="762000" y="3733800"/>
            <a:chExt cx="7467600" cy="2514600"/>
          </a:xfrm>
        </p:grpSpPr>
        <p:sp>
          <p:nvSpPr>
            <p:cNvPr id="21507" name="Rectangle 4"/>
            <p:cNvSpPr>
              <a:spLocks noChangeArrowheads="1"/>
            </p:cNvSpPr>
            <p:nvPr/>
          </p:nvSpPr>
          <p:spPr bwMode="auto">
            <a:xfrm>
              <a:off x="762000" y="5257800"/>
              <a:ext cx="3810000" cy="7620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21516" name="Rectangle 16"/>
            <p:cNvSpPr>
              <a:spLocks noChangeArrowheads="1"/>
            </p:cNvSpPr>
            <p:nvPr/>
          </p:nvSpPr>
          <p:spPr bwMode="auto">
            <a:xfrm>
              <a:off x="762000" y="3733800"/>
              <a:ext cx="1676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application</a:t>
              </a:r>
            </a:p>
          </p:txBody>
        </p:sp>
        <p:sp>
          <p:nvSpPr>
            <p:cNvPr id="21517" name="Rectangle 17"/>
            <p:cNvSpPr>
              <a:spLocks noChangeArrowheads="1"/>
            </p:cNvSpPr>
            <p:nvPr/>
          </p:nvSpPr>
          <p:spPr bwMode="auto">
            <a:xfrm>
              <a:off x="762000" y="4114800"/>
              <a:ext cx="1676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TCP</a:t>
              </a:r>
            </a:p>
          </p:txBody>
        </p:sp>
        <p:sp>
          <p:nvSpPr>
            <p:cNvPr id="21518" name="Rectangle 18"/>
            <p:cNvSpPr>
              <a:spLocks noChangeArrowheads="1"/>
            </p:cNvSpPr>
            <p:nvPr/>
          </p:nvSpPr>
          <p:spPr bwMode="auto">
            <a:xfrm>
              <a:off x="762000" y="5638800"/>
              <a:ext cx="1676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solidFill>
                    <a:schemeClr val="bg1"/>
                  </a:solidFill>
                </a:rPr>
                <a:t>802.11 PHY</a:t>
              </a:r>
            </a:p>
          </p:txBody>
        </p:sp>
        <p:sp>
          <p:nvSpPr>
            <p:cNvPr id="21519" name="Rectangle 19"/>
            <p:cNvSpPr>
              <a:spLocks noChangeArrowheads="1"/>
            </p:cNvSpPr>
            <p:nvPr/>
          </p:nvSpPr>
          <p:spPr bwMode="auto">
            <a:xfrm>
              <a:off x="762000" y="5257800"/>
              <a:ext cx="1676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solidFill>
                    <a:schemeClr val="bg1"/>
                  </a:solidFill>
                </a:rPr>
                <a:t>802.11 MAC</a:t>
              </a:r>
            </a:p>
          </p:txBody>
        </p:sp>
        <p:sp>
          <p:nvSpPr>
            <p:cNvPr id="21520" name="Rectangle 20"/>
            <p:cNvSpPr>
              <a:spLocks noChangeArrowheads="1"/>
            </p:cNvSpPr>
            <p:nvPr/>
          </p:nvSpPr>
          <p:spPr bwMode="auto">
            <a:xfrm>
              <a:off x="762000" y="4495800"/>
              <a:ext cx="1676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IP</a:t>
              </a:r>
            </a:p>
          </p:txBody>
        </p:sp>
        <p:sp>
          <p:nvSpPr>
            <p:cNvPr id="21521" name="Rectangle 21"/>
            <p:cNvSpPr>
              <a:spLocks noChangeArrowheads="1"/>
            </p:cNvSpPr>
            <p:nvPr/>
          </p:nvSpPr>
          <p:spPr bwMode="auto">
            <a:xfrm>
              <a:off x="4572000" y="5257800"/>
              <a:ext cx="1295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802.3 MAC</a:t>
              </a:r>
            </a:p>
          </p:txBody>
        </p:sp>
        <p:sp>
          <p:nvSpPr>
            <p:cNvPr id="21522" name="Rectangle 22"/>
            <p:cNvSpPr>
              <a:spLocks noChangeArrowheads="1"/>
            </p:cNvSpPr>
            <p:nvPr/>
          </p:nvSpPr>
          <p:spPr bwMode="auto">
            <a:xfrm>
              <a:off x="4572000" y="5638800"/>
              <a:ext cx="1295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802.3 PHY</a:t>
              </a:r>
            </a:p>
          </p:txBody>
        </p:sp>
        <p:sp>
          <p:nvSpPr>
            <p:cNvPr id="21523" name="Rectangle 23"/>
            <p:cNvSpPr>
              <a:spLocks noChangeArrowheads="1"/>
            </p:cNvSpPr>
            <p:nvPr/>
          </p:nvSpPr>
          <p:spPr bwMode="auto">
            <a:xfrm>
              <a:off x="6553200" y="3733800"/>
              <a:ext cx="1676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application</a:t>
              </a:r>
            </a:p>
          </p:txBody>
        </p:sp>
        <p:sp>
          <p:nvSpPr>
            <p:cNvPr id="21524" name="Rectangle 24"/>
            <p:cNvSpPr>
              <a:spLocks noChangeArrowheads="1"/>
            </p:cNvSpPr>
            <p:nvPr/>
          </p:nvSpPr>
          <p:spPr bwMode="auto">
            <a:xfrm>
              <a:off x="6553200" y="4114800"/>
              <a:ext cx="1676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TCP</a:t>
              </a:r>
            </a:p>
          </p:txBody>
        </p:sp>
        <p:sp>
          <p:nvSpPr>
            <p:cNvPr id="21525" name="Rectangle 25"/>
            <p:cNvSpPr>
              <a:spLocks noChangeArrowheads="1"/>
            </p:cNvSpPr>
            <p:nvPr/>
          </p:nvSpPr>
          <p:spPr bwMode="auto">
            <a:xfrm>
              <a:off x="6553200" y="5638800"/>
              <a:ext cx="1676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802.3 PHY</a:t>
              </a:r>
            </a:p>
          </p:txBody>
        </p:sp>
        <p:sp>
          <p:nvSpPr>
            <p:cNvPr id="21526" name="Rectangle 26"/>
            <p:cNvSpPr>
              <a:spLocks noChangeArrowheads="1"/>
            </p:cNvSpPr>
            <p:nvPr/>
          </p:nvSpPr>
          <p:spPr bwMode="auto">
            <a:xfrm>
              <a:off x="6553200" y="5257800"/>
              <a:ext cx="1676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802.3 MAC</a:t>
              </a:r>
            </a:p>
          </p:txBody>
        </p:sp>
        <p:sp>
          <p:nvSpPr>
            <p:cNvPr id="21527" name="Rectangle 27"/>
            <p:cNvSpPr>
              <a:spLocks noChangeArrowheads="1"/>
            </p:cNvSpPr>
            <p:nvPr/>
          </p:nvSpPr>
          <p:spPr bwMode="auto">
            <a:xfrm>
              <a:off x="6553200" y="4495800"/>
              <a:ext cx="1676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IP</a:t>
              </a:r>
            </a:p>
          </p:txBody>
        </p:sp>
        <p:sp>
          <p:nvSpPr>
            <p:cNvPr id="21528" name="Rectangle 28"/>
            <p:cNvSpPr>
              <a:spLocks noChangeArrowheads="1"/>
            </p:cNvSpPr>
            <p:nvPr/>
          </p:nvSpPr>
          <p:spPr bwMode="auto">
            <a:xfrm>
              <a:off x="3276600" y="5257800"/>
              <a:ext cx="1295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solidFill>
                    <a:schemeClr val="bg1"/>
                  </a:solidFill>
                </a:rPr>
                <a:t>802.11 MAC</a:t>
              </a:r>
            </a:p>
          </p:txBody>
        </p:sp>
        <p:sp>
          <p:nvSpPr>
            <p:cNvPr id="21529" name="Rectangle 29"/>
            <p:cNvSpPr>
              <a:spLocks noChangeArrowheads="1"/>
            </p:cNvSpPr>
            <p:nvPr/>
          </p:nvSpPr>
          <p:spPr bwMode="auto">
            <a:xfrm>
              <a:off x="3276600" y="5638800"/>
              <a:ext cx="1295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solidFill>
                    <a:schemeClr val="bg1"/>
                  </a:solidFill>
                </a:rPr>
                <a:t>802.11 PHY</a:t>
              </a:r>
            </a:p>
          </p:txBody>
        </p:sp>
        <p:sp>
          <p:nvSpPr>
            <p:cNvPr id="21530" name="Rectangle 30"/>
            <p:cNvSpPr>
              <a:spLocks noChangeArrowheads="1"/>
            </p:cNvSpPr>
            <p:nvPr/>
          </p:nvSpPr>
          <p:spPr bwMode="auto">
            <a:xfrm>
              <a:off x="3276600" y="4876800"/>
              <a:ext cx="25908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LLC</a:t>
              </a:r>
            </a:p>
          </p:txBody>
        </p:sp>
        <p:sp>
          <p:nvSpPr>
            <p:cNvPr id="21531" name="Line 31"/>
            <p:cNvSpPr>
              <a:spLocks noChangeShapeType="1"/>
            </p:cNvSpPr>
            <p:nvPr/>
          </p:nvSpPr>
          <p:spPr bwMode="auto">
            <a:xfrm>
              <a:off x="1600200" y="6019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2" name="Line 32"/>
            <p:cNvSpPr>
              <a:spLocks noChangeShapeType="1"/>
            </p:cNvSpPr>
            <p:nvPr/>
          </p:nvSpPr>
          <p:spPr bwMode="auto">
            <a:xfrm>
              <a:off x="1600200" y="6248400"/>
              <a:ext cx="243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3" name="Line 33"/>
            <p:cNvSpPr>
              <a:spLocks noChangeShapeType="1"/>
            </p:cNvSpPr>
            <p:nvPr/>
          </p:nvSpPr>
          <p:spPr bwMode="auto">
            <a:xfrm flipV="1">
              <a:off x="4038600" y="6019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4" name="Line 34"/>
            <p:cNvSpPr>
              <a:spLocks noChangeShapeType="1"/>
            </p:cNvSpPr>
            <p:nvPr/>
          </p:nvSpPr>
          <p:spPr bwMode="auto">
            <a:xfrm>
              <a:off x="5029200" y="6019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5" name="Line 35"/>
            <p:cNvSpPr>
              <a:spLocks noChangeShapeType="1"/>
            </p:cNvSpPr>
            <p:nvPr/>
          </p:nvSpPr>
          <p:spPr bwMode="auto">
            <a:xfrm>
              <a:off x="5029200" y="6248400"/>
              <a:ext cx="243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6" name="Line 36"/>
            <p:cNvSpPr>
              <a:spLocks noChangeShapeType="1"/>
            </p:cNvSpPr>
            <p:nvPr/>
          </p:nvSpPr>
          <p:spPr bwMode="auto">
            <a:xfrm flipV="1">
              <a:off x="7467600" y="6019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8" name="Rectangle 38"/>
            <p:cNvSpPr>
              <a:spLocks noChangeArrowheads="1"/>
            </p:cNvSpPr>
            <p:nvPr/>
          </p:nvSpPr>
          <p:spPr bwMode="auto">
            <a:xfrm>
              <a:off x="762000" y="4876800"/>
              <a:ext cx="1676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LLC</a:t>
              </a:r>
            </a:p>
          </p:txBody>
        </p:sp>
        <p:sp>
          <p:nvSpPr>
            <p:cNvPr id="21539" name="Rectangle 39"/>
            <p:cNvSpPr>
              <a:spLocks noChangeArrowheads="1"/>
            </p:cNvSpPr>
            <p:nvPr/>
          </p:nvSpPr>
          <p:spPr bwMode="auto">
            <a:xfrm>
              <a:off x="6553200" y="4876800"/>
              <a:ext cx="1676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LLC</a:t>
              </a:r>
            </a:p>
          </p:txBody>
        </p:sp>
      </p:grpSp>
      <p:pic>
        <p:nvPicPr>
          <p:cNvPr id="21540" name="Picture 40" descr="j02857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588" y="1287463"/>
            <a:ext cx="11176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descr="architecture"/>
          <p:cNvGrpSpPr/>
          <p:nvPr/>
        </p:nvGrpSpPr>
        <p:grpSpPr>
          <a:xfrm>
            <a:off x="1012825" y="1574800"/>
            <a:ext cx="7015163" cy="1993900"/>
            <a:chOff x="1012825" y="1574800"/>
            <a:chExt cx="7015163" cy="1993900"/>
          </a:xfrm>
        </p:grpSpPr>
        <p:pic>
          <p:nvPicPr>
            <p:cNvPr id="21508" name="Picture 5" descr="j02359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013" y="2586038"/>
              <a:ext cx="97472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9" name="Group 6"/>
            <p:cNvGrpSpPr>
              <a:grpSpLocks/>
            </p:cNvGrpSpPr>
            <p:nvPr/>
          </p:nvGrpSpPr>
          <p:grpSpPr bwMode="auto">
            <a:xfrm>
              <a:off x="2286000" y="2590800"/>
              <a:ext cx="1066800" cy="609600"/>
              <a:chOff x="1248" y="2736"/>
              <a:chExt cx="240" cy="192"/>
            </a:xfrm>
          </p:grpSpPr>
          <p:sp>
            <p:nvSpPr>
              <p:cNvPr id="21545" name="Line 7"/>
              <p:cNvSpPr>
                <a:spLocks noChangeShapeType="1"/>
              </p:cNvSpPr>
              <p:nvPr/>
            </p:nvSpPr>
            <p:spPr bwMode="auto">
              <a:xfrm flipV="1">
                <a:off x="1296" y="2736"/>
                <a:ext cx="192" cy="9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46" name="Line 8"/>
              <p:cNvSpPr>
                <a:spLocks noChangeShapeType="1"/>
              </p:cNvSpPr>
              <p:nvPr/>
            </p:nvSpPr>
            <p:spPr bwMode="auto">
              <a:xfrm flipH="1">
                <a:off x="1248" y="2832"/>
                <a:ext cx="192" cy="9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47" name="Line 9"/>
              <p:cNvSpPr>
                <a:spLocks noChangeShapeType="1"/>
              </p:cNvSpPr>
              <p:nvPr/>
            </p:nvSpPr>
            <p:spPr bwMode="auto">
              <a:xfrm>
                <a:off x="1296" y="2832"/>
                <a:ext cx="1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aphicFrame>
          <p:nvGraphicFramePr>
            <p:cNvPr id="21510" name="Object 10"/>
            <p:cNvGraphicFramePr>
              <a:graphicFrameLocks noChangeAspect="1"/>
            </p:cNvGraphicFramePr>
            <p:nvPr>
              <p:extLst>
                <p:ext uri="{D42A27DB-BD31-4B8C-83A1-F6EECF244321}">
                  <p14:modId xmlns:p14="http://schemas.microsoft.com/office/powerpoint/2010/main" val="2169377848"/>
                </p:ext>
              </p:extLst>
            </p:nvPr>
          </p:nvGraphicFramePr>
          <p:xfrm>
            <a:off x="3962400" y="3048000"/>
            <a:ext cx="979488" cy="368300"/>
          </p:xfrm>
          <a:graphic>
            <a:graphicData uri="http://schemas.openxmlformats.org/presentationml/2006/ole">
              <mc:AlternateContent xmlns:mc="http://schemas.openxmlformats.org/markup-compatibility/2006">
                <mc:Choice xmlns:v="urn:schemas-microsoft-com:vml" Requires="v">
                  <p:oleObj spid="_x0000_s21564" name="Clip" r:id="rId5" imgW="4395788" imgH="1652588" progId="MS_ClipArt_Gallery.2">
                    <p:embed/>
                  </p:oleObj>
                </mc:Choice>
                <mc:Fallback>
                  <p:oleObj name="Clip" r:id="rId5" imgW="4395788" imgH="1652588" progId="MS_ClipArt_Gallery.2">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048000"/>
                          <a:ext cx="9794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1" name="Line 11"/>
            <p:cNvSpPr>
              <a:spLocks noChangeShapeType="1"/>
            </p:cNvSpPr>
            <p:nvPr/>
          </p:nvSpPr>
          <p:spPr bwMode="auto">
            <a:xfrm flipV="1">
              <a:off x="4114800" y="2514600"/>
              <a:ext cx="0" cy="533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1512" name="Object 12" descr="architecture"/>
            <p:cNvGraphicFramePr>
              <a:graphicFrameLocks noChangeAspect="1"/>
            </p:cNvGraphicFramePr>
            <p:nvPr>
              <p:extLst>
                <p:ext uri="{D42A27DB-BD31-4B8C-83A1-F6EECF244321}">
                  <p14:modId xmlns:p14="http://schemas.microsoft.com/office/powerpoint/2010/main" val="1397246615"/>
                </p:ext>
              </p:extLst>
            </p:nvPr>
          </p:nvGraphicFramePr>
          <p:xfrm>
            <a:off x="5508625" y="1863725"/>
            <a:ext cx="879475" cy="914400"/>
          </p:xfrm>
          <a:graphic>
            <a:graphicData uri="http://schemas.openxmlformats.org/presentationml/2006/ole">
              <mc:AlternateContent xmlns:mc="http://schemas.openxmlformats.org/markup-compatibility/2006">
                <mc:Choice xmlns:v="urn:schemas-microsoft-com:vml" Requires="v">
                  <p:oleObj spid="_x0000_s21565" name="Clip" r:id="rId7" imgW="3986213" imgH="4144963" progId="MS_ClipArt_Gallery.2">
                    <p:embed/>
                  </p:oleObj>
                </mc:Choice>
                <mc:Fallback>
                  <p:oleObj name="Clip" r:id="rId7" imgW="3986213" imgH="4144963" progId="MS_ClipArt_Gallery.2">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8625" y="1863725"/>
                          <a:ext cx="87947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3" name="Text Box 13"/>
            <p:cNvSpPr txBox="1">
              <a:spLocks noChangeArrowheads="1"/>
            </p:cNvSpPr>
            <p:nvPr/>
          </p:nvSpPr>
          <p:spPr bwMode="auto">
            <a:xfrm>
              <a:off x="1012825" y="1863725"/>
              <a:ext cx="1481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mobile stationl</a:t>
              </a:r>
            </a:p>
          </p:txBody>
        </p:sp>
        <p:sp>
          <p:nvSpPr>
            <p:cNvPr id="21537" name="Text Box 37"/>
            <p:cNvSpPr txBox="1">
              <a:spLocks noChangeArrowheads="1"/>
            </p:cNvSpPr>
            <p:nvPr/>
          </p:nvSpPr>
          <p:spPr bwMode="auto">
            <a:xfrm>
              <a:off x="6011863" y="2727325"/>
              <a:ext cx="137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600"/>
                <a:t>infrastructure</a:t>
              </a:r>
            </a:p>
            <a:p>
              <a:pPr>
                <a:spcBef>
                  <a:spcPct val="0"/>
                </a:spcBef>
                <a:buClrTx/>
                <a:buSzTx/>
                <a:buFontTx/>
                <a:buNone/>
              </a:pPr>
              <a:r>
                <a:rPr lang="en-US" altLang="en-US" sz="1600"/>
                <a:t>network</a:t>
              </a:r>
            </a:p>
          </p:txBody>
        </p:sp>
        <p:cxnSp>
          <p:nvCxnSpPr>
            <p:cNvPr id="21541" name="AutoShape 41"/>
            <p:cNvCxnSpPr>
              <a:cxnSpLocks noChangeShapeType="1"/>
            </p:cNvCxnSpPr>
            <p:nvPr/>
          </p:nvCxnSpPr>
          <p:spPr bwMode="auto">
            <a:xfrm flipH="1">
              <a:off x="6388100" y="1974850"/>
              <a:ext cx="903288" cy="3460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2" name="AutoShape 42"/>
            <p:cNvCxnSpPr>
              <a:cxnSpLocks noChangeShapeType="1"/>
            </p:cNvCxnSpPr>
            <p:nvPr/>
          </p:nvCxnSpPr>
          <p:spPr bwMode="auto">
            <a:xfrm flipH="1">
              <a:off x="4452938" y="2320925"/>
              <a:ext cx="1055687" cy="7270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3" name="AutoShape 43"/>
            <p:cNvCxnSpPr>
              <a:cxnSpLocks noChangeShapeType="1"/>
            </p:cNvCxnSpPr>
            <p:nvPr/>
          </p:nvCxnSpPr>
          <p:spPr bwMode="auto">
            <a:xfrm flipH="1" flipV="1">
              <a:off x="5292725" y="1574800"/>
              <a:ext cx="655638" cy="2889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1544" name="AutoShape 44"/>
            <p:cNvCxnSpPr>
              <a:cxnSpLocks noChangeShapeType="1"/>
            </p:cNvCxnSpPr>
            <p:nvPr/>
          </p:nvCxnSpPr>
          <p:spPr bwMode="auto">
            <a:xfrm flipH="1" flipV="1">
              <a:off x="6388100" y="2320925"/>
              <a:ext cx="1639888" cy="26193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4000" smtClean="0"/>
              <a:t>Original 802.11 PHY specification</a:t>
            </a:r>
            <a:endParaRPr lang="el-GR" altLang="en-US" sz="4000" smtClean="0"/>
          </a:p>
        </p:txBody>
      </p:sp>
      <p:sp>
        <p:nvSpPr>
          <p:cNvPr id="22531" name="Rectangle 3"/>
          <p:cNvSpPr>
            <a:spLocks noGrp="1" noChangeArrowheads="1"/>
          </p:cNvSpPr>
          <p:nvPr>
            <p:ph type="body" idx="1"/>
          </p:nvPr>
        </p:nvSpPr>
        <p:spPr/>
        <p:txBody>
          <a:bodyPr/>
          <a:lstStyle/>
          <a:p>
            <a:pPr eaLnBrk="1" hangingPunct="1"/>
            <a:r>
              <a:rPr lang="en-US" altLang="en-US" smtClean="0"/>
              <a:t>Direct-sequence spread spectrum</a:t>
            </a:r>
          </a:p>
          <a:p>
            <a:pPr lvl="1" eaLnBrk="1" hangingPunct="1"/>
            <a:r>
              <a:rPr lang="en-US" altLang="en-US" smtClean="0"/>
              <a:t>Operating in 2.4 GHz ISM band</a:t>
            </a:r>
          </a:p>
          <a:p>
            <a:pPr lvl="1" eaLnBrk="1" hangingPunct="1"/>
            <a:r>
              <a:rPr lang="en-US" altLang="en-US" smtClean="0"/>
              <a:t>Data rates: 1 and 2 Mbps</a:t>
            </a:r>
          </a:p>
          <a:p>
            <a:pPr eaLnBrk="1" hangingPunct="1"/>
            <a:r>
              <a:rPr lang="en-US" altLang="en-US" smtClean="0"/>
              <a:t>Frequency-hopping spread spectrum</a:t>
            </a:r>
          </a:p>
          <a:p>
            <a:pPr lvl="1" eaLnBrk="1" hangingPunct="1"/>
            <a:r>
              <a:rPr lang="en-US" altLang="en-US" smtClean="0"/>
              <a:t>Operating in 2.4 GHz ISM band</a:t>
            </a:r>
          </a:p>
          <a:p>
            <a:pPr lvl="1" eaLnBrk="1" hangingPunct="1"/>
            <a:r>
              <a:rPr lang="en-US" altLang="en-US" smtClean="0"/>
              <a:t>Data rates: 1 and 2 Mbps</a:t>
            </a:r>
          </a:p>
          <a:p>
            <a:pPr eaLnBrk="1" hangingPunct="1"/>
            <a:r>
              <a:rPr lang="en-US" altLang="en-US" smtClean="0"/>
              <a:t>Infrared</a:t>
            </a:r>
          </a:p>
          <a:p>
            <a:pPr lvl="1" eaLnBrk="1" hangingPunct="1"/>
            <a:r>
              <a:rPr lang="en-US" altLang="en-US" smtClean="0"/>
              <a:t>Wavelength between 850 and 950 nm</a:t>
            </a:r>
          </a:p>
          <a:p>
            <a:pPr lvl="1" eaLnBrk="1" hangingPunct="1"/>
            <a:r>
              <a:rPr lang="en-US" altLang="en-US" smtClean="0"/>
              <a:t>Data rates: 1 and 2 Mbps</a:t>
            </a:r>
          </a:p>
          <a:p>
            <a:pPr eaLnBrk="1" hangingPunct="1"/>
            <a:endParaRPr lang="el-GR" alt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IEEE 802.11 Wireless LANs</a:t>
            </a:r>
          </a:p>
        </p:txBody>
      </p:sp>
      <p:sp>
        <p:nvSpPr>
          <p:cNvPr id="4099" name="Rectangle 3"/>
          <p:cNvSpPr>
            <a:spLocks noGrp="1" noChangeArrowheads="1"/>
          </p:cNvSpPr>
          <p:nvPr>
            <p:ph type="body" idx="1"/>
          </p:nvPr>
        </p:nvSpPr>
        <p:spPr/>
        <p:txBody>
          <a:bodyPr/>
          <a:lstStyle/>
          <a:p>
            <a:pPr eaLnBrk="1" hangingPunct="1"/>
            <a:r>
              <a:rPr lang="en-US" altLang="en-US" smtClean="0"/>
              <a:t>Architecture</a:t>
            </a:r>
          </a:p>
          <a:p>
            <a:pPr eaLnBrk="1" hangingPunct="1"/>
            <a:r>
              <a:rPr lang="en-US" altLang="en-US" smtClean="0"/>
              <a:t>PHY specifications – Spread Spectrum radios: FH &amp; DS</a:t>
            </a:r>
          </a:p>
          <a:p>
            <a:pPr eaLnBrk="1" hangingPunct="1"/>
            <a:r>
              <a:rPr lang="en-US" altLang="en-US" smtClean="0"/>
              <a:t>MAC mechanisms: DCF and PCF</a:t>
            </a:r>
          </a:p>
          <a:p>
            <a:pPr eaLnBrk="1" hangingPunct="1"/>
            <a:r>
              <a:rPr lang="en-US" altLang="en-US" smtClean="0"/>
              <a:t>Components and identifiers</a:t>
            </a:r>
          </a:p>
          <a:p>
            <a:pPr eaLnBrk="1" hangingPunct="1"/>
            <a:r>
              <a:rPr lang="en-US" altLang="en-US" smtClean="0"/>
              <a:t>Synchronization, Power management, Roaming, Scanning</a:t>
            </a:r>
          </a:p>
          <a:p>
            <a:pPr eaLnBrk="1" hangingPunct="1"/>
            <a:r>
              <a:rPr lang="en-US" altLang="en-US" smtClean="0"/>
              <a:t>Security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802.11 PHY specifications</a:t>
            </a:r>
            <a:endParaRPr lang="el-GR" altLang="en-US" smtClean="0"/>
          </a:p>
        </p:txBody>
      </p:sp>
      <p:sp>
        <p:nvSpPr>
          <p:cNvPr id="23555" name="Rectangle 3"/>
          <p:cNvSpPr>
            <a:spLocks noGrp="1" noChangeArrowheads="1"/>
          </p:cNvSpPr>
          <p:nvPr>
            <p:ph type="body" idx="1"/>
          </p:nvPr>
        </p:nvSpPr>
        <p:spPr/>
        <p:txBody>
          <a:bodyPr/>
          <a:lstStyle/>
          <a:p>
            <a:pPr eaLnBrk="1" hangingPunct="1">
              <a:lnSpc>
                <a:spcPct val="90000"/>
              </a:lnSpc>
            </a:pPr>
            <a:r>
              <a:rPr lang="en-US" altLang="en-US" sz="2800" smtClean="0"/>
              <a:t>IEEE 802.11a</a:t>
            </a:r>
          </a:p>
          <a:p>
            <a:pPr lvl="1" eaLnBrk="1" hangingPunct="1">
              <a:lnSpc>
                <a:spcPct val="90000"/>
              </a:lnSpc>
            </a:pPr>
            <a:r>
              <a:rPr lang="en-US" altLang="en-US" sz="2400" smtClean="0"/>
              <a:t>5 GHz band, 20 MHz channel bandwidth</a:t>
            </a:r>
          </a:p>
          <a:p>
            <a:pPr lvl="1" eaLnBrk="1" hangingPunct="1">
              <a:lnSpc>
                <a:spcPct val="90000"/>
              </a:lnSpc>
            </a:pPr>
            <a:r>
              <a:rPr lang="en-US" altLang="en-US" sz="2400" smtClean="0"/>
              <a:t>Data rates: 6, 9 , 12, 18, 24, 36, 48, 54 Mbps</a:t>
            </a:r>
          </a:p>
          <a:p>
            <a:pPr lvl="1" eaLnBrk="1" hangingPunct="1">
              <a:lnSpc>
                <a:spcPct val="90000"/>
              </a:lnSpc>
            </a:pPr>
            <a:r>
              <a:rPr lang="en-US" altLang="en-US" sz="2400" smtClean="0"/>
              <a:t>Orthogonal frequency division multiplexing (OFDM)</a:t>
            </a:r>
          </a:p>
          <a:p>
            <a:pPr lvl="1" eaLnBrk="1" hangingPunct="1">
              <a:lnSpc>
                <a:spcPct val="90000"/>
              </a:lnSpc>
            </a:pPr>
            <a:r>
              <a:rPr lang="en-US" altLang="en-US" sz="2400" smtClean="0"/>
              <a:t>Subcarrier modulated using BPSK, QPSK, 16-QAM or 64-QAM</a:t>
            </a:r>
          </a:p>
          <a:p>
            <a:pPr eaLnBrk="1" hangingPunct="1">
              <a:lnSpc>
                <a:spcPct val="90000"/>
              </a:lnSpc>
            </a:pPr>
            <a:r>
              <a:rPr lang="en-US" altLang="en-US" sz="2800" smtClean="0"/>
              <a:t>IEEE 802.11b</a:t>
            </a:r>
          </a:p>
          <a:p>
            <a:pPr lvl="1" eaLnBrk="1" hangingPunct="1">
              <a:lnSpc>
                <a:spcPct val="90000"/>
              </a:lnSpc>
            </a:pPr>
            <a:r>
              <a:rPr lang="en-US" altLang="en-US" sz="2400" smtClean="0"/>
              <a:t>2.4 GHz band, 20 MHz channel bandwidth</a:t>
            </a:r>
          </a:p>
          <a:p>
            <a:pPr lvl="1" eaLnBrk="1" hangingPunct="1">
              <a:lnSpc>
                <a:spcPct val="90000"/>
              </a:lnSpc>
            </a:pPr>
            <a:r>
              <a:rPr lang="en-US" altLang="en-US" sz="2400" smtClean="0"/>
              <a:t>Data rate: 5.5 and 11 Mbps</a:t>
            </a:r>
          </a:p>
          <a:p>
            <a:pPr lvl="1" eaLnBrk="1" hangingPunct="1">
              <a:lnSpc>
                <a:spcPct val="90000"/>
              </a:lnSpc>
            </a:pPr>
            <a:r>
              <a:rPr lang="en-US" altLang="en-US" sz="2400" smtClean="0"/>
              <a:t>Fall back to 1 and 2 Mbps to interoperate with 802.11</a:t>
            </a:r>
          </a:p>
          <a:p>
            <a:pPr lvl="1" eaLnBrk="1" hangingPunct="1">
              <a:lnSpc>
                <a:spcPct val="90000"/>
              </a:lnSpc>
            </a:pPr>
            <a:r>
              <a:rPr lang="en-US" altLang="en-US" sz="2400" smtClean="0"/>
              <a:t>DSSS, Complementary code keying (CCK) modulation scheme</a:t>
            </a:r>
            <a:endParaRPr lang="el-GR" altLang="en-US" sz="24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802.11 PHY specifications</a:t>
            </a:r>
            <a:endParaRPr lang="el-GR" altLang="en-US" smtClean="0"/>
          </a:p>
        </p:txBody>
      </p:sp>
      <p:sp>
        <p:nvSpPr>
          <p:cNvPr id="24579" name="Rectangle 3"/>
          <p:cNvSpPr>
            <a:spLocks noGrp="1" noChangeArrowheads="1"/>
          </p:cNvSpPr>
          <p:nvPr>
            <p:ph type="body" idx="1"/>
          </p:nvPr>
        </p:nvSpPr>
        <p:spPr/>
        <p:txBody>
          <a:bodyPr/>
          <a:lstStyle/>
          <a:p>
            <a:pPr eaLnBrk="1" hangingPunct="1"/>
            <a:r>
              <a:rPr lang="en-US" altLang="en-US" sz="2800" smtClean="0"/>
              <a:t>IEEE 802.11g</a:t>
            </a:r>
          </a:p>
          <a:p>
            <a:pPr lvl="1" eaLnBrk="1" hangingPunct="1"/>
            <a:r>
              <a:rPr lang="en-US" altLang="en-US" sz="2400" smtClean="0"/>
              <a:t>Uses 2.4 GHz band, 20 MHz channel bandwidth</a:t>
            </a:r>
          </a:p>
          <a:p>
            <a:pPr lvl="1" eaLnBrk="1" hangingPunct="1"/>
            <a:r>
              <a:rPr lang="en-US" altLang="en-US" sz="2400" smtClean="0"/>
              <a:t>Provides rates of 6, 9 , 12, 18, 24, 36, 48, 54 Mbps</a:t>
            </a:r>
          </a:p>
          <a:p>
            <a:pPr lvl="1" eaLnBrk="1" hangingPunct="1"/>
            <a:r>
              <a:rPr lang="en-US" altLang="en-US" sz="2400" smtClean="0"/>
              <a:t>Similar to 802.11a, but operates in 2.4 GHz band</a:t>
            </a:r>
          </a:p>
          <a:p>
            <a:pPr lvl="1" eaLnBrk="1" hangingPunct="1"/>
            <a:r>
              <a:rPr lang="en-US" altLang="en-US" sz="2400" smtClean="0"/>
              <a:t>Also backward compatible with 802.11b, legacy </a:t>
            </a:r>
          </a:p>
          <a:p>
            <a:pPr eaLnBrk="1" hangingPunct="1"/>
            <a:r>
              <a:rPr lang="en-US" altLang="en-US" sz="2800" smtClean="0"/>
              <a:t>IEEE 802.11n</a:t>
            </a:r>
          </a:p>
          <a:p>
            <a:pPr lvl="1" eaLnBrk="1" hangingPunct="1"/>
            <a:r>
              <a:rPr lang="en-US" altLang="en-US" sz="2400" smtClean="0"/>
              <a:t>Uses 2.4GHz or 5GHz, 40 MHz channel bandwidth</a:t>
            </a:r>
          </a:p>
          <a:p>
            <a:pPr lvl="1" eaLnBrk="1" hangingPunct="1"/>
            <a:r>
              <a:rPr lang="en-US" altLang="en-US" sz="2400" smtClean="0"/>
              <a:t>Data rates up to 540 Mbps, 50m </a:t>
            </a:r>
          </a:p>
          <a:p>
            <a:pPr lvl="1" eaLnBrk="1" hangingPunct="1"/>
            <a:r>
              <a:rPr lang="en-US" altLang="en-US" sz="2400" smtClean="0"/>
              <a:t>Employs MIMO to achieve much higher data rates than previous 802.11 standards</a:t>
            </a:r>
          </a:p>
          <a:p>
            <a:pPr eaLnBrk="1" hangingPunct="1"/>
            <a:endParaRPr lang="el-GR" altLang="en-US" sz="28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802.11b PHY Technologies</a:t>
            </a:r>
          </a:p>
        </p:txBody>
      </p:sp>
      <p:sp>
        <p:nvSpPr>
          <p:cNvPr id="25603" name="Rectangle 3"/>
          <p:cNvSpPr>
            <a:spLocks noGrp="1" noChangeArrowheads="1"/>
          </p:cNvSpPr>
          <p:nvPr>
            <p:ph type="body" idx="1"/>
          </p:nvPr>
        </p:nvSpPr>
        <p:spPr>
          <a:xfrm>
            <a:off x="457200" y="1406525"/>
            <a:ext cx="8118475" cy="4899025"/>
          </a:xfrm>
        </p:spPr>
        <p:txBody>
          <a:bodyPr/>
          <a:lstStyle/>
          <a:p>
            <a:pPr eaLnBrk="1" hangingPunct="1">
              <a:lnSpc>
                <a:spcPct val="90000"/>
              </a:lnSpc>
            </a:pPr>
            <a:r>
              <a:rPr lang="en-US" altLang="en-US" sz="2400" smtClean="0"/>
              <a:t>Two kinds of radios based on </a:t>
            </a:r>
          </a:p>
          <a:p>
            <a:pPr lvl="1" eaLnBrk="1" hangingPunct="1">
              <a:lnSpc>
                <a:spcPct val="90000"/>
              </a:lnSpc>
            </a:pPr>
            <a:r>
              <a:rPr lang="en-US" altLang="en-US" sz="2000" smtClean="0"/>
              <a:t>“Spread Spectrum”</a:t>
            </a:r>
          </a:p>
          <a:p>
            <a:pPr lvl="1" eaLnBrk="1" hangingPunct="1">
              <a:lnSpc>
                <a:spcPct val="90000"/>
              </a:lnSpc>
            </a:pPr>
            <a:r>
              <a:rPr lang="en-US" altLang="en-US" sz="2000" smtClean="0"/>
              <a:t>“Diffused Infrared”</a:t>
            </a:r>
          </a:p>
          <a:p>
            <a:pPr lvl="1" eaLnBrk="1" hangingPunct="1">
              <a:lnSpc>
                <a:spcPct val="90000"/>
              </a:lnSpc>
              <a:buFont typeface="Wingdings" pitchFamily="2" charset="2"/>
              <a:buNone/>
            </a:pPr>
            <a:endParaRPr lang="en-US" altLang="en-US" sz="2000" smtClean="0"/>
          </a:p>
          <a:p>
            <a:pPr eaLnBrk="1" hangingPunct="1">
              <a:lnSpc>
                <a:spcPct val="90000"/>
              </a:lnSpc>
            </a:pPr>
            <a:r>
              <a:rPr lang="en-US" altLang="en-US" sz="2400" smtClean="0"/>
              <a:t>Spread Spectrum radios based on </a:t>
            </a:r>
          </a:p>
          <a:p>
            <a:pPr lvl="1" eaLnBrk="1" hangingPunct="1">
              <a:lnSpc>
                <a:spcPct val="90000"/>
              </a:lnSpc>
            </a:pPr>
            <a:r>
              <a:rPr lang="en-US" altLang="en-US" sz="2000" smtClean="0"/>
              <a:t>Frequency hopping (FH)</a:t>
            </a:r>
          </a:p>
          <a:p>
            <a:pPr lvl="1" eaLnBrk="1" hangingPunct="1">
              <a:lnSpc>
                <a:spcPct val="90000"/>
              </a:lnSpc>
            </a:pPr>
            <a:r>
              <a:rPr lang="en-US" altLang="en-US" sz="2000" smtClean="0"/>
              <a:t>Direct sequence (DS)</a:t>
            </a:r>
          </a:p>
          <a:p>
            <a:pPr eaLnBrk="1" hangingPunct="1">
              <a:lnSpc>
                <a:spcPct val="90000"/>
              </a:lnSpc>
              <a:buFontTx/>
              <a:buNone/>
            </a:pPr>
            <a:endParaRPr lang="en-US" altLang="en-US" sz="2400" smtClean="0"/>
          </a:p>
          <a:p>
            <a:pPr eaLnBrk="1" hangingPunct="1">
              <a:lnSpc>
                <a:spcPct val="90000"/>
              </a:lnSpc>
              <a:buFontTx/>
              <a:buNone/>
            </a:pPr>
            <a:r>
              <a:rPr lang="en-US" altLang="en-US" sz="2400" smtClean="0">
                <a:solidFill>
                  <a:srgbClr val="CC0000"/>
                </a:solidFill>
              </a:rPr>
              <a:t>Radio works in 2.4GHz ISM band --- license-free by FCC (USA), ETSI (Europe), and MKK (Japan)</a:t>
            </a:r>
            <a:endParaRPr lang="en-US" altLang="en-US" sz="2400" smtClean="0"/>
          </a:p>
          <a:p>
            <a:pPr lvl="1" eaLnBrk="1" hangingPunct="1">
              <a:lnSpc>
                <a:spcPct val="90000"/>
              </a:lnSpc>
            </a:pPr>
            <a:r>
              <a:rPr lang="en-US" altLang="en-US" sz="2000" smtClean="0"/>
              <a:t>1 Mb/s and 2Mb/s operation using FH</a:t>
            </a:r>
          </a:p>
          <a:p>
            <a:pPr lvl="1" eaLnBrk="1" hangingPunct="1">
              <a:lnSpc>
                <a:spcPct val="90000"/>
              </a:lnSpc>
            </a:pPr>
            <a:r>
              <a:rPr lang="en-US" altLang="en-US" sz="2000" smtClean="0"/>
              <a:t>1, 2, 5.5, and 11Mb/s operation using DSSS (FCC)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Why Spread Spectrum ?</a:t>
            </a:r>
          </a:p>
        </p:txBody>
      </p:sp>
      <p:sp>
        <p:nvSpPr>
          <p:cNvPr id="26627" name="Rectangle 3"/>
          <p:cNvSpPr>
            <a:spLocks noGrp="1" noChangeArrowheads="1"/>
          </p:cNvSpPr>
          <p:nvPr>
            <p:ph type="body" idx="1"/>
          </p:nvPr>
        </p:nvSpPr>
        <p:spPr>
          <a:xfrm>
            <a:off x="382588" y="1373188"/>
            <a:ext cx="8118475" cy="1854200"/>
          </a:xfrm>
        </p:spPr>
        <p:txBody>
          <a:bodyPr/>
          <a:lstStyle/>
          <a:p>
            <a:pPr eaLnBrk="1" hangingPunct="1"/>
            <a:r>
              <a:rPr lang="en-US" altLang="en-US" sz="2400" smtClean="0">
                <a:solidFill>
                  <a:srgbClr val="CC0000"/>
                </a:solidFill>
              </a:rPr>
              <a:t>C = B*log</a:t>
            </a:r>
            <a:r>
              <a:rPr lang="en-US" altLang="en-US" sz="1000" smtClean="0">
                <a:solidFill>
                  <a:srgbClr val="CC0000"/>
                </a:solidFill>
              </a:rPr>
              <a:t>2</a:t>
            </a:r>
            <a:r>
              <a:rPr lang="en-US" altLang="en-US" sz="2400" smtClean="0">
                <a:solidFill>
                  <a:srgbClr val="CC0000"/>
                </a:solidFill>
              </a:rPr>
              <a:t>(1+S/N)				. . . [Shannon]</a:t>
            </a:r>
          </a:p>
          <a:p>
            <a:pPr eaLnBrk="1" hangingPunct="1"/>
            <a:r>
              <a:rPr lang="en-US" altLang="en-US" sz="2400" smtClean="0"/>
              <a:t>To achieve the same channel capacity C</a:t>
            </a:r>
          </a:p>
          <a:p>
            <a:pPr lvl="1" eaLnBrk="1" hangingPunct="1"/>
            <a:r>
              <a:rPr lang="en-US" altLang="en-US" sz="2000" smtClean="0"/>
              <a:t>Large S/N, small B</a:t>
            </a:r>
          </a:p>
          <a:p>
            <a:pPr lvl="1" eaLnBrk="1" hangingPunct="1"/>
            <a:r>
              <a:rPr lang="en-US" altLang="en-US" sz="2000" smtClean="0"/>
              <a:t>Small S/N, large B</a:t>
            </a:r>
          </a:p>
          <a:p>
            <a:pPr lvl="1" eaLnBrk="1" hangingPunct="1"/>
            <a:r>
              <a:rPr lang="en-US" altLang="en-US" sz="2000" smtClean="0"/>
              <a:t>Increase S/N is inefficient due to the logarithmic relationship</a:t>
            </a:r>
          </a:p>
        </p:txBody>
      </p:sp>
      <p:sp>
        <p:nvSpPr>
          <p:cNvPr id="26630" name="Text Box 6"/>
          <p:cNvSpPr txBox="1">
            <a:spLocks noChangeArrowheads="1"/>
          </p:cNvSpPr>
          <p:nvPr/>
        </p:nvSpPr>
        <p:spPr bwMode="auto">
          <a:xfrm>
            <a:off x="6797675" y="3470275"/>
            <a:ext cx="81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power</a:t>
            </a:r>
          </a:p>
        </p:txBody>
      </p:sp>
      <p:sp>
        <p:nvSpPr>
          <p:cNvPr id="26634" name="Text Box 10"/>
          <p:cNvSpPr txBox="1">
            <a:spLocks noChangeArrowheads="1"/>
          </p:cNvSpPr>
          <p:nvPr/>
        </p:nvSpPr>
        <p:spPr bwMode="auto">
          <a:xfrm>
            <a:off x="8264525" y="4703763"/>
            <a:ext cx="777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signal</a:t>
            </a:r>
          </a:p>
        </p:txBody>
      </p:sp>
      <p:sp>
        <p:nvSpPr>
          <p:cNvPr id="26642" name="Text Box 18"/>
          <p:cNvSpPr txBox="1">
            <a:spLocks noChangeArrowheads="1"/>
          </p:cNvSpPr>
          <p:nvPr/>
        </p:nvSpPr>
        <p:spPr bwMode="auto">
          <a:xfrm>
            <a:off x="2406650" y="3513138"/>
            <a:ext cx="81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power</a:t>
            </a:r>
          </a:p>
        </p:txBody>
      </p:sp>
      <p:sp>
        <p:nvSpPr>
          <p:cNvPr id="26649" name="Text Box 25"/>
          <p:cNvSpPr txBox="1">
            <a:spLocks noChangeArrowheads="1"/>
          </p:cNvSpPr>
          <p:nvPr/>
        </p:nvSpPr>
        <p:spPr bwMode="auto">
          <a:xfrm>
            <a:off x="184150" y="5584825"/>
            <a:ext cx="1254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frequency</a:t>
            </a:r>
          </a:p>
        </p:txBody>
      </p:sp>
      <p:grpSp>
        <p:nvGrpSpPr>
          <p:cNvPr id="2" name="Group 1" descr="spread spectrum"/>
          <p:cNvGrpSpPr/>
          <p:nvPr/>
        </p:nvGrpSpPr>
        <p:grpSpPr>
          <a:xfrm>
            <a:off x="412750" y="3736975"/>
            <a:ext cx="8321675" cy="2744788"/>
            <a:chOff x="412750" y="3736975"/>
            <a:chExt cx="8321675" cy="2744788"/>
          </a:xfrm>
        </p:grpSpPr>
        <p:pic>
          <p:nvPicPr>
            <p:cNvPr id="26628" name="Picture 4" descr="spread spect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25" y="3736975"/>
              <a:ext cx="39243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Line 5"/>
            <p:cNvSpPr>
              <a:spLocks noChangeShapeType="1"/>
            </p:cNvSpPr>
            <p:nvPr/>
          </p:nvSpPr>
          <p:spPr bwMode="auto">
            <a:xfrm>
              <a:off x="8675688" y="5624513"/>
              <a:ext cx="0" cy="414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6631" name="Line 7"/>
            <p:cNvSpPr>
              <a:spLocks noChangeShapeType="1"/>
            </p:cNvSpPr>
            <p:nvPr/>
          </p:nvSpPr>
          <p:spPr bwMode="auto">
            <a:xfrm>
              <a:off x="7145338" y="5827713"/>
              <a:ext cx="15097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32" name="Line 8"/>
            <p:cNvSpPr>
              <a:spLocks noChangeShapeType="1"/>
            </p:cNvSpPr>
            <p:nvPr/>
          </p:nvSpPr>
          <p:spPr bwMode="auto">
            <a:xfrm flipH="1">
              <a:off x="4816475" y="5827713"/>
              <a:ext cx="1711325" cy="15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33" name="Text Box 9"/>
            <p:cNvSpPr txBox="1">
              <a:spLocks noChangeArrowheads="1"/>
            </p:cNvSpPr>
            <p:nvPr/>
          </p:nvSpPr>
          <p:spPr bwMode="auto">
            <a:xfrm>
              <a:off x="6596063" y="5681663"/>
              <a:ext cx="3286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B</a:t>
              </a:r>
            </a:p>
          </p:txBody>
        </p:sp>
        <p:sp>
          <p:nvSpPr>
            <p:cNvPr id="26635" name="Line 11"/>
            <p:cNvSpPr>
              <a:spLocks noChangeShapeType="1"/>
            </p:cNvSpPr>
            <p:nvPr/>
          </p:nvSpPr>
          <p:spPr bwMode="auto">
            <a:xfrm flipH="1">
              <a:off x="8070850" y="5030788"/>
              <a:ext cx="403225" cy="3508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36" name="Line 12"/>
            <p:cNvSpPr>
              <a:spLocks noChangeShapeType="1"/>
            </p:cNvSpPr>
            <p:nvPr/>
          </p:nvSpPr>
          <p:spPr bwMode="auto">
            <a:xfrm flipV="1">
              <a:off x="6751638" y="3744913"/>
              <a:ext cx="0" cy="584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26637" name="Picture 13" descr="spread spect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0" y="3749675"/>
              <a:ext cx="39243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8" name="Line 14"/>
            <p:cNvSpPr>
              <a:spLocks noChangeShapeType="1"/>
            </p:cNvSpPr>
            <p:nvPr/>
          </p:nvSpPr>
          <p:spPr bwMode="auto">
            <a:xfrm>
              <a:off x="2736850" y="5619750"/>
              <a:ext cx="0" cy="414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6639" name="Line 15"/>
            <p:cNvSpPr>
              <a:spLocks noChangeShapeType="1"/>
            </p:cNvSpPr>
            <p:nvPr/>
          </p:nvSpPr>
          <p:spPr bwMode="auto">
            <a:xfrm>
              <a:off x="1954213" y="5614988"/>
              <a:ext cx="0" cy="414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6640" name="Line 16"/>
            <p:cNvSpPr>
              <a:spLocks noChangeShapeType="1"/>
            </p:cNvSpPr>
            <p:nvPr/>
          </p:nvSpPr>
          <p:spPr bwMode="auto">
            <a:xfrm>
              <a:off x="4819650" y="5641975"/>
              <a:ext cx="0" cy="414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6641" name="Text Box 17" descr="spread spectrum"/>
            <p:cNvSpPr txBox="1">
              <a:spLocks noChangeArrowheads="1"/>
            </p:cNvSpPr>
            <p:nvPr/>
          </p:nvSpPr>
          <p:spPr bwMode="auto">
            <a:xfrm>
              <a:off x="3451225" y="4541838"/>
              <a:ext cx="233997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dirty="0">
                  <a:latin typeface="Comic Sans MS" pitchFamily="66" charset="0"/>
                </a:rPr>
                <a:t>noise, interferences</a:t>
              </a:r>
            </a:p>
          </p:txBody>
        </p:sp>
        <p:sp>
          <p:nvSpPr>
            <p:cNvPr id="26643" name="Text Box 19"/>
            <p:cNvSpPr txBox="1">
              <a:spLocks noChangeArrowheads="1"/>
            </p:cNvSpPr>
            <p:nvPr/>
          </p:nvSpPr>
          <p:spPr bwMode="auto">
            <a:xfrm>
              <a:off x="1120775" y="4203700"/>
              <a:ext cx="777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signal</a:t>
              </a:r>
            </a:p>
          </p:txBody>
        </p:sp>
        <p:sp>
          <p:nvSpPr>
            <p:cNvPr id="26644" name="Line 20"/>
            <p:cNvSpPr>
              <a:spLocks noChangeShapeType="1"/>
            </p:cNvSpPr>
            <p:nvPr/>
          </p:nvSpPr>
          <p:spPr bwMode="auto">
            <a:xfrm>
              <a:off x="2605088" y="5838825"/>
              <a:ext cx="1174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45" name="Line 21"/>
            <p:cNvSpPr>
              <a:spLocks noChangeShapeType="1"/>
            </p:cNvSpPr>
            <p:nvPr/>
          </p:nvSpPr>
          <p:spPr bwMode="auto">
            <a:xfrm flipH="1">
              <a:off x="1946275" y="5829300"/>
              <a:ext cx="1698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46" name="Text Box 22"/>
            <p:cNvSpPr txBox="1">
              <a:spLocks noChangeArrowheads="1"/>
            </p:cNvSpPr>
            <p:nvPr/>
          </p:nvSpPr>
          <p:spPr bwMode="auto">
            <a:xfrm>
              <a:off x="2182813" y="5692775"/>
              <a:ext cx="3286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B</a:t>
              </a:r>
            </a:p>
          </p:txBody>
        </p:sp>
        <p:sp>
          <p:nvSpPr>
            <p:cNvPr id="26647" name="Line 23"/>
            <p:cNvSpPr>
              <a:spLocks noChangeShapeType="1"/>
            </p:cNvSpPr>
            <p:nvPr/>
          </p:nvSpPr>
          <p:spPr bwMode="auto">
            <a:xfrm>
              <a:off x="1754188" y="4500563"/>
              <a:ext cx="350837" cy="84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50" name="Line 26"/>
            <p:cNvSpPr>
              <a:spLocks noChangeShapeType="1"/>
            </p:cNvSpPr>
            <p:nvPr/>
          </p:nvSpPr>
          <p:spPr bwMode="auto">
            <a:xfrm>
              <a:off x="4210050" y="5241925"/>
              <a:ext cx="7667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6651" name="Line 27"/>
            <p:cNvSpPr>
              <a:spLocks noChangeShapeType="1"/>
            </p:cNvSpPr>
            <p:nvPr/>
          </p:nvSpPr>
          <p:spPr bwMode="auto">
            <a:xfrm>
              <a:off x="4603750" y="4922838"/>
              <a:ext cx="0" cy="298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6652" name="Text Box 28"/>
            <p:cNvSpPr txBox="1">
              <a:spLocks noChangeArrowheads="1"/>
            </p:cNvSpPr>
            <p:nvPr/>
          </p:nvSpPr>
          <p:spPr bwMode="auto">
            <a:xfrm>
              <a:off x="1465263" y="6115050"/>
              <a:ext cx="1795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e.g. B = 30 KHz</a:t>
              </a:r>
            </a:p>
          </p:txBody>
        </p:sp>
        <p:sp>
          <p:nvSpPr>
            <p:cNvPr id="26653" name="Text Box 29"/>
            <p:cNvSpPr txBox="1">
              <a:spLocks noChangeArrowheads="1"/>
            </p:cNvSpPr>
            <p:nvPr/>
          </p:nvSpPr>
          <p:spPr bwMode="auto">
            <a:xfrm>
              <a:off x="5807075" y="6081713"/>
              <a:ext cx="2017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e.g. B = 1.25 MHz</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Spread Spectrum</a:t>
            </a:r>
          </a:p>
        </p:txBody>
      </p:sp>
      <p:sp>
        <p:nvSpPr>
          <p:cNvPr id="27651" name="Rectangle 3"/>
          <p:cNvSpPr>
            <a:spLocks noGrp="1" noChangeArrowheads="1"/>
          </p:cNvSpPr>
          <p:nvPr>
            <p:ph type="body" idx="1"/>
          </p:nvPr>
        </p:nvSpPr>
        <p:spPr>
          <a:xfrm>
            <a:off x="989013" y="3570288"/>
            <a:ext cx="7140575" cy="2327275"/>
          </a:xfrm>
        </p:spPr>
        <p:txBody>
          <a:bodyPr/>
          <a:lstStyle/>
          <a:p>
            <a:pPr eaLnBrk="1" hangingPunct="1"/>
            <a:r>
              <a:rPr lang="en-US" altLang="en-US" sz="2800" smtClean="0"/>
              <a:t>Reduce effect of jamming</a:t>
            </a:r>
          </a:p>
          <a:p>
            <a:pPr lvl="1" eaLnBrk="1" hangingPunct="1"/>
            <a:r>
              <a:rPr lang="en-US" altLang="en-US" sz="2400" smtClean="0"/>
              <a:t>Military scenarios</a:t>
            </a:r>
          </a:p>
          <a:p>
            <a:pPr eaLnBrk="1" hangingPunct="1"/>
            <a:r>
              <a:rPr lang="en-US" altLang="en-US" sz="2800" smtClean="0"/>
              <a:t>Reduce effect of other interferences</a:t>
            </a:r>
          </a:p>
          <a:p>
            <a:pPr eaLnBrk="1" hangingPunct="1"/>
            <a:r>
              <a:rPr lang="en-US" altLang="en-US" sz="2800" smtClean="0"/>
              <a:t>More “secure”</a:t>
            </a:r>
          </a:p>
          <a:p>
            <a:pPr lvl="1" eaLnBrk="1" hangingPunct="1"/>
            <a:r>
              <a:rPr lang="en-US" altLang="en-US" sz="2400" smtClean="0"/>
              <a:t>Signal “merged” in noise and interference</a:t>
            </a:r>
          </a:p>
        </p:txBody>
      </p:sp>
      <p:sp>
        <p:nvSpPr>
          <p:cNvPr id="27652" name="Rectangle 4"/>
          <p:cNvSpPr>
            <a:spLocks noChangeArrowheads="1"/>
          </p:cNvSpPr>
          <p:nvPr/>
        </p:nvSpPr>
        <p:spPr bwMode="auto">
          <a:xfrm>
            <a:off x="539750" y="1720850"/>
            <a:ext cx="77422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2400">
                <a:latin typeface="Comic Sans MS" pitchFamily="66" charset="0"/>
              </a:rPr>
              <a:t>Methods for spreading the bandwidth of the </a:t>
            </a:r>
          </a:p>
          <a:p>
            <a:pPr algn="ctr">
              <a:spcBef>
                <a:spcPct val="0"/>
              </a:spcBef>
              <a:buClrTx/>
              <a:buSzTx/>
              <a:buFontTx/>
              <a:buNone/>
            </a:pPr>
            <a:r>
              <a:rPr lang="en-US" altLang="en-US" sz="2400">
                <a:latin typeface="Comic Sans MS" pitchFamily="66" charset="0"/>
              </a:rPr>
              <a:t>transmitted signal over a frequency band (spectrum) </a:t>
            </a:r>
          </a:p>
          <a:p>
            <a:pPr algn="ctr">
              <a:spcBef>
                <a:spcPct val="0"/>
              </a:spcBef>
              <a:buClrTx/>
              <a:buSzTx/>
              <a:buFontTx/>
              <a:buNone/>
            </a:pPr>
            <a:r>
              <a:rPr lang="en-US" altLang="en-US" sz="2400">
                <a:latin typeface="Comic Sans MS" pitchFamily="66" charset="0"/>
              </a:rPr>
              <a:t>which is </a:t>
            </a:r>
            <a:r>
              <a:rPr lang="en-US" altLang="en-US" sz="2400">
                <a:solidFill>
                  <a:srgbClr val="CC0000"/>
                </a:solidFill>
                <a:latin typeface="Comic Sans MS" pitchFamily="66" charset="0"/>
              </a:rPr>
              <a:t>wider than the minimum bandwidth </a:t>
            </a:r>
          </a:p>
          <a:p>
            <a:pPr algn="ctr">
              <a:spcBef>
                <a:spcPct val="0"/>
              </a:spcBef>
              <a:buClrTx/>
              <a:buSzTx/>
              <a:buFontTx/>
              <a:buNone/>
            </a:pPr>
            <a:r>
              <a:rPr lang="en-US" altLang="en-US" sz="2400">
                <a:latin typeface="Comic Sans MS" pitchFamily="66" charset="0"/>
              </a:rPr>
              <a:t>required to transmit the signal.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Frequency Hopping SS (FHSS)</a:t>
            </a:r>
          </a:p>
        </p:txBody>
      </p:sp>
      <p:sp>
        <p:nvSpPr>
          <p:cNvPr id="28675" name="Rectangle 3"/>
          <p:cNvSpPr>
            <a:spLocks noGrp="1" noChangeArrowheads="1"/>
          </p:cNvSpPr>
          <p:nvPr>
            <p:ph type="body" idx="1"/>
          </p:nvPr>
        </p:nvSpPr>
        <p:spPr>
          <a:xfrm>
            <a:off x="579438" y="1189038"/>
            <a:ext cx="8382000" cy="5105400"/>
          </a:xfrm>
        </p:spPr>
        <p:txBody>
          <a:bodyPr/>
          <a:lstStyle/>
          <a:p>
            <a:pPr eaLnBrk="1" hangingPunct="1">
              <a:lnSpc>
                <a:spcPct val="90000"/>
              </a:lnSpc>
            </a:pPr>
            <a:r>
              <a:rPr lang="en-US" altLang="en-US" dirty="0" smtClean="0"/>
              <a:t>2.4GHz band divided into 75 1MHz </a:t>
            </a:r>
            <a:r>
              <a:rPr lang="en-US" altLang="en-US" dirty="0" err="1" smtClean="0"/>
              <a:t>subchannels</a:t>
            </a:r>
            <a:endParaRPr lang="en-US" altLang="en-US" dirty="0" smtClean="0"/>
          </a:p>
          <a:p>
            <a:pPr eaLnBrk="1" hangingPunct="1">
              <a:lnSpc>
                <a:spcPct val="90000"/>
              </a:lnSpc>
            </a:pPr>
            <a:r>
              <a:rPr lang="en-US" altLang="en-US" dirty="0" smtClean="0"/>
              <a:t>Sender and receiver agree on a hopping pattern (pseudo random series). 22 hopping patterns defined</a:t>
            </a:r>
          </a:p>
          <a:p>
            <a:pPr eaLnBrk="1" hangingPunct="1">
              <a:lnSpc>
                <a:spcPct val="90000"/>
              </a:lnSpc>
            </a:pPr>
            <a:endParaRPr lang="en-US" altLang="en-US" dirty="0" smtClean="0"/>
          </a:p>
          <a:p>
            <a:pPr eaLnBrk="1" hangingPunct="1">
              <a:lnSpc>
                <a:spcPct val="90000"/>
              </a:lnSpc>
              <a:buFontTx/>
              <a:buNone/>
            </a:pPr>
            <a:endParaRPr lang="en-US" altLang="en-US" dirty="0" smtClean="0"/>
          </a:p>
          <a:p>
            <a:pPr eaLnBrk="1" hangingPunct="1">
              <a:lnSpc>
                <a:spcPct val="90000"/>
              </a:lnSpc>
            </a:pPr>
            <a:endParaRPr lang="en-US" altLang="en-US" dirty="0" smtClean="0"/>
          </a:p>
          <a:p>
            <a:pPr eaLnBrk="1" hangingPunct="1">
              <a:lnSpc>
                <a:spcPct val="90000"/>
              </a:lnSpc>
            </a:pPr>
            <a:endParaRPr lang="en-US" altLang="en-US" dirty="0" smtClean="0"/>
          </a:p>
          <a:p>
            <a:pPr eaLnBrk="1" hangingPunct="1">
              <a:lnSpc>
                <a:spcPct val="90000"/>
              </a:lnSpc>
            </a:pPr>
            <a:endParaRPr lang="en-US" altLang="en-US" dirty="0" smtClean="0"/>
          </a:p>
          <a:p>
            <a:pPr eaLnBrk="1" hangingPunct="1">
              <a:lnSpc>
                <a:spcPct val="90000"/>
              </a:lnSpc>
            </a:pPr>
            <a:endParaRPr lang="en-US" altLang="en-US" dirty="0" smtClean="0"/>
          </a:p>
          <a:p>
            <a:pPr eaLnBrk="1" hangingPunct="1">
              <a:lnSpc>
                <a:spcPct val="90000"/>
              </a:lnSpc>
            </a:pPr>
            <a:endParaRPr lang="en-US" altLang="en-US" dirty="0" smtClean="0"/>
          </a:p>
          <a:p>
            <a:pPr eaLnBrk="1" hangingPunct="1">
              <a:lnSpc>
                <a:spcPct val="90000"/>
              </a:lnSpc>
            </a:pPr>
            <a:endParaRPr lang="en-US" altLang="en-US" dirty="0" smtClean="0"/>
          </a:p>
          <a:p>
            <a:pPr eaLnBrk="1" hangingPunct="1">
              <a:lnSpc>
                <a:spcPct val="90000"/>
              </a:lnSpc>
            </a:pPr>
            <a:r>
              <a:rPr lang="en-US" altLang="en-US" dirty="0" smtClean="0"/>
              <a:t>Different hopping sequences enable co-existence of multiple BSSs</a:t>
            </a:r>
          </a:p>
          <a:p>
            <a:pPr eaLnBrk="1" hangingPunct="1">
              <a:lnSpc>
                <a:spcPct val="90000"/>
              </a:lnSpc>
            </a:pPr>
            <a:r>
              <a:rPr lang="en-US" altLang="en-US" dirty="0" smtClean="0"/>
              <a:t>Robust against narrow-band interferences</a:t>
            </a:r>
          </a:p>
        </p:txBody>
      </p:sp>
      <p:grpSp>
        <p:nvGrpSpPr>
          <p:cNvPr id="2" name="Group 1" descr="FHSS"/>
          <p:cNvGrpSpPr/>
          <p:nvPr/>
        </p:nvGrpSpPr>
        <p:grpSpPr>
          <a:xfrm>
            <a:off x="1577975" y="3459163"/>
            <a:ext cx="6781800" cy="1531937"/>
            <a:chOff x="1577975" y="3459163"/>
            <a:chExt cx="6781800" cy="1531937"/>
          </a:xfrm>
        </p:grpSpPr>
        <p:sp>
          <p:nvSpPr>
            <p:cNvPr id="28676" name="Line 4"/>
            <p:cNvSpPr>
              <a:spLocks noChangeShapeType="1"/>
            </p:cNvSpPr>
            <p:nvPr/>
          </p:nvSpPr>
          <p:spPr bwMode="auto">
            <a:xfrm>
              <a:off x="2800350" y="4032250"/>
              <a:ext cx="0" cy="574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677" name="Line 5"/>
            <p:cNvSpPr>
              <a:spLocks noChangeShapeType="1"/>
            </p:cNvSpPr>
            <p:nvPr/>
          </p:nvSpPr>
          <p:spPr bwMode="auto">
            <a:xfrm>
              <a:off x="3128963" y="4032250"/>
              <a:ext cx="0" cy="574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678" name="Line 6"/>
            <p:cNvSpPr>
              <a:spLocks noChangeShapeType="1"/>
            </p:cNvSpPr>
            <p:nvPr/>
          </p:nvSpPr>
          <p:spPr bwMode="auto">
            <a:xfrm>
              <a:off x="3459163" y="4032250"/>
              <a:ext cx="0" cy="574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679" name="Line 7"/>
            <p:cNvSpPr>
              <a:spLocks noChangeShapeType="1"/>
            </p:cNvSpPr>
            <p:nvPr/>
          </p:nvSpPr>
          <p:spPr bwMode="auto">
            <a:xfrm>
              <a:off x="3787775" y="4032250"/>
              <a:ext cx="0" cy="574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680" name="Line 8"/>
            <p:cNvSpPr>
              <a:spLocks noChangeShapeType="1"/>
            </p:cNvSpPr>
            <p:nvPr/>
          </p:nvSpPr>
          <p:spPr bwMode="auto">
            <a:xfrm>
              <a:off x="4117975" y="4032250"/>
              <a:ext cx="0" cy="574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681" name="Line 9"/>
            <p:cNvSpPr>
              <a:spLocks noChangeShapeType="1"/>
            </p:cNvSpPr>
            <p:nvPr/>
          </p:nvSpPr>
          <p:spPr bwMode="auto">
            <a:xfrm>
              <a:off x="4446588" y="4032250"/>
              <a:ext cx="0" cy="574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682" name="Line 10"/>
            <p:cNvSpPr>
              <a:spLocks noChangeShapeType="1"/>
            </p:cNvSpPr>
            <p:nvPr/>
          </p:nvSpPr>
          <p:spPr bwMode="auto">
            <a:xfrm>
              <a:off x="6094413" y="4032250"/>
              <a:ext cx="0" cy="574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683" name="Line 11"/>
            <p:cNvSpPr>
              <a:spLocks noChangeShapeType="1"/>
            </p:cNvSpPr>
            <p:nvPr/>
          </p:nvSpPr>
          <p:spPr bwMode="auto">
            <a:xfrm>
              <a:off x="4776788" y="4032250"/>
              <a:ext cx="0" cy="574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684" name="Line 12"/>
            <p:cNvSpPr>
              <a:spLocks noChangeShapeType="1"/>
            </p:cNvSpPr>
            <p:nvPr/>
          </p:nvSpPr>
          <p:spPr bwMode="auto">
            <a:xfrm>
              <a:off x="5105400" y="4032250"/>
              <a:ext cx="0" cy="574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685" name="Line 13"/>
            <p:cNvSpPr>
              <a:spLocks noChangeShapeType="1"/>
            </p:cNvSpPr>
            <p:nvPr/>
          </p:nvSpPr>
          <p:spPr bwMode="auto">
            <a:xfrm>
              <a:off x="5435600" y="4032250"/>
              <a:ext cx="0" cy="574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686" name="Line 14"/>
            <p:cNvSpPr>
              <a:spLocks noChangeShapeType="1"/>
            </p:cNvSpPr>
            <p:nvPr/>
          </p:nvSpPr>
          <p:spPr bwMode="auto">
            <a:xfrm>
              <a:off x="5764213" y="4032250"/>
              <a:ext cx="0" cy="574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687" name="Line 15"/>
            <p:cNvSpPr>
              <a:spLocks noChangeShapeType="1"/>
            </p:cNvSpPr>
            <p:nvPr/>
          </p:nvSpPr>
          <p:spPr bwMode="auto">
            <a:xfrm>
              <a:off x="2476500" y="4038600"/>
              <a:ext cx="0" cy="574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8688" name="Text Box 16"/>
            <p:cNvSpPr txBox="1">
              <a:spLocks noChangeArrowheads="1"/>
            </p:cNvSpPr>
            <p:nvPr/>
          </p:nvSpPr>
          <p:spPr bwMode="auto">
            <a:xfrm>
              <a:off x="2476500" y="4614863"/>
              <a:ext cx="30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f</a:t>
              </a:r>
            </a:p>
          </p:txBody>
        </p:sp>
        <p:sp>
          <p:nvSpPr>
            <p:cNvPr id="28689" name="Text Box 17"/>
            <p:cNvSpPr txBox="1">
              <a:spLocks noChangeArrowheads="1"/>
            </p:cNvSpPr>
            <p:nvPr/>
          </p:nvSpPr>
          <p:spPr bwMode="auto">
            <a:xfrm>
              <a:off x="2830513" y="4624388"/>
              <a:ext cx="300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f</a:t>
              </a:r>
            </a:p>
          </p:txBody>
        </p:sp>
        <p:sp>
          <p:nvSpPr>
            <p:cNvPr id="28690" name="Text Box 18"/>
            <p:cNvSpPr txBox="1">
              <a:spLocks noChangeArrowheads="1"/>
            </p:cNvSpPr>
            <p:nvPr/>
          </p:nvSpPr>
          <p:spPr bwMode="auto">
            <a:xfrm>
              <a:off x="3176588" y="4621213"/>
              <a:ext cx="300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f</a:t>
              </a:r>
            </a:p>
          </p:txBody>
        </p:sp>
        <p:sp>
          <p:nvSpPr>
            <p:cNvPr id="28691" name="Text Box 19"/>
            <p:cNvSpPr txBox="1">
              <a:spLocks noChangeArrowheads="1"/>
            </p:cNvSpPr>
            <p:nvPr/>
          </p:nvSpPr>
          <p:spPr bwMode="auto">
            <a:xfrm>
              <a:off x="3519488" y="4619625"/>
              <a:ext cx="300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f</a:t>
              </a:r>
            </a:p>
          </p:txBody>
        </p:sp>
        <p:sp>
          <p:nvSpPr>
            <p:cNvPr id="28692" name="Text Box 20"/>
            <p:cNvSpPr txBox="1">
              <a:spLocks noChangeArrowheads="1"/>
            </p:cNvSpPr>
            <p:nvPr/>
          </p:nvSpPr>
          <p:spPr bwMode="auto">
            <a:xfrm>
              <a:off x="3829050" y="4618038"/>
              <a:ext cx="30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f</a:t>
              </a:r>
            </a:p>
          </p:txBody>
        </p:sp>
        <p:sp>
          <p:nvSpPr>
            <p:cNvPr id="28693" name="Text Box 21"/>
            <p:cNvSpPr txBox="1">
              <a:spLocks noChangeArrowheads="1"/>
            </p:cNvSpPr>
            <p:nvPr/>
          </p:nvSpPr>
          <p:spPr bwMode="auto">
            <a:xfrm>
              <a:off x="4138613" y="4608513"/>
              <a:ext cx="300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f</a:t>
              </a:r>
            </a:p>
          </p:txBody>
        </p:sp>
        <p:sp>
          <p:nvSpPr>
            <p:cNvPr id="28694" name="Text Box 22"/>
            <p:cNvSpPr txBox="1">
              <a:spLocks noChangeArrowheads="1"/>
            </p:cNvSpPr>
            <p:nvPr/>
          </p:nvSpPr>
          <p:spPr bwMode="auto">
            <a:xfrm>
              <a:off x="4470400" y="4618038"/>
              <a:ext cx="30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f</a:t>
              </a:r>
            </a:p>
          </p:txBody>
        </p:sp>
        <p:sp>
          <p:nvSpPr>
            <p:cNvPr id="28695" name="Text Box 23"/>
            <p:cNvSpPr txBox="1">
              <a:spLocks noChangeArrowheads="1"/>
            </p:cNvSpPr>
            <p:nvPr/>
          </p:nvSpPr>
          <p:spPr bwMode="auto">
            <a:xfrm>
              <a:off x="4816475" y="4614863"/>
              <a:ext cx="30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f</a:t>
              </a:r>
            </a:p>
          </p:txBody>
        </p:sp>
        <p:sp>
          <p:nvSpPr>
            <p:cNvPr id="28696" name="Text Box 24"/>
            <p:cNvSpPr txBox="1">
              <a:spLocks noChangeArrowheads="1"/>
            </p:cNvSpPr>
            <p:nvPr/>
          </p:nvSpPr>
          <p:spPr bwMode="auto">
            <a:xfrm>
              <a:off x="5159375" y="4613275"/>
              <a:ext cx="300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f</a:t>
              </a:r>
            </a:p>
          </p:txBody>
        </p:sp>
        <p:sp>
          <p:nvSpPr>
            <p:cNvPr id="28697" name="Text Box 25"/>
            <p:cNvSpPr txBox="1">
              <a:spLocks noChangeArrowheads="1"/>
            </p:cNvSpPr>
            <p:nvPr/>
          </p:nvSpPr>
          <p:spPr bwMode="auto">
            <a:xfrm>
              <a:off x="5468938" y="4611688"/>
              <a:ext cx="3000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f</a:t>
              </a:r>
            </a:p>
          </p:txBody>
        </p:sp>
        <p:sp>
          <p:nvSpPr>
            <p:cNvPr id="28698" name="Text Box 26"/>
            <p:cNvSpPr txBox="1">
              <a:spLocks noChangeArrowheads="1"/>
            </p:cNvSpPr>
            <p:nvPr/>
          </p:nvSpPr>
          <p:spPr bwMode="auto">
            <a:xfrm>
              <a:off x="5768975" y="4595813"/>
              <a:ext cx="3000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f</a:t>
              </a:r>
            </a:p>
          </p:txBody>
        </p:sp>
        <p:sp>
          <p:nvSpPr>
            <p:cNvPr id="28699" name="Line 27"/>
            <p:cNvSpPr>
              <a:spLocks noChangeShapeType="1"/>
            </p:cNvSpPr>
            <p:nvPr/>
          </p:nvSpPr>
          <p:spPr bwMode="auto">
            <a:xfrm>
              <a:off x="1577975" y="4333875"/>
              <a:ext cx="6313488" cy="0"/>
            </a:xfrm>
            <a:prstGeom prst="line">
              <a:avLst/>
            </a:prstGeom>
            <a:noFill/>
            <a:ln w="19050">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8700" name="Freeform 28"/>
            <p:cNvSpPr>
              <a:spLocks/>
            </p:cNvSpPr>
            <p:nvPr/>
          </p:nvSpPr>
          <p:spPr bwMode="auto">
            <a:xfrm>
              <a:off x="2452688" y="3656013"/>
              <a:ext cx="350837" cy="377825"/>
            </a:xfrm>
            <a:custGeom>
              <a:avLst/>
              <a:gdLst>
                <a:gd name="T0" fmla="*/ 0 w 221"/>
                <a:gd name="T1" fmla="*/ 2147483647 h 238"/>
                <a:gd name="T2" fmla="*/ 2147483647 w 221"/>
                <a:gd name="T3" fmla="*/ 2147483647 h 238"/>
                <a:gd name="T4" fmla="*/ 2147483647 w 221"/>
                <a:gd name="T5" fmla="*/ 2147483647 h 238"/>
                <a:gd name="T6" fmla="*/ 0 60000 65536"/>
                <a:gd name="T7" fmla="*/ 0 60000 65536"/>
                <a:gd name="T8" fmla="*/ 0 60000 65536"/>
                <a:gd name="T9" fmla="*/ 0 w 221"/>
                <a:gd name="T10" fmla="*/ 0 h 238"/>
                <a:gd name="T11" fmla="*/ 221 w 221"/>
                <a:gd name="T12" fmla="*/ 238 h 238"/>
              </a:gdLst>
              <a:ahLst/>
              <a:cxnLst>
                <a:cxn ang="T6">
                  <a:pos x="T0" y="T1"/>
                </a:cxn>
                <a:cxn ang="T7">
                  <a:pos x="T2" y="T3"/>
                </a:cxn>
                <a:cxn ang="T8">
                  <a:pos x="T4" y="T5"/>
                </a:cxn>
              </a:cxnLst>
              <a:rect l="T9" t="T10" r="T11" b="T12"/>
              <a:pathLst>
                <a:path w="221" h="238">
                  <a:moveTo>
                    <a:pt x="0" y="230"/>
                  </a:moveTo>
                  <a:cubicBezTo>
                    <a:pt x="33" y="115"/>
                    <a:pt x="66" y="0"/>
                    <a:pt x="103" y="1"/>
                  </a:cubicBezTo>
                  <a:cubicBezTo>
                    <a:pt x="140" y="2"/>
                    <a:pt x="180" y="120"/>
                    <a:pt x="221" y="238"/>
                  </a:cubicBezTo>
                </a:path>
              </a:pathLst>
            </a:custGeom>
            <a:noFill/>
            <a:ln w="28575" cap="flat" cmpd="sng">
              <a:solidFill>
                <a:srgbClr val="CC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8701" name="Freeform 29"/>
            <p:cNvSpPr>
              <a:spLocks/>
            </p:cNvSpPr>
            <p:nvPr/>
          </p:nvSpPr>
          <p:spPr bwMode="auto">
            <a:xfrm>
              <a:off x="2822575" y="3657600"/>
              <a:ext cx="977900" cy="377825"/>
            </a:xfrm>
            <a:custGeom>
              <a:avLst/>
              <a:gdLst>
                <a:gd name="T0" fmla="*/ 0 w 221"/>
                <a:gd name="T1" fmla="*/ 2147483647 h 238"/>
                <a:gd name="T2" fmla="*/ 2147483647 w 221"/>
                <a:gd name="T3" fmla="*/ 2147483647 h 238"/>
                <a:gd name="T4" fmla="*/ 2147483647 w 221"/>
                <a:gd name="T5" fmla="*/ 2147483647 h 238"/>
                <a:gd name="T6" fmla="*/ 0 60000 65536"/>
                <a:gd name="T7" fmla="*/ 0 60000 65536"/>
                <a:gd name="T8" fmla="*/ 0 60000 65536"/>
                <a:gd name="T9" fmla="*/ 0 w 221"/>
                <a:gd name="T10" fmla="*/ 0 h 238"/>
                <a:gd name="T11" fmla="*/ 221 w 221"/>
                <a:gd name="T12" fmla="*/ 238 h 238"/>
              </a:gdLst>
              <a:ahLst/>
              <a:cxnLst>
                <a:cxn ang="T6">
                  <a:pos x="T0" y="T1"/>
                </a:cxn>
                <a:cxn ang="T7">
                  <a:pos x="T2" y="T3"/>
                </a:cxn>
                <a:cxn ang="T8">
                  <a:pos x="T4" y="T5"/>
                </a:cxn>
              </a:cxnLst>
              <a:rect l="T9" t="T10" r="T11" b="T12"/>
              <a:pathLst>
                <a:path w="221" h="238">
                  <a:moveTo>
                    <a:pt x="0" y="230"/>
                  </a:moveTo>
                  <a:cubicBezTo>
                    <a:pt x="33" y="115"/>
                    <a:pt x="66" y="0"/>
                    <a:pt x="103" y="1"/>
                  </a:cubicBezTo>
                  <a:cubicBezTo>
                    <a:pt x="140" y="2"/>
                    <a:pt x="180" y="120"/>
                    <a:pt x="221" y="238"/>
                  </a:cubicBezTo>
                </a:path>
              </a:pathLst>
            </a:custGeom>
            <a:noFill/>
            <a:ln w="28575" cap="flat" cmpd="sng">
              <a:solidFill>
                <a:srgbClr val="CC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8702" name="Freeform 30"/>
            <p:cNvSpPr>
              <a:spLocks/>
            </p:cNvSpPr>
            <p:nvPr/>
          </p:nvSpPr>
          <p:spPr bwMode="auto">
            <a:xfrm>
              <a:off x="3776663" y="3684588"/>
              <a:ext cx="1666875" cy="377825"/>
            </a:xfrm>
            <a:custGeom>
              <a:avLst/>
              <a:gdLst>
                <a:gd name="T0" fmla="*/ 0 w 221"/>
                <a:gd name="T1" fmla="*/ 2147483647 h 238"/>
                <a:gd name="T2" fmla="*/ 2147483647 w 221"/>
                <a:gd name="T3" fmla="*/ 2147483647 h 238"/>
                <a:gd name="T4" fmla="*/ 2147483647 w 221"/>
                <a:gd name="T5" fmla="*/ 2147483647 h 238"/>
                <a:gd name="T6" fmla="*/ 0 60000 65536"/>
                <a:gd name="T7" fmla="*/ 0 60000 65536"/>
                <a:gd name="T8" fmla="*/ 0 60000 65536"/>
                <a:gd name="T9" fmla="*/ 0 w 221"/>
                <a:gd name="T10" fmla="*/ 0 h 238"/>
                <a:gd name="T11" fmla="*/ 221 w 221"/>
                <a:gd name="T12" fmla="*/ 238 h 238"/>
              </a:gdLst>
              <a:ahLst/>
              <a:cxnLst>
                <a:cxn ang="T6">
                  <a:pos x="T0" y="T1"/>
                </a:cxn>
                <a:cxn ang="T7">
                  <a:pos x="T2" y="T3"/>
                </a:cxn>
                <a:cxn ang="T8">
                  <a:pos x="T4" y="T5"/>
                </a:cxn>
              </a:cxnLst>
              <a:rect l="T9" t="T10" r="T11" b="T12"/>
              <a:pathLst>
                <a:path w="221" h="238">
                  <a:moveTo>
                    <a:pt x="0" y="230"/>
                  </a:moveTo>
                  <a:cubicBezTo>
                    <a:pt x="33" y="115"/>
                    <a:pt x="66" y="0"/>
                    <a:pt x="103" y="1"/>
                  </a:cubicBezTo>
                  <a:cubicBezTo>
                    <a:pt x="140" y="2"/>
                    <a:pt x="180" y="120"/>
                    <a:pt x="221" y="238"/>
                  </a:cubicBezTo>
                </a:path>
              </a:pathLst>
            </a:custGeom>
            <a:noFill/>
            <a:ln w="28575" cap="flat" cmpd="sng">
              <a:solidFill>
                <a:srgbClr val="CC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8703" name="Freeform 31"/>
            <p:cNvSpPr>
              <a:spLocks/>
            </p:cNvSpPr>
            <p:nvPr/>
          </p:nvSpPr>
          <p:spPr bwMode="auto">
            <a:xfrm>
              <a:off x="4438650" y="3711575"/>
              <a:ext cx="1666875" cy="377825"/>
            </a:xfrm>
            <a:custGeom>
              <a:avLst/>
              <a:gdLst>
                <a:gd name="T0" fmla="*/ 0 w 221"/>
                <a:gd name="T1" fmla="*/ 2147483647 h 238"/>
                <a:gd name="T2" fmla="*/ 2147483647 w 221"/>
                <a:gd name="T3" fmla="*/ 2147483647 h 238"/>
                <a:gd name="T4" fmla="*/ 2147483647 w 221"/>
                <a:gd name="T5" fmla="*/ 2147483647 h 238"/>
                <a:gd name="T6" fmla="*/ 0 60000 65536"/>
                <a:gd name="T7" fmla="*/ 0 60000 65536"/>
                <a:gd name="T8" fmla="*/ 0 60000 65536"/>
                <a:gd name="T9" fmla="*/ 0 w 221"/>
                <a:gd name="T10" fmla="*/ 0 h 238"/>
                <a:gd name="T11" fmla="*/ 221 w 221"/>
                <a:gd name="T12" fmla="*/ 238 h 238"/>
              </a:gdLst>
              <a:ahLst/>
              <a:cxnLst>
                <a:cxn ang="T6">
                  <a:pos x="T0" y="T1"/>
                </a:cxn>
                <a:cxn ang="T7">
                  <a:pos x="T2" y="T3"/>
                </a:cxn>
                <a:cxn ang="T8">
                  <a:pos x="T4" y="T5"/>
                </a:cxn>
              </a:cxnLst>
              <a:rect l="T9" t="T10" r="T11" b="T12"/>
              <a:pathLst>
                <a:path w="221" h="238">
                  <a:moveTo>
                    <a:pt x="0" y="230"/>
                  </a:moveTo>
                  <a:cubicBezTo>
                    <a:pt x="33" y="115"/>
                    <a:pt x="66" y="0"/>
                    <a:pt x="103" y="1"/>
                  </a:cubicBezTo>
                  <a:cubicBezTo>
                    <a:pt x="140" y="2"/>
                    <a:pt x="180" y="120"/>
                    <a:pt x="221" y="238"/>
                  </a:cubicBezTo>
                </a:path>
              </a:pathLst>
            </a:custGeom>
            <a:noFill/>
            <a:ln w="28575" cap="flat" cmpd="sng">
              <a:solidFill>
                <a:srgbClr val="CC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8704" name="Freeform 32"/>
            <p:cNvSpPr>
              <a:spLocks/>
            </p:cNvSpPr>
            <p:nvPr/>
          </p:nvSpPr>
          <p:spPr bwMode="auto">
            <a:xfrm flipH="1">
              <a:off x="4424363" y="3459163"/>
              <a:ext cx="1028700" cy="565150"/>
            </a:xfrm>
            <a:custGeom>
              <a:avLst/>
              <a:gdLst>
                <a:gd name="T0" fmla="*/ 0 w 221"/>
                <a:gd name="T1" fmla="*/ 2147483647 h 238"/>
                <a:gd name="T2" fmla="*/ 2147483647 w 221"/>
                <a:gd name="T3" fmla="*/ 2147483647 h 238"/>
                <a:gd name="T4" fmla="*/ 2147483647 w 221"/>
                <a:gd name="T5" fmla="*/ 2147483647 h 238"/>
                <a:gd name="T6" fmla="*/ 0 60000 65536"/>
                <a:gd name="T7" fmla="*/ 0 60000 65536"/>
                <a:gd name="T8" fmla="*/ 0 60000 65536"/>
                <a:gd name="T9" fmla="*/ 0 w 221"/>
                <a:gd name="T10" fmla="*/ 0 h 238"/>
                <a:gd name="T11" fmla="*/ 221 w 221"/>
                <a:gd name="T12" fmla="*/ 238 h 238"/>
              </a:gdLst>
              <a:ahLst/>
              <a:cxnLst>
                <a:cxn ang="T6">
                  <a:pos x="T0" y="T1"/>
                </a:cxn>
                <a:cxn ang="T7">
                  <a:pos x="T2" y="T3"/>
                </a:cxn>
                <a:cxn ang="T8">
                  <a:pos x="T4" y="T5"/>
                </a:cxn>
              </a:cxnLst>
              <a:rect l="T9" t="T10" r="T11" b="T12"/>
              <a:pathLst>
                <a:path w="221" h="238">
                  <a:moveTo>
                    <a:pt x="0" y="230"/>
                  </a:moveTo>
                  <a:cubicBezTo>
                    <a:pt x="33" y="115"/>
                    <a:pt x="66" y="0"/>
                    <a:pt x="103" y="1"/>
                  </a:cubicBezTo>
                  <a:cubicBezTo>
                    <a:pt x="140" y="2"/>
                    <a:pt x="180" y="120"/>
                    <a:pt x="221" y="238"/>
                  </a:cubicBezTo>
                </a:path>
              </a:pathLst>
            </a:custGeom>
            <a:noFill/>
            <a:ln w="28575" cap="flat" cmpd="sng">
              <a:solidFill>
                <a:srgbClr val="CC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8705" name="Text Box 33"/>
            <p:cNvSpPr txBox="1">
              <a:spLocks noChangeArrowheads="1"/>
            </p:cNvSpPr>
            <p:nvPr/>
          </p:nvSpPr>
          <p:spPr bwMode="auto">
            <a:xfrm>
              <a:off x="5951538" y="3495675"/>
              <a:ext cx="24082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solidFill>
                    <a:srgbClr val="CC0000"/>
                  </a:solidFill>
                  <a:latin typeface="Comic Sans MS" pitchFamily="66" charset="0"/>
                </a:rPr>
                <a:t>One possible pattern</a:t>
              </a:r>
            </a:p>
          </p:txBody>
        </p:sp>
        <p:sp>
          <p:nvSpPr>
            <p:cNvPr id="28706" name="Freeform 34"/>
            <p:cNvSpPr>
              <a:spLocks/>
            </p:cNvSpPr>
            <p:nvPr/>
          </p:nvSpPr>
          <p:spPr bwMode="auto">
            <a:xfrm flipH="1" flipV="1">
              <a:off x="2447925" y="4110038"/>
              <a:ext cx="3635375" cy="365125"/>
            </a:xfrm>
            <a:custGeom>
              <a:avLst/>
              <a:gdLst>
                <a:gd name="T0" fmla="*/ 0 w 221"/>
                <a:gd name="T1" fmla="*/ 2147483647 h 238"/>
                <a:gd name="T2" fmla="*/ 2147483647 w 221"/>
                <a:gd name="T3" fmla="*/ 2147483647 h 238"/>
                <a:gd name="T4" fmla="*/ 2147483647 w 221"/>
                <a:gd name="T5" fmla="*/ 2147483647 h 238"/>
                <a:gd name="T6" fmla="*/ 0 60000 65536"/>
                <a:gd name="T7" fmla="*/ 0 60000 65536"/>
                <a:gd name="T8" fmla="*/ 0 60000 65536"/>
                <a:gd name="T9" fmla="*/ 0 w 221"/>
                <a:gd name="T10" fmla="*/ 0 h 238"/>
                <a:gd name="T11" fmla="*/ 221 w 221"/>
                <a:gd name="T12" fmla="*/ 238 h 238"/>
              </a:gdLst>
              <a:ahLst/>
              <a:cxnLst>
                <a:cxn ang="T6">
                  <a:pos x="T0" y="T1"/>
                </a:cxn>
                <a:cxn ang="T7">
                  <a:pos x="T2" y="T3"/>
                </a:cxn>
                <a:cxn ang="T8">
                  <a:pos x="T4" y="T5"/>
                </a:cxn>
              </a:cxnLst>
              <a:rect l="T9" t="T10" r="T11" b="T12"/>
              <a:pathLst>
                <a:path w="221" h="238">
                  <a:moveTo>
                    <a:pt x="0" y="230"/>
                  </a:moveTo>
                  <a:cubicBezTo>
                    <a:pt x="33" y="115"/>
                    <a:pt x="66" y="0"/>
                    <a:pt x="103" y="1"/>
                  </a:cubicBezTo>
                  <a:cubicBezTo>
                    <a:pt x="140" y="2"/>
                    <a:pt x="180" y="120"/>
                    <a:pt x="221" y="238"/>
                  </a:cubicBezTo>
                </a:path>
              </a:pathLst>
            </a:custGeom>
            <a:noFill/>
            <a:ln w="28575" cap="flat" cmpd="sng">
              <a:solidFill>
                <a:srgbClr val="CC0000"/>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wrap="none"/>
            <a:lstStyle/>
            <a:p>
              <a:endParaRPr 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Direct Sequence SS</a:t>
            </a:r>
          </a:p>
        </p:txBody>
      </p:sp>
      <p:sp>
        <p:nvSpPr>
          <p:cNvPr id="30723" name="Rectangle 3"/>
          <p:cNvSpPr>
            <a:spLocks noGrp="1" noChangeArrowheads="1"/>
          </p:cNvSpPr>
          <p:nvPr>
            <p:ph type="body" idx="1"/>
          </p:nvPr>
        </p:nvSpPr>
        <p:spPr>
          <a:xfrm>
            <a:off x="533400" y="1544638"/>
            <a:ext cx="8118475" cy="4897437"/>
          </a:xfrm>
        </p:spPr>
        <p:txBody>
          <a:bodyPr/>
          <a:lstStyle/>
          <a:p>
            <a:pPr eaLnBrk="1" hangingPunct="1"/>
            <a:r>
              <a:rPr lang="en-US" altLang="en-US" smtClean="0"/>
              <a:t>Direct sequence (DS): </a:t>
            </a:r>
            <a:r>
              <a:rPr lang="en-US" altLang="en-US" smtClean="0">
                <a:solidFill>
                  <a:srgbClr val="CC0000"/>
                </a:solidFill>
              </a:rPr>
              <a:t>most prevalent</a:t>
            </a:r>
          </a:p>
          <a:p>
            <a:pPr lvl="1" eaLnBrk="1" hangingPunct="1"/>
            <a:r>
              <a:rPr lang="en-US" altLang="en-US" smtClean="0"/>
              <a:t>Signal is spread by a wide bandwidth pseudorandom sequence (code sequence)</a:t>
            </a:r>
          </a:p>
          <a:p>
            <a:pPr lvl="1" eaLnBrk="1" hangingPunct="1"/>
            <a:r>
              <a:rPr lang="en-US" altLang="en-US" smtClean="0"/>
              <a:t>Signals appear as wideband noise to unintended receivers</a:t>
            </a:r>
          </a:p>
          <a:p>
            <a:pPr lvl="1" eaLnBrk="1" hangingPunct="1"/>
            <a:endParaRPr lang="en-US" altLang="en-US" smtClean="0"/>
          </a:p>
          <a:p>
            <a:pPr eaLnBrk="1" hangingPunct="1"/>
            <a:r>
              <a:rPr lang="en-US" altLang="en-US" smtClean="0"/>
              <a:t>Not for intra-cell multiple access</a:t>
            </a:r>
          </a:p>
          <a:p>
            <a:pPr lvl="1" eaLnBrk="1" hangingPunct="1"/>
            <a:r>
              <a:rPr lang="en-US" altLang="en-US" smtClean="0"/>
              <a:t>Nodes in the same cell use same code sequence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802.11b (2.4 GHz) channels</a:t>
            </a:r>
            <a:endParaRPr lang="el-GR" altLang="en-US" smtClean="0"/>
          </a:p>
        </p:txBody>
      </p:sp>
      <p:sp>
        <p:nvSpPr>
          <p:cNvPr id="31747" name="Rectangle 3"/>
          <p:cNvSpPr>
            <a:spLocks noGrp="1" noChangeArrowheads="1"/>
          </p:cNvSpPr>
          <p:nvPr>
            <p:ph type="body" idx="1"/>
          </p:nvPr>
        </p:nvSpPr>
        <p:spPr>
          <a:xfrm>
            <a:off x="304800" y="1295400"/>
            <a:ext cx="8382000" cy="3276600"/>
          </a:xfrm>
        </p:spPr>
        <p:txBody>
          <a:bodyPr/>
          <a:lstStyle/>
          <a:p>
            <a:pPr eaLnBrk="1" hangingPunct="1">
              <a:lnSpc>
                <a:spcPct val="80000"/>
              </a:lnSpc>
            </a:pPr>
            <a:r>
              <a:rPr lang="en-US" altLang="en-US" sz="2800" smtClean="0"/>
              <a:t>Available channels</a:t>
            </a:r>
          </a:p>
          <a:p>
            <a:pPr lvl="1" eaLnBrk="1" hangingPunct="1">
              <a:lnSpc>
                <a:spcPct val="80000"/>
              </a:lnSpc>
            </a:pPr>
            <a:r>
              <a:rPr lang="en-US" altLang="en-US" sz="2400" smtClean="0"/>
              <a:t>FCC (North America): 11 channels</a:t>
            </a:r>
          </a:p>
          <a:p>
            <a:pPr lvl="1" eaLnBrk="1" hangingPunct="1">
              <a:lnSpc>
                <a:spcPct val="80000"/>
              </a:lnSpc>
            </a:pPr>
            <a:r>
              <a:rPr lang="en-US" altLang="en-US" sz="2400" smtClean="0"/>
              <a:t>ETSI (EU): 13 channels</a:t>
            </a:r>
          </a:p>
          <a:p>
            <a:pPr lvl="1" eaLnBrk="1" hangingPunct="1">
              <a:lnSpc>
                <a:spcPct val="80000"/>
              </a:lnSpc>
            </a:pPr>
            <a:r>
              <a:rPr lang="en-US" altLang="en-US" sz="2400" smtClean="0"/>
              <a:t>Overall bandwidth: 22 MHz</a:t>
            </a:r>
          </a:p>
          <a:p>
            <a:pPr lvl="1" eaLnBrk="1" hangingPunct="1">
              <a:lnSpc>
                <a:spcPct val="80000"/>
              </a:lnSpc>
            </a:pPr>
            <a:r>
              <a:rPr lang="en-US" altLang="en-US" sz="2400" smtClean="0"/>
              <a:t>Center frequency separation only 5 MHz</a:t>
            </a:r>
          </a:p>
          <a:p>
            <a:pPr eaLnBrk="1" hangingPunct="1">
              <a:lnSpc>
                <a:spcPct val="80000"/>
              </a:lnSpc>
            </a:pPr>
            <a:r>
              <a:rPr lang="en-US" altLang="en-US" sz="2800" smtClean="0"/>
              <a:t>non-overlapping: 25 MHz apart</a:t>
            </a:r>
          </a:p>
          <a:p>
            <a:pPr lvl="1" eaLnBrk="1" hangingPunct="1">
              <a:lnSpc>
                <a:spcPct val="80000"/>
              </a:lnSpc>
            </a:pPr>
            <a:r>
              <a:rPr lang="en-US" altLang="en-US" sz="2400" smtClean="0"/>
              <a:t>FCC: 1, 6, 11</a:t>
            </a:r>
          </a:p>
          <a:p>
            <a:pPr lvl="1" eaLnBrk="1" hangingPunct="1">
              <a:lnSpc>
                <a:spcPct val="80000"/>
              </a:lnSpc>
            </a:pPr>
            <a:r>
              <a:rPr lang="en-US" altLang="en-US" sz="2400" smtClean="0"/>
              <a:t>ETSI: 1,6,11 or 2,7,12 or 3,8,13</a:t>
            </a:r>
          </a:p>
          <a:p>
            <a:pPr eaLnBrk="1" hangingPunct="1">
              <a:lnSpc>
                <a:spcPct val="80000"/>
              </a:lnSpc>
            </a:pPr>
            <a:endParaRPr lang="el-GR" altLang="en-US" sz="2800" smtClean="0"/>
          </a:p>
        </p:txBody>
      </p:sp>
      <p:pic>
        <p:nvPicPr>
          <p:cNvPr id="31749" name="Picture 5" descr="2.4 GH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495800"/>
            <a:ext cx="634365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7"/>
          <p:cNvSpPr txBox="1">
            <a:spLocks noChangeArrowheads="1"/>
          </p:cNvSpPr>
          <p:nvPr/>
        </p:nvSpPr>
        <p:spPr bwMode="auto">
          <a:xfrm>
            <a:off x="762000" y="5105400"/>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2400"/>
              <a:t>FCC:</a:t>
            </a:r>
            <a:endParaRPr lang="el-GR" altLang="en-US" sz="2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PHY Sublayers</a:t>
            </a:r>
          </a:p>
        </p:txBody>
      </p:sp>
      <p:sp>
        <p:nvSpPr>
          <p:cNvPr id="32771" name="Rectangle 3"/>
          <p:cNvSpPr>
            <a:spLocks noGrp="1" noChangeArrowheads="1"/>
          </p:cNvSpPr>
          <p:nvPr>
            <p:ph type="body" idx="1"/>
          </p:nvPr>
        </p:nvSpPr>
        <p:spPr/>
        <p:txBody>
          <a:bodyPr/>
          <a:lstStyle/>
          <a:p>
            <a:pPr eaLnBrk="1" hangingPunct="1"/>
            <a:r>
              <a:rPr lang="en-US" altLang="en-US" sz="2800" smtClean="0">
                <a:solidFill>
                  <a:srgbClr val="CC0000"/>
                </a:solidFill>
              </a:rPr>
              <a:t>Physical layer convergence protocol (PLCP)</a:t>
            </a:r>
          </a:p>
          <a:p>
            <a:pPr lvl="1" eaLnBrk="1" hangingPunct="1"/>
            <a:r>
              <a:rPr lang="en-US" altLang="en-US" sz="2400" smtClean="0"/>
              <a:t>Provides common interface for MAC</a:t>
            </a:r>
          </a:p>
          <a:p>
            <a:pPr lvl="2" eaLnBrk="1" hangingPunct="1"/>
            <a:r>
              <a:rPr lang="en-US" altLang="en-US" sz="2000" smtClean="0"/>
              <a:t>Offers carrier sense status &amp; CCA (Clear channel assessment) </a:t>
            </a:r>
          </a:p>
          <a:p>
            <a:pPr lvl="2" eaLnBrk="1" hangingPunct="1"/>
            <a:r>
              <a:rPr lang="en-US" altLang="en-US" sz="2000" smtClean="0"/>
              <a:t>Performs channel synchronization / training</a:t>
            </a:r>
          </a:p>
          <a:p>
            <a:pPr lvl="2" eaLnBrk="1" hangingPunct="1"/>
            <a:endParaRPr lang="en-US" altLang="en-US" sz="2000" smtClean="0"/>
          </a:p>
          <a:p>
            <a:pPr eaLnBrk="1" hangingPunct="1"/>
            <a:r>
              <a:rPr lang="en-US" altLang="en-US" sz="2800" smtClean="0">
                <a:solidFill>
                  <a:srgbClr val="CC0000"/>
                </a:solidFill>
              </a:rPr>
              <a:t>Physical medium dependent sublayer (PMD)</a:t>
            </a:r>
          </a:p>
          <a:p>
            <a:pPr lvl="1" eaLnBrk="1" hangingPunct="1"/>
            <a:r>
              <a:rPr lang="en-US" altLang="en-US" sz="2400" smtClean="0"/>
              <a:t>Functions based on underlying channel quality and characteristics</a:t>
            </a:r>
          </a:p>
          <a:p>
            <a:pPr lvl="2" eaLnBrk="1" hangingPunct="1"/>
            <a:r>
              <a:rPr lang="en-US" altLang="en-US" sz="2000" smtClean="0"/>
              <a:t>E.g., Takes care of the wireless encoding</a:t>
            </a:r>
          </a:p>
          <a:p>
            <a:pPr lvl="1" eaLnBrk="1" hangingPunct="1"/>
            <a:endParaRPr lang="en-US" altLang="en-US" sz="24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PLCP (802.11b)</a:t>
            </a:r>
          </a:p>
        </p:txBody>
      </p:sp>
      <p:pic>
        <p:nvPicPr>
          <p:cNvPr id="33795" name="Picture 3" descr="PLC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838" y="1446213"/>
            <a:ext cx="6537325"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4"/>
          <p:cNvSpPr txBox="1">
            <a:spLocks noChangeArrowheads="1"/>
          </p:cNvSpPr>
          <p:nvPr/>
        </p:nvSpPr>
        <p:spPr bwMode="auto">
          <a:xfrm>
            <a:off x="277813" y="2273300"/>
            <a:ext cx="11588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800">
                <a:latin typeface="Comic Sans MS" pitchFamily="66" charset="0"/>
              </a:rPr>
              <a:t>long</a:t>
            </a:r>
          </a:p>
          <a:p>
            <a:pPr algn="ctr">
              <a:spcBef>
                <a:spcPct val="0"/>
              </a:spcBef>
              <a:buClrTx/>
              <a:buSzTx/>
              <a:buFontTx/>
              <a:buNone/>
            </a:pPr>
            <a:r>
              <a:rPr lang="en-US" altLang="en-US" sz="1800">
                <a:latin typeface="Comic Sans MS" pitchFamily="66" charset="0"/>
              </a:rPr>
              <a:t>preamble</a:t>
            </a:r>
          </a:p>
          <a:p>
            <a:pPr algn="ctr">
              <a:spcBef>
                <a:spcPct val="0"/>
              </a:spcBef>
              <a:buClrTx/>
              <a:buSzTx/>
              <a:buFontTx/>
              <a:buNone/>
            </a:pPr>
            <a:r>
              <a:rPr lang="en-US" altLang="en-US" sz="1800">
                <a:latin typeface="Comic Sans MS" pitchFamily="66" charset="0"/>
              </a:rPr>
              <a:t>192us</a:t>
            </a:r>
          </a:p>
        </p:txBody>
      </p:sp>
      <p:sp>
        <p:nvSpPr>
          <p:cNvPr id="33797" name="Text Box 5"/>
          <p:cNvSpPr txBox="1">
            <a:spLocks noChangeArrowheads="1"/>
          </p:cNvSpPr>
          <p:nvPr/>
        </p:nvSpPr>
        <p:spPr bwMode="auto">
          <a:xfrm>
            <a:off x="139700" y="5018088"/>
            <a:ext cx="15541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800">
                <a:latin typeface="Comic Sans MS" pitchFamily="66" charset="0"/>
              </a:rPr>
              <a:t>short</a:t>
            </a:r>
          </a:p>
          <a:p>
            <a:pPr algn="ctr">
              <a:spcBef>
                <a:spcPct val="0"/>
              </a:spcBef>
              <a:buClrTx/>
              <a:buSzTx/>
              <a:buFontTx/>
              <a:buNone/>
            </a:pPr>
            <a:r>
              <a:rPr lang="en-US" altLang="en-US" sz="1800">
                <a:latin typeface="Comic Sans MS" pitchFamily="66" charset="0"/>
              </a:rPr>
              <a:t>preamble</a:t>
            </a:r>
          </a:p>
          <a:p>
            <a:pPr algn="ctr">
              <a:spcBef>
                <a:spcPct val="0"/>
              </a:spcBef>
              <a:buClrTx/>
              <a:buSzTx/>
              <a:buFontTx/>
              <a:buNone/>
            </a:pPr>
            <a:r>
              <a:rPr lang="en-US" altLang="en-US" sz="1800">
                <a:latin typeface="Comic Sans MS" pitchFamily="66" charset="0"/>
              </a:rPr>
              <a:t>96us</a:t>
            </a:r>
          </a:p>
          <a:p>
            <a:pPr algn="ctr">
              <a:spcBef>
                <a:spcPct val="0"/>
              </a:spcBef>
              <a:buClrTx/>
              <a:buSzTx/>
              <a:buFontTx/>
              <a:buNone/>
            </a:pPr>
            <a:r>
              <a:rPr lang="en-US" altLang="en-US" sz="1800">
                <a:latin typeface="Comic Sans MS" pitchFamily="66" charset="0"/>
              </a:rPr>
              <a:t>(VoIP, video)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IEEE 802.11 - WiFi</a:t>
            </a:r>
            <a:endParaRPr lang="el-GR" altLang="en-US" smtClean="0"/>
          </a:p>
        </p:txBody>
      </p:sp>
      <p:sp>
        <p:nvSpPr>
          <p:cNvPr id="5123" name="Rectangle 3"/>
          <p:cNvSpPr>
            <a:spLocks noGrp="1" noChangeArrowheads="1"/>
          </p:cNvSpPr>
          <p:nvPr>
            <p:ph type="body" idx="1"/>
          </p:nvPr>
        </p:nvSpPr>
        <p:spPr/>
        <p:txBody>
          <a:bodyPr/>
          <a:lstStyle/>
          <a:p>
            <a:pPr eaLnBrk="1" hangingPunct="1"/>
            <a:r>
              <a:rPr lang="en-US" altLang="en-US" smtClean="0"/>
              <a:t>IEEE 802.11 working group formed 1990</a:t>
            </a:r>
          </a:p>
          <a:p>
            <a:pPr eaLnBrk="1" hangingPunct="1"/>
            <a:r>
              <a:rPr lang="en-US" altLang="en-US" smtClean="0"/>
              <a:t>802.11 used interchangeably with WiFi</a:t>
            </a:r>
          </a:p>
          <a:p>
            <a:pPr lvl="1" eaLnBrk="1" hangingPunct="1"/>
            <a:r>
              <a:rPr lang="en-US" altLang="en-US" smtClean="0"/>
              <a:t>WiFi=Wireless Fidelity</a:t>
            </a:r>
          </a:p>
          <a:p>
            <a:pPr lvl="1" eaLnBrk="1" hangingPunct="1"/>
            <a:r>
              <a:rPr lang="en-US" altLang="en-US" smtClean="0"/>
              <a:t>WiFi alliance: testing and certification of WLAN products </a:t>
            </a:r>
          </a:p>
          <a:p>
            <a:pPr eaLnBrk="1" hangingPunct="1"/>
            <a:r>
              <a:rPr lang="en-US" altLang="en-US" smtClean="0"/>
              <a:t>IEEE 802.11/WiFi most popular and pervasive Wireless LAN (WLAN) standard</a:t>
            </a:r>
          </a:p>
          <a:p>
            <a:pPr eaLnBrk="1" hangingPunct="1"/>
            <a:r>
              <a:rPr lang="en-US" altLang="en-US" smtClean="0"/>
              <a:t>Uses ISM (unlicensed) bands at 2.4 &amp; 5 GHz</a:t>
            </a:r>
            <a:endParaRPr lang="el-GR" alt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802.11 components</a:t>
            </a:r>
            <a:endParaRPr lang="el-GR" altLang="en-US" smtClean="0"/>
          </a:p>
        </p:txBody>
      </p:sp>
      <p:sp>
        <p:nvSpPr>
          <p:cNvPr id="34819" name="Rectangle 3"/>
          <p:cNvSpPr>
            <a:spLocks noGrp="1" noChangeArrowheads="1"/>
          </p:cNvSpPr>
          <p:nvPr>
            <p:ph type="body" idx="1"/>
          </p:nvPr>
        </p:nvSpPr>
        <p:spPr/>
        <p:txBody>
          <a:bodyPr/>
          <a:lstStyle/>
          <a:p>
            <a:pPr eaLnBrk="1" hangingPunct="1"/>
            <a:r>
              <a:rPr lang="en-US" altLang="en-US" smtClean="0"/>
              <a:t>Stations (STA)</a:t>
            </a:r>
          </a:p>
          <a:p>
            <a:pPr eaLnBrk="1" hangingPunct="1"/>
            <a:r>
              <a:rPr lang="en-US" altLang="en-US" smtClean="0"/>
              <a:t>Access point (AP)</a:t>
            </a:r>
          </a:p>
          <a:p>
            <a:pPr eaLnBrk="1" hangingPunct="1"/>
            <a:r>
              <a:rPr lang="en-US" altLang="en-US" smtClean="0"/>
              <a:t>Basic service set (BSS)</a:t>
            </a:r>
          </a:p>
          <a:p>
            <a:pPr eaLnBrk="1" hangingPunct="1"/>
            <a:r>
              <a:rPr lang="en-US" altLang="en-US" smtClean="0"/>
              <a:t>Extended service set (ESS) </a:t>
            </a:r>
          </a:p>
          <a:p>
            <a:pPr eaLnBrk="1" hangingPunct="1"/>
            <a:r>
              <a:rPr lang="en-US" altLang="en-US" smtClean="0"/>
              <a:t>Distribution system (DS)</a:t>
            </a:r>
          </a:p>
          <a:p>
            <a:pPr eaLnBrk="1" hangingPunct="1"/>
            <a:endParaRPr lang="el-GR" alt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Basic Service Set (BSS)</a:t>
            </a:r>
            <a:endParaRPr lang="el-GR" altLang="en-US" smtClean="0"/>
          </a:p>
        </p:txBody>
      </p:sp>
      <p:sp>
        <p:nvSpPr>
          <p:cNvPr id="35843" name="Rectangle 3"/>
          <p:cNvSpPr>
            <a:spLocks noGrp="1" noChangeArrowheads="1"/>
          </p:cNvSpPr>
          <p:nvPr>
            <p:ph type="body" idx="1"/>
          </p:nvPr>
        </p:nvSpPr>
        <p:spPr/>
        <p:txBody>
          <a:bodyPr/>
          <a:lstStyle/>
          <a:p>
            <a:pPr eaLnBrk="1" hangingPunct="1"/>
            <a:r>
              <a:rPr lang="en-US" altLang="en-US" sz="2800" smtClean="0"/>
              <a:t>Set of stations that communicate with each other</a:t>
            </a:r>
          </a:p>
          <a:p>
            <a:pPr eaLnBrk="1" hangingPunct="1"/>
            <a:r>
              <a:rPr lang="en-US" altLang="en-US" sz="2800" smtClean="0"/>
              <a:t>Independent BSS (IBSS)</a:t>
            </a:r>
          </a:p>
          <a:p>
            <a:pPr lvl="1" eaLnBrk="1" hangingPunct="1"/>
            <a:r>
              <a:rPr lang="en-US" altLang="en-US" sz="2400" smtClean="0"/>
              <a:t>When all stations in a BSS are mobile and there is no connection to a wired network</a:t>
            </a:r>
          </a:p>
          <a:p>
            <a:pPr lvl="1" eaLnBrk="1" hangingPunct="1"/>
            <a:r>
              <a:rPr lang="en-US" altLang="en-US" sz="2400" smtClean="0"/>
              <a:t>Typically short-lived with a small number of stations</a:t>
            </a:r>
          </a:p>
          <a:p>
            <a:pPr lvl="1" eaLnBrk="1" hangingPunct="1"/>
            <a:r>
              <a:rPr lang="en-US" altLang="en-US" sz="2400" smtClean="0"/>
              <a:t>Ad-hoc in nature</a:t>
            </a:r>
          </a:p>
          <a:p>
            <a:pPr lvl="1" eaLnBrk="1" hangingPunct="1"/>
            <a:r>
              <a:rPr lang="en-US" altLang="en-US" sz="2400" smtClean="0"/>
              <a:t>Stations communicate directly with one another</a:t>
            </a:r>
          </a:p>
          <a:p>
            <a:pPr eaLnBrk="1" hangingPunct="1"/>
            <a:r>
              <a:rPr lang="en-US" altLang="en-US" sz="2800" smtClean="0"/>
              <a:t>Infrastructure BSS (BSS)</a:t>
            </a:r>
          </a:p>
          <a:p>
            <a:pPr lvl="1" eaLnBrk="1" hangingPunct="1"/>
            <a:r>
              <a:rPr lang="en-US" altLang="en-US" sz="2400" smtClean="0"/>
              <a:t>Includes an Access Point (AP)</a:t>
            </a:r>
          </a:p>
          <a:p>
            <a:pPr lvl="1" eaLnBrk="1" hangingPunct="1"/>
            <a:r>
              <a:rPr lang="en-US" altLang="en-US" sz="2400" smtClean="0"/>
              <a:t>All mobiles communicate directly to AP</a:t>
            </a:r>
          </a:p>
          <a:p>
            <a:pPr lvl="2" eaLnBrk="1" hangingPunct="1"/>
            <a:r>
              <a:rPr lang="en-US" altLang="en-US" sz="2000" smtClean="0"/>
              <a:t>AP provides connection to wired LAN and relay functionality</a:t>
            </a:r>
            <a:endParaRPr lang="el-GR" altLang="en-US" sz="20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Extended Service Set (ESS)</a:t>
            </a:r>
            <a:endParaRPr lang="el-GR" altLang="en-US" smtClean="0"/>
          </a:p>
        </p:txBody>
      </p:sp>
      <p:sp>
        <p:nvSpPr>
          <p:cNvPr id="36867" name="Rectangle 3"/>
          <p:cNvSpPr>
            <a:spLocks noGrp="1" noChangeArrowheads="1"/>
          </p:cNvSpPr>
          <p:nvPr>
            <p:ph type="body" idx="1"/>
          </p:nvPr>
        </p:nvSpPr>
        <p:spPr>
          <a:xfrm>
            <a:off x="304800" y="1295400"/>
            <a:ext cx="5638800" cy="5105400"/>
          </a:xfrm>
        </p:spPr>
        <p:txBody>
          <a:bodyPr/>
          <a:lstStyle/>
          <a:p>
            <a:pPr eaLnBrk="1" hangingPunct="1">
              <a:lnSpc>
                <a:spcPct val="90000"/>
              </a:lnSpc>
            </a:pPr>
            <a:r>
              <a:rPr lang="en-US" altLang="en-US" sz="2700" smtClean="0"/>
              <a:t>Set of infrastructure BSS’s</a:t>
            </a:r>
          </a:p>
          <a:p>
            <a:pPr lvl="1" eaLnBrk="1" hangingPunct="1">
              <a:lnSpc>
                <a:spcPct val="90000"/>
              </a:lnSpc>
            </a:pPr>
            <a:r>
              <a:rPr lang="en-US" altLang="en-US" sz="2700" smtClean="0"/>
              <a:t>AP’s communicate with each other</a:t>
            </a:r>
          </a:p>
          <a:p>
            <a:pPr lvl="1" eaLnBrk="1" hangingPunct="1">
              <a:lnSpc>
                <a:spcPct val="90000"/>
              </a:lnSpc>
            </a:pPr>
            <a:r>
              <a:rPr lang="en-US" altLang="en-US" sz="2700" smtClean="0"/>
              <a:t>Forward traffic from one BSS to another</a:t>
            </a:r>
          </a:p>
          <a:p>
            <a:pPr lvl="1" eaLnBrk="1" hangingPunct="1">
              <a:lnSpc>
                <a:spcPct val="90000"/>
              </a:lnSpc>
            </a:pPr>
            <a:r>
              <a:rPr lang="en-US" altLang="en-US" sz="2700" smtClean="0"/>
              <a:t>Facilitate movement of stations from one BSS to another</a:t>
            </a:r>
          </a:p>
          <a:p>
            <a:pPr eaLnBrk="1" hangingPunct="1">
              <a:lnSpc>
                <a:spcPct val="90000"/>
              </a:lnSpc>
            </a:pPr>
            <a:r>
              <a:rPr lang="en-US" altLang="en-US" sz="2700" smtClean="0"/>
              <a:t>Extends range of mobility beyond reach of a single BSS</a:t>
            </a:r>
          </a:p>
          <a:p>
            <a:pPr eaLnBrk="1" hangingPunct="1">
              <a:lnSpc>
                <a:spcPct val="90000"/>
              </a:lnSpc>
            </a:pPr>
            <a:r>
              <a:rPr lang="en-US" altLang="en-US" sz="2700" smtClean="0"/>
              <a:t>ESS looks like a single virtual LAN and single subnet</a:t>
            </a:r>
          </a:p>
          <a:p>
            <a:pPr eaLnBrk="1" hangingPunct="1">
              <a:lnSpc>
                <a:spcPct val="90000"/>
              </a:lnSpc>
            </a:pPr>
            <a:endParaRPr lang="el-GR" altLang="en-US" sz="2800" smtClean="0"/>
          </a:p>
        </p:txBody>
      </p:sp>
      <p:pic>
        <p:nvPicPr>
          <p:cNvPr id="36868" name="Picture 4" desc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850" y="1952625"/>
            <a:ext cx="2484438"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Distribution System (DS)</a:t>
            </a:r>
            <a:endParaRPr lang="el-GR" altLang="en-US" smtClean="0"/>
          </a:p>
        </p:txBody>
      </p:sp>
      <p:sp>
        <p:nvSpPr>
          <p:cNvPr id="37891" name="Rectangle 3"/>
          <p:cNvSpPr>
            <a:spLocks noGrp="1" noChangeArrowheads="1"/>
          </p:cNvSpPr>
          <p:nvPr>
            <p:ph type="body" idx="1"/>
          </p:nvPr>
        </p:nvSpPr>
        <p:spPr/>
        <p:txBody>
          <a:bodyPr/>
          <a:lstStyle/>
          <a:p>
            <a:pPr eaLnBrk="1" hangingPunct="1">
              <a:lnSpc>
                <a:spcPct val="90000"/>
              </a:lnSpc>
            </a:pPr>
            <a:r>
              <a:rPr lang="en-US" altLang="en-US" sz="2800" smtClean="0"/>
              <a:t>Mechanism that allows APs to communicate with each other and wired infrastructure (if available)</a:t>
            </a:r>
          </a:p>
          <a:p>
            <a:pPr eaLnBrk="1" hangingPunct="1">
              <a:lnSpc>
                <a:spcPct val="90000"/>
              </a:lnSpc>
            </a:pPr>
            <a:r>
              <a:rPr lang="en-US" altLang="en-US" sz="2800" smtClean="0"/>
              <a:t>Backbone of the WLAN</a:t>
            </a:r>
          </a:p>
          <a:p>
            <a:pPr eaLnBrk="1" hangingPunct="1">
              <a:lnSpc>
                <a:spcPct val="90000"/>
              </a:lnSpc>
            </a:pPr>
            <a:r>
              <a:rPr lang="en-US" altLang="en-US" sz="2800" smtClean="0"/>
              <a:t>May contain both wired and wireless networks</a:t>
            </a:r>
          </a:p>
          <a:p>
            <a:pPr eaLnBrk="1" hangingPunct="1">
              <a:lnSpc>
                <a:spcPct val="90000"/>
              </a:lnSpc>
            </a:pPr>
            <a:r>
              <a:rPr lang="en-US" altLang="en-US" sz="2800" smtClean="0"/>
              <a:t>Functionality in each AP that determines where received packet should be sent</a:t>
            </a:r>
          </a:p>
          <a:p>
            <a:pPr lvl="1" eaLnBrk="1" hangingPunct="1">
              <a:lnSpc>
                <a:spcPct val="90000"/>
              </a:lnSpc>
            </a:pPr>
            <a:r>
              <a:rPr lang="en-US" altLang="en-US" sz="2400" smtClean="0"/>
              <a:t>To another station within the same BSS</a:t>
            </a:r>
          </a:p>
          <a:p>
            <a:pPr lvl="1" eaLnBrk="1" hangingPunct="1">
              <a:lnSpc>
                <a:spcPct val="90000"/>
              </a:lnSpc>
            </a:pPr>
            <a:r>
              <a:rPr lang="en-US" altLang="en-US" sz="2400" smtClean="0"/>
              <a:t>To the DS of another AP (e.g., sent to another BSS)</a:t>
            </a:r>
          </a:p>
          <a:p>
            <a:pPr lvl="1" eaLnBrk="1" hangingPunct="1">
              <a:lnSpc>
                <a:spcPct val="90000"/>
              </a:lnSpc>
            </a:pPr>
            <a:r>
              <a:rPr lang="en-US" altLang="en-US" sz="2400" smtClean="0"/>
              <a:t>To the wired infrastructure for a destination not in the ESS</a:t>
            </a:r>
          </a:p>
          <a:p>
            <a:pPr eaLnBrk="1" hangingPunct="1">
              <a:lnSpc>
                <a:spcPct val="90000"/>
              </a:lnSpc>
            </a:pPr>
            <a:r>
              <a:rPr lang="en-US" altLang="en-US" sz="2800" smtClean="0"/>
              <a:t>When DS of AP receives packet, it is sent to station in BSS</a:t>
            </a:r>
          </a:p>
          <a:p>
            <a:pPr eaLnBrk="1" hangingPunct="1">
              <a:lnSpc>
                <a:spcPct val="90000"/>
              </a:lnSpc>
            </a:pPr>
            <a:endParaRPr lang="el-GR" altLang="en-US" sz="28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802.11 and fixed network</a:t>
            </a:r>
            <a:endParaRPr lang="el-GR" altLang="en-US" smtClean="0"/>
          </a:p>
        </p:txBody>
      </p:sp>
      <p:sp>
        <p:nvSpPr>
          <p:cNvPr id="38915" name="Rectangle 3"/>
          <p:cNvSpPr>
            <a:spLocks noGrp="1" noChangeArrowheads="1"/>
          </p:cNvSpPr>
          <p:nvPr>
            <p:ph type="body" idx="1"/>
          </p:nvPr>
        </p:nvSpPr>
        <p:spPr/>
        <p:txBody>
          <a:bodyPr/>
          <a:lstStyle/>
          <a:p>
            <a:pPr eaLnBrk="1" hangingPunct="1"/>
            <a:r>
              <a:rPr lang="en-US" altLang="en-US" smtClean="0"/>
              <a:t>All mobile stations within ESS appear to outside networks as a single MAC-layer network where all stations are physically stationary</a:t>
            </a:r>
          </a:p>
          <a:p>
            <a:pPr eaLnBrk="1" hangingPunct="1"/>
            <a:r>
              <a:rPr lang="en-US" altLang="en-US" smtClean="0"/>
              <a:t>Provides level of indirection to hide station mobility</a:t>
            </a:r>
          </a:p>
          <a:p>
            <a:pPr eaLnBrk="1" hangingPunct="1"/>
            <a:r>
              <a:rPr lang="en-US" altLang="en-US" smtClean="0"/>
              <a:t>Allows existing network protocols (e.g., TCP/IP) to function properly within a WLAN where stations are mobile</a:t>
            </a:r>
          </a:p>
          <a:p>
            <a:pPr eaLnBrk="1" hangingPunct="1"/>
            <a:endParaRPr lang="el-GR" alt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802.11 identifiers</a:t>
            </a:r>
            <a:endParaRPr lang="el-GR" altLang="en-US" smtClean="0"/>
          </a:p>
        </p:txBody>
      </p:sp>
      <p:sp>
        <p:nvSpPr>
          <p:cNvPr id="39939" name="Rectangle 3"/>
          <p:cNvSpPr>
            <a:spLocks noGrp="1" noChangeArrowheads="1"/>
          </p:cNvSpPr>
          <p:nvPr>
            <p:ph type="body" idx="1"/>
          </p:nvPr>
        </p:nvSpPr>
        <p:spPr/>
        <p:txBody>
          <a:bodyPr/>
          <a:lstStyle/>
          <a:p>
            <a:pPr eaLnBrk="1" hangingPunct="1">
              <a:lnSpc>
                <a:spcPct val="90000"/>
              </a:lnSpc>
            </a:pPr>
            <a:r>
              <a:rPr lang="en-US" altLang="en-US" smtClean="0"/>
              <a:t>Service Set Identifier (SSID)</a:t>
            </a:r>
          </a:p>
          <a:p>
            <a:pPr lvl="1" eaLnBrk="1" hangingPunct="1">
              <a:lnSpc>
                <a:spcPct val="90000"/>
              </a:lnSpc>
            </a:pPr>
            <a:r>
              <a:rPr lang="en-US" altLang="en-US" smtClean="0"/>
              <a:t>“Network name” </a:t>
            </a:r>
          </a:p>
          <a:p>
            <a:pPr lvl="1" eaLnBrk="1" hangingPunct="1">
              <a:lnSpc>
                <a:spcPct val="90000"/>
              </a:lnSpc>
            </a:pPr>
            <a:r>
              <a:rPr lang="en-US" altLang="en-US" smtClean="0"/>
              <a:t>32 octets long</a:t>
            </a:r>
          </a:p>
          <a:p>
            <a:pPr lvl="1" eaLnBrk="1" hangingPunct="1">
              <a:lnSpc>
                <a:spcPct val="90000"/>
              </a:lnSpc>
            </a:pPr>
            <a:r>
              <a:rPr lang="en-US" altLang="en-US" smtClean="0"/>
              <a:t>One network (ESS or IBSS) has one SSID</a:t>
            </a:r>
          </a:p>
          <a:p>
            <a:pPr eaLnBrk="1" hangingPunct="1">
              <a:lnSpc>
                <a:spcPct val="90000"/>
              </a:lnSpc>
            </a:pPr>
            <a:r>
              <a:rPr lang="en-US" altLang="en-US" smtClean="0"/>
              <a:t>Basic Service Set Identifier (BSSID)</a:t>
            </a:r>
          </a:p>
          <a:p>
            <a:pPr lvl="1" eaLnBrk="1" hangingPunct="1">
              <a:lnSpc>
                <a:spcPct val="90000"/>
              </a:lnSpc>
            </a:pPr>
            <a:r>
              <a:rPr lang="en-US" altLang="en-US" smtClean="0"/>
              <a:t>“cell identifier”</a:t>
            </a:r>
          </a:p>
          <a:p>
            <a:pPr lvl="1" eaLnBrk="1" hangingPunct="1">
              <a:lnSpc>
                <a:spcPct val="90000"/>
              </a:lnSpc>
            </a:pPr>
            <a:r>
              <a:rPr lang="en-US" altLang="en-US" smtClean="0"/>
              <a:t>6 octets long (MAC address format)</a:t>
            </a:r>
          </a:p>
          <a:p>
            <a:pPr lvl="1" eaLnBrk="1" hangingPunct="1">
              <a:lnSpc>
                <a:spcPct val="90000"/>
              </a:lnSpc>
            </a:pPr>
            <a:r>
              <a:rPr lang="en-US" altLang="en-US" smtClean="0"/>
              <a:t>One BSS has one SSID </a:t>
            </a:r>
          </a:p>
          <a:p>
            <a:pPr lvl="1" eaLnBrk="1" hangingPunct="1">
              <a:lnSpc>
                <a:spcPct val="90000"/>
              </a:lnSpc>
            </a:pPr>
            <a:r>
              <a:rPr lang="en-US" altLang="en-US" smtClean="0"/>
              <a:t>BSSID same as MAC address of the radio in Access-Point</a:t>
            </a:r>
          </a:p>
          <a:p>
            <a:pPr eaLnBrk="1" hangingPunct="1">
              <a:lnSpc>
                <a:spcPct val="90000"/>
              </a:lnSpc>
            </a:pPr>
            <a:endParaRPr lang="en-US" altLang="en-US" smtClean="0"/>
          </a:p>
          <a:p>
            <a:pPr eaLnBrk="1" hangingPunct="1">
              <a:lnSpc>
                <a:spcPct val="90000"/>
              </a:lnSpc>
            </a:pPr>
            <a:endParaRPr lang="el-GR" alt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802.11 frame</a:t>
            </a:r>
            <a:endParaRPr lang="el-GR" altLang="en-US" smtClean="0"/>
          </a:p>
        </p:txBody>
      </p:sp>
      <p:sp>
        <p:nvSpPr>
          <p:cNvPr id="40966" name="Rectangle 6"/>
          <p:cNvSpPr>
            <a:spLocks noChangeArrowheads="1"/>
          </p:cNvSpPr>
          <p:nvPr/>
        </p:nvSpPr>
        <p:spPr bwMode="auto">
          <a:xfrm>
            <a:off x="402706" y="4498757"/>
            <a:ext cx="815975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Clr>
                <a:srgbClr val="0000FF"/>
              </a:buClr>
              <a:buFontTx/>
              <a:buNone/>
            </a:pPr>
            <a:r>
              <a:rPr lang="en-US" altLang="en-US" dirty="0"/>
              <a:t>	MAC Header format differs per Type:</a:t>
            </a:r>
          </a:p>
          <a:p>
            <a:pPr lvl="1" eaLnBrk="1" hangingPunct="1">
              <a:buClr>
                <a:srgbClr val="0000FF"/>
              </a:buClr>
            </a:pPr>
            <a:r>
              <a:rPr lang="en-US" altLang="en-US" sz="2400" dirty="0"/>
              <a:t>Control Frames (several fields are omitted)</a:t>
            </a:r>
          </a:p>
          <a:p>
            <a:pPr lvl="1" eaLnBrk="1" hangingPunct="1">
              <a:buClr>
                <a:srgbClr val="0000FF"/>
              </a:buClr>
            </a:pPr>
            <a:r>
              <a:rPr lang="en-US" altLang="en-US" sz="2400" dirty="0"/>
              <a:t>Management Frames</a:t>
            </a:r>
          </a:p>
          <a:p>
            <a:pPr lvl="1" eaLnBrk="1" hangingPunct="1">
              <a:buClr>
                <a:srgbClr val="0000FF"/>
              </a:buClr>
            </a:pPr>
            <a:r>
              <a:rPr lang="en-US" altLang="en-US" sz="2400" dirty="0"/>
              <a:t>Data Frames</a:t>
            </a:r>
            <a:endParaRPr lang="en-US" altLang="en-US" dirty="0"/>
          </a:p>
        </p:txBody>
      </p:sp>
      <p:grpSp>
        <p:nvGrpSpPr>
          <p:cNvPr id="2" name="Group 1" descr="802.11 FRAME"/>
          <p:cNvGrpSpPr/>
          <p:nvPr/>
        </p:nvGrpSpPr>
        <p:grpSpPr>
          <a:xfrm>
            <a:off x="603250" y="1695450"/>
            <a:ext cx="7988300" cy="2566988"/>
            <a:chOff x="603250" y="1695450"/>
            <a:chExt cx="7988300" cy="2566988"/>
          </a:xfrm>
        </p:grpSpPr>
        <p:grpSp>
          <p:nvGrpSpPr>
            <p:cNvPr id="40967" name="Group 7"/>
            <p:cNvGrpSpPr>
              <a:grpSpLocks/>
            </p:cNvGrpSpPr>
            <p:nvPr/>
          </p:nvGrpSpPr>
          <p:grpSpPr bwMode="auto">
            <a:xfrm>
              <a:off x="603250" y="1695450"/>
              <a:ext cx="7988300" cy="1481138"/>
              <a:chOff x="412" y="1068"/>
              <a:chExt cx="5449" cy="933"/>
            </a:xfrm>
          </p:grpSpPr>
          <p:sp>
            <p:nvSpPr>
              <p:cNvPr id="41009" name="Rectangle 8"/>
              <p:cNvSpPr>
                <a:spLocks noChangeArrowheads="1"/>
              </p:cNvSpPr>
              <p:nvPr/>
            </p:nvSpPr>
            <p:spPr bwMode="auto">
              <a:xfrm>
                <a:off x="443" y="1092"/>
                <a:ext cx="5418" cy="885"/>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1010" name="Rectangle 9"/>
              <p:cNvSpPr>
                <a:spLocks noChangeArrowheads="1"/>
              </p:cNvSpPr>
              <p:nvPr/>
            </p:nvSpPr>
            <p:spPr bwMode="auto">
              <a:xfrm>
                <a:off x="766" y="1428"/>
                <a:ext cx="5079" cy="295"/>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1011" name="Rectangle 10"/>
              <p:cNvSpPr>
                <a:spLocks noChangeArrowheads="1"/>
              </p:cNvSpPr>
              <p:nvPr/>
            </p:nvSpPr>
            <p:spPr bwMode="auto">
              <a:xfrm>
                <a:off x="1065" y="1428"/>
                <a:ext cx="604" cy="295"/>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1012" name="Rectangle 11"/>
              <p:cNvSpPr>
                <a:spLocks noChangeArrowheads="1"/>
              </p:cNvSpPr>
              <p:nvPr/>
            </p:nvSpPr>
            <p:spPr bwMode="auto">
              <a:xfrm>
                <a:off x="469" y="1428"/>
                <a:ext cx="603" cy="295"/>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1013" name="Rectangle 12"/>
              <p:cNvSpPr>
                <a:spLocks noChangeArrowheads="1"/>
              </p:cNvSpPr>
              <p:nvPr/>
            </p:nvSpPr>
            <p:spPr bwMode="auto">
              <a:xfrm>
                <a:off x="485" y="1437"/>
                <a:ext cx="4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solidFill>
                      <a:srgbClr val="000000"/>
                    </a:solidFill>
                    <a:latin typeface="Times New Roman" pitchFamily="18" charset="0"/>
                  </a:rPr>
                  <a:t>Frame</a:t>
                </a:r>
              </a:p>
            </p:txBody>
          </p:sp>
          <p:sp>
            <p:nvSpPr>
              <p:cNvPr id="41014" name="Rectangle 13"/>
              <p:cNvSpPr>
                <a:spLocks noChangeArrowheads="1"/>
              </p:cNvSpPr>
              <p:nvPr/>
            </p:nvSpPr>
            <p:spPr bwMode="auto">
              <a:xfrm>
                <a:off x="485" y="1553"/>
                <a:ext cx="4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solidFill>
                      <a:srgbClr val="000000"/>
                    </a:solidFill>
                    <a:latin typeface="Times New Roman" pitchFamily="18" charset="0"/>
                  </a:rPr>
                  <a:t>Control</a:t>
                </a:r>
              </a:p>
            </p:txBody>
          </p:sp>
          <p:sp>
            <p:nvSpPr>
              <p:cNvPr id="41015" name="Rectangle 14"/>
              <p:cNvSpPr>
                <a:spLocks noChangeArrowheads="1"/>
              </p:cNvSpPr>
              <p:nvPr/>
            </p:nvSpPr>
            <p:spPr bwMode="auto">
              <a:xfrm>
                <a:off x="1082" y="1437"/>
                <a:ext cx="5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solidFill>
                      <a:srgbClr val="000000"/>
                    </a:solidFill>
                    <a:latin typeface="Times New Roman" pitchFamily="18" charset="0"/>
                  </a:rPr>
                  <a:t>Duration</a:t>
                </a:r>
              </a:p>
            </p:txBody>
          </p:sp>
          <p:sp>
            <p:nvSpPr>
              <p:cNvPr id="41016" name="Rectangle 15"/>
              <p:cNvSpPr>
                <a:spLocks noChangeArrowheads="1"/>
              </p:cNvSpPr>
              <p:nvPr/>
            </p:nvSpPr>
            <p:spPr bwMode="auto">
              <a:xfrm>
                <a:off x="1232" y="1553"/>
                <a:ext cx="23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solidFill>
                      <a:srgbClr val="000000"/>
                    </a:solidFill>
                    <a:latin typeface="Times New Roman" pitchFamily="18" charset="0"/>
                  </a:rPr>
                  <a:t>ID</a:t>
                </a:r>
              </a:p>
            </p:txBody>
          </p:sp>
          <p:sp>
            <p:nvSpPr>
              <p:cNvPr id="41017" name="Rectangle 16"/>
              <p:cNvSpPr>
                <a:spLocks noChangeArrowheads="1"/>
              </p:cNvSpPr>
              <p:nvPr/>
            </p:nvSpPr>
            <p:spPr bwMode="auto">
              <a:xfrm>
                <a:off x="1661" y="1428"/>
                <a:ext cx="603" cy="295"/>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1018" name="Rectangle 17"/>
              <p:cNvSpPr>
                <a:spLocks noChangeArrowheads="1"/>
              </p:cNvSpPr>
              <p:nvPr/>
            </p:nvSpPr>
            <p:spPr bwMode="auto">
              <a:xfrm>
                <a:off x="2258" y="1428"/>
                <a:ext cx="603" cy="295"/>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1019" name="Rectangle 18"/>
              <p:cNvSpPr>
                <a:spLocks noChangeArrowheads="1"/>
              </p:cNvSpPr>
              <p:nvPr/>
            </p:nvSpPr>
            <p:spPr bwMode="auto">
              <a:xfrm>
                <a:off x="2854" y="1428"/>
                <a:ext cx="604" cy="295"/>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1020" name="Rectangle 19"/>
              <p:cNvSpPr>
                <a:spLocks noChangeArrowheads="1"/>
              </p:cNvSpPr>
              <p:nvPr/>
            </p:nvSpPr>
            <p:spPr bwMode="auto">
              <a:xfrm>
                <a:off x="1641" y="1469"/>
                <a:ext cx="49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Addr 1</a:t>
                </a:r>
              </a:p>
            </p:txBody>
          </p:sp>
          <p:sp>
            <p:nvSpPr>
              <p:cNvPr id="41021" name="Rectangle 20"/>
              <p:cNvSpPr>
                <a:spLocks noChangeArrowheads="1"/>
              </p:cNvSpPr>
              <p:nvPr/>
            </p:nvSpPr>
            <p:spPr bwMode="auto">
              <a:xfrm>
                <a:off x="2238" y="1469"/>
                <a:ext cx="49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Addr 2</a:t>
                </a:r>
              </a:p>
            </p:txBody>
          </p:sp>
          <p:sp>
            <p:nvSpPr>
              <p:cNvPr id="41022" name="Rectangle 21"/>
              <p:cNvSpPr>
                <a:spLocks noChangeArrowheads="1"/>
              </p:cNvSpPr>
              <p:nvPr/>
            </p:nvSpPr>
            <p:spPr bwMode="auto">
              <a:xfrm>
                <a:off x="2833" y="1469"/>
                <a:ext cx="49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Addr 3</a:t>
                </a:r>
              </a:p>
            </p:txBody>
          </p:sp>
          <p:sp>
            <p:nvSpPr>
              <p:cNvPr id="41023" name="Rectangle 22"/>
              <p:cNvSpPr>
                <a:spLocks noChangeArrowheads="1"/>
              </p:cNvSpPr>
              <p:nvPr/>
            </p:nvSpPr>
            <p:spPr bwMode="auto">
              <a:xfrm>
                <a:off x="3450" y="1428"/>
                <a:ext cx="603" cy="295"/>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1024" name="Rectangle 23"/>
              <p:cNvSpPr>
                <a:spLocks noChangeArrowheads="1"/>
              </p:cNvSpPr>
              <p:nvPr/>
            </p:nvSpPr>
            <p:spPr bwMode="auto">
              <a:xfrm>
                <a:off x="4047" y="1428"/>
                <a:ext cx="603" cy="295"/>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1025" name="Rectangle 24"/>
              <p:cNvSpPr>
                <a:spLocks noChangeArrowheads="1"/>
              </p:cNvSpPr>
              <p:nvPr/>
            </p:nvSpPr>
            <p:spPr bwMode="auto">
              <a:xfrm>
                <a:off x="4026" y="1469"/>
                <a:ext cx="49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Addr 4</a:t>
                </a:r>
              </a:p>
            </p:txBody>
          </p:sp>
          <p:sp>
            <p:nvSpPr>
              <p:cNvPr id="41026" name="Rectangle 25"/>
              <p:cNvSpPr>
                <a:spLocks noChangeArrowheads="1"/>
              </p:cNvSpPr>
              <p:nvPr/>
            </p:nvSpPr>
            <p:spPr bwMode="auto">
              <a:xfrm>
                <a:off x="3466" y="1437"/>
                <a:ext cx="54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solidFill>
                      <a:srgbClr val="000000"/>
                    </a:solidFill>
                    <a:latin typeface="Times New Roman" pitchFamily="18" charset="0"/>
                  </a:rPr>
                  <a:t>Sequence</a:t>
                </a:r>
              </a:p>
            </p:txBody>
          </p:sp>
          <p:sp>
            <p:nvSpPr>
              <p:cNvPr id="41027" name="Rectangle 26"/>
              <p:cNvSpPr>
                <a:spLocks noChangeArrowheads="1"/>
              </p:cNvSpPr>
              <p:nvPr/>
            </p:nvSpPr>
            <p:spPr bwMode="auto">
              <a:xfrm>
                <a:off x="3466" y="1553"/>
                <a:ext cx="4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solidFill>
                      <a:srgbClr val="000000"/>
                    </a:solidFill>
                    <a:latin typeface="Times New Roman" pitchFamily="18" charset="0"/>
                  </a:rPr>
                  <a:t>Control</a:t>
                </a:r>
              </a:p>
            </p:txBody>
          </p:sp>
          <p:sp>
            <p:nvSpPr>
              <p:cNvPr id="41028" name="Rectangle 27"/>
              <p:cNvSpPr>
                <a:spLocks noChangeArrowheads="1"/>
              </p:cNvSpPr>
              <p:nvPr/>
            </p:nvSpPr>
            <p:spPr bwMode="auto">
              <a:xfrm>
                <a:off x="5314" y="1428"/>
                <a:ext cx="529" cy="295"/>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1029" name="Rectangle 28"/>
              <p:cNvSpPr>
                <a:spLocks noChangeArrowheads="1"/>
              </p:cNvSpPr>
              <p:nvPr/>
            </p:nvSpPr>
            <p:spPr bwMode="auto">
              <a:xfrm>
                <a:off x="5330" y="1477"/>
                <a:ext cx="38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CRC</a:t>
                </a:r>
              </a:p>
            </p:txBody>
          </p:sp>
          <p:sp>
            <p:nvSpPr>
              <p:cNvPr id="41030" name="Rectangle 29"/>
              <p:cNvSpPr>
                <a:spLocks noChangeArrowheads="1"/>
              </p:cNvSpPr>
              <p:nvPr/>
            </p:nvSpPr>
            <p:spPr bwMode="auto">
              <a:xfrm>
                <a:off x="4733" y="1419"/>
                <a:ext cx="46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Frame</a:t>
                </a:r>
              </a:p>
            </p:txBody>
          </p:sp>
          <p:sp>
            <p:nvSpPr>
              <p:cNvPr id="41031" name="Rectangle 30"/>
              <p:cNvSpPr>
                <a:spLocks noChangeArrowheads="1"/>
              </p:cNvSpPr>
              <p:nvPr/>
            </p:nvSpPr>
            <p:spPr bwMode="auto">
              <a:xfrm>
                <a:off x="4733" y="1535"/>
                <a:ext cx="41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Body</a:t>
                </a:r>
              </a:p>
            </p:txBody>
          </p:sp>
          <p:sp>
            <p:nvSpPr>
              <p:cNvPr id="41032" name="Rectangle 31"/>
              <p:cNvSpPr>
                <a:spLocks noChangeArrowheads="1"/>
              </p:cNvSpPr>
              <p:nvPr/>
            </p:nvSpPr>
            <p:spPr bwMode="auto">
              <a:xfrm>
                <a:off x="710" y="1243"/>
                <a:ext cx="18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2</a:t>
                </a:r>
              </a:p>
            </p:txBody>
          </p:sp>
          <p:sp>
            <p:nvSpPr>
              <p:cNvPr id="41033" name="Rectangle 32"/>
              <p:cNvSpPr>
                <a:spLocks noChangeArrowheads="1"/>
              </p:cNvSpPr>
              <p:nvPr/>
            </p:nvSpPr>
            <p:spPr bwMode="auto">
              <a:xfrm>
                <a:off x="1305" y="1243"/>
                <a:ext cx="18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2</a:t>
                </a:r>
              </a:p>
            </p:txBody>
          </p:sp>
          <p:sp>
            <p:nvSpPr>
              <p:cNvPr id="41034" name="Rectangle 33"/>
              <p:cNvSpPr>
                <a:spLocks noChangeArrowheads="1"/>
              </p:cNvSpPr>
              <p:nvPr/>
            </p:nvSpPr>
            <p:spPr bwMode="auto">
              <a:xfrm>
                <a:off x="1902" y="1243"/>
                <a:ext cx="18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6</a:t>
                </a:r>
              </a:p>
            </p:txBody>
          </p:sp>
          <p:sp>
            <p:nvSpPr>
              <p:cNvPr id="41035" name="Rectangle 34"/>
              <p:cNvSpPr>
                <a:spLocks noChangeArrowheads="1"/>
              </p:cNvSpPr>
              <p:nvPr/>
            </p:nvSpPr>
            <p:spPr bwMode="auto">
              <a:xfrm>
                <a:off x="2499" y="1243"/>
                <a:ext cx="18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6</a:t>
                </a:r>
              </a:p>
            </p:txBody>
          </p:sp>
          <p:sp>
            <p:nvSpPr>
              <p:cNvPr id="41036" name="Rectangle 35"/>
              <p:cNvSpPr>
                <a:spLocks noChangeArrowheads="1"/>
              </p:cNvSpPr>
              <p:nvPr/>
            </p:nvSpPr>
            <p:spPr bwMode="auto">
              <a:xfrm>
                <a:off x="3093" y="1243"/>
                <a:ext cx="18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6</a:t>
                </a:r>
              </a:p>
            </p:txBody>
          </p:sp>
          <p:sp>
            <p:nvSpPr>
              <p:cNvPr id="41037" name="Rectangle 36"/>
              <p:cNvSpPr>
                <a:spLocks noChangeArrowheads="1"/>
              </p:cNvSpPr>
              <p:nvPr/>
            </p:nvSpPr>
            <p:spPr bwMode="auto">
              <a:xfrm>
                <a:off x="4287" y="1243"/>
                <a:ext cx="18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6</a:t>
                </a:r>
              </a:p>
            </p:txBody>
          </p:sp>
          <p:sp>
            <p:nvSpPr>
              <p:cNvPr id="41038" name="Rectangle 37"/>
              <p:cNvSpPr>
                <a:spLocks noChangeArrowheads="1"/>
              </p:cNvSpPr>
              <p:nvPr/>
            </p:nvSpPr>
            <p:spPr bwMode="auto">
              <a:xfrm>
                <a:off x="3690" y="1243"/>
                <a:ext cx="18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2</a:t>
                </a:r>
              </a:p>
            </p:txBody>
          </p:sp>
          <p:sp>
            <p:nvSpPr>
              <p:cNvPr id="41039" name="Rectangle 38"/>
              <p:cNvSpPr>
                <a:spLocks noChangeArrowheads="1"/>
              </p:cNvSpPr>
              <p:nvPr/>
            </p:nvSpPr>
            <p:spPr bwMode="auto">
              <a:xfrm>
                <a:off x="4733" y="1243"/>
                <a:ext cx="50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0-2312</a:t>
                </a:r>
              </a:p>
            </p:txBody>
          </p:sp>
          <p:sp>
            <p:nvSpPr>
              <p:cNvPr id="41040" name="Rectangle 39"/>
              <p:cNvSpPr>
                <a:spLocks noChangeArrowheads="1"/>
              </p:cNvSpPr>
              <p:nvPr/>
            </p:nvSpPr>
            <p:spPr bwMode="auto">
              <a:xfrm>
                <a:off x="5479" y="1243"/>
                <a:ext cx="18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4</a:t>
                </a:r>
              </a:p>
            </p:txBody>
          </p:sp>
          <p:sp>
            <p:nvSpPr>
              <p:cNvPr id="41041" name="Rectangle 40"/>
              <p:cNvSpPr>
                <a:spLocks noChangeArrowheads="1"/>
              </p:cNvSpPr>
              <p:nvPr/>
            </p:nvSpPr>
            <p:spPr bwMode="auto">
              <a:xfrm>
                <a:off x="1604" y="1780"/>
                <a:ext cx="1259"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802.11 MAC Header</a:t>
                </a:r>
              </a:p>
            </p:txBody>
          </p:sp>
          <p:sp>
            <p:nvSpPr>
              <p:cNvPr id="41042" name="Line 41"/>
              <p:cNvSpPr>
                <a:spLocks noChangeShapeType="1"/>
              </p:cNvSpPr>
              <p:nvPr/>
            </p:nvSpPr>
            <p:spPr bwMode="auto">
              <a:xfrm>
                <a:off x="474" y="1791"/>
                <a:ext cx="4173"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1043" name="Group 42"/>
              <p:cNvGrpSpPr>
                <a:grpSpLocks/>
              </p:cNvGrpSpPr>
              <p:nvPr/>
            </p:nvGrpSpPr>
            <p:grpSpPr bwMode="auto">
              <a:xfrm>
                <a:off x="464" y="1809"/>
                <a:ext cx="4192" cy="60"/>
                <a:chOff x="464" y="1809"/>
                <a:chExt cx="4192" cy="60"/>
              </a:xfrm>
            </p:grpSpPr>
            <p:sp>
              <p:nvSpPr>
                <p:cNvPr id="41045" name="Freeform 43"/>
                <p:cNvSpPr>
                  <a:spLocks/>
                </p:cNvSpPr>
                <p:nvPr/>
              </p:nvSpPr>
              <p:spPr bwMode="auto">
                <a:xfrm>
                  <a:off x="464" y="1809"/>
                  <a:ext cx="150" cy="60"/>
                </a:xfrm>
                <a:custGeom>
                  <a:avLst/>
                  <a:gdLst>
                    <a:gd name="T0" fmla="*/ 0 w 150"/>
                    <a:gd name="T1" fmla="*/ 29 h 60"/>
                    <a:gd name="T2" fmla="*/ 149 w 150"/>
                    <a:gd name="T3" fmla="*/ 0 h 60"/>
                    <a:gd name="T4" fmla="*/ 149 w 150"/>
                    <a:gd name="T5" fmla="*/ 59 h 60"/>
                    <a:gd name="T6" fmla="*/ 0 w 150"/>
                    <a:gd name="T7" fmla="*/ 29 h 60"/>
                    <a:gd name="T8" fmla="*/ 0 60000 65536"/>
                    <a:gd name="T9" fmla="*/ 0 60000 65536"/>
                    <a:gd name="T10" fmla="*/ 0 60000 65536"/>
                    <a:gd name="T11" fmla="*/ 0 60000 65536"/>
                    <a:gd name="T12" fmla="*/ 0 w 150"/>
                    <a:gd name="T13" fmla="*/ 0 h 60"/>
                    <a:gd name="T14" fmla="*/ 150 w 150"/>
                    <a:gd name="T15" fmla="*/ 60 h 60"/>
                  </a:gdLst>
                  <a:ahLst/>
                  <a:cxnLst>
                    <a:cxn ang="T8">
                      <a:pos x="T0" y="T1"/>
                    </a:cxn>
                    <a:cxn ang="T9">
                      <a:pos x="T2" y="T3"/>
                    </a:cxn>
                    <a:cxn ang="T10">
                      <a:pos x="T4" y="T5"/>
                    </a:cxn>
                    <a:cxn ang="T11">
                      <a:pos x="T6" y="T7"/>
                    </a:cxn>
                  </a:cxnLst>
                  <a:rect l="T12" t="T13" r="T14" b="T15"/>
                  <a:pathLst>
                    <a:path w="150" h="60">
                      <a:moveTo>
                        <a:pt x="0" y="29"/>
                      </a:moveTo>
                      <a:lnTo>
                        <a:pt x="149" y="0"/>
                      </a:lnTo>
                      <a:lnTo>
                        <a:pt x="149" y="59"/>
                      </a:lnTo>
                      <a:lnTo>
                        <a:pt x="0" y="29"/>
                      </a:lnTo>
                    </a:path>
                  </a:pathLst>
                </a:custGeom>
                <a:solidFill>
                  <a:srgbClr val="C0C0C0"/>
                </a:solidFill>
                <a:ln w="25400" cap="rnd" cmpd="sng">
                  <a:solidFill>
                    <a:srgbClr val="000000"/>
                  </a:solidFill>
                  <a:prstDash val="solid"/>
                  <a:round/>
                  <a:headEnd/>
                  <a:tailEnd/>
                </a:ln>
              </p:spPr>
              <p:txBody>
                <a:bodyPr/>
                <a:lstStyle/>
                <a:p>
                  <a:endParaRPr lang="en-US"/>
                </a:p>
              </p:txBody>
            </p:sp>
            <p:sp>
              <p:nvSpPr>
                <p:cNvPr id="41046" name="Freeform 44"/>
                <p:cNvSpPr>
                  <a:spLocks/>
                </p:cNvSpPr>
                <p:nvPr/>
              </p:nvSpPr>
              <p:spPr bwMode="auto">
                <a:xfrm>
                  <a:off x="4505" y="1809"/>
                  <a:ext cx="151" cy="60"/>
                </a:xfrm>
                <a:custGeom>
                  <a:avLst/>
                  <a:gdLst>
                    <a:gd name="T0" fmla="*/ 150 w 151"/>
                    <a:gd name="T1" fmla="*/ 29 h 60"/>
                    <a:gd name="T2" fmla="*/ 0 w 151"/>
                    <a:gd name="T3" fmla="*/ 0 h 60"/>
                    <a:gd name="T4" fmla="*/ 0 w 151"/>
                    <a:gd name="T5" fmla="*/ 59 h 60"/>
                    <a:gd name="T6" fmla="*/ 150 w 151"/>
                    <a:gd name="T7" fmla="*/ 29 h 60"/>
                    <a:gd name="T8" fmla="*/ 0 60000 65536"/>
                    <a:gd name="T9" fmla="*/ 0 60000 65536"/>
                    <a:gd name="T10" fmla="*/ 0 60000 65536"/>
                    <a:gd name="T11" fmla="*/ 0 60000 65536"/>
                    <a:gd name="T12" fmla="*/ 0 w 151"/>
                    <a:gd name="T13" fmla="*/ 0 h 60"/>
                    <a:gd name="T14" fmla="*/ 151 w 151"/>
                    <a:gd name="T15" fmla="*/ 60 h 60"/>
                  </a:gdLst>
                  <a:ahLst/>
                  <a:cxnLst>
                    <a:cxn ang="T8">
                      <a:pos x="T0" y="T1"/>
                    </a:cxn>
                    <a:cxn ang="T9">
                      <a:pos x="T2" y="T3"/>
                    </a:cxn>
                    <a:cxn ang="T10">
                      <a:pos x="T4" y="T5"/>
                    </a:cxn>
                    <a:cxn ang="T11">
                      <a:pos x="T6" y="T7"/>
                    </a:cxn>
                  </a:cxnLst>
                  <a:rect l="T12" t="T13" r="T14" b="T15"/>
                  <a:pathLst>
                    <a:path w="151" h="60">
                      <a:moveTo>
                        <a:pt x="150" y="29"/>
                      </a:moveTo>
                      <a:lnTo>
                        <a:pt x="0" y="0"/>
                      </a:lnTo>
                      <a:lnTo>
                        <a:pt x="0" y="59"/>
                      </a:lnTo>
                      <a:lnTo>
                        <a:pt x="150" y="29"/>
                      </a:lnTo>
                    </a:path>
                  </a:pathLst>
                </a:custGeom>
                <a:solidFill>
                  <a:srgbClr val="C0C0C0"/>
                </a:solidFill>
                <a:ln w="25400" cap="rnd" cmpd="sng">
                  <a:solidFill>
                    <a:srgbClr val="000000"/>
                  </a:solidFill>
                  <a:prstDash val="solid"/>
                  <a:round/>
                  <a:headEnd/>
                  <a:tailEnd/>
                </a:ln>
              </p:spPr>
              <p:txBody>
                <a:bodyPr/>
                <a:lstStyle/>
                <a:p>
                  <a:endParaRPr lang="en-US"/>
                </a:p>
              </p:txBody>
            </p:sp>
          </p:grpSp>
          <p:sp>
            <p:nvSpPr>
              <p:cNvPr id="41044" name="Rectangle 45"/>
              <p:cNvSpPr>
                <a:spLocks noChangeArrowheads="1"/>
              </p:cNvSpPr>
              <p:nvPr/>
            </p:nvSpPr>
            <p:spPr bwMode="auto">
              <a:xfrm>
                <a:off x="412" y="1068"/>
                <a:ext cx="464"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Bytes:</a:t>
                </a:r>
              </a:p>
            </p:txBody>
          </p:sp>
        </p:grpSp>
        <p:grpSp>
          <p:nvGrpSpPr>
            <p:cNvPr id="40968" name="Group 46"/>
            <p:cNvGrpSpPr>
              <a:grpSpLocks/>
            </p:cNvGrpSpPr>
            <p:nvPr/>
          </p:nvGrpSpPr>
          <p:grpSpPr bwMode="auto">
            <a:xfrm>
              <a:off x="1058863" y="3200400"/>
              <a:ext cx="7216775" cy="1062038"/>
              <a:chOff x="722" y="2016"/>
              <a:chExt cx="4924" cy="669"/>
            </a:xfrm>
          </p:grpSpPr>
          <p:sp>
            <p:nvSpPr>
              <p:cNvPr id="40969" name="Rectangle 47"/>
              <p:cNvSpPr>
                <a:spLocks noChangeArrowheads="1"/>
              </p:cNvSpPr>
              <p:nvPr/>
            </p:nvSpPr>
            <p:spPr bwMode="auto">
              <a:xfrm>
                <a:off x="762" y="2045"/>
                <a:ext cx="4884" cy="618"/>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0970" name="Rectangle 48"/>
              <p:cNvSpPr>
                <a:spLocks noChangeArrowheads="1"/>
              </p:cNvSpPr>
              <p:nvPr/>
            </p:nvSpPr>
            <p:spPr bwMode="auto">
              <a:xfrm>
                <a:off x="1077" y="2170"/>
                <a:ext cx="4553"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0971" name="Rectangle 49"/>
              <p:cNvSpPr>
                <a:spLocks noChangeArrowheads="1"/>
              </p:cNvSpPr>
              <p:nvPr/>
            </p:nvSpPr>
            <p:spPr bwMode="auto">
              <a:xfrm>
                <a:off x="1300" y="2170"/>
                <a:ext cx="456"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0972" name="Rectangle 50"/>
              <p:cNvSpPr>
                <a:spLocks noChangeArrowheads="1"/>
              </p:cNvSpPr>
              <p:nvPr/>
            </p:nvSpPr>
            <p:spPr bwMode="auto">
              <a:xfrm>
                <a:off x="778" y="2170"/>
                <a:ext cx="532"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0973" name="Rectangle 51"/>
              <p:cNvSpPr>
                <a:spLocks noChangeArrowheads="1"/>
              </p:cNvSpPr>
              <p:nvPr/>
            </p:nvSpPr>
            <p:spPr bwMode="auto">
              <a:xfrm>
                <a:off x="1748" y="2170"/>
                <a:ext cx="603"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0974" name="Rectangle 52"/>
              <p:cNvSpPr>
                <a:spLocks noChangeArrowheads="1"/>
              </p:cNvSpPr>
              <p:nvPr/>
            </p:nvSpPr>
            <p:spPr bwMode="auto">
              <a:xfrm>
                <a:off x="2343" y="2170"/>
                <a:ext cx="382" cy="297"/>
              </a:xfrm>
              <a:prstGeom prst="rect">
                <a:avLst/>
              </a:prstGeom>
              <a:solidFill>
                <a:srgbClr val="C0C0C0"/>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0975" name="Rectangle 53"/>
              <p:cNvSpPr>
                <a:spLocks noChangeArrowheads="1"/>
              </p:cNvSpPr>
              <p:nvPr/>
            </p:nvSpPr>
            <p:spPr bwMode="auto">
              <a:xfrm>
                <a:off x="3908" y="2170"/>
                <a:ext cx="453"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0976" name="Rectangle 54"/>
              <p:cNvSpPr>
                <a:spLocks noChangeArrowheads="1"/>
              </p:cNvSpPr>
              <p:nvPr/>
            </p:nvSpPr>
            <p:spPr bwMode="auto">
              <a:xfrm>
                <a:off x="4355" y="2170"/>
                <a:ext cx="455"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0977" name="Rectangle 55"/>
              <p:cNvSpPr>
                <a:spLocks noChangeArrowheads="1"/>
              </p:cNvSpPr>
              <p:nvPr/>
            </p:nvSpPr>
            <p:spPr bwMode="auto">
              <a:xfrm>
                <a:off x="5175" y="2170"/>
                <a:ext cx="455"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0978" name="Rectangle 56"/>
              <p:cNvSpPr>
                <a:spLocks noChangeArrowheads="1"/>
              </p:cNvSpPr>
              <p:nvPr/>
            </p:nvSpPr>
            <p:spPr bwMode="auto">
              <a:xfrm>
                <a:off x="796" y="2192"/>
                <a:ext cx="44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Protocol</a:t>
                </a:r>
              </a:p>
            </p:txBody>
          </p:sp>
          <p:sp>
            <p:nvSpPr>
              <p:cNvPr id="40979" name="Rectangle 57"/>
              <p:cNvSpPr>
                <a:spLocks noChangeArrowheads="1"/>
              </p:cNvSpPr>
              <p:nvPr/>
            </p:nvSpPr>
            <p:spPr bwMode="auto">
              <a:xfrm>
                <a:off x="796" y="2308"/>
                <a:ext cx="4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Version</a:t>
                </a:r>
              </a:p>
            </p:txBody>
          </p:sp>
          <p:sp>
            <p:nvSpPr>
              <p:cNvPr id="40980" name="Rectangle 58"/>
              <p:cNvSpPr>
                <a:spLocks noChangeArrowheads="1"/>
              </p:cNvSpPr>
              <p:nvPr/>
            </p:nvSpPr>
            <p:spPr bwMode="auto">
              <a:xfrm>
                <a:off x="1317" y="2250"/>
                <a:ext cx="3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Type</a:t>
                </a:r>
              </a:p>
            </p:txBody>
          </p:sp>
          <p:sp>
            <p:nvSpPr>
              <p:cNvPr id="40981" name="Rectangle 59"/>
              <p:cNvSpPr>
                <a:spLocks noChangeArrowheads="1"/>
              </p:cNvSpPr>
              <p:nvPr/>
            </p:nvSpPr>
            <p:spPr bwMode="auto">
              <a:xfrm>
                <a:off x="1764" y="2250"/>
                <a:ext cx="46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SubType</a:t>
                </a:r>
              </a:p>
            </p:txBody>
          </p:sp>
          <p:sp>
            <p:nvSpPr>
              <p:cNvPr id="40982" name="Rectangle 60"/>
              <p:cNvSpPr>
                <a:spLocks noChangeArrowheads="1"/>
              </p:cNvSpPr>
              <p:nvPr/>
            </p:nvSpPr>
            <p:spPr bwMode="auto">
              <a:xfrm>
                <a:off x="2436" y="2192"/>
                <a:ext cx="2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To</a:t>
                </a:r>
              </a:p>
            </p:txBody>
          </p:sp>
          <p:sp>
            <p:nvSpPr>
              <p:cNvPr id="40983" name="Rectangle 61"/>
              <p:cNvSpPr>
                <a:spLocks noChangeArrowheads="1"/>
              </p:cNvSpPr>
              <p:nvPr/>
            </p:nvSpPr>
            <p:spPr bwMode="auto">
              <a:xfrm>
                <a:off x="2436" y="2308"/>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DS</a:t>
                </a:r>
              </a:p>
            </p:txBody>
          </p:sp>
          <p:sp>
            <p:nvSpPr>
              <p:cNvPr id="40984" name="Rectangle 62"/>
              <p:cNvSpPr>
                <a:spLocks noChangeArrowheads="1"/>
              </p:cNvSpPr>
              <p:nvPr/>
            </p:nvSpPr>
            <p:spPr bwMode="auto">
              <a:xfrm>
                <a:off x="3552" y="2250"/>
                <a:ext cx="33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Retry</a:t>
                </a:r>
              </a:p>
            </p:txBody>
          </p:sp>
          <p:sp>
            <p:nvSpPr>
              <p:cNvPr id="40985" name="Rectangle 63"/>
              <p:cNvSpPr>
                <a:spLocks noChangeArrowheads="1"/>
              </p:cNvSpPr>
              <p:nvPr/>
            </p:nvSpPr>
            <p:spPr bwMode="auto">
              <a:xfrm>
                <a:off x="3925" y="2192"/>
                <a:ext cx="27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Pwr</a:t>
                </a:r>
              </a:p>
            </p:txBody>
          </p:sp>
          <p:sp>
            <p:nvSpPr>
              <p:cNvPr id="40986" name="Rectangle 64"/>
              <p:cNvSpPr>
                <a:spLocks noChangeArrowheads="1"/>
              </p:cNvSpPr>
              <p:nvPr/>
            </p:nvSpPr>
            <p:spPr bwMode="auto">
              <a:xfrm>
                <a:off x="3925" y="2308"/>
                <a:ext cx="2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Mgt</a:t>
                </a:r>
              </a:p>
            </p:txBody>
          </p:sp>
          <p:sp>
            <p:nvSpPr>
              <p:cNvPr id="40987" name="Rectangle 65"/>
              <p:cNvSpPr>
                <a:spLocks noChangeArrowheads="1"/>
              </p:cNvSpPr>
              <p:nvPr/>
            </p:nvSpPr>
            <p:spPr bwMode="auto">
              <a:xfrm>
                <a:off x="4372" y="2192"/>
                <a:ext cx="3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More</a:t>
                </a:r>
              </a:p>
            </p:txBody>
          </p:sp>
          <p:sp>
            <p:nvSpPr>
              <p:cNvPr id="40988" name="Rectangle 66"/>
              <p:cNvSpPr>
                <a:spLocks noChangeArrowheads="1"/>
              </p:cNvSpPr>
              <p:nvPr/>
            </p:nvSpPr>
            <p:spPr bwMode="auto">
              <a:xfrm>
                <a:off x="4372" y="2308"/>
                <a:ext cx="2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Data</a:t>
                </a:r>
              </a:p>
            </p:txBody>
          </p:sp>
          <p:sp>
            <p:nvSpPr>
              <p:cNvPr id="40989" name="Rectangle 67"/>
              <p:cNvSpPr>
                <a:spLocks noChangeArrowheads="1"/>
              </p:cNvSpPr>
              <p:nvPr/>
            </p:nvSpPr>
            <p:spPr bwMode="auto">
              <a:xfrm>
                <a:off x="4818" y="2250"/>
                <a:ext cx="31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WEP</a:t>
                </a:r>
              </a:p>
            </p:txBody>
          </p:sp>
          <p:sp>
            <p:nvSpPr>
              <p:cNvPr id="40990" name="Rectangle 68"/>
              <p:cNvSpPr>
                <a:spLocks noChangeArrowheads="1"/>
              </p:cNvSpPr>
              <p:nvPr/>
            </p:nvSpPr>
            <p:spPr bwMode="auto">
              <a:xfrm>
                <a:off x="5191" y="2250"/>
                <a:ext cx="3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Rsvd</a:t>
                </a:r>
              </a:p>
            </p:txBody>
          </p:sp>
          <p:sp>
            <p:nvSpPr>
              <p:cNvPr id="40991" name="Rectangle 69"/>
              <p:cNvSpPr>
                <a:spLocks noChangeArrowheads="1"/>
              </p:cNvSpPr>
              <p:nvPr/>
            </p:nvSpPr>
            <p:spPr bwMode="auto">
              <a:xfrm>
                <a:off x="2361" y="2464"/>
                <a:ext cx="122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Frame Control Field</a:t>
                </a:r>
              </a:p>
            </p:txBody>
          </p:sp>
          <p:sp>
            <p:nvSpPr>
              <p:cNvPr id="40992" name="Rectangle 70"/>
              <p:cNvSpPr>
                <a:spLocks noChangeArrowheads="1"/>
              </p:cNvSpPr>
              <p:nvPr/>
            </p:nvSpPr>
            <p:spPr bwMode="auto">
              <a:xfrm>
                <a:off x="722" y="2016"/>
                <a:ext cx="37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Bits: 2</a:t>
                </a:r>
              </a:p>
            </p:txBody>
          </p:sp>
          <p:sp>
            <p:nvSpPr>
              <p:cNvPr id="40993" name="Rectangle 71"/>
              <p:cNvSpPr>
                <a:spLocks noChangeArrowheads="1"/>
              </p:cNvSpPr>
              <p:nvPr/>
            </p:nvSpPr>
            <p:spPr bwMode="auto">
              <a:xfrm>
                <a:off x="1392" y="201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2</a:t>
                </a:r>
              </a:p>
            </p:txBody>
          </p:sp>
          <p:sp>
            <p:nvSpPr>
              <p:cNvPr id="40994" name="Rectangle 72"/>
              <p:cNvSpPr>
                <a:spLocks noChangeArrowheads="1"/>
              </p:cNvSpPr>
              <p:nvPr/>
            </p:nvSpPr>
            <p:spPr bwMode="auto">
              <a:xfrm>
                <a:off x="1914" y="201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4</a:t>
                </a:r>
              </a:p>
            </p:txBody>
          </p:sp>
          <p:sp>
            <p:nvSpPr>
              <p:cNvPr id="40995" name="Rectangle 73"/>
              <p:cNvSpPr>
                <a:spLocks noChangeArrowheads="1"/>
              </p:cNvSpPr>
              <p:nvPr/>
            </p:nvSpPr>
            <p:spPr bwMode="auto">
              <a:xfrm>
                <a:off x="2436" y="201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0996" name="Rectangle 74"/>
              <p:cNvSpPr>
                <a:spLocks noChangeArrowheads="1"/>
              </p:cNvSpPr>
              <p:nvPr/>
            </p:nvSpPr>
            <p:spPr bwMode="auto">
              <a:xfrm>
                <a:off x="2808" y="201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0997" name="Rectangle 75"/>
              <p:cNvSpPr>
                <a:spLocks noChangeArrowheads="1"/>
              </p:cNvSpPr>
              <p:nvPr/>
            </p:nvSpPr>
            <p:spPr bwMode="auto">
              <a:xfrm>
                <a:off x="3254" y="201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0998" name="Rectangle 76"/>
              <p:cNvSpPr>
                <a:spLocks noChangeArrowheads="1"/>
              </p:cNvSpPr>
              <p:nvPr/>
            </p:nvSpPr>
            <p:spPr bwMode="auto">
              <a:xfrm>
                <a:off x="3626" y="201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0999" name="Rectangle 77"/>
              <p:cNvSpPr>
                <a:spLocks noChangeArrowheads="1"/>
              </p:cNvSpPr>
              <p:nvPr/>
            </p:nvSpPr>
            <p:spPr bwMode="auto">
              <a:xfrm>
                <a:off x="4000" y="201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1000" name="Rectangle 78"/>
              <p:cNvSpPr>
                <a:spLocks noChangeArrowheads="1"/>
              </p:cNvSpPr>
              <p:nvPr/>
            </p:nvSpPr>
            <p:spPr bwMode="auto">
              <a:xfrm>
                <a:off x="4446" y="201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1001" name="Rectangle 79"/>
              <p:cNvSpPr>
                <a:spLocks noChangeArrowheads="1"/>
              </p:cNvSpPr>
              <p:nvPr/>
            </p:nvSpPr>
            <p:spPr bwMode="auto">
              <a:xfrm>
                <a:off x="4893" y="201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1002" name="Rectangle 80"/>
              <p:cNvSpPr>
                <a:spLocks noChangeArrowheads="1"/>
              </p:cNvSpPr>
              <p:nvPr/>
            </p:nvSpPr>
            <p:spPr bwMode="auto">
              <a:xfrm>
                <a:off x="5266" y="201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1003" name="Rectangle 81"/>
              <p:cNvSpPr>
                <a:spLocks noChangeArrowheads="1"/>
              </p:cNvSpPr>
              <p:nvPr/>
            </p:nvSpPr>
            <p:spPr bwMode="auto">
              <a:xfrm>
                <a:off x="2716" y="2170"/>
                <a:ext cx="456" cy="297"/>
              </a:xfrm>
              <a:prstGeom prst="rect">
                <a:avLst/>
              </a:prstGeom>
              <a:solidFill>
                <a:srgbClr val="C0C0C0"/>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1004" name="Rectangle 82"/>
              <p:cNvSpPr>
                <a:spLocks noChangeArrowheads="1"/>
              </p:cNvSpPr>
              <p:nvPr/>
            </p:nvSpPr>
            <p:spPr bwMode="auto">
              <a:xfrm>
                <a:off x="2734" y="2308"/>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DS</a:t>
                </a:r>
              </a:p>
            </p:txBody>
          </p:sp>
          <p:sp>
            <p:nvSpPr>
              <p:cNvPr id="41005" name="Rectangle 83"/>
              <p:cNvSpPr>
                <a:spLocks noChangeArrowheads="1"/>
              </p:cNvSpPr>
              <p:nvPr/>
            </p:nvSpPr>
            <p:spPr bwMode="auto">
              <a:xfrm>
                <a:off x="2734" y="2192"/>
                <a:ext cx="3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From</a:t>
                </a:r>
              </a:p>
            </p:txBody>
          </p:sp>
          <p:sp>
            <p:nvSpPr>
              <p:cNvPr id="41006" name="Rectangle 84"/>
              <p:cNvSpPr>
                <a:spLocks noChangeArrowheads="1"/>
              </p:cNvSpPr>
              <p:nvPr/>
            </p:nvSpPr>
            <p:spPr bwMode="auto">
              <a:xfrm>
                <a:off x="3126" y="2170"/>
                <a:ext cx="456"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1007" name="Rectangle 85"/>
              <p:cNvSpPr>
                <a:spLocks noChangeArrowheads="1"/>
              </p:cNvSpPr>
              <p:nvPr/>
            </p:nvSpPr>
            <p:spPr bwMode="auto">
              <a:xfrm>
                <a:off x="3180" y="2192"/>
                <a:ext cx="3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More</a:t>
                </a:r>
              </a:p>
            </p:txBody>
          </p:sp>
          <p:sp>
            <p:nvSpPr>
              <p:cNvPr id="41008" name="Rectangle 86"/>
              <p:cNvSpPr>
                <a:spLocks noChangeArrowheads="1"/>
              </p:cNvSpPr>
              <p:nvPr/>
            </p:nvSpPr>
            <p:spPr bwMode="auto">
              <a:xfrm>
                <a:off x="3180" y="2308"/>
                <a:ext cx="2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Frag</a:t>
                </a:r>
              </a:p>
            </p:txBody>
          </p:sp>
        </p:gr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Addresses</a:t>
            </a:r>
          </a:p>
        </p:txBody>
      </p:sp>
      <p:sp>
        <p:nvSpPr>
          <p:cNvPr id="3" name="Content Placeholder 2"/>
          <p:cNvSpPr>
            <a:spLocks noGrp="1"/>
          </p:cNvSpPr>
          <p:nvPr>
            <p:ph idx="1"/>
          </p:nvPr>
        </p:nvSpPr>
        <p:spPr/>
        <p:txBody>
          <a:bodyPr>
            <a:normAutofit fontScale="77500" lnSpcReduction="20000"/>
          </a:bodyPr>
          <a:lstStyle/>
          <a:p>
            <a:pPr>
              <a:defRPr/>
            </a:pPr>
            <a:r>
              <a:rPr lang="en-US" dirty="0" smtClean="0"/>
              <a:t>Destination Address (DA): MAC address of the final destination to receive the frame</a:t>
            </a:r>
          </a:p>
          <a:p>
            <a:pPr marL="0" indent="0">
              <a:buFontTx/>
              <a:buNone/>
              <a:defRPr/>
            </a:pPr>
            <a:endParaRPr lang="en-US" dirty="0" smtClean="0"/>
          </a:p>
          <a:p>
            <a:pPr>
              <a:defRPr/>
            </a:pPr>
            <a:r>
              <a:rPr lang="en-US" dirty="0" smtClean="0"/>
              <a:t>Source Address (SA): MAC address of the original source that initially created and transmitted the frame</a:t>
            </a:r>
          </a:p>
          <a:p>
            <a:pPr marL="0" indent="0">
              <a:buFontTx/>
              <a:buNone/>
              <a:defRPr/>
            </a:pPr>
            <a:endParaRPr lang="en-US" dirty="0" smtClean="0"/>
          </a:p>
          <a:p>
            <a:pPr>
              <a:defRPr/>
            </a:pPr>
            <a:r>
              <a:rPr lang="en-US" dirty="0" smtClean="0"/>
              <a:t>Receiver Address (RA): MAC address of the next immediate STA on the wireless medium to receive the frame</a:t>
            </a:r>
          </a:p>
          <a:p>
            <a:pPr marL="0" indent="0">
              <a:buFontTx/>
              <a:buNone/>
              <a:defRPr/>
            </a:pPr>
            <a:endParaRPr lang="en-US" dirty="0" smtClean="0"/>
          </a:p>
          <a:p>
            <a:pPr>
              <a:defRPr/>
            </a:pPr>
            <a:r>
              <a:rPr lang="en-US" dirty="0" smtClean="0"/>
              <a:t>Transmitter Address (TA): MAC address of the STA that transmitted the frame onto the wireless medium</a:t>
            </a:r>
          </a:p>
          <a:p>
            <a:pPr>
              <a:defRPr/>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Address fields</a:t>
            </a:r>
            <a:endParaRPr lang="el-GR" altLang="en-US" smtClean="0"/>
          </a:p>
        </p:txBody>
      </p:sp>
      <p:sp>
        <p:nvSpPr>
          <p:cNvPr id="43011" name="Rectangle 3"/>
          <p:cNvSpPr>
            <a:spLocks noGrp="1" noChangeArrowheads="1"/>
          </p:cNvSpPr>
          <p:nvPr>
            <p:ph type="body" idx="1"/>
          </p:nvPr>
        </p:nvSpPr>
        <p:spPr/>
        <p:txBody>
          <a:bodyPr/>
          <a:lstStyle/>
          <a:p>
            <a:pPr eaLnBrk="1" hangingPunct="1"/>
            <a:endParaRPr lang="en-US" altLang="en-US" smtClean="0"/>
          </a:p>
        </p:txBody>
      </p:sp>
      <p:sp>
        <p:nvSpPr>
          <p:cNvPr id="43012" name="Rectangle 4" descr="ADDRESS"/>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3013" name="Rectangle 5" descr="ADRESS"/>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nvGrpSpPr>
          <p:cNvPr id="43014" name="Group 7" descr="ADDRESS"/>
          <p:cNvGrpSpPr>
            <a:grpSpLocks/>
          </p:cNvGrpSpPr>
          <p:nvPr/>
        </p:nvGrpSpPr>
        <p:grpSpPr bwMode="auto">
          <a:xfrm>
            <a:off x="914400" y="1371600"/>
            <a:ext cx="7246938" cy="2895600"/>
            <a:chOff x="624" y="1008"/>
            <a:chExt cx="4944" cy="1824"/>
          </a:xfrm>
        </p:grpSpPr>
        <p:grpSp>
          <p:nvGrpSpPr>
            <p:cNvPr id="43017" name="Group 8"/>
            <p:cNvGrpSpPr>
              <a:grpSpLocks/>
            </p:cNvGrpSpPr>
            <p:nvPr/>
          </p:nvGrpSpPr>
          <p:grpSpPr bwMode="auto">
            <a:xfrm>
              <a:off x="624" y="1008"/>
              <a:ext cx="4924" cy="669"/>
              <a:chOff x="551" y="966"/>
              <a:chExt cx="4924" cy="669"/>
            </a:xfrm>
          </p:grpSpPr>
          <p:sp>
            <p:nvSpPr>
              <p:cNvPr id="43054" name="Rectangle 9"/>
              <p:cNvSpPr>
                <a:spLocks noChangeArrowheads="1"/>
              </p:cNvSpPr>
              <p:nvPr/>
            </p:nvSpPr>
            <p:spPr bwMode="auto">
              <a:xfrm>
                <a:off x="591" y="995"/>
                <a:ext cx="4884" cy="618"/>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3055" name="Rectangle 10"/>
              <p:cNvSpPr>
                <a:spLocks noChangeArrowheads="1"/>
              </p:cNvSpPr>
              <p:nvPr/>
            </p:nvSpPr>
            <p:spPr bwMode="auto">
              <a:xfrm>
                <a:off x="906" y="1120"/>
                <a:ext cx="4553"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3056" name="Rectangle 11"/>
              <p:cNvSpPr>
                <a:spLocks noChangeArrowheads="1"/>
              </p:cNvSpPr>
              <p:nvPr/>
            </p:nvSpPr>
            <p:spPr bwMode="auto">
              <a:xfrm>
                <a:off x="1129" y="1120"/>
                <a:ext cx="456"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3057" name="Rectangle 12"/>
              <p:cNvSpPr>
                <a:spLocks noChangeArrowheads="1"/>
              </p:cNvSpPr>
              <p:nvPr/>
            </p:nvSpPr>
            <p:spPr bwMode="auto">
              <a:xfrm>
                <a:off x="607" y="1120"/>
                <a:ext cx="532"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3058" name="Rectangle 13"/>
              <p:cNvSpPr>
                <a:spLocks noChangeArrowheads="1"/>
              </p:cNvSpPr>
              <p:nvPr/>
            </p:nvSpPr>
            <p:spPr bwMode="auto">
              <a:xfrm>
                <a:off x="1577" y="1120"/>
                <a:ext cx="603"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3059" name="Rectangle 14"/>
              <p:cNvSpPr>
                <a:spLocks noChangeArrowheads="1"/>
              </p:cNvSpPr>
              <p:nvPr/>
            </p:nvSpPr>
            <p:spPr bwMode="auto">
              <a:xfrm>
                <a:off x="2172" y="1120"/>
                <a:ext cx="382" cy="297"/>
              </a:xfrm>
              <a:prstGeom prst="rect">
                <a:avLst/>
              </a:prstGeom>
              <a:solidFill>
                <a:srgbClr val="C0C0C0"/>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3060" name="Rectangle 15"/>
              <p:cNvSpPr>
                <a:spLocks noChangeArrowheads="1"/>
              </p:cNvSpPr>
              <p:nvPr/>
            </p:nvSpPr>
            <p:spPr bwMode="auto">
              <a:xfrm>
                <a:off x="3737" y="1120"/>
                <a:ext cx="453"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3061" name="Rectangle 16"/>
              <p:cNvSpPr>
                <a:spLocks noChangeArrowheads="1"/>
              </p:cNvSpPr>
              <p:nvPr/>
            </p:nvSpPr>
            <p:spPr bwMode="auto">
              <a:xfrm>
                <a:off x="4184" y="1120"/>
                <a:ext cx="455"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3062" name="Rectangle 17"/>
              <p:cNvSpPr>
                <a:spLocks noChangeArrowheads="1"/>
              </p:cNvSpPr>
              <p:nvPr/>
            </p:nvSpPr>
            <p:spPr bwMode="auto">
              <a:xfrm>
                <a:off x="5004" y="1120"/>
                <a:ext cx="455"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3063" name="Rectangle 18"/>
              <p:cNvSpPr>
                <a:spLocks noChangeArrowheads="1"/>
              </p:cNvSpPr>
              <p:nvPr/>
            </p:nvSpPr>
            <p:spPr bwMode="auto">
              <a:xfrm>
                <a:off x="625" y="1142"/>
                <a:ext cx="4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Protocol</a:t>
                </a:r>
              </a:p>
            </p:txBody>
          </p:sp>
          <p:sp>
            <p:nvSpPr>
              <p:cNvPr id="43064" name="Rectangle 19"/>
              <p:cNvSpPr>
                <a:spLocks noChangeArrowheads="1"/>
              </p:cNvSpPr>
              <p:nvPr/>
            </p:nvSpPr>
            <p:spPr bwMode="auto">
              <a:xfrm>
                <a:off x="625" y="1258"/>
                <a:ext cx="45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Version</a:t>
                </a:r>
              </a:p>
            </p:txBody>
          </p:sp>
          <p:sp>
            <p:nvSpPr>
              <p:cNvPr id="43065" name="Rectangle 20"/>
              <p:cNvSpPr>
                <a:spLocks noChangeArrowheads="1"/>
              </p:cNvSpPr>
              <p:nvPr/>
            </p:nvSpPr>
            <p:spPr bwMode="auto">
              <a:xfrm>
                <a:off x="1146" y="1200"/>
                <a:ext cx="3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Type</a:t>
                </a:r>
              </a:p>
            </p:txBody>
          </p:sp>
          <p:sp>
            <p:nvSpPr>
              <p:cNvPr id="43066" name="Rectangle 21"/>
              <p:cNvSpPr>
                <a:spLocks noChangeArrowheads="1"/>
              </p:cNvSpPr>
              <p:nvPr/>
            </p:nvSpPr>
            <p:spPr bwMode="auto">
              <a:xfrm>
                <a:off x="1593" y="1200"/>
                <a:ext cx="50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SubType</a:t>
                </a:r>
              </a:p>
            </p:txBody>
          </p:sp>
          <p:sp>
            <p:nvSpPr>
              <p:cNvPr id="43067" name="Rectangle 22"/>
              <p:cNvSpPr>
                <a:spLocks noChangeArrowheads="1"/>
              </p:cNvSpPr>
              <p:nvPr/>
            </p:nvSpPr>
            <p:spPr bwMode="auto">
              <a:xfrm>
                <a:off x="2265" y="1142"/>
                <a:ext cx="24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To</a:t>
                </a:r>
              </a:p>
            </p:txBody>
          </p:sp>
          <p:sp>
            <p:nvSpPr>
              <p:cNvPr id="43068" name="Rectangle 23"/>
              <p:cNvSpPr>
                <a:spLocks noChangeArrowheads="1"/>
              </p:cNvSpPr>
              <p:nvPr/>
            </p:nvSpPr>
            <p:spPr bwMode="auto">
              <a:xfrm>
                <a:off x="2265" y="1258"/>
                <a:ext cx="25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DS</a:t>
                </a:r>
              </a:p>
            </p:txBody>
          </p:sp>
          <p:sp>
            <p:nvSpPr>
              <p:cNvPr id="43069" name="Rectangle 24"/>
              <p:cNvSpPr>
                <a:spLocks noChangeArrowheads="1"/>
              </p:cNvSpPr>
              <p:nvPr/>
            </p:nvSpPr>
            <p:spPr bwMode="auto">
              <a:xfrm>
                <a:off x="3381" y="1200"/>
                <a:ext cx="35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Retry</a:t>
                </a:r>
              </a:p>
            </p:txBody>
          </p:sp>
          <p:sp>
            <p:nvSpPr>
              <p:cNvPr id="43070" name="Rectangle 25"/>
              <p:cNvSpPr>
                <a:spLocks noChangeArrowheads="1"/>
              </p:cNvSpPr>
              <p:nvPr/>
            </p:nvSpPr>
            <p:spPr bwMode="auto">
              <a:xfrm>
                <a:off x="3754" y="1142"/>
                <a:ext cx="2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Pwr</a:t>
                </a:r>
              </a:p>
            </p:txBody>
          </p:sp>
          <p:sp>
            <p:nvSpPr>
              <p:cNvPr id="43071" name="Rectangle 26"/>
              <p:cNvSpPr>
                <a:spLocks noChangeArrowheads="1"/>
              </p:cNvSpPr>
              <p:nvPr/>
            </p:nvSpPr>
            <p:spPr bwMode="auto">
              <a:xfrm>
                <a:off x="3754" y="1258"/>
                <a:ext cx="29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Mgt</a:t>
                </a:r>
              </a:p>
            </p:txBody>
          </p:sp>
          <p:sp>
            <p:nvSpPr>
              <p:cNvPr id="43072" name="Rectangle 27"/>
              <p:cNvSpPr>
                <a:spLocks noChangeArrowheads="1"/>
              </p:cNvSpPr>
              <p:nvPr/>
            </p:nvSpPr>
            <p:spPr bwMode="auto">
              <a:xfrm>
                <a:off x="4201" y="1142"/>
                <a:ext cx="35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More</a:t>
                </a:r>
              </a:p>
            </p:txBody>
          </p:sp>
          <p:sp>
            <p:nvSpPr>
              <p:cNvPr id="43073" name="Rectangle 28"/>
              <p:cNvSpPr>
                <a:spLocks noChangeArrowheads="1"/>
              </p:cNvSpPr>
              <p:nvPr/>
            </p:nvSpPr>
            <p:spPr bwMode="auto">
              <a:xfrm>
                <a:off x="4201" y="1258"/>
                <a:ext cx="3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Data</a:t>
                </a:r>
              </a:p>
            </p:txBody>
          </p:sp>
          <p:sp>
            <p:nvSpPr>
              <p:cNvPr id="43074" name="Rectangle 29"/>
              <p:cNvSpPr>
                <a:spLocks noChangeArrowheads="1"/>
              </p:cNvSpPr>
              <p:nvPr/>
            </p:nvSpPr>
            <p:spPr bwMode="auto">
              <a:xfrm>
                <a:off x="4647" y="1200"/>
                <a:ext cx="34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WEP</a:t>
                </a:r>
              </a:p>
            </p:txBody>
          </p:sp>
          <p:sp>
            <p:nvSpPr>
              <p:cNvPr id="43075" name="Rectangle 30"/>
              <p:cNvSpPr>
                <a:spLocks noChangeArrowheads="1"/>
              </p:cNvSpPr>
              <p:nvPr/>
            </p:nvSpPr>
            <p:spPr bwMode="auto">
              <a:xfrm>
                <a:off x="5020" y="1200"/>
                <a:ext cx="33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Rsvd</a:t>
                </a:r>
              </a:p>
            </p:txBody>
          </p:sp>
          <p:sp>
            <p:nvSpPr>
              <p:cNvPr id="43076" name="Rectangle 31"/>
              <p:cNvSpPr>
                <a:spLocks noChangeArrowheads="1"/>
              </p:cNvSpPr>
              <p:nvPr/>
            </p:nvSpPr>
            <p:spPr bwMode="auto">
              <a:xfrm>
                <a:off x="2191" y="1414"/>
                <a:ext cx="132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Frame Control Field</a:t>
                </a:r>
              </a:p>
            </p:txBody>
          </p:sp>
          <p:sp>
            <p:nvSpPr>
              <p:cNvPr id="43077" name="Rectangle 32"/>
              <p:cNvSpPr>
                <a:spLocks noChangeArrowheads="1"/>
              </p:cNvSpPr>
              <p:nvPr/>
            </p:nvSpPr>
            <p:spPr bwMode="auto">
              <a:xfrm>
                <a:off x="551" y="966"/>
                <a:ext cx="40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Bits: 2</a:t>
                </a:r>
              </a:p>
            </p:txBody>
          </p:sp>
          <p:sp>
            <p:nvSpPr>
              <p:cNvPr id="43078" name="Rectangle 33"/>
              <p:cNvSpPr>
                <a:spLocks noChangeArrowheads="1"/>
              </p:cNvSpPr>
              <p:nvPr/>
            </p:nvSpPr>
            <p:spPr bwMode="auto">
              <a:xfrm>
                <a:off x="1221" y="966"/>
                <a:ext cx="1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2</a:t>
                </a:r>
              </a:p>
            </p:txBody>
          </p:sp>
          <p:sp>
            <p:nvSpPr>
              <p:cNvPr id="43079" name="Rectangle 34"/>
              <p:cNvSpPr>
                <a:spLocks noChangeArrowheads="1"/>
              </p:cNvSpPr>
              <p:nvPr/>
            </p:nvSpPr>
            <p:spPr bwMode="auto">
              <a:xfrm>
                <a:off x="1743" y="966"/>
                <a:ext cx="1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4</a:t>
                </a:r>
              </a:p>
            </p:txBody>
          </p:sp>
          <p:sp>
            <p:nvSpPr>
              <p:cNvPr id="43080" name="Rectangle 35"/>
              <p:cNvSpPr>
                <a:spLocks noChangeArrowheads="1"/>
              </p:cNvSpPr>
              <p:nvPr/>
            </p:nvSpPr>
            <p:spPr bwMode="auto">
              <a:xfrm>
                <a:off x="2265" y="966"/>
                <a:ext cx="1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3081" name="Rectangle 36"/>
              <p:cNvSpPr>
                <a:spLocks noChangeArrowheads="1"/>
              </p:cNvSpPr>
              <p:nvPr/>
            </p:nvSpPr>
            <p:spPr bwMode="auto">
              <a:xfrm>
                <a:off x="2637" y="966"/>
                <a:ext cx="17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3082" name="Rectangle 37"/>
              <p:cNvSpPr>
                <a:spLocks noChangeArrowheads="1"/>
              </p:cNvSpPr>
              <p:nvPr/>
            </p:nvSpPr>
            <p:spPr bwMode="auto">
              <a:xfrm>
                <a:off x="3083" y="966"/>
                <a:ext cx="17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3083" name="Rectangle 38"/>
              <p:cNvSpPr>
                <a:spLocks noChangeArrowheads="1"/>
              </p:cNvSpPr>
              <p:nvPr/>
            </p:nvSpPr>
            <p:spPr bwMode="auto">
              <a:xfrm>
                <a:off x="3455" y="966"/>
                <a:ext cx="1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3084" name="Rectangle 39"/>
              <p:cNvSpPr>
                <a:spLocks noChangeArrowheads="1"/>
              </p:cNvSpPr>
              <p:nvPr/>
            </p:nvSpPr>
            <p:spPr bwMode="auto">
              <a:xfrm>
                <a:off x="3829" y="966"/>
                <a:ext cx="1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3085" name="Rectangle 40"/>
              <p:cNvSpPr>
                <a:spLocks noChangeArrowheads="1"/>
              </p:cNvSpPr>
              <p:nvPr/>
            </p:nvSpPr>
            <p:spPr bwMode="auto">
              <a:xfrm>
                <a:off x="4275" y="966"/>
                <a:ext cx="1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3086" name="Rectangle 41"/>
              <p:cNvSpPr>
                <a:spLocks noChangeArrowheads="1"/>
              </p:cNvSpPr>
              <p:nvPr/>
            </p:nvSpPr>
            <p:spPr bwMode="auto">
              <a:xfrm>
                <a:off x="4722" y="966"/>
                <a:ext cx="17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3087" name="Rectangle 42"/>
              <p:cNvSpPr>
                <a:spLocks noChangeArrowheads="1"/>
              </p:cNvSpPr>
              <p:nvPr/>
            </p:nvSpPr>
            <p:spPr bwMode="auto">
              <a:xfrm>
                <a:off x="5095" y="966"/>
                <a:ext cx="17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3088" name="Rectangle 43"/>
              <p:cNvSpPr>
                <a:spLocks noChangeArrowheads="1"/>
              </p:cNvSpPr>
              <p:nvPr/>
            </p:nvSpPr>
            <p:spPr bwMode="auto">
              <a:xfrm>
                <a:off x="2545" y="1120"/>
                <a:ext cx="456" cy="297"/>
              </a:xfrm>
              <a:prstGeom prst="rect">
                <a:avLst/>
              </a:prstGeom>
              <a:solidFill>
                <a:srgbClr val="C0C0C0"/>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3089" name="Rectangle 44"/>
              <p:cNvSpPr>
                <a:spLocks noChangeArrowheads="1"/>
              </p:cNvSpPr>
              <p:nvPr/>
            </p:nvSpPr>
            <p:spPr bwMode="auto">
              <a:xfrm>
                <a:off x="2563" y="1258"/>
                <a:ext cx="25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DS</a:t>
                </a:r>
              </a:p>
            </p:txBody>
          </p:sp>
          <p:sp>
            <p:nvSpPr>
              <p:cNvPr id="43090" name="Rectangle 45"/>
              <p:cNvSpPr>
                <a:spLocks noChangeArrowheads="1"/>
              </p:cNvSpPr>
              <p:nvPr/>
            </p:nvSpPr>
            <p:spPr bwMode="auto">
              <a:xfrm>
                <a:off x="2563" y="1142"/>
                <a:ext cx="35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From</a:t>
                </a:r>
              </a:p>
            </p:txBody>
          </p:sp>
          <p:sp>
            <p:nvSpPr>
              <p:cNvPr id="43091" name="Rectangle 46"/>
              <p:cNvSpPr>
                <a:spLocks noChangeArrowheads="1"/>
              </p:cNvSpPr>
              <p:nvPr/>
            </p:nvSpPr>
            <p:spPr bwMode="auto">
              <a:xfrm>
                <a:off x="2955" y="1120"/>
                <a:ext cx="456"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3092" name="Rectangle 47"/>
              <p:cNvSpPr>
                <a:spLocks noChangeArrowheads="1"/>
              </p:cNvSpPr>
              <p:nvPr/>
            </p:nvSpPr>
            <p:spPr bwMode="auto">
              <a:xfrm>
                <a:off x="3009" y="1142"/>
                <a:ext cx="35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More</a:t>
                </a:r>
              </a:p>
            </p:txBody>
          </p:sp>
          <p:sp>
            <p:nvSpPr>
              <p:cNvPr id="43093" name="Rectangle 48"/>
              <p:cNvSpPr>
                <a:spLocks noChangeArrowheads="1"/>
              </p:cNvSpPr>
              <p:nvPr/>
            </p:nvSpPr>
            <p:spPr bwMode="auto">
              <a:xfrm>
                <a:off x="3009" y="1258"/>
                <a:ext cx="3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Frag</a:t>
                </a:r>
              </a:p>
            </p:txBody>
          </p:sp>
        </p:grpSp>
        <p:grpSp>
          <p:nvGrpSpPr>
            <p:cNvPr id="43018" name="Group 49"/>
            <p:cNvGrpSpPr>
              <a:grpSpLocks/>
            </p:cNvGrpSpPr>
            <p:nvPr/>
          </p:nvGrpSpPr>
          <p:grpSpPr bwMode="auto">
            <a:xfrm>
              <a:off x="672" y="1872"/>
              <a:ext cx="4896" cy="960"/>
              <a:chOff x="672" y="1872"/>
              <a:chExt cx="4896" cy="960"/>
            </a:xfrm>
          </p:grpSpPr>
          <p:sp>
            <p:nvSpPr>
              <p:cNvPr id="43022" name="Rectangle 50"/>
              <p:cNvSpPr>
                <a:spLocks noChangeArrowheads="1"/>
              </p:cNvSpPr>
              <p:nvPr/>
            </p:nvSpPr>
            <p:spPr bwMode="auto">
              <a:xfrm>
                <a:off x="672" y="1872"/>
                <a:ext cx="4896" cy="960"/>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outerShdw>
              </a:effec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3023" name="Rectangle 51"/>
              <p:cNvSpPr>
                <a:spLocks noChangeArrowheads="1"/>
              </p:cNvSpPr>
              <p:nvPr/>
            </p:nvSpPr>
            <p:spPr bwMode="auto">
              <a:xfrm>
                <a:off x="672" y="1872"/>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To DS</a:t>
                </a:r>
              </a:p>
            </p:txBody>
          </p:sp>
          <p:sp>
            <p:nvSpPr>
              <p:cNvPr id="43024" name="Rectangle 52"/>
              <p:cNvSpPr>
                <a:spLocks noChangeArrowheads="1"/>
              </p:cNvSpPr>
              <p:nvPr/>
            </p:nvSpPr>
            <p:spPr bwMode="auto">
              <a:xfrm>
                <a:off x="672" y="2064"/>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0</a:t>
                </a:r>
                <a:endParaRPr lang="en-US" altLang="en-US" sz="2400"/>
              </a:p>
            </p:txBody>
          </p:sp>
          <p:sp>
            <p:nvSpPr>
              <p:cNvPr id="43025" name="Rectangle 53"/>
              <p:cNvSpPr>
                <a:spLocks noChangeArrowheads="1"/>
              </p:cNvSpPr>
              <p:nvPr/>
            </p:nvSpPr>
            <p:spPr bwMode="auto">
              <a:xfrm>
                <a:off x="672" y="2256"/>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0</a:t>
                </a:r>
              </a:p>
            </p:txBody>
          </p:sp>
          <p:sp>
            <p:nvSpPr>
              <p:cNvPr id="43026" name="Rectangle 54"/>
              <p:cNvSpPr>
                <a:spLocks noChangeArrowheads="1"/>
              </p:cNvSpPr>
              <p:nvPr/>
            </p:nvSpPr>
            <p:spPr bwMode="auto">
              <a:xfrm>
                <a:off x="672" y="2448"/>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1</a:t>
                </a:r>
                <a:endParaRPr lang="en-US" altLang="en-US" sz="2400"/>
              </a:p>
            </p:txBody>
          </p:sp>
          <p:sp>
            <p:nvSpPr>
              <p:cNvPr id="43027" name="Rectangle 55"/>
              <p:cNvSpPr>
                <a:spLocks noChangeArrowheads="1"/>
              </p:cNvSpPr>
              <p:nvPr/>
            </p:nvSpPr>
            <p:spPr bwMode="auto">
              <a:xfrm>
                <a:off x="672" y="2640"/>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1</a:t>
                </a:r>
                <a:endParaRPr lang="en-US" altLang="en-US" sz="2400"/>
              </a:p>
            </p:txBody>
          </p:sp>
          <p:sp>
            <p:nvSpPr>
              <p:cNvPr id="43028" name="Rectangle 56"/>
              <p:cNvSpPr>
                <a:spLocks noChangeArrowheads="1"/>
              </p:cNvSpPr>
              <p:nvPr/>
            </p:nvSpPr>
            <p:spPr bwMode="auto">
              <a:xfrm>
                <a:off x="1488" y="1872"/>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From DS</a:t>
                </a:r>
              </a:p>
            </p:txBody>
          </p:sp>
          <p:sp>
            <p:nvSpPr>
              <p:cNvPr id="43029" name="Rectangle 57"/>
              <p:cNvSpPr>
                <a:spLocks noChangeArrowheads="1"/>
              </p:cNvSpPr>
              <p:nvPr/>
            </p:nvSpPr>
            <p:spPr bwMode="auto">
              <a:xfrm>
                <a:off x="1488" y="2064"/>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0</a:t>
                </a:r>
              </a:p>
            </p:txBody>
          </p:sp>
          <p:sp>
            <p:nvSpPr>
              <p:cNvPr id="43030" name="Rectangle 58"/>
              <p:cNvSpPr>
                <a:spLocks noChangeArrowheads="1"/>
              </p:cNvSpPr>
              <p:nvPr/>
            </p:nvSpPr>
            <p:spPr bwMode="auto">
              <a:xfrm>
                <a:off x="1488" y="2256"/>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1</a:t>
                </a:r>
              </a:p>
            </p:txBody>
          </p:sp>
          <p:sp>
            <p:nvSpPr>
              <p:cNvPr id="43031" name="Rectangle 59"/>
              <p:cNvSpPr>
                <a:spLocks noChangeArrowheads="1"/>
              </p:cNvSpPr>
              <p:nvPr/>
            </p:nvSpPr>
            <p:spPr bwMode="auto">
              <a:xfrm>
                <a:off x="1488" y="2448"/>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0</a:t>
                </a:r>
              </a:p>
            </p:txBody>
          </p:sp>
          <p:sp>
            <p:nvSpPr>
              <p:cNvPr id="43032" name="Rectangle 60"/>
              <p:cNvSpPr>
                <a:spLocks noChangeArrowheads="1"/>
              </p:cNvSpPr>
              <p:nvPr/>
            </p:nvSpPr>
            <p:spPr bwMode="auto">
              <a:xfrm>
                <a:off x="1488" y="2640"/>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1</a:t>
                </a:r>
              </a:p>
            </p:txBody>
          </p:sp>
          <p:sp>
            <p:nvSpPr>
              <p:cNvPr id="43033" name="Rectangle 61"/>
              <p:cNvSpPr>
                <a:spLocks noChangeArrowheads="1"/>
              </p:cNvSpPr>
              <p:nvPr/>
            </p:nvSpPr>
            <p:spPr bwMode="auto">
              <a:xfrm>
                <a:off x="2304" y="1872"/>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Address 1</a:t>
                </a:r>
                <a:endParaRPr lang="en-US" altLang="en-US" sz="2400"/>
              </a:p>
            </p:txBody>
          </p:sp>
          <p:sp>
            <p:nvSpPr>
              <p:cNvPr id="43034" name="Rectangle 62"/>
              <p:cNvSpPr>
                <a:spLocks noChangeArrowheads="1"/>
              </p:cNvSpPr>
              <p:nvPr/>
            </p:nvSpPr>
            <p:spPr bwMode="auto">
              <a:xfrm>
                <a:off x="2304" y="2064"/>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DA</a:t>
                </a:r>
              </a:p>
            </p:txBody>
          </p:sp>
          <p:sp>
            <p:nvSpPr>
              <p:cNvPr id="43035" name="Rectangle 63"/>
              <p:cNvSpPr>
                <a:spLocks noChangeArrowheads="1"/>
              </p:cNvSpPr>
              <p:nvPr/>
            </p:nvSpPr>
            <p:spPr bwMode="auto">
              <a:xfrm>
                <a:off x="2304" y="2256"/>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DA</a:t>
                </a:r>
              </a:p>
            </p:txBody>
          </p:sp>
          <p:sp>
            <p:nvSpPr>
              <p:cNvPr id="43036" name="Rectangle 64"/>
              <p:cNvSpPr>
                <a:spLocks noChangeArrowheads="1"/>
              </p:cNvSpPr>
              <p:nvPr/>
            </p:nvSpPr>
            <p:spPr bwMode="auto">
              <a:xfrm>
                <a:off x="2304" y="2448"/>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BSSID</a:t>
                </a:r>
              </a:p>
            </p:txBody>
          </p:sp>
          <p:sp>
            <p:nvSpPr>
              <p:cNvPr id="43037" name="Rectangle 65"/>
              <p:cNvSpPr>
                <a:spLocks noChangeArrowheads="1"/>
              </p:cNvSpPr>
              <p:nvPr/>
            </p:nvSpPr>
            <p:spPr bwMode="auto">
              <a:xfrm>
                <a:off x="2304" y="2640"/>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RA</a:t>
                </a:r>
              </a:p>
            </p:txBody>
          </p:sp>
          <p:sp>
            <p:nvSpPr>
              <p:cNvPr id="43038" name="Rectangle 66"/>
              <p:cNvSpPr>
                <a:spLocks noChangeArrowheads="1"/>
              </p:cNvSpPr>
              <p:nvPr/>
            </p:nvSpPr>
            <p:spPr bwMode="auto">
              <a:xfrm>
                <a:off x="3120" y="1872"/>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Address 2</a:t>
                </a:r>
              </a:p>
            </p:txBody>
          </p:sp>
          <p:sp>
            <p:nvSpPr>
              <p:cNvPr id="43039" name="Rectangle 67"/>
              <p:cNvSpPr>
                <a:spLocks noChangeArrowheads="1"/>
              </p:cNvSpPr>
              <p:nvPr/>
            </p:nvSpPr>
            <p:spPr bwMode="auto">
              <a:xfrm>
                <a:off x="3120" y="2064"/>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SA</a:t>
                </a:r>
              </a:p>
            </p:txBody>
          </p:sp>
          <p:sp>
            <p:nvSpPr>
              <p:cNvPr id="43040" name="Rectangle 68"/>
              <p:cNvSpPr>
                <a:spLocks noChangeArrowheads="1"/>
              </p:cNvSpPr>
              <p:nvPr/>
            </p:nvSpPr>
            <p:spPr bwMode="auto">
              <a:xfrm>
                <a:off x="3120" y="2256"/>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BSSID</a:t>
                </a:r>
              </a:p>
            </p:txBody>
          </p:sp>
          <p:sp>
            <p:nvSpPr>
              <p:cNvPr id="43041" name="Rectangle 69"/>
              <p:cNvSpPr>
                <a:spLocks noChangeArrowheads="1"/>
              </p:cNvSpPr>
              <p:nvPr/>
            </p:nvSpPr>
            <p:spPr bwMode="auto">
              <a:xfrm>
                <a:off x="3120" y="2448"/>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SA</a:t>
                </a:r>
                <a:endParaRPr lang="en-US" altLang="en-US" sz="2400"/>
              </a:p>
            </p:txBody>
          </p:sp>
          <p:sp>
            <p:nvSpPr>
              <p:cNvPr id="43042" name="Rectangle 70"/>
              <p:cNvSpPr>
                <a:spLocks noChangeArrowheads="1"/>
              </p:cNvSpPr>
              <p:nvPr/>
            </p:nvSpPr>
            <p:spPr bwMode="auto">
              <a:xfrm>
                <a:off x="3120" y="2640"/>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TA</a:t>
                </a:r>
              </a:p>
            </p:txBody>
          </p:sp>
          <p:sp>
            <p:nvSpPr>
              <p:cNvPr id="43043" name="Rectangle 71"/>
              <p:cNvSpPr>
                <a:spLocks noChangeArrowheads="1"/>
              </p:cNvSpPr>
              <p:nvPr/>
            </p:nvSpPr>
            <p:spPr bwMode="auto">
              <a:xfrm>
                <a:off x="3936" y="1872"/>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Address 3</a:t>
                </a:r>
              </a:p>
            </p:txBody>
          </p:sp>
          <p:sp>
            <p:nvSpPr>
              <p:cNvPr id="43044" name="Rectangle 72"/>
              <p:cNvSpPr>
                <a:spLocks noChangeArrowheads="1"/>
              </p:cNvSpPr>
              <p:nvPr/>
            </p:nvSpPr>
            <p:spPr bwMode="auto">
              <a:xfrm>
                <a:off x="3936" y="2064"/>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BSSID</a:t>
                </a:r>
              </a:p>
            </p:txBody>
          </p:sp>
          <p:sp>
            <p:nvSpPr>
              <p:cNvPr id="43045" name="Rectangle 73"/>
              <p:cNvSpPr>
                <a:spLocks noChangeArrowheads="1"/>
              </p:cNvSpPr>
              <p:nvPr/>
            </p:nvSpPr>
            <p:spPr bwMode="auto">
              <a:xfrm>
                <a:off x="3936" y="2256"/>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SA</a:t>
                </a:r>
              </a:p>
            </p:txBody>
          </p:sp>
          <p:sp>
            <p:nvSpPr>
              <p:cNvPr id="43046" name="Rectangle 74"/>
              <p:cNvSpPr>
                <a:spLocks noChangeArrowheads="1"/>
              </p:cNvSpPr>
              <p:nvPr/>
            </p:nvSpPr>
            <p:spPr bwMode="auto">
              <a:xfrm>
                <a:off x="3936" y="2448"/>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DA</a:t>
                </a:r>
              </a:p>
            </p:txBody>
          </p:sp>
          <p:sp>
            <p:nvSpPr>
              <p:cNvPr id="43047" name="Rectangle 75"/>
              <p:cNvSpPr>
                <a:spLocks noChangeArrowheads="1"/>
              </p:cNvSpPr>
              <p:nvPr/>
            </p:nvSpPr>
            <p:spPr bwMode="auto">
              <a:xfrm>
                <a:off x="3936" y="2640"/>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DA</a:t>
                </a:r>
              </a:p>
            </p:txBody>
          </p:sp>
          <p:sp>
            <p:nvSpPr>
              <p:cNvPr id="43048" name="Rectangle 76"/>
              <p:cNvSpPr>
                <a:spLocks noChangeArrowheads="1"/>
              </p:cNvSpPr>
              <p:nvPr/>
            </p:nvSpPr>
            <p:spPr bwMode="auto">
              <a:xfrm>
                <a:off x="4752" y="1872"/>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Address 4</a:t>
                </a:r>
              </a:p>
            </p:txBody>
          </p:sp>
          <p:sp>
            <p:nvSpPr>
              <p:cNvPr id="43049" name="Rectangle 77"/>
              <p:cNvSpPr>
                <a:spLocks noChangeArrowheads="1"/>
              </p:cNvSpPr>
              <p:nvPr/>
            </p:nvSpPr>
            <p:spPr bwMode="auto">
              <a:xfrm>
                <a:off x="4752" y="2064"/>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N/A</a:t>
                </a:r>
              </a:p>
            </p:txBody>
          </p:sp>
          <p:sp>
            <p:nvSpPr>
              <p:cNvPr id="43050" name="Rectangle 78"/>
              <p:cNvSpPr>
                <a:spLocks noChangeArrowheads="1"/>
              </p:cNvSpPr>
              <p:nvPr/>
            </p:nvSpPr>
            <p:spPr bwMode="auto">
              <a:xfrm>
                <a:off x="4752" y="2256"/>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N/A</a:t>
                </a:r>
              </a:p>
            </p:txBody>
          </p:sp>
          <p:sp>
            <p:nvSpPr>
              <p:cNvPr id="43051" name="Rectangle 79"/>
              <p:cNvSpPr>
                <a:spLocks noChangeArrowheads="1"/>
              </p:cNvSpPr>
              <p:nvPr/>
            </p:nvSpPr>
            <p:spPr bwMode="auto">
              <a:xfrm>
                <a:off x="4752" y="2448"/>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N/A</a:t>
                </a:r>
              </a:p>
            </p:txBody>
          </p:sp>
          <p:sp>
            <p:nvSpPr>
              <p:cNvPr id="43052" name="Rectangle 80"/>
              <p:cNvSpPr>
                <a:spLocks noChangeArrowheads="1"/>
              </p:cNvSpPr>
              <p:nvPr/>
            </p:nvSpPr>
            <p:spPr bwMode="auto">
              <a:xfrm>
                <a:off x="4752" y="2640"/>
                <a:ext cx="816" cy="19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spcBef>
                    <a:spcPct val="20000"/>
                  </a:spcBef>
                  <a:buClr>
                    <a:srgbClr val="C00000"/>
                  </a:buClr>
                  <a:buSzPct val="110000"/>
                  <a:buChar char="•"/>
                  <a:defRPr sz="3200">
                    <a:solidFill>
                      <a:schemeClr val="tx1"/>
                    </a:solidFill>
                    <a:latin typeface="Arial" charset="0"/>
                  </a:defRPr>
                </a:lvl1pPr>
                <a:lvl2pPr marL="742950" indent="-285750" defTabSz="76200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defTabSz="7620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defTabSz="762000" eaLnBrk="0" hangingPunct="0">
                  <a:spcBef>
                    <a:spcPct val="20000"/>
                  </a:spcBef>
                  <a:buChar char="–"/>
                  <a:defRPr sz="2000">
                    <a:solidFill>
                      <a:schemeClr val="tx1"/>
                    </a:solidFill>
                    <a:latin typeface="Arial" charset="0"/>
                  </a:defRPr>
                </a:lvl4pPr>
                <a:lvl5pPr marL="2057400" indent="-228600" defTabSz="762000" eaLnBrk="0" hangingPunct="0">
                  <a:spcBef>
                    <a:spcPct val="20000"/>
                  </a:spcBef>
                  <a:buChar char="»"/>
                  <a:defRPr sz="2000">
                    <a:solidFill>
                      <a:schemeClr val="tx1"/>
                    </a:solidFill>
                    <a:latin typeface="Arial" charset="0"/>
                  </a:defRPr>
                </a:lvl5pPr>
                <a:lvl6pPr marL="2514600" indent="-228600" defTabSz="762000" eaLnBrk="0" fontAlgn="base" hangingPunct="0">
                  <a:spcBef>
                    <a:spcPct val="20000"/>
                  </a:spcBef>
                  <a:spcAft>
                    <a:spcPct val="0"/>
                  </a:spcAft>
                  <a:buChar char="»"/>
                  <a:defRPr sz="2000">
                    <a:solidFill>
                      <a:schemeClr val="tx1"/>
                    </a:solidFill>
                    <a:latin typeface="Arial" charset="0"/>
                  </a:defRPr>
                </a:lvl6pPr>
                <a:lvl7pPr marL="2971800" indent="-228600" defTabSz="762000" eaLnBrk="0" fontAlgn="base" hangingPunct="0">
                  <a:spcBef>
                    <a:spcPct val="20000"/>
                  </a:spcBef>
                  <a:spcAft>
                    <a:spcPct val="0"/>
                  </a:spcAft>
                  <a:buChar char="»"/>
                  <a:defRPr sz="2000">
                    <a:solidFill>
                      <a:schemeClr val="tx1"/>
                    </a:solidFill>
                    <a:latin typeface="Arial" charset="0"/>
                  </a:defRPr>
                </a:lvl7pPr>
                <a:lvl8pPr marL="3429000" indent="-228600" defTabSz="762000" eaLnBrk="0" fontAlgn="base" hangingPunct="0">
                  <a:spcBef>
                    <a:spcPct val="20000"/>
                  </a:spcBef>
                  <a:spcAft>
                    <a:spcPct val="0"/>
                  </a:spcAft>
                  <a:buChar char="»"/>
                  <a:defRPr sz="2000">
                    <a:solidFill>
                      <a:schemeClr val="tx1"/>
                    </a:solidFill>
                    <a:latin typeface="Arial" charset="0"/>
                  </a:defRPr>
                </a:lvl8pPr>
                <a:lvl9pPr marL="3886200" indent="-228600" defTabSz="7620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600" b="1"/>
                  <a:t>SA</a:t>
                </a:r>
              </a:p>
            </p:txBody>
          </p:sp>
          <p:sp>
            <p:nvSpPr>
              <p:cNvPr id="43053" name="Line 81"/>
              <p:cNvSpPr>
                <a:spLocks noChangeShapeType="1"/>
              </p:cNvSpPr>
              <p:nvPr/>
            </p:nvSpPr>
            <p:spPr bwMode="auto">
              <a:xfrm>
                <a:off x="672" y="2064"/>
                <a:ext cx="4896" cy="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43019" name="Line 82"/>
            <p:cNvSpPr>
              <a:spLocks noChangeShapeType="1"/>
            </p:cNvSpPr>
            <p:nvPr/>
          </p:nvSpPr>
          <p:spPr bwMode="auto">
            <a:xfrm>
              <a:off x="2304" y="1872"/>
              <a:ext cx="0" cy="96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20" name="Line 83"/>
            <p:cNvSpPr>
              <a:spLocks noChangeShapeType="1"/>
            </p:cNvSpPr>
            <p:nvPr/>
          </p:nvSpPr>
          <p:spPr bwMode="auto">
            <a:xfrm flipV="1">
              <a:off x="672" y="1488"/>
              <a:ext cx="1536" cy="336"/>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21" name="Line 84"/>
            <p:cNvSpPr>
              <a:spLocks noChangeShapeType="1"/>
            </p:cNvSpPr>
            <p:nvPr/>
          </p:nvSpPr>
          <p:spPr bwMode="auto">
            <a:xfrm flipV="1">
              <a:off x="2304" y="1488"/>
              <a:ext cx="720" cy="336"/>
            </a:xfrm>
            <a:prstGeom prst="line">
              <a:avLst/>
            </a:prstGeom>
            <a:noFill/>
            <a:ln w="12700" cap="rnd">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43015" name="Rectangle 85" descr="ADDRESS"/>
          <p:cNvSpPr>
            <a:spLocks noChangeArrowheads="1"/>
          </p:cNvSpPr>
          <p:nvPr/>
        </p:nvSpPr>
        <p:spPr bwMode="auto">
          <a:xfrm>
            <a:off x="0" y="6324600"/>
            <a:ext cx="9144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227334" name="Rectangle 6"/>
          <p:cNvSpPr>
            <a:spLocks noChangeArrowheads="1"/>
          </p:cNvSpPr>
          <p:nvPr/>
        </p:nvSpPr>
        <p:spPr bwMode="auto">
          <a:xfrm>
            <a:off x="422275" y="4495800"/>
            <a:ext cx="8513763" cy="1600200"/>
          </a:xfrm>
          <a:prstGeom prst="rect">
            <a:avLst/>
          </a:prstGeom>
          <a:noFill/>
          <a:ln w="9525">
            <a:noFill/>
            <a:miter lim="800000"/>
            <a:headEnd/>
            <a:tailEnd/>
          </a:ln>
          <a:effectLst/>
        </p:spPr>
        <p:txBody>
          <a:bodyPr lIns="92075" tIns="46038" rIns="92075" bIns="46038"/>
          <a:lstStyle/>
          <a:p>
            <a:pPr marL="342900" indent="-342900">
              <a:spcBef>
                <a:spcPct val="20000"/>
              </a:spcBef>
              <a:buClr>
                <a:srgbClr val="0000FF"/>
              </a:buClr>
              <a:buSzPct val="110000"/>
              <a:defRPr/>
            </a:pPr>
            <a:r>
              <a:rPr lang="en-US" sz="2000"/>
              <a:t>	Addr. 1 = 	Receiver Address. All stations filter on this address</a:t>
            </a:r>
          </a:p>
          <a:p>
            <a:pPr marL="342900" indent="-342900">
              <a:spcBef>
                <a:spcPct val="20000"/>
              </a:spcBef>
              <a:buClr>
                <a:srgbClr val="0000FF"/>
              </a:buClr>
              <a:buSzPct val="110000"/>
              <a:defRPr/>
            </a:pPr>
            <a:r>
              <a:rPr lang="en-US" sz="2000"/>
              <a:t>	Addr. 2 = 	Transmitter Address (TA), Identifies transmitter to address the ACK frame to</a:t>
            </a:r>
          </a:p>
          <a:p>
            <a:pPr marL="342900" indent="-342900">
              <a:spcBef>
                <a:spcPct val="20000"/>
              </a:spcBef>
              <a:buClr>
                <a:srgbClr val="0000FF"/>
              </a:buClr>
              <a:buSzPct val="110000"/>
              <a:defRPr/>
            </a:pPr>
            <a:r>
              <a:rPr lang="en-US" sz="2000"/>
              <a:t>	Addr. 3 = 	Dependent on </a:t>
            </a:r>
            <a:r>
              <a:rPr lang="en-US" sz="2000" i="1"/>
              <a:t>To</a:t>
            </a:r>
            <a:r>
              <a:rPr lang="en-US" sz="2000"/>
              <a:t> and </a:t>
            </a:r>
            <a:r>
              <a:rPr lang="en-US" sz="2000" i="1"/>
              <a:t>From DS </a:t>
            </a:r>
            <a:r>
              <a:rPr lang="en-US" sz="2000"/>
              <a:t>bits</a:t>
            </a:r>
          </a:p>
          <a:p>
            <a:pPr marL="342900" indent="-342900">
              <a:spcBef>
                <a:spcPct val="20000"/>
              </a:spcBef>
              <a:buClr>
                <a:srgbClr val="0000FF"/>
              </a:buClr>
              <a:buSzPct val="110000"/>
              <a:defRPr/>
            </a:pPr>
            <a:r>
              <a:rPr lang="en-US" sz="2000"/>
              <a:t>	Addr. 4 = 	Only needed to identify the original source of  WDS (</a:t>
            </a:r>
            <a:r>
              <a:rPr lang="en-US" sz="2000" i="1"/>
              <a:t>Wireless Distribution System)</a:t>
            </a:r>
            <a:r>
              <a:rPr lang="en-US" sz="2000">
                <a:effectLst>
                  <a:outerShdw blurRad="38100" dist="38100" dir="2700000" algn="tl">
                    <a:srgbClr val="C0C0C0"/>
                  </a:outerShdw>
                </a:effectLst>
              </a:rPr>
              <a:t> </a:t>
            </a:r>
            <a:r>
              <a:rPr lang="en-US" sz="2000"/>
              <a:t>frames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To/From DS bit</a:t>
            </a:r>
          </a:p>
        </p:txBody>
      </p:sp>
      <p:sp>
        <p:nvSpPr>
          <p:cNvPr id="3" name="Content Placeholder 2"/>
          <p:cNvSpPr>
            <a:spLocks noGrp="1"/>
          </p:cNvSpPr>
          <p:nvPr>
            <p:ph idx="1"/>
          </p:nvPr>
        </p:nvSpPr>
        <p:spPr/>
        <p:txBody>
          <a:bodyPr>
            <a:normAutofit fontScale="85000" lnSpcReduction="20000"/>
          </a:bodyPr>
          <a:lstStyle/>
          <a:p>
            <a:pPr>
              <a:defRPr/>
            </a:pPr>
            <a:r>
              <a:rPr lang="en-US" b="1" dirty="0"/>
              <a:t>To DS bit is set </a:t>
            </a:r>
            <a:r>
              <a:rPr lang="en-US" dirty="0"/>
              <a:t>– </a:t>
            </a:r>
            <a:r>
              <a:rPr lang="en-US" dirty="0" smtClean="0"/>
              <a:t>Frame </a:t>
            </a:r>
            <a:r>
              <a:rPr lang="en-US" dirty="0"/>
              <a:t>is coming from a wireless station to the wired network</a:t>
            </a:r>
            <a:br>
              <a:rPr lang="en-US" dirty="0"/>
            </a:br>
            <a:endParaRPr lang="en-US" dirty="0" smtClean="0"/>
          </a:p>
          <a:p>
            <a:pPr>
              <a:defRPr/>
            </a:pPr>
            <a:r>
              <a:rPr lang="en-US" b="1" dirty="0" smtClean="0"/>
              <a:t>From </a:t>
            </a:r>
            <a:r>
              <a:rPr lang="en-US" b="1" dirty="0"/>
              <a:t>DS bit is set </a:t>
            </a:r>
            <a:r>
              <a:rPr lang="en-US" dirty="0"/>
              <a:t>– </a:t>
            </a:r>
            <a:r>
              <a:rPr lang="en-US" dirty="0" smtClean="0"/>
              <a:t>Frame </a:t>
            </a:r>
            <a:r>
              <a:rPr lang="en-US" dirty="0"/>
              <a:t>is coming from the wired network, or possibly the AP itself and is destined for a wireless </a:t>
            </a:r>
            <a:r>
              <a:rPr lang="en-US" dirty="0" smtClean="0"/>
              <a:t>station</a:t>
            </a:r>
            <a:r>
              <a:rPr lang="en-US" dirty="0"/>
              <a:t/>
            </a:r>
            <a:br>
              <a:rPr lang="en-US" dirty="0"/>
            </a:br>
            <a:endParaRPr lang="en-US" dirty="0" smtClean="0"/>
          </a:p>
          <a:p>
            <a:pPr>
              <a:defRPr/>
            </a:pPr>
            <a:r>
              <a:rPr lang="en-US" b="1" dirty="0" smtClean="0"/>
              <a:t>From </a:t>
            </a:r>
            <a:r>
              <a:rPr lang="en-US" b="1" dirty="0"/>
              <a:t>DS and To DS are cleared</a:t>
            </a:r>
            <a:r>
              <a:rPr lang="en-US" dirty="0"/>
              <a:t> – </a:t>
            </a:r>
            <a:r>
              <a:rPr lang="en-US" dirty="0" smtClean="0"/>
              <a:t>Frame is </a:t>
            </a:r>
            <a:r>
              <a:rPr lang="en-US" dirty="0"/>
              <a:t>from an Ad-hoc </a:t>
            </a:r>
            <a:r>
              <a:rPr lang="en-US" dirty="0" smtClean="0"/>
              <a:t>network</a:t>
            </a:r>
            <a:r>
              <a:rPr lang="en-US" dirty="0"/>
              <a:t/>
            </a:r>
            <a:br>
              <a:rPr lang="en-US" dirty="0"/>
            </a:br>
            <a:endParaRPr lang="en-US" dirty="0" smtClean="0"/>
          </a:p>
          <a:p>
            <a:pPr>
              <a:defRPr/>
            </a:pPr>
            <a:r>
              <a:rPr lang="en-US" b="1" dirty="0" smtClean="0"/>
              <a:t>From </a:t>
            </a:r>
            <a:r>
              <a:rPr lang="en-US" b="1" dirty="0"/>
              <a:t>DS and To DS are set </a:t>
            </a:r>
            <a:r>
              <a:rPr lang="en-US" dirty="0"/>
              <a:t>– </a:t>
            </a:r>
            <a:r>
              <a:rPr lang="en-US" dirty="0" smtClean="0"/>
              <a:t>Frame </a:t>
            </a:r>
            <a:r>
              <a:rPr lang="en-US" dirty="0"/>
              <a:t>is from a WDS </a:t>
            </a:r>
            <a:r>
              <a:rPr lang="en-US" dirty="0" smtClean="0"/>
              <a:t>network and is destined for wired network. Example: wireless link between buildings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IEEE 802.11 and OSI model</a:t>
            </a:r>
          </a:p>
        </p:txBody>
      </p:sp>
      <p:pic>
        <p:nvPicPr>
          <p:cNvPr id="6147" name="Picture 3" descr="o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41438"/>
            <a:ext cx="8534400"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descr="osi"/>
          <p:cNvGrpSpPr/>
          <p:nvPr/>
        </p:nvGrpSpPr>
        <p:grpSpPr>
          <a:xfrm>
            <a:off x="3232150" y="5657850"/>
            <a:ext cx="2227263" cy="566738"/>
            <a:chOff x="3232150" y="5657850"/>
            <a:chExt cx="2227263" cy="566738"/>
          </a:xfrm>
        </p:grpSpPr>
        <p:sp>
          <p:nvSpPr>
            <p:cNvPr id="6148" name="Line 4"/>
            <p:cNvSpPr>
              <a:spLocks noChangeShapeType="1"/>
            </p:cNvSpPr>
            <p:nvPr/>
          </p:nvSpPr>
          <p:spPr bwMode="auto">
            <a:xfrm>
              <a:off x="3232150" y="5657850"/>
              <a:ext cx="0" cy="4127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49" name="Line 5"/>
            <p:cNvSpPr>
              <a:spLocks noChangeShapeType="1"/>
            </p:cNvSpPr>
            <p:nvPr/>
          </p:nvSpPr>
          <p:spPr bwMode="auto">
            <a:xfrm flipH="1" flipV="1">
              <a:off x="3248025" y="6048375"/>
              <a:ext cx="40005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0" name="Line 6"/>
            <p:cNvSpPr>
              <a:spLocks noChangeShapeType="1"/>
            </p:cNvSpPr>
            <p:nvPr/>
          </p:nvSpPr>
          <p:spPr bwMode="auto">
            <a:xfrm>
              <a:off x="3636963" y="6037263"/>
              <a:ext cx="288925" cy="1746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1" name="Line 7"/>
            <p:cNvSpPr>
              <a:spLocks noChangeShapeType="1"/>
            </p:cNvSpPr>
            <p:nvPr/>
          </p:nvSpPr>
          <p:spPr bwMode="auto">
            <a:xfrm flipH="1">
              <a:off x="3627438" y="5880100"/>
              <a:ext cx="287337" cy="1730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52" name="Text Box 8"/>
            <p:cNvSpPr txBox="1">
              <a:spLocks noChangeArrowheads="1"/>
            </p:cNvSpPr>
            <p:nvPr/>
          </p:nvSpPr>
          <p:spPr bwMode="auto">
            <a:xfrm>
              <a:off x="4329113" y="5857875"/>
              <a:ext cx="1130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Wireless</a:t>
              </a: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802.11 addressing</a:t>
            </a:r>
            <a:endParaRPr lang="el-GR" altLang="en-US" smtClean="0"/>
          </a:p>
        </p:txBody>
      </p:sp>
      <p:sp>
        <p:nvSpPr>
          <p:cNvPr id="45059" name="Rectangle 3"/>
          <p:cNvSpPr>
            <a:spLocks noGrp="1" noChangeArrowheads="1"/>
          </p:cNvSpPr>
          <p:nvPr>
            <p:ph type="body" idx="1"/>
          </p:nvPr>
        </p:nvSpPr>
        <p:spPr>
          <a:xfrm>
            <a:off x="304800" y="1227138"/>
            <a:ext cx="8382000" cy="5105400"/>
          </a:xfrm>
        </p:spPr>
        <p:txBody>
          <a:bodyPr/>
          <a:lstStyle/>
          <a:p>
            <a:pPr eaLnBrk="1" hangingPunct="1"/>
            <a:endParaRPr lang="en-US" altLang="en-US" dirty="0" smtClean="0"/>
          </a:p>
        </p:txBody>
      </p:sp>
      <p:sp>
        <p:nvSpPr>
          <p:cNvPr id="45060" name="Oval 4" descr="ADRESSING"/>
          <p:cNvSpPr>
            <a:spLocks noChangeArrowheads="1"/>
          </p:cNvSpPr>
          <p:nvPr/>
        </p:nvSpPr>
        <p:spPr bwMode="auto">
          <a:xfrm>
            <a:off x="1557338" y="1262063"/>
            <a:ext cx="2454275" cy="2374900"/>
          </a:xfrm>
          <a:prstGeom prst="ellipse">
            <a:avLst/>
          </a:pr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nvGrpSpPr>
          <p:cNvPr id="45063" name="Group 7" descr="INTERNET"/>
          <p:cNvGrpSpPr>
            <a:grpSpLocks/>
          </p:cNvGrpSpPr>
          <p:nvPr/>
        </p:nvGrpSpPr>
        <p:grpSpPr bwMode="auto">
          <a:xfrm>
            <a:off x="5975350" y="1479550"/>
            <a:ext cx="2362200" cy="1762125"/>
            <a:chOff x="3744" y="1392"/>
            <a:chExt cx="1488" cy="1110"/>
          </a:xfrm>
        </p:grpSpPr>
        <p:sp>
          <p:nvSpPr>
            <p:cNvPr id="45167" name="Freeform 8"/>
            <p:cNvSpPr>
              <a:spLocks/>
            </p:cNvSpPr>
            <p:nvPr/>
          </p:nvSpPr>
          <p:spPr bwMode="auto">
            <a:xfrm>
              <a:off x="3744" y="1392"/>
              <a:ext cx="1488" cy="1110"/>
            </a:xfrm>
            <a:custGeom>
              <a:avLst/>
              <a:gdLst>
                <a:gd name="T0" fmla="*/ 1 w 2135"/>
                <a:gd name="T1" fmla="*/ 3 h 1662"/>
                <a:gd name="T2" fmla="*/ 1 w 2135"/>
                <a:gd name="T3" fmla="*/ 1 h 1662"/>
                <a:gd name="T4" fmla="*/ 6 w 2135"/>
                <a:gd name="T5" fmla="*/ 1 h 1662"/>
                <a:gd name="T6" fmla="*/ 11 w 2135"/>
                <a:gd name="T7" fmla="*/ 1 h 1662"/>
                <a:gd name="T8" fmla="*/ 18 w 2135"/>
                <a:gd name="T9" fmla="*/ 2 h 1662"/>
                <a:gd name="T10" fmla="*/ 18 w 2135"/>
                <a:gd name="T11" fmla="*/ 6 h 1662"/>
                <a:gd name="T12" fmla="*/ 15 w 2135"/>
                <a:gd name="T13" fmla="*/ 9 h 1662"/>
                <a:gd name="T14" fmla="*/ 7 w 2135"/>
                <a:gd name="T15" fmla="*/ 7 h 1662"/>
                <a:gd name="T16" fmla="*/ 5 w 2135"/>
                <a:gd name="T17" fmla="*/ 7 h 1662"/>
                <a:gd name="T18" fmla="*/ 1 w 2135"/>
                <a:gd name="T19" fmla="*/ 6 h 1662"/>
                <a:gd name="T20" fmla="*/ 1 w 2135"/>
                <a:gd name="T21" fmla="*/ 3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168" name="Text Box 9"/>
            <p:cNvSpPr txBox="1">
              <a:spLocks noChangeArrowheads="1"/>
            </p:cNvSpPr>
            <p:nvPr/>
          </p:nvSpPr>
          <p:spPr bwMode="auto">
            <a:xfrm>
              <a:off x="4128" y="1776"/>
              <a:ext cx="7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800">
                  <a:latin typeface="Comic Sans MS" pitchFamily="66" charset="0"/>
                </a:rPr>
                <a:t>Internet</a:t>
              </a:r>
            </a:p>
          </p:txBody>
        </p:sp>
      </p:grpSp>
      <p:grpSp>
        <p:nvGrpSpPr>
          <p:cNvPr id="45067" name="Group 50" descr="ADDRESSING"/>
          <p:cNvGrpSpPr>
            <a:grpSpLocks/>
          </p:cNvGrpSpPr>
          <p:nvPr/>
        </p:nvGrpSpPr>
        <p:grpSpPr bwMode="auto">
          <a:xfrm>
            <a:off x="2757488" y="1393825"/>
            <a:ext cx="495300" cy="622300"/>
            <a:chOff x="2870" y="1518"/>
            <a:chExt cx="292" cy="320"/>
          </a:xfrm>
        </p:grpSpPr>
        <p:graphicFrame>
          <p:nvGraphicFramePr>
            <p:cNvPr id="45128" name="Object 51" descr="ADRESSING"/>
            <p:cNvGraphicFramePr>
              <a:graphicFrameLocks noChangeAspect="1"/>
            </p:cNvGraphicFramePr>
            <p:nvPr>
              <p:extLst>
                <p:ext uri="{D42A27DB-BD31-4B8C-83A1-F6EECF244321}">
                  <p14:modId xmlns:p14="http://schemas.microsoft.com/office/powerpoint/2010/main" val="3062329331"/>
                </p:ext>
              </p:extLst>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5201" name="Clip" r:id="rId3" imgW="826829" imgH="840406" progId="MS_ClipArt_Gallery.2">
                    <p:embed/>
                  </p:oleObj>
                </mc:Choice>
                <mc:Fallback>
                  <p:oleObj name="Clip" r:id="rId3" imgW="826829" imgH="840406" progId="MS_ClipArt_Gallery.2">
                    <p:embed/>
                    <p:pic>
                      <p:nvPicPr>
                        <p:cNvPr id="0" name="Object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129" name="Object 52" descr="ADRESSING"/>
            <p:cNvGraphicFramePr>
              <a:graphicFrameLocks noChangeAspect="1"/>
            </p:cNvGraphicFramePr>
            <p:nvPr>
              <p:extLst>
                <p:ext uri="{D42A27DB-BD31-4B8C-83A1-F6EECF244321}">
                  <p14:modId xmlns:p14="http://schemas.microsoft.com/office/powerpoint/2010/main" val="3784232286"/>
                </p:ext>
              </p:extLst>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5202" name="Clip" r:id="rId5" imgW="1268295" imgH="1199426" progId="MS_ClipArt_Gallery.2">
                    <p:embed/>
                  </p:oleObj>
                </mc:Choice>
                <mc:Fallback>
                  <p:oleObj name="Clip" r:id="rId5" imgW="1268295" imgH="1199426" progId="MS_ClipArt_Gallery.2">
                    <p:embed/>
                    <p:pic>
                      <p:nvPicPr>
                        <p:cNvPr id="0" name="Object 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1" name="Group 55" descr="ADDRESSING"/>
          <p:cNvGrpSpPr>
            <a:grpSpLocks/>
          </p:cNvGrpSpPr>
          <p:nvPr/>
        </p:nvGrpSpPr>
        <p:grpSpPr bwMode="auto">
          <a:xfrm>
            <a:off x="304800" y="2438400"/>
            <a:ext cx="5386388" cy="3913188"/>
            <a:chOff x="268" y="1180"/>
            <a:chExt cx="3393" cy="2465"/>
          </a:xfrm>
        </p:grpSpPr>
        <p:sp>
          <p:nvSpPr>
            <p:cNvPr id="45099" name="Line 56"/>
            <p:cNvSpPr>
              <a:spLocks noChangeShapeType="1"/>
            </p:cNvSpPr>
            <p:nvPr/>
          </p:nvSpPr>
          <p:spPr bwMode="auto">
            <a:xfrm>
              <a:off x="1612" y="1180"/>
              <a:ext cx="566" cy="211"/>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5100" name="Rectangle 57"/>
            <p:cNvSpPr>
              <a:spLocks noChangeArrowheads="1"/>
            </p:cNvSpPr>
            <p:nvPr/>
          </p:nvSpPr>
          <p:spPr bwMode="auto">
            <a:xfrm>
              <a:off x="358" y="2897"/>
              <a:ext cx="3280" cy="2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5101" name="Freeform 58"/>
            <p:cNvSpPr>
              <a:spLocks/>
            </p:cNvSpPr>
            <p:nvPr/>
          </p:nvSpPr>
          <p:spPr bwMode="auto">
            <a:xfrm>
              <a:off x="268" y="1426"/>
              <a:ext cx="3374" cy="1668"/>
            </a:xfrm>
            <a:custGeom>
              <a:avLst/>
              <a:gdLst>
                <a:gd name="T0" fmla="*/ 1397 w 3374"/>
                <a:gd name="T1" fmla="*/ 0 h 1668"/>
                <a:gd name="T2" fmla="*/ 104 w 3374"/>
                <a:gd name="T3" fmla="*/ 1445 h 1668"/>
                <a:gd name="T4" fmla="*/ 1294 w 3374"/>
                <a:gd name="T5" fmla="*/ 1418 h 1668"/>
                <a:gd name="T6" fmla="*/ 3374 w 3374"/>
                <a:gd name="T7" fmla="*/ 1445 h 1668"/>
                <a:gd name="T8" fmla="*/ 1585 w 3374"/>
                <a:gd name="T9" fmla="*/ 75 h 1668"/>
                <a:gd name="T10" fmla="*/ 1397 w 3374"/>
                <a:gd name="T11" fmla="*/ 0 h 1668"/>
                <a:gd name="T12" fmla="*/ 0 60000 65536"/>
                <a:gd name="T13" fmla="*/ 0 60000 65536"/>
                <a:gd name="T14" fmla="*/ 0 60000 65536"/>
                <a:gd name="T15" fmla="*/ 0 60000 65536"/>
                <a:gd name="T16" fmla="*/ 0 60000 65536"/>
                <a:gd name="T17" fmla="*/ 0 60000 65536"/>
                <a:gd name="T18" fmla="*/ 0 w 3374"/>
                <a:gd name="T19" fmla="*/ 0 h 1668"/>
                <a:gd name="T20" fmla="*/ 3374 w 3374"/>
                <a:gd name="T21" fmla="*/ 1668 h 1668"/>
              </a:gdLst>
              <a:ahLst/>
              <a:cxnLst>
                <a:cxn ang="T12">
                  <a:pos x="T0" y="T1"/>
                </a:cxn>
                <a:cxn ang="T13">
                  <a:pos x="T2" y="T3"/>
                </a:cxn>
                <a:cxn ang="T14">
                  <a:pos x="T4" y="T5"/>
                </a:cxn>
                <a:cxn ang="T15">
                  <a:pos x="T6" y="T7"/>
                </a:cxn>
                <a:cxn ang="T16">
                  <a:pos x="T8" y="T9"/>
                </a:cxn>
                <a:cxn ang="T17">
                  <a:pos x="T10" y="T11"/>
                </a:cxn>
              </a:cxnLst>
              <a:rect l="T18" t="T19" r="T20" b="T21"/>
              <a:pathLst>
                <a:path w="3374" h="1668">
                  <a:moveTo>
                    <a:pt x="1397" y="0"/>
                  </a:moveTo>
                  <a:cubicBezTo>
                    <a:pt x="1255" y="557"/>
                    <a:pt x="999" y="1064"/>
                    <a:pt x="104" y="1445"/>
                  </a:cubicBezTo>
                  <a:cubicBezTo>
                    <a:pt x="0" y="1641"/>
                    <a:pt x="719" y="1436"/>
                    <a:pt x="1294" y="1418"/>
                  </a:cubicBezTo>
                  <a:cubicBezTo>
                    <a:pt x="1839" y="1418"/>
                    <a:pt x="3326" y="1668"/>
                    <a:pt x="3374" y="1445"/>
                  </a:cubicBezTo>
                  <a:cubicBezTo>
                    <a:pt x="1983" y="1002"/>
                    <a:pt x="1929" y="582"/>
                    <a:pt x="1585" y="75"/>
                  </a:cubicBezTo>
                  <a:cubicBezTo>
                    <a:pt x="1491" y="25"/>
                    <a:pt x="1529" y="67"/>
                    <a:pt x="1397" y="0"/>
                  </a:cubicBezTo>
                  <a:close/>
                </a:path>
              </a:pathLst>
            </a:custGeom>
            <a:gradFill rotWithShape="1">
              <a:gsLst>
                <a:gs pos="0">
                  <a:schemeClr val="tx1"/>
                </a:gs>
                <a:gs pos="100000">
                  <a:schemeClr val="bg1">
                    <a:alpha val="17998"/>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02" name="Rectangle 59"/>
            <p:cNvSpPr>
              <a:spLocks noChangeArrowheads="1"/>
            </p:cNvSpPr>
            <p:nvPr/>
          </p:nvSpPr>
          <p:spPr bwMode="auto">
            <a:xfrm rot="1284652">
              <a:off x="1621" y="1314"/>
              <a:ext cx="355" cy="115"/>
            </a:xfrm>
            <a:prstGeom prst="rect">
              <a:avLst/>
            </a:prstGeom>
            <a:solidFill>
              <a:schemeClr val="tx1"/>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5103" name="Text Box 60"/>
            <p:cNvSpPr txBox="1">
              <a:spLocks noChangeArrowheads="1"/>
            </p:cNvSpPr>
            <p:nvPr/>
          </p:nvSpPr>
          <p:spPr bwMode="auto">
            <a:xfrm>
              <a:off x="540" y="2923"/>
              <a:ext cx="291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AP MAC addr  H1 MAC addr R1 MAC addr</a:t>
              </a:r>
            </a:p>
          </p:txBody>
        </p:sp>
        <p:sp>
          <p:nvSpPr>
            <p:cNvPr id="45104" name="Line 61"/>
            <p:cNvSpPr>
              <a:spLocks noChangeShapeType="1"/>
            </p:cNvSpPr>
            <p:nvPr/>
          </p:nvSpPr>
          <p:spPr bwMode="auto">
            <a:xfrm>
              <a:off x="560" y="2897"/>
              <a:ext cx="0" cy="2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05" name="Line 62"/>
            <p:cNvSpPr>
              <a:spLocks noChangeShapeType="1"/>
            </p:cNvSpPr>
            <p:nvPr/>
          </p:nvSpPr>
          <p:spPr bwMode="auto">
            <a:xfrm>
              <a:off x="1520" y="2897"/>
              <a:ext cx="0" cy="2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106" name="Line 63"/>
            <p:cNvSpPr>
              <a:spLocks noChangeShapeType="1"/>
            </p:cNvSpPr>
            <p:nvPr/>
          </p:nvSpPr>
          <p:spPr bwMode="auto">
            <a:xfrm>
              <a:off x="2480" y="2897"/>
              <a:ext cx="0" cy="2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45107" name="Group 64"/>
            <p:cNvGrpSpPr>
              <a:grpSpLocks/>
            </p:cNvGrpSpPr>
            <p:nvPr/>
          </p:nvGrpSpPr>
          <p:grpSpPr bwMode="auto">
            <a:xfrm>
              <a:off x="396" y="3107"/>
              <a:ext cx="120" cy="114"/>
              <a:chOff x="1300" y="3186"/>
              <a:chExt cx="120" cy="114"/>
            </a:xfrm>
          </p:grpSpPr>
          <p:sp>
            <p:nvSpPr>
              <p:cNvPr id="45125" name="Rectangle 65"/>
              <p:cNvSpPr>
                <a:spLocks noChangeArrowheads="1"/>
              </p:cNvSpPr>
              <p:nvPr/>
            </p:nvSpPr>
            <p:spPr bwMode="auto">
              <a:xfrm>
                <a:off x="1300" y="3208"/>
                <a:ext cx="120"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5126" name="Freeform 66"/>
              <p:cNvSpPr>
                <a:spLocks/>
              </p:cNvSpPr>
              <p:nvPr/>
            </p:nvSpPr>
            <p:spPr bwMode="auto">
              <a:xfrm>
                <a:off x="130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5127" name="Freeform 67"/>
              <p:cNvSpPr>
                <a:spLocks/>
              </p:cNvSpPr>
              <p:nvPr/>
            </p:nvSpPr>
            <p:spPr bwMode="auto">
              <a:xfrm>
                <a:off x="135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45108" name="Group 68"/>
            <p:cNvGrpSpPr>
              <a:grpSpLocks/>
            </p:cNvGrpSpPr>
            <p:nvPr/>
          </p:nvGrpSpPr>
          <p:grpSpPr bwMode="auto">
            <a:xfrm>
              <a:off x="412" y="2839"/>
              <a:ext cx="120" cy="114"/>
              <a:chOff x="1300" y="3186"/>
              <a:chExt cx="120" cy="114"/>
            </a:xfrm>
          </p:grpSpPr>
          <p:sp>
            <p:nvSpPr>
              <p:cNvPr id="45122" name="Rectangle 69"/>
              <p:cNvSpPr>
                <a:spLocks noChangeArrowheads="1"/>
              </p:cNvSpPr>
              <p:nvPr/>
            </p:nvSpPr>
            <p:spPr bwMode="auto">
              <a:xfrm>
                <a:off x="1300" y="3208"/>
                <a:ext cx="120"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5123" name="Freeform 70"/>
              <p:cNvSpPr>
                <a:spLocks/>
              </p:cNvSpPr>
              <p:nvPr/>
            </p:nvSpPr>
            <p:spPr bwMode="auto">
              <a:xfrm>
                <a:off x="130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5124" name="Freeform 71"/>
              <p:cNvSpPr>
                <a:spLocks/>
              </p:cNvSpPr>
              <p:nvPr/>
            </p:nvSpPr>
            <p:spPr bwMode="auto">
              <a:xfrm>
                <a:off x="135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45109" name="Group 72"/>
            <p:cNvGrpSpPr>
              <a:grpSpLocks/>
            </p:cNvGrpSpPr>
            <p:nvPr/>
          </p:nvGrpSpPr>
          <p:grpSpPr bwMode="auto">
            <a:xfrm>
              <a:off x="3456" y="2851"/>
              <a:ext cx="120" cy="114"/>
              <a:chOff x="1300" y="3186"/>
              <a:chExt cx="120" cy="114"/>
            </a:xfrm>
          </p:grpSpPr>
          <p:sp>
            <p:nvSpPr>
              <p:cNvPr id="45119" name="Rectangle 73"/>
              <p:cNvSpPr>
                <a:spLocks noChangeArrowheads="1"/>
              </p:cNvSpPr>
              <p:nvPr/>
            </p:nvSpPr>
            <p:spPr bwMode="auto">
              <a:xfrm>
                <a:off x="1300" y="3208"/>
                <a:ext cx="120"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5120" name="Freeform 74"/>
              <p:cNvSpPr>
                <a:spLocks/>
              </p:cNvSpPr>
              <p:nvPr/>
            </p:nvSpPr>
            <p:spPr bwMode="auto">
              <a:xfrm>
                <a:off x="130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5121" name="Freeform 75"/>
              <p:cNvSpPr>
                <a:spLocks/>
              </p:cNvSpPr>
              <p:nvPr/>
            </p:nvSpPr>
            <p:spPr bwMode="auto">
              <a:xfrm>
                <a:off x="135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sp>
          <p:nvSpPr>
            <p:cNvPr id="45110" name="Line 76"/>
            <p:cNvSpPr>
              <a:spLocks noChangeShapeType="1"/>
            </p:cNvSpPr>
            <p:nvPr/>
          </p:nvSpPr>
          <p:spPr bwMode="auto">
            <a:xfrm>
              <a:off x="3404" y="2903"/>
              <a:ext cx="0" cy="2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45111" name="Group 77"/>
            <p:cNvGrpSpPr>
              <a:grpSpLocks/>
            </p:cNvGrpSpPr>
            <p:nvPr/>
          </p:nvGrpSpPr>
          <p:grpSpPr bwMode="auto">
            <a:xfrm>
              <a:off x="3462" y="3103"/>
              <a:ext cx="120" cy="114"/>
              <a:chOff x="1300" y="3186"/>
              <a:chExt cx="120" cy="114"/>
            </a:xfrm>
          </p:grpSpPr>
          <p:sp>
            <p:nvSpPr>
              <p:cNvPr id="45116" name="Rectangle 78"/>
              <p:cNvSpPr>
                <a:spLocks noChangeArrowheads="1"/>
              </p:cNvSpPr>
              <p:nvPr/>
            </p:nvSpPr>
            <p:spPr bwMode="auto">
              <a:xfrm>
                <a:off x="1300" y="3208"/>
                <a:ext cx="120"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5117" name="Freeform 79"/>
              <p:cNvSpPr>
                <a:spLocks/>
              </p:cNvSpPr>
              <p:nvPr/>
            </p:nvSpPr>
            <p:spPr bwMode="auto">
              <a:xfrm>
                <a:off x="130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5118" name="Freeform 80"/>
              <p:cNvSpPr>
                <a:spLocks/>
              </p:cNvSpPr>
              <p:nvPr/>
            </p:nvSpPr>
            <p:spPr bwMode="auto">
              <a:xfrm>
                <a:off x="135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sp>
          <p:nvSpPr>
            <p:cNvPr id="45112" name="Text Box 81"/>
            <p:cNvSpPr txBox="1">
              <a:spLocks noChangeArrowheads="1"/>
            </p:cNvSpPr>
            <p:nvPr/>
          </p:nvSpPr>
          <p:spPr bwMode="auto">
            <a:xfrm>
              <a:off x="523" y="3182"/>
              <a:ext cx="6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cs typeface="Arial" charset="0"/>
                </a:rPr>
                <a:t>address 1</a:t>
              </a:r>
            </a:p>
          </p:txBody>
        </p:sp>
        <p:sp>
          <p:nvSpPr>
            <p:cNvPr id="45113" name="Text Box 82"/>
            <p:cNvSpPr txBox="1">
              <a:spLocks noChangeArrowheads="1"/>
            </p:cNvSpPr>
            <p:nvPr/>
          </p:nvSpPr>
          <p:spPr bwMode="auto">
            <a:xfrm>
              <a:off x="1500" y="3180"/>
              <a:ext cx="6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cs typeface="Arial" charset="0"/>
                </a:rPr>
                <a:t>address 2</a:t>
              </a:r>
            </a:p>
          </p:txBody>
        </p:sp>
        <p:sp>
          <p:nvSpPr>
            <p:cNvPr id="45114" name="Text Box 83"/>
            <p:cNvSpPr txBox="1">
              <a:spLocks noChangeArrowheads="1"/>
            </p:cNvSpPr>
            <p:nvPr/>
          </p:nvSpPr>
          <p:spPr bwMode="auto">
            <a:xfrm>
              <a:off x="2480" y="3171"/>
              <a:ext cx="6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cs typeface="Arial" charset="0"/>
                </a:rPr>
                <a:t>address 3</a:t>
              </a:r>
            </a:p>
          </p:txBody>
        </p:sp>
        <p:sp>
          <p:nvSpPr>
            <p:cNvPr id="45115" name="Text Box 84"/>
            <p:cNvSpPr txBox="1">
              <a:spLocks noChangeArrowheads="1"/>
            </p:cNvSpPr>
            <p:nvPr/>
          </p:nvSpPr>
          <p:spPr bwMode="auto">
            <a:xfrm>
              <a:off x="2619" y="3414"/>
              <a:ext cx="10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802.</a:t>
              </a:r>
              <a:r>
                <a:rPr lang="en-US" altLang="en-US" sz="1800" b="1">
                  <a:solidFill>
                    <a:srgbClr val="FF0000"/>
                  </a:solidFill>
                  <a:latin typeface="Comic Sans MS" pitchFamily="66" charset="0"/>
                </a:rPr>
                <a:t>11</a:t>
              </a:r>
              <a:r>
                <a:rPr lang="en-US" altLang="en-US" sz="1800">
                  <a:latin typeface="Comic Sans MS" pitchFamily="66" charset="0"/>
                </a:rPr>
                <a:t> frame</a:t>
              </a:r>
            </a:p>
          </p:txBody>
        </p:sp>
      </p:grpSp>
      <p:grpSp>
        <p:nvGrpSpPr>
          <p:cNvPr id="2" name="Group 1" descr="FRAME"/>
          <p:cNvGrpSpPr/>
          <p:nvPr/>
        </p:nvGrpSpPr>
        <p:grpSpPr>
          <a:xfrm>
            <a:off x="1682750" y="1873250"/>
            <a:ext cx="6369050" cy="3136900"/>
            <a:chOff x="1682750" y="1873250"/>
            <a:chExt cx="6369050" cy="3136900"/>
          </a:xfrm>
        </p:grpSpPr>
        <p:sp>
          <p:nvSpPr>
            <p:cNvPr id="45061" name="Line 5"/>
            <p:cNvSpPr>
              <a:spLocks noChangeShapeType="1"/>
            </p:cNvSpPr>
            <p:nvPr/>
          </p:nvSpPr>
          <p:spPr bwMode="auto">
            <a:xfrm>
              <a:off x="3536950" y="277495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2" name="Line 6"/>
            <p:cNvSpPr>
              <a:spLocks noChangeShapeType="1"/>
            </p:cNvSpPr>
            <p:nvPr/>
          </p:nvSpPr>
          <p:spPr bwMode="auto">
            <a:xfrm flipV="1">
              <a:off x="5213350" y="2317750"/>
              <a:ext cx="914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5064" name="Group 10"/>
            <p:cNvGrpSpPr>
              <a:grpSpLocks/>
            </p:cNvGrpSpPr>
            <p:nvPr/>
          </p:nvGrpSpPr>
          <p:grpSpPr bwMode="auto">
            <a:xfrm>
              <a:off x="4654550" y="2330450"/>
              <a:ext cx="876300" cy="525463"/>
              <a:chOff x="2960" y="1439"/>
              <a:chExt cx="552" cy="331"/>
            </a:xfrm>
          </p:grpSpPr>
          <p:grpSp>
            <p:nvGrpSpPr>
              <p:cNvPr id="45152" name="Group 11"/>
              <p:cNvGrpSpPr>
                <a:grpSpLocks/>
              </p:cNvGrpSpPr>
              <p:nvPr/>
            </p:nvGrpSpPr>
            <p:grpSpPr bwMode="auto">
              <a:xfrm>
                <a:off x="3024" y="1623"/>
                <a:ext cx="315" cy="147"/>
                <a:chOff x="3600" y="219"/>
                <a:chExt cx="360" cy="175"/>
              </a:xfrm>
            </p:grpSpPr>
            <p:sp>
              <p:nvSpPr>
                <p:cNvPr id="45154" name="Oval 1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5155" name="Line 1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56" name="Line 1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57" name="Rectangle 15"/>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endParaRPr lang="en-US" altLang="en-US" sz="2400">
                    <a:latin typeface="Times New Roman" pitchFamily="18" charset="0"/>
                  </a:endParaRPr>
                </a:p>
              </p:txBody>
            </p:sp>
            <p:sp>
              <p:nvSpPr>
                <p:cNvPr id="45158" name="Oval 1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nvGrpSpPr>
                <p:cNvPr id="45159" name="Group 17"/>
                <p:cNvGrpSpPr>
                  <a:grpSpLocks/>
                </p:cNvGrpSpPr>
                <p:nvPr/>
              </p:nvGrpSpPr>
              <p:grpSpPr bwMode="auto">
                <a:xfrm>
                  <a:off x="3686" y="244"/>
                  <a:ext cx="177" cy="66"/>
                  <a:chOff x="2848" y="848"/>
                  <a:chExt cx="140" cy="98"/>
                </a:xfrm>
              </p:grpSpPr>
              <p:sp>
                <p:nvSpPr>
                  <p:cNvPr id="45164" name="Line 1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65" name="Line 1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66" name="Line 2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5160" name="Group 21"/>
                <p:cNvGrpSpPr>
                  <a:grpSpLocks/>
                </p:cNvGrpSpPr>
                <p:nvPr/>
              </p:nvGrpSpPr>
              <p:grpSpPr bwMode="auto">
                <a:xfrm flipV="1">
                  <a:off x="3686" y="243"/>
                  <a:ext cx="177" cy="66"/>
                  <a:chOff x="2848" y="848"/>
                  <a:chExt cx="140" cy="98"/>
                </a:xfrm>
              </p:grpSpPr>
              <p:sp>
                <p:nvSpPr>
                  <p:cNvPr id="45161" name="Line 2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62" name="Line 2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163" name="Line 2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45153" name="Text Box 25"/>
              <p:cNvSpPr txBox="1">
                <a:spLocks noChangeArrowheads="1"/>
              </p:cNvSpPr>
              <p:nvPr/>
            </p:nvSpPr>
            <p:spPr bwMode="auto">
              <a:xfrm>
                <a:off x="2960" y="1439"/>
                <a:ext cx="5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800">
                    <a:latin typeface="Comic Sans MS" pitchFamily="66" charset="0"/>
                  </a:rPr>
                  <a:t>router</a:t>
                </a:r>
              </a:p>
            </p:txBody>
          </p:sp>
        </p:grpSp>
        <p:grpSp>
          <p:nvGrpSpPr>
            <p:cNvPr id="45065" name="Group 26"/>
            <p:cNvGrpSpPr>
              <a:grpSpLocks/>
            </p:cNvGrpSpPr>
            <p:nvPr/>
          </p:nvGrpSpPr>
          <p:grpSpPr bwMode="auto">
            <a:xfrm>
              <a:off x="2978150" y="2203450"/>
              <a:ext cx="935038" cy="1039813"/>
              <a:chOff x="1952" y="1032"/>
              <a:chExt cx="589" cy="655"/>
            </a:xfrm>
          </p:grpSpPr>
          <p:sp>
            <p:nvSpPr>
              <p:cNvPr id="45132" name="Text Box 27"/>
              <p:cNvSpPr txBox="1">
                <a:spLocks noChangeArrowheads="1"/>
              </p:cNvSpPr>
              <p:nvPr/>
            </p:nvSpPr>
            <p:spPr bwMode="auto">
              <a:xfrm>
                <a:off x="2080" y="1456"/>
                <a:ext cx="2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800">
                    <a:latin typeface="Comic Sans MS" pitchFamily="66" charset="0"/>
                  </a:rPr>
                  <a:t>AP</a:t>
                </a:r>
              </a:p>
            </p:txBody>
          </p:sp>
          <p:grpSp>
            <p:nvGrpSpPr>
              <p:cNvPr id="45133" name="Group 28"/>
              <p:cNvGrpSpPr>
                <a:grpSpLocks/>
              </p:cNvGrpSpPr>
              <p:nvPr/>
            </p:nvGrpSpPr>
            <p:grpSpPr bwMode="auto">
              <a:xfrm>
                <a:off x="1952" y="1032"/>
                <a:ext cx="589" cy="440"/>
                <a:chOff x="1160" y="2192"/>
                <a:chExt cx="589" cy="440"/>
              </a:xfrm>
            </p:grpSpPr>
            <p:pic>
              <p:nvPicPr>
                <p:cNvPr id="45134" name="Picture 29" descr="31u_bnrz[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349" y="2458"/>
                  <a:ext cx="21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35" name="AutoShape 30"/>
                <p:cNvSpPr>
                  <a:spLocks noChangeAspect="1" noChangeArrowheads="1" noTextEdit="1"/>
                </p:cNvSpPr>
                <p:nvPr/>
              </p:nvSpPr>
              <p:spPr bwMode="auto">
                <a:xfrm>
                  <a:off x="1160" y="2192"/>
                  <a:ext cx="589"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5136" name="Freeform 31"/>
                <p:cNvSpPr>
                  <a:spLocks/>
                </p:cNvSpPr>
                <p:nvPr/>
              </p:nvSpPr>
              <p:spPr bwMode="auto">
                <a:xfrm>
                  <a:off x="1283" y="2231"/>
                  <a:ext cx="83" cy="102"/>
                </a:xfrm>
                <a:custGeom>
                  <a:avLst/>
                  <a:gdLst>
                    <a:gd name="T0" fmla="*/ 0 w 247"/>
                    <a:gd name="T1" fmla="*/ 1 h 203"/>
                    <a:gd name="T2" fmla="*/ 0 w 247"/>
                    <a:gd name="T3" fmla="*/ 1 h 203"/>
                    <a:gd name="T4" fmla="*/ 0 w 247"/>
                    <a:gd name="T5" fmla="*/ 1 h 203"/>
                    <a:gd name="T6" fmla="*/ 0 w 247"/>
                    <a:gd name="T7" fmla="*/ 1 h 203"/>
                    <a:gd name="T8" fmla="*/ 0 w 247"/>
                    <a:gd name="T9" fmla="*/ 1 h 203"/>
                    <a:gd name="T10" fmla="*/ 0 w 247"/>
                    <a:gd name="T11" fmla="*/ 1 h 203"/>
                    <a:gd name="T12" fmla="*/ 0 w 247"/>
                    <a:gd name="T13" fmla="*/ 1 h 203"/>
                    <a:gd name="T14" fmla="*/ 0 w 247"/>
                    <a:gd name="T15" fmla="*/ 1 h 203"/>
                    <a:gd name="T16" fmla="*/ 0 w 247"/>
                    <a:gd name="T17" fmla="*/ 1 h 203"/>
                    <a:gd name="T18" fmla="*/ 0 w 247"/>
                    <a:gd name="T19" fmla="*/ 1 h 203"/>
                    <a:gd name="T20" fmla="*/ 0 w 247"/>
                    <a:gd name="T21" fmla="*/ 1 h 203"/>
                    <a:gd name="T22" fmla="*/ 0 w 247"/>
                    <a:gd name="T23" fmla="*/ 1 h 203"/>
                    <a:gd name="T24" fmla="*/ 0 w 247"/>
                    <a:gd name="T25" fmla="*/ 1 h 203"/>
                    <a:gd name="T26" fmla="*/ 0 w 247"/>
                    <a:gd name="T27" fmla="*/ 1 h 203"/>
                    <a:gd name="T28" fmla="*/ 0 w 247"/>
                    <a:gd name="T29" fmla="*/ 1 h 203"/>
                    <a:gd name="T30" fmla="*/ 0 w 247"/>
                    <a:gd name="T31" fmla="*/ 1 h 203"/>
                    <a:gd name="T32" fmla="*/ 0 w 247"/>
                    <a:gd name="T33" fmla="*/ 1 h 203"/>
                    <a:gd name="T34" fmla="*/ 0 w 247"/>
                    <a:gd name="T35" fmla="*/ 1 h 203"/>
                    <a:gd name="T36" fmla="*/ 0 w 247"/>
                    <a:gd name="T37" fmla="*/ 1 h 203"/>
                    <a:gd name="T38" fmla="*/ 0 w 247"/>
                    <a:gd name="T39" fmla="*/ 1 h 203"/>
                    <a:gd name="T40" fmla="*/ 0 w 247"/>
                    <a:gd name="T41" fmla="*/ 1 h 203"/>
                    <a:gd name="T42" fmla="*/ 0 w 247"/>
                    <a:gd name="T43" fmla="*/ 1 h 203"/>
                    <a:gd name="T44" fmla="*/ 0 w 247"/>
                    <a:gd name="T45" fmla="*/ 1 h 203"/>
                    <a:gd name="T46" fmla="*/ 0 w 247"/>
                    <a:gd name="T47" fmla="*/ 1 h 203"/>
                    <a:gd name="T48" fmla="*/ 0 w 247"/>
                    <a:gd name="T49" fmla="*/ 1 h 203"/>
                    <a:gd name="T50" fmla="*/ 0 w 247"/>
                    <a:gd name="T51" fmla="*/ 1 h 203"/>
                    <a:gd name="T52" fmla="*/ 0 w 247"/>
                    <a:gd name="T53" fmla="*/ 1 h 203"/>
                    <a:gd name="T54" fmla="*/ 0 w 247"/>
                    <a:gd name="T55" fmla="*/ 1 h 203"/>
                    <a:gd name="T56" fmla="*/ 0 w 247"/>
                    <a:gd name="T57" fmla="*/ 1 h 203"/>
                    <a:gd name="T58" fmla="*/ 0 w 247"/>
                    <a:gd name="T59" fmla="*/ 1 h 203"/>
                    <a:gd name="T60" fmla="*/ 0 w 247"/>
                    <a:gd name="T61" fmla="*/ 1 h 203"/>
                    <a:gd name="T62" fmla="*/ 0 w 247"/>
                    <a:gd name="T63" fmla="*/ 1 h 203"/>
                    <a:gd name="T64" fmla="*/ 0 w 247"/>
                    <a:gd name="T65" fmla="*/ 1 h 203"/>
                    <a:gd name="T66" fmla="*/ 0 w 247"/>
                    <a:gd name="T67" fmla="*/ 1 h 203"/>
                    <a:gd name="T68" fmla="*/ 0 w 247"/>
                    <a:gd name="T69" fmla="*/ 1 h 203"/>
                    <a:gd name="T70" fmla="*/ 0 w 247"/>
                    <a:gd name="T71" fmla="*/ 1 h 203"/>
                    <a:gd name="T72" fmla="*/ 0 w 247"/>
                    <a:gd name="T73" fmla="*/ 1 h 203"/>
                    <a:gd name="T74" fmla="*/ 0 w 247"/>
                    <a:gd name="T75" fmla="*/ 1 h 203"/>
                    <a:gd name="T76" fmla="*/ 0 w 247"/>
                    <a:gd name="T77" fmla="*/ 1 h 203"/>
                    <a:gd name="T78" fmla="*/ 0 w 247"/>
                    <a:gd name="T79" fmla="*/ 1 h 203"/>
                    <a:gd name="T80" fmla="*/ 0 w 247"/>
                    <a:gd name="T81" fmla="*/ 1 h 203"/>
                    <a:gd name="T82" fmla="*/ 0 w 247"/>
                    <a:gd name="T83" fmla="*/ 1 h 203"/>
                    <a:gd name="T84" fmla="*/ 0 w 247"/>
                    <a:gd name="T85" fmla="*/ 0 h 203"/>
                    <a:gd name="T86" fmla="*/ 0 w 247"/>
                    <a:gd name="T87" fmla="*/ 1 h 203"/>
                    <a:gd name="T88" fmla="*/ 0 w 247"/>
                    <a:gd name="T89" fmla="*/ 1 h 203"/>
                    <a:gd name="T90" fmla="*/ 0 w 247"/>
                    <a:gd name="T91" fmla="*/ 1 h 203"/>
                    <a:gd name="T92" fmla="*/ 0 w 247"/>
                    <a:gd name="T93" fmla="*/ 1 h 203"/>
                    <a:gd name="T94" fmla="*/ 0 w 247"/>
                    <a:gd name="T95" fmla="*/ 1 h 203"/>
                    <a:gd name="T96" fmla="*/ 0 w 247"/>
                    <a:gd name="T97" fmla="*/ 1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7"/>
                    <a:gd name="T148" fmla="*/ 0 h 203"/>
                    <a:gd name="T149" fmla="*/ 247 w 247"/>
                    <a:gd name="T150" fmla="*/ 203 h 2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37" name="Freeform 32"/>
                <p:cNvSpPr>
                  <a:spLocks/>
                </p:cNvSpPr>
                <p:nvPr/>
              </p:nvSpPr>
              <p:spPr bwMode="auto">
                <a:xfrm>
                  <a:off x="1424" y="2230"/>
                  <a:ext cx="52" cy="79"/>
                </a:xfrm>
                <a:custGeom>
                  <a:avLst/>
                  <a:gdLst>
                    <a:gd name="T0" fmla="*/ 0 w 158"/>
                    <a:gd name="T1" fmla="*/ 1 h 158"/>
                    <a:gd name="T2" fmla="*/ 0 w 158"/>
                    <a:gd name="T3" fmla="*/ 1 h 158"/>
                    <a:gd name="T4" fmla="*/ 0 w 158"/>
                    <a:gd name="T5" fmla="*/ 1 h 158"/>
                    <a:gd name="T6" fmla="*/ 0 w 158"/>
                    <a:gd name="T7" fmla="*/ 1 h 158"/>
                    <a:gd name="T8" fmla="*/ 0 w 158"/>
                    <a:gd name="T9" fmla="*/ 1 h 158"/>
                    <a:gd name="T10" fmla="*/ 0 w 158"/>
                    <a:gd name="T11" fmla="*/ 1 h 158"/>
                    <a:gd name="T12" fmla="*/ 0 w 158"/>
                    <a:gd name="T13" fmla="*/ 1 h 158"/>
                    <a:gd name="T14" fmla="*/ 0 w 158"/>
                    <a:gd name="T15" fmla="*/ 1 h 158"/>
                    <a:gd name="T16" fmla="*/ 0 w 158"/>
                    <a:gd name="T17" fmla="*/ 1 h 158"/>
                    <a:gd name="T18" fmla="*/ 0 w 158"/>
                    <a:gd name="T19" fmla="*/ 1 h 158"/>
                    <a:gd name="T20" fmla="*/ 0 w 158"/>
                    <a:gd name="T21" fmla="*/ 1 h 158"/>
                    <a:gd name="T22" fmla="*/ 0 w 158"/>
                    <a:gd name="T23" fmla="*/ 1 h 158"/>
                    <a:gd name="T24" fmla="*/ 0 w 158"/>
                    <a:gd name="T25" fmla="*/ 1 h 158"/>
                    <a:gd name="T26" fmla="*/ 0 w 158"/>
                    <a:gd name="T27" fmla="*/ 1 h 158"/>
                    <a:gd name="T28" fmla="*/ 0 w 158"/>
                    <a:gd name="T29" fmla="*/ 1 h 158"/>
                    <a:gd name="T30" fmla="*/ 0 w 158"/>
                    <a:gd name="T31" fmla="*/ 1 h 158"/>
                    <a:gd name="T32" fmla="*/ 0 w 158"/>
                    <a:gd name="T33" fmla="*/ 1 h 158"/>
                    <a:gd name="T34" fmla="*/ 0 w 158"/>
                    <a:gd name="T35" fmla="*/ 1 h 158"/>
                    <a:gd name="T36" fmla="*/ 0 w 158"/>
                    <a:gd name="T37" fmla="*/ 1 h 158"/>
                    <a:gd name="T38" fmla="*/ 0 w 158"/>
                    <a:gd name="T39" fmla="*/ 1 h 158"/>
                    <a:gd name="T40" fmla="*/ 0 w 158"/>
                    <a:gd name="T41" fmla="*/ 1 h 158"/>
                    <a:gd name="T42" fmla="*/ 0 w 158"/>
                    <a:gd name="T43" fmla="*/ 1 h 158"/>
                    <a:gd name="T44" fmla="*/ 0 w 158"/>
                    <a:gd name="T45" fmla="*/ 1 h 158"/>
                    <a:gd name="T46" fmla="*/ 0 w 158"/>
                    <a:gd name="T47" fmla="*/ 1 h 158"/>
                    <a:gd name="T48" fmla="*/ 0 w 158"/>
                    <a:gd name="T49" fmla="*/ 1 h 158"/>
                    <a:gd name="T50" fmla="*/ 0 w 158"/>
                    <a:gd name="T51" fmla="*/ 1 h 158"/>
                    <a:gd name="T52" fmla="*/ 0 w 158"/>
                    <a:gd name="T53" fmla="*/ 1 h 158"/>
                    <a:gd name="T54" fmla="*/ 0 w 158"/>
                    <a:gd name="T55" fmla="*/ 1 h 158"/>
                    <a:gd name="T56" fmla="*/ 0 w 158"/>
                    <a:gd name="T57" fmla="*/ 1 h 158"/>
                    <a:gd name="T58" fmla="*/ 0 w 158"/>
                    <a:gd name="T59" fmla="*/ 1 h 158"/>
                    <a:gd name="T60" fmla="*/ 0 w 158"/>
                    <a:gd name="T61" fmla="*/ 0 h 158"/>
                    <a:gd name="T62" fmla="*/ 0 w 158"/>
                    <a:gd name="T63" fmla="*/ 0 h 158"/>
                    <a:gd name="T64" fmla="*/ 0 w 158"/>
                    <a:gd name="T65" fmla="*/ 1 h 158"/>
                    <a:gd name="T66" fmla="*/ 0 w 158"/>
                    <a:gd name="T67" fmla="*/ 1 h 158"/>
                    <a:gd name="T68" fmla="*/ 0 w 158"/>
                    <a:gd name="T69" fmla="*/ 1 h 158"/>
                    <a:gd name="T70" fmla="*/ 0 w 158"/>
                    <a:gd name="T71" fmla="*/ 1 h 158"/>
                    <a:gd name="T72" fmla="*/ 0 w 158"/>
                    <a:gd name="T73" fmla="*/ 1 h 158"/>
                    <a:gd name="T74" fmla="*/ 0 w 158"/>
                    <a:gd name="T75" fmla="*/ 1 h 158"/>
                    <a:gd name="T76" fmla="*/ 0 w 158"/>
                    <a:gd name="T77" fmla="*/ 1 h 158"/>
                    <a:gd name="T78" fmla="*/ 0 w 158"/>
                    <a:gd name="T79" fmla="*/ 1 h 158"/>
                    <a:gd name="T80" fmla="*/ 0 w 158"/>
                    <a:gd name="T81" fmla="*/ 1 h 1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8"/>
                    <a:gd name="T124" fmla="*/ 0 h 158"/>
                    <a:gd name="T125" fmla="*/ 158 w 158"/>
                    <a:gd name="T126" fmla="*/ 158 h 1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38" name="Freeform 33"/>
                <p:cNvSpPr>
                  <a:spLocks/>
                </p:cNvSpPr>
                <p:nvPr/>
              </p:nvSpPr>
              <p:spPr bwMode="auto">
                <a:xfrm>
                  <a:off x="1232" y="2211"/>
                  <a:ext cx="133" cy="166"/>
                </a:xfrm>
                <a:custGeom>
                  <a:avLst/>
                  <a:gdLst>
                    <a:gd name="T0" fmla="*/ 0 w 399"/>
                    <a:gd name="T1" fmla="*/ 1 h 331"/>
                    <a:gd name="T2" fmla="*/ 0 w 399"/>
                    <a:gd name="T3" fmla="*/ 1 h 331"/>
                    <a:gd name="T4" fmla="*/ 0 w 399"/>
                    <a:gd name="T5" fmla="*/ 1 h 331"/>
                    <a:gd name="T6" fmla="*/ 0 w 399"/>
                    <a:gd name="T7" fmla="*/ 1 h 331"/>
                    <a:gd name="T8" fmla="*/ 0 w 399"/>
                    <a:gd name="T9" fmla="*/ 1 h 331"/>
                    <a:gd name="T10" fmla="*/ 0 w 399"/>
                    <a:gd name="T11" fmla="*/ 1 h 331"/>
                    <a:gd name="T12" fmla="*/ 0 w 399"/>
                    <a:gd name="T13" fmla="*/ 1 h 331"/>
                    <a:gd name="T14" fmla="*/ 0 w 399"/>
                    <a:gd name="T15" fmla="*/ 1 h 331"/>
                    <a:gd name="T16" fmla="*/ 0 w 399"/>
                    <a:gd name="T17" fmla="*/ 1 h 331"/>
                    <a:gd name="T18" fmla="*/ 0 w 399"/>
                    <a:gd name="T19" fmla="*/ 1 h 331"/>
                    <a:gd name="T20" fmla="*/ 0 w 399"/>
                    <a:gd name="T21" fmla="*/ 1 h 331"/>
                    <a:gd name="T22" fmla="*/ 0 w 399"/>
                    <a:gd name="T23" fmla="*/ 1 h 331"/>
                    <a:gd name="T24" fmla="*/ 0 w 399"/>
                    <a:gd name="T25" fmla="*/ 1 h 331"/>
                    <a:gd name="T26" fmla="*/ 0 w 399"/>
                    <a:gd name="T27" fmla="*/ 1 h 331"/>
                    <a:gd name="T28" fmla="*/ 0 w 399"/>
                    <a:gd name="T29" fmla="*/ 1 h 331"/>
                    <a:gd name="T30" fmla="*/ 0 w 399"/>
                    <a:gd name="T31" fmla="*/ 1 h 331"/>
                    <a:gd name="T32" fmla="*/ 0 w 399"/>
                    <a:gd name="T33" fmla="*/ 1 h 331"/>
                    <a:gd name="T34" fmla="*/ 0 w 399"/>
                    <a:gd name="T35" fmla="*/ 1 h 331"/>
                    <a:gd name="T36" fmla="*/ 0 w 399"/>
                    <a:gd name="T37" fmla="*/ 1 h 331"/>
                    <a:gd name="T38" fmla="*/ 0 w 399"/>
                    <a:gd name="T39" fmla="*/ 1 h 331"/>
                    <a:gd name="T40" fmla="*/ 0 w 399"/>
                    <a:gd name="T41" fmla="*/ 1 h 331"/>
                    <a:gd name="T42" fmla="*/ 0 w 399"/>
                    <a:gd name="T43" fmla="*/ 1 h 331"/>
                    <a:gd name="T44" fmla="*/ 0 w 399"/>
                    <a:gd name="T45" fmla="*/ 1 h 331"/>
                    <a:gd name="T46" fmla="*/ 0 w 399"/>
                    <a:gd name="T47" fmla="*/ 1 h 331"/>
                    <a:gd name="T48" fmla="*/ 0 w 399"/>
                    <a:gd name="T49" fmla="*/ 1 h 331"/>
                    <a:gd name="T50" fmla="*/ 0 w 399"/>
                    <a:gd name="T51" fmla="*/ 1 h 331"/>
                    <a:gd name="T52" fmla="*/ 0 w 399"/>
                    <a:gd name="T53" fmla="*/ 1 h 331"/>
                    <a:gd name="T54" fmla="*/ 0 w 399"/>
                    <a:gd name="T55" fmla="*/ 1 h 331"/>
                    <a:gd name="T56" fmla="*/ 0 w 399"/>
                    <a:gd name="T57" fmla="*/ 1 h 331"/>
                    <a:gd name="T58" fmla="*/ 0 w 399"/>
                    <a:gd name="T59" fmla="*/ 1 h 331"/>
                    <a:gd name="T60" fmla="*/ 0 w 399"/>
                    <a:gd name="T61" fmla="*/ 1 h 331"/>
                    <a:gd name="T62" fmla="*/ 0 w 399"/>
                    <a:gd name="T63" fmla="*/ 1 h 331"/>
                    <a:gd name="T64" fmla="*/ 0 w 399"/>
                    <a:gd name="T65" fmla="*/ 1 h 331"/>
                    <a:gd name="T66" fmla="*/ 0 w 399"/>
                    <a:gd name="T67" fmla="*/ 1 h 331"/>
                    <a:gd name="T68" fmla="*/ 0 w 399"/>
                    <a:gd name="T69" fmla="*/ 1 h 331"/>
                    <a:gd name="T70" fmla="*/ 0 w 399"/>
                    <a:gd name="T71" fmla="*/ 1 h 331"/>
                    <a:gd name="T72" fmla="*/ 0 w 399"/>
                    <a:gd name="T73" fmla="*/ 1 h 331"/>
                    <a:gd name="T74" fmla="*/ 0 w 399"/>
                    <a:gd name="T75" fmla="*/ 1 h 331"/>
                    <a:gd name="T76" fmla="*/ 0 w 399"/>
                    <a:gd name="T77" fmla="*/ 1 h 331"/>
                    <a:gd name="T78" fmla="*/ 0 w 399"/>
                    <a:gd name="T79" fmla="*/ 1 h 331"/>
                    <a:gd name="T80" fmla="*/ 0 w 399"/>
                    <a:gd name="T81" fmla="*/ 0 h 331"/>
                    <a:gd name="T82" fmla="*/ 0 w 399"/>
                    <a:gd name="T83" fmla="*/ 1 h 331"/>
                    <a:gd name="T84" fmla="*/ 0 w 399"/>
                    <a:gd name="T85" fmla="*/ 1 h 331"/>
                    <a:gd name="T86" fmla="*/ 0 w 399"/>
                    <a:gd name="T87" fmla="*/ 1 h 3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1"/>
                    <a:gd name="T134" fmla="*/ 399 w 399"/>
                    <a:gd name="T135" fmla="*/ 331 h 3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39" name="Freeform 34"/>
                <p:cNvSpPr>
                  <a:spLocks/>
                </p:cNvSpPr>
                <p:nvPr/>
              </p:nvSpPr>
              <p:spPr bwMode="auto">
                <a:xfrm>
                  <a:off x="1419" y="2206"/>
                  <a:ext cx="116" cy="110"/>
                </a:xfrm>
                <a:custGeom>
                  <a:avLst/>
                  <a:gdLst>
                    <a:gd name="T0" fmla="*/ 0 w 350"/>
                    <a:gd name="T1" fmla="*/ 0 h 221"/>
                    <a:gd name="T2" fmla="*/ 0 w 350"/>
                    <a:gd name="T3" fmla="*/ 0 h 221"/>
                    <a:gd name="T4" fmla="*/ 0 w 350"/>
                    <a:gd name="T5" fmla="*/ 0 h 221"/>
                    <a:gd name="T6" fmla="*/ 0 w 350"/>
                    <a:gd name="T7" fmla="*/ 0 h 221"/>
                    <a:gd name="T8" fmla="*/ 0 w 350"/>
                    <a:gd name="T9" fmla="*/ 0 h 221"/>
                    <a:gd name="T10" fmla="*/ 0 w 350"/>
                    <a:gd name="T11" fmla="*/ 0 h 221"/>
                    <a:gd name="T12" fmla="*/ 0 w 350"/>
                    <a:gd name="T13" fmla="*/ 0 h 221"/>
                    <a:gd name="T14" fmla="*/ 0 w 350"/>
                    <a:gd name="T15" fmla="*/ 0 h 221"/>
                    <a:gd name="T16" fmla="*/ 0 w 350"/>
                    <a:gd name="T17" fmla="*/ 0 h 221"/>
                    <a:gd name="T18" fmla="*/ 0 w 350"/>
                    <a:gd name="T19" fmla="*/ 0 h 221"/>
                    <a:gd name="T20" fmla="*/ 0 w 350"/>
                    <a:gd name="T21" fmla="*/ 0 h 221"/>
                    <a:gd name="T22" fmla="*/ 0 w 350"/>
                    <a:gd name="T23" fmla="*/ 0 h 221"/>
                    <a:gd name="T24" fmla="*/ 0 w 350"/>
                    <a:gd name="T25" fmla="*/ 0 h 221"/>
                    <a:gd name="T26" fmla="*/ 0 w 350"/>
                    <a:gd name="T27" fmla="*/ 0 h 221"/>
                    <a:gd name="T28" fmla="*/ 0 w 350"/>
                    <a:gd name="T29" fmla="*/ 0 h 221"/>
                    <a:gd name="T30" fmla="*/ 0 w 350"/>
                    <a:gd name="T31" fmla="*/ 0 h 221"/>
                    <a:gd name="T32" fmla="*/ 0 w 350"/>
                    <a:gd name="T33" fmla="*/ 0 h 221"/>
                    <a:gd name="T34" fmla="*/ 0 w 350"/>
                    <a:gd name="T35" fmla="*/ 0 h 221"/>
                    <a:gd name="T36" fmla="*/ 0 w 350"/>
                    <a:gd name="T37" fmla="*/ 0 h 221"/>
                    <a:gd name="T38" fmla="*/ 0 w 350"/>
                    <a:gd name="T39" fmla="*/ 0 h 221"/>
                    <a:gd name="T40" fmla="*/ 0 w 350"/>
                    <a:gd name="T41" fmla="*/ 0 h 221"/>
                    <a:gd name="T42" fmla="*/ 0 w 350"/>
                    <a:gd name="T43" fmla="*/ 0 h 221"/>
                    <a:gd name="T44" fmla="*/ 0 w 350"/>
                    <a:gd name="T45" fmla="*/ 0 h 221"/>
                    <a:gd name="T46" fmla="*/ 0 w 350"/>
                    <a:gd name="T47" fmla="*/ 0 h 221"/>
                    <a:gd name="T48" fmla="*/ 0 w 350"/>
                    <a:gd name="T49" fmla="*/ 0 h 221"/>
                    <a:gd name="T50" fmla="*/ 0 w 350"/>
                    <a:gd name="T51" fmla="*/ 0 h 221"/>
                    <a:gd name="T52" fmla="*/ 0 w 350"/>
                    <a:gd name="T53" fmla="*/ 0 h 221"/>
                    <a:gd name="T54" fmla="*/ 0 w 350"/>
                    <a:gd name="T55" fmla="*/ 0 h 221"/>
                    <a:gd name="T56" fmla="*/ 0 w 350"/>
                    <a:gd name="T57" fmla="*/ 0 h 221"/>
                    <a:gd name="T58" fmla="*/ 0 w 350"/>
                    <a:gd name="T59" fmla="*/ 0 h 221"/>
                    <a:gd name="T60" fmla="*/ 0 w 350"/>
                    <a:gd name="T61" fmla="*/ 0 h 221"/>
                    <a:gd name="T62" fmla="*/ 0 w 350"/>
                    <a:gd name="T63" fmla="*/ 0 h 221"/>
                    <a:gd name="T64" fmla="*/ 0 w 350"/>
                    <a:gd name="T65" fmla="*/ 0 h 221"/>
                    <a:gd name="T66" fmla="*/ 0 w 350"/>
                    <a:gd name="T67" fmla="*/ 0 h 221"/>
                    <a:gd name="T68" fmla="*/ 0 w 350"/>
                    <a:gd name="T69" fmla="*/ 0 h 221"/>
                    <a:gd name="T70" fmla="*/ 0 w 350"/>
                    <a:gd name="T71" fmla="*/ 0 h 221"/>
                    <a:gd name="T72" fmla="*/ 0 w 350"/>
                    <a:gd name="T73" fmla="*/ 0 h 221"/>
                    <a:gd name="T74" fmla="*/ 0 w 350"/>
                    <a:gd name="T75" fmla="*/ 0 h 221"/>
                    <a:gd name="T76" fmla="*/ 0 w 350"/>
                    <a:gd name="T77" fmla="*/ 0 h 221"/>
                    <a:gd name="T78" fmla="*/ 0 w 350"/>
                    <a:gd name="T79" fmla="*/ 0 h 221"/>
                    <a:gd name="T80" fmla="*/ 0 w 350"/>
                    <a:gd name="T81" fmla="*/ 0 h 221"/>
                    <a:gd name="T82" fmla="*/ 0 w 350"/>
                    <a:gd name="T83" fmla="*/ 0 h 221"/>
                    <a:gd name="T84" fmla="*/ 0 w 350"/>
                    <a:gd name="T85" fmla="*/ 0 h 221"/>
                    <a:gd name="T86" fmla="*/ 0 w 350"/>
                    <a:gd name="T87" fmla="*/ 0 h 221"/>
                    <a:gd name="T88" fmla="*/ 0 w 350"/>
                    <a:gd name="T89" fmla="*/ 0 h 221"/>
                    <a:gd name="T90" fmla="*/ 0 w 350"/>
                    <a:gd name="T91" fmla="*/ 0 h 221"/>
                    <a:gd name="T92" fmla="*/ 0 w 350"/>
                    <a:gd name="T93" fmla="*/ 0 h 221"/>
                    <a:gd name="T94" fmla="*/ 0 w 350"/>
                    <a:gd name="T95" fmla="*/ 0 h 221"/>
                    <a:gd name="T96" fmla="*/ 0 w 350"/>
                    <a:gd name="T97" fmla="*/ 0 h 221"/>
                    <a:gd name="T98" fmla="*/ 0 w 350"/>
                    <a:gd name="T99" fmla="*/ 0 h 221"/>
                    <a:gd name="T100" fmla="*/ 0 w 350"/>
                    <a:gd name="T101" fmla="*/ 0 h 221"/>
                    <a:gd name="T102" fmla="*/ 0 w 350"/>
                    <a:gd name="T103" fmla="*/ 0 h 221"/>
                    <a:gd name="T104" fmla="*/ 0 w 350"/>
                    <a:gd name="T105" fmla="*/ 0 h 221"/>
                    <a:gd name="T106" fmla="*/ 0 w 350"/>
                    <a:gd name="T107" fmla="*/ 0 h 221"/>
                    <a:gd name="T108" fmla="*/ 0 w 350"/>
                    <a:gd name="T109" fmla="*/ 0 h 221"/>
                    <a:gd name="T110" fmla="*/ 0 w 350"/>
                    <a:gd name="T111" fmla="*/ 0 h 221"/>
                    <a:gd name="T112" fmla="*/ 0 w 350"/>
                    <a:gd name="T113" fmla="*/ 0 h 221"/>
                    <a:gd name="T114" fmla="*/ 0 w 350"/>
                    <a:gd name="T115" fmla="*/ 0 h 221"/>
                    <a:gd name="T116" fmla="*/ 0 w 350"/>
                    <a:gd name="T117" fmla="*/ 0 h 221"/>
                    <a:gd name="T118" fmla="*/ 0 w 350"/>
                    <a:gd name="T119" fmla="*/ 0 h 221"/>
                    <a:gd name="T120" fmla="*/ 0 w 350"/>
                    <a:gd name="T121" fmla="*/ 0 h 2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0"/>
                    <a:gd name="T184" fmla="*/ 0 h 221"/>
                    <a:gd name="T185" fmla="*/ 350 w 350"/>
                    <a:gd name="T186" fmla="*/ 221 h 2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40" name="Freeform 35"/>
                <p:cNvSpPr>
                  <a:spLocks/>
                </p:cNvSpPr>
                <p:nvPr/>
              </p:nvSpPr>
              <p:spPr bwMode="auto">
                <a:xfrm>
                  <a:off x="1181" y="2256"/>
                  <a:ext cx="48" cy="105"/>
                </a:xfrm>
                <a:custGeom>
                  <a:avLst/>
                  <a:gdLst>
                    <a:gd name="T0" fmla="*/ 0 w 142"/>
                    <a:gd name="T1" fmla="*/ 1 h 208"/>
                    <a:gd name="T2" fmla="*/ 0 w 142"/>
                    <a:gd name="T3" fmla="*/ 1 h 208"/>
                    <a:gd name="T4" fmla="*/ 0 w 142"/>
                    <a:gd name="T5" fmla="*/ 1 h 208"/>
                    <a:gd name="T6" fmla="*/ 0 w 142"/>
                    <a:gd name="T7" fmla="*/ 1 h 208"/>
                    <a:gd name="T8" fmla="*/ 0 w 142"/>
                    <a:gd name="T9" fmla="*/ 1 h 208"/>
                    <a:gd name="T10" fmla="*/ 0 w 142"/>
                    <a:gd name="T11" fmla="*/ 1 h 208"/>
                    <a:gd name="T12" fmla="*/ 0 w 142"/>
                    <a:gd name="T13" fmla="*/ 1 h 208"/>
                    <a:gd name="T14" fmla="*/ 0 w 142"/>
                    <a:gd name="T15" fmla="*/ 1 h 208"/>
                    <a:gd name="T16" fmla="*/ 0 w 142"/>
                    <a:gd name="T17" fmla="*/ 1 h 208"/>
                    <a:gd name="T18" fmla="*/ 0 w 142"/>
                    <a:gd name="T19" fmla="*/ 1 h 208"/>
                    <a:gd name="T20" fmla="*/ 0 w 142"/>
                    <a:gd name="T21" fmla="*/ 1 h 208"/>
                    <a:gd name="T22" fmla="*/ 0 w 142"/>
                    <a:gd name="T23" fmla="*/ 1 h 208"/>
                    <a:gd name="T24" fmla="*/ 0 w 142"/>
                    <a:gd name="T25" fmla="*/ 1 h 208"/>
                    <a:gd name="T26" fmla="*/ 0 w 142"/>
                    <a:gd name="T27" fmla="*/ 1 h 208"/>
                    <a:gd name="T28" fmla="*/ 0 w 142"/>
                    <a:gd name="T29" fmla="*/ 1 h 208"/>
                    <a:gd name="T30" fmla="*/ 0 w 142"/>
                    <a:gd name="T31" fmla="*/ 1 h 208"/>
                    <a:gd name="T32" fmla="*/ 0 w 142"/>
                    <a:gd name="T33" fmla="*/ 1 h 208"/>
                    <a:gd name="T34" fmla="*/ 0 w 142"/>
                    <a:gd name="T35" fmla="*/ 1 h 208"/>
                    <a:gd name="T36" fmla="*/ 0 w 142"/>
                    <a:gd name="T37" fmla="*/ 1 h 208"/>
                    <a:gd name="T38" fmla="*/ 0 w 142"/>
                    <a:gd name="T39" fmla="*/ 1 h 208"/>
                    <a:gd name="T40" fmla="*/ 0 w 142"/>
                    <a:gd name="T41" fmla="*/ 1 h 208"/>
                    <a:gd name="T42" fmla="*/ 0 w 142"/>
                    <a:gd name="T43" fmla="*/ 1 h 208"/>
                    <a:gd name="T44" fmla="*/ 0 w 142"/>
                    <a:gd name="T45" fmla="*/ 1 h 208"/>
                    <a:gd name="T46" fmla="*/ 0 w 142"/>
                    <a:gd name="T47" fmla="*/ 1 h 208"/>
                    <a:gd name="T48" fmla="*/ 0 w 142"/>
                    <a:gd name="T49" fmla="*/ 1 h 208"/>
                    <a:gd name="T50" fmla="*/ 0 w 142"/>
                    <a:gd name="T51" fmla="*/ 1 h 208"/>
                    <a:gd name="T52" fmla="*/ 0 w 142"/>
                    <a:gd name="T53" fmla="*/ 1 h 208"/>
                    <a:gd name="T54" fmla="*/ 0 w 142"/>
                    <a:gd name="T55" fmla="*/ 1 h 208"/>
                    <a:gd name="T56" fmla="*/ 0 w 142"/>
                    <a:gd name="T57" fmla="*/ 1 h 208"/>
                    <a:gd name="T58" fmla="*/ 0 w 142"/>
                    <a:gd name="T59" fmla="*/ 1 h 208"/>
                    <a:gd name="T60" fmla="*/ 0 w 142"/>
                    <a:gd name="T61" fmla="*/ 1 h 208"/>
                    <a:gd name="T62" fmla="*/ 0 w 142"/>
                    <a:gd name="T63" fmla="*/ 1 h 208"/>
                    <a:gd name="T64" fmla="*/ 0 w 142"/>
                    <a:gd name="T65" fmla="*/ 1 h 208"/>
                    <a:gd name="T66" fmla="*/ 0 w 142"/>
                    <a:gd name="T67" fmla="*/ 0 h 208"/>
                    <a:gd name="T68" fmla="*/ 0 w 142"/>
                    <a:gd name="T69" fmla="*/ 1 h 208"/>
                    <a:gd name="T70" fmla="*/ 0 w 142"/>
                    <a:gd name="T71" fmla="*/ 1 h 208"/>
                    <a:gd name="T72" fmla="*/ 0 w 142"/>
                    <a:gd name="T73" fmla="*/ 1 h 208"/>
                    <a:gd name="T74" fmla="*/ 0 w 142"/>
                    <a:gd name="T75" fmla="*/ 1 h 208"/>
                    <a:gd name="T76" fmla="*/ 0 w 142"/>
                    <a:gd name="T77" fmla="*/ 1 h 208"/>
                    <a:gd name="T78" fmla="*/ 0 w 142"/>
                    <a:gd name="T79" fmla="*/ 1 h 208"/>
                    <a:gd name="T80" fmla="*/ 0 w 142"/>
                    <a:gd name="T81" fmla="*/ 1 h 2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8"/>
                    <a:gd name="T125" fmla="*/ 142 w 142"/>
                    <a:gd name="T126" fmla="*/ 208 h 2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41" name="Freeform 36"/>
                <p:cNvSpPr>
                  <a:spLocks/>
                </p:cNvSpPr>
                <p:nvPr/>
              </p:nvSpPr>
              <p:spPr bwMode="auto">
                <a:xfrm>
                  <a:off x="1515" y="2198"/>
                  <a:ext cx="101" cy="136"/>
                </a:xfrm>
                <a:custGeom>
                  <a:avLst/>
                  <a:gdLst>
                    <a:gd name="T0" fmla="*/ 0 w 304"/>
                    <a:gd name="T1" fmla="*/ 1 h 272"/>
                    <a:gd name="T2" fmla="*/ 0 w 304"/>
                    <a:gd name="T3" fmla="*/ 1 h 272"/>
                    <a:gd name="T4" fmla="*/ 0 w 304"/>
                    <a:gd name="T5" fmla="*/ 1 h 272"/>
                    <a:gd name="T6" fmla="*/ 0 w 304"/>
                    <a:gd name="T7" fmla="*/ 1 h 272"/>
                    <a:gd name="T8" fmla="*/ 0 w 304"/>
                    <a:gd name="T9" fmla="*/ 1 h 272"/>
                    <a:gd name="T10" fmla="*/ 0 w 304"/>
                    <a:gd name="T11" fmla="*/ 1 h 272"/>
                    <a:gd name="T12" fmla="*/ 0 w 304"/>
                    <a:gd name="T13" fmla="*/ 1 h 272"/>
                    <a:gd name="T14" fmla="*/ 0 w 304"/>
                    <a:gd name="T15" fmla="*/ 1 h 272"/>
                    <a:gd name="T16" fmla="*/ 0 w 304"/>
                    <a:gd name="T17" fmla="*/ 1 h 272"/>
                    <a:gd name="T18" fmla="*/ 0 w 304"/>
                    <a:gd name="T19" fmla="*/ 1 h 272"/>
                    <a:gd name="T20" fmla="*/ 0 w 304"/>
                    <a:gd name="T21" fmla="*/ 1 h 272"/>
                    <a:gd name="T22" fmla="*/ 0 w 304"/>
                    <a:gd name="T23" fmla="*/ 1 h 272"/>
                    <a:gd name="T24" fmla="*/ 0 w 304"/>
                    <a:gd name="T25" fmla="*/ 1 h 272"/>
                    <a:gd name="T26" fmla="*/ 0 w 304"/>
                    <a:gd name="T27" fmla="*/ 1 h 272"/>
                    <a:gd name="T28" fmla="*/ 0 w 304"/>
                    <a:gd name="T29" fmla="*/ 1 h 272"/>
                    <a:gd name="T30" fmla="*/ 0 w 304"/>
                    <a:gd name="T31" fmla="*/ 1 h 272"/>
                    <a:gd name="T32" fmla="*/ 0 w 304"/>
                    <a:gd name="T33" fmla="*/ 1 h 272"/>
                    <a:gd name="T34" fmla="*/ 0 w 304"/>
                    <a:gd name="T35" fmla="*/ 1 h 272"/>
                    <a:gd name="T36" fmla="*/ 0 w 304"/>
                    <a:gd name="T37" fmla="*/ 1 h 272"/>
                    <a:gd name="T38" fmla="*/ 0 w 304"/>
                    <a:gd name="T39" fmla="*/ 1 h 272"/>
                    <a:gd name="T40" fmla="*/ 0 w 304"/>
                    <a:gd name="T41" fmla="*/ 1 h 272"/>
                    <a:gd name="T42" fmla="*/ 0 w 304"/>
                    <a:gd name="T43" fmla="*/ 1 h 272"/>
                    <a:gd name="T44" fmla="*/ 0 w 304"/>
                    <a:gd name="T45" fmla="*/ 1 h 272"/>
                    <a:gd name="T46" fmla="*/ 0 w 304"/>
                    <a:gd name="T47" fmla="*/ 1 h 272"/>
                    <a:gd name="T48" fmla="*/ 0 w 304"/>
                    <a:gd name="T49" fmla="*/ 1 h 272"/>
                    <a:gd name="T50" fmla="*/ 0 w 304"/>
                    <a:gd name="T51" fmla="*/ 1 h 272"/>
                    <a:gd name="T52" fmla="*/ 0 w 304"/>
                    <a:gd name="T53" fmla="*/ 1 h 272"/>
                    <a:gd name="T54" fmla="*/ 0 w 304"/>
                    <a:gd name="T55" fmla="*/ 1 h 272"/>
                    <a:gd name="T56" fmla="*/ 0 w 304"/>
                    <a:gd name="T57" fmla="*/ 1 h 272"/>
                    <a:gd name="T58" fmla="*/ 0 w 304"/>
                    <a:gd name="T59" fmla="*/ 1 h 272"/>
                    <a:gd name="T60" fmla="*/ 0 w 304"/>
                    <a:gd name="T61" fmla="*/ 1 h 272"/>
                    <a:gd name="T62" fmla="*/ 0 w 304"/>
                    <a:gd name="T63" fmla="*/ 1 h 272"/>
                    <a:gd name="T64" fmla="*/ 0 w 304"/>
                    <a:gd name="T65" fmla="*/ 1 h 272"/>
                    <a:gd name="T66" fmla="*/ 0 w 304"/>
                    <a:gd name="T67" fmla="*/ 1 h 272"/>
                    <a:gd name="T68" fmla="*/ 0 w 304"/>
                    <a:gd name="T69" fmla="*/ 1 h 272"/>
                    <a:gd name="T70" fmla="*/ 0 w 304"/>
                    <a:gd name="T71" fmla="*/ 1 h 272"/>
                    <a:gd name="T72" fmla="*/ 0 w 304"/>
                    <a:gd name="T73" fmla="*/ 1 h 272"/>
                    <a:gd name="T74" fmla="*/ 0 w 304"/>
                    <a:gd name="T75" fmla="*/ 1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4"/>
                    <a:gd name="T115" fmla="*/ 0 h 272"/>
                    <a:gd name="T116" fmla="*/ 304 w 304"/>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42" name="Freeform 37"/>
                <p:cNvSpPr>
                  <a:spLocks/>
                </p:cNvSpPr>
                <p:nvPr/>
              </p:nvSpPr>
              <p:spPr bwMode="auto">
                <a:xfrm>
                  <a:off x="1403" y="2357"/>
                  <a:ext cx="34" cy="82"/>
                </a:xfrm>
                <a:custGeom>
                  <a:avLst/>
                  <a:gdLst>
                    <a:gd name="T0" fmla="*/ 0 w 103"/>
                    <a:gd name="T1" fmla="*/ 1 h 164"/>
                    <a:gd name="T2" fmla="*/ 0 w 103"/>
                    <a:gd name="T3" fmla="*/ 1 h 164"/>
                    <a:gd name="T4" fmla="*/ 0 w 103"/>
                    <a:gd name="T5" fmla="*/ 1 h 164"/>
                    <a:gd name="T6" fmla="*/ 0 w 103"/>
                    <a:gd name="T7" fmla="*/ 1 h 164"/>
                    <a:gd name="T8" fmla="*/ 0 w 103"/>
                    <a:gd name="T9" fmla="*/ 0 h 164"/>
                    <a:gd name="T10" fmla="*/ 0 w 103"/>
                    <a:gd name="T11" fmla="*/ 1 h 164"/>
                    <a:gd name="T12" fmla="*/ 0 w 103"/>
                    <a:gd name="T13" fmla="*/ 1 h 164"/>
                    <a:gd name="T14" fmla="*/ 0 w 103"/>
                    <a:gd name="T15" fmla="*/ 1 h 164"/>
                    <a:gd name="T16" fmla="*/ 0 w 103"/>
                    <a:gd name="T17" fmla="*/ 1 h 164"/>
                    <a:gd name="T18" fmla="*/ 0 w 103"/>
                    <a:gd name="T19" fmla="*/ 1 h 164"/>
                    <a:gd name="T20" fmla="*/ 0 w 103"/>
                    <a:gd name="T21" fmla="*/ 1 h 164"/>
                    <a:gd name="T22" fmla="*/ 0 w 103"/>
                    <a:gd name="T23" fmla="*/ 1 h 164"/>
                    <a:gd name="T24" fmla="*/ 0 w 103"/>
                    <a:gd name="T25" fmla="*/ 1 h 164"/>
                    <a:gd name="T26" fmla="*/ 0 w 103"/>
                    <a:gd name="T27" fmla="*/ 1 h 164"/>
                    <a:gd name="T28" fmla="*/ 0 w 103"/>
                    <a:gd name="T29" fmla="*/ 1 h 164"/>
                    <a:gd name="T30" fmla="*/ 0 w 103"/>
                    <a:gd name="T31" fmla="*/ 1 h 164"/>
                    <a:gd name="T32" fmla="*/ 0 w 103"/>
                    <a:gd name="T33" fmla="*/ 1 h 164"/>
                    <a:gd name="T34" fmla="*/ 0 w 103"/>
                    <a:gd name="T35" fmla="*/ 1 h 164"/>
                    <a:gd name="T36" fmla="*/ 0 w 103"/>
                    <a:gd name="T37" fmla="*/ 1 h 164"/>
                    <a:gd name="T38" fmla="*/ 0 w 103"/>
                    <a:gd name="T39" fmla="*/ 1 h 164"/>
                    <a:gd name="T40" fmla="*/ 0 w 103"/>
                    <a:gd name="T41" fmla="*/ 1 h 164"/>
                    <a:gd name="T42" fmla="*/ 0 w 103"/>
                    <a:gd name="T43" fmla="*/ 1 h 164"/>
                    <a:gd name="T44" fmla="*/ 0 w 103"/>
                    <a:gd name="T45" fmla="*/ 1 h 164"/>
                    <a:gd name="T46" fmla="*/ 0 w 103"/>
                    <a:gd name="T47" fmla="*/ 1 h 164"/>
                    <a:gd name="T48" fmla="*/ 0 w 103"/>
                    <a:gd name="T49" fmla="*/ 1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164"/>
                    <a:gd name="T77" fmla="*/ 103 w 103"/>
                    <a:gd name="T78" fmla="*/ 164 h 1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43" name="Freeform 38"/>
                <p:cNvSpPr>
                  <a:spLocks/>
                </p:cNvSpPr>
                <p:nvPr/>
              </p:nvSpPr>
              <p:spPr bwMode="auto">
                <a:xfrm>
                  <a:off x="1388" y="2313"/>
                  <a:ext cx="18" cy="42"/>
                </a:xfrm>
                <a:custGeom>
                  <a:avLst/>
                  <a:gdLst>
                    <a:gd name="T0" fmla="*/ 0 w 54"/>
                    <a:gd name="T1" fmla="*/ 1 h 82"/>
                    <a:gd name="T2" fmla="*/ 0 w 54"/>
                    <a:gd name="T3" fmla="*/ 1 h 82"/>
                    <a:gd name="T4" fmla="*/ 0 w 54"/>
                    <a:gd name="T5" fmla="*/ 1 h 82"/>
                    <a:gd name="T6" fmla="*/ 0 w 54"/>
                    <a:gd name="T7" fmla="*/ 0 h 82"/>
                    <a:gd name="T8" fmla="*/ 0 w 54"/>
                    <a:gd name="T9" fmla="*/ 0 h 82"/>
                    <a:gd name="T10" fmla="*/ 0 w 54"/>
                    <a:gd name="T11" fmla="*/ 1 h 82"/>
                    <a:gd name="T12" fmla="*/ 0 w 54"/>
                    <a:gd name="T13" fmla="*/ 1 h 82"/>
                    <a:gd name="T14" fmla="*/ 0 w 54"/>
                    <a:gd name="T15" fmla="*/ 1 h 82"/>
                    <a:gd name="T16" fmla="*/ 0 w 54"/>
                    <a:gd name="T17" fmla="*/ 1 h 82"/>
                    <a:gd name="T18" fmla="*/ 0 w 54"/>
                    <a:gd name="T19" fmla="*/ 1 h 82"/>
                    <a:gd name="T20" fmla="*/ 0 w 54"/>
                    <a:gd name="T21" fmla="*/ 1 h 82"/>
                    <a:gd name="T22" fmla="*/ 0 w 54"/>
                    <a:gd name="T23" fmla="*/ 1 h 82"/>
                    <a:gd name="T24" fmla="*/ 0 w 54"/>
                    <a:gd name="T25" fmla="*/ 1 h 82"/>
                    <a:gd name="T26" fmla="*/ 0 w 54"/>
                    <a:gd name="T27" fmla="*/ 1 h 82"/>
                    <a:gd name="T28" fmla="*/ 0 w 54"/>
                    <a:gd name="T29" fmla="*/ 1 h 82"/>
                    <a:gd name="T30" fmla="*/ 0 w 54"/>
                    <a:gd name="T31" fmla="*/ 1 h 82"/>
                    <a:gd name="T32" fmla="*/ 0 w 54"/>
                    <a:gd name="T33" fmla="*/ 1 h 82"/>
                    <a:gd name="T34" fmla="*/ 0 w 54"/>
                    <a:gd name="T35" fmla="*/ 1 h 82"/>
                    <a:gd name="T36" fmla="*/ 0 w 54"/>
                    <a:gd name="T37" fmla="*/ 1 h 82"/>
                    <a:gd name="T38" fmla="*/ 0 w 54"/>
                    <a:gd name="T39" fmla="*/ 1 h 82"/>
                    <a:gd name="T40" fmla="*/ 0 w 54"/>
                    <a:gd name="T41" fmla="*/ 1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82"/>
                    <a:gd name="T65" fmla="*/ 54 w 54"/>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44" name="Freeform 39"/>
                <p:cNvSpPr>
                  <a:spLocks/>
                </p:cNvSpPr>
                <p:nvPr/>
              </p:nvSpPr>
              <p:spPr bwMode="auto">
                <a:xfrm>
                  <a:off x="1373" y="2283"/>
                  <a:ext cx="16" cy="24"/>
                </a:xfrm>
                <a:custGeom>
                  <a:avLst/>
                  <a:gdLst>
                    <a:gd name="T0" fmla="*/ 0 w 46"/>
                    <a:gd name="T1" fmla="*/ 1 h 47"/>
                    <a:gd name="T2" fmla="*/ 0 w 46"/>
                    <a:gd name="T3" fmla="*/ 1 h 47"/>
                    <a:gd name="T4" fmla="*/ 0 w 46"/>
                    <a:gd name="T5" fmla="*/ 1 h 47"/>
                    <a:gd name="T6" fmla="*/ 0 w 46"/>
                    <a:gd name="T7" fmla="*/ 1 h 47"/>
                    <a:gd name="T8" fmla="*/ 0 w 46"/>
                    <a:gd name="T9" fmla="*/ 1 h 47"/>
                    <a:gd name="T10" fmla="*/ 0 w 46"/>
                    <a:gd name="T11" fmla="*/ 1 h 47"/>
                    <a:gd name="T12" fmla="*/ 0 w 46"/>
                    <a:gd name="T13" fmla="*/ 1 h 47"/>
                    <a:gd name="T14" fmla="*/ 0 w 46"/>
                    <a:gd name="T15" fmla="*/ 0 h 47"/>
                    <a:gd name="T16" fmla="*/ 0 w 46"/>
                    <a:gd name="T17" fmla="*/ 0 h 47"/>
                    <a:gd name="T18" fmla="*/ 0 w 46"/>
                    <a:gd name="T19" fmla="*/ 1 h 47"/>
                    <a:gd name="T20" fmla="*/ 0 w 46"/>
                    <a:gd name="T21" fmla="*/ 1 h 47"/>
                    <a:gd name="T22" fmla="*/ 0 w 46"/>
                    <a:gd name="T23" fmla="*/ 1 h 47"/>
                    <a:gd name="T24" fmla="*/ 0 w 46"/>
                    <a:gd name="T25" fmla="*/ 1 h 47"/>
                    <a:gd name="T26" fmla="*/ 0 w 46"/>
                    <a:gd name="T27" fmla="*/ 1 h 47"/>
                    <a:gd name="T28" fmla="*/ 0 w 46"/>
                    <a:gd name="T29" fmla="*/ 1 h 47"/>
                    <a:gd name="T30" fmla="*/ 0 w 46"/>
                    <a:gd name="T31" fmla="*/ 1 h 47"/>
                    <a:gd name="T32" fmla="*/ 0 w 46"/>
                    <a:gd name="T33" fmla="*/ 1 h 47"/>
                    <a:gd name="T34" fmla="*/ 0 w 46"/>
                    <a:gd name="T35" fmla="*/ 1 h 47"/>
                    <a:gd name="T36" fmla="*/ 0 w 46"/>
                    <a:gd name="T37" fmla="*/ 1 h 47"/>
                    <a:gd name="T38" fmla="*/ 0 w 46"/>
                    <a:gd name="T39" fmla="*/ 1 h 47"/>
                    <a:gd name="T40" fmla="*/ 0 w 46"/>
                    <a:gd name="T41" fmla="*/ 1 h 47"/>
                    <a:gd name="T42" fmla="*/ 0 w 46"/>
                    <a:gd name="T43" fmla="*/ 1 h 47"/>
                    <a:gd name="T44" fmla="*/ 0 w 46"/>
                    <a:gd name="T45" fmla="*/ 1 h 47"/>
                    <a:gd name="T46" fmla="*/ 0 w 46"/>
                    <a:gd name="T47" fmla="*/ 1 h 47"/>
                    <a:gd name="T48" fmla="*/ 0 w 46"/>
                    <a:gd name="T49" fmla="*/ 1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47"/>
                    <a:gd name="T77" fmla="*/ 46 w 46"/>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47">
                      <a:moveTo>
                        <a:pt x="24" y="6"/>
                      </a:move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45" name="Freeform 40"/>
                <p:cNvSpPr>
                  <a:spLocks/>
                </p:cNvSpPr>
                <p:nvPr/>
              </p:nvSpPr>
              <p:spPr bwMode="auto">
                <a:xfrm>
                  <a:off x="1360" y="2263"/>
                  <a:ext cx="21" cy="16"/>
                </a:xfrm>
                <a:custGeom>
                  <a:avLst/>
                  <a:gdLst>
                    <a:gd name="T0" fmla="*/ 0 w 63"/>
                    <a:gd name="T1" fmla="*/ 1 h 31"/>
                    <a:gd name="T2" fmla="*/ 0 w 63"/>
                    <a:gd name="T3" fmla="*/ 1 h 31"/>
                    <a:gd name="T4" fmla="*/ 0 w 63"/>
                    <a:gd name="T5" fmla="*/ 1 h 31"/>
                    <a:gd name="T6" fmla="*/ 0 w 63"/>
                    <a:gd name="T7" fmla="*/ 1 h 31"/>
                    <a:gd name="T8" fmla="*/ 0 w 63"/>
                    <a:gd name="T9" fmla="*/ 1 h 31"/>
                    <a:gd name="T10" fmla="*/ 0 w 63"/>
                    <a:gd name="T11" fmla="*/ 1 h 31"/>
                    <a:gd name="T12" fmla="*/ 0 w 63"/>
                    <a:gd name="T13" fmla="*/ 1 h 31"/>
                    <a:gd name="T14" fmla="*/ 0 w 63"/>
                    <a:gd name="T15" fmla="*/ 0 h 31"/>
                    <a:gd name="T16" fmla="*/ 0 w 63"/>
                    <a:gd name="T17" fmla="*/ 0 h 31"/>
                    <a:gd name="T18" fmla="*/ 0 w 63"/>
                    <a:gd name="T19" fmla="*/ 0 h 31"/>
                    <a:gd name="T20" fmla="*/ 0 w 63"/>
                    <a:gd name="T21" fmla="*/ 1 h 31"/>
                    <a:gd name="T22" fmla="*/ 0 w 63"/>
                    <a:gd name="T23" fmla="*/ 1 h 31"/>
                    <a:gd name="T24" fmla="*/ 0 w 63"/>
                    <a:gd name="T25" fmla="*/ 1 h 31"/>
                    <a:gd name="T26" fmla="*/ 0 w 63"/>
                    <a:gd name="T27" fmla="*/ 1 h 31"/>
                    <a:gd name="T28" fmla="*/ 0 w 63"/>
                    <a:gd name="T29" fmla="*/ 1 h 31"/>
                    <a:gd name="T30" fmla="*/ 0 w 63"/>
                    <a:gd name="T31" fmla="*/ 1 h 31"/>
                    <a:gd name="T32" fmla="*/ 0 w 63"/>
                    <a:gd name="T33" fmla="*/ 1 h 31"/>
                    <a:gd name="T34" fmla="*/ 0 w 63"/>
                    <a:gd name="T35" fmla="*/ 1 h 31"/>
                    <a:gd name="T36" fmla="*/ 0 w 63"/>
                    <a:gd name="T37" fmla="*/ 1 h 31"/>
                    <a:gd name="T38" fmla="*/ 0 w 63"/>
                    <a:gd name="T39" fmla="*/ 1 h 31"/>
                    <a:gd name="T40" fmla="*/ 0 w 63"/>
                    <a:gd name="T41" fmla="*/ 1 h 31"/>
                    <a:gd name="T42" fmla="*/ 0 w 63"/>
                    <a:gd name="T43" fmla="*/ 1 h 31"/>
                    <a:gd name="T44" fmla="*/ 0 w 63"/>
                    <a:gd name="T45" fmla="*/ 1 h 31"/>
                    <a:gd name="T46" fmla="*/ 0 w 63"/>
                    <a:gd name="T47" fmla="*/ 1 h 31"/>
                    <a:gd name="T48" fmla="*/ 0 w 63"/>
                    <a:gd name="T49" fmla="*/ 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31"/>
                    <a:gd name="T77" fmla="*/ 63 w 63"/>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46" name="Freeform 41"/>
                <p:cNvSpPr>
                  <a:spLocks/>
                </p:cNvSpPr>
                <p:nvPr/>
              </p:nvSpPr>
              <p:spPr bwMode="auto">
                <a:xfrm>
                  <a:off x="1261" y="2237"/>
                  <a:ext cx="81" cy="103"/>
                </a:xfrm>
                <a:custGeom>
                  <a:avLst/>
                  <a:gdLst>
                    <a:gd name="T0" fmla="*/ 0 w 245"/>
                    <a:gd name="T1" fmla="*/ 1 h 206"/>
                    <a:gd name="T2" fmla="*/ 0 w 245"/>
                    <a:gd name="T3" fmla="*/ 1 h 206"/>
                    <a:gd name="T4" fmla="*/ 0 w 245"/>
                    <a:gd name="T5" fmla="*/ 1 h 206"/>
                    <a:gd name="T6" fmla="*/ 0 w 245"/>
                    <a:gd name="T7" fmla="*/ 1 h 206"/>
                    <a:gd name="T8" fmla="*/ 0 w 245"/>
                    <a:gd name="T9" fmla="*/ 1 h 206"/>
                    <a:gd name="T10" fmla="*/ 0 w 245"/>
                    <a:gd name="T11" fmla="*/ 1 h 206"/>
                    <a:gd name="T12" fmla="*/ 0 w 245"/>
                    <a:gd name="T13" fmla="*/ 1 h 206"/>
                    <a:gd name="T14" fmla="*/ 0 w 245"/>
                    <a:gd name="T15" fmla="*/ 1 h 206"/>
                    <a:gd name="T16" fmla="*/ 0 w 245"/>
                    <a:gd name="T17" fmla="*/ 1 h 206"/>
                    <a:gd name="T18" fmla="*/ 0 w 245"/>
                    <a:gd name="T19" fmla="*/ 1 h 206"/>
                    <a:gd name="T20" fmla="*/ 0 w 245"/>
                    <a:gd name="T21" fmla="*/ 1 h 206"/>
                    <a:gd name="T22" fmla="*/ 0 w 245"/>
                    <a:gd name="T23" fmla="*/ 1 h 206"/>
                    <a:gd name="T24" fmla="*/ 0 w 245"/>
                    <a:gd name="T25" fmla="*/ 1 h 206"/>
                    <a:gd name="T26" fmla="*/ 0 w 245"/>
                    <a:gd name="T27" fmla="*/ 1 h 206"/>
                    <a:gd name="T28" fmla="*/ 0 w 245"/>
                    <a:gd name="T29" fmla="*/ 1 h 206"/>
                    <a:gd name="T30" fmla="*/ 0 w 245"/>
                    <a:gd name="T31" fmla="*/ 1 h 206"/>
                    <a:gd name="T32" fmla="*/ 0 w 245"/>
                    <a:gd name="T33" fmla="*/ 1 h 206"/>
                    <a:gd name="T34" fmla="*/ 0 w 245"/>
                    <a:gd name="T35" fmla="*/ 1 h 206"/>
                    <a:gd name="T36" fmla="*/ 0 w 245"/>
                    <a:gd name="T37" fmla="*/ 1 h 206"/>
                    <a:gd name="T38" fmla="*/ 0 w 245"/>
                    <a:gd name="T39" fmla="*/ 1 h 206"/>
                    <a:gd name="T40" fmla="*/ 0 w 245"/>
                    <a:gd name="T41" fmla="*/ 1 h 206"/>
                    <a:gd name="T42" fmla="*/ 0 w 245"/>
                    <a:gd name="T43" fmla="*/ 1 h 206"/>
                    <a:gd name="T44" fmla="*/ 0 w 245"/>
                    <a:gd name="T45" fmla="*/ 1 h 206"/>
                    <a:gd name="T46" fmla="*/ 0 w 245"/>
                    <a:gd name="T47" fmla="*/ 1 h 206"/>
                    <a:gd name="T48" fmla="*/ 0 w 245"/>
                    <a:gd name="T49" fmla="*/ 1 h 206"/>
                    <a:gd name="T50" fmla="*/ 0 w 245"/>
                    <a:gd name="T51" fmla="*/ 1 h 206"/>
                    <a:gd name="T52" fmla="*/ 0 w 245"/>
                    <a:gd name="T53" fmla="*/ 1 h 206"/>
                    <a:gd name="T54" fmla="*/ 0 w 245"/>
                    <a:gd name="T55" fmla="*/ 1 h 206"/>
                    <a:gd name="T56" fmla="*/ 0 w 245"/>
                    <a:gd name="T57" fmla="*/ 1 h 206"/>
                    <a:gd name="T58" fmla="*/ 0 w 245"/>
                    <a:gd name="T59" fmla="*/ 1 h 206"/>
                    <a:gd name="T60" fmla="*/ 0 w 245"/>
                    <a:gd name="T61" fmla="*/ 1 h 206"/>
                    <a:gd name="T62" fmla="*/ 0 w 245"/>
                    <a:gd name="T63" fmla="*/ 1 h 206"/>
                    <a:gd name="T64" fmla="*/ 0 w 245"/>
                    <a:gd name="T65" fmla="*/ 1 h 206"/>
                    <a:gd name="T66" fmla="*/ 0 w 245"/>
                    <a:gd name="T67" fmla="*/ 1 h 206"/>
                    <a:gd name="T68" fmla="*/ 0 w 245"/>
                    <a:gd name="T69" fmla="*/ 1 h 206"/>
                    <a:gd name="T70" fmla="*/ 0 w 245"/>
                    <a:gd name="T71" fmla="*/ 1 h 206"/>
                    <a:gd name="T72" fmla="*/ 0 w 245"/>
                    <a:gd name="T73" fmla="*/ 1 h 206"/>
                    <a:gd name="T74" fmla="*/ 0 w 245"/>
                    <a:gd name="T75" fmla="*/ 1 h 206"/>
                    <a:gd name="T76" fmla="*/ 0 w 245"/>
                    <a:gd name="T77" fmla="*/ 1 h 206"/>
                    <a:gd name="T78" fmla="*/ 0 w 245"/>
                    <a:gd name="T79" fmla="*/ 1 h 206"/>
                    <a:gd name="T80" fmla="*/ 0 w 245"/>
                    <a:gd name="T81" fmla="*/ 1 h 206"/>
                    <a:gd name="T82" fmla="*/ 0 w 245"/>
                    <a:gd name="T83" fmla="*/ 1 h 206"/>
                    <a:gd name="T84" fmla="*/ 0 w 245"/>
                    <a:gd name="T85" fmla="*/ 1 h 206"/>
                    <a:gd name="T86" fmla="*/ 0 w 245"/>
                    <a:gd name="T87" fmla="*/ 1 h 206"/>
                    <a:gd name="T88" fmla="*/ 0 w 245"/>
                    <a:gd name="T89" fmla="*/ 1 h 206"/>
                    <a:gd name="T90" fmla="*/ 0 w 245"/>
                    <a:gd name="T91" fmla="*/ 1 h 206"/>
                    <a:gd name="T92" fmla="*/ 0 w 245"/>
                    <a:gd name="T93" fmla="*/ 1 h 206"/>
                    <a:gd name="T94" fmla="*/ 0 w 245"/>
                    <a:gd name="T95" fmla="*/ 1 h 206"/>
                    <a:gd name="T96" fmla="*/ 0 w 245"/>
                    <a:gd name="T97" fmla="*/ 1 h 206"/>
                    <a:gd name="T98" fmla="*/ 0 w 245"/>
                    <a:gd name="T99" fmla="*/ 1 h 206"/>
                    <a:gd name="T100" fmla="*/ 0 w 245"/>
                    <a:gd name="T101" fmla="*/ 1 h 206"/>
                    <a:gd name="T102" fmla="*/ 0 w 245"/>
                    <a:gd name="T103" fmla="*/ 1 h 206"/>
                    <a:gd name="T104" fmla="*/ 0 w 245"/>
                    <a:gd name="T105" fmla="*/ 1 h 206"/>
                    <a:gd name="T106" fmla="*/ 0 w 245"/>
                    <a:gd name="T107" fmla="*/ 1 h 206"/>
                    <a:gd name="T108" fmla="*/ 0 w 245"/>
                    <a:gd name="T109" fmla="*/ 0 h 206"/>
                    <a:gd name="T110" fmla="*/ 0 w 245"/>
                    <a:gd name="T111" fmla="*/ 1 h 206"/>
                    <a:gd name="T112" fmla="*/ 0 w 245"/>
                    <a:gd name="T113" fmla="*/ 1 h 206"/>
                    <a:gd name="T114" fmla="*/ 0 w 245"/>
                    <a:gd name="T115" fmla="*/ 1 h 206"/>
                    <a:gd name="T116" fmla="*/ 0 w 245"/>
                    <a:gd name="T117" fmla="*/ 1 h 206"/>
                    <a:gd name="T118" fmla="*/ 0 w 245"/>
                    <a:gd name="T119" fmla="*/ 1 h 206"/>
                    <a:gd name="T120" fmla="*/ 0 w 245"/>
                    <a:gd name="T121" fmla="*/ 1 h 2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206"/>
                    <a:gd name="T185" fmla="*/ 245 w 245"/>
                    <a:gd name="T186" fmla="*/ 206 h 2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47" name="Freeform 42"/>
                <p:cNvSpPr>
                  <a:spLocks/>
                </p:cNvSpPr>
                <p:nvPr/>
              </p:nvSpPr>
              <p:spPr bwMode="auto">
                <a:xfrm>
                  <a:off x="1401" y="2236"/>
                  <a:ext cx="53" cy="80"/>
                </a:xfrm>
                <a:custGeom>
                  <a:avLst/>
                  <a:gdLst>
                    <a:gd name="T0" fmla="*/ 0 w 159"/>
                    <a:gd name="T1" fmla="*/ 1 h 160"/>
                    <a:gd name="T2" fmla="*/ 0 w 159"/>
                    <a:gd name="T3" fmla="*/ 1 h 160"/>
                    <a:gd name="T4" fmla="*/ 0 w 159"/>
                    <a:gd name="T5" fmla="*/ 1 h 160"/>
                    <a:gd name="T6" fmla="*/ 0 w 159"/>
                    <a:gd name="T7" fmla="*/ 1 h 160"/>
                    <a:gd name="T8" fmla="*/ 0 w 159"/>
                    <a:gd name="T9" fmla="*/ 1 h 160"/>
                    <a:gd name="T10" fmla="*/ 0 w 159"/>
                    <a:gd name="T11" fmla="*/ 1 h 160"/>
                    <a:gd name="T12" fmla="*/ 0 w 159"/>
                    <a:gd name="T13" fmla="*/ 1 h 160"/>
                    <a:gd name="T14" fmla="*/ 0 w 159"/>
                    <a:gd name="T15" fmla="*/ 1 h 160"/>
                    <a:gd name="T16" fmla="*/ 0 w 159"/>
                    <a:gd name="T17" fmla="*/ 1 h 160"/>
                    <a:gd name="T18" fmla="*/ 0 w 159"/>
                    <a:gd name="T19" fmla="*/ 1 h 160"/>
                    <a:gd name="T20" fmla="*/ 0 w 159"/>
                    <a:gd name="T21" fmla="*/ 1 h 160"/>
                    <a:gd name="T22" fmla="*/ 0 w 159"/>
                    <a:gd name="T23" fmla="*/ 1 h 160"/>
                    <a:gd name="T24" fmla="*/ 0 w 159"/>
                    <a:gd name="T25" fmla="*/ 1 h 160"/>
                    <a:gd name="T26" fmla="*/ 0 w 159"/>
                    <a:gd name="T27" fmla="*/ 1 h 160"/>
                    <a:gd name="T28" fmla="*/ 0 w 159"/>
                    <a:gd name="T29" fmla="*/ 1 h 160"/>
                    <a:gd name="T30" fmla="*/ 0 w 159"/>
                    <a:gd name="T31" fmla="*/ 1 h 160"/>
                    <a:gd name="T32" fmla="*/ 0 w 159"/>
                    <a:gd name="T33" fmla="*/ 1 h 160"/>
                    <a:gd name="T34" fmla="*/ 0 w 159"/>
                    <a:gd name="T35" fmla="*/ 1 h 160"/>
                    <a:gd name="T36" fmla="*/ 0 w 159"/>
                    <a:gd name="T37" fmla="*/ 1 h 160"/>
                    <a:gd name="T38" fmla="*/ 0 w 159"/>
                    <a:gd name="T39" fmla="*/ 1 h 160"/>
                    <a:gd name="T40" fmla="*/ 0 w 159"/>
                    <a:gd name="T41" fmla="*/ 1 h 160"/>
                    <a:gd name="T42" fmla="*/ 0 w 159"/>
                    <a:gd name="T43" fmla="*/ 1 h 160"/>
                    <a:gd name="T44" fmla="*/ 0 w 159"/>
                    <a:gd name="T45" fmla="*/ 1 h 160"/>
                    <a:gd name="T46" fmla="*/ 0 w 159"/>
                    <a:gd name="T47" fmla="*/ 1 h 160"/>
                    <a:gd name="T48" fmla="*/ 0 w 159"/>
                    <a:gd name="T49" fmla="*/ 1 h 160"/>
                    <a:gd name="T50" fmla="*/ 0 w 159"/>
                    <a:gd name="T51" fmla="*/ 1 h 160"/>
                    <a:gd name="T52" fmla="*/ 0 w 159"/>
                    <a:gd name="T53" fmla="*/ 1 h 160"/>
                    <a:gd name="T54" fmla="*/ 0 w 159"/>
                    <a:gd name="T55" fmla="*/ 1 h 160"/>
                    <a:gd name="T56" fmla="*/ 0 w 159"/>
                    <a:gd name="T57" fmla="*/ 1 h 160"/>
                    <a:gd name="T58" fmla="*/ 0 w 159"/>
                    <a:gd name="T59" fmla="*/ 1 h 160"/>
                    <a:gd name="T60" fmla="*/ 0 w 159"/>
                    <a:gd name="T61" fmla="*/ 0 h 160"/>
                    <a:gd name="T62" fmla="*/ 0 w 159"/>
                    <a:gd name="T63" fmla="*/ 1 h 160"/>
                    <a:gd name="T64" fmla="*/ 0 w 159"/>
                    <a:gd name="T65" fmla="*/ 1 h 160"/>
                    <a:gd name="T66" fmla="*/ 0 w 159"/>
                    <a:gd name="T67" fmla="*/ 1 h 160"/>
                    <a:gd name="T68" fmla="*/ 0 w 159"/>
                    <a:gd name="T69" fmla="*/ 1 h 160"/>
                    <a:gd name="T70" fmla="*/ 0 w 159"/>
                    <a:gd name="T71" fmla="*/ 1 h 160"/>
                    <a:gd name="T72" fmla="*/ 0 w 159"/>
                    <a:gd name="T73" fmla="*/ 1 h 160"/>
                    <a:gd name="T74" fmla="*/ 0 w 159"/>
                    <a:gd name="T75" fmla="*/ 1 h 160"/>
                    <a:gd name="T76" fmla="*/ 0 w 159"/>
                    <a:gd name="T77" fmla="*/ 1 h 160"/>
                    <a:gd name="T78" fmla="*/ 0 w 159"/>
                    <a:gd name="T79" fmla="*/ 1 h 160"/>
                    <a:gd name="T80" fmla="*/ 0 w 159"/>
                    <a:gd name="T81" fmla="*/ 1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9"/>
                    <a:gd name="T124" fmla="*/ 0 h 160"/>
                    <a:gd name="T125" fmla="*/ 159 w 159"/>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48" name="Freeform 43"/>
                <p:cNvSpPr>
                  <a:spLocks/>
                </p:cNvSpPr>
                <p:nvPr/>
              </p:nvSpPr>
              <p:spPr bwMode="auto">
                <a:xfrm>
                  <a:off x="1208" y="2218"/>
                  <a:ext cx="133" cy="166"/>
                </a:xfrm>
                <a:custGeom>
                  <a:avLst/>
                  <a:gdLst>
                    <a:gd name="T0" fmla="*/ 0 w 399"/>
                    <a:gd name="T1" fmla="*/ 1 h 332"/>
                    <a:gd name="T2" fmla="*/ 0 w 399"/>
                    <a:gd name="T3" fmla="*/ 1 h 332"/>
                    <a:gd name="T4" fmla="*/ 0 w 399"/>
                    <a:gd name="T5" fmla="*/ 1 h 332"/>
                    <a:gd name="T6" fmla="*/ 0 w 399"/>
                    <a:gd name="T7" fmla="*/ 1 h 332"/>
                    <a:gd name="T8" fmla="*/ 0 w 399"/>
                    <a:gd name="T9" fmla="*/ 1 h 332"/>
                    <a:gd name="T10" fmla="*/ 0 w 399"/>
                    <a:gd name="T11" fmla="*/ 1 h 332"/>
                    <a:gd name="T12" fmla="*/ 0 w 399"/>
                    <a:gd name="T13" fmla="*/ 1 h 332"/>
                    <a:gd name="T14" fmla="*/ 0 w 399"/>
                    <a:gd name="T15" fmla="*/ 1 h 332"/>
                    <a:gd name="T16" fmla="*/ 0 w 399"/>
                    <a:gd name="T17" fmla="*/ 1 h 332"/>
                    <a:gd name="T18" fmla="*/ 0 w 399"/>
                    <a:gd name="T19" fmla="*/ 1 h 332"/>
                    <a:gd name="T20" fmla="*/ 0 w 399"/>
                    <a:gd name="T21" fmla="*/ 1 h 332"/>
                    <a:gd name="T22" fmla="*/ 0 w 399"/>
                    <a:gd name="T23" fmla="*/ 1 h 332"/>
                    <a:gd name="T24" fmla="*/ 0 w 399"/>
                    <a:gd name="T25" fmla="*/ 1 h 332"/>
                    <a:gd name="T26" fmla="*/ 0 w 399"/>
                    <a:gd name="T27" fmla="*/ 1 h 332"/>
                    <a:gd name="T28" fmla="*/ 0 w 399"/>
                    <a:gd name="T29" fmla="*/ 1 h 332"/>
                    <a:gd name="T30" fmla="*/ 0 w 399"/>
                    <a:gd name="T31" fmla="*/ 1 h 332"/>
                    <a:gd name="T32" fmla="*/ 0 w 399"/>
                    <a:gd name="T33" fmla="*/ 1 h 332"/>
                    <a:gd name="T34" fmla="*/ 0 w 399"/>
                    <a:gd name="T35" fmla="*/ 1 h 332"/>
                    <a:gd name="T36" fmla="*/ 0 w 399"/>
                    <a:gd name="T37" fmla="*/ 1 h 332"/>
                    <a:gd name="T38" fmla="*/ 0 w 399"/>
                    <a:gd name="T39" fmla="*/ 1 h 332"/>
                    <a:gd name="T40" fmla="*/ 0 w 399"/>
                    <a:gd name="T41" fmla="*/ 1 h 332"/>
                    <a:gd name="T42" fmla="*/ 0 w 399"/>
                    <a:gd name="T43" fmla="*/ 1 h 332"/>
                    <a:gd name="T44" fmla="*/ 0 w 399"/>
                    <a:gd name="T45" fmla="*/ 1 h 332"/>
                    <a:gd name="T46" fmla="*/ 0 w 399"/>
                    <a:gd name="T47" fmla="*/ 1 h 332"/>
                    <a:gd name="T48" fmla="*/ 0 w 399"/>
                    <a:gd name="T49" fmla="*/ 1 h 332"/>
                    <a:gd name="T50" fmla="*/ 0 w 399"/>
                    <a:gd name="T51" fmla="*/ 1 h 332"/>
                    <a:gd name="T52" fmla="*/ 0 w 399"/>
                    <a:gd name="T53" fmla="*/ 1 h 332"/>
                    <a:gd name="T54" fmla="*/ 0 w 399"/>
                    <a:gd name="T55" fmla="*/ 1 h 332"/>
                    <a:gd name="T56" fmla="*/ 0 w 399"/>
                    <a:gd name="T57" fmla="*/ 1 h 332"/>
                    <a:gd name="T58" fmla="*/ 0 w 399"/>
                    <a:gd name="T59" fmla="*/ 1 h 332"/>
                    <a:gd name="T60" fmla="*/ 0 w 399"/>
                    <a:gd name="T61" fmla="*/ 1 h 332"/>
                    <a:gd name="T62" fmla="*/ 0 w 399"/>
                    <a:gd name="T63" fmla="*/ 1 h 332"/>
                    <a:gd name="T64" fmla="*/ 0 w 399"/>
                    <a:gd name="T65" fmla="*/ 1 h 332"/>
                    <a:gd name="T66" fmla="*/ 0 w 399"/>
                    <a:gd name="T67" fmla="*/ 1 h 332"/>
                    <a:gd name="T68" fmla="*/ 0 w 399"/>
                    <a:gd name="T69" fmla="*/ 1 h 332"/>
                    <a:gd name="T70" fmla="*/ 0 w 399"/>
                    <a:gd name="T71" fmla="*/ 1 h 332"/>
                    <a:gd name="T72" fmla="*/ 0 w 399"/>
                    <a:gd name="T73" fmla="*/ 1 h 332"/>
                    <a:gd name="T74" fmla="*/ 0 w 399"/>
                    <a:gd name="T75" fmla="*/ 1 h 332"/>
                    <a:gd name="T76" fmla="*/ 0 w 399"/>
                    <a:gd name="T77" fmla="*/ 1 h 332"/>
                    <a:gd name="T78" fmla="*/ 0 w 399"/>
                    <a:gd name="T79" fmla="*/ 1 h 332"/>
                    <a:gd name="T80" fmla="*/ 0 w 399"/>
                    <a:gd name="T81" fmla="*/ 0 h 332"/>
                    <a:gd name="T82" fmla="*/ 0 w 399"/>
                    <a:gd name="T83" fmla="*/ 1 h 332"/>
                    <a:gd name="T84" fmla="*/ 0 w 399"/>
                    <a:gd name="T85" fmla="*/ 1 h 332"/>
                    <a:gd name="T86" fmla="*/ 0 w 399"/>
                    <a:gd name="T87" fmla="*/ 1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2"/>
                    <a:gd name="T134" fmla="*/ 399 w 399"/>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49" name="Freeform 44"/>
                <p:cNvSpPr>
                  <a:spLocks/>
                </p:cNvSpPr>
                <p:nvPr/>
              </p:nvSpPr>
              <p:spPr bwMode="auto">
                <a:xfrm>
                  <a:off x="1396" y="2213"/>
                  <a:ext cx="116" cy="110"/>
                </a:xfrm>
                <a:custGeom>
                  <a:avLst/>
                  <a:gdLst>
                    <a:gd name="T0" fmla="*/ 0 w 348"/>
                    <a:gd name="T1" fmla="*/ 0 h 222"/>
                    <a:gd name="T2" fmla="*/ 0 w 348"/>
                    <a:gd name="T3" fmla="*/ 0 h 222"/>
                    <a:gd name="T4" fmla="*/ 0 w 348"/>
                    <a:gd name="T5" fmla="*/ 0 h 222"/>
                    <a:gd name="T6" fmla="*/ 0 w 348"/>
                    <a:gd name="T7" fmla="*/ 0 h 222"/>
                    <a:gd name="T8" fmla="*/ 0 w 348"/>
                    <a:gd name="T9" fmla="*/ 0 h 222"/>
                    <a:gd name="T10" fmla="*/ 0 w 348"/>
                    <a:gd name="T11" fmla="*/ 0 h 222"/>
                    <a:gd name="T12" fmla="*/ 0 w 348"/>
                    <a:gd name="T13" fmla="*/ 0 h 222"/>
                    <a:gd name="T14" fmla="*/ 0 w 348"/>
                    <a:gd name="T15" fmla="*/ 0 h 222"/>
                    <a:gd name="T16" fmla="*/ 0 w 348"/>
                    <a:gd name="T17" fmla="*/ 0 h 222"/>
                    <a:gd name="T18" fmla="*/ 0 w 348"/>
                    <a:gd name="T19" fmla="*/ 0 h 222"/>
                    <a:gd name="T20" fmla="*/ 0 w 348"/>
                    <a:gd name="T21" fmla="*/ 0 h 222"/>
                    <a:gd name="T22" fmla="*/ 0 w 348"/>
                    <a:gd name="T23" fmla="*/ 0 h 222"/>
                    <a:gd name="T24" fmla="*/ 0 w 348"/>
                    <a:gd name="T25" fmla="*/ 0 h 222"/>
                    <a:gd name="T26" fmla="*/ 0 w 348"/>
                    <a:gd name="T27" fmla="*/ 0 h 222"/>
                    <a:gd name="T28" fmla="*/ 0 w 348"/>
                    <a:gd name="T29" fmla="*/ 0 h 222"/>
                    <a:gd name="T30" fmla="*/ 0 w 348"/>
                    <a:gd name="T31" fmla="*/ 0 h 222"/>
                    <a:gd name="T32" fmla="*/ 0 w 348"/>
                    <a:gd name="T33" fmla="*/ 0 h 222"/>
                    <a:gd name="T34" fmla="*/ 0 w 348"/>
                    <a:gd name="T35" fmla="*/ 0 h 222"/>
                    <a:gd name="T36" fmla="*/ 0 w 348"/>
                    <a:gd name="T37" fmla="*/ 0 h 222"/>
                    <a:gd name="T38" fmla="*/ 0 w 348"/>
                    <a:gd name="T39" fmla="*/ 0 h 222"/>
                    <a:gd name="T40" fmla="*/ 0 w 348"/>
                    <a:gd name="T41" fmla="*/ 0 h 222"/>
                    <a:gd name="T42" fmla="*/ 0 w 348"/>
                    <a:gd name="T43" fmla="*/ 0 h 222"/>
                    <a:gd name="T44" fmla="*/ 0 w 348"/>
                    <a:gd name="T45" fmla="*/ 0 h 222"/>
                    <a:gd name="T46" fmla="*/ 0 w 348"/>
                    <a:gd name="T47" fmla="*/ 0 h 222"/>
                    <a:gd name="T48" fmla="*/ 0 w 348"/>
                    <a:gd name="T49" fmla="*/ 0 h 222"/>
                    <a:gd name="T50" fmla="*/ 0 w 348"/>
                    <a:gd name="T51" fmla="*/ 0 h 222"/>
                    <a:gd name="T52" fmla="*/ 0 w 348"/>
                    <a:gd name="T53" fmla="*/ 0 h 222"/>
                    <a:gd name="T54" fmla="*/ 0 w 348"/>
                    <a:gd name="T55" fmla="*/ 0 h 222"/>
                    <a:gd name="T56" fmla="*/ 0 w 348"/>
                    <a:gd name="T57" fmla="*/ 0 h 222"/>
                    <a:gd name="T58" fmla="*/ 0 w 348"/>
                    <a:gd name="T59" fmla="*/ 0 h 222"/>
                    <a:gd name="T60" fmla="*/ 0 w 348"/>
                    <a:gd name="T61" fmla="*/ 0 h 222"/>
                    <a:gd name="T62" fmla="*/ 0 w 348"/>
                    <a:gd name="T63" fmla="*/ 0 h 222"/>
                    <a:gd name="T64" fmla="*/ 0 w 348"/>
                    <a:gd name="T65" fmla="*/ 0 h 222"/>
                    <a:gd name="T66" fmla="*/ 0 w 348"/>
                    <a:gd name="T67" fmla="*/ 0 h 222"/>
                    <a:gd name="T68" fmla="*/ 0 w 348"/>
                    <a:gd name="T69" fmla="*/ 0 h 222"/>
                    <a:gd name="T70" fmla="*/ 0 w 348"/>
                    <a:gd name="T71" fmla="*/ 0 h 222"/>
                    <a:gd name="T72" fmla="*/ 0 w 348"/>
                    <a:gd name="T73" fmla="*/ 0 h 222"/>
                    <a:gd name="T74" fmla="*/ 0 w 348"/>
                    <a:gd name="T75" fmla="*/ 0 h 222"/>
                    <a:gd name="T76" fmla="*/ 0 w 348"/>
                    <a:gd name="T77" fmla="*/ 0 h 222"/>
                    <a:gd name="T78" fmla="*/ 0 w 348"/>
                    <a:gd name="T79" fmla="*/ 0 h 222"/>
                    <a:gd name="T80" fmla="*/ 0 w 348"/>
                    <a:gd name="T81" fmla="*/ 0 h 222"/>
                    <a:gd name="T82" fmla="*/ 0 w 348"/>
                    <a:gd name="T83" fmla="*/ 0 h 222"/>
                    <a:gd name="T84" fmla="*/ 0 w 348"/>
                    <a:gd name="T85" fmla="*/ 0 h 222"/>
                    <a:gd name="T86" fmla="*/ 0 w 348"/>
                    <a:gd name="T87" fmla="*/ 0 h 222"/>
                    <a:gd name="T88" fmla="*/ 0 w 348"/>
                    <a:gd name="T89" fmla="*/ 0 h 222"/>
                    <a:gd name="T90" fmla="*/ 0 w 348"/>
                    <a:gd name="T91" fmla="*/ 0 h 222"/>
                    <a:gd name="T92" fmla="*/ 0 w 348"/>
                    <a:gd name="T93" fmla="*/ 0 h 222"/>
                    <a:gd name="T94" fmla="*/ 0 w 348"/>
                    <a:gd name="T95" fmla="*/ 0 h 222"/>
                    <a:gd name="T96" fmla="*/ 0 w 348"/>
                    <a:gd name="T97" fmla="*/ 0 h 222"/>
                    <a:gd name="T98" fmla="*/ 0 w 348"/>
                    <a:gd name="T99" fmla="*/ 0 h 222"/>
                    <a:gd name="T100" fmla="*/ 0 w 348"/>
                    <a:gd name="T101" fmla="*/ 0 h 222"/>
                    <a:gd name="T102" fmla="*/ 0 w 348"/>
                    <a:gd name="T103" fmla="*/ 0 h 222"/>
                    <a:gd name="T104" fmla="*/ 0 w 348"/>
                    <a:gd name="T105" fmla="*/ 0 h 222"/>
                    <a:gd name="T106" fmla="*/ 0 w 348"/>
                    <a:gd name="T107" fmla="*/ 0 h 222"/>
                    <a:gd name="T108" fmla="*/ 0 w 348"/>
                    <a:gd name="T109" fmla="*/ 0 h 222"/>
                    <a:gd name="T110" fmla="*/ 0 w 348"/>
                    <a:gd name="T111" fmla="*/ 0 h 222"/>
                    <a:gd name="T112" fmla="*/ 0 w 348"/>
                    <a:gd name="T113" fmla="*/ 0 h 222"/>
                    <a:gd name="T114" fmla="*/ 0 w 348"/>
                    <a:gd name="T115" fmla="*/ 0 h 222"/>
                    <a:gd name="T116" fmla="*/ 0 w 348"/>
                    <a:gd name="T117" fmla="*/ 0 h 222"/>
                    <a:gd name="T118" fmla="*/ 0 w 348"/>
                    <a:gd name="T119" fmla="*/ 0 h 222"/>
                    <a:gd name="T120" fmla="*/ 0 w 348"/>
                    <a:gd name="T121" fmla="*/ 0 h 2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8"/>
                    <a:gd name="T184" fmla="*/ 0 h 222"/>
                    <a:gd name="T185" fmla="*/ 348 w 348"/>
                    <a:gd name="T186" fmla="*/ 222 h 2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50" name="Freeform 45"/>
                <p:cNvSpPr>
                  <a:spLocks/>
                </p:cNvSpPr>
                <p:nvPr/>
              </p:nvSpPr>
              <p:spPr bwMode="auto">
                <a:xfrm>
                  <a:off x="1162" y="2273"/>
                  <a:ext cx="48" cy="103"/>
                </a:xfrm>
                <a:custGeom>
                  <a:avLst/>
                  <a:gdLst>
                    <a:gd name="T0" fmla="*/ 0 w 142"/>
                    <a:gd name="T1" fmla="*/ 0 h 207"/>
                    <a:gd name="T2" fmla="*/ 0 w 142"/>
                    <a:gd name="T3" fmla="*/ 0 h 207"/>
                    <a:gd name="T4" fmla="*/ 0 w 142"/>
                    <a:gd name="T5" fmla="*/ 0 h 207"/>
                    <a:gd name="T6" fmla="*/ 0 w 142"/>
                    <a:gd name="T7" fmla="*/ 0 h 207"/>
                    <a:gd name="T8" fmla="*/ 0 w 142"/>
                    <a:gd name="T9" fmla="*/ 0 h 207"/>
                    <a:gd name="T10" fmla="*/ 0 w 142"/>
                    <a:gd name="T11" fmla="*/ 0 h 207"/>
                    <a:gd name="T12" fmla="*/ 0 w 142"/>
                    <a:gd name="T13" fmla="*/ 0 h 207"/>
                    <a:gd name="T14" fmla="*/ 0 w 142"/>
                    <a:gd name="T15" fmla="*/ 0 h 207"/>
                    <a:gd name="T16" fmla="*/ 0 w 142"/>
                    <a:gd name="T17" fmla="*/ 0 h 207"/>
                    <a:gd name="T18" fmla="*/ 0 w 142"/>
                    <a:gd name="T19" fmla="*/ 0 h 207"/>
                    <a:gd name="T20" fmla="*/ 0 w 142"/>
                    <a:gd name="T21" fmla="*/ 0 h 207"/>
                    <a:gd name="T22" fmla="*/ 0 w 142"/>
                    <a:gd name="T23" fmla="*/ 0 h 207"/>
                    <a:gd name="T24" fmla="*/ 0 w 142"/>
                    <a:gd name="T25" fmla="*/ 0 h 207"/>
                    <a:gd name="T26" fmla="*/ 0 w 142"/>
                    <a:gd name="T27" fmla="*/ 0 h 207"/>
                    <a:gd name="T28" fmla="*/ 0 w 142"/>
                    <a:gd name="T29" fmla="*/ 0 h 207"/>
                    <a:gd name="T30" fmla="*/ 0 w 142"/>
                    <a:gd name="T31" fmla="*/ 0 h 207"/>
                    <a:gd name="T32" fmla="*/ 0 w 142"/>
                    <a:gd name="T33" fmla="*/ 0 h 207"/>
                    <a:gd name="T34" fmla="*/ 0 w 142"/>
                    <a:gd name="T35" fmla="*/ 0 h 207"/>
                    <a:gd name="T36" fmla="*/ 0 w 142"/>
                    <a:gd name="T37" fmla="*/ 0 h 207"/>
                    <a:gd name="T38" fmla="*/ 0 w 142"/>
                    <a:gd name="T39" fmla="*/ 0 h 207"/>
                    <a:gd name="T40" fmla="*/ 0 w 142"/>
                    <a:gd name="T41" fmla="*/ 0 h 207"/>
                    <a:gd name="T42" fmla="*/ 0 w 142"/>
                    <a:gd name="T43" fmla="*/ 0 h 207"/>
                    <a:gd name="T44" fmla="*/ 0 w 142"/>
                    <a:gd name="T45" fmla="*/ 0 h 207"/>
                    <a:gd name="T46" fmla="*/ 0 w 142"/>
                    <a:gd name="T47" fmla="*/ 0 h 207"/>
                    <a:gd name="T48" fmla="*/ 0 w 142"/>
                    <a:gd name="T49" fmla="*/ 0 h 207"/>
                    <a:gd name="T50" fmla="*/ 0 w 142"/>
                    <a:gd name="T51" fmla="*/ 0 h 207"/>
                    <a:gd name="T52" fmla="*/ 0 w 142"/>
                    <a:gd name="T53" fmla="*/ 0 h 207"/>
                    <a:gd name="T54" fmla="*/ 0 w 142"/>
                    <a:gd name="T55" fmla="*/ 0 h 207"/>
                    <a:gd name="T56" fmla="*/ 0 w 142"/>
                    <a:gd name="T57" fmla="*/ 0 h 207"/>
                    <a:gd name="T58" fmla="*/ 0 w 142"/>
                    <a:gd name="T59" fmla="*/ 0 h 207"/>
                    <a:gd name="T60" fmla="*/ 0 w 142"/>
                    <a:gd name="T61" fmla="*/ 0 h 207"/>
                    <a:gd name="T62" fmla="*/ 0 w 142"/>
                    <a:gd name="T63" fmla="*/ 0 h 207"/>
                    <a:gd name="T64" fmla="*/ 0 w 142"/>
                    <a:gd name="T65" fmla="*/ 0 h 207"/>
                    <a:gd name="T66" fmla="*/ 0 w 142"/>
                    <a:gd name="T67" fmla="*/ 0 h 207"/>
                    <a:gd name="T68" fmla="*/ 0 w 142"/>
                    <a:gd name="T69" fmla="*/ 0 h 207"/>
                    <a:gd name="T70" fmla="*/ 0 w 142"/>
                    <a:gd name="T71" fmla="*/ 0 h 207"/>
                    <a:gd name="T72" fmla="*/ 0 w 142"/>
                    <a:gd name="T73" fmla="*/ 0 h 207"/>
                    <a:gd name="T74" fmla="*/ 0 w 142"/>
                    <a:gd name="T75" fmla="*/ 0 h 207"/>
                    <a:gd name="T76" fmla="*/ 0 w 142"/>
                    <a:gd name="T77" fmla="*/ 0 h 207"/>
                    <a:gd name="T78" fmla="*/ 0 w 142"/>
                    <a:gd name="T79" fmla="*/ 0 h 207"/>
                    <a:gd name="T80" fmla="*/ 0 w 142"/>
                    <a:gd name="T81" fmla="*/ 0 h 2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7"/>
                    <a:gd name="T125" fmla="*/ 142 w 142"/>
                    <a:gd name="T126" fmla="*/ 207 h 2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51" name="Freeform 46"/>
                <p:cNvSpPr>
                  <a:spLocks/>
                </p:cNvSpPr>
                <p:nvPr/>
              </p:nvSpPr>
              <p:spPr bwMode="auto">
                <a:xfrm>
                  <a:off x="1492" y="2206"/>
                  <a:ext cx="101" cy="135"/>
                </a:xfrm>
                <a:custGeom>
                  <a:avLst/>
                  <a:gdLst>
                    <a:gd name="T0" fmla="*/ 0 w 303"/>
                    <a:gd name="T1" fmla="*/ 0 h 272"/>
                    <a:gd name="T2" fmla="*/ 0 w 303"/>
                    <a:gd name="T3" fmla="*/ 0 h 272"/>
                    <a:gd name="T4" fmla="*/ 0 w 303"/>
                    <a:gd name="T5" fmla="*/ 0 h 272"/>
                    <a:gd name="T6" fmla="*/ 0 w 303"/>
                    <a:gd name="T7" fmla="*/ 0 h 272"/>
                    <a:gd name="T8" fmla="*/ 0 w 303"/>
                    <a:gd name="T9" fmla="*/ 0 h 272"/>
                    <a:gd name="T10" fmla="*/ 0 w 303"/>
                    <a:gd name="T11" fmla="*/ 0 h 272"/>
                    <a:gd name="T12" fmla="*/ 0 w 303"/>
                    <a:gd name="T13" fmla="*/ 0 h 272"/>
                    <a:gd name="T14" fmla="*/ 0 w 303"/>
                    <a:gd name="T15" fmla="*/ 0 h 272"/>
                    <a:gd name="T16" fmla="*/ 0 w 303"/>
                    <a:gd name="T17" fmla="*/ 0 h 272"/>
                    <a:gd name="T18" fmla="*/ 0 w 303"/>
                    <a:gd name="T19" fmla="*/ 0 h 272"/>
                    <a:gd name="T20" fmla="*/ 0 w 303"/>
                    <a:gd name="T21" fmla="*/ 0 h 272"/>
                    <a:gd name="T22" fmla="*/ 0 w 303"/>
                    <a:gd name="T23" fmla="*/ 0 h 272"/>
                    <a:gd name="T24" fmla="*/ 0 w 303"/>
                    <a:gd name="T25" fmla="*/ 0 h 272"/>
                    <a:gd name="T26" fmla="*/ 0 w 303"/>
                    <a:gd name="T27" fmla="*/ 0 h 272"/>
                    <a:gd name="T28" fmla="*/ 0 w 303"/>
                    <a:gd name="T29" fmla="*/ 0 h 272"/>
                    <a:gd name="T30" fmla="*/ 0 w 303"/>
                    <a:gd name="T31" fmla="*/ 0 h 272"/>
                    <a:gd name="T32" fmla="*/ 0 w 303"/>
                    <a:gd name="T33" fmla="*/ 0 h 272"/>
                    <a:gd name="T34" fmla="*/ 0 w 303"/>
                    <a:gd name="T35" fmla="*/ 0 h 272"/>
                    <a:gd name="T36" fmla="*/ 0 w 303"/>
                    <a:gd name="T37" fmla="*/ 0 h 272"/>
                    <a:gd name="T38" fmla="*/ 0 w 303"/>
                    <a:gd name="T39" fmla="*/ 0 h 272"/>
                    <a:gd name="T40" fmla="*/ 0 w 303"/>
                    <a:gd name="T41" fmla="*/ 0 h 272"/>
                    <a:gd name="T42" fmla="*/ 0 w 303"/>
                    <a:gd name="T43" fmla="*/ 0 h 272"/>
                    <a:gd name="T44" fmla="*/ 0 w 303"/>
                    <a:gd name="T45" fmla="*/ 0 h 272"/>
                    <a:gd name="T46" fmla="*/ 0 w 303"/>
                    <a:gd name="T47" fmla="*/ 0 h 272"/>
                    <a:gd name="T48" fmla="*/ 0 w 303"/>
                    <a:gd name="T49" fmla="*/ 0 h 272"/>
                    <a:gd name="T50" fmla="*/ 0 w 303"/>
                    <a:gd name="T51" fmla="*/ 0 h 272"/>
                    <a:gd name="T52" fmla="*/ 0 w 303"/>
                    <a:gd name="T53" fmla="*/ 0 h 272"/>
                    <a:gd name="T54" fmla="*/ 0 w 303"/>
                    <a:gd name="T55" fmla="*/ 0 h 272"/>
                    <a:gd name="T56" fmla="*/ 0 w 303"/>
                    <a:gd name="T57" fmla="*/ 0 h 272"/>
                    <a:gd name="T58" fmla="*/ 0 w 303"/>
                    <a:gd name="T59" fmla="*/ 0 h 272"/>
                    <a:gd name="T60" fmla="*/ 0 w 303"/>
                    <a:gd name="T61" fmla="*/ 0 h 272"/>
                    <a:gd name="T62" fmla="*/ 0 w 303"/>
                    <a:gd name="T63" fmla="*/ 0 h 272"/>
                    <a:gd name="T64" fmla="*/ 0 w 303"/>
                    <a:gd name="T65" fmla="*/ 0 h 272"/>
                    <a:gd name="T66" fmla="*/ 0 w 303"/>
                    <a:gd name="T67" fmla="*/ 0 h 272"/>
                    <a:gd name="T68" fmla="*/ 0 w 303"/>
                    <a:gd name="T69" fmla="*/ 0 h 272"/>
                    <a:gd name="T70" fmla="*/ 0 w 303"/>
                    <a:gd name="T71" fmla="*/ 0 h 272"/>
                    <a:gd name="T72" fmla="*/ 0 w 303"/>
                    <a:gd name="T73" fmla="*/ 0 h 272"/>
                    <a:gd name="T74" fmla="*/ 0 w 303"/>
                    <a:gd name="T75" fmla="*/ 0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
                    <a:gd name="T115" fmla="*/ 0 h 272"/>
                    <a:gd name="T116" fmla="*/ 303 w 303"/>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5066" name="Group 47"/>
            <p:cNvGrpSpPr>
              <a:grpSpLocks/>
            </p:cNvGrpSpPr>
            <p:nvPr/>
          </p:nvGrpSpPr>
          <p:grpSpPr bwMode="auto">
            <a:xfrm>
              <a:off x="1898650" y="1873250"/>
              <a:ext cx="495300" cy="622300"/>
              <a:chOff x="2870" y="1518"/>
              <a:chExt cx="292" cy="320"/>
            </a:xfrm>
          </p:grpSpPr>
          <p:graphicFrame>
            <p:nvGraphicFramePr>
              <p:cNvPr id="45130" name="Object 4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5203" name="Clip" r:id="rId8" imgW="826829" imgH="840406" progId="MS_ClipArt_Gallery.2">
                      <p:embed/>
                    </p:oleObj>
                  </mc:Choice>
                  <mc:Fallback>
                    <p:oleObj name="Clip" r:id="rId8" imgW="826829" imgH="840406" progId="MS_ClipArt_Gallery.2">
                      <p:embed/>
                      <p:pic>
                        <p:nvPicPr>
                          <p:cNvPr id="0" name="Object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131" name="Object 4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5204" name="Clip" r:id="rId9" imgW="1268295" imgH="1199426" progId="MS_ClipArt_Gallery.2">
                      <p:embed/>
                    </p:oleObj>
                  </mc:Choice>
                  <mc:Fallback>
                    <p:oleObj name="Clip" r:id="rId9" imgW="1268295" imgH="1199426" progId="MS_ClipArt_Gallery.2">
                      <p:embed/>
                      <p:pic>
                        <p:nvPicPr>
                          <p:cNvPr id="0" name="Object 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5068" name="Text Box 53"/>
            <p:cNvSpPr txBox="1">
              <a:spLocks noChangeArrowheads="1"/>
            </p:cNvSpPr>
            <p:nvPr/>
          </p:nvSpPr>
          <p:spPr bwMode="auto">
            <a:xfrm>
              <a:off x="1682750" y="2393950"/>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800">
                  <a:latin typeface="Comic Sans MS" pitchFamily="66" charset="0"/>
                </a:rPr>
                <a:t>H1</a:t>
              </a:r>
            </a:p>
          </p:txBody>
        </p:sp>
        <p:sp>
          <p:nvSpPr>
            <p:cNvPr id="45069" name="Text Box 54"/>
            <p:cNvSpPr txBox="1">
              <a:spLocks noChangeArrowheads="1"/>
            </p:cNvSpPr>
            <p:nvPr/>
          </p:nvSpPr>
          <p:spPr bwMode="auto">
            <a:xfrm>
              <a:off x="4283075" y="2422525"/>
              <a:ext cx="430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800">
                  <a:latin typeface="Comic Sans MS" pitchFamily="66" charset="0"/>
                </a:rPr>
                <a:t>R1</a:t>
              </a:r>
            </a:p>
          </p:txBody>
        </p:sp>
        <p:grpSp>
          <p:nvGrpSpPr>
            <p:cNvPr id="16" name="Group 85"/>
            <p:cNvGrpSpPr>
              <a:grpSpLocks/>
            </p:cNvGrpSpPr>
            <p:nvPr/>
          </p:nvGrpSpPr>
          <p:grpSpPr bwMode="auto">
            <a:xfrm>
              <a:off x="3767138" y="2857500"/>
              <a:ext cx="4284662" cy="2152650"/>
              <a:chOff x="2401" y="1771"/>
              <a:chExt cx="2699" cy="1356"/>
            </a:xfrm>
          </p:grpSpPr>
          <p:sp>
            <p:nvSpPr>
              <p:cNvPr id="45072" name="Freeform 86"/>
              <p:cNvSpPr>
                <a:spLocks/>
              </p:cNvSpPr>
              <p:nvPr/>
            </p:nvSpPr>
            <p:spPr bwMode="auto">
              <a:xfrm>
                <a:off x="2592" y="2002"/>
                <a:ext cx="2419" cy="441"/>
              </a:xfrm>
              <a:custGeom>
                <a:avLst/>
                <a:gdLst>
                  <a:gd name="T0" fmla="*/ 54 w 2419"/>
                  <a:gd name="T1" fmla="*/ 9 h 441"/>
                  <a:gd name="T2" fmla="*/ 0 w 2419"/>
                  <a:gd name="T3" fmla="*/ 437 h 441"/>
                  <a:gd name="T4" fmla="*/ 2419 w 2419"/>
                  <a:gd name="T5" fmla="*/ 369 h 441"/>
                  <a:gd name="T6" fmla="*/ 336 w 2419"/>
                  <a:gd name="T7" fmla="*/ 5 h 441"/>
                  <a:gd name="T8" fmla="*/ 54 w 2419"/>
                  <a:gd name="T9" fmla="*/ 9 h 441"/>
                  <a:gd name="T10" fmla="*/ 0 60000 65536"/>
                  <a:gd name="T11" fmla="*/ 0 60000 65536"/>
                  <a:gd name="T12" fmla="*/ 0 60000 65536"/>
                  <a:gd name="T13" fmla="*/ 0 60000 65536"/>
                  <a:gd name="T14" fmla="*/ 0 60000 65536"/>
                  <a:gd name="T15" fmla="*/ 0 w 2419"/>
                  <a:gd name="T16" fmla="*/ 0 h 441"/>
                  <a:gd name="T17" fmla="*/ 2419 w 2419"/>
                  <a:gd name="T18" fmla="*/ 441 h 441"/>
                </a:gdLst>
                <a:ahLst/>
                <a:cxnLst>
                  <a:cxn ang="T10">
                    <a:pos x="T0" y="T1"/>
                  </a:cxn>
                  <a:cxn ang="T11">
                    <a:pos x="T2" y="T3"/>
                  </a:cxn>
                  <a:cxn ang="T12">
                    <a:pos x="T4" y="T5"/>
                  </a:cxn>
                  <a:cxn ang="T13">
                    <a:pos x="T6" y="T7"/>
                  </a:cxn>
                  <a:cxn ang="T14">
                    <a:pos x="T8" y="T9"/>
                  </a:cxn>
                </a:cxnLst>
                <a:rect l="T15" t="T16" r="T17" b="T18"/>
                <a:pathLst>
                  <a:path w="2419" h="441">
                    <a:moveTo>
                      <a:pt x="54" y="9"/>
                    </a:moveTo>
                    <a:cubicBezTo>
                      <a:pt x="45" y="275"/>
                      <a:pt x="38" y="312"/>
                      <a:pt x="0" y="437"/>
                    </a:cubicBezTo>
                    <a:cubicBezTo>
                      <a:pt x="499" y="418"/>
                      <a:pt x="2363" y="441"/>
                      <a:pt x="2419" y="369"/>
                    </a:cubicBezTo>
                    <a:cubicBezTo>
                      <a:pt x="921" y="148"/>
                      <a:pt x="719" y="337"/>
                      <a:pt x="336" y="5"/>
                    </a:cubicBezTo>
                    <a:cubicBezTo>
                      <a:pt x="205" y="9"/>
                      <a:pt x="231" y="0"/>
                      <a:pt x="54" y="9"/>
                    </a:cubicBezTo>
                    <a:close/>
                  </a:path>
                </a:pathLst>
              </a:custGeom>
              <a:gradFill rotWithShape="1">
                <a:gsLst>
                  <a:gs pos="0">
                    <a:schemeClr val="tx1"/>
                  </a:gs>
                  <a:gs pos="100000">
                    <a:schemeClr val="bg1">
                      <a:alpha val="17998"/>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3" name="Line 87"/>
              <p:cNvSpPr>
                <a:spLocks noChangeShapeType="1"/>
              </p:cNvSpPr>
              <p:nvPr/>
            </p:nvSpPr>
            <p:spPr bwMode="auto">
              <a:xfrm>
                <a:off x="2401" y="1771"/>
                <a:ext cx="604"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5074" name="Rectangle 88"/>
              <p:cNvSpPr>
                <a:spLocks noChangeArrowheads="1"/>
              </p:cNvSpPr>
              <p:nvPr/>
            </p:nvSpPr>
            <p:spPr bwMode="auto">
              <a:xfrm>
                <a:off x="2620" y="2398"/>
                <a:ext cx="2385" cy="2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5075" name="Rectangle 89"/>
              <p:cNvSpPr>
                <a:spLocks noChangeArrowheads="1"/>
              </p:cNvSpPr>
              <p:nvPr/>
            </p:nvSpPr>
            <p:spPr bwMode="auto">
              <a:xfrm>
                <a:off x="2563" y="1848"/>
                <a:ext cx="355" cy="115"/>
              </a:xfrm>
              <a:prstGeom prst="rect">
                <a:avLst/>
              </a:prstGeom>
              <a:solidFill>
                <a:schemeClr val="tx1"/>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5076" name="Text Box 90"/>
              <p:cNvSpPr txBox="1">
                <a:spLocks noChangeArrowheads="1"/>
              </p:cNvSpPr>
              <p:nvPr/>
            </p:nvSpPr>
            <p:spPr bwMode="auto">
              <a:xfrm>
                <a:off x="2802" y="2424"/>
                <a:ext cx="20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R1 MAC addr  H1 MAC addr </a:t>
                </a:r>
              </a:p>
            </p:txBody>
          </p:sp>
          <p:sp>
            <p:nvSpPr>
              <p:cNvPr id="45077" name="Line 91"/>
              <p:cNvSpPr>
                <a:spLocks noChangeShapeType="1"/>
              </p:cNvSpPr>
              <p:nvPr/>
            </p:nvSpPr>
            <p:spPr bwMode="auto">
              <a:xfrm>
                <a:off x="2822" y="2398"/>
                <a:ext cx="0" cy="2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078" name="Line 92"/>
              <p:cNvSpPr>
                <a:spLocks noChangeShapeType="1"/>
              </p:cNvSpPr>
              <p:nvPr/>
            </p:nvSpPr>
            <p:spPr bwMode="auto">
              <a:xfrm>
                <a:off x="3782" y="2398"/>
                <a:ext cx="0" cy="2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079" name="Line 93"/>
              <p:cNvSpPr>
                <a:spLocks noChangeShapeType="1"/>
              </p:cNvSpPr>
              <p:nvPr/>
            </p:nvSpPr>
            <p:spPr bwMode="auto">
              <a:xfrm>
                <a:off x="4742" y="2398"/>
                <a:ext cx="0" cy="2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45080" name="Group 94"/>
              <p:cNvGrpSpPr>
                <a:grpSpLocks/>
              </p:cNvGrpSpPr>
              <p:nvPr/>
            </p:nvGrpSpPr>
            <p:grpSpPr bwMode="auto">
              <a:xfrm>
                <a:off x="2658" y="2608"/>
                <a:ext cx="120" cy="114"/>
                <a:chOff x="1300" y="3186"/>
                <a:chExt cx="120" cy="114"/>
              </a:xfrm>
            </p:grpSpPr>
            <p:sp>
              <p:nvSpPr>
                <p:cNvPr id="45096" name="Rectangle 95"/>
                <p:cNvSpPr>
                  <a:spLocks noChangeArrowheads="1"/>
                </p:cNvSpPr>
                <p:nvPr/>
              </p:nvSpPr>
              <p:spPr bwMode="auto">
                <a:xfrm>
                  <a:off x="1300" y="3208"/>
                  <a:ext cx="120"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5097" name="Freeform 96"/>
                <p:cNvSpPr>
                  <a:spLocks/>
                </p:cNvSpPr>
                <p:nvPr/>
              </p:nvSpPr>
              <p:spPr bwMode="auto">
                <a:xfrm>
                  <a:off x="130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5098" name="Freeform 97"/>
                <p:cNvSpPr>
                  <a:spLocks/>
                </p:cNvSpPr>
                <p:nvPr/>
              </p:nvSpPr>
              <p:spPr bwMode="auto">
                <a:xfrm>
                  <a:off x="135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45081" name="Group 98"/>
              <p:cNvGrpSpPr>
                <a:grpSpLocks/>
              </p:cNvGrpSpPr>
              <p:nvPr/>
            </p:nvGrpSpPr>
            <p:grpSpPr bwMode="auto">
              <a:xfrm>
                <a:off x="2674" y="2340"/>
                <a:ext cx="120" cy="114"/>
                <a:chOff x="1300" y="3186"/>
                <a:chExt cx="120" cy="114"/>
              </a:xfrm>
            </p:grpSpPr>
            <p:sp>
              <p:nvSpPr>
                <p:cNvPr id="45093" name="Rectangle 99"/>
                <p:cNvSpPr>
                  <a:spLocks noChangeArrowheads="1"/>
                </p:cNvSpPr>
                <p:nvPr/>
              </p:nvSpPr>
              <p:spPr bwMode="auto">
                <a:xfrm>
                  <a:off x="1300" y="3208"/>
                  <a:ext cx="120"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5094" name="Freeform 100"/>
                <p:cNvSpPr>
                  <a:spLocks/>
                </p:cNvSpPr>
                <p:nvPr/>
              </p:nvSpPr>
              <p:spPr bwMode="auto">
                <a:xfrm>
                  <a:off x="130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5095" name="Freeform 101"/>
                <p:cNvSpPr>
                  <a:spLocks/>
                </p:cNvSpPr>
                <p:nvPr/>
              </p:nvSpPr>
              <p:spPr bwMode="auto">
                <a:xfrm>
                  <a:off x="135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45082" name="Group 102"/>
              <p:cNvGrpSpPr>
                <a:grpSpLocks/>
              </p:cNvGrpSpPr>
              <p:nvPr/>
            </p:nvGrpSpPr>
            <p:grpSpPr bwMode="auto">
              <a:xfrm>
                <a:off x="4814" y="2352"/>
                <a:ext cx="120" cy="114"/>
                <a:chOff x="1300" y="3186"/>
                <a:chExt cx="120" cy="114"/>
              </a:xfrm>
            </p:grpSpPr>
            <p:sp>
              <p:nvSpPr>
                <p:cNvPr id="45090" name="Rectangle 103"/>
                <p:cNvSpPr>
                  <a:spLocks noChangeArrowheads="1"/>
                </p:cNvSpPr>
                <p:nvPr/>
              </p:nvSpPr>
              <p:spPr bwMode="auto">
                <a:xfrm>
                  <a:off x="1300" y="3208"/>
                  <a:ext cx="120"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5091" name="Freeform 104"/>
                <p:cNvSpPr>
                  <a:spLocks/>
                </p:cNvSpPr>
                <p:nvPr/>
              </p:nvSpPr>
              <p:spPr bwMode="auto">
                <a:xfrm>
                  <a:off x="130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5092" name="Freeform 105"/>
                <p:cNvSpPr>
                  <a:spLocks/>
                </p:cNvSpPr>
                <p:nvPr/>
              </p:nvSpPr>
              <p:spPr bwMode="auto">
                <a:xfrm>
                  <a:off x="135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grpSp>
            <p:nvGrpSpPr>
              <p:cNvPr id="45083" name="Group 106"/>
              <p:cNvGrpSpPr>
                <a:grpSpLocks/>
              </p:cNvGrpSpPr>
              <p:nvPr/>
            </p:nvGrpSpPr>
            <p:grpSpPr bwMode="auto">
              <a:xfrm>
                <a:off x="4820" y="2604"/>
                <a:ext cx="120" cy="114"/>
                <a:chOff x="1300" y="3186"/>
                <a:chExt cx="120" cy="114"/>
              </a:xfrm>
            </p:grpSpPr>
            <p:sp>
              <p:nvSpPr>
                <p:cNvPr id="45087" name="Rectangle 107"/>
                <p:cNvSpPr>
                  <a:spLocks noChangeArrowheads="1"/>
                </p:cNvSpPr>
                <p:nvPr/>
              </p:nvSpPr>
              <p:spPr bwMode="auto">
                <a:xfrm>
                  <a:off x="1300" y="3208"/>
                  <a:ext cx="120" cy="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5088" name="Freeform 108"/>
                <p:cNvSpPr>
                  <a:spLocks/>
                </p:cNvSpPr>
                <p:nvPr/>
              </p:nvSpPr>
              <p:spPr bwMode="auto">
                <a:xfrm>
                  <a:off x="130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45089" name="Freeform 109"/>
                <p:cNvSpPr>
                  <a:spLocks/>
                </p:cNvSpPr>
                <p:nvPr/>
              </p:nvSpPr>
              <p:spPr bwMode="auto">
                <a:xfrm>
                  <a:off x="1358" y="3186"/>
                  <a:ext cx="48" cy="114"/>
                </a:xfrm>
                <a:custGeom>
                  <a:avLst/>
                  <a:gdLst>
                    <a:gd name="T0" fmla="*/ 3 w 60"/>
                    <a:gd name="T1" fmla="*/ 0 h 150"/>
                    <a:gd name="T2" fmla="*/ 2 w 60"/>
                    <a:gd name="T3" fmla="*/ 2 h 150"/>
                    <a:gd name="T4" fmla="*/ 2 w 60"/>
                    <a:gd name="T5" fmla="*/ 2 h 150"/>
                    <a:gd name="T6" fmla="*/ 0 w 60"/>
                    <a:gd name="T7" fmla="*/ 5 h 150"/>
                    <a:gd name="T8" fmla="*/ 0 60000 65536"/>
                    <a:gd name="T9" fmla="*/ 0 60000 65536"/>
                    <a:gd name="T10" fmla="*/ 0 60000 65536"/>
                    <a:gd name="T11" fmla="*/ 0 60000 65536"/>
                    <a:gd name="T12" fmla="*/ 0 w 60"/>
                    <a:gd name="T13" fmla="*/ 0 h 150"/>
                    <a:gd name="T14" fmla="*/ 60 w 60"/>
                    <a:gd name="T15" fmla="*/ 150 h 150"/>
                  </a:gdLst>
                  <a:ahLst/>
                  <a:cxnLst>
                    <a:cxn ang="T8">
                      <a:pos x="T0" y="T1"/>
                    </a:cxn>
                    <a:cxn ang="T9">
                      <a:pos x="T2" y="T3"/>
                    </a:cxn>
                    <a:cxn ang="T10">
                      <a:pos x="T4" y="T5"/>
                    </a:cxn>
                    <a:cxn ang="T11">
                      <a:pos x="T6" y="T7"/>
                    </a:cxn>
                  </a:cxnLst>
                  <a:rect l="T12" t="T13" r="T14" b="T15"/>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grpSp>
          <p:sp>
            <p:nvSpPr>
              <p:cNvPr id="45084" name="Text Box 110"/>
              <p:cNvSpPr txBox="1">
                <a:spLocks noChangeArrowheads="1"/>
              </p:cNvSpPr>
              <p:nvPr/>
            </p:nvSpPr>
            <p:spPr bwMode="auto">
              <a:xfrm>
                <a:off x="2785" y="2683"/>
                <a:ext cx="81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cs typeface="Arial" charset="0"/>
                  </a:rPr>
                  <a:t>dest. address </a:t>
                </a:r>
              </a:p>
            </p:txBody>
          </p:sp>
          <p:sp>
            <p:nvSpPr>
              <p:cNvPr id="45085" name="Text Box 111"/>
              <p:cNvSpPr txBox="1">
                <a:spLocks noChangeArrowheads="1"/>
              </p:cNvSpPr>
              <p:nvPr/>
            </p:nvSpPr>
            <p:spPr bwMode="auto">
              <a:xfrm>
                <a:off x="3762" y="2681"/>
                <a:ext cx="9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cs typeface="Arial" charset="0"/>
                  </a:rPr>
                  <a:t>source address </a:t>
                </a:r>
              </a:p>
            </p:txBody>
          </p:sp>
          <p:sp>
            <p:nvSpPr>
              <p:cNvPr id="45086" name="Text Box 112"/>
              <p:cNvSpPr txBox="1">
                <a:spLocks noChangeArrowheads="1"/>
              </p:cNvSpPr>
              <p:nvPr/>
            </p:nvSpPr>
            <p:spPr bwMode="auto">
              <a:xfrm>
                <a:off x="4146" y="2896"/>
                <a:ext cx="9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802.</a:t>
                </a:r>
                <a:r>
                  <a:rPr lang="en-US" altLang="en-US" sz="1800" b="1">
                    <a:solidFill>
                      <a:srgbClr val="FF0000"/>
                    </a:solidFill>
                    <a:latin typeface="Comic Sans MS" pitchFamily="66" charset="0"/>
                  </a:rPr>
                  <a:t>3</a:t>
                </a:r>
                <a:r>
                  <a:rPr lang="en-US" altLang="en-US" sz="1800">
                    <a:solidFill>
                      <a:srgbClr val="FF0000"/>
                    </a:solidFill>
                    <a:latin typeface="Comic Sans MS" pitchFamily="66" charset="0"/>
                  </a:rPr>
                  <a:t> </a:t>
                </a:r>
                <a:r>
                  <a:rPr lang="en-US" altLang="en-US" sz="1800">
                    <a:latin typeface="Comic Sans MS" pitchFamily="66" charset="0"/>
                  </a:rPr>
                  <a:t>frame</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Frame types</a:t>
            </a:r>
            <a:endParaRPr lang="el-GR" altLang="en-US" smtClean="0"/>
          </a:p>
        </p:txBody>
      </p:sp>
      <p:sp>
        <p:nvSpPr>
          <p:cNvPr id="46083" name="Rectangle 3"/>
          <p:cNvSpPr>
            <a:spLocks noGrp="1" noChangeArrowheads="1"/>
          </p:cNvSpPr>
          <p:nvPr>
            <p:ph type="body" idx="1"/>
          </p:nvPr>
        </p:nvSpPr>
        <p:spPr/>
        <p:txBody>
          <a:bodyPr/>
          <a:lstStyle/>
          <a:p>
            <a:pPr eaLnBrk="1" hangingPunct="1"/>
            <a:endParaRPr lang="en-US" altLang="en-US" smtClean="0"/>
          </a:p>
        </p:txBody>
      </p:sp>
      <p:sp>
        <p:nvSpPr>
          <p:cNvPr id="46084" name="Rectangle 48" descr="FRAME TYPES"/>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6085" name="Rectangle 49" descr="FRAME TYPES"/>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6086" name="Rectangle 50"/>
          <p:cNvSpPr>
            <a:spLocks noChangeArrowheads="1"/>
          </p:cNvSpPr>
          <p:nvPr/>
        </p:nvSpPr>
        <p:spPr bwMode="auto">
          <a:xfrm>
            <a:off x="422275" y="2819400"/>
            <a:ext cx="85280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10000"/>
              </a:lnSpc>
              <a:buClr>
                <a:srgbClr val="0000FF"/>
              </a:buClr>
              <a:buFontTx/>
              <a:buNone/>
            </a:pPr>
            <a:r>
              <a:rPr lang="en-US" altLang="en-US" sz="2400">
                <a:solidFill>
                  <a:srgbClr val="000000"/>
                </a:solidFill>
              </a:rPr>
              <a:t>Type and subtype identify the function of the frame:</a:t>
            </a:r>
          </a:p>
          <a:p>
            <a:pPr eaLnBrk="1" hangingPunct="1">
              <a:lnSpc>
                <a:spcPct val="110000"/>
              </a:lnSpc>
              <a:buClr>
                <a:srgbClr val="0000FF"/>
              </a:buClr>
            </a:pPr>
            <a:r>
              <a:rPr lang="en-US" altLang="en-US" sz="2400">
                <a:solidFill>
                  <a:srgbClr val="000000"/>
                </a:solidFill>
              </a:rPr>
              <a:t>Type=00	Management Frame </a:t>
            </a:r>
          </a:p>
          <a:p>
            <a:pPr lvl="1" eaLnBrk="1" hangingPunct="1">
              <a:lnSpc>
                <a:spcPct val="110000"/>
              </a:lnSpc>
              <a:buClr>
                <a:srgbClr val="0000FF"/>
              </a:buClr>
              <a:buFont typeface="Wingdings" pitchFamily="2" charset="2"/>
              <a:buNone/>
            </a:pPr>
            <a:r>
              <a:rPr lang="en-US" altLang="en-US" sz="2000">
                <a:solidFill>
                  <a:srgbClr val="000000"/>
                </a:solidFill>
              </a:rPr>
              <a:t>			Beacon 		(Re)Association</a:t>
            </a:r>
          </a:p>
          <a:p>
            <a:pPr lvl="1" eaLnBrk="1" hangingPunct="1">
              <a:lnSpc>
                <a:spcPct val="110000"/>
              </a:lnSpc>
              <a:buClr>
                <a:srgbClr val="0000FF"/>
              </a:buClr>
              <a:buFont typeface="Wingdings" pitchFamily="2" charset="2"/>
              <a:buNone/>
            </a:pPr>
            <a:r>
              <a:rPr lang="en-US" altLang="en-US" sz="2000">
                <a:solidFill>
                  <a:srgbClr val="000000"/>
                </a:solidFill>
              </a:rPr>
              <a:t>			Probe	 		(De)Authentication 	</a:t>
            </a:r>
          </a:p>
          <a:p>
            <a:pPr lvl="1" eaLnBrk="1" hangingPunct="1">
              <a:lnSpc>
                <a:spcPct val="110000"/>
              </a:lnSpc>
              <a:buClr>
                <a:srgbClr val="0000FF"/>
              </a:buClr>
              <a:buFont typeface="Wingdings" pitchFamily="2" charset="2"/>
              <a:buNone/>
            </a:pPr>
            <a:r>
              <a:rPr lang="en-US" altLang="en-US" sz="2000">
                <a:solidFill>
                  <a:srgbClr val="000000"/>
                </a:solidFill>
              </a:rPr>
              <a:t>			Power Management </a:t>
            </a:r>
          </a:p>
          <a:p>
            <a:pPr eaLnBrk="1" hangingPunct="1">
              <a:lnSpc>
                <a:spcPct val="110000"/>
              </a:lnSpc>
              <a:buClr>
                <a:srgbClr val="0000FF"/>
              </a:buClr>
            </a:pPr>
            <a:r>
              <a:rPr lang="en-US" altLang="en-US" sz="2400">
                <a:solidFill>
                  <a:srgbClr val="000000"/>
                </a:solidFill>
              </a:rPr>
              <a:t>Type=01	Control Frame</a:t>
            </a:r>
          </a:p>
          <a:p>
            <a:pPr lvl="1" eaLnBrk="1" hangingPunct="1">
              <a:lnSpc>
                <a:spcPct val="110000"/>
              </a:lnSpc>
              <a:buClr>
                <a:srgbClr val="0000FF"/>
              </a:buClr>
              <a:buFont typeface="Wingdings" pitchFamily="2" charset="2"/>
              <a:buNone/>
            </a:pPr>
            <a:r>
              <a:rPr lang="en-US" altLang="en-US" sz="2000">
                <a:solidFill>
                  <a:srgbClr val="000000"/>
                </a:solidFill>
              </a:rPr>
              <a:t>			RTS/CTS 		ACK</a:t>
            </a:r>
          </a:p>
          <a:p>
            <a:pPr eaLnBrk="1" hangingPunct="1">
              <a:lnSpc>
                <a:spcPct val="110000"/>
              </a:lnSpc>
              <a:buClr>
                <a:srgbClr val="0000FF"/>
              </a:buClr>
            </a:pPr>
            <a:r>
              <a:rPr lang="en-US" altLang="en-US" sz="2400">
                <a:solidFill>
                  <a:srgbClr val="000000"/>
                </a:solidFill>
              </a:rPr>
              <a:t>Type=10	Data Frame</a:t>
            </a:r>
          </a:p>
        </p:txBody>
      </p:sp>
      <p:grpSp>
        <p:nvGrpSpPr>
          <p:cNvPr id="46087" name="Group 51" descr="FRAME TYPES"/>
          <p:cNvGrpSpPr>
            <a:grpSpLocks/>
          </p:cNvGrpSpPr>
          <p:nvPr/>
        </p:nvGrpSpPr>
        <p:grpSpPr bwMode="auto">
          <a:xfrm>
            <a:off x="808038" y="1533525"/>
            <a:ext cx="7216775" cy="1062038"/>
            <a:chOff x="551" y="966"/>
            <a:chExt cx="4924" cy="669"/>
          </a:xfrm>
        </p:grpSpPr>
        <p:sp>
          <p:nvSpPr>
            <p:cNvPr id="46088" name="Rectangle 52"/>
            <p:cNvSpPr>
              <a:spLocks noChangeArrowheads="1"/>
            </p:cNvSpPr>
            <p:nvPr/>
          </p:nvSpPr>
          <p:spPr bwMode="auto">
            <a:xfrm>
              <a:off x="591" y="995"/>
              <a:ext cx="4884" cy="618"/>
            </a:xfrm>
            <a:prstGeom prst="rect">
              <a:avLst/>
            </a:prstGeom>
            <a:solidFill>
              <a:srgbClr val="CCECFF"/>
            </a:solidFill>
            <a:ln w="12700">
              <a:solidFill>
                <a:srgbClr val="000000"/>
              </a:solidFill>
              <a:miter lim="800000"/>
              <a:headEnd/>
              <a:tailEnd/>
            </a:ln>
            <a:effectLst>
              <a:outerShdw dist="107763" dir="2700000" algn="ctr" rotWithShape="0">
                <a:schemeClr val="bg2"/>
              </a:outerShdw>
            </a:effec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6089" name="Rectangle 53"/>
            <p:cNvSpPr>
              <a:spLocks noChangeArrowheads="1"/>
            </p:cNvSpPr>
            <p:nvPr/>
          </p:nvSpPr>
          <p:spPr bwMode="auto">
            <a:xfrm>
              <a:off x="906" y="1120"/>
              <a:ext cx="4553"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6090" name="Rectangle 54"/>
            <p:cNvSpPr>
              <a:spLocks noChangeArrowheads="1"/>
            </p:cNvSpPr>
            <p:nvPr/>
          </p:nvSpPr>
          <p:spPr bwMode="auto">
            <a:xfrm>
              <a:off x="1129" y="1120"/>
              <a:ext cx="456" cy="297"/>
            </a:xfrm>
            <a:prstGeom prst="rect">
              <a:avLst/>
            </a:prstGeom>
            <a:solidFill>
              <a:srgbClr val="0099CC"/>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6091" name="Rectangle 55"/>
            <p:cNvSpPr>
              <a:spLocks noChangeArrowheads="1"/>
            </p:cNvSpPr>
            <p:nvPr/>
          </p:nvSpPr>
          <p:spPr bwMode="auto">
            <a:xfrm>
              <a:off x="607" y="1120"/>
              <a:ext cx="532"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6092" name="Rectangle 56"/>
            <p:cNvSpPr>
              <a:spLocks noChangeArrowheads="1"/>
            </p:cNvSpPr>
            <p:nvPr/>
          </p:nvSpPr>
          <p:spPr bwMode="auto">
            <a:xfrm>
              <a:off x="1577" y="1120"/>
              <a:ext cx="603" cy="297"/>
            </a:xfrm>
            <a:prstGeom prst="rect">
              <a:avLst/>
            </a:prstGeom>
            <a:solidFill>
              <a:srgbClr val="0099CC"/>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6093" name="Rectangle 57"/>
            <p:cNvSpPr>
              <a:spLocks noChangeArrowheads="1"/>
            </p:cNvSpPr>
            <p:nvPr/>
          </p:nvSpPr>
          <p:spPr bwMode="auto">
            <a:xfrm>
              <a:off x="2172" y="1120"/>
              <a:ext cx="382" cy="29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6094" name="Rectangle 58"/>
            <p:cNvSpPr>
              <a:spLocks noChangeArrowheads="1"/>
            </p:cNvSpPr>
            <p:nvPr/>
          </p:nvSpPr>
          <p:spPr bwMode="auto">
            <a:xfrm>
              <a:off x="3737" y="1120"/>
              <a:ext cx="453"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6095" name="Rectangle 59"/>
            <p:cNvSpPr>
              <a:spLocks noChangeArrowheads="1"/>
            </p:cNvSpPr>
            <p:nvPr/>
          </p:nvSpPr>
          <p:spPr bwMode="auto">
            <a:xfrm>
              <a:off x="4184" y="1120"/>
              <a:ext cx="455"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6096" name="Rectangle 60"/>
            <p:cNvSpPr>
              <a:spLocks noChangeArrowheads="1"/>
            </p:cNvSpPr>
            <p:nvPr/>
          </p:nvSpPr>
          <p:spPr bwMode="auto">
            <a:xfrm>
              <a:off x="5004" y="1120"/>
              <a:ext cx="455"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6097" name="Rectangle 61"/>
            <p:cNvSpPr>
              <a:spLocks noChangeArrowheads="1"/>
            </p:cNvSpPr>
            <p:nvPr/>
          </p:nvSpPr>
          <p:spPr bwMode="auto">
            <a:xfrm>
              <a:off x="625" y="1142"/>
              <a:ext cx="44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Protocol</a:t>
              </a:r>
            </a:p>
          </p:txBody>
        </p:sp>
        <p:sp>
          <p:nvSpPr>
            <p:cNvPr id="46098" name="Rectangle 62"/>
            <p:cNvSpPr>
              <a:spLocks noChangeArrowheads="1"/>
            </p:cNvSpPr>
            <p:nvPr/>
          </p:nvSpPr>
          <p:spPr bwMode="auto">
            <a:xfrm>
              <a:off x="625" y="1258"/>
              <a:ext cx="4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Version</a:t>
              </a:r>
            </a:p>
          </p:txBody>
        </p:sp>
        <p:sp>
          <p:nvSpPr>
            <p:cNvPr id="46099" name="Rectangle 63"/>
            <p:cNvSpPr>
              <a:spLocks noChangeArrowheads="1"/>
            </p:cNvSpPr>
            <p:nvPr/>
          </p:nvSpPr>
          <p:spPr bwMode="auto">
            <a:xfrm>
              <a:off x="1146" y="1200"/>
              <a:ext cx="3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Type</a:t>
              </a:r>
            </a:p>
          </p:txBody>
        </p:sp>
        <p:sp>
          <p:nvSpPr>
            <p:cNvPr id="46100" name="Rectangle 64"/>
            <p:cNvSpPr>
              <a:spLocks noChangeArrowheads="1"/>
            </p:cNvSpPr>
            <p:nvPr/>
          </p:nvSpPr>
          <p:spPr bwMode="auto">
            <a:xfrm>
              <a:off x="1593" y="1200"/>
              <a:ext cx="46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SubType</a:t>
              </a:r>
            </a:p>
          </p:txBody>
        </p:sp>
        <p:sp>
          <p:nvSpPr>
            <p:cNvPr id="46101" name="Rectangle 65"/>
            <p:cNvSpPr>
              <a:spLocks noChangeArrowheads="1"/>
            </p:cNvSpPr>
            <p:nvPr/>
          </p:nvSpPr>
          <p:spPr bwMode="auto">
            <a:xfrm>
              <a:off x="2265" y="1142"/>
              <a:ext cx="2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To</a:t>
              </a:r>
            </a:p>
          </p:txBody>
        </p:sp>
        <p:sp>
          <p:nvSpPr>
            <p:cNvPr id="46102" name="Rectangle 66"/>
            <p:cNvSpPr>
              <a:spLocks noChangeArrowheads="1"/>
            </p:cNvSpPr>
            <p:nvPr/>
          </p:nvSpPr>
          <p:spPr bwMode="auto">
            <a:xfrm>
              <a:off x="2265" y="1258"/>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DS</a:t>
              </a:r>
            </a:p>
          </p:txBody>
        </p:sp>
        <p:sp>
          <p:nvSpPr>
            <p:cNvPr id="46103" name="Rectangle 67"/>
            <p:cNvSpPr>
              <a:spLocks noChangeArrowheads="1"/>
            </p:cNvSpPr>
            <p:nvPr/>
          </p:nvSpPr>
          <p:spPr bwMode="auto">
            <a:xfrm>
              <a:off x="3381" y="1200"/>
              <a:ext cx="33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Retry</a:t>
              </a:r>
            </a:p>
          </p:txBody>
        </p:sp>
        <p:sp>
          <p:nvSpPr>
            <p:cNvPr id="46104" name="Rectangle 68"/>
            <p:cNvSpPr>
              <a:spLocks noChangeArrowheads="1"/>
            </p:cNvSpPr>
            <p:nvPr/>
          </p:nvSpPr>
          <p:spPr bwMode="auto">
            <a:xfrm>
              <a:off x="3754" y="1142"/>
              <a:ext cx="27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Pwr</a:t>
              </a:r>
            </a:p>
          </p:txBody>
        </p:sp>
        <p:sp>
          <p:nvSpPr>
            <p:cNvPr id="46105" name="Rectangle 69"/>
            <p:cNvSpPr>
              <a:spLocks noChangeArrowheads="1"/>
            </p:cNvSpPr>
            <p:nvPr/>
          </p:nvSpPr>
          <p:spPr bwMode="auto">
            <a:xfrm>
              <a:off x="3754" y="1258"/>
              <a:ext cx="2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Mgt</a:t>
              </a:r>
            </a:p>
          </p:txBody>
        </p:sp>
        <p:sp>
          <p:nvSpPr>
            <p:cNvPr id="46106" name="Rectangle 70"/>
            <p:cNvSpPr>
              <a:spLocks noChangeArrowheads="1"/>
            </p:cNvSpPr>
            <p:nvPr/>
          </p:nvSpPr>
          <p:spPr bwMode="auto">
            <a:xfrm>
              <a:off x="4201" y="1142"/>
              <a:ext cx="3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More</a:t>
              </a:r>
            </a:p>
          </p:txBody>
        </p:sp>
        <p:sp>
          <p:nvSpPr>
            <p:cNvPr id="46107" name="Rectangle 71"/>
            <p:cNvSpPr>
              <a:spLocks noChangeArrowheads="1"/>
            </p:cNvSpPr>
            <p:nvPr/>
          </p:nvSpPr>
          <p:spPr bwMode="auto">
            <a:xfrm>
              <a:off x="4201" y="1258"/>
              <a:ext cx="2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Data</a:t>
              </a:r>
            </a:p>
          </p:txBody>
        </p:sp>
        <p:sp>
          <p:nvSpPr>
            <p:cNvPr id="46108" name="Rectangle 72"/>
            <p:cNvSpPr>
              <a:spLocks noChangeArrowheads="1"/>
            </p:cNvSpPr>
            <p:nvPr/>
          </p:nvSpPr>
          <p:spPr bwMode="auto">
            <a:xfrm>
              <a:off x="4647" y="1200"/>
              <a:ext cx="31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WEP</a:t>
              </a:r>
            </a:p>
          </p:txBody>
        </p:sp>
        <p:sp>
          <p:nvSpPr>
            <p:cNvPr id="46109" name="Rectangle 73"/>
            <p:cNvSpPr>
              <a:spLocks noChangeArrowheads="1"/>
            </p:cNvSpPr>
            <p:nvPr/>
          </p:nvSpPr>
          <p:spPr bwMode="auto">
            <a:xfrm>
              <a:off x="5020" y="1200"/>
              <a:ext cx="3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Rsvd</a:t>
              </a:r>
            </a:p>
          </p:txBody>
        </p:sp>
        <p:sp>
          <p:nvSpPr>
            <p:cNvPr id="46110" name="Rectangle 74"/>
            <p:cNvSpPr>
              <a:spLocks noChangeArrowheads="1"/>
            </p:cNvSpPr>
            <p:nvPr/>
          </p:nvSpPr>
          <p:spPr bwMode="auto">
            <a:xfrm>
              <a:off x="2190" y="1414"/>
              <a:ext cx="122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700">
                  <a:solidFill>
                    <a:srgbClr val="000000"/>
                  </a:solidFill>
                  <a:latin typeface="Times New Roman" pitchFamily="18" charset="0"/>
                </a:rPr>
                <a:t>Frame Control Field</a:t>
              </a:r>
            </a:p>
          </p:txBody>
        </p:sp>
        <p:sp>
          <p:nvSpPr>
            <p:cNvPr id="46111" name="Rectangle 75"/>
            <p:cNvSpPr>
              <a:spLocks noChangeArrowheads="1"/>
            </p:cNvSpPr>
            <p:nvPr/>
          </p:nvSpPr>
          <p:spPr bwMode="auto">
            <a:xfrm>
              <a:off x="551" y="966"/>
              <a:ext cx="37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Bits: 2</a:t>
              </a:r>
            </a:p>
          </p:txBody>
        </p:sp>
        <p:sp>
          <p:nvSpPr>
            <p:cNvPr id="46112" name="Rectangle 76"/>
            <p:cNvSpPr>
              <a:spLocks noChangeArrowheads="1"/>
            </p:cNvSpPr>
            <p:nvPr/>
          </p:nvSpPr>
          <p:spPr bwMode="auto">
            <a:xfrm>
              <a:off x="1221" y="96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2</a:t>
              </a:r>
            </a:p>
          </p:txBody>
        </p:sp>
        <p:sp>
          <p:nvSpPr>
            <p:cNvPr id="46113" name="Rectangle 77"/>
            <p:cNvSpPr>
              <a:spLocks noChangeArrowheads="1"/>
            </p:cNvSpPr>
            <p:nvPr/>
          </p:nvSpPr>
          <p:spPr bwMode="auto">
            <a:xfrm>
              <a:off x="1743" y="96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4</a:t>
              </a:r>
            </a:p>
          </p:txBody>
        </p:sp>
        <p:sp>
          <p:nvSpPr>
            <p:cNvPr id="46114" name="Rectangle 78"/>
            <p:cNvSpPr>
              <a:spLocks noChangeArrowheads="1"/>
            </p:cNvSpPr>
            <p:nvPr/>
          </p:nvSpPr>
          <p:spPr bwMode="auto">
            <a:xfrm>
              <a:off x="2265" y="96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6115" name="Rectangle 79"/>
            <p:cNvSpPr>
              <a:spLocks noChangeArrowheads="1"/>
            </p:cNvSpPr>
            <p:nvPr/>
          </p:nvSpPr>
          <p:spPr bwMode="auto">
            <a:xfrm>
              <a:off x="2637" y="96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6116" name="Rectangle 80"/>
            <p:cNvSpPr>
              <a:spLocks noChangeArrowheads="1"/>
            </p:cNvSpPr>
            <p:nvPr/>
          </p:nvSpPr>
          <p:spPr bwMode="auto">
            <a:xfrm>
              <a:off x="3083" y="96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6117" name="Rectangle 81"/>
            <p:cNvSpPr>
              <a:spLocks noChangeArrowheads="1"/>
            </p:cNvSpPr>
            <p:nvPr/>
          </p:nvSpPr>
          <p:spPr bwMode="auto">
            <a:xfrm>
              <a:off x="3455" y="96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6118" name="Rectangle 82"/>
            <p:cNvSpPr>
              <a:spLocks noChangeArrowheads="1"/>
            </p:cNvSpPr>
            <p:nvPr/>
          </p:nvSpPr>
          <p:spPr bwMode="auto">
            <a:xfrm>
              <a:off x="3829" y="96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6119" name="Rectangle 83"/>
            <p:cNvSpPr>
              <a:spLocks noChangeArrowheads="1"/>
            </p:cNvSpPr>
            <p:nvPr/>
          </p:nvSpPr>
          <p:spPr bwMode="auto">
            <a:xfrm>
              <a:off x="4275" y="96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6120" name="Rectangle 84"/>
            <p:cNvSpPr>
              <a:spLocks noChangeArrowheads="1"/>
            </p:cNvSpPr>
            <p:nvPr/>
          </p:nvSpPr>
          <p:spPr bwMode="auto">
            <a:xfrm>
              <a:off x="4722" y="96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6121" name="Rectangle 85"/>
            <p:cNvSpPr>
              <a:spLocks noChangeArrowheads="1"/>
            </p:cNvSpPr>
            <p:nvPr/>
          </p:nvSpPr>
          <p:spPr bwMode="auto">
            <a:xfrm>
              <a:off x="5095" y="966"/>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1</a:t>
              </a:r>
            </a:p>
          </p:txBody>
        </p:sp>
        <p:sp>
          <p:nvSpPr>
            <p:cNvPr id="46122" name="Rectangle 86"/>
            <p:cNvSpPr>
              <a:spLocks noChangeArrowheads="1"/>
            </p:cNvSpPr>
            <p:nvPr/>
          </p:nvSpPr>
          <p:spPr bwMode="auto">
            <a:xfrm>
              <a:off x="2545" y="1120"/>
              <a:ext cx="456" cy="29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6123" name="Rectangle 87"/>
            <p:cNvSpPr>
              <a:spLocks noChangeArrowheads="1"/>
            </p:cNvSpPr>
            <p:nvPr/>
          </p:nvSpPr>
          <p:spPr bwMode="auto">
            <a:xfrm>
              <a:off x="2563" y="1258"/>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DS</a:t>
              </a:r>
            </a:p>
          </p:txBody>
        </p:sp>
        <p:sp>
          <p:nvSpPr>
            <p:cNvPr id="46124" name="Rectangle 88"/>
            <p:cNvSpPr>
              <a:spLocks noChangeArrowheads="1"/>
            </p:cNvSpPr>
            <p:nvPr/>
          </p:nvSpPr>
          <p:spPr bwMode="auto">
            <a:xfrm>
              <a:off x="2563" y="1142"/>
              <a:ext cx="3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From</a:t>
              </a:r>
            </a:p>
          </p:txBody>
        </p:sp>
        <p:sp>
          <p:nvSpPr>
            <p:cNvPr id="46125" name="Rectangle 89"/>
            <p:cNvSpPr>
              <a:spLocks noChangeArrowheads="1"/>
            </p:cNvSpPr>
            <p:nvPr/>
          </p:nvSpPr>
          <p:spPr bwMode="auto">
            <a:xfrm>
              <a:off x="2955" y="1120"/>
              <a:ext cx="456" cy="297"/>
            </a:xfrm>
            <a:prstGeom prst="rect">
              <a:avLst/>
            </a:prstGeom>
            <a:solidFill>
              <a:srgbClr val="FFFFFF"/>
            </a:solidFill>
            <a:ln w="25400">
              <a:solidFill>
                <a:srgbClr val="000000"/>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6126" name="Rectangle 90"/>
            <p:cNvSpPr>
              <a:spLocks noChangeArrowheads="1"/>
            </p:cNvSpPr>
            <p:nvPr/>
          </p:nvSpPr>
          <p:spPr bwMode="auto">
            <a:xfrm>
              <a:off x="3009" y="1142"/>
              <a:ext cx="3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More</a:t>
              </a:r>
            </a:p>
          </p:txBody>
        </p:sp>
        <p:sp>
          <p:nvSpPr>
            <p:cNvPr id="46127" name="Rectangle 91"/>
            <p:cNvSpPr>
              <a:spLocks noChangeArrowheads="1"/>
            </p:cNvSpPr>
            <p:nvPr/>
          </p:nvSpPr>
          <p:spPr bwMode="auto">
            <a:xfrm>
              <a:off x="3009" y="1258"/>
              <a:ext cx="2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solidFill>
                    <a:srgbClr val="000000"/>
                  </a:solidFill>
                  <a:latin typeface="Times New Roman" pitchFamily="18" charset="0"/>
                </a:rPr>
                <a:t>Frag</a:t>
              </a: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t>802.11 MAC</a:t>
            </a:r>
            <a:endParaRPr lang="el-GR" altLang="en-US" smtClean="0"/>
          </a:p>
        </p:txBody>
      </p:sp>
      <p:sp>
        <p:nvSpPr>
          <p:cNvPr id="47107" name="Rectangle 3"/>
          <p:cNvSpPr>
            <a:spLocks noGrp="1" noChangeArrowheads="1"/>
          </p:cNvSpPr>
          <p:nvPr>
            <p:ph type="body" idx="1"/>
          </p:nvPr>
        </p:nvSpPr>
        <p:spPr/>
        <p:txBody>
          <a:bodyPr/>
          <a:lstStyle/>
          <a:p>
            <a:pPr lvl="1" eaLnBrk="1" hangingPunct="1">
              <a:lnSpc>
                <a:spcPct val="90000"/>
              </a:lnSpc>
            </a:pPr>
            <a:r>
              <a:rPr lang="en-US" altLang="en-US" sz="2400" smtClean="0"/>
              <a:t>The basic services provided by the MAC layer are the mandatory </a:t>
            </a:r>
            <a:r>
              <a:rPr lang="en-US" altLang="en-US" sz="2400" b="1" smtClean="0"/>
              <a:t>asynchronous data service </a:t>
            </a:r>
            <a:r>
              <a:rPr lang="en-US" altLang="en-US" sz="2400" smtClean="0"/>
              <a:t>and an optional </a:t>
            </a:r>
            <a:r>
              <a:rPr lang="en-US" altLang="en-US" sz="2400" b="1" smtClean="0"/>
              <a:t>time-bounded service</a:t>
            </a:r>
            <a:r>
              <a:rPr lang="en-US" altLang="en-US" sz="2400" smtClean="0"/>
              <a:t>.</a:t>
            </a:r>
          </a:p>
          <a:p>
            <a:pPr lvl="1" eaLnBrk="1" hangingPunct="1">
              <a:lnSpc>
                <a:spcPct val="90000"/>
              </a:lnSpc>
            </a:pPr>
            <a:r>
              <a:rPr lang="en-US" altLang="en-US" sz="2400" smtClean="0"/>
              <a:t>IEEE 802.11 offers only the asynchronous data service in ad-hoc network mode</a:t>
            </a:r>
          </a:p>
          <a:p>
            <a:pPr lvl="1" eaLnBrk="1" hangingPunct="1">
              <a:lnSpc>
                <a:spcPct val="90000"/>
              </a:lnSpc>
            </a:pPr>
            <a:r>
              <a:rPr lang="en-US" altLang="en-US" sz="2400" smtClean="0"/>
              <a:t>Both service types can be offered using an infrastructure-based network together with the access point coordinating medium access.</a:t>
            </a:r>
          </a:p>
          <a:p>
            <a:pPr lvl="1" eaLnBrk="1" hangingPunct="1">
              <a:lnSpc>
                <a:spcPct val="90000"/>
              </a:lnSpc>
            </a:pPr>
            <a:r>
              <a:rPr lang="en-US" altLang="en-US" sz="2400" smtClean="0"/>
              <a:t>The asynchronous service supports broadcast and multicast packets, and packet exchange is based on a “best-effort” model </a:t>
            </a:r>
          </a:p>
          <a:p>
            <a:pPr lvl="2" eaLnBrk="1" hangingPunct="1">
              <a:lnSpc>
                <a:spcPct val="90000"/>
              </a:lnSpc>
            </a:pPr>
            <a:r>
              <a:rPr lang="en-US" altLang="en-US" sz="2000" smtClean="0"/>
              <a:t>no delay bounds can be given for transmission</a:t>
            </a:r>
          </a:p>
          <a:p>
            <a:pPr lvl="2" eaLnBrk="1" hangingPunct="1">
              <a:lnSpc>
                <a:spcPct val="90000"/>
              </a:lnSpc>
            </a:pPr>
            <a:r>
              <a:rPr lang="en-US" altLang="en-US" sz="2000" smtClean="0"/>
              <a:t>cannot guarantee a maximum access delay or minimum transmission bandwidth</a:t>
            </a:r>
            <a:endParaRPr lang="el-GR" altLang="en-US" sz="20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t>802.11 MAC (cont)</a:t>
            </a:r>
            <a:endParaRPr lang="el-GR" altLang="en-US" smtClean="0"/>
          </a:p>
        </p:txBody>
      </p:sp>
      <p:sp>
        <p:nvSpPr>
          <p:cNvPr id="48131" name="Rectangle 3"/>
          <p:cNvSpPr>
            <a:spLocks noGrp="1" noChangeArrowheads="1"/>
          </p:cNvSpPr>
          <p:nvPr>
            <p:ph type="body" idx="1"/>
          </p:nvPr>
        </p:nvSpPr>
        <p:spPr/>
        <p:txBody>
          <a:bodyPr/>
          <a:lstStyle/>
          <a:p>
            <a:pPr lvl="1" eaLnBrk="1" hangingPunct="1">
              <a:lnSpc>
                <a:spcPct val="90000"/>
              </a:lnSpc>
            </a:pPr>
            <a:r>
              <a:rPr lang="en-US" altLang="en-US" sz="2400" smtClean="0"/>
              <a:t>Three basic access mechanisms have been defined for IEEE 802.11</a:t>
            </a:r>
          </a:p>
          <a:p>
            <a:pPr lvl="2" eaLnBrk="1" hangingPunct="1">
              <a:lnSpc>
                <a:spcPct val="90000"/>
              </a:lnSpc>
            </a:pPr>
            <a:r>
              <a:rPr lang="en-US" altLang="en-US" sz="2000" smtClean="0"/>
              <a:t>CSMA/CA (mandatory)</a:t>
            </a:r>
          </a:p>
          <a:p>
            <a:pPr lvl="2" eaLnBrk="1" hangingPunct="1">
              <a:lnSpc>
                <a:spcPct val="90000"/>
              </a:lnSpc>
            </a:pPr>
            <a:r>
              <a:rPr lang="en-US" altLang="en-US" sz="2000" smtClean="0"/>
              <a:t>Optional method avoiding the hidden terminal problem</a:t>
            </a:r>
          </a:p>
          <a:p>
            <a:pPr lvl="2" eaLnBrk="1" hangingPunct="1">
              <a:lnSpc>
                <a:spcPct val="90000"/>
              </a:lnSpc>
            </a:pPr>
            <a:r>
              <a:rPr lang="en-US" altLang="en-US" sz="2000" smtClean="0"/>
              <a:t>A contention-free polling method for time-bounded service</a:t>
            </a:r>
          </a:p>
          <a:p>
            <a:pPr lvl="3" eaLnBrk="1" hangingPunct="1">
              <a:lnSpc>
                <a:spcPct val="90000"/>
              </a:lnSpc>
            </a:pPr>
            <a:r>
              <a:rPr lang="en-US" altLang="en-US" sz="1800" smtClean="0"/>
              <a:t>access point polls terminals according to a list</a:t>
            </a:r>
          </a:p>
          <a:p>
            <a:pPr lvl="1" eaLnBrk="1" hangingPunct="1">
              <a:lnSpc>
                <a:spcPct val="90000"/>
              </a:lnSpc>
            </a:pPr>
            <a:r>
              <a:rPr lang="en-US" altLang="en-US" sz="2400" smtClean="0"/>
              <a:t>The first two methods are also summarized as </a:t>
            </a:r>
            <a:r>
              <a:rPr lang="en-US" altLang="en-US" sz="2400" b="1" smtClean="0"/>
              <a:t>distributed coordination function (DCF)</a:t>
            </a:r>
          </a:p>
          <a:p>
            <a:pPr lvl="1" eaLnBrk="1" hangingPunct="1">
              <a:lnSpc>
                <a:spcPct val="90000"/>
              </a:lnSpc>
            </a:pPr>
            <a:r>
              <a:rPr lang="en-US" altLang="en-US" sz="2400" smtClean="0"/>
              <a:t>The third method is called p</a:t>
            </a:r>
            <a:r>
              <a:rPr lang="en-US" altLang="en-US" sz="2400" b="1" smtClean="0"/>
              <a:t>oint coordination function </a:t>
            </a:r>
            <a:r>
              <a:rPr lang="el-GR" altLang="en-US" sz="2400" b="1" smtClean="0"/>
              <a:t>(</a:t>
            </a:r>
            <a:r>
              <a:rPr lang="en-US" altLang="en-US" sz="2400" b="1" smtClean="0"/>
              <a:t>PCF)</a:t>
            </a:r>
            <a:r>
              <a:rPr lang="en-US" altLang="en-US" sz="2400" smtClean="0"/>
              <a:t>  </a:t>
            </a:r>
          </a:p>
          <a:p>
            <a:pPr lvl="1" eaLnBrk="1" hangingPunct="1">
              <a:lnSpc>
                <a:spcPct val="90000"/>
              </a:lnSpc>
            </a:pPr>
            <a:r>
              <a:rPr lang="en-US" altLang="en-US" sz="2400" smtClean="0"/>
              <a:t>DCF only offers asynchronous service, while PCF offers both asynchronous and time-bounded service, but needs an access point to control medium access and to avoid contention.</a:t>
            </a:r>
          </a:p>
          <a:p>
            <a:pPr eaLnBrk="1" hangingPunct="1">
              <a:lnSpc>
                <a:spcPct val="90000"/>
              </a:lnSpc>
            </a:pPr>
            <a:endParaRPr lang="el-GR" altLang="en-US" sz="28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descr="FRAME TYPES"/>
          <p:cNvSpPr>
            <a:spLocks noChangeArrowheads="1"/>
          </p:cNvSpPr>
          <p:nvPr/>
        </p:nvSpPr>
        <p:spPr bwMode="auto">
          <a:xfrm>
            <a:off x="0" y="6096000"/>
            <a:ext cx="91440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49155" name="Rectangle 2"/>
          <p:cNvSpPr>
            <a:spLocks noGrp="1" noChangeArrowheads="1"/>
          </p:cNvSpPr>
          <p:nvPr>
            <p:ph type="title"/>
          </p:nvPr>
        </p:nvSpPr>
        <p:spPr/>
        <p:txBody>
          <a:bodyPr/>
          <a:lstStyle/>
          <a:p>
            <a:pPr eaLnBrk="1" hangingPunct="1"/>
            <a:r>
              <a:rPr lang="en-US" altLang="en-US" smtClean="0"/>
              <a:t>802.11 MAC (DCF)</a:t>
            </a:r>
            <a:endParaRPr lang="el-GR" altLang="en-US" smtClean="0"/>
          </a:p>
        </p:txBody>
      </p:sp>
      <p:sp>
        <p:nvSpPr>
          <p:cNvPr id="49156" name="Rectangle 3"/>
          <p:cNvSpPr>
            <a:spLocks noGrp="1" noChangeArrowheads="1"/>
          </p:cNvSpPr>
          <p:nvPr>
            <p:ph type="body" idx="1"/>
          </p:nvPr>
        </p:nvSpPr>
        <p:spPr>
          <a:xfrm>
            <a:off x="304800" y="1295400"/>
            <a:ext cx="8382000" cy="5334000"/>
          </a:xfrm>
        </p:spPr>
        <p:txBody>
          <a:bodyPr/>
          <a:lstStyle/>
          <a:p>
            <a:pPr eaLnBrk="1" hangingPunct="1">
              <a:lnSpc>
                <a:spcPct val="80000"/>
              </a:lnSpc>
            </a:pPr>
            <a:r>
              <a:rPr lang="el-GR" altLang="en-US" sz="2400" smtClean="0"/>
              <a:t>CSMA/CA</a:t>
            </a:r>
            <a:r>
              <a:rPr lang="en-US" altLang="en-US" sz="2400" smtClean="0"/>
              <a:t> </a:t>
            </a:r>
            <a:r>
              <a:rPr lang="el-GR" altLang="en-US" sz="2400" smtClean="0"/>
              <a:t>based </a:t>
            </a:r>
          </a:p>
          <a:p>
            <a:pPr lvl="1" eaLnBrk="1" hangingPunct="1">
              <a:lnSpc>
                <a:spcPct val="80000"/>
              </a:lnSpc>
            </a:pPr>
            <a:r>
              <a:rPr lang="en-US" altLang="en-US" sz="2000" smtClean="0"/>
              <a:t>Carrier Sense=</a:t>
            </a:r>
            <a:r>
              <a:rPr lang="el-GR" altLang="en-US" sz="2000" smtClean="0"/>
              <a:t>Listen before you talk</a:t>
            </a:r>
            <a:endParaRPr lang="en-US" altLang="en-US" sz="2000" smtClean="0"/>
          </a:p>
          <a:p>
            <a:pPr lvl="1" eaLnBrk="1" hangingPunct="1">
              <a:lnSpc>
                <a:spcPct val="80000"/>
              </a:lnSpc>
            </a:pPr>
            <a:r>
              <a:rPr lang="en-US" altLang="en-US" sz="2000" smtClean="0"/>
              <a:t>Uses exponential backoff</a:t>
            </a:r>
            <a:endParaRPr lang="el-GR" altLang="en-US" sz="2000" smtClean="0"/>
          </a:p>
          <a:p>
            <a:pPr lvl="1" eaLnBrk="1" hangingPunct="1">
              <a:lnSpc>
                <a:spcPct val="80000"/>
              </a:lnSpc>
            </a:pPr>
            <a:r>
              <a:rPr lang="el-GR" altLang="en-US" sz="2000" smtClean="0"/>
              <a:t>Different from CSMA/CD (used in wireline MAC) – why ??</a:t>
            </a:r>
          </a:p>
          <a:p>
            <a:pPr eaLnBrk="1" hangingPunct="1">
              <a:lnSpc>
                <a:spcPct val="80000"/>
              </a:lnSpc>
            </a:pPr>
            <a:r>
              <a:rPr lang="el-GR" altLang="en-US" sz="2400" smtClean="0"/>
              <a:t>Robust for error and interference </a:t>
            </a:r>
            <a:r>
              <a:rPr lang="en-US" altLang="en-US" sz="2400" smtClean="0"/>
              <a:t>control</a:t>
            </a:r>
            <a:endParaRPr lang="el-GR" altLang="en-US" sz="2400" smtClean="0"/>
          </a:p>
          <a:p>
            <a:pPr lvl="1" eaLnBrk="1" hangingPunct="1">
              <a:lnSpc>
                <a:spcPct val="80000"/>
              </a:lnSpc>
            </a:pPr>
            <a:r>
              <a:rPr lang="en-US" altLang="en-US" sz="2000" smtClean="0"/>
              <a:t>More efficient to deal with errors at the MAC level than higher layer (such as TCP)</a:t>
            </a:r>
          </a:p>
          <a:p>
            <a:pPr lvl="1" eaLnBrk="1" hangingPunct="1">
              <a:lnSpc>
                <a:spcPct val="80000"/>
              </a:lnSpc>
            </a:pPr>
            <a:r>
              <a:rPr lang="el-GR" altLang="en-US" sz="2000" smtClean="0"/>
              <a:t>MAC layer ACKnowledgment for unicast frames</a:t>
            </a:r>
          </a:p>
          <a:p>
            <a:pPr lvl="1" eaLnBrk="1" hangingPunct="1">
              <a:lnSpc>
                <a:spcPct val="80000"/>
              </a:lnSpc>
            </a:pPr>
            <a:r>
              <a:rPr lang="el-GR" altLang="en-US" sz="2000" smtClean="0"/>
              <a:t>MAC level </a:t>
            </a:r>
            <a:r>
              <a:rPr lang="en-US" altLang="en-US" sz="2000" smtClean="0"/>
              <a:t>loss </a:t>
            </a:r>
            <a:r>
              <a:rPr lang="el-GR" altLang="en-US" sz="2000" smtClean="0"/>
              <a:t>recovery through finite retransmissions</a:t>
            </a:r>
          </a:p>
          <a:p>
            <a:pPr lvl="1" eaLnBrk="1" hangingPunct="1">
              <a:lnSpc>
                <a:spcPct val="80000"/>
              </a:lnSpc>
            </a:pPr>
            <a:r>
              <a:rPr lang="en-US" altLang="en-US" sz="2000" smtClean="0"/>
              <a:t>No ACKs</a:t>
            </a:r>
            <a:r>
              <a:rPr lang="el-GR" altLang="en-US" sz="2000" smtClean="0"/>
              <a:t> for </a:t>
            </a:r>
            <a:r>
              <a:rPr lang="en-US" altLang="en-US" sz="2000" smtClean="0"/>
              <a:t>b</a:t>
            </a:r>
            <a:r>
              <a:rPr lang="el-GR" altLang="en-US" sz="2000" smtClean="0"/>
              <a:t>roadcast frames </a:t>
            </a:r>
          </a:p>
          <a:p>
            <a:pPr eaLnBrk="1" hangingPunct="1">
              <a:lnSpc>
                <a:spcPct val="80000"/>
              </a:lnSpc>
            </a:pPr>
            <a:r>
              <a:rPr lang="en-US" altLang="en-US" sz="2400" smtClean="0"/>
              <a:t>Physical carrier sense</a:t>
            </a:r>
          </a:p>
          <a:p>
            <a:pPr lvl="1" eaLnBrk="1" hangingPunct="1">
              <a:lnSpc>
                <a:spcPct val="80000"/>
              </a:lnSpc>
            </a:pPr>
            <a:r>
              <a:rPr lang="en-US" altLang="en-US" sz="2000" smtClean="0"/>
              <a:t>Sense medium for certain time to ensure channel free</a:t>
            </a:r>
          </a:p>
          <a:p>
            <a:pPr lvl="1" eaLnBrk="1" hangingPunct="1">
              <a:lnSpc>
                <a:spcPct val="80000"/>
              </a:lnSpc>
            </a:pPr>
            <a:r>
              <a:rPr lang="en-US" altLang="en-US" sz="2000" smtClean="0"/>
              <a:t>uses Clear Channel Assessment signal detection</a:t>
            </a:r>
            <a:endParaRPr lang="el-GR" altLang="en-US" sz="2000" smtClean="0"/>
          </a:p>
          <a:p>
            <a:pPr eaLnBrk="1" hangingPunct="1">
              <a:lnSpc>
                <a:spcPct val="80000"/>
              </a:lnSpc>
            </a:pPr>
            <a:r>
              <a:rPr lang="el-GR" altLang="en-US" sz="2400" smtClean="0"/>
              <a:t>Optional RTS/CTS offers Virtual Carrier Sensing</a:t>
            </a:r>
          </a:p>
          <a:p>
            <a:pPr lvl="1" eaLnBrk="1" hangingPunct="1">
              <a:lnSpc>
                <a:spcPct val="80000"/>
              </a:lnSpc>
            </a:pPr>
            <a:r>
              <a:rPr lang="el-GR" altLang="en-US" sz="2000" smtClean="0"/>
              <a:t>RTS/CTS include </a:t>
            </a:r>
            <a:r>
              <a:rPr lang="en-US" altLang="en-US" sz="2000" smtClean="0"/>
              <a:t>transmission </a:t>
            </a:r>
            <a:r>
              <a:rPr lang="el-GR" altLang="en-US" sz="2000" smtClean="0"/>
              <a:t>duration </a:t>
            </a:r>
            <a:r>
              <a:rPr lang="en-US" altLang="en-US" sz="2000" smtClean="0"/>
              <a:t>(Network Allocation Vector – NAV)</a:t>
            </a:r>
            <a:endParaRPr lang="el-GR" altLang="en-US" sz="2000" smtClean="0"/>
          </a:p>
          <a:p>
            <a:pPr lvl="1" eaLnBrk="1" hangingPunct="1">
              <a:lnSpc>
                <a:spcPct val="80000"/>
              </a:lnSpc>
            </a:pPr>
            <a:r>
              <a:rPr lang="el-GR" altLang="en-US" sz="2000" smtClean="0"/>
              <a:t>Addresses hidden terminal problems</a:t>
            </a:r>
          </a:p>
          <a:p>
            <a:pPr eaLnBrk="1" hangingPunct="1">
              <a:lnSpc>
                <a:spcPct val="80000"/>
              </a:lnSpc>
            </a:pPr>
            <a:endParaRPr lang="el-GR" altLang="en-US" sz="24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t>Wireless collision detection</a:t>
            </a:r>
            <a:endParaRPr lang="el-GR" altLang="en-US" smtClean="0"/>
          </a:p>
        </p:txBody>
      </p:sp>
      <p:sp>
        <p:nvSpPr>
          <p:cNvPr id="50179" name="Rectangle 3"/>
          <p:cNvSpPr>
            <a:spLocks noGrp="1" noChangeArrowheads="1"/>
          </p:cNvSpPr>
          <p:nvPr>
            <p:ph type="body" idx="1"/>
          </p:nvPr>
        </p:nvSpPr>
        <p:spPr/>
        <p:txBody>
          <a:bodyPr/>
          <a:lstStyle/>
          <a:p>
            <a:pPr eaLnBrk="1" hangingPunct="1"/>
            <a:r>
              <a:rPr lang="en-US" altLang="en-US" smtClean="0"/>
              <a:t>typically wireless adapters have single radio that either transmits or receives at any time</a:t>
            </a:r>
          </a:p>
          <a:p>
            <a:pPr eaLnBrk="1" hangingPunct="1"/>
            <a:r>
              <a:rPr lang="en-US" altLang="en-US" smtClean="0"/>
              <a:t>collision detection in wireline networks based on signal strength</a:t>
            </a:r>
          </a:p>
          <a:p>
            <a:pPr eaLnBrk="1" hangingPunct="1"/>
            <a:r>
              <a:rPr lang="en-US" altLang="en-US" smtClean="0"/>
              <a:t>wireless channel attenuation</a:t>
            </a:r>
          </a:p>
          <a:p>
            <a:pPr lvl="1" eaLnBrk="1" hangingPunct="1"/>
            <a:r>
              <a:rPr lang="en-US" altLang="en-US" smtClean="0"/>
              <a:t>transmitters might not hear each other (hidden terminal) – collision inferred by lost ACK</a:t>
            </a:r>
          </a:p>
          <a:p>
            <a:pPr lvl="1" eaLnBrk="1" hangingPunct="1"/>
            <a:r>
              <a:rPr lang="en-US" altLang="en-US" smtClean="0"/>
              <a:t>destination might hear one transmitter (false collision</a:t>
            </a:r>
          </a:p>
          <a:p>
            <a:pPr lvl="1" eaLnBrk="1" hangingPunct="1"/>
            <a:endParaRPr lang="el-GR" alt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t>Inter-frame Spacing</a:t>
            </a:r>
            <a:endParaRPr lang="el-GR" altLang="en-US" smtClean="0"/>
          </a:p>
        </p:txBody>
      </p:sp>
      <p:sp>
        <p:nvSpPr>
          <p:cNvPr id="51203" name="Rectangle 3"/>
          <p:cNvSpPr>
            <a:spLocks noGrp="1" noChangeArrowheads="1"/>
          </p:cNvSpPr>
          <p:nvPr>
            <p:ph type="body" idx="1"/>
          </p:nvPr>
        </p:nvSpPr>
        <p:spPr>
          <a:xfrm>
            <a:off x="304800" y="1295400"/>
            <a:ext cx="8382000" cy="5562600"/>
          </a:xfrm>
        </p:spPr>
        <p:txBody>
          <a:bodyPr/>
          <a:lstStyle/>
          <a:p>
            <a:pPr eaLnBrk="1" hangingPunct="1">
              <a:lnSpc>
                <a:spcPct val="80000"/>
              </a:lnSpc>
            </a:pPr>
            <a:r>
              <a:rPr lang="en-US" altLang="en-US" sz="2400" smtClean="0"/>
              <a:t>IFS: minimum time channel must be sensed idle prior to transmission </a:t>
            </a:r>
          </a:p>
          <a:p>
            <a:pPr lvl="1" eaLnBrk="1" hangingPunct="1">
              <a:lnSpc>
                <a:spcPct val="80000"/>
              </a:lnSpc>
            </a:pPr>
            <a:r>
              <a:rPr lang="en-US" altLang="en-US" sz="2000" b="1" smtClean="0"/>
              <a:t>Short inter-frame spacing (SIFS)</a:t>
            </a:r>
            <a:endParaRPr lang="en-US" altLang="en-US" sz="2000" smtClean="0"/>
          </a:p>
          <a:p>
            <a:pPr lvl="2" eaLnBrk="1" hangingPunct="1">
              <a:lnSpc>
                <a:spcPct val="80000"/>
              </a:lnSpc>
            </a:pPr>
            <a:r>
              <a:rPr lang="en-US" altLang="en-US" sz="1800" smtClean="0"/>
              <a:t>the shortest waiting time for medium access	</a:t>
            </a:r>
          </a:p>
          <a:p>
            <a:pPr lvl="2" eaLnBrk="1" hangingPunct="1">
              <a:lnSpc>
                <a:spcPct val="80000"/>
              </a:lnSpc>
            </a:pPr>
            <a:r>
              <a:rPr lang="en-US" altLang="en-US" sz="1800" smtClean="0"/>
              <a:t>defined for short </a:t>
            </a:r>
            <a:r>
              <a:rPr lang="en-US" altLang="en-US" sz="1800" smtClean="0">
                <a:solidFill>
                  <a:schemeClr val="tx2"/>
                </a:solidFill>
              </a:rPr>
              <a:t>control messages</a:t>
            </a:r>
            <a:r>
              <a:rPr lang="en-US" altLang="en-US" sz="1800" smtClean="0"/>
              <a:t> (e.g., ACK of data packets)</a:t>
            </a:r>
          </a:p>
          <a:p>
            <a:pPr lvl="1" eaLnBrk="1" hangingPunct="1">
              <a:lnSpc>
                <a:spcPct val="80000"/>
              </a:lnSpc>
            </a:pPr>
            <a:r>
              <a:rPr lang="en-US" altLang="en-US" sz="2000" b="1" smtClean="0"/>
              <a:t>DCF inter-frame spacing (DIFS)</a:t>
            </a:r>
            <a:r>
              <a:rPr lang="en-US" altLang="en-US" sz="2000" smtClean="0"/>
              <a:t>  </a:t>
            </a:r>
          </a:p>
          <a:p>
            <a:pPr lvl="2" eaLnBrk="1" hangingPunct="1">
              <a:lnSpc>
                <a:spcPct val="80000"/>
              </a:lnSpc>
            </a:pPr>
            <a:r>
              <a:rPr lang="en-US" altLang="en-US" sz="1800" smtClean="0"/>
              <a:t>the longest waiting time used for asynchronous data service within a contention period</a:t>
            </a:r>
          </a:p>
          <a:p>
            <a:pPr lvl="2" eaLnBrk="1" hangingPunct="1">
              <a:lnSpc>
                <a:spcPct val="80000"/>
              </a:lnSpc>
            </a:pPr>
            <a:r>
              <a:rPr lang="en-US" altLang="en-US" sz="1800" smtClean="0"/>
              <a:t>SIFS + two slot times</a:t>
            </a:r>
          </a:p>
          <a:p>
            <a:pPr lvl="1" eaLnBrk="1" hangingPunct="1">
              <a:lnSpc>
                <a:spcPct val="80000"/>
              </a:lnSpc>
            </a:pPr>
            <a:r>
              <a:rPr lang="en-US" altLang="en-US" sz="2000" b="1" smtClean="0"/>
              <a:t>PCF inter-frame spacing (PIFS)</a:t>
            </a:r>
            <a:r>
              <a:rPr lang="en-US" altLang="en-US" sz="2000" smtClean="0"/>
              <a:t> </a:t>
            </a:r>
          </a:p>
          <a:p>
            <a:pPr lvl="2" eaLnBrk="1" hangingPunct="1">
              <a:lnSpc>
                <a:spcPct val="80000"/>
              </a:lnSpc>
            </a:pPr>
            <a:r>
              <a:rPr lang="en-US" altLang="en-US" sz="1800" smtClean="0"/>
              <a:t>an access point polling other nodes only has to wait PIFS for medium access (for a time-bounded service)</a:t>
            </a:r>
          </a:p>
          <a:p>
            <a:pPr lvl="2" eaLnBrk="1" hangingPunct="1">
              <a:lnSpc>
                <a:spcPct val="80000"/>
              </a:lnSpc>
            </a:pPr>
            <a:r>
              <a:rPr lang="en-US" altLang="en-US" sz="1800" smtClean="0"/>
              <a:t>SIFS + one slot time</a:t>
            </a:r>
          </a:p>
          <a:p>
            <a:pPr eaLnBrk="1" hangingPunct="1">
              <a:lnSpc>
                <a:spcPct val="80000"/>
              </a:lnSpc>
            </a:pPr>
            <a:r>
              <a:rPr lang="en-US" altLang="en-US" sz="2400" smtClean="0"/>
              <a:t>Different IFS values allow differential access to wireless channel</a:t>
            </a:r>
          </a:p>
          <a:p>
            <a:pPr eaLnBrk="1" hangingPunct="1">
              <a:lnSpc>
                <a:spcPct val="80000"/>
              </a:lnSpc>
            </a:pPr>
            <a:r>
              <a:rPr lang="en-US" altLang="en-US" sz="2400" smtClean="0"/>
              <a:t>Delay values in slot time</a:t>
            </a:r>
          </a:p>
          <a:p>
            <a:pPr lvl="1" eaLnBrk="1" hangingPunct="1">
              <a:lnSpc>
                <a:spcPct val="80000"/>
              </a:lnSpc>
            </a:pPr>
            <a:r>
              <a:rPr lang="en-US" altLang="en-US" sz="2000" smtClean="0"/>
              <a:t>slot time=maximum time to detect a transmitting station (20 </a:t>
            </a:r>
            <a:r>
              <a:rPr lang="en-US" altLang="en-US" sz="2400" smtClean="0">
                <a:latin typeface="Symbol" pitchFamily="18" charset="2"/>
              </a:rPr>
              <a:t>m</a:t>
            </a:r>
            <a:r>
              <a:rPr lang="en-US" altLang="en-US" sz="2000" smtClean="0"/>
              <a:t>sec in 802.11b</a:t>
            </a:r>
          </a:p>
          <a:p>
            <a:pPr eaLnBrk="1" hangingPunct="1">
              <a:lnSpc>
                <a:spcPct val="80000"/>
              </a:lnSpc>
            </a:pPr>
            <a:endParaRPr lang="el-GR" altLang="en-US" sz="24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dirty="0" smtClean="0"/>
              <a:t> </a:t>
            </a:r>
          </a:p>
        </p:txBody>
      </p:sp>
      <p:sp>
        <p:nvSpPr>
          <p:cNvPr id="52227" name="Rectangle 3"/>
          <p:cNvSpPr>
            <a:spLocks noGrp="1" noChangeArrowheads="1"/>
          </p:cNvSpPr>
          <p:nvPr>
            <p:ph type="body" idx="1"/>
          </p:nvPr>
        </p:nvSpPr>
        <p:spPr/>
        <p:txBody>
          <a:bodyPr/>
          <a:lstStyle/>
          <a:p>
            <a:pPr eaLnBrk="1" hangingPunct="1">
              <a:lnSpc>
                <a:spcPct val="90000"/>
              </a:lnSpc>
            </a:pPr>
            <a:r>
              <a:rPr lang="en-US" altLang="en-US" sz="2800" smtClean="0"/>
              <a:t>The mandatory access mechanism of IEEE 802.11 is based on carrier sense multiple access with collision avoidance (</a:t>
            </a:r>
            <a:r>
              <a:rPr lang="en-US" altLang="en-US" sz="2800" b="1" i="1" smtClean="0">
                <a:solidFill>
                  <a:schemeClr val="accent1"/>
                </a:solidFill>
              </a:rPr>
              <a:t>CSMA/CA</a:t>
            </a:r>
            <a:r>
              <a:rPr lang="en-US" altLang="en-US" sz="2800" smtClean="0"/>
              <a:t>).</a:t>
            </a:r>
          </a:p>
          <a:p>
            <a:pPr lvl="1" eaLnBrk="1" hangingPunct="1">
              <a:lnSpc>
                <a:spcPct val="90000"/>
              </a:lnSpc>
            </a:pPr>
            <a:r>
              <a:rPr lang="en-US" altLang="en-US" sz="2400" smtClean="0"/>
              <a:t>a random access scheme with </a:t>
            </a:r>
            <a:r>
              <a:rPr lang="en-US" altLang="en-US" sz="2400" smtClean="0">
                <a:solidFill>
                  <a:schemeClr val="tx2"/>
                </a:solidFill>
              </a:rPr>
              <a:t>carrier sense</a:t>
            </a:r>
            <a:r>
              <a:rPr lang="en-US" altLang="en-US" sz="2400" smtClean="0"/>
              <a:t> (with the help of the Clear Channel Assessment-CCA signal of the physical layer) and </a:t>
            </a:r>
            <a:r>
              <a:rPr lang="en-US" altLang="en-US" sz="2400" smtClean="0">
                <a:solidFill>
                  <a:schemeClr val="tx2"/>
                </a:solidFill>
              </a:rPr>
              <a:t>collision avoidance through random back-off</a:t>
            </a:r>
            <a:r>
              <a:rPr lang="en-US" altLang="en-US" sz="2400" smtClean="0"/>
              <a:t>.</a:t>
            </a:r>
          </a:p>
          <a:p>
            <a:pPr eaLnBrk="1" hangingPunct="1">
              <a:lnSpc>
                <a:spcPct val="90000"/>
              </a:lnSpc>
            </a:pPr>
            <a:r>
              <a:rPr lang="en-US" altLang="en-US" sz="2800" smtClean="0"/>
              <a:t>The standard defines also two control frames:</a:t>
            </a:r>
          </a:p>
          <a:p>
            <a:pPr lvl="1" eaLnBrk="1" hangingPunct="1">
              <a:lnSpc>
                <a:spcPct val="90000"/>
              </a:lnSpc>
            </a:pPr>
            <a:r>
              <a:rPr lang="en-US" altLang="en-US" sz="2400" smtClean="0"/>
              <a:t>RTS: Request To Send</a:t>
            </a:r>
          </a:p>
          <a:p>
            <a:pPr lvl="1" eaLnBrk="1" hangingPunct="1">
              <a:lnSpc>
                <a:spcPct val="90000"/>
              </a:lnSpc>
            </a:pPr>
            <a:r>
              <a:rPr lang="en-US" altLang="en-US" sz="2400" smtClean="0"/>
              <a:t>CTS: Clear To Send</a:t>
            </a:r>
          </a:p>
          <a:p>
            <a:pPr eaLnBrk="1" hangingPunct="1">
              <a:lnSpc>
                <a:spcPct val="90000"/>
              </a:lnSpc>
            </a:pPr>
            <a:endParaRPr lang="el-GR" altLang="en-US" sz="24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dirty="0" smtClean="0"/>
              <a:t> </a:t>
            </a:r>
          </a:p>
        </p:txBody>
      </p:sp>
      <p:sp>
        <p:nvSpPr>
          <p:cNvPr id="53251" name="Rectangle 3"/>
          <p:cNvSpPr>
            <a:spLocks noGrp="1" noChangeArrowheads="1"/>
          </p:cNvSpPr>
          <p:nvPr>
            <p:ph type="body" idx="1"/>
          </p:nvPr>
        </p:nvSpPr>
        <p:spPr>
          <a:xfrm>
            <a:off x="304800" y="1295400"/>
            <a:ext cx="8382000" cy="3505200"/>
          </a:xfrm>
        </p:spPr>
        <p:txBody>
          <a:bodyPr/>
          <a:lstStyle/>
          <a:p>
            <a:pPr eaLnBrk="1" hangingPunct="1">
              <a:lnSpc>
                <a:spcPct val="90000"/>
              </a:lnSpc>
            </a:pPr>
            <a:r>
              <a:rPr lang="en-US" altLang="en-US" sz="2400" smtClean="0"/>
              <a:t>avoid collisions: 2</a:t>
            </a:r>
            <a:r>
              <a:rPr lang="en-US" altLang="en-US" sz="2400" baseline="30000" smtClean="0"/>
              <a:t>+</a:t>
            </a:r>
            <a:r>
              <a:rPr lang="en-US" altLang="en-US" sz="2400" smtClean="0"/>
              <a:t> nodes </a:t>
            </a:r>
            <a:r>
              <a:rPr lang="en-US" altLang="en-US" sz="2400" smtClean="0">
                <a:sym typeface="Symbol" pitchFamily="18" charset="2"/>
              </a:rPr>
              <a:t>transmitting at same time</a:t>
            </a:r>
          </a:p>
          <a:p>
            <a:pPr eaLnBrk="1" hangingPunct="1">
              <a:lnSpc>
                <a:spcPct val="90000"/>
              </a:lnSpc>
            </a:pPr>
            <a:r>
              <a:rPr lang="en-US" altLang="en-US" sz="2400" smtClean="0">
                <a:sym typeface="Symbol" pitchFamily="18" charset="2"/>
              </a:rPr>
              <a:t>802.11: CSMA - sense before transmitting</a:t>
            </a:r>
          </a:p>
          <a:p>
            <a:pPr lvl="1" eaLnBrk="1" hangingPunct="1">
              <a:lnSpc>
                <a:spcPct val="90000"/>
              </a:lnSpc>
            </a:pPr>
            <a:r>
              <a:rPr lang="en-US" altLang="en-US" sz="2000" smtClean="0"/>
              <a:t>don’t collide with ongoing transmission by other node</a:t>
            </a:r>
          </a:p>
          <a:p>
            <a:pPr eaLnBrk="1" hangingPunct="1">
              <a:lnSpc>
                <a:spcPct val="90000"/>
              </a:lnSpc>
            </a:pPr>
            <a:r>
              <a:rPr lang="en-US" altLang="en-US" sz="2400" smtClean="0"/>
              <a:t>802.11: </a:t>
            </a:r>
            <a:r>
              <a:rPr lang="en-US" altLang="en-US" sz="2400" i="1" smtClean="0"/>
              <a:t>no</a:t>
            </a:r>
            <a:r>
              <a:rPr lang="en-US" altLang="en-US" sz="2400" smtClean="0"/>
              <a:t> collision detection!</a:t>
            </a:r>
          </a:p>
          <a:p>
            <a:pPr lvl="1" eaLnBrk="1" hangingPunct="1">
              <a:lnSpc>
                <a:spcPct val="90000"/>
              </a:lnSpc>
            </a:pPr>
            <a:r>
              <a:rPr lang="en-US" altLang="en-US" sz="2000" smtClean="0"/>
              <a:t>difficult to receive (sense collisions) when transmitting due to weak received signals (fading)</a:t>
            </a:r>
          </a:p>
          <a:p>
            <a:pPr lvl="1" eaLnBrk="1" hangingPunct="1">
              <a:lnSpc>
                <a:spcPct val="90000"/>
              </a:lnSpc>
            </a:pPr>
            <a:r>
              <a:rPr lang="en-US" altLang="en-US" sz="2000" smtClean="0"/>
              <a:t>can’t sense all collisions in any case: hidden terminal, fading</a:t>
            </a:r>
          </a:p>
          <a:p>
            <a:pPr lvl="1" eaLnBrk="1" hangingPunct="1">
              <a:lnSpc>
                <a:spcPct val="90000"/>
              </a:lnSpc>
            </a:pPr>
            <a:r>
              <a:rPr lang="en-US" altLang="en-US" sz="2000" smtClean="0"/>
              <a:t>goal: </a:t>
            </a:r>
            <a:r>
              <a:rPr lang="en-US" altLang="en-US" sz="2000" i="1" smtClean="0">
                <a:solidFill>
                  <a:srgbClr val="FF0000"/>
                </a:solidFill>
              </a:rPr>
              <a:t>avoid collisions:</a:t>
            </a:r>
            <a:r>
              <a:rPr lang="en-US" altLang="en-US" sz="2000" smtClean="0"/>
              <a:t> CSMA/C(ollision)A(voidance)</a:t>
            </a:r>
            <a:endParaRPr lang="en-US" altLang="en-US" sz="2000" smtClean="0">
              <a:solidFill>
                <a:srgbClr val="FF0000"/>
              </a:solidFill>
            </a:endParaRPr>
          </a:p>
          <a:p>
            <a:pPr eaLnBrk="1" hangingPunct="1">
              <a:lnSpc>
                <a:spcPct val="90000"/>
              </a:lnSpc>
            </a:pPr>
            <a:endParaRPr lang="el-GR" altLang="en-US" sz="2400" smtClean="0"/>
          </a:p>
        </p:txBody>
      </p:sp>
      <p:grpSp>
        <p:nvGrpSpPr>
          <p:cNvPr id="53252" name="Group 4" descr="COLLISSIONS"/>
          <p:cNvGrpSpPr>
            <a:grpSpLocks/>
          </p:cNvGrpSpPr>
          <p:nvPr/>
        </p:nvGrpSpPr>
        <p:grpSpPr bwMode="auto">
          <a:xfrm>
            <a:off x="1430338" y="4452938"/>
            <a:ext cx="6056312" cy="2006600"/>
            <a:chOff x="440" y="1326"/>
            <a:chExt cx="5164" cy="1464"/>
          </a:xfrm>
        </p:grpSpPr>
        <p:grpSp>
          <p:nvGrpSpPr>
            <p:cNvPr id="53253" name="Group 5"/>
            <p:cNvGrpSpPr>
              <a:grpSpLocks/>
            </p:cNvGrpSpPr>
            <p:nvPr/>
          </p:nvGrpSpPr>
          <p:grpSpPr bwMode="auto">
            <a:xfrm>
              <a:off x="440" y="1520"/>
              <a:ext cx="2086" cy="1018"/>
              <a:chOff x="759" y="2008"/>
              <a:chExt cx="2086" cy="1018"/>
            </a:xfrm>
          </p:grpSpPr>
          <p:grpSp>
            <p:nvGrpSpPr>
              <p:cNvPr id="53278" name="Group 6"/>
              <p:cNvGrpSpPr>
                <a:grpSpLocks/>
              </p:cNvGrpSpPr>
              <p:nvPr/>
            </p:nvGrpSpPr>
            <p:grpSpPr bwMode="auto">
              <a:xfrm>
                <a:off x="1529" y="2018"/>
                <a:ext cx="535" cy="466"/>
                <a:chOff x="2870" y="1518"/>
                <a:chExt cx="292" cy="320"/>
              </a:xfrm>
            </p:grpSpPr>
            <p:graphicFrame>
              <p:nvGraphicFramePr>
                <p:cNvPr id="53291" name="Object 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53389" name="Clip" r:id="rId3" imgW="826829" imgH="840406" progId="MS_ClipArt_Gallery.2">
                        <p:embed/>
                      </p:oleObj>
                    </mc:Choice>
                    <mc:Fallback>
                      <p:oleObj name="Clip" r:id="rId3" imgW="826829" imgH="840406" progId="MS_ClipArt_Gallery.2">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92" name="Object 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53390" name="Clip" r:id="rId5" imgW="1268295" imgH="1199426" progId="MS_ClipArt_Gallery.2">
                        <p:embed/>
                      </p:oleObj>
                    </mc:Choice>
                    <mc:Fallback>
                      <p:oleObj name="Clip" r:id="rId5" imgW="1268295" imgH="1199426" progId="MS_ClipArt_Gallery.2">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3279" name="Freeform 9"/>
              <p:cNvSpPr>
                <a:spLocks/>
              </p:cNvSpPr>
              <p:nvPr/>
            </p:nvSpPr>
            <p:spPr bwMode="auto">
              <a:xfrm>
                <a:off x="759" y="2008"/>
                <a:ext cx="1273" cy="684"/>
              </a:xfrm>
              <a:custGeom>
                <a:avLst/>
                <a:gdLst>
                  <a:gd name="T0" fmla="*/ 9 w 1273"/>
                  <a:gd name="T1" fmla="*/ 675 h 684"/>
                  <a:gd name="T2" fmla="*/ 316 w 1273"/>
                  <a:gd name="T3" fmla="*/ 0 h 684"/>
                  <a:gd name="T4" fmla="*/ 461 w 1273"/>
                  <a:gd name="T5" fmla="*/ 228 h 684"/>
                  <a:gd name="T6" fmla="*/ 510 w 1273"/>
                  <a:gd name="T7" fmla="*/ 119 h 684"/>
                  <a:gd name="T8" fmla="*/ 631 w 1273"/>
                  <a:gd name="T9" fmla="*/ 467 h 684"/>
                  <a:gd name="T10" fmla="*/ 667 w 1273"/>
                  <a:gd name="T11" fmla="*/ 391 h 684"/>
                  <a:gd name="T12" fmla="*/ 739 w 1273"/>
                  <a:gd name="T13" fmla="*/ 464 h 684"/>
                  <a:gd name="T14" fmla="*/ 1058 w 1273"/>
                  <a:gd name="T15" fmla="*/ 57 h 684"/>
                  <a:gd name="T16" fmla="*/ 1273 w 1273"/>
                  <a:gd name="T17" fmla="*/ 684 h 684"/>
                  <a:gd name="T18" fmla="*/ 0 w 1273"/>
                  <a:gd name="T19" fmla="*/ 674 h 6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3"/>
                  <a:gd name="T31" fmla="*/ 0 h 684"/>
                  <a:gd name="T32" fmla="*/ 1273 w 1273"/>
                  <a:gd name="T33" fmla="*/ 684 h 6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3" h="684">
                    <a:moveTo>
                      <a:pt x="9" y="675"/>
                    </a:moveTo>
                    <a:lnTo>
                      <a:pt x="316" y="0"/>
                    </a:lnTo>
                    <a:lnTo>
                      <a:pt x="461" y="228"/>
                    </a:lnTo>
                    <a:lnTo>
                      <a:pt x="510" y="119"/>
                    </a:lnTo>
                    <a:lnTo>
                      <a:pt x="631" y="467"/>
                    </a:lnTo>
                    <a:lnTo>
                      <a:pt x="667" y="391"/>
                    </a:lnTo>
                    <a:lnTo>
                      <a:pt x="739" y="464"/>
                    </a:lnTo>
                    <a:lnTo>
                      <a:pt x="1058" y="57"/>
                    </a:lnTo>
                    <a:lnTo>
                      <a:pt x="1273" y="684"/>
                    </a:lnTo>
                    <a:lnTo>
                      <a:pt x="0" y="674"/>
                    </a:lnTo>
                  </a:path>
                </a:pathLst>
              </a:custGeom>
              <a:gradFill rotWithShape="1">
                <a:gsLst>
                  <a:gs pos="0">
                    <a:srgbClr val="FFFFFF"/>
                  </a:gs>
                  <a:gs pos="100000">
                    <a:srgbClr val="00CC66"/>
                  </a:gs>
                </a:gsLst>
                <a:lin ang="5400000" scaled="1"/>
              </a:gradFill>
              <a:ln w="9525" cap="flat" cmpd="sng">
                <a:solidFill>
                  <a:schemeClr val="tx1"/>
                </a:solidFill>
                <a:prstDash val="solid"/>
                <a:round/>
                <a:headEnd/>
                <a:tailEnd/>
              </a:ln>
            </p:spPr>
            <p:txBody>
              <a:bodyPr wrap="none"/>
              <a:lstStyle/>
              <a:p>
                <a:endParaRPr lang="en-US"/>
              </a:p>
            </p:txBody>
          </p:sp>
          <p:grpSp>
            <p:nvGrpSpPr>
              <p:cNvPr id="53280" name="Group 10"/>
              <p:cNvGrpSpPr>
                <a:grpSpLocks/>
              </p:cNvGrpSpPr>
              <p:nvPr/>
            </p:nvGrpSpPr>
            <p:grpSpPr bwMode="auto">
              <a:xfrm>
                <a:off x="1053" y="2587"/>
                <a:ext cx="482" cy="439"/>
                <a:chOff x="2870" y="1518"/>
                <a:chExt cx="292" cy="320"/>
              </a:xfrm>
            </p:grpSpPr>
            <p:graphicFrame>
              <p:nvGraphicFramePr>
                <p:cNvPr id="53289" name="Object 1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53391" name="Clip" r:id="rId7" imgW="826829" imgH="840406" progId="MS_ClipArt_Gallery.2">
                        <p:embed/>
                      </p:oleObj>
                    </mc:Choice>
                    <mc:Fallback>
                      <p:oleObj name="Clip" r:id="rId7" imgW="826829" imgH="840406" progId="MS_ClipArt_Gallery.2">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90" name="Object 1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53392" name="Clip" r:id="rId8" imgW="1268295" imgH="1199426" progId="MS_ClipArt_Gallery.2">
                        <p:embed/>
                      </p:oleObj>
                    </mc:Choice>
                    <mc:Fallback>
                      <p:oleObj name="Clip" r:id="rId8" imgW="1268295" imgH="1199426" progId="MS_ClipArt_Gallery.2">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3281" name="Group 13"/>
              <p:cNvGrpSpPr>
                <a:grpSpLocks/>
              </p:cNvGrpSpPr>
              <p:nvPr/>
            </p:nvGrpSpPr>
            <p:grpSpPr bwMode="auto">
              <a:xfrm>
                <a:off x="2124" y="2391"/>
                <a:ext cx="482" cy="439"/>
                <a:chOff x="2870" y="1518"/>
                <a:chExt cx="292" cy="320"/>
              </a:xfrm>
            </p:grpSpPr>
            <p:graphicFrame>
              <p:nvGraphicFramePr>
                <p:cNvPr id="53287" name="Object 1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53393" name="Clip" r:id="rId9" imgW="826829" imgH="840406" progId="MS_ClipArt_Gallery.2">
                        <p:embed/>
                      </p:oleObj>
                    </mc:Choice>
                    <mc:Fallback>
                      <p:oleObj name="Clip" r:id="rId9" imgW="826829" imgH="840406" progId="MS_ClipArt_Gallery.2">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88" name="Object 1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53394" name="Clip" r:id="rId10" imgW="1268295" imgH="1199426" progId="MS_ClipArt_Gallery.2">
                        <p:embed/>
                      </p:oleObj>
                    </mc:Choice>
                    <mc:Fallback>
                      <p:oleObj name="Clip" r:id="rId10" imgW="1268295" imgH="1199426" progId="MS_ClipArt_Gallery.2">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3282" name="Line 16"/>
              <p:cNvSpPr>
                <a:spLocks noChangeShapeType="1"/>
              </p:cNvSpPr>
              <p:nvPr/>
            </p:nvSpPr>
            <p:spPr bwMode="auto">
              <a:xfrm flipV="1">
                <a:off x="1561" y="2773"/>
                <a:ext cx="629" cy="107"/>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283" name="Line 17"/>
              <p:cNvSpPr>
                <a:spLocks noChangeShapeType="1"/>
              </p:cNvSpPr>
              <p:nvPr/>
            </p:nvSpPr>
            <p:spPr bwMode="auto">
              <a:xfrm>
                <a:off x="1985" y="2471"/>
                <a:ext cx="257" cy="203"/>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3284" name="Text Box 18"/>
              <p:cNvSpPr txBox="1">
                <a:spLocks noChangeArrowheads="1"/>
              </p:cNvSpPr>
              <p:nvPr/>
            </p:nvSpPr>
            <p:spPr bwMode="auto">
              <a:xfrm>
                <a:off x="1005" y="2705"/>
                <a:ext cx="30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A</a:t>
                </a:r>
              </a:p>
            </p:txBody>
          </p:sp>
          <p:sp>
            <p:nvSpPr>
              <p:cNvPr id="53285" name="Text Box 19"/>
              <p:cNvSpPr txBox="1">
                <a:spLocks noChangeArrowheads="1"/>
              </p:cNvSpPr>
              <p:nvPr/>
            </p:nvSpPr>
            <p:spPr bwMode="auto">
              <a:xfrm>
                <a:off x="2565" y="2562"/>
                <a:ext cx="280"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B</a:t>
                </a:r>
              </a:p>
            </p:txBody>
          </p:sp>
          <p:sp>
            <p:nvSpPr>
              <p:cNvPr id="53286" name="Text Box 20"/>
              <p:cNvSpPr txBox="1">
                <a:spLocks noChangeArrowheads="1"/>
              </p:cNvSpPr>
              <p:nvPr/>
            </p:nvSpPr>
            <p:spPr bwMode="auto">
              <a:xfrm>
                <a:off x="2014" y="2118"/>
                <a:ext cx="27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C</a:t>
                </a:r>
              </a:p>
            </p:txBody>
          </p:sp>
        </p:grpSp>
        <p:grpSp>
          <p:nvGrpSpPr>
            <p:cNvPr id="53254" name="Group 21"/>
            <p:cNvGrpSpPr>
              <a:grpSpLocks/>
            </p:cNvGrpSpPr>
            <p:nvPr/>
          </p:nvGrpSpPr>
          <p:grpSpPr bwMode="auto">
            <a:xfrm>
              <a:off x="3114" y="1326"/>
              <a:ext cx="2490" cy="1464"/>
              <a:chOff x="3264" y="1698"/>
              <a:chExt cx="2490" cy="1464"/>
            </a:xfrm>
          </p:grpSpPr>
          <p:grpSp>
            <p:nvGrpSpPr>
              <p:cNvPr id="53255" name="Group 22"/>
              <p:cNvGrpSpPr>
                <a:grpSpLocks/>
              </p:cNvGrpSpPr>
              <p:nvPr/>
            </p:nvGrpSpPr>
            <p:grpSpPr bwMode="auto">
              <a:xfrm>
                <a:off x="3264" y="1698"/>
                <a:ext cx="2221" cy="455"/>
                <a:chOff x="3256" y="1911"/>
                <a:chExt cx="2221" cy="455"/>
              </a:xfrm>
            </p:grpSpPr>
            <p:grpSp>
              <p:nvGrpSpPr>
                <p:cNvPr id="53266" name="Group 23"/>
                <p:cNvGrpSpPr>
                  <a:grpSpLocks/>
                </p:cNvGrpSpPr>
                <p:nvPr/>
              </p:nvGrpSpPr>
              <p:grpSpPr bwMode="auto">
                <a:xfrm>
                  <a:off x="3303" y="1911"/>
                  <a:ext cx="482" cy="439"/>
                  <a:chOff x="2870" y="1518"/>
                  <a:chExt cx="292" cy="320"/>
                </a:xfrm>
              </p:grpSpPr>
              <p:graphicFrame>
                <p:nvGraphicFramePr>
                  <p:cNvPr id="53276" name="Object 2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53395" name="Clip" r:id="rId11" imgW="826829" imgH="840406" progId="MS_ClipArt_Gallery.2">
                          <p:embed/>
                        </p:oleObj>
                      </mc:Choice>
                      <mc:Fallback>
                        <p:oleObj name="Clip" r:id="rId11" imgW="826829" imgH="840406" progId="MS_ClipArt_Gallery.2">
                          <p:embed/>
                          <p:pic>
                            <p:nvPicPr>
                              <p:cNvPr id="0"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77" name="Object 2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53396" name="Clip" r:id="rId12" imgW="1268295" imgH="1199426" progId="MS_ClipArt_Gallery.2">
                          <p:embed/>
                        </p:oleObj>
                      </mc:Choice>
                      <mc:Fallback>
                        <p:oleObj name="Clip" r:id="rId12" imgW="1268295" imgH="1199426" progId="MS_ClipArt_Gallery.2">
                          <p:embed/>
                          <p:pic>
                            <p:nvPicPr>
                              <p:cNvPr id="0"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3267" name="Group 26"/>
                <p:cNvGrpSpPr>
                  <a:grpSpLocks/>
                </p:cNvGrpSpPr>
                <p:nvPr/>
              </p:nvGrpSpPr>
              <p:grpSpPr bwMode="auto">
                <a:xfrm>
                  <a:off x="4037" y="1919"/>
                  <a:ext cx="482" cy="439"/>
                  <a:chOff x="2870" y="1518"/>
                  <a:chExt cx="292" cy="320"/>
                </a:xfrm>
              </p:grpSpPr>
              <p:graphicFrame>
                <p:nvGraphicFramePr>
                  <p:cNvPr id="53274" name="Object 2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53397" name="Clip" r:id="rId13" imgW="826829" imgH="840406" progId="MS_ClipArt_Gallery.2">
                          <p:embed/>
                        </p:oleObj>
                      </mc:Choice>
                      <mc:Fallback>
                        <p:oleObj name="Clip" r:id="rId13" imgW="826829" imgH="840406" progId="MS_ClipArt_Gallery.2">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75" name="Object 2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53398" name="Clip" r:id="rId14" imgW="1268295" imgH="1199426" progId="MS_ClipArt_Gallery.2">
                          <p:embed/>
                        </p:oleObj>
                      </mc:Choice>
                      <mc:Fallback>
                        <p:oleObj name="Clip" r:id="rId14" imgW="1268295" imgH="1199426" progId="MS_ClipArt_Gallery.2">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3268" name="Text Box 29"/>
                <p:cNvSpPr txBox="1">
                  <a:spLocks noChangeArrowheads="1"/>
                </p:cNvSpPr>
                <p:nvPr/>
              </p:nvSpPr>
              <p:spPr bwMode="auto">
                <a:xfrm>
                  <a:off x="3256" y="2030"/>
                  <a:ext cx="29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solidFill>
                        <a:srgbClr val="FF0000"/>
                      </a:solidFill>
                      <a:latin typeface="Comic Sans MS" pitchFamily="66" charset="0"/>
                    </a:rPr>
                    <a:t>A</a:t>
                  </a:r>
                </a:p>
              </p:txBody>
            </p:sp>
            <p:sp>
              <p:nvSpPr>
                <p:cNvPr id="53269" name="Text Box 30"/>
                <p:cNvSpPr txBox="1">
                  <a:spLocks noChangeArrowheads="1"/>
                </p:cNvSpPr>
                <p:nvPr/>
              </p:nvSpPr>
              <p:spPr bwMode="auto">
                <a:xfrm>
                  <a:off x="4459" y="2027"/>
                  <a:ext cx="207"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B</a:t>
                  </a:r>
                </a:p>
              </p:txBody>
            </p:sp>
            <p:sp>
              <p:nvSpPr>
                <p:cNvPr id="53270" name="Text Box 31"/>
                <p:cNvSpPr txBox="1">
                  <a:spLocks noChangeArrowheads="1"/>
                </p:cNvSpPr>
                <p:nvPr/>
              </p:nvSpPr>
              <p:spPr bwMode="auto">
                <a:xfrm>
                  <a:off x="5203" y="2053"/>
                  <a:ext cx="27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C</a:t>
                  </a:r>
                </a:p>
              </p:txBody>
            </p:sp>
            <p:grpSp>
              <p:nvGrpSpPr>
                <p:cNvPr id="53271" name="Group 32"/>
                <p:cNvGrpSpPr>
                  <a:grpSpLocks/>
                </p:cNvGrpSpPr>
                <p:nvPr/>
              </p:nvGrpSpPr>
              <p:grpSpPr bwMode="auto">
                <a:xfrm>
                  <a:off x="4726" y="1927"/>
                  <a:ext cx="482" cy="439"/>
                  <a:chOff x="2870" y="1518"/>
                  <a:chExt cx="292" cy="320"/>
                </a:xfrm>
              </p:grpSpPr>
              <p:graphicFrame>
                <p:nvGraphicFramePr>
                  <p:cNvPr id="53272" name="Object 3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53399" name="Clip" r:id="rId15" imgW="826829" imgH="840406" progId="MS_ClipArt_Gallery.2">
                          <p:embed/>
                        </p:oleObj>
                      </mc:Choice>
                      <mc:Fallback>
                        <p:oleObj name="Clip" r:id="rId15" imgW="826829" imgH="840406" progId="MS_ClipArt_Gallery.2">
                          <p:embed/>
                          <p:pic>
                            <p:nvPicPr>
                              <p:cNvPr id="0"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73" name="Object 3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53400" name="Clip" r:id="rId16" imgW="1268295" imgH="1199426" progId="MS_ClipArt_Gallery.2">
                          <p:embed/>
                        </p:oleObj>
                      </mc:Choice>
                      <mc:Fallback>
                        <p:oleObj name="Clip" r:id="rId16" imgW="1268295" imgH="1199426" progId="MS_ClipArt_Gallery.2">
                          <p:embed/>
                          <p:pic>
                            <p:nvPicPr>
                              <p:cNvPr id="0" name="Object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53256" name="Text Box 35"/>
              <p:cNvSpPr txBox="1">
                <a:spLocks noChangeArrowheads="1"/>
              </p:cNvSpPr>
              <p:nvPr/>
            </p:nvSpPr>
            <p:spPr bwMode="auto">
              <a:xfrm>
                <a:off x="3310" y="2339"/>
                <a:ext cx="809"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solidFill>
                      <a:srgbClr val="FF0000"/>
                    </a:solidFill>
                    <a:latin typeface="Comic Sans MS" pitchFamily="66" charset="0"/>
                  </a:rPr>
                  <a:t>A’s signal</a:t>
                </a:r>
              </a:p>
              <a:p>
                <a:pPr>
                  <a:spcBef>
                    <a:spcPct val="0"/>
                  </a:spcBef>
                  <a:buClrTx/>
                  <a:buSzTx/>
                  <a:buFontTx/>
                  <a:buNone/>
                </a:pPr>
                <a:r>
                  <a:rPr lang="en-US" altLang="en-US" sz="1400">
                    <a:solidFill>
                      <a:srgbClr val="FF0000"/>
                    </a:solidFill>
                    <a:latin typeface="Comic Sans MS" pitchFamily="66" charset="0"/>
                  </a:rPr>
                  <a:t>strength</a:t>
                </a:r>
              </a:p>
            </p:txBody>
          </p:sp>
          <p:sp>
            <p:nvSpPr>
              <p:cNvPr id="53257" name="Line 36"/>
              <p:cNvSpPr>
                <a:spLocks noChangeShapeType="1"/>
              </p:cNvSpPr>
              <p:nvPr/>
            </p:nvSpPr>
            <p:spPr bwMode="auto">
              <a:xfrm>
                <a:off x="3349" y="2985"/>
                <a:ext cx="20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58" name="Line 37"/>
              <p:cNvSpPr>
                <a:spLocks noChangeShapeType="1"/>
              </p:cNvSpPr>
              <p:nvPr/>
            </p:nvSpPr>
            <p:spPr bwMode="auto">
              <a:xfrm>
                <a:off x="3315" y="2242"/>
                <a:ext cx="0" cy="7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59" name="Freeform 38"/>
              <p:cNvSpPr>
                <a:spLocks/>
              </p:cNvSpPr>
              <p:nvPr/>
            </p:nvSpPr>
            <p:spPr bwMode="auto">
              <a:xfrm>
                <a:off x="3367" y="2277"/>
                <a:ext cx="1887" cy="681"/>
              </a:xfrm>
              <a:custGeom>
                <a:avLst/>
                <a:gdLst>
                  <a:gd name="T0" fmla="*/ 0 w 1887"/>
                  <a:gd name="T1" fmla="*/ 0 h 681"/>
                  <a:gd name="T2" fmla="*/ 966 w 1887"/>
                  <a:gd name="T3" fmla="*/ 151 h 681"/>
                  <a:gd name="T4" fmla="*/ 1373 w 1887"/>
                  <a:gd name="T5" fmla="*/ 594 h 681"/>
                  <a:gd name="T6" fmla="*/ 1887 w 1887"/>
                  <a:gd name="T7" fmla="*/ 673 h 681"/>
                  <a:gd name="T8" fmla="*/ 0 60000 65536"/>
                  <a:gd name="T9" fmla="*/ 0 60000 65536"/>
                  <a:gd name="T10" fmla="*/ 0 60000 65536"/>
                  <a:gd name="T11" fmla="*/ 0 60000 65536"/>
                  <a:gd name="T12" fmla="*/ 0 w 1887"/>
                  <a:gd name="T13" fmla="*/ 0 h 681"/>
                  <a:gd name="T14" fmla="*/ 1887 w 1887"/>
                  <a:gd name="T15" fmla="*/ 681 h 681"/>
                </a:gdLst>
                <a:ahLst/>
                <a:cxnLst>
                  <a:cxn ang="T8">
                    <a:pos x="T0" y="T1"/>
                  </a:cxn>
                  <a:cxn ang="T9">
                    <a:pos x="T2" y="T3"/>
                  </a:cxn>
                  <a:cxn ang="T10">
                    <a:pos x="T4" y="T5"/>
                  </a:cxn>
                  <a:cxn ang="T11">
                    <a:pos x="T6" y="T7"/>
                  </a:cxn>
                </a:cxnLst>
                <a:rect l="T12" t="T13" r="T14" b="T15"/>
                <a:pathLst>
                  <a:path w="1887" h="681">
                    <a:moveTo>
                      <a:pt x="0" y="0"/>
                    </a:moveTo>
                    <a:cubicBezTo>
                      <a:pt x="161" y="25"/>
                      <a:pt x="737" y="52"/>
                      <a:pt x="966" y="151"/>
                    </a:cubicBezTo>
                    <a:cubicBezTo>
                      <a:pt x="1195" y="250"/>
                      <a:pt x="1220" y="507"/>
                      <a:pt x="1373" y="594"/>
                    </a:cubicBezTo>
                    <a:cubicBezTo>
                      <a:pt x="1526" y="681"/>
                      <a:pt x="1780" y="657"/>
                      <a:pt x="1887" y="673"/>
                    </a:cubicBezTo>
                  </a:path>
                </a:pathLst>
              </a:custGeom>
              <a:noFill/>
              <a:ln w="38100" cap="flat"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53260" name="Text Box 39"/>
              <p:cNvSpPr txBox="1">
                <a:spLocks noChangeArrowheads="1"/>
              </p:cNvSpPr>
              <p:nvPr/>
            </p:nvSpPr>
            <p:spPr bwMode="auto">
              <a:xfrm>
                <a:off x="4159" y="2962"/>
                <a:ext cx="493"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200">
                    <a:latin typeface="Comic Sans MS" pitchFamily="66" charset="0"/>
                  </a:rPr>
                  <a:t>space</a:t>
                </a:r>
              </a:p>
            </p:txBody>
          </p:sp>
          <p:sp>
            <p:nvSpPr>
              <p:cNvPr id="53261" name="Freeform 40"/>
              <p:cNvSpPr>
                <a:spLocks/>
              </p:cNvSpPr>
              <p:nvPr/>
            </p:nvSpPr>
            <p:spPr bwMode="auto">
              <a:xfrm flipH="1">
                <a:off x="3427" y="2258"/>
                <a:ext cx="1887" cy="681"/>
              </a:xfrm>
              <a:custGeom>
                <a:avLst/>
                <a:gdLst>
                  <a:gd name="T0" fmla="*/ 0 w 1887"/>
                  <a:gd name="T1" fmla="*/ 0 h 681"/>
                  <a:gd name="T2" fmla="*/ 966 w 1887"/>
                  <a:gd name="T3" fmla="*/ 151 h 681"/>
                  <a:gd name="T4" fmla="*/ 1373 w 1887"/>
                  <a:gd name="T5" fmla="*/ 594 h 681"/>
                  <a:gd name="T6" fmla="*/ 1887 w 1887"/>
                  <a:gd name="T7" fmla="*/ 673 h 681"/>
                  <a:gd name="T8" fmla="*/ 0 60000 65536"/>
                  <a:gd name="T9" fmla="*/ 0 60000 65536"/>
                  <a:gd name="T10" fmla="*/ 0 60000 65536"/>
                  <a:gd name="T11" fmla="*/ 0 60000 65536"/>
                  <a:gd name="T12" fmla="*/ 0 w 1887"/>
                  <a:gd name="T13" fmla="*/ 0 h 681"/>
                  <a:gd name="T14" fmla="*/ 1887 w 1887"/>
                  <a:gd name="T15" fmla="*/ 681 h 681"/>
                </a:gdLst>
                <a:ahLst/>
                <a:cxnLst>
                  <a:cxn ang="T8">
                    <a:pos x="T0" y="T1"/>
                  </a:cxn>
                  <a:cxn ang="T9">
                    <a:pos x="T2" y="T3"/>
                  </a:cxn>
                  <a:cxn ang="T10">
                    <a:pos x="T4" y="T5"/>
                  </a:cxn>
                  <a:cxn ang="T11">
                    <a:pos x="T6" y="T7"/>
                  </a:cxn>
                </a:cxnLst>
                <a:rect l="T12" t="T13" r="T14" b="T15"/>
                <a:pathLst>
                  <a:path w="1887" h="681">
                    <a:moveTo>
                      <a:pt x="0" y="0"/>
                    </a:moveTo>
                    <a:cubicBezTo>
                      <a:pt x="161" y="25"/>
                      <a:pt x="737" y="52"/>
                      <a:pt x="966" y="151"/>
                    </a:cubicBezTo>
                    <a:cubicBezTo>
                      <a:pt x="1195" y="250"/>
                      <a:pt x="1220" y="507"/>
                      <a:pt x="1373" y="594"/>
                    </a:cubicBezTo>
                    <a:cubicBezTo>
                      <a:pt x="1526" y="681"/>
                      <a:pt x="1780" y="657"/>
                      <a:pt x="1887" y="673"/>
                    </a:cubicBezTo>
                  </a:path>
                </a:pathLst>
              </a:custGeom>
              <a:noFill/>
              <a:ln w="38100" cap="flat"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53262" name="Text Box 41"/>
              <p:cNvSpPr txBox="1">
                <a:spLocks noChangeArrowheads="1"/>
              </p:cNvSpPr>
              <p:nvPr/>
            </p:nvSpPr>
            <p:spPr bwMode="auto">
              <a:xfrm>
                <a:off x="4964" y="2293"/>
                <a:ext cx="79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solidFill>
                      <a:schemeClr val="accent2"/>
                    </a:solidFill>
                    <a:latin typeface="Comic Sans MS" pitchFamily="66" charset="0"/>
                  </a:rPr>
                  <a:t>C’s signal</a:t>
                </a:r>
              </a:p>
              <a:p>
                <a:pPr>
                  <a:spcBef>
                    <a:spcPct val="0"/>
                  </a:spcBef>
                  <a:buClrTx/>
                  <a:buSzTx/>
                  <a:buFontTx/>
                  <a:buNone/>
                </a:pPr>
                <a:r>
                  <a:rPr lang="en-US" altLang="en-US" sz="1400">
                    <a:solidFill>
                      <a:schemeClr val="accent2"/>
                    </a:solidFill>
                    <a:latin typeface="Comic Sans MS" pitchFamily="66" charset="0"/>
                  </a:rPr>
                  <a:t>strength</a:t>
                </a:r>
              </a:p>
            </p:txBody>
          </p:sp>
          <p:sp>
            <p:nvSpPr>
              <p:cNvPr id="53263" name="Line 42"/>
              <p:cNvSpPr>
                <a:spLocks noChangeShapeType="1"/>
              </p:cNvSpPr>
              <p:nvPr/>
            </p:nvSpPr>
            <p:spPr bwMode="auto">
              <a:xfrm flipH="1">
                <a:off x="3554" y="2171"/>
                <a:ext cx="17" cy="796"/>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64" name="Line 43"/>
              <p:cNvSpPr>
                <a:spLocks noChangeShapeType="1"/>
              </p:cNvSpPr>
              <p:nvPr/>
            </p:nvSpPr>
            <p:spPr bwMode="auto">
              <a:xfrm>
                <a:off x="4323" y="2214"/>
                <a:ext cx="0" cy="761"/>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265" name="Line 44"/>
              <p:cNvSpPr>
                <a:spLocks noChangeShapeType="1"/>
              </p:cNvSpPr>
              <p:nvPr/>
            </p:nvSpPr>
            <p:spPr bwMode="auto">
              <a:xfrm>
                <a:off x="5004" y="2204"/>
                <a:ext cx="0" cy="744"/>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endParaRPr lang="en-US"/>
              </a:p>
            </p:txBody>
          </p:sp>
        </p:gr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7150" y="0"/>
            <a:ext cx="8382000" cy="1219200"/>
          </a:xfrm>
        </p:spPr>
        <p:txBody>
          <a:bodyPr/>
          <a:lstStyle/>
          <a:p>
            <a:pPr eaLnBrk="1" hangingPunct="1"/>
            <a:r>
              <a:rPr lang="en-US" altLang="en-US" smtClean="0"/>
              <a:t>CSMA/CA</a:t>
            </a:r>
            <a:endParaRPr lang="el-GR" altLang="en-US" smtClean="0"/>
          </a:p>
        </p:txBody>
      </p:sp>
      <p:sp>
        <p:nvSpPr>
          <p:cNvPr id="54275" name="Rectangle 3"/>
          <p:cNvSpPr>
            <a:spLocks noGrp="1" noChangeArrowheads="1"/>
          </p:cNvSpPr>
          <p:nvPr>
            <p:ph type="body" idx="1"/>
          </p:nvPr>
        </p:nvSpPr>
        <p:spPr>
          <a:xfrm>
            <a:off x="1066800" y="6858000"/>
            <a:ext cx="8382000" cy="5105400"/>
          </a:xfrm>
        </p:spPr>
        <p:txBody>
          <a:bodyPr/>
          <a:lstStyle/>
          <a:p>
            <a:pPr eaLnBrk="1" hangingPunct="1"/>
            <a:endParaRPr lang="en-US" altLang="en-US" dirty="0" smtClean="0"/>
          </a:p>
        </p:txBody>
      </p:sp>
      <p:sp>
        <p:nvSpPr>
          <p:cNvPr id="54276" name="Rectangle 4"/>
          <p:cNvSpPr>
            <a:spLocks noChangeArrowheads="1"/>
          </p:cNvSpPr>
          <p:nvPr/>
        </p:nvSpPr>
        <p:spPr bwMode="auto">
          <a:xfrm>
            <a:off x="236538" y="1143000"/>
            <a:ext cx="5630862" cy="550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Clr>
                <a:srgbClr val="0000FF"/>
              </a:buClr>
              <a:buFontTx/>
              <a:buNone/>
            </a:pPr>
            <a:r>
              <a:rPr lang="en-US" altLang="en-US" sz="2000" u="sng" dirty="0">
                <a:solidFill>
                  <a:srgbClr val="FF0000"/>
                </a:solidFill>
              </a:rPr>
              <a:t>802.11 sender</a:t>
            </a:r>
            <a:endParaRPr lang="en-US" altLang="en-US" sz="2000" dirty="0">
              <a:solidFill>
                <a:srgbClr val="FF0000"/>
              </a:solidFill>
            </a:endParaRPr>
          </a:p>
          <a:p>
            <a:pPr eaLnBrk="1" hangingPunct="1">
              <a:buClr>
                <a:srgbClr val="0000FF"/>
              </a:buClr>
              <a:buFontTx/>
              <a:buNone/>
            </a:pPr>
            <a:r>
              <a:rPr lang="en-US" altLang="en-US" sz="2000" dirty="0">
                <a:solidFill>
                  <a:schemeClr val="accent2"/>
                </a:solidFill>
              </a:rPr>
              <a:t>1. if sense channel idle</a:t>
            </a:r>
            <a:r>
              <a:rPr lang="en-US" altLang="en-US" sz="2000" dirty="0"/>
              <a:t> for </a:t>
            </a:r>
            <a:r>
              <a:rPr lang="en-US" altLang="en-US" sz="2000" b="1" dirty="0"/>
              <a:t>DIFS</a:t>
            </a:r>
            <a:r>
              <a:rPr lang="en-US" altLang="en-US" sz="2000" dirty="0"/>
              <a:t>  </a:t>
            </a:r>
            <a:r>
              <a:rPr lang="en-US" altLang="en-US" sz="2000" dirty="0">
                <a:solidFill>
                  <a:schemeClr val="accent2"/>
                </a:solidFill>
              </a:rPr>
              <a:t>then</a:t>
            </a:r>
            <a:r>
              <a:rPr lang="en-US" altLang="en-US" sz="2000" dirty="0"/>
              <a:t> </a:t>
            </a:r>
          </a:p>
          <a:p>
            <a:pPr lvl="1" eaLnBrk="1" hangingPunct="1">
              <a:buClr>
                <a:srgbClr val="0000FF"/>
              </a:buClr>
              <a:buFont typeface="Wingdings" pitchFamily="2" charset="2"/>
              <a:buNone/>
            </a:pPr>
            <a:r>
              <a:rPr lang="en-US" altLang="en-US" sz="2000" dirty="0"/>
              <a:t>transmit entire frame (no CD)</a:t>
            </a:r>
          </a:p>
          <a:p>
            <a:pPr eaLnBrk="1" hangingPunct="1">
              <a:buClr>
                <a:srgbClr val="0000FF"/>
              </a:buClr>
              <a:buFontTx/>
              <a:buNone/>
            </a:pPr>
            <a:r>
              <a:rPr lang="en-US" altLang="en-US" sz="2000" dirty="0">
                <a:solidFill>
                  <a:schemeClr val="accent2"/>
                </a:solidFill>
              </a:rPr>
              <a:t>2. if</a:t>
            </a:r>
            <a:r>
              <a:rPr lang="en-US" altLang="en-US" sz="2000" dirty="0"/>
              <a:t> </a:t>
            </a:r>
            <a:r>
              <a:rPr lang="en-US" altLang="en-US" sz="2000" dirty="0">
                <a:solidFill>
                  <a:schemeClr val="accent2"/>
                </a:solidFill>
              </a:rPr>
              <a:t>sense channel busy then</a:t>
            </a:r>
            <a:r>
              <a:rPr lang="en-US" altLang="en-US" sz="2000" dirty="0"/>
              <a:t> </a:t>
            </a:r>
          </a:p>
          <a:p>
            <a:pPr lvl="1" eaLnBrk="1" hangingPunct="1">
              <a:buClr>
                <a:srgbClr val="0000FF"/>
              </a:buClr>
              <a:buFont typeface="Wingdings" pitchFamily="2" charset="2"/>
              <a:buNone/>
            </a:pPr>
            <a:r>
              <a:rPr lang="en-US" altLang="en-US" sz="2000" dirty="0"/>
              <a:t>start random </a:t>
            </a:r>
            <a:r>
              <a:rPr lang="en-US" altLang="en-US" sz="2000" dirty="0" err="1"/>
              <a:t>backoff</a:t>
            </a:r>
            <a:r>
              <a:rPr lang="en-US" altLang="en-US" sz="2000" dirty="0"/>
              <a:t> time</a:t>
            </a:r>
          </a:p>
          <a:p>
            <a:pPr lvl="1" eaLnBrk="1" hangingPunct="1">
              <a:buClr>
                <a:srgbClr val="0000FF"/>
              </a:buClr>
              <a:buFont typeface="Wingdings" pitchFamily="2" charset="2"/>
              <a:buNone/>
            </a:pPr>
            <a:r>
              <a:rPr lang="en-US" altLang="en-US" sz="2000" dirty="0"/>
              <a:t>timer counts down while channel idle</a:t>
            </a:r>
          </a:p>
          <a:p>
            <a:pPr lvl="1" eaLnBrk="1" hangingPunct="1">
              <a:buClr>
                <a:srgbClr val="0000FF"/>
              </a:buClr>
              <a:buFont typeface="Wingdings" pitchFamily="2" charset="2"/>
              <a:buNone/>
            </a:pPr>
            <a:r>
              <a:rPr lang="en-US" altLang="en-US" sz="2000" dirty="0"/>
              <a:t>transmit when timer expires</a:t>
            </a:r>
          </a:p>
          <a:p>
            <a:pPr lvl="1" eaLnBrk="1" hangingPunct="1">
              <a:buClr>
                <a:srgbClr val="0000FF"/>
              </a:buClr>
              <a:buFont typeface="Wingdings" pitchFamily="2" charset="2"/>
              <a:buNone/>
            </a:pPr>
            <a:r>
              <a:rPr lang="en-US" altLang="en-US" sz="2000" dirty="0"/>
              <a:t>if no ACK, increase random </a:t>
            </a:r>
            <a:r>
              <a:rPr lang="en-US" altLang="en-US" sz="2000" dirty="0" err="1"/>
              <a:t>backoff</a:t>
            </a:r>
            <a:r>
              <a:rPr lang="en-US" altLang="en-US" sz="2000" dirty="0"/>
              <a:t> interval, repeat 2</a:t>
            </a:r>
          </a:p>
          <a:p>
            <a:pPr eaLnBrk="1" hangingPunct="1">
              <a:buClr>
                <a:srgbClr val="0000FF"/>
              </a:buClr>
              <a:buFontTx/>
              <a:buNone/>
            </a:pPr>
            <a:r>
              <a:rPr lang="en-US" altLang="en-US" sz="2000" u="sng" dirty="0">
                <a:solidFill>
                  <a:srgbClr val="FF0000"/>
                </a:solidFill>
              </a:rPr>
              <a:t>802.11 receiver</a:t>
            </a:r>
            <a:endParaRPr lang="en-US" altLang="en-US" sz="2000" dirty="0"/>
          </a:p>
          <a:p>
            <a:pPr eaLnBrk="1" hangingPunct="1">
              <a:buClr>
                <a:srgbClr val="0000FF"/>
              </a:buClr>
              <a:buFontTx/>
              <a:buNone/>
            </a:pPr>
            <a:r>
              <a:rPr lang="en-US" altLang="en-US" sz="2000" dirty="0">
                <a:solidFill>
                  <a:schemeClr val="accent2"/>
                </a:solidFill>
              </a:rPr>
              <a:t>- if frame received OK</a:t>
            </a:r>
            <a:endParaRPr lang="en-US" altLang="en-US" sz="2000" dirty="0"/>
          </a:p>
          <a:p>
            <a:pPr eaLnBrk="1" hangingPunct="1">
              <a:buClr>
                <a:srgbClr val="0000FF"/>
              </a:buClr>
              <a:buFontTx/>
              <a:buNone/>
            </a:pPr>
            <a:r>
              <a:rPr lang="en-US" altLang="en-US" sz="2000" dirty="0">
                <a:solidFill>
                  <a:schemeClr val="accent2"/>
                </a:solidFill>
              </a:rPr>
              <a:t>   </a:t>
            </a:r>
            <a:r>
              <a:rPr lang="en-US" altLang="en-US" sz="2000" dirty="0"/>
              <a:t>return ACK after </a:t>
            </a:r>
            <a:r>
              <a:rPr lang="en-US" altLang="en-US" sz="2000" b="1" dirty="0"/>
              <a:t>SIFS </a:t>
            </a:r>
            <a:r>
              <a:rPr lang="en-US" altLang="en-US" sz="2000" dirty="0"/>
              <a:t>(ACK needed due to hidden terminal problem) </a:t>
            </a:r>
            <a:endParaRPr lang="en-US" altLang="en-US" sz="2000" b="1" dirty="0"/>
          </a:p>
        </p:txBody>
      </p:sp>
      <p:grpSp>
        <p:nvGrpSpPr>
          <p:cNvPr id="3" name="Group 2" descr="csma/ca"/>
          <p:cNvGrpSpPr/>
          <p:nvPr/>
        </p:nvGrpSpPr>
        <p:grpSpPr>
          <a:xfrm>
            <a:off x="5737225" y="1912938"/>
            <a:ext cx="3246438" cy="3695700"/>
            <a:chOff x="5737225" y="1912938"/>
            <a:chExt cx="3246438" cy="3695700"/>
          </a:xfrm>
        </p:grpSpPr>
        <p:sp>
          <p:nvSpPr>
            <p:cNvPr id="54277" name="Line 5"/>
            <p:cNvSpPr>
              <a:spLocks noChangeShapeType="1"/>
            </p:cNvSpPr>
            <p:nvPr/>
          </p:nvSpPr>
          <p:spPr bwMode="auto">
            <a:xfrm>
              <a:off x="6432550" y="2270125"/>
              <a:ext cx="0" cy="33385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278" name="Line 6"/>
            <p:cNvSpPr>
              <a:spLocks noChangeShapeType="1"/>
            </p:cNvSpPr>
            <p:nvPr/>
          </p:nvSpPr>
          <p:spPr bwMode="auto">
            <a:xfrm>
              <a:off x="8351838" y="2257425"/>
              <a:ext cx="0" cy="33385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279" name="Text Box 7"/>
            <p:cNvSpPr txBox="1">
              <a:spLocks noChangeArrowheads="1"/>
            </p:cNvSpPr>
            <p:nvPr/>
          </p:nvSpPr>
          <p:spPr bwMode="auto">
            <a:xfrm>
              <a:off x="6022975" y="1912938"/>
              <a:ext cx="828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600">
                  <a:latin typeface="Comic Sans MS" pitchFamily="66" charset="0"/>
                </a:rPr>
                <a:t>sender</a:t>
              </a:r>
            </a:p>
          </p:txBody>
        </p:sp>
        <p:sp>
          <p:nvSpPr>
            <p:cNvPr id="54280" name="Text Box 8"/>
            <p:cNvSpPr txBox="1">
              <a:spLocks noChangeArrowheads="1"/>
            </p:cNvSpPr>
            <p:nvPr/>
          </p:nvSpPr>
          <p:spPr bwMode="auto">
            <a:xfrm>
              <a:off x="7861300" y="1922463"/>
              <a:ext cx="974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600">
                  <a:latin typeface="Comic Sans MS" pitchFamily="66" charset="0"/>
                </a:rPr>
                <a:t>receiver</a:t>
              </a:r>
            </a:p>
          </p:txBody>
        </p:sp>
        <p:grpSp>
          <p:nvGrpSpPr>
            <p:cNvPr id="2" name="Group 9"/>
            <p:cNvGrpSpPr>
              <a:grpSpLocks/>
            </p:cNvGrpSpPr>
            <p:nvPr/>
          </p:nvGrpSpPr>
          <p:grpSpPr bwMode="auto">
            <a:xfrm>
              <a:off x="5737225" y="2566988"/>
              <a:ext cx="2616200" cy="1690687"/>
              <a:chOff x="3614" y="1617"/>
              <a:chExt cx="1648" cy="1065"/>
            </a:xfrm>
          </p:grpSpPr>
          <p:grpSp>
            <p:nvGrpSpPr>
              <p:cNvPr id="54288" name="Group 10"/>
              <p:cNvGrpSpPr>
                <a:grpSpLocks/>
              </p:cNvGrpSpPr>
              <p:nvPr/>
            </p:nvGrpSpPr>
            <p:grpSpPr bwMode="auto">
              <a:xfrm>
                <a:off x="3614" y="1617"/>
                <a:ext cx="424" cy="192"/>
                <a:chOff x="3614" y="1617"/>
                <a:chExt cx="424" cy="192"/>
              </a:xfrm>
            </p:grpSpPr>
            <p:sp>
              <p:nvSpPr>
                <p:cNvPr id="54292" name="AutoShape 11"/>
                <p:cNvSpPr>
                  <a:spLocks/>
                </p:cNvSpPr>
                <p:nvPr/>
              </p:nvSpPr>
              <p:spPr bwMode="auto">
                <a:xfrm>
                  <a:off x="3984" y="1620"/>
                  <a:ext cx="54" cy="162"/>
                </a:xfrm>
                <a:prstGeom prst="leftBrace">
                  <a:avLst>
                    <a:gd name="adj1" fmla="val 25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4293" name="Text Box 12"/>
                <p:cNvSpPr txBox="1">
                  <a:spLocks noChangeArrowheads="1"/>
                </p:cNvSpPr>
                <p:nvPr/>
              </p:nvSpPr>
              <p:spPr bwMode="auto">
                <a:xfrm>
                  <a:off x="3614" y="1617"/>
                  <a:ext cx="4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latin typeface="Comic Sans MS" pitchFamily="66" charset="0"/>
                    </a:rPr>
                    <a:t>DIFS</a:t>
                  </a:r>
                </a:p>
              </p:txBody>
            </p:sp>
          </p:grpSp>
          <p:grpSp>
            <p:nvGrpSpPr>
              <p:cNvPr id="54289" name="Group 13"/>
              <p:cNvGrpSpPr>
                <a:grpSpLocks/>
              </p:cNvGrpSpPr>
              <p:nvPr/>
            </p:nvGrpSpPr>
            <p:grpSpPr bwMode="auto">
              <a:xfrm>
                <a:off x="4050" y="1782"/>
                <a:ext cx="1212" cy="900"/>
                <a:chOff x="4050" y="1782"/>
                <a:chExt cx="1212" cy="900"/>
              </a:xfrm>
            </p:grpSpPr>
            <p:sp>
              <p:nvSpPr>
                <p:cNvPr id="54290" name="Freeform 14"/>
                <p:cNvSpPr>
                  <a:spLocks/>
                </p:cNvSpPr>
                <p:nvPr/>
              </p:nvSpPr>
              <p:spPr bwMode="auto">
                <a:xfrm>
                  <a:off x="4050" y="1782"/>
                  <a:ext cx="1212" cy="900"/>
                </a:xfrm>
                <a:custGeom>
                  <a:avLst/>
                  <a:gdLst>
                    <a:gd name="T0" fmla="*/ 6 w 1212"/>
                    <a:gd name="T1" fmla="*/ 0 h 900"/>
                    <a:gd name="T2" fmla="*/ 1212 w 1212"/>
                    <a:gd name="T3" fmla="*/ 228 h 900"/>
                    <a:gd name="T4" fmla="*/ 1212 w 1212"/>
                    <a:gd name="T5" fmla="*/ 900 h 900"/>
                    <a:gd name="T6" fmla="*/ 0 w 1212"/>
                    <a:gd name="T7" fmla="*/ 660 h 900"/>
                    <a:gd name="T8" fmla="*/ 6 w 1212"/>
                    <a:gd name="T9" fmla="*/ 0 h 900"/>
                    <a:gd name="T10" fmla="*/ 0 60000 65536"/>
                    <a:gd name="T11" fmla="*/ 0 60000 65536"/>
                    <a:gd name="T12" fmla="*/ 0 60000 65536"/>
                    <a:gd name="T13" fmla="*/ 0 60000 65536"/>
                    <a:gd name="T14" fmla="*/ 0 60000 65536"/>
                    <a:gd name="T15" fmla="*/ 0 w 1212"/>
                    <a:gd name="T16" fmla="*/ 0 h 900"/>
                    <a:gd name="T17" fmla="*/ 1212 w 1212"/>
                    <a:gd name="T18" fmla="*/ 900 h 900"/>
                  </a:gdLst>
                  <a:ahLst/>
                  <a:cxnLst>
                    <a:cxn ang="T10">
                      <a:pos x="T0" y="T1"/>
                    </a:cxn>
                    <a:cxn ang="T11">
                      <a:pos x="T2" y="T3"/>
                    </a:cxn>
                    <a:cxn ang="T12">
                      <a:pos x="T4" y="T5"/>
                    </a:cxn>
                    <a:cxn ang="T13">
                      <a:pos x="T6" y="T7"/>
                    </a:cxn>
                    <a:cxn ang="T14">
                      <a:pos x="T8" y="T9"/>
                    </a:cxn>
                  </a:cxnLst>
                  <a:rect l="T15" t="T16" r="T17" b="T18"/>
                  <a:pathLst>
                    <a:path w="1212" h="900">
                      <a:moveTo>
                        <a:pt x="6" y="0"/>
                      </a:moveTo>
                      <a:lnTo>
                        <a:pt x="1212" y="228"/>
                      </a:lnTo>
                      <a:lnTo>
                        <a:pt x="1212" y="900"/>
                      </a:lnTo>
                      <a:lnTo>
                        <a:pt x="0" y="660"/>
                      </a:lnTo>
                      <a:lnTo>
                        <a:pt x="6" y="0"/>
                      </a:lnTo>
                      <a:close/>
                    </a:path>
                  </a:pathLst>
                </a:custGeom>
                <a:solidFill>
                  <a:schemeClr val="accent1"/>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54291" name="Text Box 15"/>
                <p:cNvSpPr txBox="1">
                  <a:spLocks noChangeArrowheads="1"/>
                </p:cNvSpPr>
                <p:nvPr/>
              </p:nvSpPr>
              <p:spPr bwMode="auto">
                <a:xfrm>
                  <a:off x="4394" y="2108"/>
                  <a:ext cx="4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solidFill>
                        <a:schemeClr val="bg1"/>
                      </a:solidFill>
                      <a:latin typeface="Comic Sans MS" pitchFamily="66" charset="0"/>
                    </a:rPr>
                    <a:t>data</a:t>
                  </a:r>
                </a:p>
              </p:txBody>
            </p:sp>
          </p:grpSp>
        </p:grpSp>
        <p:grpSp>
          <p:nvGrpSpPr>
            <p:cNvPr id="5" name="Group 16"/>
            <p:cNvGrpSpPr>
              <a:grpSpLocks/>
            </p:cNvGrpSpPr>
            <p:nvPr/>
          </p:nvGrpSpPr>
          <p:grpSpPr bwMode="auto">
            <a:xfrm>
              <a:off x="6419850" y="4267200"/>
              <a:ext cx="2563813" cy="923925"/>
              <a:chOff x="4044" y="2688"/>
              <a:chExt cx="1615" cy="582"/>
            </a:xfrm>
          </p:grpSpPr>
          <p:sp>
            <p:nvSpPr>
              <p:cNvPr id="54283" name="Text Box 17"/>
              <p:cNvSpPr txBox="1">
                <a:spLocks noChangeArrowheads="1"/>
              </p:cNvSpPr>
              <p:nvPr/>
            </p:nvSpPr>
            <p:spPr bwMode="auto">
              <a:xfrm>
                <a:off x="5258" y="2697"/>
                <a:ext cx="40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400">
                    <a:latin typeface="Comic Sans MS" pitchFamily="66" charset="0"/>
                  </a:rPr>
                  <a:t>SIFS</a:t>
                </a:r>
              </a:p>
            </p:txBody>
          </p:sp>
          <p:sp>
            <p:nvSpPr>
              <p:cNvPr id="54284" name="AutoShape 18"/>
              <p:cNvSpPr>
                <a:spLocks/>
              </p:cNvSpPr>
              <p:nvPr/>
            </p:nvSpPr>
            <p:spPr bwMode="auto">
              <a:xfrm flipH="1">
                <a:off x="5262" y="2688"/>
                <a:ext cx="54" cy="162"/>
              </a:xfrm>
              <a:prstGeom prst="leftBrace">
                <a:avLst>
                  <a:gd name="adj1" fmla="val 25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nvGrpSpPr>
              <p:cNvPr id="54285" name="Group 19"/>
              <p:cNvGrpSpPr>
                <a:grpSpLocks/>
              </p:cNvGrpSpPr>
              <p:nvPr/>
            </p:nvGrpSpPr>
            <p:grpSpPr bwMode="auto">
              <a:xfrm>
                <a:off x="4044" y="2856"/>
                <a:ext cx="1212" cy="414"/>
                <a:chOff x="4044" y="2856"/>
                <a:chExt cx="1212" cy="414"/>
              </a:xfrm>
            </p:grpSpPr>
            <p:sp>
              <p:nvSpPr>
                <p:cNvPr id="54286" name="Freeform 20"/>
                <p:cNvSpPr>
                  <a:spLocks/>
                </p:cNvSpPr>
                <p:nvPr/>
              </p:nvSpPr>
              <p:spPr bwMode="auto">
                <a:xfrm flipV="1">
                  <a:off x="4044" y="2856"/>
                  <a:ext cx="1212" cy="414"/>
                </a:xfrm>
                <a:custGeom>
                  <a:avLst/>
                  <a:gdLst>
                    <a:gd name="T0" fmla="*/ 0 w 1212"/>
                    <a:gd name="T1" fmla="*/ 0 h 414"/>
                    <a:gd name="T2" fmla="*/ 1212 w 1212"/>
                    <a:gd name="T3" fmla="*/ 246 h 414"/>
                    <a:gd name="T4" fmla="*/ 1212 w 1212"/>
                    <a:gd name="T5" fmla="*/ 414 h 414"/>
                    <a:gd name="T6" fmla="*/ 6 w 1212"/>
                    <a:gd name="T7" fmla="*/ 174 h 414"/>
                    <a:gd name="T8" fmla="*/ 0 w 1212"/>
                    <a:gd name="T9" fmla="*/ 0 h 414"/>
                    <a:gd name="T10" fmla="*/ 0 60000 65536"/>
                    <a:gd name="T11" fmla="*/ 0 60000 65536"/>
                    <a:gd name="T12" fmla="*/ 0 60000 65536"/>
                    <a:gd name="T13" fmla="*/ 0 60000 65536"/>
                    <a:gd name="T14" fmla="*/ 0 60000 65536"/>
                    <a:gd name="T15" fmla="*/ 0 w 1212"/>
                    <a:gd name="T16" fmla="*/ 0 h 414"/>
                    <a:gd name="T17" fmla="*/ 1212 w 1212"/>
                    <a:gd name="T18" fmla="*/ 414 h 414"/>
                  </a:gdLst>
                  <a:ahLst/>
                  <a:cxnLst>
                    <a:cxn ang="T10">
                      <a:pos x="T0" y="T1"/>
                    </a:cxn>
                    <a:cxn ang="T11">
                      <a:pos x="T2" y="T3"/>
                    </a:cxn>
                    <a:cxn ang="T12">
                      <a:pos x="T4" y="T5"/>
                    </a:cxn>
                    <a:cxn ang="T13">
                      <a:pos x="T6" y="T7"/>
                    </a:cxn>
                    <a:cxn ang="T14">
                      <a:pos x="T8" y="T9"/>
                    </a:cxn>
                  </a:cxnLst>
                  <a:rect l="T15" t="T16" r="T17" b="T18"/>
                  <a:pathLst>
                    <a:path w="1212" h="414">
                      <a:moveTo>
                        <a:pt x="0" y="0"/>
                      </a:moveTo>
                      <a:lnTo>
                        <a:pt x="1212" y="246"/>
                      </a:lnTo>
                      <a:lnTo>
                        <a:pt x="1212" y="414"/>
                      </a:lnTo>
                      <a:lnTo>
                        <a:pt x="6" y="174"/>
                      </a:lnTo>
                      <a:lnTo>
                        <a:pt x="0" y="0"/>
                      </a:lnTo>
                      <a:close/>
                    </a:path>
                  </a:pathLst>
                </a:custGeom>
                <a:solidFill>
                  <a:schemeClr val="accent2"/>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54287" name="Text Box 21"/>
                <p:cNvSpPr txBox="1">
                  <a:spLocks noChangeArrowheads="1"/>
                </p:cNvSpPr>
                <p:nvPr/>
              </p:nvSpPr>
              <p:spPr bwMode="auto">
                <a:xfrm>
                  <a:off x="4436" y="2954"/>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solidFill>
                        <a:schemeClr val="bg1"/>
                      </a:solidFill>
                      <a:latin typeface="Comic Sans MS" pitchFamily="66" charset="0"/>
                    </a:rPr>
                    <a:t>ACK</a:t>
                  </a:r>
                </a:p>
              </p:txBody>
            </p:sp>
          </p:gr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802.11 scope &amp; modules</a:t>
            </a:r>
            <a:endParaRPr lang="el-GR" altLang="en-US" smtClean="0"/>
          </a:p>
        </p:txBody>
      </p:sp>
      <p:sp>
        <p:nvSpPr>
          <p:cNvPr id="7171" name="Rectangle 3"/>
          <p:cNvSpPr>
            <a:spLocks noGrp="1" noChangeArrowheads="1"/>
          </p:cNvSpPr>
          <p:nvPr>
            <p:ph type="body" idx="1"/>
          </p:nvPr>
        </p:nvSpPr>
        <p:spPr/>
        <p:txBody>
          <a:bodyPr/>
          <a:lstStyle/>
          <a:p>
            <a:pPr eaLnBrk="1" hangingPunct="1"/>
            <a:r>
              <a:rPr lang="en-US" altLang="en-US" smtClean="0">
                <a:solidFill>
                  <a:srgbClr val="CC0000"/>
                </a:solidFill>
              </a:rPr>
              <a:t>MAC</a:t>
            </a:r>
            <a:r>
              <a:rPr lang="en-US" altLang="en-US" smtClean="0"/>
              <a:t> and </a:t>
            </a:r>
            <a:r>
              <a:rPr lang="en-US" altLang="en-US" smtClean="0">
                <a:solidFill>
                  <a:srgbClr val="CC0000"/>
                </a:solidFill>
              </a:rPr>
              <a:t>PHY</a:t>
            </a:r>
            <a:r>
              <a:rPr lang="en-US" altLang="en-US" smtClean="0"/>
              <a:t> specification for wireless connectivity for fixed, portable and moving stations in a local area</a:t>
            </a:r>
          </a:p>
          <a:p>
            <a:pPr eaLnBrk="1" hangingPunct="1"/>
            <a:endParaRPr lang="el-GR" altLang="en-US" smtClean="0"/>
          </a:p>
        </p:txBody>
      </p:sp>
      <p:sp>
        <p:nvSpPr>
          <p:cNvPr id="7172" name="Rectangle 4"/>
          <p:cNvSpPr>
            <a:spLocks noChangeArrowheads="1"/>
          </p:cNvSpPr>
          <p:nvPr/>
        </p:nvSpPr>
        <p:spPr bwMode="auto">
          <a:xfrm>
            <a:off x="2514600" y="3624263"/>
            <a:ext cx="2133600" cy="9906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2400">
                <a:latin typeface="Comic Sans MS" pitchFamily="66" charset="0"/>
              </a:rPr>
              <a:t>MAC </a:t>
            </a:r>
          </a:p>
          <a:p>
            <a:pPr algn="ctr" eaLnBrk="1" hangingPunct="1">
              <a:spcBef>
                <a:spcPct val="0"/>
              </a:spcBef>
              <a:buClrTx/>
              <a:buSzTx/>
              <a:buFontTx/>
              <a:buNone/>
            </a:pPr>
            <a:r>
              <a:rPr lang="en-US" altLang="en-US" sz="2400">
                <a:latin typeface="Comic Sans MS" pitchFamily="66" charset="0"/>
              </a:rPr>
              <a:t>Sublayer</a:t>
            </a:r>
          </a:p>
        </p:txBody>
      </p:sp>
      <p:sp>
        <p:nvSpPr>
          <p:cNvPr id="7173" name="Rectangle 5"/>
          <p:cNvSpPr>
            <a:spLocks noChangeArrowheads="1"/>
          </p:cNvSpPr>
          <p:nvPr/>
        </p:nvSpPr>
        <p:spPr bwMode="auto">
          <a:xfrm>
            <a:off x="4648200" y="3624263"/>
            <a:ext cx="2133600" cy="9906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2400">
                <a:latin typeface="Comic Sans MS" pitchFamily="66" charset="0"/>
              </a:rPr>
              <a:t>MAC Layer</a:t>
            </a:r>
          </a:p>
          <a:p>
            <a:pPr algn="ctr" eaLnBrk="1" hangingPunct="1">
              <a:spcBef>
                <a:spcPct val="0"/>
              </a:spcBef>
              <a:buClrTx/>
              <a:buSzTx/>
              <a:buFontTx/>
              <a:buNone/>
            </a:pPr>
            <a:r>
              <a:rPr lang="en-US" altLang="en-US" sz="2400">
                <a:latin typeface="Comic Sans MS" pitchFamily="66" charset="0"/>
              </a:rPr>
              <a:t>Management</a:t>
            </a:r>
          </a:p>
        </p:txBody>
      </p:sp>
      <p:sp>
        <p:nvSpPr>
          <p:cNvPr id="7174" name="Rectangle 6"/>
          <p:cNvSpPr>
            <a:spLocks noChangeArrowheads="1"/>
          </p:cNvSpPr>
          <p:nvPr/>
        </p:nvSpPr>
        <p:spPr bwMode="auto">
          <a:xfrm>
            <a:off x="2514600" y="4767263"/>
            <a:ext cx="2133600" cy="685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2400">
                <a:latin typeface="Comic Sans MS" pitchFamily="66" charset="0"/>
              </a:rPr>
              <a:t>PLCP Sublayer</a:t>
            </a:r>
          </a:p>
        </p:txBody>
      </p:sp>
      <p:sp>
        <p:nvSpPr>
          <p:cNvPr id="7175" name="Rectangle 7"/>
          <p:cNvSpPr>
            <a:spLocks noChangeArrowheads="1"/>
          </p:cNvSpPr>
          <p:nvPr/>
        </p:nvSpPr>
        <p:spPr bwMode="auto">
          <a:xfrm>
            <a:off x="2514600" y="5453063"/>
            <a:ext cx="2133600" cy="6858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2400">
                <a:latin typeface="Comic Sans MS" pitchFamily="66" charset="0"/>
              </a:rPr>
              <a:t>PMD Sublayer</a:t>
            </a:r>
          </a:p>
        </p:txBody>
      </p:sp>
      <p:sp>
        <p:nvSpPr>
          <p:cNvPr id="7176" name="Rectangle 8"/>
          <p:cNvSpPr>
            <a:spLocks noChangeArrowheads="1"/>
          </p:cNvSpPr>
          <p:nvPr/>
        </p:nvSpPr>
        <p:spPr bwMode="auto">
          <a:xfrm>
            <a:off x="4648200" y="4767263"/>
            <a:ext cx="2133600" cy="13716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2400">
                <a:latin typeface="Comic Sans MS" pitchFamily="66" charset="0"/>
              </a:rPr>
              <a:t>PHY Layer</a:t>
            </a:r>
          </a:p>
          <a:p>
            <a:pPr algn="ctr" eaLnBrk="1" hangingPunct="1">
              <a:spcBef>
                <a:spcPct val="0"/>
              </a:spcBef>
              <a:buClrTx/>
              <a:buSzTx/>
              <a:buFontTx/>
              <a:buNone/>
            </a:pPr>
            <a:r>
              <a:rPr lang="en-US" altLang="en-US" sz="2400">
                <a:latin typeface="Comic Sans MS" pitchFamily="66" charset="0"/>
              </a:rPr>
              <a:t>Management</a:t>
            </a:r>
          </a:p>
        </p:txBody>
      </p:sp>
      <p:sp>
        <p:nvSpPr>
          <p:cNvPr id="7177" name="Rectangle 9"/>
          <p:cNvSpPr>
            <a:spLocks noChangeArrowheads="1"/>
          </p:cNvSpPr>
          <p:nvPr/>
        </p:nvSpPr>
        <p:spPr bwMode="auto">
          <a:xfrm>
            <a:off x="2514600" y="3090863"/>
            <a:ext cx="1447800" cy="4572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2400">
                <a:latin typeface="Comic Sans MS" pitchFamily="66" charset="0"/>
              </a:rPr>
              <a:t>LLC</a:t>
            </a:r>
          </a:p>
        </p:txBody>
      </p:sp>
      <p:sp>
        <p:nvSpPr>
          <p:cNvPr id="7178" name="Line 10" descr="scope and modules"/>
          <p:cNvSpPr>
            <a:spLocks noChangeShapeType="1"/>
          </p:cNvSpPr>
          <p:nvPr/>
        </p:nvSpPr>
        <p:spPr bwMode="auto">
          <a:xfrm>
            <a:off x="685800" y="4691063"/>
            <a:ext cx="7391400" cy="0"/>
          </a:xfrm>
          <a:prstGeom prst="line">
            <a:avLst/>
          </a:prstGeom>
          <a:noFill/>
          <a:ln w="9525">
            <a:solidFill>
              <a:schemeClr val="tx1"/>
            </a:solidFill>
            <a:prstDash val="dash"/>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7179" name="Text Box 11"/>
          <p:cNvSpPr txBox="1">
            <a:spLocks noChangeArrowheads="1"/>
          </p:cNvSpPr>
          <p:nvPr/>
        </p:nvSpPr>
        <p:spPr bwMode="auto">
          <a:xfrm>
            <a:off x="1050925" y="3975100"/>
            <a:ext cx="86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2400">
                <a:latin typeface="Comic Sans MS" pitchFamily="66" charset="0"/>
              </a:rPr>
              <a:t>MAC</a:t>
            </a:r>
          </a:p>
        </p:txBody>
      </p:sp>
      <p:sp>
        <p:nvSpPr>
          <p:cNvPr id="7180" name="Text Box 12"/>
          <p:cNvSpPr txBox="1">
            <a:spLocks noChangeArrowheads="1"/>
          </p:cNvSpPr>
          <p:nvPr/>
        </p:nvSpPr>
        <p:spPr bwMode="auto">
          <a:xfrm>
            <a:off x="1066800" y="5237163"/>
            <a:ext cx="769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2400">
                <a:latin typeface="Comic Sans MS" pitchFamily="66" charset="0"/>
              </a:rPr>
              <a:t>PHY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dirty="0" smtClean="0"/>
              <a:t> </a:t>
            </a:r>
          </a:p>
        </p:txBody>
      </p:sp>
      <p:sp>
        <p:nvSpPr>
          <p:cNvPr id="55299" name="Rectangle 3"/>
          <p:cNvSpPr>
            <a:spLocks noGrp="1" noChangeArrowheads="1"/>
          </p:cNvSpPr>
          <p:nvPr>
            <p:ph type="body" idx="1"/>
          </p:nvPr>
        </p:nvSpPr>
        <p:spPr>
          <a:xfrm>
            <a:off x="495300" y="1273175"/>
            <a:ext cx="8382000" cy="5105400"/>
          </a:xfrm>
        </p:spPr>
        <p:txBody>
          <a:bodyPr/>
          <a:lstStyle/>
          <a:p>
            <a:pPr eaLnBrk="1" hangingPunct="1"/>
            <a:endParaRPr lang="en-US" altLang="en-US" dirty="0" smtClean="0"/>
          </a:p>
        </p:txBody>
      </p:sp>
      <p:sp>
        <p:nvSpPr>
          <p:cNvPr id="189444" name="Rectangle 4"/>
          <p:cNvSpPr>
            <a:spLocks noChangeArrowheads="1"/>
          </p:cNvSpPr>
          <p:nvPr/>
        </p:nvSpPr>
        <p:spPr bwMode="auto">
          <a:xfrm>
            <a:off x="2628" y="5486400"/>
            <a:ext cx="8915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2" eaLnBrk="1" hangingPunct="1">
              <a:buClr>
                <a:srgbClr val="0000FF"/>
              </a:buClr>
            </a:pPr>
            <a:r>
              <a:rPr lang="en-US" altLang="en-US" dirty="0"/>
              <a:t>Unicast data transfer</a:t>
            </a:r>
          </a:p>
        </p:txBody>
      </p:sp>
      <p:grpSp>
        <p:nvGrpSpPr>
          <p:cNvPr id="4" name="Group 3" descr="csma/ca"/>
          <p:cNvGrpSpPr/>
          <p:nvPr/>
        </p:nvGrpSpPr>
        <p:grpSpPr>
          <a:xfrm>
            <a:off x="1130300" y="2438400"/>
            <a:ext cx="7556500" cy="2317750"/>
            <a:chOff x="1130300" y="2438400"/>
            <a:chExt cx="7556500" cy="2317750"/>
          </a:xfrm>
        </p:grpSpPr>
        <p:sp>
          <p:nvSpPr>
            <p:cNvPr id="189445" name="Line 5"/>
            <p:cNvSpPr>
              <a:spLocks noChangeShapeType="1"/>
            </p:cNvSpPr>
            <p:nvPr/>
          </p:nvSpPr>
          <p:spPr bwMode="auto">
            <a:xfrm flipH="1" flipV="1">
              <a:off x="2578100" y="24384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9446" name="Line 6"/>
            <p:cNvSpPr>
              <a:spLocks noChangeShapeType="1"/>
            </p:cNvSpPr>
            <p:nvPr/>
          </p:nvSpPr>
          <p:spPr bwMode="auto">
            <a:xfrm flipV="1">
              <a:off x="3492500" y="24384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7"/>
            <p:cNvGrpSpPr>
              <a:grpSpLocks/>
            </p:cNvGrpSpPr>
            <p:nvPr/>
          </p:nvGrpSpPr>
          <p:grpSpPr bwMode="auto">
            <a:xfrm>
              <a:off x="2578100" y="2438400"/>
              <a:ext cx="914400" cy="336550"/>
              <a:chOff x="1624" y="1536"/>
              <a:chExt cx="576" cy="212"/>
            </a:xfrm>
          </p:grpSpPr>
          <p:sp>
            <p:nvSpPr>
              <p:cNvPr id="55336" name="Text Box 8"/>
              <p:cNvSpPr txBox="1">
                <a:spLocks noChangeArrowheads="1"/>
              </p:cNvSpPr>
              <p:nvPr/>
            </p:nvSpPr>
            <p:spPr bwMode="auto">
              <a:xfrm>
                <a:off x="1720" y="1536"/>
                <a:ext cx="4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DIFS</a:t>
                </a:r>
              </a:p>
            </p:txBody>
          </p:sp>
          <p:sp>
            <p:nvSpPr>
              <p:cNvPr id="55337" name="Line 9"/>
              <p:cNvSpPr>
                <a:spLocks noChangeShapeType="1"/>
              </p:cNvSpPr>
              <p:nvPr/>
            </p:nvSpPr>
            <p:spPr bwMode="auto">
              <a:xfrm>
                <a:off x="1624" y="1728"/>
                <a:ext cx="57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89450" name="Rectangle 10"/>
            <p:cNvSpPr>
              <a:spLocks noChangeArrowheads="1"/>
            </p:cNvSpPr>
            <p:nvPr/>
          </p:nvSpPr>
          <p:spPr bwMode="auto">
            <a:xfrm>
              <a:off x="7454900" y="3810000"/>
              <a:ext cx="990600" cy="381000"/>
            </a:xfrm>
            <a:prstGeom prst="rect">
              <a:avLst/>
            </a:prstGeom>
            <a:solidFill>
              <a:srgbClr val="DADAF6"/>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solidFill>
                    <a:schemeClr val="bg1"/>
                  </a:solidFill>
                </a:rPr>
                <a:t>data</a:t>
              </a:r>
            </a:p>
          </p:txBody>
        </p:sp>
        <p:sp>
          <p:nvSpPr>
            <p:cNvPr id="189451" name="Rectangle 11"/>
            <p:cNvSpPr>
              <a:spLocks noChangeArrowheads="1"/>
            </p:cNvSpPr>
            <p:nvPr/>
          </p:nvSpPr>
          <p:spPr bwMode="auto">
            <a:xfrm>
              <a:off x="5702300" y="3200400"/>
              <a:ext cx="457200" cy="3810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ACK</a:t>
              </a:r>
            </a:p>
          </p:txBody>
        </p:sp>
        <p:grpSp>
          <p:nvGrpSpPr>
            <p:cNvPr id="3" name="Group 12"/>
            <p:cNvGrpSpPr>
              <a:grpSpLocks/>
            </p:cNvGrpSpPr>
            <p:nvPr/>
          </p:nvGrpSpPr>
          <p:grpSpPr bwMode="auto">
            <a:xfrm>
              <a:off x="1130300" y="2743200"/>
              <a:ext cx="7556500" cy="1784350"/>
              <a:chOff x="712" y="1728"/>
              <a:chExt cx="4760" cy="1124"/>
            </a:xfrm>
          </p:grpSpPr>
          <p:sp>
            <p:nvSpPr>
              <p:cNvPr id="55327" name="Text Box 13"/>
              <p:cNvSpPr txBox="1">
                <a:spLocks noChangeArrowheads="1"/>
              </p:cNvSpPr>
              <p:nvPr/>
            </p:nvSpPr>
            <p:spPr bwMode="auto">
              <a:xfrm>
                <a:off x="712" y="2448"/>
                <a:ext cx="55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other</a:t>
                </a:r>
              </a:p>
              <a:p>
                <a:pPr>
                  <a:spcBef>
                    <a:spcPct val="0"/>
                  </a:spcBef>
                  <a:buClrTx/>
                  <a:buSzTx/>
                  <a:buFontTx/>
                  <a:buNone/>
                </a:pPr>
                <a:r>
                  <a:rPr lang="de-DE" altLang="en-US" sz="1600"/>
                  <a:t>stations</a:t>
                </a:r>
              </a:p>
            </p:txBody>
          </p:sp>
          <p:sp>
            <p:nvSpPr>
              <p:cNvPr id="55328" name="Text Box 14"/>
              <p:cNvSpPr txBox="1">
                <a:spLocks noChangeArrowheads="1"/>
              </p:cNvSpPr>
              <p:nvPr/>
            </p:nvSpPr>
            <p:spPr bwMode="auto">
              <a:xfrm>
                <a:off x="712" y="2112"/>
                <a:ext cx="5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receiver</a:t>
                </a:r>
              </a:p>
            </p:txBody>
          </p:sp>
          <p:sp>
            <p:nvSpPr>
              <p:cNvPr id="55329" name="Text Box 15"/>
              <p:cNvSpPr txBox="1">
                <a:spLocks noChangeArrowheads="1"/>
              </p:cNvSpPr>
              <p:nvPr/>
            </p:nvSpPr>
            <p:spPr bwMode="auto">
              <a:xfrm>
                <a:off x="712" y="1728"/>
                <a:ext cx="5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sender</a:t>
                </a:r>
              </a:p>
            </p:txBody>
          </p:sp>
          <p:grpSp>
            <p:nvGrpSpPr>
              <p:cNvPr id="55330" name="Group 16"/>
              <p:cNvGrpSpPr>
                <a:grpSpLocks/>
              </p:cNvGrpSpPr>
              <p:nvPr/>
            </p:nvGrpSpPr>
            <p:grpSpPr bwMode="auto">
              <a:xfrm>
                <a:off x="1528" y="1872"/>
                <a:ext cx="3944" cy="980"/>
                <a:chOff x="1528" y="1872"/>
                <a:chExt cx="3944" cy="980"/>
              </a:xfrm>
            </p:grpSpPr>
            <p:grpSp>
              <p:nvGrpSpPr>
                <p:cNvPr id="55331" name="Group 17"/>
                <p:cNvGrpSpPr>
                  <a:grpSpLocks/>
                </p:cNvGrpSpPr>
                <p:nvPr/>
              </p:nvGrpSpPr>
              <p:grpSpPr bwMode="auto">
                <a:xfrm>
                  <a:off x="1528" y="2640"/>
                  <a:ext cx="3944" cy="212"/>
                  <a:chOff x="1528" y="2640"/>
                  <a:chExt cx="3944" cy="212"/>
                </a:xfrm>
              </p:grpSpPr>
              <p:sp>
                <p:nvSpPr>
                  <p:cNvPr id="55334" name="Text Box 18"/>
                  <p:cNvSpPr txBox="1">
                    <a:spLocks noChangeArrowheads="1"/>
                  </p:cNvSpPr>
                  <p:nvPr/>
                </p:nvSpPr>
                <p:spPr bwMode="auto">
                  <a:xfrm>
                    <a:off x="5320" y="2640"/>
                    <a:ext cx="1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t</a:t>
                    </a:r>
                  </a:p>
                </p:txBody>
              </p:sp>
              <p:sp>
                <p:nvSpPr>
                  <p:cNvPr id="55335" name="Line 19"/>
                  <p:cNvSpPr>
                    <a:spLocks noChangeShapeType="1"/>
                  </p:cNvSpPr>
                  <p:nvPr/>
                </p:nvSpPr>
                <p:spPr bwMode="auto">
                  <a:xfrm>
                    <a:off x="1528" y="2640"/>
                    <a:ext cx="39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5332" name="Line 20"/>
                <p:cNvSpPr>
                  <a:spLocks noChangeShapeType="1"/>
                </p:cNvSpPr>
                <p:nvPr/>
              </p:nvSpPr>
              <p:spPr bwMode="auto">
                <a:xfrm>
                  <a:off x="1528" y="2256"/>
                  <a:ext cx="39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33" name="Line 21"/>
                <p:cNvSpPr>
                  <a:spLocks noChangeShapeType="1"/>
                </p:cNvSpPr>
                <p:nvPr/>
              </p:nvSpPr>
              <p:spPr bwMode="auto">
                <a:xfrm>
                  <a:off x="1528" y="1872"/>
                  <a:ext cx="39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89462" name="Rectangle 22"/>
            <p:cNvSpPr>
              <a:spLocks noChangeArrowheads="1"/>
            </p:cNvSpPr>
            <p:nvPr/>
          </p:nvSpPr>
          <p:spPr bwMode="auto">
            <a:xfrm>
              <a:off x="3492500" y="2590800"/>
              <a:ext cx="1600200" cy="381000"/>
            </a:xfrm>
            <a:prstGeom prst="rect">
              <a:avLst/>
            </a:prstGeom>
            <a:solidFill>
              <a:srgbClr val="DADAF6"/>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solidFill>
                    <a:schemeClr val="bg1"/>
                  </a:solidFill>
                </a:rPr>
                <a:t>data</a:t>
              </a:r>
            </a:p>
          </p:txBody>
        </p:sp>
        <p:sp>
          <p:nvSpPr>
            <p:cNvPr id="189463" name="Line 23"/>
            <p:cNvSpPr>
              <a:spLocks noChangeShapeType="1"/>
            </p:cNvSpPr>
            <p:nvPr/>
          </p:nvSpPr>
          <p:spPr bwMode="auto">
            <a:xfrm flipV="1">
              <a:off x="5092700" y="24384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9464" name="Line 24"/>
            <p:cNvSpPr>
              <a:spLocks noChangeShapeType="1"/>
            </p:cNvSpPr>
            <p:nvPr/>
          </p:nvSpPr>
          <p:spPr bwMode="auto">
            <a:xfrm flipV="1">
              <a:off x="5702300" y="30480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9465" name="Line 25"/>
            <p:cNvSpPr>
              <a:spLocks noChangeShapeType="1"/>
            </p:cNvSpPr>
            <p:nvPr/>
          </p:nvSpPr>
          <p:spPr bwMode="auto">
            <a:xfrm flipV="1">
              <a:off x="6159500" y="30480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6" name="Group 26"/>
            <p:cNvGrpSpPr>
              <a:grpSpLocks/>
            </p:cNvGrpSpPr>
            <p:nvPr/>
          </p:nvGrpSpPr>
          <p:grpSpPr bwMode="auto">
            <a:xfrm>
              <a:off x="6159500" y="3657600"/>
              <a:ext cx="914400" cy="336550"/>
              <a:chOff x="3880" y="2304"/>
              <a:chExt cx="576" cy="212"/>
            </a:xfrm>
          </p:grpSpPr>
          <p:sp>
            <p:nvSpPr>
              <p:cNvPr id="55325" name="Text Box 27"/>
              <p:cNvSpPr txBox="1">
                <a:spLocks noChangeArrowheads="1"/>
              </p:cNvSpPr>
              <p:nvPr/>
            </p:nvSpPr>
            <p:spPr bwMode="auto">
              <a:xfrm>
                <a:off x="3976" y="2304"/>
                <a:ext cx="4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DIFS</a:t>
                </a:r>
              </a:p>
            </p:txBody>
          </p:sp>
          <p:sp>
            <p:nvSpPr>
              <p:cNvPr id="55326" name="Line 28"/>
              <p:cNvSpPr>
                <a:spLocks noChangeShapeType="1"/>
              </p:cNvSpPr>
              <p:nvPr/>
            </p:nvSpPr>
            <p:spPr bwMode="auto">
              <a:xfrm>
                <a:off x="3880" y="2496"/>
                <a:ext cx="57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89469" name="Line 29"/>
            <p:cNvSpPr>
              <a:spLocks noChangeShapeType="1"/>
            </p:cNvSpPr>
            <p:nvPr/>
          </p:nvSpPr>
          <p:spPr bwMode="auto">
            <a:xfrm flipH="1" flipV="1">
              <a:off x="7073900" y="37338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7" name="Group 30"/>
            <p:cNvGrpSpPr>
              <a:grpSpLocks/>
            </p:cNvGrpSpPr>
            <p:nvPr/>
          </p:nvGrpSpPr>
          <p:grpSpPr bwMode="auto">
            <a:xfrm>
              <a:off x="3492500" y="4343400"/>
              <a:ext cx="3581400" cy="336550"/>
              <a:chOff x="2200" y="2736"/>
              <a:chExt cx="2256" cy="212"/>
            </a:xfrm>
          </p:grpSpPr>
          <p:sp>
            <p:nvSpPr>
              <p:cNvPr id="55323" name="Text Box 31"/>
              <p:cNvSpPr txBox="1">
                <a:spLocks noChangeArrowheads="1"/>
              </p:cNvSpPr>
              <p:nvPr/>
            </p:nvSpPr>
            <p:spPr bwMode="auto">
              <a:xfrm>
                <a:off x="2728" y="2736"/>
                <a:ext cx="7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waiting time</a:t>
                </a:r>
              </a:p>
            </p:txBody>
          </p:sp>
          <p:sp>
            <p:nvSpPr>
              <p:cNvPr id="55324" name="Line 32"/>
              <p:cNvSpPr>
                <a:spLocks noChangeShapeType="1"/>
              </p:cNvSpPr>
              <p:nvPr/>
            </p:nvSpPr>
            <p:spPr bwMode="auto">
              <a:xfrm>
                <a:off x="2200" y="2736"/>
                <a:ext cx="225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89473" name="Rectangle 33"/>
            <p:cNvSpPr>
              <a:spLocks noChangeArrowheads="1"/>
            </p:cNvSpPr>
            <p:nvPr/>
          </p:nvSpPr>
          <p:spPr bwMode="auto">
            <a:xfrm>
              <a:off x="7073900" y="3810000"/>
              <a:ext cx="381000" cy="381000"/>
            </a:xfrm>
            <a:prstGeom prst="rect">
              <a:avLst/>
            </a:prstGeom>
            <a:solidFill>
              <a:srgbClr val="FF6699"/>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nvGrpSpPr>
            <p:cNvPr id="8" name="Group 34"/>
            <p:cNvGrpSpPr>
              <a:grpSpLocks/>
            </p:cNvGrpSpPr>
            <p:nvPr/>
          </p:nvGrpSpPr>
          <p:grpSpPr bwMode="auto">
            <a:xfrm>
              <a:off x="5778500" y="4191000"/>
              <a:ext cx="1485900" cy="565150"/>
              <a:chOff x="3640" y="2640"/>
              <a:chExt cx="936" cy="356"/>
            </a:xfrm>
          </p:grpSpPr>
          <p:sp>
            <p:nvSpPr>
              <p:cNvPr id="55321" name="Text Box 35"/>
              <p:cNvSpPr txBox="1">
                <a:spLocks noChangeArrowheads="1"/>
              </p:cNvSpPr>
              <p:nvPr/>
            </p:nvSpPr>
            <p:spPr bwMode="auto">
              <a:xfrm>
                <a:off x="3640" y="2784"/>
                <a:ext cx="7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contention</a:t>
                </a:r>
              </a:p>
            </p:txBody>
          </p:sp>
          <p:cxnSp>
            <p:nvCxnSpPr>
              <p:cNvPr id="55322" name="AutoShape 36"/>
              <p:cNvCxnSpPr>
                <a:cxnSpLocks noChangeShapeType="1"/>
                <a:stCxn id="55321" idx="3"/>
                <a:endCxn id="189473" idx="2"/>
              </p:cNvCxnSpPr>
              <p:nvPr/>
            </p:nvCxnSpPr>
            <p:spPr bwMode="auto">
              <a:xfrm flipV="1">
                <a:off x="4346" y="2640"/>
                <a:ext cx="230" cy="250"/>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9" name="Group 37"/>
            <p:cNvGrpSpPr>
              <a:grpSpLocks/>
            </p:cNvGrpSpPr>
            <p:nvPr/>
          </p:nvGrpSpPr>
          <p:grpSpPr bwMode="auto">
            <a:xfrm>
              <a:off x="5092700" y="3016250"/>
              <a:ext cx="635000" cy="336550"/>
              <a:chOff x="3208" y="1900"/>
              <a:chExt cx="400" cy="212"/>
            </a:xfrm>
          </p:grpSpPr>
          <p:sp>
            <p:nvSpPr>
              <p:cNvPr id="55319" name="Line 38"/>
              <p:cNvSpPr>
                <a:spLocks noChangeShapeType="1"/>
              </p:cNvSpPr>
              <p:nvPr/>
            </p:nvSpPr>
            <p:spPr bwMode="auto">
              <a:xfrm>
                <a:off x="3208" y="2112"/>
                <a:ext cx="38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20" name="Text Box 39"/>
              <p:cNvSpPr txBox="1">
                <a:spLocks noChangeArrowheads="1"/>
              </p:cNvSpPr>
              <p:nvPr/>
            </p:nvSpPr>
            <p:spPr bwMode="auto">
              <a:xfrm>
                <a:off x="3208" y="1900"/>
                <a:ext cx="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SIFS</a:t>
                </a:r>
              </a:p>
            </p:txBody>
          </p:sp>
        </p:grpSp>
      </p:grpSp>
      <p:sp>
        <p:nvSpPr>
          <p:cNvPr id="189480" name="Rectangle 40"/>
          <p:cNvSpPr>
            <a:spLocks noChangeArrowheads="1"/>
          </p:cNvSpPr>
          <p:nvPr/>
        </p:nvSpPr>
        <p:spPr bwMode="auto">
          <a:xfrm>
            <a:off x="228600" y="4800600"/>
            <a:ext cx="8915400" cy="4495800"/>
          </a:xfrm>
          <a:prstGeom prst="rect">
            <a:avLst/>
          </a:prstGeom>
          <a:noFill/>
          <a:ln w="9525">
            <a:noFill/>
            <a:miter lim="800000"/>
            <a:headEnd/>
            <a:tailEnd/>
          </a:ln>
        </p:spPr>
        <p:txBody>
          <a:bodyPr/>
          <a:lstStyle/>
          <a:p>
            <a:pPr marL="1600200" lvl="3" indent="-228600">
              <a:spcBef>
                <a:spcPct val="20000"/>
              </a:spcBef>
              <a:buFontTx/>
              <a:buChar char="–"/>
              <a:defRPr/>
            </a:pPr>
            <a:r>
              <a:rPr lang="en-US" sz="2000">
                <a:effectLst>
                  <a:outerShdw blurRad="38100" dist="38100" dir="2700000" algn="tl">
                    <a:srgbClr val="C0C0C0"/>
                  </a:outerShdw>
                </a:effectLst>
                <a:latin typeface="Tahoma" pitchFamily="34" charset="0"/>
              </a:rPr>
              <a:t>station has to wait for DIFS before sending data</a:t>
            </a:r>
          </a:p>
        </p:txBody>
      </p:sp>
      <p:sp>
        <p:nvSpPr>
          <p:cNvPr id="189481" name="Rectangle 41"/>
          <p:cNvSpPr>
            <a:spLocks noChangeArrowheads="1"/>
          </p:cNvSpPr>
          <p:nvPr/>
        </p:nvSpPr>
        <p:spPr bwMode="auto">
          <a:xfrm>
            <a:off x="0" y="1441450"/>
            <a:ext cx="8915400" cy="4495800"/>
          </a:xfrm>
          <a:prstGeom prst="rect">
            <a:avLst/>
          </a:prstGeom>
          <a:noFill/>
          <a:ln w="9525">
            <a:noFill/>
            <a:miter lim="800000"/>
            <a:headEnd/>
            <a:tailEnd/>
          </a:ln>
        </p:spPr>
        <p:txBody>
          <a:bodyPr/>
          <a:lstStyle/>
          <a:p>
            <a:pPr marL="1600200" lvl="3" indent="-228600">
              <a:spcBef>
                <a:spcPct val="20000"/>
              </a:spcBef>
              <a:buFontTx/>
              <a:buChar char="–"/>
              <a:defRPr/>
            </a:pPr>
            <a:r>
              <a:rPr lang="en-US" sz="2000" dirty="0">
                <a:effectLst>
                  <a:outerShdw blurRad="38100" dist="38100" dir="2700000" algn="tl">
                    <a:srgbClr val="C0C0C0"/>
                  </a:outerShdw>
                </a:effectLst>
                <a:latin typeface="Tahoma" pitchFamily="34" charset="0"/>
              </a:rPr>
              <a:t>receivers acknowledge after waiting for a duration of a Short Inter-Frame Space (SIFS), if the packet was received correctly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9444">
                                            <p:txEl>
                                              <p:pRg st="0" end="0"/>
                                            </p:txEl>
                                          </p:spTgt>
                                        </p:tgtEl>
                                        <p:attrNameLst>
                                          <p:attrName>style.visibility</p:attrName>
                                        </p:attrNameLst>
                                      </p:cBhvr>
                                      <p:to>
                                        <p:strVal val="visible"/>
                                      </p:to>
                                    </p:set>
                                    <p:anim calcmode="lin" valueType="num">
                                      <p:cBhvr additive="base">
                                        <p:cTn id="7" dur="500" fill="hold"/>
                                        <p:tgtEl>
                                          <p:spTgt spid="1894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94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8948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89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4" grpId="0" build="p" autoUpdateAnimBg="0"/>
      <p:bldP spid="189480" grpId="0" autoUpdateAnimBg="0"/>
      <p:bldP spid="189481"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t>Collision Avoidance</a:t>
            </a:r>
            <a:endParaRPr lang="en-GB" altLang="en-US" smtClean="0"/>
          </a:p>
        </p:txBody>
      </p:sp>
      <p:sp>
        <p:nvSpPr>
          <p:cNvPr id="56323" name="Rectangle 3"/>
          <p:cNvSpPr>
            <a:spLocks noGrp="1" noChangeArrowheads="1"/>
          </p:cNvSpPr>
          <p:nvPr>
            <p:ph type="body" idx="1"/>
          </p:nvPr>
        </p:nvSpPr>
        <p:spPr/>
        <p:txBody>
          <a:bodyPr/>
          <a:lstStyle/>
          <a:p>
            <a:pPr eaLnBrk="1" hangingPunct="1">
              <a:lnSpc>
                <a:spcPct val="90000"/>
              </a:lnSpc>
            </a:pPr>
            <a:r>
              <a:rPr lang="en-US" altLang="en-US" sz="2800" smtClean="0">
                <a:solidFill>
                  <a:srgbClr val="CC3300"/>
                </a:solidFill>
              </a:rPr>
              <a:t>Collision avoidance</a:t>
            </a:r>
            <a:r>
              <a:rPr lang="en-US" altLang="en-US" sz="2800" smtClean="0"/>
              <a:t> mechanism: When transmitting a packet, choose a </a:t>
            </a:r>
            <a:r>
              <a:rPr lang="en-US" altLang="en-US" sz="2800" smtClean="0">
                <a:solidFill>
                  <a:schemeClr val="accent1"/>
                </a:solidFill>
              </a:rPr>
              <a:t>backoff interval</a:t>
            </a:r>
            <a:r>
              <a:rPr lang="en-US" altLang="en-US" sz="2800" smtClean="0"/>
              <a:t> in the range [0,cw]</a:t>
            </a:r>
          </a:p>
          <a:p>
            <a:pPr lvl="3" eaLnBrk="1" hangingPunct="1">
              <a:lnSpc>
                <a:spcPct val="90000"/>
              </a:lnSpc>
            </a:pPr>
            <a:r>
              <a:rPr lang="en-US" altLang="en-US" sz="2400" smtClean="0"/>
              <a:t>cw is contention window</a:t>
            </a:r>
          </a:p>
          <a:p>
            <a:pPr lvl="1" eaLnBrk="1" hangingPunct="1">
              <a:lnSpc>
                <a:spcPct val="90000"/>
              </a:lnSpc>
            </a:pPr>
            <a:endParaRPr lang="en-US" altLang="en-US" sz="2400" smtClean="0"/>
          </a:p>
          <a:p>
            <a:pPr eaLnBrk="1" hangingPunct="1">
              <a:lnSpc>
                <a:spcPct val="90000"/>
              </a:lnSpc>
            </a:pPr>
            <a:endParaRPr lang="en-US" altLang="en-US" sz="2800" smtClean="0"/>
          </a:p>
          <a:p>
            <a:pPr eaLnBrk="1" hangingPunct="1">
              <a:lnSpc>
                <a:spcPct val="90000"/>
              </a:lnSpc>
            </a:pPr>
            <a:endParaRPr lang="en-US" altLang="en-US" sz="2800" smtClean="0"/>
          </a:p>
          <a:p>
            <a:pPr eaLnBrk="1" hangingPunct="1">
              <a:lnSpc>
                <a:spcPct val="90000"/>
              </a:lnSpc>
            </a:pPr>
            <a:endParaRPr lang="en-US" altLang="en-US" sz="2800" smtClean="0"/>
          </a:p>
          <a:p>
            <a:pPr eaLnBrk="1" hangingPunct="1">
              <a:lnSpc>
                <a:spcPct val="90000"/>
              </a:lnSpc>
            </a:pPr>
            <a:r>
              <a:rPr lang="en-US" altLang="en-US" sz="2800" smtClean="0"/>
              <a:t>Count down the backoff interval when medium is idle</a:t>
            </a:r>
          </a:p>
          <a:p>
            <a:pPr eaLnBrk="1" hangingPunct="1">
              <a:lnSpc>
                <a:spcPct val="90000"/>
              </a:lnSpc>
            </a:pPr>
            <a:r>
              <a:rPr lang="en-US" altLang="en-US" sz="2800" smtClean="0"/>
              <a:t>When backoff interval reaches </a:t>
            </a:r>
            <a:r>
              <a:rPr lang="en-US" altLang="en-US" sz="2800" smtClean="0">
                <a:solidFill>
                  <a:srgbClr val="FF0000"/>
                </a:solidFill>
              </a:rPr>
              <a:t>0</a:t>
            </a:r>
            <a:r>
              <a:rPr lang="en-US" altLang="en-US" sz="2800" smtClean="0"/>
              <a:t>, transmit</a:t>
            </a:r>
          </a:p>
          <a:p>
            <a:pPr eaLnBrk="1" hangingPunct="1">
              <a:lnSpc>
                <a:spcPct val="90000"/>
              </a:lnSpc>
            </a:pPr>
            <a:endParaRPr lang="en-GB" altLang="en-US" sz="2800" smtClean="0"/>
          </a:p>
        </p:txBody>
      </p:sp>
      <p:sp>
        <p:nvSpPr>
          <p:cNvPr id="56324" name="Line 4" descr="avoidance"/>
          <p:cNvSpPr>
            <a:spLocks noChangeShapeType="1"/>
          </p:cNvSpPr>
          <p:nvPr/>
        </p:nvSpPr>
        <p:spPr bwMode="auto">
          <a:xfrm>
            <a:off x="1524000" y="4225925"/>
            <a:ext cx="49926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5" name="Rectangle 5" descr="Avoidance"/>
          <p:cNvSpPr>
            <a:spLocks noChangeArrowheads="1"/>
          </p:cNvSpPr>
          <p:nvPr/>
        </p:nvSpPr>
        <p:spPr bwMode="auto">
          <a:xfrm>
            <a:off x="1524000" y="3810000"/>
            <a:ext cx="2806700" cy="415925"/>
          </a:xfrm>
          <a:prstGeom prst="rect">
            <a:avLst/>
          </a:prstGeom>
          <a:solidFill>
            <a:srgbClr val="0066FF"/>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6326" name="Text Box 6"/>
          <p:cNvSpPr txBox="1">
            <a:spLocks noChangeArrowheads="1"/>
          </p:cNvSpPr>
          <p:nvPr/>
        </p:nvSpPr>
        <p:spPr bwMode="auto">
          <a:xfrm>
            <a:off x="1362075" y="4225925"/>
            <a:ext cx="3038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2000" b="1"/>
              <a:t> 0                                 cw</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descr="RED"/>
          <p:cNvSpPr>
            <a:spLocks noChangeArrowheads="1"/>
          </p:cNvSpPr>
          <p:nvPr/>
        </p:nvSpPr>
        <p:spPr bwMode="auto">
          <a:xfrm>
            <a:off x="3733800" y="1371600"/>
            <a:ext cx="1676400" cy="38100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endParaRPr lang="en-GB" altLang="en-US" sz="2400">
              <a:latin typeface="Times New Roman" pitchFamily="18" charset="0"/>
            </a:endParaRPr>
          </a:p>
        </p:txBody>
      </p:sp>
      <p:sp>
        <p:nvSpPr>
          <p:cNvPr id="57347" name="Rectangle 3"/>
          <p:cNvSpPr>
            <a:spLocks noGrp="1" noChangeArrowheads="1"/>
          </p:cNvSpPr>
          <p:nvPr>
            <p:ph type="title"/>
          </p:nvPr>
        </p:nvSpPr>
        <p:spPr/>
        <p:txBody>
          <a:bodyPr/>
          <a:lstStyle/>
          <a:p>
            <a:pPr eaLnBrk="1" hangingPunct="1"/>
            <a:r>
              <a:rPr lang="en-US" altLang="en-US" smtClean="0"/>
              <a:t>Collision Avoidance: Example</a:t>
            </a:r>
            <a:endParaRPr lang="en-GB" altLang="en-US" smtClean="0"/>
          </a:p>
        </p:txBody>
      </p:sp>
      <p:grpSp>
        <p:nvGrpSpPr>
          <p:cNvPr id="2" name="Group 6" descr="avoidance-example"/>
          <p:cNvGrpSpPr>
            <a:grpSpLocks/>
          </p:cNvGrpSpPr>
          <p:nvPr/>
        </p:nvGrpSpPr>
        <p:grpSpPr bwMode="auto">
          <a:xfrm>
            <a:off x="4937125" y="2209800"/>
            <a:ext cx="1235075" cy="2251075"/>
            <a:chOff x="3110" y="1392"/>
            <a:chExt cx="778" cy="1418"/>
          </a:xfrm>
        </p:grpSpPr>
        <p:sp>
          <p:nvSpPr>
            <p:cNvPr id="57433" name="Text Box 7"/>
            <p:cNvSpPr txBox="1">
              <a:spLocks noChangeArrowheads="1"/>
            </p:cNvSpPr>
            <p:nvPr/>
          </p:nvSpPr>
          <p:spPr bwMode="auto">
            <a:xfrm>
              <a:off x="3120" y="1392"/>
              <a:ext cx="6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2400">
                  <a:latin typeface="Times New Roman" pitchFamily="18" charset="0"/>
                </a:rPr>
                <a:t>B1 = 5</a:t>
              </a:r>
            </a:p>
          </p:txBody>
        </p:sp>
        <p:grpSp>
          <p:nvGrpSpPr>
            <p:cNvPr id="57434" name="Group 8"/>
            <p:cNvGrpSpPr>
              <a:grpSpLocks/>
            </p:cNvGrpSpPr>
            <p:nvPr/>
          </p:nvGrpSpPr>
          <p:grpSpPr bwMode="auto">
            <a:xfrm>
              <a:off x="3408" y="2256"/>
              <a:ext cx="240" cy="240"/>
              <a:chOff x="864" y="1680"/>
              <a:chExt cx="240" cy="240"/>
            </a:xfrm>
          </p:grpSpPr>
          <p:sp>
            <p:nvSpPr>
              <p:cNvPr id="57456" name="Rectangle 9"/>
              <p:cNvSpPr>
                <a:spLocks noChangeArrowheads="1"/>
              </p:cNvSpPr>
              <p:nvPr/>
            </p:nvSpPr>
            <p:spPr bwMode="auto">
              <a:xfrm>
                <a:off x="912"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57" name="Rectangle 10"/>
              <p:cNvSpPr>
                <a:spLocks noChangeArrowheads="1"/>
              </p:cNvSpPr>
              <p:nvPr/>
            </p:nvSpPr>
            <p:spPr bwMode="auto">
              <a:xfrm>
                <a:off x="864"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58" name="Rectangle 11"/>
              <p:cNvSpPr>
                <a:spLocks noChangeArrowheads="1"/>
              </p:cNvSpPr>
              <p:nvPr/>
            </p:nvSpPr>
            <p:spPr bwMode="auto">
              <a:xfrm>
                <a:off x="960"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59" name="Rectangle 12"/>
              <p:cNvSpPr>
                <a:spLocks noChangeArrowheads="1"/>
              </p:cNvSpPr>
              <p:nvPr/>
            </p:nvSpPr>
            <p:spPr bwMode="auto">
              <a:xfrm>
                <a:off x="1008"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60" name="Rectangle 13"/>
              <p:cNvSpPr>
                <a:spLocks noChangeArrowheads="1"/>
              </p:cNvSpPr>
              <p:nvPr/>
            </p:nvSpPr>
            <p:spPr bwMode="auto">
              <a:xfrm>
                <a:off x="1056"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nvGrpSpPr>
            <p:cNvPr id="57435" name="Group 14"/>
            <p:cNvGrpSpPr>
              <a:grpSpLocks/>
            </p:cNvGrpSpPr>
            <p:nvPr/>
          </p:nvGrpSpPr>
          <p:grpSpPr bwMode="auto">
            <a:xfrm>
              <a:off x="3168" y="1680"/>
              <a:ext cx="720" cy="816"/>
              <a:chOff x="3168" y="1680"/>
              <a:chExt cx="720" cy="816"/>
            </a:xfrm>
          </p:grpSpPr>
          <p:grpSp>
            <p:nvGrpSpPr>
              <p:cNvPr id="57438" name="Group 15"/>
              <p:cNvGrpSpPr>
                <a:grpSpLocks/>
              </p:cNvGrpSpPr>
              <p:nvPr/>
            </p:nvGrpSpPr>
            <p:grpSpPr bwMode="auto">
              <a:xfrm>
                <a:off x="3168" y="1680"/>
                <a:ext cx="240" cy="240"/>
                <a:chOff x="864" y="1680"/>
                <a:chExt cx="240" cy="240"/>
              </a:xfrm>
            </p:grpSpPr>
            <p:sp>
              <p:nvSpPr>
                <p:cNvPr id="57451" name="Rectangle 16"/>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52" name="Rectangle 17"/>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53" name="Rectangle 18"/>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54" name="Rectangle 19"/>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55" name="Rectangle 20"/>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nvGrpSpPr>
              <p:cNvPr id="57439" name="Group 21"/>
              <p:cNvGrpSpPr>
                <a:grpSpLocks/>
              </p:cNvGrpSpPr>
              <p:nvPr/>
            </p:nvGrpSpPr>
            <p:grpSpPr bwMode="auto">
              <a:xfrm>
                <a:off x="3168" y="2256"/>
                <a:ext cx="240" cy="240"/>
                <a:chOff x="864" y="1680"/>
                <a:chExt cx="240" cy="240"/>
              </a:xfrm>
            </p:grpSpPr>
            <p:sp>
              <p:nvSpPr>
                <p:cNvPr id="57446" name="Rectangle 22"/>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47" name="Rectangle 23"/>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48" name="Rectangle 24"/>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49" name="Rectangle 25"/>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50" name="Rectangle 26"/>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nvGrpSpPr>
              <p:cNvPr id="57440" name="Group 27"/>
              <p:cNvGrpSpPr>
                <a:grpSpLocks/>
              </p:cNvGrpSpPr>
              <p:nvPr/>
            </p:nvGrpSpPr>
            <p:grpSpPr bwMode="auto">
              <a:xfrm>
                <a:off x="3648" y="2256"/>
                <a:ext cx="240" cy="240"/>
                <a:chOff x="864" y="1680"/>
                <a:chExt cx="240" cy="240"/>
              </a:xfrm>
            </p:grpSpPr>
            <p:sp>
              <p:nvSpPr>
                <p:cNvPr id="57441" name="Rectangle 28"/>
                <p:cNvSpPr>
                  <a:spLocks noChangeArrowheads="1"/>
                </p:cNvSpPr>
                <p:nvPr/>
              </p:nvSpPr>
              <p:spPr bwMode="auto">
                <a:xfrm>
                  <a:off x="912"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42" name="Rectangle 29"/>
                <p:cNvSpPr>
                  <a:spLocks noChangeArrowheads="1"/>
                </p:cNvSpPr>
                <p:nvPr/>
              </p:nvSpPr>
              <p:spPr bwMode="auto">
                <a:xfrm>
                  <a:off x="864"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43" name="Rectangle 30"/>
                <p:cNvSpPr>
                  <a:spLocks noChangeArrowheads="1"/>
                </p:cNvSpPr>
                <p:nvPr/>
              </p:nvSpPr>
              <p:spPr bwMode="auto">
                <a:xfrm>
                  <a:off x="960"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44" name="Rectangle 31"/>
                <p:cNvSpPr>
                  <a:spLocks noChangeArrowheads="1"/>
                </p:cNvSpPr>
                <p:nvPr/>
              </p:nvSpPr>
              <p:spPr bwMode="auto">
                <a:xfrm>
                  <a:off x="1008"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45" name="Rectangle 32"/>
                <p:cNvSpPr>
                  <a:spLocks noChangeArrowheads="1"/>
                </p:cNvSpPr>
                <p:nvPr/>
              </p:nvSpPr>
              <p:spPr bwMode="auto">
                <a:xfrm>
                  <a:off x="1056"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sp>
          <p:nvSpPr>
            <p:cNvPr id="57436" name="Text Box 33"/>
            <p:cNvSpPr txBox="1">
              <a:spLocks noChangeArrowheads="1"/>
            </p:cNvSpPr>
            <p:nvPr/>
          </p:nvSpPr>
          <p:spPr bwMode="auto">
            <a:xfrm>
              <a:off x="3110" y="2522"/>
              <a:ext cx="7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2400">
                  <a:latin typeface="Times New Roman" pitchFamily="18" charset="0"/>
                </a:rPr>
                <a:t>B2 = 15</a:t>
              </a:r>
            </a:p>
          </p:txBody>
        </p:sp>
        <p:sp>
          <p:nvSpPr>
            <p:cNvPr id="57437" name="Line 34"/>
            <p:cNvSpPr>
              <a:spLocks noChangeShapeType="1"/>
            </p:cNvSpPr>
            <p:nvPr/>
          </p:nvSpPr>
          <p:spPr bwMode="auto">
            <a:xfrm>
              <a:off x="3408" y="2016"/>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7351" name="Group 35" descr="RED"/>
          <p:cNvGrpSpPr>
            <a:grpSpLocks/>
          </p:cNvGrpSpPr>
          <p:nvPr/>
        </p:nvGrpSpPr>
        <p:grpSpPr bwMode="auto">
          <a:xfrm>
            <a:off x="1279525" y="2174875"/>
            <a:ext cx="1997075" cy="2286000"/>
            <a:chOff x="806" y="1370"/>
            <a:chExt cx="1258" cy="1440"/>
          </a:xfrm>
        </p:grpSpPr>
        <p:grpSp>
          <p:nvGrpSpPr>
            <p:cNvPr id="57373" name="Group 36"/>
            <p:cNvGrpSpPr>
              <a:grpSpLocks/>
            </p:cNvGrpSpPr>
            <p:nvPr/>
          </p:nvGrpSpPr>
          <p:grpSpPr bwMode="auto">
            <a:xfrm>
              <a:off x="806" y="1370"/>
              <a:ext cx="1258" cy="1440"/>
              <a:chOff x="806" y="1370"/>
              <a:chExt cx="1258" cy="1440"/>
            </a:xfrm>
          </p:grpSpPr>
          <p:grpSp>
            <p:nvGrpSpPr>
              <p:cNvPr id="57375" name="Group 37"/>
              <p:cNvGrpSpPr>
                <a:grpSpLocks/>
              </p:cNvGrpSpPr>
              <p:nvPr/>
            </p:nvGrpSpPr>
            <p:grpSpPr bwMode="auto">
              <a:xfrm>
                <a:off x="864" y="1680"/>
                <a:ext cx="960" cy="240"/>
                <a:chOff x="864" y="1680"/>
                <a:chExt cx="960" cy="240"/>
              </a:xfrm>
            </p:grpSpPr>
            <p:grpSp>
              <p:nvGrpSpPr>
                <p:cNvPr id="57409" name="Group 38"/>
                <p:cNvGrpSpPr>
                  <a:grpSpLocks/>
                </p:cNvGrpSpPr>
                <p:nvPr/>
              </p:nvGrpSpPr>
              <p:grpSpPr bwMode="auto">
                <a:xfrm>
                  <a:off x="864" y="1680"/>
                  <a:ext cx="240" cy="240"/>
                  <a:chOff x="864" y="1680"/>
                  <a:chExt cx="240" cy="240"/>
                </a:xfrm>
              </p:grpSpPr>
              <p:sp>
                <p:nvSpPr>
                  <p:cNvPr id="57428" name="Rectangle 39"/>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29" name="Rectangle 40"/>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30" name="Rectangle 41"/>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31" name="Rectangle 42"/>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32" name="Rectangle 43"/>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nvGrpSpPr>
                <p:cNvPr id="57410" name="Group 44"/>
                <p:cNvGrpSpPr>
                  <a:grpSpLocks/>
                </p:cNvGrpSpPr>
                <p:nvPr/>
              </p:nvGrpSpPr>
              <p:grpSpPr bwMode="auto">
                <a:xfrm>
                  <a:off x="1104" y="1680"/>
                  <a:ext cx="240" cy="240"/>
                  <a:chOff x="864" y="1680"/>
                  <a:chExt cx="240" cy="240"/>
                </a:xfrm>
              </p:grpSpPr>
              <p:sp>
                <p:nvSpPr>
                  <p:cNvPr id="57423" name="Rectangle 45"/>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24" name="Rectangle 46"/>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25" name="Rectangle 47"/>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26" name="Rectangle 48"/>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27" name="Rectangle 49"/>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nvGrpSpPr>
                <p:cNvPr id="57411" name="Group 50"/>
                <p:cNvGrpSpPr>
                  <a:grpSpLocks/>
                </p:cNvGrpSpPr>
                <p:nvPr/>
              </p:nvGrpSpPr>
              <p:grpSpPr bwMode="auto">
                <a:xfrm>
                  <a:off x="1344" y="1680"/>
                  <a:ext cx="240" cy="240"/>
                  <a:chOff x="864" y="1680"/>
                  <a:chExt cx="240" cy="240"/>
                </a:xfrm>
              </p:grpSpPr>
              <p:sp>
                <p:nvSpPr>
                  <p:cNvPr id="57418" name="Rectangle 51"/>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19" name="Rectangle 52"/>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20" name="Rectangle 53"/>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21" name="Rectangle 54"/>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22" name="Rectangle 55"/>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nvGrpSpPr>
                <p:cNvPr id="57412" name="Group 56"/>
                <p:cNvGrpSpPr>
                  <a:grpSpLocks/>
                </p:cNvGrpSpPr>
                <p:nvPr/>
              </p:nvGrpSpPr>
              <p:grpSpPr bwMode="auto">
                <a:xfrm>
                  <a:off x="1584" y="1680"/>
                  <a:ext cx="240" cy="240"/>
                  <a:chOff x="864" y="1680"/>
                  <a:chExt cx="240" cy="240"/>
                </a:xfrm>
              </p:grpSpPr>
              <p:sp>
                <p:nvSpPr>
                  <p:cNvPr id="57413" name="Rectangle 57"/>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14" name="Rectangle 58"/>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15" name="Rectangle 59"/>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16" name="Rectangle 60"/>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17" name="Rectangle 61"/>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grpSp>
            <p:nvGrpSpPr>
              <p:cNvPr id="57376" name="Group 62"/>
              <p:cNvGrpSpPr>
                <a:grpSpLocks/>
              </p:cNvGrpSpPr>
              <p:nvPr/>
            </p:nvGrpSpPr>
            <p:grpSpPr bwMode="auto">
              <a:xfrm>
                <a:off x="1824" y="1680"/>
                <a:ext cx="240" cy="240"/>
                <a:chOff x="864" y="1680"/>
                <a:chExt cx="240" cy="240"/>
              </a:xfrm>
            </p:grpSpPr>
            <p:sp>
              <p:nvSpPr>
                <p:cNvPr id="57404" name="Rectangle 63"/>
                <p:cNvSpPr>
                  <a:spLocks noChangeArrowheads="1"/>
                </p:cNvSpPr>
                <p:nvPr/>
              </p:nvSpPr>
              <p:spPr bwMode="auto">
                <a:xfrm>
                  <a:off x="912"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05" name="Rectangle 64"/>
                <p:cNvSpPr>
                  <a:spLocks noChangeArrowheads="1"/>
                </p:cNvSpPr>
                <p:nvPr/>
              </p:nvSpPr>
              <p:spPr bwMode="auto">
                <a:xfrm>
                  <a:off x="864"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06" name="Rectangle 65"/>
                <p:cNvSpPr>
                  <a:spLocks noChangeArrowheads="1"/>
                </p:cNvSpPr>
                <p:nvPr/>
              </p:nvSpPr>
              <p:spPr bwMode="auto">
                <a:xfrm>
                  <a:off x="960"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07" name="Rectangle 66"/>
                <p:cNvSpPr>
                  <a:spLocks noChangeArrowheads="1"/>
                </p:cNvSpPr>
                <p:nvPr/>
              </p:nvSpPr>
              <p:spPr bwMode="auto">
                <a:xfrm>
                  <a:off x="1008"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08" name="Rectangle 67"/>
                <p:cNvSpPr>
                  <a:spLocks noChangeArrowheads="1"/>
                </p:cNvSpPr>
                <p:nvPr/>
              </p:nvSpPr>
              <p:spPr bwMode="auto">
                <a:xfrm>
                  <a:off x="1056" y="1680"/>
                  <a:ext cx="48"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nvGrpSpPr>
              <p:cNvPr id="57377" name="Group 68"/>
              <p:cNvGrpSpPr>
                <a:grpSpLocks/>
              </p:cNvGrpSpPr>
              <p:nvPr/>
            </p:nvGrpSpPr>
            <p:grpSpPr bwMode="auto">
              <a:xfrm>
                <a:off x="864" y="2256"/>
                <a:ext cx="960" cy="240"/>
                <a:chOff x="864" y="1680"/>
                <a:chExt cx="960" cy="240"/>
              </a:xfrm>
            </p:grpSpPr>
            <p:grpSp>
              <p:nvGrpSpPr>
                <p:cNvPr id="57380" name="Group 69"/>
                <p:cNvGrpSpPr>
                  <a:grpSpLocks/>
                </p:cNvGrpSpPr>
                <p:nvPr/>
              </p:nvGrpSpPr>
              <p:grpSpPr bwMode="auto">
                <a:xfrm>
                  <a:off x="864" y="1680"/>
                  <a:ext cx="240" cy="240"/>
                  <a:chOff x="864" y="1680"/>
                  <a:chExt cx="240" cy="240"/>
                </a:xfrm>
              </p:grpSpPr>
              <p:sp>
                <p:nvSpPr>
                  <p:cNvPr id="57399" name="Rectangle 70"/>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00" name="Rectangle 71"/>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01" name="Rectangle 72"/>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02" name="Rectangle 73"/>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403" name="Rectangle 74"/>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nvGrpSpPr>
                <p:cNvPr id="57381" name="Group 75"/>
                <p:cNvGrpSpPr>
                  <a:grpSpLocks/>
                </p:cNvGrpSpPr>
                <p:nvPr/>
              </p:nvGrpSpPr>
              <p:grpSpPr bwMode="auto">
                <a:xfrm>
                  <a:off x="1104" y="1680"/>
                  <a:ext cx="240" cy="240"/>
                  <a:chOff x="864" y="1680"/>
                  <a:chExt cx="240" cy="240"/>
                </a:xfrm>
              </p:grpSpPr>
              <p:sp>
                <p:nvSpPr>
                  <p:cNvPr id="57394" name="Rectangle 76"/>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95" name="Rectangle 77"/>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96" name="Rectangle 78"/>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97" name="Rectangle 79"/>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98" name="Rectangle 80"/>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nvGrpSpPr>
                <p:cNvPr id="57382" name="Group 81"/>
                <p:cNvGrpSpPr>
                  <a:grpSpLocks/>
                </p:cNvGrpSpPr>
                <p:nvPr/>
              </p:nvGrpSpPr>
              <p:grpSpPr bwMode="auto">
                <a:xfrm>
                  <a:off x="1344" y="1680"/>
                  <a:ext cx="240" cy="240"/>
                  <a:chOff x="864" y="1680"/>
                  <a:chExt cx="240" cy="240"/>
                </a:xfrm>
              </p:grpSpPr>
              <p:sp>
                <p:nvSpPr>
                  <p:cNvPr id="57389" name="Rectangle 82"/>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90" name="Rectangle 83"/>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91" name="Rectangle 84"/>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92" name="Rectangle 85"/>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93" name="Rectangle 86"/>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nvGrpSpPr>
                <p:cNvPr id="57383" name="Group 87"/>
                <p:cNvGrpSpPr>
                  <a:grpSpLocks/>
                </p:cNvGrpSpPr>
                <p:nvPr/>
              </p:nvGrpSpPr>
              <p:grpSpPr bwMode="auto">
                <a:xfrm>
                  <a:off x="1584" y="1680"/>
                  <a:ext cx="240" cy="240"/>
                  <a:chOff x="864" y="1680"/>
                  <a:chExt cx="240" cy="240"/>
                </a:xfrm>
              </p:grpSpPr>
              <p:sp>
                <p:nvSpPr>
                  <p:cNvPr id="57384" name="Rectangle 88"/>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85" name="Rectangle 89"/>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86" name="Rectangle 90"/>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87" name="Rectangle 91"/>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88" name="Rectangle 92"/>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sp>
            <p:nvSpPr>
              <p:cNvPr id="57378" name="Text Box 93"/>
              <p:cNvSpPr txBox="1">
                <a:spLocks noChangeArrowheads="1"/>
              </p:cNvSpPr>
              <p:nvPr/>
            </p:nvSpPr>
            <p:spPr bwMode="auto">
              <a:xfrm>
                <a:off x="806" y="1370"/>
                <a:ext cx="7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2400">
                    <a:latin typeface="Times New Roman" pitchFamily="18" charset="0"/>
                  </a:rPr>
                  <a:t>B1 = 25</a:t>
                </a:r>
              </a:p>
            </p:txBody>
          </p:sp>
          <p:sp>
            <p:nvSpPr>
              <p:cNvPr id="57379" name="Text Box 94"/>
              <p:cNvSpPr txBox="1">
                <a:spLocks noChangeArrowheads="1"/>
              </p:cNvSpPr>
              <p:nvPr/>
            </p:nvSpPr>
            <p:spPr bwMode="auto">
              <a:xfrm>
                <a:off x="806" y="2522"/>
                <a:ext cx="7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2400">
                    <a:latin typeface="Times New Roman" pitchFamily="18" charset="0"/>
                  </a:rPr>
                  <a:t>B2 = 20</a:t>
                </a:r>
              </a:p>
            </p:txBody>
          </p:sp>
        </p:grpSp>
        <p:sp>
          <p:nvSpPr>
            <p:cNvPr id="57374" name="Line 95"/>
            <p:cNvSpPr>
              <a:spLocks noChangeShapeType="1"/>
            </p:cNvSpPr>
            <p:nvPr/>
          </p:nvSpPr>
          <p:spPr bwMode="auto">
            <a:xfrm flipV="1">
              <a:off x="1824" y="2016"/>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7354" name="Text Box 98"/>
          <p:cNvSpPr txBox="1">
            <a:spLocks noChangeArrowheads="1"/>
          </p:cNvSpPr>
          <p:nvPr/>
        </p:nvSpPr>
        <p:spPr bwMode="auto">
          <a:xfrm>
            <a:off x="3870325" y="5364163"/>
            <a:ext cx="39639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2000" b="1"/>
              <a:t>B1 and B2 are backoff intervals</a:t>
            </a:r>
          </a:p>
          <a:p>
            <a:pPr>
              <a:spcBef>
                <a:spcPct val="0"/>
              </a:spcBef>
              <a:buClrTx/>
              <a:buSzTx/>
              <a:buFontTx/>
              <a:buNone/>
            </a:pPr>
            <a:r>
              <a:rPr lang="en-US" altLang="en-US" sz="2000" b="1"/>
              <a:t>at nodes 1 and 2</a:t>
            </a:r>
          </a:p>
        </p:txBody>
      </p:sp>
      <p:sp>
        <p:nvSpPr>
          <p:cNvPr id="57355" name="Text Box 99"/>
          <p:cNvSpPr txBox="1">
            <a:spLocks noChangeArrowheads="1"/>
          </p:cNvSpPr>
          <p:nvPr/>
        </p:nvSpPr>
        <p:spPr bwMode="auto">
          <a:xfrm>
            <a:off x="906463" y="5592763"/>
            <a:ext cx="109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2000" b="1"/>
              <a:t>cw = 31</a:t>
            </a:r>
          </a:p>
        </p:txBody>
      </p:sp>
      <p:grpSp>
        <p:nvGrpSpPr>
          <p:cNvPr id="3" name="Group 2" descr="RED"/>
          <p:cNvGrpSpPr/>
          <p:nvPr/>
        </p:nvGrpSpPr>
        <p:grpSpPr>
          <a:xfrm>
            <a:off x="2895600" y="2667000"/>
            <a:ext cx="6248400" cy="1752600"/>
            <a:chOff x="2895600" y="2667000"/>
            <a:chExt cx="6248400" cy="1752600"/>
          </a:xfrm>
        </p:grpSpPr>
        <p:sp>
          <p:nvSpPr>
            <p:cNvPr id="57348" name="Rectangle 4"/>
            <p:cNvSpPr>
              <a:spLocks noChangeArrowheads="1"/>
            </p:cNvSpPr>
            <p:nvPr/>
          </p:nvSpPr>
          <p:spPr bwMode="auto">
            <a:xfrm>
              <a:off x="2895600" y="3581400"/>
              <a:ext cx="2133600" cy="381000"/>
            </a:xfrm>
            <a:prstGeom prst="rect">
              <a:avLst/>
            </a:prstGeom>
            <a:solidFill>
              <a:srgbClr val="3366FF"/>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2400">
                  <a:latin typeface="Times New Roman" pitchFamily="18" charset="0"/>
                </a:rPr>
                <a:t>data</a:t>
              </a:r>
            </a:p>
          </p:txBody>
        </p:sp>
        <p:sp>
          <p:nvSpPr>
            <p:cNvPr id="57349" name="Rectangle 5"/>
            <p:cNvSpPr>
              <a:spLocks noChangeArrowheads="1"/>
            </p:cNvSpPr>
            <p:nvPr/>
          </p:nvSpPr>
          <p:spPr bwMode="auto">
            <a:xfrm>
              <a:off x="3276600" y="2667000"/>
              <a:ext cx="1752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2400">
                  <a:latin typeface="Times New Roman" pitchFamily="18" charset="0"/>
                </a:rPr>
                <a:t>wait</a:t>
              </a:r>
            </a:p>
          </p:txBody>
        </p:sp>
        <p:sp>
          <p:nvSpPr>
            <p:cNvPr id="57352" name="Rectangle 96"/>
            <p:cNvSpPr>
              <a:spLocks noChangeArrowheads="1"/>
            </p:cNvSpPr>
            <p:nvPr/>
          </p:nvSpPr>
          <p:spPr bwMode="auto">
            <a:xfrm>
              <a:off x="5410200" y="2667000"/>
              <a:ext cx="2133600" cy="381000"/>
            </a:xfrm>
            <a:prstGeom prst="rect">
              <a:avLst/>
            </a:prstGeom>
            <a:solidFill>
              <a:srgbClr val="3366FF"/>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2400">
                  <a:latin typeface="Times New Roman" pitchFamily="18" charset="0"/>
                </a:rPr>
                <a:t>data</a:t>
              </a:r>
            </a:p>
          </p:txBody>
        </p:sp>
        <p:sp>
          <p:nvSpPr>
            <p:cNvPr id="57353" name="Rectangle 97"/>
            <p:cNvSpPr>
              <a:spLocks noChangeArrowheads="1"/>
            </p:cNvSpPr>
            <p:nvPr/>
          </p:nvSpPr>
          <p:spPr bwMode="auto">
            <a:xfrm>
              <a:off x="6172200" y="3581400"/>
              <a:ext cx="1371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2400">
                  <a:latin typeface="Times New Roman" pitchFamily="18" charset="0"/>
                </a:rPr>
                <a:t>wait</a:t>
              </a:r>
            </a:p>
          </p:txBody>
        </p:sp>
        <p:grpSp>
          <p:nvGrpSpPr>
            <p:cNvPr id="21" name="Group 100"/>
            <p:cNvGrpSpPr>
              <a:grpSpLocks/>
            </p:cNvGrpSpPr>
            <p:nvPr/>
          </p:nvGrpSpPr>
          <p:grpSpPr bwMode="auto">
            <a:xfrm>
              <a:off x="7391400" y="3581400"/>
              <a:ext cx="1168400" cy="838200"/>
              <a:chOff x="4656" y="2256"/>
              <a:chExt cx="736" cy="528"/>
            </a:xfrm>
          </p:grpSpPr>
          <p:grpSp>
            <p:nvGrpSpPr>
              <p:cNvPr id="57359" name="Group 101"/>
              <p:cNvGrpSpPr>
                <a:grpSpLocks/>
              </p:cNvGrpSpPr>
              <p:nvPr/>
            </p:nvGrpSpPr>
            <p:grpSpPr bwMode="auto">
              <a:xfrm>
                <a:off x="4752" y="2256"/>
                <a:ext cx="480" cy="240"/>
                <a:chOff x="4752" y="2256"/>
                <a:chExt cx="480" cy="240"/>
              </a:xfrm>
            </p:grpSpPr>
            <p:grpSp>
              <p:nvGrpSpPr>
                <p:cNvPr id="57361" name="Group 102"/>
                <p:cNvGrpSpPr>
                  <a:grpSpLocks/>
                </p:cNvGrpSpPr>
                <p:nvPr/>
              </p:nvGrpSpPr>
              <p:grpSpPr bwMode="auto">
                <a:xfrm>
                  <a:off x="4752" y="2256"/>
                  <a:ext cx="240" cy="240"/>
                  <a:chOff x="864" y="1680"/>
                  <a:chExt cx="240" cy="240"/>
                </a:xfrm>
              </p:grpSpPr>
              <p:sp>
                <p:nvSpPr>
                  <p:cNvPr id="57368" name="Rectangle 103"/>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69" name="Rectangle 104"/>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70" name="Rectangle 105"/>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71" name="Rectangle 106"/>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72" name="Rectangle 107"/>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nvGrpSpPr>
                <p:cNvPr id="57362" name="Group 108"/>
                <p:cNvGrpSpPr>
                  <a:grpSpLocks/>
                </p:cNvGrpSpPr>
                <p:nvPr/>
              </p:nvGrpSpPr>
              <p:grpSpPr bwMode="auto">
                <a:xfrm>
                  <a:off x="4992" y="2256"/>
                  <a:ext cx="240" cy="240"/>
                  <a:chOff x="864" y="1680"/>
                  <a:chExt cx="240" cy="240"/>
                </a:xfrm>
              </p:grpSpPr>
              <p:sp>
                <p:nvSpPr>
                  <p:cNvPr id="57363" name="Rectangle 109"/>
                  <p:cNvSpPr>
                    <a:spLocks noChangeArrowheads="1"/>
                  </p:cNvSpPr>
                  <p:nvPr/>
                </p:nvSpPr>
                <p:spPr bwMode="auto">
                  <a:xfrm>
                    <a:off x="912"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64" name="Rectangle 110"/>
                  <p:cNvSpPr>
                    <a:spLocks noChangeArrowheads="1"/>
                  </p:cNvSpPr>
                  <p:nvPr/>
                </p:nvSpPr>
                <p:spPr bwMode="auto">
                  <a:xfrm>
                    <a:off x="864"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65" name="Rectangle 111"/>
                  <p:cNvSpPr>
                    <a:spLocks noChangeArrowheads="1"/>
                  </p:cNvSpPr>
                  <p:nvPr/>
                </p:nvSpPr>
                <p:spPr bwMode="auto">
                  <a:xfrm>
                    <a:off x="960"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66" name="Rectangle 112"/>
                  <p:cNvSpPr>
                    <a:spLocks noChangeArrowheads="1"/>
                  </p:cNvSpPr>
                  <p:nvPr/>
                </p:nvSpPr>
                <p:spPr bwMode="auto">
                  <a:xfrm>
                    <a:off x="1008"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57367" name="Rectangle 113"/>
                  <p:cNvSpPr>
                    <a:spLocks noChangeArrowheads="1"/>
                  </p:cNvSpPr>
                  <p:nvPr/>
                </p:nvSpPr>
                <p:spPr bwMode="auto">
                  <a:xfrm>
                    <a:off x="1056" y="1680"/>
                    <a:ext cx="48" cy="240"/>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grpSp>
          <p:sp>
            <p:nvSpPr>
              <p:cNvPr id="57360" name="Text Box 114"/>
              <p:cNvSpPr txBox="1">
                <a:spLocks noChangeArrowheads="1"/>
              </p:cNvSpPr>
              <p:nvPr/>
            </p:nvSpPr>
            <p:spPr bwMode="auto">
              <a:xfrm>
                <a:off x="4656" y="2496"/>
                <a:ext cx="7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2400">
                    <a:latin typeface="Times New Roman" pitchFamily="18" charset="0"/>
                  </a:rPr>
                  <a:t>B2 = 10</a:t>
                </a:r>
              </a:p>
            </p:txBody>
          </p:sp>
        </p:grpSp>
        <p:sp>
          <p:nvSpPr>
            <p:cNvPr id="57357" name="Rectangle 115"/>
            <p:cNvSpPr>
              <a:spLocks noChangeArrowheads="1"/>
            </p:cNvSpPr>
            <p:nvPr/>
          </p:nvSpPr>
          <p:spPr bwMode="auto">
            <a:xfrm>
              <a:off x="8305800" y="3581400"/>
              <a:ext cx="838200" cy="381000"/>
            </a:xfrm>
            <a:prstGeom prst="rect">
              <a:avLst/>
            </a:prstGeom>
            <a:solidFill>
              <a:srgbClr val="3366FF"/>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2400">
                  <a:latin typeface="Times New Roman" pitchFamily="18" charset="0"/>
                </a:rPr>
                <a:t>data</a:t>
              </a:r>
            </a:p>
          </p:txBody>
        </p:sp>
      </p:grpSp>
      <p:sp>
        <p:nvSpPr>
          <p:cNvPr id="57358" name="Rectangle 116"/>
          <p:cNvSpPr>
            <a:spLocks noChangeArrowheads="1"/>
          </p:cNvSpPr>
          <p:nvPr/>
        </p:nvSpPr>
        <p:spPr bwMode="auto">
          <a:xfrm>
            <a:off x="2438400" y="13716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2400">
                <a:latin typeface="Times New Roman" pitchFamily="18" charset="0"/>
              </a:rPr>
              <a:t>Timer decremented only in </a:t>
            </a:r>
            <a:r>
              <a:rPr lang="en-US" altLang="en-US" sz="2400" b="1">
                <a:latin typeface="Times New Roman" pitchFamily="18" charset="0"/>
              </a:rPr>
              <a:t>RED periods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z="4000" smtClean="0"/>
              <a:t>Collision Avoidance: Exponential Backoff</a:t>
            </a:r>
            <a:endParaRPr lang="en-GB" altLang="en-US" sz="4000" smtClean="0"/>
          </a:p>
        </p:txBody>
      </p:sp>
      <p:sp>
        <p:nvSpPr>
          <p:cNvPr id="58371" name="Rectangle 3"/>
          <p:cNvSpPr>
            <a:spLocks noGrp="1" noChangeArrowheads="1"/>
          </p:cNvSpPr>
          <p:nvPr>
            <p:ph type="body" idx="1"/>
          </p:nvPr>
        </p:nvSpPr>
        <p:spPr/>
        <p:txBody>
          <a:bodyPr/>
          <a:lstStyle/>
          <a:p>
            <a:pPr eaLnBrk="1" hangingPunct="1"/>
            <a:r>
              <a:rPr lang="en-US" altLang="en-US" smtClean="0"/>
              <a:t>Initial value of CW is CWmin</a:t>
            </a:r>
          </a:p>
          <a:p>
            <a:pPr eaLnBrk="1" hangingPunct="1"/>
            <a:r>
              <a:rPr lang="en-US" altLang="en-US" smtClean="0"/>
              <a:t>For each collision, double the contention window CW</a:t>
            </a:r>
          </a:p>
          <a:p>
            <a:pPr eaLnBrk="1" hangingPunct="1"/>
            <a:r>
              <a:rPr lang="en-US" altLang="en-US" smtClean="0"/>
              <a:t>Maximum value of CW is CWmax</a:t>
            </a:r>
          </a:p>
          <a:p>
            <a:pPr eaLnBrk="1" hangingPunct="1"/>
            <a:r>
              <a:rPr lang="en-US" altLang="en-US" smtClean="0"/>
              <a:t>After successful transmission set contention window to CWmin</a:t>
            </a:r>
            <a:endParaRPr lang="en-GB" alt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Hidden Node Problem</a:t>
            </a:r>
            <a:endParaRPr lang="en-GB" altLang="en-US" smtClean="0"/>
          </a:p>
        </p:txBody>
      </p:sp>
      <p:sp>
        <p:nvSpPr>
          <p:cNvPr id="59395" name="Rectangle 3"/>
          <p:cNvSpPr>
            <a:spLocks noGrp="1" noChangeArrowheads="1"/>
          </p:cNvSpPr>
          <p:nvPr>
            <p:ph type="body" idx="1"/>
          </p:nvPr>
        </p:nvSpPr>
        <p:spPr>
          <a:xfrm>
            <a:off x="304800" y="4810125"/>
            <a:ext cx="8382000" cy="1590675"/>
          </a:xfrm>
        </p:spPr>
        <p:txBody>
          <a:bodyPr/>
          <a:lstStyle/>
          <a:p>
            <a:pPr eaLnBrk="1" hangingPunct="1"/>
            <a:r>
              <a:rPr lang="en-US" altLang="en-US" sz="2800" smtClean="0"/>
              <a:t>A and C want to communicate with B</a:t>
            </a:r>
          </a:p>
          <a:p>
            <a:pPr eaLnBrk="1" hangingPunct="1"/>
            <a:r>
              <a:rPr lang="en-US" altLang="en-US" sz="2800" smtClean="0"/>
              <a:t>Signal from A cannot reach C and vice-versa</a:t>
            </a:r>
          </a:p>
          <a:p>
            <a:pPr eaLnBrk="1" hangingPunct="1"/>
            <a:r>
              <a:rPr lang="en-US" altLang="en-US" sz="2800" smtClean="0"/>
              <a:t>Carrier sensing does not work! </a:t>
            </a:r>
            <a:endParaRPr lang="en-GB" altLang="en-US" sz="2800" smtClean="0"/>
          </a:p>
        </p:txBody>
      </p:sp>
      <p:pic>
        <p:nvPicPr>
          <p:cNvPr id="59396" name="Picture 4" descr="PE02F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95400"/>
            <a:ext cx="375285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mtClean="0"/>
              <a:t>Exposed Node Problem</a:t>
            </a:r>
            <a:endParaRPr lang="en-GB" altLang="en-US" smtClean="0"/>
          </a:p>
        </p:txBody>
      </p:sp>
      <p:sp>
        <p:nvSpPr>
          <p:cNvPr id="60419" name="Rectangle 3"/>
          <p:cNvSpPr>
            <a:spLocks noGrp="1" noChangeArrowheads="1"/>
          </p:cNvSpPr>
          <p:nvPr>
            <p:ph type="body" idx="1"/>
          </p:nvPr>
        </p:nvSpPr>
        <p:spPr>
          <a:xfrm>
            <a:off x="349250" y="4343400"/>
            <a:ext cx="8261350" cy="1828800"/>
          </a:xfrm>
        </p:spPr>
        <p:txBody>
          <a:bodyPr/>
          <a:lstStyle/>
          <a:p>
            <a:pPr eaLnBrk="1" hangingPunct="1">
              <a:lnSpc>
                <a:spcPct val="90000"/>
              </a:lnSpc>
            </a:pPr>
            <a:r>
              <a:rPr lang="en-US" altLang="en-US" sz="2400" smtClean="0"/>
              <a:t>B wants to send to A &amp; C wants to send to D</a:t>
            </a:r>
          </a:p>
          <a:p>
            <a:pPr eaLnBrk="1" hangingPunct="1">
              <a:lnSpc>
                <a:spcPct val="90000"/>
              </a:lnSpc>
            </a:pPr>
            <a:r>
              <a:rPr lang="en-US" altLang="en-US" sz="2400" smtClean="0"/>
              <a:t>C senses B’s transmission, hence doesn’t transmit</a:t>
            </a:r>
          </a:p>
          <a:p>
            <a:pPr eaLnBrk="1" hangingPunct="1">
              <a:lnSpc>
                <a:spcPct val="90000"/>
              </a:lnSpc>
            </a:pPr>
            <a:r>
              <a:rPr lang="en-US" altLang="en-US" sz="2400" smtClean="0"/>
              <a:t>But, B-&gt;A and C-&gt;D both possible !</a:t>
            </a:r>
          </a:p>
          <a:p>
            <a:pPr eaLnBrk="1" hangingPunct="1">
              <a:lnSpc>
                <a:spcPct val="90000"/>
              </a:lnSpc>
            </a:pPr>
            <a:r>
              <a:rPr lang="en-US" altLang="en-US" sz="2400" smtClean="0"/>
              <a:t>Carrier sensing does not work!</a:t>
            </a:r>
            <a:endParaRPr lang="en-GB" altLang="en-US" sz="2400" smtClean="0"/>
          </a:p>
        </p:txBody>
      </p:sp>
      <p:pic>
        <p:nvPicPr>
          <p:cNvPr id="60420" name="Picture 4" descr="PE02F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95400"/>
            <a:ext cx="375285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z="4000" smtClean="0"/>
              <a:t>4-way handshake using RTS/CTS</a:t>
            </a:r>
            <a:endParaRPr lang="el-GR" altLang="en-US" sz="4000" smtClean="0"/>
          </a:p>
        </p:txBody>
      </p:sp>
      <p:sp>
        <p:nvSpPr>
          <p:cNvPr id="61443" name="Rectangle 3"/>
          <p:cNvSpPr>
            <a:spLocks noGrp="1" noChangeArrowheads="1"/>
          </p:cNvSpPr>
          <p:nvPr>
            <p:ph type="body" idx="1"/>
          </p:nvPr>
        </p:nvSpPr>
        <p:spPr/>
        <p:txBody>
          <a:bodyPr/>
          <a:lstStyle/>
          <a:p>
            <a:pPr marL="533400" indent="-533400" eaLnBrk="1" hangingPunct="1">
              <a:lnSpc>
                <a:spcPct val="90000"/>
              </a:lnSpc>
            </a:pPr>
            <a:r>
              <a:rPr lang="en-US" altLang="en-US" smtClean="0"/>
              <a:t>Sender “reserves” channel prior to transmitting data frames</a:t>
            </a:r>
          </a:p>
          <a:p>
            <a:pPr marL="914400" lvl="1" indent="-457200" eaLnBrk="1" hangingPunct="1">
              <a:lnSpc>
                <a:spcPct val="90000"/>
              </a:lnSpc>
            </a:pPr>
            <a:r>
              <a:rPr lang="en-US" altLang="en-US" smtClean="0"/>
              <a:t>First transmits </a:t>
            </a:r>
            <a:r>
              <a:rPr lang="en-US" altLang="en-US" i="1" smtClean="0"/>
              <a:t>small</a:t>
            </a:r>
            <a:r>
              <a:rPr lang="en-US" altLang="en-US" smtClean="0"/>
              <a:t> request-to-send (RTS) packets to BS using CSMA</a:t>
            </a:r>
          </a:p>
          <a:p>
            <a:pPr marL="914400" lvl="1" indent="-457200" eaLnBrk="1" hangingPunct="1">
              <a:lnSpc>
                <a:spcPct val="90000"/>
              </a:lnSpc>
            </a:pPr>
            <a:r>
              <a:rPr lang="en-US" altLang="en-US" smtClean="0"/>
              <a:t>RTSs may still collide (but they’re short)</a:t>
            </a:r>
          </a:p>
          <a:p>
            <a:pPr marL="533400" indent="-533400" eaLnBrk="1" hangingPunct="1">
              <a:lnSpc>
                <a:spcPct val="90000"/>
              </a:lnSpc>
            </a:pPr>
            <a:r>
              <a:rPr lang="en-US" altLang="en-US" smtClean="0"/>
              <a:t>BS broadcasts clear-to-send CTS in response to RTS</a:t>
            </a:r>
          </a:p>
          <a:p>
            <a:pPr marL="533400" indent="-533400" eaLnBrk="1" hangingPunct="1">
              <a:lnSpc>
                <a:spcPct val="90000"/>
              </a:lnSpc>
            </a:pPr>
            <a:r>
              <a:rPr lang="en-US" altLang="en-US" smtClean="0"/>
              <a:t>CTS heard by all nodes</a:t>
            </a:r>
          </a:p>
          <a:p>
            <a:pPr marL="914400" lvl="1" indent="-457200" eaLnBrk="1" hangingPunct="1">
              <a:lnSpc>
                <a:spcPct val="90000"/>
              </a:lnSpc>
            </a:pPr>
            <a:r>
              <a:rPr lang="en-US" altLang="en-US" sz="3200" smtClean="0"/>
              <a:t>sender transmits data frame</a:t>
            </a:r>
          </a:p>
          <a:p>
            <a:pPr marL="914400" lvl="1" indent="-457200" eaLnBrk="1" hangingPunct="1">
              <a:lnSpc>
                <a:spcPct val="90000"/>
              </a:lnSpc>
            </a:pPr>
            <a:r>
              <a:rPr lang="en-US" altLang="en-US" sz="3200" smtClean="0"/>
              <a:t>other stations defer transmissions </a:t>
            </a:r>
          </a:p>
          <a:p>
            <a:pPr marL="533400" indent="-533400" eaLnBrk="1" hangingPunct="1">
              <a:lnSpc>
                <a:spcPct val="90000"/>
              </a:lnSpc>
            </a:pPr>
            <a:endParaRPr lang="el-GR" alt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6" descr="ACK"/>
          <p:cNvSpPr>
            <a:spLocks noChangeArrowheads="1"/>
          </p:cNvSpPr>
          <p:nvPr/>
        </p:nvSpPr>
        <p:spPr bwMode="auto">
          <a:xfrm>
            <a:off x="0" y="6248400"/>
            <a:ext cx="89154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62467" name="Rectangle 2"/>
          <p:cNvSpPr>
            <a:spLocks noGrp="1" noChangeArrowheads="1"/>
          </p:cNvSpPr>
          <p:nvPr>
            <p:ph type="title"/>
          </p:nvPr>
        </p:nvSpPr>
        <p:spPr/>
        <p:txBody>
          <a:bodyPr/>
          <a:lstStyle/>
          <a:p>
            <a:pPr eaLnBrk="1" hangingPunct="1"/>
            <a:r>
              <a:rPr lang="en-US" altLang="en-US" dirty="0" smtClean="0"/>
              <a:t> </a:t>
            </a:r>
          </a:p>
        </p:txBody>
      </p:sp>
      <p:sp>
        <p:nvSpPr>
          <p:cNvPr id="62468" name="Rectangle 3"/>
          <p:cNvSpPr>
            <a:spLocks noGrp="1" noChangeArrowheads="1"/>
          </p:cNvSpPr>
          <p:nvPr>
            <p:ph type="body" idx="1"/>
          </p:nvPr>
        </p:nvSpPr>
        <p:spPr>
          <a:xfrm>
            <a:off x="228600" y="5562600"/>
            <a:ext cx="8382000" cy="5105400"/>
          </a:xfrm>
        </p:spPr>
        <p:txBody>
          <a:bodyPr/>
          <a:lstStyle/>
          <a:p>
            <a:pPr eaLnBrk="1" hangingPunct="1"/>
            <a:endParaRPr lang="en-US" altLang="en-US" dirty="0" smtClean="0"/>
          </a:p>
        </p:txBody>
      </p:sp>
      <p:sp>
        <p:nvSpPr>
          <p:cNvPr id="190468" name="Rectangle 4"/>
          <p:cNvSpPr>
            <a:spLocks noChangeArrowheads="1"/>
          </p:cNvSpPr>
          <p:nvPr/>
        </p:nvSpPr>
        <p:spPr bwMode="auto">
          <a:xfrm>
            <a:off x="228600" y="1828800"/>
            <a:ext cx="8915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2" eaLnBrk="1" hangingPunct="1">
              <a:buClr>
                <a:srgbClr val="0000FF"/>
              </a:buClr>
            </a:pPr>
            <a:r>
              <a:rPr lang="en-US" altLang="en-US" sz="2000"/>
              <a:t>Sending unicast packets with RTS/CTS control frames</a:t>
            </a:r>
            <a:endParaRPr lang="en-US" altLang="en-US"/>
          </a:p>
        </p:txBody>
      </p:sp>
      <p:grpSp>
        <p:nvGrpSpPr>
          <p:cNvPr id="7" name="Group 34" descr="CONTENTION"/>
          <p:cNvGrpSpPr>
            <a:grpSpLocks/>
          </p:cNvGrpSpPr>
          <p:nvPr/>
        </p:nvGrpSpPr>
        <p:grpSpPr bwMode="auto">
          <a:xfrm>
            <a:off x="5575300" y="4303713"/>
            <a:ext cx="1282700" cy="538162"/>
            <a:chOff x="3512" y="2711"/>
            <a:chExt cx="808" cy="339"/>
          </a:xfrm>
        </p:grpSpPr>
        <p:sp>
          <p:nvSpPr>
            <p:cNvPr id="62504" name="Text Box 35"/>
            <p:cNvSpPr txBox="1">
              <a:spLocks noChangeArrowheads="1"/>
            </p:cNvSpPr>
            <p:nvPr/>
          </p:nvSpPr>
          <p:spPr bwMode="auto">
            <a:xfrm>
              <a:off x="3512" y="2837"/>
              <a:ext cx="70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contention</a:t>
              </a:r>
            </a:p>
          </p:txBody>
        </p:sp>
        <p:cxnSp>
          <p:nvCxnSpPr>
            <p:cNvPr id="62505" name="AutoShape 36"/>
            <p:cNvCxnSpPr>
              <a:cxnSpLocks noChangeShapeType="1"/>
              <a:stCxn id="62504" idx="3"/>
              <a:endCxn id="190497" idx="2"/>
            </p:cNvCxnSpPr>
            <p:nvPr/>
          </p:nvCxnSpPr>
          <p:spPr bwMode="auto">
            <a:xfrm flipV="1">
              <a:off x="4154" y="2711"/>
              <a:ext cx="166" cy="220"/>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10" name="Group 9" descr="CTS"/>
          <p:cNvGrpSpPr/>
          <p:nvPr/>
        </p:nvGrpSpPr>
        <p:grpSpPr>
          <a:xfrm>
            <a:off x="990600" y="2362200"/>
            <a:ext cx="7185025" cy="2411413"/>
            <a:chOff x="990600" y="2362200"/>
            <a:chExt cx="7185025" cy="2411413"/>
          </a:xfrm>
        </p:grpSpPr>
        <p:sp>
          <p:nvSpPr>
            <p:cNvPr id="190469" name="Line 5"/>
            <p:cNvSpPr>
              <a:spLocks noChangeShapeType="1"/>
            </p:cNvSpPr>
            <p:nvPr/>
          </p:nvSpPr>
          <p:spPr bwMode="auto">
            <a:xfrm flipH="1" flipV="1">
              <a:off x="2032000" y="2362200"/>
              <a:ext cx="0" cy="534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0470" name="Line 6"/>
            <p:cNvSpPr>
              <a:spLocks noChangeShapeType="1"/>
            </p:cNvSpPr>
            <p:nvPr/>
          </p:nvSpPr>
          <p:spPr bwMode="auto">
            <a:xfrm flipV="1">
              <a:off x="2587625" y="2362200"/>
              <a:ext cx="0" cy="603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7"/>
            <p:cNvGrpSpPr>
              <a:grpSpLocks/>
            </p:cNvGrpSpPr>
            <p:nvPr/>
          </p:nvGrpSpPr>
          <p:grpSpPr bwMode="auto">
            <a:xfrm>
              <a:off x="5156200" y="2819400"/>
              <a:ext cx="635000" cy="346075"/>
              <a:chOff x="3248" y="1776"/>
              <a:chExt cx="400" cy="218"/>
            </a:xfrm>
          </p:grpSpPr>
          <p:sp>
            <p:nvSpPr>
              <p:cNvPr id="62519" name="Line 8"/>
              <p:cNvSpPr>
                <a:spLocks noChangeShapeType="1"/>
              </p:cNvSpPr>
              <p:nvPr/>
            </p:nvSpPr>
            <p:spPr bwMode="auto">
              <a:xfrm>
                <a:off x="3248" y="1994"/>
                <a:ext cx="3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520" name="Text Box 9"/>
              <p:cNvSpPr txBox="1">
                <a:spLocks noChangeArrowheads="1"/>
              </p:cNvSpPr>
              <p:nvPr/>
            </p:nvSpPr>
            <p:spPr bwMode="auto">
              <a:xfrm>
                <a:off x="3248" y="1776"/>
                <a:ext cx="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SIFS</a:t>
                </a:r>
              </a:p>
            </p:txBody>
          </p:sp>
        </p:grpSp>
        <p:grpSp>
          <p:nvGrpSpPr>
            <p:cNvPr id="3" name="Group 10"/>
            <p:cNvGrpSpPr>
              <a:grpSpLocks/>
            </p:cNvGrpSpPr>
            <p:nvPr/>
          </p:nvGrpSpPr>
          <p:grpSpPr bwMode="auto">
            <a:xfrm>
              <a:off x="2032000" y="2362200"/>
              <a:ext cx="646113" cy="336550"/>
              <a:chOff x="1280" y="1488"/>
              <a:chExt cx="407" cy="212"/>
            </a:xfrm>
          </p:grpSpPr>
          <p:sp>
            <p:nvSpPr>
              <p:cNvPr id="62517" name="Text Box 11"/>
              <p:cNvSpPr txBox="1">
                <a:spLocks noChangeArrowheads="1"/>
              </p:cNvSpPr>
              <p:nvPr/>
            </p:nvSpPr>
            <p:spPr bwMode="auto">
              <a:xfrm>
                <a:off x="1280" y="1488"/>
                <a:ext cx="4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DIFS</a:t>
                </a:r>
              </a:p>
            </p:txBody>
          </p:sp>
          <p:sp>
            <p:nvSpPr>
              <p:cNvPr id="62518" name="Line 12"/>
              <p:cNvSpPr>
                <a:spLocks noChangeShapeType="1"/>
              </p:cNvSpPr>
              <p:nvPr/>
            </p:nvSpPr>
            <p:spPr bwMode="auto">
              <a:xfrm>
                <a:off x="1280" y="1657"/>
                <a:ext cx="3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90477" name="Rectangle 13"/>
            <p:cNvSpPr>
              <a:spLocks noChangeArrowheads="1"/>
            </p:cNvSpPr>
            <p:nvPr/>
          </p:nvSpPr>
          <p:spPr bwMode="auto">
            <a:xfrm>
              <a:off x="7031038" y="3968750"/>
              <a:ext cx="903287" cy="334963"/>
            </a:xfrm>
            <a:prstGeom prst="rect">
              <a:avLst/>
            </a:prstGeom>
            <a:solidFill>
              <a:srgbClr val="DADAF6"/>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solidFill>
                    <a:schemeClr val="bg1"/>
                  </a:solidFill>
                </a:rPr>
                <a:t>data</a:t>
              </a:r>
            </a:p>
          </p:txBody>
        </p:sp>
        <p:sp>
          <p:nvSpPr>
            <p:cNvPr id="190478" name="Rectangle 14"/>
            <p:cNvSpPr>
              <a:spLocks noChangeArrowheads="1"/>
            </p:cNvSpPr>
            <p:nvPr/>
          </p:nvSpPr>
          <p:spPr bwMode="auto">
            <a:xfrm>
              <a:off x="5711825" y="3032125"/>
              <a:ext cx="417513" cy="334963"/>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ACK</a:t>
              </a:r>
            </a:p>
          </p:txBody>
        </p:sp>
        <p:grpSp>
          <p:nvGrpSpPr>
            <p:cNvPr id="4" name="Group 15"/>
            <p:cNvGrpSpPr>
              <a:grpSpLocks/>
            </p:cNvGrpSpPr>
            <p:nvPr/>
          </p:nvGrpSpPr>
          <p:grpSpPr bwMode="auto">
            <a:xfrm>
              <a:off x="990600" y="2630488"/>
              <a:ext cx="7185025" cy="2009775"/>
              <a:chOff x="624" y="1657"/>
              <a:chExt cx="4526" cy="1266"/>
            </a:xfrm>
          </p:grpSpPr>
          <p:sp>
            <p:nvSpPr>
              <p:cNvPr id="62510" name="Text Box 16"/>
              <p:cNvSpPr txBox="1">
                <a:spLocks noChangeArrowheads="1"/>
              </p:cNvSpPr>
              <p:nvPr/>
            </p:nvSpPr>
            <p:spPr bwMode="auto">
              <a:xfrm>
                <a:off x="4999" y="2711"/>
                <a:ext cx="15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t</a:t>
                </a:r>
              </a:p>
            </p:txBody>
          </p:sp>
          <p:sp>
            <p:nvSpPr>
              <p:cNvPr id="62511" name="Line 17"/>
              <p:cNvSpPr>
                <a:spLocks noChangeShapeType="1"/>
              </p:cNvSpPr>
              <p:nvPr/>
            </p:nvSpPr>
            <p:spPr bwMode="auto">
              <a:xfrm>
                <a:off x="1193" y="2711"/>
                <a:ext cx="39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512" name="Text Box 18"/>
              <p:cNvSpPr txBox="1">
                <a:spLocks noChangeArrowheads="1"/>
              </p:cNvSpPr>
              <p:nvPr/>
            </p:nvSpPr>
            <p:spPr bwMode="auto">
              <a:xfrm>
                <a:off x="624" y="2542"/>
                <a:ext cx="55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other</a:t>
                </a:r>
              </a:p>
              <a:p>
                <a:pPr>
                  <a:spcBef>
                    <a:spcPct val="0"/>
                  </a:spcBef>
                  <a:buClrTx/>
                  <a:buSzTx/>
                  <a:buFontTx/>
                  <a:buNone/>
                </a:pPr>
                <a:r>
                  <a:rPr lang="de-DE" altLang="en-US" sz="1600"/>
                  <a:t>stations</a:t>
                </a:r>
              </a:p>
            </p:txBody>
          </p:sp>
          <p:sp>
            <p:nvSpPr>
              <p:cNvPr id="62513" name="Text Box 19"/>
              <p:cNvSpPr txBox="1">
                <a:spLocks noChangeArrowheads="1"/>
              </p:cNvSpPr>
              <p:nvPr/>
            </p:nvSpPr>
            <p:spPr bwMode="auto">
              <a:xfrm>
                <a:off x="624" y="1994"/>
                <a:ext cx="5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receiver</a:t>
                </a:r>
              </a:p>
            </p:txBody>
          </p:sp>
          <p:sp>
            <p:nvSpPr>
              <p:cNvPr id="62514" name="Text Box 20"/>
              <p:cNvSpPr txBox="1">
                <a:spLocks noChangeArrowheads="1"/>
              </p:cNvSpPr>
              <p:nvPr/>
            </p:nvSpPr>
            <p:spPr bwMode="auto">
              <a:xfrm>
                <a:off x="624" y="1657"/>
                <a:ext cx="5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sender</a:t>
                </a:r>
              </a:p>
            </p:txBody>
          </p:sp>
          <p:sp>
            <p:nvSpPr>
              <p:cNvPr id="62515" name="Line 21"/>
              <p:cNvSpPr>
                <a:spLocks noChangeShapeType="1"/>
              </p:cNvSpPr>
              <p:nvPr/>
            </p:nvSpPr>
            <p:spPr bwMode="auto">
              <a:xfrm>
                <a:off x="1193" y="2121"/>
                <a:ext cx="39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516" name="Line 22"/>
              <p:cNvSpPr>
                <a:spLocks noChangeShapeType="1"/>
              </p:cNvSpPr>
              <p:nvPr/>
            </p:nvSpPr>
            <p:spPr bwMode="auto">
              <a:xfrm>
                <a:off x="1193" y="1783"/>
                <a:ext cx="39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90487" name="Rectangle 23"/>
            <p:cNvSpPr>
              <a:spLocks noChangeArrowheads="1"/>
            </p:cNvSpPr>
            <p:nvPr/>
          </p:nvSpPr>
          <p:spPr bwMode="auto">
            <a:xfrm>
              <a:off x="4532313" y="2495550"/>
              <a:ext cx="623887" cy="334963"/>
            </a:xfrm>
            <a:prstGeom prst="rect">
              <a:avLst/>
            </a:prstGeom>
            <a:solidFill>
              <a:srgbClr val="DADAF6"/>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solidFill>
                    <a:schemeClr val="bg1"/>
                  </a:solidFill>
                </a:rPr>
                <a:t>data</a:t>
              </a:r>
            </a:p>
          </p:txBody>
        </p:sp>
        <p:sp>
          <p:nvSpPr>
            <p:cNvPr id="190488" name="Line 24"/>
            <p:cNvSpPr>
              <a:spLocks noChangeShapeType="1"/>
            </p:cNvSpPr>
            <p:nvPr/>
          </p:nvSpPr>
          <p:spPr bwMode="auto">
            <a:xfrm flipV="1">
              <a:off x="5156200" y="2362200"/>
              <a:ext cx="0" cy="1071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0489" name="Line 25"/>
            <p:cNvSpPr>
              <a:spLocks noChangeShapeType="1"/>
            </p:cNvSpPr>
            <p:nvPr/>
          </p:nvSpPr>
          <p:spPr bwMode="auto">
            <a:xfrm flipV="1">
              <a:off x="5711825" y="2897188"/>
              <a:ext cx="0" cy="536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 name="Group 26"/>
            <p:cNvGrpSpPr>
              <a:grpSpLocks/>
            </p:cNvGrpSpPr>
            <p:nvPr/>
          </p:nvGrpSpPr>
          <p:grpSpPr bwMode="auto">
            <a:xfrm>
              <a:off x="6129338" y="3835400"/>
              <a:ext cx="644525" cy="336550"/>
              <a:chOff x="3861" y="2416"/>
              <a:chExt cx="406" cy="212"/>
            </a:xfrm>
          </p:grpSpPr>
          <p:sp>
            <p:nvSpPr>
              <p:cNvPr id="62508" name="Text Box 27"/>
              <p:cNvSpPr txBox="1">
                <a:spLocks noChangeArrowheads="1"/>
              </p:cNvSpPr>
              <p:nvPr/>
            </p:nvSpPr>
            <p:spPr bwMode="auto">
              <a:xfrm>
                <a:off x="3861" y="2416"/>
                <a:ext cx="40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DIFS</a:t>
                </a:r>
              </a:p>
            </p:txBody>
          </p:sp>
          <p:sp>
            <p:nvSpPr>
              <p:cNvPr id="62509" name="Line 28"/>
              <p:cNvSpPr>
                <a:spLocks noChangeShapeType="1"/>
              </p:cNvSpPr>
              <p:nvPr/>
            </p:nvSpPr>
            <p:spPr bwMode="auto">
              <a:xfrm>
                <a:off x="3861" y="2584"/>
                <a:ext cx="3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90493" name="Line 29"/>
            <p:cNvSpPr>
              <a:spLocks noChangeShapeType="1"/>
            </p:cNvSpPr>
            <p:nvPr/>
          </p:nvSpPr>
          <p:spPr bwMode="auto">
            <a:xfrm flipH="1" flipV="1">
              <a:off x="6684963" y="3902075"/>
              <a:ext cx="0" cy="5349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6" name="Group 30"/>
            <p:cNvGrpSpPr>
              <a:grpSpLocks/>
            </p:cNvGrpSpPr>
            <p:nvPr/>
          </p:nvGrpSpPr>
          <p:grpSpPr bwMode="auto">
            <a:xfrm>
              <a:off x="3003550" y="4437063"/>
              <a:ext cx="3681413" cy="336550"/>
              <a:chOff x="1892" y="2795"/>
              <a:chExt cx="2319" cy="212"/>
            </a:xfrm>
          </p:grpSpPr>
          <p:sp>
            <p:nvSpPr>
              <p:cNvPr id="62506" name="Text Box 31"/>
              <p:cNvSpPr txBox="1">
                <a:spLocks noChangeArrowheads="1"/>
              </p:cNvSpPr>
              <p:nvPr/>
            </p:nvSpPr>
            <p:spPr bwMode="auto">
              <a:xfrm>
                <a:off x="2592" y="2795"/>
                <a:ext cx="8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defer access</a:t>
                </a:r>
              </a:p>
            </p:txBody>
          </p:sp>
          <p:sp>
            <p:nvSpPr>
              <p:cNvPr id="62507" name="Line 32"/>
              <p:cNvSpPr>
                <a:spLocks noChangeShapeType="1"/>
              </p:cNvSpPr>
              <p:nvPr/>
            </p:nvSpPr>
            <p:spPr bwMode="auto">
              <a:xfrm>
                <a:off x="1892" y="2795"/>
                <a:ext cx="2319"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90497" name="Rectangle 33"/>
            <p:cNvSpPr>
              <a:spLocks noChangeArrowheads="1"/>
            </p:cNvSpPr>
            <p:nvPr/>
          </p:nvSpPr>
          <p:spPr bwMode="auto">
            <a:xfrm>
              <a:off x="6684963" y="3968750"/>
              <a:ext cx="346075" cy="334963"/>
            </a:xfrm>
            <a:prstGeom prst="rect">
              <a:avLst/>
            </a:prstGeom>
            <a:solidFill>
              <a:srgbClr val="FF6699"/>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190501" name="Rectangle 37"/>
            <p:cNvSpPr>
              <a:spLocks noChangeArrowheads="1"/>
            </p:cNvSpPr>
            <p:nvPr/>
          </p:nvSpPr>
          <p:spPr bwMode="auto">
            <a:xfrm>
              <a:off x="2587625" y="2495550"/>
              <a:ext cx="415925" cy="334963"/>
            </a:xfrm>
            <a:prstGeom prst="rect">
              <a:avLst/>
            </a:prstGeom>
            <a:solidFill>
              <a:srgbClr val="F4EE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solidFill>
                    <a:schemeClr val="bg1"/>
                  </a:solidFill>
                </a:rPr>
                <a:t>RTS</a:t>
              </a:r>
            </a:p>
          </p:txBody>
        </p:sp>
        <p:sp>
          <p:nvSpPr>
            <p:cNvPr id="190502" name="Rectangle 38"/>
            <p:cNvSpPr>
              <a:spLocks noChangeArrowheads="1"/>
            </p:cNvSpPr>
            <p:nvPr/>
          </p:nvSpPr>
          <p:spPr bwMode="auto">
            <a:xfrm>
              <a:off x="3559175" y="3032125"/>
              <a:ext cx="417513" cy="334963"/>
            </a:xfrm>
            <a:prstGeom prst="rect">
              <a:avLst/>
            </a:prstGeom>
            <a:solidFill>
              <a:srgbClr val="FF9966"/>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t>CTS</a:t>
              </a:r>
            </a:p>
          </p:txBody>
        </p:sp>
        <p:grpSp>
          <p:nvGrpSpPr>
            <p:cNvPr id="8" name="Group 39"/>
            <p:cNvGrpSpPr>
              <a:grpSpLocks/>
            </p:cNvGrpSpPr>
            <p:nvPr/>
          </p:nvGrpSpPr>
          <p:grpSpPr bwMode="auto">
            <a:xfrm>
              <a:off x="3003550" y="2820988"/>
              <a:ext cx="635000" cy="344487"/>
              <a:chOff x="1892" y="1777"/>
              <a:chExt cx="400" cy="217"/>
            </a:xfrm>
          </p:grpSpPr>
          <p:sp>
            <p:nvSpPr>
              <p:cNvPr id="62502" name="Line 40"/>
              <p:cNvSpPr>
                <a:spLocks noChangeShapeType="1"/>
              </p:cNvSpPr>
              <p:nvPr/>
            </p:nvSpPr>
            <p:spPr bwMode="auto">
              <a:xfrm>
                <a:off x="1892" y="1994"/>
                <a:ext cx="3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503" name="Text Box 41"/>
              <p:cNvSpPr txBox="1">
                <a:spLocks noChangeArrowheads="1"/>
              </p:cNvSpPr>
              <p:nvPr/>
            </p:nvSpPr>
            <p:spPr bwMode="auto">
              <a:xfrm>
                <a:off x="1892" y="1777"/>
                <a:ext cx="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SIFS</a:t>
                </a:r>
              </a:p>
            </p:txBody>
          </p:sp>
        </p:grpSp>
        <p:sp>
          <p:nvSpPr>
            <p:cNvPr id="190506" name="Line 42"/>
            <p:cNvSpPr>
              <a:spLocks noChangeShapeType="1"/>
            </p:cNvSpPr>
            <p:nvPr/>
          </p:nvSpPr>
          <p:spPr bwMode="auto">
            <a:xfrm flipV="1">
              <a:off x="3003550" y="2362200"/>
              <a:ext cx="0" cy="20748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0507" name="Line 43"/>
            <p:cNvSpPr>
              <a:spLocks noChangeShapeType="1"/>
            </p:cNvSpPr>
            <p:nvPr/>
          </p:nvSpPr>
          <p:spPr bwMode="auto">
            <a:xfrm flipV="1">
              <a:off x="3559175" y="2897188"/>
              <a:ext cx="0" cy="536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0508" name="Line 44"/>
            <p:cNvSpPr>
              <a:spLocks noChangeShapeType="1"/>
            </p:cNvSpPr>
            <p:nvPr/>
          </p:nvSpPr>
          <p:spPr bwMode="auto">
            <a:xfrm flipV="1">
              <a:off x="3976688" y="2897188"/>
              <a:ext cx="0" cy="147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0509" name="Line 45"/>
            <p:cNvSpPr>
              <a:spLocks noChangeShapeType="1"/>
            </p:cNvSpPr>
            <p:nvPr/>
          </p:nvSpPr>
          <p:spPr bwMode="auto">
            <a:xfrm flipV="1">
              <a:off x="4532313" y="2362200"/>
              <a:ext cx="0" cy="669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9" name="Group 46"/>
            <p:cNvGrpSpPr>
              <a:grpSpLocks/>
            </p:cNvGrpSpPr>
            <p:nvPr/>
          </p:nvGrpSpPr>
          <p:grpSpPr bwMode="auto">
            <a:xfrm>
              <a:off x="3976688" y="2965450"/>
              <a:ext cx="635000" cy="336550"/>
              <a:chOff x="2505" y="1868"/>
              <a:chExt cx="400" cy="212"/>
            </a:xfrm>
          </p:grpSpPr>
          <p:sp>
            <p:nvSpPr>
              <p:cNvPr id="62500" name="Text Box 47"/>
              <p:cNvSpPr txBox="1">
                <a:spLocks noChangeArrowheads="1"/>
              </p:cNvSpPr>
              <p:nvPr/>
            </p:nvSpPr>
            <p:spPr bwMode="auto">
              <a:xfrm>
                <a:off x="2505" y="1868"/>
                <a:ext cx="4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de-DE" altLang="en-US" sz="1600"/>
                  <a:t>SIFS</a:t>
                </a:r>
              </a:p>
            </p:txBody>
          </p:sp>
          <p:sp>
            <p:nvSpPr>
              <p:cNvPr id="62501" name="Line 48"/>
              <p:cNvSpPr>
                <a:spLocks noChangeShapeType="1"/>
              </p:cNvSpPr>
              <p:nvPr/>
            </p:nvSpPr>
            <p:spPr bwMode="auto">
              <a:xfrm>
                <a:off x="2505" y="1868"/>
                <a:ext cx="35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90513" name="Rectangle 49"/>
            <p:cNvSpPr>
              <a:spLocks noChangeArrowheads="1"/>
            </p:cNvSpPr>
            <p:nvPr/>
          </p:nvSpPr>
          <p:spPr bwMode="auto">
            <a:xfrm>
              <a:off x="3003550" y="3902075"/>
              <a:ext cx="3125788" cy="200025"/>
            </a:xfrm>
            <a:prstGeom prst="rect">
              <a:avLst/>
            </a:prstGeom>
            <a:solidFill>
              <a:srgbClr val="66FF66"/>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solidFill>
                    <a:schemeClr val="bg1"/>
                  </a:solidFill>
                </a:rPr>
                <a:t>NAV (RTS)</a:t>
              </a:r>
            </a:p>
          </p:txBody>
        </p:sp>
        <p:sp>
          <p:nvSpPr>
            <p:cNvPr id="190514" name="Rectangle 50"/>
            <p:cNvSpPr>
              <a:spLocks noChangeArrowheads="1"/>
            </p:cNvSpPr>
            <p:nvPr/>
          </p:nvSpPr>
          <p:spPr bwMode="auto">
            <a:xfrm>
              <a:off x="3976688" y="4102100"/>
              <a:ext cx="2152650" cy="201613"/>
            </a:xfrm>
            <a:prstGeom prst="rect">
              <a:avLst/>
            </a:prstGeom>
            <a:solidFill>
              <a:srgbClr val="66FF66"/>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de-DE" altLang="en-US" sz="1600">
                  <a:solidFill>
                    <a:schemeClr val="bg1"/>
                  </a:solidFill>
                </a:rPr>
                <a:t>NAV (CTS)</a:t>
              </a:r>
            </a:p>
          </p:txBody>
        </p:sp>
        <p:sp>
          <p:nvSpPr>
            <p:cNvPr id="190515" name="Line 51"/>
            <p:cNvSpPr>
              <a:spLocks noChangeShapeType="1"/>
            </p:cNvSpPr>
            <p:nvPr/>
          </p:nvSpPr>
          <p:spPr bwMode="auto">
            <a:xfrm flipV="1">
              <a:off x="6129338" y="2897188"/>
              <a:ext cx="0" cy="147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90516" name="Rectangle 52"/>
          <p:cNvSpPr>
            <a:spLocks noChangeArrowheads="1"/>
          </p:cNvSpPr>
          <p:nvPr/>
        </p:nvSpPr>
        <p:spPr bwMode="auto">
          <a:xfrm>
            <a:off x="-990600" y="4800600"/>
            <a:ext cx="10134600" cy="4495800"/>
          </a:xfrm>
          <a:prstGeom prst="rect">
            <a:avLst/>
          </a:prstGeom>
          <a:noFill/>
          <a:ln w="9525">
            <a:noFill/>
            <a:miter lim="800000"/>
            <a:headEnd/>
            <a:tailEnd/>
          </a:ln>
        </p:spPr>
        <p:txBody>
          <a:bodyPr/>
          <a:lstStyle/>
          <a:p>
            <a:pPr marL="1600200" lvl="3" indent="-228600">
              <a:lnSpc>
                <a:spcPct val="90000"/>
              </a:lnSpc>
              <a:spcBef>
                <a:spcPct val="20000"/>
              </a:spcBef>
              <a:buFontTx/>
              <a:buChar char="–"/>
              <a:defRPr/>
            </a:pPr>
            <a:r>
              <a:rPr lang="en-US">
                <a:effectLst>
                  <a:outerShdw blurRad="38100" dist="38100" dir="2700000" algn="tl">
                    <a:srgbClr val="C0C0C0"/>
                  </a:outerShdw>
                </a:effectLst>
                <a:latin typeface="Tahoma" pitchFamily="34" charset="0"/>
              </a:rPr>
              <a:t>station can send RTS with reservation parameter after waiting for DIFS (reservation determines amount of time the data packet needs the medium and the ACK related to it). Every node receiving this RTS now has to set its net allocation vector – it specifies the earliest point at which the node can try to access the medium again</a:t>
            </a:r>
          </a:p>
        </p:txBody>
      </p:sp>
      <p:sp>
        <p:nvSpPr>
          <p:cNvPr id="190517" name="Rectangle 53"/>
          <p:cNvSpPr>
            <a:spLocks noChangeArrowheads="1"/>
          </p:cNvSpPr>
          <p:nvPr/>
        </p:nvSpPr>
        <p:spPr bwMode="auto">
          <a:xfrm>
            <a:off x="-990600" y="6324600"/>
            <a:ext cx="8915400" cy="4495800"/>
          </a:xfrm>
          <a:prstGeom prst="rect">
            <a:avLst/>
          </a:prstGeom>
          <a:noFill/>
          <a:ln w="9525">
            <a:noFill/>
            <a:miter lim="800000"/>
            <a:headEnd/>
            <a:tailEnd/>
          </a:ln>
        </p:spPr>
        <p:txBody>
          <a:bodyPr/>
          <a:lstStyle/>
          <a:p>
            <a:pPr marL="1600200" lvl="3" indent="-228600">
              <a:lnSpc>
                <a:spcPct val="90000"/>
              </a:lnSpc>
              <a:spcBef>
                <a:spcPct val="20000"/>
              </a:spcBef>
              <a:buFontTx/>
              <a:buChar char="–"/>
              <a:defRPr/>
            </a:pPr>
            <a:r>
              <a:rPr lang="en-US">
                <a:effectLst>
                  <a:outerShdw blurRad="38100" dist="38100" dir="2700000" algn="tl">
                    <a:srgbClr val="C0C0C0"/>
                  </a:outerShdw>
                </a:effectLst>
                <a:latin typeface="Tahoma" pitchFamily="34" charset="0"/>
              </a:rPr>
              <a:t>sender can now send data at once, acknowledgement via ACK</a:t>
            </a:r>
          </a:p>
        </p:txBody>
      </p:sp>
      <p:sp>
        <p:nvSpPr>
          <p:cNvPr id="190518" name="Rectangle 54"/>
          <p:cNvSpPr>
            <a:spLocks noChangeArrowheads="1"/>
          </p:cNvSpPr>
          <p:nvPr/>
        </p:nvSpPr>
        <p:spPr bwMode="auto">
          <a:xfrm>
            <a:off x="0" y="1587500"/>
            <a:ext cx="8915400" cy="4495800"/>
          </a:xfrm>
          <a:prstGeom prst="rect">
            <a:avLst/>
          </a:prstGeom>
          <a:noFill/>
          <a:ln w="9525">
            <a:noFill/>
            <a:miter lim="800000"/>
            <a:headEnd/>
            <a:tailEnd/>
          </a:ln>
        </p:spPr>
        <p:txBody>
          <a:bodyPr/>
          <a:lstStyle/>
          <a:p>
            <a:pPr marL="1600200" lvl="3" indent="-228600">
              <a:lnSpc>
                <a:spcPct val="90000"/>
              </a:lnSpc>
              <a:spcBef>
                <a:spcPct val="20000"/>
              </a:spcBef>
              <a:buFontTx/>
              <a:buChar char="–"/>
              <a:defRPr/>
            </a:pPr>
            <a:r>
              <a:rPr lang="en-US" dirty="0">
                <a:effectLst>
                  <a:outerShdw blurRad="38100" dist="38100" dir="2700000" algn="tl">
                    <a:srgbClr val="C0C0C0"/>
                  </a:outerShdw>
                </a:effectLst>
                <a:latin typeface="Tahoma" pitchFamily="34" charset="0"/>
              </a:rPr>
              <a:t>acknowledgement via CTS after SIFS by receiver (if ready to receive)</a:t>
            </a:r>
          </a:p>
        </p:txBody>
      </p:sp>
      <p:sp>
        <p:nvSpPr>
          <p:cNvPr id="190519" name="Rectangle 55"/>
          <p:cNvSpPr>
            <a:spLocks noChangeArrowheads="1"/>
          </p:cNvSpPr>
          <p:nvPr/>
        </p:nvSpPr>
        <p:spPr bwMode="auto">
          <a:xfrm>
            <a:off x="153988" y="1385888"/>
            <a:ext cx="8915400" cy="4495800"/>
          </a:xfrm>
          <a:prstGeom prst="rect">
            <a:avLst/>
          </a:prstGeom>
          <a:noFill/>
          <a:ln w="9525">
            <a:noFill/>
            <a:miter lim="800000"/>
            <a:headEnd/>
            <a:tailEnd/>
          </a:ln>
        </p:spPr>
        <p:txBody>
          <a:bodyPr/>
          <a:lstStyle/>
          <a:p>
            <a:pPr marL="1600200" lvl="3" indent="-228600">
              <a:lnSpc>
                <a:spcPct val="90000"/>
              </a:lnSpc>
              <a:spcBef>
                <a:spcPct val="20000"/>
              </a:spcBef>
              <a:buFontTx/>
              <a:buChar char="–"/>
              <a:defRPr/>
            </a:pPr>
            <a:r>
              <a:rPr lang="en-US" dirty="0">
                <a:effectLst>
                  <a:outerShdw blurRad="38100" dist="38100" dir="2700000" algn="tl">
                    <a:srgbClr val="C0C0C0"/>
                  </a:outerShdw>
                </a:effectLst>
                <a:latin typeface="Tahoma" pitchFamily="34" charset="0"/>
              </a:rPr>
              <a:t>Other stations store medium reservations distributed via RTS and 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0468">
                                            <p:txEl>
                                              <p:pRg st="0" end="0"/>
                                            </p:txEl>
                                          </p:spTgt>
                                        </p:tgtEl>
                                        <p:attrNameLst>
                                          <p:attrName>style.visibility</p:attrName>
                                        </p:attrNameLst>
                                      </p:cBhvr>
                                      <p:to>
                                        <p:strVal val="visible"/>
                                      </p:to>
                                    </p:set>
                                    <p:anim calcmode="lin" valueType="num">
                                      <p:cBhvr additive="base">
                                        <p:cTn id="7" dur="500" fill="hold"/>
                                        <p:tgtEl>
                                          <p:spTgt spid="1904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04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905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9051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9051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90519"/>
                                        </p:tgtEl>
                                        <p:attrNameLst>
                                          <p:attrName>style.visibility</p:attrName>
                                        </p:attrNameLst>
                                      </p:cBhvr>
                                      <p:to>
                                        <p:strVal val="visible"/>
                                      </p:to>
                                    </p:set>
                                  </p:childTnLst>
                                </p:cTn>
                              </p:par>
                            </p:childTnLst>
                          </p:cTn>
                        </p:par>
                        <p:par>
                          <p:cTn id="25" fill="hold" nodeType="afterGroup">
                            <p:stCondLst>
                              <p:cond delay="500"/>
                            </p:stCondLst>
                            <p:childTnLst>
                              <p:par>
                                <p:cTn id="26" presetID="1" presetClass="entr" presetSubtype="0" fill="hold" nodeType="afterEffect">
                                  <p:stCondLst>
                                    <p:cond delay="0"/>
                                  </p:stCondLst>
                                  <p:childTnLst>
                                    <p:set>
                                      <p:cBhvr>
                                        <p:cTn id="27"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8" grpId="0" build="p" autoUpdateAnimBg="0"/>
      <p:bldP spid="190516" grpId="0" autoUpdateAnimBg="0"/>
      <p:bldP spid="190517" grpId="0" autoUpdateAnimBg="0"/>
      <p:bldP spid="190518" grpId="0" autoUpdateAnimBg="0"/>
      <p:bldP spid="190519"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descr="AP"/>
          <p:cNvSpPr>
            <a:spLocks noGrp="1" noChangeArrowheads="1"/>
          </p:cNvSpPr>
          <p:nvPr>
            <p:ph type="title"/>
          </p:nvPr>
        </p:nvSpPr>
        <p:spPr>
          <a:xfrm>
            <a:off x="212854" y="-60686"/>
            <a:ext cx="8382000" cy="1219200"/>
          </a:xfrm>
        </p:spPr>
        <p:txBody>
          <a:bodyPr/>
          <a:lstStyle/>
          <a:p>
            <a:pPr eaLnBrk="1" hangingPunct="1"/>
            <a:r>
              <a:rPr lang="en-US" altLang="en-US" dirty="0" smtClean="0"/>
              <a:t> </a:t>
            </a:r>
          </a:p>
        </p:txBody>
      </p:sp>
      <p:grpSp>
        <p:nvGrpSpPr>
          <p:cNvPr id="63494" name="Group 6" descr="AP"/>
          <p:cNvGrpSpPr>
            <a:grpSpLocks/>
          </p:cNvGrpSpPr>
          <p:nvPr/>
        </p:nvGrpSpPr>
        <p:grpSpPr bwMode="auto">
          <a:xfrm>
            <a:off x="4013200" y="1235075"/>
            <a:ext cx="782638" cy="571500"/>
            <a:chOff x="1160" y="2192"/>
            <a:chExt cx="589" cy="440"/>
          </a:xfrm>
        </p:grpSpPr>
        <p:pic>
          <p:nvPicPr>
            <p:cNvPr id="63531" name="Picture 7" descr="31u_bnr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49" y="2458"/>
              <a:ext cx="21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32" name="AutoShape 8"/>
            <p:cNvSpPr>
              <a:spLocks noChangeAspect="1" noChangeArrowheads="1" noTextEdit="1"/>
            </p:cNvSpPr>
            <p:nvPr/>
          </p:nvSpPr>
          <p:spPr bwMode="auto">
            <a:xfrm>
              <a:off x="1160" y="2192"/>
              <a:ext cx="589"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533" name="Freeform 9"/>
            <p:cNvSpPr>
              <a:spLocks/>
            </p:cNvSpPr>
            <p:nvPr/>
          </p:nvSpPr>
          <p:spPr bwMode="auto">
            <a:xfrm>
              <a:off x="1283" y="2231"/>
              <a:ext cx="83" cy="102"/>
            </a:xfrm>
            <a:custGeom>
              <a:avLst/>
              <a:gdLst>
                <a:gd name="T0" fmla="*/ 0 w 247"/>
                <a:gd name="T1" fmla="*/ 1 h 203"/>
                <a:gd name="T2" fmla="*/ 0 w 247"/>
                <a:gd name="T3" fmla="*/ 1 h 203"/>
                <a:gd name="T4" fmla="*/ 0 w 247"/>
                <a:gd name="T5" fmla="*/ 1 h 203"/>
                <a:gd name="T6" fmla="*/ 0 w 247"/>
                <a:gd name="T7" fmla="*/ 1 h 203"/>
                <a:gd name="T8" fmla="*/ 0 w 247"/>
                <a:gd name="T9" fmla="*/ 1 h 203"/>
                <a:gd name="T10" fmla="*/ 0 w 247"/>
                <a:gd name="T11" fmla="*/ 1 h 203"/>
                <a:gd name="T12" fmla="*/ 0 w 247"/>
                <a:gd name="T13" fmla="*/ 1 h 203"/>
                <a:gd name="T14" fmla="*/ 0 w 247"/>
                <a:gd name="T15" fmla="*/ 1 h 203"/>
                <a:gd name="T16" fmla="*/ 0 w 247"/>
                <a:gd name="T17" fmla="*/ 1 h 203"/>
                <a:gd name="T18" fmla="*/ 0 w 247"/>
                <a:gd name="T19" fmla="*/ 1 h 203"/>
                <a:gd name="T20" fmla="*/ 0 w 247"/>
                <a:gd name="T21" fmla="*/ 1 h 203"/>
                <a:gd name="T22" fmla="*/ 0 w 247"/>
                <a:gd name="T23" fmla="*/ 1 h 203"/>
                <a:gd name="T24" fmla="*/ 0 w 247"/>
                <a:gd name="T25" fmla="*/ 1 h 203"/>
                <a:gd name="T26" fmla="*/ 0 w 247"/>
                <a:gd name="T27" fmla="*/ 1 h 203"/>
                <a:gd name="T28" fmla="*/ 0 w 247"/>
                <a:gd name="T29" fmla="*/ 1 h 203"/>
                <a:gd name="T30" fmla="*/ 0 w 247"/>
                <a:gd name="T31" fmla="*/ 1 h 203"/>
                <a:gd name="T32" fmla="*/ 0 w 247"/>
                <a:gd name="T33" fmla="*/ 1 h 203"/>
                <a:gd name="T34" fmla="*/ 0 w 247"/>
                <a:gd name="T35" fmla="*/ 1 h 203"/>
                <a:gd name="T36" fmla="*/ 0 w 247"/>
                <a:gd name="T37" fmla="*/ 1 h 203"/>
                <a:gd name="T38" fmla="*/ 0 w 247"/>
                <a:gd name="T39" fmla="*/ 1 h 203"/>
                <a:gd name="T40" fmla="*/ 0 w 247"/>
                <a:gd name="T41" fmla="*/ 1 h 203"/>
                <a:gd name="T42" fmla="*/ 0 w 247"/>
                <a:gd name="T43" fmla="*/ 1 h 203"/>
                <a:gd name="T44" fmla="*/ 0 w 247"/>
                <a:gd name="T45" fmla="*/ 1 h 203"/>
                <a:gd name="T46" fmla="*/ 0 w 247"/>
                <a:gd name="T47" fmla="*/ 1 h 203"/>
                <a:gd name="T48" fmla="*/ 0 w 247"/>
                <a:gd name="T49" fmla="*/ 1 h 203"/>
                <a:gd name="T50" fmla="*/ 0 w 247"/>
                <a:gd name="T51" fmla="*/ 1 h 203"/>
                <a:gd name="T52" fmla="*/ 0 w 247"/>
                <a:gd name="T53" fmla="*/ 1 h 203"/>
                <a:gd name="T54" fmla="*/ 0 w 247"/>
                <a:gd name="T55" fmla="*/ 1 h 203"/>
                <a:gd name="T56" fmla="*/ 0 w 247"/>
                <a:gd name="T57" fmla="*/ 1 h 203"/>
                <a:gd name="T58" fmla="*/ 0 w 247"/>
                <a:gd name="T59" fmla="*/ 1 h 203"/>
                <a:gd name="T60" fmla="*/ 0 w 247"/>
                <a:gd name="T61" fmla="*/ 1 h 203"/>
                <a:gd name="T62" fmla="*/ 0 w 247"/>
                <a:gd name="T63" fmla="*/ 1 h 203"/>
                <a:gd name="T64" fmla="*/ 0 w 247"/>
                <a:gd name="T65" fmla="*/ 1 h 203"/>
                <a:gd name="T66" fmla="*/ 0 w 247"/>
                <a:gd name="T67" fmla="*/ 1 h 203"/>
                <a:gd name="T68" fmla="*/ 0 w 247"/>
                <a:gd name="T69" fmla="*/ 1 h 203"/>
                <a:gd name="T70" fmla="*/ 0 w 247"/>
                <a:gd name="T71" fmla="*/ 1 h 203"/>
                <a:gd name="T72" fmla="*/ 0 w 247"/>
                <a:gd name="T73" fmla="*/ 1 h 203"/>
                <a:gd name="T74" fmla="*/ 0 w 247"/>
                <a:gd name="T75" fmla="*/ 1 h 203"/>
                <a:gd name="T76" fmla="*/ 0 w 247"/>
                <a:gd name="T77" fmla="*/ 1 h 203"/>
                <a:gd name="T78" fmla="*/ 0 w 247"/>
                <a:gd name="T79" fmla="*/ 1 h 203"/>
                <a:gd name="T80" fmla="*/ 0 w 247"/>
                <a:gd name="T81" fmla="*/ 1 h 203"/>
                <a:gd name="T82" fmla="*/ 0 w 247"/>
                <a:gd name="T83" fmla="*/ 1 h 203"/>
                <a:gd name="T84" fmla="*/ 0 w 247"/>
                <a:gd name="T85" fmla="*/ 0 h 203"/>
                <a:gd name="T86" fmla="*/ 0 w 247"/>
                <a:gd name="T87" fmla="*/ 1 h 203"/>
                <a:gd name="T88" fmla="*/ 0 w 247"/>
                <a:gd name="T89" fmla="*/ 1 h 203"/>
                <a:gd name="T90" fmla="*/ 0 w 247"/>
                <a:gd name="T91" fmla="*/ 1 h 203"/>
                <a:gd name="T92" fmla="*/ 0 w 247"/>
                <a:gd name="T93" fmla="*/ 1 h 203"/>
                <a:gd name="T94" fmla="*/ 0 w 247"/>
                <a:gd name="T95" fmla="*/ 1 h 203"/>
                <a:gd name="T96" fmla="*/ 0 w 247"/>
                <a:gd name="T97" fmla="*/ 1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7"/>
                <a:gd name="T148" fmla="*/ 0 h 203"/>
                <a:gd name="T149" fmla="*/ 247 w 247"/>
                <a:gd name="T150" fmla="*/ 203 h 2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34" name="Freeform 10"/>
            <p:cNvSpPr>
              <a:spLocks/>
            </p:cNvSpPr>
            <p:nvPr/>
          </p:nvSpPr>
          <p:spPr bwMode="auto">
            <a:xfrm>
              <a:off x="1424" y="2230"/>
              <a:ext cx="52" cy="79"/>
            </a:xfrm>
            <a:custGeom>
              <a:avLst/>
              <a:gdLst>
                <a:gd name="T0" fmla="*/ 0 w 158"/>
                <a:gd name="T1" fmla="*/ 1 h 158"/>
                <a:gd name="T2" fmla="*/ 0 w 158"/>
                <a:gd name="T3" fmla="*/ 1 h 158"/>
                <a:gd name="T4" fmla="*/ 0 w 158"/>
                <a:gd name="T5" fmla="*/ 1 h 158"/>
                <a:gd name="T6" fmla="*/ 0 w 158"/>
                <a:gd name="T7" fmla="*/ 1 h 158"/>
                <a:gd name="T8" fmla="*/ 0 w 158"/>
                <a:gd name="T9" fmla="*/ 1 h 158"/>
                <a:gd name="T10" fmla="*/ 0 w 158"/>
                <a:gd name="T11" fmla="*/ 1 h 158"/>
                <a:gd name="T12" fmla="*/ 0 w 158"/>
                <a:gd name="T13" fmla="*/ 1 h 158"/>
                <a:gd name="T14" fmla="*/ 0 w 158"/>
                <a:gd name="T15" fmla="*/ 1 h 158"/>
                <a:gd name="T16" fmla="*/ 0 w 158"/>
                <a:gd name="T17" fmla="*/ 1 h 158"/>
                <a:gd name="T18" fmla="*/ 0 w 158"/>
                <a:gd name="T19" fmla="*/ 1 h 158"/>
                <a:gd name="T20" fmla="*/ 0 w 158"/>
                <a:gd name="T21" fmla="*/ 1 h 158"/>
                <a:gd name="T22" fmla="*/ 0 w 158"/>
                <a:gd name="T23" fmla="*/ 1 h 158"/>
                <a:gd name="T24" fmla="*/ 0 w 158"/>
                <a:gd name="T25" fmla="*/ 1 h 158"/>
                <a:gd name="T26" fmla="*/ 0 w 158"/>
                <a:gd name="T27" fmla="*/ 1 h 158"/>
                <a:gd name="T28" fmla="*/ 0 w 158"/>
                <a:gd name="T29" fmla="*/ 1 h 158"/>
                <a:gd name="T30" fmla="*/ 0 w 158"/>
                <a:gd name="T31" fmla="*/ 1 h 158"/>
                <a:gd name="T32" fmla="*/ 0 w 158"/>
                <a:gd name="T33" fmla="*/ 1 h 158"/>
                <a:gd name="T34" fmla="*/ 0 w 158"/>
                <a:gd name="T35" fmla="*/ 1 h 158"/>
                <a:gd name="T36" fmla="*/ 0 w 158"/>
                <a:gd name="T37" fmla="*/ 1 h 158"/>
                <a:gd name="T38" fmla="*/ 0 w 158"/>
                <a:gd name="T39" fmla="*/ 1 h 158"/>
                <a:gd name="T40" fmla="*/ 0 w 158"/>
                <a:gd name="T41" fmla="*/ 1 h 158"/>
                <a:gd name="T42" fmla="*/ 0 w 158"/>
                <a:gd name="T43" fmla="*/ 1 h 158"/>
                <a:gd name="T44" fmla="*/ 0 w 158"/>
                <a:gd name="T45" fmla="*/ 1 h 158"/>
                <a:gd name="T46" fmla="*/ 0 w 158"/>
                <a:gd name="T47" fmla="*/ 1 h 158"/>
                <a:gd name="T48" fmla="*/ 0 w 158"/>
                <a:gd name="T49" fmla="*/ 1 h 158"/>
                <a:gd name="T50" fmla="*/ 0 w 158"/>
                <a:gd name="T51" fmla="*/ 1 h 158"/>
                <a:gd name="T52" fmla="*/ 0 w 158"/>
                <a:gd name="T53" fmla="*/ 1 h 158"/>
                <a:gd name="T54" fmla="*/ 0 w 158"/>
                <a:gd name="T55" fmla="*/ 1 h 158"/>
                <a:gd name="T56" fmla="*/ 0 w 158"/>
                <a:gd name="T57" fmla="*/ 1 h 158"/>
                <a:gd name="T58" fmla="*/ 0 w 158"/>
                <a:gd name="T59" fmla="*/ 1 h 158"/>
                <a:gd name="T60" fmla="*/ 0 w 158"/>
                <a:gd name="T61" fmla="*/ 0 h 158"/>
                <a:gd name="T62" fmla="*/ 0 w 158"/>
                <a:gd name="T63" fmla="*/ 0 h 158"/>
                <a:gd name="T64" fmla="*/ 0 w 158"/>
                <a:gd name="T65" fmla="*/ 1 h 158"/>
                <a:gd name="T66" fmla="*/ 0 w 158"/>
                <a:gd name="T67" fmla="*/ 1 h 158"/>
                <a:gd name="T68" fmla="*/ 0 w 158"/>
                <a:gd name="T69" fmla="*/ 1 h 158"/>
                <a:gd name="T70" fmla="*/ 0 w 158"/>
                <a:gd name="T71" fmla="*/ 1 h 158"/>
                <a:gd name="T72" fmla="*/ 0 w 158"/>
                <a:gd name="T73" fmla="*/ 1 h 158"/>
                <a:gd name="T74" fmla="*/ 0 w 158"/>
                <a:gd name="T75" fmla="*/ 1 h 158"/>
                <a:gd name="T76" fmla="*/ 0 w 158"/>
                <a:gd name="T77" fmla="*/ 1 h 158"/>
                <a:gd name="T78" fmla="*/ 0 w 158"/>
                <a:gd name="T79" fmla="*/ 1 h 158"/>
                <a:gd name="T80" fmla="*/ 0 w 158"/>
                <a:gd name="T81" fmla="*/ 1 h 1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8"/>
                <a:gd name="T124" fmla="*/ 0 h 158"/>
                <a:gd name="T125" fmla="*/ 158 w 158"/>
                <a:gd name="T126" fmla="*/ 158 h 1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35" name="Freeform 11"/>
            <p:cNvSpPr>
              <a:spLocks/>
            </p:cNvSpPr>
            <p:nvPr/>
          </p:nvSpPr>
          <p:spPr bwMode="auto">
            <a:xfrm>
              <a:off x="1232" y="2211"/>
              <a:ext cx="133" cy="166"/>
            </a:xfrm>
            <a:custGeom>
              <a:avLst/>
              <a:gdLst>
                <a:gd name="T0" fmla="*/ 0 w 399"/>
                <a:gd name="T1" fmla="*/ 1 h 331"/>
                <a:gd name="T2" fmla="*/ 0 w 399"/>
                <a:gd name="T3" fmla="*/ 1 h 331"/>
                <a:gd name="T4" fmla="*/ 0 w 399"/>
                <a:gd name="T5" fmla="*/ 1 h 331"/>
                <a:gd name="T6" fmla="*/ 0 w 399"/>
                <a:gd name="T7" fmla="*/ 1 h 331"/>
                <a:gd name="T8" fmla="*/ 0 w 399"/>
                <a:gd name="T9" fmla="*/ 1 h 331"/>
                <a:gd name="T10" fmla="*/ 0 w 399"/>
                <a:gd name="T11" fmla="*/ 1 h 331"/>
                <a:gd name="T12" fmla="*/ 0 w 399"/>
                <a:gd name="T13" fmla="*/ 1 h 331"/>
                <a:gd name="T14" fmla="*/ 0 w 399"/>
                <a:gd name="T15" fmla="*/ 1 h 331"/>
                <a:gd name="T16" fmla="*/ 0 w 399"/>
                <a:gd name="T17" fmla="*/ 1 h 331"/>
                <a:gd name="T18" fmla="*/ 0 w 399"/>
                <a:gd name="T19" fmla="*/ 1 h 331"/>
                <a:gd name="T20" fmla="*/ 0 w 399"/>
                <a:gd name="T21" fmla="*/ 1 h 331"/>
                <a:gd name="T22" fmla="*/ 0 w 399"/>
                <a:gd name="T23" fmla="*/ 1 h 331"/>
                <a:gd name="T24" fmla="*/ 0 w 399"/>
                <a:gd name="T25" fmla="*/ 1 h 331"/>
                <a:gd name="T26" fmla="*/ 0 w 399"/>
                <a:gd name="T27" fmla="*/ 1 h 331"/>
                <a:gd name="T28" fmla="*/ 0 w 399"/>
                <a:gd name="T29" fmla="*/ 1 h 331"/>
                <a:gd name="T30" fmla="*/ 0 w 399"/>
                <a:gd name="T31" fmla="*/ 1 h 331"/>
                <a:gd name="T32" fmla="*/ 0 w 399"/>
                <a:gd name="T33" fmla="*/ 1 h 331"/>
                <a:gd name="T34" fmla="*/ 0 w 399"/>
                <a:gd name="T35" fmla="*/ 1 h 331"/>
                <a:gd name="T36" fmla="*/ 0 w 399"/>
                <a:gd name="T37" fmla="*/ 1 h 331"/>
                <a:gd name="T38" fmla="*/ 0 w 399"/>
                <a:gd name="T39" fmla="*/ 1 h 331"/>
                <a:gd name="T40" fmla="*/ 0 w 399"/>
                <a:gd name="T41" fmla="*/ 1 h 331"/>
                <a:gd name="T42" fmla="*/ 0 w 399"/>
                <a:gd name="T43" fmla="*/ 1 h 331"/>
                <a:gd name="T44" fmla="*/ 0 w 399"/>
                <a:gd name="T45" fmla="*/ 1 h 331"/>
                <a:gd name="T46" fmla="*/ 0 w 399"/>
                <a:gd name="T47" fmla="*/ 1 h 331"/>
                <a:gd name="T48" fmla="*/ 0 w 399"/>
                <a:gd name="T49" fmla="*/ 1 h 331"/>
                <a:gd name="T50" fmla="*/ 0 w 399"/>
                <a:gd name="T51" fmla="*/ 1 h 331"/>
                <a:gd name="T52" fmla="*/ 0 w 399"/>
                <a:gd name="T53" fmla="*/ 1 h 331"/>
                <a:gd name="T54" fmla="*/ 0 w 399"/>
                <a:gd name="T55" fmla="*/ 1 h 331"/>
                <a:gd name="T56" fmla="*/ 0 w 399"/>
                <a:gd name="T57" fmla="*/ 1 h 331"/>
                <a:gd name="T58" fmla="*/ 0 w 399"/>
                <a:gd name="T59" fmla="*/ 1 h 331"/>
                <a:gd name="T60" fmla="*/ 0 w 399"/>
                <a:gd name="T61" fmla="*/ 1 h 331"/>
                <a:gd name="T62" fmla="*/ 0 w 399"/>
                <a:gd name="T63" fmla="*/ 1 h 331"/>
                <a:gd name="T64" fmla="*/ 0 w 399"/>
                <a:gd name="T65" fmla="*/ 1 h 331"/>
                <a:gd name="T66" fmla="*/ 0 w 399"/>
                <a:gd name="T67" fmla="*/ 1 h 331"/>
                <a:gd name="T68" fmla="*/ 0 w 399"/>
                <a:gd name="T69" fmla="*/ 1 h 331"/>
                <a:gd name="T70" fmla="*/ 0 w 399"/>
                <a:gd name="T71" fmla="*/ 1 h 331"/>
                <a:gd name="T72" fmla="*/ 0 w 399"/>
                <a:gd name="T73" fmla="*/ 1 h 331"/>
                <a:gd name="T74" fmla="*/ 0 w 399"/>
                <a:gd name="T75" fmla="*/ 1 h 331"/>
                <a:gd name="T76" fmla="*/ 0 w 399"/>
                <a:gd name="T77" fmla="*/ 1 h 331"/>
                <a:gd name="T78" fmla="*/ 0 w 399"/>
                <a:gd name="T79" fmla="*/ 1 h 331"/>
                <a:gd name="T80" fmla="*/ 0 w 399"/>
                <a:gd name="T81" fmla="*/ 0 h 331"/>
                <a:gd name="T82" fmla="*/ 0 w 399"/>
                <a:gd name="T83" fmla="*/ 1 h 331"/>
                <a:gd name="T84" fmla="*/ 0 w 399"/>
                <a:gd name="T85" fmla="*/ 1 h 331"/>
                <a:gd name="T86" fmla="*/ 0 w 399"/>
                <a:gd name="T87" fmla="*/ 1 h 3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1"/>
                <a:gd name="T134" fmla="*/ 399 w 399"/>
                <a:gd name="T135" fmla="*/ 331 h 3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36" name="Freeform 12"/>
            <p:cNvSpPr>
              <a:spLocks/>
            </p:cNvSpPr>
            <p:nvPr/>
          </p:nvSpPr>
          <p:spPr bwMode="auto">
            <a:xfrm>
              <a:off x="1419" y="2206"/>
              <a:ext cx="116" cy="110"/>
            </a:xfrm>
            <a:custGeom>
              <a:avLst/>
              <a:gdLst>
                <a:gd name="T0" fmla="*/ 0 w 350"/>
                <a:gd name="T1" fmla="*/ 0 h 221"/>
                <a:gd name="T2" fmla="*/ 0 w 350"/>
                <a:gd name="T3" fmla="*/ 0 h 221"/>
                <a:gd name="T4" fmla="*/ 0 w 350"/>
                <a:gd name="T5" fmla="*/ 0 h 221"/>
                <a:gd name="T6" fmla="*/ 0 w 350"/>
                <a:gd name="T7" fmla="*/ 0 h 221"/>
                <a:gd name="T8" fmla="*/ 0 w 350"/>
                <a:gd name="T9" fmla="*/ 0 h 221"/>
                <a:gd name="T10" fmla="*/ 0 w 350"/>
                <a:gd name="T11" fmla="*/ 0 h 221"/>
                <a:gd name="T12" fmla="*/ 0 w 350"/>
                <a:gd name="T13" fmla="*/ 0 h 221"/>
                <a:gd name="T14" fmla="*/ 0 w 350"/>
                <a:gd name="T15" fmla="*/ 0 h 221"/>
                <a:gd name="T16" fmla="*/ 0 w 350"/>
                <a:gd name="T17" fmla="*/ 0 h 221"/>
                <a:gd name="T18" fmla="*/ 0 w 350"/>
                <a:gd name="T19" fmla="*/ 0 h 221"/>
                <a:gd name="T20" fmla="*/ 0 w 350"/>
                <a:gd name="T21" fmla="*/ 0 h 221"/>
                <a:gd name="T22" fmla="*/ 0 w 350"/>
                <a:gd name="T23" fmla="*/ 0 h 221"/>
                <a:gd name="T24" fmla="*/ 0 w 350"/>
                <a:gd name="T25" fmla="*/ 0 h 221"/>
                <a:gd name="T26" fmla="*/ 0 w 350"/>
                <a:gd name="T27" fmla="*/ 0 h 221"/>
                <a:gd name="T28" fmla="*/ 0 w 350"/>
                <a:gd name="T29" fmla="*/ 0 h 221"/>
                <a:gd name="T30" fmla="*/ 0 w 350"/>
                <a:gd name="T31" fmla="*/ 0 h 221"/>
                <a:gd name="T32" fmla="*/ 0 w 350"/>
                <a:gd name="T33" fmla="*/ 0 h 221"/>
                <a:gd name="T34" fmla="*/ 0 w 350"/>
                <a:gd name="T35" fmla="*/ 0 h 221"/>
                <a:gd name="T36" fmla="*/ 0 w 350"/>
                <a:gd name="T37" fmla="*/ 0 h 221"/>
                <a:gd name="T38" fmla="*/ 0 w 350"/>
                <a:gd name="T39" fmla="*/ 0 h 221"/>
                <a:gd name="T40" fmla="*/ 0 w 350"/>
                <a:gd name="T41" fmla="*/ 0 h 221"/>
                <a:gd name="T42" fmla="*/ 0 w 350"/>
                <a:gd name="T43" fmla="*/ 0 h 221"/>
                <a:gd name="T44" fmla="*/ 0 w 350"/>
                <a:gd name="T45" fmla="*/ 0 h 221"/>
                <a:gd name="T46" fmla="*/ 0 w 350"/>
                <a:gd name="T47" fmla="*/ 0 h 221"/>
                <a:gd name="T48" fmla="*/ 0 w 350"/>
                <a:gd name="T49" fmla="*/ 0 h 221"/>
                <a:gd name="T50" fmla="*/ 0 w 350"/>
                <a:gd name="T51" fmla="*/ 0 h 221"/>
                <a:gd name="T52" fmla="*/ 0 w 350"/>
                <a:gd name="T53" fmla="*/ 0 h 221"/>
                <a:gd name="T54" fmla="*/ 0 w 350"/>
                <a:gd name="T55" fmla="*/ 0 h 221"/>
                <a:gd name="T56" fmla="*/ 0 w 350"/>
                <a:gd name="T57" fmla="*/ 0 h 221"/>
                <a:gd name="T58" fmla="*/ 0 w 350"/>
                <a:gd name="T59" fmla="*/ 0 h 221"/>
                <a:gd name="T60" fmla="*/ 0 w 350"/>
                <a:gd name="T61" fmla="*/ 0 h 221"/>
                <a:gd name="T62" fmla="*/ 0 w 350"/>
                <a:gd name="T63" fmla="*/ 0 h 221"/>
                <a:gd name="T64" fmla="*/ 0 w 350"/>
                <a:gd name="T65" fmla="*/ 0 h 221"/>
                <a:gd name="T66" fmla="*/ 0 w 350"/>
                <a:gd name="T67" fmla="*/ 0 h 221"/>
                <a:gd name="T68" fmla="*/ 0 w 350"/>
                <a:gd name="T69" fmla="*/ 0 h 221"/>
                <a:gd name="T70" fmla="*/ 0 w 350"/>
                <a:gd name="T71" fmla="*/ 0 h 221"/>
                <a:gd name="T72" fmla="*/ 0 w 350"/>
                <a:gd name="T73" fmla="*/ 0 h 221"/>
                <a:gd name="T74" fmla="*/ 0 w 350"/>
                <a:gd name="T75" fmla="*/ 0 h 221"/>
                <a:gd name="T76" fmla="*/ 0 w 350"/>
                <a:gd name="T77" fmla="*/ 0 h 221"/>
                <a:gd name="T78" fmla="*/ 0 w 350"/>
                <a:gd name="T79" fmla="*/ 0 h 221"/>
                <a:gd name="T80" fmla="*/ 0 w 350"/>
                <a:gd name="T81" fmla="*/ 0 h 221"/>
                <a:gd name="T82" fmla="*/ 0 w 350"/>
                <a:gd name="T83" fmla="*/ 0 h 221"/>
                <a:gd name="T84" fmla="*/ 0 w 350"/>
                <a:gd name="T85" fmla="*/ 0 h 221"/>
                <a:gd name="T86" fmla="*/ 0 w 350"/>
                <a:gd name="T87" fmla="*/ 0 h 221"/>
                <a:gd name="T88" fmla="*/ 0 w 350"/>
                <a:gd name="T89" fmla="*/ 0 h 221"/>
                <a:gd name="T90" fmla="*/ 0 w 350"/>
                <a:gd name="T91" fmla="*/ 0 h 221"/>
                <a:gd name="T92" fmla="*/ 0 w 350"/>
                <a:gd name="T93" fmla="*/ 0 h 221"/>
                <a:gd name="T94" fmla="*/ 0 w 350"/>
                <a:gd name="T95" fmla="*/ 0 h 221"/>
                <a:gd name="T96" fmla="*/ 0 w 350"/>
                <a:gd name="T97" fmla="*/ 0 h 221"/>
                <a:gd name="T98" fmla="*/ 0 w 350"/>
                <a:gd name="T99" fmla="*/ 0 h 221"/>
                <a:gd name="T100" fmla="*/ 0 w 350"/>
                <a:gd name="T101" fmla="*/ 0 h 221"/>
                <a:gd name="T102" fmla="*/ 0 w 350"/>
                <a:gd name="T103" fmla="*/ 0 h 221"/>
                <a:gd name="T104" fmla="*/ 0 w 350"/>
                <a:gd name="T105" fmla="*/ 0 h 221"/>
                <a:gd name="T106" fmla="*/ 0 w 350"/>
                <a:gd name="T107" fmla="*/ 0 h 221"/>
                <a:gd name="T108" fmla="*/ 0 w 350"/>
                <a:gd name="T109" fmla="*/ 0 h 221"/>
                <a:gd name="T110" fmla="*/ 0 w 350"/>
                <a:gd name="T111" fmla="*/ 0 h 221"/>
                <a:gd name="T112" fmla="*/ 0 w 350"/>
                <a:gd name="T113" fmla="*/ 0 h 221"/>
                <a:gd name="T114" fmla="*/ 0 w 350"/>
                <a:gd name="T115" fmla="*/ 0 h 221"/>
                <a:gd name="T116" fmla="*/ 0 w 350"/>
                <a:gd name="T117" fmla="*/ 0 h 221"/>
                <a:gd name="T118" fmla="*/ 0 w 350"/>
                <a:gd name="T119" fmla="*/ 0 h 221"/>
                <a:gd name="T120" fmla="*/ 0 w 350"/>
                <a:gd name="T121" fmla="*/ 0 h 2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0"/>
                <a:gd name="T184" fmla="*/ 0 h 221"/>
                <a:gd name="T185" fmla="*/ 350 w 350"/>
                <a:gd name="T186" fmla="*/ 221 h 2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37" name="Freeform 13"/>
            <p:cNvSpPr>
              <a:spLocks/>
            </p:cNvSpPr>
            <p:nvPr/>
          </p:nvSpPr>
          <p:spPr bwMode="auto">
            <a:xfrm>
              <a:off x="1181" y="2256"/>
              <a:ext cx="48" cy="105"/>
            </a:xfrm>
            <a:custGeom>
              <a:avLst/>
              <a:gdLst>
                <a:gd name="T0" fmla="*/ 0 w 142"/>
                <a:gd name="T1" fmla="*/ 1 h 208"/>
                <a:gd name="T2" fmla="*/ 0 w 142"/>
                <a:gd name="T3" fmla="*/ 1 h 208"/>
                <a:gd name="T4" fmla="*/ 0 w 142"/>
                <a:gd name="T5" fmla="*/ 1 h 208"/>
                <a:gd name="T6" fmla="*/ 0 w 142"/>
                <a:gd name="T7" fmla="*/ 1 h 208"/>
                <a:gd name="T8" fmla="*/ 0 w 142"/>
                <a:gd name="T9" fmla="*/ 1 h 208"/>
                <a:gd name="T10" fmla="*/ 0 w 142"/>
                <a:gd name="T11" fmla="*/ 1 h 208"/>
                <a:gd name="T12" fmla="*/ 0 w 142"/>
                <a:gd name="T13" fmla="*/ 1 h 208"/>
                <a:gd name="T14" fmla="*/ 0 w 142"/>
                <a:gd name="T15" fmla="*/ 1 h 208"/>
                <a:gd name="T16" fmla="*/ 0 w 142"/>
                <a:gd name="T17" fmla="*/ 1 h 208"/>
                <a:gd name="T18" fmla="*/ 0 w 142"/>
                <a:gd name="T19" fmla="*/ 1 h 208"/>
                <a:gd name="T20" fmla="*/ 0 w 142"/>
                <a:gd name="T21" fmla="*/ 1 h 208"/>
                <a:gd name="T22" fmla="*/ 0 w 142"/>
                <a:gd name="T23" fmla="*/ 1 h 208"/>
                <a:gd name="T24" fmla="*/ 0 w 142"/>
                <a:gd name="T25" fmla="*/ 1 h 208"/>
                <a:gd name="T26" fmla="*/ 0 w 142"/>
                <a:gd name="T27" fmla="*/ 1 h 208"/>
                <a:gd name="T28" fmla="*/ 0 w 142"/>
                <a:gd name="T29" fmla="*/ 1 h 208"/>
                <a:gd name="T30" fmla="*/ 0 w 142"/>
                <a:gd name="T31" fmla="*/ 1 h 208"/>
                <a:gd name="T32" fmla="*/ 0 w 142"/>
                <a:gd name="T33" fmla="*/ 1 h 208"/>
                <a:gd name="T34" fmla="*/ 0 w 142"/>
                <a:gd name="T35" fmla="*/ 1 h 208"/>
                <a:gd name="T36" fmla="*/ 0 w 142"/>
                <a:gd name="T37" fmla="*/ 1 h 208"/>
                <a:gd name="T38" fmla="*/ 0 w 142"/>
                <a:gd name="T39" fmla="*/ 1 h 208"/>
                <a:gd name="T40" fmla="*/ 0 w 142"/>
                <a:gd name="T41" fmla="*/ 1 h 208"/>
                <a:gd name="T42" fmla="*/ 0 w 142"/>
                <a:gd name="T43" fmla="*/ 1 h 208"/>
                <a:gd name="T44" fmla="*/ 0 w 142"/>
                <a:gd name="T45" fmla="*/ 1 h 208"/>
                <a:gd name="T46" fmla="*/ 0 w 142"/>
                <a:gd name="T47" fmla="*/ 1 h 208"/>
                <a:gd name="T48" fmla="*/ 0 w 142"/>
                <a:gd name="T49" fmla="*/ 1 h 208"/>
                <a:gd name="T50" fmla="*/ 0 w 142"/>
                <a:gd name="T51" fmla="*/ 1 h 208"/>
                <a:gd name="T52" fmla="*/ 0 w 142"/>
                <a:gd name="T53" fmla="*/ 1 h 208"/>
                <a:gd name="T54" fmla="*/ 0 w 142"/>
                <a:gd name="T55" fmla="*/ 1 h 208"/>
                <a:gd name="T56" fmla="*/ 0 w 142"/>
                <a:gd name="T57" fmla="*/ 1 h 208"/>
                <a:gd name="T58" fmla="*/ 0 w 142"/>
                <a:gd name="T59" fmla="*/ 1 h 208"/>
                <a:gd name="T60" fmla="*/ 0 w 142"/>
                <a:gd name="T61" fmla="*/ 1 h 208"/>
                <a:gd name="T62" fmla="*/ 0 w 142"/>
                <a:gd name="T63" fmla="*/ 1 h 208"/>
                <a:gd name="T64" fmla="*/ 0 w 142"/>
                <a:gd name="T65" fmla="*/ 1 h 208"/>
                <a:gd name="T66" fmla="*/ 0 w 142"/>
                <a:gd name="T67" fmla="*/ 0 h 208"/>
                <a:gd name="T68" fmla="*/ 0 w 142"/>
                <a:gd name="T69" fmla="*/ 1 h 208"/>
                <a:gd name="T70" fmla="*/ 0 w 142"/>
                <a:gd name="T71" fmla="*/ 1 h 208"/>
                <a:gd name="T72" fmla="*/ 0 w 142"/>
                <a:gd name="T73" fmla="*/ 1 h 208"/>
                <a:gd name="T74" fmla="*/ 0 w 142"/>
                <a:gd name="T75" fmla="*/ 1 h 208"/>
                <a:gd name="T76" fmla="*/ 0 w 142"/>
                <a:gd name="T77" fmla="*/ 1 h 208"/>
                <a:gd name="T78" fmla="*/ 0 w 142"/>
                <a:gd name="T79" fmla="*/ 1 h 208"/>
                <a:gd name="T80" fmla="*/ 0 w 142"/>
                <a:gd name="T81" fmla="*/ 1 h 2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8"/>
                <a:gd name="T125" fmla="*/ 142 w 142"/>
                <a:gd name="T126" fmla="*/ 208 h 2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38" name="Freeform 14"/>
            <p:cNvSpPr>
              <a:spLocks/>
            </p:cNvSpPr>
            <p:nvPr/>
          </p:nvSpPr>
          <p:spPr bwMode="auto">
            <a:xfrm>
              <a:off x="1515" y="2198"/>
              <a:ext cx="101" cy="136"/>
            </a:xfrm>
            <a:custGeom>
              <a:avLst/>
              <a:gdLst>
                <a:gd name="T0" fmla="*/ 0 w 304"/>
                <a:gd name="T1" fmla="*/ 1 h 272"/>
                <a:gd name="T2" fmla="*/ 0 w 304"/>
                <a:gd name="T3" fmla="*/ 1 h 272"/>
                <a:gd name="T4" fmla="*/ 0 w 304"/>
                <a:gd name="T5" fmla="*/ 1 h 272"/>
                <a:gd name="T6" fmla="*/ 0 w 304"/>
                <a:gd name="T7" fmla="*/ 1 h 272"/>
                <a:gd name="T8" fmla="*/ 0 w 304"/>
                <a:gd name="T9" fmla="*/ 1 h 272"/>
                <a:gd name="T10" fmla="*/ 0 w 304"/>
                <a:gd name="T11" fmla="*/ 1 h 272"/>
                <a:gd name="T12" fmla="*/ 0 w 304"/>
                <a:gd name="T13" fmla="*/ 1 h 272"/>
                <a:gd name="T14" fmla="*/ 0 w 304"/>
                <a:gd name="T15" fmla="*/ 1 h 272"/>
                <a:gd name="T16" fmla="*/ 0 w 304"/>
                <a:gd name="T17" fmla="*/ 1 h 272"/>
                <a:gd name="T18" fmla="*/ 0 w 304"/>
                <a:gd name="T19" fmla="*/ 1 h 272"/>
                <a:gd name="T20" fmla="*/ 0 w 304"/>
                <a:gd name="T21" fmla="*/ 1 h 272"/>
                <a:gd name="T22" fmla="*/ 0 w 304"/>
                <a:gd name="T23" fmla="*/ 1 h 272"/>
                <a:gd name="T24" fmla="*/ 0 w 304"/>
                <a:gd name="T25" fmla="*/ 1 h 272"/>
                <a:gd name="T26" fmla="*/ 0 w 304"/>
                <a:gd name="T27" fmla="*/ 1 h 272"/>
                <a:gd name="T28" fmla="*/ 0 w 304"/>
                <a:gd name="T29" fmla="*/ 1 h 272"/>
                <a:gd name="T30" fmla="*/ 0 w 304"/>
                <a:gd name="T31" fmla="*/ 1 h 272"/>
                <a:gd name="T32" fmla="*/ 0 w 304"/>
                <a:gd name="T33" fmla="*/ 1 h 272"/>
                <a:gd name="T34" fmla="*/ 0 w 304"/>
                <a:gd name="T35" fmla="*/ 1 h 272"/>
                <a:gd name="T36" fmla="*/ 0 w 304"/>
                <a:gd name="T37" fmla="*/ 1 h 272"/>
                <a:gd name="T38" fmla="*/ 0 w 304"/>
                <a:gd name="T39" fmla="*/ 1 h 272"/>
                <a:gd name="T40" fmla="*/ 0 w 304"/>
                <a:gd name="T41" fmla="*/ 1 h 272"/>
                <a:gd name="T42" fmla="*/ 0 w 304"/>
                <a:gd name="T43" fmla="*/ 1 h 272"/>
                <a:gd name="T44" fmla="*/ 0 w 304"/>
                <a:gd name="T45" fmla="*/ 1 h 272"/>
                <a:gd name="T46" fmla="*/ 0 w 304"/>
                <a:gd name="T47" fmla="*/ 1 h 272"/>
                <a:gd name="T48" fmla="*/ 0 w 304"/>
                <a:gd name="T49" fmla="*/ 1 h 272"/>
                <a:gd name="T50" fmla="*/ 0 w 304"/>
                <a:gd name="T51" fmla="*/ 1 h 272"/>
                <a:gd name="T52" fmla="*/ 0 w 304"/>
                <a:gd name="T53" fmla="*/ 1 h 272"/>
                <a:gd name="T54" fmla="*/ 0 w 304"/>
                <a:gd name="T55" fmla="*/ 1 h 272"/>
                <a:gd name="T56" fmla="*/ 0 w 304"/>
                <a:gd name="T57" fmla="*/ 1 h 272"/>
                <a:gd name="T58" fmla="*/ 0 w 304"/>
                <a:gd name="T59" fmla="*/ 1 h 272"/>
                <a:gd name="T60" fmla="*/ 0 w 304"/>
                <a:gd name="T61" fmla="*/ 1 h 272"/>
                <a:gd name="T62" fmla="*/ 0 w 304"/>
                <a:gd name="T63" fmla="*/ 1 h 272"/>
                <a:gd name="T64" fmla="*/ 0 w 304"/>
                <a:gd name="T65" fmla="*/ 1 h 272"/>
                <a:gd name="T66" fmla="*/ 0 w 304"/>
                <a:gd name="T67" fmla="*/ 1 h 272"/>
                <a:gd name="T68" fmla="*/ 0 w 304"/>
                <a:gd name="T69" fmla="*/ 1 h 272"/>
                <a:gd name="T70" fmla="*/ 0 w 304"/>
                <a:gd name="T71" fmla="*/ 1 h 272"/>
                <a:gd name="T72" fmla="*/ 0 w 304"/>
                <a:gd name="T73" fmla="*/ 1 h 272"/>
                <a:gd name="T74" fmla="*/ 0 w 304"/>
                <a:gd name="T75" fmla="*/ 1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4"/>
                <a:gd name="T115" fmla="*/ 0 h 272"/>
                <a:gd name="T116" fmla="*/ 304 w 304"/>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39" name="Freeform 15"/>
            <p:cNvSpPr>
              <a:spLocks/>
            </p:cNvSpPr>
            <p:nvPr/>
          </p:nvSpPr>
          <p:spPr bwMode="auto">
            <a:xfrm>
              <a:off x="1403" y="2357"/>
              <a:ext cx="34" cy="82"/>
            </a:xfrm>
            <a:custGeom>
              <a:avLst/>
              <a:gdLst>
                <a:gd name="T0" fmla="*/ 0 w 103"/>
                <a:gd name="T1" fmla="*/ 1 h 164"/>
                <a:gd name="T2" fmla="*/ 0 w 103"/>
                <a:gd name="T3" fmla="*/ 1 h 164"/>
                <a:gd name="T4" fmla="*/ 0 w 103"/>
                <a:gd name="T5" fmla="*/ 1 h 164"/>
                <a:gd name="T6" fmla="*/ 0 w 103"/>
                <a:gd name="T7" fmla="*/ 1 h 164"/>
                <a:gd name="T8" fmla="*/ 0 w 103"/>
                <a:gd name="T9" fmla="*/ 0 h 164"/>
                <a:gd name="T10" fmla="*/ 0 w 103"/>
                <a:gd name="T11" fmla="*/ 1 h 164"/>
                <a:gd name="T12" fmla="*/ 0 w 103"/>
                <a:gd name="T13" fmla="*/ 1 h 164"/>
                <a:gd name="T14" fmla="*/ 0 w 103"/>
                <a:gd name="T15" fmla="*/ 1 h 164"/>
                <a:gd name="T16" fmla="*/ 0 w 103"/>
                <a:gd name="T17" fmla="*/ 1 h 164"/>
                <a:gd name="T18" fmla="*/ 0 w 103"/>
                <a:gd name="T19" fmla="*/ 1 h 164"/>
                <a:gd name="T20" fmla="*/ 0 w 103"/>
                <a:gd name="T21" fmla="*/ 1 h 164"/>
                <a:gd name="T22" fmla="*/ 0 w 103"/>
                <a:gd name="T23" fmla="*/ 1 h 164"/>
                <a:gd name="T24" fmla="*/ 0 w 103"/>
                <a:gd name="T25" fmla="*/ 1 h 164"/>
                <a:gd name="T26" fmla="*/ 0 w 103"/>
                <a:gd name="T27" fmla="*/ 1 h 164"/>
                <a:gd name="T28" fmla="*/ 0 w 103"/>
                <a:gd name="T29" fmla="*/ 1 h 164"/>
                <a:gd name="T30" fmla="*/ 0 w 103"/>
                <a:gd name="T31" fmla="*/ 1 h 164"/>
                <a:gd name="T32" fmla="*/ 0 w 103"/>
                <a:gd name="T33" fmla="*/ 1 h 164"/>
                <a:gd name="T34" fmla="*/ 0 w 103"/>
                <a:gd name="T35" fmla="*/ 1 h 164"/>
                <a:gd name="T36" fmla="*/ 0 w 103"/>
                <a:gd name="T37" fmla="*/ 1 h 164"/>
                <a:gd name="T38" fmla="*/ 0 w 103"/>
                <a:gd name="T39" fmla="*/ 1 h 164"/>
                <a:gd name="T40" fmla="*/ 0 w 103"/>
                <a:gd name="T41" fmla="*/ 1 h 164"/>
                <a:gd name="T42" fmla="*/ 0 w 103"/>
                <a:gd name="T43" fmla="*/ 1 h 164"/>
                <a:gd name="T44" fmla="*/ 0 w 103"/>
                <a:gd name="T45" fmla="*/ 1 h 164"/>
                <a:gd name="T46" fmla="*/ 0 w 103"/>
                <a:gd name="T47" fmla="*/ 1 h 164"/>
                <a:gd name="T48" fmla="*/ 0 w 103"/>
                <a:gd name="T49" fmla="*/ 1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164"/>
                <a:gd name="T77" fmla="*/ 103 w 103"/>
                <a:gd name="T78" fmla="*/ 164 h 1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0" name="Freeform 16"/>
            <p:cNvSpPr>
              <a:spLocks/>
            </p:cNvSpPr>
            <p:nvPr/>
          </p:nvSpPr>
          <p:spPr bwMode="auto">
            <a:xfrm>
              <a:off x="1388" y="2313"/>
              <a:ext cx="18" cy="42"/>
            </a:xfrm>
            <a:custGeom>
              <a:avLst/>
              <a:gdLst>
                <a:gd name="T0" fmla="*/ 0 w 54"/>
                <a:gd name="T1" fmla="*/ 1 h 82"/>
                <a:gd name="T2" fmla="*/ 0 w 54"/>
                <a:gd name="T3" fmla="*/ 1 h 82"/>
                <a:gd name="T4" fmla="*/ 0 w 54"/>
                <a:gd name="T5" fmla="*/ 1 h 82"/>
                <a:gd name="T6" fmla="*/ 0 w 54"/>
                <a:gd name="T7" fmla="*/ 0 h 82"/>
                <a:gd name="T8" fmla="*/ 0 w 54"/>
                <a:gd name="T9" fmla="*/ 0 h 82"/>
                <a:gd name="T10" fmla="*/ 0 w 54"/>
                <a:gd name="T11" fmla="*/ 1 h 82"/>
                <a:gd name="T12" fmla="*/ 0 w 54"/>
                <a:gd name="T13" fmla="*/ 1 h 82"/>
                <a:gd name="T14" fmla="*/ 0 w 54"/>
                <a:gd name="T15" fmla="*/ 1 h 82"/>
                <a:gd name="T16" fmla="*/ 0 w 54"/>
                <a:gd name="T17" fmla="*/ 1 h 82"/>
                <a:gd name="T18" fmla="*/ 0 w 54"/>
                <a:gd name="T19" fmla="*/ 1 h 82"/>
                <a:gd name="T20" fmla="*/ 0 w 54"/>
                <a:gd name="T21" fmla="*/ 1 h 82"/>
                <a:gd name="T22" fmla="*/ 0 w 54"/>
                <a:gd name="T23" fmla="*/ 1 h 82"/>
                <a:gd name="T24" fmla="*/ 0 w 54"/>
                <a:gd name="T25" fmla="*/ 1 h 82"/>
                <a:gd name="T26" fmla="*/ 0 w 54"/>
                <a:gd name="T27" fmla="*/ 1 h 82"/>
                <a:gd name="T28" fmla="*/ 0 w 54"/>
                <a:gd name="T29" fmla="*/ 1 h 82"/>
                <a:gd name="T30" fmla="*/ 0 w 54"/>
                <a:gd name="T31" fmla="*/ 1 h 82"/>
                <a:gd name="T32" fmla="*/ 0 w 54"/>
                <a:gd name="T33" fmla="*/ 1 h 82"/>
                <a:gd name="T34" fmla="*/ 0 w 54"/>
                <a:gd name="T35" fmla="*/ 1 h 82"/>
                <a:gd name="T36" fmla="*/ 0 w 54"/>
                <a:gd name="T37" fmla="*/ 1 h 82"/>
                <a:gd name="T38" fmla="*/ 0 w 54"/>
                <a:gd name="T39" fmla="*/ 1 h 82"/>
                <a:gd name="T40" fmla="*/ 0 w 54"/>
                <a:gd name="T41" fmla="*/ 1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82"/>
                <a:gd name="T65" fmla="*/ 54 w 54"/>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1" name="Freeform 17"/>
            <p:cNvSpPr>
              <a:spLocks/>
            </p:cNvSpPr>
            <p:nvPr/>
          </p:nvSpPr>
          <p:spPr bwMode="auto">
            <a:xfrm>
              <a:off x="1373" y="2283"/>
              <a:ext cx="16" cy="24"/>
            </a:xfrm>
            <a:custGeom>
              <a:avLst/>
              <a:gdLst>
                <a:gd name="T0" fmla="*/ 0 w 46"/>
                <a:gd name="T1" fmla="*/ 1 h 47"/>
                <a:gd name="T2" fmla="*/ 0 w 46"/>
                <a:gd name="T3" fmla="*/ 1 h 47"/>
                <a:gd name="T4" fmla="*/ 0 w 46"/>
                <a:gd name="T5" fmla="*/ 1 h 47"/>
                <a:gd name="T6" fmla="*/ 0 w 46"/>
                <a:gd name="T7" fmla="*/ 1 h 47"/>
                <a:gd name="T8" fmla="*/ 0 w 46"/>
                <a:gd name="T9" fmla="*/ 1 h 47"/>
                <a:gd name="T10" fmla="*/ 0 w 46"/>
                <a:gd name="T11" fmla="*/ 1 h 47"/>
                <a:gd name="T12" fmla="*/ 0 w 46"/>
                <a:gd name="T13" fmla="*/ 1 h 47"/>
                <a:gd name="T14" fmla="*/ 0 w 46"/>
                <a:gd name="T15" fmla="*/ 0 h 47"/>
                <a:gd name="T16" fmla="*/ 0 w 46"/>
                <a:gd name="T17" fmla="*/ 0 h 47"/>
                <a:gd name="T18" fmla="*/ 0 w 46"/>
                <a:gd name="T19" fmla="*/ 1 h 47"/>
                <a:gd name="T20" fmla="*/ 0 w 46"/>
                <a:gd name="T21" fmla="*/ 1 h 47"/>
                <a:gd name="T22" fmla="*/ 0 w 46"/>
                <a:gd name="T23" fmla="*/ 1 h 47"/>
                <a:gd name="T24" fmla="*/ 0 w 46"/>
                <a:gd name="T25" fmla="*/ 1 h 47"/>
                <a:gd name="T26" fmla="*/ 0 w 46"/>
                <a:gd name="T27" fmla="*/ 1 h 47"/>
                <a:gd name="T28" fmla="*/ 0 w 46"/>
                <a:gd name="T29" fmla="*/ 1 h 47"/>
                <a:gd name="T30" fmla="*/ 0 w 46"/>
                <a:gd name="T31" fmla="*/ 1 h 47"/>
                <a:gd name="T32" fmla="*/ 0 w 46"/>
                <a:gd name="T33" fmla="*/ 1 h 47"/>
                <a:gd name="T34" fmla="*/ 0 w 46"/>
                <a:gd name="T35" fmla="*/ 1 h 47"/>
                <a:gd name="T36" fmla="*/ 0 w 46"/>
                <a:gd name="T37" fmla="*/ 1 h 47"/>
                <a:gd name="T38" fmla="*/ 0 w 46"/>
                <a:gd name="T39" fmla="*/ 1 h 47"/>
                <a:gd name="T40" fmla="*/ 0 w 46"/>
                <a:gd name="T41" fmla="*/ 1 h 47"/>
                <a:gd name="T42" fmla="*/ 0 w 46"/>
                <a:gd name="T43" fmla="*/ 1 h 47"/>
                <a:gd name="T44" fmla="*/ 0 w 46"/>
                <a:gd name="T45" fmla="*/ 1 h 47"/>
                <a:gd name="T46" fmla="*/ 0 w 46"/>
                <a:gd name="T47" fmla="*/ 1 h 47"/>
                <a:gd name="T48" fmla="*/ 0 w 46"/>
                <a:gd name="T49" fmla="*/ 1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47"/>
                <a:gd name="T77" fmla="*/ 46 w 46"/>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47">
                  <a:moveTo>
                    <a:pt x="24" y="6"/>
                  </a:move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2" name="Freeform 18"/>
            <p:cNvSpPr>
              <a:spLocks/>
            </p:cNvSpPr>
            <p:nvPr/>
          </p:nvSpPr>
          <p:spPr bwMode="auto">
            <a:xfrm>
              <a:off x="1360" y="2263"/>
              <a:ext cx="21" cy="16"/>
            </a:xfrm>
            <a:custGeom>
              <a:avLst/>
              <a:gdLst>
                <a:gd name="T0" fmla="*/ 0 w 63"/>
                <a:gd name="T1" fmla="*/ 1 h 31"/>
                <a:gd name="T2" fmla="*/ 0 w 63"/>
                <a:gd name="T3" fmla="*/ 1 h 31"/>
                <a:gd name="T4" fmla="*/ 0 w 63"/>
                <a:gd name="T5" fmla="*/ 1 h 31"/>
                <a:gd name="T6" fmla="*/ 0 w 63"/>
                <a:gd name="T7" fmla="*/ 1 h 31"/>
                <a:gd name="T8" fmla="*/ 0 w 63"/>
                <a:gd name="T9" fmla="*/ 1 h 31"/>
                <a:gd name="T10" fmla="*/ 0 w 63"/>
                <a:gd name="T11" fmla="*/ 1 h 31"/>
                <a:gd name="T12" fmla="*/ 0 w 63"/>
                <a:gd name="T13" fmla="*/ 1 h 31"/>
                <a:gd name="T14" fmla="*/ 0 w 63"/>
                <a:gd name="T15" fmla="*/ 0 h 31"/>
                <a:gd name="T16" fmla="*/ 0 w 63"/>
                <a:gd name="T17" fmla="*/ 0 h 31"/>
                <a:gd name="T18" fmla="*/ 0 w 63"/>
                <a:gd name="T19" fmla="*/ 0 h 31"/>
                <a:gd name="T20" fmla="*/ 0 w 63"/>
                <a:gd name="T21" fmla="*/ 1 h 31"/>
                <a:gd name="T22" fmla="*/ 0 w 63"/>
                <a:gd name="T23" fmla="*/ 1 h 31"/>
                <a:gd name="T24" fmla="*/ 0 w 63"/>
                <a:gd name="T25" fmla="*/ 1 h 31"/>
                <a:gd name="T26" fmla="*/ 0 w 63"/>
                <a:gd name="T27" fmla="*/ 1 h 31"/>
                <a:gd name="T28" fmla="*/ 0 w 63"/>
                <a:gd name="T29" fmla="*/ 1 h 31"/>
                <a:gd name="T30" fmla="*/ 0 w 63"/>
                <a:gd name="T31" fmla="*/ 1 h 31"/>
                <a:gd name="T32" fmla="*/ 0 w 63"/>
                <a:gd name="T33" fmla="*/ 1 h 31"/>
                <a:gd name="T34" fmla="*/ 0 w 63"/>
                <a:gd name="T35" fmla="*/ 1 h 31"/>
                <a:gd name="T36" fmla="*/ 0 w 63"/>
                <a:gd name="T37" fmla="*/ 1 h 31"/>
                <a:gd name="T38" fmla="*/ 0 w 63"/>
                <a:gd name="T39" fmla="*/ 1 h 31"/>
                <a:gd name="T40" fmla="*/ 0 w 63"/>
                <a:gd name="T41" fmla="*/ 1 h 31"/>
                <a:gd name="T42" fmla="*/ 0 w 63"/>
                <a:gd name="T43" fmla="*/ 1 h 31"/>
                <a:gd name="T44" fmla="*/ 0 w 63"/>
                <a:gd name="T45" fmla="*/ 1 h 31"/>
                <a:gd name="T46" fmla="*/ 0 w 63"/>
                <a:gd name="T47" fmla="*/ 1 h 31"/>
                <a:gd name="T48" fmla="*/ 0 w 63"/>
                <a:gd name="T49" fmla="*/ 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31"/>
                <a:gd name="T77" fmla="*/ 63 w 63"/>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3" name="Freeform 19"/>
            <p:cNvSpPr>
              <a:spLocks/>
            </p:cNvSpPr>
            <p:nvPr/>
          </p:nvSpPr>
          <p:spPr bwMode="auto">
            <a:xfrm>
              <a:off x="1261" y="2237"/>
              <a:ext cx="81" cy="103"/>
            </a:xfrm>
            <a:custGeom>
              <a:avLst/>
              <a:gdLst>
                <a:gd name="T0" fmla="*/ 0 w 245"/>
                <a:gd name="T1" fmla="*/ 1 h 206"/>
                <a:gd name="T2" fmla="*/ 0 w 245"/>
                <a:gd name="T3" fmla="*/ 1 h 206"/>
                <a:gd name="T4" fmla="*/ 0 w 245"/>
                <a:gd name="T5" fmla="*/ 1 h 206"/>
                <a:gd name="T6" fmla="*/ 0 w 245"/>
                <a:gd name="T7" fmla="*/ 1 h 206"/>
                <a:gd name="T8" fmla="*/ 0 w 245"/>
                <a:gd name="T9" fmla="*/ 1 h 206"/>
                <a:gd name="T10" fmla="*/ 0 w 245"/>
                <a:gd name="T11" fmla="*/ 1 h 206"/>
                <a:gd name="T12" fmla="*/ 0 w 245"/>
                <a:gd name="T13" fmla="*/ 1 h 206"/>
                <a:gd name="T14" fmla="*/ 0 w 245"/>
                <a:gd name="T15" fmla="*/ 1 h 206"/>
                <a:gd name="T16" fmla="*/ 0 w 245"/>
                <a:gd name="T17" fmla="*/ 1 h 206"/>
                <a:gd name="T18" fmla="*/ 0 w 245"/>
                <a:gd name="T19" fmla="*/ 1 h 206"/>
                <a:gd name="T20" fmla="*/ 0 w 245"/>
                <a:gd name="T21" fmla="*/ 1 h 206"/>
                <a:gd name="T22" fmla="*/ 0 w 245"/>
                <a:gd name="T23" fmla="*/ 1 h 206"/>
                <a:gd name="T24" fmla="*/ 0 w 245"/>
                <a:gd name="T25" fmla="*/ 1 h 206"/>
                <a:gd name="T26" fmla="*/ 0 w 245"/>
                <a:gd name="T27" fmla="*/ 1 h 206"/>
                <a:gd name="T28" fmla="*/ 0 w 245"/>
                <a:gd name="T29" fmla="*/ 1 h 206"/>
                <a:gd name="T30" fmla="*/ 0 w 245"/>
                <a:gd name="T31" fmla="*/ 1 h 206"/>
                <a:gd name="T32" fmla="*/ 0 w 245"/>
                <a:gd name="T33" fmla="*/ 1 h 206"/>
                <a:gd name="T34" fmla="*/ 0 w 245"/>
                <a:gd name="T35" fmla="*/ 1 h 206"/>
                <a:gd name="T36" fmla="*/ 0 w 245"/>
                <a:gd name="T37" fmla="*/ 1 h 206"/>
                <a:gd name="T38" fmla="*/ 0 w 245"/>
                <a:gd name="T39" fmla="*/ 1 h 206"/>
                <a:gd name="T40" fmla="*/ 0 w 245"/>
                <a:gd name="T41" fmla="*/ 1 h 206"/>
                <a:gd name="T42" fmla="*/ 0 w 245"/>
                <a:gd name="T43" fmla="*/ 1 h 206"/>
                <a:gd name="T44" fmla="*/ 0 w 245"/>
                <a:gd name="T45" fmla="*/ 1 h 206"/>
                <a:gd name="T46" fmla="*/ 0 w 245"/>
                <a:gd name="T47" fmla="*/ 1 h 206"/>
                <a:gd name="T48" fmla="*/ 0 w 245"/>
                <a:gd name="T49" fmla="*/ 1 h 206"/>
                <a:gd name="T50" fmla="*/ 0 w 245"/>
                <a:gd name="T51" fmla="*/ 1 h 206"/>
                <a:gd name="T52" fmla="*/ 0 w 245"/>
                <a:gd name="T53" fmla="*/ 1 h 206"/>
                <a:gd name="T54" fmla="*/ 0 w 245"/>
                <a:gd name="T55" fmla="*/ 1 h 206"/>
                <a:gd name="T56" fmla="*/ 0 w 245"/>
                <a:gd name="T57" fmla="*/ 1 h 206"/>
                <a:gd name="T58" fmla="*/ 0 w 245"/>
                <a:gd name="T59" fmla="*/ 1 h 206"/>
                <a:gd name="T60" fmla="*/ 0 w 245"/>
                <a:gd name="T61" fmla="*/ 1 h 206"/>
                <a:gd name="T62" fmla="*/ 0 w 245"/>
                <a:gd name="T63" fmla="*/ 1 h 206"/>
                <a:gd name="T64" fmla="*/ 0 w 245"/>
                <a:gd name="T65" fmla="*/ 1 h 206"/>
                <a:gd name="T66" fmla="*/ 0 w 245"/>
                <a:gd name="T67" fmla="*/ 1 h 206"/>
                <a:gd name="T68" fmla="*/ 0 w 245"/>
                <a:gd name="T69" fmla="*/ 1 h 206"/>
                <a:gd name="T70" fmla="*/ 0 w 245"/>
                <a:gd name="T71" fmla="*/ 1 h 206"/>
                <a:gd name="T72" fmla="*/ 0 w 245"/>
                <a:gd name="T73" fmla="*/ 1 h 206"/>
                <a:gd name="T74" fmla="*/ 0 w 245"/>
                <a:gd name="T75" fmla="*/ 1 h 206"/>
                <a:gd name="T76" fmla="*/ 0 w 245"/>
                <a:gd name="T77" fmla="*/ 1 h 206"/>
                <a:gd name="T78" fmla="*/ 0 w 245"/>
                <a:gd name="T79" fmla="*/ 1 h 206"/>
                <a:gd name="T80" fmla="*/ 0 w 245"/>
                <a:gd name="T81" fmla="*/ 1 h 206"/>
                <a:gd name="T82" fmla="*/ 0 w 245"/>
                <a:gd name="T83" fmla="*/ 1 h 206"/>
                <a:gd name="T84" fmla="*/ 0 w 245"/>
                <a:gd name="T85" fmla="*/ 1 h 206"/>
                <a:gd name="T86" fmla="*/ 0 w 245"/>
                <a:gd name="T87" fmla="*/ 1 h 206"/>
                <a:gd name="T88" fmla="*/ 0 w 245"/>
                <a:gd name="T89" fmla="*/ 1 h 206"/>
                <a:gd name="T90" fmla="*/ 0 w 245"/>
                <a:gd name="T91" fmla="*/ 1 h 206"/>
                <a:gd name="T92" fmla="*/ 0 w 245"/>
                <a:gd name="T93" fmla="*/ 1 h 206"/>
                <a:gd name="T94" fmla="*/ 0 w 245"/>
                <a:gd name="T95" fmla="*/ 1 h 206"/>
                <a:gd name="T96" fmla="*/ 0 w 245"/>
                <a:gd name="T97" fmla="*/ 1 h 206"/>
                <a:gd name="T98" fmla="*/ 0 w 245"/>
                <a:gd name="T99" fmla="*/ 1 h 206"/>
                <a:gd name="T100" fmla="*/ 0 w 245"/>
                <a:gd name="T101" fmla="*/ 1 h 206"/>
                <a:gd name="T102" fmla="*/ 0 w 245"/>
                <a:gd name="T103" fmla="*/ 1 h 206"/>
                <a:gd name="T104" fmla="*/ 0 w 245"/>
                <a:gd name="T105" fmla="*/ 1 h 206"/>
                <a:gd name="T106" fmla="*/ 0 w 245"/>
                <a:gd name="T107" fmla="*/ 1 h 206"/>
                <a:gd name="T108" fmla="*/ 0 w 245"/>
                <a:gd name="T109" fmla="*/ 0 h 206"/>
                <a:gd name="T110" fmla="*/ 0 w 245"/>
                <a:gd name="T111" fmla="*/ 1 h 206"/>
                <a:gd name="T112" fmla="*/ 0 w 245"/>
                <a:gd name="T113" fmla="*/ 1 h 206"/>
                <a:gd name="T114" fmla="*/ 0 w 245"/>
                <a:gd name="T115" fmla="*/ 1 h 206"/>
                <a:gd name="T116" fmla="*/ 0 w 245"/>
                <a:gd name="T117" fmla="*/ 1 h 206"/>
                <a:gd name="T118" fmla="*/ 0 w 245"/>
                <a:gd name="T119" fmla="*/ 1 h 206"/>
                <a:gd name="T120" fmla="*/ 0 w 245"/>
                <a:gd name="T121" fmla="*/ 1 h 2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206"/>
                <a:gd name="T185" fmla="*/ 245 w 245"/>
                <a:gd name="T186" fmla="*/ 206 h 2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4" name="Freeform 20"/>
            <p:cNvSpPr>
              <a:spLocks/>
            </p:cNvSpPr>
            <p:nvPr/>
          </p:nvSpPr>
          <p:spPr bwMode="auto">
            <a:xfrm>
              <a:off x="1401" y="2236"/>
              <a:ext cx="53" cy="80"/>
            </a:xfrm>
            <a:custGeom>
              <a:avLst/>
              <a:gdLst>
                <a:gd name="T0" fmla="*/ 0 w 159"/>
                <a:gd name="T1" fmla="*/ 1 h 160"/>
                <a:gd name="T2" fmla="*/ 0 w 159"/>
                <a:gd name="T3" fmla="*/ 1 h 160"/>
                <a:gd name="T4" fmla="*/ 0 w 159"/>
                <a:gd name="T5" fmla="*/ 1 h 160"/>
                <a:gd name="T6" fmla="*/ 0 w 159"/>
                <a:gd name="T7" fmla="*/ 1 h 160"/>
                <a:gd name="T8" fmla="*/ 0 w 159"/>
                <a:gd name="T9" fmla="*/ 1 h 160"/>
                <a:gd name="T10" fmla="*/ 0 w 159"/>
                <a:gd name="T11" fmla="*/ 1 h 160"/>
                <a:gd name="T12" fmla="*/ 0 w 159"/>
                <a:gd name="T13" fmla="*/ 1 h 160"/>
                <a:gd name="T14" fmla="*/ 0 w 159"/>
                <a:gd name="T15" fmla="*/ 1 h 160"/>
                <a:gd name="T16" fmla="*/ 0 w 159"/>
                <a:gd name="T17" fmla="*/ 1 h 160"/>
                <a:gd name="T18" fmla="*/ 0 w 159"/>
                <a:gd name="T19" fmla="*/ 1 h 160"/>
                <a:gd name="T20" fmla="*/ 0 w 159"/>
                <a:gd name="T21" fmla="*/ 1 h 160"/>
                <a:gd name="T22" fmla="*/ 0 w 159"/>
                <a:gd name="T23" fmla="*/ 1 h 160"/>
                <a:gd name="T24" fmla="*/ 0 w 159"/>
                <a:gd name="T25" fmla="*/ 1 h 160"/>
                <a:gd name="T26" fmla="*/ 0 w 159"/>
                <a:gd name="T27" fmla="*/ 1 h 160"/>
                <a:gd name="T28" fmla="*/ 0 w 159"/>
                <a:gd name="T29" fmla="*/ 1 h 160"/>
                <a:gd name="T30" fmla="*/ 0 w 159"/>
                <a:gd name="T31" fmla="*/ 1 h 160"/>
                <a:gd name="T32" fmla="*/ 0 w 159"/>
                <a:gd name="T33" fmla="*/ 1 h 160"/>
                <a:gd name="T34" fmla="*/ 0 w 159"/>
                <a:gd name="T35" fmla="*/ 1 h 160"/>
                <a:gd name="T36" fmla="*/ 0 w 159"/>
                <a:gd name="T37" fmla="*/ 1 h 160"/>
                <a:gd name="T38" fmla="*/ 0 w 159"/>
                <a:gd name="T39" fmla="*/ 1 h 160"/>
                <a:gd name="T40" fmla="*/ 0 w 159"/>
                <a:gd name="T41" fmla="*/ 1 h 160"/>
                <a:gd name="T42" fmla="*/ 0 w 159"/>
                <a:gd name="T43" fmla="*/ 1 h 160"/>
                <a:gd name="T44" fmla="*/ 0 w 159"/>
                <a:gd name="T45" fmla="*/ 1 h 160"/>
                <a:gd name="T46" fmla="*/ 0 w 159"/>
                <a:gd name="T47" fmla="*/ 1 h 160"/>
                <a:gd name="T48" fmla="*/ 0 w 159"/>
                <a:gd name="T49" fmla="*/ 1 h 160"/>
                <a:gd name="T50" fmla="*/ 0 w 159"/>
                <a:gd name="T51" fmla="*/ 1 h 160"/>
                <a:gd name="T52" fmla="*/ 0 w 159"/>
                <a:gd name="T53" fmla="*/ 1 h 160"/>
                <a:gd name="T54" fmla="*/ 0 w 159"/>
                <a:gd name="T55" fmla="*/ 1 h 160"/>
                <a:gd name="T56" fmla="*/ 0 w 159"/>
                <a:gd name="T57" fmla="*/ 1 h 160"/>
                <a:gd name="T58" fmla="*/ 0 w 159"/>
                <a:gd name="T59" fmla="*/ 1 h 160"/>
                <a:gd name="T60" fmla="*/ 0 w 159"/>
                <a:gd name="T61" fmla="*/ 0 h 160"/>
                <a:gd name="T62" fmla="*/ 0 w 159"/>
                <a:gd name="T63" fmla="*/ 1 h 160"/>
                <a:gd name="T64" fmla="*/ 0 w 159"/>
                <a:gd name="T65" fmla="*/ 1 h 160"/>
                <a:gd name="T66" fmla="*/ 0 w 159"/>
                <a:gd name="T67" fmla="*/ 1 h 160"/>
                <a:gd name="T68" fmla="*/ 0 w 159"/>
                <a:gd name="T69" fmla="*/ 1 h 160"/>
                <a:gd name="T70" fmla="*/ 0 w 159"/>
                <a:gd name="T71" fmla="*/ 1 h 160"/>
                <a:gd name="T72" fmla="*/ 0 w 159"/>
                <a:gd name="T73" fmla="*/ 1 h 160"/>
                <a:gd name="T74" fmla="*/ 0 w 159"/>
                <a:gd name="T75" fmla="*/ 1 h 160"/>
                <a:gd name="T76" fmla="*/ 0 w 159"/>
                <a:gd name="T77" fmla="*/ 1 h 160"/>
                <a:gd name="T78" fmla="*/ 0 w 159"/>
                <a:gd name="T79" fmla="*/ 1 h 160"/>
                <a:gd name="T80" fmla="*/ 0 w 159"/>
                <a:gd name="T81" fmla="*/ 1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9"/>
                <a:gd name="T124" fmla="*/ 0 h 160"/>
                <a:gd name="T125" fmla="*/ 159 w 159"/>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5" name="Freeform 21"/>
            <p:cNvSpPr>
              <a:spLocks/>
            </p:cNvSpPr>
            <p:nvPr/>
          </p:nvSpPr>
          <p:spPr bwMode="auto">
            <a:xfrm>
              <a:off x="1208" y="2218"/>
              <a:ext cx="133" cy="166"/>
            </a:xfrm>
            <a:custGeom>
              <a:avLst/>
              <a:gdLst>
                <a:gd name="T0" fmla="*/ 0 w 399"/>
                <a:gd name="T1" fmla="*/ 1 h 332"/>
                <a:gd name="T2" fmla="*/ 0 w 399"/>
                <a:gd name="T3" fmla="*/ 1 h 332"/>
                <a:gd name="T4" fmla="*/ 0 w 399"/>
                <a:gd name="T5" fmla="*/ 1 h 332"/>
                <a:gd name="T6" fmla="*/ 0 w 399"/>
                <a:gd name="T7" fmla="*/ 1 h 332"/>
                <a:gd name="T8" fmla="*/ 0 w 399"/>
                <a:gd name="T9" fmla="*/ 1 h 332"/>
                <a:gd name="T10" fmla="*/ 0 w 399"/>
                <a:gd name="T11" fmla="*/ 1 h 332"/>
                <a:gd name="T12" fmla="*/ 0 w 399"/>
                <a:gd name="T13" fmla="*/ 1 h 332"/>
                <a:gd name="T14" fmla="*/ 0 w 399"/>
                <a:gd name="T15" fmla="*/ 1 h 332"/>
                <a:gd name="T16" fmla="*/ 0 w 399"/>
                <a:gd name="T17" fmla="*/ 1 h 332"/>
                <a:gd name="T18" fmla="*/ 0 w 399"/>
                <a:gd name="T19" fmla="*/ 1 h 332"/>
                <a:gd name="T20" fmla="*/ 0 w 399"/>
                <a:gd name="T21" fmla="*/ 1 h 332"/>
                <a:gd name="T22" fmla="*/ 0 w 399"/>
                <a:gd name="T23" fmla="*/ 1 h 332"/>
                <a:gd name="T24" fmla="*/ 0 w 399"/>
                <a:gd name="T25" fmla="*/ 1 h 332"/>
                <a:gd name="T26" fmla="*/ 0 w 399"/>
                <a:gd name="T27" fmla="*/ 1 h 332"/>
                <a:gd name="T28" fmla="*/ 0 w 399"/>
                <a:gd name="T29" fmla="*/ 1 h 332"/>
                <a:gd name="T30" fmla="*/ 0 w 399"/>
                <a:gd name="T31" fmla="*/ 1 h 332"/>
                <a:gd name="T32" fmla="*/ 0 w 399"/>
                <a:gd name="T33" fmla="*/ 1 h 332"/>
                <a:gd name="T34" fmla="*/ 0 w 399"/>
                <a:gd name="T35" fmla="*/ 1 h 332"/>
                <a:gd name="T36" fmla="*/ 0 w 399"/>
                <a:gd name="T37" fmla="*/ 1 h 332"/>
                <a:gd name="T38" fmla="*/ 0 w 399"/>
                <a:gd name="T39" fmla="*/ 1 h 332"/>
                <a:gd name="T40" fmla="*/ 0 w 399"/>
                <a:gd name="T41" fmla="*/ 1 h 332"/>
                <a:gd name="T42" fmla="*/ 0 w 399"/>
                <a:gd name="T43" fmla="*/ 1 h 332"/>
                <a:gd name="T44" fmla="*/ 0 w 399"/>
                <a:gd name="T45" fmla="*/ 1 h 332"/>
                <a:gd name="T46" fmla="*/ 0 w 399"/>
                <a:gd name="T47" fmla="*/ 1 h 332"/>
                <a:gd name="T48" fmla="*/ 0 w 399"/>
                <a:gd name="T49" fmla="*/ 1 h 332"/>
                <a:gd name="T50" fmla="*/ 0 w 399"/>
                <a:gd name="T51" fmla="*/ 1 h 332"/>
                <a:gd name="T52" fmla="*/ 0 w 399"/>
                <a:gd name="T53" fmla="*/ 1 h 332"/>
                <a:gd name="T54" fmla="*/ 0 w 399"/>
                <a:gd name="T55" fmla="*/ 1 h 332"/>
                <a:gd name="T56" fmla="*/ 0 w 399"/>
                <a:gd name="T57" fmla="*/ 1 h 332"/>
                <a:gd name="T58" fmla="*/ 0 w 399"/>
                <a:gd name="T59" fmla="*/ 1 h 332"/>
                <a:gd name="T60" fmla="*/ 0 w 399"/>
                <a:gd name="T61" fmla="*/ 1 h 332"/>
                <a:gd name="T62" fmla="*/ 0 w 399"/>
                <a:gd name="T63" fmla="*/ 1 h 332"/>
                <a:gd name="T64" fmla="*/ 0 w 399"/>
                <a:gd name="T65" fmla="*/ 1 h 332"/>
                <a:gd name="T66" fmla="*/ 0 w 399"/>
                <a:gd name="T67" fmla="*/ 1 h 332"/>
                <a:gd name="T68" fmla="*/ 0 w 399"/>
                <a:gd name="T69" fmla="*/ 1 h 332"/>
                <a:gd name="T70" fmla="*/ 0 w 399"/>
                <a:gd name="T71" fmla="*/ 1 h 332"/>
                <a:gd name="T72" fmla="*/ 0 w 399"/>
                <a:gd name="T73" fmla="*/ 1 h 332"/>
                <a:gd name="T74" fmla="*/ 0 w 399"/>
                <a:gd name="T75" fmla="*/ 1 h 332"/>
                <a:gd name="T76" fmla="*/ 0 w 399"/>
                <a:gd name="T77" fmla="*/ 1 h 332"/>
                <a:gd name="T78" fmla="*/ 0 w 399"/>
                <a:gd name="T79" fmla="*/ 1 h 332"/>
                <a:gd name="T80" fmla="*/ 0 w 399"/>
                <a:gd name="T81" fmla="*/ 0 h 332"/>
                <a:gd name="T82" fmla="*/ 0 w 399"/>
                <a:gd name="T83" fmla="*/ 1 h 332"/>
                <a:gd name="T84" fmla="*/ 0 w 399"/>
                <a:gd name="T85" fmla="*/ 1 h 332"/>
                <a:gd name="T86" fmla="*/ 0 w 399"/>
                <a:gd name="T87" fmla="*/ 1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2"/>
                <a:gd name="T134" fmla="*/ 399 w 399"/>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6" name="Freeform 22"/>
            <p:cNvSpPr>
              <a:spLocks/>
            </p:cNvSpPr>
            <p:nvPr/>
          </p:nvSpPr>
          <p:spPr bwMode="auto">
            <a:xfrm>
              <a:off x="1396" y="2213"/>
              <a:ext cx="116" cy="110"/>
            </a:xfrm>
            <a:custGeom>
              <a:avLst/>
              <a:gdLst>
                <a:gd name="T0" fmla="*/ 0 w 348"/>
                <a:gd name="T1" fmla="*/ 0 h 222"/>
                <a:gd name="T2" fmla="*/ 0 w 348"/>
                <a:gd name="T3" fmla="*/ 0 h 222"/>
                <a:gd name="T4" fmla="*/ 0 w 348"/>
                <a:gd name="T5" fmla="*/ 0 h 222"/>
                <a:gd name="T6" fmla="*/ 0 w 348"/>
                <a:gd name="T7" fmla="*/ 0 h 222"/>
                <a:gd name="T8" fmla="*/ 0 w 348"/>
                <a:gd name="T9" fmla="*/ 0 h 222"/>
                <a:gd name="T10" fmla="*/ 0 w 348"/>
                <a:gd name="T11" fmla="*/ 0 h 222"/>
                <a:gd name="T12" fmla="*/ 0 w 348"/>
                <a:gd name="T13" fmla="*/ 0 h 222"/>
                <a:gd name="T14" fmla="*/ 0 w 348"/>
                <a:gd name="T15" fmla="*/ 0 h 222"/>
                <a:gd name="T16" fmla="*/ 0 w 348"/>
                <a:gd name="T17" fmla="*/ 0 h 222"/>
                <a:gd name="T18" fmla="*/ 0 w 348"/>
                <a:gd name="T19" fmla="*/ 0 h 222"/>
                <a:gd name="T20" fmla="*/ 0 w 348"/>
                <a:gd name="T21" fmla="*/ 0 h 222"/>
                <a:gd name="T22" fmla="*/ 0 w 348"/>
                <a:gd name="T23" fmla="*/ 0 h 222"/>
                <a:gd name="T24" fmla="*/ 0 w 348"/>
                <a:gd name="T25" fmla="*/ 0 h 222"/>
                <a:gd name="T26" fmla="*/ 0 w 348"/>
                <a:gd name="T27" fmla="*/ 0 h 222"/>
                <a:gd name="T28" fmla="*/ 0 w 348"/>
                <a:gd name="T29" fmla="*/ 0 h 222"/>
                <a:gd name="T30" fmla="*/ 0 w 348"/>
                <a:gd name="T31" fmla="*/ 0 h 222"/>
                <a:gd name="T32" fmla="*/ 0 w 348"/>
                <a:gd name="T33" fmla="*/ 0 h 222"/>
                <a:gd name="T34" fmla="*/ 0 w 348"/>
                <a:gd name="T35" fmla="*/ 0 h 222"/>
                <a:gd name="T36" fmla="*/ 0 w 348"/>
                <a:gd name="T37" fmla="*/ 0 h 222"/>
                <a:gd name="T38" fmla="*/ 0 w 348"/>
                <a:gd name="T39" fmla="*/ 0 h 222"/>
                <a:gd name="T40" fmla="*/ 0 w 348"/>
                <a:gd name="T41" fmla="*/ 0 h 222"/>
                <a:gd name="T42" fmla="*/ 0 w 348"/>
                <a:gd name="T43" fmla="*/ 0 h 222"/>
                <a:gd name="T44" fmla="*/ 0 w 348"/>
                <a:gd name="T45" fmla="*/ 0 h 222"/>
                <a:gd name="T46" fmla="*/ 0 w 348"/>
                <a:gd name="T47" fmla="*/ 0 h 222"/>
                <a:gd name="T48" fmla="*/ 0 w 348"/>
                <a:gd name="T49" fmla="*/ 0 h 222"/>
                <a:gd name="T50" fmla="*/ 0 w 348"/>
                <a:gd name="T51" fmla="*/ 0 h 222"/>
                <a:gd name="T52" fmla="*/ 0 w 348"/>
                <a:gd name="T53" fmla="*/ 0 h 222"/>
                <a:gd name="T54" fmla="*/ 0 w 348"/>
                <a:gd name="T55" fmla="*/ 0 h 222"/>
                <a:gd name="T56" fmla="*/ 0 w 348"/>
                <a:gd name="T57" fmla="*/ 0 h 222"/>
                <a:gd name="T58" fmla="*/ 0 w 348"/>
                <a:gd name="T59" fmla="*/ 0 h 222"/>
                <a:gd name="T60" fmla="*/ 0 w 348"/>
                <a:gd name="T61" fmla="*/ 0 h 222"/>
                <a:gd name="T62" fmla="*/ 0 w 348"/>
                <a:gd name="T63" fmla="*/ 0 h 222"/>
                <a:gd name="T64" fmla="*/ 0 w 348"/>
                <a:gd name="T65" fmla="*/ 0 h 222"/>
                <a:gd name="T66" fmla="*/ 0 w 348"/>
                <a:gd name="T67" fmla="*/ 0 h 222"/>
                <a:gd name="T68" fmla="*/ 0 w 348"/>
                <a:gd name="T69" fmla="*/ 0 h 222"/>
                <a:gd name="T70" fmla="*/ 0 w 348"/>
                <a:gd name="T71" fmla="*/ 0 h 222"/>
                <a:gd name="T72" fmla="*/ 0 w 348"/>
                <a:gd name="T73" fmla="*/ 0 h 222"/>
                <a:gd name="T74" fmla="*/ 0 w 348"/>
                <a:gd name="T75" fmla="*/ 0 h 222"/>
                <a:gd name="T76" fmla="*/ 0 w 348"/>
                <a:gd name="T77" fmla="*/ 0 h 222"/>
                <a:gd name="T78" fmla="*/ 0 w 348"/>
                <a:gd name="T79" fmla="*/ 0 h 222"/>
                <a:gd name="T80" fmla="*/ 0 w 348"/>
                <a:gd name="T81" fmla="*/ 0 h 222"/>
                <a:gd name="T82" fmla="*/ 0 w 348"/>
                <a:gd name="T83" fmla="*/ 0 h 222"/>
                <a:gd name="T84" fmla="*/ 0 w 348"/>
                <a:gd name="T85" fmla="*/ 0 h 222"/>
                <a:gd name="T86" fmla="*/ 0 w 348"/>
                <a:gd name="T87" fmla="*/ 0 h 222"/>
                <a:gd name="T88" fmla="*/ 0 w 348"/>
                <a:gd name="T89" fmla="*/ 0 h 222"/>
                <a:gd name="T90" fmla="*/ 0 w 348"/>
                <a:gd name="T91" fmla="*/ 0 h 222"/>
                <a:gd name="T92" fmla="*/ 0 w 348"/>
                <a:gd name="T93" fmla="*/ 0 h 222"/>
                <a:gd name="T94" fmla="*/ 0 w 348"/>
                <a:gd name="T95" fmla="*/ 0 h 222"/>
                <a:gd name="T96" fmla="*/ 0 w 348"/>
                <a:gd name="T97" fmla="*/ 0 h 222"/>
                <a:gd name="T98" fmla="*/ 0 w 348"/>
                <a:gd name="T99" fmla="*/ 0 h 222"/>
                <a:gd name="T100" fmla="*/ 0 w 348"/>
                <a:gd name="T101" fmla="*/ 0 h 222"/>
                <a:gd name="T102" fmla="*/ 0 w 348"/>
                <a:gd name="T103" fmla="*/ 0 h 222"/>
                <a:gd name="T104" fmla="*/ 0 w 348"/>
                <a:gd name="T105" fmla="*/ 0 h 222"/>
                <a:gd name="T106" fmla="*/ 0 w 348"/>
                <a:gd name="T107" fmla="*/ 0 h 222"/>
                <a:gd name="T108" fmla="*/ 0 w 348"/>
                <a:gd name="T109" fmla="*/ 0 h 222"/>
                <a:gd name="T110" fmla="*/ 0 w 348"/>
                <a:gd name="T111" fmla="*/ 0 h 222"/>
                <a:gd name="T112" fmla="*/ 0 w 348"/>
                <a:gd name="T113" fmla="*/ 0 h 222"/>
                <a:gd name="T114" fmla="*/ 0 w 348"/>
                <a:gd name="T115" fmla="*/ 0 h 222"/>
                <a:gd name="T116" fmla="*/ 0 w 348"/>
                <a:gd name="T117" fmla="*/ 0 h 222"/>
                <a:gd name="T118" fmla="*/ 0 w 348"/>
                <a:gd name="T119" fmla="*/ 0 h 222"/>
                <a:gd name="T120" fmla="*/ 0 w 348"/>
                <a:gd name="T121" fmla="*/ 0 h 2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8"/>
                <a:gd name="T184" fmla="*/ 0 h 222"/>
                <a:gd name="T185" fmla="*/ 348 w 348"/>
                <a:gd name="T186" fmla="*/ 222 h 2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7" name="Freeform 23"/>
            <p:cNvSpPr>
              <a:spLocks/>
            </p:cNvSpPr>
            <p:nvPr/>
          </p:nvSpPr>
          <p:spPr bwMode="auto">
            <a:xfrm>
              <a:off x="1162" y="2273"/>
              <a:ext cx="48" cy="103"/>
            </a:xfrm>
            <a:custGeom>
              <a:avLst/>
              <a:gdLst>
                <a:gd name="T0" fmla="*/ 0 w 142"/>
                <a:gd name="T1" fmla="*/ 0 h 207"/>
                <a:gd name="T2" fmla="*/ 0 w 142"/>
                <a:gd name="T3" fmla="*/ 0 h 207"/>
                <a:gd name="T4" fmla="*/ 0 w 142"/>
                <a:gd name="T5" fmla="*/ 0 h 207"/>
                <a:gd name="T6" fmla="*/ 0 w 142"/>
                <a:gd name="T7" fmla="*/ 0 h 207"/>
                <a:gd name="T8" fmla="*/ 0 w 142"/>
                <a:gd name="T9" fmla="*/ 0 h 207"/>
                <a:gd name="T10" fmla="*/ 0 w 142"/>
                <a:gd name="T11" fmla="*/ 0 h 207"/>
                <a:gd name="T12" fmla="*/ 0 w 142"/>
                <a:gd name="T13" fmla="*/ 0 h 207"/>
                <a:gd name="T14" fmla="*/ 0 w 142"/>
                <a:gd name="T15" fmla="*/ 0 h 207"/>
                <a:gd name="T16" fmla="*/ 0 w 142"/>
                <a:gd name="T17" fmla="*/ 0 h 207"/>
                <a:gd name="T18" fmla="*/ 0 w 142"/>
                <a:gd name="T19" fmla="*/ 0 h 207"/>
                <a:gd name="T20" fmla="*/ 0 w 142"/>
                <a:gd name="T21" fmla="*/ 0 h 207"/>
                <a:gd name="T22" fmla="*/ 0 w 142"/>
                <a:gd name="T23" fmla="*/ 0 h 207"/>
                <a:gd name="T24" fmla="*/ 0 w 142"/>
                <a:gd name="T25" fmla="*/ 0 h 207"/>
                <a:gd name="T26" fmla="*/ 0 w 142"/>
                <a:gd name="T27" fmla="*/ 0 h 207"/>
                <a:gd name="T28" fmla="*/ 0 w 142"/>
                <a:gd name="T29" fmla="*/ 0 h 207"/>
                <a:gd name="T30" fmla="*/ 0 w 142"/>
                <a:gd name="T31" fmla="*/ 0 h 207"/>
                <a:gd name="T32" fmla="*/ 0 w 142"/>
                <a:gd name="T33" fmla="*/ 0 h 207"/>
                <a:gd name="T34" fmla="*/ 0 w 142"/>
                <a:gd name="T35" fmla="*/ 0 h 207"/>
                <a:gd name="T36" fmla="*/ 0 w 142"/>
                <a:gd name="T37" fmla="*/ 0 h 207"/>
                <a:gd name="T38" fmla="*/ 0 w 142"/>
                <a:gd name="T39" fmla="*/ 0 h 207"/>
                <a:gd name="T40" fmla="*/ 0 w 142"/>
                <a:gd name="T41" fmla="*/ 0 h 207"/>
                <a:gd name="T42" fmla="*/ 0 w 142"/>
                <a:gd name="T43" fmla="*/ 0 h 207"/>
                <a:gd name="T44" fmla="*/ 0 w 142"/>
                <a:gd name="T45" fmla="*/ 0 h 207"/>
                <a:gd name="T46" fmla="*/ 0 w 142"/>
                <a:gd name="T47" fmla="*/ 0 h 207"/>
                <a:gd name="T48" fmla="*/ 0 w 142"/>
                <a:gd name="T49" fmla="*/ 0 h 207"/>
                <a:gd name="T50" fmla="*/ 0 w 142"/>
                <a:gd name="T51" fmla="*/ 0 h 207"/>
                <a:gd name="T52" fmla="*/ 0 w 142"/>
                <a:gd name="T53" fmla="*/ 0 h 207"/>
                <a:gd name="T54" fmla="*/ 0 w 142"/>
                <a:gd name="T55" fmla="*/ 0 h 207"/>
                <a:gd name="T56" fmla="*/ 0 w 142"/>
                <a:gd name="T57" fmla="*/ 0 h 207"/>
                <a:gd name="T58" fmla="*/ 0 w 142"/>
                <a:gd name="T59" fmla="*/ 0 h 207"/>
                <a:gd name="T60" fmla="*/ 0 w 142"/>
                <a:gd name="T61" fmla="*/ 0 h 207"/>
                <a:gd name="T62" fmla="*/ 0 w 142"/>
                <a:gd name="T63" fmla="*/ 0 h 207"/>
                <a:gd name="T64" fmla="*/ 0 w 142"/>
                <a:gd name="T65" fmla="*/ 0 h 207"/>
                <a:gd name="T66" fmla="*/ 0 w 142"/>
                <a:gd name="T67" fmla="*/ 0 h 207"/>
                <a:gd name="T68" fmla="*/ 0 w 142"/>
                <a:gd name="T69" fmla="*/ 0 h 207"/>
                <a:gd name="T70" fmla="*/ 0 w 142"/>
                <a:gd name="T71" fmla="*/ 0 h 207"/>
                <a:gd name="T72" fmla="*/ 0 w 142"/>
                <a:gd name="T73" fmla="*/ 0 h 207"/>
                <a:gd name="T74" fmla="*/ 0 w 142"/>
                <a:gd name="T75" fmla="*/ 0 h 207"/>
                <a:gd name="T76" fmla="*/ 0 w 142"/>
                <a:gd name="T77" fmla="*/ 0 h 207"/>
                <a:gd name="T78" fmla="*/ 0 w 142"/>
                <a:gd name="T79" fmla="*/ 0 h 207"/>
                <a:gd name="T80" fmla="*/ 0 w 142"/>
                <a:gd name="T81" fmla="*/ 0 h 2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7"/>
                <a:gd name="T125" fmla="*/ 142 w 142"/>
                <a:gd name="T126" fmla="*/ 207 h 2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48" name="Freeform 24"/>
            <p:cNvSpPr>
              <a:spLocks/>
            </p:cNvSpPr>
            <p:nvPr/>
          </p:nvSpPr>
          <p:spPr bwMode="auto">
            <a:xfrm>
              <a:off x="1492" y="2206"/>
              <a:ext cx="101" cy="135"/>
            </a:xfrm>
            <a:custGeom>
              <a:avLst/>
              <a:gdLst>
                <a:gd name="T0" fmla="*/ 0 w 303"/>
                <a:gd name="T1" fmla="*/ 0 h 272"/>
                <a:gd name="T2" fmla="*/ 0 w 303"/>
                <a:gd name="T3" fmla="*/ 0 h 272"/>
                <a:gd name="T4" fmla="*/ 0 w 303"/>
                <a:gd name="T5" fmla="*/ 0 h 272"/>
                <a:gd name="T6" fmla="*/ 0 w 303"/>
                <a:gd name="T7" fmla="*/ 0 h 272"/>
                <a:gd name="T8" fmla="*/ 0 w 303"/>
                <a:gd name="T9" fmla="*/ 0 h 272"/>
                <a:gd name="T10" fmla="*/ 0 w 303"/>
                <a:gd name="T11" fmla="*/ 0 h 272"/>
                <a:gd name="T12" fmla="*/ 0 w 303"/>
                <a:gd name="T13" fmla="*/ 0 h 272"/>
                <a:gd name="T14" fmla="*/ 0 w 303"/>
                <a:gd name="T15" fmla="*/ 0 h 272"/>
                <a:gd name="T16" fmla="*/ 0 w 303"/>
                <a:gd name="T17" fmla="*/ 0 h 272"/>
                <a:gd name="T18" fmla="*/ 0 w 303"/>
                <a:gd name="T19" fmla="*/ 0 h 272"/>
                <a:gd name="T20" fmla="*/ 0 w 303"/>
                <a:gd name="T21" fmla="*/ 0 h 272"/>
                <a:gd name="T22" fmla="*/ 0 w 303"/>
                <a:gd name="T23" fmla="*/ 0 h 272"/>
                <a:gd name="T24" fmla="*/ 0 w 303"/>
                <a:gd name="T25" fmla="*/ 0 h 272"/>
                <a:gd name="T26" fmla="*/ 0 w 303"/>
                <a:gd name="T27" fmla="*/ 0 h 272"/>
                <a:gd name="T28" fmla="*/ 0 w 303"/>
                <a:gd name="T29" fmla="*/ 0 h 272"/>
                <a:gd name="T30" fmla="*/ 0 w 303"/>
                <a:gd name="T31" fmla="*/ 0 h 272"/>
                <a:gd name="T32" fmla="*/ 0 w 303"/>
                <a:gd name="T33" fmla="*/ 0 h 272"/>
                <a:gd name="T34" fmla="*/ 0 w 303"/>
                <a:gd name="T35" fmla="*/ 0 h 272"/>
                <a:gd name="T36" fmla="*/ 0 w 303"/>
                <a:gd name="T37" fmla="*/ 0 h 272"/>
                <a:gd name="T38" fmla="*/ 0 w 303"/>
                <a:gd name="T39" fmla="*/ 0 h 272"/>
                <a:gd name="T40" fmla="*/ 0 w 303"/>
                <a:gd name="T41" fmla="*/ 0 h 272"/>
                <a:gd name="T42" fmla="*/ 0 w 303"/>
                <a:gd name="T43" fmla="*/ 0 h 272"/>
                <a:gd name="T44" fmla="*/ 0 w 303"/>
                <a:gd name="T45" fmla="*/ 0 h 272"/>
                <a:gd name="T46" fmla="*/ 0 w 303"/>
                <a:gd name="T47" fmla="*/ 0 h 272"/>
                <a:gd name="T48" fmla="*/ 0 w 303"/>
                <a:gd name="T49" fmla="*/ 0 h 272"/>
                <a:gd name="T50" fmla="*/ 0 w 303"/>
                <a:gd name="T51" fmla="*/ 0 h 272"/>
                <a:gd name="T52" fmla="*/ 0 w 303"/>
                <a:gd name="T53" fmla="*/ 0 h 272"/>
                <a:gd name="T54" fmla="*/ 0 w 303"/>
                <a:gd name="T55" fmla="*/ 0 h 272"/>
                <a:gd name="T56" fmla="*/ 0 w 303"/>
                <a:gd name="T57" fmla="*/ 0 h 272"/>
                <a:gd name="T58" fmla="*/ 0 w 303"/>
                <a:gd name="T59" fmla="*/ 0 h 272"/>
                <a:gd name="T60" fmla="*/ 0 w 303"/>
                <a:gd name="T61" fmla="*/ 0 h 272"/>
                <a:gd name="T62" fmla="*/ 0 w 303"/>
                <a:gd name="T63" fmla="*/ 0 h 272"/>
                <a:gd name="T64" fmla="*/ 0 w 303"/>
                <a:gd name="T65" fmla="*/ 0 h 272"/>
                <a:gd name="T66" fmla="*/ 0 w 303"/>
                <a:gd name="T67" fmla="*/ 0 h 272"/>
                <a:gd name="T68" fmla="*/ 0 w 303"/>
                <a:gd name="T69" fmla="*/ 0 h 272"/>
                <a:gd name="T70" fmla="*/ 0 w 303"/>
                <a:gd name="T71" fmla="*/ 0 h 272"/>
                <a:gd name="T72" fmla="*/ 0 w 303"/>
                <a:gd name="T73" fmla="*/ 0 h 272"/>
                <a:gd name="T74" fmla="*/ 0 w 303"/>
                <a:gd name="T75" fmla="*/ 0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
                <a:gd name="T115" fmla="*/ 0 h 272"/>
                <a:gd name="T116" fmla="*/ 303 w 303"/>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3495" name="Group 25" descr="PC"/>
          <p:cNvGrpSpPr>
            <a:grpSpLocks/>
          </p:cNvGrpSpPr>
          <p:nvPr/>
        </p:nvGrpSpPr>
        <p:grpSpPr bwMode="auto">
          <a:xfrm>
            <a:off x="1512888" y="1254125"/>
            <a:ext cx="415925" cy="511175"/>
            <a:chOff x="2870" y="1518"/>
            <a:chExt cx="292" cy="320"/>
          </a:xfrm>
        </p:grpSpPr>
        <p:graphicFrame>
          <p:nvGraphicFramePr>
            <p:cNvPr id="63529" name="Object 2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63581" name="Clip" r:id="rId4" imgW="826829" imgH="840406" progId="MS_ClipArt_Gallery.2">
                    <p:embed/>
                  </p:oleObj>
                </mc:Choice>
                <mc:Fallback>
                  <p:oleObj name="Clip" r:id="rId4" imgW="826829" imgH="840406" progId="MS_ClipArt_Gallery.2">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530" name="Object 27" descr="AP"/>
            <p:cNvGraphicFramePr>
              <a:graphicFrameLocks noChangeAspect="1"/>
            </p:cNvGraphicFramePr>
            <p:nvPr>
              <p:extLst>
                <p:ext uri="{D42A27DB-BD31-4B8C-83A1-F6EECF244321}">
                  <p14:modId xmlns:p14="http://schemas.microsoft.com/office/powerpoint/2010/main" val="1615934424"/>
                </p:ext>
              </p:extLst>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63582" name="Clip" r:id="rId6" imgW="1268295" imgH="1199426" progId="MS_ClipArt_Gallery.2">
                    <p:embed/>
                  </p:oleObj>
                </mc:Choice>
                <mc:Fallback>
                  <p:oleObj name="Clip" r:id="rId6" imgW="1268295" imgH="1199426" progId="MS_ClipArt_Gallery.2">
                    <p:embed/>
                    <p:pic>
                      <p:nvPicPr>
                        <p:cNvPr id="0"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63496" name="Group 28" descr="PC"/>
          <p:cNvGrpSpPr>
            <a:grpSpLocks/>
          </p:cNvGrpSpPr>
          <p:nvPr/>
        </p:nvGrpSpPr>
        <p:grpSpPr bwMode="auto">
          <a:xfrm>
            <a:off x="7840663" y="1223963"/>
            <a:ext cx="415925" cy="511175"/>
            <a:chOff x="2870" y="1518"/>
            <a:chExt cx="292" cy="320"/>
          </a:xfrm>
        </p:grpSpPr>
        <p:graphicFrame>
          <p:nvGraphicFramePr>
            <p:cNvPr id="63527" name="Object 2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63583" name="Clip" r:id="rId8" imgW="826829" imgH="840406" progId="MS_ClipArt_Gallery.2">
                    <p:embed/>
                  </p:oleObj>
                </mc:Choice>
                <mc:Fallback>
                  <p:oleObj name="Clip" r:id="rId8" imgW="826829" imgH="840406" progId="MS_ClipArt_Gallery.2">
                    <p:embed/>
                    <p:pic>
                      <p:nvPicPr>
                        <p:cNvPr id="0"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528" name="Object 3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63584" name="Clip" r:id="rId9" imgW="1268295" imgH="1199426" progId="MS_ClipArt_Gallery.2">
                    <p:embed/>
                  </p:oleObj>
                </mc:Choice>
                <mc:Fallback>
                  <p:oleObj name="Clip" r:id="rId9" imgW="1268295" imgH="1199426" progId="MS_ClipArt_Gallery.2">
                    <p:embed/>
                    <p:pic>
                      <p:nvPicPr>
                        <p:cNvPr id="0" name="Object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3497" name="Text Box 31"/>
          <p:cNvSpPr txBox="1">
            <a:spLocks noChangeArrowheads="1"/>
          </p:cNvSpPr>
          <p:nvPr/>
        </p:nvSpPr>
        <p:spPr bwMode="auto">
          <a:xfrm>
            <a:off x="1884363" y="1368425"/>
            <a:ext cx="3508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A</a:t>
            </a:r>
          </a:p>
        </p:txBody>
      </p:sp>
      <p:sp>
        <p:nvSpPr>
          <p:cNvPr id="63498" name="Text Box 32"/>
          <p:cNvSpPr txBox="1">
            <a:spLocks noChangeArrowheads="1"/>
          </p:cNvSpPr>
          <p:nvPr/>
        </p:nvSpPr>
        <p:spPr bwMode="auto">
          <a:xfrm>
            <a:off x="7481888" y="1366838"/>
            <a:ext cx="3286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B</a:t>
            </a:r>
          </a:p>
        </p:txBody>
      </p:sp>
      <p:sp>
        <p:nvSpPr>
          <p:cNvPr id="63500" name="Text Box 34"/>
          <p:cNvSpPr txBox="1">
            <a:spLocks noChangeArrowheads="1"/>
          </p:cNvSpPr>
          <p:nvPr/>
        </p:nvSpPr>
        <p:spPr bwMode="auto">
          <a:xfrm>
            <a:off x="0" y="5503863"/>
            <a:ext cx="658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time</a:t>
            </a:r>
          </a:p>
        </p:txBody>
      </p:sp>
      <p:grpSp>
        <p:nvGrpSpPr>
          <p:cNvPr id="2" name="Group 1" descr="COLLISION"/>
          <p:cNvGrpSpPr/>
          <p:nvPr/>
        </p:nvGrpSpPr>
        <p:grpSpPr>
          <a:xfrm>
            <a:off x="555625" y="1519238"/>
            <a:ext cx="8066088" cy="4737100"/>
            <a:chOff x="555625" y="1519238"/>
            <a:chExt cx="8066088" cy="4737100"/>
          </a:xfrm>
        </p:grpSpPr>
        <p:sp>
          <p:nvSpPr>
            <p:cNvPr id="63493" name="Text Box 5"/>
            <p:cNvSpPr txBox="1">
              <a:spLocks noChangeArrowheads="1"/>
            </p:cNvSpPr>
            <p:nvPr/>
          </p:nvSpPr>
          <p:spPr bwMode="auto">
            <a:xfrm>
              <a:off x="4435475" y="1519238"/>
              <a:ext cx="469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800">
                  <a:latin typeface="Comic Sans MS" pitchFamily="66" charset="0"/>
                </a:rPr>
                <a:t>AP</a:t>
              </a:r>
            </a:p>
          </p:txBody>
        </p:sp>
        <p:sp>
          <p:nvSpPr>
            <p:cNvPr id="63499" name="Line 33"/>
            <p:cNvSpPr>
              <a:spLocks noChangeShapeType="1"/>
            </p:cNvSpPr>
            <p:nvPr/>
          </p:nvSpPr>
          <p:spPr bwMode="auto">
            <a:xfrm>
              <a:off x="569913" y="1868488"/>
              <a:ext cx="41275" cy="39385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3501" name="Line 35"/>
            <p:cNvSpPr>
              <a:spLocks noChangeShapeType="1"/>
            </p:cNvSpPr>
            <p:nvPr/>
          </p:nvSpPr>
          <p:spPr bwMode="auto">
            <a:xfrm>
              <a:off x="555625" y="1854200"/>
              <a:ext cx="7835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nvGrpSpPr>
            <p:cNvPr id="5" name="Group 36"/>
            <p:cNvGrpSpPr>
              <a:grpSpLocks/>
            </p:cNvGrpSpPr>
            <p:nvPr/>
          </p:nvGrpSpPr>
          <p:grpSpPr bwMode="auto">
            <a:xfrm>
              <a:off x="1612900" y="1982788"/>
              <a:ext cx="6611938" cy="855662"/>
              <a:chOff x="1135" y="1170"/>
              <a:chExt cx="4165" cy="539"/>
            </a:xfrm>
          </p:grpSpPr>
          <p:grpSp>
            <p:nvGrpSpPr>
              <p:cNvPr id="63522" name="Group 37"/>
              <p:cNvGrpSpPr>
                <a:grpSpLocks/>
              </p:cNvGrpSpPr>
              <p:nvPr/>
            </p:nvGrpSpPr>
            <p:grpSpPr bwMode="auto">
              <a:xfrm>
                <a:off x="1135" y="1194"/>
                <a:ext cx="4163" cy="515"/>
                <a:chOff x="594" y="1184"/>
                <a:chExt cx="4163" cy="515"/>
              </a:xfrm>
            </p:grpSpPr>
            <p:sp>
              <p:nvSpPr>
                <p:cNvPr id="63525" name="Freeform 38"/>
                <p:cNvSpPr>
                  <a:spLocks/>
                </p:cNvSpPr>
                <p:nvPr/>
              </p:nvSpPr>
              <p:spPr bwMode="auto">
                <a:xfrm>
                  <a:off x="594" y="1238"/>
                  <a:ext cx="3642" cy="461"/>
                </a:xfrm>
                <a:custGeom>
                  <a:avLst/>
                  <a:gdLst>
                    <a:gd name="T0" fmla="*/ 1 w 2996"/>
                    <a:gd name="T1" fmla="*/ 0 h 461"/>
                    <a:gd name="T2" fmla="*/ 37926 w 2996"/>
                    <a:gd name="T3" fmla="*/ 298 h 461"/>
                    <a:gd name="T4" fmla="*/ 37926 w 2996"/>
                    <a:gd name="T5" fmla="*/ 461 h 461"/>
                    <a:gd name="T6" fmla="*/ 0 w 2996"/>
                    <a:gd name="T7" fmla="*/ 160 h 461"/>
                    <a:gd name="T8" fmla="*/ 1 w 2996"/>
                    <a:gd name="T9" fmla="*/ 0 h 461"/>
                    <a:gd name="T10" fmla="*/ 0 60000 65536"/>
                    <a:gd name="T11" fmla="*/ 0 60000 65536"/>
                    <a:gd name="T12" fmla="*/ 0 60000 65536"/>
                    <a:gd name="T13" fmla="*/ 0 60000 65536"/>
                    <a:gd name="T14" fmla="*/ 0 60000 65536"/>
                    <a:gd name="T15" fmla="*/ 0 w 2996"/>
                    <a:gd name="T16" fmla="*/ 0 h 461"/>
                    <a:gd name="T17" fmla="*/ 2996 w 2996"/>
                    <a:gd name="T18" fmla="*/ 461 h 461"/>
                  </a:gdLst>
                  <a:ahLst/>
                  <a:cxnLst>
                    <a:cxn ang="T10">
                      <a:pos x="T0" y="T1"/>
                    </a:cxn>
                    <a:cxn ang="T11">
                      <a:pos x="T2" y="T3"/>
                    </a:cxn>
                    <a:cxn ang="T12">
                      <a:pos x="T4" y="T5"/>
                    </a:cxn>
                    <a:cxn ang="T13">
                      <a:pos x="T6" y="T7"/>
                    </a:cxn>
                    <a:cxn ang="T14">
                      <a:pos x="T8" y="T9"/>
                    </a:cxn>
                  </a:cxnLst>
                  <a:rect l="T15" t="T16" r="T17" b="T18"/>
                  <a:pathLst>
                    <a:path w="2996" h="461">
                      <a:moveTo>
                        <a:pt x="1" y="0"/>
                      </a:moveTo>
                      <a:lnTo>
                        <a:pt x="2996" y="298"/>
                      </a:lnTo>
                      <a:lnTo>
                        <a:pt x="2996" y="461"/>
                      </a:lnTo>
                      <a:lnTo>
                        <a:pt x="0" y="160"/>
                      </a:lnTo>
                      <a:lnTo>
                        <a:pt x="1" y="0"/>
                      </a:lnTo>
                      <a:close/>
                    </a:path>
                  </a:pathLst>
                </a:custGeom>
                <a:gradFill rotWithShape="1">
                  <a:gsLst>
                    <a:gs pos="0">
                      <a:schemeClr val="accent1"/>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63526" name="Freeform 39"/>
                <p:cNvSpPr>
                  <a:spLocks/>
                </p:cNvSpPr>
                <p:nvPr/>
              </p:nvSpPr>
              <p:spPr bwMode="auto">
                <a:xfrm flipH="1">
                  <a:off x="1115" y="1184"/>
                  <a:ext cx="3642" cy="461"/>
                </a:xfrm>
                <a:custGeom>
                  <a:avLst/>
                  <a:gdLst>
                    <a:gd name="T0" fmla="*/ 1 w 2996"/>
                    <a:gd name="T1" fmla="*/ 0 h 461"/>
                    <a:gd name="T2" fmla="*/ 37926 w 2996"/>
                    <a:gd name="T3" fmla="*/ 298 h 461"/>
                    <a:gd name="T4" fmla="*/ 37926 w 2996"/>
                    <a:gd name="T5" fmla="*/ 461 h 461"/>
                    <a:gd name="T6" fmla="*/ 0 w 2996"/>
                    <a:gd name="T7" fmla="*/ 160 h 461"/>
                    <a:gd name="T8" fmla="*/ 1 w 2996"/>
                    <a:gd name="T9" fmla="*/ 0 h 461"/>
                    <a:gd name="T10" fmla="*/ 0 60000 65536"/>
                    <a:gd name="T11" fmla="*/ 0 60000 65536"/>
                    <a:gd name="T12" fmla="*/ 0 60000 65536"/>
                    <a:gd name="T13" fmla="*/ 0 60000 65536"/>
                    <a:gd name="T14" fmla="*/ 0 60000 65536"/>
                    <a:gd name="T15" fmla="*/ 0 w 2996"/>
                    <a:gd name="T16" fmla="*/ 0 h 461"/>
                    <a:gd name="T17" fmla="*/ 2996 w 2996"/>
                    <a:gd name="T18" fmla="*/ 461 h 461"/>
                  </a:gdLst>
                  <a:ahLst/>
                  <a:cxnLst>
                    <a:cxn ang="T10">
                      <a:pos x="T0" y="T1"/>
                    </a:cxn>
                    <a:cxn ang="T11">
                      <a:pos x="T2" y="T3"/>
                    </a:cxn>
                    <a:cxn ang="T12">
                      <a:pos x="T4" y="T5"/>
                    </a:cxn>
                    <a:cxn ang="T13">
                      <a:pos x="T6" y="T7"/>
                    </a:cxn>
                    <a:cxn ang="T14">
                      <a:pos x="T8" y="T9"/>
                    </a:cxn>
                  </a:cxnLst>
                  <a:rect l="T15" t="T16" r="T17" b="T18"/>
                  <a:pathLst>
                    <a:path w="2996" h="461">
                      <a:moveTo>
                        <a:pt x="1" y="0"/>
                      </a:moveTo>
                      <a:lnTo>
                        <a:pt x="2996" y="298"/>
                      </a:lnTo>
                      <a:lnTo>
                        <a:pt x="2996" y="461"/>
                      </a:lnTo>
                      <a:lnTo>
                        <a:pt x="0" y="160"/>
                      </a:lnTo>
                      <a:lnTo>
                        <a:pt x="1" y="0"/>
                      </a:lnTo>
                      <a:close/>
                    </a:path>
                  </a:pathLst>
                </a:custGeom>
                <a:gradFill rotWithShape="1">
                  <a:gsLst>
                    <a:gs pos="0">
                      <a:schemeClr val="accent1"/>
                    </a:gs>
                    <a:gs pos="100000">
                      <a:srgbClr val="FFFFFF">
                        <a:alpha val="6000"/>
                      </a:srgbClr>
                    </a:gs>
                  </a:gsLst>
                  <a:lin ang="54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grpSp>
          <p:sp>
            <p:nvSpPr>
              <p:cNvPr id="63523" name="Text Box 40"/>
              <p:cNvSpPr txBox="1">
                <a:spLocks noChangeArrowheads="1"/>
              </p:cNvSpPr>
              <p:nvPr/>
            </p:nvSpPr>
            <p:spPr bwMode="auto">
              <a:xfrm rot="356404">
                <a:off x="1544" y="1279"/>
                <a:ext cx="6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RTS(A)</a:t>
                </a:r>
              </a:p>
            </p:txBody>
          </p:sp>
          <p:sp>
            <p:nvSpPr>
              <p:cNvPr id="63524" name="Text Box 41"/>
              <p:cNvSpPr txBox="1">
                <a:spLocks noChangeArrowheads="1"/>
              </p:cNvSpPr>
              <p:nvPr/>
            </p:nvSpPr>
            <p:spPr bwMode="auto">
              <a:xfrm rot="-354180">
                <a:off x="4699" y="1170"/>
                <a:ext cx="60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RTS(B)</a:t>
                </a:r>
              </a:p>
            </p:txBody>
          </p:sp>
        </p:grpSp>
        <p:grpSp>
          <p:nvGrpSpPr>
            <p:cNvPr id="7" name="Group 42"/>
            <p:cNvGrpSpPr>
              <a:grpSpLocks/>
            </p:cNvGrpSpPr>
            <p:nvPr/>
          </p:nvGrpSpPr>
          <p:grpSpPr bwMode="auto">
            <a:xfrm>
              <a:off x="1611313" y="2819400"/>
              <a:ext cx="6472237" cy="1174750"/>
              <a:chOff x="1134" y="1697"/>
              <a:chExt cx="4077" cy="740"/>
            </a:xfrm>
          </p:grpSpPr>
          <p:sp>
            <p:nvSpPr>
              <p:cNvPr id="63516" name="Freeform 43"/>
              <p:cNvSpPr>
                <a:spLocks/>
              </p:cNvSpPr>
              <p:nvPr/>
            </p:nvSpPr>
            <p:spPr bwMode="auto">
              <a:xfrm>
                <a:off x="1134" y="1697"/>
                <a:ext cx="3642" cy="461"/>
              </a:xfrm>
              <a:custGeom>
                <a:avLst/>
                <a:gdLst>
                  <a:gd name="T0" fmla="*/ 1 w 2996"/>
                  <a:gd name="T1" fmla="*/ 0 h 461"/>
                  <a:gd name="T2" fmla="*/ 37926 w 2996"/>
                  <a:gd name="T3" fmla="*/ 298 h 461"/>
                  <a:gd name="T4" fmla="*/ 37926 w 2996"/>
                  <a:gd name="T5" fmla="*/ 461 h 461"/>
                  <a:gd name="T6" fmla="*/ 0 w 2996"/>
                  <a:gd name="T7" fmla="*/ 160 h 461"/>
                  <a:gd name="T8" fmla="*/ 1 w 2996"/>
                  <a:gd name="T9" fmla="*/ 0 h 461"/>
                  <a:gd name="T10" fmla="*/ 0 60000 65536"/>
                  <a:gd name="T11" fmla="*/ 0 60000 65536"/>
                  <a:gd name="T12" fmla="*/ 0 60000 65536"/>
                  <a:gd name="T13" fmla="*/ 0 60000 65536"/>
                  <a:gd name="T14" fmla="*/ 0 60000 65536"/>
                  <a:gd name="T15" fmla="*/ 0 w 2996"/>
                  <a:gd name="T16" fmla="*/ 0 h 461"/>
                  <a:gd name="T17" fmla="*/ 2996 w 2996"/>
                  <a:gd name="T18" fmla="*/ 461 h 461"/>
                </a:gdLst>
                <a:ahLst/>
                <a:cxnLst>
                  <a:cxn ang="T10">
                    <a:pos x="T0" y="T1"/>
                  </a:cxn>
                  <a:cxn ang="T11">
                    <a:pos x="T2" y="T3"/>
                  </a:cxn>
                  <a:cxn ang="T12">
                    <a:pos x="T4" y="T5"/>
                  </a:cxn>
                  <a:cxn ang="T13">
                    <a:pos x="T6" y="T7"/>
                  </a:cxn>
                  <a:cxn ang="T14">
                    <a:pos x="T8" y="T9"/>
                  </a:cxn>
                </a:cxnLst>
                <a:rect l="T15" t="T16" r="T17" b="T18"/>
                <a:pathLst>
                  <a:path w="2996" h="461">
                    <a:moveTo>
                      <a:pt x="1" y="0"/>
                    </a:moveTo>
                    <a:lnTo>
                      <a:pt x="2996" y="298"/>
                    </a:lnTo>
                    <a:lnTo>
                      <a:pt x="2996" y="461"/>
                    </a:lnTo>
                    <a:lnTo>
                      <a:pt x="0" y="160"/>
                    </a:lnTo>
                    <a:lnTo>
                      <a:pt x="1" y="0"/>
                    </a:lnTo>
                    <a:close/>
                  </a:path>
                </a:pathLst>
              </a:custGeom>
              <a:gradFill rotWithShape="1">
                <a:gsLst>
                  <a:gs pos="0">
                    <a:schemeClr val="accent1"/>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63517" name="Text Box 44"/>
              <p:cNvSpPr txBox="1">
                <a:spLocks noChangeArrowheads="1"/>
              </p:cNvSpPr>
              <p:nvPr/>
            </p:nvSpPr>
            <p:spPr bwMode="auto">
              <a:xfrm rot="356404">
                <a:off x="1551" y="1738"/>
                <a:ext cx="6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RTS(A)</a:t>
                </a:r>
              </a:p>
            </p:txBody>
          </p:sp>
          <p:sp>
            <p:nvSpPr>
              <p:cNvPr id="63518" name="Freeform 45"/>
              <p:cNvSpPr>
                <a:spLocks/>
              </p:cNvSpPr>
              <p:nvPr/>
            </p:nvSpPr>
            <p:spPr bwMode="auto">
              <a:xfrm>
                <a:off x="2951" y="2082"/>
                <a:ext cx="2260" cy="355"/>
              </a:xfrm>
              <a:custGeom>
                <a:avLst/>
                <a:gdLst>
                  <a:gd name="T0" fmla="*/ 0 w 2260"/>
                  <a:gd name="T1" fmla="*/ 0 h 355"/>
                  <a:gd name="T2" fmla="*/ 2260 w 2260"/>
                  <a:gd name="T3" fmla="*/ 186 h 355"/>
                  <a:gd name="T4" fmla="*/ 2260 w 2260"/>
                  <a:gd name="T5" fmla="*/ 355 h 355"/>
                  <a:gd name="T6" fmla="*/ 0 w 2260"/>
                  <a:gd name="T7" fmla="*/ 151 h 355"/>
                  <a:gd name="T8" fmla="*/ 0 w 2260"/>
                  <a:gd name="T9" fmla="*/ 0 h 355"/>
                  <a:gd name="T10" fmla="*/ 0 60000 65536"/>
                  <a:gd name="T11" fmla="*/ 0 60000 65536"/>
                  <a:gd name="T12" fmla="*/ 0 60000 65536"/>
                  <a:gd name="T13" fmla="*/ 0 60000 65536"/>
                  <a:gd name="T14" fmla="*/ 0 60000 65536"/>
                  <a:gd name="T15" fmla="*/ 0 w 2260"/>
                  <a:gd name="T16" fmla="*/ 0 h 355"/>
                  <a:gd name="T17" fmla="*/ 2260 w 2260"/>
                  <a:gd name="T18" fmla="*/ 355 h 355"/>
                </a:gdLst>
                <a:ahLst/>
                <a:cxnLst>
                  <a:cxn ang="T10">
                    <a:pos x="T0" y="T1"/>
                  </a:cxn>
                  <a:cxn ang="T11">
                    <a:pos x="T2" y="T3"/>
                  </a:cxn>
                  <a:cxn ang="T12">
                    <a:pos x="T4" y="T5"/>
                  </a:cxn>
                  <a:cxn ang="T13">
                    <a:pos x="T6" y="T7"/>
                  </a:cxn>
                  <a:cxn ang="T14">
                    <a:pos x="T8" y="T9"/>
                  </a:cxn>
                </a:cxnLst>
                <a:rect l="T15" t="T16" r="T17" b="T18"/>
                <a:pathLst>
                  <a:path w="2260" h="355">
                    <a:moveTo>
                      <a:pt x="0" y="0"/>
                    </a:moveTo>
                    <a:lnTo>
                      <a:pt x="2260" y="186"/>
                    </a:lnTo>
                    <a:lnTo>
                      <a:pt x="2260" y="355"/>
                    </a:lnTo>
                    <a:lnTo>
                      <a:pt x="0" y="151"/>
                    </a:lnTo>
                    <a:lnTo>
                      <a:pt x="0" y="0"/>
                    </a:lnTo>
                    <a:close/>
                  </a:path>
                </a:pathLst>
              </a:custGeom>
              <a:solidFill>
                <a:srgbClr val="FF99CC"/>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63519" name="Freeform 46"/>
              <p:cNvSpPr>
                <a:spLocks/>
              </p:cNvSpPr>
              <p:nvPr/>
            </p:nvSpPr>
            <p:spPr bwMode="auto">
              <a:xfrm>
                <a:off x="1134" y="2081"/>
                <a:ext cx="1860" cy="347"/>
              </a:xfrm>
              <a:custGeom>
                <a:avLst/>
                <a:gdLst>
                  <a:gd name="T0" fmla="*/ 1860 w 1860"/>
                  <a:gd name="T1" fmla="*/ 0 h 347"/>
                  <a:gd name="T2" fmla="*/ 0 w 1860"/>
                  <a:gd name="T3" fmla="*/ 179 h 347"/>
                  <a:gd name="T4" fmla="*/ 0 w 1860"/>
                  <a:gd name="T5" fmla="*/ 347 h 347"/>
                  <a:gd name="T6" fmla="*/ 1860 w 1860"/>
                  <a:gd name="T7" fmla="*/ 151 h 347"/>
                  <a:gd name="T8" fmla="*/ 1860 w 1860"/>
                  <a:gd name="T9" fmla="*/ 0 h 347"/>
                  <a:gd name="T10" fmla="*/ 0 60000 65536"/>
                  <a:gd name="T11" fmla="*/ 0 60000 65536"/>
                  <a:gd name="T12" fmla="*/ 0 60000 65536"/>
                  <a:gd name="T13" fmla="*/ 0 60000 65536"/>
                  <a:gd name="T14" fmla="*/ 0 60000 65536"/>
                  <a:gd name="T15" fmla="*/ 0 w 1860"/>
                  <a:gd name="T16" fmla="*/ 0 h 347"/>
                  <a:gd name="T17" fmla="*/ 1860 w 1860"/>
                  <a:gd name="T18" fmla="*/ 347 h 347"/>
                </a:gdLst>
                <a:ahLst/>
                <a:cxnLst>
                  <a:cxn ang="T10">
                    <a:pos x="T0" y="T1"/>
                  </a:cxn>
                  <a:cxn ang="T11">
                    <a:pos x="T2" y="T3"/>
                  </a:cxn>
                  <a:cxn ang="T12">
                    <a:pos x="T4" y="T5"/>
                  </a:cxn>
                  <a:cxn ang="T13">
                    <a:pos x="T6" y="T7"/>
                  </a:cxn>
                  <a:cxn ang="T14">
                    <a:pos x="T8" y="T9"/>
                  </a:cxn>
                </a:cxnLst>
                <a:rect l="T15" t="T16" r="T17" b="T18"/>
                <a:pathLst>
                  <a:path w="1860" h="347">
                    <a:moveTo>
                      <a:pt x="1860" y="0"/>
                    </a:moveTo>
                    <a:lnTo>
                      <a:pt x="0" y="179"/>
                    </a:lnTo>
                    <a:lnTo>
                      <a:pt x="0" y="347"/>
                    </a:lnTo>
                    <a:lnTo>
                      <a:pt x="1860" y="151"/>
                    </a:lnTo>
                    <a:lnTo>
                      <a:pt x="1860" y="0"/>
                    </a:lnTo>
                    <a:close/>
                  </a:path>
                </a:pathLst>
              </a:custGeom>
              <a:solidFill>
                <a:srgbClr val="FF99CC"/>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63520" name="Text Box 47"/>
              <p:cNvSpPr txBox="1">
                <a:spLocks noChangeArrowheads="1"/>
              </p:cNvSpPr>
              <p:nvPr/>
            </p:nvSpPr>
            <p:spPr bwMode="auto">
              <a:xfrm rot="-379204">
                <a:off x="1584" y="2157"/>
                <a:ext cx="6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CTS(A)</a:t>
                </a:r>
              </a:p>
            </p:txBody>
          </p:sp>
          <p:sp>
            <p:nvSpPr>
              <p:cNvPr id="63521" name="Text Box 48"/>
              <p:cNvSpPr txBox="1">
                <a:spLocks noChangeArrowheads="1"/>
              </p:cNvSpPr>
              <p:nvPr/>
            </p:nvSpPr>
            <p:spPr bwMode="auto">
              <a:xfrm rot="276164">
                <a:off x="3816" y="2147"/>
                <a:ext cx="6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CTS(A)</a:t>
                </a:r>
              </a:p>
            </p:txBody>
          </p:sp>
        </p:grpSp>
        <p:grpSp>
          <p:nvGrpSpPr>
            <p:cNvPr id="8" name="Group 49"/>
            <p:cNvGrpSpPr>
              <a:grpSpLocks/>
            </p:cNvGrpSpPr>
            <p:nvPr/>
          </p:nvGrpSpPr>
          <p:grpSpPr bwMode="auto">
            <a:xfrm>
              <a:off x="1636713" y="4081463"/>
              <a:ext cx="6472237" cy="2174875"/>
              <a:chOff x="1150" y="2492"/>
              <a:chExt cx="4077" cy="1370"/>
            </a:xfrm>
          </p:grpSpPr>
          <p:sp>
            <p:nvSpPr>
              <p:cNvPr id="63510" name="Freeform 50"/>
              <p:cNvSpPr>
                <a:spLocks/>
              </p:cNvSpPr>
              <p:nvPr/>
            </p:nvSpPr>
            <p:spPr bwMode="auto">
              <a:xfrm>
                <a:off x="1150" y="2492"/>
                <a:ext cx="3652" cy="1134"/>
              </a:xfrm>
              <a:custGeom>
                <a:avLst/>
                <a:gdLst>
                  <a:gd name="T0" fmla="*/ 0 w 3652"/>
                  <a:gd name="T1" fmla="*/ 0 h 1134"/>
                  <a:gd name="T2" fmla="*/ 3652 w 3652"/>
                  <a:gd name="T3" fmla="*/ 318 h 1134"/>
                  <a:gd name="T4" fmla="*/ 3652 w 3652"/>
                  <a:gd name="T5" fmla="*/ 1134 h 1134"/>
                  <a:gd name="T6" fmla="*/ 1 w 3652"/>
                  <a:gd name="T7" fmla="*/ 787 h 1134"/>
                  <a:gd name="T8" fmla="*/ 0 w 3652"/>
                  <a:gd name="T9" fmla="*/ 0 h 1134"/>
                  <a:gd name="T10" fmla="*/ 0 60000 65536"/>
                  <a:gd name="T11" fmla="*/ 0 60000 65536"/>
                  <a:gd name="T12" fmla="*/ 0 60000 65536"/>
                  <a:gd name="T13" fmla="*/ 0 60000 65536"/>
                  <a:gd name="T14" fmla="*/ 0 60000 65536"/>
                  <a:gd name="T15" fmla="*/ 0 w 3652"/>
                  <a:gd name="T16" fmla="*/ 0 h 1134"/>
                  <a:gd name="T17" fmla="*/ 3652 w 3652"/>
                  <a:gd name="T18" fmla="*/ 1134 h 1134"/>
                </a:gdLst>
                <a:ahLst/>
                <a:cxnLst>
                  <a:cxn ang="T10">
                    <a:pos x="T0" y="T1"/>
                  </a:cxn>
                  <a:cxn ang="T11">
                    <a:pos x="T2" y="T3"/>
                  </a:cxn>
                  <a:cxn ang="T12">
                    <a:pos x="T4" y="T5"/>
                  </a:cxn>
                  <a:cxn ang="T13">
                    <a:pos x="T6" y="T7"/>
                  </a:cxn>
                  <a:cxn ang="T14">
                    <a:pos x="T8" y="T9"/>
                  </a:cxn>
                </a:cxnLst>
                <a:rect l="T15" t="T16" r="T17" b="T18"/>
                <a:pathLst>
                  <a:path w="3652" h="1134">
                    <a:moveTo>
                      <a:pt x="0" y="0"/>
                    </a:moveTo>
                    <a:lnTo>
                      <a:pt x="3652" y="318"/>
                    </a:lnTo>
                    <a:lnTo>
                      <a:pt x="3652" y="1134"/>
                    </a:lnTo>
                    <a:lnTo>
                      <a:pt x="1" y="787"/>
                    </a:lnTo>
                    <a:lnTo>
                      <a:pt x="0" y="0"/>
                    </a:lnTo>
                    <a:close/>
                  </a:path>
                </a:pathLst>
              </a:custGeom>
              <a:gradFill rotWithShape="1">
                <a:gsLst>
                  <a:gs pos="0">
                    <a:schemeClr val="accent2"/>
                  </a:gs>
                  <a:gs pos="100000">
                    <a:srgbClr val="FFFFFF"/>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63511" name="Text Box 51"/>
              <p:cNvSpPr txBox="1">
                <a:spLocks noChangeArrowheads="1"/>
              </p:cNvSpPr>
              <p:nvPr/>
            </p:nvSpPr>
            <p:spPr bwMode="auto">
              <a:xfrm>
                <a:off x="1594" y="2814"/>
                <a:ext cx="11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ClrTx/>
                  <a:buSzTx/>
                  <a:buFontTx/>
                  <a:buNone/>
                </a:pPr>
                <a:r>
                  <a:rPr lang="en-US" altLang="en-US" sz="1800">
                    <a:latin typeface="Comic Sans MS" pitchFamily="66" charset="0"/>
                  </a:rPr>
                  <a:t>DATA (A)</a:t>
                </a:r>
              </a:p>
            </p:txBody>
          </p:sp>
          <p:sp>
            <p:nvSpPr>
              <p:cNvPr id="63512" name="Freeform 52"/>
              <p:cNvSpPr>
                <a:spLocks/>
              </p:cNvSpPr>
              <p:nvPr/>
            </p:nvSpPr>
            <p:spPr bwMode="auto">
              <a:xfrm>
                <a:off x="2967" y="3507"/>
                <a:ext cx="2260" cy="355"/>
              </a:xfrm>
              <a:custGeom>
                <a:avLst/>
                <a:gdLst>
                  <a:gd name="T0" fmla="*/ 0 w 2260"/>
                  <a:gd name="T1" fmla="*/ 0 h 355"/>
                  <a:gd name="T2" fmla="*/ 2260 w 2260"/>
                  <a:gd name="T3" fmla="*/ 186 h 355"/>
                  <a:gd name="T4" fmla="*/ 2260 w 2260"/>
                  <a:gd name="T5" fmla="*/ 355 h 355"/>
                  <a:gd name="T6" fmla="*/ 0 w 2260"/>
                  <a:gd name="T7" fmla="*/ 151 h 355"/>
                  <a:gd name="T8" fmla="*/ 0 w 2260"/>
                  <a:gd name="T9" fmla="*/ 0 h 355"/>
                  <a:gd name="T10" fmla="*/ 0 60000 65536"/>
                  <a:gd name="T11" fmla="*/ 0 60000 65536"/>
                  <a:gd name="T12" fmla="*/ 0 60000 65536"/>
                  <a:gd name="T13" fmla="*/ 0 60000 65536"/>
                  <a:gd name="T14" fmla="*/ 0 60000 65536"/>
                  <a:gd name="T15" fmla="*/ 0 w 2260"/>
                  <a:gd name="T16" fmla="*/ 0 h 355"/>
                  <a:gd name="T17" fmla="*/ 2260 w 2260"/>
                  <a:gd name="T18" fmla="*/ 355 h 355"/>
                </a:gdLst>
                <a:ahLst/>
                <a:cxnLst>
                  <a:cxn ang="T10">
                    <a:pos x="T0" y="T1"/>
                  </a:cxn>
                  <a:cxn ang="T11">
                    <a:pos x="T2" y="T3"/>
                  </a:cxn>
                  <a:cxn ang="T12">
                    <a:pos x="T4" y="T5"/>
                  </a:cxn>
                  <a:cxn ang="T13">
                    <a:pos x="T6" y="T7"/>
                  </a:cxn>
                  <a:cxn ang="T14">
                    <a:pos x="T8" y="T9"/>
                  </a:cxn>
                </a:cxnLst>
                <a:rect l="T15" t="T16" r="T17" b="T18"/>
                <a:pathLst>
                  <a:path w="2260" h="355">
                    <a:moveTo>
                      <a:pt x="0" y="0"/>
                    </a:moveTo>
                    <a:lnTo>
                      <a:pt x="2260" y="186"/>
                    </a:lnTo>
                    <a:lnTo>
                      <a:pt x="2260" y="355"/>
                    </a:lnTo>
                    <a:lnTo>
                      <a:pt x="0" y="151"/>
                    </a:lnTo>
                    <a:lnTo>
                      <a:pt x="0" y="0"/>
                    </a:lnTo>
                    <a:close/>
                  </a:path>
                </a:pathLst>
              </a:custGeom>
              <a:solidFill>
                <a:srgbClr val="FF99CC"/>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63513" name="Freeform 53"/>
              <p:cNvSpPr>
                <a:spLocks/>
              </p:cNvSpPr>
              <p:nvPr/>
            </p:nvSpPr>
            <p:spPr bwMode="auto">
              <a:xfrm>
                <a:off x="1150" y="3506"/>
                <a:ext cx="1860" cy="347"/>
              </a:xfrm>
              <a:custGeom>
                <a:avLst/>
                <a:gdLst>
                  <a:gd name="T0" fmla="*/ 1860 w 1860"/>
                  <a:gd name="T1" fmla="*/ 0 h 347"/>
                  <a:gd name="T2" fmla="*/ 0 w 1860"/>
                  <a:gd name="T3" fmla="*/ 179 h 347"/>
                  <a:gd name="T4" fmla="*/ 0 w 1860"/>
                  <a:gd name="T5" fmla="*/ 347 h 347"/>
                  <a:gd name="T6" fmla="*/ 1860 w 1860"/>
                  <a:gd name="T7" fmla="*/ 151 h 347"/>
                  <a:gd name="T8" fmla="*/ 1860 w 1860"/>
                  <a:gd name="T9" fmla="*/ 0 h 347"/>
                  <a:gd name="T10" fmla="*/ 0 60000 65536"/>
                  <a:gd name="T11" fmla="*/ 0 60000 65536"/>
                  <a:gd name="T12" fmla="*/ 0 60000 65536"/>
                  <a:gd name="T13" fmla="*/ 0 60000 65536"/>
                  <a:gd name="T14" fmla="*/ 0 60000 65536"/>
                  <a:gd name="T15" fmla="*/ 0 w 1860"/>
                  <a:gd name="T16" fmla="*/ 0 h 347"/>
                  <a:gd name="T17" fmla="*/ 1860 w 1860"/>
                  <a:gd name="T18" fmla="*/ 347 h 347"/>
                </a:gdLst>
                <a:ahLst/>
                <a:cxnLst>
                  <a:cxn ang="T10">
                    <a:pos x="T0" y="T1"/>
                  </a:cxn>
                  <a:cxn ang="T11">
                    <a:pos x="T2" y="T3"/>
                  </a:cxn>
                  <a:cxn ang="T12">
                    <a:pos x="T4" y="T5"/>
                  </a:cxn>
                  <a:cxn ang="T13">
                    <a:pos x="T6" y="T7"/>
                  </a:cxn>
                  <a:cxn ang="T14">
                    <a:pos x="T8" y="T9"/>
                  </a:cxn>
                </a:cxnLst>
                <a:rect l="T15" t="T16" r="T17" b="T18"/>
                <a:pathLst>
                  <a:path w="1860" h="347">
                    <a:moveTo>
                      <a:pt x="1860" y="0"/>
                    </a:moveTo>
                    <a:lnTo>
                      <a:pt x="0" y="179"/>
                    </a:lnTo>
                    <a:lnTo>
                      <a:pt x="0" y="347"/>
                    </a:lnTo>
                    <a:lnTo>
                      <a:pt x="1860" y="151"/>
                    </a:lnTo>
                    <a:lnTo>
                      <a:pt x="1860" y="0"/>
                    </a:lnTo>
                    <a:close/>
                  </a:path>
                </a:pathLst>
              </a:custGeom>
              <a:solidFill>
                <a:srgbClr val="FF99CC"/>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endParaRPr lang="en-US"/>
              </a:p>
            </p:txBody>
          </p:sp>
          <p:sp>
            <p:nvSpPr>
              <p:cNvPr id="63514" name="Text Box 54"/>
              <p:cNvSpPr txBox="1">
                <a:spLocks noChangeArrowheads="1"/>
              </p:cNvSpPr>
              <p:nvPr/>
            </p:nvSpPr>
            <p:spPr bwMode="auto">
              <a:xfrm rot="-379204">
                <a:off x="1600" y="3582"/>
                <a:ext cx="6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ACK(A)</a:t>
                </a:r>
              </a:p>
            </p:txBody>
          </p:sp>
          <p:sp>
            <p:nvSpPr>
              <p:cNvPr id="63515" name="Text Box 55"/>
              <p:cNvSpPr txBox="1">
                <a:spLocks noChangeArrowheads="1"/>
              </p:cNvSpPr>
              <p:nvPr/>
            </p:nvSpPr>
            <p:spPr bwMode="auto">
              <a:xfrm rot="276164">
                <a:off x="3832" y="3572"/>
                <a:ext cx="6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ACK(A)</a:t>
                </a:r>
              </a:p>
            </p:txBody>
          </p:sp>
        </p:grpSp>
        <p:grpSp>
          <p:nvGrpSpPr>
            <p:cNvPr id="9" name="Group 56"/>
            <p:cNvGrpSpPr>
              <a:grpSpLocks/>
            </p:cNvGrpSpPr>
            <p:nvPr/>
          </p:nvGrpSpPr>
          <p:grpSpPr bwMode="auto">
            <a:xfrm>
              <a:off x="4229100" y="2171700"/>
              <a:ext cx="3109913" cy="715963"/>
              <a:chOff x="2596" y="1330"/>
              <a:chExt cx="1959" cy="451"/>
            </a:xfrm>
          </p:grpSpPr>
          <p:sp>
            <p:nvSpPr>
              <p:cNvPr id="63508" name="AutoShape 57"/>
              <p:cNvSpPr>
                <a:spLocks noChangeArrowheads="1"/>
              </p:cNvSpPr>
              <p:nvPr/>
            </p:nvSpPr>
            <p:spPr bwMode="auto">
              <a:xfrm>
                <a:off x="2596" y="1330"/>
                <a:ext cx="683" cy="293"/>
              </a:xfrm>
              <a:prstGeom prst="irregularSeal1">
                <a:avLst/>
              </a:prstGeom>
              <a:solidFill>
                <a:srgbClr val="FFFF00"/>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63509" name="Text Box 58"/>
              <p:cNvSpPr txBox="1">
                <a:spLocks noChangeArrowheads="1"/>
              </p:cNvSpPr>
              <p:nvPr/>
            </p:nvSpPr>
            <p:spPr bwMode="auto">
              <a:xfrm>
                <a:off x="2778" y="1550"/>
                <a:ext cx="17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cs typeface="Arial" charset="0"/>
                  </a:rPr>
                  <a:t>reservation collision</a:t>
                </a:r>
              </a:p>
            </p:txBody>
          </p:sp>
        </p:grpSp>
        <p:sp>
          <p:nvSpPr>
            <p:cNvPr id="63506" name="Line 59"/>
            <p:cNvSpPr>
              <a:spLocks noChangeShapeType="1"/>
            </p:cNvSpPr>
            <p:nvPr/>
          </p:nvSpPr>
          <p:spPr bwMode="auto">
            <a:xfrm>
              <a:off x="8239125" y="3797300"/>
              <a:ext cx="0" cy="2424113"/>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3507" name="Text Box 60"/>
            <p:cNvSpPr txBox="1">
              <a:spLocks noChangeArrowheads="1"/>
            </p:cNvSpPr>
            <p:nvPr/>
          </p:nvSpPr>
          <p:spPr bwMode="auto">
            <a:xfrm>
              <a:off x="7826375" y="4814888"/>
              <a:ext cx="795338"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defer</a:t>
              </a:r>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mtClean="0"/>
              <a:t>RTS/CTS overhead impact</a:t>
            </a:r>
            <a:endParaRPr lang="el-GR" altLang="en-US" smtClean="0"/>
          </a:p>
        </p:txBody>
      </p:sp>
      <p:sp>
        <p:nvSpPr>
          <p:cNvPr id="64515" name="Rectangle 3"/>
          <p:cNvSpPr>
            <a:spLocks noGrp="1" noChangeArrowheads="1"/>
          </p:cNvSpPr>
          <p:nvPr>
            <p:ph type="body" idx="1"/>
          </p:nvPr>
        </p:nvSpPr>
        <p:spPr/>
        <p:txBody>
          <a:bodyPr/>
          <a:lstStyle/>
          <a:p>
            <a:pPr eaLnBrk="1" hangingPunct="1"/>
            <a:endParaRPr lang="en-US" altLang="en-US" smtClean="0"/>
          </a:p>
        </p:txBody>
      </p:sp>
      <p:pic>
        <p:nvPicPr>
          <p:cNvPr id="64516" name="Picture 4" descr="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0"/>
            <a:ext cx="67437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IEEE 802.11 standards</a:t>
            </a:r>
          </a:p>
        </p:txBody>
      </p:sp>
      <p:sp>
        <p:nvSpPr>
          <p:cNvPr id="7171" name="Rectangle 3"/>
          <p:cNvSpPr>
            <a:spLocks noGrp="1" noChangeArrowheads="1"/>
          </p:cNvSpPr>
          <p:nvPr>
            <p:ph type="body" sz="half" idx="1"/>
          </p:nvPr>
        </p:nvSpPr>
        <p:spPr>
          <a:xfrm>
            <a:off x="228600" y="1371600"/>
            <a:ext cx="4665663" cy="4267200"/>
          </a:xfrm>
        </p:spPr>
        <p:txBody>
          <a:bodyPr>
            <a:normAutofit lnSpcReduction="10000"/>
          </a:bodyPr>
          <a:lstStyle/>
          <a:p>
            <a:pPr eaLnBrk="1" hangingPunct="1">
              <a:defRPr/>
            </a:pPr>
            <a:r>
              <a:rPr lang="en-US" altLang="en-US" dirty="0" smtClean="0">
                <a:solidFill>
                  <a:srgbClr val="FF0000"/>
                </a:solidFill>
              </a:rPr>
              <a:t>802.11b</a:t>
            </a:r>
            <a:endParaRPr lang="en-US" altLang="en-US" dirty="0" smtClean="0"/>
          </a:p>
          <a:p>
            <a:pPr lvl="1" eaLnBrk="1" hangingPunct="1">
              <a:defRPr/>
            </a:pPr>
            <a:r>
              <a:rPr lang="en-US" altLang="en-US" dirty="0" smtClean="0"/>
              <a:t>2.4 GHz unlicensed spectrum</a:t>
            </a:r>
          </a:p>
          <a:p>
            <a:pPr lvl="1" eaLnBrk="1" hangingPunct="1">
              <a:defRPr/>
            </a:pPr>
            <a:r>
              <a:rPr lang="en-US" altLang="en-US" dirty="0" smtClean="0"/>
              <a:t>up to 11 Mbps</a:t>
            </a:r>
          </a:p>
          <a:p>
            <a:pPr eaLnBrk="1" hangingPunct="1">
              <a:defRPr/>
            </a:pPr>
            <a:r>
              <a:rPr lang="en-US" altLang="en-US" dirty="0">
                <a:solidFill>
                  <a:srgbClr val="FF0000"/>
                </a:solidFill>
              </a:rPr>
              <a:t>802.11a</a:t>
            </a:r>
            <a:r>
              <a:rPr lang="en-US" altLang="en-US" dirty="0"/>
              <a:t> </a:t>
            </a:r>
          </a:p>
          <a:p>
            <a:pPr lvl="1" eaLnBrk="1" hangingPunct="1">
              <a:defRPr/>
            </a:pPr>
            <a:r>
              <a:rPr lang="en-US" altLang="en-US" dirty="0" smtClean="0"/>
              <a:t>5 GHz</a:t>
            </a:r>
            <a:endParaRPr lang="en-US" altLang="en-US" dirty="0"/>
          </a:p>
          <a:p>
            <a:pPr lvl="1" eaLnBrk="1" hangingPunct="1">
              <a:defRPr/>
            </a:pPr>
            <a:r>
              <a:rPr lang="en-US" altLang="en-US" dirty="0"/>
              <a:t>up to 54 Mbps</a:t>
            </a:r>
          </a:p>
          <a:p>
            <a:pPr eaLnBrk="1" hangingPunct="1">
              <a:defRPr/>
            </a:pPr>
            <a:r>
              <a:rPr lang="en-US" altLang="en-US" dirty="0">
                <a:solidFill>
                  <a:srgbClr val="FF0000"/>
                </a:solidFill>
              </a:rPr>
              <a:t>802.11g</a:t>
            </a:r>
            <a:r>
              <a:rPr lang="en-US" altLang="en-US" dirty="0"/>
              <a:t> </a:t>
            </a:r>
          </a:p>
          <a:p>
            <a:pPr lvl="1" eaLnBrk="1" hangingPunct="1">
              <a:defRPr/>
            </a:pPr>
            <a:r>
              <a:rPr lang="en-US" altLang="en-US" dirty="0" smtClean="0"/>
              <a:t>2.4, 5 GHz</a:t>
            </a:r>
            <a:endParaRPr lang="en-US" altLang="en-US" dirty="0"/>
          </a:p>
          <a:p>
            <a:pPr lvl="1" eaLnBrk="1" hangingPunct="1">
              <a:defRPr/>
            </a:pPr>
            <a:r>
              <a:rPr lang="en-US" altLang="en-US" dirty="0"/>
              <a:t>up to 54 Mbps</a:t>
            </a:r>
          </a:p>
          <a:p>
            <a:pPr eaLnBrk="1" hangingPunct="1">
              <a:defRPr/>
            </a:pPr>
            <a:endParaRPr lang="en-US" altLang="en-US" dirty="0" smtClean="0"/>
          </a:p>
        </p:txBody>
      </p:sp>
      <p:sp>
        <p:nvSpPr>
          <p:cNvPr id="7172" name="Rectangle 4"/>
          <p:cNvSpPr>
            <a:spLocks noGrp="1" noChangeArrowheads="1"/>
          </p:cNvSpPr>
          <p:nvPr>
            <p:ph type="body" sz="half" idx="2"/>
          </p:nvPr>
        </p:nvSpPr>
        <p:spPr>
          <a:xfrm>
            <a:off x="4038600" y="1339850"/>
            <a:ext cx="5105400" cy="4603750"/>
          </a:xfrm>
        </p:spPr>
        <p:txBody>
          <a:bodyPr>
            <a:normAutofit lnSpcReduction="10000"/>
          </a:bodyPr>
          <a:lstStyle/>
          <a:p>
            <a:pPr eaLnBrk="1" hangingPunct="1">
              <a:defRPr/>
            </a:pPr>
            <a:r>
              <a:rPr lang="en-US" altLang="en-US" dirty="0" smtClean="0">
                <a:solidFill>
                  <a:srgbClr val="FF3300"/>
                </a:solidFill>
              </a:rPr>
              <a:t>802.11n: </a:t>
            </a:r>
            <a:r>
              <a:rPr lang="en-US" altLang="en-US" sz="2400" dirty="0" smtClean="0"/>
              <a:t>MIMO (x4), multiple channels (40MHz), 64 </a:t>
            </a:r>
            <a:r>
              <a:rPr lang="en-US" altLang="en-US" sz="2400" dirty="0"/>
              <a:t>QAM</a:t>
            </a:r>
            <a:endParaRPr lang="en-US" altLang="en-US" sz="2400" dirty="0" smtClean="0"/>
          </a:p>
          <a:p>
            <a:pPr lvl="1" eaLnBrk="1" hangingPunct="1">
              <a:defRPr/>
            </a:pPr>
            <a:r>
              <a:rPr lang="en-US" altLang="en-US" dirty="0" smtClean="0"/>
              <a:t>2.4, 5 GHz</a:t>
            </a:r>
          </a:p>
          <a:p>
            <a:pPr lvl="1" eaLnBrk="1" hangingPunct="1">
              <a:defRPr/>
            </a:pPr>
            <a:r>
              <a:rPr lang="en-US" altLang="en-US" dirty="0" smtClean="0"/>
              <a:t>up to 450 Mbps (x3, 40MHz), 600 Mbps </a:t>
            </a:r>
            <a:r>
              <a:rPr lang="en-US" altLang="en-US" smtClean="0"/>
              <a:t>(x4, </a:t>
            </a:r>
            <a:r>
              <a:rPr lang="en-US" altLang="en-US" dirty="0" smtClean="0"/>
              <a:t>40MHz)</a:t>
            </a:r>
          </a:p>
          <a:p>
            <a:pPr eaLnBrk="1" hangingPunct="1">
              <a:defRPr/>
            </a:pPr>
            <a:r>
              <a:rPr lang="en-US" altLang="en-US" dirty="0" smtClean="0">
                <a:solidFill>
                  <a:srgbClr val="FF3300"/>
                </a:solidFill>
              </a:rPr>
              <a:t>802.11ac: </a:t>
            </a:r>
            <a:r>
              <a:rPr lang="en-US" altLang="en-US" sz="2400" dirty="0" smtClean="0"/>
              <a:t>MIMO (x8), multiple channels (160MHz), 256 QAM</a:t>
            </a:r>
            <a:endParaRPr lang="en-US" altLang="en-US" sz="2400" dirty="0"/>
          </a:p>
          <a:p>
            <a:pPr lvl="1" eaLnBrk="1" hangingPunct="1">
              <a:defRPr/>
            </a:pPr>
            <a:r>
              <a:rPr lang="en-US" altLang="en-US" dirty="0" smtClean="0"/>
              <a:t>5 </a:t>
            </a:r>
            <a:r>
              <a:rPr lang="en-US" altLang="en-US" dirty="0"/>
              <a:t>GHz </a:t>
            </a:r>
          </a:p>
          <a:p>
            <a:pPr lvl="1" eaLnBrk="1" hangingPunct="1">
              <a:defRPr/>
            </a:pPr>
            <a:r>
              <a:rPr lang="en-US" altLang="en-US" dirty="0" smtClean="0"/>
              <a:t>Phase 1: up </a:t>
            </a:r>
            <a:r>
              <a:rPr lang="en-US" altLang="en-US" dirty="0"/>
              <a:t>to </a:t>
            </a:r>
            <a:r>
              <a:rPr lang="en-US" altLang="en-US" dirty="0" smtClean="0"/>
              <a:t>1.300 Mbps (x3, 80MHz) – 800 Mbps in practice</a:t>
            </a:r>
            <a:endParaRPr lang="en-US" altLang="en-US" dirty="0"/>
          </a:p>
          <a:p>
            <a:pPr lvl="1" eaLnBrk="1" hangingPunct="1">
              <a:defRPr/>
            </a:pPr>
            <a:endParaRPr lang="en-US" altLang="en-US" dirty="0" smtClean="0"/>
          </a:p>
          <a:p>
            <a:pPr lvl="1" eaLnBrk="1" hangingPunct="1">
              <a:defRPr/>
            </a:pPr>
            <a:endParaRPr lang="en-US" altLang="en-US" dirty="0" smtClean="0"/>
          </a:p>
          <a:p>
            <a:pPr lvl="1" eaLnBrk="1" hangingPunct="1">
              <a:defRPr/>
            </a:pPr>
            <a:endParaRPr lang="en-US" altLang="en-US" dirty="0" smtClean="0"/>
          </a:p>
        </p:txBody>
      </p:sp>
      <p:sp>
        <p:nvSpPr>
          <p:cNvPr id="8197" name="Rectangle 5"/>
          <p:cNvSpPr>
            <a:spLocks noChangeArrowheads="1"/>
          </p:cNvSpPr>
          <p:nvPr/>
        </p:nvSpPr>
        <p:spPr bwMode="auto">
          <a:xfrm>
            <a:off x="762000" y="5638800"/>
            <a:ext cx="74041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Clr>
                <a:srgbClr val="0000FF"/>
              </a:buClr>
            </a:pPr>
            <a:r>
              <a:rPr lang="en-US" altLang="en-US" sz="2400"/>
              <a:t>all use CSMA/CA for multiple access</a:t>
            </a:r>
          </a:p>
          <a:p>
            <a:pPr eaLnBrk="1" hangingPunct="1">
              <a:buClr>
                <a:srgbClr val="0000FF"/>
              </a:buClr>
            </a:pPr>
            <a:r>
              <a:rPr lang="en-US" altLang="en-US" sz="2400"/>
              <a:t>all have base-station and ad-hoc network versions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z="4000" smtClean="0"/>
              <a:t>802.11 Point Coordination Function (PCF)</a:t>
            </a:r>
            <a:endParaRPr lang="el-GR" altLang="en-US" sz="4000" smtClean="0"/>
          </a:p>
        </p:txBody>
      </p:sp>
      <p:sp>
        <p:nvSpPr>
          <p:cNvPr id="65539" name="Rectangle 3"/>
          <p:cNvSpPr>
            <a:spLocks noGrp="1" noChangeArrowheads="1"/>
          </p:cNvSpPr>
          <p:nvPr>
            <p:ph type="body" idx="1"/>
          </p:nvPr>
        </p:nvSpPr>
        <p:spPr/>
        <p:txBody>
          <a:bodyPr/>
          <a:lstStyle/>
          <a:p>
            <a:pPr eaLnBrk="1" hangingPunct="1"/>
            <a:r>
              <a:rPr lang="en-US" altLang="en-US" smtClean="0"/>
              <a:t>AP polls stations</a:t>
            </a:r>
          </a:p>
          <a:p>
            <a:pPr eaLnBrk="1" hangingPunct="1"/>
            <a:r>
              <a:rPr lang="en-US" altLang="en-US" smtClean="0"/>
              <a:t>polls may include data</a:t>
            </a:r>
          </a:p>
          <a:p>
            <a:pPr eaLnBrk="1" hangingPunct="1"/>
            <a:r>
              <a:rPr lang="en-US" altLang="en-US" smtClean="0"/>
              <a:t>stations respond with data or ACKs</a:t>
            </a:r>
          </a:p>
          <a:p>
            <a:pPr eaLnBrk="1" hangingPunct="1"/>
            <a:r>
              <a:rPr lang="en-US" altLang="en-US" smtClean="0"/>
              <a:t>Only one AP should operate PCF periods in each channel</a:t>
            </a:r>
          </a:p>
          <a:p>
            <a:pPr eaLnBrk="1" hangingPunct="1"/>
            <a:r>
              <a:rPr lang="en-US" altLang="en-US" smtClean="0"/>
              <a:t>PCF periods alternate with DCF periods</a:t>
            </a:r>
          </a:p>
          <a:p>
            <a:pPr eaLnBrk="1" hangingPunct="1"/>
            <a:endParaRPr lang="el-GR" alt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mtClean="0"/>
              <a:t>DCF and PCF operation</a:t>
            </a:r>
            <a:endParaRPr lang="el-GR" altLang="en-US" smtClean="0"/>
          </a:p>
        </p:txBody>
      </p:sp>
      <p:sp>
        <p:nvSpPr>
          <p:cNvPr id="66563" name="Line 4" descr="dcf pcf"/>
          <p:cNvSpPr>
            <a:spLocks noChangeShapeType="1"/>
          </p:cNvSpPr>
          <p:nvPr/>
        </p:nvSpPr>
        <p:spPr bwMode="auto">
          <a:xfrm>
            <a:off x="457200" y="2900363"/>
            <a:ext cx="815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4" name="Line 5" descr="dcf pcf"/>
          <p:cNvSpPr>
            <a:spLocks noChangeShapeType="1"/>
          </p:cNvSpPr>
          <p:nvPr/>
        </p:nvSpPr>
        <p:spPr bwMode="auto">
          <a:xfrm>
            <a:off x="457200" y="4043363"/>
            <a:ext cx="815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5" name="Text Box 6"/>
          <p:cNvSpPr txBox="1">
            <a:spLocks noChangeArrowheads="1"/>
          </p:cNvSpPr>
          <p:nvPr/>
        </p:nvSpPr>
        <p:spPr bwMode="auto">
          <a:xfrm>
            <a:off x="457200" y="4648200"/>
            <a:ext cx="6019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SzTx/>
              <a:buFontTx/>
              <a:buNone/>
            </a:pPr>
            <a:r>
              <a:rPr kumimoji="1" lang="en-US" altLang="ja-JP" sz="2000">
                <a:latin typeface="Arial Narrow" pitchFamily="34" charset="0"/>
                <a:ea typeface="MS PGothic" pitchFamily="34" charset="-128"/>
              </a:rPr>
              <a:t>NAV: Network Allocation Vector</a:t>
            </a:r>
            <a:br>
              <a:rPr kumimoji="1" lang="en-US" altLang="ja-JP" sz="2000">
                <a:latin typeface="Arial Narrow" pitchFamily="34" charset="0"/>
                <a:ea typeface="MS PGothic" pitchFamily="34" charset="-128"/>
              </a:rPr>
            </a:br>
            <a:r>
              <a:rPr kumimoji="1" lang="en-US" altLang="ja-JP" sz="2000">
                <a:latin typeface="Arial Narrow" pitchFamily="34" charset="0"/>
                <a:ea typeface="MS PGothic" pitchFamily="34" charset="-128"/>
              </a:rPr>
              <a:t>PCF: Point Coordination Function</a:t>
            </a:r>
            <a:br>
              <a:rPr kumimoji="1" lang="en-US" altLang="ja-JP" sz="2000">
                <a:latin typeface="Arial Narrow" pitchFamily="34" charset="0"/>
                <a:ea typeface="MS PGothic" pitchFamily="34" charset="-128"/>
              </a:rPr>
            </a:br>
            <a:r>
              <a:rPr kumimoji="1" lang="en-US" altLang="ja-JP" sz="2000">
                <a:latin typeface="Arial Narrow" pitchFamily="34" charset="0"/>
                <a:ea typeface="MS PGothic" pitchFamily="34" charset="-128"/>
              </a:rPr>
              <a:t>DCF: Distributed Coordination Function</a:t>
            </a:r>
            <a:br>
              <a:rPr kumimoji="1" lang="en-US" altLang="ja-JP" sz="2000">
                <a:latin typeface="Arial Narrow" pitchFamily="34" charset="0"/>
                <a:ea typeface="MS PGothic" pitchFamily="34" charset="-128"/>
              </a:rPr>
            </a:br>
            <a:r>
              <a:rPr kumimoji="1" lang="en-US" altLang="ja-JP" sz="2000">
                <a:latin typeface="Arial Narrow" pitchFamily="34" charset="0"/>
                <a:ea typeface="MS PGothic" pitchFamily="34" charset="-128"/>
              </a:rPr>
              <a:t>B: Beacon Frame</a:t>
            </a:r>
          </a:p>
        </p:txBody>
      </p:sp>
      <p:sp>
        <p:nvSpPr>
          <p:cNvPr id="66566" name="Line 7" descr="dcf pcf"/>
          <p:cNvSpPr>
            <a:spLocks noChangeShapeType="1"/>
          </p:cNvSpPr>
          <p:nvPr/>
        </p:nvSpPr>
        <p:spPr bwMode="auto">
          <a:xfrm>
            <a:off x="1295400" y="1676400"/>
            <a:ext cx="0" cy="2362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7" name="Line 8" descr="dcf pcf"/>
          <p:cNvSpPr>
            <a:spLocks noChangeShapeType="1"/>
          </p:cNvSpPr>
          <p:nvPr/>
        </p:nvSpPr>
        <p:spPr bwMode="auto">
          <a:xfrm>
            <a:off x="3048000" y="21336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8" name="Line 9" descr="dcf pcf"/>
          <p:cNvSpPr>
            <a:spLocks noChangeShapeType="1"/>
          </p:cNvSpPr>
          <p:nvPr/>
        </p:nvSpPr>
        <p:spPr bwMode="auto">
          <a:xfrm>
            <a:off x="5334000" y="1981200"/>
            <a:ext cx="0" cy="2057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9" name="Line 10" descr="dcf pcf"/>
          <p:cNvSpPr>
            <a:spLocks noChangeShapeType="1"/>
          </p:cNvSpPr>
          <p:nvPr/>
        </p:nvSpPr>
        <p:spPr bwMode="auto">
          <a:xfrm>
            <a:off x="7086600" y="1981200"/>
            <a:ext cx="0" cy="2057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0" name="Rectangle 11" descr="dcf pcf"/>
          <p:cNvSpPr>
            <a:spLocks noChangeArrowheads="1"/>
          </p:cNvSpPr>
          <p:nvPr/>
        </p:nvSpPr>
        <p:spPr bwMode="auto">
          <a:xfrm>
            <a:off x="1295400" y="3581400"/>
            <a:ext cx="1752600" cy="457200"/>
          </a:xfrm>
          <a:prstGeom prst="rect">
            <a:avLst/>
          </a:prstGeom>
          <a:solidFill>
            <a:srgbClr val="FFCC66"/>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66571" name="Rectangle 12" descr="dcf pcf"/>
          <p:cNvSpPr>
            <a:spLocks noChangeArrowheads="1"/>
          </p:cNvSpPr>
          <p:nvPr/>
        </p:nvSpPr>
        <p:spPr bwMode="auto">
          <a:xfrm>
            <a:off x="5334000" y="3581400"/>
            <a:ext cx="1752600" cy="457200"/>
          </a:xfrm>
          <a:prstGeom prst="rect">
            <a:avLst/>
          </a:prstGeom>
          <a:solidFill>
            <a:srgbClr val="FFCC66"/>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66572" name="Rectangle 13" descr="dcf pcf"/>
          <p:cNvSpPr>
            <a:spLocks noChangeArrowheads="1"/>
          </p:cNvSpPr>
          <p:nvPr/>
        </p:nvSpPr>
        <p:spPr bwMode="auto">
          <a:xfrm>
            <a:off x="1447800" y="3305175"/>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2400">
                <a:latin typeface="Arial Narrow" pitchFamily="34" charset="0"/>
                <a:ea typeface="MS PGothic" pitchFamily="34" charset="-128"/>
              </a:rPr>
              <a:t>NAV</a:t>
            </a:r>
          </a:p>
        </p:txBody>
      </p:sp>
      <p:sp>
        <p:nvSpPr>
          <p:cNvPr id="66573" name="Rectangle 14" descr="dcf pcf"/>
          <p:cNvSpPr>
            <a:spLocks noChangeArrowheads="1"/>
          </p:cNvSpPr>
          <p:nvPr/>
        </p:nvSpPr>
        <p:spPr bwMode="auto">
          <a:xfrm>
            <a:off x="5486400" y="3305175"/>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2400">
                <a:latin typeface="Arial Narrow" pitchFamily="34" charset="0"/>
                <a:ea typeface="MS PGothic" pitchFamily="34" charset="-128"/>
              </a:rPr>
              <a:t>NAV</a:t>
            </a:r>
          </a:p>
        </p:txBody>
      </p:sp>
      <p:sp>
        <p:nvSpPr>
          <p:cNvPr id="66574" name="Rectangle 15" descr="dcf pcf"/>
          <p:cNvSpPr>
            <a:spLocks noChangeArrowheads="1"/>
          </p:cNvSpPr>
          <p:nvPr/>
        </p:nvSpPr>
        <p:spPr bwMode="auto">
          <a:xfrm>
            <a:off x="1295400" y="2514600"/>
            <a:ext cx="304800" cy="685800"/>
          </a:xfrm>
          <a:prstGeom prst="rect">
            <a:avLst/>
          </a:prstGeom>
          <a:solidFill>
            <a:srgbClr val="FFCC66"/>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kumimoji="1" lang="en-US" altLang="ja-JP" sz="2400">
                <a:latin typeface="Arial Narrow" pitchFamily="34" charset="0"/>
                <a:ea typeface="MS PGothic" pitchFamily="34" charset="-128"/>
              </a:rPr>
              <a:t>B</a:t>
            </a:r>
          </a:p>
        </p:txBody>
      </p:sp>
      <p:sp>
        <p:nvSpPr>
          <p:cNvPr id="66575" name="Rectangle 16" descr="dcf pcf"/>
          <p:cNvSpPr>
            <a:spLocks noChangeArrowheads="1"/>
          </p:cNvSpPr>
          <p:nvPr/>
        </p:nvSpPr>
        <p:spPr bwMode="auto">
          <a:xfrm>
            <a:off x="1600200" y="2514600"/>
            <a:ext cx="1447800" cy="685800"/>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kumimoji="1" lang="en-US" altLang="ja-JP" sz="2400">
                <a:latin typeface="Arial Narrow" pitchFamily="34" charset="0"/>
                <a:ea typeface="MS PGothic" pitchFamily="34" charset="-128"/>
              </a:rPr>
              <a:t>PCF</a:t>
            </a:r>
          </a:p>
        </p:txBody>
      </p:sp>
      <p:sp>
        <p:nvSpPr>
          <p:cNvPr id="66576" name="Line 17" descr="dcf pcf"/>
          <p:cNvSpPr>
            <a:spLocks noChangeShapeType="1"/>
          </p:cNvSpPr>
          <p:nvPr/>
        </p:nvSpPr>
        <p:spPr bwMode="auto">
          <a:xfrm>
            <a:off x="5334000" y="2133600"/>
            <a:ext cx="1752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77" name="Line 18" descr="dcf pcf"/>
          <p:cNvSpPr>
            <a:spLocks noChangeShapeType="1"/>
          </p:cNvSpPr>
          <p:nvPr/>
        </p:nvSpPr>
        <p:spPr bwMode="auto">
          <a:xfrm>
            <a:off x="4648200" y="16764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8" name="Line 19" descr="dcf pcf"/>
          <p:cNvSpPr>
            <a:spLocks noChangeShapeType="1"/>
          </p:cNvSpPr>
          <p:nvPr/>
        </p:nvSpPr>
        <p:spPr bwMode="auto">
          <a:xfrm>
            <a:off x="1295400" y="1828800"/>
            <a:ext cx="3352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79" name="Rectangle 20" descr="dcf pcf"/>
          <p:cNvSpPr>
            <a:spLocks noChangeArrowheads="1"/>
          </p:cNvSpPr>
          <p:nvPr/>
        </p:nvSpPr>
        <p:spPr bwMode="auto">
          <a:xfrm>
            <a:off x="5334000" y="2514600"/>
            <a:ext cx="304800" cy="685800"/>
          </a:xfrm>
          <a:prstGeom prst="rect">
            <a:avLst/>
          </a:prstGeom>
          <a:solidFill>
            <a:srgbClr val="FFCC66"/>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kumimoji="1" lang="en-US" altLang="ja-JP" sz="2400">
                <a:latin typeface="Arial Narrow" pitchFamily="34" charset="0"/>
                <a:ea typeface="MS PGothic" pitchFamily="34" charset="-128"/>
              </a:rPr>
              <a:t>B</a:t>
            </a:r>
          </a:p>
        </p:txBody>
      </p:sp>
      <p:sp>
        <p:nvSpPr>
          <p:cNvPr id="66580" name="Rectangle 21" descr="dcf pcf"/>
          <p:cNvSpPr>
            <a:spLocks noChangeArrowheads="1"/>
          </p:cNvSpPr>
          <p:nvPr/>
        </p:nvSpPr>
        <p:spPr bwMode="auto">
          <a:xfrm>
            <a:off x="5638800" y="2514600"/>
            <a:ext cx="1447800" cy="685800"/>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kumimoji="1" lang="en-US" altLang="ja-JP" sz="2400">
                <a:latin typeface="Arial Narrow" pitchFamily="34" charset="0"/>
                <a:ea typeface="MS PGothic" pitchFamily="34" charset="-128"/>
              </a:rPr>
              <a:t>PCF</a:t>
            </a:r>
          </a:p>
        </p:txBody>
      </p:sp>
      <p:sp>
        <p:nvSpPr>
          <p:cNvPr id="66581" name="Rectangle 22" descr="dcf pcf"/>
          <p:cNvSpPr>
            <a:spLocks noChangeArrowheads="1"/>
          </p:cNvSpPr>
          <p:nvPr/>
        </p:nvSpPr>
        <p:spPr bwMode="auto">
          <a:xfrm>
            <a:off x="4267200" y="2667000"/>
            <a:ext cx="1066800" cy="457200"/>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kumimoji="1" lang="en-US" altLang="ja-JP" sz="2400">
                <a:latin typeface="Arial Narrow" pitchFamily="34" charset="0"/>
                <a:ea typeface="MS PGothic" pitchFamily="34" charset="-128"/>
              </a:rPr>
              <a:t>Busy</a:t>
            </a:r>
          </a:p>
        </p:txBody>
      </p:sp>
      <p:sp>
        <p:nvSpPr>
          <p:cNvPr id="66582" name="Rectangle 23" descr="dcf pcf"/>
          <p:cNvSpPr>
            <a:spLocks noChangeArrowheads="1"/>
          </p:cNvSpPr>
          <p:nvPr/>
        </p:nvSpPr>
        <p:spPr bwMode="auto">
          <a:xfrm>
            <a:off x="2971800" y="25146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2400">
                <a:latin typeface="Arial Narrow" pitchFamily="34" charset="0"/>
                <a:ea typeface="MS PGothic" pitchFamily="34" charset="-128"/>
              </a:rPr>
              <a:t>DCF</a:t>
            </a:r>
          </a:p>
        </p:txBody>
      </p:sp>
      <p:sp>
        <p:nvSpPr>
          <p:cNvPr id="66583" name="Rectangle 24" descr="dcf pcf"/>
          <p:cNvSpPr>
            <a:spLocks noChangeArrowheads="1"/>
          </p:cNvSpPr>
          <p:nvPr/>
        </p:nvSpPr>
        <p:spPr bwMode="auto">
          <a:xfrm>
            <a:off x="7162800" y="25146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2400">
                <a:latin typeface="Arial Narrow" pitchFamily="34" charset="0"/>
                <a:ea typeface="MS PGothic" pitchFamily="34" charset="-128"/>
              </a:rPr>
              <a:t>DCF</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smtClean="0"/>
              <a:t>802.11 MAC management</a:t>
            </a:r>
            <a:endParaRPr lang="el-GR" altLang="en-US" smtClean="0"/>
          </a:p>
        </p:txBody>
      </p:sp>
      <p:sp>
        <p:nvSpPr>
          <p:cNvPr id="67587" name="Rectangle 3"/>
          <p:cNvSpPr>
            <a:spLocks noGrp="1" noChangeArrowheads="1"/>
          </p:cNvSpPr>
          <p:nvPr>
            <p:ph type="body" idx="1"/>
          </p:nvPr>
        </p:nvSpPr>
        <p:spPr/>
        <p:txBody>
          <a:bodyPr/>
          <a:lstStyle/>
          <a:p>
            <a:pPr eaLnBrk="1" hangingPunct="1">
              <a:lnSpc>
                <a:spcPct val="90000"/>
              </a:lnSpc>
            </a:pPr>
            <a:r>
              <a:rPr lang="en-US" altLang="en-US" sz="2400" b="1" smtClean="0">
                <a:solidFill>
                  <a:srgbClr val="CC0000"/>
                </a:solidFill>
              </a:rPr>
              <a:t>Synchronization </a:t>
            </a:r>
          </a:p>
          <a:p>
            <a:pPr lvl="1" eaLnBrk="1" hangingPunct="1">
              <a:lnSpc>
                <a:spcPct val="90000"/>
              </a:lnSpc>
            </a:pPr>
            <a:r>
              <a:rPr lang="en-US" altLang="en-US" sz="2400" smtClean="0"/>
              <a:t>Finding and staying with a WLAN</a:t>
            </a:r>
          </a:p>
          <a:p>
            <a:pPr lvl="2" eaLnBrk="1" hangingPunct="1">
              <a:lnSpc>
                <a:spcPct val="90000"/>
              </a:lnSpc>
            </a:pPr>
            <a:r>
              <a:rPr lang="en-US" altLang="en-US" sz="2000" smtClean="0"/>
              <a:t>Uses TSF timers and beacons</a:t>
            </a:r>
          </a:p>
          <a:p>
            <a:pPr lvl="1" eaLnBrk="1" hangingPunct="1">
              <a:lnSpc>
                <a:spcPct val="90000"/>
              </a:lnSpc>
              <a:buFont typeface="Wingdings" pitchFamily="2" charset="2"/>
              <a:buNone/>
            </a:pPr>
            <a:endParaRPr lang="en-US" altLang="en-US" smtClean="0"/>
          </a:p>
          <a:p>
            <a:pPr eaLnBrk="1" hangingPunct="1">
              <a:lnSpc>
                <a:spcPct val="90000"/>
              </a:lnSpc>
            </a:pPr>
            <a:r>
              <a:rPr lang="en-US" altLang="en-US" sz="2400" b="1" smtClean="0">
                <a:solidFill>
                  <a:srgbClr val="CC0000"/>
                </a:solidFill>
              </a:rPr>
              <a:t>Power Management</a:t>
            </a:r>
            <a:r>
              <a:rPr lang="en-US" altLang="en-US" sz="2400" smtClean="0"/>
              <a:t> </a:t>
            </a:r>
          </a:p>
          <a:p>
            <a:pPr lvl="1" eaLnBrk="1" hangingPunct="1">
              <a:lnSpc>
                <a:spcPct val="90000"/>
              </a:lnSpc>
            </a:pPr>
            <a:r>
              <a:rPr lang="en-US" altLang="en-US" sz="2400" smtClean="0"/>
              <a:t>Sleeping without missing any messages </a:t>
            </a:r>
          </a:p>
          <a:p>
            <a:pPr lvl="2" eaLnBrk="1" hangingPunct="1">
              <a:lnSpc>
                <a:spcPct val="90000"/>
              </a:lnSpc>
            </a:pPr>
            <a:r>
              <a:rPr lang="en-US" altLang="en-US" sz="2000" smtClean="0"/>
              <a:t>Periodic sleep, frame buffering, traffic indication map</a:t>
            </a:r>
          </a:p>
          <a:p>
            <a:pPr lvl="2" eaLnBrk="1" hangingPunct="1">
              <a:lnSpc>
                <a:spcPct val="90000"/>
              </a:lnSpc>
            </a:pPr>
            <a:endParaRPr lang="en-US" altLang="en-US" smtClean="0"/>
          </a:p>
          <a:p>
            <a:pPr eaLnBrk="1" hangingPunct="1">
              <a:lnSpc>
                <a:spcPct val="90000"/>
              </a:lnSpc>
            </a:pPr>
            <a:r>
              <a:rPr lang="en-US" altLang="en-US" sz="2400" b="1" smtClean="0">
                <a:solidFill>
                  <a:srgbClr val="CC0000"/>
                </a:solidFill>
              </a:rPr>
              <a:t>Association and Reassociation</a:t>
            </a:r>
            <a:r>
              <a:rPr lang="en-US" altLang="en-US" sz="2400" smtClean="0"/>
              <a:t> </a:t>
            </a:r>
          </a:p>
          <a:p>
            <a:pPr lvl="1" eaLnBrk="1" hangingPunct="1">
              <a:lnSpc>
                <a:spcPct val="90000"/>
              </a:lnSpc>
            </a:pPr>
            <a:r>
              <a:rPr lang="en-US" altLang="en-US" sz="2400" smtClean="0"/>
              <a:t>Joining a network </a:t>
            </a:r>
          </a:p>
          <a:p>
            <a:pPr lvl="1" eaLnBrk="1" hangingPunct="1">
              <a:lnSpc>
                <a:spcPct val="90000"/>
              </a:lnSpc>
            </a:pPr>
            <a:r>
              <a:rPr lang="en-US" altLang="en-US" sz="2400" smtClean="0"/>
              <a:t>Roaming, moving from one AP to another</a:t>
            </a:r>
          </a:p>
          <a:p>
            <a:pPr lvl="1" eaLnBrk="1" hangingPunct="1">
              <a:lnSpc>
                <a:spcPct val="90000"/>
              </a:lnSpc>
            </a:pPr>
            <a:r>
              <a:rPr lang="en-US" altLang="en-US" sz="2400" smtClean="0"/>
              <a:t>Scanning </a:t>
            </a:r>
          </a:p>
          <a:p>
            <a:pPr eaLnBrk="1" hangingPunct="1">
              <a:lnSpc>
                <a:spcPct val="90000"/>
              </a:lnSpc>
            </a:pPr>
            <a:endParaRPr lang="el-GR" altLang="en-US" sz="280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smtClean="0"/>
              <a:t>Synchronization</a:t>
            </a:r>
            <a:endParaRPr lang="el-GR" altLang="en-US" smtClean="0"/>
          </a:p>
        </p:txBody>
      </p:sp>
      <p:sp>
        <p:nvSpPr>
          <p:cNvPr id="68611" name="Rectangle 3"/>
          <p:cNvSpPr>
            <a:spLocks noGrp="1" noChangeArrowheads="1"/>
          </p:cNvSpPr>
          <p:nvPr>
            <p:ph type="body" idx="1"/>
          </p:nvPr>
        </p:nvSpPr>
        <p:spPr/>
        <p:txBody>
          <a:bodyPr/>
          <a:lstStyle/>
          <a:p>
            <a:pPr eaLnBrk="1" hangingPunct="1">
              <a:lnSpc>
                <a:spcPct val="90000"/>
              </a:lnSpc>
            </a:pPr>
            <a:r>
              <a:rPr lang="en-US" altLang="en-US" sz="2400" b="1" smtClean="0">
                <a:solidFill>
                  <a:srgbClr val="CC0000"/>
                </a:solidFill>
              </a:rPr>
              <a:t>Timing Synchronization Function (TSF)</a:t>
            </a:r>
          </a:p>
          <a:p>
            <a:pPr lvl="1" eaLnBrk="1" hangingPunct="1">
              <a:lnSpc>
                <a:spcPct val="90000"/>
              </a:lnSpc>
            </a:pPr>
            <a:r>
              <a:rPr lang="en-US" altLang="en-US" sz="2000" smtClean="0"/>
              <a:t>Enables synchronous waking/sleeping</a:t>
            </a:r>
          </a:p>
          <a:p>
            <a:pPr lvl="1" eaLnBrk="1" hangingPunct="1">
              <a:lnSpc>
                <a:spcPct val="90000"/>
              </a:lnSpc>
            </a:pPr>
            <a:r>
              <a:rPr lang="en-US" altLang="en-US" sz="2000" smtClean="0"/>
              <a:t>Enables switching from DCF to PCF</a:t>
            </a:r>
          </a:p>
          <a:p>
            <a:pPr lvl="1" eaLnBrk="1" hangingPunct="1">
              <a:lnSpc>
                <a:spcPct val="90000"/>
              </a:lnSpc>
            </a:pPr>
            <a:r>
              <a:rPr lang="en-US" altLang="en-US" sz="2000" smtClean="0"/>
              <a:t>Enables frequency hopping in FHSS PHY</a:t>
            </a:r>
          </a:p>
          <a:p>
            <a:pPr lvl="2" eaLnBrk="1" hangingPunct="1">
              <a:lnSpc>
                <a:spcPct val="90000"/>
              </a:lnSpc>
            </a:pPr>
            <a:r>
              <a:rPr lang="en-US" altLang="en-US" sz="1800" smtClean="0">
                <a:solidFill>
                  <a:srgbClr val="009900"/>
                </a:solidFill>
              </a:rPr>
              <a:t>Transmitter and receiver has identical dwell interval at each center frequency</a:t>
            </a:r>
          </a:p>
          <a:p>
            <a:pPr lvl="2" eaLnBrk="1" hangingPunct="1">
              <a:lnSpc>
                <a:spcPct val="90000"/>
              </a:lnSpc>
            </a:pPr>
            <a:endParaRPr lang="en-US" altLang="en-US" sz="1800" smtClean="0"/>
          </a:p>
          <a:p>
            <a:pPr eaLnBrk="1" hangingPunct="1">
              <a:lnSpc>
                <a:spcPct val="90000"/>
              </a:lnSpc>
            </a:pPr>
            <a:r>
              <a:rPr lang="en-US" altLang="en-US" sz="2400" b="1" smtClean="0">
                <a:solidFill>
                  <a:srgbClr val="CC0000"/>
                </a:solidFill>
              </a:rPr>
              <a:t>Achieving TSF</a:t>
            </a:r>
          </a:p>
          <a:p>
            <a:pPr lvl="1" eaLnBrk="1" hangingPunct="1">
              <a:lnSpc>
                <a:spcPct val="90000"/>
              </a:lnSpc>
            </a:pPr>
            <a:r>
              <a:rPr lang="en-US" altLang="en-US" sz="1800" smtClean="0"/>
              <a:t>All stations maintain a local timer. </a:t>
            </a:r>
          </a:p>
          <a:p>
            <a:pPr lvl="1" eaLnBrk="1" hangingPunct="1">
              <a:lnSpc>
                <a:spcPct val="90000"/>
              </a:lnSpc>
            </a:pPr>
            <a:r>
              <a:rPr lang="en-US" altLang="en-US" sz="2000" smtClean="0"/>
              <a:t>AP periodically broadcasts beacons containing timestamps, management info, roaming info, etc.</a:t>
            </a:r>
          </a:p>
          <a:p>
            <a:pPr lvl="2" eaLnBrk="1" hangingPunct="1">
              <a:lnSpc>
                <a:spcPct val="90000"/>
              </a:lnSpc>
            </a:pPr>
            <a:r>
              <a:rPr lang="en-US" altLang="en-US" sz="1800" smtClean="0">
                <a:solidFill>
                  <a:srgbClr val="009900"/>
                </a:solidFill>
              </a:rPr>
              <a:t>Not necessary to hear every beacon</a:t>
            </a:r>
          </a:p>
          <a:p>
            <a:pPr lvl="1" eaLnBrk="1" hangingPunct="1">
              <a:lnSpc>
                <a:spcPct val="90000"/>
              </a:lnSpc>
            </a:pPr>
            <a:r>
              <a:rPr lang="en-US" altLang="en-US" sz="2000" smtClean="0"/>
              <a:t>Beacon synchronizes entire BSS</a:t>
            </a:r>
          </a:p>
          <a:p>
            <a:pPr lvl="2" eaLnBrk="1" hangingPunct="1">
              <a:lnSpc>
                <a:spcPct val="90000"/>
              </a:lnSpc>
            </a:pPr>
            <a:r>
              <a:rPr lang="en-US" altLang="en-US" sz="1800" smtClean="0">
                <a:solidFill>
                  <a:srgbClr val="009900"/>
                </a:solidFill>
              </a:rPr>
              <a:t>Applicable in infrastructure mode ONLY</a:t>
            </a:r>
          </a:p>
          <a:p>
            <a:pPr lvl="1" eaLnBrk="1" hangingPunct="1">
              <a:lnSpc>
                <a:spcPct val="90000"/>
              </a:lnSpc>
            </a:pPr>
            <a:r>
              <a:rPr lang="en-US" altLang="en-US" sz="2000" smtClean="0"/>
              <a:t>Distributed TSF (for Independent BSS) more difficult</a:t>
            </a:r>
            <a:endParaRPr lang="el-GR" altLang="en-US" sz="20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mtClean="0"/>
              <a:t>802.11 association and roaming</a:t>
            </a:r>
            <a:endParaRPr lang="el-GR" altLang="en-US" smtClean="0"/>
          </a:p>
        </p:txBody>
      </p:sp>
      <p:sp>
        <p:nvSpPr>
          <p:cNvPr id="69635" name="Rectangle 3"/>
          <p:cNvSpPr>
            <a:spLocks noGrp="1" noChangeArrowheads="1"/>
          </p:cNvSpPr>
          <p:nvPr>
            <p:ph type="body" idx="1"/>
          </p:nvPr>
        </p:nvSpPr>
        <p:spPr/>
        <p:txBody>
          <a:bodyPr/>
          <a:lstStyle/>
          <a:p>
            <a:pPr eaLnBrk="1" hangingPunct="1">
              <a:buFontTx/>
              <a:buNone/>
            </a:pPr>
            <a:r>
              <a:rPr lang="en-US" altLang="en-US" smtClean="0"/>
              <a:t>Questions</a:t>
            </a:r>
          </a:p>
          <a:p>
            <a:pPr eaLnBrk="1" hangingPunct="1"/>
            <a:r>
              <a:rPr lang="en-US" altLang="en-US" smtClean="0"/>
              <a:t>How does station find AP?</a:t>
            </a:r>
          </a:p>
          <a:p>
            <a:pPr eaLnBrk="1" hangingPunct="1"/>
            <a:r>
              <a:rPr lang="en-US" altLang="en-US" smtClean="0"/>
              <a:t>How does station associate with AP?</a:t>
            </a:r>
          </a:p>
          <a:p>
            <a:pPr eaLnBrk="1" hangingPunct="1"/>
            <a:r>
              <a:rPr lang="en-US" altLang="en-US" smtClean="0"/>
              <a:t>How does station roam to another AP?</a:t>
            </a:r>
            <a:endParaRPr lang="el-GR" altLang="en-US"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smtClean="0"/>
              <a:t>802.11 channels and association</a:t>
            </a:r>
            <a:endParaRPr lang="el-GR" altLang="en-US" smtClean="0"/>
          </a:p>
        </p:txBody>
      </p:sp>
      <p:sp>
        <p:nvSpPr>
          <p:cNvPr id="70659" name="Rectangle 3"/>
          <p:cNvSpPr>
            <a:spLocks noGrp="1" noChangeArrowheads="1"/>
          </p:cNvSpPr>
          <p:nvPr>
            <p:ph type="body" idx="1"/>
          </p:nvPr>
        </p:nvSpPr>
        <p:spPr/>
        <p:txBody>
          <a:bodyPr/>
          <a:lstStyle/>
          <a:p>
            <a:pPr eaLnBrk="1" hangingPunct="1">
              <a:lnSpc>
                <a:spcPct val="90000"/>
              </a:lnSpc>
            </a:pPr>
            <a:r>
              <a:rPr lang="en-US" altLang="en-US" sz="2400" smtClean="0"/>
              <a:t>802.11b: 2.4GHz-2.485GHz spectrum divided into 11 channels at different frequencies</a:t>
            </a:r>
          </a:p>
          <a:p>
            <a:pPr lvl="1" eaLnBrk="1" hangingPunct="1">
              <a:lnSpc>
                <a:spcPct val="90000"/>
              </a:lnSpc>
            </a:pPr>
            <a:r>
              <a:rPr lang="en-US" altLang="en-US" sz="2400" smtClean="0"/>
              <a:t>AP admin chooses AP channel</a:t>
            </a:r>
          </a:p>
          <a:p>
            <a:pPr lvl="1" eaLnBrk="1" hangingPunct="1">
              <a:lnSpc>
                <a:spcPct val="90000"/>
              </a:lnSpc>
            </a:pPr>
            <a:r>
              <a:rPr lang="en-US" altLang="en-US" sz="2400" smtClean="0"/>
              <a:t>interference possible: channel can be same as that chosen by neighboring AP!</a:t>
            </a:r>
          </a:p>
          <a:p>
            <a:pPr eaLnBrk="1" hangingPunct="1">
              <a:lnSpc>
                <a:spcPct val="90000"/>
              </a:lnSpc>
            </a:pPr>
            <a:r>
              <a:rPr lang="en-US" altLang="en-US" sz="2800" smtClean="0"/>
              <a:t>Stations association with an AP</a:t>
            </a:r>
          </a:p>
          <a:p>
            <a:pPr lvl="1" eaLnBrk="1" hangingPunct="1">
              <a:lnSpc>
                <a:spcPct val="90000"/>
              </a:lnSpc>
            </a:pPr>
            <a:r>
              <a:rPr lang="en-US" altLang="en-US" sz="2400" smtClean="0"/>
              <a:t>scans channels, listening for </a:t>
            </a:r>
            <a:r>
              <a:rPr lang="en-US" altLang="en-US" sz="2400" i="1" smtClean="0"/>
              <a:t>beacon frames</a:t>
            </a:r>
            <a:r>
              <a:rPr lang="en-US" altLang="en-US" sz="2400" smtClean="0"/>
              <a:t> containing AP’s name (SSID) and MAC address (BSSID)</a:t>
            </a:r>
          </a:p>
          <a:p>
            <a:pPr lvl="1" eaLnBrk="1" hangingPunct="1">
              <a:lnSpc>
                <a:spcPct val="90000"/>
              </a:lnSpc>
            </a:pPr>
            <a:r>
              <a:rPr lang="en-US" altLang="en-US" sz="2400" smtClean="0"/>
              <a:t>selects AP to associate with </a:t>
            </a:r>
          </a:p>
          <a:p>
            <a:pPr lvl="2" eaLnBrk="1" hangingPunct="1">
              <a:lnSpc>
                <a:spcPct val="90000"/>
              </a:lnSpc>
            </a:pPr>
            <a:r>
              <a:rPr lang="en-US" altLang="en-US" sz="2000" smtClean="0"/>
              <a:t>based on beacon signal strength</a:t>
            </a:r>
          </a:p>
          <a:p>
            <a:pPr lvl="1" eaLnBrk="1" hangingPunct="1">
              <a:lnSpc>
                <a:spcPct val="90000"/>
              </a:lnSpc>
            </a:pPr>
            <a:r>
              <a:rPr lang="en-US" altLang="en-US" sz="2400" smtClean="0"/>
              <a:t>may perform authentication</a:t>
            </a:r>
          </a:p>
          <a:p>
            <a:pPr lvl="1" eaLnBrk="1" hangingPunct="1">
              <a:lnSpc>
                <a:spcPct val="90000"/>
              </a:lnSpc>
            </a:pPr>
            <a:r>
              <a:rPr lang="en-US" altLang="en-US" sz="2400" smtClean="0"/>
              <a:t>will typically run DHCP to get IP address in AP’s subnet</a:t>
            </a:r>
          </a:p>
          <a:p>
            <a:pPr eaLnBrk="1" hangingPunct="1">
              <a:lnSpc>
                <a:spcPct val="90000"/>
              </a:lnSpc>
            </a:pPr>
            <a:endParaRPr lang="el-GR" altLang="en-US" sz="28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02349" y="0"/>
            <a:ext cx="8382000" cy="1219200"/>
          </a:xfrm>
        </p:spPr>
        <p:txBody>
          <a:bodyPr/>
          <a:lstStyle/>
          <a:p>
            <a:pPr eaLnBrk="1" hangingPunct="1"/>
            <a:r>
              <a:rPr lang="en-US" altLang="en-US" smtClean="0"/>
              <a:t>Passive vs. active scanning</a:t>
            </a:r>
            <a:endParaRPr lang="el-GR" altLang="en-US" smtClean="0"/>
          </a:p>
        </p:txBody>
      </p:sp>
      <p:sp>
        <p:nvSpPr>
          <p:cNvPr id="71683" name="Rectangle 3"/>
          <p:cNvSpPr>
            <a:spLocks noGrp="1" noChangeArrowheads="1"/>
          </p:cNvSpPr>
          <p:nvPr>
            <p:ph type="body" idx="1"/>
          </p:nvPr>
        </p:nvSpPr>
        <p:spPr>
          <a:xfrm>
            <a:off x="198711" y="4419600"/>
            <a:ext cx="8382000" cy="5105400"/>
          </a:xfrm>
        </p:spPr>
        <p:txBody>
          <a:bodyPr/>
          <a:lstStyle/>
          <a:p>
            <a:pPr eaLnBrk="1" hangingPunct="1"/>
            <a:endParaRPr lang="en-US" altLang="en-US" smtClean="0"/>
          </a:p>
        </p:txBody>
      </p:sp>
      <p:sp>
        <p:nvSpPr>
          <p:cNvPr id="71684" name="Oval 4" descr="scanning"/>
          <p:cNvSpPr>
            <a:spLocks noChangeArrowheads="1"/>
          </p:cNvSpPr>
          <p:nvPr/>
        </p:nvSpPr>
        <p:spPr bwMode="auto">
          <a:xfrm>
            <a:off x="6580188" y="1455738"/>
            <a:ext cx="2335212" cy="2224087"/>
          </a:xfrm>
          <a:prstGeom prst="ellipse">
            <a:avLst/>
          </a:prstGeom>
          <a:solidFill>
            <a:srgbClr val="00CC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endParaRPr lang="en-US" altLang="en-US" sz="1600">
              <a:latin typeface="Comic Sans MS" pitchFamily="66" charset="0"/>
            </a:endParaRPr>
          </a:p>
        </p:txBody>
      </p:sp>
      <p:sp>
        <p:nvSpPr>
          <p:cNvPr id="71685" name="Oval 5" descr="scanning"/>
          <p:cNvSpPr>
            <a:spLocks noChangeArrowheads="1"/>
          </p:cNvSpPr>
          <p:nvPr/>
        </p:nvSpPr>
        <p:spPr bwMode="auto">
          <a:xfrm>
            <a:off x="4724400" y="1390650"/>
            <a:ext cx="2335213" cy="2224088"/>
          </a:xfrm>
          <a:prstGeom prst="ellipse">
            <a:avLst/>
          </a:prstGeom>
          <a:solidFill>
            <a:srgbClr val="00CC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endParaRPr lang="en-US" altLang="en-US" sz="1600"/>
          </a:p>
        </p:txBody>
      </p:sp>
      <p:sp>
        <p:nvSpPr>
          <p:cNvPr id="71692" name="Text Box 12"/>
          <p:cNvSpPr txBox="1">
            <a:spLocks noChangeArrowheads="1"/>
          </p:cNvSpPr>
          <p:nvPr/>
        </p:nvSpPr>
        <p:spPr bwMode="auto">
          <a:xfrm>
            <a:off x="5551488" y="1462088"/>
            <a:ext cx="735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BBS 1</a:t>
            </a:r>
          </a:p>
        </p:txBody>
      </p:sp>
      <p:sp>
        <p:nvSpPr>
          <p:cNvPr id="71707" name="Text Box 75"/>
          <p:cNvSpPr txBox="1">
            <a:spLocks noChangeArrowheads="1"/>
          </p:cNvSpPr>
          <p:nvPr/>
        </p:nvSpPr>
        <p:spPr bwMode="auto">
          <a:xfrm>
            <a:off x="4618038" y="3689350"/>
            <a:ext cx="4144962"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2000" b="1" dirty="0"/>
              <a:t>Active Scanning</a:t>
            </a:r>
            <a:r>
              <a:rPr lang="en-US" altLang="en-US" sz="1600" b="1" dirty="0"/>
              <a:t>:</a:t>
            </a:r>
            <a:r>
              <a:rPr lang="en-US" altLang="en-US" sz="1600" dirty="0"/>
              <a:t> </a:t>
            </a:r>
          </a:p>
          <a:p>
            <a:pPr eaLnBrk="1" hangingPunct="1">
              <a:spcBef>
                <a:spcPct val="0"/>
              </a:spcBef>
              <a:buClrTx/>
              <a:buSzTx/>
              <a:buFontTx/>
              <a:buAutoNum type="arabicParenBoth"/>
            </a:pPr>
            <a:r>
              <a:rPr lang="en-US" altLang="en-US" sz="1800" dirty="0"/>
              <a:t>Probe Request frame broadcasted from H1</a:t>
            </a:r>
          </a:p>
          <a:p>
            <a:pPr eaLnBrk="1" hangingPunct="1">
              <a:spcBef>
                <a:spcPct val="0"/>
              </a:spcBef>
              <a:buClrTx/>
              <a:buSzTx/>
              <a:buFontTx/>
              <a:buAutoNum type="arabicParenBoth"/>
            </a:pPr>
            <a:r>
              <a:rPr lang="en-US" altLang="en-US" sz="1800" dirty="0"/>
              <a:t>Probes response frame sent from APs</a:t>
            </a:r>
          </a:p>
          <a:p>
            <a:pPr eaLnBrk="1" hangingPunct="1">
              <a:spcBef>
                <a:spcPct val="0"/>
              </a:spcBef>
              <a:buClrTx/>
              <a:buSzTx/>
              <a:buFontTx/>
              <a:buAutoNum type="arabicParenBoth"/>
            </a:pPr>
            <a:r>
              <a:rPr lang="en-US" altLang="en-US" sz="1800" dirty="0"/>
              <a:t>Association Request frame sent from H1 to selected AP </a:t>
            </a:r>
          </a:p>
          <a:p>
            <a:pPr eaLnBrk="1" hangingPunct="1">
              <a:spcBef>
                <a:spcPct val="0"/>
              </a:spcBef>
              <a:buClrTx/>
              <a:buSzTx/>
              <a:buFontTx/>
              <a:buAutoNum type="arabicParenBoth"/>
            </a:pPr>
            <a:r>
              <a:rPr lang="en-US" altLang="en-US" sz="1800" dirty="0"/>
              <a:t>Association Response frame sent from selected AP to H1</a:t>
            </a:r>
          </a:p>
        </p:txBody>
      </p:sp>
      <p:sp>
        <p:nvSpPr>
          <p:cNvPr id="71709" name="Oval 77" descr="scanning"/>
          <p:cNvSpPr>
            <a:spLocks noChangeArrowheads="1"/>
          </p:cNvSpPr>
          <p:nvPr/>
        </p:nvSpPr>
        <p:spPr bwMode="auto">
          <a:xfrm>
            <a:off x="352425" y="1419225"/>
            <a:ext cx="2335213" cy="2224088"/>
          </a:xfrm>
          <a:prstGeom prst="ellipse">
            <a:avLst/>
          </a:prstGeom>
          <a:solidFill>
            <a:srgbClr val="00CC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endParaRPr lang="en-US" altLang="en-US" sz="1600"/>
          </a:p>
        </p:txBody>
      </p:sp>
      <p:grpSp>
        <p:nvGrpSpPr>
          <p:cNvPr id="2" name="Group 1" descr="passive vs. active scanning"/>
          <p:cNvGrpSpPr/>
          <p:nvPr/>
        </p:nvGrpSpPr>
        <p:grpSpPr>
          <a:xfrm>
            <a:off x="927100" y="1484313"/>
            <a:ext cx="7616825" cy="2224087"/>
            <a:chOff x="927100" y="1484313"/>
            <a:chExt cx="7616825" cy="2224087"/>
          </a:xfrm>
        </p:grpSpPr>
        <p:sp>
          <p:nvSpPr>
            <p:cNvPr id="71686" name="Text Box 6"/>
            <p:cNvSpPr txBox="1">
              <a:spLocks noChangeArrowheads="1"/>
            </p:cNvSpPr>
            <p:nvPr/>
          </p:nvSpPr>
          <p:spPr bwMode="auto">
            <a:xfrm>
              <a:off x="7920038" y="2325688"/>
              <a:ext cx="623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AP 2</a:t>
              </a:r>
            </a:p>
          </p:txBody>
        </p:sp>
        <p:sp>
          <p:nvSpPr>
            <p:cNvPr id="71687" name="Text Box 7"/>
            <p:cNvSpPr txBox="1">
              <a:spLocks noChangeArrowheads="1"/>
            </p:cNvSpPr>
            <p:nvPr/>
          </p:nvSpPr>
          <p:spPr bwMode="auto">
            <a:xfrm>
              <a:off x="6211888" y="2162175"/>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600"/>
            </a:p>
          </p:txBody>
        </p:sp>
        <p:sp>
          <p:nvSpPr>
            <p:cNvPr id="71688" name="Text Box 8"/>
            <p:cNvSpPr txBox="1">
              <a:spLocks noChangeArrowheads="1"/>
            </p:cNvSpPr>
            <p:nvPr/>
          </p:nvSpPr>
          <p:spPr bwMode="auto">
            <a:xfrm>
              <a:off x="5299075" y="2295525"/>
              <a:ext cx="592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AP 1</a:t>
              </a:r>
            </a:p>
          </p:txBody>
        </p:sp>
        <p:sp>
          <p:nvSpPr>
            <p:cNvPr id="71689" name="Text Box 9"/>
            <p:cNvSpPr txBox="1">
              <a:spLocks noChangeArrowheads="1"/>
            </p:cNvSpPr>
            <p:nvPr/>
          </p:nvSpPr>
          <p:spPr bwMode="auto">
            <a:xfrm>
              <a:off x="6577013" y="3178175"/>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H1</a:t>
              </a:r>
            </a:p>
          </p:txBody>
        </p:sp>
        <p:sp>
          <p:nvSpPr>
            <p:cNvPr id="71690" name="Text Box 10"/>
            <p:cNvSpPr txBox="1">
              <a:spLocks noChangeArrowheads="1"/>
            </p:cNvSpPr>
            <p:nvPr/>
          </p:nvSpPr>
          <p:spPr bwMode="auto">
            <a:xfrm>
              <a:off x="8218488" y="2981325"/>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600"/>
            </a:p>
          </p:txBody>
        </p:sp>
        <p:sp>
          <p:nvSpPr>
            <p:cNvPr id="71691" name="Text Box 11"/>
            <p:cNvSpPr txBox="1">
              <a:spLocks noChangeArrowheads="1"/>
            </p:cNvSpPr>
            <p:nvPr/>
          </p:nvSpPr>
          <p:spPr bwMode="auto">
            <a:xfrm>
              <a:off x="7367588" y="1512888"/>
              <a:ext cx="766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BBS 2</a:t>
              </a:r>
            </a:p>
          </p:txBody>
        </p:sp>
        <p:grpSp>
          <p:nvGrpSpPr>
            <p:cNvPr id="71693" name="Group 13"/>
            <p:cNvGrpSpPr>
              <a:grpSpLocks/>
            </p:cNvGrpSpPr>
            <p:nvPr/>
          </p:nvGrpSpPr>
          <p:grpSpPr bwMode="auto">
            <a:xfrm>
              <a:off x="7426325" y="2011363"/>
              <a:ext cx="842963" cy="600075"/>
              <a:chOff x="1160" y="2192"/>
              <a:chExt cx="589" cy="440"/>
            </a:xfrm>
          </p:grpSpPr>
          <p:pic>
            <p:nvPicPr>
              <p:cNvPr id="71805" name="Picture 14" descr="31u_bnr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49" y="2458"/>
                <a:ext cx="21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6" name="AutoShape 15"/>
              <p:cNvSpPr>
                <a:spLocks noChangeAspect="1" noChangeArrowheads="1" noTextEdit="1"/>
              </p:cNvSpPr>
              <p:nvPr/>
            </p:nvSpPr>
            <p:spPr bwMode="auto">
              <a:xfrm>
                <a:off x="1160" y="2192"/>
                <a:ext cx="589"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807" name="Freeform 16"/>
              <p:cNvSpPr>
                <a:spLocks/>
              </p:cNvSpPr>
              <p:nvPr/>
            </p:nvSpPr>
            <p:spPr bwMode="auto">
              <a:xfrm>
                <a:off x="1283" y="2231"/>
                <a:ext cx="83" cy="102"/>
              </a:xfrm>
              <a:custGeom>
                <a:avLst/>
                <a:gdLst>
                  <a:gd name="T0" fmla="*/ 0 w 247"/>
                  <a:gd name="T1" fmla="*/ 1 h 203"/>
                  <a:gd name="T2" fmla="*/ 0 w 247"/>
                  <a:gd name="T3" fmla="*/ 1 h 203"/>
                  <a:gd name="T4" fmla="*/ 0 w 247"/>
                  <a:gd name="T5" fmla="*/ 1 h 203"/>
                  <a:gd name="T6" fmla="*/ 0 w 247"/>
                  <a:gd name="T7" fmla="*/ 1 h 203"/>
                  <a:gd name="T8" fmla="*/ 0 w 247"/>
                  <a:gd name="T9" fmla="*/ 1 h 203"/>
                  <a:gd name="T10" fmla="*/ 0 w 247"/>
                  <a:gd name="T11" fmla="*/ 1 h 203"/>
                  <a:gd name="T12" fmla="*/ 0 w 247"/>
                  <a:gd name="T13" fmla="*/ 1 h 203"/>
                  <a:gd name="T14" fmla="*/ 0 w 247"/>
                  <a:gd name="T15" fmla="*/ 1 h 203"/>
                  <a:gd name="T16" fmla="*/ 0 w 247"/>
                  <a:gd name="T17" fmla="*/ 1 h 203"/>
                  <a:gd name="T18" fmla="*/ 0 w 247"/>
                  <a:gd name="T19" fmla="*/ 1 h 203"/>
                  <a:gd name="T20" fmla="*/ 0 w 247"/>
                  <a:gd name="T21" fmla="*/ 1 h 203"/>
                  <a:gd name="T22" fmla="*/ 0 w 247"/>
                  <a:gd name="T23" fmla="*/ 1 h 203"/>
                  <a:gd name="T24" fmla="*/ 0 w 247"/>
                  <a:gd name="T25" fmla="*/ 1 h 203"/>
                  <a:gd name="T26" fmla="*/ 0 w 247"/>
                  <a:gd name="T27" fmla="*/ 1 h 203"/>
                  <a:gd name="T28" fmla="*/ 0 w 247"/>
                  <a:gd name="T29" fmla="*/ 1 h 203"/>
                  <a:gd name="T30" fmla="*/ 0 w 247"/>
                  <a:gd name="T31" fmla="*/ 1 h 203"/>
                  <a:gd name="T32" fmla="*/ 0 w 247"/>
                  <a:gd name="T33" fmla="*/ 1 h 203"/>
                  <a:gd name="T34" fmla="*/ 0 w 247"/>
                  <a:gd name="T35" fmla="*/ 1 h 203"/>
                  <a:gd name="T36" fmla="*/ 0 w 247"/>
                  <a:gd name="T37" fmla="*/ 1 h 203"/>
                  <a:gd name="T38" fmla="*/ 0 w 247"/>
                  <a:gd name="T39" fmla="*/ 1 h 203"/>
                  <a:gd name="T40" fmla="*/ 0 w 247"/>
                  <a:gd name="T41" fmla="*/ 1 h 203"/>
                  <a:gd name="T42" fmla="*/ 0 w 247"/>
                  <a:gd name="T43" fmla="*/ 1 h 203"/>
                  <a:gd name="T44" fmla="*/ 0 w 247"/>
                  <a:gd name="T45" fmla="*/ 1 h 203"/>
                  <a:gd name="T46" fmla="*/ 0 w 247"/>
                  <a:gd name="T47" fmla="*/ 1 h 203"/>
                  <a:gd name="T48" fmla="*/ 0 w 247"/>
                  <a:gd name="T49" fmla="*/ 1 h 203"/>
                  <a:gd name="T50" fmla="*/ 0 w 247"/>
                  <a:gd name="T51" fmla="*/ 1 h 203"/>
                  <a:gd name="T52" fmla="*/ 0 w 247"/>
                  <a:gd name="T53" fmla="*/ 1 h 203"/>
                  <a:gd name="T54" fmla="*/ 0 w 247"/>
                  <a:gd name="T55" fmla="*/ 1 h 203"/>
                  <a:gd name="T56" fmla="*/ 0 w 247"/>
                  <a:gd name="T57" fmla="*/ 1 h 203"/>
                  <a:gd name="T58" fmla="*/ 0 w 247"/>
                  <a:gd name="T59" fmla="*/ 1 h 203"/>
                  <a:gd name="T60" fmla="*/ 0 w 247"/>
                  <a:gd name="T61" fmla="*/ 1 h 203"/>
                  <a:gd name="T62" fmla="*/ 0 w 247"/>
                  <a:gd name="T63" fmla="*/ 1 h 203"/>
                  <a:gd name="T64" fmla="*/ 0 w 247"/>
                  <a:gd name="T65" fmla="*/ 1 h 203"/>
                  <a:gd name="T66" fmla="*/ 0 w 247"/>
                  <a:gd name="T67" fmla="*/ 1 h 203"/>
                  <a:gd name="T68" fmla="*/ 0 w 247"/>
                  <a:gd name="T69" fmla="*/ 1 h 203"/>
                  <a:gd name="T70" fmla="*/ 0 w 247"/>
                  <a:gd name="T71" fmla="*/ 1 h 203"/>
                  <a:gd name="T72" fmla="*/ 0 w 247"/>
                  <a:gd name="T73" fmla="*/ 1 h 203"/>
                  <a:gd name="T74" fmla="*/ 0 w 247"/>
                  <a:gd name="T75" fmla="*/ 1 h 203"/>
                  <a:gd name="T76" fmla="*/ 0 w 247"/>
                  <a:gd name="T77" fmla="*/ 1 h 203"/>
                  <a:gd name="T78" fmla="*/ 0 w 247"/>
                  <a:gd name="T79" fmla="*/ 1 h 203"/>
                  <a:gd name="T80" fmla="*/ 0 w 247"/>
                  <a:gd name="T81" fmla="*/ 1 h 203"/>
                  <a:gd name="T82" fmla="*/ 0 w 247"/>
                  <a:gd name="T83" fmla="*/ 1 h 203"/>
                  <a:gd name="T84" fmla="*/ 0 w 247"/>
                  <a:gd name="T85" fmla="*/ 0 h 203"/>
                  <a:gd name="T86" fmla="*/ 0 w 247"/>
                  <a:gd name="T87" fmla="*/ 1 h 203"/>
                  <a:gd name="T88" fmla="*/ 0 w 247"/>
                  <a:gd name="T89" fmla="*/ 1 h 203"/>
                  <a:gd name="T90" fmla="*/ 0 w 247"/>
                  <a:gd name="T91" fmla="*/ 1 h 203"/>
                  <a:gd name="T92" fmla="*/ 0 w 247"/>
                  <a:gd name="T93" fmla="*/ 1 h 203"/>
                  <a:gd name="T94" fmla="*/ 0 w 247"/>
                  <a:gd name="T95" fmla="*/ 1 h 203"/>
                  <a:gd name="T96" fmla="*/ 0 w 247"/>
                  <a:gd name="T97" fmla="*/ 1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7"/>
                  <a:gd name="T148" fmla="*/ 0 h 203"/>
                  <a:gd name="T149" fmla="*/ 247 w 247"/>
                  <a:gd name="T150" fmla="*/ 203 h 2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8" name="Freeform 17"/>
              <p:cNvSpPr>
                <a:spLocks/>
              </p:cNvSpPr>
              <p:nvPr/>
            </p:nvSpPr>
            <p:spPr bwMode="auto">
              <a:xfrm>
                <a:off x="1424" y="2230"/>
                <a:ext cx="52" cy="79"/>
              </a:xfrm>
              <a:custGeom>
                <a:avLst/>
                <a:gdLst>
                  <a:gd name="T0" fmla="*/ 0 w 158"/>
                  <a:gd name="T1" fmla="*/ 1 h 158"/>
                  <a:gd name="T2" fmla="*/ 0 w 158"/>
                  <a:gd name="T3" fmla="*/ 1 h 158"/>
                  <a:gd name="T4" fmla="*/ 0 w 158"/>
                  <a:gd name="T5" fmla="*/ 1 h 158"/>
                  <a:gd name="T6" fmla="*/ 0 w 158"/>
                  <a:gd name="T7" fmla="*/ 1 h 158"/>
                  <a:gd name="T8" fmla="*/ 0 w 158"/>
                  <a:gd name="T9" fmla="*/ 1 h 158"/>
                  <a:gd name="T10" fmla="*/ 0 w 158"/>
                  <a:gd name="T11" fmla="*/ 1 h 158"/>
                  <a:gd name="T12" fmla="*/ 0 w 158"/>
                  <a:gd name="T13" fmla="*/ 1 h 158"/>
                  <a:gd name="T14" fmla="*/ 0 w 158"/>
                  <a:gd name="T15" fmla="*/ 1 h 158"/>
                  <a:gd name="T16" fmla="*/ 0 w 158"/>
                  <a:gd name="T17" fmla="*/ 1 h 158"/>
                  <a:gd name="T18" fmla="*/ 0 w 158"/>
                  <a:gd name="T19" fmla="*/ 1 h 158"/>
                  <a:gd name="T20" fmla="*/ 0 w 158"/>
                  <a:gd name="T21" fmla="*/ 1 h 158"/>
                  <a:gd name="T22" fmla="*/ 0 w 158"/>
                  <a:gd name="T23" fmla="*/ 1 h 158"/>
                  <a:gd name="T24" fmla="*/ 0 w 158"/>
                  <a:gd name="T25" fmla="*/ 1 h 158"/>
                  <a:gd name="T26" fmla="*/ 0 w 158"/>
                  <a:gd name="T27" fmla="*/ 1 h 158"/>
                  <a:gd name="T28" fmla="*/ 0 w 158"/>
                  <a:gd name="T29" fmla="*/ 1 h 158"/>
                  <a:gd name="T30" fmla="*/ 0 w 158"/>
                  <a:gd name="T31" fmla="*/ 1 h 158"/>
                  <a:gd name="T32" fmla="*/ 0 w 158"/>
                  <a:gd name="T33" fmla="*/ 1 h 158"/>
                  <a:gd name="T34" fmla="*/ 0 w 158"/>
                  <a:gd name="T35" fmla="*/ 1 h 158"/>
                  <a:gd name="T36" fmla="*/ 0 w 158"/>
                  <a:gd name="T37" fmla="*/ 1 h 158"/>
                  <a:gd name="T38" fmla="*/ 0 w 158"/>
                  <a:gd name="T39" fmla="*/ 1 h 158"/>
                  <a:gd name="T40" fmla="*/ 0 w 158"/>
                  <a:gd name="T41" fmla="*/ 1 h 158"/>
                  <a:gd name="T42" fmla="*/ 0 w 158"/>
                  <a:gd name="T43" fmla="*/ 1 h 158"/>
                  <a:gd name="T44" fmla="*/ 0 w 158"/>
                  <a:gd name="T45" fmla="*/ 1 h 158"/>
                  <a:gd name="T46" fmla="*/ 0 w 158"/>
                  <a:gd name="T47" fmla="*/ 1 h 158"/>
                  <a:gd name="T48" fmla="*/ 0 w 158"/>
                  <a:gd name="T49" fmla="*/ 1 h 158"/>
                  <a:gd name="T50" fmla="*/ 0 w 158"/>
                  <a:gd name="T51" fmla="*/ 1 h 158"/>
                  <a:gd name="T52" fmla="*/ 0 w 158"/>
                  <a:gd name="T53" fmla="*/ 1 h 158"/>
                  <a:gd name="T54" fmla="*/ 0 w 158"/>
                  <a:gd name="T55" fmla="*/ 1 h 158"/>
                  <a:gd name="T56" fmla="*/ 0 w 158"/>
                  <a:gd name="T57" fmla="*/ 1 h 158"/>
                  <a:gd name="T58" fmla="*/ 0 w 158"/>
                  <a:gd name="T59" fmla="*/ 1 h 158"/>
                  <a:gd name="T60" fmla="*/ 0 w 158"/>
                  <a:gd name="T61" fmla="*/ 0 h 158"/>
                  <a:gd name="T62" fmla="*/ 0 w 158"/>
                  <a:gd name="T63" fmla="*/ 0 h 158"/>
                  <a:gd name="T64" fmla="*/ 0 w 158"/>
                  <a:gd name="T65" fmla="*/ 1 h 158"/>
                  <a:gd name="T66" fmla="*/ 0 w 158"/>
                  <a:gd name="T67" fmla="*/ 1 h 158"/>
                  <a:gd name="T68" fmla="*/ 0 w 158"/>
                  <a:gd name="T69" fmla="*/ 1 h 158"/>
                  <a:gd name="T70" fmla="*/ 0 w 158"/>
                  <a:gd name="T71" fmla="*/ 1 h 158"/>
                  <a:gd name="T72" fmla="*/ 0 w 158"/>
                  <a:gd name="T73" fmla="*/ 1 h 158"/>
                  <a:gd name="T74" fmla="*/ 0 w 158"/>
                  <a:gd name="T75" fmla="*/ 1 h 158"/>
                  <a:gd name="T76" fmla="*/ 0 w 158"/>
                  <a:gd name="T77" fmla="*/ 1 h 158"/>
                  <a:gd name="T78" fmla="*/ 0 w 158"/>
                  <a:gd name="T79" fmla="*/ 1 h 158"/>
                  <a:gd name="T80" fmla="*/ 0 w 158"/>
                  <a:gd name="T81" fmla="*/ 1 h 1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8"/>
                  <a:gd name="T124" fmla="*/ 0 h 158"/>
                  <a:gd name="T125" fmla="*/ 158 w 158"/>
                  <a:gd name="T126" fmla="*/ 158 h 1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9" name="Freeform 18"/>
              <p:cNvSpPr>
                <a:spLocks/>
              </p:cNvSpPr>
              <p:nvPr/>
            </p:nvSpPr>
            <p:spPr bwMode="auto">
              <a:xfrm>
                <a:off x="1232" y="2211"/>
                <a:ext cx="133" cy="166"/>
              </a:xfrm>
              <a:custGeom>
                <a:avLst/>
                <a:gdLst>
                  <a:gd name="T0" fmla="*/ 0 w 399"/>
                  <a:gd name="T1" fmla="*/ 1 h 331"/>
                  <a:gd name="T2" fmla="*/ 0 w 399"/>
                  <a:gd name="T3" fmla="*/ 1 h 331"/>
                  <a:gd name="T4" fmla="*/ 0 w 399"/>
                  <a:gd name="T5" fmla="*/ 1 h 331"/>
                  <a:gd name="T6" fmla="*/ 0 w 399"/>
                  <a:gd name="T7" fmla="*/ 1 h 331"/>
                  <a:gd name="T8" fmla="*/ 0 w 399"/>
                  <a:gd name="T9" fmla="*/ 1 h 331"/>
                  <a:gd name="T10" fmla="*/ 0 w 399"/>
                  <a:gd name="T11" fmla="*/ 1 h 331"/>
                  <a:gd name="T12" fmla="*/ 0 w 399"/>
                  <a:gd name="T13" fmla="*/ 1 h 331"/>
                  <a:gd name="T14" fmla="*/ 0 w 399"/>
                  <a:gd name="T15" fmla="*/ 1 h 331"/>
                  <a:gd name="T16" fmla="*/ 0 w 399"/>
                  <a:gd name="T17" fmla="*/ 1 h 331"/>
                  <a:gd name="T18" fmla="*/ 0 w 399"/>
                  <a:gd name="T19" fmla="*/ 1 h 331"/>
                  <a:gd name="T20" fmla="*/ 0 w 399"/>
                  <a:gd name="T21" fmla="*/ 1 h 331"/>
                  <a:gd name="T22" fmla="*/ 0 w 399"/>
                  <a:gd name="T23" fmla="*/ 1 h 331"/>
                  <a:gd name="T24" fmla="*/ 0 w 399"/>
                  <a:gd name="T25" fmla="*/ 1 h 331"/>
                  <a:gd name="T26" fmla="*/ 0 w 399"/>
                  <a:gd name="T27" fmla="*/ 1 h 331"/>
                  <a:gd name="T28" fmla="*/ 0 w 399"/>
                  <a:gd name="T29" fmla="*/ 1 h 331"/>
                  <a:gd name="T30" fmla="*/ 0 w 399"/>
                  <a:gd name="T31" fmla="*/ 1 h 331"/>
                  <a:gd name="T32" fmla="*/ 0 w 399"/>
                  <a:gd name="T33" fmla="*/ 1 h 331"/>
                  <a:gd name="T34" fmla="*/ 0 w 399"/>
                  <a:gd name="T35" fmla="*/ 1 h 331"/>
                  <a:gd name="T36" fmla="*/ 0 w 399"/>
                  <a:gd name="T37" fmla="*/ 1 h 331"/>
                  <a:gd name="T38" fmla="*/ 0 w 399"/>
                  <a:gd name="T39" fmla="*/ 1 h 331"/>
                  <a:gd name="T40" fmla="*/ 0 w 399"/>
                  <a:gd name="T41" fmla="*/ 1 h 331"/>
                  <a:gd name="T42" fmla="*/ 0 w 399"/>
                  <a:gd name="T43" fmla="*/ 1 h 331"/>
                  <a:gd name="T44" fmla="*/ 0 w 399"/>
                  <a:gd name="T45" fmla="*/ 1 h 331"/>
                  <a:gd name="T46" fmla="*/ 0 w 399"/>
                  <a:gd name="T47" fmla="*/ 1 h 331"/>
                  <a:gd name="T48" fmla="*/ 0 w 399"/>
                  <a:gd name="T49" fmla="*/ 1 h 331"/>
                  <a:gd name="T50" fmla="*/ 0 w 399"/>
                  <a:gd name="T51" fmla="*/ 1 h 331"/>
                  <a:gd name="T52" fmla="*/ 0 w 399"/>
                  <a:gd name="T53" fmla="*/ 1 h 331"/>
                  <a:gd name="T54" fmla="*/ 0 w 399"/>
                  <a:gd name="T55" fmla="*/ 1 h 331"/>
                  <a:gd name="T56" fmla="*/ 0 w 399"/>
                  <a:gd name="T57" fmla="*/ 1 h 331"/>
                  <a:gd name="T58" fmla="*/ 0 w 399"/>
                  <a:gd name="T59" fmla="*/ 1 h 331"/>
                  <a:gd name="T60" fmla="*/ 0 w 399"/>
                  <a:gd name="T61" fmla="*/ 1 h 331"/>
                  <a:gd name="T62" fmla="*/ 0 w 399"/>
                  <a:gd name="T63" fmla="*/ 1 h 331"/>
                  <a:gd name="T64" fmla="*/ 0 w 399"/>
                  <a:gd name="T65" fmla="*/ 1 h 331"/>
                  <a:gd name="T66" fmla="*/ 0 w 399"/>
                  <a:gd name="T67" fmla="*/ 1 h 331"/>
                  <a:gd name="T68" fmla="*/ 0 w 399"/>
                  <a:gd name="T69" fmla="*/ 1 h 331"/>
                  <a:gd name="T70" fmla="*/ 0 w 399"/>
                  <a:gd name="T71" fmla="*/ 1 h 331"/>
                  <a:gd name="T72" fmla="*/ 0 w 399"/>
                  <a:gd name="T73" fmla="*/ 1 h 331"/>
                  <a:gd name="T74" fmla="*/ 0 w 399"/>
                  <a:gd name="T75" fmla="*/ 1 h 331"/>
                  <a:gd name="T76" fmla="*/ 0 w 399"/>
                  <a:gd name="T77" fmla="*/ 1 h 331"/>
                  <a:gd name="T78" fmla="*/ 0 w 399"/>
                  <a:gd name="T79" fmla="*/ 1 h 331"/>
                  <a:gd name="T80" fmla="*/ 0 w 399"/>
                  <a:gd name="T81" fmla="*/ 0 h 331"/>
                  <a:gd name="T82" fmla="*/ 0 w 399"/>
                  <a:gd name="T83" fmla="*/ 1 h 331"/>
                  <a:gd name="T84" fmla="*/ 0 w 399"/>
                  <a:gd name="T85" fmla="*/ 1 h 331"/>
                  <a:gd name="T86" fmla="*/ 0 w 399"/>
                  <a:gd name="T87" fmla="*/ 1 h 3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1"/>
                  <a:gd name="T134" fmla="*/ 399 w 399"/>
                  <a:gd name="T135" fmla="*/ 331 h 3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0" name="Freeform 19"/>
              <p:cNvSpPr>
                <a:spLocks/>
              </p:cNvSpPr>
              <p:nvPr/>
            </p:nvSpPr>
            <p:spPr bwMode="auto">
              <a:xfrm>
                <a:off x="1419" y="2206"/>
                <a:ext cx="116" cy="110"/>
              </a:xfrm>
              <a:custGeom>
                <a:avLst/>
                <a:gdLst>
                  <a:gd name="T0" fmla="*/ 0 w 350"/>
                  <a:gd name="T1" fmla="*/ 0 h 221"/>
                  <a:gd name="T2" fmla="*/ 0 w 350"/>
                  <a:gd name="T3" fmla="*/ 0 h 221"/>
                  <a:gd name="T4" fmla="*/ 0 w 350"/>
                  <a:gd name="T5" fmla="*/ 0 h 221"/>
                  <a:gd name="T6" fmla="*/ 0 w 350"/>
                  <a:gd name="T7" fmla="*/ 0 h 221"/>
                  <a:gd name="T8" fmla="*/ 0 w 350"/>
                  <a:gd name="T9" fmla="*/ 0 h 221"/>
                  <a:gd name="T10" fmla="*/ 0 w 350"/>
                  <a:gd name="T11" fmla="*/ 0 h 221"/>
                  <a:gd name="T12" fmla="*/ 0 w 350"/>
                  <a:gd name="T13" fmla="*/ 0 h 221"/>
                  <a:gd name="T14" fmla="*/ 0 w 350"/>
                  <a:gd name="T15" fmla="*/ 0 h 221"/>
                  <a:gd name="T16" fmla="*/ 0 w 350"/>
                  <a:gd name="T17" fmla="*/ 0 h 221"/>
                  <a:gd name="T18" fmla="*/ 0 w 350"/>
                  <a:gd name="T19" fmla="*/ 0 h 221"/>
                  <a:gd name="T20" fmla="*/ 0 w 350"/>
                  <a:gd name="T21" fmla="*/ 0 h 221"/>
                  <a:gd name="T22" fmla="*/ 0 w 350"/>
                  <a:gd name="T23" fmla="*/ 0 h 221"/>
                  <a:gd name="T24" fmla="*/ 0 w 350"/>
                  <a:gd name="T25" fmla="*/ 0 h 221"/>
                  <a:gd name="T26" fmla="*/ 0 w 350"/>
                  <a:gd name="T27" fmla="*/ 0 h 221"/>
                  <a:gd name="T28" fmla="*/ 0 w 350"/>
                  <a:gd name="T29" fmla="*/ 0 h 221"/>
                  <a:gd name="T30" fmla="*/ 0 w 350"/>
                  <a:gd name="T31" fmla="*/ 0 h 221"/>
                  <a:gd name="T32" fmla="*/ 0 w 350"/>
                  <a:gd name="T33" fmla="*/ 0 h 221"/>
                  <a:gd name="T34" fmla="*/ 0 w 350"/>
                  <a:gd name="T35" fmla="*/ 0 h 221"/>
                  <a:gd name="T36" fmla="*/ 0 w 350"/>
                  <a:gd name="T37" fmla="*/ 0 h 221"/>
                  <a:gd name="T38" fmla="*/ 0 w 350"/>
                  <a:gd name="T39" fmla="*/ 0 h 221"/>
                  <a:gd name="T40" fmla="*/ 0 w 350"/>
                  <a:gd name="T41" fmla="*/ 0 h 221"/>
                  <a:gd name="T42" fmla="*/ 0 w 350"/>
                  <a:gd name="T43" fmla="*/ 0 h 221"/>
                  <a:gd name="T44" fmla="*/ 0 w 350"/>
                  <a:gd name="T45" fmla="*/ 0 h 221"/>
                  <a:gd name="T46" fmla="*/ 0 w 350"/>
                  <a:gd name="T47" fmla="*/ 0 h 221"/>
                  <a:gd name="T48" fmla="*/ 0 w 350"/>
                  <a:gd name="T49" fmla="*/ 0 h 221"/>
                  <a:gd name="T50" fmla="*/ 0 w 350"/>
                  <a:gd name="T51" fmla="*/ 0 h 221"/>
                  <a:gd name="T52" fmla="*/ 0 w 350"/>
                  <a:gd name="T53" fmla="*/ 0 h 221"/>
                  <a:gd name="T54" fmla="*/ 0 w 350"/>
                  <a:gd name="T55" fmla="*/ 0 h 221"/>
                  <a:gd name="T56" fmla="*/ 0 w 350"/>
                  <a:gd name="T57" fmla="*/ 0 h 221"/>
                  <a:gd name="T58" fmla="*/ 0 w 350"/>
                  <a:gd name="T59" fmla="*/ 0 h 221"/>
                  <a:gd name="T60" fmla="*/ 0 w 350"/>
                  <a:gd name="T61" fmla="*/ 0 h 221"/>
                  <a:gd name="T62" fmla="*/ 0 w 350"/>
                  <a:gd name="T63" fmla="*/ 0 h 221"/>
                  <a:gd name="T64" fmla="*/ 0 w 350"/>
                  <a:gd name="T65" fmla="*/ 0 h 221"/>
                  <a:gd name="T66" fmla="*/ 0 w 350"/>
                  <a:gd name="T67" fmla="*/ 0 h 221"/>
                  <a:gd name="T68" fmla="*/ 0 w 350"/>
                  <a:gd name="T69" fmla="*/ 0 h 221"/>
                  <a:gd name="T70" fmla="*/ 0 w 350"/>
                  <a:gd name="T71" fmla="*/ 0 h 221"/>
                  <a:gd name="T72" fmla="*/ 0 w 350"/>
                  <a:gd name="T73" fmla="*/ 0 h 221"/>
                  <a:gd name="T74" fmla="*/ 0 w 350"/>
                  <a:gd name="T75" fmla="*/ 0 h 221"/>
                  <a:gd name="T76" fmla="*/ 0 w 350"/>
                  <a:gd name="T77" fmla="*/ 0 h 221"/>
                  <a:gd name="T78" fmla="*/ 0 w 350"/>
                  <a:gd name="T79" fmla="*/ 0 h 221"/>
                  <a:gd name="T80" fmla="*/ 0 w 350"/>
                  <a:gd name="T81" fmla="*/ 0 h 221"/>
                  <a:gd name="T82" fmla="*/ 0 w 350"/>
                  <a:gd name="T83" fmla="*/ 0 h 221"/>
                  <a:gd name="T84" fmla="*/ 0 w 350"/>
                  <a:gd name="T85" fmla="*/ 0 h 221"/>
                  <a:gd name="T86" fmla="*/ 0 w 350"/>
                  <a:gd name="T87" fmla="*/ 0 h 221"/>
                  <a:gd name="T88" fmla="*/ 0 w 350"/>
                  <a:gd name="T89" fmla="*/ 0 h 221"/>
                  <a:gd name="T90" fmla="*/ 0 w 350"/>
                  <a:gd name="T91" fmla="*/ 0 h 221"/>
                  <a:gd name="T92" fmla="*/ 0 w 350"/>
                  <a:gd name="T93" fmla="*/ 0 h 221"/>
                  <a:gd name="T94" fmla="*/ 0 w 350"/>
                  <a:gd name="T95" fmla="*/ 0 h 221"/>
                  <a:gd name="T96" fmla="*/ 0 w 350"/>
                  <a:gd name="T97" fmla="*/ 0 h 221"/>
                  <a:gd name="T98" fmla="*/ 0 w 350"/>
                  <a:gd name="T99" fmla="*/ 0 h 221"/>
                  <a:gd name="T100" fmla="*/ 0 w 350"/>
                  <a:gd name="T101" fmla="*/ 0 h 221"/>
                  <a:gd name="T102" fmla="*/ 0 w 350"/>
                  <a:gd name="T103" fmla="*/ 0 h 221"/>
                  <a:gd name="T104" fmla="*/ 0 w 350"/>
                  <a:gd name="T105" fmla="*/ 0 h 221"/>
                  <a:gd name="T106" fmla="*/ 0 w 350"/>
                  <a:gd name="T107" fmla="*/ 0 h 221"/>
                  <a:gd name="T108" fmla="*/ 0 w 350"/>
                  <a:gd name="T109" fmla="*/ 0 h 221"/>
                  <a:gd name="T110" fmla="*/ 0 w 350"/>
                  <a:gd name="T111" fmla="*/ 0 h 221"/>
                  <a:gd name="T112" fmla="*/ 0 w 350"/>
                  <a:gd name="T113" fmla="*/ 0 h 221"/>
                  <a:gd name="T114" fmla="*/ 0 w 350"/>
                  <a:gd name="T115" fmla="*/ 0 h 221"/>
                  <a:gd name="T116" fmla="*/ 0 w 350"/>
                  <a:gd name="T117" fmla="*/ 0 h 221"/>
                  <a:gd name="T118" fmla="*/ 0 w 350"/>
                  <a:gd name="T119" fmla="*/ 0 h 221"/>
                  <a:gd name="T120" fmla="*/ 0 w 350"/>
                  <a:gd name="T121" fmla="*/ 0 h 2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0"/>
                  <a:gd name="T184" fmla="*/ 0 h 221"/>
                  <a:gd name="T185" fmla="*/ 350 w 350"/>
                  <a:gd name="T186" fmla="*/ 221 h 2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1" name="Freeform 20"/>
              <p:cNvSpPr>
                <a:spLocks/>
              </p:cNvSpPr>
              <p:nvPr/>
            </p:nvSpPr>
            <p:spPr bwMode="auto">
              <a:xfrm>
                <a:off x="1181" y="2256"/>
                <a:ext cx="48" cy="105"/>
              </a:xfrm>
              <a:custGeom>
                <a:avLst/>
                <a:gdLst>
                  <a:gd name="T0" fmla="*/ 0 w 142"/>
                  <a:gd name="T1" fmla="*/ 1 h 208"/>
                  <a:gd name="T2" fmla="*/ 0 w 142"/>
                  <a:gd name="T3" fmla="*/ 1 h 208"/>
                  <a:gd name="T4" fmla="*/ 0 w 142"/>
                  <a:gd name="T5" fmla="*/ 1 h 208"/>
                  <a:gd name="T6" fmla="*/ 0 w 142"/>
                  <a:gd name="T7" fmla="*/ 1 h 208"/>
                  <a:gd name="T8" fmla="*/ 0 w 142"/>
                  <a:gd name="T9" fmla="*/ 1 h 208"/>
                  <a:gd name="T10" fmla="*/ 0 w 142"/>
                  <a:gd name="T11" fmla="*/ 1 h 208"/>
                  <a:gd name="T12" fmla="*/ 0 w 142"/>
                  <a:gd name="T13" fmla="*/ 1 h 208"/>
                  <a:gd name="T14" fmla="*/ 0 w 142"/>
                  <a:gd name="T15" fmla="*/ 1 h 208"/>
                  <a:gd name="T16" fmla="*/ 0 w 142"/>
                  <a:gd name="T17" fmla="*/ 1 h 208"/>
                  <a:gd name="T18" fmla="*/ 0 w 142"/>
                  <a:gd name="T19" fmla="*/ 1 h 208"/>
                  <a:gd name="T20" fmla="*/ 0 w 142"/>
                  <a:gd name="T21" fmla="*/ 1 h 208"/>
                  <a:gd name="T22" fmla="*/ 0 w 142"/>
                  <a:gd name="T23" fmla="*/ 1 h 208"/>
                  <a:gd name="T24" fmla="*/ 0 w 142"/>
                  <a:gd name="T25" fmla="*/ 1 h 208"/>
                  <a:gd name="T26" fmla="*/ 0 w 142"/>
                  <a:gd name="T27" fmla="*/ 1 h 208"/>
                  <a:gd name="T28" fmla="*/ 0 w 142"/>
                  <a:gd name="T29" fmla="*/ 1 h 208"/>
                  <a:gd name="T30" fmla="*/ 0 w 142"/>
                  <a:gd name="T31" fmla="*/ 1 h 208"/>
                  <a:gd name="T32" fmla="*/ 0 w 142"/>
                  <a:gd name="T33" fmla="*/ 1 h 208"/>
                  <a:gd name="T34" fmla="*/ 0 w 142"/>
                  <a:gd name="T35" fmla="*/ 1 h 208"/>
                  <a:gd name="T36" fmla="*/ 0 w 142"/>
                  <a:gd name="T37" fmla="*/ 1 h 208"/>
                  <a:gd name="T38" fmla="*/ 0 w 142"/>
                  <a:gd name="T39" fmla="*/ 1 h 208"/>
                  <a:gd name="T40" fmla="*/ 0 w 142"/>
                  <a:gd name="T41" fmla="*/ 1 h 208"/>
                  <a:gd name="T42" fmla="*/ 0 w 142"/>
                  <a:gd name="T43" fmla="*/ 1 h 208"/>
                  <a:gd name="T44" fmla="*/ 0 w 142"/>
                  <a:gd name="T45" fmla="*/ 1 h 208"/>
                  <a:gd name="T46" fmla="*/ 0 w 142"/>
                  <a:gd name="T47" fmla="*/ 1 h 208"/>
                  <a:gd name="T48" fmla="*/ 0 w 142"/>
                  <a:gd name="T49" fmla="*/ 1 h 208"/>
                  <a:gd name="T50" fmla="*/ 0 w 142"/>
                  <a:gd name="T51" fmla="*/ 1 h 208"/>
                  <a:gd name="T52" fmla="*/ 0 w 142"/>
                  <a:gd name="T53" fmla="*/ 1 h 208"/>
                  <a:gd name="T54" fmla="*/ 0 w 142"/>
                  <a:gd name="T55" fmla="*/ 1 h 208"/>
                  <a:gd name="T56" fmla="*/ 0 w 142"/>
                  <a:gd name="T57" fmla="*/ 1 h 208"/>
                  <a:gd name="T58" fmla="*/ 0 w 142"/>
                  <a:gd name="T59" fmla="*/ 1 h 208"/>
                  <a:gd name="T60" fmla="*/ 0 w 142"/>
                  <a:gd name="T61" fmla="*/ 1 h 208"/>
                  <a:gd name="T62" fmla="*/ 0 w 142"/>
                  <a:gd name="T63" fmla="*/ 1 h 208"/>
                  <a:gd name="T64" fmla="*/ 0 w 142"/>
                  <a:gd name="T65" fmla="*/ 1 h 208"/>
                  <a:gd name="T66" fmla="*/ 0 w 142"/>
                  <a:gd name="T67" fmla="*/ 0 h 208"/>
                  <a:gd name="T68" fmla="*/ 0 w 142"/>
                  <a:gd name="T69" fmla="*/ 1 h 208"/>
                  <a:gd name="T70" fmla="*/ 0 w 142"/>
                  <a:gd name="T71" fmla="*/ 1 h 208"/>
                  <a:gd name="T72" fmla="*/ 0 w 142"/>
                  <a:gd name="T73" fmla="*/ 1 h 208"/>
                  <a:gd name="T74" fmla="*/ 0 w 142"/>
                  <a:gd name="T75" fmla="*/ 1 h 208"/>
                  <a:gd name="T76" fmla="*/ 0 w 142"/>
                  <a:gd name="T77" fmla="*/ 1 h 208"/>
                  <a:gd name="T78" fmla="*/ 0 w 142"/>
                  <a:gd name="T79" fmla="*/ 1 h 208"/>
                  <a:gd name="T80" fmla="*/ 0 w 142"/>
                  <a:gd name="T81" fmla="*/ 1 h 2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8"/>
                  <a:gd name="T125" fmla="*/ 142 w 142"/>
                  <a:gd name="T126" fmla="*/ 208 h 2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2" name="Freeform 21"/>
              <p:cNvSpPr>
                <a:spLocks/>
              </p:cNvSpPr>
              <p:nvPr/>
            </p:nvSpPr>
            <p:spPr bwMode="auto">
              <a:xfrm>
                <a:off x="1515" y="2198"/>
                <a:ext cx="101" cy="136"/>
              </a:xfrm>
              <a:custGeom>
                <a:avLst/>
                <a:gdLst>
                  <a:gd name="T0" fmla="*/ 0 w 304"/>
                  <a:gd name="T1" fmla="*/ 1 h 272"/>
                  <a:gd name="T2" fmla="*/ 0 w 304"/>
                  <a:gd name="T3" fmla="*/ 1 h 272"/>
                  <a:gd name="T4" fmla="*/ 0 w 304"/>
                  <a:gd name="T5" fmla="*/ 1 h 272"/>
                  <a:gd name="T6" fmla="*/ 0 w 304"/>
                  <a:gd name="T7" fmla="*/ 1 h 272"/>
                  <a:gd name="T8" fmla="*/ 0 w 304"/>
                  <a:gd name="T9" fmla="*/ 1 h 272"/>
                  <a:gd name="T10" fmla="*/ 0 w 304"/>
                  <a:gd name="T11" fmla="*/ 1 h 272"/>
                  <a:gd name="T12" fmla="*/ 0 w 304"/>
                  <a:gd name="T13" fmla="*/ 1 h 272"/>
                  <a:gd name="T14" fmla="*/ 0 w 304"/>
                  <a:gd name="T15" fmla="*/ 1 h 272"/>
                  <a:gd name="T16" fmla="*/ 0 w 304"/>
                  <a:gd name="T17" fmla="*/ 1 h 272"/>
                  <a:gd name="T18" fmla="*/ 0 w 304"/>
                  <a:gd name="T19" fmla="*/ 1 h 272"/>
                  <a:gd name="T20" fmla="*/ 0 w 304"/>
                  <a:gd name="T21" fmla="*/ 1 h 272"/>
                  <a:gd name="T22" fmla="*/ 0 w 304"/>
                  <a:gd name="T23" fmla="*/ 1 h 272"/>
                  <a:gd name="T24" fmla="*/ 0 w 304"/>
                  <a:gd name="T25" fmla="*/ 1 h 272"/>
                  <a:gd name="T26" fmla="*/ 0 w 304"/>
                  <a:gd name="T27" fmla="*/ 1 h 272"/>
                  <a:gd name="T28" fmla="*/ 0 w 304"/>
                  <a:gd name="T29" fmla="*/ 1 h 272"/>
                  <a:gd name="T30" fmla="*/ 0 w 304"/>
                  <a:gd name="T31" fmla="*/ 1 h 272"/>
                  <a:gd name="T32" fmla="*/ 0 w 304"/>
                  <a:gd name="T33" fmla="*/ 1 h 272"/>
                  <a:gd name="T34" fmla="*/ 0 w 304"/>
                  <a:gd name="T35" fmla="*/ 1 h 272"/>
                  <a:gd name="T36" fmla="*/ 0 w 304"/>
                  <a:gd name="T37" fmla="*/ 1 h 272"/>
                  <a:gd name="T38" fmla="*/ 0 w 304"/>
                  <a:gd name="T39" fmla="*/ 1 h 272"/>
                  <a:gd name="T40" fmla="*/ 0 w 304"/>
                  <a:gd name="T41" fmla="*/ 1 h 272"/>
                  <a:gd name="T42" fmla="*/ 0 w 304"/>
                  <a:gd name="T43" fmla="*/ 1 h 272"/>
                  <a:gd name="T44" fmla="*/ 0 w 304"/>
                  <a:gd name="T45" fmla="*/ 1 h 272"/>
                  <a:gd name="T46" fmla="*/ 0 w 304"/>
                  <a:gd name="T47" fmla="*/ 1 h 272"/>
                  <a:gd name="T48" fmla="*/ 0 w 304"/>
                  <a:gd name="T49" fmla="*/ 1 h 272"/>
                  <a:gd name="T50" fmla="*/ 0 w 304"/>
                  <a:gd name="T51" fmla="*/ 1 h 272"/>
                  <a:gd name="T52" fmla="*/ 0 w 304"/>
                  <a:gd name="T53" fmla="*/ 1 h 272"/>
                  <a:gd name="T54" fmla="*/ 0 w 304"/>
                  <a:gd name="T55" fmla="*/ 1 h 272"/>
                  <a:gd name="T56" fmla="*/ 0 w 304"/>
                  <a:gd name="T57" fmla="*/ 1 h 272"/>
                  <a:gd name="T58" fmla="*/ 0 w 304"/>
                  <a:gd name="T59" fmla="*/ 1 h 272"/>
                  <a:gd name="T60" fmla="*/ 0 w 304"/>
                  <a:gd name="T61" fmla="*/ 1 h 272"/>
                  <a:gd name="T62" fmla="*/ 0 w 304"/>
                  <a:gd name="T63" fmla="*/ 1 h 272"/>
                  <a:gd name="T64" fmla="*/ 0 w 304"/>
                  <a:gd name="T65" fmla="*/ 1 h 272"/>
                  <a:gd name="T66" fmla="*/ 0 w 304"/>
                  <a:gd name="T67" fmla="*/ 1 h 272"/>
                  <a:gd name="T68" fmla="*/ 0 w 304"/>
                  <a:gd name="T69" fmla="*/ 1 h 272"/>
                  <a:gd name="T70" fmla="*/ 0 w 304"/>
                  <a:gd name="T71" fmla="*/ 1 h 272"/>
                  <a:gd name="T72" fmla="*/ 0 w 304"/>
                  <a:gd name="T73" fmla="*/ 1 h 272"/>
                  <a:gd name="T74" fmla="*/ 0 w 304"/>
                  <a:gd name="T75" fmla="*/ 1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4"/>
                  <a:gd name="T115" fmla="*/ 0 h 272"/>
                  <a:gd name="T116" fmla="*/ 304 w 304"/>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3" name="Freeform 22"/>
              <p:cNvSpPr>
                <a:spLocks/>
              </p:cNvSpPr>
              <p:nvPr/>
            </p:nvSpPr>
            <p:spPr bwMode="auto">
              <a:xfrm>
                <a:off x="1403" y="2357"/>
                <a:ext cx="34" cy="82"/>
              </a:xfrm>
              <a:custGeom>
                <a:avLst/>
                <a:gdLst>
                  <a:gd name="T0" fmla="*/ 0 w 103"/>
                  <a:gd name="T1" fmla="*/ 1 h 164"/>
                  <a:gd name="T2" fmla="*/ 0 w 103"/>
                  <a:gd name="T3" fmla="*/ 1 h 164"/>
                  <a:gd name="T4" fmla="*/ 0 w 103"/>
                  <a:gd name="T5" fmla="*/ 1 h 164"/>
                  <a:gd name="T6" fmla="*/ 0 w 103"/>
                  <a:gd name="T7" fmla="*/ 1 h 164"/>
                  <a:gd name="T8" fmla="*/ 0 w 103"/>
                  <a:gd name="T9" fmla="*/ 0 h 164"/>
                  <a:gd name="T10" fmla="*/ 0 w 103"/>
                  <a:gd name="T11" fmla="*/ 1 h 164"/>
                  <a:gd name="T12" fmla="*/ 0 w 103"/>
                  <a:gd name="T13" fmla="*/ 1 h 164"/>
                  <a:gd name="T14" fmla="*/ 0 w 103"/>
                  <a:gd name="T15" fmla="*/ 1 h 164"/>
                  <a:gd name="T16" fmla="*/ 0 w 103"/>
                  <a:gd name="T17" fmla="*/ 1 h 164"/>
                  <a:gd name="T18" fmla="*/ 0 w 103"/>
                  <a:gd name="T19" fmla="*/ 1 h 164"/>
                  <a:gd name="T20" fmla="*/ 0 w 103"/>
                  <a:gd name="T21" fmla="*/ 1 h 164"/>
                  <a:gd name="T22" fmla="*/ 0 w 103"/>
                  <a:gd name="T23" fmla="*/ 1 h 164"/>
                  <a:gd name="T24" fmla="*/ 0 w 103"/>
                  <a:gd name="T25" fmla="*/ 1 h 164"/>
                  <a:gd name="T26" fmla="*/ 0 w 103"/>
                  <a:gd name="T27" fmla="*/ 1 h 164"/>
                  <a:gd name="T28" fmla="*/ 0 w 103"/>
                  <a:gd name="T29" fmla="*/ 1 h 164"/>
                  <a:gd name="T30" fmla="*/ 0 w 103"/>
                  <a:gd name="T31" fmla="*/ 1 h 164"/>
                  <a:gd name="T32" fmla="*/ 0 w 103"/>
                  <a:gd name="T33" fmla="*/ 1 h 164"/>
                  <a:gd name="T34" fmla="*/ 0 w 103"/>
                  <a:gd name="T35" fmla="*/ 1 h 164"/>
                  <a:gd name="T36" fmla="*/ 0 w 103"/>
                  <a:gd name="T37" fmla="*/ 1 h 164"/>
                  <a:gd name="T38" fmla="*/ 0 w 103"/>
                  <a:gd name="T39" fmla="*/ 1 h 164"/>
                  <a:gd name="T40" fmla="*/ 0 w 103"/>
                  <a:gd name="T41" fmla="*/ 1 h 164"/>
                  <a:gd name="T42" fmla="*/ 0 w 103"/>
                  <a:gd name="T43" fmla="*/ 1 h 164"/>
                  <a:gd name="T44" fmla="*/ 0 w 103"/>
                  <a:gd name="T45" fmla="*/ 1 h 164"/>
                  <a:gd name="T46" fmla="*/ 0 w 103"/>
                  <a:gd name="T47" fmla="*/ 1 h 164"/>
                  <a:gd name="T48" fmla="*/ 0 w 103"/>
                  <a:gd name="T49" fmla="*/ 1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164"/>
                  <a:gd name="T77" fmla="*/ 103 w 103"/>
                  <a:gd name="T78" fmla="*/ 164 h 1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4" name="Freeform 23"/>
              <p:cNvSpPr>
                <a:spLocks/>
              </p:cNvSpPr>
              <p:nvPr/>
            </p:nvSpPr>
            <p:spPr bwMode="auto">
              <a:xfrm>
                <a:off x="1388" y="2313"/>
                <a:ext cx="18" cy="42"/>
              </a:xfrm>
              <a:custGeom>
                <a:avLst/>
                <a:gdLst>
                  <a:gd name="T0" fmla="*/ 0 w 54"/>
                  <a:gd name="T1" fmla="*/ 1 h 82"/>
                  <a:gd name="T2" fmla="*/ 0 w 54"/>
                  <a:gd name="T3" fmla="*/ 1 h 82"/>
                  <a:gd name="T4" fmla="*/ 0 w 54"/>
                  <a:gd name="T5" fmla="*/ 1 h 82"/>
                  <a:gd name="T6" fmla="*/ 0 w 54"/>
                  <a:gd name="T7" fmla="*/ 0 h 82"/>
                  <a:gd name="T8" fmla="*/ 0 w 54"/>
                  <a:gd name="T9" fmla="*/ 0 h 82"/>
                  <a:gd name="T10" fmla="*/ 0 w 54"/>
                  <a:gd name="T11" fmla="*/ 1 h 82"/>
                  <a:gd name="T12" fmla="*/ 0 w 54"/>
                  <a:gd name="T13" fmla="*/ 1 h 82"/>
                  <a:gd name="T14" fmla="*/ 0 w 54"/>
                  <a:gd name="T15" fmla="*/ 1 h 82"/>
                  <a:gd name="T16" fmla="*/ 0 w 54"/>
                  <a:gd name="T17" fmla="*/ 1 h 82"/>
                  <a:gd name="T18" fmla="*/ 0 w 54"/>
                  <a:gd name="T19" fmla="*/ 1 h 82"/>
                  <a:gd name="T20" fmla="*/ 0 w 54"/>
                  <a:gd name="T21" fmla="*/ 1 h 82"/>
                  <a:gd name="T22" fmla="*/ 0 w 54"/>
                  <a:gd name="T23" fmla="*/ 1 h 82"/>
                  <a:gd name="T24" fmla="*/ 0 w 54"/>
                  <a:gd name="T25" fmla="*/ 1 h 82"/>
                  <a:gd name="T26" fmla="*/ 0 w 54"/>
                  <a:gd name="T27" fmla="*/ 1 h 82"/>
                  <a:gd name="T28" fmla="*/ 0 w 54"/>
                  <a:gd name="T29" fmla="*/ 1 h 82"/>
                  <a:gd name="T30" fmla="*/ 0 w 54"/>
                  <a:gd name="T31" fmla="*/ 1 h 82"/>
                  <a:gd name="T32" fmla="*/ 0 w 54"/>
                  <a:gd name="T33" fmla="*/ 1 h 82"/>
                  <a:gd name="T34" fmla="*/ 0 w 54"/>
                  <a:gd name="T35" fmla="*/ 1 h 82"/>
                  <a:gd name="T36" fmla="*/ 0 w 54"/>
                  <a:gd name="T37" fmla="*/ 1 h 82"/>
                  <a:gd name="T38" fmla="*/ 0 w 54"/>
                  <a:gd name="T39" fmla="*/ 1 h 82"/>
                  <a:gd name="T40" fmla="*/ 0 w 54"/>
                  <a:gd name="T41" fmla="*/ 1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82"/>
                  <a:gd name="T65" fmla="*/ 54 w 54"/>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5" name="Freeform 24"/>
              <p:cNvSpPr>
                <a:spLocks/>
              </p:cNvSpPr>
              <p:nvPr/>
            </p:nvSpPr>
            <p:spPr bwMode="auto">
              <a:xfrm>
                <a:off x="1373" y="2283"/>
                <a:ext cx="16" cy="24"/>
              </a:xfrm>
              <a:custGeom>
                <a:avLst/>
                <a:gdLst>
                  <a:gd name="T0" fmla="*/ 0 w 46"/>
                  <a:gd name="T1" fmla="*/ 1 h 47"/>
                  <a:gd name="T2" fmla="*/ 0 w 46"/>
                  <a:gd name="T3" fmla="*/ 1 h 47"/>
                  <a:gd name="T4" fmla="*/ 0 w 46"/>
                  <a:gd name="T5" fmla="*/ 1 h 47"/>
                  <a:gd name="T6" fmla="*/ 0 w 46"/>
                  <a:gd name="T7" fmla="*/ 1 h 47"/>
                  <a:gd name="T8" fmla="*/ 0 w 46"/>
                  <a:gd name="T9" fmla="*/ 1 h 47"/>
                  <a:gd name="T10" fmla="*/ 0 w 46"/>
                  <a:gd name="T11" fmla="*/ 1 h 47"/>
                  <a:gd name="T12" fmla="*/ 0 w 46"/>
                  <a:gd name="T13" fmla="*/ 1 h 47"/>
                  <a:gd name="T14" fmla="*/ 0 w 46"/>
                  <a:gd name="T15" fmla="*/ 0 h 47"/>
                  <a:gd name="T16" fmla="*/ 0 w 46"/>
                  <a:gd name="T17" fmla="*/ 0 h 47"/>
                  <a:gd name="T18" fmla="*/ 0 w 46"/>
                  <a:gd name="T19" fmla="*/ 1 h 47"/>
                  <a:gd name="T20" fmla="*/ 0 w 46"/>
                  <a:gd name="T21" fmla="*/ 1 h 47"/>
                  <a:gd name="T22" fmla="*/ 0 w 46"/>
                  <a:gd name="T23" fmla="*/ 1 h 47"/>
                  <a:gd name="T24" fmla="*/ 0 w 46"/>
                  <a:gd name="T25" fmla="*/ 1 h 47"/>
                  <a:gd name="T26" fmla="*/ 0 w 46"/>
                  <a:gd name="T27" fmla="*/ 1 h 47"/>
                  <a:gd name="T28" fmla="*/ 0 w 46"/>
                  <a:gd name="T29" fmla="*/ 1 h 47"/>
                  <a:gd name="T30" fmla="*/ 0 w 46"/>
                  <a:gd name="T31" fmla="*/ 1 h 47"/>
                  <a:gd name="T32" fmla="*/ 0 w 46"/>
                  <a:gd name="T33" fmla="*/ 1 h 47"/>
                  <a:gd name="T34" fmla="*/ 0 w 46"/>
                  <a:gd name="T35" fmla="*/ 1 h 47"/>
                  <a:gd name="T36" fmla="*/ 0 w 46"/>
                  <a:gd name="T37" fmla="*/ 1 h 47"/>
                  <a:gd name="T38" fmla="*/ 0 w 46"/>
                  <a:gd name="T39" fmla="*/ 1 h 47"/>
                  <a:gd name="T40" fmla="*/ 0 w 46"/>
                  <a:gd name="T41" fmla="*/ 1 h 47"/>
                  <a:gd name="T42" fmla="*/ 0 w 46"/>
                  <a:gd name="T43" fmla="*/ 1 h 47"/>
                  <a:gd name="T44" fmla="*/ 0 w 46"/>
                  <a:gd name="T45" fmla="*/ 1 h 47"/>
                  <a:gd name="T46" fmla="*/ 0 w 46"/>
                  <a:gd name="T47" fmla="*/ 1 h 47"/>
                  <a:gd name="T48" fmla="*/ 0 w 46"/>
                  <a:gd name="T49" fmla="*/ 1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47"/>
                  <a:gd name="T77" fmla="*/ 46 w 46"/>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47">
                    <a:moveTo>
                      <a:pt x="24" y="6"/>
                    </a:move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6" name="Freeform 25"/>
              <p:cNvSpPr>
                <a:spLocks/>
              </p:cNvSpPr>
              <p:nvPr/>
            </p:nvSpPr>
            <p:spPr bwMode="auto">
              <a:xfrm>
                <a:off x="1360" y="2263"/>
                <a:ext cx="21" cy="16"/>
              </a:xfrm>
              <a:custGeom>
                <a:avLst/>
                <a:gdLst>
                  <a:gd name="T0" fmla="*/ 0 w 63"/>
                  <a:gd name="T1" fmla="*/ 1 h 31"/>
                  <a:gd name="T2" fmla="*/ 0 w 63"/>
                  <a:gd name="T3" fmla="*/ 1 h 31"/>
                  <a:gd name="T4" fmla="*/ 0 w 63"/>
                  <a:gd name="T5" fmla="*/ 1 h 31"/>
                  <a:gd name="T6" fmla="*/ 0 w 63"/>
                  <a:gd name="T7" fmla="*/ 1 h 31"/>
                  <a:gd name="T8" fmla="*/ 0 w 63"/>
                  <a:gd name="T9" fmla="*/ 1 h 31"/>
                  <a:gd name="T10" fmla="*/ 0 w 63"/>
                  <a:gd name="T11" fmla="*/ 1 h 31"/>
                  <a:gd name="T12" fmla="*/ 0 w 63"/>
                  <a:gd name="T13" fmla="*/ 1 h 31"/>
                  <a:gd name="T14" fmla="*/ 0 w 63"/>
                  <a:gd name="T15" fmla="*/ 0 h 31"/>
                  <a:gd name="T16" fmla="*/ 0 w 63"/>
                  <a:gd name="T17" fmla="*/ 0 h 31"/>
                  <a:gd name="T18" fmla="*/ 0 w 63"/>
                  <a:gd name="T19" fmla="*/ 0 h 31"/>
                  <a:gd name="T20" fmla="*/ 0 w 63"/>
                  <a:gd name="T21" fmla="*/ 1 h 31"/>
                  <a:gd name="T22" fmla="*/ 0 w 63"/>
                  <a:gd name="T23" fmla="*/ 1 h 31"/>
                  <a:gd name="T24" fmla="*/ 0 w 63"/>
                  <a:gd name="T25" fmla="*/ 1 h 31"/>
                  <a:gd name="T26" fmla="*/ 0 w 63"/>
                  <a:gd name="T27" fmla="*/ 1 h 31"/>
                  <a:gd name="T28" fmla="*/ 0 w 63"/>
                  <a:gd name="T29" fmla="*/ 1 h 31"/>
                  <a:gd name="T30" fmla="*/ 0 w 63"/>
                  <a:gd name="T31" fmla="*/ 1 h 31"/>
                  <a:gd name="T32" fmla="*/ 0 w 63"/>
                  <a:gd name="T33" fmla="*/ 1 h 31"/>
                  <a:gd name="T34" fmla="*/ 0 w 63"/>
                  <a:gd name="T35" fmla="*/ 1 h 31"/>
                  <a:gd name="T36" fmla="*/ 0 w 63"/>
                  <a:gd name="T37" fmla="*/ 1 h 31"/>
                  <a:gd name="T38" fmla="*/ 0 w 63"/>
                  <a:gd name="T39" fmla="*/ 1 h 31"/>
                  <a:gd name="T40" fmla="*/ 0 w 63"/>
                  <a:gd name="T41" fmla="*/ 1 h 31"/>
                  <a:gd name="T42" fmla="*/ 0 w 63"/>
                  <a:gd name="T43" fmla="*/ 1 h 31"/>
                  <a:gd name="T44" fmla="*/ 0 w 63"/>
                  <a:gd name="T45" fmla="*/ 1 h 31"/>
                  <a:gd name="T46" fmla="*/ 0 w 63"/>
                  <a:gd name="T47" fmla="*/ 1 h 31"/>
                  <a:gd name="T48" fmla="*/ 0 w 63"/>
                  <a:gd name="T49" fmla="*/ 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31"/>
                  <a:gd name="T77" fmla="*/ 63 w 63"/>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7" name="Freeform 26"/>
              <p:cNvSpPr>
                <a:spLocks/>
              </p:cNvSpPr>
              <p:nvPr/>
            </p:nvSpPr>
            <p:spPr bwMode="auto">
              <a:xfrm>
                <a:off x="1261" y="2237"/>
                <a:ext cx="81" cy="103"/>
              </a:xfrm>
              <a:custGeom>
                <a:avLst/>
                <a:gdLst>
                  <a:gd name="T0" fmla="*/ 0 w 245"/>
                  <a:gd name="T1" fmla="*/ 1 h 206"/>
                  <a:gd name="T2" fmla="*/ 0 w 245"/>
                  <a:gd name="T3" fmla="*/ 1 h 206"/>
                  <a:gd name="T4" fmla="*/ 0 w 245"/>
                  <a:gd name="T5" fmla="*/ 1 h 206"/>
                  <a:gd name="T6" fmla="*/ 0 w 245"/>
                  <a:gd name="T7" fmla="*/ 1 h 206"/>
                  <a:gd name="T8" fmla="*/ 0 w 245"/>
                  <a:gd name="T9" fmla="*/ 1 h 206"/>
                  <a:gd name="T10" fmla="*/ 0 w 245"/>
                  <a:gd name="T11" fmla="*/ 1 h 206"/>
                  <a:gd name="T12" fmla="*/ 0 w 245"/>
                  <a:gd name="T13" fmla="*/ 1 h 206"/>
                  <a:gd name="T14" fmla="*/ 0 w 245"/>
                  <a:gd name="T15" fmla="*/ 1 h 206"/>
                  <a:gd name="T16" fmla="*/ 0 w 245"/>
                  <a:gd name="T17" fmla="*/ 1 h 206"/>
                  <a:gd name="T18" fmla="*/ 0 w 245"/>
                  <a:gd name="T19" fmla="*/ 1 h 206"/>
                  <a:gd name="T20" fmla="*/ 0 w 245"/>
                  <a:gd name="T21" fmla="*/ 1 h 206"/>
                  <a:gd name="T22" fmla="*/ 0 w 245"/>
                  <a:gd name="T23" fmla="*/ 1 h 206"/>
                  <a:gd name="T24" fmla="*/ 0 w 245"/>
                  <a:gd name="T25" fmla="*/ 1 h 206"/>
                  <a:gd name="T26" fmla="*/ 0 w 245"/>
                  <a:gd name="T27" fmla="*/ 1 h 206"/>
                  <a:gd name="T28" fmla="*/ 0 w 245"/>
                  <a:gd name="T29" fmla="*/ 1 h 206"/>
                  <a:gd name="T30" fmla="*/ 0 w 245"/>
                  <a:gd name="T31" fmla="*/ 1 h 206"/>
                  <a:gd name="T32" fmla="*/ 0 w 245"/>
                  <a:gd name="T33" fmla="*/ 1 h 206"/>
                  <a:gd name="T34" fmla="*/ 0 w 245"/>
                  <a:gd name="T35" fmla="*/ 1 h 206"/>
                  <a:gd name="T36" fmla="*/ 0 w 245"/>
                  <a:gd name="T37" fmla="*/ 1 h 206"/>
                  <a:gd name="T38" fmla="*/ 0 w 245"/>
                  <a:gd name="T39" fmla="*/ 1 h 206"/>
                  <a:gd name="T40" fmla="*/ 0 w 245"/>
                  <a:gd name="T41" fmla="*/ 1 h 206"/>
                  <a:gd name="T42" fmla="*/ 0 w 245"/>
                  <a:gd name="T43" fmla="*/ 1 h 206"/>
                  <a:gd name="T44" fmla="*/ 0 w 245"/>
                  <a:gd name="T45" fmla="*/ 1 h 206"/>
                  <a:gd name="T46" fmla="*/ 0 w 245"/>
                  <a:gd name="T47" fmla="*/ 1 h 206"/>
                  <a:gd name="T48" fmla="*/ 0 w 245"/>
                  <a:gd name="T49" fmla="*/ 1 h 206"/>
                  <a:gd name="T50" fmla="*/ 0 w 245"/>
                  <a:gd name="T51" fmla="*/ 1 h 206"/>
                  <a:gd name="T52" fmla="*/ 0 w 245"/>
                  <a:gd name="T53" fmla="*/ 1 h 206"/>
                  <a:gd name="T54" fmla="*/ 0 w 245"/>
                  <a:gd name="T55" fmla="*/ 1 h 206"/>
                  <a:gd name="T56" fmla="*/ 0 w 245"/>
                  <a:gd name="T57" fmla="*/ 1 h 206"/>
                  <a:gd name="T58" fmla="*/ 0 w 245"/>
                  <a:gd name="T59" fmla="*/ 1 h 206"/>
                  <a:gd name="T60" fmla="*/ 0 w 245"/>
                  <a:gd name="T61" fmla="*/ 1 h 206"/>
                  <a:gd name="T62" fmla="*/ 0 w 245"/>
                  <a:gd name="T63" fmla="*/ 1 h 206"/>
                  <a:gd name="T64" fmla="*/ 0 w 245"/>
                  <a:gd name="T65" fmla="*/ 1 h 206"/>
                  <a:gd name="T66" fmla="*/ 0 w 245"/>
                  <a:gd name="T67" fmla="*/ 1 h 206"/>
                  <a:gd name="T68" fmla="*/ 0 w 245"/>
                  <a:gd name="T69" fmla="*/ 1 h 206"/>
                  <a:gd name="T70" fmla="*/ 0 w 245"/>
                  <a:gd name="T71" fmla="*/ 1 h 206"/>
                  <a:gd name="T72" fmla="*/ 0 w 245"/>
                  <a:gd name="T73" fmla="*/ 1 h 206"/>
                  <a:gd name="T74" fmla="*/ 0 w 245"/>
                  <a:gd name="T75" fmla="*/ 1 h 206"/>
                  <a:gd name="T76" fmla="*/ 0 w 245"/>
                  <a:gd name="T77" fmla="*/ 1 h 206"/>
                  <a:gd name="T78" fmla="*/ 0 w 245"/>
                  <a:gd name="T79" fmla="*/ 1 h 206"/>
                  <a:gd name="T80" fmla="*/ 0 w 245"/>
                  <a:gd name="T81" fmla="*/ 1 h 206"/>
                  <a:gd name="T82" fmla="*/ 0 w 245"/>
                  <a:gd name="T83" fmla="*/ 1 h 206"/>
                  <a:gd name="T84" fmla="*/ 0 w 245"/>
                  <a:gd name="T85" fmla="*/ 1 h 206"/>
                  <a:gd name="T86" fmla="*/ 0 w 245"/>
                  <a:gd name="T87" fmla="*/ 1 h 206"/>
                  <a:gd name="T88" fmla="*/ 0 w 245"/>
                  <a:gd name="T89" fmla="*/ 1 h 206"/>
                  <a:gd name="T90" fmla="*/ 0 w 245"/>
                  <a:gd name="T91" fmla="*/ 1 h 206"/>
                  <a:gd name="T92" fmla="*/ 0 w 245"/>
                  <a:gd name="T93" fmla="*/ 1 h 206"/>
                  <a:gd name="T94" fmla="*/ 0 w 245"/>
                  <a:gd name="T95" fmla="*/ 1 h 206"/>
                  <a:gd name="T96" fmla="*/ 0 w 245"/>
                  <a:gd name="T97" fmla="*/ 1 h 206"/>
                  <a:gd name="T98" fmla="*/ 0 w 245"/>
                  <a:gd name="T99" fmla="*/ 1 h 206"/>
                  <a:gd name="T100" fmla="*/ 0 w 245"/>
                  <a:gd name="T101" fmla="*/ 1 h 206"/>
                  <a:gd name="T102" fmla="*/ 0 w 245"/>
                  <a:gd name="T103" fmla="*/ 1 h 206"/>
                  <a:gd name="T104" fmla="*/ 0 w 245"/>
                  <a:gd name="T105" fmla="*/ 1 h 206"/>
                  <a:gd name="T106" fmla="*/ 0 w 245"/>
                  <a:gd name="T107" fmla="*/ 1 h 206"/>
                  <a:gd name="T108" fmla="*/ 0 w 245"/>
                  <a:gd name="T109" fmla="*/ 0 h 206"/>
                  <a:gd name="T110" fmla="*/ 0 w 245"/>
                  <a:gd name="T111" fmla="*/ 1 h 206"/>
                  <a:gd name="T112" fmla="*/ 0 w 245"/>
                  <a:gd name="T113" fmla="*/ 1 h 206"/>
                  <a:gd name="T114" fmla="*/ 0 w 245"/>
                  <a:gd name="T115" fmla="*/ 1 h 206"/>
                  <a:gd name="T116" fmla="*/ 0 w 245"/>
                  <a:gd name="T117" fmla="*/ 1 h 206"/>
                  <a:gd name="T118" fmla="*/ 0 w 245"/>
                  <a:gd name="T119" fmla="*/ 1 h 206"/>
                  <a:gd name="T120" fmla="*/ 0 w 245"/>
                  <a:gd name="T121" fmla="*/ 1 h 2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206"/>
                  <a:gd name="T185" fmla="*/ 245 w 245"/>
                  <a:gd name="T186" fmla="*/ 206 h 2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8" name="Freeform 27"/>
              <p:cNvSpPr>
                <a:spLocks/>
              </p:cNvSpPr>
              <p:nvPr/>
            </p:nvSpPr>
            <p:spPr bwMode="auto">
              <a:xfrm>
                <a:off x="1401" y="2236"/>
                <a:ext cx="53" cy="80"/>
              </a:xfrm>
              <a:custGeom>
                <a:avLst/>
                <a:gdLst>
                  <a:gd name="T0" fmla="*/ 0 w 159"/>
                  <a:gd name="T1" fmla="*/ 1 h 160"/>
                  <a:gd name="T2" fmla="*/ 0 w 159"/>
                  <a:gd name="T3" fmla="*/ 1 h 160"/>
                  <a:gd name="T4" fmla="*/ 0 w 159"/>
                  <a:gd name="T5" fmla="*/ 1 h 160"/>
                  <a:gd name="T6" fmla="*/ 0 w 159"/>
                  <a:gd name="T7" fmla="*/ 1 h 160"/>
                  <a:gd name="T8" fmla="*/ 0 w 159"/>
                  <a:gd name="T9" fmla="*/ 1 h 160"/>
                  <a:gd name="T10" fmla="*/ 0 w 159"/>
                  <a:gd name="T11" fmla="*/ 1 h 160"/>
                  <a:gd name="T12" fmla="*/ 0 w 159"/>
                  <a:gd name="T13" fmla="*/ 1 h 160"/>
                  <a:gd name="T14" fmla="*/ 0 w 159"/>
                  <a:gd name="T15" fmla="*/ 1 h 160"/>
                  <a:gd name="T16" fmla="*/ 0 w 159"/>
                  <a:gd name="T17" fmla="*/ 1 h 160"/>
                  <a:gd name="T18" fmla="*/ 0 w 159"/>
                  <a:gd name="T19" fmla="*/ 1 h 160"/>
                  <a:gd name="T20" fmla="*/ 0 w 159"/>
                  <a:gd name="T21" fmla="*/ 1 h 160"/>
                  <a:gd name="T22" fmla="*/ 0 w 159"/>
                  <a:gd name="T23" fmla="*/ 1 h 160"/>
                  <a:gd name="T24" fmla="*/ 0 w 159"/>
                  <a:gd name="T25" fmla="*/ 1 h 160"/>
                  <a:gd name="T26" fmla="*/ 0 w 159"/>
                  <a:gd name="T27" fmla="*/ 1 h 160"/>
                  <a:gd name="T28" fmla="*/ 0 w 159"/>
                  <a:gd name="T29" fmla="*/ 1 h 160"/>
                  <a:gd name="T30" fmla="*/ 0 w 159"/>
                  <a:gd name="T31" fmla="*/ 1 h 160"/>
                  <a:gd name="T32" fmla="*/ 0 w 159"/>
                  <a:gd name="T33" fmla="*/ 1 h 160"/>
                  <a:gd name="T34" fmla="*/ 0 w 159"/>
                  <a:gd name="T35" fmla="*/ 1 h 160"/>
                  <a:gd name="T36" fmla="*/ 0 w 159"/>
                  <a:gd name="T37" fmla="*/ 1 h 160"/>
                  <a:gd name="T38" fmla="*/ 0 w 159"/>
                  <a:gd name="T39" fmla="*/ 1 h 160"/>
                  <a:gd name="T40" fmla="*/ 0 w 159"/>
                  <a:gd name="T41" fmla="*/ 1 h 160"/>
                  <a:gd name="T42" fmla="*/ 0 w 159"/>
                  <a:gd name="T43" fmla="*/ 1 h 160"/>
                  <a:gd name="T44" fmla="*/ 0 w 159"/>
                  <a:gd name="T45" fmla="*/ 1 h 160"/>
                  <a:gd name="T46" fmla="*/ 0 w 159"/>
                  <a:gd name="T47" fmla="*/ 1 h 160"/>
                  <a:gd name="T48" fmla="*/ 0 w 159"/>
                  <a:gd name="T49" fmla="*/ 1 h 160"/>
                  <a:gd name="T50" fmla="*/ 0 w 159"/>
                  <a:gd name="T51" fmla="*/ 1 h 160"/>
                  <a:gd name="T52" fmla="*/ 0 w 159"/>
                  <a:gd name="T53" fmla="*/ 1 h 160"/>
                  <a:gd name="T54" fmla="*/ 0 w 159"/>
                  <a:gd name="T55" fmla="*/ 1 h 160"/>
                  <a:gd name="T56" fmla="*/ 0 w 159"/>
                  <a:gd name="T57" fmla="*/ 1 h 160"/>
                  <a:gd name="T58" fmla="*/ 0 w 159"/>
                  <a:gd name="T59" fmla="*/ 1 h 160"/>
                  <a:gd name="T60" fmla="*/ 0 w 159"/>
                  <a:gd name="T61" fmla="*/ 0 h 160"/>
                  <a:gd name="T62" fmla="*/ 0 w 159"/>
                  <a:gd name="T63" fmla="*/ 1 h 160"/>
                  <a:gd name="T64" fmla="*/ 0 w 159"/>
                  <a:gd name="T65" fmla="*/ 1 h 160"/>
                  <a:gd name="T66" fmla="*/ 0 w 159"/>
                  <a:gd name="T67" fmla="*/ 1 h 160"/>
                  <a:gd name="T68" fmla="*/ 0 w 159"/>
                  <a:gd name="T69" fmla="*/ 1 h 160"/>
                  <a:gd name="T70" fmla="*/ 0 w 159"/>
                  <a:gd name="T71" fmla="*/ 1 h 160"/>
                  <a:gd name="T72" fmla="*/ 0 w 159"/>
                  <a:gd name="T73" fmla="*/ 1 h 160"/>
                  <a:gd name="T74" fmla="*/ 0 w 159"/>
                  <a:gd name="T75" fmla="*/ 1 h 160"/>
                  <a:gd name="T76" fmla="*/ 0 w 159"/>
                  <a:gd name="T77" fmla="*/ 1 h 160"/>
                  <a:gd name="T78" fmla="*/ 0 w 159"/>
                  <a:gd name="T79" fmla="*/ 1 h 160"/>
                  <a:gd name="T80" fmla="*/ 0 w 159"/>
                  <a:gd name="T81" fmla="*/ 1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9"/>
                  <a:gd name="T124" fmla="*/ 0 h 160"/>
                  <a:gd name="T125" fmla="*/ 159 w 159"/>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9" name="Freeform 28"/>
              <p:cNvSpPr>
                <a:spLocks/>
              </p:cNvSpPr>
              <p:nvPr/>
            </p:nvSpPr>
            <p:spPr bwMode="auto">
              <a:xfrm>
                <a:off x="1208" y="2218"/>
                <a:ext cx="133" cy="166"/>
              </a:xfrm>
              <a:custGeom>
                <a:avLst/>
                <a:gdLst>
                  <a:gd name="T0" fmla="*/ 0 w 399"/>
                  <a:gd name="T1" fmla="*/ 1 h 332"/>
                  <a:gd name="T2" fmla="*/ 0 w 399"/>
                  <a:gd name="T3" fmla="*/ 1 h 332"/>
                  <a:gd name="T4" fmla="*/ 0 w 399"/>
                  <a:gd name="T5" fmla="*/ 1 h 332"/>
                  <a:gd name="T6" fmla="*/ 0 w 399"/>
                  <a:gd name="T7" fmla="*/ 1 h 332"/>
                  <a:gd name="T8" fmla="*/ 0 w 399"/>
                  <a:gd name="T9" fmla="*/ 1 h 332"/>
                  <a:gd name="T10" fmla="*/ 0 w 399"/>
                  <a:gd name="T11" fmla="*/ 1 h 332"/>
                  <a:gd name="T12" fmla="*/ 0 w 399"/>
                  <a:gd name="T13" fmla="*/ 1 h 332"/>
                  <a:gd name="T14" fmla="*/ 0 w 399"/>
                  <a:gd name="T15" fmla="*/ 1 h 332"/>
                  <a:gd name="T16" fmla="*/ 0 w 399"/>
                  <a:gd name="T17" fmla="*/ 1 h 332"/>
                  <a:gd name="T18" fmla="*/ 0 w 399"/>
                  <a:gd name="T19" fmla="*/ 1 h 332"/>
                  <a:gd name="T20" fmla="*/ 0 w 399"/>
                  <a:gd name="T21" fmla="*/ 1 h 332"/>
                  <a:gd name="T22" fmla="*/ 0 w 399"/>
                  <a:gd name="T23" fmla="*/ 1 h 332"/>
                  <a:gd name="T24" fmla="*/ 0 w 399"/>
                  <a:gd name="T25" fmla="*/ 1 h 332"/>
                  <a:gd name="T26" fmla="*/ 0 w 399"/>
                  <a:gd name="T27" fmla="*/ 1 h 332"/>
                  <a:gd name="T28" fmla="*/ 0 w 399"/>
                  <a:gd name="T29" fmla="*/ 1 h 332"/>
                  <a:gd name="T30" fmla="*/ 0 w 399"/>
                  <a:gd name="T31" fmla="*/ 1 h 332"/>
                  <a:gd name="T32" fmla="*/ 0 w 399"/>
                  <a:gd name="T33" fmla="*/ 1 h 332"/>
                  <a:gd name="T34" fmla="*/ 0 w 399"/>
                  <a:gd name="T35" fmla="*/ 1 h 332"/>
                  <a:gd name="T36" fmla="*/ 0 w 399"/>
                  <a:gd name="T37" fmla="*/ 1 h 332"/>
                  <a:gd name="T38" fmla="*/ 0 w 399"/>
                  <a:gd name="T39" fmla="*/ 1 h 332"/>
                  <a:gd name="T40" fmla="*/ 0 w 399"/>
                  <a:gd name="T41" fmla="*/ 1 h 332"/>
                  <a:gd name="T42" fmla="*/ 0 w 399"/>
                  <a:gd name="T43" fmla="*/ 1 h 332"/>
                  <a:gd name="T44" fmla="*/ 0 w 399"/>
                  <a:gd name="T45" fmla="*/ 1 h 332"/>
                  <a:gd name="T46" fmla="*/ 0 w 399"/>
                  <a:gd name="T47" fmla="*/ 1 h 332"/>
                  <a:gd name="T48" fmla="*/ 0 w 399"/>
                  <a:gd name="T49" fmla="*/ 1 h 332"/>
                  <a:gd name="T50" fmla="*/ 0 w 399"/>
                  <a:gd name="T51" fmla="*/ 1 h 332"/>
                  <a:gd name="T52" fmla="*/ 0 w 399"/>
                  <a:gd name="T53" fmla="*/ 1 h 332"/>
                  <a:gd name="T54" fmla="*/ 0 w 399"/>
                  <a:gd name="T55" fmla="*/ 1 h 332"/>
                  <a:gd name="T56" fmla="*/ 0 w 399"/>
                  <a:gd name="T57" fmla="*/ 1 h 332"/>
                  <a:gd name="T58" fmla="*/ 0 w 399"/>
                  <a:gd name="T59" fmla="*/ 1 h 332"/>
                  <a:gd name="T60" fmla="*/ 0 w 399"/>
                  <a:gd name="T61" fmla="*/ 1 h 332"/>
                  <a:gd name="T62" fmla="*/ 0 w 399"/>
                  <a:gd name="T63" fmla="*/ 1 h 332"/>
                  <a:gd name="T64" fmla="*/ 0 w 399"/>
                  <a:gd name="T65" fmla="*/ 1 h 332"/>
                  <a:gd name="T66" fmla="*/ 0 w 399"/>
                  <a:gd name="T67" fmla="*/ 1 h 332"/>
                  <a:gd name="T68" fmla="*/ 0 w 399"/>
                  <a:gd name="T69" fmla="*/ 1 h 332"/>
                  <a:gd name="T70" fmla="*/ 0 w 399"/>
                  <a:gd name="T71" fmla="*/ 1 h 332"/>
                  <a:gd name="T72" fmla="*/ 0 w 399"/>
                  <a:gd name="T73" fmla="*/ 1 h 332"/>
                  <a:gd name="T74" fmla="*/ 0 w 399"/>
                  <a:gd name="T75" fmla="*/ 1 h 332"/>
                  <a:gd name="T76" fmla="*/ 0 w 399"/>
                  <a:gd name="T77" fmla="*/ 1 h 332"/>
                  <a:gd name="T78" fmla="*/ 0 w 399"/>
                  <a:gd name="T79" fmla="*/ 1 h 332"/>
                  <a:gd name="T80" fmla="*/ 0 w 399"/>
                  <a:gd name="T81" fmla="*/ 0 h 332"/>
                  <a:gd name="T82" fmla="*/ 0 w 399"/>
                  <a:gd name="T83" fmla="*/ 1 h 332"/>
                  <a:gd name="T84" fmla="*/ 0 w 399"/>
                  <a:gd name="T85" fmla="*/ 1 h 332"/>
                  <a:gd name="T86" fmla="*/ 0 w 399"/>
                  <a:gd name="T87" fmla="*/ 1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2"/>
                  <a:gd name="T134" fmla="*/ 399 w 399"/>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20" name="Freeform 29"/>
              <p:cNvSpPr>
                <a:spLocks/>
              </p:cNvSpPr>
              <p:nvPr/>
            </p:nvSpPr>
            <p:spPr bwMode="auto">
              <a:xfrm>
                <a:off x="1396" y="2213"/>
                <a:ext cx="116" cy="110"/>
              </a:xfrm>
              <a:custGeom>
                <a:avLst/>
                <a:gdLst>
                  <a:gd name="T0" fmla="*/ 0 w 348"/>
                  <a:gd name="T1" fmla="*/ 0 h 222"/>
                  <a:gd name="T2" fmla="*/ 0 w 348"/>
                  <a:gd name="T3" fmla="*/ 0 h 222"/>
                  <a:gd name="T4" fmla="*/ 0 w 348"/>
                  <a:gd name="T5" fmla="*/ 0 h 222"/>
                  <a:gd name="T6" fmla="*/ 0 w 348"/>
                  <a:gd name="T7" fmla="*/ 0 h 222"/>
                  <a:gd name="T8" fmla="*/ 0 w 348"/>
                  <a:gd name="T9" fmla="*/ 0 h 222"/>
                  <a:gd name="T10" fmla="*/ 0 w 348"/>
                  <a:gd name="T11" fmla="*/ 0 h 222"/>
                  <a:gd name="T12" fmla="*/ 0 w 348"/>
                  <a:gd name="T13" fmla="*/ 0 h 222"/>
                  <a:gd name="T14" fmla="*/ 0 w 348"/>
                  <a:gd name="T15" fmla="*/ 0 h 222"/>
                  <a:gd name="T16" fmla="*/ 0 w 348"/>
                  <a:gd name="T17" fmla="*/ 0 h 222"/>
                  <a:gd name="T18" fmla="*/ 0 w 348"/>
                  <a:gd name="T19" fmla="*/ 0 h 222"/>
                  <a:gd name="T20" fmla="*/ 0 w 348"/>
                  <a:gd name="T21" fmla="*/ 0 h 222"/>
                  <a:gd name="T22" fmla="*/ 0 w 348"/>
                  <a:gd name="T23" fmla="*/ 0 h 222"/>
                  <a:gd name="T24" fmla="*/ 0 w 348"/>
                  <a:gd name="T25" fmla="*/ 0 h 222"/>
                  <a:gd name="T26" fmla="*/ 0 w 348"/>
                  <a:gd name="T27" fmla="*/ 0 h 222"/>
                  <a:gd name="T28" fmla="*/ 0 w 348"/>
                  <a:gd name="T29" fmla="*/ 0 h 222"/>
                  <a:gd name="T30" fmla="*/ 0 w 348"/>
                  <a:gd name="T31" fmla="*/ 0 h 222"/>
                  <a:gd name="T32" fmla="*/ 0 w 348"/>
                  <a:gd name="T33" fmla="*/ 0 h 222"/>
                  <a:gd name="T34" fmla="*/ 0 w 348"/>
                  <a:gd name="T35" fmla="*/ 0 h 222"/>
                  <a:gd name="T36" fmla="*/ 0 w 348"/>
                  <a:gd name="T37" fmla="*/ 0 h 222"/>
                  <a:gd name="T38" fmla="*/ 0 w 348"/>
                  <a:gd name="T39" fmla="*/ 0 h 222"/>
                  <a:gd name="T40" fmla="*/ 0 w 348"/>
                  <a:gd name="T41" fmla="*/ 0 h 222"/>
                  <a:gd name="T42" fmla="*/ 0 w 348"/>
                  <a:gd name="T43" fmla="*/ 0 h 222"/>
                  <a:gd name="T44" fmla="*/ 0 w 348"/>
                  <a:gd name="T45" fmla="*/ 0 h 222"/>
                  <a:gd name="T46" fmla="*/ 0 w 348"/>
                  <a:gd name="T47" fmla="*/ 0 h 222"/>
                  <a:gd name="T48" fmla="*/ 0 w 348"/>
                  <a:gd name="T49" fmla="*/ 0 h 222"/>
                  <a:gd name="T50" fmla="*/ 0 w 348"/>
                  <a:gd name="T51" fmla="*/ 0 h 222"/>
                  <a:gd name="T52" fmla="*/ 0 w 348"/>
                  <a:gd name="T53" fmla="*/ 0 h 222"/>
                  <a:gd name="T54" fmla="*/ 0 w 348"/>
                  <a:gd name="T55" fmla="*/ 0 h 222"/>
                  <a:gd name="T56" fmla="*/ 0 w 348"/>
                  <a:gd name="T57" fmla="*/ 0 h 222"/>
                  <a:gd name="T58" fmla="*/ 0 w 348"/>
                  <a:gd name="T59" fmla="*/ 0 h 222"/>
                  <a:gd name="T60" fmla="*/ 0 w 348"/>
                  <a:gd name="T61" fmla="*/ 0 h 222"/>
                  <a:gd name="T62" fmla="*/ 0 w 348"/>
                  <a:gd name="T63" fmla="*/ 0 h 222"/>
                  <a:gd name="T64" fmla="*/ 0 w 348"/>
                  <a:gd name="T65" fmla="*/ 0 h 222"/>
                  <a:gd name="T66" fmla="*/ 0 w 348"/>
                  <a:gd name="T67" fmla="*/ 0 h 222"/>
                  <a:gd name="T68" fmla="*/ 0 w 348"/>
                  <a:gd name="T69" fmla="*/ 0 h 222"/>
                  <a:gd name="T70" fmla="*/ 0 w 348"/>
                  <a:gd name="T71" fmla="*/ 0 h 222"/>
                  <a:gd name="T72" fmla="*/ 0 w 348"/>
                  <a:gd name="T73" fmla="*/ 0 h 222"/>
                  <a:gd name="T74" fmla="*/ 0 w 348"/>
                  <a:gd name="T75" fmla="*/ 0 h 222"/>
                  <a:gd name="T76" fmla="*/ 0 w 348"/>
                  <a:gd name="T77" fmla="*/ 0 h 222"/>
                  <a:gd name="T78" fmla="*/ 0 w 348"/>
                  <a:gd name="T79" fmla="*/ 0 h 222"/>
                  <a:gd name="T80" fmla="*/ 0 w 348"/>
                  <a:gd name="T81" fmla="*/ 0 h 222"/>
                  <a:gd name="T82" fmla="*/ 0 w 348"/>
                  <a:gd name="T83" fmla="*/ 0 h 222"/>
                  <a:gd name="T84" fmla="*/ 0 w 348"/>
                  <a:gd name="T85" fmla="*/ 0 h 222"/>
                  <a:gd name="T86" fmla="*/ 0 w 348"/>
                  <a:gd name="T87" fmla="*/ 0 h 222"/>
                  <a:gd name="T88" fmla="*/ 0 w 348"/>
                  <a:gd name="T89" fmla="*/ 0 h 222"/>
                  <a:gd name="T90" fmla="*/ 0 w 348"/>
                  <a:gd name="T91" fmla="*/ 0 h 222"/>
                  <a:gd name="T92" fmla="*/ 0 w 348"/>
                  <a:gd name="T93" fmla="*/ 0 h 222"/>
                  <a:gd name="T94" fmla="*/ 0 w 348"/>
                  <a:gd name="T95" fmla="*/ 0 h 222"/>
                  <a:gd name="T96" fmla="*/ 0 w 348"/>
                  <a:gd name="T97" fmla="*/ 0 h 222"/>
                  <a:gd name="T98" fmla="*/ 0 w 348"/>
                  <a:gd name="T99" fmla="*/ 0 h 222"/>
                  <a:gd name="T100" fmla="*/ 0 w 348"/>
                  <a:gd name="T101" fmla="*/ 0 h 222"/>
                  <a:gd name="T102" fmla="*/ 0 w 348"/>
                  <a:gd name="T103" fmla="*/ 0 h 222"/>
                  <a:gd name="T104" fmla="*/ 0 w 348"/>
                  <a:gd name="T105" fmla="*/ 0 h 222"/>
                  <a:gd name="T106" fmla="*/ 0 w 348"/>
                  <a:gd name="T107" fmla="*/ 0 h 222"/>
                  <a:gd name="T108" fmla="*/ 0 w 348"/>
                  <a:gd name="T109" fmla="*/ 0 h 222"/>
                  <a:gd name="T110" fmla="*/ 0 w 348"/>
                  <a:gd name="T111" fmla="*/ 0 h 222"/>
                  <a:gd name="T112" fmla="*/ 0 w 348"/>
                  <a:gd name="T113" fmla="*/ 0 h 222"/>
                  <a:gd name="T114" fmla="*/ 0 w 348"/>
                  <a:gd name="T115" fmla="*/ 0 h 222"/>
                  <a:gd name="T116" fmla="*/ 0 w 348"/>
                  <a:gd name="T117" fmla="*/ 0 h 222"/>
                  <a:gd name="T118" fmla="*/ 0 w 348"/>
                  <a:gd name="T119" fmla="*/ 0 h 222"/>
                  <a:gd name="T120" fmla="*/ 0 w 348"/>
                  <a:gd name="T121" fmla="*/ 0 h 2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8"/>
                  <a:gd name="T184" fmla="*/ 0 h 222"/>
                  <a:gd name="T185" fmla="*/ 348 w 348"/>
                  <a:gd name="T186" fmla="*/ 222 h 2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21" name="Freeform 30"/>
              <p:cNvSpPr>
                <a:spLocks/>
              </p:cNvSpPr>
              <p:nvPr/>
            </p:nvSpPr>
            <p:spPr bwMode="auto">
              <a:xfrm>
                <a:off x="1162" y="2273"/>
                <a:ext cx="48" cy="103"/>
              </a:xfrm>
              <a:custGeom>
                <a:avLst/>
                <a:gdLst>
                  <a:gd name="T0" fmla="*/ 0 w 142"/>
                  <a:gd name="T1" fmla="*/ 0 h 207"/>
                  <a:gd name="T2" fmla="*/ 0 w 142"/>
                  <a:gd name="T3" fmla="*/ 0 h 207"/>
                  <a:gd name="T4" fmla="*/ 0 w 142"/>
                  <a:gd name="T5" fmla="*/ 0 h 207"/>
                  <a:gd name="T6" fmla="*/ 0 w 142"/>
                  <a:gd name="T7" fmla="*/ 0 h 207"/>
                  <a:gd name="T8" fmla="*/ 0 w 142"/>
                  <a:gd name="T9" fmla="*/ 0 h 207"/>
                  <a:gd name="T10" fmla="*/ 0 w 142"/>
                  <a:gd name="T11" fmla="*/ 0 h 207"/>
                  <a:gd name="T12" fmla="*/ 0 w 142"/>
                  <a:gd name="T13" fmla="*/ 0 h 207"/>
                  <a:gd name="T14" fmla="*/ 0 w 142"/>
                  <a:gd name="T15" fmla="*/ 0 h 207"/>
                  <a:gd name="T16" fmla="*/ 0 w 142"/>
                  <a:gd name="T17" fmla="*/ 0 h 207"/>
                  <a:gd name="T18" fmla="*/ 0 w 142"/>
                  <a:gd name="T19" fmla="*/ 0 h 207"/>
                  <a:gd name="T20" fmla="*/ 0 w 142"/>
                  <a:gd name="T21" fmla="*/ 0 h 207"/>
                  <a:gd name="T22" fmla="*/ 0 w 142"/>
                  <a:gd name="T23" fmla="*/ 0 h 207"/>
                  <a:gd name="T24" fmla="*/ 0 w 142"/>
                  <a:gd name="T25" fmla="*/ 0 h 207"/>
                  <a:gd name="T26" fmla="*/ 0 w 142"/>
                  <a:gd name="T27" fmla="*/ 0 h 207"/>
                  <a:gd name="T28" fmla="*/ 0 w 142"/>
                  <a:gd name="T29" fmla="*/ 0 h 207"/>
                  <a:gd name="T30" fmla="*/ 0 w 142"/>
                  <a:gd name="T31" fmla="*/ 0 h 207"/>
                  <a:gd name="T32" fmla="*/ 0 w 142"/>
                  <a:gd name="T33" fmla="*/ 0 h 207"/>
                  <a:gd name="T34" fmla="*/ 0 w 142"/>
                  <a:gd name="T35" fmla="*/ 0 h 207"/>
                  <a:gd name="T36" fmla="*/ 0 w 142"/>
                  <a:gd name="T37" fmla="*/ 0 h 207"/>
                  <a:gd name="T38" fmla="*/ 0 w 142"/>
                  <a:gd name="T39" fmla="*/ 0 h 207"/>
                  <a:gd name="T40" fmla="*/ 0 w 142"/>
                  <a:gd name="T41" fmla="*/ 0 h 207"/>
                  <a:gd name="T42" fmla="*/ 0 w 142"/>
                  <a:gd name="T43" fmla="*/ 0 h 207"/>
                  <a:gd name="T44" fmla="*/ 0 w 142"/>
                  <a:gd name="T45" fmla="*/ 0 h 207"/>
                  <a:gd name="T46" fmla="*/ 0 w 142"/>
                  <a:gd name="T47" fmla="*/ 0 h 207"/>
                  <a:gd name="T48" fmla="*/ 0 w 142"/>
                  <a:gd name="T49" fmla="*/ 0 h 207"/>
                  <a:gd name="T50" fmla="*/ 0 w 142"/>
                  <a:gd name="T51" fmla="*/ 0 h 207"/>
                  <a:gd name="T52" fmla="*/ 0 w 142"/>
                  <a:gd name="T53" fmla="*/ 0 h 207"/>
                  <a:gd name="T54" fmla="*/ 0 w 142"/>
                  <a:gd name="T55" fmla="*/ 0 h 207"/>
                  <a:gd name="T56" fmla="*/ 0 w 142"/>
                  <a:gd name="T57" fmla="*/ 0 h 207"/>
                  <a:gd name="T58" fmla="*/ 0 w 142"/>
                  <a:gd name="T59" fmla="*/ 0 h 207"/>
                  <a:gd name="T60" fmla="*/ 0 w 142"/>
                  <a:gd name="T61" fmla="*/ 0 h 207"/>
                  <a:gd name="T62" fmla="*/ 0 w 142"/>
                  <a:gd name="T63" fmla="*/ 0 h 207"/>
                  <a:gd name="T64" fmla="*/ 0 w 142"/>
                  <a:gd name="T65" fmla="*/ 0 h 207"/>
                  <a:gd name="T66" fmla="*/ 0 w 142"/>
                  <a:gd name="T67" fmla="*/ 0 h 207"/>
                  <a:gd name="T68" fmla="*/ 0 w 142"/>
                  <a:gd name="T69" fmla="*/ 0 h 207"/>
                  <a:gd name="T70" fmla="*/ 0 w 142"/>
                  <a:gd name="T71" fmla="*/ 0 h 207"/>
                  <a:gd name="T72" fmla="*/ 0 w 142"/>
                  <a:gd name="T73" fmla="*/ 0 h 207"/>
                  <a:gd name="T74" fmla="*/ 0 w 142"/>
                  <a:gd name="T75" fmla="*/ 0 h 207"/>
                  <a:gd name="T76" fmla="*/ 0 w 142"/>
                  <a:gd name="T77" fmla="*/ 0 h 207"/>
                  <a:gd name="T78" fmla="*/ 0 w 142"/>
                  <a:gd name="T79" fmla="*/ 0 h 207"/>
                  <a:gd name="T80" fmla="*/ 0 w 142"/>
                  <a:gd name="T81" fmla="*/ 0 h 2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7"/>
                  <a:gd name="T125" fmla="*/ 142 w 142"/>
                  <a:gd name="T126" fmla="*/ 207 h 2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22" name="Freeform 31"/>
              <p:cNvSpPr>
                <a:spLocks/>
              </p:cNvSpPr>
              <p:nvPr/>
            </p:nvSpPr>
            <p:spPr bwMode="auto">
              <a:xfrm>
                <a:off x="1492" y="2206"/>
                <a:ext cx="101" cy="135"/>
              </a:xfrm>
              <a:custGeom>
                <a:avLst/>
                <a:gdLst>
                  <a:gd name="T0" fmla="*/ 0 w 303"/>
                  <a:gd name="T1" fmla="*/ 0 h 272"/>
                  <a:gd name="T2" fmla="*/ 0 w 303"/>
                  <a:gd name="T3" fmla="*/ 0 h 272"/>
                  <a:gd name="T4" fmla="*/ 0 w 303"/>
                  <a:gd name="T5" fmla="*/ 0 h 272"/>
                  <a:gd name="T6" fmla="*/ 0 w 303"/>
                  <a:gd name="T7" fmla="*/ 0 h 272"/>
                  <a:gd name="T8" fmla="*/ 0 w 303"/>
                  <a:gd name="T9" fmla="*/ 0 h 272"/>
                  <a:gd name="T10" fmla="*/ 0 w 303"/>
                  <a:gd name="T11" fmla="*/ 0 h 272"/>
                  <a:gd name="T12" fmla="*/ 0 w 303"/>
                  <a:gd name="T13" fmla="*/ 0 h 272"/>
                  <a:gd name="T14" fmla="*/ 0 w 303"/>
                  <a:gd name="T15" fmla="*/ 0 h 272"/>
                  <a:gd name="T16" fmla="*/ 0 w 303"/>
                  <a:gd name="T17" fmla="*/ 0 h 272"/>
                  <a:gd name="T18" fmla="*/ 0 w 303"/>
                  <a:gd name="T19" fmla="*/ 0 h 272"/>
                  <a:gd name="T20" fmla="*/ 0 w 303"/>
                  <a:gd name="T21" fmla="*/ 0 h 272"/>
                  <a:gd name="T22" fmla="*/ 0 w 303"/>
                  <a:gd name="T23" fmla="*/ 0 h 272"/>
                  <a:gd name="T24" fmla="*/ 0 w 303"/>
                  <a:gd name="T25" fmla="*/ 0 h 272"/>
                  <a:gd name="T26" fmla="*/ 0 w 303"/>
                  <a:gd name="T27" fmla="*/ 0 h 272"/>
                  <a:gd name="T28" fmla="*/ 0 w 303"/>
                  <a:gd name="T29" fmla="*/ 0 h 272"/>
                  <a:gd name="T30" fmla="*/ 0 w 303"/>
                  <a:gd name="T31" fmla="*/ 0 h 272"/>
                  <a:gd name="T32" fmla="*/ 0 w 303"/>
                  <a:gd name="T33" fmla="*/ 0 h 272"/>
                  <a:gd name="T34" fmla="*/ 0 w 303"/>
                  <a:gd name="T35" fmla="*/ 0 h 272"/>
                  <a:gd name="T36" fmla="*/ 0 w 303"/>
                  <a:gd name="T37" fmla="*/ 0 h 272"/>
                  <a:gd name="T38" fmla="*/ 0 w 303"/>
                  <a:gd name="T39" fmla="*/ 0 h 272"/>
                  <a:gd name="T40" fmla="*/ 0 w 303"/>
                  <a:gd name="T41" fmla="*/ 0 h 272"/>
                  <a:gd name="T42" fmla="*/ 0 w 303"/>
                  <a:gd name="T43" fmla="*/ 0 h 272"/>
                  <a:gd name="T44" fmla="*/ 0 w 303"/>
                  <a:gd name="T45" fmla="*/ 0 h 272"/>
                  <a:gd name="T46" fmla="*/ 0 w 303"/>
                  <a:gd name="T47" fmla="*/ 0 h 272"/>
                  <a:gd name="T48" fmla="*/ 0 w 303"/>
                  <a:gd name="T49" fmla="*/ 0 h 272"/>
                  <a:gd name="T50" fmla="*/ 0 w 303"/>
                  <a:gd name="T51" fmla="*/ 0 h 272"/>
                  <a:gd name="T52" fmla="*/ 0 w 303"/>
                  <a:gd name="T53" fmla="*/ 0 h 272"/>
                  <a:gd name="T54" fmla="*/ 0 w 303"/>
                  <a:gd name="T55" fmla="*/ 0 h 272"/>
                  <a:gd name="T56" fmla="*/ 0 w 303"/>
                  <a:gd name="T57" fmla="*/ 0 h 272"/>
                  <a:gd name="T58" fmla="*/ 0 w 303"/>
                  <a:gd name="T59" fmla="*/ 0 h 272"/>
                  <a:gd name="T60" fmla="*/ 0 w 303"/>
                  <a:gd name="T61" fmla="*/ 0 h 272"/>
                  <a:gd name="T62" fmla="*/ 0 w 303"/>
                  <a:gd name="T63" fmla="*/ 0 h 272"/>
                  <a:gd name="T64" fmla="*/ 0 w 303"/>
                  <a:gd name="T65" fmla="*/ 0 h 272"/>
                  <a:gd name="T66" fmla="*/ 0 w 303"/>
                  <a:gd name="T67" fmla="*/ 0 h 272"/>
                  <a:gd name="T68" fmla="*/ 0 w 303"/>
                  <a:gd name="T69" fmla="*/ 0 h 272"/>
                  <a:gd name="T70" fmla="*/ 0 w 303"/>
                  <a:gd name="T71" fmla="*/ 0 h 272"/>
                  <a:gd name="T72" fmla="*/ 0 w 303"/>
                  <a:gd name="T73" fmla="*/ 0 h 272"/>
                  <a:gd name="T74" fmla="*/ 0 w 303"/>
                  <a:gd name="T75" fmla="*/ 0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
                  <a:gd name="T115" fmla="*/ 0 h 272"/>
                  <a:gd name="T116" fmla="*/ 303 w 303"/>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1694" name="Group 32"/>
            <p:cNvGrpSpPr>
              <a:grpSpLocks/>
            </p:cNvGrpSpPr>
            <p:nvPr/>
          </p:nvGrpSpPr>
          <p:grpSpPr bwMode="auto">
            <a:xfrm>
              <a:off x="5502275" y="2000250"/>
              <a:ext cx="844550" cy="600075"/>
              <a:chOff x="1160" y="2192"/>
              <a:chExt cx="589" cy="440"/>
            </a:xfrm>
          </p:grpSpPr>
          <p:pic>
            <p:nvPicPr>
              <p:cNvPr id="71787" name="Picture 33" descr="31u_bnr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49" y="2458"/>
                <a:ext cx="21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8" name="AutoShape 34"/>
              <p:cNvSpPr>
                <a:spLocks noChangeAspect="1" noChangeArrowheads="1" noTextEdit="1"/>
              </p:cNvSpPr>
              <p:nvPr/>
            </p:nvSpPr>
            <p:spPr bwMode="auto">
              <a:xfrm>
                <a:off x="1160" y="2192"/>
                <a:ext cx="589"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789" name="Freeform 35"/>
              <p:cNvSpPr>
                <a:spLocks/>
              </p:cNvSpPr>
              <p:nvPr/>
            </p:nvSpPr>
            <p:spPr bwMode="auto">
              <a:xfrm>
                <a:off x="1283" y="2231"/>
                <a:ext cx="83" cy="102"/>
              </a:xfrm>
              <a:custGeom>
                <a:avLst/>
                <a:gdLst>
                  <a:gd name="T0" fmla="*/ 0 w 247"/>
                  <a:gd name="T1" fmla="*/ 1 h 203"/>
                  <a:gd name="T2" fmla="*/ 0 w 247"/>
                  <a:gd name="T3" fmla="*/ 1 h 203"/>
                  <a:gd name="T4" fmla="*/ 0 w 247"/>
                  <a:gd name="T5" fmla="*/ 1 h 203"/>
                  <a:gd name="T6" fmla="*/ 0 w 247"/>
                  <a:gd name="T7" fmla="*/ 1 h 203"/>
                  <a:gd name="T8" fmla="*/ 0 w 247"/>
                  <a:gd name="T9" fmla="*/ 1 h 203"/>
                  <a:gd name="T10" fmla="*/ 0 w 247"/>
                  <a:gd name="T11" fmla="*/ 1 h 203"/>
                  <a:gd name="T12" fmla="*/ 0 w 247"/>
                  <a:gd name="T13" fmla="*/ 1 h 203"/>
                  <a:gd name="T14" fmla="*/ 0 w 247"/>
                  <a:gd name="T15" fmla="*/ 1 h 203"/>
                  <a:gd name="T16" fmla="*/ 0 w 247"/>
                  <a:gd name="T17" fmla="*/ 1 h 203"/>
                  <a:gd name="T18" fmla="*/ 0 w 247"/>
                  <a:gd name="T19" fmla="*/ 1 h 203"/>
                  <a:gd name="T20" fmla="*/ 0 w 247"/>
                  <a:gd name="T21" fmla="*/ 1 h 203"/>
                  <a:gd name="T22" fmla="*/ 0 w 247"/>
                  <a:gd name="T23" fmla="*/ 1 h 203"/>
                  <a:gd name="T24" fmla="*/ 0 w 247"/>
                  <a:gd name="T25" fmla="*/ 1 h 203"/>
                  <a:gd name="T26" fmla="*/ 0 w 247"/>
                  <a:gd name="T27" fmla="*/ 1 h 203"/>
                  <a:gd name="T28" fmla="*/ 0 w 247"/>
                  <a:gd name="T29" fmla="*/ 1 h 203"/>
                  <a:gd name="T30" fmla="*/ 0 w 247"/>
                  <a:gd name="T31" fmla="*/ 1 h 203"/>
                  <a:gd name="T32" fmla="*/ 0 w 247"/>
                  <a:gd name="T33" fmla="*/ 1 h 203"/>
                  <a:gd name="T34" fmla="*/ 0 w 247"/>
                  <a:gd name="T35" fmla="*/ 1 h 203"/>
                  <a:gd name="T36" fmla="*/ 0 w 247"/>
                  <a:gd name="T37" fmla="*/ 1 h 203"/>
                  <a:gd name="T38" fmla="*/ 0 w 247"/>
                  <a:gd name="T39" fmla="*/ 1 h 203"/>
                  <a:gd name="T40" fmla="*/ 0 w 247"/>
                  <a:gd name="T41" fmla="*/ 1 h 203"/>
                  <a:gd name="T42" fmla="*/ 0 w 247"/>
                  <a:gd name="T43" fmla="*/ 1 h 203"/>
                  <a:gd name="T44" fmla="*/ 0 w 247"/>
                  <a:gd name="T45" fmla="*/ 1 h 203"/>
                  <a:gd name="T46" fmla="*/ 0 w 247"/>
                  <a:gd name="T47" fmla="*/ 1 h 203"/>
                  <a:gd name="T48" fmla="*/ 0 w 247"/>
                  <a:gd name="T49" fmla="*/ 1 h 203"/>
                  <a:gd name="T50" fmla="*/ 0 w 247"/>
                  <a:gd name="T51" fmla="*/ 1 h 203"/>
                  <a:gd name="T52" fmla="*/ 0 w 247"/>
                  <a:gd name="T53" fmla="*/ 1 h 203"/>
                  <a:gd name="T54" fmla="*/ 0 w 247"/>
                  <a:gd name="T55" fmla="*/ 1 h 203"/>
                  <a:gd name="T56" fmla="*/ 0 w 247"/>
                  <a:gd name="T57" fmla="*/ 1 h 203"/>
                  <a:gd name="T58" fmla="*/ 0 w 247"/>
                  <a:gd name="T59" fmla="*/ 1 h 203"/>
                  <a:gd name="T60" fmla="*/ 0 w 247"/>
                  <a:gd name="T61" fmla="*/ 1 h 203"/>
                  <a:gd name="T62" fmla="*/ 0 w 247"/>
                  <a:gd name="T63" fmla="*/ 1 h 203"/>
                  <a:gd name="T64" fmla="*/ 0 w 247"/>
                  <a:gd name="T65" fmla="*/ 1 h 203"/>
                  <a:gd name="T66" fmla="*/ 0 w 247"/>
                  <a:gd name="T67" fmla="*/ 1 h 203"/>
                  <a:gd name="T68" fmla="*/ 0 w 247"/>
                  <a:gd name="T69" fmla="*/ 1 h 203"/>
                  <a:gd name="T70" fmla="*/ 0 w 247"/>
                  <a:gd name="T71" fmla="*/ 1 h 203"/>
                  <a:gd name="T72" fmla="*/ 0 w 247"/>
                  <a:gd name="T73" fmla="*/ 1 h 203"/>
                  <a:gd name="T74" fmla="*/ 0 w 247"/>
                  <a:gd name="T75" fmla="*/ 1 h 203"/>
                  <a:gd name="T76" fmla="*/ 0 w 247"/>
                  <a:gd name="T77" fmla="*/ 1 h 203"/>
                  <a:gd name="T78" fmla="*/ 0 w 247"/>
                  <a:gd name="T79" fmla="*/ 1 h 203"/>
                  <a:gd name="T80" fmla="*/ 0 w 247"/>
                  <a:gd name="T81" fmla="*/ 1 h 203"/>
                  <a:gd name="T82" fmla="*/ 0 w 247"/>
                  <a:gd name="T83" fmla="*/ 1 h 203"/>
                  <a:gd name="T84" fmla="*/ 0 w 247"/>
                  <a:gd name="T85" fmla="*/ 0 h 203"/>
                  <a:gd name="T86" fmla="*/ 0 w 247"/>
                  <a:gd name="T87" fmla="*/ 1 h 203"/>
                  <a:gd name="T88" fmla="*/ 0 w 247"/>
                  <a:gd name="T89" fmla="*/ 1 h 203"/>
                  <a:gd name="T90" fmla="*/ 0 w 247"/>
                  <a:gd name="T91" fmla="*/ 1 h 203"/>
                  <a:gd name="T92" fmla="*/ 0 w 247"/>
                  <a:gd name="T93" fmla="*/ 1 h 203"/>
                  <a:gd name="T94" fmla="*/ 0 w 247"/>
                  <a:gd name="T95" fmla="*/ 1 h 203"/>
                  <a:gd name="T96" fmla="*/ 0 w 247"/>
                  <a:gd name="T97" fmla="*/ 1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7"/>
                  <a:gd name="T148" fmla="*/ 0 h 203"/>
                  <a:gd name="T149" fmla="*/ 247 w 247"/>
                  <a:gd name="T150" fmla="*/ 203 h 2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0" name="Freeform 36"/>
              <p:cNvSpPr>
                <a:spLocks/>
              </p:cNvSpPr>
              <p:nvPr/>
            </p:nvSpPr>
            <p:spPr bwMode="auto">
              <a:xfrm>
                <a:off x="1424" y="2230"/>
                <a:ext cx="52" cy="79"/>
              </a:xfrm>
              <a:custGeom>
                <a:avLst/>
                <a:gdLst>
                  <a:gd name="T0" fmla="*/ 0 w 158"/>
                  <a:gd name="T1" fmla="*/ 1 h 158"/>
                  <a:gd name="T2" fmla="*/ 0 w 158"/>
                  <a:gd name="T3" fmla="*/ 1 h 158"/>
                  <a:gd name="T4" fmla="*/ 0 w 158"/>
                  <a:gd name="T5" fmla="*/ 1 h 158"/>
                  <a:gd name="T6" fmla="*/ 0 w 158"/>
                  <a:gd name="T7" fmla="*/ 1 h 158"/>
                  <a:gd name="T8" fmla="*/ 0 w 158"/>
                  <a:gd name="T9" fmla="*/ 1 h 158"/>
                  <a:gd name="T10" fmla="*/ 0 w 158"/>
                  <a:gd name="T11" fmla="*/ 1 h 158"/>
                  <a:gd name="T12" fmla="*/ 0 w 158"/>
                  <a:gd name="T13" fmla="*/ 1 h 158"/>
                  <a:gd name="T14" fmla="*/ 0 w 158"/>
                  <a:gd name="T15" fmla="*/ 1 h 158"/>
                  <a:gd name="T16" fmla="*/ 0 w 158"/>
                  <a:gd name="T17" fmla="*/ 1 h 158"/>
                  <a:gd name="T18" fmla="*/ 0 w 158"/>
                  <a:gd name="T19" fmla="*/ 1 h 158"/>
                  <a:gd name="T20" fmla="*/ 0 w 158"/>
                  <a:gd name="T21" fmla="*/ 1 h 158"/>
                  <a:gd name="T22" fmla="*/ 0 w 158"/>
                  <a:gd name="T23" fmla="*/ 1 h 158"/>
                  <a:gd name="T24" fmla="*/ 0 w 158"/>
                  <a:gd name="T25" fmla="*/ 1 h 158"/>
                  <a:gd name="T26" fmla="*/ 0 w 158"/>
                  <a:gd name="T27" fmla="*/ 1 h 158"/>
                  <a:gd name="T28" fmla="*/ 0 w 158"/>
                  <a:gd name="T29" fmla="*/ 1 h 158"/>
                  <a:gd name="T30" fmla="*/ 0 w 158"/>
                  <a:gd name="T31" fmla="*/ 1 h 158"/>
                  <a:gd name="T32" fmla="*/ 0 w 158"/>
                  <a:gd name="T33" fmla="*/ 1 h 158"/>
                  <a:gd name="T34" fmla="*/ 0 w 158"/>
                  <a:gd name="T35" fmla="*/ 1 h 158"/>
                  <a:gd name="T36" fmla="*/ 0 w 158"/>
                  <a:gd name="T37" fmla="*/ 1 h 158"/>
                  <a:gd name="T38" fmla="*/ 0 w 158"/>
                  <a:gd name="T39" fmla="*/ 1 h 158"/>
                  <a:gd name="T40" fmla="*/ 0 w 158"/>
                  <a:gd name="T41" fmla="*/ 1 h 158"/>
                  <a:gd name="T42" fmla="*/ 0 w 158"/>
                  <a:gd name="T43" fmla="*/ 1 h 158"/>
                  <a:gd name="T44" fmla="*/ 0 w 158"/>
                  <a:gd name="T45" fmla="*/ 1 h 158"/>
                  <a:gd name="T46" fmla="*/ 0 w 158"/>
                  <a:gd name="T47" fmla="*/ 1 h 158"/>
                  <a:gd name="T48" fmla="*/ 0 w 158"/>
                  <a:gd name="T49" fmla="*/ 1 h 158"/>
                  <a:gd name="T50" fmla="*/ 0 w 158"/>
                  <a:gd name="T51" fmla="*/ 1 h 158"/>
                  <a:gd name="T52" fmla="*/ 0 w 158"/>
                  <a:gd name="T53" fmla="*/ 1 h 158"/>
                  <a:gd name="T54" fmla="*/ 0 w 158"/>
                  <a:gd name="T55" fmla="*/ 1 h 158"/>
                  <a:gd name="T56" fmla="*/ 0 w 158"/>
                  <a:gd name="T57" fmla="*/ 1 h 158"/>
                  <a:gd name="T58" fmla="*/ 0 w 158"/>
                  <a:gd name="T59" fmla="*/ 1 h 158"/>
                  <a:gd name="T60" fmla="*/ 0 w 158"/>
                  <a:gd name="T61" fmla="*/ 0 h 158"/>
                  <a:gd name="T62" fmla="*/ 0 w 158"/>
                  <a:gd name="T63" fmla="*/ 0 h 158"/>
                  <a:gd name="T64" fmla="*/ 0 w 158"/>
                  <a:gd name="T65" fmla="*/ 1 h 158"/>
                  <a:gd name="T66" fmla="*/ 0 w 158"/>
                  <a:gd name="T67" fmla="*/ 1 h 158"/>
                  <a:gd name="T68" fmla="*/ 0 w 158"/>
                  <a:gd name="T69" fmla="*/ 1 h 158"/>
                  <a:gd name="T70" fmla="*/ 0 w 158"/>
                  <a:gd name="T71" fmla="*/ 1 h 158"/>
                  <a:gd name="T72" fmla="*/ 0 w 158"/>
                  <a:gd name="T73" fmla="*/ 1 h 158"/>
                  <a:gd name="T74" fmla="*/ 0 w 158"/>
                  <a:gd name="T75" fmla="*/ 1 h 158"/>
                  <a:gd name="T76" fmla="*/ 0 w 158"/>
                  <a:gd name="T77" fmla="*/ 1 h 158"/>
                  <a:gd name="T78" fmla="*/ 0 w 158"/>
                  <a:gd name="T79" fmla="*/ 1 h 158"/>
                  <a:gd name="T80" fmla="*/ 0 w 158"/>
                  <a:gd name="T81" fmla="*/ 1 h 1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8"/>
                  <a:gd name="T124" fmla="*/ 0 h 158"/>
                  <a:gd name="T125" fmla="*/ 158 w 158"/>
                  <a:gd name="T126" fmla="*/ 158 h 1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1" name="Freeform 37"/>
              <p:cNvSpPr>
                <a:spLocks/>
              </p:cNvSpPr>
              <p:nvPr/>
            </p:nvSpPr>
            <p:spPr bwMode="auto">
              <a:xfrm>
                <a:off x="1232" y="2211"/>
                <a:ext cx="133" cy="166"/>
              </a:xfrm>
              <a:custGeom>
                <a:avLst/>
                <a:gdLst>
                  <a:gd name="T0" fmla="*/ 0 w 399"/>
                  <a:gd name="T1" fmla="*/ 1 h 331"/>
                  <a:gd name="T2" fmla="*/ 0 w 399"/>
                  <a:gd name="T3" fmla="*/ 1 h 331"/>
                  <a:gd name="T4" fmla="*/ 0 w 399"/>
                  <a:gd name="T5" fmla="*/ 1 h 331"/>
                  <a:gd name="T6" fmla="*/ 0 w 399"/>
                  <a:gd name="T7" fmla="*/ 1 h 331"/>
                  <a:gd name="T8" fmla="*/ 0 w 399"/>
                  <a:gd name="T9" fmla="*/ 1 h 331"/>
                  <a:gd name="T10" fmla="*/ 0 w 399"/>
                  <a:gd name="T11" fmla="*/ 1 h 331"/>
                  <a:gd name="T12" fmla="*/ 0 w 399"/>
                  <a:gd name="T13" fmla="*/ 1 h 331"/>
                  <a:gd name="T14" fmla="*/ 0 w 399"/>
                  <a:gd name="T15" fmla="*/ 1 h 331"/>
                  <a:gd name="T16" fmla="*/ 0 w 399"/>
                  <a:gd name="T17" fmla="*/ 1 h 331"/>
                  <a:gd name="T18" fmla="*/ 0 w 399"/>
                  <a:gd name="T19" fmla="*/ 1 h 331"/>
                  <a:gd name="T20" fmla="*/ 0 w 399"/>
                  <a:gd name="T21" fmla="*/ 1 h 331"/>
                  <a:gd name="T22" fmla="*/ 0 w 399"/>
                  <a:gd name="T23" fmla="*/ 1 h 331"/>
                  <a:gd name="T24" fmla="*/ 0 w 399"/>
                  <a:gd name="T25" fmla="*/ 1 h 331"/>
                  <a:gd name="T26" fmla="*/ 0 w 399"/>
                  <a:gd name="T27" fmla="*/ 1 h 331"/>
                  <a:gd name="T28" fmla="*/ 0 w 399"/>
                  <a:gd name="T29" fmla="*/ 1 h 331"/>
                  <a:gd name="T30" fmla="*/ 0 w 399"/>
                  <a:gd name="T31" fmla="*/ 1 h 331"/>
                  <a:gd name="T32" fmla="*/ 0 w 399"/>
                  <a:gd name="T33" fmla="*/ 1 h 331"/>
                  <a:gd name="T34" fmla="*/ 0 w 399"/>
                  <a:gd name="T35" fmla="*/ 1 h 331"/>
                  <a:gd name="T36" fmla="*/ 0 w 399"/>
                  <a:gd name="T37" fmla="*/ 1 h 331"/>
                  <a:gd name="T38" fmla="*/ 0 w 399"/>
                  <a:gd name="T39" fmla="*/ 1 h 331"/>
                  <a:gd name="T40" fmla="*/ 0 w 399"/>
                  <a:gd name="T41" fmla="*/ 1 h 331"/>
                  <a:gd name="T42" fmla="*/ 0 w 399"/>
                  <a:gd name="T43" fmla="*/ 1 h 331"/>
                  <a:gd name="T44" fmla="*/ 0 w 399"/>
                  <a:gd name="T45" fmla="*/ 1 h 331"/>
                  <a:gd name="T46" fmla="*/ 0 w 399"/>
                  <a:gd name="T47" fmla="*/ 1 h 331"/>
                  <a:gd name="T48" fmla="*/ 0 w 399"/>
                  <a:gd name="T49" fmla="*/ 1 h 331"/>
                  <a:gd name="T50" fmla="*/ 0 w 399"/>
                  <a:gd name="T51" fmla="*/ 1 h 331"/>
                  <a:gd name="T52" fmla="*/ 0 w 399"/>
                  <a:gd name="T53" fmla="*/ 1 h 331"/>
                  <a:gd name="T54" fmla="*/ 0 w 399"/>
                  <a:gd name="T55" fmla="*/ 1 h 331"/>
                  <a:gd name="T56" fmla="*/ 0 w 399"/>
                  <a:gd name="T57" fmla="*/ 1 h 331"/>
                  <a:gd name="T58" fmla="*/ 0 w 399"/>
                  <a:gd name="T59" fmla="*/ 1 h 331"/>
                  <a:gd name="T60" fmla="*/ 0 w 399"/>
                  <a:gd name="T61" fmla="*/ 1 h 331"/>
                  <a:gd name="T62" fmla="*/ 0 w 399"/>
                  <a:gd name="T63" fmla="*/ 1 h 331"/>
                  <a:gd name="T64" fmla="*/ 0 w 399"/>
                  <a:gd name="T65" fmla="*/ 1 h 331"/>
                  <a:gd name="T66" fmla="*/ 0 w 399"/>
                  <a:gd name="T67" fmla="*/ 1 h 331"/>
                  <a:gd name="T68" fmla="*/ 0 w 399"/>
                  <a:gd name="T69" fmla="*/ 1 h 331"/>
                  <a:gd name="T70" fmla="*/ 0 w 399"/>
                  <a:gd name="T71" fmla="*/ 1 h 331"/>
                  <a:gd name="T72" fmla="*/ 0 w 399"/>
                  <a:gd name="T73" fmla="*/ 1 h 331"/>
                  <a:gd name="T74" fmla="*/ 0 w 399"/>
                  <a:gd name="T75" fmla="*/ 1 h 331"/>
                  <a:gd name="T76" fmla="*/ 0 w 399"/>
                  <a:gd name="T77" fmla="*/ 1 h 331"/>
                  <a:gd name="T78" fmla="*/ 0 w 399"/>
                  <a:gd name="T79" fmla="*/ 1 h 331"/>
                  <a:gd name="T80" fmla="*/ 0 w 399"/>
                  <a:gd name="T81" fmla="*/ 0 h 331"/>
                  <a:gd name="T82" fmla="*/ 0 w 399"/>
                  <a:gd name="T83" fmla="*/ 1 h 331"/>
                  <a:gd name="T84" fmla="*/ 0 w 399"/>
                  <a:gd name="T85" fmla="*/ 1 h 331"/>
                  <a:gd name="T86" fmla="*/ 0 w 399"/>
                  <a:gd name="T87" fmla="*/ 1 h 3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1"/>
                  <a:gd name="T134" fmla="*/ 399 w 399"/>
                  <a:gd name="T135" fmla="*/ 331 h 3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2" name="Freeform 38"/>
              <p:cNvSpPr>
                <a:spLocks/>
              </p:cNvSpPr>
              <p:nvPr/>
            </p:nvSpPr>
            <p:spPr bwMode="auto">
              <a:xfrm>
                <a:off x="1419" y="2206"/>
                <a:ext cx="116" cy="110"/>
              </a:xfrm>
              <a:custGeom>
                <a:avLst/>
                <a:gdLst>
                  <a:gd name="T0" fmla="*/ 0 w 350"/>
                  <a:gd name="T1" fmla="*/ 0 h 221"/>
                  <a:gd name="T2" fmla="*/ 0 w 350"/>
                  <a:gd name="T3" fmla="*/ 0 h 221"/>
                  <a:gd name="T4" fmla="*/ 0 w 350"/>
                  <a:gd name="T5" fmla="*/ 0 h 221"/>
                  <a:gd name="T6" fmla="*/ 0 w 350"/>
                  <a:gd name="T7" fmla="*/ 0 h 221"/>
                  <a:gd name="T8" fmla="*/ 0 w 350"/>
                  <a:gd name="T9" fmla="*/ 0 h 221"/>
                  <a:gd name="T10" fmla="*/ 0 w 350"/>
                  <a:gd name="T11" fmla="*/ 0 h 221"/>
                  <a:gd name="T12" fmla="*/ 0 w 350"/>
                  <a:gd name="T13" fmla="*/ 0 h 221"/>
                  <a:gd name="T14" fmla="*/ 0 w 350"/>
                  <a:gd name="T15" fmla="*/ 0 h 221"/>
                  <a:gd name="T16" fmla="*/ 0 w 350"/>
                  <a:gd name="T17" fmla="*/ 0 h 221"/>
                  <a:gd name="T18" fmla="*/ 0 w 350"/>
                  <a:gd name="T19" fmla="*/ 0 h 221"/>
                  <a:gd name="T20" fmla="*/ 0 w 350"/>
                  <a:gd name="T21" fmla="*/ 0 h 221"/>
                  <a:gd name="T22" fmla="*/ 0 w 350"/>
                  <a:gd name="T23" fmla="*/ 0 h 221"/>
                  <a:gd name="T24" fmla="*/ 0 w 350"/>
                  <a:gd name="T25" fmla="*/ 0 h 221"/>
                  <a:gd name="T26" fmla="*/ 0 w 350"/>
                  <a:gd name="T27" fmla="*/ 0 h 221"/>
                  <a:gd name="T28" fmla="*/ 0 w 350"/>
                  <a:gd name="T29" fmla="*/ 0 h 221"/>
                  <a:gd name="T30" fmla="*/ 0 w 350"/>
                  <a:gd name="T31" fmla="*/ 0 h 221"/>
                  <a:gd name="T32" fmla="*/ 0 w 350"/>
                  <a:gd name="T33" fmla="*/ 0 h 221"/>
                  <a:gd name="T34" fmla="*/ 0 w 350"/>
                  <a:gd name="T35" fmla="*/ 0 h 221"/>
                  <a:gd name="T36" fmla="*/ 0 w 350"/>
                  <a:gd name="T37" fmla="*/ 0 h 221"/>
                  <a:gd name="T38" fmla="*/ 0 w 350"/>
                  <a:gd name="T39" fmla="*/ 0 h 221"/>
                  <a:gd name="T40" fmla="*/ 0 w 350"/>
                  <a:gd name="T41" fmla="*/ 0 h 221"/>
                  <a:gd name="T42" fmla="*/ 0 w 350"/>
                  <a:gd name="T43" fmla="*/ 0 h 221"/>
                  <a:gd name="T44" fmla="*/ 0 w 350"/>
                  <a:gd name="T45" fmla="*/ 0 h 221"/>
                  <a:gd name="T46" fmla="*/ 0 w 350"/>
                  <a:gd name="T47" fmla="*/ 0 h 221"/>
                  <a:gd name="T48" fmla="*/ 0 w 350"/>
                  <a:gd name="T49" fmla="*/ 0 h 221"/>
                  <a:gd name="T50" fmla="*/ 0 w 350"/>
                  <a:gd name="T51" fmla="*/ 0 h 221"/>
                  <a:gd name="T52" fmla="*/ 0 w 350"/>
                  <a:gd name="T53" fmla="*/ 0 h 221"/>
                  <a:gd name="T54" fmla="*/ 0 w 350"/>
                  <a:gd name="T55" fmla="*/ 0 h 221"/>
                  <a:gd name="T56" fmla="*/ 0 w 350"/>
                  <a:gd name="T57" fmla="*/ 0 h 221"/>
                  <a:gd name="T58" fmla="*/ 0 w 350"/>
                  <a:gd name="T59" fmla="*/ 0 h 221"/>
                  <a:gd name="T60" fmla="*/ 0 w 350"/>
                  <a:gd name="T61" fmla="*/ 0 h 221"/>
                  <a:gd name="T62" fmla="*/ 0 w 350"/>
                  <a:gd name="T63" fmla="*/ 0 h 221"/>
                  <a:gd name="T64" fmla="*/ 0 w 350"/>
                  <a:gd name="T65" fmla="*/ 0 h 221"/>
                  <a:gd name="T66" fmla="*/ 0 w 350"/>
                  <a:gd name="T67" fmla="*/ 0 h 221"/>
                  <a:gd name="T68" fmla="*/ 0 w 350"/>
                  <a:gd name="T69" fmla="*/ 0 h 221"/>
                  <a:gd name="T70" fmla="*/ 0 w 350"/>
                  <a:gd name="T71" fmla="*/ 0 h 221"/>
                  <a:gd name="T72" fmla="*/ 0 w 350"/>
                  <a:gd name="T73" fmla="*/ 0 h 221"/>
                  <a:gd name="T74" fmla="*/ 0 w 350"/>
                  <a:gd name="T75" fmla="*/ 0 h 221"/>
                  <a:gd name="T76" fmla="*/ 0 w 350"/>
                  <a:gd name="T77" fmla="*/ 0 h 221"/>
                  <a:gd name="T78" fmla="*/ 0 w 350"/>
                  <a:gd name="T79" fmla="*/ 0 h 221"/>
                  <a:gd name="T80" fmla="*/ 0 w 350"/>
                  <a:gd name="T81" fmla="*/ 0 h 221"/>
                  <a:gd name="T82" fmla="*/ 0 w 350"/>
                  <a:gd name="T83" fmla="*/ 0 h 221"/>
                  <a:gd name="T84" fmla="*/ 0 w 350"/>
                  <a:gd name="T85" fmla="*/ 0 h 221"/>
                  <a:gd name="T86" fmla="*/ 0 w 350"/>
                  <a:gd name="T87" fmla="*/ 0 h 221"/>
                  <a:gd name="T88" fmla="*/ 0 w 350"/>
                  <a:gd name="T89" fmla="*/ 0 h 221"/>
                  <a:gd name="T90" fmla="*/ 0 w 350"/>
                  <a:gd name="T91" fmla="*/ 0 h 221"/>
                  <a:gd name="T92" fmla="*/ 0 w 350"/>
                  <a:gd name="T93" fmla="*/ 0 h 221"/>
                  <a:gd name="T94" fmla="*/ 0 w 350"/>
                  <a:gd name="T95" fmla="*/ 0 h 221"/>
                  <a:gd name="T96" fmla="*/ 0 w 350"/>
                  <a:gd name="T97" fmla="*/ 0 h 221"/>
                  <a:gd name="T98" fmla="*/ 0 w 350"/>
                  <a:gd name="T99" fmla="*/ 0 h 221"/>
                  <a:gd name="T100" fmla="*/ 0 w 350"/>
                  <a:gd name="T101" fmla="*/ 0 h 221"/>
                  <a:gd name="T102" fmla="*/ 0 w 350"/>
                  <a:gd name="T103" fmla="*/ 0 h 221"/>
                  <a:gd name="T104" fmla="*/ 0 w 350"/>
                  <a:gd name="T105" fmla="*/ 0 h 221"/>
                  <a:gd name="T106" fmla="*/ 0 w 350"/>
                  <a:gd name="T107" fmla="*/ 0 h 221"/>
                  <a:gd name="T108" fmla="*/ 0 w 350"/>
                  <a:gd name="T109" fmla="*/ 0 h 221"/>
                  <a:gd name="T110" fmla="*/ 0 w 350"/>
                  <a:gd name="T111" fmla="*/ 0 h 221"/>
                  <a:gd name="T112" fmla="*/ 0 w 350"/>
                  <a:gd name="T113" fmla="*/ 0 h 221"/>
                  <a:gd name="T114" fmla="*/ 0 w 350"/>
                  <a:gd name="T115" fmla="*/ 0 h 221"/>
                  <a:gd name="T116" fmla="*/ 0 w 350"/>
                  <a:gd name="T117" fmla="*/ 0 h 221"/>
                  <a:gd name="T118" fmla="*/ 0 w 350"/>
                  <a:gd name="T119" fmla="*/ 0 h 221"/>
                  <a:gd name="T120" fmla="*/ 0 w 350"/>
                  <a:gd name="T121" fmla="*/ 0 h 2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0"/>
                  <a:gd name="T184" fmla="*/ 0 h 221"/>
                  <a:gd name="T185" fmla="*/ 350 w 350"/>
                  <a:gd name="T186" fmla="*/ 221 h 2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3" name="Freeform 39"/>
              <p:cNvSpPr>
                <a:spLocks/>
              </p:cNvSpPr>
              <p:nvPr/>
            </p:nvSpPr>
            <p:spPr bwMode="auto">
              <a:xfrm>
                <a:off x="1181" y="2256"/>
                <a:ext cx="48" cy="105"/>
              </a:xfrm>
              <a:custGeom>
                <a:avLst/>
                <a:gdLst>
                  <a:gd name="T0" fmla="*/ 0 w 142"/>
                  <a:gd name="T1" fmla="*/ 1 h 208"/>
                  <a:gd name="T2" fmla="*/ 0 w 142"/>
                  <a:gd name="T3" fmla="*/ 1 h 208"/>
                  <a:gd name="T4" fmla="*/ 0 w 142"/>
                  <a:gd name="T5" fmla="*/ 1 h 208"/>
                  <a:gd name="T6" fmla="*/ 0 w 142"/>
                  <a:gd name="T7" fmla="*/ 1 h 208"/>
                  <a:gd name="T8" fmla="*/ 0 w 142"/>
                  <a:gd name="T9" fmla="*/ 1 h 208"/>
                  <a:gd name="T10" fmla="*/ 0 w 142"/>
                  <a:gd name="T11" fmla="*/ 1 h 208"/>
                  <a:gd name="T12" fmla="*/ 0 w 142"/>
                  <a:gd name="T13" fmla="*/ 1 h 208"/>
                  <a:gd name="T14" fmla="*/ 0 w 142"/>
                  <a:gd name="T15" fmla="*/ 1 h 208"/>
                  <a:gd name="T16" fmla="*/ 0 w 142"/>
                  <a:gd name="T17" fmla="*/ 1 h 208"/>
                  <a:gd name="T18" fmla="*/ 0 w 142"/>
                  <a:gd name="T19" fmla="*/ 1 h 208"/>
                  <a:gd name="T20" fmla="*/ 0 w 142"/>
                  <a:gd name="T21" fmla="*/ 1 h 208"/>
                  <a:gd name="T22" fmla="*/ 0 w 142"/>
                  <a:gd name="T23" fmla="*/ 1 h 208"/>
                  <a:gd name="T24" fmla="*/ 0 w 142"/>
                  <a:gd name="T25" fmla="*/ 1 h 208"/>
                  <a:gd name="T26" fmla="*/ 0 w 142"/>
                  <a:gd name="T27" fmla="*/ 1 h 208"/>
                  <a:gd name="T28" fmla="*/ 0 w 142"/>
                  <a:gd name="T29" fmla="*/ 1 h 208"/>
                  <a:gd name="T30" fmla="*/ 0 w 142"/>
                  <a:gd name="T31" fmla="*/ 1 h 208"/>
                  <a:gd name="T32" fmla="*/ 0 w 142"/>
                  <a:gd name="T33" fmla="*/ 1 h 208"/>
                  <a:gd name="T34" fmla="*/ 0 w 142"/>
                  <a:gd name="T35" fmla="*/ 1 h 208"/>
                  <a:gd name="T36" fmla="*/ 0 w 142"/>
                  <a:gd name="T37" fmla="*/ 1 h 208"/>
                  <a:gd name="T38" fmla="*/ 0 w 142"/>
                  <a:gd name="T39" fmla="*/ 1 h 208"/>
                  <a:gd name="T40" fmla="*/ 0 w 142"/>
                  <a:gd name="T41" fmla="*/ 1 h 208"/>
                  <a:gd name="T42" fmla="*/ 0 w 142"/>
                  <a:gd name="T43" fmla="*/ 1 h 208"/>
                  <a:gd name="T44" fmla="*/ 0 w 142"/>
                  <a:gd name="T45" fmla="*/ 1 h 208"/>
                  <a:gd name="T46" fmla="*/ 0 w 142"/>
                  <a:gd name="T47" fmla="*/ 1 h 208"/>
                  <a:gd name="T48" fmla="*/ 0 w 142"/>
                  <a:gd name="T49" fmla="*/ 1 h 208"/>
                  <a:gd name="T50" fmla="*/ 0 w 142"/>
                  <a:gd name="T51" fmla="*/ 1 h 208"/>
                  <a:gd name="T52" fmla="*/ 0 w 142"/>
                  <a:gd name="T53" fmla="*/ 1 h 208"/>
                  <a:gd name="T54" fmla="*/ 0 w 142"/>
                  <a:gd name="T55" fmla="*/ 1 h 208"/>
                  <a:gd name="T56" fmla="*/ 0 w 142"/>
                  <a:gd name="T57" fmla="*/ 1 h 208"/>
                  <a:gd name="T58" fmla="*/ 0 w 142"/>
                  <a:gd name="T59" fmla="*/ 1 h 208"/>
                  <a:gd name="T60" fmla="*/ 0 w 142"/>
                  <a:gd name="T61" fmla="*/ 1 h 208"/>
                  <a:gd name="T62" fmla="*/ 0 w 142"/>
                  <a:gd name="T63" fmla="*/ 1 h 208"/>
                  <a:gd name="T64" fmla="*/ 0 w 142"/>
                  <a:gd name="T65" fmla="*/ 1 h 208"/>
                  <a:gd name="T66" fmla="*/ 0 w 142"/>
                  <a:gd name="T67" fmla="*/ 0 h 208"/>
                  <a:gd name="T68" fmla="*/ 0 w 142"/>
                  <a:gd name="T69" fmla="*/ 1 h 208"/>
                  <a:gd name="T70" fmla="*/ 0 w 142"/>
                  <a:gd name="T71" fmla="*/ 1 h 208"/>
                  <a:gd name="T72" fmla="*/ 0 w 142"/>
                  <a:gd name="T73" fmla="*/ 1 h 208"/>
                  <a:gd name="T74" fmla="*/ 0 w 142"/>
                  <a:gd name="T75" fmla="*/ 1 h 208"/>
                  <a:gd name="T76" fmla="*/ 0 w 142"/>
                  <a:gd name="T77" fmla="*/ 1 h 208"/>
                  <a:gd name="T78" fmla="*/ 0 w 142"/>
                  <a:gd name="T79" fmla="*/ 1 h 208"/>
                  <a:gd name="T80" fmla="*/ 0 w 142"/>
                  <a:gd name="T81" fmla="*/ 1 h 2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8"/>
                  <a:gd name="T125" fmla="*/ 142 w 142"/>
                  <a:gd name="T126" fmla="*/ 208 h 2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4" name="Freeform 40"/>
              <p:cNvSpPr>
                <a:spLocks/>
              </p:cNvSpPr>
              <p:nvPr/>
            </p:nvSpPr>
            <p:spPr bwMode="auto">
              <a:xfrm>
                <a:off x="1515" y="2198"/>
                <a:ext cx="101" cy="136"/>
              </a:xfrm>
              <a:custGeom>
                <a:avLst/>
                <a:gdLst>
                  <a:gd name="T0" fmla="*/ 0 w 304"/>
                  <a:gd name="T1" fmla="*/ 1 h 272"/>
                  <a:gd name="T2" fmla="*/ 0 w 304"/>
                  <a:gd name="T3" fmla="*/ 1 h 272"/>
                  <a:gd name="T4" fmla="*/ 0 w 304"/>
                  <a:gd name="T5" fmla="*/ 1 h 272"/>
                  <a:gd name="T6" fmla="*/ 0 w 304"/>
                  <a:gd name="T7" fmla="*/ 1 h 272"/>
                  <a:gd name="T8" fmla="*/ 0 w 304"/>
                  <a:gd name="T9" fmla="*/ 1 h 272"/>
                  <a:gd name="T10" fmla="*/ 0 w 304"/>
                  <a:gd name="T11" fmla="*/ 1 h 272"/>
                  <a:gd name="T12" fmla="*/ 0 w 304"/>
                  <a:gd name="T13" fmla="*/ 1 h 272"/>
                  <a:gd name="T14" fmla="*/ 0 w 304"/>
                  <a:gd name="T15" fmla="*/ 1 h 272"/>
                  <a:gd name="T16" fmla="*/ 0 w 304"/>
                  <a:gd name="T17" fmla="*/ 1 h 272"/>
                  <a:gd name="T18" fmla="*/ 0 w 304"/>
                  <a:gd name="T19" fmla="*/ 1 h 272"/>
                  <a:gd name="T20" fmla="*/ 0 w 304"/>
                  <a:gd name="T21" fmla="*/ 1 h 272"/>
                  <a:gd name="T22" fmla="*/ 0 w 304"/>
                  <a:gd name="T23" fmla="*/ 1 h 272"/>
                  <a:gd name="T24" fmla="*/ 0 w 304"/>
                  <a:gd name="T25" fmla="*/ 1 h 272"/>
                  <a:gd name="T26" fmla="*/ 0 w 304"/>
                  <a:gd name="T27" fmla="*/ 1 h 272"/>
                  <a:gd name="T28" fmla="*/ 0 w 304"/>
                  <a:gd name="T29" fmla="*/ 1 h 272"/>
                  <a:gd name="T30" fmla="*/ 0 w 304"/>
                  <a:gd name="T31" fmla="*/ 1 h 272"/>
                  <a:gd name="T32" fmla="*/ 0 w 304"/>
                  <a:gd name="T33" fmla="*/ 1 h 272"/>
                  <a:gd name="T34" fmla="*/ 0 w 304"/>
                  <a:gd name="T35" fmla="*/ 1 h 272"/>
                  <a:gd name="T36" fmla="*/ 0 w 304"/>
                  <a:gd name="T37" fmla="*/ 1 h 272"/>
                  <a:gd name="T38" fmla="*/ 0 w 304"/>
                  <a:gd name="T39" fmla="*/ 1 h 272"/>
                  <a:gd name="T40" fmla="*/ 0 w 304"/>
                  <a:gd name="T41" fmla="*/ 1 h 272"/>
                  <a:gd name="T42" fmla="*/ 0 w 304"/>
                  <a:gd name="T43" fmla="*/ 1 h 272"/>
                  <a:gd name="T44" fmla="*/ 0 w 304"/>
                  <a:gd name="T45" fmla="*/ 1 h 272"/>
                  <a:gd name="T46" fmla="*/ 0 w 304"/>
                  <a:gd name="T47" fmla="*/ 1 h 272"/>
                  <a:gd name="T48" fmla="*/ 0 w 304"/>
                  <a:gd name="T49" fmla="*/ 1 h 272"/>
                  <a:gd name="T50" fmla="*/ 0 w 304"/>
                  <a:gd name="T51" fmla="*/ 1 h 272"/>
                  <a:gd name="T52" fmla="*/ 0 w 304"/>
                  <a:gd name="T53" fmla="*/ 1 h 272"/>
                  <a:gd name="T54" fmla="*/ 0 w 304"/>
                  <a:gd name="T55" fmla="*/ 1 h 272"/>
                  <a:gd name="T56" fmla="*/ 0 w 304"/>
                  <a:gd name="T57" fmla="*/ 1 h 272"/>
                  <a:gd name="T58" fmla="*/ 0 w 304"/>
                  <a:gd name="T59" fmla="*/ 1 h 272"/>
                  <a:gd name="T60" fmla="*/ 0 w 304"/>
                  <a:gd name="T61" fmla="*/ 1 h 272"/>
                  <a:gd name="T62" fmla="*/ 0 w 304"/>
                  <a:gd name="T63" fmla="*/ 1 h 272"/>
                  <a:gd name="T64" fmla="*/ 0 w 304"/>
                  <a:gd name="T65" fmla="*/ 1 h 272"/>
                  <a:gd name="T66" fmla="*/ 0 w 304"/>
                  <a:gd name="T67" fmla="*/ 1 h 272"/>
                  <a:gd name="T68" fmla="*/ 0 w 304"/>
                  <a:gd name="T69" fmla="*/ 1 h 272"/>
                  <a:gd name="T70" fmla="*/ 0 w 304"/>
                  <a:gd name="T71" fmla="*/ 1 h 272"/>
                  <a:gd name="T72" fmla="*/ 0 w 304"/>
                  <a:gd name="T73" fmla="*/ 1 h 272"/>
                  <a:gd name="T74" fmla="*/ 0 w 304"/>
                  <a:gd name="T75" fmla="*/ 1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4"/>
                  <a:gd name="T115" fmla="*/ 0 h 272"/>
                  <a:gd name="T116" fmla="*/ 304 w 304"/>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5" name="Freeform 41"/>
              <p:cNvSpPr>
                <a:spLocks/>
              </p:cNvSpPr>
              <p:nvPr/>
            </p:nvSpPr>
            <p:spPr bwMode="auto">
              <a:xfrm>
                <a:off x="1403" y="2357"/>
                <a:ext cx="34" cy="82"/>
              </a:xfrm>
              <a:custGeom>
                <a:avLst/>
                <a:gdLst>
                  <a:gd name="T0" fmla="*/ 0 w 103"/>
                  <a:gd name="T1" fmla="*/ 1 h 164"/>
                  <a:gd name="T2" fmla="*/ 0 w 103"/>
                  <a:gd name="T3" fmla="*/ 1 h 164"/>
                  <a:gd name="T4" fmla="*/ 0 w 103"/>
                  <a:gd name="T5" fmla="*/ 1 h 164"/>
                  <a:gd name="T6" fmla="*/ 0 w 103"/>
                  <a:gd name="T7" fmla="*/ 1 h 164"/>
                  <a:gd name="T8" fmla="*/ 0 w 103"/>
                  <a:gd name="T9" fmla="*/ 0 h 164"/>
                  <a:gd name="T10" fmla="*/ 0 w 103"/>
                  <a:gd name="T11" fmla="*/ 1 h 164"/>
                  <a:gd name="T12" fmla="*/ 0 w 103"/>
                  <a:gd name="T13" fmla="*/ 1 h 164"/>
                  <a:gd name="T14" fmla="*/ 0 w 103"/>
                  <a:gd name="T15" fmla="*/ 1 h 164"/>
                  <a:gd name="T16" fmla="*/ 0 w 103"/>
                  <a:gd name="T17" fmla="*/ 1 h 164"/>
                  <a:gd name="T18" fmla="*/ 0 w 103"/>
                  <a:gd name="T19" fmla="*/ 1 h 164"/>
                  <a:gd name="T20" fmla="*/ 0 w 103"/>
                  <a:gd name="T21" fmla="*/ 1 h 164"/>
                  <a:gd name="T22" fmla="*/ 0 w 103"/>
                  <a:gd name="T23" fmla="*/ 1 h 164"/>
                  <a:gd name="T24" fmla="*/ 0 w 103"/>
                  <a:gd name="T25" fmla="*/ 1 h 164"/>
                  <a:gd name="T26" fmla="*/ 0 w 103"/>
                  <a:gd name="T27" fmla="*/ 1 h 164"/>
                  <a:gd name="T28" fmla="*/ 0 w 103"/>
                  <a:gd name="T29" fmla="*/ 1 h 164"/>
                  <a:gd name="T30" fmla="*/ 0 w 103"/>
                  <a:gd name="T31" fmla="*/ 1 h 164"/>
                  <a:gd name="T32" fmla="*/ 0 w 103"/>
                  <a:gd name="T33" fmla="*/ 1 h 164"/>
                  <a:gd name="T34" fmla="*/ 0 w 103"/>
                  <a:gd name="T35" fmla="*/ 1 h 164"/>
                  <a:gd name="T36" fmla="*/ 0 w 103"/>
                  <a:gd name="T37" fmla="*/ 1 h 164"/>
                  <a:gd name="T38" fmla="*/ 0 w 103"/>
                  <a:gd name="T39" fmla="*/ 1 h 164"/>
                  <a:gd name="T40" fmla="*/ 0 w 103"/>
                  <a:gd name="T41" fmla="*/ 1 h 164"/>
                  <a:gd name="T42" fmla="*/ 0 w 103"/>
                  <a:gd name="T43" fmla="*/ 1 h 164"/>
                  <a:gd name="T44" fmla="*/ 0 w 103"/>
                  <a:gd name="T45" fmla="*/ 1 h 164"/>
                  <a:gd name="T46" fmla="*/ 0 w 103"/>
                  <a:gd name="T47" fmla="*/ 1 h 164"/>
                  <a:gd name="T48" fmla="*/ 0 w 103"/>
                  <a:gd name="T49" fmla="*/ 1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164"/>
                  <a:gd name="T77" fmla="*/ 103 w 103"/>
                  <a:gd name="T78" fmla="*/ 164 h 1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6" name="Freeform 42"/>
              <p:cNvSpPr>
                <a:spLocks/>
              </p:cNvSpPr>
              <p:nvPr/>
            </p:nvSpPr>
            <p:spPr bwMode="auto">
              <a:xfrm>
                <a:off x="1388" y="2313"/>
                <a:ext cx="18" cy="42"/>
              </a:xfrm>
              <a:custGeom>
                <a:avLst/>
                <a:gdLst>
                  <a:gd name="T0" fmla="*/ 0 w 54"/>
                  <a:gd name="T1" fmla="*/ 1 h 82"/>
                  <a:gd name="T2" fmla="*/ 0 w 54"/>
                  <a:gd name="T3" fmla="*/ 1 h 82"/>
                  <a:gd name="T4" fmla="*/ 0 w 54"/>
                  <a:gd name="T5" fmla="*/ 1 h 82"/>
                  <a:gd name="T6" fmla="*/ 0 w 54"/>
                  <a:gd name="T7" fmla="*/ 0 h 82"/>
                  <a:gd name="T8" fmla="*/ 0 w 54"/>
                  <a:gd name="T9" fmla="*/ 0 h 82"/>
                  <a:gd name="T10" fmla="*/ 0 w 54"/>
                  <a:gd name="T11" fmla="*/ 1 h 82"/>
                  <a:gd name="T12" fmla="*/ 0 w 54"/>
                  <a:gd name="T13" fmla="*/ 1 h 82"/>
                  <a:gd name="T14" fmla="*/ 0 w 54"/>
                  <a:gd name="T15" fmla="*/ 1 h 82"/>
                  <a:gd name="T16" fmla="*/ 0 w 54"/>
                  <a:gd name="T17" fmla="*/ 1 h 82"/>
                  <a:gd name="T18" fmla="*/ 0 w 54"/>
                  <a:gd name="T19" fmla="*/ 1 h 82"/>
                  <a:gd name="T20" fmla="*/ 0 w 54"/>
                  <a:gd name="T21" fmla="*/ 1 h 82"/>
                  <a:gd name="T22" fmla="*/ 0 w 54"/>
                  <a:gd name="T23" fmla="*/ 1 h 82"/>
                  <a:gd name="T24" fmla="*/ 0 w 54"/>
                  <a:gd name="T25" fmla="*/ 1 h 82"/>
                  <a:gd name="T26" fmla="*/ 0 w 54"/>
                  <a:gd name="T27" fmla="*/ 1 h 82"/>
                  <a:gd name="T28" fmla="*/ 0 w 54"/>
                  <a:gd name="T29" fmla="*/ 1 h 82"/>
                  <a:gd name="T30" fmla="*/ 0 w 54"/>
                  <a:gd name="T31" fmla="*/ 1 h 82"/>
                  <a:gd name="T32" fmla="*/ 0 w 54"/>
                  <a:gd name="T33" fmla="*/ 1 h 82"/>
                  <a:gd name="T34" fmla="*/ 0 w 54"/>
                  <a:gd name="T35" fmla="*/ 1 h 82"/>
                  <a:gd name="T36" fmla="*/ 0 w 54"/>
                  <a:gd name="T37" fmla="*/ 1 h 82"/>
                  <a:gd name="T38" fmla="*/ 0 w 54"/>
                  <a:gd name="T39" fmla="*/ 1 h 82"/>
                  <a:gd name="T40" fmla="*/ 0 w 54"/>
                  <a:gd name="T41" fmla="*/ 1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82"/>
                  <a:gd name="T65" fmla="*/ 54 w 54"/>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7" name="Freeform 43"/>
              <p:cNvSpPr>
                <a:spLocks/>
              </p:cNvSpPr>
              <p:nvPr/>
            </p:nvSpPr>
            <p:spPr bwMode="auto">
              <a:xfrm>
                <a:off x="1373" y="2283"/>
                <a:ext cx="16" cy="24"/>
              </a:xfrm>
              <a:custGeom>
                <a:avLst/>
                <a:gdLst>
                  <a:gd name="T0" fmla="*/ 0 w 46"/>
                  <a:gd name="T1" fmla="*/ 1 h 47"/>
                  <a:gd name="T2" fmla="*/ 0 w 46"/>
                  <a:gd name="T3" fmla="*/ 1 h 47"/>
                  <a:gd name="T4" fmla="*/ 0 w 46"/>
                  <a:gd name="T5" fmla="*/ 1 h 47"/>
                  <a:gd name="T6" fmla="*/ 0 w 46"/>
                  <a:gd name="T7" fmla="*/ 1 h 47"/>
                  <a:gd name="T8" fmla="*/ 0 w 46"/>
                  <a:gd name="T9" fmla="*/ 1 h 47"/>
                  <a:gd name="T10" fmla="*/ 0 w 46"/>
                  <a:gd name="T11" fmla="*/ 1 h 47"/>
                  <a:gd name="T12" fmla="*/ 0 w 46"/>
                  <a:gd name="T13" fmla="*/ 1 h 47"/>
                  <a:gd name="T14" fmla="*/ 0 w 46"/>
                  <a:gd name="T15" fmla="*/ 0 h 47"/>
                  <a:gd name="T16" fmla="*/ 0 w 46"/>
                  <a:gd name="T17" fmla="*/ 0 h 47"/>
                  <a:gd name="T18" fmla="*/ 0 w 46"/>
                  <a:gd name="T19" fmla="*/ 1 h 47"/>
                  <a:gd name="T20" fmla="*/ 0 w 46"/>
                  <a:gd name="T21" fmla="*/ 1 h 47"/>
                  <a:gd name="T22" fmla="*/ 0 w 46"/>
                  <a:gd name="T23" fmla="*/ 1 h 47"/>
                  <a:gd name="T24" fmla="*/ 0 w 46"/>
                  <a:gd name="T25" fmla="*/ 1 h 47"/>
                  <a:gd name="T26" fmla="*/ 0 w 46"/>
                  <a:gd name="T27" fmla="*/ 1 h 47"/>
                  <a:gd name="T28" fmla="*/ 0 w 46"/>
                  <a:gd name="T29" fmla="*/ 1 h 47"/>
                  <a:gd name="T30" fmla="*/ 0 w 46"/>
                  <a:gd name="T31" fmla="*/ 1 h 47"/>
                  <a:gd name="T32" fmla="*/ 0 w 46"/>
                  <a:gd name="T33" fmla="*/ 1 h 47"/>
                  <a:gd name="T34" fmla="*/ 0 w 46"/>
                  <a:gd name="T35" fmla="*/ 1 h 47"/>
                  <a:gd name="T36" fmla="*/ 0 w 46"/>
                  <a:gd name="T37" fmla="*/ 1 h 47"/>
                  <a:gd name="T38" fmla="*/ 0 w 46"/>
                  <a:gd name="T39" fmla="*/ 1 h 47"/>
                  <a:gd name="T40" fmla="*/ 0 w 46"/>
                  <a:gd name="T41" fmla="*/ 1 h 47"/>
                  <a:gd name="T42" fmla="*/ 0 w 46"/>
                  <a:gd name="T43" fmla="*/ 1 h 47"/>
                  <a:gd name="T44" fmla="*/ 0 w 46"/>
                  <a:gd name="T45" fmla="*/ 1 h 47"/>
                  <a:gd name="T46" fmla="*/ 0 w 46"/>
                  <a:gd name="T47" fmla="*/ 1 h 47"/>
                  <a:gd name="T48" fmla="*/ 0 w 46"/>
                  <a:gd name="T49" fmla="*/ 1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47"/>
                  <a:gd name="T77" fmla="*/ 46 w 46"/>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47">
                    <a:moveTo>
                      <a:pt x="24" y="6"/>
                    </a:move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8" name="Freeform 44"/>
              <p:cNvSpPr>
                <a:spLocks/>
              </p:cNvSpPr>
              <p:nvPr/>
            </p:nvSpPr>
            <p:spPr bwMode="auto">
              <a:xfrm>
                <a:off x="1360" y="2263"/>
                <a:ext cx="21" cy="16"/>
              </a:xfrm>
              <a:custGeom>
                <a:avLst/>
                <a:gdLst>
                  <a:gd name="T0" fmla="*/ 0 w 63"/>
                  <a:gd name="T1" fmla="*/ 1 h 31"/>
                  <a:gd name="T2" fmla="*/ 0 w 63"/>
                  <a:gd name="T3" fmla="*/ 1 h 31"/>
                  <a:gd name="T4" fmla="*/ 0 w 63"/>
                  <a:gd name="T5" fmla="*/ 1 h 31"/>
                  <a:gd name="T6" fmla="*/ 0 w 63"/>
                  <a:gd name="T7" fmla="*/ 1 h 31"/>
                  <a:gd name="T8" fmla="*/ 0 w 63"/>
                  <a:gd name="T9" fmla="*/ 1 h 31"/>
                  <a:gd name="T10" fmla="*/ 0 w 63"/>
                  <a:gd name="T11" fmla="*/ 1 h 31"/>
                  <a:gd name="T12" fmla="*/ 0 w 63"/>
                  <a:gd name="T13" fmla="*/ 1 h 31"/>
                  <a:gd name="T14" fmla="*/ 0 w 63"/>
                  <a:gd name="T15" fmla="*/ 0 h 31"/>
                  <a:gd name="T16" fmla="*/ 0 w 63"/>
                  <a:gd name="T17" fmla="*/ 0 h 31"/>
                  <a:gd name="T18" fmla="*/ 0 w 63"/>
                  <a:gd name="T19" fmla="*/ 0 h 31"/>
                  <a:gd name="T20" fmla="*/ 0 w 63"/>
                  <a:gd name="T21" fmla="*/ 1 h 31"/>
                  <a:gd name="T22" fmla="*/ 0 w 63"/>
                  <a:gd name="T23" fmla="*/ 1 h 31"/>
                  <a:gd name="T24" fmla="*/ 0 w 63"/>
                  <a:gd name="T25" fmla="*/ 1 h 31"/>
                  <a:gd name="T26" fmla="*/ 0 w 63"/>
                  <a:gd name="T27" fmla="*/ 1 h 31"/>
                  <a:gd name="T28" fmla="*/ 0 w 63"/>
                  <a:gd name="T29" fmla="*/ 1 h 31"/>
                  <a:gd name="T30" fmla="*/ 0 w 63"/>
                  <a:gd name="T31" fmla="*/ 1 h 31"/>
                  <a:gd name="T32" fmla="*/ 0 w 63"/>
                  <a:gd name="T33" fmla="*/ 1 h 31"/>
                  <a:gd name="T34" fmla="*/ 0 w 63"/>
                  <a:gd name="T35" fmla="*/ 1 h 31"/>
                  <a:gd name="T36" fmla="*/ 0 w 63"/>
                  <a:gd name="T37" fmla="*/ 1 h 31"/>
                  <a:gd name="T38" fmla="*/ 0 w 63"/>
                  <a:gd name="T39" fmla="*/ 1 h 31"/>
                  <a:gd name="T40" fmla="*/ 0 w 63"/>
                  <a:gd name="T41" fmla="*/ 1 h 31"/>
                  <a:gd name="T42" fmla="*/ 0 w 63"/>
                  <a:gd name="T43" fmla="*/ 1 h 31"/>
                  <a:gd name="T44" fmla="*/ 0 w 63"/>
                  <a:gd name="T45" fmla="*/ 1 h 31"/>
                  <a:gd name="T46" fmla="*/ 0 w 63"/>
                  <a:gd name="T47" fmla="*/ 1 h 31"/>
                  <a:gd name="T48" fmla="*/ 0 w 63"/>
                  <a:gd name="T49" fmla="*/ 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31"/>
                  <a:gd name="T77" fmla="*/ 63 w 63"/>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9" name="Freeform 45"/>
              <p:cNvSpPr>
                <a:spLocks/>
              </p:cNvSpPr>
              <p:nvPr/>
            </p:nvSpPr>
            <p:spPr bwMode="auto">
              <a:xfrm>
                <a:off x="1261" y="2237"/>
                <a:ext cx="81" cy="103"/>
              </a:xfrm>
              <a:custGeom>
                <a:avLst/>
                <a:gdLst>
                  <a:gd name="T0" fmla="*/ 0 w 245"/>
                  <a:gd name="T1" fmla="*/ 1 h 206"/>
                  <a:gd name="T2" fmla="*/ 0 w 245"/>
                  <a:gd name="T3" fmla="*/ 1 h 206"/>
                  <a:gd name="T4" fmla="*/ 0 w 245"/>
                  <a:gd name="T5" fmla="*/ 1 h 206"/>
                  <a:gd name="T6" fmla="*/ 0 w 245"/>
                  <a:gd name="T7" fmla="*/ 1 h 206"/>
                  <a:gd name="T8" fmla="*/ 0 w 245"/>
                  <a:gd name="T9" fmla="*/ 1 h 206"/>
                  <a:gd name="T10" fmla="*/ 0 w 245"/>
                  <a:gd name="T11" fmla="*/ 1 h 206"/>
                  <a:gd name="T12" fmla="*/ 0 w 245"/>
                  <a:gd name="T13" fmla="*/ 1 h 206"/>
                  <a:gd name="T14" fmla="*/ 0 w 245"/>
                  <a:gd name="T15" fmla="*/ 1 h 206"/>
                  <a:gd name="T16" fmla="*/ 0 w 245"/>
                  <a:gd name="T17" fmla="*/ 1 h 206"/>
                  <a:gd name="T18" fmla="*/ 0 w 245"/>
                  <a:gd name="T19" fmla="*/ 1 h 206"/>
                  <a:gd name="T20" fmla="*/ 0 w 245"/>
                  <a:gd name="T21" fmla="*/ 1 h 206"/>
                  <a:gd name="T22" fmla="*/ 0 w 245"/>
                  <a:gd name="T23" fmla="*/ 1 h 206"/>
                  <a:gd name="T24" fmla="*/ 0 w 245"/>
                  <a:gd name="T25" fmla="*/ 1 h 206"/>
                  <a:gd name="T26" fmla="*/ 0 w 245"/>
                  <a:gd name="T27" fmla="*/ 1 h 206"/>
                  <a:gd name="T28" fmla="*/ 0 w 245"/>
                  <a:gd name="T29" fmla="*/ 1 h 206"/>
                  <a:gd name="T30" fmla="*/ 0 w 245"/>
                  <a:gd name="T31" fmla="*/ 1 h 206"/>
                  <a:gd name="T32" fmla="*/ 0 w 245"/>
                  <a:gd name="T33" fmla="*/ 1 h 206"/>
                  <a:gd name="T34" fmla="*/ 0 w 245"/>
                  <a:gd name="T35" fmla="*/ 1 h 206"/>
                  <a:gd name="T36" fmla="*/ 0 w 245"/>
                  <a:gd name="T37" fmla="*/ 1 h 206"/>
                  <a:gd name="T38" fmla="*/ 0 w 245"/>
                  <a:gd name="T39" fmla="*/ 1 h 206"/>
                  <a:gd name="T40" fmla="*/ 0 w 245"/>
                  <a:gd name="T41" fmla="*/ 1 h 206"/>
                  <a:gd name="T42" fmla="*/ 0 w 245"/>
                  <a:gd name="T43" fmla="*/ 1 h 206"/>
                  <a:gd name="T44" fmla="*/ 0 w 245"/>
                  <a:gd name="T45" fmla="*/ 1 h 206"/>
                  <a:gd name="T46" fmla="*/ 0 w 245"/>
                  <a:gd name="T47" fmla="*/ 1 h 206"/>
                  <a:gd name="T48" fmla="*/ 0 w 245"/>
                  <a:gd name="T49" fmla="*/ 1 h 206"/>
                  <a:gd name="T50" fmla="*/ 0 w 245"/>
                  <a:gd name="T51" fmla="*/ 1 h 206"/>
                  <a:gd name="T52" fmla="*/ 0 w 245"/>
                  <a:gd name="T53" fmla="*/ 1 h 206"/>
                  <a:gd name="T54" fmla="*/ 0 w 245"/>
                  <a:gd name="T55" fmla="*/ 1 h 206"/>
                  <a:gd name="T56" fmla="*/ 0 w 245"/>
                  <a:gd name="T57" fmla="*/ 1 h 206"/>
                  <a:gd name="T58" fmla="*/ 0 w 245"/>
                  <a:gd name="T59" fmla="*/ 1 h 206"/>
                  <a:gd name="T60" fmla="*/ 0 w 245"/>
                  <a:gd name="T61" fmla="*/ 1 h 206"/>
                  <a:gd name="T62" fmla="*/ 0 w 245"/>
                  <a:gd name="T63" fmla="*/ 1 h 206"/>
                  <a:gd name="T64" fmla="*/ 0 w 245"/>
                  <a:gd name="T65" fmla="*/ 1 h 206"/>
                  <a:gd name="T66" fmla="*/ 0 w 245"/>
                  <a:gd name="T67" fmla="*/ 1 h 206"/>
                  <a:gd name="T68" fmla="*/ 0 w 245"/>
                  <a:gd name="T69" fmla="*/ 1 h 206"/>
                  <a:gd name="T70" fmla="*/ 0 w 245"/>
                  <a:gd name="T71" fmla="*/ 1 h 206"/>
                  <a:gd name="T72" fmla="*/ 0 w 245"/>
                  <a:gd name="T73" fmla="*/ 1 h 206"/>
                  <a:gd name="T74" fmla="*/ 0 w 245"/>
                  <a:gd name="T75" fmla="*/ 1 h 206"/>
                  <a:gd name="T76" fmla="*/ 0 w 245"/>
                  <a:gd name="T77" fmla="*/ 1 h 206"/>
                  <a:gd name="T78" fmla="*/ 0 w 245"/>
                  <a:gd name="T79" fmla="*/ 1 h 206"/>
                  <a:gd name="T80" fmla="*/ 0 w 245"/>
                  <a:gd name="T81" fmla="*/ 1 h 206"/>
                  <a:gd name="T82" fmla="*/ 0 w 245"/>
                  <a:gd name="T83" fmla="*/ 1 h 206"/>
                  <a:gd name="T84" fmla="*/ 0 w 245"/>
                  <a:gd name="T85" fmla="*/ 1 h 206"/>
                  <a:gd name="T86" fmla="*/ 0 w 245"/>
                  <a:gd name="T87" fmla="*/ 1 h 206"/>
                  <a:gd name="T88" fmla="*/ 0 w 245"/>
                  <a:gd name="T89" fmla="*/ 1 h 206"/>
                  <a:gd name="T90" fmla="*/ 0 w 245"/>
                  <a:gd name="T91" fmla="*/ 1 h 206"/>
                  <a:gd name="T92" fmla="*/ 0 w 245"/>
                  <a:gd name="T93" fmla="*/ 1 h 206"/>
                  <a:gd name="T94" fmla="*/ 0 w 245"/>
                  <a:gd name="T95" fmla="*/ 1 h 206"/>
                  <a:gd name="T96" fmla="*/ 0 w 245"/>
                  <a:gd name="T97" fmla="*/ 1 h 206"/>
                  <a:gd name="T98" fmla="*/ 0 w 245"/>
                  <a:gd name="T99" fmla="*/ 1 h 206"/>
                  <a:gd name="T100" fmla="*/ 0 w 245"/>
                  <a:gd name="T101" fmla="*/ 1 h 206"/>
                  <a:gd name="T102" fmla="*/ 0 w 245"/>
                  <a:gd name="T103" fmla="*/ 1 h 206"/>
                  <a:gd name="T104" fmla="*/ 0 w 245"/>
                  <a:gd name="T105" fmla="*/ 1 h 206"/>
                  <a:gd name="T106" fmla="*/ 0 w 245"/>
                  <a:gd name="T107" fmla="*/ 1 h 206"/>
                  <a:gd name="T108" fmla="*/ 0 w 245"/>
                  <a:gd name="T109" fmla="*/ 0 h 206"/>
                  <a:gd name="T110" fmla="*/ 0 w 245"/>
                  <a:gd name="T111" fmla="*/ 1 h 206"/>
                  <a:gd name="T112" fmla="*/ 0 w 245"/>
                  <a:gd name="T113" fmla="*/ 1 h 206"/>
                  <a:gd name="T114" fmla="*/ 0 w 245"/>
                  <a:gd name="T115" fmla="*/ 1 h 206"/>
                  <a:gd name="T116" fmla="*/ 0 w 245"/>
                  <a:gd name="T117" fmla="*/ 1 h 206"/>
                  <a:gd name="T118" fmla="*/ 0 w 245"/>
                  <a:gd name="T119" fmla="*/ 1 h 206"/>
                  <a:gd name="T120" fmla="*/ 0 w 245"/>
                  <a:gd name="T121" fmla="*/ 1 h 2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206"/>
                  <a:gd name="T185" fmla="*/ 245 w 245"/>
                  <a:gd name="T186" fmla="*/ 206 h 2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0" name="Freeform 46"/>
              <p:cNvSpPr>
                <a:spLocks/>
              </p:cNvSpPr>
              <p:nvPr/>
            </p:nvSpPr>
            <p:spPr bwMode="auto">
              <a:xfrm>
                <a:off x="1401" y="2236"/>
                <a:ext cx="53" cy="80"/>
              </a:xfrm>
              <a:custGeom>
                <a:avLst/>
                <a:gdLst>
                  <a:gd name="T0" fmla="*/ 0 w 159"/>
                  <a:gd name="T1" fmla="*/ 1 h 160"/>
                  <a:gd name="T2" fmla="*/ 0 w 159"/>
                  <a:gd name="T3" fmla="*/ 1 h 160"/>
                  <a:gd name="T4" fmla="*/ 0 w 159"/>
                  <a:gd name="T5" fmla="*/ 1 h 160"/>
                  <a:gd name="T6" fmla="*/ 0 w 159"/>
                  <a:gd name="T7" fmla="*/ 1 h 160"/>
                  <a:gd name="T8" fmla="*/ 0 w 159"/>
                  <a:gd name="T9" fmla="*/ 1 h 160"/>
                  <a:gd name="T10" fmla="*/ 0 w 159"/>
                  <a:gd name="T11" fmla="*/ 1 h 160"/>
                  <a:gd name="T12" fmla="*/ 0 w 159"/>
                  <a:gd name="T13" fmla="*/ 1 h 160"/>
                  <a:gd name="T14" fmla="*/ 0 w 159"/>
                  <a:gd name="T15" fmla="*/ 1 h 160"/>
                  <a:gd name="T16" fmla="*/ 0 w 159"/>
                  <a:gd name="T17" fmla="*/ 1 h 160"/>
                  <a:gd name="T18" fmla="*/ 0 w 159"/>
                  <a:gd name="T19" fmla="*/ 1 h 160"/>
                  <a:gd name="T20" fmla="*/ 0 w 159"/>
                  <a:gd name="T21" fmla="*/ 1 h 160"/>
                  <a:gd name="T22" fmla="*/ 0 w 159"/>
                  <a:gd name="T23" fmla="*/ 1 h 160"/>
                  <a:gd name="T24" fmla="*/ 0 w 159"/>
                  <a:gd name="T25" fmla="*/ 1 h 160"/>
                  <a:gd name="T26" fmla="*/ 0 w 159"/>
                  <a:gd name="T27" fmla="*/ 1 h 160"/>
                  <a:gd name="T28" fmla="*/ 0 w 159"/>
                  <a:gd name="T29" fmla="*/ 1 h 160"/>
                  <a:gd name="T30" fmla="*/ 0 w 159"/>
                  <a:gd name="T31" fmla="*/ 1 h 160"/>
                  <a:gd name="T32" fmla="*/ 0 w 159"/>
                  <a:gd name="T33" fmla="*/ 1 h 160"/>
                  <a:gd name="T34" fmla="*/ 0 w 159"/>
                  <a:gd name="T35" fmla="*/ 1 h 160"/>
                  <a:gd name="T36" fmla="*/ 0 w 159"/>
                  <a:gd name="T37" fmla="*/ 1 h 160"/>
                  <a:gd name="T38" fmla="*/ 0 w 159"/>
                  <a:gd name="T39" fmla="*/ 1 h 160"/>
                  <a:gd name="T40" fmla="*/ 0 w 159"/>
                  <a:gd name="T41" fmla="*/ 1 h 160"/>
                  <a:gd name="T42" fmla="*/ 0 w 159"/>
                  <a:gd name="T43" fmla="*/ 1 h 160"/>
                  <a:gd name="T44" fmla="*/ 0 w 159"/>
                  <a:gd name="T45" fmla="*/ 1 h 160"/>
                  <a:gd name="T46" fmla="*/ 0 w 159"/>
                  <a:gd name="T47" fmla="*/ 1 h 160"/>
                  <a:gd name="T48" fmla="*/ 0 w 159"/>
                  <a:gd name="T49" fmla="*/ 1 h 160"/>
                  <a:gd name="T50" fmla="*/ 0 w 159"/>
                  <a:gd name="T51" fmla="*/ 1 h 160"/>
                  <a:gd name="T52" fmla="*/ 0 w 159"/>
                  <a:gd name="T53" fmla="*/ 1 h 160"/>
                  <a:gd name="T54" fmla="*/ 0 w 159"/>
                  <a:gd name="T55" fmla="*/ 1 h 160"/>
                  <a:gd name="T56" fmla="*/ 0 w 159"/>
                  <a:gd name="T57" fmla="*/ 1 h 160"/>
                  <a:gd name="T58" fmla="*/ 0 w 159"/>
                  <a:gd name="T59" fmla="*/ 1 h 160"/>
                  <a:gd name="T60" fmla="*/ 0 w 159"/>
                  <a:gd name="T61" fmla="*/ 0 h 160"/>
                  <a:gd name="T62" fmla="*/ 0 w 159"/>
                  <a:gd name="T63" fmla="*/ 1 h 160"/>
                  <a:gd name="T64" fmla="*/ 0 w 159"/>
                  <a:gd name="T65" fmla="*/ 1 h 160"/>
                  <a:gd name="T66" fmla="*/ 0 w 159"/>
                  <a:gd name="T67" fmla="*/ 1 h 160"/>
                  <a:gd name="T68" fmla="*/ 0 w 159"/>
                  <a:gd name="T69" fmla="*/ 1 h 160"/>
                  <a:gd name="T70" fmla="*/ 0 w 159"/>
                  <a:gd name="T71" fmla="*/ 1 h 160"/>
                  <a:gd name="T72" fmla="*/ 0 w 159"/>
                  <a:gd name="T73" fmla="*/ 1 h 160"/>
                  <a:gd name="T74" fmla="*/ 0 w 159"/>
                  <a:gd name="T75" fmla="*/ 1 h 160"/>
                  <a:gd name="T76" fmla="*/ 0 w 159"/>
                  <a:gd name="T77" fmla="*/ 1 h 160"/>
                  <a:gd name="T78" fmla="*/ 0 w 159"/>
                  <a:gd name="T79" fmla="*/ 1 h 160"/>
                  <a:gd name="T80" fmla="*/ 0 w 159"/>
                  <a:gd name="T81" fmla="*/ 1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9"/>
                  <a:gd name="T124" fmla="*/ 0 h 160"/>
                  <a:gd name="T125" fmla="*/ 159 w 159"/>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1" name="Freeform 47"/>
              <p:cNvSpPr>
                <a:spLocks/>
              </p:cNvSpPr>
              <p:nvPr/>
            </p:nvSpPr>
            <p:spPr bwMode="auto">
              <a:xfrm>
                <a:off x="1208" y="2218"/>
                <a:ext cx="133" cy="166"/>
              </a:xfrm>
              <a:custGeom>
                <a:avLst/>
                <a:gdLst>
                  <a:gd name="T0" fmla="*/ 0 w 399"/>
                  <a:gd name="T1" fmla="*/ 1 h 332"/>
                  <a:gd name="T2" fmla="*/ 0 w 399"/>
                  <a:gd name="T3" fmla="*/ 1 h 332"/>
                  <a:gd name="T4" fmla="*/ 0 w 399"/>
                  <a:gd name="T5" fmla="*/ 1 h 332"/>
                  <a:gd name="T6" fmla="*/ 0 w 399"/>
                  <a:gd name="T7" fmla="*/ 1 h 332"/>
                  <a:gd name="T8" fmla="*/ 0 w 399"/>
                  <a:gd name="T9" fmla="*/ 1 h 332"/>
                  <a:gd name="T10" fmla="*/ 0 w 399"/>
                  <a:gd name="T11" fmla="*/ 1 h 332"/>
                  <a:gd name="T12" fmla="*/ 0 w 399"/>
                  <a:gd name="T13" fmla="*/ 1 h 332"/>
                  <a:gd name="T14" fmla="*/ 0 w 399"/>
                  <a:gd name="T15" fmla="*/ 1 h 332"/>
                  <a:gd name="T16" fmla="*/ 0 w 399"/>
                  <a:gd name="T17" fmla="*/ 1 h 332"/>
                  <a:gd name="T18" fmla="*/ 0 w 399"/>
                  <a:gd name="T19" fmla="*/ 1 h 332"/>
                  <a:gd name="T20" fmla="*/ 0 w 399"/>
                  <a:gd name="T21" fmla="*/ 1 h 332"/>
                  <a:gd name="T22" fmla="*/ 0 w 399"/>
                  <a:gd name="T23" fmla="*/ 1 h 332"/>
                  <a:gd name="T24" fmla="*/ 0 w 399"/>
                  <a:gd name="T25" fmla="*/ 1 h 332"/>
                  <a:gd name="T26" fmla="*/ 0 w 399"/>
                  <a:gd name="T27" fmla="*/ 1 h 332"/>
                  <a:gd name="T28" fmla="*/ 0 w 399"/>
                  <a:gd name="T29" fmla="*/ 1 h 332"/>
                  <a:gd name="T30" fmla="*/ 0 w 399"/>
                  <a:gd name="T31" fmla="*/ 1 h 332"/>
                  <a:gd name="T32" fmla="*/ 0 w 399"/>
                  <a:gd name="T33" fmla="*/ 1 h 332"/>
                  <a:gd name="T34" fmla="*/ 0 w 399"/>
                  <a:gd name="T35" fmla="*/ 1 h 332"/>
                  <a:gd name="T36" fmla="*/ 0 w 399"/>
                  <a:gd name="T37" fmla="*/ 1 h 332"/>
                  <a:gd name="T38" fmla="*/ 0 w 399"/>
                  <a:gd name="T39" fmla="*/ 1 h 332"/>
                  <a:gd name="T40" fmla="*/ 0 w 399"/>
                  <a:gd name="T41" fmla="*/ 1 h 332"/>
                  <a:gd name="T42" fmla="*/ 0 w 399"/>
                  <a:gd name="T43" fmla="*/ 1 h 332"/>
                  <a:gd name="T44" fmla="*/ 0 w 399"/>
                  <a:gd name="T45" fmla="*/ 1 h 332"/>
                  <a:gd name="T46" fmla="*/ 0 w 399"/>
                  <a:gd name="T47" fmla="*/ 1 h 332"/>
                  <a:gd name="T48" fmla="*/ 0 w 399"/>
                  <a:gd name="T49" fmla="*/ 1 h 332"/>
                  <a:gd name="T50" fmla="*/ 0 w 399"/>
                  <a:gd name="T51" fmla="*/ 1 h 332"/>
                  <a:gd name="T52" fmla="*/ 0 w 399"/>
                  <a:gd name="T53" fmla="*/ 1 h 332"/>
                  <a:gd name="T54" fmla="*/ 0 w 399"/>
                  <a:gd name="T55" fmla="*/ 1 h 332"/>
                  <a:gd name="T56" fmla="*/ 0 w 399"/>
                  <a:gd name="T57" fmla="*/ 1 h 332"/>
                  <a:gd name="T58" fmla="*/ 0 w 399"/>
                  <a:gd name="T59" fmla="*/ 1 h 332"/>
                  <a:gd name="T60" fmla="*/ 0 w 399"/>
                  <a:gd name="T61" fmla="*/ 1 h 332"/>
                  <a:gd name="T62" fmla="*/ 0 w 399"/>
                  <a:gd name="T63" fmla="*/ 1 h 332"/>
                  <a:gd name="T64" fmla="*/ 0 w 399"/>
                  <a:gd name="T65" fmla="*/ 1 h 332"/>
                  <a:gd name="T66" fmla="*/ 0 w 399"/>
                  <a:gd name="T67" fmla="*/ 1 h 332"/>
                  <a:gd name="T68" fmla="*/ 0 w 399"/>
                  <a:gd name="T69" fmla="*/ 1 h 332"/>
                  <a:gd name="T70" fmla="*/ 0 w 399"/>
                  <a:gd name="T71" fmla="*/ 1 h 332"/>
                  <a:gd name="T72" fmla="*/ 0 w 399"/>
                  <a:gd name="T73" fmla="*/ 1 h 332"/>
                  <a:gd name="T74" fmla="*/ 0 w 399"/>
                  <a:gd name="T75" fmla="*/ 1 h 332"/>
                  <a:gd name="T76" fmla="*/ 0 w 399"/>
                  <a:gd name="T77" fmla="*/ 1 h 332"/>
                  <a:gd name="T78" fmla="*/ 0 w 399"/>
                  <a:gd name="T79" fmla="*/ 1 h 332"/>
                  <a:gd name="T80" fmla="*/ 0 w 399"/>
                  <a:gd name="T81" fmla="*/ 0 h 332"/>
                  <a:gd name="T82" fmla="*/ 0 w 399"/>
                  <a:gd name="T83" fmla="*/ 1 h 332"/>
                  <a:gd name="T84" fmla="*/ 0 w 399"/>
                  <a:gd name="T85" fmla="*/ 1 h 332"/>
                  <a:gd name="T86" fmla="*/ 0 w 399"/>
                  <a:gd name="T87" fmla="*/ 1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2"/>
                  <a:gd name="T134" fmla="*/ 399 w 399"/>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2" name="Freeform 48"/>
              <p:cNvSpPr>
                <a:spLocks/>
              </p:cNvSpPr>
              <p:nvPr/>
            </p:nvSpPr>
            <p:spPr bwMode="auto">
              <a:xfrm>
                <a:off x="1396" y="2213"/>
                <a:ext cx="116" cy="110"/>
              </a:xfrm>
              <a:custGeom>
                <a:avLst/>
                <a:gdLst>
                  <a:gd name="T0" fmla="*/ 0 w 348"/>
                  <a:gd name="T1" fmla="*/ 0 h 222"/>
                  <a:gd name="T2" fmla="*/ 0 w 348"/>
                  <a:gd name="T3" fmla="*/ 0 h 222"/>
                  <a:gd name="T4" fmla="*/ 0 w 348"/>
                  <a:gd name="T5" fmla="*/ 0 h 222"/>
                  <a:gd name="T6" fmla="*/ 0 w 348"/>
                  <a:gd name="T7" fmla="*/ 0 h 222"/>
                  <a:gd name="T8" fmla="*/ 0 w 348"/>
                  <a:gd name="T9" fmla="*/ 0 h 222"/>
                  <a:gd name="T10" fmla="*/ 0 w 348"/>
                  <a:gd name="T11" fmla="*/ 0 h 222"/>
                  <a:gd name="T12" fmla="*/ 0 w 348"/>
                  <a:gd name="T13" fmla="*/ 0 h 222"/>
                  <a:gd name="T14" fmla="*/ 0 w 348"/>
                  <a:gd name="T15" fmla="*/ 0 h 222"/>
                  <a:gd name="T16" fmla="*/ 0 w 348"/>
                  <a:gd name="T17" fmla="*/ 0 h 222"/>
                  <a:gd name="T18" fmla="*/ 0 w 348"/>
                  <a:gd name="T19" fmla="*/ 0 h 222"/>
                  <a:gd name="T20" fmla="*/ 0 w 348"/>
                  <a:gd name="T21" fmla="*/ 0 h 222"/>
                  <a:gd name="T22" fmla="*/ 0 w 348"/>
                  <a:gd name="T23" fmla="*/ 0 h 222"/>
                  <a:gd name="T24" fmla="*/ 0 w 348"/>
                  <a:gd name="T25" fmla="*/ 0 h 222"/>
                  <a:gd name="T26" fmla="*/ 0 w 348"/>
                  <a:gd name="T27" fmla="*/ 0 h 222"/>
                  <a:gd name="T28" fmla="*/ 0 w 348"/>
                  <a:gd name="T29" fmla="*/ 0 h 222"/>
                  <a:gd name="T30" fmla="*/ 0 w 348"/>
                  <a:gd name="T31" fmla="*/ 0 h 222"/>
                  <a:gd name="T32" fmla="*/ 0 w 348"/>
                  <a:gd name="T33" fmla="*/ 0 h 222"/>
                  <a:gd name="T34" fmla="*/ 0 w 348"/>
                  <a:gd name="T35" fmla="*/ 0 h 222"/>
                  <a:gd name="T36" fmla="*/ 0 w 348"/>
                  <a:gd name="T37" fmla="*/ 0 h 222"/>
                  <a:gd name="T38" fmla="*/ 0 w 348"/>
                  <a:gd name="T39" fmla="*/ 0 h 222"/>
                  <a:gd name="T40" fmla="*/ 0 w 348"/>
                  <a:gd name="T41" fmla="*/ 0 h 222"/>
                  <a:gd name="T42" fmla="*/ 0 w 348"/>
                  <a:gd name="T43" fmla="*/ 0 h 222"/>
                  <a:gd name="T44" fmla="*/ 0 w 348"/>
                  <a:gd name="T45" fmla="*/ 0 h 222"/>
                  <a:gd name="T46" fmla="*/ 0 w 348"/>
                  <a:gd name="T47" fmla="*/ 0 h 222"/>
                  <a:gd name="T48" fmla="*/ 0 w 348"/>
                  <a:gd name="T49" fmla="*/ 0 h 222"/>
                  <a:gd name="T50" fmla="*/ 0 w 348"/>
                  <a:gd name="T51" fmla="*/ 0 h 222"/>
                  <a:gd name="T52" fmla="*/ 0 w 348"/>
                  <a:gd name="T53" fmla="*/ 0 h 222"/>
                  <a:gd name="T54" fmla="*/ 0 w 348"/>
                  <a:gd name="T55" fmla="*/ 0 h 222"/>
                  <a:gd name="T56" fmla="*/ 0 w 348"/>
                  <a:gd name="T57" fmla="*/ 0 h 222"/>
                  <a:gd name="T58" fmla="*/ 0 w 348"/>
                  <a:gd name="T59" fmla="*/ 0 h 222"/>
                  <a:gd name="T60" fmla="*/ 0 w 348"/>
                  <a:gd name="T61" fmla="*/ 0 h 222"/>
                  <a:gd name="T62" fmla="*/ 0 w 348"/>
                  <a:gd name="T63" fmla="*/ 0 h 222"/>
                  <a:gd name="T64" fmla="*/ 0 w 348"/>
                  <a:gd name="T65" fmla="*/ 0 h 222"/>
                  <a:gd name="T66" fmla="*/ 0 w 348"/>
                  <a:gd name="T67" fmla="*/ 0 h 222"/>
                  <a:gd name="T68" fmla="*/ 0 w 348"/>
                  <a:gd name="T69" fmla="*/ 0 h 222"/>
                  <a:gd name="T70" fmla="*/ 0 w 348"/>
                  <a:gd name="T71" fmla="*/ 0 h 222"/>
                  <a:gd name="T72" fmla="*/ 0 w 348"/>
                  <a:gd name="T73" fmla="*/ 0 h 222"/>
                  <a:gd name="T74" fmla="*/ 0 w 348"/>
                  <a:gd name="T75" fmla="*/ 0 h 222"/>
                  <a:gd name="T76" fmla="*/ 0 w 348"/>
                  <a:gd name="T77" fmla="*/ 0 h 222"/>
                  <a:gd name="T78" fmla="*/ 0 w 348"/>
                  <a:gd name="T79" fmla="*/ 0 h 222"/>
                  <a:gd name="T80" fmla="*/ 0 w 348"/>
                  <a:gd name="T81" fmla="*/ 0 h 222"/>
                  <a:gd name="T82" fmla="*/ 0 w 348"/>
                  <a:gd name="T83" fmla="*/ 0 h 222"/>
                  <a:gd name="T84" fmla="*/ 0 w 348"/>
                  <a:gd name="T85" fmla="*/ 0 h 222"/>
                  <a:gd name="T86" fmla="*/ 0 w 348"/>
                  <a:gd name="T87" fmla="*/ 0 h 222"/>
                  <a:gd name="T88" fmla="*/ 0 w 348"/>
                  <a:gd name="T89" fmla="*/ 0 h 222"/>
                  <a:gd name="T90" fmla="*/ 0 w 348"/>
                  <a:gd name="T91" fmla="*/ 0 h 222"/>
                  <a:gd name="T92" fmla="*/ 0 w 348"/>
                  <a:gd name="T93" fmla="*/ 0 h 222"/>
                  <a:gd name="T94" fmla="*/ 0 w 348"/>
                  <a:gd name="T95" fmla="*/ 0 h 222"/>
                  <a:gd name="T96" fmla="*/ 0 w 348"/>
                  <a:gd name="T97" fmla="*/ 0 h 222"/>
                  <a:gd name="T98" fmla="*/ 0 w 348"/>
                  <a:gd name="T99" fmla="*/ 0 h 222"/>
                  <a:gd name="T100" fmla="*/ 0 w 348"/>
                  <a:gd name="T101" fmla="*/ 0 h 222"/>
                  <a:gd name="T102" fmla="*/ 0 w 348"/>
                  <a:gd name="T103" fmla="*/ 0 h 222"/>
                  <a:gd name="T104" fmla="*/ 0 w 348"/>
                  <a:gd name="T105" fmla="*/ 0 h 222"/>
                  <a:gd name="T106" fmla="*/ 0 w 348"/>
                  <a:gd name="T107" fmla="*/ 0 h 222"/>
                  <a:gd name="T108" fmla="*/ 0 w 348"/>
                  <a:gd name="T109" fmla="*/ 0 h 222"/>
                  <a:gd name="T110" fmla="*/ 0 w 348"/>
                  <a:gd name="T111" fmla="*/ 0 h 222"/>
                  <a:gd name="T112" fmla="*/ 0 w 348"/>
                  <a:gd name="T113" fmla="*/ 0 h 222"/>
                  <a:gd name="T114" fmla="*/ 0 w 348"/>
                  <a:gd name="T115" fmla="*/ 0 h 222"/>
                  <a:gd name="T116" fmla="*/ 0 w 348"/>
                  <a:gd name="T117" fmla="*/ 0 h 222"/>
                  <a:gd name="T118" fmla="*/ 0 w 348"/>
                  <a:gd name="T119" fmla="*/ 0 h 222"/>
                  <a:gd name="T120" fmla="*/ 0 w 348"/>
                  <a:gd name="T121" fmla="*/ 0 h 2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8"/>
                  <a:gd name="T184" fmla="*/ 0 h 222"/>
                  <a:gd name="T185" fmla="*/ 348 w 348"/>
                  <a:gd name="T186" fmla="*/ 222 h 2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3" name="Freeform 49"/>
              <p:cNvSpPr>
                <a:spLocks/>
              </p:cNvSpPr>
              <p:nvPr/>
            </p:nvSpPr>
            <p:spPr bwMode="auto">
              <a:xfrm>
                <a:off x="1162" y="2273"/>
                <a:ext cx="48" cy="103"/>
              </a:xfrm>
              <a:custGeom>
                <a:avLst/>
                <a:gdLst>
                  <a:gd name="T0" fmla="*/ 0 w 142"/>
                  <a:gd name="T1" fmla="*/ 0 h 207"/>
                  <a:gd name="T2" fmla="*/ 0 w 142"/>
                  <a:gd name="T3" fmla="*/ 0 h 207"/>
                  <a:gd name="T4" fmla="*/ 0 w 142"/>
                  <a:gd name="T5" fmla="*/ 0 h 207"/>
                  <a:gd name="T6" fmla="*/ 0 w 142"/>
                  <a:gd name="T7" fmla="*/ 0 h 207"/>
                  <a:gd name="T8" fmla="*/ 0 w 142"/>
                  <a:gd name="T9" fmla="*/ 0 h 207"/>
                  <a:gd name="T10" fmla="*/ 0 w 142"/>
                  <a:gd name="T11" fmla="*/ 0 h 207"/>
                  <a:gd name="T12" fmla="*/ 0 w 142"/>
                  <a:gd name="T13" fmla="*/ 0 h 207"/>
                  <a:gd name="T14" fmla="*/ 0 w 142"/>
                  <a:gd name="T15" fmla="*/ 0 h 207"/>
                  <a:gd name="T16" fmla="*/ 0 w 142"/>
                  <a:gd name="T17" fmla="*/ 0 h 207"/>
                  <a:gd name="T18" fmla="*/ 0 w 142"/>
                  <a:gd name="T19" fmla="*/ 0 h 207"/>
                  <a:gd name="T20" fmla="*/ 0 w 142"/>
                  <a:gd name="T21" fmla="*/ 0 h 207"/>
                  <a:gd name="T22" fmla="*/ 0 w 142"/>
                  <a:gd name="T23" fmla="*/ 0 h 207"/>
                  <a:gd name="T24" fmla="*/ 0 w 142"/>
                  <a:gd name="T25" fmla="*/ 0 h 207"/>
                  <a:gd name="T26" fmla="*/ 0 w 142"/>
                  <a:gd name="T27" fmla="*/ 0 h 207"/>
                  <a:gd name="T28" fmla="*/ 0 w 142"/>
                  <a:gd name="T29" fmla="*/ 0 h 207"/>
                  <a:gd name="T30" fmla="*/ 0 w 142"/>
                  <a:gd name="T31" fmla="*/ 0 h 207"/>
                  <a:gd name="T32" fmla="*/ 0 w 142"/>
                  <a:gd name="T33" fmla="*/ 0 h 207"/>
                  <a:gd name="T34" fmla="*/ 0 w 142"/>
                  <a:gd name="T35" fmla="*/ 0 h 207"/>
                  <a:gd name="T36" fmla="*/ 0 w 142"/>
                  <a:gd name="T37" fmla="*/ 0 h 207"/>
                  <a:gd name="T38" fmla="*/ 0 w 142"/>
                  <a:gd name="T39" fmla="*/ 0 h 207"/>
                  <a:gd name="T40" fmla="*/ 0 w 142"/>
                  <a:gd name="T41" fmla="*/ 0 h 207"/>
                  <a:gd name="T42" fmla="*/ 0 w 142"/>
                  <a:gd name="T43" fmla="*/ 0 h 207"/>
                  <a:gd name="T44" fmla="*/ 0 w 142"/>
                  <a:gd name="T45" fmla="*/ 0 h 207"/>
                  <a:gd name="T46" fmla="*/ 0 w 142"/>
                  <a:gd name="T47" fmla="*/ 0 h 207"/>
                  <a:gd name="T48" fmla="*/ 0 w 142"/>
                  <a:gd name="T49" fmla="*/ 0 h 207"/>
                  <a:gd name="T50" fmla="*/ 0 w 142"/>
                  <a:gd name="T51" fmla="*/ 0 h 207"/>
                  <a:gd name="T52" fmla="*/ 0 w 142"/>
                  <a:gd name="T53" fmla="*/ 0 h 207"/>
                  <a:gd name="T54" fmla="*/ 0 w 142"/>
                  <a:gd name="T55" fmla="*/ 0 h 207"/>
                  <a:gd name="T56" fmla="*/ 0 w 142"/>
                  <a:gd name="T57" fmla="*/ 0 h 207"/>
                  <a:gd name="T58" fmla="*/ 0 w 142"/>
                  <a:gd name="T59" fmla="*/ 0 h 207"/>
                  <a:gd name="T60" fmla="*/ 0 w 142"/>
                  <a:gd name="T61" fmla="*/ 0 h 207"/>
                  <a:gd name="T62" fmla="*/ 0 w 142"/>
                  <a:gd name="T63" fmla="*/ 0 h 207"/>
                  <a:gd name="T64" fmla="*/ 0 w 142"/>
                  <a:gd name="T65" fmla="*/ 0 h 207"/>
                  <a:gd name="T66" fmla="*/ 0 w 142"/>
                  <a:gd name="T67" fmla="*/ 0 h 207"/>
                  <a:gd name="T68" fmla="*/ 0 w 142"/>
                  <a:gd name="T69" fmla="*/ 0 h 207"/>
                  <a:gd name="T70" fmla="*/ 0 w 142"/>
                  <a:gd name="T71" fmla="*/ 0 h 207"/>
                  <a:gd name="T72" fmla="*/ 0 w 142"/>
                  <a:gd name="T73" fmla="*/ 0 h 207"/>
                  <a:gd name="T74" fmla="*/ 0 w 142"/>
                  <a:gd name="T75" fmla="*/ 0 h 207"/>
                  <a:gd name="T76" fmla="*/ 0 w 142"/>
                  <a:gd name="T77" fmla="*/ 0 h 207"/>
                  <a:gd name="T78" fmla="*/ 0 w 142"/>
                  <a:gd name="T79" fmla="*/ 0 h 207"/>
                  <a:gd name="T80" fmla="*/ 0 w 142"/>
                  <a:gd name="T81" fmla="*/ 0 h 2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7"/>
                  <a:gd name="T125" fmla="*/ 142 w 142"/>
                  <a:gd name="T126" fmla="*/ 207 h 2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4" name="Freeform 50"/>
              <p:cNvSpPr>
                <a:spLocks/>
              </p:cNvSpPr>
              <p:nvPr/>
            </p:nvSpPr>
            <p:spPr bwMode="auto">
              <a:xfrm>
                <a:off x="1492" y="2206"/>
                <a:ext cx="101" cy="135"/>
              </a:xfrm>
              <a:custGeom>
                <a:avLst/>
                <a:gdLst>
                  <a:gd name="T0" fmla="*/ 0 w 303"/>
                  <a:gd name="T1" fmla="*/ 0 h 272"/>
                  <a:gd name="T2" fmla="*/ 0 w 303"/>
                  <a:gd name="T3" fmla="*/ 0 h 272"/>
                  <a:gd name="T4" fmla="*/ 0 w 303"/>
                  <a:gd name="T5" fmla="*/ 0 h 272"/>
                  <a:gd name="T6" fmla="*/ 0 w 303"/>
                  <a:gd name="T7" fmla="*/ 0 h 272"/>
                  <a:gd name="T8" fmla="*/ 0 w 303"/>
                  <a:gd name="T9" fmla="*/ 0 h 272"/>
                  <a:gd name="T10" fmla="*/ 0 w 303"/>
                  <a:gd name="T11" fmla="*/ 0 h 272"/>
                  <a:gd name="T12" fmla="*/ 0 w 303"/>
                  <a:gd name="T13" fmla="*/ 0 h 272"/>
                  <a:gd name="T14" fmla="*/ 0 w 303"/>
                  <a:gd name="T15" fmla="*/ 0 h 272"/>
                  <a:gd name="T16" fmla="*/ 0 w 303"/>
                  <a:gd name="T17" fmla="*/ 0 h 272"/>
                  <a:gd name="T18" fmla="*/ 0 w 303"/>
                  <a:gd name="T19" fmla="*/ 0 h 272"/>
                  <a:gd name="T20" fmla="*/ 0 w 303"/>
                  <a:gd name="T21" fmla="*/ 0 h 272"/>
                  <a:gd name="T22" fmla="*/ 0 w 303"/>
                  <a:gd name="T23" fmla="*/ 0 h 272"/>
                  <a:gd name="T24" fmla="*/ 0 w 303"/>
                  <a:gd name="T25" fmla="*/ 0 h 272"/>
                  <a:gd name="T26" fmla="*/ 0 w 303"/>
                  <a:gd name="T27" fmla="*/ 0 h 272"/>
                  <a:gd name="T28" fmla="*/ 0 w 303"/>
                  <a:gd name="T29" fmla="*/ 0 h 272"/>
                  <a:gd name="T30" fmla="*/ 0 w 303"/>
                  <a:gd name="T31" fmla="*/ 0 h 272"/>
                  <a:gd name="T32" fmla="*/ 0 w 303"/>
                  <a:gd name="T33" fmla="*/ 0 h 272"/>
                  <a:gd name="T34" fmla="*/ 0 w 303"/>
                  <a:gd name="T35" fmla="*/ 0 h 272"/>
                  <a:gd name="T36" fmla="*/ 0 w 303"/>
                  <a:gd name="T37" fmla="*/ 0 h 272"/>
                  <a:gd name="T38" fmla="*/ 0 w 303"/>
                  <a:gd name="T39" fmla="*/ 0 h 272"/>
                  <a:gd name="T40" fmla="*/ 0 w 303"/>
                  <a:gd name="T41" fmla="*/ 0 h 272"/>
                  <a:gd name="T42" fmla="*/ 0 w 303"/>
                  <a:gd name="T43" fmla="*/ 0 h 272"/>
                  <a:gd name="T44" fmla="*/ 0 w 303"/>
                  <a:gd name="T45" fmla="*/ 0 h 272"/>
                  <a:gd name="T46" fmla="*/ 0 w 303"/>
                  <a:gd name="T47" fmla="*/ 0 h 272"/>
                  <a:gd name="T48" fmla="*/ 0 w 303"/>
                  <a:gd name="T49" fmla="*/ 0 h 272"/>
                  <a:gd name="T50" fmla="*/ 0 w 303"/>
                  <a:gd name="T51" fmla="*/ 0 h 272"/>
                  <a:gd name="T52" fmla="*/ 0 w 303"/>
                  <a:gd name="T53" fmla="*/ 0 h 272"/>
                  <a:gd name="T54" fmla="*/ 0 w 303"/>
                  <a:gd name="T55" fmla="*/ 0 h 272"/>
                  <a:gd name="T56" fmla="*/ 0 w 303"/>
                  <a:gd name="T57" fmla="*/ 0 h 272"/>
                  <a:gd name="T58" fmla="*/ 0 w 303"/>
                  <a:gd name="T59" fmla="*/ 0 h 272"/>
                  <a:gd name="T60" fmla="*/ 0 w 303"/>
                  <a:gd name="T61" fmla="*/ 0 h 272"/>
                  <a:gd name="T62" fmla="*/ 0 w 303"/>
                  <a:gd name="T63" fmla="*/ 0 h 272"/>
                  <a:gd name="T64" fmla="*/ 0 w 303"/>
                  <a:gd name="T65" fmla="*/ 0 h 272"/>
                  <a:gd name="T66" fmla="*/ 0 w 303"/>
                  <a:gd name="T67" fmla="*/ 0 h 272"/>
                  <a:gd name="T68" fmla="*/ 0 w 303"/>
                  <a:gd name="T69" fmla="*/ 0 h 272"/>
                  <a:gd name="T70" fmla="*/ 0 w 303"/>
                  <a:gd name="T71" fmla="*/ 0 h 272"/>
                  <a:gd name="T72" fmla="*/ 0 w 303"/>
                  <a:gd name="T73" fmla="*/ 0 h 272"/>
                  <a:gd name="T74" fmla="*/ 0 w 303"/>
                  <a:gd name="T75" fmla="*/ 0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
                  <a:gd name="T115" fmla="*/ 0 h 272"/>
                  <a:gd name="T116" fmla="*/ 303 w 303"/>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1695" name="Group 51"/>
            <p:cNvGrpSpPr>
              <a:grpSpLocks/>
            </p:cNvGrpSpPr>
            <p:nvPr/>
          </p:nvGrpSpPr>
          <p:grpSpPr bwMode="auto">
            <a:xfrm>
              <a:off x="6442075" y="2627313"/>
              <a:ext cx="635000" cy="588962"/>
              <a:chOff x="2870" y="1518"/>
              <a:chExt cx="292" cy="320"/>
            </a:xfrm>
          </p:grpSpPr>
          <p:graphicFrame>
            <p:nvGraphicFramePr>
              <p:cNvPr id="71785" name="Object 5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71855" name="Clip" r:id="rId4" imgW="826829" imgH="840406" progId="MS_ClipArt_Gallery.2">
                      <p:embed/>
                    </p:oleObj>
                  </mc:Choice>
                  <mc:Fallback>
                    <p:oleObj name="Clip" r:id="rId4" imgW="826829" imgH="840406" progId="MS_ClipArt_Gallery.2">
                      <p:embed/>
                      <p:pic>
                        <p:nvPicPr>
                          <p:cNvPr id="0" name="Object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86" name="Object 5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71856" name="Clip" r:id="rId6" imgW="1268295" imgH="1199426" progId="MS_ClipArt_Gallery.2">
                      <p:embed/>
                    </p:oleObj>
                  </mc:Choice>
                  <mc:Fallback>
                    <p:oleObj name="Clip" r:id="rId6" imgW="1268295" imgH="1199426" progId="MS_ClipArt_Gallery.2">
                      <p:embed/>
                      <p:pic>
                        <p:nvPicPr>
                          <p:cNvPr id="0" name="Object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1696" name="Freeform 54"/>
            <p:cNvSpPr>
              <a:spLocks/>
            </p:cNvSpPr>
            <p:nvPr/>
          </p:nvSpPr>
          <p:spPr bwMode="auto">
            <a:xfrm>
              <a:off x="6837363" y="2466975"/>
              <a:ext cx="869950" cy="225425"/>
            </a:xfrm>
            <a:custGeom>
              <a:avLst/>
              <a:gdLst>
                <a:gd name="T0" fmla="*/ 0 w 548"/>
                <a:gd name="T1" fmla="*/ 2147483647 h 142"/>
                <a:gd name="T2" fmla="*/ 0 w 548"/>
                <a:gd name="T3" fmla="*/ 0 h 142"/>
                <a:gd name="T4" fmla="*/ 2147483647 w 548"/>
                <a:gd name="T5" fmla="*/ 0 h 142"/>
                <a:gd name="T6" fmla="*/ 0 60000 65536"/>
                <a:gd name="T7" fmla="*/ 0 60000 65536"/>
                <a:gd name="T8" fmla="*/ 0 60000 65536"/>
                <a:gd name="T9" fmla="*/ 0 w 548"/>
                <a:gd name="T10" fmla="*/ 0 h 142"/>
                <a:gd name="T11" fmla="*/ 548 w 548"/>
                <a:gd name="T12" fmla="*/ 142 h 142"/>
              </a:gdLst>
              <a:ahLst/>
              <a:cxnLst>
                <a:cxn ang="T6">
                  <a:pos x="T0" y="T1"/>
                </a:cxn>
                <a:cxn ang="T7">
                  <a:pos x="T2" y="T3"/>
                </a:cxn>
                <a:cxn ang="T8">
                  <a:pos x="T4" y="T5"/>
                </a:cxn>
              </a:cxnLst>
              <a:rect l="T9" t="T10" r="T11" b="T12"/>
              <a:pathLst>
                <a:path w="548" h="142">
                  <a:moveTo>
                    <a:pt x="0" y="142"/>
                  </a:moveTo>
                  <a:lnTo>
                    <a:pt x="0" y="0"/>
                  </a:lnTo>
                  <a:lnTo>
                    <a:pt x="548" y="0"/>
                  </a:lnTo>
                </a:path>
              </a:pathLst>
            </a:custGeom>
            <a:noFill/>
            <a:ln w="28575"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697" name="Line 55"/>
            <p:cNvSpPr>
              <a:spLocks noChangeShapeType="1"/>
            </p:cNvSpPr>
            <p:nvPr/>
          </p:nvSpPr>
          <p:spPr bwMode="auto">
            <a:xfrm flipH="1">
              <a:off x="6011863" y="2466975"/>
              <a:ext cx="82391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8" name="Line 56"/>
            <p:cNvSpPr>
              <a:spLocks noChangeShapeType="1"/>
            </p:cNvSpPr>
            <p:nvPr/>
          </p:nvSpPr>
          <p:spPr bwMode="auto">
            <a:xfrm>
              <a:off x="6073775" y="2543175"/>
              <a:ext cx="644525" cy="2254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699" name="Line 57"/>
            <p:cNvSpPr>
              <a:spLocks noChangeShapeType="1"/>
            </p:cNvSpPr>
            <p:nvPr/>
          </p:nvSpPr>
          <p:spPr bwMode="auto">
            <a:xfrm flipH="1">
              <a:off x="6961188" y="2559050"/>
              <a:ext cx="644525" cy="2254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00" name="Line 58"/>
            <p:cNvSpPr>
              <a:spLocks noChangeShapeType="1"/>
            </p:cNvSpPr>
            <p:nvPr/>
          </p:nvSpPr>
          <p:spPr bwMode="auto">
            <a:xfrm flipH="1">
              <a:off x="7159625" y="2890838"/>
              <a:ext cx="644525" cy="2254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01" name="Line 59"/>
            <p:cNvSpPr>
              <a:spLocks noChangeShapeType="1"/>
            </p:cNvSpPr>
            <p:nvPr/>
          </p:nvSpPr>
          <p:spPr bwMode="auto">
            <a:xfrm flipV="1">
              <a:off x="7115175" y="2711450"/>
              <a:ext cx="644525" cy="2254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71702" name="Group 60"/>
            <p:cNvGrpSpPr>
              <a:grpSpLocks/>
            </p:cNvGrpSpPr>
            <p:nvPr/>
          </p:nvGrpSpPr>
          <p:grpSpPr bwMode="auto">
            <a:xfrm>
              <a:off x="6686550" y="2295525"/>
              <a:ext cx="282575" cy="304800"/>
              <a:chOff x="1255" y="3461"/>
              <a:chExt cx="178" cy="192"/>
            </a:xfrm>
          </p:grpSpPr>
          <p:sp>
            <p:nvSpPr>
              <p:cNvPr id="71783" name="Oval 61"/>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71784" name="Text Box 62"/>
              <p:cNvSpPr txBox="1">
                <a:spLocks noChangeArrowheads="1"/>
              </p:cNvSpPr>
              <p:nvPr/>
            </p:nvSpPr>
            <p:spPr bwMode="auto">
              <a:xfrm>
                <a:off x="1255" y="3461"/>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t>1</a:t>
                </a:r>
              </a:p>
            </p:txBody>
          </p:sp>
        </p:grpSp>
        <p:grpSp>
          <p:nvGrpSpPr>
            <p:cNvPr id="71703" name="Group 63"/>
            <p:cNvGrpSpPr>
              <a:grpSpLocks/>
            </p:cNvGrpSpPr>
            <p:nvPr/>
          </p:nvGrpSpPr>
          <p:grpSpPr bwMode="auto">
            <a:xfrm>
              <a:off x="7258050" y="2492375"/>
              <a:ext cx="282575" cy="304800"/>
              <a:chOff x="1851" y="2490"/>
              <a:chExt cx="178" cy="192"/>
            </a:xfrm>
          </p:grpSpPr>
          <p:sp>
            <p:nvSpPr>
              <p:cNvPr id="71781" name="Oval 64"/>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71782" name="Text Box 65"/>
              <p:cNvSpPr txBox="1">
                <a:spLocks noChangeArrowheads="1"/>
              </p:cNvSpPr>
              <p:nvPr/>
            </p:nvSpPr>
            <p:spPr bwMode="auto">
              <a:xfrm>
                <a:off x="1851" y="249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t>2</a:t>
                </a:r>
              </a:p>
            </p:txBody>
          </p:sp>
        </p:grpSp>
        <p:grpSp>
          <p:nvGrpSpPr>
            <p:cNvPr id="71704" name="Group 66"/>
            <p:cNvGrpSpPr>
              <a:grpSpLocks/>
            </p:cNvGrpSpPr>
            <p:nvPr/>
          </p:nvGrpSpPr>
          <p:grpSpPr bwMode="auto">
            <a:xfrm>
              <a:off x="6180138" y="2509838"/>
              <a:ext cx="282575" cy="304800"/>
              <a:chOff x="1851" y="2490"/>
              <a:chExt cx="178" cy="192"/>
            </a:xfrm>
          </p:grpSpPr>
          <p:sp>
            <p:nvSpPr>
              <p:cNvPr id="71779" name="Oval 67"/>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71780" name="Text Box 68"/>
              <p:cNvSpPr txBox="1">
                <a:spLocks noChangeArrowheads="1"/>
              </p:cNvSpPr>
              <p:nvPr/>
            </p:nvSpPr>
            <p:spPr bwMode="auto">
              <a:xfrm>
                <a:off x="1851" y="249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t>2</a:t>
                </a:r>
              </a:p>
            </p:txBody>
          </p:sp>
        </p:grpSp>
        <p:grpSp>
          <p:nvGrpSpPr>
            <p:cNvPr id="71705" name="Group 69"/>
            <p:cNvGrpSpPr>
              <a:grpSpLocks/>
            </p:cNvGrpSpPr>
            <p:nvPr/>
          </p:nvGrpSpPr>
          <p:grpSpPr bwMode="auto">
            <a:xfrm>
              <a:off x="7200900" y="2735263"/>
              <a:ext cx="282575" cy="304800"/>
              <a:chOff x="1851" y="2490"/>
              <a:chExt cx="178" cy="192"/>
            </a:xfrm>
          </p:grpSpPr>
          <p:sp>
            <p:nvSpPr>
              <p:cNvPr id="71777" name="Oval 70"/>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71778" name="Text Box 71"/>
              <p:cNvSpPr txBox="1">
                <a:spLocks noChangeArrowheads="1"/>
              </p:cNvSpPr>
              <p:nvPr/>
            </p:nvSpPr>
            <p:spPr bwMode="auto">
              <a:xfrm>
                <a:off x="1851" y="249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t>3</a:t>
                </a:r>
              </a:p>
            </p:txBody>
          </p:sp>
        </p:grpSp>
        <p:grpSp>
          <p:nvGrpSpPr>
            <p:cNvPr id="71706" name="Group 72"/>
            <p:cNvGrpSpPr>
              <a:grpSpLocks/>
            </p:cNvGrpSpPr>
            <p:nvPr/>
          </p:nvGrpSpPr>
          <p:grpSpPr bwMode="auto">
            <a:xfrm>
              <a:off x="7489825" y="2827338"/>
              <a:ext cx="282575" cy="304800"/>
              <a:chOff x="1851" y="2490"/>
              <a:chExt cx="178" cy="192"/>
            </a:xfrm>
          </p:grpSpPr>
          <p:sp>
            <p:nvSpPr>
              <p:cNvPr id="71775" name="Oval 73"/>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71776" name="Text Box 74"/>
              <p:cNvSpPr txBox="1">
                <a:spLocks noChangeArrowheads="1"/>
              </p:cNvSpPr>
              <p:nvPr/>
            </p:nvSpPr>
            <p:spPr bwMode="auto">
              <a:xfrm>
                <a:off x="1851" y="249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t>4</a:t>
                </a:r>
              </a:p>
            </p:txBody>
          </p:sp>
        </p:grpSp>
        <p:sp>
          <p:nvSpPr>
            <p:cNvPr id="71708" name="Oval 76"/>
            <p:cNvSpPr>
              <a:spLocks noChangeArrowheads="1"/>
            </p:cNvSpPr>
            <p:nvPr/>
          </p:nvSpPr>
          <p:spPr bwMode="auto">
            <a:xfrm>
              <a:off x="2208213" y="1484313"/>
              <a:ext cx="2335212" cy="2224087"/>
            </a:xfrm>
            <a:prstGeom prst="ellipse">
              <a:avLst/>
            </a:prstGeom>
            <a:solidFill>
              <a:srgbClr val="00CC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endParaRPr lang="en-US" altLang="en-US" sz="1600">
                <a:latin typeface="Comic Sans MS" pitchFamily="66" charset="0"/>
              </a:endParaRPr>
            </a:p>
          </p:txBody>
        </p:sp>
        <p:sp>
          <p:nvSpPr>
            <p:cNvPr id="71710" name="Text Box 78"/>
            <p:cNvSpPr txBox="1">
              <a:spLocks noChangeArrowheads="1"/>
            </p:cNvSpPr>
            <p:nvPr/>
          </p:nvSpPr>
          <p:spPr bwMode="auto">
            <a:xfrm>
              <a:off x="3548063" y="2354263"/>
              <a:ext cx="623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AP 2</a:t>
              </a:r>
            </a:p>
          </p:txBody>
        </p:sp>
        <p:sp>
          <p:nvSpPr>
            <p:cNvPr id="71711" name="Text Box 79"/>
            <p:cNvSpPr txBox="1">
              <a:spLocks noChangeArrowheads="1"/>
            </p:cNvSpPr>
            <p:nvPr/>
          </p:nvSpPr>
          <p:spPr bwMode="auto">
            <a:xfrm>
              <a:off x="1839913" y="219075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600"/>
            </a:p>
          </p:txBody>
        </p:sp>
        <p:sp>
          <p:nvSpPr>
            <p:cNvPr id="71712" name="Text Box 80"/>
            <p:cNvSpPr txBox="1">
              <a:spLocks noChangeArrowheads="1"/>
            </p:cNvSpPr>
            <p:nvPr/>
          </p:nvSpPr>
          <p:spPr bwMode="auto">
            <a:xfrm>
              <a:off x="927100" y="2324100"/>
              <a:ext cx="592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AP 1</a:t>
              </a:r>
            </a:p>
          </p:txBody>
        </p:sp>
        <p:sp>
          <p:nvSpPr>
            <p:cNvPr id="71713" name="Text Box 81"/>
            <p:cNvSpPr txBox="1">
              <a:spLocks noChangeArrowheads="1"/>
            </p:cNvSpPr>
            <p:nvPr/>
          </p:nvSpPr>
          <p:spPr bwMode="auto">
            <a:xfrm>
              <a:off x="2205038" y="3206750"/>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H1</a:t>
              </a:r>
            </a:p>
          </p:txBody>
        </p:sp>
        <p:sp>
          <p:nvSpPr>
            <p:cNvPr id="71714" name="Text Box 82"/>
            <p:cNvSpPr txBox="1">
              <a:spLocks noChangeArrowheads="1"/>
            </p:cNvSpPr>
            <p:nvPr/>
          </p:nvSpPr>
          <p:spPr bwMode="auto">
            <a:xfrm>
              <a:off x="3846513" y="300990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600"/>
            </a:p>
          </p:txBody>
        </p:sp>
        <p:sp>
          <p:nvSpPr>
            <p:cNvPr id="71715" name="Text Box 83"/>
            <p:cNvSpPr txBox="1">
              <a:spLocks noChangeArrowheads="1"/>
            </p:cNvSpPr>
            <p:nvPr/>
          </p:nvSpPr>
          <p:spPr bwMode="auto">
            <a:xfrm>
              <a:off x="2995613" y="1541463"/>
              <a:ext cx="766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BBS 2</a:t>
              </a:r>
            </a:p>
          </p:txBody>
        </p:sp>
        <p:sp>
          <p:nvSpPr>
            <p:cNvPr id="71716" name="Text Box 84"/>
            <p:cNvSpPr txBox="1">
              <a:spLocks noChangeArrowheads="1"/>
            </p:cNvSpPr>
            <p:nvPr/>
          </p:nvSpPr>
          <p:spPr bwMode="auto">
            <a:xfrm>
              <a:off x="1179513" y="1490663"/>
              <a:ext cx="735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BBS 1</a:t>
              </a:r>
            </a:p>
          </p:txBody>
        </p:sp>
        <p:grpSp>
          <p:nvGrpSpPr>
            <p:cNvPr id="71717" name="Group 85"/>
            <p:cNvGrpSpPr>
              <a:grpSpLocks/>
            </p:cNvGrpSpPr>
            <p:nvPr/>
          </p:nvGrpSpPr>
          <p:grpSpPr bwMode="auto">
            <a:xfrm>
              <a:off x="3054350" y="2039938"/>
              <a:ext cx="842963" cy="600075"/>
              <a:chOff x="1160" y="2192"/>
              <a:chExt cx="589" cy="440"/>
            </a:xfrm>
          </p:grpSpPr>
          <p:pic>
            <p:nvPicPr>
              <p:cNvPr id="71757" name="Picture 86" descr="31u_bnr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49" y="2458"/>
                <a:ext cx="21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8" name="AutoShape 87"/>
              <p:cNvSpPr>
                <a:spLocks noChangeAspect="1" noChangeArrowheads="1" noTextEdit="1"/>
              </p:cNvSpPr>
              <p:nvPr/>
            </p:nvSpPr>
            <p:spPr bwMode="auto">
              <a:xfrm>
                <a:off x="1160" y="2192"/>
                <a:ext cx="589"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759" name="Freeform 88"/>
              <p:cNvSpPr>
                <a:spLocks/>
              </p:cNvSpPr>
              <p:nvPr/>
            </p:nvSpPr>
            <p:spPr bwMode="auto">
              <a:xfrm>
                <a:off x="1283" y="2231"/>
                <a:ext cx="83" cy="102"/>
              </a:xfrm>
              <a:custGeom>
                <a:avLst/>
                <a:gdLst>
                  <a:gd name="T0" fmla="*/ 0 w 247"/>
                  <a:gd name="T1" fmla="*/ 1 h 203"/>
                  <a:gd name="T2" fmla="*/ 0 w 247"/>
                  <a:gd name="T3" fmla="*/ 1 h 203"/>
                  <a:gd name="T4" fmla="*/ 0 w 247"/>
                  <a:gd name="T5" fmla="*/ 1 h 203"/>
                  <a:gd name="T6" fmla="*/ 0 w 247"/>
                  <a:gd name="T7" fmla="*/ 1 h 203"/>
                  <a:gd name="T8" fmla="*/ 0 w 247"/>
                  <a:gd name="T9" fmla="*/ 1 h 203"/>
                  <a:gd name="T10" fmla="*/ 0 w 247"/>
                  <a:gd name="T11" fmla="*/ 1 h 203"/>
                  <a:gd name="T12" fmla="*/ 0 w 247"/>
                  <a:gd name="T13" fmla="*/ 1 h 203"/>
                  <a:gd name="T14" fmla="*/ 0 w 247"/>
                  <a:gd name="T15" fmla="*/ 1 h 203"/>
                  <a:gd name="T16" fmla="*/ 0 w 247"/>
                  <a:gd name="T17" fmla="*/ 1 h 203"/>
                  <a:gd name="T18" fmla="*/ 0 w 247"/>
                  <a:gd name="T19" fmla="*/ 1 h 203"/>
                  <a:gd name="T20" fmla="*/ 0 w 247"/>
                  <a:gd name="T21" fmla="*/ 1 h 203"/>
                  <a:gd name="T22" fmla="*/ 0 w 247"/>
                  <a:gd name="T23" fmla="*/ 1 h 203"/>
                  <a:gd name="T24" fmla="*/ 0 w 247"/>
                  <a:gd name="T25" fmla="*/ 1 h 203"/>
                  <a:gd name="T26" fmla="*/ 0 w 247"/>
                  <a:gd name="T27" fmla="*/ 1 h 203"/>
                  <a:gd name="T28" fmla="*/ 0 w 247"/>
                  <a:gd name="T29" fmla="*/ 1 h 203"/>
                  <a:gd name="T30" fmla="*/ 0 w 247"/>
                  <a:gd name="T31" fmla="*/ 1 h 203"/>
                  <a:gd name="T32" fmla="*/ 0 w 247"/>
                  <a:gd name="T33" fmla="*/ 1 h 203"/>
                  <a:gd name="T34" fmla="*/ 0 w 247"/>
                  <a:gd name="T35" fmla="*/ 1 h 203"/>
                  <a:gd name="T36" fmla="*/ 0 w 247"/>
                  <a:gd name="T37" fmla="*/ 1 h 203"/>
                  <a:gd name="T38" fmla="*/ 0 w 247"/>
                  <a:gd name="T39" fmla="*/ 1 h 203"/>
                  <a:gd name="T40" fmla="*/ 0 w 247"/>
                  <a:gd name="T41" fmla="*/ 1 h 203"/>
                  <a:gd name="T42" fmla="*/ 0 w 247"/>
                  <a:gd name="T43" fmla="*/ 1 h 203"/>
                  <a:gd name="T44" fmla="*/ 0 w 247"/>
                  <a:gd name="T45" fmla="*/ 1 h 203"/>
                  <a:gd name="T46" fmla="*/ 0 w 247"/>
                  <a:gd name="T47" fmla="*/ 1 h 203"/>
                  <a:gd name="T48" fmla="*/ 0 w 247"/>
                  <a:gd name="T49" fmla="*/ 1 h 203"/>
                  <a:gd name="T50" fmla="*/ 0 w 247"/>
                  <a:gd name="T51" fmla="*/ 1 h 203"/>
                  <a:gd name="T52" fmla="*/ 0 w 247"/>
                  <a:gd name="T53" fmla="*/ 1 h 203"/>
                  <a:gd name="T54" fmla="*/ 0 w 247"/>
                  <a:gd name="T55" fmla="*/ 1 h 203"/>
                  <a:gd name="T56" fmla="*/ 0 w 247"/>
                  <a:gd name="T57" fmla="*/ 1 h 203"/>
                  <a:gd name="T58" fmla="*/ 0 w 247"/>
                  <a:gd name="T59" fmla="*/ 1 h 203"/>
                  <a:gd name="T60" fmla="*/ 0 w 247"/>
                  <a:gd name="T61" fmla="*/ 1 h 203"/>
                  <a:gd name="T62" fmla="*/ 0 w 247"/>
                  <a:gd name="T63" fmla="*/ 1 h 203"/>
                  <a:gd name="T64" fmla="*/ 0 w 247"/>
                  <a:gd name="T65" fmla="*/ 1 h 203"/>
                  <a:gd name="T66" fmla="*/ 0 w 247"/>
                  <a:gd name="T67" fmla="*/ 1 h 203"/>
                  <a:gd name="T68" fmla="*/ 0 w 247"/>
                  <a:gd name="T69" fmla="*/ 1 h 203"/>
                  <a:gd name="T70" fmla="*/ 0 w 247"/>
                  <a:gd name="T71" fmla="*/ 1 h 203"/>
                  <a:gd name="T72" fmla="*/ 0 w 247"/>
                  <a:gd name="T73" fmla="*/ 1 h 203"/>
                  <a:gd name="T74" fmla="*/ 0 w 247"/>
                  <a:gd name="T75" fmla="*/ 1 h 203"/>
                  <a:gd name="T76" fmla="*/ 0 w 247"/>
                  <a:gd name="T77" fmla="*/ 1 h 203"/>
                  <a:gd name="T78" fmla="*/ 0 w 247"/>
                  <a:gd name="T79" fmla="*/ 1 h 203"/>
                  <a:gd name="T80" fmla="*/ 0 w 247"/>
                  <a:gd name="T81" fmla="*/ 1 h 203"/>
                  <a:gd name="T82" fmla="*/ 0 w 247"/>
                  <a:gd name="T83" fmla="*/ 1 h 203"/>
                  <a:gd name="T84" fmla="*/ 0 w 247"/>
                  <a:gd name="T85" fmla="*/ 0 h 203"/>
                  <a:gd name="T86" fmla="*/ 0 w 247"/>
                  <a:gd name="T87" fmla="*/ 1 h 203"/>
                  <a:gd name="T88" fmla="*/ 0 w 247"/>
                  <a:gd name="T89" fmla="*/ 1 h 203"/>
                  <a:gd name="T90" fmla="*/ 0 w 247"/>
                  <a:gd name="T91" fmla="*/ 1 h 203"/>
                  <a:gd name="T92" fmla="*/ 0 w 247"/>
                  <a:gd name="T93" fmla="*/ 1 h 203"/>
                  <a:gd name="T94" fmla="*/ 0 w 247"/>
                  <a:gd name="T95" fmla="*/ 1 h 203"/>
                  <a:gd name="T96" fmla="*/ 0 w 247"/>
                  <a:gd name="T97" fmla="*/ 1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7"/>
                  <a:gd name="T148" fmla="*/ 0 h 203"/>
                  <a:gd name="T149" fmla="*/ 247 w 247"/>
                  <a:gd name="T150" fmla="*/ 203 h 2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0" name="Freeform 89"/>
              <p:cNvSpPr>
                <a:spLocks/>
              </p:cNvSpPr>
              <p:nvPr/>
            </p:nvSpPr>
            <p:spPr bwMode="auto">
              <a:xfrm>
                <a:off x="1424" y="2230"/>
                <a:ext cx="52" cy="79"/>
              </a:xfrm>
              <a:custGeom>
                <a:avLst/>
                <a:gdLst>
                  <a:gd name="T0" fmla="*/ 0 w 158"/>
                  <a:gd name="T1" fmla="*/ 1 h 158"/>
                  <a:gd name="T2" fmla="*/ 0 w 158"/>
                  <a:gd name="T3" fmla="*/ 1 h 158"/>
                  <a:gd name="T4" fmla="*/ 0 w 158"/>
                  <a:gd name="T5" fmla="*/ 1 h 158"/>
                  <a:gd name="T6" fmla="*/ 0 w 158"/>
                  <a:gd name="T7" fmla="*/ 1 h 158"/>
                  <a:gd name="T8" fmla="*/ 0 w 158"/>
                  <a:gd name="T9" fmla="*/ 1 h 158"/>
                  <a:gd name="T10" fmla="*/ 0 w 158"/>
                  <a:gd name="T11" fmla="*/ 1 h 158"/>
                  <a:gd name="T12" fmla="*/ 0 w 158"/>
                  <a:gd name="T13" fmla="*/ 1 h 158"/>
                  <a:gd name="T14" fmla="*/ 0 w 158"/>
                  <a:gd name="T15" fmla="*/ 1 h 158"/>
                  <a:gd name="T16" fmla="*/ 0 w 158"/>
                  <a:gd name="T17" fmla="*/ 1 h 158"/>
                  <a:gd name="T18" fmla="*/ 0 w 158"/>
                  <a:gd name="T19" fmla="*/ 1 h 158"/>
                  <a:gd name="T20" fmla="*/ 0 w 158"/>
                  <a:gd name="T21" fmla="*/ 1 h 158"/>
                  <a:gd name="T22" fmla="*/ 0 w 158"/>
                  <a:gd name="T23" fmla="*/ 1 h 158"/>
                  <a:gd name="T24" fmla="*/ 0 w 158"/>
                  <a:gd name="T25" fmla="*/ 1 h 158"/>
                  <a:gd name="T26" fmla="*/ 0 w 158"/>
                  <a:gd name="T27" fmla="*/ 1 h 158"/>
                  <a:gd name="T28" fmla="*/ 0 w 158"/>
                  <a:gd name="T29" fmla="*/ 1 h 158"/>
                  <a:gd name="T30" fmla="*/ 0 w 158"/>
                  <a:gd name="T31" fmla="*/ 1 h 158"/>
                  <a:gd name="T32" fmla="*/ 0 w 158"/>
                  <a:gd name="T33" fmla="*/ 1 h 158"/>
                  <a:gd name="T34" fmla="*/ 0 w 158"/>
                  <a:gd name="T35" fmla="*/ 1 h 158"/>
                  <a:gd name="T36" fmla="*/ 0 w 158"/>
                  <a:gd name="T37" fmla="*/ 1 h 158"/>
                  <a:gd name="T38" fmla="*/ 0 w 158"/>
                  <a:gd name="T39" fmla="*/ 1 h 158"/>
                  <a:gd name="T40" fmla="*/ 0 w 158"/>
                  <a:gd name="T41" fmla="*/ 1 h 158"/>
                  <a:gd name="T42" fmla="*/ 0 w 158"/>
                  <a:gd name="T43" fmla="*/ 1 h 158"/>
                  <a:gd name="T44" fmla="*/ 0 w 158"/>
                  <a:gd name="T45" fmla="*/ 1 h 158"/>
                  <a:gd name="T46" fmla="*/ 0 w 158"/>
                  <a:gd name="T47" fmla="*/ 1 h 158"/>
                  <a:gd name="T48" fmla="*/ 0 w 158"/>
                  <a:gd name="T49" fmla="*/ 1 h 158"/>
                  <a:gd name="T50" fmla="*/ 0 w 158"/>
                  <a:gd name="T51" fmla="*/ 1 h 158"/>
                  <a:gd name="T52" fmla="*/ 0 w 158"/>
                  <a:gd name="T53" fmla="*/ 1 h 158"/>
                  <a:gd name="T54" fmla="*/ 0 w 158"/>
                  <a:gd name="T55" fmla="*/ 1 h 158"/>
                  <a:gd name="T56" fmla="*/ 0 w 158"/>
                  <a:gd name="T57" fmla="*/ 1 h 158"/>
                  <a:gd name="T58" fmla="*/ 0 w 158"/>
                  <a:gd name="T59" fmla="*/ 1 h 158"/>
                  <a:gd name="T60" fmla="*/ 0 w 158"/>
                  <a:gd name="T61" fmla="*/ 0 h 158"/>
                  <a:gd name="T62" fmla="*/ 0 w 158"/>
                  <a:gd name="T63" fmla="*/ 0 h 158"/>
                  <a:gd name="T64" fmla="*/ 0 w 158"/>
                  <a:gd name="T65" fmla="*/ 1 h 158"/>
                  <a:gd name="T66" fmla="*/ 0 w 158"/>
                  <a:gd name="T67" fmla="*/ 1 h 158"/>
                  <a:gd name="T68" fmla="*/ 0 w 158"/>
                  <a:gd name="T69" fmla="*/ 1 h 158"/>
                  <a:gd name="T70" fmla="*/ 0 w 158"/>
                  <a:gd name="T71" fmla="*/ 1 h 158"/>
                  <a:gd name="T72" fmla="*/ 0 w 158"/>
                  <a:gd name="T73" fmla="*/ 1 h 158"/>
                  <a:gd name="T74" fmla="*/ 0 w 158"/>
                  <a:gd name="T75" fmla="*/ 1 h 158"/>
                  <a:gd name="T76" fmla="*/ 0 w 158"/>
                  <a:gd name="T77" fmla="*/ 1 h 158"/>
                  <a:gd name="T78" fmla="*/ 0 w 158"/>
                  <a:gd name="T79" fmla="*/ 1 h 158"/>
                  <a:gd name="T80" fmla="*/ 0 w 158"/>
                  <a:gd name="T81" fmla="*/ 1 h 1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8"/>
                  <a:gd name="T124" fmla="*/ 0 h 158"/>
                  <a:gd name="T125" fmla="*/ 158 w 158"/>
                  <a:gd name="T126" fmla="*/ 158 h 1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1" name="Freeform 90"/>
              <p:cNvSpPr>
                <a:spLocks/>
              </p:cNvSpPr>
              <p:nvPr/>
            </p:nvSpPr>
            <p:spPr bwMode="auto">
              <a:xfrm>
                <a:off x="1232" y="2211"/>
                <a:ext cx="133" cy="166"/>
              </a:xfrm>
              <a:custGeom>
                <a:avLst/>
                <a:gdLst>
                  <a:gd name="T0" fmla="*/ 0 w 399"/>
                  <a:gd name="T1" fmla="*/ 1 h 331"/>
                  <a:gd name="T2" fmla="*/ 0 w 399"/>
                  <a:gd name="T3" fmla="*/ 1 h 331"/>
                  <a:gd name="T4" fmla="*/ 0 w 399"/>
                  <a:gd name="T5" fmla="*/ 1 h 331"/>
                  <a:gd name="T6" fmla="*/ 0 w 399"/>
                  <a:gd name="T7" fmla="*/ 1 h 331"/>
                  <a:gd name="T8" fmla="*/ 0 w 399"/>
                  <a:gd name="T9" fmla="*/ 1 h 331"/>
                  <a:gd name="T10" fmla="*/ 0 w 399"/>
                  <a:gd name="T11" fmla="*/ 1 h 331"/>
                  <a:gd name="T12" fmla="*/ 0 w 399"/>
                  <a:gd name="T13" fmla="*/ 1 h 331"/>
                  <a:gd name="T14" fmla="*/ 0 w 399"/>
                  <a:gd name="T15" fmla="*/ 1 h 331"/>
                  <a:gd name="T16" fmla="*/ 0 w 399"/>
                  <a:gd name="T17" fmla="*/ 1 h 331"/>
                  <a:gd name="T18" fmla="*/ 0 w 399"/>
                  <a:gd name="T19" fmla="*/ 1 h 331"/>
                  <a:gd name="T20" fmla="*/ 0 w 399"/>
                  <a:gd name="T21" fmla="*/ 1 h 331"/>
                  <a:gd name="T22" fmla="*/ 0 w 399"/>
                  <a:gd name="T23" fmla="*/ 1 h 331"/>
                  <a:gd name="T24" fmla="*/ 0 w 399"/>
                  <a:gd name="T25" fmla="*/ 1 h 331"/>
                  <a:gd name="T26" fmla="*/ 0 w 399"/>
                  <a:gd name="T27" fmla="*/ 1 h 331"/>
                  <a:gd name="T28" fmla="*/ 0 w 399"/>
                  <a:gd name="T29" fmla="*/ 1 h 331"/>
                  <a:gd name="T30" fmla="*/ 0 w 399"/>
                  <a:gd name="T31" fmla="*/ 1 h 331"/>
                  <a:gd name="T32" fmla="*/ 0 w 399"/>
                  <a:gd name="T33" fmla="*/ 1 h 331"/>
                  <a:gd name="T34" fmla="*/ 0 w 399"/>
                  <a:gd name="T35" fmla="*/ 1 h 331"/>
                  <a:gd name="T36" fmla="*/ 0 w 399"/>
                  <a:gd name="T37" fmla="*/ 1 h 331"/>
                  <a:gd name="T38" fmla="*/ 0 w 399"/>
                  <a:gd name="T39" fmla="*/ 1 h 331"/>
                  <a:gd name="T40" fmla="*/ 0 w 399"/>
                  <a:gd name="T41" fmla="*/ 1 h 331"/>
                  <a:gd name="T42" fmla="*/ 0 w 399"/>
                  <a:gd name="T43" fmla="*/ 1 h 331"/>
                  <a:gd name="T44" fmla="*/ 0 w 399"/>
                  <a:gd name="T45" fmla="*/ 1 h 331"/>
                  <a:gd name="T46" fmla="*/ 0 w 399"/>
                  <a:gd name="T47" fmla="*/ 1 h 331"/>
                  <a:gd name="T48" fmla="*/ 0 w 399"/>
                  <a:gd name="T49" fmla="*/ 1 h 331"/>
                  <a:gd name="T50" fmla="*/ 0 w 399"/>
                  <a:gd name="T51" fmla="*/ 1 h 331"/>
                  <a:gd name="T52" fmla="*/ 0 w 399"/>
                  <a:gd name="T53" fmla="*/ 1 h 331"/>
                  <a:gd name="T54" fmla="*/ 0 w 399"/>
                  <a:gd name="T55" fmla="*/ 1 h 331"/>
                  <a:gd name="T56" fmla="*/ 0 w 399"/>
                  <a:gd name="T57" fmla="*/ 1 h 331"/>
                  <a:gd name="T58" fmla="*/ 0 w 399"/>
                  <a:gd name="T59" fmla="*/ 1 h 331"/>
                  <a:gd name="T60" fmla="*/ 0 w 399"/>
                  <a:gd name="T61" fmla="*/ 1 h 331"/>
                  <a:gd name="T62" fmla="*/ 0 w 399"/>
                  <a:gd name="T63" fmla="*/ 1 h 331"/>
                  <a:gd name="T64" fmla="*/ 0 w 399"/>
                  <a:gd name="T65" fmla="*/ 1 h 331"/>
                  <a:gd name="T66" fmla="*/ 0 w 399"/>
                  <a:gd name="T67" fmla="*/ 1 h 331"/>
                  <a:gd name="T68" fmla="*/ 0 w 399"/>
                  <a:gd name="T69" fmla="*/ 1 h 331"/>
                  <a:gd name="T70" fmla="*/ 0 w 399"/>
                  <a:gd name="T71" fmla="*/ 1 h 331"/>
                  <a:gd name="T72" fmla="*/ 0 w 399"/>
                  <a:gd name="T73" fmla="*/ 1 h 331"/>
                  <a:gd name="T74" fmla="*/ 0 w 399"/>
                  <a:gd name="T75" fmla="*/ 1 h 331"/>
                  <a:gd name="T76" fmla="*/ 0 w 399"/>
                  <a:gd name="T77" fmla="*/ 1 h 331"/>
                  <a:gd name="T78" fmla="*/ 0 w 399"/>
                  <a:gd name="T79" fmla="*/ 1 h 331"/>
                  <a:gd name="T80" fmla="*/ 0 w 399"/>
                  <a:gd name="T81" fmla="*/ 0 h 331"/>
                  <a:gd name="T82" fmla="*/ 0 w 399"/>
                  <a:gd name="T83" fmla="*/ 1 h 331"/>
                  <a:gd name="T84" fmla="*/ 0 w 399"/>
                  <a:gd name="T85" fmla="*/ 1 h 331"/>
                  <a:gd name="T86" fmla="*/ 0 w 399"/>
                  <a:gd name="T87" fmla="*/ 1 h 3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1"/>
                  <a:gd name="T134" fmla="*/ 399 w 399"/>
                  <a:gd name="T135" fmla="*/ 331 h 3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2" name="Freeform 91"/>
              <p:cNvSpPr>
                <a:spLocks/>
              </p:cNvSpPr>
              <p:nvPr/>
            </p:nvSpPr>
            <p:spPr bwMode="auto">
              <a:xfrm>
                <a:off x="1419" y="2206"/>
                <a:ext cx="116" cy="110"/>
              </a:xfrm>
              <a:custGeom>
                <a:avLst/>
                <a:gdLst>
                  <a:gd name="T0" fmla="*/ 0 w 350"/>
                  <a:gd name="T1" fmla="*/ 0 h 221"/>
                  <a:gd name="T2" fmla="*/ 0 w 350"/>
                  <a:gd name="T3" fmla="*/ 0 h 221"/>
                  <a:gd name="T4" fmla="*/ 0 w 350"/>
                  <a:gd name="T5" fmla="*/ 0 h 221"/>
                  <a:gd name="T6" fmla="*/ 0 w 350"/>
                  <a:gd name="T7" fmla="*/ 0 h 221"/>
                  <a:gd name="T8" fmla="*/ 0 w 350"/>
                  <a:gd name="T9" fmla="*/ 0 h 221"/>
                  <a:gd name="T10" fmla="*/ 0 w 350"/>
                  <a:gd name="T11" fmla="*/ 0 h 221"/>
                  <a:gd name="T12" fmla="*/ 0 w 350"/>
                  <a:gd name="T13" fmla="*/ 0 h 221"/>
                  <a:gd name="T14" fmla="*/ 0 w 350"/>
                  <a:gd name="T15" fmla="*/ 0 h 221"/>
                  <a:gd name="T16" fmla="*/ 0 w 350"/>
                  <a:gd name="T17" fmla="*/ 0 h 221"/>
                  <a:gd name="T18" fmla="*/ 0 w 350"/>
                  <a:gd name="T19" fmla="*/ 0 h 221"/>
                  <a:gd name="T20" fmla="*/ 0 w 350"/>
                  <a:gd name="T21" fmla="*/ 0 h 221"/>
                  <a:gd name="T22" fmla="*/ 0 w 350"/>
                  <a:gd name="T23" fmla="*/ 0 h 221"/>
                  <a:gd name="T24" fmla="*/ 0 w 350"/>
                  <a:gd name="T25" fmla="*/ 0 h 221"/>
                  <a:gd name="T26" fmla="*/ 0 w 350"/>
                  <a:gd name="T27" fmla="*/ 0 h 221"/>
                  <a:gd name="T28" fmla="*/ 0 w 350"/>
                  <a:gd name="T29" fmla="*/ 0 h 221"/>
                  <a:gd name="T30" fmla="*/ 0 w 350"/>
                  <a:gd name="T31" fmla="*/ 0 h 221"/>
                  <a:gd name="T32" fmla="*/ 0 w 350"/>
                  <a:gd name="T33" fmla="*/ 0 h 221"/>
                  <a:gd name="T34" fmla="*/ 0 w 350"/>
                  <a:gd name="T35" fmla="*/ 0 h 221"/>
                  <a:gd name="T36" fmla="*/ 0 w 350"/>
                  <a:gd name="T37" fmla="*/ 0 h 221"/>
                  <a:gd name="T38" fmla="*/ 0 w 350"/>
                  <a:gd name="T39" fmla="*/ 0 h 221"/>
                  <a:gd name="T40" fmla="*/ 0 w 350"/>
                  <a:gd name="T41" fmla="*/ 0 h 221"/>
                  <a:gd name="T42" fmla="*/ 0 w 350"/>
                  <a:gd name="T43" fmla="*/ 0 h 221"/>
                  <a:gd name="T44" fmla="*/ 0 w 350"/>
                  <a:gd name="T45" fmla="*/ 0 h 221"/>
                  <a:gd name="T46" fmla="*/ 0 w 350"/>
                  <a:gd name="T47" fmla="*/ 0 h 221"/>
                  <a:gd name="T48" fmla="*/ 0 w 350"/>
                  <a:gd name="T49" fmla="*/ 0 h 221"/>
                  <a:gd name="T50" fmla="*/ 0 w 350"/>
                  <a:gd name="T51" fmla="*/ 0 h 221"/>
                  <a:gd name="T52" fmla="*/ 0 w 350"/>
                  <a:gd name="T53" fmla="*/ 0 h 221"/>
                  <a:gd name="T54" fmla="*/ 0 w 350"/>
                  <a:gd name="T55" fmla="*/ 0 h 221"/>
                  <a:gd name="T56" fmla="*/ 0 w 350"/>
                  <a:gd name="T57" fmla="*/ 0 h 221"/>
                  <a:gd name="T58" fmla="*/ 0 w 350"/>
                  <a:gd name="T59" fmla="*/ 0 h 221"/>
                  <a:gd name="T60" fmla="*/ 0 w 350"/>
                  <a:gd name="T61" fmla="*/ 0 h 221"/>
                  <a:gd name="T62" fmla="*/ 0 w 350"/>
                  <a:gd name="T63" fmla="*/ 0 h 221"/>
                  <a:gd name="T64" fmla="*/ 0 w 350"/>
                  <a:gd name="T65" fmla="*/ 0 h 221"/>
                  <a:gd name="T66" fmla="*/ 0 w 350"/>
                  <a:gd name="T67" fmla="*/ 0 h 221"/>
                  <a:gd name="T68" fmla="*/ 0 w 350"/>
                  <a:gd name="T69" fmla="*/ 0 h 221"/>
                  <a:gd name="T70" fmla="*/ 0 w 350"/>
                  <a:gd name="T71" fmla="*/ 0 h 221"/>
                  <a:gd name="T72" fmla="*/ 0 w 350"/>
                  <a:gd name="T73" fmla="*/ 0 h 221"/>
                  <a:gd name="T74" fmla="*/ 0 w 350"/>
                  <a:gd name="T75" fmla="*/ 0 h 221"/>
                  <a:gd name="T76" fmla="*/ 0 w 350"/>
                  <a:gd name="T77" fmla="*/ 0 h 221"/>
                  <a:gd name="T78" fmla="*/ 0 w 350"/>
                  <a:gd name="T79" fmla="*/ 0 h 221"/>
                  <a:gd name="T80" fmla="*/ 0 w 350"/>
                  <a:gd name="T81" fmla="*/ 0 h 221"/>
                  <a:gd name="T82" fmla="*/ 0 w 350"/>
                  <a:gd name="T83" fmla="*/ 0 h 221"/>
                  <a:gd name="T84" fmla="*/ 0 w 350"/>
                  <a:gd name="T85" fmla="*/ 0 h 221"/>
                  <a:gd name="T86" fmla="*/ 0 w 350"/>
                  <a:gd name="T87" fmla="*/ 0 h 221"/>
                  <a:gd name="T88" fmla="*/ 0 w 350"/>
                  <a:gd name="T89" fmla="*/ 0 h 221"/>
                  <a:gd name="T90" fmla="*/ 0 w 350"/>
                  <a:gd name="T91" fmla="*/ 0 h 221"/>
                  <a:gd name="T92" fmla="*/ 0 w 350"/>
                  <a:gd name="T93" fmla="*/ 0 h 221"/>
                  <a:gd name="T94" fmla="*/ 0 w 350"/>
                  <a:gd name="T95" fmla="*/ 0 h 221"/>
                  <a:gd name="T96" fmla="*/ 0 w 350"/>
                  <a:gd name="T97" fmla="*/ 0 h 221"/>
                  <a:gd name="T98" fmla="*/ 0 w 350"/>
                  <a:gd name="T99" fmla="*/ 0 h 221"/>
                  <a:gd name="T100" fmla="*/ 0 w 350"/>
                  <a:gd name="T101" fmla="*/ 0 h 221"/>
                  <a:gd name="T102" fmla="*/ 0 w 350"/>
                  <a:gd name="T103" fmla="*/ 0 h 221"/>
                  <a:gd name="T104" fmla="*/ 0 w 350"/>
                  <a:gd name="T105" fmla="*/ 0 h 221"/>
                  <a:gd name="T106" fmla="*/ 0 w 350"/>
                  <a:gd name="T107" fmla="*/ 0 h 221"/>
                  <a:gd name="T108" fmla="*/ 0 w 350"/>
                  <a:gd name="T109" fmla="*/ 0 h 221"/>
                  <a:gd name="T110" fmla="*/ 0 w 350"/>
                  <a:gd name="T111" fmla="*/ 0 h 221"/>
                  <a:gd name="T112" fmla="*/ 0 w 350"/>
                  <a:gd name="T113" fmla="*/ 0 h 221"/>
                  <a:gd name="T114" fmla="*/ 0 w 350"/>
                  <a:gd name="T115" fmla="*/ 0 h 221"/>
                  <a:gd name="T116" fmla="*/ 0 w 350"/>
                  <a:gd name="T117" fmla="*/ 0 h 221"/>
                  <a:gd name="T118" fmla="*/ 0 w 350"/>
                  <a:gd name="T119" fmla="*/ 0 h 221"/>
                  <a:gd name="T120" fmla="*/ 0 w 350"/>
                  <a:gd name="T121" fmla="*/ 0 h 2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0"/>
                  <a:gd name="T184" fmla="*/ 0 h 221"/>
                  <a:gd name="T185" fmla="*/ 350 w 350"/>
                  <a:gd name="T186" fmla="*/ 221 h 2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3" name="Freeform 92"/>
              <p:cNvSpPr>
                <a:spLocks/>
              </p:cNvSpPr>
              <p:nvPr/>
            </p:nvSpPr>
            <p:spPr bwMode="auto">
              <a:xfrm>
                <a:off x="1181" y="2256"/>
                <a:ext cx="48" cy="105"/>
              </a:xfrm>
              <a:custGeom>
                <a:avLst/>
                <a:gdLst>
                  <a:gd name="T0" fmla="*/ 0 w 142"/>
                  <a:gd name="T1" fmla="*/ 1 h 208"/>
                  <a:gd name="T2" fmla="*/ 0 w 142"/>
                  <a:gd name="T3" fmla="*/ 1 h 208"/>
                  <a:gd name="T4" fmla="*/ 0 w 142"/>
                  <a:gd name="T5" fmla="*/ 1 h 208"/>
                  <a:gd name="T6" fmla="*/ 0 w 142"/>
                  <a:gd name="T7" fmla="*/ 1 h 208"/>
                  <a:gd name="T8" fmla="*/ 0 w 142"/>
                  <a:gd name="T9" fmla="*/ 1 h 208"/>
                  <a:gd name="T10" fmla="*/ 0 w 142"/>
                  <a:gd name="T11" fmla="*/ 1 h 208"/>
                  <a:gd name="T12" fmla="*/ 0 w 142"/>
                  <a:gd name="T13" fmla="*/ 1 h 208"/>
                  <a:gd name="T14" fmla="*/ 0 w 142"/>
                  <a:gd name="T15" fmla="*/ 1 h 208"/>
                  <a:gd name="T16" fmla="*/ 0 w 142"/>
                  <a:gd name="T17" fmla="*/ 1 h 208"/>
                  <a:gd name="T18" fmla="*/ 0 w 142"/>
                  <a:gd name="T19" fmla="*/ 1 h 208"/>
                  <a:gd name="T20" fmla="*/ 0 w 142"/>
                  <a:gd name="T21" fmla="*/ 1 h 208"/>
                  <a:gd name="T22" fmla="*/ 0 w 142"/>
                  <a:gd name="T23" fmla="*/ 1 h 208"/>
                  <a:gd name="T24" fmla="*/ 0 w 142"/>
                  <a:gd name="T25" fmla="*/ 1 h 208"/>
                  <a:gd name="T26" fmla="*/ 0 w 142"/>
                  <a:gd name="T27" fmla="*/ 1 h 208"/>
                  <a:gd name="T28" fmla="*/ 0 w 142"/>
                  <a:gd name="T29" fmla="*/ 1 h 208"/>
                  <a:gd name="T30" fmla="*/ 0 w 142"/>
                  <a:gd name="T31" fmla="*/ 1 h 208"/>
                  <a:gd name="T32" fmla="*/ 0 w 142"/>
                  <a:gd name="T33" fmla="*/ 1 h 208"/>
                  <a:gd name="T34" fmla="*/ 0 w 142"/>
                  <a:gd name="T35" fmla="*/ 1 h 208"/>
                  <a:gd name="T36" fmla="*/ 0 w 142"/>
                  <a:gd name="T37" fmla="*/ 1 h 208"/>
                  <a:gd name="T38" fmla="*/ 0 w 142"/>
                  <a:gd name="T39" fmla="*/ 1 h 208"/>
                  <a:gd name="T40" fmla="*/ 0 w 142"/>
                  <a:gd name="T41" fmla="*/ 1 h 208"/>
                  <a:gd name="T42" fmla="*/ 0 w 142"/>
                  <a:gd name="T43" fmla="*/ 1 h 208"/>
                  <a:gd name="T44" fmla="*/ 0 w 142"/>
                  <a:gd name="T45" fmla="*/ 1 h 208"/>
                  <a:gd name="T46" fmla="*/ 0 w 142"/>
                  <a:gd name="T47" fmla="*/ 1 h 208"/>
                  <a:gd name="T48" fmla="*/ 0 w 142"/>
                  <a:gd name="T49" fmla="*/ 1 h 208"/>
                  <a:gd name="T50" fmla="*/ 0 w 142"/>
                  <a:gd name="T51" fmla="*/ 1 h 208"/>
                  <a:gd name="T52" fmla="*/ 0 w 142"/>
                  <a:gd name="T53" fmla="*/ 1 h 208"/>
                  <a:gd name="T54" fmla="*/ 0 w 142"/>
                  <a:gd name="T55" fmla="*/ 1 h 208"/>
                  <a:gd name="T56" fmla="*/ 0 w 142"/>
                  <a:gd name="T57" fmla="*/ 1 h 208"/>
                  <a:gd name="T58" fmla="*/ 0 w 142"/>
                  <a:gd name="T59" fmla="*/ 1 h 208"/>
                  <a:gd name="T60" fmla="*/ 0 w 142"/>
                  <a:gd name="T61" fmla="*/ 1 h 208"/>
                  <a:gd name="T62" fmla="*/ 0 w 142"/>
                  <a:gd name="T63" fmla="*/ 1 h 208"/>
                  <a:gd name="T64" fmla="*/ 0 w 142"/>
                  <a:gd name="T65" fmla="*/ 1 h 208"/>
                  <a:gd name="T66" fmla="*/ 0 w 142"/>
                  <a:gd name="T67" fmla="*/ 0 h 208"/>
                  <a:gd name="T68" fmla="*/ 0 w 142"/>
                  <a:gd name="T69" fmla="*/ 1 h 208"/>
                  <a:gd name="T70" fmla="*/ 0 w 142"/>
                  <a:gd name="T71" fmla="*/ 1 h 208"/>
                  <a:gd name="T72" fmla="*/ 0 w 142"/>
                  <a:gd name="T73" fmla="*/ 1 h 208"/>
                  <a:gd name="T74" fmla="*/ 0 w 142"/>
                  <a:gd name="T75" fmla="*/ 1 h 208"/>
                  <a:gd name="T76" fmla="*/ 0 w 142"/>
                  <a:gd name="T77" fmla="*/ 1 h 208"/>
                  <a:gd name="T78" fmla="*/ 0 w 142"/>
                  <a:gd name="T79" fmla="*/ 1 h 208"/>
                  <a:gd name="T80" fmla="*/ 0 w 142"/>
                  <a:gd name="T81" fmla="*/ 1 h 2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8"/>
                  <a:gd name="T125" fmla="*/ 142 w 142"/>
                  <a:gd name="T126" fmla="*/ 208 h 2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4" name="Freeform 93"/>
              <p:cNvSpPr>
                <a:spLocks/>
              </p:cNvSpPr>
              <p:nvPr/>
            </p:nvSpPr>
            <p:spPr bwMode="auto">
              <a:xfrm>
                <a:off x="1515" y="2198"/>
                <a:ext cx="101" cy="136"/>
              </a:xfrm>
              <a:custGeom>
                <a:avLst/>
                <a:gdLst>
                  <a:gd name="T0" fmla="*/ 0 w 304"/>
                  <a:gd name="T1" fmla="*/ 1 h 272"/>
                  <a:gd name="T2" fmla="*/ 0 w 304"/>
                  <a:gd name="T3" fmla="*/ 1 h 272"/>
                  <a:gd name="T4" fmla="*/ 0 w 304"/>
                  <a:gd name="T5" fmla="*/ 1 h 272"/>
                  <a:gd name="T6" fmla="*/ 0 w 304"/>
                  <a:gd name="T7" fmla="*/ 1 h 272"/>
                  <a:gd name="T8" fmla="*/ 0 w 304"/>
                  <a:gd name="T9" fmla="*/ 1 h 272"/>
                  <a:gd name="T10" fmla="*/ 0 w 304"/>
                  <a:gd name="T11" fmla="*/ 1 h 272"/>
                  <a:gd name="T12" fmla="*/ 0 w 304"/>
                  <a:gd name="T13" fmla="*/ 1 h 272"/>
                  <a:gd name="T14" fmla="*/ 0 w 304"/>
                  <a:gd name="T15" fmla="*/ 1 h 272"/>
                  <a:gd name="T16" fmla="*/ 0 w 304"/>
                  <a:gd name="T17" fmla="*/ 1 h 272"/>
                  <a:gd name="T18" fmla="*/ 0 w 304"/>
                  <a:gd name="T19" fmla="*/ 1 h 272"/>
                  <a:gd name="T20" fmla="*/ 0 w 304"/>
                  <a:gd name="T21" fmla="*/ 1 h 272"/>
                  <a:gd name="T22" fmla="*/ 0 w 304"/>
                  <a:gd name="T23" fmla="*/ 1 h 272"/>
                  <a:gd name="T24" fmla="*/ 0 w 304"/>
                  <a:gd name="T25" fmla="*/ 1 h 272"/>
                  <a:gd name="T26" fmla="*/ 0 w 304"/>
                  <a:gd name="T27" fmla="*/ 1 h 272"/>
                  <a:gd name="T28" fmla="*/ 0 w 304"/>
                  <a:gd name="T29" fmla="*/ 1 h 272"/>
                  <a:gd name="T30" fmla="*/ 0 w 304"/>
                  <a:gd name="T31" fmla="*/ 1 h 272"/>
                  <a:gd name="T32" fmla="*/ 0 w 304"/>
                  <a:gd name="T33" fmla="*/ 1 h 272"/>
                  <a:gd name="T34" fmla="*/ 0 w 304"/>
                  <a:gd name="T35" fmla="*/ 1 h 272"/>
                  <a:gd name="T36" fmla="*/ 0 w 304"/>
                  <a:gd name="T37" fmla="*/ 1 h 272"/>
                  <a:gd name="T38" fmla="*/ 0 w 304"/>
                  <a:gd name="T39" fmla="*/ 1 h 272"/>
                  <a:gd name="T40" fmla="*/ 0 w 304"/>
                  <a:gd name="T41" fmla="*/ 1 h 272"/>
                  <a:gd name="T42" fmla="*/ 0 w 304"/>
                  <a:gd name="T43" fmla="*/ 1 h 272"/>
                  <a:gd name="T44" fmla="*/ 0 w 304"/>
                  <a:gd name="T45" fmla="*/ 1 h 272"/>
                  <a:gd name="T46" fmla="*/ 0 w 304"/>
                  <a:gd name="T47" fmla="*/ 1 h 272"/>
                  <a:gd name="T48" fmla="*/ 0 w 304"/>
                  <a:gd name="T49" fmla="*/ 1 h 272"/>
                  <a:gd name="T50" fmla="*/ 0 w 304"/>
                  <a:gd name="T51" fmla="*/ 1 h 272"/>
                  <a:gd name="T52" fmla="*/ 0 w 304"/>
                  <a:gd name="T53" fmla="*/ 1 h 272"/>
                  <a:gd name="T54" fmla="*/ 0 w 304"/>
                  <a:gd name="T55" fmla="*/ 1 h 272"/>
                  <a:gd name="T56" fmla="*/ 0 w 304"/>
                  <a:gd name="T57" fmla="*/ 1 h 272"/>
                  <a:gd name="T58" fmla="*/ 0 w 304"/>
                  <a:gd name="T59" fmla="*/ 1 h 272"/>
                  <a:gd name="T60" fmla="*/ 0 w 304"/>
                  <a:gd name="T61" fmla="*/ 1 h 272"/>
                  <a:gd name="T62" fmla="*/ 0 w 304"/>
                  <a:gd name="T63" fmla="*/ 1 h 272"/>
                  <a:gd name="T64" fmla="*/ 0 w 304"/>
                  <a:gd name="T65" fmla="*/ 1 h 272"/>
                  <a:gd name="T66" fmla="*/ 0 w 304"/>
                  <a:gd name="T67" fmla="*/ 1 h 272"/>
                  <a:gd name="T68" fmla="*/ 0 w 304"/>
                  <a:gd name="T69" fmla="*/ 1 h 272"/>
                  <a:gd name="T70" fmla="*/ 0 w 304"/>
                  <a:gd name="T71" fmla="*/ 1 h 272"/>
                  <a:gd name="T72" fmla="*/ 0 w 304"/>
                  <a:gd name="T73" fmla="*/ 1 h 272"/>
                  <a:gd name="T74" fmla="*/ 0 w 304"/>
                  <a:gd name="T75" fmla="*/ 1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4"/>
                  <a:gd name="T115" fmla="*/ 0 h 272"/>
                  <a:gd name="T116" fmla="*/ 304 w 304"/>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5" name="Freeform 94"/>
              <p:cNvSpPr>
                <a:spLocks/>
              </p:cNvSpPr>
              <p:nvPr/>
            </p:nvSpPr>
            <p:spPr bwMode="auto">
              <a:xfrm>
                <a:off x="1403" y="2357"/>
                <a:ext cx="34" cy="82"/>
              </a:xfrm>
              <a:custGeom>
                <a:avLst/>
                <a:gdLst>
                  <a:gd name="T0" fmla="*/ 0 w 103"/>
                  <a:gd name="T1" fmla="*/ 1 h 164"/>
                  <a:gd name="T2" fmla="*/ 0 w 103"/>
                  <a:gd name="T3" fmla="*/ 1 h 164"/>
                  <a:gd name="T4" fmla="*/ 0 w 103"/>
                  <a:gd name="T5" fmla="*/ 1 h 164"/>
                  <a:gd name="T6" fmla="*/ 0 w 103"/>
                  <a:gd name="T7" fmla="*/ 1 h 164"/>
                  <a:gd name="T8" fmla="*/ 0 w 103"/>
                  <a:gd name="T9" fmla="*/ 0 h 164"/>
                  <a:gd name="T10" fmla="*/ 0 w 103"/>
                  <a:gd name="T11" fmla="*/ 1 h 164"/>
                  <a:gd name="T12" fmla="*/ 0 w 103"/>
                  <a:gd name="T13" fmla="*/ 1 h 164"/>
                  <a:gd name="T14" fmla="*/ 0 w 103"/>
                  <a:gd name="T15" fmla="*/ 1 h 164"/>
                  <a:gd name="T16" fmla="*/ 0 w 103"/>
                  <a:gd name="T17" fmla="*/ 1 h 164"/>
                  <a:gd name="T18" fmla="*/ 0 w 103"/>
                  <a:gd name="T19" fmla="*/ 1 h 164"/>
                  <a:gd name="T20" fmla="*/ 0 w 103"/>
                  <a:gd name="T21" fmla="*/ 1 h 164"/>
                  <a:gd name="T22" fmla="*/ 0 w 103"/>
                  <a:gd name="T23" fmla="*/ 1 h 164"/>
                  <a:gd name="T24" fmla="*/ 0 w 103"/>
                  <a:gd name="T25" fmla="*/ 1 h 164"/>
                  <a:gd name="T26" fmla="*/ 0 w 103"/>
                  <a:gd name="T27" fmla="*/ 1 h 164"/>
                  <a:gd name="T28" fmla="*/ 0 w 103"/>
                  <a:gd name="T29" fmla="*/ 1 h 164"/>
                  <a:gd name="T30" fmla="*/ 0 w 103"/>
                  <a:gd name="T31" fmla="*/ 1 h 164"/>
                  <a:gd name="T32" fmla="*/ 0 w 103"/>
                  <a:gd name="T33" fmla="*/ 1 h 164"/>
                  <a:gd name="T34" fmla="*/ 0 w 103"/>
                  <a:gd name="T35" fmla="*/ 1 h 164"/>
                  <a:gd name="T36" fmla="*/ 0 w 103"/>
                  <a:gd name="T37" fmla="*/ 1 h 164"/>
                  <a:gd name="T38" fmla="*/ 0 w 103"/>
                  <a:gd name="T39" fmla="*/ 1 h 164"/>
                  <a:gd name="T40" fmla="*/ 0 w 103"/>
                  <a:gd name="T41" fmla="*/ 1 h 164"/>
                  <a:gd name="T42" fmla="*/ 0 w 103"/>
                  <a:gd name="T43" fmla="*/ 1 h 164"/>
                  <a:gd name="T44" fmla="*/ 0 w 103"/>
                  <a:gd name="T45" fmla="*/ 1 h 164"/>
                  <a:gd name="T46" fmla="*/ 0 w 103"/>
                  <a:gd name="T47" fmla="*/ 1 h 164"/>
                  <a:gd name="T48" fmla="*/ 0 w 103"/>
                  <a:gd name="T49" fmla="*/ 1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164"/>
                  <a:gd name="T77" fmla="*/ 103 w 103"/>
                  <a:gd name="T78" fmla="*/ 164 h 1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6" name="Freeform 95"/>
              <p:cNvSpPr>
                <a:spLocks/>
              </p:cNvSpPr>
              <p:nvPr/>
            </p:nvSpPr>
            <p:spPr bwMode="auto">
              <a:xfrm>
                <a:off x="1388" y="2313"/>
                <a:ext cx="18" cy="42"/>
              </a:xfrm>
              <a:custGeom>
                <a:avLst/>
                <a:gdLst>
                  <a:gd name="T0" fmla="*/ 0 w 54"/>
                  <a:gd name="T1" fmla="*/ 1 h 82"/>
                  <a:gd name="T2" fmla="*/ 0 w 54"/>
                  <a:gd name="T3" fmla="*/ 1 h 82"/>
                  <a:gd name="T4" fmla="*/ 0 w 54"/>
                  <a:gd name="T5" fmla="*/ 1 h 82"/>
                  <a:gd name="T6" fmla="*/ 0 w 54"/>
                  <a:gd name="T7" fmla="*/ 0 h 82"/>
                  <a:gd name="T8" fmla="*/ 0 w 54"/>
                  <a:gd name="T9" fmla="*/ 0 h 82"/>
                  <a:gd name="T10" fmla="*/ 0 w 54"/>
                  <a:gd name="T11" fmla="*/ 1 h 82"/>
                  <a:gd name="T12" fmla="*/ 0 w 54"/>
                  <a:gd name="T13" fmla="*/ 1 h 82"/>
                  <a:gd name="T14" fmla="*/ 0 w 54"/>
                  <a:gd name="T15" fmla="*/ 1 h 82"/>
                  <a:gd name="T16" fmla="*/ 0 w 54"/>
                  <a:gd name="T17" fmla="*/ 1 h 82"/>
                  <a:gd name="T18" fmla="*/ 0 w 54"/>
                  <a:gd name="T19" fmla="*/ 1 h 82"/>
                  <a:gd name="T20" fmla="*/ 0 w 54"/>
                  <a:gd name="T21" fmla="*/ 1 h 82"/>
                  <a:gd name="T22" fmla="*/ 0 w 54"/>
                  <a:gd name="T23" fmla="*/ 1 h 82"/>
                  <a:gd name="T24" fmla="*/ 0 w 54"/>
                  <a:gd name="T25" fmla="*/ 1 h 82"/>
                  <a:gd name="T26" fmla="*/ 0 w 54"/>
                  <a:gd name="T27" fmla="*/ 1 h 82"/>
                  <a:gd name="T28" fmla="*/ 0 w 54"/>
                  <a:gd name="T29" fmla="*/ 1 h 82"/>
                  <a:gd name="T30" fmla="*/ 0 w 54"/>
                  <a:gd name="T31" fmla="*/ 1 h 82"/>
                  <a:gd name="T32" fmla="*/ 0 w 54"/>
                  <a:gd name="T33" fmla="*/ 1 h 82"/>
                  <a:gd name="T34" fmla="*/ 0 w 54"/>
                  <a:gd name="T35" fmla="*/ 1 h 82"/>
                  <a:gd name="T36" fmla="*/ 0 w 54"/>
                  <a:gd name="T37" fmla="*/ 1 h 82"/>
                  <a:gd name="T38" fmla="*/ 0 w 54"/>
                  <a:gd name="T39" fmla="*/ 1 h 82"/>
                  <a:gd name="T40" fmla="*/ 0 w 54"/>
                  <a:gd name="T41" fmla="*/ 1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82"/>
                  <a:gd name="T65" fmla="*/ 54 w 54"/>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7" name="Freeform 96"/>
              <p:cNvSpPr>
                <a:spLocks/>
              </p:cNvSpPr>
              <p:nvPr/>
            </p:nvSpPr>
            <p:spPr bwMode="auto">
              <a:xfrm>
                <a:off x="1373" y="2283"/>
                <a:ext cx="16" cy="24"/>
              </a:xfrm>
              <a:custGeom>
                <a:avLst/>
                <a:gdLst>
                  <a:gd name="T0" fmla="*/ 0 w 46"/>
                  <a:gd name="T1" fmla="*/ 1 h 47"/>
                  <a:gd name="T2" fmla="*/ 0 w 46"/>
                  <a:gd name="T3" fmla="*/ 1 h 47"/>
                  <a:gd name="T4" fmla="*/ 0 w 46"/>
                  <a:gd name="T5" fmla="*/ 1 h 47"/>
                  <a:gd name="T6" fmla="*/ 0 w 46"/>
                  <a:gd name="T7" fmla="*/ 1 h 47"/>
                  <a:gd name="T8" fmla="*/ 0 w 46"/>
                  <a:gd name="T9" fmla="*/ 1 h 47"/>
                  <a:gd name="T10" fmla="*/ 0 w 46"/>
                  <a:gd name="T11" fmla="*/ 1 h 47"/>
                  <a:gd name="T12" fmla="*/ 0 w 46"/>
                  <a:gd name="T13" fmla="*/ 1 h 47"/>
                  <a:gd name="T14" fmla="*/ 0 w 46"/>
                  <a:gd name="T15" fmla="*/ 0 h 47"/>
                  <a:gd name="T16" fmla="*/ 0 w 46"/>
                  <a:gd name="T17" fmla="*/ 0 h 47"/>
                  <a:gd name="T18" fmla="*/ 0 w 46"/>
                  <a:gd name="T19" fmla="*/ 1 h 47"/>
                  <a:gd name="T20" fmla="*/ 0 w 46"/>
                  <a:gd name="T21" fmla="*/ 1 h 47"/>
                  <a:gd name="T22" fmla="*/ 0 w 46"/>
                  <a:gd name="T23" fmla="*/ 1 h 47"/>
                  <a:gd name="T24" fmla="*/ 0 w 46"/>
                  <a:gd name="T25" fmla="*/ 1 h 47"/>
                  <a:gd name="T26" fmla="*/ 0 w 46"/>
                  <a:gd name="T27" fmla="*/ 1 h 47"/>
                  <a:gd name="T28" fmla="*/ 0 w 46"/>
                  <a:gd name="T29" fmla="*/ 1 h 47"/>
                  <a:gd name="T30" fmla="*/ 0 w 46"/>
                  <a:gd name="T31" fmla="*/ 1 h 47"/>
                  <a:gd name="T32" fmla="*/ 0 w 46"/>
                  <a:gd name="T33" fmla="*/ 1 h 47"/>
                  <a:gd name="T34" fmla="*/ 0 w 46"/>
                  <a:gd name="T35" fmla="*/ 1 h 47"/>
                  <a:gd name="T36" fmla="*/ 0 w 46"/>
                  <a:gd name="T37" fmla="*/ 1 h 47"/>
                  <a:gd name="T38" fmla="*/ 0 w 46"/>
                  <a:gd name="T39" fmla="*/ 1 h 47"/>
                  <a:gd name="T40" fmla="*/ 0 w 46"/>
                  <a:gd name="T41" fmla="*/ 1 h 47"/>
                  <a:gd name="T42" fmla="*/ 0 w 46"/>
                  <a:gd name="T43" fmla="*/ 1 h 47"/>
                  <a:gd name="T44" fmla="*/ 0 w 46"/>
                  <a:gd name="T45" fmla="*/ 1 h 47"/>
                  <a:gd name="T46" fmla="*/ 0 w 46"/>
                  <a:gd name="T47" fmla="*/ 1 h 47"/>
                  <a:gd name="T48" fmla="*/ 0 w 46"/>
                  <a:gd name="T49" fmla="*/ 1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47"/>
                  <a:gd name="T77" fmla="*/ 46 w 46"/>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47">
                    <a:moveTo>
                      <a:pt x="24" y="6"/>
                    </a:move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8" name="Freeform 97"/>
              <p:cNvSpPr>
                <a:spLocks/>
              </p:cNvSpPr>
              <p:nvPr/>
            </p:nvSpPr>
            <p:spPr bwMode="auto">
              <a:xfrm>
                <a:off x="1360" y="2263"/>
                <a:ext cx="21" cy="16"/>
              </a:xfrm>
              <a:custGeom>
                <a:avLst/>
                <a:gdLst>
                  <a:gd name="T0" fmla="*/ 0 w 63"/>
                  <a:gd name="T1" fmla="*/ 1 h 31"/>
                  <a:gd name="T2" fmla="*/ 0 w 63"/>
                  <a:gd name="T3" fmla="*/ 1 h 31"/>
                  <a:gd name="T4" fmla="*/ 0 w 63"/>
                  <a:gd name="T5" fmla="*/ 1 h 31"/>
                  <a:gd name="T6" fmla="*/ 0 w 63"/>
                  <a:gd name="T7" fmla="*/ 1 h 31"/>
                  <a:gd name="T8" fmla="*/ 0 w 63"/>
                  <a:gd name="T9" fmla="*/ 1 h 31"/>
                  <a:gd name="T10" fmla="*/ 0 w 63"/>
                  <a:gd name="T11" fmla="*/ 1 h 31"/>
                  <a:gd name="T12" fmla="*/ 0 w 63"/>
                  <a:gd name="T13" fmla="*/ 1 h 31"/>
                  <a:gd name="T14" fmla="*/ 0 w 63"/>
                  <a:gd name="T15" fmla="*/ 0 h 31"/>
                  <a:gd name="T16" fmla="*/ 0 w 63"/>
                  <a:gd name="T17" fmla="*/ 0 h 31"/>
                  <a:gd name="T18" fmla="*/ 0 w 63"/>
                  <a:gd name="T19" fmla="*/ 0 h 31"/>
                  <a:gd name="T20" fmla="*/ 0 w 63"/>
                  <a:gd name="T21" fmla="*/ 1 h 31"/>
                  <a:gd name="T22" fmla="*/ 0 w 63"/>
                  <a:gd name="T23" fmla="*/ 1 h 31"/>
                  <a:gd name="T24" fmla="*/ 0 w 63"/>
                  <a:gd name="T25" fmla="*/ 1 h 31"/>
                  <a:gd name="T26" fmla="*/ 0 w 63"/>
                  <a:gd name="T27" fmla="*/ 1 h 31"/>
                  <a:gd name="T28" fmla="*/ 0 w 63"/>
                  <a:gd name="T29" fmla="*/ 1 h 31"/>
                  <a:gd name="T30" fmla="*/ 0 w 63"/>
                  <a:gd name="T31" fmla="*/ 1 h 31"/>
                  <a:gd name="T32" fmla="*/ 0 w 63"/>
                  <a:gd name="T33" fmla="*/ 1 h 31"/>
                  <a:gd name="T34" fmla="*/ 0 w 63"/>
                  <a:gd name="T35" fmla="*/ 1 h 31"/>
                  <a:gd name="T36" fmla="*/ 0 w 63"/>
                  <a:gd name="T37" fmla="*/ 1 h 31"/>
                  <a:gd name="T38" fmla="*/ 0 w 63"/>
                  <a:gd name="T39" fmla="*/ 1 h 31"/>
                  <a:gd name="T40" fmla="*/ 0 w 63"/>
                  <a:gd name="T41" fmla="*/ 1 h 31"/>
                  <a:gd name="T42" fmla="*/ 0 w 63"/>
                  <a:gd name="T43" fmla="*/ 1 h 31"/>
                  <a:gd name="T44" fmla="*/ 0 w 63"/>
                  <a:gd name="T45" fmla="*/ 1 h 31"/>
                  <a:gd name="T46" fmla="*/ 0 w 63"/>
                  <a:gd name="T47" fmla="*/ 1 h 31"/>
                  <a:gd name="T48" fmla="*/ 0 w 63"/>
                  <a:gd name="T49" fmla="*/ 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31"/>
                  <a:gd name="T77" fmla="*/ 63 w 63"/>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69" name="Freeform 98"/>
              <p:cNvSpPr>
                <a:spLocks/>
              </p:cNvSpPr>
              <p:nvPr/>
            </p:nvSpPr>
            <p:spPr bwMode="auto">
              <a:xfrm>
                <a:off x="1261" y="2237"/>
                <a:ext cx="81" cy="103"/>
              </a:xfrm>
              <a:custGeom>
                <a:avLst/>
                <a:gdLst>
                  <a:gd name="T0" fmla="*/ 0 w 245"/>
                  <a:gd name="T1" fmla="*/ 1 h 206"/>
                  <a:gd name="T2" fmla="*/ 0 w 245"/>
                  <a:gd name="T3" fmla="*/ 1 h 206"/>
                  <a:gd name="T4" fmla="*/ 0 w 245"/>
                  <a:gd name="T5" fmla="*/ 1 h 206"/>
                  <a:gd name="T6" fmla="*/ 0 w 245"/>
                  <a:gd name="T7" fmla="*/ 1 h 206"/>
                  <a:gd name="T8" fmla="*/ 0 w 245"/>
                  <a:gd name="T9" fmla="*/ 1 h 206"/>
                  <a:gd name="T10" fmla="*/ 0 w 245"/>
                  <a:gd name="T11" fmla="*/ 1 h 206"/>
                  <a:gd name="T12" fmla="*/ 0 w 245"/>
                  <a:gd name="T13" fmla="*/ 1 h 206"/>
                  <a:gd name="T14" fmla="*/ 0 w 245"/>
                  <a:gd name="T15" fmla="*/ 1 h 206"/>
                  <a:gd name="T16" fmla="*/ 0 w 245"/>
                  <a:gd name="T17" fmla="*/ 1 h 206"/>
                  <a:gd name="T18" fmla="*/ 0 w 245"/>
                  <a:gd name="T19" fmla="*/ 1 h 206"/>
                  <a:gd name="T20" fmla="*/ 0 w 245"/>
                  <a:gd name="T21" fmla="*/ 1 h 206"/>
                  <a:gd name="T22" fmla="*/ 0 w 245"/>
                  <a:gd name="T23" fmla="*/ 1 h 206"/>
                  <a:gd name="T24" fmla="*/ 0 w 245"/>
                  <a:gd name="T25" fmla="*/ 1 h 206"/>
                  <a:gd name="T26" fmla="*/ 0 w 245"/>
                  <a:gd name="T27" fmla="*/ 1 h 206"/>
                  <a:gd name="T28" fmla="*/ 0 w 245"/>
                  <a:gd name="T29" fmla="*/ 1 h 206"/>
                  <a:gd name="T30" fmla="*/ 0 w 245"/>
                  <a:gd name="T31" fmla="*/ 1 h 206"/>
                  <a:gd name="T32" fmla="*/ 0 w 245"/>
                  <a:gd name="T33" fmla="*/ 1 h 206"/>
                  <a:gd name="T34" fmla="*/ 0 w 245"/>
                  <a:gd name="T35" fmla="*/ 1 h 206"/>
                  <a:gd name="T36" fmla="*/ 0 w 245"/>
                  <a:gd name="T37" fmla="*/ 1 h 206"/>
                  <a:gd name="T38" fmla="*/ 0 w 245"/>
                  <a:gd name="T39" fmla="*/ 1 h 206"/>
                  <a:gd name="T40" fmla="*/ 0 w 245"/>
                  <a:gd name="T41" fmla="*/ 1 h 206"/>
                  <a:gd name="T42" fmla="*/ 0 w 245"/>
                  <a:gd name="T43" fmla="*/ 1 h 206"/>
                  <a:gd name="T44" fmla="*/ 0 w 245"/>
                  <a:gd name="T45" fmla="*/ 1 h 206"/>
                  <a:gd name="T46" fmla="*/ 0 w 245"/>
                  <a:gd name="T47" fmla="*/ 1 h 206"/>
                  <a:gd name="T48" fmla="*/ 0 w 245"/>
                  <a:gd name="T49" fmla="*/ 1 h 206"/>
                  <a:gd name="T50" fmla="*/ 0 w 245"/>
                  <a:gd name="T51" fmla="*/ 1 h 206"/>
                  <a:gd name="T52" fmla="*/ 0 w 245"/>
                  <a:gd name="T53" fmla="*/ 1 h 206"/>
                  <a:gd name="T54" fmla="*/ 0 w 245"/>
                  <a:gd name="T55" fmla="*/ 1 h 206"/>
                  <a:gd name="T56" fmla="*/ 0 w 245"/>
                  <a:gd name="T57" fmla="*/ 1 h 206"/>
                  <a:gd name="T58" fmla="*/ 0 w 245"/>
                  <a:gd name="T59" fmla="*/ 1 h 206"/>
                  <a:gd name="T60" fmla="*/ 0 w 245"/>
                  <a:gd name="T61" fmla="*/ 1 h 206"/>
                  <a:gd name="T62" fmla="*/ 0 w 245"/>
                  <a:gd name="T63" fmla="*/ 1 h 206"/>
                  <a:gd name="T64" fmla="*/ 0 w 245"/>
                  <a:gd name="T65" fmla="*/ 1 h 206"/>
                  <a:gd name="T66" fmla="*/ 0 w 245"/>
                  <a:gd name="T67" fmla="*/ 1 h 206"/>
                  <a:gd name="T68" fmla="*/ 0 w 245"/>
                  <a:gd name="T69" fmla="*/ 1 h 206"/>
                  <a:gd name="T70" fmla="*/ 0 w 245"/>
                  <a:gd name="T71" fmla="*/ 1 h 206"/>
                  <a:gd name="T72" fmla="*/ 0 w 245"/>
                  <a:gd name="T73" fmla="*/ 1 h 206"/>
                  <a:gd name="T74" fmla="*/ 0 w 245"/>
                  <a:gd name="T75" fmla="*/ 1 h 206"/>
                  <a:gd name="T76" fmla="*/ 0 w 245"/>
                  <a:gd name="T77" fmla="*/ 1 h 206"/>
                  <a:gd name="T78" fmla="*/ 0 w 245"/>
                  <a:gd name="T79" fmla="*/ 1 h 206"/>
                  <a:gd name="T80" fmla="*/ 0 w 245"/>
                  <a:gd name="T81" fmla="*/ 1 h 206"/>
                  <a:gd name="T82" fmla="*/ 0 w 245"/>
                  <a:gd name="T83" fmla="*/ 1 h 206"/>
                  <a:gd name="T84" fmla="*/ 0 w 245"/>
                  <a:gd name="T85" fmla="*/ 1 h 206"/>
                  <a:gd name="T86" fmla="*/ 0 w 245"/>
                  <a:gd name="T87" fmla="*/ 1 h 206"/>
                  <a:gd name="T88" fmla="*/ 0 w 245"/>
                  <a:gd name="T89" fmla="*/ 1 h 206"/>
                  <a:gd name="T90" fmla="*/ 0 w 245"/>
                  <a:gd name="T91" fmla="*/ 1 h 206"/>
                  <a:gd name="T92" fmla="*/ 0 w 245"/>
                  <a:gd name="T93" fmla="*/ 1 h 206"/>
                  <a:gd name="T94" fmla="*/ 0 w 245"/>
                  <a:gd name="T95" fmla="*/ 1 h 206"/>
                  <a:gd name="T96" fmla="*/ 0 w 245"/>
                  <a:gd name="T97" fmla="*/ 1 h 206"/>
                  <a:gd name="T98" fmla="*/ 0 w 245"/>
                  <a:gd name="T99" fmla="*/ 1 h 206"/>
                  <a:gd name="T100" fmla="*/ 0 w 245"/>
                  <a:gd name="T101" fmla="*/ 1 h 206"/>
                  <a:gd name="T102" fmla="*/ 0 w 245"/>
                  <a:gd name="T103" fmla="*/ 1 h 206"/>
                  <a:gd name="T104" fmla="*/ 0 w 245"/>
                  <a:gd name="T105" fmla="*/ 1 h 206"/>
                  <a:gd name="T106" fmla="*/ 0 w 245"/>
                  <a:gd name="T107" fmla="*/ 1 h 206"/>
                  <a:gd name="T108" fmla="*/ 0 w 245"/>
                  <a:gd name="T109" fmla="*/ 0 h 206"/>
                  <a:gd name="T110" fmla="*/ 0 w 245"/>
                  <a:gd name="T111" fmla="*/ 1 h 206"/>
                  <a:gd name="T112" fmla="*/ 0 w 245"/>
                  <a:gd name="T113" fmla="*/ 1 h 206"/>
                  <a:gd name="T114" fmla="*/ 0 w 245"/>
                  <a:gd name="T115" fmla="*/ 1 h 206"/>
                  <a:gd name="T116" fmla="*/ 0 w 245"/>
                  <a:gd name="T117" fmla="*/ 1 h 206"/>
                  <a:gd name="T118" fmla="*/ 0 w 245"/>
                  <a:gd name="T119" fmla="*/ 1 h 206"/>
                  <a:gd name="T120" fmla="*/ 0 w 245"/>
                  <a:gd name="T121" fmla="*/ 1 h 2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206"/>
                  <a:gd name="T185" fmla="*/ 245 w 245"/>
                  <a:gd name="T186" fmla="*/ 206 h 2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0" name="Freeform 99"/>
              <p:cNvSpPr>
                <a:spLocks/>
              </p:cNvSpPr>
              <p:nvPr/>
            </p:nvSpPr>
            <p:spPr bwMode="auto">
              <a:xfrm>
                <a:off x="1401" y="2236"/>
                <a:ext cx="53" cy="80"/>
              </a:xfrm>
              <a:custGeom>
                <a:avLst/>
                <a:gdLst>
                  <a:gd name="T0" fmla="*/ 0 w 159"/>
                  <a:gd name="T1" fmla="*/ 1 h 160"/>
                  <a:gd name="T2" fmla="*/ 0 w 159"/>
                  <a:gd name="T3" fmla="*/ 1 h 160"/>
                  <a:gd name="T4" fmla="*/ 0 w 159"/>
                  <a:gd name="T5" fmla="*/ 1 h 160"/>
                  <a:gd name="T6" fmla="*/ 0 w 159"/>
                  <a:gd name="T7" fmla="*/ 1 h 160"/>
                  <a:gd name="T8" fmla="*/ 0 w 159"/>
                  <a:gd name="T9" fmla="*/ 1 h 160"/>
                  <a:gd name="T10" fmla="*/ 0 w 159"/>
                  <a:gd name="T11" fmla="*/ 1 h 160"/>
                  <a:gd name="T12" fmla="*/ 0 w 159"/>
                  <a:gd name="T13" fmla="*/ 1 h 160"/>
                  <a:gd name="T14" fmla="*/ 0 w 159"/>
                  <a:gd name="T15" fmla="*/ 1 h 160"/>
                  <a:gd name="T16" fmla="*/ 0 w 159"/>
                  <a:gd name="T17" fmla="*/ 1 h 160"/>
                  <a:gd name="T18" fmla="*/ 0 w 159"/>
                  <a:gd name="T19" fmla="*/ 1 h 160"/>
                  <a:gd name="T20" fmla="*/ 0 w 159"/>
                  <a:gd name="T21" fmla="*/ 1 h 160"/>
                  <a:gd name="T22" fmla="*/ 0 w 159"/>
                  <a:gd name="T23" fmla="*/ 1 h 160"/>
                  <a:gd name="T24" fmla="*/ 0 w 159"/>
                  <a:gd name="T25" fmla="*/ 1 h 160"/>
                  <a:gd name="T26" fmla="*/ 0 w 159"/>
                  <a:gd name="T27" fmla="*/ 1 h 160"/>
                  <a:gd name="T28" fmla="*/ 0 w 159"/>
                  <a:gd name="T29" fmla="*/ 1 h 160"/>
                  <a:gd name="T30" fmla="*/ 0 w 159"/>
                  <a:gd name="T31" fmla="*/ 1 h 160"/>
                  <a:gd name="T32" fmla="*/ 0 w 159"/>
                  <a:gd name="T33" fmla="*/ 1 h 160"/>
                  <a:gd name="T34" fmla="*/ 0 w 159"/>
                  <a:gd name="T35" fmla="*/ 1 h 160"/>
                  <a:gd name="T36" fmla="*/ 0 w 159"/>
                  <a:gd name="T37" fmla="*/ 1 h 160"/>
                  <a:gd name="T38" fmla="*/ 0 w 159"/>
                  <a:gd name="T39" fmla="*/ 1 h 160"/>
                  <a:gd name="T40" fmla="*/ 0 w 159"/>
                  <a:gd name="T41" fmla="*/ 1 h 160"/>
                  <a:gd name="T42" fmla="*/ 0 w 159"/>
                  <a:gd name="T43" fmla="*/ 1 h 160"/>
                  <a:gd name="T44" fmla="*/ 0 w 159"/>
                  <a:gd name="T45" fmla="*/ 1 h 160"/>
                  <a:gd name="T46" fmla="*/ 0 w 159"/>
                  <a:gd name="T47" fmla="*/ 1 h 160"/>
                  <a:gd name="T48" fmla="*/ 0 w 159"/>
                  <a:gd name="T49" fmla="*/ 1 h 160"/>
                  <a:gd name="T50" fmla="*/ 0 w 159"/>
                  <a:gd name="T51" fmla="*/ 1 h 160"/>
                  <a:gd name="T52" fmla="*/ 0 w 159"/>
                  <a:gd name="T53" fmla="*/ 1 h 160"/>
                  <a:gd name="T54" fmla="*/ 0 w 159"/>
                  <a:gd name="T55" fmla="*/ 1 h 160"/>
                  <a:gd name="T56" fmla="*/ 0 w 159"/>
                  <a:gd name="T57" fmla="*/ 1 h 160"/>
                  <a:gd name="T58" fmla="*/ 0 w 159"/>
                  <a:gd name="T59" fmla="*/ 1 h 160"/>
                  <a:gd name="T60" fmla="*/ 0 w 159"/>
                  <a:gd name="T61" fmla="*/ 0 h 160"/>
                  <a:gd name="T62" fmla="*/ 0 w 159"/>
                  <a:gd name="T63" fmla="*/ 1 h 160"/>
                  <a:gd name="T64" fmla="*/ 0 w 159"/>
                  <a:gd name="T65" fmla="*/ 1 h 160"/>
                  <a:gd name="T66" fmla="*/ 0 w 159"/>
                  <a:gd name="T67" fmla="*/ 1 h 160"/>
                  <a:gd name="T68" fmla="*/ 0 w 159"/>
                  <a:gd name="T69" fmla="*/ 1 h 160"/>
                  <a:gd name="T70" fmla="*/ 0 w 159"/>
                  <a:gd name="T71" fmla="*/ 1 h 160"/>
                  <a:gd name="T72" fmla="*/ 0 w 159"/>
                  <a:gd name="T73" fmla="*/ 1 h 160"/>
                  <a:gd name="T74" fmla="*/ 0 w 159"/>
                  <a:gd name="T75" fmla="*/ 1 h 160"/>
                  <a:gd name="T76" fmla="*/ 0 w 159"/>
                  <a:gd name="T77" fmla="*/ 1 h 160"/>
                  <a:gd name="T78" fmla="*/ 0 w 159"/>
                  <a:gd name="T79" fmla="*/ 1 h 160"/>
                  <a:gd name="T80" fmla="*/ 0 w 159"/>
                  <a:gd name="T81" fmla="*/ 1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9"/>
                  <a:gd name="T124" fmla="*/ 0 h 160"/>
                  <a:gd name="T125" fmla="*/ 159 w 159"/>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1" name="Freeform 100"/>
              <p:cNvSpPr>
                <a:spLocks/>
              </p:cNvSpPr>
              <p:nvPr/>
            </p:nvSpPr>
            <p:spPr bwMode="auto">
              <a:xfrm>
                <a:off x="1208" y="2218"/>
                <a:ext cx="133" cy="166"/>
              </a:xfrm>
              <a:custGeom>
                <a:avLst/>
                <a:gdLst>
                  <a:gd name="T0" fmla="*/ 0 w 399"/>
                  <a:gd name="T1" fmla="*/ 1 h 332"/>
                  <a:gd name="T2" fmla="*/ 0 w 399"/>
                  <a:gd name="T3" fmla="*/ 1 h 332"/>
                  <a:gd name="T4" fmla="*/ 0 w 399"/>
                  <a:gd name="T5" fmla="*/ 1 h 332"/>
                  <a:gd name="T6" fmla="*/ 0 w 399"/>
                  <a:gd name="T7" fmla="*/ 1 h 332"/>
                  <a:gd name="T8" fmla="*/ 0 w 399"/>
                  <a:gd name="T9" fmla="*/ 1 h 332"/>
                  <a:gd name="T10" fmla="*/ 0 w 399"/>
                  <a:gd name="T11" fmla="*/ 1 h 332"/>
                  <a:gd name="T12" fmla="*/ 0 w 399"/>
                  <a:gd name="T13" fmla="*/ 1 h 332"/>
                  <a:gd name="T14" fmla="*/ 0 w 399"/>
                  <a:gd name="T15" fmla="*/ 1 h 332"/>
                  <a:gd name="T16" fmla="*/ 0 w 399"/>
                  <a:gd name="T17" fmla="*/ 1 h 332"/>
                  <a:gd name="T18" fmla="*/ 0 w 399"/>
                  <a:gd name="T19" fmla="*/ 1 h 332"/>
                  <a:gd name="T20" fmla="*/ 0 w 399"/>
                  <a:gd name="T21" fmla="*/ 1 h 332"/>
                  <a:gd name="T22" fmla="*/ 0 w 399"/>
                  <a:gd name="T23" fmla="*/ 1 h 332"/>
                  <a:gd name="T24" fmla="*/ 0 w 399"/>
                  <a:gd name="T25" fmla="*/ 1 h 332"/>
                  <a:gd name="T26" fmla="*/ 0 w 399"/>
                  <a:gd name="T27" fmla="*/ 1 h 332"/>
                  <a:gd name="T28" fmla="*/ 0 w 399"/>
                  <a:gd name="T29" fmla="*/ 1 h 332"/>
                  <a:gd name="T30" fmla="*/ 0 w 399"/>
                  <a:gd name="T31" fmla="*/ 1 h 332"/>
                  <a:gd name="T32" fmla="*/ 0 w 399"/>
                  <a:gd name="T33" fmla="*/ 1 h 332"/>
                  <a:gd name="T34" fmla="*/ 0 w 399"/>
                  <a:gd name="T35" fmla="*/ 1 h 332"/>
                  <a:gd name="T36" fmla="*/ 0 w 399"/>
                  <a:gd name="T37" fmla="*/ 1 h 332"/>
                  <a:gd name="T38" fmla="*/ 0 w 399"/>
                  <a:gd name="T39" fmla="*/ 1 h 332"/>
                  <a:gd name="T40" fmla="*/ 0 w 399"/>
                  <a:gd name="T41" fmla="*/ 1 h 332"/>
                  <a:gd name="T42" fmla="*/ 0 w 399"/>
                  <a:gd name="T43" fmla="*/ 1 h 332"/>
                  <a:gd name="T44" fmla="*/ 0 w 399"/>
                  <a:gd name="T45" fmla="*/ 1 h 332"/>
                  <a:gd name="T46" fmla="*/ 0 w 399"/>
                  <a:gd name="T47" fmla="*/ 1 h 332"/>
                  <a:gd name="T48" fmla="*/ 0 w 399"/>
                  <a:gd name="T49" fmla="*/ 1 h 332"/>
                  <a:gd name="T50" fmla="*/ 0 w 399"/>
                  <a:gd name="T51" fmla="*/ 1 h 332"/>
                  <a:gd name="T52" fmla="*/ 0 w 399"/>
                  <a:gd name="T53" fmla="*/ 1 h 332"/>
                  <a:gd name="T54" fmla="*/ 0 w 399"/>
                  <a:gd name="T55" fmla="*/ 1 h 332"/>
                  <a:gd name="T56" fmla="*/ 0 w 399"/>
                  <a:gd name="T57" fmla="*/ 1 h 332"/>
                  <a:gd name="T58" fmla="*/ 0 w 399"/>
                  <a:gd name="T59" fmla="*/ 1 h 332"/>
                  <a:gd name="T60" fmla="*/ 0 w 399"/>
                  <a:gd name="T61" fmla="*/ 1 h 332"/>
                  <a:gd name="T62" fmla="*/ 0 w 399"/>
                  <a:gd name="T63" fmla="*/ 1 h 332"/>
                  <a:gd name="T64" fmla="*/ 0 w 399"/>
                  <a:gd name="T65" fmla="*/ 1 h 332"/>
                  <a:gd name="T66" fmla="*/ 0 w 399"/>
                  <a:gd name="T67" fmla="*/ 1 h 332"/>
                  <a:gd name="T68" fmla="*/ 0 w 399"/>
                  <a:gd name="T69" fmla="*/ 1 h 332"/>
                  <a:gd name="T70" fmla="*/ 0 w 399"/>
                  <a:gd name="T71" fmla="*/ 1 h 332"/>
                  <a:gd name="T72" fmla="*/ 0 w 399"/>
                  <a:gd name="T73" fmla="*/ 1 h 332"/>
                  <a:gd name="T74" fmla="*/ 0 w 399"/>
                  <a:gd name="T75" fmla="*/ 1 h 332"/>
                  <a:gd name="T76" fmla="*/ 0 w 399"/>
                  <a:gd name="T77" fmla="*/ 1 h 332"/>
                  <a:gd name="T78" fmla="*/ 0 w 399"/>
                  <a:gd name="T79" fmla="*/ 1 h 332"/>
                  <a:gd name="T80" fmla="*/ 0 w 399"/>
                  <a:gd name="T81" fmla="*/ 0 h 332"/>
                  <a:gd name="T82" fmla="*/ 0 w 399"/>
                  <a:gd name="T83" fmla="*/ 1 h 332"/>
                  <a:gd name="T84" fmla="*/ 0 w 399"/>
                  <a:gd name="T85" fmla="*/ 1 h 332"/>
                  <a:gd name="T86" fmla="*/ 0 w 399"/>
                  <a:gd name="T87" fmla="*/ 1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2"/>
                  <a:gd name="T134" fmla="*/ 399 w 399"/>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2" name="Freeform 101"/>
              <p:cNvSpPr>
                <a:spLocks/>
              </p:cNvSpPr>
              <p:nvPr/>
            </p:nvSpPr>
            <p:spPr bwMode="auto">
              <a:xfrm>
                <a:off x="1396" y="2213"/>
                <a:ext cx="116" cy="110"/>
              </a:xfrm>
              <a:custGeom>
                <a:avLst/>
                <a:gdLst>
                  <a:gd name="T0" fmla="*/ 0 w 348"/>
                  <a:gd name="T1" fmla="*/ 0 h 222"/>
                  <a:gd name="T2" fmla="*/ 0 w 348"/>
                  <a:gd name="T3" fmla="*/ 0 h 222"/>
                  <a:gd name="T4" fmla="*/ 0 w 348"/>
                  <a:gd name="T5" fmla="*/ 0 h 222"/>
                  <a:gd name="T6" fmla="*/ 0 w 348"/>
                  <a:gd name="T7" fmla="*/ 0 h 222"/>
                  <a:gd name="T8" fmla="*/ 0 w 348"/>
                  <a:gd name="T9" fmla="*/ 0 h 222"/>
                  <a:gd name="T10" fmla="*/ 0 w 348"/>
                  <a:gd name="T11" fmla="*/ 0 h 222"/>
                  <a:gd name="T12" fmla="*/ 0 w 348"/>
                  <a:gd name="T13" fmla="*/ 0 h 222"/>
                  <a:gd name="T14" fmla="*/ 0 w 348"/>
                  <a:gd name="T15" fmla="*/ 0 h 222"/>
                  <a:gd name="T16" fmla="*/ 0 w 348"/>
                  <a:gd name="T17" fmla="*/ 0 h 222"/>
                  <a:gd name="T18" fmla="*/ 0 w 348"/>
                  <a:gd name="T19" fmla="*/ 0 h 222"/>
                  <a:gd name="T20" fmla="*/ 0 w 348"/>
                  <a:gd name="T21" fmla="*/ 0 h 222"/>
                  <a:gd name="T22" fmla="*/ 0 w 348"/>
                  <a:gd name="T23" fmla="*/ 0 h 222"/>
                  <a:gd name="T24" fmla="*/ 0 w 348"/>
                  <a:gd name="T25" fmla="*/ 0 h 222"/>
                  <a:gd name="T26" fmla="*/ 0 w 348"/>
                  <a:gd name="T27" fmla="*/ 0 h 222"/>
                  <a:gd name="T28" fmla="*/ 0 w 348"/>
                  <a:gd name="T29" fmla="*/ 0 h 222"/>
                  <a:gd name="T30" fmla="*/ 0 w 348"/>
                  <a:gd name="T31" fmla="*/ 0 h 222"/>
                  <a:gd name="T32" fmla="*/ 0 w 348"/>
                  <a:gd name="T33" fmla="*/ 0 h 222"/>
                  <a:gd name="T34" fmla="*/ 0 w 348"/>
                  <a:gd name="T35" fmla="*/ 0 h 222"/>
                  <a:gd name="T36" fmla="*/ 0 w 348"/>
                  <a:gd name="T37" fmla="*/ 0 h 222"/>
                  <a:gd name="T38" fmla="*/ 0 w 348"/>
                  <a:gd name="T39" fmla="*/ 0 h 222"/>
                  <a:gd name="T40" fmla="*/ 0 w 348"/>
                  <a:gd name="T41" fmla="*/ 0 h 222"/>
                  <a:gd name="T42" fmla="*/ 0 w 348"/>
                  <a:gd name="T43" fmla="*/ 0 h 222"/>
                  <a:gd name="T44" fmla="*/ 0 w 348"/>
                  <a:gd name="T45" fmla="*/ 0 h 222"/>
                  <a:gd name="T46" fmla="*/ 0 w 348"/>
                  <a:gd name="T47" fmla="*/ 0 h 222"/>
                  <a:gd name="T48" fmla="*/ 0 w 348"/>
                  <a:gd name="T49" fmla="*/ 0 h 222"/>
                  <a:gd name="T50" fmla="*/ 0 w 348"/>
                  <a:gd name="T51" fmla="*/ 0 h 222"/>
                  <a:gd name="T52" fmla="*/ 0 w 348"/>
                  <a:gd name="T53" fmla="*/ 0 h 222"/>
                  <a:gd name="T54" fmla="*/ 0 w 348"/>
                  <a:gd name="T55" fmla="*/ 0 h 222"/>
                  <a:gd name="T56" fmla="*/ 0 w 348"/>
                  <a:gd name="T57" fmla="*/ 0 h 222"/>
                  <a:gd name="T58" fmla="*/ 0 w 348"/>
                  <a:gd name="T59" fmla="*/ 0 h 222"/>
                  <a:gd name="T60" fmla="*/ 0 w 348"/>
                  <a:gd name="T61" fmla="*/ 0 h 222"/>
                  <a:gd name="T62" fmla="*/ 0 w 348"/>
                  <a:gd name="T63" fmla="*/ 0 h 222"/>
                  <a:gd name="T64" fmla="*/ 0 w 348"/>
                  <a:gd name="T65" fmla="*/ 0 h 222"/>
                  <a:gd name="T66" fmla="*/ 0 w 348"/>
                  <a:gd name="T67" fmla="*/ 0 h 222"/>
                  <a:gd name="T68" fmla="*/ 0 w 348"/>
                  <a:gd name="T69" fmla="*/ 0 h 222"/>
                  <a:gd name="T70" fmla="*/ 0 w 348"/>
                  <a:gd name="T71" fmla="*/ 0 h 222"/>
                  <a:gd name="T72" fmla="*/ 0 w 348"/>
                  <a:gd name="T73" fmla="*/ 0 h 222"/>
                  <a:gd name="T74" fmla="*/ 0 w 348"/>
                  <a:gd name="T75" fmla="*/ 0 h 222"/>
                  <a:gd name="T76" fmla="*/ 0 w 348"/>
                  <a:gd name="T77" fmla="*/ 0 h 222"/>
                  <a:gd name="T78" fmla="*/ 0 w 348"/>
                  <a:gd name="T79" fmla="*/ 0 h 222"/>
                  <a:gd name="T80" fmla="*/ 0 w 348"/>
                  <a:gd name="T81" fmla="*/ 0 h 222"/>
                  <a:gd name="T82" fmla="*/ 0 w 348"/>
                  <a:gd name="T83" fmla="*/ 0 h 222"/>
                  <a:gd name="T84" fmla="*/ 0 w 348"/>
                  <a:gd name="T85" fmla="*/ 0 h 222"/>
                  <a:gd name="T86" fmla="*/ 0 w 348"/>
                  <a:gd name="T87" fmla="*/ 0 h 222"/>
                  <a:gd name="T88" fmla="*/ 0 w 348"/>
                  <a:gd name="T89" fmla="*/ 0 h 222"/>
                  <a:gd name="T90" fmla="*/ 0 w 348"/>
                  <a:gd name="T91" fmla="*/ 0 h 222"/>
                  <a:gd name="T92" fmla="*/ 0 w 348"/>
                  <a:gd name="T93" fmla="*/ 0 h 222"/>
                  <a:gd name="T94" fmla="*/ 0 w 348"/>
                  <a:gd name="T95" fmla="*/ 0 h 222"/>
                  <a:gd name="T96" fmla="*/ 0 w 348"/>
                  <a:gd name="T97" fmla="*/ 0 h 222"/>
                  <a:gd name="T98" fmla="*/ 0 w 348"/>
                  <a:gd name="T99" fmla="*/ 0 h 222"/>
                  <a:gd name="T100" fmla="*/ 0 w 348"/>
                  <a:gd name="T101" fmla="*/ 0 h 222"/>
                  <a:gd name="T102" fmla="*/ 0 w 348"/>
                  <a:gd name="T103" fmla="*/ 0 h 222"/>
                  <a:gd name="T104" fmla="*/ 0 w 348"/>
                  <a:gd name="T105" fmla="*/ 0 h 222"/>
                  <a:gd name="T106" fmla="*/ 0 w 348"/>
                  <a:gd name="T107" fmla="*/ 0 h 222"/>
                  <a:gd name="T108" fmla="*/ 0 w 348"/>
                  <a:gd name="T109" fmla="*/ 0 h 222"/>
                  <a:gd name="T110" fmla="*/ 0 w 348"/>
                  <a:gd name="T111" fmla="*/ 0 h 222"/>
                  <a:gd name="T112" fmla="*/ 0 w 348"/>
                  <a:gd name="T113" fmla="*/ 0 h 222"/>
                  <a:gd name="T114" fmla="*/ 0 w 348"/>
                  <a:gd name="T115" fmla="*/ 0 h 222"/>
                  <a:gd name="T116" fmla="*/ 0 w 348"/>
                  <a:gd name="T117" fmla="*/ 0 h 222"/>
                  <a:gd name="T118" fmla="*/ 0 w 348"/>
                  <a:gd name="T119" fmla="*/ 0 h 222"/>
                  <a:gd name="T120" fmla="*/ 0 w 348"/>
                  <a:gd name="T121" fmla="*/ 0 h 2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8"/>
                  <a:gd name="T184" fmla="*/ 0 h 222"/>
                  <a:gd name="T185" fmla="*/ 348 w 348"/>
                  <a:gd name="T186" fmla="*/ 222 h 2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3" name="Freeform 102"/>
              <p:cNvSpPr>
                <a:spLocks/>
              </p:cNvSpPr>
              <p:nvPr/>
            </p:nvSpPr>
            <p:spPr bwMode="auto">
              <a:xfrm>
                <a:off x="1162" y="2273"/>
                <a:ext cx="48" cy="103"/>
              </a:xfrm>
              <a:custGeom>
                <a:avLst/>
                <a:gdLst>
                  <a:gd name="T0" fmla="*/ 0 w 142"/>
                  <a:gd name="T1" fmla="*/ 0 h 207"/>
                  <a:gd name="T2" fmla="*/ 0 w 142"/>
                  <a:gd name="T3" fmla="*/ 0 h 207"/>
                  <a:gd name="T4" fmla="*/ 0 w 142"/>
                  <a:gd name="T5" fmla="*/ 0 h 207"/>
                  <a:gd name="T6" fmla="*/ 0 w 142"/>
                  <a:gd name="T7" fmla="*/ 0 h 207"/>
                  <a:gd name="T8" fmla="*/ 0 w 142"/>
                  <a:gd name="T9" fmla="*/ 0 h 207"/>
                  <a:gd name="T10" fmla="*/ 0 w 142"/>
                  <a:gd name="T11" fmla="*/ 0 h 207"/>
                  <a:gd name="T12" fmla="*/ 0 w 142"/>
                  <a:gd name="T13" fmla="*/ 0 h 207"/>
                  <a:gd name="T14" fmla="*/ 0 w 142"/>
                  <a:gd name="T15" fmla="*/ 0 h 207"/>
                  <a:gd name="T16" fmla="*/ 0 w 142"/>
                  <a:gd name="T17" fmla="*/ 0 h 207"/>
                  <a:gd name="T18" fmla="*/ 0 w 142"/>
                  <a:gd name="T19" fmla="*/ 0 h 207"/>
                  <a:gd name="T20" fmla="*/ 0 w 142"/>
                  <a:gd name="T21" fmla="*/ 0 h 207"/>
                  <a:gd name="T22" fmla="*/ 0 w 142"/>
                  <a:gd name="T23" fmla="*/ 0 h 207"/>
                  <a:gd name="T24" fmla="*/ 0 w 142"/>
                  <a:gd name="T25" fmla="*/ 0 h 207"/>
                  <a:gd name="T26" fmla="*/ 0 w 142"/>
                  <a:gd name="T27" fmla="*/ 0 h 207"/>
                  <a:gd name="T28" fmla="*/ 0 w 142"/>
                  <a:gd name="T29" fmla="*/ 0 h 207"/>
                  <a:gd name="T30" fmla="*/ 0 w 142"/>
                  <a:gd name="T31" fmla="*/ 0 h 207"/>
                  <a:gd name="T32" fmla="*/ 0 w 142"/>
                  <a:gd name="T33" fmla="*/ 0 h 207"/>
                  <a:gd name="T34" fmla="*/ 0 w 142"/>
                  <a:gd name="T35" fmla="*/ 0 h 207"/>
                  <a:gd name="T36" fmla="*/ 0 w 142"/>
                  <a:gd name="T37" fmla="*/ 0 h 207"/>
                  <a:gd name="T38" fmla="*/ 0 w 142"/>
                  <a:gd name="T39" fmla="*/ 0 h 207"/>
                  <a:gd name="T40" fmla="*/ 0 w 142"/>
                  <a:gd name="T41" fmla="*/ 0 h 207"/>
                  <a:gd name="T42" fmla="*/ 0 w 142"/>
                  <a:gd name="T43" fmla="*/ 0 h 207"/>
                  <a:gd name="T44" fmla="*/ 0 w 142"/>
                  <a:gd name="T45" fmla="*/ 0 h 207"/>
                  <a:gd name="T46" fmla="*/ 0 w 142"/>
                  <a:gd name="T47" fmla="*/ 0 h 207"/>
                  <a:gd name="T48" fmla="*/ 0 w 142"/>
                  <a:gd name="T49" fmla="*/ 0 h 207"/>
                  <a:gd name="T50" fmla="*/ 0 w 142"/>
                  <a:gd name="T51" fmla="*/ 0 h 207"/>
                  <a:gd name="T52" fmla="*/ 0 w 142"/>
                  <a:gd name="T53" fmla="*/ 0 h 207"/>
                  <a:gd name="T54" fmla="*/ 0 w 142"/>
                  <a:gd name="T55" fmla="*/ 0 h 207"/>
                  <a:gd name="T56" fmla="*/ 0 w 142"/>
                  <a:gd name="T57" fmla="*/ 0 h 207"/>
                  <a:gd name="T58" fmla="*/ 0 w 142"/>
                  <a:gd name="T59" fmla="*/ 0 h 207"/>
                  <a:gd name="T60" fmla="*/ 0 w 142"/>
                  <a:gd name="T61" fmla="*/ 0 h 207"/>
                  <a:gd name="T62" fmla="*/ 0 w 142"/>
                  <a:gd name="T63" fmla="*/ 0 h 207"/>
                  <a:gd name="T64" fmla="*/ 0 w 142"/>
                  <a:gd name="T65" fmla="*/ 0 h 207"/>
                  <a:gd name="T66" fmla="*/ 0 w 142"/>
                  <a:gd name="T67" fmla="*/ 0 h 207"/>
                  <a:gd name="T68" fmla="*/ 0 w 142"/>
                  <a:gd name="T69" fmla="*/ 0 h 207"/>
                  <a:gd name="T70" fmla="*/ 0 w 142"/>
                  <a:gd name="T71" fmla="*/ 0 h 207"/>
                  <a:gd name="T72" fmla="*/ 0 w 142"/>
                  <a:gd name="T73" fmla="*/ 0 h 207"/>
                  <a:gd name="T74" fmla="*/ 0 w 142"/>
                  <a:gd name="T75" fmla="*/ 0 h 207"/>
                  <a:gd name="T76" fmla="*/ 0 w 142"/>
                  <a:gd name="T77" fmla="*/ 0 h 207"/>
                  <a:gd name="T78" fmla="*/ 0 w 142"/>
                  <a:gd name="T79" fmla="*/ 0 h 207"/>
                  <a:gd name="T80" fmla="*/ 0 w 142"/>
                  <a:gd name="T81" fmla="*/ 0 h 2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7"/>
                  <a:gd name="T125" fmla="*/ 142 w 142"/>
                  <a:gd name="T126" fmla="*/ 207 h 2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74" name="Freeform 103"/>
              <p:cNvSpPr>
                <a:spLocks/>
              </p:cNvSpPr>
              <p:nvPr/>
            </p:nvSpPr>
            <p:spPr bwMode="auto">
              <a:xfrm>
                <a:off x="1492" y="2206"/>
                <a:ext cx="101" cy="135"/>
              </a:xfrm>
              <a:custGeom>
                <a:avLst/>
                <a:gdLst>
                  <a:gd name="T0" fmla="*/ 0 w 303"/>
                  <a:gd name="T1" fmla="*/ 0 h 272"/>
                  <a:gd name="T2" fmla="*/ 0 w 303"/>
                  <a:gd name="T3" fmla="*/ 0 h 272"/>
                  <a:gd name="T4" fmla="*/ 0 w 303"/>
                  <a:gd name="T5" fmla="*/ 0 h 272"/>
                  <a:gd name="T6" fmla="*/ 0 w 303"/>
                  <a:gd name="T7" fmla="*/ 0 h 272"/>
                  <a:gd name="T8" fmla="*/ 0 w 303"/>
                  <a:gd name="T9" fmla="*/ 0 h 272"/>
                  <a:gd name="T10" fmla="*/ 0 w 303"/>
                  <a:gd name="T11" fmla="*/ 0 h 272"/>
                  <a:gd name="T12" fmla="*/ 0 w 303"/>
                  <a:gd name="T13" fmla="*/ 0 h 272"/>
                  <a:gd name="T14" fmla="*/ 0 w 303"/>
                  <a:gd name="T15" fmla="*/ 0 h 272"/>
                  <a:gd name="T16" fmla="*/ 0 w 303"/>
                  <a:gd name="T17" fmla="*/ 0 h 272"/>
                  <a:gd name="T18" fmla="*/ 0 w 303"/>
                  <a:gd name="T19" fmla="*/ 0 h 272"/>
                  <a:gd name="T20" fmla="*/ 0 w 303"/>
                  <a:gd name="T21" fmla="*/ 0 h 272"/>
                  <a:gd name="T22" fmla="*/ 0 w 303"/>
                  <a:gd name="T23" fmla="*/ 0 h 272"/>
                  <a:gd name="T24" fmla="*/ 0 w 303"/>
                  <a:gd name="T25" fmla="*/ 0 h 272"/>
                  <a:gd name="T26" fmla="*/ 0 w 303"/>
                  <a:gd name="T27" fmla="*/ 0 h 272"/>
                  <a:gd name="T28" fmla="*/ 0 w 303"/>
                  <a:gd name="T29" fmla="*/ 0 h 272"/>
                  <a:gd name="T30" fmla="*/ 0 w 303"/>
                  <a:gd name="T31" fmla="*/ 0 h 272"/>
                  <a:gd name="T32" fmla="*/ 0 w 303"/>
                  <a:gd name="T33" fmla="*/ 0 h 272"/>
                  <a:gd name="T34" fmla="*/ 0 w 303"/>
                  <a:gd name="T35" fmla="*/ 0 h 272"/>
                  <a:gd name="T36" fmla="*/ 0 w 303"/>
                  <a:gd name="T37" fmla="*/ 0 h 272"/>
                  <a:gd name="T38" fmla="*/ 0 w 303"/>
                  <a:gd name="T39" fmla="*/ 0 h 272"/>
                  <a:gd name="T40" fmla="*/ 0 w 303"/>
                  <a:gd name="T41" fmla="*/ 0 h 272"/>
                  <a:gd name="T42" fmla="*/ 0 w 303"/>
                  <a:gd name="T43" fmla="*/ 0 h 272"/>
                  <a:gd name="T44" fmla="*/ 0 w 303"/>
                  <a:gd name="T45" fmla="*/ 0 h 272"/>
                  <a:gd name="T46" fmla="*/ 0 w 303"/>
                  <a:gd name="T47" fmla="*/ 0 h 272"/>
                  <a:gd name="T48" fmla="*/ 0 w 303"/>
                  <a:gd name="T49" fmla="*/ 0 h 272"/>
                  <a:gd name="T50" fmla="*/ 0 w 303"/>
                  <a:gd name="T51" fmla="*/ 0 h 272"/>
                  <a:gd name="T52" fmla="*/ 0 w 303"/>
                  <a:gd name="T53" fmla="*/ 0 h 272"/>
                  <a:gd name="T54" fmla="*/ 0 w 303"/>
                  <a:gd name="T55" fmla="*/ 0 h 272"/>
                  <a:gd name="T56" fmla="*/ 0 w 303"/>
                  <a:gd name="T57" fmla="*/ 0 h 272"/>
                  <a:gd name="T58" fmla="*/ 0 w 303"/>
                  <a:gd name="T59" fmla="*/ 0 h 272"/>
                  <a:gd name="T60" fmla="*/ 0 w 303"/>
                  <a:gd name="T61" fmla="*/ 0 h 272"/>
                  <a:gd name="T62" fmla="*/ 0 w 303"/>
                  <a:gd name="T63" fmla="*/ 0 h 272"/>
                  <a:gd name="T64" fmla="*/ 0 w 303"/>
                  <a:gd name="T65" fmla="*/ 0 h 272"/>
                  <a:gd name="T66" fmla="*/ 0 w 303"/>
                  <a:gd name="T67" fmla="*/ 0 h 272"/>
                  <a:gd name="T68" fmla="*/ 0 w 303"/>
                  <a:gd name="T69" fmla="*/ 0 h 272"/>
                  <a:gd name="T70" fmla="*/ 0 w 303"/>
                  <a:gd name="T71" fmla="*/ 0 h 272"/>
                  <a:gd name="T72" fmla="*/ 0 w 303"/>
                  <a:gd name="T73" fmla="*/ 0 h 272"/>
                  <a:gd name="T74" fmla="*/ 0 w 303"/>
                  <a:gd name="T75" fmla="*/ 0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
                  <a:gd name="T115" fmla="*/ 0 h 272"/>
                  <a:gd name="T116" fmla="*/ 303 w 303"/>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1718" name="Group 104"/>
            <p:cNvGrpSpPr>
              <a:grpSpLocks/>
            </p:cNvGrpSpPr>
            <p:nvPr/>
          </p:nvGrpSpPr>
          <p:grpSpPr bwMode="auto">
            <a:xfrm>
              <a:off x="1130300" y="2028825"/>
              <a:ext cx="844550" cy="600075"/>
              <a:chOff x="1160" y="2192"/>
              <a:chExt cx="589" cy="440"/>
            </a:xfrm>
          </p:grpSpPr>
          <p:pic>
            <p:nvPicPr>
              <p:cNvPr id="71739" name="Picture 105" descr="31u_bnr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49" y="2458"/>
                <a:ext cx="21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0" name="AutoShape 106"/>
              <p:cNvSpPr>
                <a:spLocks noChangeAspect="1" noChangeArrowheads="1" noTextEdit="1"/>
              </p:cNvSpPr>
              <p:nvPr/>
            </p:nvSpPr>
            <p:spPr bwMode="auto">
              <a:xfrm>
                <a:off x="1160" y="2192"/>
                <a:ext cx="589"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741" name="Freeform 107"/>
              <p:cNvSpPr>
                <a:spLocks/>
              </p:cNvSpPr>
              <p:nvPr/>
            </p:nvSpPr>
            <p:spPr bwMode="auto">
              <a:xfrm>
                <a:off x="1283" y="2231"/>
                <a:ext cx="83" cy="102"/>
              </a:xfrm>
              <a:custGeom>
                <a:avLst/>
                <a:gdLst>
                  <a:gd name="T0" fmla="*/ 0 w 247"/>
                  <a:gd name="T1" fmla="*/ 1 h 203"/>
                  <a:gd name="T2" fmla="*/ 0 w 247"/>
                  <a:gd name="T3" fmla="*/ 1 h 203"/>
                  <a:gd name="T4" fmla="*/ 0 w 247"/>
                  <a:gd name="T5" fmla="*/ 1 h 203"/>
                  <a:gd name="T6" fmla="*/ 0 w 247"/>
                  <a:gd name="T7" fmla="*/ 1 h 203"/>
                  <a:gd name="T8" fmla="*/ 0 w 247"/>
                  <a:gd name="T9" fmla="*/ 1 h 203"/>
                  <a:gd name="T10" fmla="*/ 0 w 247"/>
                  <a:gd name="T11" fmla="*/ 1 h 203"/>
                  <a:gd name="T12" fmla="*/ 0 w 247"/>
                  <a:gd name="T13" fmla="*/ 1 h 203"/>
                  <a:gd name="T14" fmla="*/ 0 w 247"/>
                  <a:gd name="T15" fmla="*/ 1 h 203"/>
                  <a:gd name="T16" fmla="*/ 0 w 247"/>
                  <a:gd name="T17" fmla="*/ 1 h 203"/>
                  <a:gd name="T18" fmla="*/ 0 w 247"/>
                  <a:gd name="T19" fmla="*/ 1 h 203"/>
                  <a:gd name="T20" fmla="*/ 0 w 247"/>
                  <a:gd name="T21" fmla="*/ 1 h 203"/>
                  <a:gd name="T22" fmla="*/ 0 w 247"/>
                  <a:gd name="T23" fmla="*/ 1 h 203"/>
                  <a:gd name="T24" fmla="*/ 0 w 247"/>
                  <a:gd name="T25" fmla="*/ 1 h 203"/>
                  <a:gd name="T26" fmla="*/ 0 w 247"/>
                  <a:gd name="T27" fmla="*/ 1 h 203"/>
                  <a:gd name="T28" fmla="*/ 0 w 247"/>
                  <a:gd name="T29" fmla="*/ 1 h 203"/>
                  <a:gd name="T30" fmla="*/ 0 w 247"/>
                  <a:gd name="T31" fmla="*/ 1 h 203"/>
                  <a:gd name="T32" fmla="*/ 0 w 247"/>
                  <a:gd name="T33" fmla="*/ 1 h 203"/>
                  <a:gd name="T34" fmla="*/ 0 w 247"/>
                  <a:gd name="T35" fmla="*/ 1 h 203"/>
                  <a:gd name="T36" fmla="*/ 0 w 247"/>
                  <a:gd name="T37" fmla="*/ 1 h 203"/>
                  <a:gd name="T38" fmla="*/ 0 w 247"/>
                  <a:gd name="T39" fmla="*/ 1 h 203"/>
                  <a:gd name="T40" fmla="*/ 0 w 247"/>
                  <a:gd name="T41" fmla="*/ 1 h 203"/>
                  <a:gd name="T42" fmla="*/ 0 w 247"/>
                  <a:gd name="T43" fmla="*/ 1 h 203"/>
                  <a:gd name="T44" fmla="*/ 0 w 247"/>
                  <a:gd name="T45" fmla="*/ 1 h 203"/>
                  <a:gd name="T46" fmla="*/ 0 w 247"/>
                  <a:gd name="T47" fmla="*/ 1 h 203"/>
                  <a:gd name="T48" fmla="*/ 0 w 247"/>
                  <a:gd name="T49" fmla="*/ 1 h 203"/>
                  <a:gd name="T50" fmla="*/ 0 w 247"/>
                  <a:gd name="T51" fmla="*/ 1 h 203"/>
                  <a:gd name="T52" fmla="*/ 0 w 247"/>
                  <a:gd name="T53" fmla="*/ 1 h 203"/>
                  <a:gd name="T54" fmla="*/ 0 w 247"/>
                  <a:gd name="T55" fmla="*/ 1 h 203"/>
                  <a:gd name="T56" fmla="*/ 0 w 247"/>
                  <a:gd name="T57" fmla="*/ 1 h 203"/>
                  <a:gd name="T58" fmla="*/ 0 w 247"/>
                  <a:gd name="T59" fmla="*/ 1 h 203"/>
                  <a:gd name="T60" fmla="*/ 0 w 247"/>
                  <a:gd name="T61" fmla="*/ 1 h 203"/>
                  <a:gd name="T62" fmla="*/ 0 w 247"/>
                  <a:gd name="T63" fmla="*/ 1 h 203"/>
                  <a:gd name="T64" fmla="*/ 0 w 247"/>
                  <a:gd name="T65" fmla="*/ 1 h 203"/>
                  <a:gd name="T66" fmla="*/ 0 w 247"/>
                  <a:gd name="T67" fmla="*/ 1 h 203"/>
                  <a:gd name="T68" fmla="*/ 0 w 247"/>
                  <a:gd name="T69" fmla="*/ 1 h 203"/>
                  <a:gd name="T70" fmla="*/ 0 w 247"/>
                  <a:gd name="T71" fmla="*/ 1 h 203"/>
                  <a:gd name="T72" fmla="*/ 0 w 247"/>
                  <a:gd name="T73" fmla="*/ 1 h 203"/>
                  <a:gd name="T74" fmla="*/ 0 w 247"/>
                  <a:gd name="T75" fmla="*/ 1 h 203"/>
                  <a:gd name="T76" fmla="*/ 0 w 247"/>
                  <a:gd name="T77" fmla="*/ 1 h 203"/>
                  <a:gd name="T78" fmla="*/ 0 w 247"/>
                  <a:gd name="T79" fmla="*/ 1 h 203"/>
                  <a:gd name="T80" fmla="*/ 0 w 247"/>
                  <a:gd name="T81" fmla="*/ 1 h 203"/>
                  <a:gd name="T82" fmla="*/ 0 w 247"/>
                  <a:gd name="T83" fmla="*/ 1 h 203"/>
                  <a:gd name="T84" fmla="*/ 0 w 247"/>
                  <a:gd name="T85" fmla="*/ 0 h 203"/>
                  <a:gd name="T86" fmla="*/ 0 w 247"/>
                  <a:gd name="T87" fmla="*/ 1 h 203"/>
                  <a:gd name="T88" fmla="*/ 0 w 247"/>
                  <a:gd name="T89" fmla="*/ 1 h 203"/>
                  <a:gd name="T90" fmla="*/ 0 w 247"/>
                  <a:gd name="T91" fmla="*/ 1 h 203"/>
                  <a:gd name="T92" fmla="*/ 0 w 247"/>
                  <a:gd name="T93" fmla="*/ 1 h 203"/>
                  <a:gd name="T94" fmla="*/ 0 w 247"/>
                  <a:gd name="T95" fmla="*/ 1 h 203"/>
                  <a:gd name="T96" fmla="*/ 0 w 247"/>
                  <a:gd name="T97" fmla="*/ 1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7"/>
                  <a:gd name="T148" fmla="*/ 0 h 203"/>
                  <a:gd name="T149" fmla="*/ 247 w 247"/>
                  <a:gd name="T150" fmla="*/ 203 h 2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42" name="Freeform 108"/>
              <p:cNvSpPr>
                <a:spLocks/>
              </p:cNvSpPr>
              <p:nvPr/>
            </p:nvSpPr>
            <p:spPr bwMode="auto">
              <a:xfrm>
                <a:off x="1424" y="2230"/>
                <a:ext cx="52" cy="79"/>
              </a:xfrm>
              <a:custGeom>
                <a:avLst/>
                <a:gdLst>
                  <a:gd name="T0" fmla="*/ 0 w 158"/>
                  <a:gd name="T1" fmla="*/ 1 h 158"/>
                  <a:gd name="T2" fmla="*/ 0 w 158"/>
                  <a:gd name="T3" fmla="*/ 1 h 158"/>
                  <a:gd name="T4" fmla="*/ 0 w 158"/>
                  <a:gd name="T5" fmla="*/ 1 h 158"/>
                  <a:gd name="T6" fmla="*/ 0 w 158"/>
                  <a:gd name="T7" fmla="*/ 1 h 158"/>
                  <a:gd name="T8" fmla="*/ 0 w 158"/>
                  <a:gd name="T9" fmla="*/ 1 h 158"/>
                  <a:gd name="T10" fmla="*/ 0 w 158"/>
                  <a:gd name="T11" fmla="*/ 1 h 158"/>
                  <a:gd name="T12" fmla="*/ 0 w 158"/>
                  <a:gd name="T13" fmla="*/ 1 h 158"/>
                  <a:gd name="T14" fmla="*/ 0 w 158"/>
                  <a:gd name="T15" fmla="*/ 1 h 158"/>
                  <a:gd name="T16" fmla="*/ 0 w 158"/>
                  <a:gd name="T17" fmla="*/ 1 h 158"/>
                  <a:gd name="T18" fmla="*/ 0 w 158"/>
                  <a:gd name="T19" fmla="*/ 1 h 158"/>
                  <a:gd name="T20" fmla="*/ 0 w 158"/>
                  <a:gd name="T21" fmla="*/ 1 h 158"/>
                  <a:gd name="T22" fmla="*/ 0 w 158"/>
                  <a:gd name="T23" fmla="*/ 1 h 158"/>
                  <a:gd name="T24" fmla="*/ 0 w 158"/>
                  <a:gd name="T25" fmla="*/ 1 h 158"/>
                  <a:gd name="T26" fmla="*/ 0 w 158"/>
                  <a:gd name="T27" fmla="*/ 1 h 158"/>
                  <a:gd name="T28" fmla="*/ 0 w 158"/>
                  <a:gd name="T29" fmla="*/ 1 h 158"/>
                  <a:gd name="T30" fmla="*/ 0 w 158"/>
                  <a:gd name="T31" fmla="*/ 1 h 158"/>
                  <a:gd name="T32" fmla="*/ 0 w 158"/>
                  <a:gd name="T33" fmla="*/ 1 h 158"/>
                  <a:gd name="T34" fmla="*/ 0 w 158"/>
                  <a:gd name="T35" fmla="*/ 1 h 158"/>
                  <a:gd name="T36" fmla="*/ 0 w 158"/>
                  <a:gd name="T37" fmla="*/ 1 h 158"/>
                  <a:gd name="T38" fmla="*/ 0 w 158"/>
                  <a:gd name="T39" fmla="*/ 1 h 158"/>
                  <a:gd name="T40" fmla="*/ 0 w 158"/>
                  <a:gd name="T41" fmla="*/ 1 h 158"/>
                  <a:gd name="T42" fmla="*/ 0 w 158"/>
                  <a:gd name="T43" fmla="*/ 1 h 158"/>
                  <a:gd name="T44" fmla="*/ 0 w 158"/>
                  <a:gd name="T45" fmla="*/ 1 h 158"/>
                  <a:gd name="T46" fmla="*/ 0 w 158"/>
                  <a:gd name="T47" fmla="*/ 1 h 158"/>
                  <a:gd name="T48" fmla="*/ 0 w 158"/>
                  <a:gd name="T49" fmla="*/ 1 h 158"/>
                  <a:gd name="T50" fmla="*/ 0 w 158"/>
                  <a:gd name="T51" fmla="*/ 1 h 158"/>
                  <a:gd name="T52" fmla="*/ 0 w 158"/>
                  <a:gd name="T53" fmla="*/ 1 h 158"/>
                  <a:gd name="T54" fmla="*/ 0 w 158"/>
                  <a:gd name="T55" fmla="*/ 1 h 158"/>
                  <a:gd name="T56" fmla="*/ 0 w 158"/>
                  <a:gd name="T57" fmla="*/ 1 h 158"/>
                  <a:gd name="T58" fmla="*/ 0 w 158"/>
                  <a:gd name="T59" fmla="*/ 1 h 158"/>
                  <a:gd name="T60" fmla="*/ 0 w 158"/>
                  <a:gd name="T61" fmla="*/ 0 h 158"/>
                  <a:gd name="T62" fmla="*/ 0 w 158"/>
                  <a:gd name="T63" fmla="*/ 0 h 158"/>
                  <a:gd name="T64" fmla="*/ 0 w 158"/>
                  <a:gd name="T65" fmla="*/ 1 h 158"/>
                  <a:gd name="T66" fmla="*/ 0 w 158"/>
                  <a:gd name="T67" fmla="*/ 1 h 158"/>
                  <a:gd name="T68" fmla="*/ 0 w 158"/>
                  <a:gd name="T69" fmla="*/ 1 h 158"/>
                  <a:gd name="T70" fmla="*/ 0 w 158"/>
                  <a:gd name="T71" fmla="*/ 1 h 158"/>
                  <a:gd name="T72" fmla="*/ 0 w 158"/>
                  <a:gd name="T73" fmla="*/ 1 h 158"/>
                  <a:gd name="T74" fmla="*/ 0 w 158"/>
                  <a:gd name="T75" fmla="*/ 1 h 158"/>
                  <a:gd name="T76" fmla="*/ 0 w 158"/>
                  <a:gd name="T77" fmla="*/ 1 h 158"/>
                  <a:gd name="T78" fmla="*/ 0 w 158"/>
                  <a:gd name="T79" fmla="*/ 1 h 158"/>
                  <a:gd name="T80" fmla="*/ 0 w 158"/>
                  <a:gd name="T81" fmla="*/ 1 h 1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8"/>
                  <a:gd name="T124" fmla="*/ 0 h 158"/>
                  <a:gd name="T125" fmla="*/ 158 w 158"/>
                  <a:gd name="T126" fmla="*/ 158 h 1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43" name="Freeform 109"/>
              <p:cNvSpPr>
                <a:spLocks/>
              </p:cNvSpPr>
              <p:nvPr/>
            </p:nvSpPr>
            <p:spPr bwMode="auto">
              <a:xfrm>
                <a:off x="1232" y="2211"/>
                <a:ext cx="133" cy="166"/>
              </a:xfrm>
              <a:custGeom>
                <a:avLst/>
                <a:gdLst>
                  <a:gd name="T0" fmla="*/ 0 w 399"/>
                  <a:gd name="T1" fmla="*/ 1 h 331"/>
                  <a:gd name="T2" fmla="*/ 0 w 399"/>
                  <a:gd name="T3" fmla="*/ 1 h 331"/>
                  <a:gd name="T4" fmla="*/ 0 w 399"/>
                  <a:gd name="T5" fmla="*/ 1 h 331"/>
                  <a:gd name="T6" fmla="*/ 0 w 399"/>
                  <a:gd name="T7" fmla="*/ 1 h 331"/>
                  <a:gd name="T8" fmla="*/ 0 w 399"/>
                  <a:gd name="T9" fmla="*/ 1 h 331"/>
                  <a:gd name="T10" fmla="*/ 0 w 399"/>
                  <a:gd name="T11" fmla="*/ 1 h 331"/>
                  <a:gd name="T12" fmla="*/ 0 w 399"/>
                  <a:gd name="T13" fmla="*/ 1 h 331"/>
                  <a:gd name="T14" fmla="*/ 0 w 399"/>
                  <a:gd name="T15" fmla="*/ 1 h 331"/>
                  <a:gd name="T16" fmla="*/ 0 w 399"/>
                  <a:gd name="T17" fmla="*/ 1 h 331"/>
                  <a:gd name="T18" fmla="*/ 0 w 399"/>
                  <a:gd name="T19" fmla="*/ 1 h 331"/>
                  <a:gd name="T20" fmla="*/ 0 w 399"/>
                  <a:gd name="T21" fmla="*/ 1 h 331"/>
                  <a:gd name="T22" fmla="*/ 0 w 399"/>
                  <a:gd name="T23" fmla="*/ 1 h 331"/>
                  <a:gd name="T24" fmla="*/ 0 w 399"/>
                  <a:gd name="T25" fmla="*/ 1 h 331"/>
                  <a:gd name="T26" fmla="*/ 0 w 399"/>
                  <a:gd name="T27" fmla="*/ 1 h 331"/>
                  <a:gd name="T28" fmla="*/ 0 w 399"/>
                  <a:gd name="T29" fmla="*/ 1 h 331"/>
                  <a:gd name="T30" fmla="*/ 0 w 399"/>
                  <a:gd name="T31" fmla="*/ 1 h 331"/>
                  <a:gd name="T32" fmla="*/ 0 w 399"/>
                  <a:gd name="T33" fmla="*/ 1 h 331"/>
                  <a:gd name="T34" fmla="*/ 0 w 399"/>
                  <a:gd name="T35" fmla="*/ 1 h 331"/>
                  <a:gd name="T36" fmla="*/ 0 w 399"/>
                  <a:gd name="T37" fmla="*/ 1 h 331"/>
                  <a:gd name="T38" fmla="*/ 0 w 399"/>
                  <a:gd name="T39" fmla="*/ 1 h 331"/>
                  <a:gd name="T40" fmla="*/ 0 w 399"/>
                  <a:gd name="T41" fmla="*/ 1 h 331"/>
                  <a:gd name="T42" fmla="*/ 0 w 399"/>
                  <a:gd name="T43" fmla="*/ 1 h 331"/>
                  <a:gd name="T44" fmla="*/ 0 w 399"/>
                  <a:gd name="T45" fmla="*/ 1 h 331"/>
                  <a:gd name="T46" fmla="*/ 0 w 399"/>
                  <a:gd name="T47" fmla="*/ 1 h 331"/>
                  <a:gd name="T48" fmla="*/ 0 w 399"/>
                  <a:gd name="T49" fmla="*/ 1 h 331"/>
                  <a:gd name="T50" fmla="*/ 0 w 399"/>
                  <a:gd name="T51" fmla="*/ 1 h 331"/>
                  <a:gd name="T52" fmla="*/ 0 w 399"/>
                  <a:gd name="T53" fmla="*/ 1 h 331"/>
                  <a:gd name="T54" fmla="*/ 0 w 399"/>
                  <a:gd name="T55" fmla="*/ 1 h 331"/>
                  <a:gd name="T56" fmla="*/ 0 w 399"/>
                  <a:gd name="T57" fmla="*/ 1 h 331"/>
                  <a:gd name="T58" fmla="*/ 0 w 399"/>
                  <a:gd name="T59" fmla="*/ 1 h 331"/>
                  <a:gd name="T60" fmla="*/ 0 w 399"/>
                  <a:gd name="T61" fmla="*/ 1 h 331"/>
                  <a:gd name="T62" fmla="*/ 0 w 399"/>
                  <a:gd name="T63" fmla="*/ 1 h 331"/>
                  <a:gd name="T64" fmla="*/ 0 w 399"/>
                  <a:gd name="T65" fmla="*/ 1 h 331"/>
                  <a:gd name="T66" fmla="*/ 0 w 399"/>
                  <a:gd name="T67" fmla="*/ 1 h 331"/>
                  <a:gd name="T68" fmla="*/ 0 w 399"/>
                  <a:gd name="T69" fmla="*/ 1 h 331"/>
                  <a:gd name="T70" fmla="*/ 0 w 399"/>
                  <a:gd name="T71" fmla="*/ 1 h 331"/>
                  <a:gd name="T72" fmla="*/ 0 w 399"/>
                  <a:gd name="T73" fmla="*/ 1 h 331"/>
                  <a:gd name="T74" fmla="*/ 0 w 399"/>
                  <a:gd name="T75" fmla="*/ 1 h 331"/>
                  <a:gd name="T76" fmla="*/ 0 w 399"/>
                  <a:gd name="T77" fmla="*/ 1 h 331"/>
                  <a:gd name="T78" fmla="*/ 0 w 399"/>
                  <a:gd name="T79" fmla="*/ 1 h 331"/>
                  <a:gd name="T80" fmla="*/ 0 w 399"/>
                  <a:gd name="T81" fmla="*/ 0 h 331"/>
                  <a:gd name="T82" fmla="*/ 0 w 399"/>
                  <a:gd name="T83" fmla="*/ 1 h 331"/>
                  <a:gd name="T84" fmla="*/ 0 w 399"/>
                  <a:gd name="T85" fmla="*/ 1 h 331"/>
                  <a:gd name="T86" fmla="*/ 0 w 399"/>
                  <a:gd name="T87" fmla="*/ 1 h 3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1"/>
                  <a:gd name="T134" fmla="*/ 399 w 399"/>
                  <a:gd name="T135" fmla="*/ 331 h 3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44" name="Freeform 110"/>
              <p:cNvSpPr>
                <a:spLocks/>
              </p:cNvSpPr>
              <p:nvPr/>
            </p:nvSpPr>
            <p:spPr bwMode="auto">
              <a:xfrm>
                <a:off x="1419" y="2206"/>
                <a:ext cx="116" cy="110"/>
              </a:xfrm>
              <a:custGeom>
                <a:avLst/>
                <a:gdLst>
                  <a:gd name="T0" fmla="*/ 0 w 350"/>
                  <a:gd name="T1" fmla="*/ 0 h 221"/>
                  <a:gd name="T2" fmla="*/ 0 w 350"/>
                  <a:gd name="T3" fmla="*/ 0 h 221"/>
                  <a:gd name="T4" fmla="*/ 0 w 350"/>
                  <a:gd name="T5" fmla="*/ 0 h 221"/>
                  <a:gd name="T6" fmla="*/ 0 w 350"/>
                  <a:gd name="T7" fmla="*/ 0 h 221"/>
                  <a:gd name="T8" fmla="*/ 0 w 350"/>
                  <a:gd name="T9" fmla="*/ 0 h 221"/>
                  <a:gd name="T10" fmla="*/ 0 w 350"/>
                  <a:gd name="T11" fmla="*/ 0 h 221"/>
                  <a:gd name="T12" fmla="*/ 0 w 350"/>
                  <a:gd name="T13" fmla="*/ 0 h 221"/>
                  <a:gd name="T14" fmla="*/ 0 w 350"/>
                  <a:gd name="T15" fmla="*/ 0 h 221"/>
                  <a:gd name="T16" fmla="*/ 0 w 350"/>
                  <a:gd name="T17" fmla="*/ 0 h 221"/>
                  <a:gd name="T18" fmla="*/ 0 w 350"/>
                  <a:gd name="T19" fmla="*/ 0 h 221"/>
                  <a:gd name="T20" fmla="*/ 0 w 350"/>
                  <a:gd name="T21" fmla="*/ 0 h 221"/>
                  <a:gd name="T22" fmla="*/ 0 w 350"/>
                  <a:gd name="T23" fmla="*/ 0 h 221"/>
                  <a:gd name="T24" fmla="*/ 0 w 350"/>
                  <a:gd name="T25" fmla="*/ 0 h 221"/>
                  <a:gd name="T26" fmla="*/ 0 w 350"/>
                  <a:gd name="T27" fmla="*/ 0 h 221"/>
                  <a:gd name="T28" fmla="*/ 0 w 350"/>
                  <a:gd name="T29" fmla="*/ 0 h 221"/>
                  <a:gd name="T30" fmla="*/ 0 w 350"/>
                  <a:gd name="T31" fmla="*/ 0 h 221"/>
                  <a:gd name="T32" fmla="*/ 0 w 350"/>
                  <a:gd name="T33" fmla="*/ 0 h 221"/>
                  <a:gd name="T34" fmla="*/ 0 w 350"/>
                  <a:gd name="T35" fmla="*/ 0 h 221"/>
                  <a:gd name="T36" fmla="*/ 0 w 350"/>
                  <a:gd name="T37" fmla="*/ 0 h 221"/>
                  <a:gd name="T38" fmla="*/ 0 w 350"/>
                  <a:gd name="T39" fmla="*/ 0 h 221"/>
                  <a:gd name="T40" fmla="*/ 0 w 350"/>
                  <a:gd name="T41" fmla="*/ 0 h 221"/>
                  <a:gd name="T42" fmla="*/ 0 w 350"/>
                  <a:gd name="T43" fmla="*/ 0 h 221"/>
                  <a:gd name="T44" fmla="*/ 0 w 350"/>
                  <a:gd name="T45" fmla="*/ 0 h 221"/>
                  <a:gd name="T46" fmla="*/ 0 w 350"/>
                  <a:gd name="T47" fmla="*/ 0 h 221"/>
                  <a:gd name="T48" fmla="*/ 0 w 350"/>
                  <a:gd name="T49" fmla="*/ 0 h 221"/>
                  <a:gd name="T50" fmla="*/ 0 w 350"/>
                  <a:gd name="T51" fmla="*/ 0 h 221"/>
                  <a:gd name="T52" fmla="*/ 0 w 350"/>
                  <a:gd name="T53" fmla="*/ 0 h 221"/>
                  <a:gd name="T54" fmla="*/ 0 w 350"/>
                  <a:gd name="T55" fmla="*/ 0 h 221"/>
                  <a:gd name="T56" fmla="*/ 0 w 350"/>
                  <a:gd name="T57" fmla="*/ 0 h 221"/>
                  <a:gd name="T58" fmla="*/ 0 w 350"/>
                  <a:gd name="T59" fmla="*/ 0 h 221"/>
                  <a:gd name="T60" fmla="*/ 0 w 350"/>
                  <a:gd name="T61" fmla="*/ 0 h 221"/>
                  <a:gd name="T62" fmla="*/ 0 w 350"/>
                  <a:gd name="T63" fmla="*/ 0 h 221"/>
                  <a:gd name="T64" fmla="*/ 0 w 350"/>
                  <a:gd name="T65" fmla="*/ 0 h 221"/>
                  <a:gd name="T66" fmla="*/ 0 w 350"/>
                  <a:gd name="T67" fmla="*/ 0 h 221"/>
                  <a:gd name="T68" fmla="*/ 0 w 350"/>
                  <a:gd name="T69" fmla="*/ 0 h 221"/>
                  <a:gd name="T70" fmla="*/ 0 w 350"/>
                  <a:gd name="T71" fmla="*/ 0 h 221"/>
                  <a:gd name="T72" fmla="*/ 0 w 350"/>
                  <a:gd name="T73" fmla="*/ 0 h 221"/>
                  <a:gd name="T74" fmla="*/ 0 w 350"/>
                  <a:gd name="T75" fmla="*/ 0 h 221"/>
                  <a:gd name="T76" fmla="*/ 0 w 350"/>
                  <a:gd name="T77" fmla="*/ 0 h 221"/>
                  <a:gd name="T78" fmla="*/ 0 w 350"/>
                  <a:gd name="T79" fmla="*/ 0 h 221"/>
                  <a:gd name="T80" fmla="*/ 0 w 350"/>
                  <a:gd name="T81" fmla="*/ 0 h 221"/>
                  <a:gd name="T82" fmla="*/ 0 w 350"/>
                  <a:gd name="T83" fmla="*/ 0 h 221"/>
                  <a:gd name="T84" fmla="*/ 0 w 350"/>
                  <a:gd name="T85" fmla="*/ 0 h 221"/>
                  <a:gd name="T86" fmla="*/ 0 w 350"/>
                  <a:gd name="T87" fmla="*/ 0 h 221"/>
                  <a:gd name="T88" fmla="*/ 0 w 350"/>
                  <a:gd name="T89" fmla="*/ 0 h 221"/>
                  <a:gd name="T90" fmla="*/ 0 w 350"/>
                  <a:gd name="T91" fmla="*/ 0 h 221"/>
                  <a:gd name="T92" fmla="*/ 0 w 350"/>
                  <a:gd name="T93" fmla="*/ 0 h 221"/>
                  <a:gd name="T94" fmla="*/ 0 w 350"/>
                  <a:gd name="T95" fmla="*/ 0 h 221"/>
                  <a:gd name="T96" fmla="*/ 0 w 350"/>
                  <a:gd name="T97" fmla="*/ 0 h 221"/>
                  <a:gd name="T98" fmla="*/ 0 w 350"/>
                  <a:gd name="T99" fmla="*/ 0 h 221"/>
                  <a:gd name="T100" fmla="*/ 0 w 350"/>
                  <a:gd name="T101" fmla="*/ 0 h 221"/>
                  <a:gd name="T102" fmla="*/ 0 w 350"/>
                  <a:gd name="T103" fmla="*/ 0 h 221"/>
                  <a:gd name="T104" fmla="*/ 0 w 350"/>
                  <a:gd name="T105" fmla="*/ 0 h 221"/>
                  <a:gd name="T106" fmla="*/ 0 w 350"/>
                  <a:gd name="T107" fmla="*/ 0 h 221"/>
                  <a:gd name="T108" fmla="*/ 0 w 350"/>
                  <a:gd name="T109" fmla="*/ 0 h 221"/>
                  <a:gd name="T110" fmla="*/ 0 w 350"/>
                  <a:gd name="T111" fmla="*/ 0 h 221"/>
                  <a:gd name="T112" fmla="*/ 0 w 350"/>
                  <a:gd name="T113" fmla="*/ 0 h 221"/>
                  <a:gd name="T114" fmla="*/ 0 w 350"/>
                  <a:gd name="T115" fmla="*/ 0 h 221"/>
                  <a:gd name="T116" fmla="*/ 0 w 350"/>
                  <a:gd name="T117" fmla="*/ 0 h 221"/>
                  <a:gd name="T118" fmla="*/ 0 w 350"/>
                  <a:gd name="T119" fmla="*/ 0 h 221"/>
                  <a:gd name="T120" fmla="*/ 0 w 350"/>
                  <a:gd name="T121" fmla="*/ 0 h 2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0"/>
                  <a:gd name="T184" fmla="*/ 0 h 221"/>
                  <a:gd name="T185" fmla="*/ 350 w 350"/>
                  <a:gd name="T186" fmla="*/ 221 h 2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45" name="Freeform 111"/>
              <p:cNvSpPr>
                <a:spLocks/>
              </p:cNvSpPr>
              <p:nvPr/>
            </p:nvSpPr>
            <p:spPr bwMode="auto">
              <a:xfrm>
                <a:off x="1181" y="2256"/>
                <a:ext cx="48" cy="105"/>
              </a:xfrm>
              <a:custGeom>
                <a:avLst/>
                <a:gdLst>
                  <a:gd name="T0" fmla="*/ 0 w 142"/>
                  <a:gd name="T1" fmla="*/ 1 h 208"/>
                  <a:gd name="T2" fmla="*/ 0 w 142"/>
                  <a:gd name="T3" fmla="*/ 1 h 208"/>
                  <a:gd name="T4" fmla="*/ 0 w 142"/>
                  <a:gd name="T5" fmla="*/ 1 h 208"/>
                  <a:gd name="T6" fmla="*/ 0 w 142"/>
                  <a:gd name="T7" fmla="*/ 1 h 208"/>
                  <a:gd name="T8" fmla="*/ 0 w 142"/>
                  <a:gd name="T9" fmla="*/ 1 h 208"/>
                  <a:gd name="T10" fmla="*/ 0 w 142"/>
                  <a:gd name="T11" fmla="*/ 1 h 208"/>
                  <a:gd name="T12" fmla="*/ 0 w 142"/>
                  <a:gd name="T13" fmla="*/ 1 h 208"/>
                  <a:gd name="T14" fmla="*/ 0 w 142"/>
                  <a:gd name="T15" fmla="*/ 1 h 208"/>
                  <a:gd name="T16" fmla="*/ 0 w 142"/>
                  <a:gd name="T17" fmla="*/ 1 h 208"/>
                  <a:gd name="T18" fmla="*/ 0 w 142"/>
                  <a:gd name="T19" fmla="*/ 1 h 208"/>
                  <a:gd name="T20" fmla="*/ 0 w 142"/>
                  <a:gd name="T21" fmla="*/ 1 h 208"/>
                  <a:gd name="T22" fmla="*/ 0 w 142"/>
                  <a:gd name="T23" fmla="*/ 1 h 208"/>
                  <a:gd name="T24" fmla="*/ 0 w 142"/>
                  <a:gd name="T25" fmla="*/ 1 h 208"/>
                  <a:gd name="T26" fmla="*/ 0 w 142"/>
                  <a:gd name="T27" fmla="*/ 1 h 208"/>
                  <a:gd name="T28" fmla="*/ 0 w 142"/>
                  <a:gd name="T29" fmla="*/ 1 h 208"/>
                  <a:gd name="T30" fmla="*/ 0 w 142"/>
                  <a:gd name="T31" fmla="*/ 1 h 208"/>
                  <a:gd name="T32" fmla="*/ 0 w 142"/>
                  <a:gd name="T33" fmla="*/ 1 h 208"/>
                  <a:gd name="T34" fmla="*/ 0 w 142"/>
                  <a:gd name="T35" fmla="*/ 1 h 208"/>
                  <a:gd name="T36" fmla="*/ 0 w 142"/>
                  <a:gd name="T37" fmla="*/ 1 h 208"/>
                  <a:gd name="T38" fmla="*/ 0 w 142"/>
                  <a:gd name="T39" fmla="*/ 1 h 208"/>
                  <a:gd name="T40" fmla="*/ 0 w 142"/>
                  <a:gd name="T41" fmla="*/ 1 h 208"/>
                  <a:gd name="T42" fmla="*/ 0 w 142"/>
                  <a:gd name="T43" fmla="*/ 1 h 208"/>
                  <a:gd name="T44" fmla="*/ 0 w 142"/>
                  <a:gd name="T45" fmla="*/ 1 h 208"/>
                  <a:gd name="T46" fmla="*/ 0 w 142"/>
                  <a:gd name="T47" fmla="*/ 1 h 208"/>
                  <a:gd name="T48" fmla="*/ 0 w 142"/>
                  <a:gd name="T49" fmla="*/ 1 h 208"/>
                  <a:gd name="T50" fmla="*/ 0 w 142"/>
                  <a:gd name="T51" fmla="*/ 1 h 208"/>
                  <a:gd name="T52" fmla="*/ 0 w 142"/>
                  <a:gd name="T53" fmla="*/ 1 h 208"/>
                  <a:gd name="T54" fmla="*/ 0 w 142"/>
                  <a:gd name="T55" fmla="*/ 1 h 208"/>
                  <a:gd name="T56" fmla="*/ 0 w 142"/>
                  <a:gd name="T57" fmla="*/ 1 h 208"/>
                  <a:gd name="T58" fmla="*/ 0 w 142"/>
                  <a:gd name="T59" fmla="*/ 1 h 208"/>
                  <a:gd name="T60" fmla="*/ 0 w 142"/>
                  <a:gd name="T61" fmla="*/ 1 h 208"/>
                  <a:gd name="T62" fmla="*/ 0 w 142"/>
                  <a:gd name="T63" fmla="*/ 1 h 208"/>
                  <a:gd name="T64" fmla="*/ 0 w 142"/>
                  <a:gd name="T65" fmla="*/ 1 h 208"/>
                  <a:gd name="T66" fmla="*/ 0 w 142"/>
                  <a:gd name="T67" fmla="*/ 0 h 208"/>
                  <a:gd name="T68" fmla="*/ 0 w 142"/>
                  <a:gd name="T69" fmla="*/ 1 h 208"/>
                  <a:gd name="T70" fmla="*/ 0 w 142"/>
                  <a:gd name="T71" fmla="*/ 1 h 208"/>
                  <a:gd name="T72" fmla="*/ 0 w 142"/>
                  <a:gd name="T73" fmla="*/ 1 h 208"/>
                  <a:gd name="T74" fmla="*/ 0 w 142"/>
                  <a:gd name="T75" fmla="*/ 1 h 208"/>
                  <a:gd name="T76" fmla="*/ 0 w 142"/>
                  <a:gd name="T77" fmla="*/ 1 h 208"/>
                  <a:gd name="T78" fmla="*/ 0 w 142"/>
                  <a:gd name="T79" fmla="*/ 1 h 208"/>
                  <a:gd name="T80" fmla="*/ 0 w 142"/>
                  <a:gd name="T81" fmla="*/ 1 h 2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8"/>
                  <a:gd name="T125" fmla="*/ 142 w 142"/>
                  <a:gd name="T126" fmla="*/ 208 h 2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46" name="Freeform 112"/>
              <p:cNvSpPr>
                <a:spLocks/>
              </p:cNvSpPr>
              <p:nvPr/>
            </p:nvSpPr>
            <p:spPr bwMode="auto">
              <a:xfrm>
                <a:off x="1515" y="2198"/>
                <a:ext cx="101" cy="136"/>
              </a:xfrm>
              <a:custGeom>
                <a:avLst/>
                <a:gdLst>
                  <a:gd name="T0" fmla="*/ 0 w 304"/>
                  <a:gd name="T1" fmla="*/ 1 h 272"/>
                  <a:gd name="T2" fmla="*/ 0 w 304"/>
                  <a:gd name="T3" fmla="*/ 1 h 272"/>
                  <a:gd name="T4" fmla="*/ 0 w 304"/>
                  <a:gd name="T5" fmla="*/ 1 h 272"/>
                  <a:gd name="T6" fmla="*/ 0 w 304"/>
                  <a:gd name="T7" fmla="*/ 1 h 272"/>
                  <a:gd name="T8" fmla="*/ 0 w 304"/>
                  <a:gd name="T9" fmla="*/ 1 h 272"/>
                  <a:gd name="T10" fmla="*/ 0 w 304"/>
                  <a:gd name="T11" fmla="*/ 1 h 272"/>
                  <a:gd name="T12" fmla="*/ 0 w 304"/>
                  <a:gd name="T13" fmla="*/ 1 h 272"/>
                  <a:gd name="T14" fmla="*/ 0 w 304"/>
                  <a:gd name="T15" fmla="*/ 1 h 272"/>
                  <a:gd name="T16" fmla="*/ 0 w 304"/>
                  <a:gd name="T17" fmla="*/ 1 h 272"/>
                  <a:gd name="T18" fmla="*/ 0 w 304"/>
                  <a:gd name="T19" fmla="*/ 1 h 272"/>
                  <a:gd name="T20" fmla="*/ 0 w 304"/>
                  <a:gd name="T21" fmla="*/ 1 h 272"/>
                  <a:gd name="T22" fmla="*/ 0 w 304"/>
                  <a:gd name="T23" fmla="*/ 1 h 272"/>
                  <a:gd name="T24" fmla="*/ 0 w 304"/>
                  <a:gd name="T25" fmla="*/ 1 h 272"/>
                  <a:gd name="T26" fmla="*/ 0 w 304"/>
                  <a:gd name="T27" fmla="*/ 1 h 272"/>
                  <a:gd name="T28" fmla="*/ 0 w 304"/>
                  <a:gd name="T29" fmla="*/ 1 h 272"/>
                  <a:gd name="T30" fmla="*/ 0 w 304"/>
                  <a:gd name="T31" fmla="*/ 1 h 272"/>
                  <a:gd name="T32" fmla="*/ 0 w 304"/>
                  <a:gd name="T33" fmla="*/ 1 h 272"/>
                  <a:gd name="T34" fmla="*/ 0 w 304"/>
                  <a:gd name="T35" fmla="*/ 1 h 272"/>
                  <a:gd name="T36" fmla="*/ 0 w 304"/>
                  <a:gd name="T37" fmla="*/ 1 h 272"/>
                  <a:gd name="T38" fmla="*/ 0 w 304"/>
                  <a:gd name="T39" fmla="*/ 1 h 272"/>
                  <a:gd name="T40" fmla="*/ 0 w 304"/>
                  <a:gd name="T41" fmla="*/ 1 h 272"/>
                  <a:gd name="T42" fmla="*/ 0 w 304"/>
                  <a:gd name="T43" fmla="*/ 1 h 272"/>
                  <a:gd name="T44" fmla="*/ 0 w 304"/>
                  <a:gd name="T45" fmla="*/ 1 h 272"/>
                  <a:gd name="T46" fmla="*/ 0 w 304"/>
                  <a:gd name="T47" fmla="*/ 1 h 272"/>
                  <a:gd name="T48" fmla="*/ 0 w 304"/>
                  <a:gd name="T49" fmla="*/ 1 h 272"/>
                  <a:gd name="T50" fmla="*/ 0 w 304"/>
                  <a:gd name="T51" fmla="*/ 1 h 272"/>
                  <a:gd name="T52" fmla="*/ 0 w 304"/>
                  <a:gd name="T53" fmla="*/ 1 h 272"/>
                  <a:gd name="T54" fmla="*/ 0 w 304"/>
                  <a:gd name="T55" fmla="*/ 1 h 272"/>
                  <a:gd name="T56" fmla="*/ 0 w 304"/>
                  <a:gd name="T57" fmla="*/ 1 h 272"/>
                  <a:gd name="T58" fmla="*/ 0 w 304"/>
                  <a:gd name="T59" fmla="*/ 1 h 272"/>
                  <a:gd name="T60" fmla="*/ 0 w 304"/>
                  <a:gd name="T61" fmla="*/ 1 h 272"/>
                  <a:gd name="T62" fmla="*/ 0 w 304"/>
                  <a:gd name="T63" fmla="*/ 1 h 272"/>
                  <a:gd name="T64" fmla="*/ 0 w 304"/>
                  <a:gd name="T65" fmla="*/ 1 h 272"/>
                  <a:gd name="T66" fmla="*/ 0 w 304"/>
                  <a:gd name="T67" fmla="*/ 1 h 272"/>
                  <a:gd name="T68" fmla="*/ 0 w 304"/>
                  <a:gd name="T69" fmla="*/ 1 h 272"/>
                  <a:gd name="T70" fmla="*/ 0 w 304"/>
                  <a:gd name="T71" fmla="*/ 1 h 272"/>
                  <a:gd name="T72" fmla="*/ 0 w 304"/>
                  <a:gd name="T73" fmla="*/ 1 h 272"/>
                  <a:gd name="T74" fmla="*/ 0 w 304"/>
                  <a:gd name="T75" fmla="*/ 1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4"/>
                  <a:gd name="T115" fmla="*/ 0 h 272"/>
                  <a:gd name="T116" fmla="*/ 304 w 304"/>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47" name="Freeform 113"/>
              <p:cNvSpPr>
                <a:spLocks/>
              </p:cNvSpPr>
              <p:nvPr/>
            </p:nvSpPr>
            <p:spPr bwMode="auto">
              <a:xfrm>
                <a:off x="1403" y="2357"/>
                <a:ext cx="34" cy="82"/>
              </a:xfrm>
              <a:custGeom>
                <a:avLst/>
                <a:gdLst>
                  <a:gd name="T0" fmla="*/ 0 w 103"/>
                  <a:gd name="T1" fmla="*/ 1 h 164"/>
                  <a:gd name="T2" fmla="*/ 0 w 103"/>
                  <a:gd name="T3" fmla="*/ 1 h 164"/>
                  <a:gd name="T4" fmla="*/ 0 w 103"/>
                  <a:gd name="T5" fmla="*/ 1 h 164"/>
                  <a:gd name="T6" fmla="*/ 0 w 103"/>
                  <a:gd name="T7" fmla="*/ 1 h 164"/>
                  <a:gd name="T8" fmla="*/ 0 w 103"/>
                  <a:gd name="T9" fmla="*/ 0 h 164"/>
                  <a:gd name="T10" fmla="*/ 0 w 103"/>
                  <a:gd name="T11" fmla="*/ 1 h 164"/>
                  <a:gd name="T12" fmla="*/ 0 w 103"/>
                  <a:gd name="T13" fmla="*/ 1 h 164"/>
                  <a:gd name="T14" fmla="*/ 0 w 103"/>
                  <a:gd name="T15" fmla="*/ 1 h 164"/>
                  <a:gd name="T16" fmla="*/ 0 w 103"/>
                  <a:gd name="T17" fmla="*/ 1 h 164"/>
                  <a:gd name="T18" fmla="*/ 0 w 103"/>
                  <a:gd name="T19" fmla="*/ 1 h 164"/>
                  <a:gd name="T20" fmla="*/ 0 w 103"/>
                  <a:gd name="T21" fmla="*/ 1 h 164"/>
                  <a:gd name="T22" fmla="*/ 0 w 103"/>
                  <a:gd name="T23" fmla="*/ 1 h 164"/>
                  <a:gd name="T24" fmla="*/ 0 w 103"/>
                  <a:gd name="T25" fmla="*/ 1 h 164"/>
                  <a:gd name="T26" fmla="*/ 0 w 103"/>
                  <a:gd name="T27" fmla="*/ 1 h 164"/>
                  <a:gd name="T28" fmla="*/ 0 w 103"/>
                  <a:gd name="T29" fmla="*/ 1 h 164"/>
                  <a:gd name="T30" fmla="*/ 0 w 103"/>
                  <a:gd name="T31" fmla="*/ 1 h 164"/>
                  <a:gd name="T32" fmla="*/ 0 w 103"/>
                  <a:gd name="T33" fmla="*/ 1 h 164"/>
                  <a:gd name="T34" fmla="*/ 0 w 103"/>
                  <a:gd name="T35" fmla="*/ 1 h 164"/>
                  <a:gd name="T36" fmla="*/ 0 w 103"/>
                  <a:gd name="T37" fmla="*/ 1 h 164"/>
                  <a:gd name="T38" fmla="*/ 0 w 103"/>
                  <a:gd name="T39" fmla="*/ 1 h 164"/>
                  <a:gd name="T40" fmla="*/ 0 w 103"/>
                  <a:gd name="T41" fmla="*/ 1 h 164"/>
                  <a:gd name="T42" fmla="*/ 0 w 103"/>
                  <a:gd name="T43" fmla="*/ 1 h 164"/>
                  <a:gd name="T44" fmla="*/ 0 w 103"/>
                  <a:gd name="T45" fmla="*/ 1 h 164"/>
                  <a:gd name="T46" fmla="*/ 0 w 103"/>
                  <a:gd name="T47" fmla="*/ 1 h 164"/>
                  <a:gd name="T48" fmla="*/ 0 w 103"/>
                  <a:gd name="T49" fmla="*/ 1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164"/>
                  <a:gd name="T77" fmla="*/ 103 w 103"/>
                  <a:gd name="T78" fmla="*/ 164 h 1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48" name="Freeform 114"/>
              <p:cNvSpPr>
                <a:spLocks/>
              </p:cNvSpPr>
              <p:nvPr/>
            </p:nvSpPr>
            <p:spPr bwMode="auto">
              <a:xfrm>
                <a:off x="1388" y="2313"/>
                <a:ext cx="18" cy="42"/>
              </a:xfrm>
              <a:custGeom>
                <a:avLst/>
                <a:gdLst>
                  <a:gd name="T0" fmla="*/ 0 w 54"/>
                  <a:gd name="T1" fmla="*/ 1 h 82"/>
                  <a:gd name="T2" fmla="*/ 0 w 54"/>
                  <a:gd name="T3" fmla="*/ 1 h 82"/>
                  <a:gd name="T4" fmla="*/ 0 w 54"/>
                  <a:gd name="T5" fmla="*/ 1 h 82"/>
                  <a:gd name="T6" fmla="*/ 0 w 54"/>
                  <a:gd name="T7" fmla="*/ 0 h 82"/>
                  <a:gd name="T8" fmla="*/ 0 w 54"/>
                  <a:gd name="T9" fmla="*/ 0 h 82"/>
                  <a:gd name="T10" fmla="*/ 0 w 54"/>
                  <a:gd name="T11" fmla="*/ 1 h 82"/>
                  <a:gd name="T12" fmla="*/ 0 w 54"/>
                  <a:gd name="T13" fmla="*/ 1 h 82"/>
                  <a:gd name="T14" fmla="*/ 0 w 54"/>
                  <a:gd name="T15" fmla="*/ 1 h 82"/>
                  <a:gd name="T16" fmla="*/ 0 w 54"/>
                  <a:gd name="T17" fmla="*/ 1 h 82"/>
                  <a:gd name="T18" fmla="*/ 0 w 54"/>
                  <a:gd name="T19" fmla="*/ 1 h 82"/>
                  <a:gd name="T20" fmla="*/ 0 w 54"/>
                  <a:gd name="T21" fmla="*/ 1 h 82"/>
                  <a:gd name="T22" fmla="*/ 0 w 54"/>
                  <a:gd name="T23" fmla="*/ 1 h 82"/>
                  <a:gd name="T24" fmla="*/ 0 w 54"/>
                  <a:gd name="T25" fmla="*/ 1 h 82"/>
                  <a:gd name="T26" fmla="*/ 0 w 54"/>
                  <a:gd name="T27" fmla="*/ 1 h 82"/>
                  <a:gd name="T28" fmla="*/ 0 w 54"/>
                  <a:gd name="T29" fmla="*/ 1 h 82"/>
                  <a:gd name="T30" fmla="*/ 0 w 54"/>
                  <a:gd name="T31" fmla="*/ 1 h 82"/>
                  <a:gd name="T32" fmla="*/ 0 w 54"/>
                  <a:gd name="T33" fmla="*/ 1 h 82"/>
                  <a:gd name="T34" fmla="*/ 0 w 54"/>
                  <a:gd name="T35" fmla="*/ 1 h 82"/>
                  <a:gd name="T36" fmla="*/ 0 w 54"/>
                  <a:gd name="T37" fmla="*/ 1 h 82"/>
                  <a:gd name="T38" fmla="*/ 0 w 54"/>
                  <a:gd name="T39" fmla="*/ 1 h 82"/>
                  <a:gd name="T40" fmla="*/ 0 w 54"/>
                  <a:gd name="T41" fmla="*/ 1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82"/>
                  <a:gd name="T65" fmla="*/ 54 w 54"/>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49" name="Freeform 115"/>
              <p:cNvSpPr>
                <a:spLocks/>
              </p:cNvSpPr>
              <p:nvPr/>
            </p:nvSpPr>
            <p:spPr bwMode="auto">
              <a:xfrm>
                <a:off x="1373" y="2283"/>
                <a:ext cx="16" cy="24"/>
              </a:xfrm>
              <a:custGeom>
                <a:avLst/>
                <a:gdLst>
                  <a:gd name="T0" fmla="*/ 0 w 46"/>
                  <a:gd name="T1" fmla="*/ 1 h 47"/>
                  <a:gd name="T2" fmla="*/ 0 w 46"/>
                  <a:gd name="T3" fmla="*/ 1 h 47"/>
                  <a:gd name="T4" fmla="*/ 0 w 46"/>
                  <a:gd name="T5" fmla="*/ 1 h 47"/>
                  <a:gd name="T6" fmla="*/ 0 w 46"/>
                  <a:gd name="T7" fmla="*/ 1 h 47"/>
                  <a:gd name="T8" fmla="*/ 0 w 46"/>
                  <a:gd name="T9" fmla="*/ 1 h 47"/>
                  <a:gd name="T10" fmla="*/ 0 w 46"/>
                  <a:gd name="T11" fmla="*/ 1 h 47"/>
                  <a:gd name="T12" fmla="*/ 0 w 46"/>
                  <a:gd name="T13" fmla="*/ 1 h 47"/>
                  <a:gd name="T14" fmla="*/ 0 w 46"/>
                  <a:gd name="T15" fmla="*/ 0 h 47"/>
                  <a:gd name="T16" fmla="*/ 0 w 46"/>
                  <a:gd name="T17" fmla="*/ 0 h 47"/>
                  <a:gd name="T18" fmla="*/ 0 w 46"/>
                  <a:gd name="T19" fmla="*/ 1 h 47"/>
                  <a:gd name="T20" fmla="*/ 0 w 46"/>
                  <a:gd name="T21" fmla="*/ 1 h 47"/>
                  <a:gd name="T22" fmla="*/ 0 w 46"/>
                  <a:gd name="T23" fmla="*/ 1 h 47"/>
                  <a:gd name="T24" fmla="*/ 0 w 46"/>
                  <a:gd name="T25" fmla="*/ 1 h 47"/>
                  <a:gd name="T26" fmla="*/ 0 w 46"/>
                  <a:gd name="T27" fmla="*/ 1 h 47"/>
                  <a:gd name="T28" fmla="*/ 0 w 46"/>
                  <a:gd name="T29" fmla="*/ 1 h 47"/>
                  <a:gd name="T30" fmla="*/ 0 w 46"/>
                  <a:gd name="T31" fmla="*/ 1 h 47"/>
                  <a:gd name="T32" fmla="*/ 0 w 46"/>
                  <a:gd name="T33" fmla="*/ 1 h 47"/>
                  <a:gd name="T34" fmla="*/ 0 w 46"/>
                  <a:gd name="T35" fmla="*/ 1 h 47"/>
                  <a:gd name="T36" fmla="*/ 0 w 46"/>
                  <a:gd name="T37" fmla="*/ 1 h 47"/>
                  <a:gd name="T38" fmla="*/ 0 w 46"/>
                  <a:gd name="T39" fmla="*/ 1 h 47"/>
                  <a:gd name="T40" fmla="*/ 0 w 46"/>
                  <a:gd name="T41" fmla="*/ 1 h 47"/>
                  <a:gd name="T42" fmla="*/ 0 w 46"/>
                  <a:gd name="T43" fmla="*/ 1 h 47"/>
                  <a:gd name="T44" fmla="*/ 0 w 46"/>
                  <a:gd name="T45" fmla="*/ 1 h 47"/>
                  <a:gd name="T46" fmla="*/ 0 w 46"/>
                  <a:gd name="T47" fmla="*/ 1 h 47"/>
                  <a:gd name="T48" fmla="*/ 0 w 46"/>
                  <a:gd name="T49" fmla="*/ 1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47"/>
                  <a:gd name="T77" fmla="*/ 46 w 46"/>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47">
                    <a:moveTo>
                      <a:pt x="24" y="6"/>
                    </a:move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50" name="Freeform 116"/>
              <p:cNvSpPr>
                <a:spLocks/>
              </p:cNvSpPr>
              <p:nvPr/>
            </p:nvSpPr>
            <p:spPr bwMode="auto">
              <a:xfrm>
                <a:off x="1360" y="2263"/>
                <a:ext cx="21" cy="16"/>
              </a:xfrm>
              <a:custGeom>
                <a:avLst/>
                <a:gdLst>
                  <a:gd name="T0" fmla="*/ 0 w 63"/>
                  <a:gd name="T1" fmla="*/ 1 h 31"/>
                  <a:gd name="T2" fmla="*/ 0 w 63"/>
                  <a:gd name="T3" fmla="*/ 1 h 31"/>
                  <a:gd name="T4" fmla="*/ 0 w 63"/>
                  <a:gd name="T5" fmla="*/ 1 h 31"/>
                  <a:gd name="T6" fmla="*/ 0 w 63"/>
                  <a:gd name="T7" fmla="*/ 1 h 31"/>
                  <a:gd name="T8" fmla="*/ 0 w 63"/>
                  <a:gd name="T9" fmla="*/ 1 h 31"/>
                  <a:gd name="T10" fmla="*/ 0 w 63"/>
                  <a:gd name="T11" fmla="*/ 1 h 31"/>
                  <a:gd name="T12" fmla="*/ 0 w 63"/>
                  <a:gd name="T13" fmla="*/ 1 h 31"/>
                  <a:gd name="T14" fmla="*/ 0 w 63"/>
                  <a:gd name="T15" fmla="*/ 0 h 31"/>
                  <a:gd name="T16" fmla="*/ 0 w 63"/>
                  <a:gd name="T17" fmla="*/ 0 h 31"/>
                  <a:gd name="T18" fmla="*/ 0 w 63"/>
                  <a:gd name="T19" fmla="*/ 0 h 31"/>
                  <a:gd name="T20" fmla="*/ 0 w 63"/>
                  <a:gd name="T21" fmla="*/ 1 h 31"/>
                  <a:gd name="T22" fmla="*/ 0 w 63"/>
                  <a:gd name="T23" fmla="*/ 1 h 31"/>
                  <a:gd name="T24" fmla="*/ 0 w 63"/>
                  <a:gd name="T25" fmla="*/ 1 h 31"/>
                  <a:gd name="T26" fmla="*/ 0 w 63"/>
                  <a:gd name="T27" fmla="*/ 1 h 31"/>
                  <a:gd name="T28" fmla="*/ 0 w 63"/>
                  <a:gd name="T29" fmla="*/ 1 h 31"/>
                  <a:gd name="T30" fmla="*/ 0 w 63"/>
                  <a:gd name="T31" fmla="*/ 1 h 31"/>
                  <a:gd name="T32" fmla="*/ 0 w 63"/>
                  <a:gd name="T33" fmla="*/ 1 h 31"/>
                  <a:gd name="T34" fmla="*/ 0 w 63"/>
                  <a:gd name="T35" fmla="*/ 1 h 31"/>
                  <a:gd name="T36" fmla="*/ 0 w 63"/>
                  <a:gd name="T37" fmla="*/ 1 h 31"/>
                  <a:gd name="T38" fmla="*/ 0 w 63"/>
                  <a:gd name="T39" fmla="*/ 1 h 31"/>
                  <a:gd name="T40" fmla="*/ 0 w 63"/>
                  <a:gd name="T41" fmla="*/ 1 h 31"/>
                  <a:gd name="T42" fmla="*/ 0 w 63"/>
                  <a:gd name="T43" fmla="*/ 1 h 31"/>
                  <a:gd name="T44" fmla="*/ 0 w 63"/>
                  <a:gd name="T45" fmla="*/ 1 h 31"/>
                  <a:gd name="T46" fmla="*/ 0 w 63"/>
                  <a:gd name="T47" fmla="*/ 1 h 31"/>
                  <a:gd name="T48" fmla="*/ 0 w 63"/>
                  <a:gd name="T49" fmla="*/ 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31"/>
                  <a:gd name="T77" fmla="*/ 63 w 63"/>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51" name="Freeform 117"/>
              <p:cNvSpPr>
                <a:spLocks/>
              </p:cNvSpPr>
              <p:nvPr/>
            </p:nvSpPr>
            <p:spPr bwMode="auto">
              <a:xfrm>
                <a:off x="1261" y="2237"/>
                <a:ext cx="81" cy="103"/>
              </a:xfrm>
              <a:custGeom>
                <a:avLst/>
                <a:gdLst>
                  <a:gd name="T0" fmla="*/ 0 w 245"/>
                  <a:gd name="T1" fmla="*/ 1 h 206"/>
                  <a:gd name="T2" fmla="*/ 0 w 245"/>
                  <a:gd name="T3" fmla="*/ 1 h 206"/>
                  <a:gd name="T4" fmla="*/ 0 w 245"/>
                  <a:gd name="T5" fmla="*/ 1 h 206"/>
                  <a:gd name="T6" fmla="*/ 0 w 245"/>
                  <a:gd name="T7" fmla="*/ 1 h 206"/>
                  <a:gd name="T8" fmla="*/ 0 w 245"/>
                  <a:gd name="T9" fmla="*/ 1 h 206"/>
                  <a:gd name="T10" fmla="*/ 0 w 245"/>
                  <a:gd name="T11" fmla="*/ 1 h 206"/>
                  <a:gd name="T12" fmla="*/ 0 w 245"/>
                  <a:gd name="T13" fmla="*/ 1 h 206"/>
                  <a:gd name="T14" fmla="*/ 0 w 245"/>
                  <a:gd name="T15" fmla="*/ 1 h 206"/>
                  <a:gd name="T16" fmla="*/ 0 w 245"/>
                  <a:gd name="T17" fmla="*/ 1 h 206"/>
                  <a:gd name="T18" fmla="*/ 0 w 245"/>
                  <a:gd name="T19" fmla="*/ 1 h 206"/>
                  <a:gd name="T20" fmla="*/ 0 w 245"/>
                  <a:gd name="T21" fmla="*/ 1 h 206"/>
                  <a:gd name="T22" fmla="*/ 0 w 245"/>
                  <a:gd name="T23" fmla="*/ 1 h 206"/>
                  <a:gd name="T24" fmla="*/ 0 w 245"/>
                  <a:gd name="T25" fmla="*/ 1 h 206"/>
                  <a:gd name="T26" fmla="*/ 0 w 245"/>
                  <a:gd name="T27" fmla="*/ 1 h 206"/>
                  <a:gd name="T28" fmla="*/ 0 w 245"/>
                  <a:gd name="T29" fmla="*/ 1 h 206"/>
                  <a:gd name="T30" fmla="*/ 0 w 245"/>
                  <a:gd name="T31" fmla="*/ 1 h 206"/>
                  <a:gd name="T32" fmla="*/ 0 w 245"/>
                  <a:gd name="T33" fmla="*/ 1 h 206"/>
                  <a:gd name="T34" fmla="*/ 0 w 245"/>
                  <a:gd name="T35" fmla="*/ 1 h 206"/>
                  <a:gd name="T36" fmla="*/ 0 w 245"/>
                  <a:gd name="T37" fmla="*/ 1 h 206"/>
                  <a:gd name="T38" fmla="*/ 0 w 245"/>
                  <a:gd name="T39" fmla="*/ 1 h 206"/>
                  <a:gd name="T40" fmla="*/ 0 w 245"/>
                  <a:gd name="T41" fmla="*/ 1 h 206"/>
                  <a:gd name="T42" fmla="*/ 0 w 245"/>
                  <a:gd name="T43" fmla="*/ 1 h 206"/>
                  <a:gd name="T44" fmla="*/ 0 w 245"/>
                  <a:gd name="T45" fmla="*/ 1 h 206"/>
                  <a:gd name="T46" fmla="*/ 0 w 245"/>
                  <a:gd name="T47" fmla="*/ 1 h 206"/>
                  <a:gd name="T48" fmla="*/ 0 w 245"/>
                  <a:gd name="T49" fmla="*/ 1 h 206"/>
                  <a:gd name="T50" fmla="*/ 0 w 245"/>
                  <a:gd name="T51" fmla="*/ 1 h 206"/>
                  <a:gd name="T52" fmla="*/ 0 w 245"/>
                  <a:gd name="T53" fmla="*/ 1 h 206"/>
                  <a:gd name="T54" fmla="*/ 0 w 245"/>
                  <a:gd name="T55" fmla="*/ 1 h 206"/>
                  <a:gd name="T56" fmla="*/ 0 w 245"/>
                  <a:gd name="T57" fmla="*/ 1 h 206"/>
                  <a:gd name="T58" fmla="*/ 0 w 245"/>
                  <a:gd name="T59" fmla="*/ 1 h 206"/>
                  <a:gd name="T60" fmla="*/ 0 w 245"/>
                  <a:gd name="T61" fmla="*/ 1 h 206"/>
                  <a:gd name="T62" fmla="*/ 0 w 245"/>
                  <a:gd name="T63" fmla="*/ 1 h 206"/>
                  <a:gd name="T64" fmla="*/ 0 w 245"/>
                  <a:gd name="T65" fmla="*/ 1 h 206"/>
                  <a:gd name="T66" fmla="*/ 0 w 245"/>
                  <a:gd name="T67" fmla="*/ 1 h 206"/>
                  <a:gd name="T68" fmla="*/ 0 w 245"/>
                  <a:gd name="T69" fmla="*/ 1 h 206"/>
                  <a:gd name="T70" fmla="*/ 0 w 245"/>
                  <a:gd name="T71" fmla="*/ 1 h 206"/>
                  <a:gd name="T72" fmla="*/ 0 w 245"/>
                  <a:gd name="T73" fmla="*/ 1 h 206"/>
                  <a:gd name="T74" fmla="*/ 0 w 245"/>
                  <a:gd name="T75" fmla="*/ 1 h 206"/>
                  <a:gd name="T76" fmla="*/ 0 w 245"/>
                  <a:gd name="T77" fmla="*/ 1 h 206"/>
                  <a:gd name="T78" fmla="*/ 0 w 245"/>
                  <a:gd name="T79" fmla="*/ 1 h 206"/>
                  <a:gd name="T80" fmla="*/ 0 w 245"/>
                  <a:gd name="T81" fmla="*/ 1 h 206"/>
                  <a:gd name="T82" fmla="*/ 0 w 245"/>
                  <a:gd name="T83" fmla="*/ 1 h 206"/>
                  <a:gd name="T84" fmla="*/ 0 w 245"/>
                  <a:gd name="T85" fmla="*/ 1 h 206"/>
                  <a:gd name="T86" fmla="*/ 0 w 245"/>
                  <a:gd name="T87" fmla="*/ 1 h 206"/>
                  <a:gd name="T88" fmla="*/ 0 w 245"/>
                  <a:gd name="T89" fmla="*/ 1 h 206"/>
                  <a:gd name="T90" fmla="*/ 0 w 245"/>
                  <a:gd name="T91" fmla="*/ 1 h 206"/>
                  <a:gd name="T92" fmla="*/ 0 w 245"/>
                  <a:gd name="T93" fmla="*/ 1 h 206"/>
                  <a:gd name="T94" fmla="*/ 0 w 245"/>
                  <a:gd name="T95" fmla="*/ 1 h 206"/>
                  <a:gd name="T96" fmla="*/ 0 w 245"/>
                  <a:gd name="T97" fmla="*/ 1 h 206"/>
                  <a:gd name="T98" fmla="*/ 0 w 245"/>
                  <a:gd name="T99" fmla="*/ 1 h 206"/>
                  <a:gd name="T100" fmla="*/ 0 w 245"/>
                  <a:gd name="T101" fmla="*/ 1 h 206"/>
                  <a:gd name="T102" fmla="*/ 0 w 245"/>
                  <a:gd name="T103" fmla="*/ 1 h 206"/>
                  <a:gd name="T104" fmla="*/ 0 w 245"/>
                  <a:gd name="T105" fmla="*/ 1 h 206"/>
                  <a:gd name="T106" fmla="*/ 0 w 245"/>
                  <a:gd name="T107" fmla="*/ 1 h 206"/>
                  <a:gd name="T108" fmla="*/ 0 w 245"/>
                  <a:gd name="T109" fmla="*/ 0 h 206"/>
                  <a:gd name="T110" fmla="*/ 0 w 245"/>
                  <a:gd name="T111" fmla="*/ 1 h 206"/>
                  <a:gd name="T112" fmla="*/ 0 w 245"/>
                  <a:gd name="T113" fmla="*/ 1 h 206"/>
                  <a:gd name="T114" fmla="*/ 0 w 245"/>
                  <a:gd name="T115" fmla="*/ 1 h 206"/>
                  <a:gd name="T116" fmla="*/ 0 w 245"/>
                  <a:gd name="T117" fmla="*/ 1 h 206"/>
                  <a:gd name="T118" fmla="*/ 0 w 245"/>
                  <a:gd name="T119" fmla="*/ 1 h 206"/>
                  <a:gd name="T120" fmla="*/ 0 w 245"/>
                  <a:gd name="T121" fmla="*/ 1 h 2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206"/>
                  <a:gd name="T185" fmla="*/ 245 w 245"/>
                  <a:gd name="T186" fmla="*/ 206 h 2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52" name="Freeform 118"/>
              <p:cNvSpPr>
                <a:spLocks/>
              </p:cNvSpPr>
              <p:nvPr/>
            </p:nvSpPr>
            <p:spPr bwMode="auto">
              <a:xfrm>
                <a:off x="1401" y="2236"/>
                <a:ext cx="53" cy="80"/>
              </a:xfrm>
              <a:custGeom>
                <a:avLst/>
                <a:gdLst>
                  <a:gd name="T0" fmla="*/ 0 w 159"/>
                  <a:gd name="T1" fmla="*/ 1 h 160"/>
                  <a:gd name="T2" fmla="*/ 0 w 159"/>
                  <a:gd name="T3" fmla="*/ 1 h 160"/>
                  <a:gd name="T4" fmla="*/ 0 w 159"/>
                  <a:gd name="T5" fmla="*/ 1 h 160"/>
                  <a:gd name="T6" fmla="*/ 0 w 159"/>
                  <a:gd name="T7" fmla="*/ 1 h 160"/>
                  <a:gd name="T8" fmla="*/ 0 w 159"/>
                  <a:gd name="T9" fmla="*/ 1 h 160"/>
                  <a:gd name="T10" fmla="*/ 0 w 159"/>
                  <a:gd name="T11" fmla="*/ 1 h 160"/>
                  <a:gd name="T12" fmla="*/ 0 w 159"/>
                  <a:gd name="T13" fmla="*/ 1 h 160"/>
                  <a:gd name="T14" fmla="*/ 0 w 159"/>
                  <a:gd name="T15" fmla="*/ 1 h 160"/>
                  <a:gd name="T16" fmla="*/ 0 w 159"/>
                  <a:gd name="T17" fmla="*/ 1 h 160"/>
                  <a:gd name="T18" fmla="*/ 0 w 159"/>
                  <a:gd name="T19" fmla="*/ 1 h 160"/>
                  <a:gd name="T20" fmla="*/ 0 w 159"/>
                  <a:gd name="T21" fmla="*/ 1 h 160"/>
                  <a:gd name="T22" fmla="*/ 0 w 159"/>
                  <a:gd name="T23" fmla="*/ 1 h 160"/>
                  <a:gd name="T24" fmla="*/ 0 w 159"/>
                  <a:gd name="T25" fmla="*/ 1 h 160"/>
                  <a:gd name="T26" fmla="*/ 0 w 159"/>
                  <a:gd name="T27" fmla="*/ 1 h 160"/>
                  <a:gd name="T28" fmla="*/ 0 w 159"/>
                  <a:gd name="T29" fmla="*/ 1 h 160"/>
                  <a:gd name="T30" fmla="*/ 0 w 159"/>
                  <a:gd name="T31" fmla="*/ 1 h 160"/>
                  <a:gd name="T32" fmla="*/ 0 w 159"/>
                  <a:gd name="T33" fmla="*/ 1 h 160"/>
                  <a:gd name="T34" fmla="*/ 0 w 159"/>
                  <a:gd name="T35" fmla="*/ 1 h 160"/>
                  <a:gd name="T36" fmla="*/ 0 w 159"/>
                  <a:gd name="T37" fmla="*/ 1 h 160"/>
                  <a:gd name="T38" fmla="*/ 0 w 159"/>
                  <a:gd name="T39" fmla="*/ 1 h 160"/>
                  <a:gd name="T40" fmla="*/ 0 w 159"/>
                  <a:gd name="T41" fmla="*/ 1 h 160"/>
                  <a:gd name="T42" fmla="*/ 0 w 159"/>
                  <a:gd name="T43" fmla="*/ 1 h 160"/>
                  <a:gd name="T44" fmla="*/ 0 w 159"/>
                  <a:gd name="T45" fmla="*/ 1 h 160"/>
                  <a:gd name="T46" fmla="*/ 0 w 159"/>
                  <a:gd name="T47" fmla="*/ 1 h 160"/>
                  <a:gd name="T48" fmla="*/ 0 w 159"/>
                  <a:gd name="T49" fmla="*/ 1 h 160"/>
                  <a:gd name="T50" fmla="*/ 0 w 159"/>
                  <a:gd name="T51" fmla="*/ 1 h 160"/>
                  <a:gd name="T52" fmla="*/ 0 w 159"/>
                  <a:gd name="T53" fmla="*/ 1 h 160"/>
                  <a:gd name="T54" fmla="*/ 0 w 159"/>
                  <a:gd name="T55" fmla="*/ 1 h 160"/>
                  <a:gd name="T56" fmla="*/ 0 w 159"/>
                  <a:gd name="T57" fmla="*/ 1 h 160"/>
                  <a:gd name="T58" fmla="*/ 0 w 159"/>
                  <a:gd name="T59" fmla="*/ 1 h 160"/>
                  <a:gd name="T60" fmla="*/ 0 w 159"/>
                  <a:gd name="T61" fmla="*/ 0 h 160"/>
                  <a:gd name="T62" fmla="*/ 0 w 159"/>
                  <a:gd name="T63" fmla="*/ 1 h 160"/>
                  <a:gd name="T64" fmla="*/ 0 w 159"/>
                  <a:gd name="T65" fmla="*/ 1 h 160"/>
                  <a:gd name="T66" fmla="*/ 0 w 159"/>
                  <a:gd name="T67" fmla="*/ 1 h 160"/>
                  <a:gd name="T68" fmla="*/ 0 w 159"/>
                  <a:gd name="T69" fmla="*/ 1 h 160"/>
                  <a:gd name="T70" fmla="*/ 0 w 159"/>
                  <a:gd name="T71" fmla="*/ 1 h 160"/>
                  <a:gd name="T72" fmla="*/ 0 w 159"/>
                  <a:gd name="T73" fmla="*/ 1 h 160"/>
                  <a:gd name="T74" fmla="*/ 0 w 159"/>
                  <a:gd name="T75" fmla="*/ 1 h 160"/>
                  <a:gd name="T76" fmla="*/ 0 w 159"/>
                  <a:gd name="T77" fmla="*/ 1 h 160"/>
                  <a:gd name="T78" fmla="*/ 0 w 159"/>
                  <a:gd name="T79" fmla="*/ 1 h 160"/>
                  <a:gd name="T80" fmla="*/ 0 w 159"/>
                  <a:gd name="T81" fmla="*/ 1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9"/>
                  <a:gd name="T124" fmla="*/ 0 h 160"/>
                  <a:gd name="T125" fmla="*/ 159 w 159"/>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53" name="Freeform 119"/>
              <p:cNvSpPr>
                <a:spLocks/>
              </p:cNvSpPr>
              <p:nvPr/>
            </p:nvSpPr>
            <p:spPr bwMode="auto">
              <a:xfrm>
                <a:off x="1208" y="2218"/>
                <a:ext cx="133" cy="166"/>
              </a:xfrm>
              <a:custGeom>
                <a:avLst/>
                <a:gdLst>
                  <a:gd name="T0" fmla="*/ 0 w 399"/>
                  <a:gd name="T1" fmla="*/ 1 h 332"/>
                  <a:gd name="T2" fmla="*/ 0 w 399"/>
                  <a:gd name="T3" fmla="*/ 1 h 332"/>
                  <a:gd name="T4" fmla="*/ 0 w 399"/>
                  <a:gd name="T5" fmla="*/ 1 h 332"/>
                  <a:gd name="T6" fmla="*/ 0 w 399"/>
                  <a:gd name="T7" fmla="*/ 1 h 332"/>
                  <a:gd name="T8" fmla="*/ 0 w 399"/>
                  <a:gd name="T9" fmla="*/ 1 h 332"/>
                  <a:gd name="T10" fmla="*/ 0 w 399"/>
                  <a:gd name="T11" fmla="*/ 1 h 332"/>
                  <a:gd name="T12" fmla="*/ 0 w 399"/>
                  <a:gd name="T13" fmla="*/ 1 h 332"/>
                  <a:gd name="T14" fmla="*/ 0 w 399"/>
                  <a:gd name="T15" fmla="*/ 1 h 332"/>
                  <a:gd name="T16" fmla="*/ 0 w 399"/>
                  <a:gd name="T17" fmla="*/ 1 h 332"/>
                  <a:gd name="T18" fmla="*/ 0 w 399"/>
                  <a:gd name="T19" fmla="*/ 1 h 332"/>
                  <a:gd name="T20" fmla="*/ 0 w 399"/>
                  <a:gd name="T21" fmla="*/ 1 h 332"/>
                  <a:gd name="T22" fmla="*/ 0 w 399"/>
                  <a:gd name="T23" fmla="*/ 1 h 332"/>
                  <a:gd name="T24" fmla="*/ 0 w 399"/>
                  <a:gd name="T25" fmla="*/ 1 h 332"/>
                  <a:gd name="T26" fmla="*/ 0 w 399"/>
                  <a:gd name="T27" fmla="*/ 1 h 332"/>
                  <a:gd name="T28" fmla="*/ 0 w 399"/>
                  <a:gd name="T29" fmla="*/ 1 h 332"/>
                  <a:gd name="T30" fmla="*/ 0 w 399"/>
                  <a:gd name="T31" fmla="*/ 1 h 332"/>
                  <a:gd name="T32" fmla="*/ 0 w 399"/>
                  <a:gd name="T33" fmla="*/ 1 h 332"/>
                  <a:gd name="T34" fmla="*/ 0 w 399"/>
                  <a:gd name="T35" fmla="*/ 1 h 332"/>
                  <a:gd name="T36" fmla="*/ 0 w 399"/>
                  <a:gd name="T37" fmla="*/ 1 h 332"/>
                  <a:gd name="T38" fmla="*/ 0 w 399"/>
                  <a:gd name="T39" fmla="*/ 1 h 332"/>
                  <a:gd name="T40" fmla="*/ 0 w 399"/>
                  <a:gd name="T41" fmla="*/ 1 h 332"/>
                  <a:gd name="T42" fmla="*/ 0 w 399"/>
                  <a:gd name="T43" fmla="*/ 1 h 332"/>
                  <a:gd name="T44" fmla="*/ 0 w 399"/>
                  <a:gd name="T45" fmla="*/ 1 h 332"/>
                  <a:gd name="T46" fmla="*/ 0 w 399"/>
                  <a:gd name="T47" fmla="*/ 1 h 332"/>
                  <a:gd name="T48" fmla="*/ 0 w 399"/>
                  <a:gd name="T49" fmla="*/ 1 h 332"/>
                  <a:gd name="T50" fmla="*/ 0 w 399"/>
                  <a:gd name="T51" fmla="*/ 1 h 332"/>
                  <a:gd name="T52" fmla="*/ 0 w 399"/>
                  <a:gd name="T53" fmla="*/ 1 h 332"/>
                  <a:gd name="T54" fmla="*/ 0 w 399"/>
                  <a:gd name="T55" fmla="*/ 1 h 332"/>
                  <a:gd name="T56" fmla="*/ 0 w 399"/>
                  <a:gd name="T57" fmla="*/ 1 h 332"/>
                  <a:gd name="T58" fmla="*/ 0 w 399"/>
                  <a:gd name="T59" fmla="*/ 1 h 332"/>
                  <a:gd name="T60" fmla="*/ 0 w 399"/>
                  <a:gd name="T61" fmla="*/ 1 h 332"/>
                  <a:gd name="T62" fmla="*/ 0 w 399"/>
                  <a:gd name="T63" fmla="*/ 1 h 332"/>
                  <a:gd name="T64" fmla="*/ 0 w 399"/>
                  <a:gd name="T65" fmla="*/ 1 h 332"/>
                  <a:gd name="T66" fmla="*/ 0 w 399"/>
                  <a:gd name="T67" fmla="*/ 1 h 332"/>
                  <a:gd name="T68" fmla="*/ 0 w 399"/>
                  <a:gd name="T69" fmla="*/ 1 h 332"/>
                  <a:gd name="T70" fmla="*/ 0 w 399"/>
                  <a:gd name="T71" fmla="*/ 1 h 332"/>
                  <a:gd name="T72" fmla="*/ 0 w 399"/>
                  <a:gd name="T73" fmla="*/ 1 h 332"/>
                  <a:gd name="T74" fmla="*/ 0 w 399"/>
                  <a:gd name="T75" fmla="*/ 1 h 332"/>
                  <a:gd name="T76" fmla="*/ 0 w 399"/>
                  <a:gd name="T77" fmla="*/ 1 h 332"/>
                  <a:gd name="T78" fmla="*/ 0 w 399"/>
                  <a:gd name="T79" fmla="*/ 1 h 332"/>
                  <a:gd name="T80" fmla="*/ 0 w 399"/>
                  <a:gd name="T81" fmla="*/ 0 h 332"/>
                  <a:gd name="T82" fmla="*/ 0 w 399"/>
                  <a:gd name="T83" fmla="*/ 1 h 332"/>
                  <a:gd name="T84" fmla="*/ 0 w 399"/>
                  <a:gd name="T85" fmla="*/ 1 h 332"/>
                  <a:gd name="T86" fmla="*/ 0 w 399"/>
                  <a:gd name="T87" fmla="*/ 1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2"/>
                  <a:gd name="T134" fmla="*/ 399 w 399"/>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54" name="Freeform 120"/>
              <p:cNvSpPr>
                <a:spLocks/>
              </p:cNvSpPr>
              <p:nvPr/>
            </p:nvSpPr>
            <p:spPr bwMode="auto">
              <a:xfrm>
                <a:off x="1396" y="2213"/>
                <a:ext cx="116" cy="110"/>
              </a:xfrm>
              <a:custGeom>
                <a:avLst/>
                <a:gdLst>
                  <a:gd name="T0" fmla="*/ 0 w 348"/>
                  <a:gd name="T1" fmla="*/ 0 h 222"/>
                  <a:gd name="T2" fmla="*/ 0 w 348"/>
                  <a:gd name="T3" fmla="*/ 0 h 222"/>
                  <a:gd name="T4" fmla="*/ 0 w 348"/>
                  <a:gd name="T5" fmla="*/ 0 h 222"/>
                  <a:gd name="T6" fmla="*/ 0 w 348"/>
                  <a:gd name="T7" fmla="*/ 0 h 222"/>
                  <a:gd name="T8" fmla="*/ 0 w 348"/>
                  <a:gd name="T9" fmla="*/ 0 h 222"/>
                  <a:gd name="T10" fmla="*/ 0 w 348"/>
                  <a:gd name="T11" fmla="*/ 0 h 222"/>
                  <a:gd name="T12" fmla="*/ 0 w 348"/>
                  <a:gd name="T13" fmla="*/ 0 h 222"/>
                  <a:gd name="T14" fmla="*/ 0 w 348"/>
                  <a:gd name="T15" fmla="*/ 0 h 222"/>
                  <a:gd name="T16" fmla="*/ 0 w 348"/>
                  <a:gd name="T17" fmla="*/ 0 h 222"/>
                  <a:gd name="T18" fmla="*/ 0 w 348"/>
                  <a:gd name="T19" fmla="*/ 0 h 222"/>
                  <a:gd name="T20" fmla="*/ 0 w 348"/>
                  <a:gd name="T21" fmla="*/ 0 h 222"/>
                  <a:gd name="T22" fmla="*/ 0 w 348"/>
                  <a:gd name="T23" fmla="*/ 0 h 222"/>
                  <a:gd name="T24" fmla="*/ 0 w 348"/>
                  <a:gd name="T25" fmla="*/ 0 h 222"/>
                  <a:gd name="T26" fmla="*/ 0 w 348"/>
                  <a:gd name="T27" fmla="*/ 0 h 222"/>
                  <a:gd name="T28" fmla="*/ 0 w 348"/>
                  <a:gd name="T29" fmla="*/ 0 h 222"/>
                  <a:gd name="T30" fmla="*/ 0 w 348"/>
                  <a:gd name="T31" fmla="*/ 0 h 222"/>
                  <a:gd name="T32" fmla="*/ 0 w 348"/>
                  <a:gd name="T33" fmla="*/ 0 h 222"/>
                  <a:gd name="T34" fmla="*/ 0 w 348"/>
                  <a:gd name="T35" fmla="*/ 0 h 222"/>
                  <a:gd name="T36" fmla="*/ 0 w 348"/>
                  <a:gd name="T37" fmla="*/ 0 h 222"/>
                  <a:gd name="T38" fmla="*/ 0 w 348"/>
                  <a:gd name="T39" fmla="*/ 0 h 222"/>
                  <a:gd name="T40" fmla="*/ 0 w 348"/>
                  <a:gd name="T41" fmla="*/ 0 h 222"/>
                  <a:gd name="T42" fmla="*/ 0 w 348"/>
                  <a:gd name="T43" fmla="*/ 0 h 222"/>
                  <a:gd name="T44" fmla="*/ 0 w 348"/>
                  <a:gd name="T45" fmla="*/ 0 h 222"/>
                  <a:gd name="T46" fmla="*/ 0 w 348"/>
                  <a:gd name="T47" fmla="*/ 0 h 222"/>
                  <a:gd name="T48" fmla="*/ 0 w 348"/>
                  <a:gd name="T49" fmla="*/ 0 h 222"/>
                  <a:gd name="T50" fmla="*/ 0 w 348"/>
                  <a:gd name="T51" fmla="*/ 0 h 222"/>
                  <a:gd name="T52" fmla="*/ 0 w 348"/>
                  <a:gd name="T53" fmla="*/ 0 h 222"/>
                  <a:gd name="T54" fmla="*/ 0 w 348"/>
                  <a:gd name="T55" fmla="*/ 0 h 222"/>
                  <a:gd name="T56" fmla="*/ 0 w 348"/>
                  <a:gd name="T57" fmla="*/ 0 h 222"/>
                  <a:gd name="T58" fmla="*/ 0 w 348"/>
                  <a:gd name="T59" fmla="*/ 0 h 222"/>
                  <a:gd name="T60" fmla="*/ 0 w 348"/>
                  <a:gd name="T61" fmla="*/ 0 h 222"/>
                  <a:gd name="T62" fmla="*/ 0 w 348"/>
                  <a:gd name="T63" fmla="*/ 0 h 222"/>
                  <a:gd name="T64" fmla="*/ 0 w 348"/>
                  <a:gd name="T65" fmla="*/ 0 h 222"/>
                  <a:gd name="T66" fmla="*/ 0 w 348"/>
                  <a:gd name="T67" fmla="*/ 0 h 222"/>
                  <a:gd name="T68" fmla="*/ 0 w 348"/>
                  <a:gd name="T69" fmla="*/ 0 h 222"/>
                  <a:gd name="T70" fmla="*/ 0 w 348"/>
                  <a:gd name="T71" fmla="*/ 0 h 222"/>
                  <a:gd name="T72" fmla="*/ 0 w 348"/>
                  <a:gd name="T73" fmla="*/ 0 h 222"/>
                  <a:gd name="T74" fmla="*/ 0 w 348"/>
                  <a:gd name="T75" fmla="*/ 0 h 222"/>
                  <a:gd name="T76" fmla="*/ 0 w 348"/>
                  <a:gd name="T77" fmla="*/ 0 h 222"/>
                  <a:gd name="T78" fmla="*/ 0 w 348"/>
                  <a:gd name="T79" fmla="*/ 0 h 222"/>
                  <a:gd name="T80" fmla="*/ 0 w 348"/>
                  <a:gd name="T81" fmla="*/ 0 h 222"/>
                  <a:gd name="T82" fmla="*/ 0 w 348"/>
                  <a:gd name="T83" fmla="*/ 0 h 222"/>
                  <a:gd name="T84" fmla="*/ 0 w 348"/>
                  <a:gd name="T85" fmla="*/ 0 h 222"/>
                  <a:gd name="T86" fmla="*/ 0 w 348"/>
                  <a:gd name="T87" fmla="*/ 0 h 222"/>
                  <a:gd name="T88" fmla="*/ 0 w 348"/>
                  <a:gd name="T89" fmla="*/ 0 h 222"/>
                  <a:gd name="T90" fmla="*/ 0 w 348"/>
                  <a:gd name="T91" fmla="*/ 0 h 222"/>
                  <a:gd name="T92" fmla="*/ 0 w 348"/>
                  <a:gd name="T93" fmla="*/ 0 h 222"/>
                  <a:gd name="T94" fmla="*/ 0 w 348"/>
                  <a:gd name="T95" fmla="*/ 0 h 222"/>
                  <a:gd name="T96" fmla="*/ 0 w 348"/>
                  <a:gd name="T97" fmla="*/ 0 h 222"/>
                  <a:gd name="T98" fmla="*/ 0 w 348"/>
                  <a:gd name="T99" fmla="*/ 0 h 222"/>
                  <a:gd name="T100" fmla="*/ 0 w 348"/>
                  <a:gd name="T101" fmla="*/ 0 h 222"/>
                  <a:gd name="T102" fmla="*/ 0 w 348"/>
                  <a:gd name="T103" fmla="*/ 0 h 222"/>
                  <a:gd name="T104" fmla="*/ 0 w 348"/>
                  <a:gd name="T105" fmla="*/ 0 h 222"/>
                  <a:gd name="T106" fmla="*/ 0 w 348"/>
                  <a:gd name="T107" fmla="*/ 0 h 222"/>
                  <a:gd name="T108" fmla="*/ 0 w 348"/>
                  <a:gd name="T109" fmla="*/ 0 h 222"/>
                  <a:gd name="T110" fmla="*/ 0 w 348"/>
                  <a:gd name="T111" fmla="*/ 0 h 222"/>
                  <a:gd name="T112" fmla="*/ 0 w 348"/>
                  <a:gd name="T113" fmla="*/ 0 h 222"/>
                  <a:gd name="T114" fmla="*/ 0 w 348"/>
                  <a:gd name="T115" fmla="*/ 0 h 222"/>
                  <a:gd name="T116" fmla="*/ 0 w 348"/>
                  <a:gd name="T117" fmla="*/ 0 h 222"/>
                  <a:gd name="T118" fmla="*/ 0 w 348"/>
                  <a:gd name="T119" fmla="*/ 0 h 222"/>
                  <a:gd name="T120" fmla="*/ 0 w 348"/>
                  <a:gd name="T121" fmla="*/ 0 h 2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8"/>
                  <a:gd name="T184" fmla="*/ 0 h 222"/>
                  <a:gd name="T185" fmla="*/ 348 w 348"/>
                  <a:gd name="T186" fmla="*/ 222 h 2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55" name="Freeform 121"/>
              <p:cNvSpPr>
                <a:spLocks/>
              </p:cNvSpPr>
              <p:nvPr/>
            </p:nvSpPr>
            <p:spPr bwMode="auto">
              <a:xfrm>
                <a:off x="1162" y="2273"/>
                <a:ext cx="48" cy="103"/>
              </a:xfrm>
              <a:custGeom>
                <a:avLst/>
                <a:gdLst>
                  <a:gd name="T0" fmla="*/ 0 w 142"/>
                  <a:gd name="T1" fmla="*/ 0 h 207"/>
                  <a:gd name="T2" fmla="*/ 0 w 142"/>
                  <a:gd name="T3" fmla="*/ 0 h 207"/>
                  <a:gd name="T4" fmla="*/ 0 w 142"/>
                  <a:gd name="T5" fmla="*/ 0 h 207"/>
                  <a:gd name="T6" fmla="*/ 0 w 142"/>
                  <a:gd name="T7" fmla="*/ 0 h 207"/>
                  <a:gd name="T8" fmla="*/ 0 w 142"/>
                  <a:gd name="T9" fmla="*/ 0 h 207"/>
                  <a:gd name="T10" fmla="*/ 0 w 142"/>
                  <a:gd name="T11" fmla="*/ 0 h 207"/>
                  <a:gd name="T12" fmla="*/ 0 w 142"/>
                  <a:gd name="T13" fmla="*/ 0 h 207"/>
                  <a:gd name="T14" fmla="*/ 0 w 142"/>
                  <a:gd name="T15" fmla="*/ 0 h 207"/>
                  <a:gd name="T16" fmla="*/ 0 w 142"/>
                  <a:gd name="T17" fmla="*/ 0 h 207"/>
                  <a:gd name="T18" fmla="*/ 0 w 142"/>
                  <a:gd name="T19" fmla="*/ 0 h 207"/>
                  <a:gd name="T20" fmla="*/ 0 w 142"/>
                  <a:gd name="T21" fmla="*/ 0 h 207"/>
                  <a:gd name="T22" fmla="*/ 0 w 142"/>
                  <a:gd name="T23" fmla="*/ 0 h 207"/>
                  <a:gd name="T24" fmla="*/ 0 w 142"/>
                  <a:gd name="T25" fmla="*/ 0 h 207"/>
                  <a:gd name="T26" fmla="*/ 0 w 142"/>
                  <a:gd name="T27" fmla="*/ 0 h 207"/>
                  <a:gd name="T28" fmla="*/ 0 w 142"/>
                  <a:gd name="T29" fmla="*/ 0 h 207"/>
                  <a:gd name="T30" fmla="*/ 0 w 142"/>
                  <a:gd name="T31" fmla="*/ 0 h 207"/>
                  <a:gd name="T32" fmla="*/ 0 w 142"/>
                  <a:gd name="T33" fmla="*/ 0 h 207"/>
                  <a:gd name="T34" fmla="*/ 0 w 142"/>
                  <a:gd name="T35" fmla="*/ 0 h 207"/>
                  <a:gd name="T36" fmla="*/ 0 w 142"/>
                  <a:gd name="T37" fmla="*/ 0 h 207"/>
                  <a:gd name="T38" fmla="*/ 0 w 142"/>
                  <a:gd name="T39" fmla="*/ 0 h 207"/>
                  <a:gd name="T40" fmla="*/ 0 w 142"/>
                  <a:gd name="T41" fmla="*/ 0 h 207"/>
                  <a:gd name="T42" fmla="*/ 0 w 142"/>
                  <a:gd name="T43" fmla="*/ 0 h 207"/>
                  <a:gd name="T44" fmla="*/ 0 w 142"/>
                  <a:gd name="T45" fmla="*/ 0 h 207"/>
                  <a:gd name="T46" fmla="*/ 0 w 142"/>
                  <a:gd name="T47" fmla="*/ 0 h 207"/>
                  <a:gd name="T48" fmla="*/ 0 w 142"/>
                  <a:gd name="T49" fmla="*/ 0 h 207"/>
                  <a:gd name="T50" fmla="*/ 0 w 142"/>
                  <a:gd name="T51" fmla="*/ 0 h 207"/>
                  <a:gd name="T52" fmla="*/ 0 w 142"/>
                  <a:gd name="T53" fmla="*/ 0 h 207"/>
                  <a:gd name="T54" fmla="*/ 0 w 142"/>
                  <a:gd name="T55" fmla="*/ 0 h 207"/>
                  <a:gd name="T56" fmla="*/ 0 w 142"/>
                  <a:gd name="T57" fmla="*/ 0 h 207"/>
                  <a:gd name="T58" fmla="*/ 0 w 142"/>
                  <a:gd name="T59" fmla="*/ 0 h 207"/>
                  <a:gd name="T60" fmla="*/ 0 w 142"/>
                  <a:gd name="T61" fmla="*/ 0 h 207"/>
                  <a:gd name="T62" fmla="*/ 0 w 142"/>
                  <a:gd name="T63" fmla="*/ 0 h 207"/>
                  <a:gd name="T64" fmla="*/ 0 w 142"/>
                  <a:gd name="T65" fmla="*/ 0 h 207"/>
                  <a:gd name="T66" fmla="*/ 0 w 142"/>
                  <a:gd name="T67" fmla="*/ 0 h 207"/>
                  <a:gd name="T68" fmla="*/ 0 w 142"/>
                  <a:gd name="T69" fmla="*/ 0 h 207"/>
                  <a:gd name="T70" fmla="*/ 0 w 142"/>
                  <a:gd name="T71" fmla="*/ 0 h 207"/>
                  <a:gd name="T72" fmla="*/ 0 w 142"/>
                  <a:gd name="T73" fmla="*/ 0 h 207"/>
                  <a:gd name="T74" fmla="*/ 0 w 142"/>
                  <a:gd name="T75" fmla="*/ 0 h 207"/>
                  <a:gd name="T76" fmla="*/ 0 w 142"/>
                  <a:gd name="T77" fmla="*/ 0 h 207"/>
                  <a:gd name="T78" fmla="*/ 0 w 142"/>
                  <a:gd name="T79" fmla="*/ 0 h 207"/>
                  <a:gd name="T80" fmla="*/ 0 w 142"/>
                  <a:gd name="T81" fmla="*/ 0 h 2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7"/>
                  <a:gd name="T125" fmla="*/ 142 w 142"/>
                  <a:gd name="T126" fmla="*/ 207 h 2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56" name="Freeform 122"/>
              <p:cNvSpPr>
                <a:spLocks/>
              </p:cNvSpPr>
              <p:nvPr/>
            </p:nvSpPr>
            <p:spPr bwMode="auto">
              <a:xfrm>
                <a:off x="1492" y="2206"/>
                <a:ext cx="101" cy="135"/>
              </a:xfrm>
              <a:custGeom>
                <a:avLst/>
                <a:gdLst>
                  <a:gd name="T0" fmla="*/ 0 w 303"/>
                  <a:gd name="T1" fmla="*/ 0 h 272"/>
                  <a:gd name="T2" fmla="*/ 0 w 303"/>
                  <a:gd name="T3" fmla="*/ 0 h 272"/>
                  <a:gd name="T4" fmla="*/ 0 w 303"/>
                  <a:gd name="T5" fmla="*/ 0 h 272"/>
                  <a:gd name="T6" fmla="*/ 0 w 303"/>
                  <a:gd name="T7" fmla="*/ 0 h 272"/>
                  <a:gd name="T8" fmla="*/ 0 w 303"/>
                  <a:gd name="T9" fmla="*/ 0 h 272"/>
                  <a:gd name="T10" fmla="*/ 0 w 303"/>
                  <a:gd name="T11" fmla="*/ 0 h 272"/>
                  <a:gd name="T12" fmla="*/ 0 w 303"/>
                  <a:gd name="T13" fmla="*/ 0 h 272"/>
                  <a:gd name="T14" fmla="*/ 0 w 303"/>
                  <a:gd name="T15" fmla="*/ 0 h 272"/>
                  <a:gd name="T16" fmla="*/ 0 w 303"/>
                  <a:gd name="T17" fmla="*/ 0 h 272"/>
                  <a:gd name="T18" fmla="*/ 0 w 303"/>
                  <a:gd name="T19" fmla="*/ 0 h 272"/>
                  <a:gd name="T20" fmla="*/ 0 w 303"/>
                  <a:gd name="T21" fmla="*/ 0 h 272"/>
                  <a:gd name="T22" fmla="*/ 0 w 303"/>
                  <a:gd name="T23" fmla="*/ 0 h 272"/>
                  <a:gd name="T24" fmla="*/ 0 w 303"/>
                  <a:gd name="T25" fmla="*/ 0 h 272"/>
                  <a:gd name="T26" fmla="*/ 0 w 303"/>
                  <a:gd name="T27" fmla="*/ 0 h 272"/>
                  <a:gd name="T28" fmla="*/ 0 w 303"/>
                  <a:gd name="T29" fmla="*/ 0 h 272"/>
                  <a:gd name="T30" fmla="*/ 0 w 303"/>
                  <a:gd name="T31" fmla="*/ 0 h 272"/>
                  <a:gd name="T32" fmla="*/ 0 w 303"/>
                  <a:gd name="T33" fmla="*/ 0 h 272"/>
                  <a:gd name="T34" fmla="*/ 0 w 303"/>
                  <a:gd name="T35" fmla="*/ 0 h 272"/>
                  <a:gd name="T36" fmla="*/ 0 w 303"/>
                  <a:gd name="T37" fmla="*/ 0 h 272"/>
                  <a:gd name="T38" fmla="*/ 0 w 303"/>
                  <a:gd name="T39" fmla="*/ 0 h 272"/>
                  <a:gd name="T40" fmla="*/ 0 w 303"/>
                  <a:gd name="T41" fmla="*/ 0 h 272"/>
                  <a:gd name="T42" fmla="*/ 0 w 303"/>
                  <a:gd name="T43" fmla="*/ 0 h 272"/>
                  <a:gd name="T44" fmla="*/ 0 w 303"/>
                  <a:gd name="T45" fmla="*/ 0 h 272"/>
                  <a:gd name="T46" fmla="*/ 0 w 303"/>
                  <a:gd name="T47" fmla="*/ 0 h 272"/>
                  <a:gd name="T48" fmla="*/ 0 w 303"/>
                  <a:gd name="T49" fmla="*/ 0 h 272"/>
                  <a:gd name="T50" fmla="*/ 0 w 303"/>
                  <a:gd name="T51" fmla="*/ 0 h 272"/>
                  <a:gd name="T52" fmla="*/ 0 w 303"/>
                  <a:gd name="T53" fmla="*/ 0 h 272"/>
                  <a:gd name="T54" fmla="*/ 0 w 303"/>
                  <a:gd name="T55" fmla="*/ 0 h 272"/>
                  <a:gd name="T56" fmla="*/ 0 w 303"/>
                  <a:gd name="T57" fmla="*/ 0 h 272"/>
                  <a:gd name="T58" fmla="*/ 0 w 303"/>
                  <a:gd name="T59" fmla="*/ 0 h 272"/>
                  <a:gd name="T60" fmla="*/ 0 w 303"/>
                  <a:gd name="T61" fmla="*/ 0 h 272"/>
                  <a:gd name="T62" fmla="*/ 0 w 303"/>
                  <a:gd name="T63" fmla="*/ 0 h 272"/>
                  <a:gd name="T64" fmla="*/ 0 w 303"/>
                  <a:gd name="T65" fmla="*/ 0 h 272"/>
                  <a:gd name="T66" fmla="*/ 0 w 303"/>
                  <a:gd name="T67" fmla="*/ 0 h 272"/>
                  <a:gd name="T68" fmla="*/ 0 w 303"/>
                  <a:gd name="T69" fmla="*/ 0 h 272"/>
                  <a:gd name="T70" fmla="*/ 0 w 303"/>
                  <a:gd name="T71" fmla="*/ 0 h 272"/>
                  <a:gd name="T72" fmla="*/ 0 w 303"/>
                  <a:gd name="T73" fmla="*/ 0 h 272"/>
                  <a:gd name="T74" fmla="*/ 0 w 303"/>
                  <a:gd name="T75" fmla="*/ 0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
                  <a:gd name="T115" fmla="*/ 0 h 272"/>
                  <a:gd name="T116" fmla="*/ 303 w 303"/>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1719" name="Group 123"/>
            <p:cNvGrpSpPr>
              <a:grpSpLocks/>
            </p:cNvGrpSpPr>
            <p:nvPr/>
          </p:nvGrpSpPr>
          <p:grpSpPr bwMode="auto">
            <a:xfrm>
              <a:off x="2070100" y="2655888"/>
              <a:ext cx="635000" cy="588962"/>
              <a:chOff x="2870" y="1518"/>
              <a:chExt cx="292" cy="320"/>
            </a:xfrm>
          </p:grpSpPr>
          <p:graphicFrame>
            <p:nvGraphicFramePr>
              <p:cNvPr id="71737" name="Object 12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71857" name="Clip" r:id="rId8" imgW="826829" imgH="840406" progId="MS_ClipArt_Gallery.2">
                      <p:embed/>
                    </p:oleObj>
                  </mc:Choice>
                  <mc:Fallback>
                    <p:oleObj name="Clip" r:id="rId8" imgW="826829" imgH="840406" progId="MS_ClipArt_Gallery.2">
                      <p:embed/>
                      <p:pic>
                        <p:nvPicPr>
                          <p:cNvPr id="0" name="Object 1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8" name="Object 12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71858" name="Clip" r:id="rId9" imgW="1268295" imgH="1199426" progId="MS_ClipArt_Gallery.2">
                      <p:embed/>
                    </p:oleObj>
                  </mc:Choice>
                  <mc:Fallback>
                    <p:oleObj name="Clip" r:id="rId9" imgW="1268295" imgH="1199426" progId="MS_ClipArt_Gallery.2">
                      <p:embed/>
                      <p:pic>
                        <p:nvPicPr>
                          <p:cNvPr id="0" name="Object 1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1720" name="Line 126"/>
            <p:cNvSpPr>
              <a:spLocks noChangeShapeType="1"/>
            </p:cNvSpPr>
            <p:nvPr/>
          </p:nvSpPr>
          <p:spPr bwMode="auto">
            <a:xfrm>
              <a:off x="1701800" y="2571750"/>
              <a:ext cx="644525" cy="2254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21" name="Line 127"/>
            <p:cNvSpPr>
              <a:spLocks noChangeShapeType="1"/>
            </p:cNvSpPr>
            <p:nvPr/>
          </p:nvSpPr>
          <p:spPr bwMode="auto">
            <a:xfrm flipH="1">
              <a:off x="2589213" y="2587625"/>
              <a:ext cx="644525" cy="2254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22" name="Line 128"/>
            <p:cNvSpPr>
              <a:spLocks noChangeShapeType="1"/>
            </p:cNvSpPr>
            <p:nvPr/>
          </p:nvSpPr>
          <p:spPr bwMode="auto">
            <a:xfrm flipH="1">
              <a:off x="2787650" y="2919413"/>
              <a:ext cx="644525" cy="2254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23" name="Line 129"/>
            <p:cNvSpPr>
              <a:spLocks noChangeShapeType="1"/>
            </p:cNvSpPr>
            <p:nvPr/>
          </p:nvSpPr>
          <p:spPr bwMode="auto">
            <a:xfrm flipV="1">
              <a:off x="2743200" y="2740025"/>
              <a:ext cx="644525" cy="2254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71724" name="Group 130"/>
            <p:cNvGrpSpPr>
              <a:grpSpLocks/>
            </p:cNvGrpSpPr>
            <p:nvPr/>
          </p:nvGrpSpPr>
          <p:grpSpPr bwMode="auto">
            <a:xfrm>
              <a:off x="2898775" y="2489200"/>
              <a:ext cx="282575" cy="304800"/>
              <a:chOff x="1255" y="3461"/>
              <a:chExt cx="178" cy="192"/>
            </a:xfrm>
          </p:grpSpPr>
          <p:sp>
            <p:nvSpPr>
              <p:cNvPr id="71735" name="Oval 131"/>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71736" name="Text Box 132"/>
              <p:cNvSpPr txBox="1">
                <a:spLocks noChangeArrowheads="1"/>
              </p:cNvSpPr>
              <p:nvPr/>
            </p:nvSpPr>
            <p:spPr bwMode="auto">
              <a:xfrm>
                <a:off x="1255" y="3461"/>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t>1</a:t>
                </a:r>
              </a:p>
            </p:txBody>
          </p:sp>
        </p:grpSp>
        <p:grpSp>
          <p:nvGrpSpPr>
            <p:cNvPr id="71725" name="Group 133"/>
            <p:cNvGrpSpPr>
              <a:grpSpLocks/>
            </p:cNvGrpSpPr>
            <p:nvPr/>
          </p:nvGrpSpPr>
          <p:grpSpPr bwMode="auto">
            <a:xfrm>
              <a:off x="2811463" y="2746375"/>
              <a:ext cx="282575" cy="304800"/>
              <a:chOff x="1851" y="2490"/>
              <a:chExt cx="178" cy="192"/>
            </a:xfrm>
          </p:grpSpPr>
          <p:sp>
            <p:nvSpPr>
              <p:cNvPr id="71733" name="Oval 134"/>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71734" name="Text Box 135"/>
              <p:cNvSpPr txBox="1">
                <a:spLocks noChangeArrowheads="1"/>
              </p:cNvSpPr>
              <p:nvPr/>
            </p:nvSpPr>
            <p:spPr bwMode="auto">
              <a:xfrm>
                <a:off x="1851" y="249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t>2</a:t>
                </a:r>
              </a:p>
            </p:txBody>
          </p:sp>
        </p:grpSp>
        <p:grpSp>
          <p:nvGrpSpPr>
            <p:cNvPr id="71726" name="Group 136"/>
            <p:cNvGrpSpPr>
              <a:grpSpLocks/>
            </p:cNvGrpSpPr>
            <p:nvPr/>
          </p:nvGrpSpPr>
          <p:grpSpPr bwMode="auto">
            <a:xfrm>
              <a:off x="3097213" y="2852738"/>
              <a:ext cx="282575" cy="304800"/>
              <a:chOff x="1851" y="2490"/>
              <a:chExt cx="178" cy="192"/>
            </a:xfrm>
          </p:grpSpPr>
          <p:sp>
            <p:nvSpPr>
              <p:cNvPr id="71731" name="Oval 137"/>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71732" name="Text Box 138"/>
              <p:cNvSpPr txBox="1">
                <a:spLocks noChangeArrowheads="1"/>
              </p:cNvSpPr>
              <p:nvPr/>
            </p:nvSpPr>
            <p:spPr bwMode="auto">
              <a:xfrm>
                <a:off x="1851" y="249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t>3</a:t>
                </a:r>
              </a:p>
            </p:txBody>
          </p:sp>
        </p:grpSp>
        <p:grpSp>
          <p:nvGrpSpPr>
            <p:cNvPr id="71727" name="Group 139"/>
            <p:cNvGrpSpPr>
              <a:grpSpLocks/>
            </p:cNvGrpSpPr>
            <p:nvPr/>
          </p:nvGrpSpPr>
          <p:grpSpPr bwMode="auto">
            <a:xfrm>
              <a:off x="1731963" y="2462213"/>
              <a:ext cx="282575" cy="304800"/>
              <a:chOff x="1255" y="3461"/>
              <a:chExt cx="178" cy="192"/>
            </a:xfrm>
          </p:grpSpPr>
          <p:sp>
            <p:nvSpPr>
              <p:cNvPr id="71729" name="Oval 140"/>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71730" name="Text Box 141"/>
              <p:cNvSpPr txBox="1">
                <a:spLocks noChangeArrowheads="1"/>
              </p:cNvSpPr>
              <p:nvPr/>
            </p:nvSpPr>
            <p:spPr bwMode="auto">
              <a:xfrm>
                <a:off x="1255" y="3461"/>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t>1</a:t>
                </a:r>
              </a:p>
            </p:txBody>
          </p:sp>
        </p:grpSp>
      </p:grpSp>
      <p:sp>
        <p:nvSpPr>
          <p:cNvPr id="71728" name="Text Box 142"/>
          <p:cNvSpPr txBox="1">
            <a:spLocks noChangeArrowheads="1"/>
          </p:cNvSpPr>
          <p:nvPr/>
        </p:nvSpPr>
        <p:spPr bwMode="auto">
          <a:xfrm>
            <a:off x="265113" y="3703638"/>
            <a:ext cx="4116387"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2000" b="1"/>
              <a:t>Passive Scanning:</a:t>
            </a:r>
            <a:r>
              <a:rPr lang="en-US" altLang="en-US" sz="1600" b="1"/>
              <a:t> </a:t>
            </a:r>
          </a:p>
          <a:p>
            <a:pPr eaLnBrk="1" hangingPunct="1">
              <a:spcBef>
                <a:spcPct val="0"/>
              </a:spcBef>
              <a:buClrTx/>
              <a:buSzTx/>
              <a:buFontTx/>
              <a:buAutoNum type="arabicParenBoth"/>
            </a:pPr>
            <a:r>
              <a:rPr lang="en-US" altLang="en-US" sz="1800"/>
              <a:t>beacon frames sent by APs</a:t>
            </a:r>
          </a:p>
          <a:p>
            <a:pPr eaLnBrk="1" hangingPunct="1">
              <a:spcBef>
                <a:spcPct val="0"/>
              </a:spcBef>
              <a:buClrTx/>
              <a:buSzTx/>
              <a:buFontTx/>
              <a:buAutoNum type="arabicParenBoth"/>
            </a:pPr>
            <a:r>
              <a:rPr lang="en-US" altLang="en-US" sz="1800"/>
              <a:t>association Request frame sent by H1 to selected AP </a:t>
            </a:r>
          </a:p>
          <a:p>
            <a:pPr eaLnBrk="1" hangingPunct="1">
              <a:spcBef>
                <a:spcPct val="0"/>
              </a:spcBef>
              <a:buClrTx/>
              <a:buSzTx/>
              <a:buFontTx/>
              <a:buAutoNum type="arabicParenBoth"/>
            </a:pPr>
            <a:r>
              <a:rPr lang="en-US" altLang="en-US" sz="1800"/>
              <a:t>association Response frame sent by selected AP to H1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smtClean="0"/>
              <a:t>802.11 roaming</a:t>
            </a:r>
            <a:endParaRPr lang="el-GR" altLang="en-US" smtClean="0"/>
          </a:p>
        </p:txBody>
      </p:sp>
      <p:sp>
        <p:nvSpPr>
          <p:cNvPr id="72707" name="Rectangle 3"/>
          <p:cNvSpPr>
            <a:spLocks noGrp="1" noChangeArrowheads="1"/>
          </p:cNvSpPr>
          <p:nvPr>
            <p:ph type="body" idx="1"/>
          </p:nvPr>
        </p:nvSpPr>
        <p:spPr/>
        <p:txBody>
          <a:bodyPr/>
          <a:lstStyle/>
          <a:p>
            <a:pPr eaLnBrk="1" hangingPunct="1">
              <a:lnSpc>
                <a:spcPct val="80000"/>
              </a:lnSpc>
            </a:pPr>
            <a:r>
              <a:rPr lang="en-US" altLang="en-US" sz="2400" smtClean="0"/>
              <a:t>No or bad connection? Then perform:</a:t>
            </a:r>
          </a:p>
          <a:p>
            <a:pPr eaLnBrk="1" hangingPunct="1">
              <a:lnSpc>
                <a:spcPct val="80000"/>
              </a:lnSpc>
            </a:pPr>
            <a:r>
              <a:rPr lang="en-US" altLang="en-US" sz="2400" smtClean="0"/>
              <a:t>Scanning</a:t>
            </a:r>
          </a:p>
          <a:p>
            <a:pPr lvl="1" eaLnBrk="1" hangingPunct="1">
              <a:lnSpc>
                <a:spcPct val="80000"/>
              </a:lnSpc>
            </a:pPr>
            <a:r>
              <a:rPr lang="en-US" altLang="en-US" sz="2000" smtClean="0"/>
              <a:t>scan the environment, i.e., listen into the medium for </a:t>
            </a:r>
            <a:r>
              <a:rPr lang="en-US" altLang="en-US" sz="2000" smtClean="0">
                <a:solidFill>
                  <a:schemeClr val="tx2"/>
                </a:solidFill>
              </a:rPr>
              <a:t>beacon signals</a:t>
            </a:r>
            <a:r>
              <a:rPr lang="en-US" altLang="en-US" sz="2000" smtClean="0"/>
              <a:t> or </a:t>
            </a:r>
            <a:r>
              <a:rPr lang="en-US" altLang="en-US" sz="2000" smtClean="0">
                <a:solidFill>
                  <a:schemeClr val="tx2"/>
                </a:solidFill>
              </a:rPr>
              <a:t>send probes</a:t>
            </a:r>
            <a:r>
              <a:rPr lang="en-US" altLang="en-US" sz="2000" smtClean="0"/>
              <a:t> into the medium and wait for an answer</a:t>
            </a:r>
          </a:p>
          <a:p>
            <a:pPr eaLnBrk="1" hangingPunct="1">
              <a:lnSpc>
                <a:spcPct val="80000"/>
              </a:lnSpc>
            </a:pPr>
            <a:r>
              <a:rPr lang="en-US" altLang="en-US" sz="2400" smtClean="0"/>
              <a:t>Reassociation Request</a:t>
            </a:r>
          </a:p>
          <a:p>
            <a:pPr lvl="1" eaLnBrk="1" hangingPunct="1">
              <a:lnSpc>
                <a:spcPct val="80000"/>
              </a:lnSpc>
            </a:pPr>
            <a:r>
              <a:rPr lang="en-US" altLang="en-US" sz="2000" smtClean="0"/>
              <a:t>station sends a request to one or several AP(s)</a:t>
            </a:r>
          </a:p>
          <a:p>
            <a:pPr eaLnBrk="1" hangingPunct="1">
              <a:lnSpc>
                <a:spcPct val="80000"/>
              </a:lnSpc>
            </a:pPr>
            <a:r>
              <a:rPr lang="en-US" altLang="en-US" sz="2400" smtClean="0"/>
              <a:t>Reassociation Response</a:t>
            </a:r>
          </a:p>
          <a:p>
            <a:pPr lvl="1" eaLnBrk="1" hangingPunct="1">
              <a:lnSpc>
                <a:spcPct val="80000"/>
              </a:lnSpc>
            </a:pPr>
            <a:r>
              <a:rPr lang="en-US" altLang="en-US" sz="2000" smtClean="0"/>
              <a:t>success: AP has answered, station can now participate</a:t>
            </a:r>
          </a:p>
          <a:p>
            <a:pPr lvl="1" eaLnBrk="1" hangingPunct="1">
              <a:lnSpc>
                <a:spcPct val="80000"/>
              </a:lnSpc>
            </a:pPr>
            <a:r>
              <a:rPr lang="en-US" altLang="en-US" sz="2000" smtClean="0"/>
              <a:t>failure: continue scanning</a:t>
            </a:r>
          </a:p>
          <a:p>
            <a:pPr eaLnBrk="1" hangingPunct="1">
              <a:lnSpc>
                <a:spcPct val="80000"/>
              </a:lnSpc>
            </a:pPr>
            <a:r>
              <a:rPr lang="en-US" altLang="en-US" sz="2400" smtClean="0"/>
              <a:t>AP accepts Reassociation Request</a:t>
            </a:r>
          </a:p>
          <a:p>
            <a:pPr lvl="1" eaLnBrk="1" hangingPunct="1">
              <a:lnSpc>
                <a:spcPct val="80000"/>
              </a:lnSpc>
            </a:pPr>
            <a:r>
              <a:rPr lang="en-US" altLang="en-US" sz="2000" smtClean="0"/>
              <a:t>signal the new station to the distribution system</a:t>
            </a:r>
          </a:p>
          <a:p>
            <a:pPr lvl="1" eaLnBrk="1" hangingPunct="1">
              <a:lnSpc>
                <a:spcPct val="80000"/>
              </a:lnSpc>
            </a:pPr>
            <a:r>
              <a:rPr lang="en-US" altLang="en-US" sz="2000" smtClean="0"/>
              <a:t>the distribution system updates its data base (i.e., location information)</a:t>
            </a:r>
          </a:p>
          <a:p>
            <a:pPr lvl="1" eaLnBrk="1" hangingPunct="1">
              <a:lnSpc>
                <a:spcPct val="80000"/>
              </a:lnSpc>
            </a:pPr>
            <a:r>
              <a:rPr lang="en-US" altLang="en-US" sz="2000" smtClean="0"/>
              <a:t>typically, the distribution system now informs the old AP so it can release resources</a:t>
            </a:r>
          </a:p>
          <a:p>
            <a:pPr eaLnBrk="1" hangingPunct="1">
              <a:lnSpc>
                <a:spcPct val="80000"/>
              </a:lnSpc>
            </a:pPr>
            <a:r>
              <a:rPr lang="en-US" altLang="en-US" sz="2400" smtClean="0"/>
              <a:t>Roaming support robustness/redundancy and mobility</a:t>
            </a:r>
          </a:p>
          <a:p>
            <a:pPr eaLnBrk="1" hangingPunct="1">
              <a:lnSpc>
                <a:spcPct val="80000"/>
              </a:lnSpc>
            </a:pPr>
            <a:endParaRPr lang="el-GR" altLang="en-US" sz="240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smtClean="0"/>
              <a:t>802.11 roaming (cont)</a:t>
            </a:r>
            <a:endParaRPr lang="el-GR" altLang="en-US" smtClean="0"/>
          </a:p>
        </p:txBody>
      </p:sp>
      <p:sp>
        <p:nvSpPr>
          <p:cNvPr id="73731" name="Rectangle 3"/>
          <p:cNvSpPr>
            <a:spLocks noGrp="1" noChangeArrowheads="1"/>
          </p:cNvSpPr>
          <p:nvPr>
            <p:ph type="body" idx="1"/>
          </p:nvPr>
        </p:nvSpPr>
        <p:spPr/>
        <p:txBody>
          <a:bodyPr/>
          <a:lstStyle/>
          <a:p>
            <a:pPr eaLnBrk="1" hangingPunct="1"/>
            <a:r>
              <a:rPr lang="en-US" altLang="en-US" smtClean="0"/>
              <a:t>L2 handover</a:t>
            </a:r>
          </a:p>
          <a:p>
            <a:pPr lvl="1" eaLnBrk="1" hangingPunct="1"/>
            <a:r>
              <a:rPr lang="en-US" altLang="en-US" smtClean="0"/>
              <a:t>If handover from one AP to another belonging to the same subnet, then handover is completed at L2</a:t>
            </a:r>
          </a:p>
          <a:p>
            <a:pPr eaLnBrk="1" hangingPunct="1"/>
            <a:r>
              <a:rPr lang="en-US" altLang="en-US" smtClean="0"/>
              <a:t>L3 handover</a:t>
            </a:r>
          </a:p>
          <a:p>
            <a:pPr lvl="1" eaLnBrk="1" hangingPunct="1"/>
            <a:r>
              <a:rPr lang="en-US" altLang="en-US" smtClean="0"/>
              <a:t>If new AP is in another domain, then the handover must be completed at L3, due to the assignment of an IP belonging to the new domain – hence routing to the new IP.</a:t>
            </a:r>
          </a:p>
          <a:p>
            <a:pPr lvl="2" eaLnBrk="1" hangingPunct="1"/>
            <a:r>
              <a:rPr lang="en-US" altLang="en-US" smtClean="0">
                <a:solidFill>
                  <a:schemeClr val="tx2"/>
                </a:solidFill>
              </a:rPr>
              <a:t>Mobile IP</a:t>
            </a:r>
            <a:r>
              <a:rPr lang="en-US" altLang="en-US" smtClean="0"/>
              <a:t> deals with these issues – more later</a:t>
            </a:r>
            <a:endParaRPr lang="el-GR" altLang="en-US" smtClean="0"/>
          </a:p>
          <a:p>
            <a:pPr eaLnBrk="1" hangingPunct="1"/>
            <a:endParaRPr lang="el-GR" alt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dirty="0" smtClean="0"/>
              <a:t> </a:t>
            </a:r>
          </a:p>
        </p:txBody>
      </p:sp>
      <p:sp>
        <p:nvSpPr>
          <p:cNvPr id="74755" name="Rectangle 3"/>
          <p:cNvSpPr>
            <a:spLocks noGrp="1" noChangeArrowheads="1"/>
          </p:cNvSpPr>
          <p:nvPr>
            <p:ph type="body" idx="1"/>
          </p:nvPr>
        </p:nvSpPr>
        <p:spPr>
          <a:xfrm>
            <a:off x="304800" y="1295400"/>
            <a:ext cx="4343400" cy="5105400"/>
          </a:xfrm>
        </p:spPr>
        <p:txBody>
          <a:bodyPr/>
          <a:lstStyle/>
          <a:p>
            <a:pPr eaLnBrk="1" hangingPunct="1">
              <a:lnSpc>
                <a:spcPct val="90000"/>
              </a:lnSpc>
            </a:pPr>
            <a:r>
              <a:rPr lang="en-US" altLang="en-US" smtClean="0"/>
              <a:t>H1 remains in same IP subnet: IP address can remain same</a:t>
            </a:r>
          </a:p>
          <a:p>
            <a:pPr eaLnBrk="1" hangingPunct="1">
              <a:lnSpc>
                <a:spcPct val="90000"/>
              </a:lnSpc>
            </a:pPr>
            <a:r>
              <a:rPr lang="en-US" altLang="en-US" smtClean="0"/>
              <a:t>switch: which AP is associated with H1?</a:t>
            </a:r>
          </a:p>
          <a:p>
            <a:pPr lvl="1" eaLnBrk="1" hangingPunct="1">
              <a:lnSpc>
                <a:spcPct val="90000"/>
              </a:lnSpc>
            </a:pPr>
            <a:r>
              <a:rPr lang="en-US" altLang="en-US" smtClean="0"/>
              <a:t>self-learning: switch will see frame from H1 and “remember” which switch port can be used to reach H1</a:t>
            </a:r>
          </a:p>
          <a:p>
            <a:pPr eaLnBrk="1" hangingPunct="1">
              <a:lnSpc>
                <a:spcPct val="90000"/>
              </a:lnSpc>
            </a:pPr>
            <a:endParaRPr lang="el-GR" altLang="en-US" smtClean="0"/>
          </a:p>
        </p:txBody>
      </p:sp>
      <p:sp>
        <p:nvSpPr>
          <p:cNvPr id="74757" name="Oval 5" descr="bbs1"/>
          <p:cNvSpPr>
            <a:spLocks noChangeArrowheads="1"/>
          </p:cNvSpPr>
          <p:nvPr/>
        </p:nvSpPr>
        <p:spPr bwMode="auto">
          <a:xfrm>
            <a:off x="4541838" y="3090863"/>
            <a:ext cx="2335212" cy="2224087"/>
          </a:xfrm>
          <a:prstGeom prst="ellipse">
            <a:avLst/>
          </a:prstGeom>
          <a:solidFill>
            <a:schemeClr val="accent1">
              <a:alpha val="4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endParaRPr lang="en-US" altLang="en-US" sz="1600"/>
          </a:p>
        </p:txBody>
      </p:sp>
      <p:grpSp>
        <p:nvGrpSpPr>
          <p:cNvPr id="74758" name="Group 6" descr="bbs1"/>
          <p:cNvGrpSpPr>
            <a:grpSpLocks/>
          </p:cNvGrpSpPr>
          <p:nvPr/>
        </p:nvGrpSpPr>
        <p:grpSpPr bwMode="auto">
          <a:xfrm>
            <a:off x="4748213" y="4268788"/>
            <a:ext cx="617537" cy="654050"/>
            <a:chOff x="2870" y="1518"/>
            <a:chExt cx="292" cy="320"/>
          </a:xfrm>
        </p:grpSpPr>
        <p:graphicFrame>
          <p:nvGraphicFramePr>
            <p:cNvPr id="74841" name="Object 7" descr="bbs1"/>
            <p:cNvGraphicFramePr>
              <a:graphicFrameLocks noChangeAspect="1"/>
            </p:cNvGraphicFramePr>
            <p:nvPr>
              <p:extLst>
                <p:ext uri="{D42A27DB-BD31-4B8C-83A1-F6EECF244321}">
                  <p14:modId xmlns:p14="http://schemas.microsoft.com/office/powerpoint/2010/main" val="2675446869"/>
                </p:ext>
              </p:extLst>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74891" name="Clip" r:id="rId3" imgW="826829" imgH="840406" progId="MS_ClipArt_Gallery.2">
                    <p:embed/>
                  </p:oleObj>
                </mc:Choice>
                <mc:Fallback>
                  <p:oleObj name="Clip" r:id="rId3" imgW="826829" imgH="840406" progId="MS_ClipArt_Gallery.2">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842" name="Object 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74892" name="Clip" r:id="rId5" imgW="1268295" imgH="1199426" progId="MS_ClipArt_Gallery.2">
                    <p:embed/>
                  </p:oleObj>
                </mc:Choice>
                <mc:Fallback>
                  <p:oleObj name="Clip" r:id="rId5" imgW="1268295" imgH="1199426" progId="MS_ClipArt_Gallery.2">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 name="Group 1" descr="switch"/>
          <p:cNvGrpSpPr/>
          <p:nvPr/>
        </p:nvGrpSpPr>
        <p:grpSpPr>
          <a:xfrm>
            <a:off x="5145088" y="1798638"/>
            <a:ext cx="3587750" cy="3581400"/>
            <a:chOff x="5145088" y="1798638"/>
            <a:chExt cx="3587750" cy="3581400"/>
          </a:xfrm>
        </p:grpSpPr>
        <p:sp>
          <p:nvSpPr>
            <p:cNvPr id="74756" name="Oval 4"/>
            <p:cNvSpPr>
              <a:spLocks noChangeArrowheads="1"/>
            </p:cNvSpPr>
            <p:nvPr/>
          </p:nvSpPr>
          <p:spPr bwMode="auto">
            <a:xfrm>
              <a:off x="6397625" y="3155950"/>
              <a:ext cx="2335213" cy="2224088"/>
            </a:xfrm>
            <a:prstGeom prst="ellipse">
              <a:avLst/>
            </a:prstGeom>
            <a:solidFill>
              <a:schemeClr val="accent1">
                <a:alpha val="4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endParaRPr lang="en-US" altLang="en-US" sz="1600">
                <a:latin typeface="Comic Sans MS" pitchFamily="66" charset="0"/>
              </a:endParaRPr>
            </a:p>
          </p:txBody>
        </p:sp>
        <p:grpSp>
          <p:nvGrpSpPr>
            <p:cNvPr id="74759" name="Group 9"/>
            <p:cNvGrpSpPr>
              <a:grpSpLocks/>
            </p:cNvGrpSpPr>
            <p:nvPr/>
          </p:nvGrpSpPr>
          <p:grpSpPr bwMode="auto">
            <a:xfrm>
              <a:off x="7770813" y="3319463"/>
              <a:ext cx="619125" cy="654050"/>
              <a:chOff x="2870" y="1518"/>
              <a:chExt cx="292" cy="320"/>
            </a:xfrm>
          </p:grpSpPr>
          <p:graphicFrame>
            <p:nvGraphicFramePr>
              <p:cNvPr id="74839" name="Object 1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74893" name="Clip" r:id="rId7" imgW="826829" imgH="840406" progId="MS_ClipArt_Gallery.2">
                      <p:embed/>
                    </p:oleObj>
                  </mc:Choice>
                  <mc:Fallback>
                    <p:oleObj name="Clip" r:id="rId7" imgW="826829" imgH="840406" progId="MS_ClipArt_Gallery.2">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840" name="Object 1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74894" name="Clip" r:id="rId8" imgW="1268295" imgH="1199426" progId="MS_ClipArt_Gallery.2">
                      <p:embed/>
                    </p:oleObj>
                  </mc:Choice>
                  <mc:Fallback>
                    <p:oleObj name="Clip" r:id="rId8" imgW="1268295" imgH="1199426" progId="MS_ClipArt_Gallery.2">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4760" name="Text Box 12"/>
            <p:cNvSpPr txBox="1">
              <a:spLocks noChangeArrowheads="1"/>
            </p:cNvSpPr>
            <p:nvPr/>
          </p:nvSpPr>
          <p:spPr bwMode="auto">
            <a:xfrm>
              <a:off x="6602413" y="2522538"/>
              <a:ext cx="8540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hub or </a:t>
              </a:r>
            </a:p>
            <a:p>
              <a:pPr eaLnBrk="1" hangingPunct="1">
                <a:spcBef>
                  <a:spcPct val="0"/>
                </a:spcBef>
                <a:buClrTx/>
                <a:buSzTx/>
                <a:buFontTx/>
                <a:buNone/>
              </a:pPr>
              <a:r>
                <a:rPr lang="en-US" altLang="en-US" sz="1600">
                  <a:latin typeface="Comic Sans MS" pitchFamily="66" charset="0"/>
                </a:rPr>
                <a:t>switch</a:t>
              </a:r>
            </a:p>
          </p:txBody>
        </p:sp>
        <p:sp>
          <p:nvSpPr>
            <p:cNvPr id="74761" name="Line 13"/>
            <p:cNvSpPr>
              <a:spLocks noChangeShapeType="1"/>
            </p:cNvSpPr>
            <p:nvPr/>
          </p:nvSpPr>
          <p:spPr bwMode="auto">
            <a:xfrm flipH="1">
              <a:off x="5778500" y="3287713"/>
              <a:ext cx="687388" cy="784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2" name="Line 14"/>
            <p:cNvSpPr>
              <a:spLocks noChangeShapeType="1"/>
            </p:cNvSpPr>
            <p:nvPr/>
          </p:nvSpPr>
          <p:spPr bwMode="auto">
            <a:xfrm>
              <a:off x="6740525" y="3155950"/>
              <a:ext cx="869950" cy="1112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3" name="Line 15"/>
            <p:cNvSpPr>
              <a:spLocks noChangeShapeType="1"/>
            </p:cNvSpPr>
            <p:nvPr/>
          </p:nvSpPr>
          <p:spPr bwMode="auto">
            <a:xfrm flipV="1">
              <a:off x="6626225" y="2306638"/>
              <a:ext cx="14288" cy="7731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4" name="Text Box 16"/>
            <p:cNvSpPr txBox="1">
              <a:spLocks noChangeArrowheads="1"/>
            </p:cNvSpPr>
            <p:nvPr/>
          </p:nvSpPr>
          <p:spPr bwMode="auto">
            <a:xfrm>
              <a:off x="7346950" y="4298950"/>
              <a:ext cx="6238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AP 2</a:t>
              </a:r>
            </a:p>
          </p:txBody>
        </p:sp>
        <p:sp>
          <p:nvSpPr>
            <p:cNvPr id="74765" name="Text Box 17"/>
            <p:cNvSpPr txBox="1">
              <a:spLocks noChangeArrowheads="1"/>
            </p:cNvSpPr>
            <p:nvPr/>
          </p:nvSpPr>
          <p:spPr bwMode="auto">
            <a:xfrm>
              <a:off x="6029325" y="3862388"/>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600"/>
            </a:p>
          </p:txBody>
        </p:sp>
        <p:sp>
          <p:nvSpPr>
            <p:cNvPr id="74766" name="Text Box 18"/>
            <p:cNvSpPr txBox="1">
              <a:spLocks noChangeArrowheads="1"/>
            </p:cNvSpPr>
            <p:nvPr/>
          </p:nvSpPr>
          <p:spPr bwMode="auto">
            <a:xfrm>
              <a:off x="5846763" y="3830638"/>
              <a:ext cx="592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AP 1</a:t>
              </a:r>
            </a:p>
          </p:txBody>
        </p:sp>
        <p:sp>
          <p:nvSpPr>
            <p:cNvPr id="74767" name="Text Box 19"/>
            <p:cNvSpPr txBox="1">
              <a:spLocks noChangeArrowheads="1"/>
            </p:cNvSpPr>
            <p:nvPr/>
          </p:nvSpPr>
          <p:spPr bwMode="auto">
            <a:xfrm>
              <a:off x="5973763" y="4833938"/>
              <a:ext cx="431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H1</a:t>
              </a:r>
            </a:p>
          </p:txBody>
        </p:sp>
        <p:sp>
          <p:nvSpPr>
            <p:cNvPr id="74768" name="Text Box 20"/>
            <p:cNvSpPr txBox="1">
              <a:spLocks noChangeArrowheads="1"/>
            </p:cNvSpPr>
            <p:nvPr/>
          </p:nvSpPr>
          <p:spPr bwMode="auto">
            <a:xfrm>
              <a:off x="8035925" y="4681538"/>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600"/>
            </a:p>
          </p:txBody>
        </p:sp>
        <p:sp>
          <p:nvSpPr>
            <p:cNvPr id="74769" name="Text Box 21"/>
            <p:cNvSpPr txBox="1">
              <a:spLocks noChangeArrowheads="1"/>
            </p:cNvSpPr>
            <p:nvPr/>
          </p:nvSpPr>
          <p:spPr bwMode="auto">
            <a:xfrm>
              <a:off x="7620000" y="4846638"/>
              <a:ext cx="7667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BBS 2</a:t>
              </a:r>
            </a:p>
          </p:txBody>
        </p:sp>
        <p:sp>
          <p:nvSpPr>
            <p:cNvPr id="74770" name="Text Box 22"/>
            <p:cNvSpPr txBox="1">
              <a:spLocks noChangeArrowheads="1"/>
            </p:cNvSpPr>
            <p:nvPr/>
          </p:nvSpPr>
          <p:spPr bwMode="auto">
            <a:xfrm>
              <a:off x="5145088" y="3343275"/>
              <a:ext cx="7350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600">
                  <a:latin typeface="Comic Sans MS" pitchFamily="66" charset="0"/>
                </a:rPr>
                <a:t>BBS 1</a:t>
              </a:r>
            </a:p>
          </p:txBody>
        </p:sp>
        <p:grpSp>
          <p:nvGrpSpPr>
            <p:cNvPr id="74771" name="Group 23"/>
            <p:cNvGrpSpPr>
              <a:grpSpLocks/>
            </p:cNvGrpSpPr>
            <p:nvPr/>
          </p:nvGrpSpPr>
          <p:grpSpPr bwMode="auto">
            <a:xfrm>
              <a:off x="6327775" y="3025775"/>
              <a:ext cx="412750" cy="284163"/>
              <a:chOff x="2016" y="960"/>
              <a:chExt cx="288" cy="209"/>
            </a:xfrm>
          </p:grpSpPr>
          <p:sp>
            <p:nvSpPr>
              <p:cNvPr id="74834" name="Line 24"/>
              <p:cNvSpPr>
                <a:spLocks noChangeShapeType="1"/>
              </p:cNvSpPr>
              <p:nvPr/>
            </p:nvSpPr>
            <p:spPr bwMode="auto">
              <a:xfrm>
                <a:off x="2304" y="96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4835" name="Rectangle 25"/>
              <p:cNvSpPr>
                <a:spLocks noChangeArrowheads="1"/>
              </p:cNvSpPr>
              <p:nvPr/>
            </p:nvSpPr>
            <p:spPr bwMode="auto">
              <a:xfrm>
                <a:off x="2016" y="1104"/>
                <a:ext cx="267" cy="65"/>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nvGrpSpPr>
              <p:cNvPr id="74836" name="Group 26"/>
              <p:cNvGrpSpPr>
                <a:grpSpLocks/>
              </p:cNvGrpSpPr>
              <p:nvPr/>
            </p:nvGrpSpPr>
            <p:grpSpPr bwMode="auto">
              <a:xfrm>
                <a:off x="2160" y="1008"/>
                <a:ext cx="109" cy="91"/>
                <a:chOff x="576" y="3456"/>
                <a:chExt cx="288" cy="240"/>
              </a:xfrm>
            </p:grpSpPr>
            <p:sp>
              <p:nvSpPr>
                <p:cNvPr id="74837" name="Line 27"/>
                <p:cNvSpPr>
                  <a:spLocks noChangeShapeType="1"/>
                </p:cNvSpPr>
                <p:nvPr/>
              </p:nvSpPr>
              <p:spPr bwMode="auto">
                <a:xfrm>
                  <a:off x="624" y="3456"/>
                  <a:ext cx="192"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4838" name="Line 28"/>
                <p:cNvSpPr>
                  <a:spLocks noChangeShapeType="1"/>
                </p:cNvSpPr>
                <p:nvPr/>
              </p:nvSpPr>
              <p:spPr bwMode="auto">
                <a:xfrm flipH="1">
                  <a:off x="576" y="3456"/>
                  <a:ext cx="288"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grpSp>
          <p:nvGrpSpPr>
            <p:cNvPr id="74772" name="Group 29"/>
            <p:cNvGrpSpPr>
              <a:grpSpLocks/>
            </p:cNvGrpSpPr>
            <p:nvPr/>
          </p:nvGrpSpPr>
          <p:grpSpPr bwMode="auto">
            <a:xfrm>
              <a:off x="7243763" y="3711575"/>
              <a:ext cx="842962" cy="600075"/>
              <a:chOff x="1160" y="2192"/>
              <a:chExt cx="589" cy="440"/>
            </a:xfrm>
          </p:grpSpPr>
          <p:pic>
            <p:nvPicPr>
              <p:cNvPr id="74816" name="Picture 30" descr="31u_bnrz[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1349" y="2458"/>
                <a:ext cx="21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817" name="AutoShape 31"/>
              <p:cNvSpPr>
                <a:spLocks noChangeAspect="1" noChangeArrowheads="1" noTextEdit="1"/>
              </p:cNvSpPr>
              <p:nvPr/>
            </p:nvSpPr>
            <p:spPr bwMode="auto">
              <a:xfrm>
                <a:off x="1160" y="2192"/>
                <a:ext cx="589"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818" name="Freeform 32"/>
              <p:cNvSpPr>
                <a:spLocks/>
              </p:cNvSpPr>
              <p:nvPr/>
            </p:nvSpPr>
            <p:spPr bwMode="auto">
              <a:xfrm>
                <a:off x="1283" y="2231"/>
                <a:ext cx="83" cy="102"/>
              </a:xfrm>
              <a:custGeom>
                <a:avLst/>
                <a:gdLst>
                  <a:gd name="T0" fmla="*/ 0 w 247"/>
                  <a:gd name="T1" fmla="*/ 1 h 203"/>
                  <a:gd name="T2" fmla="*/ 0 w 247"/>
                  <a:gd name="T3" fmla="*/ 1 h 203"/>
                  <a:gd name="T4" fmla="*/ 0 w 247"/>
                  <a:gd name="T5" fmla="*/ 1 h 203"/>
                  <a:gd name="T6" fmla="*/ 0 w 247"/>
                  <a:gd name="T7" fmla="*/ 1 h 203"/>
                  <a:gd name="T8" fmla="*/ 0 w 247"/>
                  <a:gd name="T9" fmla="*/ 1 h 203"/>
                  <a:gd name="T10" fmla="*/ 0 w 247"/>
                  <a:gd name="T11" fmla="*/ 1 h 203"/>
                  <a:gd name="T12" fmla="*/ 0 w 247"/>
                  <a:gd name="T13" fmla="*/ 1 h 203"/>
                  <a:gd name="T14" fmla="*/ 0 w 247"/>
                  <a:gd name="T15" fmla="*/ 1 h 203"/>
                  <a:gd name="T16" fmla="*/ 0 w 247"/>
                  <a:gd name="T17" fmla="*/ 1 h 203"/>
                  <a:gd name="T18" fmla="*/ 0 w 247"/>
                  <a:gd name="T19" fmla="*/ 1 h 203"/>
                  <a:gd name="T20" fmla="*/ 0 w 247"/>
                  <a:gd name="T21" fmla="*/ 1 h 203"/>
                  <a:gd name="T22" fmla="*/ 0 w 247"/>
                  <a:gd name="T23" fmla="*/ 1 h 203"/>
                  <a:gd name="T24" fmla="*/ 0 w 247"/>
                  <a:gd name="T25" fmla="*/ 1 h 203"/>
                  <a:gd name="T26" fmla="*/ 0 w 247"/>
                  <a:gd name="T27" fmla="*/ 1 h 203"/>
                  <a:gd name="T28" fmla="*/ 0 w 247"/>
                  <a:gd name="T29" fmla="*/ 1 h 203"/>
                  <a:gd name="T30" fmla="*/ 0 w 247"/>
                  <a:gd name="T31" fmla="*/ 1 h 203"/>
                  <a:gd name="T32" fmla="*/ 0 w 247"/>
                  <a:gd name="T33" fmla="*/ 1 h 203"/>
                  <a:gd name="T34" fmla="*/ 0 w 247"/>
                  <a:gd name="T35" fmla="*/ 1 h 203"/>
                  <a:gd name="T36" fmla="*/ 0 w 247"/>
                  <a:gd name="T37" fmla="*/ 1 h 203"/>
                  <a:gd name="T38" fmla="*/ 0 w 247"/>
                  <a:gd name="T39" fmla="*/ 1 h 203"/>
                  <a:gd name="T40" fmla="*/ 0 w 247"/>
                  <a:gd name="T41" fmla="*/ 1 h 203"/>
                  <a:gd name="T42" fmla="*/ 0 w 247"/>
                  <a:gd name="T43" fmla="*/ 1 h 203"/>
                  <a:gd name="T44" fmla="*/ 0 w 247"/>
                  <a:gd name="T45" fmla="*/ 1 h 203"/>
                  <a:gd name="T46" fmla="*/ 0 w 247"/>
                  <a:gd name="T47" fmla="*/ 1 h 203"/>
                  <a:gd name="T48" fmla="*/ 0 w 247"/>
                  <a:gd name="T49" fmla="*/ 1 h 203"/>
                  <a:gd name="T50" fmla="*/ 0 w 247"/>
                  <a:gd name="T51" fmla="*/ 1 h 203"/>
                  <a:gd name="T52" fmla="*/ 0 w 247"/>
                  <a:gd name="T53" fmla="*/ 1 h 203"/>
                  <a:gd name="T54" fmla="*/ 0 w 247"/>
                  <a:gd name="T55" fmla="*/ 1 h 203"/>
                  <a:gd name="T56" fmla="*/ 0 w 247"/>
                  <a:gd name="T57" fmla="*/ 1 h 203"/>
                  <a:gd name="T58" fmla="*/ 0 w 247"/>
                  <a:gd name="T59" fmla="*/ 1 h 203"/>
                  <a:gd name="T60" fmla="*/ 0 w 247"/>
                  <a:gd name="T61" fmla="*/ 1 h 203"/>
                  <a:gd name="T62" fmla="*/ 0 w 247"/>
                  <a:gd name="T63" fmla="*/ 1 h 203"/>
                  <a:gd name="T64" fmla="*/ 0 w 247"/>
                  <a:gd name="T65" fmla="*/ 1 h 203"/>
                  <a:gd name="T66" fmla="*/ 0 w 247"/>
                  <a:gd name="T67" fmla="*/ 1 h 203"/>
                  <a:gd name="T68" fmla="*/ 0 w 247"/>
                  <a:gd name="T69" fmla="*/ 1 h 203"/>
                  <a:gd name="T70" fmla="*/ 0 w 247"/>
                  <a:gd name="T71" fmla="*/ 1 h 203"/>
                  <a:gd name="T72" fmla="*/ 0 w 247"/>
                  <a:gd name="T73" fmla="*/ 1 h 203"/>
                  <a:gd name="T74" fmla="*/ 0 w 247"/>
                  <a:gd name="T75" fmla="*/ 1 h 203"/>
                  <a:gd name="T76" fmla="*/ 0 w 247"/>
                  <a:gd name="T77" fmla="*/ 1 h 203"/>
                  <a:gd name="T78" fmla="*/ 0 w 247"/>
                  <a:gd name="T79" fmla="*/ 1 h 203"/>
                  <a:gd name="T80" fmla="*/ 0 w 247"/>
                  <a:gd name="T81" fmla="*/ 1 h 203"/>
                  <a:gd name="T82" fmla="*/ 0 w 247"/>
                  <a:gd name="T83" fmla="*/ 1 h 203"/>
                  <a:gd name="T84" fmla="*/ 0 w 247"/>
                  <a:gd name="T85" fmla="*/ 0 h 203"/>
                  <a:gd name="T86" fmla="*/ 0 w 247"/>
                  <a:gd name="T87" fmla="*/ 1 h 203"/>
                  <a:gd name="T88" fmla="*/ 0 w 247"/>
                  <a:gd name="T89" fmla="*/ 1 h 203"/>
                  <a:gd name="T90" fmla="*/ 0 w 247"/>
                  <a:gd name="T91" fmla="*/ 1 h 203"/>
                  <a:gd name="T92" fmla="*/ 0 w 247"/>
                  <a:gd name="T93" fmla="*/ 1 h 203"/>
                  <a:gd name="T94" fmla="*/ 0 w 247"/>
                  <a:gd name="T95" fmla="*/ 1 h 203"/>
                  <a:gd name="T96" fmla="*/ 0 w 247"/>
                  <a:gd name="T97" fmla="*/ 1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7"/>
                  <a:gd name="T148" fmla="*/ 0 h 203"/>
                  <a:gd name="T149" fmla="*/ 247 w 247"/>
                  <a:gd name="T150" fmla="*/ 203 h 2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19" name="Freeform 33"/>
              <p:cNvSpPr>
                <a:spLocks/>
              </p:cNvSpPr>
              <p:nvPr/>
            </p:nvSpPr>
            <p:spPr bwMode="auto">
              <a:xfrm>
                <a:off x="1424" y="2230"/>
                <a:ext cx="52" cy="79"/>
              </a:xfrm>
              <a:custGeom>
                <a:avLst/>
                <a:gdLst>
                  <a:gd name="T0" fmla="*/ 0 w 158"/>
                  <a:gd name="T1" fmla="*/ 1 h 158"/>
                  <a:gd name="T2" fmla="*/ 0 w 158"/>
                  <a:gd name="T3" fmla="*/ 1 h 158"/>
                  <a:gd name="T4" fmla="*/ 0 w 158"/>
                  <a:gd name="T5" fmla="*/ 1 h 158"/>
                  <a:gd name="T6" fmla="*/ 0 w 158"/>
                  <a:gd name="T7" fmla="*/ 1 h 158"/>
                  <a:gd name="T8" fmla="*/ 0 w 158"/>
                  <a:gd name="T9" fmla="*/ 1 h 158"/>
                  <a:gd name="T10" fmla="*/ 0 w 158"/>
                  <a:gd name="T11" fmla="*/ 1 h 158"/>
                  <a:gd name="T12" fmla="*/ 0 w 158"/>
                  <a:gd name="T13" fmla="*/ 1 h 158"/>
                  <a:gd name="T14" fmla="*/ 0 w 158"/>
                  <a:gd name="T15" fmla="*/ 1 h 158"/>
                  <a:gd name="T16" fmla="*/ 0 w 158"/>
                  <a:gd name="T17" fmla="*/ 1 h 158"/>
                  <a:gd name="T18" fmla="*/ 0 w 158"/>
                  <a:gd name="T19" fmla="*/ 1 h 158"/>
                  <a:gd name="T20" fmla="*/ 0 w 158"/>
                  <a:gd name="T21" fmla="*/ 1 h 158"/>
                  <a:gd name="T22" fmla="*/ 0 w 158"/>
                  <a:gd name="T23" fmla="*/ 1 h 158"/>
                  <a:gd name="T24" fmla="*/ 0 w 158"/>
                  <a:gd name="T25" fmla="*/ 1 h 158"/>
                  <a:gd name="T26" fmla="*/ 0 w 158"/>
                  <a:gd name="T27" fmla="*/ 1 h 158"/>
                  <a:gd name="T28" fmla="*/ 0 w 158"/>
                  <a:gd name="T29" fmla="*/ 1 h 158"/>
                  <a:gd name="T30" fmla="*/ 0 w 158"/>
                  <a:gd name="T31" fmla="*/ 1 h 158"/>
                  <a:gd name="T32" fmla="*/ 0 w 158"/>
                  <a:gd name="T33" fmla="*/ 1 h 158"/>
                  <a:gd name="T34" fmla="*/ 0 w 158"/>
                  <a:gd name="T35" fmla="*/ 1 h 158"/>
                  <a:gd name="T36" fmla="*/ 0 w 158"/>
                  <a:gd name="T37" fmla="*/ 1 h 158"/>
                  <a:gd name="T38" fmla="*/ 0 w 158"/>
                  <a:gd name="T39" fmla="*/ 1 h 158"/>
                  <a:gd name="T40" fmla="*/ 0 w 158"/>
                  <a:gd name="T41" fmla="*/ 1 h 158"/>
                  <a:gd name="T42" fmla="*/ 0 w 158"/>
                  <a:gd name="T43" fmla="*/ 1 h 158"/>
                  <a:gd name="T44" fmla="*/ 0 w 158"/>
                  <a:gd name="T45" fmla="*/ 1 h 158"/>
                  <a:gd name="T46" fmla="*/ 0 w 158"/>
                  <a:gd name="T47" fmla="*/ 1 h 158"/>
                  <a:gd name="T48" fmla="*/ 0 w 158"/>
                  <a:gd name="T49" fmla="*/ 1 h 158"/>
                  <a:gd name="T50" fmla="*/ 0 w 158"/>
                  <a:gd name="T51" fmla="*/ 1 h 158"/>
                  <a:gd name="T52" fmla="*/ 0 w 158"/>
                  <a:gd name="T53" fmla="*/ 1 h 158"/>
                  <a:gd name="T54" fmla="*/ 0 w 158"/>
                  <a:gd name="T55" fmla="*/ 1 h 158"/>
                  <a:gd name="T56" fmla="*/ 0 w 158"/>
                  <a:gd name="T57" fmla="*/ 1 h 158"/>
                  <a:gd name="T58" fmla="*/ 0 w 158"/>
                  <a:gd name="T59" fmla="*/ 1 h 158"/>
                  <a:gd name="T60" fmla="*/ 0 w 158"/>
                  <a:gd name="T61" fmla="*/ 0 h 158"/>
                  <a:gd name="T62" fmla="*/ 0 w 158"/>
                  <a:gd name="T63" fmla="*/ 0 h 158"/>
                  <a:gd name="T64" fmla="*/ 0 w 158"/>
                  <a:gd name="T65" fmla="*/ 1 h 158"/>
                  <a:gd name="T66" fmla="*/ 0 w 158"/>
                  <a:gd name="T67" fmla="*/ 1 h 158"/>
                  <a:gd name="T68" fmla="*/ 0 w 158"/>
                  <a:gd name="T69" fmla="*/ 1 h 158"/>
                  <a:gd name="T70" fmla="*/ 0 w 158"/>
                  <a:gd name="T71" fmla="*/ 1 h 158"/>
                  <a:gd name="T72" fmla="*/ 0 w 158"/>
                  <a:gd name="T73" fmla="*/ 1 h 158"/>
                  <a:gd name="T74" fmla="*/ 0 w 158"/>
                  <a:gd name="T75" fmla="*/ 1 h 158"/>
                  <a:gd name="T76" fmla="*/ 0 w 158"/>
                  <a:gd name="T77" fmla="*/ 1 h 158"/>
                  <a:gd name="T78" fmla="*/ 0 w 158"/>
                  <a:gd name="T79" fmla="*/ 1 h 158"/>
                  <a:gd name="T80" fmla="*/ 0 w 158"/>
                  <a:gd name="T81" fmla="*/ 1 h 1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8"/>
                  <a:gd name="T124" fmla="*/ 0 h 158"/>
                  <a:gd name="T125" fmla="*/ 158 w 158"/>
                  <a:gd name="T126" fmla="*/ 158 h 1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20" name="Freeform 34"/>
              <p:cNvSpPr>
                <a:spLocks/>
              </p:cNvSpPr>
              <p:nvPr/>
            </p:nvSpPr>
            <p:spPr bwMode="auto">
              <a:xfrm>
                <a:off x="1232" y="2211"/>
                <a:ext cx="133" cy="166"/>
              </a:xfrm>
              <a:custGeom>
                <a:avLst/>
                <a:gdLst>
                  <a:gd name="T0" fmla="*/ 0 w 399"/>
                  <a:gd name="T1" fmla="*/ 1 h 331"/>
                  <a:gd name="T2" fmla="*/ 0 w 399"/>
                  <a:gd name="T3" fmla="*/ 1 h 331"/>
                  <a:gd name="T4" fmla="*/ 0 w 399"/>
                  <a:gd name="T5" fmla="*/ 1 h 331"/>
                  <a:gd name="T6" fmla="*/ 0 w 399"/>
                  <a:gd name="T7" fmla="*/ 1 h 331"/>
                  <a:gd name="T8" fmla="*/ 0 w 399"/>
                  <a:gd name="T9" fmla="*/ 1 h 331"/>
                  <a:gd name="T10" fmla="*/ 0 w 399"/>
                  <a:gd name="T11" fmla="*/ 1 h 331"/>
                  <a:gd name="T12" fmla="*/ 0 w 399"/>
                  <a:gd name="T13" fmla="*/ 1 h 331"/>
                  <a:gd name="T14" fmla="*/ 0 w 399"/>
                  <a:gd name="T15" fmla="*/ 1 h 331"/>
                  <a:gd name="T16" fmla="*/ 0 w 399"/>
                  <a:gd name="T17" fmla="*/ 1 h 331"/>
                  <a:gd name="T18" fmla="*/ 0 w 399"/>
                  <a:gd name="T19" fmla="*/ 1 h 331"/>
                  <a:gd name="T20" fmla="*/ 0 w 399"/>
                  <a:gd name="T21" fmla="*/ 1 h 331"/>
                  <a:gd name="T22" fmla="*/ 0 w 399"/>
                  <a:gd name="T23" fmla="*/ 1 h 331"/>
                  <a:gd name="T24" fmla="*/ 0 w 399"/>
                  <a:gd name="T25" fmla="*/ 1 h 331"/>
                  <a:gd name="T26" fmla="*/ 0 w 399"/>
                  <a:gd name="T27" fmla="*/ 1 h 331"/>
                  <a:gd name="T28" fmla="*/ 0 w 399"/>
                  <a:gd name="T29" fmla="*/ 1 h 331"/>
                  <a:gd name="T30" fmla="*/ 0 w 399"/>
                  <a:gd name="T31" fmla="*/ 1 h 331"/>
                  <a:gd name="T32" fmla="*/ 0 w 399"/>
                  <a:gd name="T33" fmla="*/ 1 h 331"/>
                  <a:gd name="T34" fmla="*/ 0 w 399"/>
                  <a:gd name="T35" fmla="*/ 1 h 331"/>
                  <a:gd name="T36" fmla="*/ 0 w 399"/>
                  <a:gd name="T37" fmla="*/ 1 h 331"/>
                  <a:gd name="T38" fmla="*/ 0 w 399"/>
                  <a:gd name="T39" fmla="*/ 1 h 331"/>
                  <a:gd name="T40" fmla="*/ 0 w 399"/>
                  <a:gd name="T41" fmla="*/ 1 h 331"/>
                  <a:gd name="T42" fmla="*/ 0 w 399"/>
                  <a:gd name="T43" fmla="*/ 1 h 331"/>
                  <a:gd name="T44" fmla="*/ 0 w 399"/>
                  <a:gd name="T45" fmla="*/ 1 h 331"/>
                  <a:gd name="T46" fmla="*/ 0 w 399"/>
                  <a:gd name="T47" fmla="*/ 1 h 331"/>
                  <a:gd name="T48" fmla="*/ 0 w 399"/>
                  <a:gd name="T49" fmla="*/ 1 h 331"/>
                  <a:gd name="T50" fmla="*/ 0 w 399"/>
                  <a:gd name="T51" fmla="*/ 1 h 331"/>
                  <a:gd name="T52" fmla="*/ 0 w 399"/>
                  <a:gd name="T53" fmla="*/ 1 h 331"/>
                  <a:gd name="T54" fmla="*/ 0 w 399"/>
                  <a:gd name="T55" fmla="*/ 1 h 331"/>
                  <a:gd name="T56" fmla="*/ 0 w 399"/>
                  <a:gd name="T57" fmla="*/ 1 h 331"/>
                  <a:gd name="T58" fmla="*/ 0 w 399"/>
                  <a:gd name="T59" fmla="*/ 1 h 331"/>
                  <a:gd name="T60" fmla="*/ 0 w 399"/>
                  <a:gd name="T61" fmla="*/ 1 h 331"/>
                  <a:gd name="T62" fmla="*/ 0 w 399"/>
                  <a:gd name="T63" fmla="*/ 1 h 331"/>
                  <a:gd name="T64" fmla="*/ 0 w 399"/>
                  <a:gd name="T65" fmla="*/ 1 h 331"/>
                  <a:gd name="T66" fmla="*/ 0 w 399"/>
                  <a:gd name="T67" fmla="*/ 1 h 331"/>
                  <a:gd name="T68" fmla="*/ 0 w 399"/>
                  <a:gd name="T69" fmla="*/ 1 h 331"/>
                  <a:gd name="T70" fmla="*/ 0 w 399"/>
                  <a:gd name="T71" fmla="*/ 1 h 331"/>
                  <a:gd name="T72" fmla="*/ 0 w 399"/>
                  <a:gd name="T73" fmla="*/ 1 h 331"/>
                  <a:gd name="T74" fmla="*/ 0 w 399"/>
                  <a:gd name="T75" fmla="*/ 1 h 331"/>
                  <a:gd name="T76" fmla="*/ 0 w 399"/>
                  <a:gd name="T77" fmla="*/ 1 h 331"/>
                  <a:gd name="T78" fmla="*/ 0 w 399"/>
                  <a:gd name="T79" fmla="*/ 1 h 331"/>
                  <a:gd name="T80" fmla="*/ 0 w 399"/>
                  <a:gd name="T81" fmla="*/ 0 h 331"/>
                  <a:gd name="T82" fmla="*/ 0 w 399"/>
                  <a:gd name="T83" fmla="*/ 1 h 331"/>
                  <a:gd name="T84" fmla="*/ 0 w 399"/>
                  <a:gd name="T85" fmla="*/ 1 h 331"/>
                  <a:gd name="T86" fmla="*/ 0 w 399"/>
                  <a:gd name="T87" fmla="*/ 1 h 3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1"/>
                  <a:gd name="T134" fmla="*/ 399 w 399"/>
                  <a:gd name="T135" fmla="*/ 331 h 3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21" name="Freeform 35"/>
              <p:cNvSpPr>
                <a:spLocks/>
              </p:cNvSpPr>
              <p:nvPr/>
            </p:nvSpPr>
            <p:spPr bwMode="auto">
              <a:xfrm>
                <a:off x="1419" y="2206"/>
                <a:ext cx="116" cy="110"/>
              </a:xfrm>
              <a:custGeom>
                <a:avLst/>
                <a:gdLst>
                  <a:gd name="T0" fmla="*/ 0 w 350"/>
                  <a:gd name="T1" fmla="*/ 0 h 221"/>
                  <a:gd name="T2" fmla="*/ 0 w 350"/>
                  <a:gd name="T3" fmla="*/ 0 h 221"/>
                  <a:gd name="T4" fmla="*/ 0 w 350"/>
                  <a:gd name="T5" fmla="*/ 0 h 221"/>
                  <a:gd name="T6" fmla="*/ 0 w 350"/>
                  <a:gd name="T7" fmla="*/ 0 h 221"/>
                  <a:gd name="T8" fmla="*/ 0 w 350"/>
                  <a:gd name="T9" fmla="*/ 0 h 221"/>
                  <a:gd name="T10" fmla="*/ 0 w 350"/>
                  <a:gd name="T11" fmla="*/ 0 h 221"/>
                  <a:gd name="T12" fmla="*/ 0 w 350"/>
                  <a:gd name="T13" fmla="*/ 0 h 221"/>
                  <a:gd name="T14" fmla="*/ 0 w 350"/>
                  <a:gd name="T15" fmla="*/ 0 h 221"/>
                  <a:gd name="T16" fmla="*/ 0 w 350"/>
                  <a:gd name="T17" fmla="*/ 0 h 221"/>
                  <a:gd name="T18" fmla="*/ 0 w 350"/>
                  <a:gd name="T19" fmla="*/ 0 h 221"/>
                  <a:gd name="T20" fmla="*/ 0 w 350"/>
                  <a:gd name="T21" fmla="*/ 0 h 221"/>
                  <a:gd name="T22" fmla="*/ 0 w 350"/>
                  <a:gd name="T23" fmla="*/ 0 h 221"/>
                  <a:gd name="T24" fmla="*/ 0 w 350"/>
                  <a:gd name="T25" fmla="*/ 0 h 221"/>
                  <a:gd name="T26" fmla="*/ 0 w 350"/>
                  <a:gd name="T27" fmla="*/ 0 h 221"/>
                  <a:gd name="T28" fmla="*/ 0 w 350"/>
                  <a:gd name="T29" fmla="*/ 0 h 221"/>
                  <a:gd name="T30" fmla="*/ 0 w 350"/>
                  <a:gd name="T31" fmla="*/ 0 h 221"/>
                  <a:gd name="T32" fmla="*/ 0 w 350"/>
                  <a:gd name="T33" fmla="*/ 0 h 221"/>
                  <a:gd name="T34" fmla="*/ 0 w 350"/>
                  <a:gd name="T35" fmla="*/ 0 h 221"/>
                  <a:gd name="T36" fmla="*/ 0 w 350"/>
                  <a:gd name="T37" fmla="*/ 0 h 221"/>
                  <a:gd name="T38" fmla="*/ 0 w 350"/>
                  <a:gd name="T39" fmla="*/ 0 h 221"/>
                  <a:gd name="T40" fmla="*/ 0 w 350"/>
                  <a:gd name="T41" fmla="*/ 0 h 221"/>
                  <a:gd name="T42" fmla="*/ 0 w 350"/>
                  <a:gd name="T43" fmla="*/ 0 h 221"/>
                  <a:gd name="T44" fmla="*/ 0 w 350"/>
                  <a:gd name="T45" fmla="*/ 0 h 221"/>
                  <a:gd name="T46" fmla="*/ 0 w 350"/>
                  <a:gd name="T47" fmla="*/ 0 h 221"/>
                  <a:gd name="T48" fmla="*/ 0 w 350"/>
                  <a:gd name="T49" fmla="*/ 0 h 221"/>
                  <a:gd name="T50" fmla="*/ 0 w 350"/>
                  <a:gd name="T51" fmla="*/ 0 h 221"/>
                  <a:gd name="T52" fmla="*/ 0 w 350"/>
                  <a:gd name="T53" fmla="*/ 0 h 221"/>
                  <a:gd name="T54" fmla="*/ 0 w 350"/>
                  <a:gd name="T55" fmla="*/ 0 h 221"/>
                  <a:gd name="T56" fmla="*/ 0 w 350"/>
                  <a:gd name="T57" fmla="*/ 0 h 221"/>
                  <a:gd name="T58" fmla="*/ 0 w 350"/>
                  <a:gd name="T59" fmla="*/ 0 h 221"/>
                  <a:gd name="T60" fmla="*/ 0 w 350"/>
                  <a:gd name="T61" fmla="*/ 0 h 221"/>
                  <a:gd name="T62" fmla="*/ 0 w 350"/>
                  <a:gd name="T63" fmla="*/ 0 h 221"/>
                  <a:gd name="T64" fmla="*/ 0 w 350"/>
                  <a:gd name="T65" fmla="*/ 0 h 221"/>
                  <a:gd name="T66" fmla="*/ 0 w 350"/>
                  <a:gd name="T67" fmla="*/ 0 h 221"/>
                  <a:gd name="T68" fmla="*/ 0 w 350"/>
                  <a:gd name="T69" fmla="*/ 0 h 221"/>
                  <a:gd name="T70" fmla="*/ 0 w 350"/>
                  <a:gd name="T71" fmla="*/ 0 h 221"/>
                  <a:gd name="T72" fmla="*/ 0 w 350"/>
                  <a:gd name="T73" fmla="*/ 0 h 221"/>
                  <a:gd name="T74" fmla="*/ 0 w 350"/>
                  <a:gd name="T75" fmla="*/ 0 h 221"/>
                  <a:gd name="T76" fmla="*/ 0 w 350"/>
                  <a:gd name="T77" fmla="*/ 0 h 221"/>
                  <a:gd name="T78" fmla="*/ 0 w 350"/>
                  <a:gd name="T79" fmla="*/ 0 h 221"/>
                  <a:gd name="T80" fmla="*/ 0 w 350"/>
                  <a:gd name="T81" fmla="*/ 0 h 221"/>
                  <a:gd name="T82" fmla="*/ 0 w 350"/>
                  <a:gd name="T83" fmla="*/ 0 h 221"/>
                  <a:gd name="T84" fmla="*/ 0 w 350"/>
                  <a:gd name="T85" fmla="*/ 0 h 221"/>
                  <a:gd name="T86" fmla="*/ 0 w 350"/>
                  <a:gd name="T87" fmla="*/ 0 h 221"/>
                  <a:gd name="T88" fmla="*/ 0 w 350"/>
                  <a:gd name="T89" fmla="*/ 0 h 221"/>
                  <a:gd name="T90" fmla="*/ 0 w 350"/>
                  <a:gd name="T91" fmla="*/ 0 h 221"/>
                  <a:gd name="T92" fmla="*/ 0 w 350"/>
                  <a:gd name="T93" fmla="*/ 0 h 221"/>
                  <a:gd name="T94" fmla="*/ 0 w 350"/>
                  <a:gd name="T95" fmla="*/ 0 h 221"/>
                  <a:gd name="T96" fmla="*/ 0 w 350"/>
                  <a:gd name="T97" fmla="*/ 0 h 221"/>
                  <a:gd name="T98" fmla="*/ 0 w 350"/>
                  <a:gd name="T99" fmla="*/ 0 h 221"/>
                  <a:gd name="T100" fmla="*/ 0 w 350"/>
                  <a:gd name="T101" fmla="*/ 0 h 221"/>
                  <a:gd name="T102" fmla="*/ 0 w 350"/>
                  <a:gd name="T103" fmla="*/ 0 h 221"/>
                  <a:gd name="T104" fmla="*/ 0 w 350"/>
                  <a:gd name="T105" fmla="*/ 0 h 221"/>
                  <a:gd name="T106" fmla="*/ 0 w 350"/>
                  <a:gd name="T107" fmla="*/ 0 h 221"/>
                  <a:gd name="T108" fmla="*/ 0 w 350"/>
                  <a:gd name="T109" fmla="*/ 0 h 221"/>
                  <a:gd name="T110" fmla="*/ 0 w 350"/>
                  <a:gd name="T111" fmla="*/ 0 h 221"/>
                  <a:gd name="T112" fmla="*/ 0 w 350"/>
                  <a:gd name="T113" fmla="*/ 0 h 221"/>
                  <a:gd name="T114" fmla="*/ 0 w 350"/>
                  <a:gd name="T115" fmla="*/ 0 h 221"/>
                  <a:gd name="T116" fmla="*/ 0 w 350"/>
                  <a:gd name="T117" fmla="*/ 0 h 221"/>
                  <a:gd name="T118" fmla="*/ 0 w 350"/>
                  <a:gd name="T119" fmla="*/ 0 h 221"/>
                  <a:gd name="T120" fmla="*/ 0 w 350"/>
                  <a:gd name="T121" fmla="*/ 0 h 2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0"/>
                  <a:gd name="T184" fmla="*/ 0 h 221"/>
                  <a:gd name="T185" fmla="*/ 350 w 350"/>
                  <a:gd name="T186" fmla="*/ 221 h 2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22" name="Freeform 36"/>
              <p:cNvSpPr>
                <a:spLocks/>
              </p:cNvSpPr>
              <p:nvPr/>
            </p:nvSpPr>
            <p:spPr bwMode="auto">
              <a:xfrm>
                <a:off x="1181" y="2256"/>
                <a:ext cx="48" cy="105"/>
              </a:xfrm>
              <a:custGeom>
                <a:avLst/>
                <a:gdLst>
                  <a:gd name="T0" fmla="*/ 0 w 142"/>
                  <a:gd name="T1" fmla="*/ 1 h 208"/>
                  <a:gd name="T2" fmla="*/ 0 w 142"/>
                  <a:gd name="T3" fmla="*/ 1 h 208"/>
                  <a:gd name="T4" fmla="*/ 0 w 142"/>
                  <a:gd name="T5" fmla="*/ 1 h 208"/>
                  <a:gd name="T6" fmla="*/ 0 w 142"/>
                  <a:gd name="T7" fmla="*/ 1 h 208"/>
                  <a:gd name="T8" fmla="*/ 0 w 142"/>
                  <a:gd name="T9" fmla="*/ 1 h 208"/>
                  <a:gd name="T10" fmla="*/ 0 w 142"/>
                  <a:gd name="T11" fmla="*/ 1 h 208"/>
                  <a:gd name="T12" fmla="*/ 0 w 142"/>
                  <a:gd name="T13" fmla="*/ 1 h 208"/>
                  <a:gd name="T14" fmla="*/ 0 w 142"/>
                  <a:gd name="T15" fmla="*/ 1 h 208"/>
                  <a:gd name="T16" fmla="*/ 0 w 142"/>
                  <a:gd name="T17" fmla="*/ 1 h 208"/>
                  <a:gd name="T18" fmla="*/ 0 w 142"/>
                  <a:gd name="T19" fmla="*/ 1 h 208"/>
                  <a:gd name="T20" fmla="*/ 0 w 142"/>
                  <a:gd name="T21" fmla="*/ 1 h 208"/>
                  <a:gd name="T22" fmla="*/ 0 w 142"/>
                  <a:gd name="T23" fmla="*/ 1 h 208"/>
                  <a:gd name="T24" fmla="*/ 0 w 142"/>
                  <a:gd name="T25" fmla="*/ 1 h 208"/>
                  <a:gd name="T26" fmla="*/ 0 w 142"/>
                  <a:gd name="T27" fmla="*/ 1 h 208"/>
                  <a:gd name="T28" fmla="*/ 0 w 142"/>
                  <a:gd name="T29" fmla="*/ 1 h 208"/>
                  <a:gd name="T30" fmla="*/ 0 w 142"/>
                  <a:gd name="T31" fmla="*/ 1 h 208"/>
                  <a:gd name="T32" fmla="*/ 0 w 142"/>
                  <a:gd name="T33" fmla="*/ 1 h 208"/>
                  <a:gd name="T34" fmla="*/ 0 w 142"/>
                  <a:gd name="T35" fmla="*/ 1 h 208"/>
                  <a:gd name="T36" fmla="*/ 0 w 142"/>
                  <a:gd name="T37" fmla="*/ 1 h 208"/>
                  <a:gd name="T38" fmla="*/ 0 w 142"/>
                  <a:gd name="T39" fmla="*/ 1 h 208"/>
                  <a:gd name="T40" fmla="*/ 0 w 142"/>
                  <a:gd name="T41" fmla="*/ 1 h 208"/>
                  <a:gd name="T42" fmla="*/ 0 w 142"/>
                  <a:gd name="T43" fmla="*/ 1 h 208"/>
                  <a:gd name="T44" fmla="*/ 0 w 142"/>
                  <a:gd name="T45" fmla="*/ 1 h 208"/>
                  <a:gd name="T46" fmla="*/ 0 w 142"/>
                  <a:gd name="T47" fmla="*/ 1 h 208"/>
                  <a:gd name="T48" fmla="*/ 0 w 142"/>
                  <a:gd name="T49" fmla="*/ 1 h 208"/>
                  <a:gd name="T50" fmla="*/ 0 w 142"/>
                  <a:gd name="T51" fmla="*/ 1 h 208"/>
                  <a:gd name="T52" fmla="*/ 0 w 142"/>
                  <a:gd name="T53" fmla="*/ 1 h 208"/>
                  <a:gd name="T54" fmla="*/ 0 w 142"/>
                  <a:gd name="T55" fmla="*/ 1 h 208"/>
                  <a:gd name="T56" fmla="*/ 0 w 142"/>
                  <a:gd name="T57" fmla="*/ 1 h 208"/>
                  <a:gd name="T58" fmla="*/ 0 w 142"/>
                  <a:gd name="T59" fmla="*/ 1 h 208"/>
                  <a:gd name="T60" fmla="*/ 0 w 142"/>
                  <a:gd name="T61" fmla="*/ 1 h 208"/>
                  <a:gd name="T62" fmla="*/ 0 w 142"/>
                  <a:gd name="T63" fmla="*/ 1 h 208"/>
                  <a:gd name="T64" fmla="*/ 0 w 142"/>
                  <a:gd name="T65" fmla="*/ 1 h 208"/>
                  <a:gd name="T66" fmla="*/ 0 w 142"/>
                  <a:gd name="T67" fmla="*/ 0 h 208"/>
                  <a:gd name="T68" fmla="*/ 0 w 142"/>
                  <a:gd name="T69" fmla="*/ 1 h 208"/>
                  <a:gd name="T70" fmla="*/ 0 w 142"/>
                  <a:gd name="T71" fmla="*/ 1 h 208"/>
                  <a:gd name="T72" fmla="*/ 0 w 142"/>
                  <a:gd name="T73" fmla="*/ 1 h 208"/>
                  <a:gd name="T74" fmla="*/ 0 w 142"/>
                  <a:gd name="T75" fmla="*/ 1 h 208"/>
                  <a:gd name="T76" fmla="*/ 0 w 142"/>
                  <a:gd name="T77" fmla="*/ 1 h 208"/>
                  <a:gd name="T78" fmla="*/ 0 w 142"/>
                  <a:gd name="T79" fmla="*/ 1 h 208"/>
                  <a:gd name="T80" fmla="*/ 0 w 142"/>
                  <a:gd name="T81" fmla="*/ 1 h 2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8"/>
                  <a:gd name="T125" fmla="*/ 142 w 142"/>
                  <a:gd name="T126" fmla="*/ 208 h 2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23" name="Freeform 37"/>
              <p:cNvSpPr>
                <a:spLocks/>
              </p:cNvSpPr>
              <p:nvPr/>
            </p:nvSpPr>
            <p:spPr bwMode="auto">
              <a:xfrm>
                <a:off x="1515" y="2198"/>
                <a:ext cx="101" cy="136"/>
              </a:xfrm>
              <a:custGeom>
                <a:avLst/>
                <a:gdLst>
                  <a:gd name="T0" fmla="*/ 0 w 304"/>
                  <a:gd name="T1" fmla="*/ 1 h 272"/>
                  <a:gd name="T2" fmla="*/ 0 w 304"/>
                  <a:gd name="T3" fmla="*/ 1 h 272"/>
                  <a:gd name="T4" fmla="*/ 0 w 304"/>
                  <a:gd name="T5" fmla="*/ 1 h 272"/>
                  <a:gd name="T6" fmla="*/ 0 w 304"/>
                  <a:gd name="T7" fmla="*/ 1 h 272"/>
                  <a:gd name="T8" fmla="*/ 0 w 304"/>
                  <a:gd name="T9" fmla="*/ 1 h 272"/>
                  <a:gd name="T10" fmla="*/ 0 w 304"/>
                  <a:gd name="T11" fmla="*/ 1 h 272"/>
                  <a:gd name="T12" fmla="*/ 0 w 304"/>
                  <a:gd name="T13" fmla="*/ 1 h 272"/>
                  <a:gd name="T14" fmla="*/ 0 w 304"/>
                  <a:gd name="T15" fmla="*/ 1 h 272"/>
                  <a:gd name="T16" fmla="*/ 0 w 304"/>
                  <a:gd name="T17" fmla="*/ 1 h 272"/>
                  <a:gd name="T18" fmla="*/ 0 w 304"/>
                  <a:gd name="T19" fmla="*/ 1 h 272"/>
                  <a:gd name="T20" fmla="*/ 0 w 304"/>
                  <a:gd name="T21" fmla="*/ 1 h 272"/>
                  <a:gd name="T22" fmla="*/ 0 w 304"/>
                  <a:gd name="T23" fmla="*/ 1 h 272"/>
                  <a:gd name="T24" fmla="*/ 0 w 304"/>
                  <a:gd name="T25" fmla="*/ 1 h 272"/>
                  <a:gd name="T26" fmla="*/ 0 w 304"/>
                  <a:gd name="T27" fmla="*/ 1 h 272"/>
                  <a:gd name="T28" fmla="*/ 0 w 304"/>
                  <a:gd name="T29" fmla="*/ 1 h 272"/>
                  <a:gd name="T30" fmla="*/ 0 w 304"/>
                  <a:gd name="T31" fmla="*/ 1 h 272"/>
                  <a:gd name="T32" fmla="*/ 0 w 304"/>
                  <a:gd name="T33" fmla="*/ 1 h 272"/>
                  <a:gd name="T34" fmla="*/ 0 w 304"/>
                  <a:gd name="T35" fmla="*/ 1 h 272"/>
                  <a:gd name="T36" fmla="*/ 0 w 304"/>
                  <a:gd name="T37" fmla="*/ 1 h 272"/>
                  <a:gd name="T38" fmla="*/ 0 w 304"/>
                  <a:gd name="T39" fmla="*/ 1 h 272"/>
                  <a:gd name="T40" fmla="*/ 0 w 304"/>
                  <a:gd name="T41" fmla="*/ 1 h 272"/>
                  <a:gd name="T42" fmla="*/ 0 w 304"/>
                  <a:gd name="T43" fmla="*/ 1 h 272"/>
                  <a:gd name="T44" fmla="*/ 0 w 304"/>
                  <a:gd name="T45" fmla="*/ 1 h 272"/>
                  <a:gd name="T46" fmla="*/ 0 w 304"/>
                  <a:gd name="T47" fmla="*/ 1 h 272"/>
                  <a:gd name="T48" fmla="*/ 0 w 304"/>
                  <a:gd name="T49" fmla="*/ 1 h 272"/>
                  <a:gd name="T50" fmla="*/ 0 w 304"/>
                  <a:gd name="T51" fmla="*/ 1 h 272"/>
                  <a:gd name="T52" fmla="*/ 0 w 304"/>
                  <a:gd name="T53" fmla="*/ 1 h 272"/>
                  <a:gd name="T54" fmla="*/ 0 w 304"/>
                  <a:gd name="T55" fmla="*/ 1 h 272"/>
                  <a:gd name="T56" fmla="*/ 0 w 304"/>
                  <a:gd name="T57" fmla="*/ 1 h 272"/>
                  <a:gd name="T58" fmla="*/ 0 w 304"/>
                  <a:gd name="T59" fmla="*/ 1 h 272"/>
                  <a:gd name="T60" fmla="*/ 0 w 304"/>
                  <a:gd name="T61" fmla="*/ 1 h 272"/>
                  <a:gd name="T62" fmla="*/ 0 w 304"/>
                  <a:gd name="T63" fmla="*/ 1 h 272"/>
                  <a:gd name="T64" fmla="*/ 0 w 304"/>
                  <a:gd name="T65" fmla="*/ 1 h 272"/>
                  <a:gd name="T66" fmla="*/ 0 w 304"/>
                  <a:gd name="T67" fmla="*/ 1 h 272"/>
                  <a:gd name="T68" fmla="*/ 0 w 304"/>
                  <a:gd name="T69" fmla="*/ 1 h 272"/>
                  <a:gd name="T70" fmla="*/ 0 w 304"/>
                  <a:gd name="T71" fmla="*/ 1 h 272"/>
                  <a:gd name="T72" fmla="*/ 0 w 304"/>
                  <a:gd name="T73" fmla="*/ 1 h 272"/>
                  <a:gd name="T74" fmla="*/ 0 w 304"/>
                  <a:gd name="T75" fmla="*/ 1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4"/>
                  <a:gd name="T115" fmla="*/ 0 h 272"/>
                  <a:gd name="T116" fmla="*/ 304 w 304"/>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24" name="Freeform 38"/>
              <p:cNvSpPr>
                <a:spLocks/>
              </p:cNvSpPr>
              <p:nvPr/>
            </p:nvSpPr>
            <p:spPr bwMode="auto">
              <a:xfrm>
                <a:off x="1403" y="2357"/>
                <a:ext cx="34" cy="82"/>
              </a:xfrm>
              <a:custGeom>
                <a:avLst/>
                <a:gdLst>
                  <a:gd name="T0" fmla="*/ 0 w 103"/>
                  <a:gd name="T1" fmla="*/ 1 h 164"/>
                  <a:gd name="T2" fmla="*/ 0 w 103"/>
                  <a:gd name="T3" fmla="*/ 1 h 164"/>
                  <a:gd name="T4" fmla="*/ 0 w 103"/>
                  <a:gd name="T5" fmla="*/ 1 h 164"/>
                  <a:gd name="T6" fmla="*/ 0 w 103"/>
                  <a:gd name="T7" fmla="*/ 1 h 164"/>
                  <a:gd name="T8" fmla="*/ 0 w 103"/>
                  <a:gd name="T9" fmla="*/ 0 h 164"/>
                  <a:gd name="T10" fmla="*/ 0 w 103"/>
                  <a:gd name="T11" fmla="*/ 1 h 164"/>
                  <a:gd name="T12" fmla="*/ 0 w 103"/>
                  <a:gd name="T13" fmla="*/ 1 h 164"/>
                  <a:gd name="T14" fmla="*/ 0 w 103"/>
                  <a:gd name="T15" fmla="*/ 1 h 164"/>
                  <a:gd name="T16" fmla="*/ 0 w 103"/>
                  <a:gd name="T17" fmla="*/ 1 h 164"/>
                  <a:gd name="T18" fmla="*/ 0 w 103"/>
                  <a:gd name="T19" fmla="*/ 1 h 164"/>
                  <a:gd name="T20" fmla="*/ 0 w 103"/>
                  <a:gd name="T21" fmla="*/ 1 h 164"/>
                  <a:gd name="T22" fmla="*/ 0 w 103"/>
                  <a:gd name="T23" fmla="*/ 1 h 164"/>
                  <a:gd name="T24" fmla="*/ 0 w 103"/>
                  <a:gd name="T25" fmla="*/ 1 h 164"/>
                  <a:gd name="T26" fmla="*/ 0 w 103"/>
                  <a:gd name="T27" fmla="*/ 1 h 164"/>
                  <a:gd name="T28" fmla="*/ 0 w 103"/>
                  <a:gd name="T29" fmla="*/ 1 h 164"/>
                  <a:gd name="T30" fmla="*/ 0 w 103"/>
                  <a:gd name="T31" fmla="*/ 1 h 164"/>
                  <a:gd name="T32" fmla="*/ 0 w 103"/>
                  <a:gd name="T33" fmla="*/ 1 h 164"/>
                  <a:gd name="T34" fmla="*/ 0 w 103"/>
                  <a:gd name="T35" fmla="*/ 1 h 164"/>
                  <a:gd name="T36" fmla="*/ 0 w 103"/>
                  <a:gd name="T37" fmla="*/ 1 h 164"/>
                  <a:gd name="T38" fmla="*/ 0 w 103"/>
                  <a:gd name="T39" fmla="*/ 1 h 164"/>
                  <a:gd name="T40" fmla="*/ 0 w 103"/>
                  <a:gd name="T41" fmla="*/ 1 h 164"/>
                  <a:gd name="T42" fmla="*/ 0 w 103"/>
                  <a:gd name="T43" fmla="*/ 1 h 164"/>
                  <a:gd name="T44" fmla="*/ 0 w 103"/>
                  <a:gd name="T45" fmla="*/ 1 h 164"/>
                  <a:gd name="T46" fmla="*/ 0 w 103"/>
                  <a:gd name="T47" fmla="*/ 1 h 164"/>
                  <a:gd name="T48" fmla="*/ 0 w 103"/>
                  <a:gd name="T49" fmla="*/ 1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164"/>
                  <a:gd name="T77" fmla="*/ 103 w 103"/>
                  <a:gd name="T78" fmla="*/ 164 h 1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25" name="Freeform 39"/>
              <p:cNvSpPr>
                <a:spLocks/>
              </p:cNvSpPr>
              <p:nvPr/>
            </p:nvSpPr>
            <p:spPr bwMode="auto">
              <a:xfrm>
                <a:off x="1388" y="2313"/>
                <a:ext cx="18" cy="42"/>
              </a:xfrm>
              <a:custGeom>
                <a:avLst/>
                <a:gdLst>
                  <a:gd name="T0" fmla="*/ 0 w 54"/>
                  <a:gd name="T1" fmla="*/ 1 h 82"/>
                  <a:gd name="T2" fmla="*/ 0 w 54"/>
                  <a:gd name="T3" fmla="*/ 1 h 82"/>
                  <a:gd name="T4" fmla="*/ 0 w 54"/>
                  <a:gd name="T5" fmla="*/ 1 h 82"/>
                  <a:gd name="T6" fmla="*/ 0 w 54"/>
                  <a:gd name="T7" fmla="*/ 0 h 82"/>
                  <a:gd name="T8" fmla="*/ 0 w 54"/>
                  <a:gd name="T9" fmla="*/ 0 h 82"/>
                  <a:gd name="T10" fmla="*/ 0 w 54"/>
                  <a:gd name="T11" fmla="*/ 1 h 82"/>
                  <a:gd name="T12" fmla="*/ 0 w 54"/>
                  <a:gd name="T13" fmla="*/ 1 h 82"/>
                  <a:gd name="T14" fmla="*/ 0 w 54"/>
                  <a:gd name="T15" fmla="*/ 1 h 82"/>
                  <a:gd name="T16" fmla="*/ 0 w 54"/>
                  <a:gd name="T17" fmla="*/ 1 h 82"/>
                  <a:gd name="T18" fmla="*/ 0 w 54"/>
                  <a:gd name="T19" fmla="*/ 1 h 82"/>
                  <a:gd name="T20" fmla="*/ 0 w 54"/>
                  <a:gd name="T21" fmla="*/ 1 h 82"/>
                  <a:gd name="T22" fmla="*/ 0 w 54"/>
                  <a:gd name="T23" fmla="*/ 1 h 82"/>
                  <a:gd name="T24" fmla="*/ 0 w 54"/>
                  <a:gd name="T25" fmla="*/ 1 h 82"/>
                  <a:gd name="T26" fmla="*/ 0 w 54"/>
                  <a:gd name="T27" fmla="*/ 1 h 82"/>
                  <a:gd name="T28" fmla="*/ 0 w 54"/>
                  <a:gd name="T29" fmla="*/ 1 h 82"/>
                  <a:gd name="T30" fmla="*/ 0 w 54"/>
                  <a:gd name="T31" fmla="*/ 1 h 82"/>
                  <a:gd name="T32" fmla="*/ 0 w 54"/>
                  <a:gd name="T33" fmla="*/ 1 h 82"/>
                  <a:gd name="T34" fmla="*/ 0 w 54"/>
                  <a:gd name="T35" fmla="*/ 1 h 82"/>
                  <a:gd name="T36" fmla="*/ 0 w 54"/>
                  <a:gd name="T37" fmla="*/ 1 h 82"/>
                  <a:gd name="T38" fmla="*/ 0 w 54"/>
                  <a:gd name="T39" fmla="*/ 1 h 82"/>
                  <a:gd name="T40" fmla="*/ 0 w 54"/>
                  <a:gd name="T41" fmla="*/ 1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82"/>
                  <a:gd name="T65" fmla="*/ 54 w 54"/>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26" name="Freeform 40"/>
              <p:cNvSpPr>
                <a:spLocks/>
              </p:cNvSpPr>
              <p:nvPr/>
            </p:nvSpPr>
            <p:spPr bwMode="auto">
              <a:xfrm>
                <a:off x="1373" y="2283"/>
                <a:ext cx="16" cy="24"/>
              </a:xfrm>
              <a:custGeom>
                <a:avLst/>
                <a:gdLst>
                  <a:gd name="T0" fmla="*/ 0 w 46"/>
                  <a:gd name="T1" fmla="*/ 1 h 47"/>
                  <a:gd name="T2" fmla="*/ 0 w 46"/>
                  <a:gd name="T3" fmla="*/ 1 h 47"/>
                  <a:gd name="T4" fmla="*/ 0 w 46"/>
                  <a:gd name="T5" fmla="*/ 1 h 47"/>
                  <a:gd name="T6" fmla="*/ 0 w 46"/>
                  <a:gd name="T7" fmla="*/ 1 h 47"/>
                  <a:gd name="T8" fmla="*/ 0 w 46"/>
                  <a:gd name="T9" fmla="*/ 1 h 47"/>
                  <a:gd name="T10" fmla="*/ 0 w 46"/>
                  <a:gd name="T11" fmla="*/ 1 h 47"/>
                  <a:gd name="T12" fmla="*/ 0 w 46"/>
                  <a:gd name="T13" fmla="*/ 1 h 47"/>
                  <a:gd name="T14" fmla="*/ 0 w 46"/>
                  <a:gd name="T15" fmla="*/ 0 h 47"/>
                  <a:gd name="T16" fmla="*/ 0 w 46"/>
                  <a:gd name="T17" fmla="*/ 0 h 47"/>
                  <a:gd name="T18" fmla="*/ 0 w 46"/>
                  <a:gd name="T19" fmla="*/ 1 h 47"/>
                  <a:gd name="T20" fmla="*/ 0 w 46"/>
                  <a:gd name="T21" fmla="*/ 1 h 47"/>
                  <a:gd name="T22" fmla="*/ 0 w 46"/>
                  <a:gd name="T23" fmla="*/ 1 h 47"/>
                  <a:gd name="T24" fmla="*/ 0 w 46"/>
                  <a:gd name="T25" fmla="*/ 1 h 47"/>
                  <a:gd name="T26" fmla="*/ 0 w 46"/>
                  <a:gd name="T27" fmla="*/ 1 h 47"/>
                  <a:gd name="T28" fmla="*/ 0 w 46"/>
                  <a:gd name="T29" fmla="*/ 1 h 47"/>
                  <a:gd name="T30" fmla="*/ 0 w 46"/>
                  <a:gd name="T31" fmla="*/ 1 h 47"/>
                  <a:gd name="T32" fmla="*/ 0 w 46"/>
                  <a:gd name="T33" fmla="*/ 1 h 47"/>
                  <a:gd name="T34" fmla="*/ 0 w 46"/>
                  <a:gd name="T35" fmla="*/ 1 h 47"/>
                  <a:gd name="T36" fmla="*/ 0 w 46"/>
                  <a:gd name="T37" fmla="*/ 1 h 47"/>
                  <a:gd name="T38" fmla="*/ 0 w 46"/>
                  <a:gd name="T39" fmla="*/ 1 h 47"/>
                  <a:gd name="T40" fmla="*/ 0 w 46"/>
                  <a:gd name="T41" fmla="*/ 1 h 47"/>
                  <a:gd name="T42" fmla="*/ 0 w 46"/>
                  <a:gd name="T43" fmla="*/ 1 h 47"/>
                  <a:gd name="T44" fmla="*/ 0 w 46"/>
                  <a:gd name="T45" fmla="*/ 1 h 47"/>
                  <a:gd name="T46" fmla="*/ 0 w 46"/>
                  <a:gd name="T47" fmla="*/ 1 h 47"/>
                  <a:gd name="T48" fmla="*/ 0 w 46"/>
                  <a:gd name="T49" fmla="*/ 1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47"/>
                  <a:gd name="T77" fmla="*/ 46 w 46"/>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47">
                    <a:moveTo>
                      <a:pt x="24" y="6"/>
                    </a:move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27" name="Freeform 41"/>
              <p:cNvSpPr>
                <a:spLocks/>
              </p:cNvSpPr>
              <p:nvPr/>
            </p:nvSpPr>
            <p:spPr bwMode="auto">
              <a:xfrm>
                <a:off x="1360" y="2263"/>
                <a:ext cx="21" cy="16"/>
              </a:xfrm>
              <a:custGeom>
                <a:avLst/>
                <a:gdLst>
                  <a:gd name="T0" fmla="*/ 0 w 63"/>
                  <a:gd name="T1" fmla="*/ 1 h 31"/>
                  <a:gd name="T2" fmla="*/ 0 w 63"/>
                  <a:gd name="T3" fmla="*/ 1 h 31"/>
                  <a:gd name="T4" fmla="*/ 0 w 63"/>
                  <a:gd name="T5" fmla="*/ 1 h 31"/>
                  <a:gd name="T6" fmla="*/ 0 w 63"/>
                  <a:gd name="T7" fmla="*/ 1 h 31"/>
                  <a:gd name="T8" fmla="*/ 0 w 63"/>
                  <a:gd name="T9" fmla="*/ 1 h 31"/>
                  <a:gd name="T10" fmla="*/ 0 w 63"/>
                  <a:gd name="T11" fmla="*/ 1 h 31"/>
                  <a:gd name="T12" fmla="*/ 0 w 63"/>
                  <a:gd name="T13" fmla="*/ 1 h 31"/>
                  <a:gd name="T14" fmla="*/ 0 w 63"/>
                  <a:gd name="T15" fmla="*/ 0 h 31"/>
                  <a:gd name="T16" fmla="*/ 0 w 63"/>
                  <a:gd name="T17" fmla="*/ 0 h 31"/>
                  <a:gd name="T18" fmla="*/ 0 w 63"/>
                  <a:gd name="T19" fmla="*/ 0 h 31"/>
                  <a:gd name="T20" fmla="*/ 0 w 63"/>
                  <a:gd name="T21" fmla="*/ 1 h 31"/>
                  <a:gd name="T22" fmla="*/ 0 w 63"/>
                  <a:gd name="T23" fmla="*/ 1 h 31"/>
                  <a:gd name="T24" fmla="*/ 0 w 63"/>
                  <a:gd name="T25" fmla="*/ 1 h 31"/>
                  <a:gd name="T26" fmla="*/ 0 w 63"/>
                  <a:gd name="T27" fmla="*/ 1 h 31"/>
                  <a:gd name="T28" fmla="*/ 0 w 63"/>
                  <a:gd name="T29" fmla="*/ 1 h 31"/>
                  <a:gd name="T30" fmla="*/ 0 w 63"/>
                  <a:gd name="T31" fmla="*/ 1 h 31"/>
                  <a:gd name="T32" fmla="*/ 0 w 63"/>
                  <a:gd name="T33" fmla="*/ 1 h 31"/>
                  <a:gd name="T34" fmla="*/ 0 w 63"/>
                  <a:gd name="T35" fmla="*/ 1 h 31"/>
                  <a:gd name="T36" fmla="*/ 0 w 63"/>
                  <a:gd name="T37" fmla="*/ 1 h 31"/>
                  <a:gd name="T38" fmla="*/ 0 w 63"/>
                  <a:gd name="T39" fmla="*/ 1 h 31"/>
                  <a:gd name="T40" fmla="*/ 0 w 63"/>
                  <a:gd name="T41" fmla="*/ 1 h 31"/>
                  <a:gd name="T42" fmla="*/ 0 w 63"/>
                  <a:gd name="T43" fmla="*/ 1 h 31"/>
                  <a:gd name="T44" fmla="*/ 0 w 63"/>
                  <a:gd name="T45" fmla="*/ 1 h 31"/>
                  <a:gd name="T46" fmla="*/ 0 w 63"/>
                  <a:gd name="T47" fmla="*/ 1 h 31"/>
                  <a:gd name="T48" fmla="*/ 0 w 63"/>
                  <a:gd name="T49" fmla="*/ 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31"/>
                  <a:gd name="T77" fmla="*/ 63 w 63"/>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28" name="Freeform 42"/>
              <p:cNvSpPr>
                <a:spLocks/>
              </p:cNvSpPr>
              <p:nvPr/>
            </p:nvSpPr>
            <p:spPr bwMode="auto">
              <a:xfrm>
                <a:off x="1261" y="2237"/>
                <a:ext cx="81" cy="103"/>
              </a:xfrm>
              <a:custGeom>
                <a:avLst/>
                <a:gdLst>
                  <a:gd name="T0" fmla="*/ 0 w 245"/>
                  <a:gd name="T1" fmla="*/ 1 h 206"/>
                  <a:gd name="T2" fmla="*/ 0 w 245"/>
                  <a:gd name="T3" fmla="*/ 1 h 206"/>
                  <a:gd name="T4" fmla="*/ 0 w 245"/>
                  <a:gd name="T5" fmla="*/ 1 h 206"/>
                  <a:gd name="T6" fmla="*/ 0 w 245"/>
                  <a:gd name="T7" fmla="*/ 1 h 206"/>
                  <a:gd name="T8" fmla="*/ 0 w 245"/>
                  <a:gd name="T9" fmla="*/ 1 h 206"/>
                  <a:gd name="T10" fmla="*/ 0 w 245"/>
                  <a:gd name="T11" fmla="*/ 1 h 206"/>
                  <a:gd name="T12" fmla="*/ 0 w 245"/>
                  <a:gd name="T13" fmla="*/ 1 h 206"/>
                  <a:gd name="T14" fmla="*/ 0 w 245"/>
                  <a:gd name="T15" fmla="*/ 1 h 206"/>
                  <a:gd name="T16" fmla="*/ 0 w 245"/>
                  <a:gd name="T17" fmla="*/ 1 h 206"/>
                  <a:gd name="T18" fmla="*/ 0 w 245"/>
                  <a:gd name="T19" fmla="*/ 1 h 206"/>
                  <a:gd name="T20" fmla="*/ 0 w 245"/>
                  <a:gd name="T21" fmla="*/ 1 h 206"/>
                  <a:gd name="T22" fmla="*/ 0 w 245"/>
                  <a:gd name="T23" fmla="*/ 1 h 206"/>
                  <a:gd name="T24" fmla="*/ 0 w 245"/>
                  <a:gd name="T25" fmla="*/ 1 h 206"/>
                  <a:gd name="T26" fmla="*/ 0 w 245"/>
                  <a:gd name="T27" fmla="*/ 1 h 206"/>
                  <a:gd name="T28" fmla="*/ 0 w 245"/>
                  <a:gd name="T29" fmla="*/ 1 h 206"/>
                  <a:gd name="T30" fmla="*/ 0 w 245"/>
                  <a:gd name="T31" fmla="*/ 1 h 206"/>
                  <a:gd name="T32" fmla="*/ 0 w 245"/>
                  <a:gd name="T33" fmla="*/ 1 h 206"/>
                  <a:gd name="T34" fmla="*/ 0 w 245"/>
                  <a:gd name="T35" fmla="*/ 1 h 206"/>
                  <a:gd name="T36" fmla="*/ 0 w 245"/>
                  <a:gd name="T37" fmla="*/ 1 h 206"/>
                  <a:gd name="T38" fmla="*/ 0 w 245"/>
                  <a:gd name="T39" fmla="*/ 1 h 206"/>
                  <a:gd name="T40" fmla="*/ 0 w 245"/>
                  <a:gd name="T41" fmla="*/ 1 h 206"/>
                  <a:gd name="T42" fmla="*/ 0 w 245"/>
                  <a:gd name="T43" fmla="*/ 1 h 206"/>
                  <a:gd name="T44" fmla="*/ 0 w 245"/>
                  <a:gd name="T45" fmla="*/ 1 h 206"/>
                  <a:gd name="T46" fmla="*/ 0 w 245"/>
                  <a:gd name="T47" fmla="*/ 1 h 206"/>
                  <a:gd name="T48" fmla="*/ 0 w 245"/>
                  <a:gd name="T49" fmla="*/ 1 h 206"/>
                  <a:gd name="T50" fmla="*/ 0 w 245"/>
                  <a:gd name="T51" fmla="*/ 1 h 206"/>
                  <a:gd name="T52" fmla="*/ 0 w 245"/>
                  <a:gd name="T53" fmla="*/ 1 h 206"/>
                  <a:gd name="T54" fmla="*/ 0 w 245"/>
                  <a:gd name="T55" fmla="*/ 1 h 206"/>
                  <a:gd name="T56" fmla="*/ 0 w 245"/>
                  <a:gd name="T57" fmla="*/ 1 h 206"/>
                  <a:gd name="T58" fmla="*/ 0 w 245"/>
                  <a:gd name="T59" fmla="*/ 1 h 206"/>
                  <a:gd name="T60" fmla="*/ 0 w 245"/>
                  <a:gd name="T61" fmla="*/ 1 h 206"/>
                  <a:gd name="T62" fmla="*/ 0 w 245"/>
                  <a:gd name="T63" fmla="*/ 1 h 206"/>
                  <a:gd name="T64" fmla="*/ 0 w 245"/>
                  <a:gd name="T65" fmla="*/ 1 h 206"/>
                  <a:gd name="T66" fmla="*/ 0 w 245"/>
                  <a:gd name="T67" fmla="*/ 1 h 206"/>
                  <a:gd name="T68" fmla="*/ 0 w 245"/>
                  <a:gd name="T69" fmla="*/ 1 h 206"/>
                  <a:gd name="T70" fmla="*/ 0 w 245"/>
                  <a:gd name="T71" fmla="*/ 1 h 206"/>
                  <a:gd name="T72" fmla="*/ 0 w 245"/>
                  <a:gd name="T73" fmla="*/ 1 h 206"/>
                  <a:gd name="T74" fmla="*/ 0 w 245"/>
                  <a:gd name="T75" fmla="*/ 1 h 206"/>
                  <a:gd name="T76" fmla="*/ 0 w 245"/>
                  <a:gd name="T77" fmla="*/ 1 h 206"/>
                  <a:gd name="T78" fmla="*/ 0 w 245"/>
                  <a:gd name="T79" fmla="*/ 1 h 206"/>
                  <a:gd name="T80" fmla="*/ 0 w 245"/>
                  <a:gd name="T81" fmla="*/ 1 h 206"/>
                  <a:gd name="T82" fmla="*/ 0 w 245"/>
                  <a:gd name="T83" fmla="*/ 1 h 206"/>
                  <a:gd name="T84" fmla="*/ 0 w 245"/>
                  <a:gd name="T85" fmla="*/ 1 h 206"/>
                  <a:gd name="T86" fmla="*/ 0 w 245"/>
                  <a:gd name="T87" fmla="*/ 1 h 206"/>
                  <a:gd name="T88" fmla="*/ 0 w 245"/>
                  <a:gd name="T89" fmla="*/ 1 h 206"/>
                  <a:gd name="T90" fmla="*/ 0 w 245"/>
                  <a:gd name="T91" fmla="*/ 1 h 206"/>
                  <a:gd name="T92" fmla="*/ 0 w 245"/>
                  <a:gd name="T93" fmla="*/ 1 h 206"/>
                  <a:gd name="T94" fmla="*/ 0 w 245"/>
                  <a:gd name="T95" fmla="*/ 1 h 206"/>
                  <a:gd name="T96" fmla="*/ 0 w 245"/>
                  <a:gd name="T97" fmla="*/ 1 h 206"/>
                  <a:gd name="T98" fmla="*/ 0 w 245"/>
                  <a:gd name="T99" fmla="*/ 1 h 206"/>
                  <a:gd name="T100" fmla="*/ 0 w 245"/>
                  <a:gd name="T101" fmla="*/ 1 h 206"/>
                  <a:gd name="T102" fmla="*/ 0 w 245"/>
                  <a:gd name="T103" fmla="*/ 1 h 206"/>
                  <a:gd name="T104" fmla="*/ 0 w 245"/>
                  <a:gd name="T105" fmla="*/ 1 h 206"/>
                  <a:gd name="T106" fmla="*/ 0 w 245"/>
                  <a:gd name="T107" fmla="*/ 1 h 206"/>
                  <a:gd name="T108" fmla="*/ 0 w 245"/>
                  <a:gd name="T109" fmla="*/ 0 h 206"/>
                  <a:gd name="T110" fmla="*/ 0 w 245"/>
                  <a:gd name="T111" fmla="*/ 1 h 206"/>
                  <a:gd name="T112" fmla="*/ 0 w 245"/>
                  <a:gd name="T113" fmla="*/ 1 h 206"/>
                  <a:gd name="T114" fmla="*/ 0 w 245"/>
                  <a:gd name="T115" fmla="*/ 1 h 206"/>
                  <a:gd name="T116" fmla="*/ 0 w 245"/>
                  <a:gd name="T117" fmla="*/ 1 h 206"/>
                  <a:gd name="T118" fmla="*/ 0 w 245"/>
                  <a:gd name="T119" fmla="*/ 1 h 206"/>
                  <a:gd name="T120" fmla="*/ 0 w 245"/>
                  <a:gd name="T121" fmla="*/ 1 h 2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206"/>
                  <a:gd name="T185" fmla="*/ 245 w 245"/>
                  <a:gd name="T186" fmla="*/ 206 h 2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29" name="Freeform 43"/>
              <p:cNvSpPr>
                <a:spLocks/>
              </p:cNvSpPr>
              <p:nvPr/>
            </p:nvSpPr>
            <p:spPr bwMode="auto">
              <a:xfrm>
                <a:off x="1401" y="2236"/>
                <a:ext cx="53" cy="80"/>
              </a:xfrm>
              <a:custGeom>
                <a:avLst/>
                <a:gdLst>
                  <a:gd name="T0" fmla="*/ 0 w 159"/>
                  <a:gd name="T1" fmla="*/ 1 h 160"/>
                  <a:gd name="T2" fmla="*/ 0 w 159"/>
                  <a:gd name="T3" fmla="*/ 1 h 160"/>
                  <a:gd name="T4" fmla="*/ 0 w 159"/>
                  <a:gd name="T5" fmla="*/ 1 h 160"/>
                  <a:gd name="T6" fmla="*/ 0 w 159"/>
                  <a:gd name="T7" fmla="*/ 1 h 160"/>
                  <a:gd name="T8" fmla="*/ 0 w 159"/>
                  <a:gd name="T9" fmla="*/ 1 h 160"/>
                  <a:gd name="T10" fmla="*/ 0 w 159"/>
                  <a:gd name="T11" fmla="*/ 1 h 160"/>
                  <a:gd name="T12" fmla="*/ 0 w 159"/>
                  <a:gd name="T13" fmla="*/ 1 h 160"/>
                  <a:gd name="T14" fmla="*/ 0 w 159"/>
                  <a:gd name="T15" fmla="*/ 1 h 160"/>
                  <a:gd name="T16" fmla="*/ 0 w 159"/>
                  <a:gd name="T17" fmla="*/ 1 h 160"/>
                  <a:gd name="T18" fmla="*/ 0 w 159"/>
                  <a:gd name="T19" fmla="*/ 1 h 160"/>
                  <a:gd name="T20" fmla="*/ 0 w 159"/>
                  <a:gd name="T21" fmla="*/ 1 h 160"/>
                  <a:gd name="T22" fmla="*/ 0 w 159"/>
                  <a:gd name="T23" fmla="*/ 1 h 160"/>
                  <a:gd name="T24" fmla="*/ 0 w 159"/>
                  <a:gd name="T25" fmla="*/ 1 h 160"/>
                  <a:gd name="T26" fmla="*/ 0 w 159"/>
                  <a:gd name="T27" fmla="*/ 1 h 160"/>
                  <a:gd name="T28" fmla="*/ 0 w 159"/>
                  <a:gd name="T29" fmla="*/ 1 h 160"/>
                  <a:gd name="T30" fmla="*/ 0 w 159"/>
                  <a:gd name="T31" fmla="*/ 1 h 160"/>
                  <a:gd name="T32" fmla="*/ 0 w 159"/>
                  <a:gd name="T33" fmla="*/ 1 h 160"/>
                  <a:gd name="T34" fmla="*/ 0 w 159"/>
                  <a:gd name="T35" fmla="*/ 1 h 160"/>
                  <a:gd name="T36" fmla="*/ 0 w 159"/>
                  <a:gd name="T37" fmla="*/ 1 h 160"/>
                  <a:gd name="T38" fmla="*/ 0 w 159"/>
                  <a:gd name="T39" fmla="*/ 1 h 160"/>
                  <a:gd name="T40" fmla="*/ 0 w 159"/>
                  <a:gd name="T41" fmla="*/ 1 h 160"/>
                  <a:gd name="T42" fmla="*/ 0 w 159"/>
                  <a:gd name="T43" fmla="*/ 1 h 160"/>
                  <a:gd name="T44" fmla="*/ 0 w 159"/>
                  <a:gd name="T45" fmla="*/ 1 h 160"/>
                  <a:gd name="T46" fmla="*/ 0 w 159"/>
                  <a:gd name="T47" fmla="*/ 1 h 160"/>
                  <a:gd name="T48" fmla="*/ 0 w 159"/>
                  <a:gd name="T49" fmla="*/ 1 h 160"/>
                  <a:gd name="T50" fmla="*/ 0 w 159"/>
                  <a:gd name="T51" fmla="*/ 1 h 160"/>
                  <a:gd name="T52" fmla="*/ 0 w 159"/>
                  <a:gd name="T53" fmla="*/ 1 h 160"/>
                  <a:gd name="T54" fmla="*/ 0 w 159"/>
                  <a:gd name="T55" fmla="*/ 1 h 160"/>
                  <a:gd name="T56" fmla="*/ 0 w 159"/>
                  <a:gd name="T57" fmla="*/ 1 h 160"/>
                  <a:gd name="T58" fmla="*/ 0 w 159"/>
                  <a:gd name="T59" fmla="*/ 1 h 160"/>
                  <a:gd name="T60" fmla="*/ 0 w 159"/>
                  <a:gd name="T61" fmla="*/ 0 h 160"/>
                  <a:gd name="T62" fmla="*/ 0 w 159"/>
                  <a:gd name="T63" fmla="*/ 1 h 160"/>
                  <a:gd name="T64" fmla="*/ 0 w 159"/>
                  <a:gd name="T65" fmla="*/ 1 h 160"/>
                  <a:gd name="T66" fmla="*/ 0 w 159"/>
                  <a:gd name="T67" fmla="*/ 1 h 160"/>
                  <a:gd name="T68" fmla="*/ 0 w 159"/>
                  <a:gd name="T69" fmla="*/ 1 h 160"/>
                  <a:gd name="T70" fmla="*/ 0 w 159"/>
                  <a:gd name="T71" fmla="*/ 1 h 160"/>
                  <a:gd name="T72" fmla="*/ 0 w 159"/>
                  <a:gd name="T73" fmla="*/ 1 h 160"/>
                  <a:gd name="T74" fmla="*/ 0 w 159"/>
                  <a:gd name="T75" fmla="*/ 1 h 160"/>
                  <a:gd name="T76" fmla="*/ 0 w 159"/>
                  <a:gd name="T77" fmla="*/ 1 h 160"/>
                  <a:gd name="T78" fmla="*/ 0 w 159"/>
                  <a:gd name="T79" fmla="*/ 1 h 160"/>
                  <a:gd name="T80" fmla="*/ 0 w 159"/>
                  <a:gd name="T81" fmla="*/ 1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9"/>
                  <a:gd name="T124" fmla="*/ 0 h 160"/>
                  <a:gd name="T125" fmla="*/ 159 w 159"/>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30" name="Freeform 44"/>
              <p:cNvSpPr>
                <a:spLocks/>
              </p:cNvSpPr>
              <p:nvPr/>
            </p:nvSpPr>
            <p:spPr bwMode="auto">
              <a:xfrm>
                <a:off x="1208" y="2218"/>
                <a:ext cx="133" cy="166"/>
              </a:xfrm>
              <a:custGeom>
                <a:avLst/>
                <a:gdLst>
                  <a:gd name="T0" fmla="*/ 0 w 399"/>
                  <a:gd name="T1" fmla="*/ 1 h 332"/>
                  <a:gd name="T2" fmla="*/ 0 w 399"/>
                  <a:gd name="T3" fmla="*/ 1 h 332"/>
                  <a:gd name="T4" fmla="*/ 0 w 399"/>
                  <a:gd name="T5" fmla="*/ 1 h 332"/>
                  <a:gd name="T6" fmla="*/ 0 w 399"/>
                  <a:gd name="T7" fmla="*/ 1 h 332"/>
                  <a:gd name="T8" fmla="*/ 0 w 399"/>
                  <a:gd name="T9" fmla="*/ 1 h 332"/>
                  <a:gd name="T10" fmla="*/ 0 w 399"/>
                  <a:gd name="T11" fmla="*/ 1 h 332"/>
                  <a:gd name="T12" fmla="*/ 0 w 399"/>
                  <a:gd name="T13" fmla="*/ 1 h 332"/>
                  <a:gd name="T14" fmla="*/ 0 w 399"/>
                  <a:gd name="T15" fmla="*/ 1 h 332"/>
                  <a:gd name="T16" fmla="*/ 0 w 399"/>
                  <a:gd name="T17" fmla="*/ 1 h 332"/>
                  <a:gd name="T18" fmla="*/ 0 w 399"/>
                  <a:gd name="T19" fmla="*/ 1 h 332"/>
                  <a:gd name="T20" fmla="*/ 0 w 399"/>
                  <a:gd name="T21" fmla="*/ 1 h 332"/>
                  <a:gd name="T22" fmla="*/ 0 w 399"/>
                  <a:gd name="T23" fmla="*/ 1 h 332"/>
                  <a:gd name="T24" fmla="*/ 0 w 399"/>
                  <a:gd name="T25" fmla="*/ 1 h 332"/>
                  <a:gd name="T26" fmla="*/ 0 w 399"/>
                  <a:gd name="T27" fmla="*/ 1 h 332"/>
                  <a:gd name="T28" fmla="*/ 0 w 399"/>
                  <a:gd name="T29" fmla="*/ 1 h 332"/>
                  <a:gd name="T30" fmla="*/ 0 w 399"/>
                  <a:gd name="T31" fmla="*/ 1 h 332"/>
                  <a:gd name="T32" fmla="*/ 0 w 399"/>
                  <a:gd name="T33" fmla="*/ 1 h 332"/>
                  <a:gd name="T34" fmla="*/ 0 w 399"/>
                  <a:gd name="T35" fmla="*/ 1 h 332"/>
                  <a:gd name="T36" fmla="*/ 0 w 399"/>
                  <a:gd name="T37" fmla="*/ 1 h 332"/>
                  <a:gd name="T38" fmla="*/ 0 w 399"/>
                  <a:gd name="T39" fmla="*/ 1 h 332"/>
                  <a:gd name="T40" fmla="*/ 0 w 399"/>
                  <a:gd name="T41" fmla="*/ 1 h 332"/>
                  <a:gd name="T42" fmla="*/ 0 w 399"/>
                  <a:gd name="T43" fmla="*/ 1 h 332"/>
                  <a:gd name="T44" fmla="*/ 0 w 399"/>
                  <a:gd name="T45" fmla="*/ 1 h 332"/>
                  <a:gd name="T46" fmla="*/ 0 w 399"/>
                  <a:gd name="T47" fmla="*/ 1 h 332"/>
                  <a:gd name="T48" fmla="*/ 0 w 399"/>
                  <a:gd name="T49" fmla="*/ 1 h 332"/>
                  <a:gd name="T50" fmla="*/ 0 w 399"/>
                  <a:gd name="T51" fmla="*/ 1 h 332"/>
                  <a:gd name="T52" fmla="*/ 0 w 399"/>
                  <a:gd name="T53" fmla="*/ 1 h 332"/>
                  <a:gd name="T54" fmla="*/ 0 w 399"/>
                  <a:gd name="T55" fmla="*/ 1 h 332"/>
                  <a:gd name="T56" fmla="*/ 0 w 399"/>
                  <a:gd name="T57" fmla="*/ 1 h 332"/>
                  <a:gd name="T58" fmla="*/ 0 w 399"/>
                  <a:gd name="T59" fmla="*/ 1 h 332"/>
                  <a:gd name="T60" fmla="*/ 0 w 399"/>
                  <a:gd name="T61" fmla="*/ 1 h 332"/>
                  <a:gd name="T62" fmla="*/ 0 w 399"/>
                  <a:gd name="T63" fmla="*/ 1 h 332"/>
                  <a:gd name="T64" fmla="*/ 0 w 399"/>
                  <a:gd name="T65" fmla="*/ 1 h 332"/>
                  <a:gd name="T66" fmla="*/ 0 w 399"/>
                  <a:gd name="T67" fmla="*/ 1 h 332"/>
                  <a:gd name="T68" fmla="*/ 0 w 399"/>
                  <a:gd name="T69" fmla="*/ 1 h 332"/>
                  <a:gd name="T70" fmla="*/ 0 w 399"/>
                  <a:gd name="T71" fmla="*/ 1 h 332"/>
                  <a:gd name="T72" fmla="*/ 0 w 399"/>
                  <a:gd name="T73" fmla="*/ 1 h 332"/>
                  <a:gd name="T74" fmla="*/ 0 w 399"/>
                  <a:gd name="T75" fmla="*/ 1 h 332"/>
                  <a:gd name="T76" fmla="*/ 0 w 399"/>
                  <a:gd name="T77" fmla="*/ 1 h 332"/>
                  <a:gd name="T78" fmla="*/ 0 w 399"/>
                  <a:gd name="T79" fmla="*/ 1 h 332"/>
                  <a:gd name="T80" fmla="*/ 0 w 399"/>
                  <a:gd name="T81" fmla="*/ 0 h 332"/>
                  <a:gd name="T82" fmla="*/ 0 w 399"/>
                  <a:gd name="T83" fmla="*/ 1 h 332"/>
                  <a:gd name="T84" fmla="*/ 0 w 399"/>
                  <a:gd name="T85" fmla="*/ 1 h 332"/>
                  <a:gd name="T86" fmla="*/ 0 w 399"/>
                  <a:gd name="T87" fmla="*/ 1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2"/>
                  <a:gd name="T134" fmla="*/ 399 w 399"/>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31" name="Freeform 45"/>
              <p:cNvSpPr>
                <a:spLocks/>
              </p:cNvSpPr>
              <p:nvPr/>
            </p:nvSpPr>
            <p:spPr bwMode="auto">
              <a:xfrm>
                <a:off x="1396" y="2213"/>
                <a:ext cx="116" cy="110"/>
              </a:xfrm>
              <a:custGeom>
                <a:avLst/>
                <a:gdLst>
                  <a:gd name="T0" fmla="*/ 0 w 348"/>
                  <a:gd name="T1" fmla="*/ 0 h 222"/>
                  <a:gd name="T2" fmla="*/ 0 w 348"/>
                  <a:gd name="T3" fmla="*/ 0 h 222"/>
                  <a:gd name="T4" fmla="*/ 0 w 348"/>
                  <a:gd name="T5" fmla="*/ 0 h 222"/>
                  <a:gd name="T6" fmla="*/ 0 w 348"/>
                  <a:gd name="T7" fmla="*/ 0 h 222"/>
                  <a:gd name="T8" fmla="*/ 0 w 348"/>
                  <a:gd name="T9" fmla="*/ 0 h 222"/>
                  <a:gd name="T10" fmla="*/ 0 w 348"/>
                  <a:gd name="T11" fmla="*/ 0 h 222"/>
                  <a:gd name="T12" fmla="*/ 0 w 348"/>
                  <a:gd name="T13" fmla="*/ 0 h 222"/>
                  <a:gd name="T14" fmla="*/ 0 w 348"/>
                  <a:gd name="T15" fmla="*/ 0 h 222"/>
                  <a:gd name="T16" fmla="*/ 0 w 348"/>
                  <a:gd name="T17" fmla="*/ 0 h 222"/>
                  <a:gd name="T18" fmla="*/ 0 w 348"/>
                  <a:gd name="T19" fmla="*/ 0 h 222"/>
                  <a:gd name="T20" fmla="*/ 0 w 348"/>
                  <a:gd name="T21" fmla="*/ 0 h 222"/>
                  <a:gd name="T22" fmla="*/ 0 w 348"/>
                  <a:gd name="T23" fmla="*/ 0 h 222"/>
                  <a:gd name="T24" fmla="*/ 0 w 348"/>
                  <a:gd name="T25" fmla="*/ 0 h 222"/>
                  <a:gd name="T26" fmla="*/ 0 w 348"/>
                  <a:gd name="T27" fmla="*/ 0 h 222"/>
                  <a:gd name="T28" fmla="*/ 0 w 348"/>
                  <a:gd name="T29" fmla="*/ 0 h 222"/>
                  <a:gd name="T30" fmla="*/ 0 w 348"/>
                  <a:gd name="T31" fmla="*/ 0 h 222"/>
                  <a:gd name="T32" fmla="*/ 0 w 348"/>
                  <a:gd name="T33" fmla="*/ 0 h 222"/>
                  <a:gd name="T34" fmla="*/ 0 w 348"/>
                  <a:gd name="T35" fmla="*/ 0 h 222"/>
                  <a:gd name="T36" fmla="*/ 0 w 348"/>
                  <a:gd name="T37" fmla="*/ 0 h 222"/>
                  <a:gd name="T38" fmla="*/ 0 w 348"/>
                  <a:gd name="T39" fmla="*/ 0 h 222"/>
                  <a:gd name="T40" fmla="*/ 0 w 348"/>
                  <a:gd name="T41" fmla="*/ 0 h 222"/>
                  <a:gd name="T42" fmla="*/ 0 w 348"/>
                  <a:gd name="T43" fmla="*/ 0 h 222"/>
                  <a:gd name="T44" fmla="*/ 0 w 348"/>
                  <a:gd name="T45" fmla="*/ 0 h 222"/>
                  <a:gd name="T46" fmla="*/ 0 w 348"/>
                  <a:gd name="T47" fmla="*/ 0 h 222"/>
                  <a:gd name="T48" fmla="*/ 0 w 348"/>
                  <a:gd name="T49" fmla="*/ 0 h 222"/>
                  <a:gd name="T50" fmla="*/ 0 w 348"/>
                  <a:gd name="T51" fmla="*/ 0 h 222"/>
                  <a:gd name="T52" fmla="*/ 0 w 348"/>
                  <a:gd name="T53" fmla="*/ 0 h 222"/>
                  <a:gd name="T54" fmla="*/ 0 w 348"/>
                  <a:gd name="T55" fmla="*/ 0 h 222"/>
                  <a:gd name="T56" fmla="*/ 0 w 348"/>
                  <a:gd name="T57" fmla="*/ 0 h 222"/>
                  <a:gd name="T58" fmla="*/ 0 w 348"/>
                  <a:gd name="T59" fmla="*/ 0 h 222"/>
                  <a:gd name="T60" fmla="*/ 0 w 348"/>
                  <a:gd name="T61" fmla="*/ 0 h 222"/>
                  <a:gd name="T62" fmla="*/ 0 w 348"/>
                  <a:gd name="T63" fmla="*/ 0 h 222"/>
                  <a:gd name="T64" fmla="*/ 0 w 348"/>
                  <a:gd name="T65" fmla="*/ 0 h 222"/>
                  <a:gd name="T66" fmla="*/ 0 w 348"/>
                  <a:gd name="T67" fmla="*/ 0 h 222"/>
                  <a:gd name="T68" fmla="*/ 0 w 348"/>
                  <a:gd name="T69" fmla="*/ 0 h 222"/>
                  <a:gd name="T70" fmla="*/ 0 w 348"/>
                  <a:gd name="T71" fmla="*/ 0 h 222"/>
                  <a:gd name="T72" fmla="*/ 0 w 348"/>
                  <a:gd name="T73" fmla="*/ 0 h 222"/>
                  <a:gd name="T74" fmla="*/ 0 w 348"/>
                  <a:gd name="T75" fmla="*/ 0 h 222"/>
                  <a:gd name="T76" fmla="*/ 0 w 348"/>
                  <a:gd name="T77" fmla="*/ 0 h 222"/>
                  <a:gd name="T78" fmla="*/ 0 w 348"/>
                  <a:gd name="T79" fmla="*/ 0 h 222"/>
                  <a:gd name="T80" fmla="*/ 0 w 348"/>
                  <a:gd name="T81" fmla="*/ 0 h 222"/>
                  <a:gd name="T82" fmla="*/ 0 w 348"/>
                  <a:gd name="T83" fmla="*/ 0 h 222"/>
                  <a:gd name="T84" fmla="*/ 0 w 348"/>
                  <a:gd name="T85" fmla="*/ 0 h 222"/>
                  <a:gd name="T86" fmla="*/ 0 w 348"/>
                  <a:gd name="T87" fmla="*/ 0 h 222"/>
                  <a:gd name="T88" fmla="*/ 0 w 348"/>
                  <a:gd name="T89" fmla="*/ 0 h 222"/>
                  <a:gd name="T90" fmla="*/ 0 w 348"/>
                  <a:gd name="T91" fmla="*/ 0 h 222"/>
                  <a:gd name="T92" fmla="*/ 0 w 348"/>
                  <a:gd name="T93" fmla="*/ 0 h 222"/>
                  <a:gd name="T94" fmla="*/ 0 w 348"/>
                  <a:gd name="T95" fmla="*/ 0 h 222"/>
                  <a:gd name="T96" fmla="*/ 0 w 348"/>
                  <a:gd name="T97" fmla="*/ 0 h 222"/>
                  <a:gd name="T98" fmla="*/ 0 w 348"/>
                  <a:gd name="T99" fmla="*/ 0 h 222"/>
                  <a:gd name="T100" fmla="*/ 0 w 348"/>
                  <a:gd name="T101" fmla="*/ 0 h 222"/>
                  <a:gd name="T102" fmla="*/ 0 w 348"/>
                  <a:gd name="T103" fmla="*/ 0 h 222"/>
                  <a:gd name="T104" fmla="*/ 0 w 348"/>
                  <a:gd name="T105" fmla="*/ 0 h 222"/>
                  <a:gd name="T106" fmla="*/ 0 w 348"/>
                  <a:gd name="T107" fmla="*/ 0 h 222"/>
                  <a:gd name="T108" fmla="*/ 0 w 348"/>
                  <a:gd name="T109" fmla="*/ 0 h 222"/>
                  <a:gd name="T110" fmla="*/ 0 w 348"/>
                  <a:gd name="T111" fmla="*/ 0 h 222"/>
                  <a:gd name="T112" fmla="*/ 0 w 348"/>
                  <a:gd name="T113" fmla="*/ 0 h 222"/>
                  <a:gd name="T114" fmla="*/ 0 w 348"/>
                  <a:gd name="T115" fmla="*/ 0 h 222"/>
                  <a:gd name="T116" fmla="*/ 0 w 348"/>
                  <a:gd name="T117" fmla="*/ 0 h 222"/>
                  <a:gd name="T118" fmla="*/ 0 w 348"/>
                  <a:gd name="T119" fmla="*/ 0 h 222"/>
                  <a:gd name="T120" fmla="*/ 0 w 348"/>
                  <a:gd name="T121" fmla="*/ 0 h 2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8"/>
                  <a:gd name="T184" fmla="*/ 0 h 222"/>
                  <a:gd name="T185" fmla="*/ 348 w 348"/>
                  <a:gd name="T186" fmla="*/ 222 h 2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32" name="Freeform 46"/>
              <p:cNvSpPr>
                <a:spLocks/>
              </p:cNvSpPr>
              <p:nvPr/>
            </p:nvSpPr>
            <p:spPr bwMode="auto">
              <a:xfrm>
                <a:off x="1162" y="2273"/>
                <a:ext cx="48" cy="103"/>
              </a:xfrm>
              <a:custGeom>
                <a:avLst/>
                <a:gdLst>
                  <a:gd name="T0" fmla="*/ 0 w 142"/>
                  <a:gd name="T1" fmla="*/ 0 h 207"/>
                  <a:gd name="T2" fmla="*/ 0 w 142"/>
                  <a:gd name="T3" fmla="*/ 0 h 207"/>
                  <a:gd name="T4" fmla="*/ 0 w 142"/>
                  <a:gd name="T5" fmla="*/ 0 h 207"/>
                  <a:gd name="T6" fmla="*/ 0 w 142"/>
                  <a:gd name="T7" fmla="*/ 0 h 207"/>
                  <a:gd name="T8" fmla="*/ 0 w 142"/>
                  <a:gd name="T9" fmla="*/ 0 h 207"/>
                  <a:gd name="T10" fmla="*/ 0 w 142"/>
                  <a:gd name="T11" fmla="*/ 0 h 207"/>
                  <a:gd name="T12" fmla="*/ 0 w 142"/>
                  <a:gd name="T13" fmla="*/ 0 h 207"/>
                  <a:gd name="T14" fmla="*/ 0 w 142"/>
                  <a:gd name="T15" fmla="*/ 0 h 207"/>
                  <a:gd name="T16" fmla="*/ 0 w 142"/>
                  <a:gd name="T17" fmla="*/ 0 h 207"/>
                  <a:gd name="T18" fmla="*/ 0 w 142"/>
                  <a:gd name="T19" fmla="*/ 0 h 207"/>
                  <a:gd name="T20" fmla="*/ 0 w 142"/>
                  <a:gd name="T21" fmla="*/ 0 h 207"/>
                  <a:gd name="T22" fmla="*/ 0 w 142"/>
                  <a:gd name="T23" fmla="*/ 0 h 207"/>
                  <a:gd name="T24" fmla="*/ 0 w 142"/>
                  <a:gd name="T25" fmla="*/ 0 h 207"/>
                  <a:gd name="T26" fmla="*/ 0 w 142"/>
                  <a:gd name="T27" fmla="*/ 0 h 207"/>
                  <a:gd name="T28" fmla="*/ 0 w 142"/>
                  <a:gd name="T29" fmla="*/ 0 h 207"/>
                  <a:gd name="T30" fmla="*/ 0 w 142"/>
                  <a:gd name="T31" fmla="*/ 0 h 207"/>
                  <a:gd name="T32" fmla="*/ 0 w 142"/>
                  <a:gd name="T33" fmla="*/ 0 h 207"/>
                  <a:gd name="T34" fmla="*/ 0 w 142"/>
                  <a:gd name="T35" fmla="*/ 0 h 207"/>
                  <a:gd name="T36" fmla="*/ 0 w 142"/>
                  <a:gd name="T37" fmla="*/ 0 h 207"/>
                  <a:gd name="T38" fmla="*/ 0 w 142"/>
                  <a:gd name="T39" fmla="*/ 0 h 207"/>
                  <a:gd name="T40" fmla="*/ 0 w 142"/>
                  <a:gd name="T41" fmla="*/ 0 h 207"/>
                  <a:gd name="T42" fmla="*/ 0 w 142"/>
                  <a:gd name="T43" fmla="*/ 0 h 207"/>
                  <a:gd name="T44" fmla="*/ 0 w 142"/>
                  <a:gd name="T45" fmla="*/ 0 h 207"/>
                  <a:gd name="T46" fmla="*/ 0 w 142"/>
                  <a:gd name="T47" fmla="*/ 0 h 207"/>
                  <a:gd name="T48" fmla="*/ 0 w 142"/>
                  <a:gd name="T49" fmla="*/ 0 h 207"/>
                  <a:gd name="T50" fmla="*/ 0 w 142"/>
                  <a:gd name="T51" fmla="*/ 0 h 207"/>
                  <a:gd name="T52" fmla="*/ 0 w 142"/>
                  <a:gd name="T53" fmla="*/ 0 h 207"/>
                  <a:gd name="T54" fmla="*/ 0 w 142"/>
                  <a:gd name="T55" fmla="*/ 0 h 207"/>
                  <a:gd name="T56" fmla="*/ 0 w 142"/>
                  <a:gd name="T57" fmla="*/ 0 h 207"/>
                  <a:gd name="T58" fmla="*/ 0 w 142"/>
                  <a:gd name="T59" fmla="*/ 0 h 207"/>
                  <a:gd name="T60" fmla="*/ 0 w 142"/>
                  <a:gd name="T61" fmla="*/ 0 h 207"/>
                  <a:gd name="T62" fmla="*/ 0 w 142"/>
                  <a:gd name="T63" fmla="*/ 0 h 207"/>
                  <a:gd name="T64" fmla="*/ 0 w 142"/>
                  <a:gd name="T65" fmla="*/ 0 h 207"/>
                  <a:gd name="T66" fmla="*/ 0 w 142"/>
                  <a:gd name="T67" fmla="*/ 0 h 207"/>
                  <a:gd name="T68" fmla="*/ 0 w 142"/>
                  <a:gd name="T69" fmla="*/ 0 h 207"/>
                  <a:gd name="T70" fmla="*/ 0 w 142"/>
                  <a:gd name="T71" fmla="*/ 0 h 207"/>
                  <a:gd name="T72" fmla="*/ 0 w 142"/>
                  <a:gd name="T73" fmla="*/ 0 h 207"/>
                  <a:gd name="T74" fmla="*/ 0 w 142"/>
                  <a:gd name="T75" fmla="*/ 0 h 207"/>
                  <a:gd name="T76" fmla="*/ 0 w 142"/>
                  <a:gd name="T77" fmla="*/ 0 h 207"/>
                  <a:gd name="T78" fmla="*/ 0 w 142"/>
                  <a:gd name="T79" fmla="*/ 0 h 207"/>
                  <a:gd name="T80" fmla="*/ 0 w 142"/>
                  <a:gd name="T81" fmla="*/ 0 h 2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7"/>
                  <a:gd name="T125" fmla="*/ 142 w 142"/>
                  <a:gd name="T126" fmla="*/ 207 h 2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33" name="Freeform 47"/>
              <p:cNvSpPr>
                <a:spLocks/>
              </p:cNvSpPr>
              <p:nvPr/>
            </p:nvSpPr>
            <p:spPr bwMode="auto">
              <a:xfrm>
                <a:off x="1492" y="2206"/>
                <a:ext cx="101" cy="135"/>
              </a:xfrm>
              <a:custGeom>
                <a:avLst/>
                <a:gdLst>
                  <a:gd name="T0" fmla="*/ 0 w 303"/>
                  <a:gd name="T1" fmla="*/ 0 h 272"/>
                  <a:gd name="T2" fmla="*/ 0 w 303"/>
                  <a:gd name="T3" fmla="*/ 0 h 272"/>
                  <a:gd name="T4" fmla="*/ 0 w 303"/>
                  <a:gd name="T5" fmla="*/ 0 h 272"/>
                  <a:gd name="T6" fmla="*/ 0 w 303"/>
                  <a:gd name="T7" fmla="*/ 0 h 272"/>
                  <a:gd name="T8" fmla="*/ 0 w 303"/>
                  <a:gd name="T9" fmla="*/ 0 h 272"/>
                  <a:gd name="T10" fmla="*/ 0 w 303"/>
                  <a:gd name="T11" fmla="*/ 0 h 272"/>
                  <a:gd name="T12" fmla="*/ 0 w 303"/>
                  <a:gd name="T13" fmla="*/ 0 h 272"/>
                  <a:gd name="T14" fmla="*/ 0 w 303"/>
                  <a:gd name="T15" fmla="*/ 0 h 272"/>
                  <a:gd name="T16" fmla="*/ 0 w 303"/>
                  <a:gd name="T17" fmla="*/ 0 h 272"/>
                  <a:gd name="T18" fmla="*/ 0 w 303"/>
                  <a:gd name="T19" fmla="*/ 0 h 272"/>
                  <a:gd name="T20" fmla="*/ 0 w 303"/>
                  <a:gd name="T21" fmla="*/ 0 h 272"/>
                  <a:gd name="T22" fmla="*/ 0 w 303"/>
                  <a:gd name="T23" fmla="*/ 0 h 272"/>
                  <a:gd name="T24" fmla="*/ 0 w 303"/>
                  <a:gd name="T25" fmla="*/ 0 h 272"/>
                  <a:gd name="T26" fmla="*/ 0 w 303"/>
                  <a:gd name="T27" fmla="*/ 0 h 272"/>
                  <a:gd name="T28" fmla="*/ 0 w 303"/>
                  <a:gd name="T29" fmla="*/ 0 h 272"/>
                  <a:gd name="T30" fmla="*/ 0 w 303"/>
                  <a:gd name="T31" fmla="*/ 0 h 272"/>
                  <a:gd name="T32" fmla="*/ 0 w 303"/>
                  <a:gd name="T33" fmla="*/ 0 h 272"/>
                  <a:gd name="T34" fmla="*/ 0 w 303"/>
                  <a:gd name="T35" fmla="*/ 0 h 272"/>
                  <a:gd name="T36" fmla="*/ 0 w 303"/>
                  <a:gd name="T37" fmla="*/ 0 h 272"/>
                  <a:gd name="T38" fmla="*/ 0 w 303"/>
                  <a:gd name="T39" fmla="*/ 0 h 272"/>
                  <a:gd name="T40" fmla="*/ 0 w 303"/>
                  <a:gd name="T41" fmla="*/ 0 h 272"/>
                  <a:gd name="T42" fmla="*/ 0 w 303"/>
                  <a:gd name="T43" fmla="*/ 0 h 272"/>
                  <a:gd name="T44" fmla="*/ 0 w 303"/>
                  <a:gd name="T45" fmla="*/ 0 h 272"/>
                  <a:gd name="T46" fmla="*/ 0 w 303"/>
                  <a:gd name="T47" fmla="*/ 0 h 272"/>
                  <a:gd name="T48" fmla="*/ 0 w 303"/>
                  <a:gd name="T49" fmla="*/ 0 h 272"/>
                  <a:gd name="T50" fmla="*/ 0 w 303"/>
                  <a:gd name="T51" fmla="*/ 0 h 272"/>
                  <a:gd name="T52" fmla="*/ 0 w 303"/>
                  <a:gd name="T53" fmla="*/ 0 h 272"/>
                  <a:gd name="T54" fmla="*/ 0 w 303"/>
                  <a:gd name="T55" fmla="*/ 0 h 272"/>
                  <a:gd name="T56" fmla="*/ 0 w 303"/>
                  <a:gd name="T57" fmla="*/ 0 h 272"/>
                  <a:gd name="T58" fmla="*/ 0 w 303"/>
                  <a:gd name="T59" fmla="*/ 0 h 272"/>
                  <a:gd name="T60" fmla="*/ 0 w 303"/>
                  <a:gd name="T61" fmla="*/ 0 h 272"/>
                  <a:gd name="T62" fmla="*/ 0 w 303"/>
                  <a:gd name="T63" fmla="*/ 0 h 272"/>
                  <a:gd name="T64" fmla="*/ 0 w 303"/>
                  <a:gd name="T65" fmla="*/ 0 h 272"/>
                  <a:gd name="T66" fmla="*/ 0 w 303"/>
                  <a:gd name="T67" fmla="*/ 0 h 272"/>
                  <a:gd name="T68" fmla="*/ 0 w 303"/>
                  <a:gd name="T69" fmla="*/ 0 h 272"/>
                  <a:gd name="T70" fmla="*/ 0 w 303"/>
                  <a:gd name="T71" fmla="*/ 0 h 272"/>
                  <a:gd name="T72" fmla="*/ 0 w 303"/>
                  <a:gd name="T73" fmla="*/ 0 h 272"/>
                  <a:gd name="T74" fmla="*/ 0 w 303"/>
                  <a:gd name="T75" fmla="*/ 0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
                  <a:gd name="T115" fmla="*/ 0 h 272"/>
                  <a:gd name="T116" fmla="*/ 303 w 303"/>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773" name="Group 48"/>
            <p:cNvGrpSpPr>
              <a:grpSpLocks/>
            </p:cNvGrpSpPr>
            <p:nvPr/>
          </p:nvGrpSpPr>
          <p:grpSpPr bwMode="auto">
            <a:xfrm>
              <a:off x="5319713" y="3700463"/>
              <a:ext cx="844550" cy="600075"/>
              <a:chOff x="1160" y="2192"/>
              <a:chExt cx="589" cy="440"/>
            </a:xfrm>
          </p:grpSpPr>
          <p:pic>
            <p:nvPicPr>
              <p:cNvPr id="74798" name="Picture 49" descr="31u_bnrz[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1349" y="2458"/>
                <a:ext cx="21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99" name="AutoShape 50"/>
              <p:cNvSpPr>
                <a:spLocks noChangeAspect="1" noChangeArrowheads="1" noTextEdit="1"/>
              </p:cNvSpPr>
              <p:nvPr/>
            </p:nvSpPr>
            <p:spPr bwMode="auto">
              <a:xfrm>
                <a:off x="1160" y="2192"/>
                <a:ext cx="589"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800" name="Freeform 51"/>
              <p:cNvSpPr>
                <a:spLocks/>
              </p:cNvSpPr>
              <p:nvPr/>
            </p:nvSpPr>
            <p:spPr bwMode="auto">
              <a:xfrm>
                <a:off x="1283" y="2231"/>
                <a:ext cx="83" cy="102"/>
              </a:xfrm>
              <a:custGeom>
                <a:avLst/>
                <a:gdLst>
                  <a:gd name="T0" fmla="*/ 0 w 247"/>
                  <a:gd name="T1" fmla="*/ 1 h 203"/>
                  <a:gd name="T2" fmla="*/ 0 w 247"/>
                  <a:gd name="T3" fmla="*/ 1 h 203"/>
                  <a:gd name="T4" fmla="*/ 0 w 247"/>
                  <a:gd name="T5" fmla="*/ 1 h 203"/>
                  <a:gd name="T6" fmla="*/ 0 w 247"/>
                  <a:gd name="T7" fmla="*/ 1 h 203"/>
                  <a:gd name="T8" fmla="*/ 0 w 247"/>
                  <a:gd name="T9" fmla="*/ 1 h 203"/>
                  <a:gd name="T10" fmla="*/ 0 w 247"/>
                  <a:gd name="T11" fmla="*/ 1 h 203"/>
                  <a:gd name="T12" fmla="*/ 0 w 247"/>
                  <a:gd name="T13" fmla="*/ 1 h 203"/>
                  <a:gd name="T14" fmla="*/ 0 w 247"/>
                  <a:gd name="T15" fmla="*/ 1 h 203"/>
                  <a:gd name="T16" fmla="*/ 0 w 247"/>
                  <a:gd name="T17" fmla="*/ 1 h 203"/>
                  <a:gd name="T18" fmla="*/ 0 w 247"/>
                  <a:gd name="T19" fmla="*/ 1 h 203"/>
                  <a:gd name="T20" fmla="*/ 0 w 247"/>
                  <a:gd name="T21" fmla="*/ 1 h 203"/>
                  <a:gd name="T22" fmla="*/ 0 w 247"/>
                  <a:gd name="T23" fmla="*/ 1 h 203"/>
                  <a:gd name="T24" fmla="*/ 0 w 247"/>
                  <a:gd name="T25" fmla="*/ 1 h 203"/>
                  <a:gd name="T26" fmla="*/ 0 w 247"/>
                  <a:gd name="T27" fmla="*/ 1 h 203"/>
                  <a:gd name="T28" fmla="*/ 0 w 247"/>
                  <a:gd name="T29" fmla="*/ 1 h 203"/>
                  <a:gd name="T30" fmla="*/ 0 w 247"/>
                  <a:gd name="T31" fmla="*/ 1 h 203"/>
                  <a:gd name="T32" fmla="*/ 0 w 247"/>
                  <a:gd name="T33" fmla="*/ 1 h 203"/>
                  <a:gd name="T34" fmla="*/ 0 w 247"/>
                  <a:gd name="T35" fmla="*/ 1 h 203"/>
                  <a:gd name="T36" fmla="*/ 0 w 247"/>
                  <a:gd name="T37" fmla="*/ 1 h 203"/>
                  <a:gd name="T38" fmla="*/ 0 w 247"/>
                  <a:gd name="T39" fmla="*/ 1 h 203"/>
                  <a:gd name="T40" fmla="*/ 0 w 247"/>
                  <a:gd name="T41" fmla="*/ 1 h 203"/>
                  <a:gd name="T42" fmla="*/ 0 w 247"/>
                  <a:gd name="T43" fmla="*/ 1 h 203"/>
                  <a:gd name="T44" fmla="*/ 0 w 247"/>
                  <a:gd name="T45" fmla="*/ 1 h 203"/>
                  <a:gd name="T46" fmla="*/ 0 w 247"/>
                  <a:gd name="T47" fmla="*/ 1 h 203"/>
                  <a:gd name="T48" fmla="*/ 0 w 247"/>
                  <a:gd name="T49" fmla="*/ 1 h 203"/>
                  <a:gd name="T50" fmla="*/ 0 w 247"/>
                  <a:gd name="T51" fmla="*/ 1 h 203"/>
                  <a:gd name="T52" fmla="*/ 0 w 247"/>
                  <a:gd name="T53" fmla="*/ 1 h 203"/>
                  <a:gd name="T54" fmla="*/ 0 w 247"/>
                  <a:gd name="T55" fmla="*/ 1 h 203"/>
                  <a:gd name="T56" fmla="*/ 0 w 247"/>
                  <a:gd name="T57" fmla="*/ 1 h 203"/>
                  <a:gd name="T58" fmla="*/ 0 w 247"/>
                  <a:gd name="T59" fmla="*/ 1 h 203"/>
                  <a:gd name="T60" fmla="*/ 0 w 247"/>
                  <a:gd name="T61" fmla="*/ 1 h 203"/>
                  <a:gd name="T62" fmla="*/ 0 w 247"/>
                  <a:gd name="T63" fmla="*/ 1 h 203"/>
                  <a:gd name="T64" fmla="*/ 0 w 247"/>
                  <a:gd name="T65" fmla="*/ 1 h 203"/>
                  <a:gd name="T66" fmla="*/ 0 w 247"/>
                  <a:gd name="T67" fmla="*/ 1 h 203"/>
                  <a:gd name="T68" fmla="*/ 0 w 247"/>
                  <a:gd name="T69" fmla="*/ 1 h 203"/>
                  <a:gd name="T70" fmla="*/ 0 w 247"/>
                  <a:gd name="T71" fmla="*/ 1 h 203"/>
                  <a:gd name="T72" fmla="*/ 0 w 247"/>
                  <a:gd name="T73" fmla="*/ 1 h 203"/>
                  <a:gd name="T74" fmla="*/ 0 w 247"/>
                  <a:gd name="T75" fmla="*/ 1 h 203"/>
                  <a:gd name="T76" fmla="*/ 0 w 247"/>
                  <a:gd name="T77" fmla="*/ 1 h 203"/>
                  <a:gd name="T78" fmla="*/ 0 w 247"/>
                  <a:gd name="T79" fmla="*/ 1 h 203"/>
                  <a:gd name="T80" fmla="*/ 0 w 247"/>
                  <a:gd name="T81" fmla="*/ 1 h 203"/>
                  <a:gd name="T82" fmla="*/ 0 w 247"/>
                  <a:gd name="T83" fmla="*/ 1 h 203"/>
                  <a:gd name="T84" fmla="*/ 0 w 247"/>
                  <a:gd name="T85" fmla="*/ 0 h 203"/>
                  <a:gd name="T86" fmla="*/ 0 w 247"/>
                  <a:gd name="T87" fmla="*/ 1 h 203"/>
                  <a:gd name="T88" fmla="*/ 0 w 247"/>
                  <a:gd name="T89" fmla="*/ 1 h 203"/>
                  <a:gd name="T90" fmla="*/ 0 w 247"/>
                  <a:gd name="T91" fmla="*/ 1 h 203"/>
                  <a:gd name="T92" fmla="*/ 0 w 247"/>
                  <a:gd name="T93" fmla="*/ 1 h 203"/>
                  <a:gd name="T94" fmla="*/ 0 w 247"/>
                  <a:gd name="T95" fmla="*/ 1 h 203"/>
                  <a:gd name="T96" fmla="*/ 0 w 247"/>
                  <a:gd name="T97" fmla="*/ 1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7"/>
                  <a:gd name="T148" fmla="*/ 0 h 203"/>
                  <a:gd name="T149" fmla="*/ 247 w 247"/>
                  <a:gd name="T150" fmla="*/ 203 h 2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01" name="Freeform 52"/>
              <p:cNvSpPr>
                <a:spLocks/>
              </p:cNvSpPr>
              <p:nvPr/>
            </p:nvSpPr>
            <p:spPr bwMode="auto">
              <a:xfrm>
                <a:off x="1424" y="2230"/>
                <a:ext cx="52" cy="79"/>
              </a:xfrm>
              <a:custGeom>
                <a:avLst/>
                <a:gdLst>
                  <a:gd name="T0" fmla="*/ 0 w 158"/>
                  <a:gd name="T1" fmla="*/ 1 h 158"/>
                  <a:gd name="T2" fmla="*/ 0 w 158"/>
                  <a:gd name="T3" fmla="*/ 1 h 158"/>
                  <a:gd name="T4" fmla="*/ 0 w 158"/>
                  <a:gd name="T5" fmla="*/ 1 h 158"/>
                  <a:gd name="T6" fmla="*/ 0 w 158"/>
                  <a:gd name="T7" fmla="*/ 1 h 158"/>
                  <a:gd name="T8" fmla="*/ 0 w 158"/>
                  <a:gd name="T9" fmla="*/ 1 h 158"/>
                  <a:gd name="T10" fmla="*/ 0 w 158"/>
                  <a:gd name="T11" fmla="*/ 1 h 158"/>
                  <a:gd name="T12" fmla="*/ 0 w 158"/>
                  <a:gd name="T13" fmla="*/ 1 h 158"/>
                  <a:gd name="T14" fmla="*/ 0 w 158"/>
                  <a:gd name="T15" fmla="*/ 1 h 158"/>
                  <a:gd name="T16" fmla="*/ 0 w 158"/>
                  <a:gd name="T17" fmla="*/ 1 h 158"/>
                  <a:gd name="T18" fmla="*/ 0 w 158"/>
                  <a:gd name="T19" fmla="*/ 1 h 158"/>
                  <a:gd name="T20" fmla="*/ 0 w 158"/>
                  <a:gd name="T21" fmla="*/ 1 h 158"/>
                  <a:gd name="T22" fmla="*/ 0 w 158"/>
                  <a:gd name="T23" fmla="*/ 1 h 158"/>
                  <a:gd name="T24" fmla="*/ 0 w 158"/>
                  <a:gd name="T25" fmla="*/ 1 h 158"/>
                  <a:gd name="T26" fmla="*/ 0 w 158"/>
                  <a:gd name="T27" fmla="*/ 1 h 158"/>
                  <a:gd name="T28" fmla="*/ 0 w 158"/>
                  <a:gd name="T29" fmla="*/ 1 h 158"/>
                  <a:gd name="T30" fmla="*/ 0 w 158"/>
                  <a:gd name="T31" fmla="*/ 1 h 158"/>
                  <a:gd name="T32" fmla="*/ 0 w 158"/>
                  <a:gd name="T33" fmla="*/ 1 h 158"/>
                  <a:gd name="T34" fmla="*/ 0 w 158"/>
                  <a:gd name="T35" fmla="*/ 1 h 158"/>
                  <a:gd name="T36" fmla="*/ 0 w 158"/>
                  <a:gd name="T37" fmla="*/ 1 h 158"/>
                  <a:gd name="T38" fmla="*/ 0 w 158"/>
                  <a:gd name="T39" fmla="*/ 1 h 158"/>
                  <a:gd name="T40" fmla="*/ 0 w 158"/>
                  <a:gd name="T41" fmla="*/ 1 h 158"/>
                  <a:gd name="T42" fmla="*/ 0 w 158"/>
                  <a:gd name="T43" fmla="*/ 1 h 158"/>
                  <a:gd name="T44" fmla="*/ 0 w 158"/>
                  <a:gd name="T45" fmla="*/ 1 h 158"/>
                  <a:gd name="T46" fmla="*/ 0 w 158"/>
                  <a:gd name="T47" fmla="*/ 1 h 158"/>
                  <a:gd name="T48" fmla="*/ 0 w 158"/>
                  <a:gd name="T49" fmla="*/ 1 h 158"/>
                  <a:gd name="T50" fmla="*/ 0 w 158"/>
                  <a:gd name="T51" fmla="*/ 1 h 158"/>
                  <a:gd name="T52" fmla="*/ 0 w 158"/>
                  <a:gd name="T53" fmla="*/ 1 h 158"/>
                  <a:gd name="T54" fmla="*/ 0 w 158"/>
                  <a:gd name="T55" fmla="*/ 1 h 158"/>
                  <a:gd name="T56" fmla="*/ 0 w 158"/>
                  <a:gd name="T57" fmla="*/ 1 h 158"/>
                  <a:gd name="T58" fmla="*/ 0 w 158"/>
                  <a:gd name="T59" fmla="*/ 1 h 158"/>
                  <a:gd name="T60" fmla="*/ 0 w 158"/>
                  <a:gd name="T61" fmla="*/ 0 h 158"/>
                  <a:gd name="T62" fmla="*/ 0 w 158"/>
                  <a:gd name="T63" fmla="*/ 0 h 158"/>
                  <a:gd name="T64" fmla="*/ 0 w 158"/>
                  <a:gd name="T65" fmla="*/ 1 h 158"/>
                  <a:gd name="T66" fmla="*/ 0 w 158"/>
                  <a:gd name="T67" fmla="*/ 1 h 158"/>
                  <a:gd name="T68" fmla="*/ 0 w 158"/>
                  <a:gd name="T69" fmla="*/ 1 h 158"/>
                  <a:gd name="T70" fmla="*/ 0 w 158"/>
                  <a:gd name="T71" fmla="*/ 1 h 158"/>
                  <a:gd name="T72" fmla="*/ 0 w 158"/>
                  <a:gd name="T73" fmla="*/ 1 h 158"/>
                  <a:gd name="T74" fmla="*/ 0 w 158"/>
                  <a:gd name="T75" fmla="*/ 1 h 158"/>
                  <a:gd name="T76" fmla="*/ 0 w 158"/>
                  <a:gd name="T77" fmla="*/ 1 h 158"/>
                  <a:gd name="T78" fmla="*/ 0 w 158"/>
                  <a:gd name="T79" fmla="*/ 1 h 158"/>
                  <a:gd name="T80" fmla="*/ 0 w 158"/>
                  <a:gd name="T81" fmla="*/ 1 h 1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8"/>
                  <a:gd name="T124" fmla="*/ 0 h 158"/>
                  <a:gd name="T125" fmla="*/ 158 w 158"/>
                  <a:gd name="T126" fmla="*/ 158 h 1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02" name="Freeform 53"/>
              <p:cNvSpPr>
                <a:spLocks/>
              </p:cNvSpPr>
              <p:nvPr/>
            </p:nvSpPr>
            <p:spPr bwMode="auto">
              <a:xfrm>
                <a:off x="1232" y="2211"/>
                <a:ext cx="133" cy="166"/>
              </a:xfrm>
              <a:custGeom>
                <a:avLst/>
                <a:gdLst>
                  <a:gd name="T0" fmla="*/ 0 w 399"/>
                  <a:gd name="T1" fmla="*/ 1 h 331"/>
                  <a:gd name="T2" fmla="*/ 0 w 399"/>
                  <a:gd name="T3" fmla="*/ 1 h 331"/>
                  <a:gd name="T4" fmla="*/ 0 w 399"/>
                  <a:gd name="T5" fmla="*/ 1 h 331"/>
                  <a:gd name="T6" fmla="*/ 0 w 399"/>
                  <a:gd name="T7" fmla="*/ 1 h 331"/>
                  <a:gd name="T8" fmla="*/ 0 w 399"/>
                  <a:gd name="T9" fmla="*/ 1 h 331"/>
                  <a:gd name="T10" fmla="*/ 0 w 399"/>
                  <a:gd name="T11" fmla="*/ 1 h 331"/>
                  <a:gd name="T12" fmla="*/ 0 w 399"/>
                  <a:gd name="T13" fmla="*/ 1 h 331"/>
                  <a:gd name="T14" fmla="*/ 0 w 399"/>
                  <a:gd name="T15" fmla="*/ 1 h 331"/>
                  <a:gd name="T16" fmla="*/ 0 w 399"/>
                  <a:gd name="T17" fmla="*/ 1 h 331"/>
                  <a:gd name="T18" fmla="*/ 0 w 399"/>
                  <a:gd name="T19" fmla="*/ 1 h 331"/>
                  <a:gd name="T20" fmla="*/ 0 w 399"/>
                  <a:gd name="T21" fmla="*/ 1 h 331"/>
                  <a:gd name="T22" fmla="*/ 0 w 399"/>
                  <a:gd name="T23" fmla="*/ 1 h 331"/>
                  <a:gd name="T24" fmla="*/ 0 w 399"/>
                  <a:gd name="T25" fmla="*/ 1 h 331"/>
                  <a:gd name="T26" fmla="*/ 0 w 399"/>
                  <a:gd name="T27" fmla="*/ 1 h 331"/>
                  <a:gd name="T28" fmla="*/ 0 w 399"/>
                  <a:gd name="T29" fmla="*/ 1 h 331"/>
                  <a:gd name="T30" fmla="*/ 0 w 399"/>
                  <a:gd name="T31" fmla="*/ 1 h 331"/>
                  <a:gd name="T32" fmla="*/ 0 w 399"/>
                  <a:gd name="T33" fmla="*/ 1 h 331"/>
                  <a:gd name="T34" fmla="*/ 0 w 399"/>
                  <a:gd name="T35" fmla="*/ 1 h 331"/>
                  <a:gd name="T36" fmla="*/ 0 w 399"/>
                  <a:gd name="T37" fmla="*/ 1 h 331"/>
                  <a:gd name="T38" fmla="*/ 0 w 399"/>
                  <a:gd name="T39" fmla="*/ 1 h 331"/>
                  <a:gd name="T40" fmla="*/ 0 w 399"/>
                  <a:gd name="T41" fmla="*/ 1 h 331"/>
                  <a:gd name="T42" fmla="*/ 0 w 399"/>
                  <a:gd name="T43" fmla="*/ 1 h 331"/>
                  <a:gd name="T44" fmla="*/ 0 w 399"/>
                  <a:gd name="T45" fmla="*/ 1 h 331"/>
                  <a:gd name="T46" fmla="*/ 0 w 399"/>
                  <a:gd name="T47" fmla="*/ 1 h 331"/>
                  <a:gd name="T48" fmla="*/ 0 w 399"/>
                  <a:gd name="T49" fmla="*/ 1 h 331"/>
                  <a:gd name="T50" fmla="*/ 0 w 399"/>
                  <a:gd name="T51" fmla="*/ 1 h 331"/>
                  <a:gd name="T52" fmla="*/ 0 w 399"/>
                  <a:gd name="T53" fmla="*/ 1 h 331"/>
                  <a:gd name="T54" fmla="*/ 0 w 399"/>
                  <a:gd name="T55" fmla="*/ 1 h 331"/>
                  <a:gd name="T56" fmla="*/ 0 w 399"/>
                  <a:gd name="T57" fmla="*/ 1 h 331"/>
                  <a:gd name="T58" fmla="*/ 0 w 399"/>
                  <a:gd name="T59" fmla="*/ 1 h 331"/>
                  <a:gd name="T60" fmla="*/ 0 w 399"/>
                  <a:gd name="T61" fmla="*/ 1 h 331"/>
                  <a:gd name="T62" fmla="*/ 0 w 399"/>
                  <a:gd name="T63" fmla="*/ 1 h 331"/>
                  <a:gd name="T64" fmla="*/ 0 w 399"/>
                  <a:gd name="T65" fmla="*/ 1 h 331"/>
                  <a:gd name="T66" fmla="*/ 0 w 399"/>
                  <a:gd name="T67" fmla="*/ 1 h 331"/>
                  <a:gd name="T68" fmla="*/ 0 w 399"/>
                  <a:gd name="T69" fmla="*/ 1 h 331"/>
                  <a:gd name="T70" fmla="*/ 0 w 399"/>
                  <a:gd name="T71" fmla="*/ 1 h 331"/>
                  <a:gd name="T72" fmla="*/ 0 w 399"/>
                  <a:gd name="T73" fmla="*/ 1 h 331"/>
                  <a:gd name="T74" fmla="*/ 0 w 399"/>
                  <a:gd name="T75" fmla="*/ 1 h 331"/>
                  <a:gd name="T76" fmla="*/ 0 w 399"/>
                  <a:gd name="T77" fmla="*/ 1 h 331"/>
                  <a:gd name="T78" fmla="*/ 0 w 399"/>
                  <a:gd name="T79" fmla="*/ 1 h 331"/>
                  <a:gd name="T80" fmla="*/ 0 w 399"/>
                  <a:gd name="T81" fmla="*/ 0 h 331"/>
                  <a:gd name="T82" fmla="*/ 0 w 399"/>
                  <a:gd name="T83" fmla="*/ 1 h 331"/>
                  <a:gd name="T84" fmla="*/ 0 w 399"/>
                  <a:gd name="T85" fmla="*/ 1 h 331"/>
                  <a:gd name="T86" fmla="*/ 0 w 399"/>
                  <a:gd name="T87" fmla="*/ 1 h 3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1"/>
                  <a:gd name="T134" fmla="*/ 399 w 399"/>
                  <a:gd name="T135" fmla="*/ 331 h 3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03" name="Freeform 54"/>
              <p:cNvSpPr>
                <a:spLocks/>
              </p:cNvSpPr>
              <p:nvPr/>
            </p:nvSpPr>
            <p:spPr bwMode="auto">
              <a:xfrm>
                <a:off x="1419" y="2206"/>
                <a:ext cx="116" cy="110"/>
              </a:xfrm>
              <a:custGeom>
                <a:avLst/>
                <a:gdLst>
                  <a:gd name="T0" fmla="*/ 0 w 350"/>
                  <a:gd name="T1" fmla="*/ 0 h 221"/>
                  <a:gd name="T2" fmla="*/ 0 w 350"/>
                  <a:gd name="T3" fmla="*/ 0 h 221"/>
                  <a:gd name="T4" fmla="*/ 0 w 350"/>
                  <a:gd name="T5" fmla="*/ 0 h 221"/>
                  <a:gd name="T6" fmla="*/ 0 w 350"/>
                  <a:gd name="T7" fmla="*/ 0 h 221"/>
                  <a:gd name="T8" fmla="*/ 0 w 350"/>
                  <a:gd name="T9" fmla="*/ 0 h 221"/>
                  <a:gd name="T10" fmla="*/ 0 w 350"/>
                  <a:gd name="T11" fmla="*/ 0 h 221"/>
                  <a:gd name="T12" fmla="*/ 0 w 350"/>
                  <a:gd name="T13" fmla="*/ 0 h 221"/>
                  <a:gd name="T14" fmla="*/ 0 w 350"/>
                  <a:gd name="T15" fmla="*/ 0 h 221"/>
                  <a:gd name="T16" fmla="*/ 0 w 350"/>
                  <a:gd name="T17" fmla="*/ 0 h 221"/>
                  <a:gd name="T18" fmla="*/ 0 w 350"/>
                  <a:gd name="T19" fmla="*/ 0 h 221"/>
                  <a:gd name="T20" fmla="*/ 0 w 350"/>
                  <a:gd name="T21" fmla="*/ 0 h 221"/>
                  <a:gd name="T22" fmla="*/ 0 w 350"/>
                  <a:gd name="T23" fmla="*/ 0 h 221"/>
                  <a:gd name="T24" fmla="*/ 0 w 350"/>
                  <a:gd name="T25" fmla="*/ 0 h 221"/>
                  <a:gd name="T26" fmla="*/ 0 w 350"/>
                  <a:gd name="T27" fmla="*/ 0 h 221"/>
                  <a:gd name="T28" fmla="*/ 0 w 350"/>
                  <a:gd name="T29" fmla="*/ 0 h 221"/>
                  <a:gd name="T30" fmla="*/ 0 w 350"/>
                  <a:gd name="T31" fmla="*/ 0 h 221"/>
                  <a:gd name="T32" fmla="*/ 0 w 350"/>
                  <a:gd name="T33" fmla="*/ 0 h 221"/>
                  <a:gd name="T34" fmla="*/ 0 w 350"/>
                  <a:gd name="T35" fmla="*/ 0 h 221"/>
                  <a:gd name="T36" fmla="*/ 0 w 350"/>
                  <a:gd name="T37" fmla="*/ 0 h 221"/>
                  <a:gd name="T38" fmla="*/ 0 w 350"/>
                  <a:gd name="T39" fmla="*/ 0 h 221"/>
                  <a:gd name="T40" fmla="*/ 0 w 350"/>
                  <a:gd name="T41" fmla="*/ 0 h 221"/>
                  <a:gd name="T42" fmla="*/ 0 w 350"/>
                  <a:gd name="T43" fmla="*/ 0 h 221"/>
                  <a:gd name="T44" fmla="*/ 0 w 350"/>
                  <a:gd name="T45" fmla="*/ 0 h 221"/>
                  <a:gd name="T46" fmla="*/ 0 w 350"/>
                  <a:gd name="T47" fmla="*/ 0 h 221"/>
                  <a:gd name="T48" fmla="*/ 0 w 350"/>
                  <a:gd name="T49" fmla="*/ 0 h 221"/>
                  <a:gd name="T50" fmla="*/ 0 w 350"/>
                  <a:gd name="T51" fmla="*/ 0 h 221"/>
                  <a:gd name="T52" fmla="*/ 0 w 350"/>
                  <a:gd name="T53" fmla="*/ 0 h 221"/>
                  <a:gd name="T54" fmla="*/ 0 w 350"/>
                  <a:gd name="T55" fmla="*/ 0 h 221"/>
                  <a:gd name="T56" fmla="*/ 0 w 350"/>
                  <a:gd name="T57" fmla="*/ 0 h 221"/>
                  <a:gd name="T58" fmla="*/ 0 w 350"/>
                  <a:gd name="T59" fmla="*/ 0 h 221"/>
                  <a:gd name="T60" fmla="*/ 0 w 350"/>
                  <a:gd name="T61" fmla="*/ 0 h 221"/>
                  <a:gd name="T62" fmla="*/ 0 w 350"/>
                  <a:gd name="T63" fmla="*/ 0 h 221"/>
                  <a:gd name="T64" fmla="*/ 0 w 350"/>
                  <a:gd name="T65" fmla="*/ 0 h 221"/>
                  <a:gd name="T66" fmla="*/ 0 w 350"/>
                  <a:gd name="T67" fmla="*/ 0 h 221"/>
                  <a:gd name="T68" fmla="*/ 0 w 350"/>
                  <a:gd name="T69" fmla="*/ 0 h 221"/>
                  <a:gd name="T70" fmla="*/ 0 w 350"/>
                  <a:gd name="T71" fmla="*/ 0 h 221"/>
                  <a:gd name="T72" fmla="*/ 0 w 350"/>
                  <a:gd name="T73" fmla="*/ 0 h 221"/>
                  <a:gd name="T74" fmla="*/ 0 w 350"/>
                  <a:gd name="T75" fmla="*/ 0 h 221"/>
                  <a:gd name="T76" fmla="*/ 0 w 350"/>
                  <a:gd name="T77" fmla="*/ 0 h 221"/>
                  <a:gd name="T78" fmla="*/ 0 w 350"/>
                  <a:gd name="T79" fmla="*/ 0 h 221"/>
                  <a:gd name="T80" fmla="*/ 0 w 350"/>
                  <a:gd name="T81" fmla="*/ 0 h 221"/>
                  <a:gd name="T82" fmla="*/ 0 w 350"/>
                  <a:gd name="T83" fmla="*/ 0 h 221"/>
                  <a:gd name="T84" fmla="*/ 0 w 350"/>
                  <a:gd name="T85" fmla="*/ 0 h 221"/>
                  <a:gd name="T86" fmla="*/ 0 w 350"/>
                  <a:gd name="T87" fmla="*/ 0 h 221"/>
                  <a:gd name="T88" fmla="*/ 0 w 350"/>
                  <a:gd name="T89" fmla="*/ 0 h 221"/>
                  <a:gd name="T90" fmla="*/ 0 w 350"/>
                  <a:gd name="T91" fmla="*/ 0 h 221"/>
                  <a:gd name="T92" fmla="*/ 0 w 350"/>
                  <a:gd name="T93" fmla="*/ 0 h 221"/>
                  <a:gd name="T94" fmla="*/ 0 w 350"/>
                  <a:gd name="T95" fmla="*/ 0 h 221"/>
                  <a:gd name="T96" fmla="*/ 0 w 350"/>
                  <a:gd name="T97" fmla="*/ 0 h 221"/>
                  <a:gd name="T98" fmla="*/ 0 w 350"/>
                  <a:gd name="T99" fmla="*/ 0 h 221"/>
                  <a:gd name="T100" fmla="*/ 0 w 350"/>
                  <a:gd name="T101" fmla="*/ 0 h 221"/>
                  <a:gd name="T102" fmla="*/ 0 w 350"/>
                  <a:gd name="T103" fmla="*/ 0 h 221"/>
                  <a:gd name="T104" fmla="*/ 0 w 350"/>
                  <a:gd name="T105" fmla="*/ 0 h 221"/>
                  <a:gd name="T106" fmla="*/ 0 w 350"/>
                  <a:gd name="T107" fmla="*/ 0 h 221"/>
                  <a:gd name="T108" fmla="*/ 0 w 350"/>
                  <a:gd name="T109" fmla="*/ 0 h 221"/>
                  <a:gd name="T110" fmla="*/ 0 w 350"/>
                  <a:gd name="T111" fmla="*/ 0 h 221"/>
                  <a:gd name="T112" fmla="*/ 0 w 350"/>
                  <a:gd name="T113" fmla="*/ 0 h 221"/>
                  <a:gd name="T114" fmla="*/ 0 w 350"/>
                  <a:gd name="T115" fmla="*/ 0 h 221"/>
                  <a:gd name="T116" fmla="*/ 0 w 350"/>
                  <a:gd name="T117" fmla="*/ 0 h 221"/>
                  <a:gd name="T118" fmla="*/ 0 w 350"/>
                  <a:gd name="T119" fmla="*/ 0 h 221"/>
                  <a:gd name="T120" fmla="*/ 0 w 350"/>
                  <a:gd name="T121" fmla="*/ 0 h 2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0"/>
                  <a:gd name="T184" fmla="*/ 0 h 221"/>
                  <a:gd name="T185" fmla="*/ 350 w 350"/>
                  <a:gd name="T186" fmla="*/ 221 h 2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04" name="Freeform 55"/>
              <p:cNvSpPr>
                <a:spLocks/>
              </p:cNvSpPr>
              <p:nvPr/>
            </p:nvSpPr>
            <p:spPr bwMode="auto">
              <a:xfrm>
                <a:off x="1181" y="2256"/>
                <a:ext cx="48" cy="105"/>
              </a:xfrm>
              <a:custGeom>
                <a:avLst/>
                <a:gdLst>
                  <a:gd name="T0" fmla="*/ 0 w 142"/>
                  <a:gd name="T1" fmla="*/ 1 h 208"/>
                  <a:gd name="T2" fmla="*/ 0 w 142"/>
                  <a:gd name="T3" fmla="*/ 1 h 208"/>
                  <a:gd name="T4" fmla="*/ 0 w 142"/>
                  <a:gd name="T5" fmla="*/ 1 h 208"/>
                  <a:gd name="T6" fmla="*/ 0 w 142"/>
                  <a:gd name="T7" fmla="*/ 1 h 208"/>
                  <a:gd name="T8" fmla="*/ 0 w 142"/>
                  <a:gd name="T9" fmla="*/ 1 h 208"/>
                  <a:gd name="T10" fmla="*/ 0 w 142"/>
                  <a:gd name="T11" fmla="*/ 1 h 208"/>
                  <a:gd name="T12" fmla="*/ 0 w 142"/>
                  <a:gd name="T13" fmla="*/ 1 h 208"/>
                  <a:gd name="T14" fmla="*/ 0 w 142"/>
                  <a:gd name="T15" fmla="*/ 1 h 208"/>
                  <a:gd name="T16" fmla="*/ 0 w 142"/>
                  <a:gd name="T17" fmla="*/ 1 h 208"/>
                  <a:gd name="T18" fmla="*/ 0 w 142"/>
                  <a:gd name="T19" fmla="*/ 1 h 208"/>
                  <a:gd name="T20" fmla="*/ 0 w 142"/>
                  <a:gd name="T21" fmla="*/ 1 h 208"/>
                  <a:gd name="T22" fmla="*/ 0 w 142"/>
                  <a:gd name="T23" fmla="*/ 1 h 208"/>
                  <a:gd name="T24" fmla="*/ 0 w 142"/>
                  <a:gd name="T25" fmla="*/ 1 h 208"/>
                  <a:gd name="T26" fmla="*/ 0 w 142"/>
                  <a:gd name="T27" fmla="*/ 1 h 208"/>
                  <a:gd name="T28" fmla="*/ 0 w 142"/>
                  <a:gd name="T29" fmla="*/ 1 h 208"/>
                  <a:gd name="T30" fmla="*/ 0 w 142"/>
                  <a:gd name="T31" fmla="*/ 1 h 208"/>
                  <a:gd name="T32" fmla="*/ 0 w 142"/>
                  <a:gd name="T33" fmla="*/ 1 h 208"/>
                  <a:gd name="T34" fmla="*/ 0 w 142"/>
                  <a:gd name="T35" fmla="*/ 1 h 208"/>
                  <a:gd name="T36" fmla="*/ 0 w 142"/>
                  <a:gd name="T37" fmla="*/ 1 h 208"/>
                  <a:gd name="T38" fmla="*/ 0 w 142"/>
                  <a:gd name="T39" fmla="*/ 1 h 208"/>
                  <a:gd name="T40" fmla="*/ 0 w 142"/>
                  <a:gd name="T41" fmla="*/ 1 h 208"/>
                  <a:gd name="T42" fmla="*/ 0 w 142"/>
                  <a:gd name="T43" fmla="*/ 1 h 208"/>
                  <a:gd name="T44" fmla="*/ 0 w 142"/>
                  <a:gd name="T45" fmla="*/ 1 h 208"/>
                  <a:gd name="T46" fmla="*/ 0 w 142"/>
                  <a:gd name="T47" fmla="*/ 1 h 208"/>
                  <a:gd name="T48" fmla="*/ 0 w 142"/>
                  <a:gd name="T49" fmla="*/ 1 h 208"/>
                  <a:gd name="T50" fmla="*/ 0 w 142"/>
                  <a:gd name="T51" fmla="*/ 1 h 208"/>
                  <a:gd name="T52" fmla="*/ 0 w 142"/>
                  <a:gd name="T53" fmla="*/ 1 h 208"/>
                  <a:gd name="T54" fmla="*/ 0 w 142"/>
                  <a:gd name="T55" fmla="*/ 1 h 208"/>
                  <a:gd name="T56" fmla="*/ 0 w 142"/>
                  <a:gd name="T57" fmla="*/ 1 h 208"/>
                  <a:gd name="T58" fmla="*/ 0 w 142"/>
                  <a:gd name="T59" fmla="*/ 1 h 208"/>
                  <a:gd name="T60" fmla="*/ 0 w 142"/>
                  <a:gd name="T61" fmla="*/ 1 h 208"/>
                  <a:gd name="T62" fmla="*/ 0 w 142"/>
                  <a:gd name="T63" fmla="*/ 1 h 208"/>
                  <a:gd name="T64" fmla="*/ 0 w 142"/>
                  <a:gd name="T65" fmla="*/ 1 h 208"/>
                  <a:gd name="T66" fmla="*/ 0 w 142"/>
                  <a:gd name="T67" fmla="*/ 0 h 208"/>
                  <a:gd name="T68" fmla="*/ 0 w 142"/>
                  <a:gd name="T69" fmla="*/ 1 h 208"/>
                  <a:gd name="T70" fmla="*/ 0 w 142"/>
                  <a:gd name="T71" fmla="*/ 1 h 208"/>
                  <a:gd name="T72" fmla="*/ 0 w 142"/>
                  <a:gd name="T73" fmla="*/ 1 h 208"/>
                  <a:gd name="T74" fmla="*/ 0 w 142"/>
                  <a:gd name="T75" fmla="*/ 1 h 208"/>
                  <a:gd name="T76" fmla="*/ 0 w 142"/>
                  <a:gd name="T77" fmla="*/ 1 h 208"/>
                  <a:gd name="T78" fmla="*/ 0 w 142"/>
                  <a:gd name="T79" fmla="*/ 1 h 208"/>
                  <a:gd name="T80" fmla="*/ 0 w 142"/>
                  <a:gd name="T81" fmla="*/ 1 h 2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8"/>
                  <a:gd name="T125" fmla="*/ 142 w 142"/>
                  <a:gd name="T126" fmla="*/ 208 h 2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05" name="Freeform 56"/>
              <p:cNvSpPr>
                <a:spLocks/>
              </p:cNvSpPr>
              <p:nvPr/>
            </p:nvSpPr>
            <p:spPr bwMode="auto">
              <a:xfrm>
                <a:off x="1515" y="2198"/>
                <a:ext cx="101" cy="136"/>
              </a:xfrm>
              <a:custGeom>
                <a:avLst/>
                <a:gdLst>
                  <a:gd name="T0" fmla="*/ 0 w 304"/>
                  <a:gd name="T1" fmla="*/ 1 h 272"/>
                  <a:gd name="T2" fmla="*/ 0 w 304"/>
                  <a:gd name="T3" fmla="*/ 1 h 272"/>
                  <a:gd name="T4" fmla="*/ 0 w 304"/>
                  <a:gd name="T5" fmla="*/ 1 h 272"/>
                  <a:gd name="T6" fmla="*/ 0 w 304"/>
                  <a:gd name="T7" fmla="*/ 1 h 272"/>
                  <a:gd name="T8" fmla="*/ 0 w 304"/>
                  <a:gd name="T9" fmla="*/ 1 h 272"/>
                  <a:gd name="T10" fmla="*/ 0 w 304"/>
                  <a:gd name="T11" fmla="*/ 1 h 272"/>
                  <a:gd name="T12" fmla="*/ 0 w 304"/>
                  <a:gd name="T13" fmla="*/ 1 h 272"/>
                  <a:gd name="T14" fmla="*/ 0 w 304"/>
                  <a:gd name="T15" fmla="*/ 1 h 272"/>
                  <a:gd name="T16" fmla="*/ 0 w 304"/>
                  <a:gd name="T17" fmla="*/ 1 h 272"/>
                  <a:gd name="T18" fmla="*/ 0 w 304"/>
                  <a:gd name="T19" fmla="*/ 1 h 272"/>
                  <a:gd name="T20" fmla="*/ 0 w 304"/>
                  <a:gd name="T21" fmla="*/ 1 h 272"/>
                  <a:gd name="T22" fmla="*/ 0 w 304"/>
                  <a:gd name="T23" fmla="*/ 1 h 272"/>
                  <a:gd name="T24" fmla="*/ 0 w 304"/>
                  <a:gd name="T25" fmla="*/ 1 h 272"/>
                  <a:gd name="T26" fmla="*/ 0 w 304"/>
                  <a:gd name="T27" fmla="*/ 1 h 272"/>
                  <a:gd name="T28" fmla="*/ 0 w 304"/>
                  <a:gd name="T29" fmla="*/ 1 h 272"/>
                  <a:gd name="T30" fmla="*/ 0 w 304"/>
                  <a:gd name="T31" fmla="*/ 1 h 272"/>
                  <a:gd name="T32" fmla="*/ 0 w 304"/>
                  <a:gd name="T33" fmla="*/ 1 h 272"/>
                  <a:gd name="T34" fmla="*/ 0 w 304"/>
                  <a:gd name="T35" fmla="*/ 1 h 272"/>
                  <a:gd name="T36" fmla="*/ 0 w 304"/>
                  <a:gd name="T37" fmla="*/ 1 h 272"/>
                  <a:gd name="T38" fmla="*/ 0 w 304"/>
                  <a:gd name="T39" fmla="*/ 1 h 272"/>
                  <a:gd name="T40" fmla="*/ 0 w 304"/>
                  <a:gd name="T41" fmla="*/ 1 h 272"/>
                  <a:gd name="T42" fmla="*/ 0 w 304"/>
                  <a:gd name="T43" fmla="*/ 1 h 272"/>
                  <a:gd name="T44" fmla="*/ 0 w 304"/>
                  <a:gd name="T45" fmla="*/ 1 h 272"/>
                  <a:gd name="T46" fmla="*/ 0 w 304"/>
                  <a:gd name="T47" fmla="*/ 1 h 272"/>
                  <a:gd name="T48" fmla="*/ 0 w 304"/>
                  <a:gd name="T49" fmla="*/ 1 h 272"/>
                  <a:gd name="T50" fmla="*/ 0 w 304"/>
                  <a:gd name="T51" fmla="*/ 1 h 272"/>
                  <a:gd name="T52" fmla="*/ 0 w 304"/>
                  <a:gd name="T53" fmla="*/ 1 h 272"/>
                  <a:gd name="T54" fmla="*/ 0 w 304"/>
                  <a:gd name="T55" fmla="*/ 1 h 272"/>
                  <a:gd name="T56" fmla="*/ 0 w 304"/>
                  <a:gd name="T57" fmla="*/ 1 h 272"/>
                  <a:gd name="T58" fmla="*/ 0 w 304"/>
                  <a:gd name="T59" fmla="*/ 1 h 272"/>
                  <a:gd name="T60" fmla="*/ 0 w 304"/>
                  <a:gd name="T61" fmla="*/ 1 h 272"/>
                  <a:gd name="T62" fmla="*/ 0 w 304"/>
                  <a:gd name="T63" fmla="*/ 1 h 272"/>
                  <a:gd name="T64" fmla="*/ 0 w 304"/>
                  <a:gd name="T65" fmla="*/ 1 h 272"/>
                  <a:gd name="T66" fmla="*/ 0 w 304"/>
                  <a:gd name="T67" fmla="*/ 1 h 272"/>
                  <a:gd name="T68" fmla="*/ 0 w 304"/>
                  <a:gd name="T69" fmla="*/ 1 h 272"/>
                  <a:gd name="T70" fmla="*/ 0 w 304"/>
                  <a:gd name="T71" fmla="*/ 1 h 272"/>
                  <a:gd name="T72" fmla="*/ 0 w 304"/>
                  <a:gd name="T73" fmla="*/ 1 h 272"/>
                  <a:gd name="T74" fmla="*/ 0 w 304"/>
                  <a:gd name="T75" fmla="*/ 1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4"/>
                  <a:gd name="T115" fmla="*/ 0 h 272"/>
                  <a:gd name="T116" fmla="*/ 304 w 304"/>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06" name="Freeform 57"/>
              <p:cNvSpPr>
                <a:spLocks/>
              </p:cNvSpPr>
              <p:nvPr/>
            </p:nvSpPr>
            <p:spPr bwMode="auto">
              <a:xfrm>
                <a:off x="1403" y="2357"/>
                <a:ext cx="34" cy="82"/>
              </a:xfrm>
              <a:custGeom>
                <a:avLst/>
                <a:gdLst>
                  <a:gd name="T0" fmla="*/ 0 w 103"/>
                  <a:gd name="T1" fmla="*/ 1 h 164"/>
                  <a:gd name="T2" fmla="*/ 0 w 103"/>
                  <a:gd name="T3" fmla="*/ 1 h 164"/>
                  <a:gd name="T4" fmla="*/ 0 w 103"/>
                  <a:gd name="T5" fmla="*/ 1 h 164"/>
                  <a:gd name="T6" fmla="*/ 0 w 103"/>
                  <a:gd name="T7" fmla="*/ 1 h 164"/>
                  <a:gd name="T8" fmla="*/ 0 w 103"/>
                  <a:gd name="T9" fmla="*/ 0 h 164"/>
                  <a:gd name="T10" fmla="*/ 0 w 103"/>
                  <a:gd name="T11" fmla="*/ 1 h 164"/>
                  <a:gd name="T12" fmla="*/ 0 w 103"/>
                  <a:gd name="T13" fmla="*/ 1 h 164"/>
                  <a:gd name="T14" fmla="*/ 0 w 103"/>
                  <a:gd name="T15" fmla="*/ 1 h 164"/>
                  <a:gd name="T16" fmla="*/ 0 w 103"/>
                  <a:gd name="T17" fmla="*/ 1 h 164"/>
                  <a:gd name="T18" fmla="*/ 0 w 103"/>
                  <a:gd name="T19" fmla="*/ 1 h 164"/>
                  <a:gd name="T20" fmla="*/ 0 w 103"/>
                  <a:gd name="T21" fmla="*/ 1 h 164"/>
                  <a:gd name="T22" fmla="*/ 0 w 103"/>
                  <a:gd name="T23" fmla="*/ 1 h 164"/>
                  <a:gd name="T24" fmla="*/ 0 w 103"/>
                  <a:gd name="T25" fmla="*/ 1 h 164"/>
                  <a:gd name="T26" fmla="*/ 0 w 103"/>
                  <a:gd name="T27" fmla="*/ 1 h 164"/>
                  <a:gd name="T28" fmla="*/ 0 w 103"/>
                  <a:gd name="T29" fmla="*/ 1 h 164"/>
                  <a:gd name="T30" fmla="*/ 0 w 103"/>
                  <a:gd name="T31" fmla="*/ 1 h 164"/>
                  <a:gd name="T32" fmla="*/ 0 w 103"/>
                  <a:gd name="T33" fmla="*/ 1 h 164"/>
                  <a:gd name="T34" fmla="*/ 0 w 103"/>
                  <a:gd name="T35" fmla="*/ 1 h 164"/>
                  <a:gd name="T36" fmla="*/ 0 w 103"/>
                  <a:gd name="T37" fmla="*/ 1 h 164"/>
                  <a:gd name="T38" fmla="*/ 0 w 103"/>
                  <a:gd name="T39" fmla="*/ 1 h 164"/>
                  <a:gd name="T40" fmla="*/ 0 w 103"/>
                  <a:gd name="T41" fmla="*/ 1 h 164"/>
                  <a:gd name="T42" fmla="*/ 0 w 103"/>
                  <a:gd name="T43" fmla="*/ 1 h 164"/>
                  <a:gd name="T44" fmla="*/ 0 w 103"/>
                  <a:gd name="T45" fmla="*/ 1 h 164"/>
                  <a:gd name="T46" fmla="*/ 0 w 103"/>
                  <a:gd name="T47" fmla="*/ 1 h 164"/>
                  <a:gd name="T48" fmla="*/ 0 w 103"/>
                  <a:gd name="T49" fmla="*/ 1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164"/>
                  <a:gd name="T77" fmla="*/ 103 w 103"/>
                  <a:gd name="T78" fmla="*/ 164 h 1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07" name="Freeform 58"/>
              <p:cNvSpPr>
                <a:spLocks/>
              </p:cNvSpPr>
              <p:nvPr/>
            </p:nvSpPr>
            <p:spPr bwMode="auto">
              <a:xfrm>
                <a:off x="1388" y="2313"/>
                <a:ext cx="18" cy="42"/>
              </a:xfrm>
              <a:custGeom>
                <a:avLst/>
                <a:gdLst>
                  <a:gd name="T0" fmla="*/ 0 w 54"/>
                  <a:gd name="T1" fmla="*/ 1 h 82"/>
                  <a:gd name="T2" fmla="*/ 0 w 54"/>
                  <a:gd name="T3" fmla="*/ 1 h 82"/>
                  <a:gd name="T4" fmla="*/ 0 w 54"/>
                  <a:gd name="T5" fmla="*/ 1 h 82"/>
                  <a:gd name="T6" fmla="*/ 0 w 54"/>
                  <a:gd name="T7" fmla="*/ 0 h 82"/>
                  <a:gd name="T8" fmla="*/ 0 w 54"/>
                  <a:gd name="T9" fmla="*/ 0 h 82"/>
                  <a:gd name="T10" fmla="*/ 0 w 54"/>
                  <a:gd name="T11" fmla="*/ 1 h 82"/>
                  <a:gd name="T12" fmla="*/ 0 w 54"/>
                  <a:gd name="T13" fmla="*/ 1 h 82"/>
                  <a:gd name="T14" fmla="*/ 0 w 54"/>
                  <a:gd name="T15" fmla="*/ 1 h 82"/>
                  <a:gd name="T16" fmla="*/ 0 w 54"/>
                  <a:gd name="T17" fmla="*/ 1 h 82"/>
                  <a:gd name="T18" fmla="*/ 0 w 54"/>
                  <a:gd name="T19" fmla="*/ 1 h 82"/>
                  <a:gd name="T20" fmla="*/ 0 w 54"/>
                  <a:gd name="T21" fmla="*/ 1 h 82"/>
                  <a:gd name="T22" fmla="*/ 0 w 54"/>
                  <a:gd name="T23" fmla="*/ 1 h 82"/>
                  <a:gd name="T24" fmla="*/ 0 w 54"/>
                  <a:gd name="T25" fmla="*/ 1 h 82"/>
                  <a:gd name="T26" fmla="*/ 0 w 54"/>
                  <a:gd name="T27" fmla="*/ 1 h 82"/>
                  <a:gd name="T28" fmla="*/ 0 w 54"/>
                  <a:gd name="T29" fmla="*/ 1 h 82"/>
                  <a:gd name="T30" fmla="*/ 0 w 54"/>
                  <a:gd name="T31" fmla="*/ 1 h 82"/>
                  <a:gd name="T32" fmla="*/ 0 w 54"/>
                  <a:gd name="T33" fmla="*/ 1 h 82"/>
                  <a:gd name="T34" fmla="*/ 0 w 54"/>
                  <a:gd name="T35" fmla="*/ 1 h 82"/>
                  <a:gd name="T36" fmla="*/ 0 w 54"/>
                  <a:gd name="T37" fmla="*/ 1 h 82"/>
                  <a:gd name="T38" fmla="*/ 0 w 54"/>
                  <a:gd name="T39" fmla="*/ 1 h 82"/>
                  <a:gd name="T40" fmla="*/ 0 w 54"/>
                  <a:gd name="T41" fmla="*/ 1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82"/>
                  <a:gd name="T65" fmla="*/ 54 w 54"/>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08" name="Freeform 59"/>
              <p:cNvSpPr>
                <a:spLocks/>
              </p:cNvSpPr>
              <p:nvPr/>
            </p:nvSpPr>
            <p:spPr bwMode="auto">
              <a:xfrm>
                <a:off x="1373" y="2283"/>
                <a:ext cx="16" cy="24"/>
              </a:xfrm>
              <a:custGeom>
                <a:avLst/>
                <a:gdLst>
                  <a:gd name="T0" fmla="*/ 0 w 46"/>
                  <a:gd name="T1" fmla="*/ 1 h 47"/>
                  <a:gd name="T2" fmla="*/ 0 w 46"/>
                  <a:gd name="T3" fmla="*/ 1 h 47"/>
                  <a:gd name="T4" fmla="*/ 0 w 46"/>
                  <a:gd name="T5" fmla="*/ 1 h 47"/>
                  <a:gd name="T6" fmla="*/ 0 w 46"/>
                  <a:gd name="T7" fmla="*/ 1 h 47"/>
                  <a:gd name="T8" fmla="*/ 0 w 46"/>
                  <a:gd name="T9" fmla="*/ 1 h 47"/>
                  <a:gd name="T10" fmla="*/ 0 w 46"/>
                  <a:gd name="T11" fmla="*/ 1 h 47"/>
                  <a:gd name="T12" fmla="*/ 0 w 46"/>
                  <a:gd name="T13" fmla="*/ 1 h 47"/>
                  <a:gd name="T14" fmla="*/ 0 w 46"/>
                  <a:gd name="T15" fmla="*/ 0 h 47"/>
                  <a:gd name="T16" fmla="*/ 0 w 46"/>
                  <a:gd name="T17" fmla="*/ 0 h 47"/>
                  <a:gd name="T18" fmla="*/ 0 w 46"/>
                  <a:gd name="T19" fmla="*/ 1 h 47"/>
                  <a:gd name="T20" fmla="*/ 0 w 46"/>
                  <a:gd name="T21" fmla="*/ 1 h 47"/>
                  <a:gd name="T22" fmla="*/ 0 w 46"/>
                  <a:gd name="T23" fmla="*/ 1 h 47"/>
                  <a:gd name="T24" fmla="*/ 0 w 46"/>
                  <a:gd name="T25" fmla="*/ 1 h 47"/>
                  <a:gd name="T26" fmla="*/ 0 w 46"/>
                  <a:gd name="T27" fmla="*/ 1 h 47"/>
                  <a:gd name="T28" fmla="*/ 0 w 46"/>
                  <a:gd name="T29" fmla="*/ 1 h 47"/>
                  <a:gd name="T30" fmla="*/ 0 w 46"/>
                  <a:gd name="T31" fmla="*/ 1 h 47"/>
                  <a:gd name="T32" fmla="*/ 0 w 46"/>
                  <a:gd name="T33" fmla="*/ 1 h 47"/>
                  <a:gd name="T34" fmla="*/ 0 w 46"/>
                  <a:gd name="T35" fmla="*/ 1 h 47"/>
                  <a:gd name="T36" fmla="*/ 0 w 46"/>
                  <a:gd name="T37" fmla="*/ 1 h 47"/>
                  <a:gd name="T38" fmla="*/ 0 w 46"/>
                  <a:gd name="T39" fmla="*/ 1 h 47"/>
                  <a:gd name="T40" fmla="*/ 0 w 46"/>
                  <a:gd name="T41" fmla="*/ 1 h 47"/>
                  <a:gd name="T42" fmla="*/ 0 w 46"/>
                  <a:gd name="T43" fmla="*/ 1 h 47"/>
                  <a:gd name="T44" fmla="*/ 0 w 46"/>
                  <a:gd name="T45" fmla="*/ 1 h 47"/>
                  <a:gd name="T46" fmla="*/ 0 w 46"/>
                  <a:gd name="T47" fmla="*/ 1 h 47"/>
                  <a:gd name="T48" fmla="*/ 0 w 46"/>
                  <a:gd name="T49" fmla="*/ 1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47"/>
                  <a:gd name="T77" fmla="*/ 46 w 46"/>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47">
                    <a:moveTo>
                      <a:pt x="24" y="6"/>
                    </a:move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09" name="Freeform 60"/>
              <p:cNvSpPr>
                <a:spLocks/>
              </p:cNvSpPr>
              <p:nvPr/>
            </p:nvSpPr>
            <p:spPr bwMode="auto">
              <a:xfrm>
                <a:off x="1360" y="2263"/>
                <a:ext cx="21" cy="16"/>
              </a:xfrm>
              <a:custGeom>
                <a:avLst/>
                <a:gdLst>
                  <a:gd name="T0" fmla="*/ 0 w 63"/>
                  <a:gd name="T1" fmla="*/ 1 h 31"/>
                  <a:gd name="T2" fmla="*/ 0 w 63"/>
                  <a:gd name="T3" fmla="*/ 1 h 31"/>
                  <a:gd name="T4" fmla="*/ 0 w 63"/>
                  <a:gd name="T5" fmla="*/ 1 h 31"/>
                  <a:gd name="T6" fmla="*/ 0 w 63"/>
                  <a:gd name="T7" fmla="*/ 1 h 31"/>
                  <a:gd name="T8" fmla="*/ 0 w 63"/>
                  <a:gd name="T9" fmla="*/ 1 h 31"/>
                  <a:gd name="T10" fmla="*/ 0 w 63"/>
                  <a:gd name="T11" fmla="*/ 1 h 31"/>
                  <a:gd name="T12" fmla="*/ 0 w 63"/>
                  <a:gd name="T13" fmla="*/ 1 h 31"/>
                  <a:gd name="T14" fmla="*/ 0 w 63"/>
                  <a:gd name="T15" fmla="*/ 0 h 31"/>
                  <a:gd name="T16" fmla="*/ 0 w 63"/>
                  <a:gd name="T17" fmla="*/ 0 h 31"/>
                  <a:gd name="T18" fmla="*/ 0 w 63"/>
                  <a:gd name="T19" fmla="*/ 0 h 31"/>
                  <a:gd name="T20" fmla="*/ 0 w 63"/>
                  <a:gd name="T21" fmla="*/ 1 h 31"/>
                  <a:gd name="T22" fmla="*/ 0 w 63"/>
                  <a:gd name="T23" fmla="*/ 1 h 31"/>
                  <a:gd name="T24" fmla="*/ 0 w 63"/>
                  <a:gd name="T25" fmla="*/ 1 h 31"/>
                  <a:gd name="T26" fmla="*/ 0 w 63"/>
                  <a:gd name="T27" fmla="*/ 1 h 31"/>
                  <a:gd name="T28" fmla="*/ 0 w 63"/>
                  <a:gd name="T29" fmla="*/ 1 h 31"/>
                  <a:gd name="T30" fmla="*/ 0 w 63"/>
                  <a:gd name="T31" fmla="*/ 1 h 31"/>
                  <a:gd name="T32" fmla="*/ 0 w 63"/>
                  <a:gd name="T33" fmla="*/ 1 h 31"/>
                  <a:gd name="T34" fmla="*/ 0 w 63"/>
                  <a:gd name="T35" fmla="*/ 1 h 31"/>
                  <a:gd name="T36" fmla="*/ 0 w 63"/>
                  <a:gd name="T37" fmla="*/ 1 h 31"/>
                  <a:gd name="T38" fmla="*/ 0 w 63"/>
                  <a:gd name="T39" fmla="*/ 1 h 31"/>
                  <a:gd name="T40" fmla="*/ 0 w 63"/>
                  <a:gd name="T41" fmla="*/ 1 h 31"/>
                  <a:gd name="T42" fmla="*/ 0 w 63"/>
                  <a:gd name="T43" fmla="*/ 1 h 31"/>
                  <a:gd name="T44" fmla="*/ 0 w 63"/>
                  <a:gd name="T45" fmla="*/ 1 h 31"/>
                  <a:gd name="T46" fmla="*/ 0 w 63"/>
                  <a:gd name="T47" fmla="*/ 1 h 31"/>
                  <a:gd name="T48" fmla="*/ 0 w 63"/>
                  <a:gd name="T49" fmla="*/ 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31"/>
                  <a:gd name="T77" fmla="*/ 63 w 63"/>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10" name="Freeform 61"/>
              <p:cNvSpPr>
                <a:spLocks/>
              </p:cNvSpPr>
              <p:nvPr/>
            </p:nvSpPr>
            <p:spPr bwMode="auto">
              <a:xfrm>
                <a:off x="1261" y="2237"/>
                <a:ext cx="81" cy="103"/>
              </a:xfrm>
              <a:custGeom>
                <a:avLst/>
                <a:gdLst>
                  <a:gd name="T0" fmla="*/ 0 w 245"/>
                  <a:gd name="T1" fmla="*/ 1 h 206"/>
                  <a:gd name="T2" fmla="*/ 0 w 245"/>
                  <a:gd name="T3" fmla="*/ 1 h 206"/>
                  <a:gd name="T4" fmla="*/ 0 w 245"/>
                  <a:gd name="T5" fmla="*/ 1 h 206"/>
                  <a:gd name="T6" fmla="*/ 0 w 245"/>
                  <a:gd name="T7" fmla="*/ 1 h 206"/>
                  <a:gd name="T8" fmla="*/ 0 w 245"/>
                  <a:gd name="T9" fmla="*/ 1 h 206"/>
                  <a:gd name="T10" fmla="*/ 0 w 245"/>
                  <a:gd name="T11" fmla="*/ 1 h 206"/>
                  <a:gd name="T12" fmla="*/ 0 w 245"/>
                  <a:gd name="T13" fmla="*/ 1 h 206"/>
                  <a:gd name="T14" fmla="*/ 0 w 245"/>
                  <a:gd name="T15" fmla="*/ 1 h 206"/>
                  <a:gd name="T16" fmla="*/ 0 w 245"/>
                  <a:gd name="T17" fmla="*/ 1 h 206"/>
                  <a:gd name="T18" fmla="*/ 0 w 245"/>
                  <a:gd name="T19" fmla="*/ 1 h 206"/>
                  <a:gd name="T20" fmla="*/ 0 w 245"/>
                  <a:gd name="T21" fmla="*/ 1 h 206"/>
                  <a:gd name="T22" fmla="*/ 0 w 245"/>
                  <a:gd name="T23" fmla="*/ 1 h 206"/>
                  <a:gd name="T24" fmla="*/ 0 w 245"/>
                  <a:gd name="T25" fmla="*/ 1 h 206"/>
                  <a:gd name="T26" fmla="*/ 0 w 245"/>
                  <a:gd name="T27" fmla="*/ 1 h 206"/>
                  <a:gd name="T28" fmla="*/ 0 w 245"/>
                  <a:gd name="T29" fmla="*/ 1 h 206"/>
                  <a:gd name="T30" fmla="*/ 0 w 245"/>
                  <a:gd name="T31" fmla="*/ 1 h 206"/>
                  <a:gd name="T32" fmla="*/ 0 w 245"/>
                  <a:gd name="T33" fmla="*/ 1 h 206"/>
                  <a:gd name="T34" fmla="*/ 0 w 245"/>
                  <a:gd name="T35" fmla="*/ 1 h 206"/>
                  <a:gd name="T36" fmla="*/ 0 w 245"/>
                  <a:gd name="T37" fmla="*/ 1 h 206"/>
                  <a:gd name="T38" fmla="*/ 0 w 245"/>
                  <a:gd name="T39" fmla="*/ 1 h 206"/>
                  <a:gd name="T40" fmla="*/ 0 w 245"/>
                  <a:gd name="T41" fmla="*/ 1 h 206"/>
                  <a:gd name="T42" fmla="*/ 0 w 245"/>
                  <a:gd name="T43" fmla="*/ 1 h 206"/>
                  <a:gd name="T44" fmla="*/ 0 w 245"/>
                  <a:gd name="T45" fmla="*/ 1 h 206"/>
                  <a:gd name="T46" fmla="*/ 0 w 245"/>
                  <a:gd name="T47" fmla="*/ 1 h 206"/>
                  <a:gd name="T48" fmla="*/ 0 w 245"/>
                  <a:gd name="T49" fmla="*/ 1 h 206"/>
                  <a:gd name="T50" fmla="*/ 0 w 245"/>
                  <a:gd name="T51" fmla="*/ 1 h 206"/>
                  <a:gd name="T52" fmla="*/ 0 w 245"/>
                  <a:gd name="T53" fmla="*/ 1 h 206"/>
                  <a:gd name="T54" fmla="*/ 0 w 245"/>
                  <a:gd name="T55" fmla="*/ 1 h 206"/>
                  <a:gd name="T56" fmla="*/ 0 w 245"/>
                  <a:gd name="T57" fmla="*/ 1 h 206"/>
                  <a:gd name="T58" fmla="*/ 0 w 245"/>
                  <a:gd name="T59" fmla="*/ 1 h 206"/>
                  <a:gd name="T60" fmla="*/ 0 w 245"/>
                  <a:gd name="T61" fmla="*/ 1 h 206"/>
                  <a:gd name="T62" fmla="*/ 0 w 245"/>
                  <a:gd name="T63" fmla="*/ 1 h 206"/>
                  <a:gd name="T64" fmla="*/ 0 w 245"/>
                  <a:gd name="T65" fmla="*/ 1 h 206"/>
                  <a:gd name="T66" fmla="*/ 0 w 245"/>
                  <a:gd name="T67" fmla="*/ 1 h 206"/>
                  <a:gd name="T68" fmla="*/ 0 w 245"/>
                  <a:gd name="T69" fmla="*/ 1 h 206"/>
                  <a:gd name="T70" fmla="*/ 0 w 245"/>
                  <a:gd name="T71" fmla="*/ 1 h 206"/>
                  <a:gd name="T72" fmla="*/ 0 w 245"/>
                  <a:gd name="T73" fmla="*/ 1 h 206"/>
                  <a:gd name="T74" fmla="*/ 0 w 245"/>
                  <a:gd name="T75" fmla="*/ 1 h 206"/>
                  <a:gd name="T76" fmla="*/ 0 w 245"/>
                  <a:gd name="T77" fmla="*/ 1 h 206"/>
                  <a:gd name="T78" fmla="*/ 0 w 245"/>
                  <a:gd name="T79" fmla="*/ 1 h 206"/>
                  <a:gd name="T80" fmla="*/ 0 w 245"/>
                  <a:gd name="T81" fmla="*/ 1 h 206"/>
                  <a:gd name="T82" fmla="*/ 0 w 245"/>
                  <a:gd name="T83" fmla="*/ 1 h 206"/>
                  <a:gd name="T84" fmla="*/ 0 w 245"/>
                  <a:gd name="T85" fmla="*/ 1 h 206"/>
                  <a:gd name="T86" fmla="*/ 0 w 245"/>
                  <a:gd name="T87" fmla="*/ 1 h 206"/>
                  <a:gd name="T88" fmla="*/ 0 w 245"/>
                  <a:gd name="T89" fmla="*/ 1 h 206"/>
                  <a:gd name="T90" fmla="*/ 0 w 245"/>
                  <a:gd name="T91" fmla="*/ 1 h 206"/>
                  <a:gd name="T92" fmla="*/ 0 w 245"/>
                  <a:gd name="T93" fmla="*/ 1 h 206"/>
                  <a:gd name="T94" fmla="*/ 0 w 245"/>
                  <a:gd name="T95" fmla="*/ 1 h 206"/>
                  <a:gd name="T96" fmla="*/ 0 w 245"/>
                  <a:gd name="T97" fmla="*/ 1 h 206"/>
                  <a:gd name="T98" fmla="*/ 0 w 245"/>
                  <a:gd name="T99" fmla="*/ 1 h 206"/>
                  <a:gd name="T100" fmla="*/ 0 w 245"/>
                  <a:gd name="T101" fmla="*/ 1 h 206"/>
                  <a:gd name="T102" fmla="*/ 0 w 245"/>
                  <a:gd name="T103" fmla="*/ 1 h 206"/>
                  <a:gd name="T104" fmla="*/ 0 w 245"/>
                  <a:gd name="T105" fmla="*/ 1 h 206"/>
                  <a:gd name="T106" fmla="*/ 0 w 245"/>
                  <a:gd name="T107" fmla="*/ 1 h 206"/>
                  <a:gd name="T108" fmla="*/ 0 w 245"/>
                  <a:gd name="T109" fmla="*/ 0 h 206"/>
                  <a:gd name="T110" fmla="*/ 0 w 245"/>
                  <a:gd name="T111" fmla="*/ 1 h 206"/>
                  <a:gd name="T112" fmla="*/ 0 w 245"/>
                  <a:gd name="T113" fmla="*/ 1 h 206"/>
                  <a:gd name="T114" fmla="*/ 0 w 245"/>
                  <a:gd name="T115" fmla="*/ 1 h 206"/>
                  <a:gd name="T116" fmla="*/ 0 w 245"/>
                  <a:gd name="T117" fmla="*/ 1 h 206"/>
                  <a:gd name="T118" fmla="*/ 0 w 245"/>
                  <a:gd name="T119" fmla="*/ 1 h 206"/>
                  <a:gd name="T120" fmla="*/ 0 w 245"/>
                  <a:gd name="T121" fmla="*/ 1 h 2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206"/>
                  <a:gd name="T185" fmla="*/ 245 w 245"/>
                  <a:gd name="T186" fmla="*/ 206 h 2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11" name="Freeform 62"/>
              <p:cNvSpPr>
                <a:spLocks/>
              </p:cNvSpPr>
              <p:nvPr/>
            </p:nvSpPr>
            <p:spPr bwMode="auto">
              <a:xfrm>
                <a:off x="1401" y="2236"/>
                <a:ext cx="53" cy="80"/>
              </a:xfrm>
              <a:custGeom>
                <a:avLst/>
                <a:gdLst>
                  <a:gd name="T0" fmla="*/ 0 w 159"/>
                  <a:gd name="T1" fmla="*/ 1 h 160"/>
                  <a:gd name="T2" fmla="*/ 0 w 159"/>
                  <a:gd name="T3" fmla="*/ 1 h 160"/>
                  <a:gd name="T4" fmla="*/ 0 w 159"/>
                  <a:gd name="T5" fmla="*/ 1 h 160"/>
                  <a:gd name="T6" fmla="*/ 0 w 159"/>
                  <a:gd name="T7" fmla="*/ 1 h 160"/>
                  <a:gd name="T8" fmla="*/ 0 w 159"/>
                  <a:gd name="T9" fmla="*/ 1 h 160"/>
                  <a:gd name="T10" fmla="*/ 0 w 159"/>
                  <a:gd name="T11" fmla="*/ 1 h 160"/>
                  <a:gd name="T12" fmla="*/ 0 w 159"/>
                  <a:gd name="T13" fmla="*/ 1 h 160"/>
                  <a:gd name="T14" fmla="*/ 0 w 159"/>
                  <a:gd name="T15" fmla="*/ 1 h 160"/>
                  <a:gd name="T16" fmla="*/ 0 w 159"/>
                  <a:gd name="T17" fmla="*/ 1 h 160"/>
                  <a:gd name="T18" fmla="*/ 0 w 159"/>
                  <a:gd name="T19" fmla="*/ 1 h 160"/>
                  <a:gd name="T20" fmla="*/ 0 w 159"/>
                  <a:gd name="T21" fmla="*/ 1 h 160"/>
                  <a:gd name="T22" fmla="*/ 0 w 159"/>
                  <a:gd name="T23" fmla="*/ 1 h 160"/>
                  <a:gd name="T24" fmla="*/ 0 w 159"/>
                  <a:gd name="T25" fmla="*/ 1 h 160"/>
                  <a:gd name="T26" fmla="*/ 0 w 159"/>
                  <a:gd name="T27" fmla="*/ 1 h 160"/>
                  <a:gd name="T28" fmla="*/ 0 w 159"/>
                  <a:gd name="T29" fmla="*/ 1 h 160"/>
                  <a:gd name="T30" fmla="*/ 0 w 159"/>
                  <a:gd name="T31" fmla="*/ 1 h 160"/>
                  <a:gd name="T32" fmla="*/ 0 w 159"/>
                  <a:gd name="T33" fmla="*/ 1 h 160"/>
                  <a:gd name="T34" fmla="*/ 0 w 159"/>
                  <a:gd name="T35" fmla="*/ 1 h 160"/>
                  <a:gd name="T36" fmla="*/ 0 w 159"/>
                  <a:gd name="T37" fmla="*/ 1 h 160"/>
                  <a:gd name="T38" fmla="*/ 0 w 159"/>
                  <a:gd name="T39" fmla="*/ 1 h 160"/>
                  <a:gd name="T40" fmla="*/ 0 w 159"/>
                  <a:gd name="T41" fmla="*/ 1 h 160"/>
                  <a:gd name="T42" fmla="*/ 0 w 159"/>
                  <a:gd name="T43" fmla="*/ 1 h 160"/>
                  <a:gd name="T44" fmla="*/ 0 w 159"/>
                  <a:gd name="T45" fmla="*/ 1 h 160"/>
                  <a:gd name="T46" fmla="*/ 0 w 159"/>
                  <a:gd name="T47" fmla="*/ 1 h 160"/>
                  <a:gd name="T48" fmla="*/ 0 w 159"/>
                  <a:gd name="T49" fmla="*/ 1 h 160"/>
                  <a:gd name="T50" fmla="*/ 0 w 159"/>
                  <a:gd name="T51" fmla="*/ 1 h 160"/>
                  <a:gd name="T52" fmla="*/ 0 w 159"/>
                  <a:gd name="T53" fmla="*/ 1 h 160"/>
                  <a:gd name="T54" fmla="*/ 0 w 159"/>
                  <a:gd name="T55" fmla="*/ 1 h 160"/>
                  <a:gd name="T56" fmla="*/ 0 w 159"/>
                  <a:gd name="T57" fmla="*/ 1 h 160"/>
                  <a:gd name="T58" fmla="*/ 0 w 159"/>
                  <a:gd name="T59" fmla="*/ 1 h 160"/>
                  <a:gd name="T60" fmla="*/ 0 w 159"/>
                  <a:gd name="T61" fmla="*/ 0 h 160"/>
                  <a:gd name="T62" fmla="*/ 0 w 159"/>
                  <a:gd name="T63" fmla="*/ 1 h 160"/>
                  <a:gd name="T64" fmla="*/ 0 w 159"/>
                  <a:gd name="T65" fmla="*/ 1 h 160"/>
                  <a:gd name="T66" fmla="*/ 0 w 159"/>
                  <a:gd name="T67" fmla="*/ 1 h 160"/>
                  <a:gd name="T68" fmla="*/ 0 w 159"/>
                  <a:gd name="T69" fmla="*/ 1 h 160"/>
                  <a:gd name="T70" fmla="*/ 0 w 159"/>
                  <a:gd name="T71" fmla="*/ 1 h 160"/>
                  <a:gd name="T72" fmla="*/ 0 w 159"/>
                  <a:gd name="T73" fmla="*/ 1 h 160"/>
                  <a:gd name="T74" fmla="*/ 0 w 159"/>
                  <a:gd name="T75" fmla="*/ 1 h 160"/>
                  <a:gd name="T76" fmla="*/ 0 w 159"/>
                  <a:gd name="T77" fmla="*/ 1 h 160"/>
                  <a:gd name="T78" fmla="*/ 0 w 159"/>
                  <a:gd name="T79" fmla="*/ 1 h 160"/>
                  <a:gd name="T80" fmla="*/ 0 w 159"/>
                  <a:gd name="T81" fmla="*/ 1 h 1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9"/>
                  <a:gd name="T124" fmla="*/ 0 h 160"/>
                  <a:gd name="T125" fmla="*/ 159 w 159"/>
                  <a:gd name="T126" fmla="*/ 160 h 1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12" name="Freeform 63"/>
              <p:cNvSpPr>
                <a:spLocks/>
              </p:cNvSpPr>
              <p:nvPr/>
            </p:nvSpPr>
            <p:spPr bwMode="auto">
              <a:xfrm>
                <a:off x="1208" y="2218"/>
                <a:ext cx="133" cy="166"/>
              </a:xfrm>
              <a:custGeom>
                <a:avLst/>
                <a:gdLst>
                  <a:gd name="T0" fmla="*/ 0 w 399"/>
                  <a:gd name="T1" fmla="*/ 1 h 332"/>
                  <a:gd name="T2" fmla="*/ 0 w 399"/>
                  <a:gd name="T3" fmla="*/ 1 h 332"/>
                  <a:gd name="T4" fmla="*/ 0 w 399"/>
                  <a:gd name="T5" fmla="*/ 1 h 332"/>
                  <a:gd name="T6" fmla="*/ 0 w 399"/>
                  <a:gd name="T7" fmla="*/ 1 h 332"/>
                  <a:gd name="T8" fmla="*/ 0 w 399"/>
                  <a:gd name="T9" fmla="*/ 1 h 332"/>
                  <a:gd name="T10" fmla="*/ 0 w 399"/>
                  <a:gd name="T11" fmla="*/ 1 h 332"/>
                  <a:gd name="T12" fmla="*/ 0 w 399"/>
                  <a:gd name="T13" fmla="*/ 1 h 332"/>
                  <a:gd name="T14" fmla="*/ 0 w 399"/>
                  <a:gd name="T15" fmla="*/ 1 h 332"/>
                  <a:gd name="T16" fmla="*/ 0 w 399"/>
                  <a:gd name="T17" fmla="*/ 1 h 332"/>
                  <a:gd name="T18" fmla="*/ 0 w 399"/>
                  <a:gd name="T19" fmla="*/ 1 h 332"/>
                  <a:gd name="T20" fmla="*/ 0 w 399"/>
                  <a:gd name="T21" fmla="*/ 1 h 332"/>
                  <a:gd name="T22" fmla="*/ 0 w 399"/>
                  <a:gd name="T23" fmla="*/ 1 h 332"/>
                  <a:gd name="T24" fmla="*/ 0 w 399"/>
                  <a:gd name="T25" fmla="*/ 1 h 332"/>
                  <a:gd name="T26" fmla="*/ 0 w 399"/>
                  <a:gd name="T27" fmla="*/ 1 h 332"/>
                  <a:gd name="T28" fmla="*/ 0 w 399"/>
                  <a:gd name="T29" fmla="*/ 1 h 332"/>
                  <a:gd name="T30" fmla="*/ 0 w 399"/>
                  <a:gd name="T31" fmla="*/ 1 h 332"/>
                  <a:gd name="T32" fmla="*/ 0 w 399"/>
                  <a:gd name="T33" fmla="*/ 1 h 332"/>
                  <a:gd name="T34" fmla="*/ 0 w 399"/>
                  <a:gd name="T35" fmla="*/ 1 h 332"/>
                  <a:gd name="T36" fmla="*/ 0 w 399"/>
                  <a:gd name="T37" fmla="*/ 1 h 332"/>
                  <a:gd name="T38" fmla="*/ 0 w 399"/>
                  <a:gd name="T39" fmla="*/ 1 h 332"/>
                  <a:gd name="T40" fmla="*/ 0 w 399"/>
                  <a:gd name="T41" fmla="*/ 1 h 332"/>
                  <a:gd name="T42" fmla="*/ 0 w 399"/>
                  <a:gd name="T43" fmla="*/ 1 h 332"/>
                  <a:gd name="T44" fmla="*/ 0 w 399"/>
                  <a:gd name="T45" fmla="*/ 1 h 332"/>
                  <a:gd name="T46" fmla="*/ 0 w 399"/>
                  <a:gd name="T47" fmla="*/ 1 h 332"/>
                  <a:gd name="T48" fmla="*/ 0 w 399"/>
                  <a:gd name="T49" fmla="*/ 1 h 332"/>
                  <a:gd name="T50" fmla="*/ 0 w 399"/>
                  <a:gd name="T51" fmla="*/ 1 h 332"/>
                  <a:gd name="T52" fmla="*/ 0 w 399"/>
                  <a:gd name="T53" fmla="*/ 1 h 332"/>
                  <a:gd name="T54" fmla="*/ 0 w 399"/>
                  <a:gd name="T55" fmla="*/ 1 h 332"/>
                  <a:gd name="T56" fmla="*/ 0 w 399"/>
                  <a:gd name="T57" fmla="*/ 1 h 332"/>
                  <a:gd name="T58" fmla="*/ 0 w 399"/>
                  <a:gd name="T59" fmla="*/ 1 h 332"/>
                  <a:gd name="T60" fmla="*/ 0 w 399"/>
                  <a:gd name="T61" fmla="*/ 1 h 332"/>
                  <a:gd name="T62" fmla="*/ 0 w 399"/>
                  <a:gd name="T63" fmla="*/ 1 h 332"/>
                  <a:gd name="T64" fmla="*/ 0 w 399"/>
                  <a:gd name="T65" fmla="*/ 1 h 332"/>
                  <a:gd name="T66" fmla="*/ 0 w 399"/>
                  <a:gd name="T67" fmla="*/ 1 h 332"/>
                  <a:gd name="T68" fmla="*/ 0 w 399"/>
                  <a:gd name="T69" fmla="*/ 1 h 332"/>
                  <a:gd name="T70" fmla="*/ 0 w 399"/>
                  <a:gd name="T71" fmla="*/ 1 h 332"/>
                  <a:gd name="T72" fmla="*/ 0 w 399"/>
                  <a:gd name="T73" fmla="*/ 1 h 332"/>
                  <a:gd name="T74" fmla="*/ 0 w 399"/>
                  <a:gd name="T75" fmla="*/ 1 h 332"/>
                  <a:gd name="T76" fmla="*/ 0 w 399"/>
                  <a:gd name="T77" fmla="*/ 1 h 332"/>
                  <a:gd name="T78" fmla="*/ 0 w 399"/>
                  <a:gd name="T79" fmla="*/ 1 h 332"/>
                  <a:gd name="T80" fmla="*/ 0 w 399"/>
                  <a:gd name="T81" fmla="*/ 0 h 332"/>
                  <a:gd name="T82" fmla="*/ 0 w 399"/>
                  <a:gd name="T83" fmla="*/ 1 h 332"/>
                  <a:gd name="T84" fmla="*/ 0 w 399"/>
                  <a:gd name="T85" fmla="*/ 1 h 332"/>
                  <a:gd name="T86" fmla="*/ 0 w 399"/>
                  <a:gd name="T87" fmla="*/ 1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9"/>
                  <a:gd name="T133" fmla="*/ 0 h 332"/>
                  <a:gd name="T134" fmla="*/ 399 w 399"/>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13" name="Freeform 64"/>
              <p:cNvSpPr>
                <a:spLocks/>
              </p:cNvSpPr>
              <p:nvPr/>
            </p:nvSpPr>
            <p:spPr bwMode="auto">
              <a:xfrm>
                <a:off x="1396" y="2213"/>
                <a:ext cx="116" cy="110"/>
              </a:xfrm>
              <a:custGeom>
                <a:avLst/>
                <a:gdLst>
                  <a:gd name="T0" fmla="*/ 0 w 348"/>
                  <a:gd name="T1" fmla="*/ 0 h 222"/>
                  <a:gd name="T2" fmla="*/ 0 w 348"/>
                  <a:gd name="T3" fmla="*/ 0 h 222"/>
                  <a:gd name="T4" fmla="*/ 0 w 348"/>
                  <a:gd name="T5" fmla="*/ 0 h 222"/>
                  <a:gd name="T6" fmla="*/ 0 w 348"/>
                  <a:gd name="T7" fmla="*/ 0 h 222"/>
                  <a:gd name="T8" fmla="*/ 0 w 348"/>
                  <a:gd name="T9" fmla="*/ 0 h 222"/>
                  <a:gd name="T10" fmla="*/ 0 w 348"/>
                  <a:gd name="T11" fmla="*/ 0 h 222"/>
                  <a:gd name="T12" fmla="*/ 0 w 348"/>
                  <a:gd name="T13" fmla="*/ 0 h 222"/>
                  <a:gd name="T14" fmla="*/ 0 w 348"/>
                  <a:gd name="T15" fmla="*/ 0 h 222"/>
                  <a:gd name="T16" fmla="*/ 0 w 348"/>
                  <a:gd name="T17" fmla="*/ 0 h 222"/>
                  <a:gd name="T18" fmla="*/ 0 w 348"/>
                  <a:gd name="T19" fmla="*/ 0 h 222"/>
                  <a:gd name="T20" fmla="*/ 0 w 348"/>
                  <a:gd name="T21" fmla="*/ 0 h 222"/>
                  <a:gd name="T22" fmla="*/ 0 w 348"/>
                  <a:gd name="T23" fmla="*/ 0 h 222"/>
                  <a:gd name="T24" fmla="*/ 0 w 348"/>
                  <a:gd name="T25" fmla="*/ 0 h 222"/>
                  <a:gd name="T26" fmla="*/ 0 w 348"/>
                  <a:gd name="T27" fmla="*/ 0 h 222"/>
                  <a:gd name="T28" fmla="*/ 0 w 348"/>
                  <a:gd name="T29" fmla="*/ 0 h 222"/>
                  <a:gd name="T30" fmla="*/ 0 w 348"/>
                  <a:gd name="T31" fmla="*/ 0 h 222"/>
                  <a:gd name="T32" fmla="*/ 0 w 348"/>
                  <a:gd name="T33" fmla="*/ 0 h 222"/>
                  <a:gd name="T34" fmla="*/ 0 w 348"/>
                  <a:gd name="T35" fmla="*/ 0 h 222"/>
                  <a:gd name="T36" fmla="*/ 0 w 348"/>
                  <a:gd name="T37" fmla="*/ 0 h 222"/>
                  <a:gd name="T38" fmla="*/ 0 w 348"/>
                  <a:gd name="T39" fmla="*/ 0 h 222"/>
                  <a:gd name="T40" fmla="*/ 0 w 348"/>
                  <a:gd name="T41" fmla="*/ 0 h 222"/>
                  <a:gd name="T42" fmla="*/ 0 w 348"/>
                  <a:gd name="T43" fmla="*/ 0 h 222"/>
                  <a:gd name="T44" fmla="*/ 0 w 348"/>
                  <a:gd name="T45" fmla="*/ 0 h 222"/>
                  <a:gd name="T46" fmla="*/ 0 w 348"/>
                  <a:gd name="T47" fmla="*/ 0 h 222"/>
                  <a:gd name="T48" fmla="*/ 0 w 348"/>
                  <a:gd name="T49" fmla="*/ 0 h 222"/>
                  <a:gd name="T50" fmla="*/ 0 w 348"/>
                  <a:gd name="T51" fmla="*/ 0 h 222"/>
                  <a:gd name="T52" fmla="*/ 0 w 348"/>
                  <a:gd name="T53" fmla="*/ 0 h 222"/>
                  <a:gd name="T54" fmla="*/ 0 w 348"/>
                  <a:gd name="T55" fmla="*/ 0 h 222"/>
                  <a:gd name="T56" fmla="*/ 0 w 348"/>
                  <a:gd name="T57" fmla="*/ 0 h 222"/>
                  <a:gd name="T58" fmla="*/ 0 w 348"/>
                  <a:gd name="T59" fmla="*/ 0 h 222"/>
                  <a:gd name="T60" fmla="*/ 0 w 348"/>
                  <a:gd name="T61" fmla="*/ 0 h 222"/>
                  <a:gd name="T62" fmla="*/ 0 w 348"/>
                  <a:gd name="T63" fmla="*/ 0 h 222"/>
                  <a:gd name="T64" fmla="*/ 0 w 348"/>
                  <a:gd name="T65" fmla="*/ 0 h 222"/>
                  <a:gd name="T66" fmla="*/ 0 w 348"/>
                  <a:gd name="T67" fmla="*/ 0 h 222"/>
                  <a:gd name="T68" fmla="*/ 0 w 348"/>
                  <a:gd name="T69" fmla="*/ 0 h 222"/>
                  <a:gd name="T70" fmla="*/ 0 w 348"/>
                  <a:gd name="T71" fmla="*/ 0 h 222"/>
                  <a:gd name="T72" fmla="*/ 0 w 348"/>
                  <a:gd name="T73" fmla="*/ 0 h 222"/>
                  <a:gd name="T74" fmla="*/ 0 w 348"/>
                  <a:gd name="T75" fmla="*/ 0 h 222"/>
                  <a:gd name="T76" fmla="*/ 0 w 348"/>
                  <a:gd name="T77" fmla="*/ 0 h 222"/>
                  <a:gd name="T78" fmla="*/ 0 w 348"/>
                  <a:gd name="T79" fmla="*/ 0 h 222"/>
                  <a:gd name="T80" fmla="*/ 0 w 348"/>
                  <a:gd name="T81" fmla="*/ 0 h 222"/>
                  <a:gd name="T82" fmla="*/ 0 w 348"/>
                  <a:gd name="T83" fmla="*/ 0 h 222"/>
                  <a:gd name="T84" fmla="*/ 0 w 348"/>
                  <a:gd name="T85" fmla="*/ 0 h 222"/>
                  <a:gd name="T86" fmla="*/ 0 w 348"/>
                  <a:gd name="T87" fmla="*/ 0 h 222"/>
                  <a:gd name="T88" fmla="*/ 0 w 348"/>
                  <a:gd name="T89" fmla="*/ 0 h 222"/>
                  <a:gd name="T90" fmla="*/ 0 w 348"/>
                  <a:gd name="T91" fmla="*/ 0 h 222"/>
                  <a:gd name="T92" fmla="*/ 0 w 348"/>
                  <a:gd name="T93" fmla="*/ 0 h 222"/>
                  <a:gd name="T94" fmla="*/ 0 w 348"/>
                  <a:gd name="T95" fmla="*/ 0 h 222"/>
                  <a:gd name="T96" fmla="*/ 0 w 348"/>
                  <a:gd name="T97" fmla="*/ 0 h 222"/>
                  <a:gd name="T98" fmla="*/ 0 w 348"/>
                  <a:gd name="T99" fmla="*/ 0 h 222"/>
                  <a:gd name="T100" fmla="*/ 0 w 348"/>
                  <a:gd name="T101" fmla="*/ 0 h 222"/>
                  <a:gd name="T102" fmla="*/ 0 w 348"/>
                  <a:gd name="T103" fmla="*/ 0 h 222"/>
                  <a:gd name="T104" fmla="*/ 0 w 348"/>
                  <a:gd name="T105" fmla="*/ 0 h 222"/>
                  <a:gd name="T106" fmla="*/ 0 w 348"/>
                  <a:gd name="T107" fmla="*/ 0 h 222"/>
                  <a:gd name="T108" fmla="*/ 0 w 348"/>
                  <a:gd name="T109" fmla="*/ 0 h 222"/>
                  <a:gd name="T110" fmla="*/ 0 w 348"/>
                  <a:gd name="T111" fmla="*/ 0 h 222"/>
                  <a:gd name="T112" fmla="*/ 0 w 348"/>
                  <a:gd name="T113" fmla="*/ 0 h 222"/>
                  <a:gd name="T114" fmla="*/ 0 w 348"/>
                  <a:gd name="T115" fmla="*/ 0 h 222"/>
                  <a:gd name="T116" fmla="*/ 0 w 348"/>
                  <a:gd name="T117" fmla="*/ 0 h 222"/>
                  <a:gd name="T118" fmla="*/ 0 w 348"/>
                  <a:gd name="T119" fmla="*/ 0 h 222"/>
                  <a:gd name="T120" fmla="*/ 0 w 348"/>
                  <a:gd name="T121" fmla="*/ 0 h 2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8"/>
                  <a:gd name="T184" fmla="*/ 0 h 222"/>
                  <a:gd name="T185" fmla="*/ 348 w 348"/>
                  <a:gd name="T186" fmla="*/ 222 h 2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14" name="Freeform 65"/>
              <p:cNvSpPr>
                <a:spLocks/>
              </p:cNvSpPr>
              <p:nvPr/>
            </p:nvSpPr>
            <p:spPr bwMode="auto">
              <a:xfrm>
                <a:off x="1162" y="2273"/>
                <a:ext cx="48" cy="103"/>
              </a:xfrm>
              <a:custGeom>
                <a:avLst/>
                <a:gdLst>
                  <a:gd name="T0" fmla="*/ 0 w 142"/>
                  <a:gd name="T1" fmla="*/ 0 h 207"/>
                  <a:gd name="T2" fmla="*/ 0 w 142"/>
                  <a:gd name="T3" fmla="*/ 0 h 207"/>
                  <a:gd name="T4" fmla="*/ 0 w 142"/>
                  <a:gd name="T5" fmla="*/ 0 h 207"/>
                  <a:gd name="T6" fmla="*/ 0 w 142"/>
                  <a:gd name="T7" fmla="*/ 0 h 207"/>
                  <a:gd name="T8" fmla="*/ 0 w 142"/>
                  <a:gd name="T9" fmla="*/ 0 h 207"/>
                  <a:gd name="T10" fmla="*/ 0 w 142"/>
                  <a:gd name="T11" fmla="*/ 0 h 207"/>
                  <a:gd name="T12" fmla="*/ 0 w 142"/>
                  <a:gd name="T13" fmla="*/ 0 h 207"/>
                  <a:gd name="T14" fmla="*/ 0 w 142"/>
                  <a:gd name="T15" fmla="*/ 0 h 207"/>
                  <a:gd name="T16" fmla="*/ 0 w 142"/>
                  <a:gd name="T17" fmla="*/ 0 h 207"/>
                  <a:gd name="T18" fmla="*/ 0 w 142"/>
                  <a:gd name="T19" fmla="*/ 0 h 207"/>
                  <a:gd name="T20" fmla="*/ 0 w 142"/>
                  <a:gd name="T21" fmla="*/ 0 h 207"/>
                  <a:gd name="T22" fmla="*/ 0 w 142"/>
                  <a:gd name="T23" fmla="*/ 0 h 207"/>
                  <a:gd name="T24" fmla="*/ 0 w 142"/>
                  <a:gd name="T25" fmla="*/ 0 h 207"/>
                  <a:gd name="T26" fmla="*/ 0 w 142"/>
                  <a:gd name="T27" fmla="*/ 0 h 207"/>
                  <a:gd name="T28" fmla="*/ 0 w 142"/>
                  <a:gd name="T29" fmla="*/ 0 h 207"/>
                  <a:gd name="T30" fmla="*/ 0 w 142"/>
                  <a:gd name="T31" fmla="*/ 0 h 207"/>
                  <a:gd name="T32" fmla="*/ 0 w 142"/>
                  <a:gd name="T33" fmla="*/ 0 h 207"/>
                  <a:gd name="T34" fmla="*/ 0 w 142"/>
                  <a:gd name="T35" fmla="*/ 0 h 207"/>
                  <a:gd name="T36" fmla="*/ 0 w 142"/>
                  <a:gd name="T37" fmla="*/ 0 h 207"/>
                  <a:gd name="T38" fmla="*/ 0 w 142"/>
                  <a:gd name="T39" fmla="*/ 0 h 207"/>
                  <a:gd name="T40" fmla="*/ 0 w 142"/>
                  <a:gd name="T41" fmla="*/ 0 h 207"/>
                  <a:gd name="T42" fmla="*/ 0 w 142"/>
                  <a:gd name="T43" fmla="*/ 0 h 207"/>
                  <a:gd name="T44" fmla="*/ 0 w 142"/>
                  <a:gd name="T45" fmla="*/ 0 h 207"/>
                  <a:gd name="T46" fmla="*/ 0 w 142"/>
                  <a:gd name="T47" fmla="*/ 0 h 207"/>
                  <a:gd name="T48" fmla="*/ 0 w 142"/>
                  <a:gd name="T49" fmla="*/ 0 h 207"/>
                  <a:gd name="T50" fmla="*/ 0 w 142"/>
                  <a:gd name="T51" fmla="*/ 0 h 207"/>
                  <a:gd name="T52" fmla="*/ 0 w 142"/>
                  <a:gd name="T53" fmla="*/ 0 h 207"/>
                  <a:gd name="T54" fmla="*/ 0 w 142"/>
                  <a:gd name="T55" fmla="*/ 0 h 207"/>
                  <a:gd name="T56" fmla="*/ 0 w 142"/>
                  <a:gd name="T57" fmla="*/ 0 h 207"/>
                  <a:gd name="T58" fmla="*/ 0 w 142"/>
                  <a:gd name="T59" fmla="*/ 0 h 207"/>
                  <a:gd name="T60" fmla="*/ 0 w 142"/>
                  <a:gd name="T61" fmla="*/ 0 h 207"/>
                  <a:gd name="T62" fmla="*/ 0 w 142"/>
                  <a:gd name="T63" fmla="*/ 0 h 207"/>
                  <a:gd name="T64" fmla="*/ 0 w 142"/>
                  <a:gd name="T65" fmla="*/ 0 h 207"/>
                  <a:gd name="T66" fmla="*/ 0 w 142"/>
                  <a:gd name="T67" fmla="*/ 0 h 207"/>
                  <a:gd name="T68" fmla="*/ 0 w 142"/>
                  <a:gd name="T69" fmla="*/ 0 h 207"/>
                  <a:gd name="T70" fmla="*/ 0 w 142"/>
                  <a:gd name="T71" fmla="*/ 0 h 207"/>
                  <a:gd name="T72" fmla="*/ 0 w 142"/>
                  <a:gd name="T73" fmla="*/ 0 h 207"/>
                  <a:gd name="T74" fmla="*/ 0 w 142"/>
                  <a:gd name="T75" fmla="*/ 0 h 207"/>
                  <a:gd name="T76" fmla="*/ 0 w 142"/>
                  <a:gd name="T77" fmla="*/ 0 h 207"/>
                  <a:gd name="T78" fmla="*/ 0 w 142"/>
                  <a:gd name="T79" fmla="*/ 0 h 207"/>
                  <a:gd name="T80" fmla="*/ 0 w 142"/>
                  <a:gd name="T81" fmla="*/ 0 h 2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07"/>
                  <a:gd name="T125" fmla="*/ 142 w 142"/>
                  <a:gd name="T126" fmla="*/ 207 h 2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815" name="Freeform 66"/>
              <p:cNvSpPr>
                <a:spLocks/>
              </p:cNvSpPr>
              <p:nvPr/>
            </p:nvSpPr>
            <p:spPr bwMode="auto">
              <a:xfrm>
                <a:off x="1492" y="2206"/>
                <a:ext cx="101" cy="135"/>
              </a:xfrm>
              <a:custGeom>
                <a:avLst/>
                <a:gdLst>
                  <a:gd name="T0" fmla="*/ 0 w 303"/>
                  <a:gd name="T1" fmla="*/ 0 h 272"/>
                  <a:gd name="T2" fmla="*/ 0 w 303"/>
                  <a:gd name="T3" fmla="*/ 0 h 272"/>
                  <a:gd name="T4" fmla="*/ 0 w 303"/>
                  <a:gd name="T5" fmla="*/ 0 h 272"/>
                  <a:gd name="T6" fmla="*/ 0 w 303"/>
                  <a:gd name="T7" fmla="*/ 0 h 272"/>
                  <a:gd name="T8" fmla="*/ 0 w 303"/>
                  <a:gd name="T9" fmla="*/ 0 h 272"/>
                  <a:gd name="T10" fmla="*/ 0 w 303"/>
                  <a:gd name="T11" fmla="*/ 0 h 272"/>
                  <a:gd name="T12" fmla="*/ 0 w 303"/>
                  <a:gd name="T13" fmla="*/ 0 h 272"/>
                  <a:gd name="T14" fmla="*/ 0 w 303"/>
                  <a:gd name="T15" fmla="*/ 0 h 272"/>
                  <a:gd name="T16" fmla="*/ 0 w 303"/>
                  <a:gd name="T17" fmla="*/ 0 h 272"/>
                  <a:gd name="T18" fmla="*/ 0 w 303"/>
                  <a:gd name="T19" fmla="*/ 0 h 272"/>
                  <a:gd name="T20" fmla="*/ 0 w 303"/>
                  <a:gd name="T21" fmla="*/ 0 h 272"/>
                  <a:gd name="T22" fmla="*/ 0 w 303"/>
                  <a:gd name="T23" fmla="*/ 0 h 272"/>
                  <a:gd name="T24" fmla="*/ 0 w 303"/>
                  <a:gd name="T25" fmla="*/ 0 h 272"/>
                  <a:gd name="T26" fmla="*/ 0 w 303"/>
                  <a:gd name="T27" fmla="*/ 0 h 272"/>
                  <a:gd name="T28" fmla="*/ 0 w 303"/>
                  <a:gd name="T29" fmla="*/ 0 h 272"/>
                  <a:gd name="T30" fmla="*/ 0 w 303"/>
                  <a:gd name="T31" fmla="*/ 0 h 272"/>
                  <a:gd name="T32" fmla="*/ 0 w 303"/>
                  <a:gd name="T33" fmla="*/ 0 h 272"/>
                  <a:gd name="T34" fmla="*/ 0 w 303"/>
                  <a:gd name="T35" fmla="*/ 0 h 272"/>
                  <a:gd name="T36" fmla="*/ 0 w 303"/>
                  <a:gd name="T37" fmla="*/ 0 h 272"/>
                  <a:gd name="T38" fmla="*/ 0 w 303"/>
                  <a:gd name="T39" fmla="*/ 0 h 272"/>
                  <a:gd name="T40" fmla="*/ 0 w 303"/>
                  <a:gd name="T41" fmla="*/ 0 h 272"/>
                  <a:gd name="T42" fmla="*/ 0 w 303"/>
                  <a:gd name="T43" fmla="*/ 0 h 272"/>
                  <a:gd name="T44" fmla="*/ 0 w 303"/>
                  <a:gd name="T45" fmla="*/ 0 h 272"/>
                  <a:gd name="T46" fmla="*/ 0 w 303"/>
                  <a:gd name="T47" fmla="*/ 0 h 272"/>
                  <a:gd name="T48" fmla="*/ 0 w 303"/>
                  <a:gd name="T49" fmla="*/ 0 h 272"/>
                  <a:gd name="T50" fmla="*/ 0 w 303"/>
                  <a:gd name="T51" fmla="*/ 0 h 272"/>
                  <a:gd name="T52" fmla="*/ 0 w 303"/>
                  <a:gd name="T53" fmla="*/ 0 h 272"/>
                  <a:gd name="T54" fmla="*/ 0 w 303"/>
                  <a:gd name="T55" fmla="*/ 0 h 272"/>
                  <a:gd name="T56" fmla="*/ 0 w 303"/>
                  <a:gd name="T57" fmla="*/ 0 h 272"/>
                  <a:gd name="T58" fmla="*/ 0 w 303"/>
                  <a:gd name="T59" fmla="*/ 0 h 272"/>
                  <a:gd name="T60" fmla="*/ 0 w 303"/>
                  <a:gd name="T61" fmla="*/ 0 h 272"/>
                  <a:gd name="T62" fmla="*/ 0 w 303"/>
                  <a:gd name="T63" fmla="*/ 0 h 272"/>
                  <a:gd name="T64" fmla="*/ 0 w 303"/>
                  <a:gd name="T65" fmla="*/ 0 h 272"/>
                  <a:gd name="T66" fmla="*/ 0 w 303"/>
                  <a:gd name="T67" fmla="*/ 0 h 272"/>
                  <a:gd name="T68" fmla="*/ 0 w 303"/>
                  <a:gd name="T69" fmla="*/ 0 h 272"/>
                  <a:gd name="T70" fmla="*/ 0 w 303"/>
                  <a:gd name="T71" fmla="*/ 0 h 272"/>
                  <a:gd name="T72" fmla="*/ 0 w 303"/>
                  <a:gd name="T73" fmla="*/ 0 h 272"/>
                  <a:gd name="T74" fmla="*/ 0 w 303"/>
                  <a:gd name="T75" fmla="*/ 0 h 2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3"/>
                  <a:gd name="T115" fmla="*/ 0 h 272"/>
                  <a:gd name="T116" fmla="*/ 303 w 303"/>
                  <a:gd name="T117" fmla="*/ 272 h 2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4774" name="Group 67"/>
            <p:cNvGrpSpPr>
              <a:grpSpLocks/>
            </p:cNvGrpSpPr>
            <p:nvPr/>
          </p:nvGrpSpPr>
          <p:grpSpPr bwMode="auto">
            <a:xfrm>
              <a:off x="5859463" y="4267200"/>
              <a:ext cx="1325562" cy="588963"/>
              <a:chOff x="1697" y="583"/>
              <a:chExt cx="726" cy="368"/>
            </a:xfrm>
          </p:grpSpPr>
          <p:grpSp>
            <p:nvGrpSpPr>
              <p:cNvPr id="74791" name="Group 68"/>
              <p:cNvGrpSpPr>
                <a:grpSpLocks/>
              </p:cNvGrpSpPr>
              <p:nvPr/>
            </p:nvGrpSpPr>
            <p:grpSpPr bwMode="auto">
              <a:xfrm>
                <a:off x="1809" y="583"/>
                <a:ext cx="348" cy="368"/>
                <a:chOff x="2870" y="1518"/>
                <a:chExt cx="292" cy="320"/>
              </a:xfrm>
            </p:grpSpPr>
            <p:graphicFrame>
              <p:nvGraphicFramePr>
                <p:cNvPr id="74796" name="Object 6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74895" name="Clip" r:id="rId10" imgW="826829" imgH="840406" progId="MS_ClipArt_Gallery.2">
                        <p:embed/>
                      </p:oleObj>
                    </mc:Choice>
                    <mc:Fallback>
                      <p:oleObj name="Clip" r:id="rId10" imgW="826829" imgH="840406" progId="MS_ClipArt_Gallery.2">
                        <p:embed/>
                        <p:pic>
                          <p:nvPicPr>
                            <p:cNvPr id="0" name="Object 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4797" name="Object 7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74896" name="Clip" r:id="rId11" imgW="1268295" imgH="1199426" progId="MS_ClipArt_Gallery.2">
                        <p:embed/>
                      </p:oleObj>
                    </mc:Choice>
                    <mc:Fallback>
                      <p:oleObj name="Clip" r:id="rId11" imgW="1268295" imgH="1199426" progId="MS_ClipArt_Gallery.2">
                        <p:embed/>
                        <p:pic>
                          <p:nvPicPr>
                            <p:cNvPr id="0" name="Object 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4792" name="Line 71"/>
              <p:cNvSpPr>
                <a:spLocks noChangeShapeType="1"/>
              </p:cNvSpPr>
              <p:nvPr/>
            </p:nvSpPr>
            <p:spPr bwMode="auto">
              <a:xfrm>
                <a:off x="2158" y="793"/>
                <a:ext cx="26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793" name="Line 72"/>
              <p:cNvSpPr>
                <a:spLocks noChangeShapeType="1"/>
              </p:cNvSpPr>
              <p:nvPr/>
            </p:nvSpPr>
            <p:spPr bwMode="auto">
              <a:xfrm flipH="1">
                <a:off x="1734" y="715"/>
                <a:ext cx="16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94" name="Line 73"/>
              <p:cNvSpPr>
                <a:spLocks noChangeShapeType="1"/>
              </p:cNvSpPr>
              <p:nvPr/>
            </p:nvSpPr>
            <p:spPr bwMode="auto">
              <a:xfrm flipH="1">
                <a:off x="1747" y="776"/>
                <a:ext cx="16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95" name="Line 74"/>
              <p:cNvSpPr>
                <a:spLocks noChangeShapeType="1"/>
              </p:cNvSpPr>
              <p:nvPr/>
            </p:nvSpPr>
            <p:spPr bwMode="auto">
              <a:xfrm flipH="1">
                <a:off x="1697" y="830"/>
                <a:ext cx="166"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4775" name="Group 75"/>
            <p:cNvGrpSpPr>
              <a:grpSpLocks/>
            </p:cNvGrpSpPr>
            <p:nvPr/>
          </p:nvGrpSpPr>
          <p:grpSpPr bwMode="auto">
            <a:xfrm>
              <a:off x="6299200" y="1798638"/>
              <a:ext cx="876300" cy="525462"/>
              <a:chOff x="2960" y="1439"/>
              <a:chExt cx="552" cy="331"/>
            </a:xfrm>
          </p:grpSpPr>
          <p:grpSp>
            <p:nvGrpSpPr>
              <p:cNvPr id="74776" name="Group 76"/>
              <p:cNvGrpSpPr>
                <a:grpSpLocks/>
              </p:cNvGrpSpPr>
              <p:nvPr/>
            </p:nvGrpSpPr>
            <p:grpSpPr bwMode="auto">
              <a:xfrm>
                <a:off x="3024" y="1623"/>
                <a:ext cx="315" cy="147"/>
                <a:chOff x="3600" y="219"/>
                <a:chExt cx="360" cy="175"/>
              </a:xfrm>
            </p:grpSpPr>
            <p:sp>
              <p:nvSpPr>
                <p:cNvPr id="74778" name="Oval 7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74779" name="Line 78"/>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80" name="Line 79"/>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81" name="Rectangle 80"/>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endParaRPr lang="en-US" altLang="en-US" sz="2400">
                    <a:latin typeface="Times New Roman" pitchFamily="18" charset="0"/>
                  </a:endParaRPr>
                </a:p>
              </p:txBody>
            </p:sp>
            <p:sp>
              <p:nvSpPr>
                <p:cNvPr id="74782" name="Oval 8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grpSp>
              <p:nvGrpSpPr>
                <p:cNvPr id="74783" name="Group 82"/>
                <p:cNvGrpSpPr>
                  <a:grpSpLocks/>
                </p:cNvGrpSpPr>
                <p:nvPr/>
              </p:nvGrpSpPr>
              <p:grpSpPr bwMode="auto">
                <a:xfrm>
                  <a:off x="3686" y="244"/>
                  <a:ext cx="177" cy="66"/>
                  <a:chOff x="2848" y="848"/>
                  <a:chExt cx="140" cy="98"/>
                </a:xfrm>
              </p:grpSpPr>
              <p:sp>
                <p:nvSpPr>
                  <p:cNvPr id="74788" name="Line 83"/>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89" name="Line 84"/>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90" name="Line 85"/>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4784" name="Group 86"/>
                <p:cNvGrpSpPr>
                  <a:grpSpLocks/>
                </p:cNvGrpSpPr>
                <p:nvPr/>
              </p:nvGrpSpPr>
              <p:grpSpPr bwMode="auto">
                <a:xfrm flipV="1">
                  <a:off x="3686" y="243"/>
                  <a:ext cx="177" cy="66"/>
                  <a:chOff x="2848" y="848"/>
                  <a:chExt cx="140" cy="98"/>
                </a:xfrm>
              </p:grpSpPr>
              <p:sp>
                <p:nvSpPr>
                  <p:cNvPr id="74785" name="Line 87"/>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86" name="Line 88"/>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87" name="Line 89"/>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74777" name="Text Box 90"/>
              <p:cNvSpPr txBox="1">
                <a:spLocks noChangeArrowheads="1"/>
              </p:cNvSpPr>
              <p:nvPr/>
            </p:nvSpPr>
            <p:spPr bwMode="auto">
              <a:xfrm>
                <a:off x="2960" y="1439"/>
                <a:ext cx="5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800">
                    <a:latin typeface="Comic Sans MS" pitchFamily="66" charset="0"/>
                  </a:rPr>
                  <a:t>router</a:t>
                </a:r>
              </a:p>
            </p:txBody>
          </p: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4000" smtClean="0"/>
              <a:t>Comparison of wireless standards</a:t>
            </a:r>
            <a:endParaRPr lang="el-GR" altLang="en-US" sz="4000" smtClean="0"/>
          </a:p>
        </p:txBody>
      </p:sp>
      <p:sp>
        <p:nvSpPr>
          <p:cNvPr id="9219" name="Rectangle 3"/>
          <p:cNvSpPr>
            <a:spLocks noGrp="1" noChangeArrowheads="1"/>
          </p:cNvSpPr>
          <p:nvPr>
            <p:ph type="body" idx="1"/>
          </p:nvPr>
        </p:nvSpPr>
        <p:spPr>
          <a:xfrm>
            <a:off x="182563" y="1328738"/>
            <a:ext cx="8382000" cy="5105400"/>
          </a:xfrm>
        </p:spPr>
        <p:txBody>
          <a:bodyPr/>
          <a:lstStyle/>
          <a:p>
            <a:pPr eaLnBrk="1" hangingPunct="1"/>
            <a:endParaRPr lang="en-US" altLang="en-US" dirty="0" smtClean="0"/>
          </a:p>
        </p:txBody>
      </p:sp>
      <p:grpSp>
        <p:nvGrpSpPr>
          <p:cNvPr id="2" name="Group 1" descr="comparison"/>
          <p:cNvGrpSpPr/>
          <p:nvPr/>
        </p:nvGrpSpPr>
        <p:grpSpPr>
          <a:xfrm>
            <a:off x="366713" y="1792288"/>
            <a:ext cx="8564562" cy="4319587"/>
            <a:chOff x="366713" y="1792288"/>
            <a:chExt cx="8564562" cy="4319587"/>
          </a:xfrm>
        </p:grpSpPr>
        <p:sp>
          <p:nvSpPr>
            <p:cNvPr id="9220" name="Rectangle 4"/>
            <p:cNvSpPr>
              <a:spLocks noChangeArrowheads="1"/>
            </p:cNvSpPr>
            <p:nvPr/>
          </p:nvSpPr>
          <p:spPr bwMode="auto">
            <a:xfrm>
              <a:off x="3000375" y="1804988"/>
              <a:ext cx="1589088" cy="3454400"/>
            </a:xfrm>
            <a:prstGeom prst="rect">
              <a:avLst/>
            </a:prstGeom>
            <a:gradFill rotWithShape="1">
              <a:gsLst>
                <a:gs pos="0">
                  <a:srgbClr val="DDDDDD"/>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21" name="Rectangle 5"/>
            <p:cNvSpPr>
              <a:spLocks noChangeArrowheads="1"/>
            </p:cNvSpPr>
            <p:nvPr/>
          </p:nvSpPr>
          <p:spPr bwMode="auto">
            <a:xfrm>
              <a:off x="4625975" y="1819275"/>
              <a:ext cx="1589088" cy="3440113"/>
            </a:xfrm>
            <a:prstGeom prst="rect">
              <a:avLst/>
            </a:prstGeom>
            <a:gradFill rotWithShape="1">
              <a:gsLst>
                <a:gs pos="0">
                  <a:srgbClr val="DDDDDD"/>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22" name="Rectangle 6"/>
            <p:cNvSpPr>
              <a:spLocks noChangeArrowheads="1"/>
            </p:cNvSpPr>
            <p:nvPr/>
          </p:nvSpPr>
          <p:spPr bwMode="auto">
            <a:xfrm>
              <a:off x="6251575" y="1819275"/>
              <a:ext cx="1589088" cy="3440113"/>
            </a:xfrm>
            <a:prstGeom prst="rect">
              <a:avLst/>
            </a:prstGeom>
            <a:gradFill rotWithShape="1">
              <a:gsLst>
                <a:gs pos="0">
                  <a:srgbClr val="DDDDDD"/>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23" name="Rectangle 7"/>
            <p:cNvSpPr>
              <a:spLocks noChangeArrowheads="1"/>
            </p:cNvSpPr>
            <p:nvPr/>
          </p:nvSpPr>
          <p:spPr bwMode="auto">
            <a:xfrm>
              <a:off x="1374775" y="1792288"/>
              <a:ext cx="1589088" cy="3467100"/>
            </a:xfrm>
            <a:prstGeom prst="rect">
              <a:avLst/>
            </a:prstGeom>
            <a:gradFill rotWithShape="1">
              <a:gsLst>
                <a:gs pos="0">
                  <a:srgbClr val="DDDDDD"/>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24" name="Line 8"/>
            <p:cNvSpPr>
              <a:spLocks noChangeShapeType="1"/>
            </p:cNvSpPr>
            <p:nvPr/>
          </p:nvSpPr>
          <p:spPr bwMode="auto">
            <a:xfrm>
              <a:off x="1374775" y="5259388"/>
              <a:ext cx="66262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5" name="Text Box 9"/>
            <p:cNvSpPr txBox="1">
              <a:spLocks noChangeArrowheads="1"/>
            </p:cNvSpPr>
            <p:nvPr/>
          </p:nvSpPr>
          <p:spPr bwMode="auto">
            <a:xfrm>
              <a:off x="1752600" y="5249863"/>
              <a:ext cx="8318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a:t>Indoor</a:t>
              </a:r>
            </a:p>
            <a:p>
              <a:pPr algn="ctr" eaLnBrk="1" hangingPunct="1">
                <a:spcBef>
                  <a:spcPct val="0"/>
                </a:spcBef>
                <a:buClrTx/>
                <a:buSzTx/>
                <a:buFontTx/>
                <a:buNone/>
              </a:pPr>
              <a:r>
                <a:rPr lang="en-US" altLang="en-US" sz="1400"/>
                <a:t>10-30m</a:t>
              </a:r>
            </a:p>
          </p:txBody>
        </p:sp>
        <p:sp>
          <p:nvSpPr>
            <p:cNvPr id="9226" name="Text Box 10"/>
            <p:cNvSpPr txBox="1">
              <a:spLocks noChangeArrowheads="1"/>
            </p:cNvSpPr>
            <p:nvPr/>
          </p:nvSpPr>
          <p:spPr bwMode="auto">
            <a:xfrm>
              <a:off x="3265488" y="5253038"/>
              <a:ext cx="1009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a:t>Outdoor</a:t>
              </a:r>
            </a:p>
            <a:p>
              <a:pPr algn="ctr" eaLnBrk="1" hangingPunct="1">
                <a:spcBef>
                  <a:spcPct val="0"/>
                </a:spcBef>
                <a:buClrTx/>
                <a:buSzTx/>
                <a:buFontTx/>
                <a:buNone/>
              </a:pPr>
              <a:r>
                <a:rPr lang="en-US" altLang="en-US" sz="1400"/>
                <a:t>50-200m</a:t>
              </a:r>
            </a:p>
          </p:txBody>
        </p:sp>
        <p:sp>
          <p:nvSpPr>
            <p:cNvPr id="9227" name="Text Box 11"/>
            <p:cNvSpPr txBox="1">
              <a:spLocks noChangeArrowheads="1"/>
            </p:cNvSpPr>
            <p:nvPr/>
          </p:nvSpPr>
          <p:spPr bwMode="auto">
            <a:xfrm>
              <a:off x="4743450" y="5257800"/>
              <a:ext cx="12382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a:t>Mid-range</a:t>
              </a:r>
            </a:p>
            <a:p>
              <a:pPr algn="ctr" eaLnBrk="1" hangingPunct="1">
                <a:spcBef>
                  <a:spcPct val="0"/>
                </a:spcBef>
                <a:buClrTx/>
                <a:buSzTx/>
                <a:buFontTx/>
                <a:buNone/>
              </a:pPr>
              <a:r>
                <a:rPr lang="en-US" altLang="en-US" sz="1800"/>
                <a:t>outdoor</a:t>
              </a:r>
            </a:p>
            <a:p>
              <a:pPr algn="ctr" eaLnBrk="1" hangingPunct="1">
                <a:spcBef>
                  <a:spcPct val="0"/>
                </a:spcBef>
                <a:buClrTx/>
                <a:buSzTx/>
                <a:buFontTx/>
                <a:buNone/>
              </a:pPr>
              <a:r>
                <a:rPr lang="en-US" altLang="en-US" sz="1400"/>
                <a:t>200m – 4 Km</a:t>
              </a:r>
            </a:p>
          </p:txBody>
        </p:sp>
        <p:sp>
          <p:nvSpPr>
            <p:cNvPr id="9228" name="Text Box 12"/>
            <p:cNvSpPr txBox="1">
              <a:spLocks noChangeArrowheads="1"/>
            </p:cNvSpPr>
            <p:nvPr/>
          </p:nvSpPr>
          <p:spPr bwMode="auto">
            <a:xfrm>
              <a:off x="6248400" y="5257800"/>
              <a:ext cx="13525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a:t>Long-range</a:t>
              </a:r>
            </a:p>
            <a:p>
              <a:pPr algn="ctr" eaLnBrk="1" hangingPunct="1">
                <a:spcBef>
                  <a:spcPct val="0"/>
                </a:spcBef>
                <a:buClrTx/>
                <a:buSzTx/>
                <a:buFontTx/>
                <a:buNone/>
              </a:pPr>
              <a:r>
                <a:rPr lang="en-US" altLang="en-US" sz="1800"/>
                <a:t>outdoor</a:t>
              </a:r>
            </a:p>
            <a:p>
              <a:pPr algn="ctr" eaLnBrk="1" hangingPunct="1">
                <a:spcBef>
                  <a:spcPct val="0"/>
                </a:spcBef>
                <a:buClrTx/>
                <a:buSzTx/>
                <a:buFontTx/>
                <a:buNone/>
              </a:pPr>
              <a:r>
                <a:rPr lang="en-US" altLang="en-US" sz="1400"/>
                <a:t>5Km – 20 Km</a:t>
              </a:r>
            </a:p>
          </p:txBody>
        </p:sp>
        <p:sp>
          <p:nvSpPr>
            <p:cNvPr id="9229" name="Text Box 13"/>
            <p:cNvSpPr txBox="1">
              <a:spLocks noChangeArrowheads="1"/>
            </p:cNvSpPr>
            <p:nvPr/>
          </p:nvSpPr>
          <p:spPr bwMode="auto">
            <a:xfrm>
              <a:off x="727075" y="4637088"/>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a:t>.056</a:t>
              </a:r>
              <a:endParaRPr lang="en-US" altLang="en-US" sz="1400"/>
            </a:p>
          </p:txBody>
        </p:sp>
        <p:sp>
          <p:nvSpPr>
            <p:cNvPr id="9230" name="Text Box 14"/>
            <p:cNvSpPr txBox="1">
              <a:spLocks noChangeArrowheads="1"/>
            </p:cNvSpPr>
            <p:nvPr/>
          </p:nvSpPr>
          <p:spPr bwMode="auto">
            <a:xfrm>
              <a:off x="730250" y="4205288"/>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a:t>.384</a:t>
              </a:r>
              <a:endParaRPr lang="en-US" altLang="en-US" sz="1400"/>
            </a:p>
          </p:txBody>
        </p:sp>
        <p:sp>
          <p:nvSpPr>
            <p:cNvPr id="9231" name="Text Box 15"/>
            <p:cNvSpPr txBox="1">
              <a:spLocks noChangeArrowheads="1"/>
            </p:cNvSpPr>
            <p:nvPr/>
          </p:nvSpPr>
          <p:spPr bwMode="auto">
            <a:xfrm>
              <a:off x="971550" y="35147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a:t>1</a:t>
              </a:r>
              <a:endParaRPr lang="en-US" altLang="en-US" sz="1400"/>
            </a:p>
          </p:txBody>
        </p:sp>
        <p:sp>
          <p:nvSpPr>
            <p:cNvPr id="9232" name="Text Box 16"/>
            <p:cNvSpPr txBox="1">
              <a:spLocks noChangeArrowheads="1"/>
            </p:cNvSpPr>
            <p:nvPr/>
          </p:nvSpPr>
          <p:spPr bwMode="auto">
            <a:xfrm>
              <a:off x="969963" y="30829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a:t>4</a:t>
              </a:r>
              <a:endParaRPr lang="en-US" altLang="en-US" sz="1400"/>
            </a:p>
          </p:txBody>
        </p:sp>
        <p:sp>
          <p:nvSpPr>
            <p:cNvPr id="9233" name="Text Box 17"/>
            <p:cNvSpPr txBox="1">
              <a:spLocks noChangeArrowheads="1"/>
            </p:cNvSpPr>
            <p:nvPr/>
          </p:nvSpPr>
          <p:spPr bwMode="auto">
            <a:xfrm>
              <a:off x="673100" y="268763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a:t>5-11</a:t>
              </a:r>
              <a:endParaRPr lang="en-US" altLang="en-US" sz="1400"/>
            </a:p>
          </p:txBody>
        </p:sp>
        <p:sp>
          <p:nvSpPr>
            <p:cNvPr id="9234" name="Text Box 18"/>
            <p:cNvSpPr txBox="1">
              <a:spLocks noChangeArrowheads="1"/>
            </p:cNvSpPr>
            <p:nvPr/>
          </p:nvSpPr>
          <p:spPr bwMode="auto">
            <a:xfrm>
              <a:off x="862013" y="227171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a:t>54</a:t>
              </a:r>
              <a:endParaRPr lang="en-US" altLang="en-US" sz="1400"/>
            </a:p>
          </p:txBody>
        </p:sp>
        <p:sp>
          <p:nvSpPr>
            <p:cNvPr id="9235" name="Rectangle 19"/>
            <p:cNvSpPr>
              <a:spLocks noChangeArrowheads="1"/>
            </p:cNvSpPr>
            <p:nvPr/>
          </p:nvSpPr>
          <p:spPr bwMode="auto">
            <a:xfrm>
              <a:off x="2709863" y="4689475"/>
              <a:ext cx="4676775" cy="284163"/>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36" name="Text Box 20"/>
            <p:cNvSpPr txBox="1">
              <a:spLocks noChangeArrowheads="1"/>
            </p:cNvSpPr>
            <p:nvPr/>
          </p:nvSpPr>
          <p:spPr bwMode="auto">
            <a:xfrm>
              <a:off x="3995738" y="4681538"/>
              <a:ext cx="1743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solidFill>
                    <a:schemeClr val="bg1"/>
                  </a:solidFill>
                </a:rPr>
                <a:t>IS-95, CDMA, GSM</a:t>
              </a:r>
            </a:p>
          </p:txBody>
        </p:sp>
        <p:sp>
          <p:nvSpPr>
            <p:cNvPr id="9237" name="Text Box 21"/>
            <p:cNvSpPr txBox="1">
              <a:spLocks noChangeArrowheads="1"/>
            </p:cNvSpPr>
            <p:nvPr/>
          </p:nvSpPr>
          <p:spPr bwMode="auto">
            <a:xfrm>
              <a:off x="7797800" y="4632325"/>
              <a:ext cx="455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600"/>
                <a:t>2G</a:t>
              </a:r>
            </a:p>
          </p:txBody>
        </p:sp>
        <p:sp>
          <p:nvSpPr>
            <p:cNvPr id="9238" name="Rectangle 22"/>
            <p:cNvSpPr>
              <a:spLocks noChangeArrowheads="1"/>
            </p:cNvSpPr>
            <p:nvPr/>
          </p:nvSpPr>
          <p:spPr bwMode="auto">
            <a:xfrm>
              <a:off x="2698750" y="4271963"/>
              <a:ext cx="4676775" cy="284162"/>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39" name="Text Box 23"/>
            <p:cNvSpPr txBox="1">
              <a:spLocks noChangeArrowheads="1"/>
            </p:cNvSpPr>
            <p:nvPr/>
          </p:nvSpPr>
          <p:spPr bwMode="auto">
            <a:xfrm>
              <a:off x="3729038" y="4249738"/>
              <a:ext cx="246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solidFill>
                    <a:schemeClr val="bg1"/>
                  </a:solidFill>
                </a:rPr>
                <a:t>UMTS/WCDMA, CDMA2000</a:t>
              </a:r>
            </a:p>
          </p:txBody>
        </p:sp>
        <p:sp>
          <p:nvSpPr>
            <p:cNvPr id="9240" name="Text Box 24"/>
            <p:cNvSpPr txBox="1">
              <a:spLocks noChangeArrowheads="1"/>
            </p:cNvSpPr>
            <p:nvPr/>
          </p:nvSpPr>
          <p:spPr bwMode="auto">
            <a:xfrm>
              <a:off x="7799388" y="4243388"/>
              <a:ext cx="455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600"/>
                <a:t>3G</a:t>
              </a:r>
            </a:p>
          </p:txBody>
        </p:sp>
        <p:sp>
          <p:nvSpPr>
            <p:cNvPr id="9241" name="Rectangle 25"/>
            <p:cNvSpPr>
              <a:spLocks noChangeArrowheads="1"/>
            </p:cNvSpPr>
            <p:nvPr/>
          </p:nvSpPr>
          <p:spPr bwMode="auto">
            <a:xfrm>
              <a:off x="1387475" y="3540125"/>
              <a:ext cx="928688" cy="284163"/>
            </a:xfrm>
            <a:prstGeom prst="rect">
              <a:avLst/>
            </a:prstGeom>
            <a:solidFill>
              <a:srgbClr val="3333CC"/>
            </a:solidFill>
            <a:ln w="9525">
              <a:solidFill>
                <a:schemeClr val="bg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42" name="Text Box 26"/>
            <p:cNvSpPr txBox="1">
              <a:spLocks noChangeArrowheads="1"/>
            </p:cNvSpPr>
            <p:nvPr/>
          </p:nvSpPr>
          <p:spPr bwMode="auto">
            <a:xfrm>
              <a:off x="1470025" y="3548063"/>
              <a:ext cx="725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solidFill>
                    <a:schemeClr val="bg1"/>
                  </a:solidFill>
                </a:rPr>
                <a:t>802.15</a:t>
              </a:r>
            </a:p>
          </p:txBody>
        </p:sp>
        <p:sp>
          <p:nvSpPr>
            <p:cNvPr id="9243" name="Rectangle 27"/>
            <p:cNvSpPr>
              <a:spLocks noChangeArrowheads="1"/>
            </p:cNvSpPr>
            <p:nvPr/>
          </p:nvSpPr>
          <p:spPr bwMode="auto">
            <a:xfrm>
              <a:off x="1401763" y="2701925"/>
              <a:ext cx="1724025" cy="315913"/>
            </a:xfrm>
            <a:prstGeom prst="rect">
              <a:avLst/>
            </a:prstGeom>
            <a:solidFill>
              <a:srgbClr val="3333CC"/>
            </a:solidFill>
            <a:ln w="9525">
              <a:solidFill>
                <a:schemeClr val="bg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44" name="Text Box 28"/>
            <p:cNvSpPr txBox="1">
              <a:spLocks noChangeArrowheads="1"/>
            </p:cNvSpPr>
            <p:nvPr/>
          </p:nvSpPr>
          <p:spPr bwMode="auto">
            <a:xfrm>
              <a:off x="1771650" y="2727325"/>
              <a:ext cx="833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solidFill>
                    <a:schemeClr val="bg1"/>
                  </a:solidFill>
                </a:rPr>
                <a:t>802.11b</a:t>
              </a:r>
            </a:p>
          </p:txBody>
        </p:sp>
        <p:sp>
          <p:nvSpPr>
            <p:cNvPr id="9245" name="Rectangle 29"/>
            <p:cNvSpPr>
              <a:spLocks noChangeArrowheads="1"/>
            </p:cNvSpPr>
            <p:nvPr/>
          </p:nvSpPr>
          <p:spPr bwMode="auto">
            <a:xfrm>
              <a:off x="1404938" y="2268538"/>
              <a:ext cx="1724025" cy="315912"/>
            </a:xfrm>
            <a:prstGeom prst="rect">
              <a:avLst/>
            </a:prstGeom>
            <a:solidFill>
              <a:srgbClr val="3333CC"/>
            </a:solidFill>
            <a:ln w="9525">
              <a:solidFill>
                <a:schemeClr val="bg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46" name="Text Box 30"/>
            <p:cNvSpPr txBox="1">
              <a:spLocks noChangeArrowheads="1"/>
            </p:cNvSpPr>
            <p:nvPr/>
          </p:nvSpPr>
          <p:spPr bwMode="auto">
            <a:xfrm>
              <a:off x="1774825" y="2293938"/>
              <a:ext cx="981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solidFill>
                    <a:schemeClr val="bg1"/>
                  </a:solidFill>
                </a:rPr>
                <a:t>802.11a,g</a:t>
              </a:r>
            </a:p>
          </p:txBody>
        </p:sp>
        <p:sp>
          <p:nvSpPr>
            <p:cNvPr id="9247" name="Line 31"/>
            <p:cNvSpPr>
              <a:spLocks noChangeShapeType="1"/>
            </p:cNvSpPr>
            <p:nvPr/>
          </p:nvSpPr>
          <p:spPr bwMode="auto">
            <a:xfrm flipV="1">
              <a:off x="1376363" y="2232025"/>
              <a:ext cx="0" cy="3027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8" name="Rectangle 32"/>
            <p:cNvSpPr>
              <a:spLocks noChangeArrowheads="1"/>
            </p:cNvSpPr>
            <p:nvPr/>
          </p:nvSpPr>
          <p:spPr bwMode="auto">
            <a:xfrm>
              <a:off x="2765425" y="2581275"/>
              <a:ext cx="5078413" cy="596900"/>
            </a:xfrm>
            <a:prstGeom prst="rect">
              <a:avLst/>
            </a:prstGeom>
            <a:solidFill>
              <a:srgbClr val="3333CC"/>
            </a:solidFill>
            <a:ln w="9525">
              <a:solidFill>
                <a:schemeClr val="bg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49" name="Rectangle 33"/>
            <p:cNvSpPr>
              <a:spLocks noChangeArrowheads="1"/>
            </p:cNvSpPr>
            <p:nvPr/>
          </p:nvSpPr>
          <p:spPr bwMode="auto">
            <a:xfrm>
              <a:off x="2701925" y="3133725"/>
              <a:ext cx="4676775" cy="284163"/>
            </a:xfrm>
            <a:prstGeom prst="rect">
              <a:avLst/>
            </a:prstGeom>
            <a:solidFill>
              <a:srgbClr val="3333CC"/>
            </a:solidFill>
            <a:ln w="9525">
              <a:solidFill>
                <a:schemeClr val="bg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50" name="Text Box 34"/>
            <p:cNvSpPr txBox="1">
              <a:spLocks noChangeArrowheads="1"/>
            </p:cNvSpPr>
            <p:nvPr/>
          </p:nvSpPr>
          <p:spPr bwMode="auto">
            <a:xfrm>
              <a:off x="3013075" y="3141663"/>
              <a:ext cx="3906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solidFill>
                    <a:schemeClr val="bg1"/>
                  </a:solidFill>
                </a:rPr>
                <a:t>UMTS/WCDMA-HSPDA, CDMA2000-1xEVDO</a:t>
              </a:r>
            </a:p>
          </p:txBody>
        </p:sp>
        <p:sp>
          <p:nvSpPr>
            <p:cNvPr id="9251" name="Text Box 35"/>
            <p:cNvSpPr txBox="1">
              <a:spLocks noChangeArrowheads="1"/>
            </p:cNvSpPr>
            <p:nvPr/>
          </p:nvSpPr>
          <p:spPr bwMode="auto">
            <a:xfrm>
              <a:off x="7777163" y="3067050"/>
              <a:ext cx="11541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600"/>
                <a:t>3G cellular</a:t>
              </a:r>
            </a:p>
            <a:p>
              <a:pPr algn="ctr" eaLnBrk="1" hangingPunct="1">
                <a:spcBef>
                  <a:spcPct val="0"/>
                </a:spcBef>
                <a:buClrTx/>
                <a:buSzTx/>
                <a:buFontTx/>
                <a:buNone/>
              </a:pPr>
              <a:r>
                <a:rPr lang="en-US" altLang="en-US" sz="1600"/>
                <a:t>enhanced</a:t>
              </a:r>
            </a:p>
          </p:txBody>
        </p:sp>
        <p:sp>
          <p:nvSpPr>
            <p:cNvPr id="9252" name="Text Box 36"/>
            <p:cNvSpPr txBox="1">
              <a:spLocks noChangeArrowheads="1"/>
            </p:cNvSpPr>
            <p:nvPr/>
          </p:nvSpPr>
          <p:spPr bwMode="auto">
            <a:xfrm>
              <a:off x="5060950" y="2759075"/>
              <a:ext cx="1504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solidFill>
                    <a:schemeClr val="bg1"/>
                  </a:solidFill>
                </a:rPr>
                <a:t>802.16 (WiMAX)</a:t>
              </a:r>
            </a:p>
          </p:txBody>
        </p:sp>
        <p:sp>
          <p:nvSpPr>
            <p:cNvPr id="9253" name="Rectangle 37"/>
            <p:cNvSpPr>
              <a:spLocks noChangeArrowheads="1"/>
            </p:cNvSpPr>
            <p:nvPr/>
          </p:nvSpPr>
          <p:spPr bwMode="auto">
            <a:xfrm>
              <a:off x="3181350" y="2373313"/>
              <a:ext cx="4062413" cy="284162"/>
            </a:xfrm>
            <a:prstGeom prst="rect">
              <a:avLst/>
            </a:prstGeom>
            <a:solidFill>
              <a:srgbClr val="3333CC"/>
            </a:solidFill>
            <a:ln w="9525">
              <a:solidFill>
                <a:schemeClr val="bg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54" name="Text Box 38"/>
            <p:cNvSpPr txBox="1">
              <a:spLocks noChangeArrowheads="1"/>
            </p:cNvSpPr>
            <p:nvPr/>
          </p:nvSpPr>
          <p:spPr bwMode="auto">
            <a:xfrm>
              <a:off x="4211638" y="2351088"/>
              <a:ext cx="2178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solidFill>
                    <a:schemeClr val="bg1"/>
                  </a:solidFill>
                </a:rPr>
                <a:t>802.11a,g point-to-point</a:t>
              </a:r>
            </a:p>
          </p:txBody>
        </p:sp>
        <p:sp>
          <p:nvSpPr>
            <p:cNvPr id="9255" name="Line 39"/>
            <p:cNvSpPr>
              <a:spLocks noChangeShapeType="1"/>
            </p:cNvSpPr>
            <p:nvPr/>
          </p:nvSpPr>
          <p:spPr bwMode="auto">
            <a:xfrm flipH="1">
              <a:off x="7948613" y="2536825"/>
              <a:ext cx="25400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56" name="Text Box 40"/>
            <p:cNvSpPr txBox="1">
              <a:spLocks noChangeArrowheads="1"/>
            </p:cNvSpPr>
            <p:nvPr/>
          </p:nvSpPr>
          <p:spPr bwMode="auto">
            <a:xfrm>
              <a:off x="762000" y="1858963"/>
              <a:ext cx="565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800"/>
                <a:t>200</a:t>
              </a:r>
              <a:endParaRPr lang="en-US" altLang="en-US" sz="1400"/>
            </a:p>
          </p:txBody>
        </p:sp>
        <p:sp>
          <p:nvSpPr>
            <p:cNvPr id="9257" name="Rectangle 41"/>
            <p:cNvSpPr>
              <a:spLocks noChangeArrowheads="1"/>
            </p:cNvSpPr>
            <p:nvPr/>
          </p:nvSpPr>
          <p:spPr bwMode="auto">
            <a:xfrm>
              <a:off x="1392238" y="1873250"/>
              <a:ext cx="1522412" cy="315913"/>
            </a:xfrm>
            <a:prstGeom prst="rect">
              <a:avLst/>
            </a:prstGeom>
            <a:solidFill>
              <a:srgbClr val="3333CC"/>
            </a:solidFill>
            <a:ln w="9525">
              <a:solidFill>
                <a:schemeClr val="bg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58" name="Text Box 42"/>
            <p:cNvSpPr txBox="1">
              <a:spLocks noChangeArrowheads="1"/>
            </p:cNvSpPr>
            <p:nvPr/>
          </p:nvSpPr>
          <p:spPr bwMode="auto">
            <a:xfrm>
              <a:off x="1762125" y="1873250"/>
              <a:ext cx="833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b="1">
                  <a:solidFill>
                    <a:schemeClr val="bg1"/>
                  </a:solidFill>
                </a:rPr>
                <a:t>802.11n</a:t>
              </a:r>
            </a:p>
          </p:txBody>
        </p:sp>
        <p:sp>
          <p:nvSpPr>
            <p:cNvPr id="9259" name="Text Box 43"/>
            <p:cNvSpPr txBox="1">
              <a:spLocks noChangeArrowheads="1"/>
            </p:cNvSpPr>
            <p:nvPr/>
          </p:nvSpPr>
          <p:spPr bwMode="auto">
            <a:xfrm rot="16200000">
              <a:off x="-399256" y="3253582"/>
              <a:ext cx="189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800"/>
                <a:t>Data rate (Mbps)</a:t>
              </a:r>
            </a:p>
          </p:txBody>
        </p:sp>
        <p:sp>
          <p:nvSpPr>
            <p:cNvPr id="9260" name="AutoShape 44"/>
            <p:cNvSpPr>
              <a:spLocks/>
            </p:cNvSpPr>
            <p:nvPr/>
          </p:nvSpPr>
          <p:spPr bwMode="auto">
            <a:xfrm>
              <a:off x="7847013" y="1960563"/>
              <a:ext cx="152400" cy="1238250"/>
            </a:xfrm>
            <a:prstGeom prst="rightBrace">
              <a:avLst>
                <a:gd name="adj1" fmla="val 6770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61" name="Text Box 45"/>
            <p:cNvSpPr txBox="1">
              <a:spLocks noChangeArrowheads="1"/>
            </p:cNvSpPr>
            <p:nvPr/>
          </p:nvSpPr>
          <p:spPr bwMode="auto">
            <a:xfrm>
              <a:off x="7985125" y="2378075"/>
              <a:ext cx="579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SzTx/>
                <a:buFontTx/>
                <a:buNone/>
              </a:pPr>
              <a:r>
                <a:rPr lang="en-US" altLang="en-US" sz="1600"/>
                <a:t>data</a:t>
              </a:r>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smtClean="0"/>
              <a:t>Reactive and proactive scanning</a:t>
            </a:r>
            <a:endParaRPr lang="el-GR" altLang="en-US" smtClean="0"/>
          </a:p>
        </p:txBody>
      </p:sp>
      <p:sp>
        <p:nvSpPr>
          <p:cNvPr id="75779" name="Rectangle 3"/>
          <p:cNvSpPr>
            <a:spLocks noGrp="1" noChangeArrowheads="1"/>
          </p:cNvSpPr>
          <p:nvPr>
            <p:ph type="body" idx="1"/>
          </p:nvPr>
        </p:nvSpPr>
        <p:spPr/>
        <p:txBody>
          <a:bodyPr/>
          <a:lstStyle/>
          <a:p>
            <a:pPr eaLnBrk="1" hangingPunct="1"/>
            <a:r>
              <a:rPr lang="en-US" altLang="en-US" smtClean="0"/>
              <a:t>Reactive: scan when connection lost</a:t>
            </a:r>
          </a:p>
          <a:p>
            <a:pPr eaLnBrk="1" hangingPunct="1"/>
            <a:r>
              <a:rPr lang="en-US" altLang="en-US" smtClean="0"/>
              <a:t>Proactive: periodically scan for better AP</a:t>
            </a:r>
          </a:p>
          <a:p>
            <a:pPr lvl="1" eaLnBrk="1" hangingPunct="1"/>
            <a:r>
              <a:rPr lang="en-US" altLang="en-US" smtClean="0"/>
              <a:t>higher performance but higher overhead </a:t>
            </a:r>
          </a:p>
          <a:p>
            <a:pPr eaLnBrk="1" hangingPunct="1"/>
            <a:r>
              <a:rPr lang="en-US" altLang="en-US" smtClean="0"/>
              <a:t>not standardized by 802.11</a:t>
            </a:r>
          </a:p>
          <a:p>
            <a:pPr lvl="1" eaLnBrk="1" hangingPunct="1"/>
            <a:r>
              <a:rPr lang="en-US" altLang="en-US" smtClean="0"/>
              <a:t>vendor/implementation specific</a:t>
            </a:r>
            <a:endParaRPr lang="el-GR" alt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smtClean="0"/>
              <a:t>802.11 rate adaptation</a:t>
            </a:r>
            <a:endParaRPr lang="el-GR" altLang="en-US" smtClean="0"/>
          </a:p>
        </p:txBody>
      </p:sp>
      <p:sp>
        <p:nvSpPr>
          <p:cNvPr id="76803" name="Rectangle 3"/>
          <p:cNvSpPr>
            <a:spLocks noGrp="1" noChangeArrowheads="1"/>
          </p:cNvSpPr>
          <p:nvPr>
            <p:ph type="body" idx="1"/>
          </p:nvPr>
        </p:nvSpPr>
        <p:spPr>
          <a:xfrm>
            <a:off x="115888" y="1427163"/>
            <a:ext cx="4648200" cy="5105400"/>
          </a:xfrm>
        </p:spPr>
        <p:txBody>
          <a:bodyPr/>
          <a:lstStyle/>
          <a:p>
            <a:pPr eaLnBrk="1" hangingPunct="1"/>
            <a:r>
              <a:rPr lang="en-US" altLang="en-US" dirty="0" smtClean="0"/>
              <a:t>base station, mobile dynamically change transmission rate (physical layer modulation technique)</a:t>
            </a:r>
          </a:p>
          <a:p>
            <a:pPr eaLnBrk="1" hangingPunct="1"/>
            <a:r>
              <a:rPr lang="en-US" altLang="en-US" dirty="0" smtClean="0"/>
              <a:t>Key questions:</a:t>
            </a:r>
          </a:p>
          <a:p>
            <a:pPr lvl="1" eaLnBrk="1" hangingPunct="1"/>
            <a:r>
              <a:rPr lang="en-US" altLang="en-US" dirty="0" smtClean="0"/>
              <a:t>what to measure</a:t>
            </a:r>
          </a:p>
          <a:p>
            <a:pPr lvl="1" eaLnBrk="1" hangingPunct="1"/>
            <a:r>
              <a:rPr lang="en-US" altLang="en-US" dirty="0" smtClean="0"/>
              <a:t>when to change rate </a:t>
            </a:r>
          </a:p>
          <a:p>
            <a:pPr lvl="1" eaLnBrk="1" hangingPunct="1"/>
            <a:r>
              <a:rPr lang="en-US" altLang="en-US" dirty="0" smtClean="0"/>
              <a:t>what rate to change to</a:t>
            </a:r>
            <a:endParaRPr lang="el-GR" altLang="en-US" dirty="0" smtClean="0"/>
          </a:p>
        </p:txBody>
      </p:sp>
      <p:grpSp>
        <p:nvGrpSpPr>
          <p:cNvPr id="2" name="Group 1" descr="rate adaptation"/>
          <p:cNvGrpSpPr/>
          <p:nvPr/>
        </p:nvGrpSpPr>
        <p:grpSpPr>
          <a:xfrm>
            <a:off x="4764088" y="1487488"/>
            <a:ext cx="4138612" cy="2492375"/>
            <a:chOff x="4764088" y="1487488"/>
            <a:chExt cx="4138612" cy="2492375"/>
          </a:xfrm>
        </p:grpSpPr>
        <p:sp>
          <p:nvSpPr>
            <p:cNvPr id="76804" name="Line 5"/>
            <p:cNvSpPr>
              <a:spLocks noChangeShapeType="1"/>
            </p:cNvSpPr>
            <p:nvPr/>
          </p:nvSpPr>
          <p:spPr bwMode="auto">
            <a:xfrm>
              <a:off x="7402513" y="2533650"/>
              <a:ext cx="296862"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05" name="Line 6"/>
            <p:cNvSpPr>
              <a:spLocks noChangeShapeType="1"/>
            </p:cNvSpPr>
            <p:nvPr/>
          </p:nvSpPr>
          <p:spPr bwMode="auto">
            <a:xfrm>
              <a:off x="7402513" y="2360613"/>
              <a:ext cx="296862" cy="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6806" name="Line 7"/>
            <p:cNvSpPr>
              <a:spLocks noChangeShapeType="1"/>
            </p:cNvSpPr>
            <p:nvPr/>
          </p:nvSpPr>
          <p:spPr bwMode="auto">
            <a:xfrm>
              <a:off x="7412038" y="2190750"/>
              <a:ext cx="269875" cy="0"/>
            </a:xfrm>
            <a:prstGeom prst="line">
              <a:avLst/>
            </a:prstGeom>
            <a:noFill/>
            <a:ln w="28575">
              <a:solidFill>
                <a:srgbClr val="0099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6807" name="Text Box 8"/>
            <p:cNvSpPr txBox="1">
              <a:spLocks noChangeArrowheads="1"/>
            </p:cNvSpPr>
            <p:nvPr/>
          </p:nvSpPr>
          <p:spPr bwMode="auto">
            <a:xfrm>
              <a:off x="7685088" y="2065338"/>
              <a:ext cx="12176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000"/>
                <a:t>QAM256 (8 Mbps)</a:t>
              </a:r>
            </a:p>
          </p:txBody>
        </p:sp>
        <p:sp>
          <p:nvSpPr>
            <p:cNvPr id="76808" name="Text Box 9"/>
            <p:cNvSpPr txBox="1">
              <a:spLocks noChangeArrowheads="1"/>
            </p:cNvSpPr>
            <p:nvPr/>
          </p:nvSpPr>
          <p:spPr bwMode="auto">
            <a:xfrm>
              <a:off x="7677150" y="2219325"/>
              <a:ext cx="11477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000"/>
                <a:t>QAM16 (4 Mbps)</a:t>
              </a:r>
            </a:p>
          </p:txBody>
        </p:sp>
        <p:sp>
          <p:nvSpPr>
            <p:cNvPr id="76809" name="Text Box 10"/>
            <p:cNvSpPr txBox="1">
              <a:spLocks noChangeArrowheads="1"/>
            </p:cNvSpPr>
            <p:nvPr/>
          </p:nvSpPr>
          <p:spPr bwMode="auto">
            <a:xfrm>
              <a:off x="7686675" y="2400300"/>
              <a:ext cx="10556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000"/>
                <a:t>BPSK (1 Mbps)</a:t>
              </a:r>
            </a:p>
          </p:txBody>
        </p:sp>
        <p:sp>
          <p:nvSpPr>
            <p:cNvPr id="76810" name="Freeform 11"/>
            <p:cNvSpPr>
              <a:spLocks/>
            </p:cNvSpPr>
            <p:nvPr/>
          </p:nvSpPr>
          <p:spPr bwMode="auto">
            <a:xfrm>
              <a:off x="5357813" y="1806575"/>
              <a:ext cx="631825" cy="1687513"/>
            </a:xfrm>
            <a:custGeom>
              <a:avLst/>
              <a:gdLst>
                <a:gd name="T0" fmla="*/ 0 w 384"/>
                <a:gd name="T1" fmla="*/ 0 h 1592"/>
                <a:gd name="T2" fmla="*/ 2147483647 w 384"/>
                <a:gd name="T3" fmla="*/ 2147483647 h 1592"/>
                <a:gd name="T4" fmla="*/ 2147483647 w 384"/>
                <a:gd name="T5" fmla="*/ 2147483647 h 1592"/>
                <a:gd name="T6" fmla="*/ 2147483647 w 384"/>
                <a:gd name="T7" fmla="*/ 2147483647 h 1592"/>
                <a:gd name="T8" fmla="*/ 0 60000 65536"/>
                <a:gd name="T9" fmla="*/ 0 60000 65536"/>
                <a:gd name="T10" fmla="*/ 0 60000 65536"/>
                <a:gd name="T11" fmla="*/ 0 60000 65536"/>
                <a:gd name="T12" fmla="*/ 0 w 384"/>
                <a:gd name="T13" fmla="*/ 0 h 1592"/>
                <a:gd name="T14" fmla="*/ 384 w 384"/>
                <a:gd name="T15" fmla="*/ 1592 h 1592"/>
              </a:gdLst>
              <a:ahLst/>
              <a:cxnLst>
                <a:cxn ang="T8">
                  <a:pos x="T0" y="T1"/>
                </a:cxn>
                <a:cxn ang="T9">
                  <a:pos x="T2" y="T3"/>
                </a:cxn>
                <a:cxn ang="T10">
                  <a:pos x="T4" y="T5"/>
                </a:cxn>
                <a:cxn ang="T11">
                  <a:pos x="T6" y="T7"/>
                </a:cxn>
              </a:cxnLst>
              <a:rect l="T12" t="T13" r="T14" b="T15"/>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11" name="Freeform 12"/>
            <p:cNvSpPr>
              <a:spLocks/>
            </p:cNvSpPr>
            <p:nvPr/>
          </p:nvSpPr>
          <p:spPr bwMode="auto">
            <a:xfrm>
              <a:off x="5765800" y="1652588"/>
              <a:ext cx="604838" cy="1879600"/>
            </a:xfrm>
            <a:custGeom>
              <a:avLst/>
              <a:gdLst>
                <a:gd name="T0" fmla="*/ 0 w 432"/>
                <a:gd name="T1" fmla="*/ 0 h 1800"/>
                <a:gd name="T2" fmla="*/ 2147483647 w 432"/>
                <a:gd name="T3" fmla="*/ 2147483647 h 1800"/>
                <a:gd name="T4" fmla="*/ 2147483647 w 432"/>
                <a:gd name="T5" fmla="*/ 2147483647 h 1800"/>
                <a:gd name="T6" fmla="*/ 2147483647 w 432"/>
                <a:gd name="T7" fmla="*/ 2147483647 h 1800"/>
                <a:gd name="T8" fmla="*/ 2147483647 w 432"/>
                <a:gd name="T9" fmla="*/ 2147483647 h 1800"/>
                <a:gd name="T10" fmla="*/ 0 60000 65536"/>
                <a:gd name="T11" fmla="*/ 0 60000 65536"/>
                <a:gd name="T12" fmla="*/ 0 60000 65536"/>
                <a:gd name="T13" fmla="*/ 0 60000 65536"/>
                <a:gd name="T14" fmla="*/ 0 60000 65536"/>
                <a:gd name="T15" fmla="*/ 0 w 432"/>
                <a:gd name="T16" fmla="*/ 0 h 1800"/>
                <a:gd name="T17" fmla="*/ 432 w 432"/>
                <a:gd name="T18" fmla="*/ 1800 h 1800"/>
              </a:gdLst>
              <a:ahLst/>
              <a:cxnLst>
                <a:cxn ang="T10">
                  <a:pos x="T0" y="T1"/>
                </a:cxn>
                <a:cxn ang="T11">
                  <a:pos x="T2" y="T3"/>
                </a:cxn>
                <a:cxn ang="T12">
                  <a:pos x="T4" y="T5"/>
                </a:cxn>
                <a:cxn ang="T13">
                  <a:pos x="T6" y="T7"/>
                </a:cxn>
                <a:cxn ang="T14">
                  <a:pos x="T8" y="T9"/>
                </a:cxn>
              </a:cxnLst>
              <a:rect l="T15" t="T16" r="T17" b="T18"/>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cap="flat" cmpd="sng">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12" name="Freeform 13"/>
            <p:cNvSpPr>
              <a:spLocks/>
            </p:cNvSpPr>
            <p:nvPr/>
          </p:nvSpPr>
          <p:spPr bwMode="auto">
            <a:xfrm>
              <a:off x="6203950" y="1652588"/>
              <a:ext cx="571500" cy="1889125"/>
            </a:xfrm>
            <a:custGeom>
              <a:avLst/>
              <a:gdLst>
                <a:gd name="T0" fmla="*/ 0 w 408"/>
                <a:gd name="T1" fmla="*/ 0 h 1792"/>
                <a:gd name="T2" fmla="*/ 2147483647 w 408"/>
                <a:gd name="T3" fmla="*/ 2147483647 h 1792"/>
                <a:gd name="T4" fmla="*/ 2147483647 w 408"/>
                <a:gd name="T5" fmla="*/ 2147483647 h 1792"/>
                <a:gd name="T6" fmla="*/ 2147483647 w 408"/>
                <a:gd name="T7" fmla="*/ 2147483647 h 1792"/>
                <a:gd name="T8" fmla="*/ 2147483647 w 408"/>
                <a:gd name="T9" fmla="*/ 2147483647 h 1792"/>
                <a:gd name="T10" fmla="*/ 0 60000 65536"/>
                <a:gd name="T11" fmla="*/ 0 60000 65536"/>
                <a:gd name="T12" fmla="*/ 0 60000 65536"/>
                <a:gd name="T13" fmla="*/ 0 60000 65536"/>
                <a:gd name="T14" fmla="*/ 0 60000 65536"/>
                <a:gd name="T15" fmla="*/ 0 w 408"/>
                <a:gd name="T16" fmla="*/ 0 h 1792"/>
                <a:gd name="T17" fmla="*/ 408 w 408"/>
                <a:gd name="T18" fmla="*/ 1792 h 1792"/>
              </a:gdLst>
              <a:ahLst/>
              <a:cxnLst>
                <a:cxn ang="T10">
                  <a:pos x="T0" y="T1"/>
                </a:cxn>
                <a:cxn ang="T11">
                  <a:pos x="T2" y="T3"/>
                </a:cxn>
                <a:cxn ang="T12">
                  <a:pos x="T4" y="T5"/>
                </a:cxn>
                <a:cxn ang="T13">
                  <a:pos x="T6" y="T7"/>
                </a:cxn>
                <a:cxn ang="T14">
                  <a:pos x="T8" y="T9"/>
                </a:cxn>
              </a:cxnLst>
              <a:rect l="T15" t="T16" r="T17" b="T18"/>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cap="flat" cmpd="sng">
              <a:solidFill>
                <a:srgbClr val="0099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13" name="Rectangle 14"/>
            <p:cNvSpPr>
              <a:spLocks noChangeArrowheads="1"/>
            </p:cNvSpPr>
            <p:nvPr/>
          </p:nvSpPr>
          <p:spPr bwMode="auto">
            <a:xfrm>
              <a:off x="5343525" y="1644650"/>
              <a:ext cx="1847850" cy="1911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76814" name="Line 15"/>
            <p:cNvSpPr>
              <a:spLocks noChangeShapeType="1"/>
            </p:cNvSpPr>
            <p:nvPr/>
          </p:nvSpPr>
          <p:spPr bwMode="auto">
            <a:xfrm>
              <a:off x="5343525" y="1973263"/>
              <a:ext cx="1838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5" name="Line 16"/>
            <p:cNvSpPr>
              <a:spLocks noChangeShapeType="1"/>
            </p:cNvSpPr>
            <p:nvPr/>
          </p:nvSpPr>
          <p:spPr bwMode="auto">
            <a:xfrm>
              <a:off x="5349875" y="2282825"/>
              <a:ext cx="1838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6" name="Line 17"/>
            <p:cNvSpPr>
              <a:spLocks noChangeShapeType="1"/>
            </p:cNvSpPr>
            <p:nvPr/>
          </p:nvSpPr>
          <p:spPr bwMode="auto">
            <a:xfrm>
              <a:off x="5354638" y="2601913"/>
              <a:ext cx="1839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7" name="Line 18"/>
            <p:cNvSpPr>
              <a:spLocks noChangeShapeType="1"/>
            </p:cNvSpPr>
            <p:nvPr/>
          </p:nvSpPr>
          <p:spPr bwMode="auto">
            <a:xfrm>
              <a:off x="5360988" y="2911475"/>
              <a:ext cx="1839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8" name="Line 19"/>
            <p:cNvSpPr>
              <a:spLocks noChangeShapeType="1"/>
            </p:cNvSpPr>
            <p:nvPr/>
          </p:nvSpPr>
          <p:spPr bwMode="auto">
            <a:xfrm>
              <a:off x="5367338" y="3232150"/>
              <a:ext cx="1839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19" name="Line 20"/>
            <p:cNvSpPr>
              <a:spLocks noChangeShapeType="1"/>
            </p:cNvSpPr>
            <p:nvPr/>
          </p:nvSpPr>
          <p:spPr bwMode="auto">
            <a:xfrm>
              <a:off x="5826125" y="1644650"/>
              <a:ext cx="0" cy="1911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0" name="Line 21"/>
            <p:cNvSpPr>
              <a:spLocks noChangeShapeType="1"/>
            </p:cNvSpPr>
            <p:nvPr/>
          </p:nvSpPr>
          <p:spPr bwMode="auto">
            <a:xfrm>
              <a:off x="6283325" y="1655763"/>
              <a:ext cx="0" cy="1911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1" name="Line 22"/>
            <p:cNvSpPr>
              <a:spLocks noChangeShapeType="1"/>
            </p:cNvSpPr>
            <p:nvPr/>
          </p:nvSpPr>
          <p:spPr bwMode="auto">
            <a:xfrm>
              <a:off x="6738938" y="1649413"/>
              <a:ext cx="0" cy="1911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2" name="Text Box 23"/>
            <p:cNvSpPr txBox="1">
              <a:spLocks noChangeArrowheads="1"/>
            </p:cNvSpPr>
            <p:nvPr/>
          </p:nvSpPr>
          <p:spPr bwMode="auto">
            <a:xfrm>
              <a:off x="5707063" y="3541713"/>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200"/>
                <a:t>10</a:t>
              </a:r>
              <a:endParaRPr lang="en-US" altLang="en-US" sz="1200" baseline="30000"/>
            </a:p>
          </p:txBody>
        </p:sp>
        <p:sp>
          <p:nvSpPr>
            <p:cNvPr id="76823" name="Text Box 24"/>
            <p:cNvSpPr txBox="1">
              <a:spLocks noChangeArrowheads="1"/>
            </p:cNvSpPr>
            <p:nvPr/>
          </p:nvSpPr>
          <p:spPr bwMode="auto">
            <a:xfrm>
              <a:off x="6162675" y="3541713"/>
              <a:ext cx="352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200"/>
                <a:t>20</a:t>
              </a:r>
              <a:endParaRPr lang="en-US" altLang="en-US" sz="1200" baseline="30000"/>
            </a:p>
          </p:txBody>
        </p:sp>
        <p:sp>
          <p:nvSpPr>
            <p:cNvPr id="76824" name="Text Box 25"/>
            <p:cNvSpPr txBox="1">
              <a:spLocks noChangeArrowheads="1"/>
            </p:cNvSpPr>
            <p:nvPr/>
          </p:nvSpPr>
          <p:spPr bwMode="auto">
            <a:xfrm>
              <a:off x="6608763" y="3543300"/>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200"/>
                <a:t>30</a:t>
              </a:r>
              <a:endParaRPr lang="en-US" altLang="en-US" sz="1200" baseline="30000"/>
            </a:p>
          </p:txBody>
        </p:sp>
        <p:sp>
          <p:nvSpPr>
            <p:cNvPr id="76825" name="Text Box 26"/>
            <p:cNvSpPr txBox="1">
              <a:spLocks noChangeArrowheads="1"/>
            </p:cNvSpPr>
            <p:nvPr/>
          </p:nvSpPr>
          <p:spPr bwMode="auto">
            <a:xfrm>
              <a:off x="7075488" y="3546475"/>
              <a:ext cx="352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200"/>
                <a:t>40</a:t>
              </a:r>
              <a:endParaRPr lang="en-US" altLang="en-US" sz="1200" baseline="30000"/>
            </a:p>
          </p:txBody>
        </p:sp>
        <p:sp>
          <p:nvSpPr>
            <p:cNvPr id="76826" name="Text Box 27"/>
            <p:cNvSpPr txBox="1">
              <a:spLocks noChangeArrowheads="1"/>
            </p:cNvSpPr>
            <p:nvPr/>
          </p:nvSpPr>
          <p:spPr bwMode="auto">
            <a:xfrm>
              <a:off x="5970588" y="3675063"/>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a:t>SNR(dB)</a:t>
              </a:r>
            </a:p>
          </p:txBody>
        </p:sp>
        <p:sp>
          <p:nvSpPr>
            <p:cNvPr id="76827" name="Text Box 28"/>
            <p:cNvSpPr txBox="1">
              <a:spLocks noChangeArrowheads="1"/>
            </p:cNvSpPr>
            <p:nvPr/>
          </p:nvSpPr>
          <p:spPr bwMode="auto">
            <a:xfrm rot="-5400000">
              <a:off x="4641057" y="2382044"/>
              <a:ext cx="550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400"/>
                <a:t>BER</a:t>
              </a:r>
            </a:p>
          </p:txBody>
        </p:sp>
        <p:sp>
          <p:nvSpPr>
            <p:cNvPr id="76828" name="Text Box 29"/>
            <p:cNvSpPr txBox="1">
              <a:spLocks noChangeArrowheads="1"/>
            </p:cNvSpPr>
            <p:nvPr/>
          </p:nvSpPr>
          <p:spPr bwMode="auto">
            <a:xfrm>
              <a:off x="4973638" y="1487488"/>
              <a:ext cx="442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200" dirty="0"/>
                <a:t>10</a:t>
              </a:r>
              <a:r>
                <a:rPr lang="en-US" altLang="en-US" sz="1200" baseline="30000" dirty="0"/>
                <a:t>-1</a:t>
              </a:r>
            </a:p>
          </p:txBody>
        </p:sp>
        <p:sp>
          <p:nvSpPr>
            <p:cNvPr id="76829" name="Text Box 30"/>
            <p:cNvSpPr txBox="1">
              <a:spLocks noChangeArrowheads="1"/>
            </p:cNvSpPr>
            <p:nvPr/>
          </p:nvSpPr>
          <p:spPr bwMode="auto">
            <a:xfrm>
              <a:off x="4986338" y="1806575"/>
              <a:ext cx="4429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200"/>
                <a:t>10</a:t>
              </a:r>
              <a:r>
                <a:rPr lang="en-US" altLang="en-US" sz="1200" baseline="30000"/>
                <a:t>-2</a:t>
              </a:r>
            </a:p>
          </p:txBody>
        </p:sp>
        <p:sp>
          <p:nvSpPr>
            <p:cNvPr id="76830" name="Text Box 31"/>
            <p:cNvSpPr txBox="1">
              <a:spLocks noChangeArrowheads="1"/>
            </p:cNvSpPr>
            <p:nvPr/>
          </p:nvSpPr>
          <p:spPr bwMode="auto">
            <a:xfrm>
              <a:off x="4978400" y="2117725"/>
              <a:ext cx="4429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200"/>
                <a:t>10</a:t>
              </a:r>
              <a:r>
                <a:rPr lang="en-US" altLang="en-US" sz="1200" baseline="30000"/>
                <a:t>-3</a:t>
              </a:r>
            </a:p>
          </p:txBody>
        </p:sp>
        <p:sp>
          <p:nvSpPr>
            <p:cNvPr id="76831" name="Text Box 32"/>
            <p:cNvSpPr txBox="1">
              <a:spLocks noChangeArrowheads="1"/>
            </p:cNvSpPr>
            <p:nvPr/>
          </p:nvSpPr>
          <p:spPr bwMode="auto">
            <a:xfrm>
              <a:off x="4986338" y="2738438"/>
              <a:ext cx="4429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200"/>
                <a:t>10</a:t>
              </a:r>
              <a:r>
                <a:rPr lang="en-US" altLang="en-US" sz="1200" baseline="30000"/>
                <a:t>-5</a:t>
              </a:r>
            </a:p>
          </p:txBody>
        </p:sp>
        <p:sp>
          <p:nvSpPr>
            <p:cNvPr id="76832" name="Text Box 33"/>
            <p:cNvSpPr txBox="1">
              <a:spLocks noChangeArrowheads="1"/>
            </p:cNvSpPr>
            <p:nvPr/>
          </p:nvSpPr>
          <p:spPr bwMode="auto">
            <a:xfrm>
              <a:off x="4987925" y="3057525"/>
              <a:ext cx="4429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200"/>
                <a:t>10</a:t>
              </a:r>
              <a:r>
                <a:rPr lang="en-US" altLang="en-US" sz="1200" baseline="30000"/>
                <a:t>-6</a:t>
              </a:r>
            </a:p>
          </p:txBody>
        </p:sp>
        <p:sp>
          <p:nvSpPr>
            <p:cNvPr id="76833" name="Text Box 34"/>
            <p:cNvSpPr txBox="1">
              <a:spLocks noChangeArrowheads="1"/>
            </p:cNvSpPr>
            <p:nvPr/>
          </p:nvSpPr>
          <p:spPr bwMode="auto">
            <a:xfrm>
              <a:off x="4981575" y="3386138"/>
              <a:ext cx="4429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200"/>
                <a:t>10</a:t>
              </a:r>
              <a:r>
                <a:rPr lang="en-US" altLang="en-US" sz="1200" baseline="30000"/>
                <a:t>-7</a:t>
              </a:r>
            </a:p>
          </p:txBody>
        </p:sp>
        <p:sp>
          <p:nvSpPr>
            <p:cNvPr id="76834" name="Text Box 35"/>
            <p:cNvSpPr txBox="1">
              <a:spLocks noChangeArrowheads="1"/>
            </p:cNvSpPr>
            <p:nvPr/>
          </p:nvSpPr>
          <p:spPr bwMode="auto">
            <a:xfrm>
              <a:off x="4975225" y="2441575"/>
              <a:ext cx="4429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200"/>
                <a:t>10</a:t>
              </a:r>
              <a:r>
                <a:rPr lang="en-US" altLang="en-US" sz="1200" baseline="30000"/>
                <a:t>-4</a:t>
              </a:r>
            </a:p>
          </p:txBody>
        </p:sp>
        <p:sp>
          <p:nvSpPr>
            <p:cNvPr id="192548" name="Oval 36"/>
            <p:cNvSpPr>
              <a:spLocks noChangeArrowheads="1"/>
            </p:cNvSpPr>
            <p:nvPr/>
          </p:nvSpPr>
          <p:spPr bwMode="auto">
            <a:xfrm>
              <a:off x="6667500" y="3176588"/>
              <a:ext cx="152400" cy="161925"/>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76836" name="Oval 37"/>
            <p:cNvSpPr>
              <a:spLocks noChangeArrowheads="1"/>
            </p:cNvSpPr>
            <p:nvPr/>
          </p:nvSpPr>
          <p:spPr bwMode="auto">
            <a:xfrm>
              <a:off x="7470775" y="2627313"/>
              <a:ext cx="152400" cy="161925"/>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76837" name="Text Box 38"/>
            <p:cNvSpPr txBox="1">
              <a:spLocks noChangeArrowheads="1"/>
            </p:cNvSpPr>
            <p:nvPr/>
          </p:nvSpPr>
          <p:spPr bwMode="auto">
            <a:xfrm>
              <a:off x="7696200" y="2590800"/>
              <a:ext cx="10175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r>
                <a:rPr lang="en-US" altLang="en-US" sz="1000"/>
                <a:t>operating point</a:t>
              </a:r>
            </a:p>
          </p:txBody>
        </p:sp>
      </p:grpSp>
      <p:sp>
        <p:nvSpPr>
          <p:cNvPr id="192551" name="Text Box 39"/>
          <p:cNvSpPr txBox="1">
            <a:spLocks noChangeArrowheads="1"/>
          </p:cNvSpPr>
          <p:nvPr/>
        </p:nvSpPr>
        <p:spPr bwMode="auto">
          <a:xfrm>
            <a:off x="4983163" y="4121150"/>
            <a:ext cx="32035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1. SNR decreases, BER increase as node moves away from base station</a:t>
            </a:r>
          </a:p>
        </p:txBody>
      </p:sp>
      <p:sp>
        <p:nvSpPr>
          <p:cNvPr id="192552" name="Text Box 40"/>
          <p:cNvSpPr txBox="1">
            <a:spLocks noChangeArrowheads="1"/>
          </p:cNvSpPr>
          <p:nvPr/>
        </p:nvSpPr>
        <p:spPr bwMode="auto">
          <a:xfrm>
            <a:off x="4994275" y="5059363"/>
            <a:ext cx="32035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1800">
                <a:latin typeface="Comic Sans MS" pitchFamily="66" charset="0"/>
              </a:rPr>
              <a:t>2. When BER becomes too high, switch to lower transmission rate but with lower BER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25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25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51" grpId="0"/>
      <p:bldP spid="19255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en-US" smtClean="0"/>
              <a:t>802.11 power management</a:t>
            </a:r>
            <a:endParaRPr lang="el-GR" altLang="en-US" smtClean="0"/>
          </a:p>
        </p:txBody>
      </p:sp>
      <p:sp>
        <p:nvSpPr>
          <p:cNvPr id="77827" name="Rectangle 3"/>
          <p:cNvSpPr>
            <a:spLocks noGrp="1" noChangeArrowheads="1"/>
          </p:cNvSpPr>
          <p:nvPr>
            <p:ph type="body" idx="1"/>
          </p:nvPr>
        </p:nvSpPr>
        <p:spPr/>
        <p:txBody>
          <a:bodyPr/>
          <a:lstStyle/>
          <a:p>
            <a:pPr eaLnBrk="1" hangingPunct="1">
              <a:lnSpc>
                <a:spcPct val="90000"/>
              </a:lnSpc>
            </a:pPr>
            <a:r>
              <a:rPr lang="en-US" altLang="en-US" sz="2800" smtClean="0"/>
              <a:t>Station-to-AP: “I am going to sleep until next beacon frame”</a:t>
            </a:r>
          </a:p>
          <a:p>
            <a:pPr lvl="1" eaLnBrk="1" hangingPunct="1">
              <a:lnSpc>
                <a:spcPct val="90000"/>
              </a:lnSpc>
            </a:pPr>
            <a:r>
              <a:rPr lang="en-US" altLang="en-US" smtClean="0"/>
              <a:t>AP knows not to transmit frames to this station</a:t>
            </a:r>
          </a:p>
          <a:p>
            <a:pPr lvl="1" eaLnBrk="1" hangingPunct="1">
              <a:lnSpc>
                <a:spcPct val="90000"/>
              </a:lnSpc>
            </a:pPr>
            <a:r>
              <a:rPr lang="en-US" altLang="en-US" smtClean="0"/>
              <a:t>Station wakes up before next beacon frame</a:t>
            </a:r>
          </a:p>
          <a:p>
            <a:pPr eaLnBrk="1" hangingPunct="1">
              <a:lnSpc>
                <a:spcPct val="90000"/>
              </a:lnSpc>
            </a:pPr>
            <a:r>
              <a:rPr lang="en-US" altLang="en-US" sz="2800" smtClean="0"/>
              <a:t>Beacon frame: contains list of stations with packets waiting in AP buffer</a:t>
            </a:r>
          </a:p>
          <a:p>
            <a:pPr lvl="1" eaLnBrk="1" hangingPunct="1">
              <a:lnSpc>
                <a:spcPct val="90000"/>
              </a:lnSpc>
            </a:pPr>
            <a:r>
              <a:rPr lang="en-US" altLang="en-US" smtClean="0"/>
              <a:t>station stays awake as long as AP has frames to send it; otherwise sleeps again until next beacon frame</a:t>
            </a:r>
          </a:p>
          <a:p>
            <a:pPr lvl="1" eaLnBrk="1" hangingPunct="1">
              <a:lnSpc>
                <a:spcPct val="90000"/>
              </a:lnSpc>
            </a:pPr>
            <a:r>
              <a:rPr lang="en-US" altLang="en-US" smtClean="0"/>
              <a:t>if AP has packets for it, station polls AP</a:t>
            </a:r>
          </a:p>
          <a:p>
            <a:pPr eaLnBrk="1" hangingPunct="1">
              <a:lnSpc>
                <a:spcPct val="90000"/>
              </a:lnSpc>
            </a:pPr>
            <a:r>
              <a:rPr lang="en-US" altLang="en-US" smtClean="0"/>
              <a:t>Broadcast packets can also be buffered</a:t>
            </a:r>
          </a:p>
          <a:p>
            <a:pPr eaLnBrk="1" hangingPunct="1">
              <a:lnSpc>
                <a:spcPct val="90000"/>
              </a:lnSpc>
            </a:pPr>
            <a:endParaRPr lang="el-GR" altLang="en-US" sz="280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smtClean="0"/>
              <a:t> </a:t>
            </a:r>
          </a:p>
        </p:txBody>
      </p:sp>
      <p:sp>
        <p:nvSpPr>
          <p:cNvPr id="78851" name="Rectangle 3"/>
          <p:cNvSpPr>
            <a:spLocks noGrp="1" noChangeArrowheads="1"/>
          </p:cNvSpPr>
          <p:nvPr>
            <p:ph type="body" idx="1"/>
          </p:nvPr>
        </p:nvSpPr>
        <p:spPr/>
        <p:txBody>
          <a:bodyPr/>
          <a:lstStyle/>
          <a:p>
            <a:pPr eaLnBrk="1" hangingPunct="1">
              <a:lnSpc>
                <a:spcPct val="80000"/>
              </a:lnSpc>
            </a:pPr>
            <a:r>
              <a:rPr lang="en-US" altLang="en-US" sz="2000" b="1" smtClean="0">
                <a:solidFill>
                  <a:srgbClr val="CC0000"/>
                </a:solidFill>
              </a:rPr>
              <a:t>Battery powered devices require power efficiency</a:t>
            </a:r>
          </a:p>
          <a:p>
            <a:pPr lvl="1" eaLnBrk="1" hangingPunct="1">
              <a:lnSpc>
                <a:spcPct val="80000"/>
              </a:lnSpc>
            </a:pPr>
            <a:r>
              <a:rPr lang="en-US" altLang="en-US" sz="2000" smtClean="0"/>
              <a:t>LAN protocols assume idle nodes are always ON and thus ready to receive. </a:t>
            </a:r>
          </a:p>
          <a:p>
            <a:pPr lvl="1" eaLnBrk="1" hangingPunct="1">
              <a:lnSpc>
                <a:spcPct val="80000"/>
              </a:lnSpc>
            </a:pPr>
            <a:r>
              <a:rPr lang="en-US" altLang="en-US" sz="2000" smtClean="0"/>
              <a:t>Idle-receive state key source of power wastage</a:t>
            </a:r>
          </a:p>
          <a:p>
            <a:pPr lvl="1" eaLnBrk="1" hangingPunct="1">
              <a:lnSpc>
                <a:spcPct val="80000"/>
              </a:lnSpc>
            </a:pPr>
            <a:endParaRPr lang="en-US" altLang="en-US" sz="2000" smtClean="0"/>
          </a:p>
          <a:p>
            <a:pPr eaLnBrk="1" hangingPunct="1">
              <a:lnSpc>
                <a:spcPct val="80000"/>
              </a:lnSpc>
            </a:pPr>
            <a:r>
              <a:rPr lang="en-US" altLang="en-US" sz="2000" b="1" smtClean="0">
                <a:solidFill>
                  <a:srgbClr val="CC0000"/>
                </a:solidFill>
              </a:rPr>
              <a:t>Devices need to power off during idle periods</a:t>
            </a:r>
          </a:p>
          <a:p>
            <a:pPr lvl="1" eaLnBrk="1" hangingPunct="1">
              <a:lnSpc>
                <a:spcPct val="80000"/>
              </a:lnSpc>
            </a:pPr>
            <a:r>
              <a:rPr lang="en-US" altLang="en-US" sz="1800" smtClean="0"/>
              <a:t>Yet maintain an active session – tradeoff power Vs throughput</a:t>
            </a:r>
          </a:p>
          <a:p>
            <a:pPr lvl="1" eaLnBrk="1" hangingPunct="1">
              <a:lnSpc>
                <a:spcPct val="80000"/>
              </a:lnSpc>
            </a:pPr>
            <a:endParaRPr lang="en-US" altLang="en-US" sz="1800" smtClean="0"/>
          </a:p>
          <a:p>
            <a:pPr eaLnBrk="1" hangingPunct="1">
              <a:lnSpc>
                <a:spcPct val="80000"/>
              </a:lnSpc>
            </a:pPr>
            <a:r>
              <a:rPr lang="en-US" altLang="en-US" sz="2000" b="1" smtClean="0">
                <a:solidFill>
                  <a:srgbClr val="CC0000"/>
                </a:solidFill>
              </a:rPr>
              <a:t>Achieving power conservation</a:t>
            </a:r>
          </a:p>
          <a:p>
            <a:pPr lvl="1" eaLnBrk="1" hangingPunct="1">
              <a:lnSpc>
                <a:spcPct val="80000"/>
              </a:lnSpc>
            </a:pPr>
            <a:r>
              <a:rPr lang="en-US" altLang="en-US" sz="1800" smtClean="0"/>
              <a:t>Allow idle stations to go to sleep periodically</a:t>
            </a:r>
          </a:p>
          <a:p>
            <a:pPr lvl="1" eaLnBrk="1" hangingPunct="1">
              <a:lnSpc>
                <a:spcPct val="80000"/>
              </a:lnSpc>
            </a:pPr>
            <a:r>
              <a:rPr lang="en-US" altLang="en-US" sz="1800" smtClean="0"/>
              <a:t>APs buffer packets for sleeping stations</a:t>
            </a:r>
          </a:p>
          <a:p>
            <a:pPr lvl="1" eaLnBrk="1" hangingPunct="1">
              <a:lnSpc>
                <a:spcPct val="80000"/>
              </a:lnSpc>
            </a:pPr>
            <a:r>
              <a:rPr lang="en-US" altLang="en-US" sz="2000" smtClean="0"/>
              <a:t>AP announces which stations have frames buffered when all stations are awake – called </a:t>
            </a:r>
            <a:r>
              <a:rPr lang="en-US" altLang="en-US" sz="2000" b="1" smtClean="0"/>
              <a:t>Traffic Indication Map (TIM)</a:t>
            </a:r>
            <a:r>
              <a:rPr lang="en-US" altLang="en-US" sz="2000" smtClean="0"/>
              <a:t> </a:t>
            </a:r>
            <a:endParaRPr lang="en-US" altLang="en-US" sz="1800" smtClean="0"/>
          </a:p>
          <a:p>
            <a:pPr lvl="2" eaLnBrk="1" hangingPunct="1">
              <a:lnSpc>
                <a:spcPct val="80000"/>
              </a:lnSpc>
            </a:pPr>
            <a:r>
              <a:rPr lang="en-US" altLang="en-US" sz="1600" smtClean="0">
                <a:solidFill>
                  <a:srgbClr val="009900"/>
                </a:solidFill>
              </a:rPr>
              <a:t>TSF assures AP and Power Save stations are synchronized </a:t>
            </a:r>
          </a:p>
          <a:p>
            <a:pPr lvl="2" eaLnBrk="1" hangingPunct="1">
              <a:lnSpc>
                <a:spcPct val="80000"/>
              </a:lnSpc>
            </a:pPr>
            <a:r>
              <a:rPr lang="en-US" altLang="en-US" sz="1800" smtClean="0">
                <a:solidFill>
                  <a:srgbClr val="009900"/>
                </a:solidFill>
              </a:rPr>
              <a:t>TSF timer keeps running when stations are sleeping</a:t>
            </a:r>
            <a:r>
              <a:rPr lang="en-US" altLang="en-US" sz="1800" smtClean="0"/>
              <a:t> </a:t>
            </a:r>
          </a:p>
          <a:p>
            <a:pPr eaLnBrk="1" hangingPunct="1">
              <a:lnSpc>
                <a:spcPct val="80000"/>
              </a:lnSpc>
            </a:pPr>
            <a:endParaRPr lang="el-GR" altLang="en-US" sz="200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smtClean="0"/>
              <a:t>MAC management frames</a:t>
            </a:r>
            <a:endParaRPr lang="el-GR" altLang="en-US" smtClean="0"/>
          </a:p>
        </p:txBody>
      </p:sp>
      <p:sp>
        <p:nvSpPr>
          <p:cNvPr id="79875" name="Rectangle 3"/>
          <p:cNvSpPr>
            <a:spLocks noGrp="1" noChangeArrowheads="1"/>
          </p:cNvSpPr>
          <p:nvPr>
            <p:ph type="body" idx="1"/>
          </p:nvPr>
        </p:nvSpPr>
        <p:spPr/>
        <p:txBody>
          <a:bodyPr/>
          <a:lstStyle/>
          <a:p>
            <a:pPr eaLnBrk="1" hangingPunct="1">
              <a:lnSpc>
                <a:spcPct val="80000"/>
              </a:lnSpc>
            </a:pPr>
            <a:r>
              <a:rPr lang="en-US" altLang="en-US" sz="2400" smtClean="0">
                <a:solidFill>
                  <a:srgbClr val="CC0000"/>
                </a:solidFill>
              </a:rPr>
              <a:t>Beacon </a:t>
            </a:r>
          </a:p>
          <a:p>
            <a:pPr lvl="1" eaLnBrk="1" hangingPunct="1">
              <a:lnSpc>
                <a:spcPct val="80000"/>
              </a:lnSpc>
            </a:pPr>
            <a:r>
              <a:rPr lang="en-US" altLang="en-US" sz="2400" smtClean="0"/>
              <a:t>Timestamp, Beacon Interval, Capabilities, ESSID, Supported Rates, parameters </a:t>
            </a:r>
          </a:p>
          <a:p>
            <a:pPr lvl="1" eaLnBrk="1" hangingPunct="1">
              <a:lnSpc>
                <a:spcPct val="80000"/>
              </a:lnSpc>
            </a:pPr>
            <a:r>
              <a:rPr lang="en-US" altLang="en-US" sz="2400" smtClean="0"/>
              <a:t>Traffic Indication Map </a:t>
            </a:r>
          </a:p>
          <a:p>
            <a:pPr eaLnBrk="1" hangingPunct="1">
              <a:lnSpc>
                <a:spcPct val="80000"/>
              </a:lnSpc>
            </a:pPr>
            <a:r>
              <a:rPr lang="en-US" altLang="en-US" sz="2400" smtClean="0">
                <a:solidFill>
                  <a:srgbClr val="CC0000"/>
                </a:solidFill>
              </a:rPr>
              <a:t>Probe </a:t>
            </a:r>
          </a:p>
          <a:p>
            <a:pPr lvl="1" eaLnBrk="1" hangingPunct="1">
              <a:lnSpc>
                <a:spcPct val="80000"/>
              </a:lnSpc>
            </a:pPr>
            <a:r>
              <a:rPr lang="en-US" altLang="en-US" sz="2400" smtClean="0"/>
              <a:t>ESSID, Capabilities, Supported Rates </a:t>
            </a:r>
          </a:p>
          <a:p>
            <a:pPr eaLnBrk="1" hangingPunct="1">
              <a:lnSpc>
                <a:spcPct val="80000"/>
              </a:lnSpc>
            </a:pPr>
            <a:r>
              <a:rPr lang="en-US" altLang="en-US" sz="2400" smtClean="0">
                <a:solidFill>
                  <a:srgbClr val="CC0000"/>
                </a:solidFill>
              </a:rPr>
              <a:t>Probe Response</a:t>
            </a:r>
            <a:r>
              <a:rPr lang="en-US" altLang="en-US" sz="2400" smtClean="0"/>
              <a:t> </a:t>
            </a:r>
          </a:p>
          <a:p>
            <a:pPr lvl="1" eaLnBrk="1" hangingPunct="1">
              <a:lnSpc>
                <a:spcPct val="80000"/>
              </a:lnSpc>
            </a:pPr>
            <a:r>
              <a:rPr lang="en-US" altLang="en-US" sz="2400" smtClean="0"/>
              <a:t>Timestamp, Beacon Interval, Capabilities, ESSID, Supported Rates, parameters </a:t>
            </a:r>
          </a:p>
          <a:p>
            <a:pPr lvl="1" eaLnBrk="1" hangingPunct="1">
              <a:lnSpc>
                <a:spcPct val="80000"/>
              </a:lnSpc>
            </a:pPr>
            <a:r>
              <a:rPr lang="en-US" altLang="en-US" sz="2400" smtClean="0"/>
              <a:t>same for Beacon except for TIM </a:t>
            </a:r>
          </a:p>
          <a:p>
            <a:pPr eaLnBrk="1" hangingPunct="1">
              <a:lnSpc>
                <a:spcPct val="80000"/>
              </a:lnSpc>
            </a:pPr>
            <a:r>
              <a:rPr lang="en-US" altLang="en-US" sz="2400" smtClean="0">
                <a:solidFill>
                  <a:srgbClr val="CC0000"/>
                </a:solidFill>
              </a:rPr>
              <a:t>Association Request</a:t>
            </a:r>
            <a:r>
              <a:rPr lang="en-US" altLang="en-US" sz="2400" smtClean="0"/>
              <a:t> </a:t>
            </a:r>
          </a:p>
          <a:p>
            <a:pPr lvl="1" eaLnBrk="1" hangingPunct="1">
              <a:lnSpc>
                <a:spcPct val="80000"/>
              </a:lnSpc>
            </a:pPr>
            <a:r>
              <a:rPr lang="en-US" altLang="en-US" sz="2400" smtClean="0"/>
              <a:t>Capability, Listen Interval, ESSID, Supported Rates </a:t>
            </a:r>
          </a:p>
          <a:p>
            <a:pPr eaLnBrk="1" hangingPunct="1">
              <a:lnSpc>
                <a:spcPct val="80000"/>
              </a:lnSpc>
            </a:pPr>
            <a:r>
              <a:rPr lang="en-US" altLang="en-US" sz="2400" smtClean="0">
                <a:solidFill>
                  <a:srgbClr val="CC0000"/>
                </a:solidFill>
              </a:rPr>
              <a:t>Association Response</a:t>
            </a:r>
            <a:r>
              <a:rPr lang="en-US" altLang="en-US" sz="2400" smtClean="0"/>
              <a:t> </a:t>
            </a:r>
          </a:p>
          <a:p>
            <a:pPr lvl="1" eaLnBrk="1" hangingPunct="1">
              <a:lnSpc>
                <a:spcPct val="80000"/>
              </a:lnSpc>
            </a:pPr>
            <a:r>
              <a:rPr lang="en-US" altLang="en-US" sz="2400" smtClean="0"/>
              <a:t>Capability, Status Code, Station ID, Supported Rates</a:t>
            </a:r>
            <a:endParaRPr lang="el-GR" altLang="en-US" sz="240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en-US" smtClean="0"/>
              <a:t>MAC management frames (cont)</a:t>
            </a:r>
            <a:endParaRPr lang="el-GR" altLang="en-US" smtClean="0"/>
          </a:p>
        </p:txBody>
      </p:sp>
      <p:sp>
        <p:nvSpPr>
          <p:cNvPr id="80899" name="Rectangle 3"/>
          <p:cNvSpPr>
            <a:spLocks noGrp="1" noChangeArrowheads="1"/>
          </p:cNvSpPr>
          <p:nvPr>
            <p:ph type="body" idx="1"/>
          </p:nvPr>
        </p:nvSpPr>
        <p:spPr/>
        <p:txBody>
          <a:bodyPr/>
          <a:lstStyle/>
          <a:p>
            <a:pPr eaLnBrk="1" hangingPunct="1"/>
            <a:r>
              <a:rPr lang="en-US" altLang="en-US" sz="2800" smtClean="0">
                <a:solidFill>
                  <a:srgbClr val="CC0000"/>
                </a:solidFill>
              </a:rPr>
              <a:t>Reassociation Request</a:t>
            </a:r>
            <a:r>
              <a:rPr lang="en-US" altLang="en-US" sz="2800" smtClean="0"/>
              <a:t> </a:t>
            </a:r>
          </a:p>
          <a:p>
            <a:pPr lvl="1" eaLnBrk="1" hangingPunct="1"/>
            <a:r>
              <a:rPr lang="en-US" altLang="en-US" sz="2400" smtClean="0"/>
              <a:t>Capability, Listen Interval, ESSID, Supported Rates, Current AP Address </a:t>
            </a:r>
          </a:p>
          <a:p>
            <a:pPr eaLnBrk="1" hangingPunct="1"/>
            <a:r>
              <a:rPr lang="en-US" altLang="en-US" sz="2800" smtClean="0">
                <a:solidFill>
                  <a:srgbClr val="CC0000"/>
                </a:solidFill>
              </a:rPr>
              <a:t>Reassociation Response</a:t>
            </a:r>
            <a:r>
              <a:rPr lang="en-US" altLang="en-US" sz="2800" smtClean="0"/>
              <a:t> </a:t>
            </a:r>
          </a:p>
          <a:p>
            <a:pPr lvl="1" eaLnBrk="1" hangingPunct="1"/>
            <a:r>
              <a:rPr lang="en-US" altLang="en-US" sz="2400" smtClean="0"/>
              <a:t>Capability, Status Code, Station ID, Supported Rates </a:t>
            </a:r>
          </a:p>
          <a:p>
            <a:pPr eaLnBrk="1" hangingPunct="1"/>
            <a:r>
              <a:rPr lang="en-US" altLang="en-US" sz="2800" smtClean="0">
                <a:solidFill>
                  <a:srgbClr val="CC0000"/>
                </a:solidFill>
              </a:rPr>
              <a:t>Disassociation</a:t>
            </a:r>
            <a:r>
              <a:rPr lang="en-US" altLang="en-US" sz="2800" smtClean="0"/>
              <a:t> </a:t>
            </a:r>
          </a:p>
          <a:p>
            <a:pPr lvl="1" eaLnBrk="1" hangingPunct="1"/>
            <a:r>
              <a:rPr lang="en-US" altLang="en-US" sz="2400" smtClean="0"/>
              <a:t>Reason code </a:t>
            </a:r>
          </a:p>
          <a:p>
            <a:pPr eaLnBrk="1" hangingPunct="1"/>
            <a:r>
              <a:rPr lang="en-US" altLang="en-US" sz="2800" smtClean="0">
                <a:solidFill>
                  <a:srgbClr val="CC0000"/>
                </a:solidFill>
              </a:rPr>
              <a:t>Authentication </a:t>
            </a:r>
          </a:p>
          <a:p>
            <a:pPr lvl="1" eaLnBrk="1" hangingPunct="1"/>
            <a:r>
              <a:rPr lang="en-US" altLang="en-US" sz="2400" smtClean="0"/>
              <a:t>Algorithm, Sequence, Status, Challenge Text </a:t>
            </a:r>
          </a:p>
          <a:p>
            <a:pPr eaLnBrk="1" hangingPunct="1"/>
            <a:r>
              <a:rPr lang="en-US" altLang="en-US" sz="2800" smtClean="0">
                <a:solidFill>
                  <a:srgbClr val="CC0000"/>
                </a:solidFill>
              </a:rPr>
              <a:t>Deauthentication Reason</a:t>
            </a:r>
          </a:p>
          <a:p>
            <a:pPr eaLnBrk="1" hangingPunct="1"/>
            <a:endParaRPr lang="el-GR" altLang="en-US" sz="280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en-US" smtClean="0"/>
              <a:t>Fragmentation and reassembly</a:t>
            </a:r>
            <a:endParaRPr lang="el-GR" altLang="en-US" smtClean="0"/>
          </a:p>
        </p:txBody>
      </p:sp>
      <p:sp>
        <p:nvSpPr>
          <p:cNvPr id="81923" name="Rectangle 3"/>
          <p:cNvSpPr>
            <a:spLocks noGrp="1" noChangeArrowheads="1"/>
          </p:cNvSpPr>
          <p:nvPr>
            <p:ph type="body" idx="1"/>
          </p:nvPr>
        </p:nvSpPr>
        <p:spPr>
          <a:xfrm>
            <a:off x="304800" y="1295400"/>
            <a:ext cx="8382000" cy="5334000"/>
          </a:xfrm>
        </p:spPr>
        <p:txBody>
          <a:bodyPr/>
          <a:lstStyle/>
          <a:p>
            <a:pPr eaLnBrk="1" hangingPunct="1">
              <a:lnSpc>
                <a:spcPct val="90000"/>
              </a:lnSpc>
            </a:pPr>
            <a:r>
              <a:rPr lang="en-US" altLang="en-US" sz="2800" smtClean="0"/>
              <a:t>Allow burst of frame which are individually acknowledged</a:t>
            </a:r>
          </a:p>
          <a:p>
            <a:pPr lvl="1" eaLnBrk="1" hangingPunct="1">
              <a:lnSpc>
                <a:spcPct val="90000"/>
              </a:lnSpc>
            </a:pPr>
            <a:r>
              <a:rPr lang="en-US" altLang="en-US" sz="2400" smtClean="0"/>
              <a:t>smaller frames =&gt; smaller frame loss prob</a:t>
            </a:r>
          </a:p>
          <a:p>
            <a:pPr eaLnBrk="1" hangingPunct="1">
              <a:lnSpc>
                <a:spcPct val="90000"/>
              </a:lnSpc>
            </a:pPr>
            <a:r>
              <a:rPr lang="en-US" altLang="en-US" sz="2800" smtClean="0"/>
              <a:t>Unicast only</a:t>
            </a:r>
          </a:p>
          <a:p>
            <a:pPr eaLnBrk="1" hangingPunct="1">
              <a:lnSpc>
                <a:spcPct val="90000"/>
              </a:lnSpc>
            </a:pPr>
            <a:r>
              <a:rPr lang="en-US" altLang="en-US" sz="2800" smtClean="0"/>
              <a:t>Random backoff and retransmission in case of fragment loss</a:t>
            </a:r>
          </a:p>
          <a:p>
            <a:pPr eaLnBrk="1" hangingPunct="1">
              <a:lnSpc>
                <a:spcPct val="90000"/>
              </a:lnSpc>
            </a:pPr>
            <a:r>
              <a:rPr lang="en-US" altLang="en-US" sz="2800" smtClean="0"/>
              <a:t>NAV duration in fragments and ACKs</a:t>
            </a:r>
          </a:p>
          <a:p>
            <a:pPr eaLnBrk="1" hangingPunct="1">
              <a:lnSpc>
                <a:spcPct val="90000"/>
              </a:lnSpc>
            </a:pPr>
            <a:r>
              <a:rPr lang="en-US" altLang="en-US" sz="2800" smtClean="0"/>
              <a:t>When to fragment: frame size &gt; fragmentation threshold</a:t>
            </a:r>
          </a:p>
          <a:p>
            <a:pPr eaLnBrk="1" hangingPunct="1">
              <a:lnSpc>
                <a:spcPct val="90000"/>
              </a:lnSpc>
            </a:pPr>
            <a:r>
              <a:rPr lang="en-US" altLang="en-US" sz="2800" smtClean="0"/>
              <a:t>Implementation: same frame sequence number, increasing fragment number, MF (More Fragments) bit (=0 for last fragment)</a:t>
            </a:r>
            <a:endParaRPr lang="el-GR" altLang="en-US" sz="280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ltLang="en-US" smtClean="0"/>
              <a:t>Fragmentation</a:t>
            </a:r>
            <a:endParaRPr lang="el-GR" altLang="en-US" smtClean="0"/>
          </a:p>
        </p:txBody>
      </p:sp>
      <p:sp>
        <p:nvSpPr>
          <p:cNvPr id="82950" name="Text Box 7"/>
          <p:cNvSpPr txBox="1">
            <a:spLocks noChangeArrowheads="1"/>
          </p:cNvSpPr>
          <p:nvPr/>
        </p:nvSpPr>
        <p:spPr bwMode="auto">
          <a:xfrm>
            <a:off x="0" y="29559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SzTx/>
              <a:buFontTx/>
              <a:buNone/>
            </a:pPr>
            <a:r>
              <a:rPr kumimoji="1" lang="en-US" altLang="ja-JP" sz="2400">
                <a:latin typeface="Arial Narrow" pitchFamily="34" charset="0"/>
                <a:ea typeface="MS PGothic" pitchFamily="34" charset="-128"/>
              </a:rPr>
              <a:t>Transmitter</a:t>
            </a:r>
          </a:p>
        </p:txBody>
      </p:sp>
      <p:sp>
        <p:nvSpPr>
          <p:cNvPr id="82951" name="Text Box 8"/>
          <p:cNvSpPr txBox="1">
            <a:spLocks noChangeArrowheads="1"/>
          </p:cNvSpPr>
          <p:nvPr/>
        </p:nvSpPr>
        <p:spPr bwMode="auto">
          <a:xfrm>
            <a:off x="0" y="4022725"/>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SzTx/>
              <a:buFontTx/>
              <a:buNone/>
            </a:pPr>
            <a:r>
              <a:rPr kumimoji="1" lang="en-US" altLang="ja-JP" sz="2400">
                <a:latin typeface="Arial Narrow" pitchFamily="34" charset="0"/>
                <a:ea typeface="MS PGothic" pitchFamily="34" charset="-128"/>
              </a:rPr>
              <a:t>Receiver</a:t>
            </a:r>
          </a:p>
        </p:txBody>
      </p:sp>
      <p:sp>
        <p:nvSpPr>
          <p:cNvPr id="82952" name="Text Box 9"/>
          <p:cNvSpPr txBox="1">
            <a:spLocks noChangeArrowheads="1"/>
          </p:cNvSpPr>
          <p:nvPr/>
        </p:nvSpPr>
        <p:spPr bwMode="auto">
          <a:xfrm>
            <a:off x="0" y="1508125"/>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SzTx/>
              <a:buFontTx/>
              <a:buNone/>
            </a:pPr>
            <a:r>
              <a:rPr kumimoji="1" lang="en-US" altLang="ja-JP" sz="2400">
                <a:latin typeface="Arial Narrow" pitchFamily="34" charset="0"/>
                <a:ea typeface="MS PGothic" pitchFamily="34" charset="-128"/>
              </a:rPr>
              <a:t>Other</a:t>
            </a:r>
          </a:p>
        </p:txBody>
      </p:sp>
      <p:sp>
        <p:nvSpPr>
          <p:cNvPr id="82953" name="Text Box 10"/>
          <p:cNvSpPr txBox="1">
            <a:spLocks noChangeArrowheads="1"/>
          </p:cNvSpPr>
          <p:nvPr/>
        </p:nvSpPr>
        <p:spPr bwMode="auto">
          <a:xfrm>
            <a:off x="304800" y="5029200"/>
            <a:ext cx="4038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SzTx/>
              <a:buFontTx/>
              <a:buNone/>
            </a:pPr>
            <a:r>
              <a:rPr kumimoji="1" lang="en-US" altLang="ja-JP" sz="2000">
                <a:latin typeface="Arial Narrow" pitchFamily="34" charset="0"/>
                <a:ea typeface="MS PGothic" pitchFamily="34" charset="-128"/>
              </a:rPr>
              <a:t>NAV: Network Allocation Vector</a:t>
            </a:r>
            <a:br>
              <a:rPr kumimoji="1" lang="en-US" altLang="ja-JP" sz="2000">
                <a:latin typeface="Arial Narrow" pitchFamily="34" charset="0"/>
                <a:ea typeface="MS PGothic" pitchFamily="34" charset="-128"/>
              </a:rPr>
            </a:br>
            <a:r>
              <a:rPr kumimoji="1" lang="en-US" altLang="ja-JP" sz="2000">
                <a:latin typeface="Arial Narrow" pitchFamily="34" charset="0"/>
                <a:ea typeface="MS PGothic" pitchFamily="34" charset="-128"/>
              </a:rPr>
              <a:t>RTS: Request To Send</a:t>
            </a:r>
            <a:br>
              <a:rPr kumimoji="1" lang="en-US" altLang="ja-JP" sz="2000">
                <a:latin typeface="Arial Narrow" pitchFamily="34" charset="0"/>
                <a:ea typeface="MS PGothic" pitchFamily="34" charset="-128"/>
              </a:rPr>
            </a:br>
            <a:r>
              <a:rPr kumimoji="1" lang="en-US" altLang="ja-JP" sz="2000">
                <a:latin typeface="Arial Narrow" pitchFamily="34" charset="0"/>
                <a:ea typeface="MS PGothic" pitchFamily="34" charset="-128"/>
              </a:rPr>
              <a:t>CTS: Clear To Send</a:t>
            </a:r>
            <a:br>
              <a:rPr kumimoji="1" lang="en-US" altLang="ja-JP" sz="2000">
                <a:latin typeface="Arial Narrow" pitchFamily="34" charset="0"/>
                <a:ea typeface="MS PGothic" pitchFamily="34" charset="-128"/>
              </a:rPr>
            </a:br>
            <a:r>
              <a:rPr kumimoji="1" lang="en-US" altLang="ja-JP" sz="2000">
                <a:latin typeface="Arial Narrow" pitchFamily="34" charset="0"/>
                <a:ea typeface="MS PGothic" pitchFamily="34" charset="-128"/>
              </a:rPr>
              <a:t>ACK: Acknowledgement</a:t>
            </a:r>
          </a:p>
        </p:txBody>
      </p:sp>
      <p:sp>
        <p:nvSpPr>
          <p:cNvPr id="82954" name="Text Box 11"/>
          <p:cNvSpPr txBox="1">
            <a:spLocks noChangeArrowheads="1"/>
          </p:cNvSpPr>
          <p:nvPr/>
        </p:nvSpPr>
        <p:spPr bwMode="auto">
          <a:xfrm>
            <a:off x="4724400" y="5105400"/>
            <a:ext cx="4038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SzTx/>
              <a:buFontTx/>
              <a:buNone/>
            </a:pPr>
            <a:r>
              <a:rPr kumimoji="1" lang="en-US" altLang="ja-JP" sz="2000">
                <a:latin typeface="Arial Narrow" pitchFamily="34" charset="0"/>
                <a:ea typeface="MS PGothic" pitchFamily="34" charset="-128"/>
              </a:rPr>
              <a:t>DIFS: Distributed IFS</a:t>
            </a:r>
            <a:br>
              <a:rPr kumimoji="1" lang="en-US" altLang="ja-JP" sz="2000">
                <a:latin typeface="Arial Narrow" pitchFamily="34" charset="0"/>
                <a:ea typeface="MS PGothic" pitchFamily="34" charset="-128"/>
              </a:rPr>
            </a:br>
            <a:r>
              <a:rPr kumimoji="1" lang="en-US" altLang="ja-JP" sz="2000">
                <a:latin typeface="Arial Narrow" pitchFamily="34" charset="0"/>
                <a:ea typeface="MS PGothic" pitchFamily="34" charset="-128"/>
              </a:rPr>
              <a:t>PIFS: Point IFS</a:t>
            </a:r>
            <a:br>
              <a:rPr kumimoji="1" lang="en-US" altLang="ja-JP" sz="2000">
                <a:latin typeface="Arial Narrow" pitchFamily="34" charset="0"/>
                <a:ea typeface="MS PGothic" pitchFamily="34" charset="-128"/>
              </a:rPr>
            </a:br>
            <a:r>
              <a:rPr kumimoji="1" lang="en-US" altLang="ja-JP" sz="2000">
                <a:latin typeface="Arial Narrow" pitchFamily="34" charset="0"/>
                <a:ea typeface="MS PGothic" pitchFamily="34" charset="-128"/>
              </a:rPr>
              <a:t>SIFS: Short IFS</a:t>
            </a:r>
          </a:p>
        </p:txBody>
      </p:sp>
      <p:sp>
        <p:nvSpPr>
          <p:cNvPr id="83000" name="Rectangle 59"/>
          <p:cNvSpPr>
            <a:spLocks noChangeArrowheads="1"/>
          </p:cNvSpPr>
          <p:nvPr/>
        </p:nvSpPr>
        <p:spPr bwMode="auto">
          <a:xfrm>
            <a:off x="6327775" y="1355725"/>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DIFS</a:t>
            </a:r>
          </a:p>
        </p:txBody>
      </p:sp>
      <p:grpSp>
        <p:nvGrpSpPr>
          <p:cNvPr id="2" name="Group 1" descr="fragmentation"/>
          <p:cNvGrpSpPr/>
          <p:nvPr/>
        </p:nvGrpSpPr>
        <p:grpSpPr>
          <a:xfrm>
            <a:off x="536575" y="1508125"/>
            <a:ext cx="8153400" cy="3052763"/>
            <a:chOff x="536575" y="1508125"/>
            <a:chExt cx="8153400" cy="3052763"/>
          </a:xfrm>
        </p:grpSpPr>
        <p:sp>
          <p:nvSpPr>
            <p:cNvPr id="82947" name="Line 4"/>
            <p:cNvSpPr>
              <a:spLocks noChangeShapeType="1"/>
            </p:cNvSpPr>
            <p:nvPr/>
          </p:nvSpPr>
          <p:spPr bwMode="auto">
            <a:xfrm>
              <a:off x="536575" y="2041525"/>
              <a:ext cx="815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48" name="Line 5"/>
            <p:cNvSpPr>
              <a:spLocks noChangeShapeType="1"/>
            </p:cNvSpPr>
            <p:nvPr/>
          </p:nvSpPr>
          <p:spPr bwMode="auto">
            <a:xfrm>
              <a:off x="536575" y="3417888"/>
              <a:ext cx="815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49" name="Line 6"/>
            <p:cNvSpPr>
              <a:spLocks noChangeShapeType="1"/>
            </p:cNvSpPr>
            <p:nvPr/>
          </p:nvSpPr>
          <p:spPr bwMode="auto">
            <a:xfrm>
              <a:off x="536575" y="4560888"/>
              <a:ext cx="815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5" name="Rectangle 12"/>
            <p:cNvSpPr>
              <a:spLocks noChangeArrowheads="1"/>
            </p:cNvSpPr>
            <p:nvPr/>
          </p:nvSpPr>
          <p:spPr bwMode="auto">
            <a:xfrm>
              <a:off x="1374775" y="2651125"/>
              <a:ext cx="228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R</a:t>
              </a:r>
              <a:br>
                <a:rPr kumimoji="1" lang="en-US" altLang="ja-JP" sz="1800">
                  <a:latin typeface="Arial Narrow" pitchFamily="34" charset="0"/>
                  <a:ea typeface="MS PGothic" pitchFamily="34" charset="-128"/>
                </a:rPr>
              </a:br>
              <a:r>
                <a:rPr kumimoji="1" lang="en-US" altLang="ja-JP" sz="1800">
                  <a:latin typeface="Arial Narrow" pitchFamily="34" charset="0"/>
                  <a:ea typeface="MS PGothic" pitchFamily="34" charset="-128"/>
                </a:rPr>
                <a:t>T</a:t>
              </a:r>
              <a:br>
                <a:rPr kumimoji="1" lang="en-US" altLang="ja-JP" sz="1800">
                  <a:latin typeface="Arial Narrow" pitchFamily="34" charset="0"/>
                  <a:ea typeface="MS PGothic" pitchFamily="34" charset="-128"/>
                </a:rPr>
              </a:br>
              <a:r>
                <a:rPr kumimoji="1" lang="en-US" altLang="ja-JP" sz="1800">
                  <a:latin typeface="Arial Narrow" pitchFamily="34" charset="0"/>
                  <a:ea typeface="MS PGothic" pitchFamily="34" charset="-128"/>
                </a:rPr>
                <a:t>S</a:t>
              </a:r>
            </a:p>
          </p:txBody>
        </p:sp>
        <p:sp>
          <p:nvSpPr>
            <p:cNvPr id="82956" name="Line 13"/>
            <p:cNvSpPr>
              <a:spLocks noChangeShapeType="1"/>
            </p:cNvSpPr>
            <p:nvPr/>
          </p:nvSpPr>
          <p:spPr bwMode="auto">
            <a:xfrm>
              <a:off x="1831975" y="3413125"/>
              <a:ext cx="1588"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7" name="Line 14"/>
            <p:cNvSpPr>
              <a:spLocks noChangeShapeType="1"/>
            </p:cNvSpPr>
            <p:nvPr/>
          </p:nvSpPr>
          <p:spPr bwMode="auto">
            <a:xfrm flipV="1">
              <a:off x="1374775" y="1584325"/>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8" name="Line 15"/>
            <p:cNvSpPr>
              <a:spLocks noChangeShapeType="1"/>
            </p:cNvSpPr>
            <p:nvPr/>
          </p:nvSpPr>
          <p:spPr bwMode="auto">
            <a:xfrm flipV="1">
              <a:off x="2060575" y="2041525"/>
              <a:ext cx="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59" name="Rectangle 16"/>
            <p:cNvSpPr>
              <a:spLocks noChangeArrowheads="1"/>
            </p:cNvSpPr>
            <p:nvPr/>
          </p:nvSpPr>
          <p:spPr bwMode="auto">
            <a:xfrm>
              <a:off x="1603375" y="2651125"/>
              <a:ext cx="228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600">
                  <a:latin typeface="Arial Narrow" pitchFamily="34" charset="0"/>
                  <a:ea typeface="MS PGothic" pitchFamily="34" charset="-128"/>
                </a:rPr>
                <a:t>S</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I</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F</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S</a:t>
              </a:r>
            </a:p>
          </p:txBody>
        </p:sp>
        <p:sp>
          <p:nvSpPr>
            <p:cNvPr id="82960" name="Rectangle 17"/>
            <p:cNvSpPr>
              <a:spLocks noChangeArrowheads="1"/>
            </p:cNvSpPr>
            <p:nvPr/>
          </p:nvSpPr>
          <p:spPr bwMode="auto">
            <a:xfrm>
              <a:off x="1831975" y="3794125"/>
              <a:ext cx="228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C</a:t>
              </a:r>
              <a:br>
                <a:rPr kumimoji="1" lang="en-US" altLang="ja-JP" sz="1800">
                  <a:latin typeface="Arial Narrow" pitchFamily="34" charset="0"/>
                  <a:ea typeface="MS PGothic" pitchFamily="34" charset="-128"/>
                </a:rPr>
              </a:br>
              <a:r>
                <a:rPr kumimoji="1" lang="en-US" altLang="ja-JP" sz="1800">
                  <a:latin typeface="Arial Narrow" pitchFamily="34" charset="0"/>
                  <a:ea typeface="MS PGothic" pitchFamily="34" charset="-128"/>
                </a:rPr>
                <a:t>T</a:t>
              </a:r>
              <a:br>
                <a:rPr kumimoji="1" lang="en-US" altLang="ja-JP" sz="1800">
                  <a:latin typeface="Arial Narrow" pitchFamily="34" charset="0"/>
                  <a:ea typeface="MS PGothic" pitchFamily="34" charset="-128"/>
                </a:rPr>
              </a:br>
              <a:r>
                <a:rPr kumimoji="1" lang="en-US" altLang="ja-JP" sz="1800">
                  <a:latin typeface="Arial Narrow" pitchFamily="34" charset="0"/>
                  <a:ea typeface="MS PGothic" pitchFamily="34" charset="-128"/>
                </a:rPr>
                <a:t>S</a:t>
              </a:r>
            </a:p>
          </p:txBody>
        </p:sp>
        <p:sp>
          <p:nvSpPr>
            <p:cNvPr id="82961" name="Rectangle 18"/>
            <p:cNvSpPr>
              <a:spLocks noChangeArrowheads="1"/>
            </p:cNvSpPr>
            <p:nvPr/>
          </p:nvSpPr>
          <p:spPr bwMode="auto">
            <a:xfrm>
              <a:off x="2060575" y="2651125"/>
              <a:ext cx="228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600">
                  <a:latin typeface="Arial Narrow" pitchFamily="34" charset="0"/>
                  <a:ea typeface="MS PGothic" pitchFamily="34" charset="-128"/>
                </a:rPr>
                <a:t>S</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I</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F</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S</a:t>
              </a:r>
            </a:p>
          </p:txBody>
        </p:sp>
        <p:sp>
          <p:nvSpPr>
            <p:cNvPr id="82962" name="Rectangle 20"/>
            <p:cNvSpPr>
              <a:spLocks noChangeArrowheads="1"/>
            </p:cNvSpPr>
            <p:nvPr/>
          </p:nvSpPr>
          <p:spPr bwMode="auto">
            <a:xfrm>
              <a:off x="2822575" y="2651125"/>
              <a:ext cx="228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600">
                  <a:latin typeface="Arial Narrow" pitchFamily="34" charset="0"/>
                  <a:ea typeface="MS PGothic" pitchFamily="34" charset="-128"/>
                </a:rPr>
                <a:t>S</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I</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F</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S</a:t>
              </a:r>
            </a:p>
          </p:txBody>
        </p:sp>
        <p:sp>
          <p:nvSpPr>
            <p:cNvPr id="82963" name="Rectangle 21"/>
            <p:cNvSpPr>
              <a:spLocks noChangeArrowheads="1"/>
            </p:cNvSpPr>
            <p:nvPr/>
          </p:nvSpPr>
          <p:spPr bwMode="auto">
            <a:xfrm>
              <a:off x="3055938" y="3798888"/>
              <a:ext cx="228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A</a:t>
              </a:r>
              <a:br>
                <a:rPr kumimoji="1" lang="en-US" altLang="ja-JP" sz="1800">
                  <a:latin typeface="Arial Narrow" pitchFamily="34" charset="0"/>
                  <a:ea typeface="MS PGothic" pitchFamily="34" charset="-128"/>
                </a:rPr>
              </a:br>
              <a:r>
                <a:rPr kumimoji="1" lang="en-US" altLang="ja-JP" sz="1800">
                  <a:latin typeface="Arial Narrow" pitchFamily="34" charset="0"/>
                  <a:ea typeface="MS PGothic" pitchFamily="34" charset="-128"/>
                </a:rPr>
                <a:t>C</a:t>
              </a:r>
              <a:br>
                <a:rPr kumimoji="1" lang="en-US" altLang="ja-JP" sz="1800">
                  <a:latin typeface="Arial Narrow" pitchFamily="34" charset="0"/>
                  <a:ea typeface="MS PGothic" pitchFamily="34" charset="-128"/>
                </a:rPr>
              </a:br>
              <a:r>
                <a:rPr kumimoji="1" lang="en-US" altLang="ja-JP" sz="1800">
                  <a:latin typeface="Arial Narrow" pitchFamily="34" charset="0"/>
                  <a:ea typeface="MS PGothic" pitchFamily="34" charset="-128"/>
                </a:rPr>
                <a:t>K</a:t>
              </a:r>
              <a:br>
                <a:rPr kumimoji="1" lang="en-US" altLang="ja-JP" sz="1800">
                  <a:latin typeface="Arial Narrow" pitchFamily="34" charset="0"/>
                  <a:ea typeface="MS PGothic" pitchFamily="34" charset="-128"/>
                </a:rPr>
              </a:br>
              <a:r>
                <a:rPr kumimoji="1" lang="en-US" altLang="ja-JP" sz="1800">
                  <a:latin typeface="Arial Narrow" pitchFamily="34" charset="0"/>
                  <a:ea typeface="MS PGothic" pitchFamily="34" charset="-128"/>
                </a:rPr>
                <a:t>0</a:t>
              </a:r>
            </a:p>
          </p:txBody>
        </p:sp>
        <p:sp>
          <p:nvSpPr>
            <p:cNvPr id="82964" name="Line 22"/>
            <p:cNvSpPr>
              <a:spLocks noChangeShapeType="1"/>
            </p:cNvSpPr>
            <p:nvPr/>
          </p:nvSpPr>
          <p:spPr bwMode="auto">
            <a:xfrm>
              <a:off x="3051175" y="3427413"/>
              <a:ext cx="1588"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5" name="Line 23"/>
            <p:cNvSpPr>
              <a:spLocks noChangeShapeType="1"/>
            </p:cNvSpPr>
            <p:nvPr/>
          </p:nvSpPr>
          <p:spPr bwMode="auto">
            <a:xfrm flipV="1">
              <a:off x="3279775" y="1584325"/>
              <a:ext cx="0" cy="2209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66" name="Rectangle 24"/>
            <p:cNvSpPr>
              <a:spLocks noChangeArrowheads="1"/>
            </p:cNvSpPr>
            <p:nvPr/>
          </p:nvSpPr>
          <p:spPr bwMode="auto">
            <a:xfrm>
              <a:off x="3279775" y="2651125"/>
              <a:ext cx="228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600">
                  <a:latin typeface="Arial Narrow" pitchFamily="34" charset="0"/>
                  <a:ea typeface="MS PGothic" pitchFamily="34" charset="-128"/>
                </a:rPr>
                <a:t>S</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I</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F</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S</a:t>
              </a:r>
            </a:p>
          </p:txBody>
        </p:sp>
        <p:sp>
          <p:nvSpPr>
            <p:cNvPr id="82967" name="Rectangle 26"/>
            <p:cNvSpPr>
              <a:spLocks noChangeArrowheads="1"/>
            </p:cNvSpPr>
            <p:nvPr/>
          </p:nvSpPr>
          <p:spPr bwMode="auto">
            <a:xfrm>
              <a:off x="4194175" y="2651125"/>
              <a:ext cx="228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600">
                  <a:latin typeface="Arial Narrow" pitchFamily="34" charset="0"/>
                  <a:ea typeface="MS PGothic" pitchFamily="34" charset="-128"/>
                </a:rPr>
                <a:t>S</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I</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F</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S</a:t>
              </a:r>
            </a:p>
          </p:txBody>
        </p:sp>
        <p:sp>
          <p:nvSpPr>
            <p:cNvPr id="82968" name="Rectangle 27"/>
            <p:cNvSpPr>
              <a:spLocks noChangeArrowheads="1"/>
            </p:cNvSpPr>
            <p:nvPr/>
          </p:nvSpPr>
          <p:spPr bwMode="auto">
            <a:xfrm>
              <a:off x="4427538" y="3798888"/>
              <a:ext cx="228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A</a:t>
              </a:r>
              <a:br>
                <a:rPr kumimoji="1" lang="en-US" altLang="ja-JP" sz="1800">
                  <a:latin typeface="Arial Narrow" pitchFamily="34" charset="0"/>
                  <a:ea typeface="MS PGothic" pitchFamily="34" charset="-128"/>
                </a:rPr>
              </a:br>
              <a:r>
                <a:rPr kumimoji="1" lang="en-US" altLang="ja-JP" sz="1800">
                  <a:latin typeface="Arial Narrow" pitchFamily="34" charset="0"/>
                  <a:ea typeface="MS PGothic" pitchFamily="34" charset="-128"/>
                </a:rPr>
                <a:t>C</a:t>
              </a:r>
              <a:br>
                <a:rPr kumimoji="1" lang="en-US" altLang="ja-JP" sz="1800">
                  <a:latin typeface="Arial Narrow" pitchFamily="34" charset="0"/>
                  <a:ea typeface="MS PGothic" pitchFamily="34" charset="-128"/>
                </a:rPr>
              </a:br>
              <a:r>
                <a:rPr kumimoji="1" lang="en-US" altLang="ja-JP" sz="1800">
                  <a:latin typeface="Arial Narrow" pitchFamily="34" charset="0"/>
                  <a:ea typeface="MS PGothic" pitchFamily="34" charset="-128"/>
                </a:rPr>
                <a:t>K</a:t>
              </a:r>
            </a:p>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1</a:t>
              </a:r>
            </a:p>
          </p:txBody>
        </p:sp>
        <p:sp>
          <p:nvSpPr>
            <p:cNvPr id="82969" name="Line 28"/>
            <p:cNvSpPr>
              <a:spLocks noChangeShapeType="1"/>
            </p:cNvSpPr>
            <p:nvPr/>
          </p:nvSpPr>
          <p:spPr bwMode="auto">
            <a:xfrm>
              <a:off x="4422775" y="3427413"/>
              <a:ext cx="1588"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70" name="Line 29"/>
            <p:cNvSpPr>
              <a:spLocks noChangeShapeType="1"/>
            </p:cNvSpPr>
            <p:nvPr/>
          </p:nvSpPr>
          <p:spPr bwMode="auto">
            <a:xfrm flipV="1">
              <a:off x="4651375" y="1584325"/>
              <a:ext cx="0" cy="2209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71" name="Rectangle 30"/>
            <p:cNvSpPr>
              <a:spLocks noChangeArrowheads="1"/>
            </p:cNvSpPr>
            <p:nvPr/>
          </p:nvSpPr>
          <p:spPr bwMode="auto">
            <a:xfrm>
              <a:off x="4651375" y="2651125"/>
              <a:ext cx="228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600">
                  <a:latin typeface="Arial Narrow" pitchFamily="34" charset="0"/>
                  <a:ea typeface="MS PGothic" pitchFamily="34" charset="-128"/>
                </a:rPr>
                <a:t>S</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I</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F</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S</a:t>
              </a:r>
            </a:p>
          </p:txBody>
        </p:sp>
        <p:sp>
          <p:nvSpPr>
            <p:cNvPr id="82972" name="Rectangle 31" descr="fragmentation"/>
            <p:cNvSpPr>
              <a:spLocks noChangeArrowheads="1"/>
            </p:cNvSpPr>
            <p:nvPr/>
          </p:nvSpPr>
          <p:spPr bwMode="auto">
            <a:xfrm>
              <a:off x="5565775" y="2651125"/>
              <a:ext cx="228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600" dirty="0">
                  <a:latin typeface="Arial Narrow" pitchFamily="34" charset="0"/>
                  <a:ea typeface="MS PGothic" pitchFamily="34" charset="-128"/>
                </a:rPr>
                <a:t>S</a:t>
              </a:r>
              <a:br>
                <a:rPr kumimoji="1" lang="en-US" altLang="ja-JP" sz="1600" dirty="0">
                  <a:latin typeface="Arial Narrow" pitchFamily="34" charset="0"/>
                  <a:ea typeface="MS PGothic" pitchFamily="34" charset="-128"/>
                </a:rPr>
              </a:br>
              <a:r>
                <a:rPr kumimoji="1" lang="en-US" altLang="ja-JP" sz="1600" dirty="0">
                  <a:latin typeface="Arial Narrow" pitchFamily="34" charset="0"/>
                  <a:ea typeface="MS PGothic" pitchFamily="34" charset="-128"/>
                </a:rPr>
                <a:t>I</a:t>
              </a:r>
              <a:br>
                <a:rPr kumimoji="1" lang="en-US" altLang="ja-JP" sz="1600" dirty="0">
                  <a:latin typeface="Arial Narrow" pitchFamily="34" charset="0"/>
                  <a:ea typeface="MS PGothic" pitchFamily="34" charset="-128"/>
                </a:rPr>
              </a:br>
              <a:r>
                <a:rPr kumimoji="1" lang="en-US" altLang="ja-JP" sz="1600" dirty="0">
                  <a:latin typeface="Arial Narrow" pitchFamily="34" charset="0"/>
                  <a:ea typeface="MS PGothic" pitchFamily="34" charset="-128"/>
                </a:rPr>
                <a:t>F</a:t>
              </a:r>
              <a:br>
                <a:rPr kumimoji="1" lang="en-US" altLang="ja-JP" sz="1600" dirty="0">
                  <a:latin typeface="Arial Narrow" pitchFamily="34" charset="0"/>
                  <a:ea typeface="MS PGothic" pitchFamily="34" charset="-128"/>
                </a:rPr>
              </a:br>
              <a:r>
                <a:rPr kumimoji="1" lang="en-US" altLang="ja-JP" sz="1600" dirty="0">
                  <a:latin typeface="Arial Narrow" pitchFamily="34" charset="0"/>
                  <a:ea typeface="MS PGothic" pitchFamily="34" charset="-128"/>
                </a:rPr>
                <a:t>S</a:t>
              </a:r>
            </a:p>
          </p:txBody>
        </p:sp>
        <p:sp>
          <p:nvSpPr>
            <p:cNvPr id="82973" name="Rectangle 32"/>
            <p:cNvSpPr>
              <a:spLocks noChangeArrowheads="1"/>
            </p:cNvSpPr>
            <p:nvPr/>
          </p:nvSpPr>
          <p:spPr bwMode="auto">
            <a:xfrm>
              <a:off x="5799138" y="3798888"/>
              <a:ext cx="228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A</a:t>
              </a:r>
              <a:br>
                <a:rPr kumimoji="1" lang="en-US" altLang="ja-JP" sz="1800">
                  <a:latin typeface="Arial Narrow" pitchFamily="34" charset="0"/>
                  <a:ea typeface="MS PGothic" pitchFamily="34" charset="-128"/>
                </a:rPr>
              </a:br>
              <a:r>
                <a:rPr kumimoji="1" lang="en-US" altLang="ja-JP" sz="1800">
                  <a:latin typeface="Arial Narrow" pitchFamily="34" charset="0"/>
                  <a:ea typeface="MS PGothic" pitchFamily="34" charset="-128"/>
                </a:rPr>
                <a:t>C</a:t>
              </a:r>
              <a:br>
                <a:rPr kumimoji="1" lang="en-US" altLang="ja-JP" sz="1800">
                  <a:latin typeface="Arial Narrow" pitchFamily="34" charset="0"/>
                  <a:ea typeface="MS PGothic" pitchFamily="34" charset="-128"/>
                </a:rPr>
              </a:br>
              <a:r>
                <a:rPr kumimoji="1" lang="en-US" altLang="ja-JP" sz="1800">
                  <a:latin typeface="Arial Narrow" pitchFamily="34" charset="0"/>
                  <a:ea typeface="MS PGothic" pitchFamily="34" charset="-128"/>
                </a:rPr>
                <a:t>K</a:t>
              </a:r>
            </a:p>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2</a:t>
              </a:r>
            </a:p>
          </p:txBody>
        </p:sp>
        <p:sp>
          <p:nvSpPr>
            <p:cNvPr id="82974" name="Line 33"/>
            <p:cNvSpPr>
              <a:spLocks noChangeShapeType="1"/>
            </p:cNvSpPr>
            <p:nvPr/>
          </p:nvSpPr>
          <p:spPr bwMode="auto">
            <a:xfrm>
              <a:off x="5794375" y="3427413"/>
              <a:ext cx="1588"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76" name="Rectangle 35"/>
            <p:cNvSpPr>
              <a:spLocks noChangeArrowheads="1"/>
            </p:cNvSpPr>
            <p:nvPr/>
          </p:nvSpPr>
          <p:spPr bwMode="auto">
            <a:xfrm>
              <a:off x="6022975" y="2651125"/>
              <a:ext cx="2286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600">
                  <a:latin typeface="Arial Narrow" pitchFamily="34" charset="0"/>
                  <a:ea typeface="MS PGothic" pitchFamily="34" charset="-128"/>
                </a:rPr>
                <a:t>S</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I</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F</a:t>
              </a:r>
              <a:br>
                <a:rPr kumimoji="1" lang="en-US" altLang="ja-JP" sz="1600">
                  <a:latin typeface="Arial Narrow" pitchFamily="34" charset="0"/>
                  <a:ea typeface="MS PGothic" pitchFamily="34" charset="-128"/>
                </a:rPr>
              </a:br>
              <a:r>
                <a:rPr kumimoji="1" lang="en-US" altLang="ja-JP" sz="1600">
                  <a:latin typeface="Arial Narrow" pitchFamily="34" charset="0"/>
                  <a:ea typeface="MS PGothic" pitchFamily="34" charset="-128"/>
                </a:rPr>
                <a:t>S</a:t>
              </a:r>
            </a:p>
          </p:txBody>
        </p:sp>
        <p:sp>
          <p:nvSpPr>
            <p:cNvPr id="82977" name="Line 36"/>
            <p:cNvSpPr>
              <a:spLocks noChangeShapeType="1"/>
            </p:cNvSpPr>
            <p:nvPr/>
          </p:nvSpPr>
          <p:spPr bwMode="auto">
            <a:xfrm>
              <a:off x="2060575" y="2346325"/>
              <a:ext cx="396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78" name="Rectangle 37"/>
            <p:cNvSpPr>
              <a:spLocks noChangeArrowheads="1"/>
            </p:cNvSpPr>
            <p:nvPr/>
          </p:nvSpPr>
          <p:spPr bwMode="auto">
            <a:xfrm>
              <a:off x="2060575" y="2041525"/>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NAV(CTS)</a:t>
              </a:r>
            </a:p>
          </p:txBody>
        </p:sp>
        <p:sp>
          <p:nvSpPr>
            <p:cNvPr id="82979" name="Line 38"/>
            <p:cNvSpPr>
              <a:spLocks noChangeShapeType="1"/>
            </p:cNvSpPr>
            <p:nvPr/>
          </p:nvSpPr>
          <p:spPr bwMode="auto">
            <a:xfrm>
              <a:off x="1374775" y="1660525"/>
              <a:ext cx="464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80" name="Rectangle 39"/>
            <p:cNvSpPr>
              <a:spLocks noChangeArrowheads="1"/>
            </p:cNvSpPr>
            <p:nvPr/>
          </p:nvSpPr>
          <p:spPr bwMode="auto">
            <a:xfrm>
              <a:off x="1755775" y="1736725"/>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600">
                  <a:latin typeface="Arial Narrow" pitchFamily="34" charset="0"/>
                  <a:ea typeface="MS PGothic" pitchFamily="34" charset="-128"/>
                </a:rPr>
                <a:t>NAV(RTS)</a:t>
              </a:r>
            </a:p>
          </p:txBody>
        </p:sp>
        <p:sp>
          <p:nvSpPr>
            <p:cNvPr id="82981" name="Rectangle 40"/>
            <p:cNvSpPr>
              <a:spLocks noChangeArrowheads="1"/>
            </p:cNvSpPr>
            <p:nvPr/>
          </p:nvSpPr>
          <p:spPr bwMode="auto">
            <a:xfrm>
              <a:off x="3429000" y="17526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600">
                  <a:latin typeface="Arial Narrow" pitchFamily="34" charset="0"/>
                  <a:ea typeface="MS PGothic" pitchFamily="34" charset="-128"/>
                </a:rPr>
                <a:t>NAV(Fragment0)</a:t>
              </a:r>
            </a:p>
          </p:txBody>
        </p:sp>
        <p:sp>
          <p:nvSpPr>
            <p:cNvPr id="82982" name="Rectangle 41"/>
            <p:cNvSpPr>
              <a:spLocks noChangeArrowheads="1"/>
            </p:cNvSpPr>
            <p:nvPr/>
          </p:nvSpPr>
          <p:spPr bwMode="auto">
            <a:xfrm>
              <a:off x="4800600" y="17526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600">
                  <a:latin typeface="Arial Narrow" pitchFamily="34" charset="0"/>
                  <a:ea typeface="MS PGothic" pitchFamily="34" charset="-128"/>
                </a:rPr>
                <a:t>NAV(Fragment1)</a:t>
              </a:r>
            </a:p>
          </p:txBody>
        </p:sp>
        <p:sp>
          <p:nvSpPr>
            <p:cNvPr id="82983" name="Rectangle 42"/>
            <p:cNvSpPr>
              <a:spLocks noChangeArrowheads="1"/>
            </p:cNvSpPr>
            <p:nvPr/>
          </p:nvSpPr>
          <p:spPr bwMode="auto">
            <a:xfrm>
              <a:off x="3429000" y="20574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NAV(ACK0)</a:t>
              </a:r>
            </a:p>
          </p:txBody>
        </p:sp>
        <p:sp>
          <p:nvSpPr>
            <p:cNvPr id="82984" name="Rectangle 43"/>
            <p:cNvSpPr>
              <a:spLocks noChangeArrowheads="1"/>
            </p:cNvSpPr>
            <p:nvPr/>
          </p:nvSpPr>
          <p:spPr bwMode="auto">
            <a:xfrm>
              <a:off x="4727575" y="2041525"/>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NAV(ACK1)</a:t>
              </a:r>
            </a:p>
          </p:txBody>
        </p:sp>
        <p:sp>
          <p:nvSpPr>
            <p:cNvPr id="82985" name="Rectangle 44"/>
            <p:cNvSpPr>
              <a:spLocks noChangeArrowheads="1"/>
            </p:cNvSpPr>
            <p:nvPr/>
          </p:nvSpPr>
          <p:spPr bwMode="auto">
            <a:xfrm>
              <a:off x="2289175" y="2803525"/>
              <a:ext cx="533400" cy="609600"/>
            </a:xfrm>
            <a:prstGeom prst="rect">
              <a:avLst/>
            </a:prstGeom>
            <a:solidFill>
              <a:srgbClr val="FFCC66"/>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endParaRPr kumimoji="1" lang="en-GB" altLang="en-US" sz="1800">
                <a:latin typeface="Arial Narrow" pitchFamily="34" charset="0"/>
                <a:ea typeface="MS PGothic" pitchFamily="34" charset="-128"/>
              </a:endParaRPr>
            </a:p>
          </p:txBody>
        </p:sp>
        <p:sp>
          <p:nvSpPr>
            <p:cNvPr id="82986" name="Rectangle 45"/>
            <p:cNvSpPr>
              <a:spLocks noChangeArrowheads="1"/>
            </p:cNvSpPr>
            <p:nvPr/>
          </p:nvSpPr>
          <p:spPr bwMode="auto">
            <a:xfrm>
              <a:off x="3508375" y="2803525"/>
              <a:ext cx="685800" cy="609600"/>
            </a:xfrm>
            <a:prstGeom prst="rect">
              <a:avLst/>
            </a:prstGeom>
            <a:solidFill>
              <a:srgbClr val="FFCC66"/>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endParaRPr kumimoji="1" lang="en-GB" altLang="en-US" sz="1800">
                <a:latin typeface="Arial Narrow" pitchFamily="34" charset="0"/>
                <a:ea typeface="MS PGothic" pitchFamily="34" charset="-128"/>
              </a:endParaRPr>
            </a:p>
          </p:txBody>
        </p:sp>
        <p:sp>
          <p:nvSpPr>
            <p:cNvPr id="82987" name="Rectangle 46"/>
            <p:cNvSpPr>
              <a:spLocks noChangeArrowheads="1"/>
            </p:cNvSpPr>
            <p:nvPr/>
          </p:nvSpPr>
          <p:spPr bwMode="auto">
            <a:xfrm>
              <a:off x="4879975" y="2803525"/>
              <a:ext cx="685800" cy="609600"/>
            </a:xfrm>
            <a:prstGeom prst="rect">
              <a:avLst/>
            </a:prstGeom>
            <a:solidFill>
              <a:srgbClr val="FFCC66"/>
            </a:solidFill>
            <a:ln w="9525">
              <a:solidFill>
                <a:schemeClr val="tx1"/>
              </a:solidFill>
              <a:miter lim="800000"/>
              <a:headEnd/>
              <a:tailEnd/>
            </a:ln>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endParaRPr kumimoji="1" lang="en-GB" altLang="en-US" sz="1800">
                <a:latin typeface="Arial Narrow" pitchFamily="34" charset="0"/>
                <a:ea typeface="MS PGothic" pitchFamily="34" charset="-128"/>
              </a:endParaRPr>
            </a:p>
          </p:txBody>
        </p:sp>
        <p:sp>
          <p:nvSpPr>
            <p:cNvPr id="82988" name="Rectangle 47"/>
            <p:cNvSpPr>
              <a:spLocks noChangeArrowheads="1"/>
            </p:cNvSpPr>
            <p:nvPr/>
          </p:nvSpPr>
          <p:spPr bwMode="auto">
            <a:xfrm>
              <a:off x="2212975" y="3489325"/>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Fragment0</a:t>
              </a:r>
            </a:p>
          </p:txBody>
        </p:sp>
        <p:sp>
          <p:nvSpPr>
            <p:cNvPr id="82989" name="Line 48"/>
            <p:cNvSpPr>
              <a:spLocks noChangeShapeType="1"/>
            </p:cNvSpPr>
            <p:nvPr/>
          </p:nvSpPr>
          <p:spPr bwMode="auto">
            <a:xfrm flipH="1">
              <a:off x="2517775" y="3108325"/>
              <a:ext cx="0" cy="4572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2990" name="Rectangle 49"/>
            <p:cNvSpPr>
              <a:spLocks noChangeArrowheads="1"/>
            </p:cNvSpPr>
            <p:nvPr/>
          </p:nvSpPr>
          <p:spPr bwMode="auto">
            <a:xfrm>
              <a:off x="3584575" y="3489325"/>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Fragment1</a:t>
              </a:r>
            </a:p>
          </p:txBody>
        </p:sp>
        <p:sp>
          <p:nvSpPr>
            <p:cNvPr id="82991" name="Rectangle 50"/>
            <p:cNvSpPr>
              <a:spLocks noChangeArrowheads="1"/>
            </p:cNvSpPr>
            <p:nvPr/>
          </p:nvSpPr>
          <p:spPr bwMode="auto">
            <a:xfrm>
              <a:off x="4899025" y="3494088"/>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Fragment2</a:t>
              </a:r>
            </a:p>
          </p:txBody>
        </p:sp>
        <p:sp>
          <p:nvSpPr>
            <p:cNvPr id="82992" name="Line 51"/>
            <p:cNvSpPr>
              <a:spLocks noChangeShapeType="1"/>
            </p:cNvSpPr>
            <p:nvPr/>
          </p:nvSpPr>
          <p:spPr bwMode="auto">
            <a:xfrm flipH="1">
              <a:off x="3889375" y="3184525"/>
              <a:ext cx="0" cy="4572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2993" name="Line 52"/>
            <p:cNvSpPr>
              <a:spLocks noChangeShapeType="1"/>
            </p:cNvSpPr>
            <p:nvPr/>
          </p:nvSpPr>
          <p:spPr bwMode="auto">
            <a:xfrm flipH="1">
              <a:off x="5184775" y="3260725"/>
              <a:ext cx="0" cy="4572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2994" name="Line 53"/>
            <p:cNvSpPr>
              <a:spLocks noChangeShapeType="1"/>
            </p:cNvSpPr>
            <p:nvPr/>
          </p:nvSpPr>
          <p:spPr bwMode="auto">
            <a:xfrm>
              <a:off x="6708775" y="1889125"/>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95" name="Line 54"/>
            <p:cNvSpPr>
              <a:spLocks noChangeShapeType="1"/>
            </p:cNvSpPr>
            <p:nvPr/>
          </p:nvSpPr>
          <p:spPr bwMode="auto">
            <a:xfrm>
              <a:off x="6937375" y="1584325"/>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97" name="Freeform 56"/>
            <p:cNvSpPr>
              <a:spLocks/>
            </p:cNvSpPr>
            <p:nvPr/>
          </p:nvSpPr>
          <p:spPr bwMode="auto">
            <a:xfrm>
              <a:off x="7242175" y="1508125"/>
              <a:ext cx="1447800" cy="533400"/>
            </a:xfrm>
            <a:custGeom>
              <a:avLst/>
              <a:gdLst>
                <a:gd name="T0" fmla="*/ 0 w 816"/>
                <a:gd name="T1" fmla="*/ 2147483647 h 336"/>
                <a:gd name="T2" fmla="*/ 2147483647 w 816"/>
                <a:gd name="T3" fmla="*/ 0 h 336"/>
                <a:gd name="T4" fmla="*/ 2147483647 w 816"/>
                <a:gd name="T5" fmla="*/ 0 h 336"/>
                <a:gd name="T6" fmla="*/ 2147483647 w 816"/>
                <a:gd name="T7" fmla="*/ 2147483647 h 336"/>
                <a:gd name="T8" fmla="*/ 0 w 816"/>
                <a:gd name="T9" fmla="*/ 2147483647 h 336"/>
                <a:gd name="T10" fmla="*/ 0 60000 65536"/>
                <a:gd name="T11" fmla="*/ 0 60000 65536"/>
                <a:gd name="T12" fmla="*/ 0 60000 65536"/>
                <a:gd name="T13" fmla="*/ 0 60000 65536"/>
                <a:gd name="T14" fmla="*/ 0 60000 65536"/>
                <a:gd name="T15" fmla="*/ 0 w 816"/>
                <a:gd name="T16" fmla="*/ 0 h 336"/>
                <a:gd name="T17" fmla="*/ 816 w 816"/>
                <a:gd name="T18" fmla="*/ 336 h 336"/>
              </a:gdLst>
              <a:ahLst/>
              <a:cxnLst>
                <a:cxn ang="T10">
                  <a:pos x="T0" y="T1"/>
                </a:cxn>
                <a:cxn ang="T11">
                  <a:pos x="T2" y="T3"/>
                </a:cxn>
                <a:cxn ang="T12">
                  <a:pos x="T4" y="T5"/>
                </a:cxn>
                <a:cxn ang="T13">
                  <a:pos x="T6" y="T7"/>
                </a:cxn>
                <a:cxn ang="T14">
                  <a:pos x="T8" y="T9"/>
                </a:cxn>
              </a:cxnLst>
              <a:rect l="T15" t="T16" r="T17" b="T18"/>
              <a:pathLst>
                <a:path w="816" h="336">
                  <a:moveTo>
                    <a:pt x="0" y="336"/>
                  </a:moveTo>
                  <a:lnTo>
                    <a:pt x="192" y="0"/>
                  </a:lnTo>
                  <a:lnTo>
                    <a:pt x="816" y="0"/>
                  </a:lnTo>
                  <a:lnTo>
                    <a:pt x="816" y="336"/>
                  </a:lnTo>
                  <a:lnTo>
                    <a:pt x="0" y="336"/>
                  </a:lnTo>
                  <a:close/>
                </a:path>
              </a:pathLst>
            </a:custGeom>
            <a:solidFill>
              <a:srgbClr val="FFCC66">
                <a:alpha val="50195"/>
              </a:srgbClr>
            </a:solidFill>
            <a:ln w="9525">
              <a:solidFill>
                <a:schemeClr val="tx1"/>
              </a:solidFill>
              <a:round/>
              <a:headEnd/>
              <a:tailEnd/>
            </a:ln>
          </p:spPr>
          <p:txBody>
            <a:bodyPr/>
            <a:lstStyle/>
            <a:p>
              <a:endParaRPr lang="en-US"/>
            </a:p>
          </p:txBody>
        </p:sp>
        <p:sp>
          <p:nvSpPr>
            <p:cNvPr id="82998" name="Rectangle 57"/>
            <p:cNvSpPr>
              <a:spLocks noChangeArrowheads="1"/>
            </p:cNvSpPr>
            <p:nvPr/>
          </p:nvSpPr>
          <p:spPr bwMode="auto">
            <a:xfrm>
              <a:off x="6022975" y="2117725"/>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SIFS</a:t>
              </a:r>
            </a:p>
          </p:txBody>
        </p:sp>
        <p:sp>
          <p:nvSpPr>
            <p:cNvPr id="82999" name="Rectangle 58"/>
            <p:cNvSpPr>
              <a:spLocks noChangeArrowheads="1"/>
            </p:cNvSpPr>
            <p:nvPr/>
          </p:nvSpPr>
          <p:spPr bwMode="auto">
            <a:xfrm>
              <a:off x="6175375" y="1736725"/>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PIFS</a:t>
              </a:r>
            </a:p>
          </p:txBody>
        </p:sp>
        <p:sp>
          <p:nvSpPr>
            <p:cNvPr id="83001" name="Line 60"/>
            <p:cNvSpPr>
              <a:spLocks noChangeShapeType="1"/>
            </p:cNvSpPr>
            <p:nvPr/>
          </p:nvSpPr>
          <p:spPr bwMode="auto">
            <a:xfrm>
              <a:off x="6022975" y="2117725"/>
              <a:ext cx="685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002" name="Line 61"/>
            <p:cNvSpPr>
              <a:spLocks noChangeShapeType="1"/>
            </p:cNvSpPr>
            <p:nvPr/>
          </p:nvSpPr>
          <p:spPr bwMode="auto">
            <a:xfrm>
              <a:off x="6022975" y="1755775"/>
              <a:ext cx="914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004" name="Rectangle 63"/>
            <p:cNvSpPr>
              <a:spLocks noChangeArrowheads="1"/>
            </p:cNvSpPr>
            <p:nvPr/>
          </p:nvSpPr>
          <p:spPr bwMode="auto">
            <a:xfrm>
              <a:off x="7799388" y="1660525"/>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70000"/>
                </a:lnSpc>
                <a:spcBef>
                  <a:spcPct val="0"/>
                </a:spcBef>
                <a:buClrTx/>
                <a:buSzTx/>
                <a:buFontTx/>
                <a:buNone/>
              </a:pPr>
              <a:r>
                <a:rPr kumimoji="1" lang="en-US" altLang="ja-JP" sz="1800">
                  <a:latin typeface="Arial Narrow" pitchFamily="34" charset="0"/>
                  <a:ea typeface="MS PGothic" pitchFamily="34" charset="-128"/>
                </a:rPr>
                <a:t>Back off Window</a:t>
              </a:r>
            </a:p>
          </p:txBody>
        </p:sp>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smtClean="0"/>
              <a:t>802.11 security</a:t>
            </a:r>
            <a:endParaRPr lang="el-GR" altLang="en-US" smtClean="0"/>
          </a:p>
        </p:txBody>
      </p:sp>
      <p:sp>
        <p:nvSpPr>
          <p:cNvPr id="83971" name="Rectangle 3"/>
          <p:cNvSpPr>
            <a:spLocks noGrp="1" noChangeArrowheads="1"/>
          </p:cNvSpPr>
          <p:nvPr>
            <p:ph type="body" idx="1"/>
          </p:nvPr>
        </p:nvSpPr>
        <p:spPr/>
        <p:txBody>
          <a:bodyPr/>
          <a:lstStyle/>
          <a:p>
            <a:pPr eaLnBrk="1" hangingPunct="1"/>
            <a:r>
              <a:rPr lang="en-US" altLang="en-US" smtClean="0"/>
              <a:t>Authentication: ensure station is allowed to associate to partiular AP</a:t>
            </a:r>
          </a:p>
          <a:p>
            <a:pPr eaLnBrk="1" hangingPunct="1"/>
            <a:r>
              <a:rPr lang="en-US" altLang="en-US" smtClean="0"/>
              <a:t>Privacy: prevent outsiders from eavesdropping</a:t>
            </a:r>
          </a:p>
          <a:p>
            <a:pPr eaLnBrk="1" hangingPunct="1"/>
            <a:r>
              <a:rPr lang="en-US" altLang="en-US" smtClean="0"/>
              <a:t>802.11: contains mechanisms to support both, but many aspects are vendor specific</a:t>
            </a:r>
          </a:p>
          <a:p>
            <a:pPr eaLnBrk="1" hangingPunct="1"/>
            <a:endParaRPr lang="el-GR" altLang="en-US"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smtClean="0"/>
              <a:t>WEP: Wired Equivalent Privacy</a:t>
            </a:r>
            <a:endParaRPr lang="el-GR" altLang="en-US" smtClean="0"/>
          </a:p>
        </p:txBody>
      </p:sp>
      <p:sp>
        <p:nvSpPr>
          <p:cNvPr id="84995" name="Rectangle 3"/>
          <p:cNvSpPr>
            <a:spLocks noGrp="1" noChangeArrowheads="1"/>
          </p:cNvSpPr>
          <p:nvPr>
            <p:ph type="body" idx="1"/>
          </p:nvPr>
        </p:nvSpPr>
        <p:spPr/>
        <p:txBody>
          <a:bodyPr/>
          <a:lstStyle/>
          <a:p>
            <a:pPr eaLnBrk="1" hangingPunct="1"/>
            <a:r>
              <a:rPr lang="en-US" altLang="en-US" smtClean="0"/>
              <a:t>Provide security similar to wired 802 networks</a:t>
            </a:r>
          </a:p>
          <a:p>
            <a:pPr eaLnBrk="1" hangingPunct="1"/>
            <a:r>
              <a:rPr lang="en-US" altLang="en-US" smtClean="0"/>
              <a:t>Encryption over wireless hop (not end-to-end)</a:t>
            </a:r>
          </a:p>
          <a:p>
            <a:pPr lvl="1" eaLnBrk="1" hangingPunct="1"/>
            <a:r>
              <a:rPr lang="en-US" altLang="en-US" smtClean="0"/>
              <a:t>only data payload</a:t>
            </a:r>
          </a:p>
          <a:p>
            <a:pPr lvl="1" eaLnBrk="1" hangingPunct="1"/>
            <a:r>
              <a:rPr lang="en-US" altLang="en-US" smtClean="0"/>
              <a:t>based on RC4 stream cipher</a:t>
            </a:r>
          </a:p>
          <a:p>
            <a:pPr lvl="1" eaLnBrk="1" hangingPunct="1"/>
            <a:r>
              <a:rPr lang="en-US" altLang="en-US" smtClean="0"/>
              <a:t>64-bit WEP (40 bit key), 128-bit WEP (26 hexadecimal – 106 bit key)</a:t>
            </a:r>
            <a:endParaRPr lang="el-GR"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WLAN usage</a:t>
            </a:r>
          </a:p>
        </p:txBody>
      </p:sp>
      <p:sp>
        <p:nvSpPr>
          <p:cNvPr id="10243" name="Rectangle 3"/>
          <p:cNvSpPr>
            <a:spLocks noGrp="1" noChangeArrowheads="1"/>
          </p:cNvSpPr>
          <p:nvPr>
            <p:ph type="body" idx="1"/>
          </p:nvPr>
        </p:nvSpPr>
        <p:spPr>
          <a:xfrm>
            <a:off x="533400" y="1544638"/>
            <a:ext cx="8331200" cy="4826000"/>
          </a:xfrm>
        </p:spPr>
        <p:txBody>
          <a:bodyPr/>
          <a:lstStyle/>
          <a:p>
            <a:pPr eaLnBrk="1" hangingPunct="1">
              <a:buFontTx/>
              <a:buNone/>
            </a:pPr>
            <a:r>
              <a:rPr lang="en-US" altLang="en-US" sz="2800" smtClean="0"/>
              <a:t>Single-hop networks</a:t>
            </a:r>
          </a:p>
          <a:p>
            <a:pPr eaLnBrk="1" hangingPunct="1"/>
            <a:r>
              <a:rPr lang="en-US" altLang="en-US" sz="2800" smtClean="0"/>
              <a:t>Home networks</a:t>
            </a:r>
          </a:p>
          <a:p>
            <a:pPr eaLnBrk="1" hangingPunct="1"/>
            <a:r>
              <a:rPr lang="en-US" altLang="en-US" sz="2800" smtClean="0"/>
              <a:t>Enterprise networks (offices, labs, etc.)</a:t>
            </a:r>
          </a:p>
          <a:p>
            <a:pPr eaLnBrk="1" hangingPunct="1"/>
            <a:r>
              <a:rPr lang="en-US" altLang="en-US" sz="2800" smtClean="0"/>
              <a:t>Outdoor areas (cities, parks, etc.)</a:t>
            </a:r>
          </a:p>
          <a:p>
            <a:pPr eaLnBrk="1" hangingPunct="1"/>
            <a:endParaRPr lang="en-US" altLang="en-US" sz="2800" smtClean="0"/>
          </a:p>
          <a:p>
            <a:pPr eaLnBrk="1" hangingPunct="1">
              <a:buFontTx/>
              <a:buNone/>
            </a:pPr>
            <a:r>
              <a:rPr lang="en-US" altLang="en-US" sz="2800" smtClean="0"/>
              <a:t>Multi-hop networks</a:t>
            </a:r>
          </a:p>
          <a:p>
            <a:pPr eaLnBrk="1" hangingPunct="1"/>
            <a:r>
              <a:rPr lang="en-US" altLang="en-US" sz="2800" smtClean="0"/>
              <a:t>Ad-hoc network of small groups (e.g. aircrafts)</a:t>
            </a:r>
          </a:p>
          <a:p>
            <a:pPr eaLnBrk="1" hangingPunct="1"/>
            <a:r>
              <a:rPr lang="en-US" altLang="en-US" sz="2800" smtClean="0"/>
              <a:t>Balloon networks (SpaceData Inc.)</a:t>
            </a:r>
          </a:p>
          <a:p>
            <a:pPr eaLnBrk="1" hangingPunct="1"/>
            <a:r>
              <a:rPr lang="en-US" altLang="en-US" sz="2800" smtClean="0"/>
              <a:t>Mesh networks (e.g. routers on lamp-posts)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0"/>
            <a:ext cx="9144000" cy="1219200"/>
          </a:xfrm>
        </p:spPr>
        <p:txBody>
          <a:bodyPr/>
          <a:lstStyle/>
          <a:p>
            <a:pPr eaLnBrk="1" hangingPunct="1"/>
            <a:r>
              <a:rPr lang="en-US" altLang="en-US" smtClean="0"/>
              <a:t>802.11i – Operational Components</a:t>
            </a:r>
            <a:endParaRPr lang="el-GR" altLang="en-US" smtClean="0"/>
          </a:p>
        </p:txBody>
      </p:sp>
      <p:grpSp>
        <p:nvGrpSpPr>
          <p:cNvPr id="2" name="Group 1" descr="802.11i"/>
          <p:cNvGrpSpPr/>
          <p:nvPr/>
        </p:nvGrpSpPr>
        <p:grpSpPr>
          <a:xfrm>
            <a:off x="1143000" y="1671638"/>
            <a:ext cx="8001000" cy="4375150"/>
            <a:chOff x="1143000" y="1671638"/>
            <a:chExt cx="8001000" cy="4375150"/>
          </a:xfrm>
        </p:grpSpPr>
        <p:grpSp>
          <p:nvGrpSpPr>
            <p:cNvPr id="29" name="Group 3"/>
            <p:cNvGrpSpPr>
              <a:grpSpLocks/>
            </p:cNvGrpSpPr>
            <p:nvPr/>
          </p:nvGrpSpPr>
          <p:grpSpPr bwMode="auto">
            <a:xfrm>
              <a:off x="1182688" y="5554663"/>
              <a:ext cx="3621087" cy="492125"/>
              <a:chOff x="745" y="3310"/>
              <a:chExt cx="2281" cy="310"/>
            </a:xfrm>
          </p:grpSpPr>
          <p:sp>
            <p:nvSpPr>
              <p:cNvPr id="86042" name="Line 4"/>
              <p:cNvSpPr>
                <a:spLocks noChangeShapeType="1"/>
              </p:cNvSpPr>
              <p:nvPr/>
            </p:nvSpPr>
            <p:spPr bwMode="auto">
              <a:xfrm>
                <a:off x="745" y="3310"/>
                <a:ext cx="2281" cy="0"/>
              </a:xfrm>
              <a:prstGeom prst="line">
                <a:avLst/>
              </a:prstGeom>
              <a:noFill/>
              <a:ln w="381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3" name="Text Box 5"/>
              <p:cNvSpPr txBox="1">
                <a:spLocks noChangeArrowheads="1"/>
              </p:cNvSpPr>
              <p:nvPr/>
            </p:nvSpPr>
            <p:spPr bwMode="auto">
              <a:xfrm>
                <a:off x="845" y="3370"/>
                <a:ext cx="2127"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2000" b="1"/>
                  <a:t>Data protection</a:t>
                </a:r>
              </a:p>
            </p:txBody>
          </p:sp>
        </p:grpSp>
        <p:grpSp>
          <p:nvGrpSpPr>
            <p:cNvPr id="32" name="Group 6"/>
            <p:cNvGrpSpPr>
              <a:grpSpLocks/>
            </p:cNvGrpSpPr>
            <p:nvPr/>
          </p:nvGrpSpPr>
          <p:grpSpPr bwMode="auto">
            <a:xfrm>
              <a:off x="1143000" y="4183063"/>
              <a:ext cx="6616700" cy="466725"/>
              <a:chOff x="841" y="2278"/>
              <a:chExt cx="4024" cy="294"/>
            </a:xfrm>
          </p:grpSpPr>
          <p:sp>
            <p:nvSpPr>
              <p:cNvPr id="86040" name="Line 7"/>
              <p:cNvSpPr>
                <a:spLocks noChangeShapeType="1"/>
              </p:cNvSpPr>
              <p:nvPr/>
            </p:nvSpPr>
            <p:spPr bwMode="auto">
              <a:xfrm>
                <a:off x="841" y="2278"/>
                <a:ext cx="4024" cy="1"/>
              </a:xfrm>
              <a:prstGeom prst="line">
                <a:avLst/>
              </a:prstGeom>
              <a:noFill/>
              <a:ln w="381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41" name="Text Box 8"/>
              <p:cNvSpPr txBox="1">
                <a:spLocks noChangeArrowheads="1"/>
              </p:cNvSpPr>
              <p:nvPr/>
            </p:nvSpPr>
            <p:spPr bwMode="auto">
              <a:xfrm>
                <a:off x="941" y="2322"/>
                <a:ext cx="3817"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2000" b="1"/>
                  <a:t>802.1X authentication</a:t>
                </a:r>
              </a:p>
            </p:txBody>
          </p:sp>
        </p:grpSp>
        <p:grpSp>
          <p:nvGrpSpPr>
            <p:cNvPr id="35" name="Group 9"/>
            <p:cNvGrpSpPr>
              <a:grpSpLocks/>
            </p:cNvGrpSpPr>
            <p:nvPr/>
          </p:nvGrpSpPr>
          <p:grpSpPr bwMode="auto">
            <a:xfrm>
              <a:off x="1182688" y="4792663"/>
              <a:ext cx="7173912" cy="788987"/>
              <a:chOff x="745" y="2934"/>
              <a:chExt cx="4519" cy="497"/>
            </a:xfrm>
          </p:grpSpPr>
          <p:grpSp>
            <p:nvGrpSpPr>
              <p:cNvPr id="86034" name="Group 10"/>
              <p:cNvGrpSpPr>
                <a:grpSpLocks/>
              </p:cNvGrpSpPr>
              <p:nvPr/>
            </p:nvGrpSpPr>
            <p:grpSpPr bwMode="auto">
              <a:xfrm>
                <a:off x="745" y="2934"/>
                <a:ext cx="2281" cy="310"/>
                <a:chOff x="745" y="2934"/>
                <a:chExt cx="2281" cy="310"/>
              </a:xfrm>
            </p:grpSpPr>
            <p:sp>
              <p:nvSpPr>
                <p:cNvPr id="86038" name="Line 11"/>
                <p:cNvSpPr>
                  <a:spLocks noChangeShapeType="1"/>
                </p:cNvSpPr>
                <p:nvPr/>
              </p:nvSpPr>
              <p:spPr bwMode="auto">
                <a:xfrm>
                  <a:off x="745" y="2934"/>
                  <a:ext cx="2281" cy="0"/>
                </a:xfrm>
                <a:prstGeom prst="line">
                  <a:avLst/>
                </a:prstGeom>
                <a:noFill/>
                <a:ln w="381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9" name="Text Box 12"/>
                <p:cNvSpPr txBox="1">
                  <a:spLocks noChangeArrowheads="1"/>
                </p:cNvSpPr>
                <p:nvPr/>
              </p:nvSpPr>
              <p:spPr bwMode="auto">
                <a:xfrm>
                  <a:off x="845" y="2994"/>
                  <a:ext cx="2127"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2000" b="1"/>
                    <a:t>802.1X key management</a:t>
                  </a:r>
                </a:p>
              </p:txBody>
            </p:sp>
          </p:grpSp>
          <p:grpSp>
            <p:nvGrpSpPr>
              <p:cNvPr id="86035" name="Group 13"/>
              <p:cNvGrpSpPr>
                <a:grpSpLocks/>
              </p:cNvGrpSpPr>
              <p:nvPr/>
            </p:nvGrpSpPr>
            <p:grpSpPr bwMode="auto">
              <a:xfrm>
                <a:off x="3137" y="2934"/>
                <a:ext cx="2127" cy="497"/>
                <a:chOff x="3137" y="2934"/>
                <a:chExt cx="2127" cy="497"/>
              </a:xfrm>
            </p:grpSpPr>
            <p:sp>
              <p:nvSpPr>
                <p:cNvPr id="86036" name="Line 14"/>
                <p:cNvSpPr>
                  <a:spLocks noChangeShapeType="1"/>
                </p:cNvSpPr>
                <p:nvPr/>
              </p:nvSpPr>
              <p:spPr bwMode="auto">
                <a:xfrm>
                  <a:off x="3217" y="2934"/>
                  <a:ext cx="1789" cy="0"/>
                </a:xfrm>
                <a:prstGeom prst="line">
                  <a:avLst/>
                </a:prstGeom>
                <a:noFill/>
                <a:ln w="38100">
                  <a:solidFill>
                    <a:schemeClr val="tx1"/>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7" name="Text Box 15"/>
                <p:cNvSpPr txBox="1">
                  <a:spLocks noChangeArrowheads="1"/>
                </p:cNvSpPr>
                <p:nvPr/>
              </p:nvSpPr>
              <p:spPr bwMode="auto">
                <a:xfrm>
                  <a:off x="3137" y="2989"/>
                  <a:ext cx="2127" cy="4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2000" b="1"/>
                    <a:t>RADIUS-based key distribution</a:t>
                  </a:r>
                </a:p>
              </p:txBody>
            </p:sp>
          </p:grpSp>
        </p:grpSp>
        <p:grpSp>
          <p:nvGrpSpPr>
            <p:cNvPr id="42" name="Group 16"/>
            <p:cNvGrpSpPr>
              <a:grpSpLocks/>
            </p:cNvGrpSpPr>
            <p:nvPr/>
          </p:nvGrpSpPr>
          <p:grpSpPr bwMode="auto">
            <a:xfrm>
              <a:off x="1219200" y="3338513"/>
              <a:ext cx="3657600" cy="771525"/>
              <a:chOff x="841" y="2278"/>
              <a:chExt cx="4024" cy="486"/>
            </a:xfrm>
          </p:grpSpPr>
          <p:sp>
            <p:nvSpPr>
              <p:cNvPr id="86032" name="Line 17"/>
              <p:cNvSpPr>
                <a:spLocks noChangeShapeType="1"/>
              </p:cNvSpPr>
              <p:nvPr/>
            </p:nvSpPr>
            <p:spPr bwMode="auto">
              <a:xfrm>
                <a:off x="841" y="2278"/>
                <a:ext cx="4024" cy="1"/>
              </a:xfrm>
              <a:prstGeom prst="line">
                <a:avLst/>
              </a:prstGeom>
              <a:noFill/>
              <a:ln w="381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33" name="Text Box 18"/>
              <p:cNvSpPr txBox="1">
                <a:spLocks noChangeArrowheads="1"/>
              </p:cNvSpPr>
              <p:nvPr/>
            </p:nvSpPr>
            <p:spPr bwMode="auto">
              <a:xfrm>
                <a:off x="942" y="2322"/>
                <a:ext cx="3816" cy="4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2000" b="1"/>
                  <a:t>Security capabilities discovery</a:t>
                </a:r>
              </a:p>
            </p:txBody>
          </p:sp>
        </p:grpSp>
        <p:grpSp>
          <p:nvGrpSpPr>
            <p:cNvPr id="86023" name="Group 20"/>
            <p:cNvGrpSpPr>
              <a:grpSpLocks/>
            </p:cNvGrpSpPr>
            <p:nvPr/>
          </p:nvGrpSpPr>
          <p:grpSpPr bwMode="auto">
            <a:xfrm>
              <a:off x="7010400" y="1671638"/>
              <a:ext cx="2133600" cy="1649412"/>
              <a:chOff x="4176" y="785"/>
              <a:chExt cx="1344" cy="1039"/>
            </a:xfrm>
          </p:grpSpPr>
          <p:sp>
            <p:nvSpPr>
              <p:cNvPr id="86030" name="Text Box 21"/>
              <p:cNvSpPr txBox="1">
                <a:spLocks noChangeArrowheads="1"/>
              </p:cNvSpPr>
              <p:nvPr/>
            </p:nvSpPr>
            <p:spPr bwMode="auto">
              <a:xfrm>
                <a:off x="4176" y="1306"/>
                <a:ext cx="134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800" b="1">
                    <a:latin typeface="Arial Narrow" pitchFamily="34" charset="0"/>
                  </a:rPr>
                  <a:t>Authentication Server</a:t>
                </a:r>
              </a:p>
            </p:txBody>
          </p:sp>
          <p:pic>
            <p:nvPicPr>
              <p:cNvPr id="86031" name="Picture 22" descr="802.11i"/>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2" y="785"/>
                <a:ext cx="288" cy="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86024" name="Group 23" descr="802.11i"/>
          <p:cNvGrpSpPr>
            <a:grpSpLocks/>
          </p:cNvGrpSpPr>
          <p:nvPr/>
        </p:nvGrpSpPr>
        <p:grpSpPr bwMode="auto">
          <a:xfrm>
            <a:off x="3840163" y="1401763"/>
            <a:ext cx="1371600" cy="1943100"/>
            <a:chOff x="2704" y="975"/>
            <a:chExt cx="864" cy="1224"/>
          </a:xfrm>
        </p:grpSpPr>
        <p:sp>
          <p:nvSpPr>
            <p:cNvPr id="86028" name="Text Box 24"/>
            <p:cNvSpPr txBox="1">
              <a:spLocks noChangeArrowheads="1"/>
            </p:cNvSpPr>
            <p:nvPr/>
          </p:nvSpPr>
          <p:spPr bwMode="auto">
            <a:xfrm>
              <a:off x="2704" y="1680"/>
              <a:ext cx="864" cy="5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800" b="1">
                  <a:latin typeface="Arial Narrow" pitchFamily="34" charset="0"/>
                </a:rPr>
                <a:t>Access Point</a:t>
              </a:r>
              <a:endParaRPr lang="en-US" altLang="en-US" sz="1800">
                <a:latin typeface="Arial Narrow" pitchFamily="34" charset="0"/>
              </a:endParaRPr>
            </a:p>
          </p:txBody>
        </p:sp>
        <p:pic>
          <p:nvPicPr>
            <p:cNvPr id="86029" name="Picture 25" descr="access point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4" y="975"/>
              <a:ext cx="749" cy="762"/>
            </a:xfrm>
            <a:prstGeom prst="rect">
              <a:avLst/>
            </a:prstGeom>
            <a:noFill/>
            <a:ln w="19050">
              <a:solidFill>
                <a:schemeClr val="bg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86025" name="Group 26" descr="802.11i"/>
          <p:cNvGrpSpPr>
            <a:grpSpLocks/>
          </p:cNvGrpSpPr>
          <p:nvPr/>
        </p:nvGrpSpPr>
        <p:grpSpPr bwMode="auto">
          <a:xfrm>
            <a:off x="309563" y="1497013"/>
            <a:ext cx="1371600" cy="1409700"/>
            <a:chOff x="240" y="1044"/>
            <a:chExt cx="864" cy="888"/>
          </a:xfrm>
        </p:grpSpPr>
        <p:pic>
          <p:nvPicPr>
            <p:cNvPr id="86026" name="Picture 27" descr="lap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 y="1044"/>
              <a:ext cx="727"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7" name="Text Box 28"/>
            <p:cNvSpPr txBox="1">
              <a:spLocks noChangeArrowheads="1"/>
            </p:cNvSpPr>
            <p:nvPr/>
          </p:nvSpPr>
          <p:spPr bwMode="auto">
            <a:xfrm>
              <a:off x="240" y="1644"/>
              <a:ext cx="864"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SzTx/>
                <a:buFontTx/>
                <a:buNone/>
              </a:pPr>
              <a:r>
                <a:rPr lang="en-US" altLang="en-US" sz="1800" b="1">
                  <a:latin typeface="Arial Narrow" pitchFamily="34" charset="0"/>
                </a:rPr>
                <a:t>Station</a:t>
              </a:r>
              <a:endParaRPr lang="en-US" altLang="en-US" sz="1800">
                <a:latin typeface="Arial Narrow" pitchFamily="34" charset="0"/>
              </a:endParaRPr>
            </a:p>
          </p:txBody>
        </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smtClean="0"/>
              <a:t>Actions of each phase</a:t>
            </a:r>
          </a:p>
        </p:txBody>
      </p:sp>
      <p:sp>
        <p:nvSpPr>
          <p:cNvPr id="3" name="Content Placeholder 2"/>
          <p:cNvSpPr>
            <a:spLocks noGrp="1"/>
          </p:cNvSpPr>
          <p:nvPr>
            <p:ph idx="1"/>
          </p:nvPr>
        </p:nvSpPr>
        <p:spPr/>
        <p:txBody>
          <a:bodyPr>
            <a:normAutofit fontScale="85000" lnSpcReduction="10000"/>
          </a:bodyPr>
          <a:lstStyle/>
          <a:p>
            <a:pPr>
              <a:defRPr/>
            </a:pPr>
            <a:r>
              <a:rPr lang="en-US" dirty="0" smtClean="0"/>
              <a:t>Discovery</a:t>
            </a:r>
          </a:p>
          <a:p>
            <a:pPr lvl="1">
              <a:defRPr/>
            </a:pPr>
            <a:r>
              <a:rPr lang="en-US" dirty="0" smtClean="0"/>
              <a:t>Determine promising parties with whom to communicate</a:t>
            </a:r>
          </a:p>
          <a:p>
            <a:pPr lvl="1">
              <a:defRPr/>
            </a:pPr>
            <a:r>
              <a:rPr lang="en-US" dirty="0" smtClean="0"/>
              <a:t>AP advertises network security capabilities to STAs</a:t>
            </a:r>
          </a:p>
          <a:p>
            <a:pPr>
              <a:defRPr/>
            </a:pPr>
            <a:r>
              <a:rPr lang="en-US" dirty="0" smtClean="0"/>
              <a:t>802.1X authentication</a:t>
            </a:r>
          </a:p>
          <a:p>
            <a:pPr lvl="1">
              <a:defRPr/>
            </a:pPr>
            <a:r>
              <a:rPr lang="en-US" dirty="0" smtClean="0"/>
              <a:t>Centralize network admission policy decisions at the AS</a:t>
            </a:r>
          </a:p>
          <a:p>
            <a:pPr lvl="1">
              <a:defRPr/>
            </a:pPr>
            <a:r>
              <a:rPr lang="en-US" dirty="0" smtClean="0"/>
              <a:t>STA determines whether it does indeed want to communicate</a:t>
            </a:r>
          </a:p>
          <a:p>
            <a:pPr lvl="1">
              <a:defRPr/>
            </a:pPr>
            <a:r>
              <a:rPr lang="en-US" dirty="0" smtClean="0"/>
              <a:t>Mutually authenticate STA and AS</a:t>
            </a:r>
          </a:p>
          <a:p>
            <a:pPr lvl="1">
              <a:defRPr/>
            </a:pPr>
            <a:r>
              <a:rPr lang="en-US" dirty="0" smtClean="0"/>
              <a:t>Generate Master Key as a side effect of authentication</a:t>
            </a:r>
          </a:p>
          <a:p>
            <a:pPr lvl="1">
              <a:defRPr/>
            </a:pPr>
            <a:r>
              <a:rPr lang="en-US" dirty="0" smtClean="0"/>
              <a:t>Use master key to generate session keys = authorization token</a:t>
            </a:r>
          </a:p>
          <a:p>
            <a:pPr>
              <a:defRPr/>
            </a:pP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ltLang="en-US" smtClean="0"/>
              <a:t>Actions of each phase (cont)</a:t>
            </a:r>
          </a:p>
        </p:txBody>
      </p:sp>
      <p:sp>
        <p:nvSpPr>
          <p:cNvPr id="88067" name="Content Placeholder 2"/>
          <p:cNvSpPr>
            <a:spLocks noGrp="1"/>
          </p:cNvSpPr>
          <p:nvPr>
            <p:ph idx="1"/>
          </p:nvPr>
        </p:nvSpPr>
        <p:spPr/>
        <p:txBody>
          <a:bodyPr/>
          <a:lstStyle/>
          <a:p>
            <a:r>
              <a:rPr lang="en-US" altLang="en-US" smtClean="0"/>
              <a:t>RADIUS-based key distribution</a:t>
            </a:r>
          </a:p>
          <a:p>
            <a:pPr lvl="1"/>
            <a:r>
              <a:rPr lang="en-US" altLang="en-US" smtClean="0"/>
              <a:t>AS moves (not copies) session key (PMK) to STA’s AP</a:t>
            </a:r>
          </a:p>
          <a:p>
            <a:r>
              <a:rPr lang="en-US" altLang="en-US" smtClean="0"/>
              <a:t>802.1X key management</a:t>
            </a:r>
          </a:p>
          <a:p>
            <a:pPr lvl="1"/>
            <a:r>
              <a:rPr lang="en-US" altLang="en-US" smtClean="0"/>
              <a:t>Bind PMK to STA and AP</a:t>
            </a:r>
          </a:p>
          <a:p>
            <a:pPr lvl="1"/>
            <a:r>
              <a:rPr lang="en-US" altLang="en-US" smtClean="0"/>
              <a:t>Confirm both AP and STA possess PMK</a:t>
            </a:r>
          </a:p>
          <a:p>
            <a:pPr lvl="1"/>
            <a:r>
              <a:rPr lang="en-US" altLang="en-US" smtClean="0"/>
              <a:t>Generate fresh operational key (PTK)</a:t>
            </a:r>
          </a:p>
          <a:p>
            <a:pPr lvl="1"/>
            <a:r>
              <a:rPr lang="en-US" altLang="en-US" smtClean="0"/>
              <a:t>Prove each peer is live</a:t>
            </a:r>
          </a:p>
          <a:p>
            <a:pPr lvl="1"/>
            <a:r>
              <a:rPr lang="en-US" altLang="en-US" smtClean="0"/>
              <a:t>Synchronize PTK use</a:t>
            </a:r>
          </a:p>
          <a:p>
            <a:endParaRPr lang="en-US" altLang="en-US"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smtClean="0"/>
              <a:t>Data transfer</a:t>
            </a:r>
          </a:p>
        </p:txBody>
      </p:sp>
      <p:sp>
        <p:nvSpPr>
          <p:cNvPr id="89091" name="Content Placeholder 2"/>
          <p:cNvSpPr>
            <a:spLocks noGrp="1"/>
          </p:cNvSpPr>
          <p:nvPr>
            <p:ph idx="1"/>
          </p:nvPr>
        </p:nvSpPr>
        <p:spPr/>
        <p:txBody>
          <a:bodyPr/>
          <a:lstStyle/>
          <a:p>
            <a:r>
              <a:rPr lang="en-US" altLang="en-US" smtClean="0"/>
              <a:t>802.11i defines 2 protocols to protect data transfer</a:t>
            </a:r>
          </a:p>
          <a:p>
            <a:pPr lvl="1"/>
            <a:r>
              <a:rPr lang="en-US" altLang="en-US" smtClean="0"/>
              <a:t>TKIP – for legacy devices only</a:t>
            </a:r>
          </a:p>
          <a:p>
            <a:pPr lvl="1"/>
            <a:r>
              <a:rPr lang="en-US" altLang="en-US" smtClean="0"/>
              <a:t>CCMP – better security for new devices</a:t>
            </a:r>
          </a:p>
          <a:p>
            <a:r>
              <a:rPr lang="en-US" altLang="en-US" smtClean="0"/>
              <a:t>Two protocols instead of one due to politics</a:t>
            </a:r>
          </a:p>
          <a:p>
            <a:endParaRPr lang="en-US" altLang="en-US"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smtClean="0"/>
              <a:t>Data transfer requirements</a:t>
            </a:r>
          </a:p>
        </p:txBody>
      </p:sp>
      <p:sp>
        <p:nvSpPr>
          <p:cNvPr id="3" name="Content Placeholder 2"/>
          <p:cNvSpPr>
            <a:spLocks noGrp="1"/>
          </p:cNvSpPr>
          <p:nvPr>
            <p:ph idx="1"/>
          </p:nvPr>
        </p:nvSpPr>
        <p:spPr/>
        <p:txBody>
          <a:bodyPr>
            <a:normAutofit fontScale="85000" lnSpcReduction="10000"/>
          </a:bodyPr>
          <a:lstStyle/>
          <a:p>
            <a:pPr>
              <a:defRPr/>
            </a:pPr>
            <a:r>
              <a:rPr lang="en-US" dirty="0" smtClean="0"/>
              <a:t>Never send or receive unprotected packets</a:t>
            </a:r>
          </a:p>
          <a:p>
            <a:pPr>
              <a:defRPr/>
            </a:pPr>
            <a:r>
              <a:rPr lang="en-US" dirty="0" smtClean="0"/>
              <a:t>Message origin authenticity — prevent forgeries</a:t>
            </a:r>
          </a:p>
          <a:p>
            <a:pPr>
              <a:defRPr/>
            </a:pPr>
            <a:r>
              <a:rPr lang="en-US" dirty="0" smtClean="0"/>
              <a:t>Sequence packets — detect replays</a:t>
            </a:r>
          </a:p>
          <a:p>
            <a:pPr>
              <a:defRPr/>
            </a:pPr>
            <a:r>
              <a:rPr lang="en-US" dirty="0" smtClean="0"/>
              <a:t>Avoid rekeying — 48 bit packet sequence number</a:t>
            </a:r>
          </a:p>
          <a:p>
            <a:pPr>
              <a:defRPr/>
            </a:pPr>
            <a:r>
              <a:rPr lang="en-US" dirty="0" smtClean="0"/>
              <a:t>Eliminate per-packet key – don’t misuse encryption</a:t>
            </a:r>
          </a:p>
          <a:p>
            <a:pPr>
              <a:defRPr/>
            </a:pPr>
            <a:r>
              <a:rPr lang="en-US" dirty="0" smtClean="0"/>
              <a:t>Protect source and destination addresses</a:t>
            </a:r>
          </a:p>
          <a:p>
            <a:pPr>
              <a:defRPr/>
            </a:pPr>
            <a:r>
              <a:rPr lang="en-US" dirty="0" smtClean="0"/>
              <a:t>Use one strong cryptographic primitive for both confidentiality and integrity</a:t>
            </a:r>
          </a:p>
          <a:p>
            <a:pPr>
              <a:defRPr/>
            </a:pPr>
            <a:r>
              <a:rPr lang="en-US" dirty="0" smtClean="0"/>
              <a:t>Interoperate with proposed quality of service (</a:t>
            </a:r>
            <a:r>
              <a:rPr lang="en-US" dirty="0" err="1" smtClean="0"/>
              <a:t>QoS</a:t>
            </a:r>
            <a:r>
              <a:rPr lang="en-US" dirty="0" smtClean="0"/>
              <a:t>) enhancements (IEEE 802.11 </a:t>
            </a:r>
            <a:r>
              <a:rPr lang="en-US" dirty="0" err="1" smtClean="0"/>
              <a:t>TGe</a:t>
            </a:r>
            <a:r>
              <a:rPr lang="en-US" dirty="0" smtClean="0"/>
              <a: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altLang="en-US" sz="3600" smtClean="0"/>
              <a:t>Extended Distributed Channel Access (EDCA)</a:t>
            </a:r>
            <a:endParaRPr lang="el-GR" altLang="en-US" sz="3600" smtClean="0"/>
          </a:p>
        </p:txBody>
      </p:sp>
      <p:sp>
        <p:nvSpPr>
          <p:cNvPr id="91139" name="Rectangle 3"/>
          <p:cNvSpPr>
            <a:spLocks noGrp="1" noChangeArrowheads="1"/>
          </p:cNvSpPr>
          <p:nvPr>
            <p:ph type="body" idx="1"/>
          </p:nvPr>
        </p:nvSpPr>
        <p:spPr/>
        <p:txBody>
          <a:bodyPr/>
          <a:lstStyle/>
          <a:p>
            <a:pPr eaLnBrk="1" hangingPunct="1"/>
            <a:r>
              <a:rPr lang="en-US" altLang="en-US" smtClean="0"/>
              <a:t>DIFS (AIFS in 802.11e)</a:t>
            </a:r>
          </a:p>
          <a:p>
            <a:pPr eaLnBrk="1" hangingPunct="1"/>
            <a:r>
              <a:rPr lang="en-US" altLang="en-US" smtClean="0"/>
              <a:t>CWmin</a:t>
            </a:r>
          </a:p>
          <a:p>
            <a:pPr eaLnBrk="1" hangingPunct="1"/>
            <a:r>
              <a:rPr lang="en-US" altLang="en-US" smtClean="0"/>
              <a:t>CWmax</a:t>
            </a:r>
          </a:p>
          <a:p>
            <a:pPr eaLnBrk="1" hangingPunct="1"/>
            <a:r>
              <a:rPr lang="en-US" altLang="en-US" smtClean="0"/>
              <a:t>Transmission Opportunity (TXOP)</a:t>
            </a:r>
          </a:p>
          <a:p>
            <a:pPr eaLnBrk="1" hangingPunct="1"/>
            <a:endParaRPr lang="el-GR" altLang="en-US" smtClean="0"/>
          </a:p>
          <a:p>
            <a:pPr eaLnBrk="1" hangingPunct="1">
              <a:buFontTx/>
              <a:buNone/>
            </a:pPr>
            <a:r>
              <a:rPr lang="en-US" altLang="en-US" smtClean="0"/>
              <a:t>Can also differentiate:</a:t>
            </a:r>
            <a:endParaRPr lang="el-GR" altLang="en-US" smtClean="0"/>
          </a:p>
          <a:p>
            <a:pPr eaLnBrk="1" hangingPunct="1"/>
            <a:r>
              <a:rPr lang="en-US" altLang="en-US" smtClean="0"/>
              <a:t>Persistence Factor (PF): CW increase after collision</a:t>
            </a:r>
            <a:endParaRPr lang="el-GR" altLang="en-US" smtClean="0"/>
          </a:p>
          <a:p>
            <a:pPr eaLnBrk="1" hangingPunct="1"/>
            <a:endParaRPr lang="el-GR" altLang="en-US" smtClean="0"/>
          </a:p>
        </p:txBody>
      </p:sp>
      <p:sp>
        <p:nvSpPr>
          <p:cNvPr id="91140" name="AutoShape 4" descr="edca"/>
          <p:cNvSpPr>
            <a:spLocks/>
          </p:cNvSpPr>
          <p:nvPr/>
        </p:nvSpPr>
        <p:spPr bwMode="auto">
          <a:xfrm>
            <a:off x="6910388" y="1447800"/>
            <a:ext cx="312737" cy="2019300"/>
          </a:xfrm>
          <a:prstGeom prst="rightBrace">
            <a:avLst>
              <a:gd name="adj1" fmla="val 5380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1141" name="Text Box 5"/>
          <p:cNvSpPr txBox="1">
            <a:spLocks noChangeArrowheads="1"/>
          </p:cNvSpPr>
          <p:nvPr/>
        </p:nvSpPr>
        <p:spPr bwMode="auto">
          <a:xfrm>
            <a:off x="7270750" y="1951038"/>
            <a:ext cx="18732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SzTx/>
              <a:buFontTx/>
              <a:buNone/>
            </a:pPr>
            <a:r>
              <a:rPr lang="en-US" altLang="en-US" sz="2800"/>
              <a:t>Supported by EDCA</a:t>
            </a:r>
            <a:endParaRPr lang="en-GB" altLang="en-US" sz="280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descr="802.11e"/>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C00000"/>
              </a:buClr>
              <a:buSzPct val="110000"/>
              <a:buChar char="•"/>
              <a:defRPr sz="3200">
                <a:solidFill>
                  <a:schemeClr val="tx1"/>
                </a:solidFill>
                <a:latin typeface="Arial" charset="0"/>
              </a:defRPr>
            </a:lvl1pPr>
            <a:lvl2pPr marL="742950" indent="-285750" eaLnBrk="0" hangingPunct="0">
              <a:spcBef>
                <a:spcPct val="20000"/>
              </a:spcBef>
              <a:buClr>
                <a:srgbClr val="C00000"/>
              </a:buClr>
              <a:buFont typeface="Wingdings" pitchFamily="2" charset="2"/>
              <a:buChar char="§"/>
              <a:defRPr sz="2800">
                <a:solidFill>
                  <a:schemeClr val="tx1"/>
                </a:solidFill>
                <a:latin typeface="Arial" charset="0"/>
              </a:defRPr>
            </a:lvl2pPr>
            <a:lvl3pPr marL="1143000" indent="-228600" eaLnBrk="0" hangingPunct="0">
              <a:spcBef>
                <a:spcPct val="20000"/>
              </a:spcBef>
              <a:buClr>
                <a:srgbClr val="C00000"/>
              </a:buClr>
              <a:buFont typeface="Symbol" pitchFamily="18"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sp>
        <p:nvSpPr>
          <p:cNvPr id="92163" name="Rectangle 2"/>
          <p:cNvSpPr>
            <a:spLocks noGrp="1" noChangeArrowheads="1"/>
          </p:cNvSpPr>
          <p:nvPr>
            <p:ph type="title"/>
          </p:nvPr>
        </p:nvSpPr>
        <p:spPr/>
        <p:txBody>
          <a:bodyPr/>
          <a:lstStyle/>
          <a:p>
            <a:pPr eaLnBrk="1" hangingPunct="1"/>
            <a:r>
              <a:rPr lang="en-US" altLang="en-US" smtClean="0"/>
              <a:t>802.11e Access Categories</a:t>
            </a:r>
            <a:endParaRPr lang="el-GR" altLang="en-US" smtClean="0"/>
          </a:p>
        </p:txBody>
      </p:sp>
      <p:sp>
        <p:nvSpPr>
          <p:cNvPr id="92164" name="Rectangle 3"/>
          <p:cNvSpPr>
            <a:spLocks noGrp="1" noChangeArrowheads="1"/>
          </p:cNvSpPr>
          <p:nvPr>
            <p:ph type="body" idx="1"/>
          </p:nvPr>
        </p:nvSpPr>
        <p:spPr/>
        <p:txBody>
          <a:bodyPr/>
          <a:lstStyle/>
          <a:p>
            <a:pPr eaLnBrk="1" hangingPunct="1"/>
            <a:endParaRPr lang="en-US" altLang="en-US" smtClean="0"/>
          </a:p>
        </p:txBody>
      </p:sp>
      <p:pic>
        <p:nvPicPr>
          <p:cNvPr id="92165" name="Picture 4" descr="802.11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95425"/>
            <a:ext cx="716280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altLang="en-US" smtClean="0"/>
              <a:t>802.11e multiple backoff entities</a:t>
            </a:r>
            <a:endParaRPr lang="el-GR" altLang="en-US" smtClean="0"/>
          </a:p>
        </p:txBody>
      </p:sp>
      <p:sp>
        <p:nvSpPr>
          <p:cNvPr id="93187" name="Rectangle 3"/>
          <p:cNvSpPr>
            <a:spLocks noGrp="1" noChangeArrowheads="1"/>
          </p:cNvSpPr>
          <p:nvPr>
            <p:ph type="body" idx="1"/>
          </p:nvPr>
        </p:nvSpPr>
        <p:spPr/>
        <p:txBody>
          <a:bodyPr/>
          <a:lstStyle/>
          <a:p>
            <a:pPr eaLnBrk="1" hangingPunct="1"/>
            <a:endParaRPr lang="en-US" altLang="en-US" smtClean="0"/>
          </a:p>
        </p:txBody>
      </p:sp>
      <p:pic>
        <p:nvPicPr>
          <p:cNvPr id="93188" name="Picture 4" descr="BACKOFF ENT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8915400"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ltLang="en-US" smtClean="0"/>
              <a:t>Other 802.11 enhancements</a:t>
            </a:r>
            <a:endParaRPr lang="el-GR" altLang="en-US" smtClean="0"/>
          </a:p>
        </p:txBody>
      </p:sp>
      <p:sp>
        <p:nvSpPr>
          <p:cNvPr id="94211" name="Rectangle 3"/>
          <p:cNvSpPr>
            <a:spLocks noGrp="1" noChangeArrowheads="1"/>
          </p:cNvSpPr>
          <p:nvPr>
            <p:ph type="body" idx="1"/>
          </p:nvPr>
        </p:nvSpPr>
        <p:spPr/>
        <p:txBody>
          <a:bodyPr/>
          <a:lstStyle/>
          <a:p>
            <a:pPr eaLnBrk="1" hangingPunct="1">
              <a:lnSpc>
                <a:spcPct val="90000"/>
              </a:lnSpc>
            </a:pPr>
            <a:r>
              <a:rPr lang="en-US" altLang="en-US" sz="2800" smtClean="0"/>
              <a:t>802.11f: inter-AP communication</a:t>
            </a:r>
          </a:p>
          <a:p>
            <a:pPr eaLnBrk="1" hangingPunct="1">
              <a:lnSpc>
                <a:spcPct val="90000"/>
              </a:lnSpc>
            </a:pPr>
            <a:r>
              <a:rPr lang="en-US" altLang="en-US" sz="2800" smtClean="0"/>
              <a:t>802.11h: dynamic frequency selection and power control</a:t>
            </a:r>
          </a:p>
          <a:p>
            <a:pPr eaLnBrk="1" hangingPunct="1">
              <a:lnSpc>
                <a:spcPct val="90000"/>
              </a:lnSpc>
            </a:pPr>
            <a:r>
              <a:rPr lang="en-US" altLang="en-US" sz="2800" smtClean="0"/>
              <a:t>802.11i: enhanced security</a:t>
            </a:r>
          </a:p>
          <a:p>
            <a:pPr eaLnBrk="1" hangingPunct="1">
              <a:lnSpc>
                <a:spcPct val="90000"/>
              </a:lnSpc>
            </a:pPr>
            <a:r>
              <a:rPr lang="en-US" altLang="en-US" sz="2800" smtClean="0"/>
              <a:t>802.11k: Radio measurements</a:t>
            </a:r>
          </a:p>
          <a:p>
            <a:pPr eaLnBrk="1" hangingPunct="1">
              <a:lnSpc>
                <a:spcPct val="90000"/>
              </a:lnSpc>
            </a:pPr>
            <a:r>
              <a:rPr lang="en-US" altLang="en-US" sz="2800" smtClean="0"/>
              <a:t>802.11p</a:t>
            </a:r>
          </a:p>
          <a:p>
            <a:pPr lvl="1" eaLnBrk="1" hangingPunct="1">
              <a:lnSpc>
                <a:spcPct val="90000"/>
              </a:lnSpc>
            </a:pPr>
            <a:r>
              <a:rPr lang="en-US" altLang="en-US" smtClean="0"/>
              <a:t>WAVE: wireless access for vehicular environments</a:t>
            </a:r>
          </a:p>
          <a:p>
            <a:pPr eaLnBrk="1" hangingPunct="1">
              <a:lnSpc>
                <a:spcPct val="90000"/>
              </a:lnSpc>
            </a:pPr>
            <a:r>
              <a:rPr lang="en-US" altLang="en-US" sz="2800" smtClean="0"/>
              <a:t>802.11r: reduction of handoff latency</a:t>
            </a:r>
          </a:p>
          <a:p>
            <a:pPr eaLnBrk="1" hangingPunct="1">
              <a:lnSpc>
                <a:spcPct val="90000"/>
              </a:lnSpc>
            </a:pPr>
            <a:r>
              <a:rPr lang="en-US" altLang="en-US" sz="2800" smtClean="0"/>
              <a:t>802.11s</a:t>
            </a:r>
          </a:p>
          <a:p>
            <a:pPr lvl="1" eaLnBrk="1" hangingPunct="1">
              <a:lnSpc>
                <a:spcPct val="90000"/>
              </a:lnSpc>
            </a:pPr>
            <a:r>
              <a:rPr lang="en-US" altLang="en-US" smtClean="0"/>
              <a:t>Mesh networking</a:t>
            </a:r>
          </a:p>
          <a:p>
            <a:pPr lvl="1" eaLnBrk="1" hangingPunct="1">
              <a:lnSpc>
                <a:spcPct val="90000"/>
              </a:lnSpc>
            </a:pPr>
            <a:endParaRPr lang="en-US" altLang="en-US" smtClean="0"/>
          </a:p>
          <a:p>
            <a:pPr eaLnBrk="1" hangingPunct="1">
              <a:lnSpc>
                <a:spcPct val="90000"/>
              </a:lnSpc>
            </a:pPr>
            <a:endParaRPr lang="el-GR" altLang="en-US" sz="280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838200" y="1295400"/>
            <a:ext cx="7772400" cy="1470025"/>
          </a:xfrm>
        </p:spPr>
        <p:txBody>
          <a:bodyPr/>
          <a:lstStyle/>
          <a:p>
            <a:r>
              <a:rPr lang="el-GR" dirty="0" smtClean="0"/>
              <a:t>Τέλος Ενότητας #</a:t>
            </a:r>
            <a:r>
              <a:rPr lang="en-US" dirty="0" smtClean="0"/>
              <a:t> </a:t>
            </a:r>
            <a:r>
              <a:rPr lang="el-GR" dirty="0"/>
              <a:t>5</a:t>
            </a:r>
            <a:endParaRPr lang="el-GR" dirty="0"/>
          </a:p>
        </p:txBody>
      </p:sp>
      <p:pic>
        <p:nvPicPr>
          <p:cNvPr id="27" name="Picture 2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6"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
        <p:nvSpPr>
          <p:cNvPr id="8" name="Υπότιτλος 2"/>
          <p:cNvSpPr>
            <a:spLocks noGrp="1"/>
          </p:cNvSpPr>
          <p:nvPr>
            <p:ph type="subTitle" idx="1"/>
          </p:nvPr>
        </p:nvSpPr>
        <p:spPr>
          <a:xfrm>
            <a:off x="1371600" y="2590800"/>
            <a:ext cx="6934200" cy="2895600"/>
          </a:xfrm>
        </p:spPr>
        <p:txBody>
          <a:bodyPr>
            <a:noAutofit/>
          </a:bodyPr>
          <a:lstStyle/>
          <a:p>
            <a:r>
              <a:rPr lang="el-GR" sz="2800" b="1" dirty="0" smtClean="0"/>
              <a:t>Μάθημα: </a:t>
            </a:r>
            <a:r>
              <a:rPr lang="el-GR" sz="2800" b="1" dirty="0" smtClean="0"/>
              <a:t>Ασύρματα Δίκτυα και Κινητές Επικοινωνίες</a:t>
            </a:r>
            <a:endParaRPr lang="el-GR" sz="2800" b="1" dirty="0" smtClean="0"/>
          </a:p>
          <a:p>
            <a:r>
              <a:rPr lang="el-GR" sz="2800" b="1" dirty="0" smtClean="0"/>
              <a:t>Ενότητα </a:t>
            </a:r>
            <a:r>
              <a:rPr lang="en-US" sz="2800" b="1" dirty="0" smtClean="0"/>
              <a:t># </a:t>
            </a:r>
            <a:r>
              <a:rPr lang="el-GR" sz="2800" b="1" dirty="0"/>
              <a:t>5</a:t>
            </a:r>
            <a:r>
              <a:rPr lang="el-GR" sz="2800" b="1" dirty="0" smtClean="0"/>
              <a:t>:</a:t>
            </a:r>
            <a:r>
              <a:rPr lang="en-US" sz="2800" dirty="0" smtClean="0"/>
              <a:t> </a:t>
            </a:r>
            <a:r>
              <a:rPr lang="el-GR" altLang="en-US" sz="2800" dirty="0"/>
              <a:t>Ασύρματα Τοπικά Δίκτυα (</a:t>
            </a:r>
            <a:r>
              <a:rPr lang="en-US" altLang="en-US" sz="2800" dirty="0"/>
              <a:t>Wireless LANS - IEEE 802.11</a:t>
            </a:r>
            <a:r>
              <a:rPr lang="en-US" altLang="en-US" sz="2800" dirty="0" smtClean="0"/>
              <a:t>)</a:t>
            </a:r>
            <a:endParaRPr lang="el-GR" altLang="en-US" sz="2800" dirty="0" smtClean="0"/>
          </a:p>
          <a:p>
            <a:r>
              <a:rPr lang="el-GR" sz="2800" b="1" dirty="0" smtClean="0"/>
              <a:t>Διδάσκων</a:t>
            </a:r>
            <a:r>
              <a:rPr lang="el-GR" sz="2800" b="1" dirty="0" smtClean="0"/>
              <a:t>: </a:t>
            </a:r>
            <a:r>
              <a:rPr lang="el-GR" sz="2800" dirty="0" smtClean="0"/>
              <a:t>Βασίλειος Σύρης</a:t>
            </a:r>
            <a:endParaRPr lang="el-GR" sz="2800" dirty="0" smtClean="0"/>
          </a:p>
          <a:p>
            <a:r>
              <a:rPr lang="el-GR" sz="2800" b="1" dirty="0" smtClean="0"/>
              <a:t>Τμήμα: </a:t>
            </a:r>
            <a:r>
              <a:rPr lang="el-GR" sz="2800" dirty="0" smtClean="0"/>
              <a:t>Πληροφορικής</a:t>
            </a:r>
          </a:p>
        </p:txBody>
      </p:sp>
    </p:spTree>
    <p:extLst>
      <p:ext uri="{BB962C8B-B14F-4D97-AF65-F5344CB8AC3E}">
        <p14:creationId xmlns:p14="http://schemas.microsoft.com/office/powerpoint/2010/main" val="1392130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0"/>
            <a:ext cx="8610600" cy="1219200"/>
          </a:xfrm>
        </p:spPr>
        <p:txBody>
          <a:bodyPr/>
          <a:lstStyle/>
          <a:p>
            <a:pPr eaLnBrk="1" hangingPunct="1"/>
            <a:r>
              <a:rPr lang="en-US" altLang="en-US" smtClean="0"/>
              <a:t>802.11 architecture – two modes</a:t>
            </a:r>
          </a:p>
        </p:txBody>
      </p:sp>
      <p:pic>
        <p:nvPicPr>
          <p:cNvPr id="11267" name="Picture 3" descr="m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05000"/>
            <a:ext cx="8793163"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Line 4" descr="802.11"/>
          <p:cNvSpPr>
            <a:spLocks noChangeShapeType="1"/>
          </p:cNvSpPr>
          <p:nvPr/>
        </p:nvSpPr>
        <p:spPr bwMode="auto">
          <a:xfrm rot="-1163449">
            <a:off x="5457825" y="1019175"/>
            <a:ext cx="300038" cy="5783263"/>
          </a:xfrm>
          <a:prstGeom prst="line">
            <a:avLst/>
          </a:prstGeom>
          <a:noFill/>
          <a:ln w="19050">
            <a:solidFill>
              <a:schemeClr val="bg2"/>
            </a:solidFill>
            <a:prstDash val="dash"/>
            <a:round/>
            <a:headEnd/>
            <a:tailEn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22253</TotalTime>
  <Words>4582</Words>
  <Application>Microsoft Office PowerPoint</Application>
  <PresentationFormat>On-screen Show (4:3)</PresentationFormat>
  <Paragraphs>1037</Paragraphs>
  <Slides>89</Slides>
  <Notes>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89</vt:i4>
      </vt:variant>
    </vt:vector>
  </HeadingPairs>
  <TitlesOfParts>
    <vt:vector size="93" baseType="lpstr">
      <vt:lpstr>Default Design</vt:lpstr>
      <vt:lpstr>Θέμα του Office</vt:lpstr>
      <vt:lpstr>1_Default Design</vt:lpstr>
      <vt:lpstr>Clip</vt:lpstr>
      <vt:lpstr>Ασύρματα Δίκτυα και Κινητές Επικοινωνίες</vt:lpstr>
      <vt:lpstr>IEEE 802.11 Wireless LANs</vt:lpstr>
      <vt:lpstr>IEEE 802.11 - WiFi</vt:lpstr>
      <vt:lpstr>IEEE 802.11 and OSI model</vt:lpstr>
      <vt:lpstr>802.11 scope &amp; modules</vt:lpstr>
      <vt:lpstr>IEEE 802.11 standards</vt:lpstr>
      <vt:lpstr>Comparison of wireless standards</vt:lpstr>
      <vt:lpstr>WLAN usage</vt:lpstr>
      <vt:lpstr>802.11 architecture – two modes</vt:lpstr>
      <vt:lpstr>Wi-Fi P2P / Direct</vt:lpstr>
      <vt:lpstr>Wi-Fi Direct use cases</vt:lpstr>
      <vt:lpstr>Wi-Fi Direct use cases</vt:lpstr>
      <vt:lpstr>Wi-Fi Direct use cases</vt:lpstr>
      <vt:lpstr>Infrastructure-based wireless network</vt:lpstr>
      <vt:lpstr>Infrastructure-based wireless network (cont.)</vt:lpstr>
      <vt:lpstr>Ad hoc wireless network</vt:lpstr>
      <vt:lpstr>Ad hoc wireless network (cont)</vt:lpstr>
      <vt:lpstr>IEEE 802.11 architecture and layers</vt:lpstr>
      <vt:lpstr>Original 802.11 PHY specification</vt:lpstr>
      <vt:lpstr>802.11 PHY specifications</vt:lpstr>
      <vt:lpstr>802.11 PHY specifications</vt:lpstr>
      <vt:lpstr>802.11b PHY Technologies</vt:lpstr>
      <vt:lpstr>Why Spread Spectrum ?</vt:lpstr>
      <vt:lpstr>Spread Spectrum</vt:lpstr>
      <vt:lpstr>Frequency Hopping SS (FHSS)</vt:lpstr>
      <vt:lpstr>Direct Sequence SS</vt:lpstr>
      <vt:lpstr>802.11b (2.4 GHz) channels</vt:lpstr>
      <vt:lpstr>PHY Sublayers</vt:lpstr>
      <vt:lpstr>PLCP (802.11b)</vt:lpstr>
      <vt:lpstr>802.11 components</vt:lpstr>
      <vt:lpstr>Basic Service Set (BSS)</vt:lpstr>
      <vt:lpstr>Extended Service Set (ESS)</vt:lpstr>
      <vt:lpstr>Distribution System (DS)</vt:lpstr>
      <vt:lpstr>802.11 and fixed network</vt:lpstr>
      <vt:lpstr>802.11 identifiers</vt:lpstr>
      <vt:lpstr>802.11 frame</vt:lpstr>
      <vt:lpstr>Addresses</vt:lpstr>
      <vt:lpstr>Address fields</vt:lpstr>
      <vt:lpstr>To/From DS bit</vt:lpstr>
      <vt:lpstr>802.11 addressing</vt:lpstr>
      <vt:lpstr>Frame types</vt:lpstr>
      <vt:lpstr>802.11 MAC</vt:lpstr>
      <vt:lpstr>802.11 MAC (cont)</vt:lpstr>
      <vt:lpstr>802.11 MAC (DCF)</vt:lpstr>
      <vt:lpstr>Wireless collision detection</vt:lpstr>
      <vt:lpstr>Inter-frame Spacing</vt:lpstr>
      <vt:lpstr> </vt:lpstr>
      <vt:lpstr> </vt:lpstr>
      <vt:lpstr>CSMA/CA</vt:lpstr>
      <vt:lpstr> </vt:lpstr>
      <vt:lpstr>Collision Avoidance</vt:lpstr>
      <vt:lpstr>Collision Avoidance: Example</vt:lpstr>
      <vt:lpstr>Collision Avoidance: Exponential Backoff</vt:lpstr>
      <vt:lpstr>Hidden Node Problem</vt:lpstr>
      <vt:lpstr>Exposed Node Problem</vt:lpstr>
      <vt:lpstr>4-way handshake using RTS/CTS</vt:lpstr>
      <vt:lpstr> </vt:lpstr>
      <vt:lpstr> </vt:lpstr>
      <vt:lpstr>RTS/CTS overhead impact</vt:lpstr>
      <vt:lpstr>802.11 Point Coordination Function (PCF)</vt:lpstr>
      <vt:lpstr>DCF and PCF operation</vt:lpstr>
      <vt:lpstr>802.11 MAC management</vt:lpstr>
      <vt:lpstr>Synchronization</vt:lpstr>
      <vt:lpstr>802.11 association and roaming</vt:lpstr>
      <vt:lpstr>802.11 channels and association</vt:lpstr>
      <vt:lpstr>Passive vs. active scanning</vt:lpstr>
      <vt:lpstr>802.11 roaming</vt:lpstr>
      <vt:lpstr>802.11 roaming (cont)</vt:lpstr>
      <vt:lpstr> </vt:lpstr>
      <vt:lpstr>Reactive and proactive scanning</vt:lpstr>
      <vt:lpstr>802.11 rate adaptation</vt:lpstr>
      <vt:lpstr>802.11 power management</vt:lpstr>
      <vt:lpstr> </vt:lpstr>
      <vt:lpstr>MAC management frames</vt:lpstr>
      <vt:lpstr>MAC management frames (cont)</vt:lpstr>
      <vt:lpstr>Fragmentation and reassembly</vt:lpstr>
      <vt:lpstr>Fragmentation</vt:lpstr>
      <vt:lpstr>802.11 security</vt:lpstr>
      <vt:lpstr>WEP: Wired Equivalent Privacy</vt:lpstr>
      <vt:lpstr>802.11i – Operational Components</vt:lpstr>
      <vt:lpstr>Actions of each phase</vt:lpstr>
      <vt:lpstr>Actions of each phase (cont)</vt:lpstr>
      <vt:lpstr>Data transfer</vt:lpstr>
      <vt:lpstr>Data transfer requirements</vt:lpstr>
      <vt:lpstr>Extended Distributed Channel Access (EDCA)</vt:lpstr>
      <vt:lpstr>802.11e Access Categories</vt:lpstr>
      <vt:lpstr>802.11e multiple backoff entities</vt:lpstr>
      <vt:lpstr>Other 802.11 enhancements</vt:lpstr>
      <vt:lpstr>Τέλος Ενότητας # 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V.A.Siris</dc:creator>
  <cp:lastModifiedBy>vaggelisdouros</cp:lastModifiedBy>
  <cp:revision>220</cp:revision>
  <cp:lastPrinted>1601-01-01T00:00:00Z</cp:lastPrinted>
  <dcterms:created xsi:type="dcterms:W3CDTF">1601-01-01T00:00:00Z</dcterms:created>
  <dcterms:modified xsi:type="dcterms:W3CDTF">2015-11-26T21:10:23Z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