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19"/>
  </p:notesMasterIdLst>
  <p:sldIdLst>
    <p:sldId id="929" r:id="rId3"/>
    <p:sldId id="417" r:id="rId4"/>
    <p:sldId id="418" r:id="rId5"/>
    <p:sldId id="456" r:id="rId6"/>
    <p:sldId id="457" r:id="rId7"/>
    <p:sldId id="458" r:id="rId8"/>
    <p:sldId id="842" r:id="rId9"/>
    <p:sldId id="453" r:id="rId10"/>
    <p:sldId id="434" r:id="rId11"/>
    <p:sldId id="427" r:id="rId12"/>
    <p:sldId id="447" r:id="rId13"/>
    <p:sldId id="455" r:id="rId14"/>
    <p:sldId id="421" r:id="rId15"/>
    <p:sldId id="454" r:id="rId16"/>
    <p:sldId id="428" r:id="rId17"/>
    <p:sldId id="429" r:id="rId18"/>
    <p:sldId id="446" r:id="rId19"/>
    <p:sldId id="448" r:id="rId20"/>
    <p:sldId id="461" r:id="rId21"/>
    <p:sldId id="462" r:id="rId22"/>
    <p:sldId id="444" r:id="rId23"/>
    <p:sldId id="650" r:id="rId24"/>
    <p:sldId id="721" r:id="rId25"/>
    <p:sldId id="467" r:id="rId26"/>
    <p:sldId id="491" r:id="rId27"/>
    <p:sldId id="720" r:id="rId28"/>
    <p:sldId id="486" r:id="rId29"/>
    <p:sldId id="487" r:id="rId30"/>
    <p:sldId id="490" r:id="rId31"/>
    <p:sldId id="489" r:id="rId32"/>
    <p:sldId id="488" r:id="rId33"/>
    <p:sldId id="652" r:id="rId34"/>
    <p:sldId id="460" r:id="rId35"/>
    <p:sldId id="468" r:id="rId36"/>
    <p:sldId id="463" r:id="rId37"/>
    <p:sldId id="651" r:id="rId38"/>
    <p:sldId id="464" r:id="rId39"/>
    <p:sldId id="473" r:id="rId40"/>
    <p:sldId id="476" r:id="rId41"/>
    <p:sldId id="669" r:id="rId42"/>
    <p:sldId id="668" r:id="rId43"/>
    <p:sldId id="653" r:id="rId44"/>
    <p:sldId id="492" r:id="rId45"/>
    <p:sldId id="494" r:id="rId46"/>
    <p:sldId id="654" r:id="rId47"/>
    <p:sldId id="495" r:id="rId48"/>
    <p:sldId id="493" r:id="rId49"/>
    <p:sldId id="656" r:id="rId50"/>
    <p:sldId id="655" r:id="rId51"/>
    <p:sldId id="500" r:id="rId52"/>
    <p:sldId id="501" r:id="rId53"/>
    <p:sldId id="503" r:id="rId54"/>
    <p:sldId id="502" r:id="rId55"/>
    <p:sldId id="539" r:id="rId56"/>
    <p:sldId id="498" r:id="rId57"/>
    <p:sldId id="499" r:id="rId58"/>
    <p:sldId id="497" r:id="rId59"/>
    <p:sldId id="921" r:id="rId60"/>
    <p:sldId id="504" r:id="rId61"/>
    <p:sldId id="670" r:id="rId62"/>
    <p:sldId id="507" r:id="rId63"/>
    <p:sldId id="523" r:id="rId64"/>
    <p:sldId id="657" r:id="rId65"/>
    <p:sldId id="508" r:id="rId66"/>
    <p:sldId id="923" r:id="rId67"/>
    <p:sldId id="506" r:id="rId68"/>
    <p:sldId id="659" r:id="rId69"/>
    <p:sldId id="660" r:id="rId70"/>
    <p:sldId id="671" r:id="rId71"/>
    <p:sldId id="843" r:id="rId72"/>
    <p:sldId id="661" r:id="rId73"/>
    <p:sldId id="520" r:id="rId74"/>
    <p:sldId id="663" r:id="rId75"/>
    <p:sldId id="664" r:id="rId76"/>
    <p:sldId id="667" r:id="rId77"/>
    <p:sldId id="666" r:id="rId78"/>
    <p:sldId id="665" r:id="rId79"/>
    <p:sldId id="673" r:id="rId80"/>
    <p:sldId id="521" r:id="rId81"/>
    <p:sldId id="672" r:id="rId82"/>
    <p:sldId id="674" r:id="rId83"/>
    <p:sldId id="675" r:id="rId84"/>
    <p:sldId id="524" r:id="rId85"/>
    <p:sldId id="924" r:id="rId86"/>
    <p:sldId id="734" r:id="rId87"/>
    <p:sldId id="735" r:id="rId88"/>
    <p:sldId id="737" r:id="rId89"/>
    <p:sldId id="522" r:id="rId90"/>
    <p:sldId id="736" r:id="rId91"/>
    <p:sldId id="518" r:id="rId92"/>
    <p:sldId id="519" r:id="rId93"/>
    <p:sldId id="925" r:id="rId94"/>
    <p:sldId id="926" r:id="rId95"/>
    <p:sldId id="927" r:id="rId96"/>
    <p:sldId id="678" r:id="rId97"/>
    <p:sldId id="677" r:id="rId98"/>
    <p:sldId id="679" r:id="rId99"/>
    <p:sldId id="681" r:id="rId100"/>
    <p:sldId id="535" r:id="rId101"/>
    <p:sldId id="738" r:id="rId102"/>
    <p:sldId id="680" r:id="rId103"/>
    <p:sldId id="844" r:id="rId104"/>
    <p:sldId id="845" r:id="rId105"/>
    <p:sldId id="846" r:id="rId106"/>
    <p:sldId id="847" r:id="rId107"/>
    <p:sldId id="512" r:id="rId108"/>
    <p:sldId id="533" r:id="rId109"/>
    <p:sldId id="928" r:id="rId110"/>
    <p:sldId id="532" r:id="rId111"/>
    <p:sldId id="513" r:id="rId112"/>
    <p:sldId id="536" r:id="rId113"/>
    <p:sldId id="537" r:id="rId114"/>
    <p:sldId id="662" r:id="rId115"/>
    <p:sldId id="505" r:id="rId116"/>
    <p:sldId id="922" r:id="rId117"/>
    <p:sldId id="930" r:id="rId1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0099"/>
    <a:srgbClr val="660066"/>
    <a:srgbClr val="008000"/>
    <a:srgbClr val="FF3300"/>
    <a:srgbClr val="FF9900"/>
    <a:srgbClr val="CC66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7" autoAdjust="0"/>
    <p:restoredTop sz="94790" autoAdjust="0"/>
  </p:normalViewPr>
  <p:slideViewPr>
    <p:cSldViewPr>
      <p:cViewPr>
        <p:scale>
          <a:sx n="60" d="100"/>
          <a:sy n="60" d="100"/>
        </p:scale>
        <p:origin x="-114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t" anchorCtr="0" compatLnSpc="1">
            <a:prstTxWarp prst="textNoShape">
              <a:avLst/>
            </a:prstTxWarp>
          </a:bodyPr>
          <a:lstStyle>
            <a:lvl1pPr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t" anchorCtr="0" compatLnSpc="1">
            <a:prstTxWarp prst="textNoShape">
              <a:avLst/>
            </a:prstTxWarp>
          </a:bodyPr>
          <a:lstStyle>
            <a:lvl1pPr algn="r"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904"/>
            <a:ext cx="5679440" cy="460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438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b" anchorCtr="0" compatLnSpc="1">
            <a:prstTxWarp prst="textNoShape">
              <a:avLst/>
            </a:prstTxWarp>
          </a:bodyPr>
          <a:lstStyle>
            <a:lvl1pPr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0438"/>
            <a:ext cx="3076363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0" tIns="48085" rIns="96170" bIns="48085" numCol="1" anchor="b" anchorCtr="0" compatLnSpc="1">
            <a:prstTxWarp prst="textNoShape">
              <a:avLst/>
            </a:prstTxWarp>
          </a:bodyPr>
          <a:lstStyle>
            <a:lvl1pPr algn="r" defTabSz="962520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EB5D1350-BF4C-4C4F-BD13-AF064625D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160" indent="-18016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3CC3C5F-7C7A-4C7C-A438-5B033F0BAB57}" type="slidenum">
              <a:rPr lang="en-US" altLang="en-US" sz="1300">
                <a:cs typeface="Arial" pitchFamily="34" charset="0"/>
              </a:rPr>
              <a:pPr eaLnBrk="1" hangingPunct="1"/>
              <a:t>10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F0DB816-7EB2-442A-A536-A52CF5EF7CCC}" type="slidenum">
              <a:rPr lang="en-US" altLang="en-US" sz="1300">
                <a:cs typeface="Arial" pitchFamily="34" charset="0"/>
              </a:rPr>
              <a:pPr eaLnBrk="1" hangingPunct="1"/>
              <a:t>105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06B146C-AFAC-481A-A596-ACFDB3E50875}" type="slidenum">
              <a:rPr lang="en-US" altLang="en-US" sz="1300">
                <a:cs typeface="Arial" pitchFamily="34" charset="0"/>
              </a:rPr>
              <a:pPr eaLnBrk="1" hangingPunct="1"/>
              <a:t>106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3EC6630-E878-4D64-A884-56D661B39AF7}" type="slidenum">
              <a:rPr lang="en-US" altLang="en-US" sz="1300">
                <a:cs typeface="Arial" pitchFamily="34" charset="0"/>
              </a:rPr>
              <a:pPr eaLnBrk="1" hangingPunct="1"/>
              <a:t>107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76257AE-5756-4945-875F-2BD2C898C085}" type="slidenum">
              <a:rPr lang="en-US" altLang="en-US" sz="1300">
                <a:cs typeface="Arial" pitchFamily="34" charset="0"/>
              </a:rPr>
              <a:pPr eaLnBrk="1" hangingPunct="1"/>
              <a:t>109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5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CBB1889-5EFD-4250-8178-94B592A1EBD9}" type="slidenum">
              <a:rPr lang="en-US" altLang="en-US" sz="1300">
                <a:cs typeface="Arial" pitchFamily="34" charset="0"/>
              </a:rPr>
              <a:pPr eaLnBrk="1" hangingPunct="1"/>
              <a:t>110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5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C4C598C-738B-4060-B3FE-313486678246}" type="slidenum">
              <a:rPr lang="en-US" altLang="en-US" sz="1300">
                <a:cs typeface="Arial" pitchFamily="34" charset="0"/>
              </a:rPr>
              <a:pPr eaLnBrk="1" hangingPunct="1"/>
              <a:t>111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5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2498995-CD50-4F9E-A247-316E781E22B0}" type="slidenum">
              <a:rPr lang="en-US" altLang="en-US" sz="1300">
                <a:cs typeface="Arial" pitchFamily="34" charset="0"/>
              </a:rPr>
              <a:pPr eaLnBrk="1" hangingPunct="1"/>
              <a:t>112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5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75174DE-BBE3-4044-B462-5E21FCECFAE1}" type="slidenum">
              <a:rPr lang="en-US" altLang="en-US" sz="1300">
                <a:cs typeface="Arial" pitchFamily="34" charset="0"/>
              </a:rPr>
              <a:pPr eaLnBrk="1" hangingPunct="1"/>
              <a:t>113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5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0CDCE3A-A80B-4B1A-994D-77748B42E7E5}" type="slidenum">
              <a:rPr lang="en-US" altLang="en-US" sz="1300">
                <a:cs typeface="Arial" pitchFamily="34" charset="0"/>
              </a:rPr>
              <a:pPr eaLnBrk="1" hangingPunct="1"/>
              <a:t>114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5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1616E29-9002-4393-A57B-565D5BA5A535}" type="slidenum">
              <a:rPr lang="en-US" altLang="en-US" sz="1300">
                <a:cs typeface="Arial" pitchFamily="34" charset="0"/>
              </a:rPr>
              <a:pPr eaLnBrk="1" hangingPunct="1"/>
              <a:t>115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5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2CBA00-37B9-4522-87B3-0E0BAA2FCF56}" type="slidenum">
              <a:rPr lang="en-US" altLang="en-US" sz="1300">
                <a:cs typeface="Arial" pitchFamily="34" charset="0"/>
              </a:rPr>
              <a:pPr eaLnBrk="1" hangingPunct="1"/>
              <a:t>11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00C35FC-D6BB-4ABF-9F7B-A6D7D3463186}" type="slidenum">
              <a:rPr lang="en-US" altLang="en-US" sz="1300">
                <a:cs typeface="Arial" pitchFamily="34" charset="0"/>
              </a:rPr>
              <a:pPr eaLnBrk="1" hangingPunct="1"/>
              <a:t>12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9E1783C-7B1A-4125-AE7B-89F14AFA1F6E}" type="slidenum">
              <a:rPr lang="en-US" altLang="en-US" sz="1300">
                <a:cs typeface="Arial" pitchFamily="34" charset="0"/>
              </a:rPr>
              <a:pPr eaLnBrk="1" hangingPunct="1"/>
              <a:t>13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58AEBCD-A04C-4310-9DBA-4E5070C777DD}" type="slidenum">
              <a:rPr lang="en-US" altLang="en-US" sz="1300">
                <a:cs typeface="Arial" pitchFamily="34" charset="0"/>
              </a:rPr>
              <a:pPr eaLnBrk="1" hangingPunct="1"/>
              <a:t>14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0274C22-2759-4AE3-BD13-CE7D59B5B7DD}" type="slidenum">
              <a:rPr lang="en-US" altLang="en-US" sz="1300">
                <a:cs typeface="Arial" pitchFamily="34" charset="0"/>
              </a:rPr>
              <a:pPr eaLnBrk="1" hangingPunct="1"/>
              <a:t>15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D53AC16-D399-44D8-845B-A0C4C4B1A6F0}" type="slidenum">
              <a:rPr lang="en-US" altLang="en-US" sz="1300">
                <a:cs typeface="Arial" pitchFamily="34" charset="0"/>
              </a:rPr>
              <a:pPr eaLnBrk="1" hangingPunct="1"/>
              <a:t>16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6ACA438-4D69-41EC-B11D-0127114B9082}" type="slidenum">
              <a:rPr lang="en-US" altLang="en-US" sz="1300">
                <a:cs typeface="Arial" pitchFamily="34" charset="0"/>
              </a:rPr>
              <a:pPr eaLnBrk="1" hangingPunct="1"/>
              <a:t>17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FC5CBC7-8AB3-4F29-A25F-6C1C20F19F1B}" type="slidenum">
              <a:rPr lang="en-US" altLang="en-US" sz="1300">
                <a:cs typeface="Arial" pitchFamily="34" charset="0"/>
              </a:rPr>
              <a:pPr eaLnBrk="1" hangingPunct="1"/>
              <a:t>18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DE976A1-2144-408E-9E76-4BBA2D0EB20A}" type="slidenum">
              <a:rPr lang="en-US" altLang="en-US" sz="1300">
                <a:cs typeface="Arial" pitchFamily="34" charset="0"/>
              </a:rPr>
              <a:pPr eaLnBrk="1" hangingPunct="1"/>
              <a:t>19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AC30D93-ECE5-4083-8222-33D9A9CD99E8}" type="slidenum">
              <a:rPr lang="en-US" altLang="en-US" sz="1300">
                <a:cs typeface="Arial" pitchFamily="34" charset="0"/>
              </a:rPr>
              <a:pPr eaLnBrk="1" hangingPunct="1"/>
              <a:t>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3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880514F-494F-4EF5-9C02-09E23C7C52BF}" type="slidenum">
              <a:rPr lang="en-US" altLang="en-US" sz="1300">
                <a:cs typeface="Arial" pitchFamily="34" charset="0"/>
              </a:rPr>
              <a:pPr eaLnBrk="1" hangingPunct="1"/>
              <a:t>20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5F46AB8-61B9-4EF9-86EE-E81489F5EA3E}" type="slidenum">
              <a:rPr lang="en-US" altLang="en-US" sz="1300">
                <a:cs typeface="Arial" pitchFamily="34" charset="0"/>
              </a:rPr>
              <a:pPr eaLnBrk="1" hangingPunct="1"/>
              <a:t>21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3675EC8-18EE-458D-99EE-BA0991FA6FCF}" type="slidenum">
              <a:rPr lang="en-US" altLang="en-US" sz="1300">
                <a:cs typeface="Arial" pitchFamily="34" charset="0"/>
              </a:rPr>
              <a:pPr eaLnBrk="1" hangingPunct="1"/>
              <a:t>22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6902EDF-C339-4076-B39C-A560D7C94B1B}" type="slidenum">
              <a:rPr lang="en-US" altLang="en-US" sz="1300">
                <a:cs typeface="Arial" pitchFamily="34" charset="0"/>
              </a:rPr>
              <a:pPr eaLnBrk="1" hangingPunct="1"/>
              <a:t>23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00401BC-AEF9-46BD-8C67-3D6E19D262DF}" type="slidenum">
              <a:rPr lang="en-US" altLang="en-US" sz="1300">
                <a:cs typeface="Arial" pitchFamily="34" charset="0"/>
              </a:rPr>
              <a:pPr eaLnBrk="1" hangingPunct="1"/>
              <a:t>24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5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C45AC6F-37A8-4365-A3F0-5748A3DB4223}" type="slidenum">
              <a:rPr lang="en-US" altLang="en-US" sz="1300">
                <a:cs typeface="Arial" pitchFamily="34" charset="0"/>
              </a:rPr>
              <a:pPr eaLnBrk="1" hangingPunct="1"/>
              <a:t>25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658813"/>
            <a:ext cx="5095875" cy="3822700"/>
          </a:xfrm>
          <a:ln/>
        </p:spPr>
      </p:sp>
      <p:sp>
        <p:nvSpPr>
          <p:cNvPr id="76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091" y="4856848"/>
            <a:ext cx="6119860" cy="46090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58" tIns="48081" rIns="96158" bIns="48081"/>
          <a:lstStyle/>
          <a:p>
            <a:pPr eaLnBrk="1" hangingPunct="1"/>
            <a:r>
              <a:rPr lang="en-US" altLang="en-US" smtClean="0"/>
              <a:t>Note mux control inputs have been swapped (for three of the muxes) from the last picture to be consistent with the book.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50F1F10-0C6F-4A07-9B24-D88BBDB3870C}" type="slidenum">
              <a:rPr lang="en-US" altLang="en-US" sz="1300">
                <a:cs typeface="Arial" pitchFamily="34" charset="0"/>
              </a:rPr>
              <a:pPr eaLnBrk="1" hangingPunct="1"/>
              <a:t>26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6AC33FB-1343-481C-BCCA-26FA0B4E9F7B}" type="slidenum">
              <a:rPr lang="en-US" altLang="en-US" sz="1300">
                <a:cs typeface="Arial" pitchFamily="34" charset="0"/>
              </a:rPr>
              <a:pPr eaLnBrk="1" hangingPunct="1"/>
              <a:t>27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658813"/>
            <a:ext cx="5095875" cy="3822700"/>
          </a:xfrm>
          <a:ln/>
        </p:spPr>
      </p:sp>
      <p:sp>
        <p:nvSpPr>
          <p:cNvPr id="76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091" y="4856848"/>
            <a:ext cx="6119860" cy="46090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58" tIns="48081" rIns="96158" bIns="48081"/>
          <a:lstStyle/>
          <a:p>
            <a:pPr eaLnBrk="1" hangingPunct="1"/>
            <a:r>
              <a:rPr lang="en-US" altLang="en-US" smtClean="0"/>
              <a:t>Note mux control inputs have been swapped (for three of the muxes) from the last picture to be consistent with the book.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4640A9A-9955-483A-974D-34F8F19CE2BE}" type="slidenum">
              <a:rPr lang="en-US" altLang="en-US" sz="1300">
                <a:cs typeface="Arial" pitchFamily="34" charset="0"/>
              </a:rPr>
              <a:pPr eaLnBrk="1" hangingPunct="1"/>
              <a:t>28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D8EEDA1-CF99-421F-807E-80C5D42178C6}" type="slidenum">
              <a:rPr lang="en-US" altLang="en-US" sz="1300">
                <a:cs typeface="Arial" pitchFamily="34" charset="0"/>
              </a:rPr>
              <a:pPr eaLnBrk="1" hangingPunct="1"/>
              <a:t>29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505A7C5-57B7-4FA1-A741-A52499EC4388}" type="slidenum">
              <a:rPr lang="en-US" altLang="en-US" sz="1300">
                <a:cs typeface="Arial" pitchFamily="34" charset="0"/>
              </a:rPr>
              <a:pPr eaLnBrk="1" hangingPunct="1"/>
              <a:t>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3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78D0342-CCD4-44EC-A528-A4BC24F0B399}" type="slidenum">
              <a:rPr lang="en-US" altLang="en-US" sz="1300">
                <a:cs typeface="Arial" pitchFamily="34" charset="0"/>
              </a:rPr>
              <a:pPr eaLnBrk="1" hangingPunct="1"/>
              <a:t>30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1FAA4B3-9B6C-468C-92CA-734AD1DE4399}" type="slidenum">
              <a:rPr lang="en-US" altLang="en-US" sz="1300">
                <a:cs typeface="Arial" pitchFamily="34" charset="0"/>
              </a:rPr>
              <a:pPr eaLnBrk="1" hangingPunct="1"/>
              <a:t>31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B5498AF-AC6C-45FE-B226-EC0E760936F1}" type="slidenum">
              <a:rPr lang="en-US" altLang="en-US" sz="1300">
                <a:cs typeface="Arial" pitchFamily="34" charset="0"/>
              </a:rPr>
              <a:pPr eaLnBrk="1" hangingPunct="1"/>
              <a:t>32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D44F68A-9E96-4DDC-98F1-39A394BC21E8}" type="slidenum">
              <a:rPr lang="en-US" altLang="en-US" sz="1300">
                <a:cs typeface="Arial" pitchFamily="34" charset="0"/>
              </a:rPr>
              <a:pPr eaLnBrk="1" hangingPunct="1"/>
              <a:t>33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6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2D8CC07-D2A3-4A50-BEFB-677FD76AC0EF}" type="slidenum">
              <a:rPr lang="en-US" altLang="en-US" sz="1300">
                <a:cs typeface="Arial" pitchFamily="34" charset="0"/>
              </a:rPr>
              <a:pPr eaLnBrk="1" hangingPunct="1"/>
              <a:t>34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CABF0DB-4D8D-47EC-B6CF-A78AFA0CA8A3}" type="slidenum">
              <a:rPr lang="en-US" altLang="en-US" sz="1300">
                <a:cs typeface="Arial" pitchFamily="34" charset="0"/>
              </a:rPr>
              <a:pPr eaLnBrk="1" hangingPunct="1"/>
              <a:t>35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41F4336-9FE1-41A1-B50A-DB10B2EC6693}" type="slidenum">
              <a:rPr lang="en-US" altLang="en-US" sz="1300">
                <a:cs typeface="Arial" pitchFamily="34" charset="0"/>
              </a:rPr>
              <a:pPr eaLnBrk="1" hangingPunct="1"/>
              <a:t>36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97DCA2F-A007-4710-A1D6-74AEDF108B5E}" type="slidenum">
              <a:rPr lang="en-US" altLang="en-US" sz="1300">
                <a:cs typeface="Arial" pitchFamily="34" charset="0"/>
              </a:rPr>
              <a:pPr eaLnBrk="1" hangingPunct="1"/>
              <a:t>37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FB067D2-D7BE-4CEF-8131-F1B6455FF02C}" type="slidenum">
              <a:rPr lang="en-US" altLang="en-US" sz="1300">
                <a:cs typeface="Arial" pitchFamily="34" charset="0"/>
              </a:rPr>
              <a:pPr eaLnBrk="1" hangingPunct="1"/>
              <a:t>38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5759200-D2FE-4F45-A7C1-9C642694F8E9}" type="slidenum">
              <a:rPr lang="en-US" altLang="en-US" sz="1300">
                <a:cs typeface="Arial" pitchFamily="34" charset="0"/>
              </a:rPr>
              <a:pPr eaLnBrk="1" hangingPunct="1"/>
              <a:t>39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16FACCA-190E-45DC-9ACB-CE82691EB05C}" type="slidenum">
              <a:rPr lang="en-US" altLang="en-US" sz="1300">
                <a:cs typeface="Arial" pitchFamily="34" charset="0"/>
              </a:rPr>
              <a:pPr eaLnBrk="1" hangingPunct="1"/>
              <a:t>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3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74EDAF8-A053-4A20-8FF7-C21B588CF234}" type="slidenum">
              <a:rPr lang="en-US" altLang="en-US" sz="1300">
                <a:cs typeface="Arial" pitchFamily="34" charset="0"/>
              </a:rPr>
              <a:pPr eaLnBrk="1" hangingPunct="1"/>
              <a:t>40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C397278-E446-4F90-899F-8064D419DBD9}" type="slidenum">
              <a:rPr lang="en-US" altLang="en-US" sz="1300">
                <a:cs typeface="Arial" pitchFamily="34" charset="0"/>
              </a:rPr>
              <a:pPr eaLnBrk="1" hangingPunct="1"/>
              <a:t>41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1EAE051-CA73-4950-8665-96936714EF21}" type="slidenum">
              <a:rPr lang="en-US" altLang="en-US" sz="1300">
                <a:cs typeface="Arial" pitchFamily="34" charset="0"/>
              </a:rPr>
              <a:pPr eaLnBrk="1" hangingPunct="1"/>
              <a:t>42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EE5F5C5-F683-4F54-B127-C082839E6C08}" type="slidenum">
              <a:rPr lang="en-US" altLang="en-US" sz="1300">
                <a:cs typeface="Arial" pitchFamily="34" charset="0"/>
              </a:rPr>
              <a:pPr eaLnBrk="1" hangingPunct="1"/>
              <a:t>43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7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940E52B-0DAD-40B5-8A85-176E2607E0FF}" type="slidenum">
              <a:rPr lang="en-US" altLang="en-US" sz="1300">
                <a:cs typeface="Arial" pitchFamily="34" charset="0"/>
              </a:rPr>
              <a:pPr eaLnBrk="1" hangingPunct="1"/>
              <a:t>44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07447E8-1384-4FF4-9EBB-899E12DA42F6}" type="slidenum">
              <a:rPr lang="en-US" altLang="en-US" sz="1300">
                <a:cs typeface="Arial" pitchFamily="34" charset="0"/>
              </a:rPr>
              <a:pPr eaLnBrk="1" hangingPunct="1"/>
              <a:t>45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200DE47-4FAD-48E0-BC2B-CF2BB559964D}" type="slidenum">
              <a:rPr lang="en-US" altLang="en-US" sz="1300">
                <a:cs typeface="Arial" pitchFamily="34" charset="0"/>
              </a:rPr>
              <a:pPr eaLnBrk="1" hangingPunct="1"/>
              <a:t>46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050F974-BBF8-465F-BE3E-24EED93A36FD}" type="slidenum">
              <a:rPr lang="en-US" altLang="en-US" sz="1300">
                <a:cs typeface="Arial" pitchFamily="34" charset="0"/>
              </a:rPr>
              <a:pPr eaLnBrk="1" hangingPunct="1"/>
              <a:t>47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AE1DCA8-D178-490A-B627-1DE218CD50B3}" type="slidenum">
              <a:rPr lang="en-US" altLang="en-US" sz="1300">
                <a:cs typeface="Arial" pitchFamily="34" charset="0"/>
              </a:rPr>
              <a:pPr eaLnBrk="1" hangingPunct="1"/>
              <a:t>48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C9692DC-C624-4881-9E02-D9742306423A}" type="slidenum">
              <a:rPr lang="en-US" altLang="en-US" sz="1300">
                <a:cs typeface="Arial" pitchFamily="34" charset="0"/>
              </a:rPr>
              <a:pPr eaLnBrk="1" hangingPunct="1"/>
              <a:t>49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01A702-BDC4-4BFA-B332-8791EA1F4A90}" type="slidenum">
              <a:rPr lang="en-US" altLang="en-US" sz="1300">
                <a:cs typeface="Arial" pitchFamily="34" charset="0"/>
              </a:rPr>
              <a:pPr eaLnBrk="1" hangingPunct="1"/>
              <a:t>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B425DBB-A56F-4782-93CC-672B2E0737B3}" type="slidenum">
              <a:rPr lang="en-US" altLang="en-US" sz="1300">
                <a:cs typeface="Arial" pitchFamily="34" charset="0"/>
              </a:rPr>
              <a:pPr eaLnBrk="1" hangingPunct="1"/>
              <a:t>50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3D2E067-E6CF-4D52-9BB5-74DD197597DF}" type="slidenum">
              <a:rPr lang="en-US" altLang="en-US" sz="1300">
                <a:cs typeface="Arial" pitchFamily="34" charset="0"/>
              </a:rPr>
              <a:pPr eaLnBrk="1" hangingPunct="1"/>
              <a:t>51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B4EC91E-648E-4B20-909A-F5E459777D76}" type="slidenum">
              <a:rPr lang="en-US" altLang="en-US" sz="1300">
                <a:cs typeface="Arial" pitchFamily="34" charset="0"/>
              </a:rPr>
              <a:pPr eaLnBrk="1" hangingPunct="1"/>
              <a:t>52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8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5EADE45-7B7C-4B97-BCB6-33BA93EB7D20}" type="slidenum">
              <a:rPr lang="en-US" altLang="en-US" sz="1300">
                <a:cs typeface="Arial" pitchFamily="34" charset="0"/>
              </a:rPr>
              <a:pPr eaLnBrk="1" hangingPunct="1"/>
              <a:t>53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7A02EDD-C7C9-4A06-9248-147D74941778}" type="slidenum">
              <a:rPr lang="en-US" altLang="en-US" sz="1300">
                <a:cs typeface="Arial" pitchFamily="34" charset="0"/>
              </a:rPr>
              <a:pPr eaLnBrk="1" hangingPunct="1"/>
              <a:t>54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6AB6B52-D734-4762-BEB5-6E6648D8EE60}" type="slidenum">
              <a:rPr lang="en-US" altLang="en-US" sz="1300">
                <a:cs typeface="Arial" pitchFamily="34" charset="0"/>
              </a:rPr>
              <a:pPr eaLnBrk="1" hangingPunct="1"/>
              <a:t>55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E9F078-4F4D-4EF5-8C2A-0E9184331592}" type="slidenum">
              <a:rPr lang="en-US" altLang="en-US" sz="1300">
                <a:cs typeface="Arial" pitchFamily="34" charset="0"/>
              </a:rPr>
              <a:pPr eaLnBrk="1" hangingPunct="1"/>
              <a:t>56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5C6E89E-B587-40B9-8C97-AC0F7CD53CB5}" type="slidenum">
              <a:rPr lang="en-US" altLang="en-US" sz="1300">
                <a:cs typeface="Arial" pitchFamily="34" charset="0"/>
              </a:rPr>
              <a:pPr eaLnBrk="1" hangingPunct="1"/>
              <a:t>57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3B55FC3-BAA2-4206-808E-71566C544379}" type="slidenum">
              <a:rPr lang="en-US" altLang="en-US" sz="1300">
                <a:cs typeface="Arial" pitchFamily="34" charset="0"/>
              </a:rPr>
              <a:pPr eaLnBrk="1" hangingPunct="1"/>
              <a:t>58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8218F7F-1B17-4EA9-9A3E-5AADAF45D0A2}" type="slidenum">
              <a:rPr lang="en-US" altLang="en-US" sz="1300">
                <a:cs typeface="Arial" pitchFamily="34" charset="0"/>
              </a:rPr>
              <a:pPr eaLnBrk="1" hangingPunct="1"/>
              <a:t>59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BED80CF-ED8C-40D2-88FD-BF9FDC8D5356}" type="slidenum">
              <a:rPr lang="en-US" altLang="en-US" sz="1300">
                <a:cs typeface="Arial" pitchFamily="34" charset="0"/>
              </a:rPr>
              <a:pPr eaLnBrk="1" hangingPunct="1"/>
              <a:t>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6A73C00-3A8F-442D-BE05-D82FDDF77E49}" type="slidenum">
              <a:rPr lang="en-US" altLang="en-US" sz="1300">
                <a:cs typeface="Arial" pitchFamily="34" charset="0"/>
              </a:rPr>
              <a:pPr eaLnBrk="1" hangingPunct="1"/>
              <a:t>60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BC3C372-9AE2-4227-AAF1-BD946F2A7B1F}" type="slidenum">
              <a:rPr lang="en-US" altLang="en-US" sz="1300">
                <a:cs typeface="Arial" pitchFamily="34" charset="0"/>
              </a:rPr>
              <a:pPr eaLnBrk="1" hangingPunct="1"/>
              <a:t>61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FB897FA-5493-4CE3-92DA-5F1BDBFCF4AE}" type="slidenum">
              <a:rPr lang="en-US" altLang="en-US" sz="1300">
                <a:cs typeface="Arial" pitchFamily="34" charset="0"/>
              </a:rPr>
              <a:pPr eaLnBrk="1" hangingPunct="1"/>
              <a:t>62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9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39134A0-8046-45E4-875A-0214C046989A}" type="slidenum">
              <a:rPr lang="en-US" altLang="en-US" sz="1300">
                <a:cs typeface="Arial" pitchFamily="34" charset="0"/>
              </a:rPr>
              <a:pPr eaLnBrk="1" hangingPunct="1"/>
              <a:t>63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9C54AB6-5963-4DD2-AD72-26EF0FCC4EF1}" type="slidenum">
              <a:rPr lang="en-US" altLang="en-US" sz="1300">
                <a:cs typeface="Arial" pitchFamily="34" charset="0"/>
              </a:rPr>
              <a:pPr eaLnBrk="1" hangingPunct="1"/>
              <a:t>64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4F0A040-8392-47CF-B2E0-4473F466022D}" type="slidenum">
              <a:rPr lang="en-US" altLang="en-US" sz="1300">
                <a:cs typeface="Arial" pitchFamily="34" charset="0"/>
              </a:rPr>
              <a:pPr eaLnBrk="1" hangingPunct="1"/>
              <a:t>66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F3FDD4E-4230-4D2D-AD65-7A79049621FB}" type="slidenum">
              <a:rPr lang="en-US" altLang="en-US" sz="1300">
                <a:cs typeface="Arial" pitchFamily="34" charset="0"/>
              </a:rPr>
              <a:pPr eaLnBrk="1" hangingPunct="1"/>
              <a:t>67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25C947C-E8E0-4619-9421-3ABB04D3ECDD}" type="slidenum">
              <a:rPr lang="en-US" altLang="en-US" sz="1300">
                <a:cs typeface="Arial" pitchFamily="34" charset="0"/>
              </a:rPr>
              <a:pPr eaLnBrk="1" hangingPunct="1"/>
              <a:t>68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28FAC29-B946-49DE-9327-9E0AB168C6E8}" type="slidenum">
              <a:rPr lang="en-US" altLang="en-US" sz="1300">
                <a:cs typeface="Arial" pitchFamily="34" charset="0"/>
              </a:rPr>
              <a:pPr eaLnBrk="1" hangingPunct="1"/>
              <a:t>69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9712CED-BD5C-4A7F-A522-B72B55963BE5}" type="slidenum">
              <a:rPr lang="en-US" altLang="en-US" sz="1300">
                <a:cs typeface="Arial" pitchFamily="34" charset="0"/>
              </a:rPr>
              <a:pPr eaLnBrk="1" hangingPunct="1"/>
              <a:t>70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8D33457-7A5E-4102-A190-7FF4899499FB}" type="slidenum">
              <a:rPr lang="en-US" altLang="en-US" sz="1300">
                <a:cs typeface="Arial" pitchFamily="34" charset="0"/>
              </a:rPr>
              <a:pPr eaLnBrk="1" hangingPunct="1"/>
              <a:t>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DD44DE8-F00D-4D63-A9FD-8F4FFD9562C6}" type="slidenum">
              <a:rPr lang="en-US" altLang="en-US" sz="1300">
                <a:cs typeface="Arial" pitchFamily="34" charset="0"/>
              </a:rPr>
              <a:pPr eaLnBrk="1" hangingPunct="1"/>
              <a:t>71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0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E682A24-C09E-40C5-A407-AB522B162BB8}" type="slidenum">
              <a:rPr lang="en-US" altLang="en-US" sz="1300">
                <a:cs typeface="Arial" pitchFamily="34" charset="0"/>
              </a:rPr>
              <a:pPr eaLnBrk="1" hangingPunct="1"/>
              <a:t>72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58D46FD-AEA8-4A13-9849-14DC97EDCEDD}" type="slidenum">
              <a:rPr lang="en-US" altLang="en-US" sz="1300">
                <a:cs typeface="Arial" pitchFamily="34" charset="0"/>
              </a:rPr>
              <a:pPr eaLnBrk="1" hangingPunct="1"/>
              <a:t>73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DD3D2BA-24D2-453E-ACEE-9EFA4FEFF15C}" type="slidenum">
              <a:rPr lang="en-US" altLang="en-US" sz="1300">
                <a:cs typeface="Arial" pitchFamily="34" charset="0"/>
              </a:rPr>
              <a:pPr eaLnBrk="1" hangingPunct="1"/>
              <a:t>74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6870F4B-C1E1-4866-8DAB-7B19CB7454E8}" type="slidenum">
              <a:rPr lang="en-US" altLang="en-US" sz="1300">
                <a:cs typeface="Arial" pitchFamily="34" charset="0"/>
              </a:rPr>
              <a:pPr eaLnBrk="1" hangingPunct="1"/>
              <a:t>75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E4E79F3-25E9-4A2C-A40E-D28836217DD6}" type="slidenum">
              <a:rPr lang="en-US" altLang="en-US" sz="1300">
                <a:cs typeface="Arial" pitchFamily="34" charset="0"/>
              </a:rPr>
              <a:pPr eaLnBrk="1" hangingPunct="1"/>
              <a:t>76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1400E31-753E-41AA-845E-A87B217151D3}" type="slidenum">
              <a:rPr lang="en-US" altLang="en-US" sz="1300">
                <a:cs typeface="Arial" pitchFamily="34" charset="0"/>
              </a:rPr>
              <a:pPr eaLnBrk="1" hangingPunct="1"/>
              <a:t>77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4F86875-3145-4872-96C6-D84DA2F66D00}" type="slidenum">
              <a:rPr lang="en-US" altLang="en-US" sz="1300">
                <a:cs typeface="Arial" pitchFamily="34" charset="0"/>
              </a:rPr>
              <a:pPr eaLnBrk="1" hangingPunct="1"/>
              <a:t>78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921AE1-E099-419E-8EAB-7354F40F9C7D}" type="slidenum">
              <a:rPr lang="en-US" altLang="en-US" sz="1300">
                <a:cs typeface="Arial" pitchFamily="34" charset="0"/>
              </a:rPr>
              <a:pPr eaLnBrk="1" hangingPunct="1"/>
              <a:t>79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10D88E0-3CE3-4EE0-8525-89181BA93846}" type="slidenum">
              <a:rPr lang="en-US" altLang="en-US" sz="1300">
                <a:cs typeface="Arial" pitchFamily="34" charset="0"/>
              </a:rPr>
              <a:pPr eaLnBrk="1" hangingPunct="1"/>
              <a:t>80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1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34159C-4DC3-4EE7-BC83-56BC181ED894}" type="slidenum">
              <a:rPr lang="en-US" altLang="en-US" sz="1300">
                <a:cs typeface="Arial" pitchFamily="34" charset="0"/>
              </a:rPr>
              <a:pPr eaLnBrk="1" hangingPunct="1"/>
              <a:t>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EEF7382-793E-47C3-8D0D-9DF0E1E0344D}" type="slidenum">
              <a:rPr lang="en-US" altLang="en-US" sz="1300">
                <a:cs typeface="Arial" pitchFamily="34" charset="0"/>
              </a:rPr>
              <a:pPr eaLnBrk="1" hangingPunct="1"/>
              <a:t>81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D68041A-C556-453F-ACFD-A3815C5DE4BF}" type="slidenum">
              <a:rPr lang="en-US" altLang="en-US" sz="1300">
                <a:cs typeface="Arial" pitchFamily="34" charset="0"/>
              </a:rPr>
              <a:pPr eaLnBrk="1" hangingPunct="1"/>
              <a:t>82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51F4FFF-7475-4FBB-98B3-E721150B8222}" type="slidenum">
              <a:rPr lang="en-US" altLang="en-US" sz="1300">
                <a:cs typeface="Arial" pitchFamily="34" charset="0"/>
              </a:rPr>
              <a:pPr eaLnBrk="1" hangingPunct="1"/>
              <a:t>83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106CBE2-443F-4E98-97D5-1443A69334D6}" type="slidenum">
              <a:rPr lang="en-US" altLang="en-US" sz="1300">
                <a:cs typeface="Arial" pitchFamily="34" charset="0"/>
              </a:rPr>
              <a:pPr eaLnBrk="1" hangingPunct="1"/>
              <a:t>85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34E919C-BE55-407D-A936-9290F762D62D}" type="slidenum">
              <a:rPr lang="en-US" altLang="en-US" sz="1300">
                <a:cs typeface="Arial" pitchFamily="34" charset="0"/>
              </a:rPr>
              <a:pPr eaLnBrk="1" hangingPunct="1"/>
              <a:t>86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BD3620C-E04D-47C2-A5DD-C5D1FD031038}" type="slidenum">
              <a:rPr lang="en-US" altLang="en-US" sz="1300">
                <a:cs typeface="Arial" pitchFamily="34" charset="0"/>
              </a:rPr>
              <a:pPr eaLnBrk="1" hangingPunct="1"/>
              <a:t>87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D1AA20E-CBF8-4BF8-867B-3FE9CA572F3E}" type="slidenum">
              <a:rPr lang="en-US" altLang="en-US" sz="1300">
                <a:cs typeface="Arial" pitchFamily="34" charset="0"/>
              </a:rPr>
              <a:pPr eaLnBrk="1" hangingPunct="1"/>
              <a:t>88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37306DB-E09D-4406-A31B-7D63673FC126}" type="slidenum">
              <a:rPr lang="en-US" altLang="en-US" sz="1300">
                <a:cs typeface="Arial" pitchFamily="34" charset="0"/>
              </a:rPr>
              <a:pPr eaLnBrk="1" hangingPunct="1"/>
              <a:t>89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380A47E-7E00-4D0C-B593-1708545C94EF}" type="slidenum">
              <a:rPr lang="en-US" altLang="en-US" sz="1300">
                <a:cs typeface="Arial" pitchFamily="34" charset="0"/>
              </a:rPr>
              <a:pPr eaLnBrk="1" hangingPunct="1"/>
              <a:t>90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2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C8AD1EF-FAC2-4444-9D6E-8899962F2AA1}" type="slidenum">
              <a:rPr lang="en-US" altLang="en-US" sz="1300">
                <a:cs typeface="Arial" pitchFamily="34" charset="0"/>
              </a:rPr>
              <a:pPr eaLnBrk="1" hangingPunct="1"/>
              <a:t>91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3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A532CC8-28B1-4AD1-B6C5-6962B50BEE5D}" type="slidenum">
              <a:rPr lang="en-US" altLang="en-US" sz="1300">
                <a:cs typeface="Arial" pitchFamily="34" charset="0"/>
              </a:rPr>
              <a:pPr eaLnBrk="1" hangingPunct="1"/>
              <a:t>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74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5F2A6CD-20F0-4DF2-980A-87A3ABA3B098}" type="slidenum">
              <a:rPr lang="en-US" altLang="en-US" sz="1300">
                <a:cs typeface="Arial" pitchFamily="34" charset="0"/>
              </a:rPr>
              <a:pPr eaLnBrk="1" hangingPunct="1"/>
              <a:t>95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3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E66E38F-7108-45F7-9C93-A311AC3F357C}" type="slidenum">
              <a:rPr lang="en-US" altLang="en-US" sz="1300">
                <a:cs typeface="Arial" pitchFamily="34" charset="0"/>
              </a:rPr>
              <a:pPr eaLnBrk="1" hangingPunct="1"/>
              <a:t>96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3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A3BFAFB-E8DA-4F40-B9E7-63C4C1B1BF33}" type="slidenum">
              <a:rPr lang="en-US" altLang="en-US" sz="1300">
                <a:cs typeface="Arial" pitchFamily="34" charset="0"/>
              </a:rPr>
              <a:pPr eaLnBrk="1" hangingPunct="1"/>
              <a:t>97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3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A23E820-260B-4FB0-8356-ED727CA7A05E}" type="slidenum">
              <a:rPr lang="en-US" altLang="en-US" sz="1300">
                <a:cs typeface="Arial" pitchFamily="34" charset="0"/>
              </a:rPr>
              <a:pPr eaLnBrk="1" hangingPunct="1"/>
              <a:t>98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3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61C85FA-D437-414F-A19C-BF42A6C58444}" type="slidenum">
              <a:rPr lang="en-US" altLang="en-US" sz="1300">
                <a:cs typeface="Arial" pitchFamily="34" charset="0"/>
              </a:rPr>
              <a:pPr eaLnBrk="1" hangingPunct="1"/>
              <a:t>99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D3548AC-B650-4906-9BEC-7BFCBAD20C39}" type="slidenum">
              <a:rPr lang="en-US" altLang="en-US" sz="1300">
                <a:cs typeface="Arial" pitchFamily="34" charset="0"/>
              </a:rPr>
              <a:pPr eaLnBrk="1" hangingPunct="1"/>
              <a:t>100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5809375-959A-4A98-B666-54118812B680}" type="slidenum">
              <a:rPr lang="en-US" altLang="en-US" sz="1300">
                <a:cs typeface="Arial" pitchFamily="34" charset="0"/>
              </a:rPr>
              <a:pPr eaLnBrk="1" hangingPunct="1"/>
              <a:t>101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E88D6FD-7431-45E8-AE52-313AE5E50C2B}" type="slidenum">
              <a:rPr lang="en-US" altLang="en-US" sz="1300">
                <a:cs typeface="Arial" pitchFamily="34" charset="0"/>
              </a:rPr>
              <a:pPr eaLnBrk="1" hangingPunct="1"/>
              <a:t>102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123FF1-CDB2-4839-8EBE-B123C7F22617}" type="slidenum">
              <a:rPr lang="en-US" altLang="en-US" sz="1300">
                <a:cs typeface="Arial" pitchFamily="34" charset="0"/>
              </a:rPr>
              <a:pPr eaLnBrk="1" hangingPunct="1"/>
              <a:t>103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80692" indent="-300266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01064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81490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161916" indent="-240213" defTabSz="962520" eaLnBrk="0" hangingPunct="0"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642342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122767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03193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083619" indent="-240213" defTabSz="96252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930D829-D091-48B0-BDAC-8628E6CDF09B}" type="slidenum">
              <a:rPr lang="en-US" altLang="en-US" sz="1300">
                <a:cs typeface="Arial" pitchFamily="34" charset="0"/>
              </a:rPr>
              <a:pPr eaLnBrk="1" hangingPunct="1"/>
              <a:t>104</a:t>
            </a:fld>
            <a:endParaRPr lang="en-US" altLang="en-US" sz="1300">
              <a:cs typeface="Arial" pitchFamily="34" charset="0"/>
            </a:endParaRPr>
          </a:p>
        </p:txBody>
      </p:sp>
      <p:sp>
        <p:nvSpPr>
          <p:cNvPr id="84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D9E1-2D8C-4101-B53B-25D481F7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2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ACEF-0BCC-4322-9FDE-F18615976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915E-AD8D-400F-AC54-2CC222F9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3F30-65B6-4045-BB3B-49A397AE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0B99-E0A1-42F6-B7BC-ED3AE6650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EAFE-6AF3-4D50-B3DF-67F8CCCBF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90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EB30-AE73-440A-AE33-7FF8FD5BF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4585-D99F-4954-92D9-920351B3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047B-3011-4FED-A16D-08B7692E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5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B16E-19FA-4AD0-A0FF-D30B22CD7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4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4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6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71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60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5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5EF3-C64B-4081-94CD-F5215FEEF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1CFD8-991B-49BE-BE5D-2DBF1428A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7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975C-870E-496B-B375-E867CA3DD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1D26-8C6F-4EE9-B458-872466D2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396-63CC-4607-9A3F-242F5C00C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A153-935A-4D45-AE21-A9194DCD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6B65-38C5-41D4-8070-E35EB8C23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B72B6FB-90DE-46FB-B5D9-CE4C18317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82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Αρχιτεκτονική Υπολογιστών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err="1" smtClean="0"/>
              <a:t>Datapath</a:t>
            </a:r>
            <a:r>
              <a:rPr lang="en-US" sz="2800" b="1" dirty="0" smtClean="0"/>
              <a:t> &amp; Control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Κ. Πολύζος</a:t>
            </a:r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3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B67EC-4E1D-4CA5-A0E4-6C6C6292A05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grpSp>
        <p:nvGrpSpPr>
          <p:cNvPr id="2" name="Group 1" descr="datapath"/>
          <p:cNvGrpSpPr/>
          <p:nvPr/>
        </p:nvGrpSpPr>
        <p:grpSpPr>
          <a:xfrm>
            <a:off x="152400" y="1219200"/>
            <a:ext cx="8753475" cy="5040313"/>
            <a:chOff x="152400" y="1219200"/>
            <a:chExt cx="8753475" cy="5040313"/>
          </a:xfrm>
        </p:grpSpPr>
        <p:pic>
          <p:nvPicPr>
            <p:cNvPr id="217092" name="Picture 4" descr="datapa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048000"/>
              <a:ext cx="3352800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7093" name="Picture 5" descr="datapat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219200"/>
              <a:ext cx="5095875" cy="504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438400" y="6324600"/>
            <a:ext cx="4518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b="1" i="1">
                <a:solidFill>
                  <a:srgbClr val="660066"/>
                </a:solidFill>
                <a:cs typeface="Arial" pitchFamily="34" charset="0"/>
              </a:rPr>
              <a:t>Γιατί χρησιμοποιούμε αυτά τα </a:t>
            </a:r>
            <a:r>
              <a:rPr lang="en-US" altLang="en-US" b="1" i="1">
                <a:solidFill>
                  <a:srgbClr val="660066"/>
                </a:solidFill>
                <a:cs typeface="Arial" pitchFamily="34" charset="0"/>
              </a:rPr>
              <a:t>MUX?</a:t>
            </a:r>
          </a:p>
        </p:txBody>
      </p:sp>
      <p:sp>
        <p:nvSpPr>
          <p:cNvPr id="217095" name="Line 8" descr="datapath"/>
          <p:cNvSpPr>
            <a:spLocks noChangeShapeType="1"/>
          </p:cNvSpPr>
          <p:nvPr/>
        </p:nvSpPr>
        <p:spPr bwMode="auto">
          <a:xfrm flipV="1">
            <a:off x="4495800" y="5791200"/>
            <a:ext cx="2209800" cy="4572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6" name="Line 9" descr="datapath"/>
          <p:cNvSpPr>
            <a:spLocks noChangeShapeType="1"/>
          </p:cNvSpPr>
          <p:nvPr/>
        </p:nvSpPr>
        <p:spPr bwMode="auto">
          <a:xfrm flipV="1">
            <a:off x="4267200" y="3429000"/>
            <a:ext cx="2743200" cy="28194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7" name="Text Box 10"/>
          <p:cNvSpPr txBox="1">
            <a:spLocks noChangeArrowheads="1"/>
          </p:cNvSpPr>
          <p:nvPr/>
        </p:nvSpPr>
        <p:spPr bwMode="auto">
          <a:xfrm>
            <a:off x="288925" y="1260475"/>
            <a:ext cx="2917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Το </a:t>
            </a:r>
            <a:r>
              <a:rPr lang="en-US" altLang="en-US" sz="2400"/>
              <a:t>register file </a:t>
            </a:r>
            <a:r>
              <a:rPr lang="el-GR" altLang="en-US" sz="2400"/>
              <a:t>γίνεται</a:t>
            </a:r>
          </a:p>
          <a:p>
            <a:pPr eaLnBrk="1" hangingPunct="1"/>
            <a:r>
              <a:rPr lang="el-GR" altLang="en-US" sz="2400"/>
              <a:t>με </a:t>
            </a:r>
            <a:r>
              <a:rPr lang="en-US" altLang="en-US" sz="2400"/>
              <a:t>D flip flops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3CC1-D11A-4434-A9F2-91C37DDA0DAC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312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6629400" cy="2967038"/>
          </a:xfrm>
          <a:noFill/>
        </p:spPr>
        <p:txBody>
          <a:bodyPr lIns="63500" tIns="25400" rIns="63500" bIns="25400">
            <a:spAutoFit/>
          </a:bodyPr>
          <a:lstStyle/>
          <a:p>
            <a:pPr marL="457200" indent="-457200" eaLnBrk="1" hangingPunct="1">
              <a:buFontTx/>
              <a:buNone/>
            </a:pPr>
            <a:endParaRPr lang="en-US" altLang="en-US" sz="1800" b="1" smtClean="0">
              <a:solidFill>
                <a:srgbClr val="CC0099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if (MEM/WB.RegWrite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(MEM/WB.RegisterRd != 0)</a:t>
            </a:r>
            <a:r>
              <a:rPr lang="el-GR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1800" b="1" smtClean="0">
              <a:solidFill>
                <a:srgbClr val="CC0099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(MEM/WB.RegisterRd = ID/EX.RegisterRs))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		ForwardA = 01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if (MEM/WB.RegWrite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(MEM/WB.RegisterRd != 0)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(MEM/WB.RegisterRd = ID/EX.RegisterRt))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		ForwardB = 01</a:t>
            </a:r>
          </a:p>
        </p:txBody>
      </p:sp>
      <p:sp>
        <p:nvSpPr>
          <p:cNvPr id="312324" name="Text Box 3"/>
          <p:cNvSpPr txBox="1">
            <a:spLocks noChangeArrowheads="1"/>
          </p:cNvSpPr>
          <p:nvPr/>
        </p:nvSpPr>
        <p:spPr bwMode="auto">
          <a:xfrm>
            <a:off x="669925" y="1336675"/>
            <a:ext cx="513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Παρόμοια διαδικασία για </a:t>
            </a:r>
            <a:r>
              <a:rPr lang="en-US" altLang="en-US" sz="2400"/>
              <a:t>MEM Hazard:</a:t>
            </a:r>
          </a:p>
        </p:txBody>
      </p:sp>
      <p:sp>
        <p:nvSpPr>
          <p:cNvPr id="31232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58323-138E-404C-93B5-56136E162AD4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3133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pic>
        <p:nvPicPr>
          <p:cNvPr id="313348" name="Picture 5" descr="FORWAR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5280025"/>
          </a:xfrm>
          <a:noFill/>
        </p:spPr>
      </p:pic>
      <p:sp>
        <p:nvSpPr>
          <p:cNvPr id="313349" name="Text Box 7"/>
          <p:cNvSpPr txBox="1">
            <a:spLocks noChangeArrowheads="1"/>
          </p:cNvSpPr>
          <p:nvPr/>
        </p:nvSpPr>
        <p:spPr bwMode="auto">
          <a:xfrm>
            <a:off x="669925" y="1108075"/>
            <a:ext cx="555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>
                <a:solidFill>
                  <a:srgbClr val="CC6600"/>
                </a:solidFill>
              </a:rPr>
              <a:t>...και με το </a:t>
            </a:r>
            <a:r>
              <a:rPr lang="en-US" altLang="en-US" sz="2400">
                <a:solidFill>
                  <a:srgbClr val="CC6600"/>
                </a:solidFill>
              </a:rPr>
              <a:t>control </a:t>
            </a:r>
            <a:r>
              <a:rPr lang="el-GR" altLang="en-US" sz="2400">
                <a:solidFill>
                  <a:srgbClr val="CC6600"/>
                </a:solidFill>
              </a:rPr>
              <a:t>κύκλωμα για </a:t>
            </a:r>
            <a:r>
              <a:rPr lang="en-US" altLang="en-US" sz="2400">
                <a:solidFill>
                  <a:srgbClr val="CC6600"/>
                </a:solidFill>
              </a:rPr>
              <a:t>forwarding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98F88-1B04-4B61-858E-7F0750644476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3143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sp>
        <p:nvSpPr>
          <p:cNvPr id="314372" name="Text Box 5"/>
          <p:cNvSpPr txBox="1">
            <a:spLocks noChangeArrowheads="1"/>
          </p:cNvSpPr>
          <p:nvPr/>
        </p:nvSpPr>
        <p:spPr bwMode="auto">
          <a:xfrm>
            <a:off x="517525" y="1031875"/>
            <a:ext cx="319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C0099"/>
                </a:solidFill>
              </a:rPr>
              <a:t>Load-Use Data Hazard</a:t>
            </a:r>
            <a:endParaRPr lang="en-GB" altLang="en-US" sz="2400" b="1">
              <a:solidFill>
                <a:srgbClr val="CC0099"/>
              </a:solidFill>
            </a:endParaRPr>
          </a:p>
        </p:txBody>
      </p:sp>
      <p:pic>
        <p:nvPicPr>
          <p:cNvPr id="314373" name="Picture 6" descr="LOAD 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4" name="Oval 7" descr="LOAD USE"/>
          <p:cNvSpPr>
            <a:spLocks noChangeArrowheads="1"/>
          </p:cNvSpPr>
          <p:nvPr/>
        </p:nvSpPr>
        <p:spPr bwMode="auto">
          <a:xfrm rot="2714808">
            <a:off x="4223544" y="2969419"/>
            <a:ext cx="360363" cy="1069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314375" name="AutoShape 8"/>
          <p:cNvSpPr>
            <a:spLocks/>
          </p:cNvSpPr>
          <p:nvPr/>
        </p:nvSpPr>
        <p:spPr bwMode="auto">
          <a:xfrm>
            <a:off x="6824663" y="2847975"/>
            <a:ext cx="1785937" cy="690563"/>
          </a:xfrm>
          <a:prstGeom prst="borderCallout1">
            <a:avLst>
              <a:gd name="adj1" fmla="val 16551"/>
              <a:gd name="adj2" fmla="val -4269"/>
              <a:gd name="adj3" fmla="val 76324"/>
              <a:gd name="adj4" fmla="val -89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l-GR" altLang="en-US" sz="1800">
                <a:latin typeface="Arial" pitchFamily="34" charset="0"/>
                <a:cs typeface="Arial" pitchFamily="34" charset="0"/>
              </a:rPr>
              <a:t>Χρειάζεται </a:t>
            </a:r>
            <a:r>
              <a:rPr lang="en-AU" altLang="en-US" sz="1800">
                <a:latin typeface="Arial" pitchFamily="34" charset="0"/>
                <a:cs typeface="Arial" pitchFamily="34" charset="0"/>
              </a:rPr>
              <a:t>stall </a:t>
            </a:r>
            <a:r>
              <a:rPr lang="el-GR" altLang="en-US" sz="1800">
                <a:latin typeface="Arial" pitchFamily="34" charset="0"/>
                <a:cs typeface="Arial" pitchFamily="34" charset="0"/>
              </a:rPr>
              <a:t>για 1</a:t>
            </a:r>
            <a:r>
              <a:rPr lang="en-AU" altLang="en-US" sz="180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sz="1800">
                <a:latin typeface="Arial" pitchFamily="34" charset="0"/>
                <a:cs typeface="Arial" pitchFamily="34" charset="0"/>
              </a:rPr>
              <a:t>κύκλο</a:t>
            </a:r>
            <a:endParaRPr lang="en-AU" alt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37E1C-86FE-470C-AA7C-D14D4CDA0A8F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31539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sp>
        <p:nvSpPr>
          <p:cNvPr id="3153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11175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Load-use hazard </a:t>
            </a:r>
            <a:r>
              <a:rPr lang="el-GR" altLang="en-US" smtClean="0"/>
              <a:t>όταν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ID/EX.MemRead and</a:t>
            </a:r>
            <a:br>
              <a:rPr lang="en-US" altLang="en-US" smtClean="0"/>
            </a:br>
            <a:r>
              <a:rPr lang="en-US" altLang="en-US" smtClean="0"/>
              <a:t>  ((ID/EX.RegisterRt = IF/ID.RegisterRs) or</a:t>
            </a:r>
            <a:br>
              <a:rPr lang="en-US" altLang="en-US" smtClean="0"/>
            </a:br>
            <a:r>
              <a:rPr lang="en-US" altLang="en-US" smtClean="0"/>
              <a:t>   (ID/EX.RegisterRt = IF/ID.RegisterRt))</a:t>
            </a:r>
            <a:endParaRPr lang="el-GR" altLang="en-US" smtClean="0"/>
          </a:p>
          <a:p>
            <a:pPr lvl="1" eaLnBrk="1" hangingPunct="1"/>
            <a:endParaRPr lang="en-AU" altLang="en-US" smtClean="0"/>
          </a:p>
          <a:p>
            <a:pPr eaLnBrk="1" hangingPunct="1"/>
            <a:r>
              <a:rPr lang="el-GR" altLang="en-US" smtClean="0"/>
              <a:t>Αν ισχύει</a:t>
            </a:r>
            <a:r>
              <a:rPr lang="en-US" altLang="en-US" smtClean="0"/>
              <a:t>, stall </a:t>
            </a:r>
            <a:r>
              <a:rPr lang="el-GR" altLang="en-US" smtClean="0"/>
              <a:t>και εισάγουμε</a:t>
            </a:r>
            <a:r>
              <a:rPr lang="en-US" altLang="en-US" smtClean="0"/>
              <a:t> bubble</a:t>
            </a: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F7F7F-8081-4BD7-916D-A92A50488E5C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3164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sp>
        <p:nvSpPr>
          <p:cNvPr id="3164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50288" cy="5111750"/>
          </a:xfrm>
          <a:noFill/>
        </p:spPr>
        <p:txBody>
          <a:bodyPr/>
          <a:lstStyle/>
          <a:p>
            <a:pPr eaLnBrk="1" hangingPunct="1"/>
            <a:r>
              <a:rPr lang="el-GR" altLang="en-US" smtClean="0"/>
              <a:t>Πως κάνουμε </a:t>
            </a:r>
            <a:r>
              <a:rPr lang="en-US" altLang="en-US" smtClean="0"/>
              <a:t>stall </a:t>
            </a:r>
            <a:r>
              <a:rPr lang="el-GR" altLang="en-US" smtClean="0"/>
              <a:t>το </a:t>
            </a:r>
            <a:r>
              <a:rPr lang="en-US" altLang="en-US" smtClean="0"/>
              <a:t>pipeline?</a:t>
            </a:r>
          </a:p>
          <a:p>
            <a:pPr eaLnBrk="1" hangingPunct="1"/>
            <a:r>
              <a:rPr lang="el-GR" altLang="en-US" smtClean="0"/>
              <a:t>Θέτουμε </a:t>
            </a:r>
            <a:r>
              <a:rPr lang="en-US" altLang="en-US" smtClean="0"/>
              <a:t>control values </a:t>
            </a:r>
            <a:r>
              <a:rPr lang="el-GR" altLang="en-US" smtClean="0"/>
              <a:t>στα</a:t>
            </a:r>
            <a:r>
              <a:rPr lang="en-US" altLang="en-US" smtClean="0"/>
              <a:t> ID/EX register</a:t>
            </a:r>
            <a:r>
              <a:rPr lang="el-GR" altLang="en-US" smtClean="0"/>
              <a:t> σε</a:t>
            </a:r>
            <a:r>
              <a:rPr lang="en-US" altLang="en-US" smtClean="0"/>
              <a:t> 0</a:t>
            </a:r>
          </a:p>
          <a:p>
            <a:pPr eaLnBrk="1" hangingPunct="1"/>
            <a:r>
              <a:rPr lang="el-GR" altLang="en-US" smtClean="0"/>
              <a:t>Δεν ανανεώνουμε τα</a:t>
            </a:r>
            <a:r>
              <a:rPr lang="en-US" altLang="en-US" smtClean="0"/>
              <a:t> PC and IF/ID register</a:t>
            </a:r>
          </a:p>
          <a:p>
            <a:pPr lvl="1" eaLnBrk="1" hangingPunct="1"/>
            <a:r>
              <a:rPr lang="el-GR" altLang="en-US" smtClean="0"/>
              <a:t>Η </a:t>
            </a:r>
            <a:r>
              <a:rPr lang="en-US" altLang="en-US" smtClean="0"/>
              <a:t>use</a:t>
            </a:r>
            <a:r>
              <a:rPr lang="el-GR" altLang="en-US" smtClean="0"/>
              <a:t> εντολή γίνεται</a:t>
            </a:r>
            <a:r>
              <a:rPr lang="en-US" altLang="en-US" smtClean="0"/>
              <a:t> decoded </a:t>
            </a:r>
            <a:r>
              <a:rPr lang="el-GR" altLang="en-US" smtClean="0"/>
              <a:t>ξανά</a:t>
            </a:r>
            <a:endParaRPr lang="en-US" altLang="en-US" smtClean="0"/>
          </a:p>
          <a:p>
            <a:pPr lvl="1" eaLnBrk="1" hangingPunct="1"/>
            <a:r>
              <a:rPr lang="el-GR" altLang="en-US" smtClean="0"/>
              <a:t>Η επόμενη εντολή γίνεται </a:t>
            </a:r>
            <a:r>
              <a:rPr lang="en-US" altLang="en-US" smtClean="0"/>
              <a:t>fetched </a:t>
            </a:r>
            <a:r>
              <a:rPr lang="el-GR" altLang="en-US" smtClean="0"/>
              <a:t>ξανά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1-cycle stall </a:t>
            </a:r>
            <a:r>
              <a:rPr lang="el-GR" altLang="en-US" smtClean="0"/>
              <a:t>επιτρέπει στο</a:t>
            </a:r>
            <a:r>
              <a:rPr lang="en-US" altLang="en-US" smtClean="0"/>
              <a:t> MEM </a:t>
            </a:r>
            <a:r>
              <a:rPr lang="el-GR" altLang="en-US" smtClean="0"/>
              <a:t>να διαβάσει τα δεδομένα από την </a:t>
            </a:r>
            <a:r>
              <a:rPr lang="en-US" altLang="en-US" smtClean="0"/>
              <a:t>lw</a:t>
            </a:r>
          </a:p>
          <a:p>
            <a:pPr lvl="2" eaLnBrk="1" hangingPunct="1"/>
            <a:r>
              <a:rPr lang="el-GR" altLang="en-US" smtClean="0"/>
              <a:t>....και μπορεί να τα προωθήσει στο επίπεδο</a:t>
            </a:r>
            <a:r>
              <a:rPr lang="en-US" altLang="en-US" smtClean="0"/>
              <a:t> EX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2C3AC-57DF-42A0-8603-55242F928662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3174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sp>
        <p:nvSpPr>
          <p:cNvPr id="317444" name="AutoShape 6"/>
          <p:cNvSpPr>
            <a:spLocks/>
          </p:cNvSpPr>
          <p:nvPr/>
        </p:nvSpPr>
        <p:spPr bwMode="auto">
          <a:xfrm>
            <a:off x="7239000" y="3048000"/>
            <a:ext cx="1579563" cy="381000"/>
          </a:xfrm>
          <a:prstGeom prst="borderCallout1">
            <a:avLst>
              <a:gd name="adj1" fmla="val 30000"/>
              <a:gd name="adj2" fmla="val -4824"/>
              <a:gd name="adj3" fmla="val 139167"/>
              <a:gd name="adj4" fmla="val -63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AU" altLang="en-US" sz="1800">
                <a:latin typeface="Arial" pitchFamily="34" charset="0"/>
                <a:cs typeface="Arial" pitchFamily="34" charset="0"/>
              </a:rPr>
              <a:t>Stall </a:t>
            </a:r>
            <a:r>
              <a:rPr lang="el-GR" altLang="en-US" sz="1800">
                <a:latin typeface="Arial" pitchFamily="34" charset="0"/>
                <a:cs typeface="Arial" pitchFamily="34" charset="0"/>
              </a:rPr>
              <a:t>εδώ</a:t>
            </a:r>
            <a:endParaRPr lang="en-AU" alt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45" name="Picture 7" descr="OV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8199438" cy="5200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1BE06-F41C-4D96-AF1F-530BCF8FE1FC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318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Κίνδυνοι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pic>
        <p:nvPicPr>
          <p:cNvPr id="318468" name="Picture 3" descr="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 r="-204" b="52649"/>
          <a:stretch/>
        </p:blipFill>
        <p:spPr bwMode="auto">
          <a:xfrm>
            <a:off x="609600" y="1600200"/>
            <a:ext cx="810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326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800" b="1" u="sng">
                <a:solidFill>
                  <a:srgbClr val="FF9900"/>
                </a:solidFill>
              </a:rPr>
              <a:t>Κίνδυνος με </a:t>
            </a:r>
            <a:r>
              <a:rPr lang="en-US" altLang="en-US" sz="2800" b="1" u="sng">
                <a:solidFill>
                  <a:srgbClr val="FF9900"/>
                </a:solidFill>
              </a:rPr>
              <a:t>branching (</a:t>
            </a:r>
            <a:r>
              <a:rPr lang="el-GR" altLang="en-US" sz="2800" b="1" u="sng">
                <a:solidFill>
                  <a:srgbClr val="FF9900"/>
                </a:solidFill>
              </a:rPr>
              <a:t>διακλάδωση, </a:t>
            </a:r>
            <a:r>
              <a:rPr lang="en-US" altLang="en-US" sz="2800" b="1" u="sng">
                <a:solidFill>
                  <a:srgbClr val="FF9900"/>
                </a:solidFill>
              </a:rPr>
              <a:t>control hazard)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5A9A4-1404-437B-8588-A78A17BC94D1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319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Κίνδυνοι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319492" name="Text Box 3"/>
          <p:cNvSpPr txBox="1">
            <a:spLocks noChangeArrowheads="1"/>
          </p:cNvSpPr>
          <p:nvPr/>
        </p:nvSpPr>
        <p:spPr bwMode="auto">
          <a:xfrm>
            <a:off x="669925" y="1590675"/>
            <a:ext cx="793115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9900"/>
                </a:solidFill>
              </a:rPr>
              <a:t>Branch (</a:t>
            </a:r>
            <a:r>
              <a:rPr lang="el-GR" altLang="en-US" sz="2800" b="1">
                <a:solidFill>
                  <a:srgbClr val="FF9900"/>
                </a:solidFill>
              </a:rPr>
              <a:t>διακλάδωση) </a:t>
            </a:r>
            <a:r>
              <a:rPr lang="en-US" altLang="en-US" sz="2800" b="1">
                <a:solidFill>
                  <a:srgbClr val="FF9900"/>
                </a:solidFill>
              </a:rPr>
              <a:t>control hazard: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    </a:t>
            </a:r>
            <a:r>
              <a:rPr lang="el-GR" altLang="en-US" sz="2400" b="1">
                <a:solidFill>
                  <a:srgbClr val="660066"/>
                </a:solidFill>
              </a:rPr>
              <a:t>Λύση 1:</a:t>
            </a:r>
            <a:r>
              <a:rPr lang="el-GR" altLang="en-US" sz="2400"/>
              <a:t>  κάνε </a:t>
            </a:r>
            <a:r>
              <a:rPr lang="en-US" altLang="en-US" sz="2400"/>
              <a:t>stall </a:t>
            </a:r>
            <a:r>
              <a:rPr lang="el-GR" altLang="en-US" sz="2400"/>
              <a:t>το </a:t>
            </a:r>
            <a:r>
              <a:rPr lang="en-US" altLang="en-US" sz="2400"/>
              <a:t>pipeline </a:t>
            </a:r>
            <a:r>
              <a:rPr lang="el-GR" altLang="en-US" sz="2400"/>
              <a:t>μέχρι να γίνει γνωστό το </a:t>
            </a:r>
          </a:p>
          <a:p>
            <a:pPr eaLnBrk="1" hangingPunct="1"/>
            <a:r>
              <a:rPr lang="el-GR" altLang="en-US" sz="2400"/>
              <a:t>                    αποτέλεσμα της διακλάδωσης</a:t>
            </a:r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   </a:t>
            </a:r>
            <a:r>
              <a:rPr lang="el-GR" altLang="en-US" sz="2400"/>
              <a:t> </a:t>
            </a:r>
            <a:r>
              <a:rPr lang="el-GR" altLang="en-US" sz="2400" b="1">
                <a:solidFill>
                  <a:srgbClr val="660066"/>
                </a:solidFill>
              </a:rPr>
              <a:t>Λύση 2:</a:t>
            </a:r>
            <a:r>
              <a:rPr lang="el-GR" altLang="en-US" sz="2400"/>
              <a:t> συνεχίζει να εκτελεί και κάνει </a:t>
            </a:r>
            <a:r>
              <a:rPr lang="en-US" altLang="en-US" sz="2400" b="1">
                <a:solidFill>
                  <a:srgbClr val="008000"/>
                </a:solidFill>
              </a:rPr>
              <a:t>flush</a:t>
            </a:r>
            <a:r>
              <a:rPr lang="en-US" altLang="en-US" sz="2400"/>
              <a:t> </a:t>
            </a:r>
            <a:r>
              <a:rPr lang="el-GR" altLang="en-US" sz="2400"/>
              <a:t>εντολών αν το </a:t>
            </a:r>
          </a:p>
          <a:p>
            <a:pPr eaLnBrk="1" hangingPunct="1"/>
            <a:r>
              <a:rPr lang="el-GR" altLang="en-US" sz="2400"/>
              <a:t>                   </a:t>
            </a:r>
            <a:r>
              <a:rPr lang="en-US" altLang="en-US" sz="2400"/>
              <a:t>branch </a:t>
            </a:r>
            <a:r>
              <a:rPr lang="el-GR" altLang="en-US" sz="2400"/>
              <a:t>απαιτεί διακλάδωση</a:t>
            </a:r>
          </a:p>
          <a:p>
            <a:pPr eaLnBrk="1" hangingPunct="1"/>
            <a:endParaRPr lang="el-GR" altLang="en-US" sz="2400"/>
          </a:p>
          <a:p>
            <a:pPr eaLnBrk="1" hangingPunct="1"/>
            <a:r>
              <a:rPr lang="el-GR" altLang="en-US" sz="2400"/>
              <a:t>    </a:t>
            </a:r>
            <a:r>
              <a:rPr lang="el-GR" altLang="en-US" sz="2400" b="1">
                <a:solidFill>
                  <a:srgbClr val="660066"/>
                </a:solidFill>
              </a:rPr>
              <a:t>Λύση 3:</a:t>
            </a:r>
            <a:r>
              <a:rPr lang="el-GR" altLang="en-US" sz="2400"/>
              <a:t> </a:t>
            </a:r>
            <a:r>
              <a:rPr lang="en-US" altLang="en-US" sz="2400" b="1">
                <a:solidFill>
                  <a:srgbClr val="CC0099"/>
                </a:solidFill>
              </a:rPr>
              <a:t>branch prediction</a:t>
            </a:r>
            <a:r>
              <a:rPr lang="el-GR" altLang="en-US" sz="2400"/>
              <a:t>, γίνετε «πρόβλεψη» του  </a:t>
            </a:r>
          </a:p>
          <a:p>
            <a:pPr eaLnBrk="1" hangingPunct="1"/>
            <a:r>
              <a:rPr lang="el-GR" altLang="en-US" sz="2400"/>
              <a:t>                   αποτελέσματος με ειδικό </a:t>
            </a:r>
            <a:r>
              <a:rPr lang="en-US" altLang="en-US" sz="2400"/>
              <a:t>hardware</a:t>
            </a:r>
          </a:p>
        </p:txBody>
      </p:sp>
      <p:sp>
        <p:nvSpPr>
          <p:cNvPr id="319493" name="Text Box 4"/>
          <p:cNvSpPr txBox="1">
            <a:spLocks noChangeArrowheads="1"/>
          </p:cNvSpPr>
          <p:nvPr/>
        </p:nvSpPr>
        <p:spPr bwMode="auto">
          <a:xfrm>
            <a:off x="6116638" y="5764213"/>
            <a:ext cx="216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l-GR" altLang="en-US" b="1">
                <a:solidFill>
                  <a:srgbClr val="660066"/>
                </a:solidFill>
              </a:rPr>
              <a:t>Απαιτούν νέο</a:t>
            </a:r>
          </a:p>
          <a:p>
            <a:pPr algn="ctr" eaLnBrk="1" hangingPunct="1"/>
            <a:r>
              <a:rPr lang="en-US" altLang="en-US" b="1">
                <a:solidFill>
                  <a:srgbClr val="660066"/>
                </a:solidFill>
              </a:rPr>
              <a:t>control hardware!</a:t>
            </a:r>
          </a:p>
        </p:txBody>
      </p:sp>
      <p:sp>
        <p:nvSpPr>
          <p:cNvPr id="319494" name="AutoShape 5" descr="CONTROL"/>
          <p:cNvSpPr>
            <a:spLocks noChangeArrowheads="1"/>
          </p:cNvSpPr>
          <p:nvPr/>
        </p:nvSpPr>
        <p:spPr bwMode="auto">
          <a:xfrm>
            <a:off x="5562600" y="5410200"/>
            <a:ext cx="3429000" cy="1447800"/>
          </a:xfrm>
          <a:prstGeom prst="irregularSeal1">
            <a:avLst/>
          </a:prstGeom>
          <a:solidFill>
            <a:srgbClr val="FF00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15362" name="Picture 2" descr="PIPEL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" y="0"/>
            <a:ext cx="9116378" cy="702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1798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8BCC-EBA2-40BA-B81A-2572EFD19F43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321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Κίνδυνοι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321540" name="Text Box 3"/>
          <p:cNvSpPr txBox="1">
            <a:spLocks noChangeArrowheads="1"/>
          </p:cNvSpPr>
          <p:nvPr/>
        </p:nvSpPr>
        <p:spPr bwMode="auto">
          <a:xfrm>
            <a:off x="898525" y="1285875"/>
            <a:ext cx="4406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9900"/>
                </a:solidFill>
              </a:rPr>
              <a:t>Branch Prediction</a:t>
            </a:r>
            <a:r>
              <a:rPr lang="el-GR" altLang="en-US" sz="2800" b="1">
                <a:solidFill>
                  <a:srgbClr val="FF9900"/>
                </a:solidFill>
              </a:rPr>
              <a:t> (Λύση 3)</a:t>
            </a:r>
            <a:endParaRPr lang="en-US" altLang="en-US" sz="2800" b="1">
              <a:solidFill>
                <a:srgbClr val="FF9900"/>
              </a:solidFill>
            </a:endParaRPr>
          </a:p>
        </p:txBody>
      </p:sp>
      <p:pic>
        <p:nvPicPr>
          <p:cNvPr id="321541" name="Picture 4" descr="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7" t="-529" r="4280" b="61804"/>
          <a:stretch/>
        </p:blipFill>
        <p:spPr bwMode="auto">
          <a:xfrm>
            <a:off x="1440000" y="2160000"/>
            <a:ext cx="648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D4EA8-EAB8-472C-ADB2-1525675EF7A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pic>
        <p:nvPicPr>
          <p:cNvPr id="218116" name="Picture 3" descr="datap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2484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8117" name="Text Box 4"/>
          <p:cNvSpPr txBox="1">
            <a:spLocks noChangeArrowheads="1"/>
          </p:cNvSpPr>
          <p:nvPr/>
        </p:nvSpPr>
        <p:spPr bwMode="auto">
          <a:xfrm>
            <a:off x="365125" y="1946275"/>
            <a:ext cx="2768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>
                <a:solidFill>
                  <a:srgbClr val="008000"/>
                </a:solidFill>
              </a:rPr>
              <a:t>Το ρολόι είναι </a:t>
            </a:r>
          </a:p>
          <a:p>
            <a:pPr eaLnBrk="1" hangingPunct="1"/>
            <a:r>
              <a:rPr lang="el-GR" altLang="en-US" sz="2400">
                <a:solidFill>
                  <a:srgbClr val="008000"/>
                </a:solidFill>
              </a:rPr>
              <a:t>αυτό που αποφασίζει</a:t>
            </a:r>
          </a:p>
          <a:p>
            <a:pPr eaLnBrk="1" hangingPunct="1"/>
            <a:r>
              <a:rPr lang="el-GR" altLang="en-US" sz="2400">
                <a:solidFill>
                  <a:srgbClr val="008000"/>
                </a:solidFill>
              </a:rPr>
              <a:t>πότε θα</a:t>
            </a:r>
          </a:p>
          <a:p>
            <a:pPr eaLnBrk="1" hangingPunct="1"/>
            <a:r>
              <a:rPr lang="el-GR" altLang="en-US" sz="2400">
                <a:solidFill>
                  <a:srgbClr val="008000"/>
                </a:solidFill>
              </a:rPr>
              <a:t>γράψουμε</a:t>
            </a:r>
          </a:p>
          <a:p>
            <a:pPr eaLnBrk="1" hangingPunct="1"/>
            <a:r>
              <a:rPr lang="el-GR" altLang="en-US" sz="2400">
                <a:solidFill>
                  <a:srgbClr val="008000"/>
                </a:solidFill>
              </a:rPr>
              <a:t>στο </a:t>
            </a:r>
            <a:r>
              <a:rPr lang="en-US" altLang="en-US" sz="2400">
                <a:solidFill>
                  <a:srgbClr val="008000"/>
                </a:solidFill>
              </a:rPr>
              <a:t>register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D2270-99DD-45BE-A788-EBCF14AC4A12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322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Advanced Pipelining</a:t>
            </a:r>
          </a:p>
        </p:txBody>
      </p:sp>
      <p:sp>
        <p:nvSpPr>
          <p:cNvPr id="322564" name="Text Box 3"/>
          <p:cNvSpPr txBox="1">
            <a:spLocks noChangeArrowheads="1"/>
          </p:cNvSpPr>
          <p:nvPr/>
        </p:nvSpPr>
        <p:spPr bwMode="auto">
          <a:xfrm>
            <a:off x="325438" y="1295400"/>
            <a:ext cx="881856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Προχωρημένες </a:t>
            </a:r>
            <a:r>
              <a:rPr lang="en-US" altLang="en-US" sz="2400"/>
              <a:t>pipeline </a:t>
            </a:r>
            <a:r>
              <a:rPr lang="el-GR" altLang="en-US" sz="2400"/>
              <a:t>αρχιτεκτονικές χρησιμοποιούν πολλά</a:t>
            </a:r>
          </a:p>
          <a:p>
            <a:pPr eaLnBrk="1" hangingPunct="1"/>
            <a:r>
              <a:rPr lang="el-GR" altLang="en-US" sz="2400"/>
              <a:t>τεχνάσματα για να αυξήσουν την απόδοση:</a:t>
            </a:r>
          </a:p>
          <a:p>
            <a:pPr eaLnBrk="1" hangingPunct="1">
              <a:lnSpc>
                <a:spcPct val="80000"/>
              </a:lnSpc>
            </a:pPr>
            <a:endParaRPr lang="el-GR" altLang="en-US" sz="2400"/>
          </a:p>
          <a:p>
            <a:pPr eaLnBrk="1" hangingPunct="1"/>
            <a:r>
              <a:rPr lang="el-GR" altLang="en-US" sz="2400"/>
              <a:t>  - αυξάνουν τον αριθμό # επιπέδων του </a:t>
            </a:r>
            <a:r>
              <a:rPr lang="en-US" altLang="en-US" sz="2400"/>
              <a:t>pipeline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  - </a:t>
            </a:r>
            <a:r>
              <a:rPr lang="el-GR" altLang="en-US" sz="2400"/>
              <a:t>διανέμουν πολλές εντολές συγχρόνως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n-US" sz="2400"/>
              <a:t>  - </a:t>
            </a:r>
            <a:r>
              <a:rPr lang="en-US" altLang="en-US" sz="2400" b="1">
                <a:solidFill>
                  <a:srgbClr val="FF9900"/>
                </a:solidFill>
              </a:rPr>
              <a:t>dynamic pipeline scheduling</a:t>
            </a:r>
            <a:r>
              <a:rPr lang="en-US" altLang="en-US" sz="2400"/>
              <a:t> (</a:t>
            </a:r>
            <a:r>
              <a:rPr lang="el-GR" altLang="en-US" sz="2400"/>
              <a:t>δυναμική δρομολόγηση)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n-US" sz="2400"/>
              <a:t>  - </a:t>
            </a:r>
            <a:r>
              <a:rPr lang="en-US" altLang="en-US" sz="2400" b="1">
                <a:solidFill>
                  <a:srgbClr val="FF9900"/>
                </a:solidFill>
              </a:rPr>
              <a:t>loop unrolling</a:t>
            </a:r>
            <a:r>
              <a:rPr lang="en-US" altLang="en-US" sz="2400"/>
              <a:t> (</a:t>
            </a:r>
            <a:r>
              <a:rPr lang="el-GR" altLang="en-US" sz="2400"/>
              <a:t>ξετύλιγμα βρόχου) </a:t>
            </a:r>
            <a:endParaRPr lang="en-US" altLang="en-US" sz="2400"/>
          </a:p>
          <a:p>
            <a:pPr eaLnBrk="1" hangingPunct="1">
              <a:lnSpc>
                <a:spcPct val="120000"/>
              </a:lnSpc>
            </a:pPr>
            <a:r>
              <a:rPr lang="en-US" altLang="en-US" sz="2400"/>
              <a:t>  - </a:t>
            </a:r>
            <a:r>
              <a:rPr lang="en-US" altLang="en-US" sz="2400" b="1">
                <a:solidFill>
                  <a:srgbClr val="FF9900"/>
                </a:solidFill>
              </a:rPr>
              <a:t>instruction level parallelism</a:t>
            </a:r>
            <a:r>
              <a:rPr lang="en-US" altLang="en-US" sz="2400"/>
              <a:t> (</a:t>
            </a:r>
            <a:r>
              <a:rPr lang="el-GR" altLang="en-US" sz="2400"/>
              <a:t>παραλληλισμός σε επίπεδο εντολών)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n-US" sz="2400"/>
              <a:t>  - χρησιμοποιούν μεταφραστές που παράγουν βελτιστοποιημένο</a:t>
            </a:r>
          </a:p>
          <a:p>
            <a:pPr eaLnBrk="1" hangingPunct="1"/>
            <a:r>
              <a:rPr lang="el-GR" altLang="en-US" sz="2400"/>
              <a:t>    κώδικα μηχανής (</a:t>
            </a:r>
            <a:r>
              <a:rPr lang="en-US" altLang="en-US" sz="2400" b="1">
                <a:solidFill>
                  <a:srgbClr val="FF9900"/>
                </a:solidFill>
              </a:rPr>
              <a:t>VLIW – Very Large Instruction Word</a:t>
            </a:r>
            <a:r>
              <a:rPr lang="en-US" altLang="en-US" sz="2400"/>
              <a:t>)</a:t>
            </a:r>
          </a:p>
        </p:txBody>
      </p:sp>
      <p:sp>
        <p:nvSpPr>
          <p:cNvPr id="322565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7443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>
                <a:solidFill>
                  <a:srgbClr val="008000"/>
                </a:solidFill>
              </a:rPr>
              <a:t>Παράδειγμα:</a:t>
            </a:r>
            <a:r>
              <a:rPr lang="el-GR" altLang="en-US" sz="2400"/>
              <a:t> </a:t>
            </a:r>
          </a:p>
          <a:p>
            <a:pPr eaLnBrk="1" hangingPunct="1"/>
            <a:r>
              <a:rPr lang="el-GR" altLang="en-US" sz="2400"/>
              <a:t>         </a:t>
            </a:r>
            <a:r>
              <a:rPr lang="en-US" altLang="en-US"/>
              <a:t>DEC Alpha 21264:  9 </a:t>
            </a:r>
            <a:r>
              <a:rPr lang="el-GR" altLang="en-US"/>
              <a:t>επίπεδα</a:t>
            </a:r>
            <a:r>
              <a:rPr lang="en-US" altLang="en-US"/>
              <a:t> pipeline, 6 instruction </a:t>
            </a:r>
            <a:r>
              <a:rPr lang="el-GR" altLang="en-US"/>
              <a:t>παράλληλα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CCD9B-54BE-4A77-B3BB-2BA5C6277642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323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7100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Τ</a:t>
            </a:r>
            <a:r>
              <a:rPr lang="en-US" altLang="en-US" sz="2400"/>
              <a:t>o pipeline </a:t>
            </a:r>
            <a:r>
              <a:rPr lang="el-GR" altLang="en-US" sz="2400"/>
              <a:t>δεν αυξάνει το </a:t>
            </a:r>
            <a:r>
              <a:rPr lang="en-US" altLang="en-US" sz="2400"/>
              <a:t>latency (</a:t>
            </a:r>
            <a:r>
              <a:rPr lang="el-GR" altLang="en-US" sz="2400"/>
              <a:t>αντίδραση) αλλά </a:t>
            </a:r>
          </a:p>
          <a:p>
            <a:pPr eaLnBrk="1" hangingPunct="1"/>
            <a:r>
              <a:rPr lang="el-GR" altLang="en-US" sz="2400"/>
              <a:t>αυξάνει το </a:t>
            </a:r>
            <a:r>
              <a:rPr lang="en-US" altLang="en-US" sz="2400"/>
              <a:t>throughput (</a:t>
            </a:r>
            <a:r>
              <a:rPr lang="el-GR" altLang="en-US" sz="2400"/>
              <a:t>παραγωγή) του Η/Υ συστήματος</a:t>
            </a:r>
            <a:endParaRPr lang="en-US" altLang="en-US" sz="2400"/>
          </a:p>
        </p:txBody>
      </p:sp>
      <p:pic>
        <p:nvPicPr>
          <p:cNvPr id="323589" name="Picture 5" descr="PIPEL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715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3590" name="Rectangle 6" descr="PIPELINING"/>
          <p:cNvSpPr>
            <a:spLocks noChangeArrowheads="1"/>
          </p:cNvSpPr>
          <p:nvPr/>
        </p:nvSpPr>
        <p:spPr bwMode="auto">
          <a:xfrm>
            <a:off x="838200" y="1066800"/>
            <a:ext cx="7086600" cy="990600"/>
          </a:xfrm>
          <a:prstGeom prst="rect">
            <a:avLst/>
          </a:prstGeom>
          <a:solidFill>
            <a:srgbClr val="FF99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F4832-C659-4D3B-969A-B4272806E1D3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324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Pipelining: Intel Pentium 4</a:t>
            </a:r>
          </a:p>
        </p:txBody>
      </p:sp>
      <p:pic>
        <p:nvPicPr>
          <p:cNvPr id="324612" name="Picture 3" descr="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" t="-620" r="9995" b="43463"/>
          <a:stretch/>
        </p:blipFill>
        <p:spPr bwMode="auto">
          <a:xfrm>
            <a:off x="1080000" y="1080000"/>
            <a:ext cx="6840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8636-39A4-45F9-BB01-1D0177904C77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32563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Pipelining: Intel Pentium 4</a:t>
            </a:r>
          </a:p>
        </p:txBody>
      </p:sp>
      <p:pic>
        <p:nvPicPr>
          <p:cNvPr id="325636" name="Picture 5" descr="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259" r="16064" b="84236"/>
          <a:stretch/>
        </p:blipFill>
        <p:spPr>
          <a:xfrm>
            <a:off x="0" y="1440000"/>
            <a:ext cx="9000000" cy="216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62445-1210-48CB-9583-91DCC7D56937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Αναφορά Ύλης (3</a:t>
            </a:r>
            <a:r>
              <a:rPr lang="el-GR" u="sng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έκδοση)</a:t>
            </a:r>
            <a:endParaRPr lang="en-US" u="sng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6660" name="Text Box 3"/>
          <p:cNvSpPr txBox="1">
            <a:spLocks noChangeArrowheads="1"/>
          </p:cNvSpPr>
          <p:nvPr/>
        </p:nvSpPr>
        <p:spPr bwMode="auto">
          <a:xfrm>
            <a:off x="1355725" y="2936875"/>
            <a:ext cx="45831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 Κεφάλαιο 6</a:t>
            </a:r>
          </a:p>
          <a:p>
            <a:pPr lvl="1"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6.1, 6.2</a:t>
            </a:r>
          </a:p>
          <a:p>
            <a:pPr lvl="1"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6.3*</a:t>
            </a:r>
          </a:p>
          <a:p>
            <a:pPr lvl="1"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6.4 και 6.5 (χωρίς το </a:t>
            </a:r>
            <a:r>
              <a:rPr lang="en-US" altLang="en-US" sz="2400">
                <a:cs typeface="Arial" pitchFamily="34" charset="0"/>
              </a:rPr>
              <a:t>control)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cs typeface="Arial" pitchFamily="34" charset="0"/>
              </a:rPr>
              <a:t> 6.9*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B28C3-F726-4876-A088-C1A0E1706012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Αναφορά Ύλης (4</a:t>
            </a:r>
            <a:r>
              <a:rPr lang="el-GR" u="sng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έκδοση)</a:t>
            </a:r>
            <a:endParaRPr lang="en-US" u="sng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1355725" y="2936875"/>
            <a:ext cx="45180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4.5</a:t>
            </a:r>
          </a:p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4.6</a:t>
            </a:r>
          </a:p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4.7</a:t>
            </a:r>
          </a:p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4.8</a:t>
            </a:r>
          </a:p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4.9*</a:t>
            </a:r>
          </a:p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4.10 (το καλύπτουμε αργότερα...)</a:t>
            </a:r>
          </a:p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4.13</a:t>
            </a:r>
          </a:p>
          <a:p>
            <a:pPr eaLnBrk="1" hangingPunct="1">
              <a:buFontTx/>
              <a:buChar char="•"/>
            </a:pPr>
            <a:endParaRPr lang="el-GR" altLang="en-US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fr-FR" dirty="0"/>
              <a:t>2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Μάθημα: Αρχιτεκτονική Υπολογιστών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err="1" smtClean="0"/>
              <a:t>Datapath</a:t>
            </a:r>
            <a:r>
              <a:rPr lang="en-US" sz="2800" b="1" dirty="0" smtClean="0"/>
              <a:t> &amp; Control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Κ. Πολύζος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4086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7FA50-993D-49C7-B30E-62D7DE7AC4F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19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848561"/>
            <a:ext cx="8382000" cy="2230354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n-US" altLang="en-US" sz="2400" dirty="0" smtClean="0"/>
              <a:t>R format </a:t>
            </a:r>
            <a:r>
              <a:rPr lang="el-GR" altLang="en-US" sz="2400" dirty="0" smtClean="0"/>
              <a:t>εντολές</a:t>
            </a:r>
            <a:r>
              <a:rPr lang="en-US" altLang="en-US" sz="2400" dirty="0" smtClean="0"/>
              <a:t> (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add, sub, </a:t>
            </a:r>
            <a:r>
              <a:rPr lang="en-US" altLang="en-US" sz="2400" b="1" dirty="0" err="1" smtClean="0"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, and, or</a:t>
            </a:r>
            <a:r>
              <a:rPr lang="en-US" altLang="en-US" sz="2400" dirty="0" smtClean="0"/>
              <a:t>)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2" eaLnBrk="1" hangingPunct="1"/>
            <a:endParaRPr lang="en-US" altLang="en-US" sz="1800" dirty="0" smtClean="0"/>
          </a:p>
          <a:p>
            <a:pPr lvl="1" eaLnBrk="1" hangingPunct="1"/>
            <a:r>
              <a:rPr lang="el-GR" altLang="en-US" sz="2000" dirty="0" smtClean="0"/>
              <a:t>εκτέλεσε τις</a:t>
            </a:r>
            <a:r>
              <a:rPr lang="en-US" altLang="en-US" sz="2000" dirty="0" smtClean="0"/>
              <a:t> (op </a:t>
            </a:r>
            <a:r>
              <a:rPr lang="el-GR" altLang="en-US" sz="2000" dirty="0" smtClean="0"/>
              <a:t>&amp; </a:t>
            </a:r>
            <a:r>
              <a:rPr lang="en-US" altLang="en-US" sz="2000" dirty="0" err="1" smtClean="0"/>
              <a:t>funct</a:t>
            </a:r>
            <a:r>
              <a:rPr lang="en-US" altLang="en-US" sz="2000" dirty="0" smtClean="0"/>
              <a:t>) </a:t>
            </a:r>
            <a:r>
              <a:rPr lang="el-GR" altLang="en-US" sz="2000" dirty="0" smtClean="0"/>
              <a:t>πράξεις  στα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rs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και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rt</a:t>
            </a:r>
            <a:endParaRPr lang="en-US" altLang="en-US" sz="2000" dirty="0" smtClean="0"/>
          </a:p>
          <a:p>
            <a:pPr lvl="1" eaLnBrk="1" hangingPunct="1"/>
            <a:r>
              <a:rPr lang="el-GR" altLang="en-US" sz="2000" dirty="0" smtClean="0"/>
              <a:t>αποθήκευσε το αποτέλεσμα πίσω στο</a:t>
            </a:r>
            <a:r>
              <a:rPr lang="en-US" altLang="en-US" sz="2000" dirty="0" smtClean="0"/>
              <a:t> Register File (</a:t>
            </a:r>
            <a:r>
              <a:rPr lang="el-GR" altLang="en-US" sz="2000" dirty="0" smtClean="0"/>
              <a:t>στη θέση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rd</a:t>
            </a:r>
            <a:r>
              <a:rPr lang="en-US" altLang="en-US" sz="2000" dirty="0" smtClean="0"/>
              <a:t>)</a:t>
            </a:r>
          </a:p>
        </p:txBody>
      </p:sp>
      <p:sp>
        <p:nvSpPr>
          <p:cNvPr id="219168" name="Rectangle 31"/>
          <p:cNvSpPr>
            <a:spLocks noChangeArrowheads="1"/>
          </p:cNvSpPr>
          <p:nvPr/>
        </p:nvSpPr>
        <p:spPr bwMode="auto">
          <a:xfrm>
            <a:off x="5181600" y="3124200"/>
            <a:ext cx="925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4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ALU control</a:t>
            </a:r>
          </a:p>
        </p:txBody>
      </p:sp>
      <p:grpSp>
        <p:nvGrpSpPr>
          <p:cNvPr id="2" name="Group 1" descr="datapath"/>
          <p:cNvGrpSpPr/>
          <p:nvPr/>
        </p:nvGrpSpPr>
        <p:grpSpPr>
          <a:xfrm>
            <a:off x="1524000" y="3505200"/>
            <a:ext cx="5638800" cy="2057400"/>
            <a:chOff x="1524000" y="3505200"/>
            <a:chExt cx="5638800" cy="2057400"/>
          </a:xfrm>
        </p:grpSpPr>
        <p:sp>
          <p:nvSpPr>
            <p:cNvPr id="219141" name="Rectangle 4"/>
            <p:cNvSpPr>
              <a:spLocks noChangeArrowheads="1"/>
            </p:cNvSpPr>
            <p:nvPr/>
          </p:nvSpPr>
          <p:spPr bwMode="auto">
            <a:xfrm>
              <a:off x="3200400" y="3810000"/>
              <a:ext cx="1447800" cy="1447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9142" name="Line 5"/>
            <p:cNvSpPr>
              <a:spLocks noChangeShapeType="1"/>
            </p:cNvSpPr>
            <p:nvPr/>
          </p:nvSpPr>
          <p:spPr bwMode="auto">
            <a:xfrm>
              <a:off x="2209800" y="45720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3" name="Line 6"/>
            <p:cNvSpPr>
              <a:spLocks noChangeShapeType="1"/>
            </p:cNvSpPr>
            <p:nvPr/>
          </p:nvSpPr>
          <p:spPr bwMode="auto">
            <a:xfrm>
              <a:off x="2895600" y="39624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4" name="Line 7"/>
            <p:cNvSpPr>
              <a:spLocks noChangeShapeType="1"/>
            </p:cNvSpPr>
            <p:nvPr/>
          </p:nvSpPr>
          <p:spPr bwMode="auto">
            <a:xfrm>
              <a:off x="2895600" y="4343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5" name="Line 8"/>
            <p:cNvSpPr>
              <a:spLocks noChangeShapeType="1"/>
            </p:cNvSpPr>
            <p:nvPr/>
          </p:nvSpPr>
          <p:spPr bwMode="auto">
            <a:xfrm>
              <a:off x="2895600" y="4724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6" name="Line 9"/>
            <p:cNvSpPr>
              <a:spLocks noChangeShapeType="1"/>
            </p:cNvSpPr>
            <p:nvPr/>
          </p:nvSpPr>
          <p:spPr bwMode="auto">
            <a:xfrm>
              <a:off x="2895600" y="5105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7" name="Line 10"/>
            <p:cNvSpPr>
              <a:spLocks noChangeShapeType="1"/>
            </p:cNvSpPr>
            <p:nvPr/>
          </p:nvSpPr>
          <p:spPr bwMode="auto">
            <a:xfrm>
              <a:off x="2895600" y="3962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8" name="Line 11"/>
            <p:cNvSpPr>
              <a:spLocks noChangeShapeType="1"/>
            </p:cNvSpPr>
            <p:nvPr/>
          </p:nvSpPr>
          <p:spPr bwMode="auto">
            <a:xfrm>
              <a:off x="4648200" y="41910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9" name="Line 12"/>
            <p:cNvSpPr>
              <a:spLocks noChangeShapeType="1"/>
            </p:cNvSpPr>
            <p:nvPr/>
          </p:nvSpPr>
          <p:spPr bwMode="auto">
            <a:xfrm>
              <a:off x="4648200" y="48768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0" name="Line 13"/>
            <p:cNvSpPr>
              <a:spLocks noChangeShapeType="1"/>
            </p:cNvSpPr>
            <p:nvPr/>
          </p:nvSpPr>
          <p:spPr bwMode="auto">
            <a:xfrm>
              <a:off x="2895600" y="51054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1" name="Line 14"/>
            <p:cNvSpPr>
              <a:spLocks noChangeShapeType="1"/>
            </p:cNvSpPr>
            <p:nvPr/>
          </p:nvSpPr>
          <p:spPr bwMode="auto">
            <a:xfrm>
              <a:off x="2895600" y="5562600"/>
              <a:ext cx="312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2" name="Line 15"/>
            <p:cNvSpPr>
              <a:spLocks noChangeShapeType="1"/>
            </p:cNvSpPr>
            <p:nvPr/>
          </p:nvSpPr>
          <p:spPr bwMode="auto">
            <a:xfrm>
              <a:off x="5715000" y="4724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3" name="Line 16"/>
            <p:cNvSpPr>
              <a:spLocks noChangeShapeType="1"/>
            </p:cNvSpPr>
            <p:nvPr/>
          </p:nvSpPr>
          <p:spPr bwMode="auto">
            <a:xfrm>
              <a:off x="6019800" y="47244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4" name="Text Box 17"/>
            <p:cNvSpPr txBox="1">
              <a:spLocks noChangeArrowheads="1"/>
            </p:cNvSpPr>
            <p:nvPr/>
          </p:nvSpPr>
          <p:spPr bwMode="auto">
            <a:xfrm>
              <a:off x="1524000" y="4267200"/>
              <a:ext cx="8858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Instruction</a:t>
              </a:r>
            </a:p>
          </p:txBody>
        </p:sp>
        <p:sp>
          <p:nvSpPr>
            <p:cNvPr id="219155" name="Text Box 18"/>
            <p:cNvSpPr txBox="1">
              <a:spLocks noChangeArrowheads="1"/>
            </p:cNvSpPr>
            <p:nvPr/>
          </p:nvSpPr>
          <p:spPr bwMode="auto">
            <a:xfrm>
              <a:off x="3124200" y="4953000"/>
              <a:ext cx="903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19156" name="Text Box 19"/>
            <p:cNvSpPr txBox="1">
              <a:spLocks noChangeArrowheads="1"/>
            </p:cNvSpPr>
            <p:nvPr/>
          </p:nvSpPr>
          <p:spPr bwMode="auto">
            <a:xfrm>
              <a:off x="3124200" y="3810000"/>
              <a:ext cx="1036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1</a:t>
              </a:r>
            </a:p>
          </p:txBody>
        </p:sp>
        <p:sp>
          <p:nvSpPr>
            <p:cNvPr id="219157" name="Text Box 20"/>
            <p:cNvSpPr txBox="1">
              <a:spLocks noChangeArrowheads="1"/>
            </p:cNvSpPr>
            <p:nvPr/>
          </p:nvSpPr>
          <p:spPr bwMode="auto">
            <a:xfrm>
              <a:off x="3124200" y="4191000"/>
              <a:ext cx="1036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2</a:t>
              </a:r>
            </a:p>
          </p:txBody>
        </p:sp>
        <p:sp>
          <p:nvSpPr>
            <p:cNvPr id="219158" name="Text Box 21"/>
            <p:cNvSpPr txBox="1">
              <a:spLocks noChangeArrowheads="1"/>
            </p:cNvSpPr>
            <p:nvPr/>
          </p:nvSpPr>
          <p:spPr bwMode="auto">
            <a:xfrm>
              <a:off x="3124200" y="4572000"/>
              <a:ext cx="903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Addr</a:t>
              </a:r>
            </a:p>
          </p:txBody>
        </p:sp>
        <p:sp>
          <p:nvSpPr>
            <p:cNvPr id="219159" name="Text Box 22"/>
            <p:cNvSpPr txBox="1">
              <a:spLocks noChangeArrowheads="1"/>
            </p:cNvSpPr>
            <p:nvPr/>
          </p:nvSpPr>
          <p:spPr bwMode="auto">
            <a:xfrm>
              <a:off x="3448050" y="4038600"/>
              <a:ext cx="792163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Register</a:t>
              </a:r>
            </a:p>
            <a:p>
              <a:pPr algn="ctr"/>
              <a:endParaRPr lang="en-US" altLang="en-US" sz="1200" b="1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File</a:t>
              </a:r>
            </a:p>
          </p:txBody>
        </p:sp>
        <p:sp>
          <p:nvSpPr>
            <p:cNvPr id="219160" name="Text Box 23"/>
            <p:cNvSpPr txBox="1">
              <a:spLocks noChangeArrowheads="1"/>
            </p:cNvSpPr>
            <p:nvPr/>
          </p:nvSpPr>
          <p:spPr bwMode="auto">
            <a:xfrm>
              <a:off x="4038600" y="3962400"/>
              <a:ext cx="674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1</a:t>
              </a:r>
            </a:p>
          </p:txBody>
        </p:sp>
        <p:sp>
          <p:nvSpPr>
            <p:cNvPr id="219161" name="Text Box 24"/>
            <p:cNvSpPr txBox="1">
              <a:spLocks noChangeArrowheads="1"/>
            </p:cNvSpPr>
            <p:nvPr/>
          </p:nvSpPr>
          <p:spPr bwMode="auto">
            <a:xfrm>
              <a:off x="4064000" y="4648200"/>
              <a:ext cx="674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2</a:t>
              </a:r>
            </a:p>
          </p:txBody>
        </p:sp>
        <p:sp>
          <p:nvSpPr>
            <p:cNvPr id="219162" name="Freeform 25"/>
            <p:cNvSpPr>
              <a:spLocks/>
            </p:cNvSpPr>
            <p:nvPr/>
          </p:nvSpPr>
          <p:spPr bwMode="auto">
            <a:xfrm>
              <a:off x="5181600" y="3886200"/>
              <a:ext cx="533400" cy="1295400"/>
            </a:xfrm>
            <a:custGeom>
              <a:avLst/>
              <a:gdLst>
                <a:gd name="T0" fmla="*/ 0 w 388"/>
                <a:gd name="T1" fmla="*/ 0 h 1099"/>
                <a:gd name="T2" fmla="*/ 0 w 388"/>
                <a:gd name="T3" fmla="*/ 2147483647 h 1099"/>
                <a:gd name="T4" fmla="*/ 2147483647 w 388"/>
                <a:gd name="T5" fmla="*/ 2147483647 h 1099"/>
                <a:gd name="T6" fmla="*/ 0 w 388"/>
                <a:gd name="T7" fmla="*/ 2147483647 h 1099"/>
                <a:gd name="T8" fmla="*/ 0 w 388"/>
                <a:gd name="T9" fmla="*/ 2147483647 h 1099"/>
                <a:gd name="T10" fmla="*/ 2147483647 w 388"/>
                <a:gd name="T11" fmla="*/ 2147483647 h 1099"/>
                <a:gd name="T12" fmla="*/ 2147483647 w 388"/>
                <a:gd name="T13" fmla="*/ 2147483647 h 1099"/>
                <a:gd name="T14" fmla="*/ 0 w 388"/>
                <a:gd name="T15" fmla="*/ 0 h 10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1099"/>
                <a:gd name="T26" fmla="*/ 388 w 388"/>
                <a:gd name="T27" fmla="*/ 1099 h 10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1099">
                  <a:moveTo>
                    <a:pt x="0" y="0"/>
                  </a:moveTo>
                  <a:lnTo>
                    <a:pt x="0" y="427"/>
                  </a:lnTo>
                  <a:lnTo>
                    <a:pt x="111" y="553"/>
                  </a:lnTo>
                  <a:lnTo>
                    <a:pt x="0" y="671"/>
                  </a:lnTo>
                  <a:lnTo>
                    <a:pt x="0" y="1098"/>
                  </a:lnTo>
                  <a:lnTo>
                    <a:pt x="387" y="790"/>
                  </a:lnTo>
                  <a:lnTo>
                    <a:pt x="387" y="30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3" name="Rectangle 26"/>
            <p:cNvSpPr>
              <a:spLocks noChangeArrowheads="1"/>
            </p:cNvSpPr>
            <p:nvPr/>
          </p:nvSpPr>
          <p:spPr bwMode="auto">
            <a:xfrm>
              <a:off x="5334000" y="4495800"/>
              <a:ext cx="5048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ALU</a:t>
              </a:r>
            </a:p>
          </p:txBody>
        </p:sp>
        <p:sp>
          <p:nvSpPr>
            <p:cNvPr id="219164" name="Line 27"/>
            <p:cNvSpPr>
              <a:spLocks noChangeShapeType="1"/>
            </p:cNvSpPr>
            <p:nvPr/>
          </p:nvSpPr>
          <p:spPr bwMode="auto">
            <a:xfrm>
              <a:off x="5715000" y="45720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5" name="Line 28"/>
            <p:cNvSpPr>
              <a:spLocks noChangeShapeType="1"/>
            </p:cNvSpPr>
            <p:nvPr/>
          </p:nvSpPr>
          <p:spPr bwMode="auto">
            <a:xfrm>
              <a:off x="5715000" y="43434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6" name="Rectangle 29"/>
            <p:cNvSpPr>
              <a:spLocks noChangeArrowheads="1"/>
            </p:cNvSpPr>
            <p:nvPr/>
          </p:nvSpPr>
          <p:spPr bwMode="auto">
            <a:xfrm>
              <a:off x="6096000" y="4191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overflow</a:t>
              </a:r>
            </a:p>
          </p:txBody>
        </p:sp>
        <p:sp>
          <p:nvSpPr>
            <p:cNvPr id="219167" name="Rectangle 30"/>
            <p:cNvSpPr>
              <a:spLocks noChangeArrowheads="1"/>
            </p:cNvSpPr>
            <p:nvPr/>
          </p:nvSpPr>
          <p:spPr bwMode="auto">
            <a:xfrm>
              <a:off x="6096000" y="4419600"/>
              <a:ext cx="533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zero</a:t>
              </a:r>
            </a:p>
          </p:txBody>
        </p:sp>
        <p:sp>
          <p:nvSpPr>
            <p:cNvPr id="219169" name="Line 32"/>
            <p:cNvSpPr>
              <a:spLocks noChangeShapeType="1"/>
            </p:cNvSpPr>
            <p:nvPr/>
          </p:nvSpPr>
          <p:spPr bwMode="auto">
            <a:xfrm>
              <a:off x="5562600" y="3505200"/>
              <a:ext cx="0" cy="60960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70" name="Line 33"/>
            <p:cNvSpPr>
              <a:spLocks noChangeShapeType="1"/>
            </p:cNvSpPr>
            <p:nvPr/>
          </p:nvSpPr>
          <p:spPr bwMode="auto">
            <a:xfrm>
              <a:off x="3886200" y="3505200"/>
              <a:ext cx="0" cy="3048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9171" name="Rectangle 34"/>
          <p:cNvSpPr>
            <a:spLocks noChangeArrowheads="1"/>
          </p:cNvSpPr>
          <p:nvPr/>
        </p:nvSpPr>
        <p:spPr bwMode="auto">
          <a:xfrm>
            <a:off x="3581400" y="3124200"/>
            <a:ext cx="925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>
            <a:lvl1pPr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04875" eaLnBrk="0" hangingPunct="0"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4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RegWrite</a:t>
            </a:r>
          </a:p>
        </p:txBody>
      </p:sp>
      <p:grpSp>
        <p:nvGrpSpPr>
          <p:cNvPr id="219172" name="Group 35" descr="datapath"/>
          <p:cNvGrpSpPr>
            <a:grpSpLocks/>
          </p:cNvGrpSpPr>
          <p:nvPr/>
        </p:nvGrpSpPr>
        <p:grpSpPr bwMode="auto">
          <a:xfrm>
            <a:off x="1447800" y="1219200"/>
            <a:ext cx="5870575" cy="820738"/>
            <a:chOff x="720" y="672"/>
            <a:chExt cx="3698" cy="517"/>
          </a:xfrm>
        </p:grpSpPr>
        <p:sp>
          <p:nvSpPr>
            <p:cNvPr id="219174" name="Rectangle 36"/>
            <p:cNvSpPr>
              <a:spLocks noChangeArrowheads="1"/>
            </p:cNvSpPr>
            <p:nvPr/>
          </p:nvSpPr>
          <p:spPr bwMode="auto">
            <a:xfrm>
              <a:off x="720" y="912"/>
              <a:ext cx="6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R-type:</a:t>
              </a:r>
              <a:endParaRPr lang="en-US" altLang="en-US" sz="180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9175" name="Group 37"/>
            <p:cNvGrpSpPr>
              <a:grpSpLocks/>
            </p:cNvGrpSpPr>
            <p:nvPr/>
          </p:nvGrpSpPr>
          <p:grpSpPr bwMode="auto">
            <a:xfrm>
              <a:off x="1317" y="890"/>
              <a:ext cx="560" cy="272"/>
              <a:chOff x="1016" y="728"/>
              <a:chExt cx="560" cy="272"/>
            </a:xfrm>
          </p:grpSpPr>
          <p:sp>
            <p:nvSpPr>
              <p:cNvPr id="219218" name="Rectangle 38"/>
              <p:cNvSpPr>
                <a:spLocks noChangeArrowheads="1"/>
              </p:cNvSpPr>
              <p:nvPr/>
            </p:nvSpPr>
            <p:spPr bwMode="auto">
              <a:xfrm>
                <a:off x="1016" y="728"/>
                <a:ext cx="560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19219" name="Line 39"/>
              <p:cNvSpPr>
                <a:spLocks noChangeShapeType="1"/>
              </p:cNvSpPr>
              <p:nvPr/>
            </p:nvSpPr>
            <p:spPr bwMode="auto">
              <a:xfrm>
                <a:off x="139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20" name="Line 40"/>
              <p:cNvSpPr>
                <a:spLocks noChangeShapeType="1"/>
              </p:cNvSpPr>
              <p:nvPr/>
            </p:nvSpPr>
            <p:spPr bwMode="auto">
              <a:xfrm>
                <a:off x="129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21" name="Line 41"/>
              <p:cNvSpPr>
                <a:spLocks noChangeShapeType="1"/>
              </p:cNvSpPr>
              <p:nvPr/>
            </p:nvSpPr>
            <p:spPr bwMode="auto">
              <a:xfrm>
                <a:off x="148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22" name="Line 42"/>
              <p:cNvSpPr>
                <a:spLocks noChangeShapeType="1"/>
              </p:cNvSpPr>
              <p:nvPr/>
            </p:nvSpPr>
            <p:spPr bwMode="auto">
              <a:xfrm>
                <a:off x="120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23" name="Line 43"/>
              <p:cNvSpPr>
                <a:spLocks noChangeShapeType="1"/>
              </p:cNvSpPr>
              <p:nvPr/>
            </p:nvSpPr>
            <p:spPr bwMode="auto">
              <a:xfrm>
                <a:off x="1104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76" name="Group 44"/>
            <p:cNvGrpSpPr>
              <a:grpSpLocks/>
            </p:cNvGrpSpPr>
            <p:nvPr/>
          </p:nvGrpSpPr>
          <p:grpSpPr bwMode="auto">
            <a:xfrm>
              <a:off x="1893" y="890"/>
              <a:ext cx="464" cy="272"/>
              <a:chOff x="1592" y="728"/>
              <a:chExt cx="464" cy="272"/>
            </a:xfrm>
          </p:grpSpPr>
          <p:sp>
            <p:nvSpPr>
              <p:cNvPr id="219213" name="Rectangle 45"/>
              <p:cNvSpPr>
                <a:spLocks noChangeArrowheads="1"/>
              </p:cNvSpPr>
              <p:nvPr/>
            </p:nvSpPr>
            <p:spPr bwMode="auto">
              <a:xfrm>
                <a:off x="159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19214" name="Line 46"/>
              <p:cNvSpPr>
                <a:spLocks noChangeShapeType="1"/>
              </p:cNvSpPr>
              <p:nvPr/>
            </p:nvSpPr>
            <p:spPr bwMode="auto">
              <a:xfrm>
                <a:off x="177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5" name="Line 47"/>
              <p:cNvSpPr>
                <a:spLocks noChangeShapeType="1"/>
              </p:cNvSpPr>
              <p:nvPr/>
            </p:nvSpPr>
            <p:spPr bwMode="auto">
              <a:xfrm>
                <a:off x="168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6" name="Line 48"/>
              <p:cNvSpPr>
                <a:spLocks noChangeShapeType="1"/>
              </p:cNvSpPr>
              <p:nvPr/>
            </p:nvSpPr>
            <p:spPr bwMode="auto">
              <a:xfrm>
                <a:off x="187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7" name="Line 49"/>
              <p:cNvSpPr>
                <a:spLocks noChangeShapeType="1"/>
              </p:cNvSpPr>
              <p:nvPr/>
            </p:nvSpPr>
            <p:spPr bwMode="auto">
              <a:xfrm>
                <a:off x="196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77" name="Group 50"/>
            <p:cNvGrpSpPr>
              <a:grpSpLocks/>
            </p:cNvGrpSpPr>
            <p:nvPr/>
          </p:nvGrpSpPr>
          <p:grpSpPr bwMode="auto">
            <a:xfrm>
              <a:off x="2373" y="890"/>
              <a:ext cx="464" cy="272"/>
              <a:chOff x="2072" y="728"/>
              <a:chExt cx="464" cy="272"/>
            </a:xfrm>
          </p:grpSpPr>
          <p:sp>
            <p:nvSpPr>
              <p:cNvPr id="219208" name="Rectangle 51"/>
              <p:cNvSpPr>
                <a:spLocks noChangeArrowheads="1"/>
              </p:cNvSpPr>
              <p:nvPr/>
            </p:nvSpPr>
            <p:spPr bwMode="auto">
              <a:xfrm>
                <a:off x="207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19209" name="Line 52"/>
              <p:cNvSpPr>
                <a:spLocks noChangeShapeType="1"/>
              </p:cNvSpPr>
              <p:nvPr/>
            </p:nvSpPr>
            <p:spPr bwMode="auto">
              <a:xfrm>
                <a:off x="225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0" name="Line 53"/>
              <p:cNvSpPr>
                <a:spLocks noChangeShapeType="1"/>
              </p:cNvSpPr>
              <p:nvPr/>
            </p:nvSpPr>
            <p:spPr bwMode="auto">
              <a:xfrm>
                <a:off x="216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1" name="Line 54"/>
              <p:cNvSpPr>
                <a:spLocks noChangeShapeType="1"/>
              </p:cNvSpPr>
              <p:nvPr/>
            </p:nvSpPr>
            <p:spPr bwMode="auto">
              <a:xfrm>
                <a:off x="235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12" name="Line 55"/>
              <p:cNvSpPr>
                <a:spLocks noChangeShapeType="1"/>
              </p:cNvSpPr>
              <p:nvPr/>
            </p:nvSpPr>
            <p:spPr bwMode="auto">
              <a:xfrm>
                <a:off x="244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178" name="Group 56"/>
            <p:cNvGrpSpPr>
              <a:grpSpLocks/>
            </p:cNvGrpSpPr>
            <p:nvPr/>
          </p:nvGrpSpPr>
          <p:grpSpPr bwMode="auto">
            <a:xfrm>
              <a:off x="2853" y="890"/>
              <a:ext cx="464" cy="272"/>
              <a:chOff x="2552" y="728"/>
              <a:chExt cx="464" cy="272"/>
            </a:xfrm>
          </p:grpSpPr>
          <p:sp>
            <p:nvSpPr>
              <p:cNvPr id="219203" name="Rectangle 57"/>
              <p:cNvSpPr>
                <a:spLocks noChangeArrowheads="1"/>
              </p:cNvSpPr>
              <p:nvPr/>
            </p:nvSpPr>
            <p:spPr bwMode="auto">
              <a:xfrm>
                <a:off x="255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19204" name="Line 58"/>
              <p:cNvSpPr>
                <a:spLocks noChangeShapeType="1"/>
              </p:cNvSpPr>
              <p:nvPr/>
            </p:nvSpPr>
            <p:spPr bwMode="auto">
              <a:xfrm>
                <a:off x="273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05" name="Line 59"/>
              <p:cNvSpPr>
                <a:spLocks noChangeShapeType="1"/>
              </p:cNvSpPr>
              <p:nvPr/>
            </p:nvSpPr>
            <p:spPr bwMode="auto">
              <a:xfrm>
                <a:off x="264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06" name="Line 60"/>
              <p:cNvSpPr>
                <a:spLocks noChangeShapeType="1"/>
              </p:cNvSpPr>
              <p:nvPr/>
            </p:nvSpPr>
            <p:spPr bwMode="auto">
              <a:xfrm>
                <a:off x="283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07" name="Line 61"/>
              <p:cNvSpPr>
                <a:spLocks noChangeShapeType="1"/>
              </p:cNvSpPr>
              <p:nvPr/>
            </p:nvSpPr>
            <p:spPr bwMode="auto">
              <a:xfrm>
                <a:off x="292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9179" name="Rectangle 62"/>
            <p:cNvSpPr>
              <a:spLocks noChangeArrowheads="1"/>
            </p:cNvSpPr>
            <p:nvPr/>
          </p:nvSpPr>
          <p:spPr bwMode="auto">
            <a:xfrm>
              <a:off x="3333" y="890"/>
              <a:ext cx="464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9180" name="Rectangle 63"/>
            <p:cNvSpPr>
              <a:spLocks noChangeArrowheads="1"/>
            </p:cNvSpPr>
            <p:nvPr/>
          </p:nvSpPr>
          <p:spPr bwMode="auto">
            <a:xfrm>
              <a:off x="3813" y="890"/>
              <a:ext cx="560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9181" name="Line 64"/>
            <p:cNvSpPr>
              <a:spLocks noChangeShapeType="1"/>
            </p:cNvSpPr>
            <p:nvPr/>
          </p:nvSpPr>
          <p:spPr bwMode="auto">
            <a:xfrm>
              <a:off x="4189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2" name="Line 65"/>
            <p:cNvSpPr>
              <a:spLocks noChangeShapeType="1"/>
            </p:cNvSpPr>
            <p:nvPr/>
          </p:nvSpPr>
          <p:spPr bwMode="auto">
            <a:xfrm>
              <a:off x="4093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3" name="Line 66"/>
            <p:cNvSpPr>
              <a:spLocks noChangeShapeType="1"/>
            </p:cNvSpPr>
            <p:nvPr/>
          </p:nvSpPr>
          <p:spPr bwMode="auto">
            <a:xfrm>
              <a:off x="3408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4" name="Line 67"/>
            <p:cNvSpPr>
              <a:spLocks noChangeShapeType="1"/>
            </p:cNvSpPr>
            <p:nvPr/>
          </p:nvSpPr>
          <p:spPr bwMode="auto">
            <a:xfrm>
              <a:off x="3997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5" name="Line 68"/>
            <p:cNvSpPr>
              <a:spLocks noChangeShapeType="1"/>
            </p:cNvSpPr>
            <p:nvPr/>
          </p:nvSpPr>
          <p:spPr bwMode="auto">
            <a:xfrm>
              <a:off x="3901" y="890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86" name="Rectangle 69"/>
            <p:cNvSpPr>
              <a:spLocks noChangeArrowheads="1"/>
            </p:cNvSpPr>
            <p:nvPr/>
          </p:nvSpPr>
          <p:spPr bwMode="auto">
            <a:xfrm>
              <a:off x="1248" y="672"/>
              <a:ext cx="2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31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87" name="Rectangle 70"/>
            <p:cNvSpPr>
              <a:spLocks noChangeArrowheads="1"/>
            </p:cNvSpPr>
            <p:nvPr/>
          </p:nvSpPr>
          <p:spPr bwMode="auto">
            <a:xfrm>
              <a:off x="1824" y="672"/>
              <a:ext cx="2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25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88" name="Rectangle 71"/>
            <p:cNvSpPr>
              <a:spLocks noChangeArrowheads="1"/>
            </p:cNvSpPr>
            <p:nvPr/>
          </p:nvSpPr>
          <p:spPr bwMode="auto">
            <a:xfrm>
              <a:off x="2304" y="672"/>
              <a:ext cx="2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20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89" name="Rectangle 72"/>
            <p:cNvSpPr>
              <a:spLocks noChangeArrowheads="1"/>
            </p:cNvSpPr>
            <p:nvPr/>
          </p:nvSpPr>
          <p:spPr bwMode="auto">
            <a:xfrm>
              <a:off x="2784" y="672"/>
              <a:ext cx="2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15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0" name="Rectangle 73"/>
            <p:cNvSpPr>
              <a:spLocks noChangeArrowheads="1"/>
            </p:cNvSpPr>
            <p:nvPr/>
          </p:nvSpPr>
          <p:spPr bwMode="auto">
            <a:xfrm>
              <a:off x="3744" y="672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5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1" name="Rectangle 74"/>
            <p:cNvSpPr>
              <a:spLocks noChangeArrowheads="1"/>
            </p:cNvSpPr>
            <p:nvPr/>
          </p:nvSpPr>
          <p:spPr bwMode="auto">
            <a:xfrm>
              <a:off x="4224" y="672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0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2" name="Rectangle 75"/>
            <p:cNvSpPr>
              <a:spLocks noChangeArrowheads="1"/>
            </p:cNvSpPr>
            <p:nvPr/>
          </p:nvSpPr>
          <p:spPr bwMode="auto">
            <a:xfrm>
              <a:off x="1344" y="960"/>
              <a:ext cx="2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op</a:t>
              </a:r>
              <a:endParaRPr lang="en-US" altLang="en-US" sz="180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3" name="Rectangle 76"/>
            <p:cNvSpPr>
              <a:spLocks noChangeArrowheads="1"/>
            </p:cNvSpPr>
            <p:nvPr/>
          </p:nvSpPr>
          <p:spPr bwMode="auto">
            <a:xfrm>
              <a:off x="1920" y="960"/>
              <a:ext cx="25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rs</a:t>
              </a:r>
              <a:endParaRPr lang="en-US" altLang="en-US" sz="180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4" name="Rectangle 77"/>
            <p:cNvSpPr>
              <a:spLocks noChangeArrowheads="1"/>
            </p:cNvSpPr>
            <p:nvPr/>
          </p:nvSpPr>
          <p:spPr bwMode="auto">
            <a:xfrm>
              <a:off x="2400" y="960"/>
              <a:ext cx="2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rt</a:t>
              </a:r>
              <a:endParaRPr lang="en-US" altLang="en-US" sz="180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5" name="Rectangle 78"/>
            <p:cNvSpPr>
              <a:spLocks noChangeArrowheads="1"/>
            </p:cNvSpPr>
            <p:nvPr/>
          </p:nvSpPr>
          <p:spPr bwMode="auto">
            <a:xfrm>
              <a:off x="2832" y="960"/>
              <a:ext cx="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rd</a:t>
              </a:r>
              <a:endParaRPr lang="en-US" altLang="en-US" sz="180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6" name="Rectangle 79"/>
            <p:cNvSpPr>
              <a:spLocks noChangeArrowheads="1"/>
            </p:cNvSpPr>
            <p:nvPr/>
          </p:nvSpPr>
          <p:spPr bwMode="auto">
            <a:xfrm>
              <a:off x="3840" y="960"/>
              <a:ext cx="46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funct</a:t>
              </a:r>
              <a:endParaRPr lang="en-US" altLang="en-US" sz="180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7" name="Rectangle 80"/>
            <p:cNvSpPr>
              <a:spLocks noChangeArrowheads="1"/>
            </p:cNvSpPr>
            <p:nvPr/>
          </p:nvSpPr>
          <p:spPr bwMode="auto">
            <a:xfrm>
              <a:off x="3312" y="960"/>
              <a:ext cx="5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shamt</a:t>
              </a:r>
              <a:endParaRPr lang="en-US" altLang="en-US" sz="180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98" name="Line 81"/>
            <p:cNvSpPr>
              <a:spLocks noChangeShapeType="1"/>
            </p:cNvSpPr>
            <p:nvPr/>
          </p:nvSpPr>
          <p:spPr bwMode="auto">
            <a:xfrm>
              <a:off x="3504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99" name="Line 82"/>
            <p:cNvSpPr>
              <a:spLocks noChangeShapeType="1"/>
            </p:cNvSpPr>
            <p:nvPr/>
          </p:nvSpPr>
          <p:spPr bwMode="auto">
            <a:xfrm>
              <a:off x="3600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00" name="Line 83"/>
            <p:cNvSpPr>
              <a:spLocks noChangeShapeType="1"/>
            </p:cNvSpPr>
            <p:nvPr/>
          </p:nvSpPr>
          <p:spPr bwMode="auto">
            <a:xfrm>
              <a:off x="3696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01" name="Line 84"/>
            <p:cNvSpPr>
              <a:spLocks noChangeShapeType="1"/>
            </p:cNvSpPr>
            <p:nvPr/>
          </p:nvSpPr>
          <p:spPr bwMode="auto">
            <a:xfrm>
              <a:off x="4272" y="912"/>
              <a:ext cx="0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02" name="Rectangle 85"/>
            <p:cNvSpPr>
              <a:spLocks noChangeArrowheads="1"/>
            </p:cNvSpPr>
            <p:nvPr/>
          </p:nvSpPr>
          <p:spPr bwMode="auto">
            <a:xfrm>
              <a:off x="3264" y="672"/>
              <a:ext cx="2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10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0422" name="Rectangle 86"/>
          <p:cNvSpPr>
            <a:spLocks noChangeArrowheads="1"/>
          </p:cNvSpPr>
          <p:nvPr/>
        </p:nvSpPr>
        <p:spPr bwMode="auto">
          <a:xfrm>
            <a:off x="457200" y="5791200"/>
            <a:ext cx="8382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l-GR" altLang="en-US">
                <a:cs typeface="Arial" pitchFamily="34" charset="0"/>
              </a:rPr>
              <a:t>Το</a:t>
            </a:r>
            <a:r>
              <a:rPr lang="en-US" altLang="en-US">
                <a:cs typeface="Arial" pitchFamily="34" charset="0"/>
              </a:rPr>
              <a:t> Register File </a:t>
            </a:r>
            <a:r>
              <a:rPr lang="el-GR" altLang="en-US">
                <a:cs typeface="Arial" pitchFamily="34" charset="0"/>
              </a:rPr>
              <a:t>δεν αποθηκεύει σε κάθε κύκλο</a:t>
            </a:r>
            <a:r>
              <a:rPr lang="en-US" altLang="en-US">
                <a:cs typeface="Arial" pitchFamily="34" charset="0"/>
              </a:rPr>
              <a:t> (e.g. </a:t>
            </a:r>
            <a:r>
              <a:rPr lang="en-US" altLang="en-US" b="1">
                <a:solidFill>
                  <a:srgbClr val="660066"/>
                </a:solidFill>
                <a:latin typeface="Courier New" pitchFamily="49" charset="0"/>
                <a:cs typeface="Arial" pitchFamily="34" charset="0"/>
              </a:rPr>
              <a:t>sw</a:t>
            </a:r>
            <a:r>
              <a:rPr lang="en-US" altLang="en-US">
                <a:cs typeface="Arial" pitchFamily="34" charset="0"/>
              </a:rPr>
              <a:t>), </a:t>
            </a:r>
            <a:r>
              <a:rPr lang="el-GR" altLang="en-US">
                <a:cs typeface="Arial" pitchFamily="34" charset="0"/>
              </a:rPr>
              <a:t>οπότε χρειαζόμαστε</a:t>
            </a:r>
            <a:r>
              <a:rPr lang="en-US" altLang="en-US">
                <a:cs typeface="Arial" pitchFamily="34" charset="0"/>
              </a:rPr>
              <a:t> write control </a:t>
            </a:r>
            <a:r>
              <a:rPr lang="el-GR" altLang="en-US">
                <a:cs typeface="Arial" pitchFamily="34" charset="0"/>
              </a:rPr>
              <a:t>γραμμή για το</a:t>
            </a:r>
            <a:r>
              <a:rPr lang="en-US" altLang="en-US">
                <a:cs typeface="Arial" pitchFamily="34" charset="0"/>
              </a:rPr>
              <a:t> Register File</a:t>
            </a:r>
            <a:r>
              <a:rPr lang="el-GR" altLang="en-US">
                <a:cs typeface="Arial" pitchFamily="34" charset="0"/>
              </a:rPr>
              <a:t> !</a:t>
            </a:r>
            <a:endParaRPr lang="en-US" alt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4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28A9B-574D-483D-9B64-AA9539B07DE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pic>
        <p:nvPicPr>
          <p:cNvPr id="220164" name="Picture 3" descr="datap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315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0165" name="Text Box 4"/>
          <p:cNvSpPr txBox="1">
            <a:spLocks noChangeArrowheads="1"/>
          </p:cNvSpPr>
          <p:nvPr/>
        </p:nvSpPr>
        <p:spPr bwMode="auto">
          <a:xfrm>
            <a:off x="152399" y="1295400"/>
            <a:ext cx="8915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9900"/>
                </a:solidFill>
              </a:rPr>
              <a:t>“</a:t>
            </a:r>
            <a:r>
              <a:rPr lang="el-GR" altLang="en-US" sz="2400" b="1" dirty="0" smtClean="0">
                <a:solidFill>
                  <a:srgbClr val="FF9900"/>
                </a:solidFill>
              </a:rPr>
              <a:t>Χονδρική</a:t>
            </a:r>
            <a:r>
              <a:rPr lang="en-US" altLang="en-US" sz="2400" b="1" dirty="0" smtClean="0">
                <a:solidFill>
                  <a:srgbClr val="FF9900"/>
                </a:solidFill>
              </a:rPr>
              <a:t>”</a:t>
            </a:r>
            <a:r>
              <a:rPr lang="el-GR" altLang="en-US" sz="2400" b="1" dirty="0" smtClean="0">
                <a:solidFill>
                  <a:srgbClr val="FF9900"/>
                </a:solidFill>
              </a:rPr>
              <a:t> </a:t>
            </a:r>
            <a:r>
              <a:rPr lang="el-GR" altLang="en-US" sz="2400" b="1" dirty="0">
                <a:solidFill>
                  <a:srgbClr val="FF9900"/>
                </a:solidFill>
              </a:rPr>
              <a:t>περιγραφή του </a:t>
            </a:r>
            <a:r>
              <a:rPr lang="en-US" altLang="en-US" sz="2400" b="1" dirty="0" err="1">
                <a:solidFill>
                  <a:srgbClr val="FF9900"/>
                </a:solidFill>
              </a:rPr>
              <a:t>datapath</a:t>
            </a:r>
            <a:r>
              <a:rPr lang="en-US" altLang="en-US" sz="2400" b="1" dirty="0">
                <a:solidFill>
                  <a:srgbClr val="FF9900"/>
                </a:solidFill>
              </a:rPr>
              <a:t> hardware:</a:t>
            </a:r>
            <a:r>
              <a:rPr lang="en-US" altLang="en-US" sz="2400" dirty="0"/>
              <a:t> </a:t>
            </a:r>
            <a:r>
              <a:rPr lang="el-GR" altLang="en-US" sz="2400" dirty="0"/>
              <a:t>περιέχει </a:t>
            </a:r>
            <a:r>
              <a:rPr lang="el-GR" altLang="en-US" sz="2400" i="1" dirty="0" smtClean="0"/>
              <a:t>συνδυαστικά (</a:t>
            </a:r>
            <a:r>
              <a:rPr lang="en-US" altLang="en-US" sz="2400" i="1" dirty="0"/>
              <a:t>combinational)</a:t>
            </a:r>
            <a:r>
              <a:rPr lang="en-US" altLang="en-US" sz="2400" dirty="0"/>
              <a:t> </a:t>
            </a:r>
            <a:r>
              <a:rPr lang="el-GR" altLang="en-US" sz="2400" dirty="0"/>
              <a:t>και </a:t>
            </a:r>
            <a:r>
              <a:rPr lang="el-GR" altLang="en-US" sz="2400" i="1" dirty="0"/>
              <a:t>ακολουθιακά </a:t>
            </a:r>
            <a:r>
              <a:rPr lang="en-US" altLang="en-US" sz="2400" i="1" dirty="0"/>
              <a:t>(sequential)</a:t>
            </a:r>
            <a:r>
              <a:rPr lang="en-US" altLang="en-US" sz="2400" dirty="0"/>
              <a:t> </a:t>
            </a:r>
            <a:r>
              <a:rPr lang="el-GR" altLang="en-US" sz="2400" dirty="0"/>
              <a:t>κυκλώματα</a:t>
            </a:r>
            <a:endParaRPr lang="en-US" altLang="en-US" sz="2400" dirty="0"/>
          </a:p>
        </p:txBody>
      </p:sp>
      <p:sp>
        <p:nvSpPr>
          <p:cNvPr id="220166" name="Text Box 5"/>
          <p:cNvSpPr txBox="1">
            <a:spLocks noChangeArrowheads="1"/>
          </p:cNvSpPr>
          <p:nvPr/>
        </p:nvSpPr>
        <p:spPr bwMode="auto">
          <a:xfrm>
            <a:off x="2590800" y="43434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CC3300"/>
                </a:solidFill>
              </a:rPr>
              <a:t>RAM</a:t>
            </a:r>
          </a:p>
        </p:txBody>
      </p:sp>
      <p:sp>
        <p:nvSpPr>
          <p:cNvPr id="220167" name="Text Box 6"/>
          <p:cNvSpPr txBox="1">
            <a:spLocks noChangeArrowheads="1"/>
          </p:cNvSpPr>
          <p:nvPr/>
        </p:nvSpPr>
        <p:spPr bwMode="auto">
          <a:xfrm>
            <a:off x="7391400" y="47244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CC3300"/>
                </a:solidFill>
              </a:rPr>
              <a:t>RAM</a:t>
            </a:r>
          </a:p>
        </p:txBody>
      </p:sp>
      <p:sp>
        <p:nvSpPr>
          <p:cNvPr id="220168" name="Oval 8" descr="datapath"/>
          <p:cNvSpPr>
            <a:spLocks noChangeArrowheads="1"/>
          </p:cNvSpPr>
          <p:nvPr/>
        </p:nvSpPr>
        <p:spPr bwMode="auto">
          <a:xfrm>
            <a:off x="3429000" y="2286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20169" name="Line 9" descr="datapath"/>
          <p:cNvSpPr>
            <a:spLocks noChangeShapeType="1"/>
          </p:cNvSpPr>
          <p:nvPr/>
        </p:nvSpPr>
        <p:spPr bwMode="auto">
          <a:xfrm flipV="1">
            <a:off x="3886200" y="2286000"/>
            <a:ext cx="2590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6765925" y="2071688"/>
            <a:ext cx="2136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b="1">
                <a:solidFill>
                  <a:srgbClr val="FF3300"/>
                </a:solidFill>
              </a:rPr>
              <a:t>γραμμές ενωμένες</a:t>
            </a:r>
          </a:p>
          <a:p>
            <a:pPr eaLnBrk="1" hangingPunct="1"/>
            <a:r>
              <a:rPr lang="el-GR" altLang="en-US" b="1">
                <a:solidFill>
                  <a:srgbClr val="FF3300"/>
                </a:solidFill>
              </a:rPr>
              <a:t>σημαίνει ύπαρξη</a:t>
            </a:r>
          </a:p>
          <a:p>
            <a:pPr eaLnBrk="1" hangingPunct="1"/>
            <a:r>
              <a:rPr lang="el-GR" altLang="en-US" b="1">
                <a:solidFill>
                  <a:srgbClr val="FF3300"/>
                </a:solidFill>
              </a:rPr>
              <a:t>πολυπλέκτη</a:t>
            </a:r>
            <a:r>
              <a:rPr lang="el-GR" altLang="en-US" b="1"/>
              <a:t>!</a:t>
            </a: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F2EA3-0295-4C20-9815-FBA25F6694A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211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pic>
        <p:nvPicPr>
          <p:cNvPr id="221188" name="Picture 5" descr="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14207" b="44933"/>
          <a:stretch/>
        </p:blipFill>
        <p:spPr bwMode="auto">
          <a:xfrm>
            <a:off x="709613" y="1752600"/>
            <a:ext cx="7236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Text Box 7"/>
          <p:cNvSpPr txBox="1">
            <a:spLocks noChangeArrowheads="1"/>
          </p:cNvSpPr>
          <p:nvPr/>
        </p:nvSpPr>
        <p:spPr bwMode="auto">
          <a:xfrm>
            <a:off x="152400" y="1066800"/>
            <a:ext cx="877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>
                <a:solidFill>
                  <a:srgbClr val="FF9900"/>
                </a:solidFill>
              </a:rPr>
              <a:t>Πιο ακριβής (αλλά όχι τέλεια!) περιγραφή του </a:t>
            </a:r>
            <a:r>
              <a:rPr lang="en-US" altLang="en-US" sz="2400" b="1">
                <a:solidFill>
                  <a:srgbClr val="FF9900"/>
                </a:solidFill>
              </a:rPr>
              <a:t>datapath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9D4A7-1423-45BF-AD00-6D9D41D03A6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2193421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l-GR" altLang="en-US" sz="2400" dirty="0" smtClean="0"/>
              <a:t>Οι </a:t>
            </a:r>
            <a:r>
              <a:rPr lang="en-US" altLang="en-US" sz="2400" dirty="0" smtClean="0"/>
              <a:t>load </a:t>
            </a:r>
            <a:r>
              <a:rPr lang="el-GR" altLang="en-US" sz="2400" dirty="0" smtClean="0"/>
              <a:t>και</a:t>
            </a:r>
            <a:r>
              <a:rPr lang="en-US" altLang="en-US" sz="2400" dirty="0" smtClean="0"/>
              <a:t> store </a:t>
            </a:r>
            <a:r>
              <a:rPr lang="el-GR" altLang="en-US" sz="2400" dirty="0" smtClean="0"/>
              <a:t>εντολές χρειάζονται:</a:t>
            </a:r>
            <a:endParaRPr lang="en-US" altLang="en-US" sz="2400" dirty="0" smtClean="0"/>
          </a:p>
          <a:p>
            <a:pPr lvl="1" eaLnBrk="1" hangingPunct="1"/>
            <a:r>
              <a:rPr lang="el-GR" altLang="en-US" sz="2000" dirty="0" smtClean="0"/>
              <a:t>διεύθυνση μνήμης = άθροισμα του</a:t>
            </a:r>
            <a:r>
              <a:rPr lang="en-US" altLang="en-US" sz="2000" dirty="0" smtClean="0"/>
              <a:t> </a:t>
            </a:r>
            <a:endParaRPr lang="el-GR" altLang="en-US" sz="2000" dirty="0" smtClean="0"/>
          </a:p>
          <a:p>
            <a:pPr lvl="2" eaLnBrk="1" hangingPunct="1"/>
            <a:r>
              <a:rPr lang="en-US" altLang="en-US" sz="1800" b="1" dirty="0" smtClean="0"/>
              <a:t>base register </a:t>
            </a:r>
            <a:r>
              <a:rPr lang="en-US" altLang="en-US" sz="1800" dirty="0" smtClean="0"/>
              <a:t>(read </a:t>
            </a:r>
            <a:r>
              <a:rPr lang="el-GR" altLang="en-US" sz="1800" dirty="0" smtClean="0"/>
              <a:t>από το</a:t>
            </a:r>
            <a:r>
              <a:rPr lang="en-US" altLang="en-US" sz="1800" dirty="0" smtClean="0"/>
              <a:t> Register File </a:t>
            </a:r>
            <a:r>
              <a:rPr lang="el-GR" altLang="en-US" sz="1800" dirty="0" smtClean="0"/>
              <a:t>κατά την διάρκεια του</a:t>
            </a:r>
            <a:r>
              <a:rPr lang="en-US" altLang="en-US" sz="1800" dirty="0" smtClean="0"/>
              <a:t> decode) </a:t>
            </a:r>
            <a:r>
              <a:rPr lang="el-GR" altLang="en-US" sz="1800" dirty="0" smtClean="0"/>
              <a:t>με το</a:t>
            </a:r>
            <a:r>
              <a:rPr lang="en-US" altLang="en-US" sz="1800" dirty="0" smtClean="0"/>
              <a:t> </a:t>
            </a:r>
            <a:endParaRPr lang="el-GR" altLang="en-US" sz="1800" dirty="0" smtClean="0"/>
          </a:p>
          <a:p>
            <a:pPr lvl="2" eaLnBrk="1" hangingPunct="1"/>
            <a:r>
              <a:rPr lang="en-US" altLang="en-US" sz="1800" dirty="0" smtClean="0"/>
              <a:t>16-bit signed-extended </a:t>
            </a:r>
            <a:r>
              <a:rPr lang="en-US" altLang="en-US" sz="1800" b="1" dirty="0" smtClean="0"/>
              <a:t>offset</a:t>
            </a:r>
            <a:r>
              <a:rPr lang="en-US" altLang="en-US" sz="1800" dirty="0" smtClean="0"/>
              <a:t> </a:t>
            </a:r>
            <a:r>
              <a:rPr lang="el-GR" altLang="en-US" sz="1800" dirty="0" smtClean="0"/>
              <a:t>της εντολής</a:t>
            </a:r>
            <a:endParaRPr lang="en-US" altLang="en-US" sz="1800" dirty="0" smtClean="0"/>
          </a:p>
          <a:p>
            <a:pPr lvl="1" eaLnBrk="1" hangingPunct="1"/>
            <a:r>
              <a:rPr lang="el-GR" altLang="en-US" sz="2000" dirty="0" smtClean="0"/>
              <a:t>αποθήκευση τιμής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στο</a:t>
            </a:r>
            <a:r>
              <a:rPr lang="en-US" altLang="en-US" sz="2000" dirty="0" smtClean="0"/>
              <a:t> Data Memory</a:t>
            </a:r>
            <a:r>
              <a:rPr lang="el-GR" altLang="en-US" sz="2000" dirty="0" smtClean="0"/>
              <a:t>, </a:t>
            </a:r>
            <a:r>
              <a:rPr lang="el-GR" altLang="en-US" sz="2000" b="1" dirty="0" smtClean="0"/>
              <a:t>ή</a:t>
            </a:r>
            <a:endParaRPr lang="en-US" altLang="en-US" sz="2000" b="1" dirty="0" smtClean="0"/>
          </a:p>
          <a:p>
            <a:pPr lvl="1" eaLnBrk="1" hangingPunct="1"/>
            <a:r>
              <a:rPr lang="el-GR" altLang="en-US" sz="2000" dirty="0" smtClean="0"/>
              <a:t>φόρτωση τιμής από το </a:t>
            </a:r>
            <a:r>
              <a:rPr lang="en-US" altLang="en-US" sz="2000" dirty="0" smtClean="0"/>
              <a:t>Data Memory</a:t>
            </a:r>
            <a:r>
              <a:rPr lang="el-GR" altLang="en-US" sz="2000" dirty="0" smtClean="0"/>
              <a:t> και αποθήκευση στο</a:t>
            </a:r>
            <a:r>
              <a:rPr lang="en-US" altLang="en-US" sz="2000" dirty="0" smtClean="0"/>
              <a:t> Register File</a:t>
            </a:r>
          </a:p>
        </p:txBody>
      </p:sp>
      <p:grpSp>
        <p:nvGrpSpPr>
          <p:cNvPr id="222213" name="Group 74" descr="datapath"/>
          <p:cNvGrpSpPr>
            <a:grpSpLocks/>
          </p:cNvGrpSpPr>
          <p:nvPr/>
        </p:nvGrpSpPr>
        <p:grpSpPr bwMode="auto">
          <a:xfrm>
            <a:off x="762000" y="3352800"/>
            <a:ext cx="6477000" cy="3276600"/>
            <a:chOff x="384" y="2064"/>
            <a:chExt cx="4224" cy="2112"/>
          </a:xfrm>
        </p:grpSpPr>
        <p:grpSp>
          <p:nvGrpSpPr>
            <p:cNvPr id="222214" name="Group 5"/>
            <p:cNvGrpSpPr>
              <a:grpSpLocks/>
            </p:cNvGrpSpPr>
            <p:nvPr/>
          </p:nvGrpSpPr>
          <p:grpSpPr bwMode="auto">
            <a:xfrm>
              <a:off x="384" y="2064"/>
              <a:ext cx="4224" cy="2016"/>
              <a:chOff x="672" y="1104"/>
              <a:chExt cx="4224" cy="2016"/>
            </a:xfrm>
          </p:grpSpPr>
          <p:sp>
            <p:nvSpPr>
              <p:cNvPr id="222237" name="Rectangle 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12" cy="91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2238" name="Line 7"/>
              <p:cNvSpPr>
                <a:spLocks noChangeShapeType="1"/>
              </p:cNvSpPr>
              <p:nvPr/>
            </p:nvSpPr>
            <p:spPr bwMode="auto">
              <a:xfrm>
                <a:off x="1152" y="201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9" name="Line 8"/>
              <p:cNvSpPr>
                <a:spLocks noChangeShapeType="1"/>
              </p:cNvSpPr>
              <p:nvPr/>
            </p:nvSpPr>
            <p:spPr bwMode="auto">
              <a:xfrm>
                <a:off x="1392" y="163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0" name="Line 9"/>
              <p:cNvSpPr>
                <a:spLocks noChangeShapeType="1"/>
              </p:cNvSpPr>
              <p:nvPr/>
            </p:nvSpPr>
            <p:spPr bwMode="auto">
              <a:xfrm>
                <a:off x="1392" y="1872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1" name="Line 10"/>
              <p:cNvSpPr>
                <a:spLocks noChangeShapeType="1"/>
              </p:cNvSpPr>
              <p:nvPr/>
            </p:nvSpPr>
            <p:spPr bwMode="auto">
              <a:xfrm>
                <a:off x="1392" y="2112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2" name="Line 11"/>
              <p:cNvSpPr>
                <a:spLocks noChangeShapeType="1"/>
              </p:cNvSpPr>
              <p:nvPr/>
            </p:nvSpPr>
            <p:spPr bwMode="auto">
              <a:xfrm>
                <a:off x="1392" y="1632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43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57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Instruction</a:t>
                </a:r>
              </a:p>
            </p:txBody>
          </p:sp>
          <p:sp>
            <p:nvSpPr>
              <p:cNvPr id="222244" name="Text Box 13"/>
              <p:cNvSpPr txBox="1">
                <a:spLocks noChangeArrowheads="1"/>
              </p:cNvSpPr>
              <p:nvPr/>
            </p:nvSpPr>
            <p:spPr bwMode="auto">
              <a:xfrm>
                <a:off x="1680" y="2256"/>
                <a:ext cx="58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Write Data</a:t>
                </a:r>
              </a:p>
            </p:txBody>
          </p:sp>
          <p:sp>
            <p:nvSpPr>
              <p:cNvPr id="222245" name="Text Box 14"/>
              <p:cNvSpPr txBox="1">
                <a:spLocks noChangeArrowheads="1"/>
              </p:cNvSpPr>
              <p:nvPr/>
            </p:nvSpPr>
            <p:spPr bwMode="auto">
              <a:xfrm>
                <a:off x="1680" y="1536"/>
                <a:ext cx="676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 Addr 1</a:t>
                </a:r>
              </a:p>
            </p:txBody>
          </p:sp>
          <p:sp>
            <p:nvSpPr>
              <p:cNvPr id="222246" name="Text Box 15"/>
              <p:cNvSpPr txBox="1">
                <a:spLocks noChangeArrowheads="1"/>
              </p:cNvSpPr>
              <p:nvPr/>
            </p:nvSpPr>
            <p:spPr bwMode="auto">
              <a:xfrm>
                <a:off x="1680" y="1776"/>
                <a:ext cx="676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 Addr 2</a:t>
                </a:r>
              </a:p>
            </p:txBody>
          </p:sp>
          <p:sp>
            <p:nvSpPr>
              <p:cNvPr id="222247" name="Text Box 16"/>
              <p:cNvSpPr txBox="1">
                <a:spLocks noChangeArrowheads="1"/>
              </p:cNvSpPr>
              <p:nvPr/>
            </p:nvSpPr>
            <p:spPr bwMode="auto">
              <a:xfrm>
                <a:off x="1680" y="2016"/>
                <a:ext cx="58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Write Addr</a:t>
                </a:r>
              </a:p>
            </p:txBody>
          </p:sp>
          <p:sp>
            <p:nvSpPr>
              <p:cNvPr id="222248" name="Text Box 17"/>
              <p:cNvSpPr txBox="1">
                <a:spLocks noChangeArrowheads="1"/>
              </p:cNvSpPr>
              <p:nvPr/>
            </p:nvSpPr>
            <p:spPr bwMode="auto">
              <a:xfrm>
                <a:off x="1876" y="1680"/>
                <a:ext cx="517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200" b="1">
                    <a:latin typeface="Arial" pitchFamily="34" charset="0"/>
                    <a:cs typeface="Arial" pitchFamily="34" charset="0"/>
                  </a:rPr>
                  <a:t>Register</a:t>
                </a:r>
              </a:p>
              <a:p>
                <a:pPr algn="ctr"/>
                <a:endParaRPr lang="en-US" altLang="en-US" sz="1200" b="1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altLang="en-US" sz="1200" b="1">
                    <a:latin typeface="Arial" pitchFamily="34" charset="0"/>
                    <a:cs typeface="Arial" pitchFamily="34" charset="0"/>
                  </a:rPr>
                  <a:t>File</a:t>
                </a:r>
              </a:p>
            </p:txBody>
          </p:sp>
          <p:sp>
            <p:nvSpPr>
              <p:cNvPr id="222249" name="Text Box 18"/>
              <p:cNvSpPr txBox="1">
                <a:spLocks noChangeArrowheads="1"/>
              </p:cNvSpPr>
              <p:nvPr/>
            </p:nvSpPr>
            <p:spPr bwMode="auto">
              <a:xfrm>
                <a:off x="2242" y="1632"/>
                <a:ext cx="440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</a:t>
                </a:r>
              </a:p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 Data 1</a:t>
                </a:r>
              </a:p>
            </p:txBody>
          </p:sp>
          <p:sp>
            <p:nvSpPr>
              <p:cNvPr id="222250" name="Text Box 19"/>
              <p:cNvSpPr txBox="1">
                <a:spLocks noChangeArrowheads="1"/>
              </p:cNvSpPr>
              <p:nvPr/>
            </p:nvSpPr>
            <p:spPr bwMode="auto">
              <a:xfrm>
                <a:off x="2257" y="2064"/>
                <a:ext cx="440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</a:t>
                </a:r>
              </a:p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 Data 2</a:t>
                </a:r>
              </a:p>
            </p:txBody>
          </p:sp>
          <p:sp>
            <p:nvSpPr>
              <p:cNvPr id="222251" name="Freeform 20"/>
              <p:cNvSpPr>
                <a:spLocks/>
              </p:cNvSpPr>
              <p:nvPr/>
            </p:nvSpPr>
            <p:spPr bwMode="auto">
              <a:xfrm>
                <a:off x="2976" y="1584"/>
                <a:ext cx="336" cy="816"/>
              </a:xfrm>
              <a:custGeom>
                <a:avLst/>
                <a:gdLst>
                  <a:gd name="T0" fmla="*/ 0 w 388"/>
                  <a:gd name="T1" fmla="*/ 0 h 1099"/>
                  <a:gd name="T2" fmla="*/ 0 w 388"/>
                  <a:gd name="T3" fmla="*/ 71 h 1099"/>
                  <a:gd name="T4" fmla="*/ 47 w 388"/>
                  <a:gd name="T5" fmla="*/ 93 h 1099"/>
                  <a:gd name="T6" fmla="*/ 0 w 388"/>
                  <a:gd name="T7" fmla="*/ 112 h 1099"/>
                  <a:gd name="T8" fmla="*/ 0 w 388"/>
                  <a:gd name="T9" fmla="*/ 183 h 1099"/>
                  <a:gd name="T10" fmla="*/ 163 w 388"/>
                  <a:gd name="T11" fmla="*/ 133 h 1099"/>
                  <a:gd name="T12" fmla="*/ 163 w 388"/>
                  <a:gd name="T13" fmla="*/ 52 h 1099"/>
                  <a:gd name="T14" fmla="*/ 0 w 388"/>
                  <a:gd name="T15" fmla="*/ 0 h 10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8"/>
                  <a:gd name="T25" fmla="*/ 0 h 1099"/>
                  <a:gd name="T26" fmla="*/ 388 w 388"/>
                  <a:gd name="T27" fmla="*/ 1099 h 10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8" h="1099">
                    <a:moveTo>
                      <a:pt x="0" y="0"/>
                    </a:moveTo>
                    <a:lnTo>
                      <a:pt x="0" y="427"/>
                    </a:lnTo>
                    <a:lnTo>
                      <a:pt x="111" y="553"/>
                    </a:lnTo>
                    <a:lnTo>
                      <a:pt x="0" y="671"/>
                    </a:lnTo>
                    <a:lnTo>
                      <a:pt x="0" y="1098"/>
                    </a:lnTo>
                    <a:lnTo>
                      <a:pt x="387" y="790"/>
                    </a:lnTo>
                    <a:lnTo>
                      <a:pt x="387" y="3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52" name="Rectangle 2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31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ts val="1600"/>
                  </a:lnSpc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ALU</a:t>
                </a:r>
              </a:p>
            </p:txBody>
          </p:sp>
          <p:sp>
            <p:nvSpPr>
              <p:cNvPr id="222253" name="Rectangle 22"/>
              <p:cNvSpPr>
                <a:spLocks noChangeArrowheads="1"/>
              </p:cNvSpPr>
              <p:nvPr/>
            </p:nvSpPr>
            <p:spPr bwMode="auto">
              <a:xfrm>
                <a:off x="3072" y="1344"/>
                <a:ext cx="6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overflow</a:t>
                </a:r>
              </a:p>
            </p:txBody>
          </p:sp>
          <p:sp>
            <p:nvSpPr>
              <p:cNvPr id="222254" name="Rectangle 23"/>
              <p:cNvSpPr>
                <a:spLocks noChangeArrowheads="1"/>
              </p:cNvSpPr>
              <p:nvPr/>
            </p:nvSpPr>
            <p:spPr bwMode="auto">
              <a:xfrm>
                <a:off x="3216" y="1488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zero</a:t>
                </a:r>
              </a:p>
            </p:txBody>
          </p:sp>
          <p:sp>
            <p:nvSpPr>
              <p:cNvPr id="222255" name="Rectangle 24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583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40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ALU control</a:t>
                </a:r>
              </a:p>
            </p:txBody>
          </p:sp>
          <p:sp>
            <p:nvSpPr>
              <p:cNvPr id="222256" name="Line 25"/>
              <p:cNvSpPr>
                <a:spLocks noChangeShapeType="1"/>
              </p:cNvSpPr>
              <p:nvPr/>
            </p:nvSpPr>
            <p:spPr bwMode="auto">
              <a:xfrm>
                <a:off x="3024" y="134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57" name="Line 26"/>
              <p:cNvSpPr>
                <a:spLocks noChangeShapeType="1"/>
              </p:cNvSpPr>
              <p:nvPr/>
            </p:nvSpPr>
            <p:spPr bwMode="auto">
              <a:xfrm>
                <a:off x="2160" y="134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58" name="Rectangle 27"/>
              <p:cNvSpPr>
                <a:spLocks noChangeArrowheads="1"/>
              </p:cNvSpPr>
              <p:nvPr/>
            </p:nvSpPr>
            <p:spPr bwMode="auto">
              <a:xfrm>
                <a:off x="1968" y="1104"/>
                <a:ext cx="583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40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RegWrite</a:t>
                </a:r>
              </a:p>
            </p:txBody>
          </p:sp>
          <p:sp>
            <p:nvSpPr>
              <p:cNvPr id="222259" name="Rectangle 28"/>
              <p:cNvSpPr>
                <a:spLocks noChangeArrowheads="1"/>
              </p:cNvSpPr>
              <p:nvPr/>
            </p:nvSpPr>
            <p:spPr bwMode="auto">
              <a:xfrm>
                <a:off x="3792" y="1536"/>
                <a:ext cx="912" cy="91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2260" name="Line 29"/>
              <p:cNvSpPr>
                <a:spLocks noChangeShapeType="1"/>
              </p:cNvSpPr>
              <p:nvPr/>
            </p:nvSpPr>
            <p:spPr bwMode="auto">
              <a:xfrm>
                <a:off x="4704" y="201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61" name="Text Box 30"/>
              <p:cNvSpPr txBox="1">
                <a:spLocks noChangeArrowheads="1"/>
              </p:cNvSpPr>
              <p:nvPr/>
            </p:nvSpPr>
            <p:spPr bwMode="auto">
              <a:xfrm>
                <a:off x="3735" y="1824"/>
                <a:ext cx="500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200" b="1">
                    <a:latin typeface="Arial" pitchFamily="34" charset="0"/>
                    <a:cs typeface="Arial" pitchFamily="34" charset="0"/>
                  </a:rPr>
                  <a:t>Data</a:t>
                </a:r>
              </a:p>
              <a:p>
                <a:pPr algn="ctr"/>
                <a:r>
                  <a:rPr lang="en-US" altLang="en-US" sz="1200" b="1">
                    <a:latin typeface="Arial" pitchFamily="34" charset="0"/>
                    <a:cs typeface="Arial" pitchFamily="34" charset="0"/>
                  </a:rPr>
                  <a:t>Memory</a:t>
                </a:r>
              </a:p>
            </p:txBody>
          </p:sp>
          <p:sp>
            <p:nvSpPr>
              <p:cNvPr id="222262" name="Text Box 31"/>
              <p:cNvSpPr txBox="1">
                <a:spLocks noChangeArrowheads="1"/>
              </p:cNvSpPr>
              <p:nvPr/>
            </p:nvSpPr>
            <p:spPr bwMode="auto">
              <a:xfrm>
                <a:off x="3744" y="1632"/>
                <a:ext cx="48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Address</a:t>
                </a:r>
              </a:p>
            </p:txBody>
          </p:sp>
          <p:sp>
            <p:nvSpPr>
              <p:cNvPr id="222263" name="Text Box 32"/>
              <p:cNvSpPr txBox="1">
                <a:spLocks noChangeArrowheads="1"/>
              </p:cNvSpPr>
              <p:nvPr/>
            </p:nvSpPr>
            <p:spPr bwMode="auto">
              <a:xfrm>
                <a:off x="3744" y="2160"/>
                <a:ext cx="58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Write Data</a:t>
                </a:r>
              </a:p>
            </p:txBody>
          </p:sp>
          <p:sp>
            <p:nvSpPr>
              <p:cNvPr id="222264" name="Text Box 33"/>
              <p:cNvSpPr txBox="1">
                <a:spLocks noChangeArrowheads="1"/>
              </p:cNvSpPr>
              <p:nvPr/>
            </p:nvSpPr>
            <p:spPr bwMode="auto">
              <a:xfrm>
                <a:off x="4176" y="1920"/>
                <a:ext cx="594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 Data</a:t>
                </a:r>
              </a:p>
            </p:txBody>
          </p:sp>
          <p:sp>
            <p:nvSpPr>
              <p:cNvPr id="222265" name="Line 34"/>
              <p:cNvSpPr>
                <a:spLocks noChangeShapeType="1"/>
              </p:cNvSpPr>
              <p:nvPr/>
            </p:nvSpPr>
            <p:spPr bwMode="auto">
              <a:xfrm flipV="1">
                <a:off x="3168" y="148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66" name="Line 35"/>
              <p:cNvSpPr>
                <a:spLocks noChangeShapeType="1"/>
              </p:cNvSpPr>
              <p:nvPr/>
            </p:nvSpPr>
            <p:spPr bwMode="auto">
              <a:xfrm flipV="1">
                <a:off x="3264" y="16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67" name="Oval 36"/>
              <p:cNvSpPr>
                <a:spLocks noChangeArrowheads="1"/>
              </p:cNvSpPr>
              <p:nvPr/>
            </p:nvSpPr>
            <p:spPr bwMode="auto">
              <a:xfrm>
                <a:off x="2112" y="2544"/>
                <a:ext cx="384" cy="5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2268" name="Rectangle 37"/>
              <p:cNvSpPr>
                <a:spLocks noChangeArrowheads="1"/>
              </p:cNvSpPr>
              <p:nvPr/>
            </p:nvSpPr>
            <p:spPr bwMode="auto">
              <a:xfrm>
                <a:off x="2160" y="26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>
                  <a:lnSpc>
                    <a:spcPts val="1600"/>
                  </a:lnSpc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Sign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en-US" sz="12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Extend</a:t>
                </a:r>
              </a:p>
            </p:txBody>
          </p:sp>
          <p:sp>
            <p:nvSpPr>
              <p:cNvPr id="222269" name="Line 38"/>
              <p:cNvSpPr>
                <a:spLocks noChangeShapeType="1"/>
              </p:cNvSpPr>
              <p:nvPr/>
            </p:nvSpPr>
            <p:spPr bwMode="auto">
              <a:xfrm>
                <a:off x="4224" y="134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0" name="Rectangle 39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583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40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MemWrite</a:t>
                </a:r>
              </a:p>
            </p:txBody>
          </p:sp>
          <p:sp>
            <p:nvSpPr>
              <p:cNvPr id="222271" name="Rectangle 40"/>
              <p:cNvSpPr>
                <a:spLocks noChangeArrowheads="1"/>
              </p:cNvSpPr>
              <p:nvPr/>
            </p:nvSpPr>
            <p:spPr bwMode="auto">
              <a:xfrm>
                <a:off x="3984" y="2640"/>
                <a:ext cx="583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>
                <a:lvl1pPr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04875" eaLnBrk="0" hangingPunct="0"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defTabSz="90487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2438" algn="l"/>
                    <a:tab pos="904875" algn="l"/>
                    <a:tab pos="1357313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40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MemRead</a:t>
                </a:r>
              </a:p>
            </p:txBody>
          </p:sp>
          <p:sp>
            <p:nvSpPr>
              <p:cNvPr id="222272" name="Line 41"/>
              <p:cNvSpPr>
                <a:spLocks noChangeShapeType="1"/>
              </p:cNvSpPr>
              <p:nvPr/>
            </p:nvSpPr>
            <p:spPr bwMode="auto">
              <a:xfrm>
                <a:off x="4224" y="244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3" name="Line 42"/>
              <p:cNvSpPr>
                <a:spLocks noChangeShapeType="1"/>
              </p:cNvSpPr>
              <p:nvPr/>
            </p:nvSpPr>
            <p:spPr bwMode="auto">
              <a:xfrm>
                <a:off x="3312" y="201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4" name="Line 43"/>
              <p:cNvSpPr>
                <a:spLocks noChangeShapeType="1"/>
              </p:cNvSpPr>
              <p:nvPr/>
            </p:nvSpPr>
            <p:spPr bwMode="auto">
              <a:xfrm>
                <a:off x="264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5" name="Line 44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6" name="Line 45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7" name="Line 46"/>
              <p:cNvSpPr>
                <a:spLocks noChangeShapeType="1"/>
              </p:cNvSpPr>
              <p:nvPr/>
            </p:nvSpPr>
            <p:spPr bwMode="auto">
              <a:xfrm>
                <a:off x="2496" y="28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8" name="Line 47"/>
              <p:cNvSpPr>
                <a:spLocks noChangeShapeType="1"/>
              </p:cNvSpPr>
              <p:nvPr/>
            </p:nvSpPr>
            <p:spPr bwMode="auto">
              <a:xfrm>
                <a:off x="2640" y="17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79" name="Line 48"/>
              <p:cNvSpPr>
                <a:spLocks noChangeShapeType="1"/>
              </p:cNvSpPr>
              <p:nvPr/>
            </p:nvSpPr>
            <p:spPr bwMode="auto">
              <a:xfrm>
                <a:off x="2832" y="17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80" name="Line 49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81" name="Line 50"/>
              <p:cNvSpPr>
                <a:spLocks noChangeShapeType="1"/>
              </p:cNvSpPr>
              <p:nvPr/>
            </p:nvSpPr>
            <p:spPr bwMode="auto">
              <a:xfrm>
                <a:off x="3648" y="17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82" name="Line 51"/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2215" name="Line 52"/>
            <p:cNvSpPr>
              <a:spLocks noChangeShapeType="1"/>
            </p:cNvSpPr>
            <p:nvPr/>
          </p:nvSpPr>
          <p:spPr bwMode="auto">
            <a:xfrm>
              <a:off x="2448" y="2688"/>
              <a:ext cx="9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16" name="Group 53"/>
            <p:cNvGrpSpPr>
              <a:grpSpLocks/>
            </p:cNvGrpSpPr>
            <p:nvPr/>
          </p:nvGrpSpPr>
          <p:grpSpPr bwMode="auto">
            <a:xfrm>
              <a:off x="3216" y="2688"/>
              <a:ext cx="144" cy="288"/>
              <a:chOff x="3504" y="1728"/>
              <a:chExt cx="144" cy="288"/>
            </a:xfrm>
          </p:grpSpPr>
          <p:sp>
            <p:nvSpPr>
              <p:cNvPr id="222235" name="Line 54"/>
              <p:cNvSpPr>
                <a:spLocks noChangeShapeType="1"/>
              </p:cNvSpPr>
              <p:nvPr/>
            </p:nvSpPr>
            <p:spPr bwMode="auto">
              <a:xfrm>
                <a:off x="3504" y="172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6" name="Line 55"/>
              <p:cNvSpPr>
                <a:spLocks noChangeShapeType="1"/>
              </p:cNvSpPr>
              <p:nvPr/>
            </p:nvSpPr>
            <p:spPr bwMode="auto">
              <a:xfrm>
                <a:off x="3504" y="17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217" name="Group 56"/>
            <p:cNvGrpSpPr>
              <a:grpSpLocks/>
            </p:cNvGrpSpPr>
            <p:nvPr/>
          </p:nvGrpSpPr>
          <p:grpSpPr bwMode="auto">
            <a:xfrm>
              <a:off x="2448" y="3216"/>
              <a:ext cx="960" cy="240"/>
              <a:chOff x="2736" y="2256"/>
              <a:chExt cx="960" cy="240"/>
            </a:xfrm>
          </p:grpSpPr>
          <p:sp>
            <p:nvSpPr>
              <p:cNvPr id="222231" name="Line 57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2" name="Line 58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3" name="Line 59"/>
              <p:cNvSpPr>
                <a:spLocks noChangeShapeType="1"/>
              </p:cNvSpPr>
              <p:nvPr/>
            </p:nvSpPr>
            <p:spPr bwMode="auto">
              <a:xfrm>
                <a:off x="3600" y="225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4" name="Line 60"/>
              <p:cNvSpPr>
                <a:spLocks noChangeShapeType="1"/>
              </p:cNvSpPr>
              <p:nvPr/>
            </p:nvSpPr>
            <p:spPr bwMode="auto">
              <a:xfrm>
                <a:off x="360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218" name="Group 61"/>
            <p:cNvGrpSpPr>
              <a:grpSpLocks/>
            </p:cNvGrpSpPr>
            <p:nvPr/>
          </p:nvGrpSpPr>
          <p:grpSpPr bwMode="auto">
            <a:xfrm>
              <a:off x="1248" y="2976"/>
              <a:ext cx="3360" cy="1200"/>
              <a:chOff x="1536" y="2016"/>
              <a:chExt cx="3360" cy="1200"/>
            </a:xfrm>
          </p:grpSpPr>
          <p:sp>
            <p:nvSpPr>
              <p:cNvPr id="222228" name="Line 62"/>
              <p:cNvSpPr>
                <a:spLocks noChangeShapeType="1"/>
              </p:cNvSpPr>
              <p:nvPr/>
            </p:nvSpPr>
            <p:spPr bwMode="auto">
              <a:xfrm>
                <a:off x="1536" y="2352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9" name="Line 63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3360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0" name="Line 64"/>
              <p:cNvSpPr>
                <a:spLocks noChangeShapeType="1"/>
              </p:cNvSpPr>
              <p:nvPr/>
            </p:nvSpPr>
            <p:spPr bwMode="auto">
              <a:xfrm>
                <a:off x="4896" y="2016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219" name="Group 65"/>
            <p:cNvGrpSpPr>
              <a:grpSpLocks/>
            </p:cNvGrpSpPr>
            <p:nvPr/>
          </p:nvGrpSpPr>
          <p:grpSpPr bwMode="auto">
            <a:xfrm>
              <a:off x="1104" y="3072"/>
              <a:ext cx="1478" cy="897"/>
              <a:chOff x="1392" y="2112"/>
              <a:chExt cx="1478" cy="897"/>
            </a:xfrm>
          </p:grpSpPr>
          <p:sp>
            <p:nvSpPr>
              <p:cNvPr id="222220" name="Line 66"/>
              <p:cNvSpPr>
                <a:spLocks noChangeShapeType="1"/>
              </p:cNvSpPr>
              <p:nvPr/>
            </p:nvSpPr>
            <p:spPr bwMode="auto">
              <a:xfrm>
                <a:off x="1872" y="27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1" name="Text Box 67"/>
              <p:cNvSpPr txBox="1">
                <a:spLocks noChangeArrowheads="1"/>
              </p:cNvSpPr>
              <p:nvPr/>
            </p:nvSpPr>
            <p:spPr bwMode="auto">
              <a:xfrm>
                <a:off x="1872" y="2832"/>
                <a:ext cx="23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16</a:t>
                </a:r>
              </a:p>
            </p:txBody>
          </p:sp>
          <p:sp>
            <p:nvSpPr>
              <p:cNvPr id="222222" name="Line 68"/>
              <p:cNvSpPr>
                <a:spLocks noChangeShapeType="1"/>
              </p:cNvSpPr>
              <p:nvPr/>
            </p:nvSpPr>
            <p:spPr bwMode="auto">
              <a:xfrm>
                <a:off x="1392" y="2112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3" name="Line 69"/>
              <p:cNvSpPr>
                <a:spLocks noChangeShapeType="1"/>
              </p:cNvSpPr>
              <p:nvPr/>
            </p:nvSpPr>
            <p:spPr bwMode="auto">
              <a:xfrm>
                <a:off x="1392" y="2832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4" name="Line 70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5" name="Line 71"/>
              <p:cNvSpPr>
                <a:spLocks noChangeShapeType="1"/>
              </p:cNvSpPr>
              <p:nvPr/>
            </p:nvSpPr>
            <p:spPr bwMode="auto">
              <a:xfrm>
                <a:off x="2496" y="28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6" name="Line 72"/>
              <p:cNvSpPr>
                <a:spLocks noChangeShapeType="1"/>
              </p:cNvSpPr>
              <p:nvPr/>
            </p:nvSpPr>
            <p:spPr bwMode="auto">
              <a:xfrm>
                <a:off x="2640" y="2784"/>
                <a:ext cx="4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27" name="Text Box 73"/>
              <p:cNvSpPr txBox="1">
                <a:spLocks noChangeArrowheads="1"/>
              </p:cNvSpPr>
              <p:nvPr/>
            </p:nvSpPr>
            <p:spPr bwMode="auto">
              <a:xfrm>
                <a:off x="2640" y="2832"/>
                <a:ext cx="23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32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0D98D-6125-46D4-9E92-19EC4097196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1565275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l-GR" altLang="en-US" sz="2000" dirty="0" smtClean="0"/>
              <a:t>Η εντολή </a:t>
            </a:r>
            <a:r>
              <a:rPr lang="en-US" altLang="en-US" sz="2000" dirty="0" smtClean="0"/>
              <a:t>Branch </a:t>
            </a:r>
            <a:r>
              <a:rPr lang="el-GR" altLang="en-US" sz="2000" dirty="0" smtClean="0"/>
              <a:t>απαιτεί</a:t>
            </a:r>
            <a:endParaRPr lang="en-US" altLang="en-US" sz="2000" dirty="0" smtClean="0"/>
          </a:p>
          <a:p>
            <a:pPr lvl="1" eaLnBrk="1" hangingPunct="1"/>
            <a:r>
              <a:rPr lang="el-GR" altLang="en-US" sz="1800" dirty="0" smtClean="0"/>
              <a:t>σύγκριση των</a:t>
            </a:r>
            <a:r>
              <a:rPr lang="en-US" altLang="en-US" sz="1800" dirty="0" smtClean="0"/>
              <a:t> operands </a:t>
            </a:r>
            <a:r>
              <a:rPr lang="el-GR" altLang="en-US" sz="1800" dirty="0" smtClean="0"/>
              <a:t>από το</a:t>
            </a:r>
            <a:r>
              <a:rPr lang="en-US" altLang="en-US" sz="1800" dirty="0" smtClean="0"/>
              <a:t> Register File </a:t>
            </a:r>
            <a:r>
              <a:rPr lang="el-GR" altLang="en-US" sz="1800" dirty="0" smtClean="0"/>
              <a:t>(κατά την διάρκεια του </a:t>
            </a:r>
            <a:r>
              <a:rPr lang="en-US" altLang="en-US" sz="1800" dirty="0" smtClean="0"/>
              <a:t>decode</a:t>
            </a:r>
            <a:r>
              <a:rPr lang="el-GR" altLang="en-US" sz="1800" dirty="0" smtClean="0"/>
              <a:t>)</a:t>
            </a:r>
            <a:r>
              <a:rPr lang="en-US" altLang="en-US" sz="1800" dirty="0" smtClean="0"/>
              <a:t> </a:t>
            </a:r>
            <a:r>
              <a:rPr lang="el-GR" altLang="en-US" sz="1800" dirty="0" smtClean="0"/>
              <a:t>για ισότητα</a:t>
            </a:r>
            <a:r>
              <a:rPr lang="en-US" altLang="en-US" sz="1800" dirty="0" smtClean="0"/>
              <a:t> (</a:t>
            </a:r>
            <a:r>
              <a:rPr lang="en-US" altLang="en-US" sz="1800" b="1" dirty="0" smtClean="0"/>
              <a:t>zero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ALU</a:t>
            </a:r>
            <a:r>
              <a:rPr lang="en-US" altLang="en-US" sz="1800" dirty="0" smtClean="0"/>
              <a:t> output)</a:t>
            </a:r>
          </a:p>
          <a:p>
            <a:pPr lvl="1" eaLnBrk="1" hangingPunct="1"/>
            <a:r>
              <a:rPr lang="el-GR" altLang="en-US" sz="1800" dirty="0" smtClean="0"/>
              <a:t>υπολογισμός της τελικής </a:t>
            </a:r>
            <a:r>
              <a:rPr lang="en-US" altLang="en-US" sz="1800" dirty="0" smtClean="0"/>
              <a:t>branch </a:t>
            </a:r>
            <a:r>
              <a:rPr lang="el-GR" altLang="en-US" sz="1800" dirty="0" smtClean="0"/>
              <a:t>διεύθυνσης </a:t>
            </a:r>
            <a:r>
              <a:rPr lang="en-US" altLang="en-US" sz="1800" dirty="0" smtClean="0"/>
              <a:t>(branch target address) </a:t>
            </a:r>
            <a:r>
              <a:rPr lang="el-GR" altLang="en-US" sz="1800" dirty="0" smtClean="0"/>
              <a:t>αθροίζοντας το νέο</a:t>
            </a:r>
            <a:r>
              <a:rPr lang="en-US" altLang="en-US" sz="1800" dirty="0" smtClean="0"/>
              <a:t> PC </a:t>
            </a:r>
            <a:r>
              <a:rPr lang="el-GR" altLang="en-US" sz="1800" dirty="0" smtClean="0"/>
              <a:t>με το 1</a:t>
            </a:r>
            <a:r>
              <a:rPr lang="en-US" altLang="en-US" sz="1800" dirty="0" smtClean="0"/>
              <a:t>6-bit signed-extended offset </a:t>
            </a:r>
            <a:r>
              <a:rPr lang="el-GR" altLang="en-US" sz="1800" dirty="0" smtClean="0"/>
              <a:t>πεδίο της εντολής</a:t>
            </a:r>
            <a:endParaRPr lang="en-US" altLang="en-US" sz="1800" dirty="0" smtClean="0"/>
          </a:p>
        </p:txBody>
      </p:sp>
      <p:grpSp>
        <p:nvGrpSpPr>
          <p:cNvPr id="223237" name="Group 79" descr="datapath"/>
          <p:cNvGrpSpPr>
            <a:grpSpLocks/>
          </p:cNvGrpSpPr>
          <p:nvPr/>
        </p:nvGrpSpPr>
        <p:grpSpPr bwMode="auto">
          <a:xfrm>
            <a:off x="1066800" y="2819400"/>
            <a:ext cx="6708775" cy="4038600"/>
            <a:chOff x="528" y="1296"/>
            <a:chExt cx="4808" cy="3024"/>
          </a:xfrm>
        </p:grpSpPr>
        <p:sp>
          <p:nvSpPr>
            <p:cNvPr id="223240" name="Rectangle 4"/>
            <p:cNvSpPr>
              <a:spLocks noChangeArrowheads="1"/>
            </p:cNvSpPr>
            <p:nvPr/>
          </p:nvSpPr>
          <p:spPr bwMode="auto">
            <a:xfrm>
              <a:off x="2688" y="2736"/>
              <a:ext cx="912" cy="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3241" name="Line 5"/>
            <p:cNvSpPr>
              <a:spLocks noChangeShapeType="1"/>
            </p:cNvSpPr>
            <p:nvPr/>
          </p:nvSpPr>
          <p:spPr bwMode="auto">
            <a:xfrm>
              <a:off x="2112" y="32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2" name="Line 6"/>
            <p:cNvSpPr>
              <a:spLocks noChangeShapeType="1"/>
            </p:cNvSpPr>
            <p:nvPr/>
          </p:nvSpPr>
          <p:spPr bwMode="auto">
            <a:xfrm>
              <a:off x="2352" y="283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3" name="Line 7"/>
            <p:cNvSpPr>
              <a:spLocks noChangeShapeType="1"/>
            </p:cNvSpPr>
            <p:nvPr/>
          </p:nvSpPr>
          <p:spPr bwMode="auto">
            <a:xfrm>
              <a:off x="2352" y="307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4" name="Line 8"/>
            <p:cNvSpPr>
              <a:spLocks noChangeShapeType="1"/>
            </p:cNvSpPr>
            <p:nvPr/>
          </p:nvSpPr>
          <p:spPr bwMode="auto">
            <a:xfrm>
              <a:off x="2352" y="283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5" name="Line 9"/>
            <p:cNvSpPr>
              <a:spLocks noChangeShapeType="1"/>
            </p:cNvSpPr>
            <p:nvPr/>
          </p:nvSpPr>
          <p:spPr bwMode="auto">
            <a:xfrm>
              <a:off x="3792" y="297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6" name="Text Box 10"/>
            <p:cNvSpPr txBox="1">
              <a:spLocks noChangeArrowheads="1"/>
            </p:cNvSpPr>
            <p:nvPr/>
          </p:nvSpPr>
          <p:spPr bwMode="auto">
            <a:xfrm>
              <a:off x="1633" y="3024"/>
              <a:ext cx="63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Instruction</a:t>
              </a:r>
            </a:p>
          </p:txBody>
        </p:sp>
        <p:sp>
          <p:nvSpPr>
            <p:cNvPr id="223247" name="Text Box 11"/>
            <p:cNvSpPr txBox="1">
              <a:spLocks noChangeArrowheads="1"/>
            </p:cNvSpPr>
            <p:nvPr/>
          </p:nvSpPr>
          <p:spPr bwMode="auto">
            <a:xfrm>
              <a:off x="2640" y="3456"/>
              <a:ext cx="64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23248" name="Text Box 12"/>
            <p:cNvSpPr txBox="1">
              <a:spLocks noChangeArrowheads="1"/>
            </p:cNvSpPr>
            <p:nvPr/>
          </p:nvSpPr>
          <p:spPr bwMode="auto">
            <a:xfrm>
              <a:off x="2640" y="2735"/>
              <a:ext cx="74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1</a:t>
              </a:r>
            </a:p>
          </p:txBody>
        </p:sp>
        <p:sp>
          <p:nvSpPr>
            <p:cNvPr id="223249" name="Text Box 13"/>
            <p:cNvSpPr txBox="1">
              <a:spLocks noChangeArrowheads="1"/>
            </p:cNvSpPr>
            <p:nvPr/>
          </p:nvSpPr>
          <p:spPr bwMode="auto">
            <a:xfrm>
              <a:off x="2640" y="2976"/>
              <a:ext cx="74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2</a:t>
              </a:r>
            </a:p>
          </p:txBody>
        </p:sp>
        <p:sp>
          <p:nvSpPr>
            <p:cNvPr id="223250" name="Text Box 14"/>
            <p:cNvSpPr txBox="1">
              <a:spLocks noChangeArrowheads="1"/>
            </p:cNvSpPr>
            <p:nvPr/>
          </p:nvSpPr>
          <p:spPr bwMode="auto">
            <a:xfrm>
              <a:off x="2640" y="3216"/>
              <a:ext cx="64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Addr</a:t>
              </a:r>
            </a:p>
          </p:txBody>
        </p:sp>
        <p:sp>
          <p:nvSpPr>
            <p:cNvPr id="223251" name="Text Box 15"/>
            <p:cNvSpPr txBox="1">
              <a:spLocks noChangeArrowheads="1"/>
            </p:cNvSpPr>
            <p:nvPr/>
          </p:nvSpPr>
          <p:spPr bwMode="auto">
            <a:xfrm>
              <a:off x="2810" y="2881"/>
              <a:ext cx="568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Register</a:t>
              </a:r>
            </a:p>
            <a:p>
              <a:pPr algn="ctr"/>
              <a:endParaRPr lang="en-US" altLang="en-US" sz="1200" b="1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File</a:t>
              </a:r>
            </a:p>
          </p:txBody>
        </p:sp>
        <p:sp>
          <p:nvSpPr>
            <p:cNvPr id="223252" name="Text Box 16"/>
            <p:cNvSpPr txBox="1">
              <a:spLocks noChangeArrowheads="1"/>
            </p:cNvSpPr>
            <p:nvPr/>
          </p:nvSpPr>
          <p:spPr bwMode="auto">
            <a:xfrm>
              <a:off x="3157" y="2832"/>
              <a:ext cx="48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1</a:t>
              </a:r>
            </a:p>
          </p:txBody>
        </p:sp>
        <p:sp>
          <p:nvSpPr>
            <p:cNvPr id="223253" name="Text Box 17"/>
            <p:cNvSpPr txBox="1">
              <a:spLocks noChangeArrowheads="1"/>
            </p:cNvSpPr>
            <p:nvPr/>
          </p:nvSpPr>
          <p:spPr bwMode="auto">
            <a:xfrm>
              <a:off x="3173" y="3264"/>
              <a:ext cx="4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2</a:t>
              </a:r>
            </a:p>
          </p:txBody>
        </p:sp>
        <p:sp>
          <p:nvSpPr>
            <p:cNvPr id="223254" name="Freeform 18"/>
            <p:cNvSpPr>
              <a:spLocks/>
            </p:cNvSpPr>
            <p:nvPr/>
          </p:nvSpPr>
          <p:spPr bwMode="auto">
            <a:xfrm>
              <a:off x="3936" y="2784"/>
              <a:ext cx="336" cy="816"/>
            </a:xfrm>
            <a:custGeom>
              <a:avLst/>
              <a:gdLst>
                <a:gd name="T0" fmla="*/ 0 w 388"/>
                <a:gd name="T1" fmla="*/ 0 h 1099"/>
                <a:gd name="T2" fmla="*/ 0 w 388"/>
                <a:gd name="T3" fmla="*/ 71 h 1099"/>
                <a:gd name="T4" fmla="*/ 47 w 388"/>
                <a:gd name="T5" fmla="*/ 93 h 1099"/>
                <a:gd name="T6" fmla="*/ 0 w 388"/>
                <a:gd name="T7" fmla="*/ 112 h 1099"/>
                <a:gd name="T8" fmla="*/ 0 w 388"/>
                <a:gd name="T9" fmla="*/ 183 h 1099"/>
                <a:gd name="T10" fmla="*/ 163 w 388"/>
                <a:gd name="T11" fmla="*/ 133 h 1099"/>
                <a:gd name="T12" fmla="*/ 163 w 388"/>
                <a:gd name="T13" fmla="*/ 52 h 1099"/>
                <a:gd name="T14" fmla="*/ 0 w 388"/>
                <a:gd name="T15" fmla="*/ 0 h 10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1099"/>
                <a:gd name="T26" fmla="*/ 388 w 388"/>
                <a:gd name="T27" fmla="*/ 1099 h 10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1099">
                  <a:moveTo>
                    <a:pt x="0" y="0"/>
                  </a:moveTo>
                  <a:lnTo>
                    <a:pt x="0" y="427"/>
                  </a:lnTo>
                  <a:lnTo>
                    <a:pt x="111" y="553"/>
                  </a:lnTo>
                  <a:lnTo>
                    <a:pt x="0" y="671"/>
                  </a:lnTo>
                  <a:lnTo>
                    <a:pt x="0" y="1098"/>
                  </a:lnTo>
                  <a:lnTo>
                    <a:pt x="387" y="790"/>
                  </a:lnTo>
                  <a:lnTo>
                    <a:pt x="387" y="30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5" name="Rectangle 19"/>
            <p:cNvSpPr>
              <a:spLocks noChangeArrowheads="1"/>
            </p:cNvSpPr>
            <p:nvPr/>
          </p:nvSpPr>
          <p:spPr bwMode="auto">
            <a:xfrm>
              <a:off x="4032" y="3168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ALU</a:t>
              </a:r>
            </a:p>
          </p:txBody>
        </p:sp>
        <p:sp>
          <p:nvSpPr>
            <p:cNvPr id="223256" name="Rectangle 20"/>
            <p:cNvSpPr>
              <a:spLocks noChangeArrowheads="1"/>
            </p:cNvSpPr>
            <p:nvPr/>
          </p:nvSpPr>
          <p:spPr bwMode="auto">
            <a:xfrm>
              <a:off x="4176" y="268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zero</a:t>
              </a:r>
            </a:p>
          </p:txBody>
        </p:sp>
        <p:sp>
          <p:nvSpPr>
            <p:cNvPr id="223257" name="Rectangle 21"/>
            <p:cNvSpPr>
              <a:spLocks noChangeArrowheads="1"/>
            </p:cNvSpPr>
            <p:nvPr/>
          </p:nvSpPr>
          <p:spPr bwMode="auto">
            <a:xfrm>
              <a:off x="3792" y="2304"/>
              <a:ext cx="58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ALU control</a:t>
              </a:r>
            </a:p>
          </p:txBody>
        </p:sp>
        <p:sp>
          <p:nvSpPr>
            <p:cNvPr id="223258" name="Line 22"/>
            <p:cNvSpPr>
              <a:spLocks noChangeShapeType="1"/>
            </p:cNvSpPr>
            <p:nvPr/>
          </p:nvSpPr>
          <p:spPr bwMode="auto">
            <a:xfrm>
              <a:off x="3984" y="2544"/>
              <a:ext cx="0" cy="2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9" name="Line 23"/>
            <p:cNvSpPr>
              <a:spLocks noChangeShapeType="1"/>
            </p:cNvSpPr>
            <p:nvPr/>
          </p:nvSpPr>
          <p:spPr bwMode="auto">
            <a:xfrm flipV="1">
              <a:off x="4224" y="28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0" name="Line 24"/>
            <p:cNvSpPr>
              <a:spLocks noChangeShapeType="1"/>
            </p:cNvSpPr>
            <p:nvPr/>
          </p:nvSpPr>
          <p:spPr bwMode="auto">
            <a:xfrm>
              <a:off x="3456" y="40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1" name="Oval 25"/>
            <p:cNvSpPr>
              <a:spLocks noChangeArrowheads="1"/>
            </p:cNvSpPr>
            <p:nvPr/>
          </p:nvSpPr>
          <p:spPr bwMode="auto">
            <a:xfrm>
              <a:off x="3072" y="3840"/>
              <a:ext cx="384" cy="48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3262" name="Rectangle 26"/>
            <p:cNvSpPr>
              <a:spLocks noChangeArrowheads="1"/>
            </p:cNvSpPr>
            <p:nvPr/>
          </p:nvSpPr>
          <p:spPr bwMode="auto">
            <a:xfrm>
              <a:off x="3120" y="388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altLang="en-US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Sign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en-US" sz="14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Extend</a:t>
              </a:r>
            </a:p>
          </p:txBody>
        </p:sp>
        <p:sp>
          <p:nvSpPr>
            <p:cNvPr id="223263" name="Line 27"/>
            <p:cNvSpPr>
              <a:spLocks noChangeShapeType="1"/>
            </p:cNvSpPr>
            <p:nvPr/>
          </p:nvSpPr>
          <p:spPr bwMode="auto">
            <a:xfrm>
              <a:off x="2736" y="403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4" name="Line 28"/>
            <p:cNvSpPr>
              <a:spLocks noChangeShapeType="1"/>
            </p:cNvSpPr>
            <p:nvPr/>
          </p:nvSpPr>
          <p:spPr bwMode="auto">
            <a:xfrm>
              <a:off x="2832" y="398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5" name="Line 29"/>
            <p:cNvSpPr>
              <a:spLocks noChangeShapeType="1"/>
            </p:cNvSpPr>
            <p:nvPr/>
          </p:nvSpPr>
          <p:spPr bwMode="auto">
            <a:xfrm>
              <a:off x="3504" y="398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6" name="Text Box 30"/>
            <p:cNvSpPr txBox="1">
              <a:spLocks noChangeArrowheads="1"/>
            </p:cNvSpPr>
            <p:nvPr/>
          </p:nvSpPr>
          <p:spPr bwMode="auto">
            <a:xfrm>
              <a:off x="2832" y="4032"/>
              <a:ext cx="25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  <p:sp>
          <p:nvSpPr>
            <p:cNvPr id="223267" name="Text Box 31"/>
            <p:cNvSpPr txBox="1">
              <a:spLocks noChangeArrowheads="1"/>
            </p:cNvSpPr>
            <p:nvPr/>
          </p:nvSpPr>
          <p:spPr bwMode="auto">
            <a:xfrm>
              <a:off x="3505" y="4032"/>
              <a:ext cx="25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32</a:t>
              </a:r>
            </a:p>
          </p:txBody>
        </p:sp>
        <p:sp>
          <p:nvSpPr>
            <p:cNvPr id="223268" name="Oval 32"/>
            <p:cNvSpPr>
              <a:spLocks noChangeArrowheads="1"/>
            </p:cNvSpPr>
            <p:nvPr/>
          </p:nvSpPr>
          <p:spPr bwMode="auto">
            <a:xfrm>
              <a:off x="3840" y="1824"/>
              <a:ext cx="288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3269" name="Rectangle 33"/>
            <p:cNvSpPr>
              <a:spLocks noChangeArrowheads="1"/>
            </p:cNvSpPr>
            <p:nvPr/>
          </p:nvSpPr>
          <p:spPr bwMode="auto">
            <a:xfrm>
              <a:off x="3840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Shift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left 2</a:t>
              </a:r>
            </a:p>
          </p:txBody>
        </p:sp>
        <p:sp>
          <p:nvSpPr>
            <p:cNvPr id="223270" name="Line 34"/>
            <p:cNvSpPr>
              <a:spLocks noChangeShapeType="1"/>
            </p:cNvSpPr>
            <p:nvPr/>
          </p:nvSpPr>
          <p:spPr bwMode="auto">
            <a:xfrm>
              <a:off x="3696" y="20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271" name="Group 35"/>
            <p:cNvGrpSpPr>
              <a:grpSpLocks/>
            </p:cNvGrpSpPr>
            <p:nvPr/>
          </p:nvGrpSpPr>
          <p:grpSpPr bwMode="auto">
            <a:xfrm>
              <a:off x="1488" y="1392"/>
              <a:ext cx="240" cy="624"/>
              <a:chOff x="1392" y="2880"/>
              <a:chExt cx="288" cy="480"/>
            </a:xfrm>
          </p:grpSpPr>
          <p:sp>
            <p:nvSpPr>
              <p:cNvPr id="223308" name="Line 36"/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9" name="Line 37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10" name="Line 38"/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11" name="Line 39"/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12" name="Line 40"/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13" name="Line 41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14" name="Line 42"/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272" name="Line 43"/>
            <p:cNvSpPr>
              <a:spLocks noChangeShapeType="1"/>
            </p:cNvSpPr>
            <p:nvPr/>
          </p:nvSpPr>
          <p:spPr bwMode="auto">
            <a:xfrm>
              <a:off x="912" y="1488"/>
              <a:ext cx="57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3" name="Line 44"/>
            <p:cNvSpPr>
              <a:spLocks noChangeShapeType="1"/>
            </p:cNvSpPr>
            <p:nvPr/>
          </p:nvSpPr>
          <p:spPr bwMode="auto">
            <a:xfrm>
              <a:off x="1248" y="1920"/>
              <a:ext cx="24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4" name="Line 45"/>
            <p:cNvSpPr>
              <a:spLocks noChangeShapeType="1"/>
            </p:cNvSpPr>
            <p:nvPr/>
          </p:nvSpPr>
          <p:spPr bwMode="auto">
            <a:xfrm>
              <a:off x="1920" y="1296"/>
              <a:ext cx="0" cy="3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5" name="Line 46"/>
            <p:cNvSpPr>
              <a:spLocks noChangeShapeType="1"/>
            </p:cNvSpPr>
            <p:nvPr/>
          </p:nvSpPr>
          <p:spPr bwMode="auto">
            <a:xfrm>
              <a:off x="1728" y="1680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6" name="Text Box 47"/>
            <p:cNvSpPr txBox="1">
              <a:spLocks noChangeArrowheads="1"/>
            </p:cNvSpPr>
            <p:nvPr/>
          </p:nvSpPr>
          <p:spPr bwMode="auto">
            <a:xfrm>
              <a:off x="1488" y="1632"/>
              <a:ext cx="34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Add</a:t>
              </a:r>
            </a:p>
          </p:txBody>
        </p:sp>
        <p:sp>
          <p:nvSpPr>
            <p:cNvPr id="223277" name="Line 48"/>
            <p:cNvSpPr>
              <a:spLocks noChangeShapeType="1"/>
            </p:cNvSpPr>
            <p:nvPr/>
          </p:nvSpPr>
          <p:spPr bwMode="auto">
            <a:xfrm>
              <a:off x="528" y="1296"/>
              <a:ext cx="139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8" name="Text Box 49"/>
            <p:cNvSpPr txBox="1">
              <a:spLocks noChangeArrowheads="1"/>
            </p:cNvSpPr>
            <p:nvPr/>
          </p:nvSpPr>
          <p:spPr bwMode="auto">
            <a:xfrm>
              <a:off x="1104" y="1824"/>
              <a:ext cx="19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grpSp>
          <p:nvGrpSpPr>
            <p:cNvPr id="223279" name="Group 50"/>
            <p:cNvGrpSpPr>
              <a:grpSpLocks/>
            </p:cNvGrpSpPr>
            <p:nvPr/>
          </p:nvGrpSpPr>
          <p:grpSpPr bwMode="auto">
            <a:xfrm>
              <a:off x="4272" y="1536"/>
              <a:ext cx="240" cy="624"/>
              <a:chOff x="1392" y="2880"/>
              <a:chExt cx="288" cy="480"/>
            </a:xfrm>
          </p:grpSpPr>
          <p:sp>
            <p:nvSpPr>
              <p:cNvPr id="223301" name="Line 51"/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2" name="Line 52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3" name="Line 53"/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4" name="Line 54"/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5" name="Line 55"/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6" name="Line 56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7" name="Line 57"/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280" name="Text Box 58"/>
            <p:cNvSpPr txBox="1">
              <a:spLocks noChangeArrowheads="1"/>
            </p:cNvSpPr>
            <p:nvPr/>
          </p:nvSpPr>
          <p:spPr bwMode="auto">
            <a:xfrm>
              <a:off x="4272" y="1776"/>
              <a:ext cx="34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Add</a:t>
              </a:r>
            </a:p>
          </p:txBody>
        </p:sp>
        <p:sp>
          <p:nvSpPr>
            <p:cNvPr id="223281" name="Line 59"/>
            <p:cNvSpPr>
              <a:spLocks noChangeShapeType="1"/>
            </p:cNvSpPr>
            <p:nvPr/>
          </p:nvSpPr>
          <p:spPr bwMode="auto">
            <a:xfrm>
              <a:off x="4128" y="20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2" name="Rectangle 60"/>
            <p:cNvSpPr>
              <a:spLocks noChangeArrowheads="1"/>
            </p:cNvSpPr>
            <p:nvPr/>
          </p:nvSpPr>
          <p:spPr bwMode="auto">
            <a:xfrm>
              <a:off x="720" y="2352"/>
              <a:ext cx="144" cy="52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3283" name="Text Box 61"/>
            <p:cNvSpPr txBox="1">
              <a:spLocks noChangeArrowheads="1"/>
            </p:cNvSpPr>
            <p:nvPr/>
          </p:nvSpPr>
          <p:spPr bwMode="auto">
            <a:xfrm>
              <a:off x="671" y="2497"/>
              <a:ext cx="28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PC</a:t>
              </a:r>
            </a:p>
          </p:txBody>
        </p:sp>
        <p:sp>
          <p:nvSpPr>
            <p:cNvPr id="223284" name="Line 62"/>
            <p:cNvSpPr>
              <a:spLocks noChangeShapeType="1"/>
            </p:cNvSpPr>
            <p:nvPr/>
          </p:nvSpPr>
          <p:spPr bwMode="auto">
            <a:xfrm>
              <a:off x="528" y="1296"/>
              <a:ext cx="0" cy="12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5" name="Line 63"/>
            <p:cNvSpPr>
              <a:spLocks noChangeShapeType="1"/>
            </p:cNvSpPr>
            <p:nvPr/>
          </p:nvSpPr>
          <p:spPr bwMode="auto">
            <a:xfrm>
              <a:off x="528" y="2592"/>
              <a:ext cx="19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6" name="Line 64"/>
            <p:cNvSpPr>
              <a:spLocks noChangeShapeType="1"/>
            </p:cNvSpPr>
            <p:nvPr/>
          </p:nvSpPr>
          <p:spPr bwMode="auto">
            <a:xfrm>
              <a:off x="912" y="1488"/>
              <a:ext cx="0" cy="110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7" name="Line 65"/>
            <p:cNvSpPr>
              <a:spLocks noChangeShapeType="1"/>
            </p:cNvSpPr>
            <p:nvPr/>
          </p:nvSpPr>
          <p:spPr bwMode="auto">
            <a:xfrm>
              <a:off x="864" y="2592"/>
              <a:ext cx="4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8" name="Line 66"/>
            <p:cNvSpPr>
              <a:spLocks noChangeShapeType="1"/>
            </p:cNvSpPr>
            <p:nvPr/>
          </p:nvSpPr>
          <p:spPr bwMode="auto">
            <a:xfrm>
              <a:off x="4512" y="18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9" name="Text Box 67"/>
            <p:cNvSpPr txBox="1">
              <a:spLocks noChangeArrowheads="1"/>
            </p:cNvSpPr>
            <p:nvPr/>
          </p:nvSpPr>
          <p:spPr bwMode="auto">
            <a:xfrm>
              <a:off x="4752" y="1618"/>
              <a:ext cx="584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400">
                  <a:latin typeface="Arial" pitchFamily="34" charset="0"/>
                  <a:cs typeface="Arial" pitchFamily="34" charset="0"/>
                </a:rPr>
                <a:t>Branch</a:t>
              </a:r>
            </a:p>
            <a:p>
              <a:r>
                <a:rPr lang="en-US" altLang="en-US" sz="1400">
                  <a:latin typeface="Arial" pitchFamily="34" charset="0"/>
                  <a:cs typeface="Arial" pitchFamily="34" charset="0"/>
                </a:rPr>
                <a:t>target</a:t>
              </a:r>
            </a:p>
            <a:p>
              <a:r>
                <a:rPr lang="en-US" altLang="en-US" sz="1400"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223290" name="Text Box 68"/>
            <p:cNvSpPr txBox="1">
              <a:spLocks noChangeArrowheads="1"/>
            </p:cNvSpPr>
            <p:nvPr/>
          </p:nvSpPr>
          <p:spPr bwMode="auto">
            <a:xfrm>
              <a:off x="4416" y="2688"/>
              <a:ext cx="864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(to branch control logic)</a:t>
              </a:r>
            </a:p>
          </p:txBody>
        </p:sp>
        <p:sp>
          <p:nvSpPr>
            <p:cNvPr id="223291" name="Line 69"/>
            <p:cNvSpPr>
              <a:spLocks noChangeShapeType="1"/>
            </p:cNvSpPr>
            <p:nvPr/>
          </p:nvSpPr>
          <p:spPr bwMode="auto">
            <a:xfrm>
              <a:off x="3792" y="345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2" name="Line 70"/>
            <p:cNvSpPr>
              <a:spLocks noChangeShapeType="1"/>
            </p:cNvSpPr>
            <p:nvPr/>
          </p:nvSpPr>
          <p:spPr bwMode="auto">
            <a:xfrm>
              <a:off x="3600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3" name="Line 71"/>
            <p:cNvSpPr>
              <a:spLocks noChangeShapeType="1"/>
            </p:cNvSpPr>
            <p:nvPr/>
          </p:nvSpPr>
          <p:spPr bwMode="auto">
            <a:xfrm>
              <a:off x="3600" y="297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294" name="Group 72"/>
            <p:cNvGrpSpPr>
              <a:grpSpLocks/>
            </p:cNvGrpSpPr>
            <p:nvPr/>
          </p:nvGrpSpPr>
          <p:grpSpPr bwMode="auto">
            <a:xfrm>
              <a:off x="2352" y="2016"/>
              <a:ext cx="1344" cy="2016"/>
              <a:chOff x="2352" y="1488"/>
              <a:chExt cx="1344" cy="2016"/>
            </a:xfrm>
          </p:grpSpPr>
          <p:sp>
            <p:nvSpPr>
              <p:cNvPr id="223298" name="Line 73"/>
              <p:cNvSpPr>
                <a:spLocks noChangeShapeType="1"/>
              </p:cNvSpPr>
              <p:nvPr/>
            </p:nvSpPr>
            <p:spPr bwMode="auto">
              <a:xfrm>
                <a:off x="2352" y="2688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99" name="Line 74"/>
              <p:cNvSpPr>
                <a:spLocks noChangeShapeType="1"/>
              </p:cNvSpPr>
              <p:nvPr/>
            </p:nvSpPr>
            <p:spPr bwMode="auto">
              <a:xfrm>
                <a:off x="2352" y="350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0" name="Line 75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201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295" name="Group 76"/>
            <p:cNvGrpSpPr>
              <a:grpSpLocks/>
            </p:cNvGrpSpPr>
            <p:nvPr/>
          </p:nvGrpSpPr>
          <p:grpSpPr bwMode="auto">
            <a:xfrm>
              <a:off x="3648" y="2976"/>
              <a:ext cx="144" cy="480"/>
              <a:chOff x="3648" y="2448"/>
              <a:chExt cx="144" cy="480"/>
            </a:xfrm>
          </p:grpSpPr>
          <p:sp>
            <p:nvSpPr>
              <p:cNvPr id="223296" name="Line 77"/>
              <p:cNvSpPr>
                <a:spLocks noChangeShapeType="1"/>
              </p:cNvSpPr>
              <p:nvPr/>
            </p:nvSpPr>
            <p:spPr bwMode="auto">
              <a:xfrm>
                <a:off x="3648" y="244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97" name="Line 78"/>
              <p:cNvSpPr>
                <a:spLocks noChangeShapeType="1"/>
              </p:cNvSpPr>
              <p:nvPr/>
            </p:nvSpPr>
            <p:spPr bwMode="auto">
              <a:xfrm>
                <a:off x="3648" y="292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3238" name="Line 80" descr="datapath"/>
          <p:cNvSpPr>
            <a:spLocks noChangeShapeType="1"/>
          </p:cNvSpPr>
          <p:nvPr/>
        </p:nvSpPr>
        <p:spPr bwMode="auto">
          <a:xfrm flipV="1">
            <a:off x="4648200" y="3733800"/>
            <a:ext cx="685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39" name="Text Box 81"/>
          <p:cNvSpPr txBox="1">
            <a:spLocks noChangeArrowheads="1"/>
          </p:cNvSpPr>
          <p:nvPr/>
        </p:nvSpPr>
        <p:spPr bwMode="auto">
          <a:xfrm>
            <a:off x="2743200" y="3657600"/>
            <a:ext cx="204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x4: </a:t>
            </a:r>
            <a:r>
              <a:rPr lang="el-GR" altLang="en-US">
                <a:solidFill>
                  <a:srgbClr val="FF3300"/>
                </a:solidFill>
              </a:rPr>
              <a:t>γιατί το κάθε</a:t>
            </a:r>
          </a:p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word </a:t>
            </a:r>
            <a:r>
              <a:rPr lang="el-GR" altLang="en-US">
                <a:solidFill>
                  <a:srgbClr val="FF3300"/>
                </a:solidFill>
              </a:rPr>
              <a:t>είναι 4 </a:t>
            </a:r>
            <a:r>
              <a:rPr lang="en-US" altLang="en-US">
                <a:solidFill>
                  <a:srgbClr val="FF3300"/>
                </a:solidFill>
              </a:rPr>
              <a:t>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9311-8B2F-4436-AA94-8297E62A590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1676356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l-GR" altLang="en-US" sz="2400" dirty="0" smtClean="0"/>
              <a:t>Η εντολή </a:t>
            </a:r>
            <a:r>
              <a:rPr lang="en-US" altLang="en-US" sz="2400" dirty="0" smtClean="0"/>
              <a:t>Jump </a:t>
            </a:r>
            <a:r>
              <a:rPr lang="el-GR" altLang="en-US" sz="2400" dirty="0" smtClean="0"/>
              <a:t>απαιτεί</a:t>
            </a:r>
            <a:endParaRPr lang="en-US" altLang="en-US" sz="2400" dirty="0" smtClean="0"/>
          </a:p>
          <a:p>
            <a:pPr lvl="1" eaLnBrk="1" hangingPunct="1"/>
            <a:r>
              <a:rPr lang="el-GR" altLang="en-US" sz="2400" dirty="0" smtClean="0"/>
              <a:t>ανταλλαγή των τελευταίων</a:t>
            </a:r>
            <a:r>
              <a:rPr lang="en-US" altLang="en-US" sz="2400" dirty="0" smtClean="0"/>
              <a:t> 28 bits </a:t>
            </a:r>
            <a:r>
              <a:rPr lang="el-GR" altLang="en-US" sz="2400" dirty="0" smtClean="0"/>
              <a:t>του </a:t>
            </a:r>
            <a:r>
              <a:rPr lang="en-US" altLang="en-US" sz="2400" dirty="0" smtClean="0"/>
              <a:t>PC </a:t>
            </a:r>
            <a:r>
              <a:rPr lang="el-GR" altLang="en-US" sz="2400" dirty="0" smtClean="0"/>
              <a:t>με τα χαμηλότερα </a:t>
            </a:r>
            <a:r>
              <a:rPr lang="en-US" altLang="en-US" sz="2400" dirty="0" smtClean="0"/>
              <a:t>26 bits </a:t>
            </a:r>
            <a:r>
              <a:rPr lang="el-GR" altLang="en-US" sz="2400" dirty="0" smtClean="0"/>
              <a:t>της</a:t>
            </a:r>
            <a:r>
              <a:rPr lang="en-US" altLang="en-US" sz="2400" dirty="0" smtClean="0"/>
              <a:t> fetched </a:t>
            </a:r>
            <a:r>
              <a:rPr lang="el-GR" altLang="en-US" sz="2400" dirty="0" smtClean="0"/>
              <a:t>εντολής</a:t>
            </a:r>
          </a:p>
          <a:p>
            <a:pPr marL="457200" lvl="1" indent="0" eaLnBrk="1" hangingPunct="1">
              <a:buNone/>
            </a:pPr>
            <a:r>
              <a:rPr lang="el-GR" altLang="en-US" sz="2400" dirty="0"/>
              <a:t>	</a:t>
            </a:r>
            <a:r>
              <a:rPr lang="el-GR" altLang="en-US" sz="2400" dirty="0" smtClean="0"/>
              <a:t>	που έχει γίνει</a:t>
            </a:r>
            <a:r>
              <a:rPr lang="en-US" altLang="en-US" sz="2400" dirty="0" smtClean="0"/>
              <a:t> shift</a:t>
            </a:r>
            <a:r>
              <a:rPr lang="el-GR" altLang="en-US" sz="2400" dirty="0" smtClean="0"/>
              <a:t> αριστερά κατά </a:t>
            </a:r>
            <a:r>
              <a:rPr lang="en-US" altLang="en-US" sz="2400" dirty="0" smtClean="0"/>
              <a:t>2 bits</a:t>
            </a:r>
          </a:p>
        </p:txBody>
      </p:sp>
      <p:grpSp>
        <p:nvGrpSpPr>
          <p:cNvPr id="2" name="Group 1" descr="datapath"/>
          <p:cNvGrpSpPr/>
          <p:nvPr/>
        </p:nvGrpSpPr>
        <p:grpSpPr>
          <a:xfrm>
            <a:off x="2590800" y="3276600"/>
            <a:ext cx="4852988" cy="2743200"/>
            <a:chOff x="2590800" y="3276600"/>
            <a:chExt cx="4852988" cy="2743200"/>
          </a:xfrm>
        </p:grpSpPr>
        <p:grpSp>
          <p:nvGrpSpPr>
            <p:cNvPr id="224261" name="Group 4"/>
            <p:cNvGrpSpPr>
              <a:grpSpLocks/>
            </p:cNvGrpSpPr>
            <p:nvPr/>
          </p:nvGrpSpPr>
          <p:grpSpPr bwMode="auto">
            <a:xfrm>
              <a:off x="4114800" y="3429000"/>
              <a:ext cx="381000" cy="990600"/>
              <a:chOff x="1392" y="2880"/>
              <a:chExt cx="288" cy="480"/>
            </a:xfrm>
          </p:grpSpPr>
          <p:sp>
            <p:nvSpPr>
              <p:cNvPr id="224295" name="Line 5"/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6" name="Line 6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7" name="Line 7"/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8" name="Line 8"/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9" name="Line 9"/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00" name="Line 1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01" name="Line 11"/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4262" name="Rectangle 12"/>
            <p:cNvSpPr>
              <a:spLocks noChangeArrowheads="1"/>
            </p:cNvSpPr>
            <p:nvPr/>
          </p:nvSpPr>
          <p:spPr bwMode="auto">
            <a:xfrm>
              <a:off x="3429000" y="4572000"/>
              <a:ext cx="1447800" cy="14478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4263" name="Rectangle 13"/>
            <p:cNvSpPr>
              <a:spLocks noChangeArrowheads="1"/>
            </p:cNvSpPr>
            <p:nvPr/>
          </p:nvSpPr>
          <p:spPr bwMode="auto">
            <a:xfrm>
              <a:off x="2895600" y="4953000"/>
              <a:ext cx="2286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4264" name="Line 14"/>
            <p:cNvSpPr>
              <a:spLocks noChangeShapeType="1"/>
            </p:cNvSpPr>
            <p:nvPr/>
          </p:nvSpPr>
          <p:spPr bwMode="auto">
            <a:xfrm>
              <a:off x="4876800" y="5334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5" name="Line 15"/>
            <p:cNvSpPr>
              <a:spLocks noChangeShapeType="1"/>
            </p:cNvSpPr>
            <p:nvPr/>
          </p:nvSpPr>
          <p:spPr bwMode="auto">
            <a:xfrm>
              <a:off x="3124200" y="5334000"/>
              <a:ext cx="3048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6" name="Line 16"/>
            <p:cNvSpPr>
              <a:spLocks noChangeShapeType="1"/>
            </p:cNvSpPr>
            <p:nvPr/>
          </p:nvSpPr>
          <p:spPr bwMode="auto">
            <a:xfrm>
              <a:off x="3200400" y="3581400"/>
              <a:ext cx="914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7" name="Line 17"/>
            <p:cNvSpPr>
              <a:spLocks noChangeShapeType="1"/>
            </p:cNvSpPr>
            <p:nvPr/>
          </p:nvSpPr>
          <p:spPr bwMode="auto">
            <a:xfrm>
              <a:off x="3733800" y="4267200"/>
              <a:ext cx="3810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8" name="Line 18"/>
            <p:cNvSpPr>
              <a:spLocks noChangeShapeType="1"/>
            </p:cNvSpPr>
            <p:nvPr/>
          </p:nvSpPr>
          <p:spPr bwMode="auto">
            <a:xfrm>
              <a:off x="4800600" y="3276600"/>
              <a:ext cx="0" cy="6096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9" name="Line 19"/>
            <p:cNvSpPr>
              <a:spLocks noChangeShapeType="1"/>
            </p:cNvSpPr>
            <p:nvPr/>
          </p:nvSpPr>
          <p:spPr bwMode="auto">
            <a:xfrm>
              <a:off x="4495800" y="3886200"/>
              <a:ext cx="3048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70" name="Text Box 20"/>
            <p:cNvSpPr txBox="1">
              <a:spLocks noChangeArrowheads="1"/>
            </p:cNvSpPr>
            <p:nvPr/>
          </p:nvSpPr>
          <p:spPr bwMode="auto">
            <a:xfrm>
              <a:off x="3352800" y="5105400"/>
              <a:ext cx="741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r>
                <a:rPr lang="en-US" altLang="en-US" sz="120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224271" name="Text Box 21"/>
            <p:cNvSpPr txBox="1">
              <a:spLocks noChangeArrowheads="1"/>
            </p:cNvSpPr>
            <p:nvPr/>
          </p:nvSpPr>
          <p:spPr bwMode="auto">
            <a:xfrm>
              <a:off x="4114800" y="5181600"/>
              <a:ext cx="8858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Instruction</a:t>
              </a:r>
            </a:p>
          </p:txBody>
        </p:sp>
        <p:sp>
          <p:nvSpPr>
            <p:cNvPr id="224272" name="Text Box 22"/>
            <p:cNvSpPr txBox="1">
              <a:spLocks noChangeArrowheads="1"/>
            </p:cNvSpPr>
            <p:nvPr/>
          </p:nvSpPr>
          <p:spPr bwMode="auto">
            <a:xfrm>
              <a:off x="3657600" y="4648200"/>
              <a:ext cx="973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Instruction</a:t>
              </a:r>
            </a:p>
            <a:p>
              <a:pPr algn="ctr"/>
              <a:r>
                <a:rPr lang="en-US" altLang="en-US" sz="12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224273" name="Text Box 23"/>
            <p:cNvSpPr txBox="1">
              <a:spLocks noChangeArrowheads="1"/>
            </p:cNvSpPr>
            <p:nvPr/>
          </p:nvSpPr>
          <p:spPr bwMode="auto">
            <a:xfrm>
              <a:off x="4114800" y="3810000"/>
              <a:ext cx="4810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Add</a:t>
              </a:r>
            </a:p>
          </p:txBody>
        </p:sp>
        <p:sp>
          <p:nvSpPr>
            <p:cNvPr id="224274" name="Text Box 24"/>
            <p:cNvSpPr txBox="1">
              <a:spLocks noChangeArrowheads="1"/>
            </p:cNvSpPr>
            <p:nvPr/>
          </p:nvSpPr>
          <p:spPr bwMode="auto">
            <a:xfrm>
              <a:off x="2819400" y="5181600"/>
              <a:ext cx="395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PC</a:t>
              </a:r>
            </a:p>
          </p:txBody>
        </p:sp>
        <p:sp>
          <p:nvSpPr>
            <p:cNvPr id="224275" name="Line 25"/>
            <p:cNvSpPr>
              <a:spLocks noChangeShapeType="1"/>
            </p:cNvSpPr>
            <p:nvPr/>
          </p:nvSpPr>
          <p:spPr bwMode="auto">
            <a:xfrm>
              <a:off x="2590800" y="3276600"/>
              <a:ext cx="22098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76" name="Line 26"/>
            <p:cNvSpPr>
              <a:spLocks noChangeShapeType="1"/>
            </p:cNvSpPr>
            <p:nvPr/>
          </p:nvSpPr>
          <p:spPr bwMode="auto">
            <a:xfrm>
              <a:off x="2590800" y="3276600"/>
              <a:ext cx="0" cy="2057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77" name="Line 27"/>
            <p:cNvSpPr>
              <a:spLocks noChangeShapeType="1"/>
            </p:cNvSpPr>
            <p:nvPr/>
          </p:nvSpPr>
          <p:spPr bwMode="auto">
            <a:xfrm>
              <a:off x="2590800" y="5334000"/>
              <a:ext cx="3048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78" name="Line 28"/>
            <p:cNvSpPr>
              <a:spLocks noChangeShapeType="1"/>
            </p:cNvSpPr>
            <p:nvPr/>
          </p:nvSpPr>
          <p:spPr bwMode="auto">
            <a:xfrm>
              <a:off x="3200400" y="3581400"/>
              <a:ext cx="0" cy="17526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79" name="Text Box 29"/>
            <p:cNvSpPr txBox="1">
              <a:spLocks noChangeArrowheads="1"/>
            </p:cNvSpPr>
            <p:nvPr/>
          </p:nvSpPr>
          <p:spPr bwMode="auto">
            <a:xfrm>
              <a:off x="3505200" y="41148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24280" name="Oval 30"/>
            <p:cNvSpPr>
              <a:spLocks noChangeArrowheads="1"/>
            </p:cNvSpPr>
            <p:nvPr/>
          </p:nvSpPr>
          <p:spPr bwMode="auto">
            <a:xfrm>
              <a:off x="5410200" y="4648200"/>
              <a:ext cx="457200" cy="609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4281" name="Rectangle 31"/>
            <p:cNvSpPr>
              <a:spLocks noChangeArrowheads="1"/>
            </p:cNvSpPr>
            <p:nvPr/>
          </p:nvSpPr>
          <p:spPr bwMode="auto">
            <a:xfrm>
              <a:off x="5410200" y="47244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ts val="1600"/>
                </a:lnSpc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Shift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left 2</a:t>
              </a:r>
            </a:p>
          </p:txBody>
        </p:sp>
        <p:sp>
          <p:nvSpPr>
            <p:cNvPr id="224282" name="Line 32"/>
            <p:cNvSpPr>
              <a:spLocks noChangeShapeType="1"/>
            </p:cNvSpPr>
            <p:nvPr/>
          </p:nvSpPr>
          <p:spPr bwMode="auto">
            <a:xfrm>
              <a:off x="5181600" y="49530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3" name="Line 33"/>
            <p:cNvSpPr>
              <a:spLocks noChangeShapeType="1"/>
            </p:cNvSpPr>
            <p:nvPr/>
          </p:nvSpPr>
          <p:spPr bwMode="auto">
            <a:xfrm flipV="1">
              <a:off x="5181600" y="49530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4" name="Line 34"/>
            <p:cNvSpPr>
              <a:spLocks noChangeShapeType="1"/>
            </p:cNvSpPr>
            <p:nvPr/>
          </p:nvSpPr>
          <p:spPr bwMode="auto">
            <a:xfrm>
              <a:off x="5867400" y="49530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5" name="Text Box 35"/>
            <p:cNvSpPr txBox="1">
              <a:spLocks noChangeArrowheads="1"/>
            </p:cNvSpPr>
            <p:nvPr/>
          </p:nvSpPr>
          <p:spPr bwMode="auto">
            <a:xfrm>
              <a:off x="6629400" y="4495800"/>
              <a:ext cx="81438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400">
                  <a:latin typeface="Arial" pitchFamily="34" charset="0"/>
                  <a:cs typeface="Arial" pitchFamily="34" charset="0"/>
                </a:rPr>
                <a:t>Jump</a:t>
              </a:r>
            </a:p>
            <a:p>
              <a:r>
                <a:rPr lang="en-US" altLang="en-US" sz="1400"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224286" name="Line 36"/>
            <p:cNvSpPr>
              <a:spLocks noChangeShapeType="1"/>
            </p:cNvSpPr>
            <p:nvPr/>
          </p:nvSpPr>
          <p:spPr bwMode="auto">
            <a:xfrm>
              <a:off x="4800600" y="4495800"/>
              <a:ext cx="1600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7" name="Line 37"/>
            <p:cNvSpPr>
              <a:spLocks noChangeShapeType="1"/>
            </p:cNvSpPr>
            <p:nvPr/>
          </p:nvSpPr>
          <p:spPr bwMode="auto">
            <a:xfrm>
              <a:off x="5867400" y="4419600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8" name="Line 38"/>
            <p:cNvSpPr>
              <a:spLocks noChangeShapeType="1"/>
            </p:cNvSpPr>
            <p:nvPr/>
          </p:nvSpPr>
          <p:spPr bwMode="auto">
            <a:xfrm>
              <a:off x="5029200" y="5257800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9" name="Text Box 39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3524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  <p:sp>
          <p:nvSpPr>
            <p:cNvPr id="224290" name="Text Box 40"/>
            <p:cNvSpPr txBox="1">
              <a:spLocks noChangeArrowheads="1"/>
            </p:cNvSpPr>
            <p:nvPr/>
          </p:nvSpPr>
          <p:spPr bwMode="auto">
            <a:xfrm>
              <a:off x="5867400" y="42672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24291" name="Line 41"/>
            <p:cNvSpPr>
              <a:spLocks noChangeShapeType="1"/>
            </p:cNvSpPr>
            <p:nvPr/>
          </p:nvSpPr>
          <p:spPr bwMode="auto">
            <a:xfrm>
              <a:off x="5943600" y="4876800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2" name="Text Box 42"/>
            <p:cNvSpPr txBox="1">
              <a:spLocks noChangeArrowheads="1"/>
            </p:cNvSpPr>
            <p:nvPr/>
          </p:nvSpPr>
          <p:spPr bwMode="auto">
            <a:xfrm>
              <a:off x="5943600" y="4953000"/>
              <a:ext cx="3524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28</a:t>
              </a:r>
            </a:p>
          </p:txBody>
        </p:sp>
        <p:sp>
          <p:nvSpPr>
            <p:cNvPr id="224293" name="AutoShape 43"/>
            <p:cNvSpPr>
              <a:spLocks/>
            </p:cNvSpPr>
            <p:nvPr/>
          </p:nvSpPr>
          <p:spPr bwMode="auto">
            <a:xfrm>
              <a:off x="6400800" y="4343400"/>
              <a:ext cx="152400" cy="9144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4294" name="Line 44"/>
            <p:cNvSpPr>
              <a:spLocks noChangeShapeType="1"/>
            </p:cNvSpPr>
            <p:nvPr/>
          </p:nvSpPr>
          <p:spPr bwMode="auto">
            <a:xfrm>
              <a:off x="4800600" y="3886200"/>
              <a:ext cx="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E4A69-9551-4A0D-8793-47BC116D01A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pic>
        <p:nvPicPr>
          <p:cNvPr id="225284" name="Picture 3" descr="datap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61375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285" name="Text Box 4"/>
          <p:cNvSpPr txBox="1">
            <a:spLocks noChangeArrowheads="1"/>
          </p:cNvSpPr>
          <p:nvPr/>
        </p:nvSpPr>
        <p:spPr bwMode="auto">
          <a:xfrm>
            <a:off x="0" y="5283200"/>
            <a:ext cx="2171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600" b="1">
                <a:solidFill>
                  <a:srgbClr val="FF9900"/>
                </a:solidFill>
              </a:rPr>
              <a:t>ΤΕΛΙΚΗ</a:t>
            </a:r>
            <a:br>
              <a:rPr lang="el-GR" altLang="en-US" sz="2600" b="1">
                <a:solidFill>
                  <a:srgbClr val="FF9900"/>
                </a:solidFill>
              </a:rPr>
            </a:br>
            <a:r>
              <a:rPr lang="el-GR" altLang="en-US" sz="2600" b="1">
                <a:solidFill>
                  <a:srgbClr val="FF9900"/>
                </a:solidFill>
              </a:rPr>
              <a:t>ΠΕΡΙΓΡΑΦΗ</a:t>
            </a:r>
            <a:br>
              <a:rPr lang="el-GR" altLang="en-US" sz="2600" b="1">
                <a:solidFill>
                  <a:srgbClr val="FF9900"/>
                </a:solidFill>
              </a:rPr>
            </a:br>
            <a:r>
              <a:rPr lang="en-US" altLang="en-US" sz="2600" b="1">
                <a:solidFill>
                  <a:srgbClr val="FF9900"/>
                </a:solidFill>
              </a:rPr>
              <a:t>DATAPATH!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A921A-260B-4DE9-86D2-7D9D1DA1212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… </a:t>
            </a:r>
            <a:r>
              <a:rPr lang="el-GR" altLang="en-US" dirty="0" smtClean="0">
                <a:solidFill>
                  <a:schemeClr val="accent2"/>
                </a:solidFill>
              </a:rPr>
              <a:t>και το </a:t>
            </a:r>
            <a:r>
              <a:rPr lang="en-US" altLang="en-US" dirty="0" smtClean="0">
                <a:solidFill>
                  <a:schemeClr val="accent2"/>
                </a:solidFill>
              </a:rPr>
              <a:t>Control Circuit</a:t>
            </a:r>
          </a:p>
        </p:txBody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866337"/>
            <a:ext cx="8686800" cy="1447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l-GR" altLang="en-US" sz="2200" dirty="0" smtClean="0"/>
              <a:t>Το </a:t>
            </a:r>
            <a:r>
              <a:rPr lang="en-US" altLang="en-US" sz="2200" dirty="0" smtClean="0"/>
              <a:t>control </a:t>
            </a:r>
            <a:r>
              <a:rPr lang="el-GR" altLang="en-US" sz="2200" dirty="0" smtClean="0"/>
              <a:t>κύκλωμα συγχρονίζει την λειτουργία του </a:t>
            </a:r>
            <a:r>
              <a:rPr lang="en-US" altLang="en-US" sz="2200" dirty="0" smtClean="0"/>
              <a:t>hardware</a:t>
            </a:r>
            <a:endParaRPr lang="el-GR" altLang="en-US" sz="2200" dirty="0" smtClean="0"/>
          </a:p>
          <a:p>
            <a:pPr lvl="1" eaLnBrk="1" hangingPunct="1"/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ALU</a:t>
            </a:r>
            <a:r>
              <a:rPr lang="en-US" altLang="en-US" sz="1800" dirty="0" smtClean="0"/>
              <a:t>, Register File and Memory read/write)</a:t>
            </a:r>
          </a:p>
          <a:p>
            <a:pPr eaLnBrk="1" hangingPunct="1"/>
            <a:r>
              <a:rPr lang="el-GR" altLang="en-US" sz="2200" dirty="0" smtClean="0"/>
              <a:t>Μηχανισμός ελέγχου της ροής πληροφορίας</a:t>
            </a:r>
            <a:r>
              <a:rPr lang="en-US" altLang="en-US" sz="2200" dirty="0" smtClean="0"/>
              <a:t> (multiplexer inputs)</a:t>
            </a:r>
          </a:p>
        </p:txBody>
      </p:sp>
      <p:sp>
        <p:nvSpPr>
          <p:cNvPr id="276579" name="Rectangle 99"/>
          <p:cNvSpPr>
            <a:spLocks noChangeArrowheads="1"/>
          </p:cNvSpPr>
          <p:nvPr/>
        </p:nvSpPr>
        <p:spPr bwMode="auto">
          <a:xfrm>
            <a:off x="-22225" y="2590165"/>
            <a:ext cx="8077200" cy="4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altLang="en-US" sz="2800" b="1" dirty="0">
                <a:solidFill>
                  <a:srgbClr val="FF9900"/>
                </a:solidFill>
                <a:cs typeface="Arial" pitchFamily="34" charset="0"/>
              </a:rPr>
              <a:t>Παρατηρήσεις:</a:t>
            </a:r>
          </a:p>
          <a:p>
            <a:pPr eaLnBrk="1" hangingPunct="1">
              <a:lnSpc>
                <a:spcPct val="30000"/>
              </a:lnSpc>
              <a:spcBef>
                <a:spcPct val="20000"/>
              </a:spcBef>
              <a:buFontTx/>
              <a:buChar char="•"/>
            </a:pPr>
            <a:endParaRPr lang="en-US" altLang="en-US" sz="2800" b="1" dirty="0">
              <a:solidFill>
                <a:srgbClr val="FF9900"/>
              </a:solidFill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cs typeface="Arial" pitchFamily="34" charset="0"/>
              </a:rPr>
              <a:t>op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l-GR" altLang="en-US" dirty="0">
                <a:cs typeface="Arial" pitchFamily="34" charset="0"/>
              </a:rPr>
              <a:t>πεδίο πάντα</a:t>
            </a:r>
            <a:r>
              <a:rPr lang="en-US" altLang="en-US" dirty="0">
                <a:cs typeface="Arial" pitchFamily="34" charset="0"/>
              </a:rPr>
              <a:t>                                                                                         </a:t>
            </a:r>
            <a:r>
              <a:rPr lang="el-GR" altLang="en-US" dirty="0">
                <a:cs typeface="Arial" pitchFamily="34" charset="0"/>
              </a:rPr>
              <a:t>στα</a:t>
            </a:r>
            <a:r>
              <a:rPr lang="en-US" altLang="en-US" dirty="0">
                <a:cs typeface="Arial" pitchFamily="34" charset="0"/>
              </a:rPr>
              <a:t> bits 31-26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l-GR" altLang="en-US" dirty="0">
                <a:cs typeface="Arial" pitchFamily="34" charset="0"/>
              </a:rPr>
              <a:t> οι διευθύνσεις των                                                                      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n-US" dirty="0">
                <a:cs typeface="Arial" pitchFamily="34" charset="0"/>
              </a:rPr>
              <a:t>     </a:t>
            </a:r>
            <a:r>
              <a:rPr lang="en-US" altLang="en-US" dirty="0">
                <a:cs typeface="Arial" pitchFamily="34" charset="0"/>
              </a:rPr>
              <a:t>registers</a:t>
            </a:r>
            <a:r>
              <a:rPr lang="el-GR" altLang="en-US" dirty="0">
                <a:cs typeface="Arial" pitchFamily="34" charset="0"/>
              </a:rPr>
              <a:t> για ανάγνωση</a:t>
            </a:r>
            <a:r>
              <a:rPr lang="en-US" altLang="en-US" dirty="0">
                <a:cs typeface="Arial" pitchFamily="34" charset="0"/>
              </a:rPr>
              <a:t>                                                                                            </a:t>
            </a:r>
            <a:r>
              <a:rPr lang="el-GR" altLang="en-US" dirty="0">
                <a:cs typeface="Arial" pitchFamily="34" charset="0"/>
              </a:rPr>
              <a:t>  </a:t>
            </a:r>
          </a:p>
          <a:p>
            <a:pPr lvl="1" eaLnBrk="1" hangingPunct="1">
              <a:spcBef>
                <a:spcPct val="20000"/>
              </a:spcBef>
            </a:pPr>
            <a:r>
              <a:rPr lang="el-GR" altLang="en-US" dirty="0">
                <a:cs typeface="Arial" pitchFamily="34" charset="0"/>
              </a:rPr>
              <a:t>     είναι πάντα στο πεδίο </a:t>
            </a:r>
            <a:r>
              <a:rPr lang="en-US" altLang="en-US" b="1" dirty="0" err="1">
                <a:cs typeface="Arial" pitchFamily="34" charset="0"/>
              </a:rPr>
              <a:t>rs</a:t>
            </a:r>
            <a:r>
              <a:rPr lang="en-US" altLang="en-US" dirty="0">
                <a:cs typeface="Arial" pitchFamily="34" charset="0"/>
              </a:rPr>
              <a:t> (bits 25-21)</a:t>
            </a:r>
            <a:r>
              <a:rPr lang="el-GR" altLang="en-US" dirty="0">
                <a:cs typeface="Arial" pitchFamily="34" charset="0"/>
              </a:rPr>
              <a:t> και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b="1" dirty="0" err="1">
                <a:cs typeface="Arial" pitchFamily="34" charset="0"/>
              </a:rPr>
              <a:t>rt</a:t>
            </a:r>
            <a:r>
              <a:rPr lang="en-US" altLang="en-US" dirty="0">
                <a:cs typeface="Arial" pitchFamily="34" charset="0"/>
              </a:rPr>
              <a:t> (bits 20-16)</a:t>
            </a:r>
            <a:r>
              <a:rPr lang="el-GR" altLang="en-US" dirty="0" smtClean="0">
                <a:cs typeface="Arial" pitchFamily="34" charset="0"/>
              </a:rPr>
              <a:t>.</a:t>
            </a:r>
            <a:endParaRPr lang="el-GR" altLang="en-US" dirty="0"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l-GR" altLang="en-US" dirty="0">
                <a:cs typeface="Arial" pitchFamily="34" charset="0"/>
              </a:rPr>
              <a:t>	</a:t>
            </a:r>
            <a:r>
              <a:rPr lang="el-GR" altLang="en-US" dirty="0" smtClean="0">
                <a:cs typeface="Arial" pitchFamily="34" charset="0"/>
              </a:rPr>
              <a:t>		Για</a:t>
            </a:r>
            <a:r>
              <a:rPr lang="en-US" altLang="en-US" dirty="0" smtClean="0">
                <a:cs typeface="Arial" pitchFamily="34" charset="0"/>
              </a:rPr>
              <a:t> </a:t>
            </a:r>
            <a:r>
              <a:rPr lang="en-US" altLang="en-US" dirty="0" err="1">
                <a:cs typeface="Arial" pitchFamily="34" charset="0"/>
              </a:rPr>
              <a:t>lw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l-GR" altLang="en-US" dirty="0">
                <a:cs typeface="Arial" pitchFamily="34" charset="0"/>
              </a:rPr>
              <a:t>και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dirty="0" err="1" smtClean="0">
                <a:cs typeface="Arial" pitchFamily="34" charset="0"/>
              </a:rPr>
              <a:t>sw</a:t>
            </a:r>
            <a:r>
              <a:rPr lang="el-GR" altLang="en-US" dirty="0" smtClean="0">
                <a:cs typeface="Arial" pitchFamily="34" charset="0"/>
              </a:rPr>
              <a:t>:</a:t>
            </a:r>
            <a:r>
              <a:rPr lang="en-US" altLang="en-US" dirty="0" smtClean="0">
                <a:cs typeface="Arial" pitchFamily="34" charset="0"/>
              </a:rPr>
              <a:t> </a:t>
            </a:r>
            <a:r>
              <a:rPr lang="en-US" altLang="en-US" b="1" dirty="0" err="1">
                <a:cs typeface="Arial" pitchFamily="34" charset="0"/>
              </a:rPr>
              <a:t>rs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l-GR" altLang="en-US" dirty="0">
                <a:cs typeface="Arial" pitchFamily="34" charset="0"/>
              </a:rPr>
              <a:t> είναι ο</a:t>
            </a:r>
            <a:r>
              <a:rPr lang="en-US" altLang="en-US" dirty="0">
                <a:cs typeface="Arial" pitchFamily="34" charset="0"/>
              </a:rPr>
              <a:t> base register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l-GR" altLang="en-US" dirty="0">
                <a:cs typeface="Arial" pitchFamily="34" charset="0"/>
              </a:rPr>
              <a:t>η διεύθυνση του</a:t>
            </a:r>
            <a:r>
              <a:rPr lang="en-US" altLang="en-US" dirty="0">
                <a:cs typeface="Arial" pitchFamily="34" charset="0"/>
              </a:rPr>
              <a:t> register </a:t>
            </a:r>
            <a:r>
              <a:rPr lang="el-GR" altLang="en-US" dirty="0">
                <a:cs typeface="Arial" pitchFamily="34" charset="0"/>
              </a:rPr>
              <a:t>για εγγραφή είναι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l-GR" altLang="en-US" dirty="0">
                <a:cs typeface="Arial" pitchFamily="34" charset="0"/>
              </a:rPr>
              <a:t>είτε στο </a:t>
            </a:r>
            <a:r>
              <a:rPr lang="en-US" altLang="en-US" b="1" dirty="0" err="1">
                <a:cs typeface="Arial" pitchFamily="34" charset="0"/>
              </a:rPr>
              <a:t>rt</a:t>
            </a:r>
            <a:r>
              <a:rPr lang="en-US" altLang="en-US" dirty="0">
                <a:cs typeface="Arial" pitchFamily="34" charset="0"/>
              </a:rPr>
              <a:t> (bits 20-16) </a:t>
            </a:r>
            <a:r>
              <a:rPr lang="el-GR" altLang="en-US" dirty="0">
                <a:cs typeface="Arial" pitchFamily="34" charset="0"/>
              </a:rPr>
              <a:t>για την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dirty="0" err="1">
                <a:cs typeface="Arial" pitchFamily="34" charset="0"/>
              </a:rPr>
              <a:t>lw</a:t>
            </a:r>
            <a:r>
              <a:rPr lang="el-GR" altLang="en-US" dirty="0">
                <a:cs typeface="Arial" pitchFamily="34" charset="0"/>
              </a:rPr>
              <a:t> ή στο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b="1" dirty="0" err="1">
                <a:cs typeface="Arial" pitchFamily="34" charset="0"/>
              </a:rPr>
              <a:t>rd</a:t>
            </a:r>
            <a:r>
              <a:rPr lang="en-US" altLang="en-US" dirty="0">
                <a:cs typeface="Arial" pitchFamily="34" charset="0"/>
              </a:rPr>
              <a:t> (bits 15-11) </a:t>
            </a:r>
            <a:r>
              <a:rPr lang="el-GR" altLang="en-US" dirty="0">
                <a:cs typeface="Arial" pitchFamily="34" charset="0"/>
              </a:rPr>
              <a:t>για εντολές</a:t>
            </a:r>
            <a:r>
              <a:rPr lang="en-US" altLang="en-US" dirty="0">
                <a:cs typeface="Arial" pitchFamily="34" charset="0"/>
              </a:rPr>
              <a:t> R-type</a:t>
            </a:r>
            <a:r>
              <a:rPr lang="el-GR" altLang="en-US" dirty="0">
                <a:cs typeface="Arial" pitchFamily="34" charset="0"/>
              </a:rPr>
              <a:t>.</a:t>
            </a:r>
            <a:r>
              <a:rPr lang="en-US" altLang="en-US" dirty="0">
                <a:cs typeface="Arial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cs typeface="Arial" pitchFamily="34" charset="0"/>
              </a:rPr>
              <a:t>offset </a:t>
            </a:r>
            <a:r>
              <a:rPr lang="el-GR" altLang="en-US" dirty="0">
                <a:cs typeface="Arial" pitchFamily="34" charset="0"/>
              </a:rPr>
              <a:t>για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dirty="0" err="1">
                <a:cs typeface="Arial" pitchFamily="34" charset="0"/>
              </a:rPr>
              <a:t>beq</a:t>
            </a:r>
            <a:r>
              <a:rPr lang="en-US" altLang="en-US" dirty="0">
                <a:cs typeface="Arial" pitchFamily="34" charset="0"/>
              </a:rPr>
              <a:t>, </a:t>
            </a:r>
            <a:r>
              <a:rPr lang="en-US" altLang="en-US" dirty="0" err="1">
                <a:cs typeface="Arial" pitchFamily="34" charset="0"/>
              </a:rPr>
              <a:t>lw</a:t>
            </a:r>
            <a:r>
              <a:rPr lang="en-US" altLang="en-US" dirty="0">
                <a:cs typeface="Arial" pitchFamily="34" charset="0"/>
              </a:rPr>
              <a:t>, and </a:t>
            </a:r>
            <a:r>
              <a:rPr lang="en-US" altLang="en-US" dirty="0" err="1">
                <a:cs typeface="Arial" pitchFamily="34" charset="0"/>
              </a:rPr>
              <a:t>sw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l-GR" altLang="en-US" dirty="0">
                <a:solidFill>
                  <a:schemeClr val="accent1"/>
                </a:solidFill>
                <a:cs typeface="Arial" pitchFamily="34" charset="0"/>
              </a:rPr>
              <a:t>πάντα στα</a:t>
            </a:r>
            <a:r>
              <a:rPr lang="en-US" altLang="en-US" dirty="0">
                <a:cs typeface="Arial" pitchFamily="34" charset="0"/>
              </a:rPr>
              <a:t> bits 15-0</a:t>
            </a:r>
            <a:endParaRPr lang="el-GR" altLang="en-US" dirty="0"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 err="1">
                <a:cs typeface="Arial" pitchFamily="34" charset="0"/>
              </a:rPr>
              <a:t>funct</a:t>
            </a:r>
            <a:r>
              <a:rPr lang="en-US" altLang="en-US" dirty="0">
                <a:cs typeface="Arial" pitchFamily="34" charset="0"/>
              </a:rPr>
              <a:t>: </a:t>
            </a:r>
            <a:r>
              <a:rPr lang="el-GR" altLang="en-US" dirty="0">
                <a:cs typeface="Arial" pitchFamily="34" charset="0"/>
              </a:rPr>
              <a:t>6-</a:t>
            </a:r>
            <a:r>
              <a:rPr lang="en-US" altLang="en-US" dirty="0">
                <a:cs typeface="Arial" pitchFamily="34" charset="0"/>
              </a:rPr>
              <a:t>bit </a:t>
            </a:r>
            <a:r>
              <a:rPr lang="el-GR" altLang="en-US" dirty="0">
                <a:cs typeface="Arial" pitchFamily="34" charset="0"/>
              </a:rPr>
              <a:t>πεδίο που καθορίζει αν εντολή είναι </a:t>
            </a:r>
            <a:r>
              <a:rPr lang="en-US" altLang="en-US" dirty="0">
                <a:cs typeface="Arial" pitchFamily="34" charset="0"/>
              </a:rPr>
              <a:t>add </a:t>
            </a:r>
            <a:r>
              <a:rPr lang="el-GR" altLang="en-US" dirty="0">
                <a:cs typeface="Arial" pitchFamily="34" charset="0"/>
              </a:rPr>
              <a:t>ή </a:t>
            </a:r>
            <a:r>
              <a:rPr lang="en-US" altLang="en-US" dirty="0">
                <a:cs typeface="Arial" pitchFamily="34" charset="0"/>
              </a:rPr>
              <a:t>sub, </a:t>
            </a:r>
            <a:r>
              <a:rPr lang="el-GR" altLang="en-US" dirty="0">
                <a:cs typeface="Arial" pitchFamily="34" charset="0"/>
              </a:rPr>
              <a:t>κλπ ....</a:t>
            </a:r>
            <a:endParaRPr lang="en-US" altLang="en-US" dirty="0">
              <a:cs typeface="Arial" pitchFamily="34" charset="0"/>
            </a:endParaRPr>
          </a:p>
        </p:txBody>
      </p:sp>
      <p:grpSp>
        <p:nvGrpSpPr>
          <p:cNvPr id="3" name="Group 2" descr="datapath"/>
          <p:cNvGrpSpPr/>
          <p:nvPr/>
        </p:nvGrpSpPr>
        <p:grpSpPr>
          <a:xfrm>
            <a:off x="3048000" y="1981200"/>
            <a:ext cx="5903913" cy="2344738"/>
            <a:chOff x="3048000" y="1981200"/>
            <a:chExt cx="5903913" cy="2344738"/>
          </a:xfrm>
        </p:grpSpPr>
        <p:sp>
          <p:nvSpPr>
            <p:cNvPr id="226328" name="Rectangle 49"/>
            <p:cNvSpPr>
              <a:spLocks noChangeArrowheads="1"/>
            </p:cNvSpPr>
            <p:nvPr/>
          </p:nvSpPr>
          <p:spPr bwMode="auto">
            <a:xfrm>
              <a:off x="3048000" y="2362200"/>
              <a:ext cx="9683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R-type:</a:t>
              </a:r>
              <a:endParaRPr lang="en-US" altLang="en-US" sz="1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6329" name="Group 50"/>
            <p:cNvGrpSpPr>
              <a:grpSpLocks/>
            </p:cNvGrpSpPr>
            <p:nvPr/>
          </p:nvGrpSpPr>
          <p:grpSpPr bwMode="auto">
            <a:xfrm>
              <a:off x="3995738" y="2327275"/>
              <a:ext cx="889000" cy="431800"/>
              <a:chOff x="1016" y="728"/>
              <a:chExt cx="560" cy="272"/>
            </a:xfrm>
          </p:grpSpPr>
          <p:sp>
            <p:nvSpPr>
              <p:cNvPr id="226414" name="Rectangle 51"/>
              <p:cNvSpPr>
                <a:spLocks noChangeArrowheads="1"/>
              </p:cNvSpPr>
              <p:nvPr/>
            </p:nvSpPr>
            <p:spPr bwMode="auto">
              <a:xfrm>
                <a:off x="1016" y="728"/>
                <a:ext cx="560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6415" name="Line 52"/>
              <p:cNvSpPr>
                <a:spLocks noChangeShapeType="1"/>
              </p:cNvSpPr>
              <p:nvPr/>
            </p:nvSpPr>
            <p:spPr bwMode="auto">
              <a:xfrm>
                <a:off x="139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6" name="Line 53"/>
              <p:cNvSpPr>
                <a:spLocks noChangeShapeType="1"/>
              </p:cNvSpPr>
              <p:nvPr/>
            </p:nvSpPr>
            <p:spPr bwMode="auto">
              <a:xfrm>
                <a:off x="129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7" name="Line 54"/>
              <p:cNvSpPr>
                <a:spLocks noChangeShapeType="1"/>
              </p:cNvSpPr>
              <p:nvPr/>
            </p:nvSpPr>
            <p:spPr bwMode="auto">
              <a:xfrm>
                <a:off x="148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8" name="Line 55"/>
              <p:cNvSpPr>
                <a:spLocks noChangeShapeType="1"/>
              </p:cNvSpPr>
              <p:nvPr/>
            </p:nvSpPr>
            <p:spPr bwMode="auto">
              <a:xfrm>
                <a:off x="120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9" name="Line 56"/>
              <p:cNvSpPr>
                <a:spLocks noChangeShapeType="1"/>
              </p:cNvSpPr>
              <p:nvPr/>
            </p:nvSpPr>
            <p:spPr bwMode="auto">
              <a:xfrm>
                <a:off x="1104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30" name="Group 57"/>
            <p:cNvGrpSpPr>
              <a:grpSpLocks/>
            </p:cNvGrpSpPr>
            <p:nvPr/>
          </p:nvGrpSpPr>
          <p:grpSpPr bwMode="auto">
            <a:xfrm>
              <a:off x="4910138" y="2327275"/>
              <a:ext cx="736600" cy="431800"/>
              <a:chOff x="1592" y="728"/>
              <a:chExt cx="464" cy="272"/>
            </a:xfrm>
          </p:grpSpPr>
          <p:sp>
            <p:nvSpPr>
              <p:cNvPr id="226409" name="Rectangle 58"/>
              <p:cNvSpPr>
                <a:spLocks noChangeArrowheads="1"/>
              </p:cNvSpPr>
              <p:nvPr/>
            </p:nvSpPr>
            <p:spPr bwMode="auto">
              <a:xfrm>
                <a:off x="159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6410" name="Line 59"/>
              <p:cNvSpPr>
                <a:spLocks noChangeShapeType="1"/>
              </p:cNvSpPr>
              <p:nvPr/>
            </p:nvSpPr>
            <p:spPr bwMode="auto">
              <a:xfrm>
                <a:off x="177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1" name="Line 60"/>
              <p:cNvSpPr>
                <a:spLocks noChangeShapeType="1"/>
              </p:cNvSpPr>
              <p:nvPr/>
            </p:nvSpPr>
            <p:spPr bwMode="auto">
              <a:xfrm>
                <a:off x="168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2" name="Line 61"/>
              <p:cNvSpPr>
                <a:spLocks noChangeShapeType="1"/>
              </p:cNvSpPr>
              <p:nvPr/>
            </p:nvSpPr>
            <p:spPr bwMode="auto">
              <a:xfrm>
                <a:off x="187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3" name="Line 62"/>
              <p:cNvSpPr>
                <a:spLocks noChangeShapeType="1"/>
              </p:cNvSpPr>
              <p:nvPr/>
            </p:nvSpPr>
            <p:spPr bwMode="auto">
              <a:xfrm>
                <a:off x="196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31" name="Group 63"/>
            <p:cNvGrpSpPr>
              <a:grpSpLocks/>
            </p:cNvGrpSpPr>
            <p:nvPr/>
          </p:nvGrpSpPr>
          <p:grpSpPr bwMode="auto">
            <a:xfrm>
              <a:off x="5672138" y="2327275"/>
              <a:ext cx="736600" cy="431800"/>
              <a:chOff x="2072" y="728"/>
              <a:chExt cx="464" cy="272"/>
            </a:xfrm>
          </p:grpSpPr>
          <p:sp>
            <p:nvSpPr>
              <p:cNvPr id="226404" name="Rectangle 64"/>
              <p:cNvSpPr>
                <a:spLocks noChangeArrowheads="1"/>
              </p:cNvSpPr>
              <p:nvPr/>
            </p:nvSpPr>
            <p:spPr bwMode="auto">
              <a:xfrm>
                <a:off x="207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6405" name="Line 65"/>
              <p:cNvSpPr>
                <a:spLocks noChangeShapeType="1"/>
              </p:cNvSpPr>
              <p:nvPr/>
            </p:nvSpPr>
            <p:spPr bwMode="auto">
              <a:xfrm>
                <a:off x="225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6" name="Line 66"/>
              <p:cNvSpPr>
                <a:spLocks noChangeShapeType="1"/>
              </p:cNvSpPr>
              <p:nvPr/>
            </p:nvSpPr>
            <p:spPr bwMode="auto">
              <a:xfrm>
                <a:off x="216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7" name="Line 67"/>
              <p:cNvSpPr>
                <a:spLocks noChangeShapeType="1"/>
              </p:cNvSpPr>
              <p:nvPr/>
            </p:nvSpPr>
            <p:spPr bwMode="auto">
              <a:xfrm>
                <a:off x="235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8" name="Line 68"/>
              <p:cNvSpPr>
                <a:spLocks noChangeShapeType="1"/>
              </p:cNvSpPr>
              <p:nvPr/>
            </p:nvSpPr>
            <p:spPr bwMode="auto">
              <a:xfrm>
                <a:off x="244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32" name="Group 69"/>
            <p:cNvGrpSpPr>
              <a:grpSpLocks/>
            </p:cNvGrpSpPr>
            <p:nvPr/>
          </p:nvGrpSpPr>
          <p:grpSpPr bwMode="auto">
            <a:xfrm>
              <a:off x="6434138" y="2327275"/>
              <a:ext cx="736600" cy="431800"/>
              <a:chOff x="2552" y="728"/>
              <a:chExt cx="464" cy="272"/>
            </a:xfrm>
          </p:grpSpPr>
          <p:sp>
            <p:nvSpPr>
              <p:cNvPr id="226399" name="Rectangle 70"/>
              <p:cNvSpPr>
                <a:spLocks noChangeArrowheads="1"/>
              </p:cNvSpPr>
              <p:nvPr/>
            </p:nvSpPr>
            <p:spPr bwMode="auto">
              <a:xfrm>
                <a:off x="2552" y="728"/>
                <a:ext cx="464" cy="27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6400" name="Line 71"/>
              <p:cNvSpPr>
                <a:spLocks noChangeShapeType="1"/>
              </p:cNvSpPr>
              <p:nvPr/>
            </p:nvSpPr>
            <p:spPr bwMode="auto">
              <a:xfrm>
                <a:off x="2736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1" name="Line 72"/>
              <p:cNvSpPr>
                <a:spLocks noChangeShapeType="1"/>
              </p:cNvSpPr>
              <p:nvPr/>
            </p:nvSpPr>
            <p:spPr bwMode="auto">
              <a:xfrm>
                <a:off x="2640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2" name="Line 73"/>
              <p:cNvSpPr>
                <a:spLocks noChangeShapeType="1"/>
              </p:cNvSpPr>
              <p:nvPr/>
            </p:nvSpPr>
            <p:spPr bwMode="auto">
              <a:xfrm>
                <a:off x="2832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3" name="Line 74"/>
              <p:cNvSpPr>
                <a:spLocks noChangeShapeType="1"/>
              </p:cNvSpPr>
              <p:nvPr/>
            </p:nvSpPr>
            <p:spPr bwMode="auto">
              <a:xfrm>
                <a:off x="2928" y="728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33" name="Rectangle 75"/>
            <p:cNvSpPr>
              <a:spLocks noChangeArrowheads="1"/>
            </p:cNvSpPr>
            <p:nvPr/>
          </p:nvSpPr>
          <p:spPr bwMode="auto">
            <a:xfrm>
              <a:off x="7196138" y="2327275"/>
              <a:ext cx="736600" cy="43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6334" name="Rectangle 76"/>
            <p:cNvSpPr>
              <a:spLocks noChangeArrowheads="1"/>
            </p:cNvSpPr>
            <p:nvPr/>
          </p:nvSpPr>
          <p:spPr bwMode="auto">
            <a:xfrm>
              <a:off x="7958138" y="2327275"/>
              <a:ext cx="889000" cy="43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6335" name="Line 77"/>
            <p:cNvSpPr>
              <a:spLocks noChangeShapeType="1"/>
            </p:cNvSpPr>
            <p:nvPr/>
          </p:nvSpPr>
          <p:spPr bwMode="auto">
            <a:xfrm>
              <a:off x="8555038" y="2327275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6" name="Line 78"/>
            <p:cNvSpPr>
              <a:spLocks noChangeShapeType="1"/>
            </p:cNvSpPr>
            <p:nvPr/>
          </p:nvSpPr>
          <p:spPr bwMode="auto">
            <a:xfrm>
              <a:off x="8402638" y="2327275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7" name="Line 79"/>
            <p:cNvSpPr>
              <a:spLocks noChangeShapeType="1"/>
            </p:cNvSpPr>
            <p:nvPr/>
          </p:nvSpPr>
          <p:spPr bwMode="auto">
            <a:xfrm>
              <a:off x="7315200" y="2362200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8" name="Line 80"/>
            <p:cNvSpPr>
              <a:spLocks noChangeShapeType="1"/>
            </p:cNvSpPr>
            <p:nvPr/>
          </p:nvSpPr>
          <p:spPr bwMode="auto">
            <a:xfrm>
              <a:off x="8250238" y="2327275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9" name="Line 81"/>
            <p:cNvSpPr>
              <a:spLocks noChangeShapeType="1"/>
            </p:cNvSpPr>
            <p:nvPr/>
          </p:nvSpPr>
          <p:spPr bwMode="auto">
            <a:xfrm>
              <a:off x="8097838" y="2327275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0" name="Rectangle 82"/>
            <p:cNvSpPr>
              <a:spLocks noChangeArrowheads="1"/>
            </p:cNvSpPr>
            <p:nvPr/>
          </p:nvSpPr>
          <p:spPr bwMode="auto">
            <a:xfrm>
              <a:off x="3886200" y="1981200"/>
              <a:ext cx="434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31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1" name="Rectangle 83"/>
            <p:cNvSpPr>
              <a:spLocks noChangeArrowheads="1"/>
            </p:cNvSpPr>
            <p:nvPr/>
          </p:nvSpPr>
          <p:spPr bwMode="auto">
            <a:xfrm>
              <a:off x="4800600" y="1981200"/>
              <a:ext cx="434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Arial" pitchFamily="34" charset="0"/>
                  <a:cs typeface="Arial" pitchFamily="34" charset="0"/>
                </a:rPr>
                <a:t>25</a:t>
              </a:r>
              <a:endParaRPr lang="en-US" altLang="en-US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2" name="Rectangle 84"/>
            <p:cNvSpPr>
              <a:spLocks noChangeArrowheads="1"/>
            </p:cNvSpPr>
            <p:nvPr/>
          </p:nvSpPr>
          <p:spPr bwMode="auto">
            <a:xfrm>
              <a:off x="5562600" y="1981200"/>
              <a:ext cx="434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20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3" name="Rectangle 85"/>
            <p:cNvSpPr>
              <a:spLocks noChangeArrowheads="1"/>
            </p:cNvSpPr>
            <p:nvPr/>
          </p:nvSpPr>
          <p:spPr bwMode="auto">
            <a:xfrm>
              <a:off x="6324600" y="1981200"/>
              <a:ext cx="434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15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4" name="Rectangle 86"/>
            <p:cNvSpPr>
              <a:spLocks noChangeArrowheads="1"/>
            </p:cNvSpPr>
            <p:nvPr/>
          </p:nvSpPr>
          <p:spPr bwMode="auto">
            <a:xfrm>
              <a:off x="7848600" y="1981200"/>
              <a:ext cx="307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5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5" name="Rectangle 87"/>
            <p:cNvSpPr>
              <a:spLocks noChangeArrowheads="1"/>
            </p:cNvSpPr>
            <p:nvPr/>
          </p:nvSpPr>
          <p:spPr bwMode="auto">
            <a:xfrm>
              <a:off x="8610600" y="1981200"/>
              <a:ext cx="307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0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6" name="Rectangle 88"/>
            <p:cNvSpPr>
              <a:spLocks noChangeArrowheads="1"/>
            </p:cNvSpPr>
            <p:nvPr/>
          </p:nvSpPr>
          <p:spPr bwMode="auto">
            <a:xfrm>
              <a:off x="4038600" y="2438400"/>
              <a:ext cx="4603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op</a:t>
              </a:r>
              <a:endParaRPr lang="en-US" altLang="en-US" sz="180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7" name="Rectangle 89"/>
            <p:cNvSpPr>
              <a:spLocks noChangeArrowheads="1"/>
            </p:cNvSpPr>
            <p:nvPr/>
          </p:nvSpPr>
          <p:spPr bwMode="auto">
            <a:xfrm>
              <a:off x="4953000" y="2438400"/>
              <a:ext cx="3968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rs</a:t>
              </a:r>
              <a:endParaRPr lang="en-US" altLang="en-US" sz="180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8" name="Rectangle 90"/>
            <p:cNvSpPr>
              <a:spLocks noChangeArrowheads="1"/>
            </p:cNvSpPr>
            <p:nvPr/>
          </p:nvSpPr>
          <p:spPr bwMode="auto">
            <a:xfrm>
              <a:off x="5715000" y="2438400"/>
              <a:ext cx="3460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rt</a:t>
              </a:r>
              <a:endParaRPr lang="en-US" altLang="en-US" sz="180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49" name="Rectangle 91"/>
            <p:cNvSpPr>
              <a:spLocks noChangeArrowheads="1"/>
            </p:cNvSpPr>
            <p:nvPr/>
          </p:nvSpPr>
          <p:spPr bwMode="auto">
            <a:xfrm>
              <a:off x="6400800" y="2438400"/>
              <a:ext cx="4095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rd</a:t>
              </a:r>
              <a:endParaRPr lang="en-US" altLang="en-US" sz="180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50" name="Rectangle 92"/>
            <p:cNvSpPr>
              <a:spLocks noChangeArrowheads="1"/>
            </p:cNvSpPr>
            <p:nvPr/>
          </p:nvSpPr>
          <p:spPr bwMode="auto">
            <a:xfrm>
              <a:off x="8001000" y="2438400"/>
              <a:ext cx="7397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funct</a:t>
              </a:r>
              <a:endParaRPr lang="en-US" altLang="en-US" sz="180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51" name="Rectangle 93"/>
            <p:cNvSpPr>
              <a:spLocks noChangeArrowheads="1"/>
            </p:cNvSpPr>
            <p:nvPr/>
          </p:nvSpPr>
          <p:spPr bwMode="auto">
            <a:xfrm>
              <a:off x="7162800" y="2438400"/>
              <a:ext cx="8540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shamt</a:t>
              </a:r>
              <a:endParaRPr lang="en-US" altLang="en-US" sz="180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352" name="Line 94"/>
            <p:cNvSpPr>
              <a:spLocks noChangeShapeType="1"/>
            </p:cNvSpPr>
            <p:nvPr/>
          </p:nvSpPr>
          <p:spPr bwMode="auto">
            <a:xfrm>
              <a:off x="7467600" y="2362200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3" name="Line 95"/>
            <p:cNvSpPr>
              <a:spLocks noChangeShapeType="1"/>
            </p:cNvSpPr>
            <p:nvPr/>
          </p:nvSpPr>
          <p:spPr bwMode="auto">
            <a:xfrm>
              <a:off x="7620000" y="2362200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4" name="Line 96"/>
            <p:cNvSpPr>
              <a:spLocks noChangeShapeType="1"/>
            </p:cNvSpPr>
            <p:nvPr/>
          </p:nvSpPr>
          <p:spPr bwMode="auto">
            <a:xfrm>
              <a:off x="7772400" y="2362200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5" name="Line 97"/>
            <p:cNvSpPr>
              <a:spLocks noChangeShapeType="1"/>
            </p:cNvSpPr>
            <p:nvPr/>
          </p:nvSpPr>
          <p:spPr bwMode="auto">
            <a:xfrm>
              <a:off x="8686800" y="2362200"/>
              <a:ext cx="0" cy="50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6" name="Rectangle 98"/>
            <p:cNvSpPr>
              <a:spLocks noChangeArrowheads="1"/>
            </p:cNvSpPr>
            <p:nvPr/>
          </p:nvSpPr>
          <p:spPr bwMode="auto">
            <a:xfrm>
              <a:off x="7086600" y="1981200"/>
              <a:ext cx="434975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10</a:t>
              </a:r>
              <a:endParaRPr lang="en-US" altLang="en-US"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48000" y="2801938"/>
              <a:ext cx="5903913" cy="1524000"/>
              <a:chOff x="3048000" y="2801938"/>
              <a:chExt cx="5903913" cy="1524000"/>
            </a:xfrm>
          </p:grpSpPr>
          <p:grpSp>
            <p:nvGrpSpPr>
              <p:cNvPr id="226309" name="Group 4"/>
              <p:cNvGrpSpPr>
                <a:grpSpLocks/>
              </p:cNvGrpSpPr>
              <p:nvPr/>
            </p:nvGrpSpPr>
            <p:grpSpPr bwMode="auto">
              <a:xfrm>
                <a:off x="6434138" y="3106738"/>
                <a:ext cx="2413000" cy="431800"/>
                <a:chOff x="2552" y="1160"/>
                <a:chExt cx="1520" cy="272"/>
              </a:xfrm>
            </p:grpSpPr>
            <p:sp>
              <p:nvSpPr>
                <p:cNvPr id="226430" name="Line 5"/>
                <p:cNvSpPr>
                  <a:spLocks noChangeShapeType="1"/>
                </p:cNvSpPr>
                <p:nvPr/>
              </p:nvSpPr>
              <p:spPr bwMode="auto">
                <a:xfrm>
                  <a:off x="2832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1" name="Line 6"/>
                <p:cNvSpPr>
                  <a:spLocks noChangeShapeType="1"/>
                </p:cNvSpPr>
                <p:nvPr/>
              </p:nvSpPr>
              <p:spPr bwMode="auto">
                <a:xfrm>
                  <a:off x="2736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2" name="Line 7"/>
                <p:cNvSpPr>
                  <a:spLocks noChangeShapeType="1"/>
                </p:cNvSpPr>
                <p:nvPr/>
              </p:nvSpPr>
              <p:spPr bwMode="auto">
                <a:xfrm>
                  <a:off x="2928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3" name="Line 8"/>
                <p:cNvSpPr>
                  <a:spLocks noChangeShapeType="1"/>
                </p:cNvSpPr>
                <p:nvPr/>
              </p:nvSpPr>
              <p:spPr bwMode="auto">
                <a:xfrm>
                  <a:off x="3024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4" name="Line 9"/>
                <p:cNvSpPr>
                  <a:spLocks noChangeShapeType="1"/>
                </p:cNvSpPr>
                <p:nvPr/>
              </p:nvSpPr>
              <p:spPr bwMode="auto">
                <a:xfrm>
                  <a:off x="3312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5" name="Line 10"/>
                <p:cNvSpPr>
                  <a:spLocks noChangeShapeType="1"/>
                </p:cNvSpPr>
                <p:nvPr/>
              </p:nvSpPr>
              <p:spPr bwMode="auto">
                <a:xfrm>
                  <a:off x="3216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6" name="Line 11"/>
                <p:cNvSpPr>
                  <a:spLocks noChangeShapeType="1"/>
                </p:cNvSpPr>
                <p:nvPr/>
              </p:nvSpPr>
              <p:spPr bwMode="auto">
                <a:xfrm>
                  <a:off x="3408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7" name="Line 12"/>
                <p:cNvSpPr>
                  <a:spLocks noChangeShapeType="1"/>
                </p:cNvSpPr>
                <p:nvPr/>
              </p:nvSpPr>
              <p:spPr bwMode="auto">
                <a:xfrm>
                  <a:off x="3504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8" name="Line 13"/>
                <p:cNvSpPr>
                  <a:spLocks noChangeShapeType="1"/>
                </p:cNvSpPr>
                <p:nvPr/>
              </p:nvSpPr>
              <p:spPr bwMode="auto">
                <a:xfrm>
                  <a:off x="3792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39" name="Line 14"/>
                <p:cNvSpPr>
                  <a:spLocks noChangeShapeType="1"/>
                </p:cNvSpPr>
                <p:nvPr/>
              </p:nvSpPr>
              <p:spPr bwMode="auto">
                <a:xfrm>
                  <a:off x="3696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0" name="Line 15"/>
                <p:cNvSpPr>
                  <a:spLocks noChangeShapeType="1"/>
                </p:cNvSpPr>
                <p:nvPr/>
              </p:nvSpPr>
              <p:spPr bwMode="auto">
                <a:xfrm>
                  <a:off x="3888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1" name="Line 16"/>
                <p:cNvSpPr>
                  <a:spLocks noChangeShapeType="1"/>
                </p:cNvSpPr>
                <p:nvPr/>
              </p:nvSpPr>
              <p:spPr bwMode="auto">
                <a:xfrm>
                  <a:off x="3984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2" name="Rectangle 17"/>
                <p:cNvSpPr>
                  <a:spLocks noChangeArrowheads="1"/>
                </p:cNvSpPr>
                <p:nvPr/>
              </p:nvSpPr>
              <p:spPr bwMode="auto">
                <a:xfrm>
                  <a:off x="2552" y="1160"/>
                  <a:ext cx="1520" cy="27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26443" name="Line 18"/>
                <p:cNvSpPr>
                  <a:spLocks noChangeShapeType="1"/>
                </p:cNvSpPr>
                <p:nvPr/>
              </p:nvSpPr>
              <p:spPr bwMode="auto">
                <a:xfrm>
                  <a:off x="2640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4" name="Line 19"/>
                <p:cNvSpPr>
                  <a:spLocks noChangeShapeType="1"/>
                </p:cNvSpPr>
                <p:nvPr/>
              </p:nvSpPr>
              <p:spPr bwMode="auto">
                <a:xfrm>
                  <a:off x="3120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45" name="Line 20"/>
                <p:cNvSpPr>
                  <a:spLocks noChangeShapeType="1"/>
                </p:cNvSpPr>
                <p:nvPr/>
              </p:nvSpPr>
              <p:spPr bwMode="auto">
                <a:xfrm>
                  <a:off x="3600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310" name="Rectangle 21"/>
              <p:cNvSpPr>
                <a:spLocks noChangeArrowheads="1"/>
              </p:cNvSpPr>
              <p:nvPr/>
            </p:nvSpPr>
            <p:spPr bwMode="auto">
              <a:xfrm>
                <a:off x="3995738" y="3106738"/>
                <a:ext cx="889000" cy="431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26311" name="Line 22"/>
              <p:cNvSpPr>
                <a:spLocks noChangeShapeType="1"/>
              </p:cNvSpPr>
              <p:nvPr/>
            </p:nvSpPr>
            <p:spPr bwMode="auto">
              <a:xfrm>
                <a:off x="4592638" y="3106738"/>
                <a:ext cx="0" cy="50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2" name="Line 23"/>
              <p:cNvSpPr>
                <a:spLocks noChangeShapeType="1"/>
              </p:cNvSpPr>
              <p:nvPr/>
            </p:nvSpPr>
            <p:spPr bwMode="auto">
              <a:xfrm>
                <a:off x="4440238" y="3106738"/>
                <a:ext cx="0" cy="50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3" name="Line 24"/>
              <p:cNvSpPr>
                <a:spLocks noChangeShapeType="1"/>
              </p:cNvSpPr>
              <p:nvPr/>
            </p:nvSpPr>
            <p:spPr bwMode="auto">
              <a:xfrm>
                <a:off x="4745038" y="3106738"/>
                <a:ext cx="0" cy="50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4" name="Line 25"/>
              <p:cNvSpPr>
                <a:spLocks noChangeShapeType="1"/>
              </p:cNvSpPr>
              <p:nvPr/>
            </p:nvSpPr>
            <p:spPr bwMode="auto">
              <a:xfrm>
                <a:off x="4287838" y="3106738"/>
                <a:ext cx="0" cy="50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5" name="Line 26"/>
              <p:cNvSpPr>
                <a:spLocks noChangeShapeType="1"/>
              </p:cNvSpPr>
              <p:nvPr/>
            </p:nvSpPr>
            <p:spPr bwMode="auto">
              <a:xfrm>
                <a:off x="4135438" y="3106738"/>
                <a:ext cx="0" cy="50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6316" name="Group 27"/>
              <p:cNvGrpSpPr>
                <a:grpSpLocks/>
              </p:cNvGrpSpPr>
              <p:nvPr/>
            </p:nvGrpSpPr>
            <p:grpSpPr bwMode="auto">
              <a:xfrm>
                <a:off x="4910138" y="3106738"/>
                <a:ext cx="736600" cy="431800"/>
                <a:chOff x="1592" y="1160"/>
                <a:chExt cx="464" cy="272"/>
              </a:xfrm>
            </p:grpSpPr>
            <p:sp>
              <p:nvSpPr>
                <p:cNvPr id="226425" name="Rectangle 28"/>
                <p:cNvSpPr>
                  <a:spLocks noChangeArrowheads="1"/>
                </p:cNvSpPr>
                <p:nvPr/>
              </p:nvSpPr>
              <p:spPr bwMode="auto">
                <a:xfrm>
                  <a:off x="1592" y="1160"/>
                  <a:ext cx="464" cy="27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26426" name="Line 29"/>
                <p:cNvSpPr>
                  <a:spLocks noChangeShapeType="1"/>
                </p:cNvSpPr>
                <p:nvPr/>
              </p:nvSpPr>
              <p:spPr bwMode="auto">
                <a:xfrm>
                  <a:off x="1776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7" name="Line 30"/>
                <p:cNvSpPr>
                  <a:spLocks noChangeShapeType="1"/>
                </p:cNvSpPr>
                <p:nvPr/>
              </p:nvSpPr>
              <p:spPr bwMode="auto">
                <a:xfrm>
                  <a:off x="1680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8" name="Line 31"/>
                <p:cNvSpPr>
                  <a:spLocks noChangeShapeType="1"/>
                </p:cNvSpPr>
                <p:nvPr/>
              </p:nvSpPr>
              <p:spPr bwMode="auto">
                <a:xfrm>
                  <a:off x="1872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9" name="Line 32"/>
                <p:cNvSpPr>
                  <a:spLocks noChangeShapeType="1"/>
                </p:cNvSpPr>
                <p:nvPr/>
              </p:nvSpPr>
              <p:spPr bwMode="auto">
                <a:xfrm>
                  <a:off x="1968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17" name="Group 33"/>
              <p:cNvGrpSpPr>
                <a:grpSpLocks/>
              </p:cNvGrpSpPr>
              <p:nvPr/>
            </p:nvGrpSpPr>
            <p:grpSpPr bwMode="auto">
              <a:xfrm>
                <a:off x="5672138" y="3106738"/>
                <a:ext cx="736600" cy="431800"/>
                <a:chOff x="2072" y="1160"/>
                <a:chExt cx="464" cy="272"/>
              </a:xfrm>
            </p:grpSpPr>
            <p:sp>
              <p:nvSpPr>
                <p:cNvPr id="226420" name="Rectangle 34"/>
                <p:cNvSpPr>
                  <a:spLocks noChangeArrowheads="1"/>
                </p:cNvSpPr>
                <p:nvPr/>
              </p:nvSpPr>
              <p:spPr bwMode="auto">
                <a:xfrm>
                  <a:off x="2072" y="1160"/>
                  <a:ext cx="464" cy="27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26421" name="Line 35"/>
                <p:cNvSpPr>
                  <a:spLocks noChangeShapeType="1"/>
                </p:cNvSpPr>
                <p:nvPr/>
              </p:nvSpPr>
              <p:spPr bwMode="auto">
                <a:xfrm>
                  <a:off x="2256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2" name="Line 36"/>
                <p:cNvSpPr>
                  <a:spLocks noChangeShapeType="1"/>
                </p:cNvSpPr>
                <p:nvPr/>
              </p:nvSpPr>
              <p:spPr bwMode="auto">
                <a:xfrm>
                  <a:off x="2160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3" name="Line 37"/>
                <p:cNvSpPr>
                  <a:spLocks noChangeShapeType="1"/>
                </p:cNvSpPr>
                <p:nvPr/>
              </p:nvSpPr>
              <p:spPr bwMode="auto">
                <a:xfrm>
                  <a:off x="2352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24" name="Line 38"/>
                <p:cNvSpPr>
                  <a:spLocks noChangeShapeType="1"/>
                </p:cNvSpPr>
                <p:nvPr/>
              </p:nvSpPr>
              <p:spPr bwMode="auto">
                <a:xfrm>
                  <a:off x="2448" y="11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318" name="Rectangle 39"/>
              <p:cNvSpPr>
                <a:spLocks noChangeArrowheads="1"/>
              </p:cNvSpPr>
              <p:nvPr/>
            </p:nvSpPr>
            <p:spPr bwMode="auto">
              <a:xfrm>
                <a:off x="3048000" y="3141663"/>
                <a:ext cx="9302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I-Type:</a:t>
                </a:r>
                <a:endParaRPr lang="en-US" altLang="en-US" sz="180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19" name="Rectangle 40"/>
              <p:cNvSpPr>
                <a:spLocks noChangeArrowheads="1"/>
              </p:cNvSpPr>
              <p:nvPr/>
            </p:nvSpPr>
            <p:spPr bwMode="auto">
              <a:xfrm>
                <a:off x="4038600" y="3217863"/>
                <a:ext cx="4603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op</a:t>
                </a:r>
                <a:endParaRPr lang="en-US" altLang="en-US" sz="180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0" name="Rectangle 41"/>
              <p:cNvSpPr>
                <a:spLocks noChangeArrowheads="1"/>
              </p:cNvSpPr>
              <p:nvPr/>
            </p:nvSpPr>
            <p:spPr bwMode="auto">
              <a:xfrm>
                <a:off x="4953000" y="3217863"/>
                <a:ext cx="3968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rs</a:t>
                </a:r>
                <a:endParaRPr lang="en-US" altLang="en-US" sz="180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1" name="Rectangle 42"/>
              <p:cNvSpPr>
                <a:spLocks noChangeArrowheads="1"/>
              </p:cNvSpPr>
              <p:nvPr/>
            </p:nvSpPr>
            <p:spPr bwMode="auto">
              <a:xfrm>
                <a:off x="5715000" y="3217863"/>
                <a:ext cx="3460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rt</a:t>
                </a:r>
                <a:endParaRPr lang="en-US" altLang="en-US" sz="180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2" name="Rectangle 43"/>
              <p:cNvSpPr>
                <a:spLocks noChangeArrowheads="1"/>
              </p:cNvSpPr>
              <p:nvPr/>
            </p:nvSpPr>
            <p:spPr bwMode="auto">
              <a:xfrm>
                <a:off x="6738938" y="3182938"/>
                <a:ext cx="17430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address offset</a:t>
                </a:r>
                <a:endParaRPr lang="en-US" altLang="en-US" sz="180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3" name="Rectangle 44"/>
              <p:cNvSpPr>
                <a:spLocks noChangeArrowheads="1"/>
              </p:cNvSpPr>
              <p:nvPr/>
            </p:nvSpPr>
            <p:spPr bwMode="auto">
              <a:xfrm>
                <a:off x="3843338" y="2801938"/>
                <a:ext cx="4349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31</a:t>
                </a:r>
                <a:endParaRPr lang="en-US" altLang="en-US" sz="1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4" name="Rectangle 45"/>
              <p:cNvSpPr>
                <a:spLocks noChangeArrowheads="1"/>
              </p:cNvSpPr>
              <p:nvPr/>
            </p:nvSpPr>
            <p:spPr bwMode="auto">
              <a:xfrm>
                <a:off x="4757738" y="2801938"/>
                <a:ext cx="4349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25</a:t>
                </a:r>
                <a:endParaRPr lang="en-US" altLang="en-US" sz="1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5" name="Rectangle 46"/>
              <p:cNvSpPr>
                <a:spLocks noChangeArrowheads="1"/>
              </p:cNvSpPr>
              <p:nvPr/>
            </p:nvSpPr>
            <p:spPr bwMode="auto">
              <a:xfrm>
                <a:off x="5519738" y="2801938"/>
                <a:ext cx="4349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20</a:t>
                </a:r>
                <a:endParaRPr lang="en-US" altLang="en-US" sz="1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6" name="Rectangle 47"/>
              <p:cNvSpPr>
                <a:spLocks noChangeArrowheads="1"/>
              </p:cNvSpPr>
              <p:nvPr/>
            </p:nvSpPr>
            <p:spPr bwMode="auto">
              <a:xfrm>
                <a:off x="6281738" y="2801938"/>
                <a:ext cx="4349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altLang="en-US" sz="1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327" name="Rectangle 48"/>
              <p:cNvSpPr>
                <a:spLocks noChangeArrowheads="1"/>
              </p:cNvSpPr>
              <p:nvPr/>
            </p:nvSpPr>
            <p:spPr bwMode="auto">
              <a:xfrm>
                <a:off x="8643938" y="2801938"/>
                <a:ext cx="307975" cy="363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0</a:t>
                </a:r>
                <a:endParaRPr lang="en-US" altLang="en-US" sz="180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6358" name="Group 100"/>
              <p:cNvGrpSpPr>
                <a:grpSpLocks/>
              </p:cNvGrpSpPr>
              <p:nvPr/>
            </p:nvGrpSpPr>
            <p:grpSpPr bwMode="auto">
              <a:xfrm>
                <a:off x="3048000" y="3581400"/>
                <a:ext cx="5870575" cy="744538"/>
                <a:chOff x="1920" y="2352"/>
                <a:chExt cx="3698" cy="469"/>
              </a:xfrm>
            </p:grpSpPr>
            <p:sp>
              <p:nvSpPr>
                <p:cNvPr id="226359" name="Rectangle 101"/>
                <p:cNvSpPr>
                  <a:spLocks noChangeArrowheads="1"/>
                </p:cNvSpPr>
                <p:nvPr/>
              </p:nvSpPr>
              <p:spPr bwMode="auto">
                <a:xfrm>
                  <a:off x="1920" y="2544"/>
                  <a:ext cx="586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800" b="1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J-type:</a:t>
                  </a:r>
                  <a:endParaRPr lang="en-US" altLang="en-US" sz="18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26360" name="Group 102"/>
                <p:cNvGrpSpPr>
                  <a:grpSpLocks/>
                </p:cNvGrpSpPr>
                <p:nvPr/>
              </p:nvGrpSpPr>
              <p:grpSpPr bwMode="auto">
                <a:xfrm>
                  <a:off x="2517" y="2544"/>
                  <a:ext cx="560" cy="272"/>
                  <a:chOff x="1016" y="728"/>
                  <a:chExt cx="560" cy="272"/>
                </a:xfrm>
              </p:grpSpPr>
              <p:sp>
                <p:nvSpPr>
                  <p:cNvPr id="22639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728"/>
                    <a:ext cx="560" cy="272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22639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728"/>
                    <a:ext cx="0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9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728"/>
                    <a:ext cx="0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9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728"/>
                    <a:ext cx="0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9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8"/>
                    <a:ext cx="0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98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728"/>
                    <a:ext cx="0" cy="3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361" name="Rectangle 109"/>
                <p:cNvSpPr>
                  <a:spLocks noChangeArrowheads="1"/>
                </p:cNvSpPr>
                <p:nvPr/>
              </p:nvSpPr>
              <p:spPr bwMode="auto">
                <a:xfrm>
                  <a:off x="3072" y="2544"/>
                  <a:ext cx="2501" cy="27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2636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448" y="235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800">
                      <a:latin typeface="Arial" pitchFamily="34" charset="0"/>
                      <a:cs typeface="Arial" pitchFamily="34" charset="0"/>
                    </a:rPr>
                    <a:t>31</a:t>
                  </a:r>
                  <a:endParaRPr lang="en-US" altLang="en-US" sz="180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6363" name="Rectangle 111"/>
                <p:cNvSpPr>
                  <a:spLocks noChangeArrowheads="1"/>
                </p:cNvSpPr>
                <p:nvPr/>
              </p:nvSpPr>
              <p:spPr bwMode="auto">
                <a:xfrm>
                  <a:off x="3024" y="2352"/>
                  <a:ext cx="27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800">
                      <a:latin typeface="Arial" pitchFamily="34" charset="0"/>
                      <a:cs typeface="Arial" pitchFamily="34" charset="0"/>
                    </a:rPr>
                    <a:t>25</a:t>
                  </a:r>
                  <a:endParaRPr lang="en-US" altLang="en-US" sz="180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63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5424" y="2352"/>
                  <a:ext cx="194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80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US" altLang="en-US" sz="180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636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544" y="2592"/>
                  <a:ext cx="290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800" b="1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op</a:t>
                  </a:r>
                  <a:endParaRPr lang="en-US" altLang="en-US" sz="18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6366" name="Rectangle 114"/>
                <p:cNvSpPr>
                  <a:spLocks noChangeArrowheads="1"/>
                </p:cNvSpPr>
                <p:nvPr/>
              </p:nvSpPr>
              <p:spPr bwMode="auto">
                <a:xfrm>
                  <a:off x="3696" y="2592"/>
                  <a:ext cx="1106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800" b="1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rPr>
                    <a:t>target address</a:t>
                  </a:r>
                  <a:endParaRPr lang="en-US" altLang="en-US" sz="18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6367" name="Line 115"/>
                <p:cNvSpPr>
                  <a:spLocks noChangeShapeType="1"/>
                </p:cNvSpPr>
                <p:nvPr/>
              </p:nvSpPr>
              <p:spPr bwMode="auto">
                <a:xfrm>
                  <a:off x="5389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8" name="Line 116"/>
                <p:cNvSpPr>
                  <a:spLocks noChangeShapeType="1"/>
                </p:cNvSpPr>
                <p:nvPr/>
              </p:nvSpPr>
              <p:spPr bwMode="auto">
                <a:xfrm>
                  <a:off x="5293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9" name="Line 117"/>
                <p:cNvSpPr>
                  <a:spLocks noChangeShapeType="1"/>
                </p:cNvSpPr>
                <p:nvPr/>
              </p:nvSpPr>
              <p:spPr bwMode="auto">
                <a:xfrm>
                  <a:off x="5197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0" name="Line 118"/>
                <p:cNvSpPr>
                  <a:spLocks noChangeShapeType="1"/>
                </p:cNvSpPr>
                <p:nvPr/>
              </p:nvSpPr>
              <p:spPr bwMode="auto">
                <a:xfrm>
                  <a:off x="5101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1" name="Line 119"/>
                <p:cNvSpPr>
                  <a:spLocks noChangeShapeType="1"/>
                </p:cNvSpPr>
                <p:nvPr/>
              </p:nvSpPr>
              <p:spPr bwMode="auto">
                <a:xfrm>
                  <a:off x="4992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2" name="Line 120"/>
                <p:cNvSpPr>
                  <a:spLocks noChangeShapeType="1"/>
                </p:cNvSpPr>
                <p:nvPr/>
              </p:nvSpPr>
              <p:spPr bwMode="auto">
                <a:xfrm>
                  <a:off x="4896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3" name="Line 121"/>
                <p:cNvSpPr>
                  <a:spLocks noChangeShapeType="1"/>
                </p:cNvSpPr>
                <p:nvPr/>
              </p:nvSpPr>
              <p:spPr bwMode="auto">
                <a:xfrm>
                  <a:off x="4800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4" name="Line 122"/>
                <p:cNvSpPr>
                  <a:spLocks noChangeShapeType="1"/>
                </p:cNvSpPr>
                <p:nvPr/>
              </p:nvSpPr>
              <p:spPr bwMode="auto">
                <a:xfrm>
                  <a:off x="4704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5" name="Line 123"/>
                <p:cNvSpPr>
                  <a:spLocks noChangeShapeType="1"/>
                </p:cNvSpPr>
                <p:nvPr/>
              </p:nvSpPr>
              <p:spPr bwMode="auto">
                <a:xfrm>
                  <a:off x="4525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6" name="Line 124"/>
                <p:cNvSpPr>
                  <a:spLocks noChangeShapeType="1"/>
                </p:cNvSpPr>
                <p:nvPr/>
              </p:nvSpPr>
              <p:spPr bwMode="auto">
                <a:xfrm>
                  <a:off x="4429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7" name="Line 125"/>
                <p:cNvSpPr>
                  <a:spLocks noChangeShapeType="1"/>
                </p:cNvSpPr>
                <p:nvPr/>
              </p:nvSpPr>
              <p:spPr bwMode="auto">
                <a:xfrm>
                  <a:off x="4333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8" name="Line 126"/>
                <p:cNvSpPr>
                  <a:spLocks noChangeShapeType="1"/>
                </p:cNvSpPr>
                <p:nvPr/>
              </p:nvSpPr>
              <p:spPr bwMode="auto">
                <a:xfrm>
                  <a:off x="4237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9" name="Line 127"/>
                <p:cNvSpPr>
                  <a:spLocks noChangeShapeType="1"/>
                </p:cNvSpPr>
                <p:nvPr/>
              </p:nvSpPr>
              <p:spPr bwMode="auto">
                <a:xfrm>
                  <a:off x="4608" y="254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0" name="Line 128"/>
                <p:cNvSpPr>
                  <a:spLocks noChangeShapeType="1"/>
                </p:cNvSpPr>
                <p:nvPr/>
              </p:nvSpPr>
              <p:spPr bwMode="auto">
                <a:xfrm>
                  <a:off x="4128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1" name="Line 129"/>
                <p:cNvSpPr>
                  <a:spLocks noChangeShapeType="1"/>
                </p:cNvSpPr>
                <p:nvPr/>
              </p:nvSpPr>
              <p:spPr bwMode="auto">
                <a:xfrm>
                  <a:off x="4032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2" name="Line 130"/>
                <p:cNvSpPr>
                  <a:spLocks noChangeShapeType="1"/>
                </p:cNvSpPr>
                <p:nvPr/>
              </p:nvSpPr>
              <p:spPr bwMode="auto">
                <a:xfrm>
                  <a:off x="3936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3" name="Line 131"/>
                <p:cNvSpPr>
                  <a:spLocks noChangeShapeType="1"/>
                </p:cNvSpPr>
                <p:nvPr/>
              </p:nvSpPr>
              <p:spPr bwMode="auto">
                <a:xfrm>
                  <a:off x="3840" y="255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4" name="Line 132"/>
                <p:cNvSpPr>
                  <a:spLocks noChangeShapeType="1"/>
                </p:cNvSpPr>
                <p:nvPr/>
              </p:nvSpPr>
              <p:spPr bwMode="auto">
                <a:xfrm>
                  <a:off x="3661" y="25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5" name="Line 133"/>
                <p:cNvSpPr>
                  <a:spLocks noChangeShapeType="1"/>
                </p:cNvSpPr>
                <p:nvPr/>
              </p:nvSpPr>
              <p:spPr bwMode="auto">
                <a:xfrm>
                  <a:off x="3565" y="25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6" name="Line 134"/>
                <p:cNvSpPr>
                  <a:spLocks noChangeShapeType="1"/>
                </p:cNvSpPr>
                <p:nvPr/>
              </p:nvSpPr>
              <p:spPr bwMode="auto">
                <a:xfrm>
                  <a:off x="3469" y="25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7" name="Line 135"/>
                <p:cNvSpPr>
                  <a:spLocks noChangeShapeType="1"/>
                </p:cNvSpPr>
                <p:nvPr/>
              </p:nvSpPr>
              <p:spPr bwMode="auto">
                <a:xfrm>
                  <a:off x="3373" y="25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8" name="Line 136"/>
                <p:cNvSpPr>
                  <a:spLocks noChangeShapeType="1"/>
                </p:cNvSpPr>
                <p:nvPr/>
              </p:nvSpPr>
              <p:spPr bwMode="auto">
                <a:xfrm>
                  <a:off x="3744" y="255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9" name="Line 137"/>
                <p:cNvSpPr>
                  <a:spLocks noChangeShapeType="1"/>
                </p:cNvSpPr>
                <p:nvPr/>
              </p:nvSpPr>
              <p:spPr bwMode="auto">
                <a:xfrm>
                  <a:off x="3264" y="25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90" name="Line 138"/>
                <p:cNvSpPr>
                  <a:spLocks noChangeShapeType="1"/>
                </p:cNvSpPr>
                <p:nvPr/>
              </p:nvSpPr>
              <p:spPr bwMode="auto">
                <a:xfrm>
                  <a:off x="3168" y="25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91" name="Line 139"/>
                <p:cNvSpPr>
                  <a:spLocks noChangeShapeType="1"/>
                </p:cNvSpPr>
                <p:nvPr/>
              </p:nvSpPr>
              <p:spPr bwMode="auto">
                <a:xfrm>
                  <a:off x="3072" y="2560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92" name="Line 140"/>
                <p:cNvSpPr>
                  <a:spLocks noChangeShapeType="1"/>
                </p:cNvSpPr>
                <p:nvPr/>
              </p:nvSpPr>
              <p:spPr bwMode="auto">
                <a:xfrm>
                  <a:off x="5472" y="2544"/>
                  <a:ext cx="0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FB682-C4F2-4A41-B2AF-4DFAD3FABFB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Datapath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Control 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763000" cy="4114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Σχεδιασμός </a:t>
            </a:r>
            <a:r>
              <a:rPr lang="en-US" altLang="en-US" dirty="0" err="1" smtClean="0"/>
              <a:t>Datapath</a:t>
            </a:r>
            <a:r>
              <a:rPr lang="en-US" altLang="en-US" dirty="0" smtClean="0"/>
              <a:t> </a:t>
            </a:r>
            <a:r>
              <a:rPr lang="el-GR" altLang="en-US" dirty="0" smtClean="0"/>
              <a:t>και </a:t>
            </a:r>
            <a:r>
              <a:rPr lang="en-US" altLang="en-US" dirty="0" smtClean="0"/>
              <a:t>Control </a:t>
            </a:r>
            <a:r>
              <a:rPr lang="el-GR" altLang="en-US" dirty="0" smtClean="0"/>
              <a:t>ενός κύκλου</a:t>
            </a:r>
          </a:p>
          <a:p>
            <a:pPr eaLnBrk="1" hangingPunct="1"/>
            <a:r>
              <a:rPr lang="el-GR" altLang="en-US" dirty="0" smtClean="0"/>
              <a:t>Σχεδιασμός </a:t>
            </a:r>
            <a:r>
              <a:rPr lang="en-US" altLang="en-US" dirty="0" err="1" smtClean="0"/>
              <a:t>Datapath</a:t>
            </a:r>
            <a:r>
              <a:rPr lang="en-US" altLang="en-US" dirty="0" smtClean="0"/>
              <a:t> </a:t>
            </a:r>
            <a:r>
              <a:rPr lang="el-GR" altLang="en-US" dirty="0" smtClean="0"/>
              <a:t>και </a:t>
            </a:r>
            <a:r>
              <a:rPr lang="en-US" altLang="en-US" dirty="0" smtClean="0"/>
              <a:t>Control </a:t>
            </a:r>
            <a:r>
              <a:rPr lang="el-GR" altLang="en-US" dirty="0" smtClean="0"/>
              <a:t>πολλών κύκλων </a:t>
            </a:r>
          </a:p>
          <a:p>
            <a:pPr eaLnBrk="1" hangingPunct="1"/>
            <a:endParaRPr lang="el-GR" altLang="en-US" dirty="0" smtClean="0"/>
          </a:p>
          <a:p>
            <a:pPr eaLnBrk="1" hangingPunct="1"/>
            <a:endParaRPr lang="el-GR" altLang="en-US" dirty="0" smtClean="0"/>
          </a:p>
          <a:p>
            <a:pPr eaLnBrk="1" hangingPunct="1"/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CFCB6-410E-4B4D-A7E8-56E1B56468E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… </a:t>
            </a:r>
            <a:r>
              <a:rPr lang="el-GR" altLang="en-US" smtClean="0">
                <a:solidFill>
                  <a:schemeClr val="accent2"/>
                </a:solidFill>
              </a:rPr>
              <a:t>και το </a:t>
            </a:r>
            <a:r>
              <a:rPr lang="en-US" altLang="en-US" smtClean="0">
                <a:solidFill>
                  <a:schemeClr val="accent2"/>
                </a:solidFill>
              </a:rPr>
              <a:t>Control Circuit</a:t>
            </a:r>
          </a:p>
        </p:txBody>
      </p:sp>
      <p:sp>
        <p:nvSpPr>
          <p:cNvPr id="227332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4876800"/>
          </a:xfrm>
          <a:prstGeom prst="roundRect">
            <a:avLst>
              <a:gd name="adj" fmla="val 12477"/>
            </a:avLst>
          </a:prstGeom>
          <a:noFill/>
        </p:spPr>
        <p:txBody>
          <a:bodyPr lIns="90488" tIns="44450" rIns="90488" bIns="44450"/>
          <a:lstStyle/>
          <a:p>
            <a:pPr eaLnBrk="1" hangingPunct="1"/>
            <a:r>
              <a:rPr lang="el-GR" altLang="en-US" sz="1800" b="1" dirty="0" smtClean="0">
                <a:solidFill>
                  <a:srgbClr val="008000"/>
                </a:solidFill>
              </a:rPr>
              <a:t>ΠΑΡΑΔΕΙΓΜΑ:</a:t>
            </a:r>
            <a:r>
              <a:rPr lang="el-GR" altLang="en-US" sz="1800" dirty="0" smtClean="0"/>
              <a:t> τι πρέπει να  κάνει η</a:t>
            </a:r>
            <a:r>
              <a:rPr lang="en-US" altLang="en-US" sz="1800" dirty="0" smtClean="0"/>
              <a:t> ALU </a:t>
            </a:r>
            <a:r>
              <a:rPr lang="el-GR" altLang="en-US" sz="1800" dirty="0" smtClean="0"/>
              <a:t>με αυτή την εντολή?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1800" dirty="0" smtClean="0"/>
              <a:t>                                   </a:t>
            </a:r>
            <a:r>
              <a:rPr lang="en-US" altLang="en-US" sz="1800" dirty="0" smtClean="0"/>
              <a:t> 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$1, 100($2)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	   35	  2	  1	       100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	  op	  </a:t>
            </a:r>
            <a:r>
              <a:rPr lang="en-US" altLang="en-US" sz="1800" dirty="0" err="1" smtClean="0"/>
              <a:t>rs</a:t>
            </a:r>
            <a:r>
              <a:rPr lang="en-US" altLang="en-US" sz="1800" dirty="0" smtClean="0"/>
              <a:t>	  </a:t>
            </a:r>
            <a:r>
              <a:rPr lang="en-US" altLang="en-US" sz="1800" dirty="0" err="1" smtClean="0"/>
              <a:t>rt</a:t>
            </a:r>
            <a:r>
              <a:rPr lang="en-US" altLang="en-US" sz="1800" dirty="0" smtClean="0"/>
              <a:t>	  16 bit offset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ALU control input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	0000 	AND</a:t>
            </a:r>
            <a:br>
              <a:rPr lang="en-US" altLang="en-US" sz="1800" dirty="0" smtClean="0"/>
            </a:br>
            <a:r>
              <a:rPr lang="en-US" altLang="en-US" sz="1800" dirty="0" smtClean="0"/>
              <a:t>	0001	OR</a:t>
            </a:r>
            <a:br>
              <a:rPr lang="en-US" altLang="en-US" sz="1800" dirty="0" smtClean="0"/>
            </a:br>
            <a:r>
              <a:rPr lang="en-US" altLang="en-US" sz="1800" dirty="0" smtClean="0"/>
              <a:t>	0010	add</a:t>
            </a:r>
            <a:br>
              <a:rPr lang="en-US" altLang="en-US" sz="1800" dirty="0" smtClean="0"/>
            </a:br>
            <a:r>
              <a:rPr lang="en-US" altLang="en-US" sz="1800" dirty="0" smtClean="0"/>
              <a:t>	0110	subtract</a:t>
            </a:r>
            <a:br>
              <a:rPr lang="en-US" altLang="en-US" sz="1800" dirty="0" smtClean="0"/>
            </a:br>
            <a:r>
              <a:rPr lang="en-US" altLang="en-US" sz="1800" dirty="0" smtClean="0"/>
              <a:t>	0111	set-on-less-than</a:t>
            </a:r>
            <a:br>
              <a:rPr lang="en-US" altLang="en-US" sz="1800" dirty="0" smtClean="0"/>
            </a:br>
            <a:r>
              <a:rPr lang="en-US" altLang="en-US" sz="1800" dirty="0" smtClean="0"/>
              <a:t>	1100	NOR</a:t>
            </a:r>
          </a:p>
          <a:p>
            <a:pPr eaLnBrk="1" hangingPunct="1"/>
            <a:endParaRPr lang="en-US" altLang="en-US" sz="1800" dirty="0" smtClean="0"/>
          </a:p>
        </p:txBody>
      </p:sp>
      <p:grpSp>
        <p:nvGrpSpPr>
          <p:cNvPr id="227333" name="Group 6" descr="datapath"/>
          <p:cNvGrpSpPr>
            <a:grpSpLocks/>
          </p:cNvGrpSpPr>
          <p:nvPr/>
        </p:nvGrpSpPr>
        <p:grpSpPr bwMode="auto">
          <a:xfrm>
            <a:off x="923925" y="2122488"/>
            <a:ext cx="6088063" cy="1016000"/>
            <a:chOff x="582" y="1337"/>
            <a:chExt cx="3835" cy="640"/>
          </a:xfrm>
        </p:grpSpPr>
        <p:sp>
          <p:nvSpPr>
            <p:cNvPr id="227336" name="Rectangle 7"/>
            <p:cNvSpPr>
              <a:spLocks noChangeArrowheads="1"/>
            </p:cNvSpPr>
            <p:nvPr/>
          </p:nvSpPr>
          <p:spPr bwMode="auto">
            <a:xfrm>
              <a:off x="582" y="1337"/>
              <a:ext cx="639" cy="2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7337" name="Rectangle 8"/>
            <p:cNvSpPr>
              <a:spLocks noChangeArrowheads="1"/>
            </p:cNvSpPr>
            <p:nvPr/>
          </p:nvSpPr>
          <p:spPr bwMode="auto">
            <a:xfrm>
              <a:off x="1221" y="1337"/>
              <a:ext cx="639" cy="2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7338" name="Rectangle 9"/>
            <p:cNvSpPr>
              <a:spLocks noChangeArrowheads="1"/>
            </p:cNvSpPr>
            <p:nvPr/>
          </p:nvSpPr>
          <p:spPr bwMode="auto">
            <a:xfrm>
              <a:off x="1860" y="1337"/>
              <a:ext cx="639" cy="2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7339" name="Rectangle 10"/>
            <p:cNvSpPr>
              <a:spLocks noChangeArrowheads="1"/>
            </p:cNvSpPr>
            <p:nvPr/>
          </p:nvSpPr>
          <p:spPr bwMode="auto">
            <a:xfrm>
              <a:off x="582" y="1764"/>
              <a:ext cx="639" cy="2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7340" name="Rectangle 11"/>
            <p:cNvSpPr>
              <a:spLocks noChangeArrowheads="1"/>
            </p:cNvSpPr>
            <p:nvPr/>
          </p:nvSpPr>
          <p:spPr bwMode="auto">
            <a:xfrm>
              <a:off x="1221" y="1764"/>
              <a:ext cx="639" cy="2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7341" name="Rectangle 12"/>
            <p:cNvSpPr>
              <a:spLocks noChangeArrowheads="1"/>
            </p:cNvSpPr>
            <p:nvPr/>
          </p:nvSpPr>
          <p:spPr bwMode="auto">
            <a:xfrm>
              <a:off x="1860" y="1764"/>
              <a:ext cx="639" cy="2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7342" name="Rectangle 13"/>
            <p:cNvSpPr>
              <a:spLocks noChangeArrowheads="1"/>
            </p:cNvSpPr>
            <p:nvPr/>
          </p:nvSpPr>
          <p:spPr bwMode="auto">
            <a:xfrm>
              <a:off x="2499" y="1764"/>
              <a:ext cx="1918" cy="2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27343" name="Rectangle 14"/>
            <p:cNvSpPr>
              <a:spLocks noChangeArrowheads="1"/>
            </p:cNvSpPr>
            <p:nvPr/>
          </p:nvSpPr>
          <p:spPr bwMode="auto">
            <a:xfrm>
              <a:off x="2499" y="1337"/>
              <a:ext cx="1918" cy="2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227334" name="Rectangle 15" descr="circuit"/>
          <p:cNvSpPr>
            <a:spLocks noChangeArrowheads="1"/>
          </p:cNvSpPr>
          <p:nvPr/>
        </p:nvSpPr>
        <p:spPr bwMode="auto">
          <a:xfrm>
            <a:off x="1295400" y="5410200"/>
            <a:ext cx="1981200" cy="304800"/>
          </a:xfrm>
          <a:prstGeom prst="rect">
            <a:avLst/>
          </a:prstGeom>
          <a:solidFill>
            <a:srgbClr val="FFCC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27335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3370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8000"/>
                </a:solidFill>
              </a:rPr>
              <a:t>Δεν χρησιμοποιούμε την </a:t>
            </a:r>
            <a:r>
              <a:rPr lang="en-US" altLang="en-US">
                <a:solidFill>
                  <a:srgbClr val="008000"/>
                </a:solidFill>
              </a:rPr>
              <a:t> NOR</a:t>
            </a:r>
          </a:p>
        </p:txBody>
      </p:sp>
      <p:sp>
        <p:nvSpPr>
          <p:cNvPr id="2" name="Rectangle 1" descr="circuit"/>
          <p:cNvSpPr/>
          <p:nvPr/>
        </p:nvSpPr>
        <p:spPr>
          <a:xfrm>
            <a:off x="1524000" y="3962400"/>
            <a:ext cx="414338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C574B-34DA-4063-BA16-93533D2BC33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… </a:t>
            </a:r>
            <a:r>
              <a:rPr lang="el-GR" altLang="en-US" smtClean="0">
                <a:solidFill>
                  <a:schemeClr val="accent2"/>
                </a:solidFill>
              </a:rPr>
              <a:t>και το </a:t>
            </a:r>
            <a:r>
              <a:rPr lang="en-US" altLang="en-US" smtClean="0">
                <a:solidFill>
                  <a:schemeClr val="accent2"/>
                </a:solidFill>
              </a:rPr>
              <a:t>Control Circuit</a:t>
            </a:r>
          </a:p>
        </p:txBody>
      </p:sp>
      <p:sp>
        <p:nvSpPr>
          <p:cNvPr id="22835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876800"/>
          </a:xfrm>
          <a:prstGeom prst="roundRect">
            <a:avLst>
              <a:gd name="adj" fmla="val 12477"/>
            </a:avLst>
          </a:prstGeom>
          <a:noFill/>
        </p:spPr>
        <p:txBody>
          <a:bodyPr lIns="90488" tIns="44450" rIns="90488" bIns="44450"/>
          <a:lstStyle/>
          <a:p>
            <a:pPr marL="609600" indent="-609600" eaLnBrk="1" hangingPunct="1">
              <a:lnSpc>
                <a:spcPct val="80000"/>
              </a:lnSpc>
            </a:pPr>
            <a:r>
              <a:rPr lang="el-GR" altLang="en-US" sz="2200" smtClean="0"/>
              <a:t>Πρέπει να σχεδιάσουμε </a:t>
            </a:r>
            <a:r>
              <a:rPr lang="en-US" altLang="en-US" sz="2200" smtClean="0"/>
              <a:t>hardware</a:t>
            </a:r>
            <a:r>
              <a:rPr lang="el-GR" altLang="en-US" sz="2200" smtClean="0"/>
              <a:t> για το</a:t>
            </a:r>
            <a:r>
              <a:rPr lang="en-US" altLang="en-US" sz="2200" smtClean="0"/>
              <a:t> 4-bit ALU control input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l-GR" altLang="en-US" sz="2000" smtClean="0"/>
              <a:t>δοθέντος τύπου εντολής:</a:t>
            </a:r>
            <a:r>
              <a:rPr lang="en-US" altLang="en-US" sz="2000" smtClean="0"/>
              <a:t> </a:t>
            </a:r>
            <a:br>
              <a:rPr lang="en-US" altLang="en-US" sz="2000" smtClean="0"/>
            </a:br>
            <a:r>
              <a:rPr lang="en-US" altLang="en-US" sz="2000" smtClean="0"/>
              <a:t>		00 = lw, sw</a:t>
            </a:r>
            <a:br>
              <a:rPr lang="en-US" altLang="en-US" sz="2000" smtClean="0"/>
            </a:br>
            <a:r>
              <a:rPr lang="en-US" altLang="en-US" sz="2000" smtClean="0"/>
              <a:t>		01 = beq, </a:t>
            </a:r>
            <a:br>
              <a:rPr lang="en-US" altLang="en-US" sz="2000" smtClean="0"/>
            </a:br>
            <a:r>
              <a:rPr lang="en-US" altLang="en-US" sz="2000" smtClean="0"/>
              <a:t>		10 = arithmetic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l-GR" altLang="en-US" sz="2000" smtClean="0"/>
              <a:t>χρησιμοποιούμε το </a:t>
            </a:r>
            <a:r>
              <a:rPr lang="en-US" altLang="en-US" sz="2000" smtClean="0"/>
              <a:t>function code </a:t>
            </a:r>
            <a:r>
              <a:rPr lang="el-GR" altLang="en-US" sz="2000" smtClean="0"/>
              <a:t>για την 10 αριθμητική εντολή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l-GR" altLang="en-US" sz="2000" smtClean="0"/>
              <a:t> 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lphaUcPeriod"/>
            </a:pPr>
            <a:endParaRPr lang="el-GR" altLang="en-US" sz="20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l-GR" altLang="en-US" sz="2400" smtClean="0"/>
              <a:t>Γράφουμε Πίνακα Αληθείας και σχεδιάζουμε με πύλες!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l-GR" altLang="en-US" sz="2400" smtClean="0"/>
              <a:t>Σημείωση: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2000" smtClean="0"/>
              <a:t>R-format </a:t>
            </a:r>
            <a:r>
              <a:rPr lang="el-GR" altLang="en-US" sz="2000" smtClean="0"/>
              <a:t>έχουν </a:t>
            </a:r>
            <a:r>
              <a:rPr lang="en-US" altLang="en-US" sz="2000" smtClean="0"/>
              <a:t>opcode  </a:t>
            </a:r>
            <a:r>
              <a:rPr lang="el-GR" altLang="en-US" sz="2000" smtClean="0"/>
              <a:t>0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2000" smtClean="0"/>
              <a:t>load opcode= 34, store = 43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2000" smtClean="0"/>
              <a:t>branch opcode = 4</a:t>
            </a:r>
            <a:br>
              <a:rPr lang="en-US" altLang="en-US" sz="2000" smtClean="0"/>
            </a:br>
            <a:endParaRPr lang="en-US" altLang="en-US" sz="2000" smtClean="0"/>
          </a:p>
        </p:txBody>
      </p:sp>
      <p:grpSp>
        <p:nvGrpSpPr>
          <p:cNvPr id="228357" name="Group 4" descr="alu"/>
          <p:cNvGrpSpPr>
            <a:grpSpLocks/>
          </p:cNvGrpSpPr>
          <p:nvPr/>
        </p:nvGrpSpPr>
        <p:grpSpPr bwMode="auto">
          <a:xfrm>
            <a:off x="4953000" y="2133600"/>
            <a:ext cx="4313238" cy="711200"/>
            <a:chOff x="2594" y="1254"/>
            <a:chExt cx="2717" cy="448"/>
          </a:xfrm>
        </p:grpSpPr>
        <p:sp>
          <p:nvSpPr>
            <p:cNvPr id="228359" name="Rectangle 5"/>
            <p:cNvSpPr>
              <a:spLocks noChangeArrowheads="1"/>
            </p:cNvSpPr>
            <p:nvPr/>
          </p:nvSpPr>
          <p:spPr bwMode="auto">
            <a:xfrm>
              <a:off x="3307" y="1288"/>
              <a:ext cx="200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2100"/>
                </a:lnSpc>
              </a:pPr>
              <a:r>
                <a:rPr lang="en-US" altLang="en-US" b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ALUOp</a:t>
              </a:r>
              <a:r>
                <a:rPr lang="en-US" altLang="en-US" b="1">
                  <a:solidFill>
                    <a:srgbClr val="660066"/>
                  </a:solidFill>
                  <a:cs typeface="Arial" pitchFamily="34" charset="0"/>
                </a:rPr>
                <a:t> </a:t>
              </a:r>
              <a:r>
                <a:rPr lang="el-GR" altLang="en-US" b="1">
                  <a:solidFill>
                    <a:srgbClr val="660066"/>
                  </a:solidFill>
                  <a:cs typeface="Arial" pitchFamily="34" charset="0"/>
                </a:rPr>
                <a:t> έχει αυτούς </a:t>
              </a:r>
            </a:p>
            <a:p>
              <a:pPr>
                <a:lnSpc>
                  <a:spcPts val="2100"/>
                </a:lnSpc>
              </a:pPr>
              <a:r>
                <a:rPr lang="el-GR" altLang="en-US" b="1">
                  <a:solidFill>
                    <a:srgbClr val="660066"/>
                  </a:solidFill>
                  <a:cs typeface="Arial" pitchFamily="34" charset="0"/>
                </a:rPr>
                <a:t>τους κωδικούς</a:t>
              </a:r>
              <a:endParaRPr lang="en-US" altLang="en-US" b="1">
                <a:solidFill>
                  <a:srgbClr val="660066"/>
                </a:solidFill>
                <a:cs typeface="Arial" pitchFamily="34" charset="0"/>
              </a:endParaRPr>
            </a:p>
          </p:txBody>
        </p:sp>
        <p:sp>
          <p:nvSpPr>
            <p:cNvPr id="228360" name="Line 6"/>
            <p:cNvSpPr>
              <a:spLocks noChangeShapeType="1"/>
            </p:cNvSpPr>
            <p:nvPr/>
          </p:nvSpPr>
          <p:spPr bwMode="auto">
            <a:xfrm>
              <a:off x="2603" y="1254"/>
              <a:ext cx="581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1" name="Line 7"/>
            <p:cNvSpPr>
              <a:spLocks noChangeShapeType="1"/>
            </p:cNvSpPr>
            <p:nvPr/>
          </p:nvSpPr>
          <p:spPr bwMode="auto">
            <a:xfrm flipV="1">
              <a:off x="2594" y="1451"/>
              <a:ext cx="581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EFD-23B2-412F-A35A-6E11B9D51AA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2937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… </a:t>
            </a:r>
            <a:r>
              <a:rPr lang="el-GR" altLang="en-US" smtClean="0">
                <a:solidFill>
                  <a:schemeClr val="accent2"/>
                </a:solidFill>
              </a:rPr>
              <a:t>και το </a:t>
            </a:r>
            <a:r>
              <a:rPr lang="en-US" altLang="en-US" smtClean="0">
                <a:solidFill>
                  <a:schemeClr val="accent2"/>
                </a:solidFill>
              </a:rPr>
              <a:t>Control Circuit</a:t>
            </a:r>
          </a:p>
        </p:txBody>
      </p:sp>
      <p:pic>
        <p:nvPicPr>
          <p:cNvPr id="229380" name="Picture 8" descr="circu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90600"/>
            <a:ext cx="6934200" cy="5557838"/>
          </a:xfrm>
          <a:noFill/>
        </p:spPr>
      </p:pic>
      <p:sp>
        <p:nvSpPr>
          <p:cNvPr id="229382" name="Rectangle 11" descr="circuit"/>
          <p:cNvSpPr>
            <a:spLocks noChangeArrowheads="1"/>
          </p:cNvSpPr>
          <p:nvPr/>
        </p:nvSpPr>
        <p:spPr bwMode="auto">
          <a:xfrm>
            <a:off x="6629400" y="5029200"/>
            <a:ext cx="134938" cy="1447800"/>
          </a:xfrm>
          <a:prstGeom prst="rect">
            <a:avLst/>
          </a:prstGeom>
          <a:solidFill>
            <a:srgbClr val="FFFF99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29383" name="Line 12" descr="circuit"/>
          <p:cNvSpPr>
            <a:spLocks noChangeShapeType="1"/>
          </p:cNvSpPr>
          <p:nvPr/>
        </p:nvSpPr>
        <p:spPr bwMode="auto">
          <a:xfrm flipH="1">
            <a:off x="7696200" y="4724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84" name="Text Box 14"/>
          <p:cNvSpPr txBox="1">
            <a:spLocks noChangeArrowheads="1"/>
          </p:cNvSpPr>
          <p:nvPr/>
        </p:nvSpPr>
        <p:spPr bwMode="auto">
          <a:xfrm>
            <a:off x="8153400" y="3810000"/>
            <a:ext cx="6381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1800">
                <a:solidFill>
                  <a:schemeClr val="accent2"/>
                </a:solidFill>
              </a:rPr>
              <a:t>Τρια</a:t>
            </a:r>
          </a:p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bit</a:t>
            </a:r>
            <a:endParaRPr lang="el-GR" altLang="en-US" sz="1800">
              <a:solidFill>
                <a:schemeClr val="accent2"/>
              </a:solidFill>
            </a:endParaRPr>
          </a:p>
          <a:p>
            <a:pPr eaLnBrk="1" hangingPunct="1"/>
            <a:r>
              <a:rPr lang="el-GR" altLang="en-US" sz="1800">
                <a:solidFill>
                  <a:schemeClr val="accent2"/>
                </a:solidFill>
              </a:rPr>
              <a:t>μόνο</a:t>
            </a:r>
            <a:endParaRPr lang="en-US" altLang="en-US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20004-7A86-40A0-BE5B-AC1CC1E0458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30403" name="Picture 4" descr="circui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6894513" cy="4548188"/>
          </a:xfrm>
          <a:noFill/>
        </p:spPr>
      </p:pic>
      <p:sp>
        <p:nvSpPr>
          <p:cNvPr id="230404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accent2"/>
                </a:solidFill>
                <a:cs typeface="Arial" pitchFamily="34" charset="0"/>
              </a:rPr>
              <a:t>… </a:t>
            </a:r>
            <a:r>
              <a:rPr lang="el-GR" altLang="en-US" sz="4400" dirty="0">
                <a:solidFill>
                  <a:schemeClr val="accent2"/>
                </a:solidFill>
                <a:cs typeface="Arial" pitchFamily="34" charset="0"/>
              </a:rPr>
              <a:t>και το </a:t>
            </a:r>
            <a:r>
              <a:rPr lang="en-US" altLang="en-US" sz="4400" dirty="0">
                <a:solidFill>
                  <a:schemeClr val="accent2"/>
                </a:solidFill>
                <a:cs typeface="Arial" pitchFamily="34" charset="0"/>
              </a:rPr>
              <a:t>Control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5E725-D9EE-4D65-82DF-0E262FFF912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… </a:t>
            </a:r>
            <a:r>
              <a:rPr lang="el-GR" altLang="en-US" smtClean="0">
                <a:solidFill>
                  <a:schemeClr val="accent2"/>
                </a:solidFill>
              </a:rPr>
              <a:t>και το </a:t>
            </a:r>
            <a:r>
              <a:rPr lang="en-US" altLang="en-US" smtClean="0">
                <a:solidFill>
                  <a:schemeClr val="accent2"/>
                </a:solidFill>
              </a:rPr>
              <a:t>Control Circuit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517525" y="1412875"/>
            <a:ext cx="7947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/>
              <a:t>Το </a:t>
            </a:r>
            <a:r>
              <a:rPr lang="en-US" sz="2400" b="1" u="sng" dirty="0">
                <a:solidFill>
                  <a:srgbClr val="008000"/>
                </a:solidFill>
              </a:rPr>
              <a:t>control unit </a:t>
            </a:r>
            <a:r>
              <a:rPr lang="el-GR" sz="2400" b="1" u="sng" dirty="0">
                <a:solidFill>
                  <a:srgbClr val="008000"/>
                </a:solidFill>
              </a:rPr>
              <a:t>της </a:t>
            </a:r>
            <a:r>
              <a:rPr lang="en-US" sz="2400" b="1" u="sng" dirty="0" err="1">
                <a:solidFill>
                  <a:srgbClr val="008000"/>
                </a:solidFill>
              </a:rPr>
              <a:t>ALU</a:t>
            </a:r>
            <a:r>
              <a:rPr lang="en-US" sz="2400" dirty="0"/>
              <a:t> </a:t>
            </a:r>
            <a:r>
              <a:rPr lang="el-GR" sz="2400" dirty="0"/>
              <a:t>που είδαμε στο </a:t>
            </a:r>
            <a:r>
              <a:rPr lang="el-GR" sz="2400" dirty="0" smtClean="0"/>
              <a:t>σχεδιάζεται </a:t>
            </a:r>
            <a:r>
              <a:rPr lang="el-GR" sz="2400" dirty="0"/>
              <a:t>ως εξής: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31429" name="Picture 5" descr="circui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16743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21EA0-9C80-40F7-8C5E-9C614C57A5F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222" name="AutoShape 6" descr="circuit"/>
          <p:cNvSpPr>
            <a:spLocks noChangeArrowheads="1"/>
          </p:cNvSpPr>
          <p:nvPr/>
        </p:nvSpPr>
        <p:spPr bwMode="auto">
          <a:xfrm>
            <a:off x="0" y="1143000"/>
            <a:ext cx="8382000" cy="4114800"/>
          </a:xfrm>
          <a:prstGeom prst="roundRect">
            <a:avLst>
              <a:gd name="adj" fmla="val 124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r>
              <a:rPr lang="en-US" altLang="en-US" sz="3200">
                <a:cs typeface="Arial" pitchFamily="34" charset="0"/>
              </a:rPr>
              <a:t/>
            </a:r>
            <a:br>
              <a:rPr lang="en-US" altLang="en-US" sz="3200">
                <a:cs typeface="Arial" pitchFamily="34" charset="0"/>
              </a:rPr>
            </a:br>
            <a:endParaRPr lang="en-US" altLang="en-US" sz="3200">
              <a:cs typeface="Arial" pitchFamily="34" charset="0"/>
            </a:endParaRPr>
          </a:p>
        </p:txBody>
      </p:sp>
      <p:graphicFrame>
        <p:nvGraphicFramePr>
          <p:cNvPr id="9218" name="Object 7" descr="circuit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333269"/>
              </p:ext>
            </p:extLst>
          </p:nvPr>
        </p:nvGraphicFramePr>
        <p:xfrm>
          <a:off x="152400" y="5614988"/>
          <a:ext cx="71628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Worksheet" r:id="rId4" imgW="7467480" imgH="1471320" progId="Excel.Sheet.8">
                  <p:embed/>
                </p:oleObj>
              </mc:Choice>
              <mc:Fallback>
                <p:oleObj name="Worksheet" r:id="rId4" imgW="7467480" imgH="1471320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14988"/>
                        <a:ext cx="71628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8" descr="circu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7724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B1C86-CC54-487F-A19D-625938B1672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3245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… </a:t>
            </a:r>
            <a:r>
              <a:rPr lang="el-GR" altLang="en-US" smtClean="0">
                <a:solidFill>
                  <a:schemeClr val="accent2"/>
                </a:solidFill>
              </a:rPr>
              <a:t>και το </a:t>
            </a:r>
            <a:r>
              <a:rPr lang="en-US" altLang="en-US" smtClean="0">
                <a:solidFill>
                  <a:schemeClr val="accent2"/>
                </a:solidFill>
              </a:rPr>
              <a:t>Control Circuit</a:t>
            </a:r>
          </a:p>
        </p:txBody>
      </p:sp>
      <p:pic>
        <p:nvPicPr>
          <p:cNvPr id="232452" name="Picture 5" descr="circu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7318375" cy="4043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07ED-2490-4AFE-B492-892CBE9F572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Datapath </a:t>
            </a:r>
            <a:r>
              <a:rPr lang="el-GR" altLang="en-US" sz="4000" smtClean="0">
                <a:solidFill>
                  <a:schemeClr val="accent2"/>
                </a:solidFill>
              </a:rPr>
              <a:t>Ενός Κύκλου με </a:t>
            </a:r>
            <a:r>
              <a:rPr lang="en-US" altLang="en-US" sz="4000" smtClean="0">
                <a:solidFill>
                  <a:schemeClr val="accent2"/>
                </a:solidFill>
              </a:rPr>
              <a:t>Control Unit</a:t>
            </a:r>
          </a:p>
        </p:txBody>
      </p:sp>
      <p:pic>
        <p:nvPicPr>
          <p:cNvPr id="233476" name="Picture 167" descr="circ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8486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AB019-820F-4218-A030-090BD933638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344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R-type </a:t>
            </a:r>
            <a:r>
              <a:rPr lang="el-GR" altLang="en-US" smtClean="0">
                <a:solidFill>
                  <a:schemeClr val="accent2"/>
                </a:solidFill>
              </a:rPr>
              <a:t>Εντολή</a:t>
            </a:r>
            <a:r>
              <a:rPr lang="en-US" altLang="en-US" smtClean="0">
                <a:solidFill>
                  <a:schemeClr val="accent2"/>
                </a:solidFill>
              </a:rPr>
              <a:t> Data/Control Flow</a:t>
            </a:r>
            <a:r>
              <a:rPr lang="en-US" altLang="en-US" sz="480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34500" name="Picture 5" descr="r-ty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3463"/>
            <a:ext cx="77724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1" name="Rectangle 6" descr="r-type"/>
          <p:cNvSpPr>
            <a:spLocks noChangeArrowheads="1"/>
          </p:cNvSpPr>
          <p:nvPr/>
        </p:nvSpPr>
        <p:spPr bwMode="auto">
          <a:xfrm>
            <a:off x="228600" y="6629400"/>
            <a:ext cx="815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34502" name="Rectangle 7" descr="r-type"/>
          <p:cNvSpPr>
            <a:spLocks noChangeArrowheads="1"/>
          </p:cNvSpPr>
          <p:nvPr/>
        </p:nvSpPr>
        <p:spPr bwMode="auto">
          <a:xfrm>
            <a:off x="457200" y="1219200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AAE2E-9549-4982-9416-DA8154B2C0A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3552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  <a:noFill/>
        </p:spPr>
        <p:txBody>
          <a:bodyPr/>
          <a:lstStyle/>
          <a:p>
            <a:pPr eaLnBrk="1" hangingPunct="1"/>
            <a:r>
              <a:rPr lang="el-GR" altLang="en-US" sz="4000" smtClean="0">
                <a:solidFill>
                  <a:schemeClr val="accent2"/>
                </a:solidFill>
              </a:rPr>
              <a:t> </a:t>
            </a:r>
            <a:r>
              <a:rPr lang="en-US" altLang="en-US" sz="4000" smtClean="0">
                <a:solidFill>
                  <a:schemeClr val="accent2"/>
                </a:solidFill>
              </a:rPr>
              <a:t>Load Word </a:t>
            </a:r>
            <a:r>
              <a:rPr lang="el-GR" altLang="en-US" sz="4000" smtClean="0">
                <a:solidFill>
                  <a:schemeClr val="accent2"/>
                </a:solidFill>
              </a:rPr>
              <a:t>Εντολές</a:t>
            </a:r>
            <a:r>
              <a:rPr lang="en-US" altLang="en-US" sz="4000" smtClean="0">
                <a:solidFill>
                  <a:schemeClr val="accent2"/>
                </a:solidFill>
              </a:rPr>
              <a:t> Data/Control Flow</a:t>
            </a:r>
          </a:p>
        </p:txBody>
      </p:sp>
      <p:pic>
        <p:nvPicPr>
          <p:cNvPr id="235526" name="Picture 9" descr="load w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6313"/>
            <a:ext cx="78486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C4C76-EF5A-4114-8013-907B278FDB9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99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09924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  <a:prstGeom prst="roundRect">
            <a:avLst>
              <a:gd name="adj" fmla="val 12477"/>
            </a:avLst>
          </a:prstGeom>
          <a:noFill/>
        </p:spPr>
        <p:txBody>
          <a:bodyPr lIns="90488" tIns="44450" rIns="90488" bIns="44450"/>
          <a:lstStyle/>
          <a:p>
            <a:pPr eaLnBrk="1" hangingPunct="1"/>
            <a:r>
              <a:rPr lang="el-GR" altLang="en-US" sz="2400" dirty="0" smtClean="0"/>
              <a:t>Θα εξετάσουμε μια </a:t>
            </a:r>
            <a:r>
              <a:rPr lang="el-GR" altLang="en-US" sz="2400" b="1" dirty="0" smtClean="0">
                <a:solidFill>
                  <a:srgbClr val="FF9900"/>
                </a:solidFill>
              </a:rPr>
              <a:t>απλοποιημένη</a:t>
            </a:r>
            <a:r>
              <a:rPr lang="el-GR" altLang="en-US" sz="2400" dirty="0" smtClean="0"/>
              <a:t> υλοποίηση του</a:t>
            </a:r>
            <a:r>
              <a:rPr lang="en-US" altLang="en-US" sz="2400" dirty="0" smtClean="0"/>
              <a:t> MIPS</a:t>
            </a:r>
          </a:p>
          <a:p>
            <a:pPr eaLnBrk="1" hangingPunct="1"/>
            <a:r>
              <a:rPr lang="el-GR" altLang="en-US" sz="2400" dirty="0" smtClean="0"/>
              <a:t>Απλοποιημένη με μικρότερο σύνολο εντολών</a:t>
            </a:r>
            <a:r>
              <a:rPr lang="en-US" altLang="en-US" sz="2400" dirty="0" smtClean="0"/>
              <a:t>:</a:t>
            </a:r>
          </a:p>
          <a:p>
            <a:pPr lvl="1" eaLnBrk="1" hangingPunct="1"/>
            <a:r>
              <a:rPr lang="en-US" altLang="en-US" sz="2000" dirty="0" smtClean="0"/>
              <a:t>memory-reference </a:t>
            </a:r>
            <a:r>
              <a:rPr lang="el-GR" altLang="en-US" sz="2000" dirty="0" smtClean="0"/>
              <a:t>εντολές</a:t>
            </a:r>
            <a:r>
              <a:rPr lang="en-US" altLang="en-US" sz="2000" dirty="0" smtClean="0"/>
              <a:t>: 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altLang="en-US" sz="2000" dirty="0" smtClean="0"/>
              <a:t> </a:t>
            </a:r>
          </a:p>
          <a:p>
            <a:pPr lvl="1" eaLnBrk="1" hangingPunct="1"/>
            <a:r>
              <a:rPr lang="en-US" altLang="en-US" sz="2000" dirty="0" smtClean="0"/>
              <a:t>arithmetic-logical </a:t>
            </a:r>
            <a:r>
              <a:rPr lang="el-GR" altLang="en-US" sz="2000" dirty="0" smtClean="0"/>
              <a:t>εντολές</a:t>
            </a:r>
            <a:r>
              <a:rPr lang="en-US" altLang="en-US" sz="2000" dirty="0" smtClean="0"/>
              <a:t>: 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add, sub, and, or,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slt</a:t>
            </a:r>
            <a:endParaRPr lang="en-US" alt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US" altLang="en-US" sz="2000" dirty="0" smtClean="0"/>
              <a:t>control flow </a:t>
            </a:r>
            <a:r>
              <a:rPr lang="el-GR" altLang="en-US" sz="2000" dirty="0" smtClean="0"/>
              <a:t>εντολές</a:t>
            </a:r>
            <a:r>
              <a:rPr lang="en-US" altLang="en-US" sz="2000" dirty="0" smtClean="0"/>
              <a:t>: 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, j</a:t>
            </a:r>
          </a:p>
          <a:p>
            <a:pPr eaLnBrk="1" hangingPunct="1"/>
            <a:r>
              <a:rPr lang="en-US" altLang="en-US" sz="2400" dirty="0" smtClean="0"/>
              <a:t>Generic</a:t>
            </a:r>
            <a:r>
              <a:rPr lang="el-GR" altLang="en-US" sz="2400" dirty="0" smtClean="0"/>
              <a:t> (τυποποιημένη) κατασκευή</a:t>
            </a:r>
            <a:r>
              <a:rPr lang="en-US" altLang="en-US" sz="2400" dirty="0" smtClean="0"/>
              <a:t>:</a:t>
            </a:r>
          </a:p>
          <a:p>
            <a:pPr lvl="1" eaLnBrk="1" hangingPunct="1"/>
            <a:r>
              <a:rPr lang="el-GR" altLang="en-US" sz="2000" dirty="0" smtClean="0"/>
              <a:t>χρησιμοποιούμε το</a:t>
            </a:r>
            <a:r>
              <a:rPr lang="en-US" altLang="en-US" sz="2000" dirty="0" smtClean="0"/>
              <a:t> Program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ounter (PC) </a:t>
            </a:r>
            <a:r>
              <a:rPr lang="el-GR" altLang="en-US" sz="2000" dirty="0" smtClean="0"/>
              <a:t>για διεύθυνση εντολής</a:t>
            </a:r>
            <a:endParaRPr lang="en-US" altLang="en-US" sz="2000" dirty="0" smtClean="0"/>
          </a:p>
          <a:p>
            <a:pPr lvl="1" eaLnBrk="1" hangingPunct="1"/>
            <a:r>
              <a:rPr lang="el-GR" altLang="en-US" sz="2000" dirty="0" smtClean="0"/>
              <a:t>η εντολή έρχεται από την μνήμη</a:t>
            </a:r>
            <a:endParaRPr lang="en-US" altLang="en-US" sz="2000" dirty="0" smtClean="0"/>
          </a:p>
          <a:p>
            <a:pPr lvl="1" eaLnBrk="1" hangingPunct="1"/>
            <a:r>
              <a:rPr lang="el-GR" altLang="en-US" sz="2000" dirty="0" smtClean="0"/>
              <a:t>διάβασμα/γράψιμο του </a:t>
            </a:r>
            <a:r>
              <a:rPr lang="en-US" altLang="en-US" sz="2000" dirty="0" smtClean="0"/>
              <a:t>register file</a:t>
            </a:r>
          </a:p>
          <a:p>
            <a:pPr lvl="1" eaLnBrk="1" hangingPunct="1"/>
            <a:r>
              <a:rPr lang="el-GR" altLang="en-US" sz="2000" dirty="0" smtClean="0"/>
              <a:t>η εντολή καθορίζει πλήρως τις πράξεις εκτέλεσης</a:t>
            </a:r>
            <a:endParaRPr lang="en-US" altLang="en-US" sz="2000" dirty="0" smtClean="0"/>
          </a:p>
          <a:p>
            <a:pPr eaLnBrk="1" hangingPunct="1"/>
            <a:r>
              <a:rPr lang="el-GR" altLang="en-US" sz="2400" dirty="0" smtClean="0"/>
              <a:t>Όλες οι εντολές χρησιμοποιούν την </a:t>
            </a:r>
            <a:r>
              <a:rPr lang="en-US" altLang="en-US" sz="2400" dirty="0" smtClean="0"/>
              <a:t>32 bit </a:t>
            </a:r>
            <a:r>
              <a:rPr lang="en-US" altLang="en-US" sz="2400" dirty="0" err="1" smtClean="0"/>
              <a:t>ALU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που είδαμε 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0586E-8920-4A01-92C6-44853C43DD7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3654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Branch </a:t>
            </a:r>
            <a:r>
              <a:rPr lang="el-GR" altLang="en-US" smtClean="0">
                <a:solidFill>
                  <a:schemeClr val="accent2"/>
                </a:solidFill>
              </a:rPr>
              <a:t>Εντολή</a:t>
            </a:r>
            <a:r>
              <a:rPr lang="en-US" altLang="en-US" smtClean="0">
                <a:solidFill>
                  <a:schemeClr val="accent2"/>
                </a:solidFill>
              </a:rPr>
              <a:t> Data/Control flow</a:t>
            </a:r>
          </a:p>
        </p:txBody>
      </p:sp>
      <p:pic>
        <p:nvPicPr>
          <p:cNvPr id="236548" name="Picture 6" descr="Copy of cse431-05mipsbasicarch_Page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76128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0122C-1FCD-4C05-B0B8-A9C2EB6C795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37571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Jump </a:t>
            </a:r>
            <a:r>
              <a:rPr lang="el-GR" altLang="en-US" smtClean="0">
                <a:solidFill>
                  <a:schemeClr val="accent2"/>
                </a:solidFill>
              </a:rPr>
              <a:t>Εντολή </a:t>
            </a:r>
            <a:r>
              <a:rPr lang="en-US" altLang="en-US" smtClean="0">
                <a:solidFill>
                  <a:schemeClr val="accent2"/>
                </a:solidFill>
              </a:rPr>
              <a:t>Data/Control flow</a:t>
            </a:r>
            <a:r>
              <a:rPr lang="el-GR" altLang="en-US" smtClean="0">
                <a:solidFill>
                  <a:schemeClr val="accent2"/>
                </a:solidFill>
              </a:rPr>
              <a:t> 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pic>
        <p:nvPicPr>
          <p:cNvPr id="237572" name="Picture 5" descr="Copy of cse431-05mipsbasicarch_Page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7724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564EE-048B-4C67-8392-C38B5C69668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238595" name="Picture 3" descr="circui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… </a:t>
            </a:r>
            <a:r>
              <a:rPr lang="el-GR" altLang="en-US" smtClean="0">
                <a:solidFill>
                  <a:schemeClr val="accent2"/>
                </a:solidFill>
              </a:rPr>
              <a:t>και το </a:t>
            </a:r>
            <a:r>
              <a:rPr lang="en-US" altLang="en-US" smtClean="0">
                <a:solidFill>
                  <a:schemeClr val="accent2"/>
                </a:solidFill>
              </a:rPr>
              <a:t>Control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D9949-776C-4D3A-BB3D-5FD41937322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39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… </a:t>
            </a:r>
            <a:r>
              <a:rPr lang="el-GR" altLang="en-US" smtClean="0">
                <a:solidFill>
                  <a:schemeClr val="accent2"/>
                </a:solidFill>
              </a:rPr>
              <a:t>και το </a:t>
            </a:r>
            <a:r>
              <a:rPr lang="en-US" altLang="en-US" smtClean="0">
                <a:solidFill>
                  <a:schemeClr val="accent2"/>
                </a:solidFill>
              </a:rPr>
              <a:t>Control Circuit</a:t>
            </a:r>
          </a:p>
        </p:txBody>
      </p:sp>
      <p:sp>
        <p:nvSpPr>
          <p:cNvPr id="239620" name="Text Box 3"/>
          <p:cNvSpPr txBox="1">
            <a:spLocks noChangeArrowheads="1"/>
          </p:cNvSpPr>
          <p:nvPr/>
        </p:nvSpPr>
        <p:spPr bwMode="auto">
          <a:xfrm>
            <a:off x="517525" y="1412875"/>
            <a:ext cx="6605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dirty="0"/>
              <a:t>Το </a:t>
            </a:r>
            <a:r>
              <a:rPr lang="en-US" altLang="en-US" sz="2400" b="1" u="sng" dirty="0">
                <a:solidFill>
                  <a:srgbClr val="008000"/>
                </a:solidFill>
              </a:rPr>
              <a:t>control unit </a:t>
            </a:r>
            <a:r>
              <a:rPr lang="el-GR" altLang="en-US" sz="2400" b="1" u="sng" dirty="0">
                <a:solidFill>
                  <a:srgbClr val="008000"/>
                </a:solidFill>
              </a:rPr>
              <a:t>του </a:t>
            </a:r>
            <a:r>
              <a:rPr lang="en-US" altLang="en-US" sz="2400" b="1" u="sng" dirty="0" err="1">
                <a:solidFill>
                  <a:srgbClr val="008000"/>
                </a:solidFill>
              </a:rPr>
              <a:t>Datapath</a:t>
            </a:r>
            <a:r>
              <a:rPr lang="en-US" altLang="en-US" sz="2400" dirty="0"/>
              <a:t> </a:t>
            </a:r>
            <a:r>
              <a:rPr lang="el-GR" altLang="en-US" sz="2400" dirty="0" smtClean="0"/>
              <a:t>σχεδιάζεται ως </a:t>
            </a:r>
            <a:r>
              <a:rPr lang="el-GR" altLang="en-US" sz="2400" dirty="0"/>
              <a:t>εξής: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239621" name="Picture 4" descr="circui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105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5D95-C021-439D-B47C-6AA99C5F4E1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Χρονισμός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40644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4876800"/>
          </a:xfrm>
          <a:prstGeom prst="roundRect">
            <a:avLst>
              <a:gd name="adj" fmla="val 12477"/>
            </a:avLst>
          </a:prstGeom>
          <a:noFill/>
        </p:spPr>
        <p:txBody>
          <a:bodyPr lIns="90488" tIns="44450" rIns="90488" bIns="44450"/>
          <a:lstStyle/>
          <a:p>
            <a:pPr eaLnBrk="1" hangingPunct="1"/>
            <a:r>
              <a:rPr lang="el-GR" altLang="en-US" sz="2400" dirty="0" smtClean="0"/>
              <a:t>Όλο το υλικό είναι συνδυαστικό</a:t>
            </a:r>
            <a:endParaRPr lang="en-US" altLang="en-US" sz="2400" dirty="0" smtClean="0"/>
          </a:p>
          <a:p>
            <a:pPr eaLnBrk="1" hangingPunct="1"/>
            <a:r>
              <a:rPr lang="el-GR" altLang="en-US" sz="2400" dirty="0" smtClean="0"/>
              <a:t>Πρέπει να περιμένουμε όλα τα συνδυαστικά κομμάτια να «υπολογίσουν» πριν βρούμε το τελικό αποτέλεσμα</a:t>
            </a:r>
            <a:endParaRPr lang="en-US" altLang="en-US" sz="2400" dirty="0" smtClean="0"/>
          </a:p>
          <a:p>
            <a:pPr lvl="1" eaLnBrk="1" hangingPunct="1"/>
            <a:r>
              <a:rPr lang="el-GR" altLang="en-US" sz="2000" dirty="0" smtClean="0"/>
              <a:t>η </a:t>
            </a:r>
            <a:r>
              <a:rPr lang="en-US" altLang="en-US" sz="2000" dirty="0" err="1" smtClean="0"/>
              <a:t>ALU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ίσως να μην δώσει την σωστή απάντηση αμέσως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write </a:t>
            </a:r>
            <a:r>
              <a:rPr lang="el-GR" altLang="en-US" sz="2000" dirty="0" smtClean="0"/>
              <a:t>γραμμές σύγχρονα με ρολόι για το πότε θα γράψουμε</a:t>
            </a:r>
            <a:endParaRPr lang="en-US" altLang="en-US" sz="2000" dirty="0" smtClean="0"/>
          </a:p>
          <a:p>
            <a:pPr eaLnBrk="1" hangingPunct="1"/>
            <a:r>
              <a:rPr lang="el-GR" altLang="en-US" sz="2400" dirty="0" smtClean="0"/>
              <a:t>Η </a:t>
            </a:r>
            <a:r>
              <a:rPr lang="el-GR" altLang="en-US" sz="2400" b="1" dirty="0" smtClean="0">
                <a:solidFill>
                  <a:srgbClr val="FF9900"/>
                </a:solidFill>
              </a:rPr>
              <a:t>περίοδος ρολογιού </a:t>
            </a:r>
            <a:r>
              <a:rPr lang="en-US" altLang="en-US" sz="2400" b="1" dirty="0" smtClean="0">
                <a:solidFill>
                  <a:srgbClr val="FF9900"/>
                </a:solidFill>
              </a:rPr>
              <a:t>(cycle time)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εξαρτάται από το μήκος του μεγαλύτερου μονοπατιού (</a:t>
            </a:r>
            <a:r>
              <a:rPr lang="en-US" altLang="en-US" sz="2400" dirty="0" err="1" smtClean="0"/>
              <a:t>datapath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1 κύκλου)</a:t>
            </a:r>
            <a:endParaRPr lang="en-US" altLang="en-US" sz="2400" dirty="0" smtClean="0"/>
          </a:p>
        </p:txBody>
      </p:sp>
      <p:pic>
        <p:nvPicPr>
          <p:cNvPr id="240645" name="Picture 4" descr="circ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5715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0646" name="Rectangle 5"/>
          <p:cNvSpPr>
            <a:spLocks noChangeArrowheads="1"/>
          </p:cNvSpPr>
          <p:nvPr/>
        </p:nvSpPr>
        <p:spPr bwMode="auto">
          <a:xfrm>
            <a:off x="381000" y="6248400"/>
            <a:ext cx="79378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l-GR" altLang="en-US" sz="1800" b="1" i="1" dirty="0">
                <a:solidFill>
                  <a:srgbClr val="CC0099"/>
                </a:solidFill>
                <a:cs typeface="Arial" pitchFamily="34" charset="0"/>
              </a:rPr>
              <a:t>ΥΓ: </a:t>
            </a:r>
            <a:r>
              <a:rPr lang="el-GR" altLang="en-US" sz="1800" b="1" i="1" dirty="0" smtClean="0">
                <a:solidFill>
                  <a:srgbClr val="CC0099"/>
                </a:solidFill>
                <a:cs typeface="Arial" pitchFamily="34" charset="0"/>
              </a:rPr>
              <a:t>Απλοϊκή </a:t>
            </a:r>
            <a:r>
              <a:rPr lang="el-GR" altLang="en-US" sz="1800" b="1" i="1" dirty="0">
                <a:solidFill>
                  <a:srgbClr val="CC0099"/>
                </a:solidFill>
                <a:cs typeface="Arial" pitchFamily="34" charset="0"/>
              </a:rPr>
              <a:t>εξήγηση (δεν λαμβάνουμε υπόψη χρόνους </a:t>
            </a:r>
            <a:r>
              <a:rPr lang="en-US" altLang="en-US" sz="1800" b="1" i="1" dirty="0" smtClean="0">
                <a:solidFill>
                  <a:srgbClr val="CC0099"/>
                </a:solidFill>
                <a:cs typeface="Arial" pitchFamily="34" charset="0"/>
              </a:rPr>
              <a:t>flip-flop </a:t>
            </a:r>
            <a:r>
              <a:rPr lang="en-US" altLang="en-US" sz="1800" b="1" i="1" dirty="0">
                <a:solidFill>
                  <a:srgbClr val="CC0099"/>
                </a:solidFill>
                <a:cs typeface="Arial" pitchFamily="34" charset="0"/>
              </a:rPr>
              <a:t>setup </a:t>
            </a:r>
            <a:r>
              <a:rPr lang="el-GR" altLang="en-US" sz="1800" b="1" i="1" dirty="0">
                <a:solidFill>
                  <a:srgbClr val="CC0099"/>
                </a:solidFill>
                <a:cs typeface="Arial" pitchFamily="34" charset="0"/>
              </a:rPr>
              <a:t>και</a:t>
            </a:r>
            <a:r>
              <a:rPr lang="en-US" altLang="en-US" sz="1800" b="1" i="1" dirty="0">
                <a:solidFill>
                  <a:srgbClr val="CC0099"/>
                </a:solidFill>
                <a:cs typeface="Arial" pitchFamily="34" charset="0"/>
              </a:rPr>
              <a:t> </a:t>
            </a:r>
            <a:r>
              <a:rPr lang="en-US" altLang="en-US" sz="1800" b="1" i="1" dirty="0" smtClean="0">
                <a:solidFill>
                  <a:srgbClr val="CC0099"/>
                </a:solidFill>
                <a:cs typeface="Arial" pitchFamily="34" charset="0"/>
              </a:rPr>
              <a:t>hold</a:t>
            </a:r>
            <a:r>
              <a:rPr lang="el-GR" altLang="en-US" sz="1800" b="1" i="1" dirty="0" smtClean="0">
                <a:solidFill>
                  <a:srgbClr val="CC0099"/>
                </a:solidFill>
                <a:cs typeface="Arial" pitchFamily="34" charset="0"/>
              </a:rPr>
              <a:t>...)</a:t>
            </a:r>
            <a:endParaRPr lang="en-US" altLang="en-US" sz="1800" b="1" i="1" dirty="0">
              <a:solidFill>
                <a:srgbClr val="CC00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8A5B-3FC0-40FC-B6FE-EBF75DD9CCB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4166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dirty="0" smtClean="0">
                <a:solidFill>
                  <a:schemeClr val="accent2"/>
                </a:solidFill>
              </a:rPr>
              <a:t>Χρονισμός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241668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4876800"/>
          </a:xfrm>
          <a:prstGeom prst="roundRect">
            <a:avLst>
              <a:gd name="adj" fmla="val 12477"/>
            </a:avLst>
          </a:prstGeom>
          <a:noFill/>
        </p:spPr>
        <p:txBody>
          <a:bodyPr lIns="90488" tIns="44450" rIns="90488" bIns="44450"/>
          <a:lstStyle/>
          <a:p>
            <a:pPr eaLnBrk="1" hangingPunct="1"/>
            <a:r>
              <a:rPr lang="el-GR" altLang="en-US" sz="2000" dirty="0" smtClean="0"/>
              <a:t>Ποιά η περίοδο ρολογιού αν οι μόνες καθυστερήσεις είναι οι εξής:</a:t>
            </a:r>
            <a:r>
              <a:rPr lang="en-US" altLang="en-US" sz="2000" dirty="0" smtClean="0"/>
              <a:t> </a:t>
            </a:r>
            <a:endParaRPr lang="el-GR" altLang="en-US" sz="2000" dirty="0" smtClean="0"/>
          </a:p>
          <a:p>
            <a:pPr marL="400050" lvl="1" indent="0" eaLnBrk="1" hangingPunct="1">
              <a:buNone/>
            </a:pPr>
            <a:r>
              <a:rPr lang="el-GR" altLang="en-US" sz="1800" dirty="0" smtClean="0"/>
              <a:t>- </a:t>
            </a:r>
            <a:r>
              <a:rPr lang="en-US" altLang="en-US" sz="1800" dirty="0" smtClean="0"/>
              <a:t>memory (200ps), </a:t>
            </a:r>
            <a:br>
              <a:rPr lang="en-US" altLang="en-US" sz="1800" dirty="0" smtClean="0"/>
            </a:br>
            <a:r>
              <a:rPr lang="el-GR" altLang="en-US" sz="1800" dirty="0" smtClean="0"/>
              <a:t>- </a:t>
            </a:r>
            <a:r>
              <a:rPr lang="en-US" altLang="en-US" sz="1800" dirty="0" err="1" smtClean="0"/>
              <a:t>ALU</a:t>
            </a:r>
            <a:r>
              <a:rPr lang="en-US" altLang="en-US" sz="1800" dirty="0" smtClean="0"/>
              <a:t> </a:t>
            </a:r>
            <a:r>
              <a:rPr lang="el-GR" altLang="en-US" sz="1800" dirty="0" smtClean="0"/>
              <a:t>και</a:t>
            </a:r>
            <a:r>
              <a:rPr lang="en-US" altLang="en-US" sz="1800" dirty="0" smtClean="0"/>
              <a:t> adders (100ps), </a:t>
            </a:r>
            <a:br>
              <a:rPr lang="en-US" altLang="en-US" sz="1800" dirty="0" smtClean="0"/>
            </a:br>
            <a:r>
              <a:rPr lang="el-GR" altLang="en-US" sz="1800" dirty="0" smtClean="0"/>
              <a:t>- </a:t>
            </a:r>
            <a:r>
              <a:rPr lang="en-US" altLang="en-US" sz="1800" dirty="0" smtClean="0"/>
              <a:t>register file read </a:t>
            </a:r>
            <a:r>
              <a:rPr lang="el-GR" altLang="en-US" sz="1800" dirty="0" smtClean="0"/>
              <a:t>ή </a:t>
            </a:r>
            <a:r>
              <a:rPr lang="en-US" altLang="en-US" sz="1800" dirty="0" smtClean="0"/>
              <a:t>write (50ps)</a:t>
            </a:r>
          </a:p>
        </p:txBody>
      </p:sp>
      <p:pic>
        <p:nvPicPr>
          <p:cNvPr id="241669" name="Picture 6" descr="A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0198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97603-272F-45B1-A49D-D26AA94AE77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4269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Χρονισμός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pic>
        <p:nvPicPr>
          <p:cNvPr id="242692" name="Picture 5" descr="INSTRUCTION CLAS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7924800" cy="523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A5E0-BDDB-4263-9FC0-55C83853D32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l-GR" altLang="en-US" sz="4400">
                <a:solidFill>
                  <a:schemeClr val="accent2"/>
                </a:solidFill>
                <a:cs typeface="Arial" pitchFamily="34" charset="0"/>
              </a:rPr>
              <a:t>Χρονισμός </a:t>
            </a:r>
            <a:endParaRPr lang="en-US" altLang="en-US" sz="440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3716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6106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dirty="0"/>
              <a:t>Επειδή όλες οι εντολές εκτελούνται σε ένα κύκλο, η περίοδος </a:t>
            </a:r>
          </a:p>
          <a:p>
            <a:pPr eaLnBrk="1" hangingPunct="1"/>
            <a:r>
              <a:rPr lang="el-GR" altLang="en-US" sz="2400" dirty="0"/>
              <a:t>ρολογιού (χρόνος του κύκλου) καθορίζεται από το χρόνο της</a:t>
            </a:r>
          </a:p>
          <a:p>
            <a:pPr eaLnBrk="1" hangingPunct="1"/>
            <a:r>
              <a:rPr lang="el-GR" altLang="en-US" sz="2400" dirty="0"/>
              <a:t>μεγαλύτερης </a:t>
            </a:r>
            <a:r>
              <a:rPr lang="el-GR" altLang="en-US" sz="2400" dirty="0" smtClean="0"/>
              <a:t>(πιο χρονοβόρας</a:t>
            </a:r>
            <a:r>
              <a:rPr lang="el-GR" altLang="en-US" sz="2400" dirty="0"/>
              <a:t>) εντολής (</a:t>
            </a:r>
            <a:r>
              <a:rPr lang="el-GR" altLang="en-US" sz="2400" dirty="0" smtClean="0"/>
              <a:t>600 </a:t>
            </a:r>
            <a:r>
              <a:rPr lang="en-US" altLang="en-US" sz="2400" dirty="0" err="1" smtClean="0"/>
              <a:t>ps</a:t>
            </a:r>
            <a:r>
              <a:rPr lang="en-US" altLang="en-US" sz="2400" dirty="0"/>
              <a:t>) </a:t>
            </a:r>
            <a:r>
              <a:rPr lang="el-GR" altLang="en-US" sz="2400" dirty="0"/>
              <a:t>!</a:t>
            </a:r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>
              <a:lnSpc>
                <a:spcPct val="70000"/>
              </a:lnSpc>
            </a:pPr>
            <a:endParaRPr lang="el-GR" altLang="en-US" sz="2400" dirty="0"/>
          </a:p>
          <a:p>
            <a:pPr eaLnBrk="1" hangingPunct="1"/>
            <a:r>
              <a:rPr lang="el-GR" altLang="en-US" sz="2400" dirty="0"/>
              <a:t>Φανταστείτε το σετ εντολών να είχε </a:t>
            </a:r>
            <a:r>
              <a:rPr lang="en-US" altLang="en-US" sz="2400" dirty="0"/>
              <a:t>floating point </a:t>
            </a:r>
            <a:r>
              <a:rPr lang="el-GR" altLang="en-US" sz="2400" dirty="0"/>
              <a:t>εντολές !!</a:t>
            </a:r>
            <a:endParaRPr lang="en-US" altLang="en-US" sz="2400" dirty="0"/>
          </a:p>
          <a:p>
            <a:pPr eaLnBrk="1" hangingPunct="1"/>
            <a:endParaRPr lang="el-GR" altLang="en-US" sz="2400" dirty="0"/>
          </a:p>
          <a:p>
            <a:pPr eaLnBrk="1" hangingPunct="1">
              <a:lnSpc>
                <a:spcPct val="60000"/>
              </a:lnSpc>
            </a:pPr>
            <a:endParaRPr lang="el-GR" altLang="en-US" sz="2400" dirty="0"/>
          </a:p>
        </p:txBody>
      </p:sp>
      <p:grpSp>
        <p:nvGrpSpPr>
          <p:cNvPr id="4" name="Group 3" descr="CYCLE"/>
          <p:cNvGrpSpPr/>
          <p:nvPr/>
        </p:nvGrpSpPr>
        <p:grpSpPr>
          <a:xfrm>
            <a:off x="152400" y="2971800"/>
            <a:ext cx="8148638" cy="1600200"/>
            <a:chOff x="152400" y="2971800"/>
            <a:chExt cx="8148638" cy="1600200"/>
          </a:xfrm>
        </p:grpSpPr>
        <p:grpSp>
          <p:nvGrpSpPr>
            <p:cNvPr id="243717" name="Group 8"/>
            <p:cNvGrpSpPr>
              <a:grpSpLocks/>
            </p:cNvGrpSpPr>
            <p:nvPr/>
          </p:nvGrpSpPr>
          <p:grpSpPr bwMode="auto">
            <a:xfrm>
              <a:off x="152400" y="2971800"/>
              <a:ext cx="8148638" cy="1289050"/>
              <a:chOff x="227" y="1562"/>
              <a:chExt cx="5133" cy="812"/>
            </a:xfrm>
          </p:grpSpPr>
          <p:sp>
            <p:nvSpPr>
              <p:cNvPr id="243721" name="Line 9"/>
              <p:cNvSpPr>
                <a:spLocks noChangeShapeType="1"/>
              </p:cNvSpPr>
              <p:nvPr/>
            </p:nvSpPr>
            <p:spPr bwMode="auto">
              <a:xfrm>
                <a:off x="296" y="176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2" name="Line 10"/>
              <p:cNvSpPr>
                <a:spLocks noChangeShapeType="1"/>
              </p:cNvSpPr>
              <p:nvPr/>
            </p:nvSpPr>
            <p:spPr bwMode="auto">
              <a:xfrm>
                <a:off x="528" y="177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3" name="Line 11"/>
              <p:cNvSpPr>
                <a:spLocks noChangeShapeType="1"/>
              </p:cNvSpPr>
              <p:nvPr/>
            </p:nvSpPr>
            <p:spPr bwMode="auto">
              <a:xfrm>
                <a:off x="2784" y="177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4" name="Line 12"/>
              <p:cNvSpPr>
                <a:spLocks noChangeShapeType="1"/>
              </p:cNvSpPr>
              <p:nvPr/>
            </p:nvSpPr>
            <p:spPr bwMode="auto">
              <a:xfrm>
                <a:off x="5136" y="177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5" name="Line 13"/>
              <p:cNvSpPr>
                <a:spLocks noChangeShapeType="1"/>
              </p:cNvSpPr>
              <p:nvPr/>
            </p:nvSpPr>
            <p:spPr bwMode="auto">
              <a:xfrm>
                <a:off x="536" y="1906"/>
                <a:ext cx="11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6" name="Line 14"/>
              <p:cNvSpPr>
                <a:spLocks noChangeShapeType="1"/>
              </p:cNvSpPr>
              <p:nvPr/>
            </p:nvSpPr>
            <p:spPr bwMode="auto">
              <a:xfrm>
                <a:off x="1736" y="1762"/>
                <a:ext cx="10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7" name="Line 15"/>
              <p:cNvSpPr>
                <a:spLocks noChangeShapeType="1"/>
              </p:cNvSpPr>
              <p:nvPr/>
            </p:nvSpPr>
            <p:spPr bwMode="auto">
              <a:xfrm>
                <a:off x="1728" y="177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8" name="Line 16"/>
              <p:cNvSpPr>
                <a:spLocks noChangeShapeType="1"/>
              </p:cNvSpPr>
              <p:nvPr/>
            </p:nvSpPr>
            <p:spPr bwMode="auto">
              <a:xfrm>
                <a:off x="2792" y="1906"/>
                <a:ext cx="11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9" name="Line 17"/>
              <p:cNvSpPr>
                <a:spLocks noChangeShapeType="1"/>
              </p:cNvSpPr>
              <p:nvPr/>
            </p:nvSpPr>
            <p:spPr bwMode="auto">
              <a:xfrm>
                <a:off x="3992" y="1762"/>
                <a:ext cx="11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30" name="Line 18"/>
              <p:cNvSpPr>
                <a:spLocks noChangeShapeType="1"/>
              </p:cNvSpPr>
              <p:nvPr/>
            </p:nvSpPr>
            <p:spPr bwMode="auto">
              <a:xfrm>
                <a:off x="3984" y="177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31" name="Line 19"/>
              <p:cNvSpPr>
                <a:spLocks noChangeShapeType="1"/>
              </p:cNvSpPr>
              <p:nvPr/>
            </p:nvSpPr>
            <p:spPr bwMode="auto">
              <a:xfrm>
                <a:off x="5136" y="190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32" name="Rectangle 20"/>
              <p:cNvSpPr>
                <a:spLocks noChangeArrowheads="1"/>
              </p:cNvSpPr>
              <p:nvPr/>
            </p:nvSpPr>
            <p:spPr bwMode="auto">
              <a:xfrm>
                <a:off x="227" y="1758"/>
                <a:ext cx="31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Clk</a:t>
                </a:r>
              </a:p>
            </p:txBody>
          </p:sp>
          <p:sp>
            <p:nvSpPr>
              <p:cNvPr id="243733" name="Rectangle 21"/>
              <p:cNvSpPr>
                <a:spLocks noChangeArrowheads="1"/>
              </p:cNvSpPr>
              <p:nvPr/>
            </p:nvSpPr>
            <p:spPr bwMode="auto">
              <a:xfrm>
                <a:off x="536" y="2176"/>
                <a:ext cx="2240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43734" name="Rectangle 22"/>
              <p:cNvSpPr>
                <a:spLocks noChangeArrowheads="1"/>
              </p:cNvSpPr>
              <p:nvPr/>
            </p:nvSpPr>
            <p:spPr bwMode="auto">
              <a:xfrm>
                <a:off x="2792" y="2176"/>
                <a:ext cx="2336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43735" name="Rectangle 23"/>
              <p:cNvSpPr>
                <a:spLocks noChangeArrowheads="1"/>
              </p:cNvSpPr>
              <p:nvPr/>
            </p:nvSpPr>
            <p:spPr bwMode="auto">
              <a:xfrm>
                <a:off x="1379" y="2164"/>
                <a:ext cx="25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lw</a:t>
                </a:r>
              </a:p>
            </p:txBody>
          </p:sp>
          <p:sp>
            <p:nvSpPr>
              <p:cNvPr id="243736" name="Rectangle 24"/>
              <p:cNvSpPr>
                <a:spLocks noChangeArrowheads="1"/>
              </p:cNvSpPr>
              <p:nvPr/>
            </p:nvSpPr>
            <p:spPr bwMode="auto">
              <a:xfrm>
                <a:off x="3779" y="2164"/>
                <a:ext cx="28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sw</a:t>
                </a:r>
              </a:p>
            </p:txBody>
          </p:sp>
          <p:sp>
            <p:nvSpPr>
              <p:cNvPr id="243737" name="Line 25"/>
              <p:cNvSpPr>
                <a:spLocks noChangeShapeType="1"/>
              </p:cNvSpPr>
              <p:nvPr/>
            </p:nvSpPr>
            <p:spPr bwMode="auto">
              <a:xfrm flipV="1">
                <a:off x="4704" y="2160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38" name="Rectangle 26"/>
              <p:cNvSpPr>
                <a:spLocks noChangeArrowheads="1"/>
              </p:cNvSpPr>
              <p:nvPr/>
            </p:nvSpPr>
            <p:spPr bwMode="auto">
              <a:xfrm>
                <a:off x="4691" y="2164"/>
                <a:ext cx="114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endParaRPr lang="en-GB" altLang="en-US" sz="1400" b="1">
                  <a:solidFill>
                    <a:srgbClr val="CC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739" name="Line 27"/>
              <p:cNvSpPr>
                <a:spLocks noChangeShapeType="1"/>
              </p:cNvSpPr>
              <p:nvPr/>
            </p:nvSpPr>
            <p:spPr bwMode="auto">
              <a:xfrm flipV="1">
                <a:off x="528" y="1562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40" name="Rectangle 28"/>
              <p:cNvSpPr>
                <a:spLocks noChangeArrowheads="1"/>
              </p:cNvSpPr>
              <p:nvPr/>
            </p:nvSpPr>
            <p:spPr bwMode="auto">
              <a:xfrm>
                <a:off x="1392" y="1566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1</a:t>
                </a:r>
              </a:p>
            </p:txBody>
          </p:sp>
          <p:sp>
            <p:nvSpPr>
              <p:cNvPr id="243741" name="Line 29"/>
              <p:cNvSpPr>
                <a:spLocks noChangeShapeType="1"/>
              </p:cNvSpPr>
              <p:nvPr/>
            </p:nvSpPr>
            <p:spPr bwMode="auto">
              <a:xfrm flipV="1">
                <a:off x="2784" y="1562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42" name="Line 30"/>
              <p:cNvSpPr>
                <a:spLocks noChangeShapeType="1"/>
              </p:cNvSpPr>
              <p:nvPr/>
            </p:nvSpPr>
            <p:spPr bwMode="auto">
              <a:xfrm flipV="1">
                <a:off x="5136" y="1562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43" name="Rectangle 31"/>
              <p:cNvSpPr>
                <a:spLocks noChangeArrowheads="1"/>
              </p:cNvSpPr>
              <p:nvPr/>
            </p:nvSpPr>
            <p:spPr bwMode="auto">
              <a:xfrm>
                <a:off x="3696" y="1566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2</a:t>
                </a:r>
              </a:p>
            </p:txBody>
          </p:sp>
          <p:sp>
            <p:nvSpPr>
              <p:cNvPr id="243744" name="Line 32"/>
              <p:cNvSpPr>
                <a:spLocks noChangeShapeType="1"/>
              </p:cNvSpPr>
              <p:nvPr/>
            </p:nvSpPr>
            <p:spPr bwMode="auto">
              <a:xfrm>
                <a:off x="536" y="1666"/>
                <a:ext cx="8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45" name="Line 33"/>
              <p:cNvSpPr>
                <a:spLocks noChangeShapeType="1"/>
              </p:cNvSpPr>
              <p:nvPr/>
            </p:nvSpPr>
            <p:spPr bwMode="auto">
              <a:xfrm>
                <a:off x="2792" y="1666"/>
                <a:ext cx="8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46" name="Line 34"/>
              <p:cNvSpPr>
                <a:spLocks noChangeShapeType="1"/>
              </p:cNvSpPr>
              <p:nvPr/>
            </p:nvSpPr>
            <p:spPr bwMode="auto">
              <a:xfrm flipH="1">
                <a:off x="4216" y="1666"/>
                <a:ext cx="9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47" name="Line 35"/>
              <p:cNvSpPr>
                <a:spLocks noChangeShapeType="1"/>
              </p:cNvSpPr>
              <p:nvPr/>
            </p:nvSpPr>
            <p:spPr bwMode="auto">
              <a:xfrm flipH="1">
                <a:off x="1872" y="1680"/>
                <a:ext cx="9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718" name="Rectangle 36"/>
            <p:cNvSpPr>
              <a:spLocks noChangeArrowheads="1"/>
            </p:cNvSpPr>
            <p:nvPr/>
          </p:nvSpPr>
          <p:spPr bwMode="auto">
            <a:xfrm>
              <a:off x="7239000" y="3962400"/>
              <a:ext cx="685800" cy="2555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3719" name="Line 37"/>
            <p:cNvSpPr>
              <a:spLocks noChangeShapeType="1"/>
            </p:cNvSpPr>
            <p:nvPr/>
          </p:nvSpPr>
          <p:spPr bwMode="auto">
            <a:xfrm flipV="1">
              <a:off x="7162800" y="43434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3720" name="Text Box 38"/>
          <p:cNvSpPr txBox="1">
            <a:spLocks noChangeArrowheads="1"/>
          </p:cNvSpPr>
          <p:nvPr/>
        </p:nvSpPr>
        <p:spPr bwMode="auto">
          <a:xfrm>
            <a:off x="6096000" y="4495800"/>
            <a:ext cx="230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>
                <a:solidFill>
                  <a:srgbClr val="008000"/>
                </a:solidFill>
              </a:rPr>
              <a:t>σπατάλη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l-GR" altLang="en-US" sz="2400" b="1">
                <a:solidFill>
                  <a:srgbClr val="008000"/>
                </a:solidFill>
              </a:rPr>
              <a:t>χρόνου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Rectangle 6" descr="MULTICYCLE"/>
          <p:cNvSpPr>
            <a:spLocks noChangeArrowheads="1"/>
          </p:cNvSpPr>
          <p:nvPr/>
        </p:nvSpPr>
        <p:spPr bwMode="auto">
          <a:xfrm>
            <a:off x="913263" y="3657600"/>
            <a:ext cx="7467600" cy="990600"/>
          </a:xfrm>
          <a:prstGeom prst="rect">
            <a:avLst/>
          </a:prstGeom>
          <a:solidFill>
            <a:srgbClr val="FFFF99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677B4-77B5-46BE-BB4D-EE72C9E742EF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Multicycle Datapath </a:t>
            </a:r>
            <a:r>
              <a:rPr lang="el-GR" altLang="en-US" smtClean="0">
                <a:solidFill>
                  <a:schemeClr val="accent2"/>
                </a:solidFill>
              </a:rPr>
              <a:t>Σχεδίαση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4347857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CC6600"/>
                </a:solidFill>
              </a:rPr>
              <a:t>ΙΔΕΑ:</a:t>
            </a:r>
            <a:r>
              <a:rPr lang="el-GR" altLang="en-US" sz="2800" dirty="0" smtClean="0"/>
              <a:t> μικρός κύκλος ρολογιού και η κάθε εντολή θα εκτελείται σε παραπάνω από έναν κύκλο! </a:t>
            </a:r>
          </a:p>
          <a:p>
            <a:pPr lvl="2" eaLnBrk="1" hangingPunct="1"/>
            <a:r>
              <a:rPr lang="el-GR" altLang="en-US" sz="2000" dirty="0" smtClean="0"/>
              <a:t>«σπάμε» τις εντολές σε μικρότερα </a:t>
            </a:r>
            <a:r>
              <a:rPr lang="el-GR" altLang="en-US" sz="2000" b="1" dirty="0" smtClean="0">
                <a:solidFill>
                  <a:srgbClr val="FF9900"/>
                </a:solidFill>
              </a:rPr>
              <a:t>βήματα</a:t>
            </a:r>
            <a:r>
              <a:rPr lang="el-GR" altLang="en-US" sz="2000" dirty="0" smtClean="0"/>
              <a:t> (1 βήμα = 1 κύκλος)</a:t>
            </a:r>
            <a:endParaRPr lang="en-US" altLang="en-US" sz="2000" dirty="0" smtClean="0"/>
          </a:p>
          <a:p>
            <a:pPr lvl="2" eaLnBrk="1" hangingPunct="1"/>
            <a:r>
              <a:rPr lang="el-GR" altLang="en-US" sz="2000" dirty="0" smtClean="0"/>
              <a:t>‘ζυγίζουμε’ τα βήματα να θέλουν «παρόμοιο» χρόνο εκτέλεσης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n-US" sz="2000" dirty="0" smtClean="0"/>
              <a:t>ο κάθε κύκλος χρησιμοποιεί διαφορετικά </a:t>
            </a:r>
            <a:r>
              <a:rPr lang="el-GR" altLang="en-US" sz="2000" dirty="0"/>
              <a:t>κομμάτια </a:t>
            </a:r>
            <a:r>
              <a:rPr lang="en-US" altLang="en-US" sz="2000" dirty="0" err="1" smtClean="0"/>
              <a:t>datapath</a:t>
            </a:r>
            <a:endParaRPr lang="en-US" altLang="en-US" sz="2000" dirty="0" smtClean="0"/>
          </a:p>
          <a:p>
            <a:pPr lvl="1" eaLnBrk="1" hangingPunct="1">
              <a:buFontTx/>
              <a:buNone/>
            </a:pPr>
            <a:r>
              <a:rPr lang="el-GR" altLang="en-US" sz="2400" dirty="0" smtClean="0"/>
              <a:t>    </a:t>
            </a:r>
            <a:r>
              <a:rPr lang="el-GR" altLang="en-US" sz="2400" b="1" dirty="0" smtClean="0"/>
              <a:t>Προσοχή! Οι διάφορες εντολές αποτελούνται από διαφορετικό αριθμό βημάτων</a:t>
            </a:r>
            <a:endParaRPr lang="en-US" altLang="en-US" sz="2400" b="1" dirty="0" smtClean="0"/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r>
              <a:rPr lang="en-US" altLang="en-US" sz="2800" dirty="0" err="1" smtClean="0"/>
              <a:t>Multicycle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Datapath</a:t>
            </a:r>
            <a:r>
              <a:rPr lang="en-US" altLang="en-US" sz="2800" dirty="0" smtClean="0"/>
              <a:t> (</a:t>
            </a:r>
            <a:r>
              <a:rPr lang="el-GR" altLang="en-US" sz="2800" dirty="0" smtClean="0"/>
              <a:t>πολλών κύκλων): επιτρέπει πιο «γρήγορο» ρολόι</a:t>
            </a:r>
            <a:r>
              <a:rPr lang="en-US" altLang="en-US" sz="2800" dirty="0" smtClean="0"/>
              <a:t> (</a:t>
            </a:r>
            <a:r>
              <a:rPr lang="el-GR" altLang="en-US" sz="2800" dirty="0" smtClean="0"/>
              <a:t>καινούρια τεχνολογία)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0A280-13F3-4A36-8E84-A6A799A8DEF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457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Multicycle Datapath </a:t>
            </a:r>
            <a:r>
              <a:rPr lang="el-GR" altLang="en-US" smtClean="0">
                <a:solidFill>
                  <a:schemeClr val="accent2"/>
                </a:solidFill>
              </a:rPr>
              <a:t>Σχεδίαση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3340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l-GR" altLang="en-US" sz="2000" b="1" dirty="0" smtClean="0">
                <a:solidFill>
                  <a:srgbClr val="996633"/>
                </a:solidFill>
              </a:rPr>
              <a:t>Στο τέλος του κύκλου:</a:t>
            </a:r>
            <a:endParaRPr lang="en-US" altLang="en-US" sz="2000" b="1" dirty="0" smtClean="0">
              <a:solidFill>
                <a:srgbClr val="996633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n-US" sz="1800" dirty="0" smtClean="0"/>
              <a:t>Σώνουμε τις τιμές που χρειαζόμαστε σε </a:t>
            </a:r>
            <a:r>
              <a:rPr lang="el-GR" altLang="en-US" sz="1800" i="1" dirty="0" smtClean="0"/>
              <a:t>επόμενο κύκλο</a:t>
            </a:r>
            <a:r>
              <a:rPr lang="el-GR" altLang="en-US" sz="1800" dirty="0" smtClean="0"/>
              <a:t> σε </a:t>
            </a:r>
            <a:r>
              <a:rPr lang="el-GR" altLang="en-US" sz="1800" b="1" dirty="0" smtClean="0"/>
              <a:t>εσωτερικούς </a:t>
            </a:r>
            <a:r>
              <a:rPr lang="en-US" altLang="en-US" sz="1800" b="1" dirty="0" smtClean="0"/>
              <a:t>registers </a:t>
            </a:r>
            <a:r>
              <a:rPr lang="en-US" altLang="en-US" sz="1800" dirty="0" smtClean="0"/>
              <a:t>(</a:t>
            </a:r>
            <a:r>
              <a:rPr lang="el-GR" altLang="en-US" sz="1800" dirty="0" smtClean="0"/>
              <a:t>δεν τους βλέπει ο προγραμματιστής</a:t>
            </a:r>
            <a:r>
              <a:rPr lang="en-US" altLang="en-US" sz="1800" dirty="0" smtClean="0"/>
              <a:t>). </a:t>
            </a:r>
            <a:r>
              <a:rPr lang="el-GR" altLang="en-US" sz="1800" dirty="0" smtClean="0"/>
              <a:t>Όλοι οι </a:t>
            </a:r>
            <a:r>
              <a:rPr lang="en-US" altLang="en-US" sz="1800" dirty="0" smtClean="0"/>
              <a:t>registers </a:t>
            </a:r>
            <a:r>
              <a:rPr lang="el-GR" altLang="en-US" sz="1800" dirty="0" smtClean="0"/>
              <a:t>(εκτός από </a:t>
            </a:r>
            <a:r>
              <a:rPr lang="en-US" altLang="en-US" sz="1800" dirty="0" err="1" smtClean="0"/>
              <a:t>IR</a:t>
            </a:r>
            <a:r>
              <a:rPr lang="en-US" altLang="en-US" sz="1800" dirty="0" smtClean="0"/>
              <a:t>) </a:t>
            </a:r>
            <a:r>
              <a:rPr lang="el-GR" altLang="en-US" sz="1800" dirty="0" smtClean="0"/>
              <a:t>γράφονται μεταξύ διαδοχικών κύκλων ρολογιού</a:t>
            </a:r>
            <a:endParaRPr lang="en-US" alt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15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b="1" dirty="0" err="1" smtClean="0">
                <a:solidFill>
                  <a:srgbClr val="FF3300"/>
                </a:solidFill>
              </a:rPr>
              <a:t>IR</a:t>
            </a:r>
            <a:r>
              <a:rPr lang="en-US" altLang="en-US" sz="1800" dirty="0" smtClean="0"/>
              <a:t> – Instruction Register	</a:t>
            </a:r>
            <a:r>
              <a:rPr lang="el-GR" altLang="en-US" sz="1800" dirty="0" smtClean="0"/>
              <a:t>          </a:t>
            </a:r>
            <a:r>
              <a:rPr lang="en-US" altLang="en-US" sz="2000" b="1" dirty="0" err="1" smtClean="0">
                <a:solidFill>
                  <a:srgbClr val="FF3300"/>
                </a:solidFill>
              </a:rPr>
              <a:t>MDR</a:t>
            </a:r>
            <a:r>
              <a:rPr lang="en-US" altLang="en-US" sz="2000" dirty="0" smtClean="0"/>
              <a:t> </a:t>
            </a:r>
            <a:r>
              <a:rPr lang="en-US" altLang="en-US" sz="1800" dirty="0" smtClean="0"/>
              <a:t>– Memory Data Register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FF3300"/>
                </a:solidFill>
              </a:rPr>
              <a:t>A, B</a:t>
            </a:r>
            <a:r>
              <a:rPr lang="en-US" altLang="en-US" sz="1800" dirty="0" smtClean="0"/>
              <a:t> – </a:t>
            </a:r>
            <a:r>
              <a:rPr lang="en-US" altLang="en-US" sz="1800" dirty="0" err="1" smtClean="0"/>
              <a:t>regfile</a:t>
            </a:r>
            <a:r>
              <a:rPr lang="en-US" altLang="en-US" sz="1800" dirty="0" smtClean="0"/>
              <a:t> read data registers</a:t>
            </a:r>
            <a:r>
              <a:rPr lang="el-GR" altLang="en-US" sz="1800" dirty="0" smtClean="0"/>
              <a:t>       </a:t>
            </a:r>
            <a:r>
              <a:rPr lang="en-US" altLang="en-US" sz="2000" b="1" dirty="0" err="1" smtClean="0">
                <a:solidFill>
                  <a:srgbClr val="FF3300"/>
                </a:solidFill>
              </a:rPr>
              <a:t>ALUout</a:t>
            </a:r>
            <a:r>
              <a:rPr lang="en-US" altLang="en-US" sz="1800" b="1" dirty="0" smtClean="0"/>
              <a:t> </a:t>
            </a:r>
            <a:r>
              <a:rPr lang="en-US" altLang="en-US" sz="1800" dirty="0" smtClean="0"/>
              <a:t>– </a:t>
            </a:r>
            <a:r>
              <a:rPr lang="en-US" altLang="en-US" sz="1800" dirty="0" err="1" smtClean="0"/>
              <a:t>ALU</a:t>
            </a:r>
            <a:r>
              <a:rPr lang="en-US" altLang="en-US" sz="1800" dirty="0" smtClean="0"/>
              <a:t> output register</a:t>
            </a:r>
          </a:p>
        </p:txBody>
      </p:sp>
      <p:grpSp>
        <p:nvGrpSpPr>
          <p:cNvPr id="245765" name="Group 4" descr="MULTICYCLE"/>
          <p:cNvGrpSpPr>
            <a:grpSpLocks/>
          </p:cNvGrpSpPr>
          <p:nvPr/>
        </p:nvGrpSpPr>
        <p:grpSpPr bwMode="auto">
          <a:xfrm>
            <a:off x="990600" y="2209800"/>
            <a:ext cx="7162800" cy="2743200"/>
            <a:chOff x="672" y="2448"/>
            <a:chExt cx="4512" cy="1728"/>
          </a:xfrm>
        </p:grpSpPr>
        <p:sp>
          <p:nvSpPr>
            <p:cNvPr id="245769" name="Rectangle 5"/>
            <p:cNvSpPr>
              <a:spLocks noChangeArrowheads="1"/>
            </p:cNvSpPr>
            <p:nvPr/>
          </p:nvSpPr>
          <p:spPr bwMode="auto">
            <a:xfrm>
              <a:off x="1339" y="2999"/>
              <a:ext cx="801" cy="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770" name="Rectangle 6"/>
            <p:cNvSpPr>
              <a:spLocks noChangeArrowheads="1"/>
            </p:cNvSpPr>
            <p:nvPr/>
          </p:nvSpPr>
          <p:spPr bwMode="auto">
            <a:xfrm>
              <a:off x="841" y="2963"/>
              <a:ext cx="126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771" name="Line 7"/>
            <p:cNvSpPr>
              <a:spLocks noChangeShapeType="1"/>
            </p:cNvSpPr>
            <p:nvPr/>
          </p:nvSpPr>
          <p:spPr bwMode="auto">
            <a:xfrm>
              <a:off x="967" y="3147"/>
              <a:ext cx="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72" name="Text Box 8"/>
            <p:cNvSpPr txBox="1">
              <a:spLocks noChangeArrowheads="1"/>
            </p:cNvSpPr>
            <p:nvPr/>
          </p:nvSpPr>
          <p:spPr bwMode="auto">
            <a:xfrm>
              <a:off x="1305" y="2999"/>
              <a:ext cx="4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en-US" altLang="en-US" sz="1200">
                <a:latin typeface="Arial" pitchFamily="34" charset="0"/>
                <a:cs typeface="Arial" pitchFamily="34" charset="0"/>
              </a:endParaRPr>
            </a:p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245773" name="Text Box 9"/>
            <p:cNvSpPr txBox="1">
              <a:spLocks noChangeArrowheads="1"/>
            </p:cNvSpPr>
            <p:nvPr/>
          </p:nvSpPr>
          <p:spPr bwMode="auto">
            <a:xfrm>
              <a:off x="1469" y="3257"/>
              <a:ext cx="7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Data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(Instr. or Data)</a:t>
              </a:r>
            </a:p>
          </p:txBody>
        </p:sp>
        <p:sp>
          <p:nvSpPr>
            <p:cNvPr id="245774" name="Text Box 10"/>
            <p:cNvSpPr txBox="1">
              <a:spLocks noChangeArrowheads="1"/>
            </p:cNvSpPr>
            <p:nvPr/>
          </p:nvSpPr>
          <p:spPr bwMode="auto">
            <a:xfrm>
              <a:off x="1697" y="2999"/>
              <a:ext cx="4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245775" name="Text Box 11"/>
            <p:cNvSpPr txBox="1">
              <a:spLocks noChangeArrowheads="1"/>
            </p:cNvSpPr>
            <p:nvPr/>
          </p:nvSpPr>
          <p:spPr bwMode="auto">
            <a:xfrm rot="-5400000">
              <a:off x="778" y="3062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PC</a:t>
              </a:r>
            </a:p>
          </p:txBody>
        </p:sp>
        <p:sp>
          <p:nvSpPr>
            <p:cNvPr id="245776" name="Line 12"/>
            <p:cNvSpPr>
              <a:spLocks noChangeShapeType="1"/>
            </p:cNvSpPr>
            <p:nvPr/>
          </p:nvSpPr>
          <p:spPr bwMode="auto">
            <a:xfrm>
              <a:off x="672" y="3147"/>
              <a:ext cx="1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77" name="Rectangle 13"/>
            <p:cNvSpPr>
              <a:spLocks noChangeArrowheads="1"/>
            </p:cNvSpPr>
            <p:nvPr/>
          </p:nvSpPr>
          <p:spPr bwMode="auto">
            <a:xfrm>
              <a:off x="2823" y="3036"/>
              <a:ext cx="801" cy="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778" name="Line 14"/>
            <p:cNvSpPr>
              <a:spLocks noChangeShapeType="1"/>
            </p:cNvSpPr>
            <p:nvPr/>
          </p:nvSpPr>
          <p:spPr bwMode="auto">
            <a:xfrm>
              <a:off x="3624" y="3183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79" name="Line 15"/>
            <p:cNvSpPr>
              <a:spLocks noChangeShapeType="1"/>
            </p:cNvSpPr>
            <p:nvPr/>
          </p:nvSpPr>
          <p:spPr bwMode="auto">
            <a:xfrm>
              <a:off x="3624" y="3588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0" name="Line 16"/>
            <p:cNvSpPr>
              <a:spLocks noChangeShapeType="1"/>
            </p:cNvSpPr>
            <p:nvPr/>
          </p:nvSpPr>
          <p:spPr bwMode="auto">
            <a:xfrm>
              <a:off x="4748" y="3404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1" name="Text Box 17"/>
            <p:cNvSpPr txBox="1">
              <a:spLocks noChangeArrowheads="1"/>
            </p:cNvSpPr>
            <p:nvPr/>
          </p:nvSpPr>
          <p:spPr bwMode="auto">
            <a:xfrm>
              <a:off x="2780" y="3587"/>
              <a:ext cx="5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45782" name="Text Box 18"/>
            <p:cNvSpPr txBox="1">
              <a:spLocks noChangeArrowheads="1"/>
            </p:cNvSpPr>
            <p:nvPr/>
          </p:nvSpPr>
          <p:spPr bwMode="auto">
            <a:xfrm>
              <a:off x="2780" y="3037"/>
              <a:ext cx="6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1</a:t>
              </a:r>
            </a:p>
          </p:txBody>
        </p:sp>
        <p:sp>
          <p:nvSpPr>
            <p:cNvPr id="245783" name="Text Box 19"/>
            <p:cNvSpPr txBox="1">
              <a:spLocks noChangeArrowheads="1"/>
            </p:cNvSpPr>
            <p:nvPr/>
          </p:nvSpPr>
          <p:spPr bwMode="auto">
            <a:xfrm>
              <a:off x="2780" y="3221"/>
              <a:ext cx="6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2</a:t>
              </a:r>
            </a:p>
          </p:txBody>
        </p:sp>
        <p:sp>
          <p:nvSpPr>
            <p:cNvPr id="245784" name="Text Box 20"/>
            <p:cNvSpPr txBox="1">
              <a:spLocks noChangeArrowheads="1"/>
            </p:cNvSpPr>
            <p:nvPr/>
          </p:nvSpPr>
          <p:spPr bwMode="auto">
            <a:xfrm>
              <a:off x="2780" y="3403"/>
              <a:ext cx="5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Addr</a:t>
              </a:r>
            </a:p>
          </p:txBody>
        </p:sp>
        <p:sp>
          <p:nvSpPr>
            <p:cNvPr id="245785" name="Text Box 21"/>
            <p:cNvSpPr txBox="1">
              <a:spLocks noChangeArrowheads="1"/>
            </p:cNvSpPr>
            <p:nvPr/>
          </p:nvSpPr>
          <p:spPr bwMode="auto">
            <a:xfrm>
              <a:off x="2930" y="3170"/>
              <a:ext cx="499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Register</a:t>
              </a:r>
            </a:p>
            <a:p>
              <a:pPr algn="ctr">
                <a:lnSpc>
                  <a:spcPct val="75000"/>
                </a:lnSpc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75000"/>
                </a:lnSpc>
              </a:pPr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File</a:t>
              </a:r>
            </a:p>
          </p:txBody>
        </p:sp>
        <p:sp>
          <p:nvSpPr>
            <p:cNvPr id="245786" name="Text Box 22"/>
            <p:cNvSpPr txBox="1">
              <a:spLocks noChangeArrowheads="1"/>
            </p:cNvSpPr>
            <p:nvPr/>
          </p:nvSpPr>
          <p:spPr bwMode="auto">
            <a:xfrm>
              <a:off x="3264" y="3120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1</a:t>
              </a:r>
            </a:p>
          </p:txBody>
        </p:sp>
        <p:sp>
          <p:nvSpPr>
            <p:cNvPr id="245787" name="Text Box 23"/>
            <p:cNvSpPr txBox="1">
              <a:spLocks noChangeArrowheads="1"/>
            </p:cNvSpPr>
            <p:nvPr/>
          </p:nvSpPr>
          <p:spPr bwMode="auto">
            <a:xfrm>
              <a:off x="3264" y="3456"/>
              <a:ext cx="4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2</a:t>
              </a:r>
            </a:p>
          </p:txBody>
        </p:sp>
        <p:sp>
          <p:nvSpPr>
            <p:cNvPr id="245788" name="Freeform 24"/>
            <p:cNvSpPr>
              <a:spLocks/>
            </p:cNvSpPr>
            <p:nvPr/>
          </p:nvSpPr>
          <p:spPr bwMode="auto">
            <a:xfrm>
              <a:off x="4453" y="3073"/>
              <a:ext cx="295" cy="625"/>
            </a:xfrm>
            <a:custGeom>
              <a:avLst/>
              <a:gdLst>
                <a:gd name="T0" fmla="*/ 0 w 388"/>
                <a:gd name="T1" fmla="*/ 0 h 1099"/>
                <a:gd name="T2" fmla="*/ 0 w 388"/>
                <a:gd name="T3" fmla="*/ 14 h 1099"/>
                <a:gd name="T4" fmla="*/ 21 w 388"/>
                <a:gd name="T5" fmla="*/ 19 h 1099"/>
                <a:gd name="T6" fmla="*/ 0 w 388"/>
                <a:gd name="T7" fmla="*/ 23 h 1099"/>
                <a:gd name="T8" fmla="*/ 0 w 388"/>
                <a:gd name="T9" fmla="*/ 37 h 1099"/>
                <a:gd name="T10" fmla="*/ 75 w 388"/>
                <a:gd name="T11" fmla="*/ 27 h 1099"/>
                <a:gd name="T12" fmla="*/ 75 w 388"/>
                <a:gd name="T13" fmla="*/ 10 h 1099"/>
                <a:gd name="T14" fmla="*/ 0 w 388"/>
                <a:gd name="T15" fmla="*/ 0 h 10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1099"/>
                <a:gd name="T26" fmla="*/ 388 w 388"/>
                <a:gd name="T27" fmla="*/ 1099 h 10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1099">
                  <a:moveTo>
                    <a:pt x="0" y="0"/>
                  </a:moveTo>
                  <a:lnTo>
                    <a:pt x="0" y="427"/>
                  </a:lnTo>
                  <a:lnTo>
                    <a:pt x="111" y="553"/>
                  </a:lnTo>
                  <a:lnTo>
                    <a:pt x="0" y="671"/>
                  </a:lnTo>
                  <a:lnTo>
                    <a:pt x="0" y="1098"/>
                  </a:lnTo>
                  <a:lnTo>
                    <a:pt x="387" y="790"/>
                  </a:lnTo>
                  <a:lnTo>
                    <a:pt x="387" y="30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9" name="Rectangle 25"/>
            <p:cNvSpPr>
              <a:spLocks noChangeArrowheads="1"/>
            </p:cNvSpPr>
            <p:nvPr/>
          </p:nvSpPr>
          <p:spPr bwMode="auto">
            <a:xfrm>
              <a:off x="4509" y="3367"/>
              <a:ext cx="2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ALU</a:t>
              </a:r>
            </a:p>
          </p:txBody>
        </p:sp>
        <p:sp>
          <p:nvSpPr>
            <p:cNvPr id="245790" name="Line 26"/>
            <p:cNvSpPr>
              <a:spLocks noChangeShapeType="1"/>
            </p:cNvSpPr>
            <p:nvPr/>
          </p:nvSpPr>
          <p:spPr bwMode="auto">
            <a:xfrm flipH="1">
              <a:off x="5184" y="2595"/>
              <a:ext cx="0" cy="1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1" name="Line 27"/>
            <p:cNvSpPr>
              <a:spLocks noChangeShapeType="1"/>
            </p:cNvSpPr>
            <p:nvPr/>
          </p:nvSpPr>
          <p:spPr bwMode="auto">
            <a:xfrm>
              <a:off x="2612" y="4176"/>
              <a:ext cx="2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2" name="Line 28"/>
            <p:cNvSpPr>
              <a:spLocks noChangeShapeType="1"/>
            </p:cNvSpPr>
            <p:nvPr/>
          </p:nvSpPr>
          <p:spPr bwMode="auto">
            <a:xfrm>
              <a:off x="1220" y="2779"/>
              <a:ext cx="1" cy="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3" name="Text Box 29"/>
            <p:cNvSpPr txBox="1">
              <a:spLocks noChangeArrowheads="1"/>
            </p:cNvSpPr>
            <p:nvPr/>
          </p:nvSpPr>
          <p:spPr bwMode="auto">
            <a:xfrm>
              <a:off x="1305" y="3441"/>
              <a:ext cx="5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en-US" altLang="en-US" sz="1200">
                <a:latin typeface="Arial" pitchFamily="34" charset="0"/>
                <a:cs typeface="Arial" pitchFamily="34" charset="0"/>
              </a:endParaRPr>
            </a:p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45794" name="Rectangle 30"/>
            <p:cNvSpPr>
              <a:spLocks noChangeArrowheads="1"/>
            </p:cNvSpPr>
            <p:nvPr/>
          </p:nvSpPr>
          <p:spPr bwMode="auto">
            <a:xfrm>
              <a:off x="2359" y="2816"/>
              <a:ext cx="126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795" name="Text Box 31"/>
            <p:cNvSpPr txBox="1">
              <a:spLocks noChangeArrowheads="1"/>
            </p:cNvSpPr>
            <p:nvPr/>
          </p:nvSpPr>
          <p:spPr bwMode="auto">
            <a:xfrm rot="16200000" flipH="1">
              <a:off x="2333" y="2947"/>
              <a:ext cx="2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IR</a:t>
              </a:r>
            </a:p>
          </p:txBody>
        </p:sp>
        <p:sp>
          <p:nvSpPr>
            <p:cNvPr id="245796" name="Rectangle 32"/>
            <p:cNvSpPr>
              <a:spLocks noChangeArrowheads="1"/>
            </p:cNvSpPr>
            <p:nvPr/>
          </p:nvSpPr>
          <p:spPr bwMode="auto">
            <a:xfrm>
              <a:off x="2359" y="3514"/>
              <a:ext cx="126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797" name="Text Box 33"/>
            <p:cNvSpPr txBox="1">
              <a:spLocks noChangeArrowheads="1"/>
            </p:cNvSpPr>
            <p:nvPr/>
          </p:nvSpPr>
          <p:spPr bwMode="auto">
            <a:xfrm rot="-5400000">
              <a:off x="2272" y="3632"/>
              <a:ext cx="3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MDR</a:t>
              </a:r>
            </a:p>
          </p:txBody>
        </p:sp>
        <p:sp>
          <p:nvSpPr>
            <p:cNvPr id="245798" name="Line 34"/>
            <p:cNvSpPr>
              <a:spLocks noChangeShapeType="1"/>
            </p:cNvSpPr>
            <p:nvPr/>
          </p:nvSpPr>
          <p:spPr bwMode="auto">
            <a:xfrm>
              <a:off x="2148" y="3367"/>
              <a:ext cx="8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9" name="Line 35"/>
            <p:cNvSpPr>
              <a:spLocks noChangeShapeType="1"/>
            </p:cNvSpPr>
            <p:nvPr/>
          </p:nvSpPr>
          <p:spPr bwMode="auto">
            <a:xfrm>
              <a:off x="2232" y="2999"/>
              <a:ext cx="1" cy="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0" name="Line 36"/>
            <p:cNvSpPr>
              <a:spLocks noChangeShapeType="1"/>
            </p:cNvSpPr>
            <p:nvPr/>
          </p:nvSpPr>
          <p:spPr bwMode="auto">
            <a:xfrm>
              <a:off x="2232" y="2999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1" name="Line 37"/>
            <p:cNvSpPr>
              <a:spLocks noChangeShapeType="1"/>
            </p:cNvSpPr>
            <p:nvPr/>
          </p:nvSpPr>
          <p:spPr bwMode="auto">
            <a:xfrm>
              <a:off x="2232" y="3698"/>
              <a:ext cx="12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2" name="Rectangle 38"/>
            <p:cNvSpPr>
              <a:spLocks noChangeArrowheads="1"/>
            </p:cNvSpPr>
            <p:nvPr/>
          </p:nvSpPr>
          <p:spPr bwMode="auto">
            <a:xfrm>
              <a:off x="3792" y="2926"/>
              <a:ext cx="127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803" name="Rectangle 39"/>
            <p:cNvSpPr>
              <a:spLocks noChangeArrowheads="1"/>
            </p:cNvSpPr>
            <p:nvPr/>
          </p:nvSpPr>
          <p:spPr bwMode="auto">
            <a:xfrm>
              <a:off x="3792" y="3367"/>
              <a:ext cx="127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804" name="Text Box 40"/>
            <p:cNvSpPr txBox="1">
              <a:spLocks noChangeArrowheads="1"/>
            </p:cNvSpPr>
            <p:nvPr/>
          </p:nvSpPr>
          <p:spPr bwMode="auto">
            <a:xfrm rot="16200000" flipH="1">
              <a:off x="3786" y="3030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45805" name="Text Box 41"/>
            <p:cNvSpPr txBox="1">
              <a:spLocks noChangeArrowheads="1"/>
            </p:cNvSpPr>
            <p:nvPr/>
          </p:nvSpPr>
          <p:spPr bwMode="auto">
            <a:xfrm rot="16200000" flipH="1">
              <a:off x="3786" y="3462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45806" name="Line 42"/>
            <p:cNvSpPr>
              <a:spLocks noChangeShapeType="1"/>
            </p:cNvSpPr>
            <p:nvPr/>
          </p:nvSpPr>
          <p:spPr bwMode="auto">
            <a:xfrm>
              <a:off x="1220" y="2742"/>
              <a:ext cx="1" cy="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7" name="Line 43"/>
            <p:cNvSpPr>
              <a:spLocks noChangeShapeType="1"/>
            </p:cNvSpPr>
            <p:nvPr/>
          </p:nvSpPr>
          <p:spPr bwMode="auto">
            <a:xfrm>
              <a:off x="3919" y="3588"/>
              <a:ext cx="5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8" name="Line 44"/>
            <p:cNvSpPr>
              <a:spLocks noChangeShapeType="1"/>
            </p:cNvSpPr>
            <p:nvPr/>
          </p:nvSpPr>
          <p:spPr bwMode="auto">
            <a:xfrm>
              <a:off x="3919" y="3183"/>
              <a:ext cx="5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9" name="Rectangle 45"/>
            <p:cNvSpPr>
              <a:spLocks noChangeArrowheads="1"/>
            </p:cNvSpPr>
            <p:nvPr/>
          </p:nvSpPr>
          <p:spPr bwMode="auto">
            <a:xfrm>
              <a:off x="4959" y="3220"/>
              <a:ext cx="127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5810" name="Text Box 46"/>
            <p:cNvSpPr txBox="1">
              <a:spLocks noChangeArrowheads="1"/>
            </p:cNvSpPr>
            <p:nvPr/>
          </p:nvSpPr>
          <p:spPr bwMode="auto">
            <a:xfrm rot="16200000" flipH="1">
              <a:off x="4799" y="3313"/>
              <a:ext cx="4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ALUout</a:t>
              </a:r>
            </a:p>
          </p:txBody>
        </p:sp>
        <p:sp>
          <p:nvSpPr>
            <p:cNvPr id="245811" name="Line 47"/>
            <p:cNvSpPr>
              <a:spLocks noChangeShapeType="1"/>
            </p:cNvSpPr>
            <p:nvPr/>
          </p:nvSpPr>
          <p:spPr bwMode="auto">
            <a:xfrm>
              <a:off x="5086" y="3404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2" name="Line 48"/>
            <p:cNvSpPr>
              <a:spLocks noChangeShapeType="1"/>
            </p:cNvSpPr>
            <p:nvPr/>
          </p:nvSpPr>
          <p:spPr bwMode="auto">
            <a:xfrm>
              <a:off x="2485" y="2999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3" name="Line 49"/>
            <p:cNvSpPr>
              <a:spLocks noChangeShapeType="1"/>
            </p:cNvSpPr>
            <p:nvPr/>
          </p:nvSpPr>
          <p:spPr bwMode="auto">
            <a:xfrm>
              <a:off x="2485" y="3698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4" name="Line 50"/>
            <p:cNvSpPr>
              <a:spLocks noChangeShapeType="1"/>
            </p:cNvSpPr>
            <p:nvPr/>
          </p:nvSpPr>
          <p:spPr bwMode="auto">
            <a:xfrm>
              <a:off x="2696" y="2999"/>
              <a:ext cx="0" cy="8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5" name="Line 51"/>
            <p:cNvSpPr>
              <a:spLocks noChangeShapeType="1"/>
            </p:cNvSpPr>
            <p:nvPr/>
          </p:nvSpPr>
          <p:spPr bwMode="auto">
            <a:xfrm>
              <a:off x="2612" y="3698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6" name="Line 52"/>
            <p:cNvSpPr>
              <a:spLocks noChangeShapeType="1"/>
            </p:cNvSpPr>
            <p:nvPr/>
          </p:nvSpPr>
          <p:spPr bwMode="auto">
            <a:xfrm>
              <a:off x="2696" y="3294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7" name="Line 53"/>
            <p:cNvSpPr>
              <a:spLocks noChangeShapeType="1"/>
            </p:cNvSpPr>
            <p:nvPr/>
          </p:nvSpPr>
          <p:spPr bwMode="auto">
            <a:xfrm>
              <a:off x="2696" y="3477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8" name="Line 54"/>
            <p:cNvSpPr>
              <a:spLocks noChangeShapeType="1"/>
            </p:cNvSpPr>
            <p:nvPr/>
          </p:nvSpPr>
          <p:spPr bwMode="auto">
            <a:xfrm>
              <a:off x="2696" y="3110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9" name="Line 55"/>
            <p:cNvSpPr>
              <a:spLocks noChangeShapeType="1"/>
            </p:cNvSpPr>
            <p:nvPr/>
          </p:nvSpPr>
          <p:spPr bwMode="auto">
            <a:xfrm>
              <a:off x="2696" y="3882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0" name="Line 56"/>
            <p:cNvSpPr>
              <a:spLocks noChangeShapeType="1"/>
            </p:cNvSpPr>
            <p:nvPr/>
          </p:nvSpPr>
          <p:spPr bwMode="auto">
            <a:xfrm>
              <a:off x="2612" y="3698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1" name="Line 57"/>
            <p:cNvSpPr>
              <a:spLocks noChangeShapeType="1"/>
            </p:cNvSpPr>
            <p:nvPr/>
          </p:nvSpPr>
          <p:spPr bwMode="auto">
            <a:xfrm flipV="1">
              <a:off x="4088" y="3588"/>
              <a:ext cx="0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2" name="Line 58"/>
            <p:cNvSpPr>
              <a:spLocks noChangeShapeType="1"/>
            </p:cNvSpPr>
            <p:nvPr/>
          </p:nvSpPr>
          <p:spPr bwMode="auto">
            <a:xfrm>
              <a:off x="4256" y="3588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3" name="Line 59"/>
            <p:cNvSpPr>
              <a:spLocks noChangeShapeType="1"/>
            </p:cNvSpPr>
            <p:nvPr/>
          </p:nvSpPr>
          <p:spPr bwMode="auto">
            <a:xfrm>
              <a:off x="1220" y="3992"/>
              <a:ext cx="30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4" name="Line 60"/>
            <p:cNvSpPr>
              <a:spLocks noChangeShapeType="1"/>
            </p:cNvSpPr>
            <p:nvPr/>
          </p:nvSpPr>
          <p:spPr bwMode="auto">
            <a:xfrm>
              <a:off x="1220" y="3588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5" name="Line 61"/>
            <p:cNvSpPr>
              <a:spLocks noChangeShapeType="1"/>
            </p:cNvSpPr>
            <p:nvPr/>
          </p:nvSpPr>
          <p:spPr bwMode="auto">
            <a:xfrm>
              <a:off x="1220" y="3588"/>
              <a:ext cx="12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6" name="Line 62"/>
            <p:cNvSpPr>
              <a:spLocks noChangeShapeType="1"/>
            </p:cNvSpPr>
            <p:nvPr/>
          </p:nvSpPr>
          <p:spPr bwMode="auto">
            <a:xfrm>
              <a:off x="1220" y="2742"/>
              <a:ext cx="29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7" name="Line 63"/>
            <p:cNvSpPr>
              <a:spLocks noChangeShapeType="1"/>
            </p:cNvSpPr>
            <p:nvPr/>
          </p:nvSpPr>
          <p:spPr bwMode="auto">
            <a:xfrm>
              <a:off x="4214" y="2742"/>
              <a:ext cx="0" cy="4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8" name="Line 64"/>
            <p:cNvSpPr>
              <a:spLocks noChangeShapeType="1"/>
            </p:cNvSpPr>
            <p:nvPr/>
          </p:nvSpPr>
          <p:spPr bwMode="auto">
            <a:xfrm>
              <a:off x="4804" y="2448"/>
              <a:ext cx="0" cy="9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9" name="Line 65"/>
            <p:cNvSpPr>
              <a:spLocks noChangeShapeType="1"/>
            </p:cNvSpPr>
            <p:nvPr/>
          </p:nvSpPr>
          <p:spPr bwMode="auto">
            <a:xfrm>
              <a:off x="1094" y="2595"/>
              <a:ext cx="40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0" name="Line 66"/>
            <p:cNvSpPr>
              <a:spLocks noChangeShapeType="1"/>
            </p:cNvSpPr>
            <p:nvPr/>
          </p:nvSpPr>
          <p:spPr bwMode="auto">
            <a:xfrm>
              <a:off x="1094" y="2595"/>
              <a:ext cx="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1" name="Line 67"/>
            <p:cNvSpPr>
              <a:spLocks noChangeShapeType="1"/>
            </p:cNvSpPr>
            <p:nvPr/>
          </p:nvSpPr>
          <p:spPr bwMode="auto">
            <a:xfrm>
              <a:off x="672" y="2448"/>
              <a:ext cx="4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2" name="Line 68"/>
            <p:cNvSpPr>
              <a:spLocks noChangeShapeType="1"/>
            </p:cNvSpPr>
            <p:nvPr/>
          </p:nvSpPr>
          <p:spPr bwMode="auto">
            <a:xfrm>
              <a:off x="672" y="2448"/>
              <a:ext cx="0" cy="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66" name="Text Box 69"/>
          <p:cNvSpPr txBox="1">
            <a:spLocks noChangeArrowheads="1"/>
          </p:cNvSpPr>
          <p:nvPr/>
        </p:nvSpPr>
        <p:spPr bwMode="auto">
          <a:xfrm>
            <a:off x="441325" y="5832475"/>
            <a:ext cx="779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Τιμές για </a:t>
            </a:r>
            <a:r>
              <a:rPr lang="el-GR" altLang="en-US" sz="2400" i="1"/>
              <a:t>επόμενες εντολές</a:t>
            </a:r>
            <a:r>
              <a:rPr lang="en-US" altLang="en-US" sz="2400"/>
              <a:t> </a:t>
            </a:r>
            <a:r>
              <a:rPr lang="el-GR" altLang="en-US" sz="2400"/>
              <a:t>σώνονται σε </a:t>
            </a:r>
            <a:r>
              <a:rPr lang="en-US" altLang="en-US" sz="2400"/>
              <a:t>registers </a:t>
            </a:r>
            <a:r>
              <a:rPr lang="el-GR" altLang="en-US" sz="2400"/>
              <a:t>που βλέπει ο</a:t>
            </a:r>
          </a:p>
          <a:p>
            <a:pPr eaLnBrk="1" hangingPunct="1"/>
            <a:r>
              <a:rPr lang="el-GR" altLang="en-US" sz="2400"/>
              <a:t>προγραμματιστής (= </a:t>
            </a:r>
            <a:r>
              <a:rPr lang="en-US" altLang="en-US" sz="2400"/>
              <a:t>register file, PC, </a:t>
            </a:r>
            <a:r>
              <a:rPr lang="el-GR" altLang="en-US" sz="2400"/>
              <a:t>ή</a:t>
            </a:r>
            <a:r>
              <a:rPr lang="en-US" altLang="en-US" sz="2400"/>
              <a:t> </a:t>
            </a:r>
            <a:r>
              <a:rPr lang="el-GR" altLang="en-US" sz="2400"/>
              <a:t>μνήμη</a:t>
            </a:r>
            <a:r>
              <a:rPr lang="en-US" altLang="en-US" sz="2400"/>
              <a:t>)</a:t>
            </a:r>
          </a:p>
        </p:txBody>
      </p:sp>
      <p:sp>
        <p:nvSpPr>
          <p:cNvPr id="245768" name="Text Box 71"/>
          <p:cNvSpPr txBox="1">
            <a:spLocks noChangeArrowheads="1"/>
          </p:cNvSpPr>
          <p:nvPr/>
        </p:nvSpPr>
        <p:spPr bwMode="auto">
          <a:xfrm>
            <a:off x="7651750" y="5105400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CC6600"/>
                </a:solidFill>
              </a:rPr>
              <a:t>STATE</a:t>
            </a:r>
          </a:p>
          <a:p>
            <a:pPr eaLnBrk="1" hangingPunct="1"/>
            <a:r>
              <a:rPr lang="en-US" altLang="en-US" sz="1800" b="1">
                <a:solidFill>
                  <a:srgbClr val="CC6600"/>
                </a:solidFill>
              </a:rPr>
              <a:t>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E255C-E4D5-4368-917D-3CD1DFACB58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10948" name="Text Box 3"/>
          <p:cNvSpPr txBox="1">
            <a:spLocks noChangeArrowheads="1"/>
          </p:cNvSpPr>
          <p:nvPr/>
        </p:nvSpPr>
        <p:spPr bwMode="auto">
          <a:xfrm>
            <a:off x="517525" y="1184275"/>
            <a:ext cx="8299067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dirty="0"/>
              <a:t>Όλες οι εντολές εκτελούνται σε κύκλους ρολογιού (</a:t>
            </a:r>
            <a:r>
              <a:rPr lang="en-US" altLang="en-US" sz="2400" dirty="0"/>
              <a:t>clock cycles).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l-GR" altLang="en-US" sz="2400" b="1" dirty="0">
                <a:solidFill>
                  <a:srgbClr val="008000"/>
                </a:solidFill>
              </a:rPr>
              <a:t>Τυπική διαδικασία:</a:t>
            </a:r>
          </a:p>
          <a:p>
            <a:pPr eaLnBrk="1" hangingPunct="1">
              <a:lnSpc>
                <a:spcPct val="20000"/>
              </a:lnSpc>
            </a:pPr>
            <a:endParaRPr lang="el-GR" altLang="en-US" sz="2400" b="1" dirty="0">
              <a:solidFill>
                <a:srgbClr val="008000"/>
              </a:solidFill>
            </a:endParaRPr>
          </a:p>
          <a:p>
            <a:pPr eaLnBrk="1" hangingPunct="1"/>
            <a:r>
              <a:rPr lang="el-GR" altLang="en-US" dirty="0"/>
              <a:t>       Α) διάβασε τα στοιχεία κατάστασης από το </a:t>
            </a:r>
            <a:r>
              <a:rPr lang="el-GR" altLang="en-US" dirty="0" smtClean="0"/>
              <a:t>1</a:t>
            </a:r>
            <a:endParaRPr lang="en-US" altLang="en-US" dirty="0" smtClean="0"/>
          </a:p>
          <a:p>
            <a:pPr eaLnBrk="1" hangingPunct="1"/>
            <a:r>
              <a:rPr lang="en-US" altLang="en-US" dirty="0"/>
              <a:t>	</a:t>
            </a:r>
            <a:r>
              <a:rPr lang="el-GR" altLang="en-US" dirty="0" smtClean="0"/>
              <a:t>(στοιχεία μνήμης</a:t>
            </a:r>
            <a:r>
              <a:rPr lang="en-US" altLang="en-US" dirty="0" smtClean="0"/>
              <a:t>/state </a:t>
            </a:r>
            <a:r>
              <a:rPr lang="en-US" altLang="en-US" dirty="0"/>
              <a:t>elements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eaLnBrk="1" hangingPunct="1"/>
            <a:r>
              <a:rPr lang="en-US" altLang="en-US" dirty="0"/>
              <a:t>    </a:t>
            </a:r>
            <a:r>
              <a:rPr lang="el-GR" altLang="en-US" dirty="0"/>
              <a:t>   </a:t>
            </a:r>
            <a:r>
              <a:rPr lang="en-US" altLang="en-US" dirty="0"/>
              <a:t>B) </a:t>
            </a:r>
            <a:r>
              <a:rPr lang="el-GR" altLang="en-US" dirty="0"/>
              <a:t>υπολόγισε με το </a:t>
            </a:r>
            <a:r>
              <a:rPr lang="el-GR" altLang="en-US" dirty="0" smtClean="0"/>
              <a:t>συνδυαστικό </a:t>
            </a:r>
            <a:r>
              <a:rPr lang="el-GR" altLang="en-US" dirty="0"/>
              <a:t>κύκλωμα </a:t>
            </a:r>
          </a:p>
          <a:p>
            <a:pPr eaLnBrk="1" hangingPunct="1"/>
            <a:r>
              <a:rPr lang="el-GR" altLang="en-US" dirty="0"/>
              <a:t>       Γ) γράψε τα </a:t>
            </a:r>
            <a:r>
              <a:rPr lang="el-GR" altLang="en-US" dirty="0" err="1"/>
              <a:t>τα</a:t>
            </a:r>
            <a:r>
              <a:rPr lang="el-GR" altLang="en-US" dirty="0"/>
              <a:t> στοιχεία κατάστασης </a:t>
            </a:r>
            <a:r>
              <a:rPr lang="en-US" altLang="en-US" dirty="0" smtClean="0"/>
              <a:t>(state elements) </a:t>
            </a:r>
            <a:r>
              <a:rPr lang="el-GR" altLang="en-US" dirty="0"/>
              <a:t>στο 2</a:t>
            </a:r>
            <a:endParaRPr lang="en-US" altLang="en-US" dirty="0"/>
          </a:p>
        </p:txBody>
      </p:sp>
      <p:grpSp>
        <p:nvGrpSpPr>
          <p:cNvPr id="2" name="Group 1" descr="datapath"/>
          <p:cNvGrpSpPr/>
          <p:nvPr/>
        </p:nvGrpSpPr>
        <p:grpSpPr>
          <a:xfrm>
            <a:off x="1765300" y="4114800"/>
            <a:ext cx="5168900" cy="1735138"/>
            <a:chOff x="1765300" y="4114800"/>
            <a:chExt cx="5168900" cy="1735138"/>
          </a:xfrm>
        </p:grpSpPr>
        <p:sp>
          <p:nvSpPr>
            <p:cNvPr id="210949" name="Rectangle 4"/>
            <p:cNvSpPr>
              <a:spLocks noChangeArrowheads="1"/>
            </p:cNvSpPr>
            <p:nvPr/>
          </p:nvSpPr>
          <p:spPr bwMode="auto">
            <a:xfrm>
              <a:off x="2590800" y="4114800"/>
              <a:ext cx="7620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0950" name="Text Box 5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758825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State</a:t>
              </a:r>
            </a:p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element</a:t>
              </a:r>
            </a:p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10951" name="Rectangle 6"/>
            <p:cNvSpPr>
              <a:spLocks noChangeArrowheads="1"/>
            </p:cNvSpPr>
            <p:nvPr/>
          </p:nvSpPr>
          <p:spPr bwMode="auto">
            <a:xfrm>
              <a:off x="5791200" y="4114800"/>
              <a:ext cx="7620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0952" name="Text Box 7"/>
            <p:cNvSpPr txBox="1">
              <a:spLocks noChangeArrowheads="1"/>
            </p:cNvSpPr>
            <p:nvPr/>
          </p:nvSpPr>
          <p:spPr bwMode="auto">
            <a:xfrm>
              <a:off x="5791200" y="4114800"/>
              <a:ext cx="758825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State</a:t>
              </a:r>
            </a:p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element</a:t>
              </a:r>
            </a:p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10953" name="Oval 8"/>
            <p:cNvSpPr>
              <a:spLocks noChangeArrowheads="1"/>
            </p:cNvSpPr>
            <p:nvPr/>
          </p:nvSpPr>
          <p:spPr bwMode="auto">
            <a:xfrm>
              <a:off x="3962400" y="4114800"/>
              <a:ext cx="1219200" cy="609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0954" name="Text Box 9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24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Combinational</a:t>
              </a:r>
            </a:p>
            <a:p>
              <a:pPr algn="ctr"/>
              <a:r>
                <a:rPr lang="el-GR" altLang="en-US" sz="1200" b="1">
                  <a:latin typeface="Arial" pitchFamily="34" charset="0"/>
                  <a:cs typeface="Arial" pitchFamily="34" charset="0"/>
                </a:rPr>
                <a:t>λογική</a:t>
              </a: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55" name="Line 10"/>
            <p:cNvSpPr>
              <a:spLocks noChangeShapeType="1"/>
            </p:cNvSpPr>
            <p:nvPr/>
          </p:nvSpPr>
          <p:spPr bwMode="auto">
            <a:xfrm>
              <a:off x="3352800" y="44196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56" name="Line 11"/>
            <p:cNvSpPr>
              <a:spLocks noChangeShapeType="1"/>
            </p:cNvSpPr>
            <p:nvPr/>
          </p:nvSpPr>
          <p:spPr bwMode="auto">
            <a:xfrm>
              <a:off x="5181600" y="44196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57" name="Line 12"/>
            <p:cNvSpPr>
              <a:spLocks noChangeShapeType="1"/>
            </p:cNvSpPr>
            <p:nvPr/>
          </p:nvSpPr>
          <p:spPr bwMode="auto">
            <a:xfrm>
              <a:off x="2286000" y="49530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58" name="Line 13"/>
            <p:cNvSpPr>
              <a:spLocks noChangeShapeType="1"/>
            </p:cNvSpPr>
            <p:nvPr/>
          </p:nvSpPr>
          <p:spPr bwMode="auto">
            <a:xfrm flipV="1">
              <a:off x="2895600" y="4953000"/>
              <a:ext cx="0" cy="304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59" name="Line 14"/>
            <p:cNvSpPr>
              <a:spLocks noChangeShapeType="1"/>
            </p:cNvSpPr>
            <p:nvPr/>
          </p:nvSpPr>
          <p:spPr bwMode="auto">
            <a:xfrm>
              <a:off x="2895600" y="5257800"/>
              <a:ext cx="167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0" name="Line 15"/>
            <p:cNvSpPr>
              <a:spLocks noChangeShapeType="1"/>
            </p:cNvSpPr>
            <p:nvPr/>
          </p:nvSpPr>
          <p:spPr bwMode="auto">
            <a:xfrm>
              <a:off x="4572000" y="4953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1" name="Line 16"/>
            <p:cNvSpPr>
              <a:spLocks noChangeShapeType="1"/>
            </p:cNvSpPr>
            <p:nvPr/>
          </p:nvSpPr>
          <p:spPr bwMode="auto">
            <a:xfrm>
              <a:off x="4572000" y="4953000"/>
              <a:ext cx="167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2" name="Line 17"/>
            <p:cNvSpPr>
              <a:spLocks noChangeShapeType="1"/>
            </p:cNvSpPr>
            <p:nvPr/>
          </p:nvSpPr>
          <p:spPr bwMode="auto">
            <a:xfrm flipV="1">
              <a:off x="6248400" y="4953000"/>
              <a:ext cx="0" cy="304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3" name="Line 18"/>
            <p:cNvSpPr>
              <a:spLocks noChangeShapeType="1"/>
            </p:cNvSpPr>
            <p:nvPr/>
          </p:nvSpPr>
          <p:spPr bwMode="auto">
            <a:xfrm>
              <a:off x="6248400" y="52578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4" name="Line 19"/>
            <p:cNvSpPr>
              <a:spLocks noChangeShapeType="1"/>
            </p:cNvSpPr>
            <p:nvPr/>
          </p:nvSpPr>
          <p:spPr bwMode="auto">
            <a:xfrm>
              <a:off x="2209800" y="44196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5" name="Line 20"/>
            <p:cNvSpPr>
              <a:spLocks noChangeShapeType="1"/>
            </p:cNvSpPr>
            <p:nvPr/>
          </p:nvSpPr>
          <p:spPr bwMode="auto">
            <a:xfrm>
              <a:off x="6553200" y="44196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6" name="Text Box 21"/>
            <p:cNvSpPr txBox="1">
              <a:spLocks noChangeArrowheads="1"/>
            </p:cNvSpPr>
            <p:nvPr/>
          </p:nvSpPr>
          <p:spPr bwMode="auto">
            <a:xfrm>
              <a:off x="1765300" y="5105400"/>
              <a:ext cx="5492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l-GR" altLang="en-US" sz="1200">
                  <a:latin typeface="Arial" pitchFamily="34" charset="0"/>
                  <a:cs typeface="Arial" pitchFamily="34" charset="0"/>
                </a:rPr>
                <a:t>ρολόι</a:t>
              </a:r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67" name="Text Box 22"/>
            <p:cNvSpPr txBox="1">
              <a:spLocks noChangeArrowheads="1"/>
            </p:cNvSpPr>
            <p:nvPr/>
          </p:nvSpPr>
          <p:spPr bwMode="auto">
            <a:xfrm>
              <a:off x="3586163" y="5513388"/>
              <a:ext cx="19621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l-GR" altLang="en-US" sz="1600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ένα</a:t>
              </a:r>
              <a:r>
                <a:rPr lang="en-US" altLang="en-US" sz="1600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 (1)</a:t>
              </a:r>
              <a:r>
                <a:rPr lang="en-US" altLang="en-US" sz="16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1600" b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clock cycle</a:t>
              </a:r>
            </a:p>
          </p:txBody>
        </p:sp>
        <p:sp>
          <p:nvSpPr>
            <p:cNvPr id="210968" name="Line 23"/>
            <p:cNvSpPr>
              <a:spLocks noChangeShapeType="1"/>
            </p:cNvSpPr>
            <p:nvPr/>
          </p:nvSpPr>
          <p:spPr bwMode="auto">
            <a:xfrm>
              <a:off x="2895600" y="5486400"/>
              <a:ext cx="3352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969" name="Text Box 24"/>
          <p:cNvSpPr txBox="1">
            <a:spLocks noChangeArrowheads="1"/>
          </p:cNvSpPr>
          <p:nvPr/>
        </p:nvSpPr>
        <p:spPr bwMode="auto">
          <a:xfrm>
            <a:off x="304800" y="5410200"/>
            <a:ext cx="7275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6000">
                <a:solidFill>
                  <a:srgbClr val="FF3300"/>
                </a:solidFill>
              </a:rPr>
              <a:t>!</a:t>
            </a:r>
            <a:r>
              <a:rPr lang="el-GR" altLang="en-US" sz="2400"/>
              <a:t> </a:t>
            </a:r>
            <a:r>
              <a:rPr lang="el-GR" altLang="en-US">
                <a:solidFill>
                  <a:srgbClr val="008000"/>
                </a:solidFill>
              </a:rPr>
              <a:t>Μοντέρνα Η/Υ Συστήματα έχουν πολλά ρολόγια με διαφορετικές </a:t>
            </a:r>
          </a:p>
          <a:p>
            <a:pPr eaLnBrk="1" hangingPunct="1">
              <a:lnSpc>
                <a:spcPct val="70000"/>
              </a:lnSpc>
            </a:pPr>
            <a:r>
              <a:rPr lang="el-GR" altLang="en-US">
                <a:solidFill>
                  <a:srgbClr val="008000"/>
                </a:solidFill>
              </a:rPr>
              <a:t>     συχνότητες για να μειώνουν την κατανάλωση ενέργειας</a:t>
            </a:r>
            <a:endParaRPr lang="en-US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6788" name="Picture 69" descr="SINGLE CYC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33600"/>
            <a:ext cx="5715000" cy="3810000"/>
          </a:xfrm>
          <a:noFill/>
        </p:spPr>
      </p:pic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4F5EA-0853-4A15-8BC9-81FBF6E7483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grpSp>
        <p:nvGrpSpPr>
          <p:cNvPr id="246787" name="Group 4" descr="SINGLE-CYCLE"/>
          <p:cNvGrpSpPr>
            <a:grpSpLocks/>
          </p:cNvGrpSpPr>
          <p:nvPr/>
        </p:nvGrpSpPr>
        <p:grpSpPr bwMode="auto">
          <a:xfrm>
            <a:off x="1447800" y="152400"/>
            <a:ext cx="6400800" cy="2286000"/>
            <a:chOff x="672" y="2448"/>
            <a:chExt cx="4512" cy="1728"/>
          </a:xfrm>
        </p:grpSpPr>
        <p:sp>
          <p:nvSpPr>
            <p:cNvPr id="246790" name="Rectangle 5"/>
            <p:cNvSpPr>
              <a:spLocks noChangeArrowheads="1"/>
            </p:cNvSpPr>
            <p:nvPr/>
          </p:nvSpPr>
          <p:spPr bwMode="auto">
            <a:xfrm>
              <a:off x="1339" y="2999"/>
              <a:ext cx="801" cy="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791" name="Rectangle 6"/>
            <p:cNvSpPr>
              <a:spLocks noChangeArrowheads="1"/>
            </p:cNvSpPr>
            <p:nvPr/>
          </p:nvSpPr>
          <p:spPr bwMode="auto">
            <a:xfrm>
              <a:off x="841" y="2963"/>
              <a:ext cx="126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792" name="Line 7"/>
            <p:cNvSpPr>
              <a:spLocks noChangeShapeType="1"/>
            </p:cNvSpPr>
            <p:nvPr/>
          </p:nvSpPr>
          <p:spPr bwMode="auto">
            <a:xfrm>
              <a:off x="967" y="3147"/>
              <a:ext cx="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3" name="Text Box 8"/>
            <p:cNvSpPr txBox="1">
              <a:spLocks noChangeArrowheads="1"/>
            </p:cNvSpPr>
            <p:nvPr/>
          </p:nvSpPr>
          <p:spPr bwMode="auto">
            <a:xfrm>
              <a:off x="1305" y="2999"/>
              <a:ext cx="46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en-US" altLang="en-US" sz="1200">
                <a:latin typeface="Arial" pitchFamily="34" charset="0"/>
                <a:cs typeface="Arial" pitchFamily="34" charset="0"/>
              </a:endParaRPr>
            </a:p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246794" name="Text Box 9"/>
            <p:cNvSpPr txBox="1">
              <a:spLocks noChangeArrowheads="1"/>
            </p:cNvSpPr>
            <p:nvPr/>
          </p:nvSpPr>
          <p:spPr bwMode="auto">
            <a:xfrm>
              <a:off x="1381" y="3257"/>
              <a:ext cx="82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Data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(Instr. or Data)</a:t>
              </a:r>
            </a:p>
          </p:txBody>
        </p:sp>
        <p:sp>
          <p:nvSpPr>
            <p:cNvPr id="246795" name="Text Box 10"/>
            <p:cNvSpPr txBox="1">
              <a:spLocks noChangeArrowheads="1"/>
            </p:cNvSpPr>
            <p:nvPr/>
          </p:nvSpPr>
          <p:spPr bwMode="auto">
            <a:xfrm>
              <a:off x="1669" y="2999"/>
              <a:ext cx="54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246796" name="Text Box 11"/>
            <p:cNvSpPr txBox="1">
              <a:spLocks noChangeArrowheads="1"/>
            </p:cNvSpPr>
            <p:nvPr/>
          </p:nvSpPr>
          <p:spPr bwMode="auto">
            <a:xfrm rot="-5400000">
              <a:off x="764" y="3026"/>
              <a:ext cx="2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PC</a:t>
              </a:r>
            </a:p>
          </p:txBody>
        </p:sp>
        <p:sp>
          <p:nvSpPr>
            <p:cNvPr id="246797" name="Line 12"/>
            <p:cNvSpPr>
              <a:spLocks noChangeShapeType="1"/>
            </p:cNvSpPr>
            <p:nvPr/>
          </p:nvSpPr>
          <p:spPr bwMode="auto">
            <a:xfrm>
              <a:off x="672" y="3147"/>
              <a:ext cx="1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8" name="Rectangle 13"/>
            <p:cNvSpPr>
              <a:spLocks noChangeArrowheads="1"/>
            </p:cNvSpPr>
            <p:nvPr/>
          </p:nvSpPr>
          <p:spPr bwMode="auto">
            <a:xfrm>
              <a:off x="2823" y="3036"/>
              <a:ext cx="801" cy="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799" name="Line 14"/>
            <p:cNvSpPr>
              <a:spLocks noChangeShapeType="1"/>
            </p:cNvSpPr>
            <p:nvPr/>
          </p:nvSpPr>
          <p:spPr bwMode="auto">
            <a:xfrm>
              <a:off x="3624" y="3183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0" name="Line 15"/>
            <p:cNvSpPr>
              <a:spLocks noChangeShapeType="1"/>
            </p:cNvSpPr>
            <p:nvPr/>
          </p:nvSpPr>
          <p:spPr bwMode="auto">
            <a:xfrm>
              <a:off x="3624" y="3588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1" name="Line 16"/>
            <p:cNvSpPr>
              <a:spLocks noChangeShapeType="1"/>
            </p:cNvSpPr>
            <p:nvPr/>
          </p:nvSpPr>
          <p:spPr bwMode="auto">
            <a:xfrm>
              <a:off x="4748" y="3404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2" name="Text Box 17"/>
            <p:cNvSpPr txBox="1">
              <a:spLocks noChangeArrowheads="1"/>
            </p:cNvSpPr>
            <p:nvPr/>
          </p:nvSpPr>
          <p:spPr bwMode="auto">
            <a:xfrm>
              <a:off x="2780" y="3587"/>
              <a:ext cx="63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46803" name="Text Box 18"/>
            <p:cNvSpPr txBox="1">
              <a:spLocks noChangeArrowheads="1"/>
            </p:cNvSpPr>
            <p:nvPr/>
          </p:nvSpPr>
          <p:spPr bwMode="auto">
            <a:xfrm>
              <a:off x="2780" y="3037"/>
              <a:ext cx="73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1</a:t>
              </a:r>
            </a:p>
          </p:txBody>
        </p:sp>
        <p:sp>
          <p:nvSpPr>
            <p:cNvPr id="246804" name="Text Box 19"/>
            <p:cNvSpPr txBox="1">
              <a:spLocks noChangeArrowheads="1"/>
            </p:cNvSpPr>
            <p:nvPr/>
          </p:nvSpPr>
          <p:spPr bwMode="auto">
            <a:xfrm>
              <a:off x="2780" y="3221"/>
              <a:ext cx="73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2</a:t>
              </a:r>
            </a:p>
          </p:txBody>
        </p:sp>
        <p:sp>
          <p:nvSpPr>
            <p:cNvPr id="246805" name="Text Box 20"/>
            <p:cNvSpPr txBox="1">
              <a:spLocks noChangeArrowheads="1"/>
            </p:cNvSpPr>
            <p:nvPr/>
          </p:nvSpPr>
          <p:spPr bwMode="auto">
            <a:xfrm>
              <a:off x="2780" y="3403"/>
              <a:ext cx="63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Addr</a:t>
              </a:r>
            </a:p>
          </p:txBody>
        </p:sp>
        <p:sp>
          <p:nvSpPr>
            <p:cNvPr id="246806" name="Text Box 21"/>
            <p:cNvSpPr txBox="1">
              <a:spLocks noChangeArrowheads="1"/>
            </p:cNvSpPr>
            <p:nvPr/>
          </p:nvSpPr>
          <p:spPr bwMode="auto">
            <a:xfrm>
              <a:off x="2901" y="3170"/>
              <a:ext cx="559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>
                  <a:latin typeface="Arial" pitchFamily="34" charset="0"/>
                  <a:cs typeface="Arial" pitchFamily="34" charset="0"/>
                </a:rPr>
                <a:t>Register</a:t>
              </a:r>
            </a:p>
            <a:p>
              <a:pPr algn="ctr">
                <a:lnSpc>
                  <a:spcPct val="75000"/>
                </a:lnSpc>
              </a:pPr>
              <a:endParaRPr lang="en-US" altLang="en-US" sz="12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75000"/>
                </a:lnSpc>
              </a:pPr>
              <a:r>
                <a:rPr lang="en-US" altLang="en-US" sz="1200" b="1" dirty="0">
                  <a:latin typeface="Arial" pitchFamily="34" charset="0"/>
                  <a:cs typeface="Arial" pitchFamily="34" charset="0"/>
                </a:rPr>
                <a:t>File</a:t>
              </a:r>
            </a:p>
          </p:txBody>
        </p:sp>
        <p:sp>
          <p:nvSpPr>
            <p:cNvPr id="246807" name="Text Box 22"/>
            <p:cNvSpPr txBox="1">
              <a:spLocks noChangeArrowheads="1"/>
            </p:cNvSpPr>
            <p:nvPr/>
          </p:nvSpPr>
          <p:spPr bwMode="auto">
            <a:xfrm>
              <a:off x="3213" y="3120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1</a:t>
              </a:r>
            </a:p>
          </p:txBody>
        </p:sp>
        <p:sp>
          <p:nvSpPr>
            <p:cNvPr id="246808" name="Text Box 23"/>
            <p:cNvSpPr txBox="1">
              <a:spLocks noChangeArrowheads="1"/>
            </p:cNvSpPr>
            <p:nvPr/>
          </p:nvSpPr>
          <p:spPr bwMode="auto">
            <a:xfrm>
              <a:off x="3213" y="3456"/>
              <a:ext cx="4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2</a:t>
              </a:r>
            </a:p>
          </p:txBody>
        </p:sp>
        <p:sp>
          <p:nvSpPr>
            <p:cNvPr id="246809" name="Freeform 24"/>
            <p:cNvSpPr>
              <a:spLocks/>
            </p:cNvSpPr>
            <p:nvPr/>
          </p:nvSpPr>
          <p:spPr bwMode="auto">
            <a:xfrm>
              <a:off x="4453" y="3073"/>
              <a:ext cx="295" cy="625"/>
            </a:xfrm>
            <a:custGeom>
              <a:avLst/>
              <a:gdLst>
                <a:gd name="T0" fmla="*/ 0 w 388"/>
                <a:gd name="T1" fmla="*/ 0 h 1099"/>
                <a:gd name="T2" fmla="*/ 0 w 388"/>
                <a:gd name="T3" fmla="*/ 14 h 1099"/>
                <a:gd name="T4" fmla="*/ 21 w 388"/>
                <a:gd name="T5" fmla="*/ 19 h 1099"/>
                <a:gd name="T6" fmla="*/ 0 w 388"/>
                <a:gd name="T7" fmla="*/ 23 h 1099"/>
                <a:gd name="T8" fmla="*/ 0 w 388"/>
                <a:gd name="T9" fmla="*/ 37 h 1099"/>
                <a:gd name="T10" fmla="*/ 75 w 388"/>
                <a:gd name="T11" fmla="*/ 27 h 1099"/>
                <a:gd name="T12" fmla="*/ 75 w 388"/>
                <a:gd name="T13" fmla="*/ 10 h 1099"/>
                <a:gd name="T14" fmla="*/ 0 w 388"/>
                <a:gd name="T15" fmla="*/ 0 h 10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1099"/>
                <a:gd name="T26" fmla="*/ 388 w 388"/>
                <a:gd name="T27" fmla="*/ 1099 h 10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1099">
                  <a:moveTo>
                    <a:pt x="0" y="0"/>
                  </a:moveTo>
                  <a:lnTo>
                    <a:pt x="0" y="427"/>
                  </a:lnTo>
                  <a:lnTo>
                    <a:pt x="111" y="553"/>
                  </a:lnTo>
                  <a:lnTo>
                    <a:pt x="0" y="671"/>
                  </a:lnTo>
                  <a:lnTo>
                    <a:pt x="0" y="1098"/>
                  </a:lnTo>
                  <a:lnTo>
                    <a:pt x="387" y="790"/>
                  </a:lnTo>
                  <a:lnTo>
                    <a:pt x="387" y="30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Rectangle 25"/>
            <p:cNvSpPr>
              <a:spLocks noChangeArrowheads="1"/>
            </p:cNvSpPr>
            <p:nvPr/>
          </p:nvSpPr>
          <p:spPr bwMode="auto">
            <a:xfrm>
              <a:off x="4509" y="3367"/>
              <a:ext cx="2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ALU</a:t>
              </a:r>
            </a:p>
          </p:txBody>
        </p:sp>
        <p:sp>
          <p:nvSpPr>
            <p:cNvPr id="246811" name="Line 26"/>
            <p:cNvSpPr>
              <a:spLocks noChangeShapeType="1"/>
            </p:cNvSpPr>
            <p:nvPr/>
          </p:nvSpPr>
          <p:spPr bwMode="auto">
            <a:xfrm flipH="1">
              <a:off x="5184" y="2595"/>
              <a:ext cx="0" cy="1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7"/>
            <p:cNvSpPr>
              <a:spLocks noChangeShapeType="1"/>
            </p:cNvSpPr>
            <p:nvPr/>
          </p:nvSpPr>
          <p:spPr bwMode="auto">
            <a:xfrm>
              <a:off x="2612" y="4176"/>
              <a:ext cx="2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8"/>
            <p:cNvSpPr>
              <a:spLocks noChangeShapeType="1"/>
            </p:cNvSpPr>
            <p:nvPr/>
          </p:nvSpPr>
          <p:spPr bwMode="auto">
            <a:xfrm>
              <a:off x="1220" y="2779"/>
              <a:ext cx="1" cy="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Text Box 29"/>
            <p:cNvSpPr txBox="1">
              <a:spLocks noChangeArrowheads="1"/>
            </p:cNvSpPr>
            <p:nvPr/>
          </p:nvSpPr>
          <p:spPr bwMode="auto">
            <a:xfrm>
              <a:off x="1305" y="3442"/>
              <a:ext cx="63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en-US" altLang="en-US" sz="1200">
                <a:latin typeface="Arial" pitchFamily="34" charset="0"/>
                <a:cs typeface="Arial" pitchFamily="34" charset="0"/>
              </a:endParaRPr>
            </a:p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46815" name="Rectangle 30"/>
            <p:cNvSpPr>
              <a:spLocks noChangeArrowheads="1"/>
            </p:cNvSpPr>
            <p:nvPr/>
          </p:nvSpPr>
          <p:spPr bwMode="auto">
            <a:xfrm>
              <a:off x="2359" y="2816"/>
              <a:ext cx="126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816" name="Text Box 31"/>
            <p:cNvSpPr txBox="1">
              <a:spLocks noChangeArrowheads="1"/>
            </p:cNvSpPr>
            <p:nvPr/>
          </p:nvSpPr>
          <p:spPr bwMode="auto">
            <a:xfrm rot="16200000" flipH="1">
              <a:off x="2322" y="2918"/>
              <a:ext cx="25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IR</a:t>
              </a:r>
            </a:p>
          </p:txBody>
        </p:sp>
        <p:sp>
          <p:nvSpPr>
            <p:cNvPr id="246817" name="Rectangle 32"/>
            <p:cNvSpPr>
              <a:spLocks noChangeArrowheads="1"/>
            </p:cNvSpPr>
            <p:nvPr/>
          </p:nvSpPr>
          <p:spPr bwMode="auto">
            <a:xfrm>
              <a:off x="2359" y="3514"/>
              <a:ext cx="126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818" name="Text Box 33"/>
            <p:cNvSpPr txBox="1">
              <a:spLocks noChangeArrowheads="1"/>
            </p:cNvSpPr>
            <p:nvPr/>
          </p:nvSpPr>
          <p:spPr bwMode="auto">
            <a:xfrm rot="-5400000">
              <a:off x="2250" y="3587"/>
              <a:ext cx="40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MDR</a:t>
              </a:r>
            </a:p>
          </p:txBody>
        </p:sp>
        <p:sp>
          <p:nvSpPr>
            <p:cNvPr id="246819" name="Line 34"/>
            <p:cNvSpPr>
              <a:spLocks noChangeShapeType="1"/>
            </p:cNvSpPr>
            <p:nvPr/>
          </p:nvSpPr>
          <p:spPr bwMode="auto">
            <a:xfrm>
              <a:off x="2148" y="3367"/>
              <a:ext cx="8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0" name="Line 35"/>
            <p:cNvSpPr>
              <a:spLocks noChangeShapeType="1"/>
            </p:cNvSpPr>
            <p:nvPr/>
          </p:nvSpPr>
          <p:spPr bwMode="auto">
            <a:xfrm>
              <a:off x="2232" y="2999"/>
              <a:ext cx="1" cy="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1" name="Line 36"/>
            <p:cNvSpPr>
              <a:spLocks noChangeShapeType="1"/>
            </p:cNvSpPr>
            <p:nvPr/>
          </p:nvSpPr>
          <p:spPr bwMode="auto">
            <a:xfrm>
              <a:off x="2232" y="2999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2" name="Line 37"/>
            <p:cNvSpPr>
              <a:spLocks noChangeShapeType="1"/>
            </p:cNvSpPr>
            <p:nvPr/>
          </p:nvSpPr>
          <p:spPr bwMode="auto">
            <a:xfrm>
              <a:off x="2232" y="3698"/>
              <a:ext cx="12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3" name="Rectangle 38"/>
            <p:cNvSpPr>
              <a:spLocks noChangeArrowheads="1"/>
            </p:cNvSpPr>
            <p:nvPr/>
          </p:nvSpPr>
          <p:spPr bwMode="auto">
            <a:xfrm>
              <a:off x="3792" y="2926"/>
              <a:ext cx="127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824" name="Rectangle 39"/>
            <p:cNvSpPr>
              <a:spLocks noChangeArrowheads="1"/>
            </p:cNvSpPr>
            <p:nvPr/>
          </p:nvSpPr>
          <p:spPr bwMode="auto">
            <a:xfrm>
              <a:off x="3792" y="3367"/>
              <a:ext cx="127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825" name="Text Box 40"/>
            <p:cNvSpPr txBox="1">
              <a:spLocks noChangeArrowheads="1"/>
            </p:cNvSpPr>
            <p:nvPr/>
          </p:nvSpPr>
          <p:spPr bwMode="auto">
            <a:xfrm rot="16200000" flipH="1">
              <a:off x="3778" y="3001"/>
              <a:ext cx="2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46826" name="Text Box 41"/>
            <p:cNvSpPr txBox="1">
              <a:spLocks noChangeArrowheads="1"/>
            </p:cNvSpPr>
            <p:nvPr/>
          </p:nvSpPr>
          <p:spPr bwMode="auto">
            <a:xfrm rot="16200000" flipH="1">
              <a:off x="3778" y="3433"/>
              <a:ext cx="2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46827" name="Line 42"/>
            <p:cNvSpPr>
              <a:spLocks noChangeShapeType="1"/>
            </p:cNvSpPr>
            <p:nvPr/>
          </p:nvSpPr>
          <p:spPr bwMode="auto">
            <a:xfrm>
              <a:off x="1220" y="2742"/>
              <a:ext cx="1" cy="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8" name="Line 43"/>
            <p:cNvSpPr>
              <a:spLocks noChangeShapeType="1"/>
            </p:cNvSpPr>
            <p:nvPr/>
          </p:nvSpPr>
          <p:spPr bwMode="auto">
            <a:xfrm>
              <a:off x="3919" y="3588"/>
              <a:ext cx="5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9" name="Line 44"/>
            <p:cNvSpPr>
              <a:spLocks noChangeShapeType="1"/>
            </p:cNvSpPr>
            <p:nvPr/>
          </p:nvSpPr>
          <p:spPr bwMode="auto">
            <a:xfrm>
              <a:off x="3919" y="3183"/>
              <a:ext cx="5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0" name="Rectangle 45"/>
            <p:cNvSpPr>
              <a:spLocks noChangeArrowheads="1"/>
            </p:cNvSpPr>
            <p:nvPr/>
          </p:nvSpPr>
          <p:spPr bwMode="auto">
            <a:xfrm>
              <a:off x="4959" y="3220"/>
              <a:ext cx="127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46831" name="Text Box 46"/>
            <p:cNvSpPr txBox="1">
              <a:spLocks noChangeArrowheads="1"/>
            </p:cNvSpPr>
            <p:nvPr/>
          </p:nvSpPr>
          <p:spPr bwMode="auto">
            <a:xfrm rot="16200000" flipH="1">
              <a:off x="4764" y="3257"/>
              <a:ext cx="55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ALUout</a:t>
              </a:r>
            </a:p>
          </p:txBody>
        </p:sp>
        <p:sp>
          <p:nvSpPr>
            <p:cNvPr id="246832" name="Line 47"/>
            <p:cNvSpPr>
              <a:spLocks noChangeShapeType="1"/>
            </p:cNvSpPr>
            <p:nvPr/>
          </p:nvSpPr>
          <p:spPr bwMode="auto">
            <a:xfrm>
              <a:off x="5086" y="3404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3" name="Line 48"/>
            <p:cNvSpPr>
              <a:spLocks noChangeShapeType="1"/>
            </p:cNvSpPr>
            <p:nvPr/>
          </p:nvSpPr>
          <p:spPr bwMode="auto">
            <a:xfrm>
              <a:off x="2485" y="2999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4" name="Line 49"/>
            <p:cNvSpPr>
              <a:spLocks noChangeShapeType="1"/>
            </p:cNvSpPr>
            <p:nvPr/>
          </p:nvSpPr>
          <p:spPr bwMode="auto">
            <a:xfrm>
              <a:off x="2485" y="3698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5" name="Line 50"/>
            <p:cNvSpPr>
              <a:spLocks noChangeShapeType="1"/>
            </p:cNvSpPr>
            <p:nvPr/>
          </p:nvSpPr>
          <p:spPr bwMode="auto">
            <a:xfrm>
              <a:off x="2696" y="2999"/>
              <a:ext cx="0" cy="8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6" name="Line 51"/>
            <p:cNvSpPr>
              <a:spLocks noChangeShapeType="1"/>
            </p:cNvSpPr>
            <p:nvPr/>
          </p:nvSpPr>
          <p:spPr bwMode="auto">
            <a:xfrm>
              <a:off x="2612" y="3698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7" name="Line 52"/>
            <p:cNvSpPr>
              <a:spLocks noChangeShapeType="1"/>
            </p:cNvSpPr>
            <p:nvPr/>
          </p:nvSpPr>
          <p:spPr bwMode="auto">
            <a:xfrm>
              <a:off x="2696" y="3294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8" name="Line 53"/>
            <p:cNvSpPr>
              <a:spLocks noChangeShapeType="1"/>
            </p:cNvSpPr>
            <p:nvPr/>
          </p:nvSpPr>
          <p:spPr bwMode="auto">
            <a:xfrm>
              <a:off x="2696" y="3477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9" name="Line 54"/>
            <p:cNvSpPr>
              <a:spLocks noChangeShapeType="1"/>
            </p:cNvSpPr>
            <p:nvPr/>
          </p:nvSpPr>
          <p:spPr bwMode="auto">
            <a:xfrm>
              <a:off x="2696" y="3110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0" name="Line 55"/>
            <p:cNvSpPr>
              <a:spLocks noChangeShapeType="1"/>
            </p:cNvSpPr>
            <p:nvPr/>
          </p:nvSpPr>
          <p:spPr bwMode="auto">
            <a:xfrm>
              <a:off x="2696" y="3882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1" name="Line 56"/>
            <p:cNvSpPr>
              <a:spLocks noChangeShapeType="1"/>
            </p:cNvSpPr>
            <p:nvPr/>
          </p:nvSpPr>
          <p:spPr bwMode="auto">
            <a:xfrm>
              <a:off x="2612" y="3698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2" name="Line 57"/>
            <p:cNvSpPr>
              <a:spLocks noChangeShapeType="1"/>
            </p:cNvSpPr>
            <p:nvPr/>
          </p:nvSpPr>
          <p:spPr bwMode="auto">
            <a:xfrm flipV="1">
              <a:off x="4088" y="3588"/>
              <a:ext cx="0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3" name="Line 58"/>
            <p:cNvSpPr>
              <a:spLocks noChangeShapeType="1"/>
            </p:cNvSpPr>
            <p:nvPr/>
          </p:nvSpPr>
          <p:spPr bwMode="auto">
            <a:xfrm>
              <a:off x="4256" y="3588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4" name="Line 59"/>
            <p:cNvSpPr>
              <a:spLocks noChangeShapeType="1"/>
            </p:cNvSpPr>
            <p:nvPr/>
          </p:nvSpPr>
          <p:spPr bwMode="auto">
            <a:xfrm>
              <a:off x="1220" y="3992"/>
              <a:ext cx="30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5" name="Line 60"/>
            <p:cNvSpPr>
              <a:spLocks noChangeShapeType="1"/>
            </p:cNvSpPr>
            <p:nvPr/>
          </p:nvSpPr>
          <p:spPr bwMode="auto">
            <a:xfrm>
              <a:off x="1220" y="3588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6" name="Line 61"/>
            <p:cNvSpPr>
              <a:spLocks noChangeShapeType="1"/>
            </p:cNvSpPr>
            <p:nvPr/>
          </p:nvSpPr>
          <p:spPr bwMode="auto">
            <a:xfrm>
              <a:off x="1220" y="3588"/>
              <a:ext cx="12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7" name="Line 62"/>
            <p:cNvSpPr>
              <a:spLocks noChangeShapeType="1"/>
            </p:cNvSpPr>
            <p:nvPr/>
          </p:nvSpPr>
          <p:spPr bwMode="auto">
            <a:xfrm>
              <a:off x="1220" y="2742"/>
              <a:ext cx="29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8" name="Line 63"/>
            <p:cNvSpPr>
              <a:spLocks noChangeShapeType="1"/>
            </p:cNvSpPr>
            <p:nvPr/>
          </p:nvSpPr>
          <p:spPr bwMode="auto">
            <a:xfrm>
              <a:off x="4214" y="2742"/>
              <a:ext cx="0" cy="4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9" name="Line 64"/>
            <p:cNvSpPr>
              <a:spLocks noChangeShapeType="1"/>
            </p:cNvSpPr>
            <p:nvPr/>
          </p:nvSpPr>
          <p:spPr bwMode="auto">
            <a:xfrm>
              <a:off x="4804" y="2448"/>
              <a:ext cx="0" cy="9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0" name="Line 65"/>
            <p:cNvSpPr>
              <a:spLocks noChangeShapeType="1"/>
            </p:cNvSpPr>
            <p:nvPr/>
          </p:nvSpPr>
          <p:spPr bwMode="auto">
            <a:xfrm>
              <a:off x="1094" y="2595"/>
              <a:ext cx="40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1" name="Line 66"/>
            <p:cNvSpPr>
              <a:spLocks noChangeShapeType="1"/>
            </p:cNvSpPr>
            <p:nvPr/>
          </p:nvSpPr>
          <p:spPr bwMode="auto">
            <a:xfrm>
              <a:off x="1094" y="2595"/>
              <a:ext cx="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2" name="Line 67"/>
            <p:cNvSpPr>
              <a:spLocks noChangeShapeType="1"/>
            </p:cNvSpPr>
            <p:nvPr/>
          </p:nvSpPr>
          <p:spPr bwMode="auto">
            <a:xfrm>
              <a:off x="672" y="2448"/>
              <a:ext cx="4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3" name="Line 68"/>
            <p:cNvSpPr>
              <a:spLocks noChangeShapeType="1"/>
            </p:cNvSpPr>
            <p:nvPr/>
          </p:nvSpPr>
          <p:spPr bwMode="auto">
            <a:xfrm>
              <a:off x="672" y="2448"/>
              <a:ext cx="0" cy="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789" name="Text Box 71"/>
          <p:cNvSpPr txBox="1">
            <a:spLocks noChangeArrowheads="1"/>
          </p:cNvSpPr>
          <p:nvPr/>
        </p:nvSpPr>
        <p:spPr bwMode="auto">
          <a:xfrm>
            <a:off x="304800" y="5410200"/>
            <a:ext cx="2051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>
                <a:solidFill>
                  <a:srgbClr val="008000"/>
                </a:solidFill>
              </a:rPr>
              <a:t>Διαφορές</a:t>
            </a:r>
          </a:p>
          <a:p>
            <a:pPr eaLnBrk="1" hangingPunct="1"/>
            <a:r>
              <a:rPr lang="el-GR" altLang="en-US" sz="2400" b="1">
                <a:solidFill>
                  <a:srgbClr val="008000"/>
                </a:solidFill>
              </a:rPr>
              <a:t>με </a:t>
            </a:r>
            <a:r>
              <a:rPr lang="en-US" altLang="en-US" sz="2400" b="1">
                <a:solidFill>
                  <a:srgbClr val="008000"/>
                </a:solidFill>
              </a:rPr>
              <a:t>single-cycle</a:t>
            </a:r>
          </a:p>
          <a:p>
            <a:pPr eaLnBrk="1" hangingPunct="1"/>
            <a:r>
              <a:rPr lang="en-US" altLang="en-US" sz="2400" b="1">
                <a:solidFill>
                  <a:srgbClr val="008000"/>
                </a:solidFill>
              </a:rPr>
              <a:t>datapath…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A5945-AB65-4CD0-A931-ED254DCFB31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478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2"/>
                </a:solidFill>
              </a:rPr>
              <a:t>Multicycle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</a:rPr>
              <a:t>Datapath</a:t>
            </a:r>
            <a:r>
              <a:rPr lang="en-US" altLang="en-US" dirty="0" smtClean="0">
                <a:solidFill>
                  <a:schemeClr val="accent2"/>
                </a:solidFill>
              </a:rPr>
              <a:t> Design</a:t>
            </a:r>
          </a:p>
        </p:txBody>
      </p:sp>
      <p:sp>
        <p:nvSpPr>
          <p:cNvPr id="247812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551876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dirty="0"/>
              <a:t>Άρα, σε καθένα από τους (μικρότερους) κύκλους ρολογιού</a:t>
            </a:r>
          </a:p>
          <a:p>
            <a:pPr eaLnBrk="1" hangingPunct="1"/>
            <a:r>
              <a:rPr lang="el-GR" altLang="en-US" sz="2400" dirty="0" smtClean="0"/>
              <a:t>στη </a:t>
            </a:r>
            <a:r>
              <a:rPr lang="el-GR" altLang="en-US" sz="2400" dirty="0"/>
              <a:t>σχεδίαση πολλών κύκλων θα εκτελούμε ....</a:t>
            </a:r>
          </a:p>
          <a:p>
            <a:pPr eaLnBrk="1" hangingPunct="1">
              <a:lnSpc>
                <a:spcPct val="60000"/>
              </a:lnSpc>
            </a:pPr>
            <a:endParaRPr lang="el-GR" alt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n-US" sz="2400" dirty="0"/>
              <a:t>είτε προσπέλαση στην μνήμη για εντολή/δεδομένα,</a:t>
            </a:r>
          </a:p>
          <a:p>
            <a:pPr marL="342900" indent="-342900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l-GR" alt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n-US" sz="2400" dirty="0"/>
              <a:t>είτε προσπέλαση στο αρχείο </a:t>
            </a:r>
            <a:r>
              <a:rPr lang="el-GR" altLang="en-US" sz="2400" dirty="0" err="1"/>
              <a:t>καταχωρητών</a:t>
            </a:r>
            <a:r>
              <a:rPr lang="el-GR" altLang="en-US" sz="2400" dirty="0"/>
              <a:t>,</a:t>
            </a:r>
          </a:p>
          <a:p>
            <a:pPr marL="342900" indent="-342900" eaLnBrk="1"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l-GR" alt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l-GR" altLang="en-US" sz="2400" dirty="0"/>
              <a:t>είτε προσπέλαση στην </a:t>
            </a:r>
            <a:r>
              <a:rPr lang="en-US" altLang="en-US" sz="2400" dirty="0" err="1"/>
              <a:t>ALU</a:t>
            </a:r>
            <a:endParaRPr lang="en-US" altLang="en-US" sz="2400" dirty="0"/>
          </a:p>
          <a:p>
            <a:pPr eaLnBrk="1" hangingPunct="1">
              <a:lnSpc>
                <a:spcPct val="40000"/>
              </a:lnSpc>
            </a:pPr>
            <a:endParaRPr lang="en-US" altLang="en-US" sz="2400" dirty="0"/>
          </a:p>
          <a:p>
            <a:pPr eaLnBrk="1" hangingPunct="1">
              <a:lnSpc>
                <a:spcPct val="70000"/>
              </a:lnSpc>
            </a:pPr>
            <a:endParaRPr lang="en-US" altLang="en-US" sz="2400" dirty="0"/>
          </a:p>
          <a:p>
            <a:pPr eaLnBrk="1" hangingPunct="1"/>
            <a:r>
              <a:rPr lang="el-GR" altLang="en-US" sz="2400" b="1" dirty="0">
                <a:solidFill>
                  <a:srgbClr val="008000"/>
                </a:solidFill>
              </a:rPr>
              <a:t>ΠΡΟΣΟΧΗ!!</a:t>
            </a:r>
            <a:r>
              <a:rPr lang="el-GR" altLang="en-US" sz="2400" dirty="0"/>
              <a:t>  - Υπάρχει μόνο μια μνήμη (σε σχέση με την</a:t>
            </a:r>
          </a:p>
          <a:p>
            <a:pPr eaLnBrk="1" hangingPunct="1"/>
            <a:r>
              <a:rPr lang="el-GR" altLang="en-US" sz="2400" dirty="0"/>
              <a:t>                            σχεδίαση ενός κύκλου) που περιέχει και </a:t>
            </a:r>
          </a:p>
          <a:p>
            <a:pPr eaLnBrk="1" hangingPunct="1"/>
            <a:r>
              <a:rPr lang="el-GR" altLang="en-US" sz="2400" dirty="0"/>
              <a:t>                        </a:t>
            </a:r>
            <a:r>
              <a:rPr lang="en-US" altLang="en-US" sz="2400" dirty="0"/>
              <a:t> </a:t>
            </a:r>
            <a:r>
              <a:rPr lang="el-GR" altLang="en-US" sz="2400" dirty="0"/>
              <a:t>   τις εντολές και τα δεδομένα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                         </a:t>
            </a:r>
            <a:r>
              <a:rPr lang="el-GR" altLang="en-US" sz="2400" dirty="0"/>
              <a:t>- Υπάρχει μόνο ένα </a:t>
            </a:r>
            <a:r>
              <a:rPr lang="en-US" altLang="en-US" sz="2400" dirty="0" err="1"/>
              <a:t>ALU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60000"/>
              </a:lnSpc>
            </a:pPr>
            <a:endParaRPr lang="el-GR" altLang="en-US" sz="2400" dirty="0"/>
          </a:p>
          <a:p>
            <a:pPr eaLnBrk="1" hangingPunct="1"/>
            <a:r>
              <a:rPr lang="el-GR" altLang="en-US" sz="2400" dirty="0"/>
              <a:t>     </a:t>
            </a:r>
            <a:r>
              <a:rPr lang="en-US" altLang="en-US" sz="2400" b="1" dirty="0" err="1"/>
              <a:t>Multicycle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Datapath</a:t>
            </a:r>
            <a:r>
              <a:rPr lang="el-GR" altLang="en-US" sz="2400" b="1" dirty="0">
                <a:sym typeface="Wingdings" pitchFamily="2" charset="2"/>
              </a:rPr>
              <a:t> Λιγότερο </a:t>
            </a:r>
            <a:r>
              <a:rPr lang="en-US" altLang="en-US" sz="2400" b="1" dirty="0">
                <a:sym typeface="Wingdings" pitchFamily="2" charset="2"/>
              </a:rPr>
              <a:t>hardware</a:t>
            </a:r>
            <a:r>
              <a:rPr lang="en-US" altLang="en-US" sz="2400" dirty="0">
                <a:sym typeface="Wingdings" pitchFamily="2" charset="2"/>
              </a:rPr>
              <a:t> </a:t>
            </a:r>
            <a:endParaRPr lang="en-US" altLang="en-US" sz="2400" dirty="0"/>
          </a:p>
        </p:txBody>
      </p:sp>
      <p:sp>
        <p:nvSpPr>
          <p:cNvPr id="247813" name="Rectangle 6" descr="MULTI-CYCLE"/>
          <p:cNvSpPr>
            <a:spLocks noChangeArrowheads="1"/>
          </p:cNvSpPr>
          <p:nvPr/>
        </p:nvSpPr>
        <p:spPr bwMode="auto">
          <a:xfrm>
            <a:off x="990600" y="5715000"/>
            <a:ext cx="6019800" cy="685800"/>
          </a:xfrm>
          <a:prstGeom prst="rect">
            <a:avLst/>
          </a:prstGeom>
          <a:solidFill>
            <a:srgbClr val="FF99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FD97E-360F-48C9-BE7F-0F292201A0B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4883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2"/>
                </a:solidFill>
              </a:rPr>
              <a:t>Multicycle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</a:rPr>
              <a:t>Datapath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248836" name="Picture 5" descr="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439" b="53939"/>
          <a:stretch/>
        </p:blipFill>
        <p:spPr>
          <a:xfrm>
            <a:off x="122238" y="914400"/>
            <a:ext cx="8892000" cy="4212000"/>
          </a:xfrm>
          <a:noFill/>
        </p:spPr>
      </p:pic>
      <p:sp>
        <p:nvSpPr>
          <p:cNvPr id="248837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8080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Καινούρια </a:t>
            </a:r>
            <a:r>
              <a:rPr lang="en-US" altLang="en-US" sz="2400"/>
              <a:t>hardware </a:t>
            </a:r>
            <a:r>
              <a:rPr lang="el-GR" altLang="en-US" sz="2400"/>
              <a:t>σχεδίαση για </a:t>
            </a:r>
            <a:r>
              <a:rPr lang="en-US" altLang="en-US" sz="2400"/>
              <a:t>datapath </a:t>
            </a:r>
            <a:r>
              <a:rPr lang="el-GR" altLang="en-US" sz="2400"/>
              <a:t>πολλών κύκλων</a:t>
            </a:r>
          </a:p>
          <a:p>
            <a:pPr eaLnBrk="1" hangingPunct="1"/>
            <a:r>
              <a:rPr lang="el-GR" altLang="en-US" sz="2400"/>
              <a:t>     </a:t>
            </a:r>
            <a:r>
              <a:rPr lang="el-GR" altLang="en-US" sz="2400">
                <a:sym typeface="Wingdings" pitchFamily="2" charset="2"/>
              </a:rPr>
              <a:t></a:t>
            </a:r>
            <a:r>
              <a:rPr lang="el-GR" altLang="en-US" sz="2400"/>
              <a:t> Χρειάζεται λιγότερο </a:t>
            </a:r>
            <a:r>
              <a:rPr lang="en-US" altLang="en-US" sz="2400"/>
              <a:t>hardware </a:t>
            </a:r>
            <a:r>
              <a:rPr lang="el-GR" altLang="en-US" sz="2400"/>
              <a:t>από αυτή του ενός κύκλου!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32BA3-A947-4B2B-B686-0572DD1045C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498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2"/>
                </a:solidFill>
              </a:rPr>
              <a:t>Multicycle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</a:rPr>
              <a:t>Datapath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249860" name="Picture 3" descr=" MULTI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7100"/>
            <a:ext cx="7913688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12A98-65F9-4568-90CF-FF88981A587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508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Multicycle </a:t>
            </a:r>
            <a:r>
              <a:rPr lang="el-GR" altLang="en-US" smtClean="0">
                <a:solidFill>
                  <a:schemeClr val="accent2"/>
                </a:solidFill>
              </a:rPr>
              <a:t>Χρονισμός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924800" cy="2932085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n-US" altLang="en-US" sz="2400" dirty="0" err="1" smtClean="0"/>
              <a:t>IFetch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solidFill>
                  <a:srgbClr val="FF3300"/>
                </a:solidFill>
              </a:rPr>
              <a:t>Instruction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Fetch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l-GR" altLang="en-US" sz="2400" dirty="0" smtClean="0">
                <a:solidFill>
                  <a:srgbClr val="FF3300"/>
                </a:solidFill>
              </a:rPr>
              <a:t>και</a:t>
            </a:r>
            <a:r>
              <a:rPr lang="en-US" altLang="en-US" sz="2400" dirty="0" smtClean="0">
                <a:solidFill>
                  <a:srgbClr val="FF3300"/>
                </a:solidFill>
              </a:rPr>
              <a:t> Update PC</a:t>
            </a:r>
          </a:p>
          <a:p>
            <a:pPr eaLnBrk="1" hangingPunct="1"/>
            <a:r>
              <a:rPr lang="en-US" altLang="en-US" sz="2400" dirty="0" smtClean="0"/>
              <a:t>Dec: </a:t>
            </a:r>
            <a:r>
              <a:rPr lang="en-US" altLang="en-US" sz="2400" dirty="0" smtClean="0">
                <a:solidFill>
                  <a:srgbClr val="FF3300"/>
                </a:solidFill>
              </a:rPr>
              <a:t>Instruction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Decode</a:t>
            </a:r>
            <a:r>
              <a:rPr lang="en-US" altLang="en-US" sz="2400" dirty="0" smtClean="0">
                <a:solidFill>
                  <a:srgbClr val="FF3300"/>
                </a:solidFill>
              </a:rPr>
              <a:t>, Register Read, Sign Extend Offset</a:t>
            </a:r>
          </a:p>
          <a:p>
            <a:pPr eaLnBrk="1" hangingPunct="1"/>
            <a:r>
              <a:rPr lang="en-US" altLang="en-US" sz="2400" dirty="0" smtClean="0"/>
              <a:t>Exec: Execute R-type; </a:t>
            </a:r>
            <a:r>
              <a:rPr lang="en-US" altLang="en-US" sz="2400" dirty="0" smtClean="0">
                <a:solidFill>
                  <a:srgbClr val="FF3300"/>
                </a:solidFill>
              </a:rPr>
              <a:t>Calculate Memory Address</a:t>
            </a:r>
            <a:r>
              <a:rPr lang="en-US" altLang="en-US" sz="2400" dirty="0" smtClean="0"/>
              <a:t>; Branch Comparison; </a:t>
            </a:r>
            <a:r>
              <a:rPr lang="en-US" altLang="en-US" sz="2400" dirty="0" smtClean="0">
                <a:solidFill>
                  <a:schemeClr val="accent2"/>
                </a:solidFill>
              </a:rPr>
              <a:t>Branch and Jump Completion</a:t>
            </a:r>
          </a:p>
          <a:p>
            <a:pPr eaLnBrk="1" hangingPunct="1"/>
            <a:r>
              <a:rPr lang="en-US" altLang="en-US" sz="2400" dirty="0" smtClean="0"/>
              <a:t>Mem: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Memory Read</a:t>
            </a:r>
            <a:r>
              <a:rPr lang="en-US" altLang="en-US" sz="2400" dirty="0" smtClean="0"/>
              <a:t>; </a:t>
            </a:r>
            <a:r>
              <a:rPr lang="en-US" altLang="en-US" sz="2400" dirty="0" smtClean="0">
                <a:solidFill>
                  <a:schemeClr val="accent2"/>
                </a:solidFill>
              </a:rPr>
              <a:t>Memory Write Completion; R-type Completion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RegFile</a:t>
            </a:r>
            <a:r>
              <a:rPr lang="en-US" altLang="en-US" sz="2400" dirty="0" smtClean="0"/>
              <a:t> write)</a:t>
            </a:r>
          </a:p>
          <a:p>
            <a:pPr eaLnBrk="1" hangingPunct="1"/>
            <a:r>
              <a:rPr lang="en-US" altLang="en-US" sz="2400" dirty="0" smtClean="0"/>
              <a:t>WB:  </a:t>
            </a:r>
            <a:r>
              <a:rPr lang="en-US" altLang="en-US" sz="2400" dirty="0" smtClean="0">
                <a:solidFill>
                  <a:srgbClr val="FF3300"/>
                </a:solidFill>
              </a:rPr>
              <a:t>Memory Read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Completion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RegFile</a:t>
            </a:r>
            <a:r>
              <a:rPr lang="en-US" altLang="en-US" sz="2400" dirty="0" smtClean="0"/>
              <a:t> write</a:t>
            </a:r>
            <a:r>
              <a:rPr lang="el-GR" altLang="en-US" sz="2400" dirty="0" smtClean="0"/>
              <a:t> για </a:t>
            </a:r>
            <a:r>
              <a:rPr lang="en-US" altLang="en-US" sz="2400" dirty="0" err="1" smtClean="0"/>
              <a:t>lw</a:t>
            </a:r>
            <a:r>
              <a:rPr lang="en-US" altLang="en-US" sz="2400" dirty="0" smtClean="0"/>
              <a:t>)</a:t>
            </a:r>
          </a:p>
        </p:txBody>
      </p:sp>
      <p:grpSp>
        <p:nvGrpSpPr>
          <p:cNvPr id="2" name="Group 1" descr="MULTICYCLE"/>
          <p:cNvGrpSpPr/>
          <p:nvPr/>
        </p:nvGrpSpPr>
        <p:grpSpPr>
          <a:xfrm>
            <a:off x="2090738" y="1365250"/>
            <a:ext cx="5003800" cy="1177925"/>
            <a:chOff x="2090738" y="1365250"/>
            <a:chExt cx="5003800" cy="1177925"/>
          </a:xfrm>
        </p:grpSpPr>
        <p:grpSp>
          <p:nvGrpSpPr>
            <p:cNvPr id="250885" name="Group 4"/>
            <p:cNvGrpSpPr>
              <a:grpSpLocks/>
            </p:cNvGrpSpPr>
            <p:nvPr/>
          </p:nvGrpSpPr>
          <p:grpSpPr bwMode="auto">
            <a:xfrm>
              <a:off x="2459038" y="1746250"/>
              <a:ext cx="825500" cy="254000"/>
              <a:chOff x="1248" y="712"/>
              <a:chExt cx="520" cy="160"/>
            </a:xfrm>
          </p:grpSpPr>
          <p:sp>
            <p:nvSpPr>
              <p:cNvPr id="250936" name="Line 5"/>
              <p:cNvSpPr>
                <a:spLocks noChangeShapeType="1"/>
              </p:cNvSpPr>
              <p:nvPr/>
            </p:nvSpPr>
            <p:spPr bwMode="auto">
              <a:xfrm>
                <a:off x="1256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7" name="Line 6"/>
              <p:cNvSpPr>
                <a:spLocks noChangeShapeType="1"/>
              </p:cNvSpPr>
              <p:nvPr/>
            </p:nvSpPr>
            <p:spPr bwMode="auto">
              <a:xfrm>
                <a:off x="1248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8" name="Line 7"/>
              <p:cNvSpPr>
                <a:spLocks noChangeShapeType="1"/>
              </p:cNvSpPr>
              <p:nvPr/>
            </p:nvSpPr>
            <p:spPr bwMode="auto">
              <a:xfrm flipV="1">
                <a:off x="1536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9" name="Line 8"/>
              <p:cNvSpPr>
                <a:spLocks noChangeShapeType="1"/>
              </p:cNvSpPr>
              <p:nvPr/>
            </p:nvSpPr>
            <p:spPr bwMode="auto">
              <a:xfrm>
                <a:off x="1544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0886" name="Group 9"/>
            <p:cNvGrpSpPr>
              <a:grpSpLocks/>
            </p:cNvGrpSpPr>
            <p:nvPr/>
          </p:nvGrpSpPr>
          <p:grpSpPr bwMode="auto">
            <a:xfrm>
              <a:off x="3297238" y="1746250"/>
              <a:ext cx="825500" cy="254000"/>
              <a:chOff x="1776" y="712"/>
              <a:chExt cx="520" cy="160"/>
            </a:xfrm>
          </p:grpSpPr>
          <p:sp>
            <p:nvSpPr>
              <p:cNvPr id="250932" name="Line 10"/>
              <p:cNvSpPr>
                <a:spLocks noChangeShapeType="1"/>
              </p:cNvSpPr>
              <p:nvPr/>
            </p:nvSpPr>
            <p:spPr bwMode="auto">
              <a:xfrm>
                <a:off x="1784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3" name="Line 11"/>
              <p:cNvSpPr>
                <a:spLocks noChangeShapeType="1"/>
              </p:cNvSpPr>
              <p:nvPr/>
            </p:nvSpPr>
            <p:spPr bwMode="auto">
              <a:xfrm>
                <a:off x="1776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4" name="Line 12"/>
              <p:cNvSpPr>
                <a:spLocks noChangeShapeType="1"/>
              </p:cNvSpPr>
              <p:nvPr/>
            </p:nvSpPr>
            <p:spPr bwMode="auto">
              <a:xfrm flipV="1">
                <a:off x="2064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5" name="Line 13"/>
              <p:cNvSpPr>
                <a:spLocks noChangeShapeType="1"/>
              </p:cNvSpPr>
              <p:nvPr/>
            </p:nvSpPr>
            <p:spPr bwMode="auto">
              <a:xfrm>
                <a:off x="2072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0887" name="Group 14"/>
            <p:cNvGrpSpPr>
              <a:grpSpLocks/>
            </p:cNvGrpSpPr>
            <p:nvPr/>
          </p:nvGrpSpPr>
          <p:grpSpPr bwMode="auto">
            <a:xfrm>
              <a:off x="4135438" y="1746250"/>
              <a:ext cx="825500" cy="254000"/>
              <a:chOff x="2304" y="712"/>
              <a:chExt cx="520" cy="160"/>
            </a:xfrm>
          </p:grpSpPr>
          <p:sp>
            <p:nvSpPr>
              <p:cNvPr id="250928" name="Line 15"/>
              <p:cNvSpPr>
                <a:spLocks noChangeShapeType="1"/>
              </p:cNvSpPr>
              <p:nvPr/>
            </p:nvSpPr>
            <p:spPr bwMode="auto">
              <a:xfrm>
                <a:off x="2312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29" name="Line 16"/>
              <p:cNvSpPr>
                <a:spLocks noChangeShapeType="1"/>
              </p:cNvSpPr>
              <p:nvPr/>
            </p:nvSpPr>
            <p:spPr bwMode="auto">
              <a:xfrm>
                <a:off x="2304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0" name="Line 17"/>
              <p:cNvSpPr>
                <a:spLocks noChangeShapeType="1"/>
              </p:cNvSpPr>
              <p:nvPr/>
            </p:nvSpPr>
            <p:spPr bwMode="auto">
              <a:xfrm flipV="1">
                <a:off x="2592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1" name="Line 18"/>
              <p:cNvSpPr>
                <a:spLocks noChangeShapeType="1"/>
              </p:cNvSpPr>
              <p:nvPr/>
            </p:nvSpPr>
            <p:spPr bwMode="auto">
              <a:xfrm>
                <a:off x="2600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0888" name="Group 19"/>
            <p:cNvGrpSpPr>
              <a:grpSpLocks/>
            </p:cNvGrpSpPr>
            <p:nvPr/>
          </p:nvGrpSpPr>
          <p:grpSpPr bwMode="auto">
            <a:xfrm>
              <a:off x="4973638" y="1746250"/>
              <a:ext cx="825500" cy="254000"/>
              <a:chOff x="2832" y="712"/>
              <a:chExt cx="520" cy="160"/>
            </a:xfrm>
          </p:grpSpPr>
          <p:sp>
            <p:nvSpPr>
              <p:cNvPr id="250924" name="Line 20"/>
              <p:cNvSpPr>
                <a:spLocks noChangeShapeType="1"/>
              </p:cNvSpPr>
              <p:nvPr/>
            </p:nvSpPr>
            <p:spPr bwMode="auto">
              <a:xfrm>
                <a:off x="2840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25" name="Line 21"/>
              <p:cNvSpPr>
                <a:spLocks noChangeShapeType="1"/>
              </p:cNvSpPr>
              <p:nvPr/>
            </p:nvSpPr>
            <p:spPr bwMode="auto">
              <a:xfrm>
                <a:off x="2832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26" name="Line 22"/>
              <p:cNvSpPr>
                <a:spLocks noChangeShapeType="1"/>
              </p:cNvSpPr>
              <p:nvPr/>
            </p:nvSpPr>
            <p:spPr bwMode="auto">
              <a:xfrm flipV="1">
                <a:off x="3120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27" name="Line 23"/>
              <p:cNvSpPr>
                <a:spLocks noChangeShapeType="1"/>
              </p:cNvSpPr>
              <p:nvPr/>
            </p:nvSpPr>
            <p:spPr bwMode="auto">
              <a:xfrm>
                <a:off x="3128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0889" name="Group 24"/>
            <p:cNvGrpSpPr>
              <a:grpSpLocks/>
            </p:cNvGrpSpPr>
            <p:nvPr/>
          </p:nvGrpSpPr>
          <p:grpSpPr bwMode="auto">
            <a:xfrm>
              <a:off x="5811838" y="1746250"/>
              <a:ext cx="825500" cy="254000"/>
              <a:chOff x="3360" y="712"/>
              <a:chExt cx="520" cy="160"/>
            </a:xfrm>
          </p:grpSpPr>
          <p:sp>
            <p:nvSpPr>
              <p:cNvPr id="250920" name="Line 25"/>
              <p:cNvSpPr>
                <a:spLocks noChangeShapeType="1"/>
              </p:cNvSpPr>
              <p:nvPr/>
            </p:nvSpPr>
            <p:spPr bwMode="auto">
              <a:xfrm>
                <a:off x="3368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21" name="Line 26"/>
              <p:cNvSpPr>
                <a:spLocks noChangeShapeType="1"/>
              </p:cNvSpPr>
              <p:nvPr/>
            </p:nvSpPr>
            <p:spPr bwMode="auto">
              <a:xfrm>
                <a:off x="3360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22" name="Line 27"/>
              <p:cNvSpPr>
                <a:spLocks noChangeShapeType="1"/>
              </p:cNvSpPr>
              <p:nvPr/>
            </p:nvSpPr>
            <p:spPr bwMode="auto">
              <a:xfrm flipV="1">
                <a:off x="3648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23" name="Line 28"/>
              <p:cNvSpPr>
                <a:spLocks noChangeShapeType="1"/>
              </p:cNvSpPr>
              <p:nvPr/>
            </p:nvSpPr>
            <p:spPr bwMode="auto">
              <a:xfrm>
                <a:off x="3656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0890" name="Line 29"/>
            <p:cNvSpPr>
              <a:spLocks noChangeShapeType="1"/>
            </p:cNvSpPr>
            <p:nvPr/>
          </p:nvSpPr>
          <p:spPr bwMode="auto">
            <a:xfrm>
              <a:off x="6662738" y="1987550"/>
              <a:ext cx="431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1" name="Line 30"/>
            <p:cNvSpPr>
              <a:spLocks noChangeShapeType="1"/>
            </p:cNvSpPr>
            <p:nvPr/>
          </p:nvSpPr>
          <p:spPr bwMode="auto">
            <a:xfrm>
              <a:off x="6650038" y="1771650"/>
              <a:ext cx="0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2" name="Line 31"/>
            <p:cNvSpPr>
              <a:spLocks noChangeShapeType="1"/>
            </p:cNvSpPr>
            <p:nvPr/>
          </p:nvSpPr>
          <p:spPr bwMode="auto">
            <a:xfrm>
              <a:off x="2090738" y="175895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3" name="Line 32"/>
            <p:cNvSpPr>
              <a:spLocks noChangeShapeType="1"/>
            </p:cNvSpPr>
            <p:nvPr/>
          </p:nvSpPr>
          <p:spPr bwMode="auto">
            <a:xfrm flipV="1">
              <a:off x="2459038" y="13652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4" name="Line 33"/>
            <p:cNvSpPr>
              <a:spLocks noChangeShapeType="1"/>
            </p:cNvSpPr>
            <p:nvPr/>
          </p:nvSpPr>
          <p:spPr bwMode="auto">
            <a:xfrm flipV="1">
              <a:off x="3297238" y="13652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5" name="Rectangle 34"/>
            <p:cNvSpPr>
              <a:spLocks noChangeArrowheads="1"/>
            </p:cNvSpPr>
            <p:nvPr/>
          </p:nvSpPr>
          <p:spPr bwMode="auto">
            <a:xfrm>
              <a:off x="2417764" y="13716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 dirty="0">
                  <a:latin typeface="Arial" pitchFamily="34" charset="0"/>
                  <a:cs typeface="Arial" pitchFamily="34" charset="0"/>
                </a:rPr>
                <a:t>Cycle 1</a:t>
              </a:r>
            </a:p>
          </p:txBody>
        </p:sp>
        <p:sp>
          <p:nvSpPr>
            <p:cNvPr id="250896" name="Rectangle 35"/>
            <p:cNvSpPr>
              <a:spLocks noChangeArrowheads="1"/>
            </p:cNvSpPr>
            <p:nvPr/>
          </p:nvSpPr>
          <p:spPr bwMode="auto">
            <a:xfrm>
              <a:off x="3276600" y="13716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2</a:t>
              </a:r>
            </a:p>
          </p:txBody>
        </p:sp>
        <p:sp>
          <p:nvSpPr>
            <p:cNvPr id="250897" name="Line 36"/>
            <p:cNvSpPr>
              <a:spLocks noChangeShapeType="1"/>
            </p:cNvSpPr>
            <p:nvPr/>
          </p:nvSpPr>
          <p:spPr bwMode="auto">
            <a:xfrm flipV="1">
              <a:off x="4135438" y="13652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8" name="Line 37"/>
            <p:cNvSpPr>
              <a:spLocks noChangeShapeType="1"/>
            </p:cNvSpPr>
            <p:nvPr/>
          </p:nvSpPr>
          <p:spPr bwMode="auto">
            <a:xfrm flipV="1">
              <a:off x="4973638" y="13652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9" name="Line 38"/>
            <p:cNvSpPr>
              <a:spLocks noChangeShapeType="1"/>
            </p:cNvSpPr>
            <p:nvPr/>
          </p:nvSpPr>
          <p:spPr bwMode="auto">
            <a:xfrm flipV="1">
              <a:off x="5811838" y="13652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0" name="Line 39"/>
            <p:cNvSpPr>
              <a:spLocks noChangeShapeType="1"/>
            </p:cNvSpPr>
            <p:nvPr/>
          </p:nvSpPr>
          <p:spPr bwMode="auto">
            <a:xfrm flipV="1">
              <a:off x="6650038" y="13652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1" name="Rectangle 40"/>
            <p:cNvSpPr>
              <a:spLocks noChangeArrowheads="1"/>
            </p:cNvSpPr>
            <p:nvPr/>
          </p:nvSpPr>
          <p:spPr bwMode="auto">
            <a:xfrm>
              <a:off x="4122738" y="13716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 dirty="0">
                  <a:latin typeface="Arial" pitchFamily="34" charset="0"/>
                  <a:cs typeface="Arial" pitchFamily="34" charset="0"/>
                </a:rPr>
                <a:t>Cycle 3</a:t>
              </a:r>
            </a:p>
          </p:txBody>
        </p:sp>
        <p:sp>
          <p:nvSpPr>
            <p:cNvPr id="250902" name="Rectangle 41"/>
            <p:cNvSpPr>
              <a:spLocks noChangeArrowheads="1"/>
            </p:cNvSpPr>
            <p:nvPr/>
          </p:nvSpPr>
          <p:spPr bwMode="auto">
            <a:xfrm>
              <a:off x="4953000" y="13716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4</a:t>
              </a:r>
            </a:p>
          </p:txBody>
        </p:sp>
        <p:sp>
          <p:nvSpPr>
            <p:cNvPr id="250903" name="Rectangle 42"/>
            <p:cNvSpPr>
              <a:spLocks noChangeArrowheads="1"/>
            </p:cNvSpPr>
            <p:nvPr/>
          </p:nvSpPr>
          <p:spPr bwMode="auto">
            <a:xfrm>
              <a:off x="5791200" y="13716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5</a:t>
              </a:r>
            </a:p>
          </p:txBody>
        </p:sp>
        <p:grpSp>
          <p:nvGrpSpPr>
            <p:cNvPr id="250904" name="Group 43"/>
            <p:cNvGrpSpPr>
              <a:grpSpLocks/>
            </p:cNvGrpSpPr>
            <p:nvPr/>
          </p:nvGrpSpPr>
          <p:grpSpPr bwMode="auto">
            <a:xfrm>
              <a:off x="2471738" y="2209800"/>
              <a:ext cx="838200" cy="333375"/>
              <a:chOff x="1256" y="1004"/>
              <a:chExt cx="528" cy="210"/>
            </a:xfrm>
          </p:grpSpPr>
          <p:sp>
            <p:nvSpPr>
              <p:cNvPr id="250918" name="Rectangle 44"/>
              <p:cNvSpPr>
                <a:spLocks noChangeArrowheads="1"/>
              </p:cNvSpPr>
              <p:nvPr/>
            </p:nvSpPr>
            <p:spPr bwMode="auto">
              <a:xfrm>
                <a:off x="1256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50919" name="Rectangle 45"/>
              <p:cNvSpPr>
                <a:spLocks noChangeArrowheads="1"/>
              </p:cNvSpPr>
              <p:nvPr/>
            </p:nvSpPr>
            <p:spPr bwMode="auto">
              <a:xfrm>
                <a:off x="1293" y="1004"/>
                <a:ext cx="49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IFetch</a:t>
                </a:r>
              </a:p>
            </p:txBody>
          </p:sp>
        </p:grpSp>
        <p:sp>
          <p:nvSpPr>
            <p:cNvPr id="250905" name="Rectangle 46"/>
            <p:cNvSpPr>
              <a:spLocks noChangeArrowheads="1"/>
            </p:cNvSpPr>
            <p:nvPr/>
          </p:nvSpPr>
          <p:spPr bwMode="auto">
            <a:xfrm>
              <a:off x="3309938" y="2228850"/>
              <a:ext cx="812800" cy="279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0906" name="Rectangle 47"/>
            <p:cNvSpPr>
              <a:spLocks noChangeArrowheads="1"/>
            </p:cNvSpPr>
            <p:nvPr/>
          </p:nvSpPr>
          <p:spPr bwMode="auto">
            <a:xfrm>
              <a:off x="3443288" y="2209800"/>
              <a:ext cx="5524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grpSp>
          <p:nvGrpSpPr>
            <p:cNvPr id="250907" name="Group 48"/>
            <p:cNvGrpSpPr>
              <a:grpSpLocks/>
            </p:cNvGrpSpPr>
            <p:nvPr/>
          </p:nvGrpSpPr>
          <p:grpSpPr bwMode="auto">
            <a:xfrm>
              <a:off x="4148138" y="2209800"/>
              <a:ext cx="812800" cy="333375"/>
              <a:chOff x="2312" y="1004"/>
              <a:chExt cx="512" cy="210"/>
            </a:xfrm>
          </p:grpSpPr>
          <p:sp>
            <p:nvSpPr>
              <p:cNvPr id="250916" name="Rectangle 49"/>
              <p:cNvSpPr>
                <a:spLocks noChangeArrowheads="1"/>
              </p:cNvSpPr>
              <p:nvPr/>
            </p:nvSpPr>
            <p:spPr bwMode="auto">
              <a:xfrm>
                <a:off x="2312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50917" name="Rectangle 50"/>
              <p:cNvSpPr>
                <a:spLocks noChangeArrowheads="1"/>
              </p:cNvSpPr>
              <p:nvPr/>
            </p:nvSpPr>
            <p:spPr bwMode="auto">
              <a:xfrm>
                <a:off x="2387" y="1004"/>
                <a:ext cx="41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Exec</a:t>
                </a:r>
              </a:p>
            </p:txBody>
          </p:sp>
        </p:grpSp>
        <p:grpSp>
          <p:nvGrpSpPr>
            <p:cNvPr id="250908" name="Group 51"/>
            <p:cNvGrpSpPr>
              <a:grpSpLocks/>
            </p:cNvGrpSpPr>
            <p:nvPr/>
          </p:nvGrpSpPr>
          <p:grpSpPr bwMode="auto">
            <a:xfrm>
              <a:off x="4986338" y="2209800"/>
              <a:ext cx="812800" cy="333375"/>
              <a:chOff x="2840" y="1004"/>
              <a:chExt cx="512" cy="210"/>
            </a:xfrm>
          </p:grpSpPr>
          <p:sp>
            <p:nvSpPr>
              <p:cNvPr id="250914" name="Rectangle 52"/>
              <p:cNvSpPr>
                <a:spLocks noChangeArrowheads="1"/>
              </p:cNvSpPr>
              <p:nvPr/>
            </p:nvSpPr>
            <p:spPr bwMode="auto">
              <a:xfrm>
                <a:off x="2840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50915" name="Rectangle 53"/>
              <p:cNvSpPr>
                <a:spLocks noChangeArrowheads="1"/>
              </p:cNvSpPr>
              <p:nvPr/>
            </p:nvSpPr>
            <p:spPr bwMode="auto">
              <a:xfrm>
                <a:off x="2915" y="1004"/>
                <a:ext cx="4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250909" name="Group 54"/>
            <p:cNvGrpSpPr>
              <a:grpSpLocks/>
            </p:cNvGrpSpPr>
            <p:nvPr/>
          </p:nvGrpSpPr>
          <p:grpSpPr bwMode="auto">
            <a:xfrm>
              <a:off x="5824538" y="2209800"/>
              <a:ext cx="812800" cy="333375"/>
              <a:chOff x="3368" y="1004"/>
              <a:chExt cx="512" cy="210"/>
            </a:xfrm>
          </p:grpSpPr>
          <p:sp>
            <p:nvSpPr>
              <p:cNvPr id="250912" name="Rectangle 55"/>
              <p:cNvSpPr>
                <a:spLocks noChangeArrowheads="1"/>
              </p:cNvSpPr>
              <p:nvPr/>
            </p:nvSpPr>
            <p:spPr bwMode="auto">
              <a:xfrm>
                <a:off x="3368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50913" name="Rectangle 56"/>
              <p:cNvSpPr>
                <a:spLocks noChangeArrowheads="1"/>
              </p:cNvSpPr>
              <p:nvPr/>
            </p:nvSpPr>
            <p:spPr bwMode="auto">
              <a:xfrm>
                <a:off x="3443" y="1004"/>
                <a:ext cx="3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WB</a:t>
                </a:r>
              </a:p>
            </p:txBody>
          </p:sp>
        </p:grpSp>
      </p:grpSp>
      <p:sp>
        <p:nvSpPr>
          <p:cNvPr id="250910" name="Rectangle 57"/>
          <p:cNvSpPr>
            <a:spLocks noChangeArrowheads="1"/>
          </p:cNvSpPr>
          <p:nvPr/>
        </p:nvSpPr>
        <p:spPr bwMode="auto">
          <a:xfrm>
            <a:off x="1468438" y="2216150"/>
            <a:ext cx="546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b="1">
                <a:latin typeface="Courier New" pitchFamily="49" charset="0"/>
                <a:cs typeface="Arial" pitchFamily="34" charset="0"/>
              </a:rPr>
              <a:t>lw</a:t>
            </a:r>
          </a:p>
        </p:txBody>
      </p:sp>
      <p:sp>
        <p:nvSpPr>
          <p:cNvPr id="250911" name="Text Box 59"/>
          <p:cNvSpPr txBox="1">
            <a:spLocks noChangeArrowheads="1"/>
          </p:cNvSpPr>
          <p:nvPr/>
        </p:nvSpPr>
        <p:spPr bwMode="auto">
          <a:xfrm>
            <a:off x="381000" y="6096000"/>
            <a:ext cx="6094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8000"/>
                </a:solidFill>
              </a:rPr>
              <a:t>decode=</a:t>
            </a:r>
            <a:r>
              <a:rPr lang="el-GR" altLang="en-US" sz="1600" b="1">
                <a:solidFill>
                  <a:srgbClr val="008000"/>
                </a:solidFill>
              </a:rPr>
              <a:t>αποκωδικοποίηση, </a:t>
            </a:r>
            <a:r>
              <a:rPr lang="en-US" altLang="en-US" sz="1600" b="1">
                <a:solidFill>
                  <a:srgbClr val="008000"/>
                </a:solidFill>
              </a:rPr>
              <a:t>fetch=</a:t>
            </a:r>
            <a:r>
              <a:rPr lang="el-GR" altLang="en-US" sz="1600" b="1">
                <a:solidFill>
                  <a:srgbClr val="008000"/>
                </a:solidFill>
              </a:rPr>
              <a:t>πρόσβαση, </a:t>
            </a:r>
            <a:r>
              <a:rPr lang="en-US" altLang="en-US" sz="1600" b="1">
                <a:solidFill>
                  <a:srgbClr val="008000"/>
                </a:solidFill>
              </a:rPr>
              <a:t>calculate=</a:t>
            </a:r>
            <a:r>
              <a:rPr lang="el-GR" altLang="en-US" sz="1600" b="1">
                <a:solidFill>
                  <a:srgbClr val="008000"/>
                </a:solidFill>
              </a:rPr>
              <a:t>υπολογισμός</a:t>
            </a:r>
          </a:p>
          <a:p>
            <a:pPr eaLnBrk="1" hangingPunct="1"/>
            <a:r>
              <a:rPr lang="en-US" altLang="en-US" sz="1600" b="1">
                <a:solidFill>
                  <a:srgbClr val="008000"/>
                </a:solidFill>
              </a:rPr>
              <a:t>completion=</a:t>
            </a:r>
            <a:r>
              <a:rPr lang="el-GR" altLang="en-US" sz="1600" b="1">
                <a:solidFill>
                  <a:srgbClr val="008000"/>
                </a:solidFill>
              </a:rPr>
              <a:t>ολοκλήρωση, </a:t>
            </a:r>
            <a:r>
              <a:rPr lang="en-US" altLang="en-US" sz="1600" b="1">
                <a:solidFill>
                  <a:srgbClr val="008000"/>
                </a:solidFill>
              </a:rPr>
              <a:t>execution=</a:t>
            </a:r>
            <a:r>
              <a:rPr lang="el-GR" altLang="en-US" sz="1600" b="1">
                <a:solidFill>
                  <a:srgbClr val="008000"/>
                </a:solidFill>
              </a:rPr>
              <a:t>εκτέλεση</a:t>
            </a:r>
            <a:endParaRPr lang="en-US" altLang="en-US" sz="16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33AF-DB15-4D36-8118-91F9F157674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5190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2"/>
                </a:solidFill>
              </a:rPr>
              <a:t>Multicycle</a:t>
            </a:r>
            <a:r>
              <a:rPr lang="en-US" altLang="en-US" dirty="0" smtClean="0">
                <a:solidFill>
                  <a:schemeClr val="accent2"/>
                </a:solidFill>
              </a:rPr>
              <a:t> Timing</a:t>
            </a:r>
          </a:p>
        </p:txBody>
      </p:sp>
      <p:pic>
        <p:nvPicPr>
          <p:cNvPr id="251908" name="Picture 5" descr="MULTICY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" y="1066800"/>
            <a:ext cx="8915400" cy="2749550"/>
          </a:xfrm>
          <a:noFill/>
        </p:spPr>
      </p:pic>
      <p:grpSp>
        <p:nvGrpSpPr>
          <p:cNvPr id="251909" name="Group 7" descr="MULTICYCLE"/>
          <p:cNvGrpSpPr>
            <a:grpSpLocks/>
          </p:cNvGrpSpPr>
          <p:nvPr/>
        </p:nvGrpSpPr>
        <p:grpSpPr bwMode="auto">
          <a:xfrm>
            <a:off x="1219200" y="3962400"/>
            <a:ext cx="6553200" cy="2438400"/>
            <a:chOff x="672" y="2448"/>
            <a:chExt cx="4512" cy="1728"/>
          </a:xfrm>
        </p:grpSpPr>
        <p:sp>
          <p:nvSpPr>
            <p:cNvPr id="251910" name="Rectangle 8"/>
            <p:cNvSpPr>
              <a:spLocks noChangeArrowheads="1"/>
            </p:cNvSpPr>
            <p:nvPr/>
          </p:nvSpPr>
          <p:spPr bwMode="auto">
            <a:xfrm>
              <a:off x="1339" y="2999"/>
              <a:ext cx="801" cy="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11" name="Rectangle 9"/>
            <p:cNvSpPr>
              <a:spLocks noChangeArrowheads="1"/>
            </p:cNvSpPr>
            <p:nvPr/>
          </p:nvSpPr>
          <p:spPr bwMode="auto">
            <a:xfrm>
              <a:off x="841" y="2963"/>
              <a:ext cx="126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12" name="Line 10"/>
            <p:cNvSpPr>
              <a:spLocks noChangeShapeType="1"/>
            </p:cNvSpPr>
            <p:nvPr/>
          </p:nvSpPr>
          <p:spPr bwMode="auto">
            <a:xfrm>
              <a:off x="967" y="3147"/>
              <a:ext cx="3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3" name="Text Box 11"/>
            <p:cNvSpPr txBox="1">
              <a:spLocks noChangeArrowheads="1"/>
            </p:cNvSpPr>
            <p:nvPr/>
          </p:nvSpPr>
          <p:spPr bwMode="auto">
            <a:xfrm>
              <a:off x="1305" y="2999"/>
              <a:ext cx="51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en-US" altLang="en-US" sz="1200">
                <a:latin typeface="Arial" pitchFamily="34" charset="0"/>
                <a:cs typeface="Arial" pitchFamily="34" charset="0"/>
              </a:endParaRPr>
            </a:p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251914" name="Text Box 12"/>
            <p:cNvSpPr txBox="1">
              <a:spLocks noChangeArrowheads="1"/>
            </p:cNvSpPr>
            <p:nvPr/>
          </p:nvSpPr>
          <p:spPr bwMode="auto">
            <a:xfrm>
              <a:off x="1401" y="3257"/>
              <a:ext cx="803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Data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(Instr. or Data)</a:t>
              </a:r>
            </a:p>
          </p:txBody>
        </p:sp>
        <p:sp>
          <p:nvSpPr>
            <p:cNvPr id="251915" name="Text Box 13"/>
            <p:cNvSpPr txBox="1">
              <a:spLocks noChangeArrowheads="1"/>
            </p:cNvSpPr>
            <p:nvPr/>
          </p:nvSpPr>
          <p:spPr bwMode="auto">
            <a:xfrm>
              <a:off x="1697" y="2999"/>
              <a:ext cx="483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251916" name="Text Box 14"/>
            <p:cNvSpPr txBox="1">
              <a:spLocks noChangeArrowheads="1"/>
            </p:cNvSpPr>
            <p:nvPr/>
          </p:nvSpPr>
          <p:spPr bwMode="auto">
            <a:xfrm rot="-5400000">
              <a:off x="770" y="3038"/>
              <a:ext cx="2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PC</a:t>
              </a:r>
            </a:p>
          </p:txBody>
        </p:sp>
        <p:sp>
          <p:nvSpPr>
            <p:cNvPr id="251917" name="Line 15"/>
            <p:cNvSpPr>
              <a:spLocks noChangeShapeType="1"/>
            </p:cNvSpPr>
            <p:nvPr/>
          </p:nvSpPr>
          <p:spPr bwMode="auto">
            <a:xfrm>
              <a:off x="672" y="3147"/>
              <a:ext cx="1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8" name="Rectangle 16"/>
            <p:cNvSpPr>
              <a:spLocks noChangeArrowheads="1"/>
            </p:cNvSpPr>
            <p:nvPr/>
          </p:nvSpPr>
          <p:spPr bwMode="auto">
            <a:xfrm>
              <a:off x="2823" y="3036"/>
              <a:ext cx="801" cy="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19" name="Line 17"/>
            <p:cNvSpPr>
              <a:spLocks noChangeShapeType="1"/>
            </p:cNvSpPr>
            <p:nvPr/>
          </p:nvSpPr>
          <p:spPr bwMode="auto">
            <a:xfrm>
              <a:off x="3624" y="3183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0" name="Line 18"/>
            <p:cNvSpPr>
              <a:spLocks noChangeShapeType="1"/>
            </p:cNvSpPr>
            <p:nvPr/>
          </p:nvSpPr>
          <p:spPr bwMode="auto">
            <a:xfrm>
              <a:off x="3624" y="3588"/>
              <a:ext cx="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1" name="Line 19"/>
            <p:cNvSpPr>
              <a:spLocks noChangeShapeType="1"/>
            </p:cNvSpPr>
            <p:nvPr/>
          </p:nvSpPr>
          <p:spPr bwMode="auto">
            <a:xfrm>
              <a:off x="4748" y="3404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2" name="Text Box 20"/>
            <p:cNvSpPr txBox="1">
              <a:spLocks noChangeArrowheads="1"/>
            </p:cNvSpPr>
            <p:nvPr/>
          </p:nvSpPr>
          <p:spPr bwMode="auto">
            <a:xfrm>
              <a:off x="2780" y="3587"/>
              <a:ext cx="6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51923" name="Text Box 21"/>
            <p:cNvSpPr txBox="1">
              <a:spLocks noChangeArrowheads="1"/>
            </p:cNvSpPr>
            <p:nvPr/>
          </p:nvSpPr>
          <p:spPr bwMode="auto">
            <a:xfrm>
              <a:off x="2780" y="3038"/>
              <a:ext cx="7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1</a:t>
              </a:r>
            </a:p>
          </p:txBody>
        </p:sp>
        <p:sp>
          <p:nvSpPr>
            <p:cNvPr id="251924" name="Text Box 22"/>
            <p:cNvSpPr txBox="1">
              <a:spLocks noChangeArrowheads="1"/>
            </p:cNvSpPr>
            <p:nvPr/>
          </p:nvSpPr>
          <p:spPr bwMode="auto">
            <a:xfrm>
              <a:off x="2780" y="3221"/>
              <a:ext cx="71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 Addr 2</a:t>
              </a:r>
            </a:p>
          </p:txBody>
        </p:sp>
        <p:sp>
          <p:nvSpPr>
            <p:cNvPr id="251925" name="Text Box 23"/>
            <p:cNvSpPr txBox="1">
              <a:spLocks noChangeArrowheads="1"/>
            </p:cNvSpPr>
            <p:nvPr/>
          </p:nvSpPr>
          <p:spPr bwMode="auto">
            <a:xfrm>
              <a:off x="2780" y="3403"/>
              <a:ext cx="62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Addr</a:t>
              </a:r>
            </a:p>
          </p:txBody>
        </p:sp>
        <p:sp>
          <p:nvSpPr>
            <p:cNvPr id="251926" name="Text Box 24"/>
            <p:cNvSpPr txBox="1">
              <a:spLocks noChangeArrowheads="1"/>
            </p:cNvSpPr>
            <p:nvPr/>
          </p:nvSpPr>
          <p:spPr bwMode="auto">
            <a:xfrm>
              <a:off x="2907" y="3170"/>
              <a:ext cx="54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Register</a:t>
              </a:r>
            </a:p>
            <a:p>
              <a:pPr algn="ctr">
                <a:lnSpc>
                  <a:spcPct val="75000"/>
                </a:lnSpc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75000"/>
                </a:lnSpc>
              </a:pPr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File</a:t>
              </a:r>
            </a:p>
          </p:txBody>
        </p:sp>
        <p:sp>
          <p:nvSpPr>
            <p:cNvPr id="251927" name="Text Box 25"/>
            <p:cNvSpPr txBox="1">
              <a:spLocks noChangeArrowheads="1"/>
            </p:cNvSpPr>
            <p:nvPr/>
          </p:nvSpPr>
          <p:spPr bwMode="auto">
            <a:xfrm>
              <a:off x="3224" y="3120"/>
              <a:ext cx="465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1</a:t>
              </a:r>
            </a:p>
          </p:txBody>
        </p:sp>
        <p:sp>
          <p:nvSpPr>
            <p:cNvPr id="251928" name="Text Box 26"/>
            <p:cNvSpPr txBox="1">
              <a:spLocks noChangeArrowheads="1"/>
            </p:cNvSpPr>
            <p:nvPr/>
          </p:nvSpPr>
          <p:spPr bwMode="auto">
            <a:xfrm>
              <a:off x="3224" y="3456"/>
              <a:ext cx="465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pPr algn="r"/>
              <a:r>
                <a:rPr lang="en-US" altLang="en-US" sz="1200">
                  <a:latin typeface="Arial" pitchFamily="34" charset="0"/>
                  <a:cs typeface="Arial" pitchFamily="34" charset="0"/>
                </a:rPr>
                <a:t> Data 2</a:t>
              </a:r>
            </a:p>
          </p:txBody>
        </p:sp>
        <p:sp>
          <p:nvSpPr>
            <p:cNvPr id="251929" name="Freeform 27"/>
            <p:cNvSpPr>
              <a:spLocks/>
            </p:cNvSpPr>
            <p:nvPr/>
          </p:nvSpPr>
          <p:spPr bwMode="auto">
            <a:xfrm>
              <a:off x="4453" y="3073"/>
              <a:ext cx="295" cy="625"/>
            </a:xfrm>
            <a:custGeom>
              <a:avLst/>
              <a:gdLst>
                <a:gd name="T0" fmla="*/ 0 w 388"/>
                <a:gd name="T1" fmla="*/ 0 h 1099"/>
                <a:gd name="T2" fmla="*/ 0 w 388"/>
                <a:gd name="T3" fmla="*/ 14 h 1099"/>
                <a:gd name="T4" fmla="*/ 21 w 388"/>
                <a:gd name="T5" fmla="*/ 19 h 1099"/>
                <a:gd name="T6" fmla="*/ 0 w 388"/>
                <a:gd name="T7" fmla="*/ 23 h 1099"/>
                <a:gd name="T8" fmla="*/ 0 w 388"/>
                <a:gd name="T9" fmla="*/ 37 h 1099"/>
                <a:gd name="T10" fmla="*/ 75 w 388"/>
                <a:gd name="T11" fmla="*/ 27 h 1099"/>
                <a:gd name="T12" fmla="*/ 75 w 388"/>
                <a:gd name="T13" fmla="*/ 10 h 1099"/>
                <a:gd name="T14" fmla="*/ 0 w 388"/>
                <a:gd name="T15" fmla="*/ 0 h 10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1099"/>
                <a:gd name="T26" fmla="*/ 388 w 388"/>
                <a:gd name="T27" fmla="*/ 1099 h 10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1099">
                  <a:moveTo>
                    <a:pt x="0" y="0"/>
                  </a:moveTo>
                  <a:lnTo>
                    <a:pt x="0" y="427"/>
                  </a:lnTo>
                  <a:lnTo>
                    <a:pt x="111" y="553"/>
                  </a:lnTo>
                  <a:lnTo>
                    <a:pt x="0" y="671"/>
                  </a:lnTo>
                  <a:lnTo>
                    <a:pt x="0" y="1098"/>
                  </a:lnTo>
                  <a:lnTo>
                    <a:pt x="387" y="790"/>
                  </a:lnTo>
                  <a:lnTo>
                    <a:pt x="387" y="30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0" name="Rectangle 28"/>
            <p:cNvSpPr>
              <a:spLocks noChangeArrowheads="1"/>
            </p:cNvSpPr>
            <p:nvPr/>
          </p:nvSpPr>
          <p:spPr bwMode="auto">
            <a:xfrm>
              <a:off x="4509" y="3367"/>
              <a:ext cx="2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04875" eaLnBrk="0" hangingPunct="0"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2438" algn="l"/>
                  <a:tab pos="904875" algn="l"/>
                  <a:tab pos="1357313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ALU</a:t>
              </a:r>
            </a:p>
          </p:txBody>
        </p:sp>
        <p:sp>
          <p:nvSpPr>
            <p:cNvPr id="251931" name="Line 29"/>
            <p:cNvSpPr>
              <a:spLocks noChangeShapeType="1"/>
            </p:cNvSpPr>
            <p:nvPr/>
          </p:nvSpPr>
          <p:spPr bwMode="auto">
            <a:xfrm flipH="1">
              <a:off x="5184" y="2595"/>
              <a:ext cx="0" cy="1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2" name="Line 30"/>
            <p:cNvSpPr>
              <a:spLocks noChangeShapeType="1"/>
            </p:cNvSpPr>
            <p:nvPr/>
          </p:nvSpPr>
          <p:spPr bwMode="auto">
            <a:xfrm>
              <a:off x="2612" y="4176"/>
              <a:ext cx="25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3" name="Line 31"/>
            <p:cNvSpPr>
              <a:spLocks noChangeShapeType="1"/>
            </p:cNvSpPr>
            <p:nvPr/>
          </p:nvSpPr>
          <p:spPr bwMode="auto">
            <a:xfrm>
              <a:off x="1220" y="2779"/>
              <a:ext cx="1" cy="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4" name="Text Box 32"/>
            <p:cNvSpPr txBox="1">
              <a:spLocks noChangeArrowheads="1"/>
            </p:cNvSpPr>
            <p:nvPr/>
          </p:nvSpPr>
          <p:spPr bwMode="auto">
            <a:xfrm>
              <a:off x="1305" y="3441"/>
              <a:ext cx="62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endParaRPr lang="en-US" altLang="en-US" sz="1200">
                <a:latin typeface="Arial" pitchFamily="34" charset="0"/>
                <a:cs typeface="Arial" pitchFamily="34" charset="0"/>
              </a:endParaRPr>
            </a:p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Write Data</a:t>
              </a:r>
            </a:p>
          </p:txBody>
        </p:sp>
        <p:sp>
          <p:nvSpPr>
            <p:cNvPr id="251935" name="Rectangle 33"/>
            <p:cNvSpPr>
              <a:spLocks noChangeArrowheads="1"/>
            </p:cNvSpPr>
            <p:nvPr/>
          </p:nvSpPr>
          <p:spPr bwMode="auto">
            <a:xfrm>
              <a:off x="2359" y="2816"/>
              <a:ext cx="126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36" name="Text Box 34"/>
            <p:cNvSpPr txBox="1">
              <a:spLocks noChangeArrowheads="1"/>
            </p:cNvSpPr>
            <p:nvPr/>
          </p:nvSpPr>
          <p:spPr bwMode="auto">
            <a:xfrm rot="16200000" flipH="1">
              <a:off x="2327" y="2926"/>
              <a:ext cx="23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IR</a:t>
              </a:r>
            </a:p>
          </p:txBody>
        </p:sp>
        <p:sp>
          <p:nvSpPr>
            <p:cNvPr id="251937" name="Rectangle 35"/>
            <p:cNvSpPr>
              <a:spLocks noChangeArrowheads="1"/>
            </p:cNvSpPr>
            <p:nvPr/>
          </p:nvSpPr>
          <p:spPr bwMode="auto">
            <a:xfrm>
              <a:off x="2359" y="3514"/>
              <a:ext cx="126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38" name="Text Box 36"/>
            <p:cNvSpPr txBox="1">
              <a:spLocks noChangeArrowheads="1"/>
            </p:cNvSpPr>
            <p:nvPr/>
          </p:nvSpPr>
          <p:spPr bwMode="auto">
            <a:xfrm rot="-5400000">
              <a:off x="2259" y="3603"/>
              <a:ext cx="37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MDR</a:t>
              </a:r>
            </a:p>
          </p:txBody>
        </p:sp>
        <p:sp>
          <p:nvSpPr>
            <p:cNvPr id="251939" name="Line 37"/>
            <p:cNvSpPr>
              <a:spLocks noChangeShapeType="1"/>
            </p:cNvSpPr>
            <p:nvPr/>
          </p:nvSpPr>
          <p:spPr bwMode="auto">
            <a:xfrm>
              <a:off x="2148" y="3367"/>
              <a:ext cx="8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0" name="Line 38"/>
            <p:cNvSpPr>
              <a:spLocks noChangeShapeType="1"/>
            </p:cNvSpPr>
            <p:nvPr/>
          </p:nvSpPr>
          <p:spPr bwMode="auto">
            <a:xfrm>
              <a:off x="2232" y="2999"/>
              <a:ext cx="1" cy="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1" name="Line 39"/>
            <p:cNvSpPr>
              <a:spLocks noChangeShapeType="1"/>
            </p:cNvSpPr>
            <p:nvPr/>
          </p:nvSpPr>
          <p:spPr bwMode="auto">
            <a:xfrm>
              <a:off x="2232" y="2999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2" name="Line 40"/>
            <p:cNvSpPr>
              <a:spLocks noChangeShapeType="1"/>
            </p:cNvSpPr>
            <p:nvPr/>
          </p:nvSpPr>
          <p:spPr bwMode="auto">
            <a:xfrm>
              <a:off x="2232" y="3698"/>
              <a:ext cx="12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3" name="Rectangle 41"/>
            <p:cNvSpPr>
              <a:spLocks noChangeArrowheads="1"/>
            </p:cNvSpPr>
            <p:nvPr/>
          </p:nvSpPr>
          <p:spPr bwMode="auto">
            <a:xfrm>
              <a:off x="3792" y="2926"/>
              <a:ext cx="127" cy="4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44" name="Rectangle 42"/>
            <p:cNvSpPr>
              <a:spLocks noChangeArrowheads="1"/>
            </p:cNvSpPr>
            <p:nvPr/>
          </p:nvSpPr>
          <p:spPr bwMode="auto">
            <a:xfrm>
              <a:off x="3792" y="3367"/>
              <a:ext cx="127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45" name="Text Box 43"/>
            <p:cNvSpPr txBox="1">
              <a:spLocks noChangeArrowheads="1"/>
            </p:cNvSpPr>
            <p:nvPr/>
          </p:nvSpPr>
          <p:spPr bwMode="auto">
            <a:xfrm rot="16200000" flipH="1">
              <a:off x="3781" y="3010"/>
              <a:ext cx="20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1946" name="Text Box 44"/>
            <p:cNvSpPr txBox="1">
              <a:spLocks noChangeArrowheads="1"/>
            </p:cNvSpPr>
            <p:nvPr/>
          </p:nvSpPr>
          <p:spPr bwMode="auto">
            <a:xfrm rot="16200000" flipH="1">
              <a:off x="3781" y="3442"/>
              <a:ext cx="20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1947" name="Line 45"/>
            <p:cNvSpPr>
              <a:spLocks noChangeShapeType="1"/>
            </p:cNvSpPr>
            <p:nvPr/>
          </p:nvSpPr>
          <p:spPr bwMode="auto">
            <a:xfrm>
              <a:off x="1220" y="2742"/>
              <a:ext cx="1" cy="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8" name="Line 46"/>
            <p:cNvSpPr>
              <a:spLocks noChangeShapeType="1"/>
            </p:cNvSpPr>
            <p:nvPr/>
          </p:nvSpPr>
          <p:spPr bwMode="auto">
            <a:xfrm>
              <a:off x="3919" y="3588"/>
              <a:ext cx="5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9" name="Line 47"/>
            <p:cNvSpPr>
              <a:spLocks noChangeShapeType="1"/>
            </p:cNvSpPr>
            <p:nvPr/>
          </p:nvSpPr>
          <p:spPr bwMode="auto">
            <a:xfrm>
              <a:off x="3919" y="3183"/>
              <a:ext cx="5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0" name="Rectangle 48"/>
            <p:cNvSpPr>
              <a:spLocks noChangeArrowheads="1"/>
            </p:cNvSpPr>
            <p:nvPr/>
          </p:nvSpPr>
          <p:spPr bwMode="auto">
            <a:xfrm>
              <a:off x="4959" y="3220"/>
              <a:ext cx="127" cy="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51951" name="Text Box 49"/>
            <p:cNvSpPr txBox="1">
              <a:spLocks noChangeArrowheads="1"/>
            </p:cNvSpPr>
            <p:nvPr/>
          </p:nvSpPr>
          <p:spPr bwMode="auto">
            <a:xfrm rot="16200000" flipH="1">
              <a:off x="4779" y="3277"/>
              <a:ext cx="521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ALUout</a:t>
              </a:r>
            </a:p>
          </p:txBody>
        </p:sp>
        <p:sp>
          <p:nvSpPr>
            <p:cNvPr id="251952" name="Line 50"/>
            <p:cNvSpPr>
              <a:spLocks noChangeShapeType="1"/>
            </p:cNvSpPr>
            <p:nvPr/>
          </p:nvSpPr>
          <p:spPr bwMode="auto">
            <a:xfrm>
              <a:off x="5086" y="3404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3" name="Line 51"/>
            <p:cNvSpPr>
              <a:spLocks noChangeShapeType="1"/>
            </p:cNvSpPr>
            <p:nvPr/>
          </p:nvSpPr>
          <p:spPr bwMode="auto">
            <a:xfrm>
              <a:off x="2485" y="2999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4" name="Line 52"/>
            <p:cNvSpPr>
              <a:spLocks noChangeShapeType="1"/>
            </p:cNvSpPr>
            <p:nvPr/>
          </p:nvSpPr>
          <p:spPr bwMode="auto">
            <a:xfrm>
              <a:off x="2485" y="3698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5" name="Line 53"/>
            <p:cNvSpPr>
              <a:spLocks noChangeShapeType="1"/>
            </p:cNvSpPr>
            <p:nvPr/>
          </p:nvSpPr>
          <p:spPr bwMode="auto">
            <a:xfrm>
              <a:off x="2696" y="2999"/>
              <a:ext cx="0" cy="8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6" name="Line 54"/>
            <p:cNvSpPr>
              <a:spLocks noChangeShapeType="1"/>
            </p:cNvSpPr>
            <p:nvPr/>
          </p:nvSpPr>
          <p:spPr bwMode="auto">
            <a:xfrm>
              <a:off x="2612" y="3698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7" name="Line 55"/>
            <p:cNvSpPr>
              <a:spLocks noChangeShapeType="1"/>
            </p:cNvSpPr>
            <p:nvPr/>
          </p:nvSpPr>
          <p:spPr bwMode="auto">
            <a:xfrm>
              <a:off x="2696" y="3294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8" name="Line 56"/>
            <p:cNvSpPr>
              <a:spLocks noChangeShapeType="1"/>
            </p:cNvSpPr>
            <p:nvPr/>
          </p:nvSpPr>
          <p:spPr bwMode="auto">
            <a:xfrm>
              <a:off x="2696" y="3477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9" name="Line 57"/>
            <p:cNvSpPr>
              <a:spLocks noChangeShapeType="1"/>
            </p:cNvSpPr>
            <p:nvPr/>
          </p:nvSpPr>
          <p:spPr bwMode="auto">
            <a:xfrm>
              <a:off x="2696" y="3110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0" name="Line 58"/>
            <p:cNvSpPr>
              <a:spLocks noChangeShapeType="1"/>
            </p:cNvSpPr>
            <p:nvPr/>
          </p:nvSpPr>
          <p:spPr bwMode="auto">
            <a:xfrm>
              <a:off x="2696" y="3882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1" name="Line 59"/>
            <p:cNvSpPr>
              <a:spLocks noChangeShapeType="1"/>
            </p:cNvSpPr>
            <p:nvPr/>
          </p:nvSpPr>
          <p:spPr bwMode="auto">
            <a:xfrm>
              <a:off x="2612" y="3698"/>
              <a:ext cx="0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2" name="Line 60"/>
            <p:cNvSpPr>
              <a:spLocks noChangeShapeType="1"/>
            </p:cNvSpPr>
            <p:nvPr/>
          </p:nvSpPr>
          <p:spPr bwMode="auto">
            <a:xfrm flipV="1">
              <a:off x="4088" y="3588"/>
              <a:ext cx="0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3" name="Line 61"/>
            <p:cNvSpPr>
              <a:spLocks noChangeShapeType="1"/>
            </p:cNvSpPr>
            <p:nvPr/>
          </p:nvSpPr>
          <p:spPr bwMode="auto">
            <a:xfrm>
              <a:off x="4256" y="3588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4" name="Line 62"/>
            <p:cNvSpPr>
              <a:spLocks noChangeShapeType="1"/>
            </p:cNvSpPr>
            <p:nvPr/>
          </p:nvSpPr>
          <p:spPr bwMode="auto">
            <a:xfrm>
              <a:off x="1220" y="3992"/>
              <a:ext cx="30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5" name="Line 63"/>
            <p:cNvSpPr>
              <a:spLocks noChangeShapeType="1"/>
            </p:cNvSpPr>
            <p:nvPr/>
          </p:nvSpPr>
          <p:spPr bwMode="auto">
            <a:xfrm>
              <a:off x="1220" y="3588"/>
              <a:ext cx="0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6" name="Line 64"/>
            <p:cNvSpPr>
              <a:spLocks noChangeShapeType="1"/>
            </p:cNvSpPr>
            <p:nvPr/>
          </p:nvSpPr>
          <p:spPr bwMode="auto">
            <a:xfrm>
              <a:off x="1220" y="3588"/>
              <a:ext cx="12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7" name="Line 65"/>
            <p:cNvSpPr>
              <a:spLocks noChangeShapeType="1"/>
            </p:cNvSpPr>
            <p:nvPr/>
          </p:nvSpPr>
          <p:spPr bwMode="auto">
            <a:xfrm>
              <a:off x="1220" y="2742"/>
              <a:ext cx="29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8" name="Line 66"/>
            <p:cNvSpPr>
              <a:spLocks noChangeShapeType="1"/>
            </p:cNvSpPr>
            <p:nvPr/>
          </p:nvSpPr>
          <p:spPr bwMode="auto">
            <a:xfrm>
              <a:off x="4214" y="2742"/>
              <a:ext cx="0" cy="4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9" name="Line 67"/>
            <p:cNvSpPr>
              <a:spLocks noChangeShapeType="1"/>
            </p:cNvSpPr>
            <p:nvPr/>
          </p:nvSpPr>
          <p:spPr bwMode="auto">
            <a:xfrm>
              <a:off x="4804" y="2448"/>
              <a:ext cx="0" cy="9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0" name="Line 68"/>
            <p:cNvSpPr>
              <a:spLocks noChangeShapeType="1"/>
            </p:cNvSpPr>
            <p:nvPr/>
          </p:nvSpPr>
          <p:spPr bwMode="auto">
            <a:xfrm>
              <a:off x="1094" y="2595"/>
              <a:ext cx="40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1" name="Line 69"/>
            <p:cNvSpPr>
              <a:spLocks noChangeShapeType="1"/>
            </p:cNvSpPr>
            <p:nvPr/>
          </p:nvSpPr>
          <p:spPr bwMode="auto">
            <a:xfrm>
              <a:off x="1094" y="2595"/>
              <a:ext cx="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2" name="Line 70"/>
            <p:cNvSpPr>
              <a:spLocks noChangeShapeType="1"/>
            </p:cNvSpPr>
            <p:nvPr/>
          </p:nvSpPr>
          <p:spPr bwMode="auto">
            <a:xfrm>
              <a:off x="672" y="2448"/>
              <a:ext cx="4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73" name="Line 71"/>
            <p:cNvSpPr>
              <a:spLocks noChangeShapeType="1"/>
            </p:cNvSpPr>
            <p:nvPr/>
          </p:nvSpPr>
          <p:spPr bwMode="auto">
            <a:xfrm>
              <a:off x="672" y="2448"/>
              <a:ext cx="0" cy="6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7AB94-DCFF-48BC-898E-259D7760F75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Multicycle</a:t>
            </a:r>
            <a:r>
              <a:rPr lang="en-US" altLang="en-US" dirty="0" smtClean="0">
                <a:solidFill>
                  <a:schemeClr val="tx1"/>
                </a:solidFill>
              </a:rPr>
              <a:t> Timing</a:t>
            </a:r>
            <a:r>
              <a:rPr lang="en-US" altLang="en-US" dirty="0" smtClean="0">
                <a:solidFill>
                  <a:schemeClr val="accent2"/>
                </a:solidFill>
              </a:rPr>
              <a:t/>
            </a:r>
            <a:br>
              <a:rPr lang="en-US" altLang="en-US" dirty="0" smtClean="0">
                <a:solidFill>
                  <a:schemeClr val="accent2"/>
                </a:solidFill>
              </a:rPr>
            </a:br>
            <a:r>
              <a:rPr lang="el-GR" altLang="en-US" sz="3200" dirty="0" smtClean="0">
                <a:solidFill>
                  <a:schemeClr val="accent2"/>
                </a:solidFill>
              </a:rPr>
              <a:t>(Χρονισμός Πολλών Κύκλων)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8229600" cy="5172698"/>
          </a:xfrm>
          <a:noFill/>
        </p:spPr>
        <p:txBody>
          <a:bodyPr wrap="square" lIns="63500" tIns="25400" rIns="63500" bIns="25400">
            <a:spAutoFit/>
          </a:bodyPr>
          <a:lstStyle/>
          <a:p>
            <a:pPr eaLnBrk="1" hangingPunct="1"/>
            <a:endParaRPr lang="el-GR" altLang="en-US" sz="2400" dirty="0" smtClean="0"/>
          </a:p>
          <a:p>
            <a:pPr eaLnBrk="1" hangingPunct="1"/>
            <a:r>
              <a:rPr lang="el-GR" altLang="en-US" sz="2400" dirty="0" smtClean="0"/>
              <a:t>Ο κύκλος ρολογιού με αυτόν τον τρόπο μπορεί και  προσαρμόζεται 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στις διαφορετικές εντολές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lvl="1" eaLnBrk="1" hangingPunct="1">
              <a:lnSpc>
                <a:spcPct val="180000"/>
              </a:lnSpc>
            </a:pPr>
            <a:endParaRPr lang="el-GR" altLang="en-US" sz="2000" dirty="0" smtClean="0"/>
          </a:p>
          <a:p>
            <a:pPr eaLnBrk="1" hangingPunct="1"/>
            <a:r>
              <a:rPr lang="el-GR" altLang="en-US" sz="2400" dirty="0" smtClean="0"/>
              <a:t>Μπορούμε να χρησιμοποιούμε τα </a:t>
            </a:r>
            <a:r>
              <a:rPr lang="en-US" altLang="en-US" sz="2400" dirty="0" smtClean="0"/>
              <a:t>units (</a:t>
            </a:r>
            <a:r>
              <a:rPr lang="en-US" altLang="en-US" sz="2400" dirty="0" err="1" smtClean="0"/>
              <a:t>ALU</a:t>
            </a:r>
            <a:r>
              <a:rPr lang="en-US" altLang="en-US" sz="2400" dirty="0" smtClean="0"/>
              <a:t>, register file, instruction memory, </a:t>
            </a:r>
            <a:r>
              <a:rPr lang="el-GR" altLang="en-US" sz="2400" dirty="0" smtClean="0"/>
              <a:t>κλπ) παραπάνω από μια φορές για κάθε εντολή αλλά </a:t>
            </a:r>
            <a:r>
              <a:rPr lang="el-GR" altLang="en-US" sz="2400" b="1" dirty="0" smtClean="0"/>
              <a:t>σε διαφορετικά βήματα </a:t>
            </a:r>
            <a:r>
              <a:rPr lang="el-GR" altLang="en-US" sz="2400" dirty="0" smtClean="0"/>
              <a:t>(κύκλους ρολογιού)</a:t>
            </a:r>
            <a:endParaRPr lang="en-US" altLang="en-US" sz="2400" dirty="0" smtClean="0"/>
          </a:p>
          <a:p>
            <a:pPr eaLnBrk="1" hangingPunct="1"/>
            <a:r>
              <a:rPr lang="el-GR" altLang="en-US" sz="2400" dirty="0" smtClean="0"/>
              <a:t>Θέλει περισσότερους εσωτερικούς </a:t>
            </a:r>
            <a:r>
              <a:rPr lang="en-US" altLang="en-US" sz="2400" dirty="0" smtClean="0"/>
              <a:t>state registers</a:t>
            </a:r>
            <a:r>
              <a:rPr lang="el-GR" altLang="en-US" sz="2400" dirty="0" smtClean="0"/>
              <a:t> και </a:t>
            </a:r>
            <a:r>
              <a:rPr lang="el-GR" altLang="en-US" sz="2400" dirty="0" err="1" smtClean="0"/>
              <a:t>πολυπλέκτες</a:t>
            </a:r>
            <a:r>
              <a:rPr lang="el-GR" altLang="en-US" sz="2400" dirty="0" smtClean="0"/>
              <a:t>. Θέλει </a:t>
            </a:r>
            <a:r>
              <a:rPr lang="en-US" altLang="en-US" sz="2400" dirty="0" smtClean="0"/>
              <a:t>control </a:t>
            </a:r>
            <a:r>
              <a:rPr lang="el-GR" altLang="en-US" sz="2400" dirty="0" smtClean="0"/>
              <a:t>με πιο πολύπλοκο </a:t>
            </a:r>
            <a:r>
              <a:rPr lang="en-US" altLang="en-US" sz="2400" dirty="0" err="1" smtClean="0"/>
              <a:t>FSM</a:t>
            </a:r>
            <a:r>
              <a:rPr lang="el-GR" altLang="en-US" sz="2400" dirty="0" smtClean="0"/>
              <a:t>.</a:t>
            </a:r>
            <a:endParaRPr lang="en-US" altLang="en-US" sz="2400" dirty="0" smtClean="0"/>
          </a:p>
        </p:txBody>
      </p:sp>
      <p:grpSp>
        <p:nvGrpSpPr>
          <p:cNvPr id="2" name="Group 1" descr="MULTICYCLE"/>
          <p:cNvGrpSpPr/>
          <p:nvPr/>
        </p:nvGrpSpPr>
        <p:grpSpPr>
          <a:xfrm>
            <a:off x="228600" y="2452427"/>
            <a:ext cx="8521700" cy="1793875"/>
            <a:chOff x="228600" y="2133600"/>
            <a:chExt cx="8521700" cy="1793875"/>
          </a:xfrm>
        </p:grpSpPr>
        <p:grpSp>
          <p:nvGrpSpPr>
            <p:cNvPr id="252933" name="Group 4"/>
            <p:cNvGrpSpPr>
              <a:grpSpLocks/>
            </p:cNvGrpSpPr>
            <p:nvPr/>
          </p:nvGrpSpPr>
          <p:grpSpPr bwMode="auto">
            <a:xfrm>
              <a:off x="228600" y="2133600"/>
              <a:ext cx="8521700" cy="1425575"/>
              <a:chOff x="144" y="1184"/>
              <a:chExt cx="5368" cy="898"/>
            </a:xfrm>
          </p:grpSpPr>
          <p:sp>
            <p:nvSpPr>
              <p:cNvPr id="252935" name="Rectangle 5"/>
              <p:cNvSpPr>
                <a:spLocks noChangeArrowheads="1"/>
              </p:cNvSpPr>
              <p:nvPr/>
            </p:nvSpPr>
            <p:spPr bwMode="auto">
              <a:xfrm>
                <a:off x="144" y="1422"/>
                <a:ext cx="31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Clk</a:t>
                </a:r>
              </a:p>
            </p:txBody>
          </p:sp>
          <p:sp>
            <p:nvSpPr>
              <p:cNvPr id="252936" name="Line 6"/>
              <p:cNvSpPr>
                <a:spLocks noChangeShapeType="1"/>
              </p:cNvSpPr>
              <p:nvPr/>
            </p:nvSpPr>
            <p:spPr bwMode="auto">
              <a:xfrm>
                <a:off x="48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37" name="Line 7"/>
              <p:cNvSpPr>
                <a:spLocks noChangeShapeType="1"/>
              </p:cNvSpPr>
              <p:nvPr/>
            </p:nvSpPr>
            <p:spPr bwMode="auto">
              <a:xfrm>
                <a:off x="48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38" name="Line 8"/>
              <p:cNvSpPr>
                <a:spLocks noChangeShapeType="1"/>
              </p:cNvSpPr>
              <p:nvPr/>
            </p:nvSpPr>
            <p:spPr bwMode="auto">
              <a:xfrm flipV="1">
                <a:off x="72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39" name="Line 9"/>
              <p:cNvSpPr>
                <a:spLocks noChangeShapeType="1"/>
              </p:cNvSpPr>
              <p:nvPr/>
            </p:nvSpPr>
            <p:spPr bwMode="auto">
              <a:xfrm>
                <a:off x="72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0" name="Line 10"/>
              <p:cNvSpPr>
                <a:spLocks noChangeShapeType="1"/>
              </p:cNvSpPr>
              <p:nvPr/>
            </p:nvSpPr>
            <p:spPr bwMode="auto">
              <a:xfrm>
                <a:off x="96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1" name="Line 11"/>
              <p:cNvSpPr>
                <a:spLocks noChangeShapeType="1"/>
              </p:cNvSpPr>
              <p:nvPr/>
            </p:nvSpPr>
            <p:spPr bwMode="auto">
              <a:xfrm>
                <a:off x="24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2" name="Rectangle 12"/>
              <p:cNvSpPr>
                <a:spLocks noChangeArrowheads="1"/>
              </p:cNvSpPr>
              <p:nvPr/>
            </p:nvSpPr>
            <p:spPr bwMode="auto">
              <a:xfrm>
                <a:off x="46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Cycle 1</a:t>
                </a:r>
              </a:p>
            </p:txBody>
          </p:sp>
          <p:grpSp>
            <p:nvGrpSpPr>
              <p:cNvPr id="252943" name="Group 13"/>
              <p:cNvGrpSpPr>
                <a:grpSpLocks/>
              </p:cNvGrpSpPr>
              <p:nvPr/>
            </p:nvGrpSpPr>
            <p:grpSpPr bwMode="auto">
              <a:xfrm>
                <a:off x="488" y="1872"/>
                <a:ext cx="2384" cy="210"/>
                <a:chOff x="488" y="2540"/>
                <a:chExt cx="2384" cy="210"/>
              </a:xfrm>
            </p:grpSpPr>
            <p:grpSp>
              <p:nvGrpSpPr>
                <p:cNvPr id="253019" name="Group 14"/>
                <p:cNvGrpSpPr>
                  <a:grpSpLocks/>
                </p:cNvGrpSpPr>
                <p:nvPr/>
              </p:nvGrpSpPr>
              <p:grpSpPr bwMode="auto">
                <a:xfrm>
                  <a:off x="488" y="2540"/>
                  <a:ext cx="518" cy="210"/>
                  <a:chOff x="488" y="2540"/>
                  <a:chExt cx="518" cy="210"/>
                </a:xfrm>
              </p:grpSpPr>
              <p:sp>
                <p:nvSpPr>
                  <p:cNvPr id="25303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88" y="2552"/>
                    <a:ext cx="464" cy="176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2530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15" y="2540"/>
                    <a:ext cx="491" cy="2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r>
                      <a:rPr lang="en-US" altLang="en-US" sz="1600" b="1">
                        <a:latin typeface="Arial" pitchFamily="34" charset="0"/>
                        <a:cs typeface="Arial" pitchFamily="34" charset="0"/>
                      </a:rPr>
                      <a:t>IFetch</a:t>
                    </a:r>
                  </a:p>
                </p:txBody>
              </p:sp>
            </p:grpSp>
            <p:grpSp>
              <p:nvGrpSpPr>
                <p:cNvPr id="253020" name="Group 17"/>
                <p:cNvGrpSpPr>
                  <a:grpSpLocks/>
                </p:cNvGrpSpPr>
                <p:nvPr/>
              </p:nvGrpSpPr>
              <p:grpSpPr bwMode="auto">
                <a:xfrm>
                  <a:off x="968" y="2540"/>
                  <a:ext cx="464" cy="210"/>
                  <a:chOff x="968" y="2540"/>
                  <a:chExt cx="464" cy="210"/>
                </a:xfrm>
              </p:grpSpPr>
              <p:sp>
                <p:nvSpPr>
                  <p:cNvPr id="25303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968" y="2552"/>
                    <a:ext cx="464" cy="176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2530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043" y="2540"/>
                    <a:ext cx="348" cy="2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r>
                      <a:rPr lang="en-US" altLang="en-US" sz="1600" b="1">
                        <a:latin typeface="Arial" pitchFamily="34" charset="0"/>
                        <a:cs typeface="Arial" pitchFamily="34" charset="0"/>
                      </a:rPr>
                      <a:t>Dec</a:t>
                    </a:r>
                  </a:p>
                </p:txBody>
              </p:sp>
            </p:grpSp>
            <p:grpSp>
              <p:nvGrpSpPr>
                <p:cNvPr id="253021" name="Group 20"/>
                <p:cNvGrpSpPr>
                  <a:grpSpLocks/>
                </p:cNvGrpSpPr>
                <p:nvPr/>
              </p:nvGrpSpPr>
              <p:grpSpPr bwMode="auto">
                <a:xfrm>
                  <a:off x="1448" y="2540"/>
                  <a:ext cx="464" cy="210"/>
                  <a:chOff x="1448" y="2540"/>
                  <a:chExt cx="464" cy="210"/>
                </a:xfrm>
              </p:grpSpPr>
              <p:sp>
                <p:nvSpPr>
                  <p:cNvPr id="25302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552"/>
                    <a:ext cx="464" cy="176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25302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475" y="2540"/>
                    <a:ext cx="412" cy="2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r>
                      <a:rPr lang="en-US" altLang="en-US" sz="1600" b="1">
                        <a:latin typeface="Arial" pitchFamily="34" charset="0"/>
                        <a:cs typeface="Arial" pitchFamily="34" charset="0"/>
                      </a:rPr>
                      <a:t>Exec</a:t>
                    </a:r>
                  </a:p>
                </p:txBody>
              </p:sp>
            </p:grpSp>
            <p:grpSp>
              <p:nvGrpSpPr>
                <p:cNvPr id="253022" name="Group 23"/>
                <p:cNvGrpSpPr>
                  <a:grpSpLocks/>
                </p:cNvGrpSpPr>
                <p:nvPr/>
              </p:nvGrpSpPr>
              <p:grpSpPr bwMode="auto">
                <a:xfrm>
                  <a:off x="1928" y="2540"/>
                  <a:ext cx="464" cy="210"/>
                  <a:chOff x="1928" y="2540"/>
                  <a:chExt cx="464" cy="210"/>
                </a:xfrm>
              </p:grpSpPr>
              <p:sp>
                <p:nvSpPr>
                  <p:cNvPr id="25302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928" y="2552"/>
                    <a:ext cx="464" cy="176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25302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955" y="2540"/>
                    <a:ext cx="406" cy="2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r>
                      <a:rPr lang="en-US" altLang="en-US" sz="1600" b="1">
                        <a:latin typeface="Arial" pitchFamily="34" charset="0"/>
                        <a:cs typeface="Arial" pitchFamily="34" charset="0"/>
                      </a:rPr>
                      <a:t>Mem</a:t>
                    </a:r>
                  </a:p>
                </p:txBody>
              </p:sp>
            </p:grpSp>
            <p:grpSp>
              <p:nvGrpSpPr>
                <p:cNvPr id="253023" name="Group 26"/>
                <p:cNvGrpSpPr>
                  <a:grpSpLocks/>
                </p:cNvGrpSpPr>
                <p:nvPr/>
              </p:nvGrpSpPr>
              <p:grpSpPr bwMode="auto">
                <a:xfrm>
                  <a:off x="2408" y="2540"/>
                  <a:ext cx="464" cy="210"/>
                  <a:chOff x="2408" y="2540"/>
                  <a:chExt cx="464" cy="210"/>
                </a:xfrm>
              </p:grpSpPr>
              <p:sp>
                <p:nvSpPr>
                  <p:cNvPr id="25302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2552"/>
                    <a:ext cx="464" cy="176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CA" altLang="en-US"/>
                  </a:p>
                </p:txBody>
              </p:sp>
              <p:sp>
                <p:nvSpPr>
                  <p:cNvPr id="25302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2540"/>
                    <a:ext cx="327" cy="2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r>
                      <a:rPr lang="en-US" altLang="en-US" sz="1600" b="1">
                        <a:latin typeface="Arial" pitchFamily="34" charset="0"/>
                        <a:cs typeface="Arial" pitchFamily="34" charset="0"/>
                      </a:rPr>
                      <a:t>WB</a:t>
                    </a:r>
                  </a:p>
                </p:txBody>
              </p:sp>
            </p:grpSp>
          </p:grpSp>
          <p:sp>
            <p:nvSpPr>
              <p:cNvPr id="252944" name="Line 29"/>
              <p:cNvSpPr>
                <a:spLocks noChangeShapeType="1"/>
              </p:cNvSpPr>
              <p:nvPr/>
            </p:nvSpPr>
            <p:spPr bwMode="auto">
              <a:xfrm>
                <a:off x="96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5" name="Line 30"/>
              <p:cNvSpPr>
                <a:spLocks noChangeShapeType="1"/>
              </p:cNvSpPr>
              <p:nvPr/>
            </p:nvSpPr>
            <p:spPr bwMode="auto">
              <a:xfrm flipV="1">
                <a:off x="120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6" name="Line 31"/>
              <p:cNvSpPr>
                <a:spLocks noChangeShapeType="1"/>
              </p:cNvSpPr>
              <p:nvPr/>
            </p:nvSpPr>
            <p:spPr bwMode="auto">
              <a:xfrm>
                <a:off x="120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7" name="Line 32"/>
              <p:cNvSpPr>
                <a:spLocks noChangeShapeType="1"/>
              </p:cNvSpPr>
              <p:nvPr/>
            </p:nvSpPr>
            <p:spPr bwMode="auto">
              <a:xfrm>
                <a:off x="144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8" name="Line 33"/>
              <p:cNvSpPr>
                <a:spLocks noChangeShapeType="1"/>
              </p:cNvSpPr>
              <p:nvPr/>
            </p:nvSpPr>
            <p:spPr bwMode="auto">
              <a:xfrm flipV="1">
                <a:off x="96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9" name="Rectangle 34"/>
              <p:cNvSpPr>
                <a:spLocks noChangeArrowheads="1"/>
              </p:cNvSpPr>
              <p:nvPr/>
            </p:nvSpPr>
            <p:spPr bwMode="auto">
              <a:xfrm>
                <a:off x="94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2</a:t>
                </a:r>
              </a:p>
            </p:txBody>
          </p:sp>
          <p:sp>
            <p:nvSpPr>
              <p:cNvPr id="252950" name="Line 35"/>
              <p:cNvSpPr>
                <a:spLocks noChangeShapeType="1"/>
              </p:cNvSpPr>
              <p:nvPr/>
            </p:nvSpPr>
            <p:spPr bwMode="auto">
              <a:xfrm>
                <a:off x="144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1" name="Line 36"/>
              <p:cNvSpPr>
                <a:spLocks noChangeShapeType="1"/>
              </p:cNvSpPr>
              <p:nvPr/>
            </p:nvSpPr>
            <p:spPr bwMode="auto">
              <a:xfrm flipV="1">
                <a:off x="168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2" name="Line 37"/>
              <p:cNvSpPr>
                <a:spLocks noChangeShapeType="1"/>
              </p:cNvSpPr>
              <p:nvPr/>
            </p:nvSpPr>
            <p:spPr bwMode="auto">
              <a:xfrm>
                <a:off x="168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3" name="Line 38"/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4" name="Line 39"/>
              <p:cNvSpPr>
                <a:spLocks noChangeShapeType="1"/>
              </p:cNvSpPr>
              <p:nvPr/>
            </p:nvSpPr>
            <p:spPr bwMode="auto">
              <a:xfrm flipV="1">
                <a:off x="144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5" name="Rectangle 40"/>
              <p:cNvSpPr>
                <a:spLocks noChangeArrowheads="1"/>
              </p:cNvSpPr>
              <p:nvPr/>
            </p:nvSpPr>
            <p:spPr bwMode="auto">
              <a:xfrm>
                <a:off x="142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3</a:t>
                </a:r>
              </a:p>
            </p:txBody>
          </p:sp>
          <p:sp>
            <p:nvSpPr>
              <p:cNvPr id="252956" name="Line 41"/>
              <p:cNvSpPr>
                <a:spLocks noChangeShapeType="1"/>
              </p:cNvSpPr>
              <p:nvPr/>
            </p:nvSpPr>
            <p:spPr bwMode="auto">
              <a:xfrm>
                <a:off x="192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7" name="Line 42"/>
              <p:cNvSpPr>
                <a:spLocks noChangeShapeType="1"/>
              </p:cNvSpPr>
              <p:nvPr/>
            </p:nvSpPr>
            <p:spPr bwMode="auto">
              <a:xfrm flipV="1">
                <a:off x="216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8" name="Line 43"/>
              <p:cNvSpPr>
                <a:spLocks noChangeShapeType="1"/>
              </p:cNvSpPr>
              <p:nvPr/>
            </p:nvSpPr>
            <p:spPr bwMode="auto">
              <a:xfrm>
                <a:off x="216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59" name="Line 44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0" name="Line 45"/>
              <p:cNvSpPr>
                <a:spLocks noChangeShapeType="1"/>
              </p:cNvSpPr>
              <p:nvPr/>
            </p:nvSpPr>
            <p:spPr bwMode="auto">
              <a:xfrm flipV="1">
                <a:off x="192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1" name="Rectangle 46"/>
              <p:cNvSpPr>
                <a:spLocks noChangeArrowheads="1"/>
              </p:cNvSpPr>
              <p:nvPr/>
            </p:nvSpPr>
            <p:spPr bwMode="auto">
              <a:xfrm>
                <a:off x="190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4</a:t>
                </a:r>
              </a:p>
            </p:txBody>
          </p:sp>
          <p:sp>
            <p:nvSpPr>
              <p:cNvPr id="252962" name="Line 47"/>
              <p:cNvSpPr>
                <a:spLocks noChangeShapeType="1"/>
              </p:cNvSpPr>
              <p:nvPr/>
            </p:nvSpPr>
            <p:spPr bwMode="auto">
              <a:xfrm>
                <a:off x="240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3" name="Line 48"/>
              <p:cNvSpPr>
                <a:spLocks noChangeShapeType="1"/>
              </p:cNvSpPr>
              <p:nvPr/>
            </p:nvSpPr>
            <p:spPr bwMode="auto">
              <a:xfrm flipV="1">
                <a:off x="264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4" name="Line 49"/>
              <p:cNvSpPr>
                <a:spLocks noChangeShapeType="1"/>
              </p:cNvSpPr>
              <p:nvPr/>
            </p:nvSpPr>
            <p:spPr bwMode="auto">
              <a:xfrm>
                <a:off x="264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5" name="Line 50"/>
              <p:cNvSpPr>
                <a:spLocks noChangeShapeType="1"/>
              </p:cNvSpPr>
              <p:nvPr/>
            </p:nvSpPr>
            <p:spPr bwMode="auto">
              <a:xfrm>
                <a:off x="288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6" name="Line 51"/>
              <p:cNvSpPr>
                <a:spLocks noChangeShapeType="1"/>
              </p:cNvSpPr>
              <p:nvPr/>
            </p:nvSpPr>
            <p:spPr bwMode="auto">
              <a:xfrm flipV="1">
                <a:off x="240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7" name="Rectangle 52"/>
              <p:cNvSpPr>
                <a:spLocks noChangeArrowheads="1"/>
              </p:cNvSpPr>
              <p:nvPr/>
            </p:nvSpPr>
            <p:spPr bwMode="auto">
              <a:xfrm>
                <a:off x="238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5</a:t>
                </a:r>
              </a:p>
            </p:txBody>
          </p:sp>
          <p:sp>
            <p:nvSpPr>
              <p:cNvPr id="252968" name="Line 53"/>
              <p:cNvSpPr>
                <a:spLocks noChangeShapeType="1"/>
              </p:cNvSpPr>
              <p:nvPr/>
            </p:nvSpPr>
            <p:spPr bwMode="auto">
              <a:xfrm>
                <a:off x="288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69" name="Line 54"/>
              <p:cNvSpPr>
                <a:spLocks noChangeShapeType="1"/>
              </p:cNvSpPr>
              <p:nvPr/>
            </p:nvSpPr>
            <p:spPr bwMode="auto">
              <a:xfrm flipV="1">
                <a:off x="312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0" name="Line 55"/>
              <p:cNvSpPr>
                <a:spLocks noChangeShapeType="1"/>
              </p:cNvSpPr>
              <p:nvPr/>
            </p:nvSpPr>
            <p:spPr bwMode="auto">
              <a:xfrm>
                <a:off x="312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1" name="Line 56"/>
              <p:cNvSpPr>
                <a:spLocks noChangeShapeType="1"/>
              </p:cNvSpPr>
              <p:nvPr/>
            </p:nvSpPr>
            <p:spPr bwMode="auto">
              <a:xfrm>
                <a:off x="336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2" name="Rectangle 57"/>
              <p:cNvSpPr>
                <a:spLocks noChangeArrowheads="1"/>
              </p:cNvSpPr>
              <p:nvPr/>
            </p:nvSpPr>
            <p:spPr bwMode="auto">
              <a:xfrm>
                <a:off x="286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6</a:t>
                </a:r>
              </a:p>
            </p:txBody>
          </p:sp>
          <p:sp>
            <p:nvSpPr>
              <p:cNvPr id="252973" name="Line 58"/>
              <p:cNvSpPr>
                <a:spLocks noChangeShapeType="1"/>
              </p:cNvSpPr>
              <p:nvPr/>
            </p:nvSpPr>
            <p:spPr bwMode="auto">
              <a:xfrm>
                <a:off x="336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4" name="Line 59"/>
              <p:cNvSpPr>
                <a:spLocks noChangeShapeType="1"/>
              </p:cNvSpPr>
              <p:nvPr/>
            </p:nvSpPr>
            <p:spPr bwMode="auto">
              <a:xfrm flipV="1">
                <a:off x="360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5" name="Line 60"/>
              <p:cNvSpPr>
                <a:spLocks noChangeShapeType="1"/>
              </p:cNvSpPr>
              <p:nvPr/>
            </p:nvSpPr>
            <p:spPr bwMode="auto">
              <a:xfrm>
                <a:off x="360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6" name="Line 61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7" name="Line 62"/>
              <p:cNvSpPr>
                <a:spLocks noChangeShapeType="1"/>
              </p:cNvSpPr>
              <p:nvPr/>
            </p:nvSpPr>
            <p:spPr bwMode="auto">
              <a:xfrm flipV="1">
                <a:off x="336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78" name="Rectangle 63"/>
              <p:cNvSpPr>
                <a:spLocks noChangeArrowheads="1"/>
              </p:cNvSpPr>
              <p:nvPr/>
            </p:nvSpPr>
            <p:spPr bwMode="auto">
              <a:xfrm>
                <a:off x="334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7</a:t>
                </a:r>
              </a:p>
            </p:txBody>
          </p:sp>
          <p:sp>
            <p:nvSpPr>
              <p:cNvPr id="252979" name="Line 64"/>
              <p:cNvSpPr>
                <a:spLocks noChangeShapeType="1"/>
              </p:cNvSpPr>
              <p:nvPr/>
            </p:nvSpPr>
            <p:spPr bwMode="auto">
              <a:xfrm>
                <a:off x="384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0" name="Line 65"/>
              <p:cNvSpPr>
                <a:spLocks noChangeShapeType="1"/>
              </p:cNvSpPr>
              <p:nvPr/>
            </p:nvSpPr>
            <p:spPr bwMode="auto">
              <a:xfrm flipV="1">
                <a:off x="408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1" name="Line 66"/>
              <p:cNvSpPr>
                <a:spLocks noChangeShapeType="1"/>
              </p:cNvSpPr>
              <p:nvPr/>
            </p:nvSpPr>
            <p:spPr bwMode="auto">
              <a:xfrm>
                <a:off x="408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2" name="Line 67"/>
              <p:cNvSpPr>
                <a:spLocks noChangeShapeType="1"/>
              </p:cNvSpPr>
              <p:nvPr/>
            </p:nvSpPr>
            <p:spPr bwMode="auto">
              <a:xfrm>
                <a:off x="432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3" name="Line 68"/>
              <p:cNvSpPr>
                <a:spLocks noChangeShapeType="1"/>
              </p:cNvSpPr>
              <p:nvPr/>
            </p:nvSpPr>
            <p:spPr bwMode="auto">
              <a:xfrm flipV="1">
                <a:off x="384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4" name="Rectangle 69"/>
              <p:cNvSpPr>
                <a:spLocks noChangeArrowheads="1"/>
              </p:cNvSpPr>
              <p:nvPr/>
            </p:nvSpPr>
            <p:spPr bwMode="auto">
              <a:xfrm>
                <a:off x="382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8</a:t>
                </a:r>
              </a:p>
            </p:txBody>
          </p:sp>
          <p:sp>
            <p:nvSpPr>
              <p:cNvPr id="252985" name="Line 70"/>
              <p:cNvSpPr>
                <a:spLocks noChangeShapeType="1"/>
              </p:cNvSpPr>
              <p:nvPr/>
            </p:nvSpPr>
            <p:spPr bwMode="auto">
              <a:xfrm>
                <a:off x="432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6" name="Line 71"/>
              <p:cNvSpPr>
                <a:spLocks noChangeShapeType="1"/>
              </p:cNvSpPr>
              <p:nvPr/>
            </p:nvSpPr>
            <p:spPr bwMode="auto">
              <a:xfrm flipV="1">
                <a:off x="456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7" name="Line 72"/>
              <p:cNvSpPr>
                <a:spLocks noChangeShapeType="1"/>
              </p:cNvSpPr>
              <p:nvPr/>
            </p:nvSpPr>
            <p:spPr bwMode="auto">
              <a:xfrm>
                <a:off x="456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8" name="Line 73"/>
              <p:cNvSpPr>
                <a:spLocks noChangeShapeType="1"/>
              </p:cNvSpPr>
              <p:nvPr/>
            </p:nvSpPr>
            <p:spPr bwMode="auto">
              <a:xfrm>
                <a:off x="480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9" name="Line 74"/>
              <p:cNvSpPr>
                <a:spLocks noChangeShapeType="1"/>
              </p:cNvSpPr>
              <p:nvPr/>
            </p:nvSpPr>
            <p:spPr bwMode="auto">
              <a:xfrm flipV="1">
                <a:off x="432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90" name="Rectangle 75"/>
              <p:cNvSpPr>
                <a:spLocks noChangeArrowheads="1"/>
              </p:cNvSpPr>
              <p:nvPr/>
            </p:nvSpPr>
            <p:spPr bwMode="auto">
              <a:xfrm>
                <a:off x="4307" y="1188"/>
                <a:ext cx="5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9</a:t>
                </a:r>
              </a:p>
            </p:txBody>
          </p:sp>
          <p:sp>
            <p:nvSpPr>
              <p:cNvPr id="252991" name="Line 76"/>
              <p:cNvSpPr>
                <a:spLocks noChangeShapeType="1"/>
              </p:cNvSpPr>
              <p:nvPr/>
            </p:nvSpPr>
            <p:spPr bwMode="auto">
              <a:xfrm>
                <a:off x="480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92" name="Line 77"/>
              <p:cNvSpPr>
                <a:spLocks noChangeShapeType="1"/>
              </p:cNvSpPr>
              <p:nvPr/>
            </p:nvSpPr>
            <p:spPr bwMode="auto">
              <a:xfrm flipV="1">
                <a:off x="5040" y="1424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93" name="Line 78"/>
              <p:cNvSpPr>
                <a:spLocks noChangeShapeType="1"/>
              </p:cNvSpPr>
              <p:nvPr/>
            </p:nvSpPr>
            <p:spPr bwMode="auto">
              <a:xfrm>
                <a:off x="5048" y="1432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94" name="Line 79"/>
              <p:cNvSpPr>
                <a:spLocks noChangeShapeType="1"/>
              </p:cNvSpPr>
              <p:nvPr/>
            </p:nvSpPr>
            <p:spPr bwMode="auto">
              <a:xfrm>
                <a:off x="5280" y="1440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95" name="Line 80"/>
              <p:cNvSpPr>
                <a:spLocks noChangeShapeType="1"/>
              </p:cNvSpPr>
              <p:nvPr/>
            </p:nvSpPr>
            <p:spPr bwMode="auto">
              <a:xfrm flipV="1">
                <a:off x="4800" y="1184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96" name="Rectangle 81"/>
              <p:cNvSpPr>
                <a:spLocks noChangeArrowheads="1"/>
              </p:cNvSpPr>
              <p:nvPr/>
            </p:nvSpPr>
            <p:spPr bwMode="auto">
              <a:xfrm>
                <a:off x="4739" y="1188"/>
                <a:ext cx="63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Cycle 10</a:t>
                </a:r>
              </a:p>
            </p:txBody>
          </p:sp>
          <p:sp>
            <p:nvSpPr>
              <p:cNvPr id="252997" name="Line 82"/>
              <p:cNvSpPr>
                <a:spLocks noChangeShapeType="1"/>
              </p:cNvSpPr>
              <p:nvPr/>
            </p:nvSpPr>
            <p:spPr bwMode="auto">
              <a:xfrm>
                <a:off x="5288" y="1576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2998" name="Group 83"/>
              <p:cNvGrpSpPr>
                <a:grpSpLocks/>
              </p:cNvGrpSpPr>
              <p:nvPr/>
            </p:nvGrpSpPr>
            <p:grpSpPr bwMode="auto">
              <a:xfrm>
                <a:off x="2888" y="1872"/>
                <a:ext cx="518" cy="210"/>
                <a:chOff x="2888" y="2540"/>
                <a:chExt cx="518" cy="210"/>
              </a:xfrm>
            </p:grpSpPr>
            <p:sp>
              <p:nvSpPr>
                <p:cNvPr id="253017" name="Rectangle 84"/>
                <p:cNvSpPr>
                  <a:spLocks noChangeArrowheads="1"/>
                </p:cNvSpPr>
                <p:nvPr/>
              </p:nvSpPr>
              <p:spPr bwMode="auto">
                <a:xfrm>
                  <a:off x="2888" y="2552"/>
                  <a:ext cx="464" cy="1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53018" name="Rectangle 85"/>
                <p:cNvSpPr>
                  <a:spLocks noChangeArrowheads="1"/>
                </p:cNvSpPr>
                <p:nvPr/>
              </p:nvSpPr>
              <p:spPr bwMode="auto">
                <a:xfrm>
                  <a:off x="2915" y="2540"/>
                  <a:ext cx="491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IFetch</a:t>
                  </a:r>
                </a:p>
              </p:txBody>
            </p:sp>
          </p:grpSp>
          <p:grpSp>
            <p:nvGrpSpPr>
              <p:cNvPr id="252999" name="Group 86"/>
              <p:cNvGrpSpPr>
                <a:grpSpLocks/>
              </p:cNvGrpSpPr>
              <p:nvPr/>
            </p:nvGrpSpPr>
            <p:grpSpPr bwMode="auto">
              <a:xfrm>
                <a:off x="3368" y="1872"/>
                <a:ext cx="464" cy="210"/>
                <a:chOff x="3368" y="2540"/>
                <a:chExt cx="464" cy="210"/>
              </a:xfrm>
            </p:grpSpPr>
            <p:sp>
              <p:nvSpPr>
                <p:cNvPr id="253015" name="Rectangle 87"/>
                <p:cNvSpPr>
                  <a:spLocks noChangeArrowheads="1"/>
                </p:cNvSpPr>
                <p:nvPr/>
              </p:nvSpPr>
              <p:spPr bwMode="auto">
                <a:xfrm>
                  <a:off x="3368" y="2552"/>
                  <a:ext cx="464" cy="1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53016" name="Rectangle 88"/>
                <p:cNvSpPr>
                  <a:spLocks noChangeArrowheads="1"/>
                </p:cNvSpPr>
                <p:nvPr/>
              </p:nvSpPr>
              <p:spPr bwMode="auto">
                <a:xfrm>
                  <a:off x="3443" y="2540"/>
                  <a:ext cx="348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Dec</a:t>
                  </a:r>
                </a:p>
              </p:txBody>
            </p:sp>
          </p:grpSp>
          <p:grpSp>
            <p:nvGrpSpPr>
              <p:cNvPr id="253000" name="Group 89"/>
              <p:cNvGrpSpPr>
                <a:grpSpLocks/>
              </p:cNvGrpSpPr>
              <p:nvPr/>
            </p:nvGrpSpPr>
            <p:grpSpPr bwMode="auto">
              <a:xfrm>
                <a:off x="3848" y="1872"/>
                <a:ext cx="464" cy="210"/>
                <a:chOff x="3848" y="2540"/>
                <a:chExt cx="464" cy="210"/>
              </a:xfrm>
            </p:grpSpPr>
            <p:sp>
              <p:nvSpPr>
                <p:cNvPr id="253013" name="Rectangle 90"/>
                <p:cNvSpPr>
                  <a:spLocks noChangeArrowheads="1"/>
                </p:cNvSpPr>
                <p:nvPr/>
              </p:nvSpPr>
              <p:spPr bwMode="auto">
                <a:xfrm>
                  <a:off x="3848" y="2552"/>
                  <a:ext cx="464" cy="1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53014" name="Rectangle 91"/>
                <p:cNvSpPr>
                  <a:spLocks noChangeArrowheads="1"/>
                </p:cNvSpPr>
                <p:nvPr/>
              </p:nvSpPr>
              <p:spPr bwMode="auto">
                <a:xfrm>
                  <a:off x="3875" y="2540"/>
                  <a:ext cx="412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Exec</a:t>
                  </a:r>
                </a:p>
              </p:txBody>
            </p:sp>
          </p:grpSp>
          <p:grpSp>
            <p:nvGrpSpPr>
              <p:cNvPr id="253001" name="Group 92"/>
              <p:cNvGrpSpPr>
                <a:grpSpLocks/>
              </p:cNvGrpSpPr>
              <p:nvPr/>
            </p:nvGrpSpPr>
            <p:grpSpPr bwMode="auto">
              <a:xfrm>
                <a:off x="4328" y="1872"/>
                <a:ext cx="464" cy="210"/>
                <a:chOff x="4328" y="2540"/>
                <a:chExt cx="464" cy="210"/>
              </a:xfrm>
            </p:grpSpPr>
            <p:sp>
              <p:nvSpPr>
                <p:cNvPr id="253011" name="Rectangle 93"/>
                <p:cNvSpPr>
                  <a:spLocks noChangeArrowheads="1"/>
                </p:cNvSpPr>
                <p:nvPr/>
              </p:nvSpPr>
              <p:spPr bwMode="auto">
                <a:xfrm>
                  <a:off x="4328" y="2552"/>
                  <a:ext cx="464" cy="1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53012" name="Rectangle 94"/>
                <p:cNvSpPr>
                  <a:spLocks noChangeArrowheads="1"/>
                </p:cNvSpPr>
                <p:nvPr/>
              </p:nvSpPr>
              <p:spPr bwMode="auto">
                <a:xfrm>
                  <a:off x="4355" y="2540"/>
                  <a:ext cx="40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Mem</a:t>
                  </a:r>
                </a:p>
              </p:txBody>
            </p:sp>
          </p:grpSp>
          <p:sp>
            <p:nvSpPr>
              <p:cNvPr id="253002" name="Rectangle 95"/>
              <p:cNvSpPr>
                <a:spLocks noChangeArrowheads="1"/>
              </p:cNvSpPr>
              <p:nvPr/>
            </p:nvSpPr>
            <p:spPr bwMode="auto">
              <a:xfrm>
                <a:off x="467" y="1680"/>
                <a:ext cx="26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Courier New" pitchFamily="49" charset="0"/>
                    <a:cs typeface="Arial" pitchFamily="34" charset="0"/>
                  </a:rPr>
                  <a:t>lw</a:t>
                </a:r>
              </a:p>
            </p:txBody>
          </p:sp>
          <p:sp>
            <p:nvSpPr>
              <p:cNvPr id="253003" name="Rectangle 96"/>
              <p:cNvSpPr>
                <a:spLocks noChangeArrowheads="1"/>
              </p:cNvSpPr>
              <p:nvPr/>
            </p:nvSpPr>
            <p:spPr bwMode="auto">
              <a:xfrm>
                <a:off x="2867" y="1680"/>
                <a:ext cx="26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Courier New" pitchFamily="49" charset="0"/>
                    <a:cs typeface="Arial" pitchFamily="34" charset="0"/>
                  </a:rPr>
                  <a:t>sw</a:t>
                </a:r>
              </a:p>
            </p:txBody>
          </p:sp>
          <p:grpSp>
            <p:nvGrpSpPr>
              <p:cNvPr id="253004" name="Group 97"/>
              <p:cNvGrpSpPr>
                <a:grpSpLocks/>
              </p:cNvGrpSpPr>
              <p:nvPr/>
            </p:nvGrpSpPr>
            <p:grpSpPr bwMode="auto">
              <a:xfrm>
                <a:off x="4808" y="1872"/>
                <a:ext cx="518" cy="210"/>
                <a:chOff x="4808" y="2540"/>
                <a:chExt cx="518" cy="210"/>
              </a:xfrm>
            </p:grpSpPr>
            <p:sp>
              <p:nvSpPr>
                <p:cNvPr id="253009" name="Rectangle 98"/>
                <p:cNvSpPr>
                  <a:spLocks noChangeArrowheads="1"/>
                </p:cNvSpPr>
                <p:nvPr/>
              </p:nvSpPr>
              <p:spPr bwMode="auto">
                <a:xfrm>
                  <a:off x="4808" y="2552"/>
                  <a:ext cx="464" cy="1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/>
                  <a:endParaRPr lang="en-CA" altLang="en-US"/>
                </a:p>
              </p:txBody>
            </p:sp>
            <p:sp>
              <p:nvSpPr>
                <p:cNvPr id="253010" name="Rectangle 99"/>
                <p:cNvSpPr>
                  <a:spLocks noChangeArrowheads="1"/>
                </p:cNvSpPr>
                <p:nvPr/>
              </p:nvSpPr>
              <p:spPr bwMode="auto">
                <a:xfrm>
                  <a:off x="4835" y="2540"/>
                  <a:ext cx="491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IFetch</a:t>
                  </a:r>
                </a:p>
              </p:txBody>
            </p:sp>
          </p:grpSp>
          <p:sp>
            <p:nvSpPr>
              <p:cNvPr id="253005" name="Rectangle 100"/>
              <p:cNvSpPr>
                <a:spLocks noChangeArrowheads="1"/>
              </p:cNvSpPr>
              <p:nvPr/>
            </p:nvSpPr>
            <p:spPr bwMode="auto">
              <a:xfrm>
                <a:off x="4787" y="1680"/>
                <a:ext cx="51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R-type</a:t>
                </a:r>
              </a:p>
            </p:txBody>
          </p:sp>
          <p:sp>
            <p:nvSpPr>
              <p:cNvPr id="253006" name="Line 101"/>
              <p:cNvSpPr>
                <a:spLocks noChangeShapeType="1"/>
              </p:cNvSpPr>
              <p:nvPr/>
            </p:nvSpPr>
            <p:spPr bwMode="auto">
              <a:xfrm flipV="1">
                <a:off x="2880" y="1200"/>
                <a:ext cx="0" cy="2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07" name="Line 102"/>
              <p:cNvSpPr>
                <a:spLocks noChangeShapeType="1"/>
              </p:cNvSpPr>
              <p:nvPr/>
            </p:nvSpPr>
            <p:spPr bwMode="auto">
              <a:xfrm>
                <a:off x="2880" y="177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08" name="Line 103"/>
              <p:cNvSpPr>
                <a:spLocks noChangeShapeType="1"/>
              </p:cNvSpPr>
              <p:nvPr/>
            </p:nvSpPr>
            <p:spPr bwMode="auto">
              <a:xfrm>
                <a:off x="4800" y="177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2934" name="Text Box 104"/>
            <p:cNvSpPr txBox="1">
              <a:spLocks noChangeArrowheads="1"/>
            </p:cNvSpPr>
            <p:nvPr/>
          </p:nvSpPr>
          <p:spPr bwMode="auto">
            <a:xfrm>
              <a:off x="1812925" y="3470275"/>
              <a:ext cx="500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l-GR" altLang="en-US" sz="2400" dirty="0">
                  <a:solidFill>
                    <a:srgbClr val="FF3300"/>
                  </a:solidFill>
                </a:rPr>
                <a:t>εντολή 1                                   εντολή 2</a:t>
              </a:r>
              <a:endParaRPr lang="en-US" altLang="en-US" sz="2400" dirty="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081BF-A405-4123-B6EE-07ACE6C4E2D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54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Multicycle Datapath Control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077200" cy="3886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el-GR" altLang="en-US" sz="2000" dirty="0" smtClean="0"/>
              <a:t>Τα </a:t>
            </a:r>
            <a:r>
              <a:rPr lang="en-US" altLang="en-US" sz="2000" dirty="0" err="1" smtClean="0"/>
              <a:t>multicycle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datapath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>
                <a:solidFill>
                  <a:srgbClr val="FF9900"/>
                </a:solidFill>
              </a:rPr>
              <a:t>control signals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δεν καθορίζονται </a:t>
            </a:r>
            <a:r>
              <a:rPr lang="el-GR" altLang="en-US" sz="2000" b="1" dirty="0" smtClean="0">
                <a:solidFill>
                  <a:srgbClr val="FF0000"/>
                </a:solidFill>
              </a:rPr>
              <a:t>μόνο</a:t>
            </a:r>
            <a:r>
              <a:rPr lang="el-GR" altLang="en-US" sz="2000" dirty="0" smtClean="0"/>
              <a:t> από τα </a:t>
            </a:r>
            <a:r>
              <a:rPr lang="en-US" altLang="en-US" sz="2000" dirty="0" smtClean="0"/>
              <a:t>bits </a:t>
            </a:r>
            <a:r>
              <a:rPr lang="el-GR" altLang="en-US" sz="2000" dirty="0" smtClean="0"/>
              <a:t>στην εντολή: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l-GR" altLang="en-US" sz="1800" dirty="0" smtClean="0"/>
              <a:t>τα</a:t>
            </a:r>
            <a:r>
              <a:rPr lang="en-US" altLang="en-US" sz="1800" dirty="0" smtClean="0"/>
              <a:t> op code bits </a:t>
            </a:r>
            <a:r>
              <a:rPr lang="el-GR" altLang="en-US" sz="1800" dirty="0" smtClean="0"/>
              <a:t>λένε τι εντολή πρέπει να </a:t>
            </a:r>
            <a:r>
              <a:rPr lang="el-GR" altLang="en-US" sz="1800" dirty="0"/>
              <a:t>εκτελεί η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ALU</a:t>
            </a:r>
            <a:r>
              <a:rPr lang="el-GR" altLang="en-US" sz="1800" dirty="0" smtClean="0"/>
              <a:t>,</a:t>
            </a:r>
          </a:p>
          <a:p>
            <a:pPr marL="914400" lvl="2" indent="0" eaLnBrk="1" hangingPunct="1">
              <a:lnSpc>
                <a:spcPct val="90000"/>
              </a:lnSpc>
              <a:buClr>
                <a:srgbClr val="FF3300"/>
              </a:buClr>
              <a:buNone/>
            </a:pPr>
            <a:r>
              <a:rPr lang="el-GR" altLang="en-US" sz="1800" dirty="0" smtClean="0"/>
              <a:t>αλλά όχι ποιός κύκλος εντολής (βήμα) εκτελείται ανά πάσα στιγμή!</a:t>
            </a:r>
          </a:p>
          <a:p>
            <a:pPr lvl="1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q"/>
            </a:pPr>
            <a:r>
              <a:rPr lang="el-GR" altLang="en-US" sz="2000" dirty="0" smtClean="0"/>
              <a:t>Χρησιμοποιούμε </a:t>
            </a:r>
            <a:r>
              <a:rPr lang="en-US" altLang="en-US" sz="2000" dirty="0" smtClean="0"/>
              <a:t>Finite State Machine (</a:t>
            </a:r>
            <a:r>
              <a:rPr lang="en-US" altLang="en-US" sz="2000" dirty="0" err="1" smtClean="0"/>
              <a:t>FSM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Μηχανή Πεπερασμένων Καταστάσεων</a:t>
            </a:r>
            <a:r>
              <a:rPr lang="en-US" altLang="en-US" sz="2000" dirty="0" smtClean="0"/>
              <a:t>) </a:t>
            </a:r>
            <a:r>
              <a:rPr lang="el-GR" altLang="en-US" sz="2000" dirty="0" smtClean="0"/>
              <a:t>για τον έλεγχο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l-GR" altLang="en-US" sz="1800" dirty="0" smtClean="0"/>
              <a:t>ένα σετ από καταστάσεις (</a:t>
            </a:r>
            <a:r>
              <a:rPr lang="en-US" altLang="en-US" sz="1800" dirty="0" smtClean="0"/>
              <a:t>states) </a:t>
            </a:r>
            <a:r>
              <a:rPr lang="el-GR" altLang="en-US" sz="1800" dirty="0" smtClean="0"/>
              <a:t>με την τωρινή στα</a:t>
            </a:r>
            <a:r>
              <a:rPr lang="en-US" altLang="en-US" sz="1800" dirty="0" smtClean="0"/>
              <a:t> State Registers</a:t>
            </a:r>
          </a:p>
          <a:p>
            <a:pPr lvl="1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l-GR" altLang="en-US" sz="1800" dirty="0" smtClean="0"/>
              <a:t>συνάρτηση επόμενης κατάστασης</a:t>
            </a:r>
            <a:r>
              <a:rPr lang="en-US" altLang="en-US" sz="1800" dirty="0" smtClean="0"/>
              <a:t>  </a:t>
            </a:r>
            <a:endParaRPr lang="el-GR" altLang="en-US" sz="1800" dirty="0" smtClean="0"/>
          </a:p>
          <a:p>
            <a:pPr lvl="1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l-GR" altLang="en-US" sz="1800" dirty="0" smtClean="0"/>
              <a:t>     (από τωρινή κατάσταση και είσοδο)</a:t>
            </a: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l-GR" altLang="en-US" sz="1800" dirty="0" smtClean="0"/>
              <a:t>συνάρτηση εξόδου</a:t>
            </a:r>
          </a:p>
          <a:p>
            <a:pPr lvl="1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l-GR" altLang="en-US" sz="1800" dirty="0" smtClean="0"/>
              <a:t> </a:t>
            </a:r>
            <a:r>
              <a:rPr lang="en-US" altLang="en-US" sz="1800" dirty="0" smtClean="0"/>
              <a:t>	</a:t>
            </a:r>
            <a:r>
              <a:rPr lang="el-GR" altLang="en-US" sz="1800" dirty="0" smtClean="0"/>
              <a:t>(</a:t>
            </a:r>
            <a:r>
              <a:rPr lang="el-GR" altLang="en-US" sz="1800" dirty="0"/>
              <a:t>από τωρινή </a:t>
            </a:r>
            <a:r>
              <a:rPr lang="el-GR" altLang="en-US" sz="1800" dirty="0" smtClean="0"/>
              <a:t>κατάσταση και είσοδο)</a:t>
            </a:r>
            <a:endParaRPr lang="en-US" altLang="en-US" sz="1800" dirty="0" smtClean="0"/>
          </a:p>
        </p:txBody>
      </p:sp>
      <p:grpSp>
        <p:nvGrpSpPr>
          <p:cNvPr id="2" name="Group 4" descr="MULTICYCLE"/>
          <p:cNvGrpSpPr>
            <a:grpSpLocks/>
          </p:cNvGrpSpPr>
          <p:nvPr/>
        </p:nvGrpSpPr>
        <p:grpSpPr bwMode="auto">
          <a:xfrm>
            <a:off x="4876800" y="3886200"/>
            <a:ext cx="3917950" cy="2667000"/>
            <a:chOff x="3024" y="2160"/>
            <a:chExt cx="2468" cy="1680"/>
          </a:xfrm>
        </p:grpSpPr>
        <p:grpSp>
          <p:nvGrpSpPr>
            <p:cNvPr id="254982" name="Group 5"/>
            <p:cNvGrpSpPr>
              <a:grpSpLocks/>
            </p:cNvGrpSpPr>
            <p:nvPr/>
          </p:nvGrpSpPr>
          <p:grpSpPr bwMode="auto">
            <a:xfrm>
              <a:off x="3024" y="2160"/>
              <a:ext cx="2468" cy="1680"/>
              <a:chOff x="1872" y="2208"/>
              <a:chExt cx="2468" cy="1680"/>
            </a:xfrm>
          </p:grpSpPr>
          <p:sp>
            <p:nvSpPr>
              <p:cNvPr id="254986" name="Rectangle 6"/>
              <p:cNvSpPr>
                <a:spLocks noChangeArrowheads="1"/>
              </p:cNvSpPr>
              <p:nvPr/>
            </p:nvSpPr>
            <p:spPr bwMode="auto">
              <a:xfrm>
                <a:off x="1920" y="2256"/>
                <a:ext cx="1296" cy="91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54987" name="Text Box 7"/>
              <p:cNvSpPr txBox="1">
                <a:spLocks noChangeArrowheads="1"/>
              </p:cNvSpPr>
              <p:nvPr/>
            </p:nvSpPr>
            <p:spPr bwMode="auto">
              <a:xfrm>
                <a:off x="2064" y="2400"/>
                <a:ext cx="10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Combinational</a:t>
                </a:r>
              </a:p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control logic</a:t>
                </a:r>
              </a:p>
            </p:txBody>
          </p:sp>
          <p:sp>
            <p:nvSpPr>
              <p:cNvPr id="254988" name="Rectangle 8"/>
              <p:cNvSpPr>
                <a:spLocks noChangeArrowheads="1"/>
              </p:cNvSpPr>
              <p:nvPr/>
            </p:nvSpPr>
            <p:spPr bwMode="auto">
              <a:xfrm>
                <a:off x="2544" y="3312"/>
                <a:ext cx="672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54989" name="Text Box 9"/>
              <p:cNvSpPr txBox="1">
                <a:spLocks noChangeArrowheads="1"/>
              </p:cNvSpPr>
              <p:nvPr/>
            </p:nvSpPr>
            <p:spPr bwMode="auto">
              <a:xfrm>
                <a:off x="2496" y="3312"/>
                <a:ext cx="7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State Reg</a:t>
                </a:r>
              </a:p>
            </p:txBody>
          </p:sp>
          <p:sp>
            <p:nvSpPr>
              <p:cNvPr id="254990" name="Line 10"/>
              <p:cNvSpPr>
                <a:spLocks noChangeShapeType="1"/>
              </p:cNvSpPr>
              <p:nvPr/>
            </p:nvSpPr>
            <p:spPr bwMode="auto">
              <a:xfrm flipV="1">
                <a:off x="2016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1" name="Line 11"/>
              <p:cNvSpPr>
                <a:spLocks noChangeShapeType="1"/>
              </p:cNvSpPr>
              <p:nvPr/>
            </p:nvSpPr>
            <p:spPr bwMode="auto">
              <a:xfrm flipV="1">
                <a:off x="2160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2" name="Line 12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3" name="Line 13"/>
              <p:cNvSpPr>
                <a:spLocks noChangeShapeType="1"/>
              </p:cNvSpPr>
              <p:nvPr/>
            </p:nvSpPr>
            <p:spPr bwMode="auto">
              <a:xfrm flipV="1">
                <a:off x="2592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4" name="Line 14"/>
              <p:cNvSpPr>
                <a:spLocks noChangeShapeType="1"/>
              </p:cNvSpPr>
              <p:nvPr/>
            </p:nvSpPr>
            <p:spPr bwMode="auto">
              <a:xfrm flipV="1">
                <a:off x="2736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5" name="Line 15"/>
              <p:cNvSpPr>
                <a:spLocks noChangeShapeType="1"/>
              </p:cNvSpPr>
              <p:nvPr/>
            </p:nvSpPr>
            <p:spPr bwMode="auto">
              <a:xfrm flipV="1">
                <a:off x="3120" y="316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6" name="Text Box 16"/>
              <p:cNvSpPr txBox="1">
                <a:spLocks noChangeArrowheads="1"/>
              </p:cNvSpPr>
              <p:nvPr/>
            </p:nvSpPr>
            <p:spPr bwMode="auto">
              <a:xfrm>
                <a:off x="1872" y="3408"/>
                <a:ext cx="6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Inst</a:t>
                </a:r>
              </a:p>
              <a:p>
                <a:pPr algn="ctr"/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Opcode</a:t>
                </a:r>
              </a:p>
            </p:txBody>
          </p:sp>
          <p:sp>
            <p:nvSpPr>
              <p:cNvPr id="254997" name="Line 17"/>
              <p:cNvSpPr>
                <a:spLocks noChangeShapeType="1"/>
              </p:cNvSpPr>
              <p:nvPr/>
            </p:nvSpPr>
            <p:spPr bwMode="auto">
              <a:xfrm>
                <a:off x="3216" y="235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8" name="Line 18"/>
              <p:cNvSpPr>
                <a:spLocks noChangeShapeType="1"/>
              </p:cNvSpPr>
              <p:nvPr/>
            </p:nvSpPr>
            <p:spPr bwMode="auto">
              <a:xfrm>
                <a:off x="3216" y="2448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99" name="Line 19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0" name="Text Box 20"/>
              <p:cNvSpPr txBox="1">
                <a:spLocks noChangeArrowheads="1"/>
              </p:cNvSpPr>
              <p:nvPr/>
            </p:nvSpPr>
            <p:spPr bwMode="auto">
              <a:xfrm>
                <a:off x="3600" y="2208"/>
                <a:ext cx="700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Datapath</a:t>
                </a:r>
              </a:p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control</a:t>
                </a:r>
              </a:p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points</a:t>
                </a:r>
              </a:p>
            </p:txBody>
          </p:sp>
          <p:sp>
            <p:nvSpPr>
              <p:cNvPr id="255001" name="Text Box 21"/>
              <p:cNvSpPr txBox="1">
                <a:spLocks noChangeArrowheads="1"/>
              </p:cNvSpPr>
              <p:nvPr/>
            </p:nvSpPr>
            <p:spPr bwMode="auto">
              <a:xfrm>
                <a:off x="3552" y="3456"/>
                <a:ext cx="7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800">
                    <a:latin typeface="Arial" pitchFamily="34" charset="0"/>
                    <a:cs typeface="Arial" pitchFamily="34" charset="0"/>
                  </a:rPr>
                  <a:t>Next State</a:t>
                </a:r>
              </a:p>
            </p:txBody>
          </p:sp>
          <p:sp>
            <p:nvSpPr>
              <p:cNvPr id="255002" name="Line 22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3" name="Line 23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4" name="Line 24"/>
              <p:cNvSpPr>
                <a:spLocks noChangeShapeType="1"/>
              </p:cNvSpPr>
              <p:nvPr/>
            </p:nvSpPr>
            <p:spPr bwMode="auto">
              <a:xfrm>
                <a:off x="2592" y="3504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5" name="Line 25"/>
              <p:cNvSpPr>
                <a:spLocks noChangeShapeType="1"/>
              </p:cNvSpPr>
              <p:nvPr/>
            </p:nvSpPr>
            <p:spPr bwMode="auto">
              <a:xfrm>
                <a:off x="2736" y="3504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6" name="Line 26"/>
              <p:cNvSpPr>
                <a:spLocks noChangeShapeType="1"/>
              </p:cNvSpPr>
              <p:nvPr/>
            </p:nvSpPr>
            <p:spPr bwMode="auto">
              <a:xfrm>
                <a:off x="3120" y="350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7" name="Line 27"/>
              <p:cNvSpPr>
                <a:spLocks noChangeShapeType="1"/>
              </p:cNvSpPr>
              <p:nvPr/>
            </p:nvSpPr>
            <p:spPr bwMode="auto">
              <a:xfrm>
                <a:off x="3120" y="3648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8" name="Line 28"/>
              <p:cNvSpPr>
                <a:spLocks noChangeShapeType="1"/>
              </p:cNvSpPr>
              <p:nvPr/>
            </p:nvSpPr>
            <p:spPr bwMode="auto">
              <a:xfrm>
                <a:off x="3360" y="3120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09" name="Line 29"/>
              <p:cNvSpPr>
                <a:spLocks noChangeShapeType="1"/>
              </p:cNvSpPr>
              <p:nvPr/>
            </p:nvSpPr>
            <p:spPr bwMode="auto">
              <a:xfrm>
                <a:off x="2736" y="374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10" name="Line 30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11" name="Line 31"/>
              <p:cNvSpPr>
                <a:spLocks noChangeShapeType="1"/>
              </p:cNvSpPr>
              <p:nvPr/>
            </p:nvSpPr>
            <p:spPr bwMode="auto">
              <a:xfrm>
                <a:off x="3216" y="302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12" name="Line 32"/>
              <p:cNvSpPr>
                <a:spLocks noChangeShapeType="1"/>
              </p:cNvSpPr>
              <p:nvPr/>
            </p:nvSpPr>
            <p:spPr bwMode="auto">
              <a:xfrm>
                <a:off x="3600" y="2832"/>
                <a:ext cx="0" cy="1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13" name="Line 33"/>
              <p:cNvSpPr>
                <a:spLocks noChangeShapeType="1"/>
              </p:cNvSpPr>
              <p:nvPr/>
            </p:nvSpPr>
            <p:spPr bwMode="auto">
              <a:xfrm>
                <a:off x="2592" y="3888"/>
                <a:ext cx="10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4983" name="Text Box 34"/>
            <p:cNvSpPr txBox="1">
              <a:spLocks noChangeArrowheads="1"/>
            </p:cNvSpPr>
            <p:nvPr/>
          </p:nvSpPr>
          <p:spPr bwMode="auto">
            <a:xfrm>
              <a:off x="3264" y="3120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. . .</a:t>
              </a:r>
            </a:p>
          </p:txBody>
        </p:sp>
        <p:sp>
          <p:nvSpPr>
            <p:cNvPr id="254984" name="Text Box 35"/>
            <p:cNvSpPr txBox="1">
              <a:spLocks noChangeArrowheads="1"/>
            </p:cNvSpPr>
            <p:nvPr/>
          </p:nvSpPr>
          <p:spPr bwMode="auto">
            <a:xfrm>
              <a:off x="3936" y="302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. . .</a:t>
              </a:r>
            </a:p>
          </p:txBody>
        </p:sp>
        <p:sp>
          <p:nvSpPr>
            <p:cNvPr id="254985" name="Text Box 36"/>
            <p:cNvSpPr txBox="1">
              <a:spLocks noChangeArrowheads="1"/>
            </p:cNvSpPr>
            <p:nvPr/>
          </p:nvSpPr>
          <p:spPr bwMode="auto">
            <a:xfrm rot="5400000">
              <a:off x="4368" y="2400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. .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A4F6F-C103-4B8F-AB95-DDFF93678CE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56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accent2"/>
                </a:solidFill>
              </a:rPr>
              <a:t>Multicycle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</a:rPr>
              <a:t>Datapath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256004" name="Picture 3" descr="MULTI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7100"/>
            <a:ext cx="7913688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7027" name="Picture 8" descr="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96436" y="1981200"/>
            <a:ext cx="4928616" cy="5710936"/>
          </a:xfr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FE314-B3D6-4A6A-A094-4D6D66CF17DA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57028" name="Text Box 10"/>
          <p:cNvSpPr txBox="1">
            <a:spLocks noChangeArrowheads="1"/>
          </p:cNvSpPr>
          <p:nvPr/>
        </p:nvSpPr>
        <p:spPr bwMode="auto">
          <a:xfrm>
            <a:off x="152400" y="381000"/>
            <a:ext cx="190789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Control</a:t>
            </a:r>
          </a:p>
          <a:p>
            <a:pPr eaLnBrk="1" hangingPunct="1"/>
            <a:r>
              <a:rPr lang="en-US" altLang="en-US" sz="3200" b="1" dirty="0" smtClean="0"/>
              <a:t>Circuit</a:t>
            </a:r>
          </a:p>
          <a:p>
            <a:pPr eaLnBrk="1" hangingPunct="1"/>
            <a:r>
              <a:rPr lang="el-GR" altLang="en-US" sz="3200" b="1" dirty="0" smtClean="0">
                <a:solidFill>
                  <a:schemeClr val="accent2"/>
                </a:solidFill>
              </a:rPr>
              <a:t>Κύκλωμα</a:t>
            </a:r>
            <a:endParaRPr lang="el-GR" altLang="en-US" sz="3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l-GR" altLang="en-US" sz="3200" b="1" dirty="0" smtClean="0">
                <a:solidFill>
                  <a:schemeClr val="accent2"/>
                </a:solidFill>
              </a:rPr>
              <a:t>Ελέγχου</a:t>
            </a:r>
          </a:p>
          <a:p>
            <a:pPr eaLnBrk="1" hangingPunct="1"/>
            <a:r>
              <a:rPr lang="el-GR" altLang="en-US" sz="3200" b="1" dirty="0" smtClean="0">
                <a:solidFill>
                  <a:schemeClr val="accent2"/>
                </a:solidFill>
              </a:rPr>
              <a:t>(</a:t>
            </a:r>
            <a:r>
              <a:rPr lang="en-US" altLang="en-US" sz="3200" b="1" dirty="0" err="1">
                <a:solidFill>
                  <a:schemeClr val="accent2"/>
                </a:solidFill>
              </a:rPr>
              <a:t>FSM</a:t>
            </a:r>
            <a:r>
              <a:rPr lang="en-US" altLang="en-US" sz="3200" b="1" dirty="0">
                <a:solidFill>
                  <a:schemeClr val="accent2"/>
                </a:solidFill>
              </a:rPr>
              <a:t>)</a:t>
            </a:r>
            <a:endParaRPr lang="el-GR" altLang="en-US" sz="3200" b="1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FF5EA-84C6-4E72-8BD7-C5B36F4F658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1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11972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3128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3200" b="1" u="sng">
                <a:solidFill>
                  <a:srgbClr val="008000"/>
                </a:solidFill>
              </a:rPr>
              <a:t>Στοιχεία μνήμης</a:t>
            </a:r>
            <a:r>
              <a:rPr lang="el-GR" altLang="en-US" sz="2400" u="sng"/>
              <a:t> </a:t>
            </a:r>
            <a:endParaRPr lang="en-US" altLang="en-US" sz="2400" u="sng"/>
          </a:p>
        </p:txBody>
      </p:sp>
      <p:sp>
        <p:nvSpPr>
          <p:cNvPr id="211973" name="Text Box 4"/>
          <p:cNvSpPr txBox="1">
            <a:spLocks noChangeArrowheads="1"/>
          </p:cNvSpPr>
          <p:nvPr/>
        </p:nvSpPr>
        <p:spPr bwMode="auto">
          <a:xfrm>
            <a:off x="381000" y="2997200"/>
            <a:ext cx="43418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όπως </a:t>
            </a:r>
            <a:r>
              <a:rPr lang="en-US" altLang="en-US" sz="2800" b="1">
                <a:solidFill>
                  <a:srgbClr val="FF9900"/>
                </a:solidFill>
              </a:rPr>
              <a:t>D Latch (</a:t>
            </a:r>
            <a:r>
              <a:rPr lang="el-GR" altLang="en-US" sz="2800" b="1">
                <a:solidFill>
                  <a:srgbClr val="FF9900"/>
                </a:solidFill>
              </a:rPr>
              <a:t>μανδαλωτής)</a:t>
            </a:r>
          </a:p>
          <a:p>
            <a:pPr eaLnBrk="1" hangingPunct="1">
              <a:lnSpc>
                <a:spcPct val="60000"/>
              </a:lnSpc>
            </a:pPr>
            <a:endParaRPr lang="el-GR" altLang="en-US" sz="2800" b="1">
              <a:solidFill>
                <a:srgbClr val="FF9900"/>
              </a:solidFill>
            </a:endParaRPr>
          </a:p>
          <a:p>
            <a:pPr eaLnBrk="1" hangingPunct="1"/>
            <a:r>
              <a:rPr lang="el-GR" altLang="en-US" sz="2400"/>
              <a:t>σώνει την τιμή εισόδου </a:t>
            </a:r>
            <a:r>
              <a:rPr lang="en-US" altLang="en-US" sz="2400"/>
              <a:t>D </a:t>
            </a:r>
            <a:endParaRPr lang="el-GR" altLang="en-US" sz="2400"/>
          </a:p>
          <a:p>
            <a:pPr eaLnBrk="1" hangingPunct="1"/>
            <a:r>
              <a:rPr lang="el-GR" altLang="en-US" sz="2400"/>
              <a:t>όταν το ρολόι 0</a:t>
            </a:r>
            <a:r>
              <a:rPr lang="el-GR" altLang="en-US" sz="2400">
                <a:sym typeface="Wingdings" pitchFamily="2" charset="2"/>
              </a:rPr>
              <a:t>1, κλπ</a:t>
            </a:r>
            <a:endParaRPr lang="en-US" altLang="en-US" sz="2400"/>
          </a:p>
        </p:txBody>
      </p:sp>
      <p:pic>
        <p:nvPicPr>
          <p:cNvPr id="211974" name="Picture 5" descr="datapath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6" descr="datapath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3889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0CD27-C4A9-42D9-958C-EC098EEEE381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5805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ΠΑΡΑΔΕΙΓΜΑ 1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58052" name="Text Box 5"/>
          <p:cNvSpPr txBox="1">
            <a:spLocks noChangeArrowheads="1"/>
          </p:cNvSpPr>
          <p:nvPr/>
        </p:nvSpPr>
        <p:spPr bwMode="auto">
          <a:xfrm>
            <a:off x="593725" y="1489075"/>
            <a:ext cx="55449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 u="sng" dirty="0">
                <a:solidFill>
                  <a:srgbClr val="660066"/>
                </a:solidFill>
              </a:rPr>
              <a:t>Καθυστερήσεις</a:t>
            </a:r>
            <a:r>
              <a:rPr lang="en-US" altLang="en-US" sz="2400" b="1" u="sng" dirty="0">
                <a:solidFill>
                  <a:srgbClr val="660066"/>
                </a:solidFill>
              </a:rPr>
              <a:t>:</a:t>
            </a:r>
            <a:r>
              <a:rPr lang="el-GR" altLang="en-US" sz="2400" u="sng" dirty="0"/>
              <a:t> </a:t>
            </a:r>
          </a:p>
          <a:p>
            <a:pPr eaLnBrk="1" hangingPunct="1"/>
            <a:r>
              <a:rPr lang="el-GR" altLang="en-US" sz="2400" dirty="0"/>
              <a:t>              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Μνήμη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: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 200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picoseconds (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ps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cs typeface="Arial" pitchFamily="34" charset="0"/>
              </a:rPr>
              <a:t>ALU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και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adders: 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l-GR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ps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Register file (read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ή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write):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el-GR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ps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 Όλα τα </a:t>
            </a:r>
            <a:r>
              <a:rPr lang="el-GR" altLang="en-US" dirty="0" smtClean="0">
                <a:latin typeface="Arial" pitchFamily="34" charset="0"/>
                <a:cs typeface="Arial" pitchFamily="34" charset="0"/>
              </a:rPr>
              <a:t>άλλα: </a:t>
            </a:r>
            <a:r>
              <a:rPr lang="el-GR" altLang="en-US" dirty="0">
                <a:latin typeface="Arial" pitchFamily="34" charset="0"/>
                <a:cs typeface="Arial" pitchFamily="34" charset="0"/>
              </a:rPr>
              <a:t>μηδενική καθυστέρηση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053" name="Text Box 6"/>
          <p:cNvSpPr txBox="1">
            <a:spLocks noChangeArrowheads="1"/>
          </p:cNvSpPr>
          <p:nvPr/>
        </p:nvSpPr>
        <p:spPr bwMode="auto">
          <a:xfrm>
            <a:off x="746125" y="3352800"/>
            <a:ext cx="78183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 u="sng" dirty="0">
                <a:solidFill>
                  <a:srgbClr val="660066"/>
                </a:solidFill>
              </a:rPr>
              <a:t>Σύγκριση:</a:t>
            </a:r>
            <a:r>
              <a:rPr lang="el-GR" altLang="en-US" sz="2400" dirty="0"/>
              <a:t>   </a:t>
            </a:r>
            <a:endParaRPr lang="el-GR" altLang="en-US" sz="2400" dirty="0" smtClean="0"/>
          </a:p>
          <a:p>
            <a:pPr eaLnBrk="1" hangingPunct="1"/>
            <a:r>
              <a:rPr lang="el-GR" altLang="en-US" sz="2400" dirty="0"/>
              <a:t>	</a:t>
            </a:r>
            <a:r>
              <a:rPr lang="el-GR" altLang="en-US" sz="2400" dirty="0" smtClean="0"/>
              <a:t>μηχανή με εντολές </a:t>
            </a:r>
            <a:r>
              <a:rPr lang="el-GR" altLang="en-US" sz="2400" dirty="0"/>
              <a:t>σε ένα κύκλο σταθερής περιόδου </a:t>
            </a:r>
          </a:p>
          <a:p>
            <a:pPr eaLnBrk="1" hangingPunct="1"/>
            <a:r>
              <a:rPr lang="el-GR" altLang="en-US" sz="2400" dirty="0"/>
              <a:t>                                      </a:t>
            </a:r>
            <a:r>
              <a:rPr lang="en-US" altLang="en-US" sz="2400" dirty="0"/>
              <a:t>     </a:t>
            </a:r>
            <a:r>
              <a:rPr lang="el-GR" altLang="en-US" sz="2400" dirty="0"/>
              <a:t>              </a:t>
            </a:r>
            <a:r>
              <a:rPr lang="en-US" altLang="en-US" sz="2400" dirty="0"/>
              <a:t> vs</a:t>
            </a:r>
            <a:r>
              <a:rPr lang="el-GR" altLang="en-US" sz="2400" dirty="0"/>
              <a:t>.</a:t>
            </a:r>
            <a:endParaRPr lang="en-US" altLang="en-US" sz="2400" dirty="0"/>
          </a:p>
          <a:p>
            <a:pPr lvl="2" eaLnBrk="1" hangingPunct="1"/>
            <a:r>
              <a:rPr lang="el-GR" altLang="en-US" sz="2400" dirty="0" smtClean="0"/>
              <a:t>μηχανή με εντολές </a:t>
            </a:r>
            <a:r>
              <a:rPr lang="el-GR" altLang="en-US" sz="2400" dirty="0"/>
              <a:t>σε ένα κύκλο μεταβλητής περιόδου</a:t>
            </a:r>
            <a:endParaRPr lang="en-US" altLang="en-US" sz="2400" dirty="0"/>
          </a:p>
        </p:txBody>
      </p:sp>
      <p:sp>
        <p:nvSpPr>
          <p:cNvPr id="258054" name="Text Box 7"/>
          <p:cNvSpPr txBox="1">
            <a:spLocks noChangeArrowheads="1"/>
          </p:cNvSpPr>
          <p:nvPr/>
        </p:nvSpPr>
        <p:spPr bwMode="auto">
          <a:xfrm>
            <a:off x="593725" y="5105400"/>
            <a:ext cx="77771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660066"/>
                </a:solidFill>
              </a:rPr>
              <a:t>Benchmarking: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l-GR" altLang="en-US" sz="2400" dirty="0"/>
              <a:t>Θεωρούμε το εξής σετ εντολών</a:t>
            </a:r>
            <a:r>
              <a:rPr lang="en-US" altLang="en-US" sz="2400" dirty="0"/>
              <a:t> (</a:t>
            </a:r>
            <a:r>
              <a:rPr lang="en-US" altLang="en-US" sz="2400" b="1" dirty="0">
                <a:solidFill>
                  <a:srgbClr val="FF9900"/>
                </a:solidFill>
              </a:rPr>
              <a:t>load</a:t>
            </a:r>
            <a:r>
              <a:rPr lang="en-US" altLang="en-US" sz="2400" dirty="0"/>
              <a:t>)</a:t>
            </a:r>
            <a:r>
              <a:rPr lang="el-GR" altLang="en-US" sz="2400" dirty="0"/>
              <a:t> </a:t>
            </a:r>
          </a:p>
          <a:p>
            <a:pPr eaLnBrk="1" hangingPunct="1"/>
            <a:r>
              <a:rPr lang="el-GR" altLang="en-US" sz="2400" dirty="0"/>
              <a:t>  </a:t>
            </a:r>
            <a:r>
              <a:rPr lang="en-US" altLang="en-US" sz="2400" dirty="0"/>
              <a:t>25% loads, 10% stores, 45% </a:t>
            </a:r>
            <a:r>
              <a:rPr lang="en-US" altLang="en-US" sz="2400" dirty="0" err="1"/>
              <a:t>ALU</a:t>
            </a:r>
            <a:r>
              <a:rPr lang="en-US" altLang="en-US" sz="2400" dirty="0"/>
              <a:t>, 15% branches, 5% jumps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69789-BE54-4CE3-86E3-433381304B39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59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ΠΑΡΑΔΕΙΓΜΑ 1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59076" name="Text Box 6"/>
          <p:cNvSpPr txBox="1">
            <a:spLocks noChangeArrowheads="1"/>
          </p:cNvSpPr>
          <p:nvPr/>
        </p:nvSpPr>
        <p:spPr bwMode="auto">
          <a:xfrm>
            <a:off x="288925" y="1184275"/>
            <a:ext cx="84820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  </a:t>
            </a:r>
            <a:r>
              <a:rPr lang="en-US" altLang="en-US" sz="2400"/>
              <a:t>CPU execution time = Instruction Count x CPI x Clock Cycle time</a:t>
            </a:r>
          </a:p>
          <a:p>
            <a:pPr eaLnBrk="1" hangingPunct="1"/>
            <a:endParaRPr lang="en-US" altLang="en-US" sz="2400">
              <a:sym typeface="Wingdings" pitchFamily="2" charset="2"/>
            </a:endParaRPr>
          </a:p>
          <a:p>
            <a:pPr eaLnBrk="1" hangingPunct="1"/>
            <a:r>
              <a:rPr lang="el-GR" altLang="en-US" sz="2400">
                <a:sym typeface="Wingdings" pitchFamily="2" charset="2"/>
              </a:rPr>
              <a:t>αλλά </a:t>
            </a:r>
            <a:r>
              <a:rPr lang="en-US" altLang="en-US" sz="2400">
                <a:sym typeface="Wingdings" pitchFamily="2" charset="2"/>
              </a:rPr>
              <a:t>CPI =1 </a:t>
            </a:r>
            <a:r>
              <a:rPr lang="el-GR" altLang="en-US" sz="2400">
                <a:sym typeface="Wingdings" pitchFamily="2" charset="2"/>
              </a:rPr>
              <a:t>και </a:t>
            </a:r>
            <a:r>
              <a:rPr lang="en-US" altLang="en-US" sz="2400">
                <a:sym typeface="Wingdings" pitchFamily="2" charset="2"/>
              </a:rPr>
              <a:t>Instruction Count</a:t>
            </a:r>
            <a:r>
              <a:rPr lang="el-GR" altLang="en-US" sz="2400">
                <a:sym typeface="Wingdings" pitchFamily="2" charset="2"/>
              </a:rPr>
              <a:t> το ίδιο στις δυο μηχανές.</a:t>
            </a:r>
          </a:p>
          <a:p>
            <a:pPr eaLnBrk="1" hangingPunct="1"/>
            <a:r>
              <a:rPr lang="el-GR" altLang="en-US" sz="2400">
                <a:sym typeface="Wingdings" pitchFamily="2" charset="2"/>
              </a:rPr>
              <a:t>Άρα, πρέπει να βρούμε το χρόνο για το κύκλο ρολογιού.</a:t>
            </a:r>
            <a:r>
              <a:rPr lang="en-US" altLang="en-US" sz="2400">
                <a:sym typeface="Wingdings" pitchFamily="2" charset="2"/>
              </a:rPr>
              <a:t> 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 </a:t>
            </a:r>
            <a:r>
              <a:rPr lang="el-GR" altLang="en-US">
                <a:sym typeface="Wingdings" pitchFamily="2" charset="2"/>
              </a:rPr>
              <a:t>Στον πίνακα: </a:t>
            </a:r>
            <a:r>
              <a:rPr lang="en-US" altLang="en-US">
                <a:sym typeface="Wingdings" pitchFamily="2" charset="2"/>
              </a:rPr>
              <a:t>IF = instruction fetch, RA/MA = Register/Memory Access</a:t>
            </a:r>
          </a:p>
          <a:p>
            <a:pPr eaLnBrk="1" hangingPunct="1"/>
            <a:endParaRPr lang="en-US" altLang="en-US" sz="2400"/>
          </a:p>
        </p:txBody>
      </p:sp>
      <p:graphicFrame>
        <p:nvGraphicFramePr>
          <p:cNvPr id="344131" name="Group 67" descr="EXAMP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63795"/>
              </p:ext>
            </p:extLst>
          </p:nvPr>
        </p:nvGraphicFramePr>
        <p:xfrm>
          <a:off x="1219200" y="4267200"/>
          <a:ext cx="6629400" cy="2133600"/>
        </p:xfrm>
        <a:graphic>
          <a:graphicData uri="http://schemas.openxmlformats.org/drawingml/2006/table">
            <a:tbl>
              <a:tblPr firstRow="1"/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R-type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Load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Jump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122" name="Text Box 69"/>
          <p:cNvSpPr txBox="1">
            <a:spLocks noChangeArrowheads="1"/>
          </p:cNvSpPr>
          <p:nvPr/>
        </p:nvSpPr>
        <p:spPr bwMode="auto">
          <a:xfrm>
            <a:off x="1127125" y="3422650"/>
            <a:ext cx="5594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l-GR" altLang="en-US" sz="2400" b="1" dirty="0">
                <a:solidFill>
                  <a:srgbClr val="CC0099"/>
                </a:solidFill>
              </a:rPr>
              <a:t>τύπος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b="1" dirty="0">
                <a:solidFill>
                  <a:srgbClr val="CC0099"/>
                </a:solidFill>
              </a:rPr>
              <a:t>εντολής                      λειτουργικές ομάδες </a:t>
            </a:r>
            <a:endParaRPr lang="en-US" altLang="en-US" sz="2400" b="1" dirty="0">
              <a:solidFill>
                <a:srgbClr val="CC0099"/>
              </a:solidFill>
            </a:endParaRPr>
          </a:p>
        </p:txBody>
      </p:sp>
      <p:sp>
        <p:nvSpPr>
          <p:cNvPr id="259123" name="Rectangle 70" descr="EXAMPLE"/>
          <p:cNvSpPr>
            <a:spLocks noChangeArrowheads="1"/>
          </p:cNvSpPr>
          <p:nvPr/>
        </p:nvSpPr>
        <p:spPr bwMode="auto">
          <a:xfrm>
            <a:off x="1143000" y="3505200"/>
            <a:ext cx="6781800" cy="297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46" name="Text Box 94"/>
          <p:cNvSpPr txBox="1">
            <a:spLocks noChangeArrowheads="1"/>
          </p:cNvSpPr>
          <p:nvPr/>
        </p:nvSpPr>
        <p:spPr bwMode="auto">
          <a:xfrm>
            <a:off x="143278" y="3320256"/>
            <a:ext cx="860266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b="1" u="sng" dirty="0">
                <a:solidFill>
                  <a:srgbClr val="CC6600"/>
                </a:solidFill>
              </a:rPr>
              <a:t>Μηχανή σταθερού κύκλου:</a:t>
            </a:r>
            <a:r>
              <a:rPr lang="el-GR" altLang="en-US" dirty="0"/>
              <a:t> </a:t>
            </a:r>
            <a:r>
              <a:rPr lang="el-GR" altLang="en-US" b="1" dirty="0" smtClean="0"/>
              <a:t>600 </a:t>
            </a:r>
            <a:r>
              <a:rPr lang="en-US" altLang="en-US" b="1" dirty="0" err="1" smtClean="0"/>
              <a:t>ps</a:t>
            </a:r>
            <a:endParaRPr lang="en-US" altLang="en-US" b="1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l-GR" altLang="en-US" b="1" u="sng" dirty="0">
                <a:solidFill>
                  <a:srgbClr val="CC6600"/>
                </a:solidFill>
              </a:rPr>
              <a:t>Μηχανή</a:t>
            </a:r>
            <a:r>
              <a:rPr lang="en-US" altLang="en-US" b="1" u="sng" dirty="0">
                <a:solidFill>
                  <a:srgbClr val="CC6600"/>
                </a:solidFill>
              </a:rPr>
              <a:t> </a:t>
            </a:r>
            <a:r>
              <a:rPr lang="el-GR" altLang="en-US" b="1" u="sng" dirty="0">
                <a:solidFill>
                  <a:srgbClr val="CC6600"/>
                </a:solidFill>
              </a:rPr>
              <a:t>μεταβλητού</a:t>
            </a:r>
            <a:r>
              <a:rPr lang="en-US" altLang="en-US" b="1" u="sng" dirty="0">
                <a:solidFill>
                  <a:srgbClr val="CC6600"/>
                </a:solidFill>
              </a:rPr>
              <a:t> </a:t>
            </a:r>
            <a:r>
              <a:rPr lang="el-GR" altLang="en-US" b="1" u="sng" dirty="0">
                <a:solidFill>
                  <a:srgbClr val="CC6600"/>
                </a:solidFill>
              </a:rPr>
              <a:t>κύκλου :</a:t>
            </a:r>
            <a:r>
              <a:rPr lang="el-GR" altLang="en-US" dirty="0"/>
              <a:t>  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n-US" dirty="0"/>
              <a:t>600 </a:t>
            </a:r>
            <a:r>
              <a:rPr lang="en-US" altLang="en-US" dirty="0"/>
              <a:t>x 25% + 550 x 10%</a:t>
            </a:r>
            <a:r>
              <a:rPr lang="el-GR" altLang="en-US" dirty="0"/>
              <a:t> + 400</a:t>
            </a:r>
            <a:r>
              <a:rPr lang="en-US" altLang="en-US" dirty="0"/>
              <a:t> x </a:t>
            </a:r>
            <a:r>
              <a:rPr lang="el-GR" altLang="en-US" dirty="0"/>
              <a:t>45% + 350 </a:t>
            </a:r>
            <a:r>
              <a:rPr lang="en-US" altLang="en-US" dirty="0"/>
              <a:t>x 15% + 200x5%= </a:t>
            </a:r>
            <a:r>
              <a:rPr lang="el-GR" altLang="en-US" dirty="0"/>
              <a:t> </a:t>
            </a:r>
            <a:r>
              <a:rPr lang="en-US" altLang="en-US" b="1" dirty="0" smtClean="0"/>
              <a:t>447.5</a:t>
            </a:r>
            <a:r>
              <a:rPr lang="el-GR" altLang="en-US" b="1" dirty="0" smtClean="0"/>
              <a:t> </a:t>
            </a:r>
            <a:r>
              <a:rPr lang="en-US" altLang="en-US" b="1" dirty="0" err="1" smtClean="0"/>
              <a:t>ps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130000"/>
              </a:lnSpc>
            </a:pPr>
            <a:r>
              <a:rPr lang="el-GR" altLang="en-US" dirty="0"/>
              <a:t>Άρα  </a:t>
            </a:r>
            <a:r>
              <a:rPr lang="en-US" altLang="en-US" dirty="0"/>
              <a:t>CPU</a:t>
            </a:r>
            <a:r>
              <a:rPr lang="el-GR" altLang="en-US" baseline="-25000" dirty="0"/>
              <a:t>μεταβλητό</a:t>
            </a:r>
            <a:r>
              <a:rPr lang="en-US" altLang="en-US" dirty="0"/>
              <a:t> / CPU</a:t>
            </a:r>
            <a:r>
              <a:rPr lang="el-GR" altLang="en-US" baseline="-25000" dirty="0"/>
              <a:t>σταθερό</a:t>
            </a:r>
            <a:r>
              <a:rPr lang="el-GR" altLang="en-US" dirty="0"/>
              <a:t> = 600/447.5 =  </a:t>
            </a:r>
            <a:r>
              <a:rPr lang="el-GR" altLang="en-US" b="1" dirty="0"/>
              <a:t> 1.34</a:t>
            </a:r>
          </a:p>
          <a:p>
            <a:pPr eaLnBrk="1" hangingPunct="1">
              <a:lnSpc>
                <a:spcPct val="90000"/>
              </a:lnSpc>
            </a:pPr>
            <a:endParaRPr lang="el-GR" altLang="en-US" dirty="0"/>
          </a:p>
          <a:p>
            <a:pPr eaLnBrk="1" hangingPunct="1">
              <a:lnSpc>
                <a:spcPct val="130000"/>
              </a:lnSpc>
            </a:pPr>
            <a:r>
              <a:rPr lang="el-GR" altLang="en-US" dirty="0"/>
              <a:t>Στην πραγματικότητα το μεταβλητό ρολόι είναι πολύπλοκο και δεν σχεδιάζεται! Συνήθως, σχεδιάζουμε αρχιτεκτονικές με πολλά ρολόγια διαφορετικής </a:t>
            </a:r>
            <a:r>
              <a:rPr lang="el-GR" altLang="en-US" dirty="0" smtClean="0"/>
              <a:t>περιόδου</a:t>
            </a:r>
            <a:endParaRPr lang="en-US" altLang="en-US" dirty="0"/>
          </a:p>
        </p:txBody>
      </p:sp>
      <p:sp>
        <p:nvSpPr>
          <p:cNvPr id="260148" name="Rectangle 96" descr="RESULT"/>
          <p:cNvSpPr>
            <a:spLocks noChangeArrowheads="1"/>
          </p:cNvSpPr>
          <p:nvPr/>
        </p:nvSpPr>
        <p:spPr bwMode="auto">
          <a:xfrm>
            <a:off x="6781800" y="4267200"/>
            <a:ext cx="990600" cy="457200"/>
          </a:xfrm>
          <a:prstGeom prst="rect">
            <a:avLst/>
          </a:prstGeom>
          <a:solidFill>
            <a:srgbClr val="FF99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60147" name="Rectangle 95" descr="RESULT"/>
          <p:cNvSpPr>
            <a:spLocks noChangeArrowheads="1"/>
          </p:cNvSpPr>
          <p:nvPr/>
        </p:nvSpPr>
        <p:spPr bwMode="auto">
          <a:xfrm>
            <a:off x="3129887" y="3326500"/>
            <a:ext cx="914400" cy="457200"/>
          </a:xfrm>
          <a:prstGeom prst="rect">
            <a:avLst/>
          </a:prstGeom>
          <a:solidFill>
            <a:srgbClr val="FF99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ACC7A-6949-441A-B953-260BE56CF5F3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60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ΠΑΡΑΔΕΙΓΜΑ 1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346159" name="Group 47" descr="EXAMP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5596"/>
              </p:ext>
            </p:extLst>
          </p:nvPr>
        </p:nvGraphicFramePr>
        <p:xfrm>
          <a:off x="914400" y="1143000"/>
          <a:ext cx="6629400" cy="2133600"/>
        </p:xfrm>
        <a:graphic>
          <a:graphicData uri="http://schemas.openxmlformats.org/drawingml/2006/table">
            <a:tbl>
              <a:tblPr firstRow="1"/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R-type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Load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Jump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0144" name="Text Box 92"/>
          <p:cNvSpPr txBox="1">
            <a:spLocks noChangeArrowheads="1"/>
          </p:cNvSpPr>
          <p:nvPr/>
        </p:nvSpPr>
        <p:spPr bwMode="auto">
          <a:xfrm>
            <a:off x="7391400" y="304800"/>
            <a:ext cx="1527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l-GR" altLang="en-US" sz="2400" b="1">
                <a:solidFill>
                  <a:srgbClr val="CC0099"/>
                </a:solidFill>
              </a:rPr>
              <a:t>Συνολικός</a:t>
            </a:r>
          </a:p>
          <a:p>
            <a:pPr algn="ctr" eaLnBrk="1" hangingPunct="1">
              <a:lnSpc>
                <a:spcPct val="80000"/>
              </a:lnSpc>
            </a:pPr>
            <a:r>
              <a:rPr lang="el-GR" altLang="en-US" sz="2400" b="1">
                <a:solidFill>
                  <a:srgbClr val="CC0099"/>
                </a:solidFill>
              </a:rPr>
              <a:t>χρόνος</a:t>
            </a:r>
          </a:p>
          <a:p>
            <a:pPr algn="ctr" eaLnBrk="1" hangingPunct="1">
              <a:lnSpc>
                <a:spcPct val="170000"/>
              </a:lnSpc>
            </a:pPr>
            <a:r>
              <a:rPr lang="el-GR" altLang="en-US" b="1"/>
              <a:t>400</a:t>
            </a:r>
            <a:r>
              <a:rPr lang="en-US" altLang="en-US" b="1"/>
              <a:t>ps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altLang="en-US" b="1"/>
              <a:t>600ps</a:t>
            </a:r>
          </a:p>
          <a:p>
            <a:pPr algn="ctr" eaLnBrk="1" hangingPunct="1">
              <a:lnSpc>
                <a:spcPct val="160000"/>
              </a:lnSpc>
            </a:pPr>
            <a:r>
              <a:rPr lang="en-US" altLang="en-US" b="1"/>
              <a:t>550ps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en-US" b="1"/>
              <a:t>350ps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b="1"/>
              <a:t>200ps</a:t>
            </a:r>
          </a:p>
        </p:txBody>
      </p:sp>
      <p:sp>
        <p:nvSpPr>
          <p:cNvPr id="260145" name="Line 93" descr="RESULT"/>
          <p:cNvSpPr>
            <a:spLocks noChangeShapeType="1"/>
          </p:cNvSpPr>
          <p:nvPr/>
        </p:nvSpPr>
        <p:spPr bwMode="auto">
          <a:xfrm>
            <a:off x="7696200" y="1143000"/>
            <a:ext cx="990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49" name="Rectangle 97" descr="RESULT"/>
          <p:cNvSpPr>
            <a:spLocks noChangeArrowheads="1"/>
          </p:cNvSpPr>
          <p:nvPr/>
        </p:nvSpPr>
        <p:spPr bwMode="auto">
          <a:xfrm>
            <a:off x="4882487" y="4876800"/>
            <a:ext cx="762000" cy="457200"/>
          </a:xfrm>
          <a:prstGeom prst="rect">
            <a:avLst/>
          </a:prstGeom>
          <a:solidFill>
            <a:srgbClr val="FF99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00D79-98BB-4464-B2F1-49FC7B8E5CF4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61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ΠΑΡΑΔΕΙΓΜΑ 2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61124" name="Text Box 3"/>
          <p:cNvSpPr txBox="1">
            <a:spLocks noChangeArrowheads="1"/>
          </p:cNvSpPr>
          <p:nvPr/>
        </p:nvSpPr>
        <p:spPr bwMode="auto">
          <a:xfrm>
            <a:off x="288925" y="1031875"/>
            <a:ext cx="822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Μηχανή πολλών κύκλων, 5 κύκλους για </a:t>
            </a:r>
            <a:r>
              <a:rPr lang="en-US" altLang="en-US" sz="2400"/>
              <a:t>load, 4 </a:t>
            </a:r>
            <a:r>
              <a:rPr lang="el-GR" altLang="en-US" sz="2400"/>
              <a:t>για </a:t>
            </a:r>
            <a:r>
              <a:rPr lang="en-US" altLang="en-US" sz="2400"/>
              <a:t>store</a:t>
            </a:r>
            <a:r>
              <a:rPr lang="el-GR" altLang="en-US" sz="2400"/>
              <a:t>, 4 </a:t>
            </a:r>
            <a:r>
              <a:rPr lang="en-US" altLang="en-US" sz="2400"/>
              <a:t>ALU</a:t>
            </a:r>
            <a:r>
              <a:rPr lang="el-GR" altLang="en-US" sz="2400"/>
              <a:t>,</a:t>
            </a:r>
          </a:p>
          <a:p>
            <a:pPr eaLnBrk="1" hangingPunct="1"/>
            <a:r>
              <a:rPr lang="el-GR" altLang="en-US" sz="2400"/>
              <a:t>3 για </a:t>
            </a:r>
            <a:r>
              <a:rPr lang="en-US" altLang="en-US" sz="2400"/>
              <a:t>branches </a:t>
            </a:r>
            <a:r>
              <a:rPr lang="el-GR" altLang="en-US" sz="2400"/>
              <a:t>ή </a:t>
            </a:r>
            <a:r>
              <a:rPr lang="en-US" altLang="en-US" sz="2400"/>
              <a:t>jumps.</a:t>
            </a:r>
          </a:p>
        </p:txBody>
      </p:sp>
      <p:sp>
        <p:nvSpPr>
          <p:cNvPr id="261125" name="Rectangle 4"/>
          <p:cNvSpPr>
            <a:spLocks noChangeArrowheads="1"/>
          </p:cNvSpPr>
          <p:nvPr/>
        </p:nvSpPr>
        <p:spPr bwMode="auto">
          <a:xfrm>
            <a:off x="1676400" y="1828800"/>
            <a:ext cx="5535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CC0099"/>
                </a:solidFill>
              </a:rPr>
              <a:t>LOAD:</a:t>
            </a:r>
            <a:r>
              <a:rPr lang="en-US" altLang="en-US" sz="2400">
                <a:solidFill>
                  <a:srgbClr val="CC0099"/>
                </a:solidFill>
              </a:rPr>
              <a:t> 25% loads, 10% stores, 52% ALU, </a:t>
            </a:r>
            <a:endParaRPr lang="el-GR" altLang="en-US" sz="2400">
              <a:solidFill>
                <a:srgbClr val="CC0099"/>
              </a:solidFill>
            </a:endParaRPr>
          </a:p>
          <a:p>
            <a:pPr eaLnBrk="1" hangingPunct="1"/>
            <a:r>
              <a:rPr lang="el-GR" altLang="en-US" sz="2400">
                <a:solidFill>
                  <a:srgbClr val="CC0099"/>
                </a:solidFill>
              </a:rPr>
              <a:t>             </a:t>
            </a:r>
            <a:r>
              <a:rPr lang="en-US" altLang="en-US" sz="2400">
                <a:solidFill>
                  <a:srgbClr val="CC0099"/>
                </a:solidFill>
              </a:rPr>
              <a:t>11% branches, 2% jumps</a:t>
            </a:r>
          </a:p>
        </p:txBody>
      </p:sp>
      <p:sp>
        <p:nvSpPr>
          <p:cNvPr id="261126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8290859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CPI = CPU clock cycles / instruction count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/>
              <a:t>        </a:t>
            </a:r>
          </a:p>
          <a:p>
            <a:pPr eaLnBrk="1" hangingPunct="1"/>
            <a:r>
              <a:rPr lang="en-US" altLang="en-US" sz="2400" dirty="0"/>
              <a:t>        =  (</a:t>
            </a:r>
            <a:r>
              <a:rPr lang="el-GR" altLang="en-US" sz="3200" dirty="0"/>
              <a:t>Σ</a:t>
            </a:r>
            <a:r>
              <a:rPr lang="en-US" altLang="en-US" sz="3200" baseline="-25000" dirty="0" err="1"/>
              <a:t>i</a:t>
            </a:r>
            <a:r>
              <a:rPr lang="el-GR" altLang="en-US" sz="2400" dirty="0"/>
              <a:t> </a:t>
            </a:r>
            <a:r>
              <a:rPr lang="en-US" altLang="en-US" sz="2400" dirty="0"/>
              <a:t>instruction </a:t>
            </a:r>
            <a:r>
              <a:rPr lang="en-US" altLang="en-US" sz="2400" dirty="0" err="1"/>
              <a:t>count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CPI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) / instruction count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        =  </a:t>
            </a:r>
            <a:r>
              <a:rPr lang="el-GR" altLang="en-US" sz="3200" dirty="0"/>
              <a:t>Σ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(instruction </a:t>
            </a:r>
            <a:r>
              <a:rPr lang="en-US" altLang="en-US" sz="2400" dirty="0" err="1"/>
              <a:t>count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/ instruction count</a:t>
            </a:r>
            <a:r>
              <a:rPr lang="el-GR" altLang="en-US" sz="2400" dirty="0"/>
              <a:t>  </a:t>
            </a:r>
            <a:r>
              <a:rPr lang="en-US" altLang="en-US" sz="2400" dirty="0"/>
              <a:t>x</a:t>
            </a:r>
            <a:r>
              <a:rPr lang="el-GR" altLang="en-US" sz="2400" dirty="0"/>
              <a:t> </a:t>
            </a:r>
            <a:r>
              <a:rPr lang="en-US" altLang="en-US" sz="2400" dirty="0"/>
              <a:t> CPI</a:t>
            </a:r>
            <a:r>
              <a:rPr lang="el-GR" altLang="en-US" sz="2400" dirty="0"/>
              <a:t>)</a:t>
            </a:r>
            <a:endParaRPr lang="en-US" altLang="en-US" sz="2400" baseline="-25000" dirty="0"/>
          </a:p>
          <a:p>
            <a:pPr eaLnBrk="1" hangingPunct="1"/>
            <a:endParaRPr lang="en-US" altLang="en-US" sz="2400" baseline="-25000" dirty="0"/>
          </a:p>
          <a:p>
            <a:pPr eaLnBrk="1" hangingPunct="1"/>
            <a:r>
              <a:rPr lang="en-US" altLang="en-US" sz="2400" dirty="0"/>
              <a:t>        =  0.25 x 5 + 0.10 x 4 + 0.52 x 4 + 0.11 x 3 + 0.02 x 3 = 4.12</a:t>
            </a:r>
          </a:p>
          <a:p>
            <a:pPr eaLnBrk="1" hangingPunct="1">
              <a:lnSpc>
                <a:spcPct val="60000"/>
              </a:lnSpc>
            </a:pPr>
            <a:endParaRPr lang="en-US" altLang="en-US" sz="2400" dirty="0"/>
          </a:p>
          <a:p>
            <a:pPr eaLnBrk="1" hangingPunct="1"/>
            <a:r>
              <a:rPr lang="el-GR" altLang="en-US" sz="2400" dirty="0"/>
              <a:t>Άρα είναι καλύτερη από τη μηχανή ενός κύκλου που χρειάζεται</a:t>
            </a:r>
          </a:p>
          <a:p>
            <a:pPr eaLnBrk="1" hangingPunct="1"/>
            <a:r>
              <a:rPr lang="el-GR" altLang="en-US" sz="2400" dirty="0"/>
              <a:t>χρόνο ίσο με 5 κύκλους της μηχανής πολλών κύκλων </a:t>
            </a:r>
          </a:p>
          <a:p>
            <a:pPr eaLnBrk="1" hangingPunct="1"/>
            <a:r>
              <a:rPr lang="el-GR" altLang="en-US" sz="2400" dirty="0"/>
              <a:t>για να εκτελέσει 1 εντολή ...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F35B0-5DC7-450F-8E9B-40A6178E516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621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Exceptions </a:t>
            </a:r>
          </a:p>
        </p:txBody>
      </p:sp>
      <p:sp>
        <p:nvSpPr>
          <p:cNvPr id="262148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8029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9900"/>
                </a:solidFill>
              </a:rPr>
              <a:t>Exceptions (</a:t>
            </a:r>
            <a:r>
              <a:rPr lang="el-GR" altLang="en-US" sz="2400" b="1">
                <a:solidFill>
                  <a:srgbClr val="FF9900"/>
                </a:solidFill>
              </a:rPr>
              <a:t>εξαιρέσεις) </a:t>
            </a:r>
            <a:r>
              <a:rPr lang="el-GR" altLang="en-US" sz="2400"/>
              <a:t>ή</a:t>
            </a:r>
            <a:r>
              <a:rPr lang="el-GR" altLang="en-US" sz="2400" b="1">
                <a:solidFill>
                  <a:srgbClr val="FF9900"/>
                </a:solidFill>
              </a:rPr>
              <a:t> </a:t>
            </a:r>
            <a:r>
              <a:rPr lang="en-US" altLang="en-US" sz="2400" b="1">
                <a:solidFill>
                  <a:srgbClr val="FF9900"/>
                </a:solidFill>
              </a:rPr>
              <a:t>interrupts (</a:t>
            </a:r>
            <a:r>
              <a:rPr lang="el-GR" altLang="en-US" sz="2400" b="1">
                <a:solidFill>
                  <a:srgbClr val="FF9900"/>
                </a:solidFill>
              </a:rPr>
              <a:t>διακοπές):</a:t>
            </a:r>
          </a:p>
          <a:p>
            <a:pPr eaLnBrk="1" hangingPunct="1"/>
            <a:endParaRPr lang="el-GR" altLang="en-US" sz="2400" b="1">
              <a:solidFill>
                <a:srgbClr val="FF9900"/>
              </a:solidFill>
            </a:endParaRPr>
          </a:p>
          <a:p>
            <a:pPr eaLnBrk="1" hangingPunct="1"/>
            <a:r>
              <a:rPr lang="el-GR" altLang="en-US" sz="2400"/>
              <a:t>συμβαίνουν όταν έχουμε </a:t>
            </a:r>
            <a:r>
              <a:rPr lang="en-US" altLang="en-US" sz="2400"/>
              <a:t>overflow, </a:t>
            </a:r>
            <a:r>
              <a:rPr lang="el-GR" altLang="en-US" sz="2400"/>
              <a:t>όταν το </a:t>
            </a:r>
            <a:r>
              <a:rPr lang="en-US" altLang="en-US" sz="2400"/>
              <a:t>jump </a:t>
            </a:r>
            <a:r>
              <a:rPr lang="el-GR" altLang="en-US" sz="2400"/>
              <a:t>οδηγεί</a:t>
            </a:r>
          </a:p>
          <a:p>
            <a:pPr eaLnBrk="1" hangingPunct="1"/>
            <a:r>
              <a:rPr lang="el-GR" altLang="en-US" sz="2400"/>
              <a:t>σε λάθος μέρος της μνήμης, αν κάτι συμβεί στον επεξεργαστή...</a:t>
            </a:r>
          </a:p>
          <a:p>
            <a:pPr eaLnBrk="1" hangingPunct="1"/>
            <a:endParaRPr lang="el-GR" altLang="en-US" sz="2400"/>
          </a:p>
          <a:p>
            <a:pPr eaLnBrk="1" hangingPunct="1"/>
            <a:endParaRPr lang="el-GR" altLang="en-US" sz="2400"/>
          </a:p>
          <a:p>
            <a:pPr eaLnBrk="1" hangingPunct="1"/>
            <a:endParaRPr lang="el-GR" altLang="en-US" sz="2400"/>
          </a:p>
          <a:p>
            <a:pPr eaLnBrk="1" hangingPunct="1"/>
            <a:endParaRPr lang="el-GR" altLang="en-US" sz="2400"/>
          </a:p>
          <a:p>
            <a:pPr eaLnBrk="1" hangingPunct="1"/>
            <a:r>
              <a:rPr lang="el-GR" altLang="en-US" sz="2400"/>
              <a:t>... χειρίζονται με ειδικό </a:t>
            </a:r>
            <a:r>
              <a:rPr lang="en-US" altLang="en-US" sz="2400"/>
              <a:t>control </a:t>
            </a:r>
            <a:r>
              <a:rPr lang="el-GR" altLang="en-US" sz="2400"/>
              <a:t>κύκλωμα (</a:t>
            </a:r>
            <a:r>
              <a:rPr lang="en-US" altLang="en-US" sz="2400"/>
              <a:t>circuitry) </a:t>
            </a:r>
            <a:r>
              <a:rPr lang="el-GR" altLang="en-US" sz="2400"/>
              <a:t>που ορίζει</a:t>
            </a:r>
          </a:p>
          <a:p>
            <a:pPr eaLnBrk="1" hangingPunct="1"/>
            <a:r>
              <a:rPr lang="el-GR" altLang="en-US" sz="2400"/>
              <a:t>τα βήματα του </a:t>
            </a:r>
            <a:r>
              <a:rPr lang="en-US" altLang="en-US" sz="2400"/>
              <a:t>datapath </a:t>
            </a:r>
            <a:r>
              <a:rPr lang="el-GR" altLang="en-US" sz="2400"/>
              <a:t>για να επιστρέψει σε σωστή λειτουργία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02F48-F955-4D29-9AAC-AB2A70968B8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63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Μικροπρογραμματισμός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pic>
        <p:nvPicPr>
          <p:cNvPr id="263172" name="Picture 140" descr="REGI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33463"/>
            <a:ext cx="65690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3173" name="Text Box 141"/>
          <p:cNvSpPr txBox="1">
            <a:spLocks noChangeArrowheads="1"/>
          </p:cNvSpPr>
          <p:nvPr/>
        </p:nvSpPr>
        <p:spPr bwMode="auto">
          <a:xfrm>
            <a:off x="0" y="2362200"/>
            <a:ext cx="22304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800">
                <a:solidFill>
                  <a:srgbClr val="008000"/>
                </a:solidFill>
              </a:rPr>
              <a:t>αρχείο </a:t>
            </a:r>
          </a:p>
          <a:p>
            <a:pPr eaLnBrk="1" hangingPunct="1"/>
            <a:r>
              <a:rPr lang="el-GR" altLang="en-US" sz="2800">
                <a:solidFill>
                  <a:srgbClr val="008000"/>
                </a:solidFill>
              </a:rPr>
              <a:t>προγραμ/νων</a:t>
            </a:r>
          </a:p>
          <a:p>
            <a:pPr eaLnBrk="1" hangingPunct="1"/>
            <a:r>
              <a:rPr lang="el-GR" altLang="en-US" sz="2800" i="1">
                <a:solidFill>
                  <a:srgbClr val="008000"/>
                </a:solidFill>
              </a:rPr>
              <a:t>μικροεντολών</a:t>
            </a:r>
            <a:r>
              <a:rPr lang="en-US" altLang="en-US" sz="2800" b="1">
                <a:solidFill>
                  <a:srgbClr val="008000"/>
                </a:solidFill>
              </a:rPr>
              <a:t> </a:t>
            </a:r>
            <a:endParaRPr lang="el-GR" altLang="en-US" sz="2800" b="1">
              <a:solidFill>
                <a:srgbClr val="008000"/>
              </a:solidFill>
            </a:endParaRPr>
          </a:p>
          <a:p>
            <a:pPr eaLnBrk="1" hangingPunct="1"/>
            <a:endParaRPr lang="en-US" altLang="en-US" sz="2800" b="1">
              <a:solidFill>
                <a:srgbClr val="008000"/>
              </a:solidFill>
            </a:endParaRPr>
          </a:p>
        </p:txBody>
      </p:sp>
      <p:sp>
        <p:nvSpPr>
          <p:cNvPr id="263174" name="Line 142" descr="LINE"/>
          <p:cNvSpPr>
            <a:spLocks noChangeShapeType="1"/>
          </p:cNvSpPr>
          <p:nvPr/>
        </p:nvSpPr>
        <p:spPr bwMode="auto">
          <a:xfrm flipV="1">
            <a:off x="2057400" y="2514600"/>
            <a:ext cx="15240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9F566-DCEE-42BC-B2BE-5D984E3BD826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64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Μικροπρογραμματισμός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6419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85883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Οι εντολές προγραμματίζονται και αυτές σε πολλές «μικροεντολές» </a:t>
            </a:r>
          </a:p>
          <a:p>
            <a:pPr eaLnBrk="1" hangingPunct="1"/>
            <a:r>
              <a:rPr lang="el-GR" altLang="en-US" sz="2400"/>
              <a:t>που αποθηκεύονται σε μνήμη </a:t>
            </a:r>
            <a:r>
              <a:rPr lang="en-US" altLang="en-US" sz="2400"/>
              <a:t>ROM </a:t>
            </a:r>
            <a:r>
              <a:rPr lang="el-GR" altLang="en-US" sz="2400"/>
              <a:t>και τρέχουν σε </a:t>
            </a:r>
            <a:r>
              <a:rPr lang="en-US" altLang="en-US" sz="2400"/>
              <a:t>microassembler.</a:t>
            </a:r>
            <a:endParaRPr lang="el-GR" altLang="en-US" sz="2400"/>
          </a:p>
          <a:p>
            <a:pPr eaLnBrk="1" hangingPunct="1"/>
            <a:r>
              <a:rPr lang="el-GR" altLang="en-US" sz="2400"/>
              <a:t>Εύκολο να προσθέτουμε νέες εντολές</a:t>
            </a:r>
            <a:r>
              <a:rPr lang="en-US" altLang="en-US" sz="2400"/>
              <a:t> </a:t>
            </a:r>
            <a:r>
              <a:rPr lang="el-GR" altLang="en-US" sz="2400"/>
              <a:t>και απλοποιεί το σχεδιασμό</a:t>
            </a:r>
          </a:p>
          <a:p>
            <a:pPr eaLnBrk="1" hangingPunct="1"/>
            <a:r>
              <a:rPr lang="el-GR" altLang="en-US" sz="2400"/>
              <a:t>του </a:t>
            </a:r>
            <a:r>
              <a:rPr lang="en-US" altLang="en-US" sz="2400"/>
              <a:t>control </a:t>
            </a:r>
            <a:r>
              <a:rPr lang="el-GR" altLang="en-US" sz="2400"/>
              <a:t>κυκλώματος</a:t>
            </a:r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CISC </a:t>
            </a:r>
            <a:r>
              <a:rPr lang="el-GR" altLang="en-US" sz="2400"/>
              <a:t>αρχιτεκτονικές</a:t>
            </a:r>
            <a:r>
              <a:rPr lang="en-US" altLang="en-US" sz="2400"/>
              <a:t> (60s </a:t>
            </a:r>
            <a:r>
              <a:rPr lang="el-GR" altLang="en-US" sz="2400"/>
              <a:t>και 70</a:t>
            </a:r>
            <a:r>
              <a:rPr lang="en-US" altLang="en-US" sz="2400"/>
              <a:t>s, VAX </a:t>
            </a:r>
            <a:r>
              <a:rPr lang="el-GR" altLang="en-US" sz="2400"/>
              <a:t>κλπ)</a:t>
            </a:r>
            <a:endParaRPr lang="en-US" altLang="en-US" sz="2400"/>
          </a:p>
          <a:p>
            <a:pPr eaLnBrk="1" hangingPunct="1"/>
            <a:r>
              <a:rPr lang="el-GR" altLang="en-US" sz="2400"/>
              <a:t> </a:t>
            </a:r>
          </a:p>
          <a:p>
            <a:pPr eaLnBrk="1" hangingPunct="1"/>
            <a:r>
              <a:rPr lang="el-GR" altLang="en-US" sz="2400"/>
              <a:t>Ο ΙΑ-32 είναι </a:t>
            </a:r>
            <a:r>
              <a:rPr lang="en-US" altLang="en-US" sz="2400"/>
              <a:t>CISC/RISC ISA. </a:t>
            </a:r>
            <a:endParaRPr lang="el-GR" altLang="en-US" sz="2400"/>
          </a:p>
          <a:p>
            <a:pPr eaLnBrk="1" hangingPunct="1"/>
            <a:endParaRPr lang="el-GR" altLang="en-US" sz="2400"/>
          </a:p>
          <a:p>
            <a:pPr eaLnBrk="1" hangingPunct="1"/>
            <a:r>
              <a:rPr lang="en-US" altLang="en-US" sz="2400"/>
              <a:t>O IA-64 </a:t>
            </a:r>
            <a:r>
              <a:rPr lang="el-GR" altLang="en-US" sz="2400"/>
              <a:t>είναι </a:t>
            </a:r>
            <a:r>
              <a:rPr lang="en-US" altLang="en-US" sz="2400"/>
              <a:t>RISC ISA.</a:t>
            </a:r>
            <a:endParaRPr lang="el-GR" altLang="en-US" sz="2400"/>
          </a:p>
          <a:p>
            <a:pPr eaLnBrk="1" hangingPunct="1"/>
            <a:endParaRPr lang="el-GR" altLang="en-US" sz="2400"/>
          </a:p>
          <a:p>
            <a:pPr eaLnBrk="1" hangingPunct="1"/>
            <a:r>
              <a:rPr lang="el-GR" altLang="en-US" sz="2400" b="1">
                <a:solidFill>
                  <a:srgbClr val="CC6600"/>
                </a:solidFill>
              </a:rPr>
              <a:t>Μικροπρογραμματισμός</a:t>
            </a:r>
            <a:r>
              <a:rPr lang="el-GR" altLang="en-US" sz="2400">
                <a:solidFill>
                  <a:srgbClr val="CC6600"/>
                </a:solidFill>
              </a:rPr>
              <a:t>:</a:t>
            </a:r>
            <a:r>
              <a:rPr lang="el-GR" altLang="en-US" sz="2400"/>
              <a:t> Τεχνική παλαιότερων μηχανών (σήμερα </a:t>
            </a:r>
          </a:p>
          <a:p>
            <a:pPr eaLnBrk="1" hangingPunct="1"/>
            <a:r>
              <a:rPr lang="el-GR" altLang="en-US" sz="2400"/>
              <a:t>χρησι/ούνται σπάνια για πολύπλοκες εντολές, κλπ)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1BE05-F524-4230-B717-893A435B20F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Αναφορά Ύλης (3</a:t>
            </a:r>
            <a:r>
              <a:rPr lang="el-GR" u="sng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έκδοση)</a:t>
            </a:r>
            <a:endParaRPr lang="en-US" u="sng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5220" name="Text Box 3"/>
          <p:cNvSpPr txBox="1">
            <a:spLocks noChangeArrowheads="1"/>
          </p:cNvSpPr>
          <p:nvPr/>
        </p:nvSpPr>
        <p:spPr bwMode="auto">
          <a:xfrm>
            <a:off x="1355725" y="2936875"/>
            <a:ext cx="5321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 Κεφάλαιο 5</a:t>
            </a:r>
          </a:p>
          <a:p>
            <a:pPr lvl="1"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5.1, 5.2, 5.3, 5.4, 5.5 (όχι το </a:t>
            </a:r>
            <a:r>
              <a:rPr lang="en-US" altLang="en-US" sz="2400">
                <a:cs typeface="Arial" pitchFamily="34" charset="0"/>
              </a:rPr>
              <a:t>control)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cs typeface="Arial" pitchFamily="34" charset="0"/>
              </a:rPr>
              <a:t> 5.6*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B33B1-F60E-49CD-8475-56918A150E2B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Αναφορά Ύλης (4</a:t>
            </a:r>
            <a:r>
              <a:rPr lang="el-GR" u="sng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έκδοση)</a:t>
            </a:r>
            <a:endParaRPr lang="en-US" u="sng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44" name="Text Box 3"/>
          <p:cNvSpPr txBox="1">
            <a:spLocks noChangeArrowheads="1"/>
          </p:cNvSpPr>
          <p:nvPr/>
        </p:nvSpPr>
        <p:spPr bwMode="auto">
          <a:xfrm>
            <a:off x="1355725" y="2936875"/>
            <a:ext cx="6538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 Κεφάλαιο 5</a:t>
            </a:r>
          </a:p>
          <a:p>
            <a:pPr lvl="1"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4.1, 4.2, 4.3, 4.4</a:t>
            </a:r>
          </a:p>
          <a:p>
            <a:pPr lvl="1" eaLnBrk="1" hangingPunct="1">
              <a:buFontTx/>
              <a:buChar char="•"/>
            </a:pPr>
            <a:r>
              <a:rPr lang="el-GR" altLang="en-US" sz="2400">
                <a:cs typeface="Arial" pitchFamily="34" charset="0"/>
              </a:rPr>
              <a:t> </a:t>
            </a:r>
            <a:r>
              <a:rPr lang="en-CA" altLang="en-US" sz="2400">
                <a:cs typeface="Arial" pitchFamily="34" charset="0"/>
              </a:rPr>
              <a:t>Multicycle </a:t>
            </a:r>
            <a:r>
              <a:rPr lang="el-GR" altLang="en-US" sz="2400">
                <a:cs typeface="Arial" pitchFamily="34" charset="0"/>
              </a:rPr>
              <a:t>δεν υπάρχει σε αυτή την έκδοση....</a:t>
            </a:r>
            <a:endParaRPr lang="en-US" altLang="en-US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7B041-E9C6-4F67-8DCE-8739ECA58EFF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Κεφάλαιο 6</a:t>
            </a:r>
            <a:endParaRPr 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763000" cy="4114800"/>
          </a:xfrm>
        </p:spPr>
        <p:txBody>
          <a:bodyPr/>
          <a:lstStyle/>
          <a:p>
            <a:pPr eaLnBrk="1" hangingPunct="1"/>
            <a:r>
              <a:rPr lang="el-GR" altLang="en-US" smtClean="0"/>
              <a:t>Αύξηση απόδοσης με διοχέτευση </a:t>
            </a:r>
          </a:p>
          <a:p>
            <a:pPr eaLnBrk="1" hangingPunct="1">
              <a:buFontTx/>
              <a:buNone/>
            </a:pPr>
            <a:r>
              <a:rPr lang="el-GR" altLang="en-US" smtClean="0"/>
              <a:t>   (σωληνοποίηση, </a:t>
            </a:r>
            <a:r>
              <a:rPr lang="en-US" altLang="en-US" smtClean="0"/>
              <a:t>pipelining)</a:t>
            </a:r>
            <a:endParaRPr lang="el-GR" altLang="en-US" smtClean="0"/>
          </a:p>
          <a:p>
            <a:pPr eaLnBrk="1" hangingPunct="1"/>
            <a:r>
              <a:rPr lang="el-GR" altLang="en-US" smtClean="0"/>
              <a:t>Κίνδυνοι δεδομένων (</a:t>
            </a:r>
            <a:r>
              <a:rPr lang="en-US" altLang="en-US" smtClean="0"/>
              <a:t>pipeline hazards) </a:t>
            </a:r>
          </a:p>
          <a:p>
            <a:pPr eaLnBrk="1" hangingPunct="1"/>
            <a:r>
              <a:rPr lang="en-US" altLang="en-US" smtClean="0"/>
              <a:t>Pipeline </a:t>
            </a:r>
            <a:r>
              <a:rPr lang="el-GR" altLang="en-US" smtClean="0"/>
              <a:t>αρχιτεκτονικές </a:t>
            </a:r>
          </a:p>
          <a:p>
            <a:pPr eaLnBrk="1" hangingPunct="1"/>
            <a:endParaRPr lang="el-GR" altLang="en-US" smtClean="0"/>
          </a:p>
          <a:p>
            <a:pPr eaLnBrk="1" hangingPunct="1"/>
            <a:endParaRPr lang="el-GR" altLang="en-US" smtClean="0"/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DD6D4-353A-4861-8D7E-92AAD2EA00A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pic>
        <p:nvPicPr>
          <p:cNvPr id="212996" name="Picture 3" descr="datapath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5943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7" name="Picture 4" descr="datapa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4008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2998" name="Text Box 5"/>
          <p:cNvSpPr txBox="1">
            <a:spLocks noChangeArrowheads="1"/>
          </p:cNvSpPr>
          <p:nvPr/>
        </p:nvSpPr>
        <p:spPr bwMode="auto">
          <a:xfrm>
            <a:off x="746125" y="1133475"/>
            <a:ext cx="5946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9900"/>
                </a:solidFill>
              </a:rPr>
              <a:t>MASTER SLAVE D FLIP-FLOP</a:t>
            </a:r>
            <a:r>
              <a:rPr lang="el-GR" altLang="en-US" sz="2800" b="1">
                <a:solidFill>
                  <a:srgbClr val="FF9900"/>
                </a:solidFill>
              </a:rPr>
              <a:t> κλπ</a:t>
            </a:r>
            <a:endParaRPr lang="en-US" altLang="en-US" sz="28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70684-63A0-43E9-B832-424B327FC10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26829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Pipelining: </a:t>
            </a:r>
            <a:r>
              <a:rPr lang="el-GR" altLang="en-US" sz="4000" smtClean="0">
                <a:solidFill>
                  <a:schemeClr val="accent2"/>
                </a:solidFill>
              </a:rPr>
              <a:t>Βιομηχανική Επανάσταση</a:t>
            </a:r>
            <a:endParaRPr lang="en-US" altLang="en-US" sz="4000" smtClean="0">
              <a:solidFill>
                <a:schemeClr val="accent2"/>
              </a:solidFill>
            </a:endParaRPr>
          </a:p>
        </p:txBody>
      </p:sp>
      <p:pic>
        <p:nvPicPr>
          <p:cNvPr id="268292" name="Picture 5" descr="assembly-line-198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0866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380D-7956-4950-8F28-BF504261BF6F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269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pic>
        <p:nvPicPr>
          <p:cNvPr id="269316" name="Picture 3" descr="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56936"/>
          <a:stretch/>
        </p:blipFill>
        <p:spPr bwMode="auto">
          <a:xfrm>
            <a:off x="762000" y="1752600"/>
            <a:ext cx="7866063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Text Box 4"/>
          <p:cNvSpPr txBox="1">
            <a:spLocks noChangeArrowheads="1"/>
          </p:cNvSpPr>
          <p:nvPr/>
        </p:nvSpPr>
        <p:spPr bwMode="auto">
          <a:xfrm>
            <a:off x="517525" y="879475"/>
            <a:ext cx="862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Δύο τρόποι να βάλουμε πλυντήριο για ΠΟΛΛΑ ρούχα....</a:t>
            </a:r>
          </a:p>
          <a:p>
            <a:pPr eaLnBrk="1" hangingPunct="1"/>
            <a:r>
              <a:rPr lang="el-GR" altLang="en-US" sz="2400"/>
              <a:t>     - Άλλα παραδείγματα: εργοστασιακοί κύκλοι, γραμμή ΙΚΑ, κλπ</a:t>
            </a:r>
            <a:endParaRPr lang="en-US" altLang="en-US" sz="2400"/>
          </a:p>
        </p:txBody>
      </p:sp>
      <p:sp>
        <p:nvSpPr>
          <p:cNvPr id="269318" name="Text Box 5"/>
          <p:cNvSpPr txBox="1">
            <a:spLocks noChangeArrowheads="1"/>
          </p:cNvSpPr>
          <p:nvPr/>
        </p:nvSpPr>
        <p:spPr bwMode="auto">
          <a:xfrm>
            <a:off x="7146925" y="2479675"/>
            <a:ext cx="14779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 b="1">
                <a:solidFill>
                  <a:srgbClr val="CC0099"/>
                </a:solidFill>
              </a:rPr>
              <a:t>χωρίς</a:t>
            </a:r>
          </a:p>
          <a:p>
            <a:pPr eaLnBrk="1" hangingPunct="1"/>
            <a:r>
              <a:rPr lang="en-US" altLang="en-US" sz="2400" b="1">
                <a:solidFill>
                  <a:srgbClr val="CC0099"/>
                </a:solidFill>
              </a:rPr>
              <a:t>pipeline</a:t>
            </a:r>
          </a:p>
          <a:p>
            <a:pPr eaLnBrk="1" hangingPunct="1"/>
            <a:r>
              <a:rPr lang="en-US" altLang="en-US" sz="2400" b="1">
                <a:solidFill>
                  <a:srgbClr val="CC0099"/>
                </a:solidFill>
              </a:rPr>
              <a:t>(</a:t>
            </a:r>
            <a:r>
              <a:rPr lang="el-GR" altLang="en-US" sz="2400" b="1">
                <a:solidFill>
                  <a:srgbClr val="CC0099"/>
                </a:solidFill>
              </a:rPr>
              <a:t>αργό)</a:t>
            </a:r>
            <a:endParaRPr lang="en-US" altLang="en-US" sz="2400" b="1">
              <a:solidFill>
                <a:srgbClr val="CC0099"/>
              </a:solidFill>
            </a:endParaRPr>
          </a:p>
          <a:p>
            <a:pPr eaLnBrk="1" hangingPunct="1"/>
            <a:endParaRPr lang="en-US" altLang="en-US" sz="2400" b="1">
              <a:solidFill>
                <a:srgbClr val="CC0099"/>
              </a:solidFill>
            </a:endParaRPr>
          </a:p>
          <a:p>
            <a:pPr eaLnBrk="1" hangingPunct="1"/>
            <a:endParaRPr lang="en-US" altLang="en-US" sz="2400" b="1">
              <a:solidFill>
                <a:srgbClr val="CC0099"/>
              </a:solidFill>
            </a:endParaRPr>
          </a:p>
          <a:p>
            <a:pPr eaLnBrk="1" hangingPunct="1"/>
            <a:endParaRPr lang="en-US" altLang="en-US" sz="2400" b="1">
              <a:solidFill>
                <a:srgbClr val="CC0099"/>
              </a:solidFill>
            </a:endParaRPr>
          </a:p>
          <a:p>
            <a:pPr eaLnBrk="1" hangingPunct="1"/>
            <a:r>
              <a:rPr lang="el-GR" altLang="en-US" sz="2400" b="1">
                <a:solidFill>
                  <a:srgbClr val="CC0099"/>
                </a:solidFill>
              </a:rPr>
              <a:t>με</a:t>
            </a:r>
          </a:p>
          <a:p>
            <a:pPr eaLnBrk="1" hangingPunct="1"/>
            <a:r>
              <a:rPr lang="en-US" altLang="en-US" sz="2400" b="1">
                <a:solidFill>
                  <a:srgbClr val="CC0099"/>
                </a:solidFill>
              </a:rPr>
              <a:t>pipeline</a:t>
            </a:r>
          </a:p>
          <a:p>
            <a:pPr eaLnBrk="1" hangingPunct="1"/>
            <a:r>
              <a:rPr lang="en-US" altLang="en-US" sz="2400" b="1">
                <a:solidFill>
                  <a:srgbClr val="CC0099"/>
                </a:solidFill>
              </a:rPr>
              <a:t>(</a:t>
            </a:r>
            <a:r>
              <a:rPr lang="el-GR" altLang="en-US" sz="2400" b="1">
                <a:solidFill>
                  <a:srgbClr val="CC0099"/>
                </a:solidFill>
              </a:rPr>
              <a:t>γρήγορο)</a:t>
            </a:r>
            <a:endParaRPr lang="en-US" altLang="en-US" sz="2400" b="1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10E1B-3CF4-4E04-A699-CB65E892A316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733800"/>
            <a:ext cx="7924800" cy="2898775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n-US" altLang="en-US" sz="2400" smtClean="0"/>
              <a:t>IFetch: </a:t>
            </a:r>
            <a:r>
              <a:rPr lang="en-US" altLang="en-US" sz="2400" smtClean="0">
                <a:solidFill>
                  <a:srgbClr val="FF3300"/>
                </a:solidFill>
              </a:rPr>
              <a:t>Instruction Fetch and Update PC</a:t>
            </a:r>
          </a:p>
          <a:p>
            <a:pPr eaLnBrk="1" hangingPunct="1"/>
            <a:r>
              <a:rPr lang="en-US" altLang="en-US" sz="2400" smtClean="0"/>
              <a:t>Dec: </a:t>
            </a:r>
            <a:r>
              <a:rPr lang="en-US" altLang="en-US" sz="2400" smtClean="0">
                <a:solidFill>
                  <a:srgbClr val="FF3300"/>
                </a:solidFill>
              </a:rPr>
              <a:t>Instruction Decode, Register Read, Sign Extend Offset</a:t>
            </a:r>
          </a:p>
          <a:p>
            <a:pPr eaLnBrk="1" hangingPunct="1"/>
            <a:r>
              <a:rPr lang="en-US" altLang="en-US" sz="2400" smtClean="0"/>
              <a:t>Exec: Execute R-type; </a:t>
            </a:r>
            <a:r>
              <a:rPr lang="en-US" altLang="en-US" sz="2400" smtClean="0">
                <a:solidFill>
                  <a:srgbClr val="FF3300"/>
                </a:solidFill>
              </a:rPr>
              <a:t>Calculate Memory Address</a:t>
            </a:r>
            <a:r>
              <a:rPr lang="en-US" altLang="en-US" sz="2400" smtClean="0"/>
              <a:t>; Branch Comparison; </a:t>
            </a:r>
            <a:r>
              <a:rPr lang="en-US" altLang="en-US" sz="2400" smtClean="0">
                <a:solidFill>
                  <a:schemeClr val="accent2"/>
                </a:solidFill>
              </a:rPr>
              <a:t>Branch and Jump Completion</a:t>
            </a:r>
          </a:p>
          <a:p>
            <a:pPr eaLnBrk="1" hangingPunct="1"/>
            <a:r>
              <a:rPr lang="en-US" altLang="en-US" sz="2400" smtClean="0"/>
              <a:t>Mem: </a:t>
            </a:r>
            <a:r>
              <a:rPr lang="en-US" altLang="en-US" sz="2400" smtClean="0">
                <a:solidFill>
                  <a:srgbClr val="FF3300"/>
                </a:solidFill>
              </a:rPr>
              <a:t>Memory Read</a:t>
            </a:r>
            <a:r>
              <a:rPr lang="en-US" altLang="en-US" sz="2400" smtClean="0"/>
              <a:t>; </a:t>
            </a:r>
            <a:r>
              <a:rPr lang="en-US" altLang="en-US" sz="2400" smtClean="0">
                <a:solidFill>
                  <a:schemeClr val="accent2"/>
                </a:solidFill>
              </a:rPr>
              <a:t>Memory Write Completion; R-type Completion</a:t>
            </a:r>
            <a:r>
              <a:rPr lang="en-US" altLang="en-US" sz="2400" smtClean="0"/>
              <a:t> (RegFile write)</a:t>
            </a:r>
          </a:p>
          <a:p>
            <a:pPr eaLnBrk="1" hangingPunct="1"/>
            <a:r>
              <a:rPr lang="en-US" altLang="en-US" sz="2400" smtClean="0"/>
              <a:t>WB:  </a:t>
            </a:r>
            <a:r>
              <a:rPr lang="en-US" altLang="en-US" sz="2400" smtClean="0">
                <a:solidFill>
                  <a:srgbClr val="FF3300"/>
                </a:solidFill>
              </a:rPr>
              <a:t>Memory Read Completion</a:t>
            </a:r>
            <a:r>
              <a:rPr lang="en-US" altLang="en-US" sz="2400" smtClean="0"/>
              <a:t> (RegFile write)</a:t>
            </a:r>
          </a:p>
        </p:txBody>
      </p:sp>
      <p:grpSp>
        <p:nvGrpSpPr>
          <p:cNvPr id="2" name="Group 1" descr="PIPELINING"/>
          <p:cNvGrpSpPr/>
          <p:nvPr/>
        </p:nvGrpSpPr>
        <p:grpSpPr>
          <a:xfrm>
            <a:off x="1316038" y="2355850"/>
            <a:ext cx="5626100" cy="1304925"/>
            <a:chOff x="1316038" y="2355850"/>
            <a:chExt cx="5626100" cy="1304925"/>
          </a:xfrm>
        </p:grpSpPr>
        <p:grpSp>
          <p:nvGrpSpPr>
            <p:cNvPr id="270340" name="Group 4"/>
            <p:cNvGrpSpPr>
              <a:grpSpLocks/>
            </p:cNvGrpSpPr>
            <p:nvPr/>
          </p:nvGrpSpPr>
          <p:grpSpPr bwMode="auto">
            <a:xfrm>
              <a:off x="2306638" y="2736850"/>
              <a:ext cx="825500" cy="254000"/>
              <a:chOff x="1248" y="712"/>
              <a:chExt cx="520" cy="160"/>
            </a:xfrm>
          </p:grpSpPr>
          <p:sp>
            <p:nvSpPr>
              <p:cNvPr id="270392" name="Line 5"/>
              <p:cNvSpPr>
                <a:spLocks noChangeShapeType="1"/>
              </p:cNvSpPr>
              <p:nvPr/>
            </p:nvSpPr>
            <p:spPr bwMode="auto">
              <a:xfrm>
                <a:off x="1256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93" name="Line 6"/>
              <p:cNvSpPr>
                <a:spLocks noChangeShapeType="1"/>
              </p:cNvSpPr>
              <p:nvPr/>
            </p:nvSpPr>
            <p:spPr bwMode="auto">
              <a:xfrm>
                <a:off x="1248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94" name="Line 7"/>
              <p:cNvSpPr>
                <a:spLocks noChangeShapeType="1"/>
              </p:cNvSpPr>
              <p:nvPr/>
            </p:nvSpPr>
            <p:spPr bwMode="auto">
              <a:xfrm flipV="1">
                <a:off x="1536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95" name="Line 8"/>
              <p:cNvSpPr>
                <a:spLocks noChangeShapeType="1"/>
              </p:cNvSpPr>
              <p:nvPr/>
            </p:nvSpPr>
            <p:spPr bwMode="auto">
              <a:xfrm>
                <a:off x="1544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0341" name="Group 9"/>
            <p:cNvGrpSpPr>
              <a:grpSpLocks/>
            </p:cNvGrpSpPr>
            <p:nvPr/>
          </p:nvGrpSpPr>
          <p:grpSpPr bwMode="auto">
            <a:xfrm>
              <a:off x="3144838" y="2736850"/>
              <a:ext cx="825500" cy="254000"/>
              <a:chOff x="1776" y="712"/>
              <a:chExt cx="520" cy="160"/>
            </a:xfrm>
          </p:grpSpPr>
          <p:sp>
            <p:nvSpPr>
              <p:cNvPr id="270388" name="Line 10"/>
              <p:cNvSpPr>
                <a:spLocks noChangeShapeType="1"/>
              </p:cNvSpPr>
              <p:nvPr/>
            </p:nvSpPr>
            <p:spPr bwMode="auto">
              <a:xfrm>
                <a:off x="1784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89" name="Line 11"/>
              <p:cNvSpPr>
                <a:spLocks noChangeShapeType="1"/>
              </p:cNvSpPr>
              <p:nvPr/>
            </p:nvSpPr>
            <p:spPr bwMode="auto">
              <a:xfrm>
                <a:off x="1776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90" name="Line 12"/>
              <p:cNvSpPr>
                <a:spLocks noChangeShapeType="1"/>
              </p:cNvSpPr>
              <p:nvPr/>
            </p:nvSpPr>
            <p:spPr bwMode="auto">
              <a:xfrm flipV="1">
                <a:off x="2064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91" name="Line 13"/>
              <p:cNvSpPr>
                <a:spLocks noChangeShapeType="1"/>
              </p:cNvSpPr>
              <p:nvPr/>
            </p:nvSpPr>
            <p:spPr bwMode="auto">
              <a:xfrm>
                <a:off x="2072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0342" name="Group 14"/>
            <p:cNvGrpSpPr>
              <a:grpSpLocks/>
            </p:cNvGrpSpPr>
            <p:nvPr/>
          </p:nvGrpSpPr>
          <p:grpSpPr bwMode="auto">
            <a:xfrm>
              <a:off x="3983038" y="2736850"/>
              <a:ext cx="825500" cy="254000"/>
              <a:chOff x="2304" y="712"/>
              <a:chExt cx="520" cy="160"/>
            </a:xfrm>
          </p:grpSpPr>
          <p:sp>
            <p:nvSpPr>
              <p:cNvPr id="270384" name="Line 15"/>
              <p:cNvSpPr>
                <a:spLocks noChangeShapeType="1"/>
              </p:cNvSpPr>
              <p:nvPr/>
            </p:nvSpPr>
            <p:spPr bwMode="auto">
              <a:xfrm>
                <a:off x="2312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85" name="Line 16"/>
              <p:cNvSpPr>
                <a:spLocks noChangeShapeType="1"/>
              </p:cNvSpPr>
              <p:nvPr/>
            </p:nvSpPr>
            <p:spPr bwMode="auto">
              <a:xfrm>
                <a:off x="2304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86" name="Line 17"/>
              <p:cNvSpPr>
                <a:spLocks noChangeShapeType="1"/>
              </p:cNvSpPr>
              <p:nvPr/>
            </p:nvSpPr>
            <p:spPr bwMode="auto">
              <a:xfrm flipV="1">
                <a:off x="2592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87" name="Line 18"/>
              <p:cNvSpPr>
                <a:spLocks noChangeShapeType="1"/>
              </p:cNvSpPr>
              <p:nvPr/>
            </p:nvSpPr>
            <p:spPr bwMode="auto">
              <a:xfrm>
                <a:off x="2600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0343" name="Group 19"/>
            <p:cNvGrpSpPr>
              <a:grpSpLocks/>
            </p:cNvGrpSpPr>
            <p:nvPr/>
          </p:nvGrpSpPr>
          <p:grpSpPr bwMode="auto">
            <a:xfrm>
              <a:off x="4821238" y="2736850"/>
              <a:ext cx="825500" cy="254000"/>
              <a:chOff x="2832" y="712"/>
              <a:chExt cx="520" cy="160"/>
            </a:xfrm>
          </p:grpSpPr>
          <p:sp>
            <p:nvSpPr>
              <p:cNvPr id="270380" name="Line 20"/>
              <p:cNvSpPr>
                <a:spLocks noChangeShapeType="1"/>
              </p:cNvSpPr>
              <p:nvPr/>
            </p:nvSpPr>
            <p:spPr bwMode="auto">
              <a:xfrm>
                <a:off x="2840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81" name="Line 21"/>
              <p:cNvSpPr>
                <a:spLocks noChangeShapeType="1"/>
              </p:cNvSpPr>
              <p:nvPr/>
            </p:nvSpPr>
            <p:spPr bwMode="auto">
              <a:xfrm>
                <a:off x="2832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82" name="Line 22"/>
              <p:cNvSpPr>
                <a:spLocks noChangeShapeType="1"/>
              </p:cNvSpPr>
              <p:nvPr/>
            </p:nvSpPr>
            <p:spPr bwMode="auto">
              <a:xfrm flipV="1">
                <a:off x="3120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83" name="Line 23"/>
              <p:cNvSpPr>
                <a:spLocks noChangeShapeType="1"/>
              </p:cNvSpPr>
              <p:nvPr/>
            </p:nvSpPr>
            <p:spPr bwMode="auto">
              <a:xfrm>
                <a:off x="3128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0344" name="Group 24"/>
            <p:cNvGrpSpPr>
              <a:grpSpLocks/>
            </p:cNvGrpSpPr>
            <p:nvPr/>
          </p:nvGrpSpPr>
          <p:grpSpPr bwMode="auto">
            <a:xfrm>
              <a:off x="5659438" y="2736850"/>
              <a:ext cx="825500" cy="254000"/>
              <a:chOff x="3360" y="712"/>
              <a:chExt cx="520" cy="160"/>
            </a:xfrm>
          </p:grpSpPr>
          <p:sp>
            <p:nvSpPr>
              <p:cNvPr id="270376" name="Line 25"/>
              <p:cNvSpPr>
                <a:spLocks noChangeShapeType="1"/>
              </p:cNvSpPr>
              <p:nvPr/>
            </p:nvSpPr>
            <p:spPr bwMode="auto">
              <a:xfrm>
                <a:off x="3368" y="864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77" name="Line 26"/>
              <p:cNvSpPr>
                <a:spLocks noChangeShapeType="1"/>
              </p:cNvSpPr>
              <p:nvPr/>
            </p:nvSpPr>
            <p:spPr bwMode="auto">
              <a:xfrm>
                <a:off x="3360" y="728"/>
                <a:ext cx="0" cy="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78" name="Line 27"/>
              <p:cNvSpPr>
                <a:spLocks noChangeShapeType="1"/>
              </p:cNvSpPr>
              <p:nvPr/>
            </p:nvSpPr>
            <p:spPr bwMode="auto">
              <a:xfrm flipV="1">
                <a:off x="3648" y="712"/>
                <a:ext cx="0" cy="1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379" name="Line 28"/>
              <p:cNvSpPr>
                <a:spLocks noChangeShapeType="1"/>
              </p:cNvSpPr>
              <p:nvPr/>
            </p:nvSpPr>
            <p:spPr bwMode="auto">
              <a:xfrm>
                <a:off x="3656" y="72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0345" name="Line 29"/>
            <p:cNvSpPr>
              <a:spLocks noChangeShapeType="1"/>
            </p:cNvSpPr>
            <p:nvPr/>
          </p:nvSpPr>
          <p:spPr bwMode="auto">
            <a:xfrm>
              <a:off x="6510338" y="2978150"/>
              <a:ext cx="431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6" name="Line 30"/>
            <p:cNvSpPr>
              <a:spLocks noChangeShapeType="1"/>
            </p:cNvSpPr>
            <p:nvPr/>
          </p:nvSpPr>
          <p:spPr bwMode="auto">
            <a:xfrm>
              <a:off x="6497638" y="2762250"/>
              <a:ext cx="0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7" name="Line 31"/>
            <p:cNvSpPr>
              <a:spLocks noChangeShapeType="1"/>
            </p:cNvSpPr>
            <p:nvPr/>
          </p:nvSpPr>
          <p:spPr bwMode="auto">
            <a:xfrm>
              <a:off x="1938338" y="274955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8" name="Line 32"/>
            <p:cNvSpPr>
              <a:spLocks noChangeShapeType="1"/>
            </p:cNvSpPr>
            <p:nvPr/>
          </p:nvSpPr>
          <p:spPr bwMode="auto">
            <a:xfrm flipV="1">
              <a:off x="2306638" y="23558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9" name="Line 33"/>
            <p:cNvSpPr>
              <a:spLocks noChangeShapeType="1"/>
            </p:cNvSpPr>
            <p:nvPr/>
          </p:nvSpPr>
          <p:spPr bwMode="auto">
            <a:xfrm flipV="1">
              <a:off x="3144838" y="23558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0" name="Rectangle 34"/>
            <p:cNvSpPr>
              <a:spLocks noChangeArrowheads="1"/>
            </p:cNvSpPr>
            <p:nvPr/>
          </p:nvSpPr>
          <p:spPr bwMode="auto">
            <a:xfrm>
              <a:off x="2362200" y="23622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1</a:t>
              </a:r>
            </a:p>
          </p:txBody>
        </p:sp>
        <p:sp>
          <p:nvSpPr>
            <p:cNvPr id="270351" name="Rectangle 35"/>
            <p:cNvSpPr>
              <a:spLocks noChangeArrowheads="1"/>
            </p:cNvSpPr>
            <p:nvPr/>
          </p:nvSpPr>
          <p:spPr bwMode="auto">
            <a:xfrm>
              <a:off x="3124200" y="23622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2</a:t>
              </a:r>
            </a:p>
          </p:txBody>
        </p:sp>
        <p:sp>
          <p:nvSpPr>
            <p:cNvPr id="270352" name="Line 36"/>
            <p:cNvSpPr>
              <a:spLocks noChangeShapeType="1"/>
            </p:cNvSpPr>
            <p:nvPr/>
          </p:nvSpPr>
          <p:spPr bwMode="auto">
            <a:xfrm flipV="1">
              <a:off x="3983038" y="23558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Line 37"/>
            <p:cNvSpPr>
              <a:spLocks noChangeShapeType="1"/>
            </p:cNvSpPr>
            <p:nvPr/>
          </p:nvSpPr>
          <p:spPr bwMode="auto">
            <a:xfrm flipV="1">
              <a:off x="4821238" y="23558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4" name="Line 38"/>
            <p:cNvSpPr>
              <a:spLocks noChangeShapeType="1"/>
            </p:cNvSpPr>
            <p:nvPr/>
          </p:nvSpPr>
          <p:spPr bwMode="auto">
            <a:xfrm flipV="1">
              <a:off x="5659438" y="23558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5" name="Line 39"/>
            <p:cNvSpPr>
              <a:spLocks noChangeShapeType="1"/>
            </p:cNvSpPr>
            <p:nvPr/>
          </p:nvSpPr>
          <p:spPr bwMode="auto">
            <a:xfrm flipV="1">
              <a:off x="6497638" y="2355850"/>
              <a:ext cx="0" cy="33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6" name="Rectangle 40"/>
            <p:cNvSpPr>
              <a:spLocks noChangeArrowheads="1"/>
            </p:cNvSpPr>
            <p:nvPr/>
          </p:nvSpPr>
          <p:spPr bwMode="auto">
            <a:xfrm>
              <a:off x="4038600" y="23622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3</a:t>
              </a:r>
            </a:p>
          </p:txBody>
        </p:sp>
        <p:sp>
          <p:nvSpPr>
            <p:cNvPr id="270357" name="Rectangle 41"/>
            <p:cNvSpPr>
              <a:spLocks noChangeArrowheads="1"/>
            </p:cNvSpPr>
            <p:nvPr/>
          </p:nvSpPr>
          <p:spPr bwMode="auto">
            <a:xfrm>
              <a:off x="4800600" y="23622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4</a:t>
              </a:r>
            </a:p>
          </p:txBody>
        </p:sp>
        <p:sp>
          <p:nvSpPr>
            <p:cNvPr id="270358" name="Rectangle 42"/>
            <p:cNvSpPr>
              <a:spLocks noChangeArrowheads="1"/>
            </p:cNvSpPr>
            <p:nvPr/>
          </p:nvSpPr>
          <p:spPr bwMode="auto">
            <a:xfrm>
              <a:off x="5638800" y="2362200"/>
              <a:ext cx="8921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Cycle 5</a:t>
              </a:r>
            </a:p>
          </p:txBody>
        </p:sp>
        <p:grpSp>
          <p:nvGrpSpPr>
            <p:cNvPr id="270359" name="Group 43"/>
            <p:cNvGrpSpPr>
              <a:grpSpLocks/>
            </p:cNvGrpSpPr>
            <p:nvPr/>
          </p:nvGrpSpPr>
          <p:grpSpPr bwMode="auto">
            <a:xfrm>
              <a:off x="2319338" y="3200400"/>
              <a:ext cx="838200" cy="333375"/>
              <a:chOff x="1256" y="1004"/>
              <a:chExt cx="528" cy="210"/>
            </a:xfrm>
          </p:grpSpPr>
          <p:sp>
            <p:nvSpPr>
              <p:cNvPr id="270374" name="Rectangle 44"/>
              <p:cNvSpPr>
                <a:spLocks noChangeArrowheads="1"/>
              </p:cNvSpPr>
              <p:nvPr/>
            </p:nvSpPr>
            <p:spPr bwMode="auto">
              <a:xfrm>
                <a:off x="1256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70375" name="Rectangle 45"/>
              <p:cNvSpPr>
                <a:spLocks noChangeArrowheads="1"/>
              </p:cNvSpPr>
              <p:nvPr/>
            </p:nvSpPr>
            <p:spPr bwMode="auto">
              <a:xfrm>
                <a:off x="1293" y="1004"/>
                <a:ext cx="49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IFetch</a:t>
                </a:r>
              </a:p>
            </p:txBody>
          </p:sp>
        </p:grpSp>
        <p:sp>
          <p:nvSpPr>
            <p:cNvPr id="270360" name="Rectangle 46"/>
            <p:cNvSpPr>
              <a:spLocks noChangeArrowheads="1"/>
            </p:cNvSpPr>
            <p:nvPr/>
          </p:nvSpPr>
          <p:spPr bwMode="auto">
            <a:xfrm>
              <a:off x="3157538" y="3219450"/>
              <a:ext cx="812800" cy="279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0361" name="Rectangle 47"/>
            <p:cNvSpPr>
              <a:spLocks noChangeArrowheads="1"/>
            </p:cNvSpPr>
            <p:nvPr/>
          </p:nvSpPr>
          <p:spPr bwMode="auto">
            <a:xfrm>
              <a:off x="3290888" y="3200400"/>
              <a:ext cx="5524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Dec</a:t>
              </a:r>
            </a:p>
          </p:txBody>
        </p:sp>
        <p:grpSp>
          <p:nvGrpSpPr>
            <p:cNvPr id="270362" name="Group 48"/>
            <p:cNvGrpSpPr>
              <a:grpSpLocks/>
            </p:cNvGrpSpPr>
            <p:nvPr/>
          </p:nvGrpSpPr>
          <p:grpSpPr bwMode="auto">
            <a:xfrm>
              <a:off x="3995738" y="3200400"/>
              <a:ext cx="812800" cy="333375"/>
              <a:chOff x="2312" y="1004"/>
              <a:chExt cx="512" cy="210"/>
            </a:xfrm>
          </p:grpSpPr>
          <p:sp>
            <p:nvSpPr>
              <p:cNvPr id="270372" name="Rectangle 49"/>
              <p:cNvSpPr>
                <a:spLocks noChangeArrowheads="1"/>
              </p:cNvSpPr>
              <p:nvPr/>
            </p:nvSpPr>
            <p:spPr bwMode="auto">
              <a:xfrm>
                <a:off x="2312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70373" name="Rectangle 50"/>
              <p:cNvSpPr>
                <a:spLocks noChangeArrowheads="1"/>
              </p:cNvSpPr>
              <p:nvPr/>
            </p:nvSpPr>
            <p:spPr bwMode="auto">
              <a:xfrm>
                <a:off x="2387" y="1004"/>
                <a:ext cx="41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Exec</a:t>
                </a:r>
              </a:p>
            </p:txBody>
          </p:sp>
        </p:grpSp>
        <p:grpSp>
          <p:nvGrpSpPr>
            <p:cNvPr id="270363" name="Group 51"/>
            <p:cNvGrpSpPr>
              <a:grpSpLocks/>
            </p:cNvGrpSpPr>
            <p:nvPr/>
          </p:nvGrpSpPr>
          <p:grpSpPr bwMode="auto">
            <a:xfrm>
              <a:off x="4833938" y="3200400"/>
              <a:ext cx="812800" cy="333375"/>
              <a:chOff x="2840" y="1004"/>
              <a:chExt cx="512" cy="210"/>
            </a:xfrm>
          </p:grpSpPr>
          <p:sp>
            <p:nvSpPr>
              <p:cNvPr id="270370" name="Rectangle 52"/>
              <p:cNvSpPr>
                <a:spLocks noChangeArrowheads="1"/>
              </p:cNvSpPr>
              <p:nvPr/>
            </p:nvSpPr>
            <p:spPr bwMode="auto">
              <a:xfrm>
                <a:off x="2840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70371" name="Rectangle 53"/>
              <p:cNvSpPr>
                <a:spLocks noChangeArrowheads="1"/>
              </p:cNvSpPr>
              <p:nvPr/>
            </p:nvSpPr>
            <p:spPr bwMode="auto">
              <a:xfrm>
                <a:off x="2915" y="1004"/>
                <a:ext cx="4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Mem</a:t>
                </a:r>
              </a:p>
            </p:txBody>
          </p:sp>
        </p:grpSp>
        <p:grpSp>
          <p:nvGrpSpPr>
            <p:cNvPr id="270364" name="Group 54"/>
            <p:cNvGrpSpPr>
              <a:grpSpLocks/>
            </p:cNvGrpSpPr>
            <p:nvPr/>
          </p:nvGrpSpPr>
          <p:grpSpPr bwMode="auto">
            <a:xfrm>
              <a:off x="5672138" y="3200400"/>
              <a:ext cx="812800" cy="333375"/>
              <a:chOff x="3368" y="1004"/>
              <a:chExt cx="512" cy="210"/>
            </a:xfrm>
          </p:grpSpPr>
          <p:sp>
            <p:nvSpPr>
              <p:cNvPr id="270368" name="Rectangle 55"/>
              <p:cNvSpPr>
                <a:spLocks noChangeArrowheads="1"/>
              </p:cNvSpPr>
              <p:nvPr/>
            </p:nvSpPr>
            <p:spPr bwMode="auto">
              <a:xfrm>
                <a:off x="3368" y="1016"/>
                <a:ext cx="512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70369" name="Rectangle 56"/>
              <p:cNvSpPr>
                <a:spLocks noChangeArrowheads="1"/>
              </p:cNvSpPr>
              <p:nvPr/>
            </p:nvSpPr>
            <p:spPr bwMode="auto">
              <a:xfrm>
                <a:off x="3443" y="1004"/>
                <a:ext cx="3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WB</a:t>
                </a:r>
              </a:p>
            </p:txBody>
          </p:sp>
        </p:grpSp>
        <p:sp>
          <p:nvSpPr>
            <p:cNvPr id="270365" name="Rectangle 57"/>
            <p:cNvSpPr>
              <a:spLocks noChangeArrowheads="1"/>
            </p:cNvSpPr>
            <p:nvPr/>
          </p:nvSpPr>
          <p:spPr bwMode="auto">
            <a:xfrm>
              <a:off x="1316038" y="3206750"/>
              <a:ext cx="54610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400" b="1">
                  <a:latin typeface="Courier New" pitchFamily="49" charset="0"/>
                  <a:cs typeface="Arial" pitchFamily="34" charset="0"/>
                </a:rPr>
                <a:t>lw</a:t>
              </a:r>
            </a:p>
          </p:txBody>
        </p:sp>
      </p:grpSp>
      <p:sp>
        <p:nvSpPr>
          <p:cNvPr id="270366" name="Rectangle 6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sp>
        <p:nvSpPr>
          <p:cNvPr id="270367" name="Text Box 61"/>
          <p:cNvSpPr txBox="1">
            <a:spLocks noChangeArrowheads="1"/>
          </p:cNvSpPr>
          <p:nvPr/>
        </p:nvSpPr>
        <p:spPr bwMode="auto">
          <a:xfrm>
            <a:off x="441325" y="1108075"/>
            <a:ext cx="7807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Όπως κάναμε πριν, βλέπουμε την μια </a:t>
            </a:r>
            <a:r>
              <a:rPr lang="el-GR" altLang="en-US" sz="2400" i="1"/>
              <a:t>εντολή</a:t>
            </a:r>
            <a:r>
              <a:rPr lang="el-GR" altLang="en-US" sz="2400"/>
              <a:t> σαν μια συλλογή</a:t>
            </a:r>
          </a:p>
          <a:p>
            <a:pPr eaLnBrk="1" hangingPunct="1"/>
            <a:r>
              <a:rPr lang="el-GR" altLang="en-US" sz="2400"/>
              <a:t>από 3-5 </a:t>
            </a:r>
            <a:r>
              <a:rPr lang="el-GR" altLang="en-US" sz="2400" i="1"/>
              <a:t>«μικροεντολές»</a:t>
            </a:r>
            <a:endParaRPr lang="en-US" alt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3CF1-7CD8-4D49-AFDA-A656FA0B429D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27136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sp>
        <p:nvSpPr>
          <p:cNvPr id="271364" name="Text Box 5"/>
          <p:cNvSpPr txBox="1">
            <a:spLocks noChangeArrowheads="1"/>
          </p:cNvSpPr>
          <p:nvPr/>
        </p:nvSpPr>
        <p:spPr bwMode="auto">
          <a:xfrm>
            <a:off x="228600" y="3352800"/>
            <a:ext cx="2727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008000"/>
                </a:solidFill>
              </a:rPr>
              <a:t>ΠΑΡΑΔΕΙΓΜΑ:</a:t>
            </a:r>
            <a:endParaRPr lang="en-US" altLang="en-US" sz="2800" b="1">
              <a:solidFill>
                <a:srgbClr val="008000"/>
              </a:solidFill>
            </a:endParaRPr>
          </a:p>
        </p:txBody>
      </p:sp>
      <p:pic>
        <p:nvPicPr>
          <p:cNvPr id="271365" name="Picture 9" descr="PIPELIN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0"/>
            <a:ext cx="8763000" cy="2236788"/>
          </a:xfrm>
          <a:noFill/>
        </p:spPr>
      </p:pic>
      <p:sp>
        <p:nvSpPr>
          <p:cNvPr id="271366" name="Text Box 11"/>
          <p:cNvSpPr txBox="1">
            <a:spLocks noChangeArrowheads="1"/>
          </p:cNvSpPr>
          <p:nvPr/>
        </p:nvSpPr>
        <p:spPr bwMode="auto">
          <a:xfrm>
            <a:off x="1447800" y="6248400"/>
            <a:ext cx="625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Μηχανή χωρίς </a:t>
            </a:r>
            <a:r>
              <a:rPr lang="en-US" altLang="en-US" sz="2400"/>
              <a:t>pipeline vs. </a:t>
            </a:r>
            <a:r>
              <a:rPr lang="el-GR" altLang="en-US" sz="2400"/>
              <a:t>μηχανής με </a:t>
            </a:r>
            <a:r>
              <a:rPr lang="en-US" altLang="en-US" sz="2400"/>
              <a:t>pipeline??</a:t>
            </a:r>
          </a:p>
        </p:txBody>
      </p:sp>
      <p:sp>
        <p:nvSpPr>
          <p:cNvPr id="271367" name="Text Box 12"/>
          <p:cNvSpPr txBox="1">
            <a:spLocks noChangeArrowheads="1"/>
          </p:cNvSpPr>
          <p:nvPr/>
        </p:nvSpPr>
        <p:spPr bwMode="auto">
          <a:xfrm>
            <a:off x="1066800" y="1066800"/>
            <a:ext cx="73993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Με παρόμοιο τρόπο, η κάθε εντολή χωρίζεται σε 5 στάδια:</a:t>
            </a:r>
          </a:p>
          <a:p>
            <a:pPr eaLnBrk="1" hangingPunct="1"/>
            <a:r>
              <a:rPr lang="el-GR" altLang="en-US" sz="2400"/>
              <a:t>    1) </a:t>
            </a:r>
            <a:r>
              <a:rPr lang="en-US" altLang="en-US" sz="2400"/>
              <a:t>Fetch</a:t>
            </a:r>
          </a:p>
          <a:p>
            <a:pPr eaLnBrk="1" hangingPunct="1"/>
            <a:r>
              <a:rPr lang="en-US" altLang="en-US" sz="2400"/>
              <a:t>    2) </a:t>
            </a:r>
            <a:r>
              <a:rPr lang="el-GR" altLang="en-US" sz="2400"/>
              <a:t>Διάβασε </a:t>
            </a:r>
            <a:r>
              <a:rPr lang="en-US" altLang="en-US" sz="2400"/>
              <a:t>registers </a:t>
            </a:r>
            <a:r>
              <a:rPr lang="el-GR" altLang="en-US" sz="2400"/>
              <a:t>και κάνε αποκωδικοποίηση</a:t>
            </a:r>
          </a:p>
          <a:p>
            <a:pPr eaLnBrk="1" hangingPunct="1"/>
            <a:r>
              <a:rPr lang="el-GR" altLang="en-US" sz="2400"/>
              <a:t>    3) </a:t>
            </a:r>
            <a:r>
              <a:rPr lang="en-US" altLang="en-US" sz="2400"/>
              <a:t>ALU</a:t>
            </a:r>
          </a:p>
          <a:p>
            <a:pPr eaLnBrk="1" hangingPunct="1"/>
            <a:r>
              <a:rPr lang="en-US" altLang="en-US" sz="2400"/>
              <a:t>    4) </a:t>
            </a:r>
            <a:r>
              <a:rPr lang="el-GR" altLang="en-US" sz="2400"/>
              <a:t>Προσπέλαση μνήμης</a:t>
            </a:r>
          </a:p>
          <a:p>
            <a:pPr eaLnBrk="1" hangingPunct="1"/>
            <a:r>
              <a:rPr lang="el-GR" altLang="en-US" sz="2400"/>
              <a:t>    5) Προσπέλαση </a:t>
            </a:r>
            <a:r>
              <a:rPr lang="en-US" altLang="en-US" sz="2400"/>
              <a:t>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2F48-3E4E-4C6C-AAD0-D679778D9FEF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272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sp>
        <p:nvSpPr>
          <p:cNvPr id="272388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7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Χρησιμοποιούμε παρόμοια ιδέα για να αυξήσουμε το </a:t>
            </a:r>
            <a:r>
              <a:rPr lang="en-US" altLang="en-US" sz="2400" b="1">
                <a:solidFill>
                  <a:srgbClr val="FF9900"/>
                </a:solidFill>
              </a:rPr>
              <a:t>throughput</a:t>
            </a:r>
            <a:r>
              <a:rPr lang="el-GR" altLang="en-US" sz="2400" b="1">
                <a:solidFill>
                  <a:srgbClr val="FF9900"/>
                </a:solidFill>
              </a:rPr>
              <a:t> </a:t>
            </a:r>
            <a:endParaRPr lang="en-US" altLang="en-US" sz="2400" b="1">
              <a:solidFill>
                <a:srgbClr val="FF9900"/>
              </a:solidFill>
            </a:endParaRPr>
          </a:p>
        </p:txBody>
      </p:sp>
      <p:sp>
        <p:nvSpPr>
          <p:cNvPr id="272390" name="Text Box 5"/>
          <p:cNvSpPr txBox="1">
            <a:spLocks noChangeArrowheads="1"/>
          </p:cNvSpPr>
          <p:nvPr/>
        </p:nvSpPr>
        <p:spPr bwMode="auto">
          <a:xfrm>
            <a:off x="0" y="5867400"/>
            <a:ext cx="91455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Το </a:t>
            </a:r>
            <a:r>
              <a:rPr lang="en-US" altLang="en-US" sz="2400"/>
              <a:t>speed-up </a:t>
            </a:r>
            <a:r>
              <a:rPr lang="el-GR" altLang="en-US" sz="2400"/>
              <a:t>(κέρδος, επιτάχυνση) είναι από τον # </a:t>
            </a:r>
            <a:r>
              <a:rPr lang="el-GR" altLang="en-US" sz="2400" b="1">
                <a:solidFill>
                  <a:srgbClr val="FF9900"/>
                </a:solidFill>
              </a:rPr>
              <a:t>επιπέδων</a:t>
            </a:r>
            <a:r>
              <a:rPr lang="el-GR" altLang="en-US" sz="2400"/>
              <a:t> του </a:t>
            </a:r>
            <a:r>
              <a:rPr lang="en-US" altLang="en-US" sz="2400"/>
              <a:t>pipeline</a:t>
            </a:r>
          </a:p>
          <a:p>
            <a:pPr eaLnBrk="1" hangingPunct="1"/>
            <a:r>
              <a:rPr lang="en-US" altLang="en-US" sz="2400"/>
              <a:t>      - </a:t>
            </a:r>
            <a:r>
              <a:rPr lang="el-GR" altLang="en-US" sz="2400"/>
              <a:t>Αυτό το </a:t>
            </a:r>
            <a:r>
              <a:rPr lang="en-US" altLang="en-US" sz="2400"/>
              <a:t>pipeline </a:t>
            </a:r>
            <a:r>
              <a:rPr lang="el-GR" altLang="en-US" sz="2400"/>
              <a:t>έχει 5 επίπεδα</a:t>
            </a:r>
            <a:endParaRPr lang="en-US" altLang="en-US" sz="2400"/>
          </a:p>
        </p:txBody>
      </p:sp>
      <p:grpSp>
        <p:nvGrpSpPr>
          <p:cNvPr id="2" name="Group 1" descr="PIPELINING"/>
          <p:cNvGrpSpPr/>
          <p:nvPr/>
        </p:nvGrpSpPr>
        <p:grpSpPr>
          <a:xfrm>
            <a:off x="457200" y="1676400"/>
            <a:ext cx="8382000" cy="3997325"/>
            <a:chOff x="457200" y="1676400"/>
            <a:chExt cx="8382000" cy="3997325"/>
          </a:xfrm>
        </p:grpSpPr>
        <p:pic>
          <p:nvPicPr>
            <p:cNvPr id="272389" name="Picture 4" descr="PIPELI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76400"/>
              <a:ext cx="8077200" cy="399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72391" name="Line 6"/>
            <p:cNvSpPr>
              <a:spLocks noChangeShapeType="1"/>
            </p:cNvSpPr>
            <p:nvPr/>
          </p:nvSpPr>
          <p:spPr bwMode="auto">
            <a:xfrm flipH="1">
              <a:off x="6781800" y="4800600"/>
              <a:ext cx="1219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392" name="Line 7"/>
            <p:cNvSpPr>
              <a:spLocks noChangeShapeType="1"/>
            </p:cNvSpPr>
            <p:nvPr/>
          </p:nvSpPr>
          <p:spPr bwMode="auto">
            <a:xfrm>
              <a:off x="8077200" y="4800600"/>
              <a:ext cx="609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393" name="Text Box 8"/>
            <p:cNvSpPr txBox="1">
              <a:spLocks noChangeArrowheads="1"/>
            </p:cNvSpPr>
            <p:nvPr/>
          </p:nvSpPr>
          <p:spPr bwMode="auto">
            <a:xfrm>
              <a:off x="7315200" y="4953000"/>
              <a:ext cx="8620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l-GR" altLang="en-US" sz="1800" b="1">
                  <a:solidFill>
                    <a:srgbClr val="FF3300"/>
                  </a:solidFill>
                </a:rPr>
                <a:t>κέρδος</a:t>
              </a:r>
              <a:endParaRPr lang="en-US" altLang="en-US" sz="1800" b="1">
                <a:solidFill>
                  <a:srgbClr val="FF3300"/>
                </a:solidFill>
              </a:endParaRPr>
            </a:p>
          </p:txBody>
        </p:sp>
        <p:sp>
          <p:nvSpPr>
            <p:cNvPr id="272394" name="Line 9"/>
            <p:cNvSpPr>
              <a:spLocks noChangeShapeType="1"/>
            </p:cNvSpPr>
            <p:nvPr/>
          </p:nvSpPr>
          <p:spPr bwMode="auto">
            <a:xfrm>
              <a:off x="8686800" y="4800600"/>
              <a:ext cx="15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10242" name="Picture 2" descr="PIPEL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69131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6851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A5657-A68F-4E3F-A9F6-777A48174520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274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sp>
        <p:nvSpPr>
          <p:cNvPr id="274436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76800"/>
          </a:xfrm>
          <a:prstGeom prst="roundRect">
            <a:avLst>
              <a:gd name="adj" fmla="val 12477"/>
            </a:avLst>
          </a:prstGeom>
          <a:noFill/>
        </p:spPr>
        <p:txBody>
          <a:bodyPr lIns="90488" tIns="44450" rIns="90488" bIns="44450"/>
          <a:lstStyle/>
          <a:p>
            <a:pPr eaLnBrk="1" hangingPunct="1"/>
            <a:r>
              <a:rPr lang="el-GR" altLang="en-US" sz="1800" smtClean="0"/>
              <a:t>Τι κάνει το </a:t>
            </a:r>
            <a:r>
              <a:rPr lang="en-US" altLang="en-US" sz="1800" smtClean="0"/>
              <a:t>pipeline </a:t>
            </a:r>
            <a:r>
              <a:rPr lang="el-GR" altLang="en-US" sz="1800" smtClean="0"/>
              <a:t>στην πραγματικότητα ?</a:t>
            </a:r>
            <a:endParaRPr lang="en-US" altLang="en-US" sz="1800" smtClean="0"/>
          </a:p>
          <a:p>
            <a:pPr lvl="1" eaLnBrk="1" hangingPunct="1"/>
            <a:r>
              <a:rPr lang="el-GR" altLang="en-US" sz="1600" smtClean="0"/>
              <a:t>όλες οι εντολές έχουν το ίδιο μήκος</a:t>
            </a:r>
            <a:endParaRPr lang="en-US" altLang="en-US" sz="1600" smtClean="0"/>
          </a:p>
          <a:p>
            <a:pPr lvl="1" eaLnBrk="1" hangingPunct="1"/>
            <a:r>
              <a:rPr lang="el-GR" altLang="en-US" sz="1600" smtClean="0"/>
              <a:t>μικρή συλλογή </a:t>
            </a:r>
            <a:r>
              <a:rPr lang="en-US" altLang="en-US" sz="1600" smtClean="0"/>
              <a:t>format </a:t>
            </a:r>
            <a:r>
              <a:rPr lang="el-GR" altLang="en-US" sz="1600" smtClean="0"/>
              <a:t>εντολών</a:t>
            </a:r>
            <a:endParaRPr lang="en-US" altLang="en-US" sz="1600" smtClean="0"/>
          </a:p>
          <a:p>
            <a:pPr lvl="1" eaLnBrk="1" hangingPunct="1"/>
            <a:r>
              <a:rPr lang="en-US" altLang="en-US" sz="1600" smtClean="0"/>
              <a:t>operands </a:t>
            </a:r>
            <a:r>
              <a:rPr lang="el-GR" altLang="en-US" sz="1600" smtClean="0"/>
              <a:t>μνήμης εμφανίζονται μόνο σε </a:t>
            </a:r>
            <a:r>
              <a:rPr lang="en-US" altLang="en-US" sz="1600" smtClean="0"/>
              <a:t>loads </a:t>
            </a:r>
            <a:r>
              <a:rPr lang="el-GR" altLang="en-US" sz="1600" smtClean="0"/>
              <a:t>και</a:t>
            </a:r>
            <a:r>
              <a:rPr lang="en-US" altLang="en-US" sz="1600" smtClean="0"/>
              <a:t> stores</a:t>
            </a:r>
            <a:br>
              <a:rPr lang="en-US" altLang="en-US" sz="1600" smtClean="0"/>
            </a:br>
            <a:endParaRPr lang="en-US" altLang="en-US" sz="1600" smtClean="0"/>
          </a:p>
          <a:p>
            <a:pPr eaLnBrk="1" hangingPunct="1"/>
            <a:r>
              <a:rPr lang="el-GR" altLang="en-US" sz="1800" smtClean="0"/>
              <a:t>Το </a:t>
            </a:r>
            <a:r>
              <a:rPr lang="en-US" altLang="en-US" sz="1800" smtClean="0"/>
              <a:t>pipelining </a:t>
            </a:r>
            <a:r>
              <a:rPr lang="el-GR" altLang="en-US" sz="1800" smtClean="0"/>
              <a:t>δεν είναι και τόσο απλό ... Προβλήματα</a:t>
            </a:r>
            <a:r>
              <a:rPr lang="en-US" altLang="en-US" sz="1800" smtClean="0"/>
              <a:t>?</a:t>
            </a:r>
          </a:p>
          <a:p>
            <a:pPr lvl="1" eaLnBrk="1" hangingPunct="1"/>
            <a:r>
              <a:rPr lang="en-US" altLang="en-US" sz="1600" b="1" smtClean="0">
                <a:solidFill>
                  <a:srgbClr val="008000"/>
                </a:solidFill>
              </a:rPr>
              <a:t>structural hazards</a:t>
            </a:r>
            <a:r>
              <a:rPr lang="el-GR" altLang="en-US" sz="1600" b="1" smtClean="0">
                <a:solidFill>
                  <a:srgbClr val="008000"/>
                </a:solidFill>
              </a:rPr>
              <a:t> (κατασκευαστικοί κίνδυνοι)</a:t>
            </a:r>
            <a:r>
              <a:rPr lang="en-US" altLang="en-US" sz="1600" b="1" smtClean="0">
                <a:solidFill>
                  <a:srgbClr val="008000"/>
                </a:solidFill>
              </a:rPr>
              <a:t>:</a:t>
            </a:r>
            <a:r>
              <a:rPr lang="en-US" altLang="en-US" sz="1600" smtClean="0"/>
              <a:t>   </a:t>
            </a:r>
            <a:r>
              <a:rPr lang="el-GR" altLang="en-US" sz="1600" smtClean="0"/>
              <a:t>δεν έχουμε όλες της πηγές διαθέσιμες για όλες τις «παράλληλες» πράξεις</a:t>
            </a:r>
            <a:endParaRPr lang="en-US" altLang="en-US" sz="1600" smtClean="0"/>
          </a:p>
          <a:p>
            <a:pPr lvl="1" eaLnBrk="1" hangingPunct="1"/>
            <a:r>
              <a:rPr lang="en-US" altLang="en-US" sz="1600" b="1" smtClean="0">
                <a:solidFill>
                  <a:srgbClr val="008000"/>
                </a:solidFill>
              </a:rPr>
              <a:t>control hazards</a:t>
            </a:r>
            <a:r>
              <a:rPr lang="el-GR" altLang="en-US" sz="1600" b="1" smtClean="0">
                <a:solidFill>
                  <a:srgbClr val="008000"/>
                </a:solidFill>
              </a:rPr>
              <a:t> (κίνδυνοι ελέγχου)</a:t>
            </a:r>
            <a:r>
              <a:rPr lang="en-US" altLang="en-US" sz="1600" b="1" smtClean="0">
                <a:solidFill>
                  <a:srgbClr val="008000"/>
                </a:solidFill>
              </a:rPr>
              <a:t>:</a:t>
            </a:r>
            <a:r>
              <a:rPr lang="en-US" altLang="en-US" sz="1600" smtClean="0"/>
              <a:t>  </a:t>
            </a:r>
            <a:r>
              <a:rPr lang="el-GR" altLang="en-US" sz="1600" smtClean="0"/>
              <a:t>ποια εντολή εκτελούμε σε ένα </a:t>
            </a:r>
            <a:r>
              <a:rPr lang="en-US" altLang="en-US" sz="1600" smtClean="0"/>
              <a:t>branch </a:t>
            </a:r>
            <a:r>
              <a:rPr lang="el-GR" altLang="en-US" sz="1600" smtClean="0"/>
              <a:t>?</a:t>
            </a:r>
            <a:endParaRPr lang="en-US" altLang="en-US" sz="1600" smtClean="0"/>
          </a:p>
          <a:p>
            <a:pPr lvl="1" eaLnBrk="1" hangingPunct="1"/>
            <a:r>
              <a:rPr lang="en-US" altLang="en-US" sz="1600" b="1" smtClean="0">
                <a:solidFill>
                  <a:srgbClr val="008000"/>
                </a:solidFill>
              </a:rPr>
              <a:t>data hazards</a:t>
            </a:r>
            <a:r>
              <a:rPr lang="el-GR" altLang="en-US" sz="1600" b="1" smtClean="0">
                <a:solidFill>
                  <a:srgbClr val="008000"/>
                </a:solidFill>
              </a:rPr>
              <a:t> (κίνδυνοι πληροφορίας)</a:t>
            </a:r>
            <a:r>
              <a:rPr lang="en-US" altLang="en-US" sz="1600" b="1" smtClean="0">
                <a:solidFill>
                  <a:srgbClr val="008000"/>
                </a:solidFill>
              </a:rPr>
              <a:t>:</a:t>
            </a:r>
            <a:r>
              <a:rPr lang="en-US" altLang="en-US" sz="1600" smtClean="0"/>
              <a:t>  </a:t>
            </a:r>
            <a:r>
              <a:rPr lang="el-GR" altLang="en-US" sz="1600" smtClean="0"/>
              <a:t>μια εντολή εξαρτάται από μια άλλη εντολή</a:t>
            </a:r>
          </a:p>
          <a:p>
            <a:pPr lvl="1" eaLnBrk="1" hangingPunct="1"/>
            <a:endParaRPr lang="en-US" altLang="en-US" sz="1600" smtClean="0"/>
          </a:p>
          <a:p>
            <a:pPr eaLnBrk="1" hangingPunct="1"/>
            <a:r>
              <a:rPr lang="el-GR" altLang="en-US" sz="1800" smtClean="0"/>
              <a:t>Θα χτίσουμε ένα απλό</a:t>
            </a:r>
            <a:r>
              <a:rPr lang="en-US" altLang="en-US" sz="1800" smtClean="0"/>
              <a:t> pipeline </a:t>
            </a:r>
            <a:r>
              <a:rPr lang="el-GR" altLang="en-US" sz="1800" smtClean="0"/>
              <a:t>και θα λύσουμε αυτά τα προβλήματα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endParaRPr lang="en-US" altLang="en-US" sz="1800" smtClean="0"/>
          </a:p>
          <a:p>
            <a:pPr eaLnBrk="1" hangingPunct="1"/>
            <a:r>
              <a:rPr lang="el-GR" altLang="en-US" sz="1800" smtClean="0"/>
              <a:t>Θα μιλήσουμε για μοντέρνους επεξεργαστές και την αρχιτεκτονική τους</a:t>
            </a:r>
            <a:r>
              <a:rPr lang="en-US" altLang="en-US" sz="1800" smtClean="0"/>
              <a:t>:</a:t>
            </a:r>
          </a:p>
          <a:p>
            <a:pPr lvl="1" eaLnBrk="1" hangingPunct="1"/>
            <a:r>
              <a:rPr lang="en-US" altLang="en-US" sz="1600" smtClean="0"/>
              <a:t>exception handling</a:t>
            </a:r>
          </a:p>
          <a:p>
            <a:pPr lvl="1" eaLnBrk="1" hangingPunct="1"/>
            <a:r>
              <a:rPr lang="en-US" altLang="en-US" sz="1600" smtClean="0"/>
              <a:t>out-of-order execution</a:t>
            </a:r>
            <a:endParaRPr lang="el-GR" altLang="en-US" sz="1600" smtClean="0"/>
          </a:p>
          <a:p>
            <a:pPr lvl="1" eaLnBrk="1" hangingPunct="1"/>
            <a:r>
              <a:rPr lang="en-US" altLang="en-US" sz="1600" smtClean="0"/>
              <a:t>branch prediction, </a:t>
            </a:r>
            <a:r>
              <a:rPr lang="el-GR" altLang="en-US" sz="1600" smtClean="0"/>
              <a:t>κλπ</a:t>
            </a:r>
            <a:endParaRPr lang="en-US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11126-CBA2-436C-86B1-8D28E1B077FD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27545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sp>
        <p:nvSpPr>
          <p:cNvPr id="275460" name="Text Box 5"/>
          <p:cNvSpPr txBox="1">
            <a:spLocks noChangeArrowheads="1"/>
          </p:cNvSpPr>
          <p:nvPr/>
        </p:nvSpPr>
        <p:spPr bwMode="auto">
          <a:xfrm>
            <a:off x="381000" y="1168400"/>
            <a:ext cx="4919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</a:rPr>
              <a:t>Pipeline Hazards (</a:t>
            </a:r>
            <a:r>
              <a:rPr lang="el-GR" altLang="en-US" sz="2800" b="1">
                <a:solidFill>
                  <a:srgbClr val="008000"/>
                </a:solidFill>
              </a:rPr>
              <a:t>κίνδυνοι)</a:t>
            </a:r>
            <a:r>
              <a:rPr lang="en-US" altLang="en-US" sz="2800" b="1">
                <a:solidFill>
                  <a:srgbClr val="008000"/>
                </a:solidFill>
              </a:rPr>
              <a:t> ….</a:t>
            </a:r>
          </a:p>
        </p:txBody>
      </p:sp>
      <p:sp>
        <p:nvSpPr>
          <p:cNvPr id="275461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8963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66"/>
                </a:solidFill>
              </a:rPr>
              <a:t>Structural hazards:</a:t>
            </a:r>
            <a:r>
              <a:rPr lang="en-US" altLang="en-US" sz="2400"/>
              <a:t> </a:t>
            </a:r>
            <a:r>
              <a:rPr lang="el-GR" altLang="en-US" sz="2400"/>
              <a:t>δεν υπάρχουν υπολογιστικές πηγές </a:t>
            </a:r>
          </a:p>
          <a:p>
            <a:pPr eaLnBrk="1" hangingPunct="1"/>
            <a:r>
              <a:rPr lang="el-GR" altLang="en-US" sz="2400"/>
              <a:t>                              </a:t>
            </a:r>
            <a:r>
              <a:rPr lang="en-US" altLang="en-US" sz="2400"/>
              <a:t>    </a:t>
            </a:r>
            <a:r>
              <a:rPr lang="el-GR" altLang="en-US" sz="2400"/>
              <a:t>(στεγνωτήριο και πλυντήριο μια μηχανή ...)</a:t>
            </a:r>
            <a:endParaRPr lang="en-US" altLang="en-US" sz="2400"/>
          </a:p>
          <a:p>
            <a:pPr eaLnBrk="1" hangingPunct="1"/>
            <a:r>
              <a:rPr lang="en-US" altLang="en-US" sz="2400"/>
              <a:t>                            </a:t>
            </a:r>
            <a:r>
              <a:rPr lang="el-GR" altLang="en-US" sz="2400"/>
              <a:t>  </a:t>
            </a:r>
            <a:r>
              <a:rPr lang="en-US" altLang="en-US" sz="2400"/>
              <a:t>    </a:t>
            </a:r>
            <a:r>
              <a:rPr lang="el-GR" altLang="en-US" sz="2400" u="sng"/>
              <a:t>Λύση:</a:t>
            </a:r>
            <a:r>
              <a:rPr lang="el-GR" altLang="en-US" sz="2400"/>
              <a:t> πολλές </a:t>
            </a:r>
            <a:r>
              <a:rPr lang="en-US" altLang="en-US" sz="2400"/>
              <a:t>hardware </a:t>
            </a:r>
            <a:r>
              <a:rPr lang="el-GR" altLang="en-US" sz="2400"/>
              <a:t>πηγές (μνήμες, </a:t>
            </a:r>
            <a:r>
              <a:rPr lang="en-US" altLang="en-US" sz="2400"/>
              <a:t>ALUs,…)</a:t>
            </a:r>
            <a:endParaRPr lang="el-GR" altLang="en-US" sz="2400"/>
          </a:p>
          <a:p>
            <a:pPr eaLnBrk="1" hangingPunct="1"/>
            <a:endParaRPr lang="el-GR" altLang="en-US" sz="2400"/>
          </a:p>
          <a:p>
            <a:pPr eaLnBrk="1" hangingPunct="1"/>
            <a:r>
              <a:rPr lang="en-US" altLang="en-US" sz="2400" b="1">
                <a:solidFill>
                  <a:srgbClr val="660066"/>
                </a:solidFill>
              </a:rPr>
              <a:t>Data hazards:</a:t>
            </a:r>
            <a:r>
              <a:rPr lang="en-US" altLang="en-US" sz="2400"/>
              <a:t>  </a:t>
            </a:r>
            <a:r>
              <a:rPr lang="el-GR" altLang="en-US" sz="2400"/>
              <a:t>στάση λόγω αναμονής δεδομένων </a:t>
            </a:r>
            <a:r>
              <a:rPr lang="en-US" altLang="en-US" sz="2400"/>
              <a:t>  </a:t>
            </a:r>
            <a:endParaRPr lang="el-GR" altLang="en-US" sz="2400"/>
          </a:p>
          <a:p>
            <a:pPr eaLnBrk="1" hangingPunct="1"/>
            <a:r>
              <a:rPr lang="el-GR" altLang="en-US" sz="2400"/>
              <a:t>                      </a:t>
            </a:r>
            <a:r>
              <a:rPr lang="en-US" altLang="en-US" sz="2400"/>
              <a:t>    </a:t>
            </a:r>
            <a:r>
              <a:rPr lang="el-GR" altLang="en-US" sz="2400"/>
              <a:t>(χάνουμε μια κάλτσα...)</a:t>
            </a:r>
          </a:p>
          <a:p>
            <a:pPr eaLnBrk="1" hangingPunct="1"/>
            <a:r>
              <a:rPr lang="el-GR" altLang="en-US" sz="2400"/>
              <a:t>                       </a:t>
            </a:r>
            <a:r>
              <a:rPr lang="en-US" altLang="en-US" sz="2400"/>
              <a:t>   </a:t>
            </a:r>
            <a:r>
              <a:rPr lang="el-GR" altLang="en-US" sz="2400" u="sng"/>
              <a:t>Λύση:</a:t>
            </a:r>
            <a:r>
              <a:rPr lang="el-GR" altLang="en-US" sz="2400"/>
              <a:t> </a:t>
            </a:r>
            <a:r>
              <a:rPr lang="en-US" altLang="en-US" sz="2400"/>
              <a:t>hardware </a:t>
            </a:r>
            <a:r>
              <a:rPr lang="el-GR" altLang="en-US" sz="2400"/>
              <a:t>για</a:t>
            </a:r>
            <a:r>
              <a:rPr lang="en-US" altLang="en-US" sz="2400"/>
              <a:t> forwarding</a:t>
            </a:r>
            <a:endParaRPr lang="el-GR" altLang="en-US" sz="2400"/>
          </a:p>
          <a:p>
            <a:pPr eaLnBrk="1" hangingPunct="1"/>
            <a:endParaRPr lang="el-GR" altLang="en-US" sz="2400"/>
          </a:p>
          <a:p>
            <a:pPr eaLnBrk="1" hangingPunct="1"/>
            <a:r>
              <a:rPr lang="en-US" altLang="en-US" sz="2400" b="1">
                <a:solidFill>
                  <a:srgbClr val="660066"/>
                </a:solidFill>
              </a:rPr>
              <a:t>Control hazards:</a:t>
            </a:r>
            <a:r>
              <a:rPr lang="en-US" altLang="en-US" sz="2400"/>
              <a:t> </a:t>
            </a:r>
            <a:r>
              <a:rPr lang="el-GR" altLang="en-US" sz="2400"/>
              <a:t>στάση λόγω -πιθανής- διακλάδωσης</a:t>
            </a:r>
          </a:p>
          <a:p>
            <a:pPr eaLnBrk="1" hangingPunct="1"/>
            <a:r>
              <a:rPr lang="en-US" altLang="en-US" sz="2400"/>
              <a:t> </a:t>
            </a:r>
            <a:r>
              <a:rPr lang="el-GR" altLang="en-US" sz="2400"/>
              <a:t>                          (διεργασία καθαρισμού κάποιου υφάσματος)</a:t>
            </a:r>
            <a:endParaRPr lang="en-US" altLang="en-US" sz="2400"/>
          </a:p>
          <a:p>
            <a:pPr eaLnBrk="1" hangingPunct="1"/>
            <a:r>
              <a:rPr lang="en-US" altLang="en-US" sz="2400"/>
              <a:t>                           </a:t>
            </a:r>
            <a:r>
              <a:rPr lang="el-GR" altLang="en-US" sz="2400" u="sng"/>
              <a:t>Λύση:</a:t>
            </a:r>
            <a:r>
              <a:rPr lang="el-GR" altLang="en-US" sz="2400"/>
              <a:t> πρόβλεψη διακλάδωσης (</a:t>
            </a:r>
            <a:r>
              <a:rPr lang="en-US" altLang="en-US" sz="2400"/>
              <a:t>branch prediction)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5701-3A8B-4322-9E78-E5A49BC6D074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27648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 (</a:t>
            </a:r>
            <a:r>
              <a:rPr lang="en-US" altLang="en-US" smtClean="0">
                <a:solidFill>
                  <a:schemeClr val="accent2"/>
                </a:solidFill>
              </a:rPr>
              <a:t>forwarding)</a:t>
            </a:r>
          </a:p>
        </p:txBody>
      </p:sp>
      <p:pic>
        <p:nvPicPr>
          <p:cNvPr id="276484" name="Picture 5" descr="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11" r="25136" b="76206"/>
          <a:stretch/>
        </p:blipFill>
        <p:spPr>
          <a:xfrm>
            <a:off x="762000" y="1676400"/>
            <a:ext cx="7164000" cy="266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B1CD-3DE8-44C0-8BA6-A83758EC6CD1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27750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 (</a:t>
            </a:r>
            <a:r>
              <a:rPr lang="en-US" altLang="en-US" smtClean="0">
                <a:solidFill>
                  <a:schemeClr val="accent2"/>
                </a:solidFill>
              </a:rPr>
              <a:t>forwarding)</a:t>
            </a:r>
          </a:p>
        </p:txBody>
      </p:sp>
      <p:pic>
        <p:nvPicPr>
          <p:cNvPr id="277508" name="Picture 5" descr="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9" r="18909" b="71089"/>
          <a:stretch/>
        </p:blipFill>
        <p:spPr>
          <a:xfrm>
            <a:off x="990600" y="2438400"/>
            <a:ext cx="6984000" cy="2952000"/>
          </a:xfrm>
          <a:noFill/>
        </p:spPr>
      </p:pic>
      <p:sp>
        <p:nvSpPr>
          <p:cNvPr id="277509" name="Text Box 7"/>
          <p:cNvSpPr txBox="1">
            <a:spLocks noChangeArrowheads="1"/>
          </p:cNvSpPr>
          <p:nvPr/>
        </p:nvSpPr>
        <p:spPr bwMode="auto">
          <a:xfrm>
            <a:off x="593725" y="1184275"/>
            <a:ext cx="805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Μερικές φορές το </a:t>
            </a:r>
            <a:r>
              <a:rPr lang="en-US" altLang="en-US" sz="2400"/>
              <a:t>forwarding </a:t>
            </a:r>
            <a:r>
              <a:rPr lang="el-GR" altLang="en-US" sz="2400"/>
              <a:t>δεν δουλεύει και χρειαζόμαστε να</a:t>
            </a:r>
          </a:p>
          <a:p>
            <a:pPr eaLnBrk="1" hangingPunct="1"/>
            <a:r>
              <a:rPr lang="el-GR" altLang="en-US" sz="2400"/>
              <a:t>βάλουμε το </a:t>
            </a:r>
            <a:r>
              <a:rPr lang="en-US" altLang="en-US" sz="2400"/>
              <a:t>pipeline </a:t>
            </a:r>
            <a:r>
              <a:rPr lang="el-GR" altLang="en-US" sz="2400"/>
              <a:t>σε κατάσταση αναμονής (</a:t>
            </a:r>
            <a:r>
              <a:rPr lang="en-US" altLang="en-US" sz="2400"/>
              <a:t>stall):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B8BF-7ADD-4465-8F5B-B1AE86B8D62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140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140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617662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Register </a:t>
            </a:r>
            <a:r>
              <a:rPr lang="el-GR" altLang="en-US" dirty="0" smtClean="0"/>
              <a:t>με</a:t>
            </a:r>
            <a:r>
              <a:rPr lang="en-US" altLang="en-US" dirty="0" smtClean="0"/>
              <a:t> write control</a:t>
            </a:r>
          </a:p>
          <a:p>
            <a:pPr lvl="1" eaLnBrk="1" hangingPunct="1"/>
            <a:r>
              <a:rPr lang="el-GR" altLang="en-US" dirty="0" smtClean="0"/>
              <a:t>Ανανεώνει σε</a:t>
            </a:r>
            <a:r>
              <a:rPr lang="en-US" altLang="en-US" dirty="0" smtClean="0"/>
              <a:t> clock edge </a:t>
            </a:r>
            <a:r>
              <a:rPr lang="el-GR" altLang="en-US" dirty="0" smtClean="0"/>
              <a:t>0 </a:t>
            </a:r>
            <a:r>
              <a:rPr lang="el-GR" altLang="en-US" dirty="0" smtClean="0">
                <a:sym typeface="Wingdings" pitchFamily="2" charset="2"/>
              </a:rPr>
              <a:t> 1 όταν το</a:t>
            </a:r>
            <a:r>
              <a:rPr lang="en-US" altLang="en-US" dirty="0" smtClean="0"/>
              <a:t> write control input </a:t>
            </a:r>
            <a:r>
              <a:rPr lang="el-GR" altLang="en-US" dirty="0" smtClean="0"/>
              <a:t>είναι</a:t>
            </a:r>
            <a:r>
              <a:rPr lang="en-US" altLang="en-US" dirty="0" smtClean="0"/>
              <a:t> set (high)</a:t>
            </a:r>
          </a:p>
        </p:txBody>
      </p:sp>
      <p:grpSp>
        <p:nvGrpSpPr>
          <p:cNvPr id="214021" name="Group 6" descr="datapath"/>
          <p:cNvGrpSpPr>
            <a:grpSpLocks/>
          </p:cNvGrpSpPr>
          <p:nvPr/>
        </p:nvGrpSpPr>
        <p:grpSpPr bwMode="auto">
          <a:xfrm>
            <a:off x="539750" y="4365625"/>
            <a:ext cx="2306638" cy="1223963"/>
            <a:chOff x="340" y="2750"/>
            <a:chExt cx="1453" cy="771"/>
          </a:xfrm>
        </p:grpSpPr>
        <p:sp>
          <p:nvSpPr>
            <p:cNvPr id="214058" name="Rectangle 7"/>
            <p:cNvSpPr>
              <a:spLocks noChangeArrowheads="1"/>
            </p:cNvSpPr>
            <p:nvPr/>
          </p:nvSpPr>
          <p:spPr bwMode="auto">
            <a:xfrm>
              <a:off x="930" y="2750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4059" name="Line 8"/>
            <p:cNvSpPr>
              <a:spLocks noChangeShapeType="1"/>
            </p:cNvSpPr>
            <p:nvPr/>
          </p:nvSpPr>
          <p:spPr bwMode="auto">
            <a:xfrm>
              <a:off x="794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0" name="Line 9"/>
            <p:cNvSpPr>
              <a:spLocks noChangeShapeType="1"/>
            </p:cNvSpPr>
            <p:nvPr/>
          </p:nvSpPr>
          <p:spPr bwMode="auto">
            <a:xfrm>
              <a:off x="794" y="33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1" name="Line 10"/>
            <p:cNvSpPr>
              <a:spLocks noChangeShapeType="1"/>
            </p:cNvSpPr>
            <p:nvPr/>
          </p:nvSpPr>
          <p:spPr bwMode="auto">
            <a:xfrm>
              <a:off x="1429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2" name="Text Box 11"/>
            <p:cNvSpPr txBox="1">
              <a:spLocks noChangeArrowheads="1"/>
            </p:cNvSpPr>
            <p:nvPr/>
          </p:nvSpPr>
          <p:spPr bwMode="auto">
            <a:xfrm>
              <a:off x="567" y="279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D</a:t>
              </a:r>
              <a:endParaRPr lang="en-AU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63" name="Text Box 12"/>
            <p:cNvSpPr txBox="1">
              <a:spLocks noChangeArrowheads="1"/>
            </p:cNvSpPr>
            <p:nvPr/>
          </p:nvSpPr>
          <p:spPr bwMode="auto">
            <a:xfrm>
              <a:off x="476" y="3207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Clk</a:t>
              </a:r>
              <a:endParaRPr lang="en-AU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64" name="Text Box 13"/>
            <p:cNvSpPr txBox="1">
              <a:spLocks noChangeArrowheads="1"/>
            </p:cNvSpPr>
            <p:nvPr/>
          </p:nvSpPr>
          <p:spPr bwMode="auto">
            <a:xfrm>
              <a:off x="1565" y="279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 dirty="0">
                  <a:latin typeface="Arial" pitchFamily="34" charset="0"/>
                  <a:cs typeface="Arial" pitchFamily="34" charset="0"/>
                </a:rPr>
                <a:t>Q</a:t>
              </a:r>
              <a:endParaRPr lang="en-AU" alt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65" name="Line 14"/>
            <p:cNvSpPr>
              <a:spLocks noChangeShapeType="1"/>
            </p:cNvSpPr>
            <p:nvPr/>
          </p:nvSpPr>
          <p:spPr bwMode="auto">
            <a:xfrm>
              <a:off x="930" y="3294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6" name="Line 15"/>
            <p:cNvSpPr>
              <a:spLocks noChangeShapeType="1"/>
            </p:cNvSpPr>
            <p:nvPr/>
          </p:nvSpPr>
          <p:spPr bwMode="auto">
            <a:xfrm flipV="1">
              <a:off x="930" y="3340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7" name="Line 16"/>
            <p:cNvSpPr>
              <a:spLocks noChangeShapeType="1"/>
            </p:cNvSpPr>
            <p:nvPr/>
          </p:nvSpPr>
          <p:spPr bwMode="auto">
            <a:xfrm>
              <a:off x="793" y="315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8" name="Text Box 17"/>
            <p:cNvSpPr txBox="1">
              <a:spLocks noChangeArrowheads="1"/>
            </p:cNvSpPr>
            <p:nvPr/>
          </p:nvSpPr>
          <p:spPr bwMode="auto">
            <a:xfrm>
              <a:off x="340" y="302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Write</a:t>
              </a:r>
              <a:endParaRPr lang="en-AU" altLang="en-US" sz="18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4022" name="Group 18" descr="datapath"/>
          <p:cNvGrpSpPr>
            <a:grpSpLocks/>
          </p:cNvGrpSpPr>
          <p:nvPr/>
        </p:nvGrpSpPr>
        <p:grpSpPr bwMode="auto">
          <a:xfrm>
            <a:off x="3203575" y="3644900"/>
            <a:ext cx="4991100" cy="2376488"/>
            <a:chOff x="2004" y="2387"/>
            <a:chExt cx="3144" cy="1497"/>
          </a:xfrm>
        </p:grpSpPr>
        <p:sp>
          <p:nvSpPr>
            <p:cNvPr id="214023" name="Line 19"/>
            <p:cNvSpPr>
              <a:spLocks noChangeShapeType="1"/>
            </p:cNvSpPr>
            <p:nvPr/>
          </p:nvSpPr>
          <p:spPr bwMode="auto">
            <a:xfrm>
              <a:off x="2517" y="2840"/>
              <a:ext cx="8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4" name="Line 20"/>
            <p:cNvSpPr>
              <a:spLocks noChangeShapeType="1"/>
            </p:cNvSpPr>
            <p:nvPr/>
          </p:nvSpPr>
          <p:spPr bwMode="auto">
            <a:xfrm>
              <a:off x="3334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5" name="Line 21"/>
            <p:cNvSpPr>
              <a:spLocks noChangeShapeType="1"/>
            </p:cNvSpPr>
            <p:nvPr/>
          </p:nvSpPr>
          <p:spPr bwMode="auto">
            <a:xfrm>
              <a:off x="3334" y="3022"/>
              <a:ext cx="1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6" name="Line 22"/>
            <p:cNvSpPr>
              <a:spLocks noChangeShapeType="1"/>
            </p:cNvSpPr>
            <p:nvPr/>
          </p:nvSpPr>
          <p:spPr bwMode="auto">
            <a:xfrm>
              <a:off x="4558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7" name="Line 23"/>
            <p:cNvSpPr>
              <a:spLocks noChangeShapeType="1"/>
            </p:cNvSpPr>
            <p:nvPr/>
          </p:nvSpPr>
          <p:spPr bwMode="auto">
            <a:xfrm flipV="1">
              <a:off x="4558" y="2840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8" name="Line 24"/>
            <p:cNvSpPr>
              <a:spLocks noChangeShapeType="1"/>
            </p:cNvSpPr>
            <p:nvPr/>
          </p:nvSpPr>
          <p:spPr bwMode="auto">
            <a:xfrm>
              <a:off x="2517" y="3884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9" name="Line 25"/>
            <p:cNvSpPr>
              <a:spLocks noChangeShapeType="1"/>
            </p:cNvSpPr>
            <p:nvPr/>
          </p:nvSpPr>
          <p:spPr bwMode="auto">
            <a:xfrm flipH="1" flipV="1">
              <a:off x="2503" y="2387"/>
              <a:ext cx="14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30" name="Text Box 26"/>
            <p:cNvSpPr txBox="1">
              <a:spLocks noChangeArrowheads="1"/>
            </p:cNvSpPr>
            <p:nvPr/>
          </p:nvSpPr>
          <p:spPr bwMode="auto">
            <a:xfrm>
              <a:off x="2004" y="2844"/>
              <a:ext cx="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>
                  <a:latin typeface="Arial" pitchFamily="34" charset="0"/>
                  <a:cs typeface="Arial" pitchFamily="34" charset="0"/>
                </a:rPr>
                <a:t>Write</a:t>
              </a:r>
              <a:endParaRPr lang="en-AU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31" name="Text Box 27"/>
            <p:cNvSpPr txBox="1">
              <a:spLocks noChangeArrowheads="1"/>
            </p:cNvSpPr>
            <p:nvPr/>
          </p:nvSpPr>
          <p:spPr bwMode="auto">
            <a:xfrm>
              <a:off x="2140" y="317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>
                  <a:latin typeface="Arial" pitchFamily="34" charset="0"/>
                  <a:cs typeface="Arial" pitchFamily="34" charset="0"/>
                </a:rPr>
                <a:t>D</a:t>
              </a:r>
              <a:endParaRPr lang="en-AU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32" name="Text Box 28"/>
            <p:cNvSpPr txBox="1">
              <a:spLocks noChangeArrowheads="1"/>
            </p:cNvSpPr>
            <p:nvPr/>
          </p:nvSpPr>
          <p:spPr bwMode="auto">
            <a:xfrm>
              <a:off x="2140" y="3524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>
                  <a:latin typeface="Arial" pitchFamily="34" charset="0"/>
                  <a:cs typeface="Arial" pitchFamily="34" charset="0"/>
                </a:rPr>
                <a:t>Q</a:t>
              </a:r>
              <a:endParaRPr lang="en-AU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33" name="Freeform 29"/>
            <p:cNvSpPr>
              <a:spLocks/>
            </p:cNvSpPr>
            <p:nvPr/>
          </p:nvSpPr>
          <p:spPr bwMode="auto">
            <a:xfrm>
              <a:off x="2517" y="3203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4" name="Freeform 30"/>
            <p:cNvSpPr>
              <a:spLocks/>
            </p:cNvSpPr>
            <p:nvPr/>
          </p:nvSpPr>
          <p:spPr bwMode="auto">
            <a:xfrm>
              <a:off x="3152" y="3203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5" name="Freeform 31"/>
            <p:cNvSpPr>
              <a:spLocks/>
            </p:cNvSpPr>
            <p:nvPr/>
          </p:nvSpPr>
          <p:spPr bwMode="auto">
            <a:xfrm>
              <a:off x="2517" y="3567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6" name="Freeform 32"/>
            <p:cNvSpPr>
              <a:spLocks/>
            </p:cNvSpPr>
            <p:nvPr/>
          </p:nvSpPr>
          <p:spPr bwMode="auto">
            <a:xfrm>
              <a:off x="2698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37" name="Freeform 33"/>
            <p:cNvSpPr>
              <a:spLocks/>
            </p:cNvSpPr>
            <p:nvPr/>
          </p:nvSpPr>
          <p:spPr bwMode="auto">
            <a:xfrm>
              <a:off x="2699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38" name="Freeform 34"/>
            <p:cNvSpPr>
              <a:spLocks/>
            </p:cNvSpPr>
            <p:nvPr/>
          </p:nvSpPr>
          <p:spPr bwMode="auto">
            <a:xfrm>
              <a:off x="4966" y="3566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9" name="Freeform 35"/>
            <p:cNvSpPr>
              <a:spLocks/>
            </p:cNvSpPr>
            <p:nvPr/>
          </p:nvSpPr>
          <p:spPr bwMode="auto">
            <a:xfrm>
              <a:off x="4241" y="3203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40" name="Line 36"/>
            <p:cNvSpPr>
              <a:spLocks noChangeShapeType="1"/>
            </p:cNvSpPr>
            <p:nvPr/>
          </p:nvSpPr>
          <p:spPr bwMode="auto">
            <a:xfrm>
              <a:off x="2698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1" name="Line 37"/>
            <p:cNvSpPr>
              <a:spLocks noChangeShapeType="1"/>
            </p:cNvSpPr>
            <p:nvPr/>
          </p:nvSpPr>
          <p:spPr bwMode="auto">
            <a:xfrm>
              <a:off x="2698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2" name="Line 38"/>
            <p:cNvSpPr>
              <a:spLocks noChangeShapeType="1"/>
            </p:cNvSpPr>
            <p:nvPr/>
          </p:nvSpPr>
          <p:spPr bwMode="auto">
            <a:xfrm>
              <a:off x="3242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3" name="Line 39"/>
            <p:cNvSpPr>
              <a:spLocks noChangeShapeType="1"/>
            </p:cNvSpPr>
            <p:nvPr/>
          </p:nvSpPr>
          <p:spPr bwMode="auto">
            <a:xfrm>
              <a:off x="3242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4" name="Line 40"/>
            <p:cNvSpPr>
              <a:spLocks noChangeShapeType="1"/>
            </p:cNvSpPr>
            <p:nvPr/>
          </p:nvSpPr>
          <p:spPr bwMode="auto">
            <a:xfrm>
              <a:off x="2517" y="265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5" name="Line 41"/>
            <p:cNvSpPr>
              <a:spLocks noChangeShapeType="1"/>
            </p:cNvSpPr>
            <p:nvPr/>
          </p:nvSpPr>
          <p:spPr bwMode="auto">
            <a:xfrm>
              <a:off x="3787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6" name="Line 42"/>
            <p:cNvSpPr>
              <a:spLocks noChangeShapeType="1"/>
            </p:cNvSpPr>
            <p:nvPr/>
          </p:nvSpPr>
          <p:spPr bwMode="auto">
            <a:xfrm>
              <a:off x="3787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7" name="Line 43"/>
            <p:cNvSpPr>
              <a:spLocks noChangeShapeType="1"/>
            </p:cNvSpPr>
            <p:nvPr/>
          </p:nvSpPr>
          <p:spPr bwMode="auto">
            <a:xfrm>
              <a:off x="4331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8" name="Line 44"/>
            <p:cNvSpPr>
              <a:spLocks noChangeShapeType="1"/>
            </p:cNvSpPr>
            <p:nvPr/>
          </p:nvSpPr>
          <p:spPr bwMode="auto">
            <a:xfrm>
              <a:off x="4331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9" name="Line 45"/>
            <p:cNvSpPr>
              <a:spLocks noChangeShapeType="1"/>
            </p:cNvSpPr>
            <p:nvPr/>
          </p:nvSpPr>
          <p:spPr bwMode="auto">
            <a:xfrm>
              <a:off x="4875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0" name="Line 46"/>
            <p:cNvSpPr>
              <a:spLocks noChangeShapeType="1"/>
            </p:cNvSpPr>
            <p:nvPr/>
          </p:nvSpPr>
          <p:spPr bwMode="auto">
            <a:xfrm flipV="1">
              <a:off x="4876" y="2477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1" name="Text Box 47"/>
            <p:cNvSpPr txBox="1">
              <a:spLocks noChangeArrowheads="1"/>
            </p:cNvSpPr>
            <p:nvPr/>
          </p:nvSpPr>
          <p:spPr bwMode="auto">
            <a:xfrm>
              <a:off x="2140" y="2481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>
                  <a:latin typeface="Arial" pitchFamily="34" charset="0"/>
                  <a:cs typeface="Arial" pitchFamily="34" charset="0"/>
                </a:rPr>
                <a:t>Clk</a:t>
              </a:r>
              <a:endParaRPr lang="en-AU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52" name="Freeform 48"/>
            <p:cNvSpPr>
              <a:spLocks/>
            </p:cNvSpPr>
            <p:nvPr/>
          </p:nvSpPr>
          <p:spPr bwMode="auto">
            <a:xfrm>
              <a:off x="2789" y="3566"/>
              <a:ext cx="2178" cy="182"/>
            </a:xfrm>
            <a:custGeom>
              <a:avLst/>
              <a:gdLst>
                <a:gd name="T0" fmla="*/ 0 w 2178"/>
                <a:gd name="T1" fmla="*/ 91 h 182"/>
                <a:gd name="T2" fmla="*/ 46 w 2178"/>
                <a:gd name="T3" fmla="*/ 0 h 182"/>
                <a:gd name="T4" fmla="*/ 2132 w 2178"/>
                <a:gd name="T5" fmla="*/ 0 h 182"/>
                <a:gd name="T6" fmla="*/ 2178 w 2178"/>
                <a:gd name="T7" fmla="*/ 91 h 182"/>
                <a:gd name="T8" fmla="*/ 2132 w 2178"/>
                <a:gd name="T9" fmla="*/ 182 h 182"/>
                <a:gd name="T10" fmla="*/ 46 w 2178"/>
                <a:gd name="T11" fmla="*/ 182 h 182"/>
                <a:gd name="T12" fmla="*/ 0 w 2178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8"/>
                <a:gd name="T22" fmla="*/ 0 h 182"/>
                <a:gd name="T23" fmla="*/ 2178 w 2178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8" h="182">
                  <a:moveTo>
                    <a:pt x="0" y="91"/>
                  </a:moveTo>
                  <a:lnTo>
                    <a:pt x="46" y="0"/>
                  </a:lnTo>
                  <a:lnTo>
                    <a:pt x="2132" y="0"/>
                  </a:lnTo>
                  <a:lnTo>
                    <a:pt x="2178" y="91"/>
                  </a:lnTo>
                  <a:lnTo>
                    <a:pt x="2132" y="182"/>
                  </a:lnTo>
                  <a:lnTo>
                    <a:pt x="46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53" name="Freeform 49"/>
            <p:cNvSpPr>
              <a:spLocks/>
            </p:cNvSpPr>
            <p:nvPr/>
          </p:nvSpPr>
          <p:spPr bwMode="auto">
            <a:xfrm>
              <a:off x="4875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4" name="Freeform 50"/>
            <p:cNvSpPr>
              <a:spLocks/>
            </p:cNvSpPr>
            <p:nvPr/>
          </p:nvSpPr>
          <p:spPr bwMode="auto">
            <a:xfrm>
              <a:off x="4876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5" name="Line 51"/>
            <p:cNvSpPr>
              <a:spLocks noChangeShapeType="1"/>
            </p:cNvSpPr>
            <p:nvPr/>
          </p:nvSpPr>
          <p:spPr bwMode="auto">
            <a:xfrm>
              <a:off x="2698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6" name="Line 52"/>
            <p:cNvSpPr>
              <a:spLocks noChangeShapeType="1"/>
            </p:cNvSpPr>
            <p:nvPr/>
          </p:nvSpPr>
          <p:spPr bwMode="auto">
            <a:xfrm>
              <a:off x="3787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7" name="Line 53"/>
            <p:cNvSpPr>
              <a:spLocks noChangeShapeType="1"/>
            </p:cNvSpPr>
            <p:nvPr/>
          </p:nvSpPr>
          <p:spPr bwMode="auto">
            <a:xfrm>
              <a:off x="4875" y="2387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57612-61F7-4AD7-B6E9-FD7A3307053F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27853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 (</a:t>
            </a:r>
            <a:r>
              <a:rPr lang="en-US" altLang="en-US" smtClean="0">
                <a:solidFill>
                  <a:schemeClr val="accent2"/>
                </a:solidFill>
              </a:rPr>
              <a:t>forwarding)</a:t>
            </a:r>
          </a:p>
        </p:txBody>
      </p:sp>
      <p:sp>
        <p:nvSpPr>
          <p:cNvPr id="278532" name="Text Box 5"/>
          <p:cNvSpPr txBox="1">
            <a:spLocks noChangeArrowheads="1"/>
          </p:cNvSpPr>
          <p:nvPr/>
        </p:nvSpPr>
        <p:spPr bwMode="auto">
          <a:xfrm>
            <a:off x="288925" y="1336675"/>
            <a:ext cx="87915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Ένας τρόπος λύσης είναι να αναδιοργανώσουμε τον κώδικα έτσι ώστε</a:t>
            </a:r>
          </a:p>
          <a:p>
            <a:pPr eaLnBrk="1" hangingPunct="1"/>
            <a:r>
              <a:rPr lang="el-GR" altLang="en-US" sz="2400"/>
              <a:t>να μην χρησιμοποιεί το αποτέλεσμα του </a:t>
            </a:r>
            <a:r>
              <a:rPr lang="en-US" altLang="en-US" sz="2400"/>
              <a:t>load </a:t>
            </a:r>
            <a:r>
              <a:rPr lang="el-GR" altLang="en-US" sz="2400"/>
              <a:t>στην επόμενη εντολή</a:t>
            </a:r>
          </a:p>
          <a:p>
            <a:pPr eaLnBrk="1" hangingPunct="1">
              <a:lnSpc>
                <a:spcPct val="50000"/>
              </a:lnSpc>
            </a:pPr>
            <a:endParaRPr lang="el-GR" altLang="en-US" sz="2400"/>
          </a:p>
          <a:p>
            <a:pPr eaLnBrk="1" hangingPunct="1"/>
            <a:r>
              <a:rPr lang="en-US" altLang="en-US" sz="2400"/>
              <a:t>C </a:t>
            </a:r>
            <a:r>
              <a:rPr lang="el-GR" altLang="en-US" sz="2400"/>
              <a:t>κώδικας για</a:t>
            </a:r>
            <a:r>
              <a:rPr lang="en-US" altLang="en-US" sz="2400"/>
              <a:t>: </a:t>
            </a:r>
            <a:r>
              <a:rPr lang="el-GR" altLang="en-US" sz="2400" b="1">
                <a:solidFill>
                  <a:srgbClr val="008000"/>
                </a:solidFill>
              </a:rPr>
              <a:t>Α = Β + Ε; </a:t>
            </a:r>
            <a:r>
              <a:rPr lang="en-US" altLang="en-US" sz="2400" b="1">
                <a:solidFill>
                  <a:srgbClr val="008000"/>
                </a:solidFill>
              </a:rPr>
              <a:t>C = B + F</a:t>
            </a:r>
            <a:endParaRPr lang="en-GB" altLang="en-US" sz="2400" b="1">
              <a:solidFill>
                <a:srgbClr val="008000"/>
              </a:solidFill>
            </a:endParaRPr>
          </a:p>
        </p:txBody>
      </p:sp>
      <p:grpSp>
        <p:nvGrpSpPr>
          <p:cNvPr id="2" name="Group 1" descr="FORWARDING"/>
          <p:cNvGrpSpPr/>
          <p:nvPr/>
        </p:nvGrpSpPr>
        <p:grpSpPr>
          <a:xfrm>
            <a:off x="777875" y="3225800"/>
            <a:ext cx="7473950" cy="3027363"/>
            <a:chOff x="777875" y="3225800"/>
            <a:chExt cx="7473950" cy="3027363"/>
          </a:xfrm>
        </p:grpSpPr>
        <p:sp>
          <p:nvSpPr>
            <p:cNvPr id="278533" name="Text Box 6"/>
            <p:cNvSpPr txBox="1">
              <a:spLocks noChangeArrowheads="1"/>
            </p:cNvSpPr>
            <p:nvPr/>
          </p:nvSpPr>
          <p:spPr bwMode="auto">
            <a:xfrm>
              <a:off x="2146300" y="3225800"/>
              <a:ext cx="2794000" cy="2587625"/>
            </a:xfrm>
            <a:prstGeom prst="rect">
              <a:avLst/>
            </a:prstGeom>
            <a:solidFill>
              <a:srgbClr val="FFFF99">
                <a:alpha val="3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lw	$t1, 0($t0)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lw	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$t2</a:t>
              </a:r>
              <a:r>
                <a:rPr lang="en-US" altLang="en-US">
                  <a:latin typeface="Lucida Console" pitchFamily="49" charset="0"/>
                  <a:cs typeface="Arial" pitchFamily="34" charset="0"/>
                </a:rPr>
                <a:t>, 4($t0)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add	$t3, $t1, 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$t2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sw	$t3, 12($t0)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lw	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$t4</a:t>
              </a:r>
              <a:r>
                <a:rPr lang="en-US" altLang="en-US">
                  <a:latin typeface="Lucida Console" pitchFamily="49" charset="0"/>
                  <a:cs typeface="Arial" pitchFamily="34" charset="0"/>
                </a:rPr>
                <a:t>, 8($t0)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add	$t5, $t1, 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$t4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sw	$t5, 16($t0)</a:t>
              </a:r>
              <a:endParaRPr lang="en-AU" altLang="en-US">
                <a:latin typeface="Lucida Console" pitchFamily="49" charset="0"/>
                <a:cs typeface="Arial" pitchFamily="34" charset="0"/>
              </a:endParaRPr>
            </a:p>
          </p:txBody>
        </p:sp>
        <p:sp>
          <p:nvSpPr>
            <p:cNvPr id="278534" name="AutoShape 7"/>
            <p:cNvSpPr>
              <a:spLocks/>
            </p:cNvSpPr>
            <p:nvPr/>
          </p:nvSpPr>
          <p:spPr bwMode="auto">
            <a:xfrm>
              <a:off x="777875" y="4078288"/>
              <a:ext cx="914400" cy="401637"/>
            </a:xfrm>
            <a:prstGeom prst="borderCallout1">
              <a:avLst>
                <a:gd name="adj1" fmla="val 28458"/>
                <a:gd name="adj2" fmla="val 108333"/>
                <a:gd name="adj3" fmla="val 25296"/>
                <a:gd name="adj4" fmla="val 14791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800">
                  <a:latin typeface="Arial" pitchFamily="34" charset="0"/>
                  <a:cs typeface="Arial" pitchFamily="34" charset="0"/>
                </a:rPr>
                <a:t>stall</a:t>
              </a:r>
              <a:endParaRPr lang="en-AU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35" name="AutoShape 8"/>
            <p:cNvSpPr>
              <a:spLocks/>
            </p:cNvSpPr>
            <p:nvPr/>
          </p:nvSpPr>
          <p:spPr bwMode="auto">
            <a:xfrm>
              <a:off x="777875" y="5157788"/>
              <a:ext cx="914400" cy="401637"/>
            </a:xfrm>
            <a:prstGeom prst="borderCallout1">
              <a:avLst>
                <a:gd name="adj1" fmla="val 28458"/>
                <a:gd name="adj2" fmla="val 108333"/>
                <a:gd name="adj3" fmla="val 25296"/>
                <a:gd name="adj4" fmla="val 14791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800">
                  <a:latin typeface="Arial" pitchFamily="34" charset="0"/>
                  <a:cs typeface="Arial" pitchFamily="34" charset="0"/>
                </a:rPr>
                <a:t>stall</a:t>
              </a:r>
              <a:endParaRPr lang="en-AU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36" name="Text Box 9"/>
            <p:cNvSpPr txBox="1">
              <a:spLocks noChangeArrowheads="1"/>
            </p:cNvSpPr>
            <p:nvPr/>
          </p:nvSpPr>
          <p:spPr bwMode="auto">
            <a:xfrm>
              <a:off x="5457825" y="3225800"/>
              <a:ext cx="2794000" cy="2587625"/>
            </a:xfrm>
            <a:prstGeom prst="rect">
              <a:avLst/>
            </a:prstGeom>
            <a:solidFill>
              <a:srgbClr val="FFFF99">
                <a:alpha val="4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6286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6286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lw	$t1, 0($t0)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lw	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$t2</a:t>
              </a:r>
              <a:r>
                <a:rPr lang="en-US" altLang="en-US">
                  <a:latin typeface="Lucida Console" pitchFamily="49" charset="0"/>
                  <a:cs typeface="Arial" pitchFamily="34" charset="0"/>
                </a:rPr>
                <a:t>, 4($t0)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lw	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$t4</a:t>
              </a:r>
              <a:r>
                <a:rPr lang="en-US" altLang="en-US">
                  <a:latin typeface="Lucida Console" pitchFamily="49" charset="0"/>
                  <a:cs typeface="Arial" pitchFamily="34" charset="0"/>
                </a:rPr>
                <a:t>, 8($t0)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add	$t3, $t1, 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$t2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sw	$t3, 12($t0)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add	$t5, $t1, </a:t>
              </a:r>
              <a:r>
                <a:rPr lang="en-US" altLang="en-US">
                  <a:solidFill>
                    <a:srgbClr val="FF0000"/>
                  </a:solidFill>
                  <a:latin typeface="Lucida Console" pitchFamily="49" charset="0"/>
                  <a:cs typeface="Arial" pitchFamily="34" charset="0"/>
                </a:rPr>
                <a:t>$t4</a:t>
              </a:r>
            </a:p>
            <a:p>
              <a:pPr>
                <a:spcBef>
                  <a:spcPct val="20000"/>
                </a:spcBef>
              </a:pPr>
              <a:r>
                <a:rPr lang="en-US" altLang="en-US">
                  <a:latin typeface="Lucida Console" pitchFamily="49" charset="0"/>
                  <a:cs typeface="Arial" pitchFamily="34" charset="0"/>
                </a:rPr>
                <a:t>sw	$t5, 16($t0)</a:t>
              </a:r>
              <a:endParaRPr lang="en-AU" altLang="en-US">
                <a:latin typeface="Lucida Console" pitchFamily="49" charset="0"/>
                <a:cs typeface="Arial" pitchFamily="34" charset="0"/>
              </a:endParaRPr>
            </a:p>
          </p:txBody>
        </p:sp>
        <p:sp>
          <p:nvSpPr>
            <p:cNvPr id="278537" name="Line 10"/>
            <p:cNvSpPr>
              <a:spLocks noChangeShapeType="1"/>
            </p:cNvSpPr>
            <p:nvPr/>
          </p:nvSpPr>
          <p:spPr bwMode="auto">
            <a:xfrm flipV="1">
              <a:off x="4572000" y="4221163"/>
              <a:ext cx="936625" cy="6477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38" name="Oval 11"/>
            <p:cNvSpPr>
              <a:spLocks noChangeArrowheads="1"/>
            </p:cNvSpPr>
            <p:nvPr/>
          </p:nvSpPr>
          <p:spPr bwMode="auto">
            <a:xfrm>
              <a:off x="2771775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39" name="Oval 12"/>
            <p:cNvSpPr>
              <a:spLocks noChangeArrowheads="1"/>
            </p:cNvSpPr>
            <p:nvPr/>
          </p:nvSpPr>
          <p:spPr bwMode="auto">
            <a:xfrm>
              <a:off x="4284663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40" name="Oval 13"/>
            <p:cNvSpPr>
              <a:spLocks noChangeArrowheads="1"/>
            </p:cNvSpPr>
            <p:nvPr/>
          </p:nvSpPr>
          <p:spPr bwMode="auto">
            <a:xfrm>
              <a:off x="2771775" y="46529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41" name="Oval 14"/>
            <p:cNvSpPr>
              <a:spLocks noChangeArrowheads="1"/>
            </p:cNvSpPr>
            <p:nvPr/>
          </p:nvSpPr>
          <p:spPr bwMode="auto">
            <a:xfrm>
              <a:off x="4284663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42" name="Oval 15"/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43" name="Oval 16"/>
            <p:cNvSpPr>
              <a:spLocks noChangeArrowheads="1"/>
            </p:cNvSpPr>
            <p:nvPr/>
          </p:nvSpPr>
          <p:spPr bwMode="auto">
            <a:xfrm>
              <a:off x="7596188" y="4292600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44" name="Oval 17"/>
            <p:cNvSpPr>
              <a:spLocks noChangeArrowheads="1"/>
            </p:cNvSpPr>
            <p:nvPr/>
          </p:nvSpPr>
          <p:spPr bwMode="auto">
            <a:xfrm>
              <a:off x="7596188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45" name="Oval 18"/>
            <p:cNvSpPr>
              <a:spLocks noChangeArrowheads="1"/>
            </p:cNvSpPr>
            <p:nvPr/>
          </p:nvSpPr>
          <p:spPr bwMode="auto">
            <a:xfrm>
              <a:off x="6084888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78546" name="Line 19"/>
            <p:cNvSpPr>
              <a:spLocks noChangeShapeType="1"/>
            </p:cNvSpPr>
            <p:nvPr/>
          </p:nvSpPr>
          <p:spPr bwMode="auto">
            <a:xfrm>
              <a:off x="3409950" y="3819525"/>
              <a:ext cx="879475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7" name="Line 20"/>
            <p:cNvSpPr>
              <a:spLocks noChangeShapeType="1"/>
            </p:cNvSpPr>
            <p:nvPr/>
          </p:nvSpPr>
          <p:spPr bwMode="auto">
            <a:xfrm>
              <a:off x="3400425" y="4918075"/>
              <a:ext cx="90328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8" name="Line 21"/>
            <p:cNvSpPr>
              <a:spLocks noChangeShapeType="1"/>
            </p:cNvSpPr>
            <p:nvPr/>
          </p:nvSpPr>
          <p:spPr bwMode="auto">
            <a:xfrm>
              <a:off x="6726238" y="3829050"/>
              <a:ext cx="895350" cy="6080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9" name="Line 22"/>
            <p:cNvSpPr>
              <a:spLocks noChangeShapeType="1"/>
            </p:cNvSpPr>
            <p:nvPr/>
          </p:nvSpPr>
          <p:spPr bwMode="auto">
            <a:xfrm>
              <a:off x="6654800" y="4287838"/>
              <a:ext cx="966788" cy="846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50" name="Text Box 23"/>
            <p:cNvSpPr txBox="1">
              <a:spLocks noChangeArrowheads="1"/>
            </p:cNvSpPr>
            <p:nvPr/>
          </p:nvSpPr>
          <p:spPr bwMode="auto">
            <a:xfrm>
              <a:off x="6300788" y="5876925"/>
              <a:ext cx="1146175" cy="376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11 cycles</a:t>
              </a:r>
              <a:endParaRPr lang="en-AU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51" name="Text Box 24"/>
            <p:cNvSpPr txBox="1">
              <a:spLocks noChangeArrowheads="1"/>
            </p:cNvSpPr>
            <p:nvPr/>
          </p:nvSpPr>
          <p:spPr bwMode="auto">
            <a:xfrm>
              <a:off x="2987675" y="5876925"/>
              <a:ext cx="1146175" cy="376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800">
                  <a:latin typeface="Arial" pitchFamily="34" charset="0"/>
                  <a:cs typeface="Arial" pitchFamily="34" charset="0"/>
                </a:rPr>
                <a:t>13 cycles</a:t>
              </a:r>
              <a:endParaRPr lang="en-AU" altLang="en-US" sz="180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DB1CB-6C6E-4E14-B09A-8EDC3DE3D92A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2795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 (</a:t>
            </a:r>
            <a:r>
              <a:rPr lang="en-US" altLang="en-US" smtClean="0">
                <a:solidFill>
                  <a:schemeClr val="accent2"/>
                </a:solidFill>
              </a:rPr>
              <a:t>branch prediction)</a:t>
            </a:r>
          </a:p>
        </p:txBody>
      </p:sp>
      <p:pic>
        <p:nvPicPr>
          <p:cNvPr id="279556" name="Picture 5" descr="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4" r="27323" b="48175"/>
          <a:stretch/>
        </p:blipFill>
        <p:spPr>
          <a:xfrm>
            <a:off x="1295400" y="1066800"/>
            <a:ext cx="6300000" cy="529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EFBA2-6707-428F-8776-09966718CA47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281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sp>
        <p:nvSpPr>
          <p:cNvPr id="281604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71961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/>
              <a:t>Τι άλλαξε στο </a:t>
            </a:r>
            <a:r>
              <a:rPr lang="en-US" altLang="en-US"/>
              <a:t>hardware?</a:t>
            </a:r>
          </a:p>
          <a:p>
            <a:pPr eaLnBrk="1" hangingPunct="1">
              <a:lnSpc>
                <a:spcPct val="40000"/>
              </a:lnSpc>
            </a:pPr>
            <a:endParaRPr lang="en-US" altLang="en-US"/>
          </a:p>
          <a:p>
            <a:pPr eaLnBrk="1" hangingPunct="1"/>
            <a:r>
              <a:rPr lang="en-US" altLang="en-US"/>
              <a:t>      </a:t>
            </a:r>
            <a:r>
              <a:rPr lang="el-GR" altLang="en-US"/>
              <a:t>Βάλαμε τέσσερα επίπεδα από </a:t>
            </a:r>
            <a:r>
              <a:rPr lang="en-US" altLang="en-US"/>
              <a:t>Register Files (register banks,</a:t>
            </a:r>
          </a:p>
          <a:p>
            <a:pPr eaLnBrk="1" hangingPunct="1"/>
            <a:r>
              <a:rPr lang="en-US" altLang="en-US"/>
              <a:t>      </a:t>
            </a:r>
            <a:r>
              <a:rPr lang="el-GR" altLang="en-US"/>
              <a:t>τράπεζα</a:t>
            </a:r>
            <a:r>
              <a:rPr lang="en-US" altLang="en-US"/>
              <a:t> </a:t>
            </a:r>
            <a:r>
              <a:rPr lang="el-GR" altLang="en-US"/>
              <a:t>καταχωρητών</a:t>
            </a:r>
            <a:r>
              <a:rPr lang="en-US" altLang="en-US"/>
              <a:t>)</a:t>
            </a:r>
            <a:r>
              <a:rPr lang="el-GR" altLang="en-US"/>
              <a:t> μεταξύ των πέντε</a:t>
            </a:r>
            <a:r>
              <a:rPr lang="en-US" altLang="en-US"/>
              <a:t> </a:t>
            </a:r>
            <a:r>
              <a:rPr lang="el-GR" altLang="en-US"/>
              <a:t>επιπέδων του </a:t>
            </a:r>
            <a:r>
              <a:rPr lang="en-US" altLang="en-US"/>
              <a:t>pipeline!</a:t>
            </a:r>
          </a:p>
        </p:txBody>
      </p:sp>
      <p:pic>
        <p:nvPicPr>
          <p:cNvPr id="281605" name="Picture 4" descr="PIPEL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6868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2627" name="Picture 4" descr="LW FETC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460647" cy="4582859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72645-E88F-4FA0-8834-098A8EC4CB51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282628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Pipelining: </a:t>
            </a:r>
            <a:r>
              <a:rPr lang="en-US" altLang="en-US" sz="4400">
                <a:solidFill>
                  <a:schemeClr val="accent2"/>
                </a:solidFill>
                <a:latin typeface="Courier New" pitchFamily="49" charset="0"/>
                <a:cs typeface="Arial" pitchFamily="34" charset="0"/>
              </a:rPr>
              <a:t>lw</a:t>
            </a:r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 fetch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1FD94-0A81-4FED-AEE6-90529C395DDC}" type="slidenum">
              <a:rPr lang="en-US"/>
              <a:pPr>
                <a:defRPr/>
              </a:pPr>
              <a:t>74</a:t>
            </a:fld>
            <a:endParaRPr lang="en-US"/>
          </a:p>
        </p:txBody>
      </p:sp>
      <p:pic>
        <p:nvPicPr>
          <p:cNvPr id="283652" name="Picture 5" descr="DECOD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067800" cy="5008563"/>
          </a:xfrm>
          <a:noFill/>
        </p:spPr>
      </p:pic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Pipelining: </a:t>
            </a:r>
            <a:r>
              <a:rPr lang="en-US" altLang="en-US" sz="4400">
                <a:solidFill>
                  <a:schemeClr val="accent2"/>
                </a:solidFill>
                <a:latin typeface="Courier New" pitchFamily="49" charset="0"/>
                <a:cs typeface="Arial" pitchFamily="34" charset="0"/>
              </a:rPr>
              <a:t>lw</a:t>
            </a:r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 decode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DEB70-656A-4834-81D7-DD5959AA332B}" type="slidenum">
              <a:rPr lang="en-US"/>
              <a:pPr>
                <a:defRPr/>
              </a:pPr>
              <a:t>75</a:t>
            </a:fld>
            <a:endParaRPr lang="en-US"/>
          </a:p>
        </p:txBody>
      </p:sp>
      <p:pic>
        <p:nvPicPr>
          <p:cNvPr id="284676" name="Picture 3" descr="EXECU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143000"/>
            <a:ext cx="9067800" cy="5030788"/>
          </a:xfrm>
          <a:noFill/>
        </p:spPr>
      </p:pic>
      <p:sp>
        <p:nvSpPr>
          <p:cNvPr id="284675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Pipelining: </a:t>
            </a:r>
            <a:r>
              <a:rPr lang="en-US" altLang="en-US" sz="4400">
                <a:solidFill>
                  <a:schemeClr val="accent2"/>
                </a:solidFill>
                <a:latin typeface="Courier New" pitchFamily="49" charset="0"/>
                <a:cs typeface="Arial" pitchFamily="34" charset="0"/>
              </a:rPr>
              <a:t>lw</a:t>
            </a:r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573A9-0558-4A10-A39B-0C63DDF021F6}" type="slidenum">
              <a:rPr lang="en-US"/>
              <a:pPr>
                <a:defRPr/>
              </a:pPr>
              <a:t>76</a:t>
            </a:fld>
            <a:endParaRPr lang="en-US"/>
          </a:p>
        </p:txBody>
      </p:sp>
      <p:pic>
        <p:nvPicPr>
          <p:cNvPr id="285700" name="Picture 3" descr="MEMOR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915400" cy="4813300"/>
          </a:xfrm>
          <a:noFill/>
        </p:spPr>
      </p:pic>
      <p:sp>
        <p:nvSpPr>
          <p:cNvPr id="285699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Pipelining: </a:t>
            </a:r>
            <a:r>
              <a:rPr lang="en-US" altLang="en-US" sz="4400">
                <a:solidFill>
                  <a:schemeClr val="accent2"/>
                </a:solidFill>
                <a:latin typeface="Courier New" pitchFamily="49" charset="0"/>
                <a:cs typeface="Arial" pitchFamily="34" charset="0"/>
              </a:rPr>
              <a:t>lw</a:t>
            </a:r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03A49-00B7-463E-BA06-70F157F942FE}" type="slidenum">
              <a:rPr lang="en-US"/>
              <a:pPr>
                <a:defRPr/>
              </a:pPr>
              <a:t>77</a:t>
            </a:fld>
            <a:endParaRPr lang="en-US"/>
          </a:p>
        </p:txBody>
      </p:sp>
      <p:pic>
        <p:nvPicPr>
          <p:cNvPr id="286724" name="Picture 3" descr="WRITE BAC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8915400" cy="4708525"/>
          </a:xfrm>
          <a:noFill/>
        </p:spPr>
      </p:pic>
      <p:sp>
        <p:nvSpPr>
          <p:cNvPr id="286723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accent2"/>
                </a:solidFill>
                <a:cs typeface="Arial" pitchFamily="34" charset="0"/>
              </a:rPr>
              <a:t>Pipelining: </a:t>
            </a:r>
            <a:r>
              <a:rPr lang="en-US" altLang="en-US" sz="4400" dirty="0" err="1">
                <a:solidFill>
                  <a:schemeClr val="accent2"/>
                </a:solidFill>
                <a:latin typeface="Courier New" pitchFamily="49" charset="0"/>
                <a:cs typeface="Arial" pitchFamily="34" charset="0"/>
              </a:rPr>
              <a:t>lw</a:t>
            </a:r>
            <a:r>
              <a:rPr lang="en-US" altLang="en-US" sz="4400" dirty="0">
                <a:solidFill>
                  <a:schemeClr val="accent2"/>
                </a:solidFill>
                <a:cs typeface="Arial" pitchFamily="34" charset="0"/>
              </a:rPr>
              <a:t> write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97D7F-C6E5-4646-B4AE-459E45F530D0}" type="slidenum">
              <a:rPr lang="en-US"/>
              <a:pPr>
                <a:defRPr/>
              </a:pPr>
              <a:t>78</a:t>
            </a:fld>
            <a:endParaRPr lang="en-US"/>
          </a:p>
        </p:txBody>
      </p:sp>
      <p:pic>
        <p:nvPicPr>
          <p:cNvPr id="287748" name="Picture 5" descr="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04988"/>
            <a:ext cx="8610600" cy="3984625"/>
          </a:xfrm>
          <a:noFill/>
        </p:spPr>
      </p:pic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cs typeface="Arial" pitchFamily="34" charset="0"/>
              </a:rPr>
              <a:t>Pipelining: </a:t>
            </a:r>
            <a:r>
              <a:rPr lang="en-US" sz="4400">
                <a:solidFill>
                  <a:schemeClr val="accent2"/>
                </a:solidFill>
                <a:latin typeface="Courier New" pitchFamily="49" charset="0"/>
                <a:cs typeface="Arial" pitchFamily="34" charset="0"/>
              </a:rPr>
              <a:t>lw</a:t>
            </a:r>
            <a:r>
              <a:rPr lang="en-US" sz="4400">
                <a:solidFill>
                  <a:schemeClr val="accent2"/>
                </a:solidFill>
                <a:cs typeface="Arial" pitchFamily="34" charset="0"/>
              </a:rPr>
              <a:t> write back </a:t>
            </a:r>
            <a:r>
              <a:rPr lang="el-GR" sz="440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l-GR" sz="4400">
                <a:solidFill>
                  <a:schemeClr val="accent2"/>
                </a:solidFill>
                <a:cs typeface="Arial" pitchFamily="34" charset="0"/>
              </a:rPr>
            </a:b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</a:t>
            </a:r>
            <a:r>
              <a:rPr lang="el-G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σωστή έκδοση)</a:t>
            </a:r>
            <a:endParaRPr lang="en-US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160B0-B60D-4805-A302-4B7313E57E0A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288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grpSp>
        <p:nvGrpSpPr>
          <p:cNvPr id="288772" name="Group 3" descr="BACKGROUND"/>
          <p:cNvGrpSpPr>
            <a:grpSpLocks/>
          </p:cNvGrpSpPr>
          <p:nvPr/>
        </p:nvGrpSpPr>
        <p:grpSpPr bwMode="auto">
          <a:xfrm>
            <a:off x="1066800" y="1676400"/>
            <a:ext cx="3298825" cy="1066800"/>
            <a:chOff x="1560" y="1152"/>
            <a:chExt cx="2124" cy="528"/>
          </a:xfrm>
        </p:grpSpPr>
        <p:grpSp>
          <p:nvGrpSpPr>
            <p:cNvPr id="288776" name="Group 4"/>
            <p:cNvGrpSpPr>
              <a:grpSpLocks/>
            </p:cNvGrpSpPr>
            <p:nvPr/>
          </p:nvGrpSpPr>
          <p:grpSpPr bwMode="auto">
            <a:xfrm>
              <a:off x="2482" y="1152"/>
              <a:ext cx="228" cy="481"/>
              <a:chOff x="2202" y="1413"/>
              <a:chExt cx="228" cy="481"/>
            </a:xfrm>
          </p:grpSpPr>
          <p:sp>
            <p:nvSpPr>
              <p:cNvPr id="288806" name="Freeform 5"/>
              <p:cNvSpPr>
                <a:spLocks/>
              </p:cNvSpPr>
              <p:nvPr/>
            </p:nvSpPr>
            <p:spPr bwMode="auto">
              <a:xfrm>
                <a:off x="2217" y="1413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7" name="Rectangle 6"/>
              <p:cNvSpPr>
                <a:spLocks noChangeArrowheads="1"/>
              </p:cNvSpPr>
              <p:nvPr/>
            </p:nvSpPr>
            <p:spPr bwMode="auto">
              <a:xfrm rot="5400000">
                <a:off x="2162" y="1489"/>
                <a:ext cx="29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ALU</a:t>
                </a:r>
              </a:p>
            </p:txBody>
          </p:sp>
        </p:grpSp>
        <p:grpSp>
          <p:nvGrpSpPr>
            <p:cNvPr id="288777" name="Group 7"/>
            <p:cNvGrpSpPr>
              <a:grpSpLocks/>
            </p:cNvGrpSpPr>
            <p:nvPr/>
          </p:nvGrpSpPr>
          <p:grpSpPr bwMode="auto">
            <a:xfrm>
              <a:off x="1560" y="1248"/>
              <a:ext cx="351" cy="289"/>
              <a:chOff x="1280" y="1509"/>
              <a:chExt cx="351" cy="289"/>
            </a:xfrm>
          </p:grpSpPr>
          <p:sp>
            <p:nvSpPr>
              <p:cNvPr id="288802" name="Rectangle 8"/>
              <p:cNvSpPr>
                <a:spLocks noChangeArrowheads="1"/>
              </p:cNvSpPr>
              <p:nvPr/>
            </p:nvSpPr>
            <p:spPr bwMode="auto">
              <a:xfrm>
                <a:off x="1280" y="1511"/>
                <a:ext cx="26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IM</a:t>
                </a:r>
              </a:p>
            </p:txBody>
          </p:sp>
          <p:grpSp>
            <p:nvGrpSpPr>
              <p:cNvPr id="288803" name="Group 9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288804" name="Freeform 10"/>
                <p:cNvSpPr>
                  <a:spLocks/>
                </p:cNvSpPr>
                <p:nvPr/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5" name="Freeform 11"/>
                <p:cNvSpPr>
                  <a:spLocks/>
                </p:cNvSpPr>
                <p:nvPr/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8778" name="Rectangle 12"/>
            <p:cNvSpPr>
              <a:spLocks noChangeArrowheads="1"/>
            </p:cNvSpPr>
            <p:nvPr/>
          </p:nvSpPr>
          <p:spPr bwMode="auto">
            <a:xfrm>
              <a:off x="2012" y="1255"/>
              <a:ext cx="3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Reg</a:t>
              </a:r>
            </a:p>
          </p:txBody>
        </p:sp>
        <p:grpSp>
          <p:nvGrpSpPr>
            <p:cNvPr id="288779" name="Group 13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288800" name="Freeform 14"/>
              <p:cNvSpPr>
                <a:spLocks/>
              </p:cNvSpPr>
              <p:nvPr/>
            </p:nvSpPr>
            <p:spPr bwMode="auto">
              <a:xfrm>
                <a:off x="1751" y="1509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1" name="Freeform 15"/>
              <p:cNvSpPr>
                <a:spLocks/>
              </p:cNvSpPr>
              <p:nvPr/>
            </p:nvSpPr>
            <p:spPr bwMode="auto">
              <a:xfrm>
                <a:off x="1899" y="1509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780" name="Line 16"/>
            <p:cNvSpPr>
              <a:spLocks noChangeShapeType="1"/>
            </p:cNvSpPr>
            <p:nvPr/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1" name="Freeform 17"/>
            <p:cNvSpPr>
              <a:spLocks/>
            </p:cNvSpPr>
            <p:nvPr/>
          </p:nvSpPr>
          <p:spPr bwMode="auto">
            <a:xfrm>
              <a:off x="1984" y="1296"/>
              <a:ext cx="48" cy="97"/>
            </a:xfrm>
            <a:custGeom>
              <a:avLst/>
              <a:gdLst>
                <a:gd name="T0" fmla="*/ 0 w 48"/>
                <a:gd name="T1" fmla="*/ 96 h 97"/>
                <a:gd name="T2" fmla="*/ 0 w 48"/>
                <a:gd name="T3" fmla="*/ 0 h 97"/>
                <a:gd name="T4" fmla="*/ 47 w 48"/>
                <a:gd name="T5" fmla="*/ 0 h 97"/>
                <a:gd name="T6" fmla="*/ 47 w 48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7"/>
                <a:gd name="T14" fmla="*/ 48 w 48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2" name="Line 18"/>
            <p:cNvSpPr>
              <a:spLocks noChangeShapeType="1"/>
            </p:cNvSpPr>
            <p:nvPr/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3" name="Rectangle 19"/>
            <p:cNvSpPr>
              <a:spLocks noChangeArrowheads="1"/>
            </p:cNvSpPr>
            <p:nvPr/>
          </p:nvSpPr>
          <p:spPr bwMode="auto">
            <a:xfrm>
              <a:off x="2829" y="1250"/>
              <a:ext cx="3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DM</a:t>
              </a:r>
            </a:p>
          </p:txBody>
        </p:sp>
        <p:grpSp>
          <p:nvGrpSpPr>
            <p:cNvPr id="288784" name="Group 20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88798" name="Freeform 21"/>
              <p:cNvSpPr>
                <a:spLocks/>
              </p:cNvSpPr>
              <p:nvPr/>
            </p:nvSpPr>
            <p:spPr bwMode="auto">
              <a:xfrm>
                <a:off x="2600" y="1509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9" name="Freeform 22"/>
              <p:cNvSpPr>
                <a:spLocks/>
              </p:cNvSpPr>
              <p:nvPr/>
            </p:nvSpPr>
            <p:spPr bwMode="auto">
              <a:xfrm>
                <a:off x="2761" y="1509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785" name="Rectangle 23"/>
            <p:cNvSpPr>
              <a:spLocks noChangeArrowheads="1"/>
            </p:cNvSpPr>
            <p:nvPr/>
          </p:nvSpPr>
          <p:spPr bwMode="auto">
            <a:xfrm>
              <a:off x="3321" y="1250"/>
              <a:ext cx="3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600" b="1">
                  <a:latin typeface="Arial" pitchFamily="34" charset="0"/>
                  <a:cs typeface="Arial" pitchFamily="34" charset="0"/>
                </a:rPr>
                <a:t>Reg</a:t>
              </a:r>
            </a:p>
          </p:txBody>
        </p:sp>
        <p:grpSp>
          <p:nvGrpSpPr>
            <p:cNvPr id="288786" name="Group 24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88796" name="Freeform 25"/>
              <p:cNvSpPr>
                <a:spLocks/>
              </p:cNvSpPr>
              <p:nvPr/>
            </p:nvSpPr>
            <p:spPr bwMode="auto">
              <a:xfrm>
                <a:off x="3068" y="1509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7" name="Freeform 26"/>
              <p:cNvSpPr>
                <a:spLocks/>
              </p:cNvSpPr>
              <p:nvPr/>
            </p:nvSpPr>
            <p:spPr bwMode="auto">
              <a:xfrm>
                <a:off x="3209" y="1509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787" name="Line 27"/>
            <p:cNvSpPr>
              <a:spLocks noChangeShapeType="1"/>
            </p:cNvSpPr>
            <p:nvPr/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8" name="Line 28"/>
            <p:cNvSpPr>
              <a:spLocks noChangeShapeType="1"/>
            </p:cNvSpPr>
            <p:nvPr/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9" name="Line 29"/>
            <p:cNvSpPr>
              <a:spLocks noChangeShapeType="1"/>
            </p:cNvSpPr>
            <p:nvPr/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90" name="Line 30"/>
            <p:cNvSpPr>
              <a:spLocks noChangeShapeType="1"/>
            </p:cNvSpPr>
            <p:nvPr/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1" name="Line 31"/>
            <p:cNvSpPr>
              <a:spLocks noChangeShapeType="1"/>
            </p:cNvSpPr>
            <p:nvPr/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2" name="Line 32"/>
            <p:cNvSpPr>
              <a:spLocks noChangeShapeType="1"/>
            </p:cNvSpPr>
            <p:nvPr/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3" name="Line 33"/>
            <p:cNvSpPr>
              <a:spLocks noChangeShapeType="1"/>
            </p:cNvSpPr>
            <p:nvPr/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4" name="Line 34"/>
            <p:cNvSpPr>
              <a:spLocks noChangeShapeType="1"/>
            </p:cNvSpPr>
            <p:nvPr/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5" name="Line 35"/>
            <p:cNvSpPr>
              <a:spLocks noChangeShapeType="1"/>
            </p:cNvSpPr>
            <p:nvPr/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773" name="Text Box 36"/>
          <p:cNvSpPr txBox="1">
            <a:spLocks noChangeArrowheads="1"/>
          </p:cNvSpPr>
          <p:nvPr/>
        </p:nvSpPr>
        <p:spPr bwMode="auto">
          <a:xfrm>
            <a:off x="533400" y="1066800"/>
            <a:ext cx="577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Σχηματική αναπαράσταση του </a:t>
            </a:r>
            <a:r>
              <a:rPr lang="en-US" altLang="en-US" sz="2400"/>
              <a:t>MIPS pipeline</a:t>
            </a:r>
          </a:p>
        </p:txBody>
      </p:sp>
      <p:pic>
        <p:nvPicPr>
          <p:cNvPr id="288774" name="Picture 37" descr="PIPEL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6324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8775" name="Text Box 38"/>
          <p:cNvSpPr txBox="1">
            <a:spLocks noChangeArrowheads="1"/>
          </p:cNvSpPr>
          <p:nvPr/>
        </p:nvSpPr>
        <p:spPr bwMode="auto">
          <a:xfrm>
            <a:off x="228600" y="3581400"/>
            <a:ext cx="2311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b="1">
                <a:solidFill>
                  <a:srgbClr val="008000"/>
                </a:solidFill>
              </a:rPr>
              <a:t>Παράδειγμα </a:t>
            </a:r>
          </a:p>
          <a:p>
            <a:pPr eaLnBrk="1" hangingPunct="1"/>
            <a:r>
              <a:rPr lang="el-GR" altLang="en-US" b="1">
                <a:solidFill>
                  <a:srgbClr val="008000"/>
                </a:solidFill>
              </a:rPr>
              <a:t>εκτέλεσης τριών</a:t>
            </a:r>
          </a:p>
          <a:p>
            <a:pPr eaLnBrk="1" hangingPunct="1"/>
            <a:r>
              <a:rPr lang="el-GR" altLang="en-US" b="1">
                <a:solidFill>
                  <a:srgbClr val="008000"/>
                </a:solidFill>
              </a:rPr>
              <a:t>εντολών με </a:t>
            </a:r>
            <a:r>
              <a:rPr lang="en-US" altLang="en-US" b="1">
                <a:solidFill>
                  <a:srgbClr val="008000"/>
                </a:solidFill>
              </a:rPr>
              <a:t>pipeline</a:t>
            </a:r>
          </a:p>
          <a:p>
            <a:pPr eaLnBrk="1" hangingPunct="1"/>
            <a:endParaRPr lang="el-GR" altLang="en-US" b="1">
              <a:solidFill>
                <a:srgbClr val="008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el-GR" altLang="en-US"/>
              <a:t>Όταν το </a:t>
            </a:r>
            <a:r>
              <a:rPr lang="en-US" altLang="en-US"/>
              <a:t>pipeline</a:t>
            </a:r>
          </a:p>
          <a:p>
            <a:pPr eaLnBrk="1" hangingPunct="1"/>
            <a:r>
              <a:rPr lang="en-US" altLang="en-US"/>
              <a:t>  </a:t>
            </a:r>
            <a:r>
              <a:rPr lang="el-GR" altLang="en-US"/>
              <a:t>είναι γεμάτο τότε</a:t>
            </a:r>
          </a:p>
          <a:p>
            <a:pPr eaLnBrk="1" hangingPunct="1"/>
            <a:r>
              <a:rPr lang="en-US" altLang="en-US"/>
              <a:t>  </a:t>
            </a:r>
            <a:r>
              <a:rPr lang="el-GR" altLang="en-US"/>
              <a:t>έχουμε </a:t>
            </a:r>
            <a:r>
              <a:rPr lang="en-US" altLang="en-US"/>
              <a:t>CPI=1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AF616-A99A-46AD-B456-A23993380B8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150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150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10600" cy="1368580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/>
            <a:r>
              <a:rPr lang="el-GR" altLang="en-US" sz="2800" dirty="0" smtClean="0"/>
              <a:t>Η </a:t>
            </a:r>
            <a:r>
              <a:rPr lang="el-GR" altLang="en-US" sz="2800" b="1" dirty="0" smtClean="0">
                <a:solidFill>
                  <a:srgbClr val="FF9900"/>
                </a:solidFill>
              </a:rPr>
              <a:t>αναζήτηση (</a:t>
            </a:r>
            <a:r>
              <a:rPr lang="en-US" altLang="en-US" sz="2800" b="1" dirty="0" smtClean="0">
                <a:solidFill>
                  <a:srgbClr val="FF9900"/>
                </a:solidFill>
              </a:rPr>
              <a:t>fetching)</a:t>
            </a:r>
            <a:r>
              <a:rPr lang="en-US" altLang="en-US" sz="2800" dirty="0" smtClean="0"/>
              <a:t> </a:t>
            </a:r>
            <a:r>
              <a:rPr lang="el-GR" altLang="en-US" sz="2800" dirty="0" smtClean="0"/>
              <a:t>εντολών:</a:t>
            </a:r>
            <a:endParaRPr lang="en-US" altLang="en-US" sz="2800" dirty="0" smtClean="0"/>
          </a:p>
          <a:p>
            <a:pPr lvl="1" eaLnBrk="1" hangingPunct="1"/>
            <a:r>
              <a:rPr lang="el-GR" altLang="en-US" sz="2400" dirty="0" smtClean="0"/>
              <a:t>διαβάζει την εντολή από την</a:t>
            </a:r>
            <a:r>
              <a:rPr lang="en-US" altLang="en-US" sz="2400" dirty="0" smtClean="0"/>
              <a:t> Instruction Memory</a:t>
            </a:r>
          </a:p>
          <a:p>
            <a:pPr lvl="1" eaLnBrk="1" hangingPunct="1"/>
            <a:r>
              <a:rPr lang="el-GR" altLang="en-US" sz="2400" dirty="0" smtClean="0"/>
              <a:t>ενημερώνει τον </a:t>
            </a:r>
            <a:r>
              <a:rPr lang="en-US" altLang="en-US" sz="2400" dirty="0" smtClean="0"/>
              <a:t> PC </a:t>
            </a:r>
            <a:r>
              <a:rPr lang="el-GR" altLang="en-US" sz="2400" dirty="0" smtClean="0"/>
              <a:t>με τη διεύθυνση της επόμενης εντολής</a:t>
            </a:r>
            <a:endParaRPr lang="en-US" altLang="en-US" sz="2400" dirty="0" smtClean="0"/>
          </a:p>
        </p:txBody>
      </p:sp>
      <p:grpSp>
        <p:nvGrpSpPr>
          <p:cNvPr id="2" name="Group 1" descr="datapath"/>
          <p:cNvGrpSpPr/>
          <p:nvPr/>
        </p:nvGrpSpPr>
        <p:grpSpPr>
          <a:xfrm>
            <a:off x="3048000" y="2667000"/>
            <a:ext cx="2590800" cy="2743200"/>
            <a:chOff x="3048000" y="2667000"/>
            <a:chExt cx="2590800" cy="2743200"/>
          </a:xfrm>
        </p:grpSpPr>
        <p:grpSp>
          <p:nvGrpSpPr>
            <p:cNvPr id="215045" name="Group 6"/>
            <p:cNvGrpSpPr>
              <a:grpSpLocks/>
            </p:cNvGrpSpPr>
            <p:nvPr/>
          </p:nvGrpSpPr>
          <p:grpSpPr bwMode="auto">
            <a:xfrm>
              <a:off x="4572000" y="2819400"/>
              <a:ext cx="381000" cy="990600"/>
              <a:chOff x="1392" y="2880"/>
              <a:chExt cx="288" cy="480"/>
            </a:xfrm>
          </p:grpSpPr>
          <p:sp>
            <p:nvSpPr>
              <p:cNvPr id="215066" name="Line 7"/>
              <p:cNvSpPr>
                <a:spLocks noChangeShapeType="1"/>
              </p:cNvSpPr>
              <p:nvPr/>
            </p:nvSpPr>
            <p:spPr bwMode="auto">
              <a:xfrm>
                <a:off x="1392" y="3072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67" name="Line 8"/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68" name="Line 9"/>
              <p:cNvSpPr>
                <a:spLocks noChangeShapeType="1"/>
              </p:cNvSpPr>
              <p:nvPr/>
            </p:nvSpPr>
            <p:spPr bwMode="auto">
              <a:xfrm flipV="1">
                <a:off x="1392" y="288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69" name="Line 10"/>
              <p:cNvSpPr>
                <a:spLocks noChangeShapeType="1"/>
              </p:cNvSpPr>
              <p:nvPr/>
            </p:nvSpPr>
            <p:spPr bwMode="auto">
              <a:xfrm flipV="1">
                <a:off x="1392" y="316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70" name="Line 11"/>
              <p:cNvSpPr>
                <a:spLocks noChangeShapeType="1"/>
              </p:cNvSpPr>
              <p:nvPr/>
            </p:nvSpPr>
            <p:spPr bwMode="auto">
              <a:xfrm flipV="1">
                <a:off x="1392" y="3216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71" name="Line 12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72" name="Line 13"/>
              <p:cNvSpPr>
                <a:spLocks noChangeShapeType="1"/>
              </p:cNvSpPr>
              <p:nvPr/>
            </p:nvSpPr>
            <p:spPr bwMode="auto">
              <a:xfrm>
                <a:off x="1392" y="2880"/>
                <a:ext cx="28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046" name="Rectangle 14"/>
            <p:cNvSpPr>
              <a:spLocks noChangeArrowheads="1"/>
            </p:cNvSpPr>
            <p:nvPr/>
          </p:nvSpPr>
          <p:spPr bwMode="auto">
            <a:xfrm>
              <a:off x="3886200" y="3962400"/>
              <a:ext cx="1447800" cy="1447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5047" name="Rectangle 15"/>
            <p:cNvSpPr>
              <a:spLocks noChangeArrowheads="1"/>
            </p:cNvSpPr>
            <p:nvPr/>
          </p:nvSpPr>
          <p:spPr bwMode="auto">
            <a:xfrm>
              <a:off x="3352800" y="4343400"/>
              <a:ext cx="2286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15048" name="Line 16"/>
            <p:cNvSpPr>
              <a:spLocks noChangeShapeType="1"/>
            </p:cNvSpPr>
            <p:nvPr/>
          </p:nvSpPr>
          <p:spPr bwMode="auto">
            <a:xfrm>
              <a:off x="5334000" y="4724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49" name="Line 17"/>
            <p:cNvSpPr>
              <a:spLocks noChangeShapeType="1"/>
            </p:cNvSpPr>
            <p:nvPr/>
          </p:nvSpPr>
          <p:spPr bwMode="auto">
            <a:xfrm>
              <a:off x="3581400" y="4724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0" name="Line 18"/>
            <p:cNvSpPr>
              <a:spLocks noChangeShapeType="1"/>
            </p:cNvSpPr>
            <p:nvPr/>
          </p:nvSpPr>
          <p:spPr bwMode="auto">
            <a:xfrm>
              <a:off x="3657600" y="29718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1" name="Line 19"/>
            <p:cNvSpPr>
              <a:spLocks noChangeShapeType="1"/>
            </p:cNvSpPr>
            <p:nvPr/>
          </p:nvSpPr>
          <p:spPr bwMode="auto">
            <a:xfrm>
              <a:off x="4191000" y="36576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2" name="Line 20"/>
            <p:cNvSpPr>
              <a:spLocks noChangeShapeType="1"/>
            </p:cNvSpPr>
            <p:nvPr/>
          </p:nvSpPr>
          <p:spPr bwMode="auto">
            <a:xfrm>
              <a:off x="5257800" y="26670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3" name="Line 21"/>
            <p:cNvSpPr>
              <a:spLocks noChangeShapeType="1"/>
            </p:cNvSpPr>
            <p:nvPr/>
          </p:nvSpPr>
          <p:spPr bwMode="auto">
            <a:xfrm>
              <a:off x="4953000" y="32766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4" name="Text Box 22"/>
            <p:cNvSpPr txBox="1">
              <a:spLocks noChangeArrowheads="1"/>
            </p:cNvSpPr>
            <p:nvPr/>
          </p:nvSpPr>
          <p:spPr bwMode="auto">
            <a:xfrm>
              <a:off x="3810000" y="4495800"/>
              <a:ext cx="741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Read</a:t>
              </a:r>
            </a:p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215055" name="Text Box 23"/>
            <p:cNvSpPr txBox="1">
              <a:spLocks noChangeArrowheads="1"/>
            </p:cNvSpPr>
            <p:nvPr/>
          </p:nvSpPr>
          <p:spPr bwMode="auto">
            <a:xfrm>
              <a:off x="4572000" y="4572000"/>
              <a:ext cx="8858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cs typeface="Arial" pitchFamily="34" charset="0"/>
                </a:rPr>
                <a:t>Instruction</a:t>
              </a:r>
            </a:p>
          </p:txBody>
        </p:sp>
        <p:sp>
          <p:nvSpPr>
            <p:cNvPr id="215056" name="Text Box 24"/>
            <p:cNvSpPr txBox="1">
              <a:spLocks noChangeArrowheads="1"/>
            </p:cNvSpPr>
            <p:nvPr/>
          </p:nvSpPr>
          <p:spPr bwMode="auto">
            <a:xfrm>
              <a:off x="4114800" y="4038600"/>
              <a:ext cx="973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Instruction</a:t>
              </a:r>
            </a:p>
            <a:p>
              <a:pPr algn="ctr"/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Memory</a:t>
              </a:r>
            </a:p>
          </p:txBody>
        </p:sp>
        <p:sp>
          <p:nvSpPr>
            <p:cNvPr id="215057" name="Text Box 25"/>
            <p:cNvSpPr txBox="1">
              <a:spLocks noChangeArrowheads="1"/>
            </p:cNvSpPr>
            <p:nvPr/>
          </p:nvSpPr>
          <p:spPr bwMode="auto">
            <a:xfrm>
              <a:off x="4572000" y="3200400"/>
              <a:ext cx="4810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Add</a:t>
              </a:r>
            </a:p>
          </p:txBody>
        </p:sp>
        <p:sp>
          <p:nvSpPr>
            <p:cNvPr id="215058" name="Text Box 26"/>
            <p:cNvSpPr txBox="1">
              <a:spLocks noChangeArrowheads="1"/>
            </p:cNvSpPr>
            <p:nvPr/>
          </p:nvSpPr>
          <p:spPr bwMode="auto">
            <a:xfrm>
              <a:off x="3276600" y="4572000"/>
              <a:ext cx="395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PC</a:t>
              </a:r>
            </a:p>
          </p:txBody>
        </p:sp>
        <p:sp>
          <p:nvSpPr>
            <p:cNvPr id="215059" name="Line 27"/>
            <p:cNvSpPr>
              <a:spLocks noChangeShapeType="1"/>
            </p:cNvSpPr>
            <p:nvPr/>
          </p:nvSpPr>
          <p:spPr bwMode="auto">
            <a:xfrm>
              <a:off x="3048000" y="2667000"/>
              <a:ext cx="220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60" name="Line 28"/>
            <p:cNvSpPr>
              <a:spLocks noChangeShapeType="1"/>
            </p:cNvSpPr>
            <p:nvPr/>
          </p:nvSpPr>
          <p:spPr bwMode="auto">
            <a:xfrm>
              <a:off x="3048000" y="2667000"/>
              <a:ext cx="0" cy="2057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61" name="Line 29"/>
            <p:cNvSpPr>
              <a:spLocks noChangeShapeType="1"/>
            </p:cNvSpPr>
            <p:nvPr/>
          </p:nvSpPr>
          <p:spPr bwMode="auto">
            <a:xfrm>
              <a:off x="3048000" y="47244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62" name="Line 30"/>
            <p:cNvSpPr>
              <a:spLocks noChangeShapeType="1"/>
            </p:cNvSpPr>
            <p:nvPr/>
          </p:nvSpPr>
          <p:spPr bwMode="auto">
            <a:xfrm>
              <a:off x="3657600" y="2971800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63" name="Text Box 31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2682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2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215064" name="Text Box 32"/>
          <p:cNvSpPr txBox="1">
            <a:spLocks noChangeArrowheads="1"/>
          </p:cNvSpPr>
          <p:nvPr/>
        </p:nvSpPr>
        <p:spPr bwMode="auto">
          <a:xfrm>
            <a:off x="1066800" y="5791200"/>
            <a:ext cx="7413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>
                <a:solidFill>
                  <a:srgbClr val="008000"/>
                </a:solidFill>
              </a:rPr>
              <a:t>Η </a:t>
            </a:r>
            <a:r>
              <a:rPr lang="en-US" altLang="en-US" sz="2400">
                <a:solidFill>
                  <a:srgbClr val="008000"/>
                </a:solidFill>
              </a:rPr>
              <a:t>instruction memory </a:t>
            </a:r>
            <a:r>
              <a:rPr lang="el-GR" altLang="en-US" sz="2400">
                <a:solidFill>
                  <a:srgbClr val="008000"/>
                </a:solidFill>
              </a:rPr>
              <a:t>και ο </a:t>
            </a:r>
            <a:r>
              <a:rPr lang="en-US" altLang="en-US" sz="2400">
                <a:solidFill>
                  <a:srgbClr val="008000"/>
                </a:solidFill>
              </a:rPr>
              <a:t>PC </a:t>
            </a:r>
            <a:r>
              <a:rPr lang="el-GR" altLang="en-US" sz="2400">
                <a:solidFill>
                  <a:srgbClr val="008000"/>
                </a:solidFill>
              </a:rPr>
              <a:t>δεν χρειάζονται </a:t>
            </a:r>
            <a:r>
              <a:rPr lang="en-US" altLang="en-US" sz="2400">
                <a:solidFill>
                  <a:srgbClr val="008000"/>
                </a:solidFill>
              </a:rPr>
              <a:t>read/write </a:t>
            </a:r>
            <a:endParaRPr lang="el-GR" altLang="en-US" sz="2400">
              <a:solidFill>
                <a:srgbClr val="008000"/>
              </a:solidFill>
            </a:endParaRPr>
          </a:p>
          <a:p>
            <a:pPr eaLnBrk="1" hangingPunct="1"/>
            <a:r>
              <a:rPr lang="el-GR" altLang="en-US" sz="2400">
                <a:solidFill>
                  <a:srgbClr val="008000"/>
                </a:solidFill>
              </a:rPr>
              <a:t>γραμμές ενεργοποίησης διότι είναι ενεργά σε κάθε κύκλο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215065" name="Text Box 34"/>
          <p:cNvSpPr txBox="1">
            <a:spLocks noChangeArrowheads="1"/>
          </p:cNvSpPr>
          <p:nvPr/>
        </p:nvSpPr>
        <p:spPr bwMode="auto">
          <a:xfrm>
            <a:off x="533400" y="55626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6000" b="1">
                <a:solidFill>
                  <a:srgbClr val="FF9900"/>
                </a:solidFill>
              </a:rPr>
              <a:t>!</a:t>
            </a:r>
            <a:endParaRPr lang="en-US" altLang="en-US" sz="60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2DF33-2CD5-404A-B1FA-6A076731FAFD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289796" name="Rectangle 8"/>
          <p:cNvSpPr>
            <a:spLocks noChangeArrowheads="1"/>
          </p:cNvSpPr>
          <p:nvPr/>
        </p:nvSpPr>
        <p:spPr bwMode="auto">
          <a:xfrm>
            <a:off x="328613" y="1754188"/>
            <a:ext cx="3587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s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t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r.</a:t>
            </a:r>
          </a:p>
          <a:p>
            <a:pPr algn="ctr"/>
            <a:endParaRPr lang="en-US" altLang="en-US" sz="1800" i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altLang="en-US" sz="1800" i="1">
                <a:latin typeface="Arial" pitchFamily="34" charset="0"/>
                <a:cs typeface="Arial" pitchFamily="34" charset="0"/>
              </a:rPr>
              <a:t>r</a:t>
            </a:r>
          </a:p>
        </p:txBody>
      </p:sp>
      <p:grpSp>
        <p:nvGrpSpPr>
          <p:cNvPr id="5" name="Group 4" descr="PIPELINING"/>
          <p:cNvGrpSpPr/>
          <p:nvPr/>
        </p:nvGrpSpPr>
        <p:grpSpPr>
          <a:xfrm>
            <a:off x="685800" y="1274763"/>
            <a:ext cx="7391400" cy="4910137"/>
            <a:chOff x="685800" y="1274763"/>
            <a:chExt cx="7391400" cy="4910137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29200" y="1676400"/>
              <a:ext cx="457200" cy="2971800"/>
              <a:chOff x="3072" y="1152"/>
              <a:chExt cx="288" cy="1872"/>
            </a:xfrm>
          </p:grpSpPr>
          <p:sp>
            <p:nvSpPr>
              <p:cNvPr id="289959" name="Rectangle 5"/>
              <p:cNvSpPr>
                <a:spLocks noChangeArrowheads="1"/>
              </p:cNvSpPr>
              <p:nvPr/>
            </p:nvSpPr>
            <p:spPr bwMode="auto">
              <a:xfrm>
                <a:off x="3216" y="2736"/>
                <a:ext cx="144" cy="288"/>
              </a:xfrm>
              <a:prstGeom prst="rect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89960" name="Rectangle 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2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89961" name="Line 7"/>
              <p:cNvSpPr>
                <a:spLocks noChangeShapeType="1"/>
              </p:cNvSpPr>
              <p:nvPr/>
            </p:nvSpPr>
            <p:spPr bwMode="auto">
              <a:xfrm>
                <a:off x="3216" y="1440"/>
                <a:ext cx="0" cy="1296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9797" name="Rectangle 10"/>
            <p:cNvSpPr>
              <a:spLocks noChangeArrowheads="1"/>
            </p:cNvSpPr>
            <p:nvPr/>
          </p:nvSpPr>
          <p:spPr bwMode="auto">
            <a:xfrm>
              <a:off x="762000" y="2438400"/>
              <a:ext cx="92551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400">
                  <a:latin typeface="Arial" pitchFamily="34" charset="0"/>
                  <a:cs typeface="Arial" pitchFamily="34" charset="0"/>
                </a:rPr>
                <a:t>Inst 1</a:t>
              </a:r>
            </a:p>
          </p:txBody>
        </p:sp>
        <p:sp>
          <p:nvSpPr>
            <p:cNvPr id="289798" name="Rectangle 11"/>
            <p:cNvSpPr>
              <a:spLocks noChangeArrowheads="1"/>
            </p:cNvSpPr>
            <p:nvPr/>
          </p:nvSpPr>
          <p:spPr bwMode="auto">
            <a:xfrm>
              <a:off x="762000" y="3319463"/>
              <a:ext cx="92551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400">
                  <a:latin typeface="Arial" pitchFamily="34" charset="0"/>
                  <a:cs typeface="Arial" pitchFamily="34" charset="0"/>
                </a:rPr>
                <a:t>Inst 2</a:t>
              </a:r>
            </a:p>
          </p:txBody>
        </p:sp>
        <p:sp>
          <p:nvSpPr>
            <p:cNvPr id="289799" name="Line 12"/>
            <p:cNvSpPr>
              <a:spLocks noChangeShapeType="1"/>
            </p:cNvSpPr>
            <p:nvPr/>
          </p:nvSpPr>
          <p:spPr bwMode="auto">
            <a:xfrm>
              <a:off x="27813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Line 13"/>
            <p:cNvSpPr>
              <a:spLocks noChangeShapeType="1"/>
            </p:cNvSpPr>
            <p:nvPr/>
          </p:nvSpPr>
          <p:spPr bwMode="auto">
            <a:xfrm>
              <a:off x="34671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Line 14"/>
            <p:cNvSpPr>
              <a:spLocks noChangeShapeType="1"/>
            </p:cNvSpPr>
            <p:nvPr/>
          </p:nvSpPr>
          <p:spPr bwMode="auto">
            <a:xfrm>
              <a:off x="41529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5"/>
            <p:cNvSpPr>
              <a:spLocks noChangeShapeType="1"/>
            </p:cNvSpPr>
            <p:nvPr/>
          </p:nvSpPr>
          <p:spPr bwMode="auto">
            <a:xfrm>
              <a:off x="48387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3" name="Line 16"/>
            <p:cNvSpPr>
              <a:spLocks noChangeShapeType="1"/>
            </p:cNvSpPr>
            <p:nvPr/>
          </p:nvSpPr>
          <p:spPr bwMode="auto">
            <a:xfrm>
              <a:off x="55245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4" name="Line 17"/>
            <p:cNvSpPr>
              <a:spLocks noChangeShapeType="1"/>
            </p:cNvSpPr>
            <p:nvPr/>
          </p:nvSpPr>
          <p:spPr bwMode="auto">
            <a:xfrm>
              <a:off x="62103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5" name="Line 18"/>
            <p:cNvSpPr>
              <a:spLocks noChangeShapeType="1"/>
            </p:cNvSpPr>
            <p:nvPr/>
          </p:nvSpPr>
          <p:spPr bwMode="auto">
            <a:xfrm>
              <a:off x="68961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6" name="Line 19"/>
            <p:cNvSpPr>
              <a:spLocks noChangeShapeType="1"/>
            </p:cNvSpPr>
            <p:nvPr/>
          </p:nvSpPr>
          <p:spPr bwMode="auto">
            <a:xfrm>
              <a:off x="7581900" y="1274763"/>
              <a:ext cx="0" cy="447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7" name="Line 20"/>
            <p:cNvSpPr>
              <a:spLocks noChangeShapeType="1"/>
            </p:cNvSpPr>
            <p:nvPr/>
          </p:nvSpPr>
          <p:spPr bwMode="auto">
            <a:xfrm>
              <a:off x="685800" y="1676400"/>
              <a:ext cx="0" cy="388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808" name="Group 21"/>
            <p:cNvGrpSpPr>
              <a:grpSpLocks/>
            </p:cNvGrpSpPr>
            <p:nvPr/>
          </p:nvGrpSpPr>
          <p:grpSpPr bwMode="auto">
            <a:xfrm>
              <a:off x="2209800" y="1524000"/>
              <a:ext cx="3355975" cy="838200"/>
              <a:chOff x="1562" y="1152"/>
              <a:chExt cx="2114" cy="528"/>
            </a:xfrm>
          </p:grpSpPr>
          <p:grpSp>
            <p:nvGrpSpPr>
              <p:cNvPr id="289927" name="Group 22"/>
              <p:cNvGrpSpPr>
                <a:grpSpLocks/>
              </p:cNvGrpSpPr>
              <p:nvPr/>
            </p:nvGrpSpPr>
            <p:grpSpPr bwMode="auto">
              <a:xfrm>
                <a:off x="2487" y="1152"/>
                <a:ext cx="223" cy="481"/>
                <a:chOff x="2207" y="1413"/>
                <a:chExt cx="223" cy="481"/>
              </a:xfrm>
            </p:grpSpPr>
            <p:sp>
              <p:nvSpPr>
                <p:cNvPr id="289957" name="Freeform 23"/>
                <p:cNvSpPr>
                  <a:spLocks/>
                </p:cNvSpPr>
                <p:nvPr/>
              </p:nvSpPr>
              <p:spPr bwMode="auto">
                <a:xfrm>
                  <a:off x="2217" y="1413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58" name="Rectangle 24"/>
                <p:cNvSpPr>
                  <a:spLocks noChangeArrowheads="1"/>
                </p:cNvSpPr>
                <p:nvPr/>
              </p:nvSpPr>
              <p:spPr bwMode="auto">
                <a:xfrm rot="5400000">
                  <a:off x="2124" y="1532"/>
                  <a:ext cx="37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ALU</a:t>
                  </a:r>
                </a:p>
              </p:txBody>
            </p:sp>
          </p:grpSp>
          <p:grpSp>
            <p:nvGrpSpPr>
              <p:cNvPr id="289928" name="Group 25"/>
              <p:cNvGrpSpPr>
                <a:grpSpLocks/>
              </p:cNvGrpSpPr>
              <p:nvPr/>
            </p:nvGrpSpPr>
            <p:grpSpPr bwMode="auto">
              <a:xfrm>
                <a:off x="1562" y="1248"/>
                <a:ext cx="349" cy="289"/>
                <a:chOff x="1282" y="1509"/>
                <a:chExt cx="349" cy="289"/>
              </a:xfrm>
            </p:grpSpPr>
            <p:sp>
              <p:nvSpPr>
                <p:cNvPr id="289953" name="Rectangle 26"/>
                <p:cNvSpPr>
                  <a:spLocks noChangeArrowheads="1"/>
                </p:cNvSpPr>
                <p:nvPr/>
              </p:nvSpPr>
              <p:spPr bwMode="auto">
                <a:xfrm>
                  <a:off x="1282" y="1511"/>
                  <a:ext cx="25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IM</a:t>
                  </a:r>
                </a:p>
              </p:txBody>
            </p:sp>
            <p:grpSp>
              <p:nvGrpSpPr>
                <p:cNvPr id="289954" name="Group 27"/>
                <p:cNvGrpSpPr>
                  <a:grpSpLocks/>
                </p:cNvGrpSpPr>
                <p:nvPr/>
              </p:nvGrpSpPr>
              <p:grpSpPr bwMode="auto">
                <a:xfrm>
                  <a:off x="1291" y="1509"/>
                  <a:ext cx="340" cy="289"/>
                  <a:chOff x="1291" y="1509"/>
                  <a:chExt cx="340" cy="289"/>
                </a:xfrm>
              </p:grpSpPr>
              <p:sp>
                <p:nvSpPr>
                  <p:cNvPr id="289955" name="Freeform 28"/>
                  <p:cNvSpPr>
                    <a:spLocks/>
                  </p:cNvSpPr>
                  <p:nvPr/>
                </p:nvSpPr>
                <p:spPr bwMode="auto">
                  <a:xfrm>
                    <a:off x="1291" y="1509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56" name="Freeform 29"/>
                  <p:cNvSpPr>
                    <a:spLocks/>
                  </p:cNvSpPr>
                  <p:nvPr/>
                </p:nvSpPr>
                <p:spPr bwMode="auto">
                  <a:xfrm>
                    <a:off x="1460" y="1509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9929" name="Rectangle 30"/>
              <p:cNvSpPr>
                <a:spLocks noChangeArrowheads="1"/>
              </p:cNvSpPr>
              <p:nvPr/>
            </p:nvSpPr>
            <p:spPr bwMode="auto">
              <a:xfrm>
                <a:off x="2012" y="1255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930" name="Group 31"/>
              <p:cNvGrpSpPr>
                <a:grpSpLocks/>
              </p:cNvGrpSpPr>
              <p:nvPr/>
            </p:nvGrpSpPr>
            <p:grpSpPr bwMode="auto">
              <a:xfrm>
                <a:off x="2031" y="1248"/>
                <a:ext cx="296" cy="289"/>
                <a:chOff x="1751" y="1509"/>
                <a:chExt cx="296" cy="289"/>
              </a:xfrm>
            </p:grpSpPr>
            <p:sp>
              <p:nvSpPr>
                <p:cNvPr id="289951" name="Freeform 32"/>
                <p:cNvSpPr>
                  <a:spLocks/>
                </p:cNvSpPr>
                <p:nvPr/>
              </p:nvSpPr>
              <p:spPr bwMode="auto">
                <a:xfrm>
                  <a:off x="1751" y="1509"/>
                  <a:ext cx="149" cy="289"/>
                </a:xfrm>
                <a:custGeom>
                  <a:avLst/>
                  <a:gdLst>
                    <a:gd name="T0" fmla="*/ 148 w 149"/>
                    <a:gd name="T1" fmla="*/ 0 h 289"/>
                    <a:gd name="T2" fmla="*/ 0 w 149"/>
                    <a:gd name="T3" fmla="*/ 0 h 289"/>
                    <a:gd name="T4" fmla="*/ 0 w 149"/>
                    <a:gd name="T5" fmla="*/ 288 h 289"/>
                    <a:gd name="T6" fmla="*/ 148 w 149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289"/>
                    <a:gd name="T14" fmla="*/ 149 w 149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52" name="Freeform 33"/>
                <p:cNvSpPr>
                  <a:spLocks/>
                </p:cNvSpPr>
                <p:nvPr/>
              </p:nvSpPr>
              <p:spPr bwMode="auto">
                <a:xfrm>
                  <a:off x="1899" y="1509"/>
                  <a:ext cx="148" cy="289"/>
                </a:xfrm>
                <a:custGeom>
                  <a:avLst/>
                  <a:gdLst>
                    <a:gd name="T0" fmla="*/ 0 w 148"/>
                    <a:gd name="T1" fmla="*/ 0 h 289"/>
                    <a:gd name="T2" fmla="*/ 147 w 148"/>
                    <a:gd name="T3" fmla="*/ 0 h 289"/>
                    <a:gd name="T4" fmla="*/ 147 w 148"/>
                    <a:gd name="T5" fmla="*/ 288 h 289"/>
                    <a:gd name="T6" fmla="*/ 0 w 148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89"/>
                    <a:gd name="T14" fmla="*/ 148 w 148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931" name="Line 34"/>
              <p:cNvSpPr>
                <a:spLocks noChangeShapeType="1"/>
              </p:cNvSpPr>
              <p:nvPr/>
            </p:nvSpPr>
            <p:spPr bwMode="auto">
              <a:xfrm>
                <a:off x="1916" y="1392"/>
                <a:ext cx="1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32" name="Freeform 35"/>
              <p:cNvSpPr>
                <a:spLocks/>
              </p:cNvSpPr>
              <p:nvPr/>
            </p:nvSpPr>
            <p:spPr bwMode="auto">
              <a:xfrm>
                <a:off x="1984" y="129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3" name="Line 36"/>
              <p:cNvSpPr>
                <a:spLocks noChangeShapeType="1"/>
              </p:cNvSpPr>
              <p:nvPr/>
            </p:nvSpPr>
            <p:spPr bwMode="auto">
              <a:xfrm>
                <a:off x="2332" y="129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34" name="Rectangle 37"/>
              <p:cNvSpPr>
                <a:spLocks noChangeArrowheads="1"/>
              </p:cNvSpPr>
              <p:nvPr/>
            </p:nvSpPr>
            <p:spPr bwMode="auto">
              <a:xfrm>
                <a:off x="2829" y="1250"/>
                <a:ext cx="31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DM</a:t>
                </a:r>
              </a:p>
            </p:txBody>
          </p:sp>
          <p:grpSp>
            <p:nvGrpSpPr>
              <p:cNvPr id="289935" name="Group 38"/>
              <p:cNvGrpSpPr>
                <a:grpSpLocks/>
              </p:cNvGrpSpPr>
              <p:nvPr/>
            </p:nvGrpSpPr>
            <p:grpSpPr bwMode="auto">
              <a:xfrm>
                <a:off x="2880" y="1248"/>
                <a:ext cx="325" cy="289"/>
                <a:chOff x="2600" y="1509"/>
                <a:chExt cx="325" cy="289"/>
              </a:xfrm>
            </p:grpSpPr>
            <p:sp>
              <p:nvSpPr>
                <p:cNvPr id="289949" name="Freeform 39"/>
                <p:cNvSpPr>
                  <a:spLocks/>
                </p:cNvSpPr>
                <p:nvPr/>
              </p:nvSpPr>
              <p:spPr bwMode="auto">
                <a:xfrm>
                  <a:off x="2600" y="1509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50" name="Freeform 40"/>
                <p:cNvSpPr>
                  <a:spLocks/>
                </p:cNvSpPr>
                <p:nvPr/>
              </p:nvSpPr>
              <p:spPr bwMode="auto">
                <a:xfrm>
                  <a:off x="2761" y="1509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936" name="Rectangle 41"/>
              <p:cNvSpPr>
                <a:spLocks noChangeArrowheads="1"/>
              </p:cNvSpPr>
              <p:nvPr/>
            </p:nvSpPr>
            <p:spPr bwMode="auto">
              <a:xfrm>
                <a:off x="3321" y="1250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937" name="Group 42"/>
              <p:cNvGrpSpPr>
                <a:grpSpLocks/>
              </p:cNvGrpSpPr>
              <p:nvPr/>
            </p:nvGrpSpPr>
            <p:grpSpPr bwMode="auto">
              <a:xfrm>
                <a:off x="3348" y="1248"/>
                <a:ext cx="284" cy="289"/>
                <a:chOff x="3068" y="1509"/>
                <a:chExt cx="284" cy="289"/>
              </a:xfrm>
            </p:grpSpPr>
            <p:sp>
              <p:nvSpPr>
                <p:cNvPr id="289947" name="Freeform 43"/>
                <p:cNvSpPr>
                  <a:spLocks/>
                </p:cNvSpPr>
                <p:nvPr/>
              </p:nvSpPr>
              <p:spPr bwMode="auto">
                <a:xfrm>
                  <a:off x="3068" y="1509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48" name="Freeform 44"/>
                <p:cNvSpPr>
                  <a:spLocks/>
                </p:cNvSpPr>
                <p:nvPr/>
              </p:nvSpPr>
              <p:spPr bwMode="auto">
                <a:xfrm>
                  <a:off x="3209" y="1509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938" name="Line 45"/>
              <p:cNvSpPr>
                <a:spLocks noChangeShapeType="1"/>
              </p:cNvSpPr>
              <p:nvPr/>
            </p:nvSpPr>
            <p:spPr bwMode="auto">
              <a:xfrm>
                <a:off x="3201" y="139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39" name="Line 46"/>
              <p:cNvSpPr>
                <a:spLocks noChangeShapeType="1"/>
              </p:cNvSpPr>
              <p:nvPr/>
            </p:nvSpPr>
            <p:spPr bwMode="auto">
              <a:xfrm>
                <a:off x="2717" y="139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40" name="Line 47"/>
              <p:cNvSpPr>
                <a:spLocks noChangeShapeType="1"/>
              </p:cNvSpPr>
              <p:nvPr/>
            </p:nvSpPr>
            <p:spPr bwMode="auto">
              <a:xfrm>
                <a:off x="2332" y="14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41" name="Line 48"/>
              <p:cNvSpPr>
                <a:spLocks noChangeShapeType="1"/>
              </p:cNvSpPr>
              <p:nvPr/>
            </p:nvSpPr>
            <p:spPr bwMode="auto">
              <a:xfrm>
                <a:off x="2416" y="14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2" name="Line 49"/>
              <p:cNvSpPr>
                <a:spLocks noChangeShapeType="1"/>
              </p:cNvSpPr>
              <p:nvPr/>
            </p:nvSpPr>
            <p:spPr bwMode="auto">
              <a:xfrm>
                <a:off x="2416" y="168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3" name="Line 50"/>
              <p:cNvSpPr>
                <a:spLocks noChangeShapeType="1"/>
              </p:cNvSpPr>
              <p:nvPr/>
            </p:nvSpPr>
            <p:spPr bwMode="auto">
              <a:xfrm>
                <a:off x="2752" y="139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4" name="Line 51"/>
              <p:cNvSpPr>
                <a:spLocks noChangeShapeType="1"/>
              </p:cNvSpPr>
              <p:nvPr/>
            </p:nvSpPr>
            <p:spPr bwMode="auto">
              <a:xfrm flipH="1">
                <a:off x="2832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5" name="Line 52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6" name="Line 53"/>
              <p:cNvSpPr>
                <a:spLocks noChangeShapeType="1"/>
              </p:cNvSpPr>
              <p:nvPr/>
            </p:nvSpPr>
            <p:spPr bwMode="auto">
              <a:xfrm>
                <a:off x="3264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09" name="Group 54"/>
            <p:cNvGrpSpPr>
              <a:grpSpLocks/>
            </p:cNvGrpSpPr>
            <p:nvPr/>
          </p:nvGrpSpPr>
          <p:grpSpPr bwMode="auto">
            <a:xfrm>
              <a:off x="2895600" y="2362200"/>
              <a:ext cx="3355975" cy="838200"/>
              <a:chOff x="1562" y="1152"/>
              <a:chExt cx="2114" cy="528"/>
            </a:xfrm>
          </p:grpSpPr>
          <p:grpSp>
            <p:nvGrpSpPr>
              <p:cNvPr id="289895" name="Group 55"/>
              <p:cNvGrpSpPr>
                <a:grpSpLocks/>
              </p:cNvGrpSpPr>
              <p:nvPr/>
            </p:nvGrpSpPr>
            <p:grpSpPr bwMode="auto">
              <a:xfrm>
                <a:off x="2487" y="1152"/>
                <a:ext cx="223" cy="481"/>
                <a:chOff x="2207" y="1413"/>
                <a:chExt cx="223" cy="481"/>
              </a:xfrm>
            </p:grpSpPr>
            <p:sp>
              <p:nvSpPr>
                <p:cNvPr id="289925" name="Freeform 56"/>
                <p:cNvSpPr>
                  <a:spLocks/>
                </p:cNvSpPr>
                <p:nvPr/>
              </p:nvSpPr>
              <p:spPr bwMode="auto">
                <a:xfrm>
                  <a:off x="2217" y="1413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26" name="Rectangle 57"/>
                <p:cNvSpPr>
                  <a:spLocks noChangeArrowheads="1"/>
                </p:cNvSpPr>
                <p:nvPr/>
              </p:nvSpPr>
              <p:spPr bwMode="auto">
                <a:xfrm rot="5400000">
                  <a:off x="2124" y="1532"/>
                  <a:ext cx="37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ALU</a:t>
                  </a:r>
                </a:p>
              </p:txBody>
            </p:sp>
          </p:grpSp>
          <p:grpSp>
            <p:nvGrpSpPr>
              <p:cNvPr id="289896" name="Group 58"/>
              <p:cNvGrpSpPr>
                <a:grpSpLocks/>
              </p:cNvGrpSpPr>
              <p:nvPr/>
            </p:nvGrpSpPr>
            <p:grpSpPr bwMode="auto">
              <a:xfrm>
                <a:off x="1562" y="1248"/>
                <a:ext cx="349" cy="289"/>
                <a:chOff x="1282" y="1509"/>
                <a:chExt cx="349" cy="289"/>
              </a:xfrm>
            </p:grpSpPr>
            <p:sp>
              <p:nvSpPr>
                <p:cNvPr id="289921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2" y="1511"/>
                  <a:ext cx="25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IM</a:t>
                  </a:r>
                </a:p>
              </p:txBody>
            </p:sp>
            <p:grpSp>
              <p:nvGrpSpPr>
                <p:cNvPr id="289922" name="Group 60"/>
                <p:cNvGrpSpPr>
                  <a:grpSpLocks/>
                </p:cNvGrpSpPr>
                <p:nvPr/>
              </p:nvGrpSpPr>
              <p:grpSpPr bwMode="auto">
                <a:xfrm>
                  <a:off x="1291" y="1509"/>
                  <a:ext cx="340" cy="289"/>
                  <a:chOff x="1291" y="1509"/>
                  <a:chExt cx="340" cy="289"/>
                </a:xfrm>
              </p:grpSpPr>
              <p:sp>
                <p:nvSpPr>
                  <p:cNvPr id="289923" name="Freeform 61"/>
                  <p:cNvSpPr>
                    <a:spLocks/>
                  </p:cNvSpPr>
                  <p:nvPr/>
                </p:nvSpPr>
                <p:spPr bwMode="auto">
                  <a:xfrm>
                    <a:off x="1291" y="1509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24" name="Freeform 62"/>
                  <p:cNvSpPr>
                    <a:spLocks/>
                  </p:cNvSpPr>
                  <p:nvPr/>
                </p:nvSpPr>
                <p:spPr bwMode="auto">
                  <a:xfrm>
                    <a:off x="1460" y="1509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9897" name="Rectangle 63"/>
              <p:cNvSpPr>
                <a:spLocks noChangeArrowheads="1"/>
              </p:cNvSpPr>
              <p:nvPr/>
            </p:nvSpPr>
            <p:spPr bwMode="auto">
              <a:xfrm>
                <a:off x="2012" y="1255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898" name="Group 64"/>
              <p:cNvGrpSpPr>
                <a:grpSpLocks/>
              </p:cNvGrpSpPr>
              <p:nvPr/>
            </p:nvGrpSpPr>
            <p:grpSpPr bwMode="auto">
              <a:xfrm>
                <a:off x="2031" y="1248"/>
                <a:ext cx="296" cy="289"/>
                <a:chOff x="1751" y="1509"/>
                <a:chExt cx="296" cy="289"/>
              </a:xfrm>
            </p:grpSpPr>
            <p:sp>
              <p:nvSpPr>
                <p:cNvPr id="289919" name="Freeform 65"/>
                <p:cNvSpPr>
                  <a:spLocks/>
                </p:cNvSpPr>
                <p:nvPr/>
              </p:nvSpPr>
              <p:spPr bwMode="auto">
                <a:xfrm>
                  <a:off x="1751" y="1509"/>
                  <a:ext cx="149" cy="289"/>
                </a:xfrm>
                <a:custGeom>
                  <a:avLst/>
                  <a:gdLst>
                    <a:gd name="T0" fmla="*/ 148 w 149"/>
                    <a:gd name="T1" fmla="*/ 0 h 289"/>
                    <a:gd name="T2" fmla="*/ 0 w 149"/>
                    <a:gd name="T3" fmla="*/ 0 h 289"/>
                    <a:gd name="T4" fmla="*/ 0 w 149"/>
                    <a:gd name="T5" fmla="*/ 288 h 289"/>
                    <a:gd name="T6" fmla="*/ 148 w 149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289"/>
                    <a:gd name="T14" fmla="*/ 149 w 149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20" name="Freeform 66"/>
                <p:cNvSpPr>
                  <a:spLocks/>
                </p:cNvSpPr>
                <p:nvPr/>
              </p:nvSpPr>
              <p:spPr bwMode="auto">
                <a:xfrm>
                  <a:off x="1899" y="1509"/>
                  <a:ext cx="148" cy="289"/>
                </a:xfrm>
                <a:custGeom>
                  <a:avLst/>
                  <a:gdLst>
                    <a:gd name="T0" fmla="*/ 0 w 148"/>
                    <a:gd name="T1" fmla="*/ 0 h 289"/>
                    <a:gd name="T2" fmla="*/ 147 w 148"/>
                    <a:gd name="T3" fmla="*/ 0 h 289"/>
                    <a:gd name="T4" fmla="*/ 147 w 148"/>
                    <a:gd name="T5" fmla="*/ 288 h 289"/>
                    <a:gd name="T6" fmla="*/ 0 w 148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89"/>
                    <a:gd name="T14" fmla="*/ 148 w 148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899" name="Line 67"/>
              <p:cNvSpPr>
                <a:spLocks noChangeShapeType="1"/>
              </p:cNvSpPr>
              <p:nvPr/>
            </p:nvSpPr>
            <p:spPr bwMode="auto">
              <a:xfrm>
                <a:off x="1916" y="1392"/>
                <a:ext cx="1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00" name="Freeform 68"/>
              <p:cNvSpPr>
                <a:spLocks/>
              </p:cNvSpPr>
              <p:nvPr/>
            </p:nvSpPr>
            <p:spPr bwMode="auto">
              <a:xfrm>
                <a:off x="1984" y="129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01" name="Line 69"/>
              <p:cNvSpPr>
                <a:spLocks noChangeShapeType="1"/>
              </p:cNvSpPr>
              <p:nvPr/>
            </p:nvSpPr>
            <p:spPr bwMode="auto">
              <a:xfrm>
                <a:off x="2332" y="129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02" name="Rectangle 70"/>
              <p:cNvSpPr>
                <a:spLocks noChangeArrowheads="1"/>
              </p:cNvSpPr>
              <p:nvPr/>
            </p:nvSpPr>
            <p:spPr bwMode="auto">
              <a:xfrm>
                <a:off x="2829" y="1250"/>
                <a:ext cx="31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DM</a:t>
                </a:r>
              </a:p>
            </p:txBody>
          </p:sp>
          <p:grpSp>
            <p:nvGrpSpPr>
              <p:cNvPr id="289903" name="Group 71"/>
              <p:cNvGrpSpPr>
                <a:grpSpLocks/>
              </p:cNvGrpSpPr>
              <p:nvPr/>
            </p:nvGrpSpPr>
            <p:grpSpPr bwMode="auto">
              <a:xfrm>
                <a:off x="2880" y="1248"/>
                <a:ext cx="325" cy="289"/>
                <a:chOff x="2600" y="1509"/>
                <a:chExt cx="325" cy="289"/>
              </a:xfrm>
            </p:grpSpPr>
            <p:sp>
              <p:nvSpPr>
                <p:cNvPr id="289917" name="Freeform 72"/>
                <p:cNvSpPr>
                  <a:spLocks/>
                </p:cNvSpPr>
                <p:nvPr/>
              </p:nvSpPr>
              <p:spPr bwMode="auto">
                <a:xfrm>
                  <a:off x="2600" y="1509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18" name="Freeform 73"/>
                <p:cNvSpPr>
                  <a:spLocks/>
                </p:cNvSpPr>
                <p:nvPr/>
              </p:nvSpPr>
              <p:spPr bwMode="auto">
                <a:xfrm>
                  <a:off x="2761" y="1509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904" name="Rectangle 74"/>
              <p:cNvSpPr>
                <a:spLocks noChangeArrowheads="1"/>
              </p:cNvSpPr>
              <p:nvPr/>
            </p:nvSpPr>
            <p:spPr bwMode="auto">
              <a:xfrm>
                <a:off x="3321" y="1250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905" name="Group 75"/>
              <p:cNvGrpSpPr>
                <a:grpSpLocks/>
              </p:cNvGrpSpPr>
              <p:nvPr/>
            </p:nvGrpSpPr>
            <p:grpSpPr bwMode="auto">
              <a:xfrm>
                <a:off x="3348" y="1248"/>
                <a:ext cx="284" cy="289"/>
                <a:chOff x="3068" y="1509"/>
                <a:chExt cx="284" cy="289"/>
              </a:xfrm>
            </p:grpSpPr>
            <p:sp>
              <p:nvSpPr>
                <p:cNvPr id="289915" name="Freeform 76"/>
                <p:cNvSpPr>
                  <a:spLocks/>
                </p:cNvSpPr>
                <p:nvPr/>
              </p:nvSpPr>
              <p:spPr bwMode="auto">
                <a:xfrm>
                  <a:off x="3068" y="1509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16" name="Freeform 77"/>
                <p:cNvSpPr>
                  <a:spLocks/>
                </p:cNvSpPr>
                <p:nvPr/>
              </p:nvSpPr>
              <p:spPr bwMode="auto">
                <a:xfrm>
                  <a:off x="3209" y="1509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906" name="Line 78"/>
              <p:cNvSpPr>
                <a:spLocks noChangeShapeType="1"/>
              </p:cNvSpPr>
              <p:nvPr/>
            </p:nvSpPr>
            <p:spPr bwMode="auto">
              <a:xfrm>
                <a:off x="3201" y="139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07" name="Line 79"/>
              <p:cNvSpPr>
                <a:spLocks noChangeShapeType="1"/>
              </p:cNvSpPr>
              <p:nvPr/>
            </p:nvSpPr>
            <p:spPr bwMode="auto">
              <a:xfrm>
                <a:off x="2717" y="139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08" name="Line 80"/>
              <p:cNvSpPr>
                <a:spLocks noChangeShapeType="1"/>
              </p:cNvSpPr>
              <p:nvPr/>
            </p:nvSpPr>
            <p:spPr bwMode="auto">
              <a:xfrm>
                <a:off x="2332" y="14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909" name="Line 81"/>
              <p:cNvSpPr>
                <a:spLocks noChangeShapeType="1"/>
              </p:cNvSpPr>
              <p:nvPr/>
            </p:nvSpPr>
            <p:spPr bwMode="auto">
              <a:xfrm>
                <a:off x="2416" y="14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0" name="Line 82"/>
              <p:cNvSpPr>
                <a:spLocks noChangeShapeType="1"/>
              </p:cNvSpPr>
              <p:nvPr/>
            </p:nvSpPr>
            <p:spPr bwMode="auto">
              <a:xfrm>
                <a:off x="2416" y="168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1" name="Line 83"/>
              <p:cNvSpPr>
                <a:spLocks noChangeShapeType="1"/>
              </p:cNvSpPr>
              <p:nvPr/>
            </p:nvSpPr>
            <p:spPr bwMode="auto">
              <a:xfrm>
                <a:off x="2752" y="139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2" name="Line 84"/>
              <p:cNvSpPr>
                <a:spLocks noChangeShapeType="1"/>
              </p:cNvSpPr>
              <p:nvPr/>
            </p:nvSpPr>
            <p:spPr bwMode="auto">
              <a:xfrm flipH="1">
                <a:off x="2832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3" name="Line 85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4" name="Line 86"/>
              <p:cNvSpPr>
                <a:spLocks noChangeShapeType="1"/>
              </p:cNvSpPr>
              <p:nvPr/>
            </p:nvSpPr>
            <p:spPr bwMode="auto">
              <a:xfrm>
                <a:off x="3264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10" name="Group 87"/>
            <p:cNvGrpSpPr>
              <a:grpSpLocks/>
            </p:cNvGrpSpPr>
            <p:nvPr/>
          </p:nvGrpSpPr>
          <p:grpSpPr bwMode="auto">
            <a:xfrm>
              <a:off x="3581400" y="3200400"/>
              <a:ext cx="3355975" cy="838200"/>
              <a:chOff x="1562" y="1152"/>
              <a:chExt cx="2114" cy="528"/>
            </a:xfrm>
          </p:grpSpPr>
          <p:grpSp>
            <p:nvGrpSpPr>
              <p:cNvPr id="3" name="Group 88"/>
              <p:cNvGrpSpPr>
                <a:grpSpLocks/>
              </p:cNvGrpSpPr>
              <p:nvPr/>
            </p:nvGrpSpPr>
            <p:grpSpPr bwMode="auto">
              <a:xfrm>
                <a:off x="2487" y="1152"/>
                <a:ext cx="223" cy="481"/>
                <a:chOff x="2207" y="1413"/>
                <a:chExt cx="223" cy="481"/>
              </a:xfrm>
            </p:grpSpPr>
            <p:sp>
              <p:nvSpPr>
                <p:cNvPr id="289893" name="Freeform 89"/>
                <p:cNvSpPr>
                  <a:spLocks/>
                </p:cNvSpPr>
                <p:nvPr/>
              </p:nvSpPr>
              <p:spPr bwMode="auto">
                <a:xfrm>
                  <a:off x="2217" y="1413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94" name="Rectangle 90"/>
                <p:cNvSpPr>
                  <a:spLocks noChangeArrowheads="1"/>
                </p:cNvSpPr>
                <p:nvPr/>
              </p:nvSpPr>
              <p:spPr bwMode="auto">
                <a:xfrm rot="5400000">
                  <a:off x="2124" y="1532"/>
                  <a:ext cx="37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ALU</a:t>
                  </a:r>
                </a:p>
              </p:txBody>
            </p:sp>
          </p:grpSp>
          <p:grpSp>
            <p:nvGrpSpPr>
              <p:cNvPr id="289864" name="Group 91"/>
              <p:cNvGrpSpPr>
                <a:grpSpLocks/>
              </p:cNvGrpSpPr>
              <p:nvPr/>
            </p:nvGrpSpPr>
            <p:grpSpPr bwMode="auto">
              <a:xfrm>
                <a:off x="1562" y="1248"/>
                <a:ext cx="349" cy="289"/>
                <a:chOff x="1282" y="1509"/>
                <a:chExt cx="349" cy="289"/>
              </a:xfrm>
            </p:grpSpPr>
            <p:sp>
              <p:nvSpPr>
                <p:cNvPr id="289889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2" y="1511"/>
                  <a:ext cx="25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IM</a:t>
                  </a:r>
                </a:p>
              </p:txBody>
            </p:sp>
            <p:grpSp>
              <p:nvGrpSpPr>
                <p:cNvPr id="289890" name="Group 93"/>
                <p:cNvGrpSpPr>
                  <a:grpSpLocks/>
                </p:cNvGrpSpPr>
                <p:nvPr/>
              </p:nvGrpSpPr>
              <p:grpSpPr bwMode="auto">
                <a:xfrm>
                  <a:off x="1291" y="1509"/>
                  <a:ext cx="340" cy="289"/>
                  <a:chOff x="1291" y="1509"/>
                  <a:chExt cx="340" cy="289"/>
                </a:xfrm>
              </p:grpSpPr>
              <p:sp>
                <p:nvSpPr>
                  <p:cNvPr id="289891" name="Freeform 94"/>
                  <p:cNvSpPr>
                    <a:spLocks/>
                  </p:cNvSpPr>
                  <p:nvPr/>
                </p:nvSpPr>
                <p:spPr bwMode="auto">
                  <a:xfrm>
                    <a:off x="1291" y="1509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92" name="Freeform 95"/>
                  <p:cNvSpPr>
                    <a:spLocks/>
                  </p:cNvSpPr>
                  <p:nvPr/>
                </p:nvSpPr>
                <p:spPr bwMode="auto">
                  <a:xfrm>
                    <a:off x="1460" y="1509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9865" name="Rectangle 96"/>
              <p:cNvSpPr>
                <a:spLocks noChangeArrowheads="1"/>
              </p:cNvSpPr>
              <p:nvPr/>
            </p:nvSpPr>
            <p:spPr bwMode="auto">
              <a:xfrm>
                <a:off x="2012" y="1255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866" name="Group 97"/>
              <p:cNvGrpSpPr>
                <a:grpSpLocks/>
              </p:cNvGrpSpPr>
              <p:nvPr/>
            </p:nvGrpSpPr>
            <p:grpSpPr bwMode="auto">
              <a:xfrm>
                <a:off x="2031" y="1248"/>
                <a:ext cx="296" cy="289"/>
                <a:chOff x="1751" y="1509"/>
                <a:chExt cx="296" cy="289"/>
              </a:xfrm>
            </p:grpSpPr>
            <p:sp>
              <p:nvSpPr>
                <p:cNvPr id="289887" name="Freeform 98"/>
                <p:cNvSpPr>
                  <a:spLocks/>
                </p:cNvSpPr>
                <p:nvPr/>
              </p:nvSpPr>
              <p:spPr bwMode="auto">
                <a:xfrm>
                  <a:off x="1751" y="1509"/>
                  <a:ext cx="149" cy="289"/>
                </a:xfrm>
                <a:custGeom>
                  <a:avLst/>
                  <a:gdLst>
                    <a:gd name="T0" fmla="*/ 148 w 149"/>
                    <a:gd name="T1" fmla="*/ 0 h 289"/>
                    <a:gd name="T2" fmla="*/ 0 w 149"/>
                    <a:gd name="T3" fmla="*/ 0 h 289"/>
                    <a:gd name="T4" fmla="*/ 0 w 149"/>
                    <a:gd name="T5" fmla="*/ 288 h 289"/>
                    <a:gd name="T6" fmla="*/ 148 w 149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289"/>
                    <a:gd name="T14" fmla="*/ 149 w 149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88" name="Freeform 99"/>
                <p:cNvSpPr>
                  <a:spLocks/>
                </p:cNvSpPr>
                <p:nvPr/>
              </p:nvSpPr>
              <p:spPr bwMode="auto">
                <a:xfrm>
                  <a:off x="1899" y="1509"/>
                  <a:ext cx="148" cy="289"/>
                </a:xfrm>
                <a:custGeom>
                  <a:avLst/>
                  <a:gdLst>
                    <a:gd name="T0" fmla="*/ 0 w 148"/>
                    <a:gd name="T1" fmla="*/ 0 h 289"/>
                    <a:gd name="T2" fmla="*/ 147 w 148"/>
                    <a:gd name="T3" fmla="*/ 0 h 289"/>
                    <a:gd name="T4" fmla="*/ 147 w 148"/>
                    <a:gd name="T5" fmla="*/ 288 h 289"/>
                    <a:gd name="T6" fmla="*/ 0 w 148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89"/>
                    <a:gd name="T14" fmla="*/ 148 w 148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867" name="Line 100"/>
              <p:cNvSpPr>
                <a:spLocks noChangeShapeType="1"/>
              </p:cNvSpPr>
              <p:nvPr/>
            </p:nvSpPr>
            <p:spPr bwMode="auto">
              <a:xfrm>
                <a:off x="1916" y="1392"/>
                <a:ext cx="1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68" name="Freeform 101"/>
              <p:cNvSpPr>
                <a:spLocks/>
              </p:cNvSpPr>
              <p:nvPr/>
            </p:nvSpPr>
            <p:spPr bwMode="auto">
              <a:xfrm>
                <a:off x="1984" y="129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9" name="Line 102"/>
              <p:cNvSpPr>
                <a:spLocks noChangeShapeType="1"/>
              </p:cNvSpPr>
              <p:nvPr/>
            </p:nvSpPr>
            <p:spPr bwMode="auto">
              <a:xfrm>
                <a:off x="2332" y="129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70" name="Rectangle 103"/>
              <p:cNvSpPr>
                <a:spLocks noChangeArrowheads="1"/>
              </p:cNvSpPr>
              <p:nvPr/>
            </p:nvSpPr>
            <p:spPr bwMode="auto">
              <a:xfrm>
                <a:off x="2829" y="1250"/>
                <a:ext cx="31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DM</a:t>
                </a:r>
              </a:p>
            </p:txBody>
          </p:sp>
          <p:grpSp>
            <p:nvGrpSpPr>
              <p:cNvPr id="289871" name="Group 104"/>
              <p:cNvGrpSpPr>
                <a:grpSpLocks/>
              </p:cNvGrpSpPr>
              <p:nvPr/>
            </p:nvGrpSpPr>
            <p:grpSpPr bwMode="auto">
              <a:xfrm>
                <a:off x="2880" y="1248"/>
                <a:ext cx="325" cy="289"/>
                <a:chOff x="2600" y="1509"/>
                <a:chExt cx="325" cy="289"/>
              </a:xfrm>
            </p:grpSpPr>
            <p:sp>
              <p:nvSpPr>
                <p:cNvPr id="289885" name="Freeform 105"/>
                <p:cNvSpPr>
                  <a:spLocks/>
                </p:cNvSpPr>
                <p:nvPr/>
              </p:nvSpPr>
              <p:spPr bwMode="auto">
                <a:xfrm>
                  <a:off x="2600" y="1509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86" name="Freeform 106"/>
                <p:cNvSpPr>
                  <a:spLocks/>
                </p:cNvSpPr>
                <p:nvPr/>
              </p:nvSpPr>
              <p:spPr bwMode="auto">
                <a:xfrm>
                  <a:off x="2761" y="1509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872" name="Rectangle 107"/>
              <p:cNvSpPr>
                <a:spLocks noChangeArrowheads="1"/>
              </p:cNvSpPr>
              <p:nvPr/>
            </p:nvSpPr>
            <p:spPr bwMode="auto">
              <a:xfrm>
                <a:off x="3321" y="1250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873" name="Group 108"/>
              <p:cNvGrpSpPr>
                <a:grpSpLocks/>
              </p:cNvGrpSpPr>
              <p:nvPr/>
            </p:nvGrpSpPr>
            <p:grpSpPr bwMode="auto">
              <a:xfrm>
                <a:off x="3348" y="1248"/>
                <a:ext cx="284" cy="289"/>
                <a:chOff x="3068" y="1509"/>
                <a:chExt cx="284" cy="289"/>
              </a:xfrm>
            </p:grpSpPr>
            <p:sp>
              <p:nvSpPr>
                <p:cNvPr id="289883" name="Freeform 109"/>
                <p:cNvSpPr>
                  <a:spLocks/>
                </p:cNvSpPr>
                <p:nvPr/>
              </p:nvSpPr>
              <p:spPr bwMode="auto">
                <a:xfrm>
                  <a:off x="3068" y="1509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84" name="Freeform 110"/>
                <p:cNvSpPr>
                  <a:spLocks/>
                </p:cNvSpPr>
                <p:nvPr/>
              </p:nvSpPr>
              <p:spPr bwMode="auto">
                <a:xfrm>
                  <a:off x="3209" y="1509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874" name="Line 111"/>
              <p:cNvSpPr>
                <a:spLocks noChangeShapeType="1"/>
              </p:cNvSpPr>
              <p:nvPr/>
            </p:nvSpPr>
            <p:spPr bwMode="auto">
              <a:xfrm>
                <a:off x="3201" y="139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75" name="Line 112"/>
              <p:cNvSpPr>
                <a:spLocks noChangeShapeType="1"/>
              </p:cNvSpPr>
              <p:nvPr/>
            </p:nvSpPr>
            <p:spPr bwMode="auto">
              <a:xfrm>
                <a:off x="2717" y="139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76" name="Line 113"/>
              <p:cNvSpPr>
                <a:spLocks noChangeShapeType="1"/>
              </p:cNvSpPr>
              <p:nvPr/>
            </p:nvSpPr>
            <p:spPr bwMode="auto">
              <a:xfrm>
                <a:off x="2332" y="14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77" name="Line 114"/>
              <p:cNvSpPr>
                <a:spLocks noChangeShapeType="1"/>
              </p:cNvSpPr>
              <p:nvPr/>
            </p:nvSpPr>
            <p:spPr bwMode="auto">
              <a:xfrm>
                <a:off x="2416" y="14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8" name="Line 115"/>
              <p:cNvSpPr>
                <a:spLocks noChangeShapeType="1"/>
              </p:cNvSpPr>
              <p:nvPr/>
            </p:nvSpPr>
            <p:spPr bwMode="auto">
              <a:xfrm>
                <a:off x="2416" y="168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9" name="Line 116"/>
              <p:cNvSpPr>
                <a:spLocks noChangeShapeType="1"/>
              </p:cNvSpPr>
              <p:nvPr/>
            </p:nvSpPr>
            <p:spPr bwMode="auto">
              <a:xfrm>
                <a:off x="2752" y="139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0" name="Line 117"/>
              <p:cNvSpPr>
                <a:spLocks noChangeShapeType="1"/>
              </p:cNvSpPr>
              <p:nvPr/>
            </p:nvSpPr>
            <p:spPr bwMode="auto">
              <a:xfrm flipH="1">
                <a:off x="2832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1" name="Line 118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2" name="Line 119"/>
              <p:cNvSpPr>
                <a:spLocks noChangeShapeType="1"/>
              </p:cNvSpPr>
              <p:nvPr/>
            </p:nvSpPr>
            <p:spPr bwMode="auto">
              <a:xfrm>
                <a:off x="3264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11" name="Group 120"/>
            <p:cNvGrpSpPr>
              <a:grpSpLocks/>
            </p:cNvGrpSpPr>
            <p:nvPr/>
          </p:nvGrpSpPr>
          <p:grpSpPr bwMode="auto">
            <a:xfrm>
              <a:off x="4267200" y="4038600"/>
              <a:ext cx="3355975" cy="838200"/>
              <a:chOff x="1562" y="1152"/>
              <a:chExt cx="2114" cy="528"/>
            </a:xfrm>
          </p:grpSpPr>
          <p:grpSp>
            <p:nvGrpSpPr>
              <p:cNvPr id="289831" name="Group 121"/>
              <p:cNvGrpSpPr>
                <a:grpSpLocks/>
              </p:cNvGrpSpPr>
              <p:nvPr/>
            </p:nvGrpSpPr>
            <p:grpSpPr bwMode="auto">
              <a:xfrm>
                <a:off x="2487" y="1152"/>
                <a:ext cx="223" cy="481"/>
                <a:chOff x="2207" y="1413"/>
                <a:chExt cx="223" cy="481"/>
              </a:xfrm>
            </p:grpSpPr>
            <p:sp>
              <p:nvSpPr>
                <p:cNvPr id="289861" name="Freeform 122"/>
                <p:cNvSpPr>
                  <a:spLocks/>
                </p:cNvSpPr>
                <p:nvPr/>
              </p:nvSpPr>
              <p:spPr bwMode="auto">
                <a:xfrm>
                  <a:off x="2217" y="1413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62" name="Rectangle 123"/>
                <p:cNvSpPr>
                  <a:spLocks noChangeArrowheads="1"/>
                </p:cNvSpPr>
                <p:nvPr/>
              </p:nvSpPr>
              <p:spPr bwMode="auto">
                <a:xfrm rot="5400000">
                  <a:off x="2124" y="1532"/>
                  <a:ext cx="37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ALU</a:t>
                  </a:r>
                </a:p>
              </p:txBody>
            </p:sp>
          </p:grpSp>
          <p:grpSp>
            <p:nvGrpSpPr>
              <p:cNvPr id="289832" name="Group 124"/>
              <p:cNvGrpSpPr>
                <a:grpSpLocks/>
              </p:cNvGrpSpPr>
              <p:nvPr/>
            </p:nvGrpSpPr>
            <p:grpSpPr bwMode="auto">
              <a:xfrm>
                <a:off x="1562" y="1248"/>
                <a:ext cx="349" cy="289"/>
                <a:chOff x="1282" y="1509"/>
                <a:chExt cx="349" cy="289"/>
              </a:xfrm>
            </p:grpSpPr>
            <p:sp>
              <p:nvSpPr>
                <p:cNvPr id="2898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282" y="1511"/>
                  <a:ext cx="25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IM</a:t>
                  </a:r>
                </a:p>
              </p:txBody>
            </p:sp>
            <p:grpSp>
              <p:nvGrpSpPr>
                <p:cNvPr id="4" name="Group 126"/>
                <p:cNvGrpSpPr>
                  <a:grpSpLocks/>
                </p:cNvGrpSpPr>
                <p:nvPr/>
              </p:nvGrpSpPr>
              <p:grpSpPr bwMode="auto">
                <a:xfrm>
                  <a:off x="1291" y="1509"/>
                  <a:ext cx="340" cy="289"/>
                  <a:chOff x="1291" y="1509"/>
                  <a:chExt cx="340" cy="289"/>
                </a:xfrm>
              </p:grpSpPr>
              <p:sp>
                <p:nvSpPr>
                  <p:cNvPr id="289859" name="Freeform 127"/>
                  <p:cNvSpPr>
                    <a:spLocks/>
                  </p:cNvSpPr>
                  <p:nvPr/>
                </p:nvSpPr>
                <p:spPr bwMode="auto">
                  <a:xfrm>
                    <a:off x="1291" y="1509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860" name="Freeform 128"/>
                  <p:cNvSpPr>
                    <a:spLocks/>
                  </p:cNvSpPr>
                  <p:nvPr/>
                </p:nvSpPr>
                <p:spPr bwMode="auto">
                  <a:xfrm>
                    <a:off x="1460" y="1509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9833" name="Rectangle 129"/>
              <p:cNvSpPr>
                <a:spLocks noChangeArrowheads="1"/>
              </p:cNvSpPr>
              <p:nvPr/>
            </p:nvSpPr>
            <p:spPr bwMode="auto">
              <a:xfrm>
                <a:off x="2012" y="1255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834" name="Group 130"/>
              <p:cNvGrpSpPr>
                <a:grpSpLocks/>
              </p:cNvGrpSpPr>
              <p:nvPr/>
            </p:nvGrpSpPr>
            <p:grpSpPr bwMode="auto">
              <a:xfrm>
                <a:off x="2031" y="1248"/>
                <a:ext cx="296" cy="289"/>
                <a:chOff x="1751" y="1509"/>
                <a:chExt cx="296" cy="289"/>
              </a:xfrm>
            </p:grpSpPr>
            <p:sp>
              <p:nvSpPr>
                <p:cNvPr id="289855" name="Freeform 131"/>
                <p:cNvSpPr>
                  <a:spLocks/>
                </p:cNvSpPr>
                <p:nvPr/>
              </p:nvSpPr>
              <p:spPr bwMode="auto">
                <a:xfrm>
                  <a:off x="1751" y="1509"/>
                  <a:ext cx="149" cy="289"/>
                </a:xfrm>
                <a:custGeom>
                  <a:avLst/>
                  <a:gdLst>
                    <a:gd name="T0" fmla="*/ 148 w 149"/>
                    <a:gd name="T1" fmla="*/ 0 h 289"/>
                    <a:gd name="T2" fmla="*/ 0 w 149"/>
                    <a:gd name="T3" fmla="*/ 0 h 289"/>
                    <a:gd name="T4" fmla="*/ 0 w 149"/>
                    <a:gd name="T5" fmla="*/ 288 h 289"/>
                    <a:gd name="T6" fmla="*/ 148 w 149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289"/>
                    <a:gd name="T14" fmla="*/ 149 w 149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56" name="Freeform 132"/>
                <p:cNvSpPr>
                  <a:spLocks/>
                </p:cNvSpPr>
                <p:nvPr/>
              </p:nvSpPr>
              <p:spPr bwMode="auto">
                <a:xfrm>
                  <a:off x="1899" y="1509"/>
                  <a:ext cx="148" cy="289"/>
                </a:xfrm>
                <a:custGeom>
                  <a:avLst/>
                  <a:gdLst>
                    <a:gd name="T0" fmla="*/ 0 w 148"/>
                    <a:gd name="T1" fmla="*/ 0 h 289"/>
                    <a:gd name="T2" fmla="*/ 147 w 148"/>
                    <a:gd name="T3" fmla="*/ 0 h 289"/>
                    <a:gd name="T4" fmla="*/ 147 w 148"/>
                    <a:gd name="T5" fmla="*/ 288 h 289"/>
                    <a:gd name="T6" fmla="*/ 0 w 148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89"/>
                    <a:gd name="T14" fmla="*/ 148 w 148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835" name="Line 133"/>
              <p:cNvSpPr>
                <a:spLocks noChangeShapeType="1"/>
              </p:cNvSpPr>
              <p:nvPr/>
            </p:nvSpPr>
            <p:spPr bwMode="auto">
              <a:xfrm>
                <a:off x="1916" y="1392"/>
                <a:ext cx="1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36" name="Freeform 134"/>
              <p:cNvSpPr>
                <a:spLocks/>
              </p:cNvSpPr>
              <p:nvPr/>
            </p:nvSpPr>
            <p:spPr bwMode="auto">
              <a:xfrm>
                <a:off x="1984" y="129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7" name="Line 135"/>
              <p:cNvSpPr>
                <a:spLocks noChangeShapeType="1"/>
              </p:cNvSpPr>
              <p:nvPr/>
            </p:nvSpPr>
            <p:spPr bwMode="auto">
              <a:xfrm>
                <a:off x="2332" y="129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38" name="Rectangle 136"/>
              <p:cNvSpPr>
                <a:spLocks noChangeArrowheads="1"/>
              </p:cNvSpPr>
              <p:nvPr/>
            </p:nvSpPr>
            <p:spPr bwMode="auto">
              <a:xfrm>
                <a:off x="2829" y="1250"/>
                <a:ext cx="313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DM</a:t>
                </a:r>
              </a:p>
            </p:txBody>
          </p:sp>
          <p:grpSp>
            <p:nvGrpSpPr>
              <p:cNvPr id="289839" name="Group 137"/>
              <p:cNvGrpSpPr>
                <a:grpSpLocks/>
              </p:cNvGrpSpPr>
              <p:nvPr/>
            </p:nvGrpSpPr>
            <p:grpSpPr bwMode="auto">
              <a:xfrm>
                <a:off x="2880" y="1248"/>
                <a:ext cx="325" cy="289"/>
                <a:chOff x="2600" y="1509"/>
                <a:chExt cx="325" cy="289"/>
              </a:xfrm>
            </p:grpSpPr>
            <p:sp>
              <p:nvSpPr>
                <p:cNvPr id="289853" name="Freeform 138"/>
                <p:cNvSpPr>
                  <a:spLocks/>
                </p:cNvSpPr>
                <p:nvPr/>
              </p:nvSpPr>
              <p:spPr bwMode="auto">
                <a:xfrm>
                  <a:off x="2600" y="1509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54" name="Freeform 139"/>
                <p:cNvSpPr>
                  <a:spLocks/>
                </p:cNvSpPr>
                <p:nvPr/>
              </p:nvSpPr>
              <p:spPr bwMode="auto">
                <a:xfrm>
                  <a:off x="2761" y="1509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840" name="Rectangle 140"/>
              <p:cNvSpPr>
                <a:spLocks noChangeArrowheads="1"/>
              </p:cNvSpPr>
              <p:nvPr/>
            </p:nvSpPr>
            <p:spPr bwMode="auto">
              <a:xfrm>
                <a:off x="3321" y="1250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89841" name="Group 141"/>
              <p:cNvGrpSpPr>
                <a:grpSpLocks/>
              </p:cNvGrpSpPr>
              <p:nvPr/>
            </p:nvGrpSpPr>
            <p:grpSpPr bwMode="auto">
              <a:xfrm>
                <a:off x="3348" y="1248"/>
                <a:ext cx="284" cy="289"/>
                <a:chOff x="3068" y="1509"/>
                <a:chExt cx="284" cy="289"/>
              </a:xfrm>
            </p:grpSpPr>
            <p:sp>
              <p:nvSpPr>
                <p:cNvPr id="289851" name="Freeform 142"/>
                <p:cNvSpPr>
                  <a:spLocks/>
                </p:cNvSpPr>
                <p:nvPr/>
              </p:nvSpPr>
              <p:spPr bwMode="auto">
                <a:xfrm>
                  <a:off x="3068" y="1509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52" name="Freeform 143"/>
                <p:cNvSpPr>
                  <a:spLocks/>
                </p:cNvSpPr>
                <p:nvPr/>
              </p:nvSpPr>
              <p:spPr bwMode="auto">
                <a:xfrm>
                  <a:off x="3209" y="1509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9842" name="Line 144"/>
              <p:cNvSpPr>
                <a:spLocks noChangeShapeType="1"/>
              </p:cNvSpPr>
              <p:nvPr/>
            </p:nvSpPr>
            <p:spPr bwMode="auto">
              <a:xfrm>
                <a:off x="3201" y="139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43" name="Line 145"/>
              <p:cNvSpPr>
                <a:spLocks noChangeShapeType="1"/>
              </p:cNvSpPr>
              <p:nvPr/>
            </p:nvSpPr>
            <p:spPr bwMode="auto">
              <a:xfrm>
                <a:off x="2717" y="139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44" name="Line 146"/>
              <p:cNvSpPr>
                <a:spLocks noChangeShapeType="1"/>
              </p:cNvSpPr>
              <p:nvPr/>
            </p:nvSpPr>
            <p:spPr bwMode="auto">
              <a:xfrm>
                <a:off x="2332" y="14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45" name="Line 147"/>
              <p:cNvSpPr>
                <a:spLocks noChangeShapeType="1"/>
              </p:cNvSpPr>
              <p:nvPr/>
            </p:nvSpPr>
            <p:spPr bwMode="auto">
              <a:xfrm>
                <a:off x="2416" y="14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6" name="Line 148"/>
              <p:cNvSpPr>
                <a:spLocks noChangeShapeType="1"/>
              </p:cNvSpPr>
              <p:nvPr/>
            </p:nvSpPr>
            <p:spPr bwMode="auto">
              <a:xfrm>
                <a:off x="2416" y="168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7" name="Line 149"/>
              <p:cNvSpPr>
                <a:spLocks noChangeShapeType="1"/>
              </p:cNvSpPr>
              <p:nvPr/>
            </p:nvSpPr>
            <p:spPr bwMode="auto">
              <a:xfrm>
                <a:off x="2752" y="139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8" name="Line 150"/>
              <p:cNvSpPr>
                <a:spLocks noChangeShapeType="1"/>
              </p:cNvSpPr>
              <p:nvPr/>
            </p:nvSpPr>
            <p:spPr bwMode="auto">
              <a:xfrm flipH="1">
                <a:off x="2832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9" name="Line 151"/>
              <p:cNvSpPr>
                <a:spLocks noChangeShapeType="1"/>
              </p:cNvSpPr>
              <p:nvPr/>
            </p:nvSpPr>
            <p:spPr bwMode="auto">
              <a:xfrm>
                <a:off x="2832" y="163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0" name="Line 152"/>
              <p:cNvSpPr>
                <a:spLocks noChangeShapeType="1"/>
              </p:cNvSpPr>
              <p:nvPr/>
            </p:nvSpPr>
            <p:spPr bwMode="auto">
              <a:xfrm>
                <a:off x="3264" y="139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9812" name="Rectangle 153"/>
            <p:cNvSpPr>
              <a:spLocks noChangeArrowheads="1"/>
            </p:cNvSpPr>
            <p:nvPr/>
          </p:nvSpPr>
          <p:spPr bwMode="auto">
            <a:xfrm>
              <a:off x="762000" y="1600200"/>
              <a:ext cx="1458913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400" b="1">
                  <a:latin typeface="Courier New" pitchFamily="49" charset="0"/>
                  <a:cs typeface="Arial" pitchFamily="34" charset="0"/>
                </a:rPr>
                <a:t>add </a:t>
              </a:r>
              <a:r>
                <a:rPr lang="en-US" altLang="en-US" sz="2400" b="1">
                  <a:solidFill>
                    <a:schemeClr val="accent1"/>
                  </a:solidFill>
                  <a:latin typeface="Courier New" pitchFamily="49" charset="0"/>
                  <a:cs typeface="Arial" pitchFamily="34" charset="0"/>
                </a:rPr>
                <a:t>$1</a:t>
              </a:r>
              <a:r>
                <a:rPr lang="en-US" altLang="en-US" sz="2400" b="1">
                  <a:latin typeface="Courier New" pitchFamily="49" charset="0"/>
                  <a:cs typeface="Arial" pitchFamily="34" charset="0"/>
                </a:rPr>
                <a:t>,</a:t>
              </a:r>
            </a:p>
          </p:txBody>
        </p:sp>
        <p:sp>
          <p:nvSpPr>
            <p:cNvPr id="289813" name="Rectangle 154"/>
            <p:cNvSpPr>
              <a:spLocks noChangeArrowheads="1"/>
            </p:cNvSpPr>
            <p:nvPr/>
          </p:nvSpPr>
          <p:spPr bwMode="auto">
            <a:xfrm>
              <a:off x="762000" y="4157663"/>
              <a:ext cx="200660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2400" b="1">
                  <a:latin typeface="Courier New" pitchFamily="49" charset="0"/>
                  <a:cs typeface="Arial" pitchFamily="34" charset="0"/>
                </a:rPr>
                <a:t>add $2,</a:t>
              </a:r>
              <a:r>
                <a:rPr lang="en-US" altLang="en-US" sz="2400" b="1">
                  <a:solidFill>
                    <a:srgbClr val="009900"/>
                  </a:solidFill>
                  <a:latin typeface="Courier New" pitchFamily="49" charset="0"/>
                  <a:cs typeface="Arial" pitchFamily="34" charset="0"/>
                </a:rPr>
                <a:t>$1</a:t>
              </a:r>
              <a:r>
                <a:rPr lang="en-US" altLang="en-US" sz="2400" b="1">
                  <a:latin typeface="Courier New" pitchFamily="49" charset="0"/>
                  <a:cs typeface="Arial" pitchFamily="34" charset="0"/>
                </a:rPr>
                <a:t>,</a:t>
              </a:r>
            </a:p>
          </p:txBody>
        </p:sp>
        <p:grpSp>
          <p:nvGrpSpPr>
            <p:cNvPr id="31" name="Group 155"/>
            <p:cNvGrpSpPr>
              <a:grpSpLocks/>
            </p:cNvGrpSpPr>
            <p:nvPr/>
          </p:nvGrpSpPr>
          <p:grpSpPr bwMode="auto">
            <a:xfrm>
              <a:off x="4572000" y="5181600"/>
              <a:ext cx="1219200" cy="381000"/>
              <a:chOff x="2880" y="3552"/>
              <a:chExt cx="768" cy="240"/>
            </a:xfrm>
          </p:grpSpPr>
          <p:sp>
            <p:nvSpPr>
              <p:cNvPr id="289824" name="Line 156"/>
              <p:cNvSpPr>
                <a:spLocks noChangeShapeType="1"/>
              </p:cNvSpPr>
              <p:nvPr/>
            </p:nvSpPr>
            <p:spPr bwMode="auto">
              <a:xfrm>
                <a:off x="3456" y="35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5" name="Line 157"/>
              <p:cNvSpPr>
                <a:spLocks noChangeShapeType="1"/>
              </p:cNvSpPr>
              <p:nvPr/>
            </p:nvSpPr>
            <p:spPr bwMode="auto">
              <a:xfrm flipV="1">
                <a:off x="3264" y="35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6" name="Line 158"/>
              <p:cNvSpPr>
                <a:spLocks noChangeShapeType="1"/>
              </p:cNvSpPr>
              <p:nvPr/>
            </p:nvSpPr>
            <p:spPr bwMode="auto">
              <a:xfrm>
                <a:off x="3456" y="379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7" name="Line 159"/>
              <p:cNvSpPr>
                <a:spLocks noChangeShapeType="1"/>
              </p:cNvSpPr>
              <p:nvPr/>
            </p:nvSpPr>
            <p:spPr bwMode="auto">
              <a:xfrm>
                <a:off x="3264" y="35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8" name="Line 160"/>
              <p:cNvSpPr>
                <a:spLocks noChangeShapeType="1"/>
              </p:cNvSpPr>
              <p:nvPr/>
            </p:nvSpPr>
            <p:spPr bwMode="auto">
              <a:xfrm>
                <a:off x="3072" y="379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9" name="Line 161"/>
              <p:cNvSpPr>
                <a:spLocks noChangeShapeType="1"/>
              </p:cNvSpPr>
              <p:nvPr/>
            </p:nvSpPr>
            <p:spPr bwMode="auto">
              <a:xfrm>
                <a:off x="3072" y="3552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0" name="Line 162"/>
              <p:cNvSpPr>
                <a:spLocks noChangeShapeType="1"/>
              </p:cNvSpPr>
              <p:nvPr/>
            </p:nvSpPr>
            <p:spPr bwMode="auto">
              <a:xfrm>
                <a:off x="2880" y="35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58" name="Group 163"/>
            <p:cNvGrpSpPr>
              <a:grpSpLocks/>
            </p:cNvGrpSpPr>
            <p:nvPr/>
          </p:nvGrpSpPr>
          <p:grpSpPr bwMode="auto">
            <a:xfrm>
              <a:off x="990600" y="5410200"/>
              <a:ext cx="4191000" cy="774700"/>
              <a:chOff x="624" y="3408"/>
              <a:chExt cx="2640" cy="488"/>
            </a:xfrm>
          </p:grpSpPr>
          <p:sp>
            <p:nvSpPr>
              <p:cNvPr id="289822" name="Rectangle 164"/>
              <p:cNvSpPr>
                <a:spLocks noChangeArrowheads="1"/>
              </p:cNvSpPr>
              <p:nvPr/>
            </p:nvSpPr>
            <p:spPr bwMode="auto">
              <a:xfrm>
                <a:off x="624" y="3648"/>
                <a:ext cx="187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CC6600"/>
                    </a:solidFill>
                    <a:latin typeface="Arial" pitchFamily="34" charset="0"/>
                    <a:cs typeface="Arial" pitchFamily="34" charset="0"/>
                  </a:rPr>
                  <a:t>Register write</a:t>
                </a:r>
              </a:p>
            </p:txBody>
          </p:sp>
          <p:sp>
            <p:nvSpPr>
              <p:cNvPr id="289823" name="Line 165"/>
              <p:cNvSpPr>
                <a:spLocks noChangeShapeType="1"/>
              </p:cNvSpPr>
              <p:nvPr/>
            </p:nvSpPr>
            <p:spPr bwMode="auto">
              <a:xfrm flipV="1">
                <a:off x="2544" y="3408"/>
                <a:ext cx="720" cy="432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63" name="Group 166"/>
            <p:cNvGrpSpPr>
              <a:grpSpLocks/>
            </p:cNvGrpSpPr>
            <p:nvPr/>
          </p:nvGrpSpPr>
          <p:grpSpPr bwMode="auto">
            <a:xfrm>
              <a:off x="4876800" y="5334000"/>
              <a:ext cx="3200400" cy="774700"/>
              <a:chOff x="3072" y="3360"/>
              <a:chExt cx="2016" cy="488"/>
            </a:xfrm>
          </p:grpSpPr>
          <p:sp>
            <p:nvSpPr>
              <p:cNvPr id="289819" name="Rectangle 167"/>
              <p:cNvSpPr>
                <a:spLocks noChangeArrowheads="1"/>
              </p:cNvSpPr>
              <p:nvPr/>
            </p:nvSpPr>
            <p:spPr bwMode="auto">
              <a:xfrm>
                <a:off x="3216" y="3600"/>
                <a:ext cx="187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CC6600"/>
                    </a:solidFill>
                    <a:latin typeface="Arial" pitchFamily="34" charset="0"/>
                    <a:cs typeface="Arial" pitchFamily="34" charset="0"/>
                  </a:rPr>
                  <a:t>Register read</a:t>
                </a:r>
              </a:p>
            </p:txBody>
          </p:sp>
          <p:sp>
            <p:nvSpPr>
              <p:cNvPr id="289820" name="Line 168"/>
              <p:cNvSpPr>
                <a:spLocks noChangeShapeType="1"/>
              </p:cNvSpPr>
              <p:nvPr/>
            </p:nvSpPr>
            <p:spPr bwMode="auto">
              <a:xfrm>
                <a:off x="3456" y="3360"/>
                <a:ext cx="192" cy="2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1" name="Line 169"/>
              <p:cNvSpPr>
                <a:spLocks noChangeShapeType="1"/>
              </p:cNvSpPr>
              <p:nvPr/>
            </p:nvSpPr>
            <p:spPr bwMode="auto">
              <a:xfrm>
                <a:off x="3072" y="3360"/>
                <a:ext cx="192" cy="2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4026" name="Rectangle 170"/>
          <p:cNvSpPr>
            <a:spLocks noChangeArrowheads="1"/>
          </p:cNvSpPr>
          <p:nvPr/>
        </p:nvSpPr>
        <p:spPr bwMode="auto">
          <a:xfrm>
            <a:off x="6400800" y="137160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el-GR" altLang="en-US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Το διάβασμα των </a:t>
            </a:r>
            <a:r>
              <a:rPr lang="en-US" altLang="en-US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register </a:t>
            </a:r>
            <a:r>
              <a:rPr lang="el-GR" altLang="en-US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γίνεται στο δεύτερο μισό του κύκλου, το γράψιμο στο πρώτο μισό </a:t>
            </a:r>
            <a:endParaRPr lang="en-US" altLang="en-US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818" name="Rectangle 17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02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E8D6F-357A-4545-B5DB-FEE1D49BA8F8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29081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pic>
        <p:nvPicPr>
          <p:cNvPr id="290820" name="Picture 5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15213" cy="520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1AEA6-E608-4F81-AF44-EC8F1C78C387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29184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</a:p>
        </p:txBody>
      </p:sp>
      <p:pic>
        <p:nvPicPr>
          <p:cNvPr id="291844" name="Picture 5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8515350" cy="4651375"/>
          </a:xfrm>
          <a:noFill/>
        </p:spPr>
      </p:pic>
      <p:sp>
        <p:nvSpPr>
          <p:cNvPr id="291845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7519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Το </a:t>
            </a:r>
            <a:r>
              <a:rPr lang="en-US" altLang="en-US" sz="2400"/>
              <a:t>pipeline </a:t>
            </a:r>
            <a:r>
              <a:rPr lang="el-GR" altLang="en-US" sz="2400"/>
              <a:t>στο κύκλο 5 του προηγούμενου παραδείγματος</a:t>
            </a:r>
            <a:r>
              <a:rPr lang="en-US" altLang="en-US" sz="2400"/>
              <a:t>:</a:t>
            </a:r>
          </a:p>
          <a:p>
            <a:pPr eaLnBrk="1" hangingPunct="1"/>
            <a:r>
              <a:rPr lang="el-GR" altLang="en-US" sz="2400" i="1"/>
              <a:t>           κάθε στάδιο εκτελεί κομμάτι κάποιας εντολής!</a:t>
            </a:r>
            <a:endParaRPr lang="en-US" alt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FFED-9253-4CDE-9881-1EE0FD8EDCE4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292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</a:t>
            </a:r>
            <a:r>
              <a:rPr lang="en-US" altLang="en-US" smtClean="0">
                <a:solidFill>
                  <a:schemeClr val="accent2"/>
                </a:solidFill>
              </a:rPr>
              <a:t> </a:t>
            </a:r>
            <a:r>
              <a:rPr lang="el-GR" altLang="en-US" smtClean="0">
                <a:solidFill>
                  <a:schemeClr val="accent2"/>
                </a:solidFill>
              </a:rPr>
              <a:t>Βελτίωση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292868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7839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- Ο κύκλος ρολογιού εξαρτάται από το πιο χρονοβόρο επίπεδο</a:t>
            </a:r>
          </a:p>
          <a:p>
            <a:pPr eaLnBrk="1" hangingPunct="1">
              <a:lnSpc>
                <a:spcPct val="80000"/>
              </a:lnSpc>
            </a:pPr>
            <a:endParaRPr lang="el-GR" altLang="en-US" sz="2400"/>
          </a:p>
          <a:p>
            <a:pPr eaLnBrk="1" hangingPunct="1"/>
            <a:r>
              <a:rPr lang="el-GR" altLang="en-US" sz="2400"/>
              <a:t>- Μπορούμε να κάνουμε βελτιστοποιήσεις...</a:t>
            </a:r>
          </a:p>
          <a:p>
            <a:pPr eaLnBrk="1" hangingPunct="1"/>
            <a:r>
              <a:rPr lang="el-GR" altLang="en-US" sz="2400"/>
              <a:t>      Α) Τι κάνουμε με πολλαπλασιασμό που είναι αργός?</a:t>
            </a:r>
          </a:p>
          <a:p>
            <a:pPr eaLnBrk="1" hangingPunct="1"/>
            <a:r>
              <a:rPr lang="el-GR" altLang="en-US" sz="2400"/>
              <a:t>      Β) Τι γίνετε αν</a:t>
            </a:r>
            <a:r>
              <a:rPr lang="en-US" altLang="en-US" sz="2400"/>
              <a:t> </a:t>
            </a:r>
            <a:r>
              <a:rPr lang="el-GR" altLang="en-US" sz="2400"/>
              <a:t>η </a:t>
            </a:r>
            <a:r>
              <a:rPr lang="en-US" altLang="en-US" sz="2400"/>
              <a:t>data </a:t>
            </a:r>
            <a:r>
              <a:rPr lang="el-GR" altLang="en-US" sz="2400"/>
              <a:t>μνήμη</a:t>
            </a:r>
            <a:r>
              <a:rPr lang="en-US" altLang="en-US" sz="2400"/>
              <a:t> </a:t>
            </a:r>
            <a:r>
              <a:rPr lang="el-GR" altLang="en-US" sz="2400"/>
              <a:t>είναι δυο φορές πιο αργή από</a:t>
            </a:r>
          </a:p>
          <a:p>
            <a:pPr eaLnBrk="1" hangingPunct="1"/>
            <a:r>
              <a:rPr lang="el-GR" altLang="en-US" sz="2400"/>
              <a:t>            την </a:t>
            </a:r>
            <a:r>
              <a:rPr lang="en-US" altLang="en-US" sz="2400"/>
              <a:t>instruction </a:t>
            </a:r>
            <a:r>
              <a:rPr lang="el-GR" altLang="en-US" sz="2400"/>
              <a:t>μνήμη</a:t>
            </a:r>
            <a:r>
              <a:rPr lang="en-US" altLang="en-US" sz="2400"/>
              <a:t> (SRAM </a:t>
            </a:r>
            <a:r>
              <a:rPr lang="el-GR" altLang="en-US" sz="2400"/>
              <a:t>αντί για </a:t>
            </a:r>
            <a:r>
              <a:rPr lang="en-US" altLang="en-US" sz="2400"/>
              <a:t>DRAM) </a:t>
            </a:r>
            <a:r>
              <a:rPr lang="el-GR" altLang="en-US" sz="2400"/>
              <a:t>? </a:t>
            </a:r>
            <a:endParaRPr lang="en-US" altLang="en-US" sz="2400"/>
          </a:p>
        </p:txBody>
      </p:sp>
      <p:sp>
        <p:nvSpPr>
          <p:cNvPr id="292871" name="Text Box 84"/>
          <p:cNvSpPr txBox="1">
            <a:spLocks noChangeArrowheads="1"/>
          </p:cNvSpPr>
          <p:nvPr/>
        </p:nvSpPr>
        <p:spPr bwMode="auto">
          <a:xfrm>
            <a:off x="1219200" y="5638800"/>
            <a:ext cx="658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b="1">
                <a:solidFill>
                  <a:srgbClr val="660066"/>
                </a:solidFill>
              </a:rPr>
              <a:t>ΑΠΑΝΤΗΣΗ Α)                                            ΑΠΑΝΤΗΣΗ Β)</a:t>
            </a:r>
            <a:endParaRPr lang="en-US" altLang="en-US" b="1">
              <a:solidFill>
                <a:srgbClr val="660066"/>
              </a:solidFill>
            </a:endParaRPr>
          </a:p>
        </p:txBody>
      </p:sp>
      <p:grpSp>
        <p:nvGrpSpPr>
          <p:cNvPr id="3" name="Group 2" descr="PIPELINING"/>
          <p:cNvGrpSpPr/>
          <p:nvPr/>
        </p:nvGrpSpPr>
        <p:grpSpPr>
          <a:xfrm>
            <a:off x="533400" y="3546475"/>
            <a:ext cx="8140700" cy="1939925"/>
            <a:chOff x="533400" y="3546475"/>
            <a:chExt cx="8140700" cy="1939925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33400" y="4191000"/>
              <a:ext cx="3355975" cy="1295400"/>
              <a:chOff x="1584" y="1104"/>
              <a:chExt cx="2114" cy="816"/>
            </a:xfrm>
          </p:grpSpPr>
          <p:grpSp>
            <p:nvGrpSpPr>
              <p:cNvPr id="292912" name="Group 5"/>
              <p:cNvGrpSpPr>
                <a:grpSpLocks/>
              </p:cNvGrpSpPr>
              <p:nvPr/>
            </p:nvGrpSpPr>
            <p:grpSpPr bwMode="auto">
              <a:xfrm>
                <a:off x="1584" y="1392"/>
                <a:ext cx="2114" cy="528"/>
                <a:chOff x="1562" y="1152"/>
                <a:chExt cx="2114" cy="528"/>
              </a:xfrm>
            </p:grpSpPr>
            <p:grpSp>
              <p:nvGrpSpPr>
                <p:cNvPr id="292921" name="Group 6"/>
                <p:cNvGrpSpPr>
                  <a:grpSpLocks/>
                </p:cNvGrpSpPr>
                <p:nvPr/>
              </p:nvGrpSpPr>
              <p:grpSpPr bwMode="auto">
                <a:xfrm>
                  <a:off x="2487" y="1152"/>
                  <a:ext cx="223" cy="481"/>
                  <a:chOff x="2207" y="1413"/>
                  <a:chExt cx="223" cy="481"/>
                </a:xfrm>
              </p:grpSpPr>
              <p:sp>
                <p:nvSpPr>
                  <p:cNvPr id="292951" name="Freeform 7"/>
                  <p:cNvSpPr>
                    <a:spLocks/>
                  </p:cNvSpPr>
                  <p:nvPr/>
                </p:nvSpPr>
                <p:spPr bwMode="auto">
                  <a:xfrm>
                    <a:off x="2217" y="1413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952" name="Rectangle 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24" y="1532"/>
                    <a:ext cx="376" cy="2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r>
                      <a:rPr lang="en-US" altLang="en-US" sz="1600" b="1">
                        <a:latin typeface="Arial" pitchFamily="34" charset="0"/>
                        <a:cs typeface="Arial" pitchFamily="34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292922" name="Group 9"/>
                <p:cNvGrpSpPr>
                  <a:grpSpLocks/>
                </p:cNvGrpSpPr>
                <p:nvPr/>
              </p:nvGrpSpPr>
              <p:grpSpPr bwMode="auto">
                <a:xfrm>
                  <a:off x="1562" y="1248"/>
                  <a:ext cx="349" cy="289"/>
                  <a:chOff x="1282" y="1509"/>
                  <a:chExt cx="349" cy="289"/>
                </a:xfrm>
              </p:grpSpPr>
              <p:sp>
                <p:nvSpPr>
                  <p:cNvPr id="2929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282" y="1511"/>
                    <a:ext cx="257" cy="2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en-US" altLang="en-US" sz="1600" b="1">
                        <a:latin typeface="Arial" pitchFamily="34" charset="0"/>
                        <a:cs typeface="Arial" pitchFamily="34" charset="0"/>
                      </a:rPr>
                      <a:t>IM</a:t>
                    </a:r>
                  </a:p>
                </p:txBody>
              </p:sp>
              <p:grpSp>
                <p:nvGrpSpPr>
                  <p:cNvPr id="29294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291" y="1509"/>
                    <a:ext cx="340" cy="289"/>
                    <a:chOff x="1291" y="1509"/>
                    <a:chExt cx="340" cy="289"/>
                  </a:xfrm>
                </p:grpSpPr>
                <p:sp>
                  <p:nvSpPr>
                    <p:cNvPr id="292949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91" y="1509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95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460" y="1509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92923" name="Rectangle 14"/>
                <p:cNvSpPr>
                  <a:spLocks noChangeArrowheads="1"/>
                </p:cNvSpPr>
                <p:nvPr/>
              </p:nvSpPr>
              <p:spPr bwMode="auto">
                <a:xfrm>
                  <a:off x="2012" y="1255"/>
                  <a:ext cx="355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Reg</a:t>
                  </a:r>
                </a:p>
              </p:txBody>
            </p:sp>
            <p:grpSp>
              <p:nvGrpSpPr>
                <p:cNvPr id="292924" name="Group 15"/>
                <p:cNvGrpSpPr>
                  <a:grpSpLocks/>
                </p:cNvGrpSpPr>
                <p:nvPr/>
              </p:nvGrpSpPr>
              <p:grpSpPr bwMode="auto">
                <a:xfrm>
                  <a:off x="2031" y="1248"/>
                  <a:ext cx="296" cy="289"/>
                  <a:chOff x="1751" y="1509"/>
                  <a:chExt cx="296" cy="289"/>
                </a:xfrm>
              </p:grpSpPr>
              <p:sp>
                <p:nvSpPr>
                  <p:cNvPr id="292945" name="Freeform 16"/>
                  <p:cNvSpPr>
                    <a:spLocks/>
                  </p:cNvSpPr>
                  <p:nvPr/>
                </p:nvSpPr>
                <p:spPr bwMode="auto">
                  <a:xfrm>
                    <a:off x="1751" y="1509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946" name="Freeform 17"/>
                  <p:cNvSpPr>
                    <a:spLocks/>
                  </p:cNvSpPr>
                  <p:nvPr/>
                </p:nvSpPr>
                <p:spPr bwMode="auto">
                  <a:xfrm>
                    <a:off x="1899" y="1509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2925" name="Line 18"/>
                <p:cNvSpPr>
                  <a:spLocks noChangeShapeType="1"/>
                </p:cNvSpPr>
                <p:nvPr/>
              </p:nvSpPr>
              <p:spPr bwMode="auto">
                <a:xfrm>
                  <a:off x="1916" y="1392"/>
                  <a:ext cx="11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926" name="Freeform 19"/>
                <p:cNvSpPr>
                  <a:spLocks/>
                </p:cNvSpPr>
                <p:nvPr/>
              </p:nvSpPr>
              <p:spPr bwMode="auto">
                <a:xfrm>
                  <a:off x="1984" y="1296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27" name="Line 20"/>
                <p:cNvSpPr>
                  <a:spLocks noChangeShapeType="1"/>
                </p:cNvSpPr>
                <p:nvPr/>
              </p:nvSpPr>
              <p:spPr bwMode="auto">
                <a:xfrm>
                  <a:off x="2332" y="1296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928" name="Rectangle 21"/>
                <p:cNvSpPr>
                  <a:spLocks noChangeArrowheads="1"/>
                </p:cNvSpPr>
                <p:nvPr/>
              </p:nvSpPr>
              <p:spPr bwMode="auto">
                <a:xfrm>
                  <a:off x="2829" y="1250"/>
                  <a:ext cx="313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DM</a:t>
                  </a:r>
                </a:p>
              </p:txBody>
            </p:sp>
            <p:grpSp>
              <p:nvGrpSpPr>
                <p:cNvPr id="292929" name="Group 22"/>
                <p:cNvGrpSpPr>
                  <a:grpSpLocks/>
                </p:cNvGrpSpPr>
                <p:nvPr/>
              </p:nvGrpSpPr>
              <p:grpSpPr bwMode="auto">
                <a:xfrm>
                  <a:off x="2880" y="1248"/>
                  <a:ext cx="325" cy="289"/>
                  <a:chOff x="2600" y="1509"/>
                  <a:chExt cx="325" cy="289"/>
                </a:xfrm>
              </p:grpSpPr>
              <p:sp>
                <p:nvSpPr>
                  <p:cNvPr id="292943" name="Freeform 23"/>
                  <p:cNvSpPr>
                    <a:spLocks/>
                  </p:cNvSpPr>
                  <p:nvPr/>
                </p:nvSpPr>
                <p:spPr bwMode="auto">
                  <a:xfrm>
                    <a:off x="2600" y="1509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944" name="Freeform 24"/>
                  <p:cNvSpPr>
                    <a:spLocks/>
                  </p:cNvSpPr>
                  <p:nvPr/>
                </p:nvSpPr>
                <p:spPr bwMode="auto">
                  <a:xfrm>
                    <a:off x="2761" y="1509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2930" name="Rectangle 25"/>
                <p:cNvSpPr>
                  <a:spLocks noChangeArrowheads="1"/>
                </p:cNvSpPr>
                <p:nvPr/>
              </p:nvSpPr>
              <p:spPr bwMode="auto">
                <a:xfrm>
                  <a:off x="3321" y="1250"/>
                  <a:ext cx="355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Reg</a:t>
                  </a:r>
                </a:p>
              </p:txBody>
            </p:sp>
            <p:grpSp>
              <p:nvGrpSpPr>
                <p:cNvPr id="292931" name="Group 26"/>
                <p:cNvGrpSpPr>
                  <a:grpSpLocks/>
                </p:cNvGrpSpPr>
                <p:nvPr/>
              </p:nvGrpSpPr>
              <p:grpSpPr bwMode="auto">
                <a:xfrm>
                  <a:off x="3348" y="1248"/>
                  <a:ext cx="284" cy="289"/>
                  <a:chOff x="3068" y="1509"/>
                  <a:chExt cx="284" cy="289"/>
                </a:xfrm>
              </p:grpSpPr>
              <p:sp>
                <p:nvSpPr>
                  <p:cNvPr id="292941" name="Freeform 27"/>
                  <p:cNvSpPr>
                    <a:spLocks/>
                  </p:cNvSpPr>
                  <p:nvPr/>
                </p:nvSpPr>
                <p:spPr bwMode="auto">
                  <a:xfrm>
                    <a:off x="3068" y="1509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942" name="Freeform 28"/>
                  <p:cNvSpPr>
                    <a:spLocks/>
                  </p:cNvSpPr>
                  <p:nvPr/>
                </p:nvSpPr>
                <p:spPr bwMode="auto">
                  <a:xfrm>
                    <a:off x="3209" y="1509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2932" name="Line 29"/>
                <p:cNvSpPr>
                  <a:spLocks noChangeShapeType="1"/>
                </p:cNvSpPr>
                <p:nvPr/>
              </p:nvSpPr>
              <p:spPr bwMode="auto">
                <a:xfrm>
                  <a:off x="3201" y="1392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933" name="Line 30"/>
                <p:cNvSpPr>
                  <a:spLocks noChangeShapeType="1"/>
                </p:cNvSpPr>
                <p:nvPr/>
              </p:nvSpPr>
              <p:spPr bwMode="auto">
                <a:xfrm>
                  <a:off x="2717" y="1392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934" name="Line 31"/>
                <p:cNvSpPr>
                  <a:spLocks noChangeShapeType="1"/>
                </p:cNvSpPr>
                <p:nvPr/>
              </p:nvSpPr>
              <p:spPr bwMode="auto">
                <a:xfrm>
                  <a:off x="2332" y="1488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935" name="Line 32"/>
                <p:cNvSpPr>
                  <a:spLocks noChangeShapeType="1"/>
                </p:cNvSpPr>
                <p:nvPr/>
              </p:nvSpPr>
              <p:spPr bwMode="auto">
                <a:xfrm>
                  <a:off x="2416" y="14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36" name="Line 33"/>
                <p:cNvSpPr>
                  <a:spLocks noChangeShapeType="1"/>
                </p:cNvSpPr>
                <p:nvPr/>
              </p:nvSpPr>
              <p:spPr bwMode="auto">
                <a:xfrm>
                  <a:off x="2416" y="1680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37" name="Line 34"/>
                <p:cNvSpPr>
                  <a:spLocks noChangeShapeType="1"/>
                </p:cNvSpPr>
                <p:nvPr/>
              </p:nvSpPr>
              <p:spPr bwMode="auto">
                <a:xfrm>
                  <a:off x="2752" y="139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3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832" y="139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39" name="Line 36"/>
                <p:cNvSpPr>
                  <a:spLocks noChangeShapeType="1"/>
                </p:cNvSpPr>
                <p:nvPr/>
              </p:nvSpPr>
              <p:spPr bwMode="auto">
                <a:xfrm>
                  <a:off x="2832" y="1632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40" name="Line 37"/>
                <p:cNvSpPr>
                  <a:spLocks noChangeShapeType="1"/>
                </p:cNvSpPr>
                <p:nvPr/>
              </p:nvSpPr>
              <p:spPr bwMode="auto">
                <a:xfrm>
                  <a:off x="3264" y="139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913" name="Rectangle 38"/>
              <p:cNvSpPr>
                <a:spLocks noChangeArrowheads="1"/>
              </p:cNvSpPr>
              <p:nvPr/>
            </p:nvSpPr>
            <p:spPr bwMode="auto">
              <a:xfrm>
                <a:off x="2544" y="1104"/>
                <a:ext cx="672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92914" name="Text Box 39"/>
              <p:cNvSpPr txBox="1">
                <a:spLocks noChangeArrowheads="1"/>
              </p:cNvSpPr>
              <p:nvPr/>
            </p:nvSpPr>
            <p:spPr bwMode="auto">
              <a:xfrm>
                <a:off x="2640" y="1104"/>
                <a:ext cx="3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MUL</a:t>
                </a:r>
              </a:p>
            </p:txBody>
          </p:sp>
          <p:sp>
            <p:nvSpPr>
              <p:cNvPr id="292915" name="Line 40"/>
              <p:cNvSpPr>
                <a:spLocks noChangeShapeType="1"/>
              </p:cNvSpPr>
              <p:nvPr/>
            </p:nvSpPr>
            <p:spPr bwMode="auto">
              <a:xfrm>
                <a:off x="3312" y="120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6" name="Line 41"/>
              <p:cNvSpPr>
                <a:spLocks noChangeShapeType="1"/>
              </p:cNvSpPr>
              <p:nvPr/>
            </p:nvSpPr>
            <p:spPr bwMode="auto">
              <a:xfrm>
                <a:off x="3216" y="120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7" name="Line 42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8" name="Line 43"/>
              <p:cNvSpPr>
                <a:spLocks noChangeShapeType="1"/>
              </p:cNvSpPr>
              <p:nvPr/>
            </p:nvSpPr>
            <p:spPr bwMode="auto">
              <a:xfrm>
                <a:off x="2448" y="129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9" name="Line 44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20" name="Line 45"/>
              <p:cNvSpPr>
                <a:spLocks noChangeShapeType="1"/>
              </p:cNvSpPr>
              <p:nvPr/>
            </p:nvSpPr>
            <p:spPr bwMode="auto">
              <a:xfrm>
                <a:off x="24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4572000" y="4495800"/>
              <a:ext cx="4102100" cy="835025"/>
              <a:chOff x="1418" y="3362"/>
              <a:chExt cx="2584" cy="526"/>
            </a:xfrm>
          </p:grpSpPr>
          <p:grpSp>
            <p:nvGrpSpPr>
              <p:cNvPr id="292875" name="Group 47"/>
              <p:cNvGrpSpPr>
                <a:grpSpLocks/>
              </p:cNvGrpSpPr>
              <p:nvPr/>
            </p:nvGrpSpPr>
            <p:grpSpPr bwMode="auto">
              <a:xfrm>
                <a:off x="2349" y="3362"/>
                <a:ext cx="223" cy="481"/>
                <a:chOff x="2207" y="1413"/>
                <a:chExt cx="223" cy="481"/>
              </a:xfrm>
            </p:grpSpPr>
            <p:sp>
              <p:nvSpPr>
                <p:cNvPr id="292910" name="Freeform 48"/>
                <p:cNvSpPr>
                  <a:spLocks/>
                </p:cNvSpPr>
                <p:nvPr/>
              </p:nvSpPr>
              <p:spPr bwMode="auto">
                <a:xfrm>
                  <a:off x="2217" y="1413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11" name="Rectangle 49"/>
                <p:cNvSpPr>
                  <a:spLocks noChangeArrowheads="1"/>
                </p:cNvSpPr>
                <p:nvPr/>
              </p:nvSpPr>
              <p:spPr bwMode="auto">
                <a:xfrm rot="5400000">
                  <a:off x="2124" y="1532"/>
                  <a:ext cx="37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ALU</a:t>
                  </a:r>
                </a:p>
              </p:txBody>
            </p:sp>
          </p:grpSp>
          <p:grpSp>
            <p:nvGrpSpPr>
              <p:cNvPr id="292876" name="Group 50"/>
              <p:cNvGrpSpPr>
                <a:grpSpLocks/>
              </p:cNvGrpSpPr>
              <p:nvPr/>
            </p:nvGrpSpPr>
            <p:grpSpPr bwMode="auto">
              <a:xfrm>
                <a:off x="1418" y="3456"/>
                <a:ext cx="349" cy="289"/>
                <a:chOff x="1282" y="1509"/>
                <a:chExt cx="349" cy="289"/>
              </a:xfrm>
            </p:grpSpPr>
            <p:sp>
              <p:nvSpPr>
                <p:cNvPr id="292906" name="Rectangle 51"/>
                <p:cNvSpPr>
                  <a:spLocks noChangeArrowheads="1"/>
                </p:cNvSpPr>
                <p:nvPr/>
              </p:nvSpPr>
              <p:spPr bwMode="auto">
                <a:xfrm>
                  <a:off x="1282" y="1511"/>
                  <a:ext cx="257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600" b="1">
                      <a:latin typeface="Arial" pitchFamily="34" charset="0"/>
                      <a:cs typeface="Arial" pitchFamily="34" charset="0"/>
                    </a:rPr>
                    <a:t>IM</a:t>
                  </a:r>
                </a:p>
              </p:txBody>
            </p:sp>
            <p:grpSp>
              <p:nvGrpSpPr>
                <p:cNvPr id="292907" name="Group 52"/>
                <p:cNvGrpSpPr>
                  <a:grpSpLocks/>
                </p:cNvGrpSpPr>
                <p:nvPr/>
              </p:nvGrpSpPr>
              <p:grpSpPr bwMode="auto">
                <a:xfrm>
                  <a:off x="1291" y="1509"/>
                  <a:ext cx="340" cy="289"/>
                  <a:chOff x="1291" y="1509"/>
                  <a:chExt cx="340" cy="289"/>
                </a:xfrm>
              </p:grpSpPr>
              <p:sp>
                <p:nvSpPr>
                  <p:cNvPr id="292908" name="Freeform 53"/>
                  <p:cNvSpPr>
                    <a:spLocks/>
                  </p:cNvSpPr>
                  <p:nvPr/>
                </p:nvSpPr>
                <p:spPr bwMode="auto">
                  <a:xfrm>
                    <a:off x="1291" y="1509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909" name="Freeform 54"/>
                  <p:cNvSpPr>
                    <a:spLocks/>
                  </p:cNvSpPr>
                  <p:nvPr/>
                </p:nvSpPr>
                <p:spPr bwMode="auto">
                  <a:xfrm>
                    <a:off x="1460" y="1509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2877" name="Rectangle 55"/>
              <p:cNvSpPr>
                <a:spLocks noChangeArrowheads="1"/>
              </p:cNvSpPr>
              <p:nvPr/>
            </p:nvSpPr>
            <p:spPr bwMode="auto">
              <a:xfrm>
                <a:off x="1868" y="3463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92878" name="Group 56"/>
              <p:cNvGrpSpPr>
                <a:grpSpLocks/>
              </p:cNvGrpSpPr>
              <p:nvPr/>
            </p:nvGrpSpPr>
            <p:grpSpPr bwMode="auto">
              <a:xfrm>
                <a:off x="1887" y="3456"/>
                <a:ext cx="296" cy="289"/>
                <a:chOff x="1751" y="1509"/>
                <a:chExt cx="296" cy="289"/>
              </a:xfrm>
            </p:grpSpPr>
            <p:sp>
              <p:nvSpPr>
                <p:cNvPr id="292904" name="Freeform 57"/>
                <p:cNvSpPr>
                  <a:spLocks/>
                </p:cNvSpPr>
                <p:nvPr/>
              </p:nvSpPr>
              <p:spPr bwMode="auto">
                <a:xfrm>
                  <a:off x="1751" y="1509"/>
                  <a:ext cx="149" cy="289"/>
                </a:xfrm>
                <a:custGeom>
                  <a:avLst/>
                  <a:gdLst>
                    <a:gd name="T0" fmla="*/ 148 w 149"/>
                    <a:gd name="T1" fmla="*/ 0 h 289"/>
                    <a:gd name="T2" fmla="*/ 0 w 149"/>
                    <a:gd name="T3" fmla="*/ 0 h 289"/>
                    <a:gd name="T4" fmla="*/ 0 w 149"/>
                    <a:gd name="T5" fmla="*/ 288 h 289"/>
                    <a:gd name="T6" fmla="*/ 148 w 149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289"/>
                    <a:gd name="T14" fmla="*/ 149 w 149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05" name="Freeform 58"/>
                <p:cNvSpPr>
                  <a:spLocks/>
                </p:cNvSpPr>
                <p:nvPr/>
              </p:nvSpPr>
              <p:spPr bwMode="auto">
                <a:xfrm>
                  <a:off x="1899" y="1509"/>
                  <a:ext cx="148" cy="289"/>
                </a:xfrm>
                <a:custGeom>
                  <a:avLst/>
                  <a:gdLst>
                    <a:gd name="T0" fmla="*/ 0 w 148"/>
                    <a:gd name="T1" fmla="*/ 0 h 289"/>
                    <a:gd name="T2" fmla="*/ 147 w 148"/>
                    <a:gd name="T3" fmla="*/ 0 h 289"/>
                    <a:gd name="T4" fmla="*/ 147 w 148"/>
                    <a:gd name="T5" fmla="*/ 288 h 289"/>
                    <a:gd name="T6" fmla="*/ 0 w 148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89"/>
                    <a:gd name="T14" fmla="*/ 148 w 148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879" name="Line 59"/>
              <p:cNvSpPr>
                <a:spLocks noChangeShapeType="1"/>
              </p:cNvSpPr>
              <p:nvPr/>
            </p:nvSpPr>
            <p:spPr bwMode="auto">
              <a:xfrm>
                <a:off x="1772" y="3600"/>
                <a:ext cx="1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0" name="Freeform 60"/>
              <p:cNvSpPr>
                <a:spLocks/>
              </p:cNvSpPr>
              <p:nvPr/>
            </p:nvSpPr>
            <p:spPr bwMode="auto">
              <a:xfrm>
                <a:off x="1840" y="3504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81" name="Line 61"/>
              <p:cNvSpPr>
                <a:spLocks noChangeShapeType="1"/>
              </p:cNvSpPr>
              <p:nvPr/>
            </p:nvSpPr>
            <p:spPr bwMode="auto">
              <a:xfrm>
                <a:off x="2188" y="350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2" name="Rectangle 62"/>
              <p:cNvSpPr>
                <a:spLocks noChangeArrowheads="1"/>
              </p:cNvSpPr>
              <p:nvPr/>
            </p:nvSpPr>
            <p:spPr bwMode="auto">
              <a:xfrm>
                <a:off x="2685" y="3458"/>
                <a:ext cx="38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DM1</a:t>
                </a:r>
              </a:p>
            </p:txBody>
          </p:sp>
          <p:grpSp>
            <p:nvGrpSpPr>
              <p:cNvPr id="292883" name="Group 63"/>
              <p:cNvGrpSpPr>
                <a:grpSpLocks/>
              </p:cNvGrpSpPr>
              <p:nvPr/>
            </p:nvGrpSpPr>
            <p:grpSpPr bwMode="auto">
              <a:xfrm>
                <a:off x="3206" y="3456"/>
                <a:ext cx="325" cy="289"/>
                <a:chOff x="2600" y="1509"/>
                <a:chExt cx="325" cy="289"/>
              </a:xfrm>
            </p:grpSpPr>
            <p:sp>
              <p:nvSpPr>
                <p:cNvPr id="292902" name="Freeform 64"/>
                <p:cNvSpPr>
                  <a:spLocks/>
                </p:cNvSpPr>
                <p:nvPr/>
              </p:nvSpPr>
              <p:spPr bwMode="auto">
                <a:xfrm>
                  <a:off x="2600" y="1509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03" name="Freeform 65"/>
                <p:cNvSpPr>
                  <a:spLocks/>
                </p:cNvSpPr>
                <p:nvPr/>
              </p:nvSpPr>
              <p:spPr bwMode="auto">
                <a:xfrm>
                  <a:off x="2761" y="1509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884" name="Rectangle 66"/>
              <p:cNvSpPr>
                <a:spLocks noChangeArrowheads="1"/>
              </p:cNvSpPr>
              <p:nvPr/>
            </p:nvSpPr>
            <p:spPr bwMode="auto">
              <a:xfrm>
                <a:off x="3647" y="3458"/>
                <a:ext cx="35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Reg</a:t>
                </a:r>
              </a:p>
            </p:txBody>
          </p:sp>
          <p:grpSp>
            <p:nvGrpSpPr>
              <p:cNvPr id="292885" name="Group 67"/>
              <p:cNvGrpSpPr>
                <a:grpSpLocks/>
              </p:cNvGrpSpPr>
              <p:nvPr/>
            </p:nvGrpSpPr>
            <p:grpSpPr bwMode="auto">
              <a:xfrm>
                <a:off x="3674" y="3456"/>
                <a:ext cx="284" cy="289"/>
                <a:chOff x="3068" y="1509"/>
                <a:chExt cx="284" cy="289"/>
              </a:xfrm>
            </p:grpSpPr>
            <p:sp>
              <p:nvSpPr>
                <p:cNvPr id="292900" name="Freeform 68"/>
                <p:cNvSpPr>
                  <a:spLocks/>
                </p:cNvSpPr>
                <p:nvPr/>
              </p:nvSpPr>
              <p:spPr bwMode="auto">
                <a:xfrm>
                  <a:off x="3068" y="1509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01" name="Freeform 69"/>
                <p:cNvSpPr>
                  <a:spLocks/>
                </p:cNvSpPr>
                <p:nvPr/>
              </p:nvSpPr>
              <p:spPr bwMode="auto">
                <a:xfrm>
                  <a:off x="3209" y="1509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886" name="Line 70"/>
              <p:cNvSpPr>
                <a:spLocks noChangeShapeType="1"/>
              </p:cNvSpPr>
              <p:nvPr/>
            </p:nvSpPr>
            <p:spPr bwMode="auto">
              <a:xfrm>
                <a:off x="3527" y="360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7" name="Line 71"/>
              <p:cNvSpPr>
                <a:spLocks noChangeShapeType="1"/>
              </p:cNvSpPr>
              <p:nvPr/>
            </p:nvSpPr>
            <p:spPr bwMode="auto">
              <a:xfrm>
                <a:off x="2573" y="360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8" name="Line 72"/>
              <p:cNvSpPr>
                <a:spLocks noChangeShapeType="1"/>
              </p:cNvSpPr>
              <p:nvPr/>
            </p:nvSpPr>
            <p:spPr bwMode="auto">
              <a:xfrm>
                <a:off x="2188" y="369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9" name="Line 73"/>
              <p:cNvSpPr>
                <a:spLocks noChangeShapeType="1"/>
              </p:cNvSpPr>
              <p:nvPr/>
            </p:nvSpPr>
            <p:spPr bwMode="auto">
              <a:xfrm>
                <a:off x="2272" y="369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0" name="Line 74"/>
              <p:cNvSpPr>
                <a:spLocks noChangeShapeType="1"/>
              </p:cNvSpPr>
              <p:nvPr/>
            </p:nvSpPr>
            <p:spPr bwMode="auto">
              <a:xfrm>
                <a:off x="2272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1" name="Line 75"/>
              <p:cNvSpPr>
                <a:spLocks noChangeShapeType="1"/>
              </p:cNvSpPr>
              <p:nvPr/>
            </p:nvSpPr>
            <p:spPr bwMode="auto">
              <a:xfrm>
                <a:off x="2608" y="360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2" name="Line 76"/>
              <p:cNvSpPr>
                <a:spLocks noChangeShapeType="1"/>
              </p:cNvSpPr>
              <p:nvPr/>
            </p:nvSpPr>
            <p:spPr bwMode="auto">
              <a:xfrm flipH="1">
                <a:off x="2688" y="360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3" name="Line 77"/>
              <p:cNvSpPr>
                <a:spLocks noChangeShapeType="1"/>
              </p:cNvSpPr>
              <p:nvPr/>
            </p:nvSpPr>
            <p:spPr bwMode="auto">
              <a:xfrm>
                <a:off x="2688" y="3840"/>
                <a:ext cx="8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4" name="Line 78"/>
              <p:cNvSpPr>
                <a:spLocks noChangeShapeType="1"/>
              </p:cNvSpPr>
              <p:nvPr/>
            </p:nvSpPr>
            <p:spPr bwMode="auto">
              <a:xfrm>
                <a:off x="3590" y="360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5" name="Rectangle 79"/>
              <p:cNvSpPr>
                <a:spLocks noChangeArrowheads="1"/>
              </p:cNvSpPr>
              <p:nvPr/>
            </p:nvSpPr>
            <p:spPr bwMode="auto">
              <a:xfrm>
                <a:off x="3194" y="3456"/>
                <a:ext cx="38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DM2</a:t>
                </a:r>
              </a:p>
            </p:txBody>
          </p:sp>
          <p:grpSp>
            <p:nvGrpSpPr>
              <p:cNvPr id="292896" name="Group 80"/>
              <p:cNvGrpSpPr>
                <a:grpSpLocks/>
              </p:cNvGrpSpPr>
              <p:nvPr/>
            </p:nvGrpSpPr>
            <p:grpSpPr bwMode="auto">
              <a:xfrm>
                <a:off x="2714" y="3456"/>
                <a:ext cx="325" cy="289"/>
                <a:chOff x="2600" y="1509"/>
                <a:chExt cx="325" cy="289"/>
              </a:xfrm>
            </p:grpSpPr>
            <p:sp>
              <p:nvSpPr>
                <p:cNvPr id="292898" name="Freeform 81"/>
                <p:cNvSpPr>
                  <a:spLocks/>
                </p:cNvSpPr>
                <p:nvPr/>
              </p:nvSpPr>
              <p:spPr bwMode="auto">
                <a:xfrm>
                  <a:off x="2600" y="1509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99" name="Freeform 82"/>
                <p:cNvSpPr>
                  <a:spLocks/>
                </p:cNvSpPr>
                <p:nvPr/>
              </p:nvSpPr>
              <p:spPr bwMode="auto">
                <a:xfrm>
                  <a:off x="2761" y="1509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2897" name="Line 83"/>
              <p:cNvSpPr>
                <a:spLocks noChangeShapeType="1"/>
              </p:cNvSpPr>
              <p:nvPr/>
            </p:nvSpPr>
            <p:spPr bwMode="auto">
              <a:xfrm>
                <a:off x="3050" y="360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2872" name="Line 85"/>
            <p:cNvSpPr>
              <a:spLocks noChangeShapeType="1"/>
            </p:cNvSpPr>
            <p:nvPr/>
          </p:nvSpPr>
          <p:spPr bwMode="auto">
            <a:xfrm flipH="1">
              <a:off x="6934200" y="4114800"/>
              <a:ext cx="7620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73" name="Line 86"/>
            <p:cNvSpPr>
              <a:spLocks noChangeShapeType="1"/>
            </p:cNvSpPr>
            <p:nvPr/>
          </p:nvSpPr>
          <p:spPr bwMode="auto">
            <a:xfrm>
              <a:off x="7391400" y="4114800"/>
              <a:ext cx="15240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74" name="Text Box 87"/>
            <p:cNvSpPr txBox="1">
              <a:spLocks noChangeArrowheads="1"/>
            </p:cNvSpPr>
            <p:nvPr/>
          </p:nvSpPr>
          <p:spPr bwMode="auto">
            <a:xfrm>
              <a:off x="6461125" y="3546475"/>
              <a:ext cx="162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l-GR" altLang="en-US" sz="2400" b="1">
                  <a:solidFill>
                    <a:srgbClr val="FF3300"/>
                  </a:solidFill>
                </a:rPr>
                <a:t>δύο κύκλοι</a:t>
              </a:r>
              <a:endParaRPr lang="en-US" altLang="en-US" sz="2400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11266" name="Picture 2" descr="OTHER ARCHITE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661785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0424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922DE-660E-4781-A52E-6563543EE025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294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Pipelining</a:t>
            </a:r>
            <a:r>
              <a:rPr lang="el-GR" altLang="en-US" dirty="0" smtClean="0">
                <a:solidFill>
                  <a:schemeClr val="accent2"/>
                </a:solidFill>
              </a:rPr>
              <a:t>: </a:t>
            </a:r>
            <a:r>
              <a:rPr lang="en-US" altLang="en-US" dirty="0" smtClean="0">
                <a:solidFill>
                  <a:schemeClr val="accent2"/>
                </a:solidFill>
              </a:rPr>
              <a:t>Control</a:t>
            </a:r>
          </a:p>
        </p:txBody>
      </p:sp>
      <p:pic>
        <p:nvPicPr>
          <p:cNvPr id="294916" name="Picture 5" descr="21~Figure_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8458200" cy="5791200"/>
          </a:xfrm>
          <a:noFill/>
        </p:spPr>
      </p:pic>
      <p:sp>
        <p:nvSpPr>
          <p:cNvPr id="29491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4953000"/>
            <a:ext cx="3276600" cy="1524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400" smtClean="0"/>
              <a:t>    </a:t>
            </a:r>
            <a:r>
              <a:rPr lang="en-US" altLang="en-US" sz="2400" smtClean="0"/>
              <a:t>To control </a:t>
            </a:r>
            <a:r>
              <a:rPr lang="el-GR" altLang="en-US" sz="2400" smtClean="0"/>
              <a:t>είναι παρόμοιο με αυτό του ενός κύκλου</a:t>
            </a:r>
            <a:r>
              <a:rPr lang="el-GR" altLang="en-US" sz="2800" smtClean="0"/>
              <a:t> 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DD70A-0CD1-4AA9-9199-9EDF16BFF825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2959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Control</a:t>
            </a:r>
          </a:p>
        </p:txBody>
      </p:sp>
      <p:pic>
        <p:nvPicPr>
          <p:cNvPr id="295940" name="Picture 6" descr="CONTRO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3135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1BD5D-93A9-471C-BB23-1104B388C846}" type="slidenum">
              <a:rPr lang="en-US"/>
              <a:pPr>
                <a:defRPr/>
              </a:pPr>
              <a:t>87</a:t>
            </a:fld>
            <a:endParaRPr lang="en-US"/>
          </a:p>
        </p:txBody>
      </p:sp>
      <p:pic>
        <p:nvPicPr>
          <p:cNvPr id="296963" name="Picture 4" descr="CONTRO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2008188"/>
          </a:xfrm>
          <a:noFill/>
        </p:spPr>
      </p:pic>
      <p:sp>
        <p:nvSpPr>
          <p:cNvPr id="296964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Pipelining</a:t>
            </a:r>
            <a:r>
              <a:rPr lang="el-GR" altLang="en-US" sz="4400">
                <a:solidFill>
                  <a:schemeClr val="accent2"/>
                </a:solidFill>
                <a:cs typeface="Arial" pitchFamily="34" charset="0"/>
              </a:rPr>
              <a:t>: </a:t>
            </a:r>
            <a:r>
              <a:rPr lang="en-US" altLang="en-US" sz="4400">
                <a:solidFill>
                  <a:schemeClr val="accent2"/>
                </a:solidFill>
                <a:cs typeface="Arial" pitchFamily="34" charset="0"/>
              </a:rPr>
              <a:t>Control</a:t>
            </a:r>
          </a:p>
        </p:txBody>
      </p:sp>
      <p:grpSp>
        <p:nvGrpSpPr>
          <p:cNvPr id="4" name="Group 3" descr="CONTROL"/>
          <p:cNvGrpSpPr/>
          <p:nvPr/>
        </p:nvGrpSpPr>
        <p:grpSpPr>
          <a:xfrm>
            <a:off x="1295400" y="4191000"/>
            <a:ext cx="7848600" cy="865188"/>
            <a:chOff x="1295400" y="4191000"/>
            <a:chExt cx="7848600" cy="865188"/>
          </a:xfrm>
        </p:grpSpPr>
        <p:sp>
          <p:nvSpPr>
            <p:cNvPr id="296965" name="AutoShape 7"/>
            <p:cNvSpPr>
              <a:spLocks/>
            </p:cNvSpPr>
            <p:nvPr/>
          </p:nvSpPr>
          <p:spPr bwMode="auto">
            <a:xfrm rot="-5400000">
              <a:off x="2819400" y="2667000"/>
              <a:ext cx="304800" cy="3352800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96966" name="AutoShape 8"/>
            <p:cNvSpPr>
              <a:spLocks/>
            </p:cNvSpPr>
            <p:nvPr/>
          </p:nvSpPr>
          <p:spPr bwMode="auto">
            <a:xfrm rot="-5400000">
              <a:off x="5867400" y="3048000"/>
              <a:ext cx="304800" cy="2590800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96967" name="AutoShape 9"/>
            <p:cNvSpPr>
              <a:spLocks/>
            </p:cNvSpPr>
            <p:nvPr/>
          </p:nvSpPr>
          <p:spPr bwMode="auto">
            <a:xfrm rot="-5400000">
              <a:off x="8115300" y="3467100"/>
              <a:ext cx="304800" cy="1752600"/>
            </a:xfrm>
            <a:prstGeom prst="leftBrace">
              <a:avLst>
                <a:gd name="adj1" fmla="val 47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96968" name="Text Box 10"/>
            <p:cNvSpPr txBox="1">
              <a:spLocks noChangeArrowheads="1"/>
            </p:cNvSpPr>
            <p:nvPr/>
          </p:nvSpPr>
          <p:spPr bwMode="auto">
            <a:xfrm>
              <a:off x="2362200" y="4598988"/>
              <a:ext cx="6543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CC0099"/>
                  </a:solidFill>
                </a:rPr>
                <a:t>Group A                          Group B            Group C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0ED49-6339-4747-822A-580ABCB0ABA6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297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Control</a:t>
            </a:r>
          </a:p>
        </p:txBody>
      </p:sp>
      <p:sp>
        <p:nvSpPr>
          <p:cNvPr id="29798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  <a:prstGeom prst="roundRect">
            <a:avLst>
              <a:gd name="adj" fmla="val 12477"/>
            </a:avLst>
          </a:prstGeom>
          <a:noFill/>
        </p:spPr>
        <p:txBody>
          <a:bodyPr lIns="90488" tIns="44450" rIns="90488" bIns="44450"/>
          <a:lstStyle/>
          <a:p>
            <a:pPr eaLnBrk="1" hangingPunct="1"/>
            <a:r>
              <a:rPr lang="el-GR" altLang="en-US" sz="2400" smtClean="0"/>
              <a:t>Έχουμε</a:t>
            </a:r>
            <a:r>
              <a:rPr lang="en-US" altLang="en-US" sz="2400" smtClean="0"/>
              <a:t> 5 </a:t>
            </a:r>
            <a:r>
              <a:rPr lang="el-GR" altLang="en-US" sz="2400" smtClean="0"/>
              <a:t>επίπεδα</a:t>
            </a:r>
            <a:r>
              <a:rPr lang="en-US" altLang="en-US" sz="2400" smtClean="0"/>
              <a:t>.  </a:t>
            </a:r>
            <a:r>
              <a:rPr lang="el-GR" altLang="en-US" sz="2400" smtClean="0"/>
              <a:t>Τι πρέπει να ελέγχουμε σε κάθε επίπεδο?</a:t>
            </a:r>
            <a:r>
              <a:rPr lang="el-GR" altLang="en-US" sz="1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Instruction Fetch and PC Increment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Instruction Decode / Register Fetch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Execution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Memory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Write Back</a:t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>
              <a:lnSpc>
                <a:spcPct val="110000"/>
              </a:lnSpc>
            </a:pPr>
            <a:r>
              <a:rPr lang="el-GR" altLang="en-US" sz="2400" smtClean="0"/>
              <a:t>Τα σήματα </a:t>
            </a:r>
            <a:r>
              <a:rPr lang="en-US" altLang="en-US" sz="2400" smtClean="0"/>
              <a:t>control </a:t>
            </a:r>
            <a:r>
              <a:rPr lang="el-GR" altLang="en-US" sz="2400" smtClean="0"/>
              <a:t>πρέπει να μνημονεύονται σε κάθε επίπεδο </a:t>
            </a:r>
            <a:r>
              <a:rPr lang="en-US" altLang="en-US" sz="2400" smtClean="0"/>
              <a:t>ID/EX, EX/MEM </a:t>
            </a:r>
            <a:r>
              <a:rPr lang="el-GR" altLang="en-US" sz="2400" smtClean="0"/>
              <a:t>και </a:t>
            </a:r>
            <a:r>
              <a:rPr lang="en-US" altLang="en-US" sz="2400" smtClean="0"/>
              <a:t>MEM/WB </a:t>
            </a:r>
            <a:r>
              <a:rPr lang="el-GR" altLang="en-US" sz="2400" smtClean="0"/>
              <a:t>για την κάθε εντολή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n-US" sz="2000" smtClean="0"/>
              <a:t>Άρα τα κάνουμε </a:t>
            </a:r>
            <a:r>
              <a:rPr lang="en-US" altLang="en-US" sz="2000" smtClean="0"/>
              <a:t>buffer </a:t>
            </a:r>
            <a:r>
              <a:rPr lang="el-GR" altLang="en-US" sz="2000" smtClean="0"/>
              <a:t>σε κάθε επίπεδο του </a:t>
            </a:r>
            <a:r>
              <a:rPr lang="en-US" altLang="en-US" sz="2000" smtClean="0"/>
              <a:t>pipeline </a:t>
            </a:r>
            <a:r>
              <a:rPr lang="el-GR" altLang="en-US" sz="2000" smtClean="0"/>
              <a:t>τα σήματα του ανάλογου </a:t>
            </a:r>
            <a:r>
              <a:rPr lang="en-US" altLang="en-US" sz="2000" smtClean="0"/>
              <a:t>group (</a:t>
            </a:r>
            <a:r>
              <a:rPr lang="el-GR" altLang="en-US" sz="2000" smtClean="0"/>
              <a:t>προηγούμενη διαφάνεια) και εκτελούμε το ανάλογο </a:t>
            </a:r>
            <a:r>
              <a:rPr lang="en-US" altLang="en-US" sz="2000" smtClean="0"/>
              <a:t>control </a:t>
            </a:r>
            <a:r>
              <a:rPr lang="el-GR" altLang="en-US" sz="2000" smtClean="0"/>
              <a:t>για την ανάλογη εντολή (δες επόμενες δυο διαφάνειες)</a:t>
            </a: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F7F1E-263E-4C75-8D7D-17686FADEF6B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299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Control</a:t>
            </a:r>
          </a:p>
        </p:txBody>
      </p:sp>
      <p:pic>
        <p:nvPicPr>
          <p:cNvPr id="299012" name="Picture 5" descr="CONTROL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7056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1446-1A8C-4394-9FC1-34D6C9845B0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l-GR" altLang="en-US" smtClean="0">
                <a:solidFill>
                  <a:schemeClr val="accent2"/>
                </a:solidFill>
              </a:rPr>
              <a:t>Σχεδιάζοντας το </a:t>
            </a:r>
            <a:r>
              <a:rPr lang="en-US" altLang="en-US" smtClean="0">
                <a:solidFill>
                  <a:schemeClr val="accent2"/>
                </a:solidFill>
              </a:rPr>
              <a:t>Datapath…</a:t>
            </a:r>
          </a:p>
        </p:txBody>
      </p:sp>
      <p:sp>
        <p:nvSpPr>
          <p:cNvPr id="216068" name="Text Box 3"/>
          <p:cNvSpPr txBox="1">
            <a:spLocks noChangeArrowheads="1"/>
          </p:cNvSpPr>
          <p:nvPr/>
        </p:nvSpPr>
        <p:spPr bwMode="auto">
          <a:xfrm>
            <a:off x="593725" y="1285875"/>
            <a:ext cx="748903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800" b="1" dirty="0" err="1">
                <a:solidFill>
                  <a:srgbClr val="FF9900"/>
                </a:solidFill>
              </a:rPr>
              <a:t>Αποδικωδικοποιήση</a:t>
            </a:r>
            <a:r>
              <a:rPr lang="el-GR" altLang="en-US" sz="2800" b="1" dirty="0">
                <a:solidFill>
                  <a:srgbClr val="FF9900"/>
                </a:solidFill>
              </a:rPr>
              <a:t> (</a:t>
            </a:r>
            <a:r>
              <a:rPr lang="en-US" altLang="en-US" sz="2800" b="1" dirty="0">
                <a:solidFill>
                  <a:srgbClr val="FF9900"/>
                </a:solidFill>
              </a:rPr>
              <a:t>decode)</a:t>
            </a:r>
            <a:r>
              <a:rPr lang="en-US" altLang="en-US" sz="2800" dirty="0"/>
              <a:t> </a:t>
            </a:r>
            <a:r>
              <a:rPr lang="el-GR" altLang="en-US" sz="2800" dirty="0"/>
              <a:t>των εντολών:</a:t>
            </a:r>
          </a:p>
          <a:p>
            <a:pPr eaLnBrk="1" hangingPunct="1">
              <a:lnSpc>
                <a:spcPct val="50000"/>
              </a:lnSpc>
            </a:pPr>
            <a:endParaRPr lang="el-GR" altLang="en-US" sz="2400" dirty="0"/>
          </a:p>
          <a:p>
            <a:pPr eaLnBrk="1" hangingPunct="1"/>
            <a:r>
              <a:rPr lang="el-GR" altLang="en-US" sz="2400" dirty="0"/>
              <a:t>       </a:t>
            </a:r>
            <a:r>
              <a:rPr lang="en-US" altLang="en-US" sz="2400" dirty="0"/>
              <a:t>- </a:t>
            </a:r>
            <a:r>
              <a:rPr lang="el-GR" altLang="en-US" sz="2400" dirty="0"/>
              <a:t>στέλνει το </a:t>
            </a:r>
            <a:r>
              <a:rPr lang="en-US" altLang="en-US" sz="2400" dirty="0" err="1"/>
              <a:t>opcode</a:t>
            </a:r>
            <a:r>
              <a:rPr lang="en-US" altLang="en-US" sz="2400" dirty="0"/>
              <a:t> </a:t>
            </a:r>
            <a:r>
              <a:rPr lang="el-GR" altLang="en-US" sz="2400" dirty="0"/>
              <a:t>και </a:t>
            </a:r>
            <a:r>
              <a:rPr lang="en-US" altLang="en-US" sz="2400" dirty="0"/>
              <a:t>function </a:t>
            </a:r>
            <a:r>
              <a:rPr lang="el-GR" altLang="en-US" sz="2400" dirty="0"/>
              <a:t>πεδία στο </a:t>
            </a:r>
            <a:r>
              <a:rPr lang="en-US" altLang="en-US" sz="2400" dirty="0"/>
              <a:t>control unit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lnSpc>
                <a:spcPct val="120000"/>
              </a:lnSpc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>
              <a:lnSpc>
                <a:spcPct val="180000"/>
              </a:lnSpc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      - </a:t>
            </a:r>
            <a:r>
              <a:rPr lang="el-GR" altLang="en-US" sz="2400" dirty="0"/>
              <a:t>οι </a:t>
            </a:r>
            <a:r>
              <a:rPr lang="el-GR" altLang="en-US" sz="2400" dirty="0" smtClean="0"/>
              <a:t>(διευθύνσεις των) </a:t>
            </a:r>
            <a:r>
              <a:rPr lang="en-US" altLang="en-US" sz="2400" dirty="0" smtClean="0"/>
              <a:t>registers </a:t>
            </a:r>
            <a:r>
              <a:rPr lang="el-GR" altLang="en-US" sz="2400" dirty="0"/>
              <a:t>της </a:t>
            </a:r>
            <a:r>
              <a:rPr lang="el-GR" altLang="en-US" sz="2400" dirty="0" smtClean="0"/>
              <a:t>εντολής,</a:t>
            </a:r>
          </a:p>
          <a:p>
            <a:pPr eaLnBrk="1" hangingPunct="1"/>
            <a:r>
              <a:rPr lang="el-GR" altLang="en-US" sz="2400" dirty="0"/>
              <a:t>	</a:t>
            </a:r>
            <a:r>
              <a:rPr lang="el-GR" altLang="en-US" sz="2400" dirty="0" smtClean="0"/>
              <a:t>είναι κωδικοποιημένοι μέσα </a:t>
            </a:r>
            <a:r>
              <a:rPr lang="el-GR" altLang="en-US" sz="2400" dirty="0"/>
              <a:t>στην εντολή</a:t>
            </a:r>
          </a:p>
          <a:p>
            <a:pPr eaLnBrk="1" hangingPunct="1"/>
            <a:r>
              <a:rPr lang="el-GR" altLang="en-US" sz="2400" dirty="0"/>
              <a:t> </a:t>
            </a:r>
            <a:endParaRPr lang="en-US" altLang="en-US" sz="2400" dirty="0"/>
          </a:p>
        </p:txBody>
      </p:sp>
      <p:sp>
        <p:nvSpPr>
          <p:cNvPr id="216070" name="Line 5" descr="datapath"/>
          <p:cNvSpPr>
            <a:spLocks noChangeShapeType="1"/>
          </p:cNvSpPr>
          <p:nvPr/>
        </p:nvSpPr>
        <p:spPr bwMode="auto">
          <a:xfrm>
            <a:off x="3429000" y="32004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1" name="Text Box 6"/>
          <p:cNvSpPr txBox="1">
            <a:spLocks noChangeArrowheads="1"/>
          </p:cNvSpPr>
          <p:nvPr/>
        </p:nvSpPr>
        <p:spPr bwMode="auto">
          <a:xfrm>
            <a:off x="2057400" y="4419600"/>
            <a:ext cx="885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1200">
                <a:latin typeface="Arial" pitchFamily="34" charset="0"/>
                <a:cs typeface="Arial" pitchFamily="34" charset="0"/>
              </a:rPr>
              <a:t>Instruction</a:t>
            </a:r>
          </a:p>
        </p:txBody>
      </p:sp>
      <p:sp>
        <p:nvSpPr>
          <p:cNvPr id="216073" name="Oval 20" descr="datapath"/>
          <p:cNvSpPr>
            <a:spLocks noChangeArrowheads="1"/>
          </p:cNvSpPr>
          <p:nvPr/>
        </p:nvSpPr>
        <p:spPr bwMode="auto">
          <a:xfrm>
            <a:off x="3733800" y="2514600"/>
            <a:ext cx="762000" cy="1219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3" name="Group 2" descr="datapth"/>
          <p:cNvGrpSpPr/>
          <p:nvPr/>
        </p:nvGrpSpPr>
        <p:grpSpPr>
          <a:xfrm>
            <a:off x="2743200" y="2971800"/>
            <a:ext cx="2971800" cy="2438400"/>
            <a:chOff x="2743200" y="2971800"/>
            <a:chExt cx="2971800" cy="2438400"/>
          </a:xfrm>
        </p:grpSpPr>
        <p:sp>
          <p:nvSpPr>
            <p:cNvPr id="216069" name="Line 4"/>
            <p:cNvSpPr>
              <a:spLocks noChangeShapeType="1"/>
            </p:cNvSpPr>
            <p:nvPr/>
          </p:nvSpPr>
          <p:spPr bwMode="auto">
            <a:xfrm>
              <a:off x="2743200" y="47244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429000" y="3962400"/>
              <a:ext cx="2286000" cy="1447800"/>
              <a:chOff x="2064" y="2208"/>
              <a:chExt cx="1440" cy="912"/>
            </a:xfrm>
          </p:grpSpPr>
          <p:sp>
            <p:nvSpPr>
              <p:cNvPr id="216076" name="Rectangle 8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912" cy="91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216077" name="Line 9"/>
              <p:cNvSpPr>
                <a:spLocks noChangeShapeType="1"/>
              </p:cNvSpPr>
              <p:nvPr/>
            </p:nvSpPr>
            <p:spPr bwMode="auto">
              <a:xfrm>
                <a:off x="2064" y="254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8" name="Line 10"/>
              <p:cNvSpPr>
                <a:spLocks noChangeShapeType="1"/>
              </p:cNvSpPr>
              <p:nvPr/>
            </p:nvSpPr>
            <p:spPr bwMode="auto">
              <a:xfrm>
                <a:off x="2064" y="23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9" name="Line 11"/>
              <p:cNvSpPr>
                <a:spLocks noChangeShapeType="1"/>
              </p:cNvSpPr>
              <p:nvPr/>
            </p:nvSpPr>
            <p:spPr bwMode="auto">
              <a:xfrm>
                <a:off x="3168" y="244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0" name="Line 12"/>
              <p:cNvSpPr>
                <a:spLocks noChangeShapeType="1"/>
              </p:cNvSpPr>
              <p:nvPr/>
            </p:nvSpPr>
            <p:spPr bwMode="auto">
              <a:xfrm>
                <a:off x="3168" y="288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1" name="Text Box 13"/>
              <p:cNvSpPr txBox="1">
                <a:spLocks noChangeArrowheads="1"/>
              </p:cNvSpPr>
              <p:nvPr/>
            </p:nvSpPr>
            <p:spPr bwMode="auto">
              <a:xfrm>
                <a:off x="2208" y="2928"/>
                <a:ext cx="5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Write Data</a:t>
                </a:r>
              </a:p>
            </p:txBody>
          </p:sp>
          <p:sp>
            <p:nvSpPr>
              <p:cNvPr id="216082" name="Text Box 14"/>
              <p:cNvSpPr txBox="1">
                <a:spLocks noChangeArrowheads="1"/>
              </p:cNvSpPr>
              <p:nvPr/>
            </p:nvSpPr>
            <p:spPr bwMode="auto">
              <a:xfrm>
                <a:off x="2208" y="2208"/>
                <a:ext cx="65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 Addr 1</a:t>
                </a:r>
              </a:p>
            </p:txBody>
          </p:sp>
          <p:sp>
            <p:nvSpPr>
              <p:cNvPr id="216083" name="Text Box 15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65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 Addr 2</a:t>
                </a:r>
              </a:p>
            </p:txBody>
          </p:sp>
          <p:sp>
            <p:nvSpPr>
              <p:cNvPr id="216084" name="Text Box 16"/>
              <p:cNvSpPr txBox="1">
                <a:spLocks noChangeArrowheads="1"/>
              </p:cNvSpPr>
              <p:nvPr/>
            </p:nvSpPr>
            <p:spPr bwMode="auto">
              <a:xfrm>
                <a:off x="2208" y="2688"/>
                <a:ext cx="5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Write Addr</a:t>
                </a:r>
              </a:p>
            </p:txBody>
          </p:sp>
          <p:sp>
            <p:nvSpPr>
              <p:cNvPr id="216085" name="Text Box 17"/>
              <p:cNvSpPr txBox="1">
                <a:spLocks noChangeArrowheads="1"/>
              </p:cNvSpPr>
              <p:nvPr/>
            </p:nvSpPr>
            <p:spPr bwMode="auto">
              <a:xfrm>
                <a:off x="2412" y="2352"/>
                <a:ext cx="499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200" b="1">
                    <a:latin typeface="Arial" pitchFamily="34" charset="0"/>
                    <a:cs typeface="Arial" pitchFamily="34" charset="0"/>
                  </a:rPr>
                  <a:t>Register</a:t>
                </a:r>
              </a:p>
              <a:p>
                <a:pPr algn="ctr"/>
                <a:endParaRPr lang="en-US" altLang="en-US" sz="1200" b="1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altLang="en-US" sz="1200" b="1">
                    <a:latin typeface="Arial" pitchFamily="34" charset="0"/>
                    <a:cs typeface="Arial" pitchFamily="34" charset="0"/>
                  </a:rPr>
                  <a:t>File</a:t>
                </a:r>
              </a:p>
            </p:txBody>
          </p:sp>
          <p:sp>
            <p:nvSpPr>
              <p:cNvPr id="216086" name="Text Box 18"/>
              <p:cNvSpPr txBox="1">
                <a:spLocks noChangeArrowheads="1"/>
              </p:cNvSpPr>
              <p:nvPr/>
            </p:nvSpPr>
            <p:spPr bwMode="auto">
              <a:xfrm>
                <a:off x="2784" y="2304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</a:t>
                </a:r>
              </a:p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 Data 1</a:t>
                </a:r>
              </a:p>
            </p:txBody>
          </p:sp>
          <p:sp>
            <p:nvSpPr>
              <p:cNvPr id="216087" name="Text Box 19"/>
              <p:cNvSpPr txBox="1">
                <a:spLocks noChangeArrowheads="1"/>
              </p:cNvSpPr>
              <p:nvPr/>
            </p:nvSpPr>
            <p:spPr bwMode="auto">
              <a:xfrm>
                <a:off x="2800" y="2736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Read</a:t>
                </a:r>
              </a:p>
              <a:p>
                <a:pPr algn="r"/>
                <a:r>
                  <a:rPr lang="en-US" altLang="en-US" sz="1200">
                    <a:latin typeface="Arial" pitchFamily="34" charset="0"/>
                    <a:cs typeface="Arial" pitchFamily="34" charset="0"/>
                  </a:rPr>
                  <a:t> Data 2</a:t>
                </a:r>
              </a:p>
            </p:txBody>
          </p:sp>
        </p:grpSp>
        <p:sp>
          <p:nvSpPr>
            <p:cNvPr id="216074" name="Rectangle 21"/>
            <p:cNvSpPr>
              <a:spLocks noChangeArrowheads="1"/>
            </p:cNvSpPr>
            <p:nvPr/>
          </p:nvSpPr>
          <p:spPr bwMode="auto">
            <a:xfrm>
              <a:off x="3886200" y="29718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  <a:p>
              <a:pPr algn="ctr"/>
              <a:r>
                <a:rPr lang="en-US" altLang="en-US" sz="12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Unit</a:t>
              </a:r>
            </a:p>
          </p:txBody>
        </p:sp>
        <p:sp>
          <p:nvSpPr>
            <p:cNvPr id="216075" name="Line 22"/>
            <p:cNvSpPr>
              <a:spLocks noChangeShapeType="1"/>
            </p:cNvSpPr>
            <p:nvPr/>
          </p:nvSpPr>
          <p:spPr bwMode="auto">
            <a:xfrm>
              <a:off x="3429000" y="32004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DA9EE-1DC3-451A-BDFF-4F2368D7A30F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300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Control</a:t>
            </a:r>
          </a:p>
        </p:txBody>
      </p:sp>
      <p:pic>
        <p:nvPicPr>
          <p:cNvPr id="300036" name="Picture 3" descr="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54963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AC51D-86CE-4323-AAA0-84123FFEEA62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301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Pipelining: </a:t>
            </a:r>
            <a:r>
              <a:rPr lang="el-GR" altLang="en-US" smtClean="0">
                <a:solidFill>
                  <a:schemeClr val="accent2"/>
                </a:solidFill>
              </a:rPr>
              <a:t>Κίνδυνοι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301060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43915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Όπως σύντομα περιγράψαμε, υπάρχουν 3 ειδών κίνδυνοι (</a:t>
            </a:r>
            <a:r>
              <a:rPr lang="en-US" altLang="en-US" sz="2400"/>
              <a:t>hazards) </a:t>
            </a:r>
          </a:p>
          <a:p>
            <a:pPr eaLnBrk="1" hangingPunct="1"/>
            <a:r>
              <a:rPr lang="el-GR" altLang="en-US" sz="2400"/>
              <a:t>για την ομαλή λειτουργία ενός </a:t>
            </a:r>
            <a:r>
              <a:rPr lang="en-US" altLang="en-US" sz="2400"/>
              <a:t>pipeline: </a:t>
            </a:r>
          </a:p>
          <a:p>
            <a:pPr eaLnBrk="1" hangingPunct="1">
              <a:lnSpc>
                <a:spcPct val="50000"/>
              </a:lnSpc>
            </a:pPr>
            <a:endParaRPr lang="en-US" altLang="en-US" sz="2400"/>
          </a:p>
          <a:p>
            <a:pPr eaLnBrk="1" hangingPunct="1">
              <a:buFontTx/>
              <a:buChar char="•"/>
            </a:pPr>
            <a:r>
              <a:rPr lang="en-US" altLang="en-US" sz="2400"/>
              <a:t>       </a:t>
            </a:r>
            <a:r>
              <a:rPr lang="en-US" altLang="en-US" sz="2400" b="1">
                <a:solidFill>
                  <a:srgbClr val="CC0099"/>
                </a:solidFill>
              </a:rPr>
              <a:t>structural hazards (</a:t>
            </a:r>
            <a:r>
              <a:rPr lang="el-GR" altLang="en-US"/>
              <a:t>όταν δεν έχουμε τις απαραίτητες λειτουργικές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/>
              <a:t>                                       μονάδες για να εκτελέσουμε τις εντολές στο  </a:t>
            </a:r>
            <a:r>
              <a:rPr lang="en-US" altLang="en-US"/>
              <a:t>pipeline</a:t>
            </a:r>
            <a:r>
              <a:rPr lang="en-US" altLang="en-US" sz="2400" b="1">
                <a:solidFill>
                  <a:srgbClr val="CC0099"/>
                </a:solidFill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altLang="en-US" sz="2400" b="1">
                <a:solidFill>
                  <a:srgbClr val="CC0099"/>
                </a:solidFill>
              </a:rPr>
              <a:t>       data hazards</a:t>
            </a:r>
          </a:p>
          <a:p>
            <a:pPr eaLnBrk="1" hangingPunct="1">
              <a:buFontTx/>
              <a:buChar char="•"/>
            </a:pPr>
            <a:r>
              <a:rPr lang="en-US" altLang="en-US" sz="2400" b="1">
                <a:solidFill>
                  <a:srgbClr val="CC0099"/>
                </a:solidFill>
              </a:rPr>
              <a:t>       control hazards</a:t>
            </a:r>
          </a:p>
          <a:p>
            <a:pPr eaLnBrk="1" hangingPunct="1"/>
            <a:endParaRPr lang="en-US" altLang="en-US" sz="2400" b="1">
              <a:solidFill>
                <a:srgbClr val="CC0099"/>
              </a:solidFill>
            </a:endParaRPr>
          </a:p>
          <a:p>
            <a:pPr eaLnBrk="1" hangingPunct="1"/>
            <a:r>
              <a:rPr lang="el-GR" altLang="en-US" sz="2400"/>
              <a:t>Θα τα αντιμετωπίσουμε χρησιμοποιώντας </a:t>
            </a:r>
          </a:p>
          <a:p>
            <a:pPr eaLnBrk="1" hangingPunct="1"/>
            <a:r>
              <a:rPr lang="el-GR" altLang="en-US" sz="2400"/>
              <a:t>    - </a:t>
            </a:r>
            <a:r>
              <a:rPr lang="en-US" altLang="en-US" sz="2400" b="1">
                <a:solidFill>
                  <a:srgbClr val="008000"/>
                </a:solidFill>
              </a:rPr>
              <a:t>forwarding (</a:t>
            </a:r>
            <a:r>
              <a:rPr lang="el-GR" altLang="en-US" sz="2400" b="1">
                <a:solidFill>
                  <a:srgbClr val="008000"/>
                </a:solidFill>
              </a:rPr>
              <a:t> προώθηση)</a:t>
            </a:r>
            <a:r>
              <a:rPr lang="en-US" altLang="en-US" sz="2400" b="1">
                <a:solidFill>
                  <a:srgbClr val="008000"/>
                </a:solidFill>
              </a:rPr>
              <a:t>, </a:t>
            </a:r>
            <a:endParaRPr lang="el-GR" altLang="en-US" sz="2400" b="1">
              <a:solidFill>
                <a:srgbClr val="008000"/>
              </a:solidFill>
            </a:endParaRPr>
          </a:p>
          <a:p>
            <a:pPr eaLnBrk="1" hangingPunct="1"/>
            <a:r>
              <a:rPr lang="el-GR" altLang="en-US" sz="2400" b="1">
                <a:solidFill>
                  <a:srgbClr val="008000"/>
                </a:solidFill>
              </a:rPr>
              <a:t>    - </a:t>
            </a:r>
            <a:r>
              <a:rPr lang="en-US" altLang="en-US" sz="2400" b="1">
                <a:solidFill>
                  <a:srgbClr val="008000"/>
                </a:solidFill>
              </a:rPr>
              <a:t>pipeline</a:t>
            </a:r>
            <a:r>
              <a:rPr lang="el-GR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</a:rPr>
              <a:t>stalling </a:t>
            </a:r>
            <a:r>
              <a:rPr lang="el-GR" altLang="en-US" sz="2400" b="1">
                <a:solidFill>
                  <a:srgbClr val="008000"/>
                </a:solidFill>
              </a:rPr>
              <a:t>(αναμονή/καθυστέρηση </a:t>
            </a:r>
            <a:r>
              <a:rPr lang="en-US" altLang="en-US" sz="2400" b="1">
                <a:solidFill>
                  <a:srgbClr val="008000"/>
                </a:solidFill>
              </a:rPr>
              <a:t>pipeline)</a:t>
            </a:r>
            <a:endParaRPr lang="el-GR" altLang="en-US" sz="2400" b="1">
              <a:solidFill>
                <a:srgbClr val="008000"/>
              </a:solidFill>
            </a:endParaRPr>
          </a:p>
          <a:p>
            <a:pPr eaLnBrk="1" hangingPunct="1"/>
            <a:r>
              <a:rPr lang="el-GR" altLang="en-US" sz="2400" b="1">
                <a:solidFill>
                  <a:srgbClr val="008000"/>
                </a:solidFill>
              </a:rPr>
              <a:t>    -</a:t>
            </a:r>
            <a:r>
              <a:rPr lang="en-US" altLang="en-US" sz="2400" b="1">
                <a:solidFill>
                  <a:srgbClr val="008000"/>
                </a:solidFill>
              </a:rPr>
              <a:t> branch predictions</a:t>
            </a:r>
            <a:r>
              <a:rPr lang="el-GR" altLang="en-US" sz="2400" b="1">
                <a:solidFill>
                  <a:srgbClr val="008000"/>
                </a:solidFill>
              </a:rPr>
              <a:t> (δυναμική πρόβλεψη διακλάδωσης)</a:t>
            </a:r>
            <a:endParaRPr lang="en-US" altLang="en-US" sz="2400" b="1">
              <a:solidFill>
                <a:srgbClr val="008000"/>
              </a:solidFill>
            </a:endParaRPr>
          </a:p>
          <a:p>
            <a:pPr eaLnBrk="1" hangingPunct="1"/>
            <a:r>
              <a:rPr lang="el-GR" altLang="en-US" sz="2400"/>
              <a:t> </a:t>
            </a:r>
            <a:endParaRPr lang="en-US" altLang="en-US" sz="2400"/>
          </a:p>
        </p:txBody>
      </p:sp>
      <p:sp>
        <p:nvSpPr>
          <p:cNvPr id="301061" name="Text Box 4"/>
          <p:cNvSpPr txBox="1">
            <a:spLocks noChangeArrowheads="1"/>
          </p:cNvSpPr>
          <p:nvPr/>
        </p:nvSpPr>
        <p:spPr bwMode="auto">
          <a:xfrm>
            <a:off x="365125" y="6137275"/>
            <a:ext cx="718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>
                <a:sym typeface="Wingdings" pitchFamily="2" charset="2"/>
              </a:rPr>
              <a:t> </a:t>
            </a:r>
            <a:r>
              <a:rPr lang="el-GR" altLang="en-US" sz="2400">
                <a:sym typeface="Wingdings" pitchFamily="2" charset="2"/>
              </a:rPr>
              <a:t>Όλες οι λύσεις σημαίνουν επιπλέον </a:t>
            </a:r>
            <a:r>
              <a:rPr lang="en-US" altLang="en-US" sz="2400">
                <a:sym typeface="Wingdings" pitchFamily="2" charset="2"/>
              </a:rPr>
              <a:t>control hardware!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12290" name="Picture 2" descr="DA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835140" cy="511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912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13314" name="Picture 2" descr="DATA HAZ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" y="0"/>
            <a:ext cx="9051608" cy="65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372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B16E-19FA-4AD0-A0FF-D30B22CD7CF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14338" name="Picture 2" descr="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6" y="170497"/>
            <a:ext cx="9148763" cy="66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570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E3551-F119-4F60-B6CA-21B3B8CC486F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307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pic>
        <p:nvPicPr>
          <p:cNvPr id="307204" name="Picture 3" descr="FORWAR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7620000" cy="559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E3EB4-4822-405C-9477-866ABF066236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3082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pic>
        <p:nvPicPr>
          <p:cNvPr id="308228" name="Picture 5" descr="FORWAR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0"/>
            <a:ext cx="7040563" cy="4043363"/>
          </a:xfrm>
          <a:noFill/>
        </p:spPr>
      </p:pic>
      <p:sp>
        <p:nvSpPr>
          <p:cNvPr id="308229" name="Text Box 7"/>
          <p:cNvSpPr txBox="1">
            <a:spLocks noChangeArrowheads="1"/>
          </p:cNvSpPr>
          <p:nvPr/>
        </p:nvSpPr>
        <p:spPr bwMode="auto">
          <a:xfrm>
            <a:off x="974725" y="1184275"/>
            <a:ext cx="569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>
                <a:solidFill>
                  <a:srgbClr val="CC6600"/>
                </a:solidFill>
              </a:rPr>
              <a:t>Το </a:t>
            </a:r>
            <a:r>
              <a:rPr lang="en-US" altLang="en-US" sz="2400">
                <a:solidFill>
                  <a:srgbClr val="CC6600"/>
                </a:solidFill>
              </a:rPr>
              <a:t>datapath </a:t>
            </a:r>
            <a:r>
              <a:rPr lang="el-GR" altLang="en-US" sz="2400" u="sng">
                <a:solidFill>
                  <a:srgbClr val="CC6600"/>
                </a:solidFill>
              </a:rPr>
              <a:t>χωρίς</a:t>
            </a:r>
            <a:r>
              <a:rPr lang="el-GR" altLang="en-US" sz="2400">
                <a:solidFill>
                  <a:srgbClr val="CC6600"/>
                </a:solidFill>
              </a:rPr>
              <a:t> </a:t>
            </a:r>
            <a:r>
              <a:rPr lang="en-US" altLang="en-US" sz="2400">
                <a:solidFill>
                  <a:srgbClr val="CC6600"/>
                </a:solidFill>
              </a:rPr>
              <a:t>forwarding (</a:t>
            </a:r>
            <a:r>
              <a:rPr lang="el-GR" altLang="en-US" sz="2400">
                <a:solidFill>
                  <a:srgbClr val="CC6600"/>
                </a:solidFill>
              </a:rPr>
              <a:t>προώθηση)....</a:t>
            </a:r>
            <a:endParaRPr lang="en-US" altLang="en-US" sz="240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601D0-DA5A-4C24-8EFB-D6D2D866C26C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3092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pic>
        <p:nvPicPr>
          <p:cNvPr id="309252" name="Picture 3" descr="FORWAR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7467600" cy="4711700"/>
          </a:xfrm>
          <a:noFill/>
        </p:spPr>
      </p:pic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669925" y="1108075"/>
            <a:ext cx="737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>
                <a:solidFill>
                  <a:srgbClr val="CC6600"/>
                </a:solidFill>
              </a:rPr>
              <a:t>... Το </a:t>
            </a:r>
            <a:r>
              <a:rPr lang="en-US" altLang="en-US" sz="2400">
                <a:solidFill>
                  <a:srgbClr val="CC6600"/>
                </a:solidFill>
              </a:rPr>
              <a:t>datapath </a:t>
            </a:r>
            <a:r>
              <a:rPr lang="el-GR" altLang="en-US" sz="2400" u="sng">
                <a:solidFill>
                  <a:srgbClr val="CC6600"/>
                </a:solidFill>
              </a:rPr>
              <a:t>με</a:t>
            </a:r>
            <a:r>
              <a:rPr lang="el-GR" altLang="en-US" sz="2400">
                <a:solidFill>
                  <a:srgbClr val="CC6600"/>
                </a:solidFill>
              </a:rPr>
              <a:t> </a:t>
            </a:r>
            <a:r>
              <a:rPr lang="en-US" altLang="en-US" sz="2400">
                <a:solidFill>
                  <a:srgbClr val="CC6600"/>
                </a:solidFill>
              </a:rPr>
              <a:t>forwarding (</a:t>
            </a:r>
            <a:r>
              <a:rPr lang="el-GR" altLang="en-US" sz="2400">
                <a:solidFill>
                  <a:srgbClr val="CC6600"/>
                </a:solidFill>
              </a:rPr>
              <a:t>προώθηση) με νέο </a:t>
            </a:r>
            <a:r>
              <a:rPr lang="en-US" altLang="en-US" sz="2400">
                <a:solidFill>
                  <a:srgbClr val="CC6600"/>
                </a:solidFill>
              </a:rPr>
              <a:t>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064C6-92E9-4172-910C-317E9C6E53F1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31027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pic>
        <p:nvPicPr>
          <p:cNvPr id="310276" name="Picture 5" descr="FORWAR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24075"/>
            <a:ext cx="7307263" cy="376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2925E-365F-4E9F-AABE-B87B82DEF3D8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311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2667000"/>
            <a:ext cx="6629400" cy="2967038"/>
          </a:xfrm>
          <a:noFill/>
        </p:spPr>
        <p:txBody>
          <a:bodyPr lIns="63500" tIns="25400" rIns="63500" bIns="25400">
            <a:spAutoFit/>
          </a:bodyPr>
          <a:lstStyle/>
          <a:p>
            <a:pPr marL="457200" indent="-457200" eaLnBrk="1" hangingPunct="1">
              <a:buFontTx/>
              <a:buNone/>
            </a:pPr>
            <a:endParaRPr lang="en-US" altLang="en-US" sz="1800" b="1" smtClean="0">
              <a:solidFill>
                <a:srgbClr val="CC0099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if (EX/MEM.RegWrite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(EX/MEM.RegisterRd != 0)</a:t>
            </a:r>
            <a:r>
              <a:rPr lang="el-GR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 (*)</a:t>
            </a:r>
            <a:endParaRPr lang="en-US" altLang="en-US" sz="1800" b="1" smtClean="0">
              <a:solidFill>
                <a:srgbClr val="CC0099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(EX/MEM.RegisterRd = ID/EX.RegisterRs))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		ForwardA = 10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if (EX/MEM.RegWrite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(EX/MEM.RegisterRd != 0)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and (EX/MEM.RegisterRd = ID/EX.RegisterRt))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1800" b="1" smtClean="0">
                <a:solidFill>
                  <a:srgbClr val="CC0099"/>
                </a:solidFill>
                <a:latin typeface="Courier New" pitchFamily="49" charset="0"/>
                <a:cs typeface="Courier New" pitchFamily="49" charset="0"/>
              </a:rPr>
              <a:t>		ForwardB = 10</a:t>
            </a:r>
          </a:p>
        </p:txBody>
      </p:sp>
      <p:sp>
        <p:nvSpPr>
          <p:cNvPr id="311300" name="Text Box 6"/>
          <p:cNvSpPr txBox="1">
            <a:spLocks noChangeArrowheads="1"/>
          </p:cNvSpPr>
          <p:nvPr/>
        </p:nvSpPr>
        <p:spPr bwMode="auto">
          <a:xfrm>
            <a:off x="669925" y="1336675"/>
            <a:ext cx="7705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 sz="2400"/>
              <a:t>Το νέο αυτό </a:t>
            </a:r>
            <a:r>
              <a:rPr lang="en-US" altLang="en-US" sz="2400"/>
              <a:t>hardware </a:t>
            </a:r>
            <a:r>
              <a:rPr lang="el-GR" altLang="en-US" sz="2400"/>
              <a:t>εξετάζει ελέγχει τις διάφορες σειρές</a:t>
            </a:r>
          </a:p>
          <a:p>
            <a:pPr eaLnBrk="1" hangingPunct="1"/>
            <a:r>
              <a:rPr lang="el-GR" altLang="en-US" sz="2400"/>
              <a:t>εντολών και ενεργοποιεί τα κατάλληλα λειτουργικές μονάδες</a:t>
            </a:r>
          </a:p>
          <a:p>
            <a:pPr eaLnBrk="1" hangingPunct="1"/>
            <a:r>
              <a:rPr lang="el-GR" altLang="en-US" sz="2400"/>
              <a:t>του </a:t>
            </a:r>
            <a:r>
              <a:rPr lang="en-US" altLang="en-US" sz="2400"/>
              <a:t>pipeline </a:t>
            </a:r>
            <a:r>
              <a:rPr lang="el-GR" altLang="en-US" sz="2400"/>
              <a:t>για </a:t>
            </a:r>
            <a:r>
              <a:rPr lang="en-US" altLang="en-US" sz="2400"/>
              <a:t>EX Hazard:</a:t>
            </a:r>
          </a:p>
        </p:txBody>
      </p:sp>
      <p:sp>
        <p:nvSpPr>
          <p:cNvPr id="311301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Pipelining</a:t>
            </a:r>
            <a:r>
              <a:rPr lang="el-GR" altLang="en-US" smtClean="0">
                <a:solidFill>
                  <a:schemeClr val="accent2"/>
                </a:solidFill>
              </a:rPr>
              <a:t>: </a:t>
            </a:r>
            <a:r>
              <a:rPr lang="en-US" altLang="en-US" smtClean="0">
                <a:solidFill>
                  <a:schemeClr val="accent2"/>
                </a:solidFill>
              </a:rPr>
              <a:t>Forwarding</a:t>
            </a:r>
          </a:p>
        </p:txBody>
      </p:sp>
      <p:sp>
        <p:nvSpPr>
          <p:cNvPr id="311302" name="Text Box 10"/>
          <p:cNvSpPr txBox="1">
            <a:spLocks noChangeArrowheads="1"/>
          </p:cNvSpPr>
          <p:nvPr/>
        </p:nvSpPr>
        <p:spPr bwMode="auto">
          <a:xfrm>
            <a:off x="517525" y="6034088"/>
            <a:ext cx="766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altLang="en-US"/>
              <a:t>(*) Ειδική περίπτωση διότι ο </a:t>
            </a:r>
            <a:r>
              <a:rPr lang="en-US" altLang="en-US"/>
              <a:t>register $0 </a:t>
            </a:r>
            <a:r>
              <a:rPr lang="el-GR" altLang="en-US"/>
              <a:t>δεν επιτρέπετε να αλλάζει τιμή...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8476</TotalTime>
  <Words>3970</Words>
  <Application>Microsoft Office PowerPoint</Application>
  <PresentationFormat>On-screen Show (4:3)</PresentationFormat>
  <Paragraphs>1286</Paragraphs>
  <Slides>116</Slides>
  <Notes>110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9" baseType="lpstr">
      <vt:lpstr>Default Design</vt:lpstr>
      <vt:lpstr>Θέμα του Office</vt:lpstr>
      <vt:lpstr>Worksheet</vt:lpstr>
      <vt:lpstr>Αρχιτεκτονική Υπολογιστών</vt:lpstr>
      <vt:lpstr>Datapath &amp; Control 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Σχεδιάζοντας το Datapath…</vt:lpstr>
      <vt:lpstr>… και το Control Circuit</vt:lpstr>
      <vt:lpstr>… και το Control Circuit</vt:lpstr>
      <vt:lpstr>… και το Control Circuit</vt:lpstr>
      <vt:lpstr>… και το Control Circuit</vt:lpstr>
      <vt:lpstr> </vt:lpstr>
      <vt:lpstr>… και το Control Circuit</vt:lpstr>
      <vt:lpstr> </vt:lpstr>
      <vt:lpstr>… και το Control Circuit</vt:lpstr>
      <vt:lpstr>Datapath Ενός Κύκλου με Control Unit</vt:lpstr>
      <vt:lpstr>R-type Εντολή Data/Control Flow </vt:lpstr>
      <vt:lpstr> Load Word Εντολές Data/Control Flow</vt:lpstr>
      <vt:lpstr>Branch Εντολή Data/Control flow</vt:lpstr>
      <vt:lpstr>Jump Εντολή Data/Control flow </vt:lpstr>
      <vt:lpstr>… και το Control Circuit</vt:lpstr>
      <vt:lpstr>… και το Control Circuit</vt:lpstr>
      <vt:lpstr>Χρονισμός</vt:lpstr>
      <vt:lpstr>Χρονισμός</vt:lpstr>
      <vt:lpstr>Χρονισμός</vt:lpstr>
      <vt:lpstr> </vt:lpstr>
      <vt:lpstr>Multicycle Datapath Σχεδίαση</vt:lpstr>
      <vt:lpstr>Multicycle Datapath Σχεδίαση</vt:lpstr>
      <vt:lpstr> </vt:lpstr>
      <vt:lpstr>Multicycle Datapath Design</vt:lpstr>
      <vt:lpstr>Multicycle Datapath</vt:lpstr>
      <vt:lpstr>Multicycle Datapath</vt:lpstr>
      <vt:lpstr>Multicycle Χρονισμός</vt:lpstr>
      <vt:lpstr>Multicycle Timing</vt:lpstr>
      <vt:lpstr>Multicycle Timing (Χρονισμός Πολλών Κύκλων)</vt:lpstr>
      <vt:lpstr>Multicycle Datapath Control</vt:lpstr>
      <vt:lpstr>Multicycle Datapath</vt:lpstr>
      <vt:lpstr> </vt:lpstr>
      <vt:lpstr>ΠΑΡΑΔΕΙΓΜΑ 1</vt:lpstr>
      <vt:lpstr>ΠΑΡΑΔΕΙΓΜΑ 1</vt:lpstr>
      <vt:lpstr>ΠΑΡΑΔΕΙΓΜΑ 1</vt:lpstr>
      <vt:lpstr>ΠΑΡΑΔΕΙΓΜΑ 2</vt:lpstr>
      <vt:lpstr>Exceptions </vt:lpstr>
      <vt:lpstr>Μικροπρογραμματισμός</vt:lpstr>
      <vt:lpstr>Μικροπρογραμματισμός</vt:lpstr>
      <vt:lpstr>Αναφορά Ύλης (3η έκδοση)</vt:lpstr>
      <vt:lpstr>Αναφορά Ύλης (4η έκδοση)</vt:lpstr>
      <vt:lpstr>Κεφάλαιο 6</vt:lpstr>
      <vt:lpstr>Pipelining: Βιομηχανική Επανάσταση</vt:lpstr>
      <vt:lpstr>Pipelining</vt:lpstr>
      <vt:lpstr>Pipelining</vt:lpstr>
      <vt:lpstr>Pipelining</vt:lpstr>
      <vt:lpstr>Pipelining</vt:lpstr>
      <vt:lpstr> </vt:lpstr>
      <vt:lpstr>Pipelining</vt:lpstr>
      <vt:lpstr>Pipelining</vt:lpstr>
      <vt:lpstr>Pipelining (forwarding)</vt:lpstr>
      <vt:lpstr>Pipelining (forwarding)</vt:lpstr>
      <vt:lpstr>Pipelining (forwarding)</vt:lpstr>
      <vt:lpstr>Pipelining (branch prediction)</vt:lpstr>
      <vt:lpstr>Pipelining</vt:lpstr>
      <vt:lpstr> </vt:lpstr>
      <vt:lpstr> </vt:lpstr>
      <vt:lpstr> </vt:lpstr>
      <vt:lpstr> </vt:lpstr>
      <vt:lpstr> </vt:lpstr>
      <vt:lpstr> </vt:lpstr>
      <vt:lpstr>Pipelining</vt:lpstr>
      <vt:lpstr>Pipelining</vt:lpstr>
      <vt:lpstr>Pipelining</vt:lpstr>
      <vt:lpstr>Pipelining</vt:lpstr>
      <vt:lpstr>Pipelining: Βελτίωση</vt:lpstr>
      <vt:lpstr> </vt:lpstr>
      <vt:lpstr>Pipelining: Control</vt:lpstr>
      <vt:lpstr>Pipelining: Control</vt:lpstr>
      <vt:lpstr> </vt:lpstr>
      <vt:lpstr>Pipelining: Control</vt:lpstr>
      <vt:lpstr>Pipelining: Control</vt:lpstr>
      <vt:lpstr>Pipelining: Control</vt:lpstr>
      <vt:lpstr>Pipelining: Κίνδυνοι</vt:lpstr>
      <vt:lpstr> </vt:lpstr>
      <vt:lpstr> </vt:lpstr>
      <vt:lpstr> </vt:lpstr>
      <vt:lpstr>Pipelining: Forwarding</vt:lpstr>
      <vt:lpstr>Pipelining: Forwarding</vt:lpstr>
      <vt:lpstr>Pipelining: Forwarding</vt:lpstr>
      <vt:lpstr>Pipelining: Forwarding</vt:lpstr>
      <vt:lpstr>Pipelining: Forwarding</vt:lpstr>
      <vt:lpstr>Pipelining: Forwarding</vt:lpstr>
      <vt:lpstr>Pipelining: Forwarding</vt:lpstr>
      <vt:lpstr>Pipelining: Forwarding</vt:lpstr>
      <vt:lpstr>Pipelining: Forwarding</vt:lpstr>
      <vt:lpstr>Pipelining: Forwarding</vt:lpstr>
      <vt:lpstr>Pipelining: Forwarding</vt:lpstr>
      <vt:lpstr>Pipelining: Κίνδυνοι</vt:lpstr>
      <vt:lpstr>Pipelining: Κίνδυνοι</vt:lpstr>
      <vt:lpstr> </vt:lpstr>
      <vt:lpstr>Pipelining: Κίνδυνοι</vt:lpstr>
      <vt:lpstr>Advanced Pipelining</vt:lpstr>
      <vt:lpstr>Pipelining</vt:lpstr>
      <vt:lpstr>Pipelining: Intel Pentium 4</vt:lpstr>
      <vt:lpstr>Pipelining: Intel Pentium 4</vt:lpstr>
      <vt:lpstr>Αναφορά Ύλης (3η έκδοση)</vt:lpstr>
      <vt:lpstr>Αναφορά Ύλης (4η έκδοση)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GCP</dc:creator>
  <cp:lastModifiedBy>vaggelisdouros</cp:lastModifiedBy>
  <cp:revision>726</cp:revision>
  <cp:lastPrinted>2015-01-12T11:23:32Z</cp:lastPrinted>
  <dcterms:created xsi:type="dcterms:W3CDTF">1601-01-01T00:00:00Z</dcterms:created>
  <dcterms:modified xsi:type="dcterms:W3CDTF">2015-11-26T00:13:44Z</dcterms:modified>
</cp:coreProperties>
</file>