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3"/>
  </p:notesMasterIdLst>
  <p:handoutMasterIdLst>
    <p:handoutMasterId r:id="rId104"/>
  </p:handoutMasterIdLst>
  <p:sldIdLst>
    <p:sldId id="620" r:id="rId3"/>
    <p:sldId id="720" r:id="rId4"/>
    <p:sldId id="721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671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80" r:id="rId63"/>
    <p:sldId id="681" r:id="rId64"/>
    <p:sldId id="682" r:id="rId65"/>
    <p:sldId id="683" r:id="rId66"/>
    <p:sldId id="684" r:id="rId67"/>
    <p:sldId id="685" r:id="rId68"/>
    <p:sldId id="686" r:id="rId69"/>
    <p:sldId id="687" r:id="rId70"/>
    <p:sldId id="688" r:id="rId71"/>
    <p:sldId id="689" r:id="rId72"/>
    <p:sldId id="690" r:id="rId73"/>
    <p:sldId id="691" r:id="rId74"/>
    <p:sldId id="692" r:id="rId75"/>
    <p:sldId id="693" r:id="rId76"/>
    <p:sldId id="694" r:id="rId77"/>
    <p:sldId id="695" r:id="rId78"/>
    <p:sldId id="696" r:id="rId79"/>
    <p:sldId id="697" r:id="rId80"/>
    <p:sldId id="698" r:id="rId81"/>
    <p:sldId id="699" r:id="rId82"/>
    <p:sldId id="700" r:id="rId83"/>
    <p:sldId id="701" r:id="rId84"/>
    <p:sldId id="702" r:id="rId85"/>
    <p:sldId id="703" r:id="rId86"/>
    <p:sldId id="704" r:id="rId87"/>
    <p:sldId id="705" r:id="rId88"/>
    <p:sldId id="706" r:id="rId89"/>
    <p:sldId id="707" r:id="rId90"/>
    <p:sldId id="708" r:id="rId91"/>
    <p:sldId id="709" r:id="rId92"/>
    <p:sldId id="710" r:id="rId93"/>
    <p:sldId id="711" r:id="rId94"/>
    <p:sldId id="712" r:id="rId95"/>
    <p:sldId id="713" r:id="rId96"/>
    <p:sldId id="714" r:id="rId97"/>
    <p:sldId id="715" r:id="rId98"/>
    <p:sldId id="716" r:id="rId99"/>
    <p:sldId id="717" r:id="rId100"/>
    <p:sldId id="718" r:id="rId101"/>
    <p:sldId id="719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2322-1C05-44F1-9DFF-A19276758CDD}" type="datetimeFigureOut">
              <a:rPr lang="el-GR" smtClean="0"/>
              <a:t>24/3/2015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2491-EB63-471B-8A47-E2A545896E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15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Συστήματα Αρχείων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3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4:</a:t>
            </a:r>
            <a:r>
              <a:rPr lang="en-US" b="1" dirty="0"/>
              <a:t> </a:t>
            </a:r>
            <a:r>
              <a:rPr lang="el-GR" dirty="0"/>
              <a:t>Συστήματα Αρχείων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0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Συστήματα Αρχείων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2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Ονομασία αρχείων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Κάθε αρχείο είναι ένα αντικείμενο με όνομα</a:t>
            </a:r>
          </a:p>
          <a:p>
            <a:pPr lvl="1"/>
            <a:r>
              <a:rPr lang="el-GR" altLang="el-GR" dirty="0" smtClean="0"/>
              <a:t>Οι διεργασίες αναφέρονται σε ονόματα αρχείων</a:t>
            </a:r>
          </a:p>
          <a:p>
            <a:pPr lvl="1"/>
            <a:r>
              <a:rPr lang="el-GR" altLang="el-GR" dirty="0" smtClean="0"/>
              <a:t>Συμβολοσειρές τουλάχιστον 1-8 γραμμάτων/ψηφίων</a:t>
            </a:r>
          </a:p>
          <a:p>
            <a:r>
              <a:rPr lang="el-GR" altLang="el-GR" dirty="0" smtClean="0"/>
              <a:t>Διάκριση μεταξύ πεζών και κεφαλαίων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</a:t>
            </a:r>
            <a:r>
              <a:rPr lang="en-US" altLang="el-GR" dirty="0" smtClean="0"/>
              <a:t>maria != Maria</a:t>
            </a:r>
            <a:r>
              <a:rPr lang="el-GR" altLang="el-GR" dirty="0" smtClean="0"/>
              <a:t>, στο </a:t>
            </a:r>
            <a:r>
              <a:rPr lang="en-US" altLang="el-GR" dirty="0" smtClean="0"/>
              <a:t>MS-DOS</a:t>
            </a:r>
            <a:r>
              <a:rPr lang="el-GR" altLang="el-GR" dirty="0" smtClean="0"/>
              <a:t> είναι το ίδιο</a:t>
            </a:r>
            <a:endParaRPr lang="en-US" altLang="el-GR" dirty="0" smtClean="0"/>
          </a:p>
          <a:p>
            <a:r>
              <a:rPr lang="el-GR" altLang="el-GR" dirty="0" smtClean="0"/>
              <a:t>Τύποι συστημάτων αρχείων</a:t>
            </a:r>
          </a:p>
          <a:p>
            <a:pPr lvl="1"/>
            <a:r>
              <a:rPr lang="el-GR" altLang="el-GR" dirty="0" smtClean="0"/>
              <a:t>Πολλές επιλογές 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n-US" altLang="el-GR" dirty="0" smtClean="0"/>
              <a:t>FAT-16/32 </a:t>
            </a:r>
            <a:r>
              <a:rPr lang="el-GR" altLang="el-GR" dirty="0" smtClean="0"/>
              <a:t>σε </a:t>
            </a:r>
            <a:r>
              <a:rPr lang="en-US" altLang="el-GR" dirty="0" smtClean="0"/>
              <a:t>DOS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Windows 95-98</a:t>
            </a:r>
          </a:p>
          <a:p>
            <a:pPr lvl="1"/>
            <a:r>
              <a:rPr lang="en-US" altLang="el-GR" dirty="0" smtClean="0"/>
              <a:t>NTFS </a:t>
            </a:r>
            <a:r>
              <a:rPr lang="el-GR" altLang="el-GR" dirty="0" smtClean="0"/>
              <a:t>σε </a:t>
            </a:r>
            <a:r>
              <a:rPr lang="en-US" altLang="el-GR" dirty="0" smtClean="0"/>
              <a:t>Windows NT </a:t>
            </a:r>
            <a:r>
              <a:rPr lang="el-GR" altLang="el-GR" dirty="0" smtClean="0"/>
              <a:t>και μεταγενέστερα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3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Ονομασία αρχείων 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8198" name="Picture 8" descr="Πίνακας με γνωστές προεκτάσεις αρχείων και τη σημασία του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49" y="1268760"/>
            <a:ext cx="6199187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08112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Προέκταση αρχείου: μετά την τελεία</a:t>
            </a:r>
          </a:p>
          <a:p>
            <a:pPr lvl="1"/>
            <a:r>
              <a:rPr lang="el-GR" altLang="el-GR" dirty="0" smtClean="0"/>
              <a:t>Προσδιορίζει το είδος του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Ονομασία αρχείων 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Προέκταση αρχείου</a:t>
            </a:r>
          </a:p>
          <a:p>
            <a:pPr lvl="1"/>
            <a:r>
              <a:rPr lang="el-GR" altLang="el-GR" dirty="0" smtClean="0"/>
              <a:t>Μέχρι 3 χαρακτήρες στο </a:t>
            </a:r>
            <a:r>
              <a:rPr lang="en-US" altLang="el-GR" dirty="0" smtClean="0"/>
              <a:t>MS-DOS (</a:t>
            </a:r>
            <a:r>
              <a:rPr lang="el-GR" altLang="el-GR" dirty="0" smtClean="0"/>
              <a:t>κανόνας 8+3)</a:t>
            </a:r>
          </a:p>
          <a:p>
            <a:pPr lvl="2"/>
            <a:r>
              <a:rPr lang="el-GR" altLang="el-GR" dirty="0" smtClean="0"/>
              <a:t>Κάποιες προεκτάσεις έχουν σημασία (π.χ. </a:t>
            </a:r>
            <a:r>
              <a:rPr lang="en-US" altLang="el-GR" dirty="0" smtClean="0"/>
              <a:t>.EXE)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προέκταση είναι απλή σύμβαση στο </a:t>
            </a:r>
            <a:r>
              <a:rPr lang="en-US" altLang="el-GR" dirty="0" smtClean="0"/>
              <a:t>UNIX</a:t>
            </a:r>
          </a:p>
          <a:p>
            <a:pPr lvl="2"/>
            <a:r>
              <a:rPr lang="el-GR" altLang="el-GR" dirty="0" smtClean="0"/>
              <a:t>Ορισμένα προγράμματα περιμένουν προεκτάσεις</a:t>
            </a:r>
          </a:p>
          <a:p>
            <a:pPr lvl="2"/>
            <a:r>
              <a:rPr lang="el-GR" altLang="el-GR" dirty="0" smtClean="0"/>
              <a:t>Το λειτουργικό σύστημα δεν τις επιβάλλει</a:t>
            </a:r>
          </a:p>
          <a:p>
            <a:pPr lvl="2"/>
            <a:r>
              <a:rPr lang="el-GR" altLang="el-GR" dirty="0" smtClean="0"/>
              <a:t>Μπορεί να έχουμε πολλές ή και καμία</a:t>
            </a:r>
          </a:p>
          <a:p>
            <a:pPr lvl="1"/>
            <a:r>
              <a:rPr lang="el-GR" altLang="el-GR" dirty="0" smtClean="0"/>
              <a:t>Στα </a:t>
            </a:r>
            <a:r>
              <a:rPr lang="en-US" altLang="el-GR" dirty="0" smtClean="0"/>
              <a:t>Windows</a:t>
            </a:r>
            <a:r>
              <a:rPr lang="el-GR" altLang="el-GR" dirty="0" smtClean="0"/>
              <a:t> έχει ρυθμιζόμενη σημασία</a:t>
            </a:r>
          </a:p>
          <a:p>
            <a:pPr lvl="2"/>
            <a:r>
              <a:rPr lang="el-GR" altLang="el-GR" dirty="0" smtClean="0"/>
              <a:t>Οι χρήστες</a:t>
            </a:r>
            <a:r>
              <a:rPr lang="en-US" altLang="el-GR" dirty="0" smtClean="0"/>
              <a:t>/</a:t>
            </a:r>
            <a:r>
              <a:rPr lang="el-GR" altLang="el-GR" dirty="0" smtClean="0"/>
              <a:t>διεργασίες τις συνδέουν με εφαρμογές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των αρχείων (1</a:t>
            </a:r>
            <a:r>
              <a:rPr lang="el-GR" dirty="0"/>
              <a:t> από 2</a:t>
            </a:r>
            <a:r>
              <a:rPr lang="el-GR" altLang="el-GR" dirty="0" smtClean="0"/>
              <a:t>)</a:t>
            </a:r>
          </a:p>
        </p:txBody>
      </p:sp>
      <p:pic>
        <p:nvPicPr>
          <p:cNvPr id="10246" name="Picture 8" descr="Δομή των αρχε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31243" cy="282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Έχουν προταθεί διάφορες δομές</a:t>
            </a:r>
          </a:p>
          <a:p>
            <a:pPr lvl="1"/>
            <a:r>
              <a:rPr lang="el-GR" altLang="el-GR" dirty="0" smtClean="0"/>
              <a:t>Ακολουθία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χωρίς εσωτερική δομή</a:t>
            </a:r>
          </a:p>
          <a:p>
            <a:pPr lvl="1"/>
            <a:r>
              <a:rPr lang="el-GR" altLang="el-GR" dirty="0" smtClean="0"/>
              <a:t>Ακολουθία εγγραφών σταθερού μήκους</a:t>
            </a:r>
          </a:p>
          <a:p>
            <a:pPr lvl="1"/>
            <a:r>
              <a:rPr lang="el-GR" altLang="el-GR" dirty="0" smtClean="0"/>
              <a:t>Δένδρα εγγραφών με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των αρχείων (2</a:t>
            </a:r>
            <a:r>
              <a:rPr lang="el-GR" dirty="0"/>
              <a:t> από </a:t>
            </a:r>
            <a:r>
              <a:rPr lang="el-GR" dirty="0" smtClean="0"/>
              <a:t>2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Ακολουθία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χωρίς εσωτερική δομή</a:t>
            </a:r>
          </a:p>
          <a:p>
            <a:pPr lvl="1"/>
            <a:r>
              <a:rPr lang="el-GR" altLang="el-GR" dirty="0" smtClean="0"/>
              <a:t>Χρησιμοποιείται 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και στα </a:t>
            </a:r>
            <a:r>
              <a:rPr lang="en-US" altLang="el-GR" dirty="0" smtClean="0"/>
              <a:t>Windows</a:t>
            </a:r>
          </a:p>
          <a:p>
            <a:pPr lvl="1"/>
            <a:r>
              <a:rPr lang="el-GR" altLang="el-GR" dirty="0" smtClean="0"/>
              <a:t>Παρέχει μέγιστη ευελιξία στα προγράμματα</a:t>
            </a:r>
          </a:p>
          <a:p>
            <a:r>
              <a:rPr lang="el-GR" altLang="el-GR" dirty="0" smtClean="0"/>
              <a:t>Ακολουθία εγγραφών σταθερού μήκους</a:t>
            </a:r>
          </a:p>
          <a:p>
            <a:pPr lvl="1"/>
            <a:r>
              <a:rPr lang="el-GR" altLang="el-GR" dirty="0" smtClean="0"/>
              <a:t>Εγγραφές εισόδου 80 χαρακτήρων (κάρτες)</a:t>
            </a:r>
          </a:p>
          <a:p>
            <a:pPr lvl="1"/>
            <a:r>
              <a:rPr lang="el-GR" altLang="el-GR" dirty="0" smtClean="0"/>
              <a:t>Εγγραφές εξόδου 132 χαρακτήρων (εκτυπωτής)</a:t>
            </a:r>
          </a:p>
          <a:p>
            <a:r>
              <a:rPr lang="el-GR" altLang="el-GR" dirty="0" smtClean="0"/>
              <a:t>Δένδρα εγγραφών με κλειδιά</a:t>
            </a:r>
          </a:p>
          <a:p>
            <a:pPr lvl="1"/>
            <a:r>
              <a:rPr lang="el-GR" altLang="el-GR" dirty="0" smtClean="0"/>
              <a:t>Αναζήτηση εγγραφών με συγκεκριμένο κλειδί</a:t>
            </a:r>
          </a:p>
          <a:p>
            <a:pPr lvl="1"/>
            <a:r>
              <a:rPr lang="el-GR" altLang="el-GR" dirty="0" smtClean="0"/>
              <a:t>Τοποθέτηση εγγραφών στο «σωστό» σημείο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5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αρχείων (1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Τύποι αρχείων</a:t>
            </a:r>
          </a:p>
          <a:p>
            <a:pPr lvl="1"/>
            <a:r>
              <a:rPr lang="el-GR" altLang="el-GR" dirty="0" smtClean="0"/>
              <a:t>Κανονικά αρχεία: περιέχουν πληροφορίες χρηστών</a:t>
            </a:r>
          </a:p>
          <a:p>
            <a:pPr lvl="1"/>
            <a:r>
              <a:rPr lang="el-GR" altLang="el-GR" dirty="0" smtClean="0"/>
              <a:t>Κατάλογοι: αρχεία ειδικής μορφής για οργάνωση</a:t>
            </a:r>
          </a:p>
          <a:p>
            <a:pPr lvl="1"/>
            <a:r>
              <a:rPr lang="el-GR" altLang="el-GR" dirty="0" smtClean="0"/>
              <a:t>Ειδικά αρχεία χαρακτήρων: σειριακές συσκευές</a:t>
            </a:r>
          </a:p>
          <a:p>
            <a:pPr lvl="1"/>
            <a:r>
              <a:rPr lang="el-GR" altLang="el-GR" dirty="0" smtClean="0"/>
              <a:t>Ειδικά αρχεία μπλοκ: συσκευές αποθήκευσης</a:t>
            </a:r>
          </a:p>
          <a:p>
            <a:r>
              <a:rPr lang="el-GR" altLang="el-GR" dirty="0" smtClean="0"/>
              <a:t>Αρχεία κειμένου </a:t>
            </a:r>
            <a:r>
              <a:rPr lang="en-US" altLang="el-GR" dirty="0" smtClean="0"/>
              <a:t>ASCII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Αποτελούνται από γραμμές κειμένου </a:t>
            </a:r>
            <a:r>
              <a:rPr lang="en-US" altLang="el-GR" dirty="0" smtClean="0"/>
              <a:t>ASCII</a:t>
            </a:r>
          </a:p>
          <a:p>
            <a:pPr lvl="1"/>
            <a:r>
              <a:rPr lang="el-GR" altLang="el-GR" dirty="0" smtClean="0"/>
              <a:t>Τερματισμός γραμμών με </a:t>
            </a:r>
            <a:r>
              <a:rPr lang="en-US" altLang="el-GR" dirty="0" smtClean="0"/>
              <a:t>CR, LF </a:t>
            </a:r>
            <a:r>
              <a:rPr lang="el-GR" altLang="el-GR" dirty="0" smtClean="0"/>
              <a:t>ή </a:t>
            </a:r>
            <a:r>
              <a:rPr lang="en-US" altLang="el-GR" dirty="0" smtClean="0"/>
              <a:t>CR+LF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Εμφανίζονται και εκτυπώνονται όπως είναι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αρχείων (2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Δυαδικά αρχεία</a:t>
            </a:r>
          </a:p>
          <a:p>
            <a:pPr lvl="1"/>
            <a:r>
              <a:rPr lang="el-GR" altLang="el-GR" dirty="0" smtClean="0"/>
              <a:t>Εσωτερική δομή ανάλογα με το πρόγραμμα</a:t>
            </a:r>
          </a:p>
          <a:p>
            <a:r>
              <a:rPr lang="el-GR" altLang="el-GR" dirty="0" smtClean="0"/>
              <a:t>Παράδειγμα: εκτελέσιμο αρχείο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Κεφαλίδα: βασικά στοιχεία του αρχείου</a:t>
            </a:r>
          </a:p>
          <a:p>
            <a:pPr lvl="1"/>
            <a:r>
              <a:rPr lang="el-GR" altLang="el-GR" dirty="0" smtClean="0"/>
              <a:t>Κώδικας, δεδομένα,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επανατοποθέτησης</a:t>
            </a:r>
          </a:p>
          <a:p>
            <a:pPr lvl="1"/>
            <a:r>
              <a:rPr lang="el-GR" altLang="el-GR" dirty="0" smtClean="0"/>
              <a:t>Πίνακας συμβόλων για εκσφαλμάτωση</a:t>
            </a:r>
          </a:p>
          <a:p>
            <a:r>
              <a:rPr lang="el-GR" altLang="el-GR" dirty="0" smtClean="0"/>
              <a:t>Παράδειγμα: αρχειοθήκη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Κεφαλίδα με βασικές πληροφορίες υπομονάδας</a:t>
            </a:r>
          </a:p>
          <a:p>
            <a:pPr lvl="1"/>
            <a:r>
              <a:rPr lang="el-GR" altLang="el-GR" dirty="0" smtClean="0"/>
              <a:t>Κώδικας και δεδομένα υπομονάδας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αρχείων (3</a:t>
            </a:r>
            <a:r>
              <a:rPr lang="el-GR" dirty="0"/>
              <a:t> από 4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pic>
        <p:nvPicPr>
          <p:cNvPr id="13318" name="Picture 8" descr="Παράδειγμα δυαδικών αρχείων στο UNI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76091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5661025"/>
            <a:ext cx="8382000" cy="739775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dirty="0" smtClean="0"/>
              <a:t>Παραδείγματα δυαδικών αρχείων στο </a:t>
            </a:r>
            <a:r>
              <a:rPr lang="en-US" altLang="el-GR" dirty="0" smtClean="0"/>
              <a:t>UNIX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7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αρχείων (4</a:t>
            </a:r>
            <a:r>
              <a:rPr lang="el-GR" dirty="0"/>
              <a:t> από </a:t>
            </a:r>
            <a:r>
              <a:rPr lang="el-GR" dirty="0" smtClean="0"/>
              <a:t>4</a:t>
            </a:r>
            <a:r>
              <a:rPr lang="el-GR" altLang="el-GR" dirty="0" smtClean="0"/>
              <a:t>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Πρέπει το ΛΣ να γνωρίζει τους τύπους;</a:t>
            </a:r>
          </a:p>
          <a:p>
            <a:pPr lvl="1"/>
            <a:r>
              <a:rPr lang="el-GR" altLang="el-GR" dirty="0" smtClean="0"/>
              <a:t>Πρέπει να αναγνωρίζει τα εκτελέσιμα</a:t>
            </a:r>
          </a:p>
          <a:p>
            <a:pPr lvl="2"/>
            <a:r>
              <a:rPr lang="el-GR" altLang="el-GR" dirty="0" smtClean="0"/>
              <a:t>Αλλιώς δεν μπορεί να τα φορτώσει / εκτελέσει</a:t>
            </a:r>
          </a:p>
          <a:p>
            <a:pPr lvl="2"/>
            <a:r>
              <a:rPr lang="el-GR" altLang="el-GR" dirty="0" smtClean="0"/>
              <a:t>Η κεφαλίδα περιέχει βασικές πληροφορίες</a:t>
            </a:r>
          </a:p>
          <a:p>
            <a:pPr lvl="1"/>
            <a:r>
              <a:rPr lang="el-GR" altLang="el-GR" dirty="0" smtClean="0"/>
              <a:t>Η αναγνώριση άλλων τύπων είναι προβληματική</a:t>
            </a:r>
          </a:p>
          <a:p>
            <a:pPr lvl="2"/>
            <a:r>
              <a:rPr lang="el-GR" altLang="el-GR" dirty="0" smtClean="0"/>
              <a:t>Μπορεί να είναι βολική για τους αρχάριους</a:t>
            </a:r>
          </a:p>
          <a:p>
            <a:pPr lvl="2"/>
            <a:r>
              <a:rPr lang="el-GR" altLang="el-GR" dirty="0" smtClean="0"/>
              <a:t>Παράδειγμα: αυτόματο άνοιγμα με εφαρμογή</a:t>
            </a:r>
          </a:p>
          <a:p>
            <a:pPr lvl="2"/>
            <a:r>
              <a:rPr lang="el-GR" altLang="el-GR" dirty="0" smtClean="0"/>
              <a:t>Δυσκολεύει όμως τους πιο έμπειρους χρήστες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98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73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Πρόσβαση στα αρχεία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Σειριακή προσπέλαση: με τη σειρά</a:t>
            </a:r>
          </a:p>
          <a:p>
            <a:pPr lvl="1"/>
            <a:r>
              <a:rPr lang="el-GR" altLang="el-GR" dirty="0" smtClean="0"/>
              <a:t>Μπορεί να γίνεται ανά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ή ανά εγγραφή</a:t>
            </a:r>
          </a:p>
          <a:p>
            <a:pPr lvl="1"/>
            <a:r>
              <a:rPr lang="el-GR" altLang="el-GR" dirty="0" smtClean="0"/>
              <a:t>Το αρχείο μπορεί να επαναφερθεί στην αρχή </a:t>
            </a:r>
          </a:p>
          <a:p>
            <a:r>
              <a:rPr lang="el-GR" altLang="el-GR" dirty="0" smtClean="0"/>
              <a:t>Τυχαία προσπέλαση: με οποιαδήποτε σειρά</a:t>
            </a:r>
          </a:p>
          <a:p>
            <a:pPr lvl="1"/>
            <a:r>
              <a:rPr lang="el-GR" altLang="el-GR" dirty="0" smtClean="0"/>
              <a:t>Απαραίτητη για πολλές εφαρμογές</a:t>
            </a:r>
          </a:p>
          <a:p>
            <a:pPr lvl="1"/>
            <a:r>
              <a:rPr lang="el-GR" altLang="el-GR" dirty="0" smtClean="0"/>
              <a:t>Εφικτή στους δίσκους, όχι στις ταινίες</a:t>
            </a:r>
          </a:p>
          <a:p>
            <a:pPr lvl="1"/>
            <a:r>
              <a:rPr lang="el-GR" altLang="el-GR" dirty="0" smtClean="0"/>
              <a:t>Είτε κάθε εγγραφή/ανάγνωση δίνει τη θέση</a:t>
            </a:r>
          </a:p>
          <a:p>
            <a:pPr lvl="1"/>
            <a:r>
              <a:rPr lang="el-GR" altLang="el-GR" dirty="0" smtClean="0"/>
              <a:t>Είτε χρησιμοποιείται κάποια λειτουργία </a:t>
            </a:r>
            <a:r>
              <a:rPr lang="en-US" altLang="el-GR" dirty="0" smtClean="0"/>
              <a:t>seek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Χαρακτηριστικά αρχείων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Χαρακτηριστικά ή μεταδεδομένα αρχείων</a:t>
            </a:r>
          </a:p>
          <a:p>
            <a:pPr lvl="1"/>
            <a:r>
              <a:rPr lang="el-GR" altLang="el-GR" dirty="0" smtClean="0"/>
              <a:t>Τυποποιημένες πληροφορίες για το αρχείο</a:t>
            </a:r>
          </a:p>
          <a:p>
            <a:pPr lvl="1"/>
            <a:r>
              <a:rPr lang="el-GR" altLang="el-GR" dirty="0" smtClean="0"/>
              <a:t>Διαφέρουν από σύστημα σε σύστημα</a:t>
            </a:r>
          </a:p>
          <a:p>
            <a:pPr lvl="1"/>
            <a:r>
              <a:rPr lang="el-GR" altLang="el-GR" dirty="0" smtClean="0"/>
              <a:t>Πληροφορίες προστασίας</a:t>
            </a:r>
          </a:p>
          <a:p>
            <a:pPr lvl="1"/>
            <a:r>
              <a:rPr lang="el-GR" altLang="el-GR" dirty="0" smtClean="0"/>
              <a:t>Σημαίες κατάστασης</a:t>
            </a:r>
          </a:p>
          <a:p>
            <a:pPr lvl="1"/>
            <a:r>
              <a:rPr lang="el-GR" altLang="el-GR" dirty="0" smtClean="0"/>
              <a:t>Στοιχεία εγγραφών (μόνο με εγγραφές)</a:t>
            </a:r>
          </a:p>
          <a:p>
            <a:pPr lvl="1"/>
            <a:r>
              <a:rPr lang="el-GR" altLang="el-GR" dirty="0" smtClean="0"/>
              <a:t>Χρονικά πεδία</a:t>
            </a:r>
          </a:p>
          <a:p>
            <a:pPr lvl="1"/>
            <a:r>
              <a:rPr lang="el-GR" altLang="el-GR" dirty="0" smtClean="0"/>
              <a:t>Μέγεθος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4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Χαρακτηριστικά αρχείων 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15366" name="Picture 9" descr="Πίνακας επεξήγησης χαρακτηριστικών ή μεταδεδομένων αρχείων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5"/>
          <a:stretch>
            <a:fillRect/>
          </a:stretch>
        </p:blipFill>
        <p:spPr bwMode="auto">
          <a:xfrm>
            <a:off x="1259632" y="1196752"/>
            <a:ext cx="657064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5805488"/>
            <a:ext cx="8382000" cy="595312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dirty="0" smtClean="0"/>
              <a:t>Χαρακτηριστικά ή μεταδεδομένα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4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Χαρακτηριστικά αρχείων 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15366" name="Picture 9" descr="Πίνακας επεξήγησης χαρακτηριστικών ή μεταδεδομένων αρχε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/>
          <a:stretch>
            <a:fillRect/>
          </a:stretch>
        </p:blipFill>
        <p:spPr bwMode="auto">
          <a:xfrm>
            <a:off x="1259632" y="1412776"/>
            <a:ext cx="6755919" cy="41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5805488"/>
            <a:ext cx="8382000" cy="595312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dirty="0" smtClean="0"/>
              <a:t>Χαρακτηριστικά ή μεταδεδομένα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3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Λειτουργίες αρχείων (1</a:t>
            </a:r>
            <a:r>
              <a:rPr lang="el-GR" dirty="0"/>
              <a:t> από </a:t>
            </a:r>
            <a:r>
              <a:rPr 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Λειτουργίες διαχείρισης αρχείων</a:t>
            </a:r>
          </a:p>
          <a:p>
            <a:pPr lvl="1"/>
            <a:r>
              <a:rPr lang="en-US" altLang="el-GR" dirty="0" smtClean="0"/>
              <a:t>Create</a:t>
            </a:r>
            <a:r>
              <a:rPr lang="el-GR" altLang="el-GR" dirty="0" smtClean="0"/>
              <a:t>: δημιουργία κενού αρχείου</a:t>
            </a:r>
          </a:p>
          <a:p>
            <a:pPr lvl="1"/>
            <a:r>
              <a:rPr lang="en-US" altLang="el-GR" dirty="0" smtClean="0"/>
              <a:t>Delete:</a:t>
            </a:r>
            <a:r>
              <a:rPr lang="el-GR" altLang="el-GR" dirty="0" smtClean="0"/>
              <a:t> διαγραφή αρχείου, απελευθερώνει χώρο</a:t>
            </a:r>
          </a:p>
          <a:p>
            <a:pPr lvl="1"/>
            <a:r>
              <a:rPr lang="en-US" altLang="el-GR" dirty="0" smtClean="0"/>
              <a:t>Open:</a:t>
            </a:r>
            <a:r>
              <a:rPr lang="el-GR" altLang="el-GR" dirty="0" smtClean="0"/>
              <a:t> άνοιγμα αρχείου</a:t>
            </a:r>
          </a:p>
          <a:p>
            <a:pPr lvl="2"/>
            <a:r>
              <a:rPr lang="el-GR" altLang="el-GR" dirty="0" smtClean="0"/>
              <a:t>Προσκόμιση χαρακτηριστικών αρχείου στη μνήμη</a:t>
            </a:r>
          </a:p>
          <a:p>
            <a:pPr lvl="2"/>
            <a:r>
              <a:rPr lang="el-GR" altLang="el-GR" dirty="0" smtClean="0"/>
              <a:t>Ανάγνωση διευθύνσεων μπλοκ στο δίσκο</a:t>
            </a:r>
          </a:p>
          <a:p>
            <a:pPr lvl="1"/>
            <a:r>
              <a:rPr lang="en-US" altLang="el-GR" dirty="0" smtClean="0"/>
              <a:t>Close:</a:t>
            </a:r>
            <a:r>
              <a:rPr lang="el-GR" altLang="el-GR" dirty="0" smtClean="0"/>
              <a:t> κλείσιμο αρχείου</a:t>
            </a:r>
          </a:p>
          <a:p>
            <a:pPr lvl="2"/>
            <a:r>
              <a:rPr lang="el-GR" altLang="el-GR" dirty="0" smtClean="0"/>
              <a:t>Απελευθέρωση χώρου στους εσωτερικούς πίνακες</a:t>
            </a:r>
          </a:p>
          <a:p>
            <a:pPr lvl="2"/>
            <a:r>
              <a:rPr lang="el-GR" altLang="el-GR" dirty="0" smtClean="0"/>
              <a:t>Εγγραφή εκκρεμών μπλοκ (αν χρειάζεται)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8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Λειτουργίες αρχείων (2</a:t>
            </a:r>
            <a:r>
              <a:rPr lang="el-GR" dirty="0"/>
              <a:t> από </a:t>
            </a:r>
            <a:r>
              <a:rPr 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Λειτουργίες τροποποίησης αρχείων</a:t>
            </a:r>
          </a:p>
          <a:p>
            <a:pPr lvl="1"/>
            <a:r>
              <a:rPr lang="en-US" altLang="el-GR" dirty="0" smtClean="0"/>
              <a:t>Read:</a:t>
            </a:r>
            <a:r>
              <a:rPr lang="el-GR" altLang="el-GR" dirty="0" smtClean="0"/>
              <a:t> ανάγνωση δεδομένων</a:t>
            </a:r>
          </a:p>
          <a:p>
            <a:pPr lvl="2"/>
            <a:r>
              <a:rPr lang="el-GR" altLang="el-GR" dirty="0" smtClean="0"/>
              <a:t>Συνήθως από την τρέχουσα θέση προς μνήμη</a:t>
            </a:r>
          </a:p>
          <a:p>
            <a:pPr lvl="1"/>
            <a:r>
              <a:rPr lang="en-US" altLang="el-GR" dirty="0" smtClean="0"/>
              <a:t>Write:</a:t>
            </a:r>
            <a:r>
              <a:rPr lang="el-GR" altLang="el-GR" dirty="0" smtClean="0"/>
              <a:t> εγγραφή δεδομένων</a:t>
            </a:r>
          </a:p>
          <a:p>
            <a:pPr lvl="2"/>
            <a:r>
              <a:rPr lang="el-GR" altLang="el-GR" dirty="0" smtClean="0"/>
              <a:t>Συνήθως από μνήμη προς την τρέχουσα θέση</a:t>
            </a:r>
          </a:p>
          <a:p>
            <a:pPr lvl="1"/>
            <a:r>
              <a:rPr lang="en-US" altLang="el-GR" dirty="0" smtClean="0"/>
              <a:t>Append: </a:t>
            </a:r>
            <a:r>
              <a:rPr lang="el-GR" altLang="el-GR" dirty="0" smtClean="0"/>
              <a:t>προσάρτηση στο τέλος</a:t>
            </a:r>
          </a:p>
          <a:p>
            <a:pPr lvl="2"/>
            <a:r>
              <a:rPr lang="el-GR" altLang="el-GR" dirty="0" smtClean="0"/>
              <a:t>Όπως η </a:t>
            </a:r>
            <a:r>
              <a:rPr lang="en-US" altLang="el-GR" dirty="0" smtClean="0"/>
              <a:t>write</a:t>
            </a:r>
            <a:r>
              <a:rPr lang="el-GR" altLang="el-GR" dirty="0" smtClean="0"/>
              <a:t>, αλλά στο τέλος του αρχείου</a:t>
            </a:r>
          </a:p>
          <a:p>
            <a:pPr lvl="2"/>
            <a:r>
              <a:rPr lang="el-GR" altLang="el-GR" dirty="0" smtClean="0"/>
              <a:t>Δεν είναι απαραίτητη, καλύπτεται από τη </a:t>
            </a:r>
            <a:r>
              <a:rPr lang="en-US" altLang="el-GR" dirty="0" smtClean="0"/>
              <a:t>write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1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Λειτουργίες αρχείων (3</a:t>
            </a:r>
            <a:r>
              <a:rPr lang="el-GR" dirty="0"/>
              <a:t> από </a:t>
            </a:r>
            <a:r>
              <a:rPr 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l-GR" dirty="0" smtClean="0"/>
              <a:t>Seek</a:t>
            </a:r>
            <a:r>
              <a:rPr lang="el-GR" altLang="el-GR" dirty="0" smtClean="0"/>
              <a:t>: αλλαγή θέσης ανάγνωσης/εγγραφής</a:t>
            </a:r>
          </a:p>
          <a:p>
            <a:pPr lvl="1"/>
            <a:r>
              <a:rPr lang="el-GR" altLang="el-GR" dirty="0" smtClean="0"/>
              <a:t>Τοποθετεί το δείκτη αρχείου σε συγκεκριμένη θέση</a:t>
            </a:r>
          </a:p>
          <a:p>
            <a:r>
              <a:rPr lang="en-US" altLang="el-GR" dirty="0" smtClean="0"/>
              <a:t>Get attributes:</a:t>
            </a:r>
            <a:r>
              <a:rPr lang="el-GR" altLang="el-GR" dirty="0" smtClean="0"/>
              <a:t> λήψη χαρακτηριστικών</a:t>
            </a:r>
          </a:p>
          <a:p>
            <a:pPr lvl="1"/>
            <a:r>
              <a:rPr lang="el-GR" altLang="el-GR" dirty="0" smtClean="0"/>
              <a:t>Παράδειγμα: το </a:t>
            </a:r>
            <a:r>
              <a:rPr lang="en-US" altLang="el-GR" dirty="0" smtClean="0"/>
              <a:t>make</a:t>
            </a:r>
            <a:r>
              <a:rPr lang="el-GR" altLang="el-GR" dirty="0" smtClean="0"/>
              <a:t> διαβάζει χρόνους τροποποίησης</a:t>
            </a:r>
          </a:p>
          <a:p>
            <a:r>
              <a:rPr lang="en-US" altLang="el-GR" dirty="0" smtClean="0"/>
              <a:t>Set attributes:</a:t>
            </a:r>
            <a:r>
              <a:rPr lang="el-GR" altLang="el-GR" dirty="0" smtClean="0"/>
              <a:t> καθορισμός χαρακτηριστικών</a:t>
            </a:r>
          </a:p>
          <a:p>
            <a:pPr lvl="1"/>
            <a:r>
              <a:rPr lang="el-GR" altLang="el-GR" dirty="0" smtClean="0"/>
              <a:t>Μόνο για όσα έχει νόημα/επιτρέπεται να αλλάξουν</a:t>
            </a:r>
          </a:p>
          <a:p>
            <a:pPr lvl="1"/>
            <a:r>
              <a:rPr lang="el-GR" altLang="el-GR" dirty="0" smtClean="0"/>
              <a:t>Παράδειγμα: το μέγεθος δεν αλλάζει, η προστασία ναι</a:t>
            </a:r>
          </a:p>
          <a:p>
            <a:r>
              <a:rPr lang="en-US" altLang="el-GR" dirty="0" smtClean="0"/>
              <a:t>Rename</a:t>
            </a:r>
            <a:r>
              <a:rPr lang="el-GR" altLang="el-GR" dirty="0" smtClean="0"/>
              <a:t>: μετονομασία αρχείου</a:t>
            </a:r>
          </a:p>
          <a:p>
            <a:pPr lvl="1"/>
            <a:r>
              <a:rPr lang="el-GR" altLang="el-GR" dirty="0" smtClean="0"/>
              <a:t>Μπορεί να αντικατασταθεί από αντιγραφή</a:t>
            </a:r>
            <a:r>
              <a:rPr lang="en-US" altLang="el-GR" dirty="0" smtClean="0"/>
              <a:t> </a:t>
            </a:r>
            <a:r>
              <a:rPr lang="el-GR" altLang="el-GR" dirty="0" smtClean="0"/>
              <a:t>+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διαγραφή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0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προγράμματος (1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pic>
        <p:nvPicPr>
          <p:cNvPr id="19462" name="Picture 9" descr="Παράδειγμα απλού προγράμματος αντιγραφής στο UNI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0"/>
          <a:stretch>
            <a:fillRect/>
          </a:stretch>
        </p:blipFill>
        <p:spPr bwMode="auto">
          <a:xfrm>
            <a:off x="1619250" y="1268760"/>
            <a:ext cx="5842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5556373"/>
            <a:ext cx="8229600" cy="752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dirty="0" smtClean="0"/>
              <a:t>Απλό πρόγραμμα αντιγραφής στο </a:t>
            </a:r>
            <a:r>
              <a:rPr lang="en-US" altLang="el-GR" dirty="0" smtClean="0"/>
              <a:t>UNIX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προγράμματος (2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Απλό πρόγραμμα αντιγραφής 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n-US" altLang="el-GR" dirty="0" smtClean="0"/>
              <a:t>#include</a:t>
            </a:r>
            <a:r>
              <a:rPr lang="el-GR" altLang="el-GR" dirty="0" smtClean="0"/>
              <a:t>: ενσωμάτωση ορισμών στο πρόγραμμα</a:t>
            </a:r>
          </a:p>
          <a:p>
            <a:pPr lvl="1"/>
            <a:r>
              <a:rPr lang="en-US" altLang="el-GR" dirty="0" smtClean="0"/>
              <a:t>#define:</a:t>
            </a:r>
            <a:r>
              <a:rPr lang="el-GR" altLang="el-GR" dirty="0" smtClean="0"/>
              <a:t> ορισμός σταθερών</a:t>
            </a:r>
          </a:p>
          <a:p>
            <a:pPr lvl="1"/>
            <a:r>
              <a:rPr lang="en-US" altLang="el-GR" dirty="0" smtClean="0"/>
              <a:t>main:</a:t>
            </a:r>
            <a:r>
              <a:rPr lang="el-GR" altLang="el-GR" dirty="0" smtClean="0"/>
              <a:t> κύριο πρόγραμμα, παίρνει δύο ορίσματα</a:t>
            </a:r>
          </a:p>
          <a:p>
            <a:pPr lvl="2"/>
            <a:r>
              <a:rPr lang="en-US" altLang="el-GR" dirty="0" smtClean="0"/>
              <a:t>argc</a:t>
            </a:r>
            <a:r>
              <a:rPr lang="el-GR" altLang="el-GR" dirty="0" smtClean="0"/>
              <a:t>: πλήθος παραμέτρων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πρέπει να είναι 3)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argv:</a:t>
            </a:r>
            <a:r>
              <a:rPr lang="el-GR" altLang="el-GR" dirty="0" smtClean="0"/>
              <a:t> πίνακας δεικτών προς παραμέτρους</a:t>
            </a:r>
          </a:p>
          <a:p>
            <a:pPr lvl="1"/>
            <a:r>
              <a:rPr lang="en-US" altLang="el-GR" dirty="0" smtClean="0"/>
              <a:t>in_fd, out_fd:</a:t>
            </a:r>
            <a:r>
              <a:rPr lang="el-GR" altLang="el-GR" dirty="0" smtClean="0"/>
              <a:t> περιγραφείς αρχείων (ακέραιοι)</a:t>
            </a:r>
          </a:p>
          <a:p>
            <a:pPr lvl="2"/>
            <a:r>
              <a:rPr lang="el-GR" altLang="el-GR" dirty="0" smtClean="0"/>
              <a:t>Επιστρέφονται μετά το άνοιγμα του αρχείου</a:t>
            </a:r>
          </a:p>
          <a:p>
            <a:pPr lvl="2"/>
            <a:r>
              <a:rPr lang="el-GR" altLang="el-GR" dirty="0" smtClean="0"/>
              <a:t>Χρησιμοποιούνται για αναφορά στο αρχείο</a:t>
            </a:r>
          </a:p>
          <a:p>
            <a:pPr lvl="2"/>
            <a:r>
              <a:rPr lang="el-GR" altLang="el-GR" dirty="0" smtClean="0"/>
              <a:t>Απελευθερώνονται όταν κλείσει το αρχείο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6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προγράμματος (3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sz="3500" dirty="0" smtClean="0"/>
              <a:t>Απλό πρόγραμμα αντιγραφής στο </a:t>
            </a:r>
            <a:r>
              <a:rPr lang="en-US" altLang="el-GR" sz="3500" dirty="0" smtClean="0"/>
              <a:t>UNIX</a:t>
            </a:r>
          </a:p>
          <a:p>
            <a:pPr lvl="1"/>
            <a:r>
              <a:rPr lang="el-GR" altLang="el-GR" sz="3000" dirty="0" smtClean="0"/>
              <a:t>Κλήσεις ανάγνωσης και εγγραφής</a:t>
            </a:r>
          </a:p>
          <a:p>
            <a:pPr lvl="2"/>
            <a:r>
              <a:rPr lang="el-GR" altLang="el-GR" sz="2800" dirty="0" smtClean="0"/>
              <a:t>Περιγραφέας, πλήθος </a:t>
            </a:r>
            <a:r>
              <a:rPr lang="en-US" altLang="el-GR" sz="2800" dirty="0" smtClean="0"/>
              <a:t>byte, </a:t>
            </a:r>
            <a:r>
              <a:rPr lang="el-GR" altLang="el-GR" sz="2800" dirty="0" smtClean="0"/>
              <a:t>περιοχή μνήμης</a:t>
            </a:r>
          </a:p>
          <a:p>
            <a:pPr lvl="2"/>
            <a:r>
              <a:rPr lang="el-GR" altLang="el-GR" sz="2800" dirty="0" smtClean="0"/>
              <a:t>Η θέση του αρχείου μετακινείται αυτόματα</a:t>
            </a:r>
          </a:p>
        </p:txBody>
      </p:sp>
      <p:pic>
        <p:nvPicPr>
          <p:cNvPr id="21510" name="Picture 8" descr="Παράδειγμα κώδικα: Κλήσεις ανάγνωσης και εγγραφή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9"/>
          <a:stretch>
            <a:fillRect/>
          </a:stretch>
        </p:blipFill>
        <p:spPr bwMode="auto">
          <a:xfrm>
            <a:off x="1080897" y="1196752"/>
            <a:ext cx="70915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6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mtClean="0"/>
              <a:t>Το </a:t>
            </a:r>
            <a:r>
              <a:rPr lang="el-GR" dirty="0"/>
              <a:t>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Κλειδάριθμος</a:t>
            </a:r>
            <a:r>
              <a:rPr lang="el-GR" dirty="0" smtClean="0"/>
              <a:t>.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προγράμματος (4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3600" dirty="0" smtClean="0"/>
              <a:t>Απλό πρόγραμμα αντιγραφής στο </a:t>
            </a:r>
            <a:r>
              <a:rPr lang="en-US" altLang="el-GR" sz="3600" dirty="0" smtClean="0"/>
              <a:t>UNIX</a:t>
            </a:r>
          </a:p>
          <a:p>
            <a:pPr lvl="1"/>
            <a:r>
              <a:rPr lang="en-US" altLang="el-GR" sz="3200" dirty="0" smtClean="0"/>
              <a:t>read:</a:t>
            </a:r>
            <a:r>
              <a:rPr lang="el-GR" altLang="el-GR" sz="3200" dirty="0" smtClean="0"/>
              <a:t> διαβάζει δεδομένα, επιστρέφει πλήθος</a:t>
            </a:r>
          </a:p>
          <a:p>
            <a:pPr lvl="2"/>
            <a:r>
              <a:rPr lang="el-GR" altLang="el-GR" sz="2800" dirty="0" smtClean="0"/>
              <a:t>Μπορεί να διαβάσει λιγότερα από όσα ζητήθηκαν</a:t>
            </a:r>
          </a:p>
          <a:p>
            <a:pPr lvl="2"/>
            <a:r>
              <a:rPr lang="el-GR" altLang="el-GR" sz="2800" dirty="0" smtClean="0"/>
              <a:t>Όταν επιστρέψει 0, το αρχείο έχει τελειώσει</a:t>
            </a:r>
          </a:p>
          <a:p>
            <a:pPr lvl="1"/>
            <a:r>
              <a:rPr lang="en-US" altLang="el-GR" sz="3200" dirty="0" smtClean="0"/>
              <a:t>write:</a:t>
            </a:r>
            <a:r>
              <a:rPr lang="el-GR" altLang="el-GR" sz="3200" dirty="0" smtClean="0"/>
              <a:t> γράφει όσα δεδομένα διάβασε η </a:t>
            </a:r>
            <a:r>
              <a:rPr lang="en-US" altLang="el-GR" sz="3200" dirty="0" smtClean="0"/>
              <a:t>read</a:t>
            </a:r>
            <a:endParaRPr lang="el-GR" altLang="el-GR" sz="3200" dirty="0" smtClean="0"/>
          </a:p>
          <a:p>
            <a:pPr lvl="2"/>
            <a:r>
              <a:rPr lang="el-GR" altLang="el-GR" sz="2800" dirty="0" smtClean="0"/>
              <a:t>Αρνητική/μηδενική τιμή δείχνει σφάλμα</a:t>
            </a:r>
          </a:p>
          <a:p>
            <a:pPr lvl="1"/>
            <a:r>
              <a:rPr lang="el-GR" altLang="el-GR" sz="3200" dirty="0" smtClean="0"/>
              <a:t>Κλείσιμο αρχείων (</a:t>
            </a:r>
            <a:r>
              <a:rPr lang="en-US" altLang="el-GR" sz="3200" dirty="0" smtClean="0"/>
              <a:t>close)</a:t>
            </a:r>
            <a:r>
              <a:rPr lang="el-GR" altLang="el-GR" sz="3200" dirty="0" smtClean="0"/>
              <a:t> και έξοδος (</a:t>
            </a:r>
            <a:r>
              <a:rPr lang="en-US" altLang="el-GR" sz="3200" dirty="0" smtClean="0"/>
              <a:t>exit)</a:t>
            </a:r>
          </a:p>
          <a:p>
            <a:pPr lvl="2"/>
            <a:r>
              <a:rPr lang="el-GR" altLang="el-GR" sz="2800" dirty="0" smtClean="0"/>
              <a:t>Η τιμή εξόδου δείχνει αν είχαμε σφάλμα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28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Κατάλογοι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4:</a:t>
            </a:r>
            <a:r>
              <a:rPr lang="en-US" b="1" dirty="0"/>
              <a:t> </a:t>
            </a:r>
            <a:r>
              <a:rPr lang="el-GR" dirty="0"/>
              <a:t>Συστήματα Αρχείων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Κατάλογοι ενός επιπέδου</a:t>
            </a:r>
          </a:p>
        </p:txBody>
      </p:sp>
      <p:pic>
        <p:nvPicPr>
          <p:cNvPr id="22534" name="Picture 8" descr="04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520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 descr="Βασικός κατάλογος."/>
          <p:cNvSpPr>
            <a:spLocks noGrp="1"/>
          </p:cNvSpPr>
          <p:nvPr>
            <p:ph idx="1"/>
          </p:nvPr>
        </p:nvSpPr>
        <p:spPr>
          <a:xfrm>
            <a:off x="381000" y="2205038"/>
            <a:ext cx="8382000" cy="4195762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Κατάλογοι (</a:t>
            </a:r>
            <a:r>
              <a:rPr lang="en-US" altLang="el-GR" dirty="0" smtClean="0"/>
              <a:t>directories)</a:t>
            </a:r>
            <a:r>
              <a:rPr lang="el-GR" altLang="el-GR" dirty="0" smtClean="0"/>
              <a:t> ή φάκελοι (</a:t>
            </a:r>
            <a:r>
              <a:rPr lang="en-US" altLang="el-GR" dirty="0" smtClean="0"/>
              <a:t>folders)</a:t>
            </a:r>
          </a:p>
          <a:p>
            <a:pPr lvl="1"/>
            <a:r>
              <a:rPr lang="el-GR" altLang="el-GR" dirty="0" smtClean="0"/>
              <a:t>Αρχεία ειδικής μορφής</a:t>
            </a:r>
          </a:p>
          <a:p>
            <a:pPr lvl="1"/>
            <a:r>
              <a:rPr lang="el-GR" altLang="el-GR" dirty="0" smtClean="0"/>
              <a:t>Οργανώνουν τα αρχεία σε ομάδες</a:t>
            </a:r>
          </a:p>
          <a:p>
            <a:r>
              <a:rPr lang="el-GR" altLang="el-GR" dirty="0" smtClean="0"/>
              <a:t>Συστήματα καταλόγων ενός επιπέδου</a:t>
            </a:r>
          </a:p>
          <a:p>
            <a:pPr lvl="1"/>
            <a:r>
              <a:rPr lang="el-GR" altLang="el-GR" dirty="0" smtClean="0"/>
              <a:t>Ο κατάλογος λέγεται και βασικός κατάλογος</a:t>
            </a:r>
          </a:p>
          <a:p>
            <a:pPr lvl="1"/>
            <a:r>
              <a:rPr lang="el-GR" altLang="el-GR" dirty="0" smtClean="0"/>
              <a:t>Λογική λύση όταν υπάρχει ένας μόνο χρήστης</a:t>
            </a:r>
          </a:p>
          <a:p>
            <a:pPr lvl="1"/>
            <a:r>
              <a:rPr lang="el-GR" altLang="el-GR" dirty="0" smtClean="0"/>
              <a:t>Χρησιμοποιείται σε ενσωματωμένες συσκευές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6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Ιεραρχικοί κατάλογοι</a:t>
            </a:r>
          </a:p>
        </p:txBody>
      </p:sp>
      <p:pic>
        <p:nvPicPr>
          <p:cNvPr id="23558" name="Picture 8" descr="04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10" y="1340768"/>
            <a:ext cx="4465638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 descr="Παράδειγμα Ιεραρχικού συστήματος καταλόγων."/>
          <p:cNvSpPr>
            <a:spLocks noGrp="1"/>
          </p:cNvSpPr>
          <p:nvPr>
            <p:ph idx="1"/>
          </p:nvPr>
        </p:nvSpPr>
        <p:spPr>
          <a:xfrm>
            <a:off x="395288" y="3860800"/>
            <a:ext cx="8382000" cy="2581275"/>
          </a:xfrm>
        </p:spPr>
        <p:txBody>
          <a:bodyPr>
            <a:normAutofit/>
          </a:bodyPr>
          <a:lstStyle/>
          <a:p>
            <a:r>
              <a:rPr lang="el-GR" altLang="el-GR" dirty="0"/>
              <a:t>Ιεραρχικά συστήματα καταλόγων</a:t>
            </a:r>
          </a:p>
          <a:p>
            <a:pPr lvl="1"/>
            <a:r>
              <a:rPr lang="el-GR" altLang="el-GR" dirty="0"/>
              <a:t>Κάθε χρήστης έχει τον δικό του βασικό κατάλογο</a:t>
            </a:r>
          </a:p>
          <a:p>
            <a:pPr lvl="1"/>
            <a:r>
              <a:rPr lang="el-GR" altLang="el-GR" dirty="0" smtClean="0"/>
              <a:t>Πολλοί κατάλογοι κάτω από τον βασικό</a:t>
            </a:r>
            <a:endParaRPr lang="el-GR" altLang="el-GR" dirty="0"/>
          </a:p>
          <a:p>
            <a:pPr lvl="1"/>
            <a:r>
              <a:rPr lang="el-GR" altLang="el-GR" dirty="0"/>
              <a:t>Ουσιαστικά έχουμε ένα δένδρο </a:t>
            </a:r>
            <a:r>
              <a:rPr lang="el-GR" altLang="el-GR" dirty="0" smtClean="0"/>
              <a:t>καταλόγων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3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Ονόματα διαδρομών </a:t>
            </a:r>
            <a:r>
              <a:rPr lang="el-GR" altLang="el-GR" smtClean="0"/>
              <a:t>(1</a:t>
            </a:r>
            <a:r>
              <a:rPr lang="el-GR"/>
              <a:t> από 3</a:t>
            </a:r>
            <a:r>
              <a:rPr lang="el-GR" altLang="el-GR" smtClean="0"/>
              <a:t>)</a:t>
            </a:r>
            <a:endParaRPr lang="el-GR" altLang="el-GR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Καθορισμός </a:t>
            </a:r>
            <a:r>
              <a:rPr lang="el-GR" altLang="el-GR" dirty="0"/>
              <a:t>ονομάτων σε δένδρα καταλόγων</a:t>
            </a:r>
          </a:p>
          <a:p>
            <a:r>
              <a:rPr lang="el-GR" altLang="el-GR" dirty="0"/>
              <a:t>Απόλυτο όνομα διαδρομής (</a:t>
            </a:r>
            <a:r>
              <a:rPr lang="en-US" altLang="el-GR" dirty="0"/>
              <a:t>absolute path name)</a:t>
            </a:r>
          </a:p>
          <a:p>
            <a:pPr lvl="1"/>
            <a:r>
              <a:rPr lang="el-GR" altLang="el-GR" dirty="0"/>
              <a:t>Διαδρομή από τον βασικό κατάλογο ως το αρχείο</a:t>
            </a:r>
          </a:p>
          <a:p>
            <a:pPr lvl="1"/>
            <a:r>
              <a:rPr lang="el-GR" altLang="el-GR" dirty="0"/>
              <a:t>Μοναδικό όνομα για κάθε αρχείο</a:t>
            </a:r>
          </a:p>
          <a:p>
            <a:pPr lvl="1"/>
            <a:r>
              <a:rPr lang="en-US" altLang="el-GR" dirty="0"/>
              <a:t>UNIX: </a:t>
            </a:r>
            <a:r>
              <a:rPr lang="el-GR" altLang="el-GR" dirty="0"/>
              <a:t>/</a:t>
            </a:r>
            <a:r>
              <a:rPr lang="en-US" altLang="el-GR" dirty="0"/>
              <a:t>usr/ast/mailbox, Windows: \usr\ast\mailbox</a:t>
            </a:r>
          </a:p>
          <a:p>
            <a:pPr lvl="1"/>
            <a:r>
              <a:rPr lang="el-GR" altLang="el-GR" dirty="0"/>
              <a:t>Ο πρώτος χαρακτήρας δείχνει απόλυτη </a:t>
            </a:r>
            <a:r>
              <a:rPr lang="el-GR" altLang="el-GR" dirty="0" smtClean="0"/>
              <a:t>διαδρομή</a:t>
            </a:r>
            <a:endParaRPr lang="el-GR" altLang="el-GR" dirty="0"/>
          </a:p>
          <a:p>
            <a:r>
              <a:rPr lang="el-GR" altLang="el-GR" dirty="0" smtClean="0"/>
              <a:t>Σχετικό όνομα διαδρομής (</a:t>
            </a:r>
            <a:r>
              <a:rPr lang="en-US" altLang="el-GR" dirty="0" smtClean="0"/>
              <a:t>relative path name)</a:t>
            </a:r>
          </a:p>
          <a:p>
            <a:pPr lvl="1"/>
            <a:r>
              <a:rPr lang="el-GR" altLang="el-GR" dirty="0" smtClean="0"/>
              <a:t>Συνδυάζεται με τον τρέχοντα κατάλογο εργασίας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Ο τρέχων κατάλογος ορίζεται από τον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Ονόματα διαδρομών </a:t>
            </a:r>
            <a:r>
              <a:rPr lang="el-GR" altLang="el-GR" dirty="0" smtClean="0"/>
              <a:t>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Απόλυτα ή σχετικά ονόματα;</a:t>
            </a:r>
          </a:p>
          <a:p>
            <a:pPr lvl="1"/>
            <a:r>
              <a:rPr lang="el-GR" altLang="el-GR" dirty="0"/>
              <a:t>Τα απόλυτα ονόματα λειτουργούν παντού</a:t>
            </a:r>
          </a:p>
          <a:p>
            <a:pPr lvl="1"/>
            <a:r>
              <a:rPr lang="el-GR" altLang="el-GR" dirty="0"/>
              <a:t>Ανεξάρτητα από τον κατάλογο </a:t>
            </a:r>
            <a:r>
              <a:rPr lang="el-GR" altLang="el-GR" dirty="0" smtClean="0"/>
              <a:t>εργασίας</a:t>
            </a:r>
          </a:p>
          <a:p>
            <a:pPr lvl="1"/>
            <a:r>
              <a:rPr lang="el-GR" altLang="el-GR" dirty="0"/>
              <a:t>Οι βιβλιοθήκες </a:t>
            </a:r>
            <a:r>
              <a:rPr lang="el-GR" altLang="el-GR" dirty="0" smtClean="0"/>
              <a:t>χρησιμοποιούν </a:t>
            </a:r>
            <a:r>
              <a:rPr lang="el-GR" altLang="el-GR" dirty="0"/>
              <a:t>απόλυτα ονόματα</a:t>
            </a:r>
          </a:p>
          <a:p>
            <a:pPr lvl="1"/>
            <a:r>
              <a:rPr lang="el-GR" altLang="el-GR" dirty="0" smtClean="0"/>
              <a:t>Σχετικά </a:t>
            </a:r>
            <a:r>
              <a:rPr lang="el-GR" altLang="el-GR" dirty="0"/>
              <a:t>ονόματα </a:t>
            </a:r>
            <a:r>
              <a:rPr lang="el-GR" altLang="el-GR" dirty="0" smtClean="0"/>
              <a:t>κυρίως για τοπικές </a:t>
            </a:r>
            <a:r>
              <a:rPr lang="el-GR" altLang="el-GR" dirty="0"/>
              <a:t>εργασίες</a:t>
            </a:r>
          </a:p>
          <a:p>
            <a:pPr lvl="1"/>
            <a:r>
              <a:rPr lang="el-GR" altLang="el-GR" dirty="0"/>
              <a:t>Πολλές αναφορές σε ονόματα στην ίδια περιοχή</a:t>
            </a:r>
          </a:p>
          <a:p>
            <a:r>
              <a:rPr lang="el-GR" altLang="el-GR" dirty="0" smtClean="0"/>
              <a:t>Οι </a:t>
            </a:r>
            <a:r>
              <a:rPr lang="el-GR" altLang="el-GR" dirty="0"/>
              <a:t>καταχωρίσεις </a:t>
            </a:r>
            <a:r>
              <a:rPr lang="en-US" altLang="el-GR" dirty="0"/>
              <a:t>. </a:t>
            </a:r>
            <a:r>
              <a:rPr lang="el-GR" altLang="el-GR" dirty="0"/>
              <a:t>και ..</a:t>
            </a:r>
          </a:p>
          <a:p>
            <a:pPr lvl="1"/>
            <a:r>
              <a:rPr lang="el-GR" altLang="el-GR" dirty="0"/>
              <a:t>.: ο τρέχων κατάλογος</a:t>
            </a:r>
          </a:p>
          <a:p>
            <a:pPr lvl="1"/>
            <a:r>
              <a:rPr lang="el-GR" altLang="el-GR" dirty="0"/>
              <a:t>.: ο γονικός </a:t>
            </a:r>
            <a:r>
              <a:rPr lang="el-GR" altLang="el-GR" dirty="0" smtClean="0"/>
              <a:t>κατάλογος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Ονόματα διαδρομών </a:t>
            </a:r>
            <a:r>
              <a:rPr lang="el-GR" altLang="el-GR" dirty="0" smtClean="0"/>
              <a:t>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25606" name="Picture 8" descr="Παράδειγμα δένδρου καταλόγ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04" y="1251942"/>
            <a:ext cx="38750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5268341"/>
            <a:ext cx="8229600" cy="968971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Παράδειγμα δένδρου καταλόγων</a:t>
            </a:r>
          </a:p>
          <a:p>
            <a:pPr lvl="1"/>
            <a:r>
              <a:rPr lang="el-GR" altLang="el-GR" dirty="0" smtClean="0"/>
              <a:t>Κοινοί και προσωπικοί κατάλογοι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42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Λειτουργίες καταλόγων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dirty="0" smtClean="0"/>
              <a:t>Create</a:t>
            </a:r>
            <a:r>
              <a:rPr lang="el-GR" altLang="el-GR" dirty="0" smtClean="0"/>
              <a:t>: δημιουργία κενού καταλόγου</a:t>
            </a:r>
          </a:p>
          <a:p>
            <a:r>
              <a:rPr lang="en-US" altLang="el-GR" dirty="0" smtClean="0"/>
              <a:t>Delete:</a:t>
            </a:r>
            <a:r>
              <a:rPr lang="el-GR" altLang="el-GR" dirty="0" smtClean="0"/>
              <a:t> διαγραφή κενού καταλόγου</a:t>
            </a:r>
          </a:p>
          <a:p>
            <a:pPr lvl="1"/>
            <a:r>
              <a:rPr lang="el-GR" altLang="el-GR" dirty="0" smtClean="0"/>
              <a:t>Μπορεί να περιέχει μόνο . και ..</a:t>
            </a:r>
          </a:p>
          <a:p>
            <a:r>
              <a:rPr lang="en-US" altLang="el-GR" dirty="0" smtClean="0"/>
              <a:t>Opendir:</a:t>
            </a:r>
            <a:r>
              <a:rPr lang="el-GR" altLang="el-GR" dirty="0" smtClean="0"/>
              <a:t> άνοιγμα καταλόγου για ανάγνωση</a:t>
            </a:r>
          </a:p>
          <a:p>
            <a:r>
              <a:rPr lang="en-US" altLang="el-GR" dirty="0" smtClean="0"/>
              <a:t>Closedir: </a:t>
            </a:r>
            <a:r>
              <a:rPr lang="el-GR" altLang="el-GR" dirty="0" smtClean="0"/>
              <a:t>κλείσιμο καταλόγου</a:t>
            </a:r>
          </a:p>
          <a:p>
            <a:pPr lvl="1"/>
            <a:r>
              <a:rPr lang="el-GR" altLang="el-GR" dirty="0" smtClean="0"/>
              <a:t>Όπως στα κανονικά αρχεία</a:t>
            </a:r>
          </a:p>
          <a:p>
            <a:r>
              <a:rPr lang="en-US" altLang="el-GR" dirty="0" smtClean="0"/>
              <a:t>Readdir:</a:t>
            </a:r>
            <a:r>
              <a:rPr lang="el-GR" altLang="el-GR" dirty="0" smtClean="0"/>
              <a:t> ανάγνωση επόμενης καταχώρισης</a:t>
            </a:r>
          </a:p>
          <a:p>
            <a:pPr lvl="1"/>
            <a:r>
              <a:rPr lang="el-GR" altLang="el-GR" dirty="0" smtClean="0"/>
              <a:t>Κρύβει τις λεπτομέρειες από τον προγραμματιστή</a:t>
            </a:r>
          </a:p>
          <a:p>
            <a:pPr lvl="1"/>
            <a:r>
              <a:rPr lang="el-GR" altLang="el-GR" dirty="0" smtClean="0"/>
              <a:t>Επιστρέφει τυποποιημένη δομή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Λειτουργίες καταλόγων </a:t>
            </a:r>
            <a:r>
              <a:rPr lang="el-GR" altLang="el-GR" dirty="0" smtClean="0"/>
              <a:t>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smtClean="0"/>
              <a:t>Rename</a:t>
            </a:r>
            <a:r>
              <a:rPr lang="en-US" altLang="el-GR" dirty="0"/>
              <a:t>:</a:t>
            </a:r>
            <a:r>
              <a:rPr lang="el-GR" altLang="el-GR" dirty="0"/>
              <a:t> αλλαγή ονόματος καταλόγου</a:t>
            </a:r>
          </a:p>
          <a:p>
            <a:r>
              <a:rPr lang="en-US" altLang="el-GR" dirty="0" smtClean="0"/>
              <a:t>Link</a:t>
            </a:r>
            <a:r>
              <a:rPr lang="en-US" altLang="el-GR" dirty="0"/>
              <a:t>:</a:t>
            </a:r>
            <a:r>
              <a:rPr lang="el-GR" altLang="el-GR" dirty="0"/>
              <a:t> σύνδεση αρχείου με </a:t>
            </a:r>
            <a:r>
              <a:rPr lang="el-GR" altLang="el-GR" dirty="0" smtClean="0"/>
              <a:t>κατάλογο</a:t>
            </a:r>
            <a:endParaRPr lang="el-GR" altLang="el-GR" dirty="0"/>
          </a:p>
          <a:p>
            <a:pPr lvl="1"/>
            <a:r>
              <a:rPr lang="el-GR" altLang="el-GR" dirty="0"/>
              <a:t>Το </a:t>
            </a:r>
            <a:r>
              <a:rPr lang="el-GR" altLang="el-GR" dirty="0" smtClean="0"/>
              <a:t>αρχείο </a:t>
            </a:r>
            <a:r>
              <a:rPr lang="el-GR" altLang="el-GR" dirty="0"/>
              <a:t>εμφανίζεται σε πολλούς καταλόγους</a:t>
            </a:r>
          </a:p>
          <a:p>
            <a:pPr lvl="1"/>
            <a:r>
              <a:rPr lang="el-GR" altLang="el-GR" dirty="0"/>
              <a:t>Όλα τα ονόματα δείχνουν στην ίδια </a:t>
            </a:r>
            <a:r>
              <a:rPr lang="el-GR" altLang="el-GR" dirty="0" smtClean="0"/>
              <a:t>δομή</a:t>
            </a:r>
            <a:endParaRPr lang="el-GR" altLang="el-GR" dirty="0"/>
          </a:p>
          <a:p>
            <a:r>
              <a:rPr lang="en-US" altLang="el-GR" dirty="0" smtClean="0"/>
              <a:t>Unlink:</a:t>
            </a:r>
            <a:r>
              <a:rPr lang="el-GR" altLang="el-GR" dirty="0" smtClean="0"/>
              <a:t> αποσύνδεση αρχείου από κατάλογο</a:t>
            </a:r>
          </a:p>
          <a:p>
            <a:pPr lvl="1"/>
            <a:r>
              <a:rPr lang="el-GR" altLang="el-GR" dirty="0" smtClean="0"/>
              <a:t>Αφαίρεση αρχείου από κατάλογο</a:t>
            </a:r>
          </a:p>
          <a:p>
            <a:pPr lvl="1"/>
            <a:r>
              <a:rPr lang="el-GR" altLang="el-GR" dirty="0" smtClean="0"/>
              <a:t>Αν υπάρχει μόνο σε έναν διαγράφεται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αυτή είναι η κλήση διαγραφής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Λειτουργίες καταλόγων </a:t>
            </a:r>
            <a:r>
              <a:rPr lang="el-GR" altLang="el-GR" dirty="0" smtClean="0"/>
              <a:t>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Πραγματικοί </a:t>
            </a:r>
            <a:r>
              <a:rPr lang="el-GR" altLang="el-GR" dirty="0"/>
              <a:t>σύνδεσμοι </a:t>
            </a:r>
            <a:r>
              <a:rPr lang="en-US" altLang="el-GR" dirty="0"/>
              <a:t>(hard links)</a:t>
            </a:r>
          </a:p>
          <a:p>
            <a:pPr lvl="1"/>
            <a:r>
              <a:rPr lang="el-GR" altLang="el-GR" dirty="0"/>
              <a:t>Σύνδεσμοι από διάφορα ονόματα στην ίδια </a:t>
            </a:r>
            <a:r>
              <a:rPr lang="el-GR" altLang="el-GR" dirty="0" smtClean="0"/>
              <a:t>δομή</a:t>
            </a:r>
            <a:endParaRPr lang="el-GR" altLang="el-GR" dirty="0"/>
          </a:p>
          <a:p>
            <a:r>
              <a:rPr lang="el-GR" altLang="el-GR" dirty="0"/>
              <a:t>Συμβολικοί σύνδεσμοι (</a:t>
            </a:r>
            <a:r>
              <a:rPr lang="en-US" altLang="el-GR" dirty="0"/>
              <a:t>symbolic links)</a:t>
            </a:r>
          </a:p>
          <a:p>
            <a:pPr lvl="1"/>
            <a:r>
              <a:rPr lang="el-GR" altLang="el-GR" dirty="0"/>
              <a:t>Ονόματα που δείχνουν σε ένα ειδικό αντικείμενο</a:t>
            </a:r>
          </a:p>
          <a:p>
            <a:pPr lvl="1"/>
            <a:r>
              <a:rPr lang="el-GR" altLang="el-GR" dirty="0"/>
              <a:t>Το ειδικό αντικείμενο δείχνει σε άλλο αρχείο</a:t>
            </a:r>
          </a:p>
          <a:p>
            <a:pPr lvl="1"/>
            <a:r>
              <a:rPr lang="el-GR" altLang="el-GR" dirty="0" smtClean="0"/>
              <a:t>Ανακατεύθυνση της αναζήτησης </a:t>
            </a:r>
            <a:r>
              <a:rPr lang="el-GR" altLang="el-GR" dirty="0"/>
              <a:t>αρχείων</a:t>
            </a:r>
          </a:p>
          <a:p>
            <a:pPr lvl="1"/>
            <a:r>
              <a:rPr lang="el-GR" altLang="el-GR" dirty="0"/>
              <a:t>Λιγότερο αποδοτικό από </a:t>
            </a:r>
            <a:r>
              <a:rPr lang="el-GR" altLang="el-GR" dirty="0" smtClean="0"/>
              <a:t>πραγματικούς συνδέσμους</a:t>
            </a:r>
          </a:p>
          <a:p>
            <a:pPr lvl="1"/>
            <a:r>
              <a:rPr lang="el-GR" altLang="el-GR" dirty="0" smtClean="0"/>
              <a:t>Πιο ευέλικτο όμως από αυτούς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έννοιας των αρχείων και των καταλόγων αρχείων</a:t>
            </a:r>
            <a:endParaRPr lang="el-GR" dirty="0"/>
          </a:p>
          <a:p>
            <a:r>
              <a:rPr lang="el-GR" dirty="0" smtClean="0"/>
              <a:t>Εξοικείωση με τις βασικές τεχνικές υλοποίησης συστημάτων αρχείων</a:t>
            </a:r>
          </a:p>
          <a:p>
            <a:r>
              <a:rPr lang="el-GR" dirty="0" smtClean="0"/>
              <a:t>Εισαγωγή στις τεχνικές διαχείρισης και βελτιστοποίησης των συστημάτων αρχείων</a:t>
            </a:r>
          </a:p>
          <a:p>
            <a:r>
              <a:rPr lang="el-GR" dirty="0" smtClean="0"/>
              <a:t>Εξοικείωση με τον τρόπο υλοποίησης πραγματικών συστημάτων </a:t>
            </a:r>
            <a:r>
              <a:rPr lang="el-GR" dirty="0"/>
              <a:t>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0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 συστήματος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4:</a:t>
            </a:r>
            <a:r>
              <a:rPr lang="en-US" b="1" dirty="0"/>
              <a:t> </a:t>
            </a:r>
            <a:r>
              <a:rPr lang="el-GR" dirty="0"/>
              <a:t>Συστήματα Αρχείων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9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Διάταξη συστήματος αρχείων (1</a:t>
            </a:r>
            <a:r>
              <a:rPr lang="el-GR" sz="3600" dirty="0"/>
              <a:t> από 2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28675" name="Content Placeholder 2" descr="Διάταξη συστήματος αρχείων."/>
          <p:cNvSpPr>
            <a:spLocks noGrp="1"/>
          </p:cNvSpPr>
          <p:nvPr>
            <p:ph idx="1"/>
          </p:nvPr>
        </p:nvSpPr>
        <p:spPr>
          <a:xfrm>
            <a:off x="457200" y="3091121"/>
            <a:ext cx="8229600" cy="303504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Διάταξη συστήματος αρχείων</a:t>
            </a:r>
          </a:p>
          <a:p>
            <a:pPr lvl="1"/>
            <a:r>
              <a:rPr lang="el-GR" altLang="el-GR" sz="2600" dirty="0" smtClean="0"/>
              <a:t>Ο δίσκος χωρίζεται σε διαμερίσματα (</a:t>
            </a:r>
            <a:r>
              <a:rPr lang="en-US" altLang="el-GR" sz="2600" dirty="0" smtClean="0"/>
              <a:t>partitions)</a:t>
            </a:r>
          </a:p>
          <a:p>
            <a:pPr lvl="1"/>
            <a:r>
              <a:rPr lang="el-GR" altLang="el-GR" sz="2600" dirty="0" smtClean="0"/>
              <a:t>Τομέας 0: βασική εγγραφή εκκίνησης (</a:t>
            </a:r>
            <a:r>
              <a:rPr lang="en-US" altLang="el-GR" sz="2600" dirty="0" smtClean="0"/>
              <a:t>MBR)</a:t>
            </a:r>
          </a:p>
          <a:p>
            <a:pPr lvl="1"/>
            <a:r>
              <a:rPr lang="el-GR" altLang="el-GR" sz="2600" dirty="0" smtClean="0"/>
              <a:t>Μετά το </a:t>
            </a:r>
            <a:r>
              <a:rPr lang="en-US" altLang="el-GR" sz="2600" dirty="0" smtClean="0"/>
              <a:t>MBR</a:t>
            </a:r>
            <a:r>
              <a:rPr lang="el-GR" altLang="el-GR" sz="2600" dirty="0" smtClean="0"/>
              <a:t> βρίσκεται ο πίνακας διαμερισμάτων</a:t>
            </a:r>
          </a:p>
          <a:p>
            <a:pPr lvl="2"/>
            <a:r>
              <a:rPr lang="el-GR" altLang="el-GR" sz="2600" dirty="0" smtClean="0"/>
              <a:t>Τομείς ανά διαμέρισμα και ενεργό διαμέρισμα</a:t>
            </a:r>
          </a:p>
          <a:p>
            <a:pPr lvl="1"/>
            <a:r>
              <a:rPr lang="el-GR" altLang="el-GR" sz="2600" dirty="0" smtClean="0"/>
              <a:t>Το</a:t>
            </a:r>
            <a:r>
              <a:rPr lang="en-US" altLang="el-GR" sz="2600" dirty="0" smtClean="0"/>
              <a:t> MBR</a:t>
            </a:r>
            <a:r>
              <a:rPr lang="el-GR" altLang="el-GR" sz="2600" dirty="0" smtClean="0"/>
              <a:t> φορτώνει το μπλοκ εκκίνησης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του λειτουργικού</a:t>
            </a:r>
          </a:p>
        </p:txBody>
      </p:sp>
      <p:pic>
        <p:nvPicPr>
          <p:cNvPr id="28678" name="Picture 8" descr="04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7396"/>
            <a:ext cx="44640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2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Διάταξη συστήματος αρχείων </a:t>
            </a:r>
            <a:r>
              <a:rPr lang="el-GR" altLang="el-GR" sz="3600" dirty="0" smtClean="0"/>
              <a:t>(2</a:t>
            </a:r>
            <a:r>
              <a:rPr lang="el-GR" sz="3600" dirty="0"/>
              <a:t> από 2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Παράδειγμα: σύστημα αρχείων τύπου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sz="3000" dirty="0" smtClean="0"/>
              <a:t>Αρχικά έχουμε μπλοκ εκκίνησης (πιθανόν κενό)</a:t>
            </a:r>
          </a:p>
          <a:p>
            <a:pPr lvl="2"/>
            <a:r>
              <a:rPr lang="el-GR" altLang="el-GR" sz="3000" dirty="0" smtClean="0"/>
              <a:t>Χρησιμοποιείται όταν περιέχεται λειτουργικό</a:t>
            </a:r>
          </a:p>
          <a:p>
            <a:pPr lvl="1"/>
            <a:r>
              <a:rPr lang="el-GR" altLang="el-GR" sz="3000" dirty="0" smtClean="0"/>
              <a:t>Το υπερμπλόκ περιέχει βασικές πληροφορίες</a:t>
            </a:r>
          </a:p>
          <a:p>
            <a:pPr lvl="2"/>
            <a:r>
              <a:rPr lang="el-GR" altLang="el-GR" sz="3000" dirty="0" smtClean="0"/>
              <a:t>Τύπος συστήματος, πλήθος μπλοκ, κλπ</a:t>
            </a:r>
          </a:p>
          <a:p>
            <a:pPr lvl="1"/>
            <a:r>
              <a:rPr lang="el-GR" altLang="el-GR" sz="3000" dirty="0" smtClean="0"/>
              <a:t>Πληροφορίες για τα ελεύθερα μπλοκ</a:t>
            </a:r>
          </a:p>
          <a:p>
            <a:pPr lvl="1"/>
            <a:r>
              <a:rPr lang="el-GR" altLang="el-GR" sz="3000" dirty="0" smtClean="0"/>
              <a:t>Κόμβοι </a:t>
            </a:r>
            <a:r>
              <a:rPr lang="en-US" altLang="el-GR" sz="3000" dirty="0" smtClean="0"/>
              <a:t>i:</a:t>
            </a:r>
            <a:r>
              <a:rPr lang="el-GR" altLang="el-GR" sz="3000" dirty="0" smtClean="0"/>
              <a:t> δομές δεδομένων, μία ανά αρχείο</a:t>
            </a:r>
          </a:p>
          <a:p>
            <a:pPr lvl="1"/>
            <a:r>
              <a:rPr lang="el-GR" altLang="el-GR" sz="3000" dirty="0" smtClean="0"/>
              <a:t>Βασικός κατάλογος συστήματος αρχείων</a:t>
            </a:r>
          </a:p>
          <a:p>
            <a:pPr lvl="1"/>
            <a:r>
              <a:rPr lang="el-GR" altLang="el-GR" sz="3000" dirty="0" smtClean="0"/>
              <a:t>Υπόλοιποι κατάλογοι και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των αρχείων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dirty="0"/>
              <a:t>Συνεχής κατανομή </a:t>
            </a:r>
            <a:r>
              <a:rPr lang="el-GR" altLang="el-GR" dirty="0" smtClean="0"/>
              <a:t>μπλοκ</a:t>
            </a:r>
            <a:endParaRPr lang="en-US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/>
              <a:t>Αρκεί να ξέρουμε αρχικό μπλοκ και μήκος</a:t>
            </a:r>
            <a:endParaRPr lang="en-US" altLang="el-GR" dirty="0"/>
          </a:p>
          <a:p>
            <a:pPr lvl="2"/>
            <a:r>
              <a:rPr lang="el-GR" altLang="el-GR" dirty="0" smtClean="0"/>
              <a:t>Το τελευταίο μπλοκ γενικά δεν είναι γεμάτο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Εύκολος υπολογισμός θέσης μπλοκ σε τυχαία προσπέλαση</a:t>
            </a:r>
          </a:p>
        </p:txBody>
      </p:sp>
      <p:pic>
        <p:nvPicPr>
          <p:cNvPr id="30726" name="Picture 8" descr="Υλοποίηση των αρχείων με συνεχή κατανομή μπλο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91" y="1258243"/>
            <a:ext cx="547211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6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των αρχείων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Συνεχής κατανομή μπλοκ</a:t>
            </a:r>
          </a:p>
          <a:p>
            <a:pPr lvl="1"/>
            <a:r>
              <a:rPr lang="el-GR" altLang="el-GR" dirty="0" smtClean="0"/>
              <a:t>Διαχείριση κενών περιοχών με λίστα κενών</a:t>
            </a:r>
          </a:p>
          <a:p>
            <a:pPr lvl="1"/>
            <a:r>
              <a:rPr lang="el-GR" altLang="el-GR" dirty="0" smtClean="0"/>
              <a:t>Σταδιακά οδηγεί σε κατάτμηση του ελεύθερου χώρου</a:t>
            </a:r>
          </a:p>
          <a:p>
            <a:pPr lvl="2"/>
            <a:r>
              <a:rPr lang="el-GR" altLang="el-GR" dirty="0" smtClean="0"/>
              <a:t>Η συμπύκνωση των αρχείων απαιτεί πάρα πολύ χρόνο</a:t>
            </a:r>
          </a:p>
          <a:p>
            <a:pPr lvl="1"/>
            <a:r>
              <a:rPr lang="el-GR" altLang="el-GR" dirty="0" smtClean="0"/>
              <a:t>Πρέπει να γνωρίζουμε μεγέθη αρχείων από την αρχή</a:t>
            </a:r>
          </a:p>
          <a:p>
            <a:pPr lvl="2"/>
            <a:r>
              <a:rPr lang="el-GR" altLang="el-GR" dirty="0" smtClean="0"/>
              <a:t>Γενικά ανέφικτο σε συστήματα αρχείων για δίσκους</a:t>
            </a:r>
          </a:p>
          <a:p>
            <a:pPr lvl="2"/>
            <a:r>
              <a:rPr lang="el-GR" altLang="el-GR" dirty="0" smtClean="0"/>
              <a:t>Χρήση στα </a:t>
            </a:r>
            <a:r>
              <a:rPr lang="en-US" altLang="el-GR" dirty="0" smtClean="0"/>
              <a:t>CD-ROM</a:t>
            </a:r>
            <a:r>
              <a:rPr lang="el-GR" altLang="el-GR" dirty="0" smtClean="0"/>
              <a:t> και τα </a:t>
            </a:r>
            <a:r>
              <a:rPr lang="en-US" altLang="el-GR" dirty="0" smtClean="0"/>
              <a:t>DVD-ROM</a:t>
            </a:r>
          </a:p>
          <a:p>
            <a:pPr lvl="2"/>
            <a:r>
              <a:rPr lang="el-GR" altLang="el-GR" dirty="0" smtClean="0"/>
              <a:t>Γνωρίζουμε τα μεγέθη όλων των αρχείων από την αρχή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DVD</a:t>
            </a:r>
            <a:r>
              <a:rPr lang="el-GR" altLang="el-GR" dirty="0" smtClean="0"/>
              <a:t> περιπλέκει λίγο τα πράγματα</a:t>
            </a:r>
          </a:p>
          <a:p>
            <a:pPr lvl="2"/>
            <a:r>
              <a:rPr lang="el-GR" altLang="el-GR" dirty="0" smtClean="0"/>
              <a:t>Τα αρχεία είναι μέχρι 1 </a:t>
            </a:r>
            <a:r>
              <a:rPr lang="en-US" altLang="el-GR" dirty="0" smtClean="0"/>
              <a:t>GB</a:t>
            </a:r>
            <a:r>
              <a:rPr lang="el-GR" altLang="el-GR" dirty="0" smtClean="0"/>
              <a:t> άρα οι ταινίες σπάνε σε τμήματα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6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των αρχείων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32774" name="Picture 8" descr="Υλοποίηση των αρχείων με συνδεδεμένη λίστ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21" y="1196752"/>
            <a:ext cx="38369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3528" y="3861048"/>
            <a:ext cx="8511480" cy="266429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Κατανομή μπλοκ με συνδεδεμένη λίστα</a:t>
            </a:r>
          </a:p>
          <a:p>
            <a:pPr lvl="1"/>
            <a:r>
              <a:rPr lang="el-GR" altLang="el-GR" dirty="0" smtClean="0"/>
              <a:t>Ο κατάλογος δείχνει στο πρώτο μπλοκ του αρχείου</a:t>
            </a:r>
          </a:p>
          <a:p>
            <a:pPr lvl="1"/>
            <a:r>
              <a:rPr lang="el-GR" altLang="el-GR" dirty="0" smtClean="0"/>
              <a:t>Δείκτες προς επόμενο μπλοκ στην αρχή κάθε μπλοκ</a:t>
            </a:r>
          </a:p>
          <a:p>
            <a:pPr lvl="1"/>
            <a:r>
              <a:rPr lang="el-GR" altLang="el-GR" dirty="0" smtClean="0"/>
              <a:t>Δεν έχουμε προβλήματα κατάτμησης ελεύθερου χώρου</a:t>
            </a:r>
          </a:p>
          <a:p>
            <a:pPr lvl="1"/>
            <a:r>
              <a:rPr lang="el-GR" altLang="el-GR" dirty="0" smtClean="0"/>
              <a:t>Η τυχαία προσπέλαση γίνεται διασχίζοντας τη λίστα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1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των αρχείων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33798" name="Picture 8" descr="Πίνακας κατανομής αρχείων (FAT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32400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79512" y="4365104"/>
            <a:ext cx="8856984" cy="2156321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Πίνακας κατανομής αρχείων </a:t>
            </a:r>
            <a:r>
              <a:rPr lang="en-US" altLang="el-GR" sz="2800" dirty="0" smtClean="0"/>
              <a:t>(FAT):</a:t>
            </a:r>
            <a:r>
              <a:rPr lang="el-GR" altLang="el-GR" sz="2800" dirty="0" smtClean="0"/>
              <a:t> μία θέση ανά μπλοκ</a:t>
            </a:r>
          </a:p>
          <a:p>
            <a:pPr lvl="1"/>
            <a:r>
              <a:rPr lang="el-GR" altLang="el-GR" sz="2600" dirty="0" smtClean="0"/>
              <a:t>Οι λίστες αποθηκεύονται στον πίνακα αντί στα μπλοκ</a:t>
            </a:r>
          </a:p>
          <a:p>
            <a:pPr lvl="1"/>
            <a:r>
              <a:rPr lang="el-GR" altLang="el-GR" sz="2600" dirty="0" smtClean="0"/>
              <a:t>Πιο γρήγορη διάσχιση, όχι επιβάρυνση μέσα στα μπλοκ</a:t>
            </a:r>
          </a:p>
          <a:p>
            <a:pPr lvl="1"/>
            <a:r>
              <a:rPr lang="el-GR" altLang="el-GR" sz="2600" dirty="0" smtClean="0"/>
              <a:t>Μέγεθος </a:t>
            </a:r>
            <a:r>
              <a:rPr lang="en-US" altLang="el-GR" sz="2600" dirty="0" smtClean="0"/>
              <a:t>FAT </a:t>
            </a:r>
            <a:r>
              <a:rPr lang="el-GR" altLang="el-GR" sz="2600" dirty="0" smtClean="0"/>
              <a:t>ανάλογο με το πλήθος των μπλοκ του δίσκου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64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των αρχείων </a:t>
            </a:r>
            <a:r>
              <a:rPr lang="el-GR" altLang="el-GR" dirty="0" smtClean="0"/>
              <a:t>(5</a:t>
            </a:r>
            <a:r>
              <a:rPr lang="el-GR" dirty="0"/>
              <a:t> από </a:t>
            </a:r>
            <a:r>
              <a:rPr 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pic>
        <p:nvPicPr>
          <p:cNvPr id="34818" name="Picture 8" descr="04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39639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Content Placeholder 2" descr="Κόμβοι i (i nodes = index nodes)."/>
          <p:cNvSpPr>
            <a:spLocks noGrp="1"/>
          </p:cNvSpPr>
          <p:nvPr>
            <p:ph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Κόμβοι </a:t>
            </a:r>
            <a:r>
              <a:rPr lang="en-US" altLang="el-GR" dirty="0" smtClean="0"/>
              <a:t>i</a:t>
            </a:r>
            <a:r>
              <a:rPr lang="el-GR" altLang="el-GR" dirty="0" smtClean="0"/>
              <a:t> (</a:t>
            </a:r>
            <a:r>
              <a:rPr lang="en-US" altLang="el-GR" dirty="0" smtClean="0"/>
              <a:t>i nodes </a:t>
            </a:r>
            <a:r>
              <a:rPr lang="el-GR" altLang="el-GR" dirty="0" smtClean="0"/>
              <a:t>= </a:t>
            </a:r>
            <a:r>
              <a:rPr lang="en-US" altLang="el-GR" dirty="0" smtClean="0"/>
              <a:t>index nodes)</a:t>
            </a:r>
          </a:p>
          <a:p>
            <a:pPr lvl="1"/>
            <a:r>
              <a:rPr lang="el-GR" altLang="el-GR" dirty="0" smtClean="0"/>
              <a:t>Σε κάθε αρχείο αντιστοιχεί ένας κόμβος 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Στον κατάλογο έχουμε τον αριθμό του κόμβου </a:t>
            </a:r>
            <a:r>
              <a:rPr lang="en-US" altLang="el-GR" dirty="0" smtClean="0"/>
              <a:t>i</a:t>
            </a:r>
          </a:p>
          <a:p>
            <a:pPr lvl="1"/>
            <a:r>
              <a:rPr lang="el-GR" altLang="el-GR" dirty="0" smtClean="0"/>
              <a:t>Περιέχει χαρακτηριστικά και δείκτες προς τα μπλοκ</a:t>
            </a:r>
          </a:p>
          <a:p>
            <a:pPr lvl="1"/>
            <a:r>
              <a:rPr lang="el-GR" altLang="el-GR" dirty="0" smtClean="0"/>
              <a:t>Χρήση πρόσθετων μπλοκ δεικτών για μεγάλα αρχεία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των </a:t>
            </a:r>
            <a:r>
              <a:rPr lang="el-GR" altLang="el-GR" dirty="0" smtClean="0"/>
              <a:t>καταλόγων </a:t>
            </a:r>
            <a:r>
              <a:rPr lang="el-GR" altLang="el-GR" dirty="0"/>
              <a:t>(</a:t>
            </a:r>
            <a:r>
              <a:rPr lang="el-GR" altLang="el-GR" dirty="0" smtClean="0"/>
              <a:t>1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Κατάλογος: από ονόματα σε στοιχεία αρχείων</a:t>
            </a:r>
          </a:p>
          <a:p>
            <a:pPr lvl="1"/>
            <a:r>
              <a:rPr lang="el-GR" altLang="el-GR" dirty="0" smtClean="0"/>
              <a:t>Βασικά στοιχεία καταχωρίσεων</a:t>
            </a:r>
          </a:p>
          <a:p>
            <a:pPr lvl="2"/>
            <a:r>
              <a:rPr lang="el-GR" altLang="el-GR" dirty="0" smtClean="0"/>
              <a:t>Αρχικό μπλοκ</a:t>
            </a:r>
            <a:r>
              <a:rPr lang="en-US" altLang="el-GR" dirty="0" smtClean="0"/>
              <a:t> (MS-DOS)</a:t>
            </a:r>
            <a:r>
              <a:rPr lang="el-GR" altLang="el-GR" dirty="0" smtClean="0"/>
              <a:t> ή αριθμός κόμβου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 (UNIX)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Αποθήκευση των χαρακτηριστικών του αρχείου</a:t>
            </a:r>
          </a:p>
          <a:p>
            <a:pPr lvl="2"/>
            <a:r>
              <a:rPr lang="el-GR" altLang="el-GR" dirty="0" smtClean="0"/>
              <a:t>Στην ίδια την καταχώριση καταλόγου </a:t>
            </a:r>
            <a:r>
              <a:rPr lang="en-US" altLang="el-GR" dirty="0" smtClean="0"/>
              <a:t>(MS-DOS)</a:t>
            </a:r>
          </a:p>
          <a:p>
            <a:pPr lvl="2"/>
            <a:r>
              <a:rPr lang="el-GR" altLang="el-GR" dirty="0" smtClean="0"/>
              <a:t>Στον κόμβο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 του αρχείου </a:t>
            </a:r>
            <a:r>
              <a:rPr lang="en-US" altLang="el-GR" dirty="0" smtClean="0"/>
              <a:t>(UNIX)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  <p:pic>
        <p:nvPicPr>
          <p:cNvPr id="35842" name="Picture 8" descr="Κατάλογος αποτελούμενος από καταχωρίσεις αρχείων ή καταλόγων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 bwMode="auto">
          <a:xfrm>
            <a:off x="1763688" y="1196753"/>
            <a:ext cx="5364163" cy="189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83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των καταλόγων </a:t>
            </a:r>
            <a:r>
              <a:rPr lang="el-GR" altLang="el-GR" dirty="0" smtClean="0"/>
              <a:t>(2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Περιορισμένου μήκους ονόματα</a:t>
            </a:r>
          </a:p>
          <a:p>
            <a:pPr lvl="1"/>
            <a:r>
              <a:rPr lang="el-GR" altLang="el-GR" dirty="0" smtClean="0"/>
              <a:t>Χρήση δομών σταθερού μήκους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8+3 χαρακτήρες στο </a:t>
            </a:r>
            <a:r>
              <a:rPr lang="en-US" altLang="el-GR" dirty="0" smtClean="0"/>
              <a:t>MS-DOS</a:t>
            </a:r>
          </a:p>
          <a:p>
            <a:pPr lvl="1"/>
            <a:r>
              <a:rPr lang="en-US" altLang="el-GR" dirty="0" smtClean="0"/>
              <a:t>14 </a:t>
            </a:r>
            <a:r>
              <a:rPr lang="el-GR" altLang="el-GR" dirty="0" smtClean="0"/>
              <a:t>χαρακτήρες στο </a:t>
            </a:r>
            <a:r>
              <a:rPr lang="en-US" altLang="el-GR" dirty="0" smtClean="0"/>
              <a:t>UNIX (Version 7)</a:t>
            </a:r>
          </a:p>
          <a:p>
            <a:r>
              <a:rPr lang="el-GR" altLang="el-GR" dirty="0" smtClean="0"/>
              <a:t>Μεγάλα ονόματα: δομές μεταβλητού μήκους</a:t>
            </a:r>
          </a:p>
          <a:p>
            <a:pPr lvl="1"/>
            <a:r>
              <a:rPr lang="el-GR" altLang="el-GR" dirty="0" smtClean="0"/>
              <a:t>Στο σταθερό τμήμα έχουμε βασικές πληροφορίες</a:t>
            </a:r>
          </a:p>
          <a:p>
            <a:pPr lvl="1"/>
            <a:r>
              <a:rPr lang="el-GR" altLang="el-GR" dirty="0" smtClean="0"/>
              <a:t>Στο μεταβλητό τμήμα έχουμε το όνομα</a:t>
            </a:r>
          </a:p>
          <a:p>
            <a:pPr lvl="1"/>
            <a:r>
              <a:rPr lang="el-GR" altLang="el-GR" dirty="0" smtClean="0"/>
              <a:t>Τερματισμός ονομάτων με ειδικούς χαρακτήρες</a:t>
            </a:r>
          </a:p>
          <a:p>
            <a:pPr lvl="1"/>
            <a:r>
              <a:rPr lang="el-GR" altLang="el-GR" dirty="0" smtClean="0"/>
              <a:t>Χαρακτήρες συμπλήρωσης για ευθυγράμμιση</a:t>
            </a:r>
          </a:p>
          <a:p>
            <a:pPr lvl="1"/>
            <a:r>
              <a:rPr lang="el-GR" altLang="el-GR" dirty="0" smtClean="0"/>
              <a:t>Η διαγραφή απαιτεί αναδιοργάνωση του καταλόγου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212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</a:t>
            </a:r>
          </a:p>
          <a:p>
            <a:r>
              <a:rPr lang="el-GR" dirty="0" smtClean="0"/>
              <a:t>Κατάλογοι</a:t>
            </a:r>
          </a:p>
          <a:p>
            <a:r>
              <a:rPr lang="el-GR" dirty="0" smtClean="0"/>
              <a:t>Υλοποίηση συστήματος αρχείων</a:t>
            </a:r>
          </a:p>
          <a:p>
            <a:r>
              <a:rPr lang="el-GR" dirty="0" smtClean="0"/>
              <a:t>Διαχείριση και βελτιστοποίηση</a:t>
            </a:r>
          </a:p>
          <a:p>
            <a:r>
              <a:rPr lang="el-GR" dirty="0" smtClean="0"/>
              <a:t>Παραδείγματα συστημάτων 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60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των καταλόγων </a:t>
            </a:r>
            <a:r>
              <a:rPr lang="el-GR" altLang="el-GR" dirty="0" smtClean="0"/>
              <a:t>(3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pic>
        <p:nvPicPr>
          <p:cNvPr id="37894" name="Picture 8" descr="04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44" y="1196752"/>
            <a:ext cx="63373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2" descr="Υλοποίηση των καταλόγων.&#10;"/>
          <p:cNvSpPr>
            <a:spLocks noGrp="1"/>
          </p:cNvSpPr>
          <p:nvPr>
            <p:ph idx="1"/>
          </p:nvPr>
        </p:nvSpPr>
        <p:spPr>
          <a:xfrm>
            <a:off x="381000" y="5135341"/>
            <a:ext cx="8382000" cy="139000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Υλοποίηση των καταλόγων</a:t>
            </a:r>
          </a:p>
          <a:p>
            <a:pPr lvl="1"/>
            <a:r>
              <a:rPr lang="el-GR" altLang="el-GR" dirty="0" smtClean="0"/>
              <a:t>Αποθήκευση ολόκληρων των καταχωρίσεων με τη σειρά</a:t>
            </a:r>
          </a:p>
          <a:p>
            <a:pPr lvl="1"/>
            <a:r>
              <a:rPr lang="el-GR" altLang="el-GR" dirty="0" smtClean="0"/>
              <a:t>Αποθήκευση καταχωρίσεων σε δύο μέρη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9183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των καταλόγων </a:t>
            </a:r>
            <a:r>
              <a:rPr lang="el-GR" altLang="el-GR" dirty="0" smtClean="0"/>
              <a:t>(4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3600" dirty="0" smtClean="0"/>
              <a:t>Αναζήτηση ονομάτων στους καταλόγους</a:t>
            </a:r>
          </a:p>
          <a:p>
            <a:pPr lvl="1"/>
            <a:r>
              <a:rPr lang="el-GR" altLang="el-GR" sz="3200" dirty="0" smtClean="0"/>
              <a:t>Συνήθως οι κατάλογοι δεν είναι ταξινομημένοι</a:t>
            </a:r>
          </a:p>
          <a:p>
            <a:pPr lvl="1"/>
            <a:r>
              <a:rPr lang="el-GR" altLang="el-GR" sz="3200" dirty="0" smtClean="0"/>
              <a:t>Γραμμική αναζήτηση</a:t>
            </a:r>
          </a:p>
          <a:p>
            <a:pPr lvl="2"/>
            <a:r>
              <a:rPr lang="el-GR" altLang="el-GR" sz="2800" dirty="0" smtClean="0"/>
              <a:t>Πρέπει να διαβάζονται μέχρι το τέλος</a:t>
            </a:r>
          </a:p>
          <a:p>
            <a:pPr lvl="2"/>
            <a:r>
              <a:rPr lang="el-GR" altLang="el-GR" sz="2800" dirty="0" smtClean="0"/>
              <a:t>Πολύ αργή σε μεγάλους καταλόγους</a:t>
            </a:r>
          </a:p>
          <a:p>
            <a:pPr lvl="1"/>
            <a:r>
              <a:rPr lang="el-GR" altLang="el-GR" sz="3200" dirty="0" smtClean="0"/>
              <a:t>Κατακερματισμός: μεγάλοι κατάλογοι</a:t>
            </a:r>
          </a:p>
          <a:p>
            <a:pPr lvl="2"/>
            <a:r>
              <a:rPr lang="el-GR" altLang="el-GR" sz="2800" dirty="0" smtClean="0"/>
              <a:t>Πιο σύνθετη διαχείριση</a:t>
            </a:r>
          </a:p>
          <a:p>
            <a:pPr lvl="1"/>
            <a:r>
              <a:rPr lang="el-GR" altLang="el-GR" sz="3200" dirty="0" smtClean="0"/>
              <a:t>Κρυφή μνήμη για αποφυγή αναζητήσεων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5508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Κοινόχρηστα αρχεία (</a:t>
            </a:r>
            <a:r>
              <a:rPr lang="el-GR" dirty="0"/>
              <a:t>1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Κοινόχρηστα αρχεία</a:t>
            </a:r>
          </a:p>
          <a:p>
            <a:pPr lvl="1"/>
            <a:r>
              <a:rPr lang="el-GR" altLang="el-GR" dirty="0" smtClean="0"/>
              <a:t>Εμφανίζονται σε </a:t>
            </a:r>
            <a:r>
              <a:rPr lang="el-GR" altLang="el-GR" dirty="0"/>
              <a:t>πολλούς </a:t>
            </a:r>
            <a:r>
              <a:rPr lang="el-GR" altLang="el-GR" dirty="0" smtClean="0"/>
              <a:t>καταλόγους χρηστών</a:t>
            </a:r>
            <a:endParaRPr lang="el-GR" altLang="el-GR" dirty="0"/>
          </a:p>
          <a:p>
            <a:pPr lvl="1"/>
            <a:r>
              <a:rPr lang="el-GR" altLang="el-GR" dirty="0" smtClean="0"/>
              <a:t>Προσανατολισμένος </a:t>
            </a:r>
            <a:r>
              <a:rPr lang="el-GR" altLang="el-GR" dirty="0"/>
              <a:t>ακυκλικός γράφος (</a:t>
            </a:r>
            <a:r>
              <a:rPr lang="en-US" altLang="el-GR" dirty="0"/>
              <a:t>DAG)</a:t>
            </a:r>
            <a:endParaRPr lang="el-GR" altLang="el-GR" dirty="0"/>
          </a:p>
          <a:p>
            <a:pPr lvl="1"/>
            <a:r>
              <a:rPr lang="el-GR" altLang="el-GR" dirty="0"/>
              <a:t>Υλοποίηση των κοινόχρηστων αρχείων</a:t>
            </a:r>
          </a:p>
          <a:p>
            <a:pPr lvl="2"/>
            <a:r>
              <a:rPr lang="el-GR" altLang="el-GR" dirty="0" smtClean="0"/>
              <a:t>Πρόβλημα όταν οι δείκτες είναι στον κατάλογο</a:t>
            </a:r>
            <a:endParaRPr lang="el-GR" altLang="el-GR" dirty="0"/>
          </a:p>
          <a:p>
            <a:pPr lvl="2"/>
            <a:r>
              <a:rPr lang="el-GR" altLang="el-GR" dirty="0"/>
              <a:t>Κάθε αλλαγή </a:t>
            </a:r>
            <a:r>
              <a:rPr lang="el-GR" altLang="el-GR" dirty="0" smtClean="0"/>
              <a:t>επηρεάζει όλους τους καταλόγους</a:t>
            </a:r>
            <a:endParaRPr lang="el-GR" altLang="el-GR" dirty="0"/>
          </a:p>
          <a:p>
            <a:pPr lvl="1"/>
            <a:r>
              <a:rPr lang="el-GR" altLang="el-GR" dirty="0"/>
              <a:t>Συμβολικοί σύνδεσμοι (</a:t>
            </a:r>
            <a:r>
              <a:rPr lang="en-US" altLang="el-GR" dirty="0"/>
              <a:t>symbolic links)</a:t>
            </a:r>
            <a:endParaRPr lang="el-GR" altLang="el-GR" dirty="0"/>
          </a:p>
          <a:p>
            <a:pPr lvl="2"/>
            <a:r>
              <a:rPr lang="el-GR" altLang="el-GR" dirty="0"/>
              <a:t>Ειδικά αρχεία που περιέχουν ένα νέο </a:t>
            </a:r>
            <a:r>
              <a:rPr lang="el-GR" altLang="el-GR" dirty="0" smtClean="0"/>
              <a:t>όνομα</a:t>
            </a:r>
            <a:endParaRPr lang="el-GR" altLang="el-GR" dirty="0"/>
          </a:p>
          <a:p>
            <a:pPr lvl="2"/>
            <a:r>
              <a:rPr lang="el-GR" altLang="el-GR" dirty="0" smtClean="0"/>
              <a:t>Μόνο ένας κατάλογος περιέχει το πραγματικό αρχείο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836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Κοινόχρηστα αρχεία </a:t>
            </a:r>
            <a:r>
              <a:rPr lang="el-GR" dirty="0" smtClean="0"/>
              <a:t>(</a:t>
            </a:r>
            <a:r>
              <a:rPr lang="el-GR" dirty="0"/>
              <a:t>2 από 4)</a:t>
            </a:r>
            <a:endParaRPr lang="el-GR" altLang="el-GR" dirty="0" smtClean="0"/>
          </a:p>
        </p:txBody>
      </p:sp>
      <p:pic>
        <p:nvPicPr>
          <p:cNvPr id="40966" name="Picture 8" descr="Κοινόχρηστα αρχεί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542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3933056"/>
            <a:ext cx="8382000" cy="2304256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(</a:t>
            </a:r>
            <a:r>
              <a:rPr lang="el-GR" altLang="el-GR" dirty="0"/>
              <a:t>Απλοί) σύνδεσμοι</a:t>
            </a:r>
          </a:p>
          <a:p>
            <a:pPr lvl="1"/>
            <a:r>
              <a:rPr lang="el-GR" altLang="el-GR" dirty="0"/>
              <a:t>Απλή λύση όταν οι δείκτες βρίσκονται </a:t>
            </a:r>
            <a:r>
              <a:rPr lang="el-GR" altLang="el-GR" dirty="0" smtClean="0"/>
              <a:t>σε κόμβο </a:t>
            </a:r>
            <a:r>
              <a:rPr lang="en-US" altLang="el-GR" dirty="0"/>
              <a:t>i</a:t>
            </a:r>
            <a:endParaRPr lang="el-GR" altLang="el-GR" dirty="0"/>
          </a:p>
          <a:p>
            <a:pPr lvl="1"/>
            <a:r>
              <a:rPr lang="el-GR" altLang="el-GR" dirty="0"/>
              <a:t>Όλες οι καταχωρίσεις είναι ισοδύναμες</a:t>
            </a:r>
          </a:p>
          <a:p>
            <a:pPr lvl="1"/>
            <a:r>
              <a:rPr lang="el-GR" altLang="el-GR" dirty="0"/>
              <a:t>Ο κόμβος </a:t>
            </a:r>
            <a:r>
              <a:rPr lang="en-US" altLang="el-GR" dirty="0"/>
              <a:t>i</a:t>
            </a:r>
            <a:r>
              <a:rPr lang="el-GR" altLang="el-GR" dirty="0"/>
              <a:t> καταγράφει πόσοι σύνδεσμοι </a:t>
            </a:r>
            <a:r>
              <a:rPr lang="el-GR" altLang="el-GR" dirty="0" smtClean="0"/>
              <a:t>υπάρχουν</a:t>
            </a:r>
          </a:p>
          <a:p>
            <a:pPr lvl="1"/>
            <a:r>
              <a:rPr lang="el-GR" altLang="el-GR" dirty="0" smtClean="0"/>
              <a:t>Όταν μηδενιστούν, το αρχείο διαγράφεται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1474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Κοινόχρηστα αρχεία </a:t>
            </a:r>
            <a:r>
              <a:rPr lang="el-GR" dirty="0" smtClean="0"/>
              <a:t>(</a:t>
            </a:r>
            <a:r>
              <a:rPr lang="el-GR" dirty="0"/>
              <a:t>3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Απλοί ή συμβολικοί σύνδεσμοι;</a:t>
            </a:r>
            <a:endParaRPr lang="el-GR" altLang="el-GR" dirty="0"/>
          </a:p>
          <a:p>
            <a:pPr lvl="1"/>
            <a:r>
              <a:rPr lang="el-GR" altLang="el-GR" dirty="0" smtClean="0"/>
              <a:t>Απλοί σύνδεσμοι: προβλήματα </a:t>
            </a:r>
            <a:r>
              <a:rPr lang="el-GR" altLang="el-GR" dirty="0"/>
              <a:t>χρέωσης</a:t>
            </a:r>
          </a:p>
          <a:p>
            <a:pPr lvl="2"/>
            <a:r>
              <a:rPr lang="el-GR" altLang="el-GR" dirty="0"/>
              <a:t>Τι γίνεται αν διαγράψει το αρχείο ο </a:t>
            </a:r>
            <a:r>
              <a:rPr lang="el-GR" altLang="el-GR" dirty="0" smtClean="0"/>
              <a:t>ιδιοκτήτης</a:t>
            </a:r>
            <a:r>
              <a:rPr lang="el-GR" altLang="el-GR" dirty="0"/>
              <a:t>;</a:t>
            </a:r>
          </a:p>
          <a:p>
            <a:pPr lvl="2"/>
            <a:r>
              <a:rPr lang="el-GR" altLang="el-GR" dirty="0" smtClean="0"/>
              <a:t>Το αρχείο δεν διαγράφεται</a:t>
            </a:r>
          </a:p>
          <a:p>
            <a:pPr lvl="2"/>
            <a:r>
              <a:rPr lang="el-GR" altLang="el-GR" dirty="0" smtClean="0"/>
              <a:t>Ο ιδιοκτήτης όμως το χρεώνεται</a:t>
            </a:r>
            <a:endParaRPr lang="el-GR" altLang="el-GR" dirty="0"/>
          </a:p>
          <a:p>
            <a:pPr lvl="2"/>
            <a:r>
              <a:rPr lang="el-GR" altLang="el-GR" dirty="0"/>
              <a:t>Οι συμβολικοί σύνδεσμοι απλά θα γίνουν άκυροι</a:t>
            </a:r>
          </a:p>
          <a:p>
            <a:pPr lvl="1"/>
            <a:r>
              <a:rPr lang="el-GR" altLang="el-GR" dirty="0" smtClean="0"/>
              <a:t>Συμβολικοί σύνδεσμοι: επιβάρυνση</a:t>
            </a:r>
            <a:endParaRPr lang="el-GR" altLang="el-GR" dirty="0"/>
          </a:p>
          <a:p>
            <a:pPr lvl="2"/>
            <a:r>
              <a:rPr lang="el-GR" altLang="el-GR" dirty="0"/>
              <a:t>Δύο διασχίσεις </a:t>
            </a:r>
            <a:r>
              <a:rPr lang="el-GR" altLang="el-GR" dirty="0" smtClean="0"/>
              <a:t>καταλόγων </a:t>
            </a:r>
            <a:r>
              <a:rPr lang="el-GR" altLang="el-GR" dirty="0"/>
              <a:t>για </a:t>
            </a:r>
            <a:r>
              <a:rPr lang="el-GR" altLang="el-GR" dirty="0" smtClean="0"/>
              <a:t>εντοπισμό αρχείου</a:t>
            </a:r>
            <a:endParaRPr lang="el-GR" altLang="el-GR" dirty="0"/>
          </a:p>
          <a:p>
            <a:pPr lvl="2"/>
            <a:r>
              <a:rPr lang="el-GR" altLang="el-GR" dirty="0"/>
              <a:t>Επιπλέον κόμβοι </a:t>
            </a:r>
            <a:r>
              <a:rPr lang="en-US" altLang="el-GR" dirty="0"/>
              <a:t>i</a:t>
            </a:r>
            <a:r>
              <a:rPr lang="el-GR" altLang="el-GR" dirty="0"/>
              <a:t> και μπλοκ στο </a:t>
            </a:r>
            <a:r>
              <a:rPr lang="el-GR" altLang="el-GR" dirty="0" smtClean="0"/>
              <a:t>δίσκο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137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Κοινόχρηστα αρχεία </a:t>
            </a:r>
            <a:r>
              <a:rPr lang="el-GR" dirty="0" smtClean="0"/>
              <a:t>(</a:t>
            </a:r>
            <a:r>
              <a:rPr lang="el-GR" dirty="0"/>
              <a:t>4 από 4)</a:t>
            </a:r>
            <a:endParaRPr lang="el-GR" altLang="el-GR" dirty="0" smtClean="0"/>
          </a:p>
        </p:txBody>
      </p:sp>
      <p:pic>
        <p:nvPicPr>
          <p:cNvPr id="39942" name="Picture 8" descr="Κοινόχρηστα αρχεία με πολλαπλούς συνδέσμου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91" y="1227170"/>
            <a:ext cx="3028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4076477"/>
            <a:ext cx="8382000" cy="2448867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Κοινόχρηστα αρχεία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σύνδεσμοι </a:t>
            </a:r>
            <a:r>
              <a:rPr lang="el-GR" altLang="el-GR" dirty="0" smtClean="0"/>
              <a:t>περιπλέκουν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τα πράγματα</a:t>
            </a:r>
            <a:endParaRPr lang="el-GR" altLang="el-GR" dirty="0"/>
          </a:p>
          <a:p>
            <a:pPr lvl="2"/>
            <a:r>
              <a:rPr lang="el-GR" altLang="el-GR" dirty="0"/>
              <a:t>Κάποια αρχεία εμφανίζονται σε πολλούς καταλόγους</a:t>
            </a:r>
          </a:p>
          <a:p>
            <a:pPr lvl="2"/>
            <a:r>
              <a:rPr lang="el-GR" altLang="el-GR" dirty="0" smtClean="0"/>
              <a:t>Προσοχή </a:t>
            </a:r>
            <a:r>
              <a:rPr lang="el-GR" altLang="el-GR" dirty="0"/>
              <a:t>στη δημιουργία εφεδρικών </a:t>
            </a:r>
            <a:r>
              <a:rPr lang="el-GR" altLang="el-GR" dirty="0" smtClean="0"/>
              <a:t>αντιγράφων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0470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Καταγραφικά συστήματα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 fontScale="70000" lnSpcReduction="20000"/>
          </a:bodyPr>
          <a:lstStyle/>
          <a:p>
            <a:r>
              <a:rPr lang="el-GR" altLang="el-GR" sz="4100" dirty="0"/>
              <a:t>Συστήματα αρχείων με καταγραφική δομή</a:t>
            </a:r>
          </a:p>
          <a:p>
            <a:pPr lvl="1"/>
            <a:r>
              <a:rPr lang="el-GR" altLang="el-GR" sz="3700" dirty="0"/>
              <a:t>Οι δίσκοι γίνονται φτηνότεροι αλλά όχι ταχύτεροι</a:t>
            </a:r>
          </a:p>
          <a:p>
            <a:pPr lvl="2"/>
            <a:r>
              <a:rPr lang="el-GR" altLang="el-GR" sz="3300" dirty="0"/>
              <a:t>Περιστροφική </a:t>
            </a:r>
            <a:r>
              <a:rPr lang="en-US" altLang="el-GR" sz="3300" dirty="0" smtClean="0"/>
              <a:t>- </a:t>
            </a:r>
            <a:r>
              <a:rPr lang="el-GR" altLang="el-GR" sz="3300" dirty="0"/>
              <a:t>χρόνος αναζήτησης αλλάζουν αργά</a:t>
            </a:r>
          </a:p>
          <a:p>
            <a:pPr lvl="1"/>
            <a:r>
              <a:rPr lang="el-GR" altLang="el-GR" sz="3700" dirty="0"/>
              <a:t>Οι κρυφές μνήμες αυξάνονται συνεχώς</a:t>
            </a:r>
          </a:p>
          <a:p>
            <a:pPr lvl="2"/>
            <a:r>
              <a:rPr lang="el-GR" altLang="el-GR" sz="3400" dirty="0"/>
              <a:t>Οι περισσότερες αναγνώσεις γίνονται από εκεί</a:t>
            </a:r>
          </a:p>
          <a:p>
            <a:pPr lvl="2"/>
            <a:r>
              <a:rPr lang="el-GR" altLang="el-GR" sz="3400" dirty="0"/>
              <a:t>Στο δίσκο καταφεύγουμε κυρίως για τις εγγραφές</a:t>
            </a:r>
          </a:p>
          <a:p>
            <a:pPr lvl="1"/>
            <a:r>
              <a:rPr lang="el-GR" altLang="el-GR" sz="3700" dirty="0"/>
              <a:t>Οι εγγραφές κοστίζουν περισσότερο από </a:t>
            </a:r>
            <a:r>
              <a:rPr lang="el-GR" altLang="el-GR" sz="3700" dirty="0" smtClean="0"/>
              <a:t>αναγνώσεις</a:t>
            </a:r>
            <a:endParaRPr lang="el-GR" altLang="el-GR" sz="3700" dirty="0"/>
          </a:p>
          <a:p>
            <a:pPr lvl="2"/>
            <a:r>
              <a:rPr lang="el-GR" altLang="el-GR" sz="3400" dirty="0"/>
              <a:t>Οι αναγνώσεις γίνονται ομαδικά (πολλά μπλοκ μαζί)</a:t>
            </a:r>
          </a:p>
          <a:p>
            <a:pPr lvl="2"/>
            <a:r>
              <a:rPr lang="el-GR" altLang="el-GR" sz="3400" dirty="0"/>
              <a:t>Οι εγγραφές γίνονται σε μικρά κομμάτια</a:t>
            </a:r>
          </a:p>
          <a:p>
            <a:pPr lvl="2"/>
            <a:r>
              <a:rPr lang="el-GR" altLang="el-GR" sz="3400" dirty="0"/>
              <a:t>Οι εγγραφές γίνονται άμεσα </a:t>
            </a:r>
            <a:r>
              <a:rPr lang="en-US" altLang="el-GR" sz="3400" dirty="0" smtClean="0"/>
              <a:t>(</a:t>
            </a:r>
            <a:r>
              <a:rPr lang="el-GR" altLang="el-GR" sz="3400" dirty="0" smtClean="0"/>
              <a:t>μην χάσουμε δεδομένα</a:t>
            </a:r>
            <a:r>
              <a:rPr lang="en-US" altLang="el-GR" sz="3400" dirty="0" smtClean="0"/>
              <a:t>)</a:t>
            </a:r>
            <a:endParaRPr lang="el-GR" altLang="el-GR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448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Καταγραφικά συστήματα </a:t>
            </a:r>
            <a:r>
              <a:rPr lang="el-GR" altLang="el-GR" dirty="0" smtClean="0"/>
              <a:t>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3000" dirty="0"/>
              <a:t>Καταγραφικά συστήματα αρχείων </a:t>
            </a:r>
            <a:r>
              <a:rPr lang="en-US" altLang="el-GR" sz="3000" dirty="0"/>
              <a:t>(LFS)</a:t>
            </a:r>
          </a:p>
          <a:p>
            <a:pPr lvl="1"/>
            <a:r>
              <a:rPr lang="el-GR" altLang="el-GR" sz="2600" dirty="0"/>
              <a:t>Εγγραφή όλων των αλλαγών μαζί</a:t>
            </a:r>
          </a:p>
          <a:p>
            <a:pPr lvl="2"/>
            <a:r>
              <a:rPr lang="el-GR" altLang="el-GR" sz="2200" dirty="0"/>
              <a:t>Αρχεία, κατάλογοι, κόμβοι </a:t>
            </a:r>
            <a:r>
              <a:rPr lang="en-US" altLang="el-GR" sz="2200" dirty="0" err="1"/>
              <a:t>i</a:t>
            </a:r>
            <a:endParaRPr lang="el-GR" altLang="el-GR" sz="2200" dirty="0"/>
          </a:p>
          <a:p>
            <a:pPr lvl="1"/>
            <a:r>
              <a:rPr lang="el-GR" altLang="el-GR" sz="2600" dirty="0"/>
              <a:t>Όλες οι αλλαγές μαζεύονται σε μεγάλα μπλοκ</a:t>
            </a:r>
          </a:p>
          <a:p>
            <a:pPr lvl="2"/>
            <a:r>
              <a:rPr lang="el-GR" altLang="el-GR" sz="2200" dirty="0"/>
              <a:t>Όταν γεμίζει το μπλοκ γράφεται όλο στο δίσκο</a:t>
            </a:r>
          </a:p>
          <a:p>
            <a:pPr lvl="2"/>
            <a:r>
              <a:rPr lang="el-GR" altLang="el-GR" sz="2200" dirty="0"/>
              <a:t>Στην αρχή έχουμε περίληψη των </a:t>
            </a:r>
            <a:r>
              <a:rPr lang="el-GR" altLang="el-GR" sz="2200" dirty="0" smtClean="0"/>
              <a:t>περιεχομένων</a:t>
            </a:r>
            <a:endParaRPr lang="el-GR" altLang="el-GR" sz="2200" dirty="0"/>
          </a:p>
          <a:p>
            <a:pPr lvl="2"/>
            <a:r>
              <a:rPr lang="el-GR" altLang="el-GR" sz="2200" dirty="0"/>
              <a:t>Στη συνέχεια έχουμε όλες τις αλλαγές</a:t>
            </a:r>
          </a:p>
          <a:p>
            <a:pPr lvl="1"/>
            <a:r>
              <a:rPr lang="el-GR" altLang="el-GR" sz="2600" dirty="0"/>
              <a:t>Οι κόμβοι </a:t>
            </a:r>
            <a:r>
              <a:rPr lang="en-US" altLang="el-GR" sz="2600" dirty="0" err="1"/>
              <a:t>i</a:t>
            </a:r>
            <a:r>
              <a:rPr lang="el-GR" altLang="el-GR" sz="2600" dirty="0"/>
              <a:t> είναι διάσπαρτοι στο δίσκο</a:t>
            </a:r>
          </a:p>
          <a:p>
            <a:pPr lvl="2"/>
            <a:r>
              <a:rPr lang="el-GR" altLang="el-GR" sz="2200" dirty="0"/>
              <a:t>Χρήση πίνακα στη μνήμη με δείκτες στους κόμβους </a:t>
            </a:r>
            <a:r>
              <a:rPr lang="en-US" altLang="el-GR" sz="2200" dirty="0" err="1"/>
              <a:t>i</a:t>
            </a:r>
            <a:endParaRPr lang="el-GR" altLang="el-GR" sz="2200" dirty="0"/>
          </a:p>
          <a:p>
            <a:pPr lvl="2"/>
            <a:r>
              <a:rPr lang="el-GR" altLang="el-GR" sz="2200" dirty="0"/>
              <a:t>Ο πίνακας περιοδικά γράφεται στο </a:t>
            </a:r>
            <a:r>
              <a:rPr lang="el-GR" altLang="el-GR" sz="2200" dirty="0" smtClean="0"/>
              <a:t>δίσκο</a:t>
            </a:r>
            <a:endParaRPr lang="el-GR" altLang="el-G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8484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Καταγραφικά συστήματα </a:t>
            </a:r>
            <a:r>
              <a:rPr lang="el-GR" altLang="el-GR" dirty="0" smtClean="0"/>
              <a:t>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Τι γίνεται όταν γεμίσει ο δίσκος;</a:t>
            </a:r>
          </a:p>
          <a:p>
            <a:pPr lvl="1"/>
            <a:r>
              <a:rPr lang="el-GR" altLang="el-GR" dirty="0" smtClean="0"/>
              <a:t>Νήμα </a:t>
            </a:r>
            <a:r>
              <a:rPr lang="el-GR" altLang="el-GR" dirty="0"/>
              <a:t>καθαρισμού σαρώνει διαρκώς το </a:t>
            </a:r>
            <a:r>
              <a:rPr lang="el-GR" altLang="el-GR" dirty="0" smtClean="0"/>
              <a:t>αρχείο</a:t>
            </a:r>
          </a:p>
          <a:p>
            <a:pPr lvl="1"/>
            <a:r>
              <a:rPr lang="el-GR" altLang="el-GR" dirty="0" smtClean="0"/>
              <a:t>Εξετάζονται τα παλιά μπλοκ</a:t>
            </a:r>
            <a:endParaRPr lang="el-GR" altLang="el-GR" dirty="0"/>
          </a:p>
          <a:p>
            <a:pPr lvl="1"/>
            <a:r>
              <a:rPr lang="el-GR" altLang="el-GR" dirty="0" smtClean="0"/>
              <a:t>Διαβάζονται κόμβοι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ενεργά δεδομένα</a:t>
            </a:r>
          </a:p>
          <a:p>
            <a:pPr lvl="1"/>
            <a:r>
              <a:rPr lang="el-GR" altLang="el-GR" dirty="0" smtClean="0"/>
              <a:t>Προστίθενται στο τρέχον μπλοκ προς εγγραφή</a:t>
            </a:r>
          </a:p>
          <a:p>
            <a:pPr lvl="1"/>
            <a:r>
              <a:rPr lang="el-GR" altLang="el-GR" dirty="0" smtClean="0"/>
              <a:t>Το παλιό μπλοκ </a:t>
            </a:r>
            <a:r>
              <a:rPr lang="el-GR" altLang="el-GR" dirty="0"/>
              <a:t>απελευθερώνεται για χρήση</a:t>
            </a:r>
          </a:p>
          <a:p>
            <a:pPr lvl="1"/>
            <a:r>
              <a:rPr lang="el-GR" altLang="el-GR" dirty="0" smtClean="0"/>
              <a:t>Ο δίσκος </a:t>
            </a:r>
            <a:r>
              <a:rPr lang="el-GR" altLang="el-GR" dirty="0"/>
              <a:t>λειτουργεί σαν κυκλική ουρά μπλοκ</a:t>
            </a:r>
          </a:p>
          <a:p>
            <a:pPr lvl="1"/>
            <a:r>
              <a:rPr lang="el-GR" altLang="el-GR" dirty="0"/>
              <a:t>Περίπλοκη διαχείριση αλλά </a:t>
            </a:r>
            <a:r>
              <a:rPr lang="el-GR" altLang="el-GR" dirty="0" smtClean="0"/>
              <a:t>αύξηση </a:t>
            </a:r>
            <a:r>
              <a:rPr lang="el-GR" altLang="el-GR" dirty="0"/>
              <a:t>της ταχύτητας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12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Ημερολογιακά συστήματα (1</a:t>
            </a:r>
            <a:r>
              <a:rPr lang="el-GR" dirty="0"/>
              <a:t> από 2</a:t>
            </a:r>
            <a:r>
              <a:rPr lang="el-GR" altLang="el-GR" dirty="0" smtClean="0"/>
              <a:t>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800" dirty="0" smtClean="0"/>
              <a:t>Ημερολογιακά συστήματα αρχείων</a:t>
            </a:r>
          </a:p>
          <a:p>
            <a:pPr lvl="1"/>
            <a:r>
              <a:rPr lang="el-GR" altLang="el-GR" sz="2600" dirty="0" smtClean="0"/>
              <a:t>Διατήρηση ημερολογίου των αλλαγών</a:t>
            </a:r>
          </a:p>
          <a:p>
            <a:pPr lvl="1"/>
            <a:r>
              <a:rPr lang="el-GR" altLang="el-GR" sz="2600" dirty="0" smtClean="0"/>
              <a:t>Επιτρέπει ανάκαμψη από αποτυχίες</a:t>
            </a:r>
          </a:p>
          <a:p>
            <a:pPr lvl="2"/>
            <a:r>
              <a:rPr lang="el-GR" altLang="el-GR" dirty="0" smtClean="0"/>
              <a:t>Χρησιμοποιείται στα </a:t>
            </a:r>
            <a:r>
              <a:rPr lang="en-US" altLang="el-GR" dirty="0" smtClean="0"/>
              <a:t>NTFS, ext3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ReiserFS</a:t>
            </a:r>
          </a:p>
          <a:p>
            <a:pPr lvl="1"/>
            <a:r>
              <a:rPr lang="el-GR" altLang="el-GR" sz="2600" dirty="0" smtClean="0"/>
              <a:t>Παράδειγμα: διαγραφή αρχείου στο </a:t>
            </a:r>
            <a:r>
              <a:rPr lang="en-US" altLang="el-GR" sz="2600" dirty="0" smtClean="0"/>
              <a:t>UNIX</a:t>
            </a:r>
          </a:p>
          <a:p>
            <a:pPr lvl="2"/>
            <a:r>
              <a:rPr lang="el-GR" altLang="el-GR" dirty="0" smtClean="0"/>
              <a:t>Διαγραφή αρχείο από τον κατάλογο</a:t>
            </a:r>
          </a:p>
          <a:p>
            <a:pPr lvl="2"/>
            <a:r>
              <a:rPr lang="el-GR" altLang="el-GR" dirty="0" smtClean="0"/>
              <a:t>Αποδέσμευση κόμβου </a:t>
            </a:r>
            <a:r>
              <a:rPr lang="en-US" altLang="el-GR" dirty="0" smtClean="0"/>
              <a:t>i</a:t>
            </a:r>
          </a:p>
          <a:p>
            <a:pPr lvl="2"/>
            <a:r>
              <a:rPr lang="el-GR" altLang="el-GR" dirty="0" smtClean="0"/>
              <a:t>Αποδέσμευση των μπλοκ του αρχείου</a:t>
            </a:r>
          </a:p>
          <a:p>
            <a:pPr lvl="2"/>
            <a:r>
              <a:rPr lang="el-GR" altLang="el-GR" dirty="0" smtClean="0"/>
              <a:t>Αν το σύστημα αποτύχει σε κάποιο σημείο;</a:t>
            </a:r>
          </a:p>
          <a:p>
            <a:pPr lvl="2"/>
            <a:r>
              <a:rPr lang="el-GR" altLang="el-GR" dirty="0" smtClean="0"/>
              <a:t>Κάποια μπλοκ μένουν στο αέρα!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01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Συστήματα Αρχείων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8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Ημερολογιακά συστήματα </a:t>
            </a:r>
            <a:r>
              <a:rPr lang="el-GR" altLang="el-GR" dirty="0" smtClean="0"/>
              <a:t>(2</a:t>
            </a:r>
            <a:r>
              <a:rPr lang="el-GR" dirty="0"/>
              <a:t> από 2</a:t>
            </a:r>
            <a:r>
              <a:rPr lang="el-GR" altLang="el-GR" dirty="0" smtClean="0"/>
              <a:t>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Ημερολογιακά συστήματα αρχείων</a:t>
            </a:r>
          </a:p>
          <a:p>
            <a:pPr lvl="1"/>
            <a:r>
              <a:rPr lang="el-GR" altLang="el-GR" dirty="0" smtClean="0"/>
              <a:t>Καταγραφή λειτουργιών που θα γίνουν</a:t>
            </a:r>
            <a:endParaRPr lang="el-GR" altLang="el-GR" dirty="0"/>
          </a:p>
          <a:p>
            <a:pPr lvl="1"/>
            <a:r>
              <a:rPr lang="el-GR" altLang="el-GR" dirty="0" smtClean="0"/>
              <a:t>Στη </a:t>
            </a:r>
            <a:r>
              <a:rPr lang="el-GR" altLang="el-GR" dirty="0"/>
              <a:t>συνέχεια εκτελούνται οι λειτουργίες</a:t>
            </a:r>
          </a:p>
          <a:p>
            <a:pPr lvl="1"/>
            <a:r>
              <a:rPr lang="el-GR" altLang="el-GR" dirty="0"/>
              <a:t>Στο τέλος </a:t>
            </a:r>
            <a:r>
              <a:rPr lang="el-GR" altLang="el-GR" dirty="0" smtClean="0"/>
              <a:t>διαγράφονται</a:t>
            </a:r>
            <a:endParaRPr lang="el-GR" altLang="el-GR" dirty="0"/>
          </a:p>
          <a:p>
            <a:pPr lvl="1"/>
            <a:r>
              <a:rPr lang="el-GR" altLang="el-GR" dirty="0" smtClean="0"/>
              <a:t>Απαιτεί αδύναμες (</a:t>
            </a:r>
            <a:r>
              <a:rPr lang="en-US" altLang="el-GR" dirty="0" smtClean="0"/>
              <a:t>idempotent)</a:t>
            </a:r>
            <a:r>
              <a:rPr lang="el-GR" altLang="el-GR" dirty="0" smtClean="0"/>
              <a:t> λειτουργίες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επανάληψή τους δεν δημιουργεί προβλήματα</a:t>
            </a:r>
          </a:p>
          <a:p>
            <a:pPr lvl="2"/>
            <a:r>
              <a:rPr lang="el-GR" altLang="el-GR" dirty="0" smtClean="0"/>
              <a:t>Η εγγραφή σε συγκεκριμένη θέση στο δίσκο είναι αδύναμη</a:t>
            </a:r>
          </a:p>
          <a:p>
            <a:pPr lvl="2"/>
            <a:r>
              <a:rPr lang="el-GR" altLang="el-GR" dirty="0" smtClean="0"/>
              <a:t>Η εγγραφή στο τέλος μιας λίστας δεν είναι αδύναμη</a:t>
            </a:r>
          </a:p>
          <a:p>
            <a:pPr lvl="1"/>
            <a:r>
              <a:rPr lang="el-GR" altLang="el-GR" dirty="0" smtClean="0"/>
              <a:t>Το σύστημα οργανώνεται με τέτοιες λειτουργίες</a:t>
            </a:r>
          </a:p>
          <a:p>
            <a:pPr lvl="2"/>
            <a:r>
              <a:rPr lang="el-GR" altLang="el-GR" dirty="0" smtClean="0"/>
              <a:t>Όλες οι δομές πρέπει να λειτουργούν με αυτό τον τρόπο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728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Εικονικά συστήματα </a:t>
            </a:r>
            <a:r>
              <a:rPr lang="el-GR" altLang="el-GR"/>
              <a:t>(</a:t>
            </a:r>
            <a:r>
              <a:rPr lang="el-GR" altLang="el-GR" smtClean="0"/>
              <a:t>1</a:t>
            </a:r>
            <a:r>
              <a:rPr lang="el-GR"/>
              <a:t> από </a:t>
            </a:r>
            <a:r>
              <a:rPr lang="el-GR" smtClean="0"/>
              <a:t>4</a:t>
            </a:r>
            <a:r>
              <a:rPr lang="el-GR" altLang="el-GR" smtClean="0"/>
              <a:t>)</a:t>
            </a:r>
            <a:endParaRPr lang="el-GR" altLang="el-GR" dirty="0" smtClean="0"/>
          </a:p>
        </p:txBody>
      </p:sp>
      <p:pic>
        <p:nvPicPr>
          <p:cNvPr id="46086" name="Picture 8" descr="Εικονικό συστήματα αρχε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6165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3933825"/>
            <a:ext cx="8382000" cy="2591519"/>
          </a:xfrm>
        </p:spPr>
        <p:txBody>
          <a:bodyPr>
            <a:normAutofit/>
          </a:bodyPr>
          <a:lstStyle/>
          <a:p>
            <a:r>
              <a:rPr lang="el-GR" altLang="el-GR" dirty="0"/>
              <a:t>Εικονικά συστήματα αρχείων</a:t>
            </a:r>
          </a:p>
          <a:p>
            <a:pPr lvl="1"/>
            <a:r>
              <a:rPr lang="el-GR" altLang="el-GR" dirty="0" smtClean="0"/>
              <a:t>Ενοποίηση διαφορετικών συστημάτων</a:t>
            </a:r>
            <a:endParaRPr lang="el-GR" altLang="el-GR" dirty="0"/>
          </a:p>
          <a:p>
            <a:pPr lvl="2"/>
            <a:r>
              <a:rPr lang="el-GR" altLang="el-GR" dirty="0"/>
              <a:t>Προέρχεται από τη δουλειά της </a:t>
            </a:r>
            <a:r>
              <a:rPr lang="en-US" altLang="el-GR" dirty="0"/>
              <a:t>SUN</a:t>
            </a:r>
            <a:r>
              <a:rPr lang="el-GR" altLang="el-GR" dirty="0"/>
              <a:t> για το </a:t>
            </a:r>
            <a:r>
              <a:rPr lang="en-US" altLang="el-GR" dirty="0"/>
              <a:t>NFS</a:t>
            </a:r>
            <a:endParaRPr lang="el-GR" altLang="el-GR" dirty="0"/>
          </a:p>
          <a:p>
            <a:pPr lvl="2"/>
            <a:r>
              <a:rPr lang="el-GR" altLang="el-GR" dirty="0" smtClean="0"/>
              <a:t>Συνύπαρξη </a:t>
            </a:r>
            <a:r>
              <a:rPr lang="en-US" altLang="el-GR" dirty="0"/>
              <a:t>FAT, UFS, ext3 </a:t>
            </a:r>
            <a:r>
              <a:rPr lang="el-GR" altLang="el-GR" dirty="0"/>
              <a:t>στο ίδιο </a:t>
            </a:r>
            <a:r>
              <a:rPr lang="el-GR" altLang="el-GR" dirty="0" smtClean="0"/>
              <a:t>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248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συστήματα </a:t>
            </a:r>
            <a:r>
              <a:rPr lang="el-GR" altLang="el-GR" dirty="0" smtClean="0"/>
              <a:t>(2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Διάκριση υλοποίησης σε </a:t>
            </a:r>
            <a:r>
              <a:rPr lang="el-GR" altLang="el-GR" dirty="0"/>
              <a:t>δύο μέρη</a:t>
            </a:r>
          </a:p>
          <a:p>
            <a:pPr lvl="1"/>
            <a:r>
              <a:rPr lang="el-GR" altLang="el-GR" dirty="0"/>
              <a:t>Κοινό μέρος σε όλα τα συστήματα (διεπαφή)</a:t>
            </a:r>
          </a:p>
          <a:p>
            <a:pPr lvl="1"/>
            <a:r>
              <a:rPr lang="el-GR" altLang="el-GR" dirty="0"/>
              <a:t>Μέρος που εξαρτάται από το σύστημα (υλοποίηση)</a:t>
            </a:r>
          </a:p>
          <a:p>
            <a:r>
              <a:rPr lang="el-GR" altLang="el-GR" dirty="0"/>
              <a:t>Το εικονικό σύστημα λαμβάνει όλες τις κλήσεις </a:t>
            </a:r>
            <a:r>
              <a:rPr lang="el-GR" altLang="el-GR" dirty="0" smtClean="0"/>
              <a:t>χρήστη</a:t>
            </a:r>
            <a:endParaRPr lang="el-GR" altLang="el-GR" dirty="0"/>
          </a:p>
          <a:p>
            <a:r>
              <a:rPr lang="en-US" altLang="el-GR" dirty="0" smtClean="0"/>
              <a:t> </a:t>
            </a:r>
            <a:r>
              <a:rPr lang="el-GR" altLang="el-GR" dirty="0" smtClean="0"/>
              <a:t>Οι </a:t>
            </a:r>
            <a:r>
              <a:rPr lang="el-GR" altLang="el-GR" dirty="0"/>
              <a:t>κλήσεις μεταβιβάζονται </a:t>
            </a:r>
            <a:r>
              <a:rPr lang="el-GR" altLang="el-GR" dirty="0" smtClean="0"/>
              <a:t>στα διάφορα συστήματα</a:t>
            </a:r>
            <a:endParaRPr lang="el-GR" altLang="el-GR" dirty="0"/>
          </a:p>
          <a:p>
            <a:pPr lvl="1"/>
            <a:r>
              <a:rPr lang="el-GR" altLang="el-GR" dirty="0" smtClean="0"/>
              <a:t>Υλοποιούνται </a:t>
            </a:r>
            <a:r>
              <a:rPr lang="el-GR" altLang="el-GR" dirty="0"/>
              <a:t>κατάλληλα από κάθε σύστημα αρχείων</a:t>
            </a:r>
          </a:p>
          <a:p>
            <a:r>
              <a:rPr lang="el-GR" altLang="el-GR" dirty="0" err="1" smtClean="0"/>
              <a:t>Αντικειμενοστρεφής</a:t>
            </a:r>
            <a:r>
              <a:rPr lang="el-GR" altLang="el-GR" dirty="0" smtClean="0"/>
              <a:t> υλοποίηση (ακόμη και σε </a:t>
            </a:r>
            <a:r>
              <a:rPr lang="en-US" altLang="el-GR" dirty="0" smtClean="0"/>
              <a:t>C)</a:t>
            </a:r>
          </a:p>
          <a:p>
            <a:pPr lvl="1"/>
            <a:r>
              <a:rPr lang="el-GR" altLang="el-GR" dirty="0" smtClean="0"/>
              <a:t>Αντικείμενα όπως υπερμπλόκ, κόμβος </a:t>
            </a:r>
            <a:r>
              <a:rPr lang="en-US" altLang="el-GR" dirty="0" smtClean="0"/>
              <a:t>v</a:t>
            </a:r>
            <a:r>
              <a:rPr lang="el-GR" altLang="el-GR" dirty="0" smtClean="0"/>
              <a:t>, κατάλογος</a:t>
            </a:r>
          </a:p>
          <a:p>
            <a:pPr lvl="1"/>
            <a:r>
              <a:rPr lang="el-GR" altLang="el-GR" dirty="0" smtClean="0"/>
              <a:t>Λειτουργίες (μέθοδοι) για κάθε τύπο αντικειμένου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346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συστήματα </a:t>
            </a:r>
            <a:r>
              <a:rPr lang="el-GR" altLang="el-GR" dirty="0" smtClean="0"/>
              <a:t>(3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85313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Λειτουργία κλήσεων σε εικονικό σύστημα</a:t>
            </a:r>
          </a:p>
          <a:p>
            <a:pPr lvl="1"/>
            <a:r>
              <a:rPr lang="el-GR" altLang="el-GR" dirty="0" smtClean="0"/>
              <a:t>Αρχικοποίηση εικονικού </a:t>
            </a:r>
            <a:r>
              <a:rPr lang="el-GR" altLang="el-GR" dirty="0"/>
              <a:t>συστήματος αρχείων</a:t>
            </a:r>
          </a:p>
          <a:p>
            <a:pPr lvl="2"/>
            <a:r>
              <a:rPr lang="el-GR" altLang="el-GR" dirty="0"/>
              <a:t>Καταχώριση </a:t>
            </a:r>
            <a:r>
              <a:rPr lang="el-GR" altLang="el-GR" dirty="0" smtClean="0"/>
              <a:t>βασικού </a:t>
            </a:r>
            <a:r>
              <a:rPr lang="el-GR" altLang="el-GR" dirty="0"/>
              <a:t>συστήματος αρχείων στο</a:t>
            </a:r>
            <a:r>
              <a:rPr lang="en-US" altLang="el-GR" dirty="0"/>
              <a:t> VFS</a:t>
            </a:r>
          </a:p>
          <a:p>
            <a:pPr lvl="2"/>
            <a:r>
              <a:rPr lang="el-GR" altLang="el-GR" dirty="0"/>
              <a:t>Καταχώριση αναρτώμενων συστημάτων αρχείων στο </a:t>
            </a:r>
            <a:r>
              <a:rPr lang="en-US" altLang="el-GR" dirty="0"/>
              <a:t>VFS</a:t>
            </a:r>
          </a:p>
          <a:p>
            <a:pPr lvl="2"/>
            <a:r>
              <a:rPr lang="el-GR" altLang="el-GR" dirty="0"/>
              <a:t>Σύνδεση του </a:t>
            </a:r>
            <a:r>
              <a:rPr lang="en-US" altLang="el-GR" dirty="0"/>
              <a:t>VFS</a:t>
            </a:r>
            <a:r>
              <a:rPr lang="el-GR" altLang="el-GR" dirty="0"/>
              <a:t> με τις μεθόδους κάθε </a:t>
            </a:r>
            <a:r>
              <a:rPr lang="el-GR" altLang="el-GR" dirty="0" smtClean="0"/>
              <a:t>συστήματος</a:t>
            </a:r>
            <a:endParaRPr lang="el-GR" altLang="el-GR" dirty="0"/>
          </a:p>
          <a:p>
            <a:pPr lvl="1"/>
            <a:r>
              <a:rPr lang="el-GR" altLang="el-GR" dirty="0"/>
              <a:t>Κατά το άνοιγμα </a:t>
            </a:r>
            <a:r>
              <a:rPr lang="el-GR" altLang="el-GR" dirty="0" smtClean="0"/>
              <a:t>αρχείου δημιουργούνται </a:t>
            </a:r>
            <a:r>
              <a:rPr lang="el-GR" altLang="el-GR" dirty="0"/>
              <a:t>κόμβοι </a:t>
            </a:r>
            <a:r>
              <a:rPr lang="en-US" altLang="el-GR" dirty="0"/>
              <a:t>v</a:t>
            </a:r>
          </a:p>
          <a:p>
            <a:pPr lvl="2"/>
            <a:r>
              <a:rPr lang="el-GR" altLang="el-GR" dirty="0"/>
              <a:t>Κάθε κόμβος </a:t>
            </a:r>
            <a:r>
              <a:rPr lang="en-US" altLang="el-GR" dirty="0"/>
              <a:t>v</a:t>
            </a:r>
            <a:r>
              <a:rPr lang="el-GR" altLang="el-GR" dirty="0"/>
              <a:t> αντιστοιχεί σε έναν κόμβο </a:t>
            </a:r>
            <a:r>
              <a:rPr lang="en-US" altLang="el-GR" dirty="0" smtClean="0"/>
              <a:t>i</a:t>
            </a:r>
            <a:endParaRPr lang="el-GR" altLang="el-GR" dirty="0"/>
          </a:p>
          <a:p>
            <a:pPr lvl="2"/>
            <a:r>
              <a:rPr lang="el-GR" altLang="el-GR" dirty="0"/>
              <a:t>Ο κόμβος </a:t>
            </a:r>
            <a:r>
              <a:rPr lang="en-US" altLang="el-GR" dirty="0"/>
              <a:t>v </a:t>
            </a:r>
            <a:r>
              <a:rPr lang="el-GR" altLang="el-GR" dirty="0"/>
              <a:t>δείχνει στις </a:t>
            </a:r>
            <a:r>
              <a:rPr lang="el-GR" altLang="el-GR" dirty="0" smtClean="0"/>
              <a:t>μεθόδους </a:t>
            </a:r>
            <a:r>
              <a:rPr lang="el-GR" altLang="el-GR" dirty="0"/>
              <a:t>και στο μπλοκ</a:t>
            </a:r>
          </a:p>
          <a:p>
            <a:pPr lvl="1"/>
            <a:r>
              <a:rPr lang="el-GR" altLang="el-GR" dirty="0"/>
              <a:t>Κατά την ανάγνωση/εγγραφή </a:t>
            </a:r>
            <a:r>
              <a:rPr lang="el-GR" altLang="el-GR" dirty="0" smtClean="0"/>
              <a:t>χρήση κόμβου </a:t>
            </a:r>
            <a:r>
              <a:rPr lang="en-US" altLang="el-GR" dirty="0"/>
              <a:t>v</a:t>
            </a:r>
          </a:p>
          <a:p>
            <a:pPr lvl="2"/>
            <a:r>
              <a:rPr lang="el-GR" altLang="el-GR" dirty="0"/>
              <a:t>Χρήση δεικτών και μεθόδων για υλοποίηση </a:t>
            </a:r>
            <a:r>
              <a:rPr lang="el-GR" altLang="el-GR" dirty="0" smtClean="0"/>
              <a:t>λειτουργιών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8728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συστήματα </a:t>
            </a:r>
            <a:r>
              <a:rPr lang="el-GR" altLang="el-GR" dirty="0" smtClean="0"/>
              <a:t>(4</a:t>
            </a:r>
            <a:r>
              <a:rPr lang="el-GR" dirty="0"/>
              <a:t> από 4</a:t>
            </a:r>
            <a:r>
              <a:rPr lang="el-GR" altLang="el-GR" dirty="0" smtClean="0"/>
              <a:t>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87624" y="5654352"/>
            <a:ext cx="6408712" cy="101500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Λειτουργία κλήσεων σε εικονικό σύστημα</a:t>
            </a:r>
          </a:p>
        </p:txBody>
      </p:sp>
      <p:pic>
        <p:nvPicPr>
          <p:cNvPr id="7" name="Picture 8" descr="Λειτουργία κλήσεων σε εικονικό σύστημα αρχείων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4719"/>
          <a:stretch>
            <a:fillRect/>
          </a:stretch>
        </p:blipFill>
        <p:spPr bwMode="auto">
          <a:xfrm>
            <a:off x="1331647" y="1340775"/>
            <a:ext cx="6395098" cy="402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44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4:</a:t>
            </a:r>
            <a:r>
              <a:rPr lang="en-US" b="1" dirty="0"/>
              <a:t> </a:t>
            </a:r>
            <a:r>
              <a:rPr lang="el-GR" dirty="0"/>
              <a:t>Συστήματα Αρχείων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και βελτιστοποίηση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16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</a:t>
            </a:r>
            <a:r>
              <a:rPr lang="el-GR" altLang="el-GR" dirty="0" smtClean="0"/>
              <a:t>δίσκου (1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Συνεχόμενη κατανομή ή κατανομή σε μπλοκ;</a:t>
            </a:r>
          </a:p>
          <a:p>
            <a:pPr lvl="1"/>
            <a:r>
              <a:rPr lang="el-GR" altLang="el-GR" dirty="0" smtClean="0"/>
              <a:t>Παρόμοια επιλογή με τεμαχισμό και σελιδοποίηση</a:t>
            </a:r>
          </a:p>
          <a:p>
            <a:pPr lvl="1"/>
            <a:r>
              <a:rPr lang="el-GR" altLang="el-GR" dirty="0" smtClean="0"/>
              <a:t>Σχεδόν όλα τα συστήματα έχουν κατανομή σε μπλοκ</a:t>
            </a:r>
          </a:p>
          <a:p>
            <a:r>
              <a:rPr lang="el-GR" altLang="el-GR" dirty="0" smtClean="0"/>
              <a:t>Μέγεθος μπλοκ</a:t>
            </a:r>
          </a:p>
          <a:p>
            <a:pPr lvl="1"/>
            <a:r>
              <a:rPr lang="el-GR" altLang="el-GR" dirty="0" smtClean="0"/>
              <a:t>Προφανείς επιλογές: τομέας, τροχιά, κύλινδρος, σελίδα</a:t>
            </a:r>
          </a:p>
          <a:p>
            <a:pPr lvl="1"/>
            <a:r>
              <a:rPr lang="el-GR" altLang="el-GR" dirty="0" smtClean="0"/>
              <a:t>Μεγάλο μπλοκ: ταχύτερες λειτουργίες</a:t>
            </a:r>
          </a:p>
          <a:p>
            <a:pPr lvl="1"/>
            <a:r>
              <a:rPr lang="el-GR" altLang="el-GR" dirty="0" smtClean="0"/>
              <a:t>Μικρό μπλοκ: μικρότερη σπατάλη χώρου</a:t>
            </a:r>
          </a:p>
          <a:p>
            <a:r>
              <a:rPr lang="el-GR" altLang="el-GR" dirty="0" smtClean="0"/>
              <a:t>Μελέτη μεγεθών αρχείου</a:t>
            </a:r>
          </a:p>
          <a:p>
            <a:pPr lvl="1"/>
            <a:r>
              <a:rPr lang="el-GR" altLang="el-GR" dirty="0" smtClean="0"/>
              <a:t>Πανεπιστήμιο </a:t>
            </a:r>
            <a:r>
              <a:rPr lang="en-US" altLang="el-GR" dirty="0" smtClean="0"/>
              <a:t>Vrije</a:t>
            </a:r>
            <a:r>
              <a:rPr lang="el-GR" altLang="el-GR" dirty="0" smtClean="0"/>
              <a:t> το 1984 και το 2005</a:t>
            </a:r>
          </a:p>
          <a:p>
            <a:pPr lvl="1"/>
            <a:r>
              <a:rPr lang="el-GR" altLang="el-GR" dirty="0" smtClean="0"/>
              <a:t>Αθροιστική κατανομή πιθανότητας μεγέθους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6558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(2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50182" name="Picture 8" descr="Πίνακας διαχείρισης χώρου δίσκ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10754"/>
            <a:ext cx="57610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763000" cy="1944216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Διαχείριση χώρου δίσκου</a:t>
            </a:r>
          </a:p>
          <a:p>
            <a:pPr lvl="1"/>
            <a:r>
              <a:rPr lang="el-GR" altLang="el-GR" sz="2400" dirty="0" smtClean="0"/>
              <a:t>Μπλοκ 1</a:t>
            </a:r>
            <a:r>
              <a:rPr lang="en-US" altLang="el-GR" sz="2400" dirty="0" smtClean="0"/>
              <a:t> KB</a:t>
            </a:r>
            <a:r>
              <a:rPr lang="el-GR" altLang="el-GR" sz="2400" dirty="0" smtClean="0"/>
              <a:t>: 30-50% των αρχείων χωράνε σε ένα μπλοκ</a:t>
            </a:r>
          </a:p>
          <a:p>
            <a:pPr lvl="1"/>
            <a:r>
              <a:rPr lang="el-GR" altLang="el-GR" sz="2400" dirty="0" smtClean="0"/>
              <a:t>Μπλοκ 4 </a:t>
            </a:r>
            <a:r>
              <a:rPr lang="en-US" altLang="el-GR" sz="2400" dirty="0" smtClean="0"/>
              <a:t>KB</a:t>
            </a:r>
            <a:r>
              <a:rPr lang="el-GR" altLang="el-GR" sz="2400" dirty="0" smtClean="0"/>
              <a:t>: το 93% των μπλοκ ανήκει στο 10% των αρχείων</a:t>
            </a:r>
          </a:p>
          <a:p>
            <a:pPr lvl="2"/>
            <a:r>
              <a:rPr lang="el-GR" altLang="el-GR" dirty="0" smtClean="0"/>
              <a:t>Η σπατάλη χώρου στα μικρά αρχεία δεν έχει σημασία!</a:t>
            </a:r>
            <a:endParaRPr lang="el-GR" altLang="el-GR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4864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9921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(3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51206" name="Picture 8" descr="Διάγραμμα απόδοσης διαχείριση χώρου δίσκου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06" y="1196752"/>
            <a:ext cx="4660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51520" y="3644676"/>
            <a:ext cx="8583488" cy="3024684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Θεωρητική μελέτη της απόδοσης</a:t>
            </a:r>
          </a:p>
          <a:p>
            <a:pPr lvl="1"/>
            <a:r>
              <a:rPr lang="el-GR" altLang="el-GR" dirty="0" smtClean="0"/>
              <a:t>1</a:t>
            </a:r>
            <a:r>
              <a:rPr lang="en-US" altLang="el-GR" dirty="0" smtClean="0"/>
              <a:t> MB/</a:t>
            </a:r>
            <a:r>
              <a:rPr lang="el-GR" altLang="el-GR" dirty="0" smtClean="0"/>
              <a:t>τροχιά, 8.33 </a:t>
            </a:r>
            <a:r>
              <a:rPr lang="en-US" altLang="el-GR" dirty="0" smtClean="0"/>
              <a:t>ms</a:t>
            </a:r>
            <a:r>
              <a:rPr lang="el-GR" altLang="el-GR" dirty="0" smtClean="0"/>
              <a:t> περιστροφή</a:t>
            </a:r>
            <a:r>
              <a:rPr lang="en-US" altLang="el-GR" dirty="0" smtClean="0"/>
              <a:t>, 5 ms </a:t>
            </a:r>
            <a:r>
              <a:rPr lang="el-GR" altLang="el-GR" dirty="0" smtClean="0"/>
              <a:t>αναζήτηση</a:t>
            </a:r>
          </a:p>
          <a:p>
            <a:pPr lvl="1"/>
            <a:r>
              <a:rPr lang="el-GR" altLang="el-GR" dirty="0" smtClean="0"/>
              <a:t>Ο χρόνος ανάγνωσης </a:t>
            </a:r>
            <a:r>
              <a:rPr lang="en-US" altLang="el-GR" dirty="0" smtClean="0"/>
              <a:t>k byte</a:t>
            </a:r>
            <a:r>
              <a:rPr lang="el-GR" altLang="el-GR" dirty="0" smtClean="0"/>
              <a:t> είναι </a:t>
            </a:r>
            <a:r>
              <a:rPr lang="en-US" altLang="el-GR" dirty="0" smtClean="0"/>
              <a:t>5+4.165+(k/10</a:t>
            </a:r>
            <a:r>
              <a:rPr lang="en-US" altLang="el-GR" baseline="30000" dirty="0" smtClean="0"/>
              <a:t>6</a:t>
            </a:r>
            <a:r>
              <a:rPr lang="en-US" altLang="el-GR" dirty="0" smtClean="0"/>
              <a:t>)x8.33</a:t>
            </a:r>
          </a:p>
          <a:p>
            <a:pPr lvl="1"/>
            <a:r>
              <a:rPr lang="el-GR" altLang="el-GR" dirty="0" smtClean="0"/>
              <a:t>Συνεχής καμπύλη: αξιοποίηση χώρου με αρχεία 4 </a:t>
            </a:r>
            <a:r>
              <a:rPr lang="en-US" altLang="el-GR" dirty="0" smtClean="0"/>
              <a:t>KB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Διακεκομμένη καμπύλη:</a:t>
            </a:r>
            <a:r>
              <a:rPr lang="en-US" altLang="el-GR" dirty="0" smtClean="0"/>
              <a:t> </a:t>
            </a:r>
            <a:r>
              <a:rPr lang="el-GR" altLang="el-GR" dirty="0" smtClean="0"/>
              <a:t>ρυθμός μεταφοράς δεδομένων</a:t>
            </a:r>
          </a:p>
          <a:p>
            <a:pPr lvl="1"/>
            <a:r>
              <a:rPr lang="el-GR" altLang="el-GR" dirty="0" smtClean="0"/>
              <a:t>Στα </a:t>
            </a:r>
            <a:r>
              <a:rPr lang="en-US" altLang="el-GR" dirty="0" smtClean="0"/>
              <a:t>64 KB </a:t>
            </a:r>
            <a:r>
              <a:rPr lang="el-GR" altLang="el-GR" dirty="0" smtClean="0"/>
              <a:t>έχουμε μόλις </a:t>
            </a:r>
            <a:r>
              <a:rPr lang="en-US" altLang="el-GR" dirty="0" smtClean="0"/>
              <a:t>6.6 MB/sec</a:t>
            </a:r>
            <a:r>
              <a:rPr lang="el-GR" altLang="el-GR" dirty="0" smtClean="0"/>
              <a:t> και 7% αξιοποίηση!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4969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(4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4941888"/>
            <a:ext cx="8382000" cy="1458912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Παρακολούθηση ελεύθερων μπλοκ</a:t>
            </a:r>
          </a:p>
          <a:p>
            <a:pPr lvl="1"/>
            <a:r>
              <a:rPr lang="el-GR" altLang="el-GR" dirty="0" smtClean="0"/>
              <a:t>Συνδεδεμένη λίστα ελεύθερων μπλοκ</a:t>
            </a:r>
          </a:p>
          <a:p>
            <a:pPr lvl="1"/>
            <a:r>
              <a:rPr lang="el-GR" altLang="el-GR" dirty="0" smtClean="0"/>
              <a:t>Χάρτης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ελεύθερων και δεσμευμένων μπλοκ</a:t>
            </a:r>
          </a:p>
        </p:txBody>
      </p:sp>
      <p:pic>
        <p:nvPicPr>
          <p:cNvPr id="52230" name="Picture 8" descr="Διαχείριση χώρου δίσκου: Παρακολούθηση ελεύθερων μπλόκ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03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9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Εισαγωγή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χρειάζονται τα μέσα αποθήκευσης;</a:t>
            </a:r>
          </a:p>
          <a:p>
            <a:pPr lvl="1"/>
            <a:r>
              <a:rPr lang="el-GR" altLang="el-GR" dirty="0" smtClean="0"/>
              <a:t>Αποθήκευση μεγάλου όγκου πληροφοριών</a:t>
            </a:r>
          </a:p>
          <a:p>
            <a:pPr lvl="2"/>
            <a:r>
              <a:rPr lang="el-GR" altLang="el-GR" dirty="0" smtClean="0"/>
              <a:t>Μεγαλύτερου από την μνήμη μιας διεργασίας</a:t>
            </a:r>
          </a:p>
          <a:p>
            <a:pPr lvl="1"/>
            <a:r>
              <a:rPr lang="el-GR" altLang="el-GR" dirty="0" smtClean="0"/>
              <a:t>Ανεξαρτητοποίηση πληροφοριών από διεργασίες</a:t>
            </a:r>
          </a:p>
          <a:p>
            <a:pPr lvl="2"/>
            <a:r>
              <a:rPr lang="el-GR" altLang="el-GR" dirty="0" smtClean="0"/>
              <a:t>Οι πληροφορίες παραμένουν μόνιμα</a:t>
            </a:r>
          </a:p>
          <a:p>
            <a:pPr lvl="2"/>
            <a:r>
              <a:rPr lang="el-GR" altLang="el-GR" dirty="0" smtClean="0"/>
              <a:t>Ακόμη κι αν η διεργασία αποτύχει ή τερματιστεί</a:t>
            </a:r>
          </a:p>
          <a:p>
            <a:pPr lvl="1"/>
            <a:r>
              <a:rPr lang="el-GR" altLang="el-GR" dirty="0" smtClean="0"/>
              <a:t>Ταυτόχρονη προσπέλαση πληροφοριών</a:t>
            </a:r>
          </a:p>
          <a:p>
            <a:pPr lvl="2"/>
            <a:r>
              <a:rPr lang="el-GR" altLang="el-GR" dirty="0" smtClean="0"/>
              <a:t>Η εικονική μνήμη είναι ιδιωτική σε κάθε διεργασία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9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(5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700" dirty="0"/>
              <a:t>Συνδεδεμένη λίστα ελεύθερων μπλοκ</a:t>
            </a:r>
          </a:p>
          <a:p>
            <a:pPr lvl="1"/>
            <a:r>
              <a:rPr lang="el-GR" altLang="el-GR" sz="2300" dirty="0"/>
              <a:t>Χρησιμοποιούνται μερικά ελεύθερα μπλοκ</a:t>
            </a:r>
          </a:p>
          <a:p>
            <a:pPr lvl="1"/>
            <a:r>
              <a:rPr lang="el-GR" altLang="el-GR" sz="2300" dirty="0"/>
              <a:t>Σε κάθε μπλοκ έχουμε πολλές διευθύνσεις</a:t>
            </a:r>
          </a:p>
          <a:p>
            <a:pPr lvl="1"/>
            <a:r>
              <a:rPr lang="el-GR" altLang="el-GR" sz="2300" dirty="0"/>
              <a:t>Δεν χρησιμοποιούμε </a:t>
            </a:r>
            <a:r>
              <a:rPr lang="el-GR" altLang="el-GR" sz="2300" dirty="0" smtClean="0"/>
              <a:t>τη </a:t>
            </a:r>
            <a:r>
              <a:rPr lang="el-GR" altLang="el-GR" sz="2300" dirty="0"/>
              <a:t>λίστα των μπλοκ (αργή!)</a:t>
            </a:r>
          </a:p>
          <a:p>
            <a:r>
              <a:rPr lang="el-GR" altLang="el-GR" sz="2700" dirty="0"/>
              <a:t>Χάρτης </a:t>
            </a:r>
            <a:r>
              <a:rPr lang="en-US" altLang="el-GR" sz="2700" dirty="0"/>
              <a:t>bit</a:t>
            </a:r>
            <a:endParaRPr lang="el-GR" altLang="el-GR" sz="2700" dirty="0"/>
          </a:p>
          <a:p>
            <a:pPr lvl="1"/>
            <a:r>
              <a:rPr lang="el-GR" altLang="el-GR" sz="2300" dirty="0"/>
              <a:t>Σταθερό μέγεθος ανεξάρτητα της χρήσης</a:t>
            </a:r>
          </a:p>
          <a:p>
            <a:pPr lvl="1"/>
            <a:r>
              <a:rPr lang="el-GR" altLang="el-GR" sz="2300" dirty="0"/>
              <a:t>Πολύ μεγάλο σε μεγάλους δίσκους</a:t>
            </a:r>
          </a:p>
          <a:p>
            <a:r>
              <a:rPr lang="el-GR" altLang="el-GR" sz="2700" dirty="0"/>
              <a:t>Συνδεδεμένη λίστα ελεύθερων περιοχών</a:t>
            </a:r>
          </a:p>
          <a:p>
            <a:pPr lvl="1"/>
            <a:r>
              <a:rPr lang="el-GR" altLang="el-GR" sz="2300" dirty="0"/>
              <a:t>Αποθηκεύουμε πρώτο μπλοκ και μετρητή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4295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(6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3025552"/>
            <a:ext cx="8229600" cy="31006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/>
              <a:t>Μόνο ένα μπλοκ της λίστας είναι στη μνήμη</a:t>
            </a:r>
          </a:p>
          <a:p>
            <a:pPr lvl="1"/>
            <a:r>
              <a:rPr lang="el-GR" altLang="el-GR" sz="2700" dirty="0"/>
              <a:t>Έστω ότι έχουμε χώρο για δύο ακόμη μπλοκ</a:t>
            </a:r>
          </a:p>
          <a:p>
            <a:pPr lvl="2"/>
            <a:r>
              <a:rPr lang="el-GR" altLang="el-GR" sz="2300" dirty="0"/>
              <a:t>Αν απελευθερωθούν τρία μπλοκ γράφουμε το μπλοκ στο δίσκο</a:t>
            </a:r>
          </a:p>
          <a:p>
            <a:pPr lvl="2"/>
            <a:r>
              <a:rPr lang="el-GR" altLang="el-GR" sz="2300" dirty="0"/>
              <a:t>Αν σε λίγο δεσμευτούν τρία μπλοκ πρέπει να ξαναγράψουμε</a:t>
            </a:r>
          </a:p>
          <a:p>
            <a:pPr lvl="2"/>
            <a:r>
              <a:rPr lang="el-GR" altLang="el-GR" sz="2300" dirty="0"/>
              <a:t>Εναλλακτικά σπάμε το γεμάτο μπλοκ σε δύο μισοάδεια</a:t>
            </a:r>
          </a:p>
          <a:p>
            <a:pPr lvl="1"/>
            <a:r>
              <a:rPr lang="el-GR" altLang="el-GR" sz="2700" dirty="0"/>
              <a:t>Αποφεύγουμε </a:t>
            </a:r>
            <a:r>
              <a:rPr lang="el-GR" altLang="el-GR" sz="2700" dirty="0" smtClean="0"/>
              <a:t>παλινδρόμηση </a:t>
            </a:r>
            <a:r>
              <a:rPr lang="el-GR" altLang="el-GR" sz="2700" dirty="0"/>
              <a:t>ανάμεσα στις </a:t>
            </a:r>
            <a:r>
              <a:rPr lang="el-GR" altLang="el-GR" sz="2700" dirty="0" smtClean="0"/>
              <a:t>καταστάσεις</a:t>
            </a:r>
            <a:endParaRPr lang="el-GR" altLang="el-GR" sz="2700" dirty="0"/>
          </a:p>
          <a:p>
            <a:r>
              <a:rPr lang="el-GR" altLang="el-GR" sz="3100" dirty="0"/>
              <a:t>Παρόμοια τεχνική με χάρτη </a:t>
            </a:r>
            <a:r>
              <a:rPr lang="en-US" altLang="el-GR" sz="3100" dirty="0"/>
              <a:t>bit</a:t>
            </a:r>
            <a:r>
              <a:rPr lang="el-GR" altLang="el-GR" sz="3100" dirty="0"/>
              <a:t>: ένα </a:t>
            </a:r>
            <a:r>
              <a:rPr lang="el-GR" altLang="el-GR" sz="3100" dirty="0" smtClean="0"/>
              <a:t>μπλοκ </a:t>
            </a:r>
            <a:r>
              <a:rPr lang="el-GR" altLang="el-GR" sz="3100" dirty="0"/>
              <a:t>στη μνήμη</a:t>
            </a:r>
          </a:p>
        </p:txBody>
      </p:sp>
      <p:pic>
        <p:nvPicPr>
          <p:cNvPr id="54278" name="Picture 8" descr="Μόνο ένα μπλοκ της λίστας είναι στη μνήμη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8152"/>
            <a:ext cx="5111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550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Διαχείριση χώρου δίσκου </a:t>
            </a:r>
            <a:r>
              <a:rPr lang="el-GR" altLang="el-GR" dirty="0" smtClean="0"/>
              <a:t>(7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55298" name="Picture 8" descr="Ο πίνακας ανοιχτών αρχείων δείχνει στον πίνακα quot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9069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664296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Ποσόστωση χρήσης δίσκου (</a:t>
            </a:r>
            <a:r>
              <a:rPr lang="en-US" altLang="el-GR" dirty="0" smtClean="0"/>
              <a:t>quota)</a:t>
            </a:r>
          </a:p>
          <a:p>
            <a:pPr lvl="1"/>
            <a:r>
              <a:rPr lang="el-GR" altLang="el-GR" dirty="0" smtClean="0"/>
              <a:t>Κάθε χρήστης έχει περιορισμένο πλήθος αρχείων/μπλοκ</a:t>
            </a:r>
          </a:p>
          <a:p>
            <a:pPr lvl="1"/>
            <a:r>
              <a:rPr lang="el-GR" altLang="el-GR" dirty="0" smtClean="0"/>
              <a:t>Ο πίνακας ανοιχτών αρχείων δείχνει στον πίνακα </a:t>
            </a:r>
            <a:r>
              <a:rPr lang="en-US" altLang="el-GR" dirty="0" smtClean="0"/>
              <a:t>quota</a:t>
            </a:r>
          </a:p>
          <a:p>
            <a:pPr lvl="1"/>
            <a:r>
              <a:rPr lang="el-GR" altLang="el-GR" dirty="0" smtClean="0"/>
              <a:t>Ο χρήστης μπορεί να ξεπεράσει το ελαστικό όριο</a:t>
            </a:r>
          </a:p>
          <a:p>
            <a:pPr lvl="1"/>
            <a:r>
              <a:rPr lang="el-GR" altLang="el-GR" dirty="0" smtClean="0"/>
              <a:t>Δεν μπορεί όμως να ξεπεράσει το αυστηρό όριο</a:t>
            </a:r>
          </a:p>
          <a:p>
            <a:pPr lvl="1"/>
            <a:r>
              <a:rPr lang="el-GR" altLang="el-GR" dirty="0" smtClean="0"/>
              <a:t>Η προειδοποίηση δίνεται κατά τη σύνδεση στο σύστημα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7774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Αντίγραφα ασφαλείας (1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Το σύστημα αρχείων είναι πολύ κρίσιμο</a:t>
            </a:r>
          </a:p>
          <a:p>
            <a:pPr lvl="1"/>
            <a:r>
              <a:rPr lang="el-GR" altLang="el-GR" dirty="0" smtClean="0"/>
              <a:t>Ο υπολογιστής αντικαθίσταται με μικρό κόστος</a:t>
            </a:r>
          </a:p>
          <a:p>
            <a:pPr lvl="1"/>
            <a:r>
              <a:rPr lang="el-GR" altLang="el-GR" dirty="0" smtClean="0"/>
              <a:t>Τα αρχεία στο δίσκο όμως δεν αντικαθίστανται</a:t>
            </a:r>
          </a:p>
          <a:p>
            <a:pPr lvl="1"/>
            <a:r>
              <a:rPr lang="el-GR" altLang="el-GR" dirty="0" smtClean="0"/>
              <a:t>Μπορεί να γλυτώσει ο δίσκος αν καεί ο υπολογιστής;</a:t>
            </a:r>
          </a:p>
          <a:p>
            <a:r>
              <a:rPr lang="el-GR" altLang="el-GR" dirty="0" smtClean="0"/>
              <a:t>Αντίγραφα ασφαλείας (</a:t>
            </a:r>
            <a:r>
              <a:rPr lang="en-US" altLang="el-GR" dirty="0" smtClean="0"/>
              <a:t>backups)</a:t>
            </a:r>
          </a:p>
          <a:p>
            <a:pPr lvl="1"/>
            <a:r>
              <a:rPr lang="el-GR" altLang="el-GR" dirty="0" smtClean="0"/>
              <a:t>Αντιγραφή αρχείων σε ταινία ή άλλο μέσο</a:t>
            </a:r>
          </a:p>
          <a:p>
            <a:pPr lvl="1"/>
            <a:r>
              <a:rPr lang="el-GR" altLang="el-GR" dirty="0" smtClean="0"/>
              <a:t>Ανάκαμψη από καταστροφές</a:t>
            </a:r>
          </a:p>
          <a:p>
            <a:pPr lvl="1"/>
            <a:r>
              <a:rPr lang="el-GR" altLang="el-GR" dirty="0" smtClean="0"/>
              <a:t>Ανάκαμψη από σφάλματα του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453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Αντίγραφα ασφαλείας </a:t>
            </a:r>
            <a:r>
              <a:rPr lang="el-GR" altLang="el-GR" dirty="0" smtClean="0"/>
              <a:t>(2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Ποια αρχεία χρειάζονται εφεδρικά αντίγραφα;</a:t>
            </a:r>
          </a:p>
          <a:p>
            <a:pPr lvl="1"/>
            <a:r>
              <a:rPr lang="el-GR" altLang="el-GR" dirty="0"/>
              <a:t>Τα προγράμματα μπορεί να υπάρχουν σε </a:t>
            </a:r>
            <a:r>
              <a:rPr lang="en-US" altLang="el-GR" dirty="0"/>
              <a:t>CD/DVD</a:t>
            </a:r>
            <a:endParaRPr lang="el-GR" altLang="el-GR" dirty="0"/>
          </a:p>
          <a:p>
            <a:pPr lvl="1"/>
            <a:r>
              <a:rPr lang="el-GR" altLang="el-GR" dirty="0"/>
              <a:t>Τα προσωρινά αρχεία γενικά δεν χρειάζονται</a:t>
            </a:r>
          </a:p>
          <a:p>
            <a:pPr lvl="1"/>
            <a:r>
              <a:rPr lang="el-GR" altLang="el-GR" dirty="0"/>
              <a:t>Τα ειδικά αρχεία συσκευών δεν </a:t>
            </a:r>
            <a:r>
              <a:rPr lang="el-GR" altLang="el-GR" dirty="0" smtClean="0"/>
              <a:t>αντιγράφονται</a:t>
            </a:r>
            <a:endParaRPr lang="el-GR" altLang="el-GR" dirty="0"/>
          </a:p>
          <a:p>
            <a:pPr lvl="1"/>
            <a:r>
              <a:rPr lang="el-GR" altLang="el-GR" dirty="0"/>
              <a:t>Μόνο συγκεκριμένοι κατάλογοι του </a:t>
            </a:r>
            <a:r>
              <a:rPr lang="el-GR" altLang="el-GR" dirty="0" smtClean="0"/>
              <a:t>χρήστη</a:t>
            </a:r>
            <a:endParaRPr lang="el-GR" altLang="el-GR" dirty="0"/>
          </a:p>
          <a:p>
            <a:r>
              <a:rPr lang="el-GR" altLang="el-GR" dirty="0" smtClean="0"/>
              <a:t>Πότε πρέπει να αντιγράφονται τα αρχεία;</a:t>
            </a:r>
          </a:p>
          <a:p>
            <a:pPr lvl="1"/>
            <a:r>
              <a:rPr lang="el-GR" altLang="el-GR" dirty="0" smtClean="0"/>
              <a:t>Αυξητικά αντίγραφα</a:t>
            </a:r>
            <a:r>
              <a:rPr lang="en-US" altLang="el-GR" dirty="0"/>
              <a:t>:</a:t>
            </a:r>
            <a:r>
              <a:rPr lang="el-GR" altLang="el-GR" dirty="0" smtClean="0"/>
              <a:t> αντιγραφή αλλαγμένων αρχείων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Περιοδικά παίρνουμε ένα πλήρες αντίγραφο</a:t>
            </a:r>
          </a:p>
          <a:p>
            <a:pPr lvl="1"/>
            <a:r>
              <a:rPr lang="el-GR" altLang="el-GR" dirty="0" smtClean="0"/>
              <a:t>Στο μεσοδιάστημα αντιγράφουμε αλλαγμένα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579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Αντίγραφα ασφαλείας </a:t>
            </a:r>
            <a:r>
              <a:rPr lang="el-GR" altLang="el-GR" dirty="0" smtClean="0"/>
              <a:t>(3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Πρέπει να συμπιέζονται τα αρχεία;</a:t>
            </a:r>
          </a:p>
          <a:p>
            <a:pPr lvl="1"/>
            <a:r>
              <a:rPr lang="el-GR" altLang="el-GR" dirty="0"/>
              <a:t>Μεγάλη οικονομία σε χώρο αποθήκευσης</a:t>
            </a:r>
          </a:p>
          <a:p>
            <a:pPr lvl="1"/>
            <a:r>
              <a:rPr lang="el-GR" altLang="el-GR" dirty="0"/>
              <a:t>Κίνδυνος απώλειας αν αλλοιωθεί μέρος του αντιγράφου</a:t>
            </a:r>
          </a:p>
          <a:p>
            <a:r>
              <a:rPr lang="el-GR" altLang="el-GR" dirty="0"/>
              <a:t>Πώς αντιγράφονται τα ενεργά συστήματα αρχείων;</a:t>
            </a:r>
          </a:p>
          <a:p>
            <a:pPr lvl="1"/>
            <a:r>
              <a:rPr lang="el-GR" altLang="el-GR" dirty="0"/>
              <a:t>Συνήθως το σύστημα λειτουργεί κατά την αντιγραφή</a:t>
            </a:r>
          </a:p>
          <a:p>
            <a:pPr lvl="1"/>
            <a:r>
              <a:rPr lang="el-GR" altLang="el-GR" dirty="0"/>
              <a:t>Κίνδυνος να καταλήξουμε σε ασυνεπή αντίγραφα</a:t>
            </a:r>
          </a:p>
          <a:p>
            <a:pPr lvl="1"/>
            <a:r>
              <a:rPr lang="el-GR" altLang="el-GR" dirty="0"/>
              <a:t>Αλγόριθμοι για γρήγορη δημιουργία στιγμιότυπων</a:t>
            </a:r>
          </a:p>
          <a:p>
            <a:r>
              <a:rPr lang="el-GR" altLang="el-GR" dirty="0" smtClean="0"/>
              <a:t>Πού πρέπει να διατηρούνται τα αντίγραφα;</a:t>
            </a:r>
          </a:p>
          <a:p>
            <a:pPr lvl="1"/>
            <a:r>
              <a:rPr lang="el-GR" altLang="el-GR" dirty="0" smtClean="0"/>
              <a:t>Αν είναι δίπλα στον υπολογιστή, θα καούν μαζί του!</a:t>
            </a:r>
          </a:p>
          <a:p>
            <a:pPr lvl="1"/>
            <a:r>
              <a:rPr lang="el-GR" altLang="el-GR" dirty="0" smtClean="0"/>
              <a:t>Πρέπει να έχουμε αντίγραφα σε διαφορετικούς χώρους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884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Αντίγραφα ασφαλείας </a:t>
            </a:r>
            <a:r>
              <a:rPr lang="el-GR" altLang="el-GR" dirty="0" smtClean="0"/>
              <a:t>(4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/>
              <a:t>Φυσική αντιγραφή δίσκου</a:t>
            </a:r>
          </a:p>
          <a:p>
            <a:pPr lvl="1"/>
            <a:r>
              <a:rPr lang="el-GR" altLang="el-GR" dirty="0"/>
              <a:t>Γράφονται όλα τα μπλοκ </a:t>
            </a:r>
            <a:r>
              <a:rPr lang="el-GR" altLang="el-GR" dirty="0" smtClean="0"/>
              <a:t>με </a:t>
            </a:r>
            <a:r>
              <a:rPr lang="el-GR" altLang="el-GR" dirty="0"/>
              <a:t>τη σειρά σε ταινία</a:t>
            </a:r>
          </a:p>
          <a:p>
            <a:pPr lvl="1"/>
            <a:r>
              <a:rPr lang="el-GR" altLang="el-GR" dirty="0"/>
              <a:t>Μπορούμε να παραλείψουμε τα ελεύθερα μπλοκ</a:t>
            </a:r>
          </a:p>
          <a:p>
            <a:pPr lvl="2"/>
            <a:r>
              <a:rPr lang="el-GR" altLang="el-GR" dirty="0"/>
              <a:t>Πρέπει να σημειώνουμε όμως ότι υπάρχουν!</a:t>
            </a:r>
          </a:p>
          <a:p>
            <a:pPr lvl="1"/>
            <a:r>
              <a:rPr lang="el-GR" altLang="el-GR" dirty="0"/>
              <a:t>Πρέπει να αποφεύγουμε τα χαλασμένα μπλοκ</a:t>
            </a:r>
          </a:p>
          <a:p>
            <a:pPr lvl="2"/>
            <a:r>
              <a:rPr lang="el-GR" altLang="el-GR" dirty="0"/>
              <a:t>Είτε μέσω επαναχαρτογράφησης στο υλικό</a:t>
            </a:r>
          </a:p>
          <a:p>
            <a:pPr lvl="2"/>
            <a:r>
              <a:rPr lang="el-GR" altLang="el-GR" dirty="0"/>
              <a:t>Είτε μέσω παράκαμψης του αρχείου χαλασμένων μπλοκ</a:t>
            </a:r>
          </a:p>
          <a:p>
            <a:pPr lvl="1"/>
            <a:r>
              <a:rPr lang="el-GR" altLang="el-GR" dirty="0"/>
              <a:t>Πολύ γρήγορη και απλή διαδικασία</a:t>
            </a:r>
          </a:p>
          <a:p>
            <a:pPr lvl="1"/>
            <a:r>
              <a:rPr lang="el-GR" altLang="el-GR" dirty="0"/>
              <a:t>Δεν μπορεί να αντιγράψει επιλεκτικά </a:t>
            </a:r>
            <a:r>
              <a:rPr lang="el-GR" altLang="el-GR" dirty="0" smtClean="0"/>
              <a:t>καταλόγους</a:t>
            </a:r>
            <a:endParaRPr lang="el-GR" altLang="el-GR" dirty="0"/>
          </a:p>
          <a:p>
            <a:pPr lvl="1"/>
            <a:r>
              <a:rPr lang="el-GR" altLang="el-GR" dirty="0"/>
              <a:t>Κατάλληλη για διαμερίσματα με δεδομένα </a:t>
            </a:r>
            <a:r>
              <a:rPr lang="el-GR" altLang="el-GR" dirty="0" smtClean="0"/>
              <a:t>χρήστη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6345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800" dirty="0"/>
              <a:t>Αντίγραφα ασφαλείας </a:t>
            </a:r>
            <a:r>
              <a:rPr lang="el-GR" altLang="el-GR" sz="4800" dirty="0" smtClean="0"/>
              <a:t>(5</a:t>
            </a:r>
            <a:r>
              <a:rPr lang="el-GR" sz="4800" dirty="0"/>
              <a:t> από 7</a:t>
            </a:r>
            <a:r>
              <a:rPr lang="el-GR" altLang="el-GR" sz="4800" dirty="0" smtClean="0"/>
              <a:t>)</a:t>
            </a:r>
          </a:p>
        </p:txBody>
      </p:sp>
      <p:pic>
        <p:nvPicPr>
          <p:cNvPr id="59398" name="Picture 8" descr="Δένδρο καταλόγων και αρχε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37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4077072"/>
            <a:ext cx="8382000" cy="244876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/>
              <a:t>Λογική αντιγραφή </a:t>
            </a:r>
            <a:r>
              <a:rPr lang="el-GR" altLang="el-GR" dirty="0" smtClean="0"/>
              <a:t>δίσκου</a:t>
            </a:r>
          </a:p>
          <a:p>
            <a:pPr lvl="1"/>
            <a:r>
              <a:rPr lang="el-GR" altLang="el-GR" sz="2700" dirty="0"/>
              <a:t>Αναδρομική αντιγραφή από ορισμένα σημεία</a:t>
            </a:r>
          </a:p>
          <a:p>
            <a:pPr lvl="1"/>
            <a:r>
              <a:rPr lang="el-GR" altLang="el-GR" sz="2700" dirty="0"/>
              <a:t>Μόνο όσα έχουν τροποποιηθεί πρόσφατα (σκιασμένα)</a:t>
            </a:r>
          </a:p>
          <a:p>
            <a:pPr lvl="1"/>
            <a:r>
              <a:rPr lang="el-GR" altLang="el-GR" sz="2700" dirty="0"/>
              <a:t>Αλλά και οι κατάλογοι που οδηγούν σε τροποποιημένα</a:t>
            </a:r>
          </a:p>
          <a:p>
            <a:pPr lvl="1"/>
            <a:r>
              <a:rPr lang="el-GR" altLang="el-GR" sz="2700" dirty="0"/>
              <a:t>Επιτρέπει επαναφορά αρχείων </a:t>
            </a:r>
            <a:r>
              <a:rPr lang="el-GR" altLang="el-GR" sz="2700" dirty="0" smtClean="0"/>
              <a:t>σε διαγραφές </a:t>
            </a:r>
            <a:r>
              <a:rPr lang="el-GR" altLang="el-GR" sz="2700" dirty="0"/>
              <a:t>καταλόγων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z="1600" smtClean="0"/>
              <a:pPr/>
              <a:t>77</a:t>
            </a:fld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643543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Αντίγραφα ασφαλείας </a:t>
            </a:r>
            <a:r>
              <a:rPr lang="el-GR" altLang="el-GR" dirty="0" smtClean="0"/>
              <a:t>(6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60422" name="Picture 8" descr="Χάρτη bit για τους κόμβους 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7"/>
            <a:ext cx="8229600" cy="2985195"/>
          </a:xfrm>
        </p:spPr>
        <p:txBody>
          <a:bodyPr>
            <a:normAutofit fontScale="92500"/>
          </a:bodyPr>
          <a:lstStyle/>
          <a:p>
            <a:r>
              <a:rPr lang="el-GR" altLang="el-GR" sz="3000" dirty="0"/>
              <a:t>Χρήση ενός χάρτη </a:t>
            </a:r>
            <a:r>
              <a:rPr lang="en-US" altLang="el-GR" sz="3000" dirty="0"/>
              <a:t>bit</a:t>
            </a:r>
            <a:r>
              <a:rPr lang="el-GR" altLang="el-GR" sz="3000" dirty="0"/>
              <a:t> για τους κόμβους </a:t>
            </a:r>
            <a:r>
              <a:rPr lang="en-US" altLang="el-GR" sz="3000" dirty="0"/>
              <a:t>I</a:t>
            </a:r>
            <a:endParaRPr lang="el-GR" altLang="el-GR" sz="3000" dirty="0"/>
          </a:p>
          <a:p>
            <a:pPr lvl="1"/>
            <a:r>
              <a:rPr lang="el-GR" altLang="el-GR" sz="2600" dirty="0"/>
              <a:t>Σημειώνονται οι κόμβοι </a:t>
            </a:r>
            <a:r>
              <a:rPr lang="en-US" altLang="el-GR" sz="2600" dirty="0" err="1"/>
              <a:t>i</a:t>
            </a:r>
            <a:r>
              <a:rPr lang="el-GR" altLang="el-GR" sz="2600" dirty="0"/>
              <a:t> που πρέπει να αντιγραφούν</a:t>
            </a:r>
          </a:p>
          <a:p>
            <a:pPr lvl="2"/>
            <a:r>
              <a:rPr lang="el-GR" altLang="el-GR" sz="2200" dirty="0"/>
              <a:t>1η φάση: τροποποιημένα αρχεία και όλοι οι κατάλογοι</a:t>
            </a:r>
          </a:p>
          <a:p>
            <a:pPr lvl="2"/>
            <a:r>
              <a:rPr lang="el-GR" altLang="el-GR" sz="2200" dirty="0"/>
              <a:t>2η φάση: φεύγουν οι κατάλογοι που δεν οδηγούν σε αλλαγές</a:t>
            </a:r>
          </a:p>
          <a:p>
            <a:pPr lvl="2"/>
            <a:r>
              <a:rPr lang="el-GR" altLang="el-GR" sz="2200" dirty="0"/>
              <a:t>3η φάση: αντιγράφονται όλοι οι σημειωμένοι κατάλογοι</a:t>
            </a:r>
          </a:p>
          <a:p>
            <a:pPr lvl="2"/>
            <a:r>
              <a:rPr lang="el-GR" altLang="el-GR" sz="2200" dirty="0"/>
              <a:t>4η φάση: αντιγράφονται όλα τα σημειωμένα </a:t>
            </a:r>
            <a:r>
              <a:rPr lang="el-GR" altLang="el-GR" sz="2200" dirty="0" smtClean="0"/>
              <a:t>αρχεία</a:t>
            </a:r>
            <a:endParaRPr lang="el-GR" altLang="el-G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6450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Αντίγραφα ασφαλείας </a:t>
            </a:r>
            <a:r>
              <a:rPr lang="el-GR" altLang="el-GR" dirty="0" smtClean="0"/>
              <a:t>(7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Επαναφορά αρχείων</a:t>
            </a:r>
          </a:p>
          <a:p>
            <a:pPr lvl="1"/>
            <a:r>
              <a:rPr lang="el-GR" altLang="el-GR" dirty="0" smtClean="0"/>
              <a:t>Ξεκινάμε από το τελευταίο πλήρες αντίγραφο</a:t>
            </a:r>
          </a:p>
          <a:p>
            <a:pPr lvl="1"/>
            <a:r>
              <a:rPr lang="el-GR" altLang="el-GR" dirty="0" smtClean="0"/>
              <a:t>Συνεχίζουμε με ένα ή περισσότερα αυξητικά αντίγραφα</a:t>
            </a:r>
          </a:p>
          <a:p>
            <a:r>
              <a:rPr lang="el-GR" altLang="el-GR" dirty="0" smtClean="0"/>
              <a:t>Ιδιαιτερότητες της λογικής αντιγραφής</a:t>
            </a:r>
          </a:p>
          <a:p>
            <a:pPr lvl="1"/>
            <a:r>
              <a:rPr lang="el-GR" altLang="el-GR" dirty="0" smtClean="0"/>
              <a:t>Η λίστα των ελεύθερων μπλοκ κατασκευάζεται χωριστά</a:t>
            </a:r>
          </a:p>
          <a:p>
            <a:pPr lvl="1"/>
            <a:r>
              <a:rPr lang="el-GR" altLang="el-GR" dirty="0" smtClean="0"/>
              <a:t>Τα συνδεδεμένα αρχεία αντιγράφονται μία μόνο φορά</a:t>
            </a:r>
          </a:p>
          <a:p>
            <a:pPr lvl="1"/>
            <a:r>
              <a:rPr lang="el-GR" altLang="el-GR" dirty="0" smtClean="0"/>
              <a:t>Τα ειδικά αρχεία δεν πρέπει να αντιγράφονται ποτέ</a:t>
            </a:r>
          </a:p>
          <a:p>
            <a:r>
              <a:rPr lang="el-GR" altLang="el-GR" dirty="0" smtClean="0"/>
              <a:t>Πού πάνε τα αντίγραφα ασφαλείας;</a:t>
            </a:r>
          </a:p>
          <a:p>
            <a:pPr lvl="1"/>
            <a:r>
              <a:rPr lang="el-GR" altLang="el-GR" dirty="0" smtClean="0"/>
              <a:t>Παραδοσιακά σε ταινίες</a:t>
            </a:r>
          </a:p>
          <a:p>
            <a:pPr lvl="1"/>
            <a:r>
              <a:rPr lang="el-GR" altLang="el-GR" dirty="0" smtClean="0"/>
              <a:t>Τελευταία όλο και περισσότερο σε εφεδρικούς δίσκους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9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Εισαγωγή 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μέσα αποθήκευσης για το ΛΣ</a:t>
            </a:r>
          </a:p>
          <a:p>
            <a:pPr lvl="1"/>
            <a:r>
              <a:rPr lang="el-GR" altLang="el-GR" dirty="0" smtClean="0"/>
              <a:t>Γραμμική αλληλουχία μπλοκ σταθερού μεγέθους</a:t>
            </a:r>
          </a:p>
          <a:p>
            <a:pPr lvl="1"/>
            <a:r>
              <a:rPr lang="el-GR" altLang="el-GR" dirty="0" smtClean="0"/>
              <a:t>Δύο βασικές λειτουργίες</a:t>
            </a:r>
          </a:p>
          <a:p>
            <a:pPr lvl="2"/>
            <a:r>
              <a:rPr lang="el-GR" altLang="el-GR" dirty="0" smtClean="0"/>
              <a:t>Ανάγνωση του μπλοκ </a:t>
            </a:r>
            <a:r>
              <a:rPr lang="en-US" altLang="el-GR" i="1" dirty="0" smtClean="0"/>
              <a:t>k</a:t>
            </a:r>
          </a:p>
          <a:p>
            <a:pPr lvl="2"/>
            <a:r>
              <a:rPr lang="el-GR" altLang="el-GR" dirty="0" smtClean="0"/>
              <a:t>Εγγραφή του μπλοκ </a:t>
            </a:r>
            <a:r>
              <a:rPr lang="en-US" altLang="el-GR" i="1" dirty="0" smtClean="0"/>
              <a:t>k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Πώς βρίσκουμε το κατάλληλο μπλοκ;</a:t>
            </a:r>
          </a:p>
          <a:p>
            <a:pPr lvl="1"/>
            <a:r>
              <a:rPr lang="el-GR" altLang="el-GR" dirty="0" smtClean="0"/>
              <a:t>Πώς προστατεύονται τα δεδομένα;</a:t>
            </a:r>
          </a:p>
          <a:p>
            <a:pPr lvl="1"/>
            <a:r>
              <a:rPr lang="el-GR" altLang="el-GR" dirty="0" smtClean="0"/>
              <a:t>Πώς ξέρουμε ποια μπλοκ είναι διαθέσιμα;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4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Συνέπεια συστήματος αρχείων (1</a:t>
            </a:r>
            <a:r>
              <a:rPr lang="el-GR" sz="3600" dirty="0"/>
              <a:t> από 3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Έστω ότι αποτυγχάνουμε στη μέση μιας λειτουργίας</a:t>
            </a:r>
          </a:p>
          <a:p>
            <a:pPr lvl="1"/>
            <a:r>
              <a:rPr lang="el-GR" altLang="el-GR" dirty="0" smtClean="0"/>
              <a:t>Μπορεί να παραμορφωθούν δεδομένα</a:t>
            </a:r>
          </a:p>
          <a:p>
            <a:pPr lvl="1"/>
            <a:r>
              <a:rPr lang="el-GR" altLang="el-GR" dirty="0" smtClean="0"/>
              <a:t>Μπορεί να παραμορφωθεί η δομή του συστήματος</a:t>
            </a:r>
          </a:p>
          <a:p>
            <a:r>
              <a:rPr lang="el-GR" altLang="el-GR" dirty="0" smtClean="0"/>
              <a:t>Χρήση ειδικών προγραμμάτων ελέγχου συνέπειας</a:t>
            </a:r>
          </a:p>
          <a:p>
            <a:r>
              <a:rPr lang="el-GR" altLang="el-GR" dirty="0" smtClean="0"/>
              <a:t>Έλεγχος συνέπειας των μπλοκ</a:t>
            </a:r>
          </a:p>
          <a:p>
            <a:pPr lvl="1"/>
            <a:r>
              <a:rPr lang="el-GR" altLang="el-GR" dirty="0" smtClean="0"/>
              <a:t>Κατασκευή δύο πινάκων μπλοκ με μετρητές, αρχικά 0</a:t>
            </a:r>
          </a:p>
          <a:p>
            <a:pPr lvl="2"/>
            <a:r>
              <a:rPr lang="el-GR" altLang="el-GR" dirty="0" smtClean="0"/>
              <a:t>Πόσες φορές εμφανίζεται ένα μπλοκ σε αρχεία;</a:t>
            </a:r>
          </a:p>
          <a:p>
            <a:pPr lvl="2"/>
            <a:r>
              <a:rPr lang="el-GR" altLang="el-GR" dirty="0" smtClean="0"/>
              <a:t>Πόσες φορές εμφανίζεται ένα μπλοκ σε λίστες ελευθέρων;</a:t>
            </a:r>
          </a:p>
          <a:p>
            <a:pPr lvl="1"/>
            <a:r>
              <a:rPr lang="el-GR" altLang="el-GR" dirty="0" smtClean="0"/>
              <a:t>Διάβασμα όλων των κόμβων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για χρησιμοποιημένα μπλοκ</a:t>
            </a:r>
          </a:p>
          <a:p>
            <a:pPr lvl="1"/>
            <a:r>
              <a:rPr lang="el-GR" altLang="el-GR" dirty="0" smtClean="0"/>
              <a:t>Διάβασμα της λίστας ελευθέρων για τα ελεύθερα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117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Συνέπεια συστήματος αρχείων </a:t>
            </a:r>
            <a:r>
              <a:rPr lang="el-GR" altLang="el-GR" sz="3600" dirty="0" smtClean="0"/>
              <a:t>(2</a:t>
            </a:r>
            <a:r>
              <a:rPr lang="el-GR" sz="3600" dirty="0"/>
              <a:t> από </a:t>
            </a:r>
            <a:r>
              <a:rPr lang="el-GR" sz="3600" dirty="0" smtClean="0"/>
              <a:t>3</a:t>
            </a:r>
            <a:r>
              <a:rPr lang="el-GR" altLang="el-GR" sz="3600" dirty="0" smtClean="0"/>
              <a:t>)</a:t>
            </a:r>
          </a:p>
        </p:txBody>
      </p:sp>
      <p:pic>
        <p:nvPicPr>
          <p:cNvPr id="63494" name="Picture 8" descr="Ελεύθερα και χρησιμοποιημένα μπλό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96752"/>
            <a:ext cx="75596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81000" y="4221163"/>
            <a:ext cx="8583488" cy="216016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Συνέπεια συστημάτων αρχείων</a:t>
            </a:r>
          </a:p>
          <a:p>
            <a:pPr lvl="1"/>
            <a:r>
              <a:rPr lang="el-GR" altLang="el-GR" dirty="0" smtClean="0"/>
              <a:t>Παντού 0: προστίθενται στα ελεύθερα</a:t>
            </a:r>
          </a:p>
          <a:p>
            <a:pPr lvl="1"/>
            <a:r>
              <a:rPr lang="el-GR" altLang="el-GR" dirty="0" smtClean="0"/>
              <a:t>&gt;1 στα ελεύθερα: διόρθωση λίστας ελεύθερων</a:t>
            </a:r>
          </a:p>
          <a:p>
            <a:pPr lvl="1"/>
            <a:r>
              <a:rPr lang="el-GR" altLang="el-GR" dirty="0" smtClean="0"/>
              <a:t>&gt;1 στα χρησιμοποιημένα: αντιγραφή όσες φορές χρειάζεται</a:t>
            </a:r>
          </a:p>
          <a:p>
            <a:pPr lvl="2"/>
            <a:r>
              <a:rPr lang="el-GR" altLang="el-GR" dirty="0" smtClean="0"/>
              <a:t>Κάθε κόμβος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 πρέπει να δείχνει σε διαφορετικό αντίγραφο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1127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Συνέπεια συστήματος αρχείων </a:t>
            </a:r>
            <a:r>
              <a:rPr lang="el-GR" altLang="el-GR" sz="3600" dirty="0" smtClean="0"/>
              <a:t>(3</a:t>
            </a:r>
            <a:r>
              <a:rPr lang="el-GR" sz="3600" dirty="0"/>
              <a:t> από 3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Έλεγχος συνέπειας των καταλόγων</a:t>
            </a:r>
          </a:p>
          <a:p>
            <a:pPr lvl="1"/>
            <a:r>
              <a:rPr lang="el-GR" altLang="el-GR" dirty="0" smtClean="0"/>
              <a:t>Αναδρομική διάσχιση του συστήματος αρχείων</a:t>
            </a:r>
          </a:p>
          <a:p>
            <a:pPr lvl="1"/>
            <a:r>
              <a:rPr lang="el-GR" altLang="el-GR" dirty="0" smtClean="0"/>
              <a:t>Μέτρηση των φορών που εμφανίζεται κάθε αρχείο</a:t>
            </a:r>
          </a:p>
          <a:p>
            <a:pPr lvl="1"/>
            <a:r>
              <a:rPr lang="el-GR" altLang="el-GR" dirty="0" smtClean="0"/>
              <a:t>Πρέπει να ταυτίζεται με πλήθος συνδέσμων σε κόμβους 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 δεν ταυτίζονται, τροποποιείται το πλήθος στον κόμβο 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r>
              <a:rPr lang="el-GR" altLang="el-GR" dirty="0" smtClean="0"/>
              <a:t>Άλλοι έλεγχοι συνέπειας</a:t>
            </a:r>
          </a:p>
          <a:p>
            <a:pPr lvl="1"/>
            <a:r>
              <a:rPr lang="el-GR" altLang="el-GR" dirty="0" smtClean="0"/>
              <a:t>Άκυροι δείκτες σε μπλοκ ή κόμβους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 (εκτός ορίων)</a:t>
            </a:r>
          </a:p>
          <a:p>
            <a:pPr lvl="1"/>
            <a:r>
              <a:rPr lang="el-GR" altLang="el-GR" dirty="0" smtClean="0"/>
              <a:t>Παράξενες καταστάσεις αρχείων</a:t>
            </a:r>
          </a:p>
          <a:p>
            <a:r>
              <a:rPr lang="el-GR" altLang="el-GR" dirty="0" smtClean="0"/>
              <a:t>Προστασία χρήστη από λάθη</a:t>
            </a:r>
          </a:p>
          <a:p>
            <a:pPr lvl="1"/>
            <a:r>
              <a:rPr lang="el-GR" altLang="el-GR" dirty="0" smtClean="0"/>
              <a:t>Τα διαγραμμένα αρχεία πηγαίνουν σε κάδο ανακύκλωσης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7922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Επιδόσεις </a:t>
            </a:r>
            <a:r>
              <a:rPr lang="el-GR" altLang="el-GR" sz="3600" dirty="0" smtClean="0"/>
              <a:t>συστημάτων αρχείων (1</a:t>
            </a:r>
            <a:r>
              <a:rPr lang="el-GR" sz="3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από 4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Κρυφή μνήμη μπλοκ </a:t>
            </a:r>
            <a:r>
              <a:rPr lang="en-US" altLang="el-GR" sz="2800" dirty="0" smtClean="0"/>
              <a:t>(block cache)</a:t>
            </a:r>
          </a:p>
          <a:p>
            <a:pPr lvl="1"/>
            <a:r>
              <a:rPr lang="el-GR" altLang="el-GR" sz="2400" dirty="0" smtClean="0"/>
              <a:t>Χώρος μνήμης για προσωρινή αποθήκευση μπλοκ του δίσκου</a:t>
            </a:r>
          </a:p>
          <a:p>
            <a:pPr lvl="1"/>
            <a:r>
              <a:rPr lang="el-GR" altLang="el-GR" sz="2400" dirty="0" smtClean="0"/>
              <a:t>Αν το ζητούμενο μπλοκ υπάρχει εκεί, δεν διαβάζεται</a:t>
            </a:r>
          </a:p>
          <a:p>
            <a:pPr lvl="1"/>
            <a:r>
              <a:rPr lang="el-GR" altLang="el-GR" sz="2400" dirty="0" smtClean="0"/>
              <a:t>Αλλιώς διαβάζεται από δίσκο και προστίθεται σε κρυφή μνήμη</a:t>
            </a:r>
          </a:p>
          <a:p>
            <a:pPr lvl="1"/>
            <a:r>
              <a:rPr lang="el-GR" altLang="el-GR" sz="2400" dirty="0" smtClean="0"/>
              <a:t>Χρήση πίνακα κατακερματισμού για εντοπισμό των μπλοκ</a:t>
            </a:r>
          </a:p>
          <a:p>
            <a:pPr lvl="1"/>
            <a:r>
              <a:rPr lang="el-GR" altLang="el-GR" sz="2400" dirty="0"/>
              <a:t>Αλυσίδες για διαχείριση των συγκρούσεων</a:t>
            </a:r>
          </a:p>
        </p:txBody>
      </p:sp>
      <p:pic>
        <p:nvPicPr>
          <p:cNvPr id="65542" name="Picture 8" descr="Πίνακας κατακερματισμού για εντοπισμό των μπλοκ, και αλυσίδες για διαχείριση των συγκρούσε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6717"/>
            <a:ext cx="6553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695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Επιδόσεις συστημάτων αρχείων </a:t>
            </a:r>
            <a:r>
              <a:rPr lang="el-GR" altLang="el-GR" sz="3600" dirty="0" smtClean="0"/>
              <a:t>(2</a:t>
            </a:r>
            <a:r>
              <a:rPr lang="el-GR" sz="3600" dirty="0"/>
              <a:t> από 4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Επιλογή μπλοκ που θα αντικατασταθούν</a:t>
            </a:r>
          </a:p>
          <a:p>
            <a:pPr lvl="1"/>
            <a:r>
              <a:rPr lang="el-GR" altLang="el-GR" dirty="0" smtClean="0"/>
              <a:t>Δεν θέλουμε καθαρό </a:t>
            </a:r>
            <a:r>
              <a:rPr lang="en-US" altLang="el-GR" dirty="0" smtClean="0"/>
              <a:t>LRU</a:t>
            </a:r>
            <a:r>
              <a:rPr lang="el-GR" altLang="el-GR" dirty="0" smtClean="0"/>
              <a:t> (αν και είναι εφικτό)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Τα μπλοκ ελέγχου πρέπει να γράφονται γρήγορα στο δίσκο</a:t>
            </a:r>
          </a:p>
          <a:p>
            <a:pPr lvl="1"/>
            <a:r>
              <a:rPr lang="el-GR" altLang="el-GR" dirty="0" smtClean="0"/>
              <a:t>Εκτιμούμε αν θα χρειαστεί ξανά ένα μπλοκ</a:t>
            </a:r>
          </a:p>
          <a:p>
            <a:pPr lvl="2"/>
            <a:r>
              <a:rPr lang="el-GR" altLang="el-GR" dirty="0" smtClean="0"/>
              <a:t>Τα μπλοκ που θα χρειαστούν ξανά μπαίνουν στο τέλος</a:t>
            </a:r>
          </a:p>
          <a:p>
            <a:r>
              <a:rPr lang="el-GR" altLang="el-GR" dirty="0" smtClean="0"/>
              <a:t>Περιοδική εγγραφή όλων των μπλοκ στο δίσκο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UNIX</a:t>
            </a:r>
            <a:r>
              <a:rPr lang="el-GR" altLang="el-GR" dirty="0"/>
              <a:t> κάθε 30 </a:t>
            </a:r>
            <a:r>
              <a:rPr lang="en-US" altLang="el-GR" dirty="0"/>
              <a:t>sec</a:t>
            </a:r>
            <a:r>
              <a:rPr lang="el-GR" altLang="el-GR" dirty="0"/>
              <a:t> γράφονται όλα τα μπλοκ στο δίσκο</a:t>
            </a:r>
          </a:p>
          <a:p>
            <a:pPr lvl="2"/>
            <a:r>
              <a:rPr lang="el-GR" altLang="el-GR" dirty="0"/>
              <a:t>Ομαδοποίηση μικρών εγγραφών στο ίδιο μπλοκ</a:t>
            </a:r>
          </a:p>
          <a:p>
            <a:pPr lvl="1"/>
            <a:r>
              <a:rPr lang="el-GR" altLang="el-GR" dirty="0"/>
              <a:t>Στα </a:t>
            </a:r>
            <a:r>
              <a:rPr lang="en-US" altLang="el-GR" dirty="0"/>
              <a:t>Windows</a:t>
            </a:r>
            <a:r>
              <a:rPr lang="el-GR" altLang="el-GR" dirty="0"/>
              <a:t> τα τροποποιημένα μπλοκ γράφονταν άμεσα</a:t>
            </a:r>
          </a:p>
          <a:p>
            <a:pPr lvl="2"/>
            <a:r>
              <a:rPr lang="el-GR" altLang="el-GR" dirty="0"/>
              <a:t>Η πολιτική άλλαξε στις πιο πρόσφατες εκδόσεις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1278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Επιδόσεις συστημάτων αρχείων </a:t>
            </a:r>
            <a:r>
              <a:rPr lang="el-GR" altLang="el-GR" sz="3600" dirty="0" smtClean="0"/>
              <a:t>(3</a:t>
            </a:r>
            <a:r>
              <a:rPr lang="el-GR" sz="3600" dirty="0"/>
              <a:t> από 4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800" dirty="0" smtClean="0"/>
              <a:t>Γιατί διαφορετικές προσεγγίσεις;</a:t>
            </a:r>
          </a:p>
          <a:p>
            <a:pPr lvl="1"/>
            <a:r>
              <a:rPr lang="el-GR" altLang="el-GR" sz="2600" dirty="0" smtClean="0"/>
              <a:t>Τα </a:t>
            </a:r>
            <a:r>
              <a:rPr lang="en-US" altLang="el-GR" sz="2600" dirty="0" smtClean="0"/>
              <a:t>Windows</a:t>
            </a:r>
            <a:r>
              <a:rPr lang="el-GR" altLang="el-GR" sz="2600" dirty="0" smtClean="0"/>
              <a:t> προέρχονται από συστήματα με δισκέτες</a:t>
            </a:r>
          </a:p>
          <a:p>
            <a:pPr lvl="2"/>
            <a:r>
              <a:rPr lang="el-GR" altLang="el-GR" sz="2200" dirty="0" smtClean="0"/>
              <a:t>Όταν αφαιρείται η δισκέτα δεν πρέπει να χάνονται δεδομένα</a:t>
            </a:r>
          </a:p>
          <a:p>
            <a:pPr lvl="1"/>
            <a:r>
              <a:rPr lang="el-GR" altLang="el-GR" sz="2600" dirty="0" smtClean="0"/>
              <a:t>Στο </a:t>
            </a:r>
            <a:r>
              <a:rPr lang="en-US" altLang="el-GR" sz="2600" dirty="0" smtClean="0"/>
              <a:t>UNIX</a:t>
            </a:r>
            <a:r>
              <a:rPr lang="el-GR" altLang="el-GR" sz="2600" dirty="0" smtClean="0"/>
              <a:t> χάνονται οι αλλαγές μετά το τελευταίο </a:t>
            </a:r>
            <a:r>
              <a:rPr lang="en-US" altLang="el-GR" sz="2600" dirty="0" smtClean="0"/>
              <a:t>sync</a:t>
            </a:r>
          </a:p>
          <a:p>
            <a:r>
              <a:rPr lang="el-GR" altLang="el-GR" sz="2800" dirty="0" smtClean="0"/>
              <a:t>Ενοποίηση κρυφής μνήμης μπλοκ και σελίδων</a:t>
            </a:r>
          </a:p>
          <a:p>
            <a:pPr lvl="1"/>
            <a:r>
              <a:rPr lang="el-GR" altLang="el-GR" sz="2600" dirty="0" smtClean="0"/>
              <a:t>Θα πρέπει τα μεγέθη μπλοκ και σελίδας να είναι ίδια</a:t>
            </a:r>
          </a:p>
          <a:p>
            <a:pPr lvl="1"/>
            <a:r>
              <a:rPr lang="el-GR" altLang="el-GR" sz="2600" dirty="0" smtClean="0"/>
              <a:t>Όλα τα αρχεία χαρτογραφούνται στη μνήμη</a:t>
            </a:r>
          </a:p>
          <a:p>
            <a:r>
              <a:rPr lang="el-GR" altLang="el-GR" sz="2800" dirty="0" err="1" smtClean="0"/>
              <a:t>Προανάγνωση</a:t>
            </a:r>
            <a:r>
              <a:rPr lang="el-GR" altLang="el-GR" sz="2800" dirty="0" smtClean="0"/>
              <a:t> των μπλοκ</a:t>
            </a:r>
          </a:p>
          <a:p>
            <a:pPr lvl="1"/>
            <a:r>
              <a:rPr lang="el-GR" altLang="el-GR" sz="2600" dirty="0" smtClean="0"/>
              <a:t>Σε κάθε ανάγνωση διαβάζουμε και μερικά επόμενα μπλοκ</a:t>
            </a:r>
          </a:p>
          <a:p>
            <a:pPr lvl="1"/>
            <a:r>
              <a:rPr lang="el-GR" altLang="el-GR" sz="2600" dirty="0" smtClean="0"/>
              <a:t>Αν γίνονται </a:t>
            </a:r>
            <a:r>
              <a:rPr lang="en-US" altLang="el-GR" sz="2600" dirty="0" smtClean="0"/>
              <a:t>seek</a:t>
            </a:r>
            <a:r>
              <a:rPr lang="el-GR" altLang="el-GR" sz="2600" dirty="0" smtClean="0"/>
              <a:t>, τότε απενεργοποιείται η προανάγνωση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1445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Επιδόσεις συστημάτων αρχείων </a:t>
            </a:r>
            <a:r>
              <a:rPr lang="el-GR" altLang="el-GR" sz="3600" dirty="0" smtClean="0"/>
              <a:t>(4</a:t>
            </a:r>
            <a:r>
              <a:rPr lang="el-GR" sz="3600" dirty="0"/>
              <a:t> από 4</a:t>
            </a:r>
            <a:r>
              <a:rPr lang="el-GR" altLang="el-GR" sz="3600" dirty="0" smtClean="0"/>
              <a:t>)</a:t>
            </a:r>
          </a:p>
        </p:txBody>
      </p:sp>
      <p:pic>
        <p:nvPicPr>
          <p:cNvPr id="68614" name="Picture 8" descr="Απεικόνιση κόμβου i στην αρχή του δίσκ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264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24061" y="4093501"/>
            <a:ext cx="8511480" cy="230475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Μείωση κίνησης του βραχίονα του δίσκου</a:t>
            </a:r>
          </a:p>
          <a:p>
            <a:pPr lvl="1"/>
            <a:r>
              <a:rPr lang="el-GR" altLang="el-GR" sz="2400" dirty="0" smtClean="0"/>
              <a:t>Προσπαθούμε να βάζουμε τα μπλοκ του αρχείου συνεχόμενα</a:t>
            </a:r>
          </a:p>
          <a:p>
            <a:pPr lvl="1"/>
            <a:r>
              <a:rPr lang="el-GR" altLang="el-GR" sz="2400" dirty="0" smtClean="0"/>
              <a:t>Ή τουλάχιστον σε κοντινές θέσεις</a:t>
            </a:r>
          </a:p>
          <a:p>
            <a:pPr lvl="1"/>
            <a:r>
              <a:rPr lang="el-GR" altLang="el-GR" sz="2400" dirty="0" smtClean="0"/>
              <a:t>Μπορούμε να βάζουμε και του κόμβους </a:t>
            </a:r>
            <a:r>
              <a:rPr lang="en-US" altLang="el-GR" sz="2400" dirty="0" smtClean="0"/>
              <a:t>i</a:t>
            </a:r>
            <a:r>
              <a:rPr lang="el-GR" altLang="el-GR" sz="2400" dirty="0" smtClean="0"/>
              <a:t> κοντά στα αρχεία</a:t>
            </a:r>
          </a:p>
          <a:p>
            <a:pPr lvl="1"/>
            <a:r>
              <a:rPr lang="el-GR" altLang="el-GR" sz="2400" dirty="0" smtClean="0"/>
              <a:t>Διαίρεση του δίσκου σε περιοχές με κόμβους </a:t>
            </a:r>
            <a:r>
              <a:rPr lang="en-US" altLang="el-GR" sz="2400" dirty="0" smtClean="0"/>
              <a:t>i</a:t>
            </a:r>
            <a:r>
              <a:rPr lang="el-GR" altLang="el-GR" sz="2400" dirty="0" smtClean="0"/>
              <a:t> ανά ομάδα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2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Ανασυγκρότηση </a:t>
            </a:r>
            <a:r>
              <a:rPr lang="el-GR" altLang="el-GR" dirty="0" smtClean="0"/>
              <a:t>δίσκων</a:t>
            </a:r>
            <a:endParaRPr lang="el-GR" altLang="el-GR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Αρχικά ο δίσκος είναι μια συνεχόμενη κενή περιοχή</a:t>
            </a:r>
          </a:p>
          <a:p>
            <a:r>
              <a:rPr lang="el-GR" altLang="el-GR" dirty="0" smtClean="0"/>
              <a:t>Σταδιακά τα αρχεία διασπείρονται στο δίσκο</a:t>
            </a:r>
          </a:p>
          <a:p>
            <a:pPr lvl="1"/>
            <a:r>
              <a:rPr lang="el-GR" altLang="el-GR" dirty="0" smtClean="0"/>
              <a:t>Οι διαγραφές δημιουργούν συνεχώς νέες κενές περιοχές</a:t>
            </a:r>
          </a:p>
          <a:p>
            <a:r>
              <a:rPr lang="el-GR" altLang="el-GR" dirty="0" smtClean="0"/>
              <a:t>Η ανασυγκρότηση ομαδοποιεί τα μπλοκ</a:t>
            </a:r>
          </a:p>
          <a:p>
            <a:pPr lvl="1"/>
            <a:r>
              <a:rPr lang="el-GR" altLang="el-GR" dirty="0" smtClean="0"/>
              <a:t>Απαιτείται συνεχόμενη ελεύθερη περιοχή στο δίσκο</a:t>
            </a:r>
          </a:p>
          <a:p>
            <a:pPr lvl="1"/>
            <a:r>
              <a:rPr lang="el-GR" altLang="el-GR" dirty="0" smtClean="0"/>
              <a:t>Τα αρχεία ανασυγκροτούνται απελευθερώνοντας χώρο</a:t>
            </a:r>
          </a:p>
          <a:p>
            <a:pPr lvl="1"/>
            <a:r>
              <a:rPr lang="el-GR" altLang="el-GR" dirty="0" smtClean="0"/>
              <a:t>Στον κενό χώρο ανασυγκροτούνται και άλλα αρχεία</a:t>
            </a:r>
          </a:p>
          <a:p>
            <a:r>
              <a:rPr lang="el-GR" altLang="el-GR" dirty="0" smtClean="0"/>
              <a:t>Ορισμένα αρχεία δεν πρέπει να μετακινούνται</a:t>
            </a:r>
          </a:p>
          <a:p>
            <a:pPr lvl="1"/>
            <a:r>
              <a:rPr lang="el-GR" altLang="el-GR" dirty="0" smtClean="0"/>
              <a:t>Αρχεία σελιδοποίησης, αδρανοποίησης και ημερολογίου</a:t>
            </a:r>
          </a:p>
          <a:p>
            <a:pPr lvl="1"/>
            <a:r>
              <a:rPr lang="el-GR" altLang="el-GR" dirty="0" smtClean="0"/>
              <a:t>Συνήθως σταθερού μεγέθους</a:t>
            </a:r>
            <a:r>
              <a:rPr lang="en-US" altLang="el-GR" dirty="0" smtClean="0"/>
              <a:t>,</a:t>
            </a:r>
            <a:r>
              <a:rPr lang="el-GR" altLang="el-GR" dirty="0" smtClean="0"/>
              <a:t> δεν μετακινούνται ποτέ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4570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συστημάτων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4:</a:t>
            </a:r>
            <a:r>
              <a:rPr lang="en-US" b="1" dirty="0"/>
              <a:t> </a:t>
            </a:r>
            <a:r>
              <a:rPr lang="el-GR" dirty="0"/>
              <a:t>Συστήματα Αρχείων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αρχείων </a:t>
            </a:r>
            <a:r>
              <a:rPr lang="en-US" altLang="el-GR" sz="3600" dirty="0" smtClean="0"/>
              <a:t>CD-ROM</a:t>
            </a:r>
            <a:r>
              <a:rPr lang="el-GR" altLang="el-GR" sz="3600" dirty="0" smtClean="0"/>
              <a:t> (1</a:t>
            </a:r>
            <a:r>
              <a:rPr lang="el-GR" sz="3600" dirty="0"/>
              <a:t> από 5</a:t>
            </a:r>
            <a:r>
              <a:rPr lang="el-GR" altLang="el-GR" sz="3600" dirty="0" smtClean="0"/>
              <a:t>)</a:t>
            </a:r>
            <a:endParaRPr lang="en-US" altLang="el-GR" sz="3600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Χρησιμοποιούνται για μέσα που γράφονται μία φορά</a:t>
            </a:r>
          </a:p>
          <a:p>
            <a:pPr lvl="1"/>
            <a:r>
              <a:rPr lang="el-GR" altLang="el-GR" dirty="0" smtClean="0"/>
              <a:t>Δεν χρειάζεται να παρακολουθούν τον ελεύθερο χώρο</a:t>
            </a:r>
          </a:p>
          <a:p>
            <a:pPr lvl="1"/>
            <a:r>
              <a:rPr lang="el-GR" altLang="el-GR" dirty="0" smtClean="0"/>
              <a:t>Ακόμη και όταν προστίθενται αρχεία, πάνε στο τέλος</a:t>
            </a:r>
          </a:p>
          <a:p>
            <a:r>
              <a:rPr lang="el-GR" altLang="el-GR" dirty="0" smtClean="0"/>
              <a:t>Το σύστημα </a:t>
            </a:r>
            <a:r>
              <a:rPr lang="en-US" altLang="el-GR" dirty="0" smtClean="0"/>
              <a:t>ISO 9660</a:t>
            </a:r>
          </a:p>
          <a:p>
            <a:pPr lvl="1"/>
            <a:r>
              <a:rPr lang="el-GR" altLang="el-GR" dirty="0" smtClean="0"/>
              <a:t>Τα </a:t>
            </a:r>
            <a:r>
              <a:rPr lang="en-US" altLang="el-GR" dirty="0" smtClean="0"/>
              <a:t>CD-ROM</a:t>
            </a:r>
            <a:r>
              <a:rPr lang="el-GR" altLang="el-GR" dirty="0" smtClean="0"/>
              <a:t> έχουν μία μόνο σπειροειδή τροχιά</a:t>
            </a:r>
          </a:p>
          <a:p>
            <a:pPr lvl="1"/>
            <a:r>
              <a:rPr lang="el-GR" altLang="el-GR" dirty="0" smtClean="0"/>
              <a:t>Στην τροχιά γράφεται ακολουθία μπλοκ των 2352 </a:t>
            </a:r>
            <a:r>
              <a:rPr lang="en-US" altLang="el-GR" dirty="0" smtClean="0"/>
              <a:t>byte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καθαρό μέγεθος είναι 2048 </a:t>
            </a:r>
            <a:r>
              <a:rPr lang="en-US" altLang="el-GR" dirty="0" smtClean="0"/>
              <a:t>byte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Αρχικά έχουμε 16 μπλοκ εκτός προτύπου</a:t>
            </a:r>
          </a:p>
          <a:p>
            <a:pPr lvl="1"/>
            <a:r>
              <a:rPr lang="el-GR" altLang="el-GR" dirty="0" smtClean="0"/>
              <a:t>Ακολουθεί μπλοκ με κύριο περιγραφέα μονάδας</a:t>
            </a:r>
          </a:p>
          <a:p>
            <a:pPr lvl="2"/>
            <a:r>
              <a:rPr lang="el-GR" altLang="el-GR" dirty="0" smtClean="0"/>
              <a:t>Πλήθος μπλοκ, μπλοκ βασικού καταλόγου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5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Εισαγωγή 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Αρχεία: λογική αφαίρεση της αποθήκευσης</a:t>
            </a:r>
          </a:p>
          <a:p>
            <a:pPr lvl="1"/>
            <a:r>
              <a:rPr lang="el-GR" altLang="el-GR" dirty="0" smtClean="0"/>
              <a:t>Λογικές μονάδες πληροφοριών</a:t>
            </a:r>
          </a:p>
          <a:p>
            <a:pPr lvl="1"/>
            <a:r>
              <a:rPr lang="el-GR" altLang="el-GR" dirty="0" smtClean="0"/>
              <a:t>Οι πληροφορίες στα αρχεία είναι μόνιμες</a:t>
            </a:r>
          </a:p>
          <a:p>
            <a:r>
              <a:rPr lang="el-GR" altLang="el-GR" dirty="0" smtClean="0"/>
              <a:t>Σύστημα αρχείων </a:t>
            </a:r>
            <a:r>
              <a:rPr lang="en-US" altLang="el-GR" dirty="0" smtClean="0"/>
              <a:t>(file system)</a:t>
            </a:r>
          </a:p>
          <a:p>
            <a:pPr lvl="1"/>
            <a:r>
              <a:rPr lang="el-GR" altLang="el-GR" dirty="0" smtClean="0"/>
              <a:t>Υποστηρίζει λειτουργίες επί των αρχείων</a:t>
            </a:r>
          </a:p>
          <a:p>
            <a:pPr lvl="2"/>
            <a:r>
              <a:rPr lang="el-GR" altLang="el-GR" dirty="0" smtClean="0"/>
              <a:t>Όψη χρήστη – εικονική μηχανή</a:t>
            </a:r>
          </a:p>
          <a:p>
            <a:pPr lvl="1"/>
            <a:r>
              <a:rPr lang="el-GR" altLang="el-GR" dirty="0" smtClean="0"/>
              <a:t>Υλοποιεί αλγόριθμους διαχείρισης των μέσων</a:t>
            </a:r>
          </a:p>
          <a:p>
            <a:pPr lvl="2"/>
            <a:r>
              <a:rPr lang="el-GR" altLang="el-GR" dirty="0" smtClean="0"/>
              <a:t>Όψη συστήματος – διαχειριστής πόρων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8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αρχείων </a:t>
            </a:r>
            <a:r>
              <a:rPr lang="en-US" altLang="el-GR" sz="3600" dirty="0"/>
              <a:t>CD-ROM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(2</a:t>
            </a:r>
            <a:r>
              <a:rPr lang="el-GR" sz="3600" dirty="0"/>
              <a:t> από 5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71684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2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Κατάλογοι στα </a:t>
            </a:r>
            <a:r>
              <a:rPr lang="en-US" altLang="el-GR" dirty="0" smtClean="0"/>
              <a:t>CD-ROM</a:t>
            </a:r>
          </a:p>
          <a:p>
            <a:pPr lvl="1"/>
            <a:r>
              <a:rPr lang="en-US" altLang="el-GR" sz="2600" dirty="0"/>
              <a:t>K</a:t>
            </a:r>
            <a:r>
              <a:rPr lang="el-GR" altLang="el-GR" sz="2600" dirty="0" smtClean="0"/>
              <a:t>αταχωρίσεις καταλόγου μεταβλητού μήκους</a:t>
            </a:r>
          </a:p>
          <a:p>
            <a:pPr lvl="2"/>
            <a:r>
              <a:rPr lang="el-GR" altLang="el-GR" sz="2600" dirty="0" smtClean="0"/>
              <a:t>Η τελευταία περιέχει ένα </a:t>
            </a:r>
            <a:r>
              <a:rPr lang="en-US" altLang="el-GR" sz="2600" dirty="0" smtClean="0"/>
              <a:t>bit</a:t>
            </a:r>
            <a:r>
              <a:rPr lang="el-GR" altLang="el-GR" sz="2600" dirty="0" smtClean="0"/>
              <a:t> τερματισμού</a:t>
            </a:r>
          </a:p>
          <a:p>
            <a:pPr lvl="1"/>
            <a:r>
              <a:rPr lang="el-GR" altLang="el-GR" sz="2600" dirty="0" smtClean="0"/>
              <a:t>Δυαδικά πεδία και σε </a:t>
            </a:r>
            <a:r>
              <a:rPr lang="en-US" altLang="el-GR" sz="2600" dirty="0" smtClean="0"/>
              <a:t>little</a:t>
            </a:r>
            <a:r>
              <a:rPr lang="el-GR" altLang="el-GR" sz="2600" dirty="0" smtClean="0"/>
              <a:t> και σε </a:t>
            </a:r>
            <a:r>
              <a:rPr lang="en-US" altLang="el-GR" sz="2600" dirty="0" smtClean="0"/>
              <a:t>big endian</a:t>
            </a:r>
          </a:p>
          <a:p>
            <a:pPr lvl="1"/>
            <a:r>
              <a:rPr lang="el-GR" altLang="el-GR" sz="2600" dirty="0" smtClean="0"/>
              <a:t>Το πρώτο πεδίο δείχνει το μήκος της καταχώρισης</a:t>
            </a:r>
          </a:p>
          <a:p>
            <a:pPr lvl="1"/>
            <a:r>
              <a:rPr lang="el-GR" altLang="el-GR" sz="2600" dirty="0" smtClean="0"/>
              <a:t>Πρώτο μπλοκ αρχείου και πλήθος μπλοκ αρχείου</a:t>
            </a:r>
          </a:p>
          <a:p>
            <a:pPr lvl="1"/>
            <a:r>
              <a:rPr lang="el-GR" altLang="el-GR" sz="2600" dirty="0" smtClean="0"/>
              <a:t>Ώρα και ημερομηνία εγγραφής αρχείου</a:t>
            </a:r>
          </a:p>
          <a:p>
            <a:pPr lvl="2"/>
            <a:r>
              <a:rPr lang="el-GR" altLang="el-GR" sz="2600" dirty="0" smtClean="0"/>
              <a:t>Από το 1900, με ζώνη ώρας</a:t>
            </a:r>
          </a:p>
        </p:txBody>
      </p:sp>
      <p:pic>
        <p:nvPicPr>
          <p:cNvPr id="71682" name="Picture 8" descr="Δυαδικά πεδία σε καταχώρηση καταλόγου μεταβλητού μήκους σε CD-ROM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124744"/>
            <a:ext cx="6261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4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αρχείων </a:t>
            </a:r>
            <a:r>
              <a:rPr lang="en-US" altLang="el-GR" sz="3600" dirty="0"/>
              <a:t>CD-ROM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(3</a:t>
            </a:r>
            <a:r>
              <a:rPr lang="el-GR" sz="3600" dirty="0"/>
              <a:t> από 5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Κατάλογοι στα </a:t>
            </a:r>
            <a:r>
              <a:rPr lang="en-US" altLang="el-GR" dirty="0" smtClean="0"/>
              <a:t>CD-ROM</a:t>
            </a:r>
          </a:p>
          <a:p>
            <a:pPr lvl="1"/>
            <a:r>
              <a:rPr lang="el-GR" altLang="el-GR" dirty="0"/>
              <a:t>Σημαίες: κρυφό αρχείο, αρχείο ή κατάλογος</a:t>
            </a:r>
          </a:p>
          <a:p>
            <a:pPr lvl="1"/>
            <a:r>
              <a:rPr lang="en-US" altLang="el-GR" dirty="0"/>
              <a:t>CD</a:t>
            </a:r>
            <a:r>
              <a:rPr lang="el-GR" altLang="el-GR" dirty="0"/>
              <a:t> που ανήκει το αρχείο (σε ένα σύνολο </a:t>
            </a:r>
            <a:r>
              <a:rPr lang="en-US" altLang="el-GR" dirty="0"/>
              <a:t>CD)</a:t>
            </a:r>
            <a:endParaRPr lang="el-GR" altLang="el-GR" dirty="0"/>
          </a:p>
          <a:p>
            <a:pPr lvl="1"/>
            <a:r>
              <a:rPr lang="el-GR" altLang="el-GR" dirty="0" smtClean="0"/>
              <a:t>Μήκος ονόματος αρχείου</a:t>
            </a:r>
          </a:p>
          <a:p>
            <a:pPr lvl="1"/>
            <a:r>
              <a:rPr lang="el-GR" altLang="el-GR" dirty="0" smtClean="0"/>
              <a:t>Όνομα, τελεία, προέκταση, ερωτηματικό, έκδοση</a:t>
            </a:r>
          </a:p>
          <a:p>
            <a:pPr lvl="2"/>
            <a:r>
              <a:rPr lang="el-GR" altLang="el-GR" dirty="0" smtClean="0"/>
              <a:t>Επιτρέπονται κεφαλαία γράμματα, αριθμοί και _</a:t>
            </a:r>
          </a:p>
          <a:p>
            <a:pPr lvl="1"/>
            <a:r>
              <a:rPr lang="el-GR" altLang="el-GR" dirty="0" smtClean="0"/>
              <a:t>Κανόνας 8+3 για όνομα και προέκταση (</a:t>
            </a:r>
            <a:r>
              <a:rPr lang="en-US" altLang="el-GR" dirty="0" smtClean="0"/>
              <a:t>MS-DOS)</a:t>
            </a:r>
          </a:p>
          <a:p>
            <a:pPr lvl="1"/>
            <a:r>
              <a:rPr lang="el-GR" altLang="el-GR" dirty="0" smtClean="0"/>
              <a:t>Συμπλήρωμα ώστε η καταχώριση να έχει άρτιο μήκος</a:t>
            </a:r>
          </a:p>
          <a:p>
            <a:pPr lvl="1"/>
            <a:r>
              <a:rPr lang="el-GR" altLang="el-GR" dirty="0" smtClean="0"/>
              <a:t>Προαιρετικό πεδίο για χρήση από κάθε σύστημα</a:t>
            </a:r>
          </a:p>
          <a:p>
            <a:pPr lvl="1"/>
            <a:r>
              <a:rPr lang="el-GR" altLang="el-GR" dirty="0" smtClean="0"/>
              <a:t>Αλφαβητική ταξινόμηση εκτός από «.» και «..»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61627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αρχείων </a:t>
            </a:r>
            <a:r>
              <a:rPr lang="en-US" altLang="el-GR" sz="3600" dirty="0"/>
              <a:t>CD-ROM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(4</a:t>
            </a:r>
            <a:r>
              <a:rPr lang="el-GR" sz="3600" dirty="0"/>
              <a:t> από 5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Επίπεδα συμβατότητας </a:t>
            </a:r>
            <a:r>
              <a:rPr lang="en-US" altLang="el-GR" dirty="0"/>
              <a:t>ISO 9660</a:t>
            </a:r>
          </a:p>
          <a:p>
            <a:pPr lvl="1"/>
            <a:r>
              <a:rPr lang="el-GR" altLang="el-GR" dirty="0" smtClean="0"/>
              <a:t>Μέχρι 8 επίπεδα καταλόγων σε όλα τα επίπεδα</a:t>
            </a:r>
          </a:p>
          <a:p>
            <a:pPr lvl="1"/>
            <a:r>
              <a:rPr lang="el-GR" altLang="el-GR" dirty="0" smtClean="0"/>
              <a:t>Επίπεδο </a:t>
            </a:r>
            <a:r>
              <a:rPr lang="el-GR" altLang="el-GR" dirty="0"/>
              <a:t>1: ονόματα 8+3, κατάλογοι 8+0</a:t>
            </a:r>
          </a:p>
          <a:p>
            <a:pPr lvl="1"/>
            <a:r>
              <a:rPr lang="el-GR" altLang="el-GR" dirty="0"/>
              <a:t>Επίπεδο 2: ονόματα μέχρι 31 χαρακτήρες</a:t>
            </a:r>
          </a:p>
          <a:p>
            <a:pPr lvl="1"/>
            <a:r>
              <a:rPr lang="el-GR" altLang="el-GR" dirty="0"/>
              <a:t>Επίπεδο 3: Επιτρέπει μη συνεχή αρχεία</a:t>
            </a:r>
          </a:p>
          <a:p>
            <a:pPr lvl="1"/>
            <a:r>
              <a:rPr lang="el-GR" altLang="el-GR" dirty="0"/>
              <a:t>Χρήση κοινών τμημάτων για εξοικονόμηση χώρου</a:t>
            </a:r>
          </a:p>
          <a:p>
            <a:r>
              <a:rPr lang="el-GR" altLang="el-GR" dirty="0" smtClean="0"/>
              <a:t>Επεκτάσεις </a:t>
            </a:r>
            <a:r>
              <a:rPr lang="en-US" altLang="el-GR" dirty="0" smtClean="0"/>
              <a:t>Joliet</a:t>
            </a:r>
          </a:p>
          <a:p>
            <a:pPr lvl="1"/>
            <a:r>
              <a:rPr lang="el-GR" altLang="el-GR" dirty="0" smtClean="0"/>
              <a:t>Χρήση πεδίου συστήματος για επεκτάσεις </a:t>
            </a:r>
            <a:r>
              <a:rPr lang="en-US" altLang="el-GR" dirty="0" smtClean="0"/>
              <a:t>Windows</a:t>
            </a:r>
          </a:p>
          <a:p>
            <a:pPr lvl="1"/>
            <a:r>
              <a:rPr lang="el-GR" altLang="el-GR" dirty="0" smtClean="0"/>
              <a:t>Μεγάλα ονόματα αρχείων (64 χαρακτήρες) σε </a:t>
            </a:r>
            <a:r>
              <a:rPr lang="en-US" altLang="el-GR" dirty="0" smtClean="0"/>
              <a:t>Unicode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Πάνω από 8 επίπεδα καταλόγων</a:t>
            </a:r>
            <a:r>
              <a:rPr lang="en-US" altLang="el-GR" dirty="0" smtClean="0"/>
              <a:t>, </a:t>
            </a:r>
            <a:r>
              <a:rPr lang="el-GR" altLang="el-GR" dirty="0" smtClean="0"/>
              <a:t>ονόματα με προεκτάσεις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5081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αρχείων </a:t>
            </a:r>
            <a:r>
              <a:rPr lang="en-US" altLang="el-GR" sz="3600" dirty="0"/>
              <a:t>CD-ROM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(5</a:t>
            </a:r>
            <a:r>
              <a:rPr lang="el-GR" sz="3600" dirty="0"/>
              <a:t> από 5</a:t>
            </a:r>
            <a:r>
              <a:rPr lang="el-GR" altLang="el-GR" sz="3600" dirty="0" smtClean="0"/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Επεκτάσεις </a:t>
            </a:r>
            <a:r>
              <a:rPr lang="en-US" altLang="el-GR" dirty="0"/>
              <a:t>Rock Ridge</a:t>
            </a:r>
          </a:p>
          <a:p>
            <a:pPr lvl="1"/>
            <a:r>
              <a:rPr lang="el-GR" altLang="el-GR" dirty="0"/>
              <a:t>Χρήση πεδίου συστήματος για επεκτάσεις του </a:t>
            </a:r>
            <a:r>
              <a:rPr lang="en-US" altLang="el-GR" dirty="0"/>
              <a:t>UNIX</a:t>
            </a:r>
            <a:endParaRPr lang="el-GR" altLang="el-GR" dirty="0"/>
          </a:p>
          <a:p>
            <a:pPr lvl="1"/>
            <a:r>
              <a:rPr lang="el-GR" altLang="el-GR" dirty="0"/>
              <a:t>Υπάρχουν 8 πεδία επεκτάσεων</a:t>
            </a:r>
          </a:p>
          <a:p>
            <a:pPr lvl="1"/>
            <a:r>
              <a:rPr lang="en-US" altLang="el-GR" dirty="0"/>
              <a:t>PX:</a:t>
            </a:r>
            <a:r>
              <a:rPr lang="el-GR" altLang="el-GR" dirty="0"/>
              <a:t> </a:t>
            </a:r>
            <a:r>
              <a:rPr lang="en-US" altLang="el-GR" dirty="0"/>
              <a:t>bit </a:t>
            </a:r>
            <a:r>
              <a:rPr lang="el-GR" altLang="el-GR" dirty="0"/>
              <a:t>δικαιωμάτων </a:t>
            </a:r>
            <a:r>
              <a:rPr lang="en-US" altLang="el-GR" dirty="0"/>
              <a:t>rwx </a:t>
            </a:r>
            <a:r>
              <a:rPr lang="el-GR" altLang="el-GR" dirty="0"/>
              <a:t>και κατάστασης του </a:t>
            </a:r>
            <a:r>
              <a:rPr lang="en-US" altLang="el-GR" dirty="0"/>
              <a:t>UNIX</a:t>
            </a:r>
          </a:p>
          <a:p>
            <a:pPr lvl="1"/>
            <a:r>
              <a:rPr lang="en-US" altLang="el-GR" dirty="0"/>
              <a:t>PN: </a:t>
            </a:r>
            <a:r>
              <a:rPr lang="el-GR" altLang="el-GR" dirty="0"/>
              <a:t>αριθμοί αρχείων συσκευών (</a:t>
            </a:r>
            <a:r>
              <a:rPr lang="en-US" altLang="el-GR" dirty="0"/>
              <a:t>major </a:t>
            </a:r>
            <a:r>
              <a:rPr lang="el-GR" altLang="el-GR" dirty="0"/>
              <a:t>και </a:t>
            </a:r>
            <a:r>
              <a:rPr lang="en-US" altLang="el-GR" dirty="0"/>
              <a:t>minor)</a:t>
            </a:r>
          </a:p>
          <a:p>
            <a:pPr lvl="1"/>
            <a:r>
              <a:rPr lang="en-US" altLang="el-GR" dirty="0"/>
              <a:t>SL: </a:t>
            </a:r>
            <a:r>
              <a:rPr lang="el-GR" altLang="el-GR" dirty="0"/>
              <a:t>συμβολικός σύνδεσμος</a:t>
            </a:r>
            <a:endParaRPr lang="en-US" altLang="el-GR" dirty="0"/>
          </a:p>
          <a:p>
            <a:pPr lvl="1"/>
            <a:r>
              <a:rPr lang="en-US" altLang="el-GR" dirty="0"/>
              <a:t>NM</a:t>
            </a:r>
            <a:r>
              <a:rPr lang="el-GR" altLang="el-GR" dirty="0"/>
              <a:t>: μεγαλύτερο όνομα </a:t>
            </a:r>
            <a:r>
              <a:rPr lang="el-GR" altLang="el-GR" dirty="0" smtClean="0"/>
              <a:t>αρχείου </a:t>
            </a:r>
            <a:r>
              <a:rPr lang="el-GR" altLang="el-GR" dirty="0"/>
              <a:t>(τύπου </a:t>
            </a:r>
            <a:r>
              <a:rPr lang="en-US" altLang="el-GR" dirty="0"/>
              <a:t>UNIX)</a:t>
            </a:r>
          </a:p>
          <a:p>
            <a:pPr lvl="1"/>
            <a:r>
              <a:rPr lang="en-US" altLang="el-GR" dirty="0"/>
              <a:t>CL</a:t>
            </a:r>
            <a:r>
              <a:rPr lang="el-GR" altLang="el-GR" dirty="0"/>
              <a:t>/</a:t>
            </a:r>
            <a:r>
              <a:rPr lang="en-US" altLang="el-GR" dirty="0"/>
              <a:t>PL</a:t>
            </a:r>
            <a:r>
              <a:rPr lang="el-GR" altLang="el-GR" dirty="0"/>
              <a:t>/</a:t>
            </a:r>
            <a:r>
              <a:rPr lang="en-US" altLang="el-GR" dirty="0"/>
              <a:t>RE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παράκαμψη </a:t>
            </a:r>
            <a:r>
              <a:rPr lang="el-GR" altLang="el-GR" dirty="0" smtClean="0"/>
              <a:t>8 </a:t>
            </a:r>
            <a:r>
              <a:rPr lang="el-GR" altLang="el-GR" dirty="0"/>
              <a:t>επιπέδων στους καταλόγους</a:t>
            </a:r>
            <a:endParaRPr lang="en-US" altLang="el-GR" dirty="0"/>
          </a:p>
          <a:p>
            <a:pPr lvl="1"/>
            <a:r>
              <a:rPr lang="en-US" altLang="el-GR" dirty="0"/>
              <a:t>TF</a:t>
            </a:r>
            <a:r>
              <a:rPr lang="el-GR" altLang="el-GR" dirty="0"/>
              <a:t>: χρονοσφραγίδες </a:t>
            </a:r>
            <a:r>
              <a:rPr lang="el-GR" altLang="el-GR" dirty="0" smtClean="0"/>
              <a:t>αρχείου</a:t>
            </a:r>
          </a:p>
          <a:p>
            <a:pPr lvl="2"/>
            <a:r>
              <a:rPr lang="el-GR" altLang="el-GR" dirty="0" smtClean="0"/>
              <a:t>Δημιουργίας</a:t>
            </a:r>
            <a:r>
              <a:rPr lang="el-GR" altLang="el-GR" dirty="0"/>
              <a:t>, τροποποίησης, </a:t>
            </a:r>
            <a:r>
              <a:rPr lang="el-GR" altLang="el-GR" dirty="0" smtClean="0"/>
              <a:t>προσπέλασης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0191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1" descr="Καταχώρηση στο σύστημα αρχείων MS-DOS. 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Σύστημα </a:t>
            </a:r>
            <a:r>
              <a:rPr lang="el-GR" altLang="el-GR" dirty="0"/>
              <a:t>αρχείων</a:t>
            </a:r>
            <a:r>
              <a:rPr lang="en-US" altLang="el-GR" dirty="0"/>
              <a:t> </a:t>
            </a:r>
            <a:r>
              <a:rPr lang="en-US" altLang="el-GR" dirty="0" smtClean="0"/>
              <a:t>MS-DOS</a:t>
            </a:r>
            <a:r>
              <a:rPr lang="el-GR" altLang="el-GR" dirty="0" smtClean="0"/>
              <a:t> 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  <a:endParaRPr lang="en-US" altLang="el-GR" dirty="0"/>
          </a:p>
        </p:txBody>
      </p:sp>
      <p:pic>
        <p:nvPicPr>
          <p:cNvPr id="74754" name="Picture 8" descr="04-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54" y="1124744"/>
            <a:ext cx="4897214" cy="14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712968" cy="3816424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sz="3100" dirty="0" smtClean="0"/>
              <a:t>Οι επεκτάσεις του χρησιμοποιούνται ευρέως</a:t>
            </a:r>
          </a:p>
          <a:p>
            <a:r>
              <a:rPr lang="el-GR" altLang="el-GR" sz="3100" dirty="0" smtClean="0"/>
              <a:t>Μεταβλητό πλήθος καταχωρίσεων ανά κατάλογο</a:t>
            </a:r>
          </a:p>
          <a:p>
            <a:pPr lvl="1"/>
            <a:r>
              <a:rPr lang="el-GR" altLang="el-GR" dirty="0" smtClean="0"/>
              <a:t>Καταχωρίσεις σταθερού μεγέθους (32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Όνομα και προέκταση αρχείου (8+3)</a:t>
            </a:r>
          </a:p>
          <a:p>
            <a:pPr lvl="1"/>
            <a:r>
              <a:rPr lang="el-GR" altLang="el-GR" dirty="0" smtClean="0"/>
              <a:t>Χαρακτηριστικά: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μόνο ανάγνωση, κρυφό, σύστημα, αρχειοθέτηση</a:t>
            </a:r>
          </a:p>
          <a:p>
            <a:pPr lvl="1"/>
            <a:r>
              <a:rPr lang="el-GR" altLang="el-GR" dirty="0" smtClean="0"/>
              <a:t>Ημερομηνία/ώρα τελευταίας τροποποίησης (από το 1980)</a:t>
            </a:r>
          </a:p>
          <a:p>
            <a:pPr lvl="2"/>
            <a:r>
              <a:rPr lang="el-GR" altLang="el-GR" sz="2800" dirty="0" smtClean="0"/>
              <a:t>Πεδία για ώρα/λεπτά/δευτερόλεπτα και μέρα/μήνα χρόνο</a:t>
            </a:r>
          </a:p>
          <a:p>
            <a:pPr lvl="1"/>
            <a:r>
              <a:rPr lang="el-GR" altLang="el-GR" dirty="0" smtClean="0"/>
              <a:t>Πρώτο μπλοκ του αρχείου</a:t>
            </a:r>
          </a:p>
          <a:p>
            <a:pPr lvl="1"/>
            <a:r>
              <a:rPr lang="el-GR" altLang="el-GR" dirty="0" smtClean="0"/>
              <a:t>Μέγεθος σε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(έως 2</a:t>
            </a:r>
            <a:r>
              <a:rPr lang="el-GR" altLang="el-GR" baseline="30000" dirty="0" smtClean="0"/>
              <a:t>32</a:t>
            </a:r>
            <a:r>
              <a:rPr lang="el-GR" altLang="el-GR" dirty="0" smtClean="0"/>
              <a:t>, πρακτικά μικρότερο)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6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Σύστημα αρχείων</a:t>
            </a:r>
            <a:r>
              <a:rPr lang="en-US" altLang="el-GR" dirty="0"/>
              <a:t> MS-DOS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Πίνακας κατανομής αρχείων στη μνήμη (</a:t>
            </a:r>
            <a:r>
              <a:rPr lang="en-US" altLang="el-GR" dirty="0" smtClean="0"/>
              <a:t>FAT)</a:t>
            </a:r>
          </a:p>
          <a:p>
            <a:pPr lvl="1"/>
            <a:r>
              <a:rPr lang="el-GR" altLang="el-GR" dirty="0" smtClean="0"/>
              <a:t>Ο κατάλογος δείχνει στην πρώτη θέση</a:t>
            </a:r>
          </a:p>
          <a:p>
            <a:pPr lvl="1"/>
            <a:r>
              <a:rPr lang="el-GR" altLang="el-GR" dirty="0" smtClean="0"/>
              <a:t>Οι υπόλοιπες θέσεις είναι δείκτες μέσα στον πίνακα</a:t>
            </a:r>
          </a:p>
          <a:p>
            <a:pPr lvl="1"/>
            <a:r>
              <a:rPr lang="el-GR" altLang="el-GR" dirty="0" smtClean="0"/>
              <a:t>Συστοιχίες: πολλαπλάσια του 512 (ένας τομέας)</a:t>
            </a:r>
          </a:p>
          <a:p>
            <a:r>
              <a:rPr lang="en-US" altLang="el-GR" dirty="0" smtClean="0"/>
              <a:t>FAT-12</a:t>
            </a:r>
            <a:r>
              <a:rPr lang="el-GR" altLang="el-GR" dirty="0" smtClean="0"/>
              <a:t> με συστοιχίες των 512 </a:t>
            </a:r>
            <a:r>
              <a:rPr lang="en-US" altLang="el-GR" dirty="0" smtClean="0"/>
              <a:t>byte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Μέγεθος συστήματος αρχείων έως 2 </a:t>
            </a:r>
            <a:r>
              <a:rPr lang="en-US" altLang="el-GR" dirty="0" smtClean="0"/>
              <a:t>MB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FAT</a:t>
            </a:r>
            <a:r>
              <a:rPr lang="el-GR" altLang="el-GR" dirty="0" smtClean="0"/>
              <a:t> με 4 </a:t>
            </a:r>
            <a:r>
              <a:rPr lang="en-US" altLang="el-GR" dirty="0"/>
              <a:t>K</a:t>
            </a:r>
            <a:r>
              <a:rPr lang="el-GR" altLang="el-GR" dirty="0" smtClean="0"/>
              <a:t> καταχωρίσεις των 2 </a:t>
            </a:r>
            <a:r>
              <a:rPr lang="en-US" altLang="el-GR" dirty="0" smtClean="0"/>
              <a:t>byte (16 bit</a:t>
            </a:r>
            <a:r>
              <a:rPr lang="el-GR" altLang="el-GR" dirty="0" smtClean="0"/>
              <a:t> για ταχύτητα)</a:t>
            </a:r>
          </a:p>
          <a:p>
            <a:r>
              <a:rPr lang="en-US" altLang="el-GR" dirty="0" smtClean="0"/>
              <a:t>FAT-16</a:t>
            </a:r>
            <a:r>
              <a:rPr lang="el-GR" altLang="el-GR" dirty="0" smtClean="0"/>
              <a:t> με συστοιχίες έως 32 </a:t>
            </a:r>
            <a:r>
              <a:rPr lang="en-US" altLang="el-GR" dirty="0" smtClean="0"/>
              <a:t>KB</a:t>
            </a:r>
          </a:p>
          <a:p>
            <a:pPr lvl="1"/>
            <a:r>
              <a:rPr lang="en-US" altLang="el-GR" dirty="0" smtClean="0"/>
              <a:t>FAT </a:t>
            </a:r>
            <a:r>
              <a:rPr lang="el-GR" altLang="el-GR" dirty="0" smtClean="0"/>
              <a:t>με 64 Κ καταχωρίσεις των 2 </a:t>
            </a:r>
            <a:r>
              <a:rPr lang="en-US" altLang="el-GR" dirty="0" smtClean="0"/>
              <a:t>byte</a:t>
            </a:r>
          </a:p>
          <a:p>
            <a:pPr lvl="1"/>
            <a:r>
              <a:rPr lang="el-GR" altLang="el-GR" dirty="0" smtClean="0"/>
              <a:t>Έως 2 </a:t>
            </a:r>
            <a:r>
              <a:rPr lang="en-US" altLang="el-GR" dirty="0" smtClean="0"/>
              <a:t>GB</a:t>
            </a:r>
            <a:r>
              <a:rPr lang="el-GR" altLang="el-GR" dirty="0" smtClean="0"/>
              <a:t> ανά διαμέρισμα δίσκου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7152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Σύστημα αρχείων</a:t>
            </a:r>
            <a:r>
              <a:rPr lang="en-US" altLang="el-GR" dirty="0"/>
              <a:t> MS-DOS</a:t>
            </a:r>
            <a:r>
              <a:rPr lang="el-GR" altLang="el-GR" dirty="0"/>
              <a:t> </a:t>
            </a:r>
            <a:r>
              <a:rPr lang="el-GR" altLang="el-GR" dirty="0" smtClean="0"/>
              <a:t>(3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77500" lnSpcReduction="20000"/>
          </a:bodyPr>
          <a:lstStyle/>
          <a:p>
            <a:r>
              <a:rPr lang="en-US" altLang="el-GR" dirty="0" smtClean="0"/>
              <a:t>FAT-32</a:t>
            </a:r>
            <a:r>
              <a:rPr lang="el-GR" altLang="el-GR" dirty="0" smtClean="0"/>
              <a:t> με συστοιχίες έως 32 </a:t>
            </a:r>
            <a:r>
              <a:rPr lang="en-US" altLang="el-GR" dirty="0" smtClean="0"/>
              <a:t>KB</a:t>
            </a:r>
          </a:p>
          <a:p>
            <a:pPr lvl="1"/>
            <a:r>
              <a:rPr lang="el-GR" altLang="el-GR" dirty="0" smtClean="0"/>
              <a:t>Στην πραγματικότητα δείκτες των 28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Θεωρητικά υποστηρίζει διαμερίσματα μέχρι 8 </a:t>
            </a:r>
            <a:r>
              <a:rPr lang="en-US" altLang="el-GR" dirty="0" smtClean="0"/>
              <a:t>TB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Στην πράξη μέχρι 2 </a:t>
            </a:r>
            <a:r>
              <a:rPr lang="en-US" altLang="el-GR" dirty="0" smtClean="0"/>
              <a:t>TB</a:t>
            </a:r>
            <a:r>
              <a:rPr lang="el-GR" altLang="el-GR" dirty="0" smtClean="0"/>
              <a:t> γιατί το μέγεθος είναι σε τομείς!</a:t>
            </a:r>
          </a:p>
          <a:p>
            <a:r>
              <a:rPr lang="el-GR" altLang="el-GR" dirty="0" smtClean="0"/>
              <a:t>Παρακολούθηση ελεύθερων συστοιχιών μέσω του </a:t>
            </a:r>
            <a:r>
              <a:rPr lang="en-US" altLang="el-GR" dirty="0" smtClean="0"/>
              <a:t>FAT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Ειδικός κωδικός για τις ελεύθερες συστοιχίες</a:t>
            </a:r>
          </a:p>
        </p:txBody>
      </p:sp>
      <p:pic>
        <p:nvPicPr>
          <p:cNvPr id="76806" name="Picture 8" descr="Πίνακας μεγέθους μπλόκ για FAT-12, FAT-16 και FAT-3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04" y="1196752"/>
            <a:ext cx="56896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5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Σύστημα αρχείων</a:t>
            </a:r>
            <a:r>
              <a:rPr lang="en-US" altLang="el-GR" dirty="0"/>
              <a:t> </a:t>
            </a:r>
            <a:r>
              <a:rPr lang="en-US" altLang="el-GR" dirty="0" smtClean="0"/>
              <a:t>UNIX V7 </a:t>
            </a:r>
            <a:r>
              <a:rPr lang="el-GR" altLang="el-GR" dirty="0" smtClean="0"/>
              <a:t>(1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77830" name="Picture 8" descr="Ο κατάλογος στο UNIX v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200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2863329"/>
            <a:ext cx="8382000" cy="3662015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Βασική μορφή δένδρου</a:t>
            </a:r>
          </a:p>
          <a:p>
            <a:pPr lvl="1"/>
            <a:r>
              <a:rPr lang="el-GR" altLang="el-GR" dirty="0" smtClean="0"/>
              <a:t>Μετατρέπεται σε ακυκλικό γράφο με τους συνδέσμους</a:t>
            </a:r>
          </a:p>
          <a:p>
            <a:r>
              <a:rPr lang="el-GR" altLang="el-GR" dirty="0" smtClean="0"/>
              <a:t>Ονόματα αρχείων έως 14 χαρακτήρες</a:t>
            </a:r>
          </a:p>
          <a:p>
            <a:pPr lvl="1"/>
            <a:r>
              <a:rPr lang="el-GR" altLang="el-GR" dirty="0" smtClean="0"/>
              <a:t>Επιτρέπεται το σύνολο </a:t>
            </a:r>
            <a:r>
              <a:rPr lang="en-US" altLang="el-GR" dirty="0" smtClean="0"/>
              <a:t>ASCII</a:t>
            </a:r>
            <a:r>
              <a:rPr lang="el-GR" altLang="el-GR" dirty="0" smtClean="0"/>
              <a:t> εκτός από το /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το </a:t>
            </a:r>
            <a:r>
              <a:rPr lang="en-US" altLang="el-GR" dirty="0" smtClean="0"/>
              <a:t>NUL</a:t>
            </a:r>
          </a:p>
          <a:p>
            <a:r>
              <a:rPr lang="el-GR" altLang="el-GR" dirty="0" smtClean="0"/>
              <a:t>Ο κατάλογος περιέχει καταχωρίσεις </a:t>
            </a:r>
            <a:r>
              <a:rPr lang="en-US" altLang="el-GR" dirty="0" smtClean="0"/>
              <a:t>16 byte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Αριθμός κόμβου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όνομα αρχείου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Μέχρι 2</a:t>
            </a:r>
            <a:r>
              <a:rPr lang="el-GR" altLang="el-GR" baseline="30000" dirty="0" smtClean="0"/>
              <a:t>16</a:t>
            </a:r>
            <a:r>
              <a:rPr lang="el-GR" altLang="el-GR" dirty="0" smtClean="0"/>
              <a:t> αρχεία ανά διαμέρισμα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1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Σύστημα αρχείων</a:t>
            </a:r>
            <a:r>
              <a:rPr lang="en-US" altLang="el-GR" dirty="0"/>
              <a:t> UNIX V7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dirty="0"/>
              <a:t> από 3</a:t>
            </a:r>
            <a:r>
              <a:rPr lang="el-GR" altLang="el-GR" dirty="0" smtClean="0"/>
              <a:t>)</a:t>
            </a:r>
          </a:p>
        </p:txBody>
      </p:sp>
      <p:pic>
        <p:nvPicPr>
          <p:cNvPr id="78850" name="Picture 8" descr="Περιεχόμενα κόμβου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9340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Content Placeholder 2"/>
          <p:cNvSpPr>
            <a:spLocks noGrp="1"/>
          </p:cNvSpPr>
          <p:nvPr>
            <p:ph idx="1"/>
          </p:nvPr>
        </p:nvSpPr>
        <p:spPr>
          <a:xfrm>
            <a:off x="381000" y="3789040"/>
            <a:ext cx="8439472" cy="273630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Περιεχόμενα </a:t>
            </a:r>
            <a:r>
              <a:rPr lang="el-GR" altLang="el-GR" dirty="0"/>
              <a:t>κόμβου </a:t>
            </a:r>
            <a:r>
              <a:rPr lang="en-US" altLang="el-GR" dirty="0"/>
              <a:t>i</a:t>
            </a:r>
          </a:p>
          <a:p>
            <a:pPr lvl="1"/>
            <a:r>
              <a:rPr lang="el-GR" altLang="el-GR" dirty="0"/>
              <a:t>Μέγεθος αρχείου, χρόνοι,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Ιδιοκτήτης</a:t>
            </a:r>
            <a:r>
              <a:rPr lang="el-GR" altLang="el-GR" dirty="0"/>
              <a:t>, ομάδα, </a:t>
            </a:r>
            <a:r>
              <a:rPr lang="en-US" altLang="el-GR" dirty="0"/>
              <a:t>bit </a:t>
            </a:r>
            <a:r>
              <a:rPr lang="el-GR" altLang="el-GR" dirty="0"/>
              <a:t>προστασίας</a:t>
            </a:r>
          </a:p>
          <a:p>
            <a:pPr lvl="1"/>
            <a:r>
              <a:rPr lang="el-GR" altLang="el-GR" dirty="0"/>
              <a:t>Μετρητής συνδέσμων προς τον κόμβο</a:t>
            </a:r>
          </a:p>
          <a:p>
            <a:pPr lvl="1"/>
            <a:r>
              <a:rPr lang="el-GR" altLang="el-GR" dirty="0" smtClean="0"/>
              <a:t>Οι πρώτες 10 διευθύνσεις αποθηκεύονται στον κόμβο</a:t>
            </a:r>
          </a:p>
          <a:p>
            <a:pPr lvl="2"/>
            <a:r>
              <a:rPr lang="el-GR" altLang="el-GR" dirty="0" smtClean="0"/>
              <a:t>Τρεις δείκτες σε μπλοκ πρόσθετων δεικτών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07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Σύστημα αρχείων</a:t>
            </a:r>
            <a:r>
              <a:rPr lang="en-US" altLang="el-GR" dirty="0"/>
              <a:t> UNIX V7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dirty="0"/>
              <a:t> από </a:t>
            </a:r>
            <a:r>
              <a:rPr 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pic>
        <p:nvPicPr>
          <p:cNvPr id="79878" name="Picture 8" descr="Παράδειγμα: Αναζήτηση αρχείου /usr/ast/mbo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02" y="1196752"/>
            <a:ext cx="496887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95536" y="4115117"/>
            <a:ext cx="8568952" cy="2232248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Αναζήτηση αρχείου </a:t>
            </a:r>
            <a:r>
              <a:rPr lang="en-US" altLang="el-GR" dirty="0" smtClean="0"/>
              <a:t>/usr/ast/mbox</a:t>
            </a:r>
          </a:p>
          <a:p>
            <a:pPr lvl="1"/>
            <a:r>
              <a:rPr lang="el-GR" altLang="el-GR" dirty="0" smtClean="0"/>
              <a:t>Ξεκινάμε από τον κόμβο </a:t>
            </a:r>
            <a:r>
              <a:rPr lang="en-US" altLang="el-GR" dirty="0" smtClean="0"/>
              <a:t>i</a:t>
            </a:r>
            <a:r>
              <a:rPr lang="el-GR" altLang="el-GR" dirty="0" smtClean="0"/>
              <a:t> του βασικού καταλόγου</a:t>
            </a:r>
          </a:p>
          <a:p>
            <a:pPr lvl="1"/>
            <a:r>
              <a:rPr lang="el-GR" altLang="el-GR" dirty="0" smtClean="0"/>
              <a:t>Από εκεί διαβάζουμε τα δεδομένα του καταλόγου</a:t>
            </a:r>
          </a:p>
          <a:p>
            <a:pPr lvl="1"/>
            <a:r>
              <a:rPr lang="el-GR" altLang="el-GR" dirty="0" smtClean="0"/>
              <a:t>Σε κάθε στάδιο διαβάζουμε κόμβο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μετά τα δεδομένα</a:t>
            </a:r>
          </a:p>
          <a:p>
            <a:pPr lvl="1"/>
            <a:r>
              <a:rPr lang="el-GR" altLang="el-GR" dirty="0" smtClean="0"/>
              <a:t>Οι κατάλογοι περιέχουν και καταχωρίσεις «.» και «..»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7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E3720DBD-3413-4F8A-BE47-498BD9DF910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5017</Words>
  <Application>Microsoft Office PowerPoint</Application>
  <PresentationFormat>On-screen Show (4:3)</PresentationFormat>
  <Paragraphs>872</Paragraphs>
  <Slides>100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Εισαγωγή</vt:lpstr>
      <vt:lpstr>Εισαγωγή (1 από 3)</vt:lpstr>
      <vt:lpstr>Εισαγωγή (2 από 3)</vt:lpstr>
      <vt:lpstr>Εισαγωγή (3 από 3)</vt:lpstr>
      <vt:lpstr>Αρχεία</vt:lpstr>
      <vt:lpstr>Ονομασία αρχείων (1 από 3)</vt:lpstr>
      <vt:lpstr>Ονομασία αρχείων (2 από 3)</vt:lpstr>
      <vt:lpstr>Ονομασία αρχείων (3 από 3)</vt:lpstr>
      <vt:lpstr>Δομή των αρχείων (1 από 2)</vt:lpstr>
      <vt:lpstr>Δομή των αρχείων (2 από 2)</vt:lpstr>
      <vt:lpstr>Τύποι αρχείων (1 από 4)</vt:lpstr>
      <vt:lpstr>Τύποι αρχείων (2 από 4)</vt:lpstr>
      <vt:lpstr>Τύποι αρχείων (3 από 4)</vt:lpstr>
      <vt:lpstr>Τύποι αρχείων (4 από 4)</vt:lpstr>
      <vt:lpstr>Πρόσβαση στα αρχεία</vt:lpstr>
      <vt:lpstr>Χαρακτηριστικά αρχείων (1 από 3)</vt:lpstr>
      <vt:lpstr>Χαρακτηριστικά αρχείων (2 από 3)</vt:lpstr>
      <vt:lpstr>Χαρακτηριστικά αρχείων (3 από 3)</vt:lpstr>
      <vt:lpstr>Λειτουργίες αρχείων (1 από 3)</vt:lpstr>
      <vt:lpstr>Λειτουργίες αρχείων (2 από 3)</vt:lpstr>
      <vt:lpstr>Λειτουργίες αρχείων (3 από 3)</vt:lpstr>
      <vt:lpstr>Παράδειγμα προγράμματος (1 από 4)</vt:lpstr>
      <vt:lpstr>Παράδειγμα προγράμματος (2 από 4)</vt:lpstr>
      <vt:lpstr>Παράδειγμα προγράμματος (3 από 4)</vt:lpstr>
      <vt:lpstr>Παράδειγμα προγράμματος (4 από 4)</vt:lpstr>
      <vt:lpstr>Κατάλογοι</vt:lpstr>
      <vt:lpstr>Κατάλογοι ενός επιπέδου</vt:lpstr>
      <vt:lpstr>Ιεραρχικοί κατάλογοι</vt:lpstr>
      <vt:lpstr>Ονόματα διαδρομών (1 από 3)</vt:lpstr>
      <vt:lpstr>Ονόματα διαδρομών (2 από 3)</vt:lpstr>
      <vt:lpstr>Ονόματα διαδρομών (3 από 3)</vt:lpstr>
      <vt:lpstr>Λειτουργίες καταλόγων (1 από 3)</vt:lpstr>
      <vt:lpstr>Λειτουργίες καταλόγων (2 από 3)</vt:lpstr>
      <vt:lpstr>Λειτουργίες καταλόγων (3 από 3)</vt:lpstr>
      <vt:lpstr>Υλοποίηση συστήματος αρχείων</vt:lpstr>
      <vt:lpstr>Διάταξη συστήματος αρχείων (1 από 2)</vt:lpstr>
      <vt:lpstr>Διάταξη συστήματος αρχείων (2 από 2)</vt:lpstr>
      <vt:lpstr>Υλοποίηση των αρχείων (1 από 5)</vt:lpstr>
      <vt:lpstr>Υλοποίηση των αρχείων (2 από 5)</vt:lpstr>
      <vt:lpstr>Υλοποίηση των αρχείων (3 από 5)</vt:lpstr>
      <vt:lpstr>Υλοποίηση των αρχείων (4 από 5)</vt:lpstr>
      <vt:lpstr>Υλοποίηση των αρχείων (5 από 5)</vt:lpstr>
      <vt:lpstr>Υλοποίηση των καταλόγων (1 από 4)</vt:lpstr>
      <vt:lpstr>Υλοποίηση των καταλόγων (2 από 4)</vt:lpstr>
      <vt:lpstr>Υλοποίηση των καταλόγων (3 από 4)</vt:lpstr>
      <vt:lpstr>Υλοποίηση των καταλόγων (4 από 4)</vt:lpstr>
      <vt:lpstr>Κοινόχρηστα αρχεία (1 από 4)</vt:lpstr>
      <vt:lpstr>Κοινόχρηστα αρχεία (2 από 4)</vt:lpstr>
      <vt:lpstr>Κοινόχρηστα αρχεία (3 από 4)</vt:lpstr>
      <vt:lpstr>Κοινόχρηστα αρχεία (4 από 4)</vt:lpstr>
      <vt:lpstr>Καταγραφικά συστήματα (1 από 3)</vt:lpstr>
      <vt:lpstr>Καταγραφικά συστήματα (2 από 3)</vt:lpstr>
      <vt:lpstr>Καταγραφικά συστήματα (3 από 3)</vt:lpstr>
      <vt:lpstr>Ημερολογιακά συστήματα (1 από 2)</vt:lpstr>
      <vt:lpstr>Ημερολογιακά συστήματα (2 από 2)</vt:lpstr>
      <vt:lpstr>Εικονικά συστήματα (1 από 4)</vt:lpstr>
      <vt:lpstr>Εικονικά συστήματα (2 από 4)</vt:lpstr>
      <vt:lpstr>Εικονικά συστήματα (3 από 4)</vt:lpstr>
      <vt:lpstr>Εικονικά συστήματα (4 από 4)</vt:lpstr>
      <vt:lpstr>Διαχείριση και βελτιστοποίηση</vt:lpstr>
      <vt:lpstr>Διαχείριση χώρου δίσκου (1 από 7)</vt:lpstr>
      <vt:lpstr>Διαχείριση χώρου δίσκου (2 από 7)</vt:lpstr>
      <vt:lpstr>Διαχείριση χώρου δίσκου (3 από 7)</vt:lpstr>
      <vt:lpstr>Διαχείριση χώρου δίσκου (4 από 7)</vt:lpstr>
      <vt:lpstr>Διαχείριση χώρου δίσκου (5 από 7)</vt:lpstr>
      <vt:lpstr>Διαχείριση χώρου δίσκου (6 από 7)</vt:lpstr>
      <vt:lpstr>Διαχείριση χώρου δίσκου (7 από 7)</vt:lpstr>
      <vt:lpstr>Αντίγραφα ασφαλείας (1 από 7)</vt:lpstr>
      <vt:lpstr>Αντίγραφα ασφαλείας (2 από 7)</vt:lpstr>
      <vt:lpstr>Αντίγραφα ασφαλείας (3 από 7)</vt:lpstr>
      <vt:lpstr>Αντίγραφα ασφαλείας (4 από 7)</vt:lpstr>
      <vt:lpstr>Αντίγραφα ασφαλείας (5 από 7)</vt:lpstr>
      <vt:lpstr>Αντίγραφα ασφαλείας (6 από 7)</vt:lpstr>
      <vt:lpstr>Αντίγραφα ασφαλείας (7 από 7)</vt:lpstr>
      <vt:lpstr>Συνέπεια συστήματος αρχείων (1 από 3)</vt:lpstr>
      <vt:lpstr>Συνέπεια συστήματος αρχείων (2 από 3)</vt:lpstr>
      <vt:lpstr>Συνέπεια συστήματος αρχείων (3 από 3)</vt:lpstr>
      <vt:lpstr>Επιδόσεις συστημάτων αρχείων (1 από 4)</vt:lpstr>
      <vt:lpstr>Επιδόσεις συστημάτων αρχείων (2 από 4)</vt:lpstr>
      <vt:lpstr>Επιδόσεις συστημάτων αρχείων (3 από 4)</vt:lpstr>
      <vt:lpstr>Επιδόσεις συστημάτων αρχείων (4 από 4)</vt:lpstr>
      <vt:lpstr>Ανασυγκρότηση δίσκων</vt:lpstr>
      <vt:lpstr>Παραδείγματα συστημάτων αρχείων</vt:lpstr>
      <vt:lpstr>Συστήματα αρχείων CD-ROM (1 από 5)</vt:lpstr>
      <vt:lpstr>Συστήματα αρχείων CD-ROM (2 από 5)</vt:lpstr>
      <vt:lpstr>Συστήματα αρχείων CD-ROM (3 από 5)</vt:lpstr>
      <vt:lpstr>Συστήματα αρχείων CD-ROM (4 από 5)</vt:lpstr>
      <vt:lpstr>Συστήματα αρχείων CD-ROM (5 από 5)</vt:lpstr>
      <vt:lpstr>Σύστημα αρχείων MS-DOS (1 από 3)</vt:lpstr>
      <vt:lpstr>Σύστημα αρχείων MS-DOS (2 από 3)</vt:lpstr>
      <vt:lpstr>Σύστημα αρχείων MS-DOS (3 από 3)</vt:lpstr>
      <vt:lpstr>Σύστημα αρχείων UNIX V7 (1 από 3)</vt:lpstr>
      <vt:lpstr>Σύστημα αρχείων UNIX V7 (2 από 3)</vt:lpstr>
      <vt:lpstr>Σύστημα αρχείων UNIX V7 (3 από 3)</vt:lpstr>
      <vt:lpstr>Τέλος Ενότητας #4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Αρχείων</dc:title>
  <dc:subject>Λειτουργικά Συστήματα</dc:subject>
  <dc:creator>Γεώργιος Ξυλωμένος</dc:creator>
  <cp:keywords>Αρχεία, κατάλογοι, συστήματα αρχείων</cp:keywords>
  <cp:lastModifiedBy>George Xylomenos</cp:lastModifiedBy>
  <cp:revision>263</cp:revision>
  <dcterms:created xsi:type="dcterms:W3CDTF">2012-09-06T09:03:05Z</dcterms:created>
  <dcterms:modified xsi:type="dcterms:W3CDTF">2015-03-24T21:08:20Z</dcterms:modified>
</cp:coreProperties>
</file>