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82" r:id="rId4"/>
    <p:sldId id="259" r:id="rId5"/>
    <p:sldId id="276" r:id="rId6"/>
    <p:sldId id="261" r:id="rId7"/>
    <p:sldId id="277" r:id="rId8"/>
    <p:sldId id="278" r:id="rId9"/>
    <p:sldId id="260" r:id="rId10"/>
    <p:sldId id="262" r:id="rId11"/>
    <p:sldId id="263" r:id="rId12"/>
    <p:sldId id="265" r:id="rId13"/>
    <p:sldId id="279" r:id="rId14"/>
    <p:sldId id="264" r:id="rId15"/>
    <p:sldId id="266" r:id="rId16"/>
    <p:sldId id="267" r:id="rId17"/>
    <p:sldId id="280" r:id="rId18"/>
    <p:sldId id="268" r:id="rId19"/>
    <p:sldId id="271" r:id="rId20"/>
    <p:sldId id="269" r:id="rId21"/>
    <p:sldId id="270" r:id="rId22"/>
    <p:sldId id="281" r:id="rId23"/>
    <p:sldId id="275" r:id="rId24"/>
    <p:sldId id="272" r:id="rId25"/>
    <p:sldId id="273" r:id="rId26"/>
    <p:sldId id="274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83"/>
    <p:restoredTop sz="86436"/>
  </p:normalViewPr>
  <p:slideViewPr>
    <p:cSldViewPr snapToGrid="0" snapToObjects="1">
      <p:cViewPr varScale="1">
        <p:scale>
          <a:sx n="112" d="100"/>
          <a:sy n="112" d="100"/>
        </p:scale>
        <p:origin x="880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B983A9-0E19-FA49-8531-08D4CDE6E045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70953A-CD59-194E-BFB0-2E37A6B3C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4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70953A-CD59-194E-BFB0-2E37A6B3C29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212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70953A-CD59-194E-BFB0-2E37A6B3C29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631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70953A-CD59-194E-BFB0-2E37A6B3C29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30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A1338-4DB8-1E48-9696-CA808A2CDB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67BD50-47C0-B845-B1C4-F4F2722461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6F7EC-0458-6E42-AE4D-12B86E103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F8EFB-1C50-DB47-9CCD-5C7236D1CE0B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59AA57-451F-564C-BCFB-408A6B202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B5868-D8DC-8042-83CB-BA1A075A6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827E4-0D7A-DF4C-853F-EEC397C3C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FCF49-A7B1-914A-9B38-F0C133107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0CEA0F-390D-DE46-88FB-F0161F2006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328D92-5ACD-4D4D-9163-BCB54AA5E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F8EFB-1C50-DB47-9CCD-5C7236D1CE0B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50AB32-F9A5-B446-8B3C-6D67C72B4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1A1FD8-0855-1C4C-A625-B52A086C0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827E4-0D7A-DF4C-853F-EEC397C3C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77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26BC66-84FD-9C44-9860-F51576059A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DB6D9C-4032-6247-8390-B69329AABD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9CCF0-FB7B-5641-BB44-54CCD0243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F8EFB-1C50-DB47-9CCD-5C7236D1CE0B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7B05C-9713-1146-B3D4-7787C30B5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C70B9C-B140-2645-B749-118929CDD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827E4-0D7A-DF4C-853F-EEC397C3C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66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9E129-5172-1045-92A4-767AF1079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3B80E-D412-6E4D-B38F-E903C77A5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47EB00-72BB-6949-8F39-53EB0DED3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F8EFB-1C50-DB47-9CCD-5C7236D1CE0B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84054-B1CA-794B-AE1A-3B15B1A59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17F89-E5E2-F245-B089-C041BA72D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827E4-0D7A-DF4C-853F-EEC397C3C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892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D67EA-0250-3A4F-B2A6-A34ECBE4B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442948-8BC0-B445-A726-4C5C69BF1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A6B27F-03B4-9F45-8A7C-3FB257829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F8EFB-1C50-DB47-9CCD-5C7236D1CE0B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69F9DD-AEE4-A14E-813A-4AE8DC291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F4B92-0842-A74B-A753-6F0AB5096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827E4-0D7A-DF4C-853F-EEC397C3C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062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2C1BD-F0B5-8E40-8054-23B1AE1A9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FCBCE-E5D5-F543-8682-5833B45C77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D07B2F-155A-DE4F-85CE-173186B37A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4AB538-8980-DD4F-A194-1673D44E3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F8EFB-1C50-DB47-9CCD-5C7236D1CE0B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AE2B7A-7F5C-D34E-9901-9E0704A48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9B6213-706B-C446-9D54-E6C541ED0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827E4-0D7A-DF4C-853F-EEC397C3C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517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B1988-A43C-1D47-858B-A88B7C874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5083A-FA38-2442-90E2-24932A91A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E67AD1-7BB5-7A44-94BA-1BA6D163B6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D39C9F-B4EE-E94A-9572-F15FA5982C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FEB342-3DDD-BF42-8123-C3010F1078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F65FC6-8066-6F43-90C6-4B0071AC0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F8EFB-1C50-DB47-9CCD-5C7236D1CE0B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2658AA-86AC-764A-A5E1-0A661EB67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F78169-EF79-2F40-AABE-6F00D22C8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827E4-0D7A-DF4C-853F-EEC397C3C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945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E02A5-F38E-5445-9564-DEB1047EA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B65A6D-4453-474D-8178-36759DD07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F8EFB-1C50-DB47-9CCD-5C7236D1CE0B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BE06E6-5A43-5940-B112-7DD221210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FECFD7-C347-8F4C-A381-6A6AF4434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827E4-0D7A-DF4C-853F-EEC397C3C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417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8B111C-B5E4-6342-9F40-20AFADE9F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F8EFB-1C50-DB47-9CCD-5C7236D1CE0B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B3D162-BF9E-7F46-8F08-705F6B62F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BA160D-46DC-794F-B516-308E6B3EA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827E4-0D7A-DF4C-853F-EEC397C3C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0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EA3B0-96F0-EB4E-8946-49164E849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E9F936-230F-FB4B-ADC8-8C559E1C7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E6A47D-E794-4047-BCBD-1464A30742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474B8D-888D-954A-837E-969DFA425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F8EFB-1C50-DB47-9CCD-5C7236D1CE0B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A09E9F-E299-AD43-94E8-48729B982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00869F-2A1B-9C42-A6A9-B4CA5D32B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827E4-0D7A-DF4C-853F-EEC397C3C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80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A83F9-3E44-0040-8242-CA09B400D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7A1902-2071-C445-A906-A072BB6AB2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9C73FC-8CD3-DF43-98D6-592E3550E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BAAD69-D862-C641-A0A0-94978E207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F8EFB-1C50-DB47-9CCD-5C7236D1CE0B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DB74E6-06D7-744E-BDD0-03226049E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C5221B-95E6-D640-A582-7EDC9AB6D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827E4-0D7A-DF4C-853F-EEC397C3C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74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B03399-BF61-2E40-BD8C-4E380EEFA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4A96AD-AAC8-F64D-A6F7-1C2BEF609C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77FC9-ABB2-254C-9197-24E4994285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F8EFB-1C50-DB47-9CCD-5C7236D1CE0B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3800C-E142-A846-83C8-CB66A759F4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B2D48D-3A3E-E246-9082-EBA08DAF13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827E4-0D7A-DF4C-853F-EEC397C3C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04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eclass.aueb.gr/modules/document/file.php/INF259/&#917;&#961;&#947;&#945;&#963;&#964;&#942;&#961;&#953;&#945;/&#917;&#961;&#947;&#945;&#963;&#964;&#942;&#961;&#953;&#959;%208/estore.py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eclass.aueb.gr/modules/document/file.php/INF259/&#917;&#961;&#947;&#945;&#963;&#964;&#942;&#961;&#953;&#945;/8/application.py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E086F-0172-0745-B313-A6A249011A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err="1"/>
              <a:t>Εργαστ</a:t>
            </a:r>
            <a:r>
              <a:rPr lang="en-US" dirty="0" err="1"/>
              <a:t>ή</a:t>
            </a:r>
            <a:r>
              <a:rPr lang="el-GR" dirty="0" err="1"/>
              <a:t>ριο</a:t>
            </a:r>
            <a:r>
              <a:rPr lang="el-GR" dirty="0"/>
              <a:t> </a:t>
            </a:r>
            <a:r>
              <a:rPr lang="en-US" dirty="0"/>
              <a:t>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1E6811-E0F6-A046-A42E-32C1B40062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Εισαγωγή στον Προγραμματισμό Υπολογιστών</a:t>
            </a:r>
          </a:p>
        </p:txBody>
      </p:sp>
    </p:spTree>
    <p:extLst>
      <p:ext uri="{BB962C8B-B14F-4D97-AF65-F5344CB8AC3E}">
        <p14:creationId xmlns:p14="http://schemas.microsoft.com/office/powerpoint/2010/main" val="160291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0ABA992-84BA-6D46-BB4D-B790CC232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576263"/>
            <a:ext cx="10515600" cy="2852737"/>
          </a:xfrm>
        </p:spPr>
        <p:txBody>
          <a:bodyPr>
            <a:normAutofit/>
          </a:bodyPr>
          <a:lstStyle/>
          <a:p>
            <a:pPr algn="ctr"/>
            <a:r>
              <a:rPr lang="el-GR" sz="4000" dirty="0"/>
              <a:t>Παράδειγμα</a:t>
            </a:r>
            <a:r>
              <a:rPr lang="en-US" sz="4000" dirty="0"/>
              <a:t>: </a:t>
            </a:r>
            <a:r>
              <a:rPr lang="el-GR" sz="4000" dirty="0"/>
              <a:t>ηλεκτρονικό κατάστημα</a:t>
            </a:r>
            <a:endParaRPr lang="en-US" sz="40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DD4119-D8D7-4C41-A166-0A900B5824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283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A76EC-CA6D-5043-9F71-D99E6EECB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Παράδειγμα</a:t>
            </a:r>
            <a:r>
              <a:rPr lang="en-US" dirty="0"/>
              <a:t>: </a:t>
            </a:r>
            <a:r>
              <a:rPr lang="el-GR" dirty="0"/>
              <a:t>ηλεκτρονικό κατάστημα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3FC1C-839A-2C47-B7B2-1655B9813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0800"/>
            <a:ext cx="9867900" cy="5172075"/>
          </a:xfrm>
        </p:spPr>
        <p:txBody>
          <a:bodyPr>
            <a:normAutofit lnSpcReduction="10000"/>
          </a:bodyPr>
          <a:lstStyle/>
          <a:p>
            <a:r>
              <a:rPr lang="el-GR" dirty="0">
                <a:cs typeface="Courier New" panose="02070309020205020404" pitchFamily="49" charset="0"/>
              </a:rPr>
              <a:t>Αντικείμενα της τάξης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Item</a:t>
            </a:r>
            <a:r>
              <a:rPr lang="en-US" dirty="0">
                <a:cs typeface="Courier New" panose="02070309020205020404" pitchFamily="49" charset="0"/>
              </a:rPr>
              <a:t> </a:t>
            </a:r>
            <a:r>
              <a:rPr lang="el-GR" dirty="0">
                <a:cs typeface="Courier New" panose="02070309020205020404" pitchFamily="49" charset="0"/>
              </a:rPr>
              <a:t>του </a:t>
            </a:r>
            <a:r>
              <a:rPr lang="en-US" dirty="0">
                <a:cs typeface="Courier New" panose="02070309020205020404" pitchFamily="49" charset="0"/>
              </a:rPr>
              <a:t>module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estore.py</a:t>
            </a:r>
            <a:r>
              <a:rPr lang="en-US" dirty="0">
                <a:cs typeface="Courier New" panose="02070309020205020404" pitchFamily="49" charset="0"/>
              </a:rPr>
              <a:t> </a:t>
            </a:r>
            <a:r>
              <a:rPr lang="el-GR" dirty="0">
                <a:cs typeface="Courier New" panose="02070309020205020404" pitchFamily="49" charset="0"/>
              </a:rPr>
              <a:t>αναπαριστούν προϊόντα ενός ηλεκτρονικού καταστήματος </a:t>
            </a:r>
            <a:endParaRPr lang="en-US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class Item: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l-G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def __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__(self, title, price = 0):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l-G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self.title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title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l-G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self.price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price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l-G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self.copies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1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l-G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def __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l-G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return </a:t>
            </a:r>
            <a:r>
              <a:rPr lang="el-G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Title: </a:t>
            </a:r>
            <a:r>
              <a:rPr lang="el-G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{0}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\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nCopies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: {1}\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nPrice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: {2}' \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.format(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self.title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self.price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self.copies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l-G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mul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n):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l-G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self.copies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n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l-G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self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l-G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def __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rmul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n):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l-G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return self.__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mul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__(n)</a:t>
            </a:r>
          </a:p>
        </p:txBody>
      </p:sp>
    </p:spTree>
    <p:extLst>
      <p:ext uri="{BB962C8B-B14F-4D97-AF65-F5344CB8AC3E}">
        <p14:creationId xmlns:p14="http://schemas.microsoft.com/office/powerpoint/2010/main" val="24330537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FCF44-6C73-864D-9F27-2498F15D5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Παράδειγμα</a:t>
            </a:r>
            <a:r>
              <a:rPr lang="en-US" dirty="0"/>
              <a:t>: </a:t>
            </a:r>
            <a:r>
              <a:rPr lang="el-GR" dirty="0"/>
              <a:t>ηλεκτρονικό κατάστημα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3089F9-81D3-C742-ABB8-DC3A8E14E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Αντικείμενα της τάξης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Book</a:t>
            </a:r>
            <a:r>
              <a:rPr lang="el-GR" dirty="0"/>
              <a:t> αναπαριστούν βιβλία</a:t>
            </a:r>
          </a:p>
          <a:p>
            <a:pPr lvl="1"/>
            <a:r>
              <a:rPr lang="el-GR" dirty="0"/>
              <a:t>Ιδιότητες</a:t>
            </a:r>
            <a:r>
              <a:rPr lang="en-US" dirty="0"/>
              <a:t>: </a:t>
            </a:r>
            <a:r>
              <a:rPr lang="el-GR" dirty="0"/>
              <a:t>λίστα συγγραφέων, </a:t>
            </a:r>
            <a:r>
              <a:rPr lang="en-US" dirty="0"/>
              <a:t>ISBN </a:t>
            </a:r>
            <a:r>
              <a:rPr lang="el-GR" dirty="0"/>
              <a:t>(κωδικός βιβλίων)</a:t>
            </a:r>
            <a:r>
              <a:rPr lang="en-US" dirty="0"/>
              <a:t>, </a:t>
            </a:r>
            <a:r>
              <a:rPr lang="el-GR" dirty="0"/>
              <a:t>περιγραφή</a:t>
            </a:r>
          </a:p>
          <a:p>
            <a:pPr lvl="1"/>
            <a:endParaRPr lang="el-GR" dirty="0"/>
          </a:p>
          <a:p>
            <a:pPr marL="0" indent="0">
              <a:buNone/>
            </a:pPr>
            <a:r>
              <a:rPr lang="el-GR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l-G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karamazov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Book('The Brothers Karamazov', ['Fyodor Dostoevsky'],\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88938337, 'great novel!', 12.99)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8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karamazov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Title: The Brothers Karamazov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Price: 12.99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Copies: 1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Author(s): Fyodor Dostoevsky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ISBN: 88938337</a:t>
            </a:r>
          </a:p>
          <a:p>
            <a:pPr marL="0" indent="0">
              <a:buNone/>
            </a:pPr>
            <a:r>
              <a:rPr lang="en-US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Description:great</a:t>
            </a: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novel!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4861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A8925-C8BE-A044-BDFD-F229A8522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Παράδειγμα</a:t>
            </a:r>
            <a:r>
              <a:rPr lang="en-US" dirty="0"/>
              <a:t>: </a:t>
            </a:r>
            <a:r>
              <a:rPr lang="el-GR" dirty="0"/>
              <a:t>ηλεκτρονικό κατάστημα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64709-FD29-E845-A9CF-12BBDED36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92161" cy="4667250"/>
          </a:xfrm>
        </p:spPr>
        <p:txBody>
          <a:bodyPr>
            <a:normAutofit/>
          </a:bodyPr>
          <a:lstStyle/>
          <a:p>
            <a:r>
              <a:rPr lang="el-GR" dirty="0" err="1">
                <a:cs typeface="Courier New" panose="02070309020205020404" pitchFamily="49" charset="0"/>
              </a:rPr>
              <a:t>Εισ</a:t>
            </a:r>
            <a:r>
              <a:rPr lang="en-US" dirty="0" err="1">
                <a:cs typeface="Courier New" panose="02070309020205020404" pitchFamily="49" charset="0"/>
              </a:rPr>
              <a:t>ά</a:t>
            </a:r>
            <a:r>
              <a:rPr lang="el-GR" dirty="0" err="1">
                <a:cs typeface="Courier New" panose="02070309020205020404" pitchFamily="49" charset="0"/>
              </a:rPr>
              <a:t>γετε</a:t>
            </a:r>
            <a:r>
              <a:rPr lang="el-GR" dirty="0">
                <a:cs typeface="Courier New" panose="02070309020205020404" pitchFamily="49" charset="0"/>
              </a:rPr>
              <a:t> τον ορισμό της τάξης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Book</a:t>
            </a:r>
            <a:r>
              <a:rPr lang="en-US" dirty="0">
                <a:cs typeface="Courier New" panose="02070309020205020404" pitchFamily="49" charset="0"/>
              </a:rPr>
              <a:t> </a:t>
            </a:r>
            <a:r>
              <a:rPr lang="el-GR" dirty="0">
                <a:cs typeface="Courier New" panose="02070309020205020404" pitchFamily="49" charset="0"/>
              </a:rPr>
              <a:t>στο </a:t>
            </a:r>
            <a:r>
              <a:rPr lang="en-US" dirty="0">
                <a:cs typeface="Courier New" panose="02070309020205020404" pitchFamily="49" charset="0"/>
              </a:rPr>
              <a:t>module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estore.py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class Book(Item):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"""GRAPSTE TON KWDIKA SAS EDW."""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 __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__(self, title, authors,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isbn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description = '', price = 0):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Item.__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__(self, title, price)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self.authors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authors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self.isbn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isbn</a:t>
            </a:r>
            <a:endParaRPr lang="en-US" sz="1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self.description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description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return Item.__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__(self) + \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'\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nAuthor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(s): {0}\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nISBN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{1}\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nDescription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:{2}'\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.format(','.join(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self.authors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self.isbn,self.description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843976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A8925-C8BE-A044-BDFD-F229A8522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Παράδειγμα</a:t>
            </a:r>
            <a:r>
              <a:rPr lang="en-US" dirty="0"/>
              <a:t>: </a:t>
            </a:r>
            <a:r>
              <a:rPr lang="el-GR" dirty="0"/>
              <a:t>ηλεκτρονικό κατάστημα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64709-FD29-E845-A9CF-12BBDED36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92161" cy="4667250"/>
          </a:xfrm>
        </p:spPr>
        <p:txBody>
          <a:bodyPr>
            <a:normAutofit/>
          </a:bodyPr>
          <a:lstStyle/>
          <a:p>
            <a:r>
              <a:rPr lang="el-GR" dirty="0" err="1">
                <a:cs typeface="Courier New" panose="02070309020205020404" pitchFamily="49" charset="0"/>
              </a:rPr>
              <a:t>Εισ</a:t>
            </a:r>
            <a:r>
              <a:rPr lang="en-US" dirty="0" err="1">
                <a:cs typeface="Courier New" panose="02070309020205020404" pitchFamily="49" charset="0"/>
              </a:rPr>
              <a:t>ά</a:t>
            </a:r>
            <a:r>
              <a:rPr lang="el-GR" dirty="0" err="1">
                <a:cs typeface="Courier New" panose="02070309020205020404" pitchFamily="49" charset="0"/>
              </a:rPr>
              <a:t>γετε</a:t>
            </a:r>
            <a:r>
              <a:rPr lang="el-GR" dirty="0">
                <a:cs typeface="Courier New" panose="02070309020205020404" pitchFamily="49" charset="0"/>
              </a:rPr>
              <a:t> τον ορισμό της τάξης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Book</a:t>
            </a:r>
            <a:r>
              <a:rPr lang="en-US" dirty="0">
                <a:cs typeface="Courier New" panose="02070309020205020404" pitchFamily="49" charset="0"/>
              </a:rPr>
              <a:t> </a:t>
            </a:r>
            <a:r>
              <a:rPr lang="el-GR" dirty="0">
                <a:cs typeface="Courier New" panose="02070309020205020404" pitchFamily="49" charset="0"/>
              </a:rPr>
              <a:t>στο </a:t>
            </a:r>
            <a:r>
              <a:rPr lang="en-US" dirty="0">
                <a:cs typeface="Courier New" panose="02070309020205020404" pitchFamily="49" charset="0"/>
              </a:rPr>
              <a:t>module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estore.py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class Book(Item):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"""GRAPSTE TON KWDIKA SAS EDW."""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title, authors,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isbn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description = '', price = 0):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Item.__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title, price)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self.authors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authors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self.isbn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isbn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self.description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description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Item.__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__(self) + \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'\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nAuthor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(s): {0}\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nISBN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{1}\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nDescription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:{2}'\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.format(','.join(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self.authors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self.isbn,self.description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756881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FCF44-6C73-864D-9F27-2498F15D5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Παράδειγμα</a:t>
            </a:r>
            <a:r>
              <a:rPr lang="en-US" dirty="0"/>
              <a:t>: </a:t>
            </a:r>
            <a:r>
              <a:rPr lang="el-GR" dirty="0"/>
              <a:t>ηλεκτρονικό κατάστημα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3089F9-81D3-C742-ABB8-DC3A8E14E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Αντικείμενα της τάξης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Music</a:t>
            </a:r>
            <a:r>
              <a:rPr lang="el-GR" dirty="0"/>
              <a:t> αναπαριστούν </a:t>
            </a:r>
            <a:r>
              <a:rPr lang="el-GR" dirty="0" err="1"/>
              <a:t>μουσικ</a:t>
            </a:r>
            <a:r>
              <a:rPr lang="en-US" dirty="0" err="1"/>
              <a:t>ά</a:t>
            </a:r>
            <a:r>
              <a:rPr lang="el-GR" dirty="0"/>
              <a:t> άλμπουμ</a:t>
            </a:r>
          </a:p>
          <a:p>
            <a:pPr lvl="1"/>
            <a:r>
              <a:rPr lang="el-GR" dirty="0"/>
              <a:t>Ιδιότητες</a:t>
            </a:r>
            <a:r>
              <a:rPr lang="en-US" dirty="0"/>
              <a:t>: </a:t>
            </a:r>
            <a:r>
              <a:rPr lang="el-GR" dirty="0"/>
              <a:t>λίστα καλλιτεχνών</a:t>
            </a:r>
            <a:r>
              <a:rPr lang="en-US" dirty="0"/>
              <a:t>, </a:t>
            </a:r>
            <a:r>
              <a:rPr lang="el-GR" dirty="0"/>
              <a:t>είδος</a:t>
            </a:r>
          </a:p>
          <a:p>
            <a:pPr lvl="1"/>
            <a:endParaRPr lang="el-GR" dirty="0"/>
          </a:p>
          <a:p>
            <a:pPr marL="0" indent="0">
              <a:buNone/>
            </a:pPr>
            <a:r>
              <a:rPr lang="el-GR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l-G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thewall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Music('The Wall', ['Pink Floyd'], 'rock', 6.99)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8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thewall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Title: The Wall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Price: 6.99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Copies: 1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Artist(s): The Pink Floyd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Category: rock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2620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33309-007C-CF43-A4F6-73C81A519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</a:t>
            </a:r>
            <a:r>
              <a:rPr lang="en-US" dirty="0" err="1"/>
              <a:t>ά</a:t>
            </a:r>
            <a:r>
              <a:rPr lang="el-GR" dirty="0" err="1"/>
              <a:t>δειγμα</a:t>
            </a:r>
            <a:r>
              <a:rPr lang="en-US" dirty="0"/>
              <a:t>: </a:t>
            </a:r>
            <a:r>
              <a:rPr lang="el-GR" dirty="0"/>
              <a:t>ηλεκτρονικό κατάστημα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E3394-AAEE-AE42-8F4B-0EDD6C51B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115907" cy="4351338"/>
          </a:xfrm>
        </p:spPr>
        <p:txBody>
          <a:bodyPr>
            <a:normAutofit/>
          </a:bodyPr>
          <a:lstStyle/>
          <a:p>
            <a:r>
              <a:rPr lang="el-GR" dirty="0" err="1">
                <a:cs typeface="Courier New" panose="02070309020205020404" pitchFamily="49" charset="0"/>
              </a:rPr>
              <a:t>Εισ</a:t>
            </a:r>
            <a:r>
              <a:rPr lang="en-US" dirty="0" err="1">
                <a:cs typeface="Courier New" panose="02070309020205020404" pitchFamily="49" charset="0"/>
              </a:rPr>
              <a:t>ά</a:t>
            </a:r>
            <a:r>
              <a:rPr lang="el-GR" dirty="0" err="1">
                <a:cs typeface="Courier New" panose="02070309020205020404" pitchFamily="49" charset="0"/>
              </a:rPr>
              <a:t>γετε</a:t>
            </a:r>
            <a:r>
              <a:rPr lang="el-GR" dirty="0">
                <a:cs typeface="Courier New" panose="02070309020205020404" pitchFamily="49" charset="0"/>
              </a:rPr>
              <a:t> τον ορισμό της τάξης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Music</a:t>
            </a:r>
            <a:r>
              <a:rPr lang="en-US" dirty="0">
                <a:cs typeface="Courier New" panose="02070309020205020404" pitchFamily="49" charset="0"/>
              </a:rPr>
              <a:t> </a:t>
            </a:r>
            <a:r>
              <a:rPr lang="el-GR" dirty="0">
                <a:cs typeface="Courier New" panose="02070309020205020404" pitchFamily="49" charset="0"/>
              </a:rPr>
              <a:t>στο </a:t>
            </a:r>
            <a:r>
              <a:rPr lang="en-US" dirty="0">
                <a:cs typeface="Courier New" panose="02070309020205020404" pitchFamily="49" charset="0"/>
              </a:rPr>
              <a:t>module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estore.py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class Music(Item):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"""GRAPSTE TON KWDIKA SAS EDW."""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 __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__(self, title, artists, category, price = 0):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Item.__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__(self, title, price)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self.artists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artists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self.category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category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return Item.__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__(self) + '\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nArtist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(s): {0}\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nCategory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{1}' \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.format(','.join(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self.artists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self.category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522706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33309-007C-CF43-A4F6-73C81A519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</a:t>
            </a:r>
            <a:r>
              <a:rPr lang="en-US" dirty="0" err="1"/>
              <a:t>ά</a:t>
            </a:r>
            <a:r>
              <a:rPr lang="el-GR" dirty="0" err="1"/>
              <a:t>δειγμα</a:t>
            </a:r>
            <a:r>
              <a:rPr lang="en-US" dirty="0"/>
              <a:t>: </a:t>
            </a:r>
            <a:r>
              <a:rPr lang="el-GR" dirty="0"/>
              <a:t>ηλεκτρονικό κατάστημα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E3394-AAEE-AE42-8F4B-0EDD6C51B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115907" cy="4351338"/>
          </a:xfrm>
        </p:spPr>
        <p:txBody>
          <a:bodyPr>
            <a:normAutofit/>
          </a:bodyPr>
          <a:lstStyle/>
          <a:p>
            <a:r>
              <a:rPr lang="el-GR" dirty="0" err="1">
                <a:cs typeface="Courier New" panose="02070309020205020404" pitchFamily="49" charset="0"/>
              </a:rPr>
              <a:t>Εισ</a:t>
            </a:r>
            <a:r>
              <a:rPr lang="en-US" dirty="0" err="1">
                <a:cs typeface="Courier New" panose="02070309020205020404" pitchFamily="49" charset="0"/>
              </a:rPr>
              <a:t>ά</a:t>
            </a:r>
            <a:r>
              <a:rPr lang="el-GR" dirty="0" err="1">
                <a:cs typeface="Courier New" panose="02070309020205020404" pitchFamily="49" charset="0"/>
              </a:rPr>
              <a:t>γετε</a:t>
            </a:r>
            <a:r>
              <a:rPr lang="el-GR" dirty="0">
                <a:cs typeface="Courier New" panose="02070309020205020404" pitchFamily="49" charset="0"/>
              </a:rPr>
              <a:t> τον ορισμό της τάξης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Music</a:t>
            </a:r>
            <a:r>
              <a:rPr lang="en-US" dirty="0">
                <a:cs typeface="Courier New" panose="02070309020205020404" pitchFamily="49" charset="0"/>
              </a:rPr>
              <a:t> </a:t>
            </a:r>
            <a:r>
              <a:rPr lang="el-GR" dirty="0">
                <a:cs typeface="Courier New" panose="02070309020205020404" pitchFamily="49" charset="0"/>
              </a:rPr>
              <a:t>στο </a:t>
            </a:r>
            <a:r>
              <a:rPr lang="en-US" dirty="0">
                <a:cs typeface="Courier New" panose="02070309020205020404" pitchFamily="49" charset="0"/>
              </a:rPr>
              <a:t>module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estore.py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class Music(Item):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"""GRAPSTE TON KWDIKA SAS EDW."""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title, artists, category, price = 0):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Item.__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title, price)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self.artists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artists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self.category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category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Item.__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__(self) + '\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nArtist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(s): {0}\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nCategory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{1}' \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.format(','.join(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self.artists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self.category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791391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7BA7D-14B6-9246-8DA7-F00663642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948" y="0"/>
            <a:ext cx="10515600" cy="1325563"/>
          </a:xfrm>
        </p:spPr>
        <p:txBody>
          <a:bodyPr/>
          <a:lstStyle/>
          <a:p>
            <a:r>
              <a:rPr lang="el-GR" dirty="0"/>
              <a:t>Παρ</a:t>
            </a:r>
            <a:r>
              <a:rPr lang="en-US" dirty="0" err="1"/>
              <a:t>ά</a:t>
            </a:r>
            <a:r>
              <a:rPr lang="el-GR" dirty="0" err="1"/>
              <a:t>δειγμα</a:t>
            </a:r>
            <a:r>
              <a:rPr lang="en-US" dirty="0"/>
              <a:t>: </a:t>
            </a:r>
            <a:r>
              <a:rPr lang="el-GR" dirty="0"/>
              <a:t>ηλεκτρονικό κατάστημα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3C243-ECB2-C240-B2A7-2A143630E3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2901"/>
            <a:ext cx="10515600" cy="590509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store = Store([2*Music('The Wall', ['The Pink Floyd'], 'rock', 6.99), \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3*Music('Kind of Blue', ['Miles Davis'], 'jazz', 5.99), \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Book('The Brothers Karamazov', ['Fyodor Dostoevsky'], \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88938337, 'great novel!', 12.99)])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store.print_items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ID: 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Title: The Wall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Price: 6.99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Copies: 2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Artist(s): The Pink Floyd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Category: rock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ID: 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Title: Kind of Blue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Price: 5.99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Copies: 3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Artist(s): Miles Davis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Category: jazz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ID: 2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Title: The Brothers Karamazov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Price: great novel!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Copies: 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Author(s): Fyodor Dostoevsky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ISBN: 88938337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Description:12.99</a:t>
            </a:r>
          </a:p>
        </p:txBody>
      </p:sp>
    </p:spTree>
    <p:extLst>
      <p:ext uri="{BB962C8B-B14F-4D97-AF65-F5344CB8AC3E}">
        <p14:creationId xmlns:p14="http://schemas.microsoft.com/office/powerpoint/2010/main" val="41389439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7BA7D-14B6-9246-8DA7-F00663642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</a:t>
            </a:r>
            <a:r>
              <a:rPr lang="en-US" dirty="0" err="1"/>
              <a:t>ά</a:t>
            </a:r>
            <a:r>
              <a:rPr lang="el-GR" dirty="0" err="1"/>
              <a:t>δειγμα</a:t>
            </a:r>
            <a:r>
              <a:rPr lang="en-US" dirty="0"/>
              <a:t>: </a:t>
            </a:r>
            <a:r>
              <a:rPr lang="el-GR" dirty="0"/>
              <a:t>ηλεκτρονικό κατάστημα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3C243-ECB2-C240-B2A7-2A143630E3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store.sell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([0, 1])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list of sold ids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ID: 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Title: The Wall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Price: 6.99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Copies: </a:t>
            </a:r>
            <a:r>
              <a:rPr lang="el-GR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sz="1800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Artist(s): The Pink Floyd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Category: rock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ID: 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Title: Kind of Blue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Price: 5.99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Copies: </a:t>
            </a:r>
            <a:r>
              <a:rPr lang="el-GR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en-US" sz="1800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Artist(s): Miles Davis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Category: jazz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ID: 2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Title: The Brothers Karamazov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Price: great novel!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Copies: 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Author(s): Fyodor Dostoevsky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ISBN: 88938337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Description:12.99</a:t>
            </a:r>
          </a:p>
        </p:txBody>
      </p:sp>
    </p:spTree>
    <p:extLst>
      <p:ext uri="{BB962C8B-B14F-4D97-AF65-F5344CB8AC3E}">
        <p14:creationId xmlns:p14="http://schemas.microsoft.com/office/powerpoint/2010/main" val="3069307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AF9AD-17BB-9B48-B322-E5D49EFEB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Περιεχόμενα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7A03FA-5362-2D40-BFF8-C63DD628F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l-GR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cs typeface="Courier New" panose="02070309020205020404" pitchFamily="49" charset="0"/>
            </a:endParaRPr>
          </a:p>
          <a:p>
            <a:endParaRPr lang="en-US" dirty="0">
              <a:cs typeface="Courier New" panose="02070309020205020404" pitchFamily="49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7BB9572-E3B6-CC47-85C0-24B9475C053E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l-GR" dirty="0">
                <a:cs typeface="Courier New" panose="02070309020205020404" pitchFamily="49" charset="0"/>
              </a:rPr>
              <a:t>Τάξεις και αντικείμενα</a:t>
            </a:r>
          </a:p>
          <a:p>
            <a:pPr marL="457200" indent="-457200">
              <a:buFont typeface="+mj-lt"/>
              <a:buAutoNum type="arabicPeriod"/>
            </a:pPr>
            <a:endParaRPr lang="el-GR" dirty="0">
              <a:cs typeface="Courier New" panose="020703090202050204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dirty="0">
                <a:cs typeface="Courier New" panose="02070309020205020404" pitchFamily="49" charset="0"/>
              </a:rPr>
              <a:t>Παράδειγμα</a:t>
            </a:r>
            <a:r>
              <a:rPr lang="en-US" dirty="0">
                <a:cs typeface="Courier New" panose="02070309020205020404" pitchFamily="49" charset="0"/>
              </a:rPr>
              <a:t>: </a:t>
            </a:r>
            <a:r>
              <a:rPr lang="el-GR" dirty="0">
                <a:cs typeface="Courier New" panose="02070309020205020404" pitchFamily="49" charset="0"/>
              </a:rPr>
              <a:t>ηλεκτρονικό κατάστημα</a:t>
            </a:r>
          </a:p>
          <a:p>
            <a:pPr marL="457200" indent="-457200">
              <a:buFont typeface="+mj-lt"/>
              <a:buAutoNum type="arabicPeriod"/>
            </a:pPr>
            <a:endParaRPr lang="el-GR" dirty="0">
              <a:cs typeface="Courier New" panose="020703090202050204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dirty="0">
                <a:cs typeface="Courier New" panose="02070309020205020404" pitchFamily="49" charset="0"/>
              </a:rPr>
              <a:t>Χειρισμός σφαλμάτων</a:t>
            </a:r>
            <a:endParaRPr lang="en-US" dirty="0"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5693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7BA7D-14B6-9246-8DA7-F00663642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</a:t>
            </a:r>
            <a:r>
              <a:rPr lang="en-US" dirty="0" err="1"/>
              <a:t>ά</a:t>
            </a:r>
            <a:r>
              <a:rPr lang="el-GR" dirty="0" err="1"/>
              <a:t>δειγμα</a:t>
            </a:r>
            <a:r>
              <a:rPr lang="en-US" dirty="0"/>
              <a:t>: </a:t>
            </a:r>
            <a:r>
              <a:rPr lang="el-GR" dirty="0"/>
              <a:t>ηλεκτρονικό κατάστημα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3C243-ECB2-C240-B2A7-2A143630E3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store.profit</a:t>
            </a:r>
            <a:endParaRPr lang="en-US" sz="1800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12.98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store.print_items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('Floyd')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ID: 0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Title: The Wall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Price: 6.99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Copies: 1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Artist(s): The Pink Floyd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Category: rock</a:t>
            </a:r>
          </a:p>
        </p:txBody>
      </p:sp>
    </p:spTree>
    <p:extLst>
      <p:ext uri="{BB962C8B-B14F-4D97-AF65-F5344CB8AC3E}">
        <p14:creationId xmlns:p14="http://schemas.microsoft.com/office/powerpoint/2010/main" val="38125476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A3F22-91F2-6942-8127-FAC5AB0DB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</a:t>
            </a:r>
            <a:r>
              <a:rPr lang="en-US" dirty="0" err="1"/>
              <a:t>ά</a:t>
            </a:r>
            <a:r>
              <a:rPr lang="el-GR" dirty="0" err="1"/>
              <a:t>δειγμα</a:t>
            </a:r>
            <a:r>
              <a:rPr lang="en-US" dirty="0"/>
              <a:t>: </a:t>
            </a:r>
            <a:r>
              <a:rPr lang="el-GR" dirty="0"/>
              <a:t>ηλεκτρονικό κατάστημα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66776-B0EA-AC49-AB9C-B4FD1AEEE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5724"/>
            <a:ext cx="10515600" cy="5502276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400"/>
              </a:spcBef>
            </a:pPr>
            <a:r>
              <a:rPr lang="el-GR" sz="2200" dirty="0" err="1">
                <a:cs typeface="Courier New" panose="02070309020205020404" pitchFamily="49" charset="0"/>
              </a:rPr>
              <a:t>Εισ</a:t>
            </a:r>
            <a:r>
              <a:rPr lang="en-US" sz="2200" dirty="0" err="1">
                <a:cs typeface="Courier New" panose="02070309020205020404" pitchFamily="49" charset="0"/>
              </a:rPr>
              <a:t>ά</a:t>
            </a:r>
            <a:r>
              <a:rPr lang="el-GR" sz="2200" dirty="0" err="1">
                <a:cs typeface="Courier New" panose="02070309020205020404" pitchFamily="49" charset="0"/>
              </a:rPr>
              <a:t>γετε</a:t>
            </a:r>
            <a:r>
              <a:rPr lang="el-GR" sz="2200" dirty="0">
                <a:cs typeface="Courier New" panose="02070309020205020404" pitchFamily="49" charset="0"/>
              </a:rPr>
              <a:t> τον ορισμό της τάξης 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Store</a:t>
            </a:r>
            <a:r>
              <a:rPr lang="en-US" sz="2200" dirty="0">
                <a:cs typeface="Courier New" panose="02070309020205020404" pitchFamily="49" charset="0"/>
              </a:rPr>
              <a:t> </a:t>
            </a:r>
            <a:r>
              <a:rPr lang="el-GR" sz="2200" dirty="0">
                <a:cs typeface="Courier New" panose="02070309020205020404" pitchFamily="49" charset="0"/>
              </a:rPr>
              <a:t>στο </a:t>
            </a:r>
            <a:r>
              <a:rPr lang="en-US" sz="2200" dirty="0">
                <a:cs typeface="Courier New" panose="02070309020205020404" pitchFamily="49" charset="0"/>
              </a:rPr>
              <a:t>module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estore.py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class Store: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"""GRAPSTE TON KWDIKA SAS EDW."""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__(self, items):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self._items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dict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(enumerate(list(items)))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self.profit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pPr marL="0" indent="0">
              <a:spcBef>
                <a:spcPts val="400"/>
              </a:spcBef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sell(self,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basket_ids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id in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basket_ids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item =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self._items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[id]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item.copies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item.copies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- 1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if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item.copies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== 0: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del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self._items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[id]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self.profit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self.profit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item.price</a:t>
            </a:r>
            <a:endParaRPr lang="en-US" sz="1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400"/>
              </a:spcBef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print_items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keyword = None):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id, item in self._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items.items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str_info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(item)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if keyword == None or keyword in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str_info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print('ID: '+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(id)+'\n'+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str_info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581542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A3F22-91F2-6942-8127-FAC5AB0DB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</a:t>
            </a:r>
            <a:r>
              <a:rPr lang="en-US" dirty="0" err="1"/>
              <a:t>ά</a:t>
            </a:r>
            <a:r>
              <a:rPr lang="el-GR" dirty="0" err="1"/>
              <a:t>δειγμα</a:t>
            </a:r>
            <a:r>
              <a:rPr lang="en-US" dirty="0"/>
              <a:t>: </a:t>
            </a:r>
            <a:r>
              <a:rPr lang="el-GR" dirty="0"/>
              <a:t>ηλεκτρονικό κατάστημα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66776-B0EA-AC49-AB9C-B4FD1AEEE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5724"/>
            <a:ext cx="10515600" cy="5502276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400"/>
              </a:spcBef>
            </a:pPr>
            <a:r>
              <a:rPr lang="el-GR" sz="2200" dirty="0" err="1">
                <a:cs typeface="Courier New" panose="02070309020205020404" pitchFamily="49" charset="0"/>
              </a:rPr>
              <a:t>Εισ</a:t>
            </a:r>
            <a:r>
              <a:rPr lang="en-US" sz="2200" dirty="0" err="1">
                <a:cs typeface="Courier New" panose="02070309020205020404" pitchFamily="49" charset="0"/>
              </a:rPr>
              <a:t>ά</a:t>
            </a:r>
            <a:r>
              <a:rPr lang="el-GR" sz="2200" dirty="0" err="1">
                <a:cs typeface="Courier New" panose="02070309020205020404" pitchFamily="49" charset="0"/>
              </a:rPr>
              <a:t>γετε</a:t>
            </a:r>
            <a:r>
              <a:rPr lang="el-GR" sz="2200" dirty="0">
                <a:cs typeface="Courier New" panose="02070309020205020404" pitchFamily="49" charset="0"/>
              </a:rPr>
              <a:t> τον ορισμό της τάξης 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Store</a:t>
            </a:r>
            <a:r>
              <a:rPr lang="en-US" sz="2200" dirty="0">
                <a:cs typeface="Courier New" panose="02070309020205020404" pitchFamily="49" charset="0"/>
              </a:rPr>
              <a:t> </a:t>
            </a:r>
            <a:r>
              <a:rPr lang="el-GR" sz="2200" dirty="0">
                <a:cs typeface="Courier New" panose="02070309020205020404" pitchFamily="49" charset="0"/>
              </a:rPr>
              <a:t>στο </a:t>
            </a:r>
            <a:r>
              <a:rPr lang="en-US" sz="2200" dirty="0">
                <a:cs typeface="Courier New" panose="02070309020205020404" pitchFamily="49" charset="0"/>
              </a:rPr>
              <a:t>module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estore.py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class Store: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"""GRAPSTE TON KWDIKA SAS EDW."""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__(self, items):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self._items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dict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(enumerate(list(items)))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self.profit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pPr marL="0" indent="0">
              <a:spcBef>
                <a:spcPts val="400"/>
              </a:spcBef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sell(self,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basket_ids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id in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basket_ids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item =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self._items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[id]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item.copies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item.copies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- 1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if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item.copies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0: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del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self._items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[id]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self.profit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self.profit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item.price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400"/>
              </a:spcBef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print_items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keyword = None):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id, item in self._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items.items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str_info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(item)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if keyword == None or keyword in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str_info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print('ID: '+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(id)+'\n'+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str_info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764216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0ABA992-84BA-6D46-BB4D-B790CC232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576263"/>
            <a:ext cx="10515600" cy="2852737"/>
          </a:xfrm>
        </p:spPr>
        <p:txBody>
          <a:bodyPr>
            <a:normAutofit/>
          </a:bodyPr>
          <a:lstStyle/>
          <a:p>
            <a:pPr algn="ctr"/>
            <a:r>
              <a:rPr lang="el-GR" sz="4000" dirty="0" err="1"/>
              <a:t>Χειρισμ</a:t>
            </a:r>
            <a:r>
              <a:rPr lang="en-US" sz="4000" dirty="0" err="1"/>
              <a:t>ό</a:t>
            </a:r>
            <a:r>
              <a:rPr lang="el-GR" sz="4000" dirty="0"/>
              <a:t>ς σφαλμάτων</a:t>
            </a:r>
            <a:endParaRPr lang="en-US" sz="40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DD4119-D8D7-4C41-A166-0A900B5824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7899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45774-224B-DB47-A4A8-DF921C136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</a:t>
            </a:r>
            <a:r>
              <a:rPr lang="en-US" dirty="0" err="1"/>
              <a:t>ά</a:t>
            </a:r>
            <a:r>
              <a:rPr lang="el-GR" dirty="0" err="1"/>
              <a:t>δειγμα</a:t>
            </a:r>
            <a:r>
              <a:rPr lang="en-US" dirty="0"/>
              <a:t>: </a:t>
            </a:r>
            <a:r>
              <a:rPr lang="el-GR" dirty="0"/>
              <a:t>ηλεκτρονικό κατάστημα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08400-A1F0-3D4C-9E49-8037A5F03F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Στο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application.py</a:t>
            </a:r>
            <a:r>
              <a:rPr lang="en-US" dirty="0"/>
              <a:t> </a:t>
            </a:r>
            <a:r>
              <a:rPr lang="el-GR" dirty="0" err="1"/>
              <a:t>βρ</a:t>
            </a:r>
            <a:r>
              <a:rPr lang="en-US" dirty="0" err="1"/>
              <a:t>ί</a:t>
            </a:r>
            <a:r>
              <a:rPr lang="el-GR" dirty="0" err="1"/>
              <a:t>σκεται</a:t>
            </a:r>
            <a:r>
              <a:rPr lang="el-GR" dirty="0"/>
              <a:t> η συνάρτηση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application</a:t>
            </a:r>
            <a:r>
              <a:rPr 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</a:t>
            </a:r>
            <a:r>
              <a:rPr lang="el-GR" dirty="0"/>
              <a:t>η </a:t>
            </a:r>
            <a:r>
              <a:rPr lang="el-GR" dirty="0" err="1"/>
              <a:t>οπο</a:t>
            </a:r>
            <a:r>
              <a:rPr lang="en-US" dirty="0" err="1"/>
              <a:t>ί</a:t>
            </a:r>
            <a:r>
              <a:rPr lang="el-GR" dirty="0"/>
              <a:t>α υλοποιεί μια υποτυπώδη εφαρμογή ηλεκτρονικού καταστήματος  </a:t>
            </a:r>
            <a:endParaRPr lang="en-US" dirty="0"/>
          </a:p>
          <a:p>
            <a:endParaRPr lang="en-US" dirty="0"/>
          </a:p>
          <a:p>
            <a:r>
              <a:rPr lang="el-GR" dirty="0"/>
              <a:t>Αλλάξτε τον κώδικα στο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application.py</a:t>
            </a:r>
            <a:r>
              <a:rPr lang="en-US" dirty="0"/>
              <a:t> </a:t>
            </a:r>
            <a:r>
              <a:rPr lang="en-US" dirty="0" err="1"/>
              <a:t>ώ</a:t>
            </a:r>
            <a:r>
              <a:rPr lang="el-GR" dirty="0" err="1"/>
              <a:t>στε</a:t>
            </a:r>
            <a:r>
              <a:rPr lang="el-GR" dirty="0"/>
              <a:t> να γίνεται χειρισμός των παρακάτω σφαλμάτων εισαγωγής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id</a:t>
            </a:r>
            <a:r>
              <a:rPr lang="el-GR" dirty="0"/>
              <a:t> </a:t>
            </a:r>
          </a:p>
          <a:p>
            <a:pPr marL="914400" lvl="1" indent="-457200">
              <a:buFont typeface="+mj-lt"/>
              <a:buAutoNum type="arabicPeriod"/>
            </a:pPr>
            <a:r>
              <a:rPr lang="el-GR" dirty="0"/>
              <a:t>Μη </a:t>
            </a:r>
            <a:r>
              <a:rPr lang="el-GR" dirty="0" err="1"/>
              <a:t>επιτρεπτ</a:t>
            </a:r>
            <a:r>
              <a:rPr lang="en-US" dirty="0" err="1"/>
              <a:t>έ</a:t>
            </a:r>
            <a:r>
              <a:rPr lang="el-GR" dirty="0"/>
              <a:t>ς τιμές (πχ, μη αριθμητικές τιμές)</a:t>
            </a:r>
          </a:p>
          <a:p>
            <a:pPr marL="914400" lvl="1" indent="-457200">
              <a:buFont typeface="+mj-lt"/>
              <a:buAutoNum type="arabicPeriod"/>
            </a:pPr>
            <a:r>
              <a:rPr lang="el-GR" dirty="0"/>
              <a:t>Επιτρεπτές τιμ</a:t>
            </a:r>
            <a:r>
              <a:rPr lang="en-US" dirty="0" err="1"/>
              <a:t>έ</a:t>
            </a:r>
            <a:r>
              <a:rPr lang="el-GR" dirty="0"/>
              <a:t>ς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id</a:t>
            </a:r>
            <a:r>
              <a:rPr lang="en-US" dirty="0"/>
              <a:t> </a:t>
            </a:r>
            <a:r>
              <a:rPr lang="el-GR" dirty="0"/>
              <a:t>που δεν αντιστοιχούν σε προϊόντα που υπάρχουν στο κατάστημα αυτή τη στιγμή</a:t>
            </a:r>
          </a:p>
          <a:p>
            <a:r>
              <a:rPr lang="el-GR" dirty="0"/>
              <a:t>Για κάθε περίπτωση, εμφανίστε μήνυμα λάθους και επαναλάβετε την προτροπή εισαγωγής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956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FE89A-B88A-B446-835C-3491712DF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</a:t>
            </a:r>
            <a:r>
              <a:rPr lang="en-US" dirty="0" err="1"/>
              <a:t>ά</a:t>
            </a:r>
            <a:r>
              <a:rPr lang="el-GR" dirty="0" err="1"/>
              <a:t>δειγμα</a:t>
            </a:r>
            <a:r>
              <a:rPr lang="en-US" dirty="0"/>
              <a:t>: </a:t>
            </a:r>
            <a:r>
              <a:rPr lang="el-GR" dirty="0"/>
              <a:t>ηλεκτρονικό κατάστημα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183F1-8F47-2040-B8BC-66FA3173F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estore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import *</a:t>
            </a:r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def application():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store = Store([2*CD('The Wall', ['The Pink Floyd'], 'rock', 6.99), \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3*CD('Kind of Blue', ['Miles Davis'], 'jazz', 5.99), \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Book('The Brothers Karamazov', ['Fyodor Dostoevsky'],\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88938337, 'great novel!', 12.99)])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True: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store.print_items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print('\n'+10*'-')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print('Profit:',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store.profit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id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(input('ID sold: '))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store.sell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([id])</a:t>
            </a:r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application()</a:t>
            </a:r>
          </a:p>
        </p:txBody>
      </p:sp>
    </p:spTree>
    <p:extLst>
      <p:ext uri="{BB962C8B-B14F-4D97-AF65-F5344CB8AC3E}">
        <p14:creationId xmlns:p14="http://schemas.microsoft.com/office/powerpoint/2010/main" val="31958312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CF0C6-79B0-0941-8756-875F328F1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</a:t>
            </a:r>
            <a:r>
              <a:rPr lang="en-US" dirty="0" err="1"/>
              <a:t>ά</a:t>
            </a:r>
            <a:r>
              <a:rPr lang="el-GR" dirty="0" err="1"/>
              <a:t>δειγμα</a:t>
            </a:r>
            <a:r>
              <a:rPr lang="en-US" dirty="0"/>
              <a:t>: </a:t>
            </a:r>
            <a:r>
              <a:rPr lang="el-GR" dirty="0"/>
              <a:t>ηλεκτρονικό κατάστημα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31AD7-8893-564B-B94C-FCE4E3F22D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198" y="1382862"/>
            <a:ext cx="10515600" cy="525857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estore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import *</a:t>
            </a:r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def application():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store = Store([2*CD('The Wall', ['The Pink Floyd'], 'rock', 6.99), \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3*CD('Kind of Blue', ['Miles Davis'], 'jazz', 5.99), \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Book('The Brothers Karamazov', ['Fyodor Dostoevsky'],\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88938337, 'great novel!', 12.99)])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True: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try: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store.print_items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print('\n'+10*'-')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print('Profit:',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store.profit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id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(input('ID sold: '))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store.sell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([id])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except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KeyError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as e: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print('No id',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e.args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[0],'exists. Try again')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except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ValueError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print("Invalid key")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application()</a:t>
            </a:r>
          </a:p>
        </p:txBody>
      </p:sp>
    </p:spTree>
    <p:extLst>
      <p:ext uri="{BB962C8B-B14F-4D97-AF65-F5344CB8AC3E}">
        <p14:creationId xmlns:p14="http://schemas.microsoft.com/office/powerpoint/2010/main" val="2960584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AF9AD-17BB-9B48-B322-E5D49EFEB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Περιεχόμενα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7A03FA-5362-2D40-BFF8-C63DD628F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l-GR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cs typeface="Courier New" panose="02070309020205020404" pitchFamily="49" charset="0"/>
            </a:endParaRPr>
          </a:p>
          <a:p>
            <a:endParaRPr lang="en-US" dirty="0">
              <a:cs typeface="Courier New" panose="02070309020205020404" pitchFamily="49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7BB9572-E3B6-CC47-85C0-24B9475C053E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l-GR" dirty="0">
                <a:cs typeface="Courier New" panose="02070309020205020404" pitchFamily="49" charset="0"/>
              </a:rPr>
              <a:t>Τάξεις και αντικείμενα</a:t>
            </a:r>
          </a:p>
          <a:p>
            <a:pPr marL="457200" indent="-457200">
              <a:buFont typeface="+mj-lt"/>
              <a:buAutoNum type="arabicPeriod"/>
            </a:pPr>
            <a:endParaRPr lang="el-GR" dirty="0">
              <a:cs typeface="Courier New" panose="020703090202050204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dirty="0">
                <a:cs typeface="Courier New" panose="02070309020205020404" pitchFamily="49" charset="0"/>
              </a:rPr>
              <a:t>Παράδειγμα</a:t>
            </a:r>
            <a:r>
              <a:rPr lang="en-US" dirty="0">
                <a:cs typeface="Courier New" panose="02070309020205020404" pitchFamily="49" charset="0"/>
              </a:rPr>
              <a:t>: </a:t>
            </a:r>
            <a:r>
              <a:rPr lang="el-GR" dirty="0">
                <a:cs typeface="Courier New" panose="02070309020205020404" pitchFamily="49" charset="0"/>
              </a:rPr>
              <a:t>ηλεκτρονικό κατάστημα</a:t>
            </a:r>
          </a:p>
          <a:p>
            <a:pPr marL="457200" indent="-457200">
              <a:buFont typeface="+mj-lt"/>
              <a:buAutoNum type="arabicPeriod"/>
            </a:pPr>
            <a:endParaRPr lang="el-GR" dirty="0"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610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5A5F8-1665-E34C-9E55-234E082BC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l-GR" dirty="0"/>
              <a:t>Τ</a:t>
            </a:r>
            <a:r>
              <a:rPr lang="en-US" dirty="0" err="1"/>
              <a:t>ά</a:t>
            </a:r>
            <a:r>
              <a:rPr lang="el-GR" dirty="0" err="1"/>
              <a:t>ξεις</a:t>
            </a:r>
            <a:r>
              <a:rPr lang="el-GR" dirty="0"/>
              <a:t> και αντικείμενα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0F463-1E11-9741-9B3E-8F003BA95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6608" y="1914835"/>
            <a:ext cx="4813610" cy="435133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l-GR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l-G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tommy = Character('Tommy')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tommy.name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'Tommy'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mark = Character('Mark')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tommy.talk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(mark)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'Tommy: "Oh, hi Mark."'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mark.talk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(tommy)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'Mark: "Oh, hi Tommy."'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tommy.order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mark.order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B49C1CB-6417-6A4D-A1F0-90CCFC052D2A}"/>
              </a:ext>
            </a:extLst>
          </p:cNvPr>
          <p:cNvSpPr txBox="1">
            <a:spLocks/>
          </p:cNvSpPr>
          <p:nvPr/>
        </p:nvSpPr>
        <p:spPr>
          <a:xfrm>
            <a:off x="671940" y="1914835"/>
            <a:ext cx="684499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class Character: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"""GRAPSTE TON KWDIKA SAS EDW."""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0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def __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__(self, name):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self.name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name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Character.n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Character.n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+ 1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self.order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Character.n</a:t>
            </a:r>
            <a:endParaRPr lang="en-US" sz="1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def talk(self, s):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return '{0}: "Oh, hi {1}."'  \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.format(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self.name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\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s.name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1"/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333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5A5F8-1665-E34C-9E55-234E082BC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l-GR" dirty="0"/>
              <a:t>Τ</a:t>
            </a:r>
            <a:r>
              <a:rPr lang="en-US" dirty="0" err="1"/>
              <a:t>ά</a:t>
            </a:r>
            <a:r>
              <a:rPr lang="el-GR" dirty="0" err="1"/>
              <a:t>ξεις</a:t>
            </a:r>
            <a:r>
              <a:rPr lang="el-GR" dirty="0"/>
              <a:t> και αντικείμενα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0F463-1E11-9741-9B3E-8F003BA95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6608" y="1914835"/>
            <a:ext cx="4813610" cy="435133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l-GR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l-G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tommy = Character('Tommy')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tommy.name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'Tommy'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mark = Character('Mark')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tommy.talk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(mark)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'Tommy: "Oh, hi Mark."'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mark.talk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(tommy)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'Mark: "Oh, hi Tommy."'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tommy.order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mark.order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B49C1CB-6417-6A4D-A1F0-90CCFC052D2A}"/>
              </a:ext>
            </a:extLst>
          </p:cNvPr>
          <p:cNvSpPr txBox="1">
            <a:spLocks/>
          </p:cNvSpPr>
          <p:nvPr/>
        </p:nvSpPr>
        <p:spPr>
          <a:xfrm>
            <a:off x="671940" y="1914835"/>
            <a:ext cx="684499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class Character: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"""GRAPSTE TON KWDIKA SAS EDW."""</a:t>
            </a:r>
            <a:endParaRPr lang="el-GR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l-G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n = 0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def __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name):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self.name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name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Character.n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Character.n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+ 1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self.order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Character.n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def talk(self, s):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'{0}: "Oh, hi {1}."'  \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.format(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self.name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\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s.name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1"/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28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5A5F8-1665-E34C-9E55-234E082BC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l-GR" dirty="0"/>
              <a:t>Τ</a:t>
            </a:r>
            <a:r>
              <a:rPr lang="en-US" dirty="0" err="1"/>
              <a:t>ά</a:t>
            </a:r>
            <a:r>
              <a:rPr lang="el-GR" dirty="0" err="1"/>
              <a:t>ξεις</a:t>
            </a:r>
            <a:r>
              <a:rPr lang="el-GR" dirty="0"/>
              <a:t> και αντικείμενα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B49C1CB-6417-6A4D-A1F0-90CCFC052D2A}"/>
              </a:ext>
            </a:extLst>
          </p:cNvPr>
          <p:cNvSpPr txBox="1">
            <a:spLocks/>
          </p:cNvSpPr>
          <p:nvPr/>
        </p:nvSpPr>
        <p:spPr>
          <a:xfrm>
            <a:off x="838200" y="1472010"/>
            <a:ext cx="10337800" cy="4839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class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DramaticCharacter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(Character):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_________________________________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_________________________________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_________________________________</a:t>
            </a:r>
          </a:p>
          <a:p>
            <a:pPr marL="0" indent="0">
              <a:buNone/>
            </a:pPr>
            <a:endParaRPr lang="en-US" sz="180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l-GR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l-G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tommy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DramaticCharacter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('Tommy')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lisa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Character('Lisa')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tommy.name</a:t>
            </a:r>
            <a:endParaRPr lang="en-US" sz="1800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'Tommy'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tommy.talk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lisa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'Tommy: "Oh, hi Lisa."'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tommy.drama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lisa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'Tommy: "You\'re tearing me apart, Lisa!"'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209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5A5F8-1665-E34C-9E55-234E082BC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l-GR" dirty="0"/>
              <a:t>Τ</a:t>
            </a:r>
            <a:r>
              <a:rPr lang="en-US" dirty="0" err="1"/>
              <a:t>ά</a:t>
            </a:r>
            <a:r>
              <a:rPr lang="el-GR" dirty="0" err="1"/>
              <a:t>ξεις</a:t>
            </a:r>
            <a:r>
              <a:rPr lang="el-GR" dirty="0"/>
              <a:t> και αντικείμενα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B49C1CB-6417-6A4D-A1F0-90CCFC052D2A}"/>
              </a:ext>
            </a:extLst>
          </p:cNvPr>
          <p:cNvSpPr txBox="1">
            <a:spLocks/>
          </p:cNvSpPr>
          <p:nvPr/>
        </p:nvSpPr>
        <p:spPr>
          <a:xfrm>
            <a:off x="838200" y="1472010"/>
            <a:ext cx="10337800" cy="4839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class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DramaticCharacter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(Character):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drama(self, s):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'{0}: "You\'re tearing me apart, {1}' \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.format(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self.name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s.name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en-US" sz="180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l-GR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l-G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tommy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DramaticCharacter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('Tommy')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lisa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Character('Lisa')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tommy.name</a:t>
            </a:r>
            <a:endParaRPr lang="en-US" sz="1800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'Tommy'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tommy.talk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lisa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'Tommy: "Oh, hi Lisa."'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tommy.drama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lisa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'Tommy: "You\'re tearing me apart, Lisa!"'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43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15125-5C01-9648-9747-E4510ED02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</a:t>
            </a:r>
            <a:r>
              <a:rPr lang="en-US" dirty="0" err="1"/>
              <a:t>ά</a:t>
            </a:r>
            <a:r>
              <a:rPr lang="el-GR" dirty="0" err="1"/>
              <a:t>ξεις</a:t>
            </a:r>
            <a:r>
              <a:rPr lang="el-GR" dirty="0"/>
              <a:t> και αντικείμενα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59BBC-F71B-4541-90D8-64AFABE1B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l-G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print_cast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(cast):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______________________________________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______________________________________</a:t>
            </a:r>
            <a:endParaRPr lang="en-US" sz="18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Character.n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tommy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DramaticCharacter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('Tommy')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lisa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Character('Lisa')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mark = Character('Mark')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cast = [mark,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lisa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tommy]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print_cast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(cast)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Cast (in the order of appearance):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Tommy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Lisa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Mark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A960BFF-986D-E441-9BB3-F254E7EA4399}"/>
              </a:ext>
            </a:extLst>
          </p:cNvPr>
          <p:cNvSpPr txBox="1">
            <a:spLocks/>
          </p:cNvSpPr>
          <p:nvPr/>
        </p:nvSpPr>
        <p:spPr>
          <a:xfrm>
            <a:off x="6415668" y="1825625"/>
            <a:ext cx="548268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21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15125-5C01-9648-9747-E4510ED02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</a:t>
            </a:r>
            <a:r>
              <a:rPr lang="en-US" dirty="0" err="1"/>
              <a:t>ά</a:t>
            </a:r>
            <a:r>
              <a:rPr lang="el-GR" dirty="0" err="1"/>
              <a:t>ξεις</a:t>
            </a:r>
            <a:r>
              <a:rPr lang="el-GR" dirty="0"/>
              <a:t> και αντικείμενα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59BBC-F71B-4541-90D8-64AFABE1B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l-G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print_cast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(cast):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character in sorted(cast, key = lambda x: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x.order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print(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character.name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Character.n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tommy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DramaticCharacter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('Tommy')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lisa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Character('Lisa')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mark = Character('Mark')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cast = [mark,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lisa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tommy]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print_cast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(cast)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Cast (in the order of appearance):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Tommy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Lisa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Mark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A960BFF-986D-E441-9BB3-F254E7EA4399}"/>
              </a:ext>
            </a:extLst>
          </p:cNvPr>
          <p:cNvSpPr txBox="1">
            <a:spLocks/>
          </p:cNvSpPr>
          <p:nvPr/>
        </p:nvSpPr>
        <p:spPr>
          <a:xfrm>
            <a:off x="6415668" y="1825625"/>
            <a:ext cx="548268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203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2459</TotalTime>
  <Words>2443</Words>
  <Application>Microsoft Macintosh PowerPoint</Application>
  <PresentationFormat>Widescreen</PresentationFormat>
  <Paragraphs>353</Paragraphs>
  <Slides>26</Slides>
  <Notes>3</Notes>
  <HiddenSlides>5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Courier New</vt:lpstr>
      <vt:lpstr>Office Theme</vt:lpstr>
      <vt:lpstr>Εργαστήριο 8</vt:lpstr>
      <vt:lpstr>Περιεχόμενα</vt:lpstr>
      <vt:lpstr>Περιεχόμενα</vt:lpstr>
      <vt:lpstr>Τάξεις και αντικείμενα</vt:lpstr>
      <vt:lpstr>Τάξεις και αντικείμενα</vt:lpstr>
      <vt:lpstr>Τάξεις και αντικείμενα</vt:lpstr>
      <vt:lpstr>Τάξεις και αντικείμενα</vt:lpstr>
      <vt:lpstr>Τάξεις και αντικείμενα</vt:lpstr>
      <vt:lpstr>Τάξεις και αντικείμενα</vt:lpstr>
      <vt:lpstr>Παράδειγμα: ηλεκτρονικό κατάστημα</vt:lpstr>
      <vt:lpstr>Παράδειγμα: ηλεκτρονικό κατάστημα</vt:lpstr>
      <vt:lpstr>Παράδειγμα: ηλεκτρονικό κατάστημα</vt:lpstr>
      <vt:lpstr>Παράδειγμα: ηλεκτρονικό κατάστημα</vt:lpstr>
      <vt:lpstr>Παράδειγμα: ηλεκτρονικό κατάστημα</vt:lpstr>
      <vt:lpstr>Παράδειγμα: ηλεκτρονικό κατάστημα</vt:lpstr>
      <vt:lpstr>Παράδειγμα: ηλεκτρονικό κατάστημα</vt:lpstr>
      <vt:lpstr>Παράδειγμα: ηλεκτρονικό κατάστημα</vt:lpstr>
      <vt:lpstr>Παράδειγμα: ηλεκτρονικό κατάστημα</vt:lpstr>
      <vt:lpstr>Παράδειγμα: ηλεκτρονικό κατάστημα</vt:lpstr>
      <vt:lpstr>Παράδειγμα: ηλεκτρονικό κατάστημα</vt:lpstr>
      <vt:lpstr>Παράδειγμα: ηλεκτρονικό κατάστημα</vt:lpstr>
      <vt:lpstr>Παράδειγμα: ηλεκτρονικό κατάστημα</vt:lpstr>
      <vt:lpstr>Χειρισμός σφαλμάτων</vt:lpstr>
      <vt:lpstr>Παράδειγμα: ηλεκτρονικό κατάστημα</vt:lpstr>
      <vt:lpstr>Παράδειγμα: ηλεκτρονικό κατάστημα</vt:lpstr>
      <vt:lpstr>Παράδειγμα: ηλεκτρονικό κατάστημα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Εργαστήριο 5</dc:title>
  <dc:creator>ANTONIOS DIMAKIS</dc:creator>
  <cp:lastModifiedBy>ANTONIOS DIMAKIS</cp:lastModifiedBy>
  <cp:revision>120</cp:revision>
  <cp:lastPrinted>2018-12-22T15:01:33Z</cp:lastPrinted>
  <dcterms:created xsi:type="dcterms:W3CDTF">2018-11-11T20:39:47Z</dcterms:created>
  <dcterms:modified xsi:type="dcterms:W3CDTF">2023-12-11T06:30:40Z</dcterms:modified>
</cp:coreProperties>
</file>