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>
      <p:cViewPr varScale="1">
        <p:scale>
          <a:sx n="116" d="100"/>
          <a:sy n="116" d="100"/>
        </p:scale>
        <p:origin x="196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4540" y="52070"/>
            <a:ext cx="1075689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99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99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99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99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5749" cy="5333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2750" y="134937"/>
            <a:ext cx="8731249" cy="27463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09575" y="0"/>
            <a:ext cx="278130" cy="271780"/>
          </a:xfrm>
          <a:custGeom>
            <a:avLst/>
            <a:gdLst/>
            <a:ahLst/>
            <a:cxnLst/>
            <a:rect l="l" t="t" r="r" b="b"/>
            <a:pathLst>
              <a:path w="278130" h="271780">
                <a:moveTo>
                  <a:pt x="138112" y="134937"/>
                </a:moveTo>
                <a:lnTo>
                  <a:pt x="0" y="134937"/>
                </a:lnTo>
                <a:lnTo>
                  <a:pt x="0" y="271462"/>
                </a:lnTo>
                <a:lnTo>
                  <a:pt x="138112" y="271462"/>
                </a:lnTo>
                <a:lnTo>
                  <a:pt x="138112" y="134937"/>
                </a:lnTo>
                <a:close/>
              </a:path>
              <a:path w="278130" h="271780">
                <a:moveTo>
                  <a:pt x="277812" y="0"/>
                </a:moveTo>
                <a:lnTo>
                  <a:pt x="138112" y="0"/>
                </a:lnTo>
                <a:lnTo>
                  <a:pt x="138112" y="134937"/>
                </a:lnTo>
                <a:lnTo>
                  <a:pt x="277812" y="134937"/>
                </a:lnTo>
                <a:lnTo>
                  <a:pt x="277812" y="0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7687" y="134936"/>
            <a:ext cx="139700" cy="141605"/>
          </a:xfrm>
          <a:custGeom>
            <a:avLst/>
            <a:gdLst/>
            <a:ahLst/>
            <a:cxnLst/>
            <a:rect l="l" t="t" r="r" b="b"/>
            <a:pathLst>
              <a:path w="139700" h="141604">
                <a:moveTo>
                  <a:pt x="139700" y="0"/>
                </a:moveTo>
                <a:lnTo>
                  <a:pt x="0" y="0"/>
                </a:lnTo>
                <a:lnTo>
                  <a:pt x="0" y="141288"/>
                </a:lnTo>
                <a:lnTo>
                  <a:pt x="139700" y="141288"/>
                </a:lnTo>
                <a:lnTo>
                  <a:pt x="139700" y="0"/>
                </a:lnTo>
                <a:close/>
              </a:path>
            </a:pathLst>
          </a:custGeom>
          <a:solidFill>
            <a:srgbClr val="A9AB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4637" y="274637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4">
                <a:moveTo>
                  <a:pt x="0" y="134937"/>
                </a:moveTo>
                <a:lnTo>
                  <a:pt x="136525" y="134937"/>
                </a:lnTo>
                <a:lnTo>
                  <a:pt x="136525" y="0"/>
                </a:lnTo>
                <a:lnTo>
                  <a:pt x="0" y="0"/>
                </a:lnTo>
                <a:lnTo>
                  <a:pt x="0" y="134937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1762" y="136523"/>
            <a:ext cx="141605" cy="138430"/>
          </a:xfrm>
          <a:custGeom>
            <a:avLst/>
            <a:gdLst/>
            <a:ahLst/>
            <a:cxnLst/>
            <a:rect l="l" t="t" r="r" b="b"/>
            <a:pathLst>
              <a:path w="141604" h="138429">
                <a:moveTo>
                  <a:pt x="141287" y="0"/>
                </a:moveTo>
                <a:lnTo>
                  <a:pt x="0" y="0"/>
                </a:lnTo>
                <a:lnTo>
                  <a:pt x="0" y="138113"/>
                </a:lnTo>
                <a:lnTo>
                  <a:pt x="141287" y="138113"/>
                </a:lnTo>
                <a:lnTo>
                  <a:pt x="141287" y="0"/>
                </a:lnTo>
                <a:close/>
              </a:path>
            </a:pathLst>
          </a:custGeom>
          <a:solidFill>
            <a:srgbClr val="0118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74637" y="271462"/>
            <a:ext cx="273050" cy="274955"/>
          </a:xfrm>
          <a:custGeom>
            <a:avLst/>
            <a:gdLst/>
            <a:ahLst/>
            <a:cxnLst/>
            <a:rect l="l" t="t" r="r" b="b"/>
            <a:pathLst>
              <a:path w="273050" h="274955">
                <a:moveTo>
                  <a:pt x="273050" y="0"/>
                </a:moveTo>
                <a:lnTo>
                  <a:pt x="134937" y="0"/>
                </a:lnTo>
                <a:lnTo>
                  <a:pt x="134937" y="138112"/>
                </a:lnTo>
                <a:lnTo>
                  <a:pt x="0" y="138112"/>
                </a:lnTo>
                <a:lnTo>
                  <a:pt x="0" y="274637"/>
                </a:lnTo>
                <a:lnTo>
                  <a:pt x="136525" y="274637"/>
                </a:lnTo>
                <a:lnTo>
                  <a:pt x="136525" y="138112"/>
                </a:lnTo>
                <a:lnTo>
                  <a:pt x="273050" y="138112"/>
                </a:lnTo>
                <a:lnTo>
                  <a:pt x="273050" y="0"/>
                </a:lnTo>
                <a:close/>
              </a:path>
            </a:pathLst>
          </a:custGeom>
          <a:solidFill>
            <a:srgbClr val="A9AB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6553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3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457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3" y="1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0367" y="24940"/>
            <a:ext cx="5212080" cy="4904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85749" cy="5333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2750" y="134937"/>
            <a:ext cx="8731249" cy="27463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09575" y="0"/>
            <a:ext cx="278130" cy="271780"/>
          </a:xfrm>
          <a:custGeom>
            <a:avLst/>
            <a:gdLst/>
            <a:ahLst/>
            <a:cxnLst/>
            <a:rect l="l" t="t" r="r" b="b"/>
            <a:pathLst>
              <a:path w="278130" h="271780">
                <a:moveTo>
                  <a:pt x="138112" y="134937"/>
                </a:moveTo>
                <a:lnTo>
                  <a:pt x="0" y="134937"/>
                </a:lnTo>
                <a:lnTo>
                  <a:pt x="0" y="271462"/>
                </a:lnTo>
                <a:lnTo>
                  <a:pt x="138112" y="271462"/>
                </a:lnTo>
                <a:lnTo>
                  <a:pt x="138112" y="134937"/>
                </a:lnTo>
                <a:close/>
              </a:path>
              <a:path w="278130" h="271780">
                <a:moveTo>
                  <a:pt x="277812" y="0"/>
                </a:moveTo>
                <a:lnTo>
                  <a:pt x="138112" y="0"/>
                </a:lnTo>
                <a:lnTo>
                  <a:pt x="138112" y="134937"/>
                </a:lnTo>
                <a:lnTo>
                  <a:pt x="277812" y="134937"/>
                </a:lnTo>
                <a:lnTo>
                  <a:pt x="277812" y="0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7687" y="134936"/>
            <a:ext cx="139700" cy="141605"/>
          </a:xfrm>
          <a:custGeom>
            <a:avLst/>
            <a:gdLst/>
            <a:ahLst/>
            <a:cxnLst/>
            <a:rect l="l" t="t" r="r" b="b"/>
            <a:pathLst>
              <a:path w="139700" h="141604">
                <a:moveTo>
                  <a:pt x="139700" y="0"/>
                </a:moveTo>
                <a:lnTo>
                  <a:pt x="0" y="0"/>
                </a:lnTo>
                <a:lnTo>
                  <a:pt x="0" y="141288"/>
                </a:lnTo>
                <a:lnTo>
                  <a:pt x="139700" y="141288"/>
                </a:lnTo>
                <a:lnTo>
                  <a:pt x="139700" y="0"/>
                </a:lnTo>
                <a:close/>
              </a:path>
            </a:pathLst>
          </a:custGeom>
          <a:solidFill>
            <a:srgbClr val="A9AB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4637" y="274637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4">
                <a:moveTo>
                  <a:pt x="0" y="134937"/>
                </a:moveTo>
                <a:lnTo>
                  <a:pt x="136525" y="134937"/>
                </a:lnTo>
                <a:lnTo>
                  <a:pt x="136525" y="0"/>
                </a:lnTo>
                <a:lnTo>
                  <a:pt x="0" y="0"/>
                </a:lnTo>
                <a:lnTo>
                  <a:pt x="0" y="134937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1762" y="136523"/>
            <a:ext cx="141605" cy="138430"/>
          </a:xfrm>
          <a:custGeom>
            <a:avLst/>
            <a:gdLst/>
            <a:ahLst/>
            <a:cxnLst/>
            <a:rect l="l" t="t" r="r" b="b"/>
            <a:pathLst>
              <a:path w="141604" h="138429">
                <a:moveTo>
                  <a:pt x="141287" y="0"/>
                </a:moveTo>
                <a:lnTo>
                  <a:pt x="0" y="0"/>
                </a:lnTo>
                <a:lnTo>
                  <a:pt x="0" y="138113"/>
                </a:lnTo>
                <a:lnTo>
                  <a:pt x="141287" y="138113"/>
                </a:lnTo>
                <a:lnTo>
                  <a:pt x="141287" y="0"/>
                </a:lnTo>
                <a:close/>
              </a:path>
            </a:pathLst>
          </a:custGeom>
          <a:solidFill>
            <a:srgbClr val="0118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74637" y="271462"/>
            <a:ext cx="273050" cy="274955"/>
          </a:xfrm>
          <a:custGeom>
            <a:avLst/>
            <a:gdLst/>
            <a:ahLst/>
            <a:cxnLst/>
            <a:rect l="l" t="t" r="r" b="b"/>
            <a:pathLst>
              <a:path w="273050" h="274955">
                <a:moveTo>
                  <a:pt x="273050" y="0"/>
                </a:moveTo>
                <a:lnTo>
                  <a:pt x="134937" y="0"/>
                </a:lnTo>
                <a:lnTo>
                  <a:pt x="134937" y="138112"/>
                </a:lnTo>
                <a:lnTo>
                  <a:pt x="0" y="138112"/>
                </a:lnTo>
                <a:lnTo>
                  <a:pt x="0" y="274637"/>
                </a:lnTo>
                <a:lnTo>
                  <a:pt x="136525" y="274637"/>
                </a:lnTo>
                <a:lnTo>
                  <a:pt x="136525" y="138112"/>
                </a:lnTo>
                <a:lnTo>
                  <a:pt x="273050" y="138112"/>
                </a:lnTo>
                <a:lnTo>
                  <a:pt x="273050" y="0"/>
                </a:lnTo>
                <a:close/>
              </a:path>
            </a:pathLst>
          </a:custGeom>
          <a:solidFill>
            <a:srgbClr val="A9AB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6553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3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457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3" y="1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4540" y="36512"/>
            <a:ext cx="5259704" cy="406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99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23765" y="1908492"/>
            <a:ext cx="3736975" cy="2550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739" y="6607323"/>
            <a:ext cx="289433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46820" y="6600656"/>
            <a:ext cx="23304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007D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kakis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5749" cy="5333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-1"/>
            <a:ext cx="9144000" cy="546100"/>
            <a:chOff x="0" y="-1"/>
            <a:chExt cx="9144000" cy="5461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2750" y="134937"/>
              <a:ext cx="8731249" cy="27463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9575" y="0"/>
              <a:ext cx="278130" cy="271780"/>
            </a:xfrm>
            <a:custGeom>
              <a:avLst/>
              <a:gdLst/>
              <a:ahLst/>
              <a:cxnLst/>
              <a:rect l="l" t="t" r="r" b="b"/>
              <a:pathLst>
                <a:path w="278130" h="271780">
                  <a:moveTo>
                    <a:pt x="138112" y="134937"/>
                  </a:moveTo>
                  <a:lnTo>
                    <a:pt x="0" y="134937"/>
                  </a:lnTo>
                  <a:lnTo>
                    <a:pt x="0" y="271462"/>
                  </a:lnTo>
                  <a:lnTo>
                    <a:pt x="138112" y="271462"/>
                  </a:lnTo>
                  <a:lnTo>
                    <a:pt x="138112" y="134937"/>
                  </a:lnTo>
                  <a:close/>
                </a:path>
                <a:path w="278130" h="271780">
                  <a:moveTo>
                    <a:pt x="277812" y="0"/>
                  </a:moveTo>
                  <a:lnTo>
                    <a:pt x="138112" y="0"/>
                  </a:lnTo>
                  <a:lnTo>
                    <a:pt x="138112" y="134937"/>
                  </a:lnTo>
                  <a:lnTo>
                    <a:pt x="277812" y="134937"/>
                  </a:lnTo>
                  <a:lnTo>
                    <a:pt x="277812" y="0"/>
                  </a:lnTo>
                  <a:close/>
                </a:path>
              </a:pathLst>
            </a:custGeom>
            <a:solidFill>
              <a:srgbClr val="D6D6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7687" y="134936"/>
              <a:ext cx="139700" cy="141605"/>
            </a:xfrm>
            <a:custGeom>
              <a:avLst/>
              <a:gdLst/>
              <a:ahLst/>
              <a:cxnLst/>
              <a:rect l="l" t="t" r="r" b="b"/>
              <a:pathLst>
                <a:path w="139700" h="141604">
                  <a:moveTo>
                    <a:pt x="139700" y="0"/>
                  </a:moveTo>
                  <a:lnTo>
                    <a:pt x="0" y="0"/>
                  </a:lnTo>
                  <a:lnTo>
                    <a:pt x="0" y="141288"/>
                  </a:lnTo>
                  <a:lnTo>
                    <a:pt x="139700" y="141288"/>
                  </a:lnTo>
                  <a:lnTo>
                    <a:pt x="139700" y="0"/>
                  </a:lnTo>
                  <a:close/>
                </a:path>
              </a:pathLst>
            </a:custGeom>
            <a:solidFill>
              <a:srgbClr val="A9AB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4637" y="274637"/>
              <a:ext cx="136525" cy="135255"/>
            </a:xfrm>
            <a:custGeom>
              <a:avLst/>
              <a:gdLst/>
              <a:ahLst/>
              <a:cxnLst/>
              <a:rect l="l" t="t" r="r" b="b"/>
              <a:pathLst>
                <a:path w="136525" h="135254">
                  <a:moveTo>
                    <a:pt x="0" y="134937"/>
                  </a:moveTo>
                  <a:lnTo>
                    <a:pt x="136525" y="134937"/>
                  </a:lnTo>
                  <a:lnTo>
                    <a:pt x="136525" y="0"/>
                  </a:lnTo>
                  <a:lnTo>
                    <a:pt x="0" y="0"/>
                  </a:lnTo>
                  <a:lnTo>
                    <a:pt x="0" y="134937"/>
                  </a:lnTo>
                  <a:close/>
                </a:path>
              </a:pathLst>
            </a:custGeom>
            <a:solidFill>
              <a:srgbClr val="D6D6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1762" y="136523"/>
              <a:ext cx="141605" cy="138430"/>
            </a:xfrm>
            <a:custGeom>
              <a:avLst/>
              <a:gdLst/>
              <a:ahLst/>
              <a:cxnLst/>
              <a:rect l="l" t="t" r="r" b="b"/>
              <a:pathLst>
                <a:path w="141604" h="138429">
                  <a:moveTo>
                    <a:pt x="141287" y="0"/>
                  </a:moveTo>
                  <a:lnTo>
                    <a:pt x="0" y="0"/>
                  </a:lnTo>
                  <a:lnTo>
                    <a:pt x="0" y="138113"/>
                  </a:lnTo>
                  <a:lnTo>
                    <a:pt x="141287" y="138113"/>
                  </a:lnTo>
                  <a:lnTo>
                    <a:pt x="141287" y="0"/>
                  </a:lnTo>
                  <a:close/>
                </a:path>
              </a:pathLst>
            </a:custGeom>
            <a:solidFill>
              <a:srgbClr val="0118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4637" y="271462"/>
              <a:ext cx="273050" cy="274955"/>
            </a:xfrm>
            <a:custGeom>
              <a:avLst/>
              <a:gdLst/>
              <a:ahLst/>
              <a:cxnLst/>
              <a:rect l="l" t="t" r="r" b="b"/>
              <a:pathLst>
                <a:path w="273050" h="274955">
                  <a:moveTo>
                    <a:pt x="273050" y="0"/>
                  </a:moveTo>
                  <a:lnTo>
                    <a:pt x="134937" y="0"/>
                  </a:lnTo>
                  <a:lnTo>
                    <a:pt x="134937" y="138112"/>
                  </a:lnTo>
                  <a:lnTo>
                    <a:pt x="0" y="138112"/>
                  </a:lnTo>
                  <a:lnTo>
                    <a:pt x="0" y="274637"/>
                  </a:lnTo>
                  <a:lnTo>
                    <a:pt x="136525" y="274637"/>
                  </a:lnTo>
                  <a:lnTo>
                    <a:pt x="136525" y="138112"/>
                  </a:lnTo>
                  <a:lnTo>
                    <a:pt x="273050" y="138112"/>
                  </a:lnTo>
                  <a:lnTo>
                    <a:pt x="273050" y="0"/>
                  </a:lnTo>
                  <a:close/>
                </a:path>
              </a:pathLst>
            </a:custGeom>
            <a:solidFill>
              <a:srgbClr val="A9AB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457200"/>
              <a:ext cx="9144000" cy="0"/>
            </a:xfrm>
            <a:custGeom>
              <a:avLst/>
              <a:gdLst/>
              <a:ahLst/>
              <a:cxnLst/>
              <a:rect l="l" t="t" r="r" b="b"/>
              <a:pathLst>
                <a:path w="9144000">
                  <a:moveTo>
                    <a:pt x="0" y="0"/>
                  </a:moveTo>
                  <a:lnTo>
                    <a:pt x="9143993" y="1"/>
                  </a:lnTo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505902" y="1557020"/>
            <a:ext cx="6266498" cy="11105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167765" marR="157480" indent="-990600">
              <a:lnSpc>
                <a:spcPts val="2800"/>
              </a:lnSpc>
              <a:spcBef>
                <a:spcPts val="260"/>
              </a:spcBef>
            </a:pPr>
            <a:r>
              <a:rPr spc="175" dirty="0" err="1">
                <a:solidFill>
                  <a:srgbClr val="DF8000"/>
                </a:solidFill>
                <a:latin typeface="Trebuchet MS"/>
                <a:cs typeface="Trebuchet MS"/>
              </a:rPr>
              <a:t>Οικονομικό</a:t>
            </a:r>
            <a:r>
              <a:rPr spc="-20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pc="185" dirty="0" err="1">
                <a:solidFill>
                  <a:srgbClr val="DF8000"/>
                </a:solidFill>
                <a:latin typeface="Trebuchet MS"/>
                <a:cs typeface="Trebuchet MS"/>
              </a:rPr>
              <a:t>Π</a:t>
            </a:r>
            <a:r>
              <a:rPr spc="185" dirty="0">
                <a:solidFill>
                  <a:srgbClr val="DF8000"/>
                </a:solidFill>
                <a:latin typeface="Trebuchet MS"/>
                <a:cs typeface="Trebuchet MS"/>
              </a:rPr>
              <a:t>α</a:t>
            </a:r>
            <a:r>
              <a:rPr spc="185" dirty="0" err="1">
                <a:solidFill>
                  <a:srgbClr val="DF8000"/>
                </a:solidFill>
                <a:latin typeface="Trebuchet MS"/>
                <a:cs typeface="Trebuchet MS"/>
              </a:rPr>
              <a:t>ν</a:t>
            </a:r>
            <a:r>
              <a:rPr lang="el-GR" spc="185" dirty="0" err="1">
                <a:solidFill>
                  <a:srgbClr val="DF8000"/>
                </a:solidFill>
                <a:latin typeface="Trebuchet MS"/>
                <a:cs typeface="Trebuchet MS"/>
              </a:rPr>
              <a:t>επ</a:t>
            </a:r>
            <a:r>
              <a:rPr spc="185" dirty="0" err="1">
                <a:solidFill>
                  <a:srgbClr val="DF8000"/>
                </a:solidFill>
                <a:latin typeface="Trebuchet MS"/>
                <a:cs typeface="Trebuchet MS"/>
              </a:rPr>
              <a:t>ιστήμιο</a:t>
            </a:r>
            <a:r>
              <a:rPr spc="-15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pc="170" dirty="0">
                <a:solidFill>
                  <a:srgbClr val="DF8000"/>
                </a:solidFill>
                <a:latin typeface="Trebuchet MS"/>
                <a:cs typeface="Trebuchet MS"/>
              </a:rPr>
              <a:t>Αθηνών </a:t>
            </a:r>
            <a:r>
              <a:rPr spc="270" dirty="0">
                <a:solidFill>
                  <a:srgbClr val="DF8000"/>
                </a:solidFill>
                <a:latin typeface="Trebuchet MS"/>
                <a:cs typeface="Trebuchet MS"/>
              </a:rPr>
              <a:t>Τμήμα</a:t>
            </a:r>
            <a:r>
              <a:rPr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pc="155" dirty="0">
                <a:solidFill>
                  <a:srgbClr val="DF8000"/>
                </a:solidFill>
                <a:latin typeface="Trebuchet MS"/>
                <a:cs typeface="Trebuchet MS"/>
              </a:rPr>
              <a:t>Πληροφορικής</a:t>
            </a:r>
          </a:p>
          <a:p>
            <a:pPr marL="12700">
              <a:lnSpc>
                <a:spcPts val="2820"/>
              </a:lnSpc>
            </a:pPr>
            <a:r>
              <a:rPr spc="254" dirty="0">
                <a:solidFill>
                  <a:srgbClr val="DF8000"/>
                </a:solidFill>
                <a:latin typeface="Trebuchet MS"/>
                <a:cs typeface="Trebuchet MS"/>
              </a:rPr>
              <a:t>ΠΜΣ</a:t>
            </a:r>
            <a:r>
              <a:rPr spc="80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lang="el-GR" spc="245" dirty="0">
                <a:solidFill>
                  <a:srgbClr val="DF8000"/>
                </a:solidFill>
                <a:latin typeface="Trebuchet MS"/>
                <a:cs typeface="Trebuchet MS"/>
              </a:rPr>
              <a:t>Ασφαλή και Ευφυή Συστήματα</a:t>
            </a:r>
            <a:endParaRPr spc="204" dirty="0">
              <a:solidFill>
                <a:srgbClr val="DF8000"/>
              </a:solidFill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37702" y="3385820"/>
            <a:ext cx="4959985" cy="655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840"/>
              </a:lnSpc>
              <a:spcBef>
                <a:spcPts val="100"/>
              </a:spcBef>
            </a:pPr>
            <a:r>
              <a:rPr sz="2400" b="1" spc="210" dirty="0">
                <a:solidFill>
                  <a:srgbClr val="DF8000"/>
                </a:solidFill>
                <a:latin typeface="Trebuchet MS"/>
                <a:cs typeface="Trebuchet MS"/>
              </a:rPr>
              <a:t>Κρυπτογραφία</a:t>
            </a:r>
            <a:r>
              <a:rPr sz="2400" b="1" spc="85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z="2400" b="1" spc="195" dirty="0">
                <a:solidFill>
                  <a:srgbClr val="DF8000"/>
                </a:solidFill>
                <a:latin typeface="Trebuchet MS"/>
                <a:cs typeface="Trebuchet MS"/>
              </a:rPr>
              <a:t>και</a:t>
            </a:r>
            <a:r>
              <a:rPr sz="2400" b="1" spc="90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z="2400" b="1" spc="170" dirty="0">
                <a:solidFill>
                  <a:srgbClr val="DF8000"/>
                </a:solidFill>
                <a:latin typeface="Trebuchet MS"/>
                <a:cs typeface="Trebuchet MS"/>
              </a:rPr>
              <a:t>Εφαρμογές</a:t>
            </a:r>
            <a:endParaRPr sz="2400" dirty="0">
              <a:latin typeface="Trebuchet MS"/>
              <a:cs typeface="Trebuchet MS"/>
            </a:endParaRPr>
          </a:p>
          <a:p>
            <a:pPr marL="12065" algn="ctr">
              <a:lnSpc>
                <a:spcPts val="2120"/>
              </a:lnSpc>
            </a:pPr>
            <a:r>
              <a:rPr sz="1800" b="1" spc="150" dirty="0">
                <a:solidFill>
                  <a:srgbClr val="DF8000"/>
                </a:solidFill>
                <a:latin typeface="Trebuchet MS"/>
                <a:cs typeface="Trebuchet MS"/>
              </a:rPr>
              <a:t>Διαλέξεις</a:t>
            </a:r>
            <a:r>
              <a:rPr sz="1800" b="1" spc="50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DF8000"/>
                </a:solidFill>
                <a:latin typeface="Trebuchet MS"/>
                <a:cs typeface="Trebuchet MS"/>
              </a:rPr>
              <a:t>Ακ.</a:t>
            </a:r>
            <a:r>
              <a:rPr sz="1800" b="1" spc="55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z="1800" b="1" spc="135" dirty="0" err="1">
                <a:solidFill>
                  <a:srgbClr val="DF8000"/>
                </a:solidFill>
                <a:latin typeface="Trebuchet MS"/>
                <a:cs typeface="Trebuchet MS"/>
              </a:rPr>
              <a:t>Έτους</a:t>
            </a:r>
            <a:r>
              <a:rPr sz="1800" b="1" spc="50" dirty="0">
                <a:solidFill>
                  <a:srgbClr val="DF8000"/>
                </a:solidFill>
                <a:latin typeface="Trebuchet MS"/>
                <a:cs typeface="Trebuchet MS"/>
              </a:rPr>
              <a:t> </a:t>
            </a:r>
            <a:r>
              <a:rPr sz="1800" b="1" spc="160" dirty="0">
                <a:solidFill>
                  <a:srgbClr val="DF8000"/>
                </a:solidFill>
                <a:latin typeface="Trebuchet MS"/>
                <a:cs typeface="Trebuchet MS"/>
              </a:rPr>
              <a:t>20</a:t>
            </a:r>
            <a:r>
              <a:rPr lang="en-US" sz="1800" b="1" spc="160" dirty="0">
                <a:solidFill>
                  <a:srgbClr val="E79200"/>
                </a:solidFill>
                <a:latin typeface="Trebuchet MS"/>
                <a:cs typeface="Trebuchet MS"/>
              </a:rPr>
              <a:t>25</a:t>
            </a:r>
            <a:r>
              <a:rPr sz="1800" b="1" spc="160" dirty="0">
                <a:solidFill>
                  <a:srgbClr val="DF8000"/>
                </a:solidFill>
                <a:latin typeface="Trebuchet MS"/>
                <a:cs typeface="Trebuchet MS"/>
              </a:rPr>
              <a:t>-</a:t>
            </a:r>
            <a:r>
              <a:rPr sz="1800" b="1" spc="165" dirty="0">
                <a:solidFill>
                  <a:srgbClr val="DF8000"/>
                </a:solidFill>
                <a:latin typeface="Trebuchet MS"/>
                <a:cs typeface="Trebuchet MS"/>
              </a:rPr>
              <a:t>20</a:t>
            </a:r>
            <a:r>
              <a:rPr lang="en-US" sz="1800" b="1" spc="165" dirty="0">
                <a:solidFill>
                  <a:srgbClr val="E79200"/>
                </a:solidFill>
                <a:latin typeface="Trebuchet MS"/>
                <a:cs typeface="Trebuchet MS"/>
              </a:rPr>
              <a:t>26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13441" y="4495800"/>
            <a:ext cx="2729865" cy="7061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00" spc="145" dirty="0">
                <a:latin typeface="Trebuchet MS"/>
                <a:cs typeface="Trebuchet MS"/>
              </a:rPr>
              <a:t>Μαρκάκης</a:t>
            </a:r>
            <a:r>
              <a:rPr sz="2000" spc="35" dirty="0">
                <a:latin typeface="Trebuchet MS"/>
                <a:cs typeface="Trebuchet MS"/>
              </a:rPr>
              <a:t> </a:t>
            </a:r>
            <a:r>
              <a:rPr sz="2000" spc="75" dirty="0">
                <a:latin typeface="Trebuchet MS"/>
                <a:cs typeface="Trebuchet MS"/>
              </a:rPr>
              <a:t>Ευάγγελος</a:t>
            </a:r>
            <a:endParaRPr sz="2000" dirty="0">
              <a:latin typeface="Trebuchet MS"/>
              <a:cs typeface="Trebuchet MS"/>
            </a:endParaRPr>
          </a:p>
          <a:p>
            <a:pPr marL="78105">
              <a:lnSpc>
                <a:spcPct val="100000"/>
              </a:lnSpc>
              <a:spcBef>
                <a:spcPts val="280"/>
              </a:spcBef>
            </a:pPr>
            <a:r>
              <a:rPr sz="2000" spc="-10" dirty="0">
                <a:solidFill>
                  <a:srgbClr val="00007D"/>
                </a:solidFill>
                <a:latin typeface="Tahoma"/>
                <a:cs typeface="Tahoma"/>
                <a:hlinkClick r:id="rId4"/>
              </a:rPr>
              <a:t>markakis@gmail.com</a:t>
            </a:r>
            <a:endParaRPr sz="2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8640" y="795020"/>
            <a:ext cx="8227695" cy="5205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  <a:p>
            <a:pPr marL="577215" indent="-456565">
              <a:lnSpc>
                <a:spcPct val="100000"/>
              </a:lnSpc>
              <a:spcBef>
                <a:spcPts val="2570"/>
              </a:spcBef>
              <a:buClr>
                <a:srgbClr val="0000E5"/>
              </a:buClr>
              <a:buFont typeface="Wingdings"/>
              <a:buChar char=""/>
              <a:tabLst>
                <a:tab pos="577215" algn="l"/>
              </a:tabLst>
            </a:pPr>
            <a:r>
              <a:rPr sz="2000" spc="-20" dirty="0">
                <a:latin typeface="Arial"/>
                <a:cs typeface="Arial"/>
              </a:rPr>
              <a:t>Variations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modern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protocols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prevent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active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attacks:</a:t>
            </a:r>
            <a:endParaRPr sz="2000">
              <a:latin typeface="Arial"/>
              <a:cs typeface="Arial"/>
            </a:endParaRPr>
          </a:p>
          <a:p>
            <a:pPr marL="1035050" marR="233679" lvl="1" indent="-457200">
              <a:lnSpc>
                <a:spcPct val="108300"/>
              </a:lnSpc>
              <a:spcBef>
                <a:spcPts val="600"/>
              </a:spcBef>
              <a:buClr>
                <a:srgbClr val="0000E5"/>
              </a:buClr>
              <a:buFont typeface="Wingdings"/>
              <a:buChar char=""/>
              <a:tabLst>
                <a:tab pos="1035050" algn="l"/>
              </a:tabLst>
            </a:pP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Timestamps:</a:t>
            </a:r>
            <a:r>
              <a:rPr sz="2000" spc="-1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Adding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current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time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exchanged (h:min:sec)</a:t>
            </a:r>
            <a:endParaRPr sz="2000">
              <a:latin typeface="Arial"/>
              <a:cs typeface="Arial"/>
            </a:endParaRPr>
          </a:p>
          <a:p>
            <a:pPr marL="1035050" marR="1113155" lvl="1" indent="-457200">
              <a:lnSpc>
                <a:spcPct val="108300"/>
              </a:lnSpc>
              <a:spcBef>
                <a:spcPts val="700"/>
              </a:spcBef>
              <a:buClr>
                <a:srgbClr val="0000E5"/>
              </a:buClr>
              <a:buFont typeface="Wingdings"/>
              <a:buChar char=""/>
              <a:tabLst>
                <a:tab pos="1035050" algn="l"/>
              </a:tabLst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Nonce:</a:t>
            </a:r>
            <a:r>
              <a:rPr sz="20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unique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transmission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of </a:t>
            </a:r>
            <a:r>
              <a:rPr sz="2000" dirty="0">
                <a:latin typeface="Arial"/>
                <a:cs typeface="Arial"/>
              </a:rPr>
              <a:t>information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(it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sometimes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replaces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timestamps)</a:t>
            </a:r>
            <a:endParaRPr sz="2000">
              <a:latin typeface="Arial"/>
              <a:cs typeface="Arial"/>
            </a:endParaRPr>
          </a:p>
          <a:p>
            <a:pPr marL="1034415" lvl="1" indent="-456565">
              <a:lnSpc>
                <a:spcPct val="100000"/>
              </a:lnSpc>
              <a:spcBef>
                <a:spcPts val="900"/>
              </a:spcBef>
              <a:buClr>
                <a:srgbClr val="0000E5"/>
              </a:buClr>
              <a:buFont typeface="Wingdings"/>
              <a:buChar char=""/>
              <a:tabLst>
                <a:tab pos="1034415" algn="l"/>
              </a:tabLst>
            </a:pPr>
            <a:r>
              <a:rPr sz="2000" dirty="0">
                <a:latin typeface="Arial"/>
                <a:cs typeface="Arial"/>
              </a:rPr>
              <a:t>Used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entity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authentication</a:t>
            </a:r>
            <a:endParaRPr sz="2000">
              <a:latin typeface="Arial"/>
              <a:cs typeface="Arial"/>
            </a:endParaRPr>
          </a:p>
          <a:p>
            <a:pPr marL="1491615" marR="120014" lvl="2" indent="-457200">
              <a:lnSpc>
                <a:spcPct val="110000"/>
              </a:lnSpc>
              <a:spcBef>
                <a:spcPts val="1280"/>
              </a:spcBef>
              <a:buClr>
                <a:srgbClr val="0000E5"/>
              </a:buClr>
              <a:buFont typeface="Wingdings"/>
              <a:buChar char=""/>
              <a:tabLst>
                <a:tab pos="1491615" algn="l"/>
              </a:tabLst>
            </a:pPr>
            <a:r>
              <a:rPr sz="2000" dirty="0">
                <a:latin typeface="Arial"/>
                <a:cs typeface="Arial"/>
              </a:rPr>
              <a:t>These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become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protect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re-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again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adversary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spc="-10" dirty="0">
                <a:latin typeface="Arial"/>
                <a:cs typeface="Arial"/>
              </a:rPr>
              <a:t>future</a:t>
            </a:r>
            <a:endParaRPr sz="2000">
              <a:latin typeface="Arial"/>
              <a:cs typeface="Arial"/>
            </a:endParaRPr>
          </a:p>
          <a:p>
            <a:pPr marL="1035050" marR="5080" lvl="1" indent="-457200" algn="just">
              <a:lnSpc>
                <a:spcPct val="111000"/>
              </a:lnSpc>
              <a:spcBef>
                <a:spcPts val="1255"/>
              </a:spcBef>
              <a:buClr>
                <a:srgbClr val="0000E5"/>
              </a:buClr>
              <a:buFont typeface="Wingdings"/>
              <a:buChar char=""/>
              <a:tabLst>
                <a:tab pos="1035050" algn="l"/>
              </a:tabLst>
            </a:pPr>
            <a:r>
              <a:rPr sz="2000" b="1" dirty="0">
                <a:latin typeface="Arial"/>
                <a:cs typeface="Arial"/>
              </a:rPr>
              <a:t>Requirements: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should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easy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adversary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predict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the </a:t>
            </a:r>
            <a:r>
              <a:rPr sz="1800" dirty="0">
                <a:latin typeface="Arial"/>
                <a:cs typeface="Arial"/>
              </a:rPr>
              <a:t>nonce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numbers;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algorithm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producing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nonce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should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not </a:t>
            </a:r>
            <a:r>
              <a:rPr sz="1800" dirty="0">
                <a:latin typeface="Arial"/>
                <a:cs typeface="Arial"/>
              </a:rPr>
              <a:t>repeat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(or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should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easy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decide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pattern)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0540" y="655828"/>
            <a:ext cx="7945120" cy="533146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95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  <a:p>
            <a:pPr marL="507365" indent="-456565">
              <a:lnSpc>
                <a:spcPct val="100000"/>
              </a:lnSpc>
              <a:spcBef>
                <a:spcPts val="1095"/>
              </a:spcBef>
              <a:buClr>
                <a:srgbClr val="00007D"/>
              </a:buClr>
              <a:buFont typeface="Wingdings"/>
              <a:buChar char=""/>
              <a:tabLst>
                <a:tab pos="507365" algn="l"/>
              </a:tabLst>
            </a:pPr>
            <a:r>
              <a:rPr sz="2400" spc="-10" dirty="0">
                <a:latin typeface="Arial"/>
                <a:cs typeface="Arial"/>
              </a:rPr>
              <a:t>Examples:</a:t>
            </a:r>
            <a:endParaRPr sz="2400">
              <a:latin typeface="Arial"/>
              <a:cs typeface="Arial"/>
            </a:endParaRPr>
          </a:p>
          <a:p>
            <a:pPr marL="901065" lvl="1" indent="-456565">
              <a:lnSpc>
                <a:spcPct val="10000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"/>
              <a:tabLst>
                <a:tab pos="901065" algn="l"/>
              </a:tabLst>
            </a:pP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One-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Pass</a:t>
            </a:r>
            <a:r>
              <a:rPr sz="2000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Protocols</a:t>
            </a:r>
            <a:endParaRPr sz="2000">
              <a:latin typeface="Arial"/>
              <a:cs typeface="Arial"/>
            </a:endParaRPr>
          </a:p>
          <a:p>
            <a:pPr marL="901700" marR="55880" indent="-457200">
              <a:lnSpc>
                <a:spcPct val="100800"/>
              </a:lnSpc>
              <a:spcBef>
                <a:spcPts val="380"/>
              </a:spcBef>
              <a:buClr>
                <a:srgbClr val="00007D"/>
              </a:buClr>
              <a:buAutoNum type="arabicParenBoth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KDC: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//n</a:t>
            </a:r>
            <a:r>
              <a:rPr sz="1800" baseline="-20833" dirty="0">
                <a:latin typeface="Arial"/>
                <a:cs typeface="Arial"/>
              </a:rPr>
              <a:t>A</a:t>
            </a:r>
            <a:r>
              <a:rPr sz="1800" spc="23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nonce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derived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by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Alice </a:t>
            </a:r>
            <a:r>
              <a:rPr sz="1800" dirty="0">
                <a:latin typeface="Arial"/>
                <a:cs typeface="Arial"/>
              </a:rPr>
              <a:t>ID</a:t>
            </a:r>
            <a:r>
              <a:rPr sz="1800" baseline="-20833" dirty="0">
                <a:latin typeface="Arial"/>
                <a:cs typeface="Arial"/>
              </a:rPr>
              <a:t>B</a:t>
            </a:r>
            <a:r>
              <a:rPr sz="1800" spc="225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baseline="-20833" dirty="0">
                <a:latin typeface="Arial"/>
                <a:cs typeface="Arial"/>
              </a:rPr>
              <a:t>A</a:t>
            </a:r>
            <a:r>
              <a:rPr sz="1800" spc="23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also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transmitted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encrypted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form</a:t>
            </a:r>
            <a:endParaRPr sz="18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2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Alice: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kA</a:t>
            </a:r>
            <a:r>
              <a:rPr sz="2000" dirty="0">
                <a:latin typeface="Arial"/>
                <a:cs typeface="Arial"/>
              </a:rPr>
              <a:t>(n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ID</a:t>
            </a:r>
            <a:r>
              <a:rPr sz="1950" spc="-15" baseline="-21367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))</a:t>
            </a:r>
            <a:endParaRPr sz="20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Bob: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5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20" dirty="0">
                <a:latin typeface="Arial"/>
                <a:cs typeface="Arial"/>
              </a:rPr>
              <a:t> ID</a:t>
            </a:r>
            <a:r>
              <a:rPr sz="1950" spc="-30" baseline="-21367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rgbClr val="00007D"/>
              </a:buClr>
              <a:buFont typeface="Arial"/>
              <a:buAutoNum type="arabicParenBoth"/>
            </a:pPr>
            <a:endParaRPr sz="2000">
              <a:latin typeface="Arial"/>
              <a:cs typeface="Arial"/>
            </a:endParaRPr>
          </a:p>
          <a:p>
            <a:pPr marL="901065" lvl="1" indent="-456565">
              <a:lnSpc>
                <a:spcPct val="100000"/>
              </a:lnSpc>
              <a:buClr>
                <a:srgbClr val="00007D"/>
              </a:buClr>
              <a:buFont typeface="Wingdings"/>
              <a:buChar char=""/>
              <a:tabLst>
                <a:tab pos="901065" algn="l"/>
              </a:tabLst>
            </a:pP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Challenge-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and-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Response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Protocols</a:t>
            </a:r>
            <a:endParaRPr sz="20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KDC: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4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25" dirty="0">
                <a:latin typeface="Arial"/>
                <a:cs typeface="Arial"/>
              </a:rPr>
              <a:t> ID</a:t>
            </a:r>
            <a:r>
              <a:rPr sz="1950" spc="-37" baseline="-21367" dirty="0">
                <a:latin typeface="Arial"/>
                <a:cs typeface="Arial"/>
              </a:rPr>
              <a:t>B</a:t>
            </a:r>
            <a:endParaRPr sz="1950" baseline="-21367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Alice: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kA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spc="27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1950" baseline="-21367" dirty="0">
                <a:latin typeface="Arial"/>
                <a:cs typeface="Arial"/>
              </a:rPr>
              <a:t>k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7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</a:t>
            </a:r>
            <a:r>
              <a:rPr sz="1950" spc="-30" baseline="-21367" dirty="0">
                <a:latin typeface="Arial"/>
                <a:cs typeface="Arial"/>
              </a:rPr>
              <a:t>k</a:t>
            </a:r>
            <a:r>
              <a:rPr sz="2000" spc="-20" dirty="0">
                <a:latin typeface="Arial"/>
                <a:cs typeface="Arial"/>
              </a:rPr>
              <a:t>))</a:t>
            </a:r>
            <a:endParaRPr sz="20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Bob: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ID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1950" baseline="-21367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//key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tied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timestamp</a:t>
            </a:r>
            <a:endParaRPr sz="20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Alice: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spc="24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Ks</a:t>
            </a:r>
            <a:r>
              <a:rPr sz="2000" spc="-10" dirty="0">
                <a:latin typeface="Arial"/>
                <a:cs typeface="Arial"/>
              </a:rPr>
              <a:t>(n</a:t>
            </a:r>
            <a:r>
              <a:rPr sz="1950" spc="-15" baseline="-21367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9010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AutoNum type="arabicParenBoth"/>
              <a:tabLst>
                <a:tab pos="901065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Bob: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Ks</a:t>
            </a:r>
            <a:r>
              <a:rPr sz="2000" spc="-10" dirty="0">
                <a:latin typeface="Arial"/>
                <a:cs typeface="Arial"/>
              </a:rPr>
              <a:t>(n</a:t>
            </a:r>
            <a:r>
              <a:rPr sz="1950" spc="-15" baseline="-21367" dirty="0">
                <a:latin typeface="Arial"/>
                <a:cs typeface="Arial"/>
              </a:rPr>
              <a:t>B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8640" y="655828"/>
            <a:ext cx="8190865" cy="3818254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095"/>
              </a:spcBef>
              <a:buClr>
                <a:srgbClr val="00007D"/>
              </a:buClr>
              <a:buFont typeface="Wingdings"/>
              <a:buChar char="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Examples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practice:</a:t>
            </a:r>
            <a:endParaRPr sz="24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Kerberos: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network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authentication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protocol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Developed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MIT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Various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versions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been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made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available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throughout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years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Used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many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UNIX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UNIX-</a:t>
            </a:r>
            <a:r>
              <a:rPr sz="2000" dirty="0">
                <a:latin typeface="Arial"/>
                <a:cs typeface="Arial"/>
              </a:rPr>
              <a:t>like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systems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Windows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2000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later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also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authentication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method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Later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versions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incorporated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more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features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such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as</a:t>
            </a:r>
            <a:endParaRPr sz="2000">
              <a:latin typeface="Arial"/>
              <a:cs typeface="Arial"/>
            </a:endParaRPr>
          </a:p>
          <a:p>
            <a:pPr marL="1282065" lvl="2" indent="-456565">
              <a:lnSpc>
                <a:spcPct val="100000"/>
              </a:lnSpc>
              <a:spcBef>
                <a:spcPts val="305"/>
              </a:spcBef>
              <a:buClr>
                <a:srgbClr val="00007D"/>
              </a:buClr>
              <a:buSzPct val="118750"/>
              <a:buChar char="•"/>
              <a:tabLst>
                <a:tab pos="1282065" algn="l"/>
              </a:tabLst>
            </a:pPr>
            <a:r>
              <a:rPr sz="1600" dirty="0">
                <a:latin typeface="Arial"/>
                <a:cs typeface="Arial"/>
              </a:rPr>
              <a:t>AES </a:t>
            </a:r>
            <a:r>
              <a:rPr sz="1600" spc="-10" dirty="0">
                <a:latin typeface="Arial"/>
                <a:cs typeface="Arial"/>
              </a:rPr>
              <a:t>encryption</a:t>
            </a:r>
            <a:endParaRPr sz="1600">
              <a:latin typeface="Arial"/>
              <a:cs typeface="Arial"/>
            </a:endParaRPr>
          </a:p>
          <a:p>
            <a:pPr marL="1282065" lvl="2" indent="-456565">
              <a:lnSpc>
                <a:spcPct val="100000"/>
              </a:lnSpc>
              <a:spcBef>
                <a:spcPts val="380"/>
              </a:spcBef>
              <a:buClr>
                <a:srgbClr val="00007D"/>
              </a:buClr>
              <a:buSzPct val="118750"/>
              <a:buChar char="•"/>
              <a:tabLst>
                <a:tab pos="1282065" algn="l"/>
              </a:tabLst>
            </a:pPr>
            <a:r>
              <a:rPr sz="1600" spc="-10" dirty="0">
                <a:latin typeface="Arial"/>
                <a:cs typeface="Arial"/>
              </a:rPr>
              <a:t>Public-</a:t>
            </a:r>
            <a:r>
              <a:rPr sz="1600" dirty="0">
                <a:latin typeface="Arial"/>
                <a:cs typeface="Arial"/>
              </a:rPr>
              <a:t>key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cryptography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67652" y="586014"/>
            <a:ext cx="8191500" cy="4179570"/>
          </a:xfrm>
          <a:prstGeom prst="rect">
            <a:avLst/>
          </a:prstGeom>
        </p:spPr>
        <p:txBody>
          <a:bodyPr vert="horz" wrap="square" lIns="0" tIns="221615" rIns="0" bIns="0" rtlCol="0">
            <a:spAutoFit/>
          </a:bodyPr>
          <a:lstStyle/>
          <a:p>
            <a:pPr marL="482600">
              <a:lnSpc>
                <a:spcPct val="100000"/>
              </a:lnSpc>
              <a:spcBef>
                <a:spcPts val="1745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6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without</a:t>
            </a:r>
            <a:r>
              <a:rPr sz="2400" b="1" i="1" spc="-60" dirty="0">
                <a:latin typeface="Arial"/>
                <a:cs typeface="Arial"/>
              </a:rPr>
              <a:t> </a:t>
            </a:r>
            <a:r>
              <a:rPr sz="2400" b="1" i="1" spc="-25" dirty="0">
                <a:latin typeface="Arial"/>
                <a:cs typeface="Arial"/>
              </a:rPr>
              <a:t>KDC</a:t>
            </a: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101200"/>
              </a:lnSpc>
              <a:spcBef>
                <a:spcPts val="188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469900" algn="l"/>
              </a:tabLst>
            </a:pPr>
            <a:r>
              <a:rPr sz="2800" dirty="0">
                <a:latin typeface="Arial"/>
                <a:cs typeface="Arial"/>
              </a:rPr>
              <a:t>Kerberos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well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many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protocols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a </a:t>
            </a:r>
            <a:r>
              <a:rPr sz="2800" spc="-25" dirty="0">
                <a:latin typeface="Arial"/>
                <a:cs typeface="Arial"/>
              </a:rPr>
              <a:t>KDC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90"/>
              </a:spcBef>
              <a:buClr>
                <a:srgbClr val="00007D"/>
              </a:buClr>
              <a:buFont typeface="Wingdings"/>
              <a:buChar char=""/>
            </a:pP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469265" algn="l"/>
              </a:tabLst>
            </a:pPr>
            <a:r>
              <a:rPr sz="2800" dirty="0">
                <a:latin typeface="Arial"/>
                <a:cs typeface="Arial"/>
              </a:rPr>
              <a:t>Can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eliminate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KDC?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  <a:buClr>
                <a:srgbClr val="00007D"/>
              </a:buClr>
              <a:buFont typeface="Wingdings"/>
              <a:buChar char=""/>
            </a:pPr>
            <a:endParaRPr sz="2800">
              <a:latin typeface="Arial"/>
              <a:cs typeface="Arial"/>
            </a:endParaRPr>
          </a:p>
          <a:p>
            <a:pPr marL="469900" marR="281940" indent="-457200">
              <a:lnSpc>
                <a:spcPct val="102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469900" algn="l"/>
              </a:tabLst>
            </a:pPr>
            <a:r>
              <a:rPr sz="2800" spc="-10" dirty="0">
                <a:solidFill>
                  <a:srgbClr val="FF0000"/>
                </a:solidFill>
                <a:latin typeface="Arial"/>
                <a:cs typeface="Arial"/>
              </a:rPr>
              <a:t>[Diffie-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Hellman</a:t>
            </a:r>
            <a:r>
              <a:rPr sz="28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1976]:</a:t>
            </a:r>
            <a:r>
              <a:rPr sz="28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ideas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public-</a:t>
            </a:r>
            <a:r>
              <a:rPr sz="2800" spc="-25" dirty="0">
                <a:latin typeface="Arial"/>
                <a:cs typeface="Arial"/>
              </a:rPr>
              <a:t>key </a:t>
            </a:r>
            <a:r>
              <a:rPr sz="2800" dirty="0">
                <a:latin typeface="Arial"/>
                <a:cs typeface="Arial"/>
              </a:rPr>
              <a:t>cryptography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key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protocols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440" y="632629"/>
            <a:ext cx="8073390" cy="535876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95"/>
              </a:spcBef>
            </a:pPr>
            <a:r>
              <a:rPr sz="2800" spc="-20" dirty="0">
                <a:latin typeface="Arial"/>
                <a:cs typeface="Arial"/>
              </a:rPr>
              <a:t>Diffie-</a:t>
            </a:r>
            <a:r>
              <a:rPr sz="2800" dirty="0">
                <a:latin typeface="Arial"/>
                <a:cs typeface="Arial"/>
              </a:rPr>
              <a:t>Hellman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Key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Protocol</a:t>
            </a:r>
            <a:endParaRPr sz="2800">
              <a:latin typeface="Arial"/>
              <a:cs typeface="Arial"/>
            </a:endParaRPr>
          </a:p>
          <a:p>
            <a:pPr marL="330835" indent="-254635">
              <a:lnSpc>
                <a:spcPct val="100000"/>
              </a:lnSpc>
              <a:spcBef>
                <a:spcPts val="86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0835" algn="l"/>
              </a:tabLst>
            </a:pP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Recall</a:t>
            </a:r>
            <a:r>
              <a:rPr sz="24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the</a:t>
            </a:r>
            <a:r>
              <a:rPr sz="24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Discrete</a:t>
            </a:r>
            <a:r>
              <a:rPr sz="24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Logarithm</a:t>
            </a:r>
            <a:r>
              <a:rPr sz="24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Problem</a:t>
            </a:r>
            <a:r>
              <a:rPr sz="2400" spc="-8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11890"/>
                </a:solidFill>
                <a:latin typeface="Arial"/>
                <a:cs typeface="Arial"/>
              </a:rPr>
              <a:t>(DLP):</a:t>
            </a:r>
            <a:endParaRPr sz="2400">
              <a:latin typeface="Arial"/>
              <a:cs typeface="Arial"/>
            </a:endParaRPr>
          </a:p>
          <a:p>
            <a:pPr marL="927100" marR="93980" lvl="1" indent="-381000">
              <a:lnSpc>
                <a:spcPct val="90000"/>
              </a:lnSpc>
              <a:spcBef>
                <a:spcPts val="1100"/>
              </a:spcBef>
              <a:buClr>
                <a:srgbClr val="00007D"/>
              </a:buClr>
              <a:buFont typeface="Wingdings"/>
              <a:buChar char=""/>
              <a:tabLst>
                <a:tab pos="927100" algn="l"/>
              </a:tabLst>
            </a:pPr>
            <a:r>
              <a:rPr sz="2000" dirty="0">
                <a:latin typeface="Arial"/>
                <a:cs typeface="Arial"/>
              </a:rPr>
              <a:t>Given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group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Z*</a:t>
            </a:r>
            <a:r>
              <a:rPr sz="1950" baseline="-21367" dirty="0">
                <a:latin typeface="Arial"/>
                <a:cs typeface="Arial"/>
              </a:rPr>
              <a:t>p</a:t>
            </a:r>
            <a:r>
              <a:rPr sz="1950" spc="-1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prime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Z*</a:t>
            </a:r>
            <a:r>
              <a:rPr sz="1950" spc="-30" baseline="-21367" dirty="0">
                <a:latin typeface="Arial"/>
                <a:cs typeface="Arial"/>
              </a:rPr>
              <a:t>p</a:t>
            </a:r>
            <a:r>
              <a:rPr sz="2000" spc="-20" dirty="0">
                <a:latin typeface="Arial"/>
                <a:cs typeface="Arial"/>
              </a:rPr>
              <a:t>,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element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β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є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Z*</a:t>
            </a:r>
            <a:r>
              <a:rPr sz="1950" baseline="-21367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integer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≤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≤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p-</a:t>
            </a:r>
            <a:r>
              <a:rPr sz="2000" dirty="0">
                <a:latin typeface="Arial"/>
                <a:cs typeface="Arial"/>
              </a:rPr>
              <a:t>1,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such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that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x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=β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  <a:p>
            <a:pPr marL="330835" indent="-254635">
              <a:lnSpc>
                <a:spcPct val="100000"/>
              </a:lnSpc>
              <a:spcBef>
                <a:spcPts val="74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0835" algn="l"/>
              </a:tabLst>
            </a:pP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2</a:t>
            </a:r>
            <a:r>
              <a:rPr sz="2400" spc="-5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related</a:t>
            </a:r>
            <a:r>
              <a:rPr sz="2400" spc="-4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11890"/>
                </a:solidFill>
                <a:latin typeface="Arial"/>
                <a:cs typeface="Arial"/>
              </a:rPr>
              <a:t>problems:</a:t>
            </a:r>
            <a:endParaRPr sz="2400">
              <a:latin typeface="Arial"/>
              <a:cs typeface="Arial"/>
            </a:endParaRPr>
          </a:p>
          <a:p>
            <a:pPr marL="926465" lvl="1" indent="-380365">
              <a:lnSpc>
                <a:spcPct val="100000"/>
              </a:lnSpc>
              <a:spcBef>
                <a:spcPts val="860"/>
              </a:spcBef>
              <a:buClr>
                <a:srgbClr val="00007D"/>
              </a:buClr>
              <a:buFont typeface="Wingdings"/>
              <a:buChar char=""/>
              <a:tabLst>
                <a:tab pos="926465" algn="l"/>
              </a:tabLst>
            </a:pPr>
            <a:r>
              <a:rPr sz="2000" dirty="0">
                <a:solidFill>
                  <a:srgbClr val="011890"/>
                </a:solidFill>
                <a:latin typeface="Arial"/>
                <a:cs typeface="Arial"/>
              </a:rPr>
              <a:t>Computational</a:t>
            </a:r>
            <a:r>
              <a:rPr sz="20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11890"/>
                </a:solidFill>
                <a:latin typeface="Arial"/>
                <a:cs typeface="Arial"/>
              </a:rPr>
              <a:t>Diffie-</a:t>
            </a:r>
            <a:r>
              <a:rPr sz="2000" dirty="0">
                <a:solidFill>
                  <a:srgbClr val="011890"/>
                </a:solidFill>
                <a:latin typeface="Arial"/>
                <a:cs typeface="Arial"/>
              </a:rPr>
              <a:t>Hellman</a:t>
            </a:r>
            <a:r>
              <a:rPr sz="2000" spc="-8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11890"/>
                </a:solidFill>
                <a:latin typeface="Arial"/>
                <a:cs typeface="Arial"/>
              </a:rPr>
              <a:t>(CDH):</a:t>
            </a:r>
            <a:endParaRPr sz="2000">
              <a:latin typeface="Arial"/>
              <a:cs typeface="Arial"/>
            </a:endParaRPr>
          </a:p>
          <a:p>
            <a:pPr marL="927100" marR="295275" lvl="1" indent="-381000">
              <a:lnSpc>
                <a:spcPts val="2120"/>
              </a:lnSpc>
              <a:spcBef>
                <a:spcPts val="1005"/>
              </a:spcBef>
              <a:buClr>
                <a:srgbClr val="00007D"/>
              </a:buClr>
              <a:buFont typeface="Wingdings"/>
              <a:buChar char=""/>
              <a:tabLst>
                <a:tab pos="927100" algn="l"/>
              </a:tabLst>
            </a:pPr>
            <a:r>
              <a:rPr sz="2000" dirty="0">
                <a:latin typeface="Arial"/>
                <a:cs typeface="Arial"/>
              </a:rPr>
              <a:t>Given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group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Z*</a:t>
            </a:r>
            <a:r>
              <a:rPr sz="1950" baseline="-21367" dirty="0">
                <a:latin typeface="Arial"/>
                <a:cs typeface="Arial"/>
              </a:rPr>
              <a:t>p</a:t>
            </a:r>
            <a:r>
              <a:rPr sz="1950" spc="-1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prime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Z*</a:t>
            </a:r>
            <a:r>
              <a:rPr sz="1950" spc="-30" baseline="-21367" dirty="0">
                <a:latin typeface="Arial"/>
                <a:cs typeface="Arial"/>
              </a:rPr>
              <a:t>p</a:t>
            </a:r>
            <a:r>
              <a:rPr sz="2000" spc="-20" dirty="0">
                <a:latin typeface="Arial"/>
                <a:cs typeface="Arial"/>
              </a:rPr>
              <a:t>,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elements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x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y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modp,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xy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  <a:p>
            <a:pPr marL="926465" lvl="1" indent="-380365">
              <a:lnSpc>
                <a:spcPct val="100000"/>
              </a:lnSpc>
              <a:spcBef>
                <a:spcPts val="755"/>
              </a:spcBef>
              <a:buClr>
                <a:srgbClr val="00007D"/>
              </a:buClr>
              <a:buFont typeface="Wingdings"/>
              <a:buChar char=""/>
              <a:tabLst>
                <a:tab pos="926465" algn="l"/>
              </a:tabLst>
            </a:pPr>
            <a:r>
              <a:rPr sz="2000" dirty="0">
                <a:solidFill>
                  <a:srgbClr val="011890"/>
                </a:solidFill>
                <a:latin typeface="Arial"/>
                <a:cs typeface="Arial"/>
              </a:rPr>
              <a:t>Decision</a:t>
            </a:r>
            <a:r>
              <a:rPr sz="2000" spc="-7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11890"/>
                </a:solidFill>
                <a:latin typeface="Arial"/>
                <a:cs typeface="Arial"/>
              </a:rPr>
              <a:t>Diffie-</a:t>
            </a:r>
            <a:r>
              <a:rPr sz="2000" dirty="0">
                <a:solidFill>
                  <a:srgbClr val="011890"/>
                </a:solidFill>
                <a:latin typeface="Arial"/>
                <a:cs typeface="Arial"/>
              </a:rPr>
              <a:t>Hellman</a:t>
            </a:r>
            <a:r>
              <a:rPr sz="2000" spc="-6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11890"/>
                </a:solidFill>
                <a:latin typeface="Arial"/>
                <a:cs typeface="Arial"/>
              </a:rPr>
              <a:t>(DDH):</a:t>
            </a:r>
            <a:endParaRPr sz="2000">
              <a:latin typeface="Arial"/>
              <a:cs typeface="Arial"/>
            </a:endParaRPr>
          </a:p>
          <a:p>
            <a:pPr marL="927100" marR="295275" lvl="1" indent="-381000" algn="just">
              <a:lnSpc>
                <a:spcPct val="90000"/>
              </a:lnSpc>
              <a:spcBef>
                <a:spcPts val="940"/>
              </a:spcBef>
              <a:buClr>
                <a:srgbClr val="00007D"/>
              </a:buClr>
              <a:buFont typeface="Wingdings"/>
              <a:buChar char=""/>
              <a:tabLst>
                <a:tab pos="927100" algn="l"/>
              </a:tabLst>
            </a:pPr>
            <a:r>
              <a:rPr sz="2000" dirty="0">
                <a:latin typeface="Arial"/>
                <a:cs typeface="Arial"/>
              </a:rPr>
              <a:t>Given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group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Z*</a:t>
            </a:r>
            <a:r>
              <a:rPr sz="1950" baseline="-21367" dirty="0">
                <a:latin typeface="Arial"/>
                <a:cs typeface="Arial"/>
              </a:rPr>
              <a:t>p</a:t>
            </a:r>
            <a:r>
              <a:rPr sz="1950" spc="-1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prime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Z*</a:t>
            </a:r>
            <a:r>
              <a:rPr sz="1950" spc="-30" baseline="-21367" dirty="0">
                <a:latin typeface="Arial"/>
                <a:cs typeface="Arial"/>
              </a:rPr>
              <a:t>p</a:t>
            </a:r>
            <a:r>
              <a:rPr sz="2000" spc="-20" dirty="0">
                <a:latin typeface="Arial"/>
                <a:cs typeface="Arial"/>
              </a:rPr>
              <a:t>,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elements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x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y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z</a:t>
            </a:r>
            <a:r>
              <a:rPr sz="1950" spc="-15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determine </a:t>
            </a:r>
            <a:r>
              <a:rPr sz="2000" dirty="0">
                <a:latin typeface="Arial"/>
                <a:cs typeface="Arial"/>
              </a:rPr>
              <a:t>whether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xy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  <a:p>
            <a:pPr marL="330835" indent="-254635" algn="just">
              <a:lnSpc>
                <a:spcPct val="100000"/>
              </a:lnSpc>
              <a:spcBef>
                <a:spcPts val="74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0835" algn="l"/>
              </a:tabLst>
            </a:pP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DDH</a:t>
            </a:r>
            <a:r>
              <a:rPr sz="2400" spc="-5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reduces</a:t>
            </a:r>
            <a:r>
              <a:rPr sz="2400" spc="-6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to</a:t>
            </a:r>
            <a:r>
              <a:rPr sz="2400" spc="-5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CDH,</a:t>
            </a:r>
            <a:r>
              <a:rPr sz="2400" spc="-5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which</a:t>
            </a:r>
            <a:r>
              <a:rPr sz="2400" spc="-55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reduces</a:t>
            </a:r>
            <a:r>
              <a:rPr sz="2400" spc="-6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11890"/>
                </a:solidFill>
                <a:latin typeface="Arial"/>
                <a:cs typeface="Arial"/>
              </a:rPr>
              <a:t>to</a:t>
            </a:r>
            <a:r>
              <a:rPr sz="2400" spc="-50" dirty="0">
                <a:solidFill>
                  <a:srgbClr val="011890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11890"/>
                </a:solidFill>
                <a:latin typeface="Arial"/>
                <a:cs typeface="Arial"/>
              </a:rPr>
              <a:t>DLP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165" y="561508"/>
            <a:ext cx="8448040" cy="5306695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655"/>
              </a:spcBef>
            </a:pPr>
            <a:r>
              <a:rPr sz="2800" spc="-20" dirty="0">
                <a:latin typeface="Arial"/>
                <a:cs typeface="Arial"/>
              </a:rPr>
              <a:t>Diffie-</a:t>
            </a:r>
            <a:r>
              <a:rPr sz="2800" dirty="0">
                <a:latin typeface="Arial"/>
                <a:cs typeface="Arial"/>
              </a:rPr>
              <a:t>Hellman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Key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Protocol</a:t>
            </a:r>
            <a:endParaRPr sz="2800">
              <a:latin typeface="Arial"/>
              <a:cs typeface="Arial"/>
            </a:endParaRPr>
          </a:p>
          <a:p>
            <a:pPr marL="796290" marR="1136650" indent="-288290">
              <a:lnSpc>
                <a:spcPct val="111900"/>
              </a:lnSpc>
              <a:spcBef>
                <a:spcPts val="994"/>
              </a:spcBef>
              <a:buClr>
                <a:srgbClr val="00007D"/>
              </a:buClr>
              <a:buFont typeface="Wingdings"/>
              <a:buChar char=""/>
              <a:tabLst>
                <a:tab pos="800100" algn="l"/>
              </a:tabLst>
            </a:pPr>
            <a:r>
              <a:rPr sz="2400" dirty="0">
                <a:latin typeface="Arial"/>
                <a:cs typeface="Arial"/>
              </a:rPr>
              <a:t>Assume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Bob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communicate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through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 	</a:t>
            </a:r>
            <a:r>
              <a:rPr sz="2400" dirty="0">
                <a:latin typeface="Arial"/>
                <a:cs typeface="Arial"/>
              </a:rPr>
              <a:t>insecure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channel</a:t>
            </a:r>
            <a:endParaRPr sz="2400">
              <a:latin typeface="Arial"/>
              <a:cs typeface="Arial"/>
            </a:endParaRPr>
          </a:p>
          <a:p>
            <a:pPr marL="1193800" marR="892175" lvl="1" indent="-203200">
              <a:lnSpc>
                <a:spcPct val="109200"/>
              </a:lnSpc>
              <a:spcBef>
                <a:spcPts val="540"/>
              </a:spcBef>
              <a:buClr>
                <a:srgbClr val="00007D"/>
              </a:buClr>
              <a:buFont typeface="Wingdings"/>
              <a:buChar char=""/>
              <a:tabLst>
                <a:tab pos="11938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1: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agree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prime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generator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Z*</a:t>
            </a:r>
            <a:r>
              <a:rPr sz="1950" spc="-37" baseline="-21367" dirty="0">
                <a:latin typeface="Arial"/>
                <a:cs typeface="Arial"/>
              </a:rPr>
              <a:t>p</a:t>
            </a:r>
            <a:endParaRPr sz="1950" baseline="-21367">
              <a:latin typeface="Arial"/>
              <a:cs typeface="Arial"/>
            </a:endParaRPr>
          </a:p>
          <a:p>
            <a:pPr marL="1193800" lvl="1" indent="-203200">
              <a:lnSpc>
                <a:spcPct val="100000"/>
              </a:lnSpc>
              <a:spcBef>
                <a:spcPts val="680"/>
              </a:spcBef>
              <a:buClr>
                <a:srgbClr val="00007D"/>
              </a:buClr>
              <a:buFont typeface="Wingdings"/>
              <a:buChar char=""/>
              <a:tabLst>
                <a:tab pos="11938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2: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Random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generation</a:t>
            </a:r>
            <a:endParaRPr sz="2000">
              <a:latin typeface="Arial"/>
              <a:cs typeface="Arial"/>
            </a:endParaRPr>
          </a:p>
          <a:p>
            <a:pPr marL="1612265" lvl="2" indent="-228600">
              <a:lnSpc>
                <a:spcPct val="100000"/>
              </a:lnSpc>
              <a:spcBef>
                <a:spcPts val="630"/>
              </a:spcBef>
              <a:buClr>
                <a:srgbClr val="00007D"/>
              </a:buClr>
              <a:buSzPct val="119444"/>
              <a:buChar char="•"/>
              <a:tabLst>
                <a:tab pos="1612265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chooses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 integer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a, 0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 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 </a:t>
            </a:r>
            <a:r>
              <a:rPr sz="1800" spc="-10" dirty="0">
                <a:latin typeface="Arial"/>
                <a:cs typeface="Arial"/>
              </a:rPr>
              <a:t>p-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 computes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baseline="-20833" dirty="0">
                <a:latin typeface="Arial"/>
                <a:cs typeface="Arial"/>
              </a:rPr>
              <a:t>Α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baseline="25462" dirty="0">
                <a:latin typeface="Arial"/>
                <a:cs typeface="Arial"/>
              </a:rPr>
              <a:t>a</a:t>
            </a:r>
            <a:r>
              <a:rPr sz="1800" spc="-7" baseline="25462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1612265" lvl="2" indent="-228600">
              <a:lnSpc>
                <a:spcPct val="100000"/>
              </a:lnSpc>
              <a:spcBef>
                <a:spcPts val="640"/>
              </a:spcBef>
              <a:buClr>
                <a:srgbClr val="00007D"/>
              </a:buClr>
              <a:buSzPct val="119444"/>
              <a:buChar char="•"/>
              <a:tabLst>
                <a:tab pos="1612265" algn="l"/>
              </a:tabLst>
            </a:pPr>
            <a:r>
              <a:rPr sz="1800" dirty="0">
                <a:latin typeface="Arial"/>
                <a:cs typeface="Arial"/>
              </a:rPr>
              <a:t>Bob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chooses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integer b,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0 &lt; 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 </a:t>
            </a:r>
            <a:r>
              <a:rPr sz="1800" spc="-10" dirty="0">
                <a:latin typeface="Arial"/>
                <a:cs typeface="Arial"/>
              </a:rPr>
              <a:t>p-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 computes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baseline="-20833" dirty="0">
                <a:latin typeface="Arial"/>
                <a:cs typeface="Arial"/>
              </a:rPr>
              <a:t>B </a:t>
            </a:r>
            <a:r>
              <a:rPr sz="1800" dirty="0">
                <a:latin typeface="Arial"/>
                <a:cs typeface="Arial"/>
              </a:rPr>
              <a:t>= g</a:t>
            </a:r>
            <a:r>
              <a:rPr sz="1800" baseline="25462" dirty="0">
                <a:latin typeface="Arial"/>
                <a:cs typeface="Arial"/>
              </a:rPr>
              <a:t>b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1193800" lvl="1" indent="-203200">
              <a:lnSpc>
                <a:spcPct val="100000"/>
              </a:lnSpc>
              <a:spcBef>
                <a:spcPts val="810"/>
              </a:spcBef>
              <a:buClr>
                <a:srgbClr val="00007D"/>
              </a:buClr>
              <a:buFont typeface="Wingdings"/>
              <a:buChar char=""/>
              <a:tabLst>
                <a:tab pos="11938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exchange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1950" baseline="-21367" dirty="0">
                <a:latin typeface="Arial"/>
                <a:cs typeface="Arial"/>
              </a:rPr>
              <a:t>Α</a:t>
            </a:r>
            <a:r>
              <a:rPr sz="1950" spc="24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Υ</a:t>
            </a:r>
            <a:r>
              <a:rPr sz="1950" spc="-37" baseline="-21367" dirty="0">
                <a:latin typeface="Arial"/>
                <a:cs typeface="Arial"/>
              </a:rPr>
              <a:t>B</a:t>
            </a:r>
            <a:endParaRPr sz="1950" baseline="-21367">
              <a:latin typeface="Arial"/>
              <a:cs typeface="Arial"/>
            </a:endParaRPr>
          </a:p>
          <a:p>
            <a:pPr marL="1612265" lvl="2" indent="-228600">
              <a:lnSpc>
                <a:spcPct val="100000"/>
              </a:lnSpc>
              <a:spcBef>
                <a:spcPts val="630"/>
              </a:spcBef>
              <a:buClr>
                <a:srgbClr val="00007D"/>
              </a:buClr>
              <a:buSzPct val="119444"/>
              <a:buChar char="•"/>
              <a:tabLst>
                <a:tab pos="1612265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kept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secret</a:t>
            </a:r>
            <a:endParaRPr sz="1800">
              <a:latin typeface="Arial"/>
              <a:cs typeface="Arial"/>
            </a:endParaRPr>
          </a:p>
          <a:p>
            <a:pPr marL="1193800" lvl="1" indent="-203200">
              <a:lnSpc>
                <a:spcPct val="100000"/>
              </a:lnSpc>
              <a:spcBef>
                <a:spcPts val="710"/>
              </a:spcBef>
              <a:buClr>
                <a:srgbClr val="00007D"/>
              </a:buClr>
              <a:buFont typeface="Wingdings"/>
              <a:buChar char=""/>
              <a:tabLst>
                <a:tab pos="11938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generation</a:t>
            </a:r>
            <a:endParaRPr sz="2000">
              <a:latin typeface="Arial"/>
              <a:cs typeface="Arial"/>
            </a:endParaRPr>
          </a:p>
          <a:p>
            <a:pPr marL="1612265" lvl="2" indent="-228600">
              <a:lnSpc>
                <a:spcPct val="100000"/>
              </a:lnSpc>
              <a:spcBef>
                <a:spcPts val="630"/>
              </a:spcBef>
              <a:buClr>
                <a:srgbClr val="00007D"/>
              </a:buClr>
              <a:buSzPct val="119444"/>
              <a:buChar char="•"/>
              <a:tabLst>
                <a:tab pos="1612265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computes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Κ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(Υ</a:t>
            </a:r>
            <a:r>
              <a:rPr sz="1800" baseline="-20833" dirty="0">
                <a:latin typeface="Arial"/>
                <a:cs typeface="Arial"/>
              </a:rPr>
              <a:t>Β</a:t>
            </a:r>
            <a:r>
              <a:rPr sz="1800" dirty="0">
                <a:latin typeface="Arial"/>
                <a:cs typeface="Arial"/>
              </a:rPr>
              <a:t>)</a:t>
            </a:r>
            <a:r>
              <a:rPr sz="1800" baseline="25462" dirty="0">
                <a:latin typeface="Arial"/>
                <a:cs typeface="Arial"/>
              </a:rPr>
              <a:t>a</a:t>
            </a:r>
            <a:r>
              <a:rPr sz="1800" spc="-7" baseline="25462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1612265" lvl="2" indent="-228600">
              <a:lnSpc>
                <a:spcPct val="100000"/>
              </a:lnSpc>
              <a:spcBef>
                <a:spcPts val="640"/>
              </a:spcBef>
              <a:buClr>
                <a:srgbClr val="00007D"/>
              </a:buClr>
              <a:buSzPct val="119444"/>
              <a:buChar char="•"/>
              <a:tabLst>
                <a:tab pos="1612265" algn="l"/>
              </a:tabLst>
            </a:pPr>
            <a:r>
              <a:rPr sz="1800" dirty="0">
                <a:latin typeface="Arial"/>
                <a:cs typeface="Arial"/>
              </a:rPr>
              <a:t>Bob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computes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Κ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(Υ</a:t>
            </a:r>
            <a:r>
              <a:rPr sz="1800" baseline="-20833" dirty="0">
                <a:latin typeface="Arial"/>
                <a:cs typeface="Arial"/>
              </a:rPr>
              <a:t>Α</a:t>
            </a:r>
            <a:r>
              <a:rPr sz="1800" dirty="0">
                <a:latin typeface="Arial"/>
                <a:cs typeface="Arial"/>
              </a:rPr>
              <a:t>)</a:t>
            </a:r>
            <a:r>
              <a:rPr sz="1800" baseline="25462" dirty="0">
                <a:latin typeface="Arial"/>
                <a:cs typeface="Arial"/>
              </a:rPr>
              <a:t>b</a:t>
            </a:r>
            <a:r>
              <a:rPr sz="1800" spc="-7" baseline="25462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95020"/>
            <a:ext cx="70948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Arial"/>
                <a:cs typeface="Arial"/>
              </a:rPr>
              <a:t>Diffie-</a:t>
            </a:r>
            <a:r>
              <a:rPr sz="3200" dirty="0">
                <a:latin typeface="Arial"/>
                <a:cs typeface="Arial"/>
              </a:rPr>
              <a:t>Hellman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Key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Agreement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Protocol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3452" y="2136775"/>
            <a:ext cx="1835785" cy="110236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460"/>
              </a:spcBef>
            </a:pPr>
            <a:r>
              <a:rPr sz="2400" dirty="0">
                <a:latin typeface="Arial"/>
                <a:cs typeface="Arial"/>
              </a:rPr>
              <a:t>Υ</a:t>
            </a:r>
            <a:r>
              <a:rPr sz="2400" baseline="-20833" dirty="0">
                <a:latin typeface="Arial"/>
                <a:cs typeface="Arial"/>
              </a:rPr>
              <a:t>Α</a:t>
            </a:r>
            <a:r>
              <a:rPr sz="2400" spc="315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baseline="24305" dirty="0">
                <a:latin typeface="Arial"/>
                <a:cs typeface="Arial"/>
              </a:rPr>
              <a:t>a</a:t>
            </a:r>
            <a:r>
              <a:rPr sz="2400" spc="-7" baseline="243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modp</a:t>
            </a:r>
            <a:endParaRPr sz="24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360"/>
              </a:spcBef>
            </a:pPr>
            <a:r>
              <a:rPr sz="2400" dirty="0">
                <a:latin typeface="Arial"/>
                <a:cs typeface="Arial"/>
              </a:rPr>
              <a:t>Υ</a:t>
            </a:r>
            <a:r>
              <a:rPr sz="2400" baseline="-20833" dirty="0">
                <a:latin typeface="Arial"/>
                <a:cs typeface="Arial"/>
              </a:rPr>
              <a:t>Β</a:t>
            </a:r>
            <a:r>
              <a:rPr sz="2400" spc="315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baseline="24305" dirty="0">
                <a:latin typeface="Arial"/>
                <a:cs typeface="Arial"/>
              </a:rPr>
              <a:t>b</a:t>
            </a:r>
            <a:r>
              <a:rPr sz="2400" spc="-7" baseline="243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modp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9725" y="1459511"/>
            <a:ext cx="5176973" cy="254733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2727" y="3957320"/>
            <a:ext cx="6689090" cy="137985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0"/>
              </a:spcBef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computations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same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outcome: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"/>
                <a:cs typeface="Arial"/>
              </a:rPr>
              <a:t>K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(Υ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1950" baseline="25641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(g</a:t>
            </a:r>
            <a:r>
              <a:rPr sz="1950" baseline="25641" dirty="0">
                <a:latin typeface="Arial"/>
                <a:cs typeface="Arial"/>
              </a:rPr>
              <a:t>b </a:t>
            </a:r>
            <a:r>
              <a:rPr sz="2000" dirty="0">
                <a:latin typeface="Arial"/>
                <a:cs typeface="Arial"/>
              </a:rPr>
              <a:t>modp)</a:t>
            </a:r>
            <a:r>
              <a:rPr sz="1950" baseline="25641" dirty="0">
                <a:latin typeface="Arial"/>
                <a:cs typeface="Arial"/>
              </a:rPr>
              <a:t>a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(g</a:t>
            </a:r>
            <a:r>
              <a:rPr sz="1950" baseline="25641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1950" baseline="25641" dirty="0">
                <a:latin typeface="Arial"/>
                <a:cs typeface="Arial"/>
              </a:rPr>
              <a:t>a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12820" dirty="0">
                <a:latin typeface="Arial"/>
                <a:cs typeface="Arial"/>
              </a:rPr>
              <a:t>ab</a:t>
            </a:r>
            <a:r>
              <a:rPr sz="1950" spc="7" baseline="1282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  <a:p>
            <a:pPr marL="254000">
              <a:lnSpc>
                <a:spcPct val="100000"/>
              </a:lnSpc>
              <a:spcBef>
                <a:spcPts val="1060"/>
              </a:spcBef>
            </a:pP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12820" dirty="0">
                <a:latin typeface="Arial"/>
                <a:cs typeface="Arial"/>
              </a:rPr>
              <a:t>ab</a:t>
            </a:r>
            <a:r>
              <a:rPr sz="1950" spc="7" baseline="128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(g</a:t>
            </a:r>
            <a:r>
              <a:rPr sz="1950" baseline="25641" dirty="0">
                <a:latin typeface="Arial"/>
                <a:cs typeface="Arial"/>
              </a:rPr>
              <a:t>a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modp)</a:t>
            </a:r>
            <a:r>
              <a:rPr sz="1950" baseline="25641" dirty="0">
                <a:latin typeface="Arial"/>
                <a:cs typeface="Arial"/>
              </a:rPr>
              <a:t>b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(Υ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1950" baseline="25641" dirty="0">
                <a:latin typeface="Arial"/>
                <a:cs typeface="Arial"/>
              </a:rPr>
              <a:t>b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165" y="795020"/>
            <a:ext cx="8566785" cy="4800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4475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Arial"/>
                <a:cs typeface="Arial"/>
              </a:rPr>
              <a:t>Diffie-</a:t>
            </a:r>
            <a:r>
              <a:rPr sz="3200" dirty="0">
                <a:latin typeface="Arial"/>
                <a:cs typeface="Arial"/>
              </a:rPr>
              <a:t>Hellman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Key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Agreement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Protocol</a:t>
            </a:r>
            <a:endParaRPr sz="3200">
              <a:latin typeface="Arial"/>
              <a:cs typeface="Arial"/>
            </a:endParaRPr>
          </a:p>
          <a:p>
            <a:pPr marL="38100" marR="5279390">
              <a:lnSpc>
                <a:spcPct val="150000"/>
              </a:lnSpc>
              <a:spcBef>
                <a:spcPts val="1360"/>
              </a:spcBef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Example:</a:t>
            </a:r>
            <a:r>
              <a:rPr sz="2000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Suppose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71 </a:t>
            </a:r>
            <a:r>
              <a:rPr sz="2000" dirty="0">
                <a:latin typeface="Arial"/>
                <a:cs typeface="Arial"/>
              </a:rPr>
              <a:t>Consider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generator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  <a:p>
            <a:pPr marL="38100" marR="3013075">
              <a:lnSpc>
                <a:spcPct val="150000"/>
              </a:lnSpc>
            </a:pPr>
            <a:r>
              <a:rPr sz="2000" dirty="0">
                <a:solidFill>
                  <a:srgbClr val="00007D"/>
                </a:solidFill>
                <a:latin typeface="Arial"/>
                <a:cs typeface="Arial"/>
              </a:rPr>
              <a:t>Alice</a:t>
            </a:r>
            <a:r>
              <a:rPr sz="2000" spc="-50" dirty="0">
                <a:solidFill>
                  <a:srgbClr val="00007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007D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00007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007D"/>
                </a:solidFill>
                <a:latin typeface="Arial"/>
                <a:cs typeface="Arial"/>
              </a:rPr>
              <a:t>Bob</a:t>
            </a:r>
            <a:r>
              <a:rPr sz="2000" spc="-35" dirty="0">
                <a:solidFill>
                  <a:srgbClr val="00007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007D"/>
                </a:solidFill>
                <a:latin typeface="Arial"/>
                <a:cs typeface="Arial"/>
              </a:rPr>
              <a:t>choose</a:t>
            </a:r>
            <a:r>
              <a:rPr sz="2000" spc="-35" dirty="0">
                <a:solidFill>
                  <a:srgbClr val="00007D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a=5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b=12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respectively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corresponding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public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quantities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are</a:t>
            </a:r>
            <a:endParaRPr sz="2000">
              <a:latin typeface="Arial"/>
              <a:cs typeface="Arial"/>
            </a:endParaRPr>
          </a:p>
          <a:p>
            <a:pPr marL="520700">
              <a:lnSpc>
                <a:spcPct val="100000"/>
              </a:lnSpc>
              <a:spcBef>
                <a:spcPts val="1200"/>
              </a:spcBef>
            </a:pPr>
            <a:r>
              <a:rPr sz="2000" spc="-10" dirty="0">
                <a:latin typeface="Arial"/>
                <a:cs typeface="Arial"/>
              </a:rPr>
              <a:t>For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Alice: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-10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r>
              <a:rPr sz="1950" baseline="25641" dirty="0">
                <a:latin typeface="Arial"/>
                <a:cs typeface="Arial"/>
              </a:rPr>
              <a:t>5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51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71</a:t>
            </a:r>
            <a:endParaRPr sz="2000">
              <a:latin typeface="Arial"/>
              <a:cs typeface="Arial"/>
            </a:endParaRPr>
          </a:p>
          <a:p>
            <a:pPr marL="5207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"/>
                <a:cs typeface="Arial"/>
              </a:rPr>
              <a:t>For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Bob: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1950" baseline="-21367" dirty="0">
                <a:latin typeface="Arial"/>
                <a:cs typeface="Arial"/>
              </a:rPr>
              <a:t>Β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r>
              <a:rPr sz="1950" baseline="25641" dirty="0">
                <a:latin typeface="Arial"/>
                <a:cs typeface="Arial"/>
              </a:rPr>
              <a:t>12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71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Arial"/>
                <a:cs typeface="Arial"/>
              </a:rPr>
              <a:t>After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exchanging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quantities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1950" baseline="-21367" dirty="0">
                <a:latin typeface="Arial"/>
                <a:cs typeface="Arial"/>
              </a:rPr>
              <a:t>A</a:t>
            </a:r>
            <a:r>
              <a:rPr sz="1950" spc="24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compute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K:</a:t>
            </a:r>
            <a:endParaRPr sz="2000">
              <a:latin typeface="Arial"/>
              <a:cs typeface="Arial"/>
            </a:endParaRPr>
          </a:p>
          <a:p>
            <a:pPr marL="520700">
              <a:lnSpc>
                <a:spcPct val="100000"/>
              </a:lnSpc>
              <a:spcBef>
                <a:spcPts val="1200"/>
              </a:spcBef>
              <a:tabLst>
                <a:tab pos="3541395" algn="l"/>
              </a:tabLst>
            </a:pPr>
            <a:r>
              <a:rPr sz="2000" b="1" dirty="0">
                <a:solidFill>
                  <a:srgbClr val="00007D"/>
                </a:solidFill>
                <a:latin typeface="Arial"/>
                <a:cs typeface="Arial"/>
              </a:rPr>
              <a:t>Α</a:t>
            </a:r>
            <a:r>
              <a:rPr sz="2000" b="1" dirty="0">
                <a:solidFill>
                  <a:srgbClr val="011890"/>
                </a:solidFill>
                <a:latin typeface="Arial"/>
                <a:cs typeface="Arial"/>
              </a:rPr>
              <a:t>lice</a:t>
            </a:r>
            <a:r>
              <a:rPr sz="2000" dirty="0">
                <a:latin typeface="Arial"/>
                <a:cs typeface="Arial"/>
              </a:rPr>
              <a:t>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(Υ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1950" baseline="25641" dirty="0">
                <a:latin typeface="Arial"/>
                <a:cs typeface="Arial"/>
              </a:rPr>
              <a:t>a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(4</a:t>
            </a:r>
            <a:r>
              <a:rPr sz="2000" dirty="0">
                <a:latin typeface="Arial"/>
                <a:cs typeface="Arial"/>
              </a:rPr>
              <a:t>	mod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71)</a:t>
            </a:r>
            <a:r>
              <a:rPr sz="1950" baseline="25641" dirty="0">
                <a:latin typeface="Arial"/>
                <a:cs typeface="Arial"/>
              </a:rPr>
              <a:t>5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r>
              <a:rPr sz="1950" baseline="25641" dirty="0">
                <a:latin typeface="Arial"/>
                <a:cs typeface="Arial"/>
              </a:rPr>
              <a:t>5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30</a:t>
            </a:r>
            <a:r>
              <a:rPr sz="2000" spc="-10" dirty="0">
                <a:latin typeface="Arial"/>
                <a:cs typeface="Arial"/>
              </a:rPr>
              <a:t> mod71</a:t>
            </a:r>
            <a:endParaRPr sz="2000">
              <a:latin typeface="Arial"/>
              <a:cs typeface="Arial"/>
            </a:endParaRPr>
          </a:p>
          <a:p>
            <a:pPr marL="531495">
              <a:lnSpc>
                <a:spcPct val="100000"/>
              </a:lnSpc>
              <a:spcBef>
                <a:spcPts val="1200"/>
              </a:spcBef>
            </a:pPr>
            <a:r>
              <a:rPr sz="2000" b="1" dirty="0">
                <a:solidFill>
                  <a:srgbClr val="00007D"/>
                </a:solidFill>
                <a:latin typeface="Arial"/>
                <a:cs typeface="Arial"/>
              </a:rPr>
              <a:t>Β</a:t>
            </a:r>
            <a:r>
              <a:rPr sz="2000" b="1" dirty="0">
                <a:solidFill>
                  <a:srgbClr val="011890"/>
                </a:solidFill>
                <a:latin typeface="Arial"/>
                <a:cs typeface="Arial"/>
              </a:rPr>
              <a:t>ob</a:t>
            </a:r>
            <a:r>
              <a:rPr sz="2000" dirty="0">
                <a:latin typeface="Arial"/>
                <a:cs typeface="Arial"/>
              </a:rPr>
              <a:t>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(Υ</a:t>
            </a:r>
            <a:r>
              <a:rPr sz="1950" baseline="-21367" dirty="0">
                <a:latin typeface="Arial"/>
                <a:cs typeface="Arial"/>
              </a:rPr>
              <a:t>Α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1950" baseline="25641" dirty="0">
                <a:latin typeface="Arial"/>
                <a:cs typeface="Arial"/>
              </a:rPr>
              <a:t>b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(51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71)</a:t>
            </a:r>
            <a:r>
              <a:rPr sz="1950" baseline="25641" dirty="0">
                <a:latin typeface="Arial"/>
                <a:cs typeface="Arial"/>
              </a:rPr>
              <a:t>12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71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51</a:t>
            </a:r>
            <a:r>
              <a:rPr sz="1950" baseline="25641" dirty="0">
                <a:latin typeface="Arial"/>
                <a:cs typeface="Arial"/>
              </a:rPr>
              <a:t>12</a:t>
            </a:r>
            <a:r>
              <a:rPr sz="1950" spc="-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mod71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30</a:t>
            </a:r>
            <a:r>
              <a:rPr sz="2000" spc="-10" dirty="0">
                <a:latin typeface="Arial"/>
                <a:cs typeface="Arial"/>
              </a:rPr>
              <a:t> mod71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65" y="759459"/>
            <a:ext cx="62115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20" dirty="0">
                <a:solidFill>
                  <a:srgbClr val="000000"/>
                </a:solidFill>
                <a:latin typeface="Arial"/>
                <a:cs typeface="Arial"/>
              </a:rPr>
              <a:t>Diffie-</a:t>
            </a:r>
            <a:r>
              <a:rPr sz="2800" b="0" dirty="0">
                <a:solidFill>
                  <a:srgbClr val="000000"/>
                </a:solidFill>
                <a:latin typeface="Arial"/>
                <a:cs typeface="Arial"/>
              </a:rPr>
              <a:t>Hellman</a:t>
            </a:r>
            <a:r>
              <a:rPr sz="2800" b="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800" b="0" dirty="0">
                <a:solidFill>
                  <a:srgbClr val="000000"/>
                </a:solidFill>
                <a:latin typeface="Arial"/>
                <a:cs typeface="Arial"/>
              </a:rPr>
              <a:t>Key</a:t>
            </a:r>
            <a:r>
              <a:rPr sz="2800" b="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800" b="0" dirty="0">
                <a:solidFill>
                  <a:srgbClr val="000000"/>
                </a:solidFill>
                <a:latin typeface="Arial"/>
                <a:cs typeface="Arial"/>
              </a:rPr>
              <a:t>Agreement</a:t>
            </a:r>
            <a:r>
              <a:rPr sz="2800" b="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Arial"/>
                <a:cs typeface="Arial"/>
              </a:rPr>
              <a:t>Protocol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6765" y="1236370"/>
            <a:ext cx="7999730" cy="495681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313690" indent="-288290">
              <a:lnSpc>
                <a:spcPct val="100000"/>
              </a:lnSpc>
              <a:spcBef>
                <a:spcPts val="1040"/>
              </a:spcBef>
              <a:buClr>
                <a:srgbClr val="00007D"/>
              </a:buClr>
              <a:buFont typeface="Wingdings"/>
              <a:buChar char=""/>
              <a:tabLst>
                <a:tab pos="313690" algn="l"/>
              </a:tabLst>
            </a:pPr>
            <a:r>
              <a:rPr sz="2400" spc="-10" dirty="0">
                <a:latin typeface="Arial"/>
                <a:cs typeface="Arial"/>
              </a:rPr>
              <a:t>Implementation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elliptic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curves</a:t>
            </a:r>
            <a:endParaRPr sz="2400">
              <a:latin typeface="Arial"/>
              <a:cs typeface="Arial"/>
            </a:endParaRPr>
          </a:p>
          <a:p>
            <a:pPr marL="711200" lvl="1" indent="-203200">
              <a:lnSpc>
                <a:spcPct val="100000"/>
              </a:lnSpc>
              <a:spcBef>
                <a:spcPts val="785"/>
              </a:spcBef>
              <a:buClr>
                <a:srgbClr val="00007D"/>
              </a:buClr>
              <a:buFont typeface="Wingdings"/>
              <a:buChar char=""/>
              <a:tabLst>
                <a:tab pos="7112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1: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agree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elliptic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curve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p,</a:t>
            </a:r>
            <a:endParaRPr sz="2000">
              <a:latin typeface="Arial"/>
              <a:cs typeface="Arial"/>
            </a:endParaRPr>
          </a:p>
          <a:p>
            <a:pPr marL="711200">
              <a:lnSpc>
                <a:spcPct val="100000"/>
              </a:lnSpc>
              <a:spcBef>
                <a:spcPts val="219"/>
              </a:spcBef>
            </a:pPr>
            <a:r>
              <a:rPr sz="2000" dirty="0">
                <a:latin typeface="Arial"/>
                <a:cs typeface="Arial"/>
              </a:rPr>
              <a:t>say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1950" baseline="25641" dirty="0">
                <a:latin typeface="Arial"/>
                <a:cs typeface="Arial"/>
              </a:rPr>
              <a:t>2</a:t>
            </a:r>
            <a:r>
              <a:rPr sz="1950" spc="270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</a:t>
            </a:r>
            <a:r>
              <a:rPr sz="1950" baseline="25641" dirty="0">
                <a:latin typeface="Arial"/>
                <a:cs typeface="Arial"/>
              </a:rPr>
              <a:t>3</a:t>
            </a:r>
            <a:r>
              <a:rPr sz="1950" spc="270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ax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generators,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(x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y</a:t>
            </a:r>
            <a:r>
              <a:rPr sz="1950" spc="-37" baseline="-21367" dirty="0">
                <a:latin typeface="Arial"/>
                <a:cs typeface="Arial"/>
              </a:rPr>
              <a:t>1</a:t>
            </a:r>
            <a:r>
              <a:rPr sz="2000" spc="-2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1129665" marR="17780" lvl="2" indent="-228600">
              <a:lnSpc>
                <a:spcPct val="105000"/>
              </a:lnSpc>
              <a:spcBef>
                <a:spcPts val="545"/>
              </a:spcBef>
              <a:buClr>
                <a:srgbClr val="00007D"/>
              </a:buClr>
              <a:buSzPct val="118750"/>
              <a:buChar char="•"/>
              <a:tabLst>
                <a:tab pos="1129665" algn="l"/>
              </a:tabLst>
            </a:pPr>
            <a:r>
              <a:rPr sz="1600" dirty="0">
                <a:latin typeface="Arial"/>
                <a:cs typeface="Arial"/>
              </a:rPr>
              <a:t>If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curve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itself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is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not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cyclic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group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we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select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generator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large</a:t>
            </a:r>
            <a:r>
              <a:rPr sz="1600" spc="-10" dirty="0">
                <a:latin typeface="Arial"/>
                <a:cs typeface="Arial"/>
              </a:rPr>
              <a:t> cyclic </a:t>
            </a:r>
            <a:r>
              <a:rPr sz="1600" dirty="0">
                <a:latin typeface="Arial"/>
                <a:cs typeface="Arial"/>
              </a:rPr>
              <a:t>subgroup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elliptic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curve</a:t>
            </a:r>
            <a:endParaRPr sz="1600">
              <a:latin typeface="Arial"/>
              <a:cs typeface="Arial"/>
            </a:endParaRPr>
          </a:p>
          <a:p>
            <a:pPr marL="711200" lvl="1" indent="-203200">
              <a:lnSpc>
                <a:spcPct val="100000"/>
              </a:lnSpc>
              <a:spcBef>
                <a:spcPts val="800"/>
              </a:spcBef>
              <a:buClr>
                <a:srgbClr val="00007D"/>
              </a:buClr>
              <a:buFont typeface="Wingdings"/>
              <a:buChar char=""/>
              <a:tabLst>
                <a:tab pos="7112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2: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Random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generation</a:t>
            </a:r>
            <a:endParaRPr sz="2000">
              <a:latin typeface="Arial"/>
              <a:cs typeface="Arial"/>
            </a:endParaRPr>
          </a:p>
          <a:p>
            <a:pPr marL="1129665" lvl="2" indent="-228600">
              <a:lnSpc>
                <a:spcPct val="100000"/>
              </a:lnSpc>
              <a:spcBef>
                <a:spcPts val="635"/>
              </a:spcBef>
              <a:buClr>
                <a:srgbClr val="00007D"/>
              </a:buClr>
              <a:buSzPct val="119444"/>
              <a:buChar char="•"/>
              <a:tabLst>
                <a:tab pos="1129665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chooses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 integer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 p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computes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Υ</a:t>
            </a:r>
            <a:r>
              <a:rPr sz="1800" baseline="-20833" dirty="0">
                <a:latin typeface="Arial"/>
                <a:cs typeface="Arial"/>
              </a:rPr>
              <a:t>Α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dirty="0">
                <a:latin typeface="Symbol"/>
                <a:cs typeface="Symbol"/>
              </a:rPr>
              <a:t>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1129665" lvl="2" indent="-228600">
              <a:lnSpc>
                <a:spcPct val="100000"/>
              </a:lnSpc>
              <a:spcBef>
                <a:spcPts val="640"/>
              </a:spcBef>
              <a:buClr>
                <a:srgbClr val="00007D"/>
              </a:buClr>
              <a:buSzPct val="119444"/>
              <a:buChar char="•"/>
              <a:tabLst>
                <a:tab pos="1129665" algn="l"/>
              </a:tabLst>
            </a:pPr>
            <a:r>
              <a:rPr sz="1800" dirty="0">
                <a:latin typeface="Arial"/>
                <a:cs typeface="Arial"/>
              </a:rPr>
              <a:t>Bob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chooses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integer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1&lt;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&lt; p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computes Υ</a:t>
            </a:r>
            <a:r>
              <a:rPr sz="1800" baseline="-20833" dirty="0">
                <a:latin typeface="Arial"/>
                <a:cs typeface="Arial"/>
              </a:rPr>
              <a:t>B</a:t>
            </a:r>
            <a:r>
              <a:rPr sz="1800" spc="-7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 b</a:t>
            </a:r>
            <a:r>
              <a:rPr sz="1800" dirty="0">
                <a:latin typeface="Symbol"/>
                <a:cs typeface="Symbol"/>
              </a:rPr>
              <a:t>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711200" lvl="1" indent="-203200">
              <a:lnSpc>
                <a:spcPct val="100000"/>
              </a:lnSpc>
              <a:spcBef>
                <a:spcPts val="705"/>
              </a:spcBef>
              <a:buClr>
                <a:srgbClr val="00007D"/>
              </a:buClr>
              <a:buFont typeface="Wingdings"/>
              <a:buChar char=""/>
              <a:tabLst>
                <a:tab pos="7112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exchange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1950" baseline="-21367" dirty="0">
                <a:latin typeface="Arial"/>
                <a:cs typeface="Arial"/>
              </a:rPr>
              <a:t>Α</a:t>
            </a:r>
            <a:r>
              <a:rPr sz="1950" spc="24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Υ</a:t>
            </a:r>
            <a:r>
              <a:rPr sz="1950" spc="-37" baseline="-21367" dirty="0">
                <a:latin typeface="Arial"/>
                <a:cs typeface="Arial"/>
              </a:rPr>
              <a:t>B</a:t>
            </a:r>
            <a:endParaRPr sz="1950" baseline="-21367">
              <a:latin typeface="Arial"/>
              <a:cs typeface="Arial"/>
            </a:endParaRPr>
          </a:p>
          <a:p>
            <a:pPr marL="1129665" lvl="2" indent="-228600">
              <a:lnSpc>
                <a:spcPct val="100000"/>
              </a:lnSpc>
              <a:spcBef>
                <a:spcPts val="635"/>
              </a:spcBef>
              <a:buClr>
                <a:srgbClr val="00007D"/>
              </a:buClr>
              <a:buSzPct val="119444"/>
              <a:buChar char="•"/>
              <a:tabLst>
                <a:tab pos="1129665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kept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secret</a:t>
            </a:r>
            <a:endParaRPr sz="1800">
              <a:latin typeface="Arial"/>
              <a:cs typeface="Arial"/>
            </a:endParaRPr>
          </a:p>
          <a:p>
            <a:pPr marL="711200" lvl="1" indent="-203200">
              <a:lnSpc>
                <a:spcPct val="100000"/>
              </a:lnSpc>
              <a:spcBef>
                <a:spcPts val="705"/>
              </a:spcBef>
              <a:buClr>
                <a:srgbClr val="00007D"/>
              </a:buClr>
              <a:buFont typeface="Wingdings"/>
              <a:buChar char=""/>
              <a:tabLst>
                <a:tab pos="711200" algn="l"/>
              </a:tabLst>
            </a:pPr>
            <a:r>
              <a:rPr sz="2000" dirty="0">
                <a:latin typeface="Arial"/>
                <a:cs typeface="Arial"/>
              </a:rPr>
              <a:t>Step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generation</a:t>
            </a:r>
            <a:endParaRPr sz="2000">
              <a:latin typeface="Arial"/>
              <a:cs typeface="Arial"/>
            </a:endParaRPr>
          </a:p>
          <a:p>
            <a:pPr marL="1129665" lvl="2" indent="-228600">
              <a:lnSpc>
                <a:spcPct val="100000"/>
              </a:lnSpc>
              <a:spcBef>
                <a:spcPts val="635"/>
              </a:spcBef>
              <a:buClr>
                <a:srgbClr val="00007D"/>
              </a:buClr>
              <a:buSzPct val="119444"/>
              <a:buChar char="•"/>
              <a:tabLst>
                <a:tab pos="1129665" algn="l"/>
              </a:tabLst>
            </a:pPr>
            <a:r>
              <a:rPr sz="1800" dirty="0">
                <a:latin typeface="Arial"/>
                <a:cs typeface="Arial"/>
              </a:rPr>
              <a:t>Alice and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Bob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compute Κ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=a</a:t>
            </a:r>
            <a:r>
              <a:rPr sz="1800" spc="-10" dirty="0">
                <a:latin typeface="Symbol"/>
                <a:cs typeface="Symbol"/>
              </a:rPr>
              <a:t></a:t>
            </a:r>
            <a:r>
              <a:rPr sz="1800" spc="-10" dirty="0">
                <a:latin typeface="Arial"/>
                <a:cs typeface="Arial"/>
              </a:rPr>
              <a:t>b</a:t>
            </a:r>
            <a:r>
              <a:rPr sz="1800" spc="-10" dirty="0">
                <a:latin typeface="Symbol"/>
                <a:cs typeface="Symbol"/>
              </a:rPr>
              <a:t></a:t>
            </a:r>
            <a:r>
              <a:rPr sz="1800" spc="-10" dirty="0">
                <a:latin typeface="Arial"/>
                <a:cs typeface="Arial"/>
              </a:rPr>
              <a:t>G</a:t>
            </a:r>
            <a:r>
              <a:rPr sz="1800" spc="-16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modp</a:t>
            </a:r>
            <a:endParaRPr sz="1800">
              <a:latin typeface="Arial"/>
              <a:cs typeface="Arial"/>
            </a:endParaRPr>
          </a:p>
          <a:p>
            <a:pPr marL="313690" indent="-288290">
              <a:lnSpc>
                <a:spcPct val="100000"/>
              </a:lnSpc>
              <a:spcBef>
                <a:spcPts val="910"/>
              </a:spcBef>
              <a:buClr>
                <a:srgbClr val="00007D"/>
              </a:buClr>
              <a:buFont typeface="Wingdings"/>
              <a:buChar char=""/>
              <a:tabLst>
                <a:tab pos="313690" algn="l"/>
              </a:tabLst>
            </a:pPr>
            <a:r>
              <a:rPr sz="2600" dirty="0">
                <a:latin typeface="Arial"/>
                <a:cs typeface="Arial"/>
              </a:rPr>
              <a:t>In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general,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we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can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use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any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other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cyclic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group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52070"/>
            <a:ext cx="2379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9900"/>
                </a:solidFill>
                <a:latin typeface="Arial"/>
                <a:cs typeface="Arial"/>
              </a:rPr>
              <a:t>Key</a:t>
            </a:r>
            <a:r>
              <a:rPr sz="2400" b="1" spc="-4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9900"/>
                </a:solidFill>
                <a:latin typeface="Arial"/>
                <a:cs typeface="Arial"/>
              </a:rPr>
              <a:t>Distribution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95020"/>
            <a:ext cx="70948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latin typeface="Arial"/>
                <a:cs typeface="Arial"/>
              </a:rPr>
              <a:t>Diffie-</a:t>
            </a:r>
            <a:r>
              <a:rPr sz="3200" dirty="0">
                <a:latin typeface="Arial"/>
                <a:cs typeface="Arial"/>
              </a:rPr>
              <a:t>Hellman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Key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Agreement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Protocol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0027" y="2136775"/>
            <a:ext cx="8534400" cy="4208145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771525">
              <a:lnSpc>
                <a:spcPct val="100000"/>
              </a:lnSpc>
              <a:spcBef>
                <a:spcPts val="1460"/>
              </a:spcBef>
            </a:pPr>
            <a:r>
              <a:rPr sz="2400" dirty="0">
                <a:latin typeface="Arial"/>
                <a:cs typeface="Arial"/>
              </a:rPr>
              <a:t>Υ</a:t>
            </a:r>
            <a:r>
              <a:rPr sz="2400" baseline="-20833" dirty="0">
                <a:latin typeface="Arial"/>
                <a:cs typeface="Arial"/>
              </a:rPr>
              <a:t>Α</a:t>
            </a:r>
            <a:r>
              <a:rPr sz="2400" spc="315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baseline="24305" dirty="0">
                <a:latin typeface="Arial"/>
                <a:cs typeface="Arial"/>
              </a:rPr>
              <a:t>a</a:t>
            </a:r>
            <a:r>
              <a:rPr sz="2400" spc="-7" baseline="243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modp</a:t>
            </a:r>
            <a:endParaRPr sz="2400">
              <a:latin typeface="Arial"/>
              <a:cs typeface="Arial"/>
            </a:endParaRPr>
          </a:p>
          <a:p>
            <a:pPr marL="771525">
              <a:lnSpc>
                <a:spcPct val="100000"/>
              </a:lnSpc>
              <a:spcBef>
                <a:spcPts val="1360"/>
              </a:spcBef>
            </a:pPr>
            <a:r>
              <a:rPr sz="2400" dirty="0">
                <a:latin typeface="Arial"/>
                <a:cs typeface="Arial"/>
              </a:rPr>
              <a:t>Υ</a:t>
            </a:r>
            <a:r>
              <a:rPr sz="2400" baseline="-20833" dirty="0">
                <a:latin typeface="Arial"/>
                <a:cs typeface="Arial"/>
              </a:rPr>
              <a:t>Β</a:t>
            </a:r>
            <a:r>
              <a:rPr sz="2400" spc="315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</a:t>
            </a:r>
            <a:r>
              <a:rPr sz="2400" baseline="24305" dirty="0">
                <a:latin typeface="Arial"/>
                <a:cs typeface="Arial"/>
              </a:rPr>
              <a:t>b</a:t>
            </a:r>
            <a:r>
              <a:rPr sz="2400" spc="-7" baseline="243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modp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35"/>
              </a:spcBef>
            </a:pPr>
            <a:endParaRPr sz="24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Security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protocol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passive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attacks:</a:t>
            </a:r>
            <a:endParaRPr sz="2000">
              <a:latin typeface="Arial"/>
              <a:cs typeface="Arial"/>
            </a:endParaRPr>
          </a:p>
          <a:p>
            <a:pPr marL="508000" marR="43180" indent="229235">
              <a:lnSpc>
                <a:spcPct val="100000"/>
              </a:lnSpc>
              <a:spcBef>
                <a:spcPts val="1200"/>
              </a:spcBef>
              <a:buChar char="•"/>
              <a:tabLst>
                <a:tab pos="737235" algn="l"/>
              </a:tabLst>
            </a:pPr>
            <a:r>
              <a:rPr sz="2000" dirty="0">
                <a:latin typeface="Arial"/>
                <a:cs typeface="Arial"/>
              </a:rPr>
              <a:t>Either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Oscar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will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attempt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find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(or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b)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trying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solve</a:t>
            </a:r>
            <a:r>
              <a:rPr sz="2000" spc="2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1950" baseline="-21367" dirty="0">
                <a:latin typeface="Arial"/>
                <a:cs typeface="Arial"/>
              </a:rPr>
              <a:t>Α</a:t>
            </a:r>
            <a:r>
              <a:rPr sz="1950" spc="67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g</a:t>
            </a:r>
            <a:r>
              <a:rPr sz="1950" spc="-37" baseline="25641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(DLP)</a:t>
            </a:r>
            <a:endParaRPr sz="2000">
              <a:latin typeface="Arial"/>
              <a:cs typeface="Arial"/>
            </a:endParaRPr>
          </a:p>
          <a:p>
            <a:pPr marL="508000" marR="43180" indent="213995">
              <a:lnSpc>
                <a:spcPct val="100000"/>
              </a:lnSpc>
              <a:spcBef>
                <a:spcPts val="1200"/>
              </a:spcBef>
              <a:buChar char="•"/>
              <a:tabLst>
                <a:tab pos="721995" algn="l"/>
              </a:tabLst>
            </a:pPr>
            <a:r>
              <a:rPr sz="2000" dirty="0">
                <a:latin typeface="Arial"/>
                <a:cs typeface="Arial"/>
              </a:rPr>
              <a:t>Or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try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find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ab</a:t>
            </a:r>
            <a:r>
              <a:rPr sz="1950" spc="217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modp,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given</a:t>
            </a:r>
            <a:r>
              <a:rPr sz="2000" spc="1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knows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g</a:t>
            </a:r>
            <a:r>
              <a:rPr sz="1950" spc="-37" baseline="25641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and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b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(CDH)</a:t>
            </a:r>
            <a:endParaRPr sz="2000">
              <a:latin typeface="Arial"/>
              <a:cs typeface="Arial"/>
            </a:endParaRPr>
          </a:p>
          <a:p>
            <a:pPr marL="666115" indent="-158115">
              <a:lnSpc>
                <a:spcPct val="100000"/>
              </a:lnSpc>
              <a:spcBef>
                <a:spcPts val="1200"/>
              </a:spcBef>
              <a:buChar char="•"/>
              <a:tabLst>
                <a:tab pos="666115" algn="l"/>
              </a:tabLst>
            </a:pPr>
            <a:r>
              <a:rPr sz="2000" dirty="0">
                <a:latin typeface="Arial"/>
                <a:cs typeface="Arial"/>
              </a:rPr>
              <a:t>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solve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either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DLP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CDH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9725" y="1459511"/>
            <a:ext cx="5176973" cy="254733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FF9900"/>
                </a:solidFill>
              </a:rPr>
              <a:t>Outline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12115" y="786447"/>
            <a:ext cx="7242809" cy="50495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58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400" dirty="0">
                <a:latin typeface="Arial"/>
                <a:cs typeface="Arial"/>
              </a:rPr>
              <a:t>Key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Establishment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Key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Distribution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Centers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spc="-10" dirty="0">
                <a:latin typeface="Arial"/>
                <a:cs typeface="Arial"/>
              </a:rPr>
              <a:t>Diffie-</a:t>
            </a:r>
            <a:r>
              <a:rPr sz="2000" dirty="0">
                <a:latin typeface="Arial"/>
                <a:cs typeface="Arial"/>
              </a:rPr>
              <a:t>Hellman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protocol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Shamir’s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protocol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9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400" dirty="0">
                <a:latin typeface="Arial"/>
                <a:cs typeface="Arial"/>
              </a:rPr>
              <a:t>Secret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Sharing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25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(t,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n)-</a:t>
            </a:r>
            <a:r>
              <a:rPr sz="2000" dirty="0">
                <a:latin typeface="Arial"/>
                <a:cs typeface="Arial"/>
              </a:rPr>
              <a:t>threshold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schemes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(Shamir)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(t,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t)-threshold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schemes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9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400" dirty="0">
                <a:latin typeface="Arial"/>
                <a:cs typeface="Arial"/>
              </a:rPr>
              <a:t>Secret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sharing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general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access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structures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25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Monotone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Construction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9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400" dirty="0">
                <a:latin typeface="Arial"/>
                <a:cs typeface="Arial"/>
              </a:rPr>
              <a:t>Bit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Commitment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Protocols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With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Symmetric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With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Public-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With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Hash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Functions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7365" y="515620"/>
            <a:ext cx="7123430" cy="1367790"/>
          </a:xfrm>
          <a:prstGeom prst="rect">
            <a:avLst/>
          </a:prstGeom>
        </p:spPr>
        <p:txBody>
          <a:bodyPr vert="horz" wrap="square" lIns="0" tIns="292100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2300"/>
              </a:spcBef>
            </a:pPr>
            <a:r>
              <a:rPr sz="3200" spc="-10" dirty="0">
                <a:latin typeface="Arial"/>
                <a:cs typeface="Arial"/>
              </a:rPr>
              <a:t>Diffie-</a:t>
            </a:r>
            <a:r>
              <a:rPr sz="3200" dirty="0">
                <a:latin typeface="Arial"/>
                <a:cs typeface="Arial"/>
              </a:rPr>
              <a:t>Hellman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Key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Agreement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Protocol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2400" spc="-25" dirty="0">
                <a:solidFill>
                  <a:srgbClr val="0000E5"/>
                </a:solidFill>
                <a:latin typeface="Arial"/>
                <a:cs typeface="Arial"/>
              </a:rPr>
              <a:t>Man-</a:t>
            </a:r>
            <a:r>
              <a:rPr sz="2400" spc="-10" dirty="0">
                <a:solidFill>
                  <a:srgbClr val="0000E5"/>
                </a:solidFill>
                <a:latin typeface="Arial"/>
                <a:cs typeface="Arial"/>
              </a:rPr>
              <a:t>in-</a:t>
            </a:r>
            <a:r>
              <a:rPr sz="2400" spc="-20" dirty="0">
                <a:solidFill>
                  <a:srgbClr val="0000E5"/>
                </a:solidFill>
                <a:latin typeface="Arial"/>
                <a:cs typeface="Arial"/>
              </a:rPr>
              <a:t>the-</a:t>
            </a: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middle</a:t>
            </a:r>
            <a:r>
              <a:rPr sz="2400" spc="-3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attack</a:t>
            </a:r>
            <a:r>
              <a:rPr sz="2400" spc="-4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(active</a:t>
            </a:r>
            <a:r>
              <a:rPr sz="2400" spc="-3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00E5"/>
                </a:solidFill>
                <a:latin typeface="Arial"/>
                <a:cs typeface="Arial"/>
              </a:rPr>
              <a:t>attack)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9714" y="3030220"/>
            <a:ext cx="15354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g, p,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a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4389" y="2123947"/>
            <a:ext cx="732155" cy="8305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Alice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g, p, </a:t>
            </a:r>
            <a:r>
              <a:rPr sz="2000" spc="-5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7852" y="2123947"/>
            <a:ext cx="838835" cy="8305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Oscar</a:t>
            </a:r>
            <a:endParaRPr sz="2400">
              <a:latin typeface="Arial"/>
              <a:cs typeface="Arial"/>
            </a:endParaRPr>
          </a:p>
          <a:p>
            <a:pPr marR="100330" algn="ctr">
              <a:lnSpc>
                <a:spcPct val="100000"/>
              </a:lnSpc>
              <a:spcBef>
                <a:spcPts val="480"/>
              </a:spcBef>
            </a:pPr>
            <a:r>
              <a:rPr sz="2000" spc="-50" dirty="0">
                <a:latin typeface="Arial"/>
                <a:cs typeface="Arial"/>
              </a:rPr>
              <a:t>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30240" y="2123947"/>
            <a:ext cx="568325" cy="8305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Bob</a:t>
            </a:r>
            <a:endParaRPr sz="2400">
              <a:latin typeface="Arial"/>
              <a:cs typeface="Arial"/>
            </a:endParaRPr>
          </a:p>
          <a:p>
            <a:pPr marL="30480" algn="ctr">
              <a:lnSpc>
                <a:spcPct val="100000"/>
              </a:lnSpc>
              <a:spcBef>
                <a:spcPts val="480"/>
              </a:spcBef>
            </a:pPr>
            <a:r>
              <a:rPr sz="2000" spc="-5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31912" y="3381375"/>
            <a:ext cx="1945005" cy="95250"/>
            <a:chOff x="1331912" y="3381375"/>
            <a:chExt cx="1945005" cy="95250"/>
          </a:xfrm>
        </p:grpSpPr>
        <p:sp>
          <p:nvSpPr>
            <p:cNvPr id="9" name="object 9"/>
            <p:cNvSpPr/>
            <p:nvPr/>
          </p:nvSpPr>
          <p:spPr>
            <a:xfrm>
              <a:off x="1331912" y="3429000"/>
              <a:ext cx="1913255" cy="0"/>
            </a:xfrm>
            <a:custGeom>
              <a:avLst/>
              <a:gdLst/>
              <a:ahLst/>
              <a:cxnLst/>
              <a:rect l="l" t="t" r="r" b="b"/>
              <a:pathLst>
                <a:path w="1913255">
                  <a:moveTo>
                    <a:pt x="0" y="0"/>
                  </a:moveTo>
                  <a:lnTo>
                    <a:pt x="1912938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81350" y="338137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0" y="95250"/>
                  </a:lnTo>
                  <a:lnTo>
                    <a:pt x="95250" y="47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1331912" y="4102100"/>
            <a:ext cx="1945005" cy="95250"/>
            <a:chOff x="1331912" y="4102100"/>
            <a:chExt cx="1945005" cy="95250"/>
          </a:xfrm>
        </p:grpSpPr>
        <p:sp>
          <p:nvSpPr>
            <p:cNvPr id="12" name="object 12"/>
            <p:cNvSpPr/>
            <p:nvPr/>
          </p:nvSpPr>
          <p:spPr>
            <a:xfrm>
              <a:off x="1363661" y="4149725"/>
              <a:ext cx="1913255" cy="0"/>
            </a:xfrm>
            <a:custGeom>
              <a:avLst/>
              <a:gdLst/>
              <a:ahLst/>
              <a:cxnLst/>
              <a:rect l="l" t="t" r="r" b="b"/>
              <a:pathLst>
                <a:path w="1913254">
                  <a:moveTo>
                    <a:pt x="1912938" y="0"/>
                  </a:moveTo>
                  <a:lnTo>
                    <a:pt x="0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31912" y="4102100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95250" y="0"/>
                  </a:moveTo>
                  <a:lnTo>
                    <a:pt x="0" y="47625"/>
                  </a:lnTo>
                  <a:lnTo>
                    <a:pt x="95250" y="9525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3995737" y="3381375"/>
            <a:ext cx="1945005" cy="95250"/>
            <a:chOff x="3995737" y="3381375"/>
            <a:chExt cx="1945005" cy="95250"/>
          </a:xfrm>
        </p:grpSpPr>
        <p:sp>
          <p:nvSpPr>
            <p:cNvPr id="15" name="object 15"/>
            <p:cNvSpPr/>
            <p:nvPr/>
          </p:nvSpPr>
          <p:spPr>
            <a:xfrm>
              <a:off x="3995737" y="3429000"/>
              <a:ext cx="1913255" cy="0"/>
            </a:xfrm>
            <a:custGeom>
              <a:avLst/>
              <a:gdLst/>
              <a:ahLst/>
              <a:cxnLst/>
              <a:rect l="l" t="t" r="r" b="b"/>
              <a:pathLst>
                <a:path w="1913254">
                  <a:moveTo>
                    <a:pt x="0" y="0"/>
                  </a:moveTo>
                  <a:lnTo>
                    <a:pt x="1912938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845175" y="338137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0" y="95250"/>
                  </a:lnTo>
                  <a:lnTo>
                    <a:pt x="95250" y="47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3995737" y="4102100"/>
            <a:ext cx="1945005" cy="95250"/>
            <a:chOff x="3995737" y="4102100"/>
            <a:chExt cx="1945005" cy="95250"/>
          </a:xfrm>
        </p:grpSpPr>
        <p:sp>
          <p:nvSpPr>
            <p:cNvPr id="18" name="object 18"/>
            <p:cNvSpPr/>
            <p:nvPr/>
          </p:nvSpPr>
          <p:spPr>
            <a:xfrm>
              <a:off x="4027486" y="4149725"/>
              <a:ext cx="1913255" cy="0"/>
            </a:xfrm>
            <a:custGeom>
              <a:avLst/>
              <a:gdLst/>
              <a:ahLst/>
              <a:cxnLst/>
              <a:rect l="l" t="t" r="r" b="b"/>
              <a:pathLst>
                <a:path w="1913254">
                  <a:moveTo>
                    <a:pt x="1912938" y="0"/>
                  </a:moveTo>
                  <a:lnTo>
                    <a:pt x="0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995737" y="4102100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95250" y="0"/>
                  </a:moveTo>
                  <a:lnTo>
                    <a:pt x="0" y="47625"/>
                  </a:lnTo>
                  <a:lnTo>
                    <a:pt x="95250" y="9525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64490" y="3782695"/>
            <a:ext cx="7359015" cy="2300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0345">
              <a:lnSpc>
                <a:spcPct val="100000"/>
              </a:lnSpc>
              <a:spcBef>
                <a:spcPts val="100"/>
              </a:spcBef>
              <a:tabLst>
                <a:tab pos="4154170" algn="l"/>
              </a:tabLst>
            </a:pP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c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r>
              <a:rPr sz="2000" dirty="0">
                <a:latin typeface="Arial"/>
                <a:cs typeface="Arial"/>
              </a:rPr>
              <a:t>	g</a:t>
            </a:r>
            <a:r>
              <a:rPr sz="1950" baseline="25641" dirty="0">
                <a:latin typeface="Arial"/>
                <a:cs typeface="Arial"/>
              </a:rPr>
              <a:t>b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10"/>
              </a:spcBef>
            </a:pPr>
            <a:endParaRPr sz="20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Oscar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pretends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Alice</a:t>
            </a:r>
            <a:endParaRPr sz="2000">
              <a:latin typeface="Arial"/>
              <a:cs typeface="Arial"/>
            </a:endParaRPr>
          </a:p>
          <a:p>
            <a:pPr marL="666115" indent="-158115">
              <a:lnSpc>
                <a:spcPct val="100000"/>
              </a:lnSpc>
              <a:spcBef>
                <a:spcPts val="600"/>
              </a:spcBef>
              <a:buChar char="•"/>
              <a:tabLst>
                <a:tab pos="666115" algn="l"/>
              </a:tabLst>
            </a:pPr>
            <a:r>
              <a:rPr sz="2000" dirty="0">
                <a:latin typeface="Arial"/>
                <a:cs typeface="Arial"/>
              </a:rPr>
              <a:t>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establishes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ac</a:t>
            </a:r>
            <a:r>
              <a:rPr sz="1950" spc="-22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between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himself</a:t>
            </a:r>
            <a:endParaRPr sz="2000">
              <a:latin typeface="Arial"/>
              <a:cs typeface="Arial"/>
            </a:endParaRPr>
          </a:p>
          <a:p>
            <a:pPr marL="666115" indent="-158115">
              <a:lnSpc>
                <a:spcPct val="100000"/>
              </a:lnSpc>
              <a:spcBef>
                <a:spcPts val="600"/>
              </a:spcBef>
              <a:buChar char="•"/>
              <a:tabLst>
                <a:tab pos="666115" algn="l"/>
              </a:tabLst>
            </a:pPr>
            <a:r>
              <a:rPr sz="2000" dirty="0">
                <a:latin typeface="Arial"/>
                <a:cs typeface="Arial"/>
              </a:rPr>
              <a:t>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establishes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bc</a:t>
            </a:r>
            <a:r>
              <a:rPr sz="1950" spc="-22" baseline="25641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modp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between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himself</a:t>
            </a:r>
            <a:endParaRPr sz="2000">
              <a:latin typeface="Arial"/>
              <a:cs typeface="Arial"/>
            </a:endParaRPr>
          </a:p>
          <a:p>
            <a:pPr marL="652145" indent="-144145">
              <a:lnSpc>
                <a:spcPct val="100000"/>
              </a:lnSpc>
              <a:spcBef>
                <a:spcPts val="600"/>
              </a:spcBef>
              <a:buChar char="•"/>
              <a:tabLst>
                <a:tab pos="652145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think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talk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other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1" name="object 21"/>
          <p:cNvSpPr txBox="1"/>
          <p:nvPr/>
        </p:nvSpPr>
        <p:spPr>
          <a:xfrm>
            <a:off x="4193540" y="3030220"/>
            <a:ext cx="15259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g, p,</a:t>
            </a:r>
            <a:r>
              <a:rPr sz="2000" spc="-1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1950" baseline="25641" dirty="0">
                <a:latin typeface="Arial"/>
                <a:cs typeface="Arial"/>
              </a:rPr>
              <a:t>c</a:t>
            </a:r>
            <a:r>
              <a:rPr sz="1950" spc="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modp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95020"/>
            <a:ext cx="612394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Shamir’s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Key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Agreement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Protocol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82089" y="1619122"/>
            <a:ext cx="717550" cy="8305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Alice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k,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98440" y="1619122"/>
            <a:ext cx="568325" cy="8305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Bob</a:t>
            </a:r>
            <a:endParaRPr sz="2400">
              <a:latin typeface="Arial"/>
              <a:cs typeface="Arial"/>
            </a:endParaRPr>
          </a:p>
          <a:p>
            <a:pPr marL="30480" algn="ctr">
              <a:lnSpc>
                <a:spcPct val="100000"/>
              </a:lnSpc>
              <a:spcBef>
                <a:spcPts val="480"/>
              </a:spcBef>
            </a:pPr>
            <a:r>
              <a:rPr sz="2000" spc="-5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411412" y="2876550"/>
            <a:ext cx="2736850" cy="95250"/>
            <a:chOff x="2411412" y="2876550"/>
            <a:chExt cx="2736850" cy="95250"/>
          </a:xfrm>
        </p:grpSpPr>
        <p:sp>
          <p:nvSpPr>
            <p:cNvPr id="7" name="object 7"/>
            <p:cNvSpPr/>
            <p:nvPr/>
          </p:nvSpPr>
          <p:spPr>
            <a:xfrm>
              <a:off x="2411412" y="2924175"/>
              <a:ext cx="2705100" cy="0"/>
            </a:xfrm>
            <a:custGeom>
              <a:avLst/>
              <a:gdLst/>
              <a:ahLst/>
              <a:cxnLst/>
              <a:rect l="l" t="t" r="r" b="b"/>
              <a:pathLst>
                <a:path w="2705100">
                  <a:moveTo>
                    <a:pt x="0" y="0"/>
                  </a:moveTo>
                  <a:lnTo>
                    <a:pt x="2705098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53012" y="2876550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0" y="95250"/>
                  </a:lnTo>
                  <a:lnTo>
                    <a:pt x="95250" y="47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484437" y="4029075"/>
            <a:ext cx="2592705" cy="95250"/>
            <a:chOff x="2484437" y="4029075"/>
            <a:chExt cx="2592705" cy="95250"/>
          </a:xfrm>
        </p:grpSpPr>
        <p:sp>
          <p:nvSpPr>
            <p:cNvPr id="10" name="object 10"/>
            <p:cNvSpPr/>
            <p:nvPr/>
          </p:nvSpPr>
          <p:spPr>
            <a:xfrm>
              <a:off x="2484437" y="4076700"/>
              <a:ext cx="2560955" cy="0"/>
            </a:xfrm>
            <a:custGeom>
              <a:avLst/>
              <a:gdLst/>
              <a:ahLst/>
              <a:cxnLst/>
              <a:rect l="l" t="t" r="r" b="b"/>
              <a:pathLst>
                <a:path w="2560954">
                  <a:moveTo>
                    <a:pt x="0" y="0"/>
                  </a:moveTo>
                  <a:lnTo>
                    <a:pt x="2560638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981575" y="402907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0" y="0"/>
                  </a:moveTo>
                  <a:lnTo>
                    <a:pt x="0" y="95250"/>
                  </a:lnTo>
                  <a:lnTo>
                    <a:pt x="95250" y="47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411412" y="3452812"/>
            <a:ext cx="2665730" cy="95250"/>
            <a:chOff x="2411412" y="3452812"/>
            <a:chExt cx="2665730" cy="95250"/>
          </a:xfrm>
        </p:grpSpPr>
        <p:sp>
          <p:nvSpPr>
            <p:cNvPr id="13" name="object 13"/>
            <p:cNvSpPr/>
            <p:nvPr/>
          </p:nvSpPr>
          <p:spPr>
            <a:xfrm>
              <a:off x="2443166" y="3500437"/>
              <a:ext cx="2633980" cy="0"/>
            </a:xfrm>
            <a:custGeom>
              <a:avLst/>
              <a:gdLst/>
              <a:ahLst/>
              <a:cxnLst/>
              <a:rect l="l" t="t" r="r" b="b"/>
              <a:pathLst>
                <a:path w="2633979">
                  <a:moveTo>
                    <a:pt x="2633657" y="0"/>
                  </a:moveTo>
                  <a:lnTo>
                    <a:pt x="0" y="1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11412" y="3452812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95250" y="0"/>
                  </a:moveTo>
                  <a:lnTo>
                    <a:pt x="0" y="47625"/>
                  </a:lnTo>
                  <a:lnTo>
                    <a:pt x="95250" y="9525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77190" y="4521834"/>
            <a:ext cx="7920355" cy="1447800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494665" indent="-456565">
              <a:lnSpc>
                <a:spcPct val="100000"/>
              </a:lnSpc>
              <a:spcBef>
                <a:spcPts val="920"/>
              </a:spcBef>
              <a:buChar char="•"/>
              <a:tabLst>
                <a:tab pos="494665" algn="l"/>
              </a:tabLst>
            </a:pPr>
            <a:r>
              <a:rPr sz="2400" dirty="0">
                <a:latin typeface="Arial"/>
                <a:cs typeface="Arial"/>
              </a:rPr>
              <a:t>k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agreed</a:t>
            </a:r>
            <a:r>
              <a:rPr sz="2400" spc="-25" dirty="0">
                <a:latin typeface="Arial"/>
                <a:cs typeface="Arial"/>
              </a:rPr>
              <a:t> key</a:t>
            </a:r>
            <a:endParaRPr sz="2400">
              <a:latin typeface="Arial"/>
              <a:cs typeface="Arial"/>
            </a:endParaRPr>
          </a:p>
          <a:p>
            <a:pPr marL="494665" indent="-456565">
              <a:lnSpc>
                <a:spcPct val="100000"/>
              </a:lnSpc>
              <a:spcBef>
                <a:spcPts val="820"/>
              </a:spcBef>
              <a:buChar char="•"/>
              <a:tabLst>
                <a:tab pos="494665" algn="l"/>
              </a:tabLst>
            </a:pPr>
            <a:r>
              <a:rPr sz="2400" dirty="0">
                <a:latin typeface="Arial"/>
                <a:cs typeface="Arial"/>
              </a:rPr>
              <a:t>Last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step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gives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Bob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baseline="24305" dirty="0">
                <a:latin typeface="Arial"/>
                <a:cs typeface="Arial"/>
              </a:rPr>
              <a:t>b</a:t>
            </a:r>
            <a:r>
              <a:rPr sz="2400" spc="277" baseline="243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modp</a:t>
            </a:r>
            <a:endParaRPr sz="2400">
              <a:latin typeface="Arial"/>
              <a:cs typeface="Arial"/>
            </a:endParaRPr>
          </a:p>
          <a:p>
            <a:pPr marL="494665" indent="-456565">
              <a:lnSpc>
                <a:spcPct val="100000"/>
              </a:lnSpc>
              <a:spcBef>
                <a:spcPts val="920"/>
              </a:spcBef>
              <a:buChar char="•"/>
              <a:tabLst>
                <a:tab pos="494665" algn="l"/>
              </a:tabLst>
            </a:pPr>
            <a:r>
              <a:rPr sz="2400" dirty="0">
                <a:latin typeface="Arial"/>
                <a:cs typeface="Arial"/>
              </a:rPr>
              <a:t>Raising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b</a:t>
            </a:r>
            <a:r>
              <a:rPr sz="2400" spc="-30" baseline="24305" dirty="0">
                <a:latin typeface="Arial"/>
                <a:cs typeface="Arial"/>
              </a:rPr>
              <a:t>-</a:t>
            </a:r>
            <a:r>
              <a:rPr sz="2400" baseline="24305" dirty="0">
                <a:latin typeface="Arial"/>
                <a:cs typeface="Arial"/>
              </a:rPr>
              <a:t>1</a:t>
            </a:r>
            <a:r>
              <a:rPr sz="2400" spc="270" baseline="243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(mod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p-</a:t>
            </a:r>
            <a:r>
              <a:rPr sz="2400" dirty="0">
                <a:latin typeface="Arial"/>
                <a:cs typeface="Arial"/>
              </a:rPr>
              <a:t>1)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yields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(by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Fermat’s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theorem)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16" name="object 16"/>
          <p:cNvSpPr txBox="1"/>
          <p:nvPr/>
        </p:nvSpPr>
        <p:spPr>
          <a:xfrm>
            <a:off x="3129271" y="3504958"/>
            <a:ext cx="697230" cy="363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300" spc="89" baseline="-25252" dirty="0">
                <a:latin typeface="Times New Roman"/>
                <a:cs typeface="Times New Roman"/>
              </a:rPr>
              <a:t>(</a:t>
            </a:r>
            <a:r>
              <a:rPr sz="3300" i="1" spc="89" baseline="-25252" dirty="0">
                <a:latin typeface="Times New Roman"/>
                <a:cs typeface="Times New Roman"/>
              </a:rPr>
              <a:t>k</a:t>
            </a:r>
            <a:r>
              <a:rPr sz="1250" i="1" spc="60" dirty="0">
                <a:latin typeface="Times New Roman"/>
                <a:cs typeface="Times New Roman"/>
              </a:rPr>
              <a:t>ab</a:t>
            </a:r>
            <a:r>
              <a:rPr sz="1250" i="1" spc="-55" dirty="0">
                <a:latin typeface="Times New Roman"/>
                <a:cs typeface="Times New Roman"/>
              </a:rPr>
              <a:t> </a:t>
            </a:r>
            <a:r>
              <a:rPr sz="3300" spc="-37" baseline="-25252" dirty="0">
                <a:latin typeface="Times New Roman"/>
                <a:cs typeface="Times New Roman"/>
              </a:rPr>
              <a:t>)</a:t>
            </a:r>
            <a:r>
              <a:rPr sz="1250" i="1" spc="-25" dirty="0">
                <a:latin typeface="Times New Roman"/>
                <a:cs typeface="Times New Roman"/>
              </a:rPr>
              <a:t>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79977" y="3596007"/>
            <a:ext cx="1492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spc="-25" dirty="0">
                <a:latin typeface="Symbol"/>
                <a:cs typeface="Symbol"/>
              </a:rPr>
              <a:t></a:t>
            </a:r>
            <a:r>
              <a:rPr sz="900" spc="-25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64192" y="3631247"/>
            <a:ext cx="726440" cy="363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00" dirty="0">
                <a:latin typeface="Times New Roman"/>
                <a:cs typeface="Times New Roman"/>
              </a:rPr>
              <a:t>mod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i="1" spc="-50" dirty="0">
                <a:latin typeface="Times New Roman"/>
                <a:cs typeface="Times New Roman"/>
              </a:rPr>
              <a:t>p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29307" y="3103211"/>
            <a:ext cx="1374775" cy="3632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200" spc="80" dirty="0">
                <a:latin typeface="Times New Roman"/>
                <a:cs typeface="Times New Roman"/>
              </a:rPr>
              <a:t>(</a:t>
            </a:r>
            <a:r>
              <a:rPr sz="2200" i="1" spc="80" dirty="0">
                <a:latin typeface="Times New Roman"/>
                <a:cs typeface="Times New Roman"/>
              </a:rPr>
              <a:t>k</a:t>
            </a:r>
            <a:r>
              <a:rPr sz="1875" i="1" spc="120" baseline="44444" dirty="0">
                <a:latin typeface="Times New Roman"/>
                <a:cs typeface="Times New Roman"/>
              </a:rPr>
              <a:t>a</a:t>
            </a:r>
            <a:r>
              <a:rPr sz="1875" i="1" spc="-67" baseline="4444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1875" i="1" baseline="44444" dirty="0">
                <a:latin typeface="Times New Roman"/>
                <a:cs typeface="Times New Roman"/>
              </a:rPr>
              <a:t>b</a:t>
            </a:r>
            <a:r>
              <a:rPr sz="1875" i="1" spc="217" baseline="4444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mod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i="1" spc="-50" dirty="0">
                <a:latin typeface="Times New Roman"/>
                <a:cs typeface="Times New Roman"/>
              </a:rPr>
              <a:t>p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51119" y="2503136"/>
            <a:ext cx="1067435" cy="3632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200" i="1" spc="100" dirty="0">
                <a:latin typeface="Times New Roman"/>
                <a:cs typeface="Times New Roman"/>
              </a:rPr>
              <a:t>k</a:t>
            </a:r>
            <a:r>
              <a:rPr sz="1875" i="1" spc="150" baseline="44444" dirty="0">
                <a:latin typeface="Times New Roman"/>
                <a:cs typeface="Times New Roman"/>
              </a:rPr>
              <a:t>a</a:t>
            </a:r>
            <a:r>
              <a:rPr sz="1875" i="1" spc="232" baseline="44444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mod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i="1" spc="-50" dirty="0">
                <a:latin typeface="Times New Roman"/>
                <a:cs typeface="Times New Roman"/>
              </a:rPr>
              <a:t>p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95427" y="2407920"/>
            <a:ext cx="1684655" cy="133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0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&lt;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&lt;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p-</a:t>
            </a:r>
            <a:r>
              <a:rPr sz="2000" spc="-5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000" dirty="0">
                <a:latin typeface="Arial"/>
                <a:cs typeface="Arial"/>
              </a:rPr>
              <a:t>gcd(a,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p-</a:t>
            </a:r>
            <a:r>
              <a:rPr sz="2000" dirty="0">
                <a:latin typeface="Arial"/>
                <a:cs typeface="Arial"/>
              </a:rPr>
              <a:t>1)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sz="2000" dirty="0">
                <a:latin typeface="Arial"/>
                <a:cs typeface="Arial"/>
              </a:rPr>
              <a:t>gcd(b,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p-</a:t>
            </a:r>
            <a:r>
              <a:rPr sz="2000" dirty="0">
                <a:latin typeface="Arial"/>
                <a:cs typeface="Arial"/>
              </a:rPr>
              <a:t>1)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561508"/>
            <a:ext cx="8441690" cy="3754120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55"/>
              </a:spcBef>
            </a:pPr>
            <a:r>
              <a:rPr sz="2800" dirty="0">
                <a:latin typeface="Arial"/>
                <a:cs typeface="Arial"/>
              </a:rPr>
              <a:t>Shamir’s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Key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Protocol</a:t>
            </a:r>
            <a:endParaRPr sz="2800">
              <a:latin typeface="Arial"/>
              <a:cs typeface="Arial"/>
            </a:endParaRPr>
          </a:p>
          <a:p>
            <a:pPr marL="770890" marR="89535" indent="-288290">
              <a:lnSpc>
                <a:spcPct val="111900"/>
              </a:lnSpc>
              <a:spcBef>
                <a:spcPts val="994"/>
              </a:spcBef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Passive</a:t>
            </a: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attacks:</a:t>
            </a:r>
            <a:r>
              <a:rPr sz="2400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safe,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adversary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would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have 	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solve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DLP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order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find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k</a:t>
            </a:r>
            <a:endParaRPr sz="2400">
              <a:latin typeface="Arial"/>
              <a:cs typeface="Arial"/>
            </a:endParaRPr>
          </a:p>
          <a:p>
            <a:pPr marL="770890" marR="716280" indent="-288290">
              <a:lnSpc>
                <a:spcPct val="108500"/>
              </a:lnSpc>
              <a:spcBef>
                <a:spcPts val="650"/>
              </a:spcBef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Active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attacks:</a:t>
            </a: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vulnerable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man-</a:t>
            </a:r>
            <a:r>
              <a:rPr sz="2400" spc="-10" dirty="0">
                <a:latin typeface="Arial"/>
                <a:cs typeface="Arial"/>
              </a:rPr>
              <a:t>in-</a:t>
            </a:r>
            <a:r>
              <a:rPr sz="2400" spc="-20" dirty="0">
                <a:latin typeface="Arial"/>
                <a:cs typeface="Arial"/>
              </a:rPr>
              <a:t>the-</a:t>
            </a:r>
            <a:r>
              <a:rPr sz="2400" spc="-10" dirty="0">
                <a:latin typeface="Arial"/>
                <a:cs typeface="Arial"/>
              </a:rPr>
              <a:t>middle- 	</a:t>
            </a:r>
            <a:r>
              <a:rPr sz="2400" dirty="0">
                <a:latin typeface="Arial"/>
                <a:cs typeface="Arial"/>
              </a:rPr>
              <a:t>attack,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same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Diffie-Hellman</a:t>
            </a:r>
            <a:endParaRPr sz="2400">
              <a:latin typeface="Arial"/>
              <a:cs typeface="Arial"/>
            </a:endParaRPr>
          </a:p>
          <a:p>
            <a:pPr marL="770890" marR="5080" indent="-288290">
              <a:lnSpc>
                <a:spcPct val="109800"/>
              </a:lnSpc>
              <a:spcBef>
                <a:spcPts val="615"/>
              </a:spcBef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400" dirty="0">
                <a:latin typeface="Arial"/>
                <a:cs typeface="Arial"/>
              </a:rPr>
              <a:t>Solutions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man-</a:t>
            </a:r>
            <a:r>
              <a:rPr sz="2400" spc="-10" dirty="0">
                <a:latin typeface="Arial"/>
                <a:cs typeface="Arial"/>
              </a:rPr>
              <a:t>in-</a:t>
            </a:r>
            <a:r>
              <a:rPr sz="2400" spc="-20" dirty="0">
                <a:latin typeface="Arial"/>
                <a:cs typeface="Arial"/>
              </a:rPr>
              <a:t>the-</a:t>
            </a:r>
            <a:r>
              <a:rPr sz="2400" dirty="0">
                <a:latin typeface="Arial"/>
                <a:cs typeface="Arial"/>
              </a:rPr>
              <a:t>middle: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Protocols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entity 	</a:t>
            </a:r>
            <a:r>
              <a:rPr sz="2400" dirty="0">
                <a:latin typeface="Arial"/>
                <a:cs typeface="Arial"/>
              </a:rPr>
              <a:t>authentication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during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generation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process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(and 	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before)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FF9900"/>
                </a:solidFill>
              </a:rPr>
              <a:t>Outline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375255" y="2669857"/>
            <a:ext cx="42716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Part</a:t>
            </a:r>
            <a:r>
              <a:rPr sz="3200" b="1" spc="-3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2:</a:t>
            </a:r>
            <a:r>
              <a:rPr sz="3200" b="1" spc="-1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Secret</a:t>
            </a:r>
            <a:r>
              <a:rPr sz="3200" b="1" spc="-1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00E5"/>
                </a:solidFill>
                <a:latin typeface="Arial"/>
                <a:cs typeface="Arial"/>
              </a:rPr>
              <a:t>Sharing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566420"/>
            <a:ext cx="7730490" cy="2856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1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621665" algn="l"/>
              </a:tabLst>
            </a:pPr>
            <a:r>
              <a:rPr sz="2800" dirty="0">
                <a:latin typeface="Arial"/>
                <a:cs typeface="Arial"/>
              </a:rPr>
              <a:t>Example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5"/>
              </a:spcBef>
              <a:buClr>
                <a:srgbClr val="00007D"/>
              </a:buClr>
              <a:buFont typeface="Wingdings"/>
              <a:buChar char=""/>
            </a:pPr>
            <a:endParaRPr sz="28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bank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vault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opened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every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day</a:t>
            </a:r>
            <a:endParaRPr sz="24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520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bank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hired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senior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employees</a:t>
            </a:r>
            <a:endParaRPr sz="24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620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bank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manager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wants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system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where:</a:t>
            </a:r>
            <a:endParaRPr sz="2400">
              <a:latin typeface="Arial"/>
              <a:cs typeface="Arial"/>
            </a:endParaRPr>
          </a:p>
          <a:p>
            <a:pPr marL="1332865" lvl="2" indent="-456565">
              <a:lnSpc>
                <a:spcPct val="100000"/>
              </a:lnSpc>
              <a:spcBef>
                <a:spcPts val="375"/>
              </a:spcBef>
              <a:buClr>
                <a:srgbClr val="00007D"/>
              </a:buClr>
              <a:buFont typeface="Wingdings"/>
              <a:buChar char=""/>
              <a:tabLst>
                <a:tab pos="1332865" algn="l"/>
              </a:tabLst>
            </a:pPr>
            <a:r>
              <a:rPr sz="1800" dirty="0">
                <a:latin typeface="Arial"/>
                <a:cs typeface="Arial"/>
              </a:rPr>
              <a:t>no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single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employee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have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access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combination</a:t>
            </a:r>
            <a:endParaRPr sz="1800">
              <a:latin typeface="Arial"/>
              <a:cs typeface="Arial"/>
            </a:endParaRPr>
          </a:p>
          <a:p>
            <a:pPr marL="1332865" lvl="2" indent="-456565">
              <a:lnSpc>
                <a:spcPct val="100000"/>
              </a:lnSpc>
              <a:spcBef>
                <a:spcPts val="440"/>
              </a:spcBef>
              <a:buClr>
                <a:srgbClr val="00007D"/>
              </a:buClr>
              <a:buFont typeface="Wingdings"/>
              <a:buChar char=""/>
              <a:tabLst>
                <a:tab pos="1332865" algn="l"/>
              </a:tabLst>
            </a:pPr>
            <a:r>
              <a:rPr sz="1800" dirty="0">
                <a:latin typeface="Arial"/>
                <a:cs typeface="Arial"/>
              </a:rPr>
              <a:t>any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employees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have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access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vault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Secret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dirty="0">
                <a:solidFill>
                  <a:srgbClr val="FF9900"/>
                </a:solidFill>
              </a:rPr>
              <a:t>Sharing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Schemes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628057"/>
            <a:ext cx="8168005" cy="5028565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81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3200" dirty="0">
                <a:latin typeface="Arial"/>
                <a:cs typeface="Arial"/>
              </a:rPr>
              <a:t>Example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0" dirty="0">
                <a:latin typeface="Arial"/>
                <a:cs typeface="Arial"/>
              </a:rPr>
              <a:t>2</a:t>
            </a:r>
            <a:endParaRPr sz="32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35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400" dirty="0">
                <a:latin typeface="Arial"/>
                <a:cs typeface="Arial"/>
              </a:rPr>
              <a:t>Suppose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secret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monetary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amount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6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digits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52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400" dirty="0">
                <a:latin typeface="Arial"/>
                <a:cs typeface="Arial"/>
              </a:rPr>
              <a:t>We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could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break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into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parts</a:t>
            </a:r>
            <a:endParaRPr sz="24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62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400" dirty="0">
                <a:latin typeface="Arial"/>
                <a:cs typeface="Arial"/>
              </a:rPr>
              <a:t>Agent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receives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first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one,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Β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second.</a:t>
            </a:r>
            <a:endParaRPr sz="2400">
              <a:latin typeface="Arial"/>
              <a:cs typeface="Arial"/>
            </a:endParaRPr>
          </a:p>
          <a:p>
            <a:pPr marL="1168400" lvl="2" indent="-203200">
              <a:lnSpc>
                <a:spcPct val="10000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"/>
              <a:tabLst>
                <a:tab pos="1168400" algn="l"/>
              </a:tabLst>
            </a:pPr>
            <a:r>
              <a:rPr sz="2000" dirty="0">
                <a:latin typeface="Arial"/>
                <a:cs typeface="Arial"/>
              </a:rPr>
              <a:t>E.g.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receives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968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Β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receives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345</a:t>
            </a:r>
            <a:endParaRPr sz="2000">
              <a:latin typeface="Arial"/>
              <a:cs typeface="Arial"/>
            </a:endParaRPr>
          </a:p>
          <a:p>
            <a:pPr marL="1168400" lvl="2" indent="-203200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Font typeface="Wingdings"/>
              <a:buChar char=""/>
              <a:tabLst>
                <a:tab pos="1168400" algn="l"/>
              </a:tabLst>
            </a:pPr>
            <a:r>
              <a:rPr sz="2000" dirty="0">
                <a:latin typeface="Arial"/>
                <a:cs typeface="Arial"/>
              </a:rPr>
              <a:t>Α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realizes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immediately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amount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&gt;968000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 marL="1168400">
              <a:lnSpc>
                <a:spcPct val="100000"/>
              </a:lnSpc>
              <a:spcBef>
                <a:spcPts val="20"/>
              </a:spcBef>
            </a:pPr>
            <a:r>
              <a:rPr sz="2000" spc="-10" dirty="0">
                <a:latin typeface="Arial"/>
                <a:cs typeface="Arial"/>
              </a:rPr>
              <a:t>&lt;=999999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2000">
              <a:latin typeface="Arial"/>
              <a:cs typeface="Arial"/>
            </a:endParaRPr>
          </a:p>
          <a:p>
            <a:pPr marL="770890" marR="5080" lvl="1" indent="-288290">
              <a:lnSpc>
                <a:spcPct val="100800"/>
              </a:lnSpc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000" dirty="0">
                <a:latin typeface="Arial"/>
                <a:cs typeface="Arial"/>
              </a:rPr>
              <a:t>Partial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disclosure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usually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desirable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property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in 	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sharing</a:t>
            </a:r>
            <a:endParaRPr sz="2000">
              <a:latin typeface="Arial"/>
              <a:cs typeface="Arial"/>
            </a:endParaRPr>
          </a:p>
          <a:p>
            <a:pPr marL="770890" marR="19050" lvl="1" indent="-288290">
              <a:lnSpc>
                <a:spcPct val="100800"/>
              </a:lnSpc>
              <a:spcBef>
                <a:spcPts val="459"/>
              </a:spcBef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000" dirty="0">
                <a:latin typeface="Arial"/>
                <a:cs typeface="Arial"/>
              </a:rPr>
              <a:t>We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usually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enforce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share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makes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possible 	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equiprobable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2000" dirty="0">
                <a:latin typeface="Arial"/>
                <a:cs typeface="Arial"/>
              </a:rPr>
              <a:t>Hence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should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just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distribute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segments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secret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Secret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dirty="0">
                <a:solidFill>
                  <a:srgbClr val="FF9900"/>
                </a:solidFill>
              </a:rPr>
              <a:t>Sharing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Schemes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17803"/>
            <a:ext cx="8086090" cy="501523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38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621665" algn="l"/>
              </a:tabLst>
            </a:pPr>
            <a:r>
              <a:rPr sz="3200" dirty="0">
                <a:latin typeface="Arial"/>
                <a:cs typeface="Arial"/>
              </a:rPr>
              <a:t>Example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0" dirty="0">
                <a:latin typeface="Arial"/>
                <a:cs typeface="Arial"/>
              </a:rPr>
              <a:t>3</a:t>
            </a:r>
            <a:endParaRPr sz="3200">
              <a:latin typeface="Arial"/>
              <a:cs typeface="Arial"/>
            </a:endParaRPr>
          </a:p>
          <a:p>
            <a:pPr marL="939800" marR="5080" lvl="1" indent="-457200">
              <a:lnSpc>
                <a:spcPts val="2620"/>
              </a:lnSpc>
              <a:spcBef>
                <a:spcPts val="520"/>
              </a:spcBef>
              <a:buClr>
                <a:srgbClr val="00007D"/>
              </a:buClr>
              <a:buFont typeface="Wingdings"/>
              <a:buChar char=""/>
              <a:tabLst>
                <a:tab pos="939800" algn="l"/>
              </a:tabLst>
            </a:pPr>
            <a:r>
              <a:rPr sz="2400" dirty="0">
                <a:latin typeface="Arial"/>
                <a:cs typeface="Arial"/>
              </a:rPr>
              <a:t>Suppose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secret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4-</a:t>
            </a:r>
            <a:r>
              <a:rPr sz="2400" dirty="0">
                <a:latin typeface="Arial"/>
                <a:cs typeface="Arial"/>
              </a:rPr>
              <a:t>bit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string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there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involved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entities</a:t>
            </a:r>
            <a:endParaRPr sz="2400">
              <a:latin typeface="Arial"/>
              <a:cs typeface="Arial"/>
            </a:endParaRPr>
          </a:p>
          <a:p>
            <a:pPr marL="1307465" lvl="2" indent="-380365">
              <a:lnSpc>
                <a:spcPct val="100000"/>
              </a:lnSpc>
              <a:spcBef>
                <a:spcPts val="254"/>
              </a:spcBef>
              <a:buClr>
                <a:srgbClr val="00007D"/>
              </a:buClr>
              <a:buFont typeface="Wingdings"/>
              <a:buChar char=""/>
              <a:tabLst>
                <a:tab pos="1307465" algn="l"/>
              </a:tabLst>
            </a:pPr>
            <a:r>
              <a:rPr sz="2400" dirty="0">
                <a:latin typeface="Arial"/>
                <a:cs typeface="Arial"/>
              </a:rPr>
              <a:t>E.g.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1011</a:t>
            </a:r>
            <a:endParaRPr sz="2400">
              <a:latin typeface="Arial"/>
              <a:cs typeface="Arial"/>
            </a:endParaRPr>
          </a:p>
          <a:p>
            <a:pPr marL="939800" marR="302260" lvl="1" indent="-457200">
              <a:lnSpc>
                <a:spcPts val="262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"/>
              <a:tabLst>
                <a:tab pos="939800" algn="l"/>
              </a:tabLst>
            </a:pPr>
            <a:r>
              <a:rPr sz="2400" dirty="0">
                <a:latin typeface="Arial"/>
                <a:cs typeface="Arial"/>
              </a:rPr>
              <a:t>Suppose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flip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coin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resulting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HTTH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= </a:t>
            </a:r>
            <a:r>
              <a:rPr sz="2400" dirty="0">
                <a:latin typeface="Arial"/>
                <a:cs typeface="Arial"/>
              </a:rPr>
              <a:t>0110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5" dirty="0">
                <a:latin typeface="Arial"/>
                <a:cs typeface="Arial"/>
              </a:rPr>
              <a:t> s1</a:t>
            </a:r>
            <a:endParaRPr sz="24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254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XOR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s1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1101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s2</a:t>
            </a:r>
            <a:endParaRPr sz="24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325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Distribute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s1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s2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entities</a:t>
            </a:r>
            <a:endParaRPr sz="24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219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None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s1,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s2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discover</a:t>
            </a:r>
            <a:r>
              <a:rPr sz="2400" spc="-50" dirty="0">
                <a:latin typeface="Arial"/>
                <a:cs typeface="Arial"/>
              </a:rPr>
              <a:t> S</a:t>
            </a:r>
            <a:endParaRPr sz="2400">
              <a:latin typeface="Arial"/>
              <a:cs typeface="Arial"/>
            </a:endParaRPr>
          </a:p>
          <a:p>
            <a:pPr marL="1332865" lvl="2" indent="-456565">
              <a:lnSpc>
                <a:spcPct val="100000"/>
              </a:lnSpc>
              <a:spcBef>
                <a:spcPts val="260"/>
              </a:spcBef>
              <a:buClr>
                <a:srgbClr val="00007D"/>
              </a:buClr>
              <a:buFont typeface="Wingdings"/>
              <a:buChar char=""/>
              <a:tabLst>
                <a:tab pos="1332865" algn="l"/>
              </a:tabLst>
            </a:pPr>
            <a:r>
              <a:rPr sz="2000" dirty="0">
                <a:latin typeface="Arial"/>
                <a:cs typeface="Arial"/>
              </a:rPr>
              <a:t>s1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random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string</a:t>
            </a:r>
            <a:endParaRPr sz="2000">
              <a:latin typeface="Arial"/>
              <a:cs typeface="Arial"/>
            </a:endParaRPr>
          </a:p>
          <a:p>
            <a:pPr marL="1332865" lvl="2" indent="-456565">
              <a:lnSpc>
                <a:spcPct val="100000"/>
              </a:lnSpc>
              <a:spcBef>
                <a:spcPts val="200"/>
              </a:spcBef>
              <a:buClr>
                <a:srgbClr val="00007D"/>
              </a:buClr>
              <a:buFont typeface="Wingdings"/>
              <a:buChar char=""/>
              <a:tabLst>
                <a:tab pos="1332865" algn="l"/>
              </a:tabLst>
            </a:pPr>
            <a:r>
              <a:rPr sz="2000" dirty="0">
                <a:latin typeface="Arial"/>
                <a:cs typeface="Arial"/>
              </a:rPr>
              <a:t>s2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also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behaves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like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random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string</a:t>
            </a:r>
            <a:endParaRPr sz="2000">
              <a:latin typeface="Arial"/>
              <a:cs typeface="Arial"/>
            </a:endParaRPr>
          </a:p>
          <a:p>
            <a:pPr marL="939165" lvl="1" indent="-456565">
              <a:lnSpc>
                <a:spcPct val="100000"/>
              </a:lnSpc>
              <a:spcBef>
                <a:spcPts val="359"/>
              </a:spcBef>
              <a:buClr>
                <a:srgbClr val="00007D"/>
              </a:buClr>
              <a:buFont typeface="Wingdings"/>
              <a:buChar char=""/>
              <a:tabLst>
                <a:tab pos="939165" algn="l"/>
              </a:tabLst>
            </a:pPr>
            <a:r>
              <a:rPr sz="2400" dirty="0">
                <a:latin typeface="Arial"/>
                <a:cs typeface="Arial"/>
              </a:rPr>
              <a:t>Can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both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entities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together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recover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S?</a:t>
            </a:r>
            <a:endParaRPr sz="2400">
              <a:latin typeface="Arial"/>
              <a:cs typeface="Arial"/>
            </a:endParaRPr>
          </a:p>
          <a:p>
            <a:pPr marL="1332865" lvl="2" indent="-456565">
              <a:lnSpc>
                <a:spcPct val="100000"/>
              </a:lnSpc>
              <a:spcBef>
                <a:spcPts val="160"/>
              </a:spcBef>
              <a:buClr>
                <a:srgbClr val="00007D"/>
              </a:buClr>
              <a:buFont typeface="Wingdings"/>
              <a:buChar char=""/>
              <a:tabLst>
                <a:tab pos="1332865" algn="l"/>
              </a:tabLst>
            </a:pPr>
            <a:r>
              <a:rPr sz="2000" dirty="0">
                <a:latin typeface="Arial"/>
                <a:cs typeface="Arial"/>
              </a:rPr>
              <a:t>Yes: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s1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XOR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s2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Secret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dirty="0">
                <a:solidFill>
                  <a:srgbClr val="FF9900"/>
                </a:solidFill>
              </a:rPr>
              <a:t>Sharing</a:t>
            </a:r>
            <a:r>
              <a:rPr spc="-6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Schemes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4"/>
            <a:ext cx="3474720" cy="4862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Arial"/>
                <a:cs typeface="Arial"/>
              </a:rPr>
              <a:t>Secret</a:t>
            </a:r>
            <a:r>
              <a:rPr b="0" spc="-9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Sharing</a:t>
            </a:r>
            <a:r>
              <a:rPr b="0" spc="-9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Schemes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329565" y="1207770"/>
            <a:ext cx="8077834" cy="4831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SzPct val="75000"/>
              <a:buChar char="•"/>
              <a:tabLst>
                <a:tab pos="300990" algn="l"/>
                <a:tab pos="611505" algn="l"/>
                <a:tab pos="1443990" algn="l"/>
                <a:tab pos="2418080" algn="l"/>
                <a:tab pos="3448685" algn="l"/>
                <a:tab pos="4238625" algn="l"/>
                <a:tab pos="4591685" algn="l"/>
                <a:tab pos="4873625" algn="l"/>
                <a:tab pos="6116320" algn="l"/>
                <a:tab pos="6553834" algn="l"/>
                <a:tab pos="7922895" algn="l"/>
              </a:tabLst>
            </a:pPr>
            <a:r>
              <a:rPr sz="2000" spc="-5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i="1" spc="-10" dirty="0">
                <a:latin typeface="Arial"/>
                <a:cs typeface="Arial"/>
              </a:rPr>
              <a:t>secret</a:t>
            </a:r>
            <a:r>
              <a:rPr sz="2000" i="1" dirty="0">
                <a:latin typeface="Arial"/>
                <a:cs typeface="Arial"/>
              </a:rPr>
              <a:t>	</a:t>
            </a:r>
            <a:r>
              <a:rPr sz="2000" i="1" spc="-10" dirty="0">
                <a:latin typeface="Arial"/>
                <a:cs typeface="Arial"/>
              </a:rPr>
              <a:t>sharing</a:t>
            </a:r>
            <a:r>
              <a:rPr sz="2000" i="1" dirty="0">
                <a:latin typeface="Arial"/>
                <a:cs typeface="Arial"/>
              </a:rPr>
              <a:t>	</a:t>
            </a:r>
            <a:r>
              <a:rPr sz="2000" i="1" spc="-10" dirty="0">
                <a:latin typeface="Arial"/>
                <a:cs typeface="Arial"/>
              </a:rPr>
              <a:t>scheme</a:t>
            </a:r>
            <a:r>
              <a:rPr sz="2000" i="1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refers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to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technique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for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distributing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292100">
              <a:lnSpc>
                <a:spcPct val="100000"/>
              </a:lnSpc>
            </a:pPr>
            <a:r>
              <a:rPr sz="2000" i="1" dirty="0">
                <a:latin typeface="Arial"/>
                <a:cs typeface="Arial"/>
              </a:rPr>
              <a:t>secret</a:t>
            </a:r>
            <a:r>
              <a:rPr sz="2000" i="1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among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group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participants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buClr>
                <a:srgbClr val="7030A0"/>
              </a:buClr>
              <a:buChar char="–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Each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allocated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some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information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called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share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69"/>
              </a:spcBef>
              <a:buClr>
                <a:srgbClr val="7030A0"/>
              </a:buClr>
              <a:buFont typeface="Arial"/>
              <a:buChar char="–"/>
            </a:pPr>
            <a:endParaRPr sz="1800">
              <a:latin typeface="Arial"/>
              <a:cs typeface="Arial"/>
            </a:endParaRPr>
          </a:p>
          <a:p>
            <a:pPr marL="770890" marR="14604" lvl="1" indent="-288290">
              <a:lnSpc>
                <a:spcPct val="100000"/>
              </a:lnSpc>
              <a:buClr>
                <a:srgbClr val="7030A0"/>
              </a:buClr>
              <a:buChar char="–"/>
              <a:tabLst>
                <a:tab pos="774700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secret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reassembled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only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when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sufficient</a:t>
            </a:r>
            <a:r>
              <a:rPr sz="1800" i="1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shares 	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combined</a:t>
            </a:r>
            <a:r>
              <a:rPr sz="1800" spc="-10" dirty="0">
                <a:latin typeface="Arial"/>
                <a:cs typeface="Arial"/>
              </a:rPr>
              <a:t> together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60"/>
              </a:spcBef>
              <a:buClr>
                <a:srgbClr val="7030A0"/>
              </a:buClr>
              <a:buFont typeface="Arial"/>
              <a:buChar char="–"/>
            </a:pPr>
            <a:endParaRPr sz="1800">
              <a:latin typeface="Arial"/>
              <a:cs typeface="Arial"/>
            </a:endParaRPr>
          </a:p>
          <a:p>
            <a:pPr marL="292100" marR="5080" indent="-279400" algn="just">
              <a:lnSpc>
                <a:spcPct val="101699"/>
              </a:lnSpc>
              <a:buSzPct val="75000"/>
              <a:buChar char="•"/>
              <a:tabLst>
                <a:tab pos="292100" algn="l"/>
                <a:tab pos="302895" algn="l"/>
              </a:tabLst>
            </a:pPr>
            <a:r>
              <a:rPr sz="2200" dirty="0">
                <a:solidFill>
                  <a:srgbClr val="7030A0"/>
                </a:solidFill>
                <a:latin typeface="Arial"/>
                <a:cs typeface="Arial"/>
              </a:rPr>
              <a:t>	</a:t>
            </a:r>
            <a:r>
              <a:rPr sz="2200" dirty="0">
                <a:latin typeface="Arial"/>
                <a:cs typeface="Arial"/>
              </a:rPr>
              <a:t>Secret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sharing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is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core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cryptographic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primitive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for</a:t>
            </a:r>
            <a:r>
              <a:rPr sz="2200" spc="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developing </a:t>
            </a:r>
            <a:r>
              <a:rPr sz="2200" dirty="0">
                <a:latin typeface="Arial"/>
                <a:cs typeface="Arial"/>
              </a:rPr>
              <a:t>many</a:t>
            </a:r>
            <a:r>
              <a:rPr sz="2200" spc="140" dirty="0">
                <a:latin typeface="Arial"/>
                <a:cs typeface="Arial"/>
              </a:rPr>
              <a:t>  </a:t>
            </a:r>
            <a:r>
              <a:rPr sz="2200" i="1" dirty="0">
                <a:latin typeface="Arial"/>
                <a:cs typeface="Arial"/>
              </a:rPr>
              <a:t>distributed</a:t>
            </a:r>
            <a:r>
              <a:rPr sz="2200" i="1" spc="145" dirty="0">
                <a:latin typeface="Arial"/>
                <a:cs typeface="Arial"/>
              </a:rPr>
              <a:t>  </a:t>
            </a:r>
            <a:r>
              <a:rPr sz="2200" i="1" dirty="0">
                <a:latin typeface="Arial"/>
                <a:cs typeface="Arial"/>
              </a:rPr>
              <a:t>cryptographic</a:t>
            </a:r>
            <a:r>
              <a:rPr sz="2200" i="1" spc="145" dirty="0">
                <a:latin typeface="Arial"/>
                <a:cs typeface="Arial"/>
              </a:rPr>
              <a:t>  </a:t>
            </a:r>
            <a:r>
              <a:rPr sz="2200" i="1" dirty="0">
                <a:latin typeface="Arial"/>
                <a:cs typeface="Arial"/>
              </a:rPr>
              <a:t>protocols</a:t>
            </a:r>
            <a:r>
              <a:rPr sz="2200" i="1" spc="145" dirty="0">
                <a:latin typeface="Arial"/>
                <a:cs typeface="Arial"/>
              </a:rPr>
              <a:t> 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145" dirty="0">
                <a:latin typeface="Arial"/>
                <a:cs typeface="Arial"/>
              </a:rPr>
              <a:t>  </a:t>
            </a:r>
            <a:r>
              <a:rPr sz="2200" dirty="0">
                <a:latin typeface="Arial"/>
                <a:cs typeface="Arial"/>
              </a:rPr>
              <a:t>which</a:t>
            </a:r>
            <a:r>
              <a:rPr sz="2200" spc="145" dirty="0">
                <a:latin typeface="Arial"/>
                <a:cs typeface="Arial"/>
              </a:rPr>
              <a:t>  </a:t>
            </a:r>
            <a:r>
              <a:rPr sz="2200" spc="-10" dirty="0">
                <a:latin typeface="Arial"/>
                <a:cs typeface="Arial"/>
              </a:rPr>
              <a:t>certain </a:t>
            </a:r>
            <a:r>
              <a:rPr sz="2200" dirty="0">
                <a:latin typeface="Arial"/>
                <a:cs typeface="Arial"/>
              </a:rPr>
              <a:t>operations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require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collaboration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among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several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participants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5"/>
              </a:spcBef>
              <a:buFont typeface="Arial"/>
              <a:buChar char="•"/>
            </a:pPr>
            <a:endParaRPr sz="2200">
              <a:latin typeface="Arial"/>
              <a:cs typeface="Arial"/>
            </a:endParaRPr>
          </a:p>
          <a:p>
            <a:pPr marL="292100" marR="5080" indent="-279400" algn="just">
              <a:lnSpc>
                <a:spcPts val="2570"/>
              </a:lnSpc>
              <a:buSzPct val="75000"/>
              <a:buChar char="•"/>
              <a:tabLst>
                <a:tab pos="292100" algn="l"/>
                <a:tab pos="302895" algn="l"/>
              </a:tabLst>
            </a:pPr>
            <a:r>
              <a:rPr sz="2200" dirty="0">
                <a:solidFill>
                  <a:srgbClr val="7030A0"/>
                </a:solidFill>
                <a:latin typeface="Arial"/>
                <a:cs typeface="Arial"/>
              </a:rPr>
              <a:t>	</a:t>
            </a:r>
            <a:r>
              <a:rPr sz="2200" dirty="0">
                <a:latin typeface="Arial"/>
                <a:cs typeface="Arial"/>
              </a:rPr>
              <a:t>Security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assurance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relies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assumption</a:t>
            </a:r>
            <a:r>
              <a:rPr sz="2200" spc="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114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a</a:t>
            </a:r>
            <a:r>
              <a:rPr sz="2200" i="1" spc="110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fraction</a:t>
            </a:r>
            <a:r>
              <a:rPr sz="2200" i="1" spc="110" dirty="0">
                <a:latin typeface="Arial"/>
                <a:cs typeface="Arial"/>
              </a:rPr>
              <a:t> </a:t>
            </a:r>
            <a:r>
              <a:rPr sz="2200" i="1" spc="-25" dirty="0">
                <a:latin typeface="Arial"/>
                <a:cs typeface="Arial"/>
              </a:rPr>
              <a:t>of </a:t>
            </a:r>
            <a:r>
              <a:rPr sz="2200" i="1" dirty="0">
                <a:latin typeface="Arial"/>
                <a:cs typeface="Arial"/>
              </a:rPr>
              <a:t>the</a:t>
            </a:r>
            <a:r>
              <a:rPr sz="2200" i="1" spc="-70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participants</a:t>
            </a:r>
            <a:r>
              <a:rPr sz="2200" i="1" spc="-75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follow</a:t>
            </a:r>
            <a:r>
              <a:rPr sz="2200" i="1" spc="-70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the</a:t>
            </a:r>
            <a:r>
              <a:rPr sz="2200" i="1" spc="-70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prescribed</a:t>
            </a:r>
            <a:r>
              <a:rPr sz="2200" i="1" spc="-65" dirty="0">
                <a:latin typeface="Arial"/>
                <a:cs typeface="Arial"/>
              </a:rPr>
              <a:t> </a:t>
            </a:r>
            <a:r>
              <a:rPr sz="2200" i="1" dirty="0">
                <a:latin typeface="Arial"/>
                <a:cs typeface="Arial"/>
              </a:rPr>
              <a:t>protocol</a:t>
            </a:r>
            <a:r>
              <a:rPr sz="2200" i="1" spc="-70" dirty="0">
                <a:latin typeface="Arial"/>
                <a:cs typeface="Arial"/>
              </a:rPr>
              <a:t> </a:t>
            </a:r>
            <a:r>
              <a:rPr sz="2200" i="1" spc="-10" dirty="0">
                <a:latin typeface="Arial"/>
                <a:cs typeface="Arial"/>
              </a:rPr>
              <a:t>honestly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678377" cy="49045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07340" y="642620"/>
            <a:ext cx="8006715" cy="4467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800" spc="-10" dirty="0">
                <a:latin typeface="Arial"/>
                <a:cs typeface="Arial"/>
              </a:rPr>
              <a:t>Properties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0"/>
              </a:spcBef>
              <a:buFont typeface="Wingdings"/>
              <a:buChar char=""/>
            </a:pPr>
            <a:endParaRPr sz="2800">
              <a:latin typeface="Arial"/>
              <a:cs typeface="Arial"/>
            </a:endParaRPr>
          </a:p>
          <a:p>
            <a:pPr marL="292100" marR="5080" indent="-279400">
              <a:lnSpc>
                <a:spcPct val="99400"/>
              </a:lnSpc>
              <a:buSzPct val="75000"/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2400" dirty="0">
                <a:solidFill>
                  <a:srgbClr val="00007D"/>
                </a:solidFill>
                <a:latin typeface="Arial"/>
                <a:cs typeface="Arial"/>
              </a:rPr>
              <a:t>	</a:t>
            </a:r>
            <a:r>
              <a:rPr sz="2400" i="1" dirty="0">
                <a:solidFill>
                  <a:srgbClr val="FF0000"/>
                </a:solidFill>
                <a:latin typeface="Arial"/>
                <a:cs typeface="Arial"/>
              </a:rPr>
              <a:t>Perfect</a:t>
            </a:r>
            <a:r>
              <a:rPr sz="2400" dirty="0">
                <a:solidFill>
                  <a:srgbClr val="FF2600"/>
                </a:solidFill>
                <a:latin typeface="Arial"/>
                <a:cs typeface="Arial"/>
              </a:rPr>
              <a:t>:</a:t>
            </a:r>
            <a:r>
              <a:rPr sz="2400" spc="-45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someone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access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less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specified </a:t>
            </a:r>
            <a:r>
              <a:rPr sz="2400" dirty="0">
                <a:latin typeface="Arial"/>
                <a:cs typeface="Arial"/>
              </a:rPr>
              <a:t>number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secret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shares,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possible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values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secret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equiprobable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5"/>
              </a:spcBef>
              <a:buFont typeface="Wingdings"/>
              <a:buChar char=""/>
            </a:pPr>
            <a:endParaRPr sz="24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400" i="1" dirty="0">
                <a:solidFill>
                  <a:srgbClr val="FF0000"/>
                </a:solidFill>
                <a:latin typeface="Arial"/>
                <a:cs typeface="Arial"/>
              </a:rPr>
              <a:t>Ideal</a:t>
            </a:r>
            <a:r>
              <a:rPr sz="2400" dirty="0">
                <a:solidFill>
                  <a:srgbClr val="FF2600"/>
                </a:solidFill>
                <a:latin typeface="Arial"/>
                <a:cs typeface="Arial"/>
              </a:rPr>
              <a:t>:</a:t>
            </a:r>
            <a:r>
              <a:rPr sz="2400" spc="-45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Length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secret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length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secret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Font typeface="Wingdings"/>
              <a:buChar char=""/>
            </a:pPr>
            <a:endParaRPr sz="2400">
              <a:latin typeface="Arial"/>
              <a:cs typeface="Arial"/>
            </a:endParaRPr>
          </a:p>
          <a:p>
            <a:pPr marL="292100" marR="90805" indent="-279400">
              <a:lnSpc>
                <a:spcPct val="99400"/>
              </a:lnSpc>
              <a:buSzPct val="75000"/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2400" dirty="0">
                <a:solidFill>
                  <a:srgbClr val="00007D"/>
                </a:solidFill>
                <a:latin typeface="Arial"/>
                <a:cs typeface="Arial"/>
              </a:rPr>
              <a:t>	</a:t>
            </a:r>
            <a:r>
              <a:rPr sz="2400" dirty="0">
                <a:latin typeface="Arial"/>
                <a:cs typeface="Arial"/>
              </a:rPr>
              <a:t>Unlike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crypto-</a:t>
            </a:r>
            <a:r>
              <a:rPr sz="2400" dirty="0">
                <a:latin typeface="Arial"/>
                <a:cs typeface="Arial"/>
              </a:rPr>
              <a:t>systems,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security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schemes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does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some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(unproven)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hypothesis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(e.g., </a:t>
            </a:r>
            <a:r>
              <a:rPr sz="2400" dirty="0">
                <a:latin typeface="Arial"/>
                <a:cs typeface="Arial"/>
              </a:rPr>
              <a:t>hardness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factoring)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Secret</a:t>
            </a:r>
            <a:r>
              <a:rPr spc="-65" dirty="0"/>
              <a:t> </a:t>
            </a:r>
            <a:r>
              <a:rPr dirty="0"/>
              <a:t>Sharing</a:t>
            </a:r>
            <a:r>
              <a:rPr spc="-65" dirty="0"/>
              <a:t> </a:t>
            </a:r>
            <a:r>
              <a:rPr spc="-10" dirty="0"/>
              <a:t>Schemes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708" y="24944"/>
            <a:ext cx="3765664" cy="4862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94">
              <a:lnSpc>
                <a:spcPct val="100000"/>
              </a:lnSpc>
              <a:spcBef>
                <a:spcPts val="100"/>
              </a:spcBef>
            </a:pPr>
            <a:r>
              <a:rPr dirty="0"/>
              <a:t>(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t</a:t>
            </a:r>
            <a:r>
              <a:rPr dirty="0"/>
              <a:t>,</a:t>
            </a:r>
            <a:r>
              <a:rPr spc="-40" dirty="0"/>
              <a:t> 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n</a:t>
            </a:r>
            <a:r>
              <a:rPr dirty="0"/>
              <a:t>)-Threshold</a:t>
            </a:r>
            <a:r>
              <a:rPr spc="-45" dirty="0"/>
              <a:t> </a:t>
            </a:r>
            <a:r>
              <a:rPr spc="-10" dirty="0"/>
              <a:t>Schemes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97840" y="770890"/>
            <a:ext cx="8192134" cy="4846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9090" indent="-288290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SzPct val="73684"/>
              <a:buFont typeface="Wingdings"/>
              <a:buChar char=""/>
              <a:tabLst>
                <a:tab pos="339090" algn="l"/>
              </a:tabLst>
            </a:pPr>
            <a:r>
              <a:rPr sz="1900" i="1" dirty="0">
                <a:latin typeface="Calibri"/>
                <a:cs typeface="Calibri"/>
              </a:rPr>
              <a:t>(t,</a:t>
            </a:r>
            <a:r>
              <a:rPr sz="1900" i="1" spc="-35" dirty="0">
                <a:latin typeface="Calibri"/>
                <a:cs typeface="Calibri"/>
              </a:rPr>
              <a:t> </a:t>
            </a:r>
            <a:r>
              <a:rPr sz="1900" i="1" spc="-140" dirty="0">
                <a:latin typeface="Calibri"/>
                <a:cs typeface="Calibri"/>
              </a:rPr>
              <a:t>n)-</a:t>
            </a:r>
            <a:r>
              <a:rPr sz="1900" i="1" spc="-395" dirty="0">
                <a:latin typeface="Calibri"/>
                <a:cs typeface="Calibri"/>
              </a:rPr>
              <a:t>­</a:t>
            </a:r>
            <a:r>
              <a:rPr sz="1900" i="1" spc="-40" dirty="0">
                <a:latin typeface="Calibri"/>
                <a:cs typeface="Calibri"/>
              </a:rPr>
              <a:t>‐threshold</a:t>
            </a:r>
            <a:r>
              <a:rPr sz="1900" i="1" spc="-35" dirty="0">
                <a:latin typeface="Calibri"/>
                <a:cs typeface="Calibri"/>
              </a:rPr>
              <a:t> </a:t>
            </a:r>
            <a:r>
              <a:rPr sz="1900" i="1" dirty="0">
                <a:latin typeface="Calibri"/>
                <a:cs typeface="Calibri"/>
              </a:rPr>
              <a:t>schemes</a:t>
            </a:r>
            <a:r>
              <a:rPr sz="1900" i="1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involve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sharing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phase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reconstruction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phase: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7030A0"/>
              </a:buClr>
              <a:buFont typeface="Wingdings"/>
              <a:buChar char=""/>
            </a:pPr>
            <a:endParaRPr sz="1900">
              <a:latin typeface="Calibri"/>
              <a:cs typeface="Calibri"/>
            </a:endParaRPr>
          </a:p>
          <a:p>
            <a:pPr marL="907415" lvl="1" indent="-399415">
              <a:lnSpc>
                <a:spcPts val="1964"/>
              </a:lnSpc>
              <a:buClr>
                <a:srgbClr val="7030A0"/>
              </a:buClr>
              <a:buAutoNum type="romanLcPeriod"/>
              <a:tabLst>
                <a:tab pos="907415" algn="l"/>
              </a:tabLst>
            </a:pPr>
            <a:r>
              <a:rPr sz="17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1700"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7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sharing</a:t>
            </a:r>
            <a:r>
              <a:rPr sz="1700" i="1" u="sng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7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phase</a:t>
            </a:r>
            <a:r>
              <a:rPr sz="17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r>
              <a:rPr sz="1700" spc="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dealer</a:t>
            </a:r>
            <a:r>
              <a:rPr sz="1700" i="1" spc="6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D</a:t>
            </a:r>
            <a:r>
              <a:rPr sz="1700" dirty="0">
                <a:latin typeface="Calibri"/>
                <a:cs typeface="Calibri"/>
              </a:rPr>
              <a:t>,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who</a:t>
            </a:r>
            <a:r>
              <a:rPr sz="1700" spc="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holds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some</a:t>
            </a:r>
            <a:r>
              <a:rPr sz="1700" spc="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secret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M</a:t>
            </a:r>
            <a:r>
              <a:rPr sz="1700" dirty="0">
                <a:latin typeface="Calibri"/>
                <a:cs typeface="Calibri"/>
              </a:rPr>
              <a:t>,</a:t>
            </a:r>
            <a:r>
              <a:rPr sz="1700" spc="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calculates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n</a:t>
            </a:r>
            <a:r>
              <a:rPr sz="1700" i="1" spc="55" dirty="0">
                <a:latin typeface="Calibri"/>
                <a:cs typeface="Calibri"/>
              </a:rPr>
              <a:t> </a:t>
            </a:r>
            <a:r>
              <a:rPr sz="1700" dirty="0">
                <a:latin typeface="Symbol"/>
                <a:cs typeface="Symbol"/>
              </a:rPr>
              <a:t>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Calibri"/>
                <a:cs typeface="Calibri"/>
              </a:rPr>
              <a:t>2</a:t>
            </a:r>
            <a:r>
              <a:rPr sz="1700" spc="5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shares</a:t>
            </a:r>
            <a:endParaRPr sz="1700">
              <a:latin typeface="Calibri"/>
              <a:cs typeface="Calibri"/>
            </a:endParaRPr>
          </a:p>
          <a:p>
            <a:pPr marL="901700">
              <a:lnSpc>
                <a:spcPts val="1964"/>
              </a:lnSpc>
            </a:pPr>
            <a:r>
              <a:rPr sz="1700" i="1" dirty="0">
                <a:latin typeface="Calibri"/>
                <a:cs typeface="Calibri"/>
              </a:rPr>
              <a:t>z</a:t>
            </a:r>
            <a:r>
              <a:rPr sz="1650" baseline="-22727" dirty="0">
                <a:latin typeface="Calibri"/>
                <a:cs typeface="Calibri"/>
              </a:rPr>
              <a:t>1</a:t>
            </a:r>
            <a:r>
              <a:rPr sz="1700" dirty="0">
                <a:latin typeface="Calibri"/>
                <a:cs typeface="Calibri"/>
              </a:rPr>
              <a:t>,…,</a:t>
            </a:r>
            <a:r>
              <a:rPr sz="1700" i="1" dirty="0">
                <a:latin typeface="Calibri"/>
                <a:cs typeface="Calibri"/>
              </a:rPr>
              <a:t>z</a:t>
            </a:r>
            <a:r>
              <a:rPr sz="1650" i="1" baseline="-22727" dirty="0">
                <a:latin typeface="Calibri"/>
                <a:cs typeface="Calibri"/>
              </a:rPr>
              <a:t>n</a:t>
            </a:r>
            <a:r>
              <a:rPr sz="1650" i="1" spc="179" baseline="-22727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M</a:t>
            </a:r>
            <a:r>
              <a:rPr sz="1700" i="1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distributes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them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privately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set</a:t>
            </a:r>
            <a:r>
              <a:rPr sz="1700" i="1" spc="-1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of</a:t>
            </a:r>
            <a:r>
              <a:rPr sz="1700" i="1" spc="-1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n</a:t>
            </a:r>
            <a:r>
              <a:rPr sz="1700" i="1" spc="-10" dirty="0">
                <a:latin typeface="Calibri"/>
                <a:cs typeface="Calibri"/>
              </a:rPr>
              <a:t> participants</a:t>
            </a:r>
            <a:r>
              <a:rPr sz="1700" i="1" spc="-1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P</a:t>
            </a:r>
            <a:r>
              <a:rPr sz="1700" i="1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20" dirty="0">
                <a:latin typeface="Calibri"/>
                <a:cs typeface="Calibri"/>
              </a:rPr>
              <a:t>that</a:t>
            </a:r>
            <a:endParaRPr sz="1700">
              <a:latin typeface="Calibri"/>
              <a:cs typeface="Calibri"/>
            </a:endParaRPr>
          </a:p>
          <a:p>
            <a:pPr marL="1301115" lvl="2" indent="-399415">
              <a:lnSpc>
                <a:spcPct val="100000"/>
              </a:lnSpc>
              <a:spcBef>
                <a:spcPts val="170"/>
              </a:spcBef>
              <a:buClr>
                <a:srgbClr val="7030A0"/>
              </a:buClr>
              <a:buFont typeface="Wingdings"/>
              <a:buChar char=""/>
              <a:tabLst>
                <a:tab pos="1301115" algn="l"/>
              </a:tabLst>
            </a:pPr>
            <a:r>
              <a:rPr sz="1700" dirty="0">
                <a:latin typeface="Calibri"/>
                <a:cs typeface="Calibri"/>
              </a:rPr>
              <a:t>Any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t</a:t>
            </a:r>
            <a:r>
              <a:rPr sz="1700" i="1" spc="-15" dirty="0">
                <a:latin typeface="Calibri"/>
                <a:cs typeface="Calibri"/>
              </a:rPr>
              <a:t> </a:t>
            </a:r>
            <a:r>
              <a:rPr sz="1700" dirty="0">
                <a:latin typeface="Symbol"/>
                <a:cs typeface="Symbol"/>
              </a:rPr>
              <a:t></a:t>
            </a:r>
            <a:r>
              <a:rPr sz="1700" spc="-65" dirty="0">
                <a:latin typeface="Times New Roman"/>
                <a:cs typeface="Times New Roman"/>
              </a:rPr>
              <a:t> </a:t>
            </a:r>
            <a:r>
              <a:rPr sz="1700" i="1" dirty="0">
                <a:latin typeface="Calibri"/>
                <a:cs typeface="Calibri"/>
              </a:rPr>
              <a:t>n</a:t>
            </a:r>
            <a:r>
              <a:rPr sz="1700" i="1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shares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enable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one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recover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secret</a:t>
            </a:r>
            <a:endParaRPr sz="1700">
              <a:latin typeface="Calibri"/>
              <a:cs typeface="Calibri"/>
            </a:endParaRPr>
          </a:p>
          <a:p>
            <a:pPr marL="1301115" lvl="2" indent="-399415">
              <a:lnSpc>
                <a:spcPct val="100000"/>
              </a:lnSpc>
              <a:spcBef>
                <a:spcPts val="260"/>
              </a:spcBef>
              <a:buClr>
                <a:srgbClr val="7030A0"/>
              </a:buClr>
              <a:buFont typeface="Wingdings"/>
              <a:buChar char=""/>
              <a:tabLst>
                <a:tab pos="1301115" algn="l"/>
              </a:tabLst>
            </a:pPr>
            <a:r>
              <a:rPr sz="1700" i="1" dirty="0">
                <a:latin typeface="Calibri"/>
                <a:cs typeface="Calibri"/>
              </a:rPr>
              <a:t>t</a:t>
            </a:r>
            <a:r>
              <a:rPr sz="1700" i="1" spc="-40" dirty="0">
                <a:latin typeface="Calibri"/>
                <a:cs typeface="Calibri"/>
              </a:rPr>
              <a:t> </a:t>
            </a:r>
            <a:r>
              <a:rPr sz="1700" spc="-355" dirty="0">
                <a:latin typeface="Calibri"/>
                <a:cs typeface="Calibri"/>
              </a:rPr>
              <a:t>-­‐</a:t>
            </a:r>
            <a:r>
              <a:rPr sz="1700" dirty="0">
                <a:latin typeface="Calibri"/>
                <a:cs typeface="Calibri"/>
              </a:rPr>
              <a:t> 1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shares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do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not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reveal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any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information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about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secret</a:t>
            </a:r>
            <a:endParaRPr sz="1700">
              <a:latin typeface="Calibri"/>
              <a:cs typeface="Calibri"/>
            </a:endParaRPr>
          </a:p>
          <a:p>
            <a:pPr marL="1301115" marR="87630" lvl="2" indent="-400050">
              <a:lnSpc>
                <a:spcPts val="1889"/>
              </a:lnSpc>
              <a:spcBef>
                <a:spcPts val="350"/>
              </a:spcBef>
              <a:buClr>
                <a:srgbClr val="7030A0"/>
              </a:buClr>
              <a:buFont typeface="Wingdings"/>
              <a:buChar char=""/>
              <a:tabLst>
                <a:tab pos="1307465" algn="l"/>
              </a:tabLst>
            </a:pPr>
            <a:r>
              <a:rPr sz="1700" dirty="0">
                <a:latin typeface="Calibri"/>
                <a:cs typeface="Calibri"/>
              </a:rPr>
              <a:t>The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sharing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phase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usually</a:t>
            </a:r>
            <a:r>
              <a:rPr sz="1700" spc="38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consists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</a:t>
            </a:r>
            <a:r>
              <a:rPr sz="1700" spc="38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initialization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phase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37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</a:t>
            </a:r>
            <a:r>
              <a:rPr sz="1700" spc="38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share 	</a:t>
            </a:r>
            <a:r>
              <a:rPr sz="1700" dirty="0">
                <a:latin typeface="Calibri"/>
                <a:cs typeface="Calibri"/>
              </a:rPr>
              <a:t>distribution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phase.</a:t>
            </a:r>
            <a:endParaRPr sz="17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spcBef>
                <a:spcPts val="440"/>
              </a:spcBef>
              <a:buClr>
                <a:srgbClr val="7030A0"/>
              </a:buClr>
              <a:buFont typeface="Wingdings"/>
              <a:buChar char=""/>
            </a:pPr>
            <a:endParaRPr sz="1700">
              <a:latin typeface="Calibri"/>
              <a:cs typeface="Calibri"/>
            </a:endParaRPr>
          </a:p>
          <a:p>
            <a:pPr marL="901700" marR="81280" lvl="1" indent="-393700">
              <a:lnSpc>
                <a:spcPts val="1889"/>
              </a:lnSpc>
              <a:spcBef>
                <a:spcPts val="5"/>
              </a:spcBef>
              <a:buAutoNum type="romanLcPeriod" startAt="2"/>
              <a:tabLst>
                <a:tab pos="901700" algn="l"/>
                <a:tab pos="907415" algn="l"/>
              </a:tabLst>
            </a:pPr>
            <a:r>
              <a:rPr sz="1700" dirty="0">
                <a:solidFill>
                  <a:srgbClr val="7030A0"/>
                </a:solidFill>
                <a:latin typeface="Calibri"/>
                <a:cs typeface="Calibri"/>
              </a:rPr>
              <a:t>	</a:t>
            </a:r>
            <a:r>
              <a:rPr sz="17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17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7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reconstruction</a:t>
            </a:r>
            <a:r>
              <a:rPr sz="1700" i="1" u="sng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7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phase</a:t>
            </a:r>
            <a:r>
              <a:rPr sz="17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subset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participants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B</a:t>
            </a:r>
            <a:r>
              <a:rPr sz="1700" i="1" spc="10" dirty="0">
                <a:latin typeface="Calibri"/>
                <a:cs typeface="Calibri"/>
              </a:rPr>
              <a:t> </a:t>
            </a:r>
            <a:r>
              <a:rPr sz="1700" dirty="0">
                <a:latin typeface="Symbol"/>
                <a:cs typeface="Symbol"/>
              </a:rPr>
              <a:t>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i="1" dirty="0">
                <a:latin typeface="Calibri"/>
                <a:cs typeface="Calibri"/>
              </a:rPr>
              <a:t>P</a:t>
            </a:r>
            <a:r>
              <a:rPr sz="1700" i="1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combine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their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shares </a:t>
            </a:r>
            <a:r>
              <a:rPr sz="1700" dirty="0">
                <a:latin typeface="Calibri"/>
                <a:cs typeface="Calibri"/>
              </a:rPr>
              <a:t>together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recover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secret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i="1" spc="-50" dirty="0">
                <a:latin typeface="Calibri"/>
                <a:cs typeface="Calibri"/>
              </a:rPr>
              <a:t>M</a:t>
            </a:r>
            <a:endParaRPr sz="1700">
              <a:latin typeface="Calibri"/>
              <a:cs typeface="Calibri"/>
            </a:endParaRPr>
          </a:p>
          <a:p>
            <a:pPr marL="1301115" marR="87630" lvl="2" indent="-400050">
              <a:lnSpc>
                <a:spcPts val="1889"/>
              </a:lnSpc>
              <a:spcBef>
                <a:spcPts val="320"/>
              </a:spcBef>
              <a:buClr>
                <a:srgbClr val="7030A0"/>
              </a:buClr>
              <a:buFont typeface="Wingdings"/>
              <a:buChar char=""/>
              <a:tabLst>
                <a:tab pos="1307465" algn="l"/>
              </a:tabLst>
            </a:pPr>
            <a:r>
              <a:rPr sz="1700" dirty="0">
                <a:latin typeface="Calibri"/>
                <a:cs typeface="Calibri"/>
              </a:rPr>
              <a:t>If</a:t>
            </a:r>
            <a:r>
              <a:rPr sz="1700" spc="28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t</a:t>
            </a:r>
            <a:r>
              <a:rPr sz="1700" i="1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more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participants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pool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their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shares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together,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secret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should</a:t>
            </a:r>
            <a:r>
              <a:rPr sz="1700" spc="290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be 	</a:t>
            </a:r>
            <a:r>
              <a:rPr sz="1700" spc="-10" dirty="0">
                <a:latin typeface="Calibri"/>
                <a:cs typeface="Calibri"/>
              </a:rPr>
              <a:t>recovered</a:t>
            </a:r>
            <a:endParaRPr sz="1700">
              <a:latin typeface="Calibri"/>
              <a:cs typeface="Calibri"/>
            </a:endParaRPr>
          </a:p>
          <a:p>
            <a:pPr marL="1301115" marR="87630" lvl="2" indent="-400050">
              <a:lnSpc>
                <a:spcPts val="1789"/>
              </a:lnSpc>
              <a:spcBef>
                <a:spcPts val="400"/>
              </a:spcBef>
              <a:buClr>
                <a:srgbClr val="7030A0"/>
              </a:buClr>
              <a:buFont typeface="Wingdings"/>
              <a:buChar char=""/>
              <a:tabLst>
                <a:tab pos="1307465" algn="l"/>
              </a:tabLst>
            </a:pPr>
            <a:r>
              <a:rPr sz="1700" dirty="0">
                <a:latin typeface="Calibri"/>
                <a:cs typeface="Calibri"/>
              </a:rPr>
              <a:t>If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less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than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t</a:t>
            </a:r>
            <a:r>
              <a:rPr sz="1700" i="1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participants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pool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their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shares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together,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secret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should</a:t>
            </a:r>
            <a:r>
              <a:rPr sz="1700" spc="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not</a:t>
            </a:r>
            <a:r>
              <a:rPr sz="1700" spc="10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be 	</a:t>
            </a:r>
            <a:r>
              <a:rPr sz="1700" spc="-10" dirty="0">
                <a:latin typeface="Calibri"/>
                <a:cs typeface="Calibri"/>
              </a:rPr>
              <a:t>recovered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700">
              <a:latin typeface="Calibri"/>
              <a:cs typeface="Calibri"/>
            </a:endParaRPr>
          </a:p>
          <a:p>
            <a:pPr marL="901700" marR="81280" indent="-393700">
              <a:lnSpc>
                <a:spcPts val="1889"/>
              </a:lnSpc>
              <a:spcBef>
                <a:spcPts val="5"/>
              </a:spcBef>
              <a:tabLst>
                <a:tab pos="1243330" algn="l"/>
                <a:tab pos="1657985" algn="l"/>
                <a:tab pos="2564765" algn="l"/>
                <a:tab pos="2869565" algn="l"/>
                <a:tab pos="3180715" algn="l"/>
                <a:tab pos="3728720" algn="l"/>
                <a:tab pos="3928745" algn="l"/>
                <a:tab pos="4648835" algn="l"/>
                <a:tab pos="5821680" algn="l"/>
                <a:tab pos="6508750" algn="l"/>
                <a:tab pos="6922770" algn="l"/>
                <a:tab pos="7577455" algn="l"/>
                <a:tab pos="7887970" algn="l"/>
              </a:tabLst>
            </a:pPr>
            <a:r>
              <a:rPr sz="1700" spc="-10" dirty="0">
                <a:latin typeface="Calibri"/>
                <a:cs typeface="Calibri"/>
              </a:rPr>
              <a:t>Hence,</a:t>
            </a:r>
            <a:r>
              <a:rPr sz="1700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the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10" dirty="0">
                <a:latin typeface="Calibri"/>
                <a:cs typeface="Calibri"/>
              </a:rPr>
              <a:t>presence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of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at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0" dirty="0">
                <a:latin typeface="Calibri"/>
                <a:cs typeface="Calibri"/>
              </a:rPr>
              <a:t>least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50" dirty="0">
                <a:latin typeface="Calibri"/>
                <a:cs typeface="Calibri"/>
              </a:rPr>
              <a:t>t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10" dirty="0">
                <a:latin typeface="Calibri"/>
                <a:cs typeface="Calibri"/>
              </a:rPr>
              <a:t>honest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10" dirty="0">
                <a:latin typeface="Calibri"/>
                <a:cs typeface="Calibri"/>
              </a:rPr>
              <a:t>participants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10" dirty="0">
                <a:latin typeface="Calibri"/>
                <a:cs typeface="Calibri"/>
              </a:rPr>
              <a:t>allows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the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10" dirty="0">
                <a:latin typeface="Calibri"/>
                <a:cs typeface="Calibri"/>
              </a:rPr>
              <a:t>secret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to</a:t>
            </a:r>
            <a:r>
              <a:rPr sz="1700" i="1" dirty="0">
                <a:latin typeface="Calibri"/>
                <a:cs typeface="Calibri"/>
              </a:rPr>
              <a:t>	</a:t>
            </a:r>
            <a:r>
              <a:rPr sz="1700" i="1" spc="-25" dirty="0">
                <a:latin typeface="Calibri"/>
                <a:cs typeface="Calibri"/>
              </a:rPr>
              <a:t>be </a:t>
            </a:r>
            <a:r>
              <a:rPr sz="1700" i="1" spc="-10" dirty="0">
                <a:latin typeface="Calibri"/>
                <a:cs typeface="Calibri"/>
              </a:rPr>
              <a:t>reassembled </a:t>
            </a:r>
            <a:r>
              <a:rPr sz="1700" i="1" dirty="0">
                <a:latin typeface="Calibri"/>
                <a:cs typeface="Calibri"/>
              </a:rPr>
              <a:t>in</a:t>
            </a:r>
            <a:r>
              <a:rPr sz="1700" i="1" spc="-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the</a:t>
            </a:r>
            <a:r>
              <a:rPr sz="1700" i="1" spc="-5" dirty="0">
                <a:latin typeface="Calibri"/>
                <a:cs typeface="Calibri"/>
              </a:rPr>
              <a:t> </a:t>
            </a:r>
            <a:r>
              <a:rPr sz="1700" i="1" spc="-10" dirty="0">
                <a:latin typeface="Calibri"/>
                <a:cs typeface="Calibri"/>
              </a:rPr>
              <a:t>reconstruction phase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FF9900"/>
                </a:solidFill>
              </a:rPr>
              <a:t>Outline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991385" y="2669857"/>
            <a:ext cx="50393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Part</a:t>
            </a:r>
            <a:r>
              <a:rPr sz="3200" b="1" spc="-2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1:</a:t>
            </a:r>
            <a:r>
              <a:rPr sz="3200" b="1" spc="-2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Key</a:t>
            </a:r>
            <a:r>
              <a:rPr sz="3200" b="1" spc="-1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00E5"/>
                </a:solidFill>
                <a:latin typeface="Arial"/>
                <a:cs typeface="Arial"/>
              </a:rPr>
              <a:t>Establishment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232" y="594354"/>
            <a:ext cx="6712521" cy="56942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620077"/>
            <a:ext cx="7345680" cy="1273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Example:</a:t>
            </a:r>
            <a:r>
              <a:rPr sz="2800" b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spc="65" dirty="0">
                <a:solidFill>
                  <a:srgbClr val="7030A0"/>
                </a:solidFill>
                <a:latin typeface="Calibri"/>
                <a:cs typeface="Calibri"/>
              </a:rPr>
              <a:t>Shamir</a:t>
            </a:r>
            <a:r>
              <a:rPr sz="2800" b="1" spc="65" dirty="0">
                <a:solidFill>
                  <a:srgbClr val="8448B0"/>
                </a:solidFill>
                <a:latin typeface="Arial"/>
                <a:cs typeface="Arial"/>
              </a:rPr>
              <a:t>ʼ</a:t>
            </a:r>
            <a:r>
              <a:rPr sz="2800" b="1" spc="65" dirty="0">
                <a:solidFill>
                  <a:srgbClr val="7030A0"/>
                </a:solidFill>
                <a:latin typeface="Calibri"/>
                <a:cs typeface="Calibri"/>
              </a:rPr>
              <a:t>s</a:t>
            </a:r>
            <a:r>
              <a:rPr sz="2800" b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Threshold</a:t>
            </a:r>
            <a:r>
              <a:rPr sz="2800" b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Scheme</a:t>
            </a:r>
            <a:r>
              <a:rPr sz="2800" b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7030A0"/>
                </a:solidFill>
                <a:latin typeface="Calibri"/>
                <a:cs typeface="Calibri"/>
              </a:rPr>
              <a:t>(1979)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essential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idea: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points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suffice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to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define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polynomial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degree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spc="-415" dirty="0">
                <a:latin typeface="Calibri"/>
                <a:cs typeface="Calibri"/>
              </a:rPr>
              <a:t>-­‐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i="1" spc="-50" dirty="0"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908492"/>
            <a:ext cx="3810000" cy="10642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sharing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phase:</a:t>
            </a:r>
            <a:endParaRPr sz="2000">
              <a:latin typeface="Calibri"/>
              <a:cs typeface="Calibri"/>
            </a:endParaRPr>
          </a:p>
          <a:p>
            <a:pPr marL="292100" marR="5080" indent="-279400">
              <a:lnSpc>
                <a:spcPts val="2100"/>
              </a:lnSpc>
              <a:spcBef>
                <a:spcPts val="84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350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latin typeface="Calibri"/>
                <a:cs typeface="Calibri"/>
              </a:rPr>
              <a:t>Assume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M</a:t>
            </a:r>
            <a:r>
              <a:rPr sz="1800" i="1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lies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11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finite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field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i="1" spc="-2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, </a:t>
            </a:r>
            <a:r>
              <a:rPr sz="1800" dirty="0">
                <a:latin typeface="Calibri"/>
                <a:cs typeface="Calibri"/>
              </a:rPr>
              <a:t>where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</a:t>
            </a:r>
            <a:r>
              <a:rPr sz="1800" i="1" dirty="0">
                <a:latin typeface="Calibri"/>
                <a:cs typeface="Calibri"/>
              </a:rPr>
              <a:t>F</a:t>
            </a:r>
            <a:r>
              <a:rPr sz="1800" dirty="0">
                <a:latin typeface="Symbol"/>
                <a:cs typeface="Symbol"/>
              </a:rPr>
              <a:t>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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37496"/>
            <a:ext cx="3810000" cy="8420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marR="5080" indent="-342900" algn="just">
              <a:lnSpc>
                <a:spcPct val="98800"/>
              </a:lnSpc>
              <a:spcBef>
                <a:spcPts val="125"/>
              </a:spcBef>
              <a:buClr>
                <a:srgbClr val="7030A0"/>
              </a:buClr>
              <a:buFont typeface="Arial"/>
              <a:buChar char="•"/>
              <a:tabLst>
                <a:tab pos="355600" algn="l"/>
              </a:tabLst>
            </a:pPr>
            <a:r>
              <a:rPr sz="1800" i="1" spc="-15" dirty="0">
                <a:latin typeface="Calibri"/>
                <a:cs typeface="Calibri"/>
              </a:rPr>
              <a:t>D</a:t>
            </a:r>
            <a:r>
              <a:rPr sz="1800" i="1" spc="1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constructs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random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polynomial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g </a:t>
            </a:r>
            <a:r>
              <a:rPr sz="1800" spc="-10" dirty="0">
                <a:latin typeface="Calibri"/>
                <a:cs typeface="Calibri"/>
              </a:rPr>
              <a:t>of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degree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</a:t>
            </a:r>
            <a:r>
              <a:rPr sz="1800" i="1" spc="240" dirty="0">
                <a:latin typeface="Calibri"/>
                <a:cs typeface="Calibri"/>
              </a:rPr>
              <a:t> </a:t>
            </a:r>
            <a:r>
              <a:rPr sz="1800" spc="-370" dirty="0">
                <a:latin typeface="Calibri"/>
                <a:cs typeface="Calibri"/>
              </a:rPr>
              <a:t>-­‐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1,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where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constant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term</a:t>
            </a:r>
            <a:r>
              <a:rPr sz="1800" dirty="0">
                <a:latin typeface="Calibri"/>
                <a:cs typeface="Calibri"/>
              </a:rPr>
              <a:t> is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o </a:t>
            </a:r>
            <a:r>
              <a:rPr sz="1800" i="1" spc="-5" dirty="0">
                <a:latin typeface="Calibri"/>
                <a:cs typeface="Calibri"/>
              </a:rPr>
              <a:t>M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i.e.,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g</a:t>
            </a:r>
            <a:r>
              <a:rPr sz="1800" spc="-5" dirty="0">
                <a:latin typeface="Calibri"/>
                <a:cs typeface="Calibri"/>
              </a:rPr>
              <a:t>(0)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40" y="4543996"/>
            <a:ext cx="3861435" cy="8420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0" marR="30480" indent="-342900" algn="just">
              <a:lnSpc>
                <a:spcPct val="98800"/>
              </a:lnSpc>
              <a:spcBef>
                <a:spcPts val="125"/>
              </a:spcBef>
              <a:buClr>
                <a:srgbClr val="7030A0"/>
              </a:buClr>
              <a:buFont typeface="Arial"/>
              <a:buChar char="•"/>
              <a:tabLst>
                <a:tab pos="381000" algn="l"/>
              </a:tabLst>
            </a:pPr>
            <a:r>
              <a:rPr sz="1800" i="1" dirty="0">
                <a:latin typeface="Calibri"/>
                <a:cs typeface="Calibri"/>
              </a:rPr>
              <a:t>D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computes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n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points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baseline="-20833" dirty="0">
                <a:latin typeface="Calibri"/>
                <a:cs typeface="Calibri"/>
              </a:rPr>
              <a:t>1</a:t>
            </a:r>
            <a:r>
              <a:rPr sz="1800" spc="18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baseline="-20833" dirty="0">
                <a:latin typeface="Calibri"/>
                <a:cs typeface="Calibri"/>
              </a:rPr>
              <a:t>1</a:t>
            </a:r>
            <a:r>
              <a:rPr sz="1800" dirty="0">
                <a:latin typeface="Calibri"/>
                <a:cs typeface="Calibri"/>
              </a:rPr>
              <a:t>),…,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i="1" baseline="-20833" dirty="0">
                <a:latin typeface="Calibri"/>
                <a:cs typeface="Calibri"/>
              </a:rPr>
              <a:t>n</a:t>
            </a:r>
            <a:r>
              <a:rPr sz="1800" i="1" spc="187" baseline="-20833" dirty="0">
                <a:latin typeface="Calibri"/>
                <a:cs typeface="Calibri"/>
              </a:rPr>
              <a:t> </a:t>
            </a:r>
            <a:r>
              <a:rPr sz="1800" spc="-50" dirty="0">
                <a:latin typeface="Symbol"/>
                <a:cs typeface="Symbol"/>
              </a:rPr>
              <a:t>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i="1" baseline="-20833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)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curve,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where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baseline="-20833" dirty="0">
                <a:latin typeface="Calibri"/>
                <a:cs typeface="Calibri"/>
              </a:rPr>
              <a:t>1</a:t>
            </a:r>
            <a:r>
              <a:rPr sz="1800" dirty="0">
                <a:latin typeface="Calibri"/>
                <a:cs typeface="Calibri"/>
              </a:rPr>
              <a:t>,…,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i="1" baseline="-20833" dirty="0">
                <a:latin typeface="Calibri"/>
                <a:cs typeface="Calibri"/>
              </a:rPr>
              <a:t>n</a:t>
            </a:r>
            <a:r>
              <a:rPr sz="1800" i="1" spc="165" baseline="-20833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are </a:t>
            </a:r>
            <a:r>
              <a:rPr sz="1800" dirty="0">
                <a:latin typeface="Calibri"/>
                <a:cs typeface="Calibri"/>
              </a:rPr>
              <a:t>arbitrary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nonzero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elements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0540" y="5750496"/>
            <a:ext cx="386080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0480" indent="-342900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Font typeface="Arial"/>
              <a:buChar char="•"/>
              <a:tabLst>
                <a:tab pos="381000" algn="l"/>
              </a:tabLst>
            </a:pPr>
            <a:r>
              <a:rPr sz="1800" i="1" dirty="0">
                <a:latin typeface="Calibri"/>
                <a:cs typeface="Calibri"/>
              </a:rPr>
              <a:t>D</a:t>
            </a:r>
            <a:r>
              <a:rPr sz="1800" i="1" spc="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gives</a:t>
            </a:r>
            <a:r>
              <a:rPr sz="1800" spc="1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share</a:t>
            </a:r>
            <a:r>
              <a:rPr sz="1800" spc="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a</a:t>
            </a:r>
            <a:r>
              <a:rPr sz="1800" i="1" baseline="-20833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16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i="1" baseline="-20833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)</a:t>
            </a:r>
            <a:r>
              <a:rPr sz="1800" spc="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1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participant</a:t>
            </a:r>
            <a:r>
              <a:rPr sz="1800" spc="170" dirty="0">
                <a:latin typeface="Calibri"/>
                <a:cs typeface="Calibri"/>
              </a:rPr>
              <a:t> </a:t>
            </a:r>
            <a:r>
              <a:rPr sz="1800" i="1" spc="-25" dirty="0">
                <a:latin typeface="Calibri"/>
                <a:cs typeface="Calibri"/>
              </a:rPr>
              <a:t>i</a:t>
            </a:r>
            <a:r>
              <a:rPr sz="1800" spc="-25" dirty="0">
                <a:latin typeface="Calibri"/>
                <a:cs typeface="Calibri"/>
              </a:rPr>
              <a:t>,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i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/>
              <a:t>The </a:t>
            </a:r>
            <a:r>
              <a:rPr spc="-10" dirty="0"/>
              <a:t>reconstruction</a:t>
            </a:r>
            <a:r>
              <a:rPr spc="5" dirty="0"/>
              <a:t> </a:t>
            </a:r>
            <a:r>
              <a:rPr spc="-10" dirty="0"/>
              <a:t>phase:</a:t>
            </a:r>
          </a:p>
          <a:p>
            <a:pPr marL="300990" indent="-288290">
              <a:lnSpc>
                <a:spcPts val="2130"/>
              </a:lnSpc>
              <a:spcBef>
                <a:spcPts val="72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1800" u="none" dirty="0"/>
              <a:t>Any</a:t>
            </a:r>
            <a:r>
              <a:rPr sz="1800" u="none" spc="70" dirty="0"/>
              <a:t> </a:t>
            </a:r>
            <a:r>
              <a:rPr sz="1800" u="none" dirty="0"/>
              <a:t>subset</a:t>
            </a:r>
            <a:r>
              <a:rPr sz="1800" u="none" spc="70" dirty="0"/>
              <a:t> </a:t>
            </a:r>
            <a:r>
              <a:rPr sz="1800" u="none" dirty="0"/>
              <a:t>of</a:t>
            </a:r>
            <a:r>
              <a:rPr sz="1800" u="none" spc="70" dirty="0"/>
              <a:t> </a:t>
            </a:r>
            <a:r>
              <a:rPr sz="1800" u="none" dirty="0"/>
              <a:t>the</a:t>
            </a:r>
            <a:r>
              <a:rPr sz="1800" u="none" spc="70" dirty="0"/>
              <a:t> </a:t>
            </a:r>
            <a:r>
              <a:rPr sz="1800" u="none" dirty="0"/>
              <a:t>participants</a:t>
            </a:r>
            <a:r>
              <a:rPr sz="1800" u="none" spc="75" dirty="0"/>
              <a:t> </a:t>
            </a:r>
            <a:r>
              <a:rPr sz="1800" i="1" u="none" dirty="0">
                <a:latin typeface="Calibri"/>
                <a:cs typeface="Calibri"/>
              </a:rPr>
              <a:t>B</a:t>
            </a:r>
            <a:r>
              <a:rPr sz="1800" i="1" u="none" spc="70" dirty="0">
                <a:latin typeface="Calibri"/>
                <a:cs typeface="Calibri"/>
              </a:rPr>
              <a:t> </a:t>
            </a:r>
            <a:r>
              <a:rPr sz="1800" u="none" dirty="0">
                <a:latin typeface="Symbol"/>
                <a:cs typeface="Symbol"/>
              </a:rPr>
              <a:t></a:t>
            </a:r>
            <a:r>
              <a:rPr sz="1800" u="none" spc="30" dirty="0">
                <a:latin typeface="Times New Roman"/>
                <a:cs typeface="Times New Roman"/>
              </a:rPr>
              <a:t> </a:t>
            </a:r>
            <a:r>
              <a:rPr sz="1800" i="1" u="none" spc="-50" dirty="0"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2130"/>
              </a:lnSpc>
            </a:pPr>
            <a:r>
              <a:rPr sz="1800" u="none" dirty="0"/>
              <a:t>where</a:t>
            </a:r>
            <a:r>
              <a:rPr sz="1800" u="none" spc="-30" dirty="0"/>
              <a:t> </a:t>
            </a:r>
            <a:r>
              <a:rPr sz="1800" u="none" dirty="0">
                <a:latin typeface="Symbol"/>
                <a:cs typeface="Symbol"/>
              </a:rPr>
              <a:t></a:t>
            </a:r>
            <a:r>
              <a:rPr sz="1800" i="1" u="none" dirty="0">
                <a:latin typeface="Calibri"/>
                <a:cs typeface="Calibri"/>
              </a:rPr>
              <a:t>B</a:t>
            </a:r>
            <a:r>
              <a:rPr sz="1800" u="none" dirty="0">
                <a:latin typeface="Symbol"/>
                <a:cs typeface="Symbol"/>
              </a:rPr>
              <a:t></a:t>
            </a:r>
            <a:r>
              <a:rPr sz="1800" u="none" spc="-65" dirty="0">
                <a:latin typeface="Times New Roman"/>
                <a:cs typeface="Times New Roman"/>
              </a:rPr>
              <a:t> </a:t>
            </a:r>
            <a:r>
              <a:rPr sz="1800" u="none" dirty="0">
                <a:latin typeface="Symbol"/>
                <a:cs typeface="Symbol"/>
              </a:rPr>
              <a:t></a:t>
            </a:r>
            <a:r>
              <a:rPr sz="1800" u="none" spc="-70" dirty="0">
                <a:latin typeface="Times New Roman"/>
                <a:cs typeface="Times New Roman"/>
              </a:rPr>
              <a:t> </a:t>
            </a:r>
            <a:r>
              <a:rPr sz="1800" i="1" u="none" dirty="0">
                <a:latin typeface="Calibri"/>
                <a:cs typeface="Calibri"/>
              </a:rPr>
              <a:t>t</a:t>
            </a:r>
            <a:r>
              <a:rPr sz="1800" i="1" u="none" spc="-20" dirty="0">
                <a:latin typeface="Calibri"/>
                <a:cs typeface="Calibri"/>
              </a:rPr>
              <a:t> </a:t>
            </a:r>
            <a:r>
              <a:rPr sz="1800" u="none" dirty="0"/>
              <a:t>can</a:t>
            </a:r>
            <a:r>
              <a:rPr sz="1800" u="none" spc="-25" dirty="0"/>
              <a:t> </a:t>
            </a:r>
            <a:r>
              <a:rPr sz="1800" u="none" dirty="0"/>
              <a:t>recover</a:t>
            </a:r>
            <a:r>
              <a:rPr sz="1800" u="none" spc="-20" dirty="0"/>
              <a:t> </a:t>
            </a:r>
            <a:r>
              <a:rPr sz="1800" i="1" u="none" spc="-50" dirty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1800">
              <a:latin typeface="Calibri"/>
              <a:cs typeface="Calibri"/>
            </a:endParaRPr>
          </a:p>
          <a:p>
            <a:pPr marL="292100" marR="5080" indent="-279400">
              <a:lnSpc>
                <a:spcPct val="100000"/>
              </a:lnSpc>
              <a:spcBef>
                <a:spcPts val="5"/>
              </a:spcBef>
              <a:buFont typeface="Wingdings"/>
              <a:buChar char=""/>
              <a:tabLst>
                <a:tab pos="292100" algn="l"/>
                <a:tab pos="302260" algn="l"/>
                <a:tab pos="831850" algn="l"/>
                <a:tab pos="1284605" algn="l"/>
                <a:tab pos="1645920" algn="l"/>
                <a:tab pos="1889760" algn="l"/>
                <a:tab pos="2649855" algn="l"/>
                <a:tab pos="3524250" algn="l"/>
              </a:tabLst>
            </a:pPr>
            <a:r>
              <a:rPr sz="1350" u="none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sz="1800" u="none" spc="-25" dirty="0"/>
              <a:t>Any</a:t>
            </a:r>
            <a:r>
              <a:rPr sz="1800" u="none" dirty="0"/>
              <a:t>	</a:t>
            </a:r>
            <a:r>
              <a:rPr sz="1800" u="none" spc="-25" dirty="0"/>
              <a:t>set</a:t>
            </a:r>
            <a:r>
              <a:rPr sz="1800" u="none" dirty="0"/>
              <a:t>	</a:t>
            </a:r>
            <a:r>
              <a:rPr sz="1800" u="none" spc="-25" dirty="0"/>
              <a:t>of</a:t>
            </a:r>
            <a:r>
              <a:rPr sz="1800" u="none" dirty="0"/>
              <a:t>	</a:t>
            </a:r>
            <a:r>
              <a:rPr sz="1800" i="1" u="none" spc="-50" dirty="0">
                <a:latin typeface="Calibri"/>
                <a:cs typeface="Calibri"/>
              </a:rPr>
              <a:t>t</a:t>
            </a:r>
            <a:r>
              <a:rPr sz="1800" i="1" u="none" dirty="0">
                <a:latin typeface="Calibri"/>
                <a:cs typeface="Calibri"/>
              </a:rPr>
              <a:t>	</a:t>
            </a:r>
            <a:r>
              <a:rPr sz="1800" u="none" spc="-10" dirty="0"/>
              <a:t>points</a:t>
            </a:r>
            <a:r>
              <a:rPr sz="1800" u="none" dirty="0"/>
              <a:t>	</a:t>
            </a:r>
            <a:r>
              <a:rPr sz="1800" u="none" spc="-10" dirty="0"/>
              <a:t>suffices</a:t>
            </a:r>
            <a:r>
              <a:rPr sz="1800" u="none" dirty="0"/>
              <a:t>	</a:t>
            </a:r>
            <a:r>
              <a:rPr sz="1800" u="none" spc="-25" dirty="0"/>
              <a:t>to </a:t>
            </a:r>
            <a:r>
              <a:rPr sz="1800" u="none" dirty="0"/>
              <a:t>reconstruct</a:t>
            </a:r>
            <a:r>
              <a:rPr sz="1800" u="none" spc="-15" dirty="0"/>
              <a:t> </a:t>
            </a:r>
            <a:r>
              <a:rPr sz="1800" i="1" u="none" dirty="0">
                <a:latin typeface="Calibri"/>
                <a:cs typeface="Calibri"/>
              </a:rPr>
              <a:t>g</a:t>
            </a:r>
            <a:r>
              <a:rPr sz="1800" i="1" u="none" spc="-15" dirty="0">
                <a:latin typeface="Calibri"/>
                <a:cs typeface="Calibri"/>
              </a:rPr>
              <a:t> </a:t>
            </a:r>
            <a:r>
              <a:rPr sz="1800" u="none" dirty="0"/>
              <a:t>and</a:t>
            </a:r>
            <a:r>
              <a:rPr sz="1800" u="none" spc="-10" dirty="0"/>
              <a:t> </a:t>
            </a:r>
            <a:r>
              <a:rPr sz="1800" u="none" dirty="0"/>
              <a:t>thus</a:t>
            </a:r>
            <a:r>
              <a:rPr sz="1800" u="none" spc="-15" dirty="0"/>
              <a:t> </a:t>
            </a:r>
            <a:r>
              <a:rPr sz="1800" u="none" dirty="0"/>
              <a:t>compute</a:t>
            </a:r>
            <a:r>
              <a:rPr sz="1800" u="none" spc="-15" dirty="0"/>
              <a:t> </a:t>
            </a:r>
            <a:r>
              <a:rPr sz="1800" i="1" u="none" spc="-20" dirty="0">
                <a:latin typeface="Calibri"/>
                <a:cs typeface="Calibri"/>
              </a:rPr>
              <a:t>g</a:t>
            </a:r>
            <a:r>
              <a:rPr sz="1800" u="none" spc="-20" dirty="0"/>
              <a:t>(0)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2110"/>
              </a:lnSpc>
              <a:tabLst>
                <a:tab pos="588645" algn="l"/>
                <a:tab pos="955675" algn="l"/>
                <a:tab pos="1367155" algn="l"/>
                <a:tab pos="2203450" algn="l"/>
                <a:tab pos="2581275" algn="l"/>
              </a:tabLst>
            </a:pPr>
            <a:r>
              <a:rPr sz="1800" u="none" spc="-50" dirty="0">
                <a:latin typeface="Symbol"/>
                <a:cs typeface="Symbol"/>
              </a:rPr>
              <a:t></a:t>
            </a:r>
            <a:r>
              <a:rPr sz="1800" u="none" dirty="0">
                <a:latin typeface="Times New Roman"/>
                <a:cs typeface="Times New Roman"/>
              </a:rPr>
              <a:t>	</a:t>
            </a:r>
            <a:r>
              <a:rPr sz="1800" i="1" u="none" spc="-50" dirty="0">
                <a:latin typeface="Calibri"/>
                <a:cs typeface="Calibri"/>
              </a:rPr>
              <a:t>M</a:t>
            </a:r>
            <a:r>
              <a:rPr sz="1800" i="1" u="none" dirty="0">
                <a:latin typeface="Calibri"/>
                <a:cs typeface="Calibri"/>
              </a:rPr>
              <a:t>	</a:t>
            </a:r>
            <a:r>
              <a:rPr sz="1800" u="none" spc="-25" dirty="0"/>
              <a:t>by</a:t>
            </a:r>
            <a:r>
              <a:rPr sz="1800" u="none" dirty="0"/>
              <a:t>	</a:t>
            </a:r>
            <a:r>
              <a:rPr sz="1800" u="none" spc="40" dirty="0"/>
              <a:t>means</a:t>
            </a:r>
            <a:r>
              <a:rPr sz="1800" u="none" dirty="0"/>
              <a:t>	</a:t>
            </a:r>
            <a:r>
              <a:rPr sz="1800" u="none" spc="-25" dirty="0"/>
              <a:t>of</a:t>
            </a:r>
            <a:r>
              <a:rPr sz="1800" u="none" dirty="0"/>
              <a:t>	</a:t>
            </a:r>
            <a:r>
              <a:rPr sz="1800" u="none" spc="60" dirty="0"/>
              <a:t>polynomial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ct val="100000"/>
              </a:lnSpc>
              <a:spcBef>
                <a:spcPts val="40"/>
              </a:spcBef>
            </a:pPr>
            <a:r>
              <a:rPr sz="1800" u="none" spc="-10" dirty="0"/>
              <a:t>interpolation</a:t>
            </a:r>
            <a:endParaRPr sz="1800"/>
          </a:p>
        </p:txBody>
      </p:sp>
      <p:sp>
        <p:nvSpPr>
          <p:cNvPr id="9" name="object 9"/>
          <p:cNvSpPr txBox="1"/>
          <p:nvPr/>
        </p:nvSpPr>
        <p:spPr>
          <a:xfrm>
            <a:off x="4723765" y="4810696"/>
            <a:ext cx="3746500" cy="90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100" marR="13970" indent="-279400">
              <a:lnSpc>
                <a:spcPct val="100000"/>
              </a:lnSpc>
              <a:spcBef>
                <a:spcPts val="10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350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set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t</a:t>
            </a:r>
            <a:r>
              <a:rPr sz="1800" i="1" spc="75" dirty="0">
                <a:latin typeface="Calibri"/>
                <a:cs typeface="Calibri"/>
              </a:rPr>
              <a:t>  </a:t>
            </a:r>
            <a:r>
              <a:rPr sz="1800" spc="-370" dirty="0">
                <a:latin typeface="Calibri"/>
                <a:cs typeface="Calibri"/>
              </a:rPr>
              <a:t>-­‐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points</a:t>
            </a:r>
            <a:r>
              <a:rPr sz="1800" spc="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does</a:t>
            </a:r>
            <a:r>
              <a:rPr sz="1800" spc="7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not </a:t>
            </a:r>
            <a:r>
              <a:rPr sz="1800" dirty="0">
                <a:latin typeface="Calibri"/>
                <a:cs typeface="Calibri"/>
              </a:rPr>
              <a:t>reveal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information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about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z</a:t>
            </a:r>
            <a:endParaRPr sz="1800">
              <a:latin typeface="Calibri"/>
              <a:cs typeface="Calibri"/>
            </a:endParaRPr>
          </a:p>
          <a:p>
            <a:pPr marL="779145" lvl="1" indent="-296545">
              <a:lnSpc>
                <a:spcPct val="100000"/>
              </a:lnSpc>
              <a:spcBef>
                <a:spcPts val="480"/>
              </a:spcBef>
              <a:buClr>
                <a:srgbClr val="7030A0"/>
              </a:buClr>
              <a:buFont typeface="Wingdings"/>
              <a:buChar char=""/>
              <a:tabLst>
                <a:tab pos="779145" algn="l"/>
                <a:tab pos="1569085" algn="l"/>
                <a:tab pos="2088514" algn="l"/>
                <a:tab pos="2838450" algn="l"/>
              </a:tabLst>
            </a:pPr>
            <a:r>
              <a:rPr sz="1800" spc="85" dirty="0">
                <a:latin typeface="Calibri"/>
                <a:cs typeface="Calibri"/>
              </a:rPr>
              <a:t>There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55" dirty="0">
                <a:latin typeface="Calibri"/>
                <a:cs typeface="Calibri"/>
              </a:rPr>
              <a:t>are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70" dirty="0">
                <a:latin typeface="Calibri"/>
                <a:cs typeface="Calibri"/>
              </a:rPr>
              <a:t>many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110" dirty="0">
                <a:latin typeface="Calibri"/>
                <a:cs typeface="Calibri"/>
              </a:rPr>
              <a:t>possible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85765" y="5695632"/>
            <a:ext cx="2968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choices</a:t>
            </a:r>
            <a:r>
              <a:rPr sz="1800" spc="4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48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48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polynomial</a:t>
            </a:r>
            <a:r>
              <a:rPr sz="1800" spc="484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g,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85765" y="5962332"/>
            <a:ext cx="2968625" cy="579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3444" algn="l"/>
                <a:tab pos="1606550" algn="l"/>
                <a:tab pos="2303780" algn="l"/>
                <a:tab pos="2760345" algn="l"/>
              </a:tabLst>
            </a:pPr>
            <a:r>
              <a:rPr sz="1800" spc="-10" dirty="0">
                <a:latin typeface="Calibri"/>
                <a:cs typeface="Calibri"/>
              </a:rPr>
              <a:t>making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every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value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for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i="1" spc="-50" dirty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800" dirty="0">
                <a:latin typeface="Calibri"/>
                <a:cs typeface="Calibri"/>
              </a:rPr>
              <a:t>equally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likely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1396" y="0"/>
            <a:ext cx="3765664" cy="494601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100"/>
              </a:spcBef>
            </a:pPr>
            <a:r>
              <a:rPr dirty="0"/>
              <a:t>(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t</a:t>
            </a:r>
            <a:r>
              <a:rPr dirty="0"/>
              <a:t>,</a:t>
            </a:r>
            <a:r>
              <a:rPr spc="-40" dirty="0"/>
              <a:t> 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n</a:t>
            </a:r>
            <a:r>
              <a:rPr dirty="0"/>
              <a:t>)-Threshold</a:t>
            </a:r>
            <a:r>
              <a:rPr spc="-45" dirty="0"/>
              <a:t> </a:t>
            </a:r>
            <a:r>
              <a:rPr spc="-10" dirty="0"/>
              <a:t>Schemes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232" y="594354"/>
            <a:ext cx="6712521" cy="56942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620077"/>
            <a:ext cx="7345680" cy="1273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Example:</a:t>
            </a:r>
            <a:r>
              <a:rPr sz="2800" b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spc="65" dirty="0">
                <a:solidFill>
                  <a:srgbClr val="7030A0"/>
                </a:solidFill>
                <a:latin typeface="Calibri"/>
                <a:cs typeface="Calibri"/>
              </a:rPr>
              <a:t>Shamir</a:t>
            </a:r>
            <a:r>
              <a:rPr sz="2800" b="1" spc="65" dirty="0">
                <a:solidFill>
                  <a:srgbClr val="8448B0"/>
                </a:solidFill>
                <a:latin typeface="Arial"/>
                <a:cs typeface="Arial"/>
              </a:rPr>
              <a:t>ʼ</a:t>
            </a:r>
            <a:r>
              <a:rPr sz="2800" b="1" spc="65" dirty="0">
                <a:solidFill>
                  <a:srgbClr val="7030A0"/>
                </a:solidFill>
                <a:latin typeface="Calibri"/>
                <a:cs typeface="Calibri"/>
              </a:rPr>
              <a:t>s</a:t>
            </a:r>
            <a:r>
              <a:rPr sz="2800" b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Threshold</a:t>
            </a:r>
            <a:r>
              <a:rPr sz="2800" b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7030A0"/>
                </a:solidFill>
                <a:latin typeface="Calibri"/>
                <a:cs typeface="Calibri"/>
              </a:rPr>
              <a:t>Scheme</a:t>
            </a:r>
            <a:r>
              <a:rPr sz="2800" b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7030A0"/>
                </a:solidFill>
                <a:latin typeface="Calibri"/>
                <a:cs typeface="Calibri"/>
              </a:rPr>
              <a:t>(1979)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essential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idea: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points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suffice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to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define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polynomial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degree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spc="-415" dirty="0">
                <a:latin typeface="Calibri"/>
                <a:cs typeface="Calibri"/>
              </a:rPr>
              <a:t>-­‐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i="1" spc="-50" dirty="0"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540" y="1908492"/>
            <a:ext cx="3860800" cy="10642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sharing</a:t>
            </a:r>
            <a:r>
              <a:rPr sz="20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phase:</a:t>
            </a:r>
            <a:endParaRPr sz="2000">
              <a:latin typeface="Calibri"/>
              <a:cs typeface="Calibri"/>
            </a:endParaRPr>
          </a:p>
          <a:p>
            <a:pPr marL="326390" indent="-288290">
              <a:lnSpc>
                <a:spcPts val="2130"/>
              </a:lnSpc>
              <a:spcBef>
                <a:spcPts val="72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26390" algn="l"/>
              </a:tabLst>
            </a:pPr>
            <a:r>
              <a:rPr sz="1800" dirty="0">
                <a:latin typeface="Calibri"/>
                <a:cs typeface="Calibri"/>
              </a:rPr>
              <a:t>Let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baseline="-20833" dirty="0">
                <a:latin typeface="Calibri"/>
                <a:cs typeface="Calibri"/>
              </a:rPr>
              <a:t>17</a:t>
            </a:r>
            <a:r>
              <a:rPr sz="1800" spc="434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GF(17)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(Z</a:t>
            </a:r>
            <a:r>
              <a:rPr sz="1800" baseline="-20833" dirty="0">
                <a:latin typeface="Calibri"/>
                <a:cs typeface="Calibri"/>
              </a:rPr>
              <a:t>17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+,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*)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with</a:t>
            </a:r>
            <a:endParaRPr sz="1800">
              <a:latin typeface="Calibri"/>
              <a:cs typeface="Calibri"/>
            </a:endParaRPr>
          </a:p>
          <a:p>
            <a:pPr marL="317500">
              <a:lnSpc>
                <a:spcPts val="2130"/>
              </a:lnSpc>
            </a:pPr>
            <a:r>
              <a:rPr sz="1800" dirty="0">
                <a:latin typeface="Calibri"/>
                <a:cs typeface="Calibri"/>
              </a:rPr>
              <a:t>addition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multiplication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mod</a:t>
            </a:r>
            <a:r>
              <a:rPr sz="1800" spc="-25" dirty="0">
                <a:latin typeface="Calibri"/>
                <a:cs typeface="Calibri"/>
              </a:rPr>
              <a:t> 17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37496"/>
            <a:ext cx="25139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1800" dirty="0">
                <a:latin typeface="Calibri"/>
                <a:cs typeface="Calibri"/>
              </a:rPr>
              <a:t>Let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M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13,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n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10,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6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0540" y="3985196"/>
            <a:ext cx="386080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indent="-342265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Font typeface="Arial"/>
              <a:buChar char="•"/>
              <a:tabLst>
                <a:tab pos="380365" algn="l"/>
              </a:tabLst>
            </a:pPr>
            <a:r>
              <a:rPr sz="1800" i="1" dirty="0">
                <a:latin typeface="Calibri"/>
                <a:cs typeface="Calibri"/>
              </a:rPr>
              <a:t>D</a:t>
            </a:r>
            <a:r>
              <a:rPr sz="1800" i="1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constructs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polynomial</a:t>
            </a:r>
            <a:r>
              <a:rPr sz="1800" spc="36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)</a:t>
            </a:r>
            <a:r>
              <a:rPr sz="1800" spc="360" dirty="0">
                <a:latin typeface="Calibri"/>
                <a:cs typeface="Calibri"/>
              </a:rPr>
              <a:t> </a:t>
            </a:r>
            <a:r>
              <a:rPr sz="1800" spc="-50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  <a:p>
            <a:pPr marL="3810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3</a:t>
            </a:r>
            <a:r>
              <a:rPr sz="1800" i="1" dirty="0">
                <a:latin typeface="Calibri"/>
                <a:cs typeface="Calibri"/>
              </a:rPr>
              <a:t>x</a:t>
            </a:r>
            <a:r>
              <a:rPr sz="1800" baseline="25462" dirty="0">
                <a:latin typeface="Calibri"/>
                <a:cs typeface="Calibri"/>
              </a:rPr>
              <a:t>5</a:t>
            </a:r>
            <a:r>
              <a:rPr sz="1800" spc="179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10</a:t>
            </a:r>
            <a:r>
              <a:rPr sz="1800" i="1" dirty="0">
                <a:latin typeface="Calibri"/>
                <a:cs typeface="Calibri"/>
              </a:rPr>
              <a:t>x</a:t>
            </a:r>
            <a:r>
              <a:rPr sz="1800" baseline="25462" dirty="0">
                <a:latin typeface="Calibri"/>
                <a:cs typeface="Calibri"/>
              </a:rPr>
              <a:t>3</a:t>
            </a:r>
            <a:r>
              <a:rPr sz="1800" spc="187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11</a:t>
            </a:r>
            <a:r>
              <a:rPr sz="1800" i="1" dirty="0">
                <a:latin typeface="Calibri"/>
                <a:cs typeface="Calibri"/>
              </a:rPr>
              <a:t>x</a:t>
            </a:r>
            <a:r>
              <a:rPr sz="1800" baseline="25462" dirty="0">
                <a:latin typeface="Calibri"/>
                <a:cs typeface="Calibri"/>
              </a:rPr>
              <a:t>2</a:t>
            </a:r>
            <a:r>
              <a:rPr sz="1800" spc="187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5</a:t>
            </a:r>
            <a:r>
              <a:rPr sz="1800" i="1" dirty="0">
                <a:latin typeface="Calibri"/>
                <a:cs typeface="Calibri"/>
              </a:rPr>
              <a:t>x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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Calibri"/>
                <a:cs typeface="Calibri"/>
              </a:rPr>
              <a:t>13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0540" y="4924996"/>
            <a:ext cx="3861435" cy="8420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0" marR="30480" indent="-342900" algn="just">
              <a:lnSpc>
                <a:spcPct val="98800"/>
              </a:lnSpc>
              <a:spcBef>
                <a:spcPts val="125"/>
              </a:spcBef>
              <a:buClr>
                <a:srgbClr val="7030A0"/>
              </a:buClr>
              <a:buFont typeface="Arial"/>
              <a:buChar char="•"/>
              <a:tabLst>
                <a:tab pos="381000" algn="l"/>
              </a:tabLst>
            </a:pPr>
            <a:r>
              <a:rPr sz="1800" i="1" dirty="0">
                <a:latin typeface="Calibri"/>
                <a:cs typeface="Calibri"/>
              </a:rPr>
              <a:t>D</a:t>
            </a:r>
            <a:r>
              <a:rPr sz="1800" i="1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computes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points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baseline="-20833" dirty="0">
                <a:latin typeface="Calibri"/>
                <a:cs typeface="Calibri"/>
              </a:rPr>
              <a:t>1</a:t>
            </a:r>
            <a:r>
              <a:rPr sz="1800" spc="502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(1),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…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, 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baseline="-20833" dirty="0">
                <a:latin typeface="Calibri"/>
                <a:cs typeface="Calibri"/>
              </a:rPr>
              <a:t>10</a:t>
            </a:r>
            <a:r>
              <a:rPr sz="1800" spc="60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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(10)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gives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point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z</a:t>
            </a:r>
            <a:r>
              <a:rPr sz="1800" i="1" baseline="-20833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)</a:t>
            </a:r>
            <a:r>
              <a:rPr sz="1800" spc="27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 </a:t>
            </a:r>
            <a:r>
              <a:rPr sz="1800" dirty="0">
                <a:latin typeface="Calibri"/>
                <a:cs typeface="Calibri"/>
              </a:rPr>
              <a:t>participant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Calibri"/>
                <a:cs typeface="Calibri"/>
              </a:rPr>
              <a:t>i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3765" y="1908492"/>
            <a:ext cx="3736975" cy="10642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reconstruction</a:t>
            </a:r>
            <a:r>
              <a:rPr sz="2000" u="sng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phase:</a:t>
            </a:r>
            <a:endParaRPr sz="2000">
              <a:latin typeface="Calibri"/>
              <a:cs typeface="Calibri"/>
            </a:endParaRPr>
          </a:p>
          <a:p>
            <a:pPr marL="300990" indent="-288290">
              <a:lnSpc>
                <a:spcPts val="2130"/>
              </a:lnSpc>
              <a:spcBef>
                <a:spcPts val="72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1800" dirty="0">
                <a:latin typeface="Calibri"/>
                <a:cs typeface="Calibri"/>
              </a:rPr>
              <a:t>Any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subset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participants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B</a:t>
            </a:r>
            <a:r>
              <a:rPr sz="1800" i="1" spc="7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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  <a:p>
            <a:pPr marL="292100">
              <a:lnSpc>
                <a:spcPts val="2130"/>
              </a:lnSpc>
            </a:pPr>
            <a:r>
              <a:rPr sz="1800" dirty="0">
                <a:latin typeface="Calibri"/>
                <a:cs typeface="Calibri"/>
              </a:rPr>
              <a:t>where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Symbol"/>
                <a:cs typeface="Symbol"/>
              </a:rPr>
              <a:t></a:t>
            </a:r>
            <a:r>
              <a:rPr sz="1800" i="1" dirty="0">
                <a:latin typeface="Calibri"/>
                <a:cs typeface="Calibri"/>
              </a:rPr>
              <a:t>B</a:t>
            </a:r>
            <a:r>
              <a:rPr sz="1800" dirty="0">
                <a:latin typeface="Symbol"/>
                <a:cs typeface="Symbol"/>
              </a:rPr>
              <a:t>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Symbol"/>
                <a:cs typeface="Symbol"/>
              </a:rPr>
              <a:t>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6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recover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i="1" spc="-50" dirty="0">
                <a:latin typeface="Calibri"/>
                <a:cs typeface="Calibri"/>
              </a:rPr>
              <a:t>z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3765" y="3337496"/>
            <a:ext cx="37376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1625" indent="-288925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01625" algn="l"/>
                <a:tab pos="825500" algn="l"/>
                <a:tab pos="1273175" algn="l"/>
                <a:tab pos="1630680" algn="l"/>
                <a:tab pos="1913255" algn="l"/>
                <a:tab pos="2662555" algn="l"/>
                <a:tab pos="3526154" algn="l"/>
              </a:tabLst>
            </a:pPr>
            <a:r>
              <a:rPr sz="1800" spc="-25" dirty="0">
                <a:latin typeface="Calibri"/>
                <a:cs typeface="Calibri"/>
              </a:rPr>
              <a:t>Any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set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6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points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suffices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to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03165" y="3612832"/>
            <a:ext cx="3448050" cy="566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reconstruct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g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thus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compute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i="1" spc="-20" dirty="0">
                <a:latin typeface="Calibri"/>
                <a:cs typeface="Calibri"/>
              </a:rPr>
              <a:t>g</a:t>
            </a:r>
            <a:r>
              <a:rPr sz="1800" spc="-20" dirty="0">
                <a:latin typeface="Calibri"/>
                <a:cs typeface="Calibri"/>
              </a:rPr>
              <a:t>(0)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30"/>
              </a:lnSpc>
            </a:pPr>
            <a:r>
              <a:rPr sz="1800" dirty="0">
                <a:latin typeface="Symbol"/>
                <a:cs typeface="Symbol"/>
              </a:rPr>
              <a:t>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Calibri"/>
                <a:cs typeface="Calibri"/>
              </a:rPr>
              <a:t>13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3765" y="4543996"/>
            <a:ext cx="373697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100" marR="5080" indent="-279400">
              <a:lnSpc>
                <a:spcPct val="100000"/>
              </a:lnSpc>
              <a:spcBef>
                <a:spcPts val="10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350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2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set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5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points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does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2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reveal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information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about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1396" y="0"/>
            <a:ext cx="3765664" cy="494601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975">
              <a:lnSpc>
                <a:spcPct val="100000"/>
              </a:lnSpc>
              <a:spcBef>
                <a:spcPts val="100"/>
              </a:spcBef>
            </a:pPr>
            <a:r>
              <a:rPr dirty="0"/>
              <a:t>(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t</a:t>
            </a:r>
            <a:r>
              <a:rPr dirty="0"/>
              <a:t>,</a:t>
            </a:r>
            <a:r>
              <a:rPr spc="-40" dirty="0"/>
              <a:t> 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n</a:t>
            </a:r>
            <a:r>
              <a:rPr dirty="0"/>
              <a:t>)-Threshold</a:t>
            </a:r>
            <a:r>
              <a:rPr spc="-45" dirty="0"/>
              <a:t> </a:t>
            </a:r>
            <a:r>
              <a:rPr spc="-10" dirty="0"/>
              <a:t>Schemes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708" y="24940"/>
            <a:ext cx="3765664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94">
              <a:lnSpc>
                <a:spcPct val="100000"/>
              </a:lnSpc>
              <a:spcBef>
                <a:spcPts val="100"/>
              </a:spcBef>
            </a:pPr>
            <a:r>
              <a:rPr dirty="0"/>
              <a:t>(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t</a:t>
            </a:r>
            <a:r>
              <a:rPr dirty="0"/>
              <a:t>,</a:t>
            </a:r>
            <a:r>
              <a:rPr spc="-40" dirty="0"/>
              <a:t> </a:t>
            </a:r>
            <a:r>
              <a:rPr i="1" dirty="0">
                <a:solidFill>
                  <a:srgbClr val="FFA941"/>
                </a:solidFill>
                <a:latin typeface="Arial"/>
                <a:cs typeface="Arial"/>
              </a:rPr>
              <a:t>n</a:t>
            </a:r>
            <a:r>
              <a:rPr dirty="0"/>
              <a:t>)-Threshold</a:t>
            </a:r>
            <a:r>
              <a:rPr spc="-45" dirty="0"/>
              <a:t> </a:t>
            </a:r>
            <a:r>
              <a:rPr spc="-10" dirty="0"/>
              <a:t>Schemes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72440" y="769620"/>
            <a:ext cx="8267700" cy="54584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5600" marR="131445" indent="-279400">
              <a:lnSpc>
                <a:spcPts val="2100"/>
              </a:lnSpc>
              <a:spcBef>
                <a:spcPts val="420"/>
              </a:spcBef>
              <a:buFont typeface="Wingdings"/>
              <a:buChar char=""/>
              <a:tabLst>
                <a:tab pos="355600" algn="l"/>
                <a:tab pos="364490" algn="l"/>
              </a:tabLst>
            </a:pPr>
            <a:r>
              <a:rPr sz="1500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simplified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(t,</a:t>
            </a:r>
            <a:r>
              <a:rPr sz="2000" i="1" spc="28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t)-threshold</a:t>
            </a:r>
            <a:r>
              <a:rPr sz="2000" i="1" spc="28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scheme</a:t>
            </a:r>
            <a:r>
              <a:rPr sz="2000" i="1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(when</a:t>
            </a:r>
            <a:r>
              <a:rPr sz="2000" spc="2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lies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2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</a:t>
            </a:r>
            <a:r>
              <a:rPr sz="1950" baseline="-21367" dirty="0">
                <a:latin typeface="Arial"/>
                <a:cs typeface="Arial"/>
              </a:rPr>
              <a:t>m</a:t>
            </a:r>
            <a:r>
              <a:rPr sz="1950" spc="727" baseline="-21367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for </a:t>
            </a:r>
            <a:r>
              <a:rPr sz="2000" dirty="0">
                <a:latin typeface="Arial"/>
                <a:cs typeface="Arial"/>
              </a:rPr>
              <a:t>some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m&gt;0):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  <a:buClr>
                <a:srgbClr val="7030A0"/>
              </a:buClr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 marL="932815" lvl="1" indent="-399415">
              <a:lnSpc>
                <a:spcPts val="2065"/>
              </a:lnSpc>
              <a:buClr>
                <a:srgbClr val="7030A0"/>
              </a:buClr>
              <a:buAutoNum type="arabicParenR"/>
              <a:tabLst>
                <a:tab pos="932815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3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dealer</a:t>
            </a:r>
            <a:r>
              <a:rPr sz="1800" spc="3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3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chooses</a:t>
            </a:r>
            <a:r>
              <a:rPr sz="1800" spc="3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independently</a:t>
            </a:r>
            <a:r>
              <a:rPr sz="1800" spc="3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at</a:t>
            </a:r>
            <a:r>
              <a:rPr sz="1800" spc="3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random</a:t>
            </a:r>
            <a:r>
              <a:rPr sz="1800" spc="31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t-</a:t>
            </a:r>
            <a:r>
              <a:rPr sz="1800" i="1" dirty="0">
                <a:latin typeface="Arial"/>
                <a:cs typeface="Arial"/>
              </a:rPr>
              <a:t>1</a:t>
            </a:r>
            <a:r>
              <a:rPr sz="1800" i="1" spc="3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elements</a:t>
            </a:r>
            <a:r>
              <a:rPr sz="1800" spc="3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315" dirty="0">
                <a:latin typeface="Arial"/>
                <a:cs typeface="Arial"/>
              </a:rPr>
              <a:t> </a:t>
            </a:r>
            <a:r>
              <a:rPr sz="1800" i="1" spc="-25" dirty="0">
                <a:latin typeface="Arial"/>
                <a:cs typeface="Arial"/>
              </a:rPr>
              <a:t>Z</a:t>
            </a:r>
            <a:r>
              <a:rPr sz="1800" i="1" spc="-37" baseline="-20833" dirty="0">
                <a:latin typeface="Arial"/>
                <a:cs typeface="Arial"/>
              </a:rPr>
              <a:t>m</a:t>
            </a:r>
            <a:r>
              <a:rPr sz="1800" i="1" spc="-25" dirty="0">
                <a:latin typeface="Arial"/>
                <a:cs typeface="Arial"/>
              </a:rPr>
              <a:t>,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ts val="2065"/>
              </a:lnSpc>
            </a:pPr>
            <a:r>
              <a:rPr sz="1800" dirty="0">
                <a:latin typeface="Arial"/>
                <a:cs typeface="Arial"/>
              </a:rPr>
              <a:t>say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1</a:t>
            </a:r>
            <a:r>
              <a:rPr sz="1800" i="1" dirty="0">
                <a:latin typeface="Arial"/>
                <a:cs typeface="Arial"/>
              </a:rPr>
              <a:t>,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2</a:t>
            </a:r>
            <a:r>
              <a:rPr sz="1800" i="1" dirty="0">
                <a:latin typeface="Arial"/>
                <a:cs typeface="Arial"/>
              </a:rPr>
              <a:t>, …,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y</a:t>
            </a:r>
            <a:r>
              <a:rPr sz="1800" i="1" spc="-15" baseline="-20833" dirty="0">
                <a:latin typeface="Arial"/>
                <a:cs typeface="Arial"/>
              </a:rPr>
              <a:t>t-</a:t>
            </a:r>
            <a:r>
              <a:rPr sz="1800" i="1" spc="-75" baseline="-20833" dirty="0">
                <a:latin typeface="Arial"/>
                <a:cs typeface="Arial"/>
              </a:rPr>
              <a:t>1</a:t>
            </a:r>
            <a:endParaRPr sz="1800" baseline="-20833">
              <a:latin typeface="Arial"/>
              <a:cs typeface="Arial"/>
            </a:endParaRPr>
          </a:p>
          <a:p>
            <a:pPr marL="932815" lvl="1" indent="-399415">
              <a:lnSpc>
                <a:spcPct val="100000"/>
              </a:lnSpc>
              <a:spcBef>
                <a:spcPts val="175"/>
              </a:spcBef>
              <a:buClr>
                <a:srgbClr val="7030A0"/>
              </a:buClr>
              <a:buAutoNum type="arabicParenR" startAt="2"/>
              <a:tabLst>
                <a:tab pos="932815" algn="l"/>
              </a:tabLst>
            </a:pPr>
            <a:r>
              <a:rPr sz="1800" dirty="0">
                <a:latin typeface="Arial"/>
                <a:cs typeface="Arial"/>
              </a:rPr>
              <a:t>D </a:t>
            </a:r>
            <a:r>
              <a:rPr sz="1800" spc="-10" dirty="0">
                <a:latin typeface="Arial"/>
                <a:cs typeface="Arial"/>
              </a:rPr>
              <a:t>computes</a:t>
            </a:r>
            <a:endParaRPr sz="1800">
              <a:latin typeface="Arial"/>
              <a:cs typeface="Arial"/>
            </a:endParaRPr>
          </a:p>
          <a:p>
            <a:pPr marL="1326515" lvl="2" indent="-399415">
              <a:lnSpc>
                <a:spcPct val="100000"/>
              </a:lnSpc>
              <a:spcBef>
                <a:spcPts val="240"/>
              </a:spcBef>
              <a:buClr>
                <a:srgbClr val="7030A0"/>
              </a:buClr>
              <a:buFont typeface="Wingdings"/>
              <a:buChar char=""/>
              <a:tabLst>
                <a:tab pos="1326515" algn="l"/>
              </a:tabLst>
            </a:pP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t</a:t>
            </a:r>
            <a:r>
              <a:rPr sz="1800" i="1" spc="240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=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-</a:t>
            </a:r>
            <a:r>
              <a:rPr sz="1800" i="1" spc="49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(y</a:t>
            </a:r>
            <a:r>
              <a:rPr sz="1800" i="1" baseline="-20833" dirty="0">
                <a:latin typeface="Arial"/>
                <a:cs typeface="Arial"/>
              </a:rPr>
              <a:t>1</a:t>
            </a:r>
            <a:r>
              <a:rPr sz="1800" i="1" spc="240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 y</a:t>
            </a:r>
            <a:r>
              <a:rPr sz="1800" i="1" baseline="-20833" dirty="0">
                <a:latin typeface="Arial"/>
                <a:cs typeface="Arial"/>
              </a:rPr>
              <a:t>2</a:t>
            </a:r>
            <a:r>
              <a:rPr sz="1800" i="1" spc="240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 …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y</a:t>
            </a:r>
            <a:r>
              <a:rPr sz="1800" i="1" spc="-15" baseline="-20833" dirty="0">
                <a:latin typeface="Arial"/>
                <a:cs typeface="Arial"/>
              </a:rPr>
              <a:t>t-</a:t>
            </a:r>
            <a:r>
              <a:rPr sz="1800" i="1" baseline="-20833" dirty="0">
                <a:latin typeface="Arial"/>
                <a:cs typeface="Arial"/>
              </a:rPr>
              <a:t>1</a:t>
            </a:r>
            <a:r>
              <a:rPr sz="1800" i="1" dirty="0">
                <a:latin typeface="Arial"/>
                <a:cs typeface="Arial"/>
              </a:rPr>
              <a:t>)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mod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spc="-50" dirty="0">
                <a:latin typeface="Arial"/>
                <a:cs typeface="Arial"/>
              </a:rPr>
              <a:t>m</a:t>
            </a:r>
            <a:endParaRPr sz="1800">
              <a:latin typeface="Arial"/>
              <a:cs typeface="Arial"/>
            </a:endParaRPr>
          </a:p>
          <a:p>
            <a:pPr marL="932815" lvl="1" indent="-399415">
              <a:lnSpc>
                <a:spcPct val="100000"/>
              </a:lnSpc>
              <a:spcBef>
                <a:spcPts val="240"/>
              </a:spcBef>
              <a:buClr>
                <a:srgbClr val="7030A0"/>
              </a:buClr>
              <a:buAutoNum type="arabicParenR" startAt="2"/>
              <a:tabLst>
                <a:tab pos="932815" algn="l"/>
              </a:tabLst>
            </a:pPr>
            <a:r>
              <a:rPr sz="1800" dirty="0">
                <a:latin typeface="Arial"/>
                <a:cs typeface="Arial"/>
              </a:rPr>
              <a:t>For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=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1,…,t,</a:t>
            </a:r>
            <a:r>
              <a:rPr sz="1800" i="1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gives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i</a:t>
            </a:r>
            <a:r>
              <a:rPr sz="1800" i="1" spc="23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i="1" spc="-50" dirty="0"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1800">
              <a:latin typeface="Arial"/>
              <a:cs typeface="Arial"/>
            </a:endParaRPr>
          </a:p>
          <a:p>
            <a:pPr marL="364490" indent="-288290">
              <a:lnSpc>
                <a:spcPct val="100000"/>
              </a:lnSpc>
              <a:buClr>
                <a:srgbClr val="7030A0"/>
              </a:buClr>
              <a:buSzPct val="75000"/>
              <a:buFont typeface="Wingdings"/>
              <a:buChar char=""/>
              <a:tabLst>
                <a:tab pos="364490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reconstruction</a:t>
            </a:r>
            <a:r>
              <a:rPr sz="2000" i="1" spc="-65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phase</a:t>
            </a:r>
            <a:r>
              <a:rPr sz="2000" spc="-1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326515" marR="137795" lvl="1" indent="-400050">
              <a:lnSpc>
                <a:spcPts val="1970"/>
              </a:lnSpc>
              <a:spcBef>
                <a:spcPts val="395"/>
              </a:spcBef>
              <a:buClr>
                <a:srgbClr val="7030A0"/>
              </a:buClr>
              <a:buFont typeface="Wingdings"/>
              <a:buChar char=""/>
              <a:tabLst>
                <a:tab pos="1332865" algn="l"/>
              </a:tabLst>
            </a:pPr>
            <a:r>
              <a:rPr sz="1800" dirty="0">
                <a:latin typeface="Arial"/>
                <a:cs typeface="Arial"/>
              </a:rPr>
              <a:t>If</a:t>
            </a:r>
            <a:r>
              <a:rPr sz="1800" spc="3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all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3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participants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pool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their</a:t>
            </a:r>
            <a:r>
              <a:rPr sz="1800" spc="3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shares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together,</a:t>
            </a:r>
            <a:r>
              <a:rPr sz="1800" spc="3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secret</a:t>
            </a:r>
            <a:r>
              <a:rPr sz="1800" spc="3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32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be 	</a:t>
            </a:r>
            <a:r>
              <a:rPr sz="1800" dirty="0">
                <a:latin typeface="Arial"/>
                <a:cs typeface="Arial"/>
              </a:rPr>
              <a:t>recovered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since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=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1</a:t>
            </a:r>
            <a:r>
              <a:rPr sz="1800" i="1" spc="247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2</a:t>
            </a:r>
            <a:r>
              <a:rPr sz="1800" i="1" spc="247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…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y</a:t>
            </a:r>
            <a:r>
              <a:rPr sz="1800" i="1" spc="-15" baseline="-20833" dirty="0">
                <a:latin typeface="Arial"/>
                <a:cs typeface="Arial"/>
              </a:rPr>
              <a:t>t-</a:t>
            </a:r>
            <a:r>
              <a:rPr sz="1800" i="1" baseline="-20833" dirty="0">
                <a:latin typeface="Arial"/>
                <a:cs typeface="Arial"/>
              </a:rPr>
              <a:t>1</a:t>
            </a:r>
            <a:r>
              <a:rPr sz="1800" i="1" spc="240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+ y</a:t>
            </a:r>
            <a:r>
              <a:rPr sz="1800" i="1" baseline="-20833" dirty="0">
                <a:latin typeface="Arial"/>
                <a:cs typeface="Arial"/>
              </a:rPr>
              <a:t>t</a:t>
            </a:r>
            <a:r>
              <a:rPr sz="1800" i="1" spc="240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mod </a:t>
            </a:r>
            <a:r>
              <a:rPr sz="1800" i="1" spc="-50" dirty="0">
                <a:latin typeface="Arial"/>
                <a:cs typeface="Arial"/>
              </a:rPr>
              <a:t>m</a:t>
            </a:r>
            <a:endParaRPr sz="1800">
              <a:latin typeface="Arial"/>
              <a:cs typeface="Arial"/>
            </a:endParaRPr>
          </a:p>
          <a:p>
            <a:pPr marL="1326515" marR="137795" lvl="1" indent="-400050">
              <a:lnSpc>
                <a:spcPts val="1970"/>
              </a:lnSpc>
              <a:spcBef>
                <a:spcPts val="360"/>
              </a:spcBef>
              <a:buClr>
                <a:srgbClr val="7030A0"/>
              </a:buClr>
              <a:buFont typeface="Wingdings"/>
              <a:buChar char=""/>
              <a:tabLst>
                <a:tab pos="1332865" algn="l"/>
              </a:tabLst>
            </a:pPr>
            <a:r>
              <a:rPr sz="1800" dirty="0">
                <a:latin typeface="Arial"/>
                <a:cs typeface="Arial"/>
              </a:rPr>
              <a:t>If</a:t>
            </a:r>
            <a:r>
              <a:rPr sz="1800" spc="18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t-</a:t>
            </a:r>
            <a:r>
              <a:rPr sz="1800" i="1" dirty="0">
                <a:latin typeface="Arial"/>
                <a:cs typeface="Arial"/>
              </a:rPr>
              <a:t>1</a:t>
            </a:r>
            <a:r>
              <a:rPr sz="1800" i="1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participants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pool</a:t>
            </a:r>
            <a:r>
              <a:rPr sz="1800" spc="1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their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shares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together,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1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secret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cannot</a:t>
            </a:r>
            <a:r>
              <a:rPr sz="1800" spc="18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be 	</a:t>
            </a:r>
            <a:r>
              <a:rPr sz="1800" spc="-10" dirty="0">
                <a:latin typeface="Arial"/>
                <a:cs typeface="Arial"/>
              </a:rPr>
              <a:t>recovered</a:t>
            </a:r>
            <a:endParaRPr sz="1800">
              <a:latin typeface="Arial"/>
              <a:cs typeface="Arial"/>
            </a:endParaRPr>
          </a:p>
          <a:p>
            <a:pPr marL="1326515" marR="137795" lvl="1" indent="-400050">
              <a:lnSpc>
                <a:spcPts val="1870"/>
              </a:lnSpc>
              <a:spcBef>
                <a:spcPts val="540"/>
              </a:spcBef>
              <a:buClr>
                <a:srgbClr val="7030A0"/>
              </a:buClr>
              <a:buFont typeface="Wingdings"/>
              <a:buChar char=""/>
              <a:tabLst>
                <a:tab pos="1332865" algn="l"/>
              </a:tabLst>
            </a:pPr>
            <a:r>
              <a:rPr sz="1800" dirty="0">
                <a:latin typeface="Arial"/>
                <a:cs typeface="Arial"/>
              </a:rPr>
              <a:t>For</a:t>
            </a:r>
            <a:r>
              <a:rPr sz="1800" spc="1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example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if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everyone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except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</a:t>
            </a:r>
            <a:r>
              <a:rPr sz="1800" i="1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collaborates,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then</a:t>
            </a:r>
            <a:r>
              <a:rPr sz="1800" spc="1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they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13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infer 	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–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i="1" spc="-25" dirty="0">
                <a:latin typeface="Arial"/>
                <a:cs typeface="Arial"/>
              </a:rPr>
              <a:t>y</a:t>
            </a:r>
            <a:r>
              <a:rPr sz="1800" i="1" spc="-37" baseline="-20833" dirty="0">
                <a:latin typeface="Arial"/>
                <a:cs typeface="Arial"/>
              </a:rPr>
              <a:t>i</a:t>
            </a:r>
            <a:endParaRPr sz="1800" baseline="-20833">
              <a:latin typeface="Arial"/>
              <a:cs typeface="Arial"/>
            </a:endParaRPr>
          </a:p>
          <a:p>
            <a:pPr marL="1326515" marR="138430" lvl="1" indent="-400050">
              <a:lnSpc>
                <a:spcPts val="1970"/>
              </a:lnSpc>
              <a:spcBef>
                <a:spcPts val="480"/>
              </a:spcBef>
              <a:buClr>
                <a:srgbClr val="7030A0"/>
              </a:buClr>
              <a:buFont typeface="Wingdings"/>
              <a:buChar char=""/>
              <a:tabLst>
                <a:tab pos="1332865" algn="l"/>
                <a:tab pos="7082155" algn="l"/>
              </a:tabLst>
            </a:pPr>
            <a:r>
              <a:rPr sz="1800" i="1" dirty="0">
                <a:latin typeface="Arial"/>
                <a:cs typeface="Arial"/>
              </a:rPr>
              <a:t>But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baseline="-20833" dirty="0">
                <a:latin typeface="Arial"/>
                <a:cs typeface="Arial"/>
              </a:rPr>
              <a:t>i</a:t>
            </a:r>
            <a:r>
              <a:rPr sz="1800" i="1" spc="352" baseline="-20833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is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uniform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random</a:t>
            </a:r>
            <a:r>
              <a:rPr sz="1800" i="1" spc="7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variable.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Hence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so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is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–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i="1" spc="-25" dirty="0">
                <a:latin typeface="Arial"/>
                <a:cs typeface="Arial"/>
              </a:rPr>
              <a:t>y</a:t>
            </a:r>
            <a:r>
              <a:rPr sz="1800" i="1" spc="-37" baseline="-20833" dirty="0">
                <a:latin typeface="Arial"/>
                <a:cs typeface="Arial"/>
              </a:rPr>
              <a:t>i</a:t>
            </a:r>
            <a:r>
              <a:rPr sz="1800" i="1" baseline="-20833" dirty="0">
                <a:latin typeface="Arial"/>
                <a:cs typeface="Arial"/>
              </a:rPr>
              <a:t>	</a:t>
            </a:r>
            <a:r>
              <a:rPr sz="1800" i="1" dirty="0">
                <a:latin typeface="Arial"/>
                <a:cs typeface="Arial"/>
              </a:rPr>
              <a:t>(all</a:t>
            </a:r>
            <a:r>
              <a:rPr sz="1800" i="1" spc="6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values 	</a:t>
            </a:r>
            <a:r>
              <a:rPr sz="1800" i="1" dirty="0">
                <a:latin typeface="Arial"/>
                <a:cs typeface="Arial"/>
              </a:rPr>
              <a:t>are</a:t>
            </a:r>
            <a:r>
              <a:rPr sz="1800" i="1" spc="-2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possible</a:t>
            </a:r>
            <a:r>
              <a:rPr sz="1800" i="1" spc="-1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for</a:t>
            </a:r>
            <a:r>
              <a:rPr sz="1800" i="1" spc="-25" dirty="0">
                <a:latin typeface="Arial"/>
                <a:cs typeface="Arial"/>
              </a:rPr>
              <a:t> M)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367" y="24940"/>
            <a:ext cx="2776448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100"/>
              </a:spcBef>
            </a:pPr>
            <a:r>
              <a:rPr dirty="0"/>
              <a:t>Access</a:t>
            </a:r>
            <a:r>
              <a:rPr spc="-85" dirty="0"/>
              <a:t> </a:t>
            </a:r>
            <a:r>
              <a:rPr spc="-10" dirty="0"/>
              <a:t>Structures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44220"/>
            <a:ext cx="8077834" cy="528066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2100" marR="5080" indent="-279400" algn="just">
              <a:lnSpc>
                <a:spcPct val="79200"/>
              </a:lnSpc>
              <a:spcBef>
                <a:spcPts val="600"/>
              </a:spcBef>
              <a:buFont typeface="Wingdings"/>
              <a:buChar char=""/>
              <a:tabLst>
                <a:tab pos="292100" algn="l"/>
                <a:tab pos="301625" algn="l"/>
              </a:tabLst>
            </a:pPr>
            <a:r>
              <a:rPr sz="2000" dirty="0">
                <a:solidFill>
                  <a:srgbClr val="7030A0"/>
                </a:solidFill>
                <a:latin typeface="Arial"/>
                <a:cs typeface="Arial"/>
              </a:rPr>
              <a:t>	</a:t>
            </a:r>
            <a:r>
              <a:rPr sz="2000" dirty="0">
                <a:latin typeface="Arial"/>
                <a:cs typeface="Arial"/>
              </a:rPr>
              <a:t>Sometimes</a:t>
            </a:r>
            <a:r>
              <a:rPr sz="2000" spc="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may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impose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different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types</a:t>
            </a:r>
            <a:r>
              <a:rPr sz="2000" spc="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constraints</a:t>
            </a:r>
            <a:r>
              <a:rPr sz="2000" spc="10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on </a:t>
            </a:r>
            <a:r>
              <a:rPr sz="2000" dirty="0">
                <a:latin typeface="Arial"/>
                <a:cs typeface="Arial"/>
              </a:rPr>
              <a:t>which</a:t>
            </a:r>
            <a:r>
              <a:rPr sz="2000" spc="5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groups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participants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recover</a:t>
            </a:r>
            <a:r>
              <a:rPr sz="2000" spc="6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60" dirty="0">
                <a:latin typeface="Arial"/>
                <a:cs typeface="Arial"/>
              </a:rPr>
              <a:t>  </a:t>
            </a:r>
            <a:r>
              <a:rPr sz="2000" dirty="0">
                <a:solidFill>
                  <a:srgbClr val="3366FF"/>
                </a:solidFill>
                <a:latin typeface="Arial"/>
                <a:cs typeface="Arial"/>
              </a:rPr>
              <a:t>[Ito,</a:t>
            </a:r>
            <a:r>
              <a:rPr sz="2000" spc="60" dirty="0">
                <a:solidFill>
                  <a:srgbClr val="3366FF"/>
                </a:solidFill>
                <a:latin typeface="Arial"/>
                <a:cs typeface="Arial"/>
              </a:rPr>
              <a:t>  </a:t>
            </a:r>
            <a:r>
              <a:rPr sz="2000" spc="-10" dirty="0">
                <a:solidFill>
                  <a:srgbClr val="3366FF"/>
                </a:solidFill>
                <a:latin typeface="Arial"/>
                <a:cs typeface="Arial"/>
              </a:rPr>
              <a:t>Saito, </a:t>
            </a:r>
            <a:r>
              <a:rPr sz="2000" dirty="0">
                <a:solidFill>
                  <a:srgbClr val="3366FF"/>
                </a:solidFill>
                <a:latin typeface="Arial"/>
                <a:cs typeface="Arial"/>
              </a:rPr>
              <a:t>Nishizeki</a:t>
            </a:r>
            <a:r>
              <a:rPr sz="2000" spc="-105" dirty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3366FF"/>
                </a:solidFill>
                <a:latin typeface="Arial"/>
                <a:cs typeface="Arial"/>
              </a:rPr>
              <a:t>’87]</a:t>
            </a:r>
            <a:endParaRPr sz="2000">
              <a:latin typeface="Arial"/>
              <a:cs typeface="Arial"/>
            </a:endParaRPr>
          </a:p>
          <a:p>
            <a:pPr marL="301625" indent="-288925" algn="just">
              <a:lnSpc>
                <a:spcPts val="2375"/>
              </a:lnSpc>
              <a:buClr>
                <a:srgbClr val="7030A0"/>
              </a:buClr>
              <a:buFont typeface="Wingdings"/>
              <a:buChar char=""/>
              <a:tabLst>
                <a:tab pos="301625" algn="l"/>
              </a:tabLst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most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general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situation: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Let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P.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20" dirty="0">
                <a:latin typeface="Arial"/>
                <a:cs typeface="Arial"/>
              </a:rPr>
              <a:t> want</a:t>
            </a:r>
            <a:endParaRPr sz="2000">
              <a:latin typeface="Arial"/>
              <a:cs typeface="Arial"/>
            </a:endParaRPr>
          </a:p>
          <a:p>
            <a:pPr marL="770890" lvl="1" indent="-288290" algn="just">
              <a:lnSpc>
                <a:spcPts val="2155"/>
              </a:lnSpc>
              <a:buClr>
                <a:srgbClr val="7030A0"/>
              </a:buClr>
              <a:buFont typeface="Wingdings"/>
              <a:buChar char="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every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subset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Γ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able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recover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secret</a:t>
            </a:r>
            <a:endParaRPr sz="1800">
              <a:latin typeface="Arial"/>
              <a:cs typeface="Arial"/>
            </a:endParaRPr>
          </a:p>
          <a:p>
            <a:pPr marL="770890" lvl="1" indent="-288290" algn="just">
              <a:lnSpc>
                <a:spcPts val="2135"/>
              </a:lnSpc>
              <a:spcBef>
                <a:spcPts val="40"/>
              </a:spcBef>
              <a:buClr>
                <a:srgbClr val="7030A0"/>
              </a:buClr>
              <a:buFont typeface="Wingdings"/>
              <a:buChar char="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every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other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subset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able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recover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secret</a:t>
            </a:r>
            <a:endParaRPr sz="1800">
              <a:latin typeface="Arial"/>
              <a:cs typeface="Arial"/>
            </a:endParaRPr>
          </a:p>
          <a:p>
            <a:pPr marL="301625" indent="-288925" algn="just">
              <a:lnSpc>
                <a:spcPts val="2135"/>
              </a:lnSpc>
              <a:buClr>
                <a:srgbClr val="7030A0"/>
              </a:buClr>
              <a:buFont typeface="Wingdings"/>
              <a:buChar char=""/>
              <a:tabLst>
                <a:tab pos="301625" algn="l"/>
              </a:tabLst>
            </a:pPr>
            <a:r>
              <a:rPr sz="2000" dirty="0">
                <a:latin typeface="Arial"/>
                <a:cs typeface="Arial"/>
              </a:rPr>
              <a:t>Γ</a:t>
            </a:r>
            <a:r>
              <a:rPr sz="2000" spc="3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called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access</a:t>
            </a:r>
            <a:r>
              <a:rPr sz="2000" i="1" spc="35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structure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any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3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called</a:t>
            </a:r>
            <a:r>
              <a:rPr sz="2000" spc="37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an</a:t>
            </a:r>
            <a:endParaRPr sz="2000">
              <a:latin typeface="Arial"/>
              <a:cs typeface="Arial"/>
            </a:endParaRPr>
          </a:p>
          <a:p>
            <a:pPr marL="292100" algn="just">
              <a:lnSpc>
                <a:spcPts val="2160"/>
              </a:lnSpc>
            </a:pPr>
            <a:r>
              <a:rPr sz="2000" i="1" dirty="0">
                <a:latin typeface="Arial"/>
                <a:cs typeface="Arial"/>
              </a:rPr>
              <a:t>authorized</a:t>
            </a:r>
            <a:r>
              <a:rPr sz="2000" i="1" spc="-105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subset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2000">
              <a:latin typeface="Arial"/>
              <a:cs typeface="Arial"/>
            </a:endParaRPr>
          </a:p>
          <a:p>
            <a:pPr marL="292100" marR="5080" indent="-279400" algn="just">
              <a:lnSpc>
                <a:spcPct val="79600"/>
              </a:lnSpc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Definition:</a:t>
            </a:r>
            <a:r>
              <a:rPr sz="2000" spc="14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145" dirty="0">
                <a:latin typeface="Arial"/>
                <a:cs typeface="Arial"/>
              </a:rPr>
              <a:t>  </a:t>
            </a:r>
            <a:r>
              <a:rPr sz="2000" i="1" dirty="0">
                <a:latin typeface="Arial"/>
                <a:cs typeface="Arial"/>
              </a:rPr>
              <a:t>perfect</a:t>
            </a:r>
            <a:r>
              <a:rPr sz="2000" i="1" spc="14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14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sharing</a:t>
            </a:r>
            <a:r>
              <a:rPr sz="2000" spc="14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scheme</a:t>
            </a:r>
            <a:r>
              <a:rPr sz="2000" spc="14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realizing</a:t>
            </a:r>
            <a:r>
              <a:rPr sz="2000" spc="14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145" dirty="0">
                <a:latin typeface="Arial"/>
                <a:cs typeface="Arial"/>
              </a:rPr>
              <a:t>  </a:t>
            </a:r>
            <a:r>
              <a:rPr sz="2000" spc="-10" dirty="0">
                <a:latin typeface="Arial"/>
                <a:cs typeface="Arial"/>
              </a:rPr>
              <a:t>access </a:t>
            </a:r>
            <a:r>
              <a:rPr sz="2000" dirty="0">
                <a:latin typeface="Arial"/>
                <a:cs typeface="Arial"/>
              </a:rPr>
              <a:t>structure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scheme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among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participants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25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following </a:t>
            </a:r>
            <a:r>
              <a:rPr sz="2000" spc="-20" dirty="0">
                <a:latin typeface="Arial"/>
                <a:cs typeface="Arial"/>
              </a:rPr>
              <a:t>hold</a:t>
            </a:r>
            <a:endParaRPr sz="2000">
              <a:latin typeface="Arial"/>
              <a:cs typeface="Arial"/>
            </a:endParaRPr>
          </a:p>
          <a:p>
            <a:pPr marL="292100" marR="5080" indent="-279400" algn="just">
              <a:lnSpc>
                <a:spcPts val="1920"/>
              </a:lnSpc>
              <a:spcBef>
                <a:spcPts val="445"/>
              </a:spcBef>
              <a:buSzPct val="50000"/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2000" dirty="0">
                <a:solidFill>
                  <a:srgbClr val="7030A0"/>
                </a:solidFill>
                <a:latin typeface="Arial"/>
                <a:cs typeface="Arial"/>
              </a:rPr>
              <a:t>	</a:t>
            </a:r>
            <a:r>
              <a:rPr sz="2000" dirty="0">
                <a:latin typeface="Arial"/>
                <a:cs typeface="Arial"/>
              </a:rPr>
              <a:t>Any</a:t>
            </a:r>
            <a:r>
              <a:rPr sz="2000" spc="2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authorized</a:t>
            </a:r>
            <a:r>
              <a:rPr sz="2000" spc="2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2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2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determine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2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they </a:t>
            </a:r>
            <a:r>
              <a:rPr sz="2000" dirty="0">
                <a:latin typeface="Arial"/>
                <a:cs typeface="Arial"/>
              </a:rPr>
              <a:t>pool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their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shares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together</a:t>
            </a:r>
            <a:endParaRPr sz="2000">
              <a:latin typeface="Arial"/>
              <a:cs typeface="Arial"/>
            </a:endParaRPr>
          </a:p>
          <a:p>
            <a:pPr marL="292100" marR="5080" indent="-279400" algn="just">
              <a:lnSpc>
                <a:spcPts val="1920"/>
              </a:lnSpc>
              <a:spcBef>
                <a:spcPts val="560"/>
              </a:spcBef>
              <a:buSzPct val="50000"/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2000" dirty="0">
                <a:solidFill>
                  <a:srgbClr val="7030A0"/>
                </a:solidFill>
                <a:latin typeface="Arial"/>
                <a:cs typeface="Arial"/>
              </a:rPr>
              <a:t>	</a:t>
            </a:r>
            <a:r>
              <a:rPr sz="2000" dirty="0">
                <a:latin typeface="Arial"/>
                <a:cs typeface="Arial"/>
              </a:rPr>
              <a:t>Any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unathorized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determine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nothing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about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M </a:t>
            </a:r>
            <a:r>
              <a:rPr sz="2000" dirty="0">
                <a:latin typeface="Arial"/>
                <a:cs typeface="Arial"/>
              </a:rPr>
              <a:t>(all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possible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equally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likely)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Shamir’s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(t,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n)-</a:t>
            </a:r>
            <a:r>
              <a:rPr sz="2000" dirty="0">
                <a:latin typeface="Arial"/>
                <a:cs typeface="Arial"/>
              </a:rPr>
              <a:t>threshold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scheme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realizes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access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structure</a:t>
            </a:r>
            <a:endParaRPr sz="2000">
              <a:latin typeface="Arial"/>
              <a:cs typeface="Arial"/>
            </a:endParaRPr>
          </a:p>
          <a:p>
            <a:pPr marL="205295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Γ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{S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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P: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|S|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≥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t}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367" y="24940"/>
            <a:ext cx="2776448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100"/>
              </a:spcBef>
            </a:pPr>
            <a:r>
              <a:rPr dirty="0"/>
              <a:t>Access</a:t>
            </a:r>
            <a:r>
              <a:rPr spc="-85" dirty="0"/>
              <a:t> </a:t>
            </a:r>
            <a:r>
              <a:rPr spc="-10" dirty="0"/>
              <a:t>Structures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85140" y="746760"/>
            <a:ext cx="7636509" cy="5219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63500" algn="just">
              <a:lnSpc>
                <a:spcPct val="100000"/>
              </a:lnSpc>
              <a:spcBef>
                <a:spcPts val="280"/>
              </a:spcBef>
            </a:pPr>
            <a:r>
              <a:rPr sz="2000" dirty="0">
                <a:latin typeface="Arial"/>
                <a:cs typeface="Arial"/>
              </a:rPr>
              <a:t>Access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structures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usually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satisfy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FF0000"/>
                </a:solidFill>
                <a:latin typeface="Arial"/>
                <a:cs typeface="Arial"/>
              </a:rPr>
              <a:t>monotone</a:t>
            </a:r>
            <a:r>
              <a:rPr sz="2000" i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i="1" spc="-10" dirty="0">
                <a:solidFill>
                  <a:srgbClr val="FF0000"/>
                </a:solidFill>
                <a:latin typeface="Arial"/>
                <a:cs typeface="Arial"/>
              </a:rPr>
              <a:t>property:</a:t>
            </a:r>
            <a:endParaRPr sz="2000">
              <a:latin typeface="Arial"/>
              <a:cs typeface="Arial"/>
            </a:endParaRPr>
          </a:p>
          <a:p>
            <a:pPr marL="63500" algn="just">
              <a:lnSpc>
                <a:spcPct val="100000"/>
              </a:lnSpc>
              <a:spcBef>
                <a:spcPts val="180"/>
              </a:spcBef>
            </a:pPr>
            <a:r>
              <a:rPr sz="2000" dirty="0">
                <a:latin typeface="Arial"/>
                <a:cs typeface="Arial"/>
              </a:rPr>
              <a:t>If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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superset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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T),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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 marL="63500" marR="55244" algn="just">
              <a:lnSpc>
                <a:spcPct val="90000"/>
              </a:lnSpc>
              <a:spcBef>
                <a:spcPts val="540"/>
              </a:spcBef>
            </a:pPr>
            <a:r>
              <a:rPr sz="2000" dirty="0">
                <a:latin typeface="Arial"/>
                <a:cs typeface="Arial"/>
              </a:rPr>
              <a:t>(if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people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recover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secret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pooling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their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shares </a:t>
            </a:r>
            <a:r>
              <a:rPr sz="2000" dirty="0">
                <a:latin typeface="Arial"/>
                <a:cs typeface="Arial"/>
              </a:rPr>
              <a:t>together,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then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any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more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people</a:t>
            </a:r>
            <a:r>
              <a:rPr sz="2000" spc="-20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 </a:t>
            </a:r>
            <a:r>
              <a:rPr sz="2000" dirty="0">
                <a:latin typeface="Arial"/>
                <a:cs typeface="Arial"/>
              </a:rPr>
              <a:t>also</a:t>
            </a:r>
            <a:r>
              <a:rPr sz="2000" spc="48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recover</a:t>
            </a:r>
            <a:r>
              <a:rPr sz="2000" spc="-25" dirty="0">
                <a:latin typeface="Arial"/>
                <a:cs typeface="Arial"/>
              </a:rPr>
              <a:t>  the </a:t>
            </a:r>
            <a:r>
              <a:rPr sz="2000" spc="-10" dirty="0">
                <a:latin typeface="Arial"/>
                <a:cs typeface="Arial"/>
              </a:rPr>
              <a:t>secret)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2000">
              <a:latin typeface="Arial"/>
              <a:cs typeface="Arial"/>
            </a:endParaRPr>
          </a:p>
          <a:p>
            <a:pPr marL="63500" marR="55880" indent="233679">
              <a:lnSpc>
                <a:spcPts val="2480"/>
              </a:lnSpc>
              <a:buClr>
                <a:srgbClr val="7030A0"/>
              </a:buClr>
              <a:buSzPct val="75000"/>
              <a:buFont typeface="Wingdings"/>
              <a:buChar char=""/>
              <a:tabLst>
                <a:tab pos="297180" algn="l"/>
                <a:tab pos="89408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minimal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authorized</a:t>
            </a:r>
            <a:r>
              <a:rPr sz="2000" spc="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any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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with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≠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S,</a:t>
            </a:r>
            <a:r>
              <a:rPr sz="2000" dirty="0">
                <a:latin typeface="Arial"/>
                <a:cs typeface="Arial"/>
              </a:rPr>
              <a:t>	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400" dirty="0">
                <a:latin typeface="Symbol"/>
                <a:cs typeface="Symbol"/>
              </a:rPr>
              <a:t>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 marL="275590" indent="-212090">
              <a:lnSpc>
                <a:spcPct val="100000"/>
              </a:lnSpc>
              <a:spcBef>
                <a:spcPts val="229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75590" algn="l"/>
              </a:tabLst>
            </a:pP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4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minimal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authorized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subsets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 marL="63500" marR="55880" indent="320040">
              <a:lnSpc>
                <a:spcPts val="2220"/>
              </a:lnSpc>
              <a:spcBef>
                <a:spcPts val="42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83540" algn="l"/>
              </a:tabLst>
            </a:pP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405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called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basis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(Γ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determined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uniquely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3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39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are </a:t>
            </a:r>
            <a:r>
              <a:rPr sz="2000" dirty="0">
                <a:latin typeface="Arial"/>
                <a:cs typeface="Arial"/>
              </a:rPr>
              <a:t>given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Γ</a:t>
            </a:r>
            <a:r>
              <a:rPr sz="1950" spc="-37" baseline="-21367" dirty="0">
                <a:latin typeface="Arial"/>
                <a:cs typeface="Arial"/>
              </a:rPr>
              <a:t>0</a:t>
            </a:r>
            <a:r>
              <a:rPr sz="2000" spc="-2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20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Examples:</a:t>
            </a:r>
            <a:endParaRPr sz="2000">
              <a:latin typeface="Arial"/>
              <a:cs typeface="Arial"/>
            </a:endParaRPr>
          </a:p>
          <a:p>
            <a:pPr marL="221615" indent="-160655">
              <a:lnSpc>
                <a:spcPct val="100000"/>
              </a:lnSpc>
              <a:spcBef>
                <a:spcPts val="200"/>
              </a:spcBef>
              <a:buClr>
                <a:srgbClr val="7030A0"/>
              </a:buClr>
              <a:buSzPct val="70000"/>
              <a:buAutoNum type="arabicPeriod"/>
              <a:tabLst>
                <a:tab pos="221615" algn="l"/>
              </a:tabLst>
            </a:pPr>
            <a:r>
              <a:rPr sz="2000" dirty="0">
                <a:latin typeface="Arial"/>
                <a:cs typeface="Arial"/>
              </a:rPr>
              <a:t>Shamir’s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(t,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n)-</a:t>
            </a:r>
            <a:r>
              <a:rPr sz="2000" dirty="0">
                <a:latin typeface="Arial"/>
                <a:cs typeface="Arial"/>
              </a:rPr>
              <a:t>threshold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scheme: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5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{S: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|S|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t}</a:t>
            </a:r>
            <a:endParaRPr sz="2000">
              <a:latin typeface="Arial"/>
              <a:cs typeface="Arial"/>
            </a:endParaRPr>
          </a:p>
          <a:p>
            <a:pPr marL="221615" indent="-160655">
              <a:lnSpc>
                <a:spcPct val="100000"/>
              </a:lnSpc>
              <a:spcBef>
                <a:spcPts val="200"/>
              </a:spcBef>
              <a:buClr>
                <a:srgbClr val="7030A0"/>
              </a:buClr>
              <a:buSzPct val="70000"/>
              <a:buAutoNum type="arabicPeriod"/>
              <a:tabLst>
                <a:tab pos="221615" algn="l"/>
              </a:tabLst>
            </a:pPr>
            <a:r>
              <a:rPr sz="2000" dirty="0">
                <a:latin typeface="Arial"/>
                <a:cs typeface="Arial"/>
              </a:rPr>
              <a:t>If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8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 {1,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4},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{1,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4},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{2,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3}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} </a:t>
            </a:r>
            <a:r>
              <a:rPr sz="2000" spc="-20" dirty="0">
                <a:latin typeface="Arial"/>
                <a:cs typeface="Arial"/>
              </a:rPr>
              <a:t>then</a:t>
            </a:r>
            <a:endParaRPr sz="2000">
              <a:latin typeface="Arial"/>
              <a:cs typeface="Arial"/>
            </a:endParaRPr>
          </a:p>
          <a:p>
            <a:pPr marL="909955">
              <a:lnSpc>
                <a:spcPct val="100000"/>
              </a:lnSpc>
              <a:spcBef>
                <a:spcPts val="355"/>
              </a:spcBef>
              <a:tabLst>
                <a:tab pos="2019300" algn="l"/>
              </a:tabLst>
            </a:pPr>
            <a:r>
              <a:rPr sz="2000" dirty="0">
                <a:latin typeface="Arial"/>
                <a:cs typeface="Arial"/>
              </a:rPr>
              <a:t>Γ =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92" baseline="-21367" dirty="0">
                <a:latin typeface="Arial"/>
                <a:cs typeface="Arial"/>
              </a:rPr>
              <a:t> </a:t>
            </a:r>
            <a:r>
              <a:rPr sz="2400" spc="-50" dirty="0">
                <a:latin typeface="Symbol"/>
                <a:cs typeface="Symbol"/>
              </a:rPr>
              <a:t>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{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{1,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3},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{2,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4},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{1,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4}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367" y="24940"/>
            <a:ext cx="2776448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100"/>
              </a:spcBef>
            </a:pPr>
            <a:r>
              <a:rPr dirty="0"/>
              <a:t>Monotone</a:t>
            </a:r>
            <a:r>
              <a:rPr spc="-40" dirty="0"/>
              <a:t> </a:t>
            </a:r>
            <a:r>
              <a:rPr spc="-10" dirty="0"/>
              <a:t>Circuits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72440" y="748171"/>
            <a:ext cx="7651750" cy="480250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88290" indent="-212090">
              <a:lnSpc>
                <a:spcPct val="100000"/>
              </a:lnSpc>
              <a:spcBef>
                <a:spcPts val="26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882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boolean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with</a:t>
            </a:r>
            <a:endParaRPr sz="2000">
              <a:latin typeface="Arial"/>
              <a:cs typeface="Arial"/>
            </a:endParaRPr>
          </a:p>
          <a:p>
            <a:pPr marL="546100" marR="68580" lvl="1" indent="268605">
              <a:lnSpc>
                <a:spcPts val="1970"/>
              </a:lnSpc>
              <a:spcBef>
                <a:spcPts val="380"/>
              </a:spcBef>
              <a:buClr>
                <a:srgbClr val="7030A0"/>
              </a:buClr>
              <a:buFont typeface="Wingdings"/>
              <a:buChar char=""/>
              <a:tabLst>
                <a:tab pos="814705" algn="l"/>
              </a:tabLst>
            </a:pPr>
            <a:r>
              <a:rPr sz="1800" i="1" dirty="0">
                <a:latin typeface="Arial"/>
                <a:cs typeface="Arial"/>
              </a:rPr>
              <a:t>n</a:t>
            </a:r>
            <a:r>
              <a:rPr sz="1800" i="1" spc="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boolean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inputs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baseline="-20833" dirty="0">
                <a:latin typeface="Arial"/>
                <a:cs typeface="Arial"/>
              </a:rPr>
              <a:t>1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dirty="0">
                <a:latin typeface="Arial"/>
                <a:cs typeface="Arial"/>
              </a:rPr>
              <a:t>,…,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baseline="-20833" dirty="0">
                <a:latin typeface="Arial"/>
                <a:cs typeface="Arial"/>
              </a:rPr>
              <a:t>n</a:t>
            </a:r>
            <a:r>
              <a:rPr sz="1800" spc="38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corresponding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participants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</a:t>
            </a:r>
            <a:r>
              <a:rPr sz="1800" spc="-37" baseline="-20833" dirty="0">
                <a:latin typeface="Arial"/>
                <a:cs typeface="Arial"/>
              </a:rPr>
              <a:t>1</a:t>
            </a:r>
            <a:r>
              <a:rPr sz="1800" spc="-25" dirty="0">
                <a:latin typeface="Arial"/>
                <a:cs typeface="Arial"/>
              </a:rPr>
              <a:t>,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dirty="0">
                <a:latin typeface="Arial"/>
                <a:cs typeface="Arial"/>
              </a:rPr>
              <a:t>,…,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P</a:t>
            </a:r>
            <a:r>
              <a:rPr sz="1800" spc="-37" baseline="-20833" dirty="0">
                <a:latin typeface="Arial"/>
                <a:cs typeface="Arial"/>
              </a:rPr>
              <a:t>n</a:t>
            </a:r>
            <a:endParaRPr sz="1800" baseline="-20833">
              <a:latin typeface="Arial"/>
              <a:cs typeface="Arial"/>
            </a:endParaRPr>
          </a:p>
          <a:p>
            <a:pPr marL="788670" lvl="1" indent="-242570">
              <a:lnSpc>
                <a:spcPct val="100000"/>
              </a:lnSpc>
              <a:spcBef>
                <a:spcPts val="135"/>
              </a:spcBef>
              <a:buClr>
                <a:srgbClr val="7030A0"/>
              </a:buClr>
              <a:buFont typeface="Wingdings"/>
              <a:buChar char=""/>
              <a:tabLst>
                <a:tab pos="788670" algn="l"/>
              </a:tabLst>
            </a:pPr>
            <a:r>
              <a:rPr sz="1800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boolean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  <a:p>
            <a:pPr marL="788670" lvl="1" indent="-242570">
              <a:lnSpc>
                <a:spcPct val="100000"/>
              </a:lnSpc>
              <a:spcBef>
                <a:spcPts val="240"/>
              </a:spcBef>
              <a:buClr>
                <a:srgbClr val="7030A0"/>
              </a:buClr>
              <a:buFont typeface="Wingdings"/>
              <a:buChar char=""/>
              <a:tabLst>
                <a:tab pos="788670" algn="l"/>
              </a:tabLst>
            </a:pPr>
            <a:r>
              <a:rPr sz="1800" dirty="0">
                <a:latin typeface="Arial"/>
                <a:cs typeface="Arial"/>
              </a:rPr>
              <a:t>only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gates</a:t>
            </a:r>
            <a:endParaRPr sz="1800">
              <a:latin typeface="Arial"/>
              <a:cs typeface="Arial"/>
            </a:endParaRPr>
          </a:p>
          <a:p>
            <a:pPr marL="546100" marR="68580" lvl="1" indent="261620">
              <a:lnSpc>
                <a:spcPts val="1970"/>
              </a:lnSpc>
              <a:spcBef>
                <a:spcPts val="464"/>
              </a:spcBef>
              <a:buClr>
                <a:srgbClr val="7030A0"/>
              </a:buClr>
              <a:buFont typeface="Wingdings"/>
              <a:buChar char=""/>
              <a:tabLst>
                <a:tab pos="807720" algn="l"/>
              </a:tabLst>
            </a:pPr>
            <a:r>
              <a:rPr sz="1800" dirty="0">
                <a:latin typeface="Arial"/>
                <a:cs typeface="Arial"/>
              </a:rPr>
              <a:t>each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gate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have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arbitrary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fan-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(input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wires)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but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fan-</a:t>
            </a:r>
            <a:r>
              <a:rPr sz="1800" dirty="0">
                <a:latin typeface="Arial"/>
                <a:cs typeface="Arial"/>
              </a:rPr>
              <a:t>out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(1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20" dirty="0">
                <a:latin typeface="Arial"/>
                <a:cs typeface="Arial"/>
              </a:rPr>
              <a:t> wire)</a:t>
            </a:r>
            <a:endParaRPr sz="1800">
              <a:latin typeface="Arial"/>
              <a:cs typeface="Arial"/>
            </a:endParaRPr>
          </a:p>
          <a:p>
            <a:pPr marL="288290" indent="-212090">
              <a:lnSpc>
                <a:spcPct val="100000"/>
              </a:lnSpc>
              <a:spcBef>
                <a:spcPts val="16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88290" algn="l"/>
              </a:tabLst>
            </a:pPr>
            <a:r>
              <a:rPr sz="2000" dirty="0">
                <a:latin typeface="Arial"/>
                <a:cs typeface="Arial"/>
              </a:rPr>
              <a:t>Such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called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monotone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circuits</a:t>
            </a:r>
            <a:endParaRPr sz="2000">
              <a:latin typeface="Arial"/>
              <a:cs typeface="Arial"/>
            </a:endParaRPr>
          </a:p>
          <a:p>
            <a:pPr marL="546100" marR="67945" lvl="1" indent="314325">
              <a:lnSpc>
                <a:spcPts val="1970"/>
              </a:lnSpc>
              <a:spcBef>
                <a:spcPts val="400"/>
              </a:spcBef>
              <a:buClr>
                <a:srgbClr val="7030A0"/>
              </a:buClr>
              <a:buFont typeface="Wingdings"/>
              <a:buChar char=""/>
              <a:tabLst>
                <a:tab pos="860425" algn="l"/>
                <a:tab pos="2022475" algn="l"/>
              </a:tabLst>
            </a:pPr>
            <a:r>
              <a:rPr sz="1800" spc="-10" dirty="0">
                <a:latin typeface="Arial"/>
                <a:cs typeface="Arial"/>
              </a:rPr>
              <a:t>changing</a:t>
            </a:r>
            <a:r>
              <a:rPr sz="1800" dirty="0">
                <a:latin typeface="Arial"/>
                <a:cs typeface="Arial"/>
              </a:rPr>
              <a:t>	any</a:t>
            </a:r>
            <a:r>
              <a:rPr sz="1800" spc="2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0</a:t>
            </a:r>
            <a:r>
              <a:rPr sz="1800" spc="2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can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never</a:t>
            </a:r>
            <a:r>
              <a:rPr sz="1800" spc="27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cause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27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to </a:t>
            </a:r>
            <a:r>
              <a:rPr sz="1800" dirty="0">
                <a:latin typeface="Arial"/>
                <a:cs typeface="Arial"/>
              </a:rPr>
              <a:t>change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L="351790" marR="981710" indent="-275590">
              <a:lnSpc>
                <a:spcPts val="2120"/>
              </a:lnSpc>
              <a:spcBef>
                <a:spcPts val="56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990600" algn="l"/>
              </a:tabLst>
            </a:pPr>
            <a:r>
              <a:rPr sz="2000" dirty="0">
                <a:latin typeface="Arial"/>
                <a:cs typeface="Arial"/>
              </a:rPr>
              <a:t>For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truth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assignment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boolean</a:t>
            </a:r>
            <a:r>
              <a:rPr sz="2000" spc="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variables</a:t>
            </a:r>
            <a:r>
              <a:rPr sz="2000" spc="20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let 	</a:t>
            </a:r>
            <a:r>
              <a:rPr sz="2000" dirty="0">
                <a:latin typeface="Arial"/>
                <a:cs typeface="Arial"/>
              </a:rPr>
              <a:t>S(x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2000" dirty="0">
                <a:latin typeface="Arial"/>
                <a:cs typeface="Arial"/>
              </a:rPr>
              <a:t>, x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,…, x</a:t>
            </a:r>
            <a:r>
              <a:rPr sz="1950" baseline="-21367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) =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spc="30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 x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spc="29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1}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60"/>
              </a:spcBef>
              <a:buClr>
                <a:srgbClr val="7030A0"/>
              </a:buClr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 marL="76200" marR="59055" indent="334010">
              <a:lnSpc>
                <a:spcPts val="2120"/>
              </a:lnSpc>
              <a:buClr>
                <a:srgbClr val="7030A0"/>
              </a:buClr>
              <a:buSzPct val="75000"/>
              <a:buFont typeface="Wingdings"/>
              <a:buChar char=""/>
              <a:tabLst>
                <a:tab pos="410209" algn="l"/>
                <a:tab pos="1120775" algn="l"/>
                <a:tab pos="2381885" algn="l"/>
                <a:tab pos="3176270" algn="l"/>
                <a:tab pos="4705350" algn="l"/>
                <a:tab pos="5048250" algn="l"/>
                <a:tab pos="5532755" algn="l"/>
                <a:tab pos="6793865" algn="l"/>
              </a:tabLst>
            </a:pPr>
            <a:r>
              <a:rPr sz="2000" spc="-20" dirty="0">
                <a:latin typeface="Arial"/>
                <a:cs typeface="Arial"/>
              </a:rPr>
              <a:t>Each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monotone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circuit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corresponds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to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the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monotone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access </a:t>
            </a:r>
            <a:r>
              <a:rPr sz="2000" dirty="0">
                <a:latin typeface="Arial"/>
                <a:cs typeface="Arial"/>
              </a:rPr>
              <a:t>structure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Γ(C)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= {S(x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1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2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,…,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C(x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1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2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,…,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sz="1950" baseline="-21367" dirty="0">
                <a:solidFill>
                  <a:srgbClr val="FF26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= 1 (i.e.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y=1)}</a:t>
            </a:r>
            <a:endParaRPr sz="2000">
              <a:latin typeface="Arial"/>
              <a:cs typeface="Arial"/>
            </a:endParaRPr>
          </a:p>
          <a:p>
            <a:pPr marL="707390" lvl="1" indent="-161290">
              <a:lnSpc>
                <a:spcPct val="100000"/>
              </a:lnSpc>
              <a:spcBef>
                <a:spcPts val="245"/>
              </a:spcBef>
              <a:buClr>
                <a:srgbClr val="7030A0"/>
              </a:buClr>
              <a:buSzPct val="63157"/>
              <a:buFont typeface="Wingdings"/>
              <a:buChar char=""/>
              <a:tabLst>
                <a:tab pos="707390" algn="l"/>
              </a:tabLst>
            </a:pPr>
            <a:r>
              <a:rPr sz="1900" dirty="0">
                <a:latin typeface="Arial"/>
                <a:cs typeface="Arial"/>
              </a:rPr>
              <a:t>Follows</a:t>
            </a:r>
            <a:r>
              <a:rPr sz="1900" spc="-5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from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monotonicity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of</a:t>
            </a:r>
            <a:r>
              <a:rPr sz="1900" spc="-50" dirty="0">
                <a:latin typeface="Arial"/>
                <a:cs typeface="Arial"/>
              </a:rPr>
              <a:t> </a:t>
            </a:r>
            <a:r>
              <a:rPr sz="1900" dirty="0">
                <a:latin typeface="Arial"/>
                <a:cs typeface="Arial"/>
              </a:rPr>
              <a:t>the</a:t>
            </a:r>
            <a:r>
              <a:rPr sz="1900" spc="-45" dirty="0">
                <a:latin typeface="Arial"/>
                <a:cs typeface="Arial"/>
              </a:rPr>
              <a:t> </a:t>
            </a:r>
            <a:r>
              <a:rPr sz="1900" spc="-10" dirty="0">
                <a:latin typeface="Arial"/>
                <a:cs typeface="Arial"/>
              </a:rPr>
              <a:t>circuit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52070"/>
            <a:ext cx="7611109" cy="4088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005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9933"/>
                </a:solidFill>
                <a:latin typeface="Arial"/>
                <a:cs typeface="Arial"/>
              </a:rPr>
              <a:t>The</a:t>
            </a:r>
            <a:r>
              <a:rPr sz="2400" b="1" spc="-45" dirty="0">
                <a:solidFill>
                  <a:srgbClr val="FF993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9933"/>
                </a:solidFill>
                <a:latin typeface="Arial"/>
                <a:cs typeface="Arial"/>
              </a:rPr>
              <a:t>Monotone</a:t>
            </a:r>
            <a:r>
              <a:rPr sz="2400" b="1" spc="-40" dirty="0">
                <a:solidFill>
                  <a:srgbClr val="FF993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9933"/>
                </a:solidFill>
                <a:latin typeface="Arial"/>
                <a:cs typeface="Arial"/>
              </a:rPr>
              <a:t>Circuit</a:t>
            </a:r>
            <a:r>
              <a:rPr sz="2400" b="1" spc="-45" dirty="0">
                <a:solidFill>
                  <a:srgbClr val="FF993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9933"/>
                </a:solidFill>
                <a:latin typeface="Arial"/>
                <a:cs typeface="Arial"/>
              </a:rPr>
              <a:t>Construction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2400">
              <a:latin typeface="Arial"/>
              <a:cs typeface="Arial"/>
            </a:endParaRPr>
          </a:p>
          <a:p>
            <a:pPr marL="50800" marR="43180">
              <a:lnSpc>
                <a:spcPts val="2500"/>
              </a:lnSpc>
              <a:tabLst>
                <a:tab pos="777240" algn="l"/>
                <a:tab pos="1266825" algn="l"/>
                <a:tab pos="1570355" algn="l"/>
                <a:tab pos="2534285" algn="l"/>
                <a:tab pos="3667760" algn="l"/>
                <a:tab pos="4868545" algn="l"/>
                <a:tab pos="6137275" algn="l"/>
                <a:tab pos="6610350" algn="l"/>
              </a:tabLst>
            </a:pPr>
            <a:r>
              <a:rPr sz="2400" spc="-20" dirty="0">
                <a:solidFill>
                  <a:srgbClr val="0070C0"/>
                </a:solidFill>
                <a:latin typeface="Arial"/>
                <a:cs typeface="Arial"/>
              </a:rPr>
              <a:t>Idea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25" dirty="0">
                <a:solidFill>
                  <a:srgbClr val="0070C0"/>
                </a:solidFill>
                <a:latin typeface="Arial"/>
                <a:cs typeface="Arial"/>
              </a:rPr>
              <a:t>for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50" dirty="0">
                <a:solidFill>
                  <a:srgbClr val="0070C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secret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sharing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scheme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realizing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25" dirty="0">
                <a:solidFill>
                  <a:srgbClr val="0070C0"/>
                </a:solidFill>
                <a:latin typeface="Arial"/>
                <a:cs typeface="Arial"/>
              </a:rPr>
              <a:t>an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access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structure</a:t>
            </a:r>
            <a:r>
              <a:rPr sz="2400" spc="-6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85CC"/>
                </a:solidFill>
                <a:latin typeface="Arial"/>
                <a:cs typeface="Arial"/>
              </a:rPr>
              <a:t>Γ</a:t>
            </a:r>
            <a:r>
              <a:rPr sz="2400" spc="-60" dirty="0">
                <a:solidFill>
                  <a:srgbClr val="0085C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(due</a:t>
            </a:r>
            <a:r>
              <a:rPr sz="2400" spc="-5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to</a:t>
            </a:r>
            <a:r>
              <a:rPr sz="2400" spc="-6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[Benaloh,</a:t>
            </a:r>
            <a:r>
              <a:rPr sz="2400" spc="-6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Leichter</a:t>
            </a:r>
            <a:r>
              <a:rPr sz="2400" spc="-6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Arial"/>
                <a:cs typeface="Arial"/>
              </a:rPr>
              <a:t>’90])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2400">
              <a:latin typeface="Arial"/>
              <a:cs typeface="Arial"/>
            </a:endParaRPr>
          </a:p>
          <a:p>
            <a:pPr marL="240665" indent="-193675" algn="just">
              <a:lnSpc>
                <a:spcPct val="100000"/>
              </a:lnSpc>
              <a:buClr>
                <a:srgbClr val="7030A0"/>
              </a:buClr>
              <a:buSzPct val="70833"/>
              <a:buAutoNum type="arabicPeriod"/>
              <a:tabLst>
                <a:tab pos="240665" algn="l"/>
              </a:tabLst>
            </a:pPr>
            <a:r>
              <a:rPr sz="2400" dirty="0">
                <a:latin typeface="Arial"/>
                <a:cs typeface="Arial"/>
              </a:rPr>
              <a:t>First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construct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circuit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such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Γ(C)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Γ</a:t>
            </a:r>
            <a:endParaRPr sz="2400">
              <a:latin typeface="Arial"/>
              <a:cs typeface="Arial"/>
            </a:endParaRPr>
          </a:p>
          <a:p>
            <a:pPr marL="50800" marR="43180" indent="-3810" algn="just">
              <a:lnSpc>
                <a:spcPct val="90700"/>
              </a:lnSpc>
              <a:spcBef>
                <a:spcPts val="590"/>
              </a:spcBef>
              <a:buClr>
                <a:srgbClr val="7030A0"/>
              </a:buClr>
              <a:buSzPct val="70833"/>
              <a:buAutoNum type="arabicPeriod"/>
              <a:tabLst>
                <a:tab pos="240665" algn="l"/>
              </a:tabLst>
            </a:pPr>
            <a:r>
              <a:rPr sz="2400" dirty="0">
                <a:latin typeface="Arial"/>
                <a:cs typeface="Arial"/>
              </a:rPr>
              <a:t>	Then</a:t>
            </a:r>
            <a:r>
              <a:rPr sz="2400" spc="5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starting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from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output,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implement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10" dirty="0">
                <a:latin typeface="Arial"/>
                <a:cs typeface="Arial"/>
              </a:rPr>
              <a:t>  </a:t>
            </a:r>
            <a:r>
              <a:rPr sz="2400" spc="-10" dirty="0">
                <a:latin typeface="Arial"/>
                <a:cs typeface="Arial"/>
              </a:rPr>
              <a:t>secret </a:t>
            </a:r>
            <a:r>
              <a:rPr sz="2400" dirty="0">
                <a:latin typeface="Arial"/>
                <a:cs typeface="Arial"/>
              </a:rPr>
              <a:t>sharing</a:t>
            </a:r>
            <a:r>
              <a:rPr sz="2400" spc="-25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scheme</a:t>
            </a:r>
            <a:r>
              <a:rPr sz="2400" spc="-25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2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each</a:t>
            </a:r>
            <a:r>
              <a:rPr sz="2400" spc="-25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gate</a:t>
            </a:r>
            <a:r>
              <a:rPr sz="2400" spc="-25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assuming</a:t>
            </a:r>
            <a:r>
              <a:rPr sz="2400" spc="-20" dirty="0">
                <a:latin typeface="Arial"/>
                <a:cs typeface="Arial"/>
              </a:rPr>
              <a:t> 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25" dirty="0">
                <a:latin typeface="Arial"/>
                <a:cs typeface="Arial"/>
              </a:rPr>
              <a:t> 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“virtual” </a:t>
            </a:r>
            <a:r>
              <a:rPr sz="2400" dirty="0">
                <a:latin typeface="Arial"/>
                <a:cs typeface="Arial"/>
              </a:rPr>
              <a:t>participants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input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wires</a:t>
            </a:r>
            <a:endParaRPr sz="2400">
              <a:latin typeface="Arial"/>
              <a:cs typeface="Arial"/>
            </a:endParaRPr>
          </a:p>
          <a:p>
            <a:pPr marL="50800" marR="43180" indent="-3810" algn="just">
              <a:lnSpc>
                <a:spcPts val="2520"/>
              </a:lnSpc>
              <a:spcBef>
                <a:spcPts val="680"/>
              </a:spcBef>
              <a:buClr>
                <a:srgbClr val="7030A0"/>
              </a:buClr>
              <a:buSzPct val="70833"/>
              <a:buAutoNum type="arabicPeriod"/>
              <a:tabLst>
                <a:tab pos="240665" algn="l"/>
              </a:tabLst>
            </a:pPr>
            <a:r>
              <a:rPr sz="2400" dirty="0">
                <a:latin typeface="Arial"/>
                <a:cs typeface="Arial"/>
              </a:rPr>
              <a:t>	The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share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each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participant</a:t>
            </a:r>
            <a:r>
              <a:rPr sz="2400" spc="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baseline="-20833" dirty="0">
                <a:latin typeface="Arial"/>
                <a:cs typeface="Arial"/>
              </a:rPr>
              <a:t>i</a:t>
            </a:r>
            <a:r>
              <a:rPr sz="2400" spc="562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</a:t>
            </a:r>
            <a:r>
              <a:rPr sz="2400" spc="1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1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values </a:t>
            </a:r>
            <a:r>
              <a:rPr sz="2400" dirty="0">
                <a:latin typeface="Arial"/>
                <a:cs typeface="Arial"/>
              </a:rPr>
              <a:t>calculated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gates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receive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</a:t>
            </a:r>
            <a:r>
              <a:rPr sz="2400" baseline="-20833" dirty="0">
                <a:latin typeface="Arial"/>
                <a:cs typeface="Arial"/>
              </a:rPr>
              <a:t>i</a:t>
            </a:r>
            <a:r>
              <a:rPr sz="2400" spc="262" baseline="-20833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input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wire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367" y="24940"/>
            <a:ext cx="5212080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45" dirty="0"/>
              <a:t> </a:t>
            </a:r>
            <a:r>
              <a:rPr dirty="0"/>
              <a:t>Monotone</a:t>
            </a:r>
            <a:r>
              <a:rPr spc="-40" dirty="0"/>
              <a:t> </a:t>
            </a:r>
            <a:r>
              <a:rPr dirty="0"/>
              <a:t>Circuit</a:t>
            </a:r>
            <a:r>
              <a:rPr spc="-45" dirty="0"/>
              <a:t> </a:t>
            </a:r>
            <a:r>
              <a:rPr spc="-10" dirty="0"/>
              <a:t>Construction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72440" y="743204"/>
            <a:ext cx="8324850" cy="557784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265"/>
              </a:spcBef>
            </a:pP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Implementing</a:t>
            </a:r>
            <a:r>
              <a:rPr sz="2400" spc="-9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Step</a:t>
            </a:r>
            <a:r>
              <a:rPr sz="2400" spc="-9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0085CC"/>
                </a:solidFill>
                <a:latin typeface="Arial"/>
                <a:cs typeface="Arial"/>
              </a:rPr>
              <a:t>1</a:t>
            </a:r>
            <a:endParaRPr sz="2400">
              <a:latin typeface="Arial"/>
              <a:cs typeface="Arial"/>
            </a:endParaRPr>
          </a:p>
          <a:p>
            <a:pPr marL="288290" indent="-212090">
              <a:lnSpc>
                <a:spcPct val="100000"/>
              </a:lnSpc>
              <a:spcBef>
                <a:spcPts val="14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88290" algn="l"/>
              </a:tabLst>
            </a:pPr>
            <a:r>
              <a:rPr sz="2000" dirty="0">
                <a:latin typeface="Arial"/>
                <a:cs typeface="Arial"/>
              </a:rPr>
              <a:t>Consider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access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structure</a:t>
            </a:r>
            <a:r>
              <a:rPr sz="2000" spc="-50" dirty="0">
                <a:latin typeface="Arial"/>
                <a:cs typeface="Arial"/>
              </a:rPr>
              <a:t> Γ</a:t>
            </a:r>
            <a:endParaRPr sz="2000">
              <a:latin typeface="Arial"/>
              <a:cs typeface="Arial"/>
            </a:endParaRPr>
          </a:p>
          <a:p>
            <a:pPr marL="288290" indent="-212090">
              <a:lnSpc>
                <a:spcPct val="100000"/>
              </a:lnSpc>
              <a:spcBef>
                <a:spcPts val="30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882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basis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 marL="288290" indent="-212090">
              <a:lnSpc>
                <a:spcPct val="100000"/>
              </a:lnSpc>
              <a:spcBef>
                <a:spcPts val="20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88290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formula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baseline="-21367" dirty="0">
                <a:latin typeface="Symbol"/>
                <a:cs typeface="Symbol"/>
              </a:rPr>
              <a:t></a:t>
            </a:r>
            <a:r>
              <a:rPr sz="1950" baseline="-21367" dirty="0">
                <a:latin typeface="Arial"/>
                <a:cs typeface="Arial"/>
              </a:rPr>
              <a:t>basis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(AND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baseline="-21367" dirty="0">
                <a:latin typeface="Symbol"/>
                <a:cs typeface="Symbol"/>
              </a:rPr>
              <a:t></a:t>
            </a:r>
            <a:r>
              <a:rPr sz="1950" baseline="-21367" dirty="0">
                <a:latin typeface="Arial"/>
                <a:cs typeface="Arial"/>
              </a:rPr>
              <a:t>B</a:t>
            </a:r>
            <a:r>
              <a:rPr sz="1950" spc="25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defines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desired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circuit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Example: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200"/>
              </a:spcBef>
            </a:pPr>
            <a:r>
              <a:rPr sz="2000" dirty="0">
                <a:latin typeface="Arial"/>
                <a:cs typeface="Arial"/>
              </a:rPr>
              <a:t>Suppose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1950" baseline="-21367" dirty="0">
                <a:latin typeface="Arial"/>
                <a:cs typeface="Arial"/>
              </a:rPr>
              <a:t>0</a:t>
            </a:r>
            <a:r>
              <a:rPr sz="1950" spc="27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{P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},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{P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3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4</a:t>
            </a:r>
            <a:r>
              <a:rPr sz="2000" dirty="0">
                <a:latin typeface="Arial"/>
                <a:cs typeface="Arial"/>
              </a:rPr>
              <a:t>},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{P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3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4</a:t>
            </a:r>
            <a:r>
              <a:rPr sz="2000" dirty="0">
                <a:latin typeface="Arial"/>
                <a:cs typeface="Arial"/>
              </a:rPr>
              <a:t>}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}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basis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Arial"/>
                <a:cs typeface="Arial"/>
              </a:rPr>
              <a:t>Then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derive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disjunctive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normal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formula:</a:t>
            </a:r>
            <a:endParaRPr sz="2000">
              <a:latin typeface="Arial"/>
              <a:cs typeface="Arial"/>
            </a:endParaRPr>
          </a:p>
          <a:p>
            <a:pPr marL="428625">
              <a:lnSpc>
                <a:spcPct val="100000"/>
              </a:lnSpc>
              <a:spcBef>
                <a:spcPts val="200"/>
              </a:spcBef>
            </a:pPr>
            <a:r>
              <a:rPr sz="2000" dirty="0">
                <a:latin typeface="Arial"/>
                <a:cs typeface="Arial"/>
              </a:rPr>
              <a:t>φ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2000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</a:t>
            </a:r>
            <a:r>
              <a:rPr sz="1950" baseline="-21367" dirty="0">
                <a:latin typeface="Arial"/>
                <a:cs typeface="Arial"/>
              </a:rPr>
              <a:t>2</a:t>
            </a:r>
            <a:r>
              <a:rPr sz="1950" spc="26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3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4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070C0"/>
                </a:solidFill>
                <a:latin typeface="Arial"/>
                <a:cs typeface="Arial"/>
              </a:rPr>
              <a:t>OR</a:t>
            </a:r>
            <a:r>
              <a:rPr sz="2000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</a:t>
            </a:r>
            <a:r>
              <a:rPr sz="1950" baseline="-21367" dirty="0">
                <a:latin typeface="Arial"/>
                <a:cs typeface="Arial"/>
              </a:rPr>
              <a:t>1</a:t>
            </a:r>
            <a:r>
              <a:rPr sz="1950" spc="27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3</a:t>
            </a:r>
            <a:r>
              <a:rPr sz="1950" spc="-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P</a:t>
            </a:r>
            <a:r>
              <a:rPr sz="1950" spc="-37" baseline="-21367" dirty="0">
                <a:latin typeface="Arial"/>
                <a:cs typeface="Arial"/>
              </a:rPr>
              <a:t>4</a:t>
            </a:r>
            <a:r>
              <a:rPr sz="2000" spc="-2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Theorem:</a:t>
            </a:r>
            <a:r>
              <a:rPr sz="2000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implementing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φ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realizes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i.e.,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Γ(C)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Γ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Observations:</a:t>
            </a:r>
            <a:endParaRPr sz="2000">
              <a:latin typeface="Arial"/>
              <a:cs typeface="Arial"/>
            </a:endParaRPr>
          </a:p>
          <a:p>
            <a:pPr marL="267335" indent="-191135">
              <a:lnSpc>
                <a:spcPct val="100000"/>
              </a:lnSpc>
              <a:spcBef>
                <a:spcPts val="17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67335" algn="l"/>
              </a:tabLst>
            </a:pPr>
            <a:r>
              <a:rPr sz="1800" dirty="0">
                <a:latin typeface="Arial"/>
                <a:cs typeface="Arial"/>
              </a:rPr>
              <a:t>C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circuit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depth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marL="76200" marR="17780" indent="307340">
              <a:lnSpc>
                <a:spcPts val="1970"/>
              </a:lnSpc>
              <a:spcBef>
                <a:spcPts val="464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383540" algn="l"/>
              </a:tabLst>
            </a:pPr>
            <a:r>
              <a:rPr sz="1800" dirty="0">
                <a:latin typeface="Arial"/>
                <a:cs typeface="Arial"/>
              </a:rPr>
              <a:t>Any</a:t>
            </a:r>
            <a:r>
              <a:rPr sz="1800" spc="4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other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formula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equivalent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φ</a:t>
            </a:r>
            <a:r>
              <a:rPr sz="1800" spc="4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good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(e.g.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we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could</a:t>
            </a:r>
            <a:r>
              <a:rPr sz="1800" spc="4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transform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φ</a:t>
            </a:r>
            <a:r>
              <a:rPr sz="1800" spc="44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to </a:t>
            </a:r>
            <a:r>
              <a:rPr sz="1800" dirty="0">
                <a:latin typeface="Arial"/>
                <a:cs typeface="Arial"/>
              </a:rPr>
              <a:t>conjunctive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normal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other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want).</a:t>
            </a:r>
            <a:endParaRPr sz="1800">
              <a:latin typeface="Arial"/>
              <a:cs typeface="Arial"/>
            </a:endParaRPr>
          </a:p>
          <a:p>
            <a:pPr marL="267335" indent="-191135">
              <a:lnSpc>
                <a:spcPct val="100000"/>
              </a:lnSpc>
              <a:spcBef>
                <a:spcPts val="13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67335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circuit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corresponding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new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formula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would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equally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good.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367" y="24940"/>
            <a:ext cx="5212080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45" dirty="0"/>
              <a:t> </a:t>
            </a:r>
            <a:r>
              <a:rPr dirty="0"/>
              <a:t>Monotone</a:t>
            </a:r>
            <a:r>
              <a:rPr spc="-40" dirty="0"/>
              <a:t> </a:t>
            </a:r>
            <a:r>
              <a:rPr dirty="0"/>
              <a:t>Circuit</a:t>
            </a:r>
            <a:r>
              <a:rPr spc="-45" dirty="0"/>
              <a:t> </a:t>
            </a:r>
            <a:r>
              <a:rPr spc="-10" dirty="0"/>
              <a:t>Construction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97840" y="764540"/>
            <a:ext cx="8325484" cy="4056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Implementing</a:t>
            </a:r>
            <a:r>
              <a:rPr sz="2400" spc="-8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cs typeface="Arial"/>
              </a:rPr>
              <a:t>Steps</a:t>
            </a:r>
            <a:r>
              <a:rPr sz="2400" spc="-9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Arial"/>
                <a:cs typeface="Arial"/>
              </a:rPr>
              <a:t>2-</a:t>
            </a:r>
            <a:r>
              <a:rPr sz="2400" spc="-50" dirty="0">
                <a:solidFill>
                  <a:srgbClr val="0070C0"/>
                </a:solidFill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2400">
              <a:latin typeface="Arial"/>
              <a:cs typeface="Arial"/>
            </a:endParaRPr>
          </a:p>
          <a:p>
            <a:pPr marL="262890" indent="-212090">
              <a:lnSpc>
                <a:spcPct val="100000"/>
              </a:lnSpc>
              <a:buClr>
                <a:srgbClr val="7030A0"/>
              </a:buClr>
              <a:buSzPct val="75000"/>
              <a:buFont typeface="Wingdings"/>
              <a:buChar char=""/>
              <a:tabLst>
                <a:tab pos="262890" algn="l"/>
              </a:tabLst>
            </a:pPr>
            <a:r>
              <a:rPr sz="2000" dirty="0">
                <a:latin typeface="Arial"/>
                <a:cs typeface="Arial"/>
              </a:rPr>
              <a:t>Assign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output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wire</a:t>
            </a:r>
            <a:endParaRPr sz="2000">
              <a:latin typeface="Arial"/>
              <a:cs typeface="Arial"/>
            </a:endParaRPr>
          </a:p>
          <a:p>
            <a:pPr marL="262890" indent="-212090">
              <a:lnSpc>
                <a:spcPct val="100000"/>
              </a:lnSpc>
              <a:spcBef>
                <a:spcPts val="200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262890" algn="l"/>
              </a:tabLst>
            </a:pPr>
            <a:r>
              <a:rPr sz="2000" dirty="0">
                <a:latin typeface="Arial"/>
                <a:cs typeface="Arial"/>
              </a:rPr>
              <a:t>Start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bottom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circuit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keep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going</a:t>
            </a:r>
            <a:r>
              <a:rPr sz="2000" spc="-25" dirty="0">
                <a:latin typeface="Arial"/>
                <a:cs typeface="Arial"/>
              </a:rPr>
              <a:t> up</a:t>
            </a:r>
            <a:endParaRPr sz="2000">
              <a:latin typeface="Arial"/>
              <a:cs typeface="Arial"/>
            </a:endParaRPr>
          </a:p>
          <a:p>
            <a:pPr marL="50800" marR="43180" indent="354330">
              <a:lnSpc>
                <a:spcPts val="2120"/>
              </a:lnSpc>
              <a:spcBef>
                <a:spcPts val="605"/>
              </a:spcBef>
              <a:buClr>
                <a:srgbClr val="7030A0"/>
              </a:buClr>
              <a:buSzPct val="75000"/>
              <a:buFont typeface="Wingdings"/>
              <a:buChar char=""/>
              <a:tabLst>
                <a:tab pos="405130" algn="l"/>
                <a:tab pos="928369" algn="l"/>
                <a:tab pos="1620520" algn="l"/>
                <a:tab pos="2298700" algn="l"/>
                <a:tab pos="2934335" algn="l"/>
                <a:tab pos="4559300" algn="l"/>
                <a:tab pos="5872480" algn="l"/>
                <a:tab pos="6367145" algn="l"/>
                <a:tab pos="6734809" algn="l"/>
                <a:tab pos="8005445" algn="l"/>
              </a:tabLst>
            </a:pPr>
            <a:r>
              <a:rPr sz="2000" spc="-25" dirty="0">
                <a:latin typeface="Arial"/>
                <a:cs typeface="Arial"/>
              </a:rPr>
              <a:t>For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0" dirty="0">
                <a:latin typeface="Arial"/>
                <a:cs typeface="Arial"/>
              </a:rPr>
              <a:t>each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AND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0" dirty="0">
                <a:latin typeface="Arial"/>
                <a:cs typeface="Arial"/>
              </a:rPr>
              <a:t>gate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encountered,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implement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the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(t,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t)-scheme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by </a:t>
            </a:r>
            <a:r>
              <a:rPr sz="2000" spc="-10" dirty="0">
                <a:latin typeface="Arial"/>
                <a:cs typeface="Arial"/>
              </a:rPr>
              <a:t>considering</a:t>
            </a:r>
            <a:endParaRPr sz="2000">
              <a:latin typeface="Arial"/>
              <a:cs typeface="Arial"/>
            </a:endParaRPr>
          </a:p>
          <a:p>
            <a:pPr marL="763270" lvl="1" indent="-242570">
              <a:lnSpc>
                <a:spcPct val="100000"/>
              </a:lnSpc>
              <a:spcBef>
                <a:spcPts val="225"/>
              </a:spcBef>
              <a:buClr>
                <a:srgbClr val="7030A0"/>
              </a:buClr>
              <a:buFont typeface="Wingdings"/>
              <a:buChar char=""/>
              <a:tabLst>
                <a:tab pos="763270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gate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participants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scheme</a:t>
            </a:r>
            <a:endParaRPr sz="1800">
              <a:latin typeface="Arial"/>
              <a:cs typeface="Arial"/>
            </a:endParaRPr>
          </a:p>
          <a:p>
            <a:pPr marL="763270" lvl="1" indent="-242570">
              <a:lnSpc>
                <a:spcPct val="100000"/>
              </a:lnSpc>
              <a:spcBef>
                <a:spcPts val="140"/>
              </a:spcBef>
              <a:buClr>
                <a:srgbClr val="7030A0"/>
              </a:buClr>
              <a:buFont typeface="Wingdings"/>
              <a:buChar char=""/>
              <a:tabLst>
                <a:tab pos="763270" algn="l"/>
              </a:tabLst>
            </a:pP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secret</a:t>
            </a:r>
            <a:endParaRPr sz="1800">
              <a:latin typeface="Arial"/>
              <a:cs typeface="Arial"/>
            </a:endParaRPr>
          </a:p>
          <a:p>
            <a:pPr marL="326390" indent="-275590">
              <a:lnSpc>
                <a:spcPct val="100000"/>
              </a:lnSpc>
              <a:spcBef>
                <a:spcPts val="955"/>
              </a:spcBef>
              <a:buClr>
                <a:srgbClr val="7030A0"/>
              </a:buClr>
              <a:buSzPct val="97500"/>
              <a:buFont typeface="Wingdings"/>
              <a:buChar char=""/>
              <a:tabLst>
                <a:tab pos="326390" algn="l"/>
              </a:tabLst>
            </a:pPr>
            <a:r>
              <a:rPr sz="2000" dirty="0">
                <a:latin typeface="Arial"/>
                <a:cs typeface="Arial"/>
              </a:rPr>
              <a:t>For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gate</a:t>
            </a:r>
            <a:endParaRPr sz="2000">
              <a:latin typeface="Arial"/>
              <a:cs typeface="Arial"/>
            </a:endParaRPr>
          </a:p>
          <a:p>
            <a:pPr marL="763270" lvl="1" indent="-242570">
              <a:lnSpc>
                <a:spcPct val="100000"/>
              </a:lnSpc>
              <a:spcBef>
                <a:spcPts val="285"/>
              </a:spcBef>
              <a:buClr>
                <a:srgbClr val="7030A0"/>
              </a:buClr>
              <a:buFont typeface="Wingdings"/>
              <a:buChar char=""/>
              <a:tabLst>
                <a:tab pos="763270" algn="l"/>
              </a:tabLst>
            </a:pPr>
            <a:r>
              <a:rPr sz="1800" dirty="0">
                <a:latin typeface="Arial"/>
                <a:cs typeface="Arial"/>
              </a:rPr>
              <a:t>assign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wire</a:t>
            </a:r>
            <a:endParaRPr sz="1800">
              <a:latin typeface="Arial"/>
              <a:cs typeface="Arial"/>
            </a:endParaRPr>
          </a:p>
          <a:p>
            <a:pPr marL="50800" marR="43180" indent="295275">
              <a:lnSpc>
                <a:spcPts val="2340"/>
              </a:lnSpc>
              <a:spcBef>
                <a:spcPts val="1080"/>
              </a:spcBef>
              <a:buClr>
                <a:srgbClr val="7030A0"/>
              </a:buClr>
              <a:buSzPct val="97500"/>
              <a:buFont typeface="Wingdings"/>
              <a:buChar char=""/>
              <a:tabLst>
                <a:tab pos="346075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share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participant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spc="330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consists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input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wires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that </a:t>
            </a:r>
            <a:r>
              <a:rPr sz="2000" dirty="0">
                <a:latin typeface="Arial"/>
                <a:cs typeface="Arial"/>
              </a:rPr>
              <a:t>start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from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x</a:t>
            </a:r>
            <a:r>
              <a:rPr sz="1950" spc="-37" baseline="-21367" dirty="0">
                <a:latin typeface="Arial"/>
                <a:cs typeface="Arial"/>
              </a:rPr>
              <a:t>i</a:t>
            </a:r>
            <a:endParaRPr sz="1950" baseline="-21367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5212080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45" dirty="0"/>
              <a:t> </a:t>
            </a:r>
            <a:r>
              <a:rPr dirty="0"/>
              <a:t>Monotone</a:t>
            </a:r>
            <a:r>
              <a:rPr spc="-40" dirty="0"/>
              <a:t> </a:t>
            </a:r>
            <a:r>
              <a:rPr dirty="0"/>
              <a:t>Circuit</a:t>
            </a:r>
            <a:r>
              <a:rPr spc="-45" dirty="0"/>
              <a:t> </a:t>
            </a:r>
            <a:r>
              <a:rPr spc="-10" dirty="0"/>
              <a:t>Construction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18142" y="2494597"/>
            <a:ext cx="2705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Symbol"/>
                <a:cs typeface="Symbol"/>
              </a:rPr>
              <a:t>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59849" y="2494597"/>
            <a:ext cx="2705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Symbol"/>
                <a:cs typeface="Symbol"/>
              </a:rPr>
              <a:t>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88649" y="2494597"/>
            <a:ext cx="2705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Symbol"/>
                <a:cs typeface="Symbol"/>
              </a:rPr>
              <a:t>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9117" y="3797934"/>
            <a:ext cx="2705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0" dirty="0">
                <a:latin typeface="Symbol"/>
                <a:cs typeface="Symbol"/>
              </a:rPr>
              <a:t></a:t>
            </a:r>
            <a:endParaRPr sz="3200">
              <a:latin typeface="Symbol"/>
              <a:cs typeface="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2999" y="1428749"/>
            <a:ext cx="0" cy="1212850"/>
          </a:xfrm>
          <a:custGeom>
            <a:avLst/>
            <a:gdLst/>
            <a:ahLst/>
            <a:cxnLst/>
            <a:rect l="l" t="t" r="r" b="b"/>
            <a:pathLst>
              <a:path h="1212850">
                <a:moveTo>
                  <a:pt x="0" y="0"/>
                </a:moveTo>
                <a:lnTo>
                  <a:pt x="0" y="1212849"/>
                </a:lnTo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96852" y="1010920"/>
            <a:ext cx="2978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x</a:t>
            </a:r>
            <a:r>
              <a:rPr sz="1950" spc="-37" baseline="-21367" dirty="0"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1290" y="1010920"/>
            <a:ext cx="2978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x</a:t>
            </a:r>
            <a:r>
              <a:rPr sz="1950" spc="-37" baseline="-21367" dirty="0"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97165" y="1010920"/>
            <a:ext cx="2978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x</a:t>
            </a:r>
            <a:r>
              <a:rPr sz="1950" spc="-37" baseline="-21367" dirty="0">
                <a:latin typeface="Arial"/>
                <a:cs typeface="Arial"/>
              </a:rPr>
              <a:t>3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83040" y="1010920"/>
            <a:ext cx="2978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x</a:t>
            </a:r>
            <a:r>
              <a:rPr sz="1950" spc="-37" baseline="-21367" dirty="0"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130298" y="1273174"/>
            <a:ext cx="3813175" cy="3454400"/>
            <a:chOff x="1130298" y="1273174"/>
            <a:chExt cx="3813175" cy="3454400"/>
          </a:xfrm>
        </p:grpSpPr>
        <p:sp>
          <p:nvSpPr>
            <p:cNvPr id="14" name="object 14"/>
            <p:cNvSpPr/>
            <p:nvPr/>
          </p:nvSpPr>
          <p:spPr>
            <a:xfrm>
              <a:off x="1142998" y="1357312"/>
              <a:ext cx="1214755" cy="1285875"/>
            </a:xfrm>
            <a:custGeom>
              <a:avLst/>
              <a:gdLst/>
              <a:ahLst/>
              <a:cxnLst/>
              <a:rect l="l" t="t" r="r" b="b"/>
              <a:pathLst>
                <a:path w="1214755" h="1285875">
                  <a:moveTo>
                    <a:pt x="1214439" y="0"/>
                  </a:moveTo>
                  <a:lnTo>
                    <a:pt x="0" y="1285878"/>
                  </a:lnTo>
                </a:path>
                <a:path w="1214755" h="1285875">
                  <a:moveTo>
                    <a:pt x="1214439" y="0"/>
                  </a:moveTo>
                  <a:lnTo>
                    <a:pt x="500064" y="128587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71812" y="1285875"/>
              <a:ext cx="571500" cy="1357630"/>
            </a:xfrm>
            <a:custGeom>
              <a:avLst/>
              <a:gdLst/>
              <a:ahLst/>
              <a:cxnLst/>
              <a:rect l="l" t="t" r="r" b="b"/>
              <a:pathLst>
                <a:path w="571500" h="1357630">
                  <a:moveTo>
                    <a:pt x="571499" y="0"/>
                  </a:moveTo>
                  <a:lnTo>
                    <a:pt x="0" y="135730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71808" y="1357312"/>
              <a:ext cx="1857375" cy="1285875"/>
            </a:xfrm>
            <a:custGeom>
              <a:avLst/>
              <a:gdLst/>
              <a:ahLst/>
              <a:cxnLst/>
              <a:rect l="l" t="t" r="r" b="b"/>
              <a:pathLst>
                <a:path w="1857375" h="1285875">
                  <a:moveTo>
                    <a:pt x="1857378" y="0"/>
                  </a:moveTo>
                  <a:lnTo>
                    <a:pt x="0" y="128587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29187" y="1357312"/>
              <a:ext cx="1905" cy="1285875"/>
            </a:xfrm>
            <a:custGeom>
              <a:avLst/>
              <a:gdLst/>
              <a:ahLst/>
              <a:cxnLst/>
              <a:rect l="l" t="t" r="r" b="b"/>
              <a:pathLst>
                <a:path w="1904" h="1285875">
                  <a:moveTo>
                    <a:pt x="1587" y="0"/>
                  </a:moveTo>
                  <a:lnTo>
                    <a:pt x="0" y="1285878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43312" y="1285874"/>
              <a:ext cx="1285875" cy="1357630"/>
            </a:xfrm>
            <a:custGeom>
              <a:avLst/>
              <a:gdLst/>
              <a:ahLst/>
              <a:cxnLst/>
              <a:rect l="l" t="t" r="r" b="b"/>
              <a:pathLst>
                <a:path w="1285875" h="1357630">
                  <a:moveTo>
                    <a:pt x="0" y="0"/>
                  </a:moveTo>
                  <a:lnTo>
                    <a:pt x="1285879" y="135730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42999" y="1428749"/>
              <a:ext cx="3786504" cy="1214755"/>
            </a:xfrm>
            <a:custGeom>
              <a:avLst/>
              <a:gdLst/>
              <a:ahLst/>
              <a:cxnLst/>
              <a:rect l="l" t="t" r="r" b="b"/>
              <a:pathLst>
                <a:path w="3786504" h="1214755">
                  <a:moveTo>
                    <a:pt x="0" y="0"/>
                  </a:moveTo>
                  <a:lnTo>
                    <a:pt x="3786187" y="1214439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214437" y="3000375"/>
              <a:ext cx="1857375" cy="929005"/>
            </a:xfrm>
            <a:custGeom>
              <a:avLst/>
              <a:gdLst/>
              <a:ahLst/>
              <a:cxnLst/>
              <a:rect l="l" t="t" r="r" b="b"/>
              <a:pathLst>
                <a:path w="1857375" h="929004">
                  <a:moveTo>
                    <a:pt x="0" y="0"/>
                  </a:moveTo>
                  <a:lnTo>
                    <a:pt x="1857378" y="928687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71811" y="3000375"/>
              <a:ext cx="0" cy="929005"/>
            </a:xfrm>
            <a:custGeom>
              <a:avLst/>
              <a:gdLst/>
              <a:ahLst/>
              <a:cxnLst/>
              <a:rect l="l" t="t" r="r" b="b"/>
              <a:pathLst>
                <a:path h="929004">
                  <a:moveTo>
                    <a:pt x="0" y="0"/>
                  </a:moveTo>
                  <a:lnTo>
                    <a:pt x="0" y="928687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71816" y="3000375"/>
              <a:ext cx="1859280" cy="929005"/>
            </a:xfrm>
            <a:custGeom>
              <a:avLst/>
              <a:gdLst/>
              <a:ahLst/>
              <a:cxnLst/>
              <a:rect l="l" t="t" r="r" b="b"/>
              <a:pathLst>
                <a:path w="1859279" h="929004">
                  <a:moveTo>
                    <a:pt x="1858958" y="0"/>
                  </a:moveTo>
                  <a:lnTo>
                    <a:pt x="0" y="928687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71811" y="4214812"/>
              <a:ext cx="0" cy="500380"/>
            </a:xfrm>
            <a:custGeom>
              <a:avLst/>
              <a:gdLst/>
              <a:ahLst/>
              <a:cxnLst/>
              <a:rect l="l" t="t" r="r" b="b"/>
              <a:pathLst>
                <a:path h="500379">
                  <a:moveTo>
                    <a:pt x="0" y="0"/>
                  </a:moveTo>
                  <a:lnTo>
                    <a:pt x="0" y="500061"/>
                  </a:lnTo>
                </a:path>
              </a:pathLst>
            </a:custGeom>
            <a:ln w="253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726862" y="3339465"/>
            <a:ext cx="1949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69862" y="3339465"/>
            <a:ext cx="1949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227174" y="3339465"/>
            <a:ext cx="1949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60070" y="2067877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0070C0"/>
                </a:solidFill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73081" y="2186410"/>
            <a:ext cx="100965" cy="187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50" spc="-50" dirty="0">
                <a:solidFill>
                  <a:srgbClr val="0085CC"/>
                </a:solidFill>
                <a:latin typeface="Arial"/>
                <a:cs typeface="Arial"/>
              </a:rPr>
              <a:t>1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98853" y="2067877"/>
            <a:ext cx="3752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solidFill>
                  <a:srgbClr val="0070C0"/>
                </a:solidFill>
                <a:latin typeface="Arial"/>
                <a:cs typeface="Arial"/>
              </a:rPr>
              <a:t>M-</a:t>
            </a:r>
            <a:r>
              <a:rPr sz="1600" spc="-50" dirty="0">
                <a:solidFill>
                  <a:srgbClr val="0070C0"/>
                </a:solidFill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48798" y="2186410"/>
            <a:ext cx="100965" cy="187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50" spc="-50" dirty="0">
                <a:solidFill>
                  <a:srgbClr val="0085CC"/>
                </a:solidFill>
                <a:latin typeface="Arial"/>
                <a:cs typeface="Arial"/>
              </a:rPr>
              <a:t>1</a:t>
            </a:r>
            <a:endParaRPr sz="10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6008" y="2210752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759019" y="2329285"/>
            <a:ext cx="100965" cy="187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50" spc="-50" dirty="0">
                <a:solidFill>
                  <a:srgbClr val="00BA63"/>
                </a:solidFill>
                <a:latin typeface="Arial"/>
                <a:cs typeface="Arial"/>
              </a:rPr>
              <a:t>1</a:t>
            </a:r>
            <a:endParaRPr sz="10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03195" y="2053590"/>
            <a:ext cx="1384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0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16206" y="2172123"/>
            <a:ext cx="100965" cy="187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50" spc="-50" dirty="0">
                <a:solidFill>
                  <a:srgbClr val="00BA63"/>
                </a:solidFill>
                <a:latin typeface="Arial"/>
                <a:cs typeface="Arial"/>
              </a:rPr>
              <a:t>2</a:t>
            </a:r>
            <a:endParaRPr sz="10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02820" y="2410777"/>
            <a:ext cx="75755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solidFill>
                  <a:srgbClr val="00B050"/>
                </a:solidFill>
                <a:latin typeface="Arial"/>
                <a:cs typeface="Arial"/>
              </a:rPr>
              <a:t>M-</a:t>
            </a:r>
            <a:r>
              <a:rPr sz="1600" spc="-10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r>
              <a:rPr sz="1575" spc="-15" baseline="-21164" dirty="0">
                <a:solidFill>
                  <a:srgbClr val="00BA63"/>
                </a:solidFill>
                <a:latin typeface="Arial"/>
                <a:cs typeface="Arial"/>
              </a:rPr>
              <a:t>1</a:t>
            </a:r>
            <a:r>
              <a:rPr sz="1600" spc="-10" dirty="0">
                <a:solidFill>
                  <a:srgbClr val="00B050"/>
                </a:solidFill>
                <a:latin typeface="Arial"/>
                <a:cs typeface="Arial"/>
              </a:rPr>
              <a:t>-</a:t>
            </a:r>
            <a:r>
              <a:rPr sz="1600" spc="-25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r>
              <a:rPr sz="1575" spc="-37" baseline="-21164" dirty="0">
                <a:solidFill>
                  <a:srgbClr val="00BA63"/>
                </a:solidFill>
                <a:latin typeface="Arial"/>
                <a:cs typeface="Arial"/>
              </a:rPr>
              <a:t>2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26500" y="2113915"/>
            <a:ext cx="2533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7030A0"/>
                </a:solidFill>
                <a:latin typeface="Arial"/>
                <a:cs typeface="Arial"/>
              </a:rPr>
              <a:t>c</a:t>
            </a:r>
            <a:r>
              <a:rPr sz="1575" spc="-37" baseline="-21164" dirty="0">
                <a:solidFill>
                  <a:srgbClr val="8448B0"/>
                </a:solidFill>
                <a:latin typeface="Arial"/>
                <a:cs typeface="Arial"/>
              </a:rPr>
              <a:t>1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412250" y="1925002"/>
            <a:ext cx="2533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7030A0"/>
                </a:solidFill>
                <a:latin typeface="Arial"/>
                <a:cs typeface="Arial"/>
              </a:rPr>
              <a:t>c</a:t>
            </a:r>
            <a:r>
              <a:rPr sz="1575" spc="-37" baseline="-21164" dirty="0">
                <a:solidFill>
                  <a:srgbClr val="8448B0"/>
                </a:solidFill>
                <a:latin typeface="Arial"/>
                <a:cs typeface="Arial"/>
              </a:rPr>
              <a:t>2</a:t>
            </a:r>
            <a:endParaRPr sz="1575" baseline="-21164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028730" y="1982152"/>
            <a:ext cx="7346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7030A0"/>
                </a:solidFill>
                <a:latin typeface="Arial"/>
                <a:cs typeface="Arial"/>
              </a:rPr>
              <a:t>M-c</a:t>
            </a:r>
            <a:r>
              <a:rPr sz="1575" spc="-15" baseline="-21164" dirty="0">
                <a:solidFill>
                  <a:srgbClr val="8448B0"/>
                </a:solidFill>
                <a:latin typeface="Arial"/>
                <a:cs typeface="Arial"/>
              </a:rPr>
              <a:t>1</a:t>
            </a:r>
            <a:r>
              <a:rPr sz="1600" spc="-10" dirty="0">
                <a:solidFill>
                  <a:srgbClr val="7030A0"/>
                </a:solidFill>
                <a:latin typeface="Arial"/>
                <a:cs typeface="Arial"/>
              </a:rPr>
              <a:t>-</a:t>
            </a:r>
            <a:r>
              <a:rPr sz="1600" spc="-25" dirty="0">
                <a:solidFill>
                  <a:srgbClr val="7030A0"/>
                </a:solidFill>
                <a:latin typeface="Arial"/>
                <a:cs typeface="Arial"/>
              </a:rPr>
              <a:t>c</a:t>
            </a:r>
            <a:r>
              <a:rPr sz="1575" spc="-37" baseline="-21164" dirty="0">
                <a:solidFill>
                  <a:srgbClr val="8448B0"/>
                </a:solidFill>
                <a:latin typeface="Arial"/>
                <a:cs typeface="Arial"/>
              </a:rPr>
              <a:t>2</a:t>
            </a:r>
            <a:endParaRPr sz="1575" baseline="-21164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919162" y="2498725"/>
            <a:ext cx="4234180" cy="1939925"/>
            <a:chOff x="919162" y="2498725"/>
            <a:chExt cx="4234180" cy="1939925"/>
          </a:xfrm>
        </p:grpSpPr>
        <p:sp>
          <p:nvSpPr>
            <p:cNvPr id="40" name="object 40"/>
            <p:cNvSpPr/>
            <p:nvPr/>
          </p:nvSpPr>
          <p:spPr>
            <a:xfrm>
              <a:off x="928687" y="2508250"/>
              <a:ext cx="474980" cy="704850"/>
            </a:xfrm>
            <a:custGeom>
              <a:avLst/>
              <a:gdLst/>
              <a:ahLst/>
              <a:cxnLst/>
              <a:rect l="l" t="t" r="r" b="b"/>
              <a:pathLst>
                <a:path w="474980" h="704850">
                  <a:moveTo>
                    <a:pt x="0" y="352424"/>
                  </a:moveTo>
                  <a:lnTo>
                    <a:pt x="3106" y="295259"/>
                  </a:lnTo>
                  <a:lnTo>
                    <a:pt x="12099" y="241031"/>
                  </a:lnTo>
                  <a:lnTo>
                    <a:pt x="26490" y="190465"/>
                  </a:lnTo>
                  <a:lnTo>
                    <a:pt x="45791" y="144287"/>
                  </a:lnTo>
                  <a:lnTo>
                    <a:pt x="69512" y="103222"/>
                  </a:lnTo>
                  <a:lnTo>
                    <a:pt x="97166" y="67997"/>
                  </a:lnTo>
                  <a:lnTo>
                    <a:pt x="128263" y="39336"/>
                  </a:lnTo>
                  <a:lnTo>
                    <a:pt x="162316" y="17966"/>
                  </a:lnTo>
                  <a:lnTo>
                    <a:pt x="198834" y="4612"/>
                  </a:lnTo>
                  <a:lnTo>
                    <a:pt x="237330" y="0"/>
                  </a:lnTo>
                  <a:lnTo>
                    <a:pt x="275827" y="4612"/>
                  </a:lnTo>
                  <a:lnTo>
                    <a:pt x="312345" y="17966"/>
                  </a:lnTo>
                  <a:lnTo>
                    <a:pt x="346397" y="39336"/>
                  </a:lnTo>
                  <a:lnTo>
                    <a:pt x="377495" y="67997"/>
                  </a:lnTo>
                  <a:lnTo>
                    <a:pt x="405148" y="103222"/>
                  </a:lnTo>
                  <a:lnTo>
                    <a:pt x="428870" y="144287"/>
                  </a:lnTo>
                  <a:lnTo>
                    <a:pt x="448171" y="190465"/>
                  </a:lnTo>
                  <a:lnTo>
                    <a:pt x="462562" y="241031"/>
                  </a:lnTo>
                  <a:lnTo>
                    <a:pt x="471555" y="295259"/>
                  </a:lnTo>
                  <a:lnTo>
                    <a:pt x="474661" y="352424"/>
                  </a:lnTo>
                  <a:lnTo>
                    <a:pt x="471555" y="409589"/>
                  </a:lnTo>
                  <a:lnTo>
                    <a:pt x="462562" y="463818"/>
                  </a:lnTo>
                  <a:lnTo>
                    <a:pt x="448171" y="514384"/>
                  </a:lnTo>
                  <a:lnTo>
                    <a:pt x="428870" y="560562"/>
                  </a:lnTo>
                  <a:lnTo>
                    <a:pt x="405148" y="601626"/>
                  </a:lnTo>
                  <a:lnTo>
                    <a:pt x="377495" y="636851"/>
                  </a:lnTo>
                  <a:lnTo>
                    <a:pt x="346397" y="665512"/>
                  </a:lnTo>
                  <a:lnTo>
                    <a:pt x="312345" y="686882"/>
                  </a:lnTo>
                  <a:lnTo>
                    <a:pt x="275827" y="700236"/>
                  </a:lnTo>
                  <a:lnTo>
                    <a:pt x="237330" y="704849"/>
                  </a:lnTo>
                  <a:lnTo>
                    <a:pt x="198834" y="700236"/>
                  </a:lnTo>
                  <a:lnTo>
                    <a:pt x="162316" y="686882"/>
                  </a:lnTo>
                  <a:lnTo>
                    <a:pt x="128263" y="665512"/>
                  </a:lnTo>
                  <a:lnTo>
                    <a:pt x="97166" y="636851"/>
                  </a:lnTo>
                  <a:lnTo>
                    <a:pt x="69512" y="601626"/>
                  </a:lnTo>
                  <a:lnTo>
                    <a:pt x="45791" y="560562"/>
                  </a:lnTo>
                  <a:lnTo>
                    <a:pt x="26490" y="514384"/>
                  </a:lnTo>
                  <a:lnTo>
                    <a:pt x="12099" y="463818"/>
                  </a:lnTo>
                  <a:lnTo>
                    <a:pt x="3106" y="409589"/>
                  </a:lnTo>
                  <a:lnTo>
                    <a:pt x="0" y="352424"/>
                  </a:lnTo>
                  <a:close/>
                </a:path>
              </a:pathLst>
            </a:custGeom>
            <a:ln w="19049">
              <a:solidFill>
                <a:srgbClr val="A9A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857500" y="2508250"/>
              <a:ext cx="500380" cy="704850"/>
            </a:xfrm>
            <a:custGeom>
              <a:avLst/>
              <a:gdLst/>
              <a:ahLst/>
              <a:cxnLst/>
              <a:rect l="l" t="t" r="r" b="b"/>
              <a:pathLst>
                <a:path w="500379" h="704850">
                  <a:moveTo>
                    <a:pt x="0" y="352424"/>
                  </a:moveTo>
                  <a:lnTo>
                    <a:pt x="3272" y="295259"/>
                  </a:lnTo>
                  <a:lnTo>
                    <a:pt x="12746" y="241031"/>
                  </a:lnTo>
                  <a:lnTo>
                    <a:pt x="27908" y="190465"/>
                  </a:lnTo>
                  <a:lnTo>
                    <a:pt x="48241" y="144287"/>
                  </a:lnTo>
                  <a:lnTo>
                    <a:pt x="73232" y="103222"/>
                  </a:lnTo>
                  <a:lnTo>
                    <a:pt x="102366" y="67997"/>
                  </a:lnTo>
                  <a:lnTo>
                    <a:pt x="135127" y="39336"/>
                  </a:lnTo>
                  <a:lnTo>
                    <a:pt x="171002" y="17966"/>
                  </a:lnTo>
                  <a:lnTo>
                    <a:pt x="209475" y="4612"/>
                  </a:lnTo>
                  <a:lnTo>
                    <a:pt x="250031" y="0"/>
                  </a:lnTo>
                  <a:lnTo>
                    <a:pt x="290588" y="4612"/>
                  </a:lnTo>
                  <a:lnTo>
                    <a:pt x="329061" y="17966"/>
                  </a:lnTo>
                  <a:lnTo>
                    <a:pt x="364935" y="39336"/>
                  </a:lnTo>
                  <a:lnTo>
                    <a:pt x="397697" y="67997"/>
                  </a:lnTo>
                  <a:lnTo>
                    <a:pt x="426831" y="103222"/>
                  </a:lnTo>
                  <a:lnTo>
                    <a:pt x="451821" y="144287"/>
                  </a:lnTo>
                  <a:lnTo>
                    <a:pt x="472155" y="190465"/>
                  </a:lnTo>
                  <a:lnTo>
                    <a:pt x="487316" y="241031"/>
                  </a:lnTo>
                  <a:lnTo>
                    <a:pt x="496791" y="295259"/>
                  </a:lnTo>
                  <a:lnTo>
                    <a:pt x="500063" y="352424"/>
                  </a:lnTo>
                  <a:lnTo>
                    <a:pt x="496791" y="409589"/>
                  </a:lnTo>
                  <a:lnTo>
                    <a:pt x="487316" y="463818"/>
                  </a:lnTo>
                  <a:lnTo>
                    <a:pt x="472155" y="514384"/>
                  </a:lnTo>
                  <a:lnTo>
                    <a:pt x="451821" y="560562"/>
                  </a:lnTo>
                  <a:lnTo>
                    <a:pt x="426831" y="601626"/>
                  </a:lnTo>
                  <a:lnTo>
                    <a:pt x="397697" y="636851"/>
                  </a:lnTo>
                  <a:lnTo>
                    <a:pt x="364935" y="665512"/>
                  </a:lnTo>
                  <a:lnTo>
                    <a:pt x="329061" y="686882"/>
                  </a:lnTo>
                  <a:lnTo>
                    <a:pt x="290588" y="700236"/>
                  </a:lnTo>
                  <a:lnTo>
                    <a:pt x="250031" y="704849"/>
                  </a:lnTo>
                  <a:lnTo>
                    <a:pt x="209475" y="700236"/>
                  </a:lnTo>
                  <a:lnTo>
                    <a:pt x="171002" y="686882"/>
                  </a:lnTo>
                  <a:lnTo>
                    <a:pt x="135127" y="665512"/>
                  </a:lnTo>
                  <a:lnTo>
                    <a:pt x="102366" y="636851"/>
                  </a:lnTo>
                  <a:lnTo>
                    <a:pt x="73232" y="601626"/>
                  </a:lnTo>
                  <a:lnTo>
                    <a:pt x="48241" y="560562"/>
                  </a:lnTo>
                  <a:lnTo>
                    <a:pt x="27908" y="514384"/>
                  </a:lnTo>
                  <a:lnTo>
                    <a:pt x="12746" y="463818"/>
                  </a:lnTo>
                  <a:lnTo>
                    <a:pt x="3272" y="409589"/>
                  </a:lnTo>
                  <a:lnTo>
                    <a:pt x="0" y="352424"/>
                  </a:lnTo>
                  <a:close/>
                </a:path>
              </a:pathLst>
            </a:custGeom>
            <a:ln w="19049">
              <a:solidFill>
                <a:srgbClr val="A9A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643437" y="2508250"/>
              <a:ext cx="500380" cy="704850"/>
            </a:xfrm>
            <a:custGeom>
              <a:avLst/>
              <a:gdLst/>
              <a:ahLst/>
              <a:cxnLst/>
              <a:rect l="l" t="t" r="r" b="b"/>
              <a:pathLst>
                <a:path w="500379" h="704850">
                  <a:moveTo>
                    <a:pt x="0" y="352424"/>
                  </a:moveTo>
                  <a:lnTo>
                    <a:pt x="3272" y="295259"/>
                  </a:lnTo>
                  <a:lnTo>
                    <a:pt x="12746" y="241031"/>
                  </a:lnTo>
                  <a:lnTo>
                    <a:pt x="27907" y="190465"/>
                  </a:lnTo>
                  <a:lnTo>
                    <a:pt x="48241" y="144287"/>
                  </a:lnTo>
                  <a:lnTo>
                    <a:pt x="73232" y="103222"/>
                  </a:lnTo>
                  <a:lnTo>
                    <a:pt x="102365" y="67997"/>
                  </a:lnTo>
                  <a:lnTo>
                    <a:pt x="135127" y="39336"/>
                  </a:lnTo>
                  <a:lnTo>
                    <a:pt x="171001" y="17966"/>
                  </a:lnTo>
                  <a:lnTo>
                    <a:pt x="209474" y="4612"/>
                  </a:lnTo>
                  <a:lnTo>
                    <a:pt x="250031" y="0"/>
                  </a:lnTo>
                  <a:lnTo>
                    <a:pt x="290587" y="4612"/>
                  </a:lnTo>
                  <a:lnTo>
                    <a:pt x="329059" y="17966"/>
                  </a:lnTo>
                  <a:lnTo>
                    <a:pt x="364934" y="39336"/>
                  </a:lnTo>
                  <a:lnTo>
                    <a:pt x="397695" y="67997"/>
                  </a:lnTo>
                  <a:lnTo>
                    <a:pt x="426828" y="103222"/>
                  </a:lnTo>
                  <a:lnTo>
                    <a:pt x="451819" y="144287"/>
                  </a:lnTo>
                  <a:lnTo>
                    <a:pt x="472153" y="190465"/>
                  </a:lnTo>
                  <a:lnTo>
                    <a:pt x="487314" y="241031"/>
                  </a:lnTo>
                  <a:lnTo>
                    <a:pt x="496788" y="295259"/>
                  </a:lnTo>
                  <a:lnTo>
                    <a:pt x="500060" y="352424"/>
                  </a:lnTo>
                  <a:lnTo>
                    <a:pt x="496788" y="409589"/>
                  </a:lnTo>
                  <a:lnTo>
                    <a:pt x="487314" y="463818"/>
                  </a:lnTo>
                  <a:lnTo>
                    <a:pt x="472153" y="514384"/>
                  </a:lnTo>
                  <a:lnTo>
                    <a:pt x="451819" y="560562"/>
                  </a:lnTo>
                  <a:lnTo>
                    <a:pt x="426828" y="601626"/>
                  </a:lnTo>
                  <a:lnTo>
                    <a:pt x="397695" y="636851"/>
                  </a:lnTo>
                  <a:lnTo>
                    <a:pt x="364934" y="665512"/>
                  </a:lnTo>
                  <a:lnTo>
                    <a:pt x="329059" y="686882"/>
                  </a:lnTo>
                  <a:lnTo>
                    <a:pt x="290587" y="700236"/>
                  </a:lnTo>
                  <a:lnTo>
                    <a:pt x="250031" y="704849"/>
                  </a:lnTo>
                  <a:lnTo>
                    <a:pt x="209474" y="700236"/>
                  </a:lnTo>
                  <a:lnTo>
                    <a:pt x="171001" y="686882"/>
                  </a:lnTo>
                  <a:lnTo>
                    <a:pt x="135127" y="665512"/>
                  </a:lnTo>
                  <a:lnTo>
                    <a:pt x="102365" y="636851"/>
                  </a:lnTo>
                  <a:lnTo>
                    <a:pt x="73232" y="601626"/>
                  </a:lnTo>
                  <a:lnTo>
                    <a:pt x="48241" y="560562"/>
                  </a:lnTo>
                  <a:lnTo>
                    <a:pt x="27907" y="514384"/>
                  </a:lnTo>
                  <a:lnTo>
                    <a:pt x="12746" y="463818"/>
                  </a:lnTo>
                  <a:lnTo>
                    <a:pt x="3272" y="409589"/>
                  </a:lnTo>
                  <a:lnTo>
                    <a:pt x="0" y="352424"/>
                  </a:lnTo>
                  <a:close/>
                </a:path>
              </a:pathLst>
            </a:custGeom>
            <a:ln w="19049">
              <a:solidFill>
                <a:srgbClr val="A9A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857500" y="3724275"/>
              <a:ext cx="500380" cy="704850"/>
            </a:xfrm>
            <a:custGeom>
              <a:avLst/>
              <a:gdLst/>
              <a:ahLst/>
              <a:cxnLst/>
              <a:rect l="l" t="t" r="r" b="b"/>
              <a:pathLst>
                <a:path w="500379" h="704850">
                  <a:moveTo>
                    <a:pt x="0" y="352424"/>
                  </a:moveTo>
                  <a:lnTo>
                    <a:pt x="3272" y="295259"/>
                  </a:lnTo>
                  <a:lnTo>
                    <a:pt x="12746" y="241031"/>
                  </a:lnTo>
                  <a:lnTo>
                    <a:pt x="27908" y="190465"/>
                  </a:lnTo>
                  <a:lnTo>
                    <a:pt x="48241" y="144287"/>
                  </a:lnTo>
                  <a:lnTo>
                    <a:pt x="73232" y="103222"/>
                  </a:lnTo>
                  <a:lnTo>
                    <a:pt x="102366" y="67997"/>
                  </a:lnTo>
                  <a:lnTo>
                    <a:pt x="135127" y="39336"/>
                  </a:lnTo>
                  <a:lnTo>
                    <a:pt x="171002" y="17966"/>
                  </a:lnTo>
                  <a:lnTo>
                    <a:pt x="209475" y="4612"/>
                  </a:lnTo>
                  <a:lnTo>
                    <a:pt x="250031" y="0"/>
                  </a:lnTo>
                  <a:lnTo>
                    <a:pt x="290588" y="4612"/>
                  </a:lnTo>
                  <a:lnTo>
                    <a:pt x="329061" y="17966"/>
                  </a:lnTo>
                  <a:lnTo>
                    <a:pt x="364935" y="39336"/>
                  </a:lnTo>
                  <a:lnTo>
                    <a:pt x="397697" y="67997"/>
                  </a:lnTo>
                  <a:lnTo>
                    <a:pt x="426831" y="103222"/>
                  </a:lnTo>
                  <a:lnTo>
                    <a:pt x="451821" y="144287"/>
                  </a:lnTo>
                  <a:lnTo>
                    <a:pt x="472155" y="190465"/>
                  </a:lnTo>
                  <a:lnTo>
                    <a:pt x="487316" y="241031"/>
                  </a:lnTo>
                  <a:lnTo>
                    <a:pt x="496791" y="295259"/>
                  </a:lnTo>
                  <a:lnTo>
                    <a:pt x="500063" y="352424"/>
                  </a:lnTo>
                  <a:lnTo>
                    <a:pt x="496791" y="409589"/>
                  </a:lnTo>
                  <a:lnTo>
                    <a:pt x="487316" y="463818"/>
                  </a:lnTo>
                  <a:lnTo>
                    <a:pt x="472155" y="514384"/>
                  </a:lnTo>
                  <a:lnTo>
                    <a:pt x="451821" y="560562"/>
                  </a:lnTo>
                  <a:lnTo>
                    <a:pt x="426831" y="601626"/>
                  </a:lnTo>
                  <a:lnTo>
                    <a:pt x="397697" y="636851"/>
                  </a:lnTo>
                  <a:lnTo>
                    <a:pt x="364935" y="665512"/>
                  </a:lnTo>
                  <a:lnTo>
                    <a:pt x="329061" y="686882"/>
                  </a:lnTo>
                  <a:lnTo>
                    <a:pt x="290588" y="700236"/>
                  </a:lnTo>
                  <a:lnTo>
                    <a:pt x="250031" y="704849"/>
                  </a:lnTo>
                  <a:lnTo>
                    <a:pt x="209475" y="700236"/>
                  </a:lnTo>
                  <a:lnTo>
                    <a:pt x="171002" y="686882"/>
                  </a:lnTo>
                  <a:lnTo>
                    <a:pt x="135127" y="665512"/>
                  </a:lnTo>
                  <a:lnTo>
                    <a:pt x="102366" y="636851"/>
                  </a:lnTo>
                  <a:lnTo>
                    <a:pt x="73232" y="601626"/>
                  </a:lnTo>
                  <a:lnTo>
                    <a:pt x="48241" y="560562"/>
                  </a:lnTo>
                  <a:lnTo>
                    <a:pt x="27908" y="514384"/>
                  </a:lnTo>
                  <a:lnTo>
                    <a:pt x="12746" y="463818"/>
                  </a:lnTo>
                  <a:lnTo>
                    <a:pt x="3272" y="409589"/>
                  </a:lnTo>
                  <a:lnTo>
                    <a:pt x="0" y="352424"/>
                  </a:lnTo>
                  <a:close/>
                </a:path>
              </a:pathLst>
            </a:custGeom>
            <a:ln w="19049">
              <a:solidFill>
                <a:srgbClr val="A9AD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326390" y="4213415"/>
            <a:ext cx="4415790" cy="2240280"/>
          </a:xfrm>
          <a:prstGeom prst="rect">
            <a:avLst/>
          </a:prstGeom>
        </p:spPr>
        <p:txBody>
          <a:bodyPr vert="horz" wrap="square" lIns="0" tIns="153035" rIns="0" bIns="0" rtlCol="0">
            <a:spAutoFit/>
          </a:bodyPr>
          <a:lstStyle/>
          <a:p>
            <a:pPr marL="2841625">
              <a:lnSpc>
                <a:spcPct val="100000"/>
              </a:lnSpc>
              <a:spcBef>
                <a:spcPts val="1205"/>
              </a:spcBef>
            </a:pPr>
            <a:r>
              <a:rPr sz="1600" spc="-5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endParaRPr sz="1600">
              <a:latin typeface="Arial"/>
              <a:cs typeface="Arial"/>
            </a:endParaRPr>
          </a:p>
          <a:p>
            <a:pPr marL="237490" indent="-186690">
              <a:lnSpc>
                <a:spcPct val="100000"/>
              </a:lnSpc>
              <a:spcBef>
                <a:spcPts val="1580"/>
              </a:spcBef>
              <a:buClr>
                <a:srgbClr val="7030A0"/>
              </a:buClr>
              <a:buSzPct val="111111"/>
              <a:buFont typeface="Wingdings"/>
              <a:buChar char=""/>
              <a:tabLst>
                <a:tab pos="237490" algn="l"/>
              </a:tabLst>
            </a:pP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baseline="-20833" dirty="0">
                <a:latin typeface="Arial"/>
                <a:cs typeface="Arial"/>
              </a:rPr>
              <a:t>1</a:t>
            </a:r>
            <a:r>
              <a:rPr sz="1800" spc="225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receives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(a</a:t>
            </a:r>
            <a:r>
              <a:rPr sz="1800" baseline="-20833" dirty="0">
                <a:latin typeface="Arial"/>
                <a:cs typeface="Arial"/>
              </a:rPr>
              <a:t>1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c</a:t>
            </a:r>
            <a:r>
              <a:rPr sz="1800" spc="-37" baseline="-20833" dirty="0">
                <a:latin typeface="Arial"/>
                <a:cs typeface="Arial"/>
              </a:rPr>
              <a:t>1</a:t>
            </a:r>
            <a:r>
              <a:rPr sz="1800" spc="-25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 marL="218440" indent="-167640">
              <a:lnSpc>
                <a:spcPct val="100000"/>
              </a:lnSpc>
              <a:spcBef>
                <a:spcPts val="1410"/>
              </a:spcBef>
              <a:buClr>
                <a:srgbClr val="7030A0"/>
              </a:buClr>
              <a:buFont typeface="Wingdings"/>
              <a:buChar char=""/>
              <a:tabLst>
                <a:tab pos="218440" algn="l"/>
              </a:tabLst>
            </a:pP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spc="225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receives</a:t>
            </a:r>
            <a:r>
              <a:rPr sz="1800" spc="-20" dirty="0">
                <a:latin typeface="Arial"/>
                <a:cs typeface="Arial"/>
              </a:rPr>
              <a:t> (M-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baseline="-20833" dirty="0">
                <a:latin typeface="Arial"/>
                <a:cs typeface="Arial"/>
              </a:rPr>
              <a:t>1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</a:t>
            </a:r>
            <a:r>
              <a:rPr sz="1800" spc="-37" baseline="-20833" dirty="0">
                <a:latin typeface="Arial"/>
                <a:cs typeface="Arial"/>
              </a:rPr>
              <a:t>1</a:t>
            </a:r>
            <a:r>
              <a:rPr sz="1800" spc="-25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 marL="218440" indent="-167640">
              <a:lnSpc>
                <a:spcPct val="100000"/>
              </a:lnSpc>
              <a:spcBef>
                <a:spcPts val="1440"/>
              </a:spcBef>
              <a:buClr>
                <a:srgbClr val="7030A0"/>
              </a:buClr>
              <a:buFont typeface="Wingdings"/>
              <a:buChar char=""/>
              <a:tabLst>
                <a:tab pos="218440" algn="l"/>
              </a:tabLst>
            </a:pP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baseline="-20833" dirty="0">
                <a:latin typeface="Arial"/>
                <a:cs typeface="Arial"/>
              </a:rPr>
              <a:t>3</a:t>
            </a:r>
            <a:r>
              <a:rPr sz="1800" spc="225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receives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(b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c</a:t>
            </a:r>
            <a:r>
              <a:rPr sz="1800" spc="-37" baseline="-20833" dirty="0">
                <a:latin typeface="Arial"/>
                <a:cs typeface="Arial"/>
              </a:rPr>
              <a:t>2</a:t>
            </a:r>
            <a:r>
              <a:rPr sz="1800" spc="-25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 marL="218440" indent="-167640">
              <a:lnSpc>
                <a:spcPct val="100000"/>
              </a:lnSpc>
              <a:spcBef>
                <a:spcPts val="1340"/>
              </a:spcBef>
              <a:buClr>
                <a:srgbClr val="7030A0"/>
              </a:buClr>
              <a:buFont typeface="Wingdings"/>
              <a:buChar char=""/>
              <a:tabLst>
                <a:tab pos="218440" algn="l"/>
              </a:tabLst>
            </a:pPr>
            <a:r>
              <a:rPr sz="1800" dirty="0">
                <a:latin typeface="Arial"/>
                <a:cs typeface="Arial"/>
              </a:rPr>
              <a:t>Participant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</a:t>
            </a:r>
            <a:r>
              <a:rPr sz="1800" baseline="-20833" dirty="0">
                <a:latin typeface="Arial"/>
                <a:cs typeface="Arial"/>
              </a:rPr>
              <a:t>4</a:t>
            </a:r>
            <a:r>
              <a:rPr sz="1800" spc="247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receives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(M-</a:t>
            </a:r>
            <a:r>
              <a:rPr sz="1800" spc="-10" dirty="0">
                <a:latin typeface="Arial"/>
                <a:cs typeface="Arial"/>
              </a:rPr>
              <a:t>b</a:t>
            </a:r>
            <a:r>
              <a:rPr sz="1800" spc="-15" baseline="-20833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-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dirty="0">
                <a:latin typeface="Arial"/>
                <a:cs typeface="Arial"/>
              </a:rPr>
              <a:t>, </a:t>
            </a:r>
            <a:r>
              <a:rPr sz="1800" spc="-20" dirty="0">
                <a:latin typeface="Arial"/>
                <a:cs typeface="Arial"/>
              </a:rPr>
              <a:t>M-</a:t>
            </a:r>
            <a:r>
              <a:rPr sz="1800" spc="-10" dirty="0">
                <a:latin typeface="Arial"/>
                <a:cs typeface="Arial"/>
              </a:rPr>
              <a:t>c</a:t>
            </a:r>
            <a:r>
              <a:rPr sz="1800" spc="-15" baseline="-20833" dirty="0">
                <a:latin typeface="Arial"/>
                <a:cs typeface="Arial"/>
              </a:rPr>
              <a:t>1</a:t>
            </a:r>
            <a:r>
              <a:rPr sz="1800" spc="-10" dirty="0">
                <a:latin typeface="Arial"/>
                <a:cs typeface="Arial"/>
              </a:rPr>
              <a:t>-</a:t>
            </a:r>
            <a:r>
              <a:rPr sz="1800" spc="-25" dirty="0">
                <a:latin typeface="Arial"/>
                <a:cs typeface="Arial"/>
              </a:rPr>
              <a:t>c</a:t>
            </a:r>
            <a:r>
              <a:rPr sz="1800" spc="-37" baseline="-20833" dirty="0">
                <a:latin typeface="Arial"/>
                <a:cs typeface="Arial"/>
              </a:rPr>
              <a:t>2</a:t>
            </a:r>
            <a:r>
              <a:rPr sz="1800" spc="-25" dirty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82652" y="1198879"/>
            <a:ext cx="2900045" cy="74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740" indent="-167640">
              <a:lnSpc>
                <a:spcPct val="100000"/>
              </a:lnSpc>
              <a:spcBef>
                <a:spcPts val="100"/>
              </a:spcBef>
              <a:buClr>
                <a:srgbClr val="7030A0"/>
              </a:buClr>
              <a:buFont typeface="Wingdings"/>
              <a:buChar char=""/>
              <a:tabLst>
                <a:tab pos="205740" algn="l"/>
              </a:tabLst>
            </a:pPr>
            <a:r>
              <a:rPr sz="1800" dirty="0">
                <a:latin typeface="Arial"/>
                <a:cs typeface="Arial"/>
              </a:rPr>
              <a:t>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Z</a:t>
            </a:r>
            <a:r>
              <a:rPr sz="1800" spc="-37" baseline="-20833" dirty="0">
                <a:latin typeface="Arial"/>
                <a:cs typeface="Arial"/>
              </a:rPr>
              <a:t>m</a:t>
            </a:r>
            <a:endParaRPr sz="1800" baseline="-20833">
              <a:latin typeface="Arial"/>
              <a:cs typeface="Arial"/>
            </a:endParaRPr>
          </a:p>
          <a:p>
            <a:pPr marL="193040" indent="-154940">
              <a:lnSpc>
                <a:spcPct val="100000"/>
              </a:lnSpc>
              <a:spcBef>
                <a:spcPts val="1325"/>
              </a:spcBef>
              <a:buClr>
                <a:srgbClr val="7030A0"/>
              </a:buClr>
              <a:buFont typeface="Wingdings"/>
              <a:buChar char=""/>
              <a:tabLst>
                <a:tab pos="193040" algn="l"/>
              </a:tabLst>
            </a:pPr>
            <a:r>
              <a:rPr sz="1800" dirty="0">
                <a:latin typeface="Arial"/>
                <a:cs typeface="Arial"/>
              </a:rPr>
              <a:t>All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calculations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m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357812" y="3087687"/>
            <a:ext cx="3215005" cy="1341755"/>
          </a:xfrm>
          <a:custGeom>
            <a:avLst/>
            <a:gdLst/>
            <a:ahLst/>
            <a:cxnLst/>
            <a:rect l="l" t="t" r="r" b="b"/>
            <a:pathLst>
              <a:path w="3215004" h="1341754">
                <a:moveTo>
                  <a:pt x="0" y="223576"/>
                </a:moveTo>
                <a:lnTo>
                  <a:pt x="4542" y="178518"/>
                </a:lnTo>
                <a:lnTo>
                  <a:pt x="17569" y="136550"/>
                </a:lnTo>
                <a:lnTo>
                  <a:pt x="38183" y="98573"/>
                </a:lnTo>
                <a:lnTo>
                  <a:pt x="65484" y="65484"/>
                </a:lnTo>
                <a:lnTo>
                  <a:pt x="98573" y="38183"/>
                </a:lnTo>
                <a:lnTo>
                  <a:pt x="136550" y="17569"/>
                </a:lnTo>
                <a:lnTo>
                  <a:pt x="178518" y="4542"/>
                </a:lnTo>
                <a:lnTo>
                  <a:pt x="223576" y="0"/>
                </a:lnTo>
                <a:lnTo>
                  <a:pt x="2991107" y="0"/>
                </a:lnTo>
                <a:lnTo>
                  <a:pt x="3036167" y="4542"/>
                </a:lnTo>
                <a:lnTo>
                  <a:pt x="3078135" y="17569"/>
                </a:lnTo>
                <a:lnTo>
                  <a:pt x="3116113" y="38183"/>
                </a:lnTo>
                <a:lnTo>
                  <a:pt x="3149202" y="65484"/>
                </a:lnTo>
                <a:lnTo>
                  <a:pt x="3176503" y="98573"/>
                </a:lnTo>
                <a:lnTo>
                  <a:pt x="3197117" y="136550"/>
                </a:lnTo>
                <a:lnTo>
                  <a:pt x="3210145" y="178518"/>
                </a:lnTo>
                <a:lnTo>
                  <a:pt x="3214687" y="223576"/>
                </a:lnTo>
                <a:lnTo>
                  <a:pt x="3214687" y="1117859"/>
                </a:lnTo>
                <a:lnTo>
                  <a:pt x="3210145" y="1162918"/>
                </a:lnTo>
                <a:lnTo>
                  <a:pt x="3197117" y="1204886"/>
                </a:lnTo>
                <a:lnTo>
                  <a:pt x="3176503" y="1242864"/>
                </a:lnTo>
                <a:lnTo>
                  <a:pt x="3149202" y="1275954"/>
                </a:lnTo>
                <a:lnTo>
                  <a:pt x="3116113" y="1303255"/>
                </a:lnTo>
                <a:lnTo>
                  <a:pt x="3078135" y="1323869"/>
                </a:lnTo>
                <a:lnTo>
                  <a:pt x="3036167" y="1336896"/>
                </a:lnTo>
                <a:lnTo>
                  <a:pt x="2991107" y="1341439"/>
                </a:lnTo>
                <a:lnTo>
                  <a:pt x="223576" y="1341439"/>
                </a:lnTo>
                <a:lnTo>
                  <a:pt x="178518" y="1336896"/>
                </a:lnTo>
                <a:lnTo>
                  <a:pt x="136550" y="1323869"/>
                </a:lnTo>
                <a:lnTo>
                  <a:pt x="98573" y="1303255"/>
                </a:lnTo>
                <a:lnTo>
                  <a:pt x="65484" y="1275954"/>
                </a:lnTo>
                <a:lnTo>
                  <a:pt x="38183" y="1242864"/>
                </a:lnTo>
                <a:lnTo>
                  <a:pt x="17569" y="1204886"/>
                </a:lnTo>
                <a:lnTo>
                  <a:pt x="4542" y="1162918"/>
                </a:lnTo>
                <a:lnTo>
                  <a:pt x="0" y="1117859"/>
                </a:lnTo>
                <a:lnTo>
                  <a:pt x="0" y="223576"/>
                </a:lnTo>
                <a:close/>
              </a:path>
            </a:pathLst>
          </a:custGeom>
          <a:ln w="25399">
            <a:solidFill>
              <a:srgbClr val="A9AD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507990" y="3276917"/>
            <a:ext cx="2807335" cy="960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9710" indent="137795">
              <a:lnSpc>
                <a:spcPct val="109400"/>
              </a:lnSpc>
              <a:spcBef>
                <a:spcPts val="100"/>
              </a:spcBef>
              <a:buClr>
                <a:srgbClr val="7030A0"/>
              </a:buClr>
              <a:buFont typeface="Wingdings"/>
              <a:buChar char=""/>
              <a:tabLst>
                <a:tab pos="150495" algn="l"/>
              </a:tabLst>
            </a:pPr>
            <a:r>
              <a:rPr sz="1600" dirty="0">
                <a:latin typeface="Arial"/>
                <a:cs typeface="Arial"/>
              </a:rPr>
              <a:t>All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authorized</a:t>
            </a:r>
            <a:r>
              <a:rPr sz="1600" spc="4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subsets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can </a:t>
            </a:r>
            <a:r>
              <a:rPr sz="1600" dirty="0">
                <a:latin typeface="Arial"/>
                <a:cs typeface="Arial"/>
              </a:rPr>
              <a:t>compute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secret</a:t>
            </a:r>
            <a:endParaRPr sz="1600">
              <a:latin typeface="Arial"/>
              <a:cs typeface="Arial"/>
            </a:endParaRPr>
          </a:p>
          <a:p>
            <a:pPr marL="161290" indent="-148590">
              <a:lnSpc>
                <a:spcPct val="100000"/>
              </a:lnSpc>
              <a:spcBef>
                <a:spcPts val="1235"/>
              </a:spcBef>
              <a:buClr>
                <a:srgbClr val="7030A0"/>
              </a:buClr>
              <a:buFont typeface="Wingdings"/>
              <a:buChar char=""/>
              <a:tabLst>
                <a:tab pos="161290" algn="l"/>
              </a:tabLst>
            </a:pPr>
            <a:r>
              <a:rPr sz="1600" dirty="0">
                <a:latin typeface="Arial"/>
                <a:cs typeface="Arial"/>
              </a:rPr>
              <a:t>Unauthorized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subsets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cannot</a:t>
            </a:r>
            <a:endParaRPr sz="1600">
              <a:latin typeface="Arial"/>
              <a:cs typeface="Arial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8640" y="655828"/>
            <a:ext cx="8330565" cy="539496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2400" b="1" i="1" dirty="0">
                <a:latin typeface="Arial"/>
                <a:cs typeface="Arial"/>
              </a:rPr>
              <a:t>How</a:t>
            </a:r>
            <a:r>
              <a:rPr sz="2400" b="1" i="1" spc="-3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should</a:t>
            </a:r>
            <a:r>
              <a:rPr sz="2400" b="1" i="1" spc="-3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2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entities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agree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on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a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spc="-20" dirty="0">
                <a:latin typeface="Arial"/>
                <a:cs typeface="Arial"/>
              </a:rPr>
              <a:t>key?</a:t>
            </a:r>
            <a:endParaRPr sz="2400">
              <a:latin typeface="Arial"/>
              <a:cs typeface="Arial"/>
            </a:endParaRPr>
          </a:p>
          <a:p>
            <a:pPr marL="469900" marR="941705" indent="-457200">
              <a:lnSpc>
                <a:spcPct val="101499"/>
              </a:lnSpc>
              <a:spcBef>
                <a:spcPts val="1050"/>
              </a:spcBef>
              <a:buClr>
                <a:srgbClr val="00007D"/>
              </a:buClr>
              <a:buFont typeface="Wingdings"/>
              <a:buChar char="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symmetric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cryptosystem,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for </a:t>
            </a:r>
            <a:r>
              <a:rPr sz="2400" dirty="0">
                <a:latin typeface="Arial"/>
                <a:cs typeface="Arial"/>
              </a:rPr>
              <a:t>various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applications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Types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keys:</a:t>
            </a:r>
            <a:endParaRPr sz="24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2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Session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session</a:t>
            </a:r>
            <a:endParaRPr sz="2000">
              <a:latin typeface="Arial"/>
              <a:cs typeface="Arial"/>
            </a:endParaRPr>
          </a:p>
          <a:p>
            <a:pPr marL="863600" marR="5080" lvl="1" indent="-457200">
              <a:lnSpc>
                <a:spcPct val="100800"/>
              </a:lnSpc>
              <a:spcBef>
                <a:spcPts val="484"/>
              </a:spcBef>
              <a:buClr>
                <a:srgbClr val="00007D"/>
              </a:buClr>
              <a:buFont typeface="Wingdings"/>
              <a:buChar char=""/>
              <a:tabLst>
                <a:tab pos="863600" algn="l"/>
              </a:tabLst>
            </a:pP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(also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known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terminal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keys):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more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than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securely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stored</a:t>
            </a:r>
            <a:endParaRPr sz="2000">
              <a:latin typeface="Arial"/>
              <a:cs typeface="Arial"/>
            </a:endParaRPr>
          </a:p>
          <a:p>
            <a:pPr marL="863600" marR="117475" lvl="1" indent="-457200">
              <a:lnSpc>
                <a:spcPts val="2320"/>
              </a:lnSpc>
              <a:spcBef>
                <a:spcPts val="620"/>
              </a:spcBef>
              <a:buClr>
                <a:srgbClr val="00007D"/>
              </a:buClr>
              <a:buFont typeface="Wingdings"/>
              <a:buChar char=""/>
              <a:tabLst>
                <a:tab pos="863600" algn="l"/>
              </a:tabLst>
            </a:pPr>
            <a:r>
              <a:rPr sz="2000" dirty="0">
                <a:latin typeface="Arial"/>
                <a:cs typeface="Arial"/>
              </a:rPr>
              <a:t>Master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creating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5" dirty="0">
                <a:latin typeface="Arial"/>
                <a:cs typeface="Arial"/>
              </a:rPr>
              <a:t> or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key.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15"/>
              </a:spcBef>
              <a:buClr>
                <a:srgbClr val="00007D"/>
              </a:buClr>
              <a:buFont typeface="Wingdings"/>
              <a:buChar char="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Objectives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adversary:</a:t>
            </a:r>
            <a:endParaRPr sz="24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525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fool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accepting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invalid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valid</a:t>
            </a:r>
            <a:endParaRPr sz="2000">
              <a:latin typeface="Arial"/>
              <a:cs typeface="Arial"/>
            </a:endParaRPr>
          </a:p>
          <a:p>
            <a:pPr marL="863600" marR="497840" lvl="1" indent="-457200">
              <a:lnSpc>
                <a:spcPct val="100800"/>
              </a:lnSpc>
              <a:spcBef>
                <a:spcPts val="480"/>
              </a:spcBef>
              <a:buClr>
                <a:srgbClr val="00007D"/>
              </a:buClr>
              <a:buFont typeface="Wingdings"/>
              <a:buChar char=""/>
              <a:tabLst>
                <a:tab pos="863600" algn="l"/>
              </a:tabLst>
            </a:pPr>
            <a:r>
              <a:rPr sz="2000" dirty="0">
                <a:latin typeface="Arial"/>
                <a:cs typeface="Arial"/>
              </a:rPr>
              <a:t>To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make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believe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exchanged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key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have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done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so</a:t>
            </a:r>
            <a:endParaRPr sz="2000">
              <a:latin typeface="Arial"/>
              <a:cs typeface="Arial"/>
            </a:endParaRPr>
          </a:p>
          <a:p>
            <a:pPr marL="862965" lvl="1" indent="-456565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Font typeface="Wingdings"/>
              <a:buChar char=""/>
              <a:tabLst>
                <a:tab pos="862965" algn="l"/>
              </a:tabLst>
            </a:pPr>
            <a:r>
              <a:rPr sz="2000" dirty="0">
                <a:latin typeface="Arial"/>
                <a:cs typeface="Arial"/>
              </a:rPr>
              <a:t>To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determine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(partial)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about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exchanged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5212080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45" dirty="0"/>
              <a:t> </a:t>
            </a:r>
            <a:r>
              <a:rPr dirty="0"/>
              <a:t>Monotone</a:t>
            </a:r>
            <a:r>
              <a:rPr spc="-40" dirty="0"/>
              <a:t> </a:t>
            </a:r>
            <a:r>
              <a:rPr dirty="0"/>
              <a:t>Circuit</a:t>
            </a:r>
            <a:r>
              <a:rPr spc="-45" dirty="0"/>
              <a:t> </a:t>
            </a:r>
            <a:r>
              <a:rPr spc="-10" dirty="0"/>
              <a:t>Construction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10540" y="720344"/>
            <a:ext cx="7672705" cy="563753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85"/>
              </a:spcBef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secret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sharing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scheme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formally</a:t>
            </a:r>
            <a:endParaRPr sz="2800">
              <a:latin typeface="Arial"/>
              <a:cs typeface="Arial"/>
            </a:endParaRPr>
          </a:p>
          <a:p>
            <a:pPr marL="326390" indent="-288290">
              <a:lnSpc>
                <a:spcPct val="100000"/>
              </a:lnSpc>
              <a:spcBef>
                <a:spcPts val="42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26390" algn="l"/>
              </a:tabLst>
            </a:pPr>
            <a:r>
              <a:rPr sz="2000" dirty="0">
                <a:latin typeface="Arial"/>
                <a:cs typeface="Arial"/>
              </a:rPr>
              <a:t>Set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f(y)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M</a:t>
            </a:r>
            <a:endParaRPr sz="2000">
              <a:latin typeface="Arial"/>
              <a:cs typeface="Arial"/>
            </a:endParaRPr>
          </a:p>
          <a:p>
            <a:pPr marL="3263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26390" algn="l"/>
              </a:tabLst>
            </a:pPr>
            <a:r>
              <a:rPr sz="2000" dirty="0">
                <a:latin typeface="Arial"/>
                <a:cs typeface="Arial"/>
              </a:rPr>
              <a:t>For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wires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f(W)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initially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undefined</a:t>
            </a:r>
            <a:endParaRPr sz="2000">
              <a:latin typeface="Arial"/>
              <a:cs typeface="Arial"/>
            </a:endParaRPr>
          </a:p>
          <a:p>
            <a:pPr marL="3263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26390" algn="l"/>
              </a:tabLst>
            </a:pPr>
            <a:r>
              <a:rPr sz="2000" dirty="0">
                <a:latin typeface="Arial"/>
                <a:cs typeface="Arial"/>
              </a:rPr>
              <a:t>While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exists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f(W)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undefined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796290" marR="30480" lvl="1" indent="-288290">
              <a:lnSpc>
                <a:spcPts val="2070"/>
              </a:lnSpc>
              <a:spcBef>
                <a:spcPts val="595"/>
              </a:spcBef>
              <a:buClr>
                <a:srgbClr val="00007D"/>
              </a:buClr>
              <a:buFont typeface="Wingdings"/>
              <a:buChar char=""/>
              <a:tabLst>
                <a:tab pos="800100" algn="l"/>
              </a:tabLst>
            </a:pPr>
            <a:r>
              <a:rPr sz="1800" dirty="0">
                <a:latin typeface="Arial"/>
                <a:cs typeface="Arial"/>
              </a:rPr>
              <a:t>Find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gate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such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f(W</a:t>
            </a:r>
            <a:r>
              <a:rPr sz="1800" baseline="-20833" dirty="0">
                <a:latin typeface="Arial"/>
                <a:cs typeface="Arial"/>
              </a:rPr>
              <a:t>G</a:t>
            </a:r>
            <a:r>
              <a:rPr sz="1800" dirty="0">
                <a:latin typeface="Arial"/>
                <a:cs typeface="Arial"/>
              </a:rPr>
              <a:t>)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defined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(W</a:t>
            </a:r>
            <a:r>
              <a:rPr sz="1800" baseline="-20833" dirty="0">
                <a:latin typeface="Arial"/>
                <a:cs typeface="Arial"/>
              </a:rPr>
              <a:t>G</a:t>
            </a:r>
            <a:r>
              <a:rPr sz="1800" spc="23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G)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but 	</a:t>
            </a:r>
            <a:r>
              <a:rPr sz="1800" dirty="0">
                <a:latin typeface="Arial"/>
                <a:cs typeface="Arial"/>
              </a:rPr>
              <a:t>f(W)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defined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G</a:t>
            </a:r>
            <a:endParaRPr sz="1800">
              <a:latin typeface="Arial"/>
              <a:cs typeface="Arial"/>
            </a:endParaRPr>
          </a:p>
          <a:p>
            <a:pPr marL="288290" marR="5038090" lvl="1" indent="-288290" algn="r">
              <a:lnSpc>
                <a:spcPct val="100000"/>
              </a:lnSpc>
              <a:spcBef>
                <a:spcPts val="420"/>
              </a:spcBef>
              <a:buClr>
                <a:srgbClr val="00007D"/>
              </a:buClr>
              <a:buFont typeface="Wingdings"/>
              <a:buChar char=""/>
              <a:tabLst>
                <a:tab pos="288290" algn="l"/>
              </a:tabLst>
            </a:pPr>
            <a:r>
              <a:rPr sz="1800" dirty="0">
                <a:latin typeface="Arial"/>
                <a:cs typeface="Arial"/>
              </a:rPr>
              <a:t>If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OR </a:t>
            </a:r>
            <a:r>
              <a:rPr sz="1800" spc="-20" dirty="0">
                <a:latin typeface="Arial"/>
                <a:cs typeface="Arial"/>
              </a:rPr>
              <a:t>gate</a:t>
            </a:r>
            <a:endParaRPr sz="1800">
              <a:latin typeface="Arial"/>
              <a:cs typeface="Arial"/>
            </a:endParaRPr>
          </a:p>
          <a:p>
            <a:pPr marL="202565" marR="5005070" lvl="2" indent="-202565" algn="r">
              <a:lnSpc>
                <a:spcPct val="100000"/>
              </a:lnSpc>
              <a:spcBef>
                <a:spcPts val="390"/>
              </a:spcBef>
              <a:buClr>
                <a:srgbClr val="00007D"/>
              </a:buClr>
              <a:buFont typeface="Wingdings"/>
              <a:buChar char=""/>
              <a:tabLst>
                <a:tab pos="202565" algn="l"/>
              </a:tabLst>
            </a:pPr>
            <a:r>
              <a:rPr sz="1600" dirty="0">
                <a:latin typeface="Arial"/>
                <a:cs typeface="Arial"/>
              </a:rPr>
              <a:t>Set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f(W)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</a:t>
            </a:r>
            <a:r>
              <a:rPr sz="1600" spc="-20" dirty="0">
                <a:latin typeface="Arial"/>
                <a:cs typeface="Arial"/>
              </a:rPr>
              <a:t> f(W</a:t>
            </a:r>
            <a:r>
              <a:rPr sz="1575" spc="-30" baseline="-21164" dirty="0">
                <a:latin typeface="Arial"/>
                <a:cs typeface="Arial"/>
              </a:rPr>
              <a:t>G</a:t>
            </a:r>
            <a:r>
              <a:rPr sz="1600" spc="-20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  <a:p>
            <a:pPr marL="796290" marR="334010" lvl="1" indent="-288290">
              <a:lnSpc>
                <a:spcPct val="101099"/>
              </a:lnSpc>
              <a:spcBef>
                <a:spcPts val="405"/>
              </a:spcBef>
              <a:buClr>
                <a:srgbClr val="00007D"/>
              </a:buClr>
              <a:buFont typeface="Wingdings"/>
              <a:buChar char=""/>
              <a:tabLst>
                <a:tab pos="800100" algn="l"/>
              </a:tabLst>
            </a:pPr>
            <a:r>
              <a:rPr sz="1800" dirty="0">
                <a:latin typeface="Arial"/>
                <a:cs typeface="Arial"/>
              </a:rPr>
              <a:t>If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gate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input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wires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</a:t>
            </a:r>
            <a:r>
              <a:rPr sz="1800" baseline="-20833" dirty="0">
                <a:latin typeface="Arial"/>
                <a:cs typeface="Arial"/>
              </a:rPr>
              <a:t>1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</a:t>
            </a:r>
            <a:r>
              <a:rPr sz="1800" baseline="-20833" dirty="0">
                <a:latin typeface="Arial"/>
                <a:cs typeface="Arial"/>
              </a:rPr>
              <a:t>2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…,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</a:t>
            </a:r>
            <a:r>
              <a:rPr sz="1800" baseline="-20833" dirty="0">
                <a:latin typeface="Arial"/>
                <a:cs typeface="Arial"/>
              </a:rPr>
              <a:t>t</a:t>
            </a:r>
            <a:r>
              <a:rPr sz="1800" spc="232" baseline="-20833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then 	</a:t>
            </a:r>
            <a:r>
              <a:rPr sz="1800" dirty="0">
                <a:latin typeface="Arial"/>
                <a:cs typeface="Arial"/>
              </a:rPr>
              <a:t>implement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(t,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t)-</a:t>
            </a:r>
            <a:r>
              <a:rPr sz="1800" dirty="0">
                <a:latin typeface="Arial"/>
                <a:cs typeface="Arial"/>
              </a:rPr>
              <a:t>threshold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scheme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among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these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10" dirty="0">
                <a:latin typeface="Arial"/>
                <a:cs typeface="Arial"/>
              </a:rPr>
              <a:t> participants 	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with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f(W</a:t>
            </a:r>
            <a:r>
              <a:rPr sz="1800" baseline="-20833" dirty="0">
                <a:latin typeface="Arial"/>
                <a:cs typeface="Arial"/>
              </a:rPr>
              <a:t>G</a:t>
            </a:r>
            <a:r>
              <a:rPr sz="1800" dirty="0">
                <a:latin typeface="Arial"/>
                <a:cs typeface="Arial"/>
              </a:rPr>
              <a:t>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secret,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i.e.:</a:t>
            </a:r>
            <a:endParaRPr sz="1800">
              <a:latin typeface="Arial"/>
              <a:cs typeface="Arial"/>
            </a:endParaRPr>
          </a:p>
          <a:p>
            <a:pPr marL="1193165" lvl="2" indent="-202565">
              <a:lnSpc>
                <a:spcPct val="100000"/>
              </a:lnSpc>
              <a:spcBef>
                <a:spcPts val="325"/>
              </a:spcBef>
              <a:buClr>
                <a:srgbClr val="00007D"/>
              </a:buClr>
              <a:buFont typeface="Wingdings"/>
              <a:buChar char=""/>
              <a:tabLst>
                <a:tab pos="1193165" algn="l"/>
              </a:tabLst>
            </a:pPr>
            <a:r>
              <a:rPr sz="1600" dirty="0">
                <a:latin typeface="Arial"/>
                <a:cs typeface="Arial"/>
              </a:rPr>
              <a:t>Choose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independently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at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random</a:t>
            </a:r>
            <a:r>
              <a:rPr sz="1600" spc="-20" dirty="0">
                <a:latin typeface="Arial"/>
                <a:cs typeface="Arial"/>
              </a:rPr>
              <a:t> t-</a:t>
            </a:r>
            <a:r>
              <a:rPr sz="1600" dirty="0">
                <a:latin typeface="Arial"/>
                <a:cs typeface="Arial"/>
              </a:rPr>
              <a:t>1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elements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from</a:t>
            </a:r>
            <a:r>
              <a:rPr sz="1600" spc="-25" dirty="0">
                <a:latin typeface="Arial"/>
                <a:cs typeface="Arial"/>
              </a:rPr>
              <a:t> Z</a:t>
            </a:r>
            <a:r>
              <a:rPr sz="1575" spc="-37" baseline="-21164" dirty="0">
                <a:latin typeface="Arial"/>
                <a:cs typeface="Arial"/>
              </a:rPr>
              <a:t>m</a:t>
            </a:r>
            <a:endParaRPr sz="1575" baseline="-21164">
              <a:latin typeface="Arial"/>
              <a:cs typeface="Arial"/>
            </a:endParaRPr>
          </a:p>
          <a:p>
            <a:pPr marL="1193165" lvl="2" indent="-202565">
              <a:lnSpc>
                <a:spcPct val="100000"/>
              </a:lnSpc>
              <a:spcBef>
                <a:spcPts val="380"/>
              </a:spcBef>
              <a:buClr>
                <a:srgbClr val="00007D"/>
              </a:buClr>
              <a:buFont typeface="Wingdings"/>
              <a:buChar char=""/>
              <a:tabLst>
                <a:tab pos="1193165" algn="l"/>
              </a:tabLst>
            </a:pPr>
            <a:r>
              <a:rPr sz="1600" dirty="0">
                <a:latin typeface="Arial"/>
                <a:cs typeface="Arial"/>
              </a:rPr>
              <a:t>For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1,…,</a:t>
            </a:r>
            <a:r>
              <a:rPr sz="1600" spc="-20" dirty="0">
                <a:latin typeface="Arial"/>
                <a:cs typeface="Arial"/>
              </a:rPr>
              <a:t> t-</a:t>
            </a:r>
            <a:r>
              <a:rPr sz="1600" dirty="0">
                <a:latin typeface="Arial"/>
                <a:cs typeface="Arial"/>
              </a:rPr>
              <a:t>1,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set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each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f(W</a:t>
            </a:r>
            <a:r>
              <a:rPr sz="1575" baseline="-21164" dirty="0">
                <a:latin typeface="Arial"/>
                <a:cs typeface="Arial"/>
              </a:rPr>
              <a:t>i</a:t>
            </a:r>
            <a:r>
              <a:rPr sz="1600" dirty="0">
                <a:latin typeface="Arial"/>
                <a:cs typeface="Arial"/>
              </a:rPr>
              <a:t>)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to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i-</a:t>
            </a:r>
            <a:r>
              <a:rPr sz="1600" dirty="0">
                <a:latin typeface="Arial"/>
                <a:cs typeface="Arial"/>
              </a:rPr>
              <a:t>th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random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element</a:t>
            </a:r>
            <a:endParaRPr sz="1600">
              <a:latin typeface="Arial"/>
              <a:cs typeface="Arial"/>
            </a:endParaRPr>
          </a:p>
          <a:p>
            <a:pPr marL="1193165" lvl="2" indent="-202565">
              <a:lnSpc>
                <a:spcPct val="100000"/>
              </a:lnSpc>
              <a:spcBef>
                <a:spcPts val="380"/>
              </a:spcBef>
              <a:buClr>
                <a:srgbClr val="00007D"/>
              </a:buClr>
              <a:buFont typeface="Wingdings"/>
              <a:buChar char=""/>
              <a:tabLst>
                <a:tab pos="1193165" algn="l"/>
              </a:tabLst>
            </a:pPr>
            <a:r>
              <a:rPr sz="1600" dirty="0">
                <a:latin typeface="Arial"/>
                <a:cs typeface="Arial"/>
              </a:rPr>
              <a:t>Set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f(W</a:t>
            </a:r>
            <a:r>
              <a:rPr sz="1575" baseline="-21164" dirty="0">
                <a:latin typeface="Arial"/>
                <a:cs typeface="Arial"/>
              </a:rPr>
              <a:t>t</a:t>
            </a:r>
            <a:r>
              <a:rPr sz="1600" dirty="0">
                <a:latin typeface="Arial"/>
                <a:cs typeface="Arial"/>
              </a:rPr>
              <a:t>)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f(W</a:t>
            </a:r>
            <a:r>
              <a:rPr sz="1575" baseline="-21164" dirty="0">
                <a:latin typeface="Arial"/>
                <a:cs typeface="Arial"/>
              </a:rPr>
              <a:t>G</a:t>
            </a:r>
            <a:r>
              <a:rPr sz="1600" dirty="0">
                <a:latin typeface="Arial"/>
                <a:cs typeface="Arial"/>
              </a:rPr>
              <a:t>)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–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(f(W</a:t>
            </a:r>
            <a:r>
              <a:rPr sz="1575" baseline="-21164" dirty="0">
                <a:latin typeface="Arial"/>
                <a:cs typeface="Arial"/>
              </a:rPr>
              <a:t>1</a:t>
            </a:r>
            <a:r>
              <a:rPr sz="1600" dirty="0">
                <a:latin typeface="Arial"/>
                <a:cs typeface="Arial"/>
              </a:rPr>
              <a:t>)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+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f(W</a:t>
            </a:r>
            <a:r>
              <a:rPr sz="1575" baseline="-21164" dirty="0">
                <a:latin typeface="Arial"/>
                <a:cs typeface="Arial"/>
              </a:rPr>
              <a:t>2</a:t>
            </a:r>
            <a:r>
              <a:rPr sz="1600" dirty="0">
                <a:latin typeface="Arial"/>
                <a:cs typeface="Arial"/>
              </a:rPr>
              <a:t>)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+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…+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f(W</a:t>
            </a:r>
            <a:r>
              <a:rPr sz="1575" spc="-15" baseline="-21164" dirty="0">
                <a:latin typeface="Arial"/>
                <a:cs typeface="Arial"/>
              </a:rPr>
              <a:t>t-</a:t>
            </a:r>
            <a:r>
              <a:rPr sz="1575" baseline="-21164" dirty="0">
                <a:latin typeface="Arial"/>
                <a:cs typeface="Arial"/>
              </a:rPr>
              <a:t>1</a:t>
            </a:r>
            <a:r>
              <a:rPr sz="1600" dirty="0">
                <a:latin typeface="Arial"/>
                <a:cs typeface="Arial"/>
              </a:rPr>
              <a:t>))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modm</a:t>
            </a:r>
            <a:endParaRPr sz="1600">
              <a:latin typeface="Arial"/>
              <a:cs typeface="Arial"/>
            </a:endParaRPr>
          </a:p>
          <a:p>
            <a:pPr marL="326390" indent="-288290">
              <a:lnSpc>
                <a:spcPct val="100000"/>
              </a:lnSpc>
              <a:spcBef>
                <a:spcPts val="47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26390" algn="l"/>
              </a:tabLst>
            </a:pPr>
            <a:r>
              <a:rPr sz="2000" spc="-5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317500" marR="777240" indent="-279400">
              <a:lnSpc>
                <a:spcPct val="100800"/>
              </a:lnSpc>
              <a:spcBef>
                <a:spcPts val="480"/>
              </a:spcBef>
              <a:buFont typeface="Wingdings"/>
              <a:buChar char=""/>
              <a:tabLst>
                <a:tab pos="317500" algn="l"/>
                <a:tab pos="3263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Give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participant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spc="23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input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wires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that </a:t>
            </a:r>
            <a:r>
              <a:rPr sz="2000" dirty="0">
                <a:latin typeface="Arial"/>
                <a:cs typeface="Arial"/>
              </a:rPr>
              <a:t>receive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</a:t>
            </a:r>
            <a:r>
              <a:rPr sz="1950" baseline="-21367" dirty="0">
                <a:latin typeface="Arial"/>
                <a:cs typeface="Arial"/>
              </a:rPr>
              <a:t>i</a:t>
            </a:r>
            <a:r>
              <a:rPr sz="1950" spc="247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their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input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FF9900"/>
                </a:solidFill>
              </a:rPr>
              <a:t>Outline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46743" y="2669857"/>
            <a:ext cx="65290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Part</a:t>
            </a:r>
            <a:r>
              <a:rPr sz="3200" b="1" spc="-5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3:</a:t>
            </a:r>
            <a:r>
              <a:rPr sz="3200" b="1" spc="-5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Bit</a:t>
            </a:r>
            <a:r>
              <a:rPr sz="3200" b="1" spc="-5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00E5"/>
                </a:solidFill>
                <a:latin typeface="Arial"/>
                <a:cs typeface="Arial"/>
              </a:rPr>
              <a:t>Commitment</a:t>
            </a:r>
            <a:r>
              <a:rPr sz="3200" b="1" spc="-5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00E5"/>
                </a:solidFill>
                <a:latin typeface="Arial"/>
                <a:cs typeface="Arial"/>
              </a:rPr>
              <a:t>Protocols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95020"/>
            <a:ext cx="7528559" cy="434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100" marR="33020" indent="-279400">
              <a:lnSpc>
                <a:spcPct val="100000"/>
              </a:lnSpc>
              <a:spcBef>
                <a:spcPts val="10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Suppose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play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rock-paper-</a:t>
            </a:r>
            <a:r>
              <a:rPr sz="2000" dirty="0">
                <a:latin typeface="Arial"/>
                <a:cs typeface="Arial"/>
              </a:rPr>
              <a:t>scissors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by </a:t>
            </a:r>
            <a:r>
              <a:rPr sz="2000" dirty="0">
                <a:latin typeface="Arial"/>
                <a:cs typeface="Arial"/>
              </a:rPr>
              <a:t>email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phone</a:t>
            </a:r>
            <a:endParaRPr sz="2000">
              <a:latin typeface="Arial"/>
              <a:cs typeface="Arial"/>
            </a:endParaRPr>
          </a:p>
          <a:p>
            <a:pPr marL="292100" marR="5080" indent="-279400">
              <a:lnSpc>
                <a:spcPts val="2320"/>
              </a:lnSpc>
              <a:spcBef>
                <a:spcPts val="62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first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their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action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before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they </a:t>
            </a:r>
            <a:r>
              <a:rPr sz="2000" dirty="0">
                <a:latin typeface="Arial"/>
                <a:cs typeface="Arial"/>
              </a:rPr>
              <a:t>send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emails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what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played.</a:t>
            </a:r>
            <a:endParaRPr sz="2000">
              <a:latin typeface="Arial"/>
              <a:cs typeface="Arial"/>
            </a:endParaRPr>
          </a:p>
          <a:p>
            <a:pPr marL="292100" marR="342265" indent="-279400">
              <a:lnSpc>
                <a:spcPct val="100800"/>
              </a:lnSpc>
              <a:spcBef>
                <a:spcPts val="40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should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enforce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cannot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change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what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played </a:t>
            </a:r>
            <a:r>
              <a:rPr sz="2000" dirty="0">
                <a:latin typeface="Arial"/>
                <a:cs typeface="Arial"/>
              </a:rPr>
              <a:t>after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sees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Bob’s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email.</a:t>
            </a:r>
            <a:endParaRPr sz="2000">
              <a:latin typeface="Arial"/>
              <a:cs typeface="Arial"/>
            </a:endParaRPr>
          </a:p>
          <a:p>
            <a:pPr marL="372110" indent="-359410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72110" algn="l"/>
              </a:tabLst>
            </a:pPr>
            <a:r>
              <a:rPr sz="2000" dirty="0">
                <a:latin typeface="Arial"/>
                <a:cs typeface="Arial"/>
              </a:rPr>
              <a:t>How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about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that?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0"/>
              </a:spcBef>
              <a:buClr>
                <a:srgbClr val="00007D"/>
              </a:buClr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 marL="292100" marR="19685" indent="-279400">
              <a:lnSpc>
                <a:spcPct val="100800"/>
              </a:lnSpc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Commitment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protocols: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enforce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certain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without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forcing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her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reveal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value.</a:t>
            </a:r>
            <a:endParaRPr sz="2000">
              <a:latin typeface="Arial"/>
              <a:cs typeface="Arial"/>
            </a:endParaRPr>
          </a:p>
          <a:p>
            <a:pPr marL="292100" marR="60325" indent="-279400">
              <a:lnSpc>
                <a:spcPct val="98300"/>
              </a:lnSpc>
              <a:spcBef>
                <a:spcPts val="52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future,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whenever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actual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Alice </a:t>
            </a:r>
            <a:r>
              <a:rPr sz="2000" dirty="0">
                <a:latin typeface="Arial"/>
                <a:cs typeface="Arial"/>
              </a:rPr>
              <a:t>will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convince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she </a:t>
            </a:r>
            <a:r>
              <a:rPr sz="2000" dirty="0">
                <a:latin typeface="Arial"/>
                <a:cs typeface="Arial"/>
              </a:rPr>
              <a:t>committed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34060"/>
            <a:ext cx="7487284" cy="48971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think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about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achieve:</a:t>
            </a:r>
            <a:endParaRPr sz="2000">
              <a:latin typeface="Arial"/>
              <a:cs typeface="Arial"/>
            </a:endParaRPr>
          </a:p>
          <a:p>
            <a:pPr marL="292100" marR="34290" indent="-279400">
              <a:lnSpc>
                <a:spcPts val="2320"/>
              </a:lnSpc>
              <a:spcBef>
                <a:spcPts val="62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asked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without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revealing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(m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monetary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value,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piece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text,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contract,…)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42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She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safe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safe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Bob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She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combination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(key)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safe</a:t>
            </a:r>
            <a:endParaRPr sz="2000">
              <a:latin typeface="Arial"/>
              <a:cs typeface="Arial"/>
            </a:endParaRPr>
          </a:p>
          <a:p>
            <a:pPr marL="292100" marR="5080" indent="-279400">
              <a:lnSpc>
                <a:spcPct val="100800"/>
              </a:lnSpc>
              <a:spcBef>
                <a:spcPts val="48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Later,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actually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open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safe</a:t>
            </a:r>
            <a:endParaRPr sz="2000">
              <a:latin typeface="Arial"/>
              <a:cs typeface="Arial"/>
            </a:endParaRPr>
          </a:p>
          <a:p>
            <a:pPr marL="292100" marR="197485" indent="-279400" algn="just">
              <a:lnSpc>
                <a:spcPct val="100400"/>
              </a:lnSpc>
              <a:spcBef>
                <a:spcPts val="470"/>
              </a:spcBef>
              <a:buSzPct val="75000"/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2000" dirty="0">
                <a:solidFill>
                  <a:srgbClr val="00007D"/>
                </a:solidFill>
                <a:latin typeface="Arial"/>
                <a:cs typeface="Arial"/>
              </a:rPr>
              <a:t>	</a:t>
            </a:r>
            <a:r>
              <a:rPr sz="2000" dirty="0">
                <a:latin typeface="Arial"/>
                <a:cs typeface="Arial"/>
              </a:rPr>
              <a:t>Assuming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safes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nobody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change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their </a:t>
            </a:r>
            <a:r>
              <a:rPr sz="2000" dirty="0">
                <a:latin typeface="Arial"/>
                <a:cs typeface="Arial"/>
              </a:rPr>
              <a:t>content,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convinced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Alice </a:t>
            </a:r>
            <a:r>
              <a:rPr sz="2000" dirty="0">
                <a:latin typeface="Arial"/>
                <a:cs typeface="Arial"/>
              </a:rPr>
              <a:t>had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exact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message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past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00007D"/>
              </a:buClr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80"/>
              </a:spcBef>
              <a:buClr>
                <a:srgbClr val="00007D"/>
              </a:buClr>
              <a:buFont typeface="Wingdings"/>
              <a:buChar char=""/>
            </a:pP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Q: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implement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“virtual”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safes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means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protocols?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We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think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first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about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committing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just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25" dirty="0">
                <a:latin typeface="Arial"/>
                <a:cs typeface="Arial"/>
              </a:rPr>
              <a:t> bit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95020"/>
            <a:ext cx="7428865" cy="3667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800" dirty="0">
                <a:latin typeface="Arial"/>
                <a:cs typeface="Arial"/>
              </a:rPr>
              <a:t>Bit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commitment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protocols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phases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0"/>
              </a:spcBef>
              <a:buClr>
                <a:srgbClr val="00007D"/>
              </a:buClr>
              <a:buFont typeface="Wingdings"/>
              <a:buChar char=""/>
            </a:pPr>
            <a:endParaRPr sz="2800">
              <a:latin typeface="Arial"/>
              <a:cs typeface="Arial"/>
            </a:endParaRPr>
          </a:p>
          <a:p>
            <a:pPr marL="770890" marR="5080" lvl="1" indent="-288290">
              <a:lnSpc>
                <a:spcPct val="99400"/>
              </a:lnSpc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Commit</a:t>
            </a:r>
            <a:r>
              <a:rPr sz="2400" spc="-7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phase:</a:t>
            </a:r>
            <a:r>
              <a:rPr sz="2400" spc="-60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value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(this 	</a:t>
            </a:r>
            <a:r>
              <a:rPr sz="2400" dirty="0">
                <a:latin typeface="Arial"/>
                <a:cs typeface="Arial"/>
              </a:rPr>
              <a:t>involves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some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communication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between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	</a:t>
            </a:r>
            <a:r>
              <a:rPr sz="2400" spc="-20" dirty="0">
                <a:latin typeface="Arial"/>
                <a:cs typeface="Arial"/>
              </a:rPr>
              <a:t>Bob)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205"/>
              </a:spcBef>
              <a:buClr>
                <a:srgbClr val="00007D"/>
              </a:buClr>
              <a:buFont typeface="Wingdings"/>
              <a:buChar char=""/>
            </a:pPr>
            <a:endParaRPr sz="2400">
              <a:latin typeface="Arial"/>
              <a:cs typeface="Arial"/>
            </a:endParaRPr>
          </a:p>
          <a:p>
            <a:pPr marL="770890" marR="682625" lvl="1" indent="-288290">
              <a:lnSpc>
                <a:spcPct val="101099"/>
              </a:lnSpc>
              <a:buClr>
                <a:srgbClr val="00007D"/>
              </a:buClr>
              <a:buFont typeface="Wingdings"/>
              <a:buChar char=""/>
              <a:tabLst>
                <a:tab pos="774700" algn="l"/>
              </a:tabLst>
            </a:pP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Reveal</a:t>
            </a:r>
            <a:r>
              <a:rPr sz="2400" spc="-65" dirty="0">
                <a:solidFill>
                  <a:srgbClr val="0000E5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E5"/>
                </a:solidFill>
                <a:latin typeface="Arial"/>
                <a:cs typeface="Arial"/>
              </a:rPr>
              <a:t>phase</a:t>
            </a:r>
            <a:r>
              <a:rPr sz="2400" dirty="0">
                <a:latin typeface="Arial"/>
                <a:cs typeface="Arial"/>
              </a:rPr>
              <a:t>: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reveals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value 	(communication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from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Bob,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then 	</a:t>
            </a:r>
            <a:r>
              <a:rPr sz="2400" dirty="0">
                <a:latin typeface="Arial"/>
                <a:cs typeface="Arial"/>
              </a:rPr>
              <a:t>checks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tells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truth)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97840" y="795020"/>
            <a:ext cx="7598409" cy="4655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000" b="1" i="1" dirty="0">
                <a:latin typeface="Arial"/>
                <a:cs typeface="Arial"/>
              </a:rPr>
              <a:t>Implemetation</a:t>
            </a:r>
            <a:r>
              <a:rPr sz="2000" b="1" i="1" spc="-7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using</a:t>
            </a:r>
            <a:r>
              <a:rPr sz="2000" b="1" i="1" spc="-6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symmetric</a:t>
            </a:r>
            <a:r>
              <a:rPr sz="2000" b="1" i="1" spc="-6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2000">
              <a:latin typeface="Arial"/>
              <a:cs typeface="Arial"/>
            </a:endParaRPr>
          </a:p>
          <a:p>
            <a:pPr marL="339090" indent="-288290">
              <a:lnSpc>
                <a:spcPct val="100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25" dirty="0">
                <a:latin typeface="Arial"/>
                <a:cs typeface="Arial"/>
              </a:rPr>
              <a:t> to</a:t>
            </a:r>
            <a:endParaRPr sz="2000">
              <a:latin typeface="Arial"/>
              <a:cs typeface="Arial"/>
            </a:endParaRPr>
          </a:p>
          <a:p>
            <a:pPr marL="3390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808990" lvl="1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Bob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Alice: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random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message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chosen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him</a:t>
            </a:r>
            <a:endParaRPr sz="1800">
              <a:latin typeface="Arial"/>
              <a:cs typeface="Arial"/>
            </a:endParaRPr>
          </a:p>
          <a:p>
            <a:pPr marL="808990" lvl="1" indent="-288290">
              <a:lnSpc>
                <a:spcPct val="100000"/>
              </a:lnSpc>
              <a:spcBef>
                <a:spcPts val="49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chooses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encrypts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8089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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Bob: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(m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||</a:t>
            </a:r>
            <a:r>
              <a:rPr sz="2000" spc="-25" dirty="0">
                <a:latin typeface="Arial"/>
                <a:cs typeface="Arial"/>
              </a:rPr>
              <a:t> b)</a:t>
            </a:r>
            <a:endParaRPr sz="2000">
              <a:latin typeface="Arial"/>
              <a:cs typeface="Arial"/>
            </a:endParaRPr>
          </a:p>
          <a:p>
            <a:pPr marL="339090" indent="-288290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Reveal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808990" lvl="1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sends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key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Bob</a:t>
            </a:r>
            <a:endParaRPr sz="1800">
              <a:latin typeface="Arial"/>
              <a:cs typeface="Arial"/>
            </a:endParaRPr>
          </a:p>
          <a:p>
            <a:pPr marL="808990" marR="43180" lvl="1" indent="-288290">
              <a:lnSpc>
                <a:spcPct val="101099"/>
              </a:lnSpc>
              <a:spcBef>
                <a:spcPts val="415"/>
              </a:spcBef>
              <a:buClr>
                <a:srgbClr val="00007D"/>
              </a:buClr>
              <a:buFont typeface="Wingdings"/>
              <a:buChar char=""/>
              <a:tabLst>
                <a:tab pos="812800" algn="l"/>
              </a:tabLst>
            </a:pPr>
            <a:r>
              <a:rPr sz="1800" dirty="0">
                <a:latin typeface="Arial"/>
                <a:cs typeface="Arial"/>
              </a:rPr>
              <a:t>Bob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decrypts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checks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first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consists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the 	</a:t>
            </a:r>
            <a:r>
              <a:rPr sz="1800" dirty="0">
                <a:latin typeface="Arial"/>
                <a:cs typeface="Arial"/>
              </a:rPr>
              <a:t>message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m.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yes,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convinced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last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what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he 	</a:t>
            </a:r>
            <a:r>
              <a:rPr sz="1800" dirty="0">
                <a:latin typeface="Arial"/>
                <a:cs typeface="Arial"/>
              </a:rPr>
              <a:t>sees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committed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bit</a:t>
            </a:r>
            <a:endParaRPr sz="1800">
              <a:latin typeface="Arial"/>
              <a:cs typeface="Arial"/>
            </a:endParaRPr>
          </a:p>
          <a:p>
            <a:pPr marL="808990" marR="147955" lvl="1" indent="-288290">
              <a:lnSpc>
                <a:spcPct val="100000"/>
              </a:lnSpc>
              <a:spcBef>
                <a:spcPts val="375"/>
              </a:spcBef>
              <a:buClr>
                <a:srgbClr val="00007D"/>
              </a:buClr>
              <a:buFont typeface="Wingdings"/>
              <a:buChar char=""/>
              <a:tabLst>
                <a:tab pos="812800" algn="l"/>
              </a:tabLst>
            </a:pPr>
            <a:r>
              <a:rPr sz="1800" dirty="0">
                <a:latin typeface="Arial"/>
                <a:cs typeface="Arial"/>
              </a:rPr>
              <a:t>If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him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right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key,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decrypted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text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will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not 	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||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97840" y="734060"/>
            <a:ext cx="7590790" cy="352742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580"/>
              </a:spcBef>
            </a:pPr>
            <a:r>
              <a:rPr sz="2000" b="1" i="1" dirty="0">
                <a:latin typeface="Arial"/>
                <a:cs typeface="Arial"/>
              </a:rPr>
              <a:t>Implemetation</a:t>
            </a:r>
            <a:r>
              <a:rPr sz="2000" b="1" i="1" spc="-6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using</a:t>
            </a:r>
            <a:r>
              <a:rPr sz="2000" b="1" i="1" spc="-5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ideas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from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public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key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 marL="507365" indent="-456565">
              <a:lnSpc>
                <a:spcPct val="100000"/>
              </a:lnSpc>
              <a:spcBef>
                <a:spcPts val="575"/>
              </a:spcBef>
              <a:buClr>
                <a:srgbClr val="00007D"/>
              </a:buClr>
              <a:buSzPct val="75000"/>
              <a:buAutoNum type="alphaUcParenR"/>
              <a:tabLst>
                <a:tab pos="507365" algn="l"/>
              </a:tabLst>
            </a:pPr>
            <a:r>
              <a:rPr sz="2400" dirty="0">
                <a:latin typeface="Arial"/>
                <a:cs typeface="Arial"/>
              </a:rPr>
              <a:t>Based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quadratic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residues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5"/>
              </a:spcBef>
              <a:buClr>
                <a:srgbClr val="00007D"/>
              </a:buClr>
              <a:buFont typeface="Arial"/>
              <a:buAutoNum type="alphaUcParenR"/>
            </a:pPr>
            <a:endParaRPr sz="2400">
              <a:latin typeface="Arial"/>
              <a:cs typeface="Arial"/>
            </a:endParaRPr>
          </a:p>
          <a:p>
            <a:pPr marL="330200" marR="43180" lvl="1" indent="-279400">
              <a:lnSpc>
                <a:spcPct val="100800"/>
              </a:lnSpc>
              <a:buFont typeface="Wingdings"/>
              <a:buChar char=""/>
              <a:tabLst>
                <a:tab pos="330200" algn="l"/>
                <a:tab pos="3390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quadratic</a:t>
            </a:r>
            <a:r>
              <a:rPr sz="20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residue</a:t>
            </a:r>
            <a:r>
              <a:rPr sz="20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there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exists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number </a:t>
            </a:r>
            <a:r>
              <a:rPr sz="2000" dirty="0">
                <a:latin typeface="Arial"/>
                <a:cs typeface="Arial"/>
              </a:rPr>
              <a:t>x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such that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x</a:t>
            </a:r>
            <a:r>
              <a:rPr sz="1950" baseline="25641" dirty="0">
                <a:latin typeface="Arial"/>
                <a:cs typeface="Arial"/>
              </a:rPr>
              <a:t>2</a:t>
            </a:r>
            <a:r>
              <a:rPr sz="1950" spc="277" baseline="25641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modn</a:t>
            </a:r>
            <a:endParaRPr sz="2000">
              <a:latin typeface="Arial"/>
              <a:cs typeface="Arial"/>
            </a:endParaRPr>
          </a:p>
          <a:p>
            <a:pPr marL="339090" lvl="1" indent="-288290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25" dirty="0">
                <a:latin typeface="Arial"/>
                <a:cs typeface="Arial"/>
              </a:rPr>
              <a:t> to</a:t>
            </a:r>
            <a:endParaRPr sz="2000">
              <a:latin typeface="Arial"/>
              <a:cs typeface="Arial"/>
            </a:endParaRPr>
          </a:p>
          <a:p>
            <a:pPr marL="339090" lvl="1" indent="-288290">
              <a:lnSpc>
                <a:spcPct val="100000"/>
              </a:lnSpc>
              <a:spcBef>
                <a:spcPts val="4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808990" marR="355600" lvl="2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81280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agree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large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composite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an 	</a:t>
            </a:r>
            <a:r>
              <a:rPr sz="1800" dirty="0">
                <a:latin typeface="Arial"/>
                <a:cs typeface="Arial"/>
              </a:rPr>
              <a:t>element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y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Z*</a:t>
            </a:r>
            <a:r>
              <a:rPr sz="1800" baseline="-20833" dirty="0">
                <a:latin typeface="Arial"/>
                <a:cs typeface="Arial"/>
              </a:rPr>
              <a:t>n</a:t>
            </a:r>
            <a:r>
              <a:rPr sz="1800" spc="232" baseline="-20833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such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y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quadratic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residue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modn</a:t>
            </a:r>
            <a:endParaRPr sz="1800">
              <a:latin typeface="Arial"/>
              <a:cs typeface="Arial"/>
            </a:endParaRPr>
          </a:p>
          <a:p>
            <a:pPr marL="808990" lvl="2" indent="-288290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selects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Z*</a:t>
            </a:r>
            <a:r>
              <a:rPr sz="1800" spc="-37" baseline="-20833" dirty="0">
                <a:latin typeface="Arial"/>
                <a:cs typeface="Arial"/>
              </a:rPr>
              <a:t>n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5839" y="4291583"/>
            <a:ext cx="1633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990" indent="-288290">
              <a:lnSpc>
                <a:spcPct val="100000"/>
              </a:lnSpc>
              <a:spcBef>
                <a:spcPts val="100"/>
              </a:spcBef>
              <a:buClr>
                <a:srgbClr val="00007D"/>
              </a:buClr>
              <a:buFont typeface="Wingdings"/>
              <a:buChar char=""/>
              <a:tabLst>
                <a:tab pos="300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Arial"/>
                <a:cs typeface="Arial"/>
              </a:rPr>
              <a:t>Bob: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240" y="4474457"/>
            <a:ext cx="4919345" cy="153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9075">
              <a:lnSpc>
                <a:spcPts val="2065"/>
              </a:lnSpc>
              <a:spcBef>
                <a:spcPts val="100"/>
              </a:spcBef>
              <a:tabLst>
                <a:tab pos="4002404" algn="l"/>
              </a:tabLst>
            </a:pPr>
            <a:r>
              <a:rPr sz="3150" spc="-434" baseline="11904" dirty="0">
                <a:latin typeface="Symbol"/>
                <a:cs typeface="Symbol"/>
              </a:rPr>
              <a:t></a:t>
            </a:r>
            <a:r>
              <a:rPr sz="2100" spc="-290" dirty="0">
                <a:latin typeface="Symbol"/>
                <a:cs typeface="Symbol"/>
              </a:rPr>
              <a:t></a:t>
            </a:r>
            <a:r>
              <a:rPr sz="2100" i="1" spc="-290" dirty="0">
                <a:latin typeface="Times New Roman"/>
                <a:cs typeface="Times New Roman"/>
              </a:rPr>
              <a:t>x</a:t>
            </a:r>
            <a:r>
              <a:rPr sz="1800" spc="-434" baseline="43981" dirty="0">
                <a:latin typeface="Times New Roman"/>
                <a:cs typeface="Times New Roman"/>
              </a:rPr>
              <a:t>2</a:t>
            </a:r>
            <a:r>
              <a:rPr sz="1800" spc="195" baseline="43981" dirty="0">
                <a:latin typeface="Times New Roman"/>
                <a:cs typeface="Times New Roman"/>
              </a:rPr>
              <a:t> </a:t>
            </a:r>
            <a:r>
              <a:rPr sz="2100" spc="-10" dirty="0">
                <a:latin typeface="Times New Roman"/>
                <a:cs typeface="Times New Roman"/>
              </a:rPr>
              <a:t>mod</a:t>
            </a:r>
            <a:r>
              <a:rPr sz="2100" spc="-260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n</a:t>
            </a:r>
            <a:r>
              <a:rPr sz="2100" spc="-25" dirty="0">
                <a:latin typeface="Times New Roman"/>
                <a:cs typeface="Times New Roman"/>
              </a:rPr>
              <a:t>,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if</a:t>
            </a:r>
            <a:r>
              <a:rPr sz="2100" i="1" spc="285" dirty="0">
                <a:latin typeface="Times New Roman"/>
                <a:cs typeface="Times New Roman"/>
              </a:rPr>
              <a:t> </a:t>
            </a:r>
            <a:r>
              <a:rPr sz="2100" i="1" dirty="0">
                <a:latin typeface="Times New Roman"/>
                <a:cs typeface="Times New Roman"/>
              </a:rPr>
              <a:t>b</a:t>
            </a:r>
            <a:r>
              <a:rPr sz="2100" i="1" spc="-1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0</a:t>
            </a:r>
            <a:endParaRPr sz="2100">
              <a:latin typeface="Times New Roman"/>
              <a:cs typeface="Times New Roman"/>
            </a:endParaRPr>
          </a:p>
          <a:p>
            <a:pPr marL="351790" algn="ctr">
              <a:lnSpc>
                <a:spcPts val="1714"/>
              </a:lnSpc>
            </a:pPr>
            <a:r>
              <a:rPr sz="3150" i="1" baseline="1322" dirty="0">
                <a:latin typeface="Times New Roman"/>
                <a:cs typeface="Times New Roman"/>
              </a:rPr>
              <a:t>g</a:t>
            </a:r>
            <a:r>
              <a:rPr sz="3150" i="1" spc="-165" baseline="1322" dirty="0">
                <a:latin typeface="Times New Roman"/>
                <a:cs typeface="Times New Roman"/>
              </a:rPr>
              <a:t> </a:t>
            </a:r>
            <a:r>
              <a:rPr sz="3150" baseline="1322" dirty="0">
                <a:latin typeface="Symbol"/>
                <a:cs typeface="Symbol"/>
              </a:rPr>
              <a:t></a:t>
            </a:r>
            <a:r>
              <a:rPr sz="3150" spc="-232" baseline="1322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Symbol"/>
                <a:cs typeface="Symbol"/>
              </a:rPr>
              <a:t></a:t>
            </a:r>
            <a:endParaRPr sz="2100">
              <a:latin typeface="Symbol"/>
              <a:cs typeface="Symbol"/>
            </a:endParaRPr>
          </a:p>
          <a:p>
            <a:pPr marL="2759075">
              <a:lnSpc>
                <a:spcPts val="2170"/>
              </a:lnSpc>
              <a:tabLst>
                <a:tab pos="4119879" algn="l"/>
              </a:tabLst>
            </a:pPr>
            <a:r>
              <a:rPr sz="3150" spc="-367" baseline="3968" dirty="0">
                <a:latin typeface="Symbol"/>
                <a:cs typeface="Symbol"/>
              </a:rPr>
              <a:t></a:t>
            </a:r>
            <a:r>
              <a:rPr sz="3150" spc="-367" baseline="-6613" dirty="0">
                <a:latin typeface="Symbol"/>
                <a:cs typeface="Symbol"/>
              </a:rPr>
              <a:t></a:t>
            </a:r>
            <a:r>
              <a:rPr sz="2100" i="1" spc="-245" dirty="0">
                <a:latin typeface="Times New Roman"/>
                <a:cs typeface="Times New Roman"/>
              </a:rPr>
              <a:t>yx</a:t>
            </a:r>
            <a:r>
              <a:rPr sz="1800" spc="-367" baseline="43981" dirty="0">
                <a:latin typeface="Times New Roman"/>
                <a:cs typeface="Times New Roman"/>
              </a:rPr>
              <a:t>2</a:t>
            </a:r>
            <a:r>
              <a:rPr sz="1800" spc="240" baseline="43981" dirty="0">
                <a:latin typeface="Times New Roman"/>
                <a:cs typeface="Times New Roman"/>
              </a:rPr>
              <a:t> </a:t>
            </a:r>
            <a:r>
              <a:rPr sz="2100" spc="-10" dirty="0">
                <a:latin typeface="Times New Roman"/>
                <a:cs typeface="Times New Roman"/>
              </a:rPr>
              <a:t>mod</a:t>
            </a:r>
            <a:r>
              <a:rPr sz="2100" spc="-250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n</a:t>
            </a:r>
            <a:r>
              <a:rPr sz="2100" spc="-25" dirty="0">
                <a:latin typeface="Times New Roman"/>
                <a:cs typeface="Times New Roman"/>
              </a:rPr>
              <a:t>,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if</a:t>
            </a:r>
            <a:r>
              <a:rPr sz="2100" i="1" spc="280" dirty="0">
                <a:latin typeface="Times New Roman"/>
                <a:cs typeface="Times New Roman"/>
              </a:rPr>
              <a:t> </a:t>
            </a:r>
            <a:r>
              <a:rPr sz="2100" i="1" dirty="0">
                <a:latin typeface="Times New Roman"/>
                <a:cs typeface="Times New Roman"/>
              </a:rPr>
              <a:t>b</a:t>
            </a:r>
            <a:r>
              <a:rPr sz="2100" i="1" spc="-1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300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1</a:t>
            </a:r>
            <a:endParaRPr sz="2100">
              <a:latin typeface="Times New Roman"/>
              <a:cs typeface="Times New Roman"/>
            </a:endParaRPr>
          </a:p>
          <a:p>
            <a:pPr marL="313690" indent="-288290">
              <a:lnSpc>
                <a:spcPct val="100000"/>
              </a:lnSpc>
              <a:spcBef>
                <a:spcPts val="95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13690" algn="l"/>
              </a:tabLst>
            </a:pPr>
            <a:r>
              <a:rPr sz="2000" dirty="0">
                <a:latin typeface="Arial"/>
                <a:cs typeface="Arial"/>
              </a:rPr>
              <a:t>Reveal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783590" lvl="1" indent="-288290">
              <a:lnSpc>
                <a:spcPct val="100000"/>
              </a:lnSpc>
              <a:spcBef>
                <a:spcPts val="455"/>
              </a:spcBef>
              <a:buClr>
                <a:srgbClr val="00007D"/>
              </a:buClr>
              <a:buFont typeface="Wingdings"/>
              <a:buChar char=""/>
              <a:tabLst>
                <a:tab pos="7835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sends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Bob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34060"/>
            <a:ext cx="7614284" cy="28930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1" i="1" dirty="0">
                <a:latin typeface="Arial"/>
                <a:cs typeface="Arial"/>
              </a:rPr>
              <a:t>Implemetation</a:t>
            </a:r>
            <a:r>
              <a:rPr sz="2000" b="1" i="1" spc="-6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using</a:t>
            </a:r>
            <a:r>
              <a:rPr sz="2000" b="1" i="1" spc="-5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ideas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from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public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key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Clr>
                <a:srgbClr val="00007D"/>
              </a:buClr>
              <a:buSzPct val="75000"/>
              <a:buAutoNum type="alphaUcParenR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Based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quadratic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residues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5"/>
              </a:spcBef>
              <a:buClr>
                <a:srgbClr val="00007D"/>
              </a:buClr>
              <a:buFont typeface="Arial"/>
              <a:buAutoNum type="alphaUcParenR"/>
            </a:pPr>
            <a:endParaRPr sz="2400">
              <a:latin typeface="Arial"/>
              <a:cs typeface="Arial"/>
            </a:endParaRPr>
          </a:p>
          <a:p>
            <a:pPr marL="292100" marR="710565" lvl="1" indent="-279400">
              <a:lnSpc>
                <a:spcPct val="100800"/>
              </a:lnSpc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phase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cannot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distinguish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whether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quadratic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residue</a:t>
            </a:r>
            <a:endParaRPr sz="2000">
              <a:latin typeface="Arial"/>
              <a:cs typeface="Arial"/>
            </a:endParaRPr>
          </a:p>
          <a:p>
            <a:pPr marL="300990" lvl="1" indent="-288290">
              <a:lnSpc>
                <a:spcPct val="100000"/>
              </a:lnSpc>
              <a:spcBef>
                <a:spcPts val="48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would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decide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square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root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modn</a:t>
            </a:r>
            <a:endParaRPr sz="2000">
              <a:latin typeface="Arial"/>
              <a:cs typeface="Arial"/>
            </a:endParaRPr>
          </a:p>
          <a:p>
            <a:pPr marL="292100" marR="5080" lvl="1" indent="-279400">
              <a:lnSpc>
                <a:spcPct val="100800"/>
              </a:lnSpc>
              <a:spcBef>
                <a:spcPts val="38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Finding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square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roots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modn,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composite,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factoring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497840" y="731520"/>
            <a:ext cx="7704455" cy="52832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600"/>
              </a:spcBef>
            </a:pPr>
            <a:r>
              <a:rPr sz="2000" b="1" i="1" dirty="0">
                <a:latin typeface="Arial"/>
                <a:cs typeface="Arial"/>
              </a:rPr>
              <a:t>Implemetation</a:t>
            </a:r>
            <a:r>
              <a:rPr sz="2000" b="1" i="1" spc="-6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using</a:t>
            </a:r>
            <a:r>
              <a:rPr sz="2000" b="1" i="1" spc="-5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ideas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from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public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key</a:t>
            </a:r>
            <a:r>
              <a:rPr sz="2000" b="1" i="1" spc="-5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cryptography</a:t>
            </a:r>
            <a:endParaRPr sz="2000">
              <a:latin typeface="Arial"/>
              <a:cs typeface="Arial"/>
            </a:endParaRPr>
          </a:p>
          <a:p>
            <a:pPr marL="532765" indent="-481965">
              <a:lnSpc>
                <a:spcPct val="100000"/>
              </a:lnSpc>
              <a:spcBef>
                <a:spcPts val="600"/>
              </a:spcBef>
              <a:buClr>
                <a:srgbClr val="00007D"/>
              </a:buClr>
              <a:buSzPct val="75000"/>
              <a:buAutoNum type="alphaUcParenR" startAt="2"/>
              <a:tabLst>
                <a:tab pos="532765" algn="l"/>
              </a:tabLst>
            </a:pPr>
            <a:r>
              <a:rPr sz="2400" dirty="0">
                <a:latin typeface="Arial"/>
                <a:cs typeface="Arial"/>
              </a:rPr>
              <a:t>Based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DLP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40"/>
              </a:spcBef>
              <a:buClr>
                <a:srgbClr val="00007D"/>
              </a:buClr>
              <a:buFont typeface="Arial"/>
              <a:buAutoNum type="alphaUcParenR" startAt="2"/>
            </a:pPr>
            <a:endParaRPr sz="2400">
              <a:latin typeface="Arial"/>
              <a:cs typeface="Arial"/>
            </a:endParaRPr>
          </a:p>
          <a:p>
            <a:pPr marL="339090" lvl="1" indent="-288290">
              <a:lnSpc>
                <a:spcPct val="100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25" dirty="0">
                <a:latin typeface="Arial"/>
                <a:cs typeface="Arial"/>
              </a:rPr>
              <a:t> to</a:t>
            </a:r>
            <a:endParaRPr sz="2000">
              <a:latin typeface="Arial"/>
              <a:cs typeface="Arial"/>
            </a:endParaRPr>
          </a:p>
          <a:p>
            <a:pPr marL="339090" lvl="1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808990" marR="278765" lvl="2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81280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Bob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agree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large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prime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number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generator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g 	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Z*</a:t>
            </a:r>
            <a:r>
              <a:rPr sz="1800" baseline="-20833" dirty="0">
                <a:latin typeface="Arial"/>
                <a:cs typeface="Arial"/>
              </a:rPr>
              <a:t>p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element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Z*</a:t>
            </a:r>
            <a:r>
              <a:rPr sz="1800" spc="-37" baseline="-20833" dirty="0">
                <a:latin typeface="Arial"/>
                <a:cs typeface="Arial"/>
              </a:rPr>
              <a:t>p</a:t>
            </a:r>
            <a:endParaRPr sz="1800" baseline="-20833">
              <a:latin typeface="Arial"/>
              <a:cs typeface="Arial"/>
            </a:endParaRPr>
          </a:p>
          <a:p>
            <a:pPr marL="808990" lvl="2" indent="-288290">
              <a:lnSpc>
                <a:spcPct val="100000"/>
              </a:lnSpc>
              <a:spcBef>
                <a:spcPts val="38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selects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integer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Z*</a:t>
            </a:r>
            <a:r>
              <a:rPr sz="1800" spc="-37" baseline="-20833" dirty="0">
                <a:latin typeface="Arial"/>
                <a:cs typeface="Arial"/>
              </a:rPr>
              <a:t>p</a:t>
            </a:r>
            <a:endParaRPr sz="1800" baseline="-20833">
              <a:latin typeface="Arial"/>
              <a:cs typeface="Arial"/>
            </a:endParaRPr>
          </a:p>
          <a:p>
            <a:pPr marL="808990" lvl="2" indent="-288290">
              <a:lnSpc>
                <a:spcPts val="1900"/>
              </a:lnSpc>
              <a:spcBef>
                <a:spcPts val="44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Arial"/>
                <a:cs typeface="Arial"/>
              </a:rPr>
              <a:t>Bob:</a:t>
            </a:r>
            <a:endParaRPr sz="1800">
              <a:latin typeface="Arial"/>
              <a:cs typeface="Arial"/>
            </a:endParaRPr>
          </a:p>
          <a:p>
            <a:pPr marR="86995" algn="ctr">
              <a:lnSpc>
                <a:spcPts val="1805"/>
              </a:lnSpc>
              <a:tabLst>
                <a:tab pos="1265555" algn="l"/>
              </a:tabLst>
            </a:pPr>
            <a:r>
              <a:rPr sz="3150" spc="-457" baseline="11904" dirty="0">
                <a:latin typeface="Symbol"/>
                <a:cs typeface="Symbol"/>
              </a:rPr>
              <a:t></a:t>
            </a:r>
            <a:r>
              <a:rPr sz="2100" spc="-305" dirty="0">
                <a:latin typeface="Symbol"/>
                <a:cs typeface="Symbol"/>
              </a:rPr>
              <a:t></a:t>
            </a:r>
            <a:r>
              <a:rPr sz="2100" i="1" spc="-305" dirty="0">
                <a:latin typeface="Times New Roman"/>
                <a:cs typeface="Times New Roman"/>
              </a:rPr>
              <a:t>a</a:t>
            </a:r>
            <a:r>
              <a:rPr sz="1800" i="1" spc="-457" baseline="43981" dirty="0">
                <a:latin typeface="Times New Roman"/>
                <a:cs typeface="Times New Roman"/>
              </a:rPr>
              <a:t>x</a:t>
            </a:r>
            <a:r>
              <a:rPr sz="1800" i="1" spc="225" baseline="43981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mod</a:t>
            </a:r>
            <a:r>
              <a:rPr sz="2100" spc="-110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p</a:t>
            </a:r>
            <a:r>
              <a:rPr sz="2100" spc="-25" dirty="0">
                <a:latin typeface="Times New Roman"/>
                <a:cs typeface="Times New Roman"/>
              </a:rPr>
              <a:t>,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if</a:t>
            </a:r>
            <a:r>
              <a:rPr sz="2100" i="1" spc="285" dirty="0">
                <a:latin typeface="Times New Roman"/>
                <a:cs typeface="Times New Roman"/>
              </a:rPr>
              <a:t> </a:t>
            </a:r>
            <a:r>
              <a:rPr sz="2100" i="1" dirty="0">
                <a:latin typeface="Times New Roman"/>
                <a:cs typeface="Times New Roman"/>
              </a:rPr>
              <a:t>b</a:t>
            </a:r>
            <a:r>
              <a:rPr sz="2100" i="1" spc="-1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105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0</a:t>
            </a:r>
            <a:endParaRPr sz="2100">
              <a:latin typeface="Times New Roman"/>
              <a:cs typeface="Times New Roman"/>
            </a:endParaRPr>
          </a:p>
          <a:p>
            <a:pPr marL="2404110">
              <a:lnSpc>
                <a:spcPts val="1714"/>
              </a:lnSpc>
            </a:pPr>
            <a:r>
              <a:rPr sz="3150" i="1" baseline="1322" dirty="0">
                <a:latin typeface="Times New Roman"/>
                <a:cs typeface="Times New Roman"/>
              </a:rPr>
              <a:t>g</a:t>
            </a:r>
            <a:r>
              <a:rPr sz="3150" i="1" spc="-165" baseline="1322" dirty="0">
                <a:latin typeface="Times New Roman"/>
                <a:cs typeface="Times New Roman"/>
              </a:rPr>
              <a:t> </a:t>
            </a:r>
            <a:r>
              <a:rPr sz="3150" baseline="1322" dirty="0">
                <a:latin typeface="Symbol"/>
                <a:cs typeface="Symbol"/>
              </a:rPr>
              <a:t></a:t>
            </a:r>
            <a:r>
              <a:rPr sz="3150" spc="-232" baseline="1322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Symbol"/>
                <a:cs typeface="Symbol"/>
              </a:rPr>
              <a:t></a:t>
            </a:r>
            <a:endParaRPr sz="2100">
              <a:latin typeface="Symbol"/>
              <a:cs typeface="Symbol"/>
            </a:endParaRPr>
          </a:p>
          <a:p>
            <a:pPr marR="8890" algn="ctr">
              <a:lnSpc>
                <a:spcPts val="2170"/>
              </a:lnSpc>
              <a:tabLst>
                <a:tab pos="1369060" algn="l"/>
              </a:tabLst>
            </a:pPr>
            <a:r>
              <a:rPr sz="3150" spc="-375" baseline="3968" dirty="0">
                <a:latin typeface="Symbol"/>
                <a:cs typeface="Symbol"/>
              </a:rPr>
              <a:t></a:t>
            </a:r>
            <a:r>
              <a:rPr sz="3150" spc="-375" baseline="-6613" dirty="0">
                <a:latin typeface="Symbol"/>
                <a:cs typeface="Symbol"/>
              </a:rPr>
              <a:t></a:t>
            </a:r>
            <a:r>
              <a:rPr sz="2100" i="1" spc="-250" dirty="0">
                <a:latin typeface="Times New Roman"/>
                <a:cs typeface="Times New Roman"/>
              </a:rPr>
              <a:t>sa</a:t>
            </a:r>
            <a:r>
              <a:rPr sz="1800" i="1" spc="-375" baseline="43981" dirty="0">
                <a:latin typeface="Times New Roman"/>
                <a:cs typeface="Times New Roman"/>
              </a:rPr>
              <a:t>x</a:t>
            </a:r>
            <a:r>
              <a:rPr sz="1800" i="1" spc="225" baseline="43981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mod</a:t>
            </a:r>
            <a:r>
              <a:rPr sz="2100" spc="-80" dirty="0">
                <a:latin typeface="Times New Roman"/>
                <a:cs typeface="Times New Roman"/>
              </a:rPr>
              <a:t> </a:t>
            </a:r>
            <a:r>
              <a:rPr sz="2100" i="1" spc="-25" dirty="0">
                <a:latin typeface="Times New Roman"/>
                <a:cs typeface="Times New Roman"/>
              </a:rPr>
              <a:t>p</a:t>
            </a:r>
            <a:r>
              <a:rPr sz="2100" spc="-25" dirty="0">
                <a:latin typeface="Times New Roman"/>
                <a:cs typeface="Times New Roman"/>
              </a:rPr>
              <a:t>,</a:t>
            </a:r>
            <a:r>
              <a:rPr sz="2100" dirty="0">
                <a:latin typeface="Times New Roman"/>
                <a:cs typeface="Times New Roman"/>
              </a:rPr>
              <a:t>	</a:t>
            </a:r>
            <a:r>
              <a:rPr sz="2100" i="1" dirty="0">
                <a:latin typeface="Times New Roman"/>
                <a:cs typeface="Times New Roman"/>
              </a:rPr>
              <a:t>if</a:t>
            </a:r>
            <a:r>
              <a:rPr sz="2100" i="1" spc="280" dirty="0">
                <a:latin typeface="Times New Roman"/>
                <a:cs typeface="Times New Roman"/>
              </a:rPr>
              <a:t> </a:t>
            </a:r>
            <a:r>
              <a:rPr sz="2100" i="1" dirty="0">
                <a:latin typeface="Times New Roman"/>
                <a:cs typeface="Times New Roman"/>
              </a:rPr>
              <a:t>b</a:t>
            </a:r>
            <a:r>
              <a:rPr sz="2100" i="1" spc="-114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Symbol"/>
                <a:cs typeface="Symbol"/>
              </a:rPr>
              <a:t></a:t>
            </a:r>
            <a:r>
              <a:rPr sz="2100" spc="-300" dirty="0">
                <a:latin typeface="Times New Roman"/>
                <a:cs typeface="Times New Roman"/>
              </a:rPr>
              <a:t> </a:t>
            </a:r>
            <a:r>
              <a:rPr sz="2100" spc="-50" dirty="0">
                <a:latin typeface="Times New Roman"/>
                <a:cs typeface="Times New Roman"/>
              </a:rPr>
              <a:t>1</a:t>
            </a:r>
            <a:endParaRPr sz="2100">
              <a:latin typeface="Times New Roman"/>
              <a:cs typeface="Times New Roman"/>
            </a:endParaRPr>
          </a:p>
          <a:p>
            <a:pPr marL="339090" lvl="1" indent="-288290">
              <a:lnSpc>
                <a:spcPct val="100000"/>
              </a:lnSpc>
              <a:spcBef>
                <a:spcPts val="855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39090" algn="l"/>
              </a:tabLst>
            </a:pPr>
            <a:r>
              <a:rPr sz="2000" dirty="0">
                <a:latin typeface="Arial"/>
                <a:cs typeface="Arial"/>
              </a:rPr>
              <a:t>Reveal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808990" lvl="2" indent="-288290">
              <a:lnSpc>
                <a:spcPct val="100000"/>
              </a:lnSpc>
              <a:spcBef>
                <a:spcPts val="350"/>
              </a:spcBef>
              <a:buClr>
                <a:srgbClr val="00007D"/>
              </a:buClr>
              <a:buFont typeface="Wingdings"/>
              <a:buChar char=""/>
              <a:tabLst>
                <a:tab pos="8089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sends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Bob</a:t>
            </a:r>
            <a:endParaRPr sz="1800">
              <a:latin typeface="Arial"/>
              <a:cs typeface="Arial"/>
            </a:endParaRPr>
          </a:p>
          <a:p>
            <a:pPr marL="330200" marR="43180" lvl="1" indent="-279400">
              <a:lnSpc>
                <a:spcPct val="100800"/>
              </a:lnSpc>
              <a:spcBef>
                <a:spcPts val="470"/>
              </a:spcBef>
              <a:buFont typeface="Wingdings"/>
              <a:buChar char=""/>
              <a:tabLst>
                <a:tab pos="330200" algn="l"/>
                <a:tab pos="3390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would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solve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DLP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order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distinguish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g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20" dirty="0">
                <a:latin typeface="Arial"/>
                <a:cs typeface="Arial"/>
              </a:rPr>
              <a:t> phase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832" y="24940"/>
            <a:ext cx="3944391" cy="4904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Bit</a:t>
            </a:r>
            <a:r>
              <a:rPr spc="-90" dirty="0"/>
              <a:t> </a:t>
            </a:r>
            <a:r>
              <a:rPr dirty="0"/>
              <a:t>Commitment</a:t>
            </a:r>
            <a:r>
              <a:rPr spc="-85" dirty="0"/>
              <a:t> </a:t>
            </a:r>
            <a:r>
              <a:rPr spc="-10" dirty="0"/>
              <a:t>Protocols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795020"/>
            <a:ext cx="7203440" cy="3441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dirty="0">
                <a:latin typeface="Arial"/>
                <a:cs typeface="Arial"/>
              </a:rPr>
              <a:t>Implemetation</a:t>
            </a:r>
            <a:r>
              <a:rPr sz="2000" b="1" i="1" spc="-7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using</a:t>
            </a:r>
            <a:r>
              <a:rPr sz="2000" b="1" i="1" spc="-6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hash</a:t>
            </a:r>
            <a:r>
              <a:rPr sz="2000" b="1" i="1" spc="-7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functions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Let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x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0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Commit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Bob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agree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collision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resistant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hash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function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h</a:t>
            </a:r>
            <a:endParaRPr sz="18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4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Symbol"/>
                <a:cs typeface="Symbol"/>
              </a:rPr>
              <a:t>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Bob: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y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20" dirty="0">
                <a:latin typeface="Arial"/>
                <a:cs typeface="Arial"/>
              </a:rPr>
              <a:t>h(x)</a:t>
            </a:r>
            <a:endParaRPr sz="18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490"/>
              </a:spcBef>
              <a:buClr>
                <a:srgbClr val="00007D"/>
              </a:buClr>
              <a:buSzPct val="75000"/>
              <a:buFont typeface="Wingdings"/>
              <a:buChar char=""/>
              <a:tabLst>
                <a:tab pos="300990" algn="l"/>
              </a:tabLst>
            </a:pPr>
            <a:r>
              <a:rPr sz="2000" dirty="0">
                <a:latin typeface="Arial"/>
                <a:cs typeface="Arial"/>
              </a:rPr>
              <a:t>Reveal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phase:</a:t>
            </a:r>
            <a:endParaRPr sz="2000">
              <a:latin typeface="Arial"/>
              <a:cs typeface="Arial"/>
            </a:endParaRPr>
          </a:p>
          <a:p>
            <a:pPr marL="770890" lvl="1" indent="-288290">
              <a:lnSpc>
                <a:spcPct val="100000"/>
              </a:lnSpc>
              <a:spcBef>
                <a:spcPts val="450"/>
              </a:spcBef>
              <a:buClr>
                <a:srgbClr val="00007D"/>
              </a:buClr>
              <a:buFont typeface="Wingdings"/>
              <a:buChar char=""/>
              <a:tabLst>
                <a:tab pos="770890" algn="l"/>
              </a:tabLst>
            </a:pPr>
            <a:r>
              <a:rPr sz="1800" dirty="0">
                <a:latin typeface="Arial"/>
                <a:cs typeface="Arial"/>
              </a:rPr>
              <a:t>Alice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sends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Bob</a:t>
            </a:r>
            <a:endParaRPr sz="1800">
              <a:latin typeface="Arial"/>
              <a:cs typeface="Arial"/>
            </a:endParaRPr>
          </a:p>
          <a:p>
            <a:pPr marL="292100" marR="5080" indent="-279400">
              <a:lnSpc>
                <a:spcPct val="100800"/>
              </a:lnSpc>
              <a:spcBef>
                <a:spcPts val="370"/>
              </a:spcBef>
              <a:buFont typeface="Wingdings"/>
              <a:buChar char=""/>
              <a:tabLst>
                <a:tab pos="292100" algn="l"/>
                <a:tab pos="300990" algn="l"/>
              </a:tabLst>
            </a:pPr>
            <a:r>
              <a:rPr sz="1500" dirty="0">
                <a:solidFill>
                  <a:srgbClr val="00007D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collision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resistant,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difficult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25" dirty="0">
                <a:latin typeface="Arial"/>
                <a:cs typeface="Arial"/>
              </a:rPr>
              <a:t> x’ </a:t>
            </a:r>
            <a:r>
              <a:rPr sz="2000" dirty="0">
                <a:latin typeface="Arial"/>
                <a:cs typeface="Arial"/>
              </a:rPr>
              <a:t>such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h(x’)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h(x)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48640" y="655828"/>
            <a:ext cx="8279130" cy="425196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45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establishment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095"/>
              </a:spcBef>
              <a:buClr>
                <a:srgbClr val="00007D"/>
              </a:buClr>
              <a:buFont typeface="Wingdings"/>
              <a:buChar char="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implemented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ways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5"/>
              </a:spcBef>
              <a:buClr>
                <a:srgbClr val="00007D"/>
              </a:buClr>
              <a:buFont typeface="Wingdings"/>
              <a:buChar char=""/>
            </a:pPr>
            <a:endParaRPr sz="2400">
              <a:latin typeface="Arial"/>
              <a:cs typeface="Arial"/>
            </a:endParaRPr>
          </a:p>
          <a:p>
            <a:pPr marL="863600" marR="5080" lvl="1" indent="-457200">
              <a:lnSpc>
                <a:spcPct val="101499"/>
              </a:lnSpc>
              <a:spcBef>
                <a:spcPts val="5"/>
              </a:spcBef>
              <a:buClr>
                <a:srgbClr val="00007D"/>
              </a:buClr>
              <a:buFont typeface="Wingdings"/>
              <a:buChar char=""/>
              <a:tabLst>
                <a:tab pos="863600" algn="l"/>
              </a:tabLst>
            </a:pPr>
            <a:r>
              <a:rPr sz="2400" dirty="0">
                <a:latin typeface="Arial"/>
                <a:cs typeface="Arial"/>
              </a:rPr>
              <a:t>Using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Distribution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Center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(KDC),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also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referred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Trusted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Authority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240"/>
              </a:spcBef>
              <a:buClr>
                <a:srgbClr val="00007D"/>
              </a:buClr>
              <a:buFont typeface="Wingdings"/>
              <a:buChar char=""/>
            </a:pPr>
            <a:endParaRPr sz="2400">
              <a:latin typeface="Arial"/>
              <a:cs typeface="Arial"/>
            </a:endParaRPr>
          </a:p>
          <a:p>
            <a:pPr marL="863600" marR="478155" lvl="1" indent="-457200">
              <a:lnSpc>
                <a:spcPct val="99800"/>
              </a:lnSpc>
              <a:buClr>
                <a:srgbClr val="00007D"/>
              </a:buClr>
              <a:buFont typeface="Wingdings"/>
              <a:buChar char=""/>
              <a:tabLst>
                <a:tab pos="863600" algn="l"/>
              </a:tabLst>
            </a:pPr>
            <a:r>
              <a:rPr sz="2400" dirty="0">
                <a:latin typeface="Arial"/>
                <a:cs typeface="Arial"/>
              </a:rPr>
              <a:t>Without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Center: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Alice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Bob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execute </a:t>
            </a:r>
            <a:r>
              <a:rPr sz="2400" dirty="0">
                <a:latin typeface="Arial"/>
                <a:cs typeface="Arial"/>
              </a:rPr>
              <a:t>some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protocol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own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agree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(such </a:t>
            </a:r>
            <a:r>
              <a:rPr sz="2400" dirty="0">
                <a:latin typeface="Arial"/>
                <a:cs typeface="Arial"/>
              </a:rPr>
              <a:t>protocols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referred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Agreement Protocols)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0540" y="642620"/>
            <a:ext cx="8296909" cy="53594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00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  <a:p>
            <a:pPr marL="901700" marR="496570" indent="-457200">
              <a:lnSpc>
                <a:spcPct val="100800"/>
              </a:lnSpc>
              <a:spcBef>
                <a:spcPts val="980"/>
              </a:spcBef>
              <a:buClr>
                <a:srgbClr val="00007D"/>
              </a:buClr>
              <a:buFont typeface="Wingdings"/>
              <a:buChar char="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Suppose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entities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want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communicate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each </a:t>
            </a:r>
            <a:r>
              <a:rPr sz="2000" dirty="0">
                <a:latin typeface="Arial"/>
                <a:cs typeface="Arial"/>
              </a:rPr>
              <a:t>other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single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session</a:t>
            </a:r>
            <a:endParaRPr sz="2000">
              <a:latin typeface="Arial"/>
              <a:cs typeface="Arial"/>
            </a:endParaRPr>
          </a:p>
          <a:p>
            <a:pPr marL="901700" marR="257175" indent="-457200">
              <a:lnSpc>
                <a:spcPct val="100800"/>
              </a:lnSpc>
              <a:spcBef>
                <a:spcPts val="459"/>
              </a:spcBef>
              <a:buClr>
                <a:srgbClr val="00007D"/>
              </a:buClr>
              <a:buFont typeface="Wingdings"/>
              <a:buChar char="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either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KDC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communicating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entities</a:t>
            </a:r>
            <a:endParaRPr sz="2000">
              <a:latin typeface="Arial"/>
              <a:cs typeface="Arial"/>
            </a:endParaRPr>
          </a:p>
          <a:p>
            <a:pPr marL="901700" marR="300355" indent="-457200">
              <a:lnSpc>
                <a:spcPts val="2320"/>
              </a:lnSpc>
              <a:spcBef>
                <a:spcPts val="625"/>
              </a:spcBef>
              <a:buClr>
                <a:srgbClr val="00007D"/>
              </a:buClr>
              <a:buFont typeface="Wingdings"/>
              <a:buChar char="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Each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entity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using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communicate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KDC, </a:t>
            </a:r>
            <a:r>
              <a:rPr sz="2000" dirty="0">
                <a:latin typeface="Arial"/>
                <a:cs typeface="Arial"/>
              </a:rPr>
              <a:t>i.e.,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protect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keys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Clr>
                <a:srgbClr val="00007D"/>
              </a:buClr>
              <a:buFont typeface="Wingdings"/>
              <a:buChar char=""/>
            </a:pPr>
            <a:endParaRPr sz="2000">
              <a:latin typeface="Arial"/>
              <a:cs typeface="Arial"/>
            </a:endParaRPr>
          </a:p>
          <a:p>
            <a:pPr marL="4445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Main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Advantage:</a:t>
            </a:r>
            <a:endParaRPr sz="2000">
              <a:latin typeface="Arial"/>
              <a:cs typeface="Arial"/>
            </a:endParaRPr>
          </a:p>
          <a:p>
            <a:pPr marL="901700" marR="285115" indent="-457200">
              <a:lnSpc>
                <a:spcPct val="100400"/>
              </a:lnSpc>
              <a:spcBef>
                <a:spcPts val="490"/>
              </a:spcBef>
              <a:buClr>
                <a:srgbClr val="00007D"/>
              </a:buClr>
              <a:buFont typeface="Wingdings"/>
              <a:buChar char="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Less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required: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total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entities </a:t>
            </a:r>
            <a:r>
              <a:rPr sz="2000" dirty="0">
                <a:latin typeface="Arial"/>
                <a:cs typeface="Arial"/>
              </a:rPr>
              <a:t>communicating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each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need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only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keys </a:t>
            </a:r>
            <a:r>
              <a:rPr sz="2000" dirty="0">
                <a:latin typeface="Arial"/>
                <a:cs typeface="Arial"/>
              </a:rPr>
              <a:t>instead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O(n</a:t>
            </a:r>
            <a:r>
              <a:rPr sz="1950" baseline="25641" dirty="0">
                <a:latin typeface="Arial"/>
                <a:cs typeface="Arial"/>
              </a:rPr>
              <a:t>2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absence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KDC</a:t>
            </a:r>
            <a:endParaRPr sz="2000">
              <a:latin typeface="Arial"/>
              <a:cs typeface="Arial"/>
            </a:endParaRPr>
          </a:p>
          <a:p>
            <a:pPr marL="4445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Arial"/>
                <a:cs typeface="Arial"/>
              </a:rPr>
              <a:t>Concerns:</a:t>
            </a:r>
            <a:endParaRPr sz="2000">
              <a:latin typeface="Arial"/>
              <a:cs typeface="Arial"/>
            </a:endParaRPr>
          </a:p>
          <a:p>
            <a:pPr marL="901700" marR="17780" indent="-457200">
              <a:lnSpc>
                <a:spcPts val="2320"/>
              </a:lnSpc>
              <a:spcBef>
                <a:spcPts val="645"/>
              </a:spcBef>
              <a:buClr>
                <a:srgbClr val="00007D"/>
              </a:buClr>
              <a:buFont typeface="Wingdings"/>
              <a:buChar char=""/>
              <a:tabLst>
                <a:tab pos="901700" algn="l"/>
              </a:tabLst>
            </a:pPr>
            <a:r>
              <a:rPr sz="2000" dirty="0">
                <a:latin typeface="Arial"/>
                <a:cs typeface="Arial"/>
              </a:rPr>
              <a:t>Security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based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security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(they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must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securely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produced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stored)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640" y="795020"/>
            <a:ext cx="3599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190" y="3631882"/>
            <a:ext cx="7513320" cy="283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2590" indent="-364490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4025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request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center</a:t>
            </a:r>
            <a:endParaRPr sz="2000">
              <a:latin typeface="Arial"/>
              <a:cs typeface="Arial"/>
            </a:endParaRPr>
          </a:p>
          <a:p>
            <a:pPr marL="416559" marR="238125" indent="-378460">
              <a:lnSpc>
                <a:spcPct val="111700"/>
              </a:lnSpc>
              <a:spcBef>
                <a:spcPts val="1240"/>
              </a:spcBef>
              <a:buAutoNum type="arabicParenBoth"/>
              <a:tabLst>
                <a:tab pos="495300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3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kA</a:t>
            </a:r>
            <a:r>
              <a:rPr sz="2000" spc="-10" dirty="0">
                <a:latin typeface="Arial"/>
                <a:cs typeface="Arial"/>
              </a:rPr>
              <a:t>(K</a:t>
            </a:r>
            <a:r>
              <a:rPr sz="1950" spc="-15" baseline="-21367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) 	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kB</a:t>
            </a:r>
            <a:r>
              <a:rPr sz="2000" spc="-10" dirty="0">
                <a:latin typeface="Arial"/>
                <a:cs typeface="Arial"/>
              </a:rPr>
              <a:t>(K</a:t>
            </a:r>
            <a:r>
              <a:rPr sz="1950" spc="-15" baseline="-21367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402590" marR="252729" indent="-364490">
              <a:lnSpc>
                <a:spcPct val="111700"/>
              </a:lnSpc>
              <a:spcBef>
                <a:spcPts val="1235"/>
              </a:spcBef>
              <a:buAutoNum type="arabicParenBoth"/>
              <a:tabLst>
                <a:tab pos="49530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decrypts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kA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also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who</a:t>
            </a:r>
            <a:r>
              <a:rPr sz="2000" spc="-25" dirty="0">
                <a:latin typeface="Arial"/>
                <a:cs typeface="Arial"/>
              </a:rPr>
              <a:t> can 	</a:t>
            </a:r>
            <a:r>
              <a:rPr sz="2000" dirty="0">
                <a:latin typeface="Arial"/>
                <a:cs typeface="Arial"/>
              </a:rPr>
              <a:t>decrypt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it</a:t>
            </a:r>
            <a:endParaRPr sz="2000">
              <a:latin typeface="Arial"/>
              <a:cs typeface="Arial"/>
            </a:endParaRPr>
          </a:p>
          <a:p>
            <a:pPr marL="495300" marR="30480" indent="-457200">
              <a:lnSpc>
                <a:spcPct val="107500"/>
              </a:lnSpc>
              <a:spcBef>
                <a:spcPts val="1340"/>
              </a:spcBef>
            </a:pPr>
            <a:r>
              <a:rPr sz="2000" dirty="0">
                <a:latin typeface="Arial"/>
                <a:cs typeface="Arial"/>
              </a:rPr>
              <a:t>We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secure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channel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exchange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long-</a:t>
            </a:r>
            <a:r>
              <a:rPr sz="2000" dirty="0">
                <a:latin typeface="Arial"/>
                <a:cs typeface="Arial"/>
              </a:rPr>
              <a:t>lived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keys </a:t>
            </a:r>
            <a:r>
              <a:rPr sz="2000" dirty="0">
                <a:latin typeface="Arial"/>
                <a:cs typeface="Arial"/>
              </a:rPr>
              <a:t>kA,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between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KDC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entities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63937" y="1268412"/>
            <a:ext cx="1224280" cy="1152525"/>
          </a:xfrm>
          <a:custGeom>
            <a:avLst/>
            <a:gdLst/>
            <a:ahLst/>
            <a:cxnLst/>
            <a:rect l="l" t="t" r="r" b="b"/>
            <a:pathLst>
              <a:path w="1224279" h="1152525">
                <a:moveTo>
                  <a:pt x="0" y="192090"/>
                </a:moveTo>
                <a:lnTo>
                  <a:pt x="5073" y="148046"/>
                </a:lnTo>
                <a:lnTo>
                  <a:pt x="19524" y="107614"/>
                </a:lnTo>
                <a:lnTo>
                  <a:pt x="42200" y="71947"/>
                </a:lnTo>
                <a:lnTo>
                  <a:pt x="71947" y="42200"/>
                </a:lnTo>
                <a:lnTo>
                  <a:pt x="107614" y="19524"/>
                </a:lnTo>
                <a:lnTo>
                  <a:pt x="148046" y="5073"/>
                </a:lnTo>
                <a:lnTo>
                  <a:pt x="192090" y="0"/>
                </a:lnTo>
                <a:lnTo>
                  <a:pt x="1031869" y="0"/>
                </a:lnTo>
                <a:lnTo>
                  <a:pt x="1075914" y="5073"/>
                </a:lnTo>
                <a:lnTo>
                  <a:pt x="1116346" y="19524"/>
                </a:lnTo>
                <a:lnTo>
                  <a:pt x="1152012" y="42200"/>
                </a:lnTo>
                <a:lnTo>
                  <a:pt x="1181759" y="71947"/>
                </a:lnTo>
                <a:lnTo>
                  <a:pt x="1204435" y="107614"/>
                </a:lnTo>
                <a:lnTo>
                  <a:pt x="1218885" y="148046"/>
                </a:lnTo>
                <a:lnTo>
                  <a:pt x="1223959" y="192090"/>
                </a:lnTo>
                <a:lnTo>
                  <a:pt x="1223959" y="960433"/>
                </a:lnTo>
                <a:lnTo>
                  <a:pt x="1218885" y="1004477"/>
                </a:lnTo>
                <a:lnTo>
                  <a:pt x="1204435" y="1044909"/>
                </a:lnTo>
                <a:lnTo>
                  <a:pt x="1181759" y="1080576"/>
                </a:lnTo>
                <a:lnTo>
                  <a:pt x="1152012" y="1110325"/>
                </a:lnTo>
                <a:lnTo>
                  <a:pt x="1116346" y="1133003"/>
                </a:lnTo>
                <a:lnTo>
                  <a:pt x="1075914" y="1147455"/>
                </a:lnTo>
                <a:lnTo>
                  <a:pt x="1031869" y="1152528"/>
                </a:lnTo>
                <a:lnTo>
                  <a:pt x="192090" y="1152528"/>
                </a:lnTo>
                <a:lnTo>
                  <a:pt x="148046" y="1147455"/>
                </a:lnTo>
                <a:lnTo>
                  <a:pt x="107614" y="1133003"/>
                </a:lnTo>
                <a:lnTo>
                  <a:pt x="71947" y="1110325"/>
                </a:lnTo>
                <a:lnTo>
                  <a:pt x="42200" y="1080576"/>
                </a:lnTo>
                <a:lnTo>
                  <a:pt x="19524" y="1044909"/>
                </a:lnTo>
                <a:lnTo>
                  <a:pt x="5073" y="1004477"/>
                </a:lnTo>
                <a:lnTo>
                  <a:pt x="0" y="960433"/>
                </a:lnTo>
                <a:lnTo>
                  <a:pt x="0" y="192090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97619" y="1687195"/>
            <a:ext cx="5619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KDC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58950" y="2992437"/>
            <a:ext cx="5050155" cy="586105"/>
            <a:chOff x="1758950" y="2992437"/>
            <a:chExt cx="5050155" cy="586105"/>
          </a:xfrm>
        </p:grpSpPr>
        <p:sp>
          <p:nvSpPr>
            <p:cNvPr id="8" name="object 8"/>
            <p:cNvSpPr/>
            <p:nvPr/>
          </p:nvSpPr>
          <p:spPr>
            <a:xfrm>
              <a:off x="1763712" y="2997200"/>
              <a:ext cx="1584325" cy="576580"/>
            </a:xfrm>
            <a:custGeom>
              <a:avLst/>
              <a:gdLst/>
              <a:ahLst/>
              <a:cxnLst/>
              <a:rect l="l" t="t" r="r" b="b"/>
              <a:pathLst>
                <a:path w="1584325" h="576579">
                  <a:moveTo>
                    <a:pt x="0" y="288131"/>
                  </a:moveTo>
                  <a:lnTo>
                    <a:pt x="11472" y="238996"/>
                  </a:lnTo>
                  <a:lnTo>
                    <a:pt x="44621" y="192556"/>
                  </a:lnTo>
                  <a:lnTo>
                    <a:pt x="97543" y="149503"/>
                  </a:lnTo>
                  <a:lnTo>
                    <a:pt x="130826" y="129463"/>
                  </a:lnTo>
                  <a:lnTo>
                    <a:pt x="168338" y="110529"/>
                  </a:lnTo>
                  <a:lnTo>
                    <a:pt x="209843" y="92788"/>
                  </a:lnTo>
                  <a:lnTo>
                    <a:pt x="255103" y="76326"/>
                  </a:lnTo>
                  <a:lnTo>
                    <a:pt x="303879" y="61229"/>
                  </a:lnTo>
                  <a:lnTo>
                    <a:pt x="355934" y="47585"/>
                  </a:lnTo>
                  <a:lnTo>
                    <a:pt x="411031" y="35479"/>
                  </a:lnTo>
                  <a:lnTo>
                    <a:pt x="468931" y="24998"/>
                  </a:lnTo>
                  <a:lnTo>
                    <a:pt x="529397" y="16229"/>
                  </a:lnTo>
                  <a:lnTo>
                    <a:pt x="592191" y="9259"/>
                  </a:lnTo>
                  <a:lnTo>
                    <a:pt x="657075" y="4172"/>
                  </a:lnTo>
                  <a:lnTo>
                    <a:pt x="723811" y="1057"/>
                  </a:lnTo>
                  <a:lnTo>
                    <a:pt x="792162" y="0"/>
                  </a:lnTo>
                  <a:lnTo>
                    <a:pt x="860512" y="1057"/>
                  </a:lnTo>
                  <a:lnTo>
                    <a:pt x="927248" y="4172"/>
                  </a:lnTo>
                  <a:lnTo>
                    <a:pt x="992132" y="9259"/>
                  </a:lnTo>
                  <a:lnTo>
                    <a:pt x="1054926" y="16229"/>
                  </a:lnTo>
                  <a:lnTo>
                    <a:pt x="1115392" y="24998"/>
                  </a:lnTo>
                  <a:lnTo>
                    <a:pt x="1173293" y="35479"/>
                  </a:lnTo>
                  <a:lnTo>
                    <a:pt x="1228389" y="47585"/>
                  </a:lnTo>
                  <a:lnTo>
                    <a:pt x="1280445" y="61229"/>
                  </a:lnTo>
                  <a:lnTo>
                    <a:pt x="1329222" y="76326"/>
                  </a:lnTo>
                  <a:lnTo>
                    <a:pt x="1374482" y="92788"/>
                  </a:lnTo>
                  <a:lnTo>
                    <a:pt x="1415987" y="110529"/>
                  </a:lnTo>
                  <a:lnTo>
                    <a:pt x="1453500" y="129463"/>
                  </a:lnTo>
                  <a:lnTo>
                    <a:pt x="1486783" y="149503"/>
                  </a:lnTo>
                  <a:lnTo>
                    <a:pt x="1539707" y="192556"/>
                  </a:lnTo>
                  <a:lnTo>
                    <a:pt x="1572856" y="238996"/>
                  </a:lnTo>
                  <a:lnTo>
                    <a:pt x="1584328" y="288131"/>
                  </a:lnTo>
                  <a:lnTo>
                    <a:pt x="1581421" y="312992"/>
                  </a:lnTo>
                  <a:lnTo>
                    <a:pt x="1558872" y="360866"/>
                  </a:lnTo>
                  <a:lnTo>
                    <a:pt x="1515598" y="405699"/>
                  </a:lnTo>
                  <a:lnTo>
                    <a:pt x="1453500" y="446799"/>
                  </a:lnTo>
                  <a:lnTo>
                    <a:pt x="1415987" y="465734"/>
                  </a:lnTo>
                  <a:lnTo>
                    <a:pt x="1374482" y="483475"/>
                  </a:lnTo>
                  <a:lnTo>
                    <a:pt x="1329222" y="499937"/>
                  </a:lnTo>
                  <a:lnTo>
                    <a:pt x="1280445" y="515034"/>
                  </a:lnTo>
                  <a:lnTo>
                    <a:pt x="1228389" y="528678"/>
                  </a:lnTo>
                  <a:lnTo>
                    <a:pt x="1173293" y="540784"/>
                  </a:lnTo>
                  <a:lnTo>
                    <a:pt x="1115392" y="551264"/>
                  </a:lnTo>
                  <a:lnTo>
                    <a:pt x="1054926" y="560033"/>
                  </a:lnTo>
                  <a:lnTo>
                    <a:pt x="992132" y="567004"/>
                  </a:lnTo>
                  <a:lnTo>
                    <a:pt x="927248" y="572090"/>
                  </a:lnTo>
                  <a:lnTo>
                    <a:pt x="860512" y="575205"/>
                  </a:lnTo>
                  <a:lnTo>
                    <a:pt x="792162" y="576263"/>
                  </a:lnTo>
                  <a:lnTo>
                    <a:pt x="723811" y="575205"/>
                  </a:lnTo>
                  <a:lnTo>
                    <a:pt x="657075" y="572090"/>
                  </a:lnTo>
                  <a:lnTo>
                    <a:pt x="592191" y="567004"/>
                  </a:lnTo>
                  <a:lnTo>
                    <a:pt x="529397" y="560033"/>
                  </a:lnTo>
                  <a:lnTo>
                    <a:pt x="468931" y="551264"/>
                  </a:lnTo>
                  <a:lnTo>
                    <a:pt x="411031" y="540784"/>
                  </a:lnTo>
                  <a:lnTo>
                    <a:pt x="355934" y="528678"/>
                  </a:lnTo>
                  <a:lnTo>
                    <a:pt x="303879" y="515034"/>
                  </a:lnTo>
                  <a:lnTo>
                    <a:pt x="255103" y="499937"/>
                  </a:lnTo>
                  <a:lnTo>
                    <a:pt x="209843" y="483475"/>
                  </a:lnTo>
                  <a:lnTo>
                    <a:pt x="168338" y="465734"/>
                  </a:lnTo>
                  <a:lnTo>
                    <a:pt x="130826" y="446799"/>
                  </a:lnTo>
                  <a:lnTo>
                    <a:pt x="97543" y="426759"/>
                  </a:lnTo>
                  <a:lnTo>
                    <a:pt x="44621" y="383706"/>
                  </a:lnTo>
                  <a:lnTo>
                    <a:pt x="11472" y="337266"/>
                  </a:lnTo>
                  <a:lnTo>
                    <a:pt x="0" y="288131"/>
                  </a:lnTo>
                  <a:close/>
                </a:path>
              </a:pathLst>
            </a:custGeom>
            <a:ln w="9524">
              <a:solidFill>
                <a:srgbClr val="042E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19700" y="2997200"/>
              <a:ext cx="1584325" cy="576580"/>
            </a:xfrm>
            <a:custGeom>
              <a:avLst/>
              <a:gdLst/>
              <a:ahLst/>
              <a:cxnLst/>
              <a:rect l="l" t="t" r="r" b="b"/>
              <a:pathLst>
                <a:path w="1584325" h="576579">
                  <a:moveTo>
                    <a:pt x="0" y="288131"/>
                  </a:moveTo>
                  <a:lnTo>
                    <a:pt x="11472" y="238996"/>
                  </a:lnTo>
                  <a:lnTo>
                    <a:pt x="44621" y="192556"/>
                  </a:lnTo>
                  <a:lnTo>
                    <a:pt x="97543" y="149503"/>
                  </a:lnTo>
                  <a:lnTo>
                    <a:pt x="130826" y="129463"/>
                  </a:lnTo>
                  <a:lnTo>
                    <a:pt x="168338" y="110529"/>
                  </a:lnTo>
                  <a:lnTo>
                    <a:pt x="209843" y="92788"/>
                  </a:lnTo>
                  <a:lnTo>
                    <a:pt x="255103" y="76326"/>
                  </a:lnTo>
                  <a:lnTo>
                    <a:pt x="303879" y="61229"/>
                  </a:lnTo>
                  <a:lnTo>
                    <a:pt x="355934" y="47585"/>
                  </a:lnTo>
                  <a:lnTo>
                    <a:pt x="411031" y="35479"/>
                  </a:lnTo>
                  <a:lnTo>
                    <a:pt x="468931" y="24998"/>
                  </a:lnTo>
                  <a:lnTo>
                    <a:pt x="529397" y="16229"/>
                  </a:lnTo>
                  <a:lnTo>
                    <a:pt x="592191" y="9259"/>
                  </a:lnTo>
                  <a:lnTo>
                    <a:pt x="657075" y="4172"/>
                  </a:lnTo>
                  <a:lnTo>
                    <a:pt x="723811" y="1057"/>
                  </a:lnTo>
                  <a:lnTo>
                    <a:pt x="792162" y="0"/>
                  </a:lnTo>
                  <a:lnTo>
                    <a:pt x="860512" y="1057"/>
                  </a:lnTo>
                  <a:lnTo>
                    <a:pt x="927249" y="4172"/>
                  </a:lnTo>
                  <a:lnTo>
                    <a:pt x="992132" y="9259"/>
                  </a:lnTo>
                  <a:lnTo>
                    <a:pt x="1054926" y="16229"/>
                  </a:lnTo>
                  <a:lnTo>
                    <a:pt x="1115392" y="24998"/>
                  </a:lnTo>
                  <a:lnTo>
                    <a:pt x="1173293" y="35479"/>
                  </a:lnTo>
                  <a:lnTo>
                    <a:pt x="1228390" y="47585"/>
                  </a:lnTo>
                  <a:lnTo>
                    <a:pt x="1280445" y="61229"/>
                  </a:lnTo>
                  <a:lnTo>
                    <a:pt x="1329222" y="76326"/>
                  </a:lnTo>
                  <a:lnTo>
                    <a:pt x="1374482" y="92788"/>
                  </a:lnTo>
                  <a:lnTo>
                    <a:pt x="1415987" y="110529"/>
                  </a:lnTo>
                  <a:lnTo>
                    <a:pt x="1453500" y="129463"/>
                  </a:lnTo>
                  <a:lnTo>
                    <a:pt x="1486783" y="149503"/>
                  </a:lnTo>
                  <a:lnTo>
                    <a:pt x="1539707" y="192556"/>
                  </a:lnTo>
                  <a:lnTo>
                    <a:pt x="1572856" y="238996"/>
                  </a:lnTo>
                  <a:lnTo>
                    <a:pt x="1584328" y="288131"/>
                  </a:lnTo>
                  <a:lnTo>
                    <a:pt x="1581421" y="312992"/>
                  </a:lnTo>
                  <a:lnTo>
                    <a:pt x="1558872" y="360866"/>
                  </a:lnTo>
                  <a:lnTo>
                    <a:pt x="1515598" y="405699"/>
                  </a:lnTo>
                  <a:lnTo>
                    <a:pt x="1453500" y="446799"/>
                  </a:lnTo>
                  <a:lnTo>
                    <a:pt x="1415987" y="465734"/>
                  </a:lnTo>
                  <a:lnTo>
                    <a:pt x="1374482" y="483475"/>
                  </a:lnTo>
                  <a:lnTo>
                    <a:pt x="1329222" y="499937"/>
                  </a:lnTo>
                  <a:lnTo>
                    <a:pt x="1280445" y="515034"/>
                  </a:lnTo>
                  <a:lnTo>
                    <a:pt x="1228390" y="528678"/>
                  </a:lnTo>
                  <a:lnTo>
                    <a:pt x="1173293" y="540784"/>
                  </a:lnTo>
                  <a:lnTo>
                    <a:pt x="1115392" y="551264"/>
                  </a:lnTo>
                  <a:lnTo>
                    <a:pt x="1054926" y="560033"/>
                  </a:lnTo>
                  <a:lnTo>
                    <a:pt x="992132" y="567004"/>
                  </a:lnTo>
                  <a:lnTo>
                    <a:pt x="927249" y="572090"/>
                  </a:lnTo>
                  <a:lnTo>
                    <a:pt x="860512" y="575205"/>
                  </a:lnTo>
                  <a:lnTo>
                    <a:pt x="792162" y="576263"/>
                  </a:lnTo>
                  <a:lnTo>
                    <a:pt x="723811" y="575205"/>
                  </a:lnTo>
                  <a:lnTo>
                    <a:pt x="657075" y="572090"/>
                  </a:lnTo>
                  <a:lnTo>
                    <a:pt x="592191" y="567004"/>
                  </a:lnTo>
                  <a:lnTo>
                    <a:pt x="529397" y="560033"/>
                  </a:lnTo>
                  <a:lnTo>
                    <a:pt x="468931" y="551264"/>
                  </a:lnTo>
                  <a:lnTo>
                    <a:pt x="411031" y="540784"/>
                  </a:lnTo>
                  <a:lnTo>
                    <a:pt x="355934" y="528678"/>
                  </a:lnTo>
                  <a:lnTo>
                    <a:pt x="303879" y="515034"/>
                  </a:lnTo>
                  <a:lnTo>
                    <a:pt x="255103" y="499937"/>
                  </a:lnTo>
                  <a:lnTo>
                    <a:pt x="209843" y="483475"/>
                  </a:lnTo>
                  <a:lnTo>
                    <a:pt x="168338" y="465734"/>
                  </a:lnTo>
                  <a:lnTo>
                    <a:pt x="130826" y="446799"/>
                  </a:lnTo>
                  <a:lnTo>
                    <a:pt x="97543" y="426759"/>
                  </a:lnTo>
                  <a:lnTo>
                    <a:pt x="44621" y="383706"/>
                  </a:lnTo>
                  <a:lnTo>
                    <a:pt x="11472" y="337266"/>
                  </a:lnTo>
                  <a:lnTo>
                    <a:pt x="0" y="288131"/>
                  </a:lnTo>
                  <a:close/>
                </a:path>
              </a:pathLst>
            </a:custGeom>
            <a:ln w="9524">
              <a:solidFill>
                <a:srgbClr val="042E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270445" y="3055620"/>
            <a:ext cx="39839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18535" algn="l"/>
              </a:tabLst>
            </a:pPr>
            <a:r>
              <a:rPr sz="2000" spc="-10" dirty="0">
                <a:latin typeface="Arial"/>
                <a:cs typeface="Arial"/>
              </a:rPr>
              <a:t>Alice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25" dirty="0">
                <a:latin typeface="Arial"/>
                <a:cs typeface="Arial"/>
              </a:rPr>
              <a:t>Bob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546350" y="2349500"/>
            <a:ext cx="2673350" cy="973455"/>
            <a:chOff x="2546350" y="2349500"/>
            <a:chExt cx="2673350" cy="973455"/>
          </a:xfrm>
        </p:grpSpPr>
        <p:sp>
          <p:nvSpPr>
            <p:cNvPr id="12" name="object 12"/>
            <p:cNvSpPr/>
            <p:nvPr/>
          </p:nvSpPr>
          <p:spPr>
            <a:xfrm>
              <a:off x="2555874" y="2363230"/>
              <a:ext cx="986790" cy="634365"/>
            </a:xfrm>
            <a:custGeom>
              <a:avLst/>
              <a:gdLst/>
              <a:ahLst/>
              <a:cxnLst/>
              <a:rect l="l" t="t" r="r" b="b"/>
              <a:pathLst>
                <a:path w="986789" h="634364">
                  <a:moveTo>
                    <a:pt x="0" y="633969"/>
                  </a:moveTo>
                  <a:lnTo>
                    <a:pt x="986692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79228" y="2349500"/>
              <a:ext cx="85090" cy="73660"/>
            </a:xfrm>
            <a:custGeom>
              <a:avLst/>
              <a:gdLst/>
              <a:ahLst/>
              <a:cxnLst/>
              <a:rect l="l" t="t" r="r" b="b"/>
              <a:pathLst>
                <a:path w="85089" h="73660">
                  <a:moveTo>
                    <a:pt x="84709" y="0"/>
                  </a:moveTo>
                  <a:lnTo>
                    <a:pt x="0" y="9144"/>
                  </a:lnTo>
                  <a:lnTo>
                    <a:pt x="41198" y="73240"/>
                  </a:lnTo>
                  <a:lnTo>
                    <a:pt x="847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08215" y="2492375"/>
              <a:ext cx="772160" cy="561340"/>
            </a:xfrm>
            <a:custGeom>
              <a:avLst/>
              <a:gdLst/>
              <a:ahLst/>
              <a:cxnLst/>
              <a:rect l="l" t="t" r="r" b="b"/>
              <a:pathLst>
                <a:path w="772160" h="561339">
                  <a:moveTo>
                    <a:pt x="771622" y="0"/>
                  </a:moveTo>
                  <a:lnTo>
                    <a:pt x="0" y="56132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87675" y="2992996"/>
              <a:ext cx="84455" cy="76200"/>
            </a:xfrm>
            <a:custGeom>
              <a:avLst/>
              <a:gdLst/>
              <a:ahLst/>
              <a:cxnLst/>
              <a:rect l="l" t="t" r="r" b="b"/>
              <a:pathLst>
                <a:path w="84455" h="76200">
                  <a:moveTo>
                    <a:pt x="39204" y="0"/>
                  </a:moveTo>
                  <a:lnTo>
                    <a:pt x="0" y="75641"/>
                  </a:lnTo>
                  <a:lnTo>
                    <a:pt x="84035" y="61633"/>
                  </a:lnTo>
                  <a:lnTo>
                    <a:pt x="392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48037" y="3284537"/>
              <a:ext cx="1846580" cy="0"/>
            </a:xfrm>
            <a:custGeom>
              <a:avLst/>
              <a:gdLst/>
              <a:ahLst/>
              <a:cxnLst/>
              <a:rect l="l" t="t" r="r" b="b"/>
              <a:pathLst>
                <a:path w="1846579">
                  <a:moveTo>
                    <a:pt x="0" y="0"/>
                  </a:moveTo>
                  <a:lnTo>
                    <a:pt x="1846258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43500" y="3246437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5417502" y="1229995"/>
            <a:ext cx="3352165" cy="152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71755">
              <a:lnSpc>
                <a:spcPct val="108300"/>
              </a:lnSpc>
              <a:spcBef>
                <a:spcPts val="100"/>
              </a:spcBef>
            </a:pPr>
            <a:r>
              <a:rPr sz="2000" spc="-20" dirty="0">
                <a:latin typeface="Arial"/>
                <a:cs typeface="Arial"/>
              </a:rPr>
              <a:t>Suppose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0" dirty="0">
                <a:latin typeface="Arial"/>
                <a:cs typeface="Arial"/>
              </a:rPr>
              <a:t> want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agree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K</a:t>
            </a:r>
            <a:r>
              <a:rPr sz="1950" spc="-37" baseline="-21367" dirty="0">
                <a:latin typeface="Arial"/>
                <a:cs typeface="Arial"/>
              </a:rPr>
              <a:t>s</a:t>
            </a:r>
            <a:endParaRPr sz="1950" baseline="-21367">
              <a:latin typeface="Arial"/>
              <a:cs typeface="Arial"/>
            </a:endParaRPr>
          </a:p>
          <a:p>
            <a:pPr marL="38100" marR="30480">
              <a:lnSpc>
                <a:spcPct val="111700"/>
              </a:lnSpc>
              <a:spcBef>
                <a:spcPts val="1240"/>
              </a:spcBef>
            </a:pPr>
            <a:r>
              <a:rPr sz="2000" dirty="0">
                <a:latin typeface="Arial"/>
                <a:cs typeface="Arial"/>
              </a:rPr>
              <a:t>kA,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kB: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shared</a:t>
            </a:r>
            <a:r>
              <a:rPr sz="2000" spc="-10" dirty="0">
                <a:latin typeface="Arial"/>
                <a:cs typeface="Arial"/>
              </a:rPr>
              <a:t> between </a:t>
            </a:r>
            <a:r>
              <a:rPr sz="2000" dirty="0">
                <a:latin typeface="Arial"/>
                <a:cs typeface="Arial"/>
              </a:rPr>
              <a:t>KDC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and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(resp.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Bob)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19" name="object 19"/>
          <p:cNvSpPr txBox="1"/>
          <p:nvPr/>
        </p:nvSpPr>
        <p:spPr>
          <a:xfrm>
            <a:off x="2714349" y="2334895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(1)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06512" y="2623820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(2)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54212" y="2911157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(3)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640" y="795020"/>
            <a:ext cx="3599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190" y="4062095"/>
            <a:ext cx="7305040" cy="133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2590" indent="-364490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4025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request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center</a:t>
            </a:r>
            <a:endParaRPr sz="2000">
              <a:latin typeface="Arial"/>
              <a:cs typeface="Arial"/>
            </a:endParaRPr>
          </a:p>
          <a:p>
            <a:pPr marL="416559" indent="-378460">
              <a:lnSpc>
                <a:spcPct val="100000"/>
              </a:lnSpc>
              <a:spcBef>
                <a:spcPts val="1520"/>
              </a:spcBef>
              <a:buAutoNum type="arabicParenBoth"/>
              <a:tabLst>
                <a:tab pos="416559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session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32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kA</a:t>
            </a:r>
            <a:r>
              <a:rPr sz="2000" spc="-10" dirty="0">
                <a:latin typeface="Arial"/>
                <a:cs typeface="Arial"/>
              </a:rPr>
              <a:t>(K</a:t>
            </a:r>
            <a:r>
              <a:rPr sz="1950" spc="-15" baseline="-21367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416559" indent="-378460">
              <a:lnSpc>
                <a:spcPct val="100000"/>
              </a:lnSpc>
              <a:spcBef>
                <a:spcPts val="1600"/>
              </a:spcBef>
              <a:buAutoNum type="arabicParenBoth"/>
              <a:tabLst>
                <a:tab pos="416559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kB</a:t>
            </a:r>
            <a:r>
              <a:rPr sz="2000" spc="-10" dirty="0">
                <a:latin typeface="Arial"/>
                <a:cs typeface="Arial"/>
              </a:rPr>
              <a:t>(K</a:t>
            </a:r>
            <a:r>
              <a:rPr sz="1950" spc="-15" baseline="-21367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63937" y="1268412"/>
            <a:ext cx="1224280" cy="1152525"/>
          </a:xfrm>
          <a:custGeom>
            <a:avLst/>
            <a:gdLst/>
            <a:ahLst/>
            <a:cxnLst/>
            <a:rect l="l" t="t" r="r" b="b"/>
            <a:pathLst>
              <a:path w="1224279" h="1152525">
                <a:moveTo>
                  <a:pt x="0" y="192090"/>
                </a:moveTo>
                <a:lnTo>
                  <a:pt x="5073" y="148046"/>
                </a:lnTo>
                <a:lnTo>
                  <a:pt x="19524" y="107614"/>
                </a:lnTo>
                <a:lnTo>
                  <a:pt x="42200" y="71947"/>
                </a:lnTo>
                <a:lnTo>
                  <a:pt x="71947" y="42200"/>
                </a:lnTo>
                <a:lnTo>
                  <a:pt x="107614" y="19524"/>
                </a:lnTo>
                <a:lnTo>
                  <a:pt x="148046" y="5073"/>
                </a:lnTo>
                <a:lnTo>
                  <a:pt x="192090" y="0"/>
                </a:lnTo>
                <a:lnTo>
                  <a:pt x="1031869" y="0"/>
                </a:lnTo>
                <a:lnTo>
                  <a:pt x="1075914" y="5073"/>
                </a:lnTo>
                <a:lnTo>
                  <a:pt x="1116346" y="19524"/>
                </a:lnTo>
                <a:lnTo>
                  <a:pt x="1152012" y="42200"/>
                </a:lnTo>
                <a:lnTo>
                  <a:pt x="1181759" y="71947"/>
                </a:lnTo>
                <a:lnTo>
                  <a:pt x="1204435" y="107614"/>
                </a:lnTo>
                <a:lnTo>
                  <a:pt x="1218885" y="148046"/>
                </a:lnTo>
                <a:lnTo>
                  <a:pt x="1223959" y="192090"/>
                </a:lnTo>
                <a:lnTo>
                  <a:pt x="1223959" y="960433"/>
                </a:lnTo>
                <a:lnTo>
                  <a:pt x="1218885" y="1004477"/>
                </a:lnTo>
                <a:lnTo>
                  <a:pt x="1204435" y="1044909"/>
                </a:lnTo>
                <a:lnTo>
                  <a:pt x="1181759" y="1080576"/>
                </a:lnTo>
                <a:lnTo>
                  <a:pt x="1152012" y="1110325"/>
                </a:lnTo>
                <a:lnTo>
                  <a:pt x="1116346" y="1133003"/>
                </a:lnTo>
                <a:lnTo>
                  <a:pt x="1075914" y="1147455"/>
                </a:lnTo>
                <a:lnTo>
                  <a:pt x="1031869" y="1152528"/>
                </a:lnTo>
                <a:lnTo>
                  <a:pt x="192090" y="1152528"/>
                </a:lnTo>
                <a:lnTo>
                  <a:pt x="148046" y="1147455"/>
                </a:lnTo>
                <a:lnTo>
                  <a:pt x="107614" y="1133003"/>
                </a:lnTo>
                <a:lnTo>
                  <a:pt x="71947" y="1110325"/>
                </a:lnTo>
                <a:lnTo>
                  <a:pt x="42200" y="1080576"/>
                </a:lnTo>
                <a:lnTo>
                  <a:pt x="19524" y="1044909"/>
                </a:lnTo>
                <a:lnTo>
                  <a:pt x="5073" y="1004477"/>
                </a:lnTo>
                <a:lnTo>
                  <a:pt x="0" y="960433"/>
                </a:lnTo>
                <a:lnTo>
                  <a:pt x="0" y="192090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97619" y="1687195"/>
            <a:ext cx="5619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KDC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63712" y="2997200"/>
            <a:ext cx="1584325" cy="576580"/>
          </a:xfrm>
          <a:custGeom>
            <a:avLst/>
            <a:gdLst/>
            <a:ahLst/>
            <a:cxnLst/>
            <a:rect l="l" t="t" r="r" b="b"/>
            <a:pathLst>
              <a:path w="1584325" h="576579">
                <a:moveTo>
                  <a:pt x="0" y="288131"/>
                </a:moveTo>
                <a:lnTo>
                  <a:pt x="11472" y="238996"/>
                </a:lnTo>
                <a:lnTo>
                  <a:pt x="44621" y="192556"/>
                </a:lnTo>
                <a:lnTo>
                  <a:pt x="97543" y="149503"/>
                </a:lnTo>
                <a:lnTo>
                  <a:pt x="130826" y="129463"/>
                </a:lnTo>
                <a:lnTo>
                  <a:pt x="168338" y="110529"/>
                </a:lnTo>
                <a:lnTo>
                  <a:pt x="209843" y="92788"/>
                </a:lnTo>
                <a:lnTo>
                  <a:pt x="255103" y="76326"/>
                </a:lnTo>
                <a:lnTo>
                  <a:pt x="303879" y="61229"/>
                </a:lnTo>
                <a:lnTo>
                  <a:pt x="355934" y="47585"/>
                </a:lnTo>
                <a:lnTo>
                  <a:pt x="411031" y="35479"/>
                </a:lnTo>
                <a:lnTo>
                  <a:pt x="468931" y="24998"/>
                </a:lnTo>
                <a:lnTo>
                  <a:pt x="529397" y="16229"/>
                </a:lnTo>
                <a:lnTo>
                  <a:pt x="592191" y="9259"/>
                </a:lnTo>
                <a:lnTo>
                  <a:pt x="657075" y="4172"/>
                </a:lnTo>
                <a:lnTo>
                  <a:pt x="723811" y="1057"/>
                </a:lnTo>
                <a:lnTo>
                  <a:pt x="792162" y="0"/>
                </a:lnTo>
                <a:lnTo>
                  <a:pt x="860512" y="1057"/>
                </a:lnTo>
                <a:lnTo>
                  <a:pt x="927248" y="4172"/>
                </a:lnTo>
                <a:lnTo>
                  <a:pt x="992132" y="9259"/>
                </a:lnTo>
                <a:lnTo>
                  <a:pt x="1054926" y="16229"/>
                </a:lnTo>
                <a:lnTo>
                  <a:pt x="1115392" y="24998"/>
                </a:lnTo>
                <a:lnTo>
                  <a:pt x="1173293" y="35479"/>
                </a:lnTo>
                <a:lnTo>
                  <a:pt x="1228389" y="47585"/>
                </a:lnTo>
                <a:lnTo>
                  <a:pt x="1280445" y="61229"/>
                </a:lnTo>
                <a:lnTo>
                  <a:pt x="1329222" y="76326"/>
                </a:lnTo>
                <a:lnTo>
                  <a:pt x="1374482" y="92788"/>
                </a:lnTo>
                <a:lnTo>
                  <a:pt x="1415987" y="110529"/>
                </a:lnTo>
                <a:lnTo>
                  <a:pt x="1453500" y="129463"/>
                </a:lnTo>
                <a:lnTo>
                  <a:pt x="1486783" y="149503"/>
                </a:lnTo>
                <a:lnTo>
                  <a:pt x="1539707" y="192556"/>
                </a:lnTo>
                <a:lnTo>
                  <a:pt x="1572856" y="238996"/>
                </a:lnTo>
                <a:lnTo>
                  <a:pt x="1584328" y="288131"/>
                </a:lnTo>
                <a:lnTo>
                  <a:pt x="1581421" y="312992"/>
                </a:lnTo>
                <a:lnTo>
                  <a:pt x="1558872" y="360866"/>
                </a:lnTo>
                <a:lnTo>
                  <a:pt x="1515598" y="405699"/>
                </a:lnTo>
                <a:lnTo>
                  <a:pt x="1453500" y="446799"/>
                </a:lnTo>
                <a:lnTo>
                  <a:pt x="1415987" y="465734"/>
                </a:lnTo>
                <a:lnTo>
                  <a:pt x="1374482" y="483475"/>
                </a:lnTo>
                <a:lnTo>
                  <a:pt x="1329222" y="499937"/>
                </a:lnTo>
                <a:lnTo>
                  <a:pt x="1280445" y="515034"/>
                </a:lnTo>
                <a:lnTo>
                  <a:pt x="1228389" y="528678"/>
                </a:lnTo>
                <a:lnTo>
                  <a:pt x="1173293" y="540784"/>
                </a:lnTo>
                <a:lnTo>
                  <a:pt x="1115392" y="551264"/>
                </a:lnTo>
                <a:lnTo>
                  <a:pt x="1054926" y="560033"/>
                </a:lnTo>
                <a:lnTo>
                  <a:pt x="992132" y="567004"/>
                </a:lnTo>
                <a:lnTo>
                  <a:pt x="927248" y="572090"/>
                </a:lnTo>
                <a:lnTo>
                  <a:pt x="860512" y="575205"/>
                </a:lnTo>
                <a:lnTo>
                  <a:pt x="792162" y="576263"/>
                </a:lnTo>
                <a:lnTo>
                  <a:pt x="723811" y="575205"/>
                </a:lnTo>
                <a:lnTo>
                  <a:pt x="657075" y="572090"/>
                </a:lnTo>
                <a:lnTo>
                  <a:pt x="592191" y="567004"/>
                </a:lnTo>
                <a:lnTo>
                  <a:pt x="529397" y="560033"/>
                </a:lnTo>
                <a:lnTo>
                  <a:pt x="468931" y="551264"/>
                </a:lnTo>
                <a:lnTo>
                  <a:pt x="411031" y="540784"/>
                </a:lnTo>
                <a:lnTo>
                  <a:pt x="355934" y="528678"/>
                </a:lnTo>
                <a:lnTo>
                  <a:pt x="303879" y="515034"/>
                </a:lnTo>
                <a:lnTo>
                  <a:pt x="255103" y="499937"/>
                </a:lnTo>
                <a:lnTo>
                  <a:pt x="209843" y="483475"/>
                </a:lnTo>
                <a:lnTo>
                  <a:pt x="168338" y="465734"/>
                </a:lnTo>
                <a:lnTo>
                  <a:pt x="130826" y="446799"/>
                </a:lnTo>
                <a:lnTo>
                  <a:pt x="97543" y="426759"/>
                </a:lnTo>
                <a:lnTo>
                  <a:pt x="44621" y="383706"/>
                </a:lnTo>
                <a:lnTo>
                  <a:pt x="11472" y="337266"/>
                </a:lnTo>
                <a:lnTo>
                  <a:pt x="0" y="288131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70445" y="3055620"/>
            <a:ext cx="5759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Alice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19700" y="2997200"/>
            <a:ext cx="1584325" cy="576580"/>
          </a:xfrm>
          <a:custGeom>
            <a:avLst/>
            <a:gdLst/>
            <a:ahLst/>
            <a:cxnLst/>
            <a:rect l="l" t="t" r="r" b="b"/>
            <a:pathLst>
              <a:path w="1584325" h="576579">
                <a:moveTo>
                  <a:pt x="0" y="288131"/>
                </a:moveTo>
                <a:lnTo>
                  <a:pt x="11472" y="238996"/>
                </a:lnTo>
                <a:lnTo>
                  <a:pt x="44621" y="192556"/>
                </a:lnTo>
                <a:lnTo>
                  <a:pt x="97543" y="149503"/>
                </a:lnTo>
                <a:lnTo>
                  <a:pt x="130826" y="129463"/>
                </a:lnTo>
                <a:lnTo>
                  <a:pt x="168338" y="110529"/>
                </a:lnTo>
                <a:lnTo>
                  <a:pt x="209843" y="92788"/>
                </a:lnTo>
                <a:lnTo>
                  <a:pt x="255103" y="76326"/>
                </a:lnTo>
                <a:lnTo>
                  <a:pt x="303879" y="61229"/>
                </a:lnTo>
                <a:lnTo>
                  <a:pt x="355934" y="47585"/>
                </a:lnTo>
                <a:lnTo>
                  <a:pt x="411031" y="35479"/>
                </a:lnTo>
                <a:lnTo>
                  <a:pt x="468931" y="24998"/>
                </a:lnTo>
                <a:lnTo>
                  <a:pt x="529397" y="16229"/>
                </a:lnTo>
                <a:lnTo>
                  <a:pt x="592191" y="9259"/>
                </a:lnTo>
                <a:lnTo>
                  <a:pt x="657075" y="4172"/>
                </a:lnTo>
                <a:lnTo>
                  <a:pt x="723811" y="1057"/>
                </a:lnTo>
                <a:lnTo>
                  <a:pt x="792162" y="0"/>
                </a:lnTo>
                <a:lnTo>
                  <a:pt x="860512" y="1057"/>
                </a:lnTo>
                <a:lnTo>
                  <a:pt x="927249" y="4172"/>
                </a:lnTo>
                <a:lnTo>
                  <a:pt x="992132" y="9259"/>
                </a:lnTo>
                <a:lnTo>
                  <a:pt x="1054926" y="16229"/>
                </a:lnTo>
                <a:lnTo>
                  <a:pt x="1115392" y="24998"/>
                </a:lnTo>
                <a:lnTo>
                  <a:pt x="1173293" y="35479"/>
                </a:lnTo>
                <a:lnTo>
                  <a:pt x="1228390" y="47585"/>
                </a:lnTo>
                <a:lnTo>
                  <a:pt x="1280445" y="61229"/>
                </a:lnTo>
                <a:lnTo>
                  <a:pt x="1329222" y="76326"/>
                </a:lnTo>
                <a:lnTo>
                  <a:pt x="1374482" y="92788"/>
                </a:lnTo>
                <a:lnTo>
                  <a:pt x="1415987" y="110529"/>
                </a:lnTo>
                <a:lnTo>
                  <a:pt x="1453500" y="129463"/>
                </a:lnTo>
                <a:lnTo>
                  <a:pt x="1486783" y="149503"/>
                </a:lnTo>
                <a:lnTo>
                  <a:pt x="1539707" y="192556"/>
                </a:lnTo>
                <a:lnTo>
                  <a:pt x="1572856" y="238996"/>
                </a:lnTo>
                <a:lnTo>
                  <a:pt x="1584328" y="288131"/>
                </a:lnTo>
                <a:lnTo>
                  <a:pt x="1581421" y="312992"/>
                </a:lnTo>
                <a:lnTo>
                  <a:pt x="1558872" y="360866"/>
                </a:lnTo>
                <a:lnTo>
                  <a:pt x="1515598" y="405699"/>
                </a:lnTo>
                <a:lnTo>
                  <a:pt x="1453500" y="446799"/>
                </a:lnTo>
                <a:lnTo>
                  <a:pt x="1415987" y="465734"/>
                </a:lnTo>
                <a:lnTo>
                  <a:pt x="1374482" y="483475"/>
                </a:lnTo>
                <a:lnTo>
                  <a:pt x="1329222" y="499937"/>
                </a:lnTo>
                <a:lnTo>
                  <a:pt x="1280445" y="515034"/>
                </a:lnTo>
                <a:lnTo>
                  <a:pt x="1228390" y="528678"/>
                </a:lnTo>
                <a:lnTo>
                  <a:pt x="1173293" y="540784"/>
                </a:lnTo>
                <a:lnTo>
                  <a:pt x="1115392" y="551264"/>
                </a:lnTo>
                <a:lnTo>
                  <a:pt x="1054926" y="560033"/>
                </a:lnTo>
                <a:lnTo>
                  <a:pt x="992132" y="567004"/>
                </a:lnTo>
                <a:lnTo>
                  <a:pt x="927249" y="572090"/>
                </a:lnTo>
                <a:lnTo>
                  <a:pt x="860512" y="575205"/>
                </a:lnTo>
                <a:lnTo>
                  <a:pt x="792162" y="576263"/>
                </a:lnTo>
                <a:lnTo>
                  <a:pt x="723811" y="575205"/>
                </a:lnTo>
                <a:lnTo>
                  <a:pt x="657075" y="572090"/>
                </a:lnTo>
                <a:lnTo>
                  <a:pt x="592191" y="567004"/>
                </a:lnTo>
                <a:lnTo>
                  <a:pt x="529397" y="560033"/>
                </a:lnTo>
                <a:lnTo>
                  <a:pt x="468931" y="551264"/>
                </a:lnTo>
                <a:lnTo>
                  <a:pt x="411031" y="540784"/>
                </a:lnTo>
                <a:lnTo>
                  <a:pt x="355934" y="528678"/>
                </a:lnTo>
                <a:lnTo>
                  <a:pt x="303879" y="515034"/>
                </a:lnTo>
                <a:lnTo>
                  <a:pt x="255103" y="499937"/>
                </a:lnTo>
                <a:lnTo>
                  <a:pt x="209843" y="483475"/>
                </a:lnTo>
                <a:lnTo>
                  <a:pt x="168338" y="465734"/>
                </a:lnTo>
                <a:lnTo>
                  <a:pt x="130826" y="446799"/>
                </a:lnTo>
                <a:lnTo>
                  <a:pt x="97543" y="426759"/>
                </a:lnTo>
                <a:lnTo>
                  <a:pt x="44621" y="383706"/>
                </a:lnTo>
                <a:lnTo>
                  <a:pt x="11472" y="337266"/>
                </a:lnTo>
                <a:lnTo>
                  <a:pt x="0" y="288131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776525" y="3055620"/>
            <a:ext cx="4775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Bob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546350" y="2349500"/>
            <a:ext cx="2673350" cy="935355"/>
            <a:chOff x="2546350" y="2349500"/>
            <a:chExt cx="2673350" cy="935355"/>
          </a:xfrm>
        </p:grpSpPr>
        <p:sp>
          <p:nvSpPr>
            <p:cNvPr id="12" name="object 12"/>
            <p:cNvSpPr/>
            <p:nvPr/>
          </p:nvSpPr>
          <p:spPr>
            <a:xfrm>
              <a:off x="2555874" y="2363230"/>
              <a:ext cx="986790" cy="634365"/>
            </a:xfrm>
            <a:custGeom>
              <a:avLst/>
              <a:gdLst/>
              <a:ahLst/>
              <a:cxnLst/>
              <a:rect l="l" t="t" r="r" b="b"/>
              <a:pathLst>
                <a:path w="986789" h="634364">
                  <a:moveTo>
                    <a:pt x="0" y="633969"/>
                  </a:moveTo>
                  <a:lnTo>
                    <a:pt x="986692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79228" y="2349500"/>
              <a:ext cx="85090" cy="73660"/>
            </a:xfrm>
            <a:custGeom>
              <a:avLst/>
              <a:gdLst/>
              <a:ahLst/>
              <a:cxnLst/>
              <a:rect l="l" t="t" r="r" b="b"/>
              <a:pathLst>
                <a:path w="85089" h="73660">
                  <a:moveTo>
                    <a:pt x="84709" y="0"/>
                  </a:moveTo>
                  <a:lnTo>
                    <a:pt x="0" y="9144"/>
                  </a:lnTo>
                  <a:lnTo>
                    <a:pt x="41198" y="73240"/>
                  </a:lnTo>
                  <a:lnTo>
                    <a:pt x="847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08215" y="2492375"/>
              <a:ext cx="772160" cy="561340"/>
            </a:xfrm>
            <a:custGeom>
              <a:avLst/>
              <a:gdLst/>
              <a:ahLst/>
              <a:cxnLst/>
              <a:rect l="l" t="t" r="r" b="b"/>
              <a:pathLst>
                <a:path w="772160" h="561339">
                  <a:moveTo>
                    <a:pt x="771622" y="0"/>
                  </a:moveTo>
                  <a:lnTo>
                    <a:pt x="0" y="56132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87675" y="2992996"/>
              <a:ext cx="84455" cy="76200"/>
            </a:xfrm>
            <a:custGeom>
              <a:avLst/>
              <a:gdLst/>
              <a:ahLst/>
              <a:cxnLst/>
              <a:rect l="l" t="t" r="r" b="b"/>
              <a:pathLst>
                <a:path w="84455" h="76200">
                  <a:moveTo>
                    <a:pt x="39204" y="0"/>
                  </a:moveTo>
                  <a:lnTo>
                    <a:pt x="0" y="75641"/>
                  </a:lnTo>
                  <a:lnTo>
                    <a:pt x="84035" y="61633"/>
                  </a:lnTo>
                  <a:lnTo>
                    <a:pt x="392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572000" y="2420937"/>
              <a:ext cx="632460" cy="843280"/>
            </a:xfrm>
            <a:custGeom>
              <a:avLst/>
              <a:gdLst/>
              <a:ahLst/>
              <a:cxnLst/>
              <a:rect l="l" t="t" r="r" b="b"/>
              <a:pathLst>
                <a:path w="632460" h="843279">
                  <a:moveTo>
                    <a:pt x="0" y="0"/>
                  </a:moveTo>
                  <a:lnTo>
                    <a:pt x="632459" y="843279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43500" y="3200717"/>
              <a:ext cx="76200" cy="83820"/>
            </a:xfrm>
            <a:custGeom>
              <a:avLst/>
              <a:gdLst/>
              <a:ahLst/>
              <a:cxnLst/>
              <a:rect l="l" t="t" r="r" b="b"/>
              <a:pathLst>
                <a:path w="76200" h="83820">
                  <a:moveTo>
                    <a:pt x="60960" y="0"/>
                  </a:moveTo>
                  <a:lnTo>
                    <a:pt x="0" y="45720"/>
                  </a:lnTo>
                  <a:lnTo>
                    <a:pt x="76200" y="8382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77264" y="1615757"/>
            <a:ext cx="14795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Alternatively: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19" name="object 19"/>
          <p:cNvSpPr txBox="1"/>
          <p:nvPr/>
        </p:nvSpPr>
        <p:spPr>
          <a:xfrm>
            <a:off x="2714349" y="2334895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(1)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06512" y="2623820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(2)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43137" y="2623820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(3)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9900"/>
                </a:solidFill>
              </a:rPr>
              <a:t>Key</a:t>
            </a:r>
            <a:r>
              <a:rPr spc="-45" dirty="0">
                <a:solidFill>
                  <a:srgbClr val="FF9900"/>
                </a:solidFill>
              </a:rPr>
              <a:t> </a:t>
            </a:r>
            <a:r>
              <a:rPr spc="-10" dirty="0">
                <a:solidFill>
                  <a:srgbClr val="FF9900"/>
                </a:solidFill>
              </a:rPr>
              <a:t>Distribution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640" y="795020"/>
            <a:ext cx="3599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latin typeface="Arial"/>
                <a:cs typeface="Arial"/>
              </a:rPr>
              <a:t>Key</a:t>
            </a:r>
            <a:r>
              <a:rPr sz="2400" b="1" i="1" spc="-6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Distribution</a:t>
            </a:r>
            <a:r>
              <a:rPr sz="2400" b="1" i="1" spc="-7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Centers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190" y="3889057"/>
            <a:ext cx="7305040" cy="2174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2590" indent="-364490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4025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generates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key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1950" spc="254" baseline="-2136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kA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KDC</a:t>
            </a:r>
            <a:endParaRPr sz="2000">
              <a:latin typeface="Arial"/>
              <a:cs typeface="Arial"/>
            </a:endParaRPr>
          </a:p>
          <a:p>
            <a:pPr marL="416559" marR="30480" indent="-378460">
              <a:lnSpc>
                <a:spcPct val="111700"/>
              </a:lnSpc>
              <a:spcBef>
                <a:spcPts val="1240"/>
              </a:spcBef>
              <a:buAutoNum type="arabicParenBoth"/>
              <a:tabLst>
                <a:tab pos="495300" algn="l"/>
              </a:tabLst>
            </a:pPr>
            <a:r>
              <a:rPr sz="2000" dirty="0">
                <a:latin typeface="Arial"/>
                <a:cs typeface="Arial"/>
              </a:rPr>
              <a:t>KDC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decrypts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kA,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encrypts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kB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 	</a:t>
            </a:r>
            <a:r>
              <a:rPr sz="2000" dirty="0">
                <a:latin typeface="Arial"/>
                <a:cs typeface="Arial"/>
              </a:rPr>
              <a:t>Alice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1950" spc="-15" baseline="-21367" dirty="0">
                <a:latin typeface="Arial"/>
                <a:cs typeface="Arial"/>
              </a:rPr>
              <a:t>kB</a:t>
            </a:r>
            <a:r>
              <a:rPr sz="2000" spc="-10" dirty="0">
                <a:latin typeface="Arial"/>
                <a:cs typeface="Arial"/>
              </a:rPr>
              <a:t>(K</a:t>
            </a:r>
            <a:r>
              <a:rPr sz="1950" spc="-15" baseline="-21367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402590" indent="-364490">
              <a:lnSpc>
                <a:spcPct val="100000"/>
              </a:lnSpc>
              <a:spcBef>
                <a:spcPts val="1520"/>
              </a:spcBef>
              <a:buAutoNum type="arabicParenBoth"/>
              <a:tabLst>
                <a:tab pos="402590" algn="l"/>
              </a:tabLst>
            </a:pPr>
            <a:r>
              <a:rPr sz="2000" dirty="0">
                <a:latin typeface="Arial"/>
                <a:cs typeface="Arial"/>
              </a:rPr>
              <a:t>Alice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Bob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decrypt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it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600"/>
              </a:spcBef>
            </a:pPr>
            <a:r>
              <a:rPr sz="2000" dirty="0">
                <a:latin typeface="Arial"/>
                <a:cs typeface="Arial"/>
              </a:rPr>
              <a:t>In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another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variation,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KDC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1950" baseline="-21367" dirty="0">
                <a:latin typeface="Arial"/>
                <a:cs typeface="Arial"/>
              </a:rPr>
              <a:t>kB</a:t>
            </a:r>
            <a:r>
              <a:rPr sz="2000" dirty="0">
                <a:latin typeface="Arial"/>
                <a:cs typeface="Arial"/>
              </a:rPr>
              <a:t>(K</a:t>
            </a:r>
            <a:r>
              <a:rPr sz="1950" baseline="-21367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directly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Bob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63937" y="1268412"/>
            <a:ext cx="1224280" cy="1152525"/>
          </a:xfrm>
          <a:custGeom>
            <a:avLst/>
            <a:gdLst/>
            <a:ahLst/>
            <a:cxnLst/>
            <a:rect l="l" t="t" r="r" b="b"/>
            <a:pathLst>
              <a:path w="1224279" h="1152525">
                <a:moveTo>
                  <a:pt x="0" y="192090"/>
                </a:moveTo>
                <a:lnTo>
                  <a:pt x="5073" y="148046"/>
                </a:lnTo>
                <a:lnTo>
                  <a:pt x="19524" y="107614"/>
                </a:lnTo>
                <a:lnTo>
                  <a:pt x="42200" y="71947"/>
                </a:lnTo>
                <a:lnTo>
                  <a:pt x="71947" y="42200"/>
                </a:lnTo>
                <a:lnTo>
                  <a:pt x="107614" y="19524"/>
                </a:lnTo>
                <a:lnTo>
                  <a:pt x="148046" y="5073"/>
                </a:lnTo>
                <a:lnTo>
                  <a:pt x="192090" y="0"/>
                </a:lnTo>
                <a:lnTo>
                  <a:pt x="1031869" y="0"/>
                </a:lnTo>
                <a:lnTo>
                  <a:pt x="1075914" y="5073"/>
                </a:lnTo>
                <a:lnTo>
                  <a:pt x="1116346" y="19524"/>
                </a:lnTo>
                <a:lnTo>
                  <a:pt x="1152012" y="42200"/>
                </a:lnTo>
                <a:lnTo>
                  <a:pt x="1181759" y="71947"/>
                </a:lnTo>
                <a:lnTo>
                  <a:pt x="1204435" y="107614"/>
                </a:lnTo>
                <a:lnTo>
                  <a:pt x="1218885" y="148046"/>
                </a:lnTo>
                <a:lnTo>
                  <a:pt x="1223959" y="192090"/>
                </a:lnTo>
                <a:lnTo>
                  <a:pt x="1223959" y="960433"/>
                </a:lnTo>
                <a:lnTo>
                  <a:pt x="1218885" y="1004477"/>
                </a:lnTo>
                <a:lnTo>
                  <a:pt x="1204435" y="1044909"/>
                </a:lnTo>
                <a:lnTo>
                  <a:pt x="1181759" y="1080576"/>
                </a:lnTo>
                <a:lnTo>
                  <a:pt x="1152012" y="1110325"/>
                </a:lnTo>
                <a:lnTo>
                  <a:pt x="1116346" y="1133003"/>
                </a:lnTo>
                <a:lnTo>
                  <a:pt x="1075914" y="1147455"/>
                </a:lnTo>
                <a:lnTo>
                  <a:pt x="1031869" y="1152528"/>
                </a:lnTo>
                <a:lnTo>
                  <a:pt x="192090" y="1152528"/>
                </a:lnTo>
                <a:lnTo>
                  <a:pt x="148046" y="1147455"/>
                </a:lnTo>
                <a:lnTo>
                  <a:pt x="107614" y="1133003"/>
                </a:lnTo>
                <a:lnTo>
                  <a:pt x="71947" y="1110325"/>
                </a:lnTo>
                <a:lnTo>
                  <a:pt x="42200" y="1080576"/>
                </a:lnTo>
                <a:lnTo>
                  <a:pt x="19524" y="1044909"/>
                </a:lnTo>
                <a:lnTo>
                  <a:pt x="5073" y="1004477"/>
                </a:lnTo>
                <a:lnTo>
                  <a:pt x="0" y="960433"/>
                </a:lnTo>
                <a:lnTo>
                  <a:pt x="0" y="192090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97619" y="1687195"/>
            <a:ext cx="5619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KDC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63712" y="2997200"/>
            <a:ext cx="1584325" cy="576580"/>
          </a:xfrm>
          <a:custGeom>
            <a:avLst/>
            <a:gdLst/>
            <a:ahLst/>
            <a:cxnLst/>
            <a:rect l="l" t="t" r="r" b="b"/>
            <a:pathLst>
              <a:path w="1584325" h="576579">
                <a:moveTo>
                  <a:pt x="0" y="288131"/>
                </a:moveTo>
                <a:lnTo>
                  <a:pt x="11472" y="238996"/>
                </a:lnTo>
                <a:lnTo>
                  <a:pt x="44621" y="192556"/>
                </a:lnTo>
                <a:lnTo>
                  <a:pt x="97543" y="149503"/>
                </a:lnTo>
                <a:lnTo>
                  <a:pt x="130826" y="129463"/>
                </a:lnTo>
                <a:lnTo>
                  <a:pt x="168338" y="110529"/>
                </a:lnTo>
                <a:lnTo>
                  <a:pt x="209843" y="92788"/>
                </a:lnTo>
                <a:lnTo>
                  <a:pt x="255103" y="76326"/>
                </a:lnTo>
                <a:lnTo>
                  <a:pt x="303879" y="61229"/>
                </a:lnTo>
                <a:lnTo>
                  <a:pt x="355934" y="47585"/>
                </a:lnTo>
                <a:lnTo>
                  <a:pt x="411031" y="35479"/>
                </a:lnTo>
                <a:lnTo>
                  <a:pt x="468931" y="24998"/>
                </a:lnTo>
                <a:lnTo>
                  <a:pt x="529397" y="16229"/>
                </a:lnTo>
                <a:lnTo>
                  <a:pt x="592191" y="9259"/>
                </a:lnTo>
                <a:lnTo>
                  <a:pt x="657075" y="4172"/>
                </a:lnTo>
                <a:lnTo>
                  <a:pt x="723811" y="1057"/>
                </a:lnTo>
                <a:lnTo>
                  <a:pt x="792162" y="0"/>
                </a:lnTo>
                <a:lnTo>
                  <a:pt x="860512" y="1057"/>
                </a:lnTo>
                <a:lnTo>
                  <a:pt x="927248" y="4172"/>
                </a:lnTo>
                <a:lnTo>
                  <a:pt x="992132" y="9259"/>
                </a:lnTo>
                <a:lnTo>
                  <a:pt x="1054926" y="16229"/>
                </a:lnTo>
                <a:lnTo>
                  <a:pt x="1115392" y="24998"/>
                </a:lnTo>
                <a:lnTo>
                  <a:pt x="1173293" y="35479"/>
                </a:lnTo>
                <a:lnTo>
                  <a:pt x="1228389" y="47585"/>
                </a:lnTo>
                <a:lnTo>
                  <a:pt x="1280445" y="61229"/>
                </a:lnTo>
                <a:lnTo>
                  <a:pt x="1329222" y="76326"/>
                </a:lnTo>
                <a:lnTo>
                  <a:pt x="1374482" y="92788"/>
                </a:lnTo>
                <a:lnTo>
                  <a:pt x="1415987" y="110529"/>
                </a:lnTo>
                <a:lnTo>
                  <a:pt x="1453500" y="129463"/>
                </a:lnTo>
                <a:lnTo>
                  <a:pt x="1486783" y="149503"/>
                </a:lnTo>
                <a:lnTo>
                  <a:pt x="1539707" y="192556"/>
                </a:lnTo>
                <a:lnTo>
                  <a:pt x="1572856" y="238996"/>
                </a:lnTo>
                <a:lnTo>
                  <a:pt x="1584328" y="288131"/>
                </a:lnTo>
                <a:lnTo>
                  <a:pt x="1581421" y="312992"/>
                </a:lnTo>
                <a:lnTo>
                  <a:pt x="1558872" y="360866"/>
                </a:lnTo>
                <a:lnTo>
                  <a:pt x="1515598" y="405699"/>
                </a:lnTo>
                <a:lnTo>
                  <a:pt x="1453500" y="446799"/>
                </a:lnTo>
                <a:lnTo>
                  <a:pt x="1415987" y="465734"/>
                </a:lnTo>
                <a:lnTo>
                  <a:pt x="1374482" y="483475"/>
                </a:lnTo>
                <a:lnTo>
                  <a:pt x="1329222" y="499937"/>
                </a:lnTo>
                <a:lnTo>
                  <a:pt x="1280445" y="515034"/>
                </a:lnTo>
                <a:lnTo>
                  <a:pt x="1228389" y="528678"/>
                </a:lnTo>
                <a:lnTo>
                  <a:pt x="1173293" y="540784"/>
                </a:lnTo>
                <a:lnTo>
                  <a:pt x="1115392" y="551264"/>
                </a:lnTo>
                <a:lnTo>
                  <a:pt x="1054926" y="560033"/>
                </a:lnTo>
                <a:lnTo>
                  <a:pt x="992132" y="567004"/>
                </a:lnTo>
                <a:lnTo>
                  <a:pt x="927248" y="572090"/>
                </a:lnTo>
                <a:lnTo>
                  <a:pt x="860512" y="575205"/>
                </a:lnTo>
                <a:lnTo>
                  <a:pt x="792162" y="576263"/>
                </a:lnTo>
                <a:lnTo>
                  <a:pt x="723811" y="575205"/>
                </a:lnTo>
                <a:lnTo>
                  <a:pt x="657075" y="572090"/>
                </a:lnTo>
                <a:lnTo>
                  <a:pt x="592191" y="567004"/>
                </a:lnTo>
                <a:lnTo>
                  <a:pt x="529397" y="560033"/>
                </a:lnTo>
                <a:lnTo>
                  <a:pt x="468931" y="551264"/>
                </a:lnTo>
                <a:lnTo>
                  <a:pt x="411031" y="540784"/>
                </a:lnTo>
                <a:lnTo>
                  <a:pt x="355934" y="528678"/>
                </a:lnTo>
                <a:lnTo>
                  <a:pt x="303879" y="515034"/>
                </a:lnTo>
                <a:lnTo>
                  <a:pt x="255103" y="499937"/>
                </a:lnTo>
                <a:lnTo>
                  <a:pt x="209843" y="483475"/>
                </a:lnTo>
                <a:lnTo>
                  <a:pt x="168338" y="465734"/>
                </a:lnTo>
                <a:lnTo>
                  <a:pt x="130826" y="446799"/>
                </a:lnTo>
                <a:lnTo>
                  <a:pt x="97543" y="426759"/>
                </a:lnTo>
                <a:lnTo>
                  <a:pt x="44621" y="383706"/>
                </a:lnTo>
                <a:lnTo>
                  <a:pt x="11472" y="337266"/>
                </a:lnTo>
                <a:lnTo>
                  <a:pt x="0" y="288131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70445" y="3055620"/>
            <a:ext cx="5759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Arial"/>
                <a:cs typeface="Arial"/>
              </a:rPr>
              <a:t>Alice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19700" y="2997200"/>
            <a:ext cx="1584325" cy="576580"/>
          </a:xfrm>
          <a:custGeom>
            <a:avLst/>
            <a:gdLst/>
            <a:ahLst/>
            <a:cxnLst/>
            <a:rect l="l" t="t" r="r" b="b"/>
            <a:pathLst>
              <a:path w="1584325" h="576579">
                <a:moveTo>
                  <a:pt x="0" y="288131"/>
                </a:moveTo>
                <a:lnTo>
                  <a:pt x="11472" y="238996"/>
                </a:lnTo>
                <a:lnTo>
                  <a:pt x="44621" y="192556"/>
                </a:lnTo>
                <a:lnTo>
                  <a:pt x="97543" y="149503"/>
                </a:lnTo>
                <a:lnTo>
                  <a:pt x="130826" y="129463"/>
                </a:lnTo>
                <a:lnTo>
                  <a:pt x="168338" y="110529"/>
                </a:lnTo>
                <a:lnTo>
                  <a:pt x="209843" y="92788"/>
                </a:lnTo>
                <a:lnTo>
                  <a:pt x="255103" y="76326"/>
                </a:lnTo>
                <a:lnTo>
                  <a:pt x="303879" y="61229"/>
                </a:lnTo>
                <a:lnTo>
                  <a:pt x="355934" y="47585"/>
                </a:lnTo>
                <a:lnTo>
                  <a:pt x="411031" y="35479"/>
                </a:lnTo>
                <a:lnTo>
                  <a:pt x="468931" y="24998"/>
                </a:lnTo>
                <a:lnTo>
                  <a:pt x="529397" y="16229"/>
                </a:lnTo>
                <a:lnTo>
                  <a:pt x="592191" y="9259"/>
                </a:lnTo>
                <a:lnTo>
                  <a:pt x="657075" y="4172"/>
                </a:lnTo>
                <a:lnTo>
                  <a:pt x="723811" y="1057"/>
                </a:lnTo>
                <a:lnTo>
                  <a:pt x="792162" y="0"/>
                </a:lnTo>
                <a:lnTo>
                  <a:pt x="860512" y="1057"/>
                </a:lnTo>
                <a:lnTo>
                  <a:pt x="927249" y="4172"/>
                </a:lnTo>
                <a:lnTo>
                  <a:pt x="992132" y="9259"/>
                </a:lnTo>
                <a:lnTo>
                  <a:pt x="1054926" y="16229"/>
                </a:lnTo>
                <a:lnTo>
                  <a:pt x="1115392" y="24998"/>
                </a:lnTo>
                <a:lnTo>
                  <a:pt x="1173293" y="35479"/>
                </a:lnTo>
                <a:lnTo>
                  <a:pt x="1228390" y="47585"/>
                </a:lnTo>
                <a:lnTo>
                  <a:pt x="1280445" y="61229"/>
                </a:lnTo>
                <a:lnTo>
                  <a:pt x="1329222" y="76326"/>
                </a:lnTo>
                <a:lnTo>
                  <a:pt x="1374482" y="92788"/>
                </a:lnTo>
                <a:lnTo>
                  <a:pt x="1415987" y="110529"/>
                </a:lnTo>
                <a:lnTo>
                  <a:pt x="1453500" y="129463"/>
                </a:lnTo>
                <a:lnTo>
                  <a:pt x="1486783" y="149503"/>
                </a:lnTo>
                <a:lnTo>
                  <a:pt x="1539707" y="192556"/>
                </a:lnTo>
                <a:lnTo>
                  <a:pt x="1572856" y="238996"/>
                </a:lnTo>
                <a:lnTo>
                  <a:pt x="1584328" y="288131"/>
                </a:lnTo>
                <a:lnTo>
                  <a:pt x="1581421" y="312992"/>
                </a:lnTo>
                <a:lnTo>
                  <a:pt x="1558872" y="360866"/>
                </a:lnTo>
                <a:lnTo>
                  <a:pt x="1515598" y="405699"/>
                </a:lnTo>
                <a:lnTo>
                  <a:pt x="1453500" y="446799"/>
                </a:lnTo>
                <a:lnTo>
                  <a:pt x="1415987" y="465734"/>
                </a:lnTo>
                <a:lnTo>
                  <a:pt x="1374482" y="483475"/>
                </a:lnTo>
                <a:lnTo>
                  <a:pt x="1329222" y="499937"/>
                </a:lnTo>
                <a:lnTo>
                  <a:pt x="1280445" y="515034"/>
                </a:lnTo>
                <a:lnTo>
                  <a:pt x="1228390" y="528678"/>
                </a:lnTo>
                <a:lnTo>
                  <a:pt x="1173293" y="540784"/>
                </a:lnTo>
                <a:lnTo>
                  <a:pt x="1115392" y="551264"/>
                </a:lnTo>
                <a:lnTo>
                  <a:pt x="1054926" y="560033"/>
                </a:lnTo>
                <a:lnTo>
                  <a:pt x="992132" y="567004"/>
                </a:lnTo>
                <a:lnTo>
                  <a:pt x="927249" y="572090"/>
                </a:lnTo>
                <a:lnTo>
                  <a:pt x="860512" y="575205"/>
                </a:lnTo>
                <a:lnTo>
                  <a:pt x="792162" y="576263"/>
                </a:lnTo>
                <a:lnTo>
                  <a:pt x="723811" y="575205"/>
                </a:lnTo>
                <a:lnTo>
                  <a:pt x="657075" y="572090"/>
                </a:lnTo>
                <a:lnTo>
                  <a:pt x="592191" y="567004"/>
                </a:lnTo>
                <a:lnTo>
                  <a:pt x="529397" y="560033"/>
                </a:lnTo>
                <a:lnTo>
                  <a:pt x="468931" y="551264"/>
                </a:lnTo>
                <a:lnTo>
                  <a:pt x="411031" y="540784"/>
                </a:lnTo>
                <a:lnTo>
                  <a:pt x="355934" y="528678"/>
                </a:lnTo>
                <a:lnTo>
                  <a:pt x="303879" y="515034"/>
                </a:lnTo>
                <a:lnTo>
                  <a:pt x="255103" y="499937"/>
                </a:lnTo>
                <a:lnTo>
                  <a:pt x="209843" y="483475"/>
                </a:lnTo>
                <a:lnTo>
                  <a:pt x="168338" y="465734"/>
                </a:lnTo>
                <a:lnTo>
                  <a:pt x="130826" y="446799"/>
                </a:lnTo>
                <a:lnTo>
                  <a:pt x="97543" y="426759"/>
                </a:lnTo>
                <a:lnTo>
                  <a:pt x="44621" y="383706"/>
                </a:lnTo>
                <a:lnTo>
                  <a:pt x="11472" y="337266"/>
                </a:lnTo>
                <a:lnTo>
                  <a:pt x="0" y="288131"/>
                </a:lnTo>
                <a:close/>
              </a:path>
            </a:pathLst>
          </a:custGeom>
          <a:ln w="9524">
            <a:solidFill>
              <a:srgbClr val="042E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776525" y="3055620"/>
            <a:ext cx="4775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Bob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546350" y="2349500"/>
            <a:ext cx="2673350" cy="973455"/>
            <a:chOff x="2546350" y="2349500"/>
            <a:chExt cx="2673350" cy="973455"/>
          </a:xfrm>
        </p:grpSpPr>
        <p:sp>
          <p:nvSpPr>
            <p:cNvPr id="12" name="object 12"/>
            <p:cNvSpPr/>
            <p:nvPr/>
          </p:nvSpPr>
          <p:spPr>
            <a:xfrm>
              <a:off x="2555874" y="2363230"/>
              <a:ext cx="986790" cy="634365"/>
            </a:xfrm>
            <a:custGeom>
              <a:avLst/>
              <a:gdLst/>
              <a:ahLst/>
              <a:cxnLst/>
              <a:rect l="l" t="t" r="r" b="b"/>
              <a:pathLst>
                <a:path w="986789" h="634364">
                  <a:moveTo>
                    <a:pt x="0" y="633969"/>
                  </a:moveTo>
                  <a:lnTo>
                    <a:pt x="986692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79228" y="2349500"/>
              <a:ext cx="85090" cy="73660"/>
            </a:xfrm>
            <a:custGeom>
              <a:avLst/>
              <a:gdLst/>
              <a:ahLst/>
              <a:cxnLst/>
              <a:rect l="l" t="t" r="r" b="b"/>
              <a:pathLst>
                <a:path w="85089" h="73660">
                  <a:moveTo>
                    <a:pt x="84709" y="0"/>
                  </a:moveTo>
                  <a:lnTo>
                    <a:pt x="0" y="9144"/>
                  </a:lnTo>
                  <a:lnTo>
                    <a:pt x="41198" y="73240"/>
                  </a:lnTo>
                  <a:lnTo>
                    <a:pt x="8470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08215" y="2492375"/>
              <a:ext cx="772160" cy="561340"/>
            </a:xfrm>
            <a:custGeom>
              <a:avLst/>
              <a:gdLst/>
              <a:ahLst/>
              <a:cxnLst/>
              <a:rect l="l" t="t" r="r" b="b"/>
              <a:pathLst>
                <a:path w="772160" h="561339">
                  <a:moveTo>
                    <a:pt x="771622" y="0"/>
                  </a:moveTo>
                  <a:lnTo>
                    <a:pt x="0" y="56132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87675" y="2992996"/>
              <a:ext cx="84455" cy="76200"/>
            </a:xfrm>
            <a:custGeom>
              <a:avLst/>
              <a:gdLst/>
              <a:ahLst/>
              <a:cxnLst/>
              <a:rect l="l" t="t" r="r" b="b"/>
              <a:pathLst>
                <a:path w="84455" h="76200">
                  <a:moveTo>
                    <a:pt x="39204" y="0"/>
                  </a:moveTo>
                  <a:lnTo>
                    <a:pt x="0" y="75641"/>
                  </a:lnTo>
                  <a:lnTo>
                    <a:pt x="84035" y="61633"/>
                  </a:lnTo>
                  <a:lnTo>
                    <a:pt x="392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48037" y="3284537"/>
              <a:ext cx="1846580" cy="0"/>
            </a:xfrm>
            <a:custGeom>
              <a:avLst/>
              <a:gdLst/>
              <a:ahLst/>
              <a:cxnLst/>
              <a:rect l="l" t="t" r="r" b="b"/>
              <a:pathLst>
                <a:path w="1846579">
                  <a:moveTo>
                    <a:pt x="0" y="0"/>
                  </a:moveTo>
                  <a:lnTo>
                    <a:pt x="1846258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143500" y="3246437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29565" y="1831657"/>
            <a:ext cx="2720975" cy="83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yet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another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idea:</a:t>
            </a:r>
            <a:endParaRPr sz="2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560"/>
              </a:spcBef>
            </a:pPr>
            <a:r>
              <a:rPr sz="2000" spc="-25" dirty="0">
                <a:latin typeface="Arial"/>
                <a:cs typeface="Arial"/>
              </a:rPr>
              <a:t>(1)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Κρυπτογραφία</a:t>
            </a:r>
            <a:r>
              <a:rPr spc="-15" dirty="0"/>
              <a:t> </a:t>
            </a:r>
            <a:r>
              <a:rPr dirty="0"/>
              <a:t>και</a:t>
            </a:r>
            <a:r>
              <a:rPr spc="-10" dirty="0"/>
              <a:t> </a:t>
            </a:r>
            <a:r>
              <a:rPr dirty="0"/>
              <a:t>Εφαρµογές,</a:t>
            </a:r>
            <a:r>
              <a:rPr spc="-15" dirty="0"/>
              <a:t> </a:t>
            </a:r>
            <a:r>
              <a:rPr dirty="0"/>
              <a:t>ΠΜΣ,</a:t>
            </a:r>
            <a:r>
              <a:rPr spc="-10" dirty="0"/>
              <a:t> </a:t>
            </a:r>
            <a:r>
              <a:rPr spc="-25" dirty="0"/>
              <a:t>ΟΠΑ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19" name="object 19"/>
          <p:cNvSpPr txBox="1"/>
          <p:nvPr/>
        </p:nvSpPr>
        <p:spPr>
          <a:xfrm>
            <a:off x="3506512" y="2623820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(2)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54212" y="2911157"/>
            <a:ext cx="3359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(3)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5460</Words>
  <Application>Microsoft Macintosh PowerPoint</Application>
  <PresentationFormat>On-screen Show (4:3)</PresentationFormat>
  <Paragraphs>653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Calibri</vt:lpstr>
      <vt:lpstr>Symbol</vt:lpstr>
      <vt:lpstr>Tahoma</vt:lpstr>
      <vt:lpstr>Times New Roman</vt:lpstr>
      <vt:lpstr>Trebuchet MS</vt:lpstr>
      <vt:lpstr>Wingdings</vt:lpstr>
      <vt:lpstr>Office Theme</vt:lpstr>
      <vt:lpstr>Οικονομικό Πανεπιστήμιο Αθηνών Τμήμα Πληροφορικής ΠΜΣ Ασφαλή και Ευφυή Συστήματα</vt:lpstr>
      <vt:lpstr>Outline</vt:lpstr>
      <vt:lpstr>Outline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Key Distribution</vt:lpstr>
      <vt:lpstr>Diffie-Hellman Key Agreement Protocol</vt:lpstr>
      <vt:lpstr>Key Distribution</vt:lpstr>
      <vt:lpstr>Key Distribution</vt:lpstr>
      <vt:lpstr>Key Distribution</vt:lpstr>
      <vt:lpstr>Key Distribution</vt:lpstr>
      <vt:lpstr>Outline</vt:lpstr>
      <vt:lpstr>Secret Sharing Schemes</vt:lpstr>
      <vt:lpstr>Secret Sharing Schemes</vt:lpstr>
      <vt:lpstr>Secret Sharing Schemes</vt:lpstr>
      <vt:lpstr>Secret Sharing Schemes</vt:lpstr>
      <vt:lpstr>Secret Sharing Schemes</vt:lpstr>
      <vt:lpstr>(t, n)-Threshold Schemes</vt:lpstr>
      <vt:lpstr>(t, n)-Threshold Schemes</vt:lpstr>
      <vt:lpstr>(t, n)-Threshold Schemes</vt:lpstr>
      <vt:lpstr>(t, n)-Threshold Schemes</vt:lpstr>
      <vt:lpstr>Access Structures</vt:lpstr>
      <vt:lpstr>Access Structures</vt:lpstr>
      <vt:lpstr>Monotone Circuits</vt:lpstr>
      <vt:lpstr>PowerPoint Presentation</vt:lpstr>
      <vt:lpstr>The Monotone Circuit Construction</vt:lpstr>
      <vt:lpstr>The Monotone Circuit Construction</vt:lpstr>
      <vt:lpstr>The Monotone Circuit Construction</vt:lpstr>
      <vt:lpstr>The Monotone Circuit Construction</vt:lpstr>
      <vt:lpstr>Outline</vt:lpstr>
      <vt:lpstr>Bit Commitment Protocols</vt:lpstr>
      <vt:lpstr>Bit Commitment Protocols</vt:lpstr>
      <vt:lpstr>Bit Commitment Protocols</vt:lpstr>
      <vt:lpstr>Bit Commitment Protocols</vt:lpstr>
      <vt:lpstr>Bit Commitment Protocols</vt:lpstr>
      <vt:lpstr>Bit Commitment Protocols</vt:lpstr>
      <vt:lpstr>Bit Commitment Protocols</vt:lpstr>
      <vt:lpstr>Bit Commitment Protocols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 1</cp:lastModifiedBy>
  <cp:revision>1</cp:revision>
  <dcterms:created xsi:type="dcterms:W3CDTF">2025-11-13T15:14:15Z</dcterms:created>
  <dcterms:modified xsi:type="dcterms:W3CDTF">2025-11-13T15:16:54Z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2025-11-13T00:00:00Z</vt:filetime>
  </property>
  <property fmtid="{D5CDD505-2E9C-101B-9397-08002B2CF9AE}" pid="3" name="Producer">
    <vt:lpwstr>3-Heights(TM) PDF Security Shell 4.8.25.2 (http://www.pdf-tools.com)</vt:lpwstr>
  </property>
</Properties>
</file>