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1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7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_rels/presentation.xml.rels" ContentType="application/vnd.openxmlformats-package.relationships+xml"/>
  <Override PartName="/ppt/media/image1.jpeg" ContentType="image/jpeg"/>
  <Override PartName="/ppt/media/image10.png" ContentType="image/png"/>
  <Override PartName="/ppt/media/image2.png" ContentType="image/png"/>
  <Override PartName="/ppt/media/image3.jpeg" ContentType="image/jpeg"/>
  <Override PartName="/ppt/media/image4.png" ContentType="image/png"/>
  <Override PartName="/ppt/media/image5.png" ContentType="image/png"/>
  <Override PartName="/ppt/media/image6.jpeg" ContentType="image/jpeg"/>
  <Override PartName="/ppt/media/image9.png" ContentType="image/png"/>
  <Override PartName="/ppt/media/image13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2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s/slide37.xml" ContentType="application/vnd.openxmlformats-officedocument.presentationml.slide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9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5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13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slide38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notesSlides/_rels/notesSlide24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notesSlide3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3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3" r:id="rId14"/>
    <p:sldMasterId id="2147483674" r:id="rId15"/>
  </p:sldMasterIdLst>
  <p:notesMasterIdLst>
    <p:notesMasterId r:id="rId16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slide" Target="slides/slide19.xml"/><Relationship Id="rId36" Type="http://schemas.openxmlformats.org/officeDocument/2006/relationships/slide" Target="slides/slide20.xml"/><Relationship Id="rId37" Type="http://schemas.openxmlformats.org/officeDocument/2006/relationships/slide" Target="slides/slide21.xml"/><Relationship Id="rId38" Type="http://schemas.openxmlformats.org/officeDocument/2006/relationships/slide" Target="slides/slide22.xml"/><Relationship Id="rId39" Type="http://schemas.openxmlformats.org/officeDocument/2006/relationships/slide" Target="slides/slide23.xml"/><Relationship Id="rId40" Type="http://schemas.openxmlformats.org/officeDocument/2006/relationships/slide" Target="slides/slide24.xml"/><Relationship Id="rId41" Type="http://schemas.openxmlformats.org/officeDocument/2006/relationships/slide" Target="slides/slide25.xml"/><Relationship Id="rId42" Type="http://schemas.openxmlformats.org/officeDocument/2006/relationships/slide" Target="slides/slide26.xml"/><Relationship Id="rId43" Type="http://schemas.openxmlformats.org/officeDocument/2006/relationships/slide" Target="slides/slide27.xml"/><Relationship Id="rId44" Type="http://schemas.openxmlformats.org/officeDocument/2006/relationships/slide" Target="slides/slide28.xml"/><Relationship Id="rId45" Type="http://schemas.openxmlformats.org/officeDocument/2006/relationships/slide" Target="slides/slide29.xml"/><Relationship Id="rId46" Type="http://schemas.openxmlformats.org/officeDocument/2006/relationships/slide" Target="slides/slide30.xml"/><Relationship Id="rId47" Type="http://schemas.openxmlformats.org/officeDocument/2006/relationships/slide" Target="slides/slide31.xml"/><Relationship Id="rId48" Type="http://schemas.openxmlformats.org/officeDocument/2006/relationships/slide" Target="slides/slide32.xml"/><Relationship Id="rId49" Type="http://schemas.openxmlformats.org/officeDocument/2006/relationships/slide" Target="slides/slide33.xml"/><Relationship Id="rId50" Type="http://schemas.openxmlformats.org/officeDocument/2006/relationships/slide" Target="slides/slide34.xml"/><Relationship Id="rId51" Type="http://schemas.openxmlformats.org/officeDocument/2006/relationships/slide" Target="slides/slide35.xml"/><Relationship Id="rId52" Type="http://schemas.openxmlformats.org/officeDocument/2006/relationships/slide" Target="slides/slide36.xml"/><Relationship Id="rId53" Type="http://schemas.openxmlformats.org/officeDocument/2006/relationships/slide" Target="slides/slide37.xml"/><Relationship Id="rId54" Type="http://schemas.openxmlformats.org/officeDocument/2006/relationships/slide" Target="slides/slide38.xml"/><Relationship Id="rId55" Type="http://schemas.openxmlformats.org/officeDocument/2006/relationships/slide" Target="slides/slide39.xml"/><Relationship Id="rId56" Type="http://schemas.openxmlformats.org/officeDocument/2006/relationships/slide" Target="slides/slide40.xml"/><Relationship Id="rId57" Type="http://schemas.openxmlformats.org/officeDocument/2006/relationships/slide" Target="slides/slide41.xml"/><Relationship Id="rId5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D097DDE-A6B7-4148-A38D-6CDFB4565D88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4F8935A-D3A6-49A5-98F5-45B81C712368}" type="slidenum">
              <a: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BEA6573-A35B-456D-A80D-DB7BD172EFC4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l-GR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Box 3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6081F62-8D0B-473D-B8EA-C8E354999AA4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204570E-25F6-4DD2-AF67-BBD6E8C38489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l-GR" sz="20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Box 3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2526BA85-7689-4075-BDEB-6EFF86D6A51E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C014A9A-B874-4688-A36E-81DA986108C7}" type="slidenum">
              <a: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685433A-9401-4D2D-91F8-99C3091A4F0C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42CDD3A-BFCA-4224-A90D-14B03F9425F8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68F3390D-90D5-4286-8E77-42598AEBDAAB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28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9825B63-6CB4-4236-A29C-62C2E8333F2C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C8BF401-E0F1-4A28-9B08-5C80797ADAF6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5FEE285-5C5F-4DE1-81C8-ACA0A7E47D22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8229EEA-4141-45F7-BFBB-2767D2DB084C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DE50D08-1850-44B1-A005-C72EE89E52DD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A0A91178-BC5C-4161-AF65-1CF8021CB2FB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4493467-3102-434A-B7B6-AB96C96C5127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DB4A0F6D-AEA7-4FD7-BAFC-C0F46EDD4618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55A0479-0EA5-4A1F-A273-967C15F3627D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00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378EB32-F623-45B4-A5FE-F598C3A6F4CB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3B34ECF-0625-427F-8214-B349F3277927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9D2B95E-6F83-46BD-81E2-D82CD1E1B607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7320" cy="3426120"/>
          </a:xfrm>
          <a:prstGeom prst="rect">
            <a:avLst/>
          </a:prstGeom>
          <a:ln w="0">
            <a:noFill/>
          </a:ln>
        </p:spPr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52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63A2EDD-FD01-4619-9F05-289A05AF90E4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BAE4891-7B86-44FA-A312-A1E9A86CD778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AFDF517B-DB10-473A-9534-D2B6C6655891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AEE462B-32D5-490C-8950-4DD52F69F5F3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C7F0FF6-B390-494A-834B-AB9F35B070F0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6E83BEF-4B38-422F-B44C-39836BF6C3D0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15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25B0340-BA38-4B7C-B06D-DA69E4272B33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7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2379775-EE30-4F48-B19C-643B806FCAA6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BA1891F-2A8D-4C5D-B7F5-4198149E3765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3628593-BFE7-4284-8193-63B8CFD756FE}" type="slidenum">
              <a: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CD56A4F-7119-461F-9289-3DDFEF37CF86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715D7F9-5758-4A0A-B7F0-26F643063EC8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3EF28B2-4FBA-4FD8-B90D-64AEE719DA8A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5CEBE1B-59FE-4763-A034-D509FA158C92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0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8E89637-1A50-459C-971F-B8307E2471E4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6101E1BD-9826-4606-91AC-884B99240F7C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FCA3919-7F91-48DC-8B23-EC46F78C5508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2EA463A-CCFF-4269-8512-9844EFAFDA9A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B72770B-23BA-4650-B359-4338DE012C55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AC3A4C-E94E-40BC-8192-E68B1CA89097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1EDC6DA-D096-4430-AF54-D039E99BA1D6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AFCD6F2-2936-4324-8123-0441F716300D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01A896B-EC80-4017-B4FF-921A56FE5B66}" type="slidenum">
              <a: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C9AAD25-C0CD-4DC7-9B86-7C27054D6965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D78197D-970B-4DA1-B5EE-BDE1F5DCB835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F4FF684-C9AF-4848-AAFB-53FC31B3E570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A20FF7D-CF43-4054-B72E-6A7FA8C258D0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B4DF5AA-DD51-4794-9BB2-4BB7B09AADC7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29E6A6F-4769-4EA4-ACB7-83EE2049B798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E95B2A-DF50-48DB-BCD8-528E6BA4BDF8}" type="slidenum">
              <a: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68B53C6-A404-4FD7-B3EC-B0CDBAC565E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 type="sldImg"/>
          </p:nvPr>
        </p:nvSpPr>
        <p:spPr>
          <a:xfrm>
            <a:off x="1143000" y="69372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3"/>
          <p:cNvSpPr>
            <a:spLocks noGrp="1"/>
          </p:cNvSpPr>
          <p:nvPr>
            <p:ph type="body"/>
          </p:nvPr>
        </p:nvSpPr>
        <p:spPr>
          <a:xfrm>
            <a:off x="686520" y="4342680"/>
            <a:ext cx="548568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9A9F3FB-7B65-4549-B563-8F64386DBCB8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4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B96DFCD-B030-433B-B03E-23E66E7AFB09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8C25646-1697-48D4-A41A-1C2E164957BE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67CEEA0-C19D-414E-9C7F-CCD90757D75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sldImg"/>
          </p:nvPr>
        </p:nvSpPr>
        <p:spPr>
          <a:xfrm>
            <a:off x="1143000" y="69372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3"/>
          <p:cNvSpPr>
            <a:spLocks noGrp="1"/>
          </p:cNvSpPr>
          <p:nvPr>
            <p:ph type="body"/>
          </p:nvPr>
        </p:nvSpPr>
        <p:spPr>
          <a:xfrm>
            <a:off x="686520" y="4342680"/>
            <a:ext cx="548568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7ACF50C-80A2-46A8-B7DB-1AA5A7692D6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sldImg"/>
          </p:nvPr>
        </p:nvSpPr>
        <p:spPr>
          <a:xfrm>
            <a:off x="1143000" y="69372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3"/>
          <p:cNvSpPr>
            <a:spLocks noGrp="1"/>
          </p:cNvSpPr>
          <p:nvPr>
            <p:ph type="body"/>
          </p:nvPr>
        </p:nvSpPr>
        <p:spPr>
          <a:xfrm>
            <a:off x="686520" y="4342680"/>
            <a:ext cx="548568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8A7835E-6999-4532-BFCD-BE90F71D824C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65544E8-64E5-4ABC-8AAF-9B33F4DD127B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598EB53-9864-42DC-A3D0-C3FCB2938567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1FF5B1A-7A9F-4F71-AAC9-BF26DA6C98E3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0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88CA467-B6F2-45FE-A2C3-EC761BA14CEB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D3D804E-96B5-4864-9432-9A06B316A286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4938300-E56C-473F-817F-B9FB96C3C744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5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DE2C022-6747-4FF6-B029-2E9058142480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3ED9E22-0044-456A-A185-9135669B5EAC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5D83996-E20C-4F1C-8628-42BE79E20171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0" name="Text Box 26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CAB99A3-D230-41D2-9C1E-38F891F45C7A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Box 27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6EDC993-A9DC-4722-BEA3-F04E16EB8CA1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5E892F4-926D-427D-8E51-3DA1DC7851C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sldImg"/>
          </p:nvPr>
        </p:nvSpPr>
        <p:spPr>
          <a:xfrm>
            <a:off x="1143000" y="69372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3"/>
          <p:cNvSpPr>
            <a:spLocks noGrp="1"/>
          </p:cNvSpPr>
          <p:nvPr>
            <p:ph type="body"/>
          </p:nvPr>
        </p:nvSpPr>
        <p:spPr>
          <a:xfrm>
            <a:off x="686520" y="4342680"/>
            <a:ext cx="548568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CE718FE-9119-488D-AA57-3FC10B36552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8" name="PlaceHolder 2"/>
          <p:cNvSpPr>
            <a:spLocks noGrp="1"/>
          </p:cNvSpPr>
          <p:nvPr>
            <p:ph type="sldImg"/>
          </p:nvPr>
        </p:nvSpPr>
        <p:spPr>
          <a:xfrm>
            <a:off x="1143000" y="69372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3"/>
          <p:cNvSpPr>
            <a:spLocks noGrp="1"/>
          </p:cNvSpPr>
          <p:nvPr>
            <p:ph type="body"/>
          </p:nvPr>
        </p:nvSpPr>
        <p:spPr>
          <a:xfrm>
            <a:off x="686520" y="4342680"/>
            <a:ext cx="548568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2BD88F1-6CF8-44B9-88FA-964E965299A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 type="sldImg"/>
          </p:nvPr>
        </p:nvSpPr>
        <p:spPr>
          <a:xfrm>
            <a:off x="1143000" y="69372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402" name="PlaceHolder 3"/>
          <p:cNvSpPr>
            <a:spLocks noGrp="1"/>
          </p:cNvSpPr>
          <p:nvPr>
            <p:ph type="body"/>
          </p:nvPr>
        </p:nvSpPr>
        <p:spPr>
          <a:xfrm>
            <a:off x="686520" y="4342680"/>
            <a:ext cx="548568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662DA32-04D7-4EBD-90A3-41A0B9EB64C7}" type="slidenum">
              <a:rPr b="0" lang="el-GR" sz="12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4" name="Text Box 1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321EB3F-C4E4-4608-B01A-87BBA23387B6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Box 2"/>
          <p:cNvSpPr/>
          <p:nvPr/>
        </p:nvSpPr>
        <p:spPr>
          <a:xfrm>
            <a:off x="3884760" y="8685360"/>
            <a:ext cx="2962440" cy="44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84960" rIns="84960" tIns="44280" bIns="44280" anchor="b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184A0AD-C86D-487A-A503-9E577F209340}" type="slidenum">
              <a:rPr b="0" lang="en-US" sz="11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41</a:t>
            </a:fld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69120" cy="342756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560" cy="342756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44782E0-29D8-46E6-A9D9-ACA27835E5C4}" type="slidenum">
              <a:rPr b="0" lang="el-GR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1D38EEB-17A8-46D9-9655-CB735B03C9F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CCB2CF-4640-4928-A30B-27D1C45448D2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0EDC32-BFCC-456B-B9F5-3138805EC5FA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3B1162-07C8-4538-BED6-B91E115595E7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08158E-A10D-4A04-821E-687769408278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11EC6D7-C1BE-41EC-92F8-39E5BDC57F86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κώδι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6AEE787-C7D3-4FDE-A31B-0DE8511925B7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78B46CA-F1DD-445C-BED5-F3E20433248A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B5373314-EA55-4AEF-997D-E84304278856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2FC7EA9-F1B7-46ED-B80D-EBA6F17E88EE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1A316E8-EF6B-4AC9-9C1F-DBF694AC6913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8EF61DEE-7485-470C-B695-9E5A5176696D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6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7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8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9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0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1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2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3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704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704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1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85045B7-3233-41DC-832A-DC5BCDA61D3F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574280"/>
            <a:ext cx="4038840" cy="63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7200" y="2214000"/>
            <a:ext cx="4038840" cy="387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4645080" y="1574280"/>
            <a:ext cx="4040280" cy="63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4645080" y="2214000"/>
            <a:ext cx="4040280" cy="387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A610428-513E-43A4-8C97-5116420AE469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7B8F387-0844-4D37-A424-1DD6701F2F1E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  <p:sldLayoutId id="2147483655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ldNum" idx="4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506ADAC-B5B6-478A-B20D-49963F050DF5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Picture 3" descr="Λογότυπο Οικονομικού Πανεπιστημίου Αθηνών"/>
          <p:cNvPicPr/>
          <p:nvPr/>
        </p:nvPicPr>
        <p:blipFill>
          <a:blip r:embed="rId2"/>
          <a:stretch/>
        </p:blipFill>
        <p:spPr>
          <a:xfrm>
            <a:off x="899640" y="260640"/>
            <a:ext cx="7307640" cy="190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160" cy="397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9725BC3-BFD5-497C-9598-9D8C7BF76AB1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body"/>
          </p:nvPr>
        </p:nvSpPr>
        <p:spPr>
          <a:xfrm>
            <a:off x="3575160" y="1556640"/>
            <a:ext cx="5110200" cy="4606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556640"/>
            <a:ext cx="3006720" cy="4606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69F3312-D356-4FB8-AD92-BFA03ACC191B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body"/>
          </p:nvPr>
        </p:nvSpPr>
        <p:spPr>
          <a:xfrm>
            <a:off x="1792440" y="1556640"/>
            <a:ext cx="5484960" cy="3454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1792440" y="5157360"/>
            <a:ext cx="5484960" cy="101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sldNum" idx="7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B5D102F-71FE-449B-893B-4A977A6D4248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160" cy="114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7D18C40-AD34-4F39-9057-C7AD4B3FFD80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5960" cy="585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anchorCtr="1" vert="eaVer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8480" cy="585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B2A05E6-FCF6-453E-9B59-4E2F0DF511F9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Δεύτερου επιπέδου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Τρίτου επιπέδου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Τέταρτου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Πέμπτου επιπέδου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sldNum" idx="10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859633E-5834-4F4E-8B72-62872EEBF038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body"/>
          </p:nvPr>
        </p:nvSpPr>
        <p:spPr>
          <a:xfrm>
            <a:off x="467640" y="1556640"/>
            <a:ext cx="4066560" cy="4667400"/>
          </a:xfrm>
          <a:prstGeom prst="rect">
            <a:avLst/>
          </a:prstGeom>
          <a:solidFill>
            <a:srgbClr val="ffff00">
              <a:alpha val="14000"/>
            </a:srgbClr>
          </a:solidFill>
          <a:ln w="0">
            <a:noFill/>
          </a:ln>
        </p:spPr>
        <p:txBody>
          <a:bodyPr lIns="360000" rIns="360000" tIns="360000" bIns="360000" anchor="t">
            <a:normAutofit fontScale="775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Στυλ υποδείγματος κειμένου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Δεύτερου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Τρίτου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Τέταρτου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Πέμπτου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ldNum" idx="11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057507B-F770-4AFB-9319-05740CE83AA5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08360" y="1556640"/>
            <a:ext cx="4066560" cy="4667400"/>
          </a:xfrm>
          <a:prstGeom prst="rect">
            <a:avLst/>
          </a:prstGeom>
          <a:solidFill>
            <a:srgbClr val="ffff00">
              <a:alpha val="14000"/>
            </a:srgbClr>
          </a:solidFill>
          <a:ln w="0">
            <a:noFill/>
          </a:ln>
        </p:spPr>
        <p:txBody>
          <a:bodyPr lIns="360000" rIns="360000" tIns="360000" bIns="360000" anchor="t">
            <a:normAutofit fontScale="77500" lnSpcReduction="19999"/>
          </a:bodyPr>
          <a:p>
            <a:pPr marL="514440" indent="-5144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AutoNum type="arabicPeriod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Στυλ υποδείγματος κειμένου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971640" indent="-5144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AutoNum type="arabicPeriod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Δεύτερου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371600" indent="-4572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AutoNum type="arabicPeriod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Τρίτου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828800" indent="-4572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AutoNum type="arabicPeriod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Τέταρτου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286000" indent="-4572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AutoNum type="arabicPeriod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Πέμπτου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body"/>
          </p:nvPr>
        </p:nvSpPr>
        <p:spPr>
          <a:xfrm>
            <a:off x="432000" y="1556640"/>
            <a:ext cx="8228160" cy="4667400"/>
          </a:xfrm>
          <a:prstGeom prst="rect">
            <a:avLst/>
          </a:prstGeom>
          <a:solidFill>
            <a:srgbClr val="ffff00">
              <a:alpha val="14000"/>
            </a:srgbClr>
          </a:solidFill>
          <a:ln w="0">
            <a:noFill/>
          </a:ln>
        </p:spPr>
        <p:txBody>
          <a:bodyPr lIns="360000" rIns="360000" tIns="360000" bIns="36000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Στυλ υποδείγματος κειμένου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Δεύτερου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Τρίτου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Τέταρτου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l-GR" sz="2700" strike="noStrike" u="none">
                <a:solidFill>
                  <a:schemeClr val="dk1"/>
                </a:solidFill>
                <a:effectLst/>
                <a:uFillTx/>
                <a:latin typeface="Consolas"/>
              </a:rPr>
              <a:t>Πέμπτου επιπέδου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0076E71-A163-4FF6-B31E-5B98B8D1CA0A}" type="slidenum">
              <a:rPr b="0" lang="el-GR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3640" y="2936880"/>
            <a:ext cx="7770960" cy="136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κύριου τίτλου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3640" y="430524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Στυλ υποδείγματος κειμένου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7" name="Picture 3" descr="Λογότυπο Οικονομικού Πανεπιστημίου Αθηνών"/>
          <p:cNvPicPr/>
          <p:nvPr/>
        </p:nvPicPr>
        <p:blipFill>
          <a:blip r:embed="rId2"/>
          <a:stretch/>
        </p:blipFill>
        <p:spPr>
          <a:xfrm>
            <a:off x="899640" y="260640"/>
            <a:ext cx="7307640" cy="19065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://en.wikipedia.org/wiki/POSIX" TargetMode="External"/><Relationship Id="rId2" Type="http://schemas.openxmlformats.org/officeDocument/2006/relationships/hyperlink" Target="http://en.wikipedia.org/wiki/POSIX_Threads" TargetMode="External"/><Relationship Id="rId3" Type="http://schemas.openxmlformats.org/officeDocument/2006/relationships/hyperlink" Target="https://docs.oracle.com/cd/E19048-01/chorus5/806-6897/auto1/index.html" TargetMode="External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hyperlink" Target="http://www.javamex.com/tutorials/threads/how_threads_work.shtml" TargetMode="External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8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9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hyperlink" Target="https://web.archive.org/web/20251119091213/https://users.cs.cf.ac.uk/Dave.Marshall/C/node29.html" TargetMode="External"/><Relationship Id="rId9" Type="http://schemas.openxmlformats.org/officeDocument/2006/relationships/slideLayout" Target="../slideLayouts/slideLayout13.xml"/><Relationship Id="rId10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hpc-tutorials.llnl.gov/posix/why_pthreads/" TargetMode="Externa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hyperlink" Target="https://hpc-tutorials.llnl.gov/posix/creating_and_terminating/" TargetMode="Externa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4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Λειτουργικά Συστήματα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683640" y="3595320"/>
            <a:ext cx="7775280" cy="199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Φροντιστηριακή ενότητα </a:t>
            </a: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 3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: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στα νήματα με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Μέρος 1</a:t>
            </a:r>
            <a:r>
              <a:rPr b="0" lang="el-GR" sz="2800" strike="noStrike" u="none" baseline="30000">
                <a:solidFill>
                  <a:schemeClr val="dk1"/>
                </a:solidFill>
                <a:effectLst/>
                <a:uFillTx/>
                <a:latin typeface="Calibri"/>
              </a:rPr>
              <a:t>ο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Τμήμα: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Πληροφορικής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6" name="Picture 6" descr="Λογότυπο για Άδειες χρήσης Creative Commons BY-NC-ND"/>
          <p:cNvPicPr/>
          <p:nvPr/>
        </p:nvPicPr>
        <p:blipFill>
          <a:blip r:embed="rId1"/>
          <a:stretch/>
        </p:blipFill>
        <p:spPr>
          <a:xfrm>
            <a:off x="1619640" y="5835960"/>
            <a:ext cx="1533960" cy="53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Picture 3" descr="Λογότυπο Επιχειρησιακού Προγράμματος Εκπαίδευση και Δια βίου Μάθηση του Υπουργείου Παιδείας ΕΣΠΑ 2007-2013 με τη σημαία της Ευρωπαϊκής Ένωσης, το οποίο συγχρηματοδοτείται από την Ευρωπαϊκή Ένωση (Ευρωπαϊκό Κοινωνικό Ταμείο) και από εθνικούς πόρους."/>
          <p:cNvPicPr/>
          <p:nvPr/>
        </p:nvPicPr>
        <p:blipFill>
          <a:blip r:embed="rId2"/>
          <a:stretch/>
        </p:blipFill>
        <p:spPr>
          <a:xfrm>
            <a:off x="3223800" y="5591520"/>
            <a:ext cx="4308840" cy="102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6FCF2E8-1732-462D-B85F-3512B055CAD2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Σκοποί  ενότητας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στον πολυνηματικό προγραμματισμό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Διάκριση πολυνηματικού &amp;  πολυδιεργασιακού προγραμματισμού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στα POSIX Threads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E8C2F57-F9DD-4AD7-BD7C-F90B2B32F779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Περιεχόμενα ενότητας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Νήματα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και Διεργασίες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Νήματα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Παραδείγματα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στον συγχρονισμό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83640" y="2936880"/>
            <a:ext cx="7770960" cy="136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Ν</a:t>
            </a:r>
            <a:r>
              <a:rPr b="1" lang="en-US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ή</a:t>
            </a:r>
            <a:r>
              <a:rPr b="1" lang="el-GR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μ</a:t>
            </a:r>
            <a:r>
              <a:rPr b="1" lang="en-US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ατα και Διεργασίες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683640" y="430524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Μάθημα: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Λειτουργικά Συστήματα, 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Φροντιστηριακή Ενότητα </a:t>
            </a: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 3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: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στα νήματα με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Μέρος 1</a:t>
            </a:r>
            <a:r>
              <a:rPr b="0" lang="el-GR" sz="2000" strike="noStrike" u="none" baseline="30000">
                <a:solidFill>
                  <a:schemeClr val="dk1"/>
                </a:solidFill>
                <a:effectLst/>
                <a:uFillTx/>
                <a:latin typeface="Calibri"/>
              </a:rPr>
              <a:t>ο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Τμήμα: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Πληροφορικής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6" name="Picture 23" descr="Λογότυπο για Άδειες χρήσης Creative Commons BY-NC-ND"/>
          <p:cNvPicPr/>
          <p:nvPr/>
        </p:nvPicPr>
        <p:blipFill>
          <a:blip r:embed="rId1"/>
          <a:stretch/>
        </p:blipFill>
        <p:spPr>
          <a:xfrm>
            <a:off x="1619640" y="5835960"/>
            <a:ext cx="1533960" cy="53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" name="Picture 3" descr="Λογότυπο Επιχειρησιακού Προγράμματος Εκπαίδευση και Δια βίου Μάθηση του Υπουργείου Παιδείας ΕΣΠΑ 2007-2013 με τη σημαία της Ευρωπαϊκής Ένωσης, το οποίο συγχρηματοδοτείται από την Ευρωπαϊκή Ένωση (Ευρωπαϊκό Κοινωνικό Ταμείο) και από εθνικούς πόρους."/>
          <p:cNvPicPr/>
          <p:nvPr/>
        </p:nvPicPr>
        <p:blipFill>
          <a:blip r:embed="rId2"/>
          <a:stretch/>
        </p:blipFill>
        <p:spPr>
          <a:xfrm>
            <a:off x="3223800" y="5591520"/>
            <a:ext cx="4308840" cy="102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Βασικές έννοιες (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1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/3)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Τι είναι ένα </a:t>
            </a: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νήμα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;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Είναι μια ανεξάρτητη ροή εντολών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Χρονοπρογραμματίζεται χωριστά απ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ό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το λειτουργικό σύστημα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Διαισθητικός ορισμός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Μια </a:t>
            </a: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ελαφριά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διεργασία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(lightweight process)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Εκτελείται ξεχωριστά απο το βασικό νήμα του προγράμματος (</a:t>
            </a: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main thread of execution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Βασικές έννοιες (2/3)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551052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Πολυνηματικός προγραμματισμός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Παράλληλοι υπολογισμοί (ταχύτερη εκτέλεση)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Αλλά και πιο απλοί λόγοι: αναβοσβήνει ο κέρσορας του κειμένου καθώς κατεβάζεις τη μπάρα κύλισης και αντίστροφα κ.α..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2" name="Picture 8" descr=""/>
          <p:cNvPicPr/>
          <p:nvPr/>
        </p:nvPicPr>
        <p:blipFill>
          <a:blip r:embed="rId1"/>
          <a:stretch/>
        </p:blipFill>
        <p:spPr>
          <a:xfrm>
            <a:off x="457200" y="2781000"/>
            <a:ext cx="5473800" cy="73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Picture 9" descr=""/>
          <p:cNvPicPr/>
          <p:nvPr/>
        </p:nvPicPr>
        <p:blipFill>
          <a:blip r:embed="rId2"/>
          <a:stretch/>
        </p:blipFill>
        <p:spPr>
          <a:xfrm>
            <a:off x="411120" y="3593880"/>
            <a:ext cx="5164200" cy="8305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94" name="Group 3"/>
          <p:cNvGrpSpPr/>
          <p:nvPr/>
        </p:nvGrpSpPr>
        <p:grpSpPr>
          <a:xfrm>
            <a:off x="5969160" y="1400040"/>
            <a:ext cx="2909880" cy="3598920"/>
            <a:chOff x="5969160" y="1400040"/>
            <a:chExt cx="2909880" cy="3598920"/>
          </a:xfrm>
        </p:grpSpPr>
        <p:pic>
          <p:nvPicPr>
            <p:cNvPr id="95" name="Picture 4" descr=""/>
            <p:cNvPicPr/>
            <p:nvPr/>
          </p:nvPicPr>
          <p:blipFill>
            <a:blip r:embed="rId3"/>
            <a:stretch/>
          </p:blipFill>
          <p:spPr>
            <a:xfrm>
              <a:off x="5969160" y="1400040"/>
              <a:ext cx="2909880" cy="3598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6" name="Text Box 5"/>
            <p:cNvSpPr/>
            <p:nvPr/>
          </p:nvSpPr>
          <p:spPr>
            <a:xfrm>
              <a:off x="5969160" y="1400040"/>
              <a:ext cx="2909880" cy="3598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7" name="Rectangle 6"/>
          <p:cNvSpPr/>
          <p:nvPr/>
        </p:nvSpPr>
        <p:spPr>
          <a:xfrm>
            <a:off x="6227640" y="5086440"/>
            <a:ext cx="2664000" cy="88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x</a:t>
            </a:r>
            <a:r>
              <a:rPr b="0" i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4 </a:t>
            </a:r>
            <a:r>
              <a:rPr b="0" i="1" lang="el-GR" sz="16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πιο γρήγορα;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    όχι.. </a:t>
            </a:r>
            <a:r>
              <a:rPr b="0" i="1" lang="el-GR" sz="16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Όμως </a:t>
            </a:r>
            <a:r>
              <a:rPr b="0" i="1" lang="el-GR" sz="1600" strike="noStrike" u="none">
                <a:solidFill>
                  <a:srgbClr val="c00000"/>
                </a:solidFill>
                <a:effectLst/>
                <a:uFillTx/>
                <a:latin typeface="Calibri"/>
                <a:ea typeface="Droid Sans Fallback"/>
              </a:rPr>
              <a:t>πιο γρήγορα</a:t>
            </a:r>
            <a:r>
              <a:rPr b="0" i="1" lang="el-GR" sz="16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Βασικές έννοιες (3/3)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(pthreads)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(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Portable Operating System Interface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API standard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για συγγραφή νημάτων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IEEE POSIX 1003.1c standard (1995)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  <a:hlinkClick r:id="rId1"/>
              </a:rPr>
              <a:t>http://en.wikipedia.org/wiki/POSIX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  <a:hlinkClick r:id="rId2"/>
              </a:rPr>
              <a:t>http://en.wikipedia.org/wiki/POSIX_Threads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  <a:hlinkClick r:id="rId3"/>
              </a:rPr>
              <a:t>https://docs.oracle.com/cd/E19048-01/chorus5/806-6897/auto1/index.html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5537287-BBC2-4D07-B183-0AE1C14CA62A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Διεργασίες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Πρόγραμμα σε εκτέλεση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Κατάσταση (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state)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στο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Unix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PID (Process ID), process group ID, user ID, group ID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Τρέχον ευρετήριο (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working directory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Εντολές προγράμματος σε εκτέλεση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Καταχωρητές (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registers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), «στοίβα» και «σωρός» (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stack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heap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Επικοινωνία μεταξύ διεργασιών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(Inter-process communication)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Ουρές μηνυμάτων (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message queues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σωληνώσεις (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pipes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σηματοφορείς (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semaphores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μοιραζόμενη μνήμη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(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shared memory). 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FDs (file descriptors)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Signals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Shared libraries …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3" descr=""/>
          <p:cNvPicPr/>
          <p:nvPr/>
        </p:nvPicPr>
        <p:blipFill>
          <a:blip r:embed="rId1"/>
          <a:stretch/>
        </p:blipFill>
        <p:spPr>
          <a:xfrm>
            <a:off x="5148360" y="1916280"/>
            <a:ext cx="3778560" cy="291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Rectangle 4"/>
          <p:cNvSpPr/>
          <p:nvPr/>
        </p:nvSpPr>
        <p:spPr>
          <a:xfrm>
            <a:off x="4937040" y="4941720"/>
            <a:ext cx="420552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0000ff"/>
                </a:solidFill>
                <a:effectLst/>
                <a:uFillTx/>
                <a:latin typeface="Calibri"/>
                <a:ea typeface="Droid Sans Fallback"/>
                <a:hlinkClick r:id="rId2"/>
              </a:rPr>
              <a:t>http://www.javamex.com/tutorials/threads/how_threads_work.shtml</a:t>
            </a: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Box 5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116A1B0-7865-41A4-8512-CC2B015B1346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Διεργασίες και Νήματα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47840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Τα νήματα χρησιμοποιούν τους πόρους της διεργασίας που ανήκουν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Εντούτοις, χρονοπρο/ζονται ως ανεξάρτητες ροές εκτέλεσης από το ΛΣ. Πώς;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Δικό τους s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tack pointer, program counter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registers, scheduling policies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Σύνολο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από εκκρεμούντα ή σταματημένα σήματα (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pending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/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blocked signals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Δεδομένα ειδικά για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 Box 1"/>
          <p:cNvSpPr/>
          <p:nvPr/>
        </p:nvSpPr>
        <p:spPr>
          <a:xfrm>
            <a:off x="457200" y="115920"/>
            <a:ext cx="8228160" cy="93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endParaRPr b="1" lang="el-GR" sz="3600" strike="noStrike" u="none">
              <a:solidFill>
                <a:srgbClr val="000000"/>
              </a:solidFill>
              <a:effectLst/>
              <a:uFillTx/>
              <a:latin typeface="Calibri"/>
              <a:ea typeface="Droid Sans"/>
            </a:endParaRPr>
          </a:p>
        </p:txBody>
      </p:sp>
      <p:grpSp>
        <p:nvGrpSpPr>
          <p:cNvPr id="109" name="Group 3"/>
          <p:cNvGrpSpPr/>
          <p:nvPr/>
        </p:nvGrpSpPr>
        <p:grpSpPr>
          <a:xfrm>
            <a:off x="4573080" y="1140840"/>
            <a:ext cx="4315680" cy="2435040"/>
            <a:chOff x="4573080" y="1140840"/>
            <a:chExt cx="4315680" cy="2435040"/>
          </a:xfrm>
        </p:grpSpPr>
        <p:sp>
          <p:nvSpPr>
            <p:cNvPr id="110" name="Line 4"/>
            <p:cNvSpPr/>
            <p:nvPr/>
          </p:nvSpPr>
          <p:spPr>
            <a:xfrm>
              <a:off x="6662520" y="1140840"/>
              <a:ext cx="360" cy="2435040"/>
            </a:xfrm>
            <a:prstGeom prst="line">
              <a:avLst/>
            </a:prstGeom>
            <a:ln w="38160">
              <a:solidFill>
                <a:srgbClr val="000000"/>
              </a:solidFill>
              <a:prstDash val="sysDot"/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1" name="Line 5"/>
            <p:cNvSpPr/>
            <p:nvPr/>
          </p:nvSpPr>
          <p:spPr>
            <a:xfrm flipH="1">
              <a:off x="5119560" y="2385360"/>
              <a:ext cx="3449520" cy="360"/>
            </a:xfrm>
            <a:prstGeom prst="line">
              <a:avLst/>
            </a:prstGeom>
            <a:ln w="38160">
              <a:solidFill>
                <a:srgbClr val="000000"/>
              </a:solidFill>
              <a:prstDash val="sysDot"/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44640" bIns="-44640" anchor="t">
              <a:noAutofit/>
            </a:bodyPr>
            <a:p>
              <a:endPara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112" name="Picture 6" descr=""/>
            <p:cNvPicPr/>
            <p:nvPr/>
          </p:nvPicPr>
          <p:blipFill>
            <a:blip r:embed="rId1"/>
            <a:stretch/>
          </p:blipFill>
          <p:spPr>
            <a:xfrm>
              <a:off x="5824440" y="1361520"/>
              <a:ext cx="652680" cy="6811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3" name="Picture 7" descr=""/>
            <p:cNvPicPr/>
            <p:nvPr/>
          </p:nvPicPr>
          <p:blipFill>
            <a:blip r:embed="rId2"/>
            <a:stretch/>
          </p:blipFill>
          <p:spPr>
            <a:xfrm>
              <a:off x="7593120" y="1361520"/>
              <a:ext cx="658800" cy="687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4" name="Picture 8" descr=""/>
            <p:cNvPicPr/>
            <p:nvPr/>
          </p:nvPicPr>
          <p:blipFill>
            <a:blip r:embed="rId3"/>
            <a:stretch/>
          </p:blipFill>
          <p:spPr>
            <a:xfrm>
              <a:off x="6837480" y="1361520"/>
              <a:ext cx="640080" cy="66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5" name="Picture 9" descr=""/>
            <p:cNvPicPr/>
            <p:nvPr/>
          </p:nvPicPr>
          <p:blipFill>
            <a:blip r:embed="rId4"/>
            <a:stretch/>
          </p:blipFill>
          <p:spPr>
            <a:xfrm>
              <a:off x="5824440" y="2579400"/>
              <a:ext cx="644760" cy="660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6" name="Picture 10" descr=""/>
            <p:cNvPicPr/>
            <p:nvPr/>
          </p:nvPicPr>
          <p:blipFill>
            <a:blip r:embed="rId5"/>
            <a:stretch/>
          </p:blipFill>
          <p:spPr>
            <a:xfrm>
              <a:off x="6837480" y="2579400"/>
              <a:ext cx="644760" cy="660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7" name="Picture 11" descr=""/>
            <p:cNvPicPr/>
            <p:nvPr/>
          </p:nvPicPr>
          <p:blipFill>
            <a:blip r:embed="rId6"/>
            <a:stretch/>
          </p:blipFill>
          <p:spPr>
            <a:xfrm>
              <a:off x="7605720" y="2579400"/>
              <a:ext cx="644760" cy="660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8" name="Rectangle 12"/>
            <p:cNvSpPr/>
            <p:nvPr/>
          </p:nvSpPr>
          <p:spPr>
            <a:xfrm>
              <a:off x="4664160" y="2063160"/>
              <a:ext cx="186084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1" i="1" lang="el-GR" sz="14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1 διεργ. - 1 νήμα</a:t>
              </a: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9" name="Rectangle 13"/>
            <p:cNvSpPr/>
            <p:nvPr/>
          </p:nvSpPr>
          <p:spPr>
            <a:xfrm>
              <a:off x="6748200" y="2063160"/>
              <a:ext cx="188532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1" i="1" lang="el-GR" sz="14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Ν διεργ. - 1 νήμα</a:t>
              </a: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0" name="Rectangle 14"/>
            <p:cNvSpPr/>
            <p:nvPr/>
          </p:nvSpPr>
          <p:spPr>
            <a:xfrm>
              <a:off x="6741720" y="3249360"/>
              <a:ext cx="214704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1" i="1" lang="el-GR" sz="14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Ν διεργ. - Ν νήματα</a:t>
              </a: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1" name="Rectangle 15"/>
            <p:cNvSpPr/>
            <p:nvPr/>
          </p:nvSpPr>
          <p:spPr>
            <a:xfrm>
              <a:off x="4573080" y="3249360"/>
              <a:ext cx="212184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1" i="1" lang="el-GR" sz="14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1 διεργ. - Ν νήματα</a:t>
              </a:r>
              <a:endPara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22" name="Picture 16" descr=""/>
          <p:cNvPicPr/>
          <p:nvPr/>
        </p:nvPicPr>
        <p:blipFill>
          <a:blip r:embed="rId7"/>
          <a:stretch/>
        </p:blipFill>
        <p:spPr>
          <a:xfrm>
            <a:off x="4572000" y="3752280"/>
            <a:ext cx="4253040" cy="2322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Rectangle 17"/>
          <p:cNvSpPr/>
          <p:nvPr/>
        </p:nvSpPr>
        <p:spPr>
          <a:xfrm>
            <a:off x="542880" y="6105240"/>
            <a:ext cx="7989480" cy="27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trike="noStrike" u="none">
                <a:solidFill>
                  <a:srgbClr val="0000ff"/>
                </a:solidFill>
                <a:effectLst/>
                <a:uFillTx/>
                <a:latin typeface="Calibri"/>
                <a:ea typeface="Droid Sans Fallback"/>
                <a:hlinkClick r:id="rId8"/>
              </a:rPr>
              <a:t>https://web.archive.org/web/20251119091213/https://users.cs.cf.ac.uk/Dave.Marshall/C/node29.html</a:t>
            </a: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 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Box 18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D15A538-765A-4726-B117-F9D13856E1A4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Νήματα Vs. 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Διεργασίες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18644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Λιγότερος χρόνος δημιουργίας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/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τερματισμού / εναλλαγής μεταξύ νημάτων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Ίδια μνήμη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Λιγότερο κόστος επικοινωνίας μεταξύ νημάτων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Πολύ εύκολα… μοιράζονται ήδη σχεδόν τα πάντα.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roup 1"/>
          <p:cNvGraphicFramePr/>
          <p:nvPr/>
        </p:nvGraphicFramePr>
        <p:xfrm>
          <a:off x="179280" y="1219320"/>
          <a:ext cx="8774280" cy="4344120"/>
        </p:xfrm>
        <a:graphic>
          <a:graphicData uri="http://schemas.openxmlformats.org/drawingml/2006/table">
            <a:tbl>
              <a:tblPr/>
              <a:tblGrid>
                <a:gridCol w="4922640"/>
                <a:gridCol w="631800"/>
                <a:gridCol w="630000"/>
                <a:gridCol w="622080"/>
                <a:gridCol w="663480"/>
                <a:gridCol w="652320"/>
                <a:gridCol w="652320"/>
              </a:tblGrid>
              <a:tr h="369000">
                <a:tc rowSpan="2">
                  <a:txBody>
                    <a:bodyPr lIns="9720" rIns="9720" anchor="ctr">
                      <a:noAutofit/>
                    </a:bodyPr>
                    <a:p>
                      <a:pPr algn="ct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Platform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gridSpan="3">
                  <a:txBody>
                    <a:bodyPr lIns="9720" rIns="9720" anchor="ctr">
                      <a:noAutofit/>
                    </a:bodyPr>
                    <a:p>
                      <a:pPr algn="ct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c00000"/>
                          </a:solidFill>
                          <a:effectLst/>
                          <a:uFillTx/>
                          <a:latin typeface="Calibri"/>
                        </a:rPr>
                        <a:t>fork()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gridSpan="3">
                  <a:txBody>
                    <a:bodyPr lIns="9720" rIns="9720" anchor="ctr">
                      <a:noAutofit/>
                    </a:bodyPr>
                    <a:p>
                      <a:pPr algn="ct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c00000"/>
                          </a:solidFill>
                          <a:effectLst/>
                          <a:uFillTx/>
                          <a:latin typeface="Calibri"/>
                        </a:rPr>
                        <a:t>pthread_create()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69000">
                <a:tc vMerge="1">
                  <a:txBody>
                    <a:bodyPr lIns="90000" rIns="90000" tIns="45000" bIns="45000" anchor="t">
                      <a:noAutofit/>
                    </a:bodyPr>
                    <a:p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lIns="9720" rIns="9720" anchor="ctr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real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720" rIns="9720" anchor="ctr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user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720" rIns="9720" anchor="ctr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sys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720" rIns="9720" anchor="ctr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real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720" rIns="9720" anchor="ctr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user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720" rIns="9720" anchor="ctr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sys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</a:tr>
              <a:tr h="39204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pt-BR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Intel 2.6 GHz Xeon E5-2670 (16 cores/node)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8.1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0.1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2.9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0.9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0.3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348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Intel 2.8 GHz Xeon 5660 (12 cores/node)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4.4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0.4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4.3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0.7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204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fr-FR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AMD 2.3 GHz Opteron (16 cores/node)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1.0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12.5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1.3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348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fr-FR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AMD 2.4 GHz Opteron (8 cores/node)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17.6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15.7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1.4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0.3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1.3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204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IBM 4.0 GHz POWER6 (8 cpus/node)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9.5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8.8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0.1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0.4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204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IBM 1.9 GHz p5-575 (8 cpus/node)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64.2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30.7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27.6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1.7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1.1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204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IBM 1.5 GHz POWER4 (8 cpus/node)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104.5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48.6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47.2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2.1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1.0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9204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INTEL 2.4 GHz Xeon (2 cpus/node)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54.9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20.8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0.7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0.9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372960"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INTEL 1.4 GHz Itanium2 (4 cpus/node) 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54.5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1.1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22.2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2.0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1.2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720" rIns="9720" anchor="t">
                      <a:noAutofit/>
                    </a:bodyPr>
                    <a:p>
                      <a:pPr algn="r"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0.6</a:t>
                      </a:r>
                      <a:endParaRPr b="0" lang="en-US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720" marR="9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8" name="Rectangle 74"/>
          <p:cNvSpPr/>
          <p:nvPr/>
        </p:nvSpPr>
        <p:spPr>
          <a:xfrm>
            <a:off x="349200" y="5660280"/>
            <a:ext cx="842328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trike="noStrike" u="sng">
                <a:solidFill>
                  <a:srgbClr val="0000ff"/>
                </a:solidFill>
                <a:effectLst/>
                <a:uFillTx/>
                <a:latin typeface="Calibri"/>
                <a:ea typeface="Droid Sans Fallback"/>
                <a:hlinkClick r:id="rId1"/>
              </a:rPr>
              <a:t>https://hpc-tutorials.llnl.gov/posix/why_pthreads/</a:t>
            </a: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Box 76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DD8FC0C0-7B2D-4DF7-8CC0-72300CF1AB5C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10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Χρόνος δημιουργίας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E3BF7C1-14D8-43F4-99BC-A863FC12F534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11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Χρόνος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real, user, sys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Real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πραγματικός χρόνος σύμφωνα με ρολόι τοίχου – χρόνος από εκκίνηση ως τέλος της κλήσης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Περιλαμβάνει όλο το χρόνο που πέρασε, καθώς και το χρόνο που χρησιμοποιήθηκε από άλλες διεργασίες και η διεργασία ήταν εμποδισμένη (για παράδειγμα, όταν περιμένει να τελειώσει η Ε/Ε)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User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χρόνος ΚΜΕ που δαπανάται σε επίπεδο χρήστη (όχι μέσα στον πυρήνα) εντός της διεργασίας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Περιλαμβάνει μόνο τον πραγματικό χρόνο της ΚΜΕ για την εκτέλεση της διεργασίας. Οι άλλες διεργασίες και ο χρόνος που η διεργασία είναι εμποδισμένη δεν περιλαμβάνονται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Sys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χρόνος ΚΜΕ που δαπανάται σε επίπεδο πυρήνα εντός της διεργασίας.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Περιλαμβάνει το χρόνο εκτέλεσης της ΚΜΕ που δαπανάται σε κλήσεις συστήματος μέσα στον πυρήνα, αλλά όχι τον χρόνο που δαπανάται σε βιβλιοθήκες στο επίπεδο του χρήστη. Όπως ο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'user',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περιλαμβάνει μόνο χρόνο ΚΜΕ για τη διεργασία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 Box 6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CF13729-240E-4074-A657-307194FD617A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12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Επίπεδα νημάτων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7200" y="1574280"/>
            <a:ext cx="4038840" cy="63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92500" lnSpcReduction="19999"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User-Level Threads -- Thread Libraries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457200" y="2214000"/>
            <a:ext cx="4038840" cy="387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 πυρήνας του ΛΣ δε γνωρίζει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Εύκολο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 switching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εκτός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kernel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Application specific scheduling.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Τρέχει σε κάθε ΛΣ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Μπλοκάρει όλη τη διεργασία (άρα όλα τα νήματα) για κάποια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system calls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(άνοιγμα αρχείου)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 πυρήνας αναθέτει μια διεργασία σε κάθε επεξεργαστή και όχι ένα νήμα ανά επεξεργαστή.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/>
          </p:nvPr>
        </p:nvSpPr>
        <p:spPr>
          <a:xfrm>
            <a:off x="4645080" y="1574280"/>
            <a:ext cx="4040280" cy="63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92500" lnSpcReduction="19999"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Kernel-level Threads -- System Calls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/>
          </p:nvPr>
        </p:nvSpPr>
        <p:spPr>
          <a:xfrm>
            <a:off x="4645080" y="2214000"/>
            <a:ext cx="4040280" cy="387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Όλη η διαχείριση με κλήσεις του πυρήνα.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 πυρήνας χρονο/τίζει ταυτόχρονη εκτέλεση πολλαπλών νημάτων της ίδιας διεργασίας σε πολλαπλούς επεξεργαστές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Μπλοκάρει μόνο ένα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Οι κλήσεις του πυρήνα δυνητικά είναι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multithreaded 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Κλήσεις προς τον πυρήνα είναι αργές…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76EC665-2B67-4FA3-8061-85B1DE639E9B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13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Σύνοψη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Μοιράζονται πόρους γονικής διεργασίας.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Επηρεάζουν τα άλλα νήματα, πχ αλλαγή τιμής μεταβλητής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Δύο δείκτες (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 pointers)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με ίδια τιμή δείχνουν στην ίδια περιοχή μνήμης.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Ανάγκη για συγχρονισμό, αμοιβαίο αποκλεισμό (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mutual exclusion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 και ατομική εκτέλεση πάνω στους πόρους (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explicit synchronization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ρητά από το προγραμματιστή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Ανεξάρτητη ροή εκτέλεσης (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independent flow of control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Υπάρχουν όσο υπάρχει η γονική διεργασία / «Πεθαίνουν» όταν πεθάνει η γονική διεργασία τους.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Είναι ελαφρά (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“lightweight”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σε σχέση με τις διεργασίες.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6A0F8FE-8877-4F50-AE71-B6A0BF219A3E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14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Πλεονεκτήματα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Η σωστή υλοποίηση πολυνηματικών προγραμμάτων σε συνδυασμό με την εφαρμογή τους στα κατάλληλα προβλήματα παρουσιάζει τα εξής γενικά πλεονεκτήματα: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Βελτιώνει την απόκριση των εφαρμογών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Βελτιώνει την αξιοποίηση των πολυπύρηνων συστημάτων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Βελτιώνει τη δομή του κώδικα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Απαιτεί/δεσμεύει λιγότερους υπολογιστικούς πόρους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83640" y="2936880"/>
            <a:ext cx="7770960" cy="136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Νήματα </a:t>
            </a:r>
            <a:r>
              <a:rPr b="1" lang="en-US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POSIX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683640" y="430524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Μάθημα: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Λειτουργικά Συστήματα, 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Φροντιστηριακή Ενότητα </a:t>
            </a: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 3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: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στα νήματα με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Μέρος 1</a:t>
            </a:r>
            <a:r>
              <a:rPr b="0" lang="el-GR" sz="2000" strike="noStrike" u="none" baseline="30000">
                <a:solidFill>
                  <a:schemeClr val="dk1"/>
                </a:solidFill>
                <a:effectLst/>
                <a:uFillTx/>
                <a:latin typeface="Calibri"/>
              </a:rPr>
              <a:t>ο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Τμήμα: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Πληροφορικής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8" name="Picture 23" descr="Λογότυπο για Άδειες χρήσης Creative Commons BY-NC-ND"/>
          <p:cNvPicPr/>
          <p:nvPr/>
        </p:nvPicPr>
        <p:blipFill>
          <a:blip r:embed="rId1"/>
          <a:stretch/>
        </p:blipFill>
        <p:spPr>
          <a:xfrm>
            <a:off x="1619640" y="5835960"/>
            <a:ext cx="1533960" cy="53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Picture 3" descr="Λογότυπο Επιχειρησιακού Προγράμματος Εκπαίδευση και Δια βίου Μάθηση του Υπουργείου Παιδείας ΕΣΠΑ 2007-2013 με τη σημαία της Ευρωπαϊκής Ένωσης, το οποίο συγχρηματοδοτείται από την Ευρωπαϊκή Ένωση (Ευρωπαϊκό Κοινωνικό Ταμείο) και από εθνικούς πόρους."/>
          <p:cNvPicPr/>
          <p:nvPr/>
        </p:nvPicPr>
        <p:blipFill>
          <a:blip r:embed="rId2"/>
          <a:stretch/>
        </p:blipFill>
        <p:spPr>
          <a:xfrm>
            <a:off x="3223800" y="5591520"/>
            <a:ext cx="4308840" cy="102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FBBB652-B6C4-4118-BAC0-1228ABCEAAB0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16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Κατηγορίες 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Pthreads API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Διαχείριση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create, join, set/query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attributes (joinable, scheduling) …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Mutexes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“</a:t>
            </a: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-&gt; mutual exclusion”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για συγχρονισμό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Creating, destroying, locking and unlocking mutexes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με χρήση των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mutex attribute functions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που αλλάζουν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τα αντίστοιχα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 attributes.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Condition variables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create, destroy, wait and signal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Για την επικοινωνία μεταξύ νημάτων που μοιράζονται το/α ίδιο/α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mutexes.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 προγραμματιστής ορίζει τις συνθήκες (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conditions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Synchronization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Ρουτίνες για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read/write locks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…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" name="Group 2"/>
          <p:cNvGraphicFramePr/>
          <p:nvPr/>
        </p:nvGraphicFramePr>
        <p:xfrm>
          <a:off x="539640" y="1144800"/>
          <a:ext cx="8259120" cy="5387760"/>
        </p:xfrm>
        <a:graphic>
          <a:graphicData uri="http://schemas.openxmlformats.org/drawingml/2006/table">
            <a:tbl>
              <a:tblPr/>
              <a:tblGrid>
                <a:gridCol w="4132080"/>
                <a:gridCol w="4127400"/>
              </a:tblGrid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Routine Prefix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1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Functional Group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</a:tr>
              <a:tr h="59616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Threads &amp; miscellaneous subroutines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pthread_attr_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Thread attributes objects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pthread_mutex_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Mutexes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pthread_mutexattr_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Mutex attributes objects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pthread_cond_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Condition variables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pthread_condattr_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Condition attributes objects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pthread_key_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Thread-specific data keys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pthread_rwlock_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Read/write locks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2440"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pthread_barrier_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47520" rIns="47520" anchor="ctr">
                      <a:noAutofit/>
                    </a:bodyPr>
                    <a:p>
                      <a:pPr defTabSz="457200">
                        <a:lnSpc>
                          <a:spcPct val="84000"/>
                        </a:lnSpc>
                        <a:tabLst>
                          <a:tab algn="l" pos="0"/>
                        </a:tabLst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Synchronization barriers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47520" marR="475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4" name="Text Box 2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4B64FF1-5F62-44AE-BEF1-FBDBAD1ACBA4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17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Pthreads API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0176067-5444-4709-AEE4-957DC13A94ED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18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Δημιουργία Νήματος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pthread_create(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args</a:t>
            </a: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thread: μοναδικό αναγνωριστικό για το νέο νήμ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Περνάμε έναν δείκτη σε ακέραιο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attr: αντικείμενο thread_attr_t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Ιδιότητες νήματος,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NULL για τις default τιμές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start_routine: η C ρουτίνα που θα εκτελέσει το νήμα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Εδώ είναι που χρειάζονται οι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function pointers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arg: παράμετρος που θα περάσε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ι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στην start_routine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Είναι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pointer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(άρα, ό,τι θέλουμε)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Τερματισμός Νήματος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0" y="1647000"/>
            <a:ext cx="868644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pthread_exit(void *value_ptr);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Καλείται από το ίδιο το νήμα (self-destruction)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Εναλλακτικά: Τερματίζει κανονικά η ρουτίνα start_routine (“return NULL;”)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ΠΡΟΣΟΧΗ στο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exit()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τερματίζει όλη τη διεργασία!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 pthread_cancel(pthread_t my_thread);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Καλείται από το νήμα της main() και σκοτώνει το my_thread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ΠΡΟΣΟΧΗ στα memory leaks!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 pthread_join(pthread_t my_thread, void **value_ptr);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Καλείται από το νήμα της main(), το οποίο παραμένει αδρανές (suspended) μέχρι να τερματίσει το νήμα my_thread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Τερματισμός Νήματος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Κλήση της </a:t>
            </a: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pthread_exit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Εναλλακτικά: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Τερματίζει κανονικά η ρουτίνα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start_routine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Κλήση της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pthread_cancel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από άλλο νήμα – δεν συνιστάται (διαρροές μνήμης)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Τερματίζει το βασικό νήμα, δηλαδή, φτάνει στο τέλος της η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main() –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σκοτώνει και όλα τα νήματα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Κλήση της 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exec()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ή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exit()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για τερματισμό όλης της διεργασίας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–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σκοτώνει και όλα τα νήματα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D153440-7A71-4050-8C53-203EC4FD006B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Attributes 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του νήματος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Κατά τη δημιουργία του νήματος δίνεται η δυνατότητα να οριστούν ιδιότητες οι οποίες καθορίζουν τόσο την κατάσταση όσο και την λειτουργία του νήματος.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Scheduling inheritance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sched policy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sched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parameters, sched contention scope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Stack size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Stack address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Ορισμός ιδιότητας: </a:t>
            </a: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pthread_attr_init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Κατάργηση ιδιότητας: </a:t>
            </a:r>
            <a:r>
              <a:rPr b="1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pthread_attr_destroy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83640" y="2936880"/>
            <a:ext cx="7770960" cy="136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Παραδείγματα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683640" y="430524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Μάθημα: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Λειτουργικά Συστήματα, 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Φροντιστηριακή Ενότητα </a:t>
            </a: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 3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: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στα νήματα με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Μέρος 1</a:t>
            </a:r>
            <a:r>
              <a:rPr b="0" lang="el-GR" sz="2000" strike="noStrike" u="none" baseline="30000">
                <a:solidFill>
                  <a:schemeClr val="dk1"/>
                </a:solidFill>
                <a:effectLst/>
                <a:uFillTx/>
                <a:latin typeface="Calibri"/>
              </a:rPr>
              <a:t>ο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Τμήμα: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Πληροφορικής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8" name="Picture 23" descr="Λογότυπο για Άδειες χρήσης Creative Commons BY-NC-ND"/>
          <p:cNvPicPr/>
          <p:nvPr/>
        </p:nvPicPr>
        <p:blipFill>
          <a:blip r:embed="rId1"/>
          <a:stretch/>
        </p:blipFill>
        <p:spPr>
          <a:xfrm>
            <a:off x="1619640" y="5835960"/>
            <a:ext cx="1533960" cy="53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Picture 3" descr="Λογότυπο Επιχειρησιακού Προγράμματος Εκπαίδευση και Δια βίου Μάθηση του Υπουργείου Παιδείας ΕΣΠΑ 2007-2013 με τη σημαία της Ευρωπαϊκής Ένωσης, το οποίο συγχρηματοδοτείται από την Ευρωπαϊκή Ένωση (Ευρωπαϊκό Κοινωνικό Ταμείο) και από εθνικούς πόρους."/>
          <p:cNvPicPr/>
          <p:nvPr/>
        </p:nvPicPr>
        <p:blipFill>
          <a:blip r:embed="rId2"/>
          <a:stretch/>
        </p:blipFill>
        <p:spPr>
          <a:xfrm>
            <a:off x="3223800" y="5591520"/>
            <a:ext cx="4308840" cy="102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 Box 2"/>
          <p:cNvSpPr/>
          <p:nvPr/>
        </p:nvSpPr>
        <p:spPr>
          <a:xfrm>
            <a:off x="458280" y="1215000"/>
            <a:ext cx="8228160" cy="503892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 anchor="t">
            <a:noAutofit/>
          </a:bodyPr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#include &lt;pthread.h&gt;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#include &lt;stdio.h&gt;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#include &lt;stdlib.h&gt;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#define NUM_THREADS 5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tabLst>
                <a:tab algn="l" pos="0"/>
              </a:tabLst>
            </a:pP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c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void </a:t>
            </a:r>
            <a:r>
              <a:rPr b="1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*</a:t>
            </a:r>
            <a:r>
              <a:rPr b="1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PrintHello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(void *threadid) {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long tid = *((long *)(threadid));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printf("Hello from thread #%ld!\n", tid);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pthread_exit(NULL)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tabLst>
                <a:tab algn="l" pos="0"/>
              </a:tabLst>
            </a:pP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int main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(int argc, char *argv[]) {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pthread_t threads[NUM_THREADS];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// πίνακας από νήματα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int rc; long t;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for(t=0; t</a:t>
            </a: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&lt;</a:t>
            </a: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NUM_THREADS; t++){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printf("In main: creating thread %ld\n", t);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rc = </a:t>
            </a:r>
            <a:r>
              <a:rPr b="0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pthread_create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(&amp;threads[t], NULL, </a:t>
            </a:r>
            <a:r>
              <a:rPr b="0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PrintHello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, (void *)&amp;t);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if (rc){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printf("ERROR</a:t>
            </a: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code from pthread_create() is %d\n", rc);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exit(-1);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Times New Roman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c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3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pthread_exit(NULL)</a:t>
            </a: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; </a:t>
            </a:r>
            <a:r>
              <a:rPr b="0" lang="el-GR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// ΠΑΝΤΑ!!! Αλλιώς τερματίζουν και τα νήματα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326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3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Rectangle 3"/>
          <p:cNvSpPr/>
          <p:nvPr/>
        </p:nvSpPr>
        <p:spPr>
          <a:xfrm>
            <a:off x="701640" y="6330960"/>
            <a:ext cx="7972560" cy="55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l-GR" sz="15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Παραπλήσιο εδώ: </a:t>
            </a:r>
            <a:r>
              <a:rPr b="0" lang="en-US" sz="1500" strike="noStrike" u="sng">
                <a:solidFill>
                  <a:srgbClr val="0000ff"/>
                </a:solidFill>
                <a:effectLst/>
                <a:uFillTx/>
                <a:latin typeface="Calibri"/>
                <a:ea typeface="Droid Sans Fallback"/>
                <a:hlinkClick r:id="rId1"/>
              </a:rPr>
              <a:t>https://hpc-tutorials.llnl.gov/posix/creating_and_terminating/</a:t>
            </a: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(</a:t>
            </a:r>
            <a:r>
              <a:rPr b="0" lang="el-GR" sz="15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διορθωμένο)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2" name="Group 4"/>
          <p:cNvGrpSpPr/>
          <p:nvPr/>
        </p:nvGrpSpPr>
        <p:grpSpPr>
          <a:xfrm>
            <a:off x="2504520" y="1371600"/>
            <a:ext cx="4810320" cy="924840"/>
            <a:chOff x="2504520" y="1371600"/>
            <a:chExt cx="4810320" cy="924840"/>
          </a:xfrm>
        </p:grpSpPr>
        <p:sp>
          <p:nvSpPr>
            <p:cNvPr id="173" name="Rectangle 5"/>
            <p:cNvSpPr/>
            <p:nvPr/>
          </p:nvSpPr>
          <p:spPr>
            <a:xfrm>
              <a:off x="3944520" y="1371600"/>
              <a:ext cx="3370320" cy="64260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c0504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Η ρουτίνα μας που θα εκτελεστεί</a:t>
              </a:r>
              <a:endPara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74" name="AutoShape 6"/>
            <p:cNvCxnSpPr/>
            <p:nvPr/>
          </p:nvCxnSpPr>
          <p:spPr>
            <a:xfrm flipH="1">
              <a:off x="2504520" y="2012760"/>
              <a:ext cx="2916000" cy="284040"/>
            </a:xfrm>
            <a:prstGeom prst="straightConnector1">
              <a:avLst/>
            </a:prstGeom>
            <a:ln w="25560">
              <a:solidFill>
                <a:srgbClr val="000000"/>
              </a:solidFill>
              <a:miter/>
              <a:tailEnd len="med" type="triangle" w="med"/>
            </a:ln>
          </p:spPr>
        </p:cxnSp>
      </p:grpSp>
      <p:grpSp>
        <p:nvGrpSpPr>
          <p:cNvPr id="175" name="Group 7"/>
          <p:cNvGrpSpPr/>
          <p:nvPr/>
        </p:nvGrpSpPr>
        <p:grpSpPr>
          <a:xfrm>
            <a:off x="4114800" y="2141640"/>
            <a:ext cx="3861720" cy="372600"/>
            <a:chOff x="4114800" y="2141640"/>
            <a:chExt cx="3861720" cy="372600"/>
          </a:xfrm>
        </p:grpSpPr>
        <p:sp>
          <p:nvSpPr>
            <p:cNvPr id="176" name="Rectangle 8"/>
            <p:cNvSpPr/>
            <p:nvPr/>
          </p:nvSpPr>
          <p:spPr>
            <a:xfrm rot="8400">
              <a:off x="6229080" y="2143440"/>
              <a:ext cx="1746720" cy="36828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c0504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Παράμετροι</a:t>
              </a:r>
              <a:endPara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77" name="AutoShape 9"/>
            <p:cNvCxnSpPr>
              <a:stCxn id="176" idx="1"/>
            </p:cNvCxnSpPr>
            <p:nvPr/>
          </p:nvCxnSpPr>
          <p:spPr>
            <a:xfrm flipH="1">
              <a:off x="4114800" y="2325600"/>
              <a:ext cx="2114640" cy="15840"/>
            </a:xfrm>
            <a:prstGeom prst="straightConnector1">
              <a:avLst/>
            </a:prstGeom>
            <a:ln w="25560">
              <a:solidFill>
                <a:srgbClr val="000000"/>
              </a:solidFill>
              <a:miter/>
              <a:tailEnd len="med" type="triangle" w="med"/>
            </a:ln>
          </p:spPr>
        </p:cxnSp>
      </p:grpSp>
      <p:sp>
        <p:nvSpPr>
          <p:cNvPr id="178" name="Text Box 10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CFC93BAF-877F-4C8E-B371-921D20FEBC75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79" name="AutoShape 11"/>
          <p:cNvCxnSpPr/>
          <p:nvPr/>
        </p:nvCxnSpPr>
        <p:spPr>
          <a:xfrm>
            <a:off x="5486400" y="2013480"/>
            <a:ext cx="649080" cy="2477880"/>
          </a:xfrm>
          <a:prstGeom prst="straightConnector1">
            <a:avLst/>
          </a:prstGeom>
          <a:ln w="25560">
            <a:solidFill>
              <a:srgbClr val="000000"/>
            </a:solidFill>
            <a:miter/>
            <a:tailEnd len="med" type="triangle" w="med"/>
          </a:ln>
        </p:spPr>
      </p:cxnSp>
      <p:cxnSp>
        <p:nvCxnSpPr>
          <p:cNvPr id="180" name="AutoShape 12"/>
          <p:cNvCxnSpPr/>
          <p:nvPr/>
        </p:nvCxnSpPr>
        <p:spPr>
          <a:xfrm>
            <a:off x="6183000" y="2388960"/>
            <a:ext cx="1055520" cy="1904760"/>
          </a:xfrm>
          <a:prstGeom prst="straightConnector1">
            <a:avLst/>
          </a:prstGeom>
          <a:ln w="2556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Απλό παράδειγμα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 Box 1"/>
          <p:cNvSpPr/>
          <p:nvPr/>
        </p:nvSpPr>
        <p:spPr>
          <a:xfrm>
            <a:off x="457200" y="115920"/>
            <a:ext cx="8228160" cy="93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endParaRPr b="0" lang="el-G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3" name="Text Box 4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7FAB3F3F-CF73-45D8-ACFA-506A43C49EF7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Προσοχή στις παραμέτρους!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Πρώτη παράμετρος: </a:t>
            </a: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thread ID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Έχουμε πολλά νήματα οπότε φτιάχνουμε πίνακα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Περνάμε δείκτη σε ένα στοιχείο του πίνακα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Δεύτερη παράμετρος: ιδιότητες (</a:t>
            </a: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NULL=default</a:t>
            </a:r>
            <a:r>
              <a:rPr b="0" lang="el-GR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Τρίτη παράμετρος: </a:t>
            </a: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starting function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Όνομα συνάρτησης που δέχεται και επιστρέφει </a:t>
            </a: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void*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Τέταρτη παράμετρος: παράμετρος συνάρτησης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Πρέπει να μετατραπεί σε </a:t>
            </a: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void *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Η συνάρτηση θα την μετατρέψει στο σωστό τύπο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83640" y="2936880"/>
            <a:ext cx="7770960" cy="136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Eισαγωγή στον συγχρονισμό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683640" y="4305240"/>
            <a:ext cx="7770960" cy="1498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Μάθημα: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Λειτουργικά Συστήματα, 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Φροντιστηριακή Ενότητα </a:t>
            </a: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 3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: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στα νήματα με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Μέρος 1</a:t>
            </a:r>
            <a:r>
              <a:rPr b="0" lang="el-GR" sz="2000" strike="noStrike" u="none" baseline="30000">
                <a:solidFill>
                  <a:schemeClr val="dk1"/>
                </a:solidFill>
                <a:effectLst/>
                <a:uFillTx/>
                <a:latin typeface="Calibri"/>
              </a:rPr>
              <a:t>ο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Τμήμα: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Πληροφορικής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8" name="Picture 23" descr="Λογότυπο για Άδειες χρήσης Creative Commons BY-NC-ND"/>
          <p:cNvPicPr/>
          <p:nvPr/>
        </p:nvPicPr>
        <p:blipFill>
          <a:blip r:embed="rId1"/>
          <a:stretch/>
        </p:blipFill>
        <p:spPr>
          <a:xfrm>
            <a:off x="1619640" y="5835960"/>
            <a:ext cx="1533960" cy="53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Picture 3" descr="Λογότυπο Επιχειρησιακού Προγράμματος Εκπαίδευση και Δια βίου Μάθηση του Υπουργείου Παιδείας ΕΣΠΑ 2007-2013 με τη σημαία της Ευρωπαϊκής Ένωσης, το οποίο συγχρηματοδοτείται από την Ευρωπαϊκή Ένωση (Ευρωπαϊκό Κοινωνικό Ταμείο) και από εθνικούς πόρους."/>
          <p:cNvPicPr/>
          <p:nvPr/>
        </p:nvPicPr>
        <p:blipFill>
          <a:blip r:embed="rId2"/>
          <a:stretch/>
        </p:blipFill>
        <p:spPr>
          <a:xfrm>
            <a:off x="3223800" y="5591520"/>
            <a:ext cx="4308840" cy="102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Thread-safe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Διαχείριση των διαμοιραζόμενων πόρων με τρόπο που να αποκλείονται ασυνέπειες στην κατάσταση της μνήμης όταν πολλαπλά νήματα λειτουργούν ταυτόχρονα.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Περίπλοκο ζήτημα συνέπειας που συναντάται στις Βάσεις Δεδομένων για παράδειγμα.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Δύσκολο πρόβλημα, με ξεκάθαρη λύση μόνο σε αυστηρά καθορισμένα σενάρια χρήσης.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Συνήθως δίνεται περισσότερη προσοχή στην </a:t>
            </a:r>
            <a:r>
              <a:rPr b="1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τροποποίηση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(write) ενός πόρου και όχι στην ανάγνωση (read). Τι γίνεται όμως όταν η ανάγνωση μεταβάλει την κατάσταση του πόρου (βλ. μνήμη cache);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Box 8"/>
          <p:cNvSpPr/>
          <p:nvPr/>
        </p:nvSpPr>
        <p:spPr>
          <a:xfrm>
            <a:off x="0" y="0"/>
            <a:ext cx="360" cy="19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00" bIns="0" anchor="t">
            <a:noAutofit/>
          </a:bodyPr>
          <a:p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Text Box 11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2923E7BE-4292-41D8-B4B5-129125973D2C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3"/>
          <p:cNvSpPr/>
          <p:nvPr/>
        </p:nvSpPr>
        <p:spPr>
          <a:xfrm>
            <a:off x="1901880" y="4767120"/>
            <a:ext cx="2955960" cy="88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lvl="1" marL="4572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Droid Sans Fallback"/>
              </a:rPr>
              <a:t>i = 6, i = </a:t>
            </a:r>
            <a:r>
              <a:rPr b="0" lang="en-US" sz="2600" strike="noStrike" u="none">
                <a:solidFill>
                  <a:srgbClr val="c00000"/>
                </a:solidFill>
                <a:effectLst/>
                <a:uFillTx/>
                <a:latin typeface="Arial"/>
                <a:ea typeface="Droid Sans Fallback"/>
              </a:rPr>
              <a:t>5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457200" indent="-21600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2600" strike="noStrike" u="none">
                <a:solidFill>
                  <a:srgbClr val="000000"/>
                </a:solidFill>
                <a:effectLst/>
                <a:uFillTx/>
                <a:latin typeface="Arial"/>
                <a:ea typeface="Droid Sans Fallback"/>
              </a:rPr>
              <a:t>i = 4, i = </a:t>
            </a:r>
            <a:r>
              <a:rPr b="0" lang="en-US" sz="2600" strike="noStrike" u="none">
                <a:solidFill>
                  <a:srgbClr val="c00000"/>
                </a:solidFill>
                <a:effectLst/>
                <a:uFillTx/>
                <a:latin typeface="Arial"/>
                <a:ea typeface="Droid Sans Fallback"/>
              </a:rPr>
              <a:t>5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Rectangle 4"/>
          <p:cNvSpPr/>
          <p:nvPr/>
        </p:nvSpPr>
        <p:spPr>
          <a:xfrm>
            <a:off x="4645080" y="4767120"/>
            <a:ext cx="2662560" cy="82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lvl="1" marL="457200" indent="-216000" defTabSz="914400">
              <a:lnSpc>
                <a:spcPct val="100000"/>
              </a:lnSpc>
              <a:buSzPct val="100017"/>
              <a:buBlip>
                <a:blip r:embed="rId1"/>
              </a:buBlip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Droid Sans Fallback"/>
              </a:rPr>
              <a:t>i = 6, i = 4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457200" indent="-216000" defTabSz="914400">
              <a:lnSpc>
                <a:spcPct val="100000"/>
              </a:lnSpc>
              <a:buSzPct val="100017"/>
              <a:buBlip>
                <a:blip r:embed="rId2"/>
              </a:buBlip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Droid Sans Fallback"/>
              </a:rPr>
              <a:t>i = 4, i = 6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Box 5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6072FCD9-F050-4BDD-8656-CF4515BD308F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2500" lnSpcReduction="1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Απλό πρόβλημα αμοιβαίου αποκλεισμού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3267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Έστω δύο νήματα Α και Β και η μεταβλητή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με αρχική τιμή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5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Το Α εκτελεί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 ++;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Το Β εκτελεί: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-- i; 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Ποιο είναι το (σωστό) αποτέλεσμα μετά την εκτέλεση των εντολών;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nodeType="clickEffect" fill="hold">
                      <p:stCondLst>
                        <p:cond delay="indefinite"/>
                      </p:stCondLst>
                      <p:childTnLst>
                        <p:par>
                          <p:cTn id="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nodeType="clickEffect" fill="hold">
                      <p:stCondLst>
                        <p:cond delay="indefinite"/>
                      </p:stCondLst>
                      <p:childTnLst>
                        <p:par>
                          <p:cTn id="1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4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1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Αμοιβαίος Αποκλεισμός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Ένα νήμα ενημερώνει τα υπόλοιπα ότι θέλει/έχει αποκλειστική πρόσβαση σε πόρο!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Χρησιμοποιούμε αντικείμενο τύπου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pthread_mutex_t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 έστω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lock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Το lock είναι εννοιολογικά συνδεδεμένο με τον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thread-safe πόρο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Κάθε νήμα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πριν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προσπελάσει τον πόρο καλεί την </a:t>
            </a:r>
            <a:r>
              <a:rPr b="1" lang="el-GR" sz="2800" strike="noStrike" u="none">
                <a:solidFill>
                  <a:srgbClr val="c9211e"/>
                </a:solidFill>
                <a:effectLst/>
                <a:uFillTx/>
                <a:latin typeface="Calibri"/>
              </a:rPr>
              <a:t>pthread_mutex_lock(lock)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και τον </a:t>
            </a:r>
            <a:r>
              <a:rPr b="0" lang="el-GR" sz="2800" strike="noStrike" u="none">
                <a:solidFill>
                  <a:srgbClr val="c9211e"/>
                </a:solidFill>
                <a:effectLst/>
                <a:uFillTx/>
                <a:latin typeface="Calibri"/>
              </a:rPr>
              <a:t>δεσμεύει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Όταν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δεν τον χρειάζεται πια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καλεί την </a:t>
            </a:r>
            <a:r>
              <a:rPr b="1" lang="el-GR" sz="2800" strike="noStrike" u="none">
                <a:solidFill>
                  <a:srgbClr val="00a933"/>
                </a:solidFill>
                <a:effectLst/>
                <a:uFillTx/>
                <a:latin typeface="Calibri"/>
              </a:rPr>
              <a:t>pthread_mutex_unlock(lock)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και τον </a:t>
            </a:r>
            <a:r>
              <a:rPr b="0" lang="el-GR" sz="2800" strike="noStrike" u="none">
                <a:solidFill>
                  <a:srgbClr val="00a933"/>
                </a:solidFill>
                <a:effectLst/>
                <a:uFillTx/>
                <a:latin typeface="Calibri"/>
              </a:rPr>
              <a:t>αποδεσμεύει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Αν εν τω μεταξύ άλλο νήμα καλέσει την pthread_mutex_lock(lock) θα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περιμένει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μέχρι το πρώτο νήμα να καλέσει την unlock.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* pthread_mutex_trylock() – προσπαθεί να κλειδώσει νήμα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ή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επιστρέφει κωδικό σφάλματος αν αποτύχει το κλείδωμα.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Box 12"/>
          <p:cNvSpPr/>
          <p:nvPr/>
        </p:nvSpPr>
        <p:spPr>
          <a:xfrm>
            <a:off x="0" y="0"/>
            <a:ext cx="360" cy="19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00" bIns="0" anchor="t">
            <a:noAutofit/>
          </a:bodyPr>
          <a:p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Text Box 13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AA9AD1A-B6A1-476D-91DC-61C52AB0236F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91468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Βασικό παράδειγμα 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4565520" y="1316160"/>
            <a:ext cx="4113720" cy="503928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txBody>
          <a:bodyPr lIns="0" rIns="0" tIns="0" bIns="0" anchor="t">
            <a:normAutofit/>
          </a:bodyPr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*f(void *x){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int my_id = *(int*)x;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dd4814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rgbClr val="dd4814"/>
                </a:solidFill>
                <a:effectLst/>
                <a:uFillTx/>
                <a:latin typeface="Calibri"/>
              </a:rPr>
              <a:t>  pthread_mutex_lock(&amp;lock);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if (counter==0){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     counter+=my_id;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     printf("New counter %d \n", 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	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counter);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}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dd4814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rgbClr val="dd4814"/>
                </a:solidFill>
                <a:effectLst/>
                <a:uFillTx/>
                <a:latin typeface="Calibri"/>
              </a:rPr>
              <a:t>  pthread_mutex_unlock(&amp;lock);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return NULL;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 startAt="15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}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179640" y="1316160"/>
            <a:ext cx="4110480" cy="503928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#include &lt;stdio.h&gt;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dd4814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rgbClr val="dd4814"/>
                </a:solidFill>
                <a:effectLst/>
                <a:uFillTx/>
                <a:latin typeface="Calibri"/>
              </a:rPr>
              <a:t>#include &lt;pthread.h&gt;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 counter = 0;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pthread_mutex_t lock;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*f(void *x);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 </a:t>
            </a: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main()  {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pthread_t t1, t2;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int i1 = 1;   int i2 = 2;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dd4814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rgbClr val="dd4814"/>
                </a:solidFill>
                <a:effectLst/>
                <a:uFillTx/>
                <a:latin typeface="Calibri"/>
              </a:rPr>
              <a:t>   pthread_mutex_init(&amp;lock, NULL);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pthread_create(&amp;t1, NULL, &amp;f, &amp;i1);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pthread_create(&amp;t2, NULL, &amp;f, &amp;i2);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pthread_join(t1, NULL);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pthread_join(t2, NULL);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dd4814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rgbClr val="dd4814"/>
                </a:solidFill>
                <a:effectLst/>
                <a:uFillTx/>
                <a:latin typeface="Calibri"/>
              </a:rPr>
              <a:t>   pthread_mutex_destroy(&amp;lock);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60"/>
              </a:spcBef>
              <a:buClr>
                <a:srgbClr val="dd4814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800" strike="noStrike" u="none">
                <a:solidFill>
                  <a:srgbClr val="dd4814"/>
                </a:solidFill>
                <a:effectLst/>
                <a:uFillTx/>
                <a:latin typeface="Calibri"/>
              </a:rPr>
              <a:t>}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Box 15"/>
          <p:cNvSpPr/>
          <p:nvPr/>
        </p:nvSpPr>
        <p:spPr>
          <a:xfrm>
            <a:off x="4757760" y="5560920"/>
            <a:ext cx="3921480" cy="602280"/>
          </a:xfrm>
          <a:prstGeom prst="rect">
            <a:avLst/>
          </a:prstGeom>
          <a:noFill/>
          <a:ln w="18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72000" rIns="72000" tIns="42840" bIns="27000" anchor="t">
            <a:noAutofit/>
          </a:bodyPr>
          <a:p>
            <a:pPr defTabSz="914400">
              <a:lnSpc>
                <a:spcPct val="100000"/>
              </a:lnSpc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n-US" sz="1800" strike="noStrike" u="none">
                <a:solidFill>
                  <a:srgbClr val="4c4c4c"/>
                </a:solidFill>
                <a:effectLst/>
                <a:uFillTx/>
                <a:latin typeface="Arial"/>
                <a:ea typeface="WenQuanYi Micro Hei"/>
              </a:rPr>
              <a:t>Εξασφαλίζουμε ότι </a:t>
            </a:r>
            <a:r>
              <a:rPr b="1" lang="en-US" sz="1800" strike="noStrike" u="none">
                <a:solidFill>
                  <a:srgbClr val="4c4c4c"/>
                </a:solidFill>
                <a:effectLst/>
                <a:uFillTx/>
                <a:latin typeface="Arial"/>
                <a:ea typeface="WenQuanYi Micro Hei"/>
              </a:rPr>
              <a:t>μόνο ένα νήμα</a:t>
            </a:r>
            <a:r>
              <a:rPr b="0" lang="en-US" sz="1800" strike="noStrike" u="none">
                <a:solidFill>
                  <a:srgbClr val="4c4c4c"/>
                </a:solidFill>
                <a:effectLst/>
                <a:uFillTx/>
                <a:latin typeface="Arial"/>
                <a:ea typeface="WenQuanYi Micro Hei"/>
              </a:rPr>
              <a:t> θα αυξήσει τον counter</a:t>
            </a:r>
            <a:r>
              <a:rPr b="0" lang="el-GR" sz="1800" strike="noStrike" u="none">
                <a:solidFill>
                  <a:srgbClr val="4c4c4c"/>
                </a:solidFill>
                <a:effectLst/>
                <a:uFillTx/>
                <a:latin typeface="Arial"/>
                <a:ea typeface="WenQuanYi Micro Hei"/>
              </a:rPr>
              <a:t> σε κάθε στιγμή</a:t>
            </a:r>
            <a:r>
              <a:rPr b="0" lang="en-US" sz="1800" strike="noStrike" u="none">
                <a:solidFill>
                  <a:srgbClr val="4c4c4c"/>
                </a:solidFill>
                <a:effectLst/>
                <a:uFillTx/>
                <a:latin typeface="Arial"/>
                <a:ea typeface="WenQuanYi Micro Hei"/>
              </a:rPr>
              <a:t>!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Box 16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6C02532-CE99-4E5B-8A45-5C45D0E6DE3D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 Box 3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505C0420-BF97-4B3E-AA72-D39EC8030BE3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2500" lnSpcReduction="1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Πρόβλημα παραγωγού / καταναλωτή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Ένα η περισσότερα νήματα παράγουν δεδομένα και τα τοποθετούν σε έναν ενταμιευτή (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buffer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Ένα η περισσότερα νήματα αφαιρούν και καταναλώνουν τα παραχθέντα δεδομένα από τον ενταμιευτή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Απαγορεύεται η ταυτόχρονη πρόσβαση στον ενταμιευτή. Ένα νήμα μόνο προσθέτει ή αφαιρεί.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Παραλλαγές κατά αύξουσα δυσκολία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1 παραγωγός|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1 καταναλωτής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 παραγωγοί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|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1 καταναλωτής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 παραγωγοί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|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K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καταναλωτές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 Box 2"/>
          <p:cNvSpPr/>
          <p:nvPr/>
        </p:nvSpPr>
        <p:spPr>
          <a:xfrm>
            <a:off x="457200" y="1268280"/>
            <a:ext cx="4042080" cy="503892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 anchor="t">
            <a:noAutofit/>
          </a:bodyPr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Producer: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b [in] = v;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in++;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Consumer: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while (in &lt;= out) /* do nothing */;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 = b [out];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out++;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Rectangle 3"/>
          <p:cNvSpPr/>
          <p:nvPr/>
        </p:nvSpPr>
        <p:spPr>
          <a:xfrm>
            <a:off x="4643280" y="1269720"/>
            <a:ext cx="4067280" cy="91692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Πρόβλημα </a:t>
            </a: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1</a:t>
            </a: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: μη ρεαλιστικό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i="1" lang="en-US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 </a:t>
            </a:r>
            <a:r>
              <a:rPr b="0" i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Οι ενταμιευτές δε μπορεί να είναι απείρου μεγέθους.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13" name="Group 4"/>
          <p:cNvGrpSpPr/>
          <p:nvPr/>
        </p:nvGrpSpPr>
        <p:grpSpPr>
          <a:xfrm>
            <a:off x="228600" y="3789360"/>
            <a:ext cx="8469360" cy="2063520"/>
            <a:chOff x="228600" y="3789360"/>
            <a:chExt cx="8469360" cy="2063520"/>
          </a:xfrm>
        </p:grpSpPr>
        <p:sp>
          <p:nvSpPr>
            <p:cNvPr id="214" name="Rectangle 5"/>
            <p:cNvSpPr/>
            <p:nvPr/>
          </p:nvSpPr>
          <p:spPr>
            <a:xfrm>
              <a:off x="4643280" y="4111560"/>
              <a:ext cx="4054680" cy="173988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c0504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1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Πρόβλημα 2: </a:t>
              </a:r>
              <a:r>
                <a:rPr b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“Spin lock”: </a:t>
              </a:r>
              <a:endPara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i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  </a:t>
              </a:r>
              <a:r>
                <a:rPr b="0" i="1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συγχρονισμός χωρίς </a:t>
              </a:r>
              <a:r>
                <a:rPr b="0" i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condition variables</a:t>
              </a:r>
              <a:endPara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marL="216000" indent="-216000" defTabSz="914400">
                <a:lnSpc>
                  <a:spcPct val="100000"/>
                </a:lnSpc>
                <a:buClr>
                  <a:srgbClr val="000000"/>
                </a:buClr>
                <a:buFont typeface="Arial"/>
                <a:buChar char="•"/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i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  </a:t>
              </a:r>
              <a:r>
                <a:rPr b="0" i="1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Σπαταλάει χρόνο από τη </a:t>
              </a:r>
              <a:r>
                <a:rPr b="0" i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CPU </a:t>
              </a:r>
              <a:r>
                <a:rPr b="0" i="1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στα </a:t>
              </a:r>
              <a:r>
                <a:rPr b="0" i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while </a:t>
              </a:r>
              <a:r>
                <a:rPr b="0" i="1" lang="el-GR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όσο η διεργασία έχει στη κατοχή της τη </a:t>
              </a:r>
              <a:r>
                <a:rPr b="0" i="1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CPU</a:t>
              </a:r>
              <a:endPara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15" name="AutoShape 6"/>
            <p:cNvCxnSpPr>
              <a:stCxn id="214" idx="2"/>
              <a:endCxn id="216" idx="1"/>
            </p:cNvCxnSpPr>
            <p:nvPr/>
          </p:nvCxnSpPr>
          <p:spPr>
            <a:xfrm flipV="1" rot="16200000">
              <a:off x="2899440" y="2080440"/>
              <a:ext cx="1785960" cy="5756400"/>
            </a:xfrm>
            <a:prstGeom prst="curvedConnector4">
              <a:avLst>
                <a:gd name="adj1" fmla="val -80"/>
                <a:gd name="adj2" fmla="val 111914"/>
              </a:avLst>
            </a:prstGeom>
            <a:ln w="25560">
              <a:solidFill>
                <a:srgbClr val="c0504d"/>
              </a:solidFill>
              <a:miter/>
              <a:tailEnd len="med" type="triangle" w="med"/>
            </a:ln>
          </p:spPr>
        </p:cxnSp>
        <p:sp>
          <p:nvSpPr>
            <p:cNvPr id="216" name="Rectangle 7"/>
            <p:cNvSpPr/>
            <p:nvPr/>
          </p:nvSpPr>
          <p:spPr>
            <a:xfrm>
              <a:off x="914400" y="3789360"/>
              <a:ext cx="3199680" cy="553320"/>
            </a:xfrm>
            <a:prstGeom prst="rect">
              <a:avLst/>
            </a:prstGeom>
            <a:noFill/>
            <a:ln w="25560">
              <a:solidFill>
                <a:srgbClr val="c0504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endParaRPr b="0" lang="el-GR" sz="1800" strike="noStrike" u="non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217" name="Picture 8" descr=""/>
          <p:cNvPicPr/>
          <p:nvPr/>
        </p:nvPicPr>
        <p:blipFill>
          <a:blip r:embed="rId1"/>
          <a:stretch/>
        </p:blipFill>
        <p:spPr>
          <a:xfrm>
            <a:off x="4572000" y="2349360"/>
            <a:ext cx="4449960" cy="86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Box 9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BF30F791-ADF0-4250-9BB2-5B500CC4EE25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-457200" y="229320"/>
            <a:ext cx="982908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2500" lnSpcReduction="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Ενταμιευτής απείρου μεγέθους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" dur="indefinite" restart="never" nodeType="tmRoot">
          <p:childTnLst>
            <p:seq>
              <p:cTn id="15" dur="indefinite" nodeType="mainSeq">
                <p:childTnLst>
                  <p:par>
                    <p:cTn id="16" nodeType="clickEffect" fill="hold">
                      <p:stCondLst>
                        <p:cond delay="indefinite"/>
                      </p:stCondLst>
                      <p:childTnLst>
                        <p:par>
                          <p:cTn id="17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fill="hold" presetClass="entr" presetID="18" presetSubtype="1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Left)" transition="in">
                                      <p:cBhvr additive="repl">
                                        <p:cTn id="2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nodeType="clickEffect" fill="hold">
                      <p:stCondLst>
                        <p:cond delay="indefinite"/>
                      </p:stCondLst>
                      <p:childTnLst>
                        <p:par>
                          <p:cTn id="22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1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plus(in)" transition="in">
                                      <p:cBhvr additive="repl">
                                        <p:cTn id="2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 Box 2"/>
          <p:cNvSpPr/>
          <p:nvPr/>
        </p:nvSpPr>
        <p:spPr>
          <a:xfrm>
            <a:off x="457200" y="1268280"/>
            <a:ext cx="4042080" cy="503892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 anchor="t">
            <a:noAutofit/>
          </a:bodyPr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Producer: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/*produce item v */ </a:t>
            </a:r>
            <a:br>
              <a:rPr sz="1600"/>
            </a:b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</a:t>
            </a:r>
            <a:r>
              <a:rPr b="1" i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((in + 1) % n == </a:t>
            </a:r>
            <a:br>
              <a:rPr sz="1600"/>
            </a:br>
            <a:r>
              <a:rPr b="1" i="1" lang="el-GR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        </a:t>
            </a:r>
            <a:r>
              <a:rPr b="1" i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out)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b [in] = v;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in = (in + 1) % n;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tabLst>
                <a:tab algn="l" pos="0"/>
              </a:tabLst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Consumer: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(in == out);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 = b [out];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out = </a:t>
            </a:r>
            <a:r>
              <a:rPr b="1" i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(out + 1) % n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ectangle 3"/>
          <p:cNvSpPr/>
          <p:nvPr/>
        </p:nvSpPr>
        <p:spPr>
          <a:xfrm>
            <a:off x="4716360" y="5373720"/>
            <a:ext cx="4065840" cy="119124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Το </a:t>
            </a: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“Spin lock”</a:t>
            </a: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όμως παραμένει..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(και σπαταλάμε και μία θέση!)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2" name="Picture 4" descr=""/>
          <p:cNvPicPr/>
          <p:nvPr/>
        </p:nvPicPr>
        <p:blipFill>
          <a:blip r:embed="rId1"/>
          <a:stretch/>
        </p:blipFill>
        <p:spPr>
          <a:xfrm>
            <a:off x="5148360" y="1341360"/>
            <a:ext cx="3454560" cy="345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3" name="Text Box 5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AE6C4FF1-C4FA-4467-9F25-8DB5F7952D15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-457200" y="274680"/>
            <a:ext cx="982908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0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Λύση 1: Κυκλικός Ενταμιευτής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" dur="indefinite" restart="never" nodeType="tmRoot">
          <p:childTnLst>
            <p:seq>
              <p:cTn id="27" dur="indefinite" nodeType="mainSeq">
                <p:childTnLst>
                  <p:par>
                    <p:cTn id="28" nodeType="clickEffect" fill="hold">
                      <p:stCondLst>
                        <p:cond delay="indefinite"/>
                      </p:stCondLst>
                      <p:childTnLst>
                        <p:par>
                          <p:cTn id="29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2" presetSubtype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 Box 24"/>
          <p:cNvSpPr/>
          <p:nvPr/>
        </p:nvSpPr>
        <p:spPr>
          <a:xfrm>
            <a:off x="0" y="1268280"/>
            <a:ext cx="4572000" cy="558972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 anchor="t">
            <a:noAutofit/>
          </a:bodyPr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Producer: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   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while (true) 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c9211e"/>
                </a:solidFill>
                <a:effectLst/>
                <a:uFillTx/>
                <a:latin typeface="Courier New"/>
                <a:ea typeface="Droid Sans Fallback"/>
              </a:rPr>
              <a:t>pthread_mutex_lock(&amp;M);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if ((in + 1) % n == out{  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86400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// Buffer γεμάτος -    ξεκλείδωμα και αναμονή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r>
              <a:rPr b="0" lang="en-US" sz="1600" strike="noStrike" u="none">
                <a:solidFill>
                  <a:srgbClr val="c9211e"/>
                </a:solidFill>
                <a:effectLst/>
                <a:uFillTx/>
                <a:latin typeface="Courier New"/>
                <a:ea typeface="Droid Sans Fallback"/>
              </a:rPr>
              <a:t>pthread_mutex_unlock(&amp;M);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else 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break; </a:t>
            </a: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// Βρέθηκε χώρος, διατήρηση του lock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} </a:t>
            </a: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//Εσωτερικό while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b[in] = v;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in = (in + 1) % n;  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c9211e"/>
                </a:solidFill>
                <a:effectLst/>
                <a:uFillTx/>
                <a:latin typeface="Courier New"/>
                <a:ea typeface="Droid Sans Fallback"/>
              </a:rPr>
              <a:t> pthread_mutex_unlock(&amp;M);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//Εξωτερικό while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Rectangle 2"/>
          <p:cNvSpPr/>
          <p:nvPr/>
        </p:nvSpPr>
        <p:spPr>
          <a:xfrm>
            <a:off x="4716360" y="5373720"/>
            <a:ext cx="4065840" cy="1191240"/>
          </a:xfrm>
          <a:prstGeom prst="rect">
            <a:avLst/>
          </a:prstGeom>
          <a:solidFill>
            <a:srgbClr val="ffffff"/>
          </a:solidFill>
          <a:ln w="25560">
            <a:solidFill>
              <a:srgbClr val="c0504d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Το </a:t>
            </a:r>
            <a:r>
              <a:rPr b="1" lang="en-US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“Spin lock”</a:t>
            </a: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 όμως </a:t>
            </a:r>
            <a:r>
              <a:rPr b="1" lang="el-GR" sz="1800" strike="noStrike" u="none">
                <a:solidFill>
                  <a:srgbClr val="c9211e"/>
                </a:solidFill>
                <a:effectLst/>
                <a:uFillTx/>
                <a:latin typeface="Calibri"/>
                <a:ea typeface="Droid Sans Fallback"/>
              </a:rPr>
              <a:t>παραμένει</a:t>
            </a: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..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l-GR" sz="18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(και σπαταλάμε και μία θέση!) 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Box 25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AEB16695-3DAC-455B-8A2F-7B2D4AFED292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-457200" y="274680"/>
            <a:ext cx="982908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0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Λύση (?): Χρήση Mutex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Box 28"/>
          <p:cNvSpPr/>
          <p:nvPr/>
        </p:nvSpPr>
        <p:spPr>
          <a:xfrm>
            <a:off x="4572000" y="1268280"/>
            <a:ext cx="4572000" cy="558972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108000" rIns="108000" tIns="108000" bIns="108000" anchor="t">
            <a:noAutofit/>
          </a:bodyPr>
          <a:p>
            <a:pPr marL="457200" indent="-457200" defTabSz="914400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Consumer: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while (true) {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</a:t>
            </a:r>
            <a:r>
              <a:rPr b="0" lang="en-US" sz="1500" strike="noStrike" u="none">
                <a:solidFill>
                  <a:srgbClr val="ff0000"/>
                </a:solidFill>
                <a:effectLst/>
                <a:uFillTx/>
                <a:latin typeface="Courier New"/>
                <a:ea typeface="Droid Sans Fallback"/>
              </a:rPr>
              <a:t>pthread_mutex_lock(&amp;M);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if (in == out) {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 </a:t>
            </a:r>
            <a:r>
              <a:rPr b="0" lang="en-US" sz="15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// Buffer άδειος -    ξεκλείδωμα και αναμονή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 </a:t>
            </a:r>
            <a:r>
              <a:rPr b="0" lang="en-US" sz="1500" strike="noStrike" u="none">
                <a:solidFill>
                  <a:srgbClr val="ff0000"/>
                </a:solidFill>
                <a:effectLst/>
                <a:uFillTx/>
                <a:latin typeface="Courier New"/>
                <a:ea typeface="Droid Sans Fallback"/>
              </a:rPr>
              <a:t>pthread_mutex_unlock(&amp;M);</a:t>
            </a: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   } 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else {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// Υπάρχουν δεδομένα, διατήρηση του lock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  break; 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 }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}</a:t>
            </a:r>
            <a:r>
              <a:rPr b="0" lang="en-US" sz="1200" strike="noStrike" u="none">
                <a:solidFill>
                  <a:srgbClr val="666666"/>
                </a:solidFill>
                <a:effectLst/>
                <a:uFillTx/>
                <a:latin typeface="Courier New"/>
                <a:ea typeface="Droid Sans Fallback"/>
              </a:rPr>
              <a:t>/* κατανάλωση αντικειμένου w */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w = b[out];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out = (out + 1) % n;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 </a:t>
            </a:r>
            <a:r>
              <a:rPr b="0" lang="en-US" sz="1500" strike="noStrike" u="none">
                <a:solidFill>
                  <a:srgbClr val="ff0000"/>
                </a:solidFill>
                <a:effectLst/>
                <a:uFillTx/>
                <a:latin typeface="Courier New"/>
                <a:ea typeface="Droid Sans Fallback"/>
              </a:rPr>
              <a:t>pthread_mutex_unlo</a:t>
            </a:r>
            <a:r>
              <a:rPr b="0" lang="en-US" sz="1600" strike="noStrike" u="none">
                <a:solidFill>
                  <a:srgbClr val="ff0000"/>
                </a:solidFill>
                <a:effectLst/>
                <a:uFillTx/>
                <a:latin typeface="Courier New"/>
                <a:ea typeface="Droid Sans Fallback"/>
              </a:rPr>
              <a:t>ck(&amp;M);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4" dur="indefinite" restart="never" nodeType="tmRoot">
          <p:childTnLst>
            <p:seq>
              <p:cTn id="35" dur="indefinite" nodeType="mainSeq">
                <p:childTnLst>
                  <p:par>
                    <p:cTn id="36" nodeType="clickEffect" fill="hold">
                      <p:stCondLst>
                        <p:cond delay="indefinite"/>
                      </p:stCondLst>
                      <p:childTnLst>
                        <p:par>
                          <p:cTn id="37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fill="hold" presetClass="entr" presetID="2" presetSubtype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-228600" y="274680"/>
            <a:ext cx="960048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Condition Variables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(1 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από 2)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Βασική ιδέα: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to 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thread Α παραμένει αδρανές όσο κάποια συνθήκη είναι αναληθής (false)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Κάποια στιγμή ένα άλλο thread θα αλλάξει την συνθήκη και θα στείλει σήμα στο αδρανές thread A ότι μπορεί να συνεχίσει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Συνεπώς, έχουμε άμεση επικοινωνία μεταξύ νημάτων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Και εδώ χρησιμοποιούμε ένα αντικείμενο pthread_mutex_t, έστω lock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Επιπλέον, χρησιμοποιούμε ένα αντικείμενο τύπου pthread_cond_t, έστω cond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Box 17"/>
          <p:cNvSpPr/>
          <p:nvPr/>
        </p:nvSpPr>
        <p:spPr>
          <a:xfrm>
            <a:off x="0" y="0"/>
            <a:ext cx="360" cy="19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00" bIns="0" anchor="t">
            <a:noAutofit/>
          </a:bodyPr>
          <a:p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Text Box 19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DC86F4B-8E34-4F4E-8D99-C80D397AAB79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-228600" y="274680"/>
            <a:ext cx="960048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Condition Variables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2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από 2)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55000" lnSpcReduction="1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Τα νήματα κάνουν lock &amp; unlock το mutex που σχετίζεται με τον πόρο.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Το 1ο νήμα, που θα περιμένει, καλεί την pthread_cond_wait(cond, lock) μέσα σε loop, προς αποφυγήν spurious wakeups.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Η pthread_cond_wait() αποδεσμεύει το mutex και έτσι το 2ο νήμα αποκτά πρόσβαση.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To 2ο νήμα αλλάζει την συνθήκη, καλεί την pthread_cond_sig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n</a:t>
            </a: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al(cond) και απελευθερώνει το lock και αργότερα και το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To 1o νήμα συνεχίζει. Χρησιμοποιεί τον πόρο και απελευθερώνει το mutex.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* pthread_cond_broadcast() αντί του pthread_cond_signal() όταν θέλω να ξυπνήσω πολλά νήματα!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Για παράδειγμα, όταν περιμένουν για διαφορετικό πλήθος πόρων.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Άρα πρέπει όλα να δοκιμάσουν αν ικανοποιείται η συνθήκη τους.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Box 20"/>
          <p:cNvSpPr/>
          <p:nvPr/>
        </p:nvSpPr>
        <p:spPr>
          <a:xfrm>
            <a:off x="0" y="0"/>
            <a:ext cx="360" cy="19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000" bIns="0" anchor="t">
            <a:noAutofit/>
          </a:bodyPr>
          <a:p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Text Box 21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533CE1B-82CD-4F3C-96C6-04C12D2BCB3F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-228600" y="-121320"/>
            <a:ext cx="937188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2500" lnSpcReduction="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Παράδειγμα Condition Variable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788000" y="1413000"/>
            <a:ext cx="4113720" cy="503928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6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*f1(void*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unused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pthread_mutex_lock(&amp;lock);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while (counter==0)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ff3333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rgbClr val="ff3333"/>
                </a:solidFill>
                <a:effectLst/>
                <a:uFillTx/>
                <a:latin typeface="Calibri"/>
              </a:rPr>
              <a:t>        pthread_cond_wait(&amp;cond, &amp;lock);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counter = 5000 / counter;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printf("New counter: %d\n", counter);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pthread_mutex_unlock(&amp;lock);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return NULL; } //end f1()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*f2(void*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unused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pthread_mutex_lock(&amp;lock);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counter = 1000;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printf("First update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: %d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\n"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,counter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ff3333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rgbClr val="ff3333"/>
                </a:solidFill>
                <a:effectLst/>
                <a:uFillTx/>
                <a:latin typeface="Calibri"/>
              </a:rPr>
              <a:t>   pthread_cond_signal(&amp;cond);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pthread_mutex_unlock(&amp;lock);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1640" indent="-3240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 startAt="14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  <a:tab algn="l" pos="41148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return NULL; } //end f2()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/>
          </p:nvPr>
        </p:nvSpPr>
        <p:spPr>
          <a:xfrm>
            <a:off x="395640" y="1413000"/>
            <a:ext cx="4110480" cy="5039280"/>
          </a:xfrm>
          <a:prstGeom prst="rect">
            <a:avLst/>
          </a:prstGeom>
          <a:solidFill>
            <a:srgbClr val="e6e6e6"/>
          </a:solidFill>
          <a:ln w="0">
            <a:noFill/>
          </a:ln>
        </p:spPr>
        <p:txBody>
          <a:bodyPr lIns="0" rIns="0" tIns="0" bIns="0" anchor="t">
            <a:noAutofit/>
          </a:bodyPr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#include &lt;stdio.h&gt;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#include &lt;pthread.h&gt;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 counter = 0;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pthread_mutex_t lock;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ff3333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rgbClr val="ff3333"/>
                </a:solidFill>
                <a:effectLst/>
                <a:uFillTx/>
                <a:latin typeface="Calibri"/>
              </a:rPr>
              <a:t>pthread_cond_t  cond   = PTHREAD_COND_INITIALIZER;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void *f1(void *), *f2(void *);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main()  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  pthread_t t1, t2;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  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pthread_mutex_init(&amp;lock, NULL);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pthread_create(&amp;t1, NULL, &amp;f1, NULL);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pthread_create(&amp;t2, NULL, &amp;f2, NULL);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pthread_join(t1, NULL);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pthread_join(t2, NULL);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r>
              <a:rPr b="0" lang="el-G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pthread_mutex_destroy(&amp;lock);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dc23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rgbClr val="dc2300"/>
                </a:solidFill>
                <a:effectLst/>
                <a:uFillTx/>
                <a:latin typeface="Calibri"/>
              </a:rPr>
              <a:t>   </a:t>
            </a:r>
            <a:r>
              <a:rPr b="0" lang="en-US" sz="1600" strike="noStrike" u="none">
                <a:solidFill>
                  <a:srgbClr val="dc2300"/>
                </a:solidFill>
                <a:effectLst/>
                <a:uFillTx/>
                <a:latin typeface="Calibri"/>
              </a:rPr>
              <a:t>  </a:t>
            </a:r>
            <a:r>
              <a:rPr b="0" lang="el-GR" sz="1600" strike="noStrike" u="none">
                <a:solidFill>
                  <a:srgbClr val="dc2300"/>
                </a:solidFill>
                <a:effectLst/>
                <a:uFillTx/>
                <a:latin typeface="Calibri"/>
              </a:rPr>
              <a:t>pthread_cond_destroy(&amp;cond);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0720" indent="-343080" defTabSz="914400">
              <a:lnSpc>
                <a:spcPct val="100000"/>
              </a:lnSpc>
              <a:spcBef>
                <a:spcPts val="320"/>
              </a:spcBef>
              <a:buClr>
                <a:srgbClr val="dc2300"/>
              </a:buClr>
              <a:buFont typeface="OpenSymbol"/>
              <a:buAutoNum type="arabicPeriod"/>
              <a:tabLst>
                <a:tab algn="l" pos="457200"/>
                <a:tab algn="l" pos="914400"/>
                <a:tab algn="l" pos="1371600"/>
                <a:tab algn="l" pos="1828800"/>
                <a:tab algn="l" pos="2286000"/>
                <a:tab algn="l" pos="2743200"/>
                <a:tab algn="l" pos="3200400"/>
                <a:tab algn="l" pos="3657600"/>
              </a:tabLst>
            </a:pPr>
            <a:r>
              <a:rPr b="0" lang="el-GR" sz="1600" strike="noStrike" u="none">
                <a:solidFill>
                  <a:srgbClr val="dc2300"/>
                </a:solidFill>
                <a:effectLst/>
                <a:uFillTx/>
                <a:latin typeface="Calibri"/>
              </a:rPr>
              <a:t>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Line 1"/>
          <p:cNvSpPr/>
          <p:nvPr/>
        </p:nvSpPr>
        <p:spPr>
          <a:xfrm flipH="1">
            <a:off x="6948360" y="1463400"/>
            <a:ext cx="642960" cy="549360"/>
          </a:xfrm>
          <a:prstGeom prst="line">
            <a:avLst/>
          </a:prstGeom>
          <a:ln w="9360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l-G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2" name="Rectangle 1"/>
          <p:cNvSpPr/>
          <p:nvPr/>
        </p:nvSpPr>
        <p:spPr>
          <a:xfrm>
            <a:off x="7726680" y="870480"/>
            <a:ext cx="1645200" cy="957600"/>
          </a:xfrm>
          <a:prstGeom prst="rect">
            <a:avLst/>
          </a:prstGeom>
          <a:solidFill>
            <a:srgbClr val="ffff66"/>
          </a:solidFill>
          <a:ln w="9360">
            <a:solidFill>
              <a:srgbClr val="8080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57240" bIns="45000" anchor="ctr">
            <a:noAutofit/>
          </a:bodyPr>
          <a:p>
            <a:pPr algn="just" defTabSz="914400">
              <a:lnSpc>
                <a:spcPct val="100000"/>
              </a:lnSpc>
              <a:tabLst>
                <a:tab algn="l" pos="457200"/>
                <a:tab algn="l" pos="914400"/>
                <a:tab algn="l" pos="13716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“while” αντί για “if“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457200"/>
                <a:tab algn="l" pos="914400"/>
                <a:tab algn="l" pos="13716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ώστε να αντιμετωπί-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457200"/>
                <a:tab algn="l" pos="914400"/>
                <a:tab algn="l" pos="13716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σουμε spurious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457200"/>
                <a:tab algn="l" pos="914400"/>
                <a:tab algn="l" pos="137160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wakeups!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Box 22"/>
          <p:cNvSpPr/>
          <p:nvPr/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C18A289-0CD6-46F1-8E90-542193245A71}" type="slidenum">
              <a:rPr b="0" lang="el-GR" sz="14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 Fallback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 Box 2"/>
          <p:cNvSpPr/>
          <p:nvPr/>
        </p:nvSpPr>
        <p:spPr>
          <a:xfrm>
            <a:off x="34920" y="1268280"/>
            <a:ext cx="4751640" cy="374364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72000" rIns="108000" tIns="108000" bIns="108000" anchor="t">
            <a:noAutofit/>
          </a:bodyPr>
          <a:p>
            <a:pPr marL="165240" indent="-216000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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1" lang="en-US" sz="20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Producer</a:t>
            </a: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: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defTabSz="914400">
              <a:lnSpc>
                <a:spcPct val="100000"/>
              </a:lnSpc>
              <a:spcBef>
                <a:spcPts val="400"/>
              </a:spcBef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pthread_mutex_lock (&amp;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M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((in + 1) % n == out)</a:t>
            </a:r>
            <a:br>
              <a:rPr sz="1600"/>
            </a:b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pthread_cond_wait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(&amp;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Out_CV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,</a:t>
            </a: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M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b [in] = v;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in = (in + 1) % n;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pthread_cond_signal (&amp;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In_CV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);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pthread_mutex_unlock (&amp;M);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indent="-2160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defTabSz="914400">
              <a:lnSpc>
                <a:spcPct val="100000"/>
              </a:lnSpc>
              <a:spcBef>
                <a:spcPts val="400"/>
              </a:spcBef>
              <a:tabLst>
                <a:tab algn="l" pos="165240"/>
                <a:tab algn="l" pos="1079640"/>
                <a:tab algn="l" pos="1994040"/>
                <a:tab algn="l" pos="2908440"/>
                <a:tab algn="l" pos="3822840"/>
                <a:tab algn="l" pos="4737240"/>
                <a:tab algn="l" pos="5651640"/>
                <a:tab algn="l" pos="6566040"/>
                <a:tab algn="l" pos="7480440"/>
                <a:tab algn="l" pos="8394840"/>
                <a:tab algn="l" pos="9309240"/>
                <a:tab algn="l" pos="1022364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5" name="Group 3"/>
          <p:cNvGrpSpPr/>
          <p:nvPr/>
        </p:nvGrpSpPr>
        <p:grpSpPr>
          <a:xfrm>
            <a:off x="3203280" y="1628640"/>
            <a:ext cx="908640" cy="710640"/>
            <a:chOff x="3203280" y="1628640"/>
            <a:chExt cx="908640" cy="710640"/>
          </a:xfrm>
        </p:grpSpPr>
        <p:sp>
          <p:nvSpPr>
            <p:cNvPr id="246" name="Rectangle 4"/>
            <p:cNvSpPr/>
            <p:nvPr/>
          </p:nvSpPr>
          <p:spPr>
            <a:xfrm>
              <a:off x="3227400" y="1628640"/>
              <a:ext cx="884520" cy="36828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en-US" sz="18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Mutex</a:t>
              </a:r>
              <a:endPara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47" name="AutoShape 5"/>
            <p:cNvCxnSpPr>
              <a:stCxn id="246" idx="2"/>
            </p:cNvCxnSpPr>
            <p:nvPr/>
          </p:nvCxnSpPr>
          <p:spPr>
            <a:xfrm flipH="1">
              <a:off x="3203280" y="1996920"/>
              <a:ext cx="466560" cy="342720"/>
            </a:xfrm>
            <a:prstGeom prst="straightConnector1">
              <a:avLst/>
            </a:prstGeom>
            <a:ln w="25560">
              <a:solidFill>
                <a:srgbClr val="000000"/>
              </a:solidFill>
              <a:miter/>
              <a:tailEnd len="med" type="triangle" w="med"/>
            </a:ln>
          </p:spPr>
        </p:cxnSp>
      </p:grpSp>
      <p:cxnSp>
        <p:nvCxnSpPr>
          <p:cNvPr id="248" name="AutoShape 6"/>
          <p:cNvCxnSpPr>
            <a:stCxn id="246" idx="2"/>
          </p:cNvCxnSpPr>
          <p:nvPr/>
        </p:nvCxnSpPr>
        <p:spPr>
          <a:xfrm>
            <a:off x="3669480" y="1996920"/>
            <a:ext cx="327600" cy="857160"/>
          </a:xfrm>
          <a:prstGeom prst="straightConnector1">
            <a:avLst/>
          </a:prstGeom>
          <a:ln w="2556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249" name="Text Box 7"/>
          <p:cNvSpPr/>
          <p:nvPr/>
        </p:nvSpPr>
        <p:spPr>
          <a:xfrm>
            <a:off x="4860000" y="1268280"/>
            <a:ext cx="4210200" cy="3743640"/>
          </a:xfrm>
          <a:prstGeom prst="rect">
            <a:avLst/>
          </a:prstGeom>
          <a:solidFill>
            <a:srgbClr val="f2f2f2"/>
          </a:solidFill>
          <a:ln w="255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72000" rIns="216000" tIns="108000" bIns="108000" anchor="t">
            <a:noAutofit/>
          </a:bodyPr>
          <a:p>
            <a:pPr marL="457200" indent="-457200" defTabSz="9144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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1" lang="en-US" sz="20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Consumer</a:t>
            </a: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: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tabLst>
                <a:tab algn="l" pos="0"/>
              </a:tabLst>
            </a:pP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while (true) {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pthread_mutex_lock (&amp;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M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)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while (in == out)  </a:t>
            </a: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br>
              <a:rPr sz="1600"/>
            </a:b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pthread_cond_wait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	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	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	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(&amp;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In_CV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,</a:t>
            </a: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&amp;M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w = b [out];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  out = (out + 1) % n;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pthread_cond_signal</a:t>
            </a:r>
            <a:br>
              <a:rPr sz="1600"/>
            </a:b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l-GR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                 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(&amp;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Out_CV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);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c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 pthread_mutex_</a:t>
            </a:r>
            <a:r>
              <a:rPr b="0" lang="en-US" sz="15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unlock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(</a:t>
            </a:r>
            <a:r>
              <a:rPr b="1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&amp;M</a:t>
            </a:r>
            <a:r>
              <a:rPr b="0" lang="en-US" sz="1600" strike="noStrike" u="none">
                <a:solidFill>
                  <a:srgbClr val="c00000"/>
                </a:solidFill>
                <a:effectLst/>
                <a:uFillTx/>
                <a:latin typeface="Courier New"/>
                <a:ea typeface="Droid Sans Fallback"/>
              </a:rPr>
              <a:t>);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l-GR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 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57200" defTabSz="914400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AutoNum type="arabicPeriod"/>
              <a:tabLst>
                <a:tab algn="l" pos="457200"/>
                <a:tab algn="l" pos="1371600"/>
                <a:tab algn="l" pos="2286000"/>
                <a:tab algn="l" pos="3200400"/>
                <a:tab algn="l" pos="4114800"/>
                <a:tab algn="l" pos="5029200"/>
                <a:tab algn="l" pos="5943600"/>
                <a:tab algn="l" pos="6858000"/>
                <a:tab algn="l" pos="7772400"/>
                <a:tab algn="l" pos="8686800"/>
                <a:tab algn="l" pos="9601200"/>
                <a:tab algn="l" pos="10515600"/>
              </a:tabLst>
            </a:pP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Courier New"/>
                <a:ea typeface="Droid Sans Fallback"/>
              </a:rPr>
              <a:t>}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50" name="Group 8"/>
          <p:cNvGrpSpPr/>
          <p:nvPr/>
        </p:nvGrpSpPr>
        <p:grpSpPr>
          <a:xfrm>
            <a:off x="3924000" y="2951280"/>
            <a:ext cx="2615760" cy="2040840"/>
            <a:chOff x="3924000" y="2951280"/>
            <a:chExt cx="2615760" cy="2040840"/>
          </a:xfrm>
        </p:grpSpPr>
        <p:cxnSp>
          <p:nvCxnSpPr>
            <p:cNvPr id="251" name="AutoShape 9"/>
            <p:cNvCxnSpPr/>
            <p:nvPr/>
          </p:nvCxnSpPr>
          <p:spPr>
            <a:xfrm flipH="1" flipV="1">
              <a:off x="3924000" y="4005000"/>
              <a:ext cx="708120" cy="638280"/>
            </a:xfrm>
            <a:prstGeom prst="straightConnector1">
              <a:avLst/>
            </a:prstGeom>
            <a:ln w="2556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252" name="Rectangle 10"/>
            <p:cNvSpPr/>
            <p:nvPr/>
          </p:nvSpPr>
          <p:spPr>
            <a:xfrm>
              <a:off x="4313160" y="4654440"/>
              <a:ext cx="2226600" cy="33768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en-US" sz="16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Condition Variable 2</a:t>
              </a:r>
              <a:endPara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53" name="AutoShape 1"/>
            <p:cNvCxnSpPr>
              <a:stCxn id="251" idx="2"/>
            </p:cNvCxnSpPr>
            <p:nvPr/>
          </p:nvCxnSpPr>
          <p:spPr>
            <a:xfrm flipV="1">
              <a:off x="4631760" y="2951280"/>
              <a:ext cx="905760" cy="1692000"/>
            </a:xfrm>
            <a:prstGeom prst="straightConnector1">
              <a:avLst/>
            </a:prstGeom>
            <a:ln w="25560">
              <a:solidFill>
                <a:srgbClr val="000000"/>
              </a:solidFill>
              <a:miter/>
              <a:tailEnd len="med" type="triangle" w="med"/>
            </a:ln>
          </p:spPr>
        </p:cxnSp>
      </p:grpSp>
      <p:grpSp>
        <p:nvGrpSpPr>
          <p:cNvPr id="254" name="Group 11"/>
          <p:cNvGrpSpPr/>
          <p:nvPr/>
        </p:nvGrpSpPr>
        <p:grpSpPr>
          <a:xfrm>
            <a:off x="2585880" y="3068280"/>
            <a:ext cx="2226600" cy="441360"/>
            <a:chOff x="2585880" y="3068280"/>
            <a:chExt cx="2226600" cy="441360"/>
          </a:xfrm>
        </p:grpSpPr>
        <p:cxnSp>
          <p:nvCxnSpPr>
            <p:cNvPr id="255" name="AutoShape 12"/>
            <p:cNvCxnSpPr>
              <a:stCxn id="256" idx="0"/>
            </p:cNvCxnSpPr>
            <p:nvPr/>
          </p:nvCxnSpPr>
          <p:spPr>
            <a:xfrm flipH="1" flipV="1">
              <a:off x="3506760" y="3068280"/>
              <a:ext cx="192600" cy="104040"/>
            </a:xfrm>
            <a:prstGeom prst="straightConnector1">
              <a:avLst/>
            </a:prstGeom>
            <a:ln w="25560">
              <a:solidFill>
                <a:srgbClr val="000000"/>
              </a:solidFill>
              <a:miter/>
              <a:tailEnd len="med" type="triangle" w="med"/>
            </a:ln>
          </p:spPr>
        </p:cxnSp>
        <p:sp>
          <p:nvSpPr>
            <p:cNvPr id="256" name="Rectangle 13"/>
            <p:cNvSpPr/>
            <p:nvPr/>
          </p:nvSpPr>
          <p:spPr>
            <a:xfrm>
              <a:off x="2585880" y="3171960"/>
              <a:ext cx="2226600" cy="33768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t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en-US" sz="1600" strike="noStrike" u="none">
                  <a:solidFill>
                    <a:srgbClr val="000000"/>
                  </a:solidFill>
                  <a:effectLst/>
                  <a:uFillTx/>
                  <a:latin typeface="Calibri"/>
                  <a:ea typeface="Droid Sans Fallback"/>
                </a:rPr>
                <a:t>Condition Variable 1</a:t>
              </a:r>
              <a:endParaRPr b="0" lang="en-US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57" name="Text Box 14"/>
          <p:cNvSpPr/>
          <p:nvPr/>
        </p:nvSpPr>
        <p:spPr>
          <a:xfrm>
            <a:off x="6553080" y="6356520"/>
            <a:ext cx="213228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E4767E8-B787-4EDC-94FA-855A65C52C04}" type="slidenum">
              <a:rPr b="0" lang="el-GR" sz="1200" strike="noStrike" u="none">
                <a:solidFill>
                  <a:srgbClr val="898989"/>
                </a:solidFill>
                <a:effectLst/>
                <a:uFillTx/>
                <a:latin typeface="Calibri"/>
                <a:ea typeface="Droid San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-228600" y="274680"/>
            <a:ext cx="937188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3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Παραγωγός-Καταναλωτής:</a:t>
            </a:r>
            <a:br>
              <a:rPr sz="3200"/>
            </a:br>
            <a:r>
              <a:rPr b="1" lang="el-GR" sz="3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Συγχρονισμός με </a:t>
            </a:r>
            <a:r>
              <a:rPr b="1" lang="en-US" sz="3200" strike="noStrike" u="none">
                <a:solidFill>
                  <a:srgbClr val="000000"/>
                </a:solidFill>
                <a:effectLst/>
                <a:uFillTx/>
                <a:latin typeface="Calibri"/>
                <a:ea typeface="Droid Sans"/>
              </a:rPr>
              <a:t>condition variables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2" dur="indefinite" restart="never" nodeType="tmRoot">
          <p:childTnLst>
            <p:seq>
              <p:cTn id="43" dur="indefinite" nodeType="mainSeq">
                <p:childTnLst>
                  <p:par>
                    <p:cTn id="44" nodeType="clickEffect" fill="hold">
                      <p:stCondLst>
                        <p:cond delay="indefinite"/>
                      </p:stCondLst>
                      <p:childTnLst>
                        <p:par>
                          <p:cTn id="45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nodeType="clickEffect" fill="hold">
                      <p:stCondLst>
                        <p:cond delay="indefinite"/>
                      </p:stCondLst>
                      <p:childTnLst>
                        <p:par>
                          <p:cTn id="49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5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nodeType="afterEffect" fill="hold">
                            <p:stCondLst>
                              <p:cond delay="1"/>
                            </p:stCondLst>
                            <p:childTnLst>
                              <p:par>
                                <p:cTn id="53" nodeType="after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nodeType="clickEffect" fill="hold">
                      <p:stCondLst>
                        <p:cond delay="indefinite"/>
                      </p:stCondLst>
                      <p:childTnLst>
                        <p:par>
                          <p:cTn id="5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nodeType="clickEffect" fill="hold">
                      <p:stCondLst>
                        <p:cond delay="indefinite"/>
                      </p:stCondLst>
                      <p:childTnLst>
                        <p:par>
                          <p:cTn id="6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nodeType="clickEffect" fill="hold">
                      <p:stCondLst>
                        <p:cond delay="indefinite"/>
                      </p:stCondLst>
                      <p:childTnLst>
                        <p:par>
                          <p:cTn id="7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2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nodeType="clickEffect" fill="hold">
                      <p:stCondLst>
                        <p:cond delay="indefinite"/>
                      </p:stCondLst>
                      <p:childTnLst>
                        <p:par>
                          <p:cTn id="7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2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2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nodeType="clickEffect" fill="hold">
                      <p:stCondLst>
                        <p:cond delay="indefinite"/>
                      </p:stCondLst>
                      <p:childTnLst>
                        <p:par>
                          <p:cTn id="9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nodeType="clickEffect" fill="hold">
                      <p:stCondLst>
                        <p:cond delay="indefinite"/>
                      </p:stCondLst>
                      <p:childTnLst>
                        <p:par>
                          <p:cTn id="9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nodeType="clickEffect" fill="hold">
                      <p:stCondLst>
                        <p:cond delay="indefinite"/>
                      </p:stCondLst>
                      <p:childTnLst>
                        <p:par>
                          <p:cTn id="10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nodeType="with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7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Κοινά Σφάλματα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(1/2)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Οι μεταβλητές συνθήκης σχετίζονται με </a:t>
            </a: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Πρέπει να αναφέρεται το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στις πράξεις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Πρέπει να έχουμε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κλειδώσει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το </a:t>
            </a: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mutex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Άρα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wait/signal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πρέπει να είναι μέσα σε</a:t>
            </a: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lock/unlock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Το ότι ξυπνήσαμε δεν είναι σίγουρα σωστό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Μπορεί η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συνθήκη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να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μην ικανοποιείται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Μπορεί να ξύπνησαν πολλά νήματα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Πρέπει τα </a:t>
            </a: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wait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να είναι </a:t>
            </a: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μέσα σε </a:t>
            </a:r>
            <a:r>
              <a:rPr b="1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while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Ελέγχονται κάθε φορά που ξυπνάμε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160" cy="114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Κοινά Σφάλματα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(2/2)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160" cy="452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Προσοχή στη μνήμη!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1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Δεν επιστρέφουμε</a:t>
            </a: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τοπική μνήμη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Οι τοπικές μεταβλητές χάνονται με τη συνάρτηση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Άρα </a:t>
            </a:r>
            <a:r>
              <a:rPr b="1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εξαφανίζονται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στο τέλος του νήματος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Είτε καθολικές μεταβλητές, είτε δυναμική μνήμη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–"/>
            </a:pPr>
            <a:r>
              <a:rPr b="0" lang="el-G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Προσέχουμε τη δυναμική μνήμη (malloc)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Να μην δημιουργείται </a:t>
            </a:r>
            <a:r>
              <a:rPr b="1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μόνο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στο νήμα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Πρέπει να </a:t>
            </a:r>
            <a:r>
              <a:rPr b="1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απελευθερώνεται (free) </a:t>
            </a:r>
            <a:r>
              <a:rPr b="0" lang="el-G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κάπου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0960" cy="146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Τέλος Φροντιστηριακής Ενότητας </a:t>
            </a:r>
            <a:r>
              <a:rPr b="1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</a:t>
            </a:r>
            <a:r>
              <a:rPr b="1" lang="el-GR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3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subTitle"/>
          </p:nvPr>
        </p:nvSpPr>
        <p:spPr>
          <a:xfrm>
            <a:off x="683640" y="3886200"/>
            <a:ext cx="7775280" cy="175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Μάθημα: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Λειτουργικά Συστήματα, 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Φροντιστηριακή Ενότητα </a:t>
            </a: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# 3</a:t>
            </a: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: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Εισαγωγή στα νήματα με </a:t>
            </a: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POSIX Threads (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Μέρος 1</a:t>
            </a:r>
            <a:r>
              <a:rPr b="0" lang="el-GR" sz="2000" strike="noStrike" u="none" baseline="30000">
                <a:solidFill>
                  <a:schemeClr val="dk1"/>
                </a:solidFill>
                <a:effectLst/>
                <a:uFillTx/>
                <a:latin typeface="Calibri"/>
              </a:rPr>
              <a:t>ο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Τμήμα: </a:t>
            </a:r>
            <a:r>
              <a:rPr b="0" lang="el-G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Πληροφορικής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5" name="Picture 26" descr="Λογότυπο για Άδειες χρήσης Creative Commons BY-NC-ND"/>
          <p:cNvPicPr/>
          <p:nvPr/>
        </p:nvPicPr>
        <p:blipFill>
          <a:blip r:embed="rId1"/>
          <a:stretch/>
        </p:blipFill>
        <p:spPr>
          <a:xfrm>
            <a:off x="1619640" y="5835960"/>
            <a:ext cx="1533960" cy="53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6" name="Picture 3" descr="Λογότυπο Επιχειρησιακού Προγράμματος Εκπαίδευση και Δια βίου Μάθηση του Υπουργείου Παιδείας ΕΣΠΑ 2007-2013 με τη σημαία της Ευρωπαϊκής Ένωσης, το οποίο συγχρηματοδοτείται από την Ευρωπαϊκή Ένωση (Ευρωπαϊκό Κοινωνικό Ταμείο) και από εθνικούς πόρους."/>
          <p:cNvPicPr/>
          <p:nvPr/>
        </p:nvPicPr>
        <p:blipFill>
          <a:blip r:embed="rId2"/>
          <a:stretch/>
        </p:blipFill>
        <p:spPr>
          <a:xfrm>
            <a:off x="3223800" y="5591520"/>
            <a:ext cx="4308840" cy="102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category>Προγραμματισμός συστημάτων με C</cp:category>
  <dc:description>Βοηθός μαθήματος: Ξενοφών Βασιλάκος_x005F_x000d_
_x005F_x000d_
Διδάσκων: Γεώργιος Ξυλωμένος</dc:description>
  <cp:keywords>Προγραμματιστική γλώσσα C Διεργασίες fork dup dup2 exec Προγραμματισμός συστημάτων</cp:keywords>
  <dc:language>en-US</dc:language>
  <dc:subject>Λειτουργικά Συστήματα</dc:subject>
  <dc:title>Διαχείριση μνήμης και διεργασίες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27</vt:r8>
  </property>
  <property fmtid="{D5CDD505-2E9C-101B-9397-08002B2CF9AE}" pid="3" name="PresentationFormat">
    <vt:lpwstr>On-screen Show (4:3)</vt:lpwstr>
  </property>
  <property fmtid="{D5CDD505-2E9C-101B-9397-08002B2CF9AE}" pid="4" name="Slides">
    <vt:r8>33</vt:r8>
  </property>
</Properties>
</file>