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2.xml" ContentType="application/vnd.openxmlformats-officedocument.presentationml.slideMaster+xml"/>
  <Override PartName="/ppt/slideMasters/_rels/slideMaster9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11.xml.rels" ContentType="application/vnd.openxmlformats-package.relationships+xml"/>
  <Override PartName="/ppt/slideMasters/slideMaster14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presProps.xml" ContentType="application/vnd.openxmlformats-officedocument.presentationml.presProps+xml"/>
  <Override PartName="/ppt/theme/theme10.xml" ContentType="application/vnd.openxmlformats-officedocument.theme+xml"/>
  <Override PartName="/ppt/theme/theme9.xml" ContentType="application/vnd.openxmlformats-officedocument.theme+xml"/>
  <Override PartName="/ppt/theme/theme15.xml" ContentType="application/vnd.openxmlformats-officedocument.theme+xml"/>
  <Override PartName="/ppt/theme/theme5.xml" ContentType="application/vnd.openxmlformats-officedocument.theme+xml"/>
  <Override PartName="/ppt/theme/theme14.xml" ContentType="application/vnd.openxmlformats-officedocument.theme+xml"/>
  <Override PartName="/ppt/theme/theme4.xml" ContentType="application/vnd.openxmlformats-officedocument.theme+xml"/>
  <Override PartName="/ppt/theme/theme1.xml" ContentType="application/vnd.openxmlformats-officedocument.theme+xml"/>
  <Override PartName="/ppt/theme/theme11.xml" ContentType="application/vnd.openxmlformats-officedocument.theme+xml"/>
  <Override PartName="/ppt/theme/theme2.xml" ContentType="application/vnd.openxmlformats-officedocument.theme+xml"/>
  <Override PartName="/ppt/theme/theme12.xml" ContentType="application/vnd.openxmlformats-officedocument.theme+xml"/>
  <Override PartName="/ppt/theme/theme3.xml" ContentType="application/vnd.openxmlformats-officedocument.theme+xml"/>
  <Override PartName="/ppt/theme/theme13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7.xml.rels" ContentType="application/vnd.openxmlformats-package.relationships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_rels/presentation.xml.rels" ContentType="application/vnd.openxmlformats-package.relationships+xml"/>
  <Override PartName="/ppt/media/image1.jpeg" ContentType="image/jpeg"/>
  <Override PartName="/ppt/media/image10.png" ContentType="image/png"/>
  <Override PartName="/ppt/media/image2.png" ContentType="image/png"/>
  <Override PartName="/ppt/media/image3.jpeg" ContentType="image/jpeg"/>
  <Override PartName="/ppt/media/image4.png" ContentType="image/png"/>
  <Override PartName="/ppt/media/image5.png" ContentType="image/png"/>
  <Override PartName="/ppt/media/image6.jpeg" ContentType="image/jpeg"/>
  <Override PartName="/ppt/media/image9.png" ContentType="image/png"/>
  <Override PartName="/ppt/media/image13.png" ContentType="image/png"/>
  <Override PartName="/ppt/media/image7.png" ContentType="image/png"/>
  <Override PartName="/ppt/media/image11.png" ContentType="image/png"/>
  <Override PartName="/ppt/media/image8.png" ContentType="image/png"/>
  <Override PartName="/ppt/media/image12.png" ContentType="image/png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25.xml" ContentType="application/vnd.openxmlformats-officedocument.presentationml.slide+xml"/>
  <Override PartName="/ppt/slides/slide37.xml" ContentType="application/vnd.openxmlformats-officedocument.presentationml.slide+xml"/>
  <Override PartName="/ppt/slides/_rels/slide10.xml.rels" ContentType="application/vnd.openxmlformats-package.relationships+xml"/>
  <Override PartName="/ppt/slides/_rels/slide17.xml.rels" ContentType="application/vnd.openxmlformats-package.relationships+xml"/>
  <Override PartName="/ppt/slides/_rels/slide9.xml.rels" ContentType="application/vnd.openxmlformats-package.relationships+xml"/>
  <Override PartName="/ppt/slides/_rels/slide26.xml.rels" ContentType="application/vnd.openxmlformats-package.relationships+xml"/>
  <Override PartName="/ppt/slides/_rels/slide11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18.xml.rels" ContentType="application/vnd.openxmlformats-package.relationships+xml"/>
  <Override PartName="/ppt/slides/_rels/slide12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19.xml.rels" ContentType="application/vnd.openxmlformats-package.relationships+xml"/>
  <Override PartName="/ppt/slides/_rels/slide34.xml.rels" ContentType="application/vnd.openxmlformats-package.relationships+xml"/>
  <Override PartName="/ppt/slides/_rels/slide33.xml.rels" ContentType="application/vnd.openxmlformats-package.relationships+xml"/>
  <Override PartName="/ppt/slides/_rels/slide32.xml.rels" ContentType="application/vnd.openxmlformats-package.relationships+xml"/>
  <Override PartName="/ppt/slides/_rels/slide31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28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27.xml.rels" ContentType="application/vnd.openxmlformats-package.relationships+xml"/>
  <Override PartName="/ppt/slides/_rels/slide16.xml.rels" ContentType="application/vnd.openxmlformats-package.relationships+xml"/>
  <Override PartName="/ppt/slides/_rels/slide1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37.xml.rels" ContentType="application/vnd.openxmlformats-package.relationships+xml"/>
  <Override PartName="/ppt/slides/_rels/slide35.xml.rels" ContentType="application/vnd.openxmlformats-package.relationships+xml"/>
  <Override PartName="/ppt/slides/_rels/slide8.xml.rels" ContentType="application/vnd.openxmlformats-package.relationships+xml"/>
  <Override PartName="/ppt/slides/_rels/slide25.xml.rels" ContentType="application/vnd.openxmlformats-package.relationships+xml"/>
  <Override PartName="/ppt/slides/_rels/slide38.xml.rels" ContentType="application/vnd.openxmlformats-package.relationships+xml"/>
  <Override PartName="/ppt/slides/_rels/slide40.xml.rels" ContentType="application/vnd.openxmlformats-package.relationships+xml"/>
  <Override PartName="/ppt/slides/_rels/slide39.xml.rels" ContentType="application/vnd.openxmlformats-package.relationships+xml"/>
  <Override PartName="/ppt/slides/_rels/slide41.xml.rels" ContentType="application/vnd.openxmlformats-package.relationships+xml"/>
  <Override PartName="/ppt/slides/_rels/slide7.xml.rels" ContentType="application/vnd.openxmlformats-package.relationships+xml"/>
  <Override PartName="/ppt/slides/_rels/slide24.xml.rels" ContentType="application/vnd.openxmlformats-package.relationships+xml"/>
  <Override PartName="/ppt/slides/_rels/slide6.xml.rels" ContentType="application/vnd.openxmlformats-package.relationships+xml"/>
  <Override PartName="/ppt/slides/_rels/slide23.xml.rels" ContentType="application/vnd.openxmlformats-package.relationships+xml"/>
  <Override PartName="/ppt/slides/_rels/slide13.xml.rels" ContentType="application/vnd.openxmlformats-package.relationships+xml"/>
  <Override PartName="/ppt/slides/_rels/slide22.xml.rels" ContentType="application/vnd.openxmlformats-package.relationships+xml"/>
  <Override PartName="/ppt/slides/_rels/slide5.xml.rels" ContentType="application/vnd.openxmlformats-package.relationships+xml"/>
  <Override PartName="/ppt/slides/slide38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41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notesSlides/_rels/notesSlide24.xml.rels" ContentType="application/vnd.openxmlformats-package.relationships+xml"/>
  <Override PartName="/ppt/notesSlides/_rels/notesSlide8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23.xml.rels" ContentType="application/vnd.openxmlformats-package.relationships+xml"/>
  <Override PartName="/ppt/notesSlides/_rels/notesSlide22.xml.rels" ContentType="application/vnd.openxmlformats-package.relationships+xml"/>
  <Override PartName="/ppt/notesSlides/_rels/notesSlide36.xml.rels" ContentType="application/vnd.openxmlformats-package.relationships+xml"/>
  <Override PartName="/ppt/notesSlides/_rels/notesSlide35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2.xml.rels" ContentType="application/vnd.openxmlformats-package.relationships+xml"/>
  <Override PartName="/ppt/notesSlides/_rels/notesSlide32.xml.rels" ContentType="application/vnd.openxmlformats-package.relationships+xml"/>
  <Override PartName="/ppt/notesSlides/_rels/notesSlide37.xml.rels" ContentType="application/vnd.openxmlformats-package.relationships+xml"/>
  <Override PartName="/ppt/notesSlides/_rels/notesSlide4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25.xml.rels" ContentType="application/vnd.openxmlformats-package.relationships+xml"/>
  <Override PartName="/ppt/notesSlides/_rels/notesSlide26.xml.rels" ContentType="application/vnd.openxmlformats-package.relationships+xml"/>
  <Override PartName="/ppt/notesSlides/_rels/notesSlide33.xml.rels" ContentType="application/vnd.openxmlformats-package.relationships+xml"/>
  <Override PartName="/ppt/notesSlides/_rels/notesSlide34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1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38.xml.rels" ContentType="application/vnd.openxmlformats-package.relationships+xml"/>
  <Override PartName="/ppt/notesSlides/_rels/notesSlide41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3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29.xml.rels" ContentType="application/vnd.openxmlformats-package.relationships+xml"/>
  <Override PartName="/ppt/notesSlides/_rels/notesSlide31.xml.rels" ContentType="application/vnd.openxmlformats-package.relationships+xml"/>
  <Override PartName="/ppt/notesSlides/_rels/notesSlide28.xml.rels" ContentType="application/vnd.openxmlformats-package.relationships+xml"/>
  <Override PartName="/ppt/notesSlides/_rels/notesSlide30.xml.rels" ContentType="application/vnd.openxmlformats-package.relationships+xml"/>
  <Override PartName="/ppt/notesSlides/_rels/notesSlide27.xml.rels" ContentType="application/vnd.openxmlformats-package.relationships+xml"/>
  <Override PartName="/ppt/notesSlides/_rels/notesSlide9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19.xml.rels" ContentType="application/vnd.openxmlformats-package.relationships+xml"/>
  <Override PartName="/ppt/notesSlides/notesSlide34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3" r:id="rId4"/>
    <p:sldMasterId id="2147483656" r:id="rId5"/>
    <p:sldMasterId id="2147483658" r:id="rId6"/>
    <p:sldMasterId id="2147483660" r:id="rId7"/>
    <p:sldMasterId id="2147483662" r:id="rId8"/>
    <p:sldMasterId id="2147483664" r:id="rId9"/>
    <p:sldMasterId id="2147483666" r:id="rId10"/>
    <p:sldMasterId id="2147483668" r:id="rId11"/>
    <p:sldMasterId id="2147483670" r:id="rId12"/>
    <p:sldMasterId id="2147483672" r:id="rId13"/>
    <p:sldMasterId id="2147483673" r:id="rId14"/>
    <p:sldMasterId id="2147483674" r:id="rId15"/>
  </p:sldMasterIdLst>
  <p:notesMasterIdLst>
    <p:notesMasterId r:id="rId16"/>
  </p:notesMasterIdLst>
  <p:sldIdLst>
    <p:sldId id="256" r:id="rId17"/>
    <p:sldId id="257" r:id="rId18"/>
    <p:sldId id="258" r:id="rId19"/>
    <p:sldId id="259" r:id="rId20"/>
    <p:sldId id="260" r:id="rId21"/>
    <p:sldId id="261" r:id="rId22"/>
    <p:sldId id="262" r:id="rId23"/>
    <p:sldId id="263" r:id="rId24"/>
    <p:sldId id="264" r:id="rId25"/>
    <p:sldId id="265" r:id="rId26"/>
    <p:sldId id="266" r:id="rId27"/>
    <p:sldId id="267" r:id="rId28"/>
    <p:sldId id="268" r:id="rId29"/>
    <p:sldId id="269" r:id="rId30"/>
    <p:sldId id="270" r:id="rId31"/>
    <p:sldId id="271" r:id="rId32"/>
    <p:sldId id="272" r:id="rId33"/>
    <p:sldId id="273" r:id="rId34"/>
    <p:sldId id="274" r:id="rId35"/>
    <p:sldId id="275" r:id="rId36"/>
    <p:sldId id="276" r:id="rId37"/>
    <p:sldId id="277" r:id="rId38"/>
    <p:sldId id="278" r:id="rId39"/>
    <p:sldId id="279" r:id="rId40"/>
    <p:sldId id="280" r:id="rId41"/>
    <p:sldId id="281" r:id="rId42"/>
    <p:sldId id="282" r:id="rId43"/>
    <p:sldId id="283" r:id="rId44"/>
    <p:sldId id="284" r:id="rId45"/>
    <p:sldId id="285" r:id="rId46"/>
    <p:sldId id="286" r:id="rId47"/>
    <p:sldId id="287" r:id="rId48"/>
    <p:sldId id="288" r:id="rId49"/>
    <p:sldId id="289" r:id="rId50"/>
    <p:sldId id="290" r:id="rId51"/>
    <p:sldId id="291" r:id="rId52"/>
    <p:sldId id="292" r:id="rId53"/>
    <p:sldId id="293" r:id="rId54"/>
    <p:sldId id="294" r:id="rId55"/>
    <p:sldId id="295" r:id="rId56"/>
    <p:sldId id="296" r:id="rId57"/>
  </p:sldIdLst>
  <p:sldSz cx="9144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notesMaster" Target="notesMasters/notesMaster1.xml"/><Relationship Id="rId17" Type="http://schemas.openxmlformats.org/officeDocument/2006/relationships/slide" Target="slides/slide1.xml"/><Relationship Id="rId18" Type="http://schemas.openxmlformats.org/officeDocument/2006/relationships/slide" Target="slides/slide2.xml"/><Relationship Id="rId19" Type="http://schemas.openxmlformats.org/officeDocument/2006/relationships/slide" Target="slides/slide3.xml"/><Relationship Id="rId20" Type="http://schemas.openxmlformats.org/officeDocument/2006/relationships/slide" Target="slides/slide4.xml"/><Relationship Id="rId21" Type="http://schemas.openxmlformats.org/officeDocument/2006/relationships/slide" Target="slides/slide5.xml"/><Relationship Id="rId22" Type="http://schemas.openxmlformats.org/officeDocument/2006/relationships/slide" Target="slides/slide6.xml"/><Relationship Id="rId23" Type="http://schemas.openxmlformats.org/officeDocument/2006/relationships/slide" Target="slides/slide7.xml"/><Relationship Id="rId24" Type="http://schemas.openxmlformats.org/officeDocument/2006/relationships/slide" Target="slides/slide8.xml"/><Relationship Id="rId25" Type="http://schemas.openxmlformats.org/officeDocument/2006/relationships/slide" Target="slides/slide9.xml"/><Relationship Id="rId26" Type="http://schemas.openxmlformats.org/officeDocument/2006/relationships/slide" Target="slides/slide10.xml"/><Relationship Id="rId27" Type="http://schemas.openxmlformats.org/officeDocument/2006/relationships/slide" Target="slides/slide11.xml"/><Relationship Id="rId28" Type="http://schemas.openxmlformats.org/officeDocument/2006/relationships/slide" Target="slides/slide12.xml"/><Relationship Id="rId29" Type="http://schemas.openxmlformats.org/officeDocument/2006/relationships/slide" Target="slides/slide13.xml"/><Relationship Id="rId30" Type="http://schemas.openxmlformats.org/officeDocument/2006/relationships/slide" Target="slides/slide14.xml"/><Relationship Id="rId31" Type="http://schemas.openxmlformats.org/officeDocument/2006/relationships/slide" Target="slides/slide15.xml"/><Relationship Id="rId32" Type="http://schemas.openxmlformats.org/officeDocument/2006/relationships/slide" Target="slides/slide16.xml"/><Relationship Id="rId33" Type="http://schemas.openxmlformats.org/officeDocument/2006/relationships/slide" Target="slides/slide17.xml"/><Relationship Id="rId34" Type="http://schemas.openxmlformats.org/officeDocument/2006/relationships/slide" Target="slides/slide18.xml"/><Relationship Id="rId35" Type="http://schemas.openxmlformats.org/officeDocument/2006/relationships/slide" Target="slides/slide19.xml"/><Relationship Id="rId36" Type="http://schemas.openxmlformats.org/officeDocument/2006/relationships/slide" Target="slides/slide20.xml"/><Relationship Id="rId37" Type="http://schemas.openxmlformats.org/officeDocument/2006/relationships/slide" Target="slides/slide21.xml"/><Relationship Id="rId38" Type="http://schemas.openxmlformats.org/officeDocument/2006/relationships/slide" Target="slides/slide22.xml"/><Relationship Id="rId39" Type="http://schemas.openxmlformats.org/officeDocument/2006/relationships/slide" Target="slides/slide23.xml"/><Relationship Id="rId40" Type="http://schemas.openxmlformats.org/officeDocument/2006/relationships/slide" Target="slides/slide24.xml"/><Relationship Id="rId41" Type="http://schemas.openxmlformats.org/officeDocument/2006/relationships/slide" Target="slides/slide25.xml"/><Relationship Id="rId42" Type="http://schemas.openxmlformats.org/officeDocument/2006/relationships/slide" Target="slides/slide26.xml"/><Relationship Id="rId43" Type="http://schemas.openxmlformats.org/officeDocument/2006/relationships/slide" Target="slides/slide27.xml"/><Relationship Id="rId44" Type="http://schemas.openxmlformats.org/officeDocument/2006/relationships/slide" Target="slides/slide28.xml"/><Relationship Id="rId45" Type="http://schemas.openxmlformats.org/officeDocument/2006/relationships/slide" Target="slides/slide29.xml"/><Relationship Id="rId46" Type="http://schemas.openxmlformats.org/officeDocument/2006/relationships/slide" Target="slides/slide30.xml"/><Relationship Id="rId47" Type="http://schemas.openxmlformats.org/officeDocument/2006/relationships/slide" Target="slides/slide31.xml"/><Relationship Id="rId48" Type="http://schemas.openxmlformats.org/officeDocument/2006/relationships/slide" Target="slides/slide32.xml"/><Relationship Id="rId49" Type="http://schemas.openxmlformats.org/officeDocument/2006/relationships/slide" Target="slides/slide33.xml"/><Relationship Id="rId50" Type="http://schemas.openxmlformats.org/officeDocument/2006/relationships/slide" Target="slides/slide34.xml"/><Relationship Id="rId51" Type="http://schemas.openxmlformats.org/officeDocument/2006/relationships/slide" Target="slides/slide35.xml"/><Relationship Id="rId52" Type="http://schemas.openxmlformats.org/officeDocument/2006/relationships/slide" Target="slides/slide36.xml"/><Relationship Id="rId53" Type="http://schemas.openxmlformats.org/officeDocument/2006/relationships/slide" Target="slides/slide37.xml"/><Relationship Id="rId54" Type="http://schemas.openxmlformats.org/officeDocument/2006/relationships/slide" Target="slides/slide38.xml"/><Relationship Id="rId55" Type="http://schemas.openxmlformats.org/officeDocument/2006/relationships/slide" Target="slides/slide39.xml"/><Relationship Id="rId56" Type="http://schemas.openxmlformats.org/officeDocument/2006/relationships/slide" Target="slides/slide40.xml"/><Relationship Id="rId57" Type="http://schemas.openxmlformats.org/officeDocument/2006/relationships/slide" Target="slides/slide41.xml"/><Relationship Id="rId58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sldImg"/>
          </p:nvPr>
        </p:nvSpPr>
        <p:spPr>
          <a:xfrm>
            <a:off x="0" y="76428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move the slide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notes format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&lt;header&gt;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dt" idx="13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ftr" idx="14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" name="PlaceHolder 6"/>
          <p:cNvSpPr>
            <a:spLocks noGrp="1"/>
          </p:cNvSpPr>
          <p:nvPr>
            <p:ph type="sldNum" idx="15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DD097DDE-A6B7-4148-A38D-6CDFB4565D88}" type="slidenum"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
</Relationships>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
</Relationships>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
</Relationships>
</file>

<file path=ppt/notesSlides/_rels/notesSlide26.xml.rels><?xml version="1.0" encoding="UTF-8"?>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
</Relationships>
</file>

<file path=ppt/notesSlides/_rels/notesSlide27.xml.rels><?xml version="1.0" encoding="UTF-8"?>
<Relationships xmlns="http://schemas.openxmlformats.org/package/2006/relationships"><Relationship Id="rId1" Type="http://schemas.openxmlformats.org/officeDocument/2006/relationships/slide" Target="../slides/slide27.xml"/><Relationship Id="rId2" Type="http://schemas.openxmlformats.org/officeDocument/2006/relationships/notesMaster" Target="../notesMasters/notesMaster1.xml"/>
</Relationships>
</file>

<file path=ppt/notesSlides/_rels/notesSlide28.xml.rels><?xml version="1.0" encoding="UTF-8"?>
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
</Relationships>
</file>

<file path=ppt/notesSlides/_rels/notesSlide29.xml.rels><?xml version="1.0" encoding="UTF-8"?>
<Relationships xmlns="http://schemas.openxmlformats.org/package/2006/relationships"><Relationship Id="rId1" Type="http://schemas.openxmlformats.org/officeDocument/2006/relationships/slide" Target="../slides/slide29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30.xml.rels><?xml version="1.0" encoding="UTF-8"?>
<Relationships xmlns="http://schemas.openxmlformats.org/package/2006/relationships"><Relationship Id="rId1" Type="http://schemas.openxmlformats.org/officeDocument/2006/relationships/slide" Target="../slides/slide30.xml"/><Relationship Id="rId2" Type="http://schemas.openxmlformats.org/officeDocument/2006/relationships/notesMaster" Target="../notesMasters/notesMaster1.xml"/>
</Relationships>
</file>

<file path=ppt/notesSlides/_rels/notesSlide31.xml.rels><?xml version="1.0" encoding="UTF-8"?>
<Relationships xmlns="http://schemas.openxmlformats.org/package/2006/relationships"><Relationship Id="rId1" Type="http://schemas.openxmlformats.org/officeDocument/2006/relationships/slide" Target="../slides/slide31.xml"/><Relationship Id="rId2" Type="http://schemas.openxmlformats.org/officeDocument/2006/relationships/notesMaster" Target="../notesMasters/notesMaster1.xml"/>
</Relationships>
</file>

<file path=ppt/notesSlides/_rels/notesSlide32.xml.rels><?xml version="1.0" encoding="UTF-8"?>
<Relationships xmlns="http://schemas.openxmlformats.org/package/2006/relationships"><Relationship Id="rId1" Type="http://schemas.openxmlformats.org/officeDocument/2006/relationships/slide" Target="../slides/slide32.xml"/><Relationship Id="rId2" Type="http://schemas.openxmlformats.org/officeDocument/2006/relationships/notesMaster" Target="../notesMasters/notesMaster1.xml"/>
</Relationships>
</file>

<file path=ppt/notesSlides/_rels/notesSlide33.xml.rels><?xml version="1.0" encoding="UTF-8"?>
<Relationships xmlns="http://schemas.openxmlformats.org/package/2006/relationships"><Relationship Id="rId1" Type="http://schemas.openxmlformats.org/officeDocument/2006/relationships/slide" Target="../slides/slide33.xml"/><Relationship Id="rId2" Type="http://schemas.openxmlformats.org/officeDocument/2006/relationships/notesMaster" Target="../notesMasters/notesMaster1.xml"/>
</Relationships>
</file>

<file path=ppt/notesSlides/_rels/notesSlide34.xml.rels><?xml version="1.0" encoding="UTF-8"?>
<Relationships xmlns="http://schemas.openxmlformats.org/package/2006/relationships"><Relationship Id="rId1" Type="http://schemas.openxmlformats.org/officeDocument/2006/relationships/slide" Target="../slides/slide34.xml"/><Relationship Id="rId2" Type="http://schemas.openxmlformats.org/officeDocument/2006/relationships/notesMaster" Target="../notesMasters/notesMaster1.xml"/>
</Relationships>
</file>

<file path=ppt/notesSlides/_rels/notesSlide35.xml.rels><?xml version="1.0" encoding="UTF-8"?>
<Relationships xmlns="http://schemas.openxmlformats.org/package/2006/relationships"><Relationship Id="rId1" Type="http://schemas.openxmlformats.org/officeDocument/2006/relationships/slide" Target="../slides/slide35.xml"/><Relationship Id="rId2" Type="http://schemas.openxmlformats.org/officeDocument/2006/relationships/notesMaster" Target="../notesMasters/notesMaster1.xml"/>
</Relationships>
</file>

<file path=ppt/notesSlides/_rels/notesSlide36.xml.rels><?xml version="1.0" encoding="UTF-8"?>
<Relationships xmlns="http://schemas.openxmlformats.org/package/2006/relationships"><Relationship Id="rId1" Type="http://schemas.openxmlformats.org/officeDocument/2006/relationships/slide" Target="../slides/slide36.xml"/><Relationship Id="rId2" Type="http://schemas.openxmlformats.org/officeDocument/2006/relationships/notesMaster" Target="../notesMasters/notesMaster1.xml"/>
</Relationships>
</file>

<file path=ppt/notesSlides/_rels/notesSlide37.xml.rels><?xml version="1.0" encoding="UTF-8"?>
<Relationships xmlns="http://schemas.openxmlformats.org/package/2006/relationships"><Relationship Id="rId1" Type="http://schemas.openxmlformats.org/officeDocument/2006/relationships/slide" Target="../slides/slide37.xml"/><Relationship Id="rId2" Type="http://schemas.openxmlformats.org/officeDocument/2006/relationships/notesMaster" Target="../notesMasters/notesMaster1.xml"/>
</Relationships>
</file>

<file path=ppt/notesSlides/_rels/notesSlide38.xml.rels><?xml version="1.0" encoding="UTF-8"?>
<Relationships xmlns="http://schemas.openxmlformats.org/package/2006/relationships"><Relationship Id="rId1" Type="http://schemas.openxmlformats.org/officeDocument/2006/relationships/slide" Target="../slides/slide38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41.xml.rels><?xml version="1.0" encoding="UTF-8"?>
<Relationships xmlns="http://schemas.openxmlformats.org/package/2006/relationships"><Relationship Id="rId1" Type="http://schemas.openxmlformats.org/officeDocument/2006/relationships/slide" Target="../slides/slide41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0560" cy="3427560"/>
          </a:xfrm>
          <a:prstGeom prst="rect">
            <a:avLst/>
          </a:prstGeom>
          <a:ln w="0">
            <a:noFill/>
          </a:ln>
        </p:spPr>
      </p:sp>
      <p:sp>
        <p:nvSpPr>
          <p:cNvPr id="26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9" name="PlaceHolder 3"/>
          <p:cNvSpPr>
            <a:spLocks noGrp="1"/>
          </p:cNvSpPr>
          <p:nvPr>
            <p:ph type="sldNum" idx="16"/>
          </p:nvPr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l-GR" sz="1200" strike="noStrike" u="none">
                <a:solidFill>
                  <a:schemeClr val="dk1"/>
                </a:solidFill>
                <a:effectLst/>
                <a:uFillTx/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64F8935A-D3A6-49A5-98F5-45B81C712368}" type="slidenum">
              <a:rPr b="0" lang="el-GR" sz="1200" strike="noStrike" u="non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41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/>
          </p:cNvSpPr>
          <p:nvPr>
            <p:ph type="sldNum" idx="22"/>
          </p:nvPr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l-GR" sz="1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Droid Sans Fallback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88229EEA-4141-45F7-BFBB-2767D2DB084C}" type="slidenum">
              <a:rPr b="0" lang="el-GR" sz="1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Droid Sans Fallback"/>
              </a:rPr>
              <a:t>41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2" name="Text Box 1"/>
          <p:cNvSpPr/>
          <p:nvPr/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CDE50D08-1850-44B1-A005-C72EE89E52DD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Calibri"/>
                <a:ea typeface="Droid Sans Fallback"/>
              </a:rPr>
              <a:t>41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3" name="Text Box 2"/>
          <p:cNvSpPr/>
          <p:nvPr/>
        </p:nvSpPr>
        <p:spPr>
          <a:xfrm>
            <a:off x="3884760" y="8685360"/>
            <a:ext cx="2962440" cy="44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4960" rIns="84960" tIns="44280" bIns="44280" anchor="b">
            <a:noAutofit/>
          </a:bodyPr>
          <a:p>
            <a:pPr algn="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A0A91178-BC5C-4161-AF65-1CF8021CB2FB}" type="slidenum"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Calibri"/>
                <a:ea typeface="Droid Sans"/>
              </a:rPr>
              <a:t>41</a:t>
            </a:fld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4" name="PlaceHolder 2"/>
          <p:cNvSpPr>
            <a:spLocks noGrp="1"/>
          </p:cNvSpPr>
          <p:nvPr>
            <p:ph type="sldImg"/>
          </p:nvPr>
        </p:nvSpPr>
        <p:spPr>
          <a:xfrm>
            <a:off x="1144440" y="685800"/>
            <a:ext cx="4569120" cy="3427560"/>
          </a:xfrm>
          <a:prstGeom prst="rect">
            <a:avLst/>
          </a:prstGeom>
          <a:ln w="0">
            <a:noFill/>
          </a:ln>
        </p:spPr>
      </p:sp>
      <p:sp>
        <p:nvSpPr>
          <p:cNvPr id="295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 type="sldNum" idx="23"/>
          </p:nvPr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l-GR" sz="1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Droid Sans Fallback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D4493467-3102-434A-B7B6-AB96C96C5127}" type="slidenum">
              <a:rPr b="0" lang="el-GR" sz="1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Droid Sans Fallback"/>
              </a:rPr>
              <a:t>41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7" name="Text Box 1"/>
          <p:cNvSpPr/>
          <p:nvPr/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DB4A0F6D-AEA7-4FD7-BAFC-C0F46EDD4618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Calibri"/>
                <a:ea typeface="Droid Sans Fallback"/>
              </a:rPr>
              <a:t>41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8" name="Text Box 2"/>
          <p:cNvSpPr/>
          <p:nvPr/>
        </p:nvSpPr>
        <p:spPr>
          <a:xfrm>
            <a:off x="3884760" y="8685360"/>
            <a:ext cx="2962440" cy="44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4960" rIns="84960" tIns="44280" bIns="44280" anchor="b">
            <a:noAutofit/>
          </a:bodyPr>
          <a:p>
            <a:pPr algn="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555A0479-0EA5-4A1F-A273-967C15F3627D}" type="slidenum"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Calibri"/>
                <a:ea typeface="Droid Sans"/>
              </a:rPr>
              <a:t>41</a:t>
            </a:fld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9" name="PlaceHolder 2"/>
          <p:cNvSpPr>
            <a:spLocks noGrp="1"/>
          </p:cNvSpPr>
          <p:nvPr>
            <p:ph type="sldImg"/>
          </p:nvPr>
        </p:nvSpPr>
        <p:spPr>
          <a:xfrm>
            <a:off x="1144440" y="685800"/>
            <a:ext cx="4569120" cy="3427560"/>
          </a:xfrm>
          <a:prstGeom prst="rect">
            <a:avLst/>
          </a:prstGeom>
          <a:ln w="0">
            <a:noFill/>
          </a:ln>
        </p:spPr>
      </p:sp>
      <p:sp>
        <p:nvSpPr>
          <p:cNvPr id="300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sldNum" idx="24"/>
          </p:nvPr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l-GR" sz="1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Droid Sans Fallback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5378EB32-F623-45B4-A5FE-F598C3A6F4CB}" type="slidenum">
              <a:rPr b="0" lang="el-GR" sz="1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Droid Sans Fallback"/>
              </a:rPr>
              <a:t>41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2" name="Text Box 1"/>
          <p:cNvSpPr/>
          <p:nvPr/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F3B34ECF-0625-427F-8214-B349F3277927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Calibri"/>
                <a:ea typeface="Droid Sans Fallback"/>
              </a:rPr>
              <a:t>41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3" name="Text Box 2"/>
          <p:cNvSpPr/>
          <p:nvPr/>
        </p:nvSpPr>
        <p:spPr>
          <a:xfrm>
            <a:off x="3884760" y="8685360"/>
            <a:ext cx="2962440" cy="44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4960" rIns="84960" tIns="44280" bIns="44280" anchor="b">
            <a:noAutofit/>
          </a:bodyPr>
          <a:p>
            <a:pPr algn="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E9D2B95E-6F83-46BD-81E2-D82CD1E1B607}" type="slidenum"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Calibri"/>
                <a:ea typeface="Droid Sans"/>
              </a:rPr>
              <a:t>41</a:t>
            </a:fld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4" name="PlaceHolder 2"/>
          <p:cNvSpPr>
            <a:spLocks noGrp="1"/>
          </p:cNvSpPr>
          <p:nvPr>
            <p:ph type="sldImg"/>
          </p:nvPr>
        </p:nvSpPr>
        <p:spPr>
          <a:xfrm>
            <a:off x="1144440" y="685800"/>
            <a:ext cx="4567320" cy="3426120"/>
          </a:xfrm>
          <a:prstGeom prst="rect">
            <a:avLst/>
          </a:prstGeom>
          <a:ln w="0">
            <a:noFill/>
          </a:ln>
        </p:spPr>
      </p:sp>
      <p:sp>
        <p:nvSpPr>
          <p:cNvPr id="305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3520" cy="4113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laceHolder 1"/>
          <p:cNvSpPr>
            <a:spLocks noGrp="1"/>
          </p:cNvSpPr>
          <p:nvPr>
            <p:ph type="sldNum" idx="25"/>
          </p:nvPr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l-GR" sz="1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Droid Sans Fallback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963A2EDD-FD01-4619-9F05-289A05AF90E4}" type="slidenum">
              <a:rPr b="0" lang="el-GR" sz="1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Droid Sans Fallback"/>
              </a:rPr>
              <a:t>41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7" name="Text Box 1"/>
          <p:cNvSpPr/>
          <p:nvPr/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BAE4891-7B86-44FA-A312-A1E9A86CD778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Calibri"/>
                <a:ea typeface="Droid Sans Fallback"/>
              </a:rPr>
              <a:t>41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8" name="Text Box 2"/>
          <p:cNvSpPr/>
          <p:nvPr/>
        </p:nvSpPr>
        <p:spPr>
          <a:xfrm>
            <a:off x="3884760" y="8685360"/>
            <a:ext cx="2962440" cy="44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4960" rIns="84960" tIns="44280" bIns="44280" anchor="b">
            <a:noAutofit/>
          </a:bodyPr>
          <a:p>
            <a:pPr algn="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AFDF517B-DB10-473A-9534-D2B6C6655891}" type="slidenum"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Calibri"/>
                <a:ea typeface="Droid Sans"/>
              </a:rPr>
              <a:t>41</a:t>
            </a:fld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9" name="PlaceHolder 2"/>
          <p:cNvSpPr>
            <a:spLocks noGrp="1"/>
          </p:cNvSpPr>
          <p:nvPr>
            <p:ph type="sldImg"/>
          </p:nvPr>
        </p:nvSpPr>
        <p:spPr>
          <a:xfrm>
            <a:off x="1144440" y="685800"/>
            <a:ext cx="4569120" cy="3427560"/>
          </a:xfrm>
          <a:prstGeom prst="rect">
            <a:avLst/>
          </a:prstGeom>
          <a:ln w="0">
            <a:noFill/>
          </a:ln>
        </p:spPr>
      </p:sp>
      <p:sp>
        <p:nvSpPr>
          <p:cNvPr id="310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PlaceHolder 1"/>
          <p:cNvSpPr>
            <a:spLocks noGrp="1"/>
          </p:cNvSpPr>
          <p:nvPr>
            <p:ph type="sldNum" idx="26"/>
          </p:nvPr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l-GR" sz="1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Droid Sans Fallback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9AEE462B-32D5-490C-8950-4DD52F69F5F3}" type="slidenum">
              <a:rPr b="0" lang="el-GR" sz="1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Droid Sans Fallback"/>
              </a:rPr>
              <a:t>41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2" name="Text Box 1"/>
          <p:cNvSpPr/>
          <p:nvPr/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C7F0FF6-B390-494A-834B-AB9F35B070F0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Calibri"/>
                <a:ea typeface="Droid Sans Fallback"/>
              </a:rPr>
              <a:t>41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3" name="Text Box 2"/>
          <p:cNvSpPr/>
          <p:nvPr/>
        </p:nvSpPr>
        <p:spPr>
          <a:xfrm>
            <a:off x="3884760" y="8685360"/>
            <a:ext cx="2962440" cy="44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4960" rIns="84960" tIns="44280" bIns="44280" anchor="b">
            <a:noAutofit/>
          </a:bodyPr>
          <a:p>
            <a:pPr algn="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F6E83BEF-4B38-422F-B44C-39836BF6C3D0}" type="slidenum"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Calibri"/>
                <a:ea typeface="Droid Sans"/>
              </a:rPr>
              <a:t>41</a:t>
            </a:fld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4" name="PlaceHolder 2"/>
          <p:cNvSpPr>
            <a:spLocks noGrp="1"/>
          </p:cNvSpPr>
          <p:nvPr>
            <p:ph type="sldImg"/>
          </p:nvPr>
        </p:nvSpPr>
        <p:spPr>
          <a:xfrm>
            <a:off x="1144440" y="685800"/>
            <a:ext cx="4569120" cy="3427560"/>
          </a:xfrm>
          <a:prstGeom prst="rect">
            <a:avLst/>
          </a:prstGeom>
          <a:ln w="0">
            <a:noFill/>
          </a:ln>
        </p:spPr>
      </p:sp>
      <p:sp>
        <p:nvSpPr>
          <p:cNvPr id="315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laceHolder 1"/>
          <p:cNvSpPr>
            <a:spLocks noGrp="1"/>
          </p:cNvSpPr>
          <p:nvPr>
            <p:ph type="sldNum" idx="27"/>
          </p:nvPr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l-GR" sz="1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Droid Sans Fallback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525B0340-BA38-4B7C-B06D-DA69E4272B33}" type="slidenum">
              <a:rPr b="0" lang="el-GR" sz="1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Droid Sans Fallback"/>
              </a:rPr>
              <a:t>41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7" name="Text Box 1"/>
          <p:cNvSpPr/>
          <p:nvPr/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2379775-EE30-4F48-B19C-643B806FCAA6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Calibri"/>
                <a:ea typeface="Droid Sans Fallback"/>
              </a:rPr>
              <a:t>41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8" name="Text Box 2"/>
          <p:cNvSpPr/>
          <p:nvPr/>
        </p:nvSpPr>
        <p:spPr>
          <a:xfrm>
            <a:off x="3884760" y="8685360"/>
            <a:ext cx="2962440" cy="44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4960" rIns="84960" tIns="44280" bIns="44280" anchor="b">
            <a:noAutofit/>
          </a:bodyPr>
          <a:p>
            <a:pPr algn="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0BA1891F-2A8D-4C5D-B7F5-4198149E3765}" type="slidenum"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Calibri"/>
                <a:ea typeface="Droid Sans"/>
              </a:rPr>
              <a:t>41</a:t>
            </a:fld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9" name="PlaceHolder 2"/>
          <p:cNvSpPr>
            <a:spLocks noGrp="1"/>
          </p:cNvSpPr>
          <p:nvPr>
            <p:ph type="sldImg"/>
          </p:nvPr>
        </p:nvSpPr>
        <p:spPr>
          <a:xfrm>
            <a:off x="1144440" y="685800"/>
            <a:ext cx="4569120" cy="3427560"/>
          </a:xfrm>
          <a:prstGeom prst="rect">
            <a:avLst/>
          </a:prstGeom>
          <a:ln w="0">
            <a:noFill/>
          </a:ln>
        </p:spPr>
      </p:sp>
      <p:sp>
        <p:nvSpPr>
          <p:cNvPr id="320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0560" cy="3427560"/>
          </a:xfrm>
          <a:prstGeom prst="rect">
            <a:avLst/>
          </a:prstGeom>
          <a:ln w="0">
            <a:noFill/>
          </a:ln>
        </p:spPr>
      </p:sp>
      <p:sp>
        <p:nvSpPr>
          <p:cNvPr id="32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3" name="PlaceHolder 3"/>
          <p:cNvSpPr>
            <a:spLocks noGrp="1"/>
          </p:cNvSpPr>
          <p:nvPr>
            <p:ph type="sldNum" idx="28"/>
          </p:nvPr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l-GR" sz="1200" strike="noStrike" u="none">
                <a:solidFill>
                  <a:schemeClr val="dk1"/>
                </a:solidFill>
                <a:effectLst/>
                <a:uFillTx/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F3628593-BFE7-4284-8193-63B8CFD756FE}" type="slidenum">
              <a:rPr b="0" lang="el-GR" sz="1200" strike="noStrike" u="non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41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PlaceHolder 1"/>
          <p:cNvSpPr>
            <a:spLocks noGrp="1"/>
          </p:cNvSpPr>
          <p:nvPr>
            <p:ph type="sldNum" idx="29"/>
          </p:nvPr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l-GR" sz="1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Droid Sans Fallback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4CD56A4F-7119-461F-9289-3DDFEF37CF86}" type="slidenum">
              <a:rPr b="0" lang="el-GR" sz="1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Droid Sans Fallback"/>
              </a:rPr>
              <a:t>41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5" name="Text Box 1"/>
          <p:cNvSpPr/>
          <p:nvPr/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E715D7F9-5758-4A0A-B7F0-26F643063EC8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Calibri"/>
                <a:ea typeface="Droid Sans Fallback"/>
              </a:rPr>
              <a:t>41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6" name="Text Box 2"/>
          <p:cNvSpPr/>
          <p:nvPr/>
        </p:nvSpPr>
        <p:spPr>
          <a:xfrm>
            <a:off x="3884760" y="8685360"/>
            <a:ext cx="2962440" cy="44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4960" rIns="84960" tIns="44280" bIns="44280" anchor="b">
            <a:noAutofit/>
          </a:bodyPr>
          <a:p>
            <a:pPr algn="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43EF28B2-4FBA-4FD8-B90D-64AEE719DA8A}" type="slidenum"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Calibri"/>
                <a:ea typeface="Droid Sans"/>
              </a:rPr>
              <a:t>41</a:t>
            </a:fld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7" name="PlaceHolder 2"/>
          <p:cNvSpPr>
            <a:spLocks noGrp="1"/>
          </p:cNvSpPr>
          <p:nvPr>
            <p:ph type="sldImg"/>
          </p:nvPr>
        </p:nvSpPr>
        <p:spPr>
          <a:xfrm>
            <a:off x="1144440" y="685800"/>
            <a:ext cx="4569120" cy="3427560"/>
          </a:xfrm>
          <a:prstGeom prst="rect">
            <a:avLst/>
          </a:prstGeom>
          <a:ln w="0">
            <a:noFill/>
          </a:ln>
        </p:spPr>
      </p:sp>
      <p:sp>
        <p:nvSpPr>
          <p:cNvPr id="328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PlaceHolder 1"/>
          <p:cNvSpPr>
            <a:spLocks noGrp="1"/>
          </p:cNvSpPr>
          <p:nvPr>
            <p:ph type="sldNum" idx="30"/>
          </p:nvPr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l-GR" sz="1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Droid Sans Fallback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75CEBE1B-59FE-4763-A034-D509FA158C92}" type="slidenum">
              <a:rPr b="0" lang="el-GR" sz="1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Droid Sans Fallback"/>
              </a:rPr>
              <a:t>41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0" name="Text Box 1"/>
          <p:cNvSpPr/>
          <p:nvPr/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E8E89637-1A50-459C-971F-B8307E2471E4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Calibri"/>
                <a:ea typeface="Droid Sans Fallback"/>
              </a:rPr>
              <a:t>41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1" name="Text Box 2"/>
          <p:cNvSpPr/>
          <p:nvPr/>
        </p:nvSpPr>
        <p:spPr>
          <a:xfrm>
            <a:off x="3884760" y="8685360"/>
            <a:ext cx="2962440" cy="44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4960" rIns="84960" tIns="44280" bIns="44280" anchor="b">
            <a:noAutofit/>
          </a:bodyPr>
          <a:p>
            <a:pPr algn="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6101E1BD-9826-4606-91AC-884B99240F7C}" type="slidenum"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Calibri"/>
                <a:ea typeface="Droid Sans"/>
              </a:rPr>
              <a:t>41</a:t>
            </a:fld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2" name="PlaceHolder 2"/>
          <p:cNvSpPr>
            <a:spLocks noGrp="1"/>
          </p:cNvSpPr>
          <p:nvPr>
            <p:ph type="sldImg"/>
          </p:nvPr>
        </p:nvSpPr>
        <p:spPr>
          <a:xfrm>
            <a:off x="1144440" y="685800"/>
            <a:ext cx="4569120" cy="3427560"/>
          </a:xfrm>
          <a:prstGeom prst="rect">
            <a:avLst/>
          </a:prstGeom>
          <a:ln w="0">
            <a:noFill/>
          </a:ln>
        </p:spPr>
      </p:sp>
      <p:sp>
        <p:nvSpPr>
          <p:cNvPr id="333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PlaceHolder 1"/>
          <p:cNvSpPr>
            <a:spLocks noGrp="1"/>
          </p:cNvSpPr>
          <p:nvPr>
            <p:ph type="sldNum" idx="31"/>
          </p:nvPr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l-GR" sz="1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Droid Sans Fallback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2FCA3919-7F91-48DC-8B23-EC46F78C5508}" type="slidenum">
              <a:rPr b="0" lang="el-GR" sz="1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Droid Sans Fallback"/>
              </a:rPr>
              <a:t>41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5" name="Text Box 1"/>
          <p:cNvSpPr/>
          <p:nvPr/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F2EA463A-CCFF-4269-8512-9844EFAFDA9A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Calibri"/>
                <a:ea typeface="Droid Sans Fallback"/>
              </a:rPr>
              <a:t>41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6" name="Text Box 2"/>
          <p:cNvSpPr/>
          <p:nvPr/>
        </p:nvSpPr>
        <p:spPr>
          <a:xfrm>
            <a:off x="3884760" y="8685360"/>
            <a:ext cx="2962440" cy="44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4960" rIns="84960" tIns="44280" bIns="44280" anchor="b">
            <a:noAutofit/>
          </a:bodyPr>
          <a:p>
            <a:pPr algn="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0B72770B-23BA-4650-B359-4338DE012C55}" type="slidenum"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Calibri"/>
                <a:ea typeface="Droid Sans"/>
              </a:rPr>
              <a:t>41</a:t>
            </a:fld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7" name="PlaceHolder 2"/>
          <p:cNvSpPr>
            <a:spLocks noGrp="1"/>
          </p:cNvSpPr>
          <p:nvPr>
            <p:ph type="sldImg"/>
          </p:nvPr>
        </p:nvSpPr>
        <p:spPr>
          <a:xfrm>
            <a:off x="1144440" y="685800"/>
            <a:ext cx="4569120" cy="3427560"/>
          </a:xfrm>
          <a:prstGeom prst="rect">
            <a:avLst/>
          </a:prstGeom>
          <a:ln w="0">
            <a:noFill/>
          </a:ln>
        </p:spPr>
      </p:sp>
      <p:sp>
        <p:nvSpPr>
          <p:cNvPr id="338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sldNum" idx="17"/>
          </p:nvPr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l-GR" sz="1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Droid Sans Fallback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0BEA6573-A35B-456D-A80D-DB7BD172EFC4}" type="slidenum">
              <a:rPr b="0" lang="el-GR" sz="1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Droid Sans Fallback"/>
              </a:rPr>
              <a:t>41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1" name="PlaceHolder 2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0560" cy="3427560"/>
          </a:xfrm>
          <a:prstGeom prst="rect">
            <a:avLst/>
          </a:prstGeom>
          <a:ln w="0">
            <a:noFill/>
          </a:ln>
        </p:spPr>
      </p:sp>
      <p:sp>
        <p:nvSpPr>
          <p:cNvPr id="272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l-GR" sz="2000" strike="noStrike" u="none">
                <a:solidFill>
                  <a:srgbClr val="000000"/>
                </a:solidFill>
                <a:effectLst/>
                <a:uFillTx/>
                <a:latin typeface="Calibri"/>
                <a:ea typeface="Droid Sans Fallback"/>
              </a:rPr>
              <a:t>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3" name="Text Box 3"/>
          <p:cNvSpPr/>
          <p:nvPr/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6081F62-8D0B-473D-B8EA-C8E354999AA4}" type="slidenum">
              <a:rPr b="0" lang="el-GR" sz="1200" strike="noStrike" u="none">
                <a:solidFill>
                  <a:srgbClr val="000000"/>
                </a:solidFill>
                <a:effectLst/>
                <a:uFillTx/>
                <a:latin typeface="Calibri"/>
                <a:ea typeface="Droid Sans Fallback"/>
              </a:rPr>
              <a:t>41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PlaceHolder 1"/>
          <p:cNvSpPr>
            <a:spLocks noGrp="1"/>
          </p:cNvSpPr>
          <p:nvPr>
            <p:ph type="sldNum" idx="32"/>
          </p:nvPr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l-GR" sz="1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Droid Sans Fallback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BCAC3A4C-E94E-40BC-8192-E68B1CA89097}" type="slidenum">
              <a:rPr b="0" lang="el-GR" sz="1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Droid Sans Fallback"/>
              </a:rPr>
              <a:t>41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0" name="Text Box 1"/>
          <p:cNvSpPr/>
          <p:nvPr/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F1EDC6DA-D096-4430-AF54-D039E99BA1D6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Calibri"/>
                <a:ea typeface="Droid Sans Fallback"/>
              </a:rPr>
              <a:t>41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1" name="Text Box 2"/>
          <p:cNvSpPr/>
          <p:nvPr/>
        </p:nvSpPr>
        <p:spPr>
          <a:xfrm>
            <a:off x="3884760" y="8685360"/>
            <a:ext cx="2962440" cy="44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4960" rIns="84960" tIns="44280" bIns="44280" anchor="b">
            <a:noAutofit/>
          </a:bodyPr>
          <a:p>
            <a:pPr algn="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EAFCD6F2-2936-4324-8123-0441F716300D}" type="slidenum"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Calibri"/>
                <a:ea typeface="Droid Sans"/>
              </a:rPr>
              <a:t>41</a:t>
            </a:fld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2" name="PlaceHolder 2"/>
          <p:cNvSpPr>
            <a:spLocks noGrp="1"/>
          </p:cNvSpPr>
          <p:nvPr>
            <p:ph type="sldImg"/>
          </p:nvPr>
        </p:nvSpPr>
        <p:spPr>
          <a:xfrm>
            <a:off x="1144440" y="685800"/>
            <a:ext cx="4569120" cy="3427560"/>
          </a:xfrm>
          <a:prstGeom prst="rect">
            <a:avLst/>
          </a:prstGeom>
          <a:ln w="0">
            <a:noFill/>
          </a:ln>
        </p:spPr>
      </p:sp>
      <p:sp>
        <p:nvSpPr>
          <p:cNvPr id="343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0560" cy="3427560"/>
          </a:xfrm>
          <a:prstGeom prst="rect">
            <a:avLst/>
          </a:prstGeom>
          <a:ln w="0">
            <a:noFill/>
          </a:ln>
        </p:spPr>
      </p:sp>
      <p:sp>
        <p:nvSpPr>
          <p:cNvPr id="34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6" name="PlaceHolder 3"/>
          <p:cNvSpPr>
            <a:spLocks noGrp="1"/>
          </p:cNvSpPr>
          <p:nvPr>
            <p:ph type="sldNum" idx="33"/>
          </p:nvPr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l-GR" sz="1200" strike="noStrike" u="none">
                <a:solidFill>
                  <a:schemeClr val="dk1"/>
                </a:solidFill>
                <a:effectLst/>
                <a:uFillTx/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101A896B-EC80-4017-B4FF-921A56FE5B66}" type="slidenum">
              <a:rPr b="0" lang="el-GR" sz="1200" strike="noStrike" u="non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41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PlaceHolder 1"/>
          <p:cNvSpPr>
            <a:spLocks noGrp="1"/>
          </p:cNvSpPr>
          <p:nvPr>
            <p:ph type="sldNum" idx="34"/>
          </p:nvPr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l-GR" sz="1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Droid Sans Fallback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3C9AAD25-C0CD-4DC7-9B86-7C27054D6965}" type="slidenum">
              <a:rPr b="0" lang="el-GR" sz="1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Droid Sans Fallback"/>
              </a:rPr>
              <a:t>41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8" name="Text Box 1"/>
          <p:cNvSpPr/>
          <p:nvPr/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D78197D-970B-4DA1-B5EE-BDE1F5DCB835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Calibri"/>
                <a:ea typeface="Droid Sans Fallback"/>
              </a:rPr>
              <a:t>41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9" name="Text Box 2"/>
          <p:cNvSpPr/>
          <p:nvPr/>
        </p:nvSpPr>
        <p:spPr>
          <a:xfrm>
            <a:off x="3884760" y="8685360"/>
            <a:ext cx="2962440" cy="44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4960" rIns="84960" tIns="44280" bIns="44280" anchor="b">
            <a:noAutofit/>
          </a:bodyPr>
          <a:p>
            <a:pPr algn="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9F4FF684-C9AF-4848-AAFB-53FC31B3E570}" type="slidenum"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Calibri"/>
                <a:ea typeface="Droid Sans"/>
              </a:rPr>
              <a:t>41</a:t>
            </a:fld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0" name="PlaceHolder 2"/>
          <p:cNvSpPr>
            <a:spLocks noGrp="1"/>
          </p:cNvSpPr>
          <p:nvPr>
            <p:ph type="sldImg"/>
          </p:nvPr>
        </p:nvSpPr>
        <p:spPr>
          <a:xfrm>
            <a:off x="1144440" y="685800"/>
            <a:ext cx="4569120" cy="3427560"/>
          </a:xfrm>
          <a:prstGeom prst="rect">
            <a:avLst/>
          </a:prstGeom>
          <a:ln w="0">
            <a:noFill/>
          </a:ln>
        </p:spPr>
      </p:sp>
      <p:sp>
        <p:nvSpPr>
          <p:cNvPr id="351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PlaceHolder 1"/>
          <p:cNvSpPr>
            <a:spLocks noGrp="1"/>
          </p:cNvSpPr>
          <p:nvPr>
            <p:ph type="sldNum" idx="35"/>
          </p:nvPr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l-GR" sz="1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Droid Sans Fallback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0A20FF7D-CF43-4054-B72E-6A7FA8C258D0}" type="slidenum">
              <a:rPr b="0" lang="el-GR" sz="1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Droid Sans Fallback"/>
              </a:rPr>
              <a:t>41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3" name="Text Box 1"/>
          <p:cNvSpPr/>
          <p:nvPr/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EB4DF5AA-DD51-4794-9BB2-4BB7B09AADC7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Calibri"/>
                <a:ea typeface="Droid Sans Fallback"/>
              </a:rPr>
              <a:t>41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4" name="Text Box 2"/>
          <p:cNvSpPr/>
          <p:nvPr/>
        </p:nvSpPr>
        <p:spPr>
          <a:xfrm>
            <a:off x="3884760" y="8685360"/>
            <a:ext cx="2962440" cy="44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4960" rIns="84960" tIns="44280" bIns="44280" anchor="b">
            <a:noAutofit/>
          </a:bodyPr>
          <a:p>
            <a:pPr algn="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29E6A6F-4769-4EA4-ACB7-83EE2049B798}" type="slidenum"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Calibri"/>
                <a:ea typeface="Droid Sans"/>
              </a:rPr>
              <a:t>41</a:t>
            </a:fld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5" name="PlaceHolder 2"/>
          <p:cNvSpPr>
            <a:spLocks noGrp="1"/>
          </p:cNvSpPr>
          <p:nvPr>
            <p:ph type="sldImg"/>
          </p:nvPr>
        </p:nvSpPr>
        <p:spPr>
          <a:xfrm>
            <a:off x="1144440" y="685800"/>
            <a:ext cx="4569120" cy="3427560"/>
          </a:xfrm>
          <a:prstGeom prst="rect">
            <a:avLst/>
          </a:prstGeom>
          <a:ln w="0">
            <a:noFill/>
          </a:ln>
        </p:spPr>
      </p:sp>
      <p:sp>
        <p:nvSpPr>
          <p:cNvPr id="356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0560" cy="3427560"/>
          </a:xfrm>
          <a:prstGeom prst="rect">
            <a:avLst/>
          </a:prstGeom>
          <a:ln w="0">
            <a:noFill/>
          </a:ln>
        </p:spPr>
      </p:sp>
      <p:sp>
        <p:nvSpPr>
          <p:cNvPr id="35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9" name="PlaceHolder 3"/>
          <p:cNvSpPr>
            <a:spLocks noGrp="1"/>
          </p:cNvSpPr>
          <p:nvPr>
            <p:ph type="sldNum" idx="36"/>
          </p:nvPr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l-GR" sz="1200" strike="noStrike" u="none">
                <a:solidFill>
                  <a:schemeClr val="dk1"/>
                </a:solidFill>
                <a:effectLst/>
                <a:uFillTx/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15E95B2A-DF50-48DB-BCD8-528E6BA4BDF8}" type="slidenum">
              <a:rPr b="0" lang="el-GR" sz="1200" strike="noStrike" u="non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41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PlaceHolder 1"/>
          <p:cNvSpPr>
            <a:spLocks noGrp="1"/>
          </p:cNvSpPr>
          <p:nvPr>
            <p:ph type="sldNum" idx="37"/>
          </p:nvPr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chemeClr val="dk1"/>
                </a:solidFill>
                <a:effectLst/>
                <a:uFillTx/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868B53C6-A404-4FD7-B3EC-B0CDBAC565EF}" type="slidenum">
              <a:rPr b="0" lang="en-US" sz="1200" strike="noStrike" u="non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41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1" name="PlaceHolder 2"/>
          <p:cNvSpPr>
            <a:spLocks noGrp="1"/>
          </p:cNvSpPr>
          <p:nvPr>
            <p:ph type="sldImg"/>
          </p:nvPr>
        </p:nvSpPr>
        <p:spPr>
          <a:xfrm>
            <a:off x="1143000" y="693720"/>
            <a:ext cx="4570920" cy="3427920"/>
          </a:xfrm>
          <a:prstGeom prst="rect">
            <a:avLst/>
          </a:prstGeom>
          <a:ln w="0">
            <a:noFill/>
          </a:ln>
        </p:spPr>
      </p:sp>
      <p:sp>
        <p:nvSpPr>
          <p:cNvPr id="362" name="PlaceHolder 3"/>
          <p:cNvSpPr>
            <a:spLocks noGrp="1"/>
          </p:cNvSpPr>
          <p:nvPr>
            <p:ph type="body"/>
          </p:nvPr>
        </p:nvSpPr>
        <p:spPr>
          <a:xfrm>
            <a:off x="686520" y="4342680"/>
            <a:ext cx="5485680" cy="4113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PlaceHolder 1"/>
          <p:cNvSpPr>
            <a:spLocks noGrp="1"/>
          </p:cNvSpPr>
          <p:nvPr>
            <p:ph type="sldNum" idx="38"/>
          </p:nvPr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l-GR" sz="1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Droid Sans Fallback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19A9F3FB-7B65-4549-B563-8F64386DBCB8}" type="slidenum">
              <a:rPr b="0" lang="el-GR" sz="1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Droid Sans Fallback"/>
              </a:rPr>
              <a:t>41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4" name="Text Box 1"/>
          <p:cNvSpPr/>
          <p:nvPr/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1B96DFCD-B030-433B-B03E-23E66E7AFB09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Calibri"/>
                <a:ea typeface="Droid Sans Fallback"/>
              </a:rPr>
              <a:t>41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5" name="Text Box 2"/>
          <p:cNvSpPr/>
          <p:nvPr/>
        </p:nvSpPr>
        <p:spPr>
          <a:xfrm>
            <a:off x="3884760" y="8685360"/>
            <a:ext cx="2962440" cy="44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4960" rIns="84960" tIns="44280" bIns="44280" anchor="b">
            <a:noAutofit/>
          </a:bodyPr>
          <a:p>
            <a:pPr algn="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8C25646-1697-48D4-A41A-1C2E164957BE}" type="slidenum"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Calibri"/>
                <a:ea typeface="Droid Sans"/>
              </a:rPr>
              <a:t>41</a:t>
            </a:fld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6" name="PlaceHolder 2"/>
          <p:cNvSpPr>
            <a:spLocks noGrp="1"/>
          </p:cNvSpPr>
          <p:nvPr>
            <p:ph type="sldImg"/>
          </p:nvPr>
        </p:nvSpPr>
        <p:spPr>
          <a:xfrm>
            <a:off x="1144440" y="685800"/>
            <a:ext cx="4569120" cy="3427560"/>
          </a:xfrm>
          <a:prstGeom prst="rect">
            <a:avLst/>
          </a:prstGeom>
          <a:ln w="0">
            <a:noFill/>
          </a:ln>
        </p:spPr>
      </p:sp>
      <p:sp>
        <p:nvSpPr>
          <p:cNvPr id="367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2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laceHolder 1"/>
          <p:cNvSpPr>
            <a:spLocks noGrp="1"/>
          </p:cNvSpPr>
          <p:nvPr>
            <p:ph type="sldNum" idx="39"/>
          </p:nvPr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chemeClr val="dk1"/>
                </a:solidFill>
                <a:effectLst/>
                <a:uFillTx/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E67CEEA0-C19D-414E-9C7F-CCD90757D750}" type="slidenum">
              <a:rPr b="0" lang="en-US" sz="1200" strike="noStrike" u="non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41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9" name="PlaceHolder 2"/>
          <p:cNvSpPr>
            <a:spLocks noGrp="1"/>
          </p:cNvSpPr>
          <p:nvPr>
            <p:ph type="sldImg"/>
          </p:nvPr>
        </p:nvSpPr>
        <p:spPr>
          <a:xfrm>
            <a:off x="1143000" y="693720"/>
            <a:ext cx="4570920" cy="3427920"/>
          </a:xfrm>
          <a:prstGeom prst="rect">
            <a:avLst/>
          </a:prstGeom>
          <a:ln w="0">
            <a:noFill/>
          </a:ln>
        </p:spPr>
      </p:sp>
      <p:sp>
        <p:nvSpPr>
          <p:cNvPr id="370" name="PlaceHolder 3"/>
          <p:cNvSpPr>
            <a:spLocks noGrp="1"/>
          </p:cNvSpPr>
          <p:nvPr>
            <p:ph type="body"/>
          </p:nvPr>
        </p:nvSpPr>
        <p:spPr>
          <a:xfrm>
            <a:off x="686520" y="4342680"/>
            <a:ext cx="5485680" cy="4113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/>
          </p:cNvSpPr>
          <p:nvPr>
            <p:ph type="sldNum" idx="18"/>
          </p:nvPr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l-GR" sz="1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Droid Sans Fallback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2204570E-25F6-4DD2-AF67-BBD6E8C38489}" type="slidenum">
              <a:rPr b="0" lang="el-GR" sz="1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Droid Sans Fallback"/>
              </a:rPr>
              <a:t>41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5" name="PlaceHolder 2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0560" cy="3427560"/>
          </a:xfrm>
          <a:prstGeom prst="rect">
            <a:avLst/>
          </a:prstGeom>
          <a:ln w="0">
            <a:noFill/>
          </a:ln>
        </p:spPr>
      </p:sp>
      <p:sp>
        <p:nvSpPr>
          <p:cNvPr id="276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l-GR" sz="2000" strike="noStrike" u="none">
                <a:solidFill>
                  <a:srgbClr val="000000"/>
                </a:solidFill>
                <a:effectLst/>
                <a:uFillTx/>
                <a:latin typeface="Calibri"/>
                <a:ea typeface="Droid Sans Fallback"/>
              </a:rPr>
              <a:t>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7" name="Text Box 3"/>
          <p:cNvSpPr/>
          <p:nvPr/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2526BA85-7689-4075-BDEB-6EFF86D6A51E}" type="slidenum">
              <a:rPr b="0" lang="el-GR" sz="1200" strike="noStrike" u="none">
                <a:solidFill>
                  <a:srgbClr val="000000"/>
                </a:solidFill>
                <a:effectLst/>
                <a:uFillTx/>
                <a:latin typeface="Calibri"/>
                <a:ea typeface="Droid Sans Fallback"/>
              </a:rPr>
              <a:t>41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3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PlaceHolder 1"/>
          <p:cNvSpPr>
            <a:spLocks noGrp="1"/>
          </p:cNvSpPr>
          <p:nvPr>
            <p:ph type="sldNum" idx="40"/>
          </p:nvPr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chemeClr val="dk1"/>
                </a:solidFill>
                <a:effectLst/>
                <a:uFillTx/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77ACF50C-80A2-46A8-B7DB-1AA5A7692D64}" type="slidenum">
              <a:rPr b="0" lang="en-US" sz="1200" strike="noStrike" u="non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41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2" name="PlaceHolder 2"/>
          <p:cNvSpPr>
            <a:spLocks noGrp="1"/>
          </p:cNvSpPr>
          <p:nvPr>
            <p:ph type="sldImg"/>
          </p:nvPr>
        </p:nvSpPr>
        <p:spPr>
          <a:xfrm>
            <a:off x="1143000" y="693720"/>
            <a:ext cx="4570920" cy="3427920"/>
          </a:xfrm>
          <a:prstGeom prst="rect">
            <a:avLst/>
          </a:prstGeom>
          <a:ln w="0">
            <a:noFill/>
          </a:ln>
        </p:spPr>
      </p:sp>
      <p:sp>
        <p:nvSpPr>
          <p:cNvPr id="373" name="PlaceHolder 3"/>
          <p:cNvSpPr>
            <a:spLocks noGrp="1"/>
          </p:cNvSpPr>
          <p:nvPr>
            <p:ph type="body"/>
          </p:nvPr>
        </p:nvSpPr>
        <p:spPr>
          <a:xfrm>
            <a:off x="686520" y="4342680"/>
            <a:ext cx="5485680" cy="4113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3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PlaceHolder 1"/>
          <p:cNvSpPr>
            <a:spLocks noGrp="1"/>
          </p:cNvSpPr>
          <p:nvPr>
            <p:ph type="sldNum" idx="41"/>
          </p:nvPr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l-GR" sz="1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Droid Sans Fallback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18A7835E-6999-4532-BFCD-BE90F71D824C}" type="slidenum">
              <a:rPr b="0" lang="el-GR" sz="1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Droid Sans Fallback"/>
              </a:rPr>
              <a:t>41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5" name="Text Box 1"/>
          <p:cNvSpPr/>
          <p:nvPr/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65544E8-64E5-4ABC-8AAF-9B33F4DD127B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Calibri"/>
                <a:ea typeface="Droid Sans Fallback"/>
              </a:rPr>
              <a:t>41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6" name="Text Box 2"/>
          <p:cNvSpPr/>
          <p:nvPr/>
        </p:nvSpPr>
        <p:spPr>
          <a:xfrm>
            <a:off x="3884760" y="8685360"/>
            <a:ext cx="2962440" cy="44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4960" rIns="84960" tIns="44280" bIns="44280" anchor="b">
            <a:noAutofit/>
          </a:bodyPr>
          <a:p>
            <a:pPr algn="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E598EB53-9864-42DC-A3D0-C3FCB2938567}" type="slidenum"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Calibri"/>
                <a:ea typeface="Droid Sans"/>
              </a:rPr>
              <a:t>41</a:t>
            </a:fld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7" name="PlaceHolder 2"/>
          <p:cNvSpPr>
            <a:spLocks noGrp="1"/>
          </p:cNvSpPr>
          <p:nvPr>
            <p:ph type="sldImg"/>
          </p:nvPr>
        </p:nvSpPr>
        <p:spPr>
          <a:xfrm>
            <a:off x="1144440" y="685800"/>
            <a:ext cx="4569120" cy="3427560"/>
          </a:xfrm>
          <a:prstGeom prst="rect">
            <a:avLst/>
          </a:prstGeom>
          <a:ln w="0">
            <a:noFill/>
          </a:ln>
        </p:spPr>
      </p:sp>
      <p:sp>
        <p:nvSpPr>
          <p:cNvPr id="378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3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PlaceHolder 1"/>
          <p:cNvSpPr>
            <a:spLocks noGrp="1"/>
          </p:cNvSpPr>
          <p:nvPr>
            <p:ph type="sldNum" idx="42"/>
          </p:nvPr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l-GR" sz="1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Droid Sans Fallback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21FF5B1A-7A9F-4F71-AAC9-BF26DA6C98E3}" type="slidenum">
              <a:rPr b="0" lang="el-GR" sz="1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Droid Sans Fallback"/>
              </a:rPr>
              <a:t>41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0" name="Text Box 1"/>
          <p:cNvSpPr/>
          <p:nvPr/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088CA467-B6F2-45FE-A2C3-EC761BA14CEB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Calibri"/>
                <a:ea typeface="Droid Sans Fallback"/>
              </a:rPr>
              <a:t>41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1" name="Text Box 2"/>
          <p:cNvSpPr/>
          <p:nvPr/>
        </p:nvSpPr>
        <p:spPr>
          <a:xfrm>
            <a:off x="3884760" y="8685360"/>
            <a:ext cx="2962440" cy="44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4960" rIns="84960" tIns="44280" bIns="44280" anchor="b">
            <a:noAutofit/>
          </a:bodyPr>
          <a:p>
            <a:pPr algn="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4D3D804E-96B5-4864-9432-9A06B316A286}" type="slidenum"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Calibri"/>
                <a:ea typeface="Droid Sans"/>
              </a:rPr>
              <a:t>41</a:t>
            </a:fld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2" name="PlaceHolder 2"/>
          <p:cNvSpPr>
            <a:spLocks noGrp="1"/>
          </p:cNvSpPr>
          <p:nvPr>
            <p:ph type="sldImg"/>
          </p:nvPr>
        </p:nvSpPr>
        <p:spPr>
          <a:xfrm>
            <a:off x="1144440" y="685800"/>
            <a:ext cx="4569120" cy="3427560"/>
          </a:xfrm>
          <a:prstGeom prst="rect">
            <a:avLst/>
          </a:prstGeom>
          <a:ln w="0">
            <a:noFill/>
          </a:ln>
        </p:spPr>
      </p:sp>
      <p:sp>
        <p:nvSpPr>
          <p:cNvPr id="383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3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PlaceHolder 1"/>
          <p:cNvSpPr>
            <a:spLocks noGrp="1"/>
          </p:cNvSpPr>
          <p:nvPr>
            <p:ph type="sldNum" idx="43"/>
          </p:nvPr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l-GR" sz="1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Droid Sans Fallback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B4938300-E56C-473F-817F-B9FB96C3C744}" type="slidenum">
              <a:rPr b="0" lang="el-GR" sz="1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Droid Sans Fallback"/>
              </a:rPr>
              <a:t>41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5" name="Text Box 1"/>
          <p:cNvSpPr/>
          <p:nvPr/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1DE2C022-6747-4FF6-B029-2E9058142480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Calibri"/>
                <a:ea typeface="Droid Sans Fallback"/>
              </a:rPr>
              <a:t>41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6" name="Text Box 2"/>
          <p:cNvSpPr/>
          <p:nvPr/>
        </p:nvSpPr>
        <p:spPr>
          <a:xfrm>
            <a:off x="3884760" y="8685360"/>
            <a:ext cx="2962440" cy="44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4960" rIns="84960" tIns="44280" bIns="44280" anchor="b">
            <a:noAutofit/>
          </a:bodyPr>
          <a:p>
            <a:pPr algn="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C3ED9E22-0044-456A-A185-9135669B5EAC}" type="slidenum"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Calibri"/>
                <a:ea typeface="Droid Sans"/>
              </a:rPr>
              <a:t>41</a:t>
            </a:fld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7" name="PlaceHolder 2"/>
          <p:cNvSpPr>
            <a:spLocks noGrp="1"/>
          </p:cNvSpPr>
          <p:nvPr>
            <p:ph type="sldImg"/>
          </p:nvPr>
        </p:nvSpPr>
        <p:spPr>
          <a:xfrm>
            <a:off x="1144440" y="685800"/>
            <a:ext cx="4569120" cy="3427560"/>
          </a:xfrm>
          <a:prstGeom prst="rect">
            <a:avLst/>
          </a:prstGeom>
          <a:ln w="0">
            <a:noFill/>
          </a:ln>
        </p:spPr>
      </p:sp>
      <p:sp>
        <p:nvSpPr>
          <p:cNvPr id="388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3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PlaceHolder 1"/>
          <p:cNvSpPr>
            <a:spLocks noGrp="1"/>
          </p:cNvSpPr>
          <p:nvPr>
            <p:ph type="sldNum" idx="44"/>
          </p:nvPr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l-GR" sz="1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Droid Sans Fallback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F5D83996-E20C-4F1C-8628-42BE79E20171}" type="slidenum">
              <a:rPr b="0" lang="el-GR" sz="1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Droid Sans Fallback"/>
              </a:rPr>
              <a:t>41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0" name="Text Box 26"/>
          <p:cNvSpPr/>
          <p:nvPr/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9CAB99A3-D230-41D2-9C1E-38F891F45C7A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Calibri"/>
                <a:ea typeface="Droid Sans Fallback"/>
              </a:rPr>
              <a:t>41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1" name="Text Box 27"/>
          <p:cNvSpPr/>
          <p:nvPr/>
        </p:nvSpPr>
        <p:spPr>
          <a:xfrm>
            <a:off x="3884760" y="8685360"/>
            <a:ext cx="2962440" cy="44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4960" rIns="84960" tIns="44280" bIns="44280" anchor="b">
            <a:noAutofit/>
          </a:bodyPr>
          <a:p>
            <a:pPr algn="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6EDC993-A9DC-4722-BEA3-F04E16EB8CA1}" type="slidenum"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Calibri"/>
                <a:ea typeface="Droid Sans"/>
              </a:rPr>
              <a:t>41</a:t>
            </a:fld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2" name="PlaceHolder 2"/>
          <p:cNvSpPr>
            <a:spLocks noGrp="1"/>
          </p:cNvSpPr>
          <p:nvPr>
            <p:ph type="sldImg"/>
          </p:nvPr>
        </p:nvSpPr>
        <p:spPr>
          <a:xfrm>
            <a:off x="1144440" y="685800"/>
            <a:ext cx="4569120" cy="3427560"/>
          </a:xfrm>
          <a:prstGeom prst="rect">
            <a:avLst/>
          </a:prstGeom>
          <a:ln w="0">
            <a:noFill/>
          </a:ln>
        </p:spPr>
      </p:sp>
      <p:sp>
        <p:nvSpPr>
          <p:cNvPr id="393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3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PlaceHolder 1"/>
          <p:cNvSpPr>
            <a:spLocks noGrp="1"/>
          </p:cNvSpPr>
          <p:nvPr>
            <p:ph type="sldNum" idx="45"/>
          </p:nvPr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chemeClr val="dk1"/>
                </a:solidFill>
                <a:effectLst/>
                <a:uFillTx/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05E892F4-926D-427D-8E51-3DA1DC7851C8}" type="slidenum">
              <a:rPr b="0" lang="en-US" sz="1200" strike="noStrike" u="non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41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5" name="PlaceHolder 2"/>
          <p:cNvSpPr>
            <a:spLocks noGrp="1"/>
          </p:cNvSpPr>
          <p:nvPr>
            <p:ph type="sldImg"/>
          </p:nvPr>
        </p:nvSpPr>
        <p:spPr>
          <a:xfrm>
            <a:off x="1143000" y="693720"/>
            <a:ext cx="4570920" cy="3427920"/>
          </a:xfrm>
          <a:prstGeom prst="rect">
            <a:avLst/>
          </a:prstGeom>
          <a:ln w="0">
            <a:noFill/>
          </a:ln>
        </p:spPr>
      </p:sp>
      <p:sp>
        <p:nvSpPr>
          <p:cNvPr id="396" name="PlaceHolder 3"/>
          <p:cNvSpPr>
            <a:spLocks noGrp="1"/>
          </p:cNvSpPr>
          <p:nvPr>
            <p:ph type="body"/>
          </p:nvPr>
        </p:nvSpPr>
        <p:spPr>
          <a:xfrm>
            <a:off x="686520" y="4342680"/>
            <a:ext cx="5485680" cy="4113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3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PlaceHolder 1"/>
          <p:cNvSpPr>
            <a:spLocks noGrp="1"/>
          </p:cNvSpPr>
          <p:nvPr>
            <p:ph type="sldNum" idx="46"/>
          </p:nvPr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chemeClr val="dk1"/>
                </a:solidFill>
                <a:effectLst/>
                <a:uFillTx/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8CE718FE-9119-488D-AA57-3FC10B365527}" type="slidenum">
              <a:rPr b="0" lang="en-US" sz="1200" strike="noStrike" u="non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41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8" name="PlaceHolder 2"/>
          <p:cNvSpPr>
            <a:spLocks noGrp="1"/>
          </p:cNvSpPr>
          <p:nvPr>
            <p:ph type="sldImg"/>
          </p:nvPr>
        </p:nvSpPr>
        <p:spPr>
          <a:xfrm>
            <a:off x="1143000" y="693720"/>
            <a:ext cx="4570920" cy="3427920"/>
          </a:xfrm>
          <a:prstGeom prst="rect">
            <a:avLst/>
          </a:prstGeom>
          <a:ln w="0">
            <a:noFill/>
          </a:ln>
        </p:spPr>
      </p:sp>
      <p:sp>
        <p:nvSpPr>
          <p:cNvPr id="399" name="PlaceHolder 3"/>
          <p:cNvSpPr>
            <a:spLocks noGrp="1"/>
          </p:cNvSpPr>
          <p:nvPr>
            <p:ph type="body"/>
          </p:nvPr>
        </p:nvSpPr>
        <p:spPr>
          <a:xfrm>
            <a:off x="686520" y="4342680"/>
            <a:ext cx="5485680" cy="4113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3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PlaceHolder 1"/>
          <p:cNvSpPr>
            <a:spLocks noGrp="1"/>
          </p:cNvSpPr>
          <p:nvPr>
            <p:ph type="sldNum" idx="47"/>
          </p:nvPr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chemeClr val="dk1"/>
                </a:solidFill>
                <a:effectLst/>
                <a:uFillTx/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12BD88F1-6CF8-44B9-88FA-964E965299A1}" type="slidenum">
              <a:rPr b="0" lang="en-US" sz="1200" strike="noStrike" u="non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41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1" name="PlaceHolder 2"/>
          <p:cNvSpPr>
            <a:spLocks noGrp="1"/>
          </p:cNvSpPr>
          <p:nvPr>
            <p:ph type="sldImg"/>
          </p:nvPr>
        </p:nvSpPr>
        <p:spPr>
          <a:xfrm>
            <a:off x="1143000" y="693720"/>
            <a:ext cx="4570920" cy="3427920"/>
          </a:xfrm>
          <a:prstGeom prst="rect">
            <a:avLst/>
          </a:prstGeom>
          <a:ln w="0">
            <a:noFill/>
          </a:ln>
        </p:spPr>
      </p:sp>
      <p:sp>
        <p:nvSpPr>
          <p:cNvPr id="402" name="PlaceHolder 3"/>
          <p:cNvSpPr>
            <a:spLocks noGrp="1"/>
          </p:cNvSpPr>
          <p:nvPr>
            <p:ph type="body"/>
          </p:nvPr>
        </p:nvSpPr>
        <p:spPr>
          <a:xfrm>
            <a:off x="686520" y="4342680"/>
            <a:ext cx="5485680" cy="4113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3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PlaceHolder 1"/>
          <p:cNvSpPr>
            <a:spLocks noGrp="1"/>
          </p:cNvSpPr>
          <p:nvPr>
            <p:ph type="sldNum" idx="48"/>
          </p:nvPr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l-GR" sz="1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Droid Sans Fallback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D662DA32-04D7-4EBD-90A3-41A0B9EB64C7}" type="slidenum">
              <a:rPr b="0" lang="el-GR" sz="1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Droid Sans Fallback"/>
              </a:rPr>
              <a:t>41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4" name="Text Box 1"/>
          <p:cNvSpPr/>
          <p:nvPr/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5321EB3F-C4E4-4608-B01A-87BBA23387B6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Calibri"/>
                <a:ea typeface="Droid Sans Fallback"/>
              </a:rPr>
              <a:t>41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5" name="Text Box 2"/>
          <p:cNvSpPr/>
          <p:nvPr/>
        </p:nvSpPr>
        <p:spPr>
          <a:xfrm>
            <a:off x="3884760" y="8685360"/>
            <a:ext cx="2962440" cy="44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4960" rIns="84960" tIns="44280" bIns="44280" anchor="b">
            <a:noAutofit/>
          </a:bodyPr>
          <a:p>
            <a:pPr algn="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184A0AD-C86D-487A-A503-9E577F209340}" type="slidenum"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Calibri"/>
                <a:ea typeface="Droid Sans"/>
              </a:rPr>
              <a:t>41</a:t>
            </a:fld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6" name="PlaceHolder 2"/>
          <p:cNvSpPr>
            <a:spLocks noGrp="1"/>
          </p:cNvSpPr>
          <p:nvPr>
            <p:ph type="sldImg"/>
          </p:nvPr>
        </p:nvSpPr>
        <p:spPr>
          <a:xfrm>
            <a:off x="1144440" y="685800"/>
            <a:ext cx="4569120" cy="3427560"/>
          </a:xfrm>
          <a:prstGeom prst="rect">
            <a:avLst/>
          </a:prstGeom>
          <a:ln w="0">
            <a:noFill/>
          </a:ln>
        </p:spPr>
      </p:sp>
      <p:sp>
        <p:nvSpPr>
          <p:cNvPr id="407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0560" cy="3427560"/>
          </a:xfrm>
          <a:prstGeom prst="rect">
            <a:avLst/>
          </a:prstGeom>
          <a:ln w="0">
            <a:noFill/>
          </a:ln>
        </p:spPr>
      </p:sp>
      <p:sp>
        <p:nvSpPr>
          <p:cNvPr id="27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0" name="PlaceHolder 3"/>
          <p:cNvSpPr>
            <a:spLocks noGrp="1"/>
          </p:cNvSpPr>
          <p:nvPr>
            <p:ph type="sldNum" idx="19"/>
          </p:nvPr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l-GR" sz="1200" strike="noStrike" u="none">
                <a:solidFill>
                  <a:schemeClr val="dk1"/>
                </a:solidFill>
                <a:effectLst/>
                <a:uFillTx/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EC014A9A-B874-4688-A36E-81DA986108C7}" type="slidenum">
              <a:rPr b="0" lang="el-GR" sz="1200" strike="noStrike" u="non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41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4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0560" cy="3427560"/>
          </a:xfrm>
          <a:prstGeom prst="rect">
            <a:avLst/>
          </a:prstGeom>
          <a:ln w="0">
            <a:noFill/>
          </a:ln>
        </p:spPr>
      </p:sp>
      <p:sp>
        <p:nvSpPr>
          <p:cNvPr id="40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0" name="PlaceHolder 3"/>
          <p:cNvSpPr>
            <a:spLocks noGrp="1"/>
          </p:cNvSpPr>
          <p:nvPr>
            <p:ph type="sldNum" idx="49"/>
          </p:nvPr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l-GR" sz="1200" strike="noStrike" u="none">
                <a:solidFill>
                  <a:schemeClr val="dk1"/>
                </a:solidFill>
                <a:effectLst/>
                <a:uFillTx/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044782E0-29D8-46E6-A9D9-ACA27835E5C4}" type="slidenum">
              <a:rPr b="0" lang="el-GR" sz="1200" strike="noStrike" u="non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laceHolder 1"/>
          <p:cNvSpPr>
            <a:spLocks noGrp="1"/>
          </p:cNvSpPr>
          <p:nvPr>
            <p:ph type="sldNum" idx="20"/>
          </p:nvPr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l-GR" sz="1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Droid Sans Fallback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4685433A-9401-4D2D-91F8-99C3091A4F0C}" type="slidenum">
              <a:rPr b="0" lang="el-GR" sz="1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Droid Sans Fallback"/>
              </a:rPr>
              <a:t>41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2" name="Text Box 1"/>
          <p:cNvSpPr/>
          <p:nvPr/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542CDD3A-BFCA-4224-A90D-14B03F9425F8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Calibri"/>
                <a:ea typeface="Droid Sans Fallback"/>
              </a:rPr>
              <a:t>41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3" name="Text Box 2"/>
          <p:cNvSpPr/>
          <p:nvPr/>
        </p:nvSpPr>
        <p:spPr>
          <a:xfrm>
            <a:off x="3884760" y="8685360"/>
            <a:ext cx="2962440" cy="44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4960" rIns="84960" tIns="44280" bIns="44280" anchor="b">
            <a:noAutofit/>
          </a:bodyPr>
          <a:p>
            <a:pPr algn="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68F3390D-90D5-4286-8E77-42598AEBDAAB}" type="slidenum"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Calibri"/>
                <a:ea typeface="Droid Sans"/>
              </a:rPr>
              <a:t>41</a:t>
            </a:fld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4" name="PlaceHolder 2"/>
          <p:cNvSpPr>
            <a:spLocks noGrp="1"/>
          </p:cNvSpPr>
          <p:nvPr>
            <p:ph type="sldImg"/>
          </p:nvPr>
        </p:nvSpPr>
        <p:spPr>
          <a:xfrm>
            <a:off x="1144440" y="685800"/>
            <a:ext cx="4569120" cy="3427560"/>
          </a:xfrm>
          <a:prstGeom prst="rect">
            <a:avLst/>
          </a:prstGeom>
          <a:ln w="0">
            <a:noFill/>
          </a:ln>
        </p:spPr>
      </p:sp>
      <p:sp>
        <p:nvSpPr>
          <p:cNvPr id="285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sldNum" idx="21"/>
          </p:nvPr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l-GR" sz="1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Droid Sans Fallback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59825B63-6CB4-4236-A29C-62C2E8333F2C}" type="slidenum">
              <a:rPr b="0" lang="el-GR" sz="1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Droid Sans Fallback"/>
              </a:rPr>
              <a:t>41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7" name="Text Box 1"/>
          <p:cNvSpPr/>
          <p:nvPr/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C8BF401-E0F1-4A28-9B08-5C80797ADAF6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Calibri"/>
                <a:ea typeface="Droid Sans Fallback"/>
              </a:rPr>
              <a:t>41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8" name="Text Box 2"/>
          <p:cNvSpPr/>
          <p:nvPr/>
        </p:nvSpPr>
        <p:spPr>
          <a:xfrm>
            <a:off x="3884760" y="8685360"/>
            <a:ext cx="2962440" cy="44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4960" rIns="84960" tIns="44280" bIns="44280" anchor="b">
            <a:noAutofit/>
          </a:bodyPr>
          <a:p>
            <a:pPr algn="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95FEE285-5C5F-4DE1-81C8-ACA0A7E47D22}" type="slidenum"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Calibri"/>
                <a:ea typeface="Droid Sans"/>
              </a:rPr>
              <a:t>41</a:t>
            </a:fld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9" name="PlaceHolder 2"/>
          <p:cNvSpPr>
            <a:spLocks noGrp="1"/>
          </p:cNvSpPr>
          <p:nvPr>
            <p:ph type="sldImg"/>
          </p:nvPr>
        </p:nvSpPr>
        <p:spPr>
          <a:xfrm>
            <a:off x="1144440" y="685800"/>
            <a:ext cx="4569120" cy="3427560"/>
          </a:xfrm>
          <a:prstGeom prst="rect">
            <a:avLst/>
          </a:prstGeom>
          <a:ln w="0">
            <a:noFill/>
          </a:ln>
        </p:spPr>
      </p:sp>
      <p:sp>
        <p:nvSpPr>
          <p:cNvPr id="290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0960" cy="146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8160" cy="397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31D38EEB-17A8-46D9-9655-CB735B03C9F3}" type="slidenum">
              <a:t>&lt;#&gt;</a:t>
            </a:fld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0960" cy="146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8160" cy="397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7"/>
          </p:nvPr>
        </p:nvSpPr>
        <p:spPr/>
        <p:txBody>
          <a:bodyPr/>
          <a:p>
            <a:fld id="{B5373314-EA55-4AEF-997D-E84304278856}" type="slidenum">
              <a:t>&lt;#&gt;</a:t>
            </a:fld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0960" cy="146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8160" cy="397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72FC7EA9-F1B7-46ED-B80D-EBA6F17E88EE}" type="slidenum">
              <a:t>&lt;#&gt;</a:t>
            </a:fld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0960" cy="146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8160" cy="397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D1A316E8-EF6B-4AC9-9C1F-DBF694AC6913}" type="slidenum">
              <a:t>&lt;#&gt;</a:t>
            </a:fld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0960" cy="146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8160" cy="397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0"/>
          </p:nvPr>
        </p:nvSpPr>
        <p:spPr/>
        <p:txBody>
          <a:bodyPr/>
          <a:p>
            <a:fld id="{8EF61DEE-7485-470C-B695-9E5A5176696D}" type="slidenum">
              <a:t>&lt;#&gt;</a:t>
            </a:fld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0960" cy="146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8160" cy="397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6CCB2CF-4640-4928-A30B-27D1C45448D2}" type="slidenum">
              <a:t>&lt;#&gt;</a:t>
            </a:fld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80EDC32-BFCC-456B-B9F5-3138805EC5FA}" type="slidenum">
              <a:t>&lt;#&gt;</a:t>
            </a:fld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0960" cy="146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8160" cy="397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B3B1162-07C8-4538-BED6-B91E115595E7}" type="slidenum">
              <a:t>&lt;#&gt;</a:t>
            </a:fld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0960" cy="146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D08158E-A10D-4A04-821E-687769408278}" type="slidenum">
              <a:t>&lt;#&gt;</a:t>
            </a:fld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0960" cy="146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8160" cy="397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611EC6D7-C1BE-41EC-92F8-39E5BDC57F86}" type="slidenum">
              <a:t>&lt;#&gt;</a:t>
            </a:fld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0960" cy="146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8160" cy="397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κώδικ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0960" cy="146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8160" cy="397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66AEE787-C7D3-4FDE-A31B-0DE8511925B7}" type="slidenum">
              <a:t>&lt;#&gt;</a:t>
            </a:fld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0960" cy="146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8160" cy="397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F78B46CA-F1DD-445C-BED5-F3E20433248A}" type="slidenum">
              <a:t>&lt;#&gt;</a:t>
            </a:fld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2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3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4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6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7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8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9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10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1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l-GR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Στυλ κύριου τίτλου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7040" cy="4524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432000" indent="-32400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Στυλ υποδείγματος κειμένου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Δεύτερου επιπέδου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Τρίτου επιπέδου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Τέταρτου επιπέδου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Πέμπτου επιπέδου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7040" cy="4524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Στυλ υποδείγματος κειμένου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b="0" lang="el-GR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Δεύτερου επιπέδου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Τρίτου επιπέδου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b="0" lang="el-GR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Τέταρτου επιπέδου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b="0" lang="el-GR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Πέμπτου επιπέδου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1"/>
          </p:nvPr>
        </p:nvSpPr>
        <p:spPr>
          <a:xfrm>
            <a:off x="655308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l-GR" sz="1400" strike="noStrike" u="none">
                <a:solidFill>
                  <a:schemeClr val="dk1"/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585045B7-3233-41DC-832A-DC5BCDA61D3F}" type="slidenum">
              <a:rPr b="0" lang="el-GR" sz="1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629400" y="274680"/>
            <a:ext cx="2055960" cy="585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anchorCtr="1" vert="eaVert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l-GR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Στυλ κύριου τίτλου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274680"/>
            <a:ext cx="6018480" cy="585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432000" indent="-32400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Στυλ υποδείγματος κειμένου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Δεύτερου επιπέδου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Τρίτου επιπέδου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Τέταρτου επιπέδου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Πέμπτου επιπέδου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sldNum" idx="9"/>
          </p:nvPr>
        </p:nvSpPr>
        <p:spPr>
          <a:xfrm>
            <a:off x="655308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l-GR" sz="1400" strike="noStrike" u="none">
                <a:solidFill>
                  <a:schemeClr val="dk1"/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FB2A05E6-FCF6-453E-9B59-4E2F0DF511F9}" type="slidenum">
              <a:rPr b="0" lang="el-GR" sz="1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l-GR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Στυλ κύριου τίτλου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8160" cy="4524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432000" indent="-324000" defTabSz="91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Στυλ υποδείγματος κειμένου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 defTabSz="91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Δεύτερου επιπέδου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 defTabSz="91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Τρίτου επιπέδου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 defTabSz="91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Τέταρτου επιπέδου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 defTabSz="91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Πέμπτου επιπέδου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sldNum" idx="10"/>
          </p:nvPr>
        </p:nvSpPr>
        <p:spPr>
          <a:xfrm>
            <a:off x="655308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l-GR" sz="1400" strike="noStrike" u="none">
                <a:solidFill>
                  <a:schemeClr val="dk1"/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7859633E-5834-4F4E-8B72-62872EEBF038}" type="slidenum">
              <a:rPr b="0" lang="el-GR" sz="1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2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body"/>
          </p:nvPr>
        </p:nvSpPr>
        <p:spPr>
          <a:xfrm>
            <a:off x="467640" y="1556640"/>
            <a:ext cx="4066560" cy="4667400"/>
          </a:xfrm>
          <a:prstGeom prst="rect">
            <a:avLst/>
          </a:prstGeom>
          <a:solidFill>
            <a:srgbClr val="ffff00">
              <a:alpha val="14000"/>
            </a:srgbClr>
          </a:solidFill>
          <a:ln w="0">
            <a:noFill/>
          </a:ln>
        </p:spPr>
        <p:txBody>
          <a:bodyPr lIns="360000" rIns="360000" tIns="360000" bIns="360000" anchor="t">
            <a:normAutofit fontScale="77500" lnSpcReduction="19999"/>
          </a:bodyPr>
          <a:p>
            <a:pPr marL="432000" indent="-324000" defTabSz="91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700" strike="noStrike" u="none">
                <a:solidFill>
                  <a:schemeClr val="dk1"/>
                </a:solidFill>
                <a:effectLst/>
                <a:uFillTx/>
                <a:latin typeface="Consolas"/>
              </a:rPr>
              <a:t>Στυλ υποδείγματος κειμένου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 defTabSz="91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2700" strike="noStrike" u="none">
                <a:solidFill>
                  <a:schemeClr val="dk1"/>
                </a:solidFill>
                <a:effectLst/>
                <a:uFillTx/>
                <a:latin typeface="Consolas"/>
              </a:rPr>
              <a:t>Δεύτερου επιπέδου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 defTabSz="91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700" strike="noStrike" u="none">
                <a:solidFill>
                  <a:schemeClr val="dk1"/>
                </a:solidFill>
                <a:effectLst/>
                <a:uFillTx/>
                <a:latin typeface="Consolas"/>
              </a:rPr>
              <a:t>Τρίτου επιπέδου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 defTabSz="91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2700" strike="noStrike" u="none">
                <a:solidFill>
                  <a:schemeClr val="dk1"/>
                </a:solidFill>
                <a:effectLst/>
                <a:uFillTx/>
                <a:latin typeface="Consolas"/>
              </a:rPr>
              <a:t>Τέταρτου επιπέδου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 defTabSz="91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700" strike="noStrike" u="none">
                <a:solidFill>
                  <a:schemeClr val="dk1"/>
                </a:solidFill>
                <a:effectLst/>
                <a:uFillTx/>
                <a:latin typeface="Consolas"/>
              </a:rPr>
              <a:t>Πέμπτου επιπέδου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sldNum" idx="11"/>
          </p:nvPr>
        </p:nvSpPr>
        <p:spPr>
          <a:xfrm>
            <a:off x="655308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l-GR" sz="1400" strike="noStrike" u="none">
                <a:solidFill>
                  <a:schemeClr val="dk1"/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A057507B-F770-4AFB-9319-05740CE83AA5}" type="slidenum">
              <a:rPr b="0" lang="el-GR" sz="1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l-GR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Στυλ κύριου τίτλου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608360" y="1556640"/>
            <a:ext cx="4066560" cy="4667400"/>
          </a:xfrm>
          <a:prstGeom prst="rect">
            <a:avLst/>
          </a:prstGeom>
          <a:solidFill>
            <a:srgbClr val="ffff00">
              <a:alpha val="14000"/>
            </a:srgbClr>
          </a:solidFill>
          <a:ln w="0">
            <a:noFill/>
          </a:ln>
        </p:spPr>
        <p:txBody>
          <a:bodyPr lIns="360000" rIns="360000" tIns="360000" bIns="360000" anchor="t">
            <a:normAutofit fontScale="77500" lnSpcReduction="19999"/>
          </a:bodyPr>
          <a:p>
            <a:pPr marL="514440" indent="-514440" defTabSz="91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OpenSymbol"/>
              <a:buAutoNum type="arabicPeriod"/>
            </a:pPr>
            <a:r>
              <a:rPr b="0" lang="el-GR" sz="2700" strike="noStrike" u="none">
                <a:solidFill>
                  <a:schemeClr val="dk1"/>
                </a:solidFill>
                <a:effectLst/>
                <a:uFillTx/>
                <a:latin typeface="Consolas"/>
              </a:rPr>
              <a:t>Στυλ υποδείγματος κειμένου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71640" indent="-514440" defTabSz="91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OpenSymbol"/>
              <a:buAutoNum type="arabicPeriod"/>
            </a:pPr>
            <a:r>
              <a:rPr b="0" lang="el-GR" sz="2700" strike="noStrike" u="none">
                <a:solidFill>
                  <a:schemeClr val="dk1"/>
                </a:solidFill>
                <a:effectLst/>
                <a:uFillTx/>
                <a:latin typeface="Consolas"/>
              </a:rPr>
              <a:t>Δεύτερου επιπέδου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371600" indent="-457200" defTabSz="91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OpenSymbol"/>
              <a:buAutoNum type="arabicPeriod"/>
            </a:pPr>
            <a:r>
              <a:rPr b="0" lang="el-GR" sz="2700" strike="noStrike" u="none">
                <a:solidFill>
                  <a:schemeClr val="dk1"/>
                </a:solidFill>
                <a:effectLst/>
                <a:uFillTx/>
                <a:latin typeface="Consolas"/>
              </a:rPr>
              <a:t>Τρίτου επιπέδου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828800" indent="-457200" defTabSz="91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OpenSymbol"/>
              <a:buAutoNum type="arabicPeriod"/>
            </a:pPr>
            <a:r>
              <a:rPr b="0" lang="el-GR" sz="2700" strike="noStrike" u="none">
                <a:solidFill>
                  <a:schemeClr val="dk1"/>
                </a:solidFill>
                <a:effectLst/>
                <a:uFillTx/>
                <a:latin typeface="Consolas"/>
              </a:rPr>
              <a:t>Τέταρτου επιπέδου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286000" indent="-457200" defTabSz="91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OpenSymbol"/>
              <a:buAutoNum type="arabicPeriod"/>
            </a:pPr>
            <a:r>
              <a:rPr b="0" lang="el-GR" sz="2700" strike="noStrike" u="none">
                <a:solidFill>
                  <a:schemeClr val="dk1"/>
                </a:solidFill>
                <a:effectLst/>
                <a:uFillTx/>
                <a:latin typeface="Consolas"/>
              </a:rPr>
              <a:t>Πέμπτου επιπέδου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body"/>
          </p:nvPr>
        </p:nvSpPr>
        <p:spPr>
          <a:xfrm>
            <a:off x="432000" y="1556640"/>
            <a:ext cx="8228160" cy="4667400"/>
          </a:xfrm>
          <a:prstGeom prst="rect">
            <a:avLst/>
          </a:prstGeom>
          <a:solidFill>
            <a:srgbClr val="ffff00">
              <a:alpha val="14000"/>
            </a:srgbClr>
          </a:solidFill>
          <a:ln w="0">
            <a:noFill/>
          </a:ln>
        </p:spPr>
        <p:txBody>
          <a:bodyPr lIns="360000" rIns="360000" tIns="360000" bIns="360000" anchor="t">
            <a:normAutofit/>
          </a:bodyPr>
          <a:p>
            <a:pPr marL="432000" indent="-324000" defTabSz="91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700" strike="noStrike" u="none">
                <a:solidFill>
                  <a:schemeClr val="dk1"/>
                </a:solidFill>
                <a:effectLst/>
                <a:uFillTx/>
                <a:latin typeface="Consolas"/>
              </a:rPr>
              <a:t>Στυλ υποδείγματος κειμένου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 defTabSz="91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2700" strike="noStrike" u="none">
                <a:solidFill>
                  <a:schemeClr val="dk1"/>
                </a:solidFill>
                <a:effectLst/>
                <a:uFillTx/>
                <a:latin typeface="Consolas"/>
              </a:rPr>
              <a:t>Δεύτερου επιπέδου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 defTabSz="91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700" strike="noStrike" u="none">
                <a:solidFill>
                  <a:schemeClr val="dk1"/>
                </a:solidFill>
                <a:effectLst/>
                <a:uFillTx/>
                <a:latin typeface="Consolas"/>
              </a:rPr>
              <a:t>Τρίτου επιπέδου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 defTabSz="91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2700" strike="noStrike" u="none">
                <a:solidFill>
                  <a:schemeClr val="dk1"/>
                </a:solidFill>
                <a:effectLst/>
                <a:uFillTx/>
                <a:latin typeface="Consolas"/>
              </a:rPr>
              <a:t>Τέταρτου επιπέδου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 defTabSz="91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700" strike="noStrike" u="none">
                <a:solidFill>
                  <a:schemeClr val="dk1"/>
                </a:solidFill>
                <a:effectLst/>
                <a:uFillTx/>
                <a:latin typeface="Consolas"/>
              </a:rPr>
              <a:t>Πέμπτου επιπέδου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sldNum" idx="12"/>
          </p:nvPr>
        </p:nvSpPr>
        <p:spPr>
          <a:xfrm>
            <a:off x="655308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l-GR" sz="1400" strike="noStrike" u="none">
                <a:solidFill>
                  <a:schemeClr val="dk1"/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C0076E71-A163-4FF6-B31E-5B98B8D1CA0A}" type="slidenum">
              <a:rPr b="0" lang="el-GR" sz="1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l-GR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Στυλ κύριου τίτλου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83640" y="2936880"/>
            <a:ext cx="7770960" cy="1360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l-GR" sz="4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Στυλ κύριου τίτλου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683640" y="4305240"/>
            <a:ext cx="7770960" cy="1498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marL="432000" indent="-3240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l-G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Στυλ υποδείγματος κειμένου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67" name="Picture 3" descr="Λογότυπο Οικονομικού Πανεπιστημίου Αθηνών"/>
          <p:cNvPicPr/>
          <p:nvPr/>
        </p:nvPicPr>
        <p:blipFill>
          <a:blip r:embed="rId2"/>
          <a:stretch/>
        </p:blipFill>
        <p:spPr>
          <a:xfrm>
            <a:off x="899640" y="260640"/>
            <a:ext cx="7307640" cy="1906560"/>
          </a:xfrm>
          <a:prstGeom prst="rect">
            <a:avLst/>
          </a:prstGeom>
          <a:noFill/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l-GR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Στυλ κύριου τίτλου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574280"/>
            <a:ext cx="4038840" cy="63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marL="432000" indent="-32400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1" lang="el-GR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Στυλ υποδείγματος κειμένου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57200" y="2214000"/>
            <a:ext cx="4038840" cy="3877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Στυλ υποδείγματος κειμένου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l-G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Δεύτερου επιπέδου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Τρίτου επιπέδου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b="0" lang="el-GR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Τέταρτου επιπέδου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»"/>
            </a:pPr>
            <a:r>
              <a:rPr b="0" lang="el-GR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Πέμπτου επιπέδου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body"/>
          </p:nvPr>
        </p:nvSpPr>
        <p:spPr>
          <a:xfrm>
            <a:off x="4645080" y="1574280"/>
            <a:ext cx="4040280" cy="63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el-GR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Στυλ υποδείγματος κειμένου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" name="PlaceHolder 5"/>
          <p:cNvSpPr>
            <a:spLocks noGrp="1"/>
          </p:cNvSpPr>
          <p:nvPr>
            <p:ph type="body"/>
          </p:nvPr>
        </p:nvSpPr>
        <p:spPr>
          <a:xfrm>
            <a:off x="4645080" y="2214000"/>
            <a:ext cx="4040280" cy="3877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Στυλ υποδείγματος κειμένου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l-G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Δεύτερου επιπέδου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Τρίτου επιπέδου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b="0" lang="el-GR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Τέταρτου επιπέδου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»"/>
            </a:pPr>
            <a:r>
              <a:rPr b="0" lang="el-GR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Πέμπτου επιπέδου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" name="PlaceHolder 6"/>
          <p:cNvSpPr>
            <a:spLocks noGrp="1"/>
          </p:cNvSpPr>
          <p:nvPr>
            <p:ph type="sldNum" idx="2"/>
          </p:nvPr>
        </p:nvSpPr>
        <p:spPr>
          <a:xfrm>
            <a:off x="655308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l-GR" sz="1400" strike="noStrike" u="none">
                <a:solidFill>
                  <a:schemeClr val="dk1"/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AA610428-513E-43A4-8C97-5116420AE469}" type="slidenum">
              <a:rPr b="0" lang="el-GR" sz="1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2"/>
    <p:sldLayoutId id="2147483652" r:id="rId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l-GR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Στυλ κύριου τίτλου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sldNum" idx="3"/>
          </p:nvPr>
        </p:nvSpPr>
        <p:spPr>
          <a:xfrm>
            <a:off x="655308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l-GR" sz="1400" strike="noStrike" u="none">
                <a:solidFill>
                  <a:schemeClr val="dk1"/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17B8F387-0844-4D37-A424-1DD6701F2F1E}" type="slidenum">
              <a:rPr b="0" lang="el-GR" sz="1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160" cy="397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the outline text format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Sixth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Seventh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2"/>
    <p:sldLayoutId id="2147483655" r:id="rId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sldNum" idx="4"/>
          </p:nvPr>
        </p:nvSpPr>
        <p:spPr>
          <a:xfrm>
            <a:off x="655308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l-GR" sz="1400" strike="noStrike" u="none">
                <a:solidFill>
                  <a:schemeClr val="dk1"/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0506ADAC-B5B6-478A-B20D-49963F050DF5}" type="slidenum">
              <a:rPr b="0" lang="el-GR" sz="1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0960" cy="1468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l-GR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Στυλ κύριου τίτλου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4" name="Picture 3" descr="Λογότυπο Οικονομικού Πανεπιστημίου Αθηνών"/>
          <p:cNvPicPr/>
          <p:nvPr/>
        </p:nvPicPr>
        <p:blipFill>
          <a:blip r:embed="rId2"/>
          <a:stretch/>
        </p:blipFill>
        <p:spPr>
          <a:xfrm>
            <a:off x="899640" y="260640"/>
            <a:ext cx="7307640" cy="19065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160" cy="397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the outline text format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Sixth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Seventh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sldNum" idx="5"/>
          </p:nvPr>
        </p:nvSpPr>
        <p:spPr>
          <a:xfrm>
            <a:off x="655308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l-GR" sz="1400" strike="noStrike" u="none">
                <a:solidFill>
                  <a:schemeClr val="dk1"/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D9725BC3-BFD5-497C-9598-9D8C7BF76AB1}" type="slidenum">
              <a:rPr b="0" lang="el-GR" sz="1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body"/>
          </p:nvPr>
        </p:nvSpPr>
        <p:spPr>
          <a:xfrm>
            <a:off x="3575160" y="1556640"/>
            <a:ext cx="5110200" cy="4606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432000" indent="-32400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Στυλ υποδείγματος κειμένου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Δεύτερου επιπέδου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Τρίτου επιπέδου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Τέταρτου επιπέδου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Πέμπτου επιπέδου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556640"/>
            <a:ext cx="3006720" cy="4606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el-G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Στυλ υποδείγματος κειμένου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sldNum" idx="6"/>
          </p:nvPr>
        </p:nvSpPr>
        <p:spPr>
          <a:xfrm>
            <a:off x="655308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l-GR" sz="1400" strike="noStrike" u="none">
                <a:solidFill>
                  <a:schemeClr val="dk1"/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E69F3312-D356-4FB8-AD92-BFA03ACC191B}" type="slidenum">
              <a:rPr b="0" lang="el-GR" sz="1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160" cy="1143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l-GR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Στυλ κύριου τίτλου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body"/>
          </p:nvPr>
        </p:nvSpPr>
        <p:spPr>
          <a:xfrm>
            <a:off x="1792440" y="1556640"/>
            <a:ext cx="5484960" cy="3454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the outline text format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Sixth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Seventh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1792440" y="5157360"/>
            <a:ext cx="5484960" cy="1013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el-G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Στυλ υποδείγματος κειμένου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sldNum" idx="7"/>
          </p:nvPr>
        </p:nvSpPr>
        <p:spPr>
          <a:xfrm>
            <a:off x="655308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l-GR" sz="1400" strike="noStrike" u="none">
                <a:solidFill>
                  <a:schemeClr val="dk1"/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EB5D102F-71FE-449B-893B-4A977A6D4248}" type="slidenum">
              <a:rPr b="0" lang="el-GR" sz="1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160" cy="1143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l-GR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Στυλ κύριου τίτλου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l-GR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Στυλ κύριου τίτλου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8160" cy="4524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432000" indent="-32400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Στυλ υποδείγματος κειμένου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Δεύτερου επιπέδου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Τρίτου επιπέδου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Τέταρτου επιπέδου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Πέμπτου επιπέδου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sldNum" idx="8"/>
          </p:nvPr>
        </p:nvSpPr>
        <p:spPr>
          <a:xfrm>
            <a:off x="655308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l-GR" sz="1400" strike="noStrike" u="none">
                <a:solidFill>
                  <a:schemeClr val="dk1"/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97D18C40-AD34-4F39-9057-C7AD4B3FFD80}" type="slidenum">
              <a:rPr b="0" lang="el-GR" sz="1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8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9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hyperlink" Target="https://web.archive.org/web/20251119091213/https://users.cs.cf.ac.uk/Dave.Marshall/C/node29.html" TargetMode="External"/><Relationship Id="rId9" Type="http://schemas.openxmlformats.org/officeDocument/2006/relationships/slideLayout" Target="../slideLayouts/slideLayout13.xml"/><Relationship Id="rId10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hyperlink" Target="https://hpc-tutorials.llnl.gov/posix/why_pthreads/" TargetMode="External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4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4" Type="http://schemas.openxmlformats.org/officeDocument/2006/relationships/notesSlide" Target="../notesSlides/notesSlide2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hyperlink" Target="https://hpc-tutorials.llnl.gov/posix/creating_and_terminating/" TargetMode="External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2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4" Type="http://schemas.openxmlformats.org/officeDocument/2006/relationships/notesSlide" Target="../notesSlides/notesSlide26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28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0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32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3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4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5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6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7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8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4" Type="http://schemas.openxmlformats.org/officeDocument/2006/relationships/notesSlide" Target="../notesSlides/notesSlide4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4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image" Target="../media/image6.jpeg"/><Relationship Id="rId4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hyperlink" Target="http://en.wikipedia.org/wiki/POSIX" TargetMode="External"/><Relationship Id="rId2" Type="http://schemas.openxmlformats.org/officeDocument/2006/relationships/hyperlink" Target="http://en.wikipedia.org/wiki/POSIX_Threads" TargetMode="External"/><Relationship Id="rId3" Type="http://schemas.openxmlformats.org/officeDocument/2006/relationships/hyperlink" Target="https://docs.oracle.com/cd/E19048-01/chorus5/806-6897/auto1/index.html" TargetMode="External"/><Relationship Id="rId4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hyperlink" Target="http://www.javamex.com/tutorials/threads/how_threads_work.shtml" TargetMode="External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0960" cy="1468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l-GR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Λειτουργικά Συστήματα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subTitle"/>
          </p:nvPr>
        </p:nvSpPr>
        <p:spPr>
          <a:xfrm>
            <a:off x="683640" y="3595320"/>
            <a:ext cx="7775280" cy="1992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algn="ctr" defTabSz="91440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1" lang="el-GR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Φροντιστηριακή ενότητα </a:t>
            </a:r>
            <a:r>
              <a:rPr b="1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# 3</a:t>
            </a:r>
            <a:r>
              <a:rPr b="1" lang="el-GR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:</a:t>
            </a: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b="0" lang="el-GR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Εισαγωγή στα νήματα με </a:t>
            </a: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POSIX Threads (</a:t>
            </a:r>
            <a:r>
              <a:rPr b="0" lang="el-GR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Μέρος 1</a:t>
            </a:r>
            <a:r>
              <a:rPr b="0" lang="el-GR" sz="2800" strike="noStrike" u="none" baseline="30000">
                <a:solidFill>
                  <a:schemeClr val="dk1"/>
                </a:solidFill>
                <a:effectLst/>
                <a:uFillTx/>
                <a:latin typeface="Calibri"/>
              </a:rPr>
              <a:t>ο</a:t>
            </a:r>
            <a:r>
              <a:rPr b="0" lang="el-GR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)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 defTabSz="91440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1" lang="el-GR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Τμήμα: </a:t>
            </a:r>
            <a:r>
              <a:rPr b="0" lang="el-GR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Πληροφορικής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76" name="Picture 6" descr="Λογότυπο για Άδειες χρήσης Creative Commons BY-NC-ND"/>
          <p:cNvPicPr/>
          <p:nvPr/>
        </p:nvPicPr>
        <p:blipFill>
          <a:blip r:embed="rId1"/>
          <a:stretch/>
        </p:blipFill>
        <p:spPr>
          <a:xfrm>
            <a:off x="1619640" y="5835960"/>
            <a:ext cx="1533960" cy="535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7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/>
          <p:nvPr/>
        </p:nvPicPr>
        <p:blipFill>
          <a:blip r:embed="rId2"/>
          <a:stretch/>
        </p:blipFill>
        <p:spPr>
          <a:xfrm>
            <a:off x="3223800" y="5591520"/>
            <a:ext cx="4308840" cy="10245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 Box 1"/>
          <p:cNvSpPr/>
          <p:nvPr/>
        </p:nvSpPr>
        <p:spPr>
          <a:xfrm>
            <a:off x="457200" y="115920"/>
            <a:ext cx="8228160" cy="93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1" lang="el-GR" sz="3600" strike="noStrike" u="none">
              <a:solidFill>
                <a:srgbClr val="000000"/>
              </a:solidFill>
              <a:effectLst/>
              <a:uFillTx/>
              <a:latin typeface="Calibri"/>
              <a:ea typeface="Droid Sans"/>
            </a:endParaRPr>
          </a:p>
        </p:txBody>
      </p:sp>
      <p:grpSp>
        <p:nvGrpSpPr>
          <p:cNvPr id="109" name="Group 3"/>
          <p:cNvGrpSpPr/>
          <p:nvPr/>
        </p:nvGrpSpPr>
        <p:grpSpPr>
          <a:xfrm>
            <a:off x="4573080" y="1140840"/>
            <a:ext cx="4315680" cy="2435040"/>
            <a:chOff x="4573080" y="1140840"/>
            <a:chExt cx="4315680" cy="2435040"/>
          </a:xfrm>
        </p:grpSpPr>
        <p:sp>
          <p:nvSpPr>
            <p:cNvPr id="110" name="Line 4"/>
            <p:cNvSpPr/>
            <p:nvPr/>
          </p:nvSpPr>
          <p:spPr>
            <a:xfrm>
              <a:off x="6662520" y="1140840"/>
              <a:ext cx="360" cy="2435040"/>
            </a:xfrm>
            <a:prstGeom prst="line">
              <a:avLst/>
            </a:prstGeom>
            <a:ln w="38160">
              <a:solidFill>
                <a:srgbClr val="000000"/>
              </a:solidFill>
              <a:prstDash val="sysDot"/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l-GR" sz="1800" strike="noStrike" u="none">
                <a:solidFill>
                  <a:schemeClr val="dk1"/>
                </a:solidFill>
                <a:effectLst/>
                <a:uFillTx/>
                <a:latin typeface="Calibri"/>
              </a:endParaRPr>
            </a:p>
          </p:txBody>
        </p:sp>
        <p:sp>
          <p:nvSpPr>
            <p:cNvPr id="111" name="Line 5"/>
            <p:cNvSpPr/>
            <p:nvPr/>
          </p:nvSpPr>
          <p:spPr>
            <a:xfrm flipH="1">
              <a:off x="5119560" y="2385360"/>
              <a:ext cx="3449520" cy="360"/>
            </a:xfrm>
            <a:prstGeom prst="line">
              <a:avLst/>
            </a:prstGeom>
            <a:ln w="38160">
              <a:solidFill>
                <a:srgbClr val="000000"/>
              </a:solidFill>
              <a:prstDash val="sysDot"/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640" bIns="-44640" anchor="t">
              <a:noAutofit/>
            </a:bodyPr>
            <a:p>
              <a:endParaRPr b="0" lang="el-GR" sz="1800" strike="noStrike" u="none">
                <a:solidFill>
                  <a:schemeClr val="dk1"/>
                </a:solidFill>
                <a:effectLst/>
                <a:uFillTx/>
                <a:latin typeface="Calibri"/>
              </a:endParaRPr>
            </a:p>
          </p:txBody>
        </p:sp>
        <p:pic>
          <p:nvPicPr>
            <p:cNvPr id="112" name="Picture 6" descr=""/>
            <p:cNvPicPr/>
            <p:nvPr/>
          </p:nvPicPr>
          <p:blipFill>
            <a:blip r:embed="rId1"/>
            <a:stretch/>
          </p:blipFill>
          <p:spPr>
            <a:xfrm>
              <a:off x="5824440" y="1361520"/>
              <a:ext cx="652680" cy="68112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113" name="Picture 7" descr=""/>
            <p:cNvPicPr/>
            <p:nvPr/>
          </p:nvPicPr>
          <p:blipFill>
            <a:blip r:embed="rId2"/>
            <a:stretch/>
          </p:blipFill>
          <p:spPr>
            <a:xfrm>
              <a:off x="7593120" y="1361520"/>
              <a:ext cx="658800" cy="68760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114" name="Picture 8" descr=""/>
            <p:cNvPicPr/>
            <p:nvPr/>
          </p:nvPicPr>
          <p:blipFill>
            <a:blip r:embed="rId3"/>
            <a:stretch/>
          </p:blipFill>
          <p:spPr>
            <a:xfrm>
              <a:off x="6837480" y="1361520"/>
              <a:ext cx="640080" cy="66852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115" name="Picture 9" descr=""/>
            <p:cNvPicPr/>
            <p:nvPr/>
          </p:nvPicPr>
          <p:blipFill>
            <a:blip r:embed="rId4"/>
            <a:stretch/>
          </p:blipFill>
          <p:spPr>
            <a:xfrm>
              <a:off x="5824440" y="2579400"/>
              <a:ext cx="644760" cy="66060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116" name="Picture 10" descr=""/>
            <p:cNvPicPr/>
            <p:nvPr/>
          </p:nvPicPr>
          <p:blipFill>
            <a:blip r:embed="rId5"/>
            <a:stretch/>
          </p:blipFill>
          <p:spPr>
            <a:xfrm>
              <a:off x="6837480" y="2579400"/>
              <a:ext cx="644760" cy="66060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117" name="Picture 11" descr=""/>
            <p:cNvPicPr/>
            <p:nvPr/>
          </p:nvPicPr>
          <p:blipFill>
            <a:blip r:embed="rId6"/>
            <a:stretch/>
          </p:blipFill>
          <p:spPr>
            <a:xfrm>
              <a:off x="7605720" y="2579400"/>
              <a:ext cx="644760" cy="66060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18" name="Rectangle 12"/>
            <p:cNvSpPr/>
            <p:nvPr/>
          </p:nvSpPr>
          <p:spPr>
            <a:xfrm>
              <a:off x="4664160" y="2063160"/>
              <a:ext cx="186084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l-GR" sz="1400" strike="noStrike" u="none">
                  <a:solidFill>
                    <a:srgbClr val="000000"/>
                  </a:solidFill>
                  <a:effectLst/>
                  <a:uFillTx/>
                  <a:latin typeface="Calibri"/>
                  <a:ea typeface="Droid Sans Fallback"/>
                </a:rPr>
                <a:t>1 διεργ. - 1 νήμα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9" name="Rectangle 13"/>
            <p:cNvSpPr/>
            <p:nvPr/>
          </p:nvSpPr>
          <p:spPr>
            <a:xfrm>
              <a:off x="6748200" y="2063160"/>
              <a:ext cx="188532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l-GR" sz="1400" strike="noStrike" u="none">
                  <a:solidFill>
                    <a:srgbClr val="000000"/>
                  </a:solidFill>
                  <a:effectLst/>
                  <a:uFillTx/>
                  <a:latin typeface="Calibri"/>
                  <a:ea typeface="Droid Sans Fallback"/>
                </a:rPr>
                <a:t>Ν διεργ. - 1 νήμα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0" name="Rectangle 14"/>
            <p:cNvSpPr/>
            <p:nvPr/>
          </p:nvSpPr>
          <p:spPr>
            <a:xfrm>
              <a:off x="6741720" y="3249360"/>
              <a:ext cx="214704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l-GR" sz="1400" strike="noStrike" u="none">
                  <a:solidFill>
                    <a:srgbClr val="000000"/>
                  </a:solidFill>
                  <a:effectLst/>
                  <a:uFillTx/>
                  <a:latin typeface="Calibri"/>
                  <a:ea typeface="Droid Sans Fallback"/>
                </a:rPr>
                <a:t>Ν διεργ. - Ν νήματα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1" name="Rectangle 15"/>
            <p:cNvSpPr/>
            <p:nvPr/>
          </p:nvSpPr>
          <p:spPr>
            <a:xfrm>
              <a:off x="4573080" y="3249360"/>
              <a:ext cx="212184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l-GR" sz="1400" strike="noStrike" u="none">
                  <a:solidFill>
                    <a:srgbClr val="000000"/>
                  </a:solidFill>
                  <a:effectLst/>
                  <a:uFillTx/>
                  <a:latin typeface="Calibri"/>
                  <a:ea typeface="Droid Sans Fallback"/>
                </a:rPr>
                <a:t>1 διεργ. - Ν νήματα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pic>
        <p:nvPicPr>
          <p:cNvPr id="122" name="Picture 16" descr=""/>
          <p:cNvPicPr/>
          <p:nvPr/>
        </p:nvPicPr>
        <p:blipFill>
          <a:blip r:embed="rId7"/>
          <a:stretch/>
        </p:blipFill>
        <p:spPr>
          <a:xfrm>
            <a:off x="4572000" y="3752280"/>
            <a:ext cx="4253040" cy="2322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3" name="Rectangle 17"/>
          <p:cNvSpPr/>
          <p:nvPr/>
        </p:nvSpPr>
        <p:spPr>
          <a:xfrm>
            <a:off x="542880" y="6105240"/>
            <a:ext cx="79894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ff"/>
                </a:solidFill>
                <a:effectLst/>
                <a:uFillTx/>
                <a:latin typeface="Calibri"/>
                <a:ea typeface="Droid Sans Fallback"/>
                <a:hlinkClick r:id="rId8"/>
              </a:rPr>
              <a:t>https://web.archive.org/web/20251119091213/https://users.cs.cf.ac.uk/Dave.Marshall/C/node29.html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Calibri"/>
                <a:ea typeface="Droid Sans Fallback"/>
              </a:rPr>
              <a:t> 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4" name="Text Box 18"/>
          <p:cNvSpPr/>
          <p:nvPr/>
        </p:nvSpPr>
        <p:spPr>
          <a:xfrm>
            <a:off x="655308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5D15A538-765A-4726-B117-F9D13856E1A4}" type="slidenum">
              <a:rPr b="0" lang="el-GR" sz="1200" strike="noStrike" u="none">
                <a:solidFill>
                  <a:srgbClr val="898989"/>
                </a:solidFill>
                <a:effectLst/>
                <a:uFillTx/>
                <a:latin typeface="Calibri"/>
                <a:ea typeface="Droid Sans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Νήματα Vs. </a:t>
            </a:r>
            <a:r>
              <a:rPr b="1" lang="el-GR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Διεργασίες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186440" cy="4524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85000" lnSpcReduction="19999"/>
          </a:bodyPr>
          <a:p>
            <a:pPr marL="343080" indent="-343080" defTabSz="91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Λιγότερος χρόνος δημιουργίας </a:t>
            </a: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/ </a:t>
            </a:r>
            <a:r>
              <a:rPr b="0" lang="el-G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τερματισμού / εναλλαγής μεταξύ νημάτων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–"/>
            </a:pPr>
            <a:r>
              <a:rPr b="0" lang="el-GR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Ίδια μνήμη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Λιγότερο κόστος επικοινωνίας μεταξύ νημάτων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–"/>
            </a:pPr>
            <a:r>
              <a:rPr b="0" lang="el-GR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Πολύ εύκολα… μοιράζονται ήδη σχεδόν τα πάντα.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algn="l" pos="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7" name="Group 1"/>
          <p:cNvGraphicFramePr/>
          <p:nvPr/>
        </p:nvGraphicFramePr>
        <p:xfrm>
          <a:off x="179280" y="1219320"/>
          <a:ext cx="8774280" cy="4344120"/>
        </p:xfrm>
        <a:graphic>
          <a:graphicData uri="http://schemas.openxmlformats.org/drawingml/2006/table">
            <a:tbl>
              <a:tblPr/>
              <a:tblGrid>
                <a:gridCol w="4922640"/>
                <a:gridCol w="631800"/>
                <a:gridCol w="630000"/>
                <a:gridCol w="622080"/>
                <a:gridCol w="663480"/>
                <a:gridCol w="652320"/>
                <a:gridCol w="652320"/>
              </a:tblGrid>
              <a:tr h="369000">
                <a:tc rowSpan="2">
                  <a:txBody>
                    <a:bodyPr lIns="9720" rIns="9720" anchor="ctr">
                      <a:noAutofit/>
                    </a:bodyPr>
                    <a:p>
                      <a:pPr algn="ctr" defTabSz="457200">
                        <a:lnSpc>
                          <a:spcPct val="84000"/>
                        </a:lnSpc>
                        <a:tabLst>
                          <a:tab algn="l" pos="0"/>
                        </a:tabLst>
                      </a:pPr>
                      <a:r>
                        <a:rPr b="1" lang="en-US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Platform</a:t>
                      </a:r>
                      <a:endParaRPr b="0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720" marR="9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 gridSpan="3">
                  <a:txBody>
                    <a:bodyPr lIns="9720" rIns="9720" anchor="ctr">
                      <a:noAutofit/>
                    </a:bodyPr>
                    <a:p>
                      <a:pPr algn="ctr" defTabSz="457200">
                        <a:lnSpc>
                          <a:spcPct val="84000"/>
                        </a:lnSpc>
                        <a:tabLst>
                          <a:tab algn="l" pos="0"/>
                        </a:tabLst>
                      </a:pPr>
                      <a:r>
                        <a:rPr b="1" lang="en-US" sz="1600" strike="noStrike" u="none">
                          <a:solidFill>
                            <a:srgbClr val="c00000"/>
                          </a:solidFill>
                          <a:effectLst/>
                          <a:uFillTx/>
                          <a:latin typeface="Calibri"/>
                        </a:rPr>
                        <a:t>fork()</a:t>
                      </a:r>
                      <a:endParaRPr b="0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720" marR="9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gridSpan="3">
                  <a:txBody>
                    <a:bodyPr lIns="9720" rIns="9720" anchor="ctr">
                      <a:noAutofit/>
                    </a:bodyPr>
                    <a:p>
                      <a:pPr algn="ctr" defTabSz="457200">
                        <a:lnSpc>
                          <a:spcPct val="84000"/>
                        </a:lnSpc>
                        <a:tabLst>
                          <a:tab algn="l" pos="0"/>
                        </a:tabLst>
                      </a:pPr>
                      <a:r>
                        <a:rPr b="1" lang="en-US" sz="1600" strike="noStrike" u="none">
                          <a:solidFill>
                            <a:srgbClr val="c00000"/>
                          </a:solidFill>
                          <a:effectLst/>
                          <a:uFillTx/>
                          <a:latin typeface="Calibri"/>
                        </a:rPr>
                        <a:t>pthread_create()</a:t>
                      </a:r>
                      <a:endParaRPr b="0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720" marR="9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3690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720" rIns="9720" anchor="ctr">
                      <a:noAutofit/>
                    </a:bodyPr>
                    <a:p>
                      <a:pPr algn="r" defTabSz="457200">
                        <a:lnSpc>
                          <a:spcPct val="84000"/>
                        </a:lnSpc>
                        <a:tabLst>
                          <a:tab algn="l" pos="0"/>
                        </a:tabLst>
                      </a:pPr>
                      <a:r>
                        <a:rPr b="1" lang="en-US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real</a:t>
                      </a:r>
                      <a:endParaRPr b="0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720" marR="9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720" rIns="9720" anchor="ctr">
                      <a:noAutofit/>
                    </a:bodyPr>
                    <a:p>
                      <a:pPr algn="r" defTabSz="457200">
                        <a:lnSpc>
                          <a:spcPct val="84000"/>
                        </a:lnSpc>
                        <a:tabLst>
                          <a:tab algn="l" pos="0"/>
                        </a:tabLst>
                      </a:pPr>
                      <a:r>
                        <a:rPr b="1" lang="en-US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user</a:t>
                      </a:r>
                      <a:endParaRPr b="0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720" marR="9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720" rIns="9720" anchor="ctr">
                      <a:noAutofit/>
                    </a:bodyPr>
                    <a:p>
                      <a:pPr algn="r" defTabSz="457200">
                        <a:lnSpc>
                          <a:spcPct val="84000"/>
                        </a:lnSpc>
                        <a:tabLst>
                          <a:tab algn="l" pos="0"/>
                        </a:tabLst>
                      </a:pPr>
                      <a:r>
                        <a:rPr b="1" lang="en-US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sys</a:t>
                      </a:r>
                      <a:endParaRPr b="0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720" marR="9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720" rIns="9720" anchor="ctr">
                      <a:noAutofit/>
                    </a:bodyPr>
                    <a:p>
                      <a:pPr algn="r" defTabSz="457200">
                        <a:lnSpc>
                          <a:spcPct val="84000"/>
                        </a:lnSpc>
                        <a:tabLst>
                          <a:tab algn="l" pos="0"/>
                        </a:tabLst>
                      </a:pPr>
                      <a:r>
                        <a:rPr b="1" lang="en-US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real</a:t>
                      </a:r>
                      <a:endParaRPr b="0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720" marR="9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720" rIns="9720" anchor="ctr">
                      <a:noAutofit/>
                    </a:bodyPr>
                    <a:p>
                      <a:pPr algn="r" defTabSz="457200">
                        <a:lnSpc>
                          <a:spcPct val="84000"/>
                        </a:lnSpc>
                        <a:tabLst>
                          <a:tab algn="l" pos="0"/>
                        </a:tabLst>
                      </a:pPr>
                      <a:r>
                        <a:rPr b="1" lang="en-US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user</a:t>
                      </a:r>
                      <a:endParaRPr b="0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720" marR="9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720" rIns="9720" anchor="ctr">
                      <a:noAutofit/>
                    </a:bodyPr>
                    <a:p>
                      <a:pPr algn="r" defTabSz="457200">
                        <a:lnSpc>
                          <a:spcPct val="84000"/>
                        </a:lnSpc>
                        <a:tabLst>
                          <a:tab algn="l" pos="0"/>
                        </a:tabLst>
                      </a:pPr>
                      <a:r>
                        <a:rPr b="1" lang="en-US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sys</a:t>
                      </a:r>
                      <a:endParaRPr b="0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720" marR="9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</a:tr>
              <a:tr h="392040">
                <a:tc>
                  <a:txBody>
                    <a:bodyPr lIns="9720" rIns="9720" anchor="t">
                      <a:noAutofit/>
                    </a:bodyPr>
                    <a:p>
                      <a:pPr algn="r" defTabSz="457200">
                        <a:lnSpc>
                          <a:spcPct val="84000"/>
                        </a:lnSpc>
                        <a:tabLst>
                          <a:tab algn="l" pos="0"/>
                        </a:tabLst>
                      </a:pPr>
                      <a:r>
                        <a:rPr b="1" lang="pt-BR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Intel 2.6 GHz Xeon E5-2670 (16 cores/node) </a:t>
                      </a:r>
                      <a:endParaRPr b="0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720" marR="9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720" rIns="9720" anchor="t">
                      <a:noAutofit/>
                    </a:bodyPr>
                    <a:p>
                      <a:pPr algn="r" defTabSz="457200">
                        <a:lnSpc>
                          <a:spcPct val="84000"/>
                        </a:lnSpc>
                        <a:tabLst>
                          <a:tab algn="l" pos="0"/>
                        </a:tabLst>
                      </a:pPr>
                      <a:r>
                        <a:rPr b="0" lang="en-US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8.1</a:t>
                      </a:r>
                      <a:endParaRPr b="0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720" marR="9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720" rIns="9720" anchor="t">
                      <a:noAutofit/>
                    </a:bodyPr>
                    <a:p>
                      <a:pPr algn="r" defTabSz="457200">
                        <a:lnSpc>
                          <a:spcPct val="84000"/>
                        </a:lnSpc>
                        <a:tabLst>
                          <a:tab algn="l" pos="0"/>
                        </a:tabLst>
                      </a:pPr>
                      <a:r>
                        <a:rPr b="0" lang="en-US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0.1</a:t>
                      </a:r>
                      <a:endParaRPr b="0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720" marR="9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720" rIns="9720" anchor="t">
                      <a:noAutofit/>
                    </a:bodyPr>
                    <a:p>
                      <a:pPr algn="r" defTabSz="457200">
                        <a:lnSpc>
                          <a:spcPct val="84000"/>
                        </a:lnSpc>
                        <a:tabLst>
                          <a:tab algn="l" pos="0"/>
                        </a:tabLst>
                      </a:pPr>
                      <a:r>
                        <a:rPr b="0" lang="en-US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2.9</a:t>
                      </a:r>
                      <a:endParaRPr b="0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720" marR="9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720" rIns="9720" anchor="t">
                      <a:noAutofit/>
                    </a:bodyPr>
                    <a:p>
                      <a:pPr algn="r" defTabSz="457200">
                        <a:lnSpc>
                          <a:spcPct val="84000"/>
                        </a:lnSpc>
                        <a:tabLst>
                          <a:tab algn="l" pos="0"/>
                        </a:tabLst>
                      </a:pPr>
                      <a:r>
                        <a:rPr b="0" lang="en-US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0.9</a:t>
                      </a:r>
                      <a:endParaRPr b="0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720" marR="9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720" rIns="9720" anchor="t">
                      <a:noAutofit/>
                    </a:bodyPr>
                    <a:p>
                      <a:pPr algn="r" defTabSz="457200">
                        <a:lnSpc>
                          <a:spcPct val="84000"/>
                        </a:lnSpc>
                        <a:tabLst>
                          <a:tab algn="l" pos="0"/>
                        </a:tabLst>
                      </a:pPr>
                      <a:r>
                        <a:rPr b="0" lang="en-US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0.2</a:t>
                      </a:r>
                      <a:endParaRPr b="0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720" marR="9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720" rIns="9720" anchor="t">
                      <a:noAutofit/>
                    </a:bodyPr>
                    <a:p>
                      <a:pPr algn="r" defTabSz="457200">
                        <a:lnSpc>
                          <a:spcPct val="84000"/>
                        </a:lnSpc>
                        <a:tabLst>
                          <a:tab algn="l" pos="0"/>
                        </a:tabLst>
                      </a:pPr>
                      <a:r>
                        <a:rPr b="0" lang="en-US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0.3</a:t>
                      </a:r>
                      <a:endParaRPr b="0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720" marR="9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  <a:tr h="393480">
                <a:tc>
                  <a:txBody>
                    <a:bodyPr lIns="9720" rIns="9720" anchor="t">
                      <a:noAutofit/>
                    </a:bodyPr>
                    <a:p>
                      <a:pPr algn="r" defTabSz="457200">
                        <a:lnSpc>
                          <a:spcPct val="84000"/>
                        </a:lnSpc>
                        <a:tabLst>
                          <a:tab algn="l" pos="0"/>
                        </a:tabLst>
                      </a:pPr>
                      <a:r>
                        <a:rPr b="1" lang="en-US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Intel 2.8 GHz Xeon 5660 (12 cores/node) </a:t>
                      </a:r>
                      <a:endParaRPr b="0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720" marR="9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720" rIns="9720" anchor="t">
                      <a:noAutofit/>
                    </a:bodyPr>
                    <a:p>
                      <a:pPr algn="r" defTabSz="457200">
                        <a:lnSpc>
                          <a:spcPct val="84000"/>
                        </a:lnSpc>
                        <a:tabLst>
                          <a:tab algn="l" pos="0"/>
                        </a:tabLst>
                      </a:pPr>
                      <a:r>
                        <a:rPr b="0" lang="en-US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4.4</a:t>
                      </a:r>
                      <a:endParaRPr b="0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720" marR="9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720" rIns="9720" anchor="t">
                      <a:noAutofit/>
                    </a:bodyPr>
                    <a:p>
                      <a:pPr algn="r" defTabSz="457200">
                        <a:lnSpc>
                          <a:spcPct val="84000"/>
                        </a:lnSpc>
                        <a:tabLst>
                          <a:tab algn="l" pos="0"/>
                        </a:tabLst>
                      </a:pPr>
                      <a:r>
                        <a:rPr b="0" lang="en-US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0.4</a:t>
                      </a:r>
                      <a:endParaRPr b="0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720" marR="9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720" rIns="9720" anchor="t">
                      <a:noAutofit/>
                    </a:bodyPr>
                    <a:p>
                      <a:pPr algn="r" defTabSz="457200">
                        <a:lnSpc>
                          <a:spcPct val="84000"/>
                        </a:lnSpc>
                        <a:tabLst>
                          <a:tab algn="l" pos="0"/>
                        </a:tabLst>
                      </a:pPr>
                      <a:r>
                        <a:rPr b="0" lang="en-US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4.3</a:t>
                      </a:r>
                      <a:endParaRPr b="0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720" marR="9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720" rIns="9720" anchor="t">
                      <a:noAutofit/>
                    </a:bodyPr>
                    <a:p>
                      <a:pPr algn="r" defTabSz="457200">
                        <a:lnSpc>
                          <a:spcPct val="84000"/>
                        </a:lnSpc>
                        <a:tabLst>
                          <a:tab algn="l" pos="0"/>
                        </a:tabLst>
                      </a:pPr>
                      <a:r>
                        <a:rPr b="0" lang="en-US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0.7</a:t>
                      </a:r>
                      <a:endParaRPr b="0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720" marR="9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720" rIns="9720" anchor="t">
                      <a:noAutofit/>
                    </a:bodyPr>
                    <a:p>
                      <a:pPr algn="r" defTabSz="457200">
                        <a:lnSpc>
                          <a:spcPct val="84000"/>
                        </a:lnSpc>
                        <a:tabLst>
                          <a:tab algn="l" pos="0"/>
                        </a:tabLst>
                      </a:pPr>
                      <a:r>
                        <a:rPr b="0" lang="en-US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0.2</a:t>
                      </a:r>
                      <a:endParaRPr b="0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720" marR="9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720" rIns="9720" anchor="t">
                      <a:noAutofit/>
                    </a:bodyPr>
                    <a:p>
                      <a:pPr algn="r" defTabSz="457200">
                        <a:lnSpc>
                          <a:spcPct val="84000"/>
                        </a:lnSpc>
                        <a:tabLst>
                          <a:tab algn="l" pos="0"/>
                        </a:tabLst>
                      </a:pPr>
                      <a:r>
                        <a:rPr b="0" lang="en-US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0.5</a:t>
                      </a:r>
                      <a:endParaRPr b="0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720" marR="9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  <a:tr h="392040">
                <a:tc>
                  <a:txBody>
                    <a:bodyPr lIns="9720" rIns="9720" anchor="t">
                      <a:noAutofit/>
                    </a:bodyPr>
                    <a:p>
                      <a:pPr algn="r" defTabSz="457200">
                        <a:lnSpc>
                          <a:spcPct val="84000"/>
                        </a:lnSpc>
                        <a:tabLst>
                          <a:tab algn="l" pos="0"/>
                        </a:tabLst>
                      </a:pPr>
                      <a:r>
                        <a:rPr b="1" lang="fr-FR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AMD 2.3 GHz Opteron (16 cores/node) </a:t>
                      </a:r>
                      <a:endParaRPr b="0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720" marR="9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720" rIns="9720" anchor="t">
                      <a:noAutofit/>
                    </a:bodyPr>
                    <a:p>
                      <a:pPr algn="r" defTabSz="457200">
                        <a:lnSpc>
                          <a:spcPct val="84000"/>
                        </a:lnSpc>
                        <a:tabLst>
                          <a:tab algn="l" pos="0"/>
                        </a:tabLst>
                      </a:pPr>
                      <a:r>
                        <a:rPr b="0" lang="en-US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12.5</a:t>
                      </a:r>
                      <a:endParaRPr b="0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720" marR="9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720" rIns="9720" anchor="t">
                      <a:noAutofit/>
                    </a:bodyPr>
                    <a:p>
                      <a:pPr algn="r" defTabSz="457200">
                        <a:lnSpc>
                          <a:spcPct val="84000"/>
                        </a:lnSpc>
                        <a:tabLst>
                          <a:tab algn="l" pos="0"/>
                        </a:tabLst>
                      </a:pPr>
                      <a:r>
                        <a:rPr b="0" lang="en-US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1.0</a:t>
                      </a:r>
                      <a:endParaRPr b="0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720" marR="9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720" rIns="9720" anchor="t">
                      <a:noAutofit/>
                    </a:bodyPr>
                    <a:p>
                      <a:pPr algn="r" defTabSz="457200">
                        <a:lnSpc>
                          <a:spcPct val="84000"/>
                        </a:lnSpc>
                        <a:tabLst>
                          <a:tab algn="l" pos="0"/>
                        </a:tabLst>
                      </a:pPr>
                      <a:r>
                        <a:rPr b="0" lang="en-US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12.5</a:t>
                      </a:r>
                      <a:endParaRPr b="0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720" marR="9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720" rIns="9720" anchor="t">
                      <a:noAutofit/>
                    </a:bodyPr>
                    <a:p>
                      <a:pPr algn="r" defTabSz="457200">
                        <a:lnSpc>
                          <a:spcPct val="84000"/>
                        </a:lnSpc>
                        <a:tabLst>
                          <a:tab algn="l" pos="0"/>
                        </a:tabLst>
                      </a:pPr>
                      <a:r>
                        <a:rPr b="0" lang="en-US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1.2</a:t>
                      </a:r>
                      <a:endParaRPr b="0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720" marR="9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720" rIns="9720" anchor="t">
                      <a:noAutofit/>
                    </a:bodyPr>
                    <a:p>
                      <a:pPr algn="r" defTabSz="457200">
                        <a:lnSpc>
                          <a:spcPct val="84000"/>
                        </a:lnSpc>
                        <a:tabLst>
                          <a:tab algn="l" pos="0"/>
                        </a:tabLst>
                      </a:pPr>
                      <a:r>
                        <a:rPr b="0" lang="en-US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0.2</a:t>
                      </a:r>
                      <a:endParaRPr b="0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720" marR="9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720" rIns="9720" anchor="t">
                      <a:noAutofit/>
                    </a:bodyPr>
                    <a:p>
                      <a:pPr algn="r" defTabSz="457200">
                        <a:lnSpc>
                          <a:spcPct val="84000"/>
                        </a:lnSpc>
                        <a:tabLst>
                          <a:tab algn="l" pos="0"/>
                        </a:tabLst>
                      </a:pPr>
                      <a:r>
                        <a:rPr b="0" lang="en-US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1.3</a:t>
                      </a:r>
                      <a:endParaRPr b="0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720" marR="9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  <a:tr h="393480">
                <a:tc>
                  <a:txBody>
                    <a:bodyPr lIns="9720" rIns="9720" anchor="t">
                      <a:noAutofit/>
                    </a:bodyPr>
                    <a:p>
                      <a:pPr algn="r" defTabSz="457200">
                        <a:lnSpc>
                          <a:spcPct val="84000"/>
                        </a:lnSpc>
                        <a:tabLst>
                          <a:tab algn="l" pos="0"/>
                        </a:tabLst>
                      </a:pPr>
                      <a:r>
                        <a:rPr b="1" lang="fr-FR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AMD 2.4 GHz Opteron (8 cores/node) </a:t>
                      </a:r>
                      <a:endParaRPr b="0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720" marR="9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720" rIns="9720" anchor="t">
                      <a:noAutofit/>
                    </a:bodyPr>
                    <a:p>
                      <a:pPr algn="r" defTabSz="457200">
                        <a:lnSpc>
                          <a:spcPct val="84000"/>
                        </a:lnSpc>
                        <a:tabLst>
                          <a:tab algn="l" pos="0"/>
                        </a:tabLst>
                      </a:pPr>
                      <a:r>
                        <a:rPr b="0" lang="en-US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17.6</a:t>
                      </a:r>
                      <a:endParaRPr b="0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720" marR="9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720" rIns="9720" anchor="t">
                      <a:noAutofit/>
                    </a:bodyPr>
                    <a:p>
                      <a:pPr algn="r" defTabSz="457200">
                        <a:lnSpc>
                          <a:spcPct val="84000"/>
                        </a:lnSpc>
                        <a:tabLst>
                          <a:tab algn="l" pos="0"/>
                        </a:tabLst>
                      </a:pPr>
                      <a:r>
                        <a:rPr b="0" lang="en-US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2.2</a:t>
                      </a:r>
                      <a:endParaRPr b="0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720" marR="9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720" rIns="9720" anchor="t">
                      <a:noAutofit/>
                    </a:bodyPr>
                    <a:p>
                      <a:pPr algn="r" defTabSz="457200">
                        <a:lnSpc>
                          <a:spcPct val="84000"/>
                        </a:lnSpc>
                        <a:tabLst>
                          <a:tab algn="l" pos="0"/>
                        </a:tabLst>
                      </a:pPr>
                      <a:r>
                        <a:rPr b="0" lang="en-US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15.7</a:t>
                      </a:r>
                      <a:endParaRPr b="0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720" marR="9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720" rIns="9720" anchor="t">
                      <a:noAutofit/>
                    </a:bodyPr>
                    <a:p>
                      <a:pPr algn="r" defTabSz="457200">
                        <a:lnSpc>
                          <a:spcPct val="84000"/>
                        </a:lnSpc>
                        <a:tabLst>
                          <a:tab algn="l" pos="0"/>
                        </a:tabLst>
                      </a:pPr>
                      <a:r>
                        <a:rPr b="0" lang="en-US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1.4</a:t>
                      </a:r>
                      <a:endParaRPr b="0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720" marR="9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720" rIns="9720" anchor="t">
                      <a:noAutofit/>
                    </a:bodyPr>
                    <a:p>
                      <a:pPr algn="r" defTabSz="457200">
                        <a:lnSpc>
                          <a:spcPct val="84000"/>
                        </a:lnSpc>
                        <a:tabLst>
                          <a:tab algn="l" pos="0"/>
                        </a:tabLst>
                      </a:pPr>
                      <a:r>
                        <a:rPr b="0" lang="en-US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0.3</a:t>
                      </a:r>
                      <a:endParaRPr b="0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720" marR="9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720" rIns="9720" anchor="t">
                      <a:noAutofit/>
                    </a:bodyPr>
                    <a:p>
                      <a:pPr algn="r" defTabSz="457200">
                        <a:lnSpc>
                          <a:spcPct val="84000"/>
                        </a:lnSpc>
                        <a:tabLst>
                          <a:tab algn="l" pos="0"/>
                        </a:tabLst>
                      </a:pPr>
                      <a:r>
                        <a:rPr b="0" lang="en-US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1.3</a:t>
                      </a:r>
                      <a:endParaRPr b="0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720" marR="9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  <a:tr h="392040">
                <a:tc>
                  <a:txBody>
                    <a:bodyPr lIns="9720" rIns="9720" anchor="t">
                      <a:noAutofit/>
                    </a:bodyPr>
                    <a:p>
                      <a:pPr algn="r" defTabSz="457200">
                        <a:lnSpc>
                          <a:spcPct val="84000"/>
                        </a:lnSpc>
                        <a:tabLst>
                          <a:tab algn="l" pos="0"/>
                        </a:tabLst>
                      </a:pPr>
                      <a:r>
                        <a:rPr b="1" lang="en-US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IBM 4.0 GHz POWER6 (8 cpus/node) </a:t>
                      </a:r>
                      <a:endParaRPr b="0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720" marR="9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720" rIns="9720" anchor="t">
                      <a:noAutofit/>
                    </a:bodyPr>
                    <a:p>
                      <a:pPr algn="r" defTabSz="457200">
                        <a:lnSpc>
                          <a:spcPct val="84000"/>
                        </a:lnSpc>
                        <a:tabLst>
                          <a:tab algn="l" pos="0"/>
                        </a:tabLst>
                      </a:pPr>
                      <a:r>
                        <a:rPr b="0" lang="en-US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9.5</a:t>
                      </a:r>
                      <a:endParaRPr b="0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720" marR="9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720" rIns="9720" anchor="t">
                      <a:noAutofit/>
                    </a:bodyPr>
                    <a:p>
                      <a:pPr algn="r" defTabSz="457200">
                        <a:lnSpc>
                          <a:spcPct val="84000"/>
                        </a:lnSpc>
                        <a:tabLst>
                          <a:tab algn="l" pos="0"/>
                        </a:tabLst>
                      </a:pPr>
                      <a:r>
                        <a:rPr b="0" lang="en-US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0.6</a:t>
                      </a:r>
                      <a:endParaRPr b="0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720" marR="9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720" rIns="9720" anchor="t">
                      <a:noAutofit/>
                    </a:bodyPr>
                    <a:p>
                      <a:pPr algn="r" defTabSz="457200">
                        <a:lnSpc>
                          <a:spcPct val="84000"/>
                        </a:lnSpc>
                        <a:tabLst>
                          <a:tab algn="l" pos="0"/>
                        </a:tabLst>
                      </a:pPr>
                      <a:r>
                        <a:rPr b="0" lang="en-US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8.8</a:t>
                      </a:r>
                      <a:endParaRPr b="0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720" marR="9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720" rIns="9720" anchor="t">
                      <a:noAutofit/>
                    </a:bodyPr>
                    <a:p>
                      <a:pPr algn="r" defTabSz="457200">
                        <a:lnSpc>
                          <a:spcPct val="84000"/>
                        </a:lnSpc>
                        <a:tabLst>
                          <a:tab algn="l" pos="0"/>
                        </a:tabLst>
                      </a:pPr>
                      <a:r>
                        <a:rPr b="0" lang="en-US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1.6</a:t>
                      </a:r>
                      <a:endParaRPr b="0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720" marR="9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720" rIns="9720" anchor="t">
                      <a:noAutofit/>
                    </a:bodyPr>
                    <a:p>
                      <a:pPr algn="r" defTabSz="457200">
                        <a:lnSpc>
                          <a:spcPct val="84000"/>
                        </a:lnSpc>
                        <a:tabLst>
                          <a:tab algn="l" pos="0"/>
                        </a:tabLst>
                      </a:pPr>
                      <a:r>
                        <a:rPr b="0" lang="en-US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0.1</a:t>
                      </a:r>
                      <a:endParaRPr b="0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720" marR="9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720" rIns="9720" anchor="t">
                      <a:noAutofit/>
                    </a:bodyPr>
                    <a:p>
                      <a:pPr algn="r" defTabSz="457200">
                        <a:lnSpc>
                          <a:spcPct val="84000"/>
                        </a:lnSpc>
                        <a:tabLst>
                          <a:tab algn="l" pos="0"/>
                        </a:tabLst>
                      </a:pPr>
                      <a:r>
                        <a:rPr b="0" lang="en-US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0.4</a:t>
                      </a:r>
                      <a:endParaRPr b="0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720" marR="9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  <a:tr h="392040">
                <a:tc>
                  <a:txBody>
                    <a:bodyPr lIns="9720" rIns="9720" anchor="t">
                      <a:noAutofit/>
                    </a:bodyPr>
                    <a:p>
                      <a:pPr algn="r" defTabSz="457200">
                        <a:lnSpc>
                          <a:spcPct val="84000"/>
                        </a:lnSpc>
                        <a:tabLst>
                          <a:tab algn="l" pos="0"/>
                        </a:tabLst>
                      </a:pPr>
                      <a:r>
                        <a:rPr b="1" lang="en-US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IBM 1.9 GHz p5-575 (8 cpus/node) </a:t>
                      </a:r>
                      <a:endParaRPr b="0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720" marR="9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720" rIns="9720" anchor="t">
                      <a:noAutofit/>
                    </a:bodyPr>
                    <a:p>
                      <a:pPr algn="r" defTabSz="457200">
                        <a:lnSpc>
                          <a:spcPct val="84000"/>
                        </a:lnSpc>
                        <a:tabLst>
                          <a:tab algn="l" pos="0"/>
                        </a:tabLst>
                      </a:pPr>
                      <a:r>
                        <a:rPr b="0" lang="en-US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64.2</a:t>
                      </a:r>
                      <a:endParaRPr b="0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720" marR="9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720" rIns="9720" anchor="t">
                      <a:noAutofit/>
                    </a:bodyPr>
                    <a:p>
                      <a:pPr algn="r" defTabSz="457200">
                        <a:lnSpc>
                          <a:spcPct val="84000"/>
                        </a:lnSpc>
                        <a:tabLst>
                          <a:tab algn="l" pos="0"/>
                        </a:tabLst>
                      </a:pPr>
                      <a:r>
                        <a:rPr b="0" lang="en-US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30.7</a:t>
                      </a:r>
                      <a:endParaRPr b="0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720" marR="9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720" rIns="9720" anchor="t">
                      <a:noAutofit/>
                    </a:bodyPr>
                    <a:p>
                      <a:pPr algn="r" defTabSz="457200">
                        <a:lnSpc>
                          <a:spcPct val="84000"/>
                        </a:lnSpc>
                        <a:tabLst>
                          <a:tab algn="l" pos="0"/>
                        </a:tabLst>
                      </a:pPr>
                      <a:r>
                        <a:rPr b="0" lang="en-US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27.6</a:t>
                      </a:r>
                      <a:endParaRPr b="0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720" marR="9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720" rIns="9720" anchor="t">
                      <a:noAutofit/>
                    </a:bodyPr>
                    <a:p>
                      <a:pPr algn="r" defTabSz="457200">
                        <a:lnSpc>
                          <a:spcPct val="84000"/>
                        </a:lnSpc>
                        <a:tabLst>
                          <a:tab algn="l" pos="0"/>
                        </a:tabLst>
                      </a:pPr>
                      <a:r>
                        <a:rPr b="0" lang="en-US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1.7</a:t>
                      </a:r>
                      <a:endParaRPr b="0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720" marR="9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720" rIns="9720" anchor="t">
                      <a:noAutofit/>
                    </a:bodyPr>
                    <a:p>
                      <a:pPr algn="r" defTabSz="457200">
                        <a:lnSpc>
                          <a:spcPct val="84000"/>
                        </a:lnSpc>
                        <a:tabLst>
                          <a:tab algn="l" pos="0"/>
                        </a:tabLst>
                      </a:pPr>
                      <a:r>
                        <a:rPr b="0" lang="en-US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0.6</a:t>
                      </a:r>
                      <a:endParaRPr b="0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720" marR="9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720" rIns="9720" anchor="t">
                      <a:noAutofit/>
                    </a:bodyPr>
                    <a:p>
                      <a:pPr algn="r" defTabSz="457200">
                        <a:lnSpc>
                          <a:spcPct val="84000"/>
                        </a:lnSpc>
                        <a:tabLst>
                          <a:tab algn="l" pos="0"/>
                        </a:tabLst>
                      </a:pPr>
                      <a:r>
                        <a:rPr b="0" lang="en-US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1.1</a:t>
                      </a:r>
                      <a:endParaRPr b="0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720" marR="9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  <a:tr h="392040">
                <a:tc>
                  <a:txBody>
                    <a:bodyPr lIns="9720" rIns="9720" anchor="t">
                      <a:noAutofit/>
                    </a:bodyPr>
                    <a:p>
                      <a:pPr algn="r" defTabSz="457200">
                        <a:lnSpc>
                          <a:spcPct val="84000"/>
                        </a:lnSpc>
                        <a:tabLst>
                          <a:tab algn="l" pos="0"/>
                        </a:tabLst>
                      </a:pPr>
                      <a:r>
                        <a:rPr b="1" lang="en-US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IBM 1.5 GHz POWER4 (8 cpus/node) </a:t>
                      </a:r>
                      <a:endParaRPr b="0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720" marR="9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720" rIns="9720" anchor="t">
                      <a:noAutofit/>
                    </a:bodyPr>
                    <a:p>
                      <a:pPr algn="r" defTabSz="457200">
                        <a:lnSpc>
                          <a:spcPct val="84000"/>
                        </a:lnSpc>
                        <a:tabLst>
                          <a:tab algn="l" pos="0"/>
                        </a:tabLst>
                      </a:pPr>
                      <a:r>
                        <a:rPr b="0" lang="en-US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104.5</a:t>
                      </a:r>
                      <a:endParaRPr b="0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720" marR="9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720" rIns="9720" anchor="t">
                      <a:noAutofit/>
                    </a:bodyPr>
                    <a:p>
                      <a:pPr algn="r" defTabSz="457200">
                        <a:lnSpc>
                          <a:spcPct val="84000"/>
                        </a:lnSpc>
                        <a:tabLst>
                          <a:tab algn="l" pos="0"/>
                        </a:tabLst>
                      </a:pPr>
                      <a:r>
                        <a:rPr b="0" lang="en-US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48.6</a:t>
                      </a:r>
                      <a:endParaRPr b="0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720" marR="9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720" rIns="9720" anchor="t">
                      <a:noAutofit/>
                    </a:bodyPr>
                    <a:p>
                      <a:pPr algn="r" defTabSz="457200">
                        <a:lnSpc>
                          <a:spcPct val="84000"/>
                        </a:lnSpc>
                        <a:tabLst>
                          <a:tab algn="l" pos="0"/>
                        </a:tabLst>
                      </a:pPr>
                      <a:r>
                        <a:rPr b="0" lang="en-US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47.2</a:t>
                      </a:r>
                      <a:endParaRPr b="0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720" marR="9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720" rIns="9720" anchor="t">
                      <a:noAutofit/>
                    </a:bodyPr>
                    <a:p>
                      <a:pPr algn="r" defTabSz="457200">
                        <a:lnSpc>
                          <a:spcPct val="84000"/>
                        </a:lnSpc>
                        <a:tabLst>
                          <a:tab algn="l" pos="0"/>
                        </a:tabLst>
                      </a:pPr>
                      <a:r>
                        <a:rPr b="0" lang="en-US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2.1</a:t>
                      </a:r>
                      <a:endParaRPr b="0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720" marR="9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720" rIns="9720" anchor="t">
                      <a:noAutofit/>
                    </a:bodyPr>
                    <a:p>
                      <a:pPr algn="r" defTabSz="457200">
                        <a:lnSpc>
                          <a:spcPct val="84000"/>
                        </a:lnSpc>
                        <a:tabLst>
                          <a:tab algn="l" pos="0"/>
                        </a:tabLst>
                      </a:pPr>
                      <a:r>
                        <a:rPr b="0" lang="en-US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1.0</a:t>
                      </a:r>
                      <a:endParaRPr b="0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720" marR="9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720" rIns="9720" anchor="t">
                      <a:noAutofit/>
                    </a:bodyPr>
                    <a:p>
                      <a:pPr algn="r" defTabSz="457200">
                        <a:lnSpc>
                          <a:spcPct val="84000"/>
                        </a:lnSpc>
                        <a:tabLst>
                          <a:tab algn="l" pos="0"/>
                        </a:tabLst>
                      </a:pPr>
                      <a:r>
                        <a:rPr b="0" lang="en-US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1.5</a:t>
                      </a:r>
                      <a:endParaRPr b="0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720" marR="9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  <a:tr h="392040">
                <a:tc>
                  <a:txBody>
                    <a:bodyPr lIns="9720" rIns="9720" anchor="t">
                      <a:noAutofit/>
                    </a:bodyPr>
                    <a:p>
                      <a:pPr algn="r" defTabSz="457200">
                        <a:lnSpc>
                          <a:spcPct val="84000"/>
                        </a:lnSpc>
                        <a:tabLst>
                          <a:tab algn="l" pos="0"/>
                        </a:tabLst>
                      </a:pPr>
                      <a:r>
                        <a:rPr b="1" lang="en-US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INTEL 2.4 GHz Xeon (2 cpus/node) </a:t>
                      </a:r>
                      <a:endParaRPr b="0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720" marR="9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720" rIns="9720" anchor="t">
                      <a:noAutofit/>
                    </a:bodyPr>
                    <a:p>
                      <a:pPr algn="r" defTabSz="457200">
                        <a:lnSpc>
                          <a:spcPct val="84000"/>
                        </a:lnSpc>
                        <a:tabLst>
                          <a:tab algn="l" pos="0"/>
                        </a:tabLst>
                      </a:pPr>
                      <a:r>
                        <a:rPr b="0" lang="en-US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54.9</a:t>
                      </a:r>
                      <a:endParaRPr b="0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720" marR="9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720" rIns="9720" anchor="t">
                      <a:noAutofit/>
                    </a:bodyPr>
                    <a:p>
                      <a:pPr algn="r" defTabSz="457200">
                        <a:lnSpc>
                          <a:spcPct val="84000"/>
                        </a:lnSpc>
                        <a:tabLst>
                          <a:tab algn="l" pos="0"/>
                        </a:tabLst>
                      </a:pPr>
                      <a:r>
                        <a:rPr b="0" lang="en-US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1.5</a:t>
                      </a:r>
                      <a:endParaRPr b="0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720" marR="9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720" rIns="9720" anchor="t">
                      <a:noAutofit/>
                    </a:bodyPr>
                    <a:p>
                      <a:pPr algn="r" defTabSz="457200">
                        <a:lnSpc>
                          <a:spcPct val="84000"/>
                        </a:lnSpc>
                        <a:tabLst>
                          <a:tab algn="l" pos="0"/>
                        </a:tabLst>
                      </a:pPr>
                      <a:r>
                        <a:rPr b="0" lang="en-US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20.8</a:t>
                      </a:r>
                      <a:endParaRPr b="0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720" marR="9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720" rIns="9720" anchor="t">
                      <a:noAutofit/>
                    </a:bodyPr>
                    <a:p>
                      <a:pPr algn="r" defTabSz="457200">
                        <a:lnSpc>
                          <a:spcPct val="84000"/>
                        </a:lnSpc>
                        <a:tabLst>
                          <a:tab algn="l" pos="0"/>
                        </a:tabLst>
                      </a:pPr>
                      <a:r>
                        <a:rPr b="0" lang="en-US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1.6</a:t>
                      </a:r>
                      <a:endParaRPr b="0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720" marR="9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720" rIns="9720" anchor="t">
                      <a:noAutofit/>
                    </a:bodyPr>
                    <a:p>
                      <a:pPr algn="r" defTabSz="457200">
                        <a:lnSpc>
                          <a:spcPct val="84000"/>
                        </a:lnSpc>
                        <a:tabLst>
                          <a:tab algn="l" pos="0"/>
                        </a:tabLst>
                      </a:pPr>
                      <a:r>
                        <a:rPr b="0" lang="en-US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0.7</a:t>
                      </a:r>
                      <a:endParaRPr b="0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720" marR="9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720" rIns="9720" anchor="t">
                      <a:noAutofit/>
                    </a:bodyPr>
                    <a:p>
                      <a:pPr algn="r" defTabSz="457200">
                        <a:lnSpc>
                          <a:spcPct val="84000"/>
                        </a:lnSpc>
                        <a:tabLst>
                          <a:tab algn="l" pos="0"/>
                        </a:tabLst>
                      </a:pPr>
                      <a:r>
                        <a:rPr b="0" lang="en-US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0.9</a:t>
                      </a:r>
                      <a:endParaRPr b="0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720" marR="9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  <a:tr h="372960">
                <a:tc>
                  <a:txBody>
                    <a:bodyPr lIns="9720" rIns="9720" anchor="t">
                      <a:noAutofit/>
                    </a:bodyPr>
                    <a:p>
                      <a:pPr algn="r" defTabSz="457200">
                        <a:lnSpc>
                          <a:spcPct val="84000"/>
                        </a:lnSpc>
                        <a:tabLst>
                          <a:tab algn="l" pos="0"/>
                        </a:tabLst>
                      </a:pPr>
                      <a:r>
                        <a:rPr b="1" lang="en-US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INTEL 1.4 GHz Itanium2 (4 cpus/node) </a:t>
                      </a:r>
                      <a:endParaRPr b="0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720" marR="9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720" rIns="9720" anchor="t">
                      <a:noAutofit/>
                    </a:bodyPr>
                    <a:p>
                      <a:pPr algn="r" defTabSz="457200">
                        <a:lnSpc>
                          <a:spcPct val="84000"/>
                        </a:lnSpc>
                        <a:tabLst>
                          <a:tab algn="l" pos="0"/>
                        </a:tabLst>
                      </a:pPr>
                      <a:r>
                        <a:rPr b="0" lang="en-US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54.5</a:t>
                      </a:r>
                      <a:endParaRPr b="0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720" marR="9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720" rIns="9720" anchor="t">
                      <a:noAutofit/>
                    </a:bodyPr>
                    <a:p>
                      <a:pPr algn="r" defTabSz="457200">
                        <a:lnSpc>
                          <a:spcPct val="84000"/>
                        </a:lnSpc>
                        <a:tabLst>
                          <a:tab algn="l" pos="0"/>
                        </a:tabLst>
                      </a:pPr>
                      <a:r>
                        <a:rPr b="0" lang="en-US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1.1</a:t>
                      </a:r>
                      <a:endParaRPr b="0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720" marR="9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720" rIns="9720" anchor="t">
                      <a:noAutofit/>
                    </a:bodyPr>
                    <a:p>
                      <a:pPr algn="r" defTabSz="457200">
                        <a:lnSpc>
                          <a:spcPct val="84000"/>
                        </a:lnSpc>
                        <a:tabLst>
                          <a:tab algn="l" pos="0"/>
                        </a:tabLst>
                      </a:pPr>
                      <a:r>
                        <a:rPr b="0" lang="en-US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22.2</a:t>
                      </a:r>
                      <a:endParaRPr b="0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720" marR="9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720" rIns="9720" anchor="t">
                      <a:noAutofit/>
                    </a:bodyPr>
                    <a:p>
                      <a:pPr algn="r" defTabSz="457200">
                        <a:lnSpc>
                          <a:spcPct val="84000"/>
                        </a:lnSpc>
                        <a:tabLst>
                          <a:tab algn="l" pos="0"/>
                        </a:tabLst>
                      </a:pPr>
                      <a:r>
                        <a:rPr b="0" lang="en-US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2.0</a:t>
                      </a:r>
                      <a:endParaRPr b="0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720" marR="9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720" rIns="9720" anchor="t">
                      <a:noAutofit/>
                    </a:bodyPr>
                    <a:p>
                      <a:pPr algn="r" defTabSz="457200">
                        <a:lnSpc>
                          <a:spcPct val="84000"/>
                        </a:lnSpc>
                        <a:tabLst>
                          <a:tab algn="l" pos="0"/>
                        </a:tabLst>
                      </a:pPr>
                      <a:r>
                        <a:rPr b="0" lang="en-US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1.2</a:t>
                      </a:r>
                      <a:endParaRPr b="0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720" marR="9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720" rIns="9720" anchor="t">
                      <a:noAutofit/>
                    </a:bodyPr>
                    <a:p>
                      <a:pPr algn="r" defTabSz="457200">
                        <a:lnSpc>
                          <a:spcPct val="84000"/>
                        </a:lnSpc>
                        <a:tabLst>
                          <a:tab algn="l" pos="0"/>
                        </a:tabLst>
                      </a:pPr>
                      <a:r>
                        <a:rPr b="0" lang="en-US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0.6</a:t>
                      </a:r>
                      <a:endParaRPr b="0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720" marR="9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8" name="Rectangle 74"/>
          <p:cNvSpPr/>
          <p:nvPr/>
        </p:nvSpPr>
        <p:spPr>
          <a:xfrm>
            <a:off x="349200" y="5660280"/>
            <a:ext cx="84232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sng">
                <a:solidFill>
                  <a:srgbClr val="0000ff"/>
                </a:solidFill>
                <a:effectLst/>
                <a:uFillTx/>
                <a:latin typeface="Calibri"/>
                <a:ea typeface="Droid Sans Fallback"/>
                <a:hlinkClick r:id="rId1"/>
              </a:rPr>
              <a:t>https://hpc-tutorials.llnl.gov/posix/why_pthreads/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Calibri"/>
                <a:ea typeface="Droid Sans Fallback"/>
              </a:rPr>
              <a:t>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9" name="Text Box 76"/>
          <p:cNvSpPr/>
          <p:nvPr/>
        </p:nvSpPr>
        <p:spPr>
          <a:xfrm>
            <a:off x="655308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DD8FC0C0-7B2D-4DF7-8CC0-72300CF1AB5C}" type="slidenum">
              <a:rPr b="0" lang="el-GR" sz="1200" strike="noStrike" u="none">
                <a:solidFill>
                  <a:srgbClr val="898989"/>
                </a:solidFill>
                <a:effectLst/>
                <a:uFillTx/>
                <a:latin typeface="Calibri"/>
                <a:ea typeface="Droid Sans"/>
              </a:rPr>
              <a:t>10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l-GR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Χρόνος δημιουργίας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 Box 3"/>
          <p:cNvSpPr/>
          <p:nvPr/>
        </p:nvSpPr>
        <p:spPr>
          <a:xfrm>
            <a:off x="655308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E3BF7C1-14D8-43F4-99BC-A863FC12F534}" type="slidenum">
              <a:rPr b="0" lang="el-GR" sz="1200" strike="noStrike" u="none">
                <a:solidFill>
                  <a:srgbClr val="898989"/>
                </a:solidFill>
                <a:effectLst/>
                <a:uFillTx/>
                <a:latin typeface="Calibri"/>
                <a:ea typeface="Droid Sans"/>
              </a:rPr>
              <a:t>11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l-GR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Χρόνος</a:t>
            </a:r>
            <a:r>
              <a:rPr b="1" lang="en-US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: real, user, sys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160" cy="4524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62500" lnSpcReduction="19999"/>
          </a:bodyPr>
          <a:p>
            <a:pPr marL="343080" indent="-343080" defTabSz="91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b="1" lang="en-U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Real</a:t>
            </a: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:</a:t>
            </a:r>
            <a:r>
              <a:rPr b="0" lang="el-G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πραγματικός χρόνος σύμφωνα με ρολόι τοίχου – χρόνος από εκκίνηση ως τέλος της κλήσης</a:t>
            </a: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. </a:t>
            </a:r>
            <a:r>
              <a:rPr b="0" lang="el-G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Περιλαμβάνει όλο το χρόνο που πέρασε, καθώς και το χρόνο που χρησιμοποιήθηκε από άλλες διεργασίες και η διεργασία ήταν εμποδισμένη (για παράδειγμα, όταν περιμένει να τελειώσει η Ε/Ε)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b="1" lang="en-U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User</a:t>
            </a:r>
            <a:r>
              <a:rPr b="0" lang="el-G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: χρόνος ΚΜΕ που δαπανάται σε επίπεδο χρήστη (όχι μέσα στον πυρήνα) εντός της διεργασίας</a:t>
            </a: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. </a:t>
            </a:r>
            <a:r>
              <a:rPr b="0" lang="el-G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Περιλαμβάνει μόνο τον πραγματικό χρόνο της ΚΜΕ για την εκτέλεση της διεργασίας. Οι άλλες διεργασίες και ο χρόνος που η διεργασία είναι εμποδισμένη δεν περιλαμβάνονται</a:t>
            </a: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.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b="1" lang="en-U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Sys</a:t>
            </a:r>
            <a:r>
              <a:rPr b="0" lang="el-G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:</a:t>
            </a: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b="0" lang="el-G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χρόνος ΚΜΕ που δαπανάται σε επίπεδο πυρήνα εντός της διεργασίας.</a:t>
            </a: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b="0" lang="el-G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Περιλαμβάνει το χρόνο εκτέλεσης της ΚΜΕ που δαπανάται σε κλήσεις συστήματος μέσα στον πυρήνα, αλλά όχι τον χρόνο που δαπανάται σε βιβλιοθήκες στο επίπεδο του χρήστη. Όπως ο </a:t>
            </a: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'user', </a:t>
            </a:r>
            <a:r>
              <a:rPr b="0" lang="el-G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περιλαμβάνει μόνο χρόνο ΚΜΕ για τη διεργασία</a:t>
            </a: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.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 Box 6"/>
          <p:cNvSpPr/>
          <p:nvPr/>
        </p:nvSpPr>
        <p:spPr>
          <a:xfrm>
            <a:off x="655308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CF13729-240E-4074-A657-307194FD617A}" type="slidenum">
              <a:rPr b="0" lang="el-GR" sz="1200" strike="noStrike" u="none">
                <a:solidFill>
                  <a:srgbClr val="898989"/>
                </a:solidFill>
                <a:effectLst/>
                <a:uFillTx/>
                <a:latin typeface="Calibri"/>
                <a:ea typeface="Droid Sans"/>
              </a:rPr>
              <a:t>12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l-GR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Επίπεδα νημάτων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/>
          </p:nvPr>
        </p:nvSpPr>
        <p:spPr>
          <a:xfrm>
            <a:off x="457200" y="1574280"/>
            <a:ext cx="4038840" cy="63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 fontScale="92500" lnSpcReduction="19999"/>
          </a:bodyPr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User-Level Threads -- Thread Libraries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/>
          </p:nvPr>
        </p:nvSpPr>
        <p:spPr>
          <a:xfrm>
            <a:off x="457200" y="2214000"/>
            <a:ext cx="4038840" cy="3877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70000" lnSpcReduction="19999"/>
          </a:bodyPr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Ο πυρήνας του ΛΣ δε γνωρίζει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l-G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Εύκολο </a:t>
            </a: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thread switching </a:t>
            </a:r>
            <a:r>
              <a:rPr b="0" lang="el-G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εκτός</a:t>
            </a: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kernel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Application specific scheduling.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l-G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Τρέχει σε κάθε ΛΣ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l-GR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Μπλοκάρει όλη τη διεργασία (άρα όλα τα νήματα) για κάποια </a:t>
            </a: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system calls</a:t>
            </a:r>
            <a:r>
              <a:rPr b="0" lang="el-GR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(άνοιγμα αρχείου)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l-GR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Ο πυρήνας αναθέτει μια διεργασία σε κάθε επεξεργαστή και όχι ένα νήμα ανά επεξεργαστή.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8" name="PlaceHolder 4"/>
          <p:cNvSpPr>
            <a:spLocks noGrp="1"/>
          </p:cNvSpPr>
          <p:nvPr>
            <p:ph/>
          </p:nvPr>
        </p:nvSpPr>
        <p:spPr>
          <a:xfrm>
            <a:off x="4645080" y="1574280"/>
            <a:ext cx="4040280" cy="63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 fontScale="92500" lnSpcReduction="19999"/>
          </a:bodyPr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Kernel-level Threads -- System Calls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9" name="PlaceHolder 5"/>
          <p:cNvSpPr>
            <a:spLocks noGrp="1"/>
          </p:cNvSpPr>
          <p:nvPr>
            <p:ph/>
          </p:nvPr>
        </p:nvSpPr>
        <p:spPr>
          <a:xfrm>
            <a:off x="4645080" y="2214000"/>
            <a:ext cx="4040280" cy="3877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85000" lnSpcReduction="9999"/>
          </a:bodyPr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Όλη η διαχείριση με κλήσεις του πυρήνα.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l-G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Ο πυρήνας χρονο/τίζει ταυτόχρονη εκτέλεση πολλαπλών νημάτων της ίδιας διεργασίας σε πολλαπλούς επεξεργαστές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l-G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Μπλοκάρει μόνο ένα </a:t>
            </a: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thread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l-G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Οι κλήσεις του πυρήνα δυνητικά είναι </a:t>
            </a: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multithreaded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l-GR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Κλήσεις προς τον πυρήνα είναι αργές…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 Box 3"/>
          <p:cNvSpPr/>
          <p:nvPr/>
        </p:nvSpPr>
        <p:spPr>
          <a:xfrm>
            <a:off x="655308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B76EC665-2B67-4FA3-8061-85B1DE639E9B}" type="slidenum">
              <a:rPr b="0" lang="el-GR" sz="1200" strike="noStrike" u="none">
                <a:solidFill>
                  <a:srgbClr val="898989"/>
                </a:solidFill>
                <a:effectLst/>
                <a:uFillTx/>
                <a:latin typeface="Calibri"/>
                <a:ea typeface="Droid Sans"/>
              </a:rPr>
              <a:t>13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l-GR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Σύνοψη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160" cy="4524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70000" lnSpcReduction="19999"/>
          </a:bodyPr>
          <a:p>
            <a:pPr marL="343080" indent="-343080" defTabSz="91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Μοιράζονται πόρους γονικής διεργασίας.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–"/>
            </a:pPr>
            <a:r>
              <a:rPr b="0" lang="el-GR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Επηρεάζουν τα άλλα νήματα, πχ αλλαγή τιμής μεταβλητής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Δύο δείκτες (</a:t>
            </a: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 pointers) </a:t>
            </a:r>
            <a:r>
              <a:rPr b="0" lang="el-GR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με ίδια τιμή δείχνουν στην ίδια περιοχή μνήμης.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–"/>
            </a:pPr>
            <a:r>
              <a:rPr b="0" lang="el-GR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Ανάγκη για συγχρονισμό, αμοιβαίο αποκλεισμό (</a:t>
            </a:r>
            <a:r>
              <a:rPr b="1" lang="el-GR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mutual exclusion</a:t>
            </a:r>
            <a:r>
              <a:rPr b="0" lang="el-GR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) και ατομική εκτέλεση πάνω στους πόρους (</a:t>
            </a: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explicit synchronization</a:t>
            </a:r>
            <a:r>
              <a:rPr b="0" lang="el-GR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)</a:t>
            </a: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b="0" lang="el-GR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ρητά από το προγραμματιστή</a:t>
            </a: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. 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Ανεξάρτητη ροή εκτέλεσης (</a:t>
            </a: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independent flow of control</a:t>
            </a:r>
            <a:r>
              <a:rPr b="0" lang="el-G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).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Υπάρχουν όσο υπάρχει η γονική διεργασία / «Πεθαίνουν» όταν πεθάνει η γονική διεργασία τους.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Είναι ελαφρά (</a:t>
            </a: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“lightweight”</a:t>
            </a:r>
            <a:r>
              <a:rPr b="0" lang="el-G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) </a:t>
            </a: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b="0" lang="el-G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σε σχέση με τις διεργασίες.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 Box 3"/>
          <p:cNvSpPr/>
          <p:nvPr/>
        </p:nvSpPr>
        <p:spPr>
          <a:xfrm>
            <a:off x="655308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6A0F8FE-8877-4F50-AE71-B6A0BF219A3E}" type="slidenum">
              <a:rPr b="0" lang="el-GR" sz="1200" strike="noStrike" u="none">
                <a:solidFill>
                  <a:srgbClr val="898989"/>
                </a:solidFill>
                <a:effectLst/>
                <a:uFillTx/>
                <a:latin typeface="Calibri"/>
                <a:ea typeface="Droid Sans"/>
              </a:rPr>
              <a:t>14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l-GR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Πλεονεκτήματα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160" cy="4524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92500" lnSpcReduction="19999"/>
          </a:bodyPr>
          <a:p>
            <a:pPr marL="343080" indent="-343080" defTabSz="91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Η σωστή υλοποίηση πολυνηματικών προγραμμάτων σε συνδυασμό με την εφαρμογή τους στα κατάλληλα προβλήματα παρουσιάζει τα εξής γενικά πλεονεκτήματα: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–"/>
            </a:pPr>
            <a:r>
              <a:rPr b="0" lang="el-GR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Βελτιώνει την απόκριση των εφαρμογών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–"/>
            </a:pPr>
            <a:r>
              <a:rPr b="0" lang="el-GR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Βελτιώνει την αξιοποίηση των πολυπύρηνων συστημάτων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–"/>
            </a:pPr>
            <a:r>
              <a:rPr b="0" lang="el-GR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Βελτιώνει τη δομή του κώδικα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–"/>
            </a:pPr>
            <a:r>
              <a:rPr b="0" lang="el-GR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Απαιτεί/δεσμεύει λιγότερους υπολογιστικούς πόρους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683640" y="2936880"/>
            <a:ext cx="7770960" cy="1360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l-GR" sz="40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Νήματα </a:t>
            </a:r>
            <a:r>
              <a:rPr b="1" lang="en-US" sz="40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POSIX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/>
          </p:nvPr>
        </p:nvSpPr>
        <p:spPr>
          <a:xfrm>
            <a:off x="683640" y="4305240"/>
            <a:ext cx="7770960" cy="1498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1" lang="el-G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Μάθημα: </a:t>
            </a:r>
            <a:r>
              <a:rPr b="0" lang="el-G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Λειτουργικά Συστήματα, </a:t>
            </a:r>
            <a:r>
              <a:rPr b="1" lang="el-G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Φροντιστηριακή Ενότητα </a:t>
            </a:r>
            <a:r>
              <a:rPr b="1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# 3</a:t>
            </a:r>
            <a:r>
              <a:rPr b="1" lang="el-G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:</a:t>
            </a: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b="0" lang="el-G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Εισαγωγή στα νήματα με </a:t>
            </a: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POSIX Threads (</a:t>
            </a:r>
            <a:r>
              <a:rPr b="0" lang="el-G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Μέρος 1</a:t>
            </a:r>
            <a:r>
              <a:rPr b="0" lang="el-GR" sz="2000" strike="noStrike" u="none" baseline="30000">
                <a:solidFill>
                  <a:schemeClr val="dk1"/>
                </a:solidFill>
                <a:effectLst/>
                <a:uFillTx/>
                <a:latin typeface="Calibri"/>
              </a:rPr>
              <a:t>ο</a:t>
            </a:r>
            <a:r>
              <a:rPr b="0" lang="el-G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1" lang="el-G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Τμήμα: </a:t>
            </a:r>
            <a:r>
              <a:rPr b="0" lang="el-G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Πληροφορικής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48" name="Picture 23" descr="Λογότυπο για Άδειες χρήσης Creative Commons BY-NC-ND"/>
          <p:cNvPicPr/>
          <p:nvPr/>
        </p:nvPicPr>
        <p:blipFill>
          <a:blip r:embed="rId1"/>
          <a:stretch/>
        </p:blipFill>
        <p:spPr>
          <a:xfrm>
            <a:off x="1619640" y="5835960"/>
            <a:ext cx="1533960" cy="535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49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/>
          <p:nvPr/>
        </p:nvPicPr>
        <p:blipFill>
          <a:blip r:embed="rId2"/>
          <a:stretch/>
        </p:blipFill>
        <p:spPr>
          <a:xfrm>
            <a:off x="3223800" y="5591520"/>
            <a:ext cx="4308840" cy="10245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ext Box 3"/>
          <p:cNvSpPr/>
          <p:nvPr/>
        </p:nvSpPr>
        <p:spPr>
          <a:xfrm>
            <a:off x="655308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BFBBB652-B6C4-4118-BAC0-1228ABCEAAB0}" type="slidenum">
              <a:rPr b="0" lang="el-GR" sz="1200" strike="noStrike" u="none">
                <a:solidFill>
                  <a:srgbClr val="898989"/>
                </a:solidFill>
                <a:effectLst/>
                <a:uFillTx/>
                <a:latin typeface="Calibri"/>
                <a:ea typeface="Droid Sans"/>
              </a:rPr>
              <a:t>16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l-GR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Κατηγορίες </a:t>
            </a:r>
            <a:r>
              <a:rPr b="1" lang="en-US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Pthreads API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160" cy="4524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70000" lnSpcReduction="19999"/>
          </a:bodyPr>
          <a:p>
            <a:pPr marL="343080" indent="-343080" defTabSz="91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Διαχείριση</a:t>
            </a: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: create, join, set/query</a:t>
            </a:r>
            <a:r>
              <a:rPr b="0" lang="el-G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attributes (joinable, scheduling) …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b="1" lang="en-U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Mutexes</a:t>
            </a: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: “</a:t>
            </a:r>
            <a:r>
              <a:rPr b="1" lang="en-U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mutex</a:t>
            </a: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-&gt; mutual exclusion” </a:t>
            </a:r>
            <a:r>
              <a:rPr b="0" lang="el-G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για συγχρονισμό 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Creating, destroying, locking and unlocking mutexes</a:t>
            </a:r>
            <a:r>
              <a:rPr b="0" lang="el-GR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με χρήση των</a:t>
            </a: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mutex attribute functions </a:t>
            </a:r>
            <a:r>
              <a:rPr b="0" lang="el-GR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που αλλάζουν</a:t>
            </a: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b="0" lang="el-GR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τα αντίστοιχα </a:t>
            </a: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thread attributes. 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b="1" lang="en-U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Condition variables</a:t>
            </a: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: create, destroy, wait and signal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–"/>
            </a:pPr>
            <a:r>
              <a:rPr b="0" lang="el-GR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Για την επικοινωνία μεταξύ νημάτων που μοιράζονται το/α ίδιο/α</a:t>
            </a: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mutexes. 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–"/>
            </a:pPr>
            <a:r>
              <a:rPr b="0" lang="el-GR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Ο προγραμματιστής ορίζει τις συνθήκες (</a:t>
            </a: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conditions</a:t>
            </a:r>
            <a:r>
              <a:rPr b="0" lang="el-GR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)</a:t>
            </a: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. 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b="1" lang="en-U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Synchronization</a:t>
            </a: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: </a:t>
            </a:r>
            <a:r>
              <a:rPr b="0" lang="el-G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Ρουτίνες για </a:t>
            </a: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read/write locks</a:t>
            </a:r>
            <a:r>
              <a:rPr b="0" lang="el-G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…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" name="Group 2"/>
          <p:cNvGraphicFramePr/>
          <p:nvPr/>
        </p:nvGraphicFramePr>
        <p:xfrm>
          <a:off x="539640" y="1144800"/>
          <a:ext cx="8259120" cy="5387760"/>
        </p:xfrm>
        <a:graphic>
          <a:graphicData uri="http://schemas.openxmlformats.org/drawingml/2006/table">
            <a:tbl>
              <a:tblPr/>
              <a:tblGrid>
                <a:gridCol w="4132080"/>
                <a:gridCol w="4127400"/>
              </a:tblGrid>
              <a:tr h="532440">
                <a:tc>
                  <a:txBody>
                    <a:bodyPr lIns="47520" rIns="47520" anchor="ctr">
                      <a:noAutofit/>
                    </a:bodyPr>
                    <a:p>
                      <a:pPr defTabSz="457200">
                        <a:lnSpc>
                          <a:spcPct val="84000"/>
                        </a:lnSpc>
                        <a:tabLst>
                          <a:tab algn="l" pos="0"/>
                        </a:tabLst>
                      </a:pPr>
                      <a:r>
                        <a:rPr b="1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Routine Prefix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7520" marR="475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47520" rIns="47520" anchor="ctr">
                      <a:noAutofit/>
                    </a:bodyPr>
                    <a:p>
                      <a:pPr defTabSz="457200">
                        <a:lnSpc>
                          <a:spcPct val="84000"/>
                        </a:lnSpc>
                        <a:tabLst>
                          <a:tab algn="l" pos="0"/>
                        </a:tabLst>
                      </a:pPr>
                      <a:r>
                        <a:rPr b="1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Functional Group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7520" marR="475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</a:tr>
              <a:tr h="596160">
                <a:tc>
                  <a:txBody>
                    <a:bodyPr lIns="47520" rIns="47520" anchor="ctr">
                      <a:noAutofit/>
                    </a:bodyPr>
                    <a:p>
                      <a:pPr defTabSz="457200">
                        <a:lnSpc>
                          <a:spcPct val="84000"/>
                        </a:lnSpc>
                        <a:tabLst>
                          <a:tab algn="l" pos="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pthread_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7520" marR="475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47520" rIns="47520" anchor="ctr">
                      <a:noAutofit/>
                    </a:bodyPr>
                    <a:p>
                      <a:pPr defTabSz="457200">
                        <a:lnSpc>
                          <a:spcPct val="84000"/>
                        </a:lnSpc>
                        <a:tabLst>
                          <a:tab algn="l" pos="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Threads &amp; miscellaneous subroutines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7520" marR="475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32440">
                <a:tc>
                  <a:txBody>
                    <a:bodyPr lIns="47520" rIns="47520" anchor="ctr">
                      <a:noAutofit/>
                    </a:bodyPr>
                    <a:p>
                      <a:pPr defTabSz="457200">
                        <a:lnSpc>
                          <a:spcPct val="84000"/>
                        </a:lnSpc>
                        <a:tabLst>
                          <a:tab algn="l" pos="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pthread_attr_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7520" marR="475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47520" rIns="47520" anchor="ctr">
                      <a:noAutofit/>
                    </a:bodyPr>
                    <a:p>
                      <a:pPr defTabSz="457200">
                        <a:lnSpc>
                          <a:spcPct val="84000"/>
                        </a:lnSpc>
                        <a:tabLst>
                          <a:tab algn="l" pos="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Thread attributes objects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7520" marR="475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32440">
                <a:tc>
                  <a:txBody>
                    <a:bodyPr lIns="47520" rIns="47520" anchor="ctr">
                      <a:noAutofit/>
                    </a:bodyPr>
                    <a:p>
                      <a:pPr defTabSz="457200">
                        <a:lnSpc>
                          <a:spcPct val="84000"/>
                        </a:lnSpc>
                        <a:tabLst>
                          <a:tab algn="l" pos="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pthread_mutex_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7520" marR="475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47520" rIns="47520" anchor="ctr">
                      <a:noAutofit/>
                    </a:bodyPr>
                    <a:p>
                      <a:pPr defTabSz="457200">
                        <a:lnSpc>
                          <a:spcPct val="84000"/>
                        </a:lnSpc>
                        <a:tabLst>
                          <a:tab algn="l" pos="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Mutexes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7520" marR="475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32440">
                <a:tc>
                  <a:txBody>
                    <a:bodyPr lIns="47520" rIns="47520" anchor="ctr">
                      <a:noAutofit/>
                    </a:bodyPr>
                    <a:p>
                      <a:pPr defTabSz="457200">
                        <a:lnSpc>
                          <a:spcPct val="84000"/>
                        </a:lnSpc>
                        <a:tabLst>
                          <a:tab algn="l" pos="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pthread_mutexattr_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7520" marR="475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47520" rIns="47520" anchor="ctr">
                      <a:noAutofit/>
                    </a:bodyPr>
                    <a:p>
                      <a:pPr defTabSz="457200">
                        <a:lnSpc>
                          <a:spcPct val="84000"/>
                        </a:lnSpc>
                        <a:tabLst>
                          <a:tab algn="l" pos="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Mutex attributes objects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7520" marR="475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32440">
                <a:tc>
                  <a:txBody>
                    <a:bodyPr lIns="47520" rIns="47520" anchor="ctr">
                      <a:noAutofit/>
                    </a:bodyPr>
                    <a:p>
                      <a:pPr defTabSz="457200">
                        <a:lnSpc>
                          <a:spcPct val="84000"/>
                        </a:lnSpc>
                        <a:tabLst>
                          <a:tab algn="l" pos="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pthread_cond_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7520" marR="475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47520" rIns="47520" anchor="ctr">
                      <a:noAutofit/>
                    </a:bodyPr>
                    <a:p>
                      <a:pPr defTabSz="457200">
                        <a:lnSpc>
                          <a:spcPct val="84000"/>
                        </a:lnSpc>
                        <a:tabLst>
                          <a:tab algn="l" pos="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Condition variables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7520" marR="475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32440">
                <a:tc>
                  <a:txBody>
                    <a:bodyPr lIns="47520" rIns="47520" anchor="ctr">
                      <a:noAutofit/>
                    </a:bodyPr>
                    <a:p>
                      <a:pPr defTabSz="457200">
                        <a:lnSpc>
                          <a:spcPct val="84000"/>
                        </a:lnSpc>
                        <a:tabLst>
                          <a:tab algn="l" pos="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pthread_condattr_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7520" marR="475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47520" rIns="47520" anchor="ctr">
                      <a:noAutofit/>
                    </a:bodyPr>
                    <a:p>
                      <a:pPr defTabSz="457200">
                        <a:lnSpc>
                          <a:spcPct val="84000"/>
                        </a:lnSpc>
                        <a:tabLst>
                          <a:tab algn="l" pos="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Condition attributes objects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7520" marR="475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32440">
                <a:tc>
                  <a:txBody>
                    <a:bodyPr lIns="47520" rIns="47520" anchor="ctr">
                      <a:noAutofit/>
                    </a:bodyPr>
                    <a:p>
                      <a:pPr defTabSz="457200">
                        <a:lnSpc>
                          <a:spcPct val="84000"/>
                        </a:lnSpc>
                        <a:tabLst>
                          <a:tab algn="l" pos="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pthread_key_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7520" marR="475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47520" rIns="47520" anchor="ctr">
                      <a:noAutofit/>
                    </a:bodyPr>
                    <a:p>
                      <a:pPr defTabSz="457200">
                        <a:lnSpc>
                          <a:spcPct val="84000"/>
                        </a:lnSpc>
                        <a:tabLst>
                          <a:tab algn="l" pos="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Thread-specific data keys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7520" marR="475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32440">
                <a:tc>
                  <a:txBody>
                    <a:bodyPr lIns="47520" rIns="47520" anchor="ctr">
                      <a:noAutofit/>
                    </a:bodyPr>
                    <a:p>
                      <a:pPr defTabSz="457200">
                        <a:lnSpc>
                          <a:spcPct val="84000"/>
                        </a:lnSpc>
                        <a:tabLst>
                          <a:tab algn="l" pos="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pthread_rwlock_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7520" marR="475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47520" rIns="47520" anchor="ctr">
                      <a:noAutofit/>
                    </a:bodyPr>
                    <a:p>
                      <a:pPr defTabSz="457200">
                        <a:lnSpc>
                          <a:spcPct val="84000"/>
                        </a:lnSpc>
                        <a:tabLst>
                          <a:tab algn="l" pos="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Read/write locks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7520" marR="475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32440">
                <a:tc>
                  <a:txBody>
                    <a:bodyPr lIns="47520" rIns="47520" anchor="ctr">
                      <a:noAutofit/>
                    </a:bodyPr>
                    <a:p>
                      <a:pPr defTabSz="457200">
                        <a:lnSpc>
                          <a:spcPct val="84000"/>
                        </a:lnSpc>
                        <a:tabLst>
                          <a:tab algn="l" pos="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pthread_barrier_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7520" marR="475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47520" rIns="47520" anchor="ctr">
                      <a:noAutofit/>
                    </a:bodyPr>
                    <a:p>
                      <a:pPr defTabSz="457200">
                        <a:lnSpc>
                          <a:spcPct val="84000"/>
                        </a:lnSpc>
                        <a:tabLst>
                          <a:tab algn="l" pos="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Synchronization barriers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7520" marR="475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54" name="Text Box 23"/>
          <p:cNvSpPr/>
          <p:nvPr/>
        </p:nvSpPr>
        <p:spPr>
          <a:xfrm>
            <a:off x="655308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C4B64FF1-5F62-44AE-BEF1-FBDBAD1ACBA4}" type="slidenum">
              <a:rPr b="0" lang="el-GR" sz="1200" strike="noStrike" u="none">
                <a:solidFill>
                  <a:srgbClr val="898989"/>
                </a:solidFill>
                <a:effectLst/>
                <a:uFillTx/>
                <a:latin typeface="Calibri"/>
                <a:ea typeface="Droid Sans"/>
              </a:rPr>
              <a:t>17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4400" strike="noStrike" u="none">
                <a:solidFill>
                  <a:srgbClr val="000000"/>
                </a:solidFill>
                <a:effectLst/>
                <a:uFillTx/>
                <a:latin typeface="Calibri"/>
                <a:ea typeface="Droid Sans"/>
              </a:rPr>
              <a:t>Pthreads API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 Box 3"/>
          <p:cNvSpPr/>
          <p:nvPr/>
        </p:nvSpPr>
        <p:spPr>
          <a:xfrm>
            <a:off x="655308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0176067-5444-4709-AEE4-957DC13A94ED}" type="slidenum">
              <a:rPr b="0" lang="el-GR" sz="1200" strike="noStrike" u="none">
                <a:solidFill>
                  <a:srgbClr val="898989"/>
                </a:solidFill>
                <a:effectLst/>
                <a:uFillTx/>
                <a:latin typeface="Calibri"/>
                <a:ea typeface="Droid Sans"/>
              </a:rPr>
              <a:t>18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l-GR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Δημιουργία Νήματος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160" cy="4524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85000" lnSpcReduction="19999"/>
          </a:bodyPr>
          <a:p>
            <a:pPr marL="343080" indent="-343080" defTabSz="91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b="1" lang="en-U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pthread_create(</a:t>
            </a: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args</a:t>
            </a:r>
            <a:r>
              <a:rPr b="1" lang="en-U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)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thread: μοναδικό αναγνωριστικό για το νέο νήμ</a:t>
            </a:r>
            <a:r>
              <a:rPr b="0" lang="el-GR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α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Περνάμε έναν δείκτη σε ακέραιο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attr: αντικείμενο thread_attr_t</a:t>
            </a:r>
            <a:r>
              <a:rPr b="0" lang="el-GR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	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Ιδιότητες νήματος, </a:t>
            </a: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NULL για τις default τιμές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start_routine: η C ρουτίνα που θα εκτελέσει το νήμα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Εδώ είναι που χρειάζονται οι </a:t>
            </a: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function pointers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arg: παράμετρος που θα περάσε</a:t>
            </a:r>
            <a:r>
              <a:rPr b="0" lang="el-GR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ι</a:t>
            </a: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στην start_routine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Είναι </a:t>
            </a: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void pointer</a:t>
            </a:r>
            <a:r>
              <a:rPr b="0" lang="el-GR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(άρα, ό,τι θέλουμε)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 Box 3"/>
          <p:cNvSpPr/>
          <p:nvPr/>
        </p:nvSpPr>
        <p:spPr>
          <a:xfrm>
            <a:off x="655308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E6FCF2E8-1732-462D-B85F-3512B055CAD2}" type="slidenum">
              <a:rPr b="0" lang="el-GR" sz="1400" strike="noStrike" u="none">
                <a:solidFill>
                  <a:srgbClr val="000000"/>
                </a:solidFill>
                <a:effectLst/>
                <a:uFillTx/>
                <a:latin typeface="Calibri"/>
                <a:ea typeface="Droid Sans Fallback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l-GR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Σκοποί  ενότητας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160" cy="4524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Εισαγωγή στον πολυνηματικό προγραμματισμό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Διάκριση πολυνηματικού &amp;  πολυδιεργασιακού προγραμματισμού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Εισαγωγή</a:t>
            </a: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στα POSIX Threads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l-GR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Τερματισμός Νήματος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/>
          </p:nvPr>
        </p:nvSpPr>
        <p:spPr>
          <a:xfrm>
            <a:off x="0" y="1647000"/>
            <a:ext cx="8686440" cy="4524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62500" lnSpcReduction="19999"/>
          </a:bodyPr>
          <a:p>
            <a:pPr marL="343080" indent="-343080" defTabSz="91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b="1" lang="el-G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void pthread_exit(void *value_ptr);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–"/>
            </a:pPr>
            <a:r>
              <a:rPr b="0" lang="el-GR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Καλείται από το ίδιο το νήμα (self-destruction)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–"/>
            </a:pPr>
            <a:r>
              <a:rPr b="0" lang="el-GR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Εναλλακτικά: Τερματίζει κανονικά η ρουτίνα start_routine (“return NULL;”) 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–"/>
            </a:pPr>
            <a:r>
              <a:rPr b="0" lang="el-GR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ΠΡΟΣΟΧΗ στο </a:t>
            </a: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exit()</a:t>
            </a:r>
            <a:r>
              <a:rPr b="0" lang="el-GR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: τερματίζει όλη τη διεργασία!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b="1" lang="el-G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int pthread_cancel(pthread_t my_thread);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–"/>
            </a:pPr>
            <a:r>
              <a:rPr b="0" lang="el-GR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Καλείται από το νήμα της main() και σκοτώνει το my_thread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–"/>
            </a:pPr>
            <a:r>
              <a:rPr b="0" lang="el-GR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ΠΡΟΣΟΧΗ στα memory leaks!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b="1" lang="el-G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int pthread_join(pthread_t my_thread, void **value_ptr);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–"/>
            </a:pPr>
            <a:r>
              <a:rPr b="0" lang="el-GR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Καλείται από το νήμα της main(), το οποίο παραμένει αδρανές (suspended) μέχρι να τερματίσει το νήμα my_thread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l-GR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Τερματισμός Νήματος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160" cy="4524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Κλήση της </a:t>
            </a:r>
            <a:r>
              <a:rPr b="1" lang="en-U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pthread_exit 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–"/>
            </a:pPr>
            <a:r>
              <a:rPr b="0" lang="el-GR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Εναλλακτικά: 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Τερματίζει κανονικά η ρουτίνα </a:t>
            </a: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start_routine</a:t>
            </a:r>
            <a:r>
              <a:rPr b="0" lang="el-GR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Κλήση της </a:t>
            </a: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pthread_cancel</a:t>
            </a:r>
            <a:r>
              <a:rPr b="0" lang="el-GR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από άλλο νήμα – δεν συνιστάται (διαρροές μνήμης)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Τερματίζει το βασικό νήμα, δηλαδή, φτάνει στο τέλος της η </a:t>
            </a: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main() – </a:t>
            </a:r>
            <a:r>
              <a:rPr b="0" lang="el-GR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σκοτώνει και όλα τα νήματα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Κλήση της </a:t>
            </a: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exec() </a:t>
            </a:r>
            <a:r>
              <a:rPr b="0" lang="el-GR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ή</a:t>
            </a: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exit()</a:t>
            </a:r>
            <a:r>
              <a:rPr b="0" lang="el-GR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για τερματισμό όλης της διεργασίας</a:t>
            </a: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– </a:t>
            </a:r>
            <a:r>
              <a:rPr b="0" lang="el-GR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σκοτώνει και όλα τα νήματα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algn="l" pos="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 Box 3"/>
          <p:cNvSpPr/>
          <p:nvPr/>
        </p:nvSpPr>
        <p:spPr>
          <a:xfrm>
            <a:off x="655308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CD153440-7A71-4050-8C53-203EC4FD006B}" type="slidenum">
              <a:rPr b="0" lang="el-GR" sz="1200" strike="noStrike" u="none">
                <a:solidFill>
                  <a:srgbClr val="898989"/>
                </a:solidFill>
                <a:effectLst/>
                <a:uFillTx/>
                <a:latin typeface="Calibri"/>
                <a:ea typeface="Droid Sans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Attributes </a:t>
            </a:r>
            <a:r>
              <a:rPr b="1" lang="el-GR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του νήματος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160" cy="4524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92500" lnSpcReduction="19999"/>
          </a:bodyPr>
          <a:p>
            <a:pPr marL="343080" indent="-343080" defTabSz="91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Κατά τη δημιουργία του νήματος δίνεται η δυνατότητα να οριστούν ιδιότητες οι οποίες καθορίζουν τόσο την κατάσταση όσο και την λειτουργία του νήματος.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Scheduling inheritance</a:t>
            </a:r>
            <a:r>
              <a:rPr b="0" lang="el-GR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,</a:t>
            </a: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sched policy</a:t>
            </a:r>
            <a:r>
              <a:rPr b="0" lang="el-GR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, sched </a:t>
            </a: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parameters, sched contention scope 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Stack size</a:t>
            </a:r>
            <a:r>
              <a:rPr b="0" lang="el-GR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,</a:t>
            </a: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Stack address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Ορισμός ιδιότητας: </a:t>
            </a:r>
            <a:r>
              <a:rPr b="1" lang="en-U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pthread_attr_init 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Κατάργηση ιδιότητας: </a:t>
            </a:r>
            <a:r>
              <a:rPr b="1" lang="en-U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pthread_attr_destroy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683640" y="2936880"/>
            <a:ext cx="7770960" cy="1360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l-GR" sz="4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Παραδείγματα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/>
          </p:nvPr>
        </p:nvSpPr>
        <p:spPr>
          <a:xfrm>
            <a:off x="683640" y="4305240"/>
            <a:ext cx="7770960" cy="1498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1" lang="el-G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Μάθημα: </a:t>
            </a:r>
            <a:r>
              <a:rPr b="0" lang="el-G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Λειτουργικά Συστήματα, </a:t>
            </a:r>
            <a:r>
              <a:rPr b="1" lang="el-G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Φροντιστηριακή Ενότητα </a:t>
            </a:r>
            <a:r>
              <a:rPr b="1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# 3</a:t>
            </a:r>
            <a:r>
              <a:rPr b="1" lang="el-G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:</a:t>
            </a: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b="0" lang="el-G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Εισαγωγή στα νήματα με </a:t>
            </a: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POSIX Threads (</a:t>
            </a:r>
            <a:r>
              <a:rPr b="0" lang="el-G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Μέρος 1</a:t>
            </a:r>
            <a:r>
              <a:rPr b="0" lang="el-GR" sz="2000" strike="noStrike" u="none" baseline="30000">
                <a:solidFill>
                  <a:schemeClr val="dk1"/>
                </a:solidFill>
                <a:effectLst/>
                <a:uFillTx/>
                <a:latin typeface="Calibri"/>
              </a:rPr>
              <a:t>ο</a:t>
            </a:r>
            <a:r>
              <a:rPr b="0" lang="el-G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1" lang="el-G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Τμήμα: </a:t>
            </a:r>
            <a:r>
              <a:rPr b="0" lang="el-G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Πληροφορικής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68" name="Picture 23" descr="Λογότυπο για Άδειες χρήσης Creative Commons BY-NC-ND"/>
          <p:cNvPicPr/>
          <p:nvPr/>
        </p:nvPicPr>
        <p:blipFill>
          <a:blip r:embed="rId1"/>
          <a:stretch/>
        </p:blipFill>
        <p:spPr>
          <a:xfrm>
            <a:off x="1619640" y="5835960"/>
            <a:ext cx="1533960" cy="535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69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/>
          <p:nvPr/>
        </p:nvPicPr>
        <p:blipFill>
          <a:blip r:embed="rId2"/>
          <a:stretch/>
        </p:blipFill>
        <p:spPr>
          <a:xfrm>
            <a:off x="3223800" y="5591520"/>
            <a:ext cx="4308840" cy="10245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 Box 2"/>
          <p:cNvSpPr/>
          <p:nvPr/>
        </p:nvSpPr>
        <p:spPr>
          <a:xfrm>
            <a:off x="458280" y="1215000"/>
            <a:ext cx="8228160" cy="5038920"/>
          </a:xfrm>
          <a:prstGeom prst="rect">
            <a:avLst/>
          </a:prstGeom>
          <a:solidFill>
            <a:srgbClr val="f2f2f2"/>
          </a:solidFill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108000" rIns="108000" tIns="108000" bIns="108000" anchor="t">
            <a:noAutofit/>
          </a:bodyPr>
          <a:p>
            <a:pPr marL="457200" indent="-457200" defTabSz="914400">
              <a:lnSpc>
                <a:spcPct val="80000"/>
              </a:lnSpc>
              <a:spcBef>
                <a:spcPts val="326"/>
              </a:spcBef>
              <a:buClr>
                <a:srgbClr val="000000"/>
              </a:buClr>
              <a:buFont typeface="OpenSymbol"/>
              <a:buAutoNum type="arabicPeriod"/>
              <a:tabLst>
                <a:tab algn="l" pos="457200"/>
                <a:tab algn="l" pos="1371600"/>
                <a:tab algn="l" pos="2286000"/>
                <a:tab algn="l" pos="3200400"/>
                <a:tab algn="l" pos="4114800"/>
                <a:tab algn="l" pos="5029200"/>
                <a:tab algn="l" pos="5943600"/>
                <a:tab algn="l" pos="6858000"/>
                <a:tab algn="l" pos="7772400"/>
                <a:tab algn="l" pos="8686800"/>
                <a:tab algn="l" pos="9601200"/>
                <a:tab algn="l" pos="105156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Courier New"/>
                <a:ea typeface="Droid Sans Fallback"/>
              </a:rPr>
              <a:t>#include &lt;pthread.h&gt; 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80000"/>
              </a:lnSpc>
              <a:spcBef>
                <a:spcPts val="326"/>
              </a:spcBef>
              <a:buClr>
                <a:srgbClr val="000000"/>
              </a:buClr>
              <a:buFont typeface="OpenSymbol"/>
              <a:buAutoNum type="arabicPeriod"/>
              <a:tabLst>
                <a:tab algn="l" pos="457200"/>
                <a:tab algn="l" pos="1371600"/>
                <a:tab algn="l" pos="2286000"/>
                <a:tab algn="l" pos="3200400"/>
                <a:tab algn="l" pos="4114800"/>
                <a:tab algn="l" pos="5029200"/>
                <a:tab algn="l" pos="5943600"/>
                <a:tab algn="l" pos="6858000"/>
                <a:tab algn="l" pos="7772400"/>
                <a:tab algn="l" pos="8686800"/>
                <a:tab algn="l" pos="9601200"/>
                <a:tab algn="l" pos="105156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Courier New"/>
                <a:ea typeface="Droid Sans Fallback"/>
              </a:rPr>
              <a:t>#include &lt;stdio.h&gt; 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80000"/>
              </a:lnSpc>
              <a:spcBef>
                <a:spcPts val="326"/>
              </a:spcBef>
              <a:buClr>
                <a:srgbClr val="000000"/>
              </a:buClr>
              <a:buFont typeface="OpenSymbol"/>
              <a:buAutoNum type="arabicPeriod"/>
              <a:tabLst>
                <a:tab algn="l" pos="457200"/>
                <a:tab algn="l" pos="1371600"/>
                <a:tab algn="l" pos="2286000"/>
                <a:tab algn="l" pos="3200400"/>
                <a:tab algn="l" pos="4114800"/>
                <a:tab algn="l" pos="5029200"/>
                <a:tab algn="l" pos="5943600"/>
                <a:tab algn="l" pos="6858000"/>
                <a:tab algn="l" pos="7772400"/>
                <a:tab algn="l" pos="8686800"/>
                <a:tab algn="l" pos="9601200"/>
                <a:tab algn="l" pos="105156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Courier New"/>
                <a:ea typeface="Droid Sans Fallback"/>
              </a:rPr>
              <a:t>#include &lt;stdlib.h&gt; 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80000"/>
              </a:lnSpc>
              <a:spcBef>
                <a:spcPts val="326"/>
              </a:spcBef>
              <a:buClr>
                <a:srgbClr val="000000"/>
              </a:buClr>
              <a:buFont typeface="OpenSymbol"/>
              <a:buAutoNum type="arabicPeriod"/>
              <a:tabLst>
                <a:tab algn="l" pos="457200"/>
                <a:tab algn="l" pos="1371600"/>
                <a:tab algn="l" pos="2286000"/>
                <a:tab algn="l" pos="3200400"/>
                <a:tab algn="l" pos="4114800"/>
                <a:tab algn="l" pos="5029200"/>
                <a:tab algn="l" pos="5943600"/>
                <a:tab algn="l" pos="6858000"/>
                <a:tab algn="l" pos="7772400"/>
                <a:tab algn="l" pos="8686800"/>
                <a:tab algn="l" pos="9601200"/>
                <a:tab algn="l" pos="105156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Courier New"/>
                <a:ea typeface="Droid Sans Fallback"/>
              </a:rPr>
              <a:t>#define NUM_THREADS 5 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80000"/>
              </a:lnSpc>
              <a:spcBef>
                <a:spcPts val="326"/>
              </a:spcBef>
              <a:tabLst>
                <a:tab algn="l" pos="0"/>
              </a:tabLst>
            </a:pPr>
            <a:endParaRPr b="0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80000"/>
              </a:lnSpc>
              <a:spcBef>
                <a:spcPts val="326"/>
              </a:spcBef>
              <a:buClr>
                <a:srgbClr val="c00000"/>
              </a:buClr>
              <a:buFont typeface="OpenSymbol"/>
              <a:buAutoNum type="arabicPeriod"/>
              <a:tabLst>
                <a:tab algn="l" pos="457200"/>
                <a:tab algn="l" pos="1371600"/>
                <a:tab algn="l" pos="2286000"/>
                <a:tab algn="l" pos="3200400"/>
                <a:tab algn="l" pos="4114800"/>
                <a:tab algn="l" pos="5029200"/>
                <a:tab algn="l" pos="5943600"/>
                <a:tab algn="l" pos="6858000"/>
                <a:tab algn="l" pos="7772400"/>
                <a:tab algn="l" pos="8686800"/>
                <a:tab algn="l" pos="9601200"/>
                <a:tab algn="l" pos="10515600"/>
              </a:tabLst>
            </a:pPr>
            <a:r>
              <a:rPr b="0" lang="en-US" sz="1300" strike="noStrike" u="none">
                <a:solidFill>
                  <a:srgbClr val="c00000"/>
                </a:solidFill>
                <a:effectLst/>
                <a:uFillTx/>
                <a:latin typeface="Courier New"/>
                <a:ea typeface="Droid Sans Fallback"/>
              </a:rPr>
              <a:t>void </a:t>
            </a:r>
            <a:r>
              <a:rPr b="1" lang="en-US" sz="1300" strike="noStrike" u="none">
                <a:solidFill>
                  <a:srgbClr val="c00000"/>
                </a:solidFill>
                <a:effectLst/>
                <a:uFillTx/>
                <a:latin typeface="Courier New"/>
                <a:ea typeface="Droid Sans Fallback"/>
              </a:rPr>
              <a:t>*</a:t>
            </a: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Courier New"/>
                <a:ea typeface="Droid Sans Fallback"/>
              </a:rPr>
              <a:t>PrintHello</a:t>
            </a: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Courier New"/>
                <a:ea typeface="Droid Sans Fallback"/>
              </a:rPr>
              <a:t>(void *threadid) { 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80000"/>
              </a:lnSpc>
              <a:spcBef>
                <a:spcPts val="326"/>
              </a:spcBef>
              <a:buClr>
                <a:srgbClr val="000000"/>
              </a:buClr>
              <a:buFont typeface="OpenSymbol"/>
              <a:buAutoNum type="arabicPeriod"/>
              <a:tabLst>
                <a:tab algn="l" pos="457200"/>
                <a:tab algn="l" pos="1371600"/>
                <a:tab algn="l" pos="2286000"/>
                <a:tab algn="l" pos="3200400"/>
                <a:tab algn="l" pos="4114800"/>
                <a:tab algn="l" pos="5029200"/>
                <a:tab algn="l" pos="5943600"/>
                <a:tab algn="l" pos="6858000"/>
                <a:tab algn="l" pos="7772400"/>
                <a:tab algn="l" pos="8686800"/>
                <a:tab algn="l" pos="9601200"/>
                <a:tab algn="l" pos="10515600"/>
              </a:tabLst>
            </a:pPr>
            <a:r>
              <a:rPr b="0" lang="el-GR" sz="1300" strike="noStrike" u="none">
                <a:solidFill>
                  <a:srgbClr val="000000"/>
                </a:solidFill>
                <a:effectLst/>
                <a:uFillTx/>
                <a:latin typeface="Courier New"/>
                <a:ea typeface="Droid Sans Fallback"/>
              </a:rPr>
              <a:t> </a:t>
            </a: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Courier New"/>
                <a:ea typeface="Droid Sans Fallback"/>
              </a:rPr>
              <a:t> long tid = *((long *)(threadid));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80000"/>
              </a:lnSpc>
              <a:spcBef>
                <a:spcPts val="326"/>
              </a:spcBef>
              <a:buClr>
                <a:srgbClr val="000000"/>
              </a:buClr>
              <a:buFont typeface="OpenSymbol"/>
              <a:buAutoNum type="arabicPeriod"/>
              <a:tabLst>
                <a:tab algn="l" pos="457200"/>
                <a:tab algn="l" pos="1371600"/>
                <a:tab algn="l" pos="2286000"/>
                <a:tab algn="l" pos="3200400"/>
                <a:tab algn="l" pos="4114800"/>
                <a:tab algn="l" pos="5029200"/>
                <a:tab algn="l" pos="5943600"/>
                <a:tab algn="l" pos="6858000"/>
                <a:tab algn="l" pos="7772400"/>
                <a:tab algn="l" pos="8686800"/>
                <a:tab algn="l" pos="9601200"/>
                <a:tab algn="l" pos="10515600"/>
              </a:tabLst>
            </a:pPr>
            <a:r>
              <a:rPr b="0" lang="el-GR" sz="1300" strike="noStrike" u="none">
                <a:solidFill>
                  <a:srgbClr val="000000"/>
                </a:solidFill>
                <a:effectLst/>
                <a:uFillTx/>
                <a:latin typeface="Courier New"/>
                <a:ea typeface="Droid Sans Fallback"/>
              </a:rPr>
              <a:t>  </a:t>
            </a: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Courier New"/>
                <a:ea typeface="Droid Sans Fallback"/>
              </a:rPr>
              <a:t>printf("Hello from thread #%ld!\n", tid); 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80000"/>
              </a:lnSpc>
              <a:spcBef>
                <a:spcPts val="326"/>
              </a:spcBef>
              <a:buClr>
                <a:srgbClr val="000000"/>
              </a:buClr>
              <a:buFont typeface="OpenSymbol"/>
              <a:buAutoNum type="arabicPeriod"/>
              <a:tabLst>
                <a:tab algn="l" pos="457200"/>
                <a:tab algn="l" pos="1371600"/>
                <a:tab algn="l" pos="2286000"/>
                <a:tab algn="l" pos="3200400"/>
                <a:tab algn="l" pos="4114800"/>
                <a:tab algn="l" pos="5029200"/>
                <a:tab algn="l" pos="5943600"/>
                <a:tab algn="l" pos="6858000"/>
                <a:tab algn="l" pos="7772400"/>
                <a:tab algn="l" pos="8686800"/>
                <a:tab algn="l" pos="9601200"/>
                <a:tab algn="l" pos="10515600"/>
              </a:tabLst>
            </a:pPr>
            <a:r>
              <a:rPr b="0" lang="el-GR" sz="1300" strike="noStrike" u="none">
                <a:solidFill>
                  <a:srgbClr val="000000"/>
                </a:solidFill>
                <a:effectLst/>
                <a:uFillTx/>
                <a:latin typeface="Courier New"/>
                <a:ea typeface="Droid Sans Fallback"/>
              </a:rPr>
              <a:t>  </a:t>
            </a:r>
            <a:r>
              <a:rPr b="0" lang="en-US" sz="1300" strike="noStrike" u="none">
                <a:solidFill>
                  <a:srgbClr val="c00000"/>
                </a:solidFill>
                <a:effectLst/>
                <a:uFillTx/>
                <a:latin typeface="Courier New"/>
                <a:ea typeface="Droid Sans Fallback"/>
              </a:rPr>
              <a:t>pthread_exit(NULL)</a:t>
            </a: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Courier New"/>
                <a:ea typeface="Droid Sans Fallback"/>
              </a:rPr>
              <a:t>; 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80000"/>
              </a:lnSpc>
              <a:spcBef>
                <a:spcPts val="326"/>
              </a:spcBef>
              <a:buClr>
                <a:srgbClr val="000000"/>
              </a:buClr>
              <a:buFont typeface="OpenSymbol"/>
              <a:buAutoNum type="arabicPeriod"/>
              <a:tabLst>
                <a:tab algn="l" pos="457200"/>
                <a:tab algn="l" pos="1371600"/>
                <a:tab algn="l" pos="2286000"/>
                <a:tab algn="l" pos="3200400"/>
                <a:tab algn="l" pos="4114800"/>
                <a:tab algn="l" pos="5029200"/>
                <a:tab algn="l" pos="5943600"/>
                <a:tab algn="l" pos="6858000"/>
                <a:tab algn="l" pos="7772400"/>
                <a:tab algn="l" pos="8686800"/>
                <a:tab algn="l" pos="9601200"/>
                <a:tab algn="l" pos="105156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Courier New"/>
                <a:ea typeface="Droid Sans Fallback"/>
              </a:rPr>
              <a:t>} 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80000"/>
              </a:lnSpc>
              <a:spcBef>
                <a:spcPts val="326"/>
              </a:spcBef>
              <a:tabLst>
                <a:tab algn="l" pos="0"/>
              </a:tabLst>
            </a:pPr>
            <a:endParaRPr b="0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80000"/>
              </a:lnSpc>
              <a:spcBef>
                <a:spcPts val="326"/>
              </a:spcBef>
              <a:buClr>
                <a:srgbClr val="000000"/>
              </a:buClr>
              <a:buFont typeface="OpenSymbol"/>
              <a:buAutoNum type="arabicPeriod"/>
              <a:tabLst>
                <a:tab algn="l" pos="457200"/>
                <a:tab algn="l" pos="1371600"/>
                <a:tab algn="l" pos="2286000"/>
                <a:tab algn="l" pos="3200400"/>
                <a:tab algn="l" pos="4114800"/>
                <a:tab algn="l" pos="5029200"/>
                <a:tab algn="l" pos="5943600"/>
                <a:tab algn="l" pos="6858000"/>
                <a:tab algn="l" pos="7772400"/>
                <a:tab algn="l" pos="8686800"/>
                <a:tab algn="l" pos="9601200"/>
                <a:tab algn="l" pos="105156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Courier New"/>
                <a:ea typeface="Droid Sans Fallback"/>
              </a:rPr>
              <a:t>int main </a:t>
            </a: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Courier New"/>
                <a:ea typeface="Droid Sans Fallback"/>
              </a:rPr>
              <a:t>(int argc, char *argv[]) {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80000"/>
              </a:lnSpc>
              <a:spcBef>
                <a:spcPts val="326"/>
              </a:spcBef>
              <a:buClr>
                <a:srgbClr val="000000"/>
              </a:buClr>
              <a:buFont typeface="OpenSymbol"/>
              <a:buAutoNum type="arabicPeriod"/>
              <a:tabLst>
                <a:tab algn="l" pos="457200"/>
                <a:tab algn="l" pos="1371600"/>
                <a:tab algn="l" pos="2286000"/>
                <a:tab algn="l" pos="3200400"/>
                <a:tab algn="l" pos="4114800"/>
                <a:tab algn="l" pos="5029200"/>
                <a:tab algn="l" pos="5943600"/>
                <a:tab algn="l" pos="6858000"/>
                <a:tab algn="l" pos="7772400"/>
                <a:tab algn="l" pos="8686800"/>
                <a:tab algn="l" pos="9601200"/>
                <a:tab algn="l" pos="10515600"/>
              </a:tabLst>
            </a:pPr>
            <a:r>
              <a:rPr b="0" lang="el-GR" sz="1300" strike="noStrike" u="none">
                <a:solidFill>
                  <a:srgbClr val="000000"/>
                </a:solidFill>
                <a:effectLst/>
                <a:uFillTx/>
                <a:latin typeface="Courier New"/>
                <a:ea typeface="Droid Sans Fallback"/>
              </a:rPr>
              <a:t> </a:t>
            </a: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Courier New"/>
                <a:ea typeface="Droid Sans Fallback"/>
              </a:rPr>
              <a:t> </a:t>
            </a:r>
            <a:r>
              <a:rPr b="0" lang="en-US" sz="1300" strike="noStrike" u="none">
                <a:solidFill>
                  <a:srgbClr val="c00000"/>
                </a:solidFill>
                <a:effectLst/>
                <a:uFillTx/>
                <a:latin typeface="Courier New"/>
                <a:ea typeface="Droid Sans Fallback"/>
              </a:rPr>
              <a:t>pthread_t threads[NUM_THREADS];</a:t>
            </a: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Courier New"/>
                <a:ea typeface="Droid Sans Fallback"/>
              </a:rPr>
              <a:t> </a:t>
            </a:r>
            <a:r>
              <a:rPr b="0" lang="el-GR" sz="1300" strike="noStrike" u="none">
                <a:solidFill>
                  <a:srgbClr val="000000"/>
                </a:solidFill>
                <a:effectLst/>
                <a:uFillTx/>
                <a:latin typeface="Courier New"/>
                <a:ea typeface="Droid Sans Fallback"/>
              </a:rPr>
              <a:t>// πίνακας από νήματα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80000"/>
              </a:lnSpc>
              <a:spcBef>
                <a:spcPts val="326"/>
              </a:spcBef>
              <a:buClr>
                <a:srgbClr val="000000"/>
              </a:buClr>
              <a:buFont typeface="OpenSymbol"/>
              <a:buAutoNum type="arabicPeriod"/>
              <a:tabLst>
                <a:tab algn="l" pos="457200"/>
                <a:tab algn="l" pos="1371600"/>
                <a:tab algn="l" pos="2286000"/>
                <a:tab algn="l" pos="3200400"/>
                <a:tab algn="l" pos="4114800"/>
                <a:tab algn="l" pos="5029200"/>
                <a:tab algn="l" pos="5943600"/>
                <a:tab algn="l" pos="6858000"/>
                <a:tab algn="l" pos="7772400"/>
                <a:tab algn="l" pos="8686800"/>
                <a:tab algn="l" pos="9601200"/>
                <a:tab algn="l" pos="10515600"/>
              </a:tabLst>
            </a:pPr>
            <a:r>
              <a:rPr b="0" lang="el-GR" sz="1300" strike="noStrike" u="none">
                <a:solidFill>
                  <a:srgbClr val="000000"/>
                </a:solidFill>
                <a:effectLst/>
                <a:uFillTx/>
                <a:latin typeface="Courier New"/>
                <a:ea typeface="Droid Sans Fallback"/>
              </a:rPr>
              <a:t>  </a:t>
            </a: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Courier New"/>
                <a:ea typeface="Droid Sans Fallback"/>
              </a:rPr>
              <a:t>int rc; long t; 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80000"/>
              </a:lnSpc>
              <a:spcBef>
                <a:spcPts val="326"/>
              </a:spcBef>
              <a:buClr>
                <a:srgbClr val="000000"/>
              </a:buClr>
              <a:buFont typeface="OpenSymbol"/>
              <a:buAutoNum type="arabicPeriod"/>
              <a:tabLst>
                <a:tab algn="l" pos="457200"/>
                <a:tab algn="l" pos="1371600"/>
                <a:tab algn="l" pos="2286000"/>
                <a:tab algn="l" pos="3200400"/>
                <a:tab algn="l" pos="4114800"/>
                <a:tab algn="l" pos="5029200"/>
                <a:tab algn="l" pos="5943600"/>
                <a:tab algn="l" pos="6858000"/>
                <a:tab algn="l" pos="7772400"/>
                <a:tab algn="l" pos="8686800"/>
                <a:tab algn="l" pos="9601200"/>
                <a:tab algn="l" pos="10515600"/>
              </a:tabLst>
            </a:pPr>
            <a:r>
              <a:rPr b="0" lang="el-GR" sz="1300" strike="noStrike" u="none">
                <a:solidFill>
                  <a:srgbClr val="000000"/>
                </a:solidFill>
                <a:effectLst/>
                <a:uFillTx/>
                <a:latin typeface="Courier New"/>
                <a:ea typeface="Droid Sans Fallback"/>
              </a:rPr>
              <a:t>  </a:t>
            </a: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Courier New"/>
                <a:ea typeface="Droid Sans Fallback"/>
              </a:rPr>
              <a:t>for(t=0; t</a:t>
            </a:r>
            <a:r>
              <a:rPr b="0" lang="el-GR" sz="1300" strike="noStrike" u="none">
                <a:solidFill>
                  <a:srgbClr val="000000"/>
                </a:solidFill>
                <a:effectLst/>
                <a:uFillTx/>
                <a:latin typeface="Courier New"/>
                <a:ea typeface="Droid Sans Fallback"/>
              </a:rPr>
              <a:t> </a:t>
            </a: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Courier New"/>
                <a:ea typeface="Droid Sans Fallback"/>
              </a:rPr>
              <a:t>&lt;</a:t>
            </a:r>
            <a:r>
              <a:rPr b="0" lang="el-GR" sz="1300" strike="noStrike" u="none">
                <a:solidFill>
                  <a:srgbClr val="000000"/>
                </a:solidFill>
                <a:effectLst/>
                <a:uFillTx/>
                <a:latin typeface="Courier New"/>
                <a:ea typeface="Droid Sans Fallback"/>
              </a:rPr>
              <a:t> </a:t>
            </a: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Courier New"/>
                <a:ea typeface="Droid Sans Fallback"/>
              </a:rPr>
              <a:t>NUM_THREADS; t++){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80000"/>
              </a:lnSpc>
              <a:spcBef>
                <a:spcPts val="326"/>
              </a:spcBef>
              <a:buClr>
                <a:srgbClr val="000000"/>
              </a:buClr>
              <a:buFont typeface="OpenSymbol"/>
              <a:buAutoNum type="arabicPeriod"/>
              <a:tabLst>
                <a:tab algn="l" pos="457200"/>
                <a:tab algn="l" pos="1371600"/>
                <a:tab algn="l" pos="2286000"/>
                <a:tab algn="l" pos="3200400"/>
                <a:tab algn="l" pos="4114800"/>
                <a:tab algn="l" pos="5029200"/>
                <a:tab algn="l" pos="5943600"/>
                <a:tab algn="l" pos="6858000"/>
                <a:tab algn="l" pos="7772400"/>
                <a:tab algn="l" pos="8686800"/>
                <a:tab algn="l" pos="9601200"/>
                <a:tab algn="l" pos="10515600"/>
              </a:tabLst>
            </a:pPr>
            <a:r>
              <a:rPr b="0" lang="el-GR" sz="1300" strike="noStrike" u="none">
                <a:solidFill>
                  <a:srgbClr val="000000"/>
                </a:solidFill>
                <a:effectLst/>
                <a:uFillTx/>
                <a:latin typeface="Courier New"/>
                <a:ea typeface="Droid Sans Fallback"/>
              </a:rPr>
              <a:t>    </a:t>
            </a: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Courier New"/>
                <a:ea typeface="Droid Sans Fallback"/>
              </a:rPr>
              <a:t>printf("In main: creating thread %ld\n", t);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80000"/>
              </a:lnSpc>
              <a:spcBef>
                <a:spcPts val="326"/>
              </a:spcBef>
              <a:buClr>
                <a:srgbClr val="000000"/>
              </a:buClr>
              <a:buFont typeface="OpenSymbol"/>
              <a:buAutoNum type="arabicPeriod"/>
              <a:tabLst>
                <a:tab algn="l" pos="457200"/>
                <a:tab algn="l" pos="1371600"/>
                <a:tab algn="l" pos="2286000"/>
                <a:tab algn="l" pos="3200400"/>
                <a:tab algn="l" pos="4114800"/>
                <a:tab algn="l" pos="5029200"/>
                <a:tab algn="l" pos="5943600"/>
                <a:tab algn="l" pos="6858000"/>
                <a:tab algn="l" pos="7772400"/>
                <a:tab algn="l" pos="8686800"/>
                <a:tab algn="l" pos="9601200"/>
                <a:tab algn="l" pos="10515600"/>
              </a:tabLst>
            </a:pPr>
            <a:r>
              <a:rPr b="0" lang="el-GR" sz="1300" strike="noStrike" u="none">
                <a:solidFill>
                  <a:srgbClr val="000000"/>
                </a:solidFill>
                <a:effectLst/>
                <a:uFillTx/>
                <a:latin typeface="Courier New"/>
                <a:ea typeface="Droid Sans Fallback"/>
              </a:rPr>
              <a:t>   </a:t>
            </a: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Courier New"/>
                <a:ea typeface="Droid Sans Fallback"/>
              </a:rPr>
              <a:t> rc = </a:t>
            </a:r>
            <a:r>
              <a:rPr b="0" lang="en-US" sz="1300" strike="noStrike" u="none">
                <a:solidFill>
                  <a:srgbClr val="c00000"/>
                </a:solidFill>
                <a:effectLst/>
                <a:uFillTx/>
                <a:latin typeface="Courier New"/>
                <a:ea typeface="Droid Sans Fallback"/>
              </a:rPr>
              <a:t>pthread_create</a:t>
            </a: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Courier New"/>
                <a:ea typeface="Droid Sans Fallback"/>
              </a:rPr>
              <a:t>(&amp;threads[t], NULL, </a:t>
            </a:r>
            <a:r>
              <a:rPr b="0" lang="en-US" sz="1300" strike="noStrike" u="none">
                <a:solidFill>
                  <a:srgbClr val="c00000"/>
                </a:solidFill>
                <a:effectLst/>
                <a:uFillTx/>
                <a:latin typeface="Courier New"/>
                <a:ea typeface="Droid Sans Fallback"/>
              </a:rPr>
              <a:t>PrintHello</a:t>
            </a: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Courier New"/>
                <a:ea typeface="Droid Sans Fallback"/>
              </a:rPr>
              <a:t>, (void *)&amp;t); 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80000"/>
              </a:lnSpc>
              <a:spcBef>
                <a:spcPts val="326"/>
              </a:spcBef>
              <a:buClr>
                <a:srgbClr val="000000"/>
              </a:buClr>
              <a:buFont typeface="OpenSymbol"/>
              <a:buAutoNum type="arabicPeriod"/>
              <a:tabLst>
                <a:tab algn="l" pos="457200"/>
                <a:tab algn="l" pos="1371600"/>
                <a:tab algn="l" pos="2286000"/>
                <a:tab algn="l" pos="3200400"/>
                <a:tab algn="l" pos="4114800"/>
                <a:tab algn="l" pos="5029200"/>
                <a:tab algn="l" pos="5943600"/>
                <a:tab algn="l" pos="6858000"/>
                <a:tab algn="l" pos="7772400"/>
                <a:tab algn="l" pos="8686800"/>
                <a:tab algn="l" pos="9601200"/>
                <a:tab algn="l" pos="10515600"/>
              </a:tabLst>
            </a:pPr>
            <a:r>
              <a:rPr b="0" lang="el-GR" sz="1300" strike="noStrike" u="none">
                <a:solidFill>
                  <a:srgbClr val="000000"/>
                </a:solidFill>
                <a:effectLst/>
                <a:uFillTx/>
                <a:latin typeface="Courier New"/>
                <a:ea typeface="Droid Sans Fallback"/>
              </a:rPr>
              <a:t>    </a:t>
            </a: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Courier New"/>
                <a:ea typeface="Droid Sans Fallback"/>
              </a:rPr>
              <a:t>if (rc){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80000"/>
              </a:lnSpc>
              <a:spcBef>
                <a:spcPts val="326"/>
              </a:spcBef>
              <a:buClr>
                <a:srgbClr val="000000"/>
              </a:buClr>
              <a:buFont typeface="OpenSymbol"/>
              <a:buAutoNum type="arabicPeriod"/>
              <a:tabLst>
                <a:tab algn="l" pos="457200"/>
                <a:tab algn="l" pos="1371600"/>
                <a:tab algn="l" pos="2286000"/>
                <a:tab algn="l" pos="3200400"/>
                <a:tab algn="l" pos="4114800"/>
                <a:tab algn="l" pos="5029200"/>
                <a:tab algn="l" pos="5943600"/>
                <a:tab algn="l" pos="6858000"/>
                <a:tab algn="l" pos="7772400"/>
                <a:tab algn="l" pos="8686800"/>
                <a:tab algn="l" pos="9601200"/>
                <a:tab algn="l" pos="10515600"/>
              </a:tabLst>
            </a:pPr>
            <a:r>
              <a:rPr b="0" lang="el-GR" sz="1300" strike="noStrike" u="none">
                <a:solidFill>
                  <a:srgbClr val="000000"/>
                </a:solidFill>
                <a:effectLst/>
                <a:uFillTx/>
                <a:latin typeface="Courier New"/>
                <a:ea typeface="Droid Sans Fallback"/>
              </a:rPr>
              <a:t>     </a:t>
            </a: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Courier New"/>
                <a:ea typeface="Droid Sans Fallback"/>
              </a:rPr>
              <a:t> printf("ERROR</a:t>
            </a:r>
            <a:r>
              <a:rPr b="0" lang="el-GR" sz="1300" strike="noStrike" u="none">
                <a:solidFill>
                  <a:srgbClr val="000000"/>
                </a:solidFill>
                <a:effectLst/>
                <a:uFillTx/>
                <a:latin typeface="Courier New"/>
                <a:ea typeface="Droid Sans Fallback"/>
              </a:rPr>
              <a:t> </a:t>
            </a: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Courier New"/>
                <a:ea typeface="Droid Sans Fallback"/>
              </a:rPr>
              <a:t>code from pthread_create() is %d\n", rc); 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80000"/>
              </a:lnSpc>
              <a:spcBef>
                <a:spcPts val="326"/>
              </a:spcBef>
              <a:buClr>
                <a:srgbClr val="000000"/>
              </a:buClr>
              <a:buFont typeface="OpenSymbol"/>
              <a:buAutoNum type="arabicPeriod"/>
              <a:tabLst>
                <a:tab algn="l" pos="457200"/>
                <a:tab algn="l" pos="1371600"/>
                <a:tab algn="l" pos="2286000"/>
                <a:tab algn="l" pos="3200400"/>
                <a:tab algn="l" pos="4114800"/>
                <a:tab algn="l" pos="5029200"/>
                <a:tab algn="l" pos="5943600"/>
                <a:tab algn="l" pos="6858000"/>
                <a:tab algn="l" pos="7772400"/>
                <a:tab algn="l" pos="8686800"/>
                <a:tab algn="l" pos="9601200"/>
                <a:tab algn="l" pos="10515600"/>
              </a:tabLst>
            </a:pPr>
            <a:r>
              <a:rPr b="0" lang="el-GR" sz="1300" strike="noStrike" u="none">
                <a:solidFill>
                  <a:srgbClr val="000000"/>
                </a:solidFill>
                <a:effectLst/>
                <a:uFillTx/>
                <a:latin typeface="Courier New"/>
                <a:ea typeface="Droid Sans Fallback"/>
              </a:rPr>
              <a:t>      </a:t>
            </a: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Courier New"/>
                <a:ea typeface="Droid Sans Fallback"/>
              </a:rPr>
              <a:t>exit(-1); 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80000"/>
              </a:lnSpc>
              <a:spcBef>
                <a:spcPts val="326"/>
              </a:spcBef>
              <a:buClr>
                <a:srgbClr val="000000"/>
              </a:buClr>
              <a:buFont typeface="Times New Roman"/>
              <a:buChar char="•"/>
              <a:tabLst>
                <a:tab algn="l" pos="457200"/>
                <a:tab algn="l" pos="1371600"/>
                <a:tab algn="l" pos="2286000"/>
                <a:tab algn="l" pos="3200400"/>
                <a:tab algn="l" pos="4114800"/>
                <a:tab algn="l" pos="5029200"/>
                <a:tab algn="l" pos="5943600"/>
                <a:tab algn="l" pos="6858000"/>
                <a:tab algn="l" pos="7772400"/>
                <a:tab algn="l" pos="8686800"/>
                <a:tab algn="l" pos="9601200"/>
                <a:tab algn="l" pos="10515600"/>
              </a:tabLst>
            </a:pPr>
            <a:r>
              <a:rPr b="0" lang="el-GR" sz="1300" strike="noStrike" u="none">
                <a:solidFill>
                  <a:srgbClr val="000000"/>
                </a:solidFill>
                <a:effectLst/>
                <a:uFillTx/>
                <a:latin typeface="Courier New"/>
                <a:ea typeface="Droid Sans Fallback"/>
              </a:rPr>
              <a:t>    </a:t>
            </a: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Courier New"/>
                <a:ea typeface="Droid Sans Fallback"/>
              </a:rPr>
              <a:t>} 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80000"/>
              </a:lnSpc>
              <a:spcBef>
                <a:spcPts val="326"/>
              </a:spcBef>
              <a:buClr>
                <a:srgbClr val="000000"/>
              </a:buClr>
              <a:buFont typeface="OpenSymbol"/>
              <a:buAutoNum type="arabicPeriod"/>
              <a:tabLst>
                <a:tab algn="l" pos="457200"/>
                <a:tab algn="l" pos="1371600"/>
                <a:tab algn="l" pos="2286000"/>
                <a:tab algn="l" pos="3200400"/>
                <a:tab algn="l" pos="4114800"/>
                <a:tab algn="l" pos="5029200"/>
                <a:tab algn="l" pos="5943600"/>
                <a:tab algn="l" pos="6858000"/>
                <a:tab algn="l" pos="7772400"/>
                <a:tab algn="l" pos="8686800"/>
                <a:tab algn="l" pos="9601200"/>
                <a:tab algn="l" pos="10515600"/>
              </a:tabLst>
            </a:pPr>
            <a:r>
              <a:rPr b="0" lang="el-GR" sz="1300" strike="noStrike" u="none">
                <a:solidFill>
                  <a:srgbClr val="000000"/>
                </a:solidFill>
                <a:effectLst/>
                <a:uFillTx/>
                <a:latin typeface="Courier New"/>
                <a:ea typeface="Droid Sans Fallback"/>
              </a:rPr>
              <a:t>  </a:t>
            </a: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Courier New"/>
                <a:ea typeface="Droid Sans Fallback"/>
              </a:rPr>
              <a:t>} 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80000"/>
              </a:lnSpc>
              <a:spcBef>
                <a:spcPts val="326"/>
              </a:spcBef>
              <a:buClr>
                <a:srgbClr val="c00000"/>
              </a:buClr>
              <a:buFont typeface="OpenSymbol"/>
              <a:buAutoNum type="arabicPeriod"/>
              <a:tabLst>
                <a:tab algn="l" pos="457200"/>
                <a:tab algn="l" pos="1371600"/>
                <a:tab algn="l" pos="2286000"/>
                <a:tab algn="l" pos="3200400"/>
                <a:tab algn="l" pos="4114800"/>
                <a:tab algn="l" pos="5029200"/>
                <a:tab algn="l" pos="5943600"/>
                <a:tab algn="l" pos="6858000"/>
                <a:tab algn="l" pos="7772400"/>
                <a:tab algn="l" pos="8686800"/>
                <a:tab algn="l" pos="9601200"/>
                <a:tab algn="l" pos="10515600"/>
              </a:tabLst>
            </a:pPr>
            <a:r>
              <a:rPr b="0" lang="el-GR" sz="1300" strike="noStrike" u="none">
                <a:solidFill>
                  <a:srgbClr val="c00000"/>
                </a:solidFill>
                <a:effectLst/>
                <a:uFillTx/>
                <a:latin typeface="Courier New"/>
                <a:ea typeface="Droid Sans Fallback"/>
              </a:rPr>
              <a:t>  </a:t>
            </a:r>
            <a:r>
              <a:rPr b="0" lang="en-US" sz="1300" strike="noStrike" u="none">
                <a:solidFill>
                  <a:srgbClr val="c00000"/>
                </a:solidFill>
                <a:effectLst/>
                <a:uFillTx/>
                <a:latin typeface="Courier New"/>
                <a:ea typeface="Droid Sans Fallback"/>
              </a:rPr>
              <a:t>pthread_exit(NULL)</a:t>
            </a: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Courier New"/>
                <a:ea typeface="Droid Sans Fallback"/>
              </a:rPr>
              <a:t>; </a:t>
            </a:r>
            <a:r>
              <a:rPr b="0" lang="el-GR" sz="1300" strike="noStrike" u="none">
                <a:solidFill>
                  <a:srgbClr val="000000"/>
                </a:solidFill>
                <a:effectLst/>
                <a:uFillTx/>
                <a:latin typeface="Courier New"/>
                <a:ea typeface="Droid Sans Fallback"/>
              </a:rPr>
              <a:t>// ΠΑΝΤΑ!!! Αλλιώς τερματίζουν και τα νήματα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80000"/>
              </a:lnSpc>
              <a:spcBef>
                <a:spcPts val="326"/>
              </a:spcBef>
              <a:buClr>
                <a:srgbClr val="000000"/>
              </a:buClr>
              <a:buFont typeface="OpenSymbol"/>
              <a:buAutoNum type="arabicPeriod"/>
              <a:tabLst>
                <a:tab algn="l" pos="457200"/>
                <a:tab algn="l" pos="1371600"/>
                <a:tab algn="l" pos="2286000"/>
                <a:tab algn="l" pos="3200400"/>
                <a:tab algn="l" pos="4114800"/>
                <a:tab algn="l" pos="5029200"/>
                <a:tab algn="l" pos="5943600"/>
                <a:tab algn="l" pos="6858000"/>
                <a:tab algn="l" pos="7772400"/>
                <a:tab algn="l" pos="8686800"/>
                <a:tab algn="l" pos="9601200"/>
                <a:tab algn="l" pos="105156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Courier New"/>
                <a:ea typeface="Droid Sans Fallback"/>
              </a:rPr>
              <a:t>}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1" name="Rectangle 3"/>
          <p:cNvSpPr/>
          <p:nvPr/>
        </p:nvSpPr>
        <p:spPr>
          <a:xfrm>
            <a:off x="701640" y="6330960"/>
            <a:ext cx="797256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l-GR" sz="1500" strike="noStrike" u="none">
                <a:solidFill>
                  <a:srgbClr val="000000"/>
                </a:solidFill>
                <a:effectLst/>
                <a:uFillTx/>
                <a:latin typeface="Calibri"/>
                <a:ea typeface="Droid Sans Fallback"/>
              </a:rPr>
              <a:t>Παραπλήσιο εδώ: </a:t>
            </a:r>
            <a:r>
              <a:rPr b="0" lang="en-US" sz="1500" strike="noStrike" u="sng">
                <a:solidFill>
                  <a:srgbClr val="0000ff"/>
                </a:solidFill>
                <a:effectLst/>
                <a:uFillTx/>
                <a:latin typeface="Calibri"/>
                <a:ea typeface="Droid Sans Fallback"/>
                <a:hlinkClick r:id="rId1"/>
              </a:rPr>
              <a:t>https://hpc-tutorials.llnl.gov/posix/creating_and_terminating/</a:t>
            </a:r>
            <a:r>
              <a:rPr b="0" lang="en-US" sz="1500" strike="noStrike" u="none">
                <a:solidFill>
                  <a:srgbClr val="000000"/>
                </a:solidFill>
                <a:effectLst/>
                <a:uFillTx/>
                <a:latin typeface="Calibri"/>
                <a:ea typeface="Droid Sans Fallback"/>
              </a:rPr>
              <a:t> (</a:t>
            </a:r>
            <a:r>
              <a:rPr b="0" lang="el-GR" sz="1500" strike="noStrike" u="none">
                <a:solidFill>
                  <a:srgbClr val="000000"/>
                </a:solidFill>
                <a:effectLst/>
                <a:uFillTx/>
                <a:latin typeface="Calibri"/>
                <a:ea typeface="Droid Sans Fallback"/>
              </a:rPr>
              <a:t>διορθωμένο)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172" name="Group 4"/>
          <p:cNvGrpSpPr/>
          <p:nvPr/>
        </p:nvGrpSpPr>
        <p:grpSpPr>
          <a:xfrm>
            <a:off x="2504520" y="1371600"/>
            <a:ext cx="4810320" cy="924840"/>
            <a:chOff x="2504520" y="1371600"/>
            <a:chExt cx="4810320" cy="924840"/>
          </a:xfrm>
        </p:grpSpPr>
        <p:sp>
          <p:nvSpPr>
            <p:cNvPr id="173" name="Rectangle 5"/>
            <p:cNvSpPr/>
            <p:nvPr/>
          </p:nvSpPr>
          <p:spPr>
            <a:xfrm>
              <a:off x="3944520" y="1371600"/>
              <a:ext cx="3370320" cy="642600"/>
            </a:xfrm>
            <a:prstGeom prst="rect">
              <a:avLst/>
            </a:prstGeom>
            <a:solidFill>
              <a:srgbClr val="ffffff"/>
            </a:solidFill>
            <a:ln w="25560">
              <a:solidFill>
                <a:srgbClr val="c0504d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defTabSz="914400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l-GR" sz="1800" strike="noStrike" u="none">
                  <a:solidFill>
                    <a:srgbClr val="000000"/>
                  </a:solidFill>
                  <a:effectLst/>
                  <a:uFillTx/>
                  <a:latin typeface="Calibri"/>
                  <a:ea typeface="Droid Sans Fallback"/>
                </a:rPr>
                <a:t>Η ρουτίνα μας που θα εκτελεστεί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cxnSp>
          <p:nvCxnSpPr>
            <p:cNvPr id="174" name="AutoShape 6"/>
            <p:cNvCxnSpPr/>
            <p:nvPr/>
          </p:nvCxnSpPr>
          <p:spPr>
            <a:xfrm flipH="1">
              <a:off x="2504520" y="2012760"/>
              <a:ext cx="2916000" cy="284040"/>
            </a:xfrm>
            <a:prstGeom prst="straightConnector1">
              <a:avLst/>
            </a:prstGeom>
            <a:ln w="25560">
              <a:solidFill>
                <a:srgbClr val="000000"/>
              </a:solidFill>
              <a:miter/>
              <a:tailEnd len="med" type="triangle" w="med"/>
            </a:ln>
          </p:spPr>
        </p:cxnSp>
      </p:grpSp>
      <p:grpSp>
        <p:nvGrpSpPr>
          <p:cNvPr id="175" name="Group 7"/>
          <p:cNvGrpSpPr/>
          <p:nvPr/>
        </p:nvGrpSpPr>
        <p:grpSpPr>
          <a:xfrm>
            <a:off x="4114800" y="2141640"/>
            <a:ext cx="3861720" cy="372600"/>
            <a:chOff x="4114800" y="2141640"/>
            <a:chExt cx="3861720" cy="372600"/>
          </a:xfrm>
        </p:grpSpPr>
        <p:sp>
          <p:nvSpPr>
            <p:cNvPr id="176" name="Rectangle 8"/>
            <p:cNvSpPr/>
            <p:nvPr/>
          </p:nvSpPr>
          <p:spPr>
            <a:xfrm rot="8400">
              <a:off x="6229080" y="2143440"/>
              <a:ext cx="1746720" cy="368280"/>
            </a:xfrm>
            <a:prstGeom prst="rect">
              <a:avLst/>
            </a:prstGeom>
            <a:solidFill>
              <a:srgbClr val="ffffff"/>
            </a:solidFill>
            <a:ln w="25560">
              <a:solidFill>
                <a:srgbClr val="c0504d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defTabSz="914400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l-GR" sz="1800" strike="noStrike" u="none">
                  <a:solidFill>
                    <a:srgbClr val="000000"/>
                  </a:solidFill>
                  <a:effectLst/>
                  <a:uFillTx/>
                  <a:latin typeface="Calibri"/>
                  <a:ea typeface="Droid Sans Fallback"/>
                </a:rPr>
                <a:t>Παράμετροι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cxnSp>
          <p:nvCxnSpPr>
            <p:cNvPr id="177" name="AutoShape 9"/>
            <p:cNvCxnSpPr>
              <a:stCxn id="176" idx="1"/>
            </p:cNvCxnSpPr>
            <p:nvPr/>
          </p:nvCxnSpPr>
          <p:spPr>
            <a:xfrm flipH="1">
              <a:off x="4114800" y="2325600"/>
              <a:ext cx="2114640" cy="15840"/>
            </a:xfrm>
            <a:prstGeom prst="straightConnector1">
              <a:avLst/>
            </a:prstGeom>
            <a:ln w="25560">
              <a:solidFill>
                <a:srgbClr val="000000"/>
              </a:solidFill>
              <a:miter/>
              <a:tailEnd len="med" type="triangle" w="med"/>
            </a:ln>
          </p:spPr>
        </p:cxnSp>
      </p:grpSp>
      <p:sp>
        <p:nvSpPr>
          <p:cNvPr id="178" name="Text Box 10"/>
          <p:cNvSpPr/>
          <p:nvPr/>
        </p:nvSpPr>
        <p:spPr>
          <a:xfrm>
            <a:off x="655308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CFC93BAF-877F-4C8E-B371-921D20FEBC75}" type="slidenum">
              <a:rPr b="0" lang="el-GR" sz="1200" strike="noStrike" u="none">
                <a:solidFill>
                  <a:srgbClr val="898989"/>
                </a:solidFill>
                <a:effectLst/>
                <a:uFillTx/>
                <a:latin typeface="Calibri"/>
                <a:ea typeface="Droid Sans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179" name="AutoShape 11"/>
          <p:cNvCxnSpPr/>
          <p:nvPr/>
        </p:nvCxnSpPr>
        <p:spPr>
          <a:xfrm>
            <a:off x="5486400" y="2013480"/>
            <a:ext cx="649080" cy="2477880"/>
          </a:xfrm>
          <a:prstGeom prst="straightConnector1">
            <a:avLst/>
          </a:prstGeom>
          <a:ln w="25560">
            <a:solidFill>
              <a:srgbClr val="000000"/>
            </a:solidFill>
            <a:miter/>
            <a:tailEnd len="med" type="triangle" w="med"/>
          </a:ln>
        </p:spPr>
      </p:cxnSp>
      <p:cxnSp>
        <p:nvCxnSpPr>
          <p:cNvPr id="180" name="AutoShape 12"/>
          <p:cNvCxnSpPr/>
          <p:nvPr/>
        </p:nvCxnSpPr>
        <p:spPr>
          <a:xfrm>
            <a:off x="6183000" y="2388960"/>
            <a:ext cx="1055520" cy="1904760"/>
          </a:xfrm>
          <a:prstGeom prst="straightConnector1">
            <a:avLst/>
          </a:prstGeom>
          <a:ln w="25560">
            <a:solidFill>
              <a:srgbClr val="000000"/>
            </a:solidFill>
            <a:miter/>
            <a:tailEnd len="med" type="triangle" w="med"/>
          </a:ln>
        </p:spPr>
      </p:cxnSp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l-GR" sz="4400" strike="noStrike" u="none">
                <a:solidFill>
                  <a:srgbClr val="000000"/>
                </a:solidFill>
                <a:effectLst/>
                <a:uFillTx/>
                <a:latin typeface="Calibri"/>
                <a:ea typeface="Droid Sans"/>
              </a:rPr>
              <a:t>Απλό παράδειγμα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ext Box 1"/>
          <p:cNvSpPr/>
          <p:nvPr/>
        </p:nvSpPr>
        <p:spPr>
          <a:xfrm>
            <a:off x="457200" y="115920"/>
            <a:ext cx="8228160" cy="93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b="0" lang="el-GR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83" name="Text Box 4"/>
          <p:cNvSpPr/>
          <p:nvPr/>
        </p:nvSpPr>
        <p:spPr>
          <a:xfrm>
            <a:off x="655308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FAB3F3F-CF73-45D8-ACFA-506A43C49EF7}" type="slidenum">
              <a:rPr b="0" lang="el-GR" sz="1200" strike="noStrike" u="none">
                <a:solidFill>
                  <a:srgbClr val="898989"/>
                </a:solidFill>
                <a:effectLst/>
                <a:uFillTx/>
                <a:latin typeface="Calibri"/>
                <a:ea typeface="Droid Sans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l-GR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Προσοχή στις παραμέτρους!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160" cy="4524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85000" lnSpcReduction="9999"/>
          </a:bodyPr>
          <a:p>
            <a:pPr marL="343080" indent="-343080" defTabSz="91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28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Πρώτη παράμετρος: </a:t>
            </a: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thread ID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24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Έχουμε πολλά νήματα οπότε φτιάχνουμε πίνακα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24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Περνάμε δείκτη σε ένα στοιχείο του πίνακα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28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Δεύτερη παράμετρος: ιδιότητες (</a:t>
            </a: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NULL=default</a:t>
            </a:r>
            <a:r>
              <a:rPr b="0" lang="el-GR" sz="28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)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28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Τρίτη παράμετρος: </a:t>
            </a: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starting function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24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Όνομα συνάρτησης που δέχεται και επιστρέφει 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void*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28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Τέταρτη παράμετρος: παράμετρος συνάρτησης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24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Πρέπει να μετατραπεί σε 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void *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24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Η συνάρτηση θα την μετατρέψει στο σωστό τύπο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683640" y="2936880"/>
            <a:ext cx="7770960" cy="1360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40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Eισαγωγή στον συγχρονισμό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/>
          </p:nvPr>
        </p:nvSpPr>
        <p:spPr>
          <a:xfrm>
            <a:off x="683640" y="4305240"/>
            <a:ext cx="7770960" cy="1498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1" lang="el-G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Μάθημα: </a:t>
            </a:r>
            <a:r>
              <a:rPr b="0" lang="el-G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Λειτουργικά Συστήματα, </a:t>
            </a:r>
            <a:r>
              <a:rPr b="1" lang="el-G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Φροντιστηριακή Ενότητα </a:t>
            </a:r>
            <a:r>
              <a:rPr b="1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# 3</a:t>
            </a:r>
            <a:r>
              <a:rPr b="1" lang="el-G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:</a:t>
            </a: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b="0" lang="el-G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Εισαγωγή στα νήματα με </a:t>
            </a: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POSIX Threads (</a:t>
            </a:r>
            <a:r>
              <a:rPr b="0" lang="el-G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Μέρος 1</a:t>
            </a:r>
            <a:r>
              <a:rPr b="0" lang="el-GR" sz="2000" strike="noStrike" u="none" baseline="30000">
                <a:solidFill>
                  <a:schemeClr val="dk1"/>
                </a:solidFill>
                <a:effectLst/>
                <a:uFillTx/>
                <a:latin typeface="Calibri"/>
              </a:rPr>
              <a:t>ο</a:t>
            </a:r>
            <a:r>
              <a:rPr b="0" lang="el-G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1" lang="el-G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Τμήμα: </a:t>
            </a:r>
            <a:r>
              <a:rPr b="0" lang="el-G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Πληροφορικής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88" name="Picture 23" descr="Λογότυπο για Άδειες χρήσης Creative Commons BY-NC-ND"/>
          <p:cNvPicPr/>
          <p:nvPr/>
        </p:nvPicPr>
        <p:blipFill>
          <a:blip r:embed="rId1"/>
          <a:stretch/>
        </p:blipFill>
        <p:spPr>
          <a:xfrm>
            <a:off x="1619640" y="5835960"/>
            <a:ext cx="1533960" cy="535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89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/>
          <p:nvPr/>
        </p:nvPicPr>
        <p:blipFill>
          <a:blip r:embed="rId2"/>
          <a:stretch/>
        </p:blipFill>
        <p:spPr>
          <a:xfrm>
            <a:off x="3223800" y="5591520"/>
            <a:ext cx="4308840" cy="10245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l-GR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Thread-safe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77500" lnSpcReduction="19999"/>
          </a:bodyPr>
          <a:p>
            <a:pPr marL="343080" indent="-343080" defTabSz="91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Διαχείριση των διαμοιραζόμενων πόρων με τρόπο που να αποκλείονται ασυνέπειες στην κατάσταση της μνήμης όταν πολλαπλά νήματα λειτουργούν ταυτόχρονα.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Περίπλοκο ζήτημα συνέπειας που συναντάται στις Βάσεις Δεδομένων για παράδειγμα.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Δύσκολο πρόβλημα, με ξεκάθαρη λύση μόνο σε αυστηρά καθορισμένα σενάρια χρήσης.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Συνήθως δίνεται περισσότερη προσοχή στην </a:t>
            </a:r>
            <a:r>
              <a:rPr b="1" lang="el-G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τροποποίηση</a:t>
            </a:r>
            <a:r>
              <a:rPr b="0" lang="el-G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(write) ενός πόρου και όχι στην ανάγνωση (read). Τι γίνεται όμως όταν η ανάγνωση μεταβάλει την κατάσταση του πόρου (βλ. μνήμη cache);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2" name="Text Box 8"/>
          <p:cNvSpPr/>
          <p:nvPr/>
        </p:nvSpPr>
        <p:spPr>
          <a:xfrm>
            <a:off x="0" y="0"/>
            <a:ext cx="360" cy="19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9000" bIns="0" anchor="t">
            <a:noAutofit/>
          </a:bodyPr>
          <a:p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3" name="Text Box 11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2923E7BE-4292-41D8-B4B5-129125973D2C}" type="slidenum">
              <a:rPr b="0" lang="el-GR" sz="1400" strike="noStrike" u="none">
                <a:solidFill>
                  <a:srgbClr val="000000"/>
                </a:solidFill>
                <a:effectLst/>
                <a:uFillTx/>
                <a:latin typeface="Calibri"/>
                <a:ea typeface="Droid Sans Fallback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Rectangle 3"/>
          <p:cNvSpPr/>
          <p:nvPr/>
        </p:nvSpPr>
        <p:spPr>
          <a:xfrm>
            <a:off x="1901880" y="4767120"/>
            <a:ext cx="2955960" cy="88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lvl="1" marL="457200" indent="-216000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  <a:tabLst>
                <a:tab algn="l" pos="457200"/>
                <a:tab algn="l" pos="1371600"/>
                <a:tab algn="l" pos="2286000"/>
                <a:tab algn="l" pos="3200400"/>
                <a:tab algn="l" pos="4114800"/>
                <a:tab algn="l" pos="5029200"/>
                <a:tab algn="l" pos="5943600"/>
                <a:tab algn="l" pos="6858000"/>
                <a:tab algn="l" pos="7772400"/>
                <a:tab algn="l" pos="8686800"/>
                <a:tab algn="l" pos="9601200"/>
                <a:tab algn="l" pos="105156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  <a:ea typeface="Droid Sans Fallback"/>
              </a:rPr>
              <a:t>i = 6, i = </a:t>
            </a:r>
            <a:r>
              <a:rPr b="0" lang="en-US" sz="2600" strike="noStrike" u="none">
                <a:solidFill>
                  <a:srgbClr val="c00000"/>
                </a:solidFill>
                <a:effectLst/>
                <a:uFillTx/>
                <a:latin typeface="Arial"/>
                <a:ea typeface="Droid Sans Fallback"/>
              </a:rPr>
              <a:t>5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 indent="-216000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  <a:tabLst>
                <a:tab algn="l" pos="457200"/>
                <a:tab algn="l" pos="1371600"/>
                <a:tab algn="l" pos="2286000"/>
                <a:tab algn="l" pos="3200400"/>
                <a:tab algn="l" pos="4114800"/>
                <a:tab algn="l" pos="5029200"/>
                <a:tab algn="l" pos="5943600"/>
                <a:tab algn="l" pos="6858000"/>
                <a:tab algn="l" pos="7772400"/>
                <a:tab algn="l" pos="8686800"/>
                <a:tab algn="l" pos="9601200"/>
                <a:tab algn="l" pos="105156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  <a:ea typeface="Droid Sans Fallback"/>
              </a:rPr>
              <a:t>i = 4, i = </a:t>
            </a:r>
            <a:r>
              <a:rPr b="0" lang="en-US" sz="2600" strike="noStrike" u="none">
                <a:solidFill>
                  <a:srgbClr val="c00000"/>
                </a:solidFill>
                <a:effectLst/>
                <a:uFillTx/>
                <a:latin typeface="Arial"/>
                <a:ea typeface="Droid Sans Fallback"/>
              </a:rPr>
              <a:t>5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5" name="Rectangle 4"/>
          <p:cNvSpPr/>
          <p:nvPr/>
        </p:nvSpPr>
        <p:spPr>
          <a:xfrm>
            <a:off x="4645080" y="4767120"/>
            <a:ext cx="266256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lvl="1" marL="457200" indent="-216000" defTabSz="914400">
              <a:lnSpc>
                <a:spcPct val="100000"/>
              </a:lnSpc>
              <a:buSzPct val="100017"/>
              <a:buBlip>
                <a:blip r:embed="rId1"/>
              </a:buBlip>
              <a:tabLst>
                <a:tab algn="l" pos="457200"/>
                <a:tab algn="l" pos="1371600"/>
                <a:tab algn="l" pos="2286000"/>
                <a:tab algn="l" pos="3200400"/>
                <a:tab algn="l" pos="4114800"/>
                <a:tab algn="l" pos="5029200"/>
                <a:tab algn="l" pos="5943600"/>
                <a:tab algn="l" pos="6858000"/>
                <a:tab algn="l" pos="7772400"/>
                <a:tab algn="l" pos="8686800"/>
                <a:tab algn="l" pos="9601200"/>
                <a:tab algn="l" pos="105156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  <a:ea typeface="Droid Sans Fallback"/>
              </a:rPr>
              <a:t>i = 6, i = 4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 indent="-216000" defTabSz="914400">
              <a:lnSpc>
                <a:spcPct val="100000"/>
              </a:lnSpc>
              <a:buSzPct val="100017"/>
              <a:buBlip>
                <a:blip r:embed="rId2"/>
              </a:buBlip>
              <a:tabLst>
                <a:tab algn="l" pos="457200"/>
                <a:tab algn="l" pos="1371600"/>
                <a:tab algn="l" pos="2286000"/>
                <a:tab algn="l" pos="3200400"/>
                <a:tab algn="l" pos="4114800"/>
                <a:tab algn="l" pos="5029200"/>
                <a:tab algn="l" pos="5943600"/>
                <a:tab algn="l" pos="6858000"/>
                <a:tab algn="l" pos="7772400"/>
                <a:tab algn="l" pos="8686800"/>
                <a:tab algn="l" pos="9601200"/>
                <a:tab algn="l" pos="105156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  <a:ea typeface="Droid Sans Fallback"/>
              </a:rPr>
              <a:t>i = 4, i = 6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6" name="Text Box 5"/>
          <p:cNvSpPr/>
          <p:nvPr/>
        </p:nvSpPr>
        <p:spPr>
          <a:xfrm>
            <a:off x="655308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6072FCD9-F050-4BDD-8656-CF4515BD308F}" type="slidenum">
              <a:rPr b="0" lang="el-GR" sz="1200" strike="noStrike" u="none">
                <a:solidFill>
                  <a:srgbClr val="898989"/>
                </a:solidFill>
                <a:effectLst/>
                <a:uFillTx/>
                <a:latin typeface="Calibri"/>
                <a:ea typeface="Droid Sans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92500" lnSpcReduction="19999"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l-GR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Απλό πρόβλημα αμοιβαίου αποκλεισμού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160" cy="3267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marL="343080" indent="-343080" defTabSz="91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Έστω δύο νήματα Α και Β και η μεταβλητή </a:t>
            </a: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i </a:t>
            </a:r>
            <a:r>
              <a:rPr b="0" lang="el-G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με αρχική τιμή </a:t>
            </a: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5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–"/>
            </a:pPr>
            <a:r>
              <a:rPr b="0" lang="el-GR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Το Α εκτελεί</a:t>
            </a: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:</a:t>
            </a:r>
            <a:r>
              <a:rPr b="0" lang="el-GR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i ++;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–"/>
            </a:pPr>
            <a:r>
              <a:rPr b="0" lang="el-GR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Το Β εκτελεί: </a:t>
            </a: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-- i; 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Ποιο είναι το (σωστό) αποτέλεσμα μετά την εκτέλεση των εντολών;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nodeType="clickEffect" fill="hold">
                      <p:stCondLst>
                        <p:cond delay="indefinite"/>
                      </p:stCondLst>
                      <p:childTnLst>
                        <p:par>
                          <p:cTn id="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nodeType="clickEffect" fill="hold">
                      <p:stCondLst>
                        <p:cond delay="indefinite"/>
                      </p:stCondLst>
                      <p:childTnLst>
                        <p:par>
                          <p:cTn id="1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13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l-GR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Αμοιβαίος Αποκλεισμός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62500" lnSpcReduction="19999"/>
          </a:bodyPr>
          <a:p>
            <a:pPr marL="343080" indent="-343080" defTabSz="91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Ένα νήμα ενημερώνει τα υπόλοιπα ότι θέλει/έχει αποκλειστική πρόσβαση σε πόρο!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–"/>
            </a:pPr>
            <a:r>
              <a:rPr b="0" lang="el-GR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Χρησιμοποιούμε αντικείμενο τύπου </a:t>
            </a:r>
            <a:r>
              <a:rPr b="1" lang="el-GR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pthread_mutex_t</a:t>
            </a:r>
            <a:r>
              <a:rPr b="0" lang="el-GR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, έστω </a:t>
            </a:r>
            <a:r>
              <a:rPr b="1" lang="el-GR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lock</a:t>
            </a:r>
            <a:r>
              <a:rPr b="0" lang="el-GR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.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–"/>
            </a:pPr>
            <a:r>
              <a:rPr b="0" lang="el-GR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Το lock είναι εννοιολογικά συνδεδεμένο με τον </a:t>
            </a:r>
            <a:r>
              <a:rPr b="1" lang="el-GR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thread-safe πόρο</a:t>
            </a:r>
            <a:r>
              <a:rPr b="0" lang="el-GR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.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–"/>
            </a:pPr>
            <a:r>
              <a:rPr b="0" lang="el-GR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Κάθε νήμα </a:t>
            </a:r>
            <a:r>
              <a:rPr b="1" lang="el-GR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πριν</a:t>
            </a:r>
            <a:r>
              <a:rPr b="0" lang="el-GR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προσπελάσει τον πόρο καλεί την </a:t>
            </a:r>
            <a:r>
              <a:rPr b="1" lang="el-GR" sz="2800" strike="noStrike" u="none">
                <a:solidFill>
                  <a:srgbClr val="c9211e"/>
                </a:solidFill>
                <a:effectLst/>
                <a:uFillTx/>
                <a:latin typeface="Calibri"/>
              </a:rPr>
              <a:t>pthread_mutex_lock(lock)</a:t>
            </a:r>
            <a:r>
              <a:rPr b="0" lang="el-GR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και τον </a:t>
            </a:r>
            <a:r>
              <a:rPr b="0" lang="el-GR" sz="2800" strike="noStrike" u="none">
                <a:solidFill>
                  <a:srgbClr val="c9211e"/>
                </a:solidFill>
                <a:effectLst/>
                <a:uFillTx/>
                <a:latin typeface="Calibri"/>
              </a:rPr>
              <a:t>δεσμεύει</a:t>
            </a:r>
            <a:r>
              <a:rPr b="0" lang="el-GR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.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–"/>
            </a:pPr>
            <a:r>
              <a:rPr b="0" lang="el-GR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Όταν </a:t>
            </a:r>
            <a:r>
              <a:rPr b="1" lang="el-GR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δεν τον χρειάζεται πια</a:t>
            </a:r>
            <a:r>
              <a:rPr b="0" lang="el-GR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καλεί την </a:t>
            </a:r>
            <a:r>
              <a:rPr b="1" lang="el-GR" sz="2800" strike="noStrike" u="none">
                <a:solidFill>
                  <a:srgbClr val="00a933"/>
                </a:solidFill>
                <a:effectLst/>
                <a:uFillTx/>
                <a:latin typeface="Calibri"/>
              </a:rPr>
              <a:t>pthread_mutex_unlock(lock)</a:t>
            </a:r>
            <a:r>
              <a:rPr b="0" lang="el-GR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και τον </a:t>
            </a:r>
            <a:r>
              <a:rPr b="0" lang="el-GR" sz="2800" strike="noStrike" u="none">
                <a:solidFill>
                  <a:srgbClr val="00a933"/>
                </a:solidFill>
                <a:effectLst/>
                <a:uFillTx/>
                <a:latin typeface="Calibri"/>
              </a:rPr>
              <a:t>αποδεσμεύει</a:t>
            </a:r>
            <a:r>
              <a:rPr b="0" lang="el-GR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.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–"/>
            </a:pPr>
            <a:r>
              <a:rPr b="0" lang="el-GR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Αν εν τω μεταξύ άλλο νήμα καλέσει την pthread_mutex_lock(lock) θα </a:t>
            </a:r>
            <a:r>
              <a:rPr b="1" lang="el-GR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περιμένει</a:t>
            </a:r>
            <a:r>
              <a:rPr b="0" lang="el-GR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μέχρι το πρώτο νήμα να καλέσει την unlock.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–"/>
            </a:pPr>
            <a:r>
              <a:rPr b="0" lang="el-GR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* pthread_mutex_trylock() – προσπαθεί να κλειδώσει νήμα </a:t>
            </a:r>
            <a:r>
              <a:rPr b="1" lang="el-GR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ή</a:t>
            </a:r>
            <a:r>
              <a:rPr b="0" lang="el-GR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επιστρέφει κωδικό σφάλματος αν αποτύχει το κλείδωμα.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1" name="Text Box 12"/>
          <p:cNvSpPr/>
          <p:nvPr/>
        </p:nvSpPr>
        <p:spPr>
          <a:xfrm>
            <a:off x="0" y="0"/>
            <a:ext cx="360" cy="19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9000" bIns="0" anchor="t">
            <a:noAutofit/>
          </a:bodyPr>
          <a:p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2" name="Text Box 13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9AA9AD1A-B6A1-476D-91DC-61C52AB0236F}" type="slidenum">
              <a:rPr b="0" lang="el-GR" sz="1400" strike="noStrike" u="none">
                <a:solidFill>
                  <a:srgbClr val="000000"/>
                </a:solidFill>
                <a:effectLst/>
                <a:uFillTx/>
                <a:latin typeface="Calibri"/>
                <a:ea typeface="Droid Sans Fallback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 Box 3"/>
          <p:cNvSpPr/>
          <p:nvPr/>
        </p:nvSpPr>
        <p:spPr>
          <a:xfrm>
            <a:off x="655308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FE8C2F57-F9DD-4AD7-BD7C-F90B2B32F779}" type="slidenum">
              <a:rPr b="0" lang="el-GR" sz="1400" strike="noStrike" u="none">
                <a:solidFill>
                  <a:srgbClr val="000000"/>
                </a:solidFill>
                <a:effectLst/>
                <a:uFillTx/>
                <a:latin typeface="Calibri"/>
                <a:ea typeface="Droid Sans Fallback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l-GR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Περιεχόμενα ενότητας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160" cy="4524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Νήματα</a:t>
            </a: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και Διεργασίες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Νήματα </a:t>
            </a: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POSIX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Παραδείγματα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Εισαγωγή στον συγχρονισμό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914680" cy="1141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l-GR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Βασικό παράδειγμα </a:t>
            </a:r>
            <a:r>
              <a:rPr b="1" lang="en-US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Mutex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/>
          </p:nvPr>
        </p:nvSpPr>
        <p:spPr>
          <a:xfrm>
            <a:off x="4565520" y="1316160"/>
            <a:ext cx="4113720" cy="5039280"/>
          </a:xfrm>
          <a:prstGeom prst="rect">
            <a:avLst/>
          </a:prstGeom>
          <a:solidFill>
            <a:srgbClr val="e6e6e6"/>
          </a:solidFill>
          <a:ln w="0">
            <a:noFill/>
          </a:ln>
        </p:spPr>
        <p:txBody>
          <a:bodyPr lIns="0" rIns="0" tIns="0" bIns="0" anchor="t">
            <a:normAutofit/>
          </a:bodyPr>
          <a:p>
            <a:pPr marL="450720" indent="-34308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OpenSymbol"/>
              <a:buAutoNum type="arabicPeriod" startAt="15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</a:tabLst>
            </a:pPr>
            <a:r>
              <a:rPr b="0" lang="el-GR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void *f(void *x){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1640" indent="-3240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OpenSymbol"/>
              <a:buAutoNum type="arabicPeriod" startAt="15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</a:tabLst>
            </a:pPr>
            <a:r>
              <a:rPr b="0" lang="el-GR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 int my_id = *(int*)x;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1640" indent="-324000" defTabSz="914400">
              <a:lnSpc>
                <a:spcPct val="100000"/>
              </a:lnSpc>
              <a:spcBef>
                <a:spcPts val="360"/>
              </a:spcBef>
              <a:buClr>
                <a:srgbClr val="dd4814"/>
              </a:buClr>
              <a:buFont typeface="OpenSymbol"/>
              <a:buAutoNum type="arabicPeriod" startAt="15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</a:tabLst>
            </a:pPr>
            <a:r>
              <a:rPr b="0" lang="el-GR" sz="1800" strike="noStrike" u="none">
                <a:solidFill>
                  <a:srgbClr val="dd4814"/>
                </a:solidFill>
                <a:effectLst/>
                <a:uFillTx/>
                <a:latin typeface="Calibri"/>
              </a:rPr>
              <a:t>  pthread_mutex_lock(&amp;lock);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1640" indent="-3240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OpenSymbol"/>
              <a:buAutoNum type="arabicPeriod" startAt="15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</a:tabLst>
            </a:pPr>
            <a:r>
              <a:rPr b="0" lang="el-GR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 if (counter==0){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1640" indent="-3240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OpenSymbol"/>
              <a:buAutoNum type="arabicPeriod" startAt="15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</a:tabLst>
            </a:pPr>
            <a:r>
              <a:rPr b="0" lang="el-GR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       counter+=my_id;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1640" indent="-3240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OpenSymbol"/>
              <a:buAutoNum type="arabicPeriod" startAt="15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</a:tabLst>
            </a:pPr>
            <a:r>
              <a:rPr b="0" lang="el-GR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       printf("New counter %d \n", </a:t>
            </a:r>
            <a:r>
              <a:rPr b="0" lang="el-GR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	</a:t>
            </a:r>
            <a:r>
              <a:rPr b="0" lang="el-GR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	</a:t>
            </a:r>
            <a:r>
              <a:rPr b="0" lang="el-GR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	</a:t>
            </a:r>
            <a:r>
              <a:rPr b="0" lang="el-GR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	</a:t>
            </a:r>
            <a:r>
              <a:rPr b="0" lang="el-GR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	</a:t>
            </a:r>
            <a:r>
              <a:rPr b="0" lang="el-GR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	</a:t>
            </a:r>
            <a:r>
              <a:rPr b="0" lang="el-GR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	</a:t>
            </a:r>
            <a:r>
              <a:rPr b="0" lang="el-GR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counter);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1640" indent="-3240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OpenSymbol"/>
              <a:buAutoNum type="arabicPeriod" startAt="15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</a:tabLst>
            </a:pPr>
            <a:r>
              <a:rPr b="0" lang="el-GR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 }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1640" indent="-324000" defTabSz="914400">
              <a:lnSpc>
                <a:spcPct val="100000"/>
              </a:lnSpc>
              <a:spcBef>
                <a:spcPts val="360"/>
              </a:spcBef>
              <a:buClr>
                <a:srgbClr val="dd4814"/>
              </a:buClr>
              <a:buFont typeface="OpenSymbol"/>
              <a:buAutoNum type="arabicPeriod" startAt="15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</a:tabLst>
            </a:pPr>
            <a:r>
              <a:rPr b="0" lang="el-GR" sz="1800" strike="noStrike" u="none">
                <a:solidFill>
                  <a:srgbClr val="dd4814"/>
                </a:solidFill>
                <a:effectLst/>
                <a:uFillTx/>
                <a:latin typeface="Calibri"/>
              </a:rPr>
              <a:t>  pthread_mutex_unlock(&amp;lock);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1640" indent="-3240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OpenSymbol"/>
              <a:buAutoNum type="arabicPeriod" startAt="15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</a:tabLst>
            </a:pPr>
            <a:r>
              <a:rPr b="0" lang="el-GR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 return NULL;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1640" indent="-3240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OpenSymbol"/>
              <a:buAutoNum type="arabicPeriod" startAt="15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</a:tabLst>
            </a:pPr>
            <a:r>
              <a:rPr b="0" lang="el-GR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}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5" name="PlaceHolder 3"/>
          <p:cNvSpPr>
            <a:spLocks noGrp="1"/>
          </p:cNvSpPr>
          <p:nvPr>
            <p:ph/>
          </p:nvPr>
        </p:nvSpPr>
        <p:spPr>
          <a:xfrm>
            <a:off x="179640" y="1316160"/>
            <a:ext cx="4110480" cy="5039280"/>
          </a:xfrm>
          <a:prstGeom prst="rect">
            <a:avLst/>
          </a:prstGeom>
          <a:solidFill>
            <a:srgbClr val="e6e6e6"/>
          </a:solidFill>
          <a:ln w="0">
            <a:noFill/>
          </a:ln>
        </p:spPr>
        <p:txBody>
          <a:bodyPr lIns="0" rIns="0" tIns="0" bIns="0" anchor="t">
            <a:normAutofit fontScale="92500" lnSpcReduction="9999"/>
          </a:bodyPr>
          <a:p>
            <a:pPr marL="450720" indent="-34308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OpenSymbol"/>
              <a:buAutoNum type="arabicPeriod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</a:tabLst>
            </a:pPr>
            <a:r>
              <a:rPr b="0" lang="el-GR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#include &lt;stdio.h&gt;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0720" indent="-343080" defTabSz="914400">
              <a:lnSpc>
                <a:spcPct val="100000"/>
              </a:lnSpc>
              <a:spcBef>
                <a:spcPts val="360"/>
              </a:spcBef>
              <a:buClr>
                <a:srgbClr val="dd4814"/>
              </a:buClr>
              <a:buFont typeface="OpenSymbol"/>
              <a:buAutoNum type="arabicPeriod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</a:tabLst>
            </a:pPr>
            <a:r>
              <a:rPr b="0" lang="el-GR" sz="1800" strike="noStrike" u="none">
                <a:solidFill>
                  <a:srgbClr val="dd4814"/>
                </a:solidFill>
                <a:effectLst/>
                <a:uFillTx/>
                <a:latin typeface="Calibri"/>
              </a:rPr>
              <a:t>#include &lt;pthread.h&gt;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0720" indent="-34308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OpenSymbol"/>
              <a:buAutoNum type="arabicPeriod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</a:tabLst>
            </a:pPr>
            <a:r>
              <a:rPr b="0" lang="el-GR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int counter = 0;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0720" indent="-34308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OpenSymbol"/>
              <a:buAutoNum type="arabicPeriod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</a:tabLst>
            </a:pPr>
            <a:r>
              <a:rPr b="0" lang="el-GR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pthread_mutex_t lock;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0720" indent="-34308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OpenSymbol"/>
              <a:buAutoNum type="arabicPeriod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</a:tabLst>
            </a:pPr>
            <a:r>
              <a:rPr b="0" lang="el-GR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void *f(void *x);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0720" indent="-34308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OpenSymbol"/>
              <a:buAutoNum type="arabicPeriod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</a:tabLst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Int </a:t>
            </a:r>
            <a:r>
              <a:rPr b="0" lang="el-GR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main()  {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0720" indent="-34308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OpenSymbol"/>
              <a:buAutoNum type="arabicPeriod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</a:tabLst>
            </a:pPr>
            <a:r>
              <a:rPr b="0" lang="el-GR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  pthread_t t1, t2;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0720" indent="-34308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OpenSymbol"/>
              <a:buAutoNum type="arabicPeriod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</a:tabLst>
            </a:pPr>
            <a:r>
              <a:rPr b="0" lang="el-GR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  int i1 = 1;   int i2 = 2;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0720" indent="-343080" defTabSz="914400">
              <a:lnSpc>
                <a:spcPct val="100000"/>
              </a:lnSpc>
              <a:spcBef>
                <a:spcPts val="360"/>
              </a:spcBef>
              <a:buClr>
                <a:srgbClr val="dd4814"/>
              </a:buClr>
              <a:buFont typeface="OpenSymbol"/>
              <a:buAutoNum type="arabicPeriod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</a:tabLst>
            </a:pPr>
            <a:r>
              <a:rPr b="0" lang="el-GR" sz="1800" strike="noStrike" u="none">
                <a:solidFill>
                  <a:srgbClr val="dd4814"/>
                </a:solidFill>
                <a:effectLst/>
                <a:uFillTx/>
                <a:latin typeface="Calibri"/>
              </a:rPr>
              <a:t>   pthread_mutex_init(&amp;lock, NULL);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0720" indent="-34308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OpenSymbol"/>
              <a:buAutoNum type="arabicPeriod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</a:tabLst>
            </a:pPr>
            <a:r>
              <a:rPr b="0" lang="el-GR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  pthread_create(&amp;t1, NULL, &amp;f, &amp;i1);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0720" indent="-34308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OpenSymbol"/>
              <a:buAutoNum type="arabicPeriod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</a:tabLst>
            </a:pPr>
            <a:r>
              <a:rPr b="0" lang="el-GR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  pthread_create(&amp;t2, NULL, &amp;f, &amp;i2);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0720" indent="-34308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OpenSymbol"/>
              <a:buAutoNum type="arabicPeriod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</a:tabLst>
            </a:pPr>
            <a:r>
              <a:rPr b="0" lang="el-GR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  pthread_join(t1, NULL);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0720" indent="-34308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OpenSymbol"/>
              <a:buAutoNum type="arabicPeriod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</a:tabLst>
            </a:pPr>
            <a:r>
              <a:rPr b="0" lang="el-GR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  pthread_join(t2, NULL);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0720" indent="-343080" defTabSz="914400">
              <a:lnSpc>
                <a:spcPct val="100000"/>
              </a:lnSpc>
              <a:spcBef>
                <a:spcPts val="360"/>
              </a:spcBef>
              <a:buClr>
                <a:srgbClr val="dd4814"/>
              </a:buClr>
              <a:buFont typeface="OpenSymbol"/>
              <a:buAutoNum type="arabicPeriod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</a:tabLst>
            </a:pPr>
            <a:r>
              <a:rPr b="0" lang="el-GR" sz="1800" strike="noStrike" u="none">
                <a:solidFill>
                  <a:srgbClr val="dd4814"/>
                </a:solidFill>
                <a:effectLst/>
                <a:uFillTx/>
                <a:latin typeface="Calibri"/>
              </a:rPr>
              <a:t>   pthread_mutex_destroy(&amp;lock);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0720" indent="-343080" defTabSz="914400">
              <a:lnSpc>
                <a:spcPct val="100000"/>
              </a:lnSpc>
              <a:spcBef>
                <a:spcPts val="360"/>
              </a:spcBef>
              <a:buClr>
                <a:srgbClr val="dd4814"/>
              </a:buClr>
              <a:buFont typeface="OpenSymbol"/>
              <a:buAutoNum type="arabicPeriod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</a:tabLst>
            </a:pPr>
            <a:r>
              <a:rPr b="0" lang="el-GR" sz="1800" strike="noStrike" u="none">
                <a:solidFill>
                  <a:srgbClr val="dd4814"/>
                </a:solidFill>
                <a:effectLst/>
                <a:uFillTx/>
                <a:latin typeface="Calibri"/>
              </a:rPr>
              <a:t>}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6" name="Text Box 15"/>
          <p:cNvSpPr/>
          <p:nvPr/>
        </p:nvSpPr>
        <p:spPr>
          <a:xfrm>
            <a:off x="4757760" y="5560920"/>
            <a:ext cx="3921480" cy="6022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72000" rIns="72000" tIns="42840" bIns="27000" anchor="t">
            <a:noAutofit/>
          </a:bodyPr>
          <a:p>
            <a:pPr defTabSz="914400">
              <a:lnSpc>
                <a:spcPct val="100000"/>
              </a:lnSpc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</a:tabLst>
            </a:pPr>
            <a:r>
              <a:rPr b="0" lang="en-US" sz="1800" strike="noStrike" u="none">
                <a:solidFill>
                  <a:srgbClr val="4c4c4c"/>
                </a:solidFill>
                <a:effectLst/>
                <a:uFillTx/>
                <a:latin typeface="Arial"/>
                <a:ea typeface="WenQuanYi Micro Hei"/>
              </a:rPr>
              <a:t>Εξασφαλίζουμε ότι </a:t>
            </a:r>
            <a:r>
              <a:rPr b="1" lang="en-US" sz="1800" strike="noStrike" u="none">
                <a:solidFill>
                  <a:srgbClr val="4c4c4c"/>
                </a:solidFill>
                <a:effectLst/>
                <a:uFillTx/>
                <a:latin typeface="Arial"/>
                <a:ea typeface="WenQuanYi Micro Hei"/>
              </a:rPr>
              <a:t>μόνο ένα νήμα</a:t>
            </a:r>
            <a:r>
              <a:rPr b="0" lang="en-US" sz="1800" strike="noStrike" u="none">
                <a:solidFill>
                  <a:srgbClr val="4c4c4c"/>
                </a:solidFill>
                <a:effectLst/>
                <a:uFillTx/>
                <a:latin typeface="Arial"/>
                <a:ea typeface="WenQuanYi Micro Hei"/>
              </a:rPr>
              <a:t> θα αυξήσει τον counter</a:t>
            </a:r>
            <a:r>
              <a:rPr b="0" lang="el-GR" sz="1800" strike="noStrike" u="none">
                <a:solidFill>
                  <a:srgbClr val="4c4c4c"/>
                </a:solidFill>
                <a:effectLst/>
                <a:uFillTx/>
                <a:latin typeface="Arial"/>
                <a:ea typeface="WenQuanYi Micro Hei"/>
              </a:rPr>
              <a:t> σε κάθε στιγμή</a:t>
            </a:r>
            <a:r>
              <a:rPr b="0" lang="en-US" sz="1800" strike="noStrike" u="none">
                <a:solidFill>
                  <a:srgbClr val="4c4c4c"/>
                </a:solidFill>
                <a:effectLst/>
                <a:uFillTx/>
                <a:latin typeface="Arial"/>
                <a:ea typeface="WenQuanYi Micro Hei"/>
              </a:rPr>
              <a:t>!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7" name="Text Box 16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F6C02532-CE99-4E5B-8A45-5C45D0E6DE3D}" type="slidenum">
              <a:rPr b="0" lang="el-GR" sz="1400" strike="noStrike" u="none">
                <a:solidFill>
                  <a:srgbClr val="000000"/>
                </a:solidFill>
                <a:effectLst/>
                <a:uFillTx/>
                <a:latin typeface="Calibri"/>
                <a:ea typeface="Droid Sans Fallback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ext Box 3"/>
          <p:cNvSpPr/>
          <p:nvPr/>
        </p:nvSpPr>
        <p:spPr>
          <a:xfrm>
            <a:off x="655308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505C0420-BF97-4B3E-AA72-D39EC8030BE3}" type="slidenum">
              <a:rPr b="0" lang="el-GR" sz="1200" strike="noStrike" u="none">
                <a:solidFill>
                  <a:srgbClr val="898989"/>
                </a:solidFill>
                <a:effectLst/>
                <a:uFillTx/>
                <a:latin typeface="Calibri"/>
                <a:ea typeface="Droid Sans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92500" lnSpcReduction="19999"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l-GR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Πρόβλημα παραγωγού / καταναλωτή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160" cy="4524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77500" lnSpcReduction="19999"/>
          </a:bodyPr>
          <a:p>
            <a:pPr marL="343080" indent="-343080" defTabSz="91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Ένα η περισσότερα νήματα παράγουν δεδομένα και τα τοποθετούν σε έναν ενταμιευτή (</a:t>
            </a: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buffer</a:t>
            </a:r>
            <a:r>
              <a:rPr b="0" lang="el-G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)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Ένα η περισσότερα νήματα αφαιρούν και καταναλώνουν τα παραχθέντα δεδομένα από τον ενταμιευτή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–"/>
            </a:pPr>
            <a:r>
              <a:rPr b="0" lang="el-GR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Απαγορεύεται η ταυτόχρονη πρόσβαση στον ενταμιευτή. Ένα νήμα μόνο προσθέτει ή αφαιρεί.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Παραλλαγές κατά αύξουσα δυσκολία</a:t>
            </a: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: 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–"/>
            </a:pPr>
            <a:r>
              <a:rPr b="0" lang="el-GR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1 παραγωγός|</a:t>
            </a: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b="0" lang="el-GR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1 καταναλωτής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–"/>
            </a:pPr>
            <a:r>
              <a:rPr b="0" lang="el-GR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Ν παραγωγοί</a:t>
            </a: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b="0" lang="el-GR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|</a:t>
            </a: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b="0" lang="el-GR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1 καταναλωτής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–"/>
            </a:pPr>
            <a:r>
              <a:rPr b="0" lang="el-GR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Ν παραγωγοί</a:t>
            </a: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b="0" lang="el-GR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|</a:t>
            </a: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K</a:t>
            </a:r>
            <a:r>
              <a:rPr b="0" lang="el-GR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καταναλωτές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ext Box 2"/>
          <p:cNvSpPr/>
          <p:nvPr/>
        </p:nvSpPr>
        <p:spPr>
          <a:xfrm>
            <a:off x="457200" y="1268280"/>
            <a:ext cx="4042080" cy="5038920"/>
          </a:xfrm>
          <a:prstGeom prst="rect">
            <a:avLst/>
          </a:prstGeom>
          <a:solidFill>
            <a:srgbClr val="f2f2f2"/>
          </a:solidFill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108000" rIns="108000" tIns="108000" bIns="108000" anchor="t">
            <a:noAutofit/>
          </a:bodyPr>
          <a:p>
            <a:pPr marL="457200" indent="-457200" defTabSz="914400">
              <a:lnSpc>
                <a:spcPct val="100000"/>
              </a:lnSpc>
              <a:spcBef>
                <a:spcPts val="451"/>
              </a:spcBef>
              <a:buClr>
                <a:srgbClr val="000000"/>
              </a:buClr>
              <a:buFont typeface="Arial"/>
              <a:buChar char="•"/>
              <a:tabLst>
                <a:tab algn="l" pos="457200"/>
                <a:tab algn="l" pos="1371600"/>
                <a:tab algn="l" pos="2286000"/>
                <a:tab algn="l" pos="3200400"/>
                <a:tab algn="l" pos="4114800"/>
                <a:tab algn="l" pos="5029200"/>
                <a:tab algn="l" pos="5943600"/>
                <a:tab algn="l" pos="6858000"/>
                <a:tab algn="l" pos="7772400"/>
                <a:tab algn="l" pos="8686800"/>
                <a:tab algn="l" pos="9601200"/>
                <a:tab algn="l" pos="10515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Courier New"/>
                <a:ea typeface="Droid Sans Fallback"/>
              </a:rPr>
              <a:t>Producer: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AutoNum type="arabicPeriod"/>
              <a:tabLst>
                <a:tab algn="l" pos="457200"/>
                <a:tab algn="l" pos="1371600"/>
                <a:tab algn="l" pos="2286000"/>
                <a:tab algn="l" pos="3200400"/>
                <a:tab algn="l" pos="4114800"/>
                <a:tab algn="l" pos="5029200"/>
                <a:tab algn="l" pos="5943600"/>
                <a:tab algn="l" pos="6858000"/>
                <a:tab algn="l" pos="7772400"/>
                <a:tab algn="l" pos="8686800"/>
                <a:tab algn="l" pos="9601200"/>
                <a:tab algn="l" pos="105156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urier New"/>
                <a:ea typeface="Droid Sans Fallback"/>
              </a:rPr>
              <a:t>while (true) {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AutoNum type="arabicPeriod"/>
              <a:tabLst>
                <a:tab algn="l" pos="457200"/>
                <a:tab algn="l" pos="1371600"/>
                <a:tab algn="l" pos="2286000"/>
                <a:tab algn="l" pos="3200400"/>
                <a:tab algn="l" pos="4114800"/>
                <a:tab algn="l" pos="5029200"/>
                <a:tab algn="l" pos="5943600"/>
                <a:tab algn="l" pos="6858000"/>
                <a:tab algn="l" pos="7772400"/>
                <a:tab algn="l" pos="8686800"/>
                <a:tab algn="l" pos="9601200"/>
                <a:tab algn="l" pos="10515600"/>
              </a:tabLst>
            </a:pPr>
            <a:r>
              <a:rPr b="0" lang="el-GR" sz="1600" strike="noStrike" u="none">
                <a:solidFill>
                  <a:srgbClr val="000000"/>
                </a:solidFill>
                <a:effectLst/>
                <a:uFillTx/>
                <a:latin typeface="Courier New"/>
                <a:ea typeface="Droid Sans Fallback"/>
              </a:rPr>
              <a:t>  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urier New"/>
                <a:ea typeface="Droid Sans Fallback"/>
              </a:rPr>
              <a:t>b [in] = v;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AutoNum type="arabicPeriod"/>
              <a:tabLst>
                <a:tab algn="l" pos="457200"/>
                <a:tab algn="l" pos="1371600"/>
                <a:tab algn="l" pos="2286000"/>
                <a:tab algn="l" pos="3200400"/>
                <a:tab algn="l" pos="4114800"/>
                <a:tab algn="l" pos="5029200"/>
                <a:tab algn="l" pos="5943600"/>
                <a:tab algn="l" pos="6858000"/>
                <a:tab algn="l" pos="7772400"/>
                <a:tab algn="l" pos="8686800"/>
                <a:tab algn="l" pos="9601200"/>
                <a:tab algn="l" pos="10515600"/>
              </a:tabLst>
            </a:pPr>
            <a:r>
              <a:rPr b="0" lang="el-GR" sz="1600" strike="noStrike" u="none">
                <a:solidFill>
                  <a:srgbClr val="000000"/>
                </a:solidFill>
                <a:effectLst/>
                <a:uFillTx/>
                <a:latin typeface="Courier New"/>
                <a:ea typeface="Droid Sans Fallback"/>
              </a:rPr>
              <a:t>  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urier New"/>
                <a:ea typeface="Droid Sans Fallback"/>
              </a:rPr>
              <a:t>in++;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AutoNum type="arabicPeriod"/>
              <a:tabLst>
                <a:tab algn="l" pos="457200"/>
                <a:tab algn="l" pos="1371600"/>
                <a:tab algn="l" pos="2286000"/>
                <a:tab algn="l" pos="3200400"/>
                <a:tab algn="l" pos="4114800"/>
                <a:tab algn="l" pos="5029200"/>
                <a:tab algn="l" pos="5943600"/>
                <a:tab algn="l" pos="6858000"/>
                <a:tab algn="l" pos="7772400"/>
                <a:tab algn="l" pos="8686800"/>
                <a:tab algn="l" pos="9601200"/>
                <a:tab algn="l" pos="105156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urier New"/>
                <a:ea typeface="Droid Sans Fallback"/>
              </a:rPr>
              <a:t>}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100000"/>
              </a:lnSpc>
              <a:spcBef>
                <a:spcPts val="451"/>
              </a:spcBef>
              <a:tabLst>
                <a:tab algn="l" pos="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100000"/>
              </a:lnSpc>
              <a:spcBef>
                <a:spcPts val="451"/>
              </a:spcBef>
              <a:buClr>
                <a:srgbClr val="000000"/>
              </a:buClr>
              <a:buFont typeface="Arial"/>
              <a:buChar char="•"/>
              <a:tabLst>
                <a:tab algn="l" pos="457200"/>
                <a:tab algn="l" pos="1371600"/>
                <a:tab algn="l" pos="2286000"/>
                <a:tab algn="l" pos="3200400"/>
                <a:tab algn="l" pos="4114800"/>
                <a:tab algn="l" pos="5029200"/>
                <a:tab algn="l" pos="5943600"/>
                <a:tab algn="l" pos="6858000"/>
                <a:tab algn="l" pos="7772400"/>
                <a:tab algn="l" pos="8686800"/>
                <a:tab algn="l" pos="9601200"/>
                <a:tab algn="l" pos="10515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Courier New"/>
                <a:ea typeface="Droid Sans Fallback"/>
              </a:rPr>
              <a:t>Consumer: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AutoNum type="arabicPeriod"/>
              <a:tabLst>
                <a:tab algn="l" pos="457200"/>
                <a:tab algn="l" pos="1371600"/>
                <a:tab algn="l" pos="2286000"/>
                <a:tab algn="l" pos="3200400"/>
                <a:tab algn="l" pos="4114800"/>
                <a:tab algn="l" pos="5029200"/>
                <a:tab algn="l" pos="5943600"/>
                <a:tab algn="l" pos="6858000"/>
                <a:tab algn="l" pos="7772400"/>
                <a:tab algn="l" pos="8686800"/>
                <a:tab algn="l" pos="9601200"/>
                <a:tab algn="l" pos="105156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urier New"/>
                <a:ea typeface="Droid Sans Fallback"/>
              </a:rPr>
              <a:t>while (true) {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AutoNum type="arabicPeriod"/>
              <a:tabLst>
                <a:tab algn="l" pos="457200"/>
                <a:tab algn="l" pos="1371600"/>
                <a:tab algn="l" pos="2286000"/>
                <a:tab algn="l" pos="3200400"/>
                <a:tab algn="l" pos="4114800"/>
                <a:tab algn="l" pos="5029200"/>
                <a:tab algn="l" pos="5943600"/>
                <a:tab algn="l" pos="6858000"/>
                <a:tab algn="l" pos="7772400"/>
                <a:tab algn="l" pos="8686800"/>
                <a:tab algn="l" pos="9601200"/>
                <a:tab algn="l" pos="105156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urier New"/>
                <a:ea typeface="Droid Sans Fallback"/>
              </a:rPr>
              <a:t> while (in &lt;= out) /* do nothing */;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AutoNum type="arabicPeriod"/>
              <a:tabLst>
                <a:tab algn="l" pos="457200"/>
                <a:tab algn="l" pos="1371600"/>
                <a:tab algn="l" pos="2286000"/>
                <a:tab algn="l" pos="3200400"/>
                <a:tab algn="l" pos="4114800"/>
                <a:tab algn="l" pos="5029200"/>
                <a:tab algn="l" pos="5943600"/>
                <a:tab algn="l" pos="6858000"/>
                <a:tab algn="l" pos="7772400"/>
                <a:tab algn="l" pos="8686800"/>
                <a:tab algn="l" pos="9601200"/>
                <a:tab algn="l" pos="10515600"/>
              </a:tabLst>
            </a:pPr>
            <a:r>
              <a:rPr b="0" lang="el-GR" sz="1600" strike="noStrike" u="none">
                <a:solidFill>
                  <a:srgbClr val="000000"/>
                </a:solidFill>
                <a:effectLst/>
                <a:uFillTx/>
                <a:latin typeface="Courier New"/>
                <a:ea typeface="Droid Sans Fallback"/>
              </a:rPr>
              <a:t> 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urier New"/>
                <a:ea typeface="Droid Sans Fallback"/>
              </a:rPr>
              <a:t>w = b [out];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AutoNum type="arabicPeriod"/>
              <a:tabLst>
                <a:tab algn="l" pos="457200"/>
                <a:tab algn="l" pos="1371600"/>
                <a:tab algn="l" pos="2286000"/>
                <a:tab algn="l" pos="3200400"/>
                <a:tab algn="l" pos="4114800"/>
                <a:tab algn="l" pos="5029200"/>
                <a:tab algn="l" pos="5943600"/>
                <a:tab algn="l" pos="6858000"/>
                <a:tab algn="l" pos="7772400"/>
                <a:tab algn="l" pos="8686800"/>
                <a:tab algn="l" pos="9601200"/>
                <a:tab algn="l" pos="10515600"/>
              </a:tabLst>
            </a:pPr>
            <a:r>
              <a:rPr b="0" lang="el-GR" sz="1600" strike="noStrike" u="none">
                <a:solidFill>
                  <a:srgbClr val="000000"/>
                </a:solidFill>
                <a:effectLst/>
                <a:uFillTx/>
                <a:latin typeface="Courier New"/>
                <a:ea typeface="Droid Sans Fallback"/>
              </a:rPr>
              <a:t> 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urier New"/>
                <a:ea typeface="Droid Sans Fallback"/>
              </a:rPr>
              <a:t>out++;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AutoNum type="arabicPeriod"/>
              <a:tabLst>
                <a:tab algn="l" pos="457200"/>
                <a:tab algn="l" pos="1371600"/>
                <a:tab algn="l" pos="2286000"/>
                <a:tab algn="l" pos="3200400"/>
                <a:tab algn="l" pos="4114800"/>
                <a:tab algn="l" pos="5029200"/>
                <a:tab algn="l" pos="5943600"/>
                <a:tab algn="l" pos="6858000"/>
                <a:tab algn="l" pos="7772400"/>
                <a:tab algn="l" pos="8686800"/>
                <a:tab algn="l" pos="9601200"/>
                <a:tab algn="l" pos="105156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urier New"/>
                <a:ea typeface="Droid Sans Fallback"/>
              </a:rPr>
              <a:t>}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2" name="Rectangle 3"/>
          <p:cNvSpPr/>
          <p:nvPr/>
        </p:nvSpPr>
        <p:spPr>
          <a:xfrm>
            <a:off x="4643280" y="1269720"/>
            <a:ext cx="4067280" cy="916920"/>
          </a:xfrm>
          <a:prstGeom prst="rect">
            <a:avLst/>
          </a:prstGeom>
          <a:solidFill>
            <a:srgbClr val="ffffff"/>
          </a:solidFill>
          <a:ln w="25560">
            <a:solidFill>
              <a:srgbClr val="c0504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l-GR" sz="1800" strike="noStrike" u="none">
                <a:solidFill>
                  <a:srgbClr val="000000"/>
                </a:solidFill>
                <a:effectLst/>
                <a:uFillTx/>
                <a:latin typeface="Calibri"/>
                <a:ea typeface="Droid Sans Fallback"/>
              </a:rPr>
              <a:t>Πρόβλημα 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Calibri"/>
                <a:ea typeface="Droid Sans Fallback"/>
              </a:rPr>
              <a:t>1</a:t>
            </a:r>
            <a:r>
              <a:rPr b="1" lang="el-GR" sz="1800" strike="noStrike" u="none">
                <a:solidFill>
                  <a:srgbClr val="000000"/>
                </a:solidFill>
                <a:effectLst/>
                <a:uFillTx/>
                <a:latin typeface="Calibri"/>
                <a:ea typeface="Droid Sans Fallback"/>
              </a:rPr>
              <a:t>: μη ρεαλιστικό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Calibri"/>
                <a:ea typeface="Droid Sans Fallback"/>
              </a:rPr>
              <a:t>  </a:t>
            </a:r>
            <a:r>
              <a:rPr b="0" i="1" lang="el-GR" sz="1800" strike="noStrike" u="none">
                <a:solidFill>
                  <a:srgbClr val="000000"/>
                </a:solidFill>
                <a:effectLst/>
                <a:uFillTx/>
                <a:latin typeface="Calibri"/>
                <a:ea typeface="Droid Sans Fallback"/>
              </a:rPr>
              <a:t>Οι ενταμιευτές δε μπορεί να είναι απείρου μεγέθους.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213" name="Group 4"/>
          <p:cNvGrpSpPr/>
          <p:nvPr/>
        </p:nvGrpSpPr>
        <p:grpSpPr>
          <a:xfrm>
            <a:off x="228600" y="3789360"/>
            <a:ext cx="8469360" cy="2063520"/>
            <a:chOff x="228600" y="3789360"/>
            <a:chExt cx="8469360" cy="2063520"/>
          </a:xfrm>
        </p:grpSpPr>
        <p:sp>
          <p:nvSpPr>
            <p:cNvPr id="214" name="Rectangle 5"/>
            <p:cNvSpPr/>
            <p:nvPr/>
          </p:nvSpPr>
          <p:spPr>
            <a:xfrm>
              <a:off x="4643280" y="4111560"/>
              <a:ext cx="4054680" cy="1739880"/>
            </a:xfrm>
            <a:prstGeom prst="rect">
              <a:avLst/>
            </a:prstGeom>
            <a:solidFill>
              <a:srgbClr val="ffffff"/>
            </a:solidFill>
            <a:ln w="25560">
              <a:solidFill>
                <a:srgbClr val="c0504d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defTabSz="914400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l-GR" sz="1800" strike="noStrike" u="none">
                  <a:solidFill>
                    <a:srgbClr val="000000"/>
                  </a:solidFill>
                  <a:effectLst/>
                  <a:uFillTx/>
                  <a:latin typeface="Calibri"/>
                  <a:ea typeface="Droid Sans Fallback"/>
                </a:rPr>
                <a:t>Πρόβλημα 2: </a:t>
              </a:r>
              <a:r>
                <a:rPr b="1" lang="en-US" sz="1800" strike="noStrike" u="none">
                  <a:solidFill>
                    <a:srgbClr val="000000"/>
                  </a:solidFill>
                  <a:effectLst/>
                  <a:uFillTx/>
                  <a:latin typeface="Calibri"/>
                  <a:ea typeface="Droid Sans Fallback"/>
                </a:rPr>
                <a:t>“Spin lock”: 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marL="216000" indent="-216000" defTabSz="914400">
                <a:lnSpc>
                  <a:spcPct val="100000"/>
                </a:lnSpc>
                <a:buClr>
                  <a:srgbClr val="000000"/>
                </a:buClr>
                <a:buFont typeface="Arial"/>
                <a:buChar char="•"/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i="1" lang="en-US" sz="1800" strike="noStrike" u="none">
                  <a:solidFill>
                    <a:srgbClr val="000000"/>
                  </a:solidFill>
                  <a:effectLst/>
                  <a:uFillTx/>
                  <a:latin typeface="Calibri"/>
                  <a:ea typeface="Droid Sans Fallback"/>
                </a:rPr>
                <a:t>  </a:t>
              </a:r>
              <a:r>
                <a:rPr b="0" i="1" lang="el-GR" sz="1800" strike="noStrike" u="none">
                  <a:solidFill>
                    <a:srgbClr val="000000"/>
                  </a:solidFill>
                  <a:effectLst/>
                  <a:uFillTx/>
                  <a:latin typeface="Calibri"/>
                  <a:ea typeface="Droid Sans Fallback"/>
                </a:rPr>
                <a:t>συγχρονισμός χωρίς </a:t>
              </a:r>
              <a:r>
                <a:rPr b="0" i="1" lang="en-US" sz="1800" strike="noStrike" u="none">
                  <a:solidFill>
                    <a:srgbClr val="000000"/>
                  </a:solidFill>
                  <a:effectLst/>
                  <a:uFillTx/>
                  <a:latin typeface="Calibri"/>
                  <a:ea typeface="Droid Sans Fallback"/>
                </a:rPr>
                <a:t>condition variables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marL="216000" indent="-216000" defTabSz="914400">
                <a:lnSpc>
                  <a:spcPct val="100000"/>
                </a:lnSpc>
                <a:buClr>
                  <a:srgbClr val="000000"/>
                </a:buClr>
                <a:buFont typeface="Arial"/>
                <a:buChar char="•"/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i="1" lang="en-US" sz="1800" strike="noStrike" u="none">
                  <a:solidFill>
                    <a:srgbClr val="000000"/>
                  </a:solidFill>
                  <a:effectLst/>
                  <a:uFillTx/>
                  <a:latin typeface="Calibri"/>
                  <a:ea typeface="Droid Sans Fallback"/>
                </a:rPr>
                <a:t>  </a:t>
              </a:r>
              <a:r>
                <a:rPr b="0" i="1" lang="el-GR" sz="1800" strike="noStrike" u="none">
                  <a:solidFill>
                    <a:srgbClr val="000000"/>
                  </a:solidFill>
                  <a:effectLst/>
                  <a:uFillTx/>
                  <a:latin typeface="Calibri"/>
                  <a:ea typeface="Droid Sans Fallback"/>
                </a:rPr>
                <a:t>Σπαταλάει χρόνο από τη </a:t>
              </a:r>
              <a:r>
                <a:rPr b="0" i="1" lang="en-US" sz="1800" strike="noStrike" u="none">
                  <a:solidFill>
                    <a:srgbClr val="000000"/>
                  </a:solidFill>
                  <a:effectLst/>
                  <a:uFillTx/>
                  <a:latin typeface="Calibri"/>
                  <a:ea typeface="Droid Sans Fallback"/>
                </a:rPr>
                <a:t>CPU </a:t>
              </a:r>
              <a:r>
                <a:rPr b="0" i="1" lang="el-GR" sz="1800" strike="noStrike" u="none">
                  <a:solidFill>
                    <a:srgbClr val="000000"/>
                  </a:solidFill>
                  <a:effectLst/>
                  <a:uFillTx/>
                  <a:latin typeface="Calibri"/>
                  <a:ea typeface="Droid Sans Fallback"/>
                </a:rPr>
                <a:t>στα </a:t>
              </a:r>
              <a:r>
                <a:rPr b="0" i="1" lang="en-US" sz="1800" strike="noStrike" u="none">
                  <a:solidFill>
                    <a:srgbClr val="000000"/>
                  </a:solidFill>
                  <a:effectLst/>
                  <a:uFillTx/>
                  <a:latin typeface="Calibri"/>
                  <a:ea typeface="Droid Sans Fallback"/>
                </a:rPr>
                <a:t>while </a:t>
              </a:r>
              <a:r>
                <a:rPr b="0" i="1" lang="el-GR" sz="1800" strike="noStrike" u="none">
                  <a:solidFill>
                    <a:srgbClr val="000000"/>
                  </a:solidFill>
                  <a:effectLst/>
                  <a:uFillTx/>
                  <a:latin typeface="Calibri"/>
                  <a:ea typeface="Droid Sans Fallback"/>
                </a:rPr>
                <a:t>όσο η διεργασία έχει στη κατοχή της τη </a:t>
              </a:r>
              <a:r>
                <a:rPr b="0" i="1" lang="en-US" sz="1800" strike="noStrike" u="none">
                  <a:solidFill>
                    <a:srgbClr val="000000"/>
                  </a:solidFill>
                  <a:effectLst/>
                  <a:uFillTx/>
                  <a:latin typeface="Calibri"/>
                  <a:ea typeface="Droid Sans Fallback"/>
                </a:rPr>
                <a:t>CPU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cxnSp>
          <p:nvCxnSpPr>
            <p:cNvPr id="215" name="AutoShape 6"/>
            <p:cNvCxnSpPr>
              <a:stCxn id="214" idx="2"/>
              <a:endCxn id="216" idx="1"/>
            </p:cNvCxnSpPr>
            <p:nvPr/>
          </p:nvCxnSpPr>
          <p:spPr>
            <a:xfrm flipV="1" rot="16200000">
              <a:off x="2899440" y="2080440"/>
              <a:ext cx="1785960" cy="5756400"/>
            </a:xfrm>
            <a:prstGeom prst="curvedConnector4">
              <a:avLst>
                <a:gd name="adj1" fmla="val -80"/>
                <a:gd name="adj2" fmla="val 111914"/>
              </a:avLst>
            </a:prstGeom>
            <a:ln w="25560">
              <a:solidFill>
                <a:srgbClr val="c0504d"/>
              </a:solidFill>
              <a:miter/>
              <a:tailEnd len="med" type="triangle" w="med"/>
            </a:ln>
          </p:spPr>
        </p:cxnSp>
        <p:sp>
          <p:nvSpPr>
            <p:cNvPr id="216" name="Rectangle 7"/>
            <p:cNvSpPr/>
            <p:nvPr/>
          </p:nvSpPr>
          <p:spPr>
            <a:xfrm>
              <a:off x="914400" y="3789360"/>
              <a:ext cx="3199680" cy="553320"/>
            </a:xfrm>
            <a:prstGeom prst="rect">
              <a:avLst/>
            </a:prstGeom>
            <a:noFill/>
            <a:ln w="25560">
              <a:solidFill>
                <a:srgbClr val="c0504d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endParaRPr b="0" lang="el-GR" sz="1800" strike="noStrike" u="none">
                <a:solidFill>
                  <a:schemeClr val="dk1"/>
                </a:solidFill>
                <a:effectLst/>
                <a:uFillTx/>
                <a:latin typeface="Calibri"/>
              </a:endParaRPr>
            </a:p>
          </p:txBody>
        </p:sp>
      </p:grpSp>
      <p:pic>
        <p:nvPicPr>
          <p:cNvPr id="217" name="Picture 8" descr=""/>
          <p:cNvPicPr/>
          <p:nvPr/>
        </p:nvPicPr>
        <p:blipFill>
          <a:blip r:embed="rId1"/>
          <a:stretch/>
        </p:blipFill>
        <p:spPr>
          <a:xfrm>
            <a:off x="4572000" y="2349360"/>
            <a:ext cx="4449960" cy="862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18" name="Text Box 9"/>
          <p:cNvSpPr/>
          <p:nvPr/>
        </p:nvSpPr>
        <p:spPr>
          <a:xfrm>
            <a:off x="655308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BF30F791-ADF0-4250-9BB2-5B500CC4EE25}" type="slidenum">
              <a:rPr b="0" lang="el-GR" sz="1200" strike="noStrike" u="none">
                <a:solidFill>
                  <a:srgbClr val="898989"/>
                </a:solidFill>
                <a:effectLst/>
                <a:uFillTx/>
                <a:latin typeface="Calibri"/>
                <a:ea typeface="Droid Sans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-457200" y="229320"/>
            <a:ext cx="9829080" cy="1141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92500" lnSpcReduction="9999"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l-GR" sz="4400" strike="noStrike" u="none">
                <a:solidFill>
                  <a:srgbClr val="000000"/>
                </a:solidFill>
                <a:effectLst/>
                <a:uFillTx/>
                <a:latin typeface="Calibri"/>
                <a:ea typeface="Droid Sans"/>
              </a:rPr>
              <a:t>Ενταμιευτής απείρου μεγέθους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4" dur="indefinite" restart="never" nodeType="tmRoot">
          <p:childTnLst>
            <p:seq>
              <p:cTn id="15" dur="indefinite" nodeType="mainSeq">
                <p:childTnLst>
                  <p:par>
                    <p:cTn id="16" nodeType="clickEffect" fill="hold">
                      <p:stCondLst>
                        <p:cond delay="indefinite"/>
                      </p:stCondLst>
                      <p:childTnLst>
                        <p:par>
                          <p:cTn id="1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fill="hold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 additive="repl">
                                        <p:cTn id="20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nodeType="clickEffect" fill="hold">
                      <p:stCondLst>
                        <p:cond delay="indefinite"/>
                      </p:stCondLst>
                      <p:childTnLst>
                        <p:par>
                          <p:cTn id="2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fill="hold" presetClass="entr" presetID="1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plus(in)" transition="in">
                                      <p:cBhvr additive="repl">
                                        <p:cTn id="25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Text Box 2"/>
          <p:cNvSpPr/>
          <p:nvPr/>
        </p:nvSpPr>
        <p:spPr>
          <a:xfrm>
            <a:off x="457200" y="1268280"/>
            <a:ext cx="4042080" cy="5038920"/>
          </a:xfrm>
          <a:prstGeom prst="rect">
            <a:avLst/>
          </a:prstGeom>
          <a:solidFill>
            <a:srgbClr val="f2f2f2"/>
          </a:solidFill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108000" rIns="108000" tIns="108000" bIns="108000" anchor="t">
            <a:noAutofit/>
          </a:bodyPr>
          <a:p>
            <a:pPr marL="457200" indent="-457200" defTabSz="914400">
              <a:lnSpc>
                <a:spcPct val="100000"/>
              </a:lnSpc>
              <a:spcBef>
                <a:spcPts val="451"/>
              </a:spcBef>
              <a:buClr>
                <a:srgbClr val="000000"/>
              </a:buClr>
              <a:buFont typeface="Arial"/>
              <a:buChar char="•"/>
              <a:tabLst>
                <a:tab algn="l" pos="457200"/>
                <a:tab algn="l" pos="1371600"/>
                <a:tab algn="l" pos="2286000"/>
                <a:tab algn="l" pos="3200400"/>
                <a:tab algn="l" pos="4114800"/>
                <a:tab algn="l" pos="5029200"/>
                <a:tab algn="l" pos="5943600"/>
                <a:tab algn="l" pos="6858000"/>
                <a:tab algn="l" pos="7772400"/>
                <a:tab algn="l" pos="8686800"/>
                <a:tab algn="l" pos="9601200"/>
                <a:tab algn="l" pos="10515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Courier New"/>
                <a:ea typeface="Droid Sans Fallback"/>
              </a:rPr>
              <a:t>Producer: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AutoNum type="arabicPeriod"/>
              <a:tabLst>
                <a:tab algn="l" pos="457200"/>
                <a:tab algn="l" pos="1371600"/>
                <a:tab algn="l" pos="2286000"/>
                <a:tab algn="l" pos="3200400"/>
                <a:tab algn="l" pos="4114800"/>
                <a:tab algn="l" pos="5029200"/>
                <a:tab algn="l" pos="5943600"/>
                <a:tab algn="l" pos="6858000"/>
                <a:tab algn="l" pos="7772400"/>
                <a:tab algn="l" pos="8686800"/>
                <a:tab algn="l" pos="9601200"/>
                <a:tab algn="l" pos="105156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urier New"/>
                <a:ea typeface="Droid Sans Fallback"/>
              </a:rPr>
              <a:t>while (true) {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AutoNum type="arabicPeriod"/>
              <a:tabLst>
                <a:tab algn="l" pos="457200"/>
                <a:tab algn="l" pos="1371600"/>
                <a:tab algn="l" pos="2286000"/>
                <a:tab algn="l" pos="3200400"/>
                <a:tab algn="l" pos="4114800"/>
                <a:tab algn="l" pos="5029200"/>
                <a:tab algn="l" pos="5943600"/>
                <a:tab algn="l" pos="6858000"/>
                <a:tab algn="l" pos="7772400"/>
                <a:tab algn="l" pos="8686800"/>
                <a:tab algn="l" pos="9601200"/>
                <a:tab algn="l" pos="10515600"/>
              </a:tabLst>
            </a:pPr>
            <a:r>
              <a:rPr b="0" lang="el-GR" sz="1600" strike="noStrike" u="none">
                <a:solidFill>
                  <a:srgbClr val="000000"/>
                </a:solidFill>
                <a:effectLst/>
                <a:uFillTx/>
                <a:latin typeface="Courier New"/>
                <a:ea typeface="Droid Sans Fallback"/>
              </a:rPr>
              <a:t> 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urier New"/>
                <a:ea typeface="Droid Sans Fallback"/>
              </a:rPr>
              <a:t> /*produce item v */ </a:t>
            </a:r>
            <a:br>
              <a:rPr sz="1600"/>
            </a:br>
            <a:r>
              <a:rPr b="0" lang="el-GR" sz="1600" strike="noStrike" u="none">
                <a:solidFill>
                  <a:srgbClr val="000000"/>
                </a:solidFill>
                <a:effectLst/>
                <a:uFillTx/>
                <a:latin typeface="Courier New"/>
                <a:ea typeface="Droid Sans Fallback"/>
              </a:rPr>
              <a:t>  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urier New"/>
                <a:ea typeface="Droid Sans Fallback"/>
              </a:rPr>
              <a:t>while </a:t>
            </a:r>
            <a:r>
              <a:rPr b="1" i="1" lang="en-US" sz="1600" strike="noStrike" u="none">
                <a:solidFill>
                  <a:srgbClr val="c00000"/>
                </a:solidFill>
                <a:effectLst/>
                <a:uFillTx/>
                <a:latin typeface="Courier New"/>
                <a:ea typeface="Droid Sans Fallback"/>
              </a:rPr>
              <a:t>((in + 1) % n == </a:t>
            </a:r>
            <a:br>
              <a:rPr sz="1600"/>
            </a:br>
            <a:r>
              <a:rPr b="1" i="1" lang="el-GR" sz="1600" strike="noStrike" u="none">
                <a:solidFill>
                  <a:srgbClr val="c00000"/>
                </a:solidFill>
                <a:effectLst/>
                <a:uFillTx/>
                <a:latin typeface="Courier New"/>
                <a:ea typeface="Droid Sans Fallback"/>
              </a:rPr>
              <a:t>        </a:t>
            </a:r>
            <a:r>
              <a:rPr b="1" i="1" lang="en-US" sz="1600" strike="noStrike" u="none">
                <a:solidFill>
                  <a:srgbClr val="c00000"/>
                </a:solidFill>
                <a:effectLst/>
                <a:uFillTx/>
                <a:latin typeface="Courier New"/>
                <a:ea typeface="Droid Sans Fallback"/>
              </a:rPr>
              <a:t>out)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urier New"/>
                <a:ea typeface="Droid Sans Fallback"/>
              </a:rPr>
              <a:t>;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AutoNum type="arabicPeriod"/>
              <a:tabLst>
                <a:tab algn="l" pos="457200"/>
                <a:tab algn="l" pos="1371600"/>
                <a:tab algn="l" pos="2286000"/>
                <a:tab algn="l" pos="3200400"/>
                <a:tab algn="l" pos="4114800"/>
                <a:tab algn="l" pos="5029200"/>
                <a:tab algn="l" pos="5943600"/>
                <a:tab algn="l" pos="6858000"/>
                <a:tab algn="l" pos="7772400"/>
                <a:tab algn="l" pos="8686800"/>
                <a:tab algn="l" pos="9601200"/>
                <a:tab algn="l" pos="10515600"/>
              </a:tabLst>
            </a:pPr>
            <a:r>
              <a:rPr b="0" lang="el-GR" sz="1600" strike="noStrike" u="none">
                <a:solidFill>
                  <a:srgbClr val="000000"/>
                </a:solidFill>
                <a:effectLst/>
                <a:uFillTx/>
                <a:latin typeface="Courier New"/>
                <a:ea typeface="Droid Sans Fallback"/>
              </a:rPr>
              <a:t>  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urier New"/>
                <a:ea typeface="Droid Sans Fallback"/>
              </a:rPr>
              <a:t>b [in] = v;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AutoNum type="arabicPeriod"/>
              <a:tabLst>
                <a:tab algn="l" pos="457200"/>
                <a:tab algn="l" pos="1371600"/>
                <a:tab algn="l" pos="2286000"/>
                <a:tab algn="l" pos="3200400"/>
                <a:tab algn="l" pos="4114800"/>
                <a:tab algn="l" pos="5029200"/>
                <a:tab algn="l" pos="5943600"/>
                <a:tab algn="l" pos="6858000"/>
                <a:tab algn="l" pos="7772400"/>
                <a:tab algn="l" pos="8686800"/>
                <a:tab algn="l" pos="9601200"/>
                <a:tab algn="l" pos="10515600"/>
              </a:tabLst>
            </a:pPr>
            <a:r>
              <a:rPr b="0" lang="el-GR" sz="1600" strike="noStrike" u="none">
                <a:solidFill>
                  <a:srgbClr val="000000"/>
                </a:solidFill>
                <a:effectLst/>
                <a:uFillTx/>
                <a:latin typeface="Courier New"/>
                <a:ea typeface="Droid Sans Fallback"/>
              </a:rPr>
              <a:t>  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urier New"/>
                <a:ea typeface="Droid Sans Fallback"/>
              </a:rPr>
              <a:t>in = (in + 1) % n;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AutoNum type="arabicPeriod"/>
              <a:tabLst>
                <a:tab algn="l" pos="457200"/>
                <a:tab algn="l" pos="1371600"/>
                <a:tab algn="l" pos="2286000"/>
                <a:tab algn="l" pos="3200400"/>
                <a:tab algn="l" pos="4114800"/>
                <a:tab algn="l" pos="5029200"/>
                <a:tab algn="l" pos="5943600"/>
                <a:tab algn="l" pos="6858000"/>
                <a:tab algn="l" pos="7772400"/>
                <a:tab algn="l" pos="8686800"/>
                <a:tab algn="l" pos="9601200"/>
                <a:tab algn="l" pos="105156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urier New"/>
                <a:ea typeface="Droid Sans Fallback"/>
              </a:rPr>
              <a:t>}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100000"/>
              </a:lnSpc>
              <a:spcBef>
                <a:spcPts val="451"/>
              </a:spcBef>
              <a:tabLst>
                <a:tab algn="l" pos="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100000"/>
              </a:lnSpc>
              <a:spcBef>
                <a:spcPts val="451"/>
              </a:spcBef>
              <a:buClr>
                <a:srgbClr val="000000"/>
              </a:buClr>
              <a:buFont typeface="Arial"/>
              <a:buChar char="•"/>
              <a:tabLst>
                <a:tab algn="l" pos="457200"/>
                <a:tab algn="l" pos="1371600"/>
                <a:tab algn="l" pos="2286000"/>
                <a:tab algn="l" pos="3200400"/>
                <a:tab algn="l" pos="4114800"/>
                <a:tab algn="l" pos="5029200"/>
                <a:tab algn="l" pos="5943600"/>
                <a:tab algn="l" pos="6858000"/>
                <a:tab algn="l" pos="7772400"/>
                <a:tab algn="l" pos="8686800"/>
                <a:tab algn="l" pos="9601200"/>
                <a:tab algn="l" pos="10515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Courier New"/>
                <a:ea typeface="Droid Sans Fallback"/>
              </a:rPr>
              <a:t>Consumer: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AutoNum type="arabicPeriod"/>
              <a:tabLst>
                <a:tab algn="l" pos="457200"/>
                <a:tab algn="l" pos="1371600"/>
                <a:tab algn="l" pos="2286000"/>
                <a:tab algn="l" pos="3200400"/>
                <a:tab algn="l" pos="4114800"/>
                <a:tab algn="l" pos="5029200"/>
                <a:tab algn="l" pos="5943600"/>
                <a:tab algn="l" pos="6858000"/>
                <a:tab algn="l" pos="7772400"/>
                <a:tab algn="l" pos="8686800"/>
                <a:tab algn="l" pos="9601200"/>
                <a:tab algn="l" pos="105156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urier New"/>
                <a:ea typeface="Droid Sans Fallback"/>
              </a:rPr>
              <a:t>while (true) {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AutoNum type="arabicPeriod"/>
              <a:tabLst>
                <a:tab algn="l" pos="457200"/>
                <a:tab algn="l" pos="1371600"/>
                <a:tab algn="l" pos="2286000"/>
                <a:tab algn="l" pos="3200400"/>
                <a:tab algn="l" pos="4114800"/>
                <a:tab algn="l" pos="5029200"/>
                <a:tab algn="l" pos="5943600"/>
                <a:tab algn="l" pos="6858000"/>
                <a:tab algn="l" pos="7772400"/>
                <a:tab algn="l" pos="8686800"/>
                <a:tab algn="l" pos="9601200"/>
                <a:tab algn="l" pos="10515600"/>
              </a:tabLst>
            </a:pPr>
            <a:r>
              <a:rPr b="0" lang="el-GR" sz="1600" strike="noStrike" u="none">
                <a:solidFill>
                  <a:srgbClr val="000000"/>
                </a:solidFill>
                <a:effectLst/>
                <a:uFillTx/>
                <a:latin typeface="Courier New"/>
                <a:ea typeface="Droid Sans Fallback"/>
              </a:rPr>
              <a:t>  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urier New"/>
                <a:ea typeface="Droid Sans Fallback"/>
              </a:rPr>
              <a:t>while (in == out);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AutoNum type="arabicPeriod"/>
              <a:tabLst>
                <a:tab algn="l" pos="457200"/>
                <a:tab algn="l" pos="1371600"/>
                <a:tab algn="l" pos="2286000"/>
                <a:tab algn="l" pos="3200400"/>
                <a:tab algn="l" pos="4114800"/>
                <a:tab algn="l" pos="5029200"/>
                <a:tab algn="l" pos="5943600"/>
                <a:tab algn="l" pos="6858000"/>
                <a:tab algn="l" pos="7772400"/>
                <a:tab algn="l" pos="8686800"/>
                <a:tab algn="l" pos="9601200"/>
                <a:tab algn="l" pos="10515600"/>
              </a:tabLst>
            </a:pPr>
            <a:r>
              <a:rPr b="0" lang="el-GR" sz="1600" strike="noStrike" u="none">
                <a:solidFill>
                  <a:srgbClr val="000000"/>
                </a:solidFill>
                <a:effectLst/>
                <a:uFillTx/>
                <a:latin typeface="Courier New"/>
                <a:ea typeface="Droid Sans Fallback"/>
              </a:rPr>
              <a:t>  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urier New"/>
                <a:ea typeface="Droid Sans Fallback"/>
              </a:rPr>
              <a:t>w = b [out];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AutoNum type="arabicPeriod"/>
              <a:tabLst>
                <a:tab algn="l" pos="457200"/>
                <a:tab algn="l" pos="1371600"/>
                <a:tab algn="l" pos="2286000"/>
                <a:tab algn="l" pos="3200400"/>
                <a:tab algn="l" pos="4114800"/>
                <a:tab algn="l" pos="5029200"/>
                <a:tab algn="l" pos="5943600"/>
                <a:tab algn="l" pos="6858000"/>
                <a:tab algn="l" pos="7772400"/>
                <a:tab algn="l" pos="8686800"/>
                <a:tab algn="l" pos="9601200"/>
                <a:tab algn="l" pos="10515600"/>
              </a:tabLst>
            </a:pPr>
            <a:r>
              <a:rPr b="0" lang="el-GR" sz="1600" strike="noStrike" u="none">
                <a:solidFill>
                  <a:srgbClr val="000000"/>
                </a:solidFill>
                <a:effectLst/>
                <a:uFillTx/>
                <a:latin typeface="Courier New"/>
                <a:ea typeface="Droid Sans Fallback"/>
              </a:rPr>
              <a:t> 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urier New"/>
                <a:ea typeface="Droid Sans Fallback"/>
              </a:rPr>
              <a:t> out = </a:t>
            </a:r>
            <a:r>
              <a:rPr b="1" i="1" lang="en-US" sz="1600" strike="noStrike" u="none">
                <a:solidFill>
                  <a:srgbClr val="c00000"/>
                </a:solidFill>
                <a:effectLst/>
                <a:uFillTx/>
                <a:latin typeface="Courier New"/>
                <a:ea typeface="Droid Sans Fallback"/>
              </a:rPr>
              <a:t>(out + 1) % n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urier New"/>
                <a:ea typeface="Droid Sans Fallback"/>
              </a:rPr>
              <a:t>;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AutoNum type="arabicPeriod"/>
              <a:tabLst>
                <a:tab algn="l" pos="457200"/>
                <a:tab algn="l" pos="1371600"/>
                <a:tab algn="l" pos="2286000"/>
                <a:tab algn="l" pos="3200400"/>
                <a:tab algn="l" pos="4114800"/>
                <a:tab algn="l" pos="5029200"/>
                <a:tab algn="l" pos="5943600"/>
                <a:tab algn="l" pos="6858000"/>
                <a:tab algn="l" pos="7772400"/>
                <a:tab algn="l" pos="8686800"/>
                <a:tab algn="l" pos="9601200"/>
                <a:tab algn="l" pos="105156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urier New"/>
                <a:ea typeface="Droid Sans Fallback"/>
              </a:rPr>
              <a:t>}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1" name="Rectangle 3"/>
          <p:cNvSpPr/>
          <p:nvPr/>
        </p:nvSpPr>
        <p:spPr>
          <a:xfrm>
            <a:off x="4716360" y="5373720"/>
            <a:ext cx="4065840" cy="1191240"/>
          </a:xfrm>
          <a:prstGeom prst="rect">
            <a:avLst/>
          </a:prstGeom>
          <a:solidFill>
            <a:srgbClr val="ffffff"/>
          </a:solidFill>
          <a:ln w="25560">
            <a:solidFill>
              <a:srgbClr val="c0504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l-GR" sz="1800" strike="noStrike" u="none">
                <a:solidFill>
                  <a:srgbClr val="000000"/>
                </a:solidFill>
                <a:effectLst/>
                <a:uFillTx/>
                <a:latin typeface="Calibri"/>
                <a:ea typeface="Droid Sans Fallback"/>
              </a:rPr>
              <a:t>Το 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Calibri"/>
                <a:ea typeface="Droid Sans Fallback"/>
              </a:rPr>
              <a:t>“Spin lock”</a:t>
            </a:r>
            <a:r>
              <a:rPr b="1" lang="el-GR" sz="1800" strike="noStrike" u="none">
                <a:solidFill>
                  <a:srgbClr val="000000"/>
                </a:solidFill>
                <a:effectLst/>
                <a:uFillTx/>
                <a:latin typeface="Calibri"/>
                <a:ea typeface="Droid Sans Fallback"/>
              </a:rPr>
              <a:t> όμως παραμένει..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l-GR" sz="1800" strike="noStrike" u="none">
                <a:solidFill>
                  <a:srgbClr val="000000"/>
                </a:solidFill>
                <a:effectLst/>
                <a:uFillTx/>
                <a:latin typeface="Calibri"/>
                <a:ea typeface="Droid Sans Fallback"/>
              </a:rPr>
              <a:t>(και σπαταλάμε και μία θέση!)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22" name="Picture 4" descr=""/>
          <p:cNvPicPr/>
          <p:nvPr/>
        </p:nvPicPr>
        <p:blipFill>
          <a:blip r:embed="rId1"/>
          <a:stretch/>
        </p:blipFill>
        <p:spPr>
          <a:xfrm>
            <a:off x="5148360" y="1341360"/>
            <a:ext cx="3454560" cy="34545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23" name="Text Box 5"/>
          <p:cNvSpPr/>
          <p:nvPr/>
        </p:nvSpPr>
        <p:spPr>
          <a:xfrm>
            <a:off x="655308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AE6C4FF1-C4FA-4467-9F25-8DB5F7952D15}" type="slidenum">
              <a:rPr b="0" lang="el-GR" sz="1200" strike="noStrike" u="none">
                <a:solidFill>
                  <a:srgbClr val="898989"/>
                </a:solidFill>
                <a:effectLst/>
                <a:uFillTx/>
                <a:latin typeface="Calibri"/>
                <a:ea typeface="Droid Sans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-457200" y="274680"/>
            <a:ext cx="9829080" cy="1141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l-GR" sz="4000" strike="noStrike" u="none">
                <a:solidFill>
                  <a:srgbClr val="000000"/>
                </a:solidFill>
                <a:effectLst/>
                <a:uFillTx/>
                <a:latin typeface="Calibri"/>
                <a:ea typeface="Droid Sans"/>
              </a:rPr>
              <a:t>Λύση 1: Κυκλικός Ενταμιευτής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6" dur="indefinite" restart="never" nodeType="tmRoot">
          <p:childTnLst>
            <p:seq>
              <p:cTn id="27" dur="indefinite" nodeType="mainSeq">
                <p:childTnLst>
                  <p:par>
                    <p:cTn id="28" nodeType="clickEffect" fill="hold">
                      <p:stCondLst>
                        <p:cond delay="indefinite"/>
                      </p:stCondLst>
                      <p:childTnLst>
                        <p:par>
                          <p:cTn id="2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fill="hold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ext Box 24"/>
          <p:cNvSpPr/>
          <p:nvPr/>
        </p:nvSpPr>
        <p:spPr>
          <a:xfrm>
            <a:off x="0" y="1268280"/>
            <a:ext cx="4572000" cy="5589720"/>
          </a:xfrm>
          <a:prstGeom prst="rect">
            <a:avLst/>
          </a:prstGeom>
          <a:solidFill>
            <a:srgbClr val="f2f2f2"/>
          </a:solidFill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108000" rIns="108000" tIns="108000" bIns="108000" anchor="t">
            <a:noAutofit/>
          </a:bodyPr>
          <a:p>
            <a:pPr marL="457200" indent="-457200" defTabSz="914400">
              <a:lnSpc>
                <a:spcPct val="100000"/>
              </a:lnSpc>
              <a:spcBef>
                <a:spcPts val="451"/>
              </a:spcBef>
              <a:buClr>
                <a:srgbClr val="000000"/>
              </a:buClr>
              <a:buFont typeface="Arial"/>
              <a:buChar char="•"/>
              <a:tabLst>
                <a:tab algn="l" pos="457200"/>
                <a:tab algn="l" pos="1371600"/>
                <a:tab algn="l" pos="2286000"/>
                <a:tab algn="l" pos="3200400"/>
                <a:tab algn="l" pos="4114800"/>
                <a:tab algn="l" pos="5029200"/>
                <a:tab algn="l" pos="5943600"/>
                <a:tab algn="l" pos="6858000"/>
                <a:tab algn="l" pos="7772400"/>
                <a:tab algn="l" pos="8686800"/>
                <a:tab algn="l" pos="9601200"/>
                <a:tab algn="l" pos="10515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Courier New"/>
                <a:ea typeface="Droid Sans Fallback"/>
              </a:rPr>
              <a:t>Producer: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AutoNum type="arabicPeriod"/>
              <a:tabLst>
                <a:tab algn="l" pos="457200"/>
                <a:tab algn="l" pos="1371600"/>
                <a:tab algn="l" pos="2286000"/>
                <a:tab algn="l" pos="3200400"/>
                <a:tab algn="l" pos="4114800"/>
                <a:tab algn="l" pos="5029200"/>
                <a:tab algn="l" pos="5943600"/>
                <a:tab algn="l" pos="6858000"/>
                <a:tab algn="l" pos="7772400"/>
                <a:tab algn="l" pos="8686800"/>
                <a:tab algn="l" pos="9601200"/>
                <a:tab algn="l" pos="105156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urier New"/>
                <a:ea typeface="Droid Sans Fallback"/>
              </a:rPr>
              <a:t>while (true) {   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AutoNum type="arabicPeriod"/>
              <a:tabLst>
                <a:tab algn="l" pos="457200"/>
                <a:tab algn="l" pos="1371600"/>
                <a:tab algn="l" pos="2286000"/>
                <a:tab algn="l" pos="3200400"/>
                <a:tab algn="l" pos="4114800"/>
                <a:tab algn="l" pos="5029200"/>
                <a:tab algn="l" pos="5943600"/>
                <a:tab algn="l" pos="6858000"/>
                <a:tab algn="l" pos="7772400"/>
                <a:tab algn="l" pos="8686800"/>
                <a:tab algn="l" pos="9601200"/>
                <a:tab algn="l" pos="105156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urier New"/>
                <a:ea typeface="Droid Sans Fallback"/>
              </a:rPr>
              <a:t> while (true) {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AutoNum type="arabicPeriod"/>
              <a:tabLst>
                <a:tab algn="l" pos="457200"/>
                <a:tab algn="l" pos="1371600"/>
                <a:tab algn="l" pos="2286000"/>
                <a:tab algn="l" pos="3200400"/>
                <a:tab algn="l" pos="4114800"/>
                <a:tab algn="l" pos="5029200"/>
                <a:tab algn="l" pos="5943600"/>
                <a:tab algn="l" pos="6858000"/>
                <a:tab algn="l" pos="7772400"/>
                <a:tab algn="l" pos="8686800"/>
                <a:tab algn="l" pos="9601200"/>
                <a:tab algn="l" pos="105156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urier New"/>
                <a:ea typeface="Droid Sans Fallback"/>
              </a:rPr>
              <a:t>  </a:t>
            </a:r>
            <a:r>
              <a:rPr b="0" lang="en-US" sz="1600" strike="noStrike" u="none">
                <a:solidFill>
                  <a:srgbClr val="c9211e"/>
                </a:solidFill>
                <a:effectLst/>
                <a:uFillTx/>
                <a:latin typeface="Courier New"/>
                <a:ea typeface="Droid Sans Fallback"/>
              </a:rPr>
              <a:t>pthread_mutex_lock(&amp;M);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AutoNum type="arabicPeriod"/>
              <a:tabLst>
                <a:tab algn="l" pos="457200"/>
                <a:tab algn="l" pos="1371600"/>
                <a:tab algn="l" pos="2286000"/>
                <a:tab algn="l" pos="3200400"/>
                <a:tab algn="l" pos="4114800"/>
                <a:tab algn="l" pos="5029200"/>
                <a:tab algn="l" pos="5943600"/>
                <a:tab algn="l" pos="6858000"/>
                <a:tab algn="l" pos="7772400"/>
                <a:tab algn="l" pos="8686800"/>
                <a:tab algn="l" pos="9601200"/>
                <a:tab algn="l" pos="105156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urier New"/>
                <a:ea typeface="Droid Sans Fallback"/>
              </a:rPr>
              <a:t>  if ((in + 1) % n == out{  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864000" indent="-2160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457200"/>
                <a:tab algn="l" pos="1371600"/>
                <a:tab algn="l" pos="2286000"/>
                <a:tab algn="l" pos="3200400"/>
                <a:tab algn="l" pos="4114800"/>
                <a:tab algn="l" pos="5029200"/>
                <a:tab algn="l" pos="5943600"/>
                <a:tab algn="l" pos="6858000"/>
                <a:tab algn="l" pos="7772400"/>
                <a:tab algn="l" pos="8686800"/>
                <a:tab algn="l" pos="9601200"/>
                <a:tab algn="l" pos="10515600"/>
              </a:tabLst>
            </a:pPr>
            <a:r>
              <a:rPr b="0" lang="en-US" sz="1600" strike="noStrike" u="none">
                <a:solidFill>
                  <a:srgbClr val="666666"/>
                </a:solidFill>
                <a:effectLst/>
                <a:uFillTx/>
                <a:latin typeface="Courier New"/>
                <a:ea typeface="Droid Sans Fallback"/>
              </a:rPr>
              <a:t>// Buffer γεμάτος -    ξεκλείδωμα και αναμονή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AutoNum type="arabicPeriod"/>
              <a:tabLst>
                <a:tab algn="l" pos="457200"/>
                <a:tab algn="l" pos="1371600"/>
                <a:tab algn="l" pos="2286000"/>
                <a:tab algn="l" pos="3200400"/>
                <a:tab algn="l" pos="4114800"/>
                <a:tab algn="l" pos="5029200"/>
                <a:tab algn="l" pos="5943600"/>
                <a:tab algn="l" pos="6858000"/>
                <a:tab algn="l" pos="7772400"/>
                <a:tab algn="l" pos="8686800"/>
                <a:tab algn="l" pos="9601200"/>
                <a:tab algn="l" pos="105156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urier New"/>
                <a:ea typeface="Droid Sans Fallback"/>
              </a:rPr>
              <a:t>   </a:t>
            </a:r>
            <a:r>
              <a:rPr b="0" lang="en-US" sz="1600" strike="noStrike" u="none">
                <a:solidFill>
                  <a:srgbClr val="c9211e"/>
                </a:solidFill>
                <a:effectLst/>
                <a:uFillTx/>
                <a:latin typeface="Courier New"/>
                <a:ea typeface="Droid Sans Fallback"/>
              </a:rPr>
              <a:t>pthread_mutex_unlock(&amp;M);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urier New"/>
                <a:ea typeface="Droid Sans Fallback"/>
              </a:rPr>
              <a:t>  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AutoNum type="arabicPeriod"/>
              <a:tabLst>
                <a:tab algn="l" pos="457200"/>
                <a:tab algn="l" pos="1371600"/>
                <a:tab algn="l" pos="2286000"/>
                <a:tab algn="l" pos="3200400"/>
                <a:tab algn="l" pos="4114800"/>
                <a:tab algn="l" pos="5029200"/>
                <a:tab algn="l" pos="5943600"/>
                <a:tab algn="l" pos="6858000"/>
                <a:tab algn="l" pos="7772400"/>
                <a:tab algn="l" pos="8686800"/>
                <a:tab algn="l" pos="9601200"/>
                <a:tab algn="l" pos="105156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urier New"/>
                <a:ea typeface="Droid Sans Fallback"/>
              </a:rPr>
              <a:t>}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AutoNum type="arabicPeriod"/>
              <a:tabLst>
                <a:tab algn="l" pos="457200"/>
                <a:tab algn="l" pos="1371600"/>
                <a:tab algn="l" pos="2286000"/>
                <a:tab algn="l" pos="3200400"/>
                <a:tab algn="l" pos="4114800"/>
                <a:tab algn="l" pos="5029200"/>
                <a:tab algn="l" pos="5943600"/>
                <a:tab algn="l" pos="6858000"/>
                <a:tab algn="l" pos="7772400"/>
                <a:tab algn="l" pos="8686800"/>
                <a:tab algn="l" pos="9601200"/>
                <a:tab algn="l" pos="105156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urier New"/>
                <a:ea typeface="Droid Sans Fallback"/>
              </a:rPr>
              <a:t>  else {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AutoNum type="arabicPeriod"/>
              <a:tabLst>
                <a:tab algn="l" pos="457200"/>
                <a:tab algn="l" pos="1371600"/>
                <a:tab algn="l" pos="2286000"/>
                <a:tab algn="l" pos="3200400"/>
                <a:tab algn="l" pos="4114800"/>
                <a:tab algn="l" pos="5029200"/>
                <a:tab algn="l" pos="5943600"/>
                <a:tab algn="l" pos="6858000"/>
                <a:tab algn="l" pos="7772400"/>
                <a:tab algn="l" pos="8686800"/>
                <a:tab algn="l" pos="9601200"/>
                <a:tab algn="l" pos="105156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urier New"/>
                <a:ea typeface="Droid Sans Fallback"/>
              </a:rPr>
              <a:t>     break; </a:t>
            </a:r>
            <a:r>
              <a:rPr b="0" lang="en-US" sz="1600" strike="noStrike" u="none">
                <a:solidFill>
                  <a:srgbClr val="666666"/>
                </a:solidFill>
                <a:effectLst/>
                <a:uFillTx/>
                <a:latin typeface="Courier New"/>
                <a:ea typeface="Droid Sans Fallback"/>
              </a:rPr>
              <a:t>// Βρέθηκε χώρος, διατήρηση του lock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AutoNum type="arabicPeriod"/>
              <a:tabLst>
                <a:tab algn="l" pos="457200"/>
                <a:tab algn="l" pos="1371600"/>
                <a:tab algn="l" pos="2286000"/>
                <a:tab algn="l" pos="3200400"/>
                <a:tab algn="l" pos="4114800"/>
                <a:tab algn="l" pos="5029200"/>
                <a:tab algn="l" pos="5943600"/>
                <a:tab algn="l" pos="6858000"/>
                <a:tab algn="l" pos="7772400"/>
                <a:tab algn="l" pos="8686800"/>
                <a:tab algn="l" pos="9601200"/>
                <a:tab algn="l" pos="105156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urier New"/>
                <a:ea typeface="Droid Sans Fallback"/>
              </a:rPr>
              <a:t>  }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AutoNum type="arabicPeriod"/>
              <a:tabLst>
                <a:tab algn="l" pos="457200"/>
                <a:tab algn="l" pos="1371600"/>
                <a:tab algn="l" pos="2286000"/>
                <a:tab algn="l" pos="3200400"/>
                <a:tab algn="l" pos="4114800"/>
                <a:tab algn="l" pos="5029200"/>
                <a:tab algn="l" pos="5943600"/>
                <a:tab algn="l" pos="6858000"/>
                <a:tab algn="l" pos="7772400"/>
                <a:tab algn="l" pos="8686800"/>
                <a:tab algn="l" pos="9601200"/>
                <a:tab algn="l" pos="105156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urier New"/>
                <a:ea typeface="Droid Sans Fallback"/>
              </a:rPr>
              <a:t>    } </a:t>
            </a:r>
            <a:r>
              <a:rPr b="0" lang="en-US" sz="1600" strike="noStrike" u="none">
                <a:solidFill>
                  <a:srgbClr val="666666"/>
                </a:solidFill>
                <a:effectLst/>
                <a:uFillTx/>
                <a:latin typeface="Courier New"/>
                <a:ea typeface="Droid Sans Fallback"/>
              </a:rPr>
              <a:t>//Εσωτερικό while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AutoNum type="arabicPeriod"/>
              <a:tabLst>
                <a:tab algn="l" pos="457200"/>
                <a:tab algn="l" pos="1371600"/>
                <a:tab algn="l" pos="2286000"/>
                <a:tab algn="l" pos="3200400"/>
                <a:tab algn="l" pos="4114800"/>
                <a:tab algn="l" pos="5029200"/>
                <a:tab algn="l" pos="5943600"/>
                <a:tab algn="l" pos="6858000"/>
                <a:tab algn="l" pos="7772400"/>
                <a:tab algn="l" pos="8686800"/>
                <a:tab algn="l" pos="9601200"/>
                <a:tab algn="l" pos="105156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urier New"/>
                <a:ea typeface="Droid Sans Fallback"/>
              </a:rPr>
              <a:t>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AutoNum type="arabicPeriod"/>
              <a:tabLst>
                <a:tab algn="l" pos="457200"/>
                <a:tab algn="l" pos="1371600"/>
                <a:tab algn="l" pos="2286000"/>
                <a:tab algn="l" pos="3200400"/>
                <a:tab algn="l" pos="4114800"/>
                <a:tab algn="l" pos="5029200"/>
                <a:tab algn="l" pos="5943600"/>
                <a:tab algn="l" pos="6858000"/>
                <a:tab algn="l" pos="7772400"/>
                <a:tab algn="l" pos="8686800"/>
                <a:tab algn="l" pos="9601200"/>
                <a:tab algn="l" pos="105156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urier New"/>
                <a:ea typeface="Droid Sans Fallback"/>
              </a:rPr>
              <a:t>    b[in] = v;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AutoNum type="arabicPeriod"/>
              <a:tabLst>
                <a:tab algn="l" pos="457200"/>
                <a:tab algn="l" pos="1371600"/>
                <a:tab algn="l" pos="2286000"/>
                <a:tab algn="l" pos="3200400"/>
                <a:tab algn="l" pos="4114800"/>
                <a:tab algn="l" pos="5029200"/>
                <a:tab algn="l" pos="5943600"/>
                <a:tab algn="l" pos="6858000"/>
                <a:tab algn="l" pos="7772400"/>
                <a:tab algn="l" pos="8686800"/>
                <a:tab algn="l" pos="9601200"/>
                <a:tab algn="l" pos="105156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urier New"/>
                <a:ea typeface="Droid Sans Fallback"/>
              </a:rPr>
              <a:t>    in = (in + 1) % n;  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AutoNum type="arabicPeriod"/>
              <a:tabLst>
                <a:tab algn="l" pos="457200"/>
                <a:tab algn="l" pos="1371600"/>
                <a:tab algn="l" pos="2286000"/>
                <a:tab algn="l" pos="3200400"/>
                <a:tab algn="l" pos="4114800"/>
                <a:tab algn="l" pos="5029200"/>
                <a:tab algn="l" pos="5943600"/>
                <a:tab algn="l" pos="6858000"/>
                <a:tab algn="l" pos="7772400"/>
                <a:tab algn="l" pos="8686800"/>
                <a:tab algn="l" pos="9601200"/>
                <a:tab algn="l" pos="10515600"/>
              </a:tabLst>
            </a:pPr>
            <a:r>
              <a:rPr b="0" lang="en-US" sz="1600" strike="noStrike" u="none">
                <a:solidFill>
                  <a:srgbClr val="c9211e"/>
                </a:solidFill>
                <a:effectLst/>
                <a:uFillTx/>
                <a:latin typeface="Courier New"/>
                <a:ea typeface="Droid Sans Fallback"/>
              </a:rPr>
              <a:t> pthread_mutex_unlock(&amp;M);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AutoNum type="arabicPeriod"/>
              <a:tabLst>
                <a:tab algn="l" pos="457200"/>
                <a:tab algn="l" pos="1371600"/>
                <a:tab algn="l" pos="2286000"/>
                <a:tab algn="l" pos="3200400"/>
                <a:tab algn="l" pos="4114800"/>
                <a:tab algn="l" pos="5029200"/>
                <a:tab algn="l" pos="5943600"/>
                <a:tab algn="l" pos="6858000"/>
                <a:tab algn="l" pos="7772400"/>
                <a:tab algn="l" pos="8686800"/>
                <a:tab algn="l" pos="9601200"/>
                <a:tab algn="l" pos="105156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urier New"/>
                <a:ea typeface="Droid Sans Fallback"/>
              </a:rPr>
              <a:t>} </a:t>
            </a:r>
            <a:r>
              <a:rPr b="0" lang="en-US" sz="1600" strike="noStrike" u="none">
                <a:solidFill>
                  <a:srgbClr val="666666"/>
                </a:solidFill>
                <a:effectLst/>
                <a:uFillTx/>
                <a:latin typeface="Courier New"/>
                <a:ea typeface="Droid Sans Fallback"/>
              </a:rPr>
              <a:t>//Εξωτερικό while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6" name="Rectangle 2"/>
          <p:cNvSpPr/>
          <p:nvPr/>
        </p:nvSpPr>
        <p:spPr>
          <a:xfrm>
            <a:off x="4716360" y="5373720"/>
            <a:ext cx="4065840" cy="1191240"/>
          </a:xfrm>
          <a:prstGeom prst="rect">
            <a:avLst/>
          </a:prstGeom>
          <a:solidFill>
            <a:srgbClr val="ffffff"/>
          </a:solidFill>
          <a:ln w="25560">
            <a:solidFill>
              <a:srgbClr val="c0504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l-GR" sz="1800" strike="noStrike" u="none">
                <a:solidFill>
                  <a:srgbClr val="000000"/>
                </a:solidFill>
                <a:effectLst/>
                <a:uFillTx/>
                <a:latin typeface="Calibri"/>
                <a:ea typeface="Droid Sans Fallback"/>
              </a:rPr>
              <a:t>Το 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Calibri"/>
                <a:ea typeface="Droid Sans Fallback"/>
              </a:rPr>
              <a:t>“Spin lock”</a:t>
            </a:r>
            <a:r>
              <a:rPr b="1" lang="el-GR" sz="1800" strike="noStrike" u="none">
                <a:solidFill>
                  <a:srgbClr val="000000"/>
                </a:solidFill>
                <a:effectLst/>
                <a:uFillTx/>
                <a:latin typeface="Calibri"/>
                <a:ea typeface="Droid Sans Fallback"/>
              </a:rPr>
              <a:t> όμως </a:t>
            </a:r>
            <a:r>
              <a:rPr b="1" lang="el-GR" sz="1800" strike="noStrike" u="none">
                <a:solidFill>
                  <a:srgbClr val="c9211e"/>
                </a:solidFill>
                <a:effectLst/>
                <a:uFillTx/>
                <a:latin typeface="Calibri"/>
                <a:ea typeface="Droid Sans Fallback"/>
              </a:rPr>
              <a:t>παραμένει</a:t>
            </a:r>
            <a:r>
              <a:rPr b="1" lang="el-GR" sz="1800" strike="noStrike" u="none">
                <a:solidFill>
                  <a:srgbClr val="000000"/>
                </a:solidFill>
                <a:effectLst/>
                <a:uFillTx/>
                <a:latin typeface="Calibri"/>
                <a:ea typeface="Droid Sans Fallback"/>
              </a:rPr>
              <a:t>..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l-GR" sz="1800" strike="noStrike" u="none">
                <a:solidFill>
                  <a:srgbClr val="000000"/>
                </a:solidFill>
                <a:effectLst/>
                <a:uFillTx/>
                <a:latin typeface="Calibri"/>
                <a:ea typeface="Droid Sans Fallback"/>
              </a:rPr>
              <a:t>(και σπαταλάμε και μία θέση!)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7" name="Text Box 25"/>
          <p:cNvSpPr/>
          <p:nvPr/>
        </p:nvSpPr>
        <p:spPr>
          <a:xfrm>
            <a:off x="655308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AEB16695-3DAC-455B-8A2F-7B2D4AFED292}" type="slidenum">
              <a:rPr b="0" lang="el-GR" sz="1200" strike="noStrike" u="none">
                <a:solidFill>
                  <a:srgbClr val="898989"/>
                </a:solidFill>
                <a:effectLst/>
                <a:uFillTx/>
                <a:latin typeface="Calibri"/>
                <a:ea typeface="Droid Sans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-457200" y="274680"/>
            <a:ext cx="9829080" cy="1141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l-GR" sz="4000" strike="noStrike" u="none">
                <a:solidFill>
                  <a:srgbClr val="000000"/>
                </a:solidFill>
                <a:effectLst/>
                <a:uFillTx/>
                <a:latin typeface="Calibri"/>
                <a:ea typeface="Droid Sans"/>
              </a:rPr>
              <a:t>Λύση (?): Χρήση Mutex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9" name="Text Box 28"/>
          <p:cNvSpPr/>
          <p:nvPr/>
        </p:nvSpPr>
        <p:spPr>
          <a:xfrm>
            <a:off x="4572000" y="1268280"/>
            <a:ext cx="4572000" cy="5589720"/>
          </a:xfrm>
          <a:prstGeom prst="rect">
            <a:avLst/>
          </a:prstGeom>
          <a:solidFill>
            <a:srgbClr val="f2f2f2"/>
          </a:solidFill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108000" rIns="108000" tIns="108000" bIns="108000" anchor="t">
            <a:noAutofit/>
          </a:bodyPr>
          <a:p>
            <a:pPr marL="457200" indent="-457200" defTabSz="914400">
              <a:lnSpc>
                <a:spcPct val="100000"/>
              </a:lnSpc>
              <a:spcBef>
                <a:spcPts val="451"/>
              </a:spcBef>
              <a:buClr>
                <a:srgbClr val="000000"/>
              </a:buClr>
              <a:buFont typeface="Arial"/>
              <a:buChar char="•"/>
              <a:tabLst>
                <a:tab algn="l" pos="457200"/>
                <a:tab algn="l" pos="1371600"/>
                <a:tab algn="l" pos="2286000"/>
                <a:tab algn="l" pos="3200400"/>
                <a:tab algn="l" pos="4114800"/>
                <a:tab algn="l" pos="5029200"/>
                <a:tab algn="l" pos="5943600"/>
                <a:tab algn="l" pos="6858000"/>
                <a:tab algn="l" pos="7772400"/>
                <a:tab algn="l" pos="8686800"/>
                <a:tab algn="l" pos="9601200"/>
                <a:tab algn="l" pos="105156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Courier New"/>
                <a:ea typeface="Droid Sans Fallback"/>
              </a:rPr>
              <a:t>Consumer: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AutoNum type="arabicPeriod"/>
              <a:tabLst>
                <a:tab algn="l" pos="457200"/>
                <a:tab algn="l" pos="1371600"/>
                <a:tab algn="l" pos="2286000"/>
                <a:tab algn="l" pos="3200400"/>
                <a:tab algn="l" pos="4114800"/>
                <a:tab algn="l" pos="5029200"/>
                <a:tab algn="l" pos="5943600"/>
                <a:tab algn="l" pos="6858000"/>
                <a:tab algn="l" pos="7772400"/>
                <a:tab algn="l" pos="8686800"/>
                <a:tab algn="l" pos="9601200"/>
                <a:tab algn="l" pos="10515600"/>
              </a:tabLst>
            </a:pPr>
            <a:r>
              <a:rPr b="0" lang="en-US" sz="1500" strike="noStrike" u="none">
                <a:solidFill>
                  <a:srgbClr val="000000"/>
                </a:solidFill>
                <a:effectLst/>
                <a:uFillTx/>
                <a:latin typeface="Courier New"/>
                <a:ea typeface="Droid Sans Fallback"/>
              </a:rPr>
              <a:t>while (true) {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AutoNum type="arabicPeriod"/>
              <a:tabLst>
                <a:tab algn="l" pos="457200"/>
                <a:tab algn="l" pos="1371600"/>
                <a:tab algn="l" pos="2286000"/>
                <a:tab algn="l" pos="3200400"/>
                <a:tab algn="l" pos="4114800"/>
                <a:tab algn="l" pos="5029200"/>
                <a:tab algn="l" pos="5943600"/>
                <a:tab algn="l" pos="6858000"/>
                <a:tab algn="l" pos="7772400"/>
                <a:tab algn="l" pos="8686800"/>
                <a:tab algn="l" pos="9601200"/>
                <a:tab algn="l" pos="10515600"/>
              </a:tabLst>
            </a:pPr>
            <a:r>
              <a:rPr b="0" lang="en-US" sz="1500" strike="noStrike" u="none">
                <a:solidFill>
                  <a:srgbClr val="000000"/>
                </a:solidFill>
                <a:effectLst/>
                <a:uFillTx/>
                <a:latin typeface="Courier New"/>
                <a:ea typeface="Droid Sans Fallback"/>
              </a:rPr>
              <a:t>  while (true) {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AutoNum type="arabicPeriod"/>
              <a:tabLst>
                <a:tab algn="l" pos="457200"/>
                <a:tab algn="l" pos="1371600"/>
                <a:tab algn="l" pos="2286000"/>
                <a:tab algn="l" pos="3200400"/>
                <a:tab algn="l" pos="4114800"/>
                <a:tab algn="l" pos="5029200"/>
                <a:tab algn="l" pos="5943600"/>
                <a:tab algn="l" pos="6858000"/>
                <a:tab algn="l" pos="7772400"/>
                <a:tab algn="l" pos="8686800"/>
                <a:tab algn="l" pos="9601200"/>
                <a:tab algn="l" pos="10515600"/>
              </a:tabLst>
            </a:pPr>
            <a:r>
              <a:rPr b="0" lang="en-US" sz="1500" strike="noStrike" u="none">
                <a:solidFill>
                  <a:srgbClr val="000000"/>
                </a:solidFill>
                <a:effectLst/>
                <a:uFillTx/>
                <a:latin typeface="Courier New"/>
                <a:ea typeface="Droid Sans Fallback"/>
              </a:rPr>
              <a:t>    </a:t>
            </a:r>
            <a:r>
              <a:rPr b="0" lang="en-US" sz="1500" strike="noStrike" u="none">
                <a:solidFill>
                  <a:srgbClr val="ff0000"/>
                </a:solidFill>
                <a:effectLst/>
                <a:uFillTx/>
                <a:latin typeface="Courier New"/>
                <a:ea typeface="Droid Sans Fallback"/>
              </a:rPr>
              <a:t>pthread_mutex_lock(&amp;M);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AutoNum type="arabicPeriod"/>
              <a:tabLst>
                <a:tab algn="l" pos="457200"/>
                <a:tab algn="l" pos="1371600"/>
                <a:tab algn="l" pos="2286000"/>
                <a:tab algn="l" pos="3200400"/>
                <a:tab algn="l" pos="4114800"/>
                <a:tab algn="l" pos="5029200"/>
                <a:tab algn="l" pos="5943600"/>
                <a:tab algn="l" pos="6858000"/>
                <a:tab algn="l" pos="7772400"/>
                <a:tab algn="l" pos="8686800"/>
                <a:tab algn="l" pos="9601200"/>
                <a:tab algn="l" pos="10515600"/>
              </a:tabLst>
            </a:pPr>
            <a:r>
              <a:rPr b="0" lang="en-US" sz="1500" strike="noStrike" u="none">
                <a:solidFill>
                  <a:srgbClr val="000000"/>
                </a:solidFill>
                <a:effectLst/>
                <a:uFillTx/>
                <a:latin typeface="Courier New"/>
                <a:ea typeface="Droid Sans Fallback"/>
              </a:rPr>
              <a:t>    if (in == out) {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AutoNum type="arabicPeriod"/>
              <a:tabLst>
                <a:tab algn="l" pos="457200"/>
                <a:tab algn="l" pos="1371600"/>
                <a:tab algn="l" pos="2286000"/>
                <a:tab algn="l" pos="3200400"/>
                <a:tab algn="l" pos="4114800"/>
                <a:tab algn="l" pos="5029200"/>
                <a:tab algn="l" pos="5943600"/>
                <a:tab algn="l" pos="6858000"/>
                <a:tab algn="l" pos="7772400"/>
                <a:tab algn="l" pos="8686800"/>
                <a:tab algn="l" pos="9601200"/>
                <a:tab algn="l" pos="10515600"/>
              </a:tabLst>
            </a:pPr>
            <a:r>
              <a:rPr b="0" lang="en-US" sz="1500" strike="noStrike" u="none">
                <a:solidFill>
                  <a:srgbClr val="000000"/>
                </a:solidFill>
                <a:effectLst/>
                <a:uFillTx/>
                <a:latin typeface="Courier New"/>
                <a:ea typeface="Droid Sans Fallback"/>
              </a:rPr>
              <a:t>      </a:t>
            </a:r>
            <a:r>
              <a:rPr b="0" lang="en-US" sz="1500" strike="noStrike" u="none">
                <a:solidFill>
                  <a:srgbClr val="666666"/>
                </a:solidFill>
                <a:effectLst/>
                <a:uFillTx/>
                <a:latin typeface="Courier New"/>
                <a:ea typeface="Droid Sans Fallback"/>
              </a:rPr>
              <a:t>// Buffer άδειος -    ξεκλείδωμα και αναμονή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AutoNum type="arabicPeriod"/>
              <a:tabLst>
                <a:tab algn="l" pos="457200"/>
                <a:tab algn="l" pos="1371600"/>
                <a:tab algn="l" pos="2286000"/>
                <a:tab algn="l" pos="3200400"/>
                <a:tab algn="l" pos="4114800"/>
                <a:tab algn="l" pos="5029200"/>
                <a:tab algn="l" pos="5943600"/>
                <a:tab algn="l" pos="6858000"/>
                <a:tab algn="l" pos="7772400"/>
                <a:tab algn="l" pos="8686800"/>
                <a:tab algn="l" pos="9601200"/>
                <a:tab algn="l" pos="10515600"/>
              </a:tabLst>
            </a:pPr>
            <a:r>
              <a:rPr b="0" lang="en-US" sz="1500" strike="noStrike" u="none">
                <a:solidFill>
                  <a:srgbClr val="000000"/>
                </a:solidFill>
                <a:effectLst/>
                <a:uFillTx/>
                <a:latin typeface="Courier New"/>
                <a:ea typeface="Droid Sans Fallback"/>
              </a:rPr>
              <a:t>      </a:t>
            </a:r>
            <a:r>
              <a:rPr b="0" lang="en-US" sz="1500" strike="noStrike" u="none">
                <a:solidFill>
                  <a:srgbClr val="ff0000"/>
                </a:solidFill>
                <a:effectLst/>
                <a:uFillTx/>
                <a:latin typeface="Courier New"/>
                <a:ea typeface="Droid Sans Fallback"/>
              </a:rPr>
              <a:t>pthread_mutex_unlock(&amp;M);</a:t>
            </a:r>
            <a:r>
              <a:rPr b="0" lang="en-US" sz="1500" strike="noStrike" u="none">
                <a:solidFill>
                  <a:srgbClr val="000000"/>
                </a:solidFill>
                <a:effectLst/>
                <a:uFillTx/>
                <a:latin typeface="Courier New"/>
                <a:ea typeface="Droid Sans Fallback"/>
              </a:rPr>
              <a:t> 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AutoNum type="arabicPeriod"/>
              <a:tabLst>
                <a:tab algn="l" pos="457200"/>
                <a:tab algn="l" pos="1371600"/>
                <a:tab algn="l" pos="2286000"/>
                <a:tab algn="l" pos="3200400"/>
                <a:tab algn="l" pos="4114800"/>
                <a:tab algn="l" pos="5029200"/>
                <a:tab algn="l" pos="5943600"/>
                <a:tab algn="l" pos="6858000"/>
                <a:tab algn="l" pos="7772400"/>
                <a:tab algn="l" pos="8686800"/>
                <a:tab algn="l" pos="9601200"/>
                <a:tab algn="l" pos="10515600"/>
              </a:tabLst>
            </a:pPr>
            <a:r>
              <a:rPr b="0" lang="en-US" sz="1500" strike="noStrike" u="none">
                <a:solidFill>
                  <a:srgbClr val="000000"/>
                </a:solidFill>
                <a:effectLst/>
                <a:uFillTx/>
                <a:latin typeface="Courier New"/>
                <a:ea typeface="Droid Sans Fallback"/>
              </a:rPr>
              <a:t>        } 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AutoNum type="arabicPeriod"/>
              <a:tabLst>
                <a:tab algn="l" pos="457200"/>
                <a:tab algn="l" pos="1371600"/>
                <a:tab algn="l" pos="2286000"/>
                <a:tab algn="l" pos="3200400"/>
                <a:tab algn="l" pos="4114800"/>
                <a:tab algn="l" pos="5029200"/>
                <a:tab algn="l" pos="5943600"/>
                <a:tab algn="l" pos="6858000"/>
                <a:tab algn="l" pos="7772400"/>
                <a:tab algn="l" pos="8686800"/>
                <a:tab algn="l" pos="9601200"/>
                <a:tab algn="l" pos="10515600"/>
              </a:tabLst>
            </a:pPr>
            <a:r>
              <a:rPr b="0" lang="en-US" sz="1500" strike="noStrike" u="none">
                <a:solidFill>
                  <a:srgbClr val="000000"/>
                </a:solidFill>
                <a:effectLst/>
                <a:uFillTx/>
                <a:latin typeface="Courier New"/>
                <a:ea typeface="Droid Sans Fallback"/>
              </a:rPr>
              <a:t>     else {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AutoNum type="arabicPeriod"/>
              <a:tabLst>
                <a:tab algn="l" pos="457200"/>
                <a:tab algn="l" pos="1371600"/>
                <a:tab algn="l" pos="2286000"/>
                <a:tab algn="l" pos="3200400"/>
                <a:tab algn="l" pos="4114800"/>
                <a:tab algn="l" pos="5029200"/>
                <a:tab algn="l" pos="5943600"/>
                <a:tab algn="l" pos="6858000"/>
                <a:tab algn="l" pos="7772400"/>
                <a:tab algn="l" pos="8686800"/>
                <a:tab algn="l" pos="9601200"/>
                <a:tab algn="l" pos="10515600"/>
              </a:tabLst>
            </a:pPr>
            <a:r>
              <a:rPr b="0" lang="en-US" sz="1500" strike="noStrike" u="none">
                <a:solidFill>
                  <a:srgbClr val="666666"/>
                </a:solidFill>
                <a:effectLst/>
                <a:uFillTx/>
                <a:latin typeface="Courier New"/>
                <a:ea typeface="Droid Sans Fallback"/>
              </a:rPr>
              <a:t>// Υπάρχουν δεδομένα, διατήρηση του lock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AutoNum type="arabicPeriod"/>
              <a:tabLst>
                <a:tab algn="l" pos="457200"/>
                <a:tab algn="l" pos="1371600"/>
                <a:tab algn="l" pos="2286000"/>
                <a:tab algn="l" pos="3200400"/>
                <a:tab algn="l" pos="4114800"/>
                <a:tab algn="l" pos="5029200"/>
                <a:tab algn="l" pos="5943600"/>
                <a:tab algn="l" pos="6858000"/>
                <a:tab algn="l" pos="7772400"/>
                <a:tab algn="l" pos="8686800"/>
                <a:tab algn="l" pos="9601200"/>
                <a:tab algn="l" pos="10515600"/>
              </a:tabLst>
            </a:pPr>
            <a:r>
              <a:rPr b="0" lang="en-US" sz="1500" strike="noStrike" u="none">
                <a:solidFill>
                  <a:srgbClr val="000000"/>
                </a:solidFill>
                <a:effectLst/>
                <a:uFillTx/>
                <a:latin typeface="Courier New"/>
                <a:ea typeface="Droid Sans Fallback"/>
              </a:rPr>
              <a:t>       break; 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AutoNum type="arabicPeriod"/>
              <a:tabLst>
                <a:tab algn="l" pos="457200"/>
                <a:tab algn="l" pos="1371600"/>
                <a:tab algn="l" pos="2286000"/>
                <a:tab algn="l" pos="3200400"/>
                <a:tab algn="l" pos="4114800"/>
                <a:tab algn="l" pos="5029200"/>
                <a:tab algn="l" pos="5943600"/>
                <a:tab algn="l" pos="6858000"/>
                <a:tab algn="l" pos="7772400"/>
                <a:tab algn="l" pos="8686800"/>
                <a:tab algn="l" pos="9601200"/>
                <a:tab algn="l" pos="10515600"/>
              </a:tabLst>
            </a:pPr>
            <a:r>
              <a:rPr b="0" lang="en-US" sz="1500" strike="noStrike" u="none">
                <a:solidFill>
                  <a:srgbClr val="000000"/>
                </a:solidFill>
                <a:effectLst/>
                <a:uFillTx/>
                <a:latin typeface="Courier New"/>
                <a:ea typeface="Droid Sans Fallback"/>
              </a:rPr>
              <a:t>     }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AutoNum type="arabicPeriod"/>
              <a:tabLst>
                <a:tab algn="l" pos="457200"/>
                <a:tab algn="l" pos="1371600"/>
                <a:tab algn="l" pos="2286000"/>
                <a:tab algn="l" pos="3200400"/>
                <a:tab algn="l" pos="4114800"/>
                <a:tab algn="l" pos="5029200"/>
                <a:tab algn="l" pos="5943600"/>
                <a:tab algn="l" pos="6858000"/>
                <a:tab algn="l" pos="7772400"/>
                <a:tab algn="l" pos="8686800"/>
                <a:tab algn="l" pos="9601200"/>
                <a:tab algn="l" pos="105156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urier New"/>
                <a:ea typeface="Droid Sans Fallback"/>
              </a:rPr>
              <a:t>   }</a:t>
            </a:r>
            <a:r>
              <a:rPr b="0" lang="en-US" sz="1200" strike="noStrike" u="none">
                <a:solidFill>
                  <a:srgbClr val="666666"/>
                </a:solidFill>
                <a:effectLst/>
                <a:uFillTx/>
                <a:latin typeface="Courier New"/>
                <a:ea typeface="Droid Sans Fallback"/>
              </a:rPr>
              <a:t>/* κατανάλωση αντικειμένου w */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AutoNum type="arabicPeriod"/>
              <a:tabLst>
                <a:tab algn="l" pos="457200"/>
                <a:tab algn="l" pos="1371600"/>
                <a:tab algn="l" pos="2286000"/>
                <a:tab algn="l" pos="3200400"/>
                <a:tab algn="l" pos="4114800"/>
                <a:tab algn="l" pos="5029200"/>
                <a:tab algn="l" pos="5943600"/>
                <a:tab algn="l" pos="6858000"/>
                <a:tab algn="l" pos="7772400"/>
                <a:tab algn="l" pos="8686800"/>
                <a:tab algn="l" pos="9601200"/>
                <a:tab algn="l" pos="10515600"/>
              </a:tabLst>
            </a:pPr>
            <a:r>
              <a:rPr b="0" lang="en-US" sz="1500" strike="noStrike" u="none">
                <a:solidFill>
                  <a:srgbClr val="000000"/>
                </a:solidFill>
                <a:effectLst/>
                <a:uFillTx/>
                <a:latin typeface="Courier New"/>
                <a:ea typeface="Droid Sans Fallback"/>
              </a:rPr>
              <a:t>    w = b[out];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AutoNum type="arabicPeriod"/>
              <a:tabLst>
                <a:tab algn="l" pos="457200"/>
                <a:tab algn="l" pos="1371600"/>
                <a:tab algn="l" pos="2286000"/>
                <a:tab algn="l" pos="3200400"/>
                <a:tab algn="l" pos="4114800"/>
                <a:tab algn="l" pos="5029200"/>
                <a:tab algn="l" pos="5943600"/>
                <a:tab algn="l" pos="6858000"/>
                <a:tab algn="l" pos="7772400"/>
                <a:tab algn="l" pos="8686800"/>
                <a:tab algn="l" pos="9601200"/>
                <a:tab algn="l" pos="10515600"/>
              </a:tabLst>
            </a:pPr>
            <a:r>
              <a:rPr b="0" lang="en-US" sz="1500" strike="noStrike" u="none">
                <a:solidFill>
                  <a:srgbClr val="000000"/>
                </a:solidFill>
                <a:effectLst/>
                <a:uFillTx/>
                <a:latin typeface="Courier New"/>
                <a:ea typeface="Droid Sans Fallback"/>
              </a:rPr>
              <a:t>    out = (out + 1) % n;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AutoNum type="arabicPeriod"/>
              <a:tabLst>
                <a:tab algn="l" pos="457200"/>
                <a:tab algn="l" pos="1371600"/>
                <a:tab algn="l" pos="2286000"/>
                <a:tab algn="l" pos="3200400"/>
                <a:tab algn="l" pos="4114800"/>
                <a:tab algn="l" pos="5029200"/>
                <a:tab algn="l" pos="5943600"/>
                <a:tab algn="l" pos="6858000"/>
                <a:tab algn="l" pos="7772400"/>
                <a:tab algn="l" pos="8686800"/>
                <a:tab algn="l" pos="9601200"/>
                <a:tab algn="l" pos="10515600"/>
              </a:tabLst>
            </a:pPr>
            <a:r>
              <a:rPr b="0" lang="en-US" sz="1500" strike="noStrike" u="none">
                <a:solidFill>
                  <a:srgbClr val="000000"/>
                </a:solidFill>
                <a:effectLst/>
                <a:uFillTx/>
                <a:latin typeface="Courier New"/>
                <a:ea typeface="Droid Sans Fallback"/>
              </a:rPr>
              <a:t>    </a:t>
            </a:r>
            <a:r>
              <a:rPr b="0" lang="en-US" sz="1500" strike="noStrike" u="none">
                <a:solidFill>
                  <a:srgbClr val="ff0000"/>
                </a:solidFill>
                <a:effectLst/>
                <a:uFillTx/>
                <a:latin typeface="Courier New"/>
                <a:ea typeface="Droid Sans Fallback"/>
              </a:rPr>
              <a:t>pthread_mutex_unlo</a:t>
            </a:r>
            <a:r>
              <a:rPr b="0" lang="en-US" sz="1600" strike="noStrike" u="none">
                <a:solidFill>
                  <a:srgbClr val="ff0000"/>
                </a:solidFill>
                <a:effectLst/>
                <a:uFillTx/>
                <a:latin typeface="Courier New"/>
                <a:ea typeface="Droid Sans Fallback"/>
              </a:rPr>
              <a:t>ck(&amp;M);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urier New"/>
                <a:ea typeface="Droid Sans Fallback"/>
              </a:rPr>
              <a:t> 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AutoNum type="arabicPeriod"/>
              <a:tabLst>
                <a:tab algn="l" pos="457200"/>
                <a:tab algn="l" pos="1371600"/>
                <a:tab algn="l" pos="2286000"/>
                <a:tab algn="l" pos="3200400"/>
                <a:tab algn="l" pos="4114800"/>
                <a:tab algn="l" pos="5029200"/>
                <a:tab algn="l" pos="5943600"/>
                <a:tab algn="l" pos="6858000"/>
                <a:tab algn="l" pos="7772400"/>
                <a:tab algn="l" pos="8686800"/>
                <a:tab algn="l" pos="9601200"/>
                <a:tab algn="l" pos="105156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urier New"/>
                <a:ea typeface="Droid Sans Fallback"/>
              </a:rPr>
              <a:t>}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4" dur="indefinite" restart="never" nodeType="tmRoot">
          <p:childTnLst>
            <p:seq>
              <p:cTn id="35" dur="indefinite" nodeType="mainSeq">
                <p:childTnLst>
                  <p:par>
                    <p:cTn id="36" nodeType="clickEffect" fill="hold">
                      <p:stCondLst>
                        <p:cond delay="indefinite"/>
                      </p:stCondLst>
                      <p:childTnLst>
                        <p:par>
                          <p:cTn id="3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clickEffect" fill="hold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0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1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-228600" y="274680"/>
            <a:ext cx="9600480" cy="1141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l-GR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Condition Variables</a:t>
            </a:r>
            <a:r>
              <a:rPr b="1" lang="en-US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(1 </a:t>
            </a:r>
            <a:r>
              <a:rPr b="1" lang="el-GR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από 2)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85000" lnSpcReduction="19999"/>
          </a:bodyPr>
          <a:p>
            <a:pPr marL="343080" indent="-343080" defTabSz="91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Βασική ιδέα: </a:t>
            </a: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to </a:t>
            </a:r>
            <a:r>
              <a:rPr b="0" lang="el-G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thread Α παραμένει αδρανές όσο κάποια συνθήκη είναι αναληθής (false)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Κάποια στιγμή ένα άλλο thread θα αλλάξει την συνθήκη και θα στείλει σήμα στο αδρανές thread A ότι μπορεί να συνεχίσει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Συνεπώς, έχουμε άμεση επικοινωνία μεταξύ νημάτων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Και εδώ χρησιμοποιούμε ένα αντικείμενο pthread_mutex_t, έστω lock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Επιπλέον, χρησιμοποιούμε ένα αντικείμενο τύπου pthread_cond_t, έστω cond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2" name="Text Box 17"/>
          <p:cNvSpPr/>
          <p:nvPr/>
        </p:nvSpPr>
        <p:spPr>
          <a:xfrm>
            <a:off x="0" y="0"/>
            <a:ext cx="360" cy="19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9000" bIns="0" anchor="t">
            <a:noAutofit/>
          </a:bodyPr>
          <a:p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3" name="Text Box 19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1DC86F4B-8E34-4F4E-8D99-C80D397AAB79}" type="slidenum">
              <a:rPr b="0" lang="el-GR" sz="1400" strike="noStrike" u="none">
                <a:solidFill>
                  <a:srgbClr val="000000"/>
                </a:solidFill>
                <a:effectLst/>
                <a:uFillTx/>
                <a:latin typeface="Calibri"/>
                <a:ea typeface="Droid Sans Fallback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-228600" y="274680"/>
            <a:ext cx="9600480" cy="1141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l-GR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Condition Variables</a:t>
            </a:r>
            <a:r>
              <a:rPr b="1" lang="en-US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(</a:t>
            </a:r>
            <a:r>
              <a:rPr b="1" lang="el-GR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2</a:t>
            </a:r>
            <a:r>
              <a:rPr b="1" lang="en-US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b="1" lang="el-GR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από 2)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55000" lnSpcReduction="19999"/>
          </a:bodyPr>
          <a:p>
            <a:pPr marL="343080" indent="-343080" defTabSz="91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Τα νήματα κάνουν lock &amp; unlock το mutex που σχετίζεται με τον πόρο.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Το 1ο νήμα, που θα περιμένει, καλεί την pthread_cond_wait(cond, lock) μέσα σε loop, προς αποφυγήν spurious wakeups.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Η pthread_cond_wait() αποδεσμεύει το mutex και έτσι το 2ο νήμα αποκτά πρόσβαση.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To 2ο νήμα αλλάζει την συνθήκη, καλεί την pthread_cond_sig</a:t>
            </a: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n</a:t>
            </a:r>
            <a:r>
              <a:rPr b="0" lang="el-G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al(cond) και απελευθερώνει το lock και αργότερα και το </a:t>
            </a: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mutex.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To 1o νήμα συνεχίζει. Χρησιμοποιεί τον πόρο και απελευθερώνει το mutex.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* pthread_cond_broadcast() αντί του pthread_cond_signal() όταν θέλω να ξυπνήσω πολλά νήματα!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–"/>
            </a:pPr>
            <a:r>
              <a:rPr b="0" lang="el-GR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Για παράδειγμα, όταν περιμένουν για διαφορετικό πλήθος πόρων.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–"/>
            </a:pPr>
            <a:r>
              <a:rPr b="0" lang="el-GR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Άρα πρέπει όλα να δοκιμάσουν αν ικανοποιείται η συνθήκη τους.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6" name="Text Box 20"/>
          <p:cNvSpPr/>
          <p:nvPr/>
        </p:nvSpPr>
        <p:spPr>
          <a:xfrm>
            <a:off x="0" y="0"/>
            <a:ext cx="360" cy="19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9000" bIns="0" anchor="t">
            <a:noAutofit/>
          </a:bodyPr>
          <a:p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7" name="Text Box 21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F533CE1B-82CD-4F3C-96C6-04C12D2BCB3F}" type="slidenum">
              <a:rPr b="0" lang="el-GR" sz="1400" strike="noStrike" u="none">
                <a:solidFill>
                  <a:srgbClr val="000000"/>
                </a:solidFill>
                <a:effectLst/>
                <a:uFillTx/>
                <a:latin typeface="Calibri"/>
                <a:ea typeface="Droid Sans Fallback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-228600" y="-121320"/>
            <a:ext cx="9371880" cy="1141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92500" lnSpcReduction="9999"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l-GR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Παράδειγμα Condition Variable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9" name="PlaceHolder 2"/>
          <p:cNvSpPr>
            <a:spLocks noGrp="1"/>
          </p:cNvSpPr>
          <p:nvPr>
            <p:ph/>
          </p:nvPr>
        </p:nvSpPr>
        <p:spPr>
          <a:xfrm>
            <a:off x="4788000" y="1413000"/>
            <a:ext cx="4113720" cy="5039280"/>
          </a:xfrm>
          <a:prstGeom prst="rect">
            <a:avLst/>
          </a:prstGeom>
          <a:solidFill>
            <a:srgbClr val="e6e6e6"/>
          </a:solidFill>
          <a:ln w="0">
            <a:noFill/>
          </a:ln>
        </p:spPr>
        <p:txBody>
          <a:bodyPr lIns="0" rIns="0" tIns="0" bIns="0" anchor="t">
            <a:normAutofit lnSpcReduction="9999"/>
          </a:bodyPr>
          <a:p>
            <a:pPr marL="431640" indent="-3240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OpenSymbol"/>
              <a:buAutoNum type="arabicPeriod" startAt="16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</a:tabLst>
            </a:pPr>
            <a:r>
              <a:rPr b="0" lang="el-GR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void *f1(void* </a:t>
            </a: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unused</a:t>
            </a:r>
            <a:r>
              <a:rPr b="0" lang="el-GR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){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1640" indent="-3240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OpenSymbol"/>
              <a:buAutoNum type="arabicPeriod" startAt="14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</a:tabLst>
            </a:pPr>
            <a:r>
              <a:rPr b="0" lang="el-GR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 pthread_mutex_lock(&amp;lock);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1640" indent="-3240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OpenSymbol"/>
              <a:buAutoNum type="arabicPeriod" startAt="14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</a:tabLst>
            </a:pPr>
            <a:r>
              <a:rPr b="0" lang="el-GR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 while (counter==0)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1640" indent="-324000" defTabSz="914400">
              <a:lnSpc>
                <a:spcPct val="100000"/>
              </a:lnSpc>
              <a:spcBef>
                <a:spcPts val="320"/>
              </a:spcBef>
              <a:buClr>
                <a:srgbClr val="ff3333"/>
              </a:buClr>
              <a:buFont typeface="OpenSymbol"/>
              <a:buAutoNum type="arabicPeriod" startAt="14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</a:tabLst>
            </a:pPr>
            <a:r>
              <a:rPr b="0" lang="el-GR" sz="1600" strike="noStrike" u="none">
                <a:solidFill>
                  <a:srgbClr val="ff3333"/>
                </a:solidFill>
                <a:effectLst/>
                <a:uFillTx/>
                <a:latin typeface="Calibri"/>
              </a:rPr>
              <a:t>        pthread_cond_wait(&amp;cond, &amp;lock);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1640" indent="-3240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OpenSymbol"/>
              <a:buAutoNum type="arabicPeriod" startAt="14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</a:tabLst>
            </a:pPr>
            <a:r>
              <a:rPr b="0" lang="el-GR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 counter = 5000 / counter;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1640" indent="-3240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OpenSymbol"/>
              <a:buAutoNum type="arabicPeriod" startAt="14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</a:tabLst>
            </a:pPr>
            <a:r>
              <a:rPr b="0" lang="el-GR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 printf("New counter: %d\n", counter);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1640" indent="-3240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OpenSymbol"/>
              <a:buAutoNum type="arabicPeriod" startAt="14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</a:tabLst>
            </a:pPr>
            <a:r>
              <a:rPr b="0" lang="el-GR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 pthread_mutex_unlock(&amp;lock);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1640" indent="-3240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OpenSymbol"/>
              <a:buAutoNum type="arabicPeriod" startAt="14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</a:tabLst>
            </a:pPr>
            <a:r>
              <a:rPr b="0" lang="el-GR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 return NULL; } //end f1()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320"/>
              </a:spcBef>
              <a:buNone/>
              <a:tabLst>
                <a:tab algn="l" pos="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1640" indent="-3240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OpenSymbol"/>
              <a:buAutoNum type="arabicPeriod" startAt="14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</a:tabLst>
            </a:pPr>
            <a:r>
              <a:rPr b="0" lang="el-GR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void *f2(void*</a:t>
            </a: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unused</a:t>
            </a:r>
            <a:r>
              <a:rPr b="0" lang="el-GR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){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1640" indent="-3240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OpenSymbol"/>
              <a:buAutoNum type="arabicPeriod" startAt="14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</a:tabLst>
            </a:pPr>
            <a:r>
              <a:rPr b="0" lang="el-GR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  pthread_mutex_lock(&amp;lock);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1640" indent="-3240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OpenSymbol"/>
              <a:buAutoNum type="arabicPeriod" startAt="14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</a:tabLst>
            </a:pPr>
            <a:r>
              <a:rPr b="0" lang="el-GR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  counter = 1000;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1640" indent="-3240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OpenSymbol"/>
              <a:buAutoNum type="arabicPeriod" startAt="14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</a:tabLst>
            </a:pPr>
            <a:r>
              <a:rPr b="0" lang="el-GR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  printf("First update</a:t>
            </a: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: %d</a:t>
            </a:r>
            <a:r>
              <a:rPr b="0" lang="el-GR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\n"</a:t>
            </a: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,counter</a:t>
            </a:r>
            <a:r>
              <a:rPr b="0" lang="el-GR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);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1640" indent="-324000" defTabSz="914400">
              <a:lnSpc>
                <a:spcPct val="100000"/>
              </a:lnSpc>
              <a:spcBef>
                <a:spcPts val="320"/>
              </a:spcBef>
              <a:buClr>
                <a:srgbClr val="ff3333"/>
              </a:buClr>
              <a:buFont typeface="OpenSymbol"/>
              <a:buAutoNum type="arabicPeriod" startAt="14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</a:tabLst>
            </a:pPr>
            <a:r>
              <a:rPr b="0" lang="el-GR" sz="1600" strike="noStrike" u="none">
                <a:solidFill>
                  <a:srgbClr val="ff3333"/>
                </a:solidFill>
                <a:effectLst/>
                <a:uFillTx/>
                <a:latin typeface="Calibri"/>
              </a:rPr>
              <a:t>   pthread_cond_signal(&amp;cond);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1640" indent="-3240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OpenSymbol"/>
              <a:buAutoNum type="arabicPeriod" startAt="14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</a:tabLst>
            </a:pPr>
            <a:r>
              <a:rPr b="0" lang="el-GR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  pthread_mutex_unlock(&amp;lock);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1640" indent="-3240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OpenSymbol"/>
              <a:buAutoNum type="arabicPeriod" startAt="14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</a:tabLst>
            </a:pPr>
            <a:r>
              <a:rPr b="0" lang="el-GR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  return NULL; } //end f2()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0" name="PlaceHolder 3"/>
          <p:cNvSpPr>
            <a:spLocks noGrp="1"/>
          </p:cNvSpPr>
          <p:nvPr>
            <p:ph/>
          </p:nvPr>
        </p:nvSpPr>
        <p:spPr>
          <a:xfrm>
            <a:off x="395640" y="1413000"/>
            <a:ext cx="4110480" cy="5039280"/>
          </a:xfrm>
          <a:prstGeom prst="rect">
            <a:avLst/>
          </a:prstGeom>
          <a:solidFill>
            <a:srgbClr val="e6e6e6"/>
          </a:solidFill>
          <a:ln w="0">
            <a:noFill/>
          </a:ln>
        </p:spPr>
        <p:txBody>
          <a:bodyPr lIns="0" rIns="0" tIns="0" bIns="0" anchor="t">
            <a:noAutofit/>
          </a:bodyPr>
          <a:p>
            <a:pPr marL="450720" indent="-34308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OpenSymbol"/>
              <a:buAutoNum type="arabicPeriod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</a:tabLst>
            </a:pPr>
            <a:r>
              <a:rPr b="0" lang="el-GR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#include &lt;stdio.h&gt;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0720" indent="-34308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OpenSymbol"/>
              <a:buAutoNum type="arabicPeriod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</a:tabLst>
            </a:pPr>
            <a:r>
              <a:rPr b="0" lang="el-GR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#include &lt;pthread.h&gt;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0720" indent="-34308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OpenSymbol"/>
              <a:buAutoNum type="arabicPeriod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</a:tabLst>
            </a:pPr>
            <a:r>
              <a:rPr b="0" lang="el-GR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int counter = 0;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0720" indent="-34308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OpenSymbol"/>
              <a:buAutoNum type="arabicPeriod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</a:tabLst>
            </a:pPr>
            <a:r>
              <a:rPr b="0" lang="el-GR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pthread_mutex_t lock;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0720" indent="-343080" defTabSz="914400">
              <a:lnSpc>
                <a:spcPct val="100000"/>
              </a:lnSpc>
              <a:spcBef>
                <a:spcPts val="320"/>
              </a:spcBef>
              <a:buClr>
                <a:srgbClr val="ff3333"/>
              </a:buClr>
              <a:buFont typeface="OpenSymbol"/>
              <a:buAutoNum type="arabicPeriod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</a:tabLst>
            </a:pPr>
            <a:r>
              <a:rPr b="0" lang="el-GR" sz="1600" strike="noStrike" u="none">
                <a:solidFill>
                  <a:srgbClr val="ff3333"/>
                </a:solidFill>
                <a:effectLst/>
                <a:uFillTx/>
                <a:latin typeface="Calibri"/>
              </a:rPr>
              <a:t>pthread_cond_t  cond   = PTHREAD_COND_INITIALIZER;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0720" indent="-34308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OpenSymbol"/>
              <a:buAutoNum type="arabicPeriod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</a:tabLst>
            </a:pPr>
            <a:r>
              <a:rPr b="0" lang="el-GR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void *f1(void *), *f2(void *);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0720" indent="-34308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OpenSymbol"/>
              <a:buAutoNum type="arabicPeriod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</a:tabLst>
            </a:pPr>
            <a:r>
              <a:rPr b="0" lang="el-GR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main()  {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0720" indent="-34308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OpenSymbol"/>
              <a:buAutoNum type="arabicPeriod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</a:tabLst>
            </a:pPr>
            <a:r>
              <a:rPr b="0" lang="el-GR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    pthread_t t1, t2;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0720" indent="-34308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OpenSymbol"/>
              <a:buAutoNum type="arabicPeriod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</a:tabLst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    </a:t>
            </a:r>
            <a:r>
              <a:rPr b="0" lang="el-GR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pthread_mutex_init(&amp;lock, NULL);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0720" indent="-34308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OpenSymbol"/>
              <a:buAutoNum type="arabicPeriod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</a:tabLst>
            </a:pPr>
            <a:r>
              <a:rPr b="0" lang="el-GR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  </a:t>
            </a: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 </a:t>
            </a:r>
            <a:r>
              <a:rPr b="0" lang="el-GR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pthread_create(&amp;t1, NULL, &amp;f1, NULL);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0720" indent="-34308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OpenSymbol"/>
              <a:buAutoNum type="arabicPeriod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</a:tabLst>
            </a:pPr>
            <a:r>
              <a:rPr b="0" lang="el-GR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  </a:t>
            </a: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 </a:t>
            </a:r>
            <a:r>
              <a:rPr b="0" lang="el-GR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pthread_create(&amp;t2, NULL, &amp;f2, NULL);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0720" indent="-34308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OpenSymbol"/>
              <a:buAutoNum type="arabicPeriod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</a:tabLst>
            </a:pPr>
            <a:r>
              <a:rPr b="0" lang="el-GR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  </a:t>
            </a: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 </a:t>
            </a:r>
            <a:r>
              <a:rPr b="0" lang="el-GR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pthread_join(t1, NULL);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0720" indent="-34308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OpenSymbol"/>
              <a:buAutoNum type="arabicPeriod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</a:tabLst>
            </a:pPr>
            <a:r>
              <a:rPr b="0" lang="el-GR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  </a:t>
            </a: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 </a:t>
            </a:r>
            <a:r>
              <a:rPr b="0" lang="el-GR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pthread_join(t2, NULL);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0720" indent="-34308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OpenSymbol"/>
              <a:buAutoNum type="arabicPeriod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</a:tabLst>
            </a:pPr>
            <a:r>
              <a:rPr b="0" lang="el-GR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  </a:t>
            </a: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 </a:t>
            </a:r>
            <a:r>
              <a:rPr b="0" lang="el-GR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pthread_mutex_destroy(&amp;lock);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0720" indent="-343080" defTabSz="914400">
              <a:lnSpc>
                <a:spcPct val="100000"/>
              </a:lnSpc>
              <a:spcBef>
                <a:spcPts val="320"/>
              </a:spcBef>
              <a:buClr>
                <a:srgbClr val="dc2300"/>
              </a:buClr>
              <a:buFont typeface="OpenSymbol"/>
              <a:buAutoNum type="arabicPeriod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</a:tabLst>
            </a:pPr>
            <a:r>
              <a:rPr b="0" lang="el-GR" sz="1600" strike="noStrike" u="none">
                <a:solidFill>
                  <a:srgbClr val="dc2300"/>
                </a:solidFill>
                <a:effectLst/>
                <a:uFillTx/>
                <a:latin typeface="Calibri"/>
              </a:rPr>
              <a:t>   </a:t>
            </a:r>
            <a:r>
              <a:rPr b="0" lang="en-US" sz="1600" strike="noStrike" u="none">
                <a:solidFill>
                  <a:srgbClr val="dc2300"/>
                </a:solidFill>
                <a:effectLst/>
                <a:uFillTx/>
                <a:latin typeface="Calibri"/>
              </a:rPr>
              <a:t>  </a:t>
            </a:r>
            <a:r>
              <a:rPr b="0" lang="el-GR" sz="1600" strike="noStrike" u="none">
                <a:solidFill>
                  <a:srgbClr val="dc2300"/>
                </a:solidFill>
                <a:effectLst/>
                <a:uFillTx/>
                <a:latin typeface="Calibri"/>
              </a:rPr>
              <a:t>pthread_cond_destroy(&amp;cond);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0720" indent="-343080" defTabSz="914400">
              <a:lnSpc>
                <a:spcPct val="100000"/>
              </a:lnSpc>
              <a:spcBef>
                <a:spcPts val="320"/>
              </a:spcBef>
              <a:buClr>
                <a:srgbClr val="dc2300"/>
              </a:buClr>
              <a:buFont typeface="OpenSymbol"/>
              <a:buAutoNum type="arabicPeriod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</a:tabLst>
            </a:pPr>
            <a:r>
              <a:rPr b="0" lang="el-GR" sz="1600" strike="noStrike" u="none">
                <a:solidFill>
                  <a:srgbClr val="dc2300"/>
                </a:solidFill>
                <a:effectLst/>
                <a:uFillTx/>
                <a:latin typeface="Calibri"/>
              </a:rPr>
              <a:t>}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1" name="Line 1"/>
          <p:cNvSpPr/>
          <p:nvPr/>
        </p:nvSpPr>
        <p:spPr>
          <a:xfrm flipH="1">
            <a:off x="6948360" y="1463400"/>
            <a:ext cx="642960" cy="549360"/>
          </a:xfrm>
          <a:prstGeom prst="line">
            <a:avLst/>
          </a:prstGeom>
          <a:ln w="936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l-GR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42" name="Rectangle 1"/>
          <p:cNvSpPr/>
          <p:nvPr/>
        </p:nvSpPr>
        <p:spPr>
          <a:xfrm>
            <a:off x="7726680" y="870480"/>
            <a:ext cx="1645200" cy="957600"/>
          </a:xfrm>
          <a:prstGeom prst="rect">
            <a:avLst/>
          </a:prstGeom>
          <a:solidFill>
            <a:srgbClr val="ffff66"/>
          </a:solidFill>
          <a:ln w="936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57240" bIns="45000" anchor="ctr">
            <a:noAutofit/>
          </a:bodyPr>
          <a:p>
            <a:pPr algn="just" defTabSz="914400">
              <a:lnSpc>
                <a:spcPct val="100000"/>
              </a:lnSpc>
              <a:tabLst>
                <a:tab algn="l" pos="457200"/>
                <a:tab algn="l" pos="914400"/>
                <a:tab algn="l" pos="13716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WenQuanYi Micro Hei"/>
              </a:rPr>
              <a:t>“while” αντί για “if“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914400">
              <a:lnSpc>
                <a:spcPct val="100000"/>
              </a:lnSpc>
              <a:tabLst>
                <a:tab algn="l" pos="457200"/>
                <a:tab algn="l" pos="914400"/>
                <a:tab algn="l" pos="13716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WenQuanYi Micro Hei"/>
              </a:rPr>
              <a:t>ώστε να αντιμετωπί-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914400">
              <a:lnSpc>
                <a:spcPct val="100000"/>
              </a:lnSpc>
              <a:tabLst>
                <a:tab algn="l" pos="457200"/>
                <a:tab algn="l" pos="914400"/>
                <a:tab algn="l" pos="13716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WenQuanYi Micro Hei"/>
              </a:rPr>
              <a:t>σουμε spurious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914400">
              <a:lnSpc>
                <a:spcPct val="100000"/>
              </a:lnSpc>
              <a:tabLst>
                <a:tab algn="l" pos="457200"/>
                <a:tab algn="l" pos="914400"/>
                <a:tab algn="l" pos="13716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WenQuanYi Micro Hei"/>
              </a:rPr>
              <a:t>wakeups!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3" name="Text Box 22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EC18A289-0CD6-46F1-8E90-542193245A71}" type="slidenum">
              <a:rPr b="0" lang="el-GR" sz="1400" strike="noStrike" u="none">
                <a:solidFill>
                  <a:srgbClr val="000000"/>
                </a:solidFill>
                <a:effectLst/>
                <a:uFillTx/>
                <a:latin typeface="Calibri"/>
                <a:ea typeface="Droid Sans Fallback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Text Box 2"/>
          <p:cNvSpPr/>
          <p:nvPr/>
        </p:nvSpPr>
        <p:spPr>
          <a:xfrm>
            <a:off x="34920" y="1268280"/>
            <a:ext cx="4751640" cy="3743640"/>
          </a:xfrm>
          <a:prstGeom prst="rect">
            <a:avLst/>
          </a:prstGeom>
          <a:solidFill>
            <a:srgbClr val="f2f2f2"/>
          </a:solidFill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72000" rIns="108000" tIns="108000" bIns="108000" anchor="t">
            <a:noAutofit/>
          </a:bodyPr>
          <a:p>
            <a:pPr marL="165240" indent="-216000" defTabSz="91440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Wingdings" charset="2"/>
              <a:buChar char=""/>
              <a:tabLst>
                <a:tab algn="l" pos="165240"/>
                <a:tab algn="l" pos="1079640"/>
                <a:tab algn="l" pos="1994040"/>
                <a:tab algn="l" pos="2908440"/>
                <a:tab algn="l" pos="3822840"/>
                <a:tab algn="l" pos="4737240"/>
                <a:tab algn="l" pos="5651640"/>
                <a:tab algn="l" pos="6566040"/>
                <a:tab algn="l" pos="7480440"/>
                <a:tab algn="l" pos="8394840"/>
                <a:tab algn="l" pos="9309240"/>
                <a:tab algn="l" pos="1022364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urier New"/>
                <a:ea typeface="Droid Sans Fallback"/>
              </a:rPr>
              <a:t>Producer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Courier New"/>
                <a:ea typeface="Droid Sans Fallback"/>
              </a:rPr>
              <a:t>: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5240" defTabSz="914400">
              <a:lnSpc>
                <a:spcPct val="100000"/>
              </a:lnSpc>
              <a:spcBef>
                <a:spcPts val="400"/>
              </a:spcBef>
              <a:tabLst>
                <a:tab algn="l" pos="165240"/>
                <a:tab algn="l" pos="1079640"/>
                <a:tab algn="l" pos="1994040"/>
                <a:tab algn="l" pos="2908440"/>
                <a:tab algn="l" pos="3822840"/>
                <a:tab algn="l" pos="4737240"/>
                <a:tab algn="l" pos="5651640"/>
                <a:tab algn="l" pos="6566040"/>
                <a:tab algn="l" pos="7480440"/>
                <a:tab algn="l" pos="8394840"/>
                <a:tab algn="l" pos="9309240"/>
                <a:tab algn="l" pos="1022364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5240" indent="-2160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AutoNum type="arabicPeriod"/>
              <a:tabLst>
                <a:tab algn="l" pos="165240"/>
                <a:tab algn="l" pos="1079640"/>
                <a:tab algn="l" pos="1994040"/>
                <a:tab algn="l" pos="2908440"/>
                <a:tab algn="l" pos="3822840"/>
                <a:tab algn="l" pos="4737240"/>
                <a:tab algn="l" pos="5651640"/>
                <a:tab algn="l" pos="6566040"/>
                <a:tab algn="l" pos="7480440"/>
                <a:tab algn="l" pos="8394840"/>
                <a:tab algn="l" pos="9309240"/>
                <a:tab algn="l" pos="1022364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urier New"/>
                <a:ea typeface="Droid Sans Fallback"/>
              </a:rPr>
              <a:t>while (true) {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5240" indent="-2160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AutoNum type="arabicPeriod"/>
              <a:tabLst>
                <a:tab algn="l" pos="165240"/>
                <a:tab algn="l" pos="1079640"/>
                <a:tab algn="l" pos="1994040"/>
                <a:tab algn="l" pos="2908440"/>
                <a:tab algn="l" pos="3822840"/>
                <a:tab algn="l" pos="4737240"/>
                <a:tab algn="l" pos="5651640"/>
                <a:tab algn="l" pos="6566040"/>
                <a:tab algn="l" pos="7480440"/>
                <a:tab algn="l" pos="8394840"/>
                <a:tab algn="l" pos="9309240"/>
                <a:tab algn="l" pos="10223640"/>
              </a:tabLst>
            </a:pPr>
            <a:r>
              <a:rPr b="0" lang="el-GR" sz="1600" strike="noStrike" u="none">
                <a:solidFill>
                  <a:srgbClr val="000000"/>
                </a:solidFill>
                <a:effectLst/>
                <a:uFillTx/>
                <a:latin typeface="Courier New"/>
                <a:ea typeface="Droid Sans Fallback"/>
              </a:rPr>
              <a:t>  </a:t>
            </a:r>
            <a:r>
              <a:rPr b="0" lang="en-US" sz="1600" strike="noStrike" u="none">
                <a:solidFill>
                  <a:srgbClr val="c00000"/>
                </a:solidFill>
                <a:effectLst/>
                <a:uFillTx/>
                <a:latin typeface="Courier New"/>
                <a:ea typeface="Droid Sans Fallback"/>
              </a:rPr>
              <a:t>pthread_mutex_lock (&amp;</a:t>
            </a:r>
            <a:r>
              <a:rPr b="1" lang="en-US" sz="1600" strike="noStrike" u="none">
                <a:solidFill>
                  <a:srgbClr val="c00000"/>
                </a:solidFill>
                <a:effectLst/>
                <a:uFillTx/>
                <a:latin typeface="Courier New"/>
                <a:ea typeface="Droid Sans Fallback"/>
              </a:rPr>
              <a:t>M</a:t>
            </a:r>
            <a:r>
              <a:rPr b="0" lang="en-US" sz="1600" strike="noStrike" u="none">
                <a:solidFill>
                  <a:srgbClr val="c00000"/>
                </a:solidFill>
                <a:effectLst/>
                <a:uFillTx/>
                <a:latin typeface="Courier New"/>
                <a:ea typeface="Droid Sans Fallback"/>
              </a:rPr>
              <a:t>);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5240" indent="-2160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AutoNum type="arabicPeriod"/>
              <a:tabLst>
                <a:tab algn="l" pos="165240"/>
                <a:tab algn="l" pos="1079640"/>
                <a:tab algn="l" pos="1994040"/>
                <a:tab algn="l" pos="2908440"/>
                <a:tab algn="l" pos="3822840"/>
                <a:tab algn="l" pos="4737240"/>
                <a:tab algn="l" pos="5651640"/>
                <a:tab algn="l" pos="6566040"/>
                <a:tab algn="l" pos="7480440"/>
                <a:tab algn="l" pos="8394840"/>
                <a:tab algn="l" pos="9309240"/>
                <a:tab algn="l" pos="10223640"/>
              </a:tabLst>
            </a:pPr>
            <a:r>
              <a:rPr b="0" lang="el-GR" sz="1600" strike="noStrike" u="none">
                <a:solidFill>
                  <a:srgbClr val="000000"/>
                </a:solidFill>
                <a:effectLst/>
                <a:uFillTx/>
                <a:latin typeface="Courier New"/>
                <a:ea typeface="Droid Sans Fallback"/>
              </a:rPr>
              <a:t>  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urier New"/>
                <a:ea typeface="Droid Sans Fallback"/>
              </a:rPr>
              <a:t>while ((in + 1) % n == out)</a:t>
            </a:r>
            <a:br>
              <a:rPr sz="1600"/>
            </a:b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urier New"/>
                <a:ea typeface="Droid Sans Fallback"/>
              </a:rPr>
              <a:t>   </a:t>
            </a:r>
            <a:r>
              <a:rPr b="0" lang="en-US" sz="1600" strike="noStrike" u="none">
                <a:solidFill>
                  <a:srgbClr val="c00000"/>
                </a:solidFill>
                <a:effectLst/>
                <a:uFillTx/>
                <a:latin typeface="Courier New"/>
                <a:ea typeface="Droid Sans Fallback"/>
              </a:rPr>
              <a:t>pthread_cond_wait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urier New"/>
                <a:ea typeface="Droid Sans Fallback"/>
              </a:rPr>
              <a:t>(&amp;</a:t>
            </a:r>
            <a:r>
              <a:rPr b="1" lang="en-US" sz="1600" strike="noStrike" u="none">
                <a:solidFill>
                  <a:srgbClr val="c00000"/>
                </a:solidFill>
                <a:effectLst/>
                <a:uFillTx/>
                <a:latin typeface="Courier New"/>
                <a:ea typeface="Droid Sans Fallback"/>
              </a:rPr>
              <a:t>Out_CV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urier New"/>
                <a:ea typeface="Droid Sans Fallback"/>
              </a:rPr>
              <a:t>,</a:t>
            </a:r>
            <a:r>
              <a:rPr b="0" lang="el-GR" sz="1600" strike="noStrike" u="none">
                <a:solidFill>
                  <a:srgbClr val="000000"/>
                </a:solidFill>
                <a:effectLst/>
                <a:uFillTx/>
                <a:latin typeface="Courier New"/>
                <a:ea typeface="Droid Sans Fallback"/>
              </a:rPr>
              <a:t> </a:t>
            </a:r>
            <a:r>
              <a:rPr b="0" lang="en-US" sz="1600" strike="noStrike" u="none">
                <a:solidFill>
                  <a:srgbClr val="c00000"/>
                </a:solidFill>
                <a:effectLst/>
                <a:uFillTx/>
                <a:latin typeface="Courier New"/>
                <a:ea typeface="Droid Sans Fallback"/>
              </a:rPr>
              <a:t>&amp;</a:t>
            </a:r>
            <a:r>
              <a:rPr b="1" lang="en-US" sz="1600" strike="noStrike" u="none">
                <a:solidFill>
                  <a:srgbClr val="c00000"/>
                </a:solidFill>
                <a:effectLst/>
                <a:uFillTx/>
                <a:latin typeface="Courier New"/>
                <a:ea typeface="Droid Sans Fallback"/>
              </a:rPr>
              <a:t>M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urier New"/>
                <a:ea typeface="Droid Sans Fallback"/>
              </a:rPr>
              <a:t>);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5240" indent="-2160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AutoNum type="arabicPeriod"/>
              <a:tabLst>
                <a:tab algn="l" pos="165240"/>
                <a:tab algn="l" pos="1079640"/>
                <a:tab algn="l" pos="1994040"/>
                <a:tab algn="l" pos="2908440"/>
                <a:tab algn="l" pos="3822840"/>
                <a:tab algn="l" pos="4737240"/>
                <a:tab algn="l" pos="5651640"/>
                <a:tab algn="l" pos="6566040"/>
                <a:tab algn="l" pos="7480440"/>
                <a:tab algn="l" pos="8394840"/>
                <a:tab algn="l" pos="9309240"/>
                <a:tab algn="l" pos="1022364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urier New"/>
                <a:ea typeface="Droid Sans Fallback"/>
              </a:rPr>
              <a:t>   b [in] = v;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5240" indent="-2160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AutoNum type="arabicPeriod"/>
              <a:tabLst>
                <a:tab algn="l" pos="165240"/>
                <a:tab algn="l" pos="1079640"/>
                <a:tab algn="l" pos="1994040"/>
                <a:tab algn="l" pos="2908440"/>
                <a:tab algn="l" pos="3822840"/>
                <a:tab algn="l" pos="4737240"/>
                <a:tab algn="l" pos="5651640"/>
                <a:tab algn="l" pos="6566040"/>
                <a:tab algn="l" pos="7480440"/>
                <a:tab algn="l" pos="8394840"/>
                <a:tab algn="l" pos="9309240"/>
                <a:tab algn="l" pos="1022364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urier New"/>
                <a:ea typeface="Droid Sans Fallback"/>
              </a:rPr>
              <a:t>   in = (in + 1) % n;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5240" indent="-2160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AutoNum type="arabicPeriod"/>
              <a:tabLst>
                <a:tab algn="l" pos="165240"/>
                <a:tab algn="l" pos="1079640"/>
                <a:tab algn="l" pos="1994040"/>
                <a:tab algn="l" pos="2908440"/>
                <a:tab algn="l" pos="3822840"/>
                <a:tab algn="l" pos="4737240"/>
                <a:tab algn="l" pos="5651640"/>
                <a:tab algn="l" pos="6566040"/>
                <a:tab algn="l" pos="7480440"/>
                <a:tab algn="l" pos="8394840"/>
                <a:tab algn="l" pos="9309240"/>
                <a:tab algn="l" pos="1022364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urier New"/>
                <a:ea typeface="Droid Sans Fallback"/>
              </a:rPr>
              <a:t>   </a:t>
            </a:r>
            <a:r>
              <a:rPr b="0" lang="en-US" sz="1600" strike="noStrike" u="none">
                <a:solidFill>
                  <a:srgbClr val="c00000"/>
                </a:solidFill>
                <a:effectLst/>
                <a:uFillTx/>
                <a:latin typeface="Courier New"/>
                <a:ea typeface="Droid Sans Fallback"/>
              </a:rPr>
              <a:t>pthread_cond_signal (&amp;</a:t>
            </a:r>
            <a:r>
              <a:rPr b="1" lang="en-US" sz="1600" strike="noStrike" u="none">
                <a:solidFill>
                  <a:srgbClr val="c00000"/>
                </a:solidFill>
                <a:effectLst/>
                <a:uFillTx/>
                <a:latin typeface="Courier New"/>
                <a:ea typeface="Droid Sans Fallback"/>
              </a:rPr>
              <a:t>In_CV</a:t>
            </a:r>
            <a:r>
              <a:rPr b="0" lang="en-US" sz="1600" strike="noStrike" u="none">
                <a:solidFill>
                  <a:srgbClr val="c00000"/>
                </a:solidFill>
                <a:effectLst/>
                <a:uFillTx/>
                <a:latin typeface="Courier New"/>
                <a:ea typeface="Droid Sans Fallback"/>
              </a:rPr>
              <a:t>);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urier New"/>
                <a:ea typeface="Droid Sans Fallback"/>
              </a:rPr>
              <a:t>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5240" indent="-2160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AutoNum type="arabicPeriod"/>
              <a:tabLst>
                <a:tab algn="l" pos="165240"/>
                <a:tab algn="l" pos="1079640"/>
                <a:tab algn="l" pos="1994040"/>
                <a:tab algn="l" pos="2908440"/>
                <a:tab algn="l" pos="3822840"/>
                <a:tab algn="l" pos="4737240"/>
                <a:tab algn="l" pos="5651640"/>
                <a:tab algn="l" pos="6566040"/>
                <a:tab algn="l" pos="7480440"/>
                <a:tab algn="l" pos="8394840"/>
                <a:tab algn="l" pos="9309240"/>
                <a:tab algn="l" pos="1022364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urier New"/>
                <a:ea typeface="Droid Sans Fallback"/>
              </a:rPr>
              <a:t>   </a:t>
            </a:r>
            <a:r>
              <a:rPr b="0" lang="en-US" sz="1600" strike="noStrike" u="none">
                <a:solidFill>
                  <a:srgbClr val="c00000"/>
                </a:solidFill>
                <a:effectLst/>
                <a:uFillTx/>
                <a:latin typeface="Courier New"/>
                <a:ea typeface="Droid Sans Fallback"/>
              </a:rPr>
              <a:t>pthread_mutex_unlock (&amp;M);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5240" indent="-2160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AutoNum type="arabicPeriod"/>
              <a:tabLst>
                <a:tab algn="l" pos="165240"/>
                <a:tab algn="l" pos="1079640"/>
                <a:tab algn="l" pos="1994040"/>
                <a:tab algn="l" pos="2908440"/>
                <a:tab algn="l" pos="3822840"/>
                <a:tab algn="l" pos="4737240"/>
                <a:tab algn="l" pos="5651640"/>
                <a:tab algn="l" pos="6566040"/>
                <a:tab algn="l" pos="7480440"/>
                <a:tab algn="l" pos="8394840"/>
                <a:tab algn="l" pos="9309240"/>
                <a:tab algn="l" pos="1022364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urier New"/>
                <a:ea typeface="Droid Sans Fallback"/>
              </a:rPr>
              <a:t>}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5240" defTabSz="914400">
              <a:lnSpc>
                <a:spcPct val="100000"/>
              </a:lnSpc>
              <a:spcBef>
                <a:spcPts val="400"/>
              </a:spcBef>
              <a:tabLst>
                <a:tab algn="l" pos="165240"/>
                <a:tab algn="l" pos="1079640"/>
                <a:tab algn="l" pos="1994040"/>
                <a:tab algn="l" pos="2908440"/>
                <a:tab algn="l" pos="3822840"/>
                <a:tab algn="l" pos="4737240"/>
                <a:tab algn="l" pos="5651640"/>
                <a:tab algn="l" pos="6566040"/>
                <a:tab algn="l" pos="7480440"/>
                <a:tab algn="l" pos="8394840"/>
                <a:tab algn="l" pos="9309240"/>
                <a:tab algn="l" pos="1022364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245" name="Group 3"/>
          <p:cNvGrpSpPr/>
          <p:nvPr/>
        </p:nvGrpSpPr>
        <p:grpSpPr>
          <a:xfrm>
            <a:off x="3203280" y="1628640"/>
            <a:ext cx="908640" cy="710640"/>
            <a:chOff x="3203280" y="1628640"/>
            <a:chExt cx="908640" cy="710640"/>
          </a:xfrm>
        </p:grpSpPr>
        <p:sp>
          <p:nvSpPr>
            <p:cNvPr id="246" name="Rectangle 4"/>
            <p:cNvSpPr/>
            <p:nvPr/>
          </p:nvSpPr>
          <p:spPr>
            <a:xfrm>
              <a:off x="3227400" y="1628640"/>
              <a:ext cx="884520" cy="368280"/>
            </a:xfrm>
            <a:prstGeom prst="rect">
              <a:avLst/>
            </a:prstGeom>
            <a:solidFill>
              <a:srgbClr val="ffffff"/>
            </a:solidFill>
            <a:ln w="255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defTabSz="914400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800" strike="noStrike" u="none">
                  <a:solidFill>
                    <a:srgbClr val="000000"/>
                  </a:solidFill>
                  <a:effectLst/>
                  <a:uFillTx/>
                  <a:latin typeface="Calibri"/>
                  <a:ea typeface="Droid Sans Fallback"/>
                </a:rPr>
                <a:t>Mutex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cxnSp>
          <p:nvCxnSpPr>
            <p:cNvPr id="247" name="AutoShape 5"/>
            <p:cNvCxnSpPr>
              <a:stCxn id="246" idx="2"/>
            </p:cNvCxnSpPr>
            <p:nvPr/>
          </p:nvCxnSpPr>
          <p:spPr>
            <a:xfrm flipH="1">
              <a:off x="3203280" y="1996920"/>
              <a:ext cx="466560" cy="342720"/>
            </a:xfrm>
            <a:prstGeom prst="straightConnector1">
              <a:avLst/>
            </a:prstGeom>
            <a:ln w="25560">
              <a:solidFill>
                <a:srgbClr val="000000"/>
              </a:solidFill>
              <a:miter/>
              <a:tailEnd len="med" type="triangle" w="med"/>
            </a:ln>
          </p:spPr>
        </p:cxnSp>
      </p:grpSp>
      <p:cxnSp>
        <p:nvCxnSpPr>
          <p:cNvPr id="248" name="AutoShape 6"/>
          <p:cNvCxnSpPr>
            <a:stCxn id="246" idx="2"/>
          </p:cNvCxnSpPr>
          <p:nvPr/>
        </p:nvCxnSpPr>
        <p:spPr>
          <a:xfrm>
            <a:off x="3669480" y="1996920"/>
            <a:ext cx="327600" cy="857160"/>
          </a:xfrm>
          <a:prstGeom prst="straightConnector1">
            <a:avLst/>
          </a:prstGeom>
          <a:ln w="25560">
            <a:solidFill>
              <a:srgbClr val="000000"/>
            </a:solidFill>
            <a:miter/>
            <a:tailEnd len="med" type="triangle" w="med"/>
          </a:ln>
        </p:spPr>
      </p:cxnSp>
      <p:sp>
        <p:nvSpPr>
          <p:cNvPr id="249" name="Text Box 7"/>
          <p:cNvSpPr/>
          <p:nvPr/>
        </p:nvSpPr>
        <p:spPr>
          <a:xfrm>
            <a:off x="4860000" y="1268280"/>
            <a:ext cx="4210200" cy="3743640"/>
          </a:xfrm>
          <a:prstGeom prst="rect">
            <a:avLst/>
          </a:prstGeom>
          <a:solidFill>
            <a:srgbClr val="f2f2f2"/>
          </a:solidFill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72000" rIns="216000" tIns="108000" bIns="108000" anchor="t">
            <a:noAutofit/>
          </a:bodyPr>
          <a:p>
            <a:pPr marL="457200" indent="-457200" defTabSz="914400">
              <a:lnSpc>
                <a:spcPct val="80000"/>
              </a:lnSpc>
              <a:spcBef>
                <a:spcPts val="499"/>
              </a:spcBef>
              <a:buClr>
                <a:srgbClr val="000000"/>
              </a:buClr>
              <a:buFont typeface="Wingdings" charset="2"/>
              <a:buChar char=""/>
              <a:tabLst>
                <a:tab algn="l" pos="457200"/>
                <a:tab algn="l" pos="1371600"/>
                <a:tab algn="l" pos="2286000"/>
                <a:tab algn="l" pos="3200400"/>
                <a:tab algn="l" pos="4114800"/>
                <a:tab algn="l" pos="5029200"/>
                <a:tab algn="l" pos="5943600"/>
                <a:tab algn="l" pos="6858000"/>
                <a:tab algn="l" pos="7772400"/>
                <a:tab algn="l" pos="8686800"/>
                <a:tab algn="l" pos="9601200"/>
                <a:tab algn="l" pos="105156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urier New"/>
                <a:ea typeface="Droid Sans Fallback"/>
              </a:rPr>
              <a:t>Consumer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Courier New"/>
                <a:ea typeface="Droid Sans Fallback"/>
              </a:rPr>
              <a:t>: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80000"/>
              </a:lnSpc>
              <a:spcBef>
                <a:spcPts val="400"/>
              </a:spcBef>
              <a:tabLst>
                <a:tab algn="l" pos="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AutoNum type="arabicPeriod"/>
              <a:tabLst>
                <a:tab algn="l" pos="457200"/>
                <a:tab algn="l" pos="1371600"/>
                <a:tab algn="l" pos="2286000"/>
                <a:tab algn="l" pos="3200400"/>
                <a:tab algn="l" pos="4114800"/>
                <a:tab algn="l" pos="5029200"/>
                <a:tab algn="l" pos="5943600"/>
                <a:tab algn="l" pos="6858000"/>
                <a:tab algn="l" pos="7772400"/>
                <a:tab algn="l" pos="8686800"/>
                <a:tab algn="l" pos="9601200"/>
                <a:tab algn="l" pos="105156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urier New"/>
                <a:ea typeface="Droid Sans Fallback"/>
              </a:rPr>
              <a:t>while (true) {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AutoNum type="arabicPeriod"/>
              <a:tabLst>
                <a:tab algn="l" pos="457200"/>
                <a:tab algn="l" pos="1371600"/>
                <a:tab algn="l" pos="2286000"/>
                <a:tab algn="l" pos="3200400"/>
                <a:tab algn="l" pos="4114800"/>
                <a:tab algn="l" pos="5029200"/>
                <a:tab algn="l" pos="5943600"/>
                <a:tab algn="l" pos="6858000"/>
                <a:tab algn="l" pos="7772400"/>
                <a:tab algn="l" pos="8686800"/>
                <a:tab algn="l" pos="9601200"/>
                <a:tab algn="l" pos="105156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urier New"/>
                <a:ea typeface="Droid Sans Fallback"/>
              </a:rPr>
              <a:t> </a:t>
            </a:r>
            <a:r>
              <a:rPr b="0" lang="en-US" sz="1600" strike="noStrike" u="none">
                <a:solidFill>
                  <a:srgbClr val="c00000"/>
                </a:solidFill>
                <a:effectLst/>
                <a:uFillTx/>
                <a:latin typeface="Courier New"/>
                <a:ea typeface="Droid Sans Fallback"/>
              </a:rPr>
              <a:t>pthread_mutex_lock (&amp;</a:t>
            </a:r>
            <a:r>
              <a:rPr b="1" lang="en-US" sz="1600" strike="noStrike" u="none">
                <a:solidFill>
                  <a:srgbClr val="c00000"/>
                </a:solidFill>
                <a:effectLst/>
                <a:uFillTx/>
                <a:latin typeface="Courier New"/>
                <a:ea typeface="Droid Sans Fallback"/>
              </a:rPr>
              <a:t>M</a:t>
            </a:r>
            <a:r>
              <a:rPr b="0" lang="en-US" sz="1600" strike="noStrike" u="none">
                <a:solidFill>
                  <a:srgbClr val="c00000"/>
                </a:solidFill>
                <a:effectLst/>
                <a:uFillTx/>
                <a:latin typeface="Courier New"/>
                <a:ea typeface="Droid Sans Fallback"/>
              </a:rPr>
              <a:t>)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urier New"/>
                <a:ea typeface="Droid Sans Fallback"/>
              </a:rPr>
              <a:t>;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AutoNum type="arabicPeriod"/>
              <a:tabLst>
                <a:tab algn="l" pos="457200"/>
                <a:tab algn="l" pos="1371600"/>
                <a:tab algn="l" pos="2286000"/>
                <a:tab algn="l" pos="3200400"/>
                <a:tab algn="l" pos="4114800"/>
                <a:tab algn="l" pos="5029200"/>
                <a:tab algn="l" pos="5943600"/>
                <a:tab algn="l" pos="6858000"/>
                <a:tab algn="l" pos="7772400"/>
                <a:tab algn="l" pos="8686800"/>
                <a:tab algn="l" pos="9601200"/>
                <a:tab algn="l" pos="105156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urier New"/>
                <a:ea typeface="Droid Sans Fallback"/>
              </a:rPr>
              <a:t> while (in == out)  </a:t>
            </a:r>
            <a:r>
              <a:rPr b="0" lang="el-GR" sz="1600" strike="noStrike" u="none">
                <a:solidFill>
                  <a:srgbClr val="000000"/>
                </a:solidFill>
                <a:effectLst/>
                <a:uFillTx/>
                <a:latin typeface="Courier New"/>
                <a:ea typeface="Droid Sans Fallback"/>
              </a:rPr>
              <a:t> </a:t>
            </a:r>
            <a:br>
              <a:rPr sz="1600"/>
            </a:br>
            <a:r>
              <a:rPr b="0" lang="el-GR" sz="1600" strike="noStrike" u="none">
                <a:solidFill>
                  <a:srgbClr val="000000"/>
                </a:solidFill>
                <a:effectLst/>
                <a:uFillTx/>
                <a:latin typeface="Courier New"/>
                <a:ea typeface="Droid Sans Fallback"/>
              </a:rPr>
              <a:t>   </a:t>
            </a:r>
            <a:r>
              <a:rPr b="0" lang="en-US" sz="1600" strike="noStrike" u="none">
                <a:solidFill>
                  <a:srgbClr val="c00000"/>
                </a:solidFill>
                <a:effectLst/>
                <a:uFillTx/>
                <a:latin typeface="Courier New"/>
                <a:ea typeface="Droid Sans Fallback"/>
              </a:rPr>
              <a:t>pthread_cond_wait</a:t>
            </a:r>
            <a:r>
              <a:rPr b="0" lang="en-US" sz="1600" strike="noStrike" u="none">
                <a:solidFill>
                  <a:srgbClr val="c00000"/>
                </a:solidFill>
                <a:effectLst/>
                <a:uFillTx/>
                <a:latin typeface="Courier New"/>
                <a:ea typeface="Droid Sans Fallback"/>
              </a:rPr>
              <a:t>	</a:t>
            </a:r>
            <a:r>
              <a:rPr b="0" lang="en-US" sz="1600" strike="noStrike" u="none">
                <a:solidFill>
                  <a:srgbClr val="c00000"/>
                </a:solidFill>
                <a:effectLst/>
                <a:uFillTx/>
                <a:latin typeface="Courier New"/>
                <a:ea typeface="Droid Sans Fallback"/>
              </a:rPr>
              <a:t>	</a:t>
            </a:r>
            <a:r>
              <a:rPr b="0" lang="en-US" sz="1600" strike="noStrike" u="none">
                <a:solidFill>
                  <a:srgbClr val="c00000"/>
                </a:solidFill>
                <a:effectLst/>
                <a:uFillTx/>
                <a:latin typeface="Courier New"/>
                <a:ea typeface="Droid Sans Fallback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urier New"/>
                <a:ea typeface="Droid Sans Fallback"/>
              </a:rPr>
              <a:t>(&amp;</a:t>
            </a:r>
            <a:r>
              <a:rPr b="1" lang="en-US" sz="1600" strike="noStrike" u="none">
                <a:solidFill>
                  <a:srgbClr val="c00000"/>
                </a:solidFill>
                <a:effectLst/>
                <a:uFillTx/>
                <a:latin typeface="Courier New"/>
                <a:ea typeface="Droid Sans Fallback"/>
              </a:rPr>
              <a:t>In_CV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urier New"/>
                <a:ea typeface="Droid Sans Fallback"/>
              </a:rPr>
              <a:t>,</a:t>
            </a:r>
            <a:r>
              <a:rPr b="0" lang="el-GR" sz="1600" strike="noStrike" u="none">
                <a:solidFill>
                  <a:srgbClr val="000000"/>
                </a:solidFill>
                <a:effectLst/>
                <a:uFillTx/>
                <a:latin typeface="Courier New"/>
                <a:ea typeface="Droid Sans Fallback"/>
              </a:rPr>
              <a:t> </a:t>
            </a:r>
            <a:r>
              <a:rPr b="1" lang="en-US" sz="1600" strike="noStrike" u="none">
                <a:solidFill>
                  <a:srgbClr val="c00000"/>
                </a:solidFill>
                <a:effectLst/>
                <a:uFillTx/>
                <a:latin typeface="Courier New"/>
                <a:ea typeface="Droid Sans Fallback"/>
              </a:rPr>
              <a:t>&amp;M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urier New"/>
                <a:ea typeface="Droid Sans Fallback"/>
              </a:rPr>
              <a:t>);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AutoNum type="arabicPeriod"/>
              <a:tabLst>
                <a:tab algn="l" pos="457200"/>
                <a:tab algn="l" pos="1371600"/>
                <a:tab algn="l" pos="2286000"/>
                <a:tab algn="l" pos="3200400"/>
                <a:tab algn="l" pos="4114800"/>
                <a:tab algn="l" pos="5029200"/>
                <a:tab algn="l" pos="5943600"/>
                <a:tab algn="l" pos="6858000"/>
                <a:tab algn="l" pos="7772400"/>
                <a:tab algn="l" pos="8686800"/>
                <a:tab algn="l" pos="9601200"/>
                <a:tab algn="l" pos="105156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urier New"/>
                <a:ea typeface="Droid Sans Fallback"/>
              </a:rPr>
              <a:t>   w = b [out];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AutoNum type="arabicPeriod"/>
              <a:tabLst>
                <a:tab algn="l" pos="457200"/>
                <a:tab algn="l" pos="1371600"/>
                <a:tab algn="l" pos="2286000"/>
                <a:tab algn="l" pos="3200400"/>
                <a:tab algn="l" pos="4114800"/>
                <a:tab algn="l" pos="5029200"/>
                <a:tab algn="l" pos="5943600"/>
                <a:tab algn="l" pos="6858000"/>
                <a:tab algn="l" pos="7772400"/>
                <a:tab algn="l" pos="8686800"/>
                <a:tab algn="l" pos="9601200"/>
                <a:tab algn="l" pos="105156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urier New"/>
                <a:ea typeface="Droid Sans Fallback"/>
              </a:rPr>
              <a:t>   out = (out + 1) % n;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AutoNum type="arabicPeriod"/>
              <a:tabLst>
                <a:tab algn="l" pos="457200"/>
                <a:tab algn="l" pos="1371600"/>
                <a:tab algn="l" pos="2286000"/>
                <a:tab algn="l" pos="3200400"/>
                <a:tab algn="l" pos="4114800"/>
                <a:tab algn="l" pos="5029200"/>
                <a:tab algn="l" pos="5943600"/>
                <a:tab algn="l" pos="6858000"/>
                <a:tab algn="l" pos="7772400"/>
                <a:tab algn="l" pos="8686800"/>
                <a:tab algn="l" pos="9601200"/>
                <a:tab algn="l" pos="105156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urier New"/>
                <a:ea typeface="Droid Sans Fallback"/>
              </a:rPr>
              <a:t> </a:t>
            </a:r>
            <a:r>
              <a:rPr b="0" lang="en-US" sz="1600" strike="noStrike" u="none">
                <a:solidFill>
                  <a:srgbClr val="c00000"/>
                </a:solidFill>
                <a:effectLst/>
                <a:uFillTx/>
                <a:latin typeface="Courier New"/>
                <a:ea typeface="Droid Sans Fallback"/>
              </a:rPr>
              <a:t>pthread_cond_signal</a:t>
            </a:r>
            <a:br>
              <a:rPr sz="1600"/>
            </a:br>
            <a:r>
              <a:rPr b="0" lang="en-US" sz="1600" strike="noStrike" u="none">
                <a:solidFill>
                  <a:srgbClr val="c00000"/>
                </a:solidFill>
                <a:effectLst/>
                <a:uFillTx/>
                <a:latin typeface="Courier New"/>
                <a:ea typeface="Droid Sans Fallback"/>
              </a:rPr>
              <a:t> </a:t>
            </a:r>
            <a:r>
              <a:rPr b="0" lang="el-GR" sz="1600" strike="noStrike" u="none">
                <a:solidFill>
                  <a:srgbClr val="c00000"/>
                </a:solidFill>
                <a:effectLst/>
                <a:uFillTx/>
                <a:latin typeface="Courier New"/>
                <a:ea typeface="Droid Sans Fallback"/>
              </a:rPr>
              <a:t>                 </a:t>
            </a:r>
            <a:r>
              <a:rPr b="0" lang="en-US" sz="1600" strike="noStrike" u="none">
                <a:solidFill>
                  <a:srgbClr val="c00000"/>
                </a:solidFill>
                <a:effectLst/>
                <a:uFillTx/>
                <a:latin typeface="Courier New"/>
                <a:ea typeface="Droid Sans Fallback"/>
              </a:rPr>
              <a:t>(&amp;</a:t>
            </a:r>
            <a:r>
              <a:rPr b="1" lang="en-US" sz="1600" strike="noStrike" u="none">
                <a:solidFill>
                  <a:srgbClr val="c00000"/>
                </a:solidFill>
                <a:effectLst/>
                <a:uFillTx/>
                <a:latin typeface="Courier New"/>
                <a:ea typeface="Droid Sans Fallback"/>
              </a:rPr>
              <a:t>Out_CV</a:t>
            </a:r>
            <a:r>
              <a:rPr b="0" lang="en-US" sz="1600" strike="noStrike" u="none">
                <a:solidFill>
                  <a:srgbClr val="c00000"/>
                </a:solidFill>
                <a:effectLst/>
                <a:uFillTx/>
                <a:latin typeface="Courier New"/>
                <a:ea typeface="Droid Sans Fallback"/>
              </a:rPr>
              <a:t>);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80000"/>
              </a:lnSpc>
              <a:spcBef>
                <a:spcPts val="400"/>
              </a:spcBef>
              <a:buClr>
                <a:srgbClr val="c00000"/>
              </a:buClr>
              <a:buFont typeface="OpenSymbol"/>
              <a:buAutoNum type="arabicPeriod"/>
              <a:tabLst>
                <a:tab algn="l" pos="457200"/>
                <a:tab algn="l" pos="1371600"/>
                <a:tab algn="l" pos="2286000"/>
                <a:tab algn="l" pos="3200400"/>
                <a:tab algn="l" pos="4114800"/>
                <a:tab algn="l" pos="5029200"/>
                <a:tab algn="l" pos="5943600"/>
                <a:tab algn="l" pos="6858000"/>
                <a:tab algn="l" pos="7772400"/>
                <a:tab algn="l" pos="8686800"/>
                <a:tab algn="l" pos="9601200"/>
                <a:tab algn="l" pos="10515600"/>
              </a:tabLst>
            </a:pPr>
            <a:r>
              <a:rPr b="0" lang="en-US" sz="1600" strike="noStrike" u="none">
                <a:solidFill>
                  <a:srgbClr val="c00000"/>
                </a:solidFill>
                <a:effectLst/>
                <a:uFillTx/>
                <a:latin typeface="Courier New"/>
                <a:ea typeface="Droid Sans Fallback"/>
              </a:rPr>
              <a:t> pthread_mutex_</a:t>
            </a:r>
            <a:r>
              <a:rPr b="0" lang="en-US" sz="1500" strike="noStrike" u="none">
                <a:solidFill>
                  <a:srgbClr val="c00000"/>
                </a:solidFill>
                <a:effectLst/>
                <a:uFillTx/>
                <a:latin typeface="Courier New"/>
                <a:ea typeface="Droid Sans Fallback"/>
              </a:rPr>
              <a:t>unlock</a:t>
            </a:r>
            <a:r>
              <a:rPr b="0" lang="en-US" sz="1600" strike="noStrike" u="none">
                <a:solidFill>
                  <a:srgbClr val="c00000"/>
                </a:solidFill>
                <a:effectLst/>
                <a:uFillTx/>
                <a:latin typeface="Courier New"/>
                <a:ea typeface="Droid Sans Fallback"/>
              </a:rPr>
              <a:t>(</a:t>
            </a:r>
            <a:r>
              <a:rPr b="1" lang="en-US" sz="1600" strike="noStrike" u="none">
                <a:solidFill>
                  <a:srgbClr val="c00000"/>
                </a:solidFill>
                <a:effectLst/>
                <a:uFillTx/>
                <a:latin typeface="Courier New"/>
                <a:ea typeface="Droid Sans Fallback"/>
              </a:rPr>
              <a:t>&amp;M</a:t>
            </a:r>
            <a:r>
              <a:rPr b="0" lang="en-US" sz="1600" strike="noStrike" u="none">
                <a:solidFill>
                  <a:srgbClr val="c00000"/>
                </a:solidFill>
                <a:effectLst/>
                <a:uFillTx/>
                <a:latin typeface="Courier New"/>
                <a:ea typeface="Droid Sans Fallback"/>
              </a:rPr>
              <a:t>);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AutoNum type="arabicPeriod"/>
              <a:tabLst>
                <a:tab algn="l" pos="457200"/>
                <a:tab algn="l" pos="1371600"/>
                <a:tab algn="l" pos="2286000"/>
                <a:tab algn="l" pos="3200400"/>
                <a:tab algn="l" pos="4114800"/>
                <a:tab algn="l" pos="5029200"/>
                <a:tab algn="l" pos="5943600"/>
                <a:tab algn="l" pos="6858000"/>
                <a:tab algn="l" pos="7772400"/>
                <a:tab algn="l" pos="8686800"/>
                <a:tab algn="l" pos="9601200"/>
                <a:tab algn="l" pos="105156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urier New"/>
                <a:ea typeface="Droid Sans Fallback"/>
              </a:rPr>
              <a:t> </a:t>
            </a:r>
            <a:r>
              <a:rPr b="0" lang="el-GR" sz="1600" strike="noStrike" u="none">
                <a:solidFill>
                  <a:srgbClr val="000000"/>
                </a:solidFill>
                <a:effectLst/>
                <a:uFillTx/>
                <a:latin typeface="Courier New"/>
                <a:ea typeface="Droid Sans Fallback"/>
              </a:rPr>
              <a:t> 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urier New"/>
                <a:ea typeface="Droid Sans Fallback"/>
              </a:rPr>
              <a:t>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AutoNum type="arabicPeriod"/>
              <a:tabLst>
                <a:tab algn="l" pos="457200"/>
                <a:tab algn="l" pos="1371600"/>
                <a:tab algn="l" pos="2286000"/>
                <a:tab algn="l" pos="3200400"/>
                <a:tab algn="l" pos="4114800"/>
                <a:tab algn="l" pos="5029200"/>
                <a:tab algn="l" pos="5943600"/>
                <a:tab algn="l" pos="6858000"/>
                <a:tab algn="l" pos="7772400"/>
                <a:tab algn="l" pos="8686800"/>
                <a:tab algn="l" pos="9601200"/>
                <a:tab algn="l" pos="105156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urier New"/>
                <a:ea typeface="Droid Sans Fallback"/>
              </a:rPr>
              <a:t>}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250" name="Group 8"/>
          <p:cNvGrpSpPr/>
          <p:nvPr/>
        </p:nvGrpSpPr>
        <p:grpSpPr>
          <a:xfrm>
            <a:off x="3924000" y="2951280"/>
            <a:ext cx="2615760" cy="2040840"/>
            <a:chOff x="3924000" y="2951280"/>
            <a:chExt cx="2615760" cy="2040840"/>
          </a:xfrm>
        </p:grpSpPr>
        <p:cxnSp>
          <p:nvCxnSpPr>
            <p:cNvPr id="251" name="AutoShape 9"/>
            <p:cNvCxnSpPr/>
            <p:nvPr/>
          </p:nvCxnSpPr>
          <p:spPr>
            <a:xfrm flipH="1" flipV="1">
              <a:off x="3924000" y="4005000"/>
              <a:ext cx="708120" cy="638280"/>
            </a:xfrm>
            <a:prstGeom prst="straightConnector1">
              <a:avLst/>
            </a:prstGeom>
            <a:ln w="25560">
              <a:solidFill>
                <a:srgbClr val="000000"/>
              </a:solidFill>
              <a:miter/>
              <a:tailEnd len="med" type="triangle" w="med"/>
            </a:ln>
          </p:spPr>
        </p:cxnSp>
        <p:sp>
          <p:nvSpPr>
            <p:cNvPr id="252" name="Rectangle 10"/>
            <p:cNvSpPr/>
            <p:nvPr/>
          </p:nvSpPr>
          <p:spPr>
            <a:xfrm>
              <a:off x="4313160" y="4654440"/>
              <a:ext cx="2226600" cy="337680"/>
            </a:xfrm>
            <a:prstGeom prst="rect">
              <a:avLst/>
            </a:prstGeom>
            <a:solidFill>
              <a:srgbClr val="ffffff"/>
            </a:solidFill>
            <a:ln w="255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defTabSz="914400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600" strike="noStrike" u="none">
                  <a:solidFill>
                    <a:srgbClr val="000000"/>
                  </a:solidFill>
                  <a:effectLst/>
                  <a:uFillTx/>
                  <a:latin typeface="Calibri"/>
                  <a:ea typeface="Droid Sans Fallback"/>
                </a:rPr>
                <a:t>Condition Variable 2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cxnSp>
          <p:nvCxnSpPr>
            <p:cNvPr id="253" name="AutoShape 1"/>
            <p:cNvCxnSpPr>
              <a:stCxn id="251" idx="2"/>
            </p:cNvCxnSpPr>
            <p:nvPr/>
          </p:nvCxnSpPr>
          <p:spPr>
            <a:xfrm flipV="1">
              <a:off x="4631760" y="2951280"/>
              <a:ext cx="905760" cy="1692000"/>
            </a:xfrm>
            <a:prstGeom prst="straightConnector1">
              <a:avLst/>
            </a:prstGeom>
            <a:ln w="25560">
              <a:solidFill>
                <a:srgbClr val="000000"/>
              </a:solidFill>
              <a:miter/>
              <a:tailEnd len="med" type="triangle" w="med"/>
            </a:ln>
          </p:spPr>
        </p:cxnSp>
      </p:grpSp>
      <p:grpSp>
        <p:nvGrpSpPr>
          <p:cNvPr id="254" name="Group 11"/>
          <p:cNvGrpSpPr/>
          <p:nvPr/>
        </p:nvGrpSpPr>
        <p:grpSpPr>
          <a:xfrm>
            <a:off x="2585880" y="3068280"/>
            <a:ext cx="2226600" cy="441360"/>
            <a:chOff x="2585880" y="3068280"/>
            <a:chExt cx="2226600" cy="441360"/>
          </a:xfrm>
        </p:grpSpPr>
        <p:cxnSp>
          <p:nvCxnSpPr>
            <p:cNvPr id="255" name="AutoShape 12"/>
            <p:cNvCxnSpPr>
              <a:stCxn id="256" idx="0"/>
            </p:cNvCxnSpPr>
            <p:nvPr/>
          </p:nvCxnSpPr>
          <p:spPr>
            <a:xfrm flipH="1" flipV="1">
              <a:off x="3506760" y="3068280"/>
              <a:ext cx="192600" cy="104040"/>
            </a:xfrm>
            <a:prstGeom prst="straightConnector1">
              <a:avLst/>
            </a:prstGeom>
            <a:ln w="25560">
              <a:solidFill>
                <a:srgbClr val="000000"/>
              </a:solidFill>
              <a:miter/>
              <a:tailEnd len="med" type="triangle" w="med"/>
            </a:ln>
          </p:spPr>
        </p:cxnSp>
        <p:sp>
          <p:nvSpPr>
            <p:cNvPr id="256" name="Rectangle 13"/>
            <p:cNvSpPr/>
            <p:nvPr/>
          </p:nvSpPr>
          <p:spPr>
            <a:xfrm>
              <a:off x="2585880" y="3171960"/>
              <a:ext cx="2226600" cy="337680"/>
            </a:xfrm>
            <a:prstGeom prst="rect">
              <a:avLst/>
            </a:prstGeom>
            <a:solidFill>
              <a:srgbClr val="ffffff"/>
            </a:solidFill>
            <a:ln w="255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defTabSz="914400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600" strike="noStrike" u="none">
                  <a:solidFill>
                    <a:srgbClr val="000000"/>
                  </a:solidFill>
                  <a:effectLst/>
                  <a:uFillTx/>
                  <a:latin typeface="Calibri"/>
                  <a:ea typeface="Droid Sans Fallback"/>
                </a:rPr>
                <a:t>Condition Variable 1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257" name="Text Box 14"/>
          <p:cNvSpPr/>
          <p:nvPr/>
        </p:nvSpPr>
        <p:spPr>
          <a:xfrm>
            <a:off x="655308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EE4767E8-B787-4EDC-94FA-855A65C52C04}" type="slidenum">
              <a:rPr b="0" lang="el-GR" sz="1200" strike="noStrike" u="none">
                <a:solidFill>
                  <a:srgbClr val="898989"/>
                </a:solidFill>
                <a:effectLst/>
                <a:uFillTx/>
                <a:latin typeface="Calibri"/>
                <a:ea typeface="Droid Sans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-228600" y="274680"/>
            <a:ext cx="9371880" cy="1141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l-GR" sz="3200" strike="noStrike" u="none">
                <a:solidFill>
                  <a:srgbClr val="000000"/>
                </a:solidFill>
                <a:effectLst/>
                <a:uFillTx/>
                <a:latin typeface="Calibri"/>
                <a:ea typeface="Droid Sans"/>
              </a:rPr>
              <a:t>Παραγωγός-Καταναλωτής:</a:t>
            </a:r>
            <a:br>
              <a:rPr sz="3200"/>
            </a:br>
            <a:r>
              <a:rPr b="1" lang="el-GR" sz="3200" strike="noStrike" u="none">
                <a:solidFill>
                  <a:srgbClr val="000000"/>
                </a:solidFill>
                <a:effectLst/>
                <a:uFillTx/>
                <a:latin typeface="Calibri"/>
                <a:ea typeface="Droid Sans"/>
              </a:rPr>
              <a:t>Συγχρονισμός με </a:t>
            </a: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Calibri"/>
                <a:ea typeface="Droid Sans"/>
              </a:rPr>
              <a:t>condition variables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2" dur="indefinite" restart="never" nodeType="tmRoot">
          <p:childTnLst>
            <p:seq>
              <p:cTn id="43" dur="indefinite" nodeType="mainSeq">
                <p:childTnLst>
                  <p:par>
                    <p:cTn id="44" nodeType="clickEffect" fill="hold">
                      <p:stCondLst>
                        <p:cond delay="indefinite"/>
                      </p:stCondLst>
                      <p:childTnLst>
                        <p:par>
                          <p:cTn id="4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nodeType="clickEffect" fill="hold">
                      <p:stCondLst>
                        <p:cond delay="indefinite"/>
                      </p:stCondLst>
                      <p:childTnLst>
                        <p:par>
                          <p:cTn id="4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nodeType="afterEffect" fill="hold">
                            <p:stCondLst>
                              <p:cond delay="1"/>
                            </p:stCondLst>
                            <p:childTnLst>
                              <p:par>
                                <p:cTn id="53" nodeType="after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5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nodeType="clickEffect" fill="hold">
                      <p:stCondLst>
                        <p:cond delay="indefinite"/>
                      </p:stCondLst>
                      <p:childTnLst>
                        <p:par>
                          <p:cTn id="5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9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1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2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nodeType="clickEffect" fill="hold">
                      <p:stCondLst>
                        <p:cond delay="indefinite"/>
                      </p:stCondLst>
                      <p:childTnLst>
                        <p:par>
                          <p:cTn id="6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6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nodeType="clickEffect" fill="hold">
                      <p:stCondLst>
                        <p:cond delay="indefinite"/>
                      </p:stCondLst>
                      <p:childTnLst>
                        <p:par>
                          <p:cTn id="7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7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3" dur="500" fill="hold"/>
                                        <p:tgtEl>
                                          <p:spTgt spid="2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4" dur="500" fill="hold"/>
                                        <p:tgtEl>
                                          <p:spTgt spid="2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nodeType="clickEffect" fill="hold">
                      <p:stCondLst>
                        <p:cond delay="indefinite"/>
                      </p:stCondLst>
                      <p:childTnLst>
                        <p:par>
                          <p:cTn id="7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7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9" dur="500" fill="hold"/>
                                        <p:tgtEl>
                                          <p:spTgt spid="2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0" dur="500" fill="hold"/>
                                        <p:tgtEl>
                                          <p:spTgt spid="2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5" dur="500" fill="hold"/>
                                        <p:tgtEl>
                                          <p:spTgt spid="2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6" dur="500" fill="hold"/>
                                        <p:tgtEl>
                                          <p:spTgt spid="2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nodeType="clickEffect" fill="hold">
                      <p:stCondLst>
                        <p:cond delay="indefinite"/>
                      </p:stCondLst>
                      <p:childTnLst>
                        <p:par>
                          <p:cTn id="9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9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nodeType="clickEffect" fill="hold">
                      <p:stCondLst>
                        <p:cond delay="indefinite"/>
                      </p:stCondLst>
                      <p:childTnLst>
                        <p:par>
                          <p:cTn id="9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9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nodeType="clickEffect" fill="hold">
                      <p:stCondLst>
                        <p:cond delay="indefinite"/>
                      </p:stCondLst>
                      <p:childTnLst>
                        <p:par>
                          <p:cTn id="10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0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7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8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l-GR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Κοινά Σφάλματα</a:t>
            </a:r>
            <a:r>
              <a:rPr b="1" lang="en-US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(1/2)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160" cy="4524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85000" lnSpcReduction="9999"/>
          </a:bodyPr>
          <a:p>
            <a:pPr marL="343080" indent="-343080" defTabSz="91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Οι μεταβλητές συνθήκης σχετίζονται με </a:t>
            </a: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mutex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–"/>
            </a:pPr>
            <a:r>
              <a:rPr b="0" lang="el-GR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Πρέπει να αναφέρεται το </a:t>
            </a: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mutex</a:t>
            </a:r>
            <a:r>
              <a:rPr b="0" lang="el-GR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στις πράξεις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–"/>
            </a:pPr>
            <a:r>
              <a:rPr b="0" lang="el-GR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Πρέπει να έχουμε </a:t>
            </a:r>
            <a:r>
              <a:rPr b="1" lang="el-GR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κλειδώσει</a:t>
            </a:r>
            <a:r>
              <a:rPr b="0" lang="el-GR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το </a:t>
            </a: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mutex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Άρα</a:t>
            </a: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wait/signal</a:t>
            </a:r>
            <a:r>
              <a:rPr b="0" lang="el-GR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πρέπει να είναι μέσα σε</a:t>
            </a: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lock/unlock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Το ότι ξυπνήσαμε δεν είναι σίγουρα σωστό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–"/>
            </a:pPr>
            <a:r>
              <a:rPr b="0" lang="el-GR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Μπορεί η </a:t>
            </a:r>
            <a:r>
              <a:rPr b="1" lang="el-GR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συνθήκη</a:t>
            </a:r>
            <a:r>
              <a:rPr b="0" lang="el-GR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να </a:t>
            </a:r>
            <a:r>
              <a:rPr b="1" lang="el-GR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μην ικανοποιείται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Μπορεί να ξύπνησαν πολλά νήματα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–"/>
            </a:pPr>
            <a:r>
              <a:rPr b="0" lang="el-GR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Πρέπει τα </a:t>
            </a:r>
            <a:r>
              <a:rPr b="1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wait</a:t>
            </a:r>
            <a:r>
              <a:rPr b="0" lang="el-GR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να είναι </a:t>
            </a:r>
            <a:r>
              <a:rPr b="1" lang="el-GR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μέσα σε </a:t>
            </a:r>
            <a:r>
              <a:rPr b="1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while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Ελέγχονται κάθε φορά που ξυπνάμε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algn="l" pos="0"/>
              </a:tabLst>
            </a:pP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83640" y="2936880"/>
            <a:ext cx="7770960" cy="1360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l-GR" sz="40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Ν</a:t>
            </a:r>
            <a:r>
              <a:rPr b="1" lang="en-US" sz="40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ή</a:t>
            </a:r>
            <a:r>
              <a:rPr b="1" lang="el-GR" sz="40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μ</a:t>
            </a:r>
            <a:r>
              <a:rPr b="1" lang="en-US" sz="40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ατα και Διεργασίες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/>
          </p:nvPr>
        </p:nvSpPr>
        <p:spPr>
          <a:xfrm>
            <a:off x="683640" y="4305240"/>
            <a:ext cx="7770960" cy="1498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1" lang="el-G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Μάθημα: </a:t>
            </a:r>
            <a:r>
              <a:rPr b="0" lang="el-G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Λειτουργικά Συστήματα, </a:t>
            </a:r>
            <a:r>
              <a:rPr b="1" lang="el-G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Φροντιστηριακή Ενότητα </a:t>
            </a:r>
            <a:r>
              <a:rPr b="1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# 3</a:t>
            </a:r>
            <a:r>
              <a:rPr b="1" lang="el-G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:</a:t>
            </a: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b="0" lang="el-G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Εισαγωγή στα νήματα με </a:t>
            </a: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POSIX Threads (</a:t>
            </a:r>
            <a:r>
              <a:rPr b="0" lang="el-G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Μέρος 1</a:t>
            </a:r>
            <a:r>
              <a:rPr b="0" lang="el-GR" sz="2000" strike="noStrike" u="none" baseline="30000">
                <a:solidFill>
                  <a:schemeClr val="dk1"/>
                </a:solidFill>
                <a:effectLst/>
                <a:uFillTx/>
                <a:latin typeface="Calibri"/>
              </a:rPr>
              <a:t>ο</a:t>
            </a:r>
            <a:r>
              <a:rPr b="0" lang="el-G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1" lang="el-G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Τμήμα: </a:t>
            </a:r>
            <a:r>
              <a:rPr b="0" lang="el-G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Πληροφορικής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86" name="Picture 23" descr="Λογότυπο για Άδειες χρήσης Creative Commons BY-NC-ND"/>
          <p:cNvPicPr/>
          <p:nvPr/>
        </p:nvPicPr>
        <p:blipFill>
          <a:blip r:embed="rId1"/>
          <a:stretch/>
        </p:blipFill>
        <p:spPr>
          <a:xfrm>
            <a:off x="1619640" y="5835960"/>
            <a:ext cx="1533960" cy="535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7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/>
          <p:nvPr/>
        </p:nvPicPr>
        <p:blipFill>
          <a:blip r:embed="rId2"/>
          <a:stretch/>
        </p:blipFill>
        <p:spPr>
          <a:xfrm>
            <a:off x="3223800" y="5591520"/>
            <a:ext cx="4308840" cy="10245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l-GR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Κοινά Σφάλματα</a:t>
            </a:r>
            <a:r>
              <a:rPr b="1" lang="en-US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(2/2)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2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160" cy="4524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Προσοχή στη μνήμη!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–"/>
            </a:pPr>
            <a:r>
              <a:rPr b="1" lang="el-GR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Δεν επιστρέφουμε</a:t>
            </a:r>
            <a:r>
              <a:rPr b="0" lang="el-GR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τοπική μνήμη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Οι τοπικές μεταβλητές χάνονται με τη συνάρτηση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Άρα </a:t>
            </a:r>
            <a:r>
              <a:rPr b="1" lang="el-GR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εξαφανίζονται </a:t>
            </a:r>
            <a:r>
              <a:rPr b="0" lang="el-GR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στο τέλος του νήματος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Είτε καθολικές μεταβλητές, είτε δυναμική μνήμη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–"/>
            </a:pPr>
            <a:r>
              <a:rPr b="0" lang="el-GR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Προσέχουμε τη δυναμική μνήμη (malloc)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Να μην δημιουργείται </a:t>
            </a:r>
            <a:r>
              <a:rPr b="1" lang="el-GR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μόνο </a:t>
            </a:r>
            <a:r>
              <a:rPr b="0" lang="el-GR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στο νήμα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Πρέπει να </a:t>
            </a:r>
            <a:r>
              <a:rPr b="1" lang="el-GR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απελευθερώνεται (free) </a:t>
            </a:r>
            <a:r>
              <a:rPr b="0" lang="el-GR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κάπου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0960" cy="1468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l-GR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Τέλος Φροντιστηριακής Ενότητας </a:t>
            </a:r>
            <a:r>
              <a:rPr b="1" lang="en-US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#</a:t>
            </a:r>
            <a:r>
              <a:rPr b="1" lang="el-GR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3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4" name="PlaceHolder 2"/>
          <p:cNvSpPr>
            <a:spLocks noGrp="1"/>
          </p:cNvSpPr>
          <p:nvPr>
            <p:ph type="subTitle"/>
          </p:nvPr>
        </p:nvSpPr>
        <p:spPr>
          <a:xfrm>
            <a:off x="683640" y="3886200"/>
            <a:ext cx="7775280" cy="1751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algn="ctr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1" lang="el-G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Μάθημα: </a:t>
            </a:r>
            <a:r>
              <a:rPr b="0" lang="el-G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Λειτουργικά Συστήματα, </a:t>
            </a:r>
            <a:r>
              <a:rPr b="1" lang="el-G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Φροντιστηριακή Ενότητα </a:t>
            </a:r>
            <a:r>
              <a:rPr b="1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# 3</a:t>
            </a:r>
            <a:r>
              <a:rPr b="1" lang="el-G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:</a:t>
            </a: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b="0" lang="el-G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Εισαγωγή στα νήματα με </a:t>
            </a: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POSIX Threads (</a:t>
            </a:r>
            <a:r>
              <a:rPr b="0" lang="el-G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Μέρος 1</a:t>
            </a:r>
            <a:r>
              <a:rPr b="0" lang="el-GR" sz="2000" strike="noStrike" u="none" baseline="30000">
                <a:solidFill>
                  <a:schemeClr val="dk1"/>
                </a:solidFill>
                <a:effectLst/>
                <a:uFillTx/>
                <a:latin typeface="Calibri"/>
              </a:rPr>
              <a:t>ο</a:t>
            </a:r>
            <a:r>
              <a:rPr b="0" lang="el-G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1" lang="el-G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Τμήμα: </a:t>
            </a:r>
            <a:r>
              <a:rPr b="0" lang="el-G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Πληροφορικής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65" name="Picture 26" descr="Λογότυπο για Άδειες χρήσης Creative Commons BY-NC-ND"/>
          <p:cNvPicPr/>
          <p:nvPr/>
        </p:nvPicPr>
        <p:blipFill>
          <a:blip r:embed="rId1"/>
          <a:stretch/>
        </p:blipFill>
        <p:spPr>
          <a:xfrm>
            <a:off x="1619640" y="5835960"/>
            <a:ext cx="1533960" cy="535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6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/>
          <p:nvPr/>
        </p:nvPicPr>
        <p:blipFill>
          <a:blip r:embed="rId2"/>
          <a:stretch/>
        </p:blipFill>
        <p:spPr>
          <a:xfrm>
            <a:off x="3223800" y="5591520"/>
            <a:ext cx="4308840" cy="10245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l-GR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Βασικές έννοιες (</a:t>
            </a:r>
            <a:r>
              <a:rPr b="1" lang="en-US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1</a:t>
            </a:r>
            <a:r>
              <a:rPr b="1" lang="el-GR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/3)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160" cy="4524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Τι είναι ένα </a:t>
            </a:r>
            <a:r>
              <a:rPr b="1" lang="en-U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νήμα</a:t>
            </a: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;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Είναι μια ανεξάρτητη ροή εντολών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Χρονοπρογραμματίζεται χωριστά απ</a:t>
            </a:r>
            <a:r>
              <a:rPr b="0" lang="el-GR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ό</a:t>
            </a: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το λειτουργικό σύστημα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Διαισθητικός ορισμός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Μια </a:t>
            </a:r>
            <a:r>
              <a:rPr b="1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ελαφριά </a:t>
            </a:r>
            <a:r>
              <a:rPr b="1" lang="el-GR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διεργασία</a:t>
            </a: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(lightweight process)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Εκτελείται ξεχωριστά απο το βασικό νήμα του προγράμματος (</a:t>
            </a:r>
            <a:r>
              <a:rPr b="1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main thread of execution</a:t>
            </a: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) 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l-GR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Βασικές έννοιες (2/3)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5510520" cy="4524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70000" lnSpcReduction="19999"/>
          </a:bodyPr>
          <a:p>
            <a:pPr marL="343080" indent="-343080" defTabSz="91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Πολυνηματικός προγραμματισμός</a:t>
            </a: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Παράλληλοι υπολογισμοί (ταχύτερη εκτέλεση)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algn="l" pos="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algn="l" pos="0"/>
              </a:tabLst>
            </a:pP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algn="l" pos="0"/>
              </a:tabLst>
            </a:pP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algn="l" pos="0"/>
              </a:tabLst>
            </a:pP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l-G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Αλλά και πιο απλοί λόγοι: αναβοσβήνει ο κέρσορας του κειμένου καθώς κατεβάζεις τη μπάρα κύλισης και αντίστροφα κ.α..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algn="l" pos="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algn="l" pos="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92" name="Picture 8" descr=""/>
          <p:cNvPicPr/>
          <p:nvPr/>
        </p:nvPicPr>
        <p:blipFill>
          <a:blip r:embed="rId1"/>
          <a:stretch/>
        </p:blipFill>
        <p:spPr>
          <a:xfrm>
            <a:off x="457200" y="2781000"/>
            <a:ext cx="5473800" cy="739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3" name="Picture 9" descr=""/>
          <p:cNvPicPr/>
          <p:nvPr/>
        </p:nvPicPr>
        <p:blipFill>
          <a:blip r:embed="rId2"/>
          <a:stretch/>
        </p:blipFill>
        <p:spPr>
          <a:xfrm>
            <a:off x="411120" y="3593880"/>
            <a:ext cx="5164200" cy="830520"/>
          </a:xfrm>
          <a:prstGeom prst="rect">
            <a:avLst/>
          </a:prstGeom>
          <a:noFill/>
          <a:ln w="0">
            <a:noFill/>
          </a:ln>
        </p:spPr>
      </p:pic>
      <p:grpSp>
        <p:nvGrpSpPr>
          <p:cNvPr id="94" name="Group 3"/>
          <p:cNvGrpSpPr/>
          <p:nvPr/>
        </p:nvGrpSpPr>
        <p:grpSpPr>
          <a:xfrm>
            <a:off x="5969160" y="1400040"/>
            <a:ext cx="2909880" cy="3598920"/>
            <a:chOff x="5969160" y="1400040"/>
            <a:chExt cx="2909880" cy="3598920"/>
          </a:xfrm>
        </p:grpSpPr>
        <p:pic>
          <p:nvPicPr>
            <p:cNvPr id="95" name="Picture 4" descr=""/>
            <p:cNvPicPr/>
            <p:nvPr/>
          </p:nvPicPr>
          <p:blipFill>
            <a:blip r:embed="rId3"/>
            <a:stretch/>
          </p:blipFill>
          <p:spPr>
            <a:xfrm>
              <a:off x="5969160" y="1400040"/>
              <a:ext cx="2909880" cy="359892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96" name="Text Box 5"/>
            <p:cNvSpPr/>
            <p:nvPr/>
          </p:nvSpPr>
          <p:spPr>
            <a:xfrm>
              <a:off x="5969160" y="1400040"/>
              <a:ext cx="2909880" cy="3598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endParaRPr b="0" lang="el-GR" sz="1800" strike="noStrike" u="none">
                <a:solidFill>
                  <a:schemeClr val="dk1"/>
                </a:solidFill>
                <a:effectLst/>
                <a:uFillTx/>
                <a:latin typeface="Calibri"/>
              </a:endParaRPr>
            </a:p>
          </p:txBody>
        </p:sp>
      </p:grpSp>
      <p:sp>
        <p:nvSpPr>
          <p:cNvPr id="97" name="Rectangle 6"/>
          <p:cNvSpPr/>
          <p:nvPr/>
        </p:nvSpPr>
        <p:spPr>
          <a:xfrm>
            <a:off x="6227640" y="5086440"/>
            <a:ext cx="2664000" cy="88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Calibri"/>
                <a:ea typeface="Droid Sans Fallback"/>
              </a:rPr>
              <a:t>x</a:t>
            </a:r>
            <a:r>
              <a:rPr b="0" i="1" lang="el-GR" sz="1800" strike="noStrike" u="none">
                <a:solidFill>
                  <a:srgbClr val="000000"/>
                </a:solidFill>
                <a:effectLst/>
                <a:uFillTx/>
                <a:latin typeface="Calibri"/>
                <a:ea typeface="Droid Sans Fallback"/>
              </a:rPr>
              <a:t>4 </a:t>
            </a:r>
            <a:r>
              <a:rPr b="0" i="1" lang="el-GR" sz="1600" strike="noStrike" u="none">
                <a:solidFill>
                  <a:srgbClr val="000000"/>
                </a:solidFill>
                <a:effectLst/>
                <a:uFillTx/>
                <a:latin typeface="Calibri"/>
                <a:ea typeface="Droid Sans Fallback"/>
              </a:rPr>
              <a:t>πιο γρήγορα;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l-GR" sz="1800" strike="noStrike" u="none">
                <a:solidFill>
                  <a:srgbClr val="000000"/>
                </a:solidFill>
                <a:effectLst/>
                <a:uFillTx/>
                <a:latin typeface="Calibri"/>
                <a:ea typeface="Droid Sans Fallback"/>
              </a:rPr>
              <a:t>     όχι.. </a:t>
            </a:r>
            <a:r>
              <a:rPr b="0" i="1" lang="el-GR" sz="1600" strike="noStrike" u="none">
                <a:solidFill>
                  <a:srgbClr val="000000"/>
                </a:solidFill>
                <a:effectLst/>
                <a:uFillTx/>
                <a:latin typeface="Calibri"/>
                <a:ea typeface="Droid Sans Fallback"/>
              </a:rPr>
              <a:t>Όμως </a:t>
            </a:r>
            <a:r>
              <a:rPr b="0" i="1" lang="el-GR" sz="1600" strike="noStrike" u="none">
                <a:solidFill>
                  <a:srgbClr val="c00000"/>
                </a:solidFill>
                <a:effectLst/>
                <a:uFillTx/>
                <a:latin typeface="Calibri"/>
                <a:ea typeface="Droid Sans Fallback"/>
              </a:rPr>
              <a:t>πιο γρήγορα</a:t>
            </a:r>
            <a:r>
              <a:rPr b="0" i="1" lang="el-GR" sz="1600" strike="noStrike" u="none">
                <a:solidFill>
                  <a:srgbClr val="000000"/>
                </a:solidFill>
                <a:effectLst/>
                <a:uFillTx/>
                <a:latin typeface="Calibri"/>
                <a:ea typeface="Droid Sans Fallback"/>
              </a:rPr>
              <a:t>.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l-GR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Βασικές έννοιες (3/3)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160" cy="4524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POSIX Threads (pthreads)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POSIX </a:t>
            </a:r>
            <a:r>
              <a:rPr b="0" lang="el-G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(</a:t>
            </a: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Portable Operating System Interface</a:t>
            </a:r>
            <a:r>
              <a:rPr b="0" lang="el-G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) </a:t>
            </a: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API standard </a:t>
            </a:r>
            <a:r>
              <a:rPr b="0" lang="el-G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για συγγραφή νημάτων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–"/>
            </a:pPr>
            <a:r>
              <a:rPr b="0" lang="fr-FR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IEEE POSIX 1003.1c standard (1995)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  <a:hlinkClick r:id="rId1"/>
              </a:rPr>
              <a:t>http://en.wikipedia.org/wiki/POSIX</a:t>
            </a: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  <a:hlinkClick r:id="rId2"/>
              </a:rPr>
              <a:t>http://en.wikipedia.org/wiki/POSIX_Threads</a:t>
            </a: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  <a:hlinkClick r:id="rId3"/>
              </a:rPr>
              <a:t>https://docs.oracle.com/cd/E19048-01/chorus5/806-6897/auto1/index.html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algn="l" pos="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 Box 3"/>
          <p:cNvSpPr/>
          <p:nvPr/>
        </p:nvSpPr>
        <p:spPr>
          <a:xfrm>
            <a:off x="655308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05537287-BBC2-4D07-B183-0AE1C14CA62A}" type="slidenum">
              <a:rPr b="0" lang="el-GR" sz="1200" strike="noStrike" u="none">
                <a:solidFill>
                  <a:srgbClr val="898989"/>
                </a:solidFill>
                <a:effectLst/>
                <a:uFillTx/>
                <a:latin typeface="Calibri"/>
                <a:ea typeface="Droid Sans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l-GR" sz="4400" strike="noStrike" u="none">
                <a:solidFill>
                  <a:srgbClr val="000000"/>
                </a:solidFill>
                <a:effectLst/>
                <a:uFillTx/>
                <a:latin typeface="Calibri"/>
                <a:ea typeface="Droid Sans"/>
              </a:rPr>
              <a:t>Διεργασίες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160" cy="4524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77500" lnSpcReduction="19999"/>
          </a:bodyPr>
          <a:p>
            <a:pPr marL="343080" indent="-343080" defTabSz="91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Πρόγραμμα σε εκτέλεση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Κατάσταση (</a:t>
            </a: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state) </a:t>
            </a:r>
            <a:r>
              <a:rPr b="0" lang="el-G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στο </a:t>
            </a: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Unix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PID (Process ID), process group ID, user ID, group ID 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–"/>
            </a:pPr>
            <a:r>
              <a:rPr b="0" lang="el-GR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Τρέχον ευρετήριο (</a:t>
            </a: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working directory</a:t>
            </a:r>
            <a:r>
              <a:rPr b="0" lang="el-GR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)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–"/>
            </a:pPr>
            <a:r>
              <a:rPr b="0" lang="el-GR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Εντολές προγράμματος σε εκτέλεση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–"/>
            </a:pPr>
            <a:r>
              <a:rPr b="0" lang="el-GR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Καταχωρητές (</a:t>
            </a: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registers</a:t>
            </a:r>
            <a:r>
              <a:rPr b="0" lang="el-GR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), «στοίβα» και «σωρός» (</a:t>
            </a: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stack</a:t>
            </a:r>
            <a:r>
              <a:rPr b="0" lang="el-GR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, </a:t>
            </a: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heap</a:t>
            </a:r>
            <a:r>
              <a:rPr b="0" lang="el-GR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)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–"/>
            </a:pPr>
            <a:r>
              <a:rPr b="0" lang="el-GR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Επικοινωνία μεταξύ διεργασιών</a:t>
            </a: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(Inter-process communication)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Ουρές μηνυμάτων (</a:t>
            </a: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message queues</a:t>
            </a:r>
            <a:r>
              <a:rPr b="0" lang="el-GR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)</a:t>
            </a: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, </a:t>
            </a:r>
            <a:r>
              <a:rPr b="0" lang="el-GR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σωληνώσεις (</a:t>
            </a: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pipes</a:t>
            </a:r>
            <a:r>
              <a:rPr b="0" lang="el-GR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)</a:t>
            </a: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, </a:t>
            </a:r>
            <a:r>
              <a:rPr b="0" lang="el-GR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σηματοφορείς (</a:t>
            </a: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semaphores</a:t>
            </a:r>
            <a:r>
              <a:rPr b="0" lang="el-GR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)</a:t>
            </a: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, </a:t>
            </a:r>
            <a:r>
              <a:rPr b="0" lang="el-GR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μοιραζόμενη μνήμη</a:t>
            </a: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b="0" lang="el-GR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(</a:t>
            </a: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shared memory).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FDs (file descriptors)</a:t>
            </a:r>
            <a:r>
              <a:rPr b="0" lang="el-GR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, </a:t>
            </a: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Signals</a:t>
            </a:r>
            <a:r>
              <a:rPr b="0" lang="el-GR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, </a:t>
            </a: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Shared libraries … 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3" descr=""/>
          <p:cNvPicPr/>
          <p:nvPr/>
        </p:nvPicPr>
        <p:blipFill>
          <a:blip r:embed="rId1"/>
          <a:stretch/>
        </p:blipFill>
        <p:spPr>
          <a:xfrm>
            <a:off x="5148360" y="1916280"/>
            <a:ext cx="3778560" cy="2919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4" name="Rectangle 4"/>
          <p:cNvSpPr/>
          <p:nvPr/>
        </p:nvSpPr>
        <p:spPr>
          <a:xfrm>
            <a:off x="4937040" y="4941720"/>
            <a:ext cx="42055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ff"/>
                </a:solidFill>
                <a:effectLst/>
                <a:uFillTx/>
                <a:latin typeface="Calibri"/>
                <a:ea typeface="Droid Sans Fallback"/>
                <a:hlinkClick r:id="rId2"/>
              </a:rPr>
              <a:t>http://www.javamex.com/tutorials/threads/how_threads_work.shtml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Calibri"/>
                <a:ea typeface="Droid Sans Fallback"/>
              </a:rPr>
              <a:t>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5" name="Text Box 5"/>
          <p:cNvSpPr/>
          <p:nvPr/>
        </p:nvSpPr>
        <p:spPr>
          <a:xfrm>
            <a:off x="655308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116A1B0-7865-41A4-8512-CC2B015B1346}" type="slidenum">
              <a:rPr b="0" lang="el-GR" sz="1200" strike="noStrike" u="none">
                <a:solidFill>
                  <a:srgbClr val="898989"/>
                </a:solidFill>
                <a:effectLst/>
                <a:uFillTx/>
                <a:latin typeface="Calibri"/>
                <a:ea typeface="Droid Sans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l-GR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Διεργασίες και Νήματα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478400" cy="4524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70000" lnSpcReduction="19999"/>
          </a:bodyPr>
          <a:p>
            <a:pPr marL="343080" indent="-343080" defTabSz="91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Τα νήματα χρησιμοποιούν τους πόρους της διεργασίας που ανήκουν 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Εντούτοις, χρονοπρο/ζονται ως ανεξάρτητες ροές εκτέλεσης από το ΛΣ. Πώς; </a:t>
            </a: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–"/>
            </a:pPr>
            <a:r>
              <a:rPr b="0" lang="el-GR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Δικό τους s</a:t>
            </a: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tack pointer, program counter</a:t>
            </a:r>
            <a:r>
              <a:rPr b="0" lang="el-GR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, </a:t>
            </a: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registers, scheduling policies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–"/>
            </a:pPr>
            <a:r>
              <a:rPr b="0" lang="el-GR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Σύνολο</a:t>
            </a: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b="0" lang="el-GR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από εκκρεμούντα ή σταματημένα σήματα (</a:t>
            </a: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pending </a:t>
            </a:r>
            <a:r>
              <a:rPr b="0" lang="el-GR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/ </a:t>
            </a: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blocked signals</a:t>
            </a:r>
            <a:r>
              <a:rPr b="0" lang="el-GR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)</a:t>
            </a: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–"/>
            </a:pPr>
            <a:r>
              <a:rPr b="0" lang="el-GR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Δεδομένα ειδικά για </a:t>
            </a: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threads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Θέμα του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Θέμα του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Θέμα του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Θέμα του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Θέμα του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Θέμα του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Θέμα του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Θέμα του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Θέμα του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Θέμα του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Θέμα του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Θέμα του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Θέμα του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Θέμα του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Application>LibreOffice/25.2.3.2$Linux_X86_64 LibreOffice_project/520$Build-2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category>Προγραμματισμός συστημάτων με C</cp:category>
  <dc:description>Βοηθός μαθήματος: Ξενοφών Βασιλάκος_x005F_x000d_
_x005F_x000d_
Διδάσκων: Γεώργιος Ξυλωμένος</dc:description>
  <cp:keywords>Προγραμματιστική γλώσσα C Διεργασίες fork dup dup2 exec Προγραμματισμός συστημάτων</cp:keywords>
  <dc:language>en-US</dc:language>
  <dc:subject>Λειτουργικά Συστήματα</dc:subject>
  <dc:title>Διαχείριση μνήμης και διεργασίες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r8>27</vt:r8>
  </property>
  <property fmtid="{D5CDD505-2E9C-101B-9397-08002B2CF9AE}" pid="3" name="PresentationFormat">
    <vt:lpwstr>On-screen Show (4:3)</vt:lpwstr>
  </property>
  <property fmtid="{D5CDD505-2E9C-101B-9397-08002B2CF9AE}" pid="4" name="Slides">
    <vt:r8>33</vt:r8>
  </property>
</Properties>
</file>