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_rels/item1.xml.rels" ContentType="application/vnd.openxmlformats-package.relationships+xml"/>
  <Override PartName="/customXml/item1.xml" ContentType="application/xml"/>
  <Override PartName="/customXml/itemProps1.xml" ContentType="application/vnd.openxmlformats-officedocument.customXml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15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7.xml.rels" ContentType="application/vnd.openxmlformats-package.relationships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3.xml" ContentType="application/vnd.openxmlformats-officedocument.presentationml.slideLayout+xml"/>
  <Override PartName="/ppt/_rels/presentation.xml.rels" ContentType="application/vnd.openxmlformats-package.relationships+xml"/>
  <Override PartName="/ppt/media/image1.jpeg" ContentType="image/jpeg"/>
  <Override PartName="/ppt/media/image2.png" ContentType="image/png"/>
  <Override PartName="/ppt/media/image3.jpeg" ContentType="image/jpeg"/>
  <Override PartName="/ppt/media/image4.png" ContentType="image/png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_rels/slide26.xml.rels" ContentType="application/vnd.openxmlformats-package.relationships+xml"/>
  <Override PartName="/ppt/slides/_rels/slide9.xml.rels" ContentType="application/vnd.openxmlformats-package.relationships+xml"/>
  <Override PartName="/ppt/slides/_rels/slide14.xml.rels" ContentType="application/vnd.openxmlformats-package.relationships+xml"/>
  <Override PartName="/ppt/slides/_rels/slide32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5.xml.rels" ContentType="application/vnd.openxmlformats-package.relationships+xml"/>
  <Override PartName="/ppt/slides/_rels/slide22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27.xml.rels" ContentType="application/vnd.openxmlformats-package.relationships+xml"/>
  <Override PartName="/ppt/slides/_rels/slide18.xml.rels" ContentType="application/vnd.openxmlformats-package.relationships+xml"/>
  <Override PartName="/ppt/slides/_rels/slide11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15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1.xml" ContentType="application/vnd.openxmlformats-officedocument.presentationml.slide+xml"/>
  <Override PartName="/ppt/slides/slide19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5.xml" ContentType="application/vnd.openxmlformats-officedocument.presentationml.slide+xml"/>
  <Override PartName="/ppt/slides/slide13.xml" ContentType="application/vnd.openxmlformats-officedocument.presentationml.slide+xml"/>
  <Override PartName="/ppt/slides/slide25.xml" ContentType="application/vnd.openxmlformats-officedocument.presentationml.slide+xml"/>
  <Override PartName="/ppt/slides/slide30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26.xml" ContentType="application/vnd.openxmlformats-officedocument.presentationml.slide+xml"/>
  <Override PartName="/ppt/notesSlides/_rels/notesSlide31.xml.rels" ContentType="application/vnd.openxmlformats-package.relationships+xml"/>
  <Override PartName="/ppt/notesSlides/_rels/notesSlide29.xml.rels" ContentType="application/vnd.openxmlformats-package.relationships+xml"/>
  <Override PartName="/ppt/notesSlides/_rels/notesSlide17.xml.rels" ContentType="application/vnd.openxmlformats-package.relationships+xml"/>
  <Override PartName="/ppt/notesSlides/_rels/notesSlide4.xml.rels" ContentType="application/vnd.openxmlformats-package.relationships+xml"/>
  <Override PartName="/ppt/notesSlides/_rels/notesSlide30.xml.rels" ContentType="application/vnd.openxmlformats-package.relationships+xml"/>
  <Override PartName="/ppt/notesSlides/_rels/notesSlide28.xml.rels" ContentType="application/vnd.openxmlformats-package.relationships+xml"/>
  <Override PartName="/ppt/notesSlides/_rels/notesSlide16.xml.rels" ContentType="application/vnd.openxmlformats-package.relationships+xml"/>
  <Override PartName="/ppt/notesSlides/_rels/notesSlide3.xml.rels" ContentType="application/vnd.openxmlformats-package.relationships+xml"/>
  <Override PartName="/ppt/notesSlides/_rels/notesSlide18.xml.rels" ContentType="application/vnd.openxmlformats-package.relationships+xml"/>
  <Override PartName="/ppt/notesSlides/_rels/notesSlide20.xml.rels" ContentType="application/vnd.openxmlformats-package.relationships+xml"/>
  <Override PartName="/ppt/notesSlides/_rels/notesSlide5.xml.rels" ContentType="application/vnd.openxmlformats-package.relationships+xml"/>
  <Override PartName="/ppt/notesSlides/_rels/notesSlide11.xml.rels" ContentType="application/vnd.openxmlformats-package.relationships+xml"/>
  <Override PartName="/ppt/notesSlides/_rels/notesSlide9.xml.rels" ContentType="application/vnd.openxmlformats-package.relationships+xml"/>
  <Override PartName="/ppt/notesSlides/_rels/notesSlide10.xml.rels" ContentType="application/vnd.openxmlformats-package.relationships+xml"/>
  <Override PartName="/ppt/notesSlides/_rels/notesSlide32.xml.rels" ContentType="application/vnd.openxmlformats-package.relationships+xml"/>
  <Override PartName="/ppt/notesSlides/_rels/notesSlide25.xml.rels" ContentType="application/vnd.openxmlformats-package.relationships+xml"/>
  <Override PartName="/ppt/notesSlides/_rels/notesSlide23.xml.rels" ContentType="application/vnd.openxmlformats-package.relationships+xml"/>
  <Override PartName="/ppt/notesSlides/_rels/notesSlide8.xml.rels" ContentType="application/vnd.openxmlformats-package.relationships+xml"/>
  <Override PartName="/ppt/notesSlides/_rels/notesSlide22.xml.rels" ContentType="application/vnd.openxmlformats-package.relationships+xml"/>
  <Override PartName="/ppt/notesSlides/_rels/notesSlide7.xml.rels" ContentType="application/vnd.openxmlformats-package.relationships+xml"/>
  <Override PartName="/ppt/notesSlides/_rels/notesSlide1.xml.rels" ContentType="application/vnd.openxmlformats-package.relationships+xml"/>
  <Override PartName="/ppt/notesSlides/_rels/notesSlide14.xml.rels" ContentType="application/vnd.openxmlformats-package.relationships+xml"/>
  <Override PartName="/ppt/notesSlides/_rels/notesSlide21.xml.rels" ContentType="application/vnd.openxmlformats-package.relationships+xml"/>
  <Override PartName="/ppt/notesSlides/_rels/notesSlide2.xml.rels" ContentType="application/vnd.openxmlformats-package.relationships+xml"/>
  <Override PartName="/ppt/notesSlides/notesSlide14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customXml" Target="../customXml/item1.xml"/><Relationship Id="rId5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15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sldImg"/>
          </p:nvPr>
        </p:nvSpPr>
        <p:spPr>
          <a:xfrm>
            <a:off x="0" y="76428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move the slide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 type="dt" idx="13"/>
          </p:nvPr>
        </p:nvSpPr>
        <p:spPr>
          <a:xfrm>
            <a:off x="4399200" y="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5"/>
          <p:cNvSpPr>
            <a:spLocks noGrp="1"/>
          </p:cNvSpPr>
          <p:nvPr>
            <p:ph type="ftr" idx="14"/>
          </p:nvPr>
        </p:nvSpPr>
        <p:spPr>
          <a:xfrm>
            <a:off x="0" y="955548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6"/>
          <p:cNvSpPr>
            <a:spLocks noGrp="1"/>
          </p:cNvSpPr>
          <p:nvPr>
            <p:ph type="sldNum" idx="15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fld id="{2B1B4047-D3AB-4FAB-97B0-9DD48E032C2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_rels/notesSlide14.xml.rels><?xml version="1.0" encoding="UTF-8"?>
<Relationships xmlns="http://schemas.openxmlformats.org/package/2006/relationships"><Relationship Id="rId1" Type="http://schemas.openxmlformats.org/officeDocument/2006/relationships/slide" Target="../slides/slide14.xml"/><Relationship Id="rId2" Type="http://schemas.openxmlformats.org/officeDocument/2006/relationships/notesMaster" Target="../notesMasters/notesMaster1.xml"/>
</Relationships>
</file>

<file path=ppt/notesSlides/_rels/notesSlide16.xml.rels><?xml version="1.0" encoding="UTF-8"?>
<Relationships xmlns="http://schemas.openxmlformats.org/package/2006/relationships"><Relationship Id="rId1" Type="http://schemas.openxmlformats.org/officeDocument/2006/relationships/slide" Target="../slides/slide16.xml"/><Relationship Id="rId2" Type="http://schemas.openxmlformats.org/officeDocument/2006/relationships/notesMaster" Target="../notesMasters/notesMaster1.xml"/>
</Relationships>
</file>

<file path=ppt/notesSlides/_rels/notesSlide17.xml.rels><?xml version="1.0" encoding="UTF-8"?>
<Relationships xmlns="http://schemas.openxmlformats.org/package/2006/relationships"><Relationship Id="rId1" Type="http://schemas.openxmlformats.org/officeDocument/2006/relationships/slide" Target="../slides/slide17.xml"/><Relationship Id="rId2" Type="http://schemas.openxmlformats.org/officeDocument/2006/relationships/notesMaster" Target="../notesMasters/notesMaster1.xml"/>
</Relationships>
</file>

<file path=ppt/notesSlides/_rels/notesSlide18.xml.rels><?xml version="1.0" encoding="UTF-8"?>
<Relationships xmlns="http://schemas.openxmlformats.org/package/2006/relationships"><Relationship Id="rId1" Type="http://schemas.openxmlformats.org/officeDocument/2006/relationships/slide" Target="../slides/slide18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20.xml.rels><?xml version="1.0" encoding="UTF-8"?>
<Relationships xmlns="http://schemas.openxmlformats.org/package/2006/relationships"><Relationship Id="rId1" Type="http://schemas.openxmlformats.org/officeDocument/2006/relationships/slide" Target="../slides/slide20.xml"/><Relationship Id="rId2" Type="http://schemas.openxmlformats.org/officeDocument/2006/relationships/notesMaster" Target="../notesMasters/notesMaster1.xml"/>
</Relationships>
</file>

<file path=ppt/notesSlides/_rels/notesSlide21.xml.rels><?xml version="1.0" encoding="UTF-8"?>
<Relationships xmlns="http://schemas.openxmlformats.org/package/2006/relationships"><Relationship Id="rId1" Type="http://schemas.openxmlformats.org/officeDocument/2006/relationships/slide" Target="../slides/slide21.xml"/><Relationship Id="rId2" Type="http://schemas.openxmlformats.org/officeDocument/2006/relationships/notesMaster" Target="../notesMasters/notesMaster1.xml"/>
</Relationships>
</file>

<file path=ppt/notesSlides/_rels/notesSlide22.xml.rels><?xml version="1.0" encoding="UTF-8"?>
<Relationships xmlns="http://schemas.openxmlformats.org/package/2006/relationships"><Relationship Id="rId1" Type="http://schemas.openxmlformats.org/officeDocument/2006/relationships/slide" Target="../slides/slide22.xml"/><Relationship Id="rId2" Type="http://schemas.openxmlformats.org/officeDocument/2006/relationships/notesMaster" Target="../notesMasters/notesMaster1.xml"/>
</Relationships>
</file>

<file path=ppt/notesSlides/_rels/notesSlide23.xml.rels><?xml version="1.0" encoding="UTF-8"?>
<Relationships xmlns="http://schemas.openxmlformats.org/package/2006/relationships"><Relationship Id="rId1" Type="http://schemas.openxmlformats.org/officeDocument/2006/relationships/slide" Target="../slides/slide23.xml"/><Relationship Id="rId2" Type="http://schemas.openxmlformats.org/officeDocument/2006/relationships/notesMaster" Target="../notesMasters/notesMaster1.xml"/>
</Relationships>
</file>

<file path=ppt/notesSlides/_rels/notesSlide25.xml.rels><?xml version="1.0" encoding="UTF-8"?>
<Relationships xmlns="http://schemas.openxmlformats.org/package/2006/relationships"><Relationship Id="rId1" Type="http://schemas.openxmlformats.org/officeDocument/2006/relationships/slide" Target="../slides/slide25.xml"/><Relationship Id="rId2" Type="http://schemas.openxmlformats.org/officeDocument/2006/relationships/notesMaster" Target="../notesMasters/notesMaster1.xml"/>
</Relationships>
</file>

<file path=ppt/notesSlides/_rels/notesSlide28.xml.rels><?xml version="1.0" encoding="UTF-8"?>
<Relationships xmlns="http://schemas.openxmlformats.org/package/2006/relationships"><Relationship Id="rId1" Type="http://schemas.openxmlformats.org/officeDocument/2006/relationships/slide" Target="../slides/slide28.xml"/><Relationship Id="rId2" Type="http://schemas.openxmlformats.org/officeDocument/2006/relationships/notesMaster" Target="../notesMasters/notesMaster1.xml"/>
</Relationships>
</file>

<file path=ppt/notesSlides/_rels/notesSlide29.xml.rels><?xml version="1.0" encoding="UTF-8"?>
<Relationships xmlns="http://schemas.openxmlformats.org/package/2006/relationships"><Relationship Id="rId1" Type="http://schemas.openxmlformats.org/officeDocument/2006/relationships/slide" Target="../slides/slide29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30.xml.rels><?xml version="1.0" encoding="UTF-8"?>
<Relationships xmlns="http://schemas.openxmlformats.org/package/2006/relationships"><Relationship Id="rId1" Type="http://schemas.openxmlformats.org/officeDocument/2006/relationships/slide" Target="../slides/slide30.xml"/><Relationship Id="rId2" Type="http://schemas.openxmlformats.org/officeDocument/2006/relationships/notesMaster" Target="../notesMasters/notesMaster1.xml"/>
</Relationships>
</file>

<file path=ppt/notesSlides/_rels/notesSlide31.xml.rels><?xml version="1.0" encoding="UTF-8"?>
<Relationships xmlns="http://schemas.openxmlformats.org/package/2006/relationships"><Relationship Id="rId1" Type="http://schemas.openxmlformats.org/officeDocument/2006/relationships/slide" Target="../slides/slide31.xml"/><Relationship Id="rId2" Type="http://schemas.openxmlformats.org/officeDocument/2006/relationships/notesMaster" Target="../notesMasters/notesMaster1.xml"/>
</Relationships>
</file>

<file path=ppt/notesSlides/_rels/notesSlide32.xml.rels><?xml version="1.0" encoding="UTF-8"?>
<Relationships xmlns="http://schemas.openxmlformats.org/package/2006/relationships"><Relationship Id="rId1" Type="http://schemas.openxmlformats.org/officeDocument/2006/relationships/slide" Target="../slides/slide32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0920" cy="3427920"/>
          </a:xfrm>
          <a:prstGeom prst="rect">
            <a:avLst/>
          </a:prstGeom>
          <a:ln w="0">
            <a:noFill/>
          </a:ln>
        </p:spPr>
      </p:sp>
      <p:sp>
        <p:nvSpPr>
          <p:cNvPr id="207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320" cy="4113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8" name="PlaceHolder 3"/>
          <p:cNvSpPr>
            <a:spLocks noGrp="1"/>
          </p:cNvSpPr>
          <p:nvPr>
            <p:ph type="sldNum" idx="16"/>
          </p:nvPr>
        </p:nvSpPr>
        <p:spPr>
          <a:xfrm>
            <a:off x="3884760" y="8685360"/>
            <a:ext cx="2970720" cy="456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l-GR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938B4327-AA63-423A-8B7E-374A546FA28A}" type="slidenum">
              <a:rPr b="0" lang="el-GR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0920" cy="3427920"/>
          </a:xfrm>
          <a:prstGeom prst="rect">
            <a:avLst/>
          </a:prstGeom>
          <a:ln w="0">
            <a:noFill/>
          </a:ln>
        </p:spPr>
      </p:sp>
      <p:sp>
        <p:nvSpPr>
          <p:cNvPr id="231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320" cy="4113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171360" indent="-171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l-G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Να πω τη διαφορά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pass-by-reference </a:t>
            </a:r>
            <a:r>
              <a:rPr b="0" lang="el-G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και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pass-by-value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2" name="PlaceHolder 3"/>
          <p:cNvSpPr>
            <a:spLocks noGrp="1"/>
          </p:cNvSpPr>
          <p:nvPr>
            <p:ph type="sldNum" idx="24"/>
          </p:nvPr>
        </p:nvSpPr>
        <p:spPr>
          <a:xfrm>
            <a:off x="3884760" y="8685360"/>
            <a:ext cx="2970720" cy="456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l-GR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D882508C-80B1-4E09-AEBE-7A324EA140C1}" type="slidenum">
              <a:rPr b="0" lang="el-GR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0920" cy="3427920"/>
          </a:xfrm>
          <a:prstGeom prst="rect">
            <a:avLst/>
          </a:prstGeom>
          <a:ln w="0">
            <a:noFill/>
          </a:ln>
        </p:spPr>
      </p:sp>
      <p:sp>
        <p:nvSpPr>
          <p:cNvPr id="234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320" cy="4113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171360" indent="-171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l-G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Να πω τη διαφορά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pass-by-reference </a:t>
            </a:r>
            <a:r>
              <a:rPr b="0" lang="el-G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και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pass-by-value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5" name="PlaceHolder 3"/>
          <p:cNvSpPr>
            <a:spLocks noGrp="1"/>
          </p:cNvSpPr>
          <p:nvPr>
            <p:ph type="sldNum" idx="25"/>
          </p:nvPr>
        </p:nvSpPr>
        <p:spPr>
          <a:xfrm>
            <a:off x="3884760" y="8685360"/>
            <a:ext cx="2970720" cy="456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l-GR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BB7A4C5F-9E2F-484A-94DE-A85364427DCD}" type="slidenum">
              <a:rPr b="0" lang="el-GR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0920" cy="3427920"/>
          </a:xfrm>
          <a:prstGeom prst="rect">
            <a:avLst/>
          </a:prstGeom>
          <a:ln w="0">
            <a:noFill/>
          </a:ln>
        </p:spPr>
      </p:sp>
      <p:sp>
        <p:nvSpPr>
          <p:cNvPr id="237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320" cy="4113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171360" indent="-171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length tou pinaka prepei na to gnwrizetai. Eseis to orizetai. Den uparxei sunarthsh poy tha sas to dwsei stous dynamikous pikanakes.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8" name="PlaceHolder 3"/>
          <p:cNvSpPr>
            <a:spLocks noGrp="1"/>
          </p:cNvSpPr>
          <p:nvPr>
            <p:ph type="sldNum" idx="26"/>
          </p:nvPr>
        </p:nvSpPr>
        <p:spPr>
          <a:xfrm>
            <a:off x="3884760" y="8685360"/>
            <a:ext cx="2970720" cy="456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l-GR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8831050-50ED-4411-956B-8FB81FD50AE2}" type="slidenum">
              <a:rPr b="0" lang="el-GR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0920" cy="3427920"/>
          </a:xfrm>
          <a:prstGeom prst="rect">
            <a:avLst/>
          </a:prstGeom>
          <a:ln w="0">
            <a:noFill/>
          </a:ln>
        </p:spPr>
      </p:sp>
      <p:sp>
        <p:nvSpPr>
          <p:cNvPr id="240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320" cy="4113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1" name="PlaceHolder 3"/>
          <p:cNvSpPr>
            <a:spLocks noGrp="1"/>
          </p:cNvSpPr>
          <p:nvPr>
            <p:ph type="sldNum" idx="27"/>
          </p:nvPr>
        </p:nvSpPr>
        <p:spPr>
          <a:xfrm>
            <a:off x="3884760" y="8685360"/>
            <a:ext cx="2970720" cy="456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l-GR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0D752ECB-A321-496B-A0E8-BFE1F131641D}" type="slidenum">
              <a:rPr b="0" lang="el-GR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0920" cy="3427920"/>
          </a:xfrm>
          <a:prstGeom prst="rect">
            <a:avLst/>
          </a:prstGeom>
          <a:ln w="0">
            <a:noFill/>
          </a:ln>
        </p:spPr>
      </p:sp>
      <p:sp>
        <p:nvSpPr>
          <p:cNvPr id="243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320" cy="4113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Size of is not a function… is an operator… It is also correct to write…        sizeof int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Casting of malloc is not required in C.... But it is required in C++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Allocate memory of size equals 3 integers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4" name="PlaceHolder 3"/>
          <p:cNvSpPr>
            <a:spLocks noGrp="1"/>
          </p:cNvSpPr>
          <p:nvPr>
            <p:ph type="sldNum" idx="28"/>
          </p:nvPr>
        </p:nvSpPr>
        <p:spPr>
          <a:xfrm>
            <a:off x="3884760" y="8685360"/>
            <a:ext cx="2970720" cy="456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l-GR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819CABE7-04D0-4B21-AB4C-6D65557DED7B}" type="slidenum">
              <a:rPr b="0" lang="el-GR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0920" cy="3427920"/>
          </a:xfrm>
          <a:prstGeom prst="rect">
            <a:avLst/>
          </a:prstGeom>
          <a:ln w="0">
            <a:noFill/>
          </a:ln>
        </p:spPr>
      </p:sp>
      <p:sp>
        <p:nvSpPr>
          <p:cNvPr id="246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320" cy="4113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7" name="PlaceHolder 3"/>
          <p:cNvSpPr>
            <a:spLocks noGrp="1"/>
          </p:cNvSpPr>
          <p:nvPr>
            <p:ph type="sldNum" idx="29"/>
          </p:nvPr>
        </p:nvSpPr>
        <p:spPr>
          <a:xfrm>
            <a:off x="3884760" y="8685360"/>
            <a:ext cx="2970720" cy="456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l-GR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8B8D080E-DC1E-489C-93FF-B6C425CB9D93}" type="slidenum">
              <a:rPr b="0" lang="el-GR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0920" cy="3427920"/>
          </a:xfrm>
          <a:prstGeom prst="rect">
            <a:avLst/>
          </a:prstGeom>
          <a:ln w="0">
            <a:noFill/>
          </a:ln>
        </p:spPr>
      </p:sp>
      <p:sp>
        <p:nvSpPr>
          <p:cNvPr id="210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320" cy="4113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1" name="PlaceHolder 3"/>
          <p:cNvSpPr>
            <a:spLocks noGrp="1"/>
          </p:cNvSpPr>
          <p:nvPr>
            <p:ph type="sldNum" idx="17"/>
          </p:nvPr>
        </p:nvSpPr>
        <p:spPr>
          <a:xfrm>
            <a:off x="3884760" y="8685360"/>
            <a:ext cx="2970720" cy="456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l-GR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A759D9FD-4FEE-475F-A5FA-F149F379E767}" type="slidenum">
              <a:rPr b="0" lang="el-GR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0920" cy="3427920"/>
          </a:xfrm>
          <a:prstGeom prst="rect">
            <a:avLst/>
          </a:prstGeom>
          <a:ln w="0">
            <a:noFill/>
          </a:ln>
        </p:spPr>
      </p:sp>
      <p:sp>
        <p:nvSpPr>
          <p:cNvPr id="249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320" cy="4113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0" name="PlaceHolder 3"/>
          <p:cNvSpPr>
            <a:spLocks noGrp="1"/>
          </p:cNvSpPr>
          <p:nvPr>
            <p:ph type="sldNum" idx="30"/>
          </p:nvPr>
        </p:nvSpPr>
        <p:spPr>
          <a:xfrm>
            <a:off x="3884760" y="8685360"/>
            <a:ext cx="2970720" cy="456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l-GR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0EAB9549-1190-4BAB-84ED-517E4472218B}" type="slidenum">
              <a:rPr b="0" lang="el-GR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0920" cy="3427920"/>
          </a:xfrm>
          <a:prstGeom prst="rect">
            <a:avLst/>
          </a:prstGeom>
          <a:ln w="0">
            <a:noFill/>
          </a:ln>
        </p:spPr>
      </p:sp>
      <p:sp>
        <p:nvSpPr>
          <p:cNvPr id="252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320" cy="4113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Virtual address space per processes. A process cannot directly affect the memory of other.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Interprocess communication with shared memory and sockets (local or internet)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3" name="PlaceHolder 3"/>
          <p:cNvSpPr>
            <a:spLocks noGrp="1"/>
          </p:cNvSpPr>
          <p:nvPr>
            <p:ph type="sldNum" idx="31"/>
          </p:nvPr>
        </p:nvSpPr>
        <p:spPr>
          <a:xfrm>
            <a:off x="3884760" y="8685360"/>
            <a:ext cx="2970720" cy="456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l-GR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2B524A86-87B9-444E-BF70-554CF6406D27}" type="slidenum">
              <a:rPr b="0" lang="el-GR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0920" cy="3427920"/>
          </a:xfrm>
          <a:prstGeom prst="rect">
            <a:avLst/>
          </a:prstGeom>
          <a:ln w="0">
            <a:noFill/>
          </a:ln>
        </p:spPr>
      </p:sp>
      <p:sp>
        <p:nvSpPr>
          <p:cNvPr id="255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320" cy="4113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171360" indent="-171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 process is the father of all processes in Linux.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1360" indent="-171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Virtual program counter per process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1360" indent="-171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Signal handlers: Signlas 1 to 31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1360" indent="-171360">
              <a:lnSpc>
                <a:spcPct val="100000"/>
              </a:lnSpc>
              <a:buNone/>
              <a:tabLst>
                <a:tab algn="l" pos="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6" name="PlaceHolder 3"/>
          <p:cNvSpPr>
            <a:spLocks noGrp="1"/>
          </p:cNvSpPr>
          <p:nvPr>
            <p:ph type="sldNum" idx="32"/>
          </p:nvPr>
        </p:nvSpPr>
        <p:spPr>
          <a:xfrm>
            <a:off x="3884760" y="8685360"/>
            <a:ext cx="2970720" cy="456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l-GR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502D84C-8D33-4B13-AEE5-8E3D637C7433}" type="slidenum">
              <a:rPr b="0" lang="el-GR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0920" cy="3427920"/>
          </a:xfrm>
          <a:prstGeom prst="rect">
            <a:avLst/>
          </a:prstGeom>
          <a:ln w="0">
            <a:noFill/>
          </a:ln>
        </p:spPr>
      </p:sp>
      <p:sp>
        <p:nvSpPr>
          <p:cNvPr id="258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320" cy="4113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171360" indent="-171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Copies both the code and the data of father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9" name="PlaceHolder 3"/>
          <p:cNvSpPr>
            <a:spLocks noGrp="1"/>
          </p:cNvSpPr>
          <p:nvPr>
            <p:ph type="sldNum" idx="33"/>
          </p:nvPr>
        </p:nvSpPr>
        <p:spPr>
          <a:xfrm>
            <a:off x="3884760" y="8685360"/>
            <a:ext cx="2970720" cy="456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l-GR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825F9013-780B-479D-8D06-FB938CA5F9E4}" type="slidenum">
              <a:rPr b="0" lang="el-GR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0920" cy="3427920"/>
          </a:xfrm>
          <a:prstGeom prst="rect">
            <a:avLst/>
          </a:prstGeom>
          <a:ln w="0">
            <a:noFill/>
          </a:ln>
        </p:spPr>
      </p:sp>
      <p:sp>
        <p:nvSpPr>
          <p:cNvPr id="261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320" cy="4113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171360" indent="-171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Fork returns -1 in father if fail.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2" name="PlaceHolder 3"/>
          <p:cNvSpPr>
            <a:spLocks noGrp="1"/>
          </p:cNvSpPr>
          <p:nvPr>
            <p:ph type="sldNum" idx="34"/>
          </p:nvPr>
        </p:nvSpPr>
        <p:spPr>
          <a:xfrm>
            <a:off x="3884760" y="8685360"/>
            <a:ext cx="2970720" cy="456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l-GR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F7DC409D-9C1B-427C-8A00-0D035CCAAB2F}" type="slidenum">
              <a:rPr b="0" lang="el-GR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0920" cy="3427920"/>
          </a:xfrm>
          <a:prstGeom prst="rect">
            <a:avLst/>
          </a:prstGeom>
          <a:ln w="0">
            <a:noFill/>
          </a:ln>
        </p:spPr>
      </p:sp>
      <p:sp>
        <p:nvSpPr>
          <p:cNvPr id="264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320" cy="4113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171360" indent="-171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Status pernei auto pou epistrefei h exit(auto) tou paidiou.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1360" indent="-171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Also other option for stop children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5" name="PlaceHolder 3"/>
          <p:cNvSpPr>
            <a:spLocks noGrp="1"/>
          </p:cNvSpPr>
          <p:nvPr>
            <p:ph type="sldNum" idx="35"/>
          </p:nvPr>
        </p:nvSpPr>
        <p:spPr>
          <a:xfrm>
            <a:off x="3884760" y="8685360"/>
            <a:ext cx="2970720" cy="456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l-GR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2806B4F9-718C-4E60-9BDD-DF6DA3A12D8E}" type="slidenum">
              <a:rPr b="0" lang="el-GR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0920" cy="3427920"/>
          </a:xfrm>
          <a:prstGeom prst="rect">
            <a:avLst/>
          </a:prstGeom>
          <a:ln w="0">
            <a:noFill/>
          </a:ln>
        </p:spPr>
      </p:sp>
      <p:sp>
        <p:nvSpPr>
          <p:cNvPr id="267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320" cy="4113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171360" indent="-171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l-G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Περιμένει όλα τα παιδιά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8" name="PlaceHolder 3"/>
          <p:cNvSpPr>
            <a:spLocks noGrp="1"/>
          </p:cNvSpPr>
          <p:nvPr>
            <p:ph type="sldNum" idx="36"/>
          </p:nvPr>
        </p:nvSpPr>
        <p:spPr>
          <a:xfrm>
            <a:off x="3884760" y="8685360"/>
            <a:ext cx="2970720" cy="456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l-GR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9208914B-E158-4B05-B7B6-ABAC5ADF2CAC}" type="slidenum">
              <a:rPr b="0" lang="el-GR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0920" cy="3427920"/>
          </a:xfrm>
          <a:prstGeom prst="rect">
            <a:avLst/>
          </a:prstGeom>
          <a:ln w="0">
            <a:noFill/>
          </a:ln>
        </p:spPr>
      </p:sp>
      <p:sp>
        <p:nvSpPr>
          <p:cNvPr id="213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320" cy="4113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l-G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4" name="PlaceHolder 3"/>
          <p:cNvSpPr>
            <a:spLocks noGrp="1"/>
          </p:cNvSpPr>
          <p:nvPr>
            <p:ph type="sldNum" idx="18"/>
          </p:nvPr>
        </p:nvSpPr>
        <p:spPr>
          <a:xfrm>
            <a:off x="3884760" y="8685360"/>
            <a:ext cx="2970720" cy="456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l-GR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D66C294D-6EE5-420E-A85F-7BCEF629D160}" type="slidenum">
              <a:rPr b="0" lang="el-GR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0920" cy="3427920"/>
          </a:xfrm>
          <a:prstGeom prst="rect">
            <a:avLst/>
          </a:prstGeom>
          <a:ln w="0">
            <a:noFill/>
          </a:ln>
        </p:spPr>
      </p:sp>
      <p:sp>
        <p:nvSpPr>
          <p:cNvPr id="270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320" cy="4113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 replaces </a:t>
            </a:r>
            <a:r>
              <a:rPr b="0" lang="en-US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the current process image with a new process image.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1" name="PlaceHolder 3"/>
          <p:cNvSpPr>
            <a:spLocks noGrp="1"/>
          </p:cNvSpPr>
          <p:nvPr>
            <p:ph type="sldNum" idx="37"/>
          </p:nvPr>
        </p:nvSpPr>
        <p:spPr>
          <a:xfrm>
            <a:off x="3884760" y="8685360"/>
            <a:ext cx="2970720" cy="456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l-GR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523BEA04-2BFC-4C89-AD60-97940779EDC3}" type="slidenum">
              <a:rPr b="0" lang="el-GR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0920" cy="3427920"/>
          </a:xfrm>
          <a:prstGeom prst="rect">
            <a:avLst/>
          </a:prstGeom>
          <a:ln w="0">
            <a:noFill/>
          </a:ln>
        </p:spPr>
      </p:sp>
      <p:sp>
        <p:nvSpPr>
          <p:cNvPr id="273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320" cy="4113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L</a:t>
            </a:r>
            <a:r>
              <a:rPr b="0" lang="en-US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: individual parameters in the call (variable argument list): execl(), execle(), execlp(), and execlpe()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V</a:t>
            </a:r>
            <a:r>
              <a:rPr b="0" lang="en-US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: as an array of char* excev(), execve(), execvp(), execvpe()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The last arguments should be NULL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with 'p' in there use the environment path variable to search for the executable file named to execute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4" name="PlaceHolder 3"/>
          <p:cNvSpPr>
            <a:spLocks noGrp="1"/>
          </p:cNvSpPr>
          <p:nvPr>
            <p:ph type="sldNum" idx="38"/>
          </p:nvPr>
        </p:nvSpPr>
        <p:spPr>
          <a:xfrm>
            <a:off x="3884760" y="8685360"/>
            <a:ext cx="2970720" cy="456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l-GR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4DBF9471-49F8-44C0-A7EF-BF264E42E909}" type="slidenum">
              <a:rPr b="0" lang="el-GR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0920" cy="3427920"/>
          </a:xfrm>
          <a:prstGeom prst="rect">
            <a:avLst/>
          </a:prstGeom>
          <a:ln w="0">
            <a:noFill/>
          </a:ln>
        </p:spPr>
      </p:sp>
      <p:sp>
        <p:nvSpPr>
          <p:cNvPr id="276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320" cy="4113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7" name="PlaceHolder 3"/>
          <p:cNvSpPr>
            <a:spLocks noGrp="1"/>
          </p:cNvSpPr>
          <p:nvPr>
            <p:ph type="sldNum" idx="39"/>
          </p:nvPr>
        </p:nvSpPr>
        <p:spPr>
          <a:xfrm>
            <a:off x="3884760" y="8685360"/>
            <a:ext cx="2970720" cy="456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l-GR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25A0E40-1D0D-4C75-8562-B62B38BC06DF}" type="slidenum">
              <a:rPr b="0" lang="el-GR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0920" cy="3427920"/>
          </a:xfrm>
          <a:prstGeom prst="rect">
            <a:avLst/>
          </a:prstGeom>
          <a:ln w="0">
            <a:noFill/>
          </a:ln>
        </p:spPr>
      </p:sp>
      <p:sp>
        <p:nvSpPr>
          <p:cNvPr id="216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320" cy="4113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7" name="PlaceHolder 3"/>
          <p:cNvSpPr>
            <a:spLocks noGrp="1"/>
          </p:cNvSpPr>
          <p:nvPr>
            <p:ph type="sldNum" idx="19"/>
          </p:nvPr>
        </p:nvSpPr>
        <p:spPr>
          <a:xfrm>
            <a:off x="3884760" y="8685360"/>
            <a:ext cx="2970720" cy="456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l-GR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1BB2FA2D-44F3-45C7-9948-90261DC14170}" type="slidenum">
              <a:rPr b="0" lang="el-GR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0920" cy="3427920"/>
          </a:xfrm>
          <a:prstGeom prst="rect">
            <a:avLst/>
          </a:prstGeom>
          <a:ln w="0">
            <a:noFill/>
          </a:ln>
        </p:spPr>
      </p:sp>
      <p:sp>
        <p:nvSpPr>
          <p:cNvPr id="219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320" cy="4113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0" name="PlaceHolder 3"/>
          <p:cNvSpPr>
            <a:spLocks noGrp="1"/>
          </p:cNvSpPr>
          <p:nvPr>
            <p:ph type="sldNum" idx="20"/>
          </p:nvPr>
        </p:nvSpPr>
        <p:spPr>
          <a:xfrm>
            <a:off x="3884760" y="8685360"/>
            <a:ext cx="2970720" cy="456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l-GR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54594B8D-A74E-4687-A036-C8BE759AA581}" type="slidenum">
              <a:rPr b="0" lang="el-GR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0920" cy="3427920"/>
          </a:xfrm>
          <a:prstGeom prst="rect">
            <a:avLst/>
          </a:prstGeom>
          <a:ln w="0">
            <a:noFill/>
          </a:ln>
        </p:spPr>
      </p:sp>
      <p:sp>
        <p:nvSpPr>
          <p:cNvPr id="222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320" cy="4113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3" name="PlaceHolder 3"/>
          <p:cNvSpPr>
            <a:spLocks noGrp="1"/>
          </p:cNvSpPr>
          <p:nvPr>
            <p:ph type="sldNum" idx="21"/>
          </p:nvPr>
        </p:nvSpPr>
        <p:spPr>
          <a:xfrm>
            <a:off x="3884760" y="8685360"/>
            <a:ext cx="2970720" cy="456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l-GR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2594945E-5AB3-46B0-B5D3-14E2FC627C34}" type="slidenum">
              <a:rPr b="0" lang="el-GR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0920" cy="3427920"/>
          </a:xfrm>
          <a:prstGeom prst="rect">
            <a:avLst/>
          </a:prstGeom>
          <a:ln w="0">
            <a:noFill/>
          </a:ln>
        </p:spPr>
      </p:sp>
      <p:sp>
        <p:nvSpPr>
          <p:cNvPr id="225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320" cy="4113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6" name="PlaceHolder 3"/>
          <p:cNvSpPr>
            <a:spLocks noGrp="1"/>
          </p:cNvSpPr>
          <p:nvPr>
            <p:ph type="sldNum" idx="22"/>
          </p:nvPr>
        </p:nvSpPr>
        <p:spPr>
          <a:xfrm>
            <a:off x="3884760" y="8685360"/>
            <a:ext cx="2970720" cy="456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l-GR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E022A751-608E-4E2D-B729-ECAB1A627C17}" type="slidenum">
              <a:rPr b="0" lang="el-GR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0920" cy="3427920"/>
          </a:xfrm>
          <a:prstGeom prst="rect">
            <a:avLst/>
          </a:prstGeom>
          <a:ln w="0">
            <a:noFill/>
          </a:ln>
        </p:spPr>
      </p:sp>
      <p:sp>
        <p:nvSpPr>
          <p:cNvPr id="228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320" cy="4113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9" name="PlaceHolder 3"/>
          <p:cNvSpPr>
            <a:spLocks noGrp="1"/>
          </p:cNvSpPr>
          <p:nvPr>
            <p:ph type="sldNum" idx="23"/>
          </p:nvPr>
        </p:nvSpPr>
        <p:spPr>
          <a:xfrm>
            <a:off x="3884760" y="8685360"/>
            <a:ext cx="2970720" cy="456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l-GR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A2899E31-8EF1-4511-BE90-F05540E1F851}" type="slidenum">
              <a:rPr b="0" lang="el-GR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Περιεχόμενο με λεζάντα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body"/>
          </p:nvPr>
        </p:nvSpPr>
        <p:spPr>
          <a:xfrm>
            <a:off x="3575160" y="1556640"/>
            <a:ext cx="5110560" cy="4607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l-G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Στυλ υποδείγματος κειμένου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l-G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Δεύτερου επιπέδου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l-G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Τρίτου επιπέδου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l-G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Τέταρτου επιπέδου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el-G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Πέμπτου επιπέδου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556640"/>
            <a:ext cx="3007080" cy="4607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el-G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Στυλ υποδείγματος κειμένου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655308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l-GR" sz="1400" strike="noStrike" u="non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782B0C34-A096-4C85-8D72-77C1AE7BB090}" type="slidenum">
              <a:rPr b="0" lang="el-GR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3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l-G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Στυλ κύριου τίτλου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Σύγκριση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l-G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Στυλ κύριου τίτλου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574280"/>
            <a:ext cx="4039200" cy="638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lang="el-G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Στυλ υποδείγματος κειμένου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2214000"/>
            <a:ext cx="4039200" cy="387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l-G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Στυλ υποδείγματος κειμένου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l-G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Δεύτερου επιπέδου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0" lang="el-G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Τρίτου επιπέδου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el-GR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Τέταρτου επιπέδου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b="0" lang="el-GR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Πέμπτου επιπέδου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645080" y="1574280"/>
            <a:ext cx="4040640" cy="638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lang="el-G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Στυλ υποδείγματος κειμένου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645080" y="2214000"/>
            <a:ext cx="4040640" cy="387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l-G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Στυλ υποδείγματος κειμένου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l-G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Δεύτερου επιπέδου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0" lang="el-G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Τρίτου επιπέδου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el-GR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Τέταρτου επιπέδου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b="0" lang="el-GR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Πέμπτου επιπέδου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sldNum" idx="9"/>
          </p:nvPr>
        </p:nvSpPr>
        <p:spPr>
          <a:xfrm>
            <a:off x="655308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l-GR" sz="1400" strike="noStrike" u="non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9D69326D-7D71-4C7D-B160-6C188D6BE7BC}" type="slidenum">
              <a:rPr b="0" lang="el-GR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Μόνο τίτλος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l-G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Στυλ κύριου τίτλου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sldNum" idx="10"/>
          </p:nvPr>
        </p:nvSpPr>
        <p:spPr>
          <a:xfrm>
            <a:off x="655308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l-GR" sz="1400" strike="noStrike" u="non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EF2D921-CF9B-4EAA-AA9B-5BB2DF984CFF}" type="slidenum">
              <a:rPr b="0" lang="el-GR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Κενή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sldNum" idx="11"/>
          </p:nvPr>
        </p:nvSpPr>
        <p:spPr>
          <a:xfrm>
            <a:off x="655308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l-GR" sz="1400" strike="noStrike" u="non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F41B9078-DBE4-4705-A5B7-8F8CF0BC351C}" type="slidenum">
              <a:rPr b="0" lang="el-GR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Διαφάνεια τίτλου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320" cy="1468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l-G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Στυλ κύριου τίτλου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1" name="Picture 3" descr="Λογότυπο Οικονομικού Πανεπιστημίου Αθηνών"/>
          <p:cNvPicPr/>
          <p:nvPr/>
        </p:nvPicPr>
        <p:blipFill>
          <a:blip r:embed="rId2"/>
          <a:stretch/>
        </p:blipFill>
        <p:spPr>
          <a:xfrm>
            <a:off x="899640" y="260640"/>
            <a:ext cx="7308000" cy="1906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520" cy="397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κώδικας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sldNum" idx="12"/>
          </p:nvPr>
        </p:nvSpPr>
        <p:spPr>
          <a:xfrm>
            <a:off x="655308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l-GR" sz="1400" strike="noStrike" u="non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64E51589-9E23-4FA3-BF6B-FA893D349E52}" type="slidenum">
              <a:rPr b="0" lang="el-GR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Εικόνα με λεζάντα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body"/>
          </p:nvPr>
        </p:nvSpPr>
        <p:spPr>
          <a:xfrm>
            <a:off x="1792440" y="1556640"/>
            <a:ext cx="5485320" cy="345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1792440" y="5157360"/>
            <a:ext cx="5485320" cy="1013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el-G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Στυλ υποδείγματος κειμένου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sldNum" idx="2"/>
          </p:nvPr>
        </p:nvSpPr>
        <p:spPr>
          <a:xfrm>
            <a:off x="655308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l-GR" sz="1400" strike="noStrike" u="non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11E76C0F-7D70-4639-BFA7-1092B2970ABC}" type="slidenum">
              <a:rPr b="0" lang="el-GR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3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l-G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Στυλ κύριου τίτλου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Τίτλος και Κατακόρυφο κείμενο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l-G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Στυλ κύριου τίτλου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8520" cy="4524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l-G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Στυλ υποδείγματος κειμένου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l-G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Δεύτερου επιπέδου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l-G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Τρίτου επιπέδου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l-G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Τέταρτου επιπέδου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el-G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Πέμπτου επιπέδου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sldNum" idx="3"/>
          </p:nvPr>
        </p:nvSpPr>
        <p:spPr>
          <a:xfrm>
            <a:off x="655308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l-GR" sz="1400" strike="noStrike" u="non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70F10443-216B-42C0-BC04-43CDE07CCC02}" type="slidenum">
              <a:rPr b="0" lang="el-GR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Κατακόρυφος τίτλος και Κείμενο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629400" y="274680"/>
            <a:ext cx="2056320" cy="585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vert="eaVert">
            <a:no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l-G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Στυλ κύριου τίτλου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274680"/>
            <a:ext cx="6018840" cy="585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l-G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Στυλ υποδείγματος κειμένου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l-G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Δεύτερου επιπέδου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l-G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Τρίτου επιπέδου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l-G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Τέταρτου επιπέδου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el-G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Πέμπτου επιπέδου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sldNum" idx="4"/>
          </p:nvPr>
        </p:nvSpPr>
        <p:spPr>
          <a:xfrm>
            <a:off x="655308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l-GR" sz="1400" strike="noStrike" u="non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29C4DF65-1709-4421-90CB-991E76D8CB5D}" type="slidenum">
              <a:rPr b="0" lang="el-GR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Τίτλος και Περιεχόμενο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l-G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Στυλ κύριου τίτλου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8520" cy="4524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•"/>
            </a:pPr>
            <a:r>
              <a:rPr b="0" lang="el-G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Στυλ υποδείγματος κειμένου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–"/>
            </a:pPr>
            <a:r>
              <a:rPr b="0" lang="el-G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Δεύτερου επιπέδου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•"/>
            </a:pPr>
            <a:r>
              <a:rPr b="0" lang="el-G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Τρίτου επιπέδου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–"/>
            </a:pPr>
            <a:r>
              <a:rPr b="0" lang="el-G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Τέταρτου επιπέδου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»"/>
            </a:pPr>
            <a:r>
              <a:rPr b="0" lang="el-G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Πέμπτου επιπέδου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sldNum" idx="5"/>
          </p:nvPr>
        </p:nvSpPr>
        <p:spPr>
          <a:xfrm>
            <a:off x="655308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l-GR" sz="1400" strike="noStrike" u="non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115F6894-EBF0-45D2-A4AA-C534B07833DA}" type="slidenum">
              <a:rPr b="0" lang="el-GR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Περιεχόμενο κώδικα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body"/>
          </p:nvPr>
        </p:nvSpPr>
        <p:spPr>
          <a:xfrm>
            <a:off x="467640" y="1556640"/>
            <a:ext cx="4066920" cy="4667760"/>
          </a:xfrm>
          <a:prstGeom prst="rect">
            <a:avLst/>
          </a:prstGeom>
          <a:solidFill>
            <a:srgbClr val="ffff00">
              <a:alpha val="14000"/>
            </a:srgbClr>
          </a:solidFill>
          <a:ln w="0">
            <a:noFill/>
          </a:ln>
        </p:spPr>
        <p:txBody>
          <a:bodyPr lIns="360000" rIns="360000" tIns="360000" bIns="360000" anchor="t">
            <a:normAutofit fontScale="77500" lnSpcReduction="19999"/>
          </a:bodyPr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0" lang="el-GR" sz="27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Στυλ υποδείγματος κειμένου</a:t>
            </a:r>
            <a:endParaRPr b="0" lang="en-US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716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0" lang="el-GR" sz="27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Δεύτερου επιπέδου</a:t>
            </a:r>
            <a:endParaRPr b="0" lang="en-US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371600" indent="-45720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0" lang="el-GR" sz="27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Τρίτου επιπέδου</a:t>
            </a:r>
            <a:endParaRPr b="0" lang="en-US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828800" indent="-45720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0" lang="el-GR" sz="27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Τέταρτου επιπέδου</a:t>
            </a:r>
            <a:endParaRPr b="0" lang="en-US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286000" indent="-45720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0" lang="el-GR" sz="27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Πέμπτου επιπέδου</a:t>
            </a:r>
            <a:endParaRPr b="0" lang="en-US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sldNum" idx="6"/>
          </p:nvPr>
        </p:nvSpPr>
        <p:spPr>
          <a:xfrm>
            <a:off x="655308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l-GR" sz="1400" strike="noStrike" u="non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071AFF7A-B3E1-489C-B305-26E5C90B0BAD}" type="slidenum">
              <a:rPr b="0" lang="el-GR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l-G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Στυλ κύριου τίτλου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4608360" y="1556640"/>
            <a:ext cx="4066920" cy="4667760"/>
          </a:xfrm>
          <a:prstGeom prst="rect">
            <a:avLst/>
          </a:prstGeom>
          <a:solidFill>
            <a:srgbClr val="ffff00">
              <a:alpha val="14000"/>
            </a:srgbClr>
          </a:solidFill>
          <a:ln w="0">
            <a:noFill/>
          </a:ln>
        </p:spPr>
        <p:txBody>
          <a:bodyPr lIns="360000" rIns="360000" tIns="360000" bIns="360000" anchor="t">
            <a:normAutofit fontScale="77500" lnSpcReduction="19999"/>
          </a:bodyPr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0" lang="el-GR" sz="27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Στυλ υποδείγματος κειμένου</a:t>
            </a:r>
            <a:endParaRPr b="0" lang="en-US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716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0" lang="el-GR" sz="27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Δεύτερου επιπέδου</a:t>
            </a:r>
            <a:endParaRPr b="0" lang="en-US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371600" indent="-45720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0" lang="el-GR" sz="27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Τρίτου επιπέδου</a:t>
            </a:r>
            <a:endParaRPr b="0" lang="en-US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828800" indent="-45720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0" lang="el-GR" sz="27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Τέταρτου επιπέδου</a:t>
            </a:r>
            <a:endParaRPr b="0" lang="en-US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286000" indent="-45720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0" lang="el-GR" sz="27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Πέμπτου επιπέδου</a:t>
            </a:r>
            <a:endParaRPr b="0" lang="en-US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Περιεχόμενο κώδικα x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body"/>
          </p:nvPr>
        </p:nvSpPr>
        <p:spPr>
          <a:xfrm>
            <a:off x="432000" y="1556640"/>
            <a:ext cx="8228520" cy="4667760"/>
          </a:xfrm>
          <a:prstGeom prst="rect">
            <a:avLst/>
          </a:prstGeom>
          <a:solidFill>
            <a:srgbClr val="ffff00">
              <a:alpha val="14000"/>
            </a:srgbClr>
          </a:solidFill>
          <a:ln w="0">
            <a:noFill/>
          </a:ln>
        </p:spPr>
        <p:txBody>
          <a:bodyPr lIns="360000" rIns="360000" tIns="360000" bIns="360000" anchor="t">
            <a:normAutofit/>
          </a:bodyPr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0" lang="el-GR" sz="27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Στυλ υποδείγματος κειμένου</a:t>
            </a:r>
            <a:endParaRPr b="0" lang="en-US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716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0" lang="el-GR" sz="27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Δεύτερου επιπέδου</a:t>
            </a:r>
            <a:endParaRPr b="0" lang="en-US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371600" indent="-45720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0" lang="el-GR" sz="27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Τρίτου επιπέδου</a:t>
            </a:r>
            <a:endParaRPr b="0" lang="en-US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828800" indent="-45720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0" lang="el-GR" sz="27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Τέταρτου επιπέδου</a:t>
            </a:r>
            <a:endParaRPr b="0" lang="en-US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286000" indent="-45720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0" lang="el-GR" sz="27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Πέμπτου επιπέδου</a:t>
            </a:r>
            <a:endParaRPr b="0" lang="en-US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sldNum" idx="7"/>
          </p:nvPr>
        </p:nvSpPr>
        <p:spPr>
          <a:xfrm>
            <a:off x="655308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l-GR" sz="1400" strike="noStrike" u="non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FCC588ED-66B0-48BF-8BCB-9A7C3FDF87BE}" type="slidenum">
              <a:rPr b="0" lang="el-GR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l-G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Στυλ κύριου τίτλου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Κεφαλίδα ενότητας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3640" y="2936880"/>
            <a:ext cx="7771320" cy="1361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l-GR" sz="4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Στυλ κύριου τίτλου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683640" y="4305240"/>
            <a:ext cx="7771320" cy="14990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el-G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Στυλ υποδείγματος κειμένου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6" name="Picture 3" descr="Λογότυπο Οικονομικού Πανεπιστημίου Αθηνών"/>
          <p:cNvPicPr/>
          <p:nvPr/>
        </p:nvPicPr>
        <p:blipFill>
          <a:blip r:embed="rId2"/>
          <a:stretch/>
        </p:blipFill>
        <p:spPr>
          <a:xfrm>
            <a:off x="899640" y="260640"/>
            <a:ext cx="7308000" cy="190692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Δύο περιεχόμενα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l-G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Στυλ κύριου τίτλου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37400" cy="4524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l-G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Στυλ υποδείγματος κειμένου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b="0" lang="el-G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Δεύτερου επιπέδου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el-G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Τρίτου επιπέδου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b="0" lang="el-G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Τέταρτου επιπέδου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b="0" lang="el-G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Πέμπτου επιπέδου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648320" y="1600200"/>
            <a:ext cx="4037400" cy="4524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l-G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Στυλ υποδείγματος κειμένου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b="0" lang="el-G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Δεύτερου επιπέδου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el-G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Τρίτου επιπέδου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b="0" lang="el-G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Τέταρτου επιπέδου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b="0" lang="el-G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Πέμπτου επιπέδου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sldNum" idx="8"/>
          </p:nvPr>
        </p:nvSpPr>
        <p:spPr>
          <a:xfrm>
            <a:off x="655308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l-GR" sz="1400" strike="noStrike" u="non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DB3CDB3C-60BA-45EA-BC8C-6020C95F0610}" type="slidenum">
              <a:rPr b="0" lang="el-GR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jpeg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6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7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8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hyperlink" Target="https://en.wikipedia.org/wiki/C_dynamic_memory_allocation" TargetMode="External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jpeg"/><Relationship Id="rId3" Type="http://schemas.openxmlformats.org/officeDocument/2006/relationships/slideLayout" Target="../slideLayouts/slideLayout8.xml"/><Relationship Id="rId4" Type="http://schemas.openxmlformats.org/officeDocument/2006/relationships/notesSlide" Target="../notesSlides/notesSlide20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hyperlink" Target="https://en.wikipedia.org/wiki/Signal_(IPC)" TargetMode="External"/><Relationship Id="rId2" Type="http://schemas.openxmlformats.org/officeDocument/2006/relationships/slideLayout" Target="../slideLayouts/slideLayout5.xml"/><Relationship Id="rId3" Type="http://schemas.openxmlformats.org/officeDocument/2006/relationships/notesSlide" Target="../notesSlides/notesSlide2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4.png"/><Relationship Id="rId3" Type="http://schemas.openxmlformats.org/officeDocument/2006/relationships/image" Target="../media/image4.png"/><Relationship Id="rId4" Type="http://schemas.openxmlformats.org/officeDocument/2006/relationships/slideLayout" Target="../slideLayouts/slideLayout7.xml"/><Relationship Id="rId5" Type="http://schemas.openxmlformats.org/officeDocument/2006/relationships/notesSlide" Target="../notesSlides/notesSlide2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4.png"/><Relationship Id="rId3" Type="http://schemas.openxmlformats.org/officeDocument/2006/relationships/image" Target="../media/image4.png"/><Relationship Id="rId4" Type="http://schemas.openxmlformats.org/officeDocument/2006/relationships/slideLayout" Target="../slideLayouts/slideLayout7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4.png"/><Relationship Id="rId3" Type="http://schemas.openxmlformats.org/officeDocument/2006/relationships/image" Target="../media/image4.png"/><Relationship Id="rId4" Type="http://schemas.openxmlformats.org/officeDocument/2006/relationships/slideLayout" Target="../slideLayouts/slideLayout7.xml"/><Relationship Id="rId5" Type="http://schemas.openxmlformats.org/officeDocument/2006/relationships/notesSlide" Target="../notesSlides/notesSlide25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8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hyperlink" Target="https://www.thegeekstuff.com/2012/03/catch-signals-sample-c-code/" TargetMode="External"/><Relationship Id="rId2" Type="http://schemas.openxmlformats.org/officeDocument/2006/relationships/slideLayout" Target="../slideLayouts/slideLayout7.xml"/><Relationship Id="rId3" Type="http://schemas.openxmlformats.org/officeDocument/2006/relationships/notesSlide" Target="../notesSlides/notesSlide29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0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1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jpeg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3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jpeg"/><Relationship Id="rId3" Type="http://schemas.openxmlformats.org/officeDocument/2006/relationships/slideLayout" Target="../slideLayouts/slideLayout8.xml"/><Relationship Id="rId4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hyperlink" Target="https://www.thegeekstuff.com/2012/01/advanced-c-pointers/" TargetMode="External"/><Relationship Id="rId2" Type="http://schemas.openxmlformats.org/officeDocument/2006/relationships/slideLayout" Target="../slideLayouts/slideLayout5.xml"/><Relationship Id="rId3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320" cy="1468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l-G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Λειτουργικά Συστήματα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subTitle"/>
          </p:nvPr>
        </p:nvSpPr>
        <p:spPr>
          <a:xfrm>
            <a:off x="683640" y="3595320"/>
            <a:ext cx="7775640" cy="1992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algn="ctr" defTabSz="914400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</a:tabLst>
            </a:pPr>
            <a:r>
              <a:rPr b="1" lang="el-G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Φροντιστηριακή ενότητα </a:t>
            </a:r>
            <a:r>
              <a:rPr b="1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#2</a:t>
            </a:r>
            <a:r>
              <a:rPr b="1" lang="el-G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:</a:t>
            </a: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b="0" lang="el-G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Διαχείριση μνήμης και διεργασίες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 defTabSz="914400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</a:tabLst>
            </a:pPr>
            <a:r>
              <a:rPr b="1" lang="el-G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Τμήμα: </a:t>
            </a:r>
            <a:r>
              <a:rPr b="0" lang="el-G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Πληροφορικής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52" name="Picture 6" descr="Λογότυπο για Άδειες χρήσης Creative Commons BY-NC-ND"/>
          <p:cNvPicPr/>
          <p:nvPr/>
        </p:nvPicPr>
        <p:blipFill>
          <a:blip r:embed="rId1"/>
          <a:stretch/>
        </p:blipFill>
        <p:spPr>
          <a:xfrm>
            <a:off x="1619640" y="5835960"/>
            <a:ext cx="1534320" cy="536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" name="Picture 3" descr="Λογότυπο Επιχειρησιακού Προγράμματος Εκπαίδευση και Δια βίου Μάθηση του Υπουργείου Παιδείας ΕΣΠΑ 2007-2013 με τη σημαία της Ευρωπαϊκής Ένωσης, το οποίο συγχρηματοδοτείται από την Ευρωπαϊκή Ένωση (Ευρωπαϊκό Κοινωνικό Ταμείο) και από εθνικούς πόρους."/>
          <p:cNvPicPr/>
          <p:nvPr/>
        </p:nvPicPr>
        <p:blipFill>
          <a:blip r:embed="rId2"/>
          <a:stretch/>
        </p:blipFill>
        <p:spPr>
          <a:xfrm>
            <a:off x="3223800" y="5591520"/>
            <a:ext cx="4309200" cy="10249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/>
          </p:nvPr>
        </p:nvSpPr>
        <p:spPr>
          <a:xfrm>
            <a:off x="179640" y="1556640"/>
            <a:ext cx="3959280" cy="4667760"/>
          </a:xfrm>
          <a:prstGeom prst="rect">
            <a:avLst/>
          </a:prstGeom>
          <a:solidFill>
            <a:srgbClr val="ffff00">
              <a:alpha val="14000"/>
            </a:srgbClr>
          </a:solidFill>
          <a:ln w="0">
            <a:noFill/>
          </a:ln>
        </p:spPr>
        <p:txBody>
          <a:bodyPr lIns="360000" rIns="360000" tIns="360000" bIns="360000" anchor="t">
            <a:normAutofit/>
          </a:bodyPr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#include &lt;stdio.h&gt;</a:t>
            </a:r>
            <a:br>
              <a:rPr sz="1800"/>
            </a:b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void swap(int</a:t>
            </a:r>
            <a:r>
              <a:rPr b="0" lang="el-GR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</a:t>
            </a: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x,int</a:t>
            </a:r>
            <a:r>
              <a:rPr b="0" lang="el-GR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</a:t>
            </a: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y){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l-GR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 </a:t>
            </a: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int temp = x;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l-GR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 </a:t>
            </a: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x = y;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l-GR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 </a:t>
            </a: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y = temp;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l-GR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}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fontScale="92500" lnSpcReduction="19999"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l-G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Πέρασμα παραμέτρων</a:t>
            </a:r>
            <a:br>
              <a:rPr sz="4400"/>
            </a:br>
            <a:r>
              <a:rPr b="1" lang="el-G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κατά τιμή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/>
          </p:nvPr>
        </p:nvSpPr>
        <p:spPr>
          <a:xfrm>
            <a:off x="3564000" y="1556640"/>
            <a:ext cx="5111640" cy="4667760"/>
          </a:xfrm>
          <a:prstGeom prst="rect">
            <a:avLst/>
          </a:prstGeom>
          <a:solidFill>
            <a:srgbClr val="ffff00">
              <a:alpha val="14000"/>
            </a:srgbClr>
          </a:solidFill>
          <a:ln w="0">
            <a:noFill/>
          </a:ln>
        </p:spPr>
        <p:txBody>
          <a:bodyPr lIns="360000" rIns="360000" tIns="360000" bIns="360000" anchor="t">
            <a:normAutofit/>
          </a:bodyPr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int main(void) {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l-GR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 </a:t>
            </a: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int x = 9;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l-GR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 </a:t>
            </a: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int y = 5;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l-GR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 </a:t>
            </a: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swap(x, y);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l-GR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 </a:t>
            </a:r>
            <a:r>
              <a:rPr b="0" lang="es-ES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printf("x = %d</a:t>
            </a:r>
            <a:r>
              <a:rPr b="0" lang="el-GR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,</a:t>
            </a:r>
            <a:r>
              <a:rPr b="0" lang="es-ES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y = %d\n", x,</a:t>
            </a:r>
            <a:r>
              <a:rPr b="0" lang="en-GB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y</a:t>
            </a:r>
            <a:r>
              <a:rPr b="0" lang="es-ES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);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l-GR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 </a:t>
            </a: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return 0;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l-GR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}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en-US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/>
          </p:nvPr>
        </p:nvSpPr>
        <p:spPr>
          <a:xfrm>
            <a:off x="179640" y="1556640"/>
            <a:ext cx="3671280" cy="4667760"/>
          </a:xfrm>
          <a:prstGeom prst="rect">
            <a:avLst/>
          </a:prstGeom>
          <a:solidFill>
            <a:srgbClr val="ffff00">
              <a:alpha val="14000"/>
            </a:srgbClr>
          </a:solidFill>
          <a:ln w="0">
            <a:noFill/>
          </a:ln>
        </p:spPr>
        <p:txBody>
          <a:bodyPr lIns="360000" rIns="360000" tIns="360000" bIns="360000" anchor="t">
            <a:normAutofit/>
          </a:bodyPr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#include &lt;stdio.h&gt;</a:t>
            </a:r>
            <a:br>
              <a:rPr sz="1800"/>
            </a:b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Void</a:t>
            </a:r>
            <a:r>
              <a:rPr b="0" lang="el-GR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</a:t>
            </a: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swap(int*x,int*y){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l-GR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 </a:t>
            </a: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int temp = *x;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l-GR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 </a:t>
            </a: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*x = *y;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l-GR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 </a:t>
            </a: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*y = temp;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l-GR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}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fontScale="92500" lnSpcReduction="19999"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l-G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Πέρασμα παραμέτρων κατά αναφορά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/>
          </p:nvPr>
        </p:nvSpPr>
        <p:spPr>
          <a:xfrm>
            <a:off x="3564000" y="1556640"/>
            <a:ext cx="5111640" cy="4667760"/>
          </a:xfrm>
          <a:prstGeom prst="rect">
            <a:avLst/>
          </a:prstGeom>
          <a:solidFill>
            <a:srgbClr val="ffff00">
              <a:alpha val="14000"/>
            </a:srgbClr>
          </a:solidFill>
          <a:ln w="0">
            <a:noFill/>
          </a:ln>
        </p:spPr>
        <p:txBody>
          <a:bodyPr lIns="360000" rIns="360000" tIns="360000" bIns="360000" anchor="t">
            <a:normAutofit/>
          </a:bodyPr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int main(void) {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l-GR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 </a:t>
            </a: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int x = 9;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l-GR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 </a:t>
            </a: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int y = 5;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l-GR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 </a:t>
            </a: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swap(&amp;x, &amp;y);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l-GR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 </a:t>
            </a:r>
            <a:r>
              <a:rPr b="0" lang="es-ES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printf("x = %d</a:t>
            </a:r>
            <a:r>
              <a:rPr b="0" lang="el-GR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,</a:t>
            </a:r>
            <a:r>
              <a:rPr b="0" lang="es-ES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y = %d\n", x,</a:t>
            </a:r>
            <a:r>
              <a:rPr b="0" lang="en-GB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y</a:t>
            </a:r>
            <a:r>
              <a:rPr b="0" lang="es-ES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);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l-GR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 </a:t>
            </a: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return 0;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l-GR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}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en-US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/>
          </p:nvPr>
        </p:nvSpPr>
        <p:spPr>
          <a:xfrm>
            <a:off x="467640" y="1556640"/>
            <a:ext cx="6911640" cy="4667760"/>
          </a:xfrm>
          <a:prstGeom prst="rect">
            <a:avLst/>
          </a:prstGeom>
          <a:solidFill>
            <a:srgbClr val="ffff00">
              <a:alpha val="14000"/>
            </a:srgbClr>
          </a:solidFill>
          <a:ln w="0">
            <a:noFill/>
          </a:ln>
        </p:spPr>
        <p:txBody>
          <a:bodyPr lIns="360000" rIns="360000" tIns="360000" bIns="360000" anchor="t">
            <a:normAutofit fontScale="55000" lnSpcReduction="19999"/>
          </a:bodyPr>
          <a:p>
            <a:pPr indent="0" defTabSz="914400">
              <a:lnSpc>
                <a:spcPct val="120000"/>
              </a:lnSpc>
              <a:buNone/>
              <a:tabLst>
                <a:tab algn="l" pos="0"/>
              </a:tabLst>
            </a:pPr>
            <a:r>
              <a:rPr b="0" lang="en-US" sz="27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#include &lt;stdio.h&gt;</a:t>
            </a:r>
            <a:endParaRPr b="0" lang="en-US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20000"/>
              </a:lnSpc>
              <a:buNone/>
              <a:tabLst>
                <a:tab algn="l" pos="0"/>
              </a:tabLst>
            </a:pPr>
            <a:r>
              <a:rPr b="0" lang="en-US" sz="27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struct person{</a:t>
            </a:r>
            <a:endParaRPr b="0" lang="en-US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20000"/>
              </a:lnSpc>
              <a:buNone/>
              <a:tabLst>
                <a:tab algn="l" pos="0"/>
              </a:tabLst>
            </a:pPr>
            <a:r>
              <a:rPr b="0" lang="en-US" sz="27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  int age;</a:t>
            </a:r>
            <a:endParaRPr b="0" lang="en-US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20000"/>
              </a:lnSpc>
              <a:buNone/>
              <a:tabLst>
                <a:tab algn="l" pos="0"/>
              </a:tabLst>
            </a:pPr>
            <a:r>
              <a:rPr b="0" lang="en-US" sz="27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  float weight;</a:t>
            </a:r>
            <a:endParaRPr b="0" lang="en-US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20000"/>
              </a:lnSpc>
              <a:buNone/>
              <a:tabLst>
                <a:tab algn="l" pos="0"/>
              </a:tabLst>
            </a:pPr>
            <a:r>
              <a:rPr b="0" lang="en-US" sz="27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};</a:t>
            </a:r>
            <a:endParaRPr b="0" lang="en-US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20000"/>
              </a:lnSpc>
              <a:buNone/>
              <a:tabLst>
                <a:tab algn="l" pos="0"/>
              </a:tabLst>
            </a:pPr>
            <a:r>
              <a:rPr b="0" lang="en-US" sz="27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int main(){    </a:t>
            </a:r>
            <a:endParaRPr b="0" lang="en-US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20000"/>
              </a:lnSpc>
              <a:buNone/>
              <a:tabLst>
                <a:tab algn="l" pos="0"/>
              </a:tabLst>
            </a:pPr>
            <a:r>
              <a:rPr b="0" lang="en-US" sz="27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    struct person *personPtr, person1;</a:t>
            </a:r>
            <a:endParaRPr b="0" lang="en-US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20000"/>
              </a:lnSpc>
              <a:buNone/>
              <a:tabLst>
                <a:tab algn="l" pos="0"/>
              </a:tabLst>
            </a:pPr>
            <a:r>
              <a:rPr b="0" lang="en-US" sz="27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   personPtr = &amp;person1;  </a:t>
            </a:r>
            <a:endParaRPr b="0" lang="en-US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20000"/>
              </a:lnSpc>
              <a:buNone/>
              <a:tabLst>
                <a:tab algn="l" pos="0"/>
              </a:tabLst>
            </a:pPr>
            <a:r>
              <a:rPr b="0" lang="en-US" sz="27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   printf("Enter age: ");</a:t>
            </a:r>
            <a:endParaRPr b="0" lang="en-US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20000"/>
              </a:lnSpc>
              <a:buNone/>
              <a:tabLst>
                <a:tab algn="l" pos="0"/>
              </a:tabLst>
            </a:pPr>
            <a:r>
              <a:rPr b="0" lang="en-US" sz="27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    scanf("%d", &amp;(personPtr-&gt;age));</a:t>
            </a:r>
            <a:endParaRPr b="0" lang="en-US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20000"/>
              </a:lnSpc>
              <a:buNone/>
              <a:tabLst>
                <a:tab algn="l" pos="0"/>
              </a:tabLst>
            </a:pPr>
            <a:r>
              <a:rPr b="0" lang="en-US" sz="27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   printf("Enter weight: ");</a:t>
            </a:r>
            <a:endParaRPr b="0" lang="en-US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20000"/>
              </a:lnSpc>
              <a:buNone/>
              <a:tabLst>
                <a:tab algn="l" pos="0"/>
              </a:tabLst>
            </a:pPr>
            <a:r>
              <a:rPr b="0" lang="en-US" sz="27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    scanf("%f", &amp;(personPtr-&gt;weight));</a:t>
            </a:r>
            <a:endParaRPr b="0" lang="en-US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20000"/>
              </a:lnSpc>
              <a:buNone/>
              <a:tabLst>
                <a:tab algn="l" pos="0"/>
              </a:tabLst>
            </a:pPr>
            <a:r>
              <a:rPr b="0" lang="en-US" sz="27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   printf("Displaying:\n");</a:t>
            </a:r>
            <a:endParaRPr b="0" lang="en-US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20000"/>
              </a:lnSpc>
              <a:buNone/>
              <a:tabLst>
                <a:tab algn="l" pos="0"/>
              </a:tabLst>
            </a:pPr>
            <a:r>
              <a:rPr b="0" lang="en-US" sz="27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   printf("Age: %d\n", personPtr-&gt;age);</a:t>
            </a:r>
            <a:endParaRPr b="0" lang="en-US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20000"/>
              </a:lnSpc>
              <a:buNone/>
              <a:tabLst>
                <a:tab algn="l" pos="0"/>
              </a:tabLst>
            </a:pPr>
            <a:r>
              <a:rPr b="0" lang="en-US" sz="27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    printf("weight: %f\n", personPtr-&gt;weight);</a:t>
            </a:r>
            <a:endParaRPr b="0" lang="en-US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20000"/>
              </a:lnSpc>
              <a:buNone/>
              <a:tabLst>
                <a:tab algn="l" pos="0"/>
              </a:tabLst>
            </a:pPr>
            <a:r>
              <a:rPr b="0" lang="en-US" sz="27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   return 0;</a:t>
            </a:r>
            <a:endParaRPr b="0" lang="en-US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20000"/>
              </a:lnSpc>
              <a:buNone/>
              <a:tabLst>
                <a:tab algn="l" pos="0"/>
              </a:tabLst>
            </a:pPr>
            <a:r>
              <a:rPr b="0" lang="en-US" sz="27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}</a:t>
            </a:r>
            <a:endParaRPr b="0" lang="en-US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l-G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Δείκτες και </a:t>
            </a:r>
            <a:r>
              <a:rPr b="1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structs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l-G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Πίνακες και δείκτες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/>
          </p:nvPr>
        </p:nvSpPr>
        <p:spPr>
          <a:xfrm>
            <a:off x="457200" y="1504440"/>
            <a:ext cx="7714080" cy="47156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ctr">
            <a:spAutoFit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Arial Unicode MS"/>
              </a:rPr>
              <a:t>// C program to illustrate pointers in arrays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Arial Unicode MS"/>
              </a:rPr>
              <a:t>#include&lt;stdio.h&gt;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Arial Unicode MS"/>
              </a:rPr>
              <a:t>int main() {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Arial Unicode MS"/>
              </a:rPr>
              <a:t>  int x[5] = {1, 2, 3, 4, 5};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Arial Unicode MS"/>
              </a:rPr>
              <a:t>  int* ptr;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Arial Unicode MS"/>
              </a:rPr>
              <a:t>  // ptr is assigned the address of the third element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Arial Unicode MS"/>
              </a:rPr>
              <a:t>  ptr = &amp;x[2];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Arial Unicode MS"/>
              </a:rPr>
              <a:t>  printf("*ptr = %d \n", *ptr);   // 3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Arial Unicode MS"/>
              </a:rPr>
              <a:t>  printf("*(ptr+1) = %d \n", *(ptr+1)); // 4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Arial Unicode MS"/>
              </a:rPr>
              <a:t>  printf("*(ptr-1) = %d\n", *(ptr-1));  // 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Arial Unicode MS"/>
              </a:rPr>
              <a:t>  return 0;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Arial Unicode MS"/>
              </a:rPr>
              <a:t>}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Arial Unicode MS"/>
              </a:rPr>
              <a:t> </a:t>
            </a: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 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TextBox 6"/>
          <p:cNvSpPr/>
          <p:nvPr/>
        </p:nvSpPr>
        <p:spPr>
          <a:xfrm>
            <a:off x="4114800" y="2973960"/>
            <a:ext cx="913320" cy="91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19" name="Rectangle 11"/>
          <p:cNvSpPr/>
          <p:nvPr/>
        </p:nvSpPr>
        <p:spPr>
          <a:xfrm>
            <a:off x="6553080" y="4107600"/>
            <a:ext cx="1991880" cy="1141920"/>
          </a:xfrm>
          <a:prstGeom prst="rect">
            <a:avLst/>
          </a:prstGeom>
          <a:solidFill>
            <a:srgbClr val="4f81bd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</a:pPr>
            <a:r>
              <a:rPr b="0" lang="nn-NO" sz="20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*ptr = 3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nn-NO" sz="20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*(ptr+1) = 4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nn-NO" sz="20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*(ptr-1) = 2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fontScale="92500" lnSpcReduction="19999"/>
          </a:bodyPr>
          <a:p>
            <a:pPr indent="0" algn="ctr" defTabSz="9144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>
                <a:tab algn="l" pos="0"/>
              </a:tabLst>
            </a:pPr>
            <a:r>
              <a:rPr b="1" lang="el-G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Πίνακας </a:t>
            </a:r>
            <a:r>
              <a:rPr b="1" lang="el-GR" sz="4400" strike="noStrike" u="none">
                <a:solidFill>
                  <a:schemeClr val="dk1"/>
                </a:solidFill>
                <a:effectLst/>
                <a:uFillTx/>
                <a:latin typeface="Wingdings"/>
              </a:rPr>
              <a:t>↔</a:t>
            </a:r>
            <a:r>
              <a:rPr b="1" lang="el-G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σταθερός δείκτης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520" cy="4524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 defTabSz="9144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&amp;arr[0] 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Wingdings"/>
              </a:rPr>
              <a:t>↔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arr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int * p;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arr = p;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b="0" lang="el-G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Λάθος! Ο 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arr </a:t>
            </a:r>
            <a:r>
              <a:rPr b="0" lang="el-G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είναι 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const </a:t>
            </a:r>
            <a:r>
              <a:rPr b="0" lang="el-G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δείκτης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b="0" lang="el-G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Δεν μπορεί να δείξει σε άλλη διεύθυνση μνήμης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void foo(</a:t>
            </a: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Calibri"/>
              </a:rPr>
              <a:t>int arr[]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, int len)</a:t>
            </a:r>
            <a:r>
              <a:rPr b="0" lang="el-GR" sz="2400" strike="noStrike" u="none">
                <a:solidFill>
                  <a:schemeClr val="dk1"/>
                </a:solidFill>
                <a:effectLst/>
                <a:uFillTx/>
                <a:latin typeface="Wingdings"/>
              </a:rPr>
              <a:t>↔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void foo(const </a:t>
            </a: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Calibri"/>
              </a:rPr>
              <a:t>int * arr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, int len</a:t>
            </a:r>
            <a:r>
              <a:rPr b="0" lang="el-G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GB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 </a:t>
            </a:r>
            <a:r>
              <a:rPr b="1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Function Pointers (1/2)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/>
          </p:nvPr>
        </p:nvSpPr>
        <p:spPr>
          <a:xfrm>
            <a:off x="2771640" y="1582200"/>
            <a:ext cx="4037400" cy="45248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0">
            <a:noFill/>
          </a:ln>
        </p:spPr>
        <p:txBody>
          <a:bodyPr lIns="91440" rIns="91440" tIns="45720" bIns="45720" anchor="t">
            <a:normAutofit lnSpcReduction="9999"/>
          </a:bodyPr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&lt;return type&gt; (*&lt;pointer&gt;) (arguments)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el-G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Πχ: </a:t>
            </a: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int (*fptr)(int, </a:t>
            </a:r>
            <a:r>
              <a:rPr b="0" lang="en-GB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int</a:t>
            </a: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);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void f(void (*a)() ) {</a:t>
            </a:r>
            <a:br>
              <a:rPr sz="2000"/>
            </a:b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    a(); // </a:t>
            </a:r>
            <a:r>
              <a:rPr b="0" lang="el-G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καλεί ό,τι περαστεί ως </a:t>
            </a: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a</a:t>
            </a:r>
            <a:br>
              <a:rPr sz="2000"/>
            </a:b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}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void test() { </a:t>
            </a:r>
            <a:br>
              <a:rPr sz="2000"/>
            </a:b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    printf("hello world\n"); </a:t>
            </a:r>
            <a:br>
              <a:rPr sz="2000"/>
            </a:b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}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int main() { </a:t>
            </a:r>
            <a:br>
              <a:rPr sz="2000"/>
            </a:b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   f(&amp;test); </a:t>
            </a:r>
            <a:br>
              <a:rPr sz="2000"/>
            </a:b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   return 0; </a:t>
            </a:r>
            <a:br>
              <a:rPr sz="2000"/>
            </a:b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}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0" defTabSz="914400">
              <a:lnSpc>
                <a:spcPct val="100000"/>
              </a:lnSpc>
              <a:spcBef>
                <a:spcPts val="360"/>
              </a:spcBef>
              <a:buNone/>
              <a:tabLst>
                <a:tab algn="l" pos="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9" dur="indefinite" restart="never" nodeType="tmRoot">
          <p:childTnLst>
            <p:seq>
              <p:cTn id="30" dur="indefinite" nodeType="mainSeq">
                <p:childTnLst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nodeType="clickEffect" fill="hold" presetClass="entr" presetID="2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 additive="repl"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42" dur="18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3" dur="6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3" tm="0">
                                          <p:val>
                                            <p:fltVal val="0.5"/>
                                          </p:val>
                                        </p:tav>
                                        <p:tav fmla="y-sin(pi*$)/3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4" dur="664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9" tm="0">
                                          <p:val>
                                            <p:fltVal val="0"/>
                                          </p:val>
                                        </p:tav>
                                        <p:tav fmla="y-sin(pi*$)/9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5" dur="332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27" tm="0">
                                          <p:val>
                                            <p:fltVal val="0"/>
                                          </p:val>
                                        </p:tav>
                                        <p:tav fmla="y-sin(pi*$)/27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6" dur="164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81" tm="0">
                                          <p:val>
                                            <p:fltVal val="0"/>
                                          </p:val>
                                        </p:tav>
                                        <p:tav fmla="y-sin(pi*$)/81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 fill="hold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fill="hold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 fill="hold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fill="hold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 fill="hold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fill="hold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 fill="hold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fill="hold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nodeType="clickEffect" fill="hold" presetClass="entr" presetID="2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 additive="repl"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60" dur="18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1" dur="6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3" tm="0">
                                          <p:val>
                                            <p:fltVal val="0.5"/>
                                          </p:val>
                                        </p:tav>
                                        <p:tav fmla="y-sin(pi*$)/3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2" dur="664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9" tm="0">
                                          <p:val>
                                            <p:fltVal val="0"/>
                                          </p:val>
                                        </p:tav>
                                        <p:tav fmla="y-sin(pi*$)/9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3" dur="332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27" tm="0">
                                          <p:val>
                                            <p:fltVal val="0"/>
                                          </p:val>
                                        </p:tav>
                                        <p:tav fmla="y-sin(pi*$)/27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4" dur="164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81" tm="0">
                                          <p:val>
                                            <p:fltVal val="0"/>
                                          </p:val>
                                        </p:tav>
                                        <p:tav fmla="y-sin(pi*$)/81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 fill="hold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fill="hold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 fill="hold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fill="hold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 fill="hold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fill="hold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 fill="hold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fill="hold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nodeType="clickEffect" fill="hold" presetClass="entr" presetID="2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 additive="repl"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78" dur="18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9" dur="6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3" tm="0">
                                          <p:val>
                                            <p:fltVal val="0.5"/>
                                          </p:val>
                                        </p:tav>
                                        <p:tav fmla="y-sin(pi*$)/3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0" dur="664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9" tm="0">
                                          <p:val>
                                            <p:fltVal val="0"/>
                                          </p:val>
                                        </p:tav>
                                        <p:tav fmla="y-sin(pi*$)/9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1" dur="332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27" tm="0">
                                          <p:val>
                                            <p:fltVal val="0"/>
                                          </p:val>
                                        </p:tav>
                                        <p:tav fmla="y-sin(pi*$)/27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2" dur="164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81" tm="0">
                                          <p:val>
                                            <p:fltVal val="0"/>
                                          </p:val>
                                        </p:tav>
                                        <p:tav fmla="y-sin(pi*$)/81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 fill="hold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fill="hold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 fill="hold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fill="hold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 fill="hold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fill="hold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 fill="hold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fill="hold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/>
          </p:nvPr>
        </p:nvSpPr>
        <p:spPr>
          <a:xfrm>
            <a:off x="467640" y="1556640"/>
            <a:ext cx="8063640" cy="4667760"/>
          </a:xfrm>
          <a:prstGeom prst="rect">
            <a:avLst/>
          </a:prstGeom>
          <a:solidFill>
            <a:srgbClr val="ffff00">
              <a:alpha val="14000"/>
            </a:srgbClr>
          </a:solidFill>
          <a:ln w="0">
            <a:noFill/>
          </a:ln>
        </p:spPr>
        <p:txBody>
          <a:bodyPr lIns="360000" rIns="360000" tIns="360000" bIns="360000" anchor="t">
            <a:normAutofit fontScale="62500" lnSpcReduction="19999"/>
          </a:bodyPr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-US" sz="29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int max(int a, int b) {</a:t>
            </a:r>
            <a:endParaRPr b="0" lang="en-US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-US" sz="29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 return (a &gt; b ? a : b);</a:t>
            </a:r>
            <a:endParaRPr b="0" lang="en-US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-US" sz="29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}                                                         </a:t>
            </a:r>
            <a:endParaRPr b="0" lang="en-US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-US" sz="29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int foo(int a, int b, int(*func)(</a:t>
            </a:r>
            <a:r>
              <a:rPr b="0" lang="en-GB" sz="29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i</a:t>
            </a:r>
            <a:r>
              <a:rPr b="0" lang="en-US" sz="29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nt p1, int p2)){</a:t>
            </a:r>
            <a:endParaRPr b="0" lang="en-US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-US" sz="29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 return func(a, b);</a:t>
            </a:r>
            <a:endParaRPr b="0" lang="en-US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-US" sz="29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} </a:t>
            </a:r>
            <a:endParaRPr b="0" lang="en-US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-US" sz="29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int main(void) {</a:t>
            </a:r>
            <a:endParaRPr b="0" lang="en-US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-US" sz="29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 int result =</a:t>
            </a:r>
            <a:r>
              <a:rPr b="0" lang="el-GR" sz="29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</a:t>
            </a:r>
            <a:r>
              <a:rPr b="0" lang="en-US" sz="29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foo(11, 22, &amp;max);</a:t>
            </a:r>
            <a:endParaRPr b="0" lang="en-US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-US" sz="29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 printf("%d\n",</a:t>
            </a:r>
            <a:r>
              <a:rPr b="0" lang="el-GR" sz="29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</a:t>
            </a:r>
            <a:r>
              <a:rPr b="0" lang="en-US" sz="29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result);</a:t>
            </a:r>
            <a:endParaRPr b="0" lang="en-US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-US" sz="29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 return 0;</a:t>
            </a:r>
            <a:endParaRPr b="0" lang="en-US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-US" sz="29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}</a:t>
            </a:r>
            <a:endParaRPr b="0" lang="en-US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GB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 </a:t>
            </a:r>
            <a:r>
              <a:rPr b="1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Function Pointers (2/2)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/>
          </p:nvPr>
        </p:nvSpPr>
        <p:spPr>
          <a:xfrm>
            <a:off x="432000" y="1556640"/>
            <a:ext cx="8228520" cy="4667760"/>
          </a:xfrm>
          <a:prstGeom prst="rect">
            <a:avLst/>
          </a:prstGeom>
          <a:solidFill>
            <a:srgbClr val="ffff00">
              <a:alpha val="14000"/>
            </a:srgbClr>
          </a:solidFill>
          <a:ln w="0">
            <a:noFill/>
          </a:ln>
        </p:spPr>
        <p:txBody>
          <a:bodyPr lIns="360000" rIns="360000" tIns="360000" bIns="360000" anchor="t">
            <a:normAutofit/>
          </a:bodyPr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en-US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  <a:tabLst>
                <a:tab algn="l" pos="0"/>
              </a:tabLst>
            </a:pPr>
            <a:r>
              <a:rPr b="0" lang="en-US" sz="22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int main() {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  <a:tabLst>
                <a:tab algn="l" pos="0"/>
              </a:tabLst>
            </a:pPr>
            <a:r>
              <a:rPr b="0" lang="en-US" sz="22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 int *i = (int*)malloc(3*sizeof(int));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  <a:tabLst>
                <a:tab algn="l" pos="0"/>
              </a:tabLst>
            </a:pPr>
            <a:r>
              <a:rPr b="0" lang="en-US" sz="22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 i = 0; /*Wxxxxx, EXASA TON pointer STH </a:t>
            </a:r>
            <a:br>
              <a:rPr sz="2200"/>
            </a:br>
            <a:r>
              <a:rPr b="0" lang="en-US" sz="22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           DYNAMIKA DESMEYMENH MNHMH*/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  <a:tabLst>
                <a:tab algn="l" pos="0"/>
              </a:tabLst>
            </a:pPr>
            <a:r>
              <a:rPr b="0" lang="en-US" sz="22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 free(???); /* DE KSERW PLEON PWS..*/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  <a:tabLst>
                <a:tab algn="l" pos="0"/>
              </a:tabLst>
            </a:pPr>
            <a:r>
              <a:rPr b="0" lang="en-US" sz="22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}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GB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Memory Leaks (1/2)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/>
          </p:nvPr>
        </p:nvSpPr>
        <p:spPr>
          <a:xfrm>
            <a:off x="432000" y="1556640"/>
            <a:ext cx="8228520" cy="4895640"/>
          </a:xfrm>
          <a:prstGeom prst="rect">
            <a:avLst/>
          </a:prstGeom>
          <a:solidFill>
            <a:srgbClr val="ffff00">
              <a:alpha val="14000"/>
            </a:srgbClr>
          </a:solidFill>
          <a:ln w="0">
            <a:noFill/>
          </a:ln>
        </p:spPr>
        <p:txBody>
          <a:bodyPr lIns="360000" rIns="360000" tIns="360000" bIns="360000" anchor="t">
            <a:noAutofit/>
          </a:bodyPr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#include &lt;stdio.h&gt;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#include &lt;stdlib.h&gt;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int main() {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  int *array = (int *) malloc(10*sizeof(int));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  if (array == NULL) {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     printf("Out of memory!\n");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     return -1;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  </a:t>
            </a:r>
            <a:r>
              <a:rPr b="0" lang="el-GR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}</a:t>
            </a: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0" lang="el-GR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  </a:t>
            </a: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free(array);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  return 0;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0" lang="el-GR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}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PlaceHolder 2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GB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Memory Leaks (2/2)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l-G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Διαχείριση δυναμικής μνήμης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31" name="Content Placeholder 4"/>
          <p:cNvGraphicFramePr/>
          <p:nvPr/>
        </p:nvGraphicFramePr>
        <p:xfrm>
          <a:off x="1043640" y="1989000"/>
          <a:ext cx="7056000" cy="3531960"/>
        </p:xfrm>
        <a:graphic>
          <a:graphicData uri="http://schemas.openxmlformats.org/drawingml/2006/table">
            <a:tbl>
              <a:tblPr/>
              <a:tblGrid>
                <a:gridCol w="2090160"/>
                <a:gridCol w="4966200"/>
              </a:tblGrid>
              <a:tr h="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2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Function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2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Description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</a:tr>
              <a:tr h="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20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malloc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en-US" sz="20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allocates the specified number of bytes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</a:tr>
              <a:tr h="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US" sz="20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realloc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20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increases or decreases the size of the specified block of memory. Reallocates it if needed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</a:tr>
              <a:tr h="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US" sz="20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calloc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20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allocates the specified number of bytes and initializes them to zero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</a:tr>
              <a:tr h="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20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free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en-US" sz="20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releases the specified block of memory back to the system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2" name="Rectangle 9"/>
          <p:cNvSpPr/>
          <p:nvPr/>
        </p:nvSpPr>
        <p:spPr>
          <a:xfrm>
            <a:off x="539640" y="5868000"/>
            <a:ext cx="80636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285840" indent="-285840" algn="ctr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1" lang="en-US" sz="1800" strike="noStrike" u="sng">
                <a:solidFill>
                  <a:schemeClr val="dk1"/>
                </a:solidFill>
                <a:effectLst/>
                <a:uFillTx/>
                <a:latin typeface="Calibri"/>
                <a:ea typeface="Calibri"/>
                <a:hlinkClick r:id="rId1"/>
              </a:rPr>
              <a:t>https://en.wikipedia.org/wiki/C_dynamic_memory_allocation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l-G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Σκοποί ενότητας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520" cy="4524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•"/>
            </a:pPr>
            <a:r>
              <a:rPr b="0" lang="el-G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Διαχείριση της μνήμης με έμφαση στα πιθανά λογικά λάθη (</a:t>
            </a: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Memory leaks</a:t>
            </a:r>
            <a:r>
              <a:rPr b="0" lang="el-G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, κ.ο.κ.)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•"/>
            </a:pPr>
            <a:r>
              <a:rPr b="0" lang="el-G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Χρήση δεικτών σε πίνακες, πέρασμα παραμέτρων, κ.ο.κ.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•"/>
            </a:pPr>
            <a:r>
              <a:rPr b="0" lang="el-G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Διεργασίες και συναφείς χρήσιμες κλήσεις συστήματος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683640" y="2936880"/>
            <a:ext cx="7771320" cy="1361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l-GR" sz="4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Διεργασίες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/>
          </p:nvPr>
        </p:nvSpPr>
        <p:spPr>
          <a:xfrm>
            <a:off x="683640" y="4305240"/>
            <a:ext cx="7771320" cy="14990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1" lang="el-G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Μάθημα: </a:t>
            </a:r>
            <a:r>
              <a:rPr b="0" lang="el-G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Λειτουργικά Συστήματα, </a:t>
            </a:r>
            <a:r>
              <a:rPr b="1" lang="el-G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Φροντιστηριακή Ενότητα # 2:</a:t>
            </a: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b="0" lang="el-G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Προγραμματισμός με τη γλώσσα C για γνώστες της γλώσσας Java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1" lang="el-G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Τμήμα: </a:t>
            </a:r>
            <a:r>
              <a:rPr b="0" lang="el-G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Πληροφορικής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35" name="Picture 23" descr="Λογότυπο για Άδειες χρήσης Creative Commons BY-NC-ND"/>
          <p:cNvPicPr/>
          <p:nvPr/>
        </p:nvPicPr>
        <p:blipFill>
          <a:blip r:embed="rId1"/>
          <a:stretch/>
        </p:blipFill>
        <p:spPr>
          <a:xfrm>
            <a:off x="1619640" y="5835960"/>
            <a:ext cx="1534320" cy="536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6" name="Picture 3" descr="Λογότυπο Επιχειρησιακού Προγράμματος Εκπαίδευση και Δια βίου Μάθηση του Υπουργείου Παιδείας ΕΣΠΑ 2007-2013 με τη σημαία της Ευρωπαϊκής Ένωσης, το οποίο συγχρηματοδοτείται από την Ευρωπαϊκή Ένωση (Ευρωπαϊκό Κοινωνικό Ταμείο) και από εθνικούς πόρους."/>
          <p:cNvPicPr/>
          <p:nvPr/>
        </p:nvPicPr>
        <p:blipFill>
          <a:blip r:embed="rId2"/>
          <a:stretch/>
        </p:blipFill>
        <p:spPr>
          <a:xfrm>
            <a:off x="3223800" y="5591520"/>
            <a:ext cx="4309200" cy="10249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l-G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Εισαγωγικές έννοιες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520" cy="4524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l-G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Διεργασία: πρόγραμμα σε εκτέλεση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l-G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Η μία διεργασία δεν επηρεάζει άμεσα την άλλη (</a:t>
            </a: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isolation)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Shared memory?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l-G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Καλύτερα Νήματα αν πρέπει να μοιραστούν μνήμη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l-G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Δεν χρειάζεται να παρεμβάλλεται ο πυρήνας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l-G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Δημιουργία Διεργασίας (1/4)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520" cy="4524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lnSpcReduction="9999"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l-G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Μια διεργασία δημιουργείται από μια άλλη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l-G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Π</a:t>
            </a: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.</a:t>
            </a:r>
            <a:r>
              <a:rPr b="0" lang="el-G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χ</a:t>
            </a: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.</a:t>
            </a:r>
            <a:r>
              <a:rPr b="0" lang="el-G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από το </a:t>
            </a: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shell </a:t>
            </a:r>
            <a:r>
              <a:rPr b="0" lang="el-G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ανοίγω μια διεργασία </a:t>
            </a: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gedit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l-G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«γενικό πλαίσιο» (</a:t>
            </a: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context</a:t>
            </a:r>
            <a:r>
              <a:rPr b="0" lang="el-G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):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PID – process ID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l-G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Μνήμη: Πρόγραμμα εντολών + δεδομένα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l-G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Μετρητής προγράμματος 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– program counter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l-G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Χειριστές σημάτων – 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signal handlers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Signals: </a:t>
            </a:r>
            <a:r>
              <a:rPr b="0" lang="en-US" sz="2000" strike="noStrike" u="sng">
                <a:solidFill>
                  <a:schemeClr val="dk1"/>
                </a:solidFill>
                <a:effectLst/>
                <a:uFillTx/>
                <a:latin typeface="Calibri"/>
                <a:ea typeface="Calibri"/>
                <a:hlinkClick r:id="rId1"/>
              </a:rPr>
              <a:t>https://en.wikipedia.org/wiki/Signal_(IPC)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l-GR" sz="24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…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" name="Picture 2" descr=""/>
          <p:cNvPicPr/>
          <p:nvPr/>
        </p:nvPicPr>
        <p:blipFill>
          <a:blip r:embed="rId1"/>
          <a:stretch/>
        </p:blipFill>
        <p:spPr>
          <a:xfrm>
            <a:off x="6804360" y="3141000"/>
            <a:ext cx="2321640" cy="119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2" name="PlaceHolder 1"/>
          <p:cNvSpPr>
            <a:spLocks noGrp="1"/>
          </p:cNvSpPr>
          <p:nvPr>
            <p:ph/>
          </p:nvPr>
        </p:nvSpPr>
        <p:spPr>
          <a:xfrm>
            <a:off x="107640" y="2349000"/>
            <a:ext cx="4751280" cy="3311280"/>
          </a:xfrm>
          <a:prstGeom prst="rect">
            <a:avLst/>
          </a:prstGeom>
          <a:solidFill>
            <a:srgbClr val="ffff00">
              <a:alpha val="14000"/>
            </a:srgbClr>
          </a:solidFill>
          <a:ln w="0">
            <a:noFill/>
          </a:ln>
        </p:spPr>
        <p:txBody>
          <a:bodyPr lIns="360000" rIns="360000" tIns="360000" bIns="360000" anchor="t">
            <a:noAutofit/>
          </a:bodyPr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#include &lt;sys/types.h&gt;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#include &lt;unistd.h&gt;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Font typeface="Calibri"/>
              <a:buAutoNum type="arabicPeriod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pid_t </a:t>
            </a:r>
            <a:r>
              <a:rPr b="1" lang="en-US" sz="2000" strike="noStrike" u="none">
                <a:solidFill>
                  <a:srgbClr val="c00000"/>
                </a:solidFill>
                <a:effectLst/>
                <a:uFillTx/>
                <a:latin typeface="Consolas"/>
              </a:rPr>
              <a:t>fork</a:t>
            </a: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(void);</a:t>
            </a:r>
            <a:br>
              <a:rPr sz="2000"/>
            </a:b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 </a:t>
            </a:r>
            <a:r>
              <a:rPr b="0" i="1" lang="en-US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/</a:t>
            </a:r>
            <a:r>
              <a:rPr b="0" i="1" lang="el-GR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*</a:t>
            </a:r>
            <a:r>
              <a:rPr b="0" i="1" lang="en-US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</a:t>
            </a:r>
            <a:r>
              <a:rPr b="0" i="1" lang="el-GR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Δημιουργεί διεργασία παιδί </a:t>
            </a:r>
            <a:r>
              <a:rPr b="0" i="1" lang="el-GR" sz="1800" strike="noStrike" u="none">
                <a:solidFill>
                  <a:schemeClr val="dk1"/>
                </a:solidFill>
                <a:effectLst/>
                <a:uFillTx/>
                <a:latin typeface="Wingdings"/>
              </a:rPr>
              <a:t>↔</a:t>
            </a:r>
            <a:r>
              <a:rPr b="0" i="1" lang="el-GR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ακριβές αντίγραφο της διεργασίας από το σημείο εκτέλεσης και μετά */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fontScale="92500" lnSpcReduction="19999"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l-G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Δημιουργία Διεργασίας (2/4)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44" name="Picture 2" descr=""/>
          <p:cNvPicPr/>
          <p:nvPr/>
        </p:nvPicPr>
        <p:blipFill>
          <a:blip r:embed="rId2"/>
          <a:stretch/>
        </p:blipFill>
        <p:spPr>
          <a:xfrm>
            <a:off x="4860000" y="1556640"/>
            <a:ext cx="2321640" cy="1192320"/>
          </a:xfrm>
          <a:prstGeom prst="rect">
            <a:avLst/>
          </a:prstGeom>
          <a:noFill/>
          <a:ln w="0">
            <a:noFill/>
          </a:ln>
        </p:spPr>
      </p:pic>
      <p:cxnSp>
        <p:nvCxnSpPr>
          <p:cNvPr id="145" name="Straight Arrow Connector 5"/>
          <p:cNvCxnSpPr/>
          <p:nvPr/>
        </p:nvCxnSpPr>
        <p:spPr>
          <a:xfrm>
            <a:off x="4644000" y="1844640"/>
            <a:ext cx="505080" cy="1080"/>
          </a:xfrm>
          <a:prstGeom prst="straightConnector1">
            <a:avLst/>
          </a:prstGeom>
          <a:ln w="0">
            <a:solidFill>
              <a:srgbClr val="c0504d"/>
            </a:solidFill>
            <a:tailEnd len="med" type="arrow" w="med"/>
          </a:ln>
        </p:spPr>
      </p:cxnSp>
      <p:cxnSp>
        <p:nvCxnSpPr>
          <p:cNvPr id="146" name="Straight Arrow Connector 9"/>
          <p:cNvCxnSpPr/>
          <p:nvPr/>
        </p:nvCxnSpPr>
        <p:spPr>
          <a:xfrm>
            <a:off x="4644000" y="2132640"/>
            <a:ext cx="505080" cy="1080"/>
          </a:xfrm>
          <a:prstGeom prst="straightConnector1">
            <a:avLst/>
          </a:prstGeom>
          <a:ln w="0">
            <a:solidFill>
              <a:srgbClr val="c0504d"/>
            </a:solidFill>
            <a:tailEnd len="med" type="arrow" w="med"/>
          </a:ln>
        </p:spPr>
      </p:cxnSp>
      <p:cxnSp>
        <p:nvCxnSpPr>
          <p:cNvPr id="147" name="Straight Arrow Connector 10"/>
          <p:cNvCxnSpPr>
            <a:stCxn id="144" idx="2"/>
            <a:endCxn id="148" idx="0"/>
          </p:cNvCxnSpPr>
          <p:nvPr/>
        </p:nvCxnSpPr>
        <p:spPr>
          <a:xfrm>
            <a:off x="6020640" y="2748960"/>
            <a:ext cx="360" cy="608400"/>
          </a:xfrm>
          <a:prstGeom prst="straightConnector1">
            <a:avLst/>
          </a:prstGeom>
          <a:ln w="0">
            <a:solidFill>
              <a:srgbClr val="c0504d"/>
            </a:solidFill>
            <a:tailEnd len="med" type="arrow" w="med"/>
          </a:ln>
        </p:spPr>
      </p:cxnSp>
      <p:sp>
        <p:nvSpPr>
          <p:cNvPr id="148" name="TextBox 8"/>
          <p:cNvSpPr/>
          <p:nvPr/>
        </p:nvSpPr>
        <p:spPr>
          <a:xfrm>
            <a:off x="5553360" y="3357000"/>
            <a:ext cx="934920" cy="67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 fontScale="92500" lnSpcReduction="9999"/>
          </a:bodyPr>
          <a:p>
            <a:pPr algn="ctr" defTabSz="914400">
              <a:lnSpc>
                <a:spcPct val="100000"/>
              </a:lnSpc>
            </a:pPr>
            <a:r>
              <a:rPr b="1" i="1" lang="en-US" sz="2800" strike="noStrike" u="none">
                <a:solidFill>
                  <a:srgbClr val="c00000"/>
                </a:solidFill>
                <a:effectLst/>
                <a:uFillTx/>
                <a:latin typeface="Calibri"/>
              </a:rPr>
              <a:t>fork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149" name="Straight Arrow Connector 15"/>
          <p:cNvCxnSpPr>
            <a:stCxn id="148" idx="2"/>
          </p:cNvCxnSpPr>
          <p:nvPr/>
        </p:nvCxnSpPr>
        <p:spPr>
          <a:xfrm>
            <a:off x="6020640" y="4033440"/>
            <a:ext cx="1080" cy="620640"/>
          </a:xfrm>
          <a:prstGeom prst="straightConnector1">
            <a:avLst/>
          </a:prstGeom>
          <a:ln w="0">
            <a:solidFill>
              <a:srgbClr val="c0504d"/>
            </a:solidFill>
            <a:tailEnd len="med" type="arrow" w="med"/>
          </a:ln>
        </p:spPr>
      </p:cxnSp>
      <p:pic>
        <p:nvPicPr>
          <p:cNvPr id="150" name="Picture 2" descr=""/>
          <p:cNvPicPr/>
          <p:nvPr/>
        </p:nvPicPr>
        <p:blipFill>
          <a:blip r:embed="rId3"/>
          <a:stretch/>
        </p:blipFill>
        <p:spPr>
          <a:xfrm>
            <a:off x="4860000" y="4653000"/>
            <a:ext cx="2321640" cy="1192320"/>
          </a:xfrm>
          <a:prstGeom prst="rect">
            <a:avLst/>
          </a:prstGeom>
          <a:noFill/>
          <a:ln w="0">
            <a:noFill/>
          </a:ln>
        </p:spPr>
      </p:pic>
      <p:cxnSp>
        <p:nvCxnSpPr>
          <p:cNvPr id="151" name="Straight Arrow Connector 18"/>
          <p:cNvCxnSpPr/>
          <p:nvPr/>
        </p:nvCxnSpPr>
        <p:spPr>
          <a:xfrm>
            <a:off x="4644000" y="5589000"/>
            <a:ext cx="505080" cy="1080"/>
          </a:xfrm>
          <a:prstGeom prst="straightConnector1">
            <a:avLst/>
          </a:prstGeom>
          <a:ln w="0">
            <a:solidFill>
              <a:srgbClr val="c0504d"/>
            </a:solidFill>
            <a:tailEnd len="med" type="arrow" w="med"/>
          </a:ln>
        </p:spPr>
      </p:cxnSp>
      <p:cxnSp>
        <p:nvCxnSpPr>
          <p:cNvPr id="152" name="Straight Arrow Connector 20"/>
          <p:cNvCxnSpPr>
            <a:stCxn id="144" idx="2"/>
            <a:endCxn id="141" idx="0"/>
          </p:cNvCxnSpPr>
          <p:nvPr/>
        </p:nvCxnSpPr>
        <p:spPr>
          <a:xfrm>
            <a:off x="6020640" y="2748960"/>
            <a:ext cx="1944720" cy="392400"/>
          </a:xfrm>
          <a:prstGeom prst="straightConnector1">
            <a:avLst/>
          </a:prstGeom>
          <a:ln w="0">
            <a:solidFill>
              <a:srgbClr val="c0504d"/>
            </a:solidFill>
            <a:tailEnd len="med" type="arrow" w="med"/>
          </a:ln>
        </p:spPr>
      </p:cxnSp>
      <p:cxnSp>
        <p:nvCxnSpPr>
          <p:cNvPr id="153" name="Straight Arrow Connector 24"/>
          <p:cNvCxnSpPr/>
          <p:nvPr/>
        </p:nvCxnSpPr>
        <p:spPr>
          <a:xfrm>
            <a:off x="6588000" y="4077000"/>
            <a:ext cx="505080" cy="1080"/>
          </a:xfrm>
          <a:prstGeom prst="straightConnector1">
            <a:avLst/>
          </a:prstGeom>
          <a:ln w="0">
            <a:solidFill>
              <a:srgbClr val="c0504d"/>
            </a:solidFill>
            <a:tailEnd len="med" type="arrow" w="med"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91" dur="indefinite" restart="never" nodeType="tmRoot">
          <p:childTnLst>
            <p:seq>
              <p:cTn id="92" dur="indefinite" nodeType="mainSeq">
                <p:childTnLst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nodeType="click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97" dur="1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98" dur="1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9" dur="1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nodeType="click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04" dur="1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05" dur="1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6" dur="1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nodeType="click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11" dur="1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12" dur="1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3" dur="1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nodeType="click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18" dur="1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19" dur="10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0" dur="10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nodeType="with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23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nodeType="with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26" dur="1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27" dur="1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8" dur="1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nodeType="with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31" dur="1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32" dur="1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3" dur="1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4" nodeType="with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36" dur="1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37" dur="1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8" dur="1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nodeType="with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41" dur="1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42" dur="1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3" dur="1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4" nodeType="with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46" dur="1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47" dur="1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8" dur="1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4" name="Picture 2" descr=""/>
          <p:cNvPicPr/>
          <p:nvPr/>
        </p:nvPicPr>
        <p:blipFill>
          <a:blip r:embed="rId1"/>
          <a:stretch/>
        </p:blipFill>
        <p:spPr>
          <a:xfrm>
            <a:off x="6804360" y="3141000"/>
            <a:ext cx="2321640" cy="119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5" name="PlaceHolder 1"/>
          <p:cNvSpPr>
            <a:spLocks noGrp="1"/>
          </p:cNvSpPr>
          <p:nvPr>
            <p:ph/>
          </p:nvPr>
        </p:nvSpPr>
        <p:spPr>
          <a:xfrm>
            <a:off x="107640" y="1989000"/>
            <a:ext cx="4535280" cy="3691800"/>
          </a:xfrm>
          <a:prstGeom prst="rect">
            <a:avLst/>
          </a:prstGeom>
          <a:solidFill>
            <a:srgbClr val="ffff00">
              <a:alpha val="14000"/>
            </a:srgbClr>
          </a:solidFill>
          <a:ln w="0">
            <a:noFill/>
          </a:ln>
        </p:spPr>
        <p:txBody>
          <a:bodyPr lIns="360000" rIns="360000" tIns="360000" bIns="360000" anchor="t">
            <a:normAutofit/>
          </a:bodyPr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#include &lt;sys/types.h&gt;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#include &lt;unistd.h&gt;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pid_t </a:t>
            </a:r>
            <a:r>
              <a:rPr b="1" lang="en-US" sz="2000" strike="noStrike" u="none">
                <a:solidFill>
                  <a:srgbClr val="c00000"/>
                </a:solidFill>
                <a:effectLst/>
                <a:uFillTx/>
                <a:latin typeface="Consolas"/>
              </a:rPr>
              <a:t>getpid</a:t>
            </a: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(void);</a:t>
            </a:r>
            <a:br>
              <a:rPr sz="2000"/>
            </a:b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 </a:t>
            </a:r>
            <a:r>
              <a:rPr b="0" i="1" lang="en-US" sz="16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// </a:t>
            </a:r>
            <a:r>
              <a:rPr b="0" i="1" lang="el-GR" sz="16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μαθαίνεις την </a:t>
            </a:r>
            <a:r>
              <a:rPr b="0" i="1" lang="en-US" sz="16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PID </a:t>
            </a:r>
            <a:r>
              <a:rPr b="0" i="1" lang="el-GR" sz="16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σου</a:t>
            </a: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pid_t </a:t>
            </a:r>
            <a:r>
              <a:rPr b="1" lang="en-US" sz="20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get</a:t>
            </a:r>
            <a:r>
              <a:rPr b="1" lang="en-US" sz="2000" strike="noStrike" u="none">
                <a:solidFill>
                  <a:srgbClr val="c00000"/>
                </a:solidFill>
                <a:effectLst/>
                <a:uFillTx/>
                <a:latin typeface="Consolas"/>
              </a:rPr>
              <a:t>p</a:t>
            </a:r>
            <a:r>
              <a:rPr b="1" lang="en-US" sz="20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pid</a:t>
            </a: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(void);</a:t>
            </a:r>
            <a:br>
              <a:rPr sz="2000"/>
            </a:b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 </a:t>
            </a:r>
            <a:r>
              <a:rPr b="0" i="1" lang="en-US" sz="16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// PID </a:t>
            </a:r>
            <a:r>
              <a:rPr b="0" i="1" lang="el-GR" sz="16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του γονέα σου</a:t>
            </a: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6" name="PlaceHolder 2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fontScale="92500" lnSpcReduction="19999"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l-G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Δημιουργία Διεργασίας (</a:t>
            </a:r>
            <a:r>
              <a:rPr b="1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3</a:t>
            </a:r>
            <a:r>
              <a:rPr b="1" lang="el-G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/4)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57" name="Picture 2" descr=""/>
          <p:cNvPicPr/>
          <p:nvPr/>
        </p:nvPicPr>
        <p:blipFill>
          <a:blip r:embed="rId2"/>
          <a:stretch/>
        </p:blipFill>
        <p:spPr>
          <a:xfrm>
            <a:off x="4860000" y="1556640"/>
            <a:ext cx="2321640" cy="1192320"/>
          </a:xfrm>
          <a:prstGeom prst="rect">
            <a:avLst/>
          </a:prstGeom>
          <a:noFill/>
          <a:ln w="0">
            <a:noFill/>
          </a:ln>
        </p:spPr>
      </p:pic>
      <p:cxnSp>
        <p:nvCxnSpPr>
          <p:cNvPr id="158" name="Straight Arrow Connector 10"/>
          <p:cNvCxnSpPr>
            <a:stCxn id="157" idx="2"/>
            <a:endCxn id="159" idx="0"/>
          </p:cNvCxnSpPr>
          <p:nvPr/>
        </p:nvCxnSpPr>
        <p:spPr>
          <a:xfrm>
            <a:off x="6020640" y="2748960"/>
            <a:ext cx="360" cy="608400"/>
          </a:xfrm>
          <a:prstGeom prst="straightConnector1">
            <a:avLst/>
          </a:prstGeom>
          <a:ln w="0">
            <a:solidFill>
              <a:srgbClr val="c0504d"/>
            </a:solidFill>
            <a:tailEnd len="med" type="arrow" w="med"/>
          </a:ln>
        </p:spPr>
      </p:cxnSp>
      <p:sp>
        <p:nvSpPr>
          <p:cNvPr id="159" name="TextBox 8"/>
          <p:cNvSpPr/>
          <p:nvPr/>
        </p:nvSpPr>
        <p:spPr>
          <a:xfrm>
            <a:off x="5553360" y="3357000"/>
            <a:ext cx="934920" cy="67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 fontScale="92500" lnSpcReduction="9999"/>
          </a:bodyPr>
          <a:p>
            <a:pPr algn="ctr" defTabSz="914400">
              <a:lnSpc>
                <a:spcPct val="100000"/>
              </a:lnSpc>
            </a:pPr>
            <a:r>
              <a:rPr b="1" i="1" lang="en-US" sz="2800" strike="noStrike" u="none">
                <a:solidFill>
                  <a:srgbClr val="c00000"/>
                </a:solidFill>
                <a:effectLst/>
                <a:uFillTx/>
                <a:latin typeface="Calibri"/>
              </a:rPr>
              <a:t>fork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160" name="Straight Arrow Connector 15"/>
          <p:cNvCxnSpPr>
            <a:stCxn id="159" idx="2"/>
          </p:cNvCxnSpPr>
          <p:nvPr/>
        </p:nvCxnSpPr>
        <p:spPr>
          <a:xfrm>
            <a:off x="6020640" y="4033440"/>
            <a:ext cx="1080" cy="620640"/>
          </a:xfrm>
          <a:prstGeom prst="straightConnector1">
            <a:avLst/>
          </a:prstGeom>
          <a:ln w="0">
            <a:solidFill>
              <a:srgbClr val="c0504d"/>
            </a:solidFill>
            <a:tailEnd len="med" type="arrow" w="med"/>
          </a:ln>
        </p:spPr>
      </p:cxnSp>
      <p:pic>
        <p:nvPicPr>
          <p:cNvPr id="161" name="Picture 2" descr=""/>
          <p:cNvPicPr/>
          <p:nvPr/>
        </p:nvPicPr>
        <p:blipFill>
          <a:blip r:embed="rId3"/>
          <a:stretch/>
        </p:blipFill>
        <p:spPr>
          <a:xfrm>
            <a:off x="4860000" y="4653000"/>
            <a:ext cx="2321640" cy="1192320"/>
          </a:xfrm>
          <a:prstGeom prst="rect">
            <a:avLst/>
          </a:prstGeom>
          <a:noFill/>
          <a:ln w="0">
            <a:noFill/>
          </a:ln>
        </p:spPr>
      </p:pic>
      <p:cxnSp>
        <p:nvCxnSpPr>
          <p:cNvPr id="162" name="Straight Arrow Connector 18"/>
          <p:cNvCxnSpPr/>
          <p:nvPr/>
        </p:nvCxnSpPr>
        <p:spPr>
          <a:xfrm>
            <a:off x="4644000" y="5589000"/>
            <a:ext cx="505080" cy="1080"/>
          </a:xfrm>
          <a:prstGeom prst="straightConnector1">
            <a:avLst/>
          </a:prstGeom>
          <a:ln w="0">
            <a:solidFill>
              <a:srgbClr val="c0504d"/>
            </a:solidFill>
            <a:tailEnd len="med" type="arrow" w="med"/>
          </a:ln>
        </p:spPr>
      </p:cxnSp>
      <p:cxnSp>
        <p:nvCxnSpPr>
          <p:cNvPr id="163" name="Straight Arrow Connector 20"/>
          <p:cNvCxnSpPr>
            <a:stCxn id="157" idx="2"/>
            <a:endCxn id="154" idx="0"/>
          </p:cNvCxnSpPr>
          <p:nvPr/>
        </p:nvCxnSpPr>
        <p:spPr>
          <a:xfrm>
            <a:off x="6020640" y="2748960"/>
            <a:ext cx="1944720" cy="392400"/>
          </a:xfrm>
          <a:prstGeom prst="straightConnector1">
            <a:avLst/>
          </a:prstGeom>
          <a:ln w="0">
            <a:solidFill>
              <a:srgbClr val="c0504d"/>
            </a:solidFill>
            <a:tailEnd len="med" type="arrow" w="med"/>
          </a:ln>
        </p:spPr>
      </p:cxnSp>
      <p:cxnSp>
        <p:nvCxnSpPr>
          <p:cNvPr id="164" name="Straight Arrow Connector 24"/>
          <p:cNvCxnSpPr/>
          <p:nvPr/>
        </p:nvCxnSpPr>
        <p:spPr>
          <a:xfrm>
            <a:off x="6588000" y="4077000"/>
            <a:ext cx="505080" cy="1080"/>
          </a:xfrm>
          <a:prstGeom prst="straightConnector1">
            <a:avLst/>
          </a:prstGeom>
          <a:ln w="0">
            <a:solidFill>
              <a:srgbClr val="c0504d"/>
            </a:solidFill>
            <a:tailEnd len="med" type="arrow" w="med"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" name="Picture 2" descr=""/>
          <p:cNvPicPr/>
          <p:nvPr/>
        </p:nvPicPr>
        <p:blipFill>
          <a:blip r:embed="rId1"/>
          <a:stretch/>
        </p:blipFill>
        <p:spPr>
          <a:xfrm>
            <a:off x="6804360" y="3141000"/>
            <a:ext cx="2321640" cy="119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6" name="PlaceHolder 1"/>
          <p:cNvSpPr>
            <a:spLocks noGrp="1"/>
          </p:cNvSpPr>
          <p:nvPr>
            <p:ph/>
          </p:nvPr>
        </p:nvSpPr>
        <p:spPr>
          <a:xfrm>
            <a:off x="251640" y="1412640"/>
            <a:ext cx="3527280" cy="1078920"/>
          </a:xfrm>
          <a:prstGeom prst="rect">
            <a:avLst/>
          </a:prstGeom>
          <a:solidFill>
            <a:schemeClr val="accent6">
              <a:lumMod val="20000"/>
              <a:lumOff val="80000"/>
              <a:alpha val="14000"/>
            </a:schemeClr>
          </a:solidFill>
          <a:ln w="0">
            <a:solidFill>
              <a:schemeClr val="accent1"/>
            </a:solidFill>
          </a:ln>
        </p:spPr>
        <p:txBody>
          <a:bodyPr lIns="360000" rIns="360000" tIns="360000" bIns="360000" anchor="ctr">
            <a:noAutofit/>
          </a:bodyPr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1" lang="en-US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getpid()  =&gt; 198</a:t>
            </a:r>
            <a:r>
              <a:rPr b="1" lang="en-US" sz="1800" strike="noStrike" u="none">
                <a:solidFill>
                  <a:srgbClr val="c00000"/>
                </a:solidFill>
                <a:effectLst/>
                <a:uFillTx/>
                <a:latin typeface="Consolas"/>
              </a:rPr>
              <a:t>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1" lang="en-US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getppid() =&gt; 1453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7" name="PlaceHolder 2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fontScale="92500" lnSpcReduction="19999"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l-G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Δημιουργία Διεργασίας (</a:t>
            </a:r>
            <a:r>
              <a:rPr b="1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4</a:t>
            </a:r>
            <a:r>
              <a:rPr b="1" lang="el-G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/4)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68" name="Picture 2" descr=""/>
          <p:cNvPicPr/>
          <p:nvPr/>
        </p:nvPicPr>
        <p:blipFill>
          <a:blip r:embed="rId2"/>
          <a:stretch/>
        </p:blipFill>
        <p:spPr>
          <a:xfrm>
            <a:off x="4860000" y="1556640"/>
            <a:ext cx="2321640" cy="1192320"/>
          </a:xfrm>
          <a:prstGeom prst="rect">
            <a:avLst/>
          </a:prstGeom>
          <a:noFill/>
          <a:ln w="0">
            <a:noFill/>
          </a:ln>
        </p:spPr>
      </p:pic>
      <p:cxnSp>
        <p:nvCxnSpPr>
          <p:cNvPr id="169" name="Straight Arrow Connector 10"/>
          <p:cNvCxnSpPr>
            <a:stCxn id="168" idx="2"/>
            <a:endCxn id="170" idx="0"/>
          </p:cNvCxnSpPr>
          <p:nvPr/>
        </p:nvCxnSpPr>
        <p:spPr>
          <a:xfrm>
            <a:off x="6020640" y="2748960"/>
            <a:ext cx="360" cy="608400"/>
          </a:xfrm>
          <a:prstGeom prst="straightConnector1">
            <a:avLst/>
          </a:prstGeom>
          <a:ln w="0">
            <a:solidFill>
              <a:srgbClr val="c0504d"/>
            </a:solidFill>
            <a:tailEnd len="med" type="arrow" w="med"/>
          </a:ln>
        </p:spPr>
      </p:cxnSp>
      <p:sp>
        <p:nvSpPr>
          <p:cNvPr id="170" name="TextBox 8"/>
          <p:cNvSpPr/>
          <p:nvPr/>
        </p:nvSpPr>
        <p:spPr>
          <a:xfrm>
            <a:off x="5553360" y="3357000"/>
            <a:ext cx="934920" cy="67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 fontScale="92500" lnSpcReduction="9999"/>
          </a:bodyPr>
          <a:p>
            <a:pPr algn="ctr" defTabSz="914400">
              <a:lnSpc>
                <a:spcPct val="100000"/>
              </a:lnSpc>
            </a:pPr>
            <a:r>
              <a:rPr b="1" i="1" lang="en-US" sz="2800" strike="noStrike" u="none">
                <a:solidFill>
                  <a:srgbClr val="c00000"/>
                </a:solidFill>
                <a:effectLst/>
                <a:uFillTx/>
                <a:latin typeface="Calibri"/>
              </a:rPr>
              <a:t>fork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171" name="Straight Arrow Connector 15"/>
          <p:cNvCxnSpPr>
            <a:stCxn id="170" idx="2"/>
          </p:cNvCxnSpPr>
          <p:nvPr/>
        </p:nvCxnSpPr>
        <p:spPr>
          <a:xfrm>
            <a:off x="6020640" y="4033440"/>
            <a:ext cx="1080" cy="620640"/>
          </a:xfrm>
          <a:prstGeom prst="straightConnector1">
            <a:avLst/>
          </a:prstGeom>
          <a:ln w="0">
            <a:solidFill>
              <a:srgbClr val="c0504d"/>
            </a:solidFill>
            <a:tailEnd len="med" type="arrow" w="med"/>
          </a:ln>
        </p:spPr>
      </p:cxnSp>
      <p:pic>
        <p:nvPicPr>
          <p:cNvPr id="172" name="Picture 2" descr=""/>
          <p:cNvPicPr/>
          <p:nvPr/>
        </p:nvPicPr>
        <p:blipFill>
          <a:blip r:embed="rId3"/>
          <a:stretch/>
        </p:blipFill>
        <p:spPr>
          <a:xfrm>
            <a:off x="4860000" y="4653000"/>
            <a:ext cx="2321640" cy="1192320"/>
          </a:xfrm>
          <a:prstGeom prst="rect">
            <a:avLst/>
          </a:prstGeom>
          <a:noFill/>
          <a:ln w="0">
            <a:noFill/>
          </a:ln>
        </p:spPr>
      </p:pic>
      <p:cxnSp>
        <p:nvCxnSpPr>
          <p:cNvPr id="173" name="Straight Arrow Connector 18"/>
          <p:cNvCxnSpPr/>
          <p:nvPr/>
        </p:nvCxnSpPr>
        <p:spPr>
          <a:xfrm>
            <a:off x="4644000" y="5589000"/>
            <a:ext cx="505080" cy="1080"/>
          </a:xfrm>
          <a:prstGeom prst="straightConnector1">
            <a:avLst/>
          </a:prstGeom>
          <a:ln w="0">
            <a:solidFill>
              <a:srgbClr val="c0504d"/>
            </a:solidFill>
            <a:tailEnd len="med" type="arrow" w="med"/>
          </a:ln>
        </p:spPr>
      </p:cxnSp>
      <p:cxnSp>
        <p:nvCxnSpPr>
          <p:cNvPr id="174" name="Straight Arrow Connector 20"/>
          <p:cNvCxnSpPr>
            <a:stCxn id="168" idx="2"/>
            <a:endCxn id="165" idx="0"/>
          </p:cNvCxnSpPr>
          <p:nvPr/>
        </p:nvCxnSpPr>
        <p:spPr>
          <a:xfrm>
            <a:off x="6020640" y="2748960"/>
            <a:ext cx="1944720" cy="392400"/>
          </a:xfrm>
          <a:prstGeom prst="straightConnector1">
            <a:avLst/>
          </a:prstGeom>
          <a:ln w="0">
            <a:solidFill>
              <a:srgbClr val="c0504d"/>
            </a:solidFill>
            <a:tailEnd len="med" type="arrow" w="med"/>
          </a:ln>
        </p:spPr>
      </p:cxnSp>
      <p:cxnSp>
        <p:nvCxnSpPr>
          <p:cNvPr id="175" name="Straight Arrow Connector 24"/>
          <p:cNvCxnSpPr/>
          <p:nvPr/>
        </p:nvCxnSpPr>
        <p:spPr>
          <a:xfrm>
            <a:off x="6588000" y="4077000"/>
            <a:ext cx="505080" cy="1080"/>
          </a:xfrm>
          <a:prstGeom prst="straightConnector1">
            <a:avLst/>
          </a:prstGeom>
          <a:ln w="0">
            <a:solidFill>
              <a:srgbClr val="c0504d"/>
            </a:solidFill>
            <a:tailEnd len="med" type="arrow" w="med"/>
          </a:ln>
        </p:spPr>
      </p:cxnSp>
      <p:sp>
        <p:nvSpPr>
          <p:cNvPr id="176" name="Left Arrow 2"/>
          <p:cNvSpPr/>
          <p:nvPr/>
        </p:nvSpPr>
        <p:spPr>
          <a:xfrm>
            <a:off x="3420000" y="1628640"/>
            <a:ext cx="1330920" cy="862920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4f81bd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l-GR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77" name="Content Placeholder 3"/>
          <p:cNvSpPr/>
          <p:nvPr/>
        </p:nvSpPr>
        <p:spPr>
          <a:xfrm>
            <a:off x="55080" y="4929480"/>
            <a:ext cx="3660840" cy="1294920"/>
          </a:xfrm>
          <a:prstGeom prst="rect">
            <a:avLst/>
          </a:prstGeom>
          <a:solidFill>
            <a:schemeClr val="accent6">
              <a:lumMod val="20000"/>
              <a:lumOff val="80000"/>
              <a:alpha val="14000"/>
            </a:schemeClr>
          </a:solidFill>
          <a:ln w="0">
            <a:solidFill>
              <a:srgbClr val="4f81bd"/>
            </a:solidFill>
          </a:ln>
        </p:spPr>
        <p:style>
          <a:lnRef idx="0"/>
          <a:fillRef idx="0"/>
          <a:effectRef idx="0"/>
          <a:fontRef idx="minor"/>
        </p:style>
        <p:txBody>
          <a:bodyPr lIns="360000" rIns="360000" tIns="360000" bIns="360000" anchor="ctr">
            <a:noAutofit/>
          </a:bodyPr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1" lang="en-US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getpid()  =&gt; 198</a:t>
            </a:r>
            <a:r>
              <a:rPr b="1" lang="en-US" sz="1800" strike="noStrike" u="none">
                <a:solidFill>
                  <a:srgbClr val="c00000"/>
                </a:solidFill>
                <a:effectLst/>
                <a:uFillTx/>
                <a:latin typeface="Consolas"/>
              </a:rPr>
              <a:t>6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1" lang="en-US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getppid() =&gt; 1985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c00000"/>
              </a:buClr>
              <a:buFont typeface="Calibri"/>
              <a:buAutoNum type="arabicPeriod"/>
            </a:pPr>
            <a:r>
              <a:rPr b="1" lang="en-US" sz="1800" strike="noStrike" u="none">
                <a:solidFill>
                  <a:srgbClr val="c00000"/>
                </a:solidFill>
                <a:effectLst/>
                <a:uFillTx/>
                <a:latin typeface="Consolas"/>
              </a:rPr>
              <a:t>x =&gt; 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8" name="Slide Number Placeholder 1"/>
          <p:cNvSpPr/>
          <p:nvPr/>
        </p:nvSpPr>
        <p:spPr>
          <a:xfrm>
            <a:off x="6541560" y="6387120"/>
            <a:ext cx="213264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 defTabSz="914400">
              <a:lnSpc>
                <a:spcPct val="100000"/>
              </a:lnSpc>
            </a:pPr>
            <a:fld id="{76605622-78AA-4B57-ABEA-F350DB168DDC}" type="slidenum">
              <a:rPr b="0" lang="el-GR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9" name="Left Arrow 19"/>
          <p:cNvSpPr/>
          <p:nvPr/>
        </p:nvSpPr>
        <p:spPr>
          <a:xfrm>
            <a:off x="4273560" y="3232800"/>
            <a:ext cx="1330920" cy="862920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4f81bd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l-GR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80" name="Content Placeholder 3"/>
          <p:cNvSpPr/>
          <p:nvPr/>
        </p:nvSpPr>
        <p:spPr>
          <a:xfrm>
            <a:off x="308160" y="3087360"/>
            <a:ext cx="3527280" cy="1294920"/>
          </a:xfrm>
          <a:prstGeom prst="rect">
            <a:avLst/>
          </a:prstGeom>
          <a:solidFill>
            <a:schemeClr val="accent6">
              <a:lumMod val="20000"/>
              <a:lumOff val="80000"/>
              <a:alpha val="14000"/>
            </a:schemeClr>
          </a:solidFill>
          <a:ln w="0">
            <a:solidFill>
              <a:srgbClr val="4f81bd"/>
            </a:solidFill>
          </a:ln>
        </p:spPr>
        <p:style>
          <a:lnRef idx="0"/>
          <a:fillRef idx="0"/>
          <a:effectRef idx="0"/>
          <a:fontRef idx="minor"/>
        </p:style>
        <p:txBody>
          <a:bodyPr lIns="360000" rIns="360000" tIns="360000" bIns="360000" anchor="ctr">
            <a:noAutofit/>
          </a:bodyPr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1" lang="en-US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getpid()  =&gt; 1985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1" lang="en-US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getppid() =&gt; </a:t>
            </a:r>
            <a:r>
              <a:rPr b="1" lang="el-GR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1453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c00000"/>
              </a:buClr>
              <a:buFont typeface="Calibri"/>
              <a:buAutoNum type="arabicPeriod"/>
            </a:pPr>
            <a:r>
              <a:rPr b="1" lang="en-US" sz="1800" strike="noStrike" u="none">
                <a:solidFill>
                  <a:srgbClr val="c00000"/>
                </a:solidFill>
                <a:effectLst/>
                <a:uFillTx/>
                <a:latin typeface="Consolas"/>
              </a:rPr>
              <a:t>x =&gt; 1986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1" name="Left Arrow 22"/>
          <p:cNvSpPr/>
          <p:nvPr/>
        </p:nvSpPr>
        <p:spPr>
          <a:xfrm>
            <a:off x="3276000" y="5157360"/>
            <a:ext cx="1330920" cy="862920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4f81bd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l-GR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82" name="TextBox 25"/>
          <p:cNvSpPr/>
          <p:nvPr/>
        </p:nvSpPr>
        <p:spPr>
          <a:xfrm>
            <a:off x="1306080" y="2560680"/>
            <a:ext cx="1457280" cy="411120"/>
          </a:xfrm>
          <a:prstGeom prst="rect">
            <a:avLst/>
          </a:prstGeom>
          <a:solidFill>
            <a:srgbClr val="ffc000"/>
          </a:solidFill>
          <a:ln w="0">
            <a:solidFill>
              <a:srgbClr val="4f81bd"/>
            </a:solidFill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rmAutofit fontScale="85000" lnSpcReduction="9999"/>
          </a:bodyPr>
          <a:p>
            <a:pPr algn="ctr" defTabSz="914400">
              <a:lnSpc>
                <a:spcPct val="100000"/>
              </a:lnSpc>
            </a:pPr>
            <a:r>
              <a:rPr b="1" i="1" lang="el-G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~Πατέρας~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3" name="TextBox 26"/>
          <p:cNvSpPr/>
          <p:nvPr/>
        </p:nvSpPr>
        <p:spPr>
          <a:xfrm>
            <a:off x="1143000" y="914400"/>
            <a:ext cx="1457280" cy="411120"/>
          </a:xfrm>
          <a:prstGeom prst="rect">
            <a:avLst/>
          </a:prstGeom>
          <a:solidFill>
            <a:srgbClr val="ffc000"/>
          </a:solidFill>
          <a:ln w="0">
            <a:solidFill>
              <a:srgbClr val="4f81bd"/>
            </a:solidFill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rmAutofit fontScale="85000" lnSpcReduction="9999"/>
          </a:bodyPr>
          <a:p>
            <a:pPr algn="ctr" defTabSz="914400">
              <a:lnSpc>
                <a:spcPct val="100000"/>
              </a:lnSpc>
            </a:pPr>
            <a:r>
              <a:rPr b="1" i="1" lang="el-G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~Πατέρας~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4" name="TextBox 27"/>
          <p:cNvSpPr/>
          <p:nvPr/>
        </p:nvSpPr>
        <p:spPr>
          <a:xfrm>
            <a:off x="1971720" y="4517280"/>
            <a:ext cx="1457280" cy="411120"/>
          </a:xfrm>
          <a:prstGeom prst="rect">
            <a:avLst/>
          </a:prstGeom>
          <a:solidFill>
            <a:srgbClr val="ffc000"/>
          </a:solidFill>
          <a:ln w="0">
            <a:solidFill>
              <a:srgbClr val="4f81bd"/>
            </a:solidFill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rmAutofit/>
          </a:bodyPr>
          <a:p>
            <a:pPr algn="ctr" defTabSz="914400">
              <a:lnSpc>
                <a:spcPct val="100000"/>
              </a:lnSpc>
            </a:pPr>
            <a:r>
              <a:rPr b="1" i="1" lang="el-G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~Παιδί~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5" name="Rectangle 5"/>
          <p:cNvSpPr/>
          <p:nvPr/>
        </p:nvSpPr>
        <p:spPr>
          <a:xfrm>
            <a:off x="3916800" y="5971680"/>
            <a:ext cx="4770000" cy="82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i="1" lang="el-G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Σημείωση: Η </a:t>
            </a:r>
            <a:r>
              <a:rPr b="0" i="1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fork() </a:t>
            </a:r>
            <a:r>
              <a:rPr b="0" i="1" lang="el-G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επιστρέφει </a:t>
            </a:r>
            <a:r>
              <a:rPr b="0" i="1" lang="en-US" sz="2400" strike="noStrike" u="none">
                <a:solidFill>
                  <a:srgbClr val="c00000"/>
                </a:solidFill>
                <a:effectLst/>
                <a:uFillTx/>
                <a:latin typeface="Calibri"/>
              </a:rPr>
              <a:t>-1</a:t>
            </a:r>
            <a:r>
              <a:rPr b="0" i="1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b="0" i="1" lang="el-G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αν αποτύχει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49" dur="indefinite" restart="never" nodeType="tmRoot">
          <p:childTnLst>
            <p:seq>
              <p:cTn id="150" dur="indefinite" nodeType="mainSeq">
                <p:childTnLst>
                  <p:par>
                    <p:cTn id="151" fill="hold">
                      <p:stCondLst>
                        <p:cond delay="0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nodeType="withEffect" fill="hold" presetClass="entr" presetID="5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55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6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57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nodeType="withEffect" fill="hold" presetClass="entr" presetID="5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60" dur="500" fill="hold"/>
                                        <p:tgtEl>
                                          <p:spTgt spid="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1" dur="500" fill="hold"/>
                                        <p:tgtEl>
                                          <p:spTgt spid="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62" dur="500"/>
                                        <p:tgtEl>
                                          <p:spTgt spid="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nodeType="withEffect" fill="hold" presetClass="entr" presetID="5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65" dur="500" fill="hold"/>
                                        <p:tgtEl>
                                          <p:spTgt spid="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6" dur="500" fill="hold"/>
                                        <p:tgtEl>
                                          <p:spTgt spid="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67" dur="500"/>
                                        <p:tgtEl>
                                          <p:spTgt spid="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nodeType="withEffect" fill="hold" presetClass="entr" presetID="5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0" dur="5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71" dur="5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72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nodeType="withEffect" fill="hold" presetClass="entr" presetID="5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5" dur="5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76" dur="5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77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nodeType="clickEffect" fill="hold" presetClass="entr" presetID="5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82" dur="5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3" dur="5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84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nodeType="withEffect" fill="hold" presetClass="entr" presetID="5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87" dur="5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8" dur="5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89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nodeType="withEffect" fill="hold" presetClass="entr" presetID="5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2" dur="5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3" dur="5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94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nodeType="clickEffect" fill="hold" presetClass="entr" presetID="5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9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0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201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nodeType="withEffect" fill="hold" presetClass="entr" presetID="5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04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5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206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nodeType="withEffect" fill="hold" presetClass="entr" presetID="5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09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10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211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PlaceHolder 1"/>
          <p:cNvSpPr>
            <a:spLocks noGrp="1"/>
          </p:cNvSpPr>
          <p:nvPr>
            <p:ph/>
          </p:nvPr>
        </p:nvSpPr>
        <p:spPr>
          <a:xfrm>
            <a:off x="432000" y="1556640"/>
            <a:ext cx="8228520" cy="4798440"/>
          </a:xfrm>
          <a:prstGeom prst="rect">
            <a:avLst/>
          </a:prstGeom>
          <a:solidFill>
            <a:srgbClr val="ffff00">
              <a:alpha val="14000"/>
            </a:srgbClr>
          </a:solidFill>
          <a:ln w="0">
            <a:noFill/>
          </a:ln>
        </p:spPr>
        <p:txBody>
          <a:bodyPr lIns="360000" rIns="360000" tIns="360000" bIns="360000" anchor="t">
            <a:noAutofit/>
          </a:bodyPr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pid_t pid;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pid = fork();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if (pid&lt;0) {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    perror(“LA8OS STHN fork()"); 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   exit(1);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}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if (!pid) </a:t>
            </a:r>
            <a:r>
              <a:rPr b="0" lang="el-GR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// ισοδύνο του </a:t>
            </a: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(pid==0)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0" lang="el-GR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  </a:t>
            </a: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printf("I am the child process of my par %d\n“,getppid());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else if(pid) //</a:t>
            </a:r>
            <a:r>
              <a:rPr b="0" lang="el-GR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</a:t>
            </a: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if (pid!=0)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  printf("I am the parent process of %d\n“, pid);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7" name="PlaceHolder 2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l-G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Τι κάνει το ακόλουθο;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12" dur="indefinite" restart="never" nodeType="tmRoot">
          <p:childTnLst>
            <p:seq>
              <p:cTn id="213" dur="indefinite" nodeType="mainSeq">
                <p:childTnLst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nodeType="click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18" dur="1000"/>
                                        <p:tgtEl>
                                          <p:spTgt spid="1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19" dur="1000" fill="hold"/>
                                        <p:tgtEl>
                                          <p:spTgt spid="1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0" dur="1000" fill="hold"/>
                                        <p:tgtEl>
                                          <p:spTgt spid="1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1" nodeType="with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23" dur="1000"/>
                                        <p:tgtEl>
                                          <p:spTgt spid="1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24" dur="1000" fill="hold"/>
                                        <p:tgtEl>
                                          <p:spTgt spid="1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5" dur="1000" fill="hold"/>
                                        <p:tgtEl>
                                          <p:spTgt spid="1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nodeType="click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30" dur="1000"/>
                                        <p:tgtEl>
                                          <p:spTgt spid="1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31" dur="1000" fill="hold"/>
                                        <p:tgtEl>
                                          <p:spTgt spid="1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2" dur="1000" fill="hold"/>
                                        <p:tgtEl>
                                          <p:spTgt spid="1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3" nodeType="with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35" dur="1000"/>
                                        <p:tgtEl>
                                          <p:spTgt spid="18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36" dur="1000" fill="hold"/>
                                        <p:tgtEl>
                                          <p:spTgt spid="18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7" dur="1000" fill="hold"/>
                                        <p:tgtEl>
                                          <p:spTgt spid="18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GB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Zombies!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520" cy="4524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85000" lnSpcReduction="19999"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Zombie status: </a:t>
            </a:r>
            <a:r>
              <a:rPr b="0" lang="el-G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μια διεργασία που τελείωσε</a:t>
            </a: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l-G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Δεν διαγράφεται από το σύστημα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l-G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Παραμένει έως ο πατέρας να λάβει το </a:t>
            </a: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termination status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l-G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Αν ο πατέρας πεθάνει νωρίτερα;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l-G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Υιοθετούνται από το </a:t>
            </a: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process </a:t>
            </a:r>
            <a:r>
              <a:rPr b="0" lang="el-G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με </a:t>
            </a: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PID 1 (init)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l-G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Γίνονται ζόμπι και τρώνε τους πόρους του συστήματος </a:t>
            </a: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l-G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Καταχωρήσεις στον πίνακα διεργασιών!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l-G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Αποφυγή ζόμπι: ο πατέρας περιμένει ρητά με τη </a:t>
            </a: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wait()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l-G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Εναλλακτικά φτιάχνει συνάρτηση </a:t>
            </a: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signal handler </a:t>
            </a:r>
            <a:r>
              <a:rPr b="0" lang="el-G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για το </a:t>
            </a: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SIGCHLD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/>
          </p:nvPr>
        </p:nvSpPr>
        <p:spPr>
          <a:xfrm>
            <a:off x="432000" y="1340640"/>
            <a:ext cx="8228520" cy="5327640"/>
          </a:xfrm>
          <a:prstGeom prst="rect">
            <a:avLst/>
          </a:prstGeom>
          <a:solidFill>
            <a:srgbClr val="ffff00">
              <a:alpha val="14000"/>
            </a:srgbClr>
          </a:solidFill>
          <a:ln w="0">
            <a:noFill/>
          </a:ln>
        </p:spPr>
        <p:txBody>
          <a:bodyPr lIns="360000" rIns="360000" tIns="360000" bIns="360000" anchor="t">
            <a:noAutofit/>
          </a:bodyPr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0" lang="en-US" sz="22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#include &lt;sys/types.h&gt;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0" lang="en-US" sz="22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#include &lt;sys/wait.h&gt;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1" lang="en-US" sz="22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pid_t wait(int </a:t>
            </a:r>
            <a:r>
              <a:rPr b="1" lang="en-US" sz="2200" strike="noStrike" u="none">
                <a:solidFill>
                  <a:srgbClr val="c00000"/>
                </a:solidFill>
                <a:effectLst/>
                <a:uFillTx/>
                <a:latin typeface="Consolas"/>
              </a:rPr>
              <a:t>*status</a:t>
            </a:r>
            <a:r>
              <a:rPr b="1" lang="en-US" sz="22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);</a:t>
            </a:r>
            <a:r>
              <a:rPr b="0" i="1" lang="en-US" sz="22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/* PERIMENEI </a:t>
            </a:r>
            <a:br>
              <a:rPr sz="2200"/>
            </a:br>
            <a:r>
              <a:rPr b="0" i="1" lang="en-US" sz="22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 * OPOIODHPOTE PAIDI. PAIRNEI POINTER </a:t>
            </a:r>
            <a:br>
              <a:rPr sz="2200"/>
            </a:br>
            <a:r>
              <a:rPr b="0" i="1" lang="en-US" sz="22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 * GIA NA EPISTREPSEI STATUS */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0" i="1" lang="en-US" sz="22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// </a:t>
            </a:r>
            <a:r>
              <a:rPr b="1" i="1" lang="en-US" sz="22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pid_t waitpid(pid_t pid </a:t>
            </a:r>
            <a:r>
              <a:rPr b="0" i="1" lang="el-GR" sz="22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/*-1 </a:t>
            </a:r>
            <a:r>
              <a:rPr b="0" i="1" lang="en-US" sz="22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opoios-</a:t>
            </a:r>
            <a:br>
              <a:rPr sz="2200"/>
            </a:br>
            <a:r>
              <a:rPr b="0" i="1" lang="en-US" sz="22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//    dhpote</a:t>
            </a:r>
            <a:r>
              <a:rPr b="0" i="1" lang="el-GR" sz="22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*/</a:t>
            </a:r>
            <a:r>
              <a:rPr b="1" i="1" lang="en-US" sz="22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, int *status, int options);</a:t>
            </a:r>
            <a:br>
              <a:rPr sz="2200"/>
            </a:br>
            <a:r>
              <a:rPr b="0" i="1" lang="el-GR" sz="22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// </a:t>
            </a:r>
            <a:r>
              <a:rPr b="0" i="1" lang="en-US" sz="22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option=WNOHANG makes the call return </a:t>
            </a:r>
            <a:br>
              <a:rPr sz="2200"/>
            </a:br>
            <a:r>
              <a:rPr b="0" i="1" lang="el-GR" sz="22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// </a:t>
            </a:r>
            <a:r>
              <a:rPr b="0" i="1" lang="en-US" sz="22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immediately if no children completed</a:t>
            </a:r>
            <a:r>
              <a:rPr b="0" i="1" lang="el-GR" sz="22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;</a:t>
            </a:r>
            <a:r>
              <a:rPr b="0" i="1" lang="en-US" sz="22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</a:t>
            </a:r>
            <a:br>
              <a:rPr sz="2200"/>
            </a:br>
            <a:r>
              <a:rPr b="0" i="1" lang="el-GR" sz="22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// </a:t>
            </a:r>
            <a:r>
              <a:rPr b="0" i="1" lang="en-US" sz="22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otherwise, use option=0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1" name="PlaceHolder 2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l-G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Χρήση της </a:t>
            </a:r>
            <a:r>
              <a:rPr b="1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wait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PlaceHolder 1"/>
          <p:cNvSpPr>
            <a:spLocks noGrp="1"/>
          </p:cNvSpPr>
          <p:nvPr>
            <p:ph/>
          </p:nvPr>
        </p:nvSpPr>
        <p:spPr>
          <a:xfrm>
            <a:off x="251640" y="1340640"/>
            <a:ext cx="8568000" cy="4895640"/>
          </a:xfrm>
          <a:prstGeom prst="rect">
            <a:avLst/>
          </a:prstGeom>
          <a:solidFill>
            <a:srgbClr val="ffff00">
              <a:alpha val="14000"/>
            </a:srgbClr>
          </a:solidFill>
          <a:ln w="0">
            <a:noFill/>
          </a:ln>
        </p:spPr>
        <p:txBody>
          <a:bodyPr lIns="360000" rIns="360000" tIns="360000" bIns="360000" anchor="t">
            <a:normAutofit/>
          </a:bodyPr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void </a:t>
            </a:r>
            <a:r>
              <a:rPr b="1" lang="en-US" sz="20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sig_chld</a:t>
            </a: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(int sig) {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0" lang="el-GR" sz="20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</a:t>
            </a: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pid_t pid;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0" lang="el-GR" sz="20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</a:t>
            </a: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int stat;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0" lang="el-GR" sz="20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</a:t>
            </a:r>
            <a:r>
              <a:rPr b="1" lang="en-US" sz="2000" strike="noStrike" u="none">
                <a:solidFill>
                  <a:srgbClr val="c00000"/>
                </a:solidFill>
                <a:effectLst/>
                <a:uFillTx/>
                <a:latin typeface="Consolas"/>
              </a:rPr>
              <a:t>while </a:t>
            </a: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((pid=waitpid(-1,&amp;stat,WNOHANG))&gt;0){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0" lang="el-GR" sz="20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  </a:t>
            </a: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printf("Child %d terminated with status </a:t>
            </a:r>
            <a:br>
              <a:rPr sz="2000"/>
            </a:br>
            <a:r>
              <a:rPr b="0" lang="el-GR" sz="20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                          </a:t>
            </a: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%d\n",pid,stat);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0" lang="el-GR" sz="20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}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</a:t>
            </a:r>
            <a:r>
              <a:rPr b="1" lang="en-US" sz="20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signal(SIGCHLD,sig_chld);</a:t>
            </a:r>
            <a:r>
              <a:rPr b="0" i="1" lang="en-US" sz="18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/* DHLWNOUME POIA signal handler SYNARTHSH 8A KLH8EI APO TO PROGRAMMA MAS..*/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0" lang="el-GR" sz="20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}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3" name="PlaceHolder 2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fontScale="92500" lnSpcReduction="19999"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l-G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Εναλλακτικά:</a:t>
            </a:r>
            <a:r>
              <a:rPr b="1" lang="el-G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b="1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SIGCHLD</a:t>
            </a: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signal handler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4" name="Rectangle 4"/>
          <p:cNvSpPr/>
          <p:nvPr/>
        </p:nvSpPr>
        <p:spPr>
          <a:xfrm>
            <a:off x="5506920" y="1700640"/>
            <a:ext cx="576360" cy="110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i="1" lang="en-US" sz="6600" strike="noStrike" u="none">
                <a:solidFill>
                  <a:srgbClr val="c00000"/>
                </a:solidFill>
                <a:effectLst/>
                <a:uFillTx/>
                <a:latin typeface="Calibri"/>
              </a:rPr>
              <a:t>?</a:t>
            </a:r>
            <a:endParaRPr b="0" lang="en-US" sz="6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195" name="Straight Arrow Connector 6"/>
          <p:cNvCxnSpPr>
            <a:stCxn id="194" idx="1"/>
          </p:cNvCxnSpPr>
          <p:nvPr/>
        </p:nvCxnSpPr>
        <p:spPr>
          <a:xfrm flipH="1">
            <a:off x="2051640" y="2253960"/>
            <a:ext cx="3455640" cy="815760"/>
          </a:xfrm>
          <a:prstGeom prst="straightConnector1">
            <a:avLst/>
          </a:prstGeom>
          <a:ln w="0">
            <a:solidFill>
              <a:srgbClr val="c0504d"/>
            </a:solidFill>
            <a:tailEnd len="med" type="arrow" w="med"/>
          </a:ln>
        </p:spPr>
      </p:cxnSp>
      <p:sp>
        <p:nvSpPr>
          <p:cNvPr id="196" name="Rectangle 5"/>
          <p:cNvSpPr/>
          <p:nvPr/>
        </p:nvSpPr>
        <p:spPr>
          <a:xfrm>
            <a:off x="2286000" y="5805360"/>
            <a:ext cx="4570920" cy="645120"/>
          </a:xfrm>
          <a:prstGeom prst="rect">
            <a:avLst/>
          </a:prstGeom>
          <a:solidFill>
            <a:srgbClr val="ffff00"/>
          </a:solidFill>
          <a:ln w="66675">
            <a:solidFill>
              <a:srgbClr val="c050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en-US" sz="1800" strike="noStrike" u="sng">
                <a:solidFill>
                  <a:schemeClr val="dk1"/>
                </a:solidFill>
                <a:effectLst/>
                <a:uFillTx/>
                <a:latin typeface="Calibri"/>
                <a:ea typeface="Calibri"/>
                <a:hlinkClick r:id="rId1"/>
              </a:rPr>
              <a:t>https://www.thegeekstuff.com/2012/03/catch-signals-sample-c-code/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38" dur="indefinite" restart="never" nodeType="tmRoot">
          <p:childTnLst>
            <p:seq>
              <p:cTn id="239" dur="indefinite" nodeType="mainSeq">
                <p:childTnLst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44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5" nodeType="with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47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nodeType="clickEffect" fill="hold" presetClass="entr" presetID="5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2" dur="5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53" dur="5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254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l-G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Περιεχόμενα ενότητας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520" cy="4524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l-G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Δείκτες και θέματα διαχείρισης μνήμης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l-G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Διεργασίες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PlaceHolder 1"/>
          <p:cNvSpPr>
            <a:spLocks noGrp="1"/>
          </p:cNvSpPr>
          <p:nvPr>
            <p:ph/>
          </p:nvPr>
        </p:nvSpPr>
        <p:spPr>
          <a:xfrm>
            <a:off x="432000" y="1556640"/>
            <a:ext cx="8228520" cy="4667760"/>
          </a:xfrm>
          <a:prstGeom prst="rect">
            <a:avLst/>
          </a:prstGeom>
          <a:solidFill>
            <a:srgbClr val="ffff00">
              <a:alpha val="14000"/>
            </a:srgbClr>
          </a:solidFill>
          <a:ln w="0">
            <a:noFill/>
          </a:ln>
        </p:spPr>
        <p:txBody>
          <a:bodyPr lIns="360000" rIns="360000" tIns="360000" bIns="360000" anchor="t">
            <a:normAutofit/>
          </a:bodyPr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0" lang="en-US" sz="27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pid_t pid=fork();</a:t>
            </a:r>
            <a:endParaRPr b="0" lang="en-US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0" lang="en-US" sz="27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if (pid==0) </a:t>
            </a:r>
            <a:r>
              <a:rPr b="0" i="1" lang="en-US" sz="24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// AN EISAI TO PAIDI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0" lang="en-US" sz="27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 exec(“./a.out"); </a:t>
            </a:r>
            <a:r>
              <a:rPr b="0" i="1" lang="en-US" sz="24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// PATH PROS hello?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0" lang="en-US" sz="27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 perror("Error in exec!\n");</a:t>
            </a:r>
            <a:endParaRPr b="0" lang="en-US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0" lang="en-US" sz="27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 exit(1);</a:t>
            </a:r>
            <a:endParaRPr b="0" lang="en-US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b="0" lang="el-GR" sz="27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}</a:t>
            </a:r>
            <a:endParaRPr b="0" lang="en-US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8" name="PlaceHolder 2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44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fork</a:t>
            </a:r>
            <a:r>
              <a:rPr b="1" lang="el-GR" sz="44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()</a:t>
            </a:r>
            <a:r>
              <a:rPr b="1" lang="en-US" sz="44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</a:t>
            </a:r>
            <a:r>
              <a:rPr b="1" i="1" lang="en-US" sz="4400" strike="noStrike" u="none">
                <a:solidFill>
                  <a:srgbClr val="c00000"/>
                </a:solidFill>
                <a:effectLst/>
                <a:uFillTx/>
                <a:latin typeface="Consolas"/>
              </a:rPr>
              <a:t>+</a:t>
            </a:r>
            <a:r>
              <a:rPr b="1" lang="en-US" sz="44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exec()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PlaceHolder 1"/>
          <p:cNvSpPr>
            <a:spLocks noGrp="1"/>
          </p:cNvSpPr>
          <p:nvPr>
            <p:ph/>
          </p:nvPr>
        </p:nvSpPr>
        <p:spPr>
          <a:xfrm>
            <a:off x="467640" y="1556640"/>
            <a:ext cx="4066920" cy="4667760"/>
          </a:xfrm>
          <a:prstGeom prst="rect">
            <a:avLst/>
          </a:prstGeom>
          <a:solidFill>
            <a:srgbClr val="ffff00">
              <a:alpha val="14000"/>
            </a:srgbClr>
          </a:solidFill>
          <a:ln w="0">
            <a:noFill/>
          </a:ln>
        </p:spPr>
        <p:txBody>
          <a:bodyPr lIns="360000" rIns="360000" tIns="360000" bIns="360000" anchor="t">
            <a:normAutofit fontScale="92500" lnSpcReduction="9999"/>
          </a:bodyPr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1" i="1" lang="en-US" sz="24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// execl()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1" i="1" lang="en-US" sz="24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// execl</a:t>
            </a:r>
            <a:r>
              <a:rPr b="1" i="1" lang="en-US" sz="2400" strike="noStrike" u="none">
                <a:solidFill>
                  <a:srgbClr val="c00000"/>
                </a:solidFill>
                <a:effectLst/>
                <a:uFillTx/>
                <a:latin typeface="Consolas"/>
              </a:rPr>
              <a:t>p</a:t>
            </a:r>
            <a:r>
              <a:rPr b="1" i="1" lang="en-US" sz="24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() @ </a:t>
            </a:r>
            <a:r>
              <a:rPr b="0" i="1" lang="en-US" sz="27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$PATH</a:t>
            </a:r>
            <a:endParaRPr b="0" lang="en-US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execl("/bin/ls", </a:t>
            </a:r>
            <a:br>
              <a:rPr sz="2400"/>
            </a:b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    "ls", "-l", </a:t>
            </a:r>
            <a:br>
              <a:rPr sz="2400"/>
            </a:b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   </a:t>
            </a:r>
            <a:r>
              <a:rPr b="0" i="1" lang="en-US" sz="20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"/home/csuser"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,     </a:t>
            </a:r>
            <a:br>
              <a:rPr sz="2400"/>
            </a:b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         NULL);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0" name="PlaceHolder 2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fontScale="92500" lnSpcReduction="19999"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44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execl</a:t>
            </a:r>
            <a:r>
              <a:rPr b="1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b="0" i="1" lang="el-G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ή </a:t>
            </a:r>
            <a:r>
              <a:rPr b="1" lang="en-US" sz="44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execv</a:t>
            </a:r>
            <a:r>
              <a:rPr b="1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| </a:t>
            </a:r>
            <a:r>
              <a:rPr b="1" lang="en-US" sz="44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execlp</a:t>
            </a:r>
            <a:r>
              <a:rPr b="1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b="0" i="1" lang="el-G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ή </a:t>
            </a:r>
            <a:r>
              <a:rPr b="1" lang="en-US" sz="44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execvp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1" name="PlaceHolder 3"/>
          <p:cNvSpPr>
            <a:spLocks noGrp="1"/>
          </p:cNvSpPr>
          <p:nvPr>
            <p:ph/>
          </p:nvPr>
        </p:nvSpPr>
        <p:spPr>
          <a:xfrm>
            <a:off x="4608360" y="1556640"/>
            <a:ext cx="4066920" cy="4667760"/>
          </a:xfrm>
          <a:prstGeom prst="rect">
            <a:avLst/>
          </a:prstGeom>
          <a:solidFill>
            <a:srgbClr val="ffff00">
              <a:alpha val="14000"/>
            </a:srgbClr>
          </a:solidFill>
          <a:ln w="0">
            <a:noFill/>
          </a:ln>
        </p:spPr>
        <p:txBody>
          <a:bodyPr lIns="360000" rIns="360000" tIns="360000" bIns="360000" anchor="t">
            <a:normAutofit fontScale="92500" lnSpcReduction="19999"/>
          </a:bodyPr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1" i="1" lang="en-US" sz="24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// execv()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1" i="1" lang="en-US" sz="24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// execv</a:t>
            </a:r>
            <a:r>
              <a:rPr b="1" i="1" lang="en-US" sz="2400" strike="noStrike" u="none">
                <a:solidFill>
                  <a:srgbClr val="c00000"/>
                </a:solidFill>
                <a:effectLst/>
                <a:uFillTx/>
                <a:latin typeface="Consolas"/>
              </a:rPr>
              <a:t>p</a:t>
            </a:r>
            <a:r>
              <a:rPr b="1" i="1" lang="en-US" sz="24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() @ </a:t>
            </a:r>
            <a:r>
              <a:rPr b="0" lang="en-US" sz="27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$PATH</a:t>
            </a:r>
            <a:endParaRPr b="0" lang="en-US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char *params[4]= </a:t>
            </a:r>
            <a:br>
              <a:rPr sz="2400"/>
            </a:b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   {"ls", "-l",  </a:t>
            </a:r>
            <a:br>
              <a:rPr sz="2400"/>
            </a:b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  </a:t>
            </a: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"/home/csuser"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, </a:t>
            </a:r>
            <a:br>
              <a:rPr sz="2400"/>
            </a:b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         NULL};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execv("/bin/ls", </a:t>
            </a:r>
            <a:br>
              <a:rPr sz="2400"/>
            </a:b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onsolas"/>
              </a:rPr>
              <a:t>        params);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en-US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320" cy="1468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l-G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Τέλος Φροντιστηριακής Ενότητας </a:t>
            </a:r>
            <a:r>
              <a:rPr b="1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#</a:t>
            </a:r>
            <a:r>
              <a:rPr b="1" lang="el-G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b="1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2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3" name="PlaceHolder 2"/>
          <p:cNvSpPr>
            <a:spLocks noGrp="1"/>
          </p:cNvSpPr>
          <p:nvPr>
            <p:ph type="subTitle"/>
          </p:nvPr>
        </p:nvSpPr>
        <p:spPr>
          <a:xfrm>
            <a:off x="683640" y="3886200"/>
            <a:ext cx="7775640" cy="1751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 algn="ctr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1" lang="el-G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Μάθημα: </a:t>
            </a:r>
            <a:r>
              <a:rPr b="0" lang="el-G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Λειτουργικά Συστήματα, </a:t>
            </a:r>
            <a:r>
              <a:rPr b="1" lang="el-G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Φροντιστηριακή Ενότητα </a:t>
            </a:r>
            <a:r>
              <a:rPr b="1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#</a:t>
            </a:r>
            <a:r>
              <a:rPr b="1" lang="el-G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b="1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2</a:t>
            </a:r>
            <a:r>
              <a:rPr b="1" lang="el-G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:</a:t>
            </a: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b="0" lang="el-G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Προγραμματισμός με τη γλώσσα C για γνώστες της γλώσσας Java, </a:t>
            </a:r>
            <a:r>
              <a:rPr b="1" lang="el-G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Τμήμα: </a:t>
            </a:r>
            <a:r>
              <a:rPr b="0" lang="el-G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Πληροφορικής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04" name="Picture 26" descr="Λογότυπο για Άδειες χρήσης Creative Commons BY-NC-ND"/>
          <p:cNvPicPr/>
          <p:nvPr/>
        </p:nvPicPr>
        <p:blipFill>
          <a:blip r:embed="rId1"/>
          <a:stretch/>
        </p:blipFill>
        <p:spPr>
          <a:xfrm>
            <a:off x="1619640" y="5835960"/>
            <a:ext cx="1534320" cy="536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5" name="Picture 3" descr="Λογότυπο Επιχειρησιακού Προγράμματος Εκπαίδευση και Δια βίου Μάθηση του Υπουργείου Παιδείας ΕΣΠΑ 2007-2013 με τη σημαία της Ευρωπαϊκής Ένωσης, το οποίο συγχρηματοδοτείται από την Ευρωπαϊκή Ένωση (Ευρωπαϊκό Κοινωνικό Ταμείο) και από εθνικούς πόρους."/>
          <p:cNvPicPr/>
          <p:nvPr/>
        </p:nvPicPr>
        <p:blipFill>
          <a:blip r:embed="rId2"/>
          <a:stretch/>
        </p:blipFill>
        <p:spPr>
          <a:xfrm>
            <a:off x="3223800" y="5591520"/>
            <a:ext cx="4309200" cy="10249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683640" y="2936880"/>
            <a:ext cx="7771320" cy="1361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l-GR" sz="4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Δείκτες και θέματα διαχείρισης μνήμης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683640" y="4305240"/>
            <a:ext cx="7771320" cy="14990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1" lang="el-G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Μάθημα: </a:t>
            </a:r>
            <a:r>
              <a:rPr b="0" lang="el-G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Λειτουργικά Συστήματα, </a:t>
            </a:r>
            <a:r>
              <a:rPr b="1" lang="el-G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Φροντιστηριακή Ενότητα # 2:</a:t>
            </a: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b="0" lang="el-G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Προγραμματισμός με τη γλώσσα C για γνώστες της γλώσσας Java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1" lang="el-G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Τμήμα: </a:t>
            </a:r>
            <a:r>
              <a:rPr b="0" lang="el-G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Πληροφορικής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60" name="Picture 23" descr="Λογότυπο για Άδειες χρήσης Creative Commons BY-NC-ND"/>
          <p:cNvPicPr/>
          <p:nvPr/>
        </p:nvPicPr>
        <p:blipFill>
          <a:blip r:embed="rId1"/>
          <a:stretch/>
        </p:blipFill>
        <p:spPr>
          <a:xfrm>
            <a:off x="1619640" y="5835960"/>
            <a:ext cx="1534320" cy="536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" name="Picture 3" descr="Λογότυπο Επιχειρησιακού Προγράμματος Εκπαίδευση και Δια βίου Μάθηση του Υπουργείου Παιδείας ΕΣΠΑ 2007-2013 με τη σημαία της Ευρωπαϊκής Ένωσης, το οποίο συγχρηματοδοτείται από την Ευρωπαϊκή Ένωση (Ευρωπαϊκό Κοινωνικό Ταμείο) και από εθνικούς πόρους."/>
          <p:cNvPicPr/>
          <p:nvPr/>
        </p:nvPicPr>
        <p:blipFill>
          <a:blip r:embed="rId2"/>
          <a:stretch/>
        </p:blipFill>
        <p:spPr>
          <a:xfrm>
            <a:off x="3223800" y="5591520"/>
            <a:ext cx="4309200" cy="10249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l-G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Μεταβλητές</a:t>
            </a:r>
            <a:r>
              <a:rPr b="1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b="1" lang="el-G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και δείκτες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520" cy="4524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92500" lnSpcReduction="9999"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sng">
                <a:solidFill>
                  <a:schemeClr val="dk1"/>
                </a:solidFill>
                <a:effectLst/>
                <a:uFillTx/>
                <a:latin typeface="Calibri"/>
                <a:ea typeface="Calibri"/>
                <a:hlinkClick r:id="rId1"/>
              </a:rPr>
              <a:t>https://www.thegeekstuff.com/2012/01/advanced-c-pointers/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l-GR" sz="32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Κάθε μεταβλητή έχει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l-GR" sz="28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Την τιμή της και τη διεύθυνση της μνήμης που της αντιστοιχεί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l-GR" sz="32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Δείκτης (</a:t>
            </a: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pointer</a:t>
            </a:r>
            <a:r>
              <a:rPr b="0" lang="el-GR" sz="32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)</a:t>
            </a: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:</a:t>
            </a:r>
            <a:r>
              <a:rPr b="0" lang="el-GR" sz="32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 μεταβλητή που έχει ως τιμή τη διευθυνση μιας άλλης μεταβλητής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l-GR" sz="28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Ο τύπος του δείκτη ταιριάζει με εκείνον της μεταβλητής στην οποία δείχνει.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int a = 10;  int * a_ptr = &amp;a;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l-G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Τελεστές</a:t>
            </a:r>
            <a:r>
              <a:rPr b="1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b="1" lang="el-G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δεικτών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520" cy="4524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92500" lnSpcReduction="9999"/>
          </a:bodyPr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-US" sz="6600" strike="noStrike" u="none">
                <a:solidFill>
                  <a:schemeClr val="dk1"/>
                </a:solidFill>
                <a:effectLst/>
                <a:highlight>
                  <a:srgbClr val="ffff00"/>
                </a:highlight>
                <a:uFillTx/>
                <a:latin typeface="Calibri"/>
              </a:rPr>
              <a:t>&amp;</a:t>
            </a:r>
            <a:r>
              <a:rPr b="0" lang="en-US" sz="3200" strike="noStrike" u="none">
                <a:solidFill>
                  <a:schemeClr val="dk1"/>
                </a:solidFill>
                <a:effectLst/>
                <a:highlight>
                  <a:srgbClr val="ffff00"/>
                </a:highlight>
                <a:uFillTx/>
                <a:latin typeface="Calibri"/>
              </a:rPr>
              <a:t> </a:t>
            </a:r>
            <a:r>
              <a:rPr b="0" lang="el-GR" sz="3200" strike="noStrike" u="none">
                <a:solidFill>
                  <a:schemeClr val="dk1"/>
                </a:solidFill>
                <a:effectLst/>
                <a:highlight>
                  <a:srgbClr val="ffff00"/>
                </a:highlight>
                <a:uFillTx/>
                <a:latin typeface="Calibri"/>
              </a:rPr>
              <a:t> </a:t>
            </a:r>
            <a:r>
              <a:rPr b="0" lang="el-GR" sz="2400" strike="noStrike" u="none">
                <a:solidFill>
                  <a:schemeClr val="dk1"/>
                </a:solidFill>
                <a:effectLst/>
                <a:highlight>
                  <a:srgbClr val="ffff00"/>
                </a:highlight>
                <a:uFillTx/>
                <a:latin typeface="Calibri"/>
              </a:rPr>
              <a:t>τελεστής που επιστρέφει θέση μνήμης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int i</a:t>
            </a:r>
            <a:r>
              <a:rPr b="0" lang="el-G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= 10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;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int *ptr = &amp;i; // </a:t>
            </a:r>
            <a:r>
              <a:rPr b="0" lang="el-G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περιεχόμενο της 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ptr </a:t>
            </a:r>
            <a:r>
              <a:rPr b="0" lang="el-G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είναι η θέση μνήμης του 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i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l-GR" sz="8000" strike="noStrike" u="none">
                <a:solidFill>
                  <a:schemeClr val="dk1"/>
                </a:solidFill>
                <a:effectLst/>
                <a:highlight>
                  <a:srgbClr val="ffff00"/>
                </a:highlight>
                <a:uFillTx/>
                <a:latin typeface="Calibri"/>
              </a:rPr>
              <a:t>*</a:t>
            </a:r>
            <a:r>
              <a:rPr b="0" lang="el-GR" sz="3200" strike="noStrike" u="none">
                <a:solidFill>
                  <a:schemeClr val="dk1"/>
                </a:solidFill>
                <a:effectLst/>
                <a:highlight>
                  <a:srgbClr val="ffff00"/>
                </a:highlight>
                <a:uFillTx/>
                <a:latin typeface="Calibri"/>
              </a:rPr>
              <a:t> </a:t>
            </a:r>
            <a:r>
              <a:rPr b="0" lang="el-GR" sz="2400" strike="noStrike" u="none">
                <a:solidFill>
                  <a:schemeClr val="dk1"/>
                </a:solidFill>
                <a:effectLst/>
                <a:highlight>
                  <a:srgbClr val="ffff00"/>
                </a:highlight>
                <a:uFillTx/>
                <a:latin typeface="Calibri"/>
              </a:rPr>
              <a:t>τελεστής που δείχνει περιεχόμενο στη θέση μνήμης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int j = *ptr;</a:t>
            </a:r>
            <a:r>
              <a:rPr b="0" lang="el-G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// το 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j </a:t>
            </a:r>
            <a:r>
              <a:rPr b="0" lang="el-G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παίρνει τιμή από τη θέση μνήμης που δείχνει ο 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ptr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l-G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Παραδείγματα δεικτών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520" cy="4524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lnSpcReduction="9999"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unsigned int *ui_ptr;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char* char_ptr;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int **ptr2ptr; // </a:t>
            </a:r>
            <a:r>
              <a:rPr b="0" lang="el-G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δείκτης σε δείκτη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struct *strct_ptr;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int i = 1;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int *ptr = &amp;i;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int j = *ptr;</a:t>
            </a: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	</a:t>
            </a: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// </a:t>
            </a:r>
            <a:r>
              <a:rPr b="0" lang="el-G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ανάκτηση</a:t>
            </a: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b="0" lang="el-G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και ανάθεση τιμής του </a:t>
            </a: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“i”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*ptr = 43;</a:t>
            </a: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	</a:t>
            </a: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// </a:t>
            </a:r>
            <a:r>
              <a:rPr b="0" lang="el-G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το </a:t>
            </a: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“i” </a:t>
            </a:r>
            <a:r>
              <a:rPr b="0" lang="el-G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ισούται τώρα με 43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l-G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Μεταβλητές</a:t>
            </a:r>
            <a:r>
              <a:rPr b="1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b="1" lang="el-G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και δείκτες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9" name="Πίνακας 3"/>
          <p:cNvGraphicFramePr/>
          <p:nvPr/>
        </p:nvGraphicFramePr>
        <p:xfrm>
          <a:off x="3636000" y="2709000"/>
          <a:ext cx="1535400" cy="2224800"/>
        </p:xfrm>
        <a:graphic>
          <a:graphicData uri="http://schemas.openxmlformats.org/drawingml/2006/table">
            <a:tbl>
              <a:tblPr/>
              <a:tblGrid>
                <a:gridCol w="1535760"/>
              </a:tblGrid>
              <a:tr h="370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endParaRPr b="1" lang="en-US" sz="1800" strike="noStrike" u="none">
                        <a:solidFill>
                          <a:schemeClr val="lt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endParaRPr b="0" lang="en-US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endParaRPr b="0" lang="en-US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800" strike="noStrike" u="none">
                          <a:solidFill>
                            <a:srgbClr val="ff0000"/>
                          </a:solidFill>
                          <a:effectLst/>
                          <a:uFillTx/>
                          <a:latin typeface="Calibri"/>
                        </a:rPr>
                        <a:t>0X30</a:t>
                      </a:r>
                      <a:r>
                        <a:rPr b="1" lang="el-GR" sz="1800" strike="noStrike" u="none">
                          <a:solidFill>
                            <a:srgbClr val="ff0000"/>
                          </a:solidFill>
                          <a:effectLst/>
                          <a:uFillTx/>
                          <a:latin typeface="Calibri"/>
                        </a:rPr>
                        <a:t>16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0X3004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70" name="TextBox 4"/>
          <p:cNvSpPr/>
          <p:nvPr/>
        </p:nvSpPr>
        <p:spPr>
          <a:xfrm>
            <a:off x="2627640" y="1989000"/>
            <a:ext cx="1258200" cy="91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rmAutofit/>
          </a:bodyPr>
          <a:p>
            <a:pPr algn="ctr" defTabSz="914400">
              <a:lnSpc>
                <a:spcPct val="100000"/>
              </a:lnSpc>
            </a:pPr>
            <a:r>
              <a:rPr b="1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variable</a:t>
            </a:r>
            <a:br>
              <a:rPr sz="1800"/>
            </a:br>
            <a:r>
              <a:rPr b="1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name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TextBox 10"/>
          <p:cNvSpPr/>
          <p:nvPr/>
        </p:nvSpPr>
        <p:spPr>
          <a:xfrm>
            <a:off x="2988000" y="2826000"/>
            <a:ext cx="913320" cy="91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rmAutofit/>
          </a:bodyPr>
          <a:p>
            <a:pPr algn="ctr" defTabSz="914400">
              <a:lnSpc>
                <a:spcPct val="100000"/>
              </a:lnSpc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TextBox 11"/>
          <p:cNvSpPr/>
          <p:nvPr/>
        </p:nvSpPr>
        <p:spPr>
          <a:xfrm>
            <a:off x="2734200" y="3933000"/>
            <a:ext cx="1000800" cy="91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rmAutofit/>
          </a:bodyPr>
          <a:p>
            <a:pPr algn="ctr" defTabSz="914400">
              <a:lnSpc>
                <a:spcPct val="100000"/>
              </a:lnSpc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a_ptr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TextBox 12"/>
          <p:cNvSpPr/>
          <p:nvPr/>
        </p:nvSpPr>
        <p:spPr>
          <a:xfrm>
            <a:off x="5292000" y="1832040"/>
            <a:ext cx="1337040" cy="91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rmAutofit/>
          </a:bodyPr>
          <a:p>
            <a:pPr algn="ctr" defTabSz="914400">
              <a:lnSpc>
                <a:spcPct val="100000"/>
              </a:lnSpc>
            </a:pPr>
            <a:r>
              <a:rPr b="1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memory</a:t>
            </a:r>
            <a:br>
              <a:rPr sz="1800"/>
            </a:br>
            <a:r>
              <a:rPr b="1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address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TextBox 13"/>
          <p:cNvSpPr/>
          <p:nvPr/>
        </p:nvSpPr>
        <p:spPr>
          <a:xfrm>
            <a:off x="5292000" y="4365000"/>
            <a:ext cx="913320" cy="57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rmAutofit fontScale="77500" lnSpcReduction="19999"/>
          </a:bodyPr>
          <a:p>
            <a:pPr algn="ctr" defTabSz="914400">
              <a:lnSpc>
                <a:spcPct val="100000"/>
              </a:lnSpc>
            </a:pPr>
            <a:br>
              <a:rPr sz="1800"/>
            </a:b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0X3000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TextBox 15"/>
          <p:cNvSpPr/>
          <p:nvPr/>
        </p:nvSpPr>
        <p:spPr>
          <a:xfrm>
            <a:off x="5292000" y="4005000"/>
            <a:ext cx="913320" cy="57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rmAutofit fontScale="77500" lnSpcReduction="19999"/>
          </a:bodyPr>
          <a:p>
            <a:pPr algn="ctr" defTabSz="914400">
              <a:lnSpc>
                <a:spcPct val="100000"/>
              </a:lnSpc>
            </a:pPr>
            <a:br>
              <a:rPr sz="1800"/>
            </a:b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0X3004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TextBox 16"/>
          <p:cNvSpPr/>
          <p:nvPr/>
        </p:nvSpPr>
        <p:spPr>
          <a:xfrm>
            <a:off x="5292000" y="3645000"/>
            <a:ext cx="913320" cy="57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rmAutofit fontScale="77500" lnSpcReduction="19999"/>
          </a:bodyPr>
          <a:p>
            <a:pPr algn="ctr" defTabSz="914400">
              <a:lnSpc>
                <a:spcPct val="100000"/>
              </a:lnSpc>
            </a:pPr>
            <a:br>
              <a:rPr sz="1800"/>
            </a:b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0X3008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TextBox 17"/>
          <p:cNvSpPr/>
          <p:nvPr/>
        </p:nvSpPr>
        <p:spPr>
          <a:xfrm>
            <a:off x="5292000" y="3285000"/>
            <a:ext cx="913320" cy="57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rmAutofit fontScale="77500" lnSpcReduction="19999"/>
          </a:bodyPr>
          <a:p>
            <a:pPr algn="ctr" defTabSz="914400">
              <a:lnSpc>
                <a:spcPct val="100000"/>
              </a:lnSpc>
            </a:pPr>
            <a:br>
              <a:rPr sz="1800"/>
            </a:b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0X3012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TextBox 18"/>
          <p:cNvSpPr/>
          <p:nvPr/>
        </p:nvSpPr>
        <p:spPr>
          <a:xfrm>
            <a:off x="5292000" y="2853000"/>
            <a:ext cx="913320" cy="57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rmAutofit fontScale="77500" lnSpcReduction="19999"/>
          </a:bodyPr>
          <a:p>
            <a:pPr algn="ctr" defTabSz="914400">
              <a:lnSpc>
                <a:spcPct val="100000"/>
              </a:lnSpc>
            </a:pPr>
            <a:br>
              <a:rPr sz="1800"/>
            </a:br>
            <a:r>
              <a:rPr b="0" lang="en-US" sz="1800" strike="noStrike" u="none">
                <a:solidFill>
                  <a:srgbClr val="ff0000"/>
                </a:solidFill>
                <a:effectLst/>
                <a:uFillTx/>
                <a:latin typeface="Calibri"/>
              </a:rPr>
              <a:t>0X3016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TextBox 19"/>
          <p:cNvSpPr/>
          <p:nvPr/>
        </p:nvSpPr>
        <p:spPr>
          <a:xfrm>
            <a:off x="5292000" y="2493000"/>
            <a:ext cx="913320" cy="57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rmAutofit fontScale="77500" lnSpcReduction="19999"/>
          </a:bodyPr>
          <a:p>
            <a:pPr algn="ctr" defTabSz="914400">
              <a:lnSpc>
                <a:spcPct val="100000"/>
              </a:lnSpc>
            </a:pPr>
            <a:br>
              <a:rPr sz="1800"/>
            </a:b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0X3020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TextBox 26"/>
          <p:cNvSpPr/>
          <p:nvPr/>
        </p:nvSpPr>
        <p:spPr>
          <a:xfrm>
            <a:off x="6804000" y="2781000"/>
            <a:ext cx="913320" cy="91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rm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81" name="TextBox 36"/>
          <p:cNvSpPr/>
          <p:nvPr/>
        </p:nvSpPr>
        <p:spPr>
          <a:xfrm>
            <a:off x="4276440" y="1767240"/>
            <a:ext cx="913320" cy="91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rm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graphicFrame>
        <p:nvGraphicFramePr>
          <p:cNvPr id="82" name="Table 7"/>
          <p:cNvGraphicFramePr/>
          <p:nvPr/>
        </p:nvGraphicFramePr>
        <p:xfrm>
          <a:off x="220320" y="2148480"/>
          <a:ext cx="2264760" cy="4236480"/>
        </p:xfrm>
        <a:graphic>
          <a:graphicData uri="http://schemas.openxmlformats.org/drawingml/2006/table">
            <a:tbl>
              <a:tblPr/>
              <a:tblGrid>
                <a:gridCol w="1132560"/>
                <a:gridCol w="1132560"/>
              </a:tblGrid>
              <a:tr h="37008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endParaRPr b="1" lang="en-US" sz="1800" strike="noStrike" u="none">
                        <a:solidFill>
                          <a:schemeClr val="lt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endParaRPr b="1" lang="en-US" sz="1800" strike="noStrike" u="none">
                        <a:solidFill>
                          <a:schemeClr val="lt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7008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a = 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endParaRPr b="0" lang="en-US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08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 &amp;a = 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endParaRPr b="0" lang="en-US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0104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*a_ptr= 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endParaRPr b="0" lang="en-US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08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&amp;a_ptr =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endParaRPr b="0" lang="en-US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08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a_ptr = 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endParaRPr b="0" lang="en-US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08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a_pp = 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endParaRPr b="0" lang="en-US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08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**a_pp = </a:t>
                      </a:r>
                      <a:r>
                        <a:rPr b="0" lang="el-GR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endParaRPr b="0" lang="en-US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080">
                <a:tc gridSpan="2"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 a_ptr++;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37008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a_ptr = 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endParaRPr b="0" lang="en-US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3" name="Rectangle 9"/>
          <p:cNvSpPr/>
          <p:nvPr/>
        </p:nvSpPr>
        <p:spPr>
          <a:xfrm>
            <a:off x="2842200" y="4556160"/>
            <a:ext cx="8118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el-G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  </a:t>
            </a: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a_pp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1">
                                  <p:stCondLst>
                                    <p:cond delay="0"/>
                                  </p:stCondLst>
                                  <p:endCondLst>
                                    <p:cond delay="0" evt="begin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nodeType="withEffect" fill="hold" presetClass="entr" presetID="1">
                                  <p:stCondLst>
                                    <p:cond delay="0"/>
                                  </p:stCondLst>
                                  <p:endCondLst>
                                    <p:cond delay="0" evt="begin">
                                      <p:tn val="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l-G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Μεταβλητές</a:t>
            </a:r>
            <a:r>
              <a:rPr b="1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b="1" lang="el-GR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και δείκτες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85" name="Πίνακας 3"/>
          <p:cNvGraphicFramePr/>
          <p:nvPr/>
        </p:nvGraphicFramePr>
        <p:xfrm>
          <a:off x="3636000" y="2709000"/>
          <a:ext cx="1535400" cy="2224800"/>
        </p:xfrm>
        <a:graphic>
          <a:graphicData uri="http://schemas.openxmlformats.org/drawingml/2006/table">
            <a:tbl>
              <a:tblPr/>
              <a:tblGrid>
                <a:gridCol w="1535760"/>
              </a:tblGrid>
              <a:tr h="370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en-US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2222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endParaRPr b="0" lang="en-US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endParaRPr b="0" lang="en-US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800" strike="noStrike" u="none">
                          <a:solidFill>
                            <a:srgbClr val="ff0000"/>
                          </a:solidFill>
                          <a:effectLst/>
                          <a:uFillTx/>
                          <a:latin typeface="Calibri"/>
                        </a:rPr>
                        <a:t>0X3016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0X3004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6" name="TextBox 4"/>
          <p:cNvSpPr/>
          <p:nvPr/>
        </p:nvSpPr>
        <p:spPr>
          <a:xfrm>
            <a:off x="2627640" y="1989000"/>
            <a:ext cx="1258200" cy="91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rmAutofit/>
          </a:bodyPr>
          <a:p>
            <a:pPr algn="ctr" defTabSz="914400">
              <a:lnSpc>
                <a:spcPct val="100000"/>
              </a:lnSpc>
            </a:pPr>
            <a:r>
              <a:rPr b="1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variable</a:t>
            </a:r>
            <a:br>
              <a:rPr sz="1800"/>
            </a:br>
            <a:r>
              <a:rPr b="1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name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TextBox 10"/>
          <p:cNvSpPr/>
          <p:nvPr/>
        </p:nvSpPr>
        <p:spPr>
          <a:xfrm>
            <a:off x="2988000" y="2826000"/>
            <a:ext cx="913320" cy="91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rmAutofit/>
          </a:bodyPr>
          <a:p>
            <a:pPr algn="ctr" defTabSz="914400">
              <a:lnSpc>
                <a:spcPct val="100000"/>
              </a:lnSpc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TextBox 11"/>
          <p:cNvSpPr/>
          <p:nvPr/>
        </p:nvSpPr>
        <p:spPr>
          <a:xfrm>
            <a:off x="2888280" y="3922560"/>
            <a:ext cx="913320" cy="91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rmAutofit/>
          </a:bodyPr>
          <a:p>
            <a:pPr algn="ctr" defTabSz="914400">
              <a:lnSpc>
                <a:spcPct val="100000"/>
              </a:lnSpc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a_ptr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TextBox 12"/>
          <p:cNvSpPr/>
          <p:nvPr/>
        </p:nvSpPr>
        <p:spPr>
          <a:xfrm>
            <a:off x="5292000" y="1832040"/>
            <a:ext cx="1108440" cy="91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rmAutofit fontScale="85000" lnSpcReduction="9999"/>
          </a:bodyPr>
          <a:p>
            <a:pPr algn="ctr" defTabSz="914400">
              <a:lnSpc>
                <a:spcPct val="100000"/>
              </a:lnSpc>
            </a:pPr>
            <a:r>
              <a:rPr b="1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memory</a:t>
            </a:r>
            <a:br>
              <a:rPr sz="1800"/>
            </a:br>
            <a:r>
              <a:rPr b="1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address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TextBox 13"/>
          <p:cNvSpPr/>
          <p:nvPr/>
        </p:nvSpPr>
        <p:spPr>
          <a:xfrm>
            <a:off x="5292000" y="4365000"/>
            <a:ext cx="913320" cy="57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rmAutofit fontScale="77500" lnSpcReduction="19999"/>
          </a:bodyPr>
          <a:p>
            <a:pPr algn="ctr" defTabSz="914400">
              <a:lnSpc>
                <a:spcPct val="100000"/>
              </a:lnSpc>
            </a:pPr>
            <a:br>
              <a:rPr sz="1800"/>
            </a:b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0X3000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TextBox 15"/>
          <p:cNvSpPr/>
          <p:nvPr/>
        </p:nvSpPr>
        <p:spPr>
          <a:xfrm>
            <a:off x="5292000" y="4005000"/>
            <a:ext cx="913320" cy="57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rmAutofit fontScale="77500" lnSpcReduction="19999"/>
          </a:bodyPr>
          <a:p>
            <a:pPr algn="ctr" defTabSz="914400">
              <a:lnSpc>
                <a:spcPct val="100000"/>
              </a:lnSpc>
            </a:pPr>
            <a:br>
              <a:rPr sz="1800"/>
            </a:b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0X3004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TextBox 16"/>
          <p:cNvSpPr/>
          <p:nvPr/>
        </p:nvSpPr>
        <p:spPr>
          <a:xfrm>
            <a:off x="5292000" y="3645000"/>
            <a:ext cx="913320" cy="57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rmAutofit fontScale="77500" lnSpcReduction="19999"/>
          </a:bodyPr>
          <a:p>
            <a:pPr algn="ctr" defTabSz="914400">
              <a:lnSpc>
                <a:spcPct val="100000"/>
              </a:lnSpc>
            </a:pPr>
            <a:br>
              <a:rPr sz="1800"/>
            </a:b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0X3008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TextBox 17"/>
          <p:cNvSpPr/>
          <p:nvPr/>
        </p:nvSpPr>
        <p:spPr>
          <a:xfrm>
            <a:off x="5292000" y="3285000"/>
            <a:ext cx="913320" cy="57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rmAutofit fontScale="77500" lnSpcReduction="19999"/>
          </a:bodyPr>
          <a:p>
            <a:pPr algn="ctr" defTabSz="914400">
              <a:lnSpc>
                <a:spcPct val="100000"/>
              </a:lnSpc>
            </a:pPr>
            <a:br>
              <a:rPr sz="1800"/>
            </a:b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0X3012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TextBox 18"/>
          <p:cNvSpPr/>
          <p:nvPr/>
        </p:nvSpPr>
        <p:spPr>
          <a:xfrm>
            <a:off x="5292000" y="2853000"/>
            <a:ext cx="913320" cy="57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rmAutofit fontScale="77500" lnSpcReduction="19999"/>
          </a:bodyPr>
          <a:p>
            <a:pPr algn="ctr" defTabSz="914400">
              <a:lnSpc>
                <a:spcPct val="100000"/>
              </a:lnSpc>
            </a:pPr>
            <a:br>
              <a:rPr sz="1800"/>
            </a:br>
            <a:r>
              <a:rPr b="0" lang="en-US" sz="1800" strike="noStrike" u="none">
                <a:solidFill>
                  <a:srgbClr val="ff0000"/>
                </a:solidFill>
                <a:effectLst/>
                <a:uFillTx/>
                <a:latin typeface="Calibri"/>
              </a:rPr>
              <a:t>0X3016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TextBox 19"/>
          <p:cNvSpPr/>
          <p:nvPr/>
        </p:nvSpPr>
        <p:spPr>
          <a:xfrm>
            <a:off x="5292000" y="2493000"/>
            <a:ext cx="913320" cy="57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rmAutofit fontScale="77500" lnSpcReduction="19999"/>
          </a:bodyPr>
          <a:p>
            <a:pPr algn="ctr" defTabSz="914400">
              <a:lnSpc>
                <a:spcPct val="100000"/>
              </a:lnSpc>
            </a:pPr>
            <a:br>
              <a:rPr sz="1800"/>
            </a:b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0X3020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96" name="Καμπύλη γραμμή σύνδεσης 21"/>
          <p:cNvCxnSpPr>
            <a:stCxn id="88" idx="1"/>
          </p:cNvCxnSpPr>
          <p:nvPr/>
        </p:nvCxnSpPr>
        <p:spPr>
          <a:xfrm flipV="1">
            <a:off x="2888280" y="3273840"/>
            <a:ext cx="455040" cy="1105560"/>
          </a:xfrm>
          <a:prstGeom prst="curvedConnector3">
            <a:avLst>
              <a:gd name="adj1" fmla="val 79"/>
            </a:avLst>
          </a:prstGeom>
          <a:ln w="28575">
            <a:solidFill>
              <a:srgbClr val="ff0000"/>
            </a:solidFill>
            <a:round/>
            <a:tailEnd len="med" type="triangle" w="med"/>
          </a:ln>
        </p:spPr>
      </p:cxnSp>
      <p:sp>
        <p:nvSpPr>
          <p:cNvPr id="97" name="TextBox 26"/>
          <p:cNvSpPr/>
          <p:nvPr/>
        </p:nvSpPr>
        <p:spPr>
          <a:xfrm>
            <a:off x="6804000" y="2781000"/>
            <a:ext cx="913320" cy="91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rmAutofit/>
          </a:bodyPr>
          <a:p>
            <a:pPr defTabSz="914400">
              <a:lnSpc>
                <a:spcPct val="100000"/>
              </a:lnSpc>
            </a:pPr>
            <a:r>
              <a:rPr b="0" lang="el-G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&amp;</a:t>
            </a: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Έλλειψη 27"/>
          <p:cNvSpPr/>
          <p:nvPr/>
        </p:nvSpPr>
        <p:spPr>
          <a:xfrm>
            <a:off x="5190840" y="2986200"/>
            <a:ext cx="1188000" cy="502920"/>
          </a:xfrm>
          <a:prstGeom prst="ellipse">
            <a:avLst/>
          </a:prstGeom>
          <a:noFill/>
          <a:ln>
            <a:solidFill>
              <a:srgbClr val="000000"/>
            </a:solidFill>
            <a:prstDash val="sysDash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cxnSp>
        <p:nvCxnSpPr>
          <p:cNvPr id="99" name="Ευθύγραμμο βέλος σύνδεσης 29"/>
          <p:cNvCxnSpPr>
            <a:stCxn id="98" idx="6"/>
          </p:cNvCxnSpPr>
          <p:nvPr/>
        </p:nvCxnSpPr>
        <p:spPr>
          <a:xfrm>
            <a:off x="6378840" y="3237840"/>
            <a:ext cx="498240" cy="720"/>
          </a:xfrm>
          <a:prstGeom prst="straightConnector1">
            <a:avLst/>
          </a:prstGeom>
          <a:ln w="0">
            <a:solidFill>
              <a:srgbClr val="000000"/>
            </a:solidFill>
            <a:tailEnd len="med" type="triangle" w="med"/>
          </a:ln>
        </p:spPr>
      </p:cxnSp>
      <p:sp>
        <p:nvSpPr>
          <p:cNvPr id="100" name="Έλλειψη 33"/>
          <p:cNvSpPr/>
          <p:nvPr/>
        </p:nvSpPr>
        <p:spPr>
          <a:xfrm>
            <a:off x="3873600" y="3031200"/>
            <a:ext cx="1188000" cy="502920"/>
          </a:xfrm>
          <a:prstGeom prst="ellipse">
            <a:avLst/>
          </a:prstGeom>
          <a:noFill/>
          <a:ln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cxnSp>
        <p:nvCxnSpPr>
          <p:cNvPr id="101" name="Ευθύγραμμο βέλος σύνδεσης 34"/>
          <p:cNvCxnSpPr/>
          <p:nvPr/>
        </p:nvCxnSpPr>
        <p:spPr>
          <a:xfrm flipV="1">
            <a:off x="4424760" y="2468880"/>
            <a:ext cx="33120" cy="551520"/>
          </a:xfrm>
          <a:prstGeom prst="straightConnector1">
            <a:avLst/>
          </a:prstGeom>
          <a:ln w="0">
            <a:solidFill>
              <a:srgbClr val="000000"/>
            </a:solidFill>
            <a:tailEnd len="med" type="triangle" w="med"/>
          </a:ln>
        </p:spPr>
      </p:cxnSp>
      <p:sp>
        <p:nvSpPr>
          <p:cNvPr id="102" name="TextBox 36"/>
          <p:cNvSpPr/>
          <p:nvPr/>
        </p:nvSpPr>
        <p:spPr>
          <a:xfrm>
            <a:off x="4276440" y="1767240"/>
            <a:ext cx="913320" cy="91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rmAutofit/>
          </a:bodyPr>
          <a:p>
            <a:pPr defTabSz="914400">
              <a:lnSpc>
                <a:spcPct val="100000"/>
              </a:lnSpc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*a_ptr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Έλλειψη 37"/>
          <p:cNvSpPr/>
          <p:nvPr/>
        </p:nvSpPr>
        <p:spPr>
          <a:xfrm>
            <a:off x="3846240" y="4113000"/>
            <a:ext cx="1188000" cy="502920"/>
          </a:xfrm>
          <a:prstGeom prst="ellipse">
            <a:avLst/>
          </a:prstGeom>
          <a:noFill/>
          <a:ln>
            <a:solidFill>
              <a:srgbClr val="000000"/>
            </a:solidFill>
            <a:prstDash val="sysDash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04" name="TextBox 2"/>
          <p:cNvSpPr/>
          <p:nvPr/>
        </p:nvSpPr>
        <p:spPr>
          <a:xfrm>
            <a:off x="3510360" y="5796720"/>
            <a:ext cx="913320" cy="91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rm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graphicFrame>
        <p:nvGraphicFramePr>
          <p:cNvPr id="105" name="Table 7"/>
          <p:cNvGraphicFramePr/>
          <p:nvPr/>
        </p:nvGraphicFramePr>
        <p:xfrm>
          <a:off x="220320" y="2148480"/>
          <a:ext cx="2264760" cy="4236480"/>
        </p:xfrm>
        <a:graphic>
          <a:graphicData uri="http://schemas.openxmlformats.org/drawingml/2006/table">
            <a:tbl>
              <a:tblPr/>
              <a:tblGrid>
                <a:gridCol w="1132560"/>
                <a:gridCol w="1132560"/>
              </a:tblGrid>
              <a:tr h="37008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endParaRPr b="1" lang="en-US" sz="1800" strike="noStrike" u="none">
                        <a:solidFill>
                          <a:schemeClr val="lt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endParaRPr b="1" lang="en-US" sz="1800" strike="noStrike" u="none">
                        <a:solidFill>
                          <a:schemeClr val="lt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7008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a = 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08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 &amp;a = 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0X3016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0104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*a_ptr= 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08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&amp;a_ptr =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0X3004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08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a_ptr = 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0X3016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08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a_pp = 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0X3004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08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**a_pp = 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l-GR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080">
                <a:tc gridSpan="2"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 a_ptr++;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37008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a_ptr =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0X3020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6" name="TextBox 5"/>
          <p:cNvSpPr/>
          <p:nvPr/>
        </p:nvSpPr>
        <p:spPr>
          <a:xfrm>
            <a:off x="2719440" y="5388120"/>
            <a:ext cx="1257480" cy="64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07" name="Rectangle 7"/>
          <p:cNvSpPr/>
          <p:nvPr/>
        </p:nvSpPr>
        <p:spPr>
          <a:xfrm>
            <a:off x="2717280" y="4545000"/>
            <a:ext cx="95328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**a_pp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9" dur="indefinite" restart="never" nodeType="tmRoot">
          <p:childTnLst>
            <p:seq>
              <p:cTn id="10" dur="indefinite" nodeType="mainSeq">
                <p:childTnLst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Θέμα του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5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customXml/_rels/item1.xml.rels><?xml version="1.0" encoding="UTF-8"?>
<Relationships xmlns="http://schemas.openxmlformats.org/package/2006/relationships"><Relationship Id="rId1" Type="http://schemas.openxmlformats.org/officeDocument/2006/relationships/customXmlProps" Target="itemProps1.xml"/>
</Relationships>
</file>

<file path=customXml/item1.xml><?xml version="1.0" encoding="utf-8"?>
<DocumentSettings xmlns:xsi="http://www.w3.org/2001/XMLSchema-instance" xmlns:xsd="http://www.w3.org/2001/XMLSchema" xmlns="http://www.zhaw.ch/AccessibilityAddIn">
  <CheckReadingOrder>true</CheckReadingOrder>
  <CheckTableHeader>true</CheckTableHeader>
  <CheckSlideTitle>true</CheckSlideTitle>
  <CheckLanguageSetting>true</CheckLanguageSetting>
  <CheckAltText>true</CheckAltText>
  <CheckTextSize>false</CheckTextSize>
  <CheckScreenTip>false</CheckScreenTip>
  <ShowShapeNameColumn>false</ShowShapeNameColumn>
  <ShowIssueDescription>true</ShowIssueDescription>
</DocumentSettings>
</file>

<file path=customXml/itemProps1.xml><?xml version="1.0" encoding="utf-8"?>
<ds:datastoreItem xmlns:ds="http://schemas.openxmlformats.org/officeDocument/2006/customXml" ds:itemID="{55C2A313-6BF2-4119-B8AD-C16E0310A73A}">
  <ds:schemaRefs>
    <ds:schemaRef ds:uri="http://www.w3.org/2001/XMLSchema"/>
    <ds:schemaRef ds:uri="http://www.zhaw.ch/AccessibilityAddI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LibreOffice/25.2.3.2$Linux_X86_64 LibreOffice_project/520$Build-2</Application>
  <AppVersion>15.0000</AppVersion>
  <Words>2401</Words>
  <Paragraphs>394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category>Προγραμματισμός συστημάτων με C</cp:category>
  <dc:description>Βοηθός μαθήματος: Ξενοφών Βασιλάκος_x005F_x000d_
_x005F_x000d_
Διδάσκων: Γεώργιος Ξυλωμένος</dc:description>
  <cp:keywords>Προγραμματιστική γλώσσα C Διεργασίες fork dup dup2 exec Προγραμματισμός συστημάτων</cp:keywords>
  <dc:language>en-US</dc:language>
  <dc:subject>Λειτουργικά Συστήματα</dc:subject>
  <dc:title>Διαχείριση μνήμης και διεργασίες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24</vt:i4>
  </property>
  <property fmtid="{D5CDD505-2E9C-101B-9397-08002B2CF9AE}" pid="3" name="PresentationFormat">
    <vt:lpwstr>On-screen Show (4:3)</vt:lpwstr>
  </property>
  <property fmtid="{D5CDD505-2E9C-101B-9397-08002B2CF9AE}" pid="4" name="Slides">
    <vt:i4>32</vt:i4>
  </property>
</Properties>
</file>